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2"/>
    <p:sldId id="384" r:id="rId3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EE395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985" autoAdjust="0"/>
    <p:restoredTop sz="92424" autoAdjust="0"/>
  </p:normalViewPr>
  <p:slideViewPr>
    <p:cSldViewPr>
      <p:cViewPr varScale="1">
        <p:scale>
          <a:sx n="71" d="100"/>
          <a:sy n="71" d="100"/>
        </p:scale>
        <p:origin x="432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2" d="100"/>
          <a:sy n="102" d="100"/>
        </p:scale>
        <p:origin x="-320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7"/>
          <p:cNvSpPr txBox="1"/>
          <p:nvPr userDrawn="1"/>
        </p:nvSpPr>
        <p:spPr>
          <a:xfrm>
            <a:off x="609600" y="6172200"/>
            <a:ext cx="5257800" cy="304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sz="1800" b="1" dirty="0">
                <a:solidFill>
                  <a:srgbClr val="92D050"/>
                </a:solidFill>
                <a:effectLst/>
                <a:latin typeface="Frutiger 45 Light"/>
                <a:ea typeface="Times New Roman"/>
                <a:cs typeface="Arial"/>
              </a:rPr>
              <a:t>Working Group on Calibration and Validation</a:t>
            </a:r>
            <a:endParaRPr lang="en-US" sz="1800" dirty="0">
              <a:effectLst/>
              <a:latin typeface="Times New Roman"/>
              <a:ea typeface="Times New Roman"/>
              <a:cs typeface="Times"/>
            </a:endParaRP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3"/>
          <p:cNvSpPr/>
          <p:nvPr userDrawn="1"/>
        </p:nvSpPr>
        <p:spPr>
          <a:xfrm>
            <a:off x="2133600" y="0"/>
            <a:ext cx="5181600" cy="1015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Supersite Definition</a:t>
            </a:r>
          </a:p>
          <a:p>
            <a:pPr lvl="0" defTabSz="914400">
              <a:defRPr>
                <a:solidFill>
                  <a:srgbClr val="000000"/>
                </a:solidFill>
              </a:defRPr>
            </a:pPr>
            <a:endParaRPr lang="en-US" sz="22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				WGCV-45</a:t>
            </a:r>
          </a:p>
        </p:txBody>
      </p:sp>
    </p:spTree>
    <p:extLst>
      <p:ext uri="{BB962C8B-B14F-4D97-AF65-F5344CB8AC3E}">
        <p14:creationId xmlns:p14="http://schemas.microsoft.com/office/powerpoint/2010/main" val="1093955425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0" y="1143000"/>
            <a:ext cx="8305800" cy="762000"/>
          </a:xfrm>
          <a:prstGeom prst="rect">
            <a:avLst/>
          </a:prstGeom>
        </p:spPr>
        <p:txBody>
          <a:bodyPr/>
          <a:lstStyle>
            <a:lvl1pPr algn="just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half" idx="11"/>
          </p:nvPr>
        </p:nvSpPr>
        <p:spPr>
          <a:xfrm>
            <a:off x="0" y="1905000"/>
            <a:ext cx="8839200" cy="4572000"/>
          </a:xfrm>
          <a:prstGeom prst="rect">
            <a:avLst/>
          </a:prstGeom>
        </p:spPr>
        <p:txBody>
          <a:bodyPr/>
          <a:lstStyle>
            <a:lvl1pPr>
              <a:buSzPct val="90000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1pPr>
            <a:lvl2pPr marL="768927" indent="-311727">
              <a:buClr>
                <a:srgbClr val="005426"/>
              </a:buClr>
              <a:buSzPct val="80000"/>
              <a:buFont typeface="Wingdings" panose="05000000000000000000" pitchFamily="2" charset="2"/>
              <a:buChar char="§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2pPr>
            <a:lvl3pPr>
              <a:buSzPct val="60000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3pPr>
            <a:lvl4pPr>
              <a:defRPr sz="2400">
                <a:solidFill>
                  <a:srgbClr val="C00000"/>
                </a:solidFill>
              </a:defRPr>
            </a:lvl4pPr>
            <a:lvl5pPr>
              <a:defRPr sz="24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Shape 3">
            <a:extLst>
              <a:ext uri="{FF2B5EF4-FFF2-40B4-BE49-F238E27FC236}">
                <a16:creationId xmlns:a16="http://schemas.microsoft.com/office/drawing/2014/main" id="{DB4A71F8-00B5-E44F-8ED1-80880447856A}"/>
              </a:ext>
            </a:extLst>
          </p:cNvPr>
          <p:cNvSpPr/>
          <p:nvPr userDrawn="1"/>
        </p:nvSpPr>
        <p:spPr>
          <a:xfrm>
            <a:off x="2133600" y="0"/>
            <a:ext cx="5181600" cy="1015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Supersite Definition</a:t>
            </a:r>
          </a:p>
          <a:p>
            <a:pPr lvl="0" defTabSz="914400">
              <a:defRPr>
                <a:solidFill>
                  <a:srgbClr val="000000"/>
                </a:solidFill>
              </a:defRPr>
            </a:pPr>
            <a:endParaRPr lang="en-US" sz="22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				WGCV-45</a:t>
            </a:r>
          </a:p>
        </p:txBody>
      </p:sp>
    </p:spTree>
    <p:extLst>
      <p:ext uri="{BB962C8B-B14F-4D97-AF65-F5344CB8AC3E}">
        <p14:creationId xmlns:p14="http://schemas.microsoft.com/office/powerpoint/2010/main" val="3344838444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0" y="1143000"/>
            <a:ext cx="8305800" cy="762000"/>
          </a:xfrm>
          <a:prstGeom prst="rect">
            <a:avLst/>
          </a:prstGeom>
        </p:spPr>
        <p:txBody>
          <a:bodyPr/>
          <a:lstStyle>
            <a:lvl1pPr algn="just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half" idx="11"/>
          </p:nvPr>
        </p:nvSpPr>
        <p:spPr>
          <a:xfrm>
            <a:off x="0" y="1905000"/>
            <a:ext cx="8839200" cy="4572000"/>
          </a:xfrm>
          <a:prstGeom prst="rect">
            <a:avLst/>
          </a:prstGeom>
        </p:spPr>
        <p:txBody>
          <a:bodyPr/>
          <a:lstStyle>
            <a:lvl1pPr>
              <a:buSzPct val="90000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1pPr>
            <a:lvl2pPr marL="768927" indent="-311727">
              <a:buClr>
                <a:srgbClr val="005426"/>
              </a:buClr>
              <a:buSzPct val="80000"/>
              <a:buFont typeface="Wingdings" panose="05000000000000000000" pitchFamily="2" charset="2"/>
              <a:buChar char="§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2pPr>
            <a:lvl3pPr>
              <a:buSzPct val="60000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3pPr>
            <a:lvl4pPr>
              <a:defRPr sz="2400">
                <a:solidFill>
                  <a:srgbClr val="C00000"/>
                </a:solidFill>
              </a:defRPr>
            </a:lvl4pPr>
            <a:lvl5pPr>
              <a:defRPr sz="24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Shape 3">
            <a:extLst>
              <a:ext uri="{FF2B5EF4-FFF2-40B4-BE49-F238E27FC236}">
                <a16:creationId xmlns:a16="http://schemas.microsoft.com/office/drawing/2014/main" id="{28657B30-C8EC-8147-AAA8-4FCB483002C1}"/>
              </a:ext>
            </a:extLst>
          </p:cNvPr>
          <p:cNvSpPr/>
          <p:nvPr userDrawn="1"/>
        </p:nvSpPr>
        <p:spPr>
          <a:xfrm>
            <a:off x="2133600" y="0"/>
            <a:ext cx="5181600" cy="1015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Supersite Definition</a:t>
            </a:r>
          </a:p>
          <a:p>
            <a:pPr lvl="0" defTabSz="914400">
              <a:defRPr>
                <a:solidFill>
                  <a:srgbClr val="000000"/>
                </a:solidFill>
              </a:defRPr>
            </a:pPr>
            <a:endParaRPr lang="en-US" sz="22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				WGCV-45</a:t>
            </a:r>
          </a:p>
        </p:txBody>
      </p:sp>
    </p:spTree>
    <p:extLst>
      <p:ext uri="{BB962C8B-B14F-4D97-AF65-F5344CB8AC3E}">
        <p14:creationId xmlns:p14="http://schemas.microsoft.com/office/powerpoint/2010/main" val="2269019924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7"/>
          <p:cNvSpPr txBox="1"/>
          <p:nvPr userDrawn="1"/>
        </p:nvSpPr>
        <p:spPr>
          <a:xfrm>
            <a:off x="3733800" y="6477000"/>
            <a:ext cx="4572000" cy="304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sz="1600" b="1" dirty="0">
                <a:solidFill>
                  <a:srgbClr val="92D050"/>
                </a:solidFill>
                <a:effectLst/>
                <a:latin typeface="Frutiger 45 Light"/>
                <a:ea typeface="Times New Roman"/>
                <a:cs typeface="Arial"/>
              </a:rPr>
              <a:t>Working Group on Calibration and Validation</a:t>
            </a:r>
            <a:endParaRPr lang="en-US" sz="1600" dirty="0">
              <a:effectLst/>
              <a:latin typeface="Times New Roman"/>
              <a:ea typeface="Times New Roman"/>
              <a:cs typeface="Times"/>
            </a:endParaRPr>
          </a:p>
        </p:txBody>
      </p:sp>
      <p:sp>
        <p:nvSpPr>
          <p:cNvPr id="3" name="Rectangle 2"/>
          <p:cNvSpPr/>
          <p:nvPr userDrawn="1"/>
        </p:nvSpPr>
        <p:spPr>
          <a:xfrm>
            <a:off x="8153400" y="6504801"/>
            <a:ext cx="97222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fld id="{D9245422-3BB8-6D4A-8024-718D9EB8D280}" type="slidenum">
              <a:rPr lang="en-US" sz="1200" smtClean="0"/>
              <a:pPr algn="r"/>
              <a:t>‹#›</a:t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4" r:id="rId4"/>
  </p:sldLayoutIdLst>
  <p:transition spd="med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578357" y="1752600"/>
            <a:ext cx="7575043" cy="1219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r>
              <a:rPr lang="en-US" dirty="0"/>
              <a:t>Supersite Definition</a:t>
            </a:r>
          </a:p>
        </p:txBody>
      </p:sp>
      <p:sp>
        <p:nvSpPr>
          <p:cNvPr id="11" name="Shape 11"/>
          <p:cNvSpPr/>
          <p:nvPr/>
        </p:nvSpPr>
        <p:spPr>
          <a:xfrm>
            <a:off x="685800" y="32004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K. </a:t>
            </a:r>
            <a:r>
              <a:rPr lang="en-US" dirty="0" err="1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Thome</a:t>
            </a:r>
            <a:endParaRPr lang="en-US"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NASA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WGCV Plenary # 45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CSIRO, Perth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July 16-19, 2019</a:t>
            </a:r>
          </a:p>
        </p:txBody>
      </p:sp>
      <p:pic>
        <p:nvPicPr>
          <p:cNvPr id="12" name="ceos_logo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533400" y="304800"/>
            <a:ext cx="2507906" cy="99313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AE1E8B9-D272-0647-B7CF-AF3A9C21CDF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rtl="0"/>
            <a:r>
              <a:rPr lang="en-US" dirty="0"/>
              <a:t>WGCV-43 Action Item Status</a:t>
            </a:r>
          </a:p>
          <a:p>
            <a:pPr marL="342900" indent="-342900" algn="just" rtl="0">
              <a:spcBef>
                <a:spcPts val="500"/>
              </a:spcBef>
              <a:buSzPct val="100000"/>
              <a:buFont typeface="Arial"/>
              <a:buNone/>
            </a:pPr>
            <a:endParaRPr lang="en-US" dirty="0"/>
          </a:p>
        </p:txBody>
      </p:sp>
      <p:graphicFrame>
        <p:nvGraphicFramePr>
          <p:cNvPr id="4" name="Content Placeholder 7">
            <a:extLst>
              <a:ext uri="{FF2B5EF4-FFF2-40B4-BE49-F238E27FC236}">
                <a16:creationId xmlns:a16="http://schemas.microsoft.com/office/drawing/2014/main" id="{168B7462-D60E-A142-AC81-B550EA9A4CF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2775024"/>
              </p:ext>
            </p:extLst>
          </p:nvPr>
        </p:nvGraphicFramePr>
        <p:xfrm>
          <a:off x="152400" y="1564640"/>
          <a:ext cx="8915400" cy="201676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1541196990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1953011306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52226434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82822835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11685324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</a:rPr>
                        <a:t>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</a:rPr>
                        <a:t>Action 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</a:rPr>
                        <a:t>Lead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</a:rPr>
                        <a:t>Due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</a:rPr>
                        <a:t>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1056313"/>
                  </a:ext>
                </a:extLst>
              </a:tr>
              <a:tr h="89408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dirty="0">
                          <a:effectLst/>
                          <a:latin typeface="Calibri" panose="020F0502020204030204" pitchFamily="34" charset="0"/>
                        </a:rPr>
                        <a:t>WGCV-43-06</a:t>
                      </a:r>
                      <a:endParaRPr lang="en-US" sz="1800" u="none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" panose="02020603050405020304" pitchFamily="18" charset="0"/>
                      </a:endParaRPr>
                    </a:p>
                    <a:p>
                      <a:pPr marL="0" marR="0" algn="l" defTabSz="45720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u="none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53439" marR="53439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Definitions of validation Supersites across WGCV subgroups need to be defined in a consistent fashion to allow ease of communication through the WGCV website</a:t>
                      </a:r>
                    </a:p>
                  </a:txBody>
                  <a:tcPr marL="53439" marR="53439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45720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" panose="02020603050405020304" pitchFamily="18" charset="0"/>
                        </a:rPr>
                        <a:t>LPV and IVOS chair</a:t>
                      </a:r>
                    </a:p>
                  </a:txBody>
                  <a:tcPr marL="53439" marR="53439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45720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" panose="02020603050405020304" pitchFamily="18" charset="0"/>
                        </a:rPr>
                        <a:t>WGCV-44</a:t>
                      </a:r>
                    </a:p>
                  </a:txBody>
                  <a:tcPr marL="53439" marR="53439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 rtl="0">
                        <a:spcBef>
                          <a:spcPts val="600"/>
                        </a:spcBef>
                      </a:pPr>
                      <a:r>
                        <a:rPr lang="en-US" sz="18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Calibri"/>
                          <a:cs typeface="Calibri"/>
                        </a:rPr>
                        <a:t>Closed via email communications between IVOS and LPV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42042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073746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2569"/>
      </a:dk1>
      <a:lt1>
        <a:srgbClr val="696969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6150</TotalTime>
  <Words>66</Words>
  <Application>Microsoft Macintosh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3" baseType="lpstr">
      <vt:lpstr>Arial Bold</vt:lpstr>
      <vt:lpstr>Droid Serif</vt:lpstr>
      <vt:lpstr>Frutiger 45 Light</vt:lpstr>
      <vt:lpstr>Proxima Nova Regular</vt:lpstr>
      <vt:lpstr>Arial</vt:lpstr>
      <vt:lpstr>Avenir Roman</vt:lpstr>
      <vt:lpstr>Calibri</vt:lpstr>
      <vt:lpstr>Century Gothic</vt:lpstr>
      <vt:lpstr>Times New Roman</vt:lpstr>
      <vt:lpstr>Wingdings</vt:lpstr>
      <vt:lpstr>Default</vt:lpstr>
      <vt:lpstr>Supersite Definition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Thome, Kurtis J. (GSFC-6180)</cp:lastModifiedBy>
  <cp:revision>185</cp:revision>
  <dcterms:modified xsi:type="dcterms:W3CDTF">2019-07-10T10:00:51Z</dcterms:modified>
</cp:coreProperties>
</file>