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87" r:id="rId3"/>
    <p:sldId id="277" r:id="rId4"/>
    <p:sldId id="276" r:id="rId5"/>
    <p:sldId id="274" r:id="rId6"/>
    <p:sldId id="278" r:id="rId7"/>
    <p:sldId id="281" r:id="rId8"/>
    <p:sldId id="279" r:id="rId9"/>
    <p:sldId id="280" r:id="rId10"/>
    <p:sldId id="282" r:id="rId11"/>
    <p:sldId id="284" r:id="rId12"/>
    <p:sldId id="286" r:id="rId13"/>
    <p:sldId id="275" r:id="rId14"/>
    <p:sldId id="285" r:id="rId15"/>
    <p:sldId id="288" r:id="rId16"/>
    <p:sldId id="272" r:id="rId1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386F6-4174-46D5-91A9-0CD5E6FD66D7}" v="1" dt="2019-02-20T23:25:17.544"/>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5"/>
    <p:restoredTop sz="93301"/>
  </p:normalViewPr>
  <p:slideViewPr>
    <p:cSldViewPr>
      <p:cViewPr>
        <p:scale>
          <a:sx n="93" d="100"/>
          <a:sy n="93" d="100"/>
        </p:scale>
        <p:origin x="-1326" y="-24"/>
      </p:cViewPr>
      <p:guideLst>
        <p:guide orient="horz" pos="2160"/>
        <p:guide pos="2880"/>
      </p:guideLst>
    </p:cSldViewPr>
  </p:slideViewPr>
  <p:notesTextViewPr>
    <p:cViewPr>
      <p:scale>
        <a:sx n="1" d="1"/>
        <a:sy n="1" d="1"/>
      </p:scale>
      <p:origin x="0" y="0"/>
    </p:cViewPr>
  </p:notesTextViewPr>
  <p:sorterViewPr>
    <p:cViewPr>
      <p:scale>
        <a:sx n="100" d="100"/>
        <a:sy n="100" d="100"/>
      </p:scale>
      <p:origin x="0" y="-2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C26EC-F8E2-42C2-B86A-02FE657AA7C8}"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GB"/>
        </a:p>
      </dgm:t>
    </dgm:pt>
    <dgm:pt modelId="{BEE50187-C46C-488E-92A1-958F8CF0DEAA}">
      <dgm:prSet phldrT="[Text]" custT="1"/>
      <dgm:spPr/>
      <dgm:t>
        <a:bodyPr/>
        <a:lstStyle/>
        <a:p>
          <a:pPr algn="ctr"/>
          <a:r>
            <a:rPr lang="en-US" sz="800" b="0" dirty="0" smtClean="0">
              <a:solidFill>
                <a:schemeClr val="tx1"/>
              </a:solidFill>
            </a:rPr>
            <a:t>Update of web interface, Questionnaire (GCOS-200)</a:t>
          </a:r>
          <a:endParaRPr lang="en-GB" sz="800" b="0" dirty="0">
            <a:solidFill>
              <a:schemeClr val="tx1"/>
            </a:solidFill>
          </a:endParaRPr>
        </a:p>
      </dgm:t>
    </dgm:pt>
    <dgm:pt modelId="{0FDD4CF5-28B2-4C13-AB82-7408142C7F93}" type="parTrans" cxnId="{629EE395-55E6-4E3C-B91F-5751B5A8ED93}">
      <dgm:prSet/>
      <dgm:spPr/>
      <dgm:t>
        <a:bodyPr/>
        <a:lstStyle/>
        <a:p>
          <a:endParaRPr lang="en-GB" b="0">
            <a:solidFill>
              <a:schemeClr val="tx2">
                <a:lumMod val="50000"/>
              </a:schemeClr>
            </a:solidFill>
          </a:endParaRPr>
        </a:p>
      </dgm:t>
    </dgm:pt>
    <dgm:pt modelId="{B544BD40-6ACA-4D3F-ADBE-B39B9B63D93C}" type="sibTrans" cxnId="{629EE395-55E6-4E3C-B91F-5751B5A8ED93}">
      <dgm:prSet/>
      <dgm:spPr/>
      <dgm:t>
        <a:bodyPr/>
        <a:lstStyle/>
        <a:p>
          <a:endParaRPr lang="en-GB" b="0">
            <a:solidFill>
              <a:schemeClr val="tx2">
                <a:lumMod val="50000"/>
              </a:schemeClr>
            </a:solidFill>
          </a:endParaRPr>
        </a:p>
      </dgm:t>
    </dgm:pt>
    <dgm:pt modelId="{2DD79854-DBD8-4234-9116-499580381B04}">
      <dgm:prSet phldrT="[Text]" custT="1"/>
      <dgm:spPr/>
      <dgm:t>
        <a:bodyPr/>
        <a:lstStyle/>
        <a:p>
          <a:pPr algn="ctr"/>
          <a:r>
            <a:rPr lang="en-US" sz="1000" b="0" dirty="0" smtClean="0">
              <a:solidFill>
                <a:schemeClr val="tx1"/>
              </a:solidFill>
            </a:rPr>
            <a:t>Registration of new Responders and population of the database: update of pre-existing entries (contacts, URLs, deletion of obsolete/redundant content – e.g. new approach to ICDR-like data records, conversion </a:t>
          </a:r>
          <a:r>
            <a:rPr lang="en-US" sz="1000" b="0" i="1" dirty="0" smtClean="0">
              <a:solidFill>
                <a:schemeClr val="tx1"/>
              </a:solidFill>
            </a:rPr>
            <a:t>planned &gt; existing)</a:t>
          </a:r>
          <a:r>
            <a:rPr lang="en-US" sz="1000" b="0" i="0" dirty="0" smtClean="0">
              <a:solidFill>
                <a:schemeClr val="tx1"/>
              </a:solidFill>
            </a:rPr>
            <a:t> </a:t>
          </a:r>
          <a:r>
            <a:rPr lang="en-US" sz="1000" b="0" dirty="0" smtClean="0">
              <a:solidFill>
                <a:schemeClr val="tx1"/>
              </a:solidFill>
            </a:rPr>
            <a:t>+ input of new entries</a:t>
          </a:r>
          <a:endParaRPr lang="en-GB" sz="1000" b="0" dirty="0">
            <a:solidFill>
              <a:schemeClr val="tx1"/>
            </a:solidFill>
          </a:endParaRPr>
        </a:p>
      </dgm:t>
    </dgm:pt>
    <dgm:pt modelId="{C66E3418-937A-4293-B23E-7EFA614C172A}" type="parTrans" cxnId="{7D05D8EF-A178-406D-9278-C340EDD4A4CC}">
      <dgm:prSet/>
      <dgm:spPr/>
      <dgm:t>
        <a:bodyPr/>
        <a:lstStyle/>
        <a:p>
          <a:endParaRPr lang="en-GB" b="0">
            <a:solidFill>
              <a:schemeClr val="tx2">
                <a:lumMod val="50000"/>
              </a:schemeClr>
            </a:solidFill>
          </a:endParaRPr>
        </a:p>
      </dgm:t>
    </dgm:pt>
    <dgm:pt modelId="{5D3C9214-F45F-43C8-B60F-604727820824}" type="sibTrans" cxnId="{7D05D8EF-A178-406D-9278-C340EDD4A4CC}">
      <dgm:prSet/>
      <dgm:spPr/>
      <dgm:t>
        <a:bodyPr/>
        <a:lstStyle/>
        <a:p>
          <a:endParaRPr lang="en-GB" b="0">
            <a:solidFill>
              <a:schemeClr val="tx2">
                <a:lumMod val="50000"/>
              </a:schemeClr>
            </a:solidFill>
          </a:endParaRPr>
        </a:p>
      </dgm:t>
    </dgm:pt>
    <dgm:pt modelId="{66CFBF95-317E-46E1-818B-F9858E5CA504}">
      <dgm:prSet phldrT="[Text]" custT="1"/>
      <dgm:spPr/>
      <dgm:t>
        <a:bodyPr/>
        <a:lstStyle/>
        <a:p>
          <a:pPr algn="ctr"/>
          <a:r>
            <a:rPr lang="en-US" sz="1000" b="0" dirty="0" smtClean="0">
              <a:solidFill>
                <a:schemeClr val="tx1"/>
              </a:solidFill>
            </a:rPr>
            <a:t>2019 Gap Analysis</a:t>
          </a:r>
          <a:endParaRPr lang="en-GB" sz="1000" b="0" dirty="0">
            <a:solidFill>
              <a:schemeClr val="tx1"/>
            </a:solidFill>
          </a:endParaRPr>
        </a:p>
      </dgm:t>
    </dgm:pt>
    <dgm:pt modelId="{4B9F3BB7-9970-4CE1-82BF-745F0B000228}" type="parTrans" cxnId="{5AF5A51B-AB12-4773-BA91-D40CEBF451BF}">
      <dgm:prSet/>
      <dgm:spPr/>
      <dgm:t>
        <a:bodyPr/>
        <a:lstStyle/>
        <a:p>
          <a:endParaRPr lang="en-GB" b="0">
            <a:solidFill>
              <a:schemeClr val="tx2">
                <a:lumMod val="50000"/>
              </a:schemeClr>
            </a:solidFill>
          </a:endParaRPr>
        </a:p>
      </dgm:t>
    </dgm:pt>
    <dgm:pt modelId="{77BE41C5-F71B-451C-A296-51088B545304}" type="sibTrans" cxnId="{5AF5A51B-AB12-4773-BA91-D40CEBF451BF}">
      <dgm:prSet/>
      <dgm:spPr/>
      <dgm:t>
        <a:bodyPr/>
        <a:lstStyle/>
        <a:p>
          <a:endParaRPr lang="en-GB" b="0">
            <a:solidFill>
              <a:schemeClr val="tx2">
                <a:lumMod val="50000"/>
              </a:schemeClr>
            </a:solidFill>
          </a:endParaRPr>
        </a:p>
      </dgm:t>
    </dgm:pt>
    <dgm:pt modelId="{85D71845-ADBB-4A07-8710-1F7F0D36FD4B}">
      <dgm:prSet custT="1"/>
      <dgm:spPr/>
      <dgm:t>
        <a:bodyPr/>
        <a:lstStyle/>
        <a:p>
          <a:pPr algn="ctr"/>
          <a:r>
            <a:rPr lang="en-US" sz="900" b="0" dirty="0" smtClean="0">
              <a:solidFill>
                <a:schemeClr val="tx1"/>
              </a:solidFill>
            </a:rPr>
            <a:t>2019 GA Report and Coordinated Action Plan</a:t>
          </a:r>
          <a:endParaRPr lang="en-GB" sz="900" b="0" dirty="0">
            <a:solidFill>
              <a:schemeClr val="tx1"/>
            </a:solidFill>
          </a:endParaRPr>
        </a:p>
      </dgm:t>
    </dgm:pt>
    <dgm:pt modelId="{6346AC23-5AFC-4DB2-84C7-F216E420B368}" type="parTrans" cxnId="{186D471C-5A00-40E9-9AC2-118128767229}">
      <dgm:prSet/>
      <dgm:spPr/>
      <dgm:t>
        <a:bodyPr/>
        <a:lstStyle/>
        <a:p>
          <a:endParaRPr lang="en-GB" b="0">
            <a:solidFill>
              <a:schemeClr val="tx2">
                <a:lumMod val="50000"/>
              </a:schemeClr>
            </a:solidFill>
          </a:endParaRPr>
        </a:p>
      </dgm:t>
    </dgm:pt>
    <dgm:pt modelId="{95AF6C8E-6018-4340-98EA-0265482C87D5}" type="sibTrans" cxnId="{186D471C-5A00-40E9-9AC2-118128767229}">
      <dgm:prSet/>
      <dgm:spPr/>
      <dgm:t>
        <a:bodyPr/>
        <a:lstStyle/>
        <a:p>
          <a:endParaRPr lang="en-GB" b="0">
            <a:solidFill>
              <a:schemeClr val="tx2">
                <a:lumMod val="50000"/>
              </a:schemeClr>
            </a:solidFill>
          </a:endParaRPr>
        </a:p>
      </dgm:t>
    </dgm:pt>
    <dgm:pt modelId="{66F0CB6A-C1CC-4CA5-BCD0-16D0B3181877}">
      <dgm:prSet/>
      <dgm:spPr/>
      <dgm:t>
        <a:bodyPr/>
        <a:lstStyle/>
        <a:p>
          <a:endParaRPr lang="en-GB" b="0" dirty="0">
            <a:solidFill>
              <a:schemeClr val="tx2">
                <a:lumMod val="50000"/>
              </a:schemeClr>
            </a:solidFill>
          </a:endParaRPr>
        </a:p>
      </dgm:t>
    </dgm:pt>
    <dgm:pt modelId="{9DF393B8-EC5E-4795-AEA0-2D863BFF6A65}" type="parTrans" cxnId="{D8C69ECD-0BCC-463A-BB01-569AF966750D}">
      <dgm:prSet/>
      <dgm:spPr/>
      <dgm:t>
        <a:bodyPr/>
        <a:lstStyle/>
        <a:p>
          <a:endParaRPr lang="en-GB" b="0">
            <a:solidFill>
              <a:schemeClr val="tx2">
                <a:lumMod val="50000"/>
              </a:schemeClr>
            </a:solidFill>
          </a:endParaRPr>
        </a:p>
      </dgm:t>
    </dgm:pt>
    <dgm:pt modelId="{6DB11356-075A-4089-9FE7-566809F3035C}" type="sibTrans" cxnId="{D8C69ECD-0BCC-463A-BB01-569AF966750D}">
      <dgm:prSet/>
      <dgm:spPr/>
      <dgm:t>
        <a:bodyPr/>
        <a:lstStyle/>
        <a:p>
          <a:endParaRPr lang="en-GB" b="0">
            <a:solidFill>
              <a:schemeClr val="tx2">
                <a:lumMod val="50000"/>
              </a:schemeClr>
            </a:solidFill>
          </a:endParaRPr>
        </a:p>
      </dgm:t>
    </dgm:pt>
    <dgm:pt modelId="{F7489C5E-61C6-4FCC-BBD5-DE6BF2FEFC96}">
      <dgm:prSet custScaleX="15690" custLinFactNeighborX="-24405"/>
      <dgm:spPr/>
      <dgm:t>
        <a:bodyPr/>
        <a:lstStyle/>
        <a:p>
          <a:endParaRPr lang="en-GB" b="0" dirty="0">
            <a:solidFill>
              <a:schemeClr val="tx2">
                <a:lumMod val="50000"/>
              </a:schemeClr>
            </a:solidFill>
          </a:endParaRPr>
        </a:p>
      </dgm:t>
    </dgm:pt>
    <dgm:pt modelId="{8EFE6142-B06F-4973-ABF8-D0CBD651A8B0}" type="parTrans" cxnId="{6709EE2A-2591-42B7-94FF-FCB3C6BF87C7}">
      <dgm:prSet/>
      <dgm:spPr/>
      <dgm:t>
        <a:bodyPr/>
        <a:lstStyle/>
        <a:p>
          <a:endParaRPr lang="en-GB" b="0">
            <a:solidFill>
              <a:schemeClr val="tx2">
                <a:lumMod val="50000"/>
              </a:schemeClr>
            </a:solidFill>
          </a:endParaRPr>
        </a:p>
      </dgm:t>
    </dgm:pt>
    <dgm:pt modelId="{B3FD95CC-CBA3-4028-8B89-2922C2CB2325}" type="sibTrans" cxnId="{6709EE2A-2591-42B7-94FF-FCB3C6BF87C7}">
      <dgm:prSet custScaleY="47430" custLinFactX="-449461" custLinFactNeighborX="-500000" custLinFactNeighborY="-16956"/>
      <dgm:spPr/>
      <dgm:t>
        <a:bodyPr/>
        <a:lstStyle/>
        <a:p>
          <a:endParaRPr lang="en-GB" b="0">
            <a:solidFill>
              <a:schemeClr val="tx2">
                <a:lumMod val="50000"/>
              </a:schemeClr>
            </a:solidFill>
          </a:endParaRPr>
        </a:p>
      </dgm:t>
    </dgm:pt>
    <dgm:pt modelId="{175B994F-A8D8-4089-A16B-FDAFFFF97FE3}">
      <dgm:prSet custT="1"/>
      <dgm:spPr/>
      <dgm:t>
        <a:bodyPr/>
        <a:lstStyle/>
        <a:p>
          <a:pPr algn="ctr"/>
          <a:r>
            <a:rPr lang="en-US" sz="1000" b="0" dirty="0" smtClean="0">
              <a:solidFill>
                <a:schemeClr val="tx1"/>
              </a:solidFill>
            </a:rPr>
            <a:t>Verification of submitted contents for completeness and consistency, in preparation for publication and Gap Analysis</a:t>
          </a:r>
          <a:endParaRPr lang="en-GB" sz="1000" b="0" dirty="0">
            <a:solidFill>
              <a:schemeClr val="tx1"/>
            </a:solidFill>
          </a:endParaRPr>
        </a:p>
      </dgm:t>
    </dgm:pt>
    <dgm:pt modelId="{CBD335F8-557F-490D-BE81-33F5373567E9}" type="sibTrans" cxnId="{9DDD48F0-7D48-4B82-81AC-70FB8B613CD1}">
      <dgm:prSet/>
      <dgm:spPr/>
      <dgm:t>
        <a:bodyPr/>
        <a:lstStyle/>
        <a:p>
          <a:endParaRPr lang="en-GB" b="0">
            <a:solidFill>
              <a:schemeClr val="tx2">
                <a:lumMod val="50000"/>
              </a:schemeClr>
            </a:solidFill>
          </a:endParaRPr>
        </a:p>
      </dgm:t>
    </dgm:pt>
    <dgm:pt modelId="{29CC1A8A-0849-43F0-A4C5-9DBDB3B75DD8}" type="parTrans" cxnId="{9DDD48F0-7D48-4B82-81AC-70FB8B613CD1}">
      <dgm:prSet/>
      <dgm:spPr/>
      <dgm:t>
        <a:bodyPr/>
        <a:lstStyle/>
        <a:p>
          <a:endParaRPr lang="en-GB" b="0">
            <a:solidFill>
              <a:schemeClr val="tx2">
                <a:lumMod val="50000"/>
              </a:schemeClr>
            </a:solidFill>
          </a:endParaRPr>
        </a:p>
      </dgm:t>
    </dgm:pt>
    <dgm:pt modelId="{23DEAE60-D9FB-4120-9B90-7CB529F9C8F9}" type="pres">
      <dgm:prSet presAssocID="{FDEC26EC-F8E2-42C2-B86A-02FE657AA7C8}" presName="outerComposite" presStyleCnt="0">
        <dgm:presLayoutVars>
          <dgm:chMax val="5"/>
          <dgm:dir/>
          <dgm:resizeHandles val="exact"/>
        </dgm:presLayoutVars>
      </dgm:prSet>
      <dgm:spPr/>
      <dgm:t>
        <a:bodyPr/>
        <a:lstStyle/>
        <a:p>
          <a:endParaRPr lang="en-GB"/>
        </a:p>
      </dgm:t>
    </dgm:pt>
    <dgm:pt modelId="{B75F29BB-8595-4E47-A34F-9DCC8C08E560}" type="pres">
      <dgm:prSet presAssocID="{FDEC26EC-F8E2-42C2-B86A-02FE657AA7C8}" presName="dummyMaxCanvas" presStyleCnt="0">
        <dgm:presLayoutVars/>
      </dgm:prSet>
      <dgm:spPr/>
      <dgm:t>
        <a:bodyPr/>
        <a:lstStyle/>
        <a:p>
          <a:endParaRPr lang="en-US"/>
        </a:p>
      </dgm:t>
    </dgm:pt>
    <dgm:pt modelId="{73739327-95CB-4EBA-81EA-B24A8F9EDFE6}" type="pres">
      <dgm:prSet presAssocID="{FDEC26EC-F8E2-42C2-B86A-02FE657AA7C8}" presName="FiveNodes_1" presStyleLbl="node1" presStyleIdx="0" presStyleCnt="5" custScaleX="16030" custLinFactNeighborX="-42492">
        <dgm:presLayoutVars>
          <dgm:bulletEnabled val="1"/>
        </dgm:presLayoutVars>
      </dgm:prSet>
      <dgm:spPr/>
      <dgm:t>
        <a:bodyPr/>
        <a:lstStyle/>
        <a:p>
          <a:endParaRPr lang="en-GB"/>
        </a:p>
      </dgm:t>
    </dgm:pt>
    <dgm:pt modelId="{EBCB619E-41B9-4774-8B3A-EDD73FE540CA}" type="pres">
      <dgm:prSet presAssocID="{FDEC26EC-F8E2-42C2-B86A-02FE657AA7C8}" presName="FiveNodes_2" presStyleLbl="node1" presStyleIdx="1" presStyleCnt="5" custScaleX="112855" custLinFactNeighborX="13286">
        <dgm:presLayoutVars>
          <dgm:bulletEnabled val="1"/>
        </dgm:presLayoutVars>
      </dgm:prSet>
      <dgm:spPr/>
      <dgm:t>
        <a:bodyPr/>
        <a:lstStyle/>
        <a:p>
          <a:endParaRPr lang="en-GB"/>
        </a:p>
      </dgm:t>
    </dgm:pt>
    <dgm:pt modelId="{18F39C9F-4EA8-4F6D-990D-E1C8D5E3AB24}" type="pres">
      <dgm:prSet presAssocID="{FDEC26EC-F8E2-42C2-B86A-02FE657AA7C8}" presName="FiveNodes_3" presStyleLbl="node1" presStyleIdx="2" presStyleCnt="5" custScaleX="92867" custLinFactNeighborX="15980">
        <dgm:presLayoutVars>
          <dgm:bulletEnabled val="1"/>
        </dgm:presLayoutVars>
      </dgm:prSet>
      <dgm:spPr/>
      <dgm:t>
        <a:bodyPr/>
        <a:lstStyle/>
        <a:p>
          <a:endParaRPr lang="en-GB"/>
        </a:p>
      </dgm:t>
    </dgm:pt>
    <dgm:pt modelId="{AF7920E0-A730-4E73-B756-BC328F1F7FA6}" type="pres">
      <dgm:prSet presAssocID="{FDEC26EC-F8E2-42C2-B86A-02FE657AA7C8}" presName="FiveNodes_4" presStyleLbl="node1" presStyleIdx="3" presStyleCnt="5" custScaleX="26516" custLinFactNeighborX="10204">
        <dgm:presLayoutVars>
          <dgm:bulletEnabled val="1"/>
        </dgm:presLayoutVars>
      </dgm:prSet>
      <dgm:spPr/>
      <dgm:t>
        <a:bodyPr/>
        <a:lstStyle/>
        <a:p>
          <a:endParaRPr lang="en-GB"/>
        </a:p>
      </dgm:t>
    </dgm:pt>
    <dgm:pt modelId="{9BB4A356-44DF-4DC8-908B-914769EDF973}" type="pres">
      <dgm:prSet presAssocID="{FDEC26EC-F8E2-42C2-B86A-02FE657AA7C8}" presName="FiveNodes_5" presStyleLbl="node1" presStyleIdx="4" presStyleCnt="5" custScaleX="15591" custLinFactNeighborX="16187">
        <dgm:presLayoutVars>
          <dgm:bulletEnabled val="1"/>
        </dgm:presLayoutVars>
      </dgm:prSet>
      <dgm:spPr/>
      <dgm:t>
        <a:bodyPr/>
        <a:lstStyle/>
        <a:p>
          <a:endParaRPr lang="en-GB"/>
        </a:p>
      </dgm:t>
    </dgm:pt>
    <dgm:pt modelId="{4F3D3186-59F8-4DF5-8391-F3E2D2D4EB36}" type="pres">
      <dgm:prSet presAssocID="{FDEC26EC-F8E2-42C2-B86A-02FE657AA7C8}" presName="FiveConn_1-2" presStyleLbl="fgAccFollowNode1" presStyleIdx="0" presStyleCnt="4" custScaleY="34903" custLinFactX="-600000" custLinFactNeighborX="-628952" custLinFactNeighborY="-1451">
        <dgm:presLayoutVars>
          <dgm:bulletEnabled val="1"/>
        </dgm:presLayoutVars>
      </dgm:prSet>
      <dgm:spPr/>
      <dgm:t>
        <a:bodyPr/>
        <a:lstStyle/>
        <a:p>
          <a:endParaRPr lang="en-GB"/>
        </a:p>
      </dgm:t>
    </dgm:pt>
    <dgm:pt modelId="{107EACB4-A978-42DF-A158-213C963A6D3E}" type="pres">
      <dgm:prSet presAssocID="{FDEC26EC-F8E2-42C2-B86A-02FE657AA7C8}" presName="FiveConn_2-3" presStyleLbl="fgAccFollowNode1" presStyleIdx="1" presStyleCnt="4" custScaleY="47429" custLinFactX="-500000" custLinFactNeighborX="-543967" custLinFactNeighborY="-7506">
        <dgm:presLayoutVars>
          <dgm:bulletEnabled val="1"/>
        </dgm:presLayoutVars>
      </dgm:prSet>
      <dgm:spPr/>
      <dgm:t>
        <a:bodyPr/>
        <a:lstStyle/>
        <a:p>
          <a:endParaRPr lang="en-GB"/>
        </a:p>
      </dgm:t>
    </dgm:pt>
    <dgm:pt modelId="{26DC8162-F2E8-4486-BFD8-5E8FDEA531FE}" type="pres">
      <dgm:prSet presAssocID="{FDEC26EC-F8E2-42C2-B86A-02FE657AA7C8}" presName="FiveConn_3-4" presStyleLbl="fgAccFollowNode1" presStyleIdx="2" presStyleCnt="4" custScaleX="89012" custScaleY="55070" custLinFactX="-300000" custLinFactNeighborX="-326674" custLinFactNeighborY="-1906">
        <dgm:presLayoutVars>
          <dgm:bulletEnabled val="1"/>
        </dgm:presLayoutVars>
      </dgm:prSet>
      <dgm:spPr/>
      <dgm:t>
        <a:bodyPr/>
        <a:lstStyle/>
        <a:p>
          <a:endParaRPr lang="en-GB"/>
        </a:p>
      </dgm:t>
    </dgm:pt>
    <dgm:pt modelId="{F6AC21F3-AD25-4898-8C0D-8C6336E76655}" type="pres">
      <dgm:prSet presAssocID="{FDEC26EC-F8E2-42C2-B86A-02FE657AA7C8}" presName="FiveConn_4-5" presStyleLbl="fgAccFollowNode1" presStyleIdx="3" presStyleCnt="4" custScaleY="48588" custLinFactX="-200000" custLinFactNeighborX="-255096" custLinFactNeighborY="-7983">
        <dgm:presLayoutVars>
          <dgm:bulletEnabled val="1"/>
        </dgm:presLayoutVars>
      </dgm:prSet>
      <dgm:spPr/>
      <dgm:t>
        <a:bodyPr/>
        <a:lstStyle/>
        <a:p>
          <a:endParaRPr lang="en-GB"/>
        </a:p>
      </dgm:t>
    </dgm:pt>
    <dgm:pt modelId="{BCE3E4A2-5303-40A9-B406-B28DA9CE198F}" type="pres">
      <dgm:prSet presAssocID="{FDEC26EC-F8E2-42C2-B86A-02FE657AA7C8}" presName="FiveNodes_1_text" presStyleLbl="node1" presStyleIdx="4" presStyleCnt="5">
        <dgm:presLayoutVars>
          <dgm:bulletEnabled val="1"/>
        </dgm:presLayoutVars>
      </dgm:prSet>
      <dgm:spPr/>
      <dgm:t>
        <a:bodyPr/>
        <a:lstStyle/>
        <a:p>
          <a:endParaRPr lang="en-GB"/>
        </a:p>
      </dgm:t>
    </dgm:pt>
    <dgm:pt modelId="{F5A76B7B-48B3-4D3A-93E3-ADB10E243C27}" type="pres">
      <dgm:prSet presAssocID="{FDEC26EC-F8E2-42C2-B86A-02FE657AA7C8}" presName="FiveNodes_2_text" presStyleLbl="node1" presStyleIdx="4" presStyleCnt="5">
        <dgm:presLayoutVars>
          <dgm:bulletEnabled val="1"/>
        </dgm:presLayoutVars>
      </dgm:prSet>
      <dgm:spPr/>
      <dgm:t>
        <a:bodyPr/>
        <a:lstStyle/>
        <a:p>
          <a:endParaRPr lang="en-GB"/>
        </a:p>
      </dgm:t>
    </dgm:pt>
    <dgm:pt modelId="{F4405B94-2254-492F-B8B1-B0E2C42CF26B}" type="pres">
      <dgm:prSet presAssocID="{FDEC26EC-F8E2-42C2-B86A-02FE657AA7C8}" presName="FiveNodes_3_text" presStyleLbl="node1" presStyleIdx="4" presStyleCnt="5">
        <dgm:presLayoutVars>
          <dgm:bulletEnabled val="1"/>
        </dgm:presLayoutVars>
      </dgm:prSet>
      <dgm:spPr/>
      <dgm:t>
        <a:bodyPr/>
        <a:lstStyle/>
        <a:p>
          <a:endParaRPr lang="en-GB"/>
        </a:p>
      </dgm:t>
    </dgm:pt>
    <dgm:pt modelId="{8DFCCF32-C328-4360-930D-6B5245296823}" type="pres">
      <dgm:prSet presAssocID="{FDEC26EC-F8E2-42C2-B86A-02FE657AA7C8}" presName="FiveNodes_4_text" presStyleLbl="node1" presStyleIdx="4" presStyleCnt="5">
        <dgm:presLayoutVars>
          <dgm:bulletEnabled val="1"/>
        </dgm:presLayoutVars>
      </dgm:prSet>
      <dgm:spPr/>
      <dgm:t>
        <a:bodyPr/>
        <a:lstStyle/>
        <a:p>
          <a:endParaRPr lang="en-GB"/>
        </a:p>
      </dgm:t>
    </dgm:pt>
    <dgm:pt modelId="{F135ACB8-24A2-4424-A368-ABAC45DBBEDB}" type="pres">
      <dgm:prSet presAssocID="{FDEC26EC-F8E2-42C2-B86A-02FE657AA7C8}" presName="FiveNodes_5_text" presStyleLbl="node1" presStyleIdx="4" presStyleCnt="5">
        <dgm:presLayoutVars>
          <dgm:bulletEnabled val="1"/>
        </dgm:presLayoutVars>
      </dgm:prSet>
      <dgm:spPr/>
      <dgm:t>
        <a:bodyPr/>
        <a:lstStyle/>
        <a:p>
          <a:endParaRPr lang="en-GB"/>
        </a:p>
      </dgm:t>
    </dgm:pt>
  </dgm:ptLst>
  <dgm:cxnLst>
    <dgm:cxn modelId="{E9F9D8B6-8649-4A74-B5B0-D6F5A86BBCCE}" type="presOf" srcId="{85D71845-ADBB-4A07-8710-1F7F0D36FD4B}" destId="{9BB4A356-44DF-4DC8-908B-914769EDF973}" srcOrd="0" destOrd="0" presId="urn:microsoft.com/office/officeart/2005/8/layout/vProcess5"/>
    <dgm:cxn modelId="{5AF5A51B-AB12-4773-BA91-D40CEBF451BF}" srcId="{FDEC26EC-F8E2-42C2-B86A-02FE657AA7C8}" destId="{66CFBF95-317E-46E1-818B-F9858E5CA504}" srcOrd="3" destOrd="0" parTransId="{4B9F3BB7-9970-4CE1-82BF-745F0B000228}" sibTransId="{77BE41C5-F71B-451C-A296-51088B545304}"/>
    <dgm:cxn modelId="{186D471C-5A00-40E9-9AC2-118128767229}" srcId="{FDEC26EC-F8E2-42C2-B86A-02FE657AA7C8}" destId="{85D71845-ADBB-4A07-8710-1F7F0D36FD4B}" srcOrd="4" destOrd="0" parTransId="{6346AC23-5AFC-4DB2-84C7-F216E420B368}" sibTransId="{95AF6C8E-6018-4340-98EA-0265482C87D5}"/>
    <dgm:cxn modelId="{034B9776-145A-471E-A8A0-71D4A45E421B}" type="presOf" srcId="{5D3C9214-F45F-43C8-B60F-604727820824}" destId="{107EACB4-A978-42DF-A158-213C963A6D3E}" srcOrd="0" destOrd="0" presId="urn:microsoft.com/office/officeart/2005/8/layout/vProcess5"/>
    <dgm:cxn modelId="{18E38FB4-8363-450D-85D4-75F55C2F65B8}" type="presOf" srcId="{66CFBF95-317E-46E1-818B-F9858E5CA504}" destId="{AF7920E0-A730-4E73-B756-BC328F1F7FA6}" srcOrd="0" destOrd="0" presId="urn:microsoft.com/office/officeart/2005/8/layout/vProcess5"/>
    <dgm:cxn modelId="{629EE395-55E6-4E3C-B91F-5751B5A8ED93}" srcId="{FDEC26EC-F8E2-42C2-B86A-02FE657AA7C8}" destId="{BEE50187-C46C-488E-92A1-958F8CF0DEAA}" srcOrd="0" destOrd="0" parTransId="{0FDD4CF5-28B2-4C13-AB82-7408142C7F93}" sibTransId="{B544BD40-6ACA-4D3F-ADBE-B39B9B63D93C}"/>
    <dgm:cxn modelId="{BA2AD6D9-D800-448D-AE37-EF1305273EF1}" type="presOf" srcId="{B544BD40-6ACA-4D3F-ADBE-B39B9B63D93C}" destId="{4F3D3186-59F8-4DF5-8391-F3E2D2D4EB36}" srcOrd="0" destOrd="0" presId="urn:microsoft.com/office/officeart/2005/8/layout/vProcess5"/>
    <dgm:cxn modelId="{86654330-F3A9-4B93-AB08-9D11832AE244}" type="presOf" srcId="{77BE41C5-F71B-451C-A296-51088B545304}" destId="{F6AC21F3-AD25-4898-8C0D-8C6336E76655}" srcOrd="0" destOrd="0" presId="urn:microsoft.com/office/officeart/2005/8/layout/vProcess5"/>
    <dgm:cxn modelId="{88B7C225-F3B5-45AF-9F3E-E48B895BB2CB}" type="presOf" srcId="{BEE50187-C46C-488E-92A1-958F8CF0DEAA}" destId="{BCE3E4A2-5303-40A9-B406-B28DA9CE198F}" srcOrd="1" destOrd="0" presId="urn:microsoft.com/office/officeart/2005/8/layout/vProcess5"/>
    <dgm:cxn modelId="{6709EE2A-2591-42B7-94FF-FCB3C6BF87C7}" srcId="{FDEC26EC-F8E2-42C2-B86A-02FE657AA7C8}" destId="{F7489C5E-61C6-4FCC-BBD5-DE6BF2FEFC96}" srcOrd="6" destOrd="0" parTransId="{8EFE6142-B06F-4973-ABF8-D0CBD651A8B0}" sibTransId="{B3FD95CC-CBA3-4028-8B89-2922C2CB2325}"/>
    <dgm:cxn modelId="{9DDD48F0-7D48-4B82-81AC-70FB8B613CD1}" srcId="{FDEC26EC-F8E2-42C2-B86A-02FE657AA7C8}" destId="{175B994F-A8D8-4089-A16B-FDAFFFF97FE3}" srcOrd="2" destOrd="0" parTransId="{29CC1A8A-0849-43F0-A4C5-9DBDB3B75DD8}" sibTransId="{CBD335F8-557F-490D-BE81-33F5373567E9}"/>
    <dgm:cxn modelId="{D8C69ECD-0BCC-463A-BB01-569AF966750D}" srcId="{FDEC26EC-F8E2-42C2-B86A-02FE657AA7C8}" destId="{66F0CB6A-C1CC-4CA5-BCD0-16D0B3181877}" srcOrd="5" destOrd="0" parTransId="{9DF393B8-EC5E-4795-AEA0-2D863BFF6A65}" sibTransId="{6DB11356-075A-4089-9FE7-566809F3035C}"/>
    <dgm:cxn modelId="{46CBA00B-FB1D-476C-9319-19EEA9D236D9}" type="presOf" srcId="{175B994F-A8D8-4089-A16B-FDAFFFF97FE3}" destId="{18F39C9F-4EA8-4F6D-990D-E1C8D5E3AB24}" srcOrd="0" destOrd="0" presId="urn:microsoft.com/office/officeart/2005/8/layout/vProcess5"/>
    <dgm:cxn modelId="{2CFFA01A-CB15-4E75-B97A-ADC140DF59A5}" type="presOf" srcId="{CBD335F8-557F-490D-BE81-33F5373567E9}" destId="{26DC8162-F2E8-4486-BFD8-5E8FDEA531FE}" srcOrd="0" destOrd="0" presId="urn:microsoft.com/office/officeart/2005/8/layout/vProcess5"/>
    <dgm:cxn modelId="{7D05D8EF-A178-406D-9278-C340EDD4A4CC}" srcId="{FDEC26EC-F8E2-42C2-B86A-02FE657AA7C8}" destId="{2DD79854-DBD8-4234-9116-499580381B04}" srcOrd="1" destOrd="0" parTransId="{C66E3418-937A-4293-B23E-7EFA614C172A}" sibTransId="{5D3C9214-F45F-43C8-B60F-604727820824}"/>
    <dgm:cxn modelId="{ABEA6718-CD86-4A9C-8A89-3B04D97E0FFB}" type="presOf" srcId="{2DD79854-DBD8-4234-9116-499580381B04}" destId="{F5A76B7B-48B3-4D3A-93E3-ADB10E243C27}" srcOrd="1" destOrd="0" presId="urn:microsoft.com/office/officeart/2005/8/layout/vProcess5"/>
    <dgm:cxn modelId="{3DAB1E6F-FFAC-43C6-AB8A-E1233A6F8D40}" type="presOf" srcId="{FDEC26EC-F8E2-42C2-B86A-02FE657AA7C8}" destId="{23DEAE60-D9FB-4120-9B90-7CB529F9C8F9}" srcOrd="0" destOrd="0" presId="urn:microsoft.com/office/officeart/2005/8/layout/vProcess5"/>
    <dgm:cxn modelId="{C37564F9-3749-4375-8123-FC852D1F9A1B}" type="presOf" srcId="{BEE50187-C46C-488E-92A1-958F8CF0DEAA}" destId="{73739327-95CB-4EBA-81EA-B24A8F9EDFE6}" srcOrd="0" destOrd="0" presId="urn:microsoft.com/office/officeart/2005/8/layout/vProcess5"/>
    <dgm:cxn modelId="{A4A40ECA-28EA-4085-A4BB-DFAFF9420BE6}" type="presOf" srcId="{175B994F-A8D8-4089-A16B-FDAFFFF97FE3}" destId="{F4405B94-2254-492F-B8B1-B0E2C42CF26B}" srcOrd="1" destOrd="0" presId="urn:microsoft.com/office/officeart/2005/8/layout/vProcess5"/>
    <dgm:cxn modelId="{09216B93-183B-4E43-A40E-465EFE0A417D}" type="presOf" srcId="{66CFBF95-317E-46E1-818B-F9858E5CA504}" destId="{8DFCCF32-C328-4360-930D-6B5245296823}" srcOrd="1" destOrd="0" presId="urn:microsoft.com/office/officeart/2005/8/layout/vProcess5"/>
    <dgm:cxn modelId="{DEEE402A-49C7-4BE1-8DBF-AB028A893C00}" type="presOf" srcId="{85D71845-ADBB-4A07-8710-1F7F0D36FD4B}" destId="{F135ACB8-24A2-4424-A368-ABAC45DBBEDB}" srcOrd="1" destOrd="0" presId="urn:microsoft.com/office/officeart/2005/8/layout/vProcess5"/>
    <dgm:cxn modelId="{4C907D15-3016-4874-A0B3-8AB0986FEDF4}" type="presOf" srcId="{2DD79854-DBD8-4234-9116-499580381B04}" destId="{EBCB619E-41B9-4774-8B3A-EDD73FE540CA}" srcOrd="0" destOrd="0" presId="urn:microsoft.com/office/officeart/2005/8/layout/vProcess5"/>
    <dgm:cxn modelId="{4F6578FD-1E0A-4B19-9DAC-A348E7B1B896}" type="presParOf" srcId="{23DEAE60-D9FB-4120-9B90-7CB529F9C8F9}" destId="{B75F29BB-8595-4E47-A34F-9DCC8C08E560}" srcOrd="0" destOrd="0" presId="urn:microsoft.com/office/officeart/2005/8/layout/vProcess5"/>
    <dgm:cxn modelId="{76948E7D-E9C3-4040-BCE3-476EBD53318F}" type="presParOf" srcId="{23DEAE60-D9FB-4120-9B90-7CB529F9C8F9}" destId="{73739327-95CB-4EBA-81EA-B24A8F9EDFE6}" srcOrd="1" destOrd="0" presId="urn:microsoft.com/office/officeart/2005/8/layout/vProcess5"/>
    <dgm:cxn modelId="{65785BCB-E4D2-42A8-91A3-03B0A232609F}" type="presParOf" srcId="{23DEAE60-D9FB-4120-9B90-7CB529F9C8F9}" destId="{EBCB619E-41B9-4774-8B3A-EDD73FE540CA}" srcOrd="2" destOrd="0" presId="urn:microsoft.com/office/officeart/2005/8/layout/vProcess5"/>
    <dgm:cxn modelId="{9CDDEBB2-FA0A-4194-9ED7-7BA18979E88F}" type="presParOf" srcId="{23DEAE60-D9FB-4120-9B90-7CB529F9C8F9}" destId="{18F39C9F-4EA8-4F6D-990D-E1C8D5E3AB24}" srcOrd="3" destOrd="0" presId="urn:microsoft.com/office/officeart/2005/8/layout/vProcess5"/>
    <dgm:cxn modelId="{5F1A687A-C987-454C-8A0D-F90D6DA99CBA}" type="presParOf" srcId="{23DEAE60-D9FB-4120-9B90-7CB529F9C8F9}" destId="{AF7920E0-A730-4E73-B756-BC328F1F7FA6}" srcOrd="4" destOrd="0" presId="urn:microsoft.com/office/officeart/2005/8/layout/vProcess5"/>
    <dgm:cxn modelId="{574B16ED-0F88-40E1-B0A5-4A444500C773}" type="presParOf" srcId="{23DEAE60-D9FB-4120-9B90-7CB529F9C8F9}" destId="{9BB4A356-44DF-4DC8-908B-914769EDF973}" srcOrd="5" destOrd="0" presId="urn:microsoft.com/office/officeart/2005/8/layout/vProcess5"/>
    <dgm:cxn modelId="{74F52E44-6282-474A-8DB3-D51D5BAC65A1}" type="presParOf" srcId="{23DEAE60-D9FB-4120-9B90-7CB529F9C8F9}" destId="{4F3D3186-59F8-4DF5-8391-F3E2D2D4EB36}" srcOrd="6" destOrd="0" presId="urn:microsoft.com/office/officeart/2005/8/layout/vProcess5"/>
    <dgm:cxn modelId="{0A7AFE08-B61D-47B3-BDB7-91C723FBBD19}" type="presParOf" srcId="{23DEAE60-D9FB-4120-9B90-7CB529F9C8F9}" destId="{107EACB4-A978-42DF-A158-213C963A6D3E}" srcOrd="7" destOrd="0" presId="urn:microsoft.com/office/officeart/2005/8/layout/vProcess5"/>
    <dgm:cxn modelId="{1E3496AC-EEFA-48A8-95B1-C20935E2F2C0}" type="presParOf" srcId="{23DEAE60-D9FB-4120-9B90-7CB529F9C8F9}" destId="{26DC8162-F2E8-4486-BFD8-5E8FDEA531FE}" srcOrd="8" destOrd="0" presId="urn:microsoft.com/office/officeart/2005/8/layout/vProcess5"/>
    <dgm:cxn modelId="{F45F9666-1C6D-416A-B929-72D583A2B2B8}" type="presParOf" srcId="{23DEAE60-D9FB-4120-9B90-7CB529F9C8F9}" destId="{F6AC21F3-AD25-4898-8C0D-8C6336E76655}" srcOrd="9" destOrd="0" presId="urn:microsoft.com/office/officeart/2005/8/layout/vProcess5"/>
    <dgm:cxn modelId="{52151CC5-692F-4EB3-82A5-6CAB6A3AD18E}" type="presParOf" srcId="{23DEAE60-D9FB-4120-9B90-7CB529F9C8F9}" destId="{BCE3E4A2-5303-40A9-B406-B28DA9CE198F}" srcOrd="10" destOrd="0" presId="urn:microsoft.com/office/officeart/2005/8/layout/vProcess5"/>
    <dgm:cxn modelId="{F553510E-F700-4B19-9F30-16EB6144531C}" type="presParOf" srcId="{23DEAE60-D9FB-4120-9B90-7CB529F9C8F9}" destId="{F5A76B7B-48B3-4D3A-93E3-ADB10E243C27}" srcOrd="11" destOrd="0" presId="urn:microsoft.com/office/officeart/2005/8/layout/vProcess5"/>
    <dgm:cxn modelId="{8001D796-9C57-4F82-A5D6-C73CDC21AEA1}" type="presParOf" srcId="{23DEAE60-D9FB-4120-9B90-7CB529F9C8F9}" destId="{F4405B94-2254-492F-B8B1-B0E2C42CF26B}" srcOrd="12" destOrd="0" presId="urn:microsoft.com/office/officeart/2005/8/layout/vProcess5"/>
    <dgm:cxn modelId="{E08D2E85-2425-4853-8CB4-BE889D840188}" type="presParOf" srcId="{23DEAE60-D9FB-4120-9B90-7CB529F9C8F9}" destId="{8DFCCF32-C328-4360-930D-6B5245296823}" srcOrd="13" destOrd="0" presId="urn:microsoft.com/office/officeart/2005/8/layout/vProcess5"/>
    <dgm:cxn modelId="{06A7F7A3-496E-40C5-A3F7-28E203418860}" type="presParOf" srcId="{23DEAE60-D9FB-4120-9B90-7CB529F9C8F9}" destId="{F135ACB8-24A2-4424-A368-ABAC45DBBED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68DE93-120A-48D4-9925-47341B8FD398}"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GB"/>
        </a:p>
      </dgm:t>
    </dgm:pt>
    <dgm:pt modelId="{68018C13-1DF8-4E97-884F-748C872FD87E}">
      <dgm:prSet phldrT="[Text]" custT="1"/>
      <dgm:spPr/>
      <dgm:t>
        <a:bodyPr/>
        <a:lstStyle/>
        <a:p>
          <a:r>
            <a:rPr lang="en-US" sz="1000" dirty="0" smtClean="0">
              <a:solidFill>
                <a:schemeClr val="tx2"/>
              </a:solidFill>
            </a:rPr>
            <a:t>1st deadline for the cut-off of data collection for v3.0</a:t>
          </a:r>
          <a:endParaRPr lang="en-GB" sz="1000" dirty="0">
            <a:solidFill>
              <a:schemeClr val="tx2"/>
            </a:solidFill>
          </a:endParaRPr>
        </a:p>
      </dgm:t>
    </dgm:pt>
    <dgm:pt modelId="{CB5DA312-7BF6-46A7-B779-7F47AD3A2D63}" type="parTrans" cxnId="{F8420432-D1ED-4996-B7FD-9E4727ADC82B}">
      <dgm:prSet/>
      <dgm:spPr/>
      <dgm:t>
        <a:bodyPr/>
        <a:lstStyle/>
        <a:p>
          <a:endParaRPr lang="en-GB"/>
        </a:p>
      </dgm:t>
    </dgm:pt>
    <dgm:pt modelId="{48C429DA-DA39-4614-930E-B9512DBA29ED}" type="sibTrans" cxnId="{F8420432-D1ED-4996-B7FD-9E4727ADC82B}">
      <dgm:prSet/>
      <dgm:spPr/>
      <dgm:t>
        <a:bodyPr/>
        <a:lstStyle/>
        <a:p>
          <a:endParaRPr lang="en-GB"/>
        </a:p>
      </dgm:t>
    </dgm:pt>
    <dgm:pt modelId="{F9F2C3F8-40BD-4CE9-8D87-7F8BFF5B7F77}">
      <dgm:prSet custT="1"/>
      <dgm:spPr/>
      <dgm:t>
        <a:bodyPr anchor="t"/>
        <a:lstStyle/>
        <a:p>
          <a:r>
            <a:rPr lang="en-US" sz="1000" dirty="0" smtClean="0">
              <a:solidFill>
                <a:srgbClr val="C00000"/>
              </a:solidFill>
            </a:rPr>
            <a:t>Final cut-off date of data collection for v3.0 to be used in 2019 gap analysis</a:t>
          </a:r>
          <a:endParaRPr lang="en-GB" sz="1000" dirty="0">
            <a:solidFill>
              <a:srgbClr val="C00000"/>
            </a:solidFill>
          </a:endParaRPr>
        </a:p>
      </dgm:t>
    </dgm:pt>
    <dgm:pt modelId="{24C9B436-C537-4D82-B2B0-0DB1008F981B}" type="parTrans" cxnId="{50834F6F-E5C1-462B-8B80-08EA9B105DDD}">
      <dgm:prSet/>
      <dgm:spPr/>
      <dgm:t>
        <a:bodyPr/>
        <a:lstStyle/>
        <a:p>
          <a:endParaRPr lang="en-GB"/>
        </a:p>
      </dgm:t>
    </dgm:pt>
    <dgm:pt modelId="{07AE773A-69F6-43C3-A219-614E932554C9}" type="sibTrans" cxnId="{50834F6F-E5C1-462B-8B80-08EA9B105DDD}">
      <dgm:prSet/>
      <dgm:spPr/>
      <dgm:t>
        <a:bodyPr/>
        <a:lstStyle/>
        <a:p>
          <a:endParaRPr lang="en-GB"/>
        </a:p>
      </dgm:t>
    </dgm:pt>
    <dgm:pt modelId="{0CA124E7-0269-4564-B299-E54826492365}">
      <dgm:prSet phldrT="[Text]" custT="1"/>
      <dgm:spPr/>
      <dgm:t>
        <a:bodyPr anchor="t"/>
        <a:lstStyle/>
        <a:p>
          <a:r>
            <a:rPr lang="en-US" sz="1000" dirty="0" smtClean="0">
              <a:solidFill>
                <a:srgbClr val="C00000"/>
              </a:solidFill>
            </a:rPr>
            <a:t>Intermediate results at the CGMS Plenary</a:t>
          </a:r>
          <a:endParaRPr lang="en-GB" sz="1000" dirty="0">
            <a:solidFill>
              <a:srgbClr val="C00000"/>
            </a:solidFill>
          </a:endParaRPr>
        </a:p>
      </dgm:t>
    </dgm:pt>
    <dgm:pt modelId="{A849665A-FE94-4802-9C61-331BCA22BFC1}" type="parTrans" cxnId="{0E94D6F0-835B-42CD-A9C6-0E207E979A86}">
      <dgm:prSet/>
      <dgm:spPr/>
      <dgm:t>
        <a:bodyPr/>
        <a:lstStyle/>
        <a:p>
          <a:endParaRPr lang="en-GB"/>
        </a:p>
      </dgm:t>
    </dgm:pt>
    <dgm:pt modelId="{30DA26B9-2344-42C3-B877-85983DB2E413}" type="sibTrans" cxnId="{0E94D6F0-835B-42CD-A9C6-0E207E979A86}">
      <dgm:prSet/>
      <dgm:spPr/>
      <dgm:t>
        <a:bodyPr/>
        <a:lstStyle/>
        <a:p>
          <a:endParaRPr lang="en-GB"/>
        </a:p>
      </dgm:t>
    </dgm:pt>
    <dgm:pt modelId="{4D858E49-836E-4C7A-98F0-A6209B3A735D}">
      <dgm:prSet custT="1"/>
      <dgm:spPr/>
      <dgm:t>
        <a:bodyPr/>
        <a:lstStyle/>
        <a:p>
          <a:r>
            <a:rPr lang="en-US" sz="1000" dirty="0" smtClean="0">
              <a:solidFill>
                <a:srgbClr val="C00000"/>
              </a:solidFill>
            </a:rPr>
            <a:t>Publication of ECV Inventory v3.0</a:t>
          </a:r>
        </a:p>
        <a:p>
          <a:r>
            <a:rPr lang="en-US" sz="1000" dirty="0" smtClean="0">
              <a:solidFill>
                <a:srgbClr val="C00000"/>
              </a:solidFill>
            </a:rPr>
            <a:t>Submission of Reports to CEOS Plenary</a:t>
          </a:r>
          <a:endParaRPr lang="en-GB" sz="1000" dirty="0">
            <a:solidFill>
              <a:schemeClr val="accent4">
                <a:lumMod val="50000"/>
              </a:schemeClr>
            </a:solidFill>
          </a:endParaRPr>
        </a:p>
      </dgm:t>
    </dgm:pt>
    <dgm:pt modelId="{690F3BA8-D74A-4EB4-8143-3A373E4DE54C}" type="parTrans" cxnId="{0960E832-F2F2-4993-B4D1-E56A2E4C44CE}">
      <dgm:prSet/>
      <dgm:spPr/>
      <dgm:t>
        <a:bodyPr/>
        <a:lstStyle/>
        <a:p>
          <a:endParaRPr lang="en-GB"/>
        </a:p>
      </dgm:t>
    </dgm:pt>
    <dgm:pt modelId="{B8B541E8-2F8B-43C9-B511-821F9AD7FE2F}" type="sibTrans" cxnId="{0960E832-F2F2-4993-B4D1-E56A2E4C44CE}">
      <dgm:prSet/>
      <dgm:spPr/>
      <dgm:t>
        <a:bodyPr/>
        <a:lstStyle/>
        <a:p>
          <a:endParaRPr lang="en-GB"/>
        </a:p>
      </dgm:t>
    </dgm:pt>
    <dgm:pt modelId="{C57354E1-1ACB-488B-88ED-D8ED0D8E71A6}">
      <dgm:prSet custT="1"/>
      <dgm:spPr/>
      <dgm:t>
        <a:bodyPr/>
        <a:lstStyle/>
        <a:p>
          <a:r>
            <a:rPr lang="en-US" sz="1000" dirty="0" err="1" smtClean="0">
              <a:solidFill>
                <a:schemeClr val="accent4">
                  <a:lumMod val="50000"/>
                </a:schemeClr>
              </a:solidFill>
            </a:rPr>
            <a:t>WGClimate</a:t>
          </a:r>
          <a:r>
            <a:rPr lang="en-US" sz="1000" dirty="0" smtClean="0">
              <a:solidFill>
                <a:schemeClr val="accent4">
                  <a:lumMod val="50000"/>
                </a:schemeClr>
              </a:solidFill>
            </a:rPr>
            <a:t> #10</a:t>
          </a:r>
          <a:endParaRPr lang="en-GB" sz="1000" dirty="0">
            <a:solidFill>
              <a:schemeClr val="accent4">
                <a:lumMod val="50000"/>
              </a:schemeClr>
            </a:solidFill>
          </a:endParaRPr>
        </a:p>
      </dgm:t>
    </dgm:pt>
    <dgm:pt modelId="{383A97C7-51E0-4EDD-A442-2387F14EE00C}" type="parTrans" cxnId="{27C26F2B-2E06-44A6-8378-10A295507896}">
      <dgm:prSet/>
      <dgm:spPr/>
      <dgm:t>
        <a:bodyPr/>
        <a:lstStyle/>
        <a:p>
          <a:endParaRPr lang="en-GB"/>
        </a:p>
      </dgm:t>
    </dgm:pt>
    <dgm:pt modelId="{4C4C8C9B-C776-4601-B059-2239ABFFBE1E}" type="sibTrans" cxnId="{27C26F2B-2E06-44A6-8378-10A295507896}">
      <dgm:prSet/>
      <dgm:spPr/>
      <dgm:t>
        <a:bodyPr/>
        <a:lstStyle/>
        <a:p>
          <a:endParaRPr lang="en-GB"/>
        </a:p>
      </dgm:t>
    </dgm:pt>
    <dgm:pt modelId="{88F73B0D-01E2-4498-BCE5-6C42D010B89D}">
      <dgm:prSet phldrT="[Text]" custT="1"/>
      <dgm:spPr/>
      <dgm:t>
        <a:bodyPr/>
        <a:lstStyle/>
        <a:p>
          <a:endParaRPr lang="en-US" sz="800" dirty="0" smtClean="0">
            <a:solidFill>
              <a:srgbClr val="C00000"/>
            </a:solidFill>
          </a:endParaRPr>
        </a:p>
      </dgm:t>
    </dgm:pt>
    <dgm:pt modelId="{9AC69E1A-31DE-4519-B9E1-D7B6DDCDA814}" type="sibTrans" cxnId="{7D8549DE-8EE1-41DD-9D7F-5BB38517690B}">
      <dgm:prSet/>
      <dgm:spPr/>
      <dgm:t>
        <a:bodyPr/>
        <a:lstStyle/>
        <a:p>
          <a:endParaRPr lang="en-GB"/>
        </a:p>
      </dgm:t>
    </dgm:pt>
    <dgm:pt modelId="{4B73C6D1-108D-44EA-9E97-6C9AF2B8C939}" type="parTrans" cxnId="{7D8549DE-8EE1-41DD-9D7F-5BB38517690B}">
      <dgm:prSet/>
      <dgm:spPr/>
      <dgm:t>
        <a:bodyPr/>
        <a:lstStyle/>
        <a:p>
          <a:endParaRPr lang="en-GB"/>
        </a:p>
      </dgm:t>
    </dgm:pt>
    <dgm:pt modelId="{92FB9CE8-057A-4ADD-ADD4-E436893C6CBB}" type="pres">
      <dgm:prSet presAssocID="{EE68DE93-120A-48D4-9925-47341B8FD398}" presName="Name0" presStyleCnt="0">
        <dgm:presLayoutVars>
          <dgm:dir/>
          <dgm:resizeHandles val="exact"/>
        </dgm:presLayoutVars>
      </dgm:prSet>
      <dgm:spPr/>
      <dgm:t>
        <a:bodyPr/>
        <a:lstStyle/>
        <a:p>
          <a:endParaRPr lang="en-GB"/>
        </a:p>
      </dgm:t>
    </dgm:pt>
    <dgm:pt modelId="{37ACD588-E609-4BFB-B27E-4A1E28F90959}" type="pres">
      <dgm:prSet presAssocID="{EE68DE93-120A-48D4-9925-47341B8FD398}" presName="arrow" presStyleLbl="bgShp" presStyleIdx="0" presStyleCnt="1" custScaleY="72048" custLinFactNeighborY="-22197"/>
      <dgm:spPr/>
      <dgm:t>
        <a:bodyPr/>
        <a:lstStyle/>
        <a:p>
          <a:endParaRPr lang="en-GB"/>
        </a:p>
      </dgm:t>
    </dgm:pt>
    <dgm:pt modelId="{B2A810DD-6A8C-49FC-ACD0-2A27E2D2267B}" type="pres">
      <dgm:prSet presAssocID="{EE68DE93-120A-48D4-9925-47341B8FD398}" presName="points" presStyleCnt="0"/>
      <dgm:spPr/>
    </dgm:pt>
    <dgm:pt modelId="{5141BCD1-9768-4751-BFB4-040CB78D0827}" type="pres">
      <dgm:prSet presAssocID="{68018C13-1DF8-4E97-884F-748C872FD87E}" presName="compositeA" presStyleCnt="0"/>
      <dgm:spPr/>
    </dgm:pt>
    <dgm:pt modelId="{1D6F6583-F33F-4631-B1A9-CC4B5CCA5002}" type="pres">
      <dgm:prSet presAssocID="{68018C13-1DF8-4E97-884F-748C872FD87E}" presName="textA" presStyleLbl="revTx" presStyleIdx="0" presStyleCnt="6" custScaleX="164628" custLinFactX="100000" custLinFactY="62803" custLinFactNeighborX="116117" custLinFactNeighborY="100000">
        <dgm:presLayoutVars>
          <dgm:bulletEnabled val="1"/>
        </dgm:presLayoutVars>
      </dgm:prSet>
      <dgm:spPr/>
      <dgm:t>
        <a:bodyPr/>
        <a:lstStyle/>
        <a:p>
          <a:endParaRPr lang="en-GB"/>
        </a:p>
      </dgm:t>
    </dgm:pt>
    <dgm:pt modelId="{6E00D025-73AF-44A1-AFBE-961365D6E04F}" type="pres">
      <dgm:prSet presAssocID="{68018C13-1DF8-4E97-884F-748C872FD87E}" presName="circleA" presStyleLbl="node1" presStyleIdx="0" presStyleCnt="6" custLinFactX="749417" custLinFactNeighborX="800000" custLinFactNeighborY="-88825"/>
      <dgm:spPr/>
    </dgm:pt>
    <dgm:pt modelId="{40A6D10A-E0DB-46CA-AAD2-2568EF2B085F}" type="pres">
      <dgm:prSet presAssocID="{68018C13-1DF8-4E97-884F-748C872FD87E}" presName="spaceA" presStyleCnt="0"/>
      <dgm:spPr/>
    </dgm:pt>
    <dgm:pt modelId="{B83A10E7-F3B1-4C6D-98DC-C4CD0A907136}" type="pres">
      <dgm:prSet presAssocID="{48C429DA-DA39-4614-930E-B9512DBA29ED}" presName="space" presStyleCnt="0"/>
      <dgm:spPr/>
    </dgm:pt>
    <dgm:pt modelId="{FDB12359-8D84-4BA0-B431-60A2CBE925A0}" type="pres">
      <dgm:prSet presAssocID="{F9F2C3F8-40BD-4CE9-8D87-7F8BFF5B7F77}" presName="compositeB" presStyleCnt="0"/>
      <dgm:spPr/>
    </dgm:pt>
    <dgm:pt modelId="{49B5A311-BDBC-4ABC-9C85-7BD71F9C5D2A}" type="pres">
      <dgm:prSet presAssocID="{F9F2C3F8-40BD-4CE9-8D87-7F8BFF5B7F77}" presName="textB" presStyleLbl="revTx" presStyleIdx="1" presStyleCnt="6" custScaleX="167956" custLinFactX="100000" custLinFactNeighborX="109260" custLinFactNeighborY="-19570">
        <dgm:presLayoutVars>
          <dgm:bulletEnabled val="1"/>
        </dgm:presLayoutVars>
      </dgm:prSet>
      <dgm:spPr/>
      <dgm:t>
        <a:bodyPr/>
        <a:lstStyle/>
        <a:p>
          <a:endParaRPr lang="en-GB"/>
        </a:p>
      </dgm:t>
    </dgm:pt>
    <dgm:pt modelId="{0818F64C-F30A-446A-9BB2-47367090C832}" type="pres">
      <dgm:prSet presAssocID="{F9F2C3F8-40BD-4CE9-8D87-7F8BFF5B7F77}" presName="circleB" presStyleLbl="node1" presStyleIdx="1" presStyleCnt="6" custLinFactX="800000" custLinFactNeighborX="819005" custLinFactNeighborY="-88825"/>
      <dgm:spPr/>
    </dgm:pt>
    <dgm:pt modelId="{28071878-9915-4AA8-91BD-3634FFA78F9F}" type="pres">
      <dgm:prSet presAssocID="{F9F2C3F8-40BD-4CE9-8D87-7F8BFF5B7F77}" presName="spaceB" presStyleCnt="0"/>
      <dgm:spPr/>
    </dgm:pt>
    <dgm:pt modelId="{5428077D-AEE7-45BB-83AA-67FAB5446B44}" type="pres">
      <dgm:prSet presAssocID="{07AE773A-69F6-43C3-A219-614E932554C9}" presName="space" presStyleCnt="0"/>
      <dgm:spPr/>
    </dgm:pt>
    <dgm:pt modelId="{DCBC330D-0775-4E4F-805E-4026010FF522}" type="pres">
      <dgm:prSet presAssocID="{88F73B0D-01E2-4498-BCE5-6C42D010B89D}" presName="compositeA" presStyleCnt="0"/>
      <dgm:spPr/>
    </dgm:pt>
    <dgm:pt modelId="{45ED940A-D201-404E-8E75-2D091BA52DD2}" type="pres">
      <dgm:prSet presAssocID="{88F73B0D-01E2-4498-BCE5-6C42D010B89D}" presName="textA" presStyleLbl="revTx" presStyleIdx="2" presStyleCnt="6" custScaleY="81818" custLinFactX="184654" custLinFactY="14786" custLinFactNeighborX="200000" custLinFactNeighborY="100000">
        <dgm:presLayoutVars>
          <dgm:bulletEnabled val="1"/>
        </dgm:presLayoutVars>
      </dgm:prSet>
      <dgm:spPr/>
      <dgm:t>
        <a:bodyPr/>
        <a:lstStyle/>
        <a:p>
          <a:endParaRPr lang="en-GB"/>
        </a:p>
      </dgm:t>
    </dgm:pt>
    <dgm:pt modelId="{AE4EC095-3D46-4775-9FC0-91326B4379E8}" type="pres">
      <dgm:prSet presAssocID="{88F73B0D-01E2-4498-BCE5-6C42D010B89D}" presName="circleA" presStyleLbl="node1" presStyleIdx="2" presStyleCnt="6" custLinFactX="-100000" custLinFactNeighborX="-170338" custLinFactNeighborY="-55276"/>
      <dgm:spPr/>
      <dgm:t>
        <a:bodyPr/>
        <a:lstStyle/>
        <a:p>
          <a:endParaRPr lang="en-GB"/>
        </a:p>
      </dgm:t>
    </dgm:pt>
    <dgm:pt modelId="{E7E86137-2FC5-4B36-9258-E1FAF4485251}" type="pres">
      <dgm:prSet presAssocID="{88F73B0D-01E2-4498-BCE5-6C42D010B89D}" presName="spaceA" presStyleCnt="0"/>
      <dgm:spPr/>
    </dgm:pt>
    <dgm:pt modelId="{599B165F-ABB7-4CFC-B6EE-139E22DB8F89}" type="pres">
      <dgm:prSet presAssocID="{9AC69E1A-31DE-4519-B9E1-D7B6DDCDA814}" presName="space" presStyleCnt="0"/>
      <dgm:spPr/>
    </dgm:pt>
    <dgm:pt modelId="{5A288575-1C7F-43B8-B0B6-44286F7E5CA8}" type="pres">
      <dgm:prSet presAssocID="{0CA124E7-0269-4564-B299-E54826492365}" presName="compositeB" presStyleCnt="0"/>
      <dgm:spPr/>
    </dgm:pt>
    <dgm:pt modelId="{CD501070-4D68-4842-874E-7E1D4EC515D0}" type="pres">
      <dgm:prSet presAssocID="{0CA124E7-0269-4564-B299-E54826492365}" presName="textB" presStyleLbl="revTx" presStyleIdx="3" presStyleCnt="6" custScaleX="150996" custScaleY="74226" custLinFactX="100000" custLinFactNeighborX="131803" custLinFactNeighborY="-33531">
        <dgm:presLayoutVars>
          <dgm:bulletEnabled val="1"/>
        </dgm:presLayoutVars>
      </dgm:prSet>
      <dgm:spPr/>
      <dgm:t>
        <a:bodyPr/>
        <a:lstStyle/>
        <a:p>
          <a:endParaRPr lang="en-GB"/>
        </a:p>
      </dgm:t>
    </dgm:pt>
    <dgm:pt modelId="{78A4B354-E1D8-40FB-92A0-6EF88F1FDFF7}" type="pres">
      <dgm:prSet presAssocID="{0CA124E7-0269-4564-B299-E54826492365}" presName="circleB" presStyleLbl="node1" presStyleIdx="3" presStyleCnt="6" custLinFactX="435046" custLinFactY="-14599" custLinFactNeighborX="500000" custLinFactNeighborY="-100000"/>
      <dgm:spPr/>
    </dgm:pt>
    <dgm:pt modelId="{9398C9D5-4196-44AD-A0A7-FEAA6FF8587A}" type="pres">
      <dgm:prSet presAssocID="{0CA124E7-0269-4564-B299-E54826492365}" presName="spaceB" presStyleCnt="0"/>
      <dgm:spPr/>
    </dgm:pt>
    <dgm:pt modelId="{C622505C-FCEC-49CE-B08C-17B39918794F}" type="pres">
      <dgm:prSet presAssocID="{30DA26B9-2344-42C3-B877-85983DB2E413}" presName="space" presStyleCnt="0"/>
      <dgm:spPr/>
    </dgm:pt>
    <dgm:pt modelId="{C08B2FDE-C148-43E1-9B2D-13469F510315}" type="pres">
      <dgm:prSet presAssocID="{4D858E49-836E-4C7A-98F0-A6209B3A735D}" presName="compositeA" presStyleCnt="0"/>
      <dgm:spPr/>
    </dgm:pt>
    <dgm:pt modelId="{F0131BE9-5225-4D26-8AD2-DBE19A78EC92}" type="pres">
      <dgm:prSet presAssocID="{4D858E49-836E-4C7A-98F0-A6209B3A735D}" presName="textA" presStyleLbl="revTx" presStyleIdx="4" presStyleCnt="6" custScaleX="379827" custScaleY="101631" custLinFactX="100000" custLinFactY="35974" custLinFactNeighborX="121855" custLinFactNeighborY="100000">
        <dgm:presLayoutVars>
          <dgm:bulletEnabled val="1"/>
        </dgm:presLayoutVars>
      </dgm:prSet>
      <dgm:spPr/>
      <dgm:t>
        <a:bodyPr/>
        <a:lstStyle/>
        <a:p>
          <a:endParaRPr lang="en-GB"/>
        </a:p>
      </dgm:t>
    </dgm:pt>
    <dgm:pt modelId="{DA746878-AAC9-40C8-8C14-B6AB83687FB0}" type="pres">
      <dgm:prSet presAssocID="{4D858E49-836E-4C7A-98F0-A6209B3A735D}" presName="circleA" presStyleLbl="node1" presStyleIdx="4" presStyleCnt="6" custLinFactX="416426" custLinFactNeighborX="500000" custLinFactNeighborY="-90456"/>
      <dgm:spPr/>
    </dgm:pt>
    <dgm:pt modelId="{42F1388B-8E6A-4613-B1B9-E82D556F72FA}" type="pres">
      <dgm:prSet presAssocID="{4D858E49-836E-4C7A-98F0-A6209B3A735D}" presName="spaceA" presStyleCnt="0"/>
      <dgm:spPr/>
    </dgm:pt>
    <dgm:pt modelId="{0A5252EF-9894-4E83-B690-7E71DE9CA6C4}" type="pres">
      <dgm:prSet presAssocID="{B8B541E8-2F8B-43C9-B511-821F9AD7FE2F}" presName="space" presStyleCnt="0"/>
      <dgm:spPr/>
    </dgm:pt>
    <dgm:pt modelId="{B50C1545-C4F5-48FC-8263-A5177CA96EFA}" type="pres">
      <dgm:prSet presAssocID="{C57354E1-1ACB-488B-88ED-D8ED0D8E71A6}" presName="compositeB" presStyleCnt="0"/>
      <dgm:spPr/>
    </dgm:pt>
    <dgm:pt modelId="{E4F76642-A968-4747-B095-89B56F3EF1D5}" type="pres">
      <dgm:prSet presAssocID="{C57354E1-1ACB-488B-88ED-D8ED0D8E71A6}" presName="textB" presStyleLbl="revTx" presStyleIdx="5" presStyleCnt="6" custScaleX="159191" custScaleY="59961" custLinFactX="-200000" custLinFactY="-63891" custLinFactNeighborX="-218479" custLinFactNeighborY="-100000">
        <dgm:presLayoutVars>
          <dgm:bulletEnabled val="1"/>
        </dgm:presLayoutVars>
      </dgm:prSet>
      <dgm:spPr/>
      <dgm:t>
        <a:bodyPr/>
        <a:lstStyle/>
        <a:p>
          <a:endParaRPr lang="en-GB"/>
        </a:p>
      </dgm:t>
    </dgm:pt>
    <dgm:pt modelId="{E1D3FF60-AF6D-46DB-A4CE-5C9E8CC0B1AC}" type="pres">
      <dgm:prSet presAssocID="{C57354E1-1ACB-488B-88ED-D8ED0D8E71A6}" presName="circleB" presStyleLbl="node1" presStyleIdx="5" presStyleCnt="6" custLinFactX="400000" custLinFactY="-46227" custLinFactNeighborX="403600" custLinFactNeighborY="-100000"/>
      <dgm:spPr>
        <a:solidFill>
          <a:srgbClr val="C00000"/>
        </a:solidFill>
      </dgm:spPr>
      <dgm:t>
        <a:bodyPr/>
        <a:lstStyle/>
        <a:p>
          <a:endParaRPr lang="en-US"/>
        </a:p>
      </dgm:t>
    </dgm:pt>
    <dgm:pt modelId="{3B94F55B-071F-4026-8799-2696CF0CED1A}" type="pres">
      <dgm:prSet presAssocID="{C57354E1-1ACB-488B-88ED-D8ED0D8E71A6}" presName="spaceB" presStyleCnt="0"/>
      <dgm:spPr/>
    </dgm:pt>
  </dgm:ptLst>
  <dgm:cxnLst>
    <dgm:cxn modelId="{3D25A26B-BA5D-4156-A730-A0AF14EF1296}" type="presOf" srcId="{88F73B0D-01E2-4498-BCE5-6C42D010B89D}" destId="{45ED940A-D201-404E-8E75-2D091BA52DD2}" srcOrd="0" destOrd="0" presId="urn:microsoft.com/office/officeart/2005/8/layout/hProcess11"/>
    <dgm:cxn modelId="{19C7A4CB-81C8-45D2-A71A-D95A727B9B5D}" type="presOf" srcId="{C57354E1-1ACB-488B-88ED-D8ED0D8E71A6}" destId="{E4F76642-A968-4747-B095-89B56F3EF1D5}" srcOrd="0" destOrd="0" presId="urn:microsoft.com/office/officeart/2005/8/layout/hProcess11"/>
    <dgm:cxn modelId="{7D8549DE-8EE1-41DD-9D7F-5BB38517690B}" srcId="{EE68DE93-120A-48D4-9925-47341B8FD398}" destId="{88F73B0D-01E2-4498-BCE5-6C42D010B89D}" srcOrd="2" destOrd="0" parTransId="{4B73C6D1-108D-44EA-9E97-6C9AF2B8C939}" sibTransId="{9AC69E1A-31DE-4519-B9E1-D7B6DDCDA814}"/>
    <dgm:cxn modelId="{50834F6F-E5C1-462B-8B80-08EA9B105DDD}" srcId="{EE68DE93-120A-48D4-9925-47341B8FD398}" destId="{F9F2C3F8-40BD-4CE9-8D87-7F8BFF5B7F77}" srcOrd="1" destOrd="0" parTransId="{24C9B436-C537-4D82-B2B0-0DB1008F981B}" sibTransId="{07AE773A-69F6-43C3-A219-614E932554C9}"/>
    <dgm:cxn modelId="{F8420432-D1ED-4996-B7FD-9E4727ADC82B}" srcId="{EE68DE93-120A-48D4-9925-47341B8FD398}" destId="{68018C13-1DF8-4E97-884F-748C872FD87E}" srcOrd="0" destOrd="0" parTransId="{CB5DA312-7BF6-46A7-B779-7F47AD3A2D63}" sibTransId="{48C429DA-DA39-4614-930E-B9512DBA29ED}"/>
    <dgm:cxn modelId="{100B8AAC-03DF-4466-9246-FC7B445A083F}" type="presOf" srcId="{EE68DE93-120A-48D4-9925-47341B8FD398}" destId="{92FB9CE8-057A-4ADD-ADD4-E436893C6CBB}" srcOrd="0" destOrd="0" presId="urn:microsoft.com/office/officeart/2005/8/layout/hProcess11"/>
    <dgm:cxn modelId="{96E1ACAB-CBE3-4468-9E56-5BD0C3D95D35}" type="presOf" srcId="{4D858E49-836E-4C7A-98F0-A6209B3A735D}" destId="{F0131BE9-5225-4D26-8AD2-DBE19A78EC92}" srcOrd="0" destOrd="0" presId="urn:microsoft.com/office/officeart/2005/8/layout/hProcess11"/>
    <dgm:cxn modelId="{0960E832-F2F2-4993-B4D1-E56A2E4C44CE}" srcId="{EE68DE93-120A-48D4-9925-47341B8FD398}" destId="{4D858E49-836E-4C7A-98F0-A6209B3A735D}" srcOrd="4" destOrd="0" parTransId="{690F3BA8-D74A-4EB4-8143-3A373E4DE54C}" sibTransId="{B8B541E8-2F8B-43C9-B511-821F9AD7FE2F}"/>
    <dgm:cxn modelId="{14EF8F70-0671-4733-9BEC-CD8F4B106135}" type="presOf" srcId="{68018C13-1DF8-4E97-884F-748C872FD87E}" destId="{1D6F6583-F33F-4631-B1A9-CC4B5CCA5002}" srcOrd="0" destOrd="0" presId="urn:microsoft.com/office/officeart/2005/8/layout/hProcess11"/>
    <dgm:cxn modelId="{0E94D6F0-835B-42CD-A9C6-0E207E979A86}" srcId="{EE68DE93-120A-48D4-9925-47341B8FD398}" destId="{0CA124E7-0269-4564-B299-E54826492365}" srcOrd="3" destOrd="0" parTransId="{A849665A-FE94-4802-9C61-331BCA22BFC1}" sibTransId="{30DA26B9-2344-42C3-B877-85983DB2E413}"/>
    <dgm:cxn modelId="{4FE95CBB-F1BC-46CD-9D2F-4EA5F83C2B28}" type="presOf" srcId="{0CA124E7-0269-4564-B299-E54826492365}" destId="{CD501070-4D68-4842-874E-7E1D4EC515D0}" srcOrd="0" destOrd="0" presId="urn:microsoft.com/office/officeart/2005/8/layout/hProcess11"/>
    <dgm:cxn modelId="{27C26F2B-2E06-44A6-8378-10A295507896}" srcId="{EE68DE93-120A-48D4-9925-47341B8FD398}" destId="{C57354E1-1ACB-488B-88ED-D8ED0D8E71A6}" srcOrd="5" destOrd="0" parTransId="{383A97C7-51E0-4EDD-A442-2387F14EE00C}" sibTransId="{4C4C8C9B-C776-4601-B059-2239ABFFBE1E}"/>
    <dgm:cxn modelId="{663EC384-6DEF-4F1A-ACAA-D5D4675311AA}" type="presOf" srcId="{F9F2C3F8-40BD-4CE9-8D87-7F8BFF5B7F77}" destId="{49B5A311-BDBC-4ABC-9C85-7BD71F9C5D2A}" srcOrd="0" destOrd="0" presId="urn:microsoft.com/office/officeart/2005/8/layout/hProcess11"/>
    <dgm:cxn modelId="{C1E54FD5-101B-4ED4-8A15-DE609DB43027}" type="presParOf" srcId="{92FB9CE8-057A-4ADD-ADD4-E436893C6CBB}" destId="{37ACD588-E609-4BFB-B27E-4A1E28F90959}" srcOrd="0" destOrd="0" presId="urn:microsoft.com/office/officeart/2005/8/layout/hProcess11"/>
    <dgm:cxn modelId="{D5B0EDDF-CA44-470A-9D84-BB73CA4B06C2}" type="presParOf" srcId="{92FB9CE8-057A-4ADD-ADD4-E436893C6CBB}" destId="{B2A810DD-6A8C-49FC-ACD0-2A27E2D2267B}" srcOrd="1" destOrd="0" presId="urn:microsoft.com/office/officeart/2005/8/layout/hProcess11"/>
    <dgm:cxn modelId="{72C152D0-6EBA-4D5A-ABA8-CDC9CB93854F}" type="presParOf" srcId="{B2A810DD-6A8C-49FC-ACD0-2A27E2D2267B}" destId="{5141BCD1-9768-4751-BFB4-040CB78D0827}" srcOrd="0" destOrd="0" presId="urn:microsoft.com/office/officeart/2005/8/layout/hProcess11"/>
    <dgm:cxn modelId="{722BA3AA-C99C-4F91-8212-FAC73CF4C7FA}" type="presParOf" srcId="{5141BCD1-9768-4751-BFB4-040CB78D0827}" destId="{1D6F6583-F33F-4631-B1A9-CC4B5CCA5002}" srcOrd="0" destOrd="0" presId="urn:microsoft.com/office/officeart/2005/8/layout/hProcess11"/>
    <dgm:cxn modelId="{6C723156-578F-43CF-A969-E484560A72A3}" type="presParOf" srcId="{5141BCD1-9768-4751-BFB4-040CB78D0827}" destId="{6E00D025-73AF-44A1-AFBE-961365D6E04F}" srcOrd="1" destOrd="0" presId="urn:microsoft.com/office/officeart/2005/8/layout/hProcess11"/>
    <dgm:cxn modelId="{716A738D-0872-48F4-ABFF-43A6BD071974}" type="presParOf" srcId="{5141BCD1-9768-4751-BFB4-040CB78D0827}" destId="{40A6D10A-E0DB-46CA-AAD2-2568EF2B085F}" srcOrd="2" destOrd="0" presId="urn:microsoft.com/office/officeart/2005/8/layout/hProcess11"/>
    <dgm:cxn modelId="{5F67A492-9B2F-47FA-95FB-06B3FB917459}" type="presParOf" srcId="{B2A810DD-6A8C-49FC-ACD0-2A27E2D2267B}" destId="{B83A10E7-F3B1-4C6D-98DC-C4CD0A907136}" srcOrd="1" destOrd="0" presId="urn:microsoft.com/office/officeart/2005/8/layout/hProcess11"/>
    <dgm:cxn modelId="{D6156651-FFA1-4BEA-902F-E32FF786AAC9}" type="presParOf" srcId="{B2A810DD-6A8C-49FC-ACD0-2A27E2D2267B}" destId="{FDB12359-8D84-4BA0-B431-60A2CBE925A0}" srcOrd="2" destOrd="0" presId="urn:microsoft.com/office/officeart/2005/8/layout/hProcess11"/>
    <dgm:cxn modelId="{8190D8B6-305F-406D-B842-A51C6E610092}" type="presParOf" srcId="{FDB12359-8D84-4BA0-B431-60A2CBE925A0}" destId="{49B5A311-BDBC-4ABC-9C85-7BD71F9C5D2A}" srcOrd="0" destOrd="0" presId="urn:microsoft.com/office/officeart/2005/8/layout/hProcess11"/>
    <dgm:cxn modelId="{1A9BD845-CDE8-4EF5-9894-374B4CD88053}" type="presParOf" srcId="{FDB12359-8D84-4BA0-B431-60A2CBE925A0}" destId="{0818F64C-F30A-446A-9BB2-47367090C832}" srcOrd="1" destOrd="0" presId="urn:microsoft.com/office/officeart/2005/8/layout/hProcess11"/>
    <dgm:cxn modelId="{68232F9F-5764-46C5-93F7-04D9A31B7B8D}" type="presParOf" srcId="{FDB12359-8D84-4BA0-B431-60A2CBE925A0}" destId="{28071878-9915-4AA8-91BD-3634FFA78F9F}" srcOrd="2" destOrd="0" presId="urn:microsoft.com/office/officeart/2005/8/layout/hProcess11"/>
    <dgm:cxn modelId="{196C681E-BA3F-4A21-83A8-EABD9FBAA1FE}" type="presParOf" srcId="{B2A810DD-6A8C-49FC-ACD0-2A27E2D2267B}" destId="{5428077D-AEE7-45BB-83AA-67FAB5446B44}" srcOrd="3" destOrd="0" presId="urn:microsoft.com/office/officeart/2005/8/layout/hProcess11"/>
    <dgm:cxn modelId="{A36097D8-4056-45AF-BE68-D420AFB80553}" type="presParOf" srcId="{B2A810DD-6A8C-49FC-ACD0-2A27E2D2267B}" destId="{DCBC330D-0775-4E4F-805E-4026010FF522}" srcOrd="4" destOrd="0" presId="urn:microsoft.com/office/officeart/2005/8/layout/hProcess11"/>
    <dgm:cxn modelId="{85589A2A-9D56-4E72-8302-5A1C311512B7}" type="presParOf" srcId="{DCBC330D-0775-4E4F-805E-4026010FF522}" destId="{45ED940A-D201-404E-8E75-2D091BA52DD2}" srcOrd="0" destOrd="0" presId="urn:microsoft.com/office/officeart/2005/8/layout/hProcess11"/>
    <dgm:cxn modelId="{487F4E94-D289-4EC8-B7F8-0DD67CB5D544}" type="presParOf" srcId="{DCBC330D-0775-4E4F-805E-4026010FF522}" destId="{AE4EC095-3D46-4775-9FC0-91326B4379E8}" srcOrd="1" destOrd="0" presId="urn:microsoft.com/office/officeart/2005/8/layout/hProcess11"/>
    <dgm:cxn modelId="{7E0902E6-11EF-4303-94C5-3BC08BE1BABD}" type="presParOf" srcId="{DCBC330D-0775-4E4F-805E-4026010FF522}" destId="{E7E86137-2FC5-4B36-9258-E1FAF4485251}" srcOrd="2" destOrd="0" presId="urn:microsoft.com/office/officeart/2005/8/layout/hProcess11"/>
    <dgm:cxn modelId="{6BFE2500-4C83-4D70-9246-77CD79498712}" type="presParOf" srcId="{B2A810DD-6A8C-49FC-ACD0-2A27E2D2267B}" destId="{599B165F-ABB7-4CFC-B6EE-139E22DB8F89}" srcOrd="5" destOrd="0" presId="urn:microsoft.com/office/officeart/2005/8/layout/hProcess11"/>
    <dgm:cxn modelId="{E55300DE-D062-4445-B22F-65896762AED3}" type="presParOf" srcId="{B2A810DD-6A8C-49FC-ACD0-2A27E2D2267B}" destId="{5A288575-1C7F-43B8-B0B6-44286F7E5CA8}" srcOrd="6" destOrd="0" presId="urn:microsoft.com/office/officeart/2005/8/layout/hProcess11"/>
    <dgm:cxn modelId="{95CAC703-EF1D-4ED5-B54F-5CFA620A3DEC}" type="presParOf" srcId="{5A288575-1C7F-43B8-B0B6-44286F7E5CA8}" destId="{CD501070-4D68-4842-874E-7E1D4EC515D0}" srcOrd="0" destOrd="0" presId="urn:microsoft.com/office/officeart/2005/8/layout/hProcess11"/>
    <dgm:cxn modelId="{5445BE61-F421-4EC0-99E2-BAC0F36AE109}" type="presParOf" srcId="{5A288575-1C7F-43B8-B0B6-44286F7E5CA8}" destId="{78A4B354-E1D8-40FB-92A0-6EF88F1FDFF7}" srcOrd="1" destOrd="0" presId="urn:microsoft.com/office/officeart/2005/8/layout/hProcess11"/>
    <dgm:cxn modelId="{82536415-0365-436C-A7A0-825F7B1C59F2}" type="presParOf" srcId="{5A288575-1C7F-43B8-B0B6-44286F7E5CA8}" destId="{9398C9D5-4196-44AD-A0A7-FEAA6FF8587A}" srcOrd="2" destOrd="0" presId="urn:microsoft.com/office/officeart/2005/8/layout/hProcess11"/>
    <dgm:cxn modelId="{E843C2FB-E474-475D-9D0C-E90CCC9A308A}" type="presParOf" srcId="{B2A810DD-6A8C-49FC-ACD0-2A27E2D2267B}" destId="{C622505C-FCEC-49CE-B08C-17B39918794F}" srcOrd="7" destOrd="0" presId="urn:microsoft.com/office/officeart/2005/8/layout/hProcess11"/>
    <dgm:cxn modelId="{D931C5B9-C9CA-465A-B341-A69D43A49773}" type="presParOf" srcId="{B2A810DD-6A8C-49FC-ACD0-2A27E2D2267B}" destId="{C08B2FDE-C148-43E1-9B2D-13469F510315}" srcOrd="8" destOrd="0" presId="urn:microsoft.com/office/officeart/2005/8/layout/hProcess11"/>
    <dgm:cxn modelId="{2DF91B78-309C-4F59-91C1-FECAA6A3C486}" type="presParOf" srcId="{C08B2FDE-C148-43E1-9B2D-13469F510315}" destId="{F0131BE9-5225-4D26-8AD2-DBE19A78EC92}" srcOrd="0" destOrd="0" presId="urn:microsoft.com/office/officeart/2005/8/layout/hProcess11"/>
    <dgm:cxn modelId="{0E3C6C98-5524-45B9-885F-BDBFB445F209}" type="presParOf" srcId="{C08B2FDE-C148-43E1-9B2D-13469F510315}" destId="{DA746878-AAC9-40C8-8C14-B6AB83687FB0}" srcOrd="1" destOrd="0" presId="urn:microsoft.com/office/officeart/2005/8/layout/hProcess11"/>
    <dgm:cxn modelId="{26C492E1-E94B-47D5-B1F9-9A8CE3054B08}" type="presParOf" srcId="{C08B2FDE-C148-43E1-9B2D-13469F510315}" destId="{42F1388B-8E6A-4613-B1B9-E82D556F72FA}" srcOrd="2" destOrd="0" presId="urn:microsoft.com/office/officeart/2005/8/layout/hProcess11"/>
    <dgm:cxn modelId="{1AF58122-99F6-4E8E-8C20-4B56F157BB8A}" type="presParOf" srcId="{B2A810DD-6A8C-49FC-ACD0-2A27E2D2267B}" destId="{0A5252EF-9894-4E83-B690-7E71DE9CA6C4}" srcOrd="9" destOrd="0" presId="urn:microsoft.com/office/officeart/2005/8/layout/hProcess11"/>
    <dgm:cxn modelId="{664D9197-E560-47A7-A0F8-9DCA6316F85A}" type="presParOf" srcId="{B2A810DD-6A8C-49FC-ACD0-2A27E2D2267B}" destId="{B50C1545-C4F5-48FC-8263-A5177CA96EFA}" srcOrd="10" destOrd="0" presId="urn:microsoft.com/office/officeart/2005/8/layout/hProcess11"/>
    <dgm:cxn modelId="{8A4DB7FF-3F48-4EA5-A31B-332A6D543D00}" type="presParOf" srcId="{B50C1545-C4F5-48FC-8263-A5177CA96EFA}" destId="{E4F76642-A968-4747-B095-89B56F3EF1D5}" srcOrd="0" destOrd="0" presId="urn:microsoft.com/office/officeart/2005/8/layout/hProcess11"/>
    <dgm:cxn modelId="{3923C00E-4790-420F-8A73-A892E27D9146}" type="presParOf" srcId="{B50C1545-C4F5-48FC-8263-A5177CA96EFA}" destId="{E1D3FF60-AF6D-46DB-A4CE-5C9E8CC0B1AC}" srcOrd="1" destOrd="0" presId="urn:microsoft.com/office/officeart/2005/8/layout/hProcess11"/>
    <dgm:cxn modelId="{57040F37-DA62-483B-BB61-70841F01CABC}" type="presParOf" srcId="{B50C1545-C4F5-48FC-8263-A5177CA96EFA}" destId="{3B94F55B-071F-4026-8799-2696CF0CED1A}"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3E0B59-D138-4DF2-9550-6F39498BC6E7}" type="doc">
      <dgm:prSet loTypeId="urn:microsoft.com/office/officeart/2005/8/layout/hProcess9" loCatId="process" qsTypeId="urn:microsoft.com/office/officeart/2005/8/quickstyle/simple3" qsCatId="simple" csTypeId="urn:microsoft.com/office/officeart/2005/8/colors/colorful2" csCatId="colorful" phldr="1"/>
      <dgm:spPr/>
    </dgm:pt>
    <dgm:pt modelId="{CFB9FEDE-4A71-4146-8E0D-6B7FA511C30E}">
      <dgm:prSet phldrT="[Text]" custT="1"/>
      <dgm:spPr/>
      <dgm:t>
        <a:bodyPr/>
        <a:lstStyle/>
        <a:p>
          <a:r>
            <a:rPr lang="en-US" sz="900" dirty="0" smtClean="0">
              <a:solidFill>
                <a:schemeClr val="accent1">
                  <a:lumMod val="50000"/>
                </a:schemeClr>
              </a:solidFill>
            </a:rPr>
            <a:t>November</a:t>
          </a:r>
          <a:endParaRPr lang="en-GB" sz="900" dirty="0">
            <a:solidFill>
              <a:schemeClr val="accent1">
                <a:lumMod val="50000"/>
              </a:schemeClr>
            </a:solidFill>
          </a:endParaRPr>
        </a:p>
      </dgm:t>
    </dgm:pt>
    <dgm:pt modelId="{BD476A01-64AF-4F27-B657-4C0A32C28177}" type="parTrans" cxnId="{9B84E296-D407-4F6F-B366-085301E24861}">
      <dgm:prSet/>
      <dgm:spPr/>
      <dgm:t>
        <a:bodyPr/>
        <a:lstStyle/>
        <a:p>
          <a:endParaRPr lang="en-GB">
            <a:solidFill>
              <a:schemeClr val="tx2">
                <a:lumMod val="50000"/>
              </a:schemeClr>
            </a:solidFill>
          </a:endParaRPr>
        </a:p>
      </dgm:t>
    </dgm:pt>
    <dgm:pt modelId="{742DD3A8-2A35-457C-A75D-C9B1B9FD9B4C}" type="sibTrans" cxnId="{9B84E296-D407-4F6F-B366-085301E24861}">
      <dgm:prSet/>
      <dgm:spPr/>
      <dgm:t>
        <a:bodyPr/>
        <a:lstStyle/>
        <a:p>
          <a:endParaRPr lang="en-GB">
            <a:solidFill>
              <a:schemeClr val="tx2">
                <a:lumMod val="50000"/>
              </a:schemeClr>
            </a:solidFill>
          </a:endParaRPr>
        </a:p>
      </dgm:t>
    </dgm:pt>
    <dgm:pt modelId="{47C12337-E84E-43C1-9C5E-EF7BB87C2465}">
      <dgm:prSet phldrT="[Text]" custT="1"/>
      <dgm:spPr/>
      <dgm:t>
        <a:bodyPr/>
        <a:lstStyle/>
        <a:p>
          <a:r>
            <a:rPr lang="en-US" sz="900" dirty="0" smtClean="0">
              <a:solidFill>
                <a:schemeClr val="tx2">
                  <a:lumMod val="50000"/>
                </a:schemeClr>
              </a:solidFill>
            </a:rPr>
            <a:t>Q3.2019</a:t>
          </a:r>
          <a:endParaRPr lang="en-GB" sz="900" dirty="0">
            <a:solidFill>
              <a:schemeClr val="tx2">
                <a:lumMod val="50000"/>
              </a:schemeClr>
            </a:solidFill>
          </a:endParaRPr>
        </a:p>
      </dgm:t>
    </dgm:pt>
    <dgm:pt modelId="{888C2EDC-7BCB-4A8C-B372-5855D9B94893}" type="parTrans" cxnId="{97D17A8F-CA3E-4BAC-94E3-9299FC078338}">
      <dgm:prSet/>
      <dgm:spPr/>
      <dgm:t>
        <a:bodyPr/>
        <a:lstStyle/>
        <a:p>
          <a:endParaRPr lang="en-GB">
            <a:solidFill>
              <a:schemeClr val="tx2">
                <a:lumMod val="50000"/>
              </a:schemeClr>
            </a:solidFill>
          </a:endParaRPr>
        </a:p>
      </dgm:t>
    </dgm:pt>
    <dgm:pt modelId="{9FF4302A-F687-42A0-AEBA-8944B6C53133}" type="sibTrans" cxnId="{97D17A8F-CA3E-4BAC-94E3-9299FC078338}">
      <dgm:prSet/>
      <dgm:spPr/>
      <dgm:t>
        <a:bodyPr/>
        <a:lstStyle/>
        <a:p>
          <a:endParaRPr lang="en-GB">
            <a:solidFill>
              <a:schemeClr val="tx2">
                <a:lumMod val="50000"/>
              </a:schemeClr>
            </a:solidFill>
          </a:endParaRPr>
        </a:p>
      </dgm:t>
    </dgm:pt>
    <dgm:pt modelId="{0217B4E5-8647-4536-8036-922E10C0CDD7}">
      <dgm:prSet phldrT="[Text]" custT="1"/>
      <dgm:spPr/>
      <dgm:t>
        <a:bodyPr/>
        <a:lstStyle/>
        <a:p>
          <a:r>
            <a:rPr lang="en-US" sz="900" dirty="0" smtClean="0">
              <a:solidFill>
                <a:schemeClr val="tx2">
                  <a:lumMod val="50000"/>
                </a:schemeClr>
              </a:solidFill>
            </a:rPr>
            <a:t>Q4.2019</a:t>
          </a:r>
          <a:endParaRPr lang="en-GB" sz="900" dirty="0">
            <a:solidFill>
              <a:schemeClr val="tx2">
                <a:lumMod val="50000"/>
              </a:schemeClr>
            </a:solidFill>
          </a:endParaRPr>
        </a:p>
      </dgm:t>
    </dgm:pt>
    <dgm:pt modelId="{66B74A60-D32E-45DA-92B3-B2D90DD29E58}" type="parTrans" cxnId="{B6BE2B04-791A-4D76-AA7D-A711C66DB484}">
      <dgm:prSet/>
      <dgm:spPr/>
      <dgm:t>
        <a:bodyPr/>
        <a:lstStyle/>
        <a:p>
          <a:endParaRPr lang="en-GB">
            <a:solidFill>
              <a:schemeClr val="tx2">
                <a:lumMod val="50000"/>
              </a:schemeClr>
            </a:solidFill>
          </a:endParaRPr>
        </a:p>
      </dgm:t>
    </dgm:pt>
    <dgm:pt modelId="{043AD7FD-C10A-45A1-B97C-602F5A6CC994}" type="sibTrans" cxnId="{B6BE2B04-791A-4D76-AA7D-A711C66DB484}">
      <dgm:prSet/>
      <dgm:spPr/>
      <dgm:t>
        <a:bodyPr/>
        <a:lstStyle/>
        <a:p>
          <a:endParaRPr lang="en-GB">
            <a:solidFill>
              <a:schemeClr val="tx2">
                <a:lumMod val="50000"/>
              </a:schemeClr>
            </a:solidFill>
          </a:endParaRPr>
        </a:p>
      </dgm:t>
    </dgm:pt>
    <dgm:pt modelId="{35FFEBAE-55BC-4388-9D7D-7E09B9307837}">
      <dgm:prSet custT="1"/>
      <dgm:spPr/>
      <dgm:t>
        <a:bodyPr/>
        <a:lstStyle/>
        <a:p>
          <a:r>
            <a:rPr lang="en-US" sz="900" dirty="0" smtClean="0">
              <a:solidFill>
                <a:schemeClr val="tx2">
                  <a:lumMod val="50000"/>
                </a:schemeClr>
              </a:solidFill>
            </a:rPr>
            <a:t>December</a:t>
          </a:r>
          <a:endParaRPr lang="en-GB" sz="900" dirty="0">
            <a:solidFill>
              <a:schemeClr val="tx2">
                <a:lumMod val="50000"/>
              </a:schemeClr>
            </a:solidFill>
          </a:endParaRPr>
        </a:p>
      </dgm:t>
    </dgm:pt>
    <dgm:pt modelId="{A457B8FC-AED1-4D05-94C0-2D08EF86D48C}" type="parTrans" cxnId="{BDE76532-E9D8-4FFD-8C11-C1B3A45D21BA}">
      <dgm:prSet/>
      <dgm:spPr/>
      <dgm:t>
        <a:bodyPr/>
        <a:lstStyle/>
        <a:p>
          <a:endParaRPr lang="en-GB">
            <a:solidFill>
              <a:schemeClr val="tx2">
                <a:lumMod val="50000"/>
              </a:schemeClr>
            </a:solidFill>
          </a:endParaRPr>
        </a:p>
      </dgm:t>
    </dgm:pt>
    <dgm:pt modelId="{5BEB5E59-F56F-4FD6-9088-44D8FBB46FE5}" type="sibTrans" cxnId="{BDE76532-E9D8-4FFD-8C11-C1B3A45D21BA}">
      <dgm:prSet/>
      <dgm:spPr/>
      <dgm:t>
        <a:bodyPr/>
        <a:lstStyle/>
        <a:p>
          <a:endParaRPr lang="en-GB">
            <a:solidFill>
              <a:schemeClr val="tx2">
                <a:lumMod val="50000"/>
              </a:schemeClr>
            </a:solidFill>
          </a:endParaRPr>
        </a:p>
      </dgm:t>
    </dgm:pt>
    <dgm:pt modelId="{3448F7FC-DAAD-4D44-B674-36F4D613DA3C}">
      <dgm:prSet custT="1"/>
      <dgm:spPr/>
      <dgm:t>
        <a:bodyPr/>
        <a:lstStyle/>
        <a:p>
          <a:r>
            <a:rPr lang="en-US" sz="900" dirty="0" smtClean="0">
              <a:solidFill>
                <a:schemeClr val="tx2">
                  <a:lumMod val="50000"/>
                </a:schemeClr>
              </a:solidFill>
            </a:rPr>
            <a:t>January</a:t>
          </a:r>
          <a:endParaRPr lang="en-GB" sz="900" dirty="0">
            <a:solidFill>
              <a:schemeClr val="tx2">
                <a:lumMod val="50000"/>
              </a:schemeClr>
            </a:solidFill>
          </a:endParaRPr>
        </a:p>
      </dgm:t>
    </dgm:pt>
    <dgm:pt modelId="{D1213E15-D072-401B-98B2-F34AA6F9D848}" type="parTrans" cxnId="{B62C1D4D-7C1F-4123-AEFD-0C156E6BD338}">
      <dgm:prSet/>
      <dgm:spPr/>
      <dgm:t>
        <a:bodyPr/>
        <a:lstStyle/>
        <a:p>
          <a:endParaRPr lang="en-GB">
            <a:solidFill>
              <a:schemeClr val="tx2">
                <a:lumMod val="50000"/>
              </a:schemeClr>
            </a:solidFill>
          </a:endParaRPr>
        </a:p>
      </dgm:t>
    </dgm:pt>
    <dgm:pt modelId="{69606D25-6E44-4932-BA33-3783C506303E}" type="sibTrans" cxnId="{B62C1D4D-7C1F-4123-AEFD-0C156E6BD338}">
      <dgm:prSet/>
      <dgm:spPr/>
      <dgm:t>
        <a:bodyPr/>
        <a:lstStyle/>
        <a:p>
          <a:endParaRPr lang="en-GB">
            <a:solidFill>
              <a:schemeClr val="tx2">
                <a:lumMod val="50000"/>
              </a:schemeClr>
            </a:solidFill>
          </a:endParaRPr>
        </a:p>
      </dgm:t>
    </dgm:pt>
    <dgm:pt modelId="{E01A80FC-FB1B-4248-9C0A-C0BBE3FCF932}">
      <dgm:prSet custT="1"/>
      <dgm:spPr/>
      <dgm:t>
        <a:bodyPr/>
        <a:lstStyle/>
        <a:p>
          <a:r>
            <a:rPr lang="en-US" sz="900" dirty="0" smtClean="0">
              <a:solidFill>
                <a:schemeClr val="tx2">
                  <a:lumMod val="50000"/>
                </a:schemeClr>
              </a:solidFill>
            </a:rPr>
            <a:t>Q2.2019</a:t>
          </a:r>
          <a:endParaRPr lang="en-GB" sz="900" dirty="0">
            <a:solidFill>
              <a:schemeClr val="tx2">
                <a:lumMod val="50000"/>
              </a:schemeClr>
            </a:solidFill>
          </a:endParaRPr>
        </a:p>
      </dgm:t>
    </dgm:pt>
    <dgm:pt modelId="{0FDCD27C-A83D-429E-B8A0-6622C9B42ECF}" type="parTrans" cxnId="{CE79EECC-43EA-4042-8977-BD3E18008F95}">
      <dgm:prSet/>
      <dgm:spPr/>
      <dgm:t>
        <a:bodyPr/>
        <a:lstStyle/>
        <a:p>
          <a:endParaRPr lang="en-GB">
            <a:solidFill>
              <a:schemeClr val="tx2">
                <a:lumMod val="50000"/>
              </a:schemeClr>
            </a:solidFill>
          </a:endParaRPr>
        </a:p>
      </dgm:t>
    </dgm:pt>
    <dgm:pt modelId="{B507A394-2167-428E-ABBE-09AA29CAC97E}" type="sibTrans" cxnId="{CE79EECC-43EA-4042-8977-BD3E18008F95}">
      <dgm:prSet/>
      <dgm:spPr/>
      <dgm:t>
        <a:bodyPr/>
        <a:lstStyle/>
        <a:p>
          <a:endParaRPr lang="en-GB">
            <a:solidFill>
              <a:schemeClr val="tx2">
                <a:lumMod val="50000"/>
              </a:schemeClr>
            </a:solidFill>
          </a:endParaRPr>
        </a:p>
      </dgm:t>
    </dgm:pt>
    <dgm:pt modelId="{4D89E551-168A-45D1-9EE2-24E7FEA91960}">
      <dgm:prSet custT="1"/>
      <dgm:spPr/>
      <dgm:t>
        <a:bodyPr/>
        <a:lstStyle/>
        <a:p>
          <a:r>
            <a:rPr lang="en-US" sz="900" dirty="0" smtClean="0">
              <a:solidFill>
                <a:schemeClr val="tx2">
                  <a:lumMod val="50000"/>
                </a:schemeClr>
              </a:solidFill>
            </a:rPr>
            <a:t>February</a:t>
          </a:r>
          <a:endParaRPr lang="en-GB" sz="900" dirty="0">
            <a:solidFill>
              <a:schemeClr val="tx2">
                <a:lumMod val="50000"/>
              </a:schemeClr>
            </a:solidFill>
          </a:endParaRPr>
        </a:p>
      </dgm:t>
    </dgm:pt>
    <dgm:pt modelId="{7FC31347-160F-41F1-950B-98C0523080C3}" type="parTrans" cxnId="{B322C2A2-AE04-40ED-AE54-55332886ADEC}">
      <dgm:prSet/>
      <dgm:spPr/>
      <dgm:t>
        <a:bodyPr/>
        <a:lstStyle/>
        <a:p>
          <a:endParaRPr lang="en-GB">
            <a:solidFill>
              <a:schemeClr val="tx2">
                <a:lumMod val="50000"/>
              </a:schemeClr>
            </a:solidFill>
          </a:endParaRPr>
        </a:p>
      </dgm:t>
    </dgm:pt>
    <dgm:pt modelId="{03E4A75B-0697-413F-B419-85B2FA5B1011}" type="sibTrans" cxnId="{B322C2A2-AE04-40ED-AE54-55332886ADEC}">
      <dgm:prSet/>
      <dgm:spPr/>
      <dgm:t>
        <a:bodyPr/>
        <a:lstStyle/>
        <a:p>
          <a:endParaRPr lang="en-GB">
            <a:solidFill>
              <a:schemeClr val="tx2">
                <a:lumMod val="50000"/>
              </a:schemeClr>
            </a:solidFill>
          </a:endParaRPr>
        </a:p>
      </dgm:t>
    </dgm:pt>
    <dgm:pt modelId="{14C13DEF-DF20-4A60-B50E-54EC91E60DB6}">
      <dgm:prSet custT="1"/>
      <dgm:spPr/>
      <dgm:t>
        <a:bodyPr/>
        <a:lstStyle/>
        <a:p>
          <a:r>
            <a:rPr lang="en-US" sz="900" dirty="0" smtClean="0">
              <a:solidFill>
                <a:schemeClr val="tx2">
                  <a:lumMod val="50000"/>
                </a:schemeClr>
              </a:solidFill>
            </a:rPr>
            <a:t>March</a:t>
          </a:r>
          <a:endParaRPr lang="en-GB" sz="900" dirty="0">
            <a:solidFill>
              <a:schemeClr val="tx2">
                <a:lumMod val="50000"/>
              </a:schemeClr>
            </a:solidFill>
          </a:endParaRPr>
        </a:p>
      </dgm:t>
    </dgm:pt>
    <dgm:pt modelId="{9A8E2479-493E-46AE-9A94-AFBC59E0FA27}" type="parTrans" cxnId="{D2A4EC37-DA41-45F3-86B7-E03FAEB83A37}">
      <dgm:prSet/>
      <dgm:spPr/>
      <dgm:t>
        <a:bodyPr/>
        <a:lstStyle/>
        <a:p>
          <a:endParaRPr lang="en-GB">
            <a:solidFill>
              <a:schemeClr val="tx2">
                <a:lumMod val="50000"/>
              </a:schemeClr>
            </a:solidFill>
          </a:endParaRPr>
        </a:p>
      </dgm:t>
    </dgm:pt>
    <dgm:pt modelId="{45C2F752-3ECA-4F32-BBF9-0247C44C6002}" type="sibTrans" cxnId="{D2A4EC37-DA41-45F3-86B7-E03FAEB83A37}">
      <dgm:prSet/>
      <dgm:spPr/>
      <dgm:t>
        <a:bodyPr/>
        <a:lstStyle/>
        <a:p>
          <a:endParaRPr lang="en-GB">
            <a:solidFill>
              <a:schemeClr val="tx2">
                <a:lumMod val="50000"/>
              </a:schemeClr>
            </a:solidFill>
          </a:endParaRPr>
        </a:p>
      </dgm:t>
    </dgm:pt>
    <dgm:pt modelId="{1A96E3B8-E0E8-4C38-930C-FDCB8FDE8B1B}" type="pres">
      <dgm:prSet presAssocID="{E93E0B59-D138-4DF2-9550-6F39498BC6E7}" presName="CompostProcess" presStyleCnt="0">
        <dgm:presLayoutVars>
          <dgm:dir/>
          <dgm:resizeHandles val="exact"/>
        </dgm:presLayoutVars>
      </dgm:prSet>
      <dgm:spPr/>
    </dgm:pt>
    <dgm:pt modelId="{3E7EEF14-D9B4-43B4-9878-704ED47B3D78}" type="pres">
      <dgm:prSet presAssocID="{E93E0B59-D138-4DF2-9550-6F39498BC6E7}" presName="arrow" presStyleLbl="bgShp" presStyleIdx="0" presStyleCnt="1" custScaleX="117647"/>
      <dgm:spPr/>
    </dgm:pt>
    <dgm:pt modelId="{8F079999-23F7-4140-8FAA-9823E554D49B}" type="pres">
      <dgm:prSet presAssocID="{E93E0B59-D138-4DF2-9550-6F39498BC6E7}" presName="linearProcess" presStyleCnt="0"/>
      <dgm:spPr/>
    </dgm:pt>
    <dgm:pt modelId="{DCDC6B7D-0116-4142-A610-88B9B3A11459}" type="pres">
      <dgm:prSet presAssocID="{CFB9FEDE-4A71-4146-8E0D-6B7FA511C30E}" presName="textNode" presStyleLbl="node1" presStyleIdx="0" presStyleCnt="8" custLinFactX="47497" custLinFactNeighborX="100000">
        <dgm:presLayoutVars>
          <dgm:bulletEnabled val="1"/>
        </dgm:presLayoutVars>
      </dgm:prSet>
      <dgm:spPr/>
      <dgm:t>
        <a:bodyPr/>
        <a:lstStyle/>
        <a:p>
          <a:endParaRPr lang="en-GB"/>
        </a:p>
      </dgm:t>
    </dgm:pt>
    <dgm:pt modelId="{1387DF22-860C-4774-A3C9-0C838DFA438A}" type="pres">
      <dgm:prSet presAssocID="{742DD3A8-2A35-457C-A75D-C9B1B9FD9B4C}" presName="sibTrans" presStyleCnt="0"/>
      <dgm:spPr/>
    </dgm:pt>
    <dgm:pt modelId="{339B3C20-ABE5-4300-9105-DB1518BD199E}" type="pres">
      <dgm:prSet presAssocID="{35FFEBAE-55BC-4388-9D7D-7E09B9307837}" presName="textNode" presStyleLbl="node1" presStyleIdx="1" presStyleCnt="8" custLinFactX="33704" custLinFactNeighborX="100000">
        <dgm:presLayoutVars>
          <dgm:bulletEnabled val="1"/>
        </dgm:presLayoutVars>
      </dgm:prSet>
      <dgm:spPr/>
      <dgm:t>
        <a:bodyPr/>
        <a:lstStyle/>
        <a:p>
          <a:endParaRPr lang="en-GB"/>
        </a:p>
      </dgm:t>
    </dgm:pt>
    <dgm:pt modelId="{05DD2FE5-3246-4C2D-BE1E-4346F3CDE7D7}" type="pres">
      <dgm:prSet presAssocID="{5BEB5E59-F56F-4FD6-9088-44D8FBB46FE5}" presName="sibTrans" presStyleCnt="0"/>
      <dgm:spPr/>
    </dgm:pt>
    <dgm:pt modelId="{CF6D1C67-A91F-446C-A2E5-9C1517A5013B}" type="pres">
      <dgm:prSet presAssocID="{3448F7FC-DAAD-4D44-B674-36F4D613DA3C}" presName="textNode" presStyleLbl="node1" presStyleIdx="2" presStyleCnt="8" custLinFactX="19910" custLinFactNeighborX="100000">
        <dgm:presLayoutVars>
          <dgm:bulletEnabled val="1"/>
        </dgm:presLayoutVars>
      </dgm:prSet>
      <dgm:spPr/>
      <dgm:t>
        <a:bodyPr/>
        <a:lstStyle/>
        <a:p>
          <a:endParaRPr lang="en-GB"/>
        </a:p>
      </dgm:t>
    </dgm:pt>
    <dgm:pt modelId="{C3580DB0-826F-4352-818B-E7B460BF26C9}" type="pres">
      <dgm:prSet presAssocID="{69606D25-6E44-4932-BA33-3783C506303E}" presName="sibTrans" presStyleCnt="0"/>
      <dgm:spPr/>
    </dgm:pt>
    <dgm:pt modelId="{C0899346-A0EB-462F-AF0D-D9978FC9AFE2}" type="pres">
      <dgm:prSet presAssocID="{4D89E551-168A-45D1-9EE2-24E7FEA91960}" presName="textNode" presStyleLbl="node1" presStyleIdx="3" presStyleCnt="8" custLinFactX="6117" custLinFactNeighborX="100000">
        <dgm:presLayoutVars>
          <dgm:bulletEnabled val="1"/>
        </dgm:presLayoutVars>
      </dgm:prSet>
      <dgm:spPr/>
      <dgm:t>
        <a:bodyPr/>
        <a:lstStyle/>
        <a:p>
          <a:endParaRPr lang="en-GB"/>
        </a:p>
      </dgm:t>
    </dgm:pt>
    <dgm:pt modelId="{71304EE7-AEAB-4B11-8698-B10181EAEB4C}" type="pres">
      <dgm:prSet presAssocID="{03E4A75B-0697-413F-B419-85B2FA5B1011}" presName="sibTrans" presStyleCnt="0"/>
      <dgm:spPr/>
    </dgm:pt>
    <dgm:pt modelId="{142C759F-3688-4319-BD61-3F11EB2DC2CD}" type="pres">
      <dgm:prSet presAssocID="{14C13DEF-DF20-4A60-B50E-54EC91E60DB6}" presName="textNode" presStyleLbl="node1" presStyleIdx="4" presStyleCnt="8" custLinFactNeighborX="53940">
        <dgm:presLayoutVars>
          <dgm:bulletEnabled val="1"/>
        </dgm:presLayoutVars>
      </dgm:prSet>
      <dgm:spPr/>
      <dgm:t>
        <a:bodyPr/>
        <a:lstStyle/>
        <a:p>
          <a:endParaRPr lang="en-GB"/>
        </a:p>
      </dgm:t>
    </dgm:pt>
    <dgm:pt modelId="{149A01D0-E627-488C-86EA-EE2FD21A472F}" type="pres">
      <dgm:prSet presAssocID="{45C2F752-3ECA-4F32-BBF9-0247C44C6002}" presName="sibTrans" presStyleCnt="0"/>
      <dgm:spPr/>
    </dgm:pt>
    <dgm:pt modelId="{B3DA3A97-BC24-4E87-A0D5-8653A7A9F4A4}" type="pres">
      <dgm:prSet presAssocID="{E01A80FC-FB1B-4248-9C0A-C0BBE3FCF932}" presName="textNode" presStyleLbl="node1" presStyleIdx="5" presStyleCnt="8" custScaleX="154049" custLinFactNeighborX="-40221">
        <dgm:presLayoutVars>
          <dgm:bulletEnabled val="1"/>
        </dgm:presLayoutVars>
      </dgm:prSet>
      <dgm:spPr/>
      <dgm:t>
        <a:bodyPr/>
        <a:lstStyle/>
        <a:p>
          <a:endParaRPr lang="en-GB"/>
        </a:p>
      </dgm:t>
    </dgm:pt>
    <dgm:pt modelId="{0BE24F9B-72C8-481F-99D0-7E4A08CB26AA}" type="pres">
      <dgm:prSet presAssocID="{B507A394-2167-428E-ABBE-09AA29CAC97E}" presName="sibTrans" presStyleCnt="0"/>
      <dgm:spPr/>
    </dgm:pt>
    <dgm:pt modelId="{42C93FE7-5CEE-45ED-91CB-9A1876DF92D2}" type="pres">
      <dgm:prSet presAssocID="{47C12337-E84E-43C1-9C5E-EF7BB87C2465}" presName="textNode" presStyleLbl="node1" presStyleIdx="6" presStyleCnt="8" custScaleX="154293" custLinFactX="-5440" custLinFactNeighborX="-100000" custLinFactNeighborY="-648">
        <dgm:presLayoutVars>
          <dgm:bulletEnabled val="1"/>
        </dgm:presLayoutVars>
      </dgm:prSet>
      <dgm:spPr/>
      <dgm:t>
        <a:bodyPr/>
        <a:lstStyle/>
        <a:p>
          <a:endParaRPr lang="en-GB"/>
        </a:p>
      </dgm:t>
    </dgm:pt>
    <dgm:pt modelId="{5BBFC54A-F43E-4F59-B5CA-EFEDC5194D00}" type="pres">
      <dgm:prSet presAssocID="{9FF4302A-F687-42A0-AEBA-8944B6C53133}" presName="sibTrans" presStyleCnt="0"/>
      <dgm:spPr/>
    </dgm:pt>
    <dgm:pt modelId="{9D26D008-2B47-4652-B592-F4C7E33F8FDA}" type="pres">
      <dgm:prSet presAssocID="{0217B4E5-8647-4536-8036-922E10C0CDD7}" presName="textNode" presStyleLbl="node1" presStyleIdx="7" presStyleCnt="8" custScaleX="154293" custLinFactX="-21054" custLinFactNeighborX="-100000" custLinFactNeighborY="326">
        <dgm:presLayoutVars>
          <dgm:bulletEnabled val="1"/>
        </dgm:presLayoutVars>
      </dgm:prSet>
      <dgm:spPr/>
      <dgm:t>
        <a:bodyPr/>
        <a:lstStyle/>
        <a:p>
          <a:endParaRPr lang="en-GB"/>
        </a:p>
      </dgm:t>
    </dgm:pt>
  </dgm:ptLst>
  <dgm:cxnLst>
    <dgm:cxn modelId="{97D17A8F-CA3E-4BAC-94E3-9299FC078338}" srcId="{E93E0B59-D138-4DF2-9550-6F39498BC6E7}" destId="{47C12337-E84E-43C1-9C5E-EF7BB87C2465}" srcOrd="6" destOrd="0" parTransId="{888C2EDC-7BCB-4A8C-B372-5855D9B94893}" sibTransId="{9FF4302A-F687-42A0-AEBA-8944B6C53133}"/>
    <dgm:cxn modelId="{797DCDC0-CB52-4914-BD01-08817B6F8154}" type="presOf" srcId="{CFB9FEDE-4A71-4146-8E0D-6B7FA511C30E}" destId="{DCDC6B7D-0116-4142-A610-88B9B3A11459}" srcOrd="0" destOrd="0" presId="urn:microsoft.com/office/officeart/2005/8/layout/hProcess9"/>
    <dgm:cxn modelId="{4F5EE420-E2BD-4895-BE05-75D7596B8EE0}" type="presOf" srcId="{E01A80FC-FB1B-4248-9C0A-C0BBE3FCF932}" destId="{B3DA3A97-BC24-4E87-A0D5-8653A7A9F4A4}" srcOrd="0" destOrd="0" presId="urn:microsoft.com/office/officeart/2005/8/layout/hProcess9"/>
    <dgm:cxn modelId="{69B5855B-4866-46DD-B271-53BF3C70BAEC}" type="presOf" srcId="{E93E0B59-D138-4DF2-9550-6F39498BC6E7}" destId="{1A96E3B8-E0E8-4C38-930C-FDCB8FDE8B1B}" srcOrd="0" destOrd="0" presId="urn:microsoft.com/office/officeart/2005/8/layout/hProcess9"/>
    <dgm:cxn modelId="{9B84E296-D407-4F6F-B366-085301E24861}" srcId="{E93E0B59-D138-4DF2-9550-6F39498BC6E7}" destId="{CFB9FEDE-4A71-4146-8E0D-6B7FA511C30E}" srcOrd="0" destOrd="0" parTransId="{BD476A01-64AF-4F27-B657-4C0A32C28177}" sibTransId="{742DD3A8-2A35-457C-A75D-C9B1B9FD9B4C}"/>
    <dgm:cxn modelId="{1A0C1A10-339D-4233-9982-15899E8C8EBD}" type="presOf" srcId="{3448F7FC-DAAD-4D44-B674-36F4D613DA3C}" destId="{CF6D1C67-A91F-446C-A2E5-9C1517A5013B}" srcOrd="0" destOrd="0" presId="urn:microsoft.com/office/officeart/2005/8/layout/hProcess9"/>
    <dgm:cxn modelId="{D2A4EC37-DA41-45F3-86B7-E03FAEB83A37}" srcId="{E93E0B59-D138-4DF2-9550-6F39498BC6E7}" destId="{14C13DEF-DF20-4A60-B50E-54EC91E60DB6}" srcOrd="4" destOrd="0" parTransId="{9A8E2479-493E-46AE-9A94-AFBC59E0FA27}" sibTransId="{45C2F752-3ECA-4F32-BBF9-0247C44C6002}"/>
    <dgm:cxn modelId="{A99137AF-D7A4-4659-9444-9EB9CAF254D6}" type="presOf" srcId="{0217B4E5-8647-4536-8036-922E10C0CDD7}" destId="{9D26D008-2B47-4652-B592-F4C7E33F8FDA}" srcOrd="0" destOrd="0" presId="urn:microsoft.com/office/officeart/2005/8/layout/hProcess9"/>
    <dgm:cxn modelId="{AA7F0B7C-7CC8-43B3-A78C-F4D3FA2A9F7E}" type="presOf" srcId="{4D89E551-168A-45D1-9EE2-24E7FEA91960}" destId="{C0899346-A0EB-462F-AF0D-D9978FC9AFE2}" srcOrd="0" destOrd="0" presId="urn:microsoft.com/office/officeart/2005/8/layout/hProcess9"/>
    <dgm:cxn modelId="{CE79EECC-43EA-4042-8977-BD3E18008F95}" srcId="{E93E0B59-D138-4DF2-9550-6F39498BC6E7}" destId="{E01A80FC-FB1B-4248-9C0A-C0BBE3FCF932}" srcOrd="5" destOrd="0" parTransId="{0FDCD27C-A83D-429E-B8A0-6622C9B42ECF}" sibTransId="{B507A394-2167-428E-ABBE-09AA29CAC97E}"/>
    <dgm:cxn modelId="{FF1881FA-B16C-4A15-AD98-F00A615C400C}" type="presOf" srcId="{35FFEBAE-55BC-4388-9D7D-7E09B9307837}" destId="{339B3C20-ABE5-4300-9105-DB1518BD199E}" srcOrd="0" destOrd="0" presId="urn:microsoft.com/office/officeart/2005/8/layout/hProcess9"/>
    <dgm:cxn modelId="{B322C2A2-AE04-40ED-AE54-55332886ADEC}" srcId="{E93E0B59-D138-4DF2-9550-6F39498BC6E7}" destId="{4D89E551-168A-45D1-9EE2-24E7FEA91960}" srcOrd="3" destOrd="0" parTransId="{7FC31347-160F-41F1-950B-98C0523080C3}" sibTransId="{03E4A75B-0697-413F-B419-85B2FA5B1011}"/>
    <dgm:cxn modelId="{B62C1D4D-7C1F-4123-AEFD-0C156E6BD338}" srcId="{E93E0B59-D138-4DF2-9550-6F39498BC6E7}" destId="{3448F7FC-DAAD-4D44-B674-36F4D613DA3C}" srcOrd="2" destOrd="0" parTransId="{D1213E15-D072-401B-98B2-F34AA6F9D848}" sibTransId="{69606D25-6E44-4932-BA33-3783C506303E}"/>
    <dgm:cxn modelId="{DE9ECD23-BE1B-482C-9E61-23A9137FD3B6}" type="presOf" srcId="{47C12337-E84E-43C1-9C5E-EF7BB87C2465}" destId="{42C93FE7-5CEE-45ED-91CB-9A1876DF92D2}" srcOrd="0" destOrd="0" presId="urn:microsoft.com/office/officeart/2005/8/layout/hProcess9"/>
    <dgm:cxn modelId="{BDE76532-E9D8-4FFD-8C11-C1B3A45D21BA}" srcId="{E93E0B59-D138-4DF2-9550-6F39498BC6E7}" destId="{35FFEBAE-55BC-4388-9D7D-7E09B9307837}" srcOrd="1" destOrd="0" parTransId="{A457B8FC-AED1-4D05-94C0-2D08EF86D48C}" sibTransId="{5BEB5E59-F56F-4FD6-9088-44D8FBB46FE5}"/>
    <dgm:cxn modelId="{B6BE2B04-791A-4D76-AA7D-A711C66DB484}" srcId="{E93E0B59-D138-4DF2-9550-6F39498BC6E7}" destId="{0217B4E5-8647-4536-8036-922E10C0CDD7}" srcOrd="7" destOrd="0" parTransId="{66B74A60-D32E-45DA-92B3-B2D90DD29E58}" sibTransId="{043AD7FD-C10A-45A1-B97C-602F5A6CC994}"/>
    <dgm:cxn modelId="{E8A0BE2D-DB5B-4238-9A0E-29808637959B}" type="presOf" srcId="{14C13DEF-DF20-4A60-B50E-54EC91E60DB6}" destId="{142C759F-3688-4319-BD61-3F11EB2DC2CD}" srcOrd="0" destOrd="0" presId="urn:microsoft.com/office/officeart/2005/8/layout/hProcess9"/>
    <dgm:cxn modelId="{AC7E3A0E-5BC3-4B69-8B9A-1D45134E48B5}" type="presParOf" srcId="{1A96E3B8-E0E8-4C38-930C-FDCB8FDE8B1B}" destId="{3E7EEF14-D9B4-43B4-9878-704ED47B3D78}" srcOrd="0" destOrd="0" presId="urn:microsoft.com/office/officeart/2005/8/layout/hProcess9"/>
    <dgm:cxn modelId="{66D286ED-1F8F-43E7-8DB5-3C55F77E8FD4}" type="presParOf" srcId="{1A96E3B8-E0E8-4C38-930C-FDCB8FDE8B1B}" destId="{8F079999-23F7-4140-8FAA-9823E554D49B}" srcOrd="1" destOrd="0" presId="urn:microsoft.com/office/officeart/2005/8/layout/hProcess9"/>
    <dgm:cxn modelId="{B22D3E63-F3B8-4C9C-BCBF-B31E28ECDE48}" type="presParOf" srcId="{8F079999-23F7-4140-8FAA-9823E554D49B}" destId="{DCDC6B7D-0116-4142-A610-88B9B3A11459}" srcOrd="0" destOrd="0" presId="urn:microsoft.com/office/officeart/2005/8/layout/hProcess9"/>
    <dgm:cxn modelId="{C834B665-83C3-43E9-AD8D-9E2A259AC749}" type="presParOf" srcId="{8F079999-23F7-4140-8FAA-9823E554D49B}" destId="{1387DF22-860C-4774-A3C9-0C838DFA438A}" srcOrd="1" destOrd="0" presId="urn:microsoft.com/office/officeart/2005/8/layout/hProcess9"/>
    <dgm:cxn modelId="{B46CEFC1-A1EB-4CB6-88D1-E1D125F768AD}" type="presParOf" srcId="{8F079999-23F7-4140-8FAA-9823E554D49B}" destId="{339B3C20-ABE5-4300-9105-DB1518BD199E}" srcOrd="2" destOrd="0" presId="urn:microsoft.com/office/officeart/2005/8/layout/hProcess9"/>
    <dgm:cxn modelId="{B14CA9BB-DD14-4157-B8A0-DBAA20D4EE6C}" type="presParOf" srcId="{8F079999-23F7-4140-8FAA-9823E554D49B}" destId="{05DD2FE5-3246-4C2D-BE1E-4346F3CDE7D7}" srcOrd="3" destOrd="0" presId="urn:microsoft.com/office/officeart/2005/8/layout/hProcess9"/>
    <dgm:cxn modelId="{F68108D7-67B4-4849-A2D5-52318B016F1A}" type="presParOf" srcId="{8F079999-23F7-4140-8FAA-9823E554D49B}" destId="{CF6D1C67-A91F-446C-A2E5-9C1517A5013B}" srcOrd="4" destOrd="0" presId="urn:microsoft.com/office/officeart/2005/8/layout/hProcess9"/>
    <dgm:cxn modelId="{2E15E44B-DED9-4159-B311-594402385085}" type="presParOf" srcId="{8F079999-23F7-4140-8FAA-9823E554D49B}" destId="{C3580DB0-826F-4352-818B-E7B460BF26C9}" srcOrd="5" destOrd="0" presId="urn:microsoft.com/office/officeart/2005/8/layout/hProcess9"/>
    <dgm:cxn modelId="{883A131F-4B99-4C72-A92C-33BB5EE3E30F}" type="presParOf" srcId="{8F079999-23F7-4140-8FAA-9823E554D49B}" destId="{C0899346-A0EB-462F-AF0D-D9978FC9AFE2}" srcOrd="6" destOrd="0" presId="urn:microsoft.com/office/officeart/2005/8/layout/hProcess9"/>
    <dgm:cxn modelId="{4D09FEAB-828D-4BA3-877C-1BEDC54F64A0}" type="presParOf" srcId="{8F079999-23F7-4140-8FAA-9823E554D49B}" destId="{71304EE7-AEAB-4B11-8698-B10181EAEB4C}" srcOrd="7" destOrd="0" presId="urn:microsoft.com/office/officeart/2005/8/layout/hProcess9"/>
    <dgm:cxn modelId="{BB61633A-C377-4487-A182-5F3BEB0D4E4B}" type="presParOf" srcId="{8F079999-23F7-4140-8FAA-9823E554D49B}" destId="{142C759F-3688-4319-BD61-3F11EB2DC2CD}" srcOrd="8" destOrd="0" presId="urn:microsoft.com/office/officeart/2005/8/layout/hProcess9"/>
    <dgm:cxn modelId="{2981A9AB-E0ED-4103-9DAF-910E7159EE50}" type="presParOf" srcId="{8F079999-23F7-4140-8FAA-9823E554D49B}" destId="{149A01D0-E627-488C-86EA-EE2FD21A472F}" srcOrd="9" destOrd="0" presId="urn:microsoft.com/office/officeart/2005/8/layout/hProcess9"/>
    <dgm:cxn modelId="{9DC8C624-A74E-4AD8-915F-D640B5F88C49}" type="presParOf" srcId="{8F079999-23F7-4140-8FAA-9823E554D49B}" destId="{B3DA3A97-BC24-4E87-A0D5-8653A7A9F4A4}" srcOrd="10" destOrd="0" presId="urn:microsoft.com/office/officeart/2005/8/layout/hProcess9"/>
    <dgm:cxn modelId="{9B9A8507-D2AA-44EF-A3AE-74633F09FAE1}" type="presParOf" srcId="{8F079999-23F7-4140-8FAA-9823E554D49B}" destId="{0BE24F9B-72C8-481F-99D0-7E4A08CB26AA}" srcOrd="11" destOrd="0" presId="urn:microsoft.com/office/officeart/2005/8/layout/hProcess9"/>
    <dgm:cxn modelId="{37E80B35-AB46-4148-8C7C-51DEAEF14424}" type="presParOf" srcId="{8F079999-23F7-4140-8FAA-9823E554D49B}" destId="{42C93FE7-5CEE-45ED-91CB-9A1876DF92D2}" srcOrd="12" destOrd="0" presId="urn:microsoft.com/office/officeart/2005/8/layout/hProcess9"/>
    <dgm:cxn modelId="{D7B47EAF-D3D3-4718-861E-F25C6AA96CAA}" type="presParOf" srcId="{8F079999-23F7-4140-8FAA-9823E554D49B}" destId="{5BBFC54A-F43E-4F59-B5CA-EFEDC5194D00}" srcOrd="13" destOrd="0" presId="urn:microsoft.com/office/officeart/2005/8/layout/hProcess9"/>
    <dgm:cxn modelId="{120BB90D-5539-4EF2-8387-D9904336C723}" type="presParOf" srcId="{8F079999-23F7-4140-8FAA-9823E554D49B}" destId="{9D26D008-2B47-4652-B592-F4C7E33F8FDA}" srcOrd="1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7432C-2FED-4317-8AB4-47B9AB0CA12D}" type="doc">
      <dgm:prSet loTypeId="urn:microsoft.com/office/officeart/2005/8/layout/process2" loCatId="process" qsTypeId="urn:microsoft.com/office/officeart/2005/8/quickstyle/simple4" qsCatId="simple" csTypeId="urn:microsoft.com/office/officeart/2005/8/colors/accent0_3" csCatId="mainScheme" phldr="1"/>
      <dgm:spPr/>
    </dgm:pt>
    <dgm:pt modelId="{073BFA84-8C52-4750-B3BE-758F46A30CF4}">
      <dgm:prSet phldrT="[Text]" custT="1"/>
      <dgm:spPr/>
      <dgm:t>
        <a:bodyPr/>
        <a:lstStyle/>
        <a:p>
          <a:r>
            <a:rPr lang="en-US" sz="1000" b="1" dirty="0" smtClean="0">
              <a:solidFill>
                <a:schemeClr val="tx1"/>
              </a:solidFill>
            </a:rPr>
            <a:t>Preparation </a:t>
          </a:r>
          <a:r>
            <a:rPr lang="en-US" sz="1000" b="1" i="1" dirty="0" smtClean="0">
              <a:solidFill>
                <a:schemeClr val="tx1"/>
              </a:solidFill>
            </a:rPr>
            <a:t>(piecewise continuous</a:t>
          </a:r>
          <a:r>
            <a:rPr lang="en-US" sz="1000" b="1" dirty="0" smtClean="0">
              <a:solidFill>
                <a:schemeClr val="tx1"/>
              </a:solidFill>
            </a:rPr>
            <a:t>)</a:t>
          </a:r>
          <a:endParaRPr lang="en-GB" sz="1000" b="1" dirty="0">
            <a:solidFill>
              <a:schemeClr val="tx1"/>
            </a:solidFill>
          </a:endParaRPr>
        </a:p>
      </dgm:t>
    </dgm:pt>
    <dgm:pt modelId="{7B0FBF41-CB64-4ADF-89A7-B3CE3B7A61F4}" type="parTrans" cxnId="{D2754C9D-ADC7-4FFE-BC50-DDAEF0BA5AF3}">
      <dgm:prSet/>
      <dgm:spPr/>
      <dgm:t>
        <a:bodyPr/>
        <a:lstStyle/>
        <a:p>
          <a:endParaRPr lang="en-GB">
            <a:solidFill>
              <a:schemeClr val="accent1">
                <a:lumMod val="50000"/>
              </a:schemeClr>
            </a:solidFill>
          </a:endParaRPr>
        </a:p>
      </dgm:t>
    </dgm:pt>
    <dgm:pt modelId="{41C5A161-2879-445D-AF62-0E71B4B9B542}" type="sibTrans" cxnId="{D2754C9D-ADC7-4FFE-BC50-DDAEF0BA5AF3}">
      <dgm:prSet/>
      <dgm:spPr/>
      <dgm:t>
        <a:bodyPr/>
        <a:lstStyle/>
        <a:p>
          <a:endParaRPr lang="en-GB">
            <a:solidFill>
              <a:schemeClr val="accent1">
                <a:lumMod val="50000"/>
              </a:schemeClr>
            </a:solidFill>
          </a:endParaRPr>
        </a:p>
      </dgm:t>
    </dgm:pt>
    <dgm:pt modelId="{93123295-3C82-43F6-8497-A21FAE0FFF96}">
      <dgm:prSet phldrT="[Text]" custT="1"/>
      <dgm:spPr/>
      <dgm:t>
        <a:bodyPr/>
        <a:lstStyle/>
        <a:p>
          <a:r>
            <a:rPr lang="en-US" sz="1000" b="1" dirty="0" smtClean="0">
              <a:solidFill>
                <a:schemeClr val="tx1"/>
              </a:solidFill>
            </a:rPr>
            <a:t>Data collection and Verification (continuous)</a:t>
          </a:r>
          <a:endParaRPr lang="en-GB" sz="1000" b="1" dirty="0">
            <a:solidFill>
              <a:schemeClr val="tx1"/>
            </a:solidFill>
          </a:endParaRPr>
        </a:p>
      </dgm:t>
    </dgm:pt>
    <dgm:pt modelId="{DA3CD908-554B-4006-B76F-9F936EA314EF}" type="parTrans" cxnId="{F05A705E-96F5-4750-9D24-83F682B9FABD}">
      <dgm:prSet/>
      <dgm:spPr/>
      <dgm:t>
        <a:bodyPr/>
        <a:lstStyle/>
        <a:p>
          <a:endParaRPr lang="en-GB">
            <a:solidFill>
              <a:schemeClr val="accent1">
                <a:lumMod val="50000"/>
              </a:schemeClr>
            </a:solidFill>
          </a:endParaRPr>
        </a:p>
      </dgm:t>
    </dgm:pt>
    <dgm:pt modelId="{BA71D535-4336-4583-86F8-FF70C7B47DCB}" type="sibTrans" cxnId="{F05A705E-96F5-4750-9D24-83F682B9FABD}">
      <dgm:prSet/>
      <dgm:spPr/>
      <dgm:t>
        <a:bodyPr/>
        <a:lstStyle/>
        <a:p>
          <a:endParaRPr lang="en-GB">
            <a:solidFill>
              <a:schemeClr val="accent1">
                <a:lumMod val="50000"/>
              </a:schemeClr>
            </a:solidFill>
          </a:endParaRPr>
        </a:p>
      </dgm:t>
    </dgm:pt>
    <dgm:pt modelId="{E0C4E632-70CA-4443-8E6E-E44D42004712}">
      <dgm:prSet phldrT="[Text]" custT="1"/>
      <dgm:spPr/>
      <dgm:t>
        <a:bodyPr/>
        <a:lstStyle/>
        <a:p>
          <a:r>
            <a:rPr lang="en-US" sz="1000" b="1" dirty="0" smtClean="0">
              <a:solidFill>
                <a:schemeClr val="tx1"/>
              </a:solidFill>
            </a:rPr>
            <a:t>Analysis and Reporting (annually)</a:t>
          </a:r>
          <a:endParaRPr lang="en-GB" sz="1000" b="1" dirty="0">
            <a:solidFill>
              <a:schemeClr val="tx1"/>
            </a:solidFill>
          </a:endParaRPr>
        </a:p>
      </dgm:t>
    </dgm:pt>
    <dgm:pt modelId="{517964BA-6F11-4578-8BD0-C30A3755F765}" type="parTrans" cxnId="{8701B45C-5D65-4196-881B-A9D1776C118E}">
      <dgm:prSet/>
      <dgm:spPr/>
      <dgm:t>
        <a:bodyPr/>
        <a:lstStyle/>
        <a:p>
          <a:endParaRPr lang="en-GB">
            <a:solidFill>
              <a:schemeClr val="accent1">
                <a:lumMod val="50000"/>
              </a:schemeClr>
            </a:solidFill>
          </a:endParaRPr>
        </a:p>
      </dgm:t>
    </dgm:pt>
    <dgm:pt modelId="{3F5209DE-DED7-47D2-9168-E5ADCD870EEF}" type="sibTrans" cxnId="{8701B45C-5D65-4196-881B-A9D1776C118E}">
      <dgm:prSet/>
      <dgm:spPr/>
      <dgm:t>
        <a:bodyPr/>
        <a:lstStyle/>
        <a:p>
          <a:endParaRPr lang="en-GB">
            <a:solidFill>
              <a:schemeClr val="accent1">
                <a:lumMod val="50000"/>
              </a:schemeClr>
            </a:solidFill>
          </a:endParaRPr>
        </a:p>
      </dgm:t>
    </dgm:pt>
    <dgm:pt modelId="{B12FDCF9-8C75-4616-8D0C-E5819007D580}" type="pres">
      <dgm:prSet presAssocID="{ABB7432C-2FED-4317-8AB4-47B9AB0CA12D}" presName="linearFlow" presStyleCnt="0">
        <dgm:presLayoutVars>
          <dgm:resizeHandles val="exact"/>
        </dgm:presLayoutVars>
      </dgm:prSet>
      <dgm:spPr/>
    </dgm:pt>
    <dgm:pt modelId="{E2EA658F-C2E6-4887-B43E-CD606371A618}" type="pres">
      <dgm:prSet presAssocID="{073BFA84-8C52-4750-B3BE-758F46A30CF4}" presName="node" presStyleLbl="node1" presStyleIdx="0" presStyleCnt="3" custScaleX="116945" custScaleY="215683" custLinFactY="100000" custLinFactNeighborY="103367">
        <dgm:presLayoutVars>
          <dgm:bulletEnabled val="1"/>
        </dgm:presLayoutVars>
      </dgm:prSet>
      <dgm:spPr/>
      <dgm:t>
        <a:bodyPr/>
        <a:lstStyle/>
        <a:p>
          <a:endParaRPr lang="en-GB"/>
        </a:p>
      </dgm:t>
    </dgm:pt>
    <dgm:pt modelId="{899F48CB-D340-4D81-97E4-7B8855D71F58}" type="pres">
      <dgm:prSet presAssocID="{41C5A161-2879-445D-AF62-0E71B4B9B542}" presName="sibTrans" presStyleLbl="sibTrans2D1" presStyleIdx="0" presStyleCnt="2" custLinFactNeighborY="68961"/>
      <dgm:spPr/>
      <dgm:t>
        <a:bodyPr/>
        <a:lstStyle/>
        <a:p>
          <a:endParaRPr lang="en-GB"/>
        </a:p>
      </dgm:t>
    </dgm:pt>
    <dgm:pt modelId="{F095F7BE-7B87-44F8-8CFB-86D9CED22C14}" type="pres">
      <dgm:prSet presAssocID="{41C5A161-2879-445D-AF62-0E71B4B9B542}" presName="connectorText" presStyleLbl="sibTrans2D1" presStyleIdx="0" presStyleCnt="2"/>
      <dgm:spPr/>
      <dgm:t>
        <a:bodyPr/>
        <a:lstStyle/>
        <a:p>
          <a:endParaRPr lang="en-GB"/>
        </a:p>
      </dgm:t>
    </dgm:pt>
    <dgm:pt modelId="{CA917CD8-8B5C-4488-ADA2-7912C27A051F}" type="pres">
      <dgm:prSet presAssocID="{93123295-3C82-43F6-8497-A21FAE0FFF96}" presName="node" presStyleLbl="node1" presStyleIdx="1" presStyleCnt="3" custScaleX="116945" custScaleY="447345" custLinFactY="15315" custLinFactNeighborY="100000">
        <dgm:presLayoutVars>
          <dgm:bulletEnabled val="1"/>
        </dgm:presLayoutVars>
      </dgm:prSet>
      <dgm:spPr/>
      <dgm:t>
        <a:bodyPr/>
        <a:lstStyle/>
        <a:p>
          <a:endParaRPr lang="en-GB"/>
        </a:p>
      </dgm:t>
    </dgm:pt>
    <dgm:pt modelId="{287D9C14-9EBF-49D9-8CF6-69099952107F}" type="pres">
      <dgm:prSet presAssocID="{BA71D535-4336-4583-86F8-FF70C7B47DCB}" presName="sibTrans" presStyleLbl="sibTrans2D1" presStyleIdx="1" presStyleCnt="2" custLinFactNeighborY="61175"/>
      <dgm:spPr/>
      <dgm:t>
        <a:bodyPr/>
        <a:lstStyle/>
        <a:p>
          <a:endParaRPr lang="en-GB"/>
        </a:p>
      </dgm:t>
    </dgm:pt>
    <dgm:pt modelId="{AECD14FF-68FE-4A0F-8741-B1D30441FA2A}" type="pres">
      <dgm:prSet presAssocID="{BA71D535-4336-4583-86F8-FF70C7B47DCB}" presName="connectorText" presStyleLbl="sibTrans2D1" presStyleIdx="1" presStyleCnt="2"/>
      <dgm:spPr/>
      <dgm:t>
        <a:bodyPr/>
        <a:lstStyle/>
        <a:p>
          <a:endParaRPr lang="en-GB"/>
        </a:p>
      </dgm:t>
    </dgm:pt>
    <dgm:pt modelId="{BEDAE43D-E7A4-4859-86E8-968C9537682C}" type="pres">
      <dgm:prSet presAssocID="{E0C4E632-70CA-4443-8E6E-E44D42004712}" presName="node" presStyleLbl="node1" presStyleIdx="2" presStyleCnt="3" custScaleX="116945" custScaleY="340940" custLinFactNeighborY="-32459">
        <dgm:presLayoutVars>
          <dgm:bulletEnabled val="1"/>
        </dgm:presLayoutVars>
      </dgm:prSet>
      <dgm:spPr/>
      <dgm:t>
        <a:bodyPr/>
        <a:lstStyle/>
        <a:p>
          <a:endParaRPr lang="en-GB"/>
        </a:p>
      </dgm:t>
    </dgm:pt>
  </dgm:ptLst>
  <dgm:cxnLst>
    <dgm:cxn modelId="{262F7AED-96E8-424A-80A9-12575567BB7C}" type="presOf" srcId="{E0C4E632-70CA-4443-8E6E-E44D42004712}" destId="{BEDAE43D-E7A4-4859-86E8-968C9537682C}" srcOrd="0" destOrd="0" presId="urn:microsoft.com/office/officeart/2005/8/layout/process2"/>
    <dgm:cxn modelId="{3C6C8AA7-7AD7-4E63-AA2A-47884A2056C2}" type="presOf" srcId="{41C5A161-2879-445D-AF62-0E71B4B9B542}" destId="{F095F7BE-7B87-44F8-8CFB-86D9CED22C14}" srcOrd="1" destOrd="0" presId="urn:microsoft.com/office/officeart/2005/8/layout/process2"/>
    <dgm:cxn modelId="{28A8E833-E583-4166-9C42-66A285E877DE}" type="presOf" srcId="{073BFA84-8C52-4750-B3BE-758F46A30CF4}" destId="{E2EA658F-C2E6-4887-B43E-CD606371A618}" srcOrd="0" destOrd="0" presId="urn:microsoft.com/office/officeart/2005/8/layout/process2"/>
    <dgm:cxn modelId="{F05A705E-96F5-4750-9D24-83F682B9FABD}" srcId="{ABB7432C-2FED-4317-8AB4-47B9AB0CA12D}" destId="{93123295-3C82-43F6-8497-A21FAE0FFF96}" srcOrd="1" destOrd="0" parTransId="{DA3CD908-554B-4006-B76F-9F936EA314EF}" sibTransId="{BA71D535-4336-4583-86F8-FF70C7B47DCB}"/>
    <dgm:cxn modelId="{1B8260B1-7E2D-47EA-9BC7-FBB06625664A}" type="presOf" srcId="{ABB7432C-2FED-4317-8AB4-47B9AB0CA12D}" destId="{B12FDCF9-8C75-4616-8D0C-E5819007D580}" srcOrd="0" destOrd="0" presId="urn:microsoft.com/office/officeart/2005/8/layout/process2"/>
    <dgm:cxn modelId="{EBDC6B7F-84AA-44AD-B444-BE33D4629837}" type="presOf" srcId="{93123295-3C82-43F6-8497-A21FAE0FFF96}" destId="{CA917CD8-8B5C-4488-ADA2-7912C27A051F}" srcOrd="0" destOrd="0" presId="urn:microsoft.com/office/officeart/2005/8/layout/process2"/>
    <dgm:cxn modelId="{E79A45C6-5CB9-4384-85E4-702D5C7C0088}" type="presOf" srcId="{41C5A161-2879-445D-AF62-0E71B4B9B542}" destId="{899F48CB-D340-4D81-97E4-7B8855D71F58}" srcOrd="0" destOrd="0" presId="urn:microsoft.com/office/officeart/2005/8/layout/process2"/>
    <dgm:cxn modelId="{8701B45C-5D65-4196-881B-A9D1776C118E}" srcId="{ABB7432C-2FED-4317-8AB4-47B9AB0CA12D}" destId="{E0C4E632-70CA-4443-8E6E-E44D42004712}" srcOrd="2" destOrd="0" parTransId="{517964BA-6F11-4578-8BD0-C30A3755F765}" sibTransId="{3F5209DE-DED7-47D2-9168-E5ADCD870EEF}"/>
    <dgm:cxn modelId="{D2754C9D-ADC7-4FFE-BC50-DDAEF0BA5AF3}" srcId="{ABB7432C-2FED-4317-8AB4-47B9AB0CA12D}" destId="{073BFA84-8C52-4750-B3BE-758F46A30CF4}" srcOrd="0" destOrd="0" parTransId="{7B0FBF41-CB64-4ADF-89A7-B3CE3B7A61F4}" sibTransId="{41C5A161-2879-445D-AF62-0E71B4B9B542}"/>
    <dgm:cxn modelId="{EA2E21CB-7D45-4BAD-88FF-3B1AC7B35E8F}" type="presOf" srcId="{BA71D535-4336-4583-86F8-FF70C7B47DCB}" destId="{287D9C14-9EBF-49D9-8CF6-69099952107F}" srcOrd="0" destOrd="0" presId="urn:microsoft.com/office/officeart/2005/8/layout/process2"/>
    <dgm:cxn modelId="{AA843C04-CF88-4032-95E9-62AC769E2460}" type="presOf" srcId="{BA71D535-4336-4583-86F8-FF70C7B47DCB}" destId="{AECD14FF-68FE-4A0F-8741-B1D30441FA2A}" srcOrd="1" destOrd="0" presId="urn:microsoft.com/office/officeart/2005/8/layout/process2"/>
    <dgm:cxn modelId="{0A99C10F-E12A-4004-89EC-921FFABA31D0}" type="presParOf" srcId="{B12FDCF9-8C75-4616-8D0C-E5819007D580}" destId="{E2EA658F-C2E6-4887-B43E-CD606371A618}" srcOrd="0" destOrd="0" presId="urn:microsoft.com/office/officeart/2005/8/layout/process2"/>
    <dgm:cxn modelId="{80DBE1D0-6731-4968-9C1E-AC8CED0DA152}" type="presParOf" srcId="{B12FDCF9-8C75-4616-8D0C-E5819007D580}" destId="{899F48CB-D340-4D81-97E4-7B8855D71F58}" srcOrd="1" destOrd="0" presId="urn:microsoft.com/office/officeart/2005/8/layout/process2"/>
    <dgm:cxn modelId="{05CD97B2-38A6-4296-A1F5-E971A8C0545A}" type="presParOf" srcId="{899F48CB-D340-4D81-97E4-7B8855D71F58}" destId="{F095F7BE-7B87-44F8-8CFB-86D9CED22C14}" srcOrd="0" destOrd="0" presId="urn:microsoft.com/office/officeart/2005/8/layout/process2"/>
    <dgm:cxn modelId="{91CF4C08-EE55-4DD7-AF05-904D9ED2B01E}" type="presParOf" srcId="{B12FDCF9-8C75-4616-8D0C-E5819007D580}" destId="{CA917CD8-8B5C-4488-ADA2-7912C27A051F}" srcOrd="2" destOrd="0" presId="urn:microsoft.com/office/officeart/2005/8/layout/process2"/>
    <dgm:cxn modelId="{FFEC112F-9E00-467C-8993-DE50C73E8AB5}" type="presParOf" srcId="{B12FDCF9-8C75-4616-8D0C-E5819007D580}" destId="{287D9C14-9EBF-49D9-8CF6-69099952107F}" srcOrd="3" destOrd="0" presId="urn:microsoft.com/office/officeart/2005/8/layout/process2"/>
    <dgm:cxn modelId="{51535437-6F29-448F-BAED-CBE2A18DCE13}" type="presParOf" srcId="{287D9C14-9EBF-49D9-8CF6-69099952107F}" destId="{AECD14FF-68FE-4A0F-8741-B1D30441FA2A}" srcOrd="0" destOrd="0" presId="urn:microsoft.com/office/officeart/2005/8/layout/process2"/>
    <dgm:cxn modelId="{F159B1E8-A9E4-4197-91A5-396D6958C1B2}" type="presParOf" srcId="{B12FDCF9-8C75-4616-8D0C-E5819007D580}" destId="{BEDAE43D-E7A4-4859-86E8-968C9537682C}" srcOrd="4"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9327-95CB-4EBA-81EA-B24A8F9EDFE6}">
      <dsp:nvSpPr>
        <dsp:cNvPr id="0" name=""/>
        <dsp:cNvSpPr/>
      </dsp:nvSpPr>
      <dsp:spPr>
        <a:xfrm>
          <a:off x="0" y="0"/>
          <a:ext cx="915466" cy="586104"/>
        </a:xfrm>
        <a:prstGeom prst="roundRect">
          <a:avLst>
            <a:gd name="adj" fmla="val 1000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solidFill>
                <a:schemeClr val="tx1"/>
              </a:solidFill>
            </a:rPr>
            <a:t>Update of web interface, Questionnaire (GCOS-200)</a:t>
          </a:r>
          <a:endParaRPr lang="en-GB" sz="800" b="0" kern="1200" dirty="0">
            <a:solidFill>
              <a:schemeClr val="tx1"/>
            </a:solidFill>
          </a:endParaRPr>
        </a:p>
      </dsp:txBody>
      <dsp:txXfrm>
        <a:off x="17166" y="17166"/>
        <a:ext cx="774262" cy="551772"/>
      </dsp:txXfrm>
    </dsp:sp>
    <dsp:sp modelId="{EBCB619E-41B9-4774-8B3A-EDD73FE540CA}">
      <dsp:nvSpPr>
        <dsp:cNvPr id="0" name=""/>
        <dsp:cNvSpPr/>
      </dsp:nvSpPr>
      <dsp:spPr>
        <a:xfrm>
          <a:off x="818153" y="667507"/>
          <a:ext cx="6445097" cy="586104"/>
        </a:xfrm>
        <a:prstGeom prst="roundRect">
          <a:avLst>
            <a:gd name="adj" fmla="val 10000"/>
          </a:avLst>
        </a:prstGeom>
        <a:gradFill rotWithShape="0">
          <a:gsLst>
            <a:gs pos="0">
              <a:schemeClr val="accent2">
                <a:hueOff val="1170380"/>
                <a:satOff val="-1460"/>
                <a:lumOff val="343"/>
                <a:alphaOff val="0"/>
                <a:tint val="100000"/>
                <a:shade val="100000"/>
                <a:satMod val="129999"/>
              </a:schemeClr>
            </a:gs>
            <a:gs pos="100000">
              <a:schemeClr val="accent2">
                <a:hueOff val="1170380"/>
                <a:satOff val="-1460"/>
                <a:lumOff val="343"/>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1"/>
              </a:solidFill>
            </a:rPr>
            <a:t>Registration of new Responders and population of the database: update of pre-existing entries (contacts, URLs, deletion of obsolete/redundant content – e.g. new approach to ICDR-like data records, conversion </a:t>
          </a:r>
          <a:r>
            <a:rPr lang="en-US" sz="1000" b="0" i="1" kern="1200" dirty="0" smtClean="0">
              <a:solidFill>
                <a:schemeClr val="tx1"/>
              </a:solidFill>
            </a:rPr>
            <a:t>planned &gt; existing)</a:t>
          </a:r>
          <a:r>
            <a:rPr lang="en-US" sz="1000" b="0" i="0" kern="1200" dirty="0" smtClean="0">
              <a:solidFill>
                <a:schemeClr val="tx1"/>
              </a:solidFill>
            </a:rPr>
            <a:t> </a:t>
          </a:r>
          <a:r>
            <a:rPr lang="en-US" sz="1000" b="0" kern="1200" dirty="0" smtClean="0">
              <a:solidFill>
                <a:schemeClr val="tx1"/>
              </a:solidFill>
            </a:rPr>
            <a:t>+ input of new entries</a:t>
          </a:r>
          <a:endParaRPr lang="en-GB" sz="1000" b="0" kern="1200" dirty="0">
            <a:solidFill>
              <a:schemeClr val="tx1"/>
            </a:solidFill>
          </a:endParaRPr>
        </a:p>
      </dsp:txBody>
      <dsp:txXfrm>
        <a:off x="835319" y="684673"/>
        <a:ext cx="5499534" cy="551772"/>
      </dsp:txXfrm>
    </dsp:sp>
    <dsp:sp modelId="{18F39C9F-4EA8-4F6D-990D-E1C8D5E3AB24}">
      <dsp:nvSpPr>
        <dsp:cNvPr id="0" name=""/>
        <dsp:cNvSpPr/>
      </dsp:nvSpPr>
      <dsp:spPr>
        <a:xfrm>
          <a:off x="1969226" y="1335015"/>
          <a:ext cx="5303592" cy="586104"/>
        </a:xfrm>
        <a:prstGeom prst="roundRect">
          <a:avLst>
            <a:gd name="adj" fmla="val 10000"/>
          </a:avLst>
        </a:prstGeom>
        <a:gradFill rotWithShape="0">
          <a:gsLst>
            <a:gs pos="0">
              <a:schemeClr val="accent2">
                <a:hueOff val="2340759"/>
                <a:satOff val="-2919"/>
                <a:lumOff val="686"/>
                <a:alphaOff val="0"/>
                <a:tint val="100000"/>
                <a:shade val="100000"/>
                <a:satMod val="129999"/>
              </a:schemeClr>
            </a:gs>
            <a:gs pos="100000">
              <a:schemeClr val="accent2">
                <a:hueOff val="2340759"/>
                <a:satOff val="-2919"/>
                <a:lumOff val="686"/>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1"/>
              </a:solidFill>
            </a:rPr>
            <a:t>Verification of submitted contents for completeness and consistency, in preparation for publication and Gap Analysis</a:t>
          </a:r>
          <a:endParaRPr lang="en-GB" sz="1000" b="0" kern="1200" dirty="0">
            <a:solidFill>
              <a:schemeClr val="tx1"/>
            </a:solidFill>
          </a:endParaRPr>
        </a:p>
      </dsp:txBody>
      <dsp:txXfrm>
        <a:off x="1986392" y="1352181"/>
        <a:ext cx="4519419" cy="551772"/>
      </dsp:txXfrm>
    </dsp:sp>
    <dsp:sp modelId="{AF7920E0-A730-4E73-B756-BC328F1F7FA6}">
      <dsp:nvSpPr>
        <dsp:cNvPr id="0" name=""/>
        <dsp:cNvSpPr/>
      </dsp:nvSpPr>
      <dsp:spPr>
        <a:xfrm>
          <a:off x="3960466" y="2002523"/>
          <a:ext cx="1514316" cy="586104"/>
        </a:xfrm>
        <a:prstGeom prst="roundRect">
          <a:avLst>
            <a:gd name="adj" fmla="val 10000"/>
          </a:avLst>
        </a:prstGeom>
        <a:gradFill rotWithShape="0">
          <a:gsLst>
            <a:gs pos="0">
              <a:schemeClr val="accent2">
                <a:hueOff val="3511139"/>
                <a:satOff val="-4379"/>
                <a:lumOff val="1030"/>
                <a:alphaOff val="0"/>
                <a:tint val="100000"/>
                <a:shade val="100000"/>
                <a:satMod val="129999"/>
              </a:schemeClr>
            </a:gs>
            <a:gs pos="100000">
              <a:schemeClr val="accent2">
                <a:hueOff val="3511139"/>
                <a:satOff val="-4379"/>
                <a:lumOff val="1030"/>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kern="1200" dirty="0" smtClean="0">
              <a:solidFill>
                <a:schemeClr val="tx1"/>
              </a:solidFill>
            </a:rPr>
            <a:t>2019 Gap Analysis</a:t>
          </a:r>
          <a:endParaRPr lang="en-GB" sz="1000" b="0" kern="1200" dirty="0">
            <a:solidFill>
              <a:schemeClr val="tx1"/>
            </a:solidFill>
          </a:endParaRPr>
        </a:p>
      </dsp:txBody>
      <dsp:txXfrm>
        <a:off x="3977632" y="2019689"/>
        <a:ext cx="1265885" cy="551772"/>
      </dsp:txXfrm>
    </dsp:sp>
    <dsp:sp modelId="{9BB4A356-44DF-4DC8-908B-914769EDF973}">
      <dsp:nvSpPr>
        <dsp:cNvPr id="0" name=""/>
        <dsp:cNvSpPr/>
      </dsp:nvSpPr>
      <dsp:spPr>
        <a:xfrm>
          <a:off x="5040581" y="2670031"/>
          <a:ext cx="890394" cy="586104"/>
        </a:xfrm>
        <a:prstGeom prst="roundRect">
          <a:avLst>
            <a:gd name="adj" fmla="val 10000"/>
          </a:avLst>
        </a:prstGeom>
        <a:gradFill rotWithShape="0">
          <a:gsLst>
            <a:gs pos="0">
              <a:schemeClr val="accent2">
                <a:hueOff val="4681519"/>
                <a:satOff val="-5839"/>
                <a:lumOff val="1373"/>
                <a:alphaOff val="0"/>
                <a:tint val="100000"/>
                <a:shade val="100000"/>
                <a:satMod val="129999"/>
              </a:schemeClr>
            </a:gs>
            <a:gs pos="100000">
              <a:schemeClr val="accent2">
                <a:hueOff val="4681519"/>
                <a:satOff val="-5839"/>
                <a:lumOff val="1373"/>
                <a:alphaOff val="0"/>
                <a:tint val="50000"/>
                <a:shade val="100000"/>
                <a:satMod val="350000"/>
              </a:schemeClr>
            </a:gs>
          </a:gsLst>
          <a:lin ang="16200000" scaled="0"/>
        </a:gra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0" kern="1200" dirty="0" smtClean="0">
              <a:solidFill>
                <a:schemeClr val="tx1"/>
              </a:solidFill>
            </a:rPr>
            <a:t>2019 GA Report and Coordinated Action Plan</a:t>
          </a:r>
          <a:endParaRPr lang="en-GB" sz="900" b="0" kern="1200" dirty="0">
            <a:solidFill>
              <a:schemeClr val="tx1"/>
            </a:solidFill>
          </a:endParaRPr>
        </a:p>
      </dsp:txBody>
      <dsp:txXfrm>
        <a:off x="5057747" y="2687197"/>
        <a:ext cx="730175" cy="551772"/>
      </dsp:txXfrm>
    </dsp:sp>
    <dsp:sp modelId="{4F3D3186-59F8-4DF5-8391-F3E2D2D4EB36}">
      <dsp:nvSpPr>
        <dsp:cNvPr id="0" name=""/>
        <dsp:cNvSpPr/>
      </dsp:nvSpPr>
      <dsp:spPr>
        <a:xfrm>
          <a:off x="648073" y="546653"/>
          <a:ext cx="380967" cy="13296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endParaRPr lang="en-GB" sz="600" b="0" kern="1200">
            <a:solidFill>
              <a:schemeClr val="tx2">
                <a:lumMod val="50000"/>
              </a:schemeClr>
            </a:solidFill>
          </a:endParaRPr>
        </a:p>
      </dsp:txBody>
      <dsp:txXfrm>
        <a:off x="733791" y="546653"/>
        <a:ext cx="209531" cy="100059"/>
      </dsp:txXfrm>
    </dsp:sp>
    <dsp:sp modelId="{107EACB4-A978-42DF-A158-213C963A6D3E}">
      <dsp:nvSpPr>
        <dsp:cNvPr id="0" name=""/>
        <dsp:cNvSpPr/>
      </dsp:nvSpPr>
      <dsp:spPr>
        <a:xfrm>
          <a:off x="1779274" y="1167233"/>
          <a:ext cx="380967" cy="180689"/>
        </a:xfrm>
        <a:prstGeom prst="downArrow">
          <a:avLst>
            <a:gd name="adj1" fmla="val 55000"/>
            <a:gd name="adj2" fmla="val 45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1864992" y="1167233"/>
        <a:ext cx="209531" cy="135968"/>
      </dsp:txXfrm>
    </dsp:sp>
    <dsp:sp modelId="{26DC8162-F2E8-4486-BFD8-5E8FDEA531FE}">
      <dsp:nvSpPr>
        <dsp:cNvPr id="0" name=""/>
        <dsp:cNvSpPr/>
      </dsp:nvSpPr>
      <dsp:spPr>
        <a:xfrm>
          <a:off x="3816424" y="1831752"/>
          <a:ext cx="339107" cy="209799"/>
        </a:xfrm>
        <a:prstGeom prst="downArrow">
          <a:avLst>
            <a:gd name="adj1" fmla="val 55000"/>
            <a:gd name="adj2" fmla="val 45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GB" sz="1000" b="0" kern="1200">
            <a:solidFill>
              <a:schemeClr val="tx2">
                <a:lumMod val="50000"/>
              </a:schemeClr>
            </a:solidFill>
          </a:endParaRPr>
        </a:p>
      </dsp:txBody>
      <dsp:txXfrm>
        <a:off x="3892723" y="1831752"/>
        <a:ext cx="186509" cy="157874"/>
      </dsp:txXfrm>
    </dsp:sp>
    <dsp:sp modelId="{F6AC21F3-AD25-4898-8C0D-8C6336E76655}">
      <dsp:nvSpPr>
        <dsp:cNvPr id="0" name=""/>
        <dsp:cNvSpPr/>
      </dsp:nvSpPr>
      <dsp:spPr>
        <a:xfrm>
          <a:off x="4875618" y="2494968"/>
          <a:ext cx="380967" cy="185104"/>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GB" sz="800" b="0" kern="1200">
            <a:solidFill>
              <a:schemeClr val="tx2">
                <a:lumMod val="50000"/>
              </a:schemeClr>
            </a:solidFill>
          </a:endParaRPr>
        </a:p>
      </dsp:txBody>
      <dsp:txXfrm>
        <a:off x="4961336" y="2494968"/>
        <a:ext cx="209531" cy="139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D588-E609-4BFB-B27E-4A1E28F90959}">
      <dsp:nvSpPr>
        <dsp:cNvPr id="0" name=""/>
        <dsp:cNvSpPr/>
      </dsp:nvSpPr>
      <dsp:spPr>
        <a:xfrm>
          <a:off x="0" y="397464"/>
          <a:ext cx="7776864" cy="428825"/>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F6583-F33F-4631-B1A9-CC4B5CCA5002}">
      <dsp:nvSpPr>
        <dsp:cNvPr id="0" name=""/>
        <dsp:cNvSpPr/>
      </dsp:nvSpPr>
      <dsp:spPr>
        <a:xfrm>
          <a:off x="1322784" y="892790"/>
          <a:ext cx="1001903" cy="59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solidFill>
                <a:schemeClr val="tx2"/>
              </a:solidFill>
            </a:rPr>
            <a:t>1st deadline for the cut-off of data collection for v3.0</a:t>
          </a:r>
          <a:endParaRPr lang="en-GB" sz="1000" kern="1200" dirty="0">
            <a:solidFill>
              <a:schemeClr val="tx2"/>
            </a:solidFill>
          </a:endParaRPr>
        </a:p>
      </dsp:txBody>
      <dsp:txXfrm>
        <a:off x="1322784" y="892790"/>
        <a:ext cx="1001903" cy="595193"/>
      </dsp:txXfrm>
    </dsp:sp>
    <dsp:sp modelId="{6E00D025-73AF-44A1-AFBE-961365D6E04F}">
      <dsp:nvSpPr>
        <dsp:cNvPr id="0" name=""/>
        <dsp:cNvSpPr/>
      </dsp:nvSpPr>
      <dsp:spPr>
        <a:xfrm>
          <a:off x="2739586" y="537422"/>
          <a:ext cx="148798" cy="1487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5A311-BDBC-4ABC-9C85-7BD71F9C5D2A}">
      <dsp:nvSpPr>
        <dsp:cNvPr id="0" name=""/>
        <dsp:cNvSpPr/>
      </dsp:nvSpPr>
      <dsp:spPr>
        <a:xfrm>
          <a:off x="2313386" y="776311"/>
          <a:ext cx="1022157" cy="59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solidFill>
                <a:srgbClr val="C00000"/>
              </a:solidFill>
            </a:rPr>
            <a:t>Final cut-off date of data collection for v3.0 to be used in 2019 gap analysis</a:t>
          </a:r>
          <a:endParaRPr lang="en-GB" sz="1000" kern="1200" dirty="0">
            <a:solidFill>
              <a:srgbClr val="C00000"/>
            </a:solidFill>
          </a:endParaRPr>
        </a:p>
      </dsp:txBody>
      <dsp:txXfrm>
        <a:off x="2313386" y="776311"/>
        <a:ext cx="1022157" cy="595193"/>
      </dsp:txXfrm>
    </dsp:sp>
    <dsp:sp modelId="{0818F64C-F30A-446A-9BB2-47367090C832}">
      <dsp:nvSpPr>
        <dsp:cNvPr id="0" name=""/>
        <dsp:cNvSpPr/>
      </dsp:nvSpPr>
      <dsp:spPr>
        <a:xfrm>
          <a:off x="3885591" y="537422"/>
          <a:ext cx="148798" cy="1487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D940A-D201-404E-8E75-2D091BA52DD2}">
      <dsp:nvSpPr>
        <dsp:cNvPr id="0" name=""/>
        <dsp:cNvSpPr/>
      </dsp:nvSpPr>
      <dsp:spPr>
        <a:xfrm>
          <a:off x="4433397" y="710253"/>
          <a:ext cx="608586" cy="48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endParaRPr lang="en-US" sz="800" kern="1200" dirty="0" smtClean="0">
            <a:solidFill>
              <a:srgbClr val="C00000"/>
            </a:solidFill>
          </a:endParaRPr>
        </a:p>
      </dsp:txBody>
      <dsp:txXfrm>
        <a:off x="4433397" y="710253"/>
        <a:ext cx="608586" cy="486975"/>
      </dsp:txXfrm>
    </dsp:sp>
    <dsp:sp modelId="{AE4EC095-3D46-4775-9FC0-91326B4379E8}">
      <dsp:nvSpPr>
        <dsp:cNvPr id="0" name=""/>
        <dsp:cNvSpPr/>
      </dsp:nvSpPr>
      <dsp:spPr>
        <a:xfrm>
          <a:off x="1920081" y="560288"/>
          <a:ext cx="148798" cy="1487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01070-4D68-4842-874E-7E1D4EC515D0}">
      <dsp:nvSpPr>
        <dsp:cNvPr id="0" name=""/>
        <dsp:cNvSpPr/>
      </dsp:nvSpPr>
      <dsp:spPr>
        <a:xfrm>
          <a:off x="4142183" y="808269"/>
          <a:ext cx="918941" cy="441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solidFill>
                <a:srgbClr val="C00000"/>
              </a:solidFill>
            </a:rPr>
            <a:t>Intermediate results at the CGMS Plenary</a:t>
          </a:r>
          <a:endParaRPr lang="en-GB" sz="1000" kern="1200" dirty="0">
            <a:solidFill>
              <a:srgbClr val="C00000"/>
            </a:solidFill>
          </a:endParaRPr>
        </a:p>
      </dsp:txBody>
      <dsp:txXfrm>
        <a:off x="4142183" y="808269"/>
        <a:ext cx="918941" cy="441788"/>
      </dsp:txXfrm>
    </dsp:sp>
    <dsp:sp modelId="{78A4B354-E1D8-40FB-92A0-6EF88F1FDFF7}">
      <dsp:nvSpPr>
        <dsp:cNvPr id="0" name=""/>
        <dsp:cNvSpPr/>
      </dsp:nvSpPr>
      <dsp:spPr>
        <a:xfrm>
          <a:off x="4507866" y="537422"/>
          <a:ext cx="148798" cy="1487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31BE9-5225-4D26-8AD2-DBE19A78EC92}">
      <dsp:nvSpPr>
        <dsp:cNvPr id="0" name=""/>
        <dsp:cNvSpPr/>
      </dsp:nvSpPr>
      <dsp:spPr>
        <a:xfrm>
          <a:off x="5031011" y="806881"/>
          <a:ext cx="2311575" cy="60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solidFill>
                <a:srgbClr val="C00000"/>
              </a:solidFill>
            </a:rPr>
            <a:t>Publication of ECV Inventory v3.0</a:t>
          </a:r>
        </a:p>
        <a:p>
          <a:pPr lvl="0" algn="ctr" defTabSz="444500">
            <a:lnSpc>
              <a:spcPct val="90000"/>
            </a:lnSpc>
            <a:spcBef>
              <a:spcPct val="0"/>
            </a:spcBef>
            <a:spcAft>
              <a:spcPct val="35000"/>
            </a:spcAft>
          </a:pPr>
          <a:r>
            <a:rPr lang="en-US" sz="1000" kern="1200" dirty="0" smtClean="0">
              <a:solidFill>
                <a:srgbClr val="C00000"/>
              </a:solidFill>
            </a:rPr>
            <a:t>Submission of Reports to CEOS Plenary</a:t>
          </a:r>
          <a:endParaRPr lang="en-GB" sz="1000" kern="1200" dirty="0">
            <a:solidFill>
              <a:schemeClr val="accent4">
                <a:lumMod val="50000"/>
              </a:schemeClr>
            </a:solidFill>
          </a:endParaRPr>
        </a:p>
      </dsp:txBody>
      <dsp:txXfrm>
        <a:off x="5031011" y="806881"/>
        <a:ext cx="2311575" cy="604901"/>
      </dsp:txXfrm>
    </dsp:sp>
    <dsp:sp modelId="{DA746878-AAC9-40C8-8C14-B6AB83687FB0}">
      <dsp:nvSpPr>
        <dsp:cNvPr id="0" name=""/>
        <dsp:cNvSpPr/>
      </dsp:nvSpPr>
      <dsp:spPr>
        <a:xfrm>
          <a:off x="6125847" y="537422"/>
          <a:ext cx="148798" cy="148798"/>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76642-A968-4747-B095-89B56F3EF1D5}">
      <dsp:nvSpPr>
        <dsp:cNvPr id="0" name=""/>
        <dsp:cNvSpPr/>
      </dsp:nvSpPr>
      <dsp:spPr>
        <a:xfrm>
          <a:off x="3476030" y="96053"/>
          <a:ext cx="968814" cy="356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err="1" smtClean="0">
              <a:solidFill>
                <a:schemeClr val="accent4">
                  <a:lumMod val="50000"/>
                </a:schemeClr>
              </a:solidFill>
            </a:rPr>
            <a:t>WGClimate</a:t>
          </a:r>
          <a:r>
            <a:rPr lang="en-US" sz="1000" kern="1200" dirty="0" smtClean="0">
              <a:solidFill>
                <a:schemeClr val="accent4">
                  <a:lumMod val="50000"/>
                </a:schemeClr>
              </a:solidFill>
            </a:rPr>
            <a:t> #10</a:t>
          </a:r>
          <a:endParaRPr lang="en-GB" sz="1000" kern="1200" dirty="0">
            <a:solidFill>
              <a:schemeClr val="accent4">
                <a:lumMod val="50000"/>
              </a:schemeClr>
            </a:solidFill>
          </a:endParaRPr>
        </a:p>
      </dsp:txBody>
      <dsp:txXfrm>
        <a:off x="3476030" y="96053"/>
        <a:ext cx="968814" cy="356884"/>
      </dsp:txXfrm>
    </dsp:sp>
    <dsp:sp modelId="{E1D3FF60-AF6D-46DB-A4CE-5C9E8CC0B1AC}">
      <dsp:nvSpPr>
        <dsp:cNvPr id="0" name=""/>
        <dsp:cNvSpPr/>
      </dsp:nvSpPr>
      <dsp:spPr>
        <a:xfrm>
          <a:off x="7628065" y="511586"/>
          <a:ext cx="148798" cy="148798"/>
        </a:xfrm>
        <a:prstGeom prst="ellipse">
          <a:avLst/>
        </a:prstGeom>
        <a:solidFill>
          <a:srgbClr val="C000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EF14-D9B4-43B4-9878-704ED47B3D78}">
      <dsp:nvSpPr>
        <dsp:cNvPr id="0" name=""/>
        <dsp:cNvSpPr/>
      </dsp:nvSpPr>
      <dsp:spPr>
        <a:xfrm>
          <a:off x="1" y="0"/>
          <a:ext cx="7560836" cy="9518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CDC6B7D-0116-4142-A610-88B9B3A11459}">
      <dsp:nvSpPr>
        <dsp:cNvPr id="0" name=""/>
        <dsp:cNvSpPr/>
      </dsp:nvSpPr>
      <dsp:spPr>
        <a:xfrm>
          <a:off x="452160" y="285564"/>
          <a:ext cx="699968" cy="38075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accent1">
                  <a:lumMod val="50000"/>
                </a:schemeClr>
              </a:solidFill>
            </a:rPr>
            <a:t>November</a:t>
          </a:r>
          <a:endParaRPr lang="en-GB" sz="900" kern="1200" dirty="0">
            <a:solidFill>
              <a:schemeClr val="accent1">
                <a:lumMod val="50000"/>
              </a:schemeClr>
            </a:solidFill>
          </a:endParaRPr>
        </a:p>
      </dsp:txBody>
      <dsp:txXfrm>
        <a:off x="470747" y="304151"/>
        <a:ext cx="662794" cy="343578"/>
      </dsp:txXfrm>
    </dsp:sp>
    <dsp:sp modelId="{339B3C20-ABE5-4300-9105-DB1518BD199E}">
      <dsp:nvSpPr>
        <dsp:cNvPr id="0" name=""/>
        <dsp:cNvSpPr/>
      </dsp:nvSpPr>
      <dsp:spPr>
        <a:xfrm>
          <a:off x="1172243" y="285564"/>
          <a:ext cx="699968" cy="380752"/>
        </a:xfrm>
        <a:prstGeom prst="roundRect">
          <a:avLst/>
        </a:prstGeom>
        <a:gradFill rotWithShape="0">
          <a:gsLst>
            <a:gs pos="0">
              <a:schemeClr val="accent2">
                <a:hueOff val="668788"/>
                <a:satOff val="-834"/>
                <a:lumOff val="196"/>
                <a:alphaOff val="0"/>
                <a:tint val="50000"/>
                <a:satMod val="300000"/>
              </a:schemeClr>
            </a:gs>
            <a:gs pos="35000">
              <a:schemeClr val="accent2">
                <a:hueOff val="668788"/>
                <a:satOff val="-834"/>
                <a:lumOff val="196"/>
                <a:alphaOff val="0"/>
                <a:tint val="37000"/>
                <a:satMod val="300000"/>
              </a:schemeClr>
            </a:gs>
            <a:gs pos="100000">
              <a:schemeClr val="accent2">
                <a:hueOff val="668788"/>
                <a:satOff val="-834"/>
                <a:lumOff val="19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December</a:t>
          </a:r>
          <a:endParaRPr lang="en-GB" sz="900" kern="1200" dirty="0">
            <a:solidFill>
              <a:schemeClr val="tx2">
                <a:lumMod val="50000"/>
              </a:schemeClr>
            </a:solidFill>
          </a:endParaRPr>
        </a:p>
      </dsp:txBody>
      <dsp:txXfrm>
        <a:off x="1190830" y="304151"/>
        <a:ext cx="662794" cy="343578"/>
      </dsp:txXfrm>
    </dsp:sp>
    <dsp:sp modelId="{CF6D1C67-A91F-446C-A2E5-9C1517A5013B}">
      <dsp:nvSpPr>
        <dsp:cNvPr id="0" name=""/>
        <dsp:cNvSpPr/>
      </dsp:nvSpPr>
      <dsp:spPr>
        <a:xfrm>
          <a:off x="1892319" y="285564"/>
          <a:ext cx="699968" cy="380752"/>
        </a:xfrm>
        <a:prstGeom prst="roundRect">
          <a:avLst/>
        </a:prstGeom>
        <a:gradFill rotWithShape="0">
          <a:gsLst>
            <a:gs pos="0">
              <a:schemeClr val="accent2">
                <a:hueOff val="1337577"/>
                <a:satOff val="-1668"/>
                <a:lumOff val="392"/>
                <a:alphaOff val="0"/>
                <a:tint val="50000"/>
                <a:satMod val="300000"/>
              </a:schemeClr>
            </a:gs>
            <a:gs pos="35000">
              <a:schemeClr val="accent2">
                <a:hueOff val="1337577"/>
                <a:satOff val="-1668"/>
                <a:lumOff val="392"/>
                <a:alphaOff val="0"/>
                <a:tint val="37000"/>
                <a:satMod val="300000"/>
              </a:schemeClr>
            </a:gs>
            <a:gs pos="100000">
              <a:schemeClr val="accent2">
                <a:hueOff val="1337577"/>
                <a:satOff val="-1668"/>
                <a:lumOff val="39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January</a:t>
          </a:r>
          <a:endParaRPr lang="en-GB" sz="900" kern="1200" dirty="0">
            <a:solidFill>
              <a:schemeClr val="tx2">
                <a:lumMod val="50000"/>
              </a:schemeClr>
            </a:solidFill>
          </a:endParaRPr>
        </a:p>
      </dsp:txBody>
      <dsp:txXfrm>
        <a:off x="1910906" y="304151"/>
        <a:ext cx="662794" cy="343578"/>
      </dsp:txXfrm>
    </dsp:sp>
    <dsp:sp modelId="{C0899346-A0EB-462F-AF0D-D9978FC9AFE2}">
      <dsp:nvSpPr>
        <dsp:cNvPr id="0" name=""/>
        <dsp:cNvSpPr/>
      </dsp:nvSpPr>
      <dsp:spPr>
        <a:xfrm>
          <a:off x="2612402" y="285564"/>
          <a:ext cx="699968" cy="380752"/>
        </a:xfrm>
        <a:prstGeom prst="roundRect">
          <a:avLst/>
        </a:prstGeom>
        <a:gradFill rotWithShape="0">
          <a:gsLst>
            <a:gs pos="0">
              <a:schemeClr val="accent2">
                <a:hueOff val="2006365"/>
                <a:satOff val="-2502"/>
                <a:lumOff val="588"/>
                <a:alphaOff val="0"/>
                <a:tint val="50000"/>
                <a:satMod val="300000"/>
              </a:schemeClr>
            </a:gs>
            <a:gs pos="35000">
              <a:schemeClr val="accent2">
                <a:hueOff val="2006365"/>
                <a:satOff val="-2502"/>
                <a:lumOff val="588"/>
                <a:alphaOff val="0"/>
                <a:tint val="37000"/>
                <a:satMod val="300000"/>
              </a:schemeClr>
            </a:gs>
            <a:gs pos="100000">
              <a:schemeClr val="accent2">
                <a:hueOff val="2006365"/>
                <a:satOff val="-2502"/>
                <a:lumOff val="58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February</a:t>
          </a:r>
          <a:endParaRPr lang="en-GB" sz="900" kern="1200" dirty="0">
            <a:solidFill>
              <a:schemeClr val="tx2">
                <a:lumMod val="50000"/>
              </a:schemeClr>
            </a:solidFill>
          </a:endParaRPr>
        </a:p>
      </dsp:txBody>
      <dsp:txXfrm>
        <a:off x="2630989" y="304151"/>
        <a:ext cx="662794" cy="343578"/>
      </dsp:txXfrm>
    </dsp:sp>
    <dsp:sp modelId="{142C759F-3688-4319-BD61-3F11EB2DC2CD}">
      <dsp:nvSpPr>
        <dsp:cNvPr id="0" name=""/>
        <dsp:cNvSpPr/>
      </dsp:nvSpPr>
      <dsp:spPr>
        <a:xfrm>
          <a:off x="3332481" y="285564"/>
          <a:ext cx="699968" cy="380752"/>
        </a:xfrm>
        <a:prstGeom prst="roundRect">
          <a:avLst/>
        </a:prstGeom>
        <a:gradFill rotWithShape="0">
          <a:gsLst>
            <a:gs pos="0">
              <a:schemeClr val="accent2">
                <a:hueOff val="2675154"/>
                <a:satOff val="-3337"/>
                <a:lumOff val="785"/>
                <a:alphaOff val="0"/>
                <a:tint val="50000"/>
                <a:satMod val="300000"/>
              </a:schemeClr>
            </a:gs>
            <a:gs pos="35000">
              <a:schemeClr val="accent2">
                <a:hueOff val="2675154"/>
                <a:satOff val="-3337"/>
                <a:lumOff val="785"/>
                <a:alphaOff val="0"/>
                <a:tint val="37000"/>
                <a:satMod val="300000"/>
              </a:schemeClr>
            </a:gs>
            <a:gs pos="100000">
              <a:schemeClr val="accent2">
                <a:hueOff val="2675154"/>
                <a:satOff val="-3337"/>
                <a:lumOff val="78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March</a:t>
          </a:r>
          <a:endParaRPr lang="en-GB" sz="900" kern="1200" dirty="0">
            <a:solidFill>
              <a:schemeClr val="tx2">
                <a:lumMod val="50000"/>
              </a:schemeClr>
            </a:solidFill>
          </a:endParaRPr>
        </a:p>
      </dsp:txBody>
      <dsp:txXfrm>
        <a:off x="3351068" y="304151"/>
        <a:ext cx="662794" cy="343578"/>
      </dsp:txXfrm>
    </dsp:sp>
    <dsp:sp modelId="{B3DA3A97-BC24-4E87-A0D5-8653A7A9F4A4}">
      <dsp:nvSpPr>
        <dsp:cNvPr id="0" name=""/>
        <dsp:cNvSpPr/>
      </dsp:nvSpPr>
      <dsp:spPr>
        <a:xfrm>
          <a:off x="4039261" y="285564"/>
          <a:ext cx="1078294" cy="380752"/>
        </a:xfrm>
        <a:prstGeom prst="roundRect">
          <a:avLst/>
        </a:prstGeom>
        <a:gradFill rotWithShape="0">
          <a:gsLst>
            <a:gs pos="0">
              <a:schemeClr val="accent2">
                <a:hueOff val="3343942"/>
                <a:satOff val="-4171"/>
                <a:lumOff val="981"/>
                <a:alphaOff val="0"/>
                <a:tint val="50000"/>
                <a:satMod val="300000"/>
              </a:schemeClr>
            </a:gs>
            <a:gs pos="35000">
              <a:schemeClr val="accent2">
                <a:hueOff val="3343942"/>
                <a:satOff val="-4171"/>
                <a:lumOff val="981"/>
                <a:alphaOff val="0"/>
                <a:tint val="37000"/>
                <a:satMod val="300000"/>
              </a:schemeClr>
            </a:gs>
            <a:gs pos="100000">
              <a:schemeClr val="accent2">
                <a:hueOff val="3343942"/>
                <a:satOff val="-4171"/>
                <a:lumOff val="98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Q2.2019</a:t>
          </a:r>
          <a:endParaRPr lang="en-GB" sz="900" kern="1200" dirty="0">
            <a:solidFill>
              <a:schemeClr val="tx2">
                <a:lumMod val="50000"/>
              </a:schemeClr>
            </a:solidFill>
          </a:endParaRPr>
        </a:p>
      </dsp:txBody>
      <dsp:txXfrm>
        <a:off x="4057848" y="304151"/>
        <a:ext cx="1041120" cy="343578"/>
      </dsp:txXfrm>
    </dsp:sp>
    <dsp:sp modelId="{42C93FE7-5CEE-45ED-91CB-9A1876DF92D2}">
      <dsp:nvSpPr>
        <dsp:cNvPr id="0" name=""/>
        <dsp:cNvSpPr/>
      </dsp:nvSpPr>
      <dsp:spPr>
        <a:xfrm>
          <a:off x="5126399" y="283096"/>
          <a:ext cx="1080002" cy="380752"/>
        </a:xfrm>
        <a:prstGeom prst="roundRect">
          <a:avLst/>
        </a:prstGeom>
        <a:gradFill rotWithShape="0">
          <a:gsLst>
            <a:gs pos="0">
              <a:schemeClr val="accent2">
                <a:hueOff val="4012731"/>
                <a:satOff val="-5005"/>
                <a:lumOff val="1177"/>
                <a:alphaOff val="0"/>
                <a:tint val="50000"/>
                <a:satMod val="300000"/>
              </a:schemeClr>
            </a:gs>
            <a:gs pos="35000">
              <a:schemeClr val="accent2">
                <a:hueOff val="4012731"/>
                <a:satOff val="-5005"/>
                <a:lumOff val="1177"/>
                <a:alphaOff val="0"/>
                <a:tint val="37000"/>
                <a:satMod val="300000"/>
              </a:schemeClr>
            </a:gs>
            <a:gs pos="100000">
              <a:schemeClr val="accent2">
                <a:hueOff val="4012731"/>
                <a:satOff val="-5005"/>
                <a:lumOff val="117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Q3.2019</a:t>
          </a:r>
          <a:endParaRPr lang="en-GB" sz="900" kern="1200" dirty="0">
            <a:solidFill>
              <a:schemeClr val="tx2">
                <a:lumMod val="50000"/>
              </a:schemeClr>
            </a:solidFill>
          </a:endParaRPr>
        </a:p>
      </dsp:txBody>
      <dsp:txXfrm>
        <a:off x="5144986" y="301683"/>
        <a:ext cx="1042828" cy="343578"/>
      </dsp:txXfrm>
    </dsp:sp>
    <dsp:sp modelId="{9D26D008-2B47-4652-B592-F4C7E33F8FDA}">
      <dsp:nvSpPr>
        <dsp:cNvPr id="0" name=""/>
        <dsp:cNvSpPr/>
      </dsp:nvSpPr>
      <dsp:spPr>
        <a:xfrm>
          <a:off x="6213770" y="286805"/>
          <a:ext cx="1080002" cy="380752"/>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2">
                  <a:lumMod val="50000"/>
                </a:schemeClr>
              </a:solidFill>
            </a:rPr>
            <a:t>Q4.2019</a:t>
          </a:r>
          <a:endParaRPr lang="en-GB" sz="900" kern="1200" dirty="0">
            <a:solidFill>
              <a:schemeClr val="tx2">
                <a:lumMod val="50000"/>
              </a:schemeClr>
            </a:solidFill>
          </a:endParaRPr>
        </a:p>
      </dsp:txBody>
      <dsp:txXfrm>
        <a:off x="6232357" y="305392"/>
        <a:ext cx="1042828" cy="3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A658F-C2E6-4887-B43E-CD606371A618}">
      <dsp:nvSpPr>
        <dsp:cNvPr id="0" name=""/>
        <dsp:cNvSpPr/>
      </dsp:nvSpPr>
      <dsp:spPr>
        <a:xfrm>
          <a:off x="0" y="525816"/>
          <a:ext cx="1224136" cy="744838"/>
        </a:xfrm>
        <a:prstGeom prst="roundRect">
          <a:avLst>
            <a:gd name="adj" fmla="val 10000"/>
          </a:avLst>
        </a:prstGeom>
        <a:gradFill rotWithShape="0">
          <a:gsLst>
            <a:gs pos="0">
              <a:schemeClr val="dk2">
                <a:hueOff val="0"/>
                <a:satOff val="0"/>
                <a:lumOff val="0"/>
                <a:alphaOff val="0"/>
                <a:tint val="100000"/>
                <a:shade val="100000"/>
                <a:satMod val="129999"/>
              </a:schemeClr>
            </a:gs>
            <a:gs pos="100000">
              <a:schemeClr val="dk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Preparation </a:t>
          </a:r>
          <a:r>
            <a:rPr lang="en-US" sz="1000" b="1" i="1" kern="1200" dirty="0" smtClean="0">
              <a:solidFill>
                <a:schemeClr val="tx1"/>
              </a:solidFill>
            </a:rPr>
            <a:t>(piecewise continuous</a:t>
          </a:r>
          <a:r>
            <a:rPr lang="en-US" sz="1000" b="1" kern="1200" dirty="0" smtClean="0">
              <a:solidFill>
                <a:schemeClr val="tx1"/>
              </a:solidFill>
            </a:rPr>
            <a:t>)</a:t>
          </a:r>
          <a:endParaRPr lang="en-GB" sz="1000" b="1" kern="1200" dirty="0">
            <a:solidFill>
              <a:schemeClr val="tx1"/>
            </a:solidFill>
          </a:endParaRPr>
        </a:p>
      </dsp:txBody>
      <dsp:txXfrm>
        <a:off x="21816" y="547632"/>
        <a:ext cx="1180504" cy="701206"/>
      </dsp:txXfrm>
    </dsp:sp>
    <dsp:sp modelId="{899F48CB-D340-4D81-97E4-7B8855D71F58}">
      <dsp:nvSpPr>
        <dsp:cNvPr id="0" name=""/>
        <dsp:cNvSpPr/>
      </dsp:nvSpPr>
      <dsp:spPr>
        <a:xfrm rot="16200000">
          <a:off x="564969" y="1237323"/>
          <a:ext cx="94196" cy="1554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29999"/>
              </a:schemeClr>
            </a:gs>
            <a:gs pos="100000">
              <a:schemeClr val="dk2">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565447" y="1296185"/>
        <a:ext cx="93242" cy="65937"/>
      </dsp:txXfrm>
    </dsp:sp>
    <dsp:sp modelId="{CA917CD8-8B5C-4488-ADA2-7912C27A051F}">
      <dsp:nvSpPr>
        <dsp:cNvPr id="0" name=""/>
        <dsp:cNvSpPr/>
      </dsp:nvSpPr>
      <dsp:spPr>
        <a:xfrm>
          <a:off x="0" y="1145060"/>
          <a:ext cx="1224136" cy="1544858"/>
        </a:xfrm>
        <a:prstGeom prst="roundRect">
          <a:avLst>
            <a:gd name="adj" fmla="val 10000"/>
          </a:avLst>
        </a:prstGeom>
        <a:gradFill rotWithShape="0">
          <a:gsLst>
            <a:gs pos="0">
              <a:schemeClr val="dk2">
                <a:hueOff val="0"/>
                <a:satOff val="0"/>
                <a:lumOff val="0"/>
                <a:alphaOff val="0"/>
                <a:tint val="100000"/>
                <a:shade val="100000"/>
                <a:satMod val="129999"/>
              </a:schemeClr>
            </a:gs>
            <a:gs pos="100000">
              <a:schemeClr val="dk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Data collection and Verification (continuous)</a:t>
          </a:r>
          <a:endParaRPr lang="en-GB" sz="1000" b="1" kern="1200" dirty="0">
            <a:solidFill>
              <a:schemeClr val="tx1"/>
            </a:solidFill>
          </a:endParaRPr>
        </a:p>
      </dsp:txBody>
      <dsp:txXfrm>
        <a:off x="35854" y="1180914"/>
        <a:ext cx="1152428" cy="1473150"/>
      </dsp:txXfrm>
    </dsp:sp>
    <dsp:sp modelId="{287D9C14-9EBF-49D9-8CF6-69099952107F}">
      <dsp:nvSpPr>
        <dsp:cNvPr id="0" name=""/>
        <dsp:cNvSpPr/>
      </dsp:nvSpPr>
      <dsp:spPr>
        <a:xfrm rot="16200000">
          <a:off x="571217" y="2652817"/>
          <a:ext cx="81701" cy="155402"/>
        </a:xfrm>
        <a:prstGeom prst="rightArrow">
          <a:avLst>
            <a:gd name="adj1" fmla="val 60000"/>
            <a:gd name="adj2" fmla="val 50000"/>
          </a:avLst>
        </a:prstGeom>
        <a:gradFill rotWithShape="0">
          <a:gsLst>
            <a:gs pos="0">
              <a:schemeClr val="dk2">
                <a:tint val="60000"/>
                <a:hueOff val="0"/>
                <a:satOff val="0"/>
                <a:lumOff val="0"/>
                <a:alphaOff val="0"/>
                <a:tint val="100000"/>
                <a:shade val="100000"/>
                <a:satMod val="129999"/>
              </a:schemeClr>
            </a:gs>
            <a:gs pos="100000">
              <a:schemeClr val="dk2">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GB" sz="500" kern="1200">
            <a:solidFill>
              <a:schemeClr val="accent1">
                <a:lumMod val="50000"/>
              </a:schemeClr>
            </a:solidFill>
          </a:endParaRPr>
        </a:p>
      </dsp:txBody>
      <dsp:txXfrm rot="5400000">
        <a:off x="565447" y="2714177"/>
        <a:ext cx="93242" cy="57191"/>
      </dsp:txXfrm>
    </dsp:sp>
    <dsp:sp modelId="{BEDAE43D-E7A4-4859-86E8-968C9537682C}">
      <dsp:nvSpPr>
        <dsp:cNvPr id="0" name=""/>
        <dsp:cNvSpPr/>
      </dsp:nvSpPr>
      <dsp:spPr>
        <a:xfrm>
          <a:off x="0" y="2580983"/>
          <a:ext cx="1224136" cy="1177400"/>
        </a:xfrm>
        <a:prstGeom prst="roundRect">
          <a:avLst>
            <a:gd name="adj" fmla="val 10000"/>
          </a:avLst>
        </a:prstGeom>
        <a:gradFill rotWithShape="0">
          <a:gsLst>
            <a:gs pos="0">
              <a:schemeClr val="dk2">
                <a:hueOff val="0"/>
                <a:satOff val="0"/>
                <a:lumOff val="0"/>
                <a:alphaOff val="0"/>
                <a:tint val="100000"/>
                <a:shade val="100000"/>
                <a:satMod val="129999"/>
              </a:schemeClr>
            </a:gs>
            <a:gs pos="100000">
              <a:schemeClr val="dk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Analysis and Reporting (annually)</a:t>
          </a:r>
          <a:endParaRPr lang="en-GB" sz="1000" b="1" kern="1200" dirty="0">
            <a:solidFill>
              <a:schemeClr val="tx1"/>
            </a:solidFill>
          </a:endParaRPr>
        </a:p>
      </dsp:txBody>
      <dsp:txXfrm>
        <a:off x="34485" y="2615468"/>
        <a:ext cx="1155166" cy="110843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107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5333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8196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‹Nr.›</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SIT-34, 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152400"/>
            <a:ext cx="4953000" cy="533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george@symbioscomms.com" TargetMode="External"/><Relationship Id="rId4" Type="http://schemas.openxmlformats.org/officeDocument/2006/relationships/hyperlink" Target="mailto:Joerg.schulz@eumetsat.i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WG </a:t>
            </a:r>
            <a:r>
              <a:rPr lang="en-US" sz="4200" b="1" dirty="0" smtClean="0">
                <a:solidFill>
                  <a:srgbClr val="FFFFFF"/>
                </a:solidFill>
                <a:latin typeface="+mj-lt"/>
              </a:rPr>
              <a:t>Climate</a:t>
            </a:r>
            <a:br>
              <a:rPr lang="en-US" sz="4200" b="1" dirty="0" smtClean="0">
                <a:solidFill>
                  <a:srgbClr val="FFFFFF"/>
                </a:solidFill>
                <a:latin typeface="+mj-lt"/>
              </a:rPr>
            </a:br>
            <a:r>
              <a:rPr lang="en-US" sz="2400" dirty="0" smtClean="0">
                <a:solidFill>
                  <a:schemeClr val="bg1"/>
                </a:solidFill>
                <a:latin typeface="+mj-lt"/>
              </a:rPr>
              <a:t>Observations for Climate</a:t>
            </a:r>
            <a:endParaRPr sz="2400" dirty="0">
              <a:solidFill>
                <a:schemeClr val="bg1"/>
              </a:solidFill>
              <a:latin typeface="+mj-lt"/>
            </a:endParaRPr>
          </a:p>
        </p:txBody>
      </p:sp>
      <p:sp>
        <p:nvSpPr>
          <p:cNvPr id="11" name="Shape 11"/>
          <p:cNvSpPr/>
          <p:nvPr/>
        </p:nvSpPr>
        <p:spPr>
          <a:xfrm>
            <a:off x="725266" y="3657600"/>
            <a:ext cx="5142134"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ea typeface="Arial Bold"/>
                <a:cs typeface="Arial Bold"/>
                <a:sym typeface="Arial Bold"/>
              </a:rPr>
              <a:t>Jörg Schulz, EUMETSAT, </a:t>
            </a:r>
            <a:r>
              <a:rPr lang="en-AU" dirty="0" err="1" smtClean="0">
                <a:solidFill>
                  <a:srgbClr val="FFFFFF"/>
                </a:solidFill>
                <a:ea typeface="Arial Bold"/>
                <a:cs typeface="Arial Bold"/>
                <a:sym typeface="Arial Bold"/>
              </a:rPr>
              <a:t>WGClimate</a:t>
            </a:r>
            <a:r>
              <a:rPr lang="en-AU" dirty="0" smtClean="0">
                <a:solidFill>
                  <a:srgbClr val="FFFFFF"/>
                </a:solidFill>
                <a:ea typeface="Arial Bold"/>
                <a:cs typeface="Arial Bold"/>
                <a:sym typeface="Arial Bold"/>
              </a:rPr>
              <a:t> Chair</a:t>
            </a:r>
          </a:p>
          <a:p>
            <a:pPr lvl="0" defTabSz="914400">
              <a:lnSpc>
                <a:spcPct val="150000"/>
              </a:lnSpc>
              <a:defRPr>
                <a:solidFill>
                  <a:srgbClr val="000000"/>
                </a:solidFill>
              </a:defRPr>
            </a:pPr>
            <a:r>
              <a:rPr lang="en-AU" dirty="0" smtClean="0">
                <a:solidFill>
                  <a:srgbClr val="FFFFFF"/>
                </a:solidFill>
                <a:ea typeface="Arial Bold"/>
                <a:cs typeface="Arial Bold"/>
                <a:sym typeface="Arial Bold"/>
              </a:rPr>
              <a:t>John Dwyer, USGS, </a:t>
            </a:r>
            <a:r>
              <a:rPr lang="en-AU" dirty="0" err="1" smtClean="0">
                <a:solidFill>
                  <a:srgbClr val="FFFFFF"/>
                </a:solidFill>
                <a:ea typeface="Arial Bold"/>
                <a:cs typeface="Arial Bold"/>
                <a:sym typeface="Arial Bold"/>
              </a:rPr>
              <a:t>WGClimate</a:t>
            </a:r>
            <a:r>
              <a:rPr lang="en-AU" dirty="0" smtClean="0">
                <a:solidFill>
                  <a:srgbClr val="FFFFFF"/>
                </a:solidFill>
                <a:ea typeface="Arial Bold"/>
                <a:cs typeface="Arial Bold"/>
                <a:sym typeface="Arial Bold"/>
              </a:rPr>
              <a:t> Vice </a:t>
            </a:r>
            <a:r>
              <a:rPr lang="en-AU" dirty="0" smtClean="0">
                <a:solidFill>
                  <a:srgbClr val="FFFFFF"/>
                </a:solidFill>
                <a:ea typeface="Arial Bold"/>
                <a:cs typeface="Arial Bold"/>
                <a:sym typeface="Arial Bold"/>
              </a:rPr>
              <a:t>Chair</a:t>
            </a:r>
          </a:p>
          <a:p>
            <a:pPr lvl="0" defTabSz="914400">
              <a:lnSpc>
                <a:spcPct val="150000"/>
              </a:lnSpc>
              <a:defRPr>
                <a:solidFill>
                  <a:srgbClr val="000000"/>
                </a:solidFill>
              </a:defRPr>
            </a:pPr>
            <a:r>
              <a:rPr lang="en-AU" dirty="0" err="1" smtClean="0">
                <a:solidFill>
                  <a:srgbClr val="FFFFFF"/>
                </a:solidFill>
                <a:ea typeface="Arial Bold"/>
                <a:cs typeface="Arial Bold"/>
                <a:sym typeface="Arial Bold"/>
              </a:rPr>
              <a:t>Albecht</a:t>
            </a:r>
            <a:r>
              <a:rPr lang="en-AU" dirty="0" smtClean="0">
                <a:solidFill>
                  <a:srgbClr val="FFFFFF"/>
                </a:solidFill>
                <a:ea typeface="Arial Bold"/>
                <a:cs typeface="Arial Bold"/>
                <a:sym typeface="Arial Bold"/>
              </a:rPr>
              <a:t> von Bargen, DLR; </a:t>
            </a:r>
            <a:r>
              <a:rPr lang="en-AU" dirty="0" err="1" smtClean="0">
                <a:solidFill>
                  <a:srgbClr val="FFFFFF"/>
                </a:solidFill>
                <a:ea typeface="Arial Bold"/>
                <a:cs typeface="Arial Bold"/>
                <a:sym typeface="Arial Bold"/>
              </a:rPr>
              <a:t>WGClimate</a:t>
            </a:r>
            <a:r>
              <a:rPr lang="en-AU" dirty="0" smtClean="0">
                <a:solidFill>
                  <a:srgbClr val="FFFFFF"/>
                </a:solidFill>
                <a:ea typeface="Arial Bold"/>
                <a:cs typeface="Arial Bold"/>
                <a:sym typeface="Arial Bold"/>
              </a:rPr>
              <a:t> Vice Chair</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a:solidFill>
                  <a:srgbClr val="FFFFFF"/>
                </a:solidFill>
                <a:ea typeface="Arial Bold"/>
                <a:cs typeface="Arial Bold"/>
                <a:sym typeface="Arial Bold"/>
              </a:rPr>
              <a:t>CEOS </a:t>
            </a:r>
            <a:r>
              <a:rPr lang="en-AU" dirty="0" smtClean="0">
                <a:solidFill>
                  <a:srgbClr val="FFFFFF"/>
                </a:solidFill>
                <a:ea typeface="Arial Bold"/>
                <a:cs typeface="Arial Bold"/>
                <a:sym typeface="Arial Bold"/>
              </a:rPr>
              <a:t>WGCV 45</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ea typeface="Arial Bold"/>
                <a:cs typeface="Arial Bold"/>
                <a:sym typeface="Arial Bold"/>
              </a:rPr>
              <a:t>Observations for End Users, </a:t>
            </a:r>
            <a:r>
              <a:rPr lang="en-AU" dirty="0">
                <a:solidFill>
                  <a:srgbClr val="FFFFFF"/>
                </a:solidFill>
                <a:ea typeface="Arial Bold"/>
                <a:cs typeface="Arial Bold"/>
                <a:sym typeface="Arial Bold"/>
              </a:rPr>
              <a:t>Item </a:t>
            </a:r>
            <a:r>
              <a:rPr lang="en-AU" dirty="0" smtClean="0">
                <a:solidFill>
                  <a:srgbClr val="FFFFFF"/>
                </a:solidFill>
                <a:ea typeface="Arial Bold"/>
                <a:cs typeface="Arial Bold"/>
                <a:sym typeface="Arial Bold"/>
              </a:rPr>
              <a:t>4.2</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ea typeface="Arial Bold"/>
                <a:cs typeface="Arial Bold"/>
                <a:sym typeface="Arial Bold"/>
              </a:rPr>
              <a:t>Perth, Australia</a:t>
            </a:r>
            <a:endParaRPr lang="en-AU" dirty="0">
              <a:solidFill>
                <a:srgbClr val="FFFFFF"/>
              </a:solidFill>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ea typeface="Arial Bold"/>
                <a:cs typeface="Arial Bold"/>
                <a:sym typeface="Arial Bold"/>
              </a:rPr>
              <a:t>15-19 July</a:t>
            </a:r>
            <a:r>
              <a:rPr lang="en-AU" dirty="0" smtClean="0">
                <a:solidFill>
                  <a:srgbClr val="FFFFFF"/>
                </a:solidFill>
                <a:ea typeface="Arial Bold"/>
                <a:cs typeface="Arial Bold"/>
                <a:sym typeface="Arial Bold"/>
              </a:rPr>
              <a:t> </a:t>
            </a:r>
            <a:r>
              <a:rPr lang="en-AU" dirty="0">
                <a:solidFill>
                  <a:srgbClr val="FFFFFF"/>
                </a:solidFill>
                <a:ea typeface="Arial Bold"/>
                <a:cs typeface="Arial Bold"/>
                <a:sym typeface="Arial Bold"/>
              </a:rPr>
              <a:t>2019</a:t>
            </a:r>
          </a:p>
        </p:txBody>
      </p:sp>
      <p:pic>
        <p:nvPicPr>
          <p:cNvPr id="12" name="ceos_logo.png"/>
          <p:cNvPicPr/>
          <p:nvPr/>
        </p:nvPicPr>
        <p:blipFill>
          <a:blip r:embed="rId3"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76200" y="4419600"/>
            <a:ext cx="8991600" cy="2057400"/>
          </a:xfrm>
        </p:spPr>
        <p:txBody>
          <a:bodyPr/>
          <a:lstStyle/>
          <a:p>
            <a:pPr lvl="1">
              <a:buFont typeface="Arial" panose="020B0604020202020204" pitchFamily="34" charset="0"/>
              <a:buChar char="•"/>
            </a:pPr>
            <a:r>
              <a:rPr lang="en-US" dirty="0" smtClean="0"/>
              <a:t>~ 200 </a:t>
            </a:r>
            <a:r>
              <a:rPr lang="en-US" dirty="0"/>
              <a:t>Responders, Co-editors, Observers</a:t>
            </a:r>
          </a:p>
          <a:p>
            <a:pPr lvl="2">
              <a:buFont typeface="Helvetica" panose="020B0604020202020204" pitchFamily="34" charset="0"/>
              <a:buChar char="-"/>
            </a:pPr>
            <a:r>
              <a:rPr lang="en-US" dirty="0"/>
              <a:t>60 + 6 new registered Responders</a:t>
            </a:r>
          </a:p>
          <a:p>
            <a:pPr lvl="2">
              <a:buFont typeface="Helvetica" panose="020B0604020202020204" pitchFamily="34" charset="0"/>
              <a:buChar char="-"/>
            </a:pPr>
            <a:r>
              <a:rPr lang="en-US" dirty="0"/>
              <a:t>New input on e.g. Above-Ground Biomass and Sea-surface </a:t>
            </a:r>
            <a:r>
              <a:rPr lang="en-US" dirty="0" smtClean="0"/>
              <a:t>Salinity ECVs </a:t>
            </a:r>
            <a:r>
              <a:rPr lang="en-US" dirty="0"/>
              <a:t>(previous “gaps”)</a:t>
            </a:r>
          </a:p>
          <a:p>
            <a:pPr lvl="2">
              <a:buFont typeface="Helvetica" panose="020B0604020202020204" pitchFamily="34" charset="0"/>
              <a:buChar char="-"/>
            </a:pPr>
            <a:r>
              <a:rPr lang="en-US" dirty="0"/>
              <a:t>New / Stronger contributors: KMA (new), JAXA and JMA (stronger)</a:t>
            </a:r>
          </a:p>
          <a:p>
            <a:pPr lvl="2">
              <a:buFont typeface="Helvetica" panose="020B0604020202020204" pitchFamily="34" charset="0"/>
              <a:buChar char="-"/>
            </a:pPr>
            <a:r>
              <a:rPr lang="en-US" dirty="0"/>
              <a:t>New programs: ESA CCI+, C3S-funded Projects – planned CDRs</a:t>
            </a:r>
          </a:p>
          <a:p>
            <a:endParaRPr lang="en-GB" dirty="0"/>
          </a:p>
        </p:txBody>
      </p:sp>
      <p:sp>
        <p:nvSpPr>
          <p:cNvPr id="4" name="Content Placeholder 3"/>
          <p:cNvSpPr>
            <a:spLocks noGrp="1"/>
          </p:cNvSpPr>
          <p:nvPr>
            <p:ph sz="quarter" idx="11"/>
          </p:nvPr>
        </p:nvSpPr>
        <p:spPr>
          <a:xfrm>
            <a:off x="2095500" y="228600"/>
            <a:ext cx="4953000" cy="533400"/>
          </a:xfrm>
        </p:spPr>
        <p:txBody>
          <a:bodyPr/>
          <a:lstStyle/>
          <a:p>
            <a:r>
              <a:rPr lang="en-GB" dirty="0" smtClean="0"/>
              <a:t>ECV Inventory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653257064"/>
              </p:ext>
            </p:extLst>
          </p:nvPr>
        </p:nvGraphicFramePr>
        <p:xfrm>
          <a:off x="4191000" y="1275835"/>
          <a:ext cx="4137660" cy="838200"/>
        </p:xfrm>
        <a:graphic>
          <a:graphicData uri="http://schemas.openxmlformats.org/drawingml/2006/table">
            <a:tbl>
              <a:tblPr firstRow="1" firstCol="1" bandRow="1">
                <a:tableStyleId>{5C22544A-7EE6-4342-B048-85BDC9FD1C3A}</a:tableStyleId>
              </a:tblPr>
              <a:tblGrid>
                <a:gridCol w="1083945">
                  <a:extLst>
                    <a:ext uri="{9D8B030D-6E8A-4147-A177-3AD203B41FA5}">
                      <a16:colId xmlns:a16="http://schemas.microsoft.com/office/drawing/2014/main" xmlns="" val="2464767364"/>
                    </a:ext>
                  </a:extLst>
                </a:gridCol>
                <a:gridCol w="1083945">
                  <a:extLst>
                    <a:ext uri="{9D8B030D-6E8A-4147-A177-3AD203B41FA5}">
                      <a16:colId xmlns:a16="http://schemas.microsoft.com/office/drawing/2014/main" xmlns="" val="3320994518"/>
                    </a:ext>
                  </a:extLst>
                </a:gridCol>
                <a:gridCol w="1084580">
                  <a:extLst>
                    <a:ext uri="{9D8B030D-6E8A-4147-A177-3AD203B41FA5}">
                      <a16:colId xmlns:a16="http://schemas.microsoft.com/office/drawing/2014/main" xmlns="" val="623024919"/>
                    </a:ext>
                  </a:extLst>
                </a:gridCol>
                <a:gridCol w="885190">
                  <a:extLst>
                    <a:ext uri="{9D8B030D-6E8A-4147-A177-3AD203B41FA5}">
                      <a16:colId xmlns:a16="http://schemas.microsoft.com/office/drawing/2014/main" xmlns="" val="2207890559"/>
                    </a:ext>
                  </a:extLst>
                </a:gridCol>
              </a:tblGrid>
              <a:tr h="0">
                <a:tc>
                  <a:txBody>
                    <a:bodyPr/>
                    <a:lstStyle/>
                    <a:p>
                      <a:pPr algn="just">
                        <a:spcBef>
                          <a:spcPts val="600"/>
                        </a:spcBef>
                        <a:spcAft>
                          <a:spcPts val="600"/>
                        </a:spcAft>
                      </a:pPr>
                      <a:r>
                        <a:rPr lang="en-GB" sz="1100">
                          <a:effectLst/>
                        </a:rPr>
                        <a:t>Domain</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Total</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Current</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Future</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96887264"/>
                  </a:ext>
                </a:extLst>
              </a:tr>
              <a:tr h="0">
                <a:tc>
                  <a:txBody>
                    <a:bodyPr/>
                    <a:lstStyle/>
                    <a:p>
                      <a:pPr algn="just">
                        <a:spcBef>
                          <a:spcPts val="600"/>
                        </a:spcBef>
                        <a:spcAft>
                          <a:spcPts val="600"/>
                        </a:spcAft>
                      </a:pPr>
                      <a:r>
                        <a:rPr lang="en-GB" sz="1100">
                          <a:effectLst/>
                        </a:rPr>
                        <a:t>All</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913</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496</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417</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44765826"/>
                  </a:ext>
                </a:extLst>
              </a:tr>
              <a:tr h="0">
                <a:tc>
                  <a:txBody>
                    <a:bodyPr/>
                    <a:lstStyle/>
                    <a:p>
                      <a:pPr algn="just">
                        <a:spcBef>
                          <a:spcPts val="600"/>
                        </a:spcBef>
                        <a:spcAft>
                          <a:spcPts val="600"/>
                        </a:spcAft>
                      </a:pPr>
                      <a:r>
                        <a:rPr lang="en-GB" sz="1100">
                          <a:effectLst/>
                        </a:rPr>
                        <a:t>Atmosphere</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658</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376</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282</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92851959"/>
                  </a:ext>
                </a:extLst>
              </a:tr>
              <a:tr h="0">
                <a:tc>
                  <a:txBody>
                    <a:bodyPr/>
                    <a:lstStyle/>
                    <a:p>
                      <a:pPr algn="just">
                        <a:spcBef>
                          <a:spcPts val="600"/>
                        </a:spcBef>
                        <a:spcAft>
                          <a:spcPts val="600"/>
                        </a:spcAft>
                      </a:pPr>
                      <a:r>
                        <a:rPr lang="en-GB" sz="1100" dirty="0">
                          <a:effectLst/>
                        </a:rPr>
                        <a:t>Land</a:t>
                      </a:r>
                      <a:endParaRPr lang="en-GB" sz="1100" dirty="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135</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56</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79</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35067105"/>
                  </a:ext>
                </a:extLst>
              </a:tr>
              <a:tr h="0">
                <a:tc>
                  <a:txBody>
                    <a:bodyPr/>
                    <a:lstStyle/>
                    <a:p>
                      <a:pPr algn="just">
                        <a:spcBef>
                          <a:spcPts val="600"/>
                        </a:spcBef>
                        <a:spcAft>
                          <a:spcPts val="600"/>
                        </a:spcAft>
                      </a:pPr>
                      <a:r>
                        <a:rPr lang="en-GB" sz="1100">
                          <a:effectLst/>
                        </a:rPr>
                        <a:t>Ocean</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120</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a:effectLst/>
                        </a:rPr>
                        <a:t>64</a:t>
                      </a:r>
                      <a:endParaRPr lang="en-GB" sz="1100">
                        <a:effectLst/>
                        <a:latin typeface="Gill Sans Ligh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GB" sz="1100" dirty="0">
                          <a:effectLst/>
                        </a:rPr>
                        <a:t>56</a:t>
                      </a:r>
                      <a:endParaRPr lang="en-GB" sz="1100" dirty="0">
                        <a:effectLst/>
                        <a:latin typeface="Gill Sans Ligh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1325105"/>
                  </a:ext>
                </a:extLst>
              </a:tr>
            </a:tbl>
          </a:graphicData>
        </a:graphic>
      </p:graphicFrame>
      <p:sp>
        <p:nvSpPr>
          <p:cNvPr id="6" name="TextBox 5"/>
          <p:cNvSpPr txBox="1"/>
          <p:nvPr/>
        </p:nvSpPr>
        <p:spPr>
          <a:xfrm>
            <a:off x="1447800" y="1510270"/>
            <a:ext cx="190051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ECV Inventory #2</a:t>
            </a:r>
            <a:endParaRPr kumimoji="0" lang="en-GB" sz="1800" b="0" i="0" u="none" strike="noStrike" cap="none" spc="0" normalizeH="0" baseline="0" dirty="0">
              <a:ln>
                <a:noFill/>
              </a:ln>
              <a:solidFill>
                <a:srgbClr val="002569"/>
              </a:solidFill>
              <a:effectLst/>
              <a:uFillTx/>
            </a:endParaRPr>
          </a:p>
        </p:txBody>
      </p:sp>
      <p:graphicFrame>
        <p:nvGraphicFramePr>
          <p:cNvPr id="7" name="Table 6"/>
          <p:cNvGraphicFramePr>
            <a:graphicFrameLocks noGrp="1"/>
          </p:cNvGraphicFramePr>
          <p:nvPr>
            <p:extLst>
              <p:ext uri="{D42A27DB-BD31-4B8C-83A1-F6EECF244321}">
                <p14:modId xmlns:p14="http://schemas.microsoft.com/office/powerpoint/2010/main" val="2898137893"/>
              </p:ext>
            </p:extLst>
          </p:nvPr>
        </p:nvGraphicFramePr>
        <p:xfrm>
          <a:off x="152400" y="2690376"/>
          <a:ext cx="6943078" cy="1501140"/>
        </p:xfrm>
        <a:graphic>
          <a:graphicData uri="http://schemas.openxmlformats.org/drawingml/2006/table">
            <a:tbl>
              <a:tblPr/>
              <a:tblGrid>
                <a:gridCol w="1150167">
                  <a:extLst>
                    <a:ext uri="{9D8B030D-6E8A-4147-A177-3AD203B41FA5}">
                      <a16:colId xmlns:a16="http://schemas.microsoft.com/office/drawing/2014/main" xmlns="" val="2862449675"/>
                    </a:ext>
                  </a:extLst>
                </a:gridCol>
                <a:gridCol w="1346536">
                  <a:extLst>
                    <a:ext uri="{9D8B030D-6E8A-4147-A177-3AD203B41FA5}">
                      <a16:colId xmlns:a16="http://schemas.microsoft.com/office/drawing/2014/main" xmlns="" val="1304042389"/>
                    </a:ext>
                  </a:extLst>
                </a:gridCol>
                <a:gridCol w="1094061">
                  <a:extLst>
                    <a:ext uri="{9D8B030D-6E8A-4147-A177-3AD203B41FA5}">
                      <a16:colId xmlns:a16="http://schemas.microsoft.com/office/drawing/2014/main" xmlns="" val="1507699217"/>
                    </a:ext>
                  </a:extLst>
                </a:gridCol>
                <a:gridCol w="1136140">
                  <a:extLst>
                    <a:ext uri="{9D8B030D-6E8A-4147-A177-3AD203B41FA5}">
                      <a16:colId xmlns:a16="http://schemas.microsoft.com/office/drawing/2014/main" xmlns="" val="841866763"/>
                    </a:ext>
                  </a:extLst>
                </a:gridCol>
                <a:gridCol w="1136140">
                  <a:extLst>
                    <a:ext uri="{9D8B030D-6E8A-4147-A177-3AD203B41FA5}">
                      <a16:colId xmlns:a16="http://schemas.microsoft.com/office/drawing/2014/main" xmlns="" val="1632406481"/>
                    </a:ext>
                  </a:extLst>
                </a:gridCol>
                <a:gridCol w="1080034">
                  <a:extLst>
                    <a:ext uri="{9D8B030D-6E8A-4147-A177-3AD203B41FA5}">
                      <a16:colId xmlns:a16="http://schemas.microsoft.com/office/drawing/2014/main" xmlns="" val="3637094156"/>
                    </a:ext>
                  </a:extLst>
                </a:gridCol>
              </a:tblGrid>
              <a:tr h="249080">
                <a:tc rowSpan="6">
                  <a:txBody>
                    <a:bodyPr/>
                    <a:lstStyle/>
                    <a:p>
                      <a:pPr algn="ctr" fontAlgn="ctr"/>
                      <a:r>
                        <a:rPr lang="en-GB" sz="1600" b="0" i="0" u="none" strike="noStrike" dirty="0">
                          <a:solidFill>
                            <a:srgbClr val="000000"/>
                          </a:solidFill>
                          <a:effectLst/>
                          <a:latin typeface="Calibri" panose="020F0502020204030204" pitchFamily="34" charset="0"/>
                        </a:rPr>
                        <a:t>1394 records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GB" sz="1600" b="0" i="0" u="none" strike="noStrike" dirty="0">
                          <a:solidFill>
                            <a:srgbClr val="000000"/>
                          </a:solidFill>
                          <a:effectLst/>
                          <a:latin typeface="Calibri" panose="020F0502020204030204" pitchFamily="34" charset="0"/>
                        </a:rPr>
                        <a:t>976* inherited (#2)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33 removed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72378064"/>
                  </a:ext>
                </a:extLst>
              </a:tr>
              <a:tr h="249080">
                <a:tc vMerge="1">
                  <a:txBody>
                    <a:bodyPr/>
                    <a:lstStyle/>
                    <a:p>
                      <a:endParaRPr lang="en-GB"/>
                    </a:p>
                  </a:txBody>
                  <a:tcPr/>
                </a:tc>
                <a:tc vMerge="1">
                  <a:txBody>
                    <a:bodyPr/>
                    <a:lstStyle/>
                    <a:p>
                      <a:endParaRPr lang="en-GB"/>
                    </a:p>
                  </a:txBody>
                  <a:tcPr/>
                </a:tc>
                <a:tc rowSpan="2">
                  <a:txBody>
                    <a:bodyPr/>
                    <a:lstStyle/>
                    <a:p>
                      <a:pPr algn="ctr" fontAlgn="ctr"/>
                      <a:r>
                        <a:rPr lang="en-GB" sz="1600" b="0" i="0" u="none" strike="noStrike">
                          <a:solidFill>
                            <a:srgbClr val="000000"/>
                          </a:solidFill>
                          <a:effectLst/>
                          <a:latin typeface="Calibri" panose="020F0502020204030204" pitchFamily="34" charset="0"/>
                        </a:rPr>
                        <a:t>943 available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548235"/>
                          </a:solidFill>
                          <a:effectLst/>
                          <a:latin typeface="Calibri" panose="020F0502020204030204" pitchFamily="34" charset="0"/>
                        </a:rPr>
                        <a:t>649 existing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ctr" fontAlgn="ctr"/>
                      <a:r>
                        <a:rPr lang="en-GB" sz="1600" b="0" i="0" u="none" strike="noStrike" dirty="0">
                          <a:solidFill>
                            <a:srgbClr val="000000"/>
                          </a:solidFill>
                          <a:effectLst/>
                          <a:latin typeface="Calibri" panose="020F0502020204030204" pitchFamily="34" charset="0"/>
                        </a:rPr>
                        <a:t>817 existing </a:t>
                      </a:r>
                      <a:r>
                        <a:rPr lang="en-GB" sz="1600" b="0" i="0" u="none" strike="noStrike" dirty="0" smtClean="0">
                          <a:solidFill>
                            <a:srgbClr val="000000"/>
                          </a:solidFill>
                          <a:effectLst/>
                          <a:latin typeface="Calibri" panose="020F0502020204030204" pitchFamily="34" charset="0"/>
                        </a:rPr>
                        <a:t>+</a:t>
                      </a:r>
                    </a:p>
                    <a:p>
                      <a:pPr algn="ctr" fontAlgn="ctr"/>
                      <a:r>
                        <a:rPr lang="en-GB" sz="1600" b="0" i="0" u="none" strike="noStrike" dirty="0" smtClean="0">
                          <a:solidFill>
                            <a:srgbClr val="000000"/>
                          </a:solidFill>
                          <a:effectLst/>
                          <a:latin typeface="Calibri" panose="020F0502020204030204" pitchFamily="34" charset="0"/>
                        </a:rPr>
                        <a:t>481 </a:t>
                      </a:r>
                      <a:r>
                        <a:rPr lang="en-GB" sz="1600" b="0" i="0" u="none" strike="noStrike" dirty="0">
                          <a:solidFill>
                            <a:srgbClr val="000000"/>
                          </a:solidFill>
                          <a:effectLst/>
                          <a:latin typeface="Calibri" panose="020F0502020204030204" pitchFamily="34" charset="0"/>
                        </a:rPr>
                        <a:t>planned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GB" sz="1600" b="0" i="0" u="none" strike="noStrike">
                          <a:solidFill>
                            <a:srgbClr val="C00000"/>
                          </a:solidFill>
                          <a:effectLst/>
                          <a:latin typeface="Calibri" panose="020F0502020204030204" pitchFamily="34" charset="0"/>
                        </a:rPr>
                        <a:t>1298 records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37744"/>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b="0" i="0" u="none" strike="noStrike">
                          <a:solidFill>
                            <a:srgbClr val="808080"/>
                          </a:solidFill>
                          <a:effectLst/>
                          <a:latin typeface="Calibri" panose="020F0502020204030204" pitchFamily="34" charset="0"/>
                        </a:rPr>
                        <a:t>294 planned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4178803424"/>
                  </a:ext>
                </a:extLst>
              </a:tr>
              <a:tr h="249080">
                <a:tc vMerge="1">
                  <a:txBody>
                    <a:bodyPr/>
                    <a:lstStyle/>
                    <a:p>
                      <a:endParaRPr lang="en-GB"/>
                    </a:p>
                  </a:txBody>
                  <a:tcPr/>
                </a:tc>
                <a:tc rowSpan="3">
                  <a:txBody>
                    <a:bodyPr/>
                    <a:lstStyle/>
                    <a:p>
                      <a:pPr algn="ctr" fontAlgn="ctr"/>
                      <a:r>
                        <a:rPr lang="en-GB" sz="1600" b="0" i="0" u="none" strike="noStrike" dirty="0">
                          <a:solidFill>
                            <a:srgbClr val="000000"/>
                          </a:solidFill>
                          <a:effectLst/>
                          <a:latin typeface="Calibri" panose="020F0502020204030204" pitchFamily="34" charset="0"/>
                        </a:rPr>
                        <a:t>418 new (#3)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GB" sz="1600" b="0" i="0" u="none" strike="noStrike" dirty="0">
                          <a:solidFill>
                            <a:srgbClr val="000000"/>
                          </a:solidFill>
                          <a:effectLst/>
                          <a:latin typeface="Calibri" panose="020F0502020204030204" pitchFamily="34" charset="0"/>
                        </a:rPr>
                        <a:t>355 available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548235"/>
                          </a:solidFill>
                          <a:effectLst/>
                          <a:latin typeface="Calibri" panose="020F0502020204030204" pitchFamily="34" charset="0"/>
                        </a:rPr>
                        <a:t>168 existing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1631486036"/>
                  </a:ext>
                </a:extLst>
              </a:tr>
              <a:tr h="24908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b="0" i="0" u="none" strike="noStrike" dirty="0">
                          <a:solidFill>
                            <a:srgbClr val="808080"/>
                          </a:solidFill>
                          <a:effectLst/>
                          <a:latin typeface="Calibri" panose="020F0502020204030204" pitchFamily="34" charset="0"/>
                        </a:rPr>
                        <a:t>187 planned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828242801"/>
                  </a:ext>
                </a:extLst>
              </a:tr>
              <a:tr h="249080">
                <a:tc vMerge="1">
                  <a:txBody>
                    <a:bodyPr/>
                    <a:lstStyle/>
                    <a:p>
                      <a:endParaRPr lang="en-GB"/>
                    </a:p>
                  </a:txBody>
                  <a:tcPr/>
                </a:tc>
                <a:tc vMerge="1">
                  <a:txBody>
                    <a:bodyPr/>
                    <a:lstStyle/>
                    <a:p>
                      <a:endParaRPr lang="en-GB"/>
                    </a:p>
                  </a:txBody>
                  <a:tcPr/>
                </a:tc>
                <a:tc>
                  <a:txBody>
                    <a:bodyPr/>
                    <a:lstStyle/>
                    <a:p>
                      <a:pPr algn="ctr" fontAlgn="ctr"/>
                      <a:r>
                        <a:rPr lang="en-GB" sz="1600" b="0" i="0" u="none" strike="noStrike" dirty="0">
                          <a:solidFill>
                            <a:srgbClr val="000000"/>
                          </a:solidFill>
                          <a:effectLst/>
                          <a:latin typeface="Calibri" panose="020F0502020204030204" pitchFamily="34" charset="0"/>
                        </a:rPr>
                        <a:t>63 removed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714166495"/>
                  </a:ext>
                </a:extLst>
              </a:tr>
            </a:tbl>
          </a:graphicData>
        </a:graphic>
      </p:graphicFrame>
      <p:sp>
        <p:nvSpPr>
          <p:cNvPr id="8" name="Rectangle 7"/>
          <p:cNvSpPr/>
          <p:nvPr/>
        </p:nvSpPr>
        <p:spPr>
          <a:xfrm>
            <a:off x="152400" y="2299832"/>
            <a:ext cx="3000821" cy="369332"/>
          </a:xfrm>
          <a:prstGeom prst="rect">
            <a:avLst/>
          </a:prstGeom>
        </p:spPr>
        <p:txBody>
          <a:bodyPr wrap="none">
            <a:spAutoFit/>
          </a:bodyPr>
          <a:lstStyle/>
          <a:p>
            <a:pPr marL="274320" lvl="1" indent="0">
              <a:buNone/>
            </a:pPr>
            <a:r>
              <a:rPr lang="en-US" dirty="0">
                <a:solidFill>
                  <a:srgbClr val="C00000"/>
                </a:solidFill>
              </a:rPr>
              <a:t>* pre-verification process</a:t>
            </a:r>
          </a:p>
        </p:txBody>
      </p:sp>
      <p:sp>
        <p:nvSpPr>
          <p:cNvPr id="10" name="6-Point Star 9"/>
          <p:cNvSpPr/>
          <p:nvPr/>
        </p:nvSpPr>
        <p:spPr>
          <a:xfrm rot="1897478">
            <a:off x="6490360" y="2042684"/>
            <a:ext cx="2895600" cy="2384401"/>
          </a:xfrm>
          <a:prstGeom prst="star6">
            <a:avLst/>
          </a:prstGeom>
          <a:solidFill>
            <a:srgbClr val="FF0000"/>
          </a:solidFill>
          <a:ln w="38100" cap="flat">
            <a:solidFill>
              <a:srgbClr val="FFFF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Work Plan</a:t>
            </a:r>
          </a:p>
          <a:p>
            <a:pPr marL="0" marR="0" indent="0" algn="ctr"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bg1"/>
                </a:solidFill>
                <a:effectLst/>
                <a:uFillTx/>
              </a:rPr>
              <a:t>Service Actions</a:t>
            </a:r>
          </a:p>
          <a:p>
            <a:pPr marL="0" marR="0" indent="0" algn="ctr" defTabSz="457200" rtl="0" fontAlgn="auto" latinLnBrk="1" hangingPunct="0">
              <a:lnSpc>
                <a:spcPct val="100000"/>
              </a:lnSpc>
              <a:spcBef>
                <a:spcPts val="0"/>
              </a:spcBef>
              <a:spcAft>
                <a:spcPts val="0"/>
              </a:spcAft>
              <a:buClrTx/>
              <a:buSzTx/>
              <a:buFontTx/>
              <a:buNone/>
              <a:tabLst/>
            </a:pPr>
            <a:r>
              <a:rPr lang="en-GB" dirty="0" smtClean="0">
                <a:solidFill>
                  <a:schemeClr val="bg1"/>
                </a:solidFill>
              </a:rPr>
              <a:t>CMRS-17</a:t>
            </a:r>
            <a:r>
              <a:rPr kumimoji="0" lang="en-GB" sz="1800" b="0" i="0" u="none" strike="noStrike" cap="none" spc="0" normalizeH="0" baseline="0" dirty="0" smtClean="0">
                <a:ln>
                  <a:noFill/>
                </a:ln>
                <a:solidFill>
                  <a:schemeClr val="bg1"/>
                </a:solidFill>
                <a:effectLst/>
                <a:uFillTx/>
              </a:rPr>
              <a:t>, 20, 21</a:t>
            </a:r>
          </a:p>
          <a:p>
            <a:pPr marL="0" marR="0" indent="0" algn="ctr" defTabSz="4572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chemeClr val="bg1"/>
              </a:solidFill>
              <a:effectLst/>
              <a:uFillTx/>
            </a:endParaRPr>
          </a:p>
        </p:txBody>
      </p:sp>
      <p:sp>
        <p:nvSpPr>
          <p:cNvPr id="11" name="TextBox 10"/>
          <p:cNvSpPr txBox="1"/>
          <p:nvPr/>
        </p:nvSpPr>
        <p:spPr>
          <a:xfrm>
            <a:off x="3810000" y="2258540"/>
            <a:ext cx="190051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ECV Inventory #3</a:t>
            </a:r>
            <a:endParaRPr kumimoji="0" lang="en-GB"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912422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p:cNvSpPr>
            <a:spLocks noGrp="1"/>
          </p:cNvSpPr>
          <p:nvPr>
            <p:ph sz="quarter" idx="11"/>
          </p:nvPr>
        </p:nvSpPr>
        <p:spPr>
          <a:xfrm>
            <a:off x="2125985" y="275270"/>
            <a:ext cx="4953000" cy="533400"/>
          </a:xfrm>
        </p:spPr>
        <p:txBody>
          <a:bodyPr/>
          <a:lstStyle/>
          <a:p>
            <a:r>
              <a:rPr lang="en-GB" dirty="0" smtClean="0"/>
              <a:t>Gap Analysis 2019</a:t>
            </a:r>
            <a:endParaRPr lang="en-GB" dirty="0"/>
          </a:p>
        </p:txBody>
      </p:sp>
      <p:grpSp>
        <p:nvGrpSpPr>
          <p:cNvPr id="5" name="Group 4"/>
          <p:cNvGrpSpPr/>
          <p:nvPr/>
        </p:nvGrpSpPr>
        <p:grpSpPr>
          <a:xfrm>
            <a:off x="467544" y="1219200"/>
            <a:ext cx="4767828" cy="3096344"/>
            <a:chOff x="467544" y="1412776"/>
            <a:chExt cx="4767828" cy="3096344"/>
          </a:xfrm>
        </p:grpSpPr>
        <p:pic>
          <p:nvPicPr>
            <p:cNvPr id="6" name="Picture 5"/>
            <p:cNvPicPr>
              <a:picLocks noChangeAspect="1"/>
            </p:cNvPicPr>
            <p:nvPr/>
          </p:nvPicPr>
          <p:blipFill>
            <a:blip r:embed="rId2"/>
            <a:stretch>
              <a:fillRect/>
            </a:stretch>
          </p:blipFill>
          <p:spPr>
            <a:xfrm>
              <a:off x="472500" y="1443283"/>
              <a:ext cx="4762872" cy="2984629"/>
            </a:xfrm>
            <a:prstGeom prst="rect">
              <a:avLst/>
            </a:prstGeom>
            <a:effectLst>
              <a:outerShdw blurRad="63500" sx="102000" sy="102000" algn="ctr" rotWithShape="0">
                <a:prstClr val="black">
                  <a:alpha val="40000"/>
                </a:prstClr>
              </a:outerShdw>
            </a:effectLst>
          </p:spPr>
        </p:pic>
        <p:sp>
          <p:nvSpPr>
            <p:cNvPr id="7" name="Oval 6"/>
            <p:cNvSpPr/>
            <p:nvPr/>
          </p:nvSpPr>
          <p:spPr>
            <a:xfrm>
              <a:off x="472500" y="1412776"/>
              <a:ext cx="4762872" cy="720080"/>
            </a:xfrm>
            <a:prstGeom prst="ellipse">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7544" y="2060848"/>
              <a:ext cx="4762872" cy="720080"/>
            </a:xfrm>
            <a:prstGeom prst="ellipse">
              <a:avLst/>
            </a:prstGeom>
            <a:noFill/>
            <a:ln w="28575">
              <a:solidFill>
                <a:srgbClr val="E6931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67544" y="2708920"/>
              <a:ext cx="4762872" cy="1800200"/>
            </a:xfrm>
            <a:prstGeom prst="ellipse">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Content Placeholder 3"/>
          <p:cNvSpPr>
            <a:spLocks noGrp="1"/>
          </p:cNvSpPr>
          <p:nvPr>
            <p:ph sz="quarter" idx="4294967295"/>
          </p:nvPr>
        </p:nvSpPr>
        <p:spPr>
          <a:xfrm>
            <a:off x="5181600" y="1384152"/>
            <a:ext cx="3394075" cy="936625"/>
          </a:xfrm>
        </p:spPr>
        <p:txBody>
          <a:bodyPr>
            <a:normAutofit lnSpcReduction="10000"/>
          </a:bodyPr>
          <a:lstStyle/>
          <a:p>
            <a:pPr lvl="1"/>
            <a:r>
              <a:rPr lang="en-US" sz="1800" dirty="0">
                <a:solidFill>
                  <a:schemeClr val="accent1"/>
                </a:solidFill>
                <a:latin typeface="+mj-lt"/>
              </a:rPr>
              <a:t>A</a:t>
            </a:r>
            <a:r>
              <a:rPr lang="en-US" sz="1800" dirty="0" smtClean="0">
                <a:solidFill>
                  <a:schemeClr val="accent1"/>
                </a:solidFill>
                <a:latin typeface="+mj-lt"/>
              </a:rPr>
              <a:t>utomatic assessment</a:t>
            </a:r>
          </a:p>
          <a:p>
            <a:pPr lvl="1"/>
            <a:r>
              <a:rPr lang="en-US" sz="1800" dirty="0" smtClean="0">
                <a:solidFill>
                  <a:schemeClr val="accent1"/>
                </a:solidFill>
                <a:latin typeface="+mj-lt"/>
              </a:rPr>
              <a:t>Statistical analysis tools and graphical display</a:t>
            </a:r>
          </a:p>
          <a:p>
            <a:pPr lvl="1"/>
            <a:endParaRPr lang="en-US" sz="1800" dirty="0" smtClean="0">
              <a:solidFill>
                <a:schemeClr val="accent1"/>
              </a:solidFill>
              <a:latin typeface="+mj-lt"/>
            </a:endParaRPr>
          </a:p>
          <a:p>
            <a:pPr lvl="1"/>
            <a:endParaRPr lang="en-US" sz="1800" dirty="0" smtClean="0">
              <a:solidFill>
                <a:schemeClr val="accent1"/>
              </a:solidFill>
            </a:endParaRPr>
          </a:p>
          <a:p>
            <a:endParaRPr lang="en-GB" sz="1800" dirty="0">
              <a:solidFill>
                <a:schemeClr val="accent1"/>
              </a:solidFill>
            </a:endParaRPr>
          </a:p>
        </p:txBody>
      </p:sp>
      <p:sp>
        <p:nvSpPr>
          <p:cNvPr id="11" name="Content Placeholder 3"/>
          <p:cNvSpPr txBox="1">
            <a:spLocks/>
          </p:cNvSpPr>
          <p:nvPr/>
        </p:nvSpPr>
        <p:spPr>
          <a:xfrm>
            <a:off x="5381625" y="2320777"/>
            <a:ext cx="3394720" cy="223224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buFont typeface="Arial" panose="020B0604020202020204" pitchFamily="34" charset="0"/>
              <a:buChar char="•"/>
            </a:pPr>
            <a:r>
              <a:rPr lang="en-US" sz="1800" dirty="0" smtClean="0">
                <a:solidFill>
                  <a:srgbClr val="E6931A"/>
                </a:solidFill>
                <a:latin typeface="+mj-lt"/>
              </a:rPr>
              <a:t>Individual CDRs </a:t>
            </a:r>
          </a:p>
          <a:p>
            <a:pPr lvl="1">
              <a:buFont typeface="Arial" panose="020B0604020202020204" pitchFamily="34" charset="0"/>
              <a:buChar char="•"/>
            </a:pPr>
            <a:r>
              <a:rPr lang="en-US" sz="1800" dirty="0" smtClean="0">
                <a:solidFill>
                  <a:srgbClr val="E6931A"/>
                </a:solidFill>
                <a:latin typeface="+mj-lt"/>
              </a:rPr>
              <a:t>Assessment tools on the web interface (GA teams of experts) &gt; “delta”</a:t>
            </a:r>
          </a:p>
          <a:p>
            <a:pPr lvl="1">
              <a:buFont typeface="Arial" panose="020B0604020202020204" pitchFamily="34" charset="0"/>
              <a:buChar char="•"/>
            </a:pPr>
            <a:r>
              <a:rPr lang="en-US" sz="1800" dirty="0" smtClean="0">
                <a:solidFill>
                  <a:srgbClr val="E6931A"/>
                </a:solidFill>
                <a:latin typeface="+mj-lt"/>
              </a:rPr>
              <a:t>Statistical analysis tools and graphical display</a:t>
            </a:r>
          </a:p>
          <a:p>
            <a:pPr lvl="1"/>
            <a:endParaRPr lang="en-US" sz="1800" dirty="0" smtClean="0">
              <a:solidFill>
                <a:srgbClr val="E6931A"/>
              </a:solidFill>
            </a:endParaRPr>
          </a:p>
          <a:p>
            <a:pPr lvl="1"/>
            <a:endParaRPr lang="en-US" sz="1800" dirty="0" smtClean="0">
              <a:solidFill>
                <a:srgbClr val="E6931A"/>
              </a:solidFill>
            </a:endParaRPr>
          </a:p>
          <a:p>
            <a:endParaRPr lang="en-GB" sz="1800" dirty="0">
              <a:solidFill>
                <a:srgbClr val="E6931A"/>
              </a:solidFill>
            </a:endParaRPr>
          </a:p>
        </p:txBody>
      </p:sp>
      <p:sp>
        <p:nvSpPr>
          <p:cNvPr id="12" name="Content Placeholder 3"/>
          <p:cNvSpPr txBox="1">
            <a:spLocks/>
          </p:cNvSpPr>
          <p:nvPr/>
        </p:nvSpPr>
        <p:spPr>
          <a:xfrm>
            <a:off x="152400" y="4343400"/>
            <a:ext cx="8915400" cy="2397085"/>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a:r>
              <a:rPr lang="en-US" sz="2100" dirty="0" smtClean="0">
                <a:solidFill>
                  <a:srgbClr val="C00000"/>
                </a:solidFill>
                <a:latin typeface="+mj-lt"/>
              </a:rPr>
              <a:t>Detailed analysis per ECV / ECV Product</a:t>
            </a:r>
          </a:p>
          <a:p>
            <a:pPr lvl="2">
              <a:buClr>
                <a:srgbClr val="FF0000"/>
              </a:buClr>
              <a:buSzPct val="100000"/>
              <a:buFont typeface="Arial" panose="020B0604020202020204" pitchFamily="34" charset="0"/>
              <a:buChar char="•"/>
            </a:pPr>
            <a:r>
              <a:rPr lang="en-US" sz="2100" dirty="0" smtClean="0">
                <a:solidFill>
                  <a:srgbClr val="C00000"/>
                </a:solidFill>
                <a:latin typeface="+mj-lt"/>
              </a:rPr>
              <a:t>Will assess progress for 8 ECVs addressed last year;</a:t>
            </a:r>
          </a:p>
          <a:p>
            <a:pPr lvl="2">
              <a:buClr>
                <a:srgbClr val="FF0000"/>
              </a:buClr>
              <a:buSzPct val="100000"/>
              <a:buFont typeface="Arial" panose="020B0604020202020204" pitchFamily="34" charset="0"/>
              <a:buChar char="•"/>
            </a:pPr>
            <a:r>
              <a:rPr lang="en-US" sz="2100" dirty="0" smtClean="0">
                <a:solidFill>
                  <a:srgbClr val="C00000"/>
                </a:solidFill>
                <a:latin typeface="+mj-lt"/>
              </a:rPr>
              <a:t>Selected 13 ECVs (5 atmosphere, 5 land, 3 ocean) not addressed before that are specifically part of GCOS-IP actions;</a:t>
            </a:r>
          </a:p>
          <a:p>
            <a:pPr lvl="2">
              <a:buClr>
                <a:srgbClr val="FF0000"/>
              </a:buClr>
              <a:buSzPct val="100000"/>
              <a:buFont typeface="Arial" panose="020B0604020202020204" pitchFamily="34" charset="0"/>
              <a:buChar char="•"/>
            </a:pPr>
            <a:r>
              <a:rPr lang="en-US" sz="2100" dirty="0" smtClean="0">
                <a:solidFill>
                  <a:srgbClr val="C00000"/>
                </a:solidFill>
                <a:latin typeface="+mj-lt"/>
              </a:rPr>
              <a:t>Engaged </a:t>
            </a:r>
            <a:r>
              <a:rPr lang="en-US" sz="2100" dirty="0" err="1" smtClean="0">
                <a:solidFill>
                  <a:srgbClr val="C00000"/>
                </a:solidFill>
                <a:latin typeface="+mj-lt"/>
              </a:rPr>
              <a:t>WGClimate</a:t>
            </a:r>
            <a:r>
              <a:rPr lang="en-US" sz="2100" dirty="0" smtClean="0">
                <a:solidFill>
                  <a:srgbClr val="C00000"/>
                </a:solidFill>
                <a:latin typeface="+mj-lt"/>
              </a:rPr>
              <a:t> members to form Gap Analysis Teams for each selected ECV (VCs are invited where it matches the ECV);</a:t>
            </a:r>
          </a:p>
          <a:p>
            <a:pPr lvl="2">
              <a:buClr>
                <a:srgbClr val="FF0000"/>
              </a:buClr>
              <a:buSzPct val="100000"/>
              <a:buFont typeface="Arial" panose="020B0604020202020204" pitchFamily="34" charset="0"/>
              <a:buChar char="•"/>
            </a:pPr>
            <a:r>
              <a:rPr lang="en-US" sz="2100" dirty="0" smtClean="0">
                <a:solidFill>
                  <a:srgbClr val="C00000"/>
                </a:solidFill>
                <a:latin typeface="+mj-lt"/>
              </a:rPr>
              <a:t>ECVs for which we cannot form Gap Analysis Team will not be </a:t>
            </a:r>
            <a:r>
              <a:rPr lang="en-US" sz="2100" dirty="0" err="1" smtClean="0">
                <a:solidFill>
                  <a:srgbClr val="C00000"/>
                </a:solidFill>
                <a:latin typeface="+mj-lt"/>
              </a:rPr>
              <a:t>analysed</a:t>
            </a:r>
            <a:r>
              <a:rPr lang="en-US" sz="2100" dirty="0" smtClean="0">
                <a:solidFill>
                  <a:srgbClr val="C00000"/>
                </a:solidFill>
                <a:latin typeface="+mj-lt"/>
              </a:rPr>
              <a:t>;</a:t>
            </a:r>
          </a:p>
          <a:p>
            <a:pPr lvl="2">
              <a:buClr>
                <a:srgbClr val="FF0000"/>
              </a:buClr>
              <a:buSzPct val="100000"/>
              <a:buFont typeface="Arial" panose="020B0604020202020204" pitchFamily="34" charset="0"/>
              <a:buChar char="•"/>
            </a:pPr>
            <a:r>
              <a:rPr lang="en-US" sz="2100" dirty="0" smtClean="0">
                <a:solidFill>
                  <a:srgbClr val="C00000"/>
                </a:solidFill>
                <a:latin typeface="+mj-lt"/>
              </a:rPr>
              <a:t>May need MIM update.</a:t>
            </a:r>
          </a:p>
          <a:p>
            <a:pPr lvl="1"/>
            <a:endParaRPr lang="en-US" sz="1800" dirty="0" smtClean="0">
              <a:solidFill>
                <a:srgbClr val="C00000"/>
              </a:solidFill>
            </a:endParaRPr>
          </a:p>
          <a:p>
            <a:pPr marL="274320" lvl="1" indent="0">
              <a:buNone/>
            </a:pPr>
            <a:endParaRPr lang="en-US" sz="1800" dirty="0" smtClean="0">
              <a:solidFill>
                <a:srgbClr val="C00000"/>
              </a:solidFill>
            </a:endParaRPr>
          </a:p>
        </p:txBody>
      </p:sp>
    </p:spTree>
    <p:extLst>
      <p:ext uri="{BB962C8B-B14F-4D97-AF65-F5344CB8AC3E}">
        <p14:creationId xmlns:p14="http://schemas.microsoft.com/office/powerpoint/2010/main" val="148559673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p:cNvSpPr>
            <a:spLocks noGrp="1"/>
          </p:cNvSpPr>
          <p:nvPr>
            <p:ph sz="quarter" idx="11"/>
          </p:nvPr>
        </p:nvSpPr>
        <p:spPr>
          <a:xfrm>
            <a:off x="2209800" y="237579"/>
            <a:ext cx="4953000" cy="533400"/>
          </a:xfrm>
        </p:spPr>
        <p:txBody>
          <a:bodyPr/>
          <a:lstStyle/>
          <a:p>
            <a:r>
              <a:rPr lang="en-GB" dirty="0" smtClean="0"/>
              <a:t>Timeline</a:t>
            </a:r>
            <a:endParaRPr lang="en-GB" dirty="0"/>
          </a:p>
        </p:txBody>
      </p:sp>
      <p:graphicFrame>
        <p:nvGraphicFramePr>
          <p:cNvPr id="5" name="Diagram 4"/>
          <p:cNvGraphicFramePr/>
          <p:nvPr>
            <p:extLst>
              <p:ext uri="{D42A27DB-BD31-4B8C-83A1-F6EECF244321}">
                <p14:modId xmlns:p14="http://schemas.microsoft.com/office/powerpoint/2010/main" val="1442606048"/>
              </p:ext>
            </p:extLst>
          </p:nvPr>
        </p:nvGraphicFramePr>
        <p:xfrm>
          <a:off x="1475656" y="1885280"/>
          <a:ext cx="7416824"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402733610"/>
              </p:ext>
            </p:extLst>
          </p:nvPr>
        </p:nvGraphicFramePr>
        <p:xfrm>
          <a:off x="1115616" y="5141416"/>
          <a:ext cx="7776864" cy="14879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697709999"/>
              </p:ext>
            </p:extLst>
          </p:nvPr>
        </p:nvGraphicFramePr>
        <p:xfrm>
          <a:off x="1259632" y="1108968"/>
          <a:ext cx="7560840" cy="9518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extLst>
              <p:ext uri="{D42A27DB-BD31-4B8C-83A1-F6EECF244321}">
                <p14:modId xmlns:p14="http://schemas.microsoft.com/office/powerpoint/2010/main" val="2683927572"/>
              </p:ext>
            </p:extLst>
          </p:nvPr>
        </p:nvGraphicFramePr>
        <p:xfrm>
          <a:off x="251520" y="1324992"/>
          <a:ext cx="1224136" cy="38164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9" name="Straight Connector 8"/>
          <p:cNvCxnSpPr/>
          <p:nvPr/>
        </p:nvCxnSpPr>
        <p:spPr>
          <a:xfrm flipV="1">
            <a:off x="5076056" y="1885280"/>
            <a:ext cx="0" cy="33439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48200" y="1885280"/>
            <a:ext cx="0" cy="37535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48146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p:txBody>
          <a:bodyPr/>
          <a:lstStyle/>
          <a:p>
            <a:r>
              <a:rPr lang="en-GB" b="0" dirty="0" smtClean="0"/>
              <a:t>Delivered CEOS/CGMS statement </a:t>
            </a:r>
            <a:r>
              <a:rPr lang="en-GB" b="0" dirty="0"/>
              <a:t>to </a:t>
            </a:r>
            <a:r>
              <a:rPr lang="en-GB" b="0" dirty="0" smtClean="0"/>
              <a:t>SBSTA-49 in Katowice, Poland in December 2018, </a:t>
            </a:r>
            <a:r>
              <a:rPr lang="en-GB" b="0" dirty="0"/>
              <a:t>an extra report, and contributions to the SBSTA Chair </a:t>
            </a:r>
            <a:r>
              <a:rPr lang="en-GB" b="0" dirty="0" smtClean="0"/>
              <a:t>report;</a:t>
            </a:r>
          </a:p>
          <a:p>
            <a:r>
              <a:rPr lang="en-GB" b="0" dirty="0" smtClean="0"/>
              <a:t>Provided </a:t>
            </a:r>
            <a:r>
              <a:rPr lang="en-GB" b="0" dirty="0"/>
              <a:t>a presentation </a:t>
            </a:r>
            <a:r>
              <a:rPr lang="en-GB" b="0" dirty="0" smtClean="0"/>
              <a:t>to SBSTA-49 </a:t>
            </a:r>
            <a:r>
              <a:rPr lang="en-GB" b="0" dirty="0"/>
              <a:t>Systematic Observations Delegates</a:t>
            </a:r>
            <a:r>
              <a:rPr lang="en-GB" b="0" dirty="0" smtClean="0"/>
              <a:t>;</a:t>
            </a:r>
          </a:p>
          <a:p>
            <a:r>
              <a:rPr lang="en-GB" b="0" dirty="0" smtClean="0"/>
              <a:t>SBSTA-49 could not agree on a text related to the IPCC 1.5° report. No agreed outcome for Systematic Observations from SBSTA-49 exists;</a:t>
            </a:r>
          </a:p>
          <a:p>
            <a:r>
              <a:rPr lang="en-GB" b="0" dirty="0" smtClean="0"/>
              <a:t>UNFCCC Secretariat targets to have an agreement at SBSTA-50 (17-27 June, 2019 in Bonn, Germany). UNFCCC Secretariat wants to help to achieve better recognition for space agency work in that text;</a:t>
            </a:r>
          </a:p>
          <a:p>
            <a:r>
              <a:rPr lang="en-GB" dirty="0" smtClean="0"/>
              <a:t>To support this </a:t>
            </a:r>
            <a:r>
              <a:rPr lang="en-GB" dirty="0" smtClean="0"/>
              <a:t>an </a:t>
            </a:r>
            <a:r>
              <a:rPr lang="en-GB" dirty="0" smtClean="0"/>
              <a:t>updated CEOS/CGMS statement for </a:t>
            </a:r>
            <a:r>
              <a:rPr lang="en-GB" dirty="0" smtClean="0"/>
              <a:t>SBSTA-50 had been prepared and presented at </a:t>
            </a:r>
            <a:r>
              <a:rPr lang="en-GB" dirty="0" smtClean="0"/>
              <a:t>CGMS-47, 19-24 May 2019 for </a:t>
            </a:r>
            <a:r>
              <a:rPr lang="en-GB" dirty="0" smtClean="0"/>
              <a:t>endorsement; </a:t>
            </a:r>
            <a:r>
              <a:rPr lang="en-GB" dirty="0" smtClean="0"/>
              <a:t>CEOS </a:t>
            </a:r>
            <a:r>
              <a:rPr lang="en-GB" dirty="0" smtClean="0"/>
              <a:t>endorsed </a:t>
            </a:r>
            <a:r>
              <a:rPr lang="en-GB" dirty="0" smtClean="0"/>
              <a:t>in written procedure shortly after</a:t>
            </a:r>
            <a:r>
              <a:rPr lang="en-GB" b="0" dirty="0" smtClean="0"/>
              <a:t>;</a:t>
            </a:r>
          </a:p>
          <a:p>
            <a:r>
              <a:rPr lang="en-GB" b="0" dirty="0" smtClean="0"/>
              <a:t>SBSTA-51 at COP25 will be held 3-17 December 2019 in Santiago de Chile. Will prepare items as in 2018 including a statement to be endorsed at CEOS-33 Plenary (CMRS – 22).</a:t>
            </a:r>
          </a:p>
          <a:p>
            <a:endParaRPr lang="en-GB" b="0" dirty="0"/>
          </a:p>
          <a:p>
            <a:endParaRPr lang="en-GB" dirty="0"/>
          </a:p>
        </p:txBody>
      </p:sp>
      <p:sp>
        <p:nvSpPr>
          <p:cNvPr id="6" name="Content Placeholder 3">
            <a:extLst>
              <a:ext uri="{FF2B5EF4-FFF2-40B4-BE49-F238E27FC236}">
                <a16:creationId xmlns:a16="http://schemas.microsoft.com/office/drawing/2014/main" xmlns="" id="{B6E2DCE2-9258-464C-851D-667C2A8B87A7}"/>
              </a:ext>
            </a:extLst>
          </p:cNvPr>
          <p:cNvSpPr>
            <a:spLocks noGrp="1"/>
          </p:cNvSpPr>
          <p:nvPr>
            <p:ph sz="quarter" idx="11"/>
          </p:nvPr>
        </p:nvSpPr>
        <p:spPr>
          <a:xfrm>
            <a:off x="1905000" y="304800"/>
            <a:ext cx="5562600" cy="533400"/>
          </a:xfrm>
        </p:spPr>
        <p:txBody>
          <a:bodyPr/>
          <a:lstStyle/>
          <a:p>
            <a:r>
              <a:rPr lang="en-US" dirty="0" smtClean="0"/>
              <a:t>UNFCCC</a:t>
            </a:r>
            <a:endParaRPr lang="en-US" dirty="0"/>
          </a:p>
        </p:txBody>
      </p:sp>
    </p:spTree>
    <p:extLst>
      <p:ext uri="{BB962C8B-B14F-4D97-AF65-F5344CB8AC3E}">
        <p14:creationId xmlns:p14="http://schemas.microsoft.com/office/powerpoint/2010/main" val="150864982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Content Placeholder 3"/>
          <p:cNvSpPr>
            <a:spLocks noGrp="1"/>
          </p:cNvSpPr>
          <p:nvPr>
            <p:ph sz="quarter" idx="11"/>
          </p:nvPr>
        </p:nvSpPr>
        <p:spPr>
          <a:xfrm>
            <a:off x="2095500" y="304800"/>
            <a:ext cx="4953000" cy="533400"/>
          </a:xfrm>
        </p:spPr>
        <p:txBody>
          <a:bodyPr/>
          <a:lstStyle/>
          <a:p>
            <a:r>
              <a:rPr lang="en-GB" dirty="0" smtClean="0"/>
              <a:t>Miscellaneous</a:t>
            </a:r>
            <a:endParaRPr lang="en-GB" dirty="0"/>
          </a:p>
        </p:txBody>
      </p:sp>
      <p:sp>
        <p:nvSpPr>
          <p:cNvPr id="13" name="Content Placeholder 2"/>
          <p:cNvSpPr txBox="1">
            <a:spLocks/>
          </p:cNvSpPr>
          <p:nvPr/>
        </p:nvSpPr>
        <p:spPr>
          <a:xfrm>
            <a:off x="76200" y="1295400"/>
            <a:ext cx="8991600" cy="51816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l" defTabSz="914400">
              <a:spcBef>
                <a:spcPts val="300"/>
              </a:spcBef>
            </a:pPr>
            <a:r>
              <a:rPr lang="en-GB" sz="1800" b="0" i="1" dirty="0" smtClean="0">
                <a:ea typeface="Calibri" panose="020F0502020204030204" pitchFamily="34" charset="0"/>
              </a:rPr>
              <a:t>Statement </a:t>
            </a:r>
            <a:r>
              <a:rPr lang="en-GB" sz="1800" b="0" i="1" dirty="0">
                <a:ea typeface="Calibri" panose="020F0502020204030204" pitchFamily="34" charset="0"/>
              </a:rPr>
              <a:t>of </a:t>
            </a:r>
            <a:r>
              <a:rPr lang="en-GB" sz="1800" i="1" dirty="0">
                <a:ea typeface="Calibri" panose="020F0502020204030204" pitchFamily="34" charset="0"/>
              </a:rPr>
              <a:t>Space Agency Contributions in Support of Each Article of the Paris </a:t>
            </a:r>
            <a:r>
              <a:rPr lang="en-GB" sz="1800" i="1" dirty="0" smtClean="0">
                <a:ea typeface="Calibri" panose="020F0502020204030204" pitchFamily="34" charset="0"/>
              </a:rPr>
              <a:t>Agreement</a:t>
            </a:r>
            <a:r>
              <a:rPr lang="en-GB" sz="1800" dirty="0" smtClean="0">
                <a:ea typeface="Calibri" panose="020F0502020204030204" pitchFamily="34" charset="0"/>
              </a:rPr>
              <a:t> (CEOS-32-02) </a:t>
            </a:r>
            <a:r>
              <a:rPr lang="en-GB" sz="1800" b="0" dirty="0" smtClean="0">
                <a:ea typeface="Calibri" panose="020F0502020204030204" pitchFamily="34" charset="0"/>
              </a:rPr>
              <a:t>was</a:t>
            </a:r>
            <a:r>
              <a:rPr lang="en-GB" sz="1800" b="0" dirty="0" smtClean="0">
                <a:ea typeface="Calibri" panose="020F0502020204030204" pitchFamily="34" charset="0"/>
              </a:rPr>
              <a:t> planned for </a:t>
            </a:r>
            <a:r>
              <a:rPr lang="en-GB" sz="1800" b="0" dirty="0" smtClean="0">
                <a:ea typeface="Calibri" panose="020F0502020204030204" pitchFamily="34" charset="0"/>
              </a:rPr>
              <a:t>WMO Congress early June 2019;</a:t>
            </a:r>
          </a:p>
          <a:p>
            <a:pPr>
              <a:spcBef>
                <a:spcPts val="300"/>
              </a:spcBef>
            </a:pPr>
            <a:r>
              <a:rPr lang="en-GB" sz="1800" b="0" dirty="0" smtClean="0"/>
              <a:t>General status of implementation of actions from the coordinated action plan is mixed. Good progress on </a:t>
            </a:r>
            <a:r>
              <a:rPr lang="en-GB" sz="1800" b="0" dirty="0" err="1" smtClean="0"/>
              <a:t>WGClimate</a:t>
            </a:r>
            <a:r>
              <a:rPr lang="en-GB" sz="1800" b="0" dirty="0" smtClean="0"/>
              <a:t> internal, GHG, and SST actions. Land needs more attention. More detailed report at Plenary (CMRS-25,26,and 27);</a:t>
            </a:r>
          </a:p>
          <a:p>
            <a:pPr>
              <a:spcBef>
                <a:spcPts val="300"/>
              </a:spcBef>
            </a:pPr>
            <a:r>
              <a:rPr lang="en-GB" sz="1800" b="0" dirty="0" smtClean="0"/>
              <a:t>SST VC analysed coordinated actions related to SST. Identified </a:t>
            </a:r>
            <a:r>
              <a:rPr lang="en-US" sz="1800" b="0" dirty="0" smtClean="0"/>
              <a:t>good </a:t>
            </a:r>
            <a:r>
              <a:rPr lang="en-US" sz="1800" b="0" dirty="0"/>
              <a:t>reasons to try adding additional historical data to improve the SST ECV prior </a:t>
            </a:r>
            <a:r>
              <a:rPr lang="en-US" sz="1800" b="0" dirty="0" smtClean="0"/>
              <a:t>to 1991</a:t>
            </a:r>
            <a:r>
              <a:rPr lang="en-US" sz="1800" b="0" dirty="0"/>
              <a:t>. </a:t>
            </a:r>
            <a:r>
              <a:rPr lang="en-US" sz="1800" dirty="0" smtClean="0"/>
              <a:t>We together ask agencies to enable </a:t>
            </a:r>
            <a:r>
              <a:rPr lang="en-US" sz="1800" dirty="0"/>
              <a:t>some pilot projects to see what is </a:t>
            </a:r>
            <a:r>
              <a:rPr lang="en-US" sz="1800" dirty="0" smtClean="0"/>
              <a:t>achievable from such sensors</a:t>
            </a:r>
            <a:r>
              <a:rPr lang="en-US" sz="1800" b="0" dirty="0" smtClean="0"/>
              <a:t>;</a:t>
            </a:r>
          </a:p>
          <a:p>
            <a:pPr algn="l">
              <a:spcBef>
                <a:spcPts val="300"/>
              </a:spcBef>
            </a:pPr>
            <a:r>
              <a:rPr lang="en-GB" sz="1800" b="0" dirty="0"/>
              <a:t>WMO document for Congress on the Architecture for Climate Monitoring from Space has been commented by many </a:t>
            </a:r>
            <a:r>
              <a:rPr lang="en-GB" sz="1800" b="0" dirty="0" smtClean="0"/>
              <a:t>agencies (see WMO presentation);</a:t>
            </a:r>
            <a:endParaRPr lang="en-GB" sz="1800" b="0" dirty="0"/>
          </a:p>
          <a:p>
            <a:pPr>
              <a:spcBef>
                <a:spcPts val="300"/>
              </a:spcBef>
            </a:pPr>
            <a:r>
              <a:rPr lang="en-US" sz="1800" b="0" dirty="0" smtClean="0"/>
              <a:t>Status </a:t>
            </a:r>
            <a:r>
              <a:rPr lang="en-US" sz="1800" b="0" dirty="0" smtClean="0"/>
              <a:t>of CNES </a:t>
            </a:r>
            <a:r>
              <a:rPr lang="en-US" sz="1800" b="0" dirty="0" smtClean="0"/>
              <a:t>SCO has been </a:t>
            </a:r>
            <a:r>
              <a:rPr lang="en-US" sz="1800" b="0" dirty="0" smtClean="0"/>
              <a:t>presented and discussed </a:t>
            </a:r>
            <a:r>
              <a:rPr lang="en-US" sz="1800" b="0" dirty="0" smtClean="0"/>
              <a:t>by </a:t>
            </a:r>
            <a:r>
              <a:rPr lang="en-US" sz="1800" b="0" dirty="0" err="1" smtClean="0"/>
              <a:t>WGClimate</a:t>
            </a:r>
            <a:r>
              <a:rPr lang="en-US" sz="1800" b="0" dirty="0"/>
              <a:t>;</a:t>
            </a:r>
            <a:r>
              <a:rPr lang="en-US" sz="1800" b="0" dirty="0" smtClean="0"/>
              <a:t> </a:t>
            </a:r>
            <a:br>
              <a:rPr lang="en-US" sz="1800" b="0" dirty="0" smtClean="0"/>
            </a:br>
            <a:r>
              <a:rPr lang="en-US" sz="1800" b="0" dirty="0" smtClean="0"/>
              <a:t>SIT </a:t>
            </a:r>
            <a:r>
              <a:rPr lang="en-US" sz="1800" b="0" dirty="0" smtClean="0"/>
              <a:t>Chair </a:t>
            </a:r>
            <a:r>
              <a:rPr lang="en-US" sz="1800" b="0" dirty="0" smtClean="0"/>
              <a:t>letter expressed the overall CEOS view;</a:t>
            </a:r>
            <a:endParaRPr lang="en-US" sz="1800" b="0" dirty="0" smtClean="0"/>
          </a:p>
          <a:p>
            <a:pPr>
              <a:spcBef>
                <a:spcPts val="300"/>
              </a:spcBef>
            </a:pPr>
            <a:r>
              <a:rPr lang="en-US" sz="1800" b="0" dirty="0" smtClean="0"/>
              <a:t>Formed small groups to address more case studies (WP CMRS-13) and </a:t>
            </a:r>
            <a:r>
              <a:rPr lang="en-US" sz="1800" b="0" dirty="0" err="1" smtClean="0"/>
              <a:t>WGClimate</a:t>
            </a:r>
            <a:r>
              <a:rPr lang="en-US" sz="1800" b="0" dirty="0" smtClean="0"/>
              <a:t> web presence – update on planned for CEOS-33 Plenary;</a:t>
            </a:r>
          </a:p>
          <a:p>
            <a:pPr>
              <a:spcBef>
                <a:spcPts val="300"/>
              </a:spcBef>
            </a:pPr>
            <a:r>
              <a:rPr lang="en-GB" sz="1800" b="0" dirty="0"/>
              <a:t>Work with WGISS on ECV data records and IDN </a:t>
            </a:r>
            <a:r>
              <a:rPr lang="en-GB" sz="1800" b="0" dirty="0" smtClean="0"/>
              <a:t>registration (DATA-9 Action). </a:t>
            </a:r>
            <a:r>
              <a:rPr lang="en-GB" sz="1800" b="0" dirty="0"/>
              <a:t>Will consider this as gap from ECV </a:t>
            </a:r>
            <a:r>
              <a:rPr lang="en-GB" sz="1800" b="0" dirty="0" smtClean="0"/>
              <a:t>Inventory.</a:t>
            </a:r>
            <a:endParaRPr lang="en-GB" sz="1800" b="0" dirty="0"/>
          </a:p>
          <a:p>
            <a:endParaRPr lang="en-GB" b="0" dirty="0" smtClean="0"/>
          </a:p>
          <a:p>
            <a:pPr defTabSz="914400"/>
            <a:endParaRPr lang="en-GB" b="0" dirty="0" smtClean="0"/>
          </a:p>
          <a:p>
            <a:pPr defTabSz="914400"/>
            <a:endParaRPr lang="en-GB" dirty="0"/>
          </a:p>
        </p:txBody>
      </p:sp>
    </p:spTree>
    <p:extLst>
      <p:ext uri="{BB962C8B-B14F-4D97-AF65-F5344CB8AC3E}">
        <p14:creationId xmlns:p14="http://schemas.microsoft.com/office/powerpoint/2010/main" val="85864705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Inhaltsplatzhalter 2"/>
          <p:cNvSpPr>
            <a:spLocks noGrp="1"/>
          </p:cNvSpPr>
          <p:nvPr>
            <p:ph sz="quarter" idx="10"/>
          </p:nvPr>
        </p:nvSpPr>
        <p:spPr/>
        <p:txBody>
          <a:bodyPr/>
          <a:lstStyle/>
          <a:p>
            <a:r>
              <a:rPr lang="en-US" dirty="0" err="1" smtClean="0"/>
              <a:t>WGClimate</a:t>
            </a:r>
            <a:r>
              <a:rPr lang="en-US" dirty="0" smtClean="0"/>
              <a:t> # 11 in Anchorage, September 4-6, 2019, in parallel to LSI-VC/ SDCG / etc.</a:t>
            </a:r>
          </a:p>
          <a:p>
            <a:pPr lvl="1"/>
            <a:r>
              <a:rPr lang="en-US" dirty="0" smtClean="0"/>
              <a:t> Part 1: </a:t>
            </a:r>
            <a:r>
              <a:rPr lang="en-US" dirty="0" err="1" smtClean="0"/>
              <a:t>WGClimate</a:t>
            </a:r>
            <a:r>
              <a:rPr lang="en-US" dirty="0" smtClean="0"/>
              <a:t> “classical”: ECV inventory, Gap analysis</a:t>
            </a:r>
          </a:p>
          <a:p>
            <a:r>
              <a:rPr lang="en-US" dirty="0" err="1" smtClean="0"/>
              <a:t>WGClimate</a:t>
            </a:r>
            <a:r>
              <a:rPr lang="en-US" dirty="0" smtClean="0"/>
              <a:t> # 13 in Fairbanks, September 10, 2019, as side-meeting to SIT TW</a:t>
            </a:r>
          </a:p>
          <a:p>
            <a:pPr lvl="1"/>
            <a:r>
              <a:rPr lang="en-US" dirty="0" smtClean="0"/>
              <a:t>Part 2: GHG task team meeting to finalize the roadmap paper and review status of tasks</a:t>
            </a:r>
          </a:p>
          <a:p>
            <a:r>
              <a:rPr lang="en-US" dirty="0" err="1" smtClean="0"/>
              <a:t>WGClimate</a:t>
            </a:r>
            <a:r>
              <a:rPr lang="en-US" dirty="0" smtClean="0"/>
              <a:t> # 13 in March timeframe…..</a:t>
            </a:r>
            <a:endParaRPr lang="en-US" dirty="0"/>
          </a:p>
        </p:txBody>
      </p:sp>
      <p:sp>
        <p:nvSpPr>
          <p:cNvPr id="4" name="Inhaltsplatzhalter 3"/>
          <p:cNvSpPr>
            <a:spLocks noGrp="1"/>
          </p:cNvSpPr>
          <p:nvPr>
            <p:ph sz="quarter" idx="11"/>
          </p:nvPr>
        </p:nvSpPr>
        <p:spPr/>
        <p:txBody>
          <a:bodyPr/>
          <a:lstStyle/>
          <a:p>
            <a:r>
              <a:rPr lang="en-US" dirty="0" smtClean="0"/>
              <a:t>Outlook</a:t>
            </a:r>
            <a:endParaRPr lang="en-US" dirty="0"/>
          </a:p>
        </p:txBody>
      </p:sp>
    </p:spTree>
    <p:extLst>
      <p:ext uri="{BB962C8B-B14F-4D97-AF65-F5344CB8AC3E}">
        <p14:creationId xmlns:p14="http://schemas.microsoft.com/office/powerpoint/2010/main" val="14729186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person, nature, riding&#10;&#10;Description automatically generated">
            <a:extLst>
              <a:ext uri="{FF2B5EF4-FFF2-40B4-BE49-F238E27FC236}">
                <a16:creationId xmlns:a16="http://schemas.microsoft.com/office/drawing/2014/main" xmlns="" id="{79966108-F653-7E4E-BF75-616FD6416CEB}"/>
              </a:ext>
            </a:extLst>
          </p:cNvPr>
          <p:cNvPicPr>
            <a:picLocks noChangeAspect="1"/>
          </p:cNvPicPr>
          <p:nvPr/>
        </p:nvPicPr>
        <p:blipFill rotWithShape="1">
          <a:blip r:embed="rId3">
            <a:extLst>
              <a:ext uri="{28A0092B-C50C-407E-A947-70E740481C1C}">
                <a14:useLocalDpi xmlns:a14="http://schemas.microsoft.com/office/drawing/2010/main" val="0"/>
              </a:ext>
            </a:extLst>
          </a:blip>
          <a:srcRect r="17706"/>
          <a:stretch/>
        </p:blipFill>
        <p:spPr>
          <a:xfrm>
            <a:off x="0" y="1031626"/>
            <a:ext cx="9144000" cy="5826374"/>
          </a:xfrm>
          <a:prstGeom prst="rect">
            <a:avLst/>
          </a:prstGeom>
        </p:spPr>
      </p:pic>
      <p:sp>
        <p:nvSpPr>
          <p:cNvPr id="2" name="Slide Number Placeholder 1">
            <a:extLst>
              <a:ext uri="{FF2B5EF4-FFF2-40B4-BE49-F238E27FC236}">
                <a16:creationId xmlns:a16="http://schemas.microsoft.com/office/drawing/2014/main" xmlns="" id="{95E9F7D9-A126-C84D-9FA4-8038D0B76387}"/>
              </a:ext>
            </a:extLst>
          </p:cNvPr>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sp>
        <p:nvSpPr>
          <p:cNvPr id="4" name="Content Placeholder 3">
            <a:extLst>
              <a:ext uri="{FF2B5EF4-FFF2-40B4-BE49-F238E27FC236}">
                <a16:creationId xmlns:a16="http://schemas.microsoft.com/office/drawing/2014/main" xmlns="" id="{02CFFC54-E118-584D-BE90-5BFB7E818684}"/>
              </a:ext>
            </a:extLst>
          </p:cNvPr>
          <p:cNvSpPr>
            <a:spLocks noGrp="1"/>
          </p:cNvSpPr>
          <p:nvPr>
            <p:ph sz="quarter" idx="11"/>
          </p:nvPr>
        </p:nvSpPr>
        <p:spPr>
          <a:xfrm>
            <a:off x="2209800" y="228600"/>
            <a:ext cx="4953000" cy="533400"/>
          </a:xfrm>
        </p:spPr>
        <p:txBody>
          <a:bodyPr/>
          <a:lstStyle/>
          <a:p>
            <a:r>
              <a:rPr lang="en-US" dirty="0"/>
              <a:t>Thanks</a:t>
            </a:r>
            <a:r>
              <a:rPr lang="en-US" dirty="0" smtClean="0"/>
              <a:t>!</a:t>
            </a:r>
            <a:endParaRPr lang="en-US" dirty="0"/>
          </a:p>
        </p:txBody>
      </p:sp>
      <p:sp>
        <p:nvSpPr>
          <p:cNvPr id="7" name="Rounded Rectangle 6">
            <a:extLst>
              <a:ext uri="{FF2B5EF4-FFF2-40B4-BE49-F238E27FC236}">
                <a16:creationId xmlns:a16="http://schemas.microsoft.com/office/drawing/2014/main" xmlns="" id="{039C41C9-627C-7C44-97E5-E7458A7B2DF4}"/>
              </a:ext>
            </a:extLst>
          </p:cNvPr>
          <p:cNvSpPr/>
          <p:nvPr/>
        </p:nvSpPr>
        <p:spPr>
          <a:xfrm>
            <a:off x="4572000" y="2819400"/>
            <a:ext cx="4267200" cy="1634488"/>
          </a:xfrm>
          <a:prstGeom prst="roundRect">
            <a:avLst/>
          </a:prstGeom>
          <a:solidFill>
            <a:schemeClr val="accent5">
              <a:lumMod val="75000"/>
              <a:alpha val="84000"/>
            </a:schemeClr>
          </a:solidFill>
          <a:ln w="25400" cap="flat">
            <a:solidFill>
              <a:schemeClr val="accent5"/>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dirty="0">
                <a:solidFill>
                  <a:schemeClr val="bg1"/>
                </a:solidFill>
              </a:rPr>
              <a:t>Questions?</a:t>
            </a:r>
          </a:p>
          <a:p>
            <a:endParaRPr lang="en-US" dirty="0">
              <a:solidFill>
                <a:schemeClr val="bg1"/>
              </a:solidFill>
            </a:endParaRPr>
          </a:p>
          <a:p>
            <a:pPr lvl="1"/>
            <a:r>
              <a:rPr lang="en-US" dirty="0" smtClean="0">
                <a:solidFill>
                  <a:schemeClr val="bg1"/>
                </a:solidFill>
                <a:hlinkClick r:id="rId4"/>
              </a:rPr>
              <a:t>Joerg.schulz@eumetsat.int</a:t>
            </a:r>
            <a:endParaRPr lang="en-US" dirty="0">
              <a:solidFill>
                <a:schemeClr val="bg1"/>
              </a:solidFill>
            </a:endParaRPr>
          </a:p>
          <a:p>
            <a:pPr lvl="1"/>
            <a:r>
              <a:rPr lang="en-US" dirty="0" smtClean="0">
                <a:solidFill>
                  <a:schemeClr val="bg1"/>
                </a:solidFill>
                <a:hlinkClick r:id="rId5">
                  <a:extLst>
                    <a:ext uri="{A12FA001-AC4F-418D-AE19-62706E023703}">
                      <ahyp:hlinkClr xmlns="" xmlns:ahyp="http://schemas.microsoft.com/office/drawing/2018/hyperlinkcolor" val="tx"/>
                    </a:ext>
                  </a:extLst>
                </a:hlinkClick>
              </a:rPr>
              <a:t>dwyer@usgs.gov</a:t>
            </a:r>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424216412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752600"/>
            <a:ext cx="8001000" cy="4724400"/>
          </a:xfrm>
        </p:spPr>
        <p:txBody>
          <a:bodyPr/>
          <a:lstStyle/>
          <a:p>
            <a:pPr>
              <a:spcBef>
                <a:spcPts val="600"/>
              </a:spcBef>
              <a:spcAft>
                <a:spcPts val="600"/>
              </a:spcAft>
            </a:pPr>
            <a:r>
              <a:rPr lang="en-GB" b="0" dirty="0" smtClean="0"/>
              <a:t>Reflection on joint meetings with GCOS and WCRP Data Advisory Council;</a:t>
            </a:r>
          </a:p>
          <a:p>
            <a:pPr>
              <a:spcBef>
                <a:spcPts val="600"/>
              </a:spcBef>
              <a:spcAft>
                <a:spcPts val="600"/>
              </a:spcAft>
            </a:pPr>
            <a:r>
              <a:rPr lang="en-GB" b="0" dirty="0" err="1" smtClean="0"/>
              <a:t>WGClimate</a:t>
            </a:r>
            <a:r>
              <a:rPr lang="en-GB" b="0" dirty="0" smtClean="0"/>
              <a:t> #10:</a:t>
            </a:r>
          </a:p>
          <a:p>
            <a:pPr lvl="1">
              <a:spcBef>
                <a:spcPts val="600"/>
              </a:spcBef>
              <a:spcAft>
                <a:spcPts val="600"/>
              </a:spcAft>
              <a:buFont typeface="Helvetica" panose="020B0604020202020204" pitchFamily="34" charset="0"/>
              <a:buChar char="-"/>
            </a:pPr>
            <a:r>
              <a:rPr lang="en-GB" b="0" dirty="0" err="1" smtClean="0"/>
              <a:t>WGClimate</a:t>
            </a:r>
            <a:r>
              <a:rPr lang="en-GB" b="0" dirty="0" smtClean="0"/>
              <a:t> leadership;</a:t>
            </a:r>
          </a:p>
          <a:p>
            <a:pPr lvl="1">
              <a:spcBef>
                <a:spcPts val="600"/>
              </a:spcBef>
              <a:spcAft>
                <a:spcPts val="600"/>
              </a:spcAft>
              <a:buFont typeface="Helvetica" panose="020B0604020202020204" pitchFamily="34" charset="0"/>
              <a:buChar char="-"/>
            </a:pPr>
            <a:r>
              <a:rPr lang="en-GB" b="0" dirty="0" smtClean="0"/>
              <a:t>GHG Monitoring (CEOS-32-05);</a:t>
            </a:r>
          </a:p>
          <a:p>
            <a:pPr lvl="1">
              <a:spcBef>
                <a:spcPts val="600"/>
              </a:spcBef>
              <a:spcAft>
                <a:spcPts val="600"/>
              </a:spcAft>
              <a:buFont typeface="Helvetica" panose="020B0604020202020204" pitchFamily="34" charset="0"/>
              <a:buChar char="-"/>
            </a:pPr>
            <a:r>
              <a:rPr lang="en-GB" b="0" dirty="0" smtClean="0"/>
              <a:t>ECV Inventory, gap analysis and coordinated action plan</a:t>
            </a:r>
          </a:p>
          <a:p>
            <a:pPr>
              <a:spcBef>
                <a:spcPts val="600"/>
              </a:spcBef>
              <a:spcAft>
                <a:spcPts val="600"/>
              </a:spcAft>
            </a:pPr>
            <a:r>
              <a:rPr lang="en-GB" b="0" dirty="0" smtClean="0"/>
              <a:t>UNFCCC;</a:t>
            </a:r>
          </a:p>
          <a:p>
            <a:pPr>
              <a:spcBef>
                <a:spcPts val="600"/>
              </a:spcBef>
              <a:spcAft>
                <a:spcPts val="600"/>
              </a:spcAft>
            </a:pPr>
            <a:r>
              <a:rPr lang="en-GB" b="0" dirty="0" smtClean="0"/>
              <a:t>Miscellaneous </a:t>
            </a:r>
            <a:r>
              <a:rPr lang="en-GB" b="0" dirty="0" smtClean="0"/>
              <a:t>items</a:t>
            </a:r>
          </a:p>
          <a:p>
            <a:pPr marL="0" indent="0">
              <a:spcBef>
                <a:spcPts val="600"/>
              </a:spcBef>
              <a:spcAft>
                <a:spcPts val="600"/>
              </a:spcAft>
              <a:buNone/>
            </a:pPr>
            <a:endParaRPr lang="en-GB" b="0" dirty="0"/>
          </a:p>
          <a:p>
            <a:pPr marL="0" indent="0">
              <a:spcBef>
                <a:spcPts val="600"/>
              </a:spcBef>
              <a:spcAft>
                <a:spcPts val="600"/>
              </a:spcAft>
              <a:buNone/>
            </a:pPr>
            <a:r>
              <a:rPr lang="en-GB" b="0" dirty="0" smtClean="0"/>
              <a:t>Comment: Presentation is based on SIT-34 reporting</a:t>
            </a:r>
            <a:endParaRPr lang="en-GB" b="0" dirty="0" smtClean="0"/>
          </a:p>
          <a:p>
            <a:endParaRPr lang="en-GB" b="0" dirty="0" smtClean="0"/>
          </a:p>
          <a:p>
            <a:endParaRPr lang="en-GB" dirty="0" smtClean="0"/>
          </a:p>
          <a:p>
            <a:endParaRPr lang="en-GB" dirty="0"/>
          </a:p>
        </p:txBody>
      </p:sp>
      <p:sp>
        <p:nvSpPr>
          <p:cNvPr id="4" name="Content Placeholder 3"/>
          <p:cNvSpPr>
            <a:spLocks noGrp="1"/>
          </p:cNvSpPr>
          <p:nvPr>
            <p:ph sz="quarter" idx="11"/>
          </p:nvPr>
        </p:nvSpPr>
        <p:spPr>
          <a:xfrm>
            <a:off x="2209800" y="304800"/>
            <a:ext cx="4953000" cy="533400"/>
          </a:xfrm>
        </p:spPr>
        <p:txBody>
          <a:bodyPr/>
          <a:lstStyle/>
          <a:p>
            <a:r>
              <a:rPr lang="en-GB" dirty="0" smtClean="0"/>
              <a:t>Content</a:t>
            </a:r>
            <a:endParaRPr lang="en-GB" dirty="0"/>
          </a:p>
        </p:txBody>
      </p:sp>
    </p:spTree>
    <p:extLst>
      <p:ext uri="{BB962C8B-B14F-4D97-AF65-F5344CB8AC3E}">
        <p14:creationId xmlns:p14="http://schemas.microsoft.com/office/powerpoint/2010/main" val="86642788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pic>
        <p:nvPicPr>
          <p:cNvPr id="5" name="Content Placeholder 4"/>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b="26316"/>
          <a:stretch/>
        </p:blipFill>
        <p:spPr>
          <a:xfrm>
            <a:off x="4038600" y="1219200"/>
            <a:ext cx="5029200" cy="2779295"/>
          </a:xfrm>
        </p:spPr>
      </p:pic>
      <p:sp>
        <p:nvSpPr>
          <p:cNvPr id="4" name="Content Placeholder 3"/>
          <p:cNvSpPr>
            <a:spLocks noGrp="1"/>
          </p:cNvSpPr>
          <p:nvPr>
            <p:ph sz="quarter" idx="11"/>
          </p:nvPr>
        </p:nvSpPr>
        <p:spPr>
          <a:xfrm>
            <a:off x="1981200" y="152400"/>
            <a:ext cx="5486400" cy="533400"/>
          </a:xfrm>
        </p:spPr>
        <p:txBody>
          <a:bodyPr/>
          <a:lstStyle/>
          <a:p>
            <a:r>
              <a:rPr lang="en-GB" dirty="0" smtClean="0"/>
              <a:t>Joint Meetings with GCOS and WCRP DAC</a:t>
            </a:r>
            <a:endParaRPr lang="en-GB" dirty="0"/>
          </a:p>
        </p:txBody>
      </p:sp>
      <p:sp>
        <p:nvSpPr>
          <p:cNvPr id="6" name="Content Placeholder 2">
            <a:extLst>
              <a:ext uri="{FF2B5EF4-FFF2-40B4-BE49-F238E27FC236}">
                <a16:creationId xmlns:a16="http://schemas.microsoft.com/office/drawing/2014/main" xmlns="" id="{1C7843E8-469A-D642-96A3-6FA6233023C1}"/>
              </a:ext>
            </a:extLst>
          </p:cNvPr>
          <p:cNvSpPr txBox="1">
            <a:spLocks/>
          </p:cNvSpPr>
          <p:nvPr/>
        </p:nvSpPr>
        <p:spPr>
          <a:xfrm>
            <a:off x="-7375" y="1820913"/>
            <a:ext cx="4045975" cy="22098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Bef>
                <a:spcPts val="300"/>
              </a:spcBef>
            </a:pPr>
            <a:r>
              <a:rPr lang="en-AU" b="0" dirty="0" smtClean="0"/>
              <a:t>Marrakech, 18-19 March 2019</a:t>
            </a:r>
          </a:p>
          <a:p>
            <a:pPr defTabSz="914400">
              <a:spcBef>
                <a:spcPts val="300"/>
              </a:spcBef>
            </a:pPr>
            <a:r>
              <a:rPr lang="en-AU" b="0" dirty="0" smtClean="0"/>
              <a:t>Well attended by ~80 people;</a:t>
            </a:r>
          </a:p>
          <a:p>
            <a:pPr defTabSz="914400">
              <a:spcBef>
                <a:spcPts val="300"/>
              </a:spcBef>
            </a:pPr>
            <a:r>
              <a:rPr lang="en-AU" b="0" dirty="0"/>
              <a:t>N</a:t>
            </a:r>
            <a:r>
              <a:rPr lang="en-AU" b="0" dirty="0" smtClean="0"/>
              <a:t>eed further discussion with GCOS on requirements setting for various applications;</a:t>
            </a:r>
          </a:p>
          <a:p>
            <a:pPr defTabSz="914400">
              <a:spcBef>
                <a:spcPts val="300"/>
              </a:spcBef>
            </a:pPr>
            <a:r>
              <a:rPr lang="en-AU" b="0" dirty="0" smtClean="0"/>
              <a:t>WCRP: </a:t>
            </a:r>
            <a:endParaRPr lang="en-US" dirty="0"/>
          </a:p>
        </p:txBody>
      </p:sp>
      <p:sp>
        <p:nvSpPr>
          <p:cNvPr id="9" name="Content Placeholder 2">
            <a:extLst>
              <a:ext uri="{FF2B5EF4-FFF2-40B4-BE49-F238E27FC236}">
                <a16:creationId xmlns:a16="http://schemas.microsoft.com/office/drawing/2014/main" xmlns="" id="{1C7843E8-469A-D642-96A3-6FA6233023C1}"/>
              </a:ext>
            </a:extLst>
          </p:cNvPr>
          <p:cNvSpPr txBox="1">
            <a:spLocks/>
          </p:cNvSpPr>
          <p:nvPr/>
        </p:nvSpPr>
        <p:spPr>
          <a:xfrm>
            <a:off x="309716" y="4015965"/>
            <a:ext cx="8605684" cy="22098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lgn="l" defTabSz="914400" rtl="0">
              <a:buFont typeface="Helvetica" panose="020B0604020202020204" pitchFamily="34" charset="0"/>
              <a:buChar char="-"/>
            </a:pPr>
            <a:r>
              <a:rPr lang="en-AU" b="0" dirty="0"/>
              <a:t>Has new strategic priorities </a:t>
            </a:r>
            <a:r>
              <a:rPr lang="en-AU" b="0" dirty="0" smtClean="0"/>
              <a:t>and </a:t>
            </a:r>
            <a:r>
              <a:rPr lang="en-GB" b="0" dirty="0" smtClean="0"/>
              <a:t>works </a:t>
            </a:r>
            <a:r>
              <a:rPr lang="en-GB" b="0" dirty="0"/>
              <a:t>on an implementation plan to be ready in one year. We try to install an effective entry for space </a:t>
            </a:r>
            <a:r>
              <a:rPr lang="en-GB" b="0" dirty="0" smtClean="0"/>
              <a:t>agencies via WCRP DAC and joint planning staff at WMO;</a:t>
            </a:r>
            <a:endParaRPr lang="en-GB" b="0" dirty="0"/>
          </a:p>
          <a:p>
            <a:pPr algn="l" defTabSz="914400" rtl="0">
              <a:buFont typeface="Helvetica" panose="020B0604020202020204" pitchFamily="34" charset="0"/>
              <a:buChar char="-"/>
            </a:pPr>
            <a:r>
              <a:rPr lang="en-GB" dirty="0" err="1" smtClean="0"/>
              <a:t>WGClimate</a:t>
            </a:r>
            <a:r>
              <a:rPr lang="en-GB" dirty="0" smtClean="0"/>
              <a:t> is promoting that GCOS remains “the single voice” for requirements towards space agencies including those for WCRP applications;  </a:t>
            </a:r>
          </a:p>
          <a:p>
            <a:pPr algn="l" defTabSz="914400" rtl="0">
              <a:buFont typeface="Helvetica" panose="020B0604020202020204" pitchFamily="34" charset="0"/>
              <a:buChar char="-"/>
            </a:pPr>
            <a:r>
              <a:rPr lang="en-IE" b="0" dirty="0" smtClean="0"/>
              <a:t>Joint meeting with WDAC proposed to consider establishment of </a:t>
            </a:r>
            <a:r>
              <a:rPr lang="en-IE" b="0" dirty="0"/>
              <a:t>joint GCOS/WCRP panels instead of single organisation panels.</a:t>
            </a:r>
            <a:endParaRPr lang="en-GB" b="0" dirty="0"/>
          </a:p>
          <a:p>
            <a:pPr defTabSz="914400"/>
            <a:endParaRPr lang="en-US" dirty="0"/>
          </a:p>
        </p:txBody>
      </p:sp>
      <p:sp>
        <p:nvSpPr>
          <p:cNvPr id="3" name="TextBox 2"/>
          <p:cNvSpPr txBox="1"/>
          <p:nvPr/>
        </p:nvSpPr>
        <p:spPr>
          <a:xfrm>
            <a:off x="839381" y="1316497"/>
            <a:ext cx="2102497" cy="400108"/>
          </a:xfrm>
          <a:prstGeom prst="rect">
            <a:avLst/>
          </a:prstGeom>
          <a:solidFill>
            <a:srgbClr val="FF0000"/>
          </a:solidFill>
          <a:ln w="57150" cap="flat">
            <a:solidFill>
              <a:srgbClr val="FFFF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chemeClr val="bg1"/>
                </a:solidFill>
                <a:effectLst/>
                <a:uFillTx/>
              </a:rPr>
              <a:t>CMRS-23 and</a:t>
            </a:r>
            <a:r>
              <a:rPr kumimoji="0" lang="en-GB" sz="2000" b="1" i="0" u="none" strike="noStrike" cap="none" spc="0" normalizeH="0" dirty="0" smtClean="0">
                <a:ln>
                  <a:noFill/>
                </a:ln>
                <a:solidFill>
                  <a:schemeClr val="bg1"/>
                </a:solidFill>
                <a:effectLst/>
                <a:uFillTx/>
              </a:rPr>
              <a:t> 24</a:t>
            </a:r>
            <a:endParaRPr kumimoji="0" lang="en-GB" sz="2000" b="1"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420140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pic>
        <p:nvPicPr>
          <p:cNvPr id="7" name="Content Placeholder 6"/>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5124450" y="1219200"/>
            <a:ext cx="3943350" cy="5257800"/>
          </a:xfrm>
        </p:spPr>
      </p:pic>
      <p:sp>
        <p:nvSpPr>
          <p:cNvPr id="4" name="Content Placeholder 3"/>
          <p:cNvSpPr>
            <a:spLocks noGrp="1"/>
          </p:cNvSpPr>
          <p:nvPr>
            <p:ph sz="quarter" idx="11"/>
          </p:nvPr>
        </p:nvSpPr>
        <p:spPr>
          <a:xfrm>
            <a:off x="2155415" y="228600"/>
            <a:ext cx="4953000" cy="533400"/>
          </a:xfrm>
        </p:spPr>
        <p:txBody>
          <a:bodyPr/>
          <a:lstStyle/>
          <a:p>
            <a:r>
              <a:rPr lang="en-GB" dirty="0" err="1" smtClean="0"/>
              <a:t>WGClimate</a:t>
            </a:r>
            <a:r>
              <a:rPr lang="en-GB" dirty="0" smtClean="0"/>
              <a:t> #10</a:t>
            </a:r>
            <a:endParaRPr lang="en-GB" dirty="0"/>
          </a:p>
        </p:txBody>
      </p:sp>
      <p:sp>
        <p:nvSpPr>
          <p:cNvPr id="8" name="Content Placeholder 2">
            <a:extLst>
              <a:ext uri="{FF2B5EF4-FFF2-40B4-BE49-F238E27FC236}">
                <a16:creationId xmlns:a16="http://schemas.microsoft.com/office/drawing/2014/main" xmlns="" id="{1C7843E8-469A-D642-96A3-6FA6233023C1}"/>
              </a:ext>
            </a:extLst>
          </p:cNvPr>
          <p:cNvSpPr txBox="1">
            <a:spLocks/>
          </p:cNvSpPr>
          <p:nvPr/>
        </p:nvSpPr>
        <p:spPr>
          <a:xfrm>
            <a:off x="76200" y="1219200"/>
            <a:ext cx="4953000" cy="52578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Bef>
                <a:spcPts val="300"/>
              </a:spcBef>
            </a:pPr>
            <a:r>
              <a:rPr lang="en-AU" b="0" dirty="0" smtClean="0"/>
              <a:t>Marrakech, 19-22 March 2019</a:t>
            </a:r>
          </a:p>
          <a:p>
            <a:pPr defTabSz="914400">
              <a:spcBef>
                <a:spcPts val="300"/>
              </a:spcBef>
            </a:pPr>
            <a:r>
              <a:rPr lang="en-AU" b="0" dirty="0" smtClean="0"/>
              <a:t>Well attended by 11 agencies (</a:t>
            </a:r>
            <a:r>
              <a:rPr lang="en-GB" b="0" dirty="0" smtClean="0"/>
              <a:t>CNES, DLR, </a:t>
            </a:r>
            <a:r>
              <a:rPr lang="en-AU" b="0" dirty="0" smtClean="0"/>
              <a:t>EC, </a:t>
            </a:r>
            <a:r>
              <a:rPr lang="en-GB" b="0" dirty="0" smtClean="0"/>
              <a:t>ESA, EUMETSAT, JAXA</a:t>
            </a:r>
            <a:r>
              <a:rPr lang="en-GB" b="0" dirty="0"/>
              <a:t>, </a:t>
            </a:r>
            <a:r>
              <a:rPr lang="en-GB" b="0" dirty="0" smtClean="0"/>
              <a:t>KMA</a:t>
            </a:r>
            <a:r>
              <a:rPr lang="en-GB" b="0" dirty="0"/>
              <a:t>, </a:t>
            </a:r>
            <a:r>
              <a:rPr lang="en-GB" b="0" dirty="0" smtClean="0"/>
              <a:t>NASA, NOAA, UKSA, WMO)</a:t>
            </a:r>
            <a:r>
              <a:rPr lang="en-AU" b="0" dirty="0" smtClean="0"/>
              <a:t>;</a:t>
            </a:r>
          </a:p>
          <a:p>
            <a:pPr defTabSz="914400">
              <a:spcBef>
                <a:spcPts val="300"/>
              </a:spcBef>
            </a:pPr>
            <a:r>
              <a:rPr lang="en-AU" b="0" dirty="0" smtClean="0"/>
              <a:t>Cross representation from CEOS (WGCV, WGISS, AC-VC, and CEO), UNFCCC, C3S, WCRP</a:t>
            </a:r>
          </a:p>
          <a:p>
            <a:pPr defTabSz="914400">
              <a:spcBef>
                <a:spcPts val="300"/>
              </a:spcBef>
            </a:pPr>
            <a:r>
              <a:rPr lang="en-AU" b="0" dirty="0" smtClean="0"/>
              <a:t>Major items:</a:t>
            </a:r>
          </a:p>
          <a:p>
            <a:pPr lvl="1" defTabSz="914400">
              <a:spcBef>
                <a:spcPts val="300"/>
              </a:spcBef>
              <a:buFont typeface="Helvetica" panose="020B0604020202020204" pitchFamily="34" charset="0"/>
              <a:buChar char="-"/>
            </a:pPr>
            <a:r>
              <a:rPr lang="en-AU" b="0" dirty="0" smtClean="0"/>
              <a:t>Leadership;</a:t>
            </a:r>
          </a:p>
          <a:p>
            <a:pPr lvl="1" defTabSz="914400">
              <a:spcBef>
                <a:spcPts val="300"/>
              </a:spcBef>
              <a:buFont typeface="Helvetica" panose="020B0604020202020204" pitchFamily="34" charset="0"/>
              <a:buChar char="-"/>
            </a:pPr>
            <a:r>
              <a:rPr lang="en-AU" dirty="0" smtClean="0"/>
              <a:t>GHG Monitoring (CEOS-32-05);</a:t>
            </a:r>
          </a:p>
          <a:p>
            <a:pPr lvl="1" defTabSz="914400">
              <a:spcBef>
                <a:spcPts val="300"/>
              </a:spcBef>
              <a:buFont typeface="Helvetica" panose="020B0604020202020204" pitchFamily="34" charset="0"/>
              <a:buChar char="-"/>
            </a:pPr>
            <a:r>
              <a:rPr lang="en-AU" b="0" dirty="0" smtClean="0"/>
              <a:t>WMO Congress;</a:t>
            </a:r>
          </a:p>
          <a:p>
            <a:pPr lvl="1" defTabSz="914400">
              <a:spcBef>
                <a:spcPts val="300"/>
              </a:spcBef>
              <a:buFont typeface="Helvetica" panose="020B0604020202020204" pitchFamily="34" charset="0"/>
              <a:buChar char="-"/>
            </a:pPr>
            <a:r>
              <a:rPr lang="en-AU" dirty="0" smtClean="0"/>
              <a:t>ECV Inventory, gap analysis, coordinated action plan (several work plan actions);</a:t>
            </a:r>
          </a:p>
          <a:p>
            <a:pPr defTabSz="914400">
              <a:spcBef>
                <a:spcPts val="300"/>
              </a:spcBef>
              <a:buFont typeface="Arial" panose="020B0604020202020204" pitchFamily="34" charset="0"/>
              <a:buChar char="•"/>
            </a:pPr>
            <a:r>
              <a:rPr lang="en-AU" b="0" dirty="0" smtClean="0"/>
              <a:t>Next </a:t>
            </a:r>
            <a:r>
              <a:rPr lang="en-AU" b="0" dirty="0" smtClean="0"/>
              <a:t>meeting(s) </a:t>
            </a:r>
            <a:r>
              <a:rPr lang="en-AU" b="0" dirty="0" smtClean="0"/>
              <a:t>Sep </a:t>
            </a:r>
            <a:r>
              <a:rPr lang="en-AU" b="0" dirty="0" smtClean="0"/>
              <a:t>2019 (4-6, 10) </a:t>
            </a:r>
            <a:r>
              <a:rPr lang="en-AU" b="0" dirty="0" smtClean="0"/>
              <a:t>alongside CEOS </a:t>
            </a:r>
            <a:r>
              <a:rPr lang="en-AU" b="0" dirty="0" smtClean="0"/>
              <a:t>SIT-TW</a:t>
            </a:r>
            <a:r>
              <a:rPr lang="en-AU" b="0" dirty="0" smtClean="0"/>
              <a:t>, Alaska.</a:t>
            </a:r>
          </a:p>
          <a:p>
            <a:pPr defTabSz="914400"/>
            <a:endParaRPr lang="en-US" dirty="0"/>
          </a:p>
        </p:txBody>
      </p:sp>
    </p:spTree>
    <p:extLst>
      <p:ext uri="{BB962C8B-B14F-4D97-AF65-F5344CB8AC3E}">
        <p14:creationId xmlns:p14="http://schemas.microsoft.com/office/powerpoint/2010/main" val="104037323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114300" y="2209800"/>
            <a:ext cx="8991600" cy="3352800"/>
          </a:xfrm>
        </p:spPr>
        <p:txBody>
          <a:bodyPr/>
          <a:lstStyle/>
          <a:p>
            <a:pPr marL="285750" indent="-285750">
              <a:buFont typeface="Arial" panose="020B0604020202020204" pitchFamily="34" charset="0"/>
              <a:buChar char="•"/>
            </a:pPr>
            <a:r>
              <a:rPr lang="en-GB" b="0" dirty="0" err="1" smtClean="0">
                <a:solidFill>
                  <a:schemeClr val="tx2">
                    <a:lumMod val="75000"/>
                  </a:schemeClr>
                </a:solidFill>
              </a:rPr>
              <a:t>WGClimate</a:t>
            </a:r>
            <a:r>
              <a:rPr lang="en-GB" b="0" dirty="0" smtClean="0">
                <a:solidFill>
                  <a:schemeClr val="tx2">
                    <a:lumMod val="75000"/>
                  </a:schemeClr>
                </a:solidFill>
              </a:rPr>
              <a:t> was </a:t>
            </a:r>
            <a:r>
              <a:rPr lang="en-GB" b="0" dirty="0">
                <a:solidFill>
                  <a:schemeClr val="tx2">
                    <a:lumMod val="75000"/>
                  </a:schemeClr>
                </a:solidFill>
              </a:rPr>
              <a:t>in need for a new </a:t>
            </a:r>
            <a:r>
              <a:rPr lang="en-GB" b="0" dirty="0" smtClean="0">
                <a:solidFill>
                  <a:schemeClr val="tx2">
                    <a:lumMod val="75000"/>
                  </a:schemeClr>
                </a:solidFill>
              </a:rPr>
              <a:t>Vice-Chair </a:t>
            </a:r>
            <a:r>
              <a:rPr lang="en-GB" b="0" dirty="0">
                <a:solidFill>
                  <a:schemeClr val="tx2">
                    <a:lumMod val="75000"/>
                  </a:schemeClr>
                </a:solidFill>
              </a:rPr>
              <a:t>in </a:t>
            </a:r>
            <a:r>
              <a:rPr lang="en-GB" b="0" dirty="0" smtClean="0">
                <a:solidFill>
                  <a:schemeClr val="tx2">
                    <a:lumMod val="75000"/>
                  </a:schemeClr>
                </a:solidFill>
              </a:rPr>
              <a:t>October </a:t>
            </a:r>
            <a:r>
              <a:rPr lang="en-GB" b="0" dirty="0">
                <a:solidFill>
                  <a:schemeClr val="tx2">
                    <a:lumMod val="75000"/>
                  </a:schemeClr>
                </a:solidFill>
              </a:rPr>
              <a:t>2019</a:t>
            </a:r>
            <a:r>
              <a:rPr lang="en-GB" b="0" dirty="0" smtClean="0">
                <a:solidFill>
                  <a:schemeClr val="tx2">
                    <a:lumMod val="75000"/>
                  </a:schemeClr>
                </a:solidFill>
              </a:rPr>
              <a:t>;</a:t>
            </a:r>
            <a:endParaRPr lang="en-GB" b="0" dirty="0">
              <a:solidFill>
                <a:schemeClr val="tx2">
                  <a:lumMod val="75000"/>
                </a:schemeClr>
              </a:solidFill>
            </a:endParaRPr>
          </a:p>
          <a:p>
            <a:pPr marL="285750" indent="-285750">
              <a:buFont typeface="Arial" panose="020B0604020202020204" pitchFamily="34" charset="0"/>
              <a:buChar char="•"/>
            </a:pPr>
            <a:r>
              <a:rPr lang="en-GB" b="0" dirty="0" smtClean="0">
                <a:solidFill>
                  <a:schemeClr val="tx2">
                    <a:lumMod val="75000"/>
                  </a:schemeClr>
                </a:solidFill>
              </a:rPr>
              <a:t>John Dwyer stepped down because of health reasons</a:t>
            </a:r>
          </a:p>
          <a:p>
            <a:pPr marL="285750" indent="-285750">
              <a:buFont typeface="Arial" panose="020B0604020202020204" pitchFamily="34" charset="0"/>
              <a:buChar char="•"/>
            </a:pPr>
            <a:r>
              <a:rPr lang="en-GB" b="0" dirty="0" err="1" smtClean="0">
                <a:solidFill>
                  <a:schemeClr val="tx2">
                    <a:lumMod val="75000"/>
                  </a:schemeClr>
                </a:solidFill>
              </a:rPr>
              <a:t>WGClimate</a:t>
            </a:r>
            <a:r>
              <a:rPr lang="en-GB" b="0" dirty="0" smtClean="0">
                <a:solidFill>
                  <a:schemeClr val="tx2">
                    <a:lumMod val="75000"/>
                  </a:schemeClr>
                </a:solidFill>
              </a:rPr>
              <a:t> did highly appreciate his continuous support of the WG since the very early times. He brought in the expertise in terrestrial and was very well recognized by all members. Much to WG’s regret it must accept that John is not able to further chair.</a:t>
            </a:r>
          </a:p>
          <a:p>
            <a:pPr marL="285750" indent="-285750">
              <a:buFont typeface="Arial" panose="020B0604020202020204" pitchFamily="34" charset="0"/>
              <a:buChar char="•"/>
            </a:pPr>
            <a:r>
              <a:rPr lang="en-GB" b="0" dirty="0" smtClean="0">
                <a:solidFill>
                  <a:schemeClr val="tx2">
                    <a:lumMod val="75000"/>
                  </a:schemeClr>
                </a:solidFill>
              </a:rPr>
              <a:t>After nomination by </a:t>
            </a:r>
            <a:r>
              <a:rPr lang="en-GB" b="0" dirty="0" err="1" smtClean="0">
                <a:solidFill>
                  <a:schemeClr val="tx2">
                    <a:lumMod val="75000"/>
                  </a:schemeClr>
                </a:solidFill>
              </a:rPr>
              <a:t>WGClimate</a:t>
            </a:r>
            <a:r>
              <a:rPr lang="en-GB" b="0" dirty="0" smtClean="0">
                <a:solidFill>
                  <a:schemeClr val="tx2">
                    <a:lumMod val="75000"/>
                  </a:schemeClr>
                </a:solidFill>
              </a:rPr>
              <a:t> and approval by CEOS and CGMS, Albrecht von Bargen (DLR) became vice-chair from June 1</a:t>
            </a:r>
            <a:r>
              <a:rPr lang="en-GB" b="0" baseline="30000" dirty="0" smtClean="0">
                <a:solidFill>
                  <a:schemeClr val="tx2">
                    <a:lumMod val="75000"/>
                  </a:schemeClr>
                </a:solidFill>
              </a:rPr>
              <a:t>st</a:t>
            </a:r>
            <a:r>
              <a:rPr lang="en-GB" b="0" dirty="0" smtClean="0">
                <a:solidFill>
                  <a:schemeClr val="tx2">
                    <a:lumMod val="75000"/>
                  </a:schemeClr>
                </a:solidFill>
              </a:rPr>
              <a:t>, 2019 onwards with moving into the chair role </a:t>
            </a:r>
            <a:r>
              <a:rPr lang="en-GB" b="0" dirty="0" err="1" smtClean="0">
                <a:solidFill>
                  <a:schemeClr val="tx2">
                    <a:lumMod val="75000"/>
                  </a:schemeClr>
                </a:solidFill>
              </a:rPr>
              <a:t>duing</a:t>
            </a:r>
            <a:r>
              <a:rPr lang="en-GB" b="0" dirty="0" smtClean="0">
                <a:solidFill>
                  <a:schemeClr val="tx2">
                    <a:lumMod val="75000"/>
                  </a:schemeClr>
                </a:solidFill>
              </a:rPr>
              <a:t> the CEOS plenary in 2020.</a:t>
            </a:r>
          </a:p>
          <a:p>
            <a:pPr marL="285750" indent="-285750">
              <a:buFont typeface="Arial" panose="020B0604020202020204" pitchFamily="34" charset="0"/>
              <a:buChar char="•"/>
            </a:pPr>
            <a:r>
              <a:rPr lang="en-GB" b="0" dirty="0" smtClean="0">
                <a:solidFill>
                  <a:schemeClr val="tx2">
                    <a:lumMod val="75000"/>
                  </a:schemeClr>
                </a:solidFill>
              </a:rPr>
              <a:t>The search for new vice-chair from 2020 onwards is now opened.</a:t>
            </a:r>
            <a:endParaRPr lang="en-GB" b="0" dirty="0">
              <a:solidFill>
                <a:schemeClr val="tx2">
                  <a:lumMod val="75000"/>
                </a:schemeClr>
              </a:solidFill>
            </a:endParaRPr>
          </a:p>
          <a:p>
            <a:endParaRPr lang="en-GB" b="0" dirty="0"/>
          </a:p>
        </p:txBody>
      </p:sp>
      <p:sp>
        <p:nvSpPr>
          <p:cNvPr id="4" name="Content Placeholder 3"/>
          <p:cNvSpPr>
            <a:spLocks noGrp="1"/>
          </p:cNvSpPr>
          <p:nvPr>
            <p:ph sz="quarter" idx="11"/>
          </p:nvPr>
        </p:nvSpPr>
        <p:spPr>
          <a:xfrm>
            <a:off x="2133600" y="228600"/>
            <a:ext cx="4953000" cy="533400"/>
          </a:xfrm>
        </p:spPr>
        <p:txBody>
          <a:bodyPr/>
          <a:lstStyle/>
          <a:p>
            <a:r>
              <a:rPr lang="en-GB" dirty="0" smtClean="0"/>
              <a:t>Leadership</a:t>
            </a:r>
            <a:endParaRPr lang="en-GB" dirty="0"/>
          </a:p>
        </p:txBody>
      </p:sp>
      <p:pic>
        <p:nvPicPr>
          <p:cNvPr id="12" name="Picture 11"/>
          <p:cNvPicPr>
            <a:picLocks noChangeAspect="1"/>
          </p:cNvPicPr>
          <p:nvPr/>
        </p:nvPicPr>
        <p:blipFill>
          <a:blip r:embed="rId2"/>
          <a:stretch>
            <a:fillRect/>
          </a:stretch>
        </p:blipFill>
        <p:spPr>
          <a:xfrm>
            <a:off x="576317" y="1143000"/>
            <a:ext cx="8067566" cy="678200"/>
          </a:xfrm>
          <a:prstGeom prst="rect">
            <a:avLst/>
          </a:prstGeom>
        </p:spPr>
      </p:pic>
    </p:spTree>
    <p:extLst>
      <p:ext uri="{BB962C8B-B14F-4D97-AF65-F5344CB8AC3E}">
        <p14:creationId xmlns:p14="http://schemas.microsoft.com/office/powerpoint/2010/main" val="14892146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2286000" y="304800"/>
            <a:ext cx="4953000" cy="533400"/>
          </a:xfrm>
        </p:spPr>
        <p:txBody>
          <a:bodyPr/>
          <a:lstStyle/>
          <a:p>
            <a:r>
              <a:rPr lang="en-GB" dirty="0" smtClean="0"/>
              <a:t>GHG Monitoring</a:t>
            </a:r>
            <a:endParaRPr lang="en-GB" dirty="0"/>
          </a:p>
        </p:txBody>
      </p:sp>
      <p:pic>
        <p:nvPicPr>
          <p:cNvPr id="5" name="Picture 4"/>
          <p:cNvPicPr>
            <a:picLocks noChangeAspect="1"/>
          </p:cNvPicPr>
          <p:nvPr/>
        </p:nvPicPr>
        <p:blipFill>
          <a:blip r:embed="rId2"/>
          <a:stretch>
            <a:fillRect/>
          </a:stretch>
        </p:blipFill>
        <p:spPr>
          <a:xfrm>
            <a:off x="304957" y="1752600"/>
            <a:ext cx="8458043" cy="3716774"/>
          </a:xfrm>
          <a:prstGeom prst="rect">
            <a:avLst/>
          </a:prstGeom>
        </p:spPr>
      </p:pic>
    </p:spTree>
    <p:extLst>
      <p:ext uri="{BB962C8B-B14F-4D97-AF65-F5344CB8AC3E}">
        <p14:creationId xmlns:p14="http://schemas.microsoft.com/office/powerpoint/2010/main" val="42202397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78658" y="1351935"/>
            <a:ext cx="8991600" cy="5257800"/>
          </a:xfrm>
        </p:spPr>
        <p:txBody>
          <a:bodyPr/>
          <a:lstStyle/>
          <a:p>
            <a:r>
              <a:rPr lang="en-GB" b="0" dirty="0" smtClean="0"/>
              <a:t>Both CEOS and CGMS have </a:t>
            </a:r>
            <a:r>
              <a:rPr lang="en-GB" b="0" dirty="0"/>
              <a:t>coordination </a:t>
            </a:r>
            <a:r>
              <a:rPr lang="en-GB" b="0" dirty="0" smtClean="0"/>
              <a:t>structures that have </a:t>
            </a:r>
            <a:r>
              <a:rPr lang="en-GB" b="0" dirty="0"/>
              <a:t>successfully been used to write the GHG Monitoring Constellation White paper;</a:t>
            </a:r>
          </a:p>
          <a:p>
            <a:r>
              <a:rPr lang="en-GB" b="0" dirty="0"/>
              <a:t>Organisation in </a:t>
            </a:r>
            <a:r>
              <a:rPr lang="en-GB" b="0" dirty="0" err="1"/>
              <a:t>WGClimate</a:t>
            </a:r>
            <a:r>
              <a:rPr lang="en-GB" b="0" dirty="0"/>
              <a:t> shall not duplicate structures and activities of contributing bodies;</a:t>
            </a:r>
          </a:p>
          <a:p>
            <a:r>
              <a:rPr lang="en-GB" b="0" dirty="0" err="1" smtClean="0"/>
              <a:t>WGClimate</a:t>
            </a:r>
            <a:r>
              <a:rPr lang="en-GB" b="0" dirty="0" smtClean="0"/>
              <a:t> </a:t>
            </a:r>
            <a:r>
              <a:rPr lang="en-GB" b="0" dirty="0"/>
              <a:t>needs to:</a:t>
            </a:r>
          </a:p>
          <a:p>
            <a:pPr lvl="1">
              <a:buFont typeface="Helvetica" panose="020B0604020202020204" pitchFamily="34" charset="0"/>
              <a:buChar char="-"/>
            </a:pPr>
            <a:r>
              <a:rPr lang="en-GB" sz="1800" dirty="0"/>
              <a:t>Develop and maintain the </a:t>
            </a:r>
            <a:r>
              <a:rPr lang="en-GB" sz="1800" dirty="0" smtClean="0"/>
              <a:t>roadmap for the GHG monitoring system;</a:t>
            </a:r>
            <a:endParaRPr lang="en-GB" sz="1800" dirty="0"/>
          </a:p>
          <a:p>
            <a:pPr lvl="1">
              <a:buFont typeface="Helvetica" panose="020B0604020202020204" pitchFamily="34" charset="0"/>
              <a:buChar char="-"/>
            </a:pPr>
            <a:r>
              <a:rPr lang="en-GB" sz="1800" dirty="0"/>
              <a:t>Coordinate CEOS and CGMS bodies in executing the </a:t>
            </a:r>
            <a:r>
              <a:rPr lang="en-GB" sz="1800" dirty="0" smtClean="0"/>
              <a:t>tasks in the roadmap;</a:t>
            </a:r>
            <a:endParaRPr lang="en-GB" sz="1800" dirty="0"/>
          </a:p>
          <a:p>
            <a:pPr lvl="1">
              <a:buFont typeface="Helvetica" panose="020B0604020202020204" pitchFamily="34" charset="0"/>
              <a:buChar char="-"/>
            </a:pPr>
            <a:r>
              <a:rPr lang="en-GB" sz="1800" dirty="0"/>
              <a:t>Provide links to UNFCCC, GCOS, </a:t>
            </a:r>
            <a:r>
              <a:rPr lang="en-GB" sz="1800" dirty="0" smtClean="0"/>
              <a:t>(GEO-C), IG3IS, WCRP and </a:t>
            </a:r>
            <a:r>
              <a:rPr lang="en-GB" sz="1800" dirty="0"/>
              <a:t>perform communication of results</a:t>
            </a:r>
            <a:r>
              <a:rPr lang="en-GB" sz="1800" dirty="0" smtClean="0"/>
              <a:t>;</a:t>
            </a:r>
          </a:p>
          <a:p>
            <a:pPr lvl="1">
              <a:buFont typeface="Helvetica" panose="020B0604020202020204" pitchFamily="34" charset="0"/>
              <a:buChar char="-"/>
            </a:pPr>
            <a:r>
              <a:rPr lang="en-GB" sz="1800" dirty="0" smtClean="0"/>
              <a:t>Address the carbon inventory community;</a:t>
            </a:r>
            <a:endParaRPr lang="en-GB" sz="1800" dirty="0"/>
          </a:p>
          <a:p>
            <a:pPr lvl="1">
              <a:buFont typeface="Helvetica" panose="020B0604020202020204" pitchFamily="34" charset="0"/>
              <a:buChar char="-"/>
            </a:pPr>
            <a:r>
              <a:rPr lang="en-GB" sz="1800" dirty="0"/>
              <a:t>Oversee the implementation of the CEOS carbon strategy </a:t>
            </a:r>
            <a:r>
              <a:rPr lang="en-GB" sz="1800" dirty="0" smtClean="0"/>
              <a:t>actions.</a:t>
            </a:r>
            <a:endParaRPr lang="en-GB" sz="1800" dirty="0"/>
          </a:p>
          <a:p>
            <a:r>
              <a:rPr lang="en-GB" b="0" dirty="0" smtClean="0"/>
              <a:t>Need </a:t>
            </a:r>
            <a:r>
              <a:rPr lang="en-GB" b="0" dirty="0"/>
              <a:t>a structure that is able to execute the coordination work and ensures balanced representation of involved bodies and needed </a:t>
            </a:r>
            <a:r>
              <a:rPr lang="en-GB" b="0" dirty="0" smtClean="0"/>
              <a:t>skills;</a:t>
            </a:r>
          </a:p>
          <a:p>
            <a:r>
              <a:rPr lang="en-GB" b="0" dirty="0"/>
              <a:t>Involved bodies will have some extra efforts ensuring the </a:t>
            </a:r>
            <a:r>
              <a:rPr lang="en-GB" b="0" dirty="0" smtClean="0"/>
              <a:t>coordination</a:t>
            </a:r>
            <a:r>
              <a:rPr lang="en-GB" b="0" dirty="0"/>
              <a:t>.</a:t>
            </a:r>
          </a:p>
        </p:txBody>
      </p:sp>
      <p:sp>
        <p:nvSpPr>
          <p:cNvPr id="4" name="Content Placeholder 3"/>
          <p:cNvSpPr>
            <a:spLocks noGrp="1"/>
          </p:cNvSpPr>
          <p:nvPr>
            <p:ph sz="quarter" idx="11"/>
          </p:nvPr>
        </p:nvSpPr>
        <p:spPr/>
        <p:txBody>
          <a:bodyPr/>
          <a:lstStyle/>
          <a:p>
            <a:r>
              <a:rPr lang="en-GB" dirty="0"/>
              <a:t>GHG Monitoring – Internal Implementation </a:t>
            </a:r>
            <a:r>
              <a:rPr lang="en-GB" dirty="0" smtClean="0"/>
              <a:t>Rationale</a:t>
            </a:r>
            <a:endParaRPr lang="en-GB" dirty="0"/>
          </a:p>
          <a:p>
            <a:endParaRPr lang="en-GB" dirty="0"/>
          </a:p>
        </p:txBody>
      </p:sp>
    </p:spTree>
    <p:extLst>
      <p:ext uri="{BB962C8B-B14F-4D97-AF65-F5344CB8AC3E}">
        <p14:creationId xmlns:p14="http://schemas.microsoft.com/office/powerpoint/2010/main" val="259699744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533400" y="1371600"/>
            <a:ext cx="8229600" cy="5257800"/>
          </a:xfrm>
        </p:spPr>
        <p:txBody>
          <a:bodyPr/>
          <a:lstStyle/>
          <a:p>
            <a:pPr>
              <a:spcBef>
                <a:spcPts val="600"/>
              </a:spcBef>
            </a:pPr>
            <a:r>
              <a:rPr lang="en-GB" b="0" dirty="0" err="1" smtClean="0"/>
              <a:t>WGClimate</a:t>
            </a:r>
            <a:r>
              <a:rPr lang="en-GB" b="0" dirty="0" smtClean="0"/>
              <a:t> #10 established </a:t>
            </a:r>
            <a:r>
              <a:rPr lang="en-GB" b="0" dirty="0"/>
              <a:t>a task team </a:t>
            </a:r>
            <a:r>
              <a:rPr lang="en-GB" b="0" dirty="0" smtClean="0"/>
              <a:t>that </a:t>
            </a:r>
            <a:r>
              <a:rPr lang="en-GB" b="0" dirty="0"/>
              <a:t>consists of a leader and a deputy with nominal terms of 2 years;</a:t>
            </a:r>
          </a:p>
          <a:p>
            <a:pPr>
              <a:spcBef>
                <a:spcPts val="600"/>
              </a:spcBef>
            </a:pPr>
            <a:r>
              <a:rPr lang="en-GB" b="0" dirty="0" smtClean="0"/>
              <a:t>Initial </a:t>
            </a:r>
            <a:r>
              <a:rPr lang="en-GB" b="0" dirty="0"/>
              <a:t>leads are Mark </a:t>
            </a:r>
            <a:r>
              <a:rPr lang="en-GB" b="0" dirty="0" smtClean="0"/>
              <a:t>Dowell, EC </a:t>
            </a:r>
            <a:r>
              <a:rPr lang="en-GB" b="0" dirty="0"/>
              <a:t>(Leader), Albrecht </a:t>
            </a:r>
            <a:r>
              <a:rPr lang="en-GB" b="0" dirty="0" smtClean="0"/>
              <a:t>von </a:t>
            </a:r>
            <a:r>
              <a:rPr lang="en-GB" b="0" dirty="0" smtClean="0"/>
              <a:t>Bargen, DLR </a:t>
            </a:r>
            <a:r>
              <a:rPr lang="en-GB" b="0" dirty="0"/>
              <a:t>(</a:t>
            </a:r>
            <a:r>
              <a:rPr lang="en-GB" b="0" dirty="0" smtClean="0"/>
              <a:t>Deputy</a:t>
            </a:r>
            <a:r>
              <a:rPr lang="en-GB" b="0" dirty="0" smtClean="0"/>
              <a:t>)*;</a:t>
            </a:r>
            <a:endParaRPr lang="en-GB" b="0" dirty="0"/>
          </a:p>
          <a:p>
            <a:pPr>
              <a:spcBef>
                <a:spcPts val="600"/>
              </a:spcBef>
            </a:pPr>
            <a:r>
              <a:rPr lang="en-GB" b="0" dirty="0" smtClean="0"/>
              <a:t>Representation </a:t>
            </a:r>
            <a:r>
              <a:rPr lang="en-GB" b="0" dirty="0"/>
              <a:t>of </a:t>
            </a:r>
            <a:r>
              <a:rPr lang="en-GB" b="0" dirty="0" smtClean="0"/>
              <a:t>CEOS and CGMS bodies </a:t>
            </a:r>
            <a:r>
              <a:rPr lang="en-GB" b="0" dirty="0"/>
              <a:t>is achieved by identifying </a:t>
            </a:r>
            <a:r>
              <a:rPr lang="en-US" b="0" dirty="0" smtClean="0"/>
              <a:t>Point of Contacts (</a:t>
            </a:r>
            <a:r>
              <a:rPr lang="en-US" b="0" dirty="0" err="1" smtClean="0"/>
              <a:t>PoCs</a:t>
            </a:r>
            <a:r>
              <a:rPr lang="en-US" b="0" dirty="0" smtClean="0"/>
              <a:t>) for </a:t>
            </a:r>
            <a:r>
              <a:rPr lang="en-US" b="0" dirty="0"/>
              <a:t>tasks in the contributing CEOS and CGMS bodies</a:t>
            </a:r>
            <a:r>
              <a:rPr lang="en-GB" b="0" dirty="0" smtClean="0"/>
              <a:t>;</a:t>
            </a:r>
          </a:p>
          <a:p>
            <a:pPr>
              <a:spcBef>
                <a:spcPts val="600"/>
              </a:spcBef>
            </a:pPr>
            <a:r>
              <a:rPr lang="en-GB" b="0" dirty="0" err="1" smtClean="0"/>
              <a:t>WGClimate</a:t>
            </a:r>
            <a:r>
              <a:rPr lang="en-GB" b="0" dirty="0" smtClean="0"/>
              <a:t> plans to review </a:t>
            </a:r>
            <a:r>
              <a:rPr lang="en-GB" b="0" dirty="0"/>
              <a:t>progress at </a:t>
            </a:r>
            <a:r>
              <a:rPr lang="en-GB" b="0" dirty="0" err="1" smtClean="0"/>
              <a:t>WGClimate</a:t>
            </a:r>
            <a:r>
              <a:rPr lang="en-GB" b="0" dirty="0" smtClean="0"/>
              <a:t> meetings with reporting by leaders and </a:t>
            </a:r>
            <a:r>
              <a:rPr lang="en-GB" b="0" dirty="0" err="1" smtClean="0"/>
              <a:t>PoCs</a:t>
            </a:r>
            <a:r>
              <a:rPr lang="en-GB" b="0" dirty="0" smtClean="0"/>
              <a:t>. </a:t>
            </a:r>
            <a:r>
              <a:rPr lang="en-US" b="0" dirty="0" smtClean="0"/>
              <a:t>This </a:t>
            </a:r>
            <a:r>
              <a:rPr lang="en-US" b="0" dirty="0"/>
              <a:t>shall allow </a:t>
            </a:r>
            <a:r>
              <a:rPr lang="en-US" b="0" dirty="0" smtClean="0"/>
              <a:t>all agencies </a:t>
            </a:r>
            <a:r>
              <a:rPr lang="en-US" b="0" dirty="0"/>
              <a:t>to share </a:t>
            </a:r>
            <a:r>
              <a:rPr lang="en-US" b="0" dirty="0" smtClean="0"/>
              <a:t>the </a:t>
            </a:r>
            <a:r>
              <a:rPr lang="en-US" b="0" dirty="0"/>
              <a:t>activities (</a:t>
            </a:r>
            <a:r>
              <a:rPr lang="en-US" b="0" dirty="0" smtClean="0"/>
              <a:t>transparency</a:t>
            </a:r>
            <a:r>
              <a:rPr lang="en-US" b="0" dirty="0" smtClean="0"/>
              <a:t>);</a:t>
            </a:r>
          </a:p>
          <a:p>
            <a:pPr>
              <a:spcBef>
                <a:spcPts val="600"/>
              </a:spcBef>
            </a:pPr>
            <a:endParaRPr lang="en-US" b="0" dirty="0"/>
          </a:p>
          <a:p>
            <a:pPr>
              <a:spcBef>
                <a:spcPts val="600"/>
              </a:spcBef>
            </a:pPr>
            <a:endParaRPr lang="en-US" b="0" dirty="0" smtClean="0"/>
          </a:p>
          <a:p>
            <a:pPr marL="0" indent="0">
              <a:spcBef>
                <a:spcPts val="600"/>
              </a:spcBef>
              <a:buNone/>
            </a:pPr>
            <a:endParaRPr lang="en-US" b="0" dirty="0"/>
          </a:p>
          <a:p>
            <a:pPr marL="0" indent="0">
              <a:spcBef>
                <a:spcPts val="600"/>
              </a:spcBef>
              <a:buNone/>
            </a:pPr>
            <a:r>
              <a:rPr lang="en-US" sz="1200" b="0" dirty="0" smtClean="0"/>
              <a:t>*Deputy shall be with </a:t>
            </a:r>
            <a:r>
              <a:rPr lang="en-US" sz="1200" b="0" dirty="0" err="1" smtClean="0"/>
              <a:t>WGClimate</a:t>
            </a:r>
            <a:r>
              <a:rPr lang="en-US" sz="1200" b="0" dirty="0" smtClean="0"/>
              <a:t> vice-chair  </a:t>
            </a:r>
            <a:endParaRPr lang="en-US" sz="1200" b="0" dirty="0" smtClean="0"/>
          </a:p>
          <a:p>
            <a:pPr marL="0" indent="0">
              <a:spcBef>
                <a:spcPts val="600"/>
              </a:spcBef>
              <a:buNone/>
            </a:pPr>
            <a:endParaRPr lang="en-GB" b="0" dirty="0"/>
          </a:p>
          <a:p>
            <a:endParaRPr lang="en-GB" dirty="0"/>
          </a:p>
        </p:txBody>
      </p:sp>
      <p:sp>
        <p:nvSpPr>
          <p:cNvPr id="4" name="Content Placeholder 3"/>
          <p:cNvSpPr>
            <a:spLocks noGrp="1"/>
          </p:cNvSpPr>
          <p:nvPr>
            <p:ph sz="quarter" idx="11"/>
          </p:nvPr>
        </p:nvSpPr>
        <p:spPr>
          <a:xfrm>
            <a:off x="1981200" y="152400"/>
            <a:ext cx="5562600" cy="533400"/>
          </a:xfrm>
        </p:spPr>
        <p:txBody>
          <a:bodyPr/>
          <a:lstStyle/>
          <a:p>
            <a:r>
              <a:rPr lang="en-GB" dirty="0" smtClean="0"/>
              <a:t>GHG Monitoring – Internal Implementation Decision</a:t>
            </a:r>
            <a:endParaRPr lang="en-GB" dirty="0"/>
          </a:p>
        </p:txBody>
      </p:sp>
    </p:spTree>
    <p:extLst>
      <p:ext uri="{BB962C8B-B14F-4D97-AF65-F5344CB8AC3E}">
        <p14:creationId xmlns:p14="http://schemas.microsoft.com/office/powerpoint/2010/main" val="307231646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lstStyle/>
          <a:p>
            <a:pPr>
              <a:spcBef>
                <a:spcPts val="200"/>
              </a:spcBef>
            </a:pPr>
            <a:r>
              <a:rPr lang="en-GB" b="0" dirty="0" smtClean="0"/>
              <a:t>We progressed beyond the mapping table of actions to various groups presented to CEOS-32 Plenary;</a:t>
            </a:r>
          </a:p>
          <a:p>
            <a:pPr>
              <a:spcBef>
                <a:spcPts val="200"/>
              </a:spcBef>
            </a:pPr>
            <a:r>
              <a:rPr lang="en-GB" b="0" dirty="0" smtClean="0"/>
              <a:t>CEOS and CGMS bodies have proposed specific elements for the roadmap (see, e.g., the AC VC presentation);</a:t>
            </a:r>
          </a:p>
          <a:p>
            <a:pPr>
              <a:spcBef>
                <a:spcPts val="200"/>
              </a:spcBef>
            </a:pPr>
            <a:r>
              <a:rPr lang="en-GB" b="0" dirty="0" smtClean="0"/>
              <a:t>Agreed at </a:t>
            </a:r>
            <a:r>
              <a:rPr lang="en-GB" b="0" dirty="0" err="1" smtClean="0"/>
              <a:t>WGClimate</a:t>
            </a:r>
            <a:r>
              <a:rPr lang="en-GB" b="0" dirty="0" smtClean="0"/>
              <a:t> #10 to undertake </a:t>
            </a:r>
            <a:r>
              <a:rPr lang="en-GB" b="0" dirty="0"/>
              <a:t>dedicated </a:t>
            </a:r>
            <a:r>
              <a:rPr lang="en-GB" b="0" dirty="0" smtClean="0"/>
              <a:t>effort </a:t>
            </a:r>
            <a:r>
              <a:rPr lang="en-GB" b="0" dirty="0"/>
              <a:t>by </a:t>
            </a:r>
            <a:r>
              <a:rPr lang="en-GB" b="0" dirty="0" smtClean="0"/>
              <a:t>the task </a:t>
            </a:r>
            <a:r>
              <a:rPr lang="en-GB" b="0" dirty="0"/>
              <a:t>team </a:t>
            </a:r>
            <a:r>
              <a:rPr lang="en-GB" b="0" dirty="0" smtClean="0"/>
              <a:t>leaders and </a:t>
            </a:r>
            <a:r>
              <a:rPr lang="en-GB" b="0" dirty="0"/>
              <a:t>the contributors to </a:t>
            </a:r>
            <a:r>
              <a:rPr lang="en-GB" b="0" dirty="0" smtClean="0"/>
              <a:t>collate </a:t>
            </a:r>
            <a:r>
              <a:rPr lang="en-GB" b="0" dirty="0"/>
              <a:t>individual </a:t>
            </a:r>
            <a:r>
              <a:rPr lang="en-GB" b="0" dirty="0" smtClean="0"/>
              <a:t>contributions into </a:t>
            </a:r>
            <a:r>
              <a:rPr lang="en-GB" b="0" dirty="0"/>
              <a:t>the </a:t>
            </a:r>
            <a:r>
              <a:rPr lang="en-GB" b="0" dirty="0" smtClean="0"/>
              <a:t>roadmap towards </a:t>
            </a:r>
            <a:r>
              <a:rPr lang="en-IE" b="0" dirty="0" smtClean="0"/>
              <a:t>an operational system</a:t>
            </a:r>
            <a:r>
              <a:rPr lang="en-GB" b="0" dirty="0" smtClean="0"/>
              <a:t> </a:t>
            </a:r>
            <a:r>
              <a:rPr lang="en-GB" b="0" dirty="0"/>
              <a:t>(distributed work plan</a:t>
            </a:r>
            <a:r>
              <a:rPr lang="en-GB" b="0" dirty="0" smtClean="0"/>
              <a:t>);</a:t>
            </a:r>
          </a:p>
          <a:p>
            <a:pPr>
              <a:spcBef>
                <a:spcPts val="200"/>
              </a:spcBef>
            </a:pPr>
            <a:r>
              <a:rPr lang="en-GB" b="0" dirty="0" smtClean="0"/>
              <a:t>Major milestones (timeline) in roadmap are:</a:t>
            </a:r>
          </a:p>
          <a:p>
            <a:pPr lvl="1">
              <a:spcBef>
                <a:spcPts val="200"/>
              </a:spcBef>
              <a:buFont typeface="Helvetica" panose="020B0604020202020204" pitchFamily="34" charset="0"/>
              <a:buChar char="-"/>
            </a:pPr>
            <a:r>
              <a:rPr lang="en-GB" sz="1800" b="0" dirty="0" smtClean="0"/>
              <a:t>UNFCCC global stocktake #1, 2021/22: </a:t>
            </a:r>
            <a:r>
              <a:rPr lang="en-GB" sz="1800" dirty="0" smtClean="0"/>
              <a:t>Prototype</a:t>
            </a:r>
            <a:r>
              <a:rPr lang="en-GB" sz="1800" b="0" dirty="0" smtClean="0"/>
              <a:t> system;</a:t>
            </a:r>
          </a:p>
          <a:p>
            <a:pPr lvl="1">
              <a:spcBef>
                <a:spcPts val="200"/>
              </a:spcBef>
              <a:buFont typeface="Helvetica" panose="020B0604020202020204" pitchFamily="34" charset="0"/>
              <a:buChar char="-"/>
            </a:pPr>
            <a:r>
              <a:rPr lang="en-GB" sz="1800" dirty="0"/>
              <a:t>UNFCCC global stocktake </a:t>
            </a:r>
            <a:r>
              <a:rPr lang="en-GB" sz="1800" dirty="0" smtClean="0"/>
              <a:t>#2, 2026/27: pre-operational system</a:t>
            </a:r>
            <a:r>
              <a:rPr lang="en-GB" sz="1800" dirty="0"/>
              <a:t>;</a:t>
            </a:r>
          </a:p>
          <a:p>
            <a:pPr lvl="1">
              <a:spcBef>
                <a:spcPts val="200"/>
              </a:spcBef>
              <a:buFont typeface="Helvetica" panose="020B0604020202020204" pitchFamily="34" charset="0"/>
              <a:buChar char="-"/>
            </a:pPr>
            <a:r>
              <a:rPr lang="en-GB" sz="1800" b="0" dirty="0" smtClean="0"/>
              <a:t>~2030 operational system.</a:t>
            </a:r>
          </a:p>
          <a:p>
            <a:pPr>
              <a:spcBef>
                <a:spcPts val="200"/>
              </a:spcBef>
            </a:pPr>
            <a:r>
              <a:rPr lang="en-GB" b="0" dirty="0" smtClean="0"/>
              <a:t>Way forward</a:t>
            </a:r>
            <a:r>
              <a:rPr lang="en-GB" b="0" dirty="0" smtClean="0"/>
              <a:t>:</a:t>
            </a:r>
            <a:endParaRPr lang="en-GB" b="0" dirty="0" smtClean="0"/>
          </a:p>
          <a:p>
            <a:pPr lvl="1">
              <a:spcBef>
                <a:spcPts val="200"/>
              </a:spcBef>
              <a:buFont typeface="Helvetica" panose="020B0604020202020204" pitchFamily="34" charset="0"/>
              <a:buChar char="-"/>
            </a:pPr>
            <a:r>
              <a:rPr lang="en-GB" sz="1800" dirty="0" smtClean="0"/>
              <a:t>Set-up</a:t>
            </a:r>
            <a:r>
              <a:rPr lang="en-GB" sz="1800" dirty="0" smtClean="0"/>
              <a:t> roadmap with responsible </a:t>
            </a:r>
            <a:r>
              <a:rPr lang="en-GB" sz="1800" dirty="0" smtClean="0"/>
              <a:t>task team </a:t>
            </a:r>
            <a:r>
              <a:rPr lang="en-GB" sz="1800" dirty="0" smtClean="0"/>
              <a:t>leads;</a:t>
            </a:r>
            <a:endParaRPr lang="en-GB" sz="1800" dirty="0" smtClean="0"/>
          </a:p>
          <a:p>
            <a:pPr lvl="1">
              <a:spcBef>
                <a:spcPts val="200"/>
              </a:spcBef>
              <a:buFont typeface="Helvetica" panose="020B0604020202020204" pitchFamily="34" charset="0"/>
              <a:buChar char="-"/>
            </a:pPr>
            <a:r>
              <a:rPr lang="en-GB" sz="1800" dirty="0" smtClean="0"/>
              <a:t>Perform </a:t>
            </a:r>
            <a:r>
              <a:rPr lang="en-GB" sz="1800" dirty="0" smtClean="0"/>
              <a:t>meeting in Japan (9 June 2019) to </a:t>
            </a:r>
            <a:r>
              <a:rPr lang="en-GB" sz="1800" dirty="0" smtClean="0"/>
              <a:t>agree (in principle) </a:t>
            </a:r>
            <a:r>
              <a:rPr lang="en-GB" sz="1800" dirty="0" smtClean="0"/>
              <a:t>on roadmap;</a:t>
            </a:r>
          </a:p>
          <a:p>
            <a:pPr lvl="1">
              <a:spcBef>
                <a:spcPts val="200"/>
              </a:spcBef>
              <a:buFont typeface="Helvetica" panose="020B0604020202020204" pitchFamily="34" charset="0"/>
              <a:buChar char="-"/>
            </a:pPr>
            <a:r>
              <a:rPr lang="en-GB" sz="1800" b="0" dirty="0" smtClean="0"/>
              <a:t>Present to CEOS </a:t>
            </a:r>
            <a:r>
              <a:rPr lang="en-GB" sz="1800" b="0" dirty="0" smtClean="0"/>
              <a:t>SIT TW </a:t>
            </a:r>
            <a:r>
              <a:rPr lang="en-GB" sz="1800" b="0" dirty="0" smtClean="0"/>
              <a:t>and </a:t>
            </a:r>
            <a:r>
              <a:rPr lang="en-GB" sz="1800" b="0" dirty="0" smtClean="0"/>
              <a:t>Plenary;</a:t>
            </a:r>
            <a:endParaRPr lang="en-GB" sz="1800" b="0" dirty="0"/>
          </a:p>
          <a:p>
            <a:pPr lvl="1">
              <a:spcBef>
                <a:spcPts val="200"/>
              </a:spcBef>
              <a:buFont typeface="Helvetica" panose="020B0604020202020204" pitchFamily="34" charset="0"/>
              <a:buChar char="-"/>
            </a:pPr>
            <a:r>
              <a:rPr lang="en-GB" sz="1800" b="0" dirty="0"/>
              <a:t>Add tasks into VC and WG work plans if not already </a:t>
            </a:r>
            <a:r>
              <a:rPr lang="en-GB" sz="1800" b="0" dirty="0" smtClean="0"/>
              <a:t>done</a:t>
            </a:r>
            <a:r>
              <a:rPr lang="en-GB" sz="1800" dirty="0"/>
              <a:t>.</a:t>
            </a:r>
            <a:endParaRPr lang="en-GB" sz="1800" b="0" dirty="0"/>
          </a:p>
          <a:p>
            <a:pPr marL="0" indent="0">
              <a:buNone/>
            </a:pPr>
            <a:endParaRPr lang="en-GB" dirty="0"/>
          </a:p>
        </p:txBody>
      </p:sp>
      <p:sp>
        <p:nvSpPr>
          <p:cNvPr id="4" name="Content Placeholder 3"/>
          <p:cNvSpPr>
            <a:spLocks noGrp="1"/>
          </p:cNvSpPr>
          <p:nvPr>
            <p:ph sz="quarter" idx="11"/>
          </p:nvPr>
        </p:nvSpPr>
        <p:spPr>
          <a:xfrm>
            <a:off x="2286000" y="152400"/>
            <a:ext cx="4953000" cy="533400"/>
          </a:xfrm>
        </p:spPr>
        <p:txBody>
          <a:bodyPr/>
          <a:lstStyle/>
          <a:p>
            <a:r>
              <a:rPr lang="en-GB" dirty="0"/>
              <a:t>GHG </a:t>
            </a:r>
            <a:r>
              <a:rPr lang="en-GB" dirty="0" smtClean="0"/>
              <a:t>Monitoring – Status of Roadmap (CMRS-25)</a:t>
            </a:r>
            <a:endParaRPr lang="en-GB" dirty="0"/>
          </a:p>
        </p:txBody>
      </p:sp>
    </p:spTree>
    <p:extLst>
      <p:ext uri="{BB962C8B-B14F-4D97-AF65-F5344CB8AC3E}">
        <p14:creationId xmlns:p14="http://schemas.microsoft.com/office/powerpoint/2010/main" val="332238484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Bildschirmpräsentation (4:3)</PresentationFormat>
  <Paragraphs>210</Paragraphs>
  <Slides>16</Slides>
  <Notes>3</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Default</vt:lpstr>
      <vt:lpstr>WG Climate Observations for Climate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DLR Bargen</cp:lastModifiedBy>
  <cp:revision>287</cp:revision>
  <dcterms:modified xsi:type="dcterms:W3CDTF">2019-07-17T15:04:00Z</dcterms:modified>
</cp:coreProperties>
</file>