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6" r:id="rId2"/>
    <p:sldId id="368" r:id="rId3"/>
    <p:sldId id="453" r:id="rId4"/>
    <p:sldId id="454" r:id="rId5"/>
    <p:sldId id="369" r:id="rId6"/>
    <p:sldId id="446" r:id="rId7"/>
    <p:sldId id="429" r:id="rId8"/>
    <p:sldId id="447" r:id="rId9"/>
    <p:sldId id="433" r:id="rId10"/>
    <p:sldId id="448" r:id="rId11"/>
    <p:sldId id="449" r:id="rId12"/>
    <p:sldId id="399" r:id="rId13"/>
    <p:sldId id="441" r:id="rId14"/>
    <p:sldId id="382" r:id="rId15"/>
    <p:sldId id="450" r:id="rId16"/>
    <p:sldId id="372" r:id="rId17"/>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EE395"/>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6950" autoAdjust="0"/>
    <p:restoredTop sz="94361" autoAdjust="0"/>
  </p:normalViewPr>
  <p:slideViewPr>
    <p:cSldViewPr>
      <p:cViewPr varScale="1">
        <p:scale>
          <a:sx n="159" d="100"/>
          <a:sy n="159" d="100"/>
        </p:scale>
        <p:origin x="-1688" y="-11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102" d="100"/>
          <a:sy n="102" d="100"/>
        </p:scale>
        <p:origin x="-320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24186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08957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1676400" y="76200"/>
            <a:ext cx="6105525" cy="427038"/>
          </a:xfrm>
          <a:prstGeom prst="rect">
            <a:avLst/>
          </a:prstGeom>
        </p:spPr>
        <p:txBody>
          <a:bodyPr/>
          <a:lstStyle>
            <a:lvl1pPr algn="l">
              <a:defRPr sz="2800"/>
            </a:lvl1pPr>
          </a:lstStyle>
          <a:p>
            <a:r>
              <a:rPr lang="en-US" dirty="0"/>
              <a:t>Click to edit Master title style</a:t>
            </a:r>
            <a:endParaRPr lang="en-GB" dirty="0"/>
          </a:p>
        </p:txBody>
      </p:sp>
    </p:spTree>
    <p:extLst>
      <p:ext uri="{BB962C8B-B14F-4D97-AF65-F5344CB8AC3E}">
        <p14:creationId xmlns:p14="http://schemas.microsoft.com/office/powerpoint/2010/main" val="1093955425"/>
      </p:ext>
    </p:extLst>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0" y="1143000"/>
            <a:ext cx="8305800" cy="762000"/>
          </a:xfrm>
          <a:prstGeom prst="rect">
            <a:avLst/>
          </a:prstGeom>
        </p:spPr>
        <p:txBody>
          <a:bodyPr/>
          <a:lstStyle>
            <a:lvl1pPr algn="just">
              <a:buNone/>
              <a:defRPr sz="2200">
                <a:solidFill>
                  <a:schemeClr val="tx1"/>
                </a:solidFill>
              </a:defRPr>
            </a:lvl1pPr>
            <a:lvl2pPr>
              <a:buNone/>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5" name="Content Placeholder 3"/>
          <p:cNvSpPr>
            <a:spLocks noGrp="1"/>
          </p:cNvSpPr>
          <p:nvPr>
            <p:ph sz="half" idx="11"/>
          </p:nvPr>
        </p:nvSpPr>
        <p:spPr>
          <a:xfrm>
            <a:off x="0" y="1905000"/>
            <a:ext cx="8839200" cy="4572000"/>
          </a:xfrm>
          <a:prstGeom prst="rect">
            <a:avLst/>
          </a:prstGeom>
        </p:spPr>
        <p:txBody>
          <a:bodyPr/>
          <a:lstStyle>
            <a:lvl1pPr>
              <a:buSzPct val="90000"/>
              <a:defRPr sz="2000" baseline="0">
                <a:solidFill>
                  <a:schemeClr val="tx1"/>
                </a:solidFill>
                <a:latin typeface="Century Gothic" pitchFamily="34" charset="0"/>
              </a:defRPr>
            </a:lvl1pPr>
            <a:lvl2pPr marL="768927" indent="-311727">
              <a:buClr>
                <a:srgbClr val="005426"/>
              </a:buClr>
              <a:buSzPct val="80000"/>
              <a:buFont typeface="Wingdings" panose="05000000000000000000" pitchFamily="2" charset="2"/>
              <a:buChar char="§"/>
              <a:defRPr sz="2000" baseline="0">
                <a:solidFill>
                  <a:schemeClr val="tx1"/>
                </a:solidFill>
                <a:latin typeface="Century Gothic" pitchFamily="34" charset="0"/>
              </a:defRPr>
            </a:lvl2pPr>
            <a:lvl3pPr>
              <a:buSzPct val="60000"/>
              <a:defRPr sz="2000" baseline="0">
                <a:solidFill>
                  <a:schemeClr val="tx1"/>
                </a:solidFill>
                <a:latin typeface="Century Gothic" pitchFamily="34" charset="0"/>
              </a:defRPr>
            </a:lvl3pPr>
            <a:lvl4pPr>
              <a:defRPr sz="2400">
                <a:solidFill>
                  <a:srgbClr val="C00000"/>
                </a:solidFill>
              </a:defRPr>
            </a:lvl4pPr>
            <a:lvl5pPr>
              <a:defRPr sz="24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6" name="Shape 3"/>
          <p:cNvSpPr/>
          <p:nvPr userDrawn="1"/>
        </p:nvSpPr>
        <p:spPr>
          <a:xfrm>
            <a:off x="1981200" y="76200"/>
            <a:ext cx="3581400" cy="338554"/>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p>
            <a:pPr lvl="0" defTabSz="914400">
              <a:defRPr>
                <a:solidFill>
                  <a:srgbClr val="000000"/>
                </a:solidFill>
              </a:defRPr>
            </a:pPr>
            <a:endParaRPr lang="en-US" sz="2200" dirty="0">
              <a:solidFill>
                <a:srgbClr val="FFFFFF"/>
              </a:solidFill>
              <a:latin typeface="Proxima Nova Regular"/>
              <a:ea typeface="Proxima Nova Regular"/>
              <a:cs typeface="Proxima Nova Regular"/>
              <a:sym typeface="Proxima Nova Regular"/>
            </a:endParaRPr>
          </a:p>
        </p:txBody>
      </p:sp>
      <p:sp>
        <p:nvSpPr>
          <p:cNvPr id="7" name="Title 1"/>
          <p:cNvSpPr>
            <a:spLocks noGrp="1"/>
          </p:cNvSpPr>
          <p:nvPr>
            <p:ph type="title"/>
          </p:nvPr>
        </p:nvSpPr>
        <p:spPr>
          <a:xfrm>
            <a:off x="1676400" y="76200"/>
            <a:ext cx="6105525" cy="427038"/>
          </a:xfrm>
          <a:prstGeom prst="rect">
            <a:avLst/>
          </a:prstGeom>
        </p:spPr>
        <p:txBody>
          <a:bodyPr/>
          <a:lstStyle>
            <a:lvl1pPr algn="l">
              <a:defRPr sz="2800"/>
            </a:lvl1pPr>
          </a:lstStyle>
          <a:p>
            <a:r>
              <a:rPr lang="en-US" dirty="0"/>
              <a:t>Click to edit Master title style</a:t>
            </a:r>
            <a:endParaRPr lang="en-GB" dirty="0"/>
          </a:p>
        </p:txBody>
      </p:sp>
    </p:spTree>
    <p:extLst>
      <p:ext uri="{BB962C8B-B14F-4D97-AF65-F5344CB8AC3E}">
        <p14:creationId xmlns:p14="http://schemas.microsoft.com/office/powerpoint/2010/main" val="2209367933"/>
      </p:ext>
    </p:extLst>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0"/>
            <a:ext cx="304800" cy="187285"/>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1"/>
                </a:solidFill>
                <a:latin typeface="+mj-lt"/>
                <a:ea typeface="+mj-ea"/>
                <a:cs typeface="Proxima Nova Regular"/>
              </a:defRPr>
            </a:lvl1pPr>
          </a:lstStyle>
          <a:p>
            <a:pPr defTabSz="914400"/>
            <a:fld id="{86CB4B4D-7CA3-9044-876B-883B54F8677D}" type="slidenum">
              <a:rPr lang="en-US" smtClean="0"/>
              <a:pPr defTabSz="914400"/>
              <a:t>‹#›</a:t>
            </a:fld>
            <a:endParaRPr lang="en-US" dirty="0"/>
          </a:p>
        </p:txBody>
      </p:sp>
      <p:sp>
        <p:nvSpPr>
          <p:cNvPr id="7" name="Title 1"/>
          <p:cNvSpPr>
            <a:spLocks noGrp="1"/>
          </p:cNvSpPr>
          <p:nvPr>
            <p:ph type="title"/>
          </p:nvPr>
        </p:nvSpPr>
        <p:spPr>
          <a:xfrm>
            <a:off x="1676400" y="76200"/>
            <a:ext cx="6105525" cy="427038"/>
          </a:xfrm>
          <a:prstGeom prst="rect">
            <a:avLst/>
          </a:prstGeom>
        </p:spPr>
        <p:txBody>
          <a:bodyPr/>
          <a:lstStyle>
            <a:lvl1pPr algn="l">
              <a:defRPr sz="2800"/>
            </a:lvl1pPr>
          </a:lstStyle>
          <a:p>
            <a:r>
              <a:rPr lang="en-US" dirty="0"/>
              <a:t>Click to edit Master title style</a:t>
            </a:r>
            <a:endParaRPr lang="en-GB" dirty="0"/>
          </a:p>
        </p:txBody>
      </p:sp>
      <p:sp>
        <p:nvSpPr>
          <p:cNvPr id="10" name="Content Placeholder 3"/>
          <p:cNvSpPr>
            <a:spLocks noGrp="1"/>
          </p:cNvSpPr>
          <p:nvPr>
            <p:ph sz="half" idx="11"/>
          </p:nvPr>
        </p:nvSpPr>
        <p:spPr>
          <a:xfrm>
            <a:off x="0" y="1143000"/>
            <a:ext cx="9067800" cy="5334000"/>
          </a:xfrm>
          <a:prstGeom prst="rect">
            <a:avLst/>
          </a:prstGeom>
        </p:spPr>
        <p:txBody>
          <a:bodyPr/>
          <a:lstStyle>
            <a:lvl1pPr>
              <a:buSzPct val="90000"/>
              <a:defRPr sz="2000" baseline="0">
                <a:solidFill>
                  <a:schemeClr val="tx1"/>
                </a:solidFill>
                <a:latin typeface="Century Gothic" pitchFamily="34" charset="0"/>
              </a:defRPr>
            </a:lvl1pPr>
            <a:lvl2pPr marL="768927" indent="-311727">
              <a:buClr>
                <a:srgbClr val="005426"/>
              </a:buClr>
              <a:buSzPct val="80000"/>
              <a:buFont typeface="Wingdings" panose="05000000000000000000" pitchFamily="2" charset="2"/>
              <a:buChar char="§"/>
              <a:defRPr sz="2000" baseline="0">
                <a:solidFill>
                  <a:schemeClr val="tx1"/>
                </a:solidFill>
                <a:latin typeface="Century Gothic" pitchFamily="34" charset="0"/>
              </a:defRPr>
            </a:lvl2pPr>
            <a:lvl3pPr>
              <a:buSzPct val="60000"/>
              <a:defRPr sz="2000" baseline="0">
                <a:solidFill>
                  <a:schemeClr val="tx1"/>
                </a:solidFill>
                <a:latin typeface="Century Gothic" pitchFamily="34" charset="0"/>
              </a:defRPr>
            </a:lvl3pPr>
            <a:lvl4pPr>
              <a:defRPr sz="2400">
                <a:solidFill>
                  <a:srgbClr val="C00000"/>
                </a:solidFill>
              </a:defRPr>
            </a:lvl4pPr>
            <a:lvl5pPr>
              <a:defRPr sz="24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707795882"/>
      </p:ext>
    </p:extLst>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6200"/>
            <a:ext cx="6105525" cy="427038"/>
          </a:xfrm>
          <a:prstGeom prst="rect">
            <a:avLst/>
          </a:prstGeom>
        </p:spPr>
        <p:txBody>
          <a:bodyPr/>
          <a:lstStyle>
            <a:lvl1pPr algn="l">
              <a:defRPr sz="2800"/>
            </a:lvl1pPr>
          </a:lstStyle>
          <a:p>
            <a:r>
              <a:rPr lang="en-US" dirty="0"/>
              <a:t>Click to edit Master title style</a:t>
            </a:r>
            <a:endParaRPr lang="en-GB" dirty="0"/>
          </a:p>
        </p:txBody>
      </p:sp>
      <p:sp>
        <p:nvSpPr>
          <p:cNvPr id="5" name="Content Placeholder 3"/>
          <p:cNvSpPr>
            <a:spLocks noGrp="1"/>
          </p:cNvSpPr>
          <p:nvPr>
            <p:ph sz="half" idx="11"/>
          </p:nvPr>
        </p:nvSpPr>
        <p:spPr>
          <a:xfrm>
            <a:off x="0" y="1143000"/>
            <a:ext cx="8991600" cy="5334000"/>
          </a:xfrm>
          <a:prstGeom prst="rect">
            <a:avLst/>
          </a:prstGeom>
        </p:spPr>
        <p:txBody>
          <a:bodyPr/>
          <a:lstStyle>
            <a:lvl1pPr>
              <a:buSzPct val="90000"/>
              <a:defRPr sz="2000" baseline="0">
                <a:solidFill>
                  <a:schemeClr val="tx1"/>
                </a:solidFill>
                <a:latin typeface="Century Gothic" pitchFamily="34" charset="0"/>
              </a:defRPr>
            </a:lvl1pPr>
            <a:lvl2pPr marL="768927" indent="-311727">
              <a:buClr>
                <a:srgbClr val="005426"/>
              </a:buClr>
              <a:buSzPct val="80000"/>
              <a:buFont typeface="Wingdings" panose="05000000000000000000" pitchFamily="2" charset="2"/>
              <a:buChar char="§"/>
              <a:defRPr sz="2000" baseline="0">
                <a:solidFill>
                  <a:schemeClr val="tx1"/>
                </a:solidFill>
                <a:latin typeface="Century Gothic" pitchFamily="34" charset="0"/>
              </a:defRPr>
            </a:lvl2pPr>
            <a:lvl3pPr>
              <a:buSzPct val="60000"/>
              <a:defRPr sz="2000" baseline="0">
                <a:solidFill>
                  <a:schemeClr val="tx1"/>
                </a:solidFill>
                <a:latin typeface="Century Gothic" pitchFamily="34" charset="0"/>
              </a:defRPr>
            </a:lvl3pPr>
            <a:lvl4pPr>
              <a:defRPr sz="2400">
                <a:solidFill>
                  <a:srgbClr val="C00000"/>
                </a:solidFill>
              </a:defRPr>
            </a:lvl4pPr>
            <a:lvl5pPr>
              <a:defRPr sz="24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874034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p:cNvSpPr>
            <a:spLocks noGrp="1"/>
          </p:cNvSpPr>
          <p:nvPr>
            <p:ph sz="quarter" idx="11" hasCustomPrompt="1"/>
          </p:nvPr>
        </p:nvSpPr>
        <p:spPr>
          <a:xfrm>
            <a:off x="2057400" y="304800"/>
            <a:ext cx="4953000" cy="533400"/>
          </a:xfrm>
          <a:prstGeom prst="rect">
            <a:avLst/>
          </a:prstGeom>
        </p:spPr>
        <p:txBody>
          <a:bodyPr/>
          <a:lstStyle>
            <a:lvl1pPr marL="0" indent="0">
              <a:buNone/>
              <a:defRPr>
                <a:solidFill>
                  <a:schemeClr val="bg1"/>
                </a:solidFill>
                <a:latin typeface="+mj-lt"/>
              </a:defRPr>
            </a:lvl1pPr>
          </a:lstStyle>
          <a:p>
            <a:pPr marL="342900" marR="0" lvl="0" indent="-342900" defTabSz="914400" eaLnBrk="1" fontAlgn="auto" latinLnBrk="0" hangingPunct="1">
              <a:lnSpc>
                <a:spcPct val="100000"/>
              </a:lnSpc>
              <a:spcBef>
                <a:spcPts val="500"/>
              </a:spcBef>
              <a:spcAft>
                <a:spcPts val="0"/>
              </a:spcAft>
              <a:buClrTx/>
              <a:buSzPct val="100000"/>
              <a:tabLst/>
              <a:defRPr/>
            </a:pPr>
            <a:r>
              <a:rPr lang="en-US" dirty="0"/>
              <a:t>Title TBA</a:t>
            </a:r>
          </a:p>
        </p:txBody>
      </p:sp>
    </p:spTree>
    <p:extLst>
      <p:ext uri="{BB962C8B-B14F-4D97-AF65-F5344CB8AC3E}">
        <p14:creationId xmlns:p14="http://schemas.microsoft.com/office/powerpoint/2010/main" val="708605591"/>
      </p:ext>
    </p:extLst>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2_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
        <p:nvSpPr>
          <p:cNvPr id="3" name="Content Placeholder 2"/>
          <p:cNvSpPr>
            <a:spLocks noGrp="1"/>
          </p:cNvSpPr>
          <p:nvPr>
            <p:ph sz="quarter" idx="10"/>
          </p:nvPr>
        </p:nvSpPr>
        <p:spPr>
          <a:xfrm>
            <a:off x="76200" y="1219200"/>
            <a:ext cx="8991600" cy="5257800"/>
          </a:xfrm>
          <a:prstGeom prst="rect">
            <a:avLst/>
          </a:prstGeom>
        </p:spPr>
        <p:txBody>
          <a:bodyPr/>
          <a:lstStyle>
            <a:lvl1pPr>
              <a:defRPr sz="2000" b="1">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hape 3"/>
          <p:cNvSpPr/>
          <p:nvPr userDrawn="1"/>
        </p:nvSpPr>
        <p:spPr>
          <a:xfrm>
            <a:off x="76200" y="6629400"/>
            <a:ext cx="2362200" cy="187285"/>
          </a:xfrm>
          <a:prstGeom prst="roundRect">
            <a:avLst/>
          </a:prstGeom>
          <a:solidFill>
            <a:schemeClr val="lt1">
              <a:alpha val="49000"/>
            </a:schemeClr>
          </a:solidFill>
          <a:ln>
            <a:solidFill>
              <a:schemeClr val="tx2">
                <a:alpha val="60000"/>
              </a:schemeClr>
            </a:solidFill>
          </a:ln>
          <a:extLst>
            <a:ext uri="{C572A759-6A51-4108-AA02-DFA0A04FC94B}">
              <ma14:wrappingTextBoxFlag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a:solidFill>
                  <a:schemeClr val="tx2"/>
                </a:solidFill>
                <a:latin typeface="+mj-ea"/>
                <a:ea typeface="+mj-ea"/>
                <a:cs typeface="Proxima Nova Regular"/>
                <a:sym typeface="Proxima Nova Regular"/>
              </a:rPr>
              <a:t>SIT-34, 3-4 April 2019</a:t>
            </a:r>
            <a:endParaRPr sz="1100" i="1" dirty="0">
              <a:solidFill>
                <a:schemeClr val="tx2"/>
              </a:solidFill>
              <a:latin typeface="+mj-ea"/>
              <a:ea typeface="+mj-ea"/>
              <a:cs typeface="Proxima Nova Regular"/>
              <a:sym typeface="Proxima Nova Regular"/>
            </a:endParaRPr>
          </a:p>
        </p:txBody>
      </p:sp>
      <p:sp>
        <p:nvSpPr>
          <p:cNvPr id="9" name="Content Placeholder 3"/>
          <p:cNvSpPr>
            <a:spLocks noGrp="1"/>
          </p:cNvSpPr>
          <p:nvPr>
            <p:ph sz="quarter" idx="11" hasCustomPrompt="1"/>
          </p:nvPr>
        </p:nvSpPr>
        <p:spPr>
          <a:xfrm>
            <a:off x="1981200" y="152400"/>
            <a:ext cx="4953000" cy="533400"/>
          </a:xfrm>
          <a:prstGeom prst="rect">
            <a:avLst/>
          </a:prstGeom>
        </p:spPr>
        <p:txBody>
          <a:bodyPr/>
          <a:lstStyle>
            <a:lvl1pPr marL="0" indent="0" algn="ctr">
              <a:buNone/>
              <a:defRPr sz="2800" b="1">
                <a:solidFill>
                  <a:schemeClr val="bg1"/>
                </a:solidFill>
                <a:latin typeface="+mj-lt"/>
              </a:defRPr>
            </a:lvl1pPr>
          </a:lstStyle>
          <a:p>
            <a:pPr marL="342900" marR="0" lvl="0" indent="-342900" defTabSz="914400" eaLnBrk="1" fontAlgn="auto" latinLnBrk="0" hangingPunct="1">
              <a:lnSpc>
                <a:spcPct val="100000"/>
              </a:lnSpc>
              <a:spcBef>
                <a:spcPts val="500"/>
              </a:spcBef>
              <a:spcAft>
                <a:spcPts val="0"/>
              </a:spcAft>
              <a:buClrTx/>
              <a:buSzPct val="100000"/>
              <a:tabLst/>
              <a:defRPr/>
            </a:pPr>
            <a:r>
              <a:rPr lang="en-US" dirty="0"/>
              <a:t>Title TBA</a:t>
            </a:r>
          </a:p>
        </p:txBody>
      </p:sp>
    </p:spTree>
    <p:extLst>
      <p:ext uri="{BB962C8B-B14F-4D97-AF65-F5344CB8AC3E}">
        <p14:creationId xmlns:p14="http://schemas.microsoft.com/office/powerpoint/2010/main" val="420749089"/>
      </p:ext>
    </p:extLst>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9"/>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1" r:id="rId2"/>
    <p:sldLayoutId id="2147483656" r:id="rId3"/>
    <p:sldLayoutId id="2147483655" r:id="rId4"/>
    <p:sldLayoutId id="2147483657" r:id="rId5"/>
    <p:sldLayoutId id="2147483658" r:id="rId6"/>
    <p:sldLayoutId id="2147483659" r:id="rId7"/>
  </p:sldLayoutIdLst>
  <p:transition xmlns:p14="http://schemas.microsoft.com/office/powerpoint/2010/main" spd="med"/>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preops.datacube.pdgs.eo.esa.int/wcs?service=WCS&amp;request=GetCapabilities" TargetMode="External"/><Relationship Id="rId4" Type="http://schemas.openxmlformats.org/officeDocument/2006/relationships/hyperlink" Target="http://calvalportal.ceos.org/results" TargetMode="External"/><Relationship Id="rId1" Type="http://schemas.openxmlformats.org/officeDocument/2006/relationships/slideLayout" Target="../slideLayouts/slideLayout3.xml"/><Relationship Id="rId2" Type="http://schemas.openxmlformats.org/officeDocument/2006/relationships/hyperlink" Target="https://preops.eodatacube.eu/"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lta.cr.usgs.gov/Calibration_Validation_Test_Sites" TargetMode="External"/><Relationship Id="rId3" Type="http://schemas.openxmlformats.org/officeDocument/2006/relationships/hyperlink" Target="http://calvalportal.ceos.or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png"/><Relationship Id="rId1" Type="http://schemas.openxmlformats.org/officeDocument/2006/relationships/slideLayout" Target="../slideLayouts/slideLayout4.xml"/><Relationship Id="rId2" Type="http://schemas.openxmlformats.org/officeDocument/2006/relationships/image" Target="../media/image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5.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578357" y="1752600"/>
            <a:ext cx="7575043" cy="121920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r>
              <a:rPr lang="en-US" b="0" dirty="0"/>
              <a:t>Progress on WGISS-WGCV Cooperation</a:t>
            </a:r>
            <a:endParaRPr lang="en-US" dirty="0"/>
          </a:p>
        </p:txBody>
      </p:sp>
      <p:pic>
        <p:nvPicPr>
          <p:cNvPr id="12" name="ceos_logo.png"/>
          <p:cNvPicPr/>
          <p:nvPr/>
        </p:nvPicPr>
        <p:blipFill>
          <a:blip r:embed="rId2" cstate="screen">
            <a:extLst>
              <a:ext uri="{28A0092B-C50C-407E-A947-70E740481C1C}">
                <a14:useLocalDpi xmlns:a14="http://schemas.microsoft.com/office/drawing/2010/main"/>
              </a:ext>
            </a:extLst>
          </a:blip>
          <a:stretch>
            <a:fillRect/>
          </a:stretch>
        </p:blipFill>
        <p:spPr>
          <a:xfrm>
            <a:off x="533400" y="304800"/>
            <a:ext cx="2507906" cy="993132"/>
          </a:xfrm>
          <a:prstGeom prst="rect">
            <a:avLst/>
          </a:prstGeom>
          <a:ln w="12700">
            <a:miter lim="400000"/>
          </a:ln>
        </p:spPr>
      </p:pic>
      <p:sp>
        <p:nvSpPr>
          <p:cNvPr id="6" name="Shape 11"/>
          <p:cNvSpPr/>
          <p:nvPr/>
        </p:nvSpPr>
        <p:spPr>
          <a:xfrm>
            <a:off x="685800" y="3630611"/>
            <a:ext cx="4810858" cy="2541589"/>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0" defTabSz="914400">
              <a:lnSpc>
                <a:spcPct val="150000"/>
              </a:lnSpc>
              <a:defRPr>
                <a:solidFill>
                  <a:srgbClr val="000000"/>
                </a:solidFill>
              </a:defRPr>
            </a:pPr>
            <a:r>
              <a:rPr lang="en-US" dirty="0">
                <a:solidFill>
                  <a:srgbClr val="FFFFFF"/>
                </a:solidFill>
                <a:latin typeface="Arial Bold"/>
                <a:ea typeface="Arial Bold"/>
                <a:cs typeface="Arial Bold"/>
                <a:sym typeface="Arial Bold"/>
              </a:rPr>
              <a:t>M.Albani, </a:t>
            </a:r>
            <a:r>
              <a:rPr lang="en-US" dirty="0" err="1">
                <a:solidFill>
                  <a:srgbClr val="FFFFFF"/>
                </a:solidFill>
                <a:latin typeface="Arial Bold"/>
                <a:ea typeface="Arial Bold"/>
                <a:cs typeface="Arial Bold"/>
                <a:sym typeface="Arial Bold"/>
              </a:rPr>
              <a:t>A.Della</a:t>
            </a:r>
            <a:r>
              <a:rPr lang="en-US" dirty="0">
                <a:solidFill>
                  <a:srgbClr val="FFFFFF"/>
                </a:solidFill>
                <a:latin typeface="Arial Bold"/>
                <a:ea typeface="Arial Bold"/>
                <a:cs typeface="Arial Bold"/>
                <a:sym typeface="Arial Bold"/>
              </a:rPr>
              <a:t> Vecchia, </a:t>
            </a:r>
            <a:r>
              <a:rPr lang="en-US" dirty="0" err="1">
                <a:solidFill>
                  <a:srgbClr val="FFFFFF"/>
                </a:solidFill>
                <a:latin typeface="Arial Bold"/>
                <a:ea typeface="Arial Bold"/>
                <a:cs typeface="Arial Bold"/>
                <a:sym typeface="Arial Bold"/>
              </a:rPr>
              <a:t>I.Maggio</a:t>
            </a:r>
            <a:r>
              <a:rPr lang="en-US" dirty="0">
                <a:solidFill>
                  <a:srgbClr val="FFFFFF"/>
                </a:solidFill>
                <a:latin typeface="Arial Bold"/>
                <a:ea typeface="Arial Bold"/>
                <a:cs typeface="Arial Bold"/>
                <a:sym typeface="Arial Bold"/>
              </a:rPr>
              <a:t>, </a:t>
            </a:r>
            <a:r>
              <a:rPr lang="en-US" dirty="0" err="1">
                <a:solidFill>
                  <a:srgbClr val="FFFFFF"/>
                </a:solidFill>
                <a:latin typeface="Arial Bold"/>
                <a:ea typeface="Arial Bold"/>
                <a:cs typeface="Arial Bold"/>
                <a:sym typeface="Arial Bold"/>
              </a:rPr>
              <a:t>R.Woodcock</a:t>
            </a:r>
            <a:endParaRPr lang="en-US" dirty="0">
              <a:solidFill>
                <a:srgbClr val="FFFFFF"/>
              </a:solidFill>
              <a:latin typeface="Arial Bold"/>
              <a:ea typeface="Arial Bold"/>
              <a:cs typeface="Arial Bold"/>
              <a:sym typeface="Arial Bold"/>
            </a:endParaRPr>
          </a:p>
          <a:p>
            <a:pPr lvl="0" defTabSz="914400">
              <a:lnSpc>
                <a:spcPct val="150000"/>
              </a:lnSpc>
              <a:defRPr>
                <a:solidFill>
                  <a:srgbClr val="000000"/>
                </a:solidFill>
              </a:defRPr>
            </a:pPr>
            <a:r>
              <a:rPr lang="en-US" dirty="0">
                <a:solidFill>
                  <a:srgbClr val="FFFFFF"/>
                </a:solidFill>
                <a:latin typeface="Arial Bold"/>
                <a:ea typeface="Arial Bold"/>
                <a:cs typeface="Arial Bold"/>
                <a:sym typeface="Arial Bold"/>
              </a:rPr>
              <a:t>ESA/CSIRO</a:t>
            </a:r>
            <a:endParaRPr dirty="0">
              <a:solidFill>
                <a:srgbClr val="FFFFFF"/>
              </a:solidFill>
              <a:latin typeface="Arial Bold"/>
              <a:ea typeface="Arial Bold"/>
              <a:cs typeface="Arial Bold"/>
              <a:sym typeface="Arial Bold"/>
            </a:endParaRPr>
          </a:p>
          <a:p>
            <a:pPr lvl="0" defTabSz="914400">
              <a:lnSpc>
                <a:spcPct val="150000"/>
              </a:lnSpc>
              <a:defRPr>
                <a:solidFill>
                  <a:srgbClr val="000000"/>
                </a:solidFill>
              </a:defRPr>
            </a:pPr>
            <a:r>
              <a:rPr lang="en-US" dirty="0">
                <a:solidFill>
                  <a:srgbClr val="FFFFFF"/>
                </a:solidFill>
                <a:latin typeface="Arial Bold"/>
                <a:ea typeface="Arial Bold"/>
                <a:cs typeface="Arial Bold"/>
                <a:sym typeface="Arial Bold"/>
              </a:rPr>
              <a:t>WGCV #45</a:t>
            </a:r>
          </a:p>
          <a:p>
            <a:pPr lvl="0" defTabSz="914400">
              <a:lnSpc>
                <a:spcPct val="150000"/>
              </a:lnSpc>
              <a:defRPr>
                <a:solidFill>
                  <a:srgbClr val="000000"/>
                </a:solidFill>
              </a:defRPr>
            </a:pPr>
            <a:r>
              <a:rPr lang="en-US" dirty="0">
                <a:solidFill>
                  <a:srgbClr val="FFFFFF"/>
                </a:solidFill>
                <a:latin typeface="Arial Bold"/>
                <a:ea typeface="Arial Bold"/>
                <a:cs typeface="Arial Bold"/>
                <a:sym typeface="Arial Bold"/>
              </a:rPr>
              <a:t>Perth, AUSTRALIA</a:t>
            </a:r>
          </a:p>
          <a:p>
            <a:pPr lvl="0" defTabSz="914400">
              <a:lnSpc>
                <a:spcPct val="150000"/>
              </a:lnSpc>
              <a:defRPr>
                <a:solidFill>
                  <a:srgbClr val="000000"/>
                </a:solidFill>
              </a:defRPr>
            </a:pPr>
            <a:r>
              <a:rPr lang="en-US" dirty="0">
                <a:solidFill>
                  <a:srgbClr val="FFFFFF"/>
                </a:solidFill>
                <a:latin typeface="Arial Bold"/>
                <a:ea typeface="Arial Bold"/>
                <a:cs typeface="Arial Bold"/>
                <a:sym typeface="Arial Bold"/>
              </a:rPr>
              <a:t>July 18, 2019</a:t>
            </a:r>
          </a:p>
          <a:p>
            <a:pPr lvl="0" defTabSz="914400">
              <a:lnSpc>
                <a:spcPct val="150000"/>
              </a:lnSpc>
              <a:defRPr>
                <a:solidFill>
                  <a:srgbClr val="000000"/>
                </a:solidFill>
              </a:defRPr>
            </a:pPr>
            <a:endParaRPr dirty="0">
              <a:solidFill>
                <a:srgbClr val="FFFFFF"/>
              </a:solidFill>
              <a:latin typeface="Arial Bold"/>
              <a:ea typeface="Arial Bold"/>
              <a:cs typeface="Arial Bold"/>
              <a:sym typeface="Arial Bold"/>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6324600" cy="898707"/>
          </a:xfrm>
        </p:spPr>
        <p:txBody>
          <a:bodyPr/>
          <a:lstStyle/>
          <a:p>
            <a:pPr algn="ctr">
              <a:lnSpc>
                <a:spcPct val="110000"/>
              </a:lnSpc>
            </a:pPr>
            <a:r>
              <a:rPr lang="en-US" sz="2000" dirty="0"/>
              <a:t>3) CEOS Data Cubes and CEOS Test Sites Data Access in support to WGCV Activities</a:t>
            </a:r>
          </a:p>
        </p:txBody>
      </p:sp>
      <p:sp>
        <p:nvSpPr>
          <p:cNvPr id="3" name="Content Placeholder 2"/>
          <p:cNvSpPr>
            <a:spLocks noGrp="1"/>
          </p:cNvSpPr>
          <p:nvPr>
            <p:ph idx="4294967295"/>
          </p:nvPr>
        </p:nvSpPr>
        <p:spPr>
          <a:xfrm>
            <a:off x="76200" y="1216618"/>
            <a:ext cx="8957200" cy="5565182"/>
          </a:xfrm>
          <a:prstGeom prst="rect">
            <a:avLst/>
          </a:prstGeom>
        </p:spPr>
        <p:txBody>
          <a:bodyPr>
            <a:noAutofit/>
          </a:bodyPr>
          <a:lstStyle/>
          <a:p>
            <a:pPr marL="0" lvl="1" indent="0">
              <a:lnSpc>
                <a:spcPct val="120000"/>
              </a:lnSpc>
              <a:buNone/>
            </a:pPr>
            <a:r>
              <a:rPr lang="en-GB" sz="1600" b="1" dirty="0">
                <a:solidFill>
                  <a:srgbClr val="0000FF"/>
                </a:solidFill>
              </a:rPr>
              <a:t>Tasks - </a:t>
            </a:r>
            <a:r>
              <a:rPr lang="en-CA" sz="1600" b="1" dirty="0">
                <a:solidFill>
                  <a:schemeClr val="tx1"/>
                </a:solidFill>
              </a:rPr>
              <a:t>LPV supersite data access test case: </a:t>
            </a:r>
            <a:r>
              <a:rPr lang="en-CA" sz="1600" b="1" i="1" dirty="0">
                <a:solidFill>
                  <a:schemeClr val="tx1"/>
                </a:solidFill>
              </a:rPr>
              <a:t>LPV supersites are a good test case related to validation with a broad user community. </a:t>
            </a:r>
            <a:r>
              <a:rPr lang="en-CA" sz="1600" b="1" i="1" dirty="0">
                <a:solidFill>
                  <a:srgbClr val="0000FF"/>
                </a:solidFill>
              </a:rPr>
              <a:t>Objective is to provide an improved user access to the LPV supersite data sets coupled with analytics tools to provide improved results for the users</a:t>
            </a:r>
          </a:p>
          <a:p>
            <a:pPr lvl="1">
              <a:buFont typeface="Wingdings" charset="2"/>
              <a:buChar char="Ø"/>
            </a:pPr>
            <a:r>
              <a:rPr lang="en-GB" sz="1600" dirty="0"/>
              <a:t>Definition of the status of the activity concerning the identification of the key supersites in the frame of </a:t>
            </a:r>
            <a:r>
              <a:rPr lang="en-CA" sz="1600" dirty="0"/>
              <a:t>CEOS Land Product Validation (LPV) </a:t>
            </a:r>
          </a:p>
          <a:p>
            <a:pPr lvl="1">
              <a:buFont typeface="Wingdings" charset="2"/>
              <a:buChar char="Ø"/>
            </a:pPr>
            <a:r>
              <a:rPr lang="en-CA" sz="1600" dirty="0"/>
              <a:t>Definition of the analytics tools needed</a:t>
            </a:r>
          </a:p>
          <a:p>
            <a:pPr lvl="1">
              <a:buFont typeface="Wingdings" charset="2"/>
              <a:buChar char="Ø"/>
            </a:pPr>
            <a:r>
              <a:rPr lang="en-CA" sz="1600" dirty="0"/>
              <a:t>Definition of how to improve the user access to the LPV supersites</a:t>
            </a:r>
          </a:p>
          <a:p>
            <a:pPr marL="0" indent="0">
              <a:buNone/>
            </a:pPr>
            <a:endParaRPr lang="en-CA" sz="1600" b="1" i="1" dirty="0">
              <a:solidFill>
                <a:srgbClr val="FF0000"/>
              </a:solidFill>
            </a:endParaRPr>
          </a:p>
          <a:p>
            <a:pPr marL="0" indent="0">
              <a:buNone/>
            </a:pPr>
            <a:r>
              <a:rPr lang="en-CA" sz="1600" b="1" dirty="0"/>
              <a:t>Approach (defined at June 2018 Telco)</a:t>
            </a:r>
          </a:p>
          <a:p>
            <a:pPr>
              <a:buFont typeface="+mj-lt"/>
              <a:buAutoNum type="arabicPeriod"/>
            </a:pPr>
            <a:r>
              <a:rPr lang="en-CA" sz="1600" dirty="0" smtClean="0"/>
              <a:t>WGCV </a:t>
            </a:r>
            <a:r>
              <a:rPr lang="en-CA" sz="1600" dirty="0"/>
              <a:t>to document the </a:t>
            </a:r>
            <a:r>
              <a:rPr lang="en-CA" sz="1600" dirty="0" err="1"/>
              <a:t>cal</a:t>
            </a:r>
            <a:r>
              <a:rPr lang="en-CA" sz="1600" dirty="0"/>
              <a:t>/</a:t>
            </a:r>
            <a:r>
              <a:rPr lang="en-CA" sz="1600" dirty="0" err="1"/>
              <a:t>val</a:t>
            </a:r>
            <a:r>
              <a:rPr lang="en-CA" sz="1600" dirty="0"/>
              <a:t> test </a:t>
            </a:r>
            <a:r>
              <a:rPr lang="en-CA" sz="1600" dirty="0" smtClean="0"/>
              <a:t>sites and provide information </a:t>
            </a:r>
            <a:r>
              <a:rPr lang="en-CA" sz="1600" dirty="0"/>
              <a:t>on Land calibration sites for optical sensors; </a:t>
            </a:r>
            <a:r>
              <a:rPr lang="en-CA" sz="1600" dirty="0" smtClean="0"/>
              <a:t>WGCV to </a:t>
            </a:r>
            <a:r>
              <a:rPr lang="en-CA" sz="1600" dirty="0">
                <a:solidFill>
                  <a:srgbClr val="0000FF"/>
                </a:solidFill>
              </a:rPr>
              <a:t>define list of validation sites </a:t>
            </a:r>
            <a:r>
              <a:rPr lang="en-CA" sz="1600" dirty="0" smtClean="0">
                <a:solidFill>
                  <a:srgbClr val="0000FF"/>
                </a:solidFill>
              </a:rPr>
              <a:t>for LPV</a:t>
            </a:r>
            <a:r>
              <a:rPr lang="en-CA" sz="1600" dirty="0"/>
              <a:t>.</a:t>
            </a:r>
          </a:p>
          <a:p>
            <a:pPr>
              <a:buFont typeface="+mj-lt"/>
              <a:buAutoNum type="arabicPeriod"/>
            </a:pPr>
            <a:r>
              <a:rPr lang="en-CA" sz="1600" dirty="0" smtClean="0">
                <a:solidFill>
                  <a:srgbClr val="0000FF"/>
                </a:solidFill>
              </a:rPr>
              <a:t>WGCV to work </a:t>
            </a:r>
            <a:r>
              <a:rPr lang="en-CA" sz="1600" dirty="0">
                <a:solidFill>
                  <a:srgbClr val="0000FF"/>
                </a:solidFill>
              </a:rPr>
              <a:t>with WGISS (Michael) to get these into the IDN with a link to the CEOS Cal/Val portal for site definition where available.</a:t>
            </a:r>
            <a:r>
              <a:rPr lang="en-CA" sz="1600" dirty="0"/>
              <a:t> A follow-on task would be for </a:t>
            </a:r>
            <a:r>
              <a:rPr lang="en-CA" sz="1600" dirty="0">
                <a:solidFill>
                  <a:srgbClr val="0000FF"/>
                </a:solidFill>
              </a:rPr>
              <a:t>WGCV to update the test site </a:t>
            </a:r>
            <a:r>
              <a:rPr lang="en-CA" sz="1600" dirty="0" err="1">
                <a:solidFill>
                  <a:srgbClr val="0000FF"/>
                </a:solidFill>
              </a:rPr>
              <a:t>catalog</a:t>
            </a:r>
            <a:r>
              <a:rPr lang="en-CA" sz="1600" dirty="0">
                <a:solidFill>
                  <a:srgbClr val="0000FF"/>
                </a:solidFill>
              </a:rPr>
              <a:t> on CEOS Cal/Val portal </a:t>
            </a:r>
            <a:r>
              <a:rPr lang="en-CA" sz="1600" dirty="0"/>
              <a:t>and add links later for those not ready yet.</a:t>
            </a:r>
          </a:p>
          <a:p>
            <a:pPr>
              <a:buFont typeface="+mj-lt"/>
              <a:buAutoNum type="arabicPeriod"/>
            </a:pPr>
            <a:r>
              <a:rPr lang="en-CA" sz="1600" dirty="0"/>
              <a:t>The focus for </a:t>
            </a:r>
            <a:r>
              <a:rPr lang="en-CA" sz="1600" dirty="0">
                <a:solidFill>
                  <a:srgbClr val="0000FF"/>
                </a:solidFill>
              </a:rPr>
              <a:t>initial</a:t>
            </a:r>
            <a:r>
              <a:rPr lang="en-CA" sz="1600" dirty="0"/>
              <a:t> </a:t>
            </a:r>
            <a:r>
              <a:rPr lang="en-CA" sz="1600" dirty="0" err="1">
                <a:solidFill>
                  <a:srgbClr val="0000FF"/>
                </a:solidFill>
              </a:rPr>
              <a:t>datacube</a:t>
            </a:r>
            <a:r>
              <a:rPr lang="en-CA" sz="1600" dirty="0">
                <a:solidFill>
                  <a:srgbClr val="0000FF"/>
                </a:solidFill>
              </a:rPr>
              <a:t>/</a:t>
            </a:r>
            <a:r>
              <a:rPr lang="en-CA" sz="1600" dirty="0" err="1">
                <a:solidFill>
                  <a:srgbClr val="0000FF"/>
                </a:solidFill>
              </a:rPr>
              <a:t>catalog</a:t>
            </a:r>
            <a:r>
              <a:rPr lang="en-CA" sz="1600" dirty="0">
                <a:solidFill>
                  <a:srgbClr val="0000FF"/>
                </a:solidFill>
              </a:rPr>
              <a:t> population </a:t>
            </a:r>
            <a:r>
              <a:rPr lang="en-CA" sz="1600" dirty="0"/>
              <a:t>would be good to tie to the previous tasks on surface reflectance as a starting point.</a:t>
            </a:r>
          </a:p>
          <a:p>
            <a:pPr>
              <a:buFont typeface="+mj-lt"/>
              <a:buAutoNum type="arabicPeriod"/>
            </a:pPr>
            <a:r>
              <a:rPr lang="en-CA" sz="1600" dirty="0"/>
              <a:t>The remaining step is to insure data is available from CEOS agencies. Starting with Landsat and Sentinel -2. </a:t>
            </a:r>
            <a:r>
              <a:rPr lang="en-CA" sz="1600" dirty="0">
                <a:solidFill>
                  <a:srgbClr val="0000FF"/>
                </a:solidFill>
              </a:rPr>
              <a:t>Action to work with LSI-VC on data population</a:t>
            </a:r>
            <a:r>
              <a:rPr lang="en-CA" sz="1600" dirty="0"/>
              <a:t>.</a:t>
            </a:r>
          </a:p>
        </p:txBody>
      </p:sp>
    </p:spTree>
    <p:extLst>
      <p:ext uri="{BB962C8B-B14F-4D97-AF65-F5344CB8AC3E}">
        <p14:creationId xmlns:p14="http://schemas.microsoft.com/office/powerpoint/2010/main" val="118579394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6324600" cy="898707"/>
          </a:xfrm>
        </p:spPr>
        <p:txBody>
          <a:bodyPr/>
          <a:lstStyle/>
          <a:p>
            <a:pPr algn="ctr">
              <a:lnSpc>
                <a:spcPct val="110000"/>
              </a:lnSpc>
            </a:pPr>
            <a:r>
              <a:rPr lang="en-US" sz="2000" dirty="0"/>
              <a:t>3) CEOS Data Cubes and CEOS Test Sites Data Access in support to WGCV Activities</a:t>
            </a:r>
          </a:p>
        </p:txBody>
      </p:sp>
      <p:sp>
        <p:nvSpPr>
          <p:cNvPr id="3" name="Content Placeholder 2"/>
          <p:cNvSpPr>
            <a:spLocks noGrp="1"/>
          </p:cNvSpPr>
          <p:nvPr>
            <p:ph idx="4294967295"/>
          </p:nvPr>
        </p:nvSpPr>
        <p:spPr>
          <a:xfrm>
            <a:off x="76200" y="1216618"/>
            <a:ext cx="8957200" cy="5565182"/>
          </a:xfrm>
          <a:prstGeom prst="rect">
            <a:avLst/>
          </a:prstGeom>
        </p:spPr>
        <p:txBody>
          <a:bodyPr>
            <a:noAutofit/>
          </a:bodyPr>
          <a:lstStyle/>
          <a:p>
            <a:pPr marL="0" indent="0">
              <a:buNone/>
            </a:pPr>
            <a:r>
              <a:rPr lang="en-CA" sz="1600" b="1" dirty="0"/>
              <a:t>September 2018 and February 2019 Updates:</a:t>
            </a:r>
          </a:p>
          <a:p>
            <a:r>
              <a:rPr lang="en-CA" sz="1600" dirty="0"/>
              <a:t>WGCV (Greg and Jamie) to update the test sites catalogue on the CAL/VAL Portal by August.</a:t>
            </a:r>
          </a:p>
          <a:p>
            <a:pPr lvl="1"/>
            <a:r>
              <a:rPr lang="en-CA" sz="1600" dirty="0"/>
              <a:t>Metadata for sample test sites to be provided to Michael by end October</a:t>
            </a:r>
          </a:p>
          <a:p>
            <a:pPr lvl="1"/>
            <a:r>
              <a:rPr lang="en-CA" sz="1600" dirty="0"/>
              <a:t>Ongoing collection of test sites, should be completed by end November</a:t>
            </a:r>
          </a:p>
          <a:p>
            <a:r>
              <a:rPr lang="en-CA" sz="1600" dirty="0"/>
              <a:t>WGISS (Michael) to define how to get this info into the IDN for discover and possibly access by August.</a:t>
            </a:r>
          </a:p>
          <a:p>
            <a:pPr lvl="1"/>
            <a:r>
              <a:rPr lang="en-CA" sz="1600" dirty="0"/>
              <a:t>Will be started after receiving initial input by WGCV, completed by end November</a:t>
            </a:r>
          </a:p>
          <a:p>
            <a:r>
              <a:rPr lang="en-CA" sz="1600" dirty="0"/>
              <a:t>WGCV (Greg) to update info on USGS test data to allow access from WGISS Connected Data Infrastructure by October.</a:t>
            </a:r>
          </a:p>
          <a:p>
            <a:pPr lvl="1"/>
            <a:r>
              <a:rPr lang="en-CA" sz="1600" dirty="0"/>
              <a:t>WGCV is updating catalogue. To be confirmed.</a:t>
            </a:r>
          </a:p>
          <a:p>
            <a:r>
              <a:rPr lang="en-CA" sz="1600" dirty="0"/>
              <a:t>WGISS (</a:t>
            </a:r>
            <a:r>
              <a:rPr lang="en-CA" sz="1600" dirty="0" smtClean="0"/>
              <a:t>Rob/Andrea) </a:t>
            </a:r>
            <a:r>
              <a:rPr lang="en-CA" sz="1600" dirty="0"/>
              <a:t>to investigate if/how test sites data (e.g. for Surface Reflectance) can be made available through Data Cubes technology.</a:t>
            </a:r>
          </a:p>
          <a:p>
            <a:pPr lvl="1"/>
            <a:r>
              <a:rPr lang="en-CA" sz="1400" dirty="0">
                <a:solidFill>
                  <a:schemeClr val="tx1"/>
                </a:solidFill>
              </a:rPr>
              <a:t>Preliminary analysis being done in cooperation between Rob/Medhavy. </a:t>
            </a:r>
            <a:r>
              <a:rPr lang="en-CA" sz="1400" dirty="0" err="1">
                <a:solidFill>
                  <a:schemeClr val="tx1"/>
                </a:solidFill>
              </a:rPr>
              <a:t>Medhavy’s</a:t>
            </a:r>
            <a:r>
              <a:rPr lang="en-CA" sz="1400" dirty="0">
                <a:solidFill>
                  <a:schemeClr val="tx1"/>
                </a:solidFill>
              </a:rPr>
              <a:t> GA team has supplied some CV </a:t>
            </a:r>
            <a:r>
              <a:rPr lang="en-CA" sz="1400" dirty="0" err="1">
                <a:solidFill>
                  <a:schemeClr val="tx1"/>
                </a:solidFill>
              </a:rPr>
              <a:t>jupyter</a:t>
            </a:r>
            <a:r>
              <a:rPr lang="en-CA" sz="1400" dirty="0">
                <a:solidFill>
                  <a:schemeClr val="tx1"/>
                </a:solidFill>
              </a:rPr>
              <a:t> notebooks which can be used with the Data Cube technology. These operate over some Australian test sites and need to be ported to use the CEOS test site data. Information has been supplied by the WGISS CDA team regarding how to discover the test data. There are several challenges to overcome in the discovery, metadata and data access pipeline to load the necessary data into a DC and work on this is currently stalled in analysis and development due to competing work priorities. It is unclear when this will be addressed</a:t>
            </a:r>
            <a:r>
              <a:rPr lang="en-CA" sz="1400" dirty="0" smtClean="0">
                <a:solidFill>
                  <a:schemeClr val="tx1"/>
                </a:solidFill>
              </a:rPr>
              <a:t>.</a:t>
            </a:r>
          </a:p>
          <a:p>
            <a:pPr lvl="1"/>
            <a:r>
              <a:rPr lang="en-CA" sz="1400" dirty="0" smtClean="0">
                <a:solidFill>
                  <a:schemeClr val="tx1"/>
                </a:solidFill>
              </a:rPr>
              <a:t>ESA PDGS Data Cube up and running with preliminary list of LPV sites</a:t>
            </a:r>
            <a:endParaRPr lang="en-CA" sz="1400" dirty="0">
              <a:solidFill>
                <a:schemeClr val="tx1"/>
              </a:solidFill>
            </a:endParaRPr>
          </a:p>
        </p:txBody>
      </p:sp>
    </p:spTree>
    <p:extLst>
      <p:ext uri="{BB962C8B-B14F-4D97-AF65-F5344CB8AC3E}">
        <p14:creationId xmlns:p14="http://schemas.microsoft.com/office/powerpoint/2010/main" val="206573692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0" y="1143000"/>
            <a:ext cx="8305800" cy="457200"/>
          </a:xfrm>
        </p:spPr>
        <p:txBody>
          <a:bodyPr/>
          <a:lstStyle/>
          <a:p>
            <a:pPr marL="0" lvl="1" indent="0">
              <a:lnSpc>
                <a:spcPct val="120000"/>
              </a:lnSpc>
            </a:pPr>
            <a:r>
              <a:rPr lang="en-US" sz="2200" b="1" dirty="0"/>
              <a:t>July 2019 Updates:</a:t>
            </a:r>
            <a:endParaRPr lang="en-CA" sz="2200" i="1" dirty="0"/>
          </a:p>
        </p:txBody>
      </p:sp>
      <p:sp>
        <p:nvSpPr>
          <p:cNvPr id="3" name="Content Placeholder 2"/>
          <p:cNvSpPr>
            <a:spLocks noGrp="1"/>
          </p:cNvSpPr>
          <p:nvPr>
            <p:ph sz="half" idx="11"/>
          </p:nvPr>
        </p:nvSpPr>
        <p:spPr>
          <a:xfrm>
            <a:off x="0" y="1600200"/>
            <a:ext cx="8839200" cy="5029200"/>
          </a:xfrm>
        </p:spPr>
        <p:txBody>
          <a:bodyPr/>
          <a:lstStyle/>
          <a:p>
            <a:r>
              <a:rPr lang="en-CA" sz="1600" b="1" dirty="0" smtClean="0"/>
              <a:t>List of validation sites for LPV:</a:t>
            </a:r>
          </a:p>
          <a:p>
            <a:pPr lvl="1"/>
            <a:r>
              <a:rPr lang="en-CA" sz="1400" dirty="0" smtClean="0">
                <a:solidFill>
                  <a:srgbClr val="0000FF"/>
                </a:solidFill>
              </a:rPr>
              <a:t>Metadata </a:t>
            </a:r>
            <a:r>
              <a:rPr lang="en-CA" sz="1400" dirty="0">
                <a:solidFill>
                  <a:srgbClr val="0000FF"/>
                </a:solidFill>
              </a:rPr>
              <a:t>for sample test sites to be provided to </a:t>
            </a:r>
            <a:r>
              <a:rPr lang="en-CA" sz="1400" dirty="0" smtClean="0">
                <a:solidFill>
                  <a:srgbClr val="0000FF"/>
                </a:solidFill>
              </a:rPr>
              <a:t>WGISS (Michael) </a:t>
            </a:r>
            <a:r>
              <a:rPr lang="en-CA" sz="1400" dirty="0">
                <a:solidFill>
                  <a:srgbClr val="FF0000"/>
                </a:solidFill>
              </a:rPr>
              <a:t>by end </a:t>
            </a:r>
            <a:r>
              <a:rPr lang="en-CA" sz="1400" dirty="0" smtClean="0">
                <a:solidFill>
                  <a:srgbClr val="FF0000"/>
                </a:solidFill>
              </a:rPr>
              <a:t>July</a:t>
            </a:r>
            <a:endParaRPr lang="en-CA" sz="1400" dirty="0">
              <a:solidFill>
                <a:srgbClr val="FF0000"/>
              </a:solidFill>
            </a:endParaRPr>
          </a:p>
          <a:p>
            <a:pPr lvl="1"/>
            <a:r>
              <a:rPr lang="en-CA" sz="1400" dirty="0">
                <a:solidFill>
                  <a:srgbClr val="0000FF"/>
                </a:solidFill>
              </a:rPr>
              <a:t>Ongoing collection of test sites, should be completed </a:t>
            </a:r>
            <a:r>
              <a:rPr lang="en-CA" sz="1400" dirty="0">
                <a:solidFill>
                  <a:srgbClr val="FF0000"/>
                </a:solidFill>
              </a:rPr>
              <a:t>by end July</a:t>
            </a:r>
            <a:endParaRPr lang="en-CA" sz="1400" dirty="0" smtClean="0">
              <a:solidFill>
                <a:srgbClr val="FF0000"/>
              </a:solidFill>
            </a:endParaRPr>
          </a:p>
          <a:p>
            <a:pPr lvl="1"/>
            <a:r>
              <a:rPr lang="en-CA" sz="1400" dirty="0" smtClean="0">
                <a:solidFill>
                  <a:srgbClr val="0000FF"/>
                </a:solidFill>
              </a:rPr>
              <a:t>WGISS </a:t>
            </a:r>
            <a:r>
              <a:rPr lang="en-CA" sz="1400" dirty="0">
                <a:solidFill>
                  <a:srgbClr val="0000FF"/>
                </a:solidFill>
              </a:rPr>
              <a:t>(Michael) to define how to get this info into the IDN for discover and possibly access </a:t>
            </a:r>
            <a:r>
              <a:rPr lang="en-CA" sz="1400" dirty="0" smtClean="0">
                <a:solidFill>
                  <a:srgbClr val="0000FF"/>
                </a:solidFill>
                <a:sym typeface="Wingdings"/>
              </a:rPr>
              <a:t> </a:t>
            </a:r>
            <a:r>
              <a:rPr lang="en-CA" sz="1400" dirty="0" smtClean="0">
                <a:solidFill>
                  <a:srgbClr val="0000FF"/>
                </a:solidFill>
              </a:rPr>
              <a:t>will </a:t>
            </a:r>
            <a:r>
              <a:rPr lang="en-CA" sz="1400" dirty="0">
                <a:solidFill>
                  <a:srgbClr val="0000FF"/>
                </a:solidFill>
              </a:rPr>
              <a:t>be started after receiving </a:t>
            </a:r>
            <a:r>
              <a:rPr lang="en-CA" sz="1400" dirty="0" smtClean="0">
                <a:solidFill>
                  <a:srgbClr val="0000FF"/>
                </a:solidFill>
              </a:rPr>
              <a:t>input </a:t>
            </a:r>
            <a:r>
              <a:rPr lang="en-CA" sz="1400" dirty="0">
                <a:solidFill>
                  <a:srgbClr val="0000FF"/>
                </a:solidFill>
              </a:rPr>
              <a:t>by WGCV, completed </a:t>
            </a:r>
            <a:r>
              <a:rPr lang="en-CA" sz="1400" dirty="0">
                <a:solidFill>
                  <a:srgbClr val="FF0000"/>
                </a:solidFill>
              </a:rPr>
              <a:t>by end </a:t>
            </a:r>
            <a:r>
              <a:rPr lang="en-CA" sz="1400" dirty="0" smtClean="0">
                <a:solidFill>
                  <a:srgbClr val="FF0000"/>
                </a:solidFill>
              </a:rPr>
              <a:t>August</a:t>
            </a:r>
            <a:endParaRPr lang="en-CA" sz="1400" dirty="0">
              <a:solidFill>
                <a:srgbClr val="FF0000"/>
              </a:solidFill>
            </a:endParaRPr>
          </a:p>
          <a:p>
            <a:pPr lvl="1"/>
            <a:r>
              <a:rPr lang="en-CA" sz="1400" dirty="0">
                <a:solidFill>
                  <a:srgbClr val="0000FF"/>
                </a:solidFill>
              </a:rPr>
              <a:t>WGCV (Greg) to update info on USGS test data to allow access from WGISS Connected Data </a:t>
            </a:r>
            <a:r>
              <a:rPr lang="en-CA" sz="1400" dirty="0" smtClean="0">
                <a:solidFill>
                  <a:srgbClr val="0000FF"/>
                </a:solidFill>
              </a:rPr>
              <a:t>Infrastructure </a:t>
            </a:r>
            <a:r>
              <a:rPr lang="en-CA" sz="1400" dirty="0">
                <a:solidFill>
                  <a:srgbClr val="FF0000"/>
                </a:solidFill>
              </a:rPr>
              <a:t>by end </a:t>
            </a:r>
            <a:r>
              <a:rPr lang="en-CA" sz="1400" dirty="0" smtClean="0">
                <a:solidFill>
                  <a:srgbClr val="FF0000"/>
                </a:solidFill>
              </a:rPr>
              <a:t>July</a:t>
            </a:r>
            <a:endParaRPr lang="en-CA" sz="1400" dirty="0">
              <a:solidFill>
                <a:srgbClr val="0000FF"/>
              </a:solidFill>
            </a:endParaRPr>
          </a:p>
          <a:p>
            <a:r>
              <a:rPr lang="en-CA" sz="1600" b="1" dirty="0" smtClean="0"/>
              <a:t>Data Cubes</a:t>
            </a:r>
          </a:p>
          <a:p>
            <a:pPr lvl="1"/>
            <a:r>
              <a:rPr lang="en-CA" sz="1400" dirty="0" smtClean="0"/>
              <a:t>Cindy </a:t>
            </a:r>
            <a:r>
              <a:rPr lang="en-CA" sz="1400" dirty="0"/>
              <a:t>had a teleconference with CAL/VAL portal and </a:t>
            </a:r>
            <a:r>
              <a:rPr lang="en-CA" sz="1400" dirty="0" err="1"/>
              <a:t>DataCube</a:t>
            </a:r>
            <a:r>
              <a:rPr lang="en-CA" sz="1400" dirty="0"/>
              <a:t> people at ESA. </a:t>
            </a:r>
          </a:p>
          <a:p>
            <a:pPr lvl="1"/>
            <a:r>
              <a:rPr lang="en-CA" sz="1600" dirty="0">
                <a:solidFill>
                  <a:srgbClr val="0000FF"/>
                </a:solidFill>
              </a:rPr>
              <a:t>ESA PDGS </a:t>
            </a:r>
            <a:r>
              <a:rPr lang="en-CA" sz="1600" dirty="0" err="1">
                <a:solidFill>
                  <a:srgbClr val="0000FF"/>
                </a:solidFill>
              </a:rPr>
              <a:t>Datacube</a:t>
            </a:r>
            <a:r>
              <a:rPr lang="en-CA" sz="1600" dirty="0">
                <a:solidFill>
                  <a:srgbClr val="0000FF"/>
                </a:solidFill>
              </a:rPr>
              <a:t> (</a:t>
            </a:r>
            <a:r>
              <a:rPr lang="en-GB" sz="1600" dirty="0">
                <a:solidFill>
                  <a:srgbClr val="0000FF"/>
                </a:solidFill>
                <a:hlinkClick r:id="rId2"/>
              </a:rPr>
              <a:t>https://preops.eodatacube.eu/</a:t>
            </a:r>
            <a:r>
              <a:rPr lang="en-GB" sz="1600" dirty="0">
                <a:solidFill>
                  <a:srgbClr val="0000FF"/>
                </a:solidFill>
              </a:rPr>
              <a:t>)</a:t>
            </a:r>
            <a:r>
              <a:rPr lang="en-CA" sz="1600" dirty="0">
                <a:solidFill>
                  <a:srgbClr val="0000FF"/>
                </a:solidFill>
              </a:rPr>
              <a:t>:</a:t>
            </a:r>
          </a:p>
          <a:p>
            <a:pPr lvl="2"/>
            <a:r>
              <a:rPr lang="en-CA" sz="1600" dirty="0" smtClean="0">
                <a:solidFill>
                  <a:srgbClr val="0000FF"/>
                </a:solidFill>
              </a:rPr>
              <a:t>Hosts </a:t>
            </a:r>
            <a:r>
              <a:rPr lang="en-CA" sz="1600" dirty="0" err="1">
                <a:solidFill>
                  <a:srgbClr val="0000FF"/>
                </a:solidFill>
              </a:rPr>
              <a:t>RadCalNet</a:t>
            </a:r>
            <a:r>
              <a:rPr lang="en-CA" sz="1600" dirty="0">
                <a:solidFill>
                  <a:srgbClr val="0000FF"/>
                </a:solidFill>
              </a:rPr>
              <a:t> (In-Situ) and ACIX (In-situ and S-2/L-8) data (see </a:t>
            </a:r>
            <a:r>
              <a:rPr lang="en-CA" sz="1600" dirty="0">
                <a:solidFill>
                  <a:srgbClr val="0000FF"/>
                </a:solidFill>
                <a:hlinkClick r:id="rId3"/>
              </a:rPr>
              <a:t>HERE</a:t>
            </a:r>
            <a:r>
              <a:rPr lang="en-CA" sz="1600" dirty="0">
                <a:solidFill>
                  <a:srgbClr val="0000FF"/>
                </a:solidFill>
              </a:rPr>
              <a:t>).</a:t>
            </a:r>
          </a:p>
          <a:p>
            <a:pPr lvl="2"/>
            <a:r>
              <a:rPr lang="en-CA" sz="1600" dirty="0">
                <a:solidFill>
                  <a:srgbClr val="0000FF"/>
                </a:solidFill>
              </a:rPr>
              <a:t>Provides </a:t>
            </a:r>
            <a:r>
              <a:rPr lang="en-CA" sz="1600" dirty="0" err="1">
                <a:solidFill>
                  <a:srgbClr val="0000FF"/>
                </a:solidFill>
              </a:rPr>
              <a:t>Jupyter</a:t>
            </a:r>
            <a:r>
              <a:rPr lang="en-CA" sz="1600" dirty="0">
                <a:solidFill>
                  <a:srgbClr val="0000FF"/>
                </a:solidFill>
              </a:rPr>
              <a:t> notebooks to reproduce ACIX use cases (</a:t>
            </a:r>
            <a:r>
              <a:rPr lang="en-GB" sz="1600" dirty="0">
                <a:solidFill>
                  <a:srgbClr val="0000FF"/>
                </a:solidFill>
                <a:hlinkClick r:id="rId4"/>
              </a:rPr>
              <a:t>http://calvalportal.ceos.org/results</a:t>
            </a:r>
            <a:r>
              <a:rPr lang="en-CA" sz="1600" dirty="0">
                <a:solidFill>
                  <a:srgbClr val="0000FF"/>
                </a:solidFill>
              </a:rPr>
              <a:t>)</a:t>
            </a:r>
          </a:p>
          <a:p>
            <a:pPr lvl="1"/>
            <a:r>
              <a:rPr lang="en-CA" sz="1600" dirty="0" smtClean="0">
                <a:solidFill>
                  <a:srgbClr val="0000FF"/>
                </a:solidFill>
              </a:rPr>
              <a:t>Effort </a:t>
            </a:r>
            <a:r>
              <a:rPr lang="en-CA" sz="1600" dirty="0">
                <a:solidFill>
                  <a:srgbClr val="0000FF"/>
                </a:solidFill>
              </a:rPr>
              <a:t>ongoing in Australia to have the Digital Earth Africa programme up and running. Conference will be held in mid August. By end of September properly updated collection (Landsat data) will be available in the data cube. Report will be provided at WGCV-45.</a:t>
            </a:r>
          </a:p>
          <a:p>
            <a:pPr marL="0" indent="0">
              <a:buNone/>
            </a:pPr>
            <a:endParaRPr lang="en-CA" sz="1600" dirty="0">
              <a:solidFill>
                <a:srgbClr val="FF0000"/>
              </a:solidFill>
            </a:endParaRPr>
          </a:p>
        </p:txBody>
      </p:sp>
      <p:sp>
        <p:nvSpPr>
          <p:cNvPr id="4" name="Title 3"/>
          <p:cNvSpPr>
            <a:spLocks noGrp="1"/>
          </p:cNvSpPr>
          <p:nvPr>
            <p:ph type="title"/>
          </p:nvPr>
        </p:nvSpPr>
        <p:spPr>
          <a:xfrm>
            <a:off x="1676400" y="0"/>
            <a:ext cx="6248400" cy="1143000"/>
          </a:xfrm>
        </p:spPr>
        <p:txBody>
          <a:bodyPr>
            <a:normAutofit fontScale="90000"/>
          </a:bodyPr>
          <a:lstStyle/>
          <a:p>
            <a:r>
              <a:rPr lang="en-US" dirty="0"/>
              <a:t>3) CEOS Data Cubes and CEOS Test Sites Data Access in support to WGCV Activities</a:t>
            </a:r>
          </a:p>
        </p:txBody>
      </p:sp>
    </p:spTree>
    <p:extLst>
      <p:ext uri="{BB962C8B-B14F-4D97-AF65-F5344CB8AC3E}">
        <p14:creationId xmlns:p14="http://schemas.microsoft.com/office/powerpoint/2010/main" val="76599016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52400" y="1295400"/>
            <a:ext cx="8305800" cy="685800"/>
          </a:xfrm>
        </p:spPr>
        <p:txBody>
          <a:bodyPr>
            <a:normAutofit/>
          </a:bodyPr>
          <a:lstStyle/>
          <a:p>
            <a:pPr marL="0" lvl="1" indent="0">
              <a:lnSpc>
                <a:spcPct val="120000"/>
              </a:lnSpc>
            </a:pPr>
            <a:r>
              <a:rPr lang="en-US" sz="2000" b="1" dirty="0"/>
              <a:t>Document the </a:t>
            </a:r>
            <a:r>
              <a:rPr lang="en-US" sz="2000" b="1" dirty="0" err="1"/>
              <a:t>cal</a:t>
            </a:r>
            <a:r>
              <a:rPr lang="en-US" sz="2000" b="1" dirty="0"/>
              <a:t>/</a:t>
            </a:r>
            <a:r>
              <a:rPr lang="en-US" sz="2000" b="1" dirty="0" err="1"/>
              <a:t>val</a:t>
            </a:r>
            <a:r>
              <a:rPr lang="en-US" sz="2000" b="1" dirty="0"/>
              <a:t> test sites</a:t>
            </a:r>
          </a:p>
        </p:txBody>
      </p:sp>
      <p:sp>
        <p:nvSpPr>
          <p:cNvPr id="3" name="Content Placeholder 2"/>
          <p:cNvSpPr>
            <a:spLocks noGrp="1"/>
          </p:cNvSpPr>
          <p:nvPr>
            <p:ph sz="half" idx="11"/>
          </p:nvPr>
        </p:nvSpPr>
        <p:spPr>
          <a:xfrm>
            <a:off x="0" y="1752600"/>
            <a:ext cx="9067800" cy="4648200"/>
          </a:xfrm>
        </p:spPr>
        <p:txBody>
          <a:bodyPr/>
          <a:lstStyle/>
          <a:p>
            <a:r>
              <a:rPr lang="en-US" sz="1800" dirty="0"/>
              <a:t>Test site catalog list  - </a:t>
            </a:r>
            <a:r>
              <a:rPr lang="en-US" sz="1400" dirty="0"/>
              <a:t>Note using work being developed for Land Product Characterization Systems (LPCS)</a:t>
            </a:r>
          </a:p>
          <a:p>
            <a:pPr lvl="1"/>
            <a:r>
              <a:rPr lang="en-US" sz="1400" dirty="0"/>
              <a:t>Used LPV site list</a:t>
            </a:r>
          </a:p>
          <a:p>
            <a:pPr lvl="1"/>
            <a:r>
              <a:rPr lang="en-US" sz="1400" dirty="0"/>
              <a:t>CEOS test site list</a:t>
            </a:r>
          </a:p>
          <a:p>
            <a:pPr lvl="1"/>
            <a:r>
              <a:rPr lang="en-US" sz="1400" dirty="0"/>
              <a:t>NEON test sites</a:t>
            </a:r>
          </a:p>
          <a:p>
            <a:pPr lvl="1"/>
            <a:r>
              <a:rPr lang="en-US" sz="1400" dirty="0"/>
              <a:t>Need to get new sites added</a:t>
            </a:r>
          </a:p>
          <a:p>
            <a:pPr lvl="1"/>
            <a:r>
              <a:rPr lang="en-US" sz="1400" dirty="0"/>
              <a:t>New </a:t>
            </a:r>
            <a:r>
              <a:rPr lang="en-US" sz="1400" dirty="0" err="1"/>
              <a:t>RadCalNet</a:t>
            </a:r>
            <a:endParaRPr lang="en-US" sz="1400" dirty="0"/>
          </a:p>
          <a:p>
            <a:pPr lvl="1"/>
            <a:r>
              <a:rPr lang="en-US" sz="1400" dirty="0"/>
              <a:t>New Australia sites</a:t>
            </a:r>
          </a:p>
          <a:p>
            <a:r>
              <a:rPr lang="en-US" sz="1800" dirty="0">
                <a:hlinkClick r:id="rId2"/>
              </a:rPr>
              <a:t>https://lta.cr.usgs.gov/Calibration_Validation_Test_Sites</a:t>
            </a:r>
            <a:endParaRPr lang="en-US" sz="1800" dirty="0"/>
          </a:p>
          <a:p>
            <a:endParaRPr lang="en-US" dirty="0"/>
          </a:p>
          <a:p>
            <a:r>
              <a:rPr lang="en-US" dirty="0"/>
              <a:t>Test site catalog</a:t>
            </a:r>
          </a:p>
          <a:p>
            <a:pPr lvl="1"/>
            <a:r>
              <a:rPr lang="en-US" sz="1600" dirty="0"/>
              <a:t>Cal/</a:t>
            </a:r>
            <a:r>
              <a:rPr lang="en-US" sz="1600" dirty="0" err="1"/>
              <a:t>val</a:t>
            </a:r>
            <a:r>
              <a:rPr lang="en-US" sz="1600" dirty="0"/>
              <a:t> portal – </a:t>
            </a:r>
            <a:r>
              <a:rPr lang="en-US" sz="1600" dirty="0">
                <a:hlinkClick r:id="rId3"/>
              </a:rPr>
              <a:t>http://calvalportal.ceos.org/</a:t>
            </a:r>
            <a:endParaRPr lang="en-US" sz="1600" dirty="0"/>
          </a:p>
          <a:p>
            <a:pPr lvl="1"/>
            <a:r>
              <a:rPr lang="en-US" sz="1600" dirty="0"/>
              <a:t>USGS – test site catalog</a:t>
            </a:r>
          </a:p>
        </p:txBody>
      </p:sp>
      <p:sp>
        <p:nvSpPr>
          <p:cNvPr id="4" name="Title 3"/>
          <p:cNvSpPr>
            <a:spLocks noGrp="1"/>
          </p:cNvSpPr>
          <p:nvPr>
            <p:ph type="title"/>
          </p:nvPr>
        </p:nvSpPr>
        <p:spPr>
          <a:xfrm>
            <a:off x="1828800" y="152400"/>
            <a:ext cx="5791200" cy="838200"/>
          </a:xfrm>
        </p:spPr>
        <p:txBody>
          <a:bodyPr>
            <a:normAutofit/>
          </a:bodyPr>
          <a:lstStyle/>
          <a:p>
            <a:r>
              <a:rPr lang="en-US" sz="2000" dirty="0"/>
              <a:t>3) CEOS Data Cubes and CEOS Test Sites Data Access in support to WGCV Activities</a:t>
            </a:r>
          </a:p>
        </p:txBody>
      </p:sp>
    </p:spTree>
    <p:extLst>
      <p:ext uri="{BB962C8B-B14F-4D97-AF65-F5344CB8AC3E}">
        <p14:creationId xmlns:p14="http://schemas.microsoft.com/office/powerpoint/2010/main" val="2543460487"/>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9E015023-8A5D-C94E-9FDE-F5FA630CC29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26595" y="2969960"/>
            <a:ext cx="3717403" cy="1922594"/>
          </a:xfrm>
          <a:prstGeom prst="rect">
            <a:avLst/>
          </a:prstGeom>
        </p:spPr>
      </p:pic>
      <p:sp>
        <p:nvSpPr>
          <p:cNvPr id="5" name="Content Placeholder 2"/>
          <p:cNvSpPr>
            <a:spLocks noGrp="1"/>
          </p:cNvSpPr>
          <p:nvPr>
            <p:ph sz="quarter" idx="4294967295"/>
          </p:nvPr>
        </p:nvSpPr>
        <p:spPr>
          <a:xfrm>
            <a:off x="76199" y="1219200"/>
            <a:ext cx="9067799" cy="5257800"/>
          </a:xfrm>
          <a:prstGeom prst="rect">
            <a:avLst/>
          </a:prstGeom>
        </p:spPr>
        <p:txBody>
          <a:bodyPr/>
          <a:lstStyle/>
          <a:p>
            <a:pPr marL="0" indent="0">
              <a:buNone/>
            </a:pPr>
            <a:r>
              <a:rPr lang="en-GB" sz="1800" b="1" dirty="0" smtClean="0">
                <a:solidFill>
                  <a:srgbClr val="0000FF"/>
                </a:solidFill>
              </a:rPr>
              <a:t>ESA PDGS Data Cube - In</a:t>
            </a:r>
            <a:r>
              <a:rPr lang="en-GB" sz="1800" b="1" dirty="0">
                <a:solidFill>
                  <a:srgbClr val="0000FF"/>
                </a:solidFill>
              </a:rPr>
              <a:t>-situ / EO Data Discovery, Visualization </a:t>
            </a:r>
            <a:r>
              <a:rPr lang="en-GB" sz="1800" b="1" dirty="0" smtClean="0">
                <a:solidFill>
                  <a:srgbClr val="0000FF"/>
                </a:solidFill>
              </a:rPr>
              <a:t>&amp; </a:t>
            </a:r>
            <a:r>
              <a:rPr lang="en-GB" sz="1800" b="1" dirty="0">
                <a:solidFill>
                  <a:srgbClr val="0000FF"/>
                </a:solidFill>
              </a:rPr>
              <a:t>Pixel Access</a:t>
            </a:r>
          </a:p>
          <a:p>
            <a:pPr marL="291523"/>
            <a:r>
              <a:rPr lang="en-GB" sz="1600" b="1" dirty="0">
                <a:solidFill>
                  <a:srgbClr val="002060"/>
                </a:solidFill>
              </a:rPr>
              <a:t>Atmospheric Correction Inter-Comparison Exercise (ACIX) (CV-14)</a:t>
            </a:r>
          </a:p>
          <a:p>
            <a:pPr marL="717550" lvl="1"/>
            <a:r>
              <a:rPr lang="en-AU" sz="1200" dirty="0">
                <a:solidFill>
                  <a:srgbClr val="002060"/>
                </a:solidFill>
              </a:rPr>
              <a:t>ACIX II-land, 115 sites were selected based on AERONET stations’ location and measurements availability for one-year period starting from October 2017. A total of around 7000 image scenes acquired by Sentinel-2A, -2B and Landsat-8;</a:t>
            </a:r>
          </a:p>
          <a:p>
            <a:pPr marL="717550" lvl="1"/>
            <a:r>
              <a:rPr lang="en-AU" sz="1200" dirty="0">
                <a:solidFill>
                  <a:srgbClr val="002060"/>
                </a:solidFill>
              </a:rPr>
              <a:t>ACIX-Aqua, the exercise is split into phases: Phase I, processors over coastal waters (20 AERONET-OC sites) and Phase II, processors over inland waters (15 sites with in-situ measurements)</a:t>
            </a:r>
            <a:endParaRPr lang="en-GB" sz="1200" dirty="0">
              <a:solidFill>
                <a:srgbClr val="002060"/>
              </a:solidFill>
            </a:endParaRPr>
          </a:p>
          <a:p>
            <a:pPr marL="291523"/>
            <a:r>
              <a:rPr lang="en-GB" sz="1600" b="1" dirty="0">
                <a:solidFill>
                  <a:srgbClr val="002060"/>
                </a:solidFill>
              </a:rPr>
              <a:t>Radiometric Calibration Network </a:t>
            </a:r>
          </a:p>
          <a:p>
            <a:pPr marL="0" indent="-20204">
              <a:buNone/>
            </a:pPr>
            <a:r>
              <a:rPr lang="en-GB" sz="1600" b="1" dirty="0">
                <a:solidFill>
                  <a:srgbClr val="002060"/>
                </a:solidFill>
              </a:rPr>
              <a:t>(</a:t>
            </a:r>
            <a:r>
              <a:rPr lang="en-GB" sz="1600" b="1" dirty="0" err="1">
                <a:solidFill>
                  <a:srgbClr val="002060"/>
                </a:solidFill>
              </a:rPr>
              <a:t>RadCalNet</a:t>
            </a:r>
            <a:r>
              <a:rPr lang="en-GB" sz="1600" b="1" dirty="0">
                <a:solidFill>
                  <a:srgbClr val="002060"/>
                </a:solidFill>
              </a:rPr>
              <a:t>) (CV-09)</a:t>
            </a:r>
          </a:p>
          <a:p>
            <a:pPr marL="691573" lvl="1" indent="-285750"/>
            <a:r>
              <a:rPr lang="en-GB" sz="1200" dirty="0">
                <a:solidFill>
                  <a:srgbClr val="002060"/>
                </a:solidFill>
              </a:rPr>
              <a:t>108 users since portal </a:t>
            </a:r>
          </a:p>
          <a:p>
            <a:pPr marL="405823" lvl="1" indent="0">
              <a:buNone/>
            </a:pPr>
            <a:r>
              <a:rPr lang="en-GB" sz="1200" dirty="0">
                <a:solidFill>
                  <a:srgbClr val="002060"/>
                </a:solidFill>
              </a:rPr>
              <a:t>opening</a:t>
            </a:r>
          </a:p>
        </p:txBody>
      </p:sp>
      <p:sp>
        <p:nvSpPr>
          <p:cNvPr id="2" name="Content Placeholder 1"/>
          <p:cNvSpPr>
            <a:spLocks noGrp="1"/>
          </p:cNvSpPr>
          <p:nvPr>
            <p:ph sz="quarter" idx="4294967295"/>
          </p:nvPr>
        </p:nvSpPr>
        <p:spPr>
          <a:xfrm>
            <a:off x="1981200" y="228600"/>
            <a:ext cx="6096000" cy="533400"/>
          </a:xfrm>
          <a:prstGeom prst="rect">
            <a:avLst/>
          </a:prstGeom>
        </p:spPr>
        <p:txBody>
          <a:bodyPr/>
          <a:lstStyle/>
          <a:p>
            <a:pPr marL="0" indent="0">
              <a:buNone/>
            </a:pPr>
            <a:r>
              <a:rPr lang="en-AU" sz="2000" dirty="0">
                <a:solidFill>
                  <a:srgbClr val="FFFFFF"/>
                </a:solidFill>
              </a:rPr>
              <a:t>3) Joint WGISS/WGCV CEOS Data Cubes and CEOS Test Sites Data Access </a:t>
            </a:r>
          </a:p>
        </p:txBody>
      </p:sp>
      <p:grpSp>
        <p:nvGrpSpPr>
          <p:cNvPr id="10" name="Group 9">
            <a:extLst>
              <a:ext uri="{FF2B5EF4-FFF2-40B4-BE49-F238E27FC236}">
                <a16:creationId xmlns="" xmlns:a16="http://schemas.microsoft.com/office/drawing/2014/main" id="{1A053131-9112-974F-ACDF-5A2A2B09C67F}"/>
              </a:ext>
            </a:extLst>
          </p:cNvPr>
          <p:cNvGrpSpPr/>
          <p:nvPr/>
        </p:nvGrpSpPr>
        <p:grpSpPr>
          <a:xfrm>
            <a:off x="3056803" y="3063431"/>
            <a:ext cx="5116128" cy="594914"/>
            <a:chOff x="1074351" y="1812361"/>
            <a:chExt cx="5116128" cy="594914"/>
          </a:xfrm>
        </p:grpSpPr>
        <p:cxnSp>
          <p:nvCxnSpPr>
            <p:cNvPr id="11" name="Straight Arrow Connector 10">
              <a:extLst>
                <a:ext uri="{FF2B5EF4-FFF2-40B4-BE49-F238E27FC236}">
                  <a16:creationId xmlns="" xmlns:a16="http://schemas.microsoft.com/office/drawing/2014/main" id="{49ECB513-B50D-5540-9943-AEC868FC16C1}"/>
                </a:ext>
              </a:extLst>
            </p:cNvPr>
            <p:cNvCxnSpPr/>
            <p:nvPr/>
          </p:nvCxnSpPr>
          <p:spPr>
            <a:xfrm flipV="1">
              <a:off x="3294968" y="1812361"/>
              <a:ext cx="536260" cy="31911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 xmlns:a16="http://schemas.microsoft.com/office/drawing/2014/main" id="{10FDC38D-DE4A-A343-9995-99238C41AEF5}"/>
                </a:ext>
              </a:extLst>
            </p:cNvPr>
            <p:cNvSpPr txBox="1"/>
            <p:nvPr/>
          </p:nvSpPr>
          <p:spPr>
            <a:xfrm>
              <a:off x="1074351" y="1945610"/>
              <a:ext cx="5116128" cy="461665"/>
            </a:xfrm>
            <a:prstGeom prst="rect">
              <a:avLst/>
            </a:prstGeom>
            <a:noFill/>
          </p:spPr>
          <p:txBody>
            <a:bodyPr wrap="square" rtlCol="0">
              <a:spAutoFit/>
            </a:bodyPr>
            <a:lstStyle/>
            <a:p>
              <a:pPr marL="171450" indent="-171450">
                <a:buFont typeface="Arial" panose="020B0604020202020204" pitchFamily="34" charset="0"/>
                <a:buChar char="•"/>
              </a:pPr>
              <a:r>
                <a:rPr lang="it-IT" sz="1200" b="1" dirty="0">
                  <a:solidFill>
                    <a:srgbClr val="0000FF"/>
                  </a:solidFill>
                </a:rPr>
                <a:t>Pre-configured list of sites</a:t>
              </a:r>
            </a:p>
            <a:p>
              <a:pPr marL="171450" indent="-171450">
                <a:buFont typeface="Arial" panose="020B0604020202020204" pitchFamily="34" charset="0"/>
                <a:buChar char="•"/>
              </a:pPr>
              <a:r>
                <a:rPr lang="it-IT" sz="1200" b="1" dirty="0">
                  <a:solidFill>
                    <a:srgbClr val="0000FF"/>
                  </a:solidFill>
                </a:rPr>
                <a:t>Data Discovery</a:t>
              </a:r>
            </a:p>
          </p:txBody>
        </p:sp>
      </p:grpSp>
      <p:pic>
        <p:nvPicPr>
          <p:cNvPr id="8" name="Picture 7">
            <a:extLst>
              <a:ext uri="{FF2B5EF4-FFF2-40B4-BE49-F238E27FC236}">
                <a16:creationId xmlns="" xmlns:a16="http://schemas.microsoft.com/office/drawing/2014/main" id="{27BF82DB-8A52-E141-BE02-DF60CE0DA4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26595" y="4930786"/>
            <a:ext cx="3717404" cy="1922595"/>
          </a:xfrm>
          <a:prstGeom prst="rect">
            <a:avLst/>
          </a:prstGeom>
        </p:spPr>
      </p:pic>
      <p:grpSp>
        <p:nvGrpSpPr>
          <p:cNvPr id="9" name="Group 8">
            <a:extLst>
              <a:ext uri="{FF2B5EF4-FFF2-40B4-BE49-F238E27FC236}">
                <a16:creationId xmlns="" xmlns:a16="http://schemas.microsoft.com/office/drawing/2014/main" id="{DA407C27-602E-CD4D-992E-661A58493508}"/>
              </a:ext>
            </a:extLst>
          </p:cNvPr>
          <p:cNvGrpSpPr/>
          <p:nvPr/>
        </p:nvGrpSpPr>
        <p:grpSpPr>
          <a:xfrm>
            <a:off x="2951784" y="4971371"/>
            <a:ext cx="2663083" cy="1029593"/>
            <a:chOff x="3351816" y="2011590"/>
            <a:chExt cx="2663083" cy="1029593"/>
          </a:xfrm>
        </p:grpSpPr>
        <p:cxnSp>
          <p:nvCxnSpPr>
            <p:cNvPr id="13" name="Straight Arrow Connector 12">
              <a:extLst>
                <a:ext uri="{FF2B5EF4-FFF2-40B4-BE49-F238E27FC236}">
                  <a16:creationId xmlns="" xmlns:a16="http://schemas.microsoft.com/office/drawing/2014/main" id="{5452700C-0109-C143-8434-EBABB16BA563}"/>
                </a:ext>
              </a:extLst>
            </p:cNvPr>
            <p:cNvCxnSpPr>
              <a:cxnSpLocks/>
            </p:cNvCxnSpPr>
            <p:nvPr/>
          </p:nvCxnSpPr>
          <p:spPr>
            <a:xfrm flipV="1">
              <a:off x="5263661" y="2011590"/>
              <a:ext cx="751238" cy="30845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 xmlns:a16="http://schemas.microsoft.com/office/drawing/2014/main" id="{F57DE3F7-06C6-D34A-8FCE-85A5EE5AECF1}"/>
                </a:ext>
              </a:extLst>
            </p:cNvPr>
            <p:cNvSpPr txBox="1"/>
            <p:nvPr/>
          </p:nvSpPr>
          <p:spPr>
            <a:xfrm>
              <a:off x="3351816" y="2210186"/>
              <a:ext cx="2474812" cy="830997"/>
            </a:xfrm>
            <a:prstGeom prst="rect">
              <a:avLst/>
            </a:prstGeom>
            <a:noFill/>
          </p:spPr>
          <p:txBody>
            <a:bodyPr wrap="square" rtlCol="0">
              <a:spAutoFit/>
            </a:bodyPr>
            <a:lstStyle/>
            <a:p>
              <a:pPr marL="171450" indent="-171450">
                <a:buFont typeface="Arial" panose="020B0604020202020204" pitchFamily="34" charset="0"/>
                <a:buChar char="•"/>
              </a:pPr>
              <a:r>
                <a:rPr lang="en-AU" sz="1200" b="1" dirty="0">
                  <a:solidFill>
                    <a:srgbClr val="0000FF"/>
                  </a:solidFill>
                </a:rPr>
                <a:t>Direct access to the selected site</a:t>
              </a:r>
              <a:endParaRPr lang="it-IT" sz="1200" b="1" dirty="0">
                <a:solidFill>
                  <a:srgbClr val="0000FF"/>
                </a:solidFill>
              </a:endParaRPr>
            </a:p>
            <a:p>
              <a:pPr marL="171450" indent="-171450">
                <a:buFont typeface="Arial" panose="020B0604020202020204" pitchFamily="34" charset="0"/>
                <a:buChar char="•"/>
              </a:pPr>
              <a:r>
                <a:rPr lang="it-IT" sz="1200" b="1" dirty="0">
                  <a:solidFill>
                    <a:srgbClr val="0000FF"/>
                  </a:solidFill>
                </a:rPr>
                <a:t>In-situ Data Visualization and pixel access;</a:t>
              </a:r>
            </a:p>
          </p:txBody>
        </p:sp>
      </p:grpSp>
      <p:pic>
        <p:nvPicPr>
          <p:cNvPr id="15" name="Picture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74003" y="3690880"/>
            <a:ext cx="2349045" cy="1124217"/>
          </a:xfrm>
          <a:prstGeom prst="rect">
            <a:avLst/>
          </a:prstGeom>
        </p:spPr>
      </p:pic>
    </p:spTree>
    <p:extLst>
      <p:ext uri="{BB962C8B-B14F-4D97-AF65-F5344CB8AC3E}">
        <p14:creationId xmlns:p14="http://schemas.microsoft.com/office/powerpoint/2010/main" val="179439016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17157"/>
            <a:ext cx="5715000" cy="492443"/>
          </a:xfrm>
        </p:spPr>
        <p:txBody>
          <a:bodyPr/>
          <a:lstStyle/>
          <a:p>
            <a:pPr algn="ctr">
              <a:lnSpc>
                <a:spcPct val="110000"/>
              </a:lnSpc>
            </a:pPr>
            <a:r>
              <a:rPr lang="en-GB" sz="2400" dirty="0"/>
              <a:t>4) Standardization and Best Practices</a:t>
            </a:r>
            <a:endParaRPr lang="en-US" sz="2400" dirty="0"/>
          </a:p>
        </p:txBody>
      </p:sp>
      <p:sp>
        <p:nvSpPr>
          <p:cNvPr id="3" name="Content Placeholder 2"/>
          <p:cNvSpPr>
            <a:spLocks noGrp="1"/>
          </p:cNvSpPr>
          <p:nvPr>
            <p:ph idx="4294967295"/>
          </p:nvPr>
        </p:nvSpPr>
        <p:spPr>
          <a:xfrm>
            <a:off x="76200" y="1143000"/>
            <a:ext cx="8991600" cy="5715000"/>
          </a:xfrm>
          <a:prstGeom prst="rect">
            <a:avLst/>
          </a:prstGeom>
        </p:spPr>
        <p:txBody>
          <a:bodyPr/>
          <a:lstStyle/>
          <a:p>
            <a:pPr marL="0" lvl="1" indent="0">
              <a:lnSpc>
                <a:spcPct val="120000"/>
              </a:lnSpc>
              <a:buNone/>
            </a:pPr>
            <a:r>
              <a:rPr lang="en-GB" sz="1600" b="1" dirty="0">
                <a:solidFill>
                  <a:srgbClr val="0000FF"/>
                </a:solidFill>
              </a:rPr>
              <a:t>Tasks</a:t>
            </a:r>
            <a:r>
              <a:rPr lang="en-GB" sz="1600" dirty="0">
                <a:solidFill>
                  <a:srgbClr val="0000FF"/>
                </a:solidFill>
              </a:rPr>
              <a:t> </a:t>
            </a:r>
            <a:r>
              <a:rPr lang="en-GB" sz="1600" dirty="0"/>
              <a:t>- </a:t>
            </a:r>
            <a:r>
              <a:rPr lang="en-CA" sz="1400" b="1" dirty="0"/>
              <a:t>Revisit and update WGISS-41/WGCV-40 actions:</a:t>
            </a:r>
            <a:r>
              <a:rPr lang="en-GB" sz="1400" b="1" dirty="0"/>
              <a:t>  </a:t>
            </a:r>
            <a:r>
              <a:rPr lang="en-GB" sz="1400" dirty="0"/>
              <a:t>Define a point of contact within WGCV to work with WGISS to reinvigorate the actions of WGISS-41 in terms of more recent CEOS activities and move towards closure of these items to provide a good practice white paper for inclusion on the CEOS website</a:t>
            </a:r>
          </a:p>
          <a:p>
            <a:pPr lvl="1">
              <a:buFont typeface="Wingdings" charset="2"/>
              <a:buChar char="Ø"/>
            </a:pPr>
            <a:r>
              <a:rPr lang="en-GB" sz="1400" dirty="0"/>
              <a:t>Definition of points of contact</a:t>
            </a:r>
          </a:p>
          <a:p>
            <a:pPr lvl="1">
              <a:buFont typeface="Wingdings" charset="2"/>
              <a:buChar char="Ø"/>
            </a:pPr>
            <a:r>
              <a:rPr lang="en-GB" sz="1400" b="1" dirty="0">
                <a:solidFill>
                  <a:srgbClr val="0000FF"/>
                </a:solidFill>
              </a:rPr>
              <a:t>Reviewing of Data Management and Stewardship Maturity Matrix</a:t>
            </a:r>
          </a:p>
          <a:p>
            <a:pPr lvl="2">
              <a:buFont typeface="Wingdings" charset="2"/>
              <a:buChar char="§"/>
            </a:pPr>
            <a:r>
              <a:rPr lang="en-GB" sz="1400" dirty="0">
                <a:solidFill>
                  <a:srgbClr val="0000FF"/>
                </a:solidFill>
              </a:rPr>
              <a:t>Collection of </a:t>
            </a:r>
            <a:r>
              <a:rPr lang="en-GB" sz="1400" dirty="0" smtClean="0">
                <a:solidFill>
                  <a:srgbClr val="0000FF"/>
                </a:solidFill>
              </a:rPr>
              <a:t>WGCV comments</a:t>
            </a:r>
            <a:r>
              <a:rPr lang="en-GB" sz="1400" dirty="0">
                <a:solidFill>
                  <a:srgbClr val="0000FF"/>
                </a:solidFill>
              </a:rPr>
              <a:t>/feedbacks.</a:t>
            </a:r>
          </a:p>
          <a:p>
            <a:pPr lvl="2">
              <a:buFont typeface="Wingdings" charset="2"/>
              <a:buChar char="§"/>
            </a:pPr>
            <a:r>
              <a:rPr lang="en-GB" sz="1400" dirty="0">
                <a:solidFill>
                  <a:srgbClr val="0000FF"/>
                </a:solidFill>
              </a:rPr>
              <a:t>Issuing new version of the Data Management and Stewardship Maturity Matrix</a:t>
            </a:r>
          </a:p>
          <a:p>
            <a:pPr lvl="1">
              <a:buFont typeface="Wingdings" charset="2"/>
              <a:buChar char="Ø"/>
            </a:pPr>
            <a:r>
              <a:rPr lang="en-GB" sz="1400" dirty="0"/>
              <a:t>Provision of new input to GEO Data Management Principles Implementation Guidelines (DMP IG)</a:t>
            </a:r>
          </a:p>
          <a:p>
            <a:pPr marL="0" indent="0">
              <a:buNone/>
            </a:pPr>
            <a:endParaRPr lang="en-US" sz="1100" dirty="0"/>
          </a:p>
          <a:p>
            <a:pPr marL="0" indent="0">
              <a:buNone/>
            </a:pPr>
            <a:r>
              <a:rPr lang="en-CA" sz="1600" b="1" dirty="0"/>
              <a:t>Approach (defined at June Telco): </a:t>
            </a:r>
            <a:r>
              <a:rPr lang="en-GB" sz="1400" dirty="0"/>
              <a:t>WGISS point of contact: Iolanda. WGCV point of contact: Greg/Cindy</a:t>
            </a:r>
          </a:p>
          <a:p>
            <a:pPr marL="0" indent="0">
              <a:buNone/>
            </a:pPr>
            <a:endParaRPr lang="en-US" sz="1400" b="1" dirty="0"/>
          </a:p>
          <a:p>
            <a:pPr marL="0" indent="0">
              <a:buNone/>
            </a:pPr>
            <a:r>
              <a:rPr lang="en-CA" sz="1600" b="1" dirty="0"/>
              <a:t>September 2018 and February 2019 Updates:</a:t>
            </a:r>
          </a:p>
          <a:p>
            <a:r>
              <a:rPr lang="en-US" sz="1400" dirty="0"/>
              <a:t>WGCV (Greg and Philippe) to provide comments on Maturity Matrix to WGISS (Iolanda) by end of July. </a:t>
            </a:r>
          </a:p>
          <a:p>
            <a:pPr lvl="1"/>
            <a:r>
              <a:rPr lang="en-US" sz="1400" dirty="0">
                <a:solidFill>
                  <a:schemeClr val="tx1"/>
                </a:solidFill>
              </a:rPr>
              <a:t>Awaiting inputs from Greg/Philippe.</a:t>
            </a:r>
          </a:p>
          <a:p>
            <a:r>
              <a:rPr lang="en-US" sz="1400" dirty="0"/>
              <a:t>Iolanda and Philippe/Greg to review actions from 2016 and reformulate as needed by end of July.</a:t>
            </a:r>
          </a:p>
          <a:p>
            <a:pPr lvl="1"/>
            <a:r>
              <a:rPr lang="en-US" sz="1400" dirty="0"/>
              <a:t>First draft with rewording prepared by Iolanda, waiting feedback from WGCV.</a:t>
            </a:r>
          </a:p>
          <a:p>
            <a:endParaRPr lang="en-US" sz="1400" b="1" dirty="0"/>
          </a:p>
          <a:p>
            <a:pPr marL="0" indent="0">
              <a:buNone/>
            </a:pPr>
            <a:r>
              <a:rPr lang="en-US" sz="1600" b="1" dirty="0"/>
              <a:t>July 2019 Updates:</a:t>
            </a:r>
          </a:p>
          <a:p>
            <a:pPr marL="0" indent="0">
              <a:buNone/>
            </a:pPr>
            <a:r>
              <a:rPr lang="en-US" sz="1600" dirty="0">
                <a:solidFill>
                  <a:srgbClr val="0000FF"/>
                </a:solidFill>
              </a:rPr>
              <a:t>Feedback on maturity matrix awaited by Philippe and Greg. Further discussion will be held </a:t>
            </a:r>
            <a:r>
              <a:rPr lang="en-US" sz="1600" dirty="0" smtClean="0">
                <a:solidFill>
                  <a:srgbClr val="0000FF"/>
                </a:solidFill>
              </a:rPr>
              <a:t>in </a:t>
            </a:r>
            <a:r>
              <a:rPr lang="en-US" sz="1600" dirty="0">
                <a:solidFill>
                  <a:srgbClr val="0000FF"/>
                </a:solidFill>
              </a:rPr>
              <a:t>Perth and feedback from WGCV-45 will be provided to WGISS.</a:t>
            </a:r>
          </a:p>
          <a:p>
            <a:endParaRPr lang="en-US" sz="1400" dirty="0"/>
          </a:p>
        </p:txBody>
      </p:sp>
    </p:spTree>
    <p:extLst>
      <p:ext uri="{BB962C8B-B14F-4D97-AF65-F5344CB8AC3E}">
        <p14:creationId xmlns:p14="http://schemas.microsoft.com/office/powerpoint/2010/main" val="127272917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13612" y="1143000"/>
            <a:ext cx="8991600" cy="838200"/>
          </a:xfrm>
        </p:spPr>
        <p:txBody>
          <a:bodyPr/>
          <a:lstStyle/>
          <a:p>
            <a:pPr marL="342900" lvl="2" indent="-342900" algn="just">
              <a:buNone/>
            </a:pPr>
            <a:r>
              <a:rPr lang="en-US" sz="2200" dirty="0" smtClean="0"/>
              <a:t>WGISS Maturity </a:t>
            </a:r>
            <a:r>
              <a:rPr lang="en-US" sz="2200" dirty="0"/>
              <a:t>Matrix: </a:t>
            </a:r>
            <a:r>
              <a:rPr lang="en-US" sz="2200" i="1" dirty="0"/>
              <a:t>Becomes more important as products/missions increase </a:t>
            </a:r>
            <a:r>
              <a:rPr lang="en-US" sz="2200" i="1" dirty="0" smtClean="0"/>
              <a:t>in number and </a:t>
            </a:r>
            <a:r>
              <a:rPr lang="en-US" sz="2200" i="1" dirty="0"/>
              <a:t>comparison tools are </a:t>
            </a:r>
            <a:r>
              <a:rPr lang="en-US" sz="2200" i="1" dirty="0" smtClean="0"/>
              <a:t>needed</a:t>
            </a:r>
            <a:endParaRPr lang="en-US" sz="2200" i="1" dirty="0"/>
          </a:p>
        </p:txBody>
      </p:sp>
      <p:sp>
        <p:nvSpPr>
          <p:cNvPr id="3" name="Content Placeholder 2"/>
          <p:cNvSpPr>
            <a:spLocks noGrp="1"/>
          </p:cNvSpPr>
          <p:nvPr>
            <p:ph sz="half" idx="11"/>
          </p:nvPr>
        </p:nvSpPr>
        <p:spPr>
          <a:xfrm>
            <a:off x="152400" y="1905000"/>
            <a:ext cx="8839200" cy="3962400"/>
          </a:xfrm>
        </p:spPr>
        <p:txBody>
          <a:bodyPr/>
          <a:lstStyle/>
          <a:p>
            <a:r>
              <a:rPr lang="en-US" sz="1400" dirty="0"/>
              <a:t>Maturity matrix concept can support the quality indicators topic</a:t>
            </a:r>
          </a:p>
          <a:p>
            <a:r>
              <a:rPr lang="en-US" sz="1400" dirty="0"/>
              <a:t>Current version of WGISS Maturity Matrix developed is very much data access and data preservation oriented</a:t>
            </a:r>
          </a:p>
          <a:p>
            <a:r>
              <a:rPr lang="en-US" sz="1400" dirty="0"/>
              <a:t>Efforts ongoing at ESA to reinforce data quality aspects: LPV work at the validation stage is being evaluated to possibly improve maturity matrix information</a:t>
            </a:r>
          </a:p>
          <a:p>
            <a:r>
              <a:rPr lang="en-US" sz="1400" dirty="0"/>
              <a:t>Need to align/merge activities related to maturity matrix recently carried out in parallel within WGISS and </a:t>
            </a:r>
            <a:r>
              <a:rPr lang="en-US" sz="1400" dirty="0" smtClean="0"/>
              <a:t>WGCV</a:t>
            </a:r>
          </a:p>
          <a:p>
            <a:endParaRPr lang="en-US" sz="1400" dirty="0">
              <a:solidFill>
                <a:srgbClr val="FF0000"/>
              </a:solidFill>
            </a:endParaRPr>
          </a:p>
          <a:p>
            <a:pPr marL="0" indent="0">
              <a:buNone/>
            </a:pPr>
            <a:r>
              <a:rPr lang="en-GB" sz="1800" dirty="0" smtClean="0">
                <a:solidFill>
                  <a:srgbClr val="0000FF"/>
                </a:solidFill>
              </a:rPr>
              <a:t>Proposed </a:t>
            </a:r>
            <a:r>
              <a:rPr lang="en-GB" sz="1800" dirty="0">
                <a:solidFill>
                  <a:srgbClr val="0000FF"/>
                </a:solidFill>
              </a:rPr>
              <a:t>Way Forward:</a:t>
            </a:r>
          </a:p>
          <a:p>
            <a:r>
              <a:rPr lang="en-GB" sz="1400" dirty="0" smtClean="0">
                <a:solidFill>
                  <a:srgbClr val="0000FF"/>
                </a:solidFill>
              </a:rPr>
              <a:t>Collect feedback on WGISS Maturity Matrix by WGCV by August 2019.</a:t>
            </a:r>
          </a:p>
          <a:p>
            <a:r>
              <a:rPr lang="en-GB" sz="1400" dirty="0" smtClean="0">
                <a:solidFill>
                  <a:srgbClr val="0000FF"/>
                </a:solidFill>
              </a:rPr>
              <a:t>Receive update of WMO </a:t>
            </a:r>
            <a:r>
              <a:rPr lang="en-GB" sz="1400" dirty="0">
                <a:solidFill>
                  <a:srgbClr val="0000FF"/>
                </a:solidFill>
              </a:rPr>
              <a:t>Stewardship Maturity Matrix for Climate Data (SMM-CD) more focused on Quality Management and </a:t>
            </a:r>
            <a:r>
              <a:rPr lang="en-US" sz="1400" dirty="0">
                <a:solidFill>
                  <a:srgbClr val="0000FF"/>
                </a:solidFill>
              </a:rPr>
              <a:t>Uncertainty Analysis. </a:t>
            </a:r>
            <a:r>
              <a:rPr lang="en-US" sz="1400" dirty="0" smtClean="0">
                <a:solidFill>
                  <a:srgbClr val="0000FF"/>
                </a:solidFill>
              </a:rPr>
              <a:t>Due </a:t>
            </a:r>
            <a:r>
              <a:rPr lang="en-US" sz="1400" dirty="0">
                <a:solidFill>
                  <a:srgbClr val="0000FF"/>
                </a:solidFill>
              </a:rPr>
              <a:t>date: October 2019</a:t>
            </a:r>
          </a:p>
          <a:p>
            <a:r>
              <a:rPr lang="en-GB" sz="1400" dirty="0">
                <a:solidFill>
                  <a:srgbClr val="0000FF"/>
                </a:solidFill>
              </a:rPr>
              <a:t>Improve the </a:t>
            </a:r>
            <a:r>
              <a:rPr lang="it-IT" sz="1400" dirty="0">
                <a:solidFill>
                  <a:srgbClr val="0000FF"/>
                </a:solidFill>
              </a:rPr>
              <a:t>CEOS WGISS Data Management and </a:t>
            </a:r>
            <a:r>
              <a:rPr lang="it-IT" sz="1400" dirty="0" err="1">
                <a:solidFill>
                  <a:srgbClr val="0000FF"/>
                </a:solidFill>
              </a:rPr>
              <a:t>Stewardship</a:t>
            </a:r>
            <a:r>
              <a:rPr lang="it-IT" sz="1400" dirty="0">
                <a:solidFill>
                  <a:srgbClr val="0000FF"/>
                </a:solidFill>
              </a:rPr>
              <a:t> </a:t>
            </a:r>
            <a:r>
              <a:rPr lang="it-IT" sz="1400" dirty="0" err="1">
                <a:solidFill>
                  <a:srgbClr val="0000FF"/>
                </a:solidFill>
              </a:rPr>
              <a:t>Maturity</a:t>
            </a:r>
            <a:r>
              <a:rPr lang="it-IT" sz="1400" dirty="0">
                <a:solidFill>
                  <a:srgbClr val="0000FF"/>
                </a:solidFill>
              </a:rPr>
              <a:t> Matrix (DMSMM) for </a:t>
            </a:r>
            <a:r>
              <a:rPr lang="it-IT" sz="1400" dirty="0" err="1">
                <a:solidFill>
                  <a:srgbClr val="0000FF"/>
                </a:solidFill>
              </a:rPr>
              <a:t>what</a:t>
            </a:r>
            <a:r>
              <a:rPr lang="it-IT" sz="1400" dirty="0">
                <a:solidFill>
                  <a:srgbClr val="0000FF"/>
                </a:solidFill>
              </a:rPr>
              <a:t> </a:t>
            </a:r>
            <a:r>
              <a:rPr lang="it-IT" sz="1400" dirty="0" err="1" smtClean="0">
                <a:solidFill>
                  <a:srgbClr val="0000FF"/>
                </a:solidFill>
              </a:rPr>
              <a:t>concerns</a:t>
            </a:r>
            <a:r>
              <a:rPr lang="it-IT" sz="1400" dirty="0" smtClean="0">
                <a:solidFill>
                  <a:srgbClr val="0000FF"/>
                </a:solidFill>
              </a:rPr>
              <a:t> </a:t>
            </a:r>
            <a:r>
              <a:rPr lang="it-IT" sz="1400" dirty="0">
                <a:solidFill>
                  <a:srgbClr val="0000FF"/>
                </a:solidFill>
              </a:rPr>
              <a:t>Data Management </a:t>
            </a:r>
            <a:r>
              <a:rPr lang="it-IT" sz="1400" dirty="0" err="1">
                <a:solidFill>
                  <a:srgbClr val="0000FF"/>
                </a:solidFill>
              </a:rPr>
              <a:t>Principle</a:t>
            </a:r>
            <a:r>
              <a:rPr lang="it-IT" sz="1400" dirty="0">
                <a:solidFill>
                  <a:srgbClr val="0000FF"/>
                </a:solidFill>
              </a:rPr>
              <a:t> (DMP) – 6: Data </a:t>
            </a:r>
            <a:r>
              <a:rPr lang="it-IT" sz="1400" dirty="0" err="1" smtClean="0">
                <a:solidFill>
                  <a:srgbClr val="0000FF"/>
                </a:solidFill>
              </a:rPr>
              <a:t>Quality</a:t>
            </a:r>
            <a:r>
              <a:rPr lang="it-IT" sz="1400" dirty="0" smtClean="0">
                <a:solidFill>
                  <a:srgbClr val="0000FF"/>
                </a:solidFill>
              </a:rPr>
              <a:t>. </a:t>
            </a:r>
            <a:r>
              <a:rPr lang="en-GB" sz="1400" dirty="0" smtClean="0">
                <a:solidFill>
                  <a:srgbClr val="0000FF"/>
                </a:solidFill>
              </a:rPr>
              <a:t>Due </a:t>
            </a:r>
            <a:r>
              <a:rPr lang="en-GB" sz="1400" dirty="0">
                <a:solidFill>
                  <a:srgbClr val="0000FF"/>
                </a:solidFill>
              </a:rPr>
              <a:t>date: December </a:t>
            </a:r>
            <a:r>
              <a:rPr lang="en-GB" sz="1400" dirty="0" smtClean="0">
                <a:solidFill>
                  <a:srgbClr val="0000FF"/>
                </a:solidFill>
              </a:rPr>
              <a:t>2019</a:t>
            </a:r>
          </a:p>
          <a:p>
            <a:r>
              <a:rPr lang="en-GB" sz="1400" dirty="0" smtClean="0">
                <a:solidFill>
                  <a:srgbClr val="0000FF"/>
                </a:solidFill>
              </a:rPr>
              <a:t>Final review in WGISS/WGCV</a:t>
            </a:r>
            <a:endParaRPr lang="en-GB" sz="1400" dirty="0">
              <a:solidFill>
                <a:srgbClr val="0000FF"/>
              </a:solidFill>
            </a:endParaRPr>
          </a:p>
          <a:p>
            <a:pPr lvl="1"/>
            <a:endParaRPr lang="en-US" dirty="0"/>
          </a:p>
        </p:txBody>
      </p:sp>
      <p:sp>
        <p:nvSpPr>
          <p:cNvPr id="7" name="Title 3"/>
          <p:cNvSpPr>
            <a:spLocks noGrp="1"/>
          </p:cNvSpPr>
          <p:nvPr>
            <p:ph type="title"/>
          </p:nvPr>
        </p:nvSpPr>
        <p:spPr>
          <a:xfrm>
            <a:off x="1676400" y="0"/>
            <a:ext cx="6248400" cy="1143000"/>
          </a:xfrm>
        </p:spPr>
        <p:txBody>
          <a:bodyPr>
            <a:normAutofit/>
          </a:bodyPr>
          <a:lstStyle/>
          <a:p>
            <a:r>
              <a:rPr lang="en-GB" dirty="0"/>
              <a:t>4) Standardization and Best Practices</a:t>
            </a:r>
            <a:endParaRPr lang="en-US" dirty="0"/>
          </a:p>
        </p:txBody>
      </p:sp>
    </p:spTree>
    <p:extLst>
      <p:ext uri="{BB962C8B-B14F-4D97-AF65-F5344CB8AC3E}">
        <p14:creationId xmlns:p14="http://schemas.microsoft.com/office/powerpoint/2010/main" val="2663038986"/>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a:xfrm>
            <a:off x="1600200" y="188704"/>
            <a:ext cx="6248400" cy="533400"/>
          </a:xfrm>
          <a:prstGeom prst="rect">
            <a:avLst/>
          </a:prstGeom>
        </p:spPr>
        <p:txBody>
          <a:bodyPr/>
          <a:lstStyle>
            <a:lvl1pPr marL="342900" indent="-342900">
              <a:spcBef>
                <a:spcPts val="500"/>
              </a:spcBef>
              <a:buSzPct val="90000"/>
              <a:buFont typeface="Arial"/>
              <a:buChar char="•"/>
              <a:defRPr sz="2000" baseline="0">
                <a:solidFill>
                  <a:schemeClr val="tx1"/>
                </a:solidFill>
                <a:latin typeface="Century Gothic" pitchFamily="34" charset="0"/>
                <a:ea typeface="Arial Bold"/>
                <a:cs typeface="Arial Bold"/>
                <a:sym typeface="Arial Bold"/>
              </a:defRPr>
            </a:lvl1pPr>
            <a:lvl2pPr marL="768927" indent="-311727">
              <a:spcBef>
                <a:spcPts val="500"/>
              </a:spcBef>
              <a:buClr>
                <a:srgbClr val="005426"/>
              </a:buClr>
              <a:buSzPct val="80000"/>
              <a:buFont typeface="Wingdings" panose="05000000000000000000" pitchFamily="2" charset="2"/>
              <a:buChar char="§"/>
              <a:defRPr sz="2000" baseline="0">
                <a:solidFill>
                  <a:schemeClr val="tx1"/>
                </a:solidFill>
                <a:latin typeface="Century Gothic" pitchFamily="34" charset="0"/>
                <a:ea typeface="Arial Bold"/>
                <a:cs typeface="Arial Bold"/>
                <a:sym typeface="Arial Bold"/>
              </a:defRPr>
            </a:lvl2pPr>
            <a:lvl3pPr marL="1188719" indent="-274319">
              <a:spcBef>
                <a:spcPts val="500"/>
              </a:spcBef>
              <a:buSzPct val="60000"/>
              <a:buFont typeface="Arial"/>
              <a:buChar char="o"/>
              <a:defRPr sz="2000" baseline="0">
                <a:solidFill>
                  <a:schemeClr val="tx1"/>
                </a:solidFill>
                <a:latin typeface="Century Gothic" pitchFamily="34" charset="0"/>
                <a:ea typeface="Arial Bold"/>
                <a:cs typeface="Arial Bold"/>
                <a:sym typeface="Arial Bold"/>
              </a:defRPr>
            </a:lvl3pPr>
            <a:lvl4pPr marL="1676400" indent="-304800">
              <a:spcBef>
                <a:spcPts val="500"/>
              </a:spcBef>
              <a:buSzPct val="100000"/>
              <a:buFont typeface="Arial"/>
              <a:buChar char="▪"/>
              <a:defRPr sz="2400">
                <a:solidFill>
                  <a:srgbClr val="C00000"/>
                </a:solidFill>
                <a:latin typeface="Arial Bold"/>
                <a:ea typeface="Arial Bold"/>
                <a:cs typeface="Arial Bold"/>
                <a:sym typeface="Arial Bold"/>
              </a:defRPr>
            </a:lvl4pPr>
            <a:lvl5pPr marL="2171700" indent="-342900">
              <a:spcBef>
                <a:spcPts val="500"/>
              </a:spcBef>
              <a:buSzPct val="100000"/>
              <a:buFont typeface="Arial"/>
              <a:buChar char="•"/>
              <a:defRPr sz="2400">
                <a:solidFill>
                  <a:schemeClr val="tx1"/>
                </a:solidFill>
                <a:latin typeface="Arial Bold"/>
                <a:ea typeface="Arial Bold"/>
                <a:cs typeface="Arial Bold"/>
                <a:sym typeface="Arial Bold"/>
              </a:defRPr>
            </a:lvl5pPr>
            <a:lvl6pPr indent="2286000">
              <a:spcBef>
                <a:spcPts val="500"/>
              </a:spcBef>
              <a:buFont typeface="Arial"/>
              <a:defRPr sz="1800">
                <a:solidFill>
                  <a:srgbClr val="002569"/>
                </a:solidFill>
                <a:latin typeface="Arial Bold"/>
                <a:ea typeface="Arial Bold"/>
                <a:cs typeface="Arial Bold"/>
                <a:sym typeface="Arial Bold"/>
              </a:defRPr>
            </a:lvl6pPr>
            <a:lvl7pPr indent="2743200">
              <a:spcBef>
                <a:spcPts val="500"/>
              </a:spcBef>
              <a:buFont typeface="Arial"/>
              <a:defRPr sz="1800">
                <a:solidFill>
                  <a:srgbClr val="002569"/>
                </a:solidFill>
                <a:latin typeface="Arial Bold"/>
                <a:ea typeface="Arial Bold"/>
                <a:cs typeface="Arial Bold"/>
                <a:sym typeface="Arial Bold"/>
              </a:defRPr>
            </a:lvl7pPr>
            <a:lvl8pPr indent="3200400">
              <a:spcBef>
                <a:spcPts val="500"/>
              </a:spcBef>
              <a:buFont typeface="Arial"/>
              <a:defRPr sz="1800">
                <a:solidFill>
                  <a:srgbClr val="002569"/>
                </a:solidFill>
                <a:latin typeface="Arial Bold"/>
                <a:ea typeface="Arial Bold"/>
                <a:cs typeface="Arial Bold"/>
                <a:sym typeface="Arial Bold"/>
              </a:defRPr>
            </a:lvl8pPr>
            <a:lvl9pPr indent="3657600">
              <a:spcBef>
                <a:spcPts val="500"/>
              </a:spcBef>
              <a:buFont typeface="Arial"/>
              <a:defRPr sz="1800">
                <a:solidFill>
                  <a:srgbClr val="002569"/>
                </a:solidFill>
                <a:latin typeface="Arial Bold"/>
                <a:ea typeface="Arial Bold"/>
                <a:cs typeface="Arial Bold"/>
                <a:sym typeface="Arial Bold"/>
              </a:defRPr>
            </a:lvl9pPr>
          </a:lstStyle>
          <a:p>
            <a:pPr defTabSz="914400"/>
            <a:endParaRPr lang="en-AU" sz="2400" dirty="0">
              <a:solidFill>
                <a:srgbClr val="FFFFFF"/>
              </a:solidFill>
            </a:endParaRPr>
          </a:p>
        </p:txBody>
      </p:sp>
      <p:sp>
        <p:nvSpPr>
          <p:cNvPr id="5" name="Content Placeholder 1"/>
          <p:cNvSpPr txBox="1">
            <a:spLocks/>
          </p:cNvSpPr>
          <p:nvPr/>
        </p:nvSpPr>
        <p:spPr>
          <a:xfrm>
            <a:off x="1676400" y="228600"/>
            <a:ext cx="6248400" cy="533400"/>
          </a:xfrm>
          <a:prstGeom prst="rect">
            <a:avLst/>
          </a:prstGeom>
        </p:spPr>
        <p:txBody>
          <a:bodyPr/>
          <a:lstStyle>
            <a:lvl1pPr marL="342900" indent="-342900">
              <a:spcBef>
                <a:spcPts val="500"/>
              </a:spcBef>
              <a:buSzPct val="90000"/>
              <a:buFont typeface="Arial"/>
              <a:buChar char="•"/>
              <a:defRPr sz="2000" baseline="0">
                <a:solidFill>
                  <a:schemeClr val="tx1"/>
                </a:solidFill>
                <a:latin typeface="Century Gothic" pitchFamily="34" charset="0"/>
                <a:ea typeface="Arial Bold"/>
                <a:cs typeface="Arial Bold"/>
                <a:sym typeface="Arial Bold"/>
              </a:defRPr>
            </a:lvl1pPr>
            <a:lvl2pPr marL="768927" indent="-311727">
              <a:spcBef>
                <a:spcPts val="500"/>
              </a:spcBef>
              <a:buClr>
                <a:srgbClr val="005426"/>
              </a:buClr>
              <a:buSzPct val="80000"/>
              <a:buFont typeface="Wingdings" panose="05000000000000000000" pitchFamily="2" charset="2"/>
              <a:buChar char="§"/>
              <a:defRPr sz="2000" baseline="0">
                <a:solidFill>
                  <a:schemeClr val="tx1"/>
                </a:solidFill>
                <a:latin typeface="Century Gothic" pitchFamily="34" charset="0"/>
                <a:ea typeface="Arial Bold"/>
                <a:cs typeface="Arial Bold"/>
                <a:sym typeface="Arial Bold"/>
              </a:defRPr>
            </a:lvl2pPr>
            <a:lvl3pPr marL="1188719" indent="-274319">
              <a:spcBef>
                <a:spcPts val="500"/>
              </a:spcBef>
              <a:buSzPct val="60000"/>
              <a:buFont typeface="Arial"/>
              <a:buChar char="o"/>
              <a:defRPr sz="2000" baseline="0">
                <a:solidFill>
                  <a:schemeClr val="tx1"/>
                </a:solidFill>
                <a:latin typeface="Century Gothic" pitchFamily="34" charset="0"/>
                <a:ea typeface="Arial Bold"/>
                <a:cs typeface="Arial Bold"/>
                <a:sym typeface="Arial Bold"/>
              </a:defRPr>
            </a:lvl3pPr>
            <a:lvl4pPr marL="1676400" indent="-304800">
              <a:spcBef>
                <a:spcPts val="500"/>
              </a:spcBef>
              <a:buSzPct val="100000"/>
              <a:buFont typeface="Arial"/>
              <a:buChar char="▪"/>
              <a:defRPr sz="2400">
                <a:solidFill>
                  <a:srgbClr val="C00000"/>
                </a:solidFill>
                <a:latin typeface="Arial Bold"/>
                <a:ea typeface="Arial Bold"/>
                <a:cs typeface="Arial Bold"/>
                <a:sym typeface="Arial Bold"/>
              </a:defRPr>
            </a:lvl4pPr>
            <a:lvl5pPr marL="2171700" indent="-342900">
              <a:spcBef>
                <a:spcPts val="500"/>
              </a:spcBef>
              <a:buSzPct val="100000"/>
              <a:buFont typeface="Arial"/>
              <a:buChar char="•"/>
              <a:defRPr sz="2400">
                <a:solidFill>
                  <a:schemeClr val="tx1"/>
                </a:solidFill>
                <a:latin typeface="Arial Bold"/>
                <a:ea typeface="Arial Bold"/>
                <a:cs typeface="Arial Bold"/>
                <a:sym typeface="Arial Bold"/>
              </a:defRPr>
            </a:lvl5pPr>
            <a:lvl6pPr indent="2286000">
              <a:spcBef>
                <a:spcPts val="500"/>
              </a:spcBef>
              <a:buFont typeface="Arial"/>
              <a:defRPr sz="1800">
                <a:solidFill>
                  <a:srgbClr val="002569"/>
                </a:solidFill>
                <a:latin typeface="Arial Bold"/>
                <a:ea typeface="Arial Bold"/>
                <a:cs typeface="Arial Bold"/>
                <a:sym typeface="Arial Bold"/>
              </a:defRPr>
            </a:lvl6pPr>
            <a:lvl7pPr indent="2743200">
              <a:spcBef>
                <a:spcPts val="500"/>
              </a:spcBef>
              <a:buFont typeface="Arial"/>
              <a:defRPr sz="1800">
                <a:solidFill>
                  <a:srgbClr val="002569"/>
                </a:solidFill>
                <a:latin typeface="Arial Bold"/>
                <a:ea typeface="Arial Bold"/>
                <a:cs typeface="Arial Bold"/>
                <a:sym typeface="Arial Bold"/>
              </a:defRPr>
            </a:lvl7pPr>
            <a:lvl8pPr indent="3200400">
              <a:spcBef>
                <a:spcPts val="500"/>
              </a:spcBef>
              <a:buFont typeface="Arial"/>
              <a:defRPr sz="1800">
                <a:solidFill>
                  <a:srgbClr val="002569"/>
                </a:solidFill>
                <a:latin typeface="Arial Bold"/>
                <a:ea typeface="Arial Bold"/>
                <a:cs typeface="Arial Bold"/>
                <a:sym typeface="Arial Bold"/>
              </a:defRPr>
            </a:lvl8pPr>
            <a:lvl9pPr indent="3657600">
              <a:spcBef>
                <a:spcPts val="500"/>
              </a:spcBef>
              <a:buFont typeface="Arial"/>
              <a:defRPr sz="1800">
                <a:solidFill>
                  <a:srgbClr val="002569"/>
                </a:solidFill>
                <a:latin typeface="Arial Bold"/>
                <a:ea typeface="Arial Bold"/>
                <a:cs typeface="Arial Bold"/>
                <a:sym typeface="Arial Bold"/>
              </a:defRPr>
            </a:lvl9pPr>
          </a:lstStyle>
          <a:p>
            <a:pPr marL="0" indent="0" algn="ctr" defTabSz="914400">
              <a:buNone/>
            </a:pPr>
            <a:r>
              <a:rPr lang="en-AU" sz="3600" b="1" dirty="0">
                <a:solidFill>
                  <a:srgbClr val="FFFFFF"/>
                </a:solidFill>
                <a:latin typeface="Helvetica"/>
              </a:rPr>
              <a:t>WGISS</a:t>
            </a:r>
            <a:endParaRPr lang="en-AU" sz="3600" dirty="0">
              <a:solidFill>
                <a:srgbClr val="FFFFFF"/>
              </a:solidFill>
            </a:endParaRPr>
          </a:p>
        </p:txBody>
      </p:sp>
      <p:pic>
        <p:nvPicPr>
          <p:cNvPr id="8" name="Picture 7"/>
          <p:cNvPicPr>
            <a:picLocks noChangeAspect="1"/>
          </p:cNvPicPr>
          <p:nvPr/>
        </p:nvPicPr>
        <p:blipFill>
          <a:blip r:embed="rId2"/>
          <a:stretch>
            <a:fillRect/>
          </a:stretch>
        </p:blipFill>
        <p:spPr>
          <a:xfrm>
            <a:off x="685800" y="1066800"/>
            <a:ext cx="7543800" cy="5586212"/>
          </a:xfrm>
          <a:prstGeom prst="rect">
            <a:avLst/>
          </a:prstGeom>
        </p:spPr>
      </p:pic>
      <p:sp>
        <p:nvSpPr>
          <p:cNvPr id="9" name="Shape 11"/>
          <p:cNvSpPr/>
          <p:nvPr/>
        </p:nvSpPr>
        <p:spPr>
          <a:xfrm>
            <a:off x="0" y="5894321"/>
            <a:ext cx="9144000" cy="984806"/>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0" tIns="0" rIns="0" bIns="0" anchor="ctr"/>
          <a:lstStyle/>
          <a:p>
            <a:pPr lvl="0" algn="ctr" defTabSz="914400">
              <a:defRPr>
                <a:solidFill>
                  <a:srgbClr val="000000"/>
                </a:solidFill>
              </a:defRPr>
            </a:pPr>
            <a:r>
              <a:rPr lang="fr-FR" sz="2400" b="1" dirty="0">
                <a:solidFill>
                  <a:srgbClr val="0C62FF"/>
                </a:solidFill>
                <a:latin typeface="Arial Bold"/>
                <a:ea typeface="Arial Bold"/>
                <a:cs typeface="Arial Bold"/>
                <a:sym typeface="Arial Bold"/>
              </a:rPr>
              <a:t>WGISS-47, </a:t>
            </a:r>
            <a:r>
              <a:rPr lang="fr-FR" sz="2400" b="1" dirty="0">
                <a:solidFill>
                  <a:srgbClr val="0C62FF"/>
                </a:solidFill>
                <a:latin typeface="Arial Bold"/>
                <a:ea typeface="Arial Bold"/>
                <a:cs typeface="Arial Bold"/>
              </a:rPr>
              <a:t>NOAA – </a:t>
            </a:r>
            <a:r>
              <a:rPr lang="fr-FR" sz="2400" b="1" dirty="0" err="1">
                <a:solidFill>
                  <a:srgbClr val="0C62FF"/>
                </a:solidFill>
                <a:latin typeface="Arial Bold"/>
                <a:ea typeface="Arial Bold"/>
                <a:cs typeface="Arial Bold"/>
              </a:rPr>
              <a:t>Silver</a:t>
            </a:r>
            <a:r>
              <a:rPr lang="fr-FR" sz="2400" b="1" dirty="0">
                <a:solidFill>
                  <a:srgbClr val="0C62FF"/>
                </a:solidFill>
                <a:latin typeface="Arial Bold"/>
                <a:ea typeface="Arial Bold"/>
                <a:cs typeface="Arial Bold"/>
              </a:rPr>
              <a:t> </a:t>
            </a:r>
            <a:r>
              <a:rPr lang="fr-FR" sz="2400" b="1" dirty="0" err="1">
                <a:solidFill>
                  <a:srgbClr val="0C62FF"/>
                </a:solidFill>
                <a:latin typeface="Arial Bold"/>
                <a:ea typeface="Arial Bold"/>
                <a:cs typeface="Arial Bold"/>
              </a:rPr>
              <a:t>Spring</a:t>
            </a:r>
            <a:r>
              <a:rPr lang="fr-FR" sz="2400" b="1" dirty="0">
                <a:solidFill>
                  <a:srgbClr val="0C62FF"/>
                </a:solidFill>
                <a:latin typeface="Arial Bold"/>
                <a:ea typeface="Arial Bold"/>
                <a:cs typeface="Arial Bold"/>
              </a:rPr>
              <a:t>, </a:t>
            </a:r>
            <a:endParaRPr lang="fr-FR" sz="2400" b="1" dirty="0">
              <a:solidFill>
                <a:srgbClr val="0C62FF"/>
              </a:solidFill>
              <a:latin typeface="Arial Bold"/>
              <a:ea typeface="Arial Bold"/>
              <a:cs typeface="Arial Bold"/>
              <a:sym typeface="Arial Bold"/>
            </a:endParaRPr>
          </a:p>
          <a:p>
            <a:pPr lvl="0" algn="ctr" defTabSz="914400">
              <a:defRPr>
                <a:solidFill>
                  <a:srgbClr val="000000"/>
                </a:solidFill>
              </a:defRPr>
            </a:pPr>
            <a:r>
              <a:rPr lang="fr-FR" sz="2400" b="1" dirty="0">
                <a:solidFill>
                  <a:srgbClr val="0C62FF"/>
                </a:solidFill>
                <a:latin typeface="Arial Bold"/>
                <a:ea typeface="Arial Bold"/>
                <a:cs typeface="Arial Bold"/>
                <a:sym typeface="Arial Bold"/>
              </a:rPr>
              <a:t>29 April </a:t>
            </a:r>
            <a:r>
              <a:rPr lang="mr-IN" sz="2400" b="1" dirty="0">
                <a:solidFill>
                  <a:srgbClr val="0C62FF"/>
                </a:solidFill>
                <a:latin typeface="Arial Bold"/>
                <a:ea typeface="Arial Bold"/>
                <a:cs typeface="Arial Bold"/>
                <a:sym typeface="Arial Bold"/>
              </a:rPr>
              <a:t>–</a:t>
            </a:r>
            <a:r>
              <a:rPr lang="fr-FR" sz="2400" b="1" dirty="0">
                <a:solidFill>
                  <a:srgbClr val="0C62FF"/>
                </a:solidFill>
                <a:latin typeface="Arial Bold"/>
                <a:ea typeface="Arial Bold"/>
                <a:cs typeface="Arial Bold"/>
                <a:sym typeface="Arial Bold"/>
              </a:rPr>
              <a:t> 2 May 2019</a:t>
            </a:r>
          </a:p>
        </p:txBody>
      </p:sp>
    </p:spTree>
    <p:extLst>
      <p:ext uri="{BB962C8B-B14F-4D97-AF65-F5344CB8AC3E}">
        <p14:creationId xmlns:p14="http://schemas.microsoft.com/office/powerpoint/2010/main" val="355963324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1371600"/>
            <a:ext cx="3200400" cy="5170645"/>
          </a:xfrm>
          <a:prstGeom prst="rect">
            <a:avLst/>
          </a:prstGeom>
          <a:solidFill>
            <a:srgbClr val="FFFFFF"/>
          </a:solidFill>
          <a:ln>
            <a:solidFill>
              <a:schemeClr val="tx1">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b="1" dirty="0"/>
              <a:t>WGISS</a:t>
            </a:r>
          </a:p>
          <a:p>
            <a:pPr algn="ctr"/>
            <a:r>
              <a:rPr lang="en-US" sz="1400" b="1" dirty="0">
                <a:solidFill>
                  <a:srgbClr val="6666FF"/>
                </a:solidFill>
              </a:rPr>
              <a:t>Chair</a:t>
            </a:r>
            <a:r>
              <a:rPr lang="en-US" sz="1200" dirty="0"/>
              <a:t>, Mirko Albani, ESA</a:t>
            </a:r>
          </a:p>
          <a:p>
            <a:pPr algn="ctr"/>
            <a:r>
              <a:rPr lang="en-US" sz="1400" b="1" dirty="0">
                <a:solidFill>
                  <a:srgbClr val="6666FF"/>
                </a:solidFill>
              </a:rPr>
              <a:t>Vice-Chair</a:t>
            </a:r>
            <a:r>
              <a:rPr lang="en-US" sz="1200" dirty="0"/>
              <a:t>, Robert Woodcock, CSIRO</a:t>
            </a:r>
          </a:p>
          <a:p>
            <a:pPr algn="ctr"/>
            <a:endParaRPr lang="en-US" sz="1400" b="1" dirty="0"/>
          </a:p>
          <a:p>
            <a:pPr algn="l"/>
            <a:r>
              <a:rPr lang="en-US" sz="1600" b="1" dirty="0">
                <a:solidFill>
                  <a:srgbClr val="6666FF"/>
                </a:solidFill>
              </a:rPr>
              <a:t>WGISS Principals</a:t>
            </a:r>
          </a:p>
          <a:p>
            <a:pPr lvl="1" algn="l"/>
            <a:r>
              <a:rPr lang="en-US" sz="1200" dirty="0"/>
              <a:t>CAS/AOE:  Guangyu Liu</a:t>
            </a:r>
          </a:p>
          <a:p>
            <a:pPr lvl="1"/>
            <a:r>
              <a:rPr lang="en-US" sz="1200" dirty="0"/>
              <a:t>CAS/RADI:  </a:t>
            </a:r>
            <a:r>
              <a:rPr lang="en-US" sz="1200" dirty="0" err="1"/>
              <a:t>Lizhe</a:t>
            </a:r>
            <a:r>
              <a:rPr lang="en-US" sz="1200" dirty="0"/>
              <a:t> Wang</a:t>
            </a:r>
          </a:p>
          <a:p>
            <a:pPr lvl="1"/>
            <a:r>
              <a:rPr lang="en-US" sz="1200" dirty="0"/>
              <a:t>CNES:  Richard Moreno</a:t>
            </a:r>
          </a:p>
          <a:p>
            <a:pPr lvl="1" algn="l"/>
            <a:r>
              <a:rPr lang="en-US" sz="1200" dirty="0"/>
              <a:t>CONAE:  Homero Lozza</a:t>
            </a:r>
          </a:p>
          <a:p>
            <a:pPr lvl="1"/>
            <a:r>
              <a:rPr lang="en-US" sz="1200" dirty="0"/>
              <a:t>CSA:  Paul Briand</a:t>
            </a:r>
          </a:p>
          <a:p>
            <a:pPr lvl="1" algn="l"/>
            <a:r>
              <a:rPr lang="en-US" sz="1200" dirty="0"/>
              <a:t>CSIRO:  Robert Woodcock</a:t>
            </a:r>
          </a:p>
          <a:p>
            <a:pPr lvl="1" algn="l"/>
            <a:r>
              <a:rPr lang="en-US" sz="1200" dirty="0"/>
              <a:t>DLR:  Katrin Molch</a:t>
            </a:r>
          </a:p>
          <a:p>
            <a:pPr lvl="1" algn="l"/>
            <a:r>
              <a:rPr lang="en-US" sz="1200" dirty="0"/>
              <a:t>EC:  Astrid Koch</a:t>
            </a:r>
          </a:p>
          <a:p>
            <a:pPr lvl="1" algn="l"/>
            <a:r>
              <a:rPr lang="en-US" sz="1200" dirty="0"/>
              <a:t>ESA:  Mirko Albani</a:t>
            </a:r>
          </a:p>
          <a:p>
            <a:pPr lvl="1" algn="l"/>
            <a:r>
              <a:rPr lang="en-US" sz="1200" dirty="0"/>
              <a:t>EUMETSAT:  Michael Schick</a:t>
            </a:r>
          </a:p>
          <a:p>
            <a:pPr lvl="1" algn="l"/>
            <a:r>
              <a:rPr lang="en-US" sz="1200" dirty="0"/>
              <a:t>GA:  Simon Oliver</a:t>
            </a:r>
          </a:p>
          <a:p>
            <a:pPr lvl="1" algn="l"/>
            <a:r>
              <a:rPr lang="en-US" sz="1200" dirty="0"/>
              <a:t>INPE:  Lubia Vinhas</a:t>
            </a:r>
          </a:p>
          <a:p>
            <a:pPr lvl="1" algn="l"/>
            <a:r>
              <a:rPr lang="en-US" sz="1200" dirty="0"/>
              <a:t>ISRO:  Nitant Dube</a:t>
            </a:r>
          </a:p>
          <a:p>
            <a:pPr lvl="1" algn="l"/>
            <a:r>
              <a:rPr lang="en-US" sz="1200" dirty="0"/>
              <a:t>JAXA:  Yousuke Ikehata</a:t>
            </a:r>
          </a:p>
          <a:p>
            <a:pPr lvl="1"/>
            <a:r>
              <a:rPr lang="en-GB" sz="1200" dirty="0"/>
              <a:t>MFA/HSO:  Gabor Remetey</a:t>
            </a:r>
            <a:endParaRPr lang="en-US" sz="1200" dirty="0"/>
          </a:p>
          <a:p>
            <a:pPr lvl="1" algn="l"/>
            <a:r>
              <a:rPr lang="en-US" sz="1200" dirty="0"/>
              <a:t>NASA:  Andrew Mitchell</a:t>
            </a:r>
          </a:p>
          <a:p>
            <a:pPr lvl="1" algn="l"/>
            <a:r>
              <a:rPr lang="en-US" sz="1200" dirty="0"/>
              <a:t>NOAA:  Kenneth Casey</a:t>
            </a:r>
          </a:p>
          <a:p>
            <a:pPr lvl="1" algn="l"/>
            <a:r>
              <a:rPr lang="en-US" sz="1200" dirty="0"/>
              <a:t>NRSCC:  Chuang Liu</a:t>
            </a:r>
          </a:p>
          <a:p>
            <a:pPr lvl="1"/>
            <a:r>
              <a:rPr lang="en-US" sz="1200" dirty="0"/>
              <a:t>ROSCOSMOS:  Aleksandr Chunosov</a:t>
            </a:r>
          </a:p>
          <a:p>
            <a:pPr lvl="1"/>
            <a:r>
              <a:rPr lang="en-US" sz="1200" dirty="0"/>
              <a:t>UKSA:  Esther Conway</a:t>
            </a:r>
          </a:p>
          <a:p>
            <a:pPr lvl="1" algn="l"/>
            <a:r>
              <a:rPr lang="en-US" sz="1200" dirty="0"/>
              <a:t>USGS:  Kristi Kline</a:t>
            </a:r>
          </a:p>
        </p:txBody>
      </p:sp>
      <p:sp>
        <p:nvSpPr>
          <p:cNvPr id="6" name="TextBox 5"/>
          <p:cNvSpPr txBox="1"/>
          <p:nvPr/>
        </p:nvSpPr>
        <p:spPr>
          <a:xfrm>
            <a:off x="3585623" y="1992929"/>
            <a:ext cx="5469519" cy="492443"/>
          </a:xfrm>
          <a:prstGeom prst="rect">
            <a:avLst/>
          </a:prstGeom>
          <a:solidFill>
            <a:srgbClr val="FFFFFF"/>
          </a:solidFill>
          <a:ln>
            <a:solidFill>
              <a:schemeClr val="tx1">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b="1" dirty="0">
                <a:solidFill>
                  <a:srgbClr val="6666FF"/>
                </a:solidFill>
              </a:rPr>
              <a:t>WGISS Infrastructure Services Project</a:t>
            </a:r>
          </a:p>
          <a:p>
            <a:pPr algn="ctr"/>
            <a:r>
              <a:rPr lang="en-US" sz="1200" dirty="0"/>
              <a:t>NOAA </a:t>
            </a:r>
            <a:r>
              <a:rPr lang="mr-IN" sz="1200" dirty="0"/>
              <a:t>–</a:t>
            </a:r>
            <a:r>
              <a:rPr lang="en-US" sz="1200" dirty="0"/>
              <a:t> until end April 2019</a:t>
            </a:r>
          </a:p>
        </p:txBody>
      </p:sp>
      <p:sp>
        <p:nvSpPr>
          <p:cNvPr id="7" name="TextBox 6"/>
          <p:cNvSpPr txBox="1"/>
          <p:nvPr/>
        </p:nvSpPr>
        <p:spPr>
          <a:xfrm>
            <a:off x="3578351" y="1371600"/>
            <a:ext cx="5486400" cy="523220"/>
          </a:xfrm>
          <a:prstGeom prst="rect">
            <a:avLst/>
          </a:prstGeom>
          <a:solidFill>
            <a:srgbClr val="FFFFFF"/>
          </a:solidFill>
          <a:ln>
            <a:solidFill>
              <a:schemeClr val="tx1">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b="1" dirty="0">
                <a:solidFill>
                  <a:srgbClr val="6666FF"/>
                </a:solidFill>
              </a:rPr>
              <a:t>WGISS Secretariat</a:t>
            </a:r>
          </a:p>
          <a:p>
            <a:pPr algn="ctr"/>
            <a:r>
              <a:rPr lang="en-US" sz="1200" dirty="0"/>
              <a:t>Michelle Piepgrass, ESA</a:t>
            </a:r>
          </a:p>
        </p:txBody>
      </p:sp>
      <p:sp>
        <p:nvSpPr>
          <p:cNvPr id="9" name="TextBox 8"/>
          <p:cNvSpPr txBox="1"/>
          <p:nvPr/>
        </p:nvSpPr>
        <p:spPr>
          <a:xfrm>
            <a:off x="3581400" y="2612709"/>
            <a:ext cx="5486400" cy="523220"/>
          </a:xfrm>
          <a:prstGeom prst="rect">
            <a:avLst/>
          </a:prstGeom>
          <a:solidFill>
            <a:srgbClr val="FFFFFF"/>
          </a:solidFill>
          <a:ln>
            <a:solidFill>
              <a:schemeClr val="tx1">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b="1" dirty="0">
                <a:solidFill>
                  <a:srgbClr val="6666FF"/>
                </a:solidFill>
              </a:rPr>
              <a:t>Data Preservation and Stewardship Interest Group </a:t>
            </a:r>
          </a:p>
          <a:p>
            <a:r>
              <a:rPr lang="en-US" sz="1200" dirty="0"/>
              <a:t>(Mirko Albani, ESA)</a:t>
            </a:r>
          </a:p>
        </p:txBody>
      </p:sp>
      <p:sp>
        <p:nvSpPr>
          <p:cNvPr id="10" name="TextBox 9"/>
          <p:cNvSpPr txBox="1"/>
          <p:nvPr/>
        </p:nvSpPr>
        <p:spPr>
          <a:xfrm>
            <a:off x="3581400" y="3240436"/>
            <a:ext cx="5486400" cy="1446550"/>
          </a:xfrm>
          <a:prstGeom prst="rect">
            <a:avLst/>
          </a:prstGeom>
          <a:solidFill>
            <a:srgbClr val="FFFFFF"/>
          </a:solidFill>
          <a:ln>
            <a:solidFill>
              <a:schemeClr val="tx1">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b="1" dirty="0">
                <a:solidFill>
                  <a:srgbClr val="6666FF"/>
                </a:solidFill>
              </a:rPr>
              <a:t>Discovery and Access - WGISS Connected Data Assets System Level Team </a:t>
            </a:r>
            <a:r>
              <a:rPr lang="en-US" sz="1200" dirty="0"/>
              <a:t>(Yonsook Enloe, NASA)</a:t>
            </a:r>
          </a:p>
          <a:p>
            <a:r>
              <a:rPr lang="en-US" sz="1400" b="1" dirty="0"/>
              <a:t>    - IDN</a:t>
            </a:r>
            <a:r>
              <a:rPr lang="en-US" sz="1400" dirty="0"/>
              <a:t> </a:t>
            </a:r>
            <a:r>
              <a:rPr lang="en-US" sz="1200" dirty="0"/>
              <a:t>(Michael Morahan, NASA)</a:t>
            </a:r>
          </a:p>
          <a:p>
            <a:r>
              <a:rPr lang="en-US" sz="1400" b="1" dirty="0"/>
              <a:t>    - FedEO</a:t>
            </a:r>
            <a:r>
              <a:rPr lang="en-US" sz="1400" dirty="0"/>
              <a:t> </a:t>
            </a:r>
            <a:r>
              <a:rPr lang="en-US" sz="1200" dirty="0"/>
              <a:t>(</a:t>
            </a:r>
            <a:r>
              <a:rPr lang="it-IT" sz="1200" dirty="0"/>
              <a:t>Andrea Della Vecchia, </a:t>
            </a:r>
            <a:r>
              <a:rPr lang="en-US" sz="1200" dirty="0"/>
              <a:t>ESA ; Yves Coene, ESA)</a:t>
            </a:r>
            <a:endParaRPr lang="en-US" sz="1400" dirty="0"/>
          </a:p>
          <a:p>
            <a:r>
              <a:rPr lang="en-US" sz="1400" b="1" dirty="0"/>
              <a:t>    - CWIC</a:t>
            </a:r>
            <a:r>
              <a:rPr lang="en-US" sz="1400" dirty="0"/>
              <a:t> </a:t>
            </a:r>
            <a:r>
              <a:rPr lang="en-US" sz="1200" dirty="0"/>
              <a:t>(Yonsook Enloe, NASA)</a:t>
            </a:r>
            <a:endParaRPr lang="en-US" sz="1400" dirty="0"/>
          </a:p>
          <a:p>
            <a:r>
              <a:rPr lang="en-US" sz="1400" b="1" dirty="0"/>
              <a:t>    - OpenSearch II </a:t>
            </a:r>
            <a:r>
              <a:rPr lang="en-US" sz="1200" dirty="0"/>
              <a:t>(</a:t>
            </a:r>
            <a:r>
              <a:rPr lang="it-IT" sz="1200" dirty="0"/>
              <a:t>Andrea Della Vecchia, ESA; Olivier Barois, ESA</a:t>
            </a:r>
            <a:r>
              <a:rPr lang="en-US" sz="1200" dirty="0"/>
              <a:t>)</a:t>
            </a:r>
          </a:p>
        </p:txBody>
      </p:sp>
      <p:sp>
        <p:nvSpPr>
          <p:cNvPr id="11" name="TextBox 10"/>
          <p:cNvSpPr txBox="1"/>
          <p:nvPr/>
        </p:nvSpPr>
        <p:spPr>
          <a:xfrm>
            <a:off x="3581400" y="4753512"/>
            <a:ext cx="5486400" cy="1354217"/>
          </a:xfrm>
          <a:prstGeom prst="rect">
            <a:avLst/>
          </a:prstGeom>
          <a:solidFill>
            <a:srgbClr val="FFFFFF"/>
          </a:solidFill>
          <a:ln>
            <a:solidFill>
              <a:schemeClr val="tx1">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b="1" dirty="0">
                <a:solidFill>
                  <a:srgbClr val="6666FF"/>
                </a:solidFill>
              </a:rPr>
              <a:t>Interoperability and Use Interest Group </a:t>
            </a:r>
          </a:p>
          <a:p>
            <a:r>
              <a:rPr lang="en-US" sz="1200" dirty="0"/>
              <a:t>(Robert Woodcock, CSIRO; Richard Moreno, CNES)</a:t>
            </a:r>
          </a:p>
          <a:p>
            <a:r>
              <a:rPr lang="en-US" sz="1400" b="1" dirty="0"/>
              <a:t>    - Future Data Architectures </a:t>
            </a:r>
            <a:r>
              <a:rPr lang="en-US" sz="1200" dirty="0"/>
              <a:t>(Robert Woodcock, CSIRO;                	Richard Moreno, CNES; Kristi Kline, USGS)</a:t>
            </a:r>
          </a:p>
          <a:p>
            <a:r>
              <a:rPr lang="en-US" sz="1400" b="1" dirty="0"/>
              <a:t>    - Carbon Portal </a:t>
            </a:r>
            <a:r>
              <a:rPr lang="en-US" sz="1200" dirty="0"/>
              <a:t>(Kenneth Casey, NOAA; Liping Di, NOAA)</a:t>
            </a:r>
          </a:p>
          <a:p>
            <a:r>
              <a:rPr lang="en-US" sz="1400" b="1" dirty="0"/>
              <a:t>    - Data Analytics Software and Tools (</a:t>
            </a:r>
            <a:r>
              <a:rPr lang="en-US" sz="1200" dirty="0"/>
              <a:t>Iolanda Maggio, ESA</a:t>
            </a:r>
            <a:r>
              <a:rPr lang="en-US" sz="1400" b="1" dirty="0"/>
              <a:t>)</a:t>
            </a:r>
          </a:p>
        </p:txBody>
      </p:sp>
      <p:sp>
        <p:nvSpPr>
          <p:cNvPr id="12" name="TextBox 11"/>
          <p:cNvSpPr txBox="1"/>
          <p:nvPr/>
        </p:nvSpPr>
        <p:spPr>
          <a:xfrm>
            <a:off x="3581400" y="6183929"/>
            <a:ext cx="5486400" cy="523220"/>
          </a:xfrm>
          <a:prstGeom prst="rect">
            <a:avLst/>
          </a:prstGeom>
          <a:solidFill>
            <a:srgbClr val="FFFFFF"/>
          </a:solidFill>
          <a:ln>
            <a:solidFill>
              <a:schemeClr val="tx1">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b="1" dirty="0">
                <a:solidFill>
                  <a:srgbClr val="6666FF"/>
                </a:solidFill>
              </a:rPr>
              <a:t>Technology Exploration Interest Group</a:t>
            </a:r>
            <a:r>
              <a:rPr lang="nn-NO" sz="1600" b="1" dirty="0">
                <a:solidFill>
                  <a:srgbClr val="6666FF"/>
                </a:solidFill>
              </a:rPr>
              <a:t> </a:t>
            </a:r>
          </a:p>
          <a:p>
            <a:r>
              <a:rPr lang="nn-NO" sz="1200" dirty="0"/>
              <a:t>(Chris Lynnes, NASA; </a:t>
            </a:r>
            <a:r>
              <a:rPr lang="nn-NO" sz="1200" dirty="0" err="1"/>
              <a:t>Yousuke</a:t>
            </a:r>
            <a:r>
              <a:rPr lang="nn-NO" sz="1200" dirty="0"/>
              <a:t> Ikehata, JAXA</a:t>
            </a:r>
            <a:r>
              <a:rPr lang="en-US" sz="1200" dirty="0"/>
              <a:t>)</a:t>
            </a:r>
          </a:p>
        </p:txBody>
      </p:sp>
      <p:sp>
        <p:nvSpPr>
          <p:cNvPr id="13" name="Content Placeholder 3"/>
          <p:cNvSpPr>
            <a:spLocks noGrp="1"/>
          </p:cNvSpPr>
          <p:nvPr>
            <p:ph sz="quarter" idx="11"/>
          </p:nvPr>
        </p:nvSpPr>
        <p:spPr>
          <a:xfrm>
            <a:off x="2057400" y="304800"/>
            <a:ext cx="4953000" cy="533400"/>
          </a:xfrm>
        </p:spPr>
        <p:txBody>
          <a:bodyPr/>
          <a:lstStyle/>
          <a:p>
            <a:pPr algn="ctr"/>
            <a:r>
              <a:rPr lang="en-US" sz="3200" b="1" dirty="0">
                <a:solidFill>
                  <a:srgbClr val="FFFFFF"/>
                </a:solidFill>
              </a:rPr>
              <a:t>WGISS Structure</a:t>
            </a:r>
          </a:p>
        </p:txBody>
      </p:sp>
      <p:pic>
        <p:nvPicPr>
          <p:cNvPr id="14" name="Picture 2" descr="Image result for hiring 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812272">
            <a:off x="1927386" y="1950301"/>
            <a:ext cx="1418492" cy="328523"/>
          </a:xfrm>
          <a:prstGeom prst="rect">
            <a:avLst/>
          </a:prstGeom>
          <a:solidFill>
            <a:srgbClr val="FFFFFF"/>
          </a:solidFill>
          <a:ln>
            <a:solidFill>
              <a:schemeClr val="tx1">
                <a:lumMod val="50000"/>
              </a:schemeClr>
            </a:solidFill>
          </a:ln>
          <a:extLst/>
        </p:spPr>
      </p:pic>
    </p:spTree>
    <p:extLst>
      <p:ext uri="{BB962C8B-B14F-4D97-AF65-F5344CB8AC3E}">
        <p14:creationId xmlns:p14="http://schemas.microsoft.com/office/powerpoint/2010/main" val="87948291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0EA59182-9008-FF4C-97EB-CF4B82922312}"/>
              </a:ext>
            </a:extLst>
          </p:cNvPr>
          <p:cNvSpPr>
            <a:spLocks noGrp="1"/>
          </p:cNvSpPr>
          <p:nvPr>
            <p:ph sz="quarter" idx="10"/>
          </p:nvPr>
        </p:nvSpPr>
        <p:spPr>
          <a:xfrm>
            <a:off x="152400" y="1219200"/>
            <a:ext cx="8991600" cy="5257800"/>
          </a:xfrm>
        </p:spPr>
        <p:txBody>
          <a:bodyPr/>
          <a:lstStyle/>
          <a:p>
            <a:pPr algn="l">
              <a:spcBef>
                <a:spcPts val="900"/>
              </a:spcBef>
              <a:spcAft>
                <a:spcPts val="900"/>
              </a:spcAft>
            </a:pPr>
            <a:r>
              <a:rPr lang="en-US" b="1" u="sng" dirty="0"/>
              <a:t>CEOS Carbon </a:t>
            </a:r>
            <a:r>
              <a:rPr lang="en-US" b="1" u="sng" dirty="0" smtClean="0"/>
              <a:t>Team</a:t>
            </a:r>
            <a:r>
              <a:rPr lang="en-US" b="1" dirty="0" smtClean="0"/>
              <a:t> </a:t>
            </a:r>
            <a:r>
              <a:rPr lang="en-US" dirty="0"/>
              <a:t>-</a:t>
            </a:r>
            <a:r>
              <a:rPr lang="en-US" b="1" dirty="0" smtClean="0"/>
              <a:t> </a:t>
            </a:r>
            <a:r>
              <a:rPr lang="en-US" b="0" dirty="0" smtClean="0"/>
              <a:t>ongoing</a:t>
            </a:r>
            <a:r>
              <a:rPr lang="en-US" b="1" dirty="0" smtClean="0"/>
              <a:t> </a:t>
            </a:r>
            <a:r>
              <a:rPr lang="en-US" b="0" dirty="0" smtClean="0"/>
              <a:t>development </a:t>
            </a:r>
            <a:r>
              <a:rPr lang="en-US" b="0" dirty="0"/>
              <a:t>of prototype Carbon </a:t>
            </a:r>
            <a:r>
              <a:rPr lang="en-US" b="0" dirty="0" smtClean="0"/>
              <a:t>Portal</a:t>
            </a:r>
            <a:endParaRPr lang="en-AU" sz="1050" b="1" u="sng" dirty="0" smtClean="0"/>
          </a:p>
          <a:p>
            <a:pPr algn="l">
              <a:spcBef>
                <a:spcPts val="900"/>
              </a:spcBef>
              <a:spcAft>
                <a:spcPts val="900"/>
              </a:spcAft>
            </a:pPr>
            <a:r>
              <a:rPr lang="en-AU" b="1" u="sng" dirty="0" smtClean="0"/>
              <a:t>WGClimate</a:t>
            </a:r>
            <a:r>
              <a:rPr lang="en-AU" dirty="0" smtClean="0"/>
              <a:t> </a:t>
            </a:r>
            <a:r>
              <a:rPr lang="en-US" dirty="0"/>
              <a:t>-</a:t>
            </a:r>
            <a:r>
              <a:rPr lang="en-US" dirty="0" smtClean="0"/>
              <a:t> </a:t>
            </a:r>
            <a:r>
              <a:rPr lang="en-AU" b="0" i="1" dirty="0" smtClean="0"/>
              <a:t>ECV/CDRs </a:t>
            </a:r>
            <a:r>
              <a:rPr lang="en-AU" b="0" dirty="0" smtClean="0"/>
              <a:t>registration in IDN in parallel with ECV inventory v3 </a:t>
            </a:r>
            <a:r>
              <a:rPr lang="en-AU" b="0" dirty="0"/>
              <a:t>update agreed </a:t>
            </a:r>
            <a:r>
              <a:rPr lang="en-AU" b="0" dirty="0" smtClean="0"/>
              <a:t>during WGClimate</a:t>
            </a:r>
            <a:r>
              <a:rPr lang="en-AU" b="0" dirty="0"/>
              <a:t>-10 </a:t>
            </a:r>
            <a:r>
              <a:rPr lang="en-AU" b="0" dirty="0" smtClean="0"/>
              <a:t>meeting</a:t>
            </a:r>
            <a:endParaRPr lang="en-AU" b="1" u="sng" dirty="0" smtClean="0"/>
          </a:p>
          <a:p>
            <a:pPr lvl="0" algn="l">
              <a:spcBef>
                <a:spcPts val="900"/>
              </a:spcBef>
              <a:spcAft>
                <a:spcPts val="900"/>
              </a:spcAft>
            </a:pPr>
            <a:r>
              <a:rPr lang="en-AU" b="1" u="sng" dirty="0" err="1" smtClean="0"/>
              <a:t>WGDisasters</a:t>
            </a:r>
            <a:r>
              <a:rPr lang="en-AU" b="1" dirty="0" smtClean="0"/>
              <a:t> </a:t>
            </a:r>
            <a:r>
              <a:rPr lang="en-US" dirty="0"/>
              <a:t>-</a:t>
            </a:r>
            <a:r>
              <a:rPr lang="en-US" b="1" dirty="0" smtClean="0"/>
              <a:t> </a:t>
            </a:r>
            <a:r>
              <a:rPr lang="en-US" b="0" dirty="0" smtClean="0"/>
              <a:t>possible cooperation on </a:t>
            </a:r>
            <a:r>
              <a:rPr lang="en-AU" b="0" dirty="0" smtClean="0"/>
              <a:t>generic recovery observatory</a:t>
            </a:r>
          </a:p>
          <a:p>
            <a:pPr lvl="0" algn="l">
              <a:spcBef>
                <a:spcPts val="900"/>
              </a:spcBef>
              <a:spcAft>
                <a:spcPts val="900"/>
              </a:spcAft>
            </a:pPr>
            <a:r>
              <a:rPr lang="en-AU" b="1" u="sng" dirty="0" smtClean="0"/>
              <a:t>WGCV</a:t>
            </a:r>
            <a:r>
              <a:rPr lang="en-AU" b="1" dirty="0" smtClean="0"/>
              <a:t> </a:t>
            </a:r>
            <a:r>
              <a:rPr lang="en-US" dirty="0"/>
              <a:t>-</a:t>
            </a:r>
            <a:r>
              <a:rPr lang="en-AU" dirty="0" smtClean="0"/>
              <a:t> </a:t>
            </a:r>
            <a:r>
              <a:rPr lang="en-AU" b="0" dirty="0" smtClean="0"/>
              <a:t>ongoing </a:t>
            </a:r>
            <a:r>
              <a:rPr lang="en-AU" b="0" dirty="0" smtClean="0"/>
              <a:t>on four different tasks</a:t>
            </a:r>
            <a:endParaRPr lang="en-US" b="0" dirty="0"/>
          </a:p>
          <a:p>
            <a:pPr algn="l">
              <a:spcBef>
                <a:spcPts val="900"/>
              </a:spcBef>
              <a:spcAft>
                <a:spcPts val="900"/>
              </a:spcAft>
            </a:pPr>
            <a:r>
              <a:rPr lang="en-US" u="sng" dirty="0"/>
              <a:t>Virtual Constellations</a:t>
            </a:r>
            <a:r>
              <a:rPr lang="en-US" dirty="0"/>
              <a:t> </a:t>
            </a:r>
            <a:r>
              <a:rPr lang="en-US" b="0" dirty="0"/>
              <a:t>- </a:t>
            </a:r>
            <a:r>
              <a:rPr lang="en-US" b="0" dirty="0" smtClean="0"/>
              <a:t>inventory </a:t>
            </a:r>
            <a:r>
              <a:rPr lang="en-US" b="0" dirty="0"/>
              <a:t>of </a:t>
            </a:r>
            <a:r>
              <a:rPr lang="en-US" b="0" dirty="0" smtClean="0"/>
              <a:t>VC data to be updated to ensure </a:t>
            </a:r>
            <a:r>
              <a:rPr lang="en-US" b="0" dirty="0"/>
              <a:t>discoverability/accessibility through WGISS </a:t>
            </a:r>
            <a:r>
              <a:rPr lang="en-US" b="0" dirty="0" smtClean="0"/>
              <a:t>infrastructure </a:t>
            </a:r>
            <a:endParaRPr lang="en-US" b="0" dirty="0"/>
          </a:p>
          <a:p>
            <a:pPr algn="l">
              <a:spcBef>
                <a:spcPts val="900"/>
              </a:spcBef>
              <a:spcAft>
                <a:spcPts val="900"/>
              </a:spcAft>
            </a:pPr>
            <a:r>
              <a:rPr lang="en-AU" u="sng" dirty="0"/>
              <a:t>WGCapD</a:t>
            </a:r>
            <a:r>
              <a:rPr lang="en-AU" b="0" dirty="0"/>
              <a:t> </a:t>
            </a:r>
            <a:r>
              <a:rPr lang="en-US" b="0" dirty="0"/>
              <a:t>-</a:t>
            </a:r>
            <a:r>
              <a:rPr lang="en-AU" b="0" dirty="0" smtClean="0"/>
              <a:t> joint organization of </a:t>
            </a:r>
            <a:r>
              <a:rPr lang="en-US" b="0" dirty="0"/>
              <a:t>t</a:t>
            </a:r>
            <a:r>
              <a:rPr lang="en-US" b="0" dirty="0" smtClean="0"/>
              <a:t>echnology webinars and FDA events </a:t>
            </a:r>
          </a:p>
          <a:p>
            <a:pPr algn="l">
              <a:spcBef>
                <a:spcPts val="900"/>
              </a:spcBef>
              <a:spcAft>
                <a:spcPts val="900"/>
              </a:spcAft>
            </a:pPr>
            <a:r>
              <a:rPr lang="en-US" u="sng" dirty="0" smtClean="0"/>
              <a:t>SEO</a:t>
            </a:r>
            <a:r>
              <a:rPr lang="en-US" b="0" dirty="0" smtClean="0"/>
              <a:t> - COVE tool harvesting WGISS metadata, data cubes coordination</a:t>
            </a:r>
          </a:p>
          <a:p>
            <a:pPr algn="l">
              <a:spcBef>
                <a:spcPts val="900"/>
              </a:spcBef>
              <a:spcAft>
                <a:spcPts val="900"/>
              </a:spcAft>
            </a:pPr>
            <a:r>
              <a:rPr lang="en-GB" b="1" u="sng" dirty="0" smtClean="0"/>
              <a:t>SDG AHT</a:t>
            </a:r>
            <a:r>
              <a:rPr lang="en-GB" b="1" dirty="0" smtClean="0"/>
              <a:t> </a:t>
            </a:r>
            <a:r>
              <a:rPr lang="en-US" dirty="0" smtClean="0"/>
              <a:t>- </a:t>
            </a:r>
            <a:r>
              <a:rPr lang="en-GB" b="0" dirty="0" smtClean="0"/>
              <a:t>SDGs platforms &amp; data </a:t>
            </a:r>
            <a:r>
              <a:rPr lang="en-GB" b="0" dirty="0" smtClean="0"/>
              <a:t>discovery  through WGISS CDA under discussion</a:t>
            </a:r>
            <a:endParaRPr lang="en-GB" b="1" dirty="0"/>
          </a:p>
          <a:p>
            <a:pPr algn="l">
              <a:spcBef>
                <a:spcPts val="900"/>
              </a:spcBef>
              <a:spcAft>
                <a:spcPts val="900"/>
              </a:spcAft>
            </a:pPr>
            <a:endParaRPr lang="en-AU" b="1" dirty="0"/>
          </a:p>
          <a:p>
            <a:pPr lvl="1" algn="l">
              <a:spcBef>
                <a:spcPts val="900"/>
              </a:spcBef>
              <a:spcAft>
                <a:spcPts val="900"/>
              </a:spcAft>
            </a:pPr>
            <a:endParaRPr lang="en-US" dirty="0">
              <a:solidFill>
                <a:srgbClr val="FF0000"/>
              </a:solidFill>
            </a:endParaRPr>
          </a:p>
        </p:txBody>
      </p:sp>
      <p:sp>
        <p:nvSpPr>
          <p:cNvPr id="4" name="Content Placeholder 3">
            <a:extLst>
              <a:ext uri="{FF2B5EF4-FFF2-40B4-BE49-F238E27FC236}">
                <a16:creationId xmlns="" xmlns:a16="http://schemas.microsoft.com/office/drawing/2014/main" id="{78B163B6-507E-8640-AEF5-099E562E0219}"/>
              </a:ext>
            </a:extLst>
          </p:cNvPr>
          <p:cNvSpPr>
            <a:spLocks noGrp="1"/>
          </p:cNvSpPr>
          <p:nvPr>
            <p:ph sz="quarter" idx="11"/>
          </p:nvPr>
        </p:nvSpPr>
        <p:spPr>
          <a:xfrm>
            <a:off x="1905000" y="304800"/>
            <a:ext cx="5562600" cy="533400"/>
          </a:xfrm>
        </p:spPr>
        <p:txBody>
          <a:bodyPr/>
          <a:lstStyle/>
          <a:p>
            <a:pPr algn="ctr"/>
            <a:r>
              <a:rPr lang="en-US" b="1" dirty="0" smtClean="0">
                <a:solidFill>
                  <a:srgbClr val="FFFFFF"/>
                </a:solidFill>
              </a:rPr>
              <a:t>Synergies </a:t>
            </a:r>
            <a:r>
              <a:rPr lang="en-US" dirty="0">
                <a:solidFill>
                  <a:srgbClr val="FFFFFF"/>
                </a:solidFill>
              </a:rPr>
              <a:t>A</a:t>
            </a:r>
            <a:r>
              <a:rPr lang="en-US" b="1" dirty="0" smtClean="0">
                <a:solidFill>
                  <a:srgbClr val="FFFFFF"/>
                </a:solidFill>
              </a:rPr>
              <a:t>mong </a:t>
            </a:r>
            <a:r>
              <a:rPr lang="en-US" dirty="0">
                <a:solidFill>
                  <a:srgbClr val="FFFFFF"/>
                </a:solidFill>
              </a:rPr>
              <a:t>T</a:t>
            </a:r>
            <a:r>
              <a:rPr lang="en-US" b="1" dirty="0" smtClean="0">
                <a:solidFill>
                  <a:srgbClr val="FFFFFF"/>
                </a:solidFill>
              </a:rPr>
              <a:t>eams</a:t>
            </a:r>
            <a:endParaRPr lang="en-US" b="1" dirty="0">
              <a:solidFill>
                <a:srgbClr val="FFFFFF"/>
              </a:solidFill>
            </a:endParaRPr>
          </a:p>
        </p:txBody>
      </p:sp>
    </p:spTree>
    <p:extLst>
      <p:ext uri="{BB962C8B-B14F-4D97-AF65-F5344CB8AC3E}">
        <p14:creationId xmlns:p14="http://schemas.microsoft.com/office/powerpoint/2010/main" val="202403968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7B1AA818-F63A-FE48-867A-2001144D0417}"/>
              </a:ext>
            </a:extLst>
          </p:cNvPr>
          <p:cNvSpPr>
            <a:spLocks noGrp="1"/>
          </p:cNvSpPr>
          <p:nvPr>
            <p:ph sz="half" idx="1"/>
          </p:nvPr>
        </p:nvSpPr>
        <p:spPr/>
        <p:txBody>
          <a:bodyPr/>
          <a:lstStyle/>
          <a:p>
            <a:pPr rtl="0"/>
            <a:r>
              <a:rPr lang="en-US" sz="2400" dirty="0"/>
              <a:t>Four topics discussed in April 2018 with leads identified from WGISS and WGCV (updates at later stage)</a:t>
            </a:r>
          </a:p>
        </p:txBody>
      </p:sp>
      <p:sp>
        <p:nvSpPr>
          <p:cNvPr id="3" name="Content Placeholder 2">
            <a:extLst>
              <a:ext uri="{FF2B5EF4-FFF2-40B4-BE49-F238E27FC236}">
                <a16:creationId xmlns="" xmlns:a16="http://schemas.microsoft.com/office/drawing/2014/main" id="{44F7E033-50E4-CC40-BE94-D24A71B37396}"/>
              </a:ext>
            </a:extLst>
          </p:cNvPr>
          <p:cNvSpPr>
            <a:spLocks noGrp="1"/>
          </p:cNvSpPr>
          <p:nvPr>
            <p:ph sz="half" idx="11"/>
          </p:nvPr>
        </p:nvSpPr>
        <p:spPr>
          <a:xfrm>
            <a:off x="76200" y="2057400"/>
            <a:ext cx="8839200" cy="4572000"/>
          </a:xfrm>
        </p:spPr>
        <p:txBody>
          <a:bodyPr/>
          <a:lstStyle/>
          <a:p>
            <a:pPr marL="457200" indent="-457200">
              <a:buFont typeface="+mj-lt"/>
              <a:buAutoNum type="arabicPeriod"/>
            </a:pPr>
            <a:r>
              <a:rPr lang="en-CA" b="1" dirty="0"/>
              <a:t>Data Formats and Interoperability in the framework of FDA	</a:t>
            </a:r>
          </a:p>
          <a:p>
            <a:pPr marL="457200" lvl="1" indent="0">
              <a:buNone/>
            </a:pPr>
            <a:r>
              <a:rPr lang="en-CA" i="1" dirty="0"/>
              <a:t>Robert Woodcock (WGISS), </a:t>
            </a:r>
            <a:r>
              <a:rPr lang="en-CA" i="1" dirty="0" err="1"/>
              <a:t>Medhavy</a:t>
            </a:r>
            <a:r>
              <a:rPr lang="en-CA" i="1" dirty="0"/>
              <a:t> </a:t>
            </a:r>
            <a:r>
              <a:rPr lang="en-CA" i="1" dirty="0" err="1"/>
              <a:t>Thankappan</a:t>
            </a:r>
            <a:r>
              <a:rPr lang="en-CA" i="1" dirty="0"/>
              <a:t> (WGCV)</a:t>
            </a:r>
            <a:endParaRPr lang="en-US" i="1" dirty="0"/>
          </a:p>
          <a:p>
            <a:pPr marL="457200" indent="-457200">
              <a:buFont typeface="+mj-lt"/>
              <a:buAutoNum type="arabicPeriod"/>
            </a:pPr>
            <a:endParaRPr lang="en-GB" dirty="0"/>
          </a:p>
          <a:p>
            <a:pPr marL="457200" indent="-457200">
              <a:buFont typeface="+mj-lt"/>
              <a:buAutoNum type="arabicPeriod"/>
            </a:pPr>
            <a:r>
              <a:rPr lang="en-GB" b="1" dirty="0"/>
              <a:t>Quality Indicators in Discovery Metadata	</a:t>
            </a:r>
          </a:p>
          <a:p>
            <a:pPr marL="457200" lvl="1" indent="0">
              <a:buNone/>
            </a:pPr>
            <a:r>
              <a:rPr lang="en-GB" i="1" dirty="0"/>
              <a:t>Michael </a:t>
            </a:r>
            <a:r>
              <a:rPr lang="en-GB" i="1" dirty="0" err="1"/>
              <a:t>Morahan</a:t>
            </a:r>
            <a:r>
              <a:rPr lang="en-GB" i="1" dirty="0"/>
              <a:t> (WGISS), Nigel Fox (</a:t>
            </a:r>
            <a:r>
              <a:rPr lang="en-CA" i="1" dirty="0"/>
              <a:t>WGCV)</a:t>
            </a:r>
          </a:p>
          <a:p>
            <a:pPr marL="488373" indent="-457200">
              <a:buFont typeface="+mj-lt"/>
              <a:buAutoNum type="arabicPeriod"/>
            </a:pPr>
            <a:endParaRPr lang="en-US" dirty="0"/>
          </a:p>
          <a:p>
            <a:pPr marL="457200" indent="-457200">
              <a:buFont typeface="+mj-lt"/>
              <a:buAutoNum type="arabicPeriod"/>
            </a:pPr>
            <a:r>
              <a:rPr lang="en-GB" b="1" dirty="0"/>
              <a:t>CEOS Data Cubes and CEOS Test Sites Data Access in support of WGCV Activities</a:t>
            </a:r>
          </a:p>
          <a:p>
            <a:pPr marL="457200" lvl="1" indent="0">
              <a:buNone/>
            </a:pPr>
            <a:r>
              <a:rPr lang="en-CA" i="1" dirty="0"/>
              <a:t>Robert Woodcock, Andrea Della Vecchia (WGISS), Cindy </a:t>
            </a:r>
            <a:r>
              <a:rPr lang="en-CA" i="1" dirty="0" err="1"/>
              <a:t>Ong</a:t>
            </a:r>
            <a:r>
              <a:rPr lang="en-CA" i="1" dirty="0"/>
              <a:t> (WGCV)</a:t>
            </a:r>
            <a:endParaRPr lang="en-US" i="1" dirty="0"/>
          </a:p>
          <a:p>
            <a:pPr marL="457200" indent="-457200">
              <a:buFont typeface="+mj-lt"/>
              <a:buAutoNum type="arabicPeriod"/>
            </a:pPr>
            <a:endParaRPr lang="en-GB" dirty="0"/>
          </a:p>
          <a:p>
            <a:pPr marL="457200" indent="-457200">
              <a:buFont typeface="+mj-lt"/>
              <a:buAutoNum type="arabicPeriod"/>
            </a:pPr>
            <a:r>
              <a:rPr lang="en-GB" b="1" dirty="0"/>
              <a:t>Standardization and Best Practices (e.g. ISO 19159-3)</a:t>
            </a:r>
          </a:p>
          <a:p>
            <a:pPr marL="457200" lvl="1" indent="0">
              <a:buNone/>
            </a:pPr>
            <a:r>
              <a:rPr lang="en-GB" i="1" dirty="0"/>
              <a:t>Iolanda Maggio (WGISS), Greg Stensaas, Philippe </a:t>
            </a:r>
            <a:r>
              <a:rPr lang="en-GB" i="1" dirty="0" err="1"/>
              <a:t>Goryl</a:t>
            </a:r>
            <a:r>
              <a:rPr lang="en-GB" i="1" dirty="0"/>
              <a:t> (</a:t>
            </a:r>
            <a:r>
              <a:rPr lang="en-CA" i="1" dirty="0"/>
              <a:t>WGCV)</a:t>
            </a:r>
            <a:endParaRPr lang="en-US" i="1" dirty="0"/>
          </a:p>
          <a:p>
            <a:pPr marL="342900" indent="-342900" algn="l" rtl="0">
              <a:spcBef>
                <a:spcPts val="500"/>
              </a:spcBef>
              <a:buSzPct val="90000"/>
              <a:buFont typeface="Arial"/>
              <a:buChar char="•"/>
            </a:pPr>
            <a:endParaRPr lang="en-US" dirty="0"/>
          </a:p>
        </p:txBody>
      </p:sp>
      <p:sp>
        <p:nvSpPr>
          <p:cNvPr id="4" name="Content Placeholder 1"/>
          <p:cNvSpPr txBox="1">
            <a:spLocks/>
          </p:cNvSpPr>
          <p:nvPr/>
        </p:nvSpPr>
        <p:spPr>
          <a:xfrm>
            <a:off x="1752600" y="341104"/>
            <a:ext cx="6248400" cy="533400"/>
          </a:xfrm>
          <a:prstGeom prst="rect">
            <a:avLst/>
          </a:prstGeom>
        </p:spPr>
        <p:txBody>
          <a:bodyPr/>
          <a:lstStyle>
            <a:lvl1pPr marL="342900" indent="-342900">
              <a:spcBef>
                <a:spcPts val="500"/>
              </a:spcBef>
              <a:buSzPct val="90000"/>
              <a:buFont typeface="Arial"/>
              <a:buChar char="•"/>
              <a:defRPr sz="2000" baseline="0">
                <a:solidFill>
                  <a:schemeClr val="tx1"/>
                </a:solidFill>
                <a:latin typeface="Century Gothic" pitchFamily="34" charset="0"/>
                <a:ea typeface="Arial Bold"/>
                <a:cs typeface="Arial Bold"/>
                <a:sym typeface="Arial Bold"/>
              </a:defRPr>
            </a:lvl1pPr>
            <a:lvl2pPr marL="768927" indent="-311727">
              <a:spcBef>
                <a:spcPts val="500"/>
              </a:spcBef>
              <a:buClr>
                <a:srgbClr val="005426"/>
              </a:buClr>
              <a:buSzPct val="80000"/>
              <a:buFont typeface="Wingdings" panose="05000000000000000000" pitchFamily="2" charset="2"/>
              <a:buChar char="§"/>
              <a:defRPr sz="2000" baseline="0">
                <a:solidFill>
                  <a:schemeClr val="tx1"/>
                </a:solidFill>
                <a:latin typeface="Century Gothic" pitchFamily="34" charset="0"/>
                <a:ea typeface="Arial Bold"/>
                <a:cs typeface="Arial Bold"/>
                <a:sym typeface="Arial Bold"/>
              </a:defRPr>
            </a:lvl2pPr>
            <a:lvl3pPr marL="1188719" indent="-274319">
              <a:spcBef>
                <a:spcPts val="500"/>
              </a:spcBef>
              <a:buSzPct val="60000"/>
              <a:buFont typeface="Arial"/>
              <a:buChar char="o"/>
              <a:defRPr sz="2000" baseline="0">
                <a:solidFill>
                  <a:schemeClr val="tx1"/>
                </a:solidFill>
                <a:latin typeface="Century Gothic" pitchFamily="34" charset="0"/>
                <a:ea typeface="Arial Bold"/>
                <a:cs typeface="Arial Bold"/>
                <a:sym typeface="Arial Bold"/>
              </a:defRPr>
            </a:lvl3pPr>
            <a:lvl4pPr marL="1676400" indent="-304800">
              <a:spcBef>
                <a:spcPts val="500"/>
              </a:spcBef>
              <a:buSzPct val="100000"/>
              <a:buFont typeface="Arial"/>
              <a:buChar char="▪"/>
              <a:defRPr sz="2400">
                <a:solidFill>
                  <a:srgbClr val="C00000"/>
                </a:solidFill>
                <a:latin typeface="Arial Bold"/>
                <a:ea typeface="Arial Bold"/>
                <a:cs typeface="Arial Bold"/>
                <a:sym typeface="Arial Bold"/>
              </a:defRPr>
            </a:lvl4pPr>
            <a:lvl5pPr marL="2171700" indent="-342900">
              <a:spcBef>
                <a:spcPts val="500"/>
              </a:spcBef>
              <a:buSzPct val="100000"/>
              <a:buFont typeface="Arial"/>
              <a:buChar char="•"/>
              <a:defRPr sz="2400">
                <a:solidFill>
                  <a:schemeClr val="tx1"/>
                </a:solidFill>
                <a:latin typeface="Arial Bold"/>
                <a:ea typeface="Arial Bold"/>
                <a:cs typeface="Arial Bold"/>
                <a:sym typeface="Arial Bold"/>
              </a:defRPr>
            </a:lvl5pPr>
            <a:lvl6pPr indent="2286000">
              <a:spcBef>
                <a:spcPts val="500"/>
              </a:spcBef>
              <a:buFont typeface="Arial"/>
              <a:defRPr sz="1800">
                <a:solidFill>
                  <a:srgbClr val="002569"/>
                </a:solidFill>
                <a:latin typeface="Arial Bold"/>
                <a:ea typeface="Arial Bold"/>
                <a:cs typeface="Arial Bold"/>
                <a:sym typeface="Arial Bold"/>
              </a:defRPr>
            </a:lvl6pPr>
            <a:lvl7pPr indent="2743200">
              <a:spcBef>
                <a:spcPts val="500"/>
              </a:spcBef>
              <a:buFont typeface="Arial"/>
              <a:defRPr sz="1800">
                <a:solidFill>
                  <a:srgbClr val="002569"/>
                </a:solidFill>
                <a:latin typeface="Arial Bold"/>
                <a:ea typeface="Arial Bold"/>
                <a:cs typeface="Arial Bold"/>
                <a:sym typeface="Arial Bold"/>
              </a:defRPr>
            </a:lvl7pPr>
            <a:lvl8pPr indent="3200400">
              <a:spcBef>
                <a:spcPts val="500"/>
              </a:spcBef>
              <a:buFont typeface="Arial"/>
              <a:defRPr sz="1800">
                <a:solidFill>
                  <a:srgbClr val="002569"/>
                </a:solidFill>
                <a:latin typeface="Arial Bold"/>
                <a:ea typeface="Arial Bold"/>
                <a:cs typeface="Arial Bold"/>
                <a:sym typeface="Arial Bold"/>
              </a:defRPr>
            </a:lvl8pPr>
            <a:lvl9pPr indent="3657600">
              <a:spcBef>
                <a:spcPts val="500"/>
              </a:spcBef>
              <a:buFont typeface="Arial"/>
              <a:defRPr sz="1800">
                <a:solidFill>
                  <a:srgbClr val="002569"/>
                </a:solidFill>
                <a:latin typeface="Arial Bold"/>
                <a:ea typeface="Arial Bold"/>
                <a:cs typeface="Arial Bold"/>
                <a:sym typeface="Arial Bold"/>
              </a:defRPr>
            </a:lvl9pPr>
          </a:lstStyle>
          <a:p>
            <a:pPr marL="0" indent="0" algn="ctr" defTabSz="914400">
              <a:buNone/>
            </a:pPr>
            <a:r>
              <a:rPr lang="en-AU" sz="2400" b="1" dirty="0">
                <a:solidFill>
                  <a:srgbClr val="FFFFFF"/>
                </a:solidFill>
                <a:latin typeface="Helvetica"/>
              </a:rPr>
              <a:t>Joint WGISS/WGCV Activities</a:t>
            </a:r>
            <a:endParaRPr lang="en-AU" sz="2400" dirty="0">
              <a:solidFill>
                <a:srgbClr val="FFFFFF"/>
              </a:solidFill>
            </a:endParaRPr>
          </a:p>
        </p:txBody>
      </p:sp>
    </p:spTree>
    <p:extLst>
      <p:ext uri="{BB962C8B-B14F-4D97-AF65-F5344CB8AC3E}">
        <p14:creationId xmlns:p14="http://schemas.microsoft.com/office/powerpoint/2010/main" val="20775041"/>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5257800" cy="830997"/>
          </a:xfrm>
        </p:spPr>
        <p:txBody>
          <a:bodyPr/>
          <a:lstStyle/>
          <a:p>
            <a:r>
              <a:rPr lang="en-US" sz="2400" dirty="0"/>
              <a:t>1) Data Formats and Interoperability in the frame of FDA</a:t>
            </a:r>
            <a:endParaRPr lang="en-US" dirty="0"/>
          </a:p>
        </p:txBody>
      </p:sp>
      <p:sp>
        <p:nvSpPr>
          <p:cNvPr id="3" name="Content Placeholder 2"/>
          <p:cNvSpPr>
            <a:spLocks noGrp="1"/>
          </p:cNvSpPr>
          <p:nvPr>
            <p:ph idx="4294967295"/>
          </p:nvPr>
        </p:nvSpPr>
        <p:spPr>
          <a:xfrm>
            <a:off x="76200" y="1143000"/>
            <a:ext cx="8991600" cy="5584620"/>
          </a:xfrm>
          <a:prstGeom prst="rect">
            <a:avLst/>
          </a:prstGeom>
        </p:spPr>
        <p:txBody>
          <a:bodyPr>
            <a:noAutofit/>
          </a:bodyPr>
          <a:lstStyle/>
          <a:p>
            <a:pPr marL="0" lvl="1" indent="0">
              <a:lnSpc>
                <a:spcPct val="120000"/>
              </a:lnSpc>
              <a:buNone/>
            </a:pPr>
            <a:r>
              <a:rPr lang="en-GB" sz="2000" b="1" dirty="0">
                <a:solidFill>
                  <a:srgbClr val="0000FF"/>
                </a:solidFill>
              </a:rPr>
              <a:t>Tasks - </a:t>
            </a:r>
            <a:r>
              <a:rPr lang="en-CA" sz="1800" b="1" dirty="0">
                <a:solidFill>
                  <a:srgbClr val="0000FF"/>
                </a:solidFill>
              </a:rPr>
              <a:t>ARD uncertainty: </a:t>
            </a:r>
            <a:r>
              <a:rPr lang="en-CA" sz="1800" b="1" i="1" dirty="0">
                <a:solidFill>
                  <a:srgbClr val="0000FF"/>
                </a:solidFill>
              </a:rPr>
              <a:t>Work to define a set of quality/uncertainty parameters to include within ARD and determine an initial method to incorporate these along with their provenance into the data stream, including education of the data community on how to provide provenance information</a:t>
            </a:r>
          </a:p>
          <a:p>
            <a:pPr marL="883227" lvl="1" indent="-457200">
              <a:buFont typeface="Wingdings" charset="2"/>
              <a:buChar char="Ø"/>
            </a:pPr>
            <a:r>
              <a:rPr lang="en-CA" sz="1200" dirty="0"/>
              <a:t>Analysis Ready Data (ARD) clear definition</a:t>
            </a:r>
          </a:p>
          <a:p>
            <a:pPr marL="883227" lvl="1" indent="-457200">
              <a:buFont typeface="Wingdings" charset="2"/>
              <a:buChar char="Ø"/>
            </a:pPr>
            <a:r>
              <a:rPr lang="en-CA" sz="1200" dirty="0"/>
              <a:t>Definition of quality/uncertainty parameters to be inserted into ARD</a:t>
            </a:r>
          </a:p>
          <a:p>
            <a:pPr marL="883227" lvl="1" indent="-457200">
              <a:buFont typeface="Wingdings" charset="2"/>
              <a:buChar char="Ø"/>
            </a:pPr>
            <a:r>
              <a:rPr lang="en-CA" sz="1200" dirty="0"/>
              <a:t>Determine a method to incorporate these along with their provenance into the data stream</a:t>
            </a:r>
          </a:p>
          <a:p>
            <a:pPr marL="883227" lvl="1" indent="-457200">
              <a:buFont typeface="Wingdings" charset="2"/>
              <a:buChar char="Ø"/>
            </a:pPr>
            <a:r>
              <a:rPr lang="en-CA" sz="1200" dirty="0"/>
              <a:t>Definition of a user manual for data community on how to provide provenance information</a:t>
            </a:r>
            <a:endParaRPr lang="en-CA" sz="1600" dirty="0"/>
          </a:p>
          <a:p>
            <a:pPr marL="0" indent="0">
              <a:buNone/>
            </a:pPr>
            <a:endParaRPr lang="en-CA" sz="2000" b="1" dirty="0"/>
          </a:p>
          <a:p>
            <a:pPr marL="0" indent="0">
              <a:buNone/>
            </a:pPr>
            <a:r>
              <a:rPr lang="en-CA" sz="2000" b="1" dirty="0"/>
              <a:t>Approach (defined at June 2018 Telco):</a:t>
            </a:r>
          </a:p>
          <a:p>
            <a:r>
              <a:rPr lang="en-CA" sz="1800" b="1" i="1" dirty="0">
                <a:solidFill>
                  <a:srgbClr val="0000FF"/>
                </a:solidFill>
              </a:rPr>
              <a:t>WGCV concentrating on Surface Reflectance as ARD test case </a:t>
            </a:r>
            <a:r>
              <a:rPr lang="en-CA" sz="1800" dirty="0"/>
              <a:t>to be studied in more detail. </a:t>
            </a:r>
            <a:r>
              <a:rPr lang="en-CA" sz="1800" b="1" i="1" dirty="0">
                <a:solidFill>
                  <a:srgbClr val="0000FF"/>
                </a:solidFill>
              </a:rPr>
              <a:t>L8 and S2 being investigated</a:t>
            </a:r>
            <a:r>
              <a:rPr lang="en-CA" sz="1800" dirty="0"/>
              <a:t>. Work should be completed in 2 months time.</a:t>
            </a:r>
          </a:p>
          <a:p>
            <a:r>
              <a:rPr lang="en-CA" sz="1800" dirty="0"/>
              <a:t>Thermal and SAR ARD products work being started but will be completed at a later stage.</a:t>
            </a:r>
          </a:p>
          <a:p>
            <a:r>
              <a:rPr lang="en-CA" sz="1800" dirty="0"/>
              <a:t>ARD team will also include a CAL/VAL function so the two teams will work closely together. Assessment framework will be defined by WGCV.</a:t>
            </a:r>
          </a:p>
          <a:p>
            <a:pPr marL="0" indent="0">
              <a:buNone/>
            </a:pPr>
            <a:endParaRPr lang="en-CA" sz="1800" b="1" dirty="0"/>
          </a:p>
        </p:txBody>
      </p:sp>
    </p:spTree>
    <p:extLst>
      <p:ext uri="{BB962C8B-B14F-4D97-AF65-F5344CB8AC3E}">
        <p14:creationId xmlns:p14="http://schemas.microsoft.com/office/powerpoint/2010/main" val="314372362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0" y="1143000"/>
            <a:ext cx="8305800" cy="685800"/>
          </a:xfrm>
        </p:spPr>
        <p:txBody>
          <a:bodyPr>
            <a:normAutofit/>
          </a:bodyPr>
          <a:lstStyle/>
          <a:p>
            <a:pPr marL="0" lvl="0" indent="0"/>
            <a:r>
              <a:rPr lang="en-CA" sz="2000" b="1" dirty="0"/>
              <a:t>September 2018 and February 2019 updates:</a:t>
            </a:r>
          </a:p>
        </p:txBody>
      </p:sp>
      <p:sp>
        <p:nvSpPr>
          <p:cNvPr id="3" name="Content Placeholder 2"/>
          <p:cNvSpPr>
            <a:spLocks noGrp="1"/>
          </p:cNvSpPr>
          <p:nvPr>
            <p:ph sz="half" idx="11"/>
          </p:nvPr>
        </p:nvSpPr>
        <p:spPr>
          <a:xfrm>
            <a:off x="0" y="1600200"/>
            <a:ext cx="8839200" cy="5029200"/>
          </a:xfrm>
        </p:spPr>
        <p:txBody>
          <a:bodyPr/>
          <a:lstStyle/>
          <a:p>
            <a:pPr marL="0" lvl="0" indent="0">
              <a:buNone/>
            </a:pPr>
            <a:r>
              <a:rPr lang="en-CA" sz="1400" dirty="0"/>
              <a:t>WGCV was to provide an initial list of uncertainties in late September</a:t>
            </a:r>
          </a:p>
          <a:p>
            <a:pPr lvl="1"/>
            <a:r>
              <a:rPr lang="en-CA" sz="1400" dirty="0"/>
              <a:t>Discussion with WGISS to define what uncertainty information to make available to users and how</a:t>
            </a:r>
            <a:endParaRPr lang="en-AU" sz="1400" dirty="0"/>
          </a:p>
          <a:p>
            <a:r>
              <a:rPr lang="en-AU" sz="1400" dirty="0"/>
              <a:t>WGISS  to investigate how field sites data (e.g. for Surface Reflectance) can be made available through Data Cube technology</a:t>
            </a:r>
          </a:p>
          <a:p>
            <a:r>
              <a:rPr lang="en-AU" sz="1400" dirty="0"/>
              <a:t>Workflow for this is in Digital Earth Australia - starts with field data, convolution to match satellite sensor surface reflectance, then comparison report mechanism</a:t>
            </a:r>
          </a:p>
          <a:p>
            <a:r>
              <a:rPr lang="en-AU" sz="1400" dirty="0"/>
              <a:t>Reviewing USGS land product characterisation website for further use-case insight  </a:t>
            </a:r>
          </a:p>
          <a:p>
            <a:r>
              <a:rPr lang="en-AU" sz="1400" dirty="0"/>
              <a:t>Work with the WGISS Connected Data Assets team for an ARD data cube on demand</a:t>
            </a:r>
          </a:p>
          <a:p>
            <a:pPr marL="0" indent="0" algn="just">
              <a:buSzPct val="100000"/>
              <a:buNone/>
            </a:pPr>
            <a:r>
              <a:rPr lang="en-CA" b="1" dirty="0">
                <a:latin typeface="Arial Bold"/>
              </a:rPr>
              <a:t>July 2019 updates:</a:t>
            </a:r>
          </a:p>
          <a:p>
            <a:r>
              <a:rPr lang="en-AU" sz="1400" dirty="0"/>
              <a:t>Difficult to have necessary resources. </a:t>
            </a:r>
            <a:r>
              <a:rPr lang="en-AU" sz="1400" dirty="0" smtClean="0">
                <a:solidFill>
                  <a:srgbClr val="0000FF"/>
                </a:solidFill>
              </a:rPr>
              <a:t>WGCV</a:t>
            </a:r>
            <a:r>
              <a:rPr lang="en-AU" sz="1400" dirty="0" smtClean="0"/>
              <a:t> </a:t>
            </a:r>
            <a:r>
              <a:rPr lang="en-AU" sz="1400" dirty="0">
                <a:solidFill>
                  <a:srgbClr val="0000FF"/>
                </a:solidFill>
              </a:rPr>
              <a:t>w</a:t>
            </a:r>
            <a:r>
              <a:rPr lang="en-AU" sz="1400" dirty="0" smtClean="0">
                <a:solidFill>
                  <a:srgbClr val="0000FF"/>
                </a:solidFill>
              </a:rPr>
              <a:t>ork </a:t>
            </a:r>
            <a:r>
              <a:rPr lang="en-AU" sz="1400" dirty="0">
                <a:solidFill>
                  <a:srgbClr val="0000FF"/>
                </a:solidFill>
              </a:rPr>
              <a:t>ongoing on measurements uncertainties</a:t>
            </a:r>
            <a:r>
              <a:rPr lang="en-AU" sz="1400" dirty="0"/>
              <a:t>; experimental design ongoing, uncertainties related to field based measurements; </a:t>
            </a:r>
            <a:r>
              <a:rPr lang="en-AU" sz="1400" dirty="0">
                <a:solidFill>
                  <a:srgbClr val="0000FF"/>
                </a:solidFill>
              </a:rPr>
              <a:t>preliminary results can be shared </a:t>
            </a:r>
            <a:r>
              <a:rPr lang="en-AU" sz="1400" dirty="0" smtClean="0">
                <a:solidFill>
                  <a:srgbClr val="0000FF"/>
                </a:solidFill>
              </a:rPr>
              <a:t>with WGISS by </a:t>
            </a:r>
            <a:r>
              <a:rPr lang="en-AU" sz="1400" dirty="0">
                <a:solidFill>
                  <a:srgbClr val="0000FF"/>
                </a:solidFill>
              </a:rPr>
              <a:t>end of August 2019.</a:t>
            </a:r>
          </a:p>
          <a:p>
            <a:r>
              <a:rPr lang="en-AU" sz="1400" dirty="0"/>
              <a:t>Exchanged info with NPL. </a:t>
            </a:r>
            <a:endParaRPr lang="en-AU" sz="1400" dirty="0" smtClean="0"/>
          </a:p>
          <a:p>
            <a:r>
              <a:rPr lang="en-AU" sz="1400" dirty="0" smtClean="0"/>
              <a:t>Work </a:t>
            </a:r>
            <a:r>
              <a:rPr lang="en-AU" sz="1400" dirty="0"/>
              <a:t>on Surface Reflectance progressing (Rob). Replicate work on Data Cube on demand. </a:t>
            </a:r>
            <a:endParaRPr lang="en-AU" sz="1400" dirty="0" smtClean="0"/>
          </a:p>
          <a:p>
            <a:r>
              <a:rPr lang="en-AU" sz="1400" dirty="0" smtClean="0">
                <a:solidFill>
                  <a:srgbClr val="0000FF"/>
                </a:solidFill>
              </a:rPr>
              <a:t>Further </a:t>
            </a:r>
            <a:r>
              <a:rPr lang="en-AU" sz="1400" dirty="0">
                <a:solidFill>
                  <a:srgbClr val="0000FF"/>
                </a:solidFill>
              </a:rPr>
              <a:t>discussion will be held </a:t>
            </a:r>
            <a:r>
              <a:rPr lang="en-AU" sz="1400" dirty="0" smtClean="0">
                <a:solidFill>
                  <a:srgbClr val="0000FF"/>
                </a:solidFill>
              </a:rPr>
              <a:t>at </a:t>
            </a:r>
            <a:r>
              <a:rPr lang="en-AU" sz="1400" dirty="0">
                <a:solidFill>
                  <a:srgbClr val="0000FF"/>
                </a:solidFill>
              </a:rPr>
              <a:t>WGCV-45.</a:t>
            </a:r>
          </a:p>
        </p:txBody>
      </p:sp>
      <p:sp>
        <p:nvSpPr>
          <p:cNvPr id="4" name="Title 3"/>
          <p:cNvSpPr>
            <a:spLocks noGrp="1"/>
          </p:cNvSpPr>
          <p:nvPr>
            <p:ph type="title"/>
          </p:nvPr>
        </p:nvSpPr>
        <p:spPr>
          <a:xfrm>
            <a:off x="1676400" y="76200"/>
            <a:ext cx="6248400" cy="427038"/>
          </a:xfrm>
        </p:spPr>
        <p:txBody>
          <a:bodyPr/>
          <a:lstStyle/>
          <a:p>
            <a:r>
              <a:rPr lang="en-US" dirty="0"/>
              <a:t>1) Data Formats and Interoperability in the frame of FDA</a:t>
            </a:r>
          </a:p>
        </p:txBody>
      </p:sp>
    </p:spTree>
    <p:extLst>
      <p:ext uri="{BB962C8B-B14F-4D97-AF65-F5344CB8AC3E}">
        <p14:creationId xmlns:p14="http://schemas.microsoft.com/office/powerpoint/2010/main" val="1775158831"/>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52400"/>
            <a:ext cx="5114925" cy="830997"/>
          </a:xfrm>
        </p:spPr>
        <p:txBody>
          <a:bodyPr/>
          <a:lstStyle/>
          <a:p>
            <a:pPr algn="ctr"/>
            <a:r>
              <a:rPr lang="en-GB" sz="2400" dirty="0"/>
              <a:t>2) Quality Indicators in Discovery </a:t>
            </a:r>
            <a:r>
              <a:rPr lang="en-US" sz="2400" dirty="0"/>
              <a:t>Metadata</a:t>
            </a:r>
            <a:endParaRPr lang="en-US" sz="3200" dirty="0"/>
          </a:p>
        </p:txBody>
      </p:sp>
      <p:sp>
        <p:nvSpPr>
          <p:cNvPr id="3" name="Content Placeholder 2"/>
          <p:cNvSpPr>
            <a:spLocks noGrp="1"/>
          </p:cNvSpPr>
          <p:nvPr>
            <p:ph idx="4294967295"/>
          </p:nvPr>
        </p:nvSpPr>
        <p:spPr>
          <a:xfrm>
            <a:off x="76200" y="1219200"/>
            <a:ext cx="9067800" cy="5638800"/>
          </a:xfrm>
          <a:prstGeom prst="rect">
            <a:avLst/>
          </a:prstGeom>
        </p:spPr>
        <p:txBody>
          <a:bodyPr>
            <a:normAutofit fontScale="77500" lnSpcReduction="20000"/>
          </a:bodyPr>
          <a:lstStyle/>
          <a:p>
            <a:pPr marL="0" lvl="1" indent="0">
              <a:lnSpc>
                <a:spcPct val="120000"/>
              </a:lnSpc>
              <a:buNone/>
            </a:pPr>
            <a:r>
              <a:rPr lang="en-GB" sz="2600" b="1" dirty="0">
                <a:solidFill>
                  <a:srgbClr val="0000FF"/>
                </a:solidFill>
              </a:rPr>
              <a:t>Tasks - </a:t>
            </a:r>
            <a:r>
              <a:rPr lang="en-CA" sz="2300" b="1" dirty="0">
                <a:solidFill>
                  <a:srgbClr val="0000FF"/>
                </a:solidFill>
              </a:rPr>
              <a:t>QI Test case: </a:t>
            </a:r>
            <a:r>
              <a:rPr lang="en-CA" sz="2300" b="1" i="1" dirty="0">
                <a:solidFill>
                  <a:srgbClr val="0000FF"/>
                </a:solidFill>
              </a:rPr>
              <a:t>Evaluate whether SST would provide a suitable test case for QI development that can act as an expressive case for QI access and implement this or another one as determined through this activity</a:t>
            </a:r>
          </a:p>
          <a:p>
            <a:pPr lvl="1">
              <a:buFont typeface="Wingdings" charset="2"/>
              <a:buChar char="Ø"/>
            </a:pPr>
            <a:r>
              <a:rPr lang="en-CA" sz="1600" dirty="0"/>
              <a:t>Survey on QI currently used by different sensor families</a:t>
            </a:r>
          </a:p>
          <a:p>
            <a:pPr lvl="1">
              <a:buFont typeface="Wingdings" charset="2"/>
              <a:buChar char="Ø"/>
            </a:pPr>
            <a:r>
              <a:rPr lang="en-CA" sz="1600" dirty="0"/>
              <a:t>Validation of SST as suitable test case for QI</a:t>
            </a:r>
          </a:p>
          <a:p>
            <a:pPr>
              <a:buFont typeface="Wingdings" charset="2"/>
              <a:buChar char="Ø"/>
            </a:pPr>
            <a:endParaRPr lang="en-CA" sz="1800" dirty="0"/>
          </a:p>
          <a:p>
            <a:pPr marL="0" indent="0">
              <a:buNone/>
            </a:pPr>
            <a:r>
              <a:rPr lang="en-CA" sz="2300" b="1" dirty="0"/>
              <a:t>Approach (defined at June 2018 Telco)</a:t>
            </a:r>
            <a:r>
              <a:rPr lang="en-CA" sz="1800" b="1" dirty="0"/>
              <a:t>: </a:t>
            </a:r>
            <a:r>
              <a:rPr lang="en-CA" sz="1900" dirty="0"/>
              <a:t>Confirmed that SST is a suitable test case for QI development.</a:t>
            </a:r>
            <a:endParaRPr lang="en-CA" sz="1800" dirty="0"/>
          </a:p>
          <a:p>
            <a:endParaRPr lang="en-CA" sz="1800" dirty="0"/>
          </a:p>
          <a:p>
            <a:pPr marL="0" lvl="0" indent="0">
              <a:buNone/>
            </a:pPr>
            <a:r>
              <a:rPr lang="en-CA" sz="2300" b="1" dirty="0"/>
              <a:t>September 2018 and February 2019 updates:</a:t>
            </a:r>
          </a:p>
          <a:p>
            <a:r>
              <a:rPr lang="en-CA" sz="1600" dirty="0" smtClean="0"/>
              <a:t>WGCV (Nigel) </a:t>
            </a:r>
            <a:r>
              <a:rPr lang="en-CA" sz="1600" dirty="0"/>
              <a:t>and team of people </a:t>
            </a:r>
            <a:r>
              <a:rPr lang="en-US" sz="1600" dirty="0"/>
              <a:t>working with GHRSST to survey SST QIs currently used by different sensor families at different agencies. </a:t>
            </a:r>
            <a:r>
              <a:rPr lang="en-GB" sz="1600" dirty="0"/>
              <a:t>G. </a:t>
            </a:r>
            <a:r>
              <a:rPr lang="en-GB" sz="1600" dirty="0" err="1"/>
              <a:t>Corlett</a:t>
            </a:r>
            <a:r>
              <a:rPr lang="en-GB" sz="1600" dirty="0"/>
              <a:t> of GHRSST has started to compile SST QIs</a:t>
            </a:r>
            <a:endParaRPr lang="en-US" sz="1600" dirty="0"/>
          </a:p>
          <a:p>
            <a:pPr lvl="1"/>
            <a:r>
              <a:rPr lang="en-GB" sz="1600" dirty="0">
                <a:solidFill>
                  <a:schemeClr val="tx1">
                    <a:lumMod val="50000"/>
                  </a:schemeClr>
                </a:solidFill>
              </a:rPr>
              <a:t>Review current reported </a:t>
            </a:r>
            <a:r>
              <a:rPr lang="en-GB" sz="1600" dirty="0" smtClean="0">
                <a:solidFill>
                  <a:schemeClr val="tx1">
                    <a:lumMod val="50000"/>
                  </a:schemeClr>
                </a:solidFill>
              </a:rPr>
              <a:t>metadata </a:t>
            </a:r>
            <a:r>
              <a:rPr lang="en-GB" sz="1600" dirty="0">
                <a:solidFill>
                  <a:schemeClr val="tx1">
                    <a:lumMod val="50000"/>
                  </a:schemeClr>
                </a:solidFill>
              </a:rPr>
              <a:t>on SST and how QI information </a:t>
            </a:r>
            <a:r>
              <a:rPr lang="en-GB" sz="1600" dirty="0" smtClean="0">
                <a:solidFill>
                  <a:schemeClr val="tx1">
                    <a:lumMod val="50000"/>
                  </a:schemeClr>
                </a:solidFill>
              </a:rPr>
              <a:t>is made </a:t>
            </a:r>
            <a:r>
              <a:rPr lang="en-GB" sz="1600" dirty="0">
                <a:solidFill>
                  <a:schemeClr val="tx1">
                    <a:lumMod val="50000"/>
                  </a:schemeClr>
                </a:solidFill>
              </a:rPr>
              <a:t>accessible/viewable </a:t>
            </a:r>
          </a:p>
          <a:p>
            <a:pPr lvl="1"/>
            <a:r>
              <a:rPr lang="en-GB" sz="1600" dirty="0">
                <a:solidFill>
                  <a:schemeClr val="tx1">
                    <a:lumMod val="50000"/>
                  </a:schemeClr>
                </a:solidFill>
              </a:rPr>
              <a:t>For individual sensors and from GHRSST product (if different)</a:t>
            </a:r>
          </a:p>
          <a:p>
            <a:pPr lvl="1"/>
            <a:r>
              <a:rPr lang="en-GB" sz="1600" dirty="0">
                <a:solidFill>
                  <a:schemeClr val="tx1">
                    <a:lumMod val="50000"/>
                  </a:schemeClr>
                </a:solidFill>
              </a:rPr>
              <a:t>Value/usefulness/adequacy for current users</a:t>
            </a:r>
          </a:p>
          <a:p>
            <a:pPr lvl="1"/>
            <a:r>
              <a:rPr lang="en-GB" sz="1600" dirty="0">
                <a:solidFill>
                  <a:schemeClr val="tx1">
                    <a:lumMod val="50000"/>
                  </a:schemeClr>
                </a:solidFill>
              </a:rPr>
              <a:t>Links to Validation data and preservation of information</a:t>
            </a:r>
            <a:endParaRPr lang="en-CA" sz="1600" dirty="0">
              <a:solidFill>
                <a:schemeClr val="tx1">
                  <a:lumMod val="50000"/>
                </a:schemeClr>
              </a:solidFill>
            </a:endParaRPr>
          </a:p>
          <a:p>
            <a:r>
              <a:rPr lang="en-CA" sz="1600" dirty="0" smtClean="0"/>
              <a:t>SST </a:t>
            </a:r>
            <a:r>
              <a:rPr lang="en-CA" sz="1600" dirty="0"/>
              <a:t>Virtual Constellation </a:t>
            </a:r>
            <a:r>
              <a:rPr lang="en-CA" sz="1600" dirty="0" smtClean="0"/>
              <a:t>team will collaborate in developing </a:t>
            </a:r>
            <a:r>
              <a:rPr lang="en-CA" sz="1600" dirty="0"/>
              <a:t>a case study on QI to be further implemented by WGCV. </a:t>
            </a:r>
            <a:endParaRPr lang="en-CA" sz="1600" dirty="0" smtClean="0"/>
          </a:p>
          <a:p>
            <a:r>
              <a:rPr lang="en-CA" sz="1600" dirty="0" smtClean="0"/>
              <a:t>WGISS </a:t>
            </a:r>
            <a:r>
              <a:rPr lang="en-CA" sz="1600" dirty="0"/>
              <a:t>(Michael) to start defining best approach for representing and including QIs for the selected test case in discovery metadata searchable by end users.</a:t>
            </a:r>
          </a:p>
          <a:p>
            <a:pPr lvl="1"/>
            <a:r>
              <a:rPr lang="en-CA" sz="1600" dirty="0"/>
              <a:t>WGISS need one specific and one broader example of SST QI to start </a:t>
            </a:r>
            <a:r>
              <a:rPr lang="en-CA" sz="1600" dirty="0" smtClean="0"/>
              <a:t>metadata analysis</a:t>
            </a:r>
            <a:r>
              <a:rPr lang="en-CA" sz="1600" dirty="0"/>
              <a:t>. Awaiting input from WGCV</a:t>
            </a:r>
          </a:p>
          <a:p>
            <a:r>
              <a:rPr lang="en-CA" sz="1600" dirty="0"/>
              <a:t>WGISS (Michael) to start narrowing down 1) embedding measurement equation, 2) linking later stages to earlier stages and processing, 3) readability for end users</a:t>
            </a:r>
          </a:p>
          <a:p>
            <a:r>
              <a:rPr lang="en-CA" sz="1600" dirty="0">
                <a:solidFill>
                  <a:schemeClr val="tx1"/>
                </a:solidFill>
              </a:rPr>
              <a:t>Dedicated small group teleconference (Task Team) to be held by end of July. Teleconference should be set-up by mid October.</a:t>
            </a:r>
            <a:endParaRPr lang="en-CA" sz="1600" b="1" dirty="0">
              <a:solidFill>
                <a:schemeClr val="tx1"/>
              </a:solidFill>
            </a:endParaRPr>
          </a:p>
          <a:p>
            <a:r>
              <a:rPr lang="en-GB" sz="1600" dirty="0"/>
              <a:t>Develop measurement Equation, traceability visualisation of process  (from L1 data sets)</a:t>
            </a:r>
            <a:endParaRPr lang="en-CA" sz="1600" b="1" dirty="0"/>
          </a:p>
        </p:txBody>
      </p:sp>
    </p:spTree>
    <p:extLst>
      <p:ext uri="{BB962C8B-B14F-4D97-AF65-F5344CB8AC3E}">
        <p14:creationId xmlns:p14="http://schemas.microsoft.com/office/powerpoint/2010/main" val="420650804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0" y="1143000"/>
            <a:ext cx="8305800" cy="533400"/>
          </a:xfrm>
        </p:spPr>
        <p:txBody>
          <a:bodyPr>
            <a:normAutofit/>
          </a:bodyPr>
          <a:lstStyle/>
          <a:p>
            <a:pPr marL="0" lvl="1" indent="0">
              <a:lnSpc>
                <a:spcPct val="120000"/>
              </a:lnSpc>
            </a:pPr>
            <a:r>
              <a:rPr lang="en-US" sz="2200" b="1" dirty="0"/>
              <a:t>July 2019 Updates:</a:t>
            </a:r>
            <a:endParaRPr lang="en-CA" sz="2200" i="1" dirty="0"/>
          </a:p>
        </p:txBody>
      </p:sp>
      <p:sp>
        <p:nvSpPr>
          <p:cNvPr id="3" name="Content Placeholder 2"/>
          <p:cNvSpPr>
            <a:spLocks noGrp="1"/>
          </p:cNvSpPr>
          <p:nvPr>
            <p:ph sz="half" idx="11"/>
          </p:nvPr>
        </p:nvSpPr>
        <p:spPr>
          <a:xfrm>
            <a:off x="0" y="1600200"/>
            <a:ext cx="9067800" cy="4572000"/>
          </a:xfrm>
        </p:spPr>
        <p:txBody>
          <a:bodyPr/>
          <a:lstStyle/>
          <a:p>
            <a:r>
              <a:rPr lang="en-GB" sz="1600" dirty="0">
                <a:solidFill>
                  <a:srgbClr val="002569"/>
                </a:solidFill>
              </a:rPr>
              <a:t>Nigel will circulate more detailed slides. </a:t>
            </a:r>
          </a:p>
          <a:p>
            <a:r>
              <a:rPr lang="en-GB" sz="1600" dirty="0">
                <a:solidFill>
                  <a:srgbClr val="0000FF"/>
                </a:solidFill>
              </a:rPr>
              <a:t>Discussion is on-going with GHRSST team </a:t>
            </a:r>
            <a:r>
              <a:rPr lang="en-GB" sz="1600" dirty="0"/>
              <a:t>which has produced a specification for quality indicators for SST. Discussion focussed on how they have defined and included the indicators in the metadata and how potentially WGISS might be able to help take that forward. </a:t>
            </a:r>
          </a:p>
          <a:p>
            <a:r>
              <a:rPr lang="en-GB" sz="1600" dirty="0">
                <a:solidFill>
                  <a:srgbClr val="0000FF"/>
                </a:solidFill>
              </a:rPr>
              <a:t>QI are defined at two stages: first quite high level (Quality Level 1) saying whether the data is useful or not (pre-qualifiers) and second stage more detailed (Quality Level 2) with standard error statistics.</a:t>
            </a:r>
            <a:r>
              <a:rPr lang="en-GB" sz="1600" dirty="0"/>
              <a:t> These are derived by comparing satellite sensors results with the one derived from buoys. Standard deviations and biases computed between buoys (assumed as correct measurements) and satellites. This is delivered in the satellite data metadata but all the process is done manually now. Worth to know if WGISS can help in automating this. </a:t>
            </a:r>
            <a:r>
              <a:rPr lang="en-GB" sz="1600" dirty="0">
                <a:solidFill>
                  <a:srgbClr val="0000FF"/>
                </a:solidFill>
              </a:rPr>
              <a:t>We should progress in two steps:</a:t>
            </a:r>
          </a:p>
          <a:p>
            <a:pPr lvl="1"/>
            <a:r>
              <a:rPr lang="en-GB" sz="1600" dirty="0">
                <a:solidFill>
                  <a:srgbClr val="0000FF"/>
                </a:solidFill>
              </a:rPr>
              <a:t>SST QI Activity Process description and definition including insertion in metadata (1</a:t>
            </a:r>
            <a:r>
              <a:rPr lang="en-GB" sz="1600" baseline="30000" dirty="0">
                <a:solidFill>
                  <a:srgbClr val="0000FF"/>
                </a:solidFill>
              </a:rPr>
              <a:t>st</a:t>
            </a:r>
            <a:r>
              <a:rPr lang="en-GB" sz="1600" dirty="0">
                <a:solidFill>
                  <a:srgbClr val="0000FF"/>
                </a:solidFill>
              </a:rPr>
              <a:t> step)</a:t>
            </a:r>
          </a:p>
          <a:p>
            <a:pPr lvl="1"/>
            <a:r>
              <a:rPr lang="en-GB" sz="1600" dirty="0">
                <a:solidFill>
                  <a:srgbClr val="0000FF"/>
                </a:solidFill>
              </a:rPr>
              <a:t>Possible automation with Machine Learning (2</a:t>
            </a:r>
            <a:r>
              <a:rPr lang="en-GB" sz="1600" baseline="30000" dirty="0">
                <a:solidFill>
                  <a:srgbClr val="0000FF"/>
                </a:solidFill>
              </a:rPr>
              <a:t>nd</a:t>
            </a:r>
            <a:r>
              <a:rPr lang="en-GB" sz="1600" dirty="0">
                <a:solidFill>
                  <a:srgbClr val="0000FF"/>
                </a:solidFill>
              </a:rPr>
              <a:t> step)</a:t>
            </a:r>
          </a:p>
          <a:p>
            <a:r>
              <a:rPr lang="en-GB" sz="1600" dirty="0">
                <a:solidFill>
                  <a:srgbClr val="0000FF"/>
                </a:solidFill>
              </a:rPr>
              <a:t>Teleconference to be organized between Nigel/Michael/Yonsook to further discuss way forward. Results will be shared with the WGISS-WGCV team.</a:t>
            </a:r>
          </a:p>
          <a:p>
            <a:pPr lvl="1"/>
            <a:endParaRPr lang="en-GB" sz="1600" dirty="0"/>
          </a:p>
        </p:txBody>
      </p:sp>
      <p:sp>
        <p:nvSpPr>
          <p:cNvPr id="4" name="Title 3"/>
          <p:cNvSpPr>
            <a:spLocks noGrp="1"/>
          </p:cNvSpPr>
          <p:nvPr>
            <p:ph type="title"/>
          </p:nvPr>
        </p:nvSpPr>
        <p:spPr>
          <a:xfrm>
            <a:off x="1676400" y="76200"/>
            <a:ext cx="6248400" cy="427038"/>
          </a:xfrm>
        </p:spPr>
        <p:txBody>
          <a:bodyPr/>
          <a:lstStyle/>
          <a:p>
            <a:r>
              <a:rPr lang="en-GB" dirty="0"/>
              <a:t>2) Quality Indicators in Discovery </a:t>
            </a:r>
            <a:r>
              <a:rPr lang="en-US" dirty="0"/>
              <a:t>Metadata</a:t>
            </a:r>
          </a:p>
        </p:txBody>
      </p:sp>
    </p:spTree>
    <p:extLst>
      <p:ext uri="{BB962C8B-B14F-4D97-AF65-F5344CB8AC3E}">
        <p14:creationId xmlns:p14="http://schemas.microsoft.com/office/powerpoint/2010/main" val="345638946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a:themeElements>
    <a:clrScheme name="Default">
      <a:dk1>
        <a:srgbClr val="002569"/>
      </a:dk1>
      <a:lt1>
        <a:srgbClr val="696969"/>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153</TotalTime>
  <Words>2811</Words>
  <Application>Microsoft Macintosh PowerPoint</Application>
  <PresentationFormat>On-screen Show (4:3)</PresentationFormat>
  <Paragraphs>220</Paragraphs>
  <Slides>16</Slides>
  <Notes>2</Notes>
  <HiddenSlides>2</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Default</vt:lpstr>
      <vt:lpstr>Progress on WGISS-WGCV Cooperation</vt:lpstr>
      <vt:lpstr>PowerPoint Presentation</vt:lpstr>
      <vt:lpstr>PowerPoint Presentation</vt:lpstr>
      <vt:lpstr>PowerPoint Presentation</vt:lpstr>
      <vt:lpstr>PowerPoint Presentation</vt:lpstr>
      <vt:lpstr>1) Data Formats and Interoperability in the frame of FDA</vt:lpstr>
      <vt:lpstr>1) Data Formats and Interoperability in the frame of FDA</vt:lpstr>
      <vt:lpstr>2) Quality Indicators in Discovery Metadata</vt:lpstr>
      <vt:lpstr>2) Quality Indicators in Discovery Metadata</vt:lpstr>
      <vt:lpstr>3) CEOS Data Cubes and CEOS Test Sites Data Access in support to WGCV Activities</vt:lpstr>
      <vt:lpstr>3) CEOS Data Cubes and CEOS Test Sites Data Access in support to WGCV Activities</vt:lpstr>
      <vt:lpstr>3) CEOS Data Cubes and CEOS Test Sites Data Access in support to WGCV Activities</vt:lpstr>
      <vt:lpstr>3) CEOS Data Cubes and CEOS Test Sites Data Access in support to WGCV Activities</vt:lpstr>
      <vt:lpstr>PowerPoint Presentation</vt:lpstr>
      <vt:lpstr>4) Standardization and Best Practices</vt:lpstr>
      <vt:lpstr>4) Standardization and Best Practices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Mirko Albani</cp:lastModifiedBy>
  <cp:revision>341</cp:revision>
  <dcterms:modified xsi:type="dcterms:W3CDTF">2019-07-18T07:32:35Z</dcterms:modified>
</cp:coreProperties>
</file>