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6" r:id="rId3"/>
  </p:sldMasterIdLst>
  <p:notesMasterIdLst>
    <p:notesMasterId r:id="rId28"/>
  </p:notesMasterIdLst>
  <p:sldIdLst>
    <p:sldId id="256" r:id="rId4"/>
    <p:sldId id="431" r:id="rId5"/>
    <p:sldId id="437" r:id="rId6"/>
    <p:sldId id="398" r:id="rId7"/>
    <p:sldId id="432" r:id="rId8"/>
    <p:sldId id="260" r:id="rId9"/>
    <p:sldId id="439" r:id="rId10"/>
    <p:sldId id="440" r:id="rId11"/>
    <p:sldId id="441" r:id="rId12"/>
    <p:sldId id="442" r:id="rId13"/>
    <p:sldId id="443" r:id="rId14"/>
    <p:sldId id="444" r:id="rId15"/>
    <p:sldId id="445" r:id="rId16"/>
    <p:sldId id="446" r:id="rId17"/>
    <p:sldId id="447" r:id="rId18"/>
    <p:sldId id="448" r:id="rId19"/>
    <p:sldId id="449" r:id="rId20"/>
    <p:sldId id="450" r:id="rId21"/>
    <p:sldId id="451" r:id="rId22"/>
    <p:sldId id="452" r:id="rId23"/>
    <p:sldId id="453" r:id="rId24"/>
    <p:sldId id="454" r:id="rId25"/>
    <p:sldId id="455" r:id="rId26"/>
    <p:sldId id="43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11C4A"/>
    <a:srgbClr val="E472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86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0B261-F766-4AC8-AD51-AC3B2E3DCFAA}" type="datetimeFigureOut">
              <a:rPr lang="en-GB" smtClean="0"/>
              <a:t>17/07/2019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0AFE3-B8C1-42B4-93D8-D71D1A9C99D9}" type="slidenum">
              <a:rPr lang="en-GB" smtClean="0"/>
              <a:t>‹#›</a:t>
            </a:fld>
            <a:endParaRPr lang="en-GB"/>
          </a:p>
        </p:txBody>
      </p:sp>
    </p:spTree>
    <p:extLst>
      <p:ext uri="{BB962C8B-B14F-4D97-AF65-F5344CB8AC3E}">
        <p14:creationId xmlns:p14="http://schemas.microsoft.com/office/powerpoint/2010/main" val="68162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E0AFE3-B8C1-42B4-93D8-D71D1A9C99D9}" type="slidenum">
              <a:rPr lang="en-GB" smtClean="0"/>
              <a:t>15</a:t>
            </a:fld>
            <a:endParaRPr lang="en-GB"/>
          </a:p>
        </p:txBody>
      </p:sp>
    </p:spTree>
    <p:extLst>
      <p:ext uri="{BB962C8B-B14F-4D97-AF65-F5344CB8AC3E}">
        <p14:creationId xmlns:p14="http://schemas.microsoft.com/office/powerpoint/2010/main" val="652096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oleObject" Target="../embeddings/oleObject1.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011C4A">
                <a:alpha val="25000"/>
              </a:srgbClr>
            </a:gs>
            <a:gs pos="100000">
              <a:srgbClr val="E4721A">
                <a:alpha val="25000"/>
              </a:srgbClr>
            </a:gs>
          </a:gsLst>
          <a:lin ang="0" scaled="1"/>
          <a:tileRect/>
        </a:gradFill>
        <a:effectLst/>
      </p:bgPr>
    </p:bg>
    <p:spTree>
      <p:nvGrpSpPr>
        <p:cNvPr id="1" name=""/>
        <p:cNvGrpSpPr/>
        <p:nvPr/>
      </p:nvGrpSpPr>
      <p:grpSpPr>
        <a:xfrm>
          <a:off x="0" y="0"/>
          <a:ext cx="0" cy="0"/>
          <a:chOff x="0" y="0"/>
          <a:chExt cx="0" cy="0"/>
        </a:xfrm>
      </p:grpSpPr>
      <p:grpSp>
        <p:nvGrpSpPr>
          <p:cNvPr id="12" name="Group 9"/>
          <p:cNvGrpSpPr>
            <a:grpSpLocks noChangeAspect="1"/>
          </p:cNvGrpSpPr>
          <p:nvPr userDrawn="1"/>
        </p:nvGrpSpPr>
        <p:grpSpPr bwMode="hidden">
          <a:xfrm>
            <a:off x="8194" y="4940710"/>
            <a:ext cx="9135806" cy="1927155"/>
            <a:chOff x="-3905250" y="4294188"/>
            <a:chExt cx="13011150" cy="1892300"/>
          </a:xfrm>
        </p:grpSpPr>
        <p:sp>
          <p:nvSpPr>
            <p:cNvPr id="13"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7"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Rectangle 17"/>
          <p:cNvSpPr/>
          <p:nvPr userDrawn="1"/>
        </p:nvSpPr>
        <p:spPr>
          <a:xfrm>
            <a:off x="1507612" y="6404269"/>
            <a:ext cx="1499419" cy="26219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333701" y="1352038"/>
            <a:ext cx="3511754" cy="1470025"/>
          </a:xfrm>
        </p:spPr>
        <p:txBody>
          <a:bodyPr>
            <a:noAutofit/>
          </a:bodyPr>
          <a:lstStyle>
            <a:lvl1pPr>
              <a:defRPr sz="3600" b="1">
                <a:solidFill>
                  <a:srgbClr val="011C4A"/>
                </a:solidFill>
              </a:defRPr>
            </a:lvl1pPr>
          </a:lstStyle>
          <a:p>
            <a:r>
              <a:rPr lang="en-GB" dirty="0"/>
              <a:t>Daily SST products</a:t>
            </a:r>
            <a:endParaRPr lang="en-US" dirty="0"/>
          </a:p>
        </p:txBody>
      </p:sp>
      <p:sp>
        <p:nvSpPr>
          <p:cNvPr id="3" name="Subtitle 2"/>
          <p:cNvSpPr>
            <a:spLocks noGrp="1"/>
          </p:cNvSpPr>
          <p:nvPr>
            <p:ph type="subTitle" idx="1" hasCustomPrompt="1"/>
          </p:nvPr>
        </p:nvSpPr>
        <p:spPr>
          <a:xfrm>
            <a:off x="4981678" y="3823110"/>
            <a:ext cx="4080388" cy="920955"/>
          </a:xfrm>
        </p:spPr>
        <p:txBody>
          <a:bodyPr>
            <a:noAutofit/>
          </a:bodyPr>
          <a:lstStyle>
            <a:lvl1pPr marL="0" indent="0" algn="ctr">
              <a:buNone/>
              <a:defRPr sz="2400" i="1">
                <a:solidFill>
                  <a:srgbClr val="011C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Gary Corlett</a:t>
            </a:r>
          </a:p>
          <a:p>
            <a:r>
              <a:rPr lang="en-GB" dirty="0"/>
              <a:t>GHRSST Project Coordinator</a:t>
            </a:r>
            <a:endParaRPr lang="en-US" dirty="0"/>
          </a:p>
        </p:txBody>
      </p:sp>
      <p:pic>
        <p:nvPicPr>
          <p:cNvPr id="7" name="Picture 6" descr="GHRSST_AGU1.jp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227" y="188423"/>
            <a:ext cx="4338956" cy="4165700"/>
          </a:xfrm>
          <a:prstGeom prst="rect">
            <a:avLst/>
          </a:prstGeom>
        </p:spPr>
      </p:pic>
      <p:pic>
        <p:nvPicPr>
          <p:cNvPr id="8" name="Picture 7" descr="CEOS_logo_trans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7302" y="6374006"/>
            <a:ext cx="915254" cy="363051"/>
          </a:xfrm>
          <a:prstGeom prst="rect">
            <a:avLst/>
          </a:prstGeom>
        </p:spPr>
      </p:pic>
      <p:sp>
        <p:nvSpPr>
          <p:cNvPr id="9" name="Shape 10"/>
          <p:cNvSpPr txBox="1">
            <a:spLocks/>
          </p:cNvSpPr>
          <p:nvPr userDrawn="1"/>
        </p:nvSpPr>
        <p:spPr>
          <a:xfrm>
            <a:off x="6922140" y="6426200"/>
            <a:ext cx="2221860" cy="2330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800" dirty="0">
                <a:solidFill>
                  <a:schemeClr val="tx1"/>
                </a:solidFill>
              </a:rPr>
              <a:t>Committee on Earth Observation Satellites</a:t>
            </a:r>
          </a:p>
          <a:p>
            <a:pPr defTabSz="914400">
              <a:defRPr sz="1800" b="0">
                <a:solidFill>
                  <a:srgbClr val="000000"/>
                </a:solidFill>
              </a:defRPr>
            </a:pPr>
            <a:r>
              <a:rPr lang="en-US" sz="800" dirty="0">
                <a:solidFill>
                  <a:schemeClr val="tx1"/>
                </a:solidFill>
              </a:rPr>
              <a:t>Sea Surface Temperature Virtual Constellation</a:t>
            </a:r>
          </a:p>
        </p:txBody>
      </p:sp>
      <p:pic>
        <p:nvPicPr>
          <p:cNvPr id="11" name="Picture 10" descr="GHRSST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4" y="5681508"/>
            <a:ext cx="3383935" cy="1089525"/>
          </a:xfrm>
          <a:prstGeom prst="rect">
            <a:avLst/>
          </a:prstGeom>
        </p:spPr>
      </p:pic>
      <p:sp>
        <p:nvSpPr>
          <p:cNvPr id="19" name="Rectangle 18"/>
          <p:cNvSpPr/>
          <p:nvPr userDrawn="1"/>
        </p:nvSpPr>
        <p:spPr>
          <a:xfrm>
            <a:off x="154937" y="4277296"/>
            <a:ext cx="4572000" cy="523220"/>
          </a:xfrm>
          <a:prstGeom prst="rect">
            <a:avLst/>
          </a:prstGeom>
        </p:spPr>
        <p:txBody>
          <a:bodyPr>
            <a:spAutoFit/>
          </a:bodyPr>
          <a:lstStyle/>
          <a:p>
            <a:pPr algn="ctr" fontAlgn="auto">
              <a:spcAft>
                <a:spcPts val="0"/>
              </a:spcAft>
              <a:defRPr/>
            </a:pPr>
            <a:r>
              <a:rPr lang="en-GB" sz="1400" b="1" i="1" dirty="0">
                <a:solidFill>
                  <a:srgbClr val="011C4A"/>
                </a:solidFill>
                <a:ea typeface="ＭＳ Ｐゴシック" pitchFamily="-105" charset="-128"/>
              </a:rPr>
              <a:t>To provide operational users and the science community with the SST measured by the satellite constellation</a:t>
            </a:r>
          </a:p>
        </p:txBody>
      </p:sp>
      <p:sp>
        <p:nvSpPr>
          <p:cNvPr id="4" name="hc">
            <a:extLst>
              <a:ext uri="{FF2B5EF4-FFF2-40B4-BE49-F238E27FC236}">
                <a16:creationId xmlns:a16="http://schemas.microsoft.com/office/drawing/2014/main" id="{06FCFA08-F15F-4B42-96CA-CC81E68C894C}"/>
              </a:ext>
            </a:extLst>
          </p:cNvPr>
          <p:cNvSpPr txBox="1"/>
          <p:nvPr userDrawn="1"/>
        </p:nvSpPr>
        <p:spPr>
          <a:xfrm>
            <a:off x="0" y="0"/>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
        <p:nvSpPr>
          <p:cNvPr id="5" name="fc">
            <a:extLst>
              <a:ext uri="{FF2B5EF4-FFF2-40B4-BE49-F238E27FC236}">
                <a16:creationId xmlns:a16="http://schemas.microsoft.com/office/drawing/2014/main" id="{8819AA4F-3D3E-4969-8DFE-8EF57ECBB02C}"/>
              </a:ext>
            </a:extLst>
          </p:cNvPr>
          <p:cNvSpPr txBox="1"/>
          <p:nvPr userDrawn="1"/>
        </p:nvSpPr>
        <p:spPr>
          <a:xfrm>
            <a:off x="0" y="6491288"/>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Tree>
    <p:extLst>
      <p:ext uri="{BB962C8B-B14F-4D97-AF65-F5344CB8AC3E}">
        <p14:creationId xmlns:p14="http://schemas.microsoft.com/office/powerpoint/2010/main" val="386942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1D260CD-BF79-A244-BCEF-CC71A05C0AF2}"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C5455-1742-2E4B-881F-9A80CE1F2B00}" type="slidenum">
              <a:rPr lang="en-US" smtClean="0"/>
              <a:t>‹#›</a:t>
            </a:fld>
            <a:endParaRPr lang="en-US"/>
          </a:p>
        </p:txBody>
      </p:sp>
    </p:spTree>
    <p:extLst>
      <p:ext uri="{BB962C8B-B14F-4D97-AF65-F5344CB8AC3E}">
        <p14:creationId xmlns:p14="http://schemas.microsoft.com/office/powerpoint/2010/main" val="321773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1D260CD-BF79-A244-BCEF-CC71A05C0AF2}"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C5455-1742-2E4B-881F-9A80CE1F2B00}" type="slidenum">
              <a:rPr lang="en-US" smtClean="0"/>
              <a:t>‹#›</a:t>
            </a:fld>
            <a:endParaRPr lang="en-US"/>
          </a:p>
        </p:txBody>
      </p:sp>
    </p:spTree>
    <p:extLst>
      <p:ext uri="{BB962C8B-B14F-4D97-AF65-F5344CB8AC3E}">
        <p14:creationId xmlns:p14="http://schemas.microsoft.com/office/powerpoint/2010/main" val="13541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Textfeld 7"/>
          <p:cNvSpPr txBox="1"/>
          <p:nvPr userDrawn="1"/>
        </p:nvSpPr>
        <p:spPr>
          <a:xfrm>
            <a:off x="609600" y="6172200"/>
            <a:ext cx="52578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800" b="1" dirty="0">
                <a:solidFill>
                  <a:srgbClr val="92D050"/>
                </a:solidFill>
                <a:effectLst/>
                <a:latin typeface="Frutiger 45 Light"/>
                <a:ea typeface="Times New Roman"/>
                <a:cs typeface="Arial"/>
              </a:rPr>
              <a:t>Working Group on Calibration and Validation</a:t>
            </a:r>
            <a:endParaRPr lang="en-US" sz="1800" dirty="0">
              <a:effectLst/>
              <a:latin typeface="Times New Roman"/>
              <a:ea typeface="Times New Roman"/>
              <a:cs typeface="Times"/>
            </a:endParaRPr>
          </a:p>
        </p:txBody>
      </p:sp>
    </p:spTree>
    <p:extLst>
      <p:ext uri="{BB962C8B-B14F-4D97-AF65-F5344CB8AC3E}">
        <p14:creationId xmlns:p14="http://schemas.microsoft.com/office/powerpoint/2010/main" val="12721253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676400" y="76200"/>
            <a:ext cx="6105525" cy="427038"/>
          </a:xfrm>
          <a:prstGeom prst="rect">
            <a:avLst/>
          </a:prstGeom>
        </p:spPr>
        <p:txBody>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211690513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0" y="1143000"/>
            <a:ext cx="8305800" cy="762000"/>
          </a:xfrm>
          <a:prstGeom prst="rect">
            <a:avLst/>
          </a:prstGeom>
        </p:spPr>
        <p:txBody>
          <a:bodyPr/>
          <a:lstStyle>
            <a:lvl1pPr algn="just">
              <a:buNone/>
              <a:defRPr sz="2200">
                <a:solidFill>
                  <a:schemeClr val="tx1"/>
                </a:solidFill>
              </a:defRPr>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3"/>
          <p:cNvSpPr>
            <a:spLocks noGrp="1"/>
          </p:cNvSpPr>
          <p:nvPr>
            <p:ph sz="half" idx="11"/>
          </p:nvPr>
        </p:nvSpPr>
        <p:spPr>
          <a:xfrm>
            <a:off x="0" y="1905000"/>
            <a:ext cx="8839200" cy="4572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Shape 3"/>
          <p:cNvSpPr/>
          <p:nvPr userDrawn="1"/>
        </p:nvSpPr>
        <p:spPr>
          <a:xfrm>
            <a:off x="1981200" y="76200"/>
            <a:ext cx="3581400" cy="33855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endParaRPr lang="en-US" sz="2200" dirty="0">
              <a:solidFill>
                <a:srgbClr val="FFFFFF"/>
              </a:solidFill>
              <a:latin typeface="Proxima Nova Regular"/>
              <a:ea typeface="Proxima Nova Regular"/>
              <a:cs typeface="Proxima Nova Regular"/>
              <a:sym typeface="Proxima Nova Regular"/>
            </a:endParaRPr>
          </a:p>
        </p:txBody>
      </p:sp>
      <p:sp>
        <p:nvSpPr>
          <p:cNvPr id="7" name="Title 1"/>
          <p:cNvSpPr>
            <a:spLocks noGrp="1"/>
          </p:cNvSpPr>
          <p:nvPr>
            <p:ph type="title"/>
          </p:nvPr>
        </p:nvSpPr>
        <p:spPr>
          <a:xfrm>
            <a:off x="1676400" y="76200"/>
            <a:ext cx="6105525" cy="427038"/>
          </a:xfrm>
          <a:prstGeom prst="rect">
            <a:avLst/>
          </a:prstGeom>
        </p:spPr>
        <p:txBody>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219740308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1"/>
                </a:solidFill>
                <a:latin typeface="+mj-lt"/>
                <a:ea typeface="+mj-ea"/>
                <a:cs typeface="Proxima Nova Regular"/>
              </a:defRPr>
            </a:lvl1pPr>
          </a:lstStyle>
          <a:p>
            <a:pPr defTabSz="914400"/>
            <a:fld id="{86CB4B4D-7CA3-9044-876B-883B54F8677D}" type="slidenum">
              <a:rPr lang="en-US" smtClean="0"/>
              <a:pPr defTabSz="914400"/>
              <a:t>‹#›</a:t>
            </a:fld>
            <a:endParaRPr lang="en-US" dirty="0"/>
          </a:p>
        </p:txBody>
      </p:sp>
      <p:sp>
        <p:nvSpPr>
          <p:cNvPr id="8" name="Shape 3"/>
          <p:cNvSpPr/>
          <p:nvPr userDrawn="1"/>
        </p:nvSpPr>
        <p:spPr>
          <a:xfrm>
            <a:off x="76200" y="6629400"/>
            <a:ext cx="2362200" cy="187285"/>
          </a:xfrm>
          <a:prstGeom prst="roundRect">
            <a:avLst/>
          </a:prstGeom>
          <a:noFill/>
          <a:ln>
            <a:no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1"/>
                </a:solidFill>
                <a:latin typeface="+mj-ea"/>
                <a:ea typeface="+mj-ea"/>
                <a:cs typeface="Proxima Nova Regular"/>
                <a:sym typeface="Proxima Nova Regular"/>
              </a:rPr>
              <a:t>WGSS-47 April 29, 2019</a:t>
            </a:r>
            <a:endParaRPr sz="1100" i="1" dirty="0">
              <a:solidFill>
                <a:schemeClr val="tx1"/>
              </a:solidFill>
              <a:latin typeface="+mj-ea"/>
              <a:ea typeface="+mj-ea"/>
              <a:cs typeface="Proxima Nova Regular"/>
              <a:sym typeface="Proxima Nova Regular"/>
            </a:endParaRPr>
          </a:p>
        </p:txBody>
      </p:sp>
      <p:sp>
        <p:nvSpPr>
          <p:cNvPr id="7" name="Title 1"/>
          <p:cNvSpPr>
            <a:spLocks noGrp="1"/>
          </p:cNvSpPr>
          <p:nvPr>
            <p:ph type="title"/>
          </p:nvPr>
        </p:nvSpPr>
        <p:spPr>
          <a:xfrm>
            <a:off x="1676400" y="76200"/>
            <a:ext cx="6105525" cy="427038"/>
          </a:xfrm>
          <a:prstGeom prst="rect">
            <a:avLst/>
          </a:prstGeom>
        </p:spPr>
        <p:txBody>
          <a:bodyPr/>
          <a:lstStyle>
            <a:lvl1pPr algn="l">
              <a:defRPr sz="2800"/>
            </a:lvl1pPr>
          </a:lstStyle>
          <a:p>
            <a:r>
              <a:rPr lang="en-US" dirty="0"/>
              <a:t>Click to edit Master title style</a:t>
            </a:r>
            <a:endParaRPr lang="en-GB" dirty="0"/>
          </a:p>
        </p:txBody>
      </p:sp>
      <p:sp>
        <p:nvSpPr>
          <p:cNvPr id="10" name="Content Placeholder 3"/>
          <p:cNvSpPr>
            <a:spLocks noGrp="1"/>
          </p:cNvSpPr>
          <p:nvPr>
            <p:ph sz="half" idx="11"/>
          </p:nvPr>
        </p:nvSpPr>
        <p:spPr>
          <a:xfrm>
            <a:off x="0" y="1143000"/>
            <a:ext cx="9067800" cy="5334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3891376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6105525" cy="427038"/>
          </a:xfrm>
          <a:prstGeom prst="rect">
            <a:avLst/>
          </a:prstGeom>
        </p:spPr>
        <p:txBody>
          <a:bodyPr/>
          <a:lstStyle>
            <a:lvl1pPr algn="l">
              <a:defRPr sz="2800"/>
            </a:lvl1pPr>
          </a:lstStyle>
          <a:p>
            <a:r>
              <a:rPr lang="en-US" dirty="0"/>
              <a:t>Click to edit Master title style</a:t>
            </a:r>
            <a:endParaRPr lang="en-GB" dirty="0"/>
          </a:p>
        </p:txBody>
      </p:sp>
      <p:sp>
        <p:nvSpPr>
          <p:cNvPr id="5" name="Content Placeholder 3"/>
          <p:cNvSpPr>
            <a:spLocks noGrp="1"/>
          </p:cNvSpPr>
          <p:nvPr>
            <p:ph sz="half" idx="11"/>
          </p:nvPr>
        </p:nvSpPr>
        <p:spPr>
          <a:xfrm>
            <a:off x="0" y="1143000"/>
            <a:ext cx="8991600" cy="5334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14039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871"/>
            <a:ext cx="7539703" cy="737419"/>
          </a:xfrm>
        </p:spPr>
        <p:txBody>
          <a:bodyPr>
            <a:normAutofit/>
          </a:bodyPr>
          <a:lstStyle>
            <a:lvl1pPr algn="l">
              <a:defRPr sz="3600">
                <a:solidFill>
                  <a:srgbClr val="011C4A"/>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1188066"/>
            <a:ext cx="8229600" cy="4440902"/>
          </a:xfrm>
        </p:spPr>
        <p:txBody>
          <a:bodyPr/>
          <a:lstStyle>
            <a:lvl1pPr>
              <a:defRPr sz="2800">
                <a:solidFill>
                  <a:srgbClr val="011C4A"/>
                </a:solidFill>
              </a:defRPr>
            </a:lvl1pPr>
            <a:lvl2pPr>
              <a:defRPr sz="2400">
                <a:solidFill>
                  <a:srgbClr val="011C4A"/>
                </a:solidFill>
              </a:defRPr>
            </a:lvl2pPr>
            <a:lvl3pPr>
              <a:defRPr sz="2000">
                <a:solidFill>
                  <a:srgbClr val="011C4A"/>
                </a:solidFill>
              </a:defRPr>
            </a:lvl3pPr>
            <a:lvl4pPr>
              <a:defRPr>
                <a:solidFill>
                  <a:srgbClr val="011C4A"/>
                </a:solidFill>
              </a:defRPr>
            </a:lvl4pPr>
            <a:lvl5pPr>
              <a:defRPr>
                <a:solidFill>
                  <a:srgbClr val="011C4A"/>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7" name="Group 6"/>
          <p:cNvGrpSpPr/>
          <p:nvPr userDrawn="1"/>
        </p:nvGrpSpPr>
        <p:grpSpPr>
          <a:xfrm>
            <a:off x="0" y="5719079"/>
            <a:ext cx="9144000" cy="463915"/>
            <a:chOff x="0" y="3187700"/>
            <a:chExt cx="9144000" cy="463915"/>
          </a:xfrm>
        </p:grpSpPr>
        <p:pic>
          <p:nvPicPr>
            <p:cNvPr id="8" name="Picture 7" descr="Odyssea.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7700"/>
              <a:ext cx="9144000" cy="463915"/>
            </a:xfrm>
            <a:prstGeom prst="rect">
              <a:avLst/>
            </a:prstGeom>
          </p:spPr>
        </p:pic>
        <p:sp>
          <p:nvSpPr>
            <p:cNvPr id="9" name="Rectangle 8"/>
            <p:cNvSpPr/>
            <p:nvPr/>
          </p:nvSpPr>
          <p:spPr>
            <a:xfrm>
              <a:off x="0" y="3187700"/>
              <a:ext cx="9144000" cy="463915"/>
            </a:xfrm>
            <a:prstGeom prst="rect">
              <a:avLst/>
            </a:prstGeom>
            <a:solidFill>
              <a:srgbClr val="E4721A">
                <a:alpha val="70000"/>
              </a:srgbClr>
            </a:solidFill>
            <a:ln>
              <a:solidFill>
                <a:srgbClr val="E4721A">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966202"/>
            <a:ext cx="9144000" cy="130484"/>
          </a:xfrm>
          <a:prstGeom prst="rect">
            <a:avLst/>
          </a:prstGeom>
          <a:solidFill>
            <a:srgbClr val="011C4A">
              <a:alpha val="71000"/>
            </a:srgbClr>
          </a:solidFill>
          <a:ln>
            <a:solidFill>
              <a:srgbClr val="011C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2"/>
          <p:cNvGraphicFramePr>
            <a:graphicFrameLocks noChangeAspect="1"/>
          </p:cNvGraphicFramePr>
          <p:nvPr userDrawn="1">
            <p:extLst/>
          </p:nvPr>
        </p:nvGraphicFramePr>
        <p:xfrm>
          <a:off x="0" y="6270610"/>
          <a:ext cx="3687097" cy="587390"/>
        </p:xfrm>
        <a:graphic>
          <a:graphicData uri="http://schemas.openxmlformats.org/presentationml/2006/ole">
            <mc:AlternateContent xmlns:mc="http://schemas.openxmlformats.org/markup-compatibility/2006">
              <mc:Choice xmlns:v="urn:schemas-microsoft-com:vml" Requires="v">
                <p:oleObj spid="_x0000_s2050" name="Photo Editor Photo" r:id="rId4" imgW="7478169" imgH="1190476" progId="">
                  <p:embed/>
                </p:oleObj>
              </mc:Choice>
              <mc:Fallback>
                <p:oleObj name="Photo Editor Photo" r:id="rId4" imgW="7478169" imgH="1190476" progId="">
                  <p:embed/>
                  <p:pic>
                    <p:nvPicPr>
                      <p:cNvPr id="1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70610"/>
                        <a:ext cx="3687097" cy="587390"/>
                      </a:xfrm>
                      <a:prstGeom prst="rect">
                        <a:avLst/>
                      </a:prstGeom>
                      <a:noFill/>
                      <a:ln>
                        <a:noFill/>
                      </a:ln>
                      <a:effectLst/>
                      <a:extLst/>
                    </p:spPr>
                  </p:pic>
                </p:oleObj>
              </mc:Fallback>
            </mc:AlternateContent>
          </a:graphicData>
        </a:graphic>
      </p:graphicFrame>
      <p:sp>
        <p:nvSpPr>
          <p:cNvPr id="12" name="Text Box 8"/>
          <p:cNvSpPr txBox="1">
            <a:spLocks noChangeArrowheads="1"/>
          </p:cNvSpPr>
          <p:nvPr userDrawn="1"/>
        </p:nvSpPr>
        <p:spPr bwMode="auto">
          <a:xfrm>
            <a:off x="711200" y="6426200"/>
            <a:ext cx="2078038" cy="184150"/>
          </a:xfrm>
          <a:prstGeom prst="rect">
            <a:avLst/>
          </a:prstGeom>
          <a:noFill/>
          <a:ln w="9525">
            <a:noFill/>
            <a:miter lim="800000"/>
            <a:headEnd/>
            <a:tailEnd/>
          </a:ln>
          <a:effectLst/>
        </p:spPr>
        <p:txBody>
          <a:bodyPr wrap="none">
            <a:spAutoFit/>
          </a:bodyPr>
          <a:lstStyle/>
          <a:p>
            <a:pPr algn="ctr" eaLnBrk="0" hangingPunct="0">
              <a:defRPr/>
            </a:pPr>
            <a:r>
              <a:rPr lang="en-GB" sz="600" b="1" i="1">
                <a:solidFill>
                  <a:schemeClr val="bg1"/>
                </a:solidFill>
                <a:latin typeface="Arial" charset="0"/>
                <a:ea typeface="ＭＳ Ｐゴシック" pitchFamily="-97" charset="-128"/>
              </a:rPr>
              <a:t>Group for High Resolution Sea Surface Temperature</a:t>
            </a:r>
          </a:p>
        </p:txBody>
      </p:sp>
      <p:pic>
        <p:nvPicPr>
          <p:cNvPr id="13" name="Picture 12" descr="CEOS_logo_trans_SMAL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37302" y="6374006"/>
            <a:ext cx="915254" cy="363051"/>
          </a:xfrm>
          <a:prstGeom prst="rect">
            <a:avLst/>
          </a:prstGeom>
        </p:spPr>
      </p:pic>
      <p:sp>
        <p:nvSpPr>
          <p:cNvPr id="14" name="Shape 10"/>
          <p:cNvSpPr txBox="1">
            <a:spLocks/>
          </p:cNvSpPr>
          <p:nvPr userDrawn="1"/>
        </p:nvSpPr>
        <p:spPr>
          <a:xfrm>
            <a:off x="6922140" y="6426200"/>
            <a:ext cx="2221860" cy="2330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800" dirty="0">
                <a:solidFill>
                  <a:schemeClr val="tx1"/>
                </a:solidFill>
              </a:rPr>
              <a:t>Committee on Earth Observation Satellites</a:t>
            </a:r>
          </a:p>
          <a:p>
            <a:pPr defTabSz="914400">
              <a:defRPr sz="1800" b="0">
                <a:solidFill>
                  <a:srgbClr val="000000"/>
                </a:solidFill>
              </a:defRPr>
            </a:pPr>
            <a:r>
              <a:rPr lang="en-US" sz="800" dirty="0">
                <a:solidFill>
                  <a:schemeClr val="tx1"/>
                </a:solidFill>
              </a:rPr>
              <a:t>Sea Surface Temperature Virtual Constellation</a:t>
            </a:r>
          </a:p>
        </p:txBody>
      </p:sp>
      <p:pic>
        <p:nvPicPr>
          <p:cNvPr id="15" name="Picture 24" descr="globe_sst2"/>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8242707" y="160529"/>
            <a:ext cx="732569" cy="732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userDrawn="1"/>
        </p:nvSpPr>
        <p:spPr>
          <a:xfrm>
            <a:off x="4039420" y="6426200"/>
            <a:ext cx="1648483" cy="276999"/>
          </a:xfrm>
          <a:prstGeom prst="rect">
            <a:avLst/>
          </a:prstGeom>
          <a:noFill/>
        </p:spPr>
        <p:txBody>
          <a:bodyPr wrap="none" rtlCol="0">
            <a:spAutoFit/>
          </a:bodyPr>
          <a:lstStyle/>
          <a:p>
            <a:r>
              <a:rPr lang="en-US" sz="1200" b="1" u="sng" dirty="0">
                <a:solidFill>
                  <a:srgbClr val="011C4A"/>
                </a:solidFill>
              </a:rPr>
              <a:t>http://www.ghrsst.org</a:t>
            </a:r>
          </a:p>
        </p:txBody>
      </p:sp>
    </p:spTree>
    <p:extLst>
      <p:ext uri="{BB962C8B-B14F-4D97-AF65-F5344CB8AC3E}">
        <p14:creationId xmlns:p14="http://schemas.microsoft.com/office/powerpoint/2010/main" val="221279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11854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7CC2CC4-417C-4EBB-88DD-BA6A2B0F77B7}" type="slidenum">
              <a:rPr lang="en-GB"/>
              <a:pPr>
                <a:defRPr/>
              </a:pPr>
              <a:t>‹#›</a:t>
            </a:fld>
            <a:endParaRPr lang="en-GB"/>
          </a:p>
        </p:txBody>
      </p:sp>
    </p:spTree>
    <p:extLst>
      <p:ext uri="{BB962C8B-B14F-4D97-AF65-F5344CB8AC3E}">
        <p14:creationId xmlns:p14="http://schemas.microsoft.com/office/powerpoint/2010/main" val="365602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871"/>
            <a:ext cx="7539703" cy="737419"/>
          </a:xfrm>
        </p:spPr>
        <p:txBody>
          <a:bodyPr>
            <a:normAutofit/>
          </a:bodyPr>
          <a:lstStyle>
            <a:lvl1pPr algn="l">
              <a:defRPr sz="3600">
                <a:solidFill>
                  <a:srgbClr val="011C4A"/>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1188066"/>
            <a:ext cx="8229600" cy="4440902"/>
          </a:xfrm>
        </p:spPr>
        <p:txBody>
          <a:bodyPr/>
          <a:lstStyle>
            <a:lvl1pPr>
              <a:defRPr sz="2800">
                <a:solidFill>
                  <a:srgbClr val="011C4A"/>
                </a:solidFill>
              </a:defRPr>
            </a:lvl1pPr>
            <a:lvl2pPr>
              <a:defRPr sz="2400">
                <a:solidFill>
                  <a:srgbClr val="011C4A"/>
                </a:solidFill>
              </a:defRPr>
            </a:lvl2pPr>
            <a:lvl3pPr>
              <a:defRPr sz="2000">
                <a:solidFill>
                  <a:srgbClr val="011C4A"/>
                </a:solidFill>
              </a:defRPr>
            </a:lvl3pPr>
            <a:lvl4pPr>
              <a:defRPr>
                <a:solidFill>
                  <a:srgbClr val="011C4A"/>
                </a:solidFill>
              </a:defRPr>
            </a:lvl4pPr>
            <a:lvl5pPr>
              <a:defRPr>
                <a:solidFill>
                  <a:srgbClr val="011C4A"/>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7" name="Group 6"/>
          <p:cNvGrpSpPr/>
          <p:nvPr userDrawn="1"/>
        </p:nvGrpSpPr>
        <p:grpSpPr>
          <a:xfrm>
            <a:off x="0" y="5719079"/>
            <a:ext cx="9144000" cy="463915"/>
            <a:chOff x="0" y="3187700"/>
            <a:chExt cx="9144000" cy="463915"/>
          </a:xfrm>
        </p:grpSpPr>
        <p:pic>
          <p:nvPicPr>
            <p:cNvPr id="8" name="Picture 7" descr="Odyssea.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7700"/>
              <a:ext cx="9144000" cy="463915"/>
            </a:xfrm>
            <a:prstGeom prst="rect">
              <a:avLst/>
            </a:prstGeom>
          </p:spPr>
        </p:pic>
        <p:sp>
          <p:nvSpPr>
            <p:cNvPr id="9" name="Rectangle 8"/>
            <p:cNvSpPr/>
            <p:nvPr/>
          </p:nvSpPr>
          <p:spPr>
            <a:xfrm>
              <a:off x="0" y="3187700"/>
              <a:ext cx="9144000" cy="463915"/>
            </a:xfrm>
            <a:prstGeom prst="rect">
              <a:avLst/>
            </a:prstGeom>
            <a:solidFill>
              <a:srgbClr val="E4721A">
                <a:alpha val="70000"/>
              </a:srgbClr>
            </a:solidFill>
            <a:ln>
              <a:solidFill>
                <a:srgbClr val="E4721A">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966202"/>
            <a:ext cx="9144000" cy="130484"/>
          </a:xfrm>
          <a:prstGeom prst="rect">
            <a:avLst/>
          </a:prstGeom>
          <a:solidFill>
            <a:srgbClr val="011C4A">
              <a:alpha val="71000"/>
            </a:srgbClr>
          </a:solidFill>
          <a:ln>
            <a:solidFill>
              <a:srgbClr val="011C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2"/>
          <p:cNvGraphicFramePr>
            <a:graphicFrameLocks noChangeAspect="1"/>
          </p:cNvGraphicFramePr>
          <p:nvPr userDrawn="1">
            <p:extLst>
              <p:ext uri="{D42A27DB-BD31-4B8C-83A1-F6EECF244321}">
                <p14:modId xmlns:p14="http://schemas.microsoft.com/office/powerpoint/2010/main" val="1645869204"/>
              </p:ext>
            </p:extLst>
          </p:nvPr>
        </p:nvGraphicFramePr>
        <p:xfrm>
          <a:off x="0" y="6270610"/>
          <a:ext cx="3687097" cy="587390"/>
        </p:xfrm>
        <a:graphic>
          <a:graphicData uri="http://schemas.openxmlformats.org/presentationml/2006/ole">
            <mc:AlternateContent xmlns:mc="http://schemas.openxmlformats.org/markup-compatibility/2006">
              <mc:Choice xmlns:v="urn:schemas-microsoft-com:vml" Requires="v">
                <p:oleObj spid="_x0000_s1030" name="Photo Editor Photo" r:id="rId4" imgW="7478169" imgH="1190476" progId="">
                  <p:embed/>
                </p:oleObj>
              </mc:Choice>
              <mc:Fallback>
                <p:oleObj name="Photo Editor Photo" r:id="rId4" imgW="7478169" imgH="1190476" progId="">
                  <p:embed/>
                  <p:pic>
                    <p:nvPicPr>
                      <p:cNvPr id="1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70610"/>
                        <a:ext cx="3687097" cy="587390"/>
                      </a:xfrm>
                      <a:prstGeom prst="rect">
                        <a:avLst/>
                      </a:prstGeom>
                      <a:noFill/>
                      <a:ln>
                        <a:noFill/>
                      </a:ln>
                      <a:effectLst/>
                      <a:extLst/>
                    </p:spPr>
                  </p:pic>
                </p:oleObj>
              </mc:Fallback>
            </mc:AlternateContent>
          </a:graphicData>
        </a:graphic>
      </p:graphicFrame>
      <p:sp>
        <p:nvSpPr>
          <p:cNvPr id="12" name="Text Box 8"/>
          <p:cNvSpPr txBox="1">
            <a:spLocks noChangeArrowheads="1"/>
          </p:cNvSpPr>
          <p:nvPr userDrawn="1"/>
        </p:nvSpPr>
        <p:spPr bwMode="auto">
          <a:xfrm>
            <a:off x="711200" y="6426200"/>
            <a:ext cx="2078038" cy="184150"/>
          </a:xfrm>
          <a:prstGeom prst="rect">
            <a:avLst/>
          </a:prstGeom>
          <a:noFill/>
          <a:ln w="9525">
            <a:noFill/>
            <a:miter lim="800000"/>
            <a:headEnd/>
            <a:tailEnd/>
          </a:ln>
          <a:effectLst/>
        </p:spPr>
        <p:txBody>
          <a:bodyPr wrap="none">
            <a:spAutoFit/>
          </a:bodyPr>
          <a:lstStyle/>
          <a:p>
            <a:pPr algn="ctr" eaLnBrk="0" hangingPunct="0">
              <a:defRPr/>
            </a:pPr>
            <a:r>
              <a:rPr lang="en-GB" sz="600" b="1" i="1">
                <a:solidFill>
                  <a:schemeClr val="bg1"/>
                </a:solidFill>
                <a:latin typeface="Arial" charset="0"/>
                <a:ea typeface="ＭＳ Ｐゴシック" pitchFamily="-97" charset="-128"/>
              </a:rPr>
              <a:t>Group for High Resolution Sea Surface Temperature</a:t>
            </a:r>
          </a:p>
        </p:txBody>
      </p:sp>
      <p:pic>
        <p:nvPicPr>
          <p:cNvPr id="13" name="Picture 12" descr="CEOS_logo_trans_SMAL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37302" y="6374006"/>
            <a:ext cx="915254" cy="363051"/>
          </a:xfrm>
          <a:prstGeom prst="rect">
            <a:avLst/>
          </a:prstGeom>
        </p:spPr>
      </p:pic>
      <p:sp>
        <p:nvSpPr>
          <p:cNvPr id="14" name="Shape 10"/>
          <p:cNvSpPr txBox="1">
            <a:spLocks/>
          </p:cNvSpPr>
          <p:nvPr userDrawn="1"/>
        </p:nvSpPr>
        <p:spPr>
          <a:xfrm>
            <a:off x="6922140" y="6426200"/>
            <a:ext cx="2221860" cy="2330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800" dirty="0">
                <a:solidFill>
                  <a:schemeClr val="tx1"/>
                </a:solidFill>
              </a:rPr>
              <a:t>Committee on Earth Observation Satellites</a:t>
            </a:r>
          </a:p>
          <a:p>
            <a:pPr defTabSz="914400">
              <a:defRPr sz="1800" b="0">
                <a:solidFill>
                  <a:srgbClr val="000000"/>
                </a:solidFill>
              </a:defRPr>
            </a:pPr>
            <a:r>
              <a:rPr lang="en-US" sz="800" dirty="0">
                <a:solidFill>
                  <a:schemeClr val="tx1"/>
                </a:solidFill>
              </a:rPr>
              <a:t>Sea Surface Temperature Virtual Constellation</a:t>
            </a:r>
          </a:p>
        </p:txBody>
      </p:sp>
      <p:pic>
        <p:nvPicPr>
          <p:cNvPr id="15" name="Picture 24" descr="globe_sst2"/>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8242707" y="160529"/>
            <a:ext cx="732569" cy="732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userDrawn="1"/>
        </p:nvSpPr>
        <p:spPr>
          <a:xfrm>
            <a:off x="4039420" y="6426200"/>
            <a:ext cx="1648483" cy="276999"/>
          </a:xfrm>
          <a:prstGeom prst="rect">
            <a:avLst/>
          </a:prstGeom>
          <a:noFill/>
        </p:spPr>
        <p:txBody>
          <a:bodyPr wrap="none" rtlCol="0">
            <a:spAutoFit/>
          </a:bodyPr>
          <a:lstStyle/>
          <a:p>
            <a:r>
              <a:rPr lang="en-US" sz="1200" b="1" u="sng" dirty="0">
                <a:solidFill>
                  <a:srgbClr val="011C4A"/>
                </a:solidFill>
              </a:rPr>
              <a:t>http://www.ghrsst.org</a:t>
            </a:r>
          </a:p>
        </p:txBody>
      </p:sp>
    </p:spTree>
    <p:extLst>
      <p:ext uri="{BB962C8B-B14F-4D97-AF65-F5344CB8AC3E}">
        <p14:creationId xmlns:p14="http://schemas.microsoft.com/office/powerpoint/2010/main" val="79113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1D260CD-BF79-A244-BCEF-CC71A05C0AF2}"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C5455-1742-2E4B-881F-9A80CE1F2B00}" type="slidenum">
              <a:rPr lang="en-US" smtClean="0"/>
              <a:t>‹#›</a:t>
            </a:fld>
            <a:endParaRPr lang="en-US"/>
          </a:p>
        </p:txBody>
      </p:sp>
    </p:spTree>
    <p:extLst>
      <p:ext uri="{BB962C8B-B14F-4D97-AF65-F5344CB8AC3E}">
        <p14:creationId xmlns:p14="http://schemas.microsoft.com/office/powerpoint/2010/main" val="220928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1D260CD-BF79-A244-BCEF-CC71A05C0AF2}"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C5455-1742-2E4B-881F-9A80CE1F2B00}" type="slidenum">
              <a:rPr lang="en-US" smtClean="0"/>
              <a:t>‹#›</a:t>
            </a:fld>
            <a:endParaRPr lang="en-US"/>
          </a:p>
        </p:txBody>
      </p:sp>
    </p:spTree>
    <p:extLst>
      <p:ext uri="{BB962C8B-B14F-4D97-AF65-F5344CB8AC3E}">
        <p14:creationId xmlns:p14="http://schemas.microsoft.com/office/powerpoint/2010/main" val="190083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1D260CD-BF79-A244-BCEF-CC71A05C0AF2}"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4C5455-1742-2E4B-881F-9A80CE1F2B00}" type="slidenum">
              <a:rPr lang="en-US" smtClean="0"/>
              <a:t>‹#›</a:t>
            </a:fld>
            <a:endParaRPr lang="en-US"/>
          </a:p>
        </p:txBody>
      </p:sp>
    </p:spTree>
    <p:extLst>
      <p:ext uri="{BB962C8B-B14F-4D97-AF65-F5344CB8AC3E}">
        <p14:creationId xmlns:p14="http://schemas.microsoft.com/office/powerpoint/2010/main" val="88910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1D260CD-BF79-A244-BCEF-CC71A05C0AF2}"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4C5455-1742-2E4B-881F-9A80CE1F2B00}" type="slidenum">
              <a:rPr lang="en-US" smtClean="0"/>
              <a:t>‹#›</a:t>
            </a:fld>
            <a:endParaRPr lang="en-US"/>
          </a:p>
        </p:txBody>
      </p:sp>
    </p:spTree>
    <p:extLst>
      <p:ext uri="{BB962C8B-B14F-4D97-AF65-F5344CB8AC3E}">
        <p14:creationId xmlns:p14="http://schemas.microsoft.com/office/powerpoint/2010/main" val="306990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260CD-BF79-A244-BCEF-CC71A05C0AF2}"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4C5455-1742-2E4B-881F-9A80CE1F2B00}" type="slidenum">
              <a:rPr lang="en-US" smtClean="0"/>
              <a:t>‹#›</a:t>
            </a:fld>
            <a:endParaRPr lang="en-US"/>
          </a:p>
        </p:txBody>
      </p:sp>
    </p:spTree>
    <p:extLst>
      <p:ext uri="{BB962C8B-B14F-4D97-AF65-F5344CB8AC3E}">
        <p14:creationId xmlns:p14="http://schemas.microsoft.com/office/powerpoint/2010/main" val="1287603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1D260CD-BF79-A244-BCEF-CC71A05C0AF2}"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C5455-1742-2E4B-881F-9A80CE1F2B00}" type="slidenum">
              <a:rPr lang="en-US" smtClean="0"/>
              <a:t>‹#›</a:t>
            </a:fld>
            <a:endParaRPr lang="en-US"/>
          </a:p>
        </p:txBody>
      </p:sp>
    </p:spTree>
    <p:extLst>
      <p:ext uri="{BB962C8B-B14F-4D97-AF65-F5344CB8AC3E}">
        <p14:creationId xmlns:p14="http://schemas.microsoft.com/office/powerpoint/2010/main" val="127309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1D260CD-BF79-A244-BCEF-CC71A05C0AF2}"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C5455-1742-2E4B-881F-9A80CE1F2B00}" type="slidenum">
              <a:rPr lang="en-US" smtClean="0"/>
              <a:t>‹#›</a:t>
            </a:fld>
            <a:endParaRPr lang="en-US"/>
          </a:p>
        </p:txBody>
      </p:sp>
    </p:spTree>
    <p:extLst>
      <p:ext uri="{BB962C8B-B14F-4D97-AF65-F5344CB8AC3E}">
        <p14:creationId xmlns:p14="http://schemas.microsoft.com/office/powerpoint/2010/main" val="368798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260CD-BF79-A244-BCEF-CC71A05C0AF2}" type="datetimeFigureOut">
              <a:rPr lang="en-US" smtClean="0"/>
              <a:t>7/17/2019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C5455-1742-2E4B-881F-9A80CE1F2B00}" type="slidenum">
              <a:rPr lang="en-US" smtClean="0"/>
              <a:t>‹#›</a:t>
            </a:fld>
            <a:endParaRPr lang="en-US"/>
          </a:p>
        </p:txBody>
      </p:sp>
      <p:sp>
        <p:nvSpPr>
          <p:cNvPr id="7" name="hc">
            <a:extLst>
              <a:ext uri="{FF2B5EF4-FFF2-40B4-BE49-F238E27FC236}">
                <a16:creationId xmlns:a16="http://schemas.microsoft.com/office/drawing/2014/main" id="{11B1DBDF-F8C4-4293-9BFF-61C02A793BE4}"/>
              </a:ext>
            </a:extLst>
          </p:cNvPr>
          <p:cNvSpPr txBox="1"/>
          <p:nvPr userDrawn="1"/>
        </p:nvSpPr>
        <p:spPr>
          <a:xfrm>
            <a:off x="0" y="0"/>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
        <p:nvSpPr>
          <p:cNvPr id="8" name="fc">
            <a:extLst>
              <a:ext uri="{FF2B5EF4-FFF2-40B4-BE49-F238E27FC236}">
                <a16:creationId xmlns:a16="http://schemas.microsoft.com/office/drawing/2014/main" id="{4F67314B-B5B4-4182-88CA-4C37E54ECCFB}"/>
              </a:ext>
            </a:extLst>
          </p:cNvPr>
          <p:cNvSpPr txBox="1"/>
          <p:nvPr userDrawn="1"/>
        </p:nvSpPr>
        <p:spPr>
          <a:xfrm>
            <a:off x="0" y="6491288"/>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Tree>
    <p:extLst>
      <p:ext uri="{BB962C8B-B14F-4D97-AF65-F5344CB8AC3E}">
        <p14:creationId xmlns:p14="http://schemas.microsoft.com/office/powerpoint/2010/main" val="265628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8153400" y="6504801"/>
            <a:ext cx="972224" cy="276999"/>
          </a:xfrm>
          <a:prstGeom prst="rect">
            <a:avLst/>
          </a:prstGeom>
        </p:spPr>
        <p:txBody>
          <a:bodyPr wrap="square">
            <a:spAutoFit/>
          </a:bodyPr>
          <a:lstStyle/>
          <a:p>
            <a:pPr algn="r"/>
            <a:fld id="{D9245422-3BB8-6D4A-8024-718D9EB8D280}" type="slidenum">
              <a:rPr lang="en-US" sz="1200" smtClean="0"/>
              <a:pPr algn="r"/>
              <a:t>‹#›</a:t>
            </a:fld>
            <a:endParaRPr lang="en-US" sz="1200" dirty="0"/>
          </a:p>
        </p:txBody>
      </p:sp>
      <p:sp>
        <p:nvSpPr>
          <p:cNvPr id="5" name="Shape 3"/>
          <p:cNvSpPr/>
          <p:nvPr userDrawn="1"/>
        </p:nvSpPr>
        <p:spPr>
          <a:xfrm>
            <a:off x="76200" y="6629400"/>
            <a:ext cx="2362200" cy="187285"/>
          </a:xfrm>
          <a:prstGeom prst="roundRect">
            <a:avLst/>
          </a:prstGeom>
          <a:noFill/>
          <a:ln>
            <a:no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1"/>
                </a:solidFill>
                <a:latin typeface="+mj-ea"/>
                <a:ea typeface="+mj-ea"/>
                <a:cs typeface="Proxima Nova Regular"/>
                <a:sym typeface="Proxima Nova Regular"/>
              </a:rPr>
              <a:t>WGSS-47 April 29, 2019</a:t>
            </a:r>
            <a:endParaRPr sz="1100" i="1" dirty="0">
              <a:solidFill>
                <a:schemeClr val="tx1"/>
              </a:solidFill>
              <a:latin typeface="+mj-ea"/>
              <a:ea typeface="+mj-ea"/>
              <a:cs typeface="Proxima Nova Regular"/>
              <a:sym typeface="Proxima Nova Regular"/>
            </a:endParaRPr>
          </a:p>
        </p:txBody>
      </p:sp>
      <p:sp>
        <p:nvSpPr>
          <p:cNvPr id="2" name="hc">
            <a:extLst>
              <a:ext uri="{FF2B5EF4-FFF2-40B4-BE49-F238E27FC236}">
                <a16:creationId xmlns:a16="http://schemas.microsoft.com/office/drawing/2014/main" id="{E9147CD1-3CA6-4DD9-A948-4F850CF70CC8}"/>
              </a:ext>
            </a:extLst>
          </p:cNvPr>
          <p:cNvSpPr txBox="1"/>
          <p:nvPr userDrawn="1"/>
        </p:nvSpPr>
        <p:spPr>
          <a:xfrm>
            <a:off x="0" y="0"/>
            <a:ext cx="914400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GB" sz="1000" b="0" i="0" u="none" baseline="0">
              <a:solidFill>
                <a:srgbClr val="7F7F7F"/>
              </a:solidFill>
              <a:latin typeface="Arial" panose="020B0604020202020204" pitchFamily="34" charset="0"/>
            </a:endParaRPr>
          </a:p>
        </p:txBody>
      </p:sp>
      <p:sp>
        <p:nvSpPr>
          <p:cNvPr id="4" name="fc">
            <a:extLst>
              <a:ext uri="{FF2B5EF4-FFF2-40B4-BE49-F238E27FC236}">
                <a16:creationId xmlns:a16="http://schemas.microsoft.com/office/drawing/2014/main" id="{E58BA713-1C86-497C-B4FA-C7176BE933B2}"/>
              </a:ext>
            </a:extLst>
          </p:cNvPr>
          <p:cNvSpPr txBox="1"/>
          <p:nvPr userDrawn="1"/>
        </p:nvSpPr>
        <p:spPr>
          <a:xfrm>
            <a:off x="0" y="6491288"/>
            <a:ext cx="914400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GB" sz="1000" b="0" i="0" u="none" baseline="0">
              <a:solidFill>
                <a:srgbClr val="7F7F7F"/>
              </a:solidFill>
              <a:latin typeface="Arial" panose="020B0604020202020204" pitchFamily="34" charset="0"/>
            </a:endParaRPr>
          </a:p>
        </p:txBody>
      </p:sp>
    </p:spTree>
    <p:extLst>
      <p:ext uri="{BB962C8B-B14F-4D97-AF65-F5344CB8AC3E}">
        <p14:creationId xmlns:p14="http://schemas.microsoft.com/office/powerpoint/2010/main" val="184245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
        <p:nvSpPr>
          <p:cNvPr id="3" name="hc">
            <a:extLst>
              <a:ext uri="{FF2B5EF4-FFF2-40B4-BE49-F238E27FC236}">
                <a16:creationId xmlns:a16="http://schemas.microsoft.com/office/drawing/2014/main" id="{7EA4C45C-FB9F-4FFC-8ED0-2BE068B127B6}"/>
              </a:ext>
            </a:extLst>
          </p:cNvPr>
          <p:cNvSpPr txBox="1"/>
          <p:nvPr userDrawn="1"/>
        </p:nvSpPr>
        <p:spPr>
          <a:xfrm>
            <a:off x="0" y="0"/>
            <a:ext cx="914400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GB" sz="1000" b="0" i="0" u="none" baseline="0">
              <a:solidFill>
                <a:srgbClr val="7F7F7F"/>
              </a:solidFill>
              <a:latin typeface="Arial" panose="020B0604020202020204" pitchFamily="34" charset="0"/>
            </a:endParaRPr>
          </a:p>
        </p:txBody>
      </p:sp>
      <p:sp>
        <p:nvSpPr>
          <p:cNvPr id="4" name="fc">
            <a:extLst>
              <a:ext uri="{FF2B5EF4-FFF2-40B4-BE49-F238E27FC236}">
                <a16:creationId xmlns:a16="http://schemas.microsoft.com/office/drawing/2014/main" id="{0DFA34CB-1382-47B6-AFE4-A3B4E51359C6}"/>
              </a:ext>
            </a:extLst>
          </p:cNvPr>
          <p:cNvSpPr txBox="1"/>
          <p:nvPr userDrawn="1"/>
        </p:nvSpPr>
        <p:spPr>
          <a:xfrm>
            <a:off x="0" y="6491288"/>
            <a:ext cx="914400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GB" sz="1000" b="0" i="0" u="none" baseline="0">
              <a:solidFill>
                <a:srgbClr val="7F7F7F"/>
              </a:solidFill>
              <a:latin typeface="Arial" panose="020B0604020202020204" pitchFamily="34" charset="0"/>
            </a:endParaRPr>
          </a:p>
        </p:txBody>
      </p:sp>
    </p:spTree>
    <p:extLst>
      <p:ext uri="{BB962C8B-B14F-4D97-AF65-F5344CB8AC3E}">
        <p14:creationId xmlns:p14="http://schemas.microsoft.com/office/powerpoint/2010/main" val="1209693156"/>
      </p:ext>
    </p:extLst>
  </p:cSld>
  <p:clrMap bg1="lt1" tx1="dk1" bg2="lt2" tx2="dk2" accent1="accent1" accent2="accent2" accent3="accent3" accent4="accent4" accent5="accent5" accent6="accent6" hlink="hlink" folHlink="folHlink"/>
  <p:sldLayoutIdLst>
    <p:sldLayoutId id="2147483667" r:id="rId1"/>
    <p:sldLayoutId id="2147483668"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255998" y="1600200"/>
            <a:ext cx="8445011" cy="121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WGCV/WGISS: QI’s in discovery metadata</a:t>
            </a:r>
            <a:br>
              <a:rPr lang="en-US" sz="4200" b="1" dirty="0">
                <a:solidFill>
                  <a:srgbClr val="FFFFFF"/>
                </a:solidFill>
                <a:latin typeface="+mj-lt"/>
              </a:rPr>
            </a:br>
            <a:br>
              <a:rPr lang="en-US" sz="4200" b="1" dirty="0">
                <a:solidFill>
                  <a:srgbClr val="FFFFFF"/>
                </a:solidFill>
                <a:latin typeface="+mj-lt"/>
              </a:rPr>
            </a:br>
            <a:r>
              <a:rPr lang="en-US" sz="2800" b="1" dirty="0">
                <a:solidFill>
                  <a:srgbClr val="FFFFFF"/>
                </a:solidFill>
                <a:latin typeface="+mj-lt"/>
              </a:rPr>
              <a:t>Fox - WGCV</a:t>
            </a:r>
            <a:br>
              <a:rPr lang="en-US" sz="2800" b="1" dirty="0">
                <a:solidFill>
                  <a:srgbClr val="FFFFFF"/>
                </a:solidFill>
                <a:latin typeface="+mj-lt"/>
              </a:rPr>
            </a:br>
            <a:r>
              <a:rPr lang="en-US" sz="2800" b="1" dirty="0" err="1">
                <a:solidFill>
                  <a:srgbClr val="FFFFFF"/>
                </a:solidFill>
                <a:latin typeface="+mj-lt"/>
              </a:rPr>
              <a:t>Morahan</a:t>
            </a:r>
            <a:r>
              <a:rPr lang="en-US" sz="2800" b="1" dirty="0">
                <a:solidFill>
                  <a:srgbClr val="FFFFFF"/>
                </a:solidFill>
                <a:latin typeface="+mj-lt"/>
              </a:rPr>
              <a:t> –WGISS</a:t>
            </a:r>
            <a:br>
              <a:rPr lang="en-US" sz="4200" b="1" dirty="0">
                <a:solidFill>
                  <a:srgbClr val="FFFFFF"/>
                </a:solidFill>
                <a:latin typeface="+mj-lt"/>
              </a:rPr>
            </a:br>
            <a:br>
              <a:rPr lang="en-US" sz="4200" b="1" dirty="0">
                <a:solidFill>
                  <a:srgbClr val="FFFFFF"/>
                </a:solidFill>
                <a:latin typeface="+mj-lt"/>
              </a:rPr>
            </a:br>
            <a:r>
              <a:rPr lang="en-US" sz="4200" b="1" dirty="0">
                <a:solidFill>
                  <a:srgbClr val="FFFFFF"/>
                </a:solidFill>
                <a:latin typeface="+mj-lt"/>
              </a:rPr>
              <a:t>WGCV 45</a:t>
            </a:r>
            <a:endParaRPr sz="4200" b="1" dirty="0">
              <a:solidFill>
                <a:srgbClr val="FFFFFF"/>
              </a:solidFill>
              <a:latin typeface="+mj-lt"/>
            </a:endParaRP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228600" y="228600"/>
            <a:ext cx="2507906" cy="993132"/>
          </a:xfrm>
          <a:prstGeom prst="rect">
            <a:avLst/>
          </a:prstGeom>
          <a:ln w="12700">
            <a:miter lim="400000"/>
          </a:ln>
        </p:spPr>
      </p:pic>
      <p:sp>
        <p:nvSpPr>
          <p:cNvPr id="5" name="Shape 10"/>
          <p:cNvSpPr txBox="1">
            <a:spLocks/>
          </p:cNvSpPr>
          <p:nvPr/>
        </p:nvSpPr>
        <p:spPr>
          <a:xfrm>
            <a:off x="381000" y="1257692"/>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marL="0" marR="0" lvl="0" indent="0" algn="l" defTabSz="914400" eaLnBrk="1" fontAlgn="auto" latinLnBrk="0" hangingPunct="1">
              <a:lnSpc>
                <a:spcPct val="100000"/>
              </a:lnSpc>
              <a:spcBef>
                <a:spcPts val="0"/>
              </a:spcBef>
              <a:spcAft>
                <a:spcPts val="0"/>
              </a:spcAft>
              <a:buClrTx/>
              <a:buSzTx/>
              <a:buFontTx/>
              <a:buNone/>
              <a:tabLst/>
              <a:defRPr sz="1800" b="0">
                <a:solidFill>
                  <a:srgbClr val="000000"/>
                </a:solidFill>
              </a:defRPr>
            </a:pPr>
            <a:r>
              <a:rPr kumimoji="0" lang="en-US" sz="1050" b="0" i="0" u="none" strike="noStrike" kern="0" cap="none" spc="0" normalizeH="0" baseline="0" noProof="0" dirty="0">
                <a:ln>
                  <a:noFill/>
                </a:ln>
                <a:solidFill>
                  <a:prstClr val="white">
                    <a:lumMod val="20000"/>
                    <a:lumOff val="80000"/>
                  </a:prstClr>
                </a:solidFill>
                <a:effectLst/>
                <a:uLnTx/>
                <a:uFillTx/>
                <a:latin typeface="Helvetica"/>
                <a:sym typeface="Droid Serif"/>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738" y="146439"/>
            <a:ext cx="7539703" cy="737419"/>
          </a:xfrm>
        </p:spPr>
        <p:txBody>
          <a:bodyPr/>
          <a:lstStyle/>
          <a:p>
            <a:r>
              <a:rPr lang="en-GB" dirty="0">
                <a:solidFill>
                  <a:srgbClr val="FFFFFF"/>
                </a:solidFill>
              </a:rPr>
              <a:t>1. Quality Level (2) - notes</a:t>
            </a:r>
          </a:p>
        </p:txBody>
      </p:sp>
      <p:sp>
        <p:nvSpPr>
          <p:cNvPr id="3" name="Content Placeholder 2"/>
          <p:cNvSpPr>
            <a:spLocks noGrp="1"/>
          </p:cNvSpPr>
          <p:nvPr>
            <p:ph idx="1"/>
          </p:nvPr>
        </p:nvSpPr>
        <p:spPr>
          <a:xfrm>
            <a:off x="178308" y="1387791"/>
            <a:ext cx="8787383" cy="4440902"/>
          </a:xfrm>
        </p:spPr>
        <p:txBody>
          <a:bodyPr>
            <a:noAutofit/>
          </a:bodyPr>
          <a:lstStyle/>
          <a:p>
            <a:r>
              <a:rPr lang="en-US" sz="1800" dirty="0"/>
              <a:t>Each data provider provides a summary of their decision making. </a:t>
            </a:r>
          </a:p>
          <a:p>
            <a:pPr lvl="1"/>
            <a:r>
              <a:rPr lang="en-US" sz="1800" dirty="0"/>
              <a:t>The documentation is linked in the metadata in each product.</a:t>
            </a:r>
          </a:p>
          <a:p>
            <a:endParaRPr lang="en-US" sz="800" dirty="0"/>
          </a:p>
          <a:p>
            <a:r>
              <a:rPr lang="en-US" sz="1800" dirty="0"/>
              <a:t>They are generated automatically based on heritage from analysis of historical data.</a:t>
            </a:r>
          </a:p>
          <a:p>
            <a:endParaRPr lang="en-US" sz="800" dirty="0"/>
          </a:p>
          <a:p>
            <a:r>
              <a:rPr lang="en-US" sz="1800" dirty="0"/>
              <a:t>They are pixel level but may not be derived at pixel level.</a:t>
            </a:r>
          </a:p>
          <a:p>
            <a:pPr lvl="1"/>
            <a:r>
              <a:rPr lang="en-US" sz="1800" dirty="0"/>
              <a:t>For example, one component may be due to the satellite zenith angle, so pixels with common angles will have a common contribution.</a:t>
            </a:r>
          </a:p>
          <a:p>
            <a:endParaRPr lang="en-US" sz="800" dirty="0"/>
          </a:p>
          <a:p>
            <a:r>
              <a:rPr lang="en-US" sz="1800" dirty="0"/>
              <a:t>They are meant as a first level quality check as a very simple way of filtering the data.</a:t>
            </a:r>
          </a:p>
          <a:p>
            <a:endParaRPr lang="en-US" sz="900" dirty="0"/>
          </a:p>
          <a:p>
            <a:r>
              <a:rPr lang="en-US" sz="1800" dirty="0"/>
              <a:t>Common sensors will use similar methods but they are </a:t>
            </a:r>
            <a:r>
              <a:rPr lang="en-US" sz="1800" b="1" u="sng" dirty="0"/>
              <a:t>not</a:t>
            </a:r>
            <a:r>
              <a:rPr lang="en-US" sz="1800" dirty="0"/>
              <a:t> supposed to be comparable. </a:t>
            </a:r>
          </a:p>
          <a:p>
            <a:pPr lvl="1"/>
            <a:r>
              <a:rPr lang="en-US" sz="1800" dirty="0"/>
              <a:t>It the highest – or lowest – quality data for that sensor. </a:t>
            </a:r>
          </a:p>
          <a:p>
            <a:endParaRPr lang="en-US" sz="800" dirty="0"/>
          </a:p>
          <a:p>
            <a:r>
              <a:rPr lang="en-US" sz="1800" dirty="0"/>
              <a:t>They are provided in all data conforming to the GDS (current version is V2 revision 5)</a:t>
            </a:r>
            <a:endParaRPr lang="en-GB" sz="1800" dirty="0"/>
          </a:p>
        </p:txBody>
      </p:sp>
    </p:spTree>
    <p:extLst>
      <p:ext uri="{BB962C8B-B14F-4D97-AF65-F5344CB8AC3E}">
        <p14:creationId xmlns:p14="http://schemas.microsoft.com/office/powerpoint/2010/main" val="138660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765" y="250581"/>
            <a:ext cx="7539703" cy="737419"/>
          </a:xfrm>
        </p:spPr>
        <p:txBody>
          <a:bodyPr/>
          <a:lstStyle/>
          <a:p>
            <a:r>
              <a:rPr lang="en-GB" dirty="0">
                <a:solidFill>
                  <a:srgbClr val="FFFFFF"/>
                </a:solidFill>
              </a:rPr>
              <a:t>2. SSES (1)</a:t>
            </a:r>
          </a:p>
        </p:txBody>
      </p:sp>
      <p:sp>
        <p:nvSpPr>
          <p:cNvPr id="3" name="Content Placeholder 2"/>
          <p:cNvSpPr>
            <a:spLocks noGrp="1"/>
          </p:cNvSpPr>
          <p:nvPr>
            <p:ph idx="1"/>
          </p:nvPr>
        </p:nvSpPr>
        <p:spPr/>
        <p:txBody>
          <a:bodyPr>
            <a:normAutofit fontScale="77500" lnSpcReduction="20000"/>
          </a:bodyPr>
          <a:lstStyle/>
          <a:p>
            <a:r>
              <a:rPr lang="en-GB" dirty="0"/>
              <a:t>Sensor Specific Error Estimates (SSES) are provided in GHRSST format Level 2 and Level 3 SST products as a bias and standard deviation to a common reference. </a:t>
            </a:r>
          </a:p>
          <a:p>
            <a:r>
              <a:rPr lang="en-GB" dirty="0"/>
              <a:t>Currently, the common reference used is drifting buoys.</a:t>
            </a:r>
          </a:p>
          <a:p>
            <a:r>
              <a:rPr lang="en-GB" dirty="0"/>
              <a:t>The values provided are the bias (and not the correction term) and standard deviation. </a:t>
            </a:r>
          </a:p>
          <a:p>
            <a:r>
              <a:rPr lang="en-GB" dirty="0"/>
              <a:t>Some basic rules are defined (such as preserving the depth of the SST) on how data providers should calculate their SSES. </a:t>
            </a:r>
          </a:p>
          <a:p>
            <a:r>
              <a:rPr lang="en-GB" dirty="0"/>
              <a:t>Providing they follow these rules then SSES from different sensors are directly comparable between sensors. </a:t>
            </a:r>
          </a:p>
          <a:p>
            <a:endParaRPr lang="en-GB" dirty="0"/>
          </a:p>
          <a:p>
            <a:pPr marL="0" indent="0">
              <a:buNone/>
            </a:pPr>
            <a:r>
              <a:rPr lang="en-GB" sz="1900" i="1" dirty="0"/>
              <a:t>Note: Error is used as the drifters are assumed to be truth</a:t>
            </a:r>
          </a:p>
          <a:p>
            <a:endParaRPr lang="en-GB" dirty="0"/>
          </a:p>
        </p:txBody>
      </p:sp>
    </p:spTree>
    <p:extLst>
      <p:ext uri="{BB962C8B-B14F-4D97-AF65-F5344CB8AC3E}">
        <p14:creationId xmlns:p14="http://schemas.microsoft.com/office/powerpoint/2010/main" val="219282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372" y="108692"/>
            <a:ext cx="7539703" cy="737419"/>
          </a:xfrm>
        </p:spPr>
        <p:txBody>
          <a:bodyPr/>
          <a:lstStyle/>
          <a:p>
            <a:r>
              <a:rPr lang="en-GB" dirty="0">
                <a:solidFill>
                  <a:srgbClr val="FFFFFF"/>
                </a:solidFill>
              </a:rPr>
              <a:t>2. SSES (2) - notes</a:t>
            </a:r>
          </a:p>
        </p:txBody>
      </p:sp>
      <p:sp>
        <p:nvSpPr>
          <p:cNvPr id="3" name="Content Placeholder 2"/>
          <p:cNvSpPr>
            <a:spLocks noGrp="1"/>
          </p:cNvSpPr>
          <p:nvPr>
            <p:ph idx="1"/>
          </p:nvPr>
        </p:nvSpPr>
        <p:spPr/>
        <p:txBody>
          <a:bodyPr>
            <a:normAutofit fontScale="55000" lnSpcReduction="20000"/>
          </a:bodyPr>
          <a:lstStyle/>
          <a:p>
            <a:r>
              <a:rPr lang="en-US" dirty="0"/>
              <a:t>SSEs are provided at pixel level in each product, so they are machine readable. They may or may not have different levels of stratification to the quality indicator, i.e. all data of QL = 5 may have a range of SSES.</a:t>
            </a:r>
          </a:p>
          <a:p>
            <a:r>
              <a:rPr lang="en-US" dirty="0"/>
              <a:t>The reference field – drifters – is dynamic and linked to the SSES rules. Each provider generates their own set of match-ups in real time. No uncertainty is considered for the reference as they are treated as truth.</a:t>
            </a:r>
          </a:p>
          <a:p>
            <a:endParaRPr lang="en-US" dirty="0"/>
          </a:p>
          <a:p>
            <a:r>
              <a:rPr lang="en-US" dirty="0"/>
              <a:t>No other Quality Indicators are provided – they only deliver what is specified by GHRSST within the GDS.</a:t>
            </a:r>
          </a:p>
          <a:p>
            <a:endParaRPr lang="en-US" dirty="0"/>
          </a:p>
          <a:p>
            <a:r>
              <a:rPr lang="en-US" dirty="0"/>
              <a:t>The process is not automated. It requires evaluation of match-up results and knowledge of retrieval conditions to define how they are calculated. The scheme should be documented along with the quality level methodology.</a:t>
            </a:r>
          </a:p>
          <a:p>
            <a:endParaRPr lang="en-US" dirty="0"/>
          </a:p>
          <a:p>
            <a:r>
              <a:rPr lang="en-US" dirty="0"/>
              <a:t>The buoys network comprises mainly the GDP (Global Drifter program) operated by NOAA plus others (e.g. TRUSTED drifters from EUMETSAT) </a:t>
            </a:r>
          </a:p>
          <a:p>
            <a:endParaRPr lang="en-US" dirty="0"/>
          </a:p>
          <a:p>
            <a:endParaRPr lang="en-GB" dirty="0"/>
          </a:p>
        </p:txBody>
      </p:sp>
    </p:spTree>
    <p:extLst>
      <p:ext uri="{BB962C8B-B14F-4D97-AF65-F5344CB8AC3E}">
        <p14:creationId xmlns:p14="http://schemas.microsoft.com/office/powerpoint/2010/main" val="54665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 – QL and SSES for SLSTR</a:t>
            </a:r>
          </a:p>
        </p:txBody>
      </p:sp>
      <p:sp>
        <p:nvSpPr>
          <p:cNvPr id="3" name="Content Placeholder 2"/>
          <p:cNvSpPr>
            <a:spLocks noGrp="1"/>
          </p:cNvSpPr>
          <p:nvPr>
            <p:ph idx="1"/>
          </p:nvPr>
        </p:nvSpPr>
        <p:spPr/>
        <p:txBody>
          <a:bodyPr>
            <a:normAutofit fontScale="92500" lnSpcReduction="10000"/>
          </a:bodyPr>
          <a:lstStyle/>
          <a:p>
            <a:r>
              <a:rPr lang="en-GB" dirty="0"/>
              <a:t>Step 1</a:t>
            </a:r>
          </a:p>
          <a:p>
            <a:pPr lvl="1"/>
            <a:r>
              <a:rPr lang="en-GB" dirty="0"/>
              <a:t>Produce match-ups to drifters</a:t>
            </a:r>
          </a:p>
          <a:p>
            <a:pPr lvl="1"/>
            <a:endParaRPr lang="en-GB" dirty="0"/>
          </a:p>
          <a:p>
            <a:r>
              <a:rPr lang="en-GB" dirty="0"/>
              <a:t>Step 2</a:t>
            </a:r>
          </a:p>
          <a:p>
            <a:pPr lvl="1"/>
            <a:r>
              <a:rPr lang="en-GB" dirty="0"/>
              <a:t>Analyses match-ups looking for dependences</a:t>
            </a:r>
          </a:p>
          <a:p>
            <a:pPr lvl="1"/>
            <a:endParaRPr lang="en-GB" dirty="0"/>
          </a:p>
          <a:p>
            <a:r>
              <a:rPr lang="en-GB" dirty="0"/>
              <a:t>Step 3</a:t>
            </a:r>
          </a:p>
          <a:p>
            <a:pPr lvl="1"/>
            <a:r>
              <a:rPr lang="en-GB" dirty="0"/>
              <a:t>Define QL scheme</a:t>
            </a:r>
          </a:p>
          <a:p>
            <a:pPr lvl="1"/>
            <a:endParaRPr lang="en-GB" dirty="0"/>
          </a:p>
          <a:p>
            <a:r>
              <a:rPr lang="en-GB" dirty="0"/>
              <a:t>Step 4</a:t>
            </a:r>
          </a:p>
          <a:p>
            <a:pPr lvl="1"/>
            <a:r>
              <a:rPr lang="en-GB" dirty="0"/>
              <a:t>Calculate SSES bias and standard deviation</a:t>
            </a:r>
          </a:p>
        </p:txBody>
      </p:sp>
    </p:spTree>
    <p:extLst>
      <p:ext uri="{BB962C8B-B14F-4D97-AF65-F5344CB8AC3E}">
        <p14:creationId xmlns:p14="http://schemas.microsoft.com/office/powerpoint/2010/main" val="355707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918" y="163871"/>
            <a:ext cx="7539703" cy="737419"/>
          </a:xfrm>
        </p:spPr>
        <p:txBody>
          <a:bodyPr/>
          <a:lstStyle/>
          <a:p>
            <a:r>
              <a:rPr lang="en-GB" dirty="0">
                <a:solidFill>
                  <a:srgbClr val="FFFFFF"/>
                </a:solidFill>
              </a:rPr>
              <a:t>Step 1</a:t>
            </a:r>
          </a:p>
        </p:txBody>
      </p:sp>
      <p:pic>
        <p:nvPicPr>
          <p:cNvPr id="4" name="Content Placeholder 11">
            <a:extLst>
              <a:ext uri="{FF2B5EF4-FFF2-40B4-BE49-F238E27FC236}">
                <a16:creationId xmlns:a16="http://schemas.microsoft.com/office/drawing/2014/main" id="{34061618-8741-B147-A709-2340147219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995" y="1187450"/>
            <a:ext cx="5556299" cy="4441825"/>
          </a:xfrm>
          <a:prstGeom prst="rect">
            <a:avLst/>
          </a:prstGeom>
        </p:spPr>
      </p:pic>
      <p:sp>
        <p:nvSpPr>
          <p:cNvPr id="5" name="TextBox 4"/>
          <p:cNvSpPr txBox="1"/>
          <p:nvPr/>
        </p:nvSpPr>
        <p:spPr>
          <a:xfrm>
            <a:off x="5644294" y="3158137"/>
            <a:ext cx="3371308" cy="369332"/>
          </a:xfrm>
          <a:prstGeom prst="rect">
            <a:avLst/>
          </a:prstGeom>
          <a:noFill/>
        </p:spPr>
        <p:txBody>
          <a:bodyPr wrap="none" rtlCol="0">
            <a:spAutoFit/>
          </a:bodyPr>
          <a:lstStyle/>
          <a:p>
            <a:pPr marL="285750" indent="-285750">
              <a:buFont typeface="Arial" panose="020B0604020202020204" pitchFamily="34" charset="0"/>
              <a:buChar char="•"/>
            </a:pPr>
            <a:r>
              <a:rPr lang="en-GB" dirty="0"/>
              <a:t>Generate match-ups to drifters</a:t>
            </a:r>
          </a:p>
        </p:txBody>
      </p:sp>
    </p:spTree>
    <p:extLst>
      <p:ext uri="{BB962C8B-B14F-4D97-AF65-F5344CB8AC3E}">
        <p14:creationId xmlns:p14="http://schemas.microsoft.com/office/powerpoint/2010/main" val="157588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3806" y="245144"/>
            <a:ext cx="7539703" cy="737419"/>
          </a:xfrm>
        </p:spPr>
        <p:txBody>
          <a:bodyPr/>
          <a:lstStyle/>
          <a:p>
            <a:r>
              <a:rPr lang="en-GB" dirty="0">
                <a:solidFill>
                  <a:srgbClr val="FFFFFF"/>
                </a:solidFill>
              </a:rPr>
              <a:t>Step 2</a:t>
            </a:r>
          </a:p>
        </p:txBody>
      </p:sp>
      <p:pic>
        <p:nvPicPr>
          <p:cNvPr id="4" name="Content Placeholder 13">
            <a:extLst>
              <a:ext uri="{FF2B5EF4-FFF2-40B4-BE49-F238E27FC236}">
                <a16:creationId xmlns:a16="http://schemas.microsoft.com/office/drawing/2014/main" id="{D16F99A8-EB86-4A46-9AF9-D607FB339EBC}"/>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73505" y="1116748"/>
            <a:ext cx="2875496" cy="2242666"/>
          </a:xfrm>
          <a:prstGeom prst="rect">
            <a:avLst/>
          </a:prstGeom>
        </p:spPr>
      </p:pic>
      <p:pic>
        <p:nvPicPr>
          <p:cNvPr id="5" name="Content Placeholder 15">
            <a:extLst>
              <a:ext uri="{FF2B5EF4-FFF2-40B4-BE49-F238E27FC236}">
                <a16:creationId xmlns:a16="http://schemas.microsoft.com/office/drawing/2014/main" id="{E4242336-CD6D-3846-AC0E-2550F434203A}"/>
              </a:ext>
            </a:extLst>
          </p:cNvPr>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3269093" y="1116748"/>
            <a:ext cx="2875496" cy="2242666"/>
          </a:xfrm>
          <a:prstGeom prst="rect">
            <a:avLst/>
          </a:prstGeom>
        </p:spPr>
      </p:pic>
      <p:pic>
        <p:nvPicPr>
          <p:cNvPr id="6" name="Content Placeholder 17">
            <a:extLst>
              <a:ext uri="{FF2B5EF4-FFF2-40B4-BE49-F238E27FC236}">
                <a16:creationId xmlns:a16="http://schemas.microsoft.com/office/drawing/2014/main" id="{42D48A24-F947-FF4E-93FB-26E1F3F47D6F}"/>
              </a:ext>
            </a:extLst>
          </p:cNvPr>
          <p:cNvPicPr>
            <a:picLocks noGrp="1" noChangeAspect="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6063093" y="1116748"/>
            <a:ext cx="2875496" cy="2242666"/>
          </a:xfrm>
          <a:prstGeom prst="rect">
            <a:avLst/>
          </a:prstGeom>
        </p:spPr>
      </p:pic>
      <p:pic>
        <p:nvPicPr>
          <p:cNvPr id="7" name="Content Placeholder 19">
            <a:extLst>
              <a:ext uri="{FF2B5EF4-FFF2-40B4-BE49-F238E27FC236}">
                <a16:creationId xmlns:a16="http://schemas.microsoft.com/office/drawing/2014/main" id="{3A1FC225-B554-C04C-8F18-13490BE8BDE7}"/>
              </a:ext>
            </a:extLst>
          </p:cNvPr>
          <p:cNvPicPr>
            <a:picLocks noGrp="1" noChangeAspect="1"/>
          </p:cNvPicPr>
          <p:nvPr>
            <p:ph sz="quarter" idx="4294967295"/>
          </p:nvPr>
        </p:nvPicPr>
        <p:blipFill>
          <a:blip r:embed="rId6">
            <a:extLst>
              <a:ext uri="{28A0092B-C50C-407E-A947-70E740481C1C}">
                <a14:useLocalDpi xmlns:a14="http://schemas.microsoft.com/office/drawing/2010/main" val="0"/>
              </a:ext>
            </a:extLst>
          </a:blip>
          <a:stretch>
            <a:fillRect/>
          </a:stretch>
        </p:blipFill>
        <p:spPr>
          <a:xfrm>
            <a:off x="473505" y="3358269"/>
            <a:ext cx="2875496" cy="2242666"/>
          </a:xfrm>
          <a:prstGeom prst="rect">
            <a:avLst/>
          </a:prstGeom>
        </p:spPr>
      </p:pic>
      <p:pic>
        <p:nvPicPr>
          <p:cNvPr id="8" name="Content Placeholder 21">
            <a:extLst>
              <a:ext uri="{FF2B5EF4-FFF2-40B4-BE49-F238E27FC236}">
                <a16:creationId xmlns:a16="http://schemas.microsoft.com/office/drawing/2014/main" id="{8D9FE8F1-9F44-894F-A31F-1162FB439FC9}"/>
              </a:ext>
            </a:extLst>
          </p:cNvPr>
          <p:cNvPicPr>
            <a:picLocks noGrp="1" noChangeAspect="1"/>
          </p:cNvPicPr>
          <p:nvPr>
            <p:ph sz="quarter" idx="4294967295"/>
          </p:nvPr>
        </p:nvPicPr>
        <p:blipFill>
          <a:blip r:embed="rId7">
            <a:extLst>
              <a:ext uri="{28A0092B-C50C-407E-A947-70E740481C1C}">
                <a14:useLocalDpi xmlns:a14="http://schemas.microsoft.com/office/drawing/2010/main" val="0"/>
              </a:ext>
            </a:extLst>
          </a:blip>
          <a:stretch>
            <a:fillRect/>
          </a:stretch>
        </p:blipFill>
        <p:spPr>
          <a:xfrm>
            <a:off x="3269093" y="3358269"/>
            <a:ext cx="2875496" cy="2242666"/>
          </a:xfrm>
          <a:prstGeom prst="rect">
            <a:avLst/>
          </a:prstGeom>
        </p:spPr>
      </p:pic>
      <p:pic>
        <p:nvPicPr>
          <p:cNvPr id="9" name="Content Placeholder 23">
            <a:extLst>
              <a:ext uri="{FF2B5EF4-FFF2-40B4-BE49-F238E27FC236}">
                <a16:creationId xmlns:a16="http://schemas.microsoft.com/office/drawing/2014/main" id="{2064DDAE-AFAB-224B-8C0F-8983ED82AEBA}"/>
              </a:ext>
            </a:extLst>
          </p:cNvPr>
          <p:cNvPicPr>
            <a:picLocks noGrp="1" noChangeAspect="1"/>
          </p:cNvPicPr>
          <p:nvPr>
            <p:ph sz="quarter" idx="4294967295"/>
          </p:nvPr>
        </p:nvPicPr>
        <p:blipFill>
          <a:blip r:embed="rId8">
            <a:extLst>
              <a:ext uri="{28A0092B-C50C-407E-A947-70E740481C1C}">
                <a14:useLocalDpi xmlns:a14="http://schemas.microsoft.com/office/drawing/2010/main" val="0"/>
              </a:ext>
            </a:extLst>
          </a:blip>
          <a:stretch>
            <a:fillRect/>
          </a:stretch>
        </p:blipFill>
        <p:spPr>
          <a:xfrm>
            <a:off x="6063093" y="3358269"/>
            <a:ext cx="2875496" cy="2242666"/>
          </a:xfrm>
          <a:prstGeom prst="rect">
            <a:avLst/>
          </a:prstGeom>
        </p:spPr>
      </p:pic>
      <p:sp>
        <p:nvSpPr>
          <p:cNvPr id="10" name="Oval 9"/>
          <p:cNvSpPr/>
          <p:nvPr/>
        </p:nvSpPr>
        <p:spPr>
          <a:xfrm>
            <a:off x="7046259" y="2182266"/>
            <a:ext cx="950644" cy="491778"/>
          </a:xfrm>
          <a:prstGeom prst="ellipse">
            <a:avLst/>
          </a:prstGeom>
          <a:noFill/>
          <a:ln w="3492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5600882" y="2259105"/>
            <a:ext cx="388429" cy="190821"/>
          </a:xfrm>
          <a:prstGeom prst="ellipse">
            <a:avLst/>
          </a:prstGeom>
          <a:noFill/>
          <a:ln w="3492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p:cNvSpPr/>
          <p:nvPr/>
        </p:nvSpPr>
        <p:spPr>
          <a:xfrm>
            <a:off x="2318519" y="4384764"/>
            <a:ext cx="950574" cy="264076"/>
          </a:xfrm>
          <a:prstGeom prst="ellipse">
            <a:avLst/>
          </a:prstGeom>
          <a:noFill/>
          <a:ln w="3492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4810839" y="236716"/>
            <a:ext cx="3377591" cy="369332"/>
          </a:xfrm>
          <a:prstGeom prst="rect">
            <a:avLst/>
          </a:prstGeom>
          <a:noFill/>
        </p:spPr>
        <p:txBody>
          <a:bodyPr wrap="none" rtlCol="0">
            <a:spAutoFit/>
          </a:bodyPr>
          <a:lstStyle/>
          <a:p>
            <a:pPr marL="285750" indent="-285750">
              <a:buFont typeface="Arial" panose="020B0604020202020204" pitchFamily="34" charset="0"/>
              <a:buChar char="•"/>
            </a:pPr>
            <a:r>
              <a:rPr lang="en-GB" dirty="0"/>
              <a:t>Identify limitations/’anomalies’</a:t>
            </a:r>
          </a:p>
        </p:txBody>
      </p:sp>
      <p:cxnSp>
        <p:nvCxnSpPr>
          <p:cNvPr id="15" name="Straight Arrow Connector 14"/>
          <p:cNvCxnSpPr>
            <a:stCxn id="13" idx="2"/>
            <a:endCxn id="11" idx="0"/>
          </p:cNvCxnSpPr>
          <p:nvPr/>
        </p:nvCxnSpPr>
        <p:spPr>
          <a:xfrm flipH="1">
            <a:off x="5795097" y="606048"/>
            <a:ext cx="704538" cy="16530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3" idx="2"/>
          </p:cNvCxnSpPr>
          <p:nvPr/>
        </p:nvCxnSpPr>
        <p:spPr>
          <a:xfrm flipH="1">
            <a:off x="2873831" y="606048"/>
            <a:ext cx="3625804" cy="3778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3" idx="2"/>
            <a:endCxn id="10" idx="0"/>
          </p:cNvCxnSpPr>
          <p:nvPr/>
        </p:nvCxnSpPr>
        <p:spPr>
          <a:xfrm>
            <a:off x="6499635" y="606048"/>
            <a:ext cx="1021946" cy="15762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483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19050"/>
            <a:ext cx="7539703" cy="737419"/>
          </a:xfrm>
        </p:spPr>
        <p:txBody>
          <a:bodyPr/>
          <a:lstStyle/>
          <a:p>
            <a:r>
              <a:rPr lang="en-GB" dirty="0">
                <a:solidFill>
                  <a:srgbClr val="FFFFFF"/>
                </a:solidFill>
              </a:rPr>
              <a:t>Step 3</a:t>
            </a:r>
          </a:p>
        </p:txBody>
      </p:sp>
      <p:pic>
        <p:nvPicPr>
          <p:cNvPr id="4" name="Picture 3"/>
          <p:cNvPicPr>
            <a:picLocks noChangeAspect="1"/>
          </p:cNvPicPr>
          <p:nvPr/>
        </p:nvPicPr>
        <p:blipFill>
          <a:blip r:embed="rId2"/>
          <a:stretch>
            <a:fillRect/>
          </a:stretch>
        </p:blipFill>
        <p:spPr>
          <a:xfrm>
            <a:off x="1023820" y="2740092"/>
            <a:ext cx="7096359" cy="1377815"/>
          </a:xfrm>
          <a:prstGeom prst="rect">
            <a:avLst/>
          </a:prstGeom>
        </p:spPr>
      </p:pic>
      <p:sp>
        <p:nvSpPr>
          <p:cNvPr id="5" name="TextBox 4"/>
          <p:cNvSpPr txBox="1"/>
          <p:nvPr/>
        </p:nvSpPr>
        <p:spPr>
          <a:xfrm>
            <a:off x="2224882" y="1867720"/>
            <a:ext cx="4694234" cy="369332"/>
          </a:xfrm>
          <a:prstGeom prst="rect">
            <a:avLst/>
          </a:prstGeom>
          <a:noFill/>
        </p:spPr>
        <p:txBody>
          <a:bodyPr wrap="none" rtlCol="0">
            <a:spAutoFit/>
          </a:bodyPr>
          <a:lstStyle/>
          <a:p>
            <a:pPr marL="285750" indent="-285750">
              <a:buFont typeface="Arial" panose="020B0604020202020204" pitchFamily="34" charset="0"/>
              <a:buChar char="•"/>
            </a:pPr>
            <a:r>
              <a:rPr lang="en-GB" dirty="0"/>
              <a:t>Define Quality Level Scheme from limitations</a:t>
            </a:r>
          </a:p>
        </p:txBody>
      </p:sp>
    </p:spTree>
    <p:extLst>
      <p:ext uri="{BB962C8B-B14F-4D97-AF65-F5344CB8AC3E}">
        <p14:creationId xmlns:p14="http://schemas.microsoft.com/office/powerpoint/2010/main" val="96588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601" y="189543"/>
            <a:ext cx="7539703" cy="737419"/>
          </a:xfrm>
        </p:spPr>
        <p:txBody>
          <a:bodyPr/>
          <a:lstStyle/>
          <a:p>
            <a:r>
              <a:rPr lang="en-GB" dirty="0">
                <a:solidFill>
                  <a:srgbClr val="FFFFFF"/>
                </a:solidFill>
              </a:rPr>
              <a:t>Step 4</a:t>
            </a:r>
          </a:p>
        </p:txBody>
      </p:sp>
      <p:sp>
        <p:nvSpPr>
          <p:cNvPr id="4" name="Content Placeholder 2"/>
          <p:cNvSpPr>
            <a:spLocks noGrp="1"/>
          </p:cNvSpPr>
          <p:nvPr>
            <p:ph idx="1"/>
          </p:nvPr>
        </p:nvSpPr>
        <p:spPr>
          <a:xfrm>
            <a:off x="149917" y="2780528"/>
            <a:ext cx="2722587" cy="2327951"/>
          </a:xfrm>
        </p:spPr>
        <p:txBody>
          <a:bodyPr>
            <a:normAutofit/>
          </a:bodyPr>
          <a:lstStyle/>
          <a:p>
            <a:pPr marL="0" indent="0">
              <a:buNone/>
            </a:pPr>
            <a:r>
              <a:rPr lang="is-IS" sz="1100" dirty="0"/>
              <a:t>QL=2 (SatZA)</a:t>
            </a:r>
          </a:p>
          <a:p>
            <a:pPr marL="457200" lvl="1" indent="0">
              <a:buNone/>
            </a:pPr>
            <a:r>
              <a:rPr lang="is-IS" sz="1050" b="1" u="sng" dirty="0"/>
              <a:t>Daytime</a:t>
            </a:r>
          </a:p>
          <a:p>
            <a:pPr marL="457200" lvl="1" indent="0">
              <a:buNone/>
            </a:pPr>
            <a:r>
              <a:rPr lang="is-IS" sz="1050" dirty="0"/>
              <a:t>N2:     1096   +0.12 (0.39)  </a:t>
            </a:r>
          </a:p>
          <a:p>
            <a:pPr marL="457200" lvl="1" indent="0">
              <a:buNone/>
            </a:pPr>
            <a:r>
              <a:rPr lang="is-IS" sz="1050" dirty="0"/>
              <a:t>D2:         -            -         -  </a:t>
            </a:r>
          </a:p>
          <a:p>
            <a:pPr marL="457200" lvl="1" indent="0">
              <a:buNone/>
            </a:pPr>
            <a:br>
              <a:rPr lang="is-IS" sz="1050" dirty="0"/>
            </a:br>
            <a:r>
              <a:rPr lang="is-IS" sz="1050" b="1" u="sng" dirty="0"/>
              <a:t>Night time</a:t>
            </a:r>
          </a:p>
          <a:p>
            <a:pPr marL="457200" lvl="1" indent="0">
              <a:buNone/>
            </a:pPr>
            <a:r>
              <a:rPr lang="is-IS" sz="1050" dirty="0"/>
              <a:t>N2:   34574   +0.01 (0.33)  </a:t>
            </a:r>
          </a:p>
          <a:p>
            <a:pPr marL="457200" lvl="1" indent="0">
              <a:buNone/>
            </a:pPr>
            <a:r>
              <a:rPr lang="is-IS" sz="1050" dirty="0"/>
              <a:t>N3:   34574   +0.03 (0.19)  </a:t>
            </a:r>
          </a:p>
          <a:p>
            <a:pPr marL="457200" lvl="1" indent="0">
              <a:buNone/>
            </a:pPr>
            <a:r>
              <a:rPr lang="is-IS" sz="1050" dirty="0"/>
              <a:t>D2:         -            -         - </a:t>
            </a:r>
            <a:br>
              <a:rPr lang="is-IS" sz="1050" dirty="0"/>
            </a:br>
            <a:r>
              <a:rPr lang="is-IS" sz="1050" b="0" dirty="0"/>
              <a:t>D3:   </a:t>
            </a:r>
            <a:r>
              <a:rPr lang="is-IS" sz="1050" dirty="0"/>
              <a:t>      -            -         - </a:t>
            </a:r>
            <a:endParaRPr lang="is-IS" sz="1050" b="0" dirty="0"/>
          </a:p>
          <a:p>
            <a:pPr marL="457200" lvl="1" indent="0">
              <a:buNone/>
            </a:pPr>
            <a:endParaRPr lang="is-IS" sz="1050" b="0" dirty="0"/>
          </a:p>
        </p:txBody>
      </p:sp>
      <p:sp>
        <p:nvSpPr>
          <p:cNvPr id="5" name="Content Placeholder 2">
            <a:extLst>
              <a:ext uri="{FF2B5EF4-FFF2-40B4-BE49-F238E27FC236}">
                <a16:creationId xmlns:a16="http://schemas.microsoft.com/office/drawing/2014/main" id="{0E5DE12E-84DE-0E47-A54C-0BCB5FC827A6}"/>
              </a:ext>
            </a:extLst>
          </p:cNvPr>
          <p:cNvSpPr txBox="1">
            <a:spLocks/>
          </p:cNvSpPr>
          <p:nvPr/>
        </p:nvSpPr>
        <p:spPr bwMode="auto">
          <a:xfrm>
            <a:off x="2325803" y="2780527"/>
            <a:ext cx="2722587" cy="232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panose="020B0604020202020204" pitchFamily="34" charset="0"/>
              <a:buChar char="•"/>
              <a:defRPr sz="2400" b="1">
                <a:solidFill>
                  <a:srgbClr val="00759E"/>
                </a:solidFill>
                <a:latin typeface="Calibri" pitchFamily="34" charset="0"/>
                <a:ea typeface="Ebrima" pitchFamily="2" charset="0"/>
                <a:cs typeface="Ebrima" pitchFamily="2" charset="0"/>
              </a:defRPr>
            </a:lvl1pPr>
            <a:lvl2pPr marL="561600" indent="-342900" algn="l" rtl="0" eaLnBrk="1" fontAlgn="base" hangingPunct="1">
              <a:spcBef>
                <a:spcPct val="20000"/>
              </a:spcBef>
              <a:spcAft>
                <a:spcPct val="0"/>
              </a:spcAft>
              <a:buClr>
                <a:srgbClr val="97BF0D"/>
              </a:buClr>
              <a:buSzPct val="75000"/>
              <a:buFont typeface="Arial" panose="020B0604020202020204" pitchFamily="34" charset="0"/>
              <a:buChar char="•"/>
              <a:defRPr sz="2000">
                <a:solidFill>
                  <a:srgbClr val="323232"/>
                </a:solidFill>
                <a:latin typeface="Calibri" pitchFamily="34" charset="0"/>
                <a:ea typeface="Ebrima" pitchFamily="2" charset="0"/>
                <a:cs typeface="Ebrima" pitchFamily="2" charset="0"/>
              </a:defRPr>
            </a:lvl2pPr>
            <a:lvl3pPr marL="820800" indent="-285750" algn="l" rtl="0" eaLnBrk="1" fontAlgn="base" hangingPunct="1">
              <a:spcBef>
                <a:spcPct val="20000"/>
              </a:spcBef>
              <a:spcAft>
                <a:spcPct val="0"/>
              </a:spcAft>
              <a:buClr>
                <a:srgbClr val="0086A2"/>
              </a:buClr>
              <a:buSzPct val="80000"/>
              <a:buFont typeface="Arial" panose="020B0604020202020204" pitchFamily="34" charset="0"/>
              <a:buChar char="•"/>
              <a:defRPr sz="1800">
                <a:solidFill>
                  <a:srgbClr val="4B4B4B"/>
                </a:solidFill>
                <a:latin typeface="Calibri" pitchFamily="34" charset="0"/>
                <a:ea typeface="Ebrima" pitchFamily="2" charset="0"/>
                <a:cs typeface="Ebrima" pitchFamily="2" charset="0"/>
              </a:defRPr>
            </a:lvl3pPr>
            <a:lvl4pPr marL="822325" indent="-285750" algn="l" rtl="0" eaLnBrk="1" fontAlgn="base" hangingPunct="1">
              <a:spcBef>
                <a:spcPct val="20000"/>
              </a:spcBef>
              <a:spcAft>
                <a:spcPct val="0"/>
              </a:spcAft>
              <a:buClr>
                <a:srgbClr val="97BE0D"/>
              </a:buClr>
              <a:buFont typeface="Arial" panose="020B0604020202020204" pitchFamily="34" charset="0"/>
              <a:buChar char="•"/>
              <a:defRPr sz="1600">
                <a:solidFill>
                  <a:srgbClr val="646464"/>
                </a:solidFill>
                <a:latin typeface="Calibri" pitchFamily="34" charset="0"/>
                <a:ea typeface="Ebrima" pitchFamily="2" charset="0"/>
                <a:cs typeface="Ebrima" pitchFamily="2" charset="0"/>
              </a:defRPr>
            </a:lvl4pPr>
            <a:lvl5pPr marL="1090612" indent="-285750" algn="l" rtl="0" eaLnBrk="1" fontAlgn="base" hangingPunct="1">
              <a:spcBef>
                <a:spcPct val="20000"/>
              </a:spcBef>
              <a:spcAft>
                <a:spcPct val="0"/>
              </a:spcAft>
              <a:buClr>
                <a:srgbClr val="0086A2"/>
              </a:buClr>
              <a:buFont typeface="Arial" panose="020B0604020202020204" pitchFamily="34" charset="0"/>
              <a:buChar char="•"/>
              <a:defRPr sz="1600">
                <a:solidFill>
                  <a:srgbClr val="7D7D7D"/>
                </a:solidFill>
                <a:latin typeface="Calibri" pitchFamily="34" charset="0"/>
                <a:ea typeface="Ebrima" pitchFamily="2" charset="0"/>
                <a:cs typeface="Ebrima" pitchFamily="2" charset="0"/>
              </a:defRPr>
            </a:lvl5pPr>
            <a:lvl6pPr marL="2524125" indent="-228600" algn="l" rtl="0" eaLnBrk="1" fontAlgn="base" hangingPunct="1">
              <a:spcBef>
                <a:spcPct val="20000"/>
              </a:spcBef>
              <a:spcAft>
                <a:spcPct val="0"/>
              </a:spcAft>
              <a:buChar char="»"/>
              <a:defRPr>
                <a:solidFill>
                  <a:schemeClr val="tx1"/>
                </a:solidFill>
                <a:latin typeface="+mn-lt"/>
              </a:defRPr>
            </a:lvl6pPr>
            <a:lvl7pPr marL="2981325" indent="-228600" algn="l" rtl="0" eaLnBrk="1" fontAlgn="base" hangingPunct="1">
              <a:spcBef>
                <a:spcPct val="20000"/>
              </a:spcBef>
              <a:spcAft>
                <a:spcPct val="0"/>
              </a:spcAft>
              <a:buChar char="»"/>
              <a:defRPr>
                <a:solidFill>
                  <a:schemeClr val="tx1"/>
                </a:solidFill>
                <a:latin typeface="+mn-lt"/>
              </a:defRPr>
            </a:lvl7pPr>
            <a:lvl8pPr marL="3438525" indent="-228600" algn="l" rtl="0" eaLnBrk="1" fontAlgn="base" hangingPunct="1">
              <a:spcBef>
                <a:spcPct val="20000"/>
              </a:spcBef>
              <a:spcAft>
                <a:spcPct val="0"/>
              </a:spcAft>
              <a:buChar char="»"/>
              <a:defRPr>
                <a:solidFill>
                  <a:schemeClr val="tx1"/>
                </a:solidFill>
                <a:latin typeface="+mn-lt"/>
              </a:defRPr>
            </a:lvl8pPr>
            <a:lvl9pPr marL="3895725" indent="-228600" algn="l" rtl="0" eaLnBrk="1" fontAlgn="base" hangingPunct="1">
              <a:spcBef>
                <a:spcPct val="20000"/>
              </a:spcBef>
              <a:spcAft>
                <a:spcPct val="0"/>
              </a:spcAft>
              <a:buChar char="»"/>
              <a:defRPr>
                <a:solidFill>
                  <a:schemeClr val="tx1"/>
                </a:solidFill>
                <a:latin typeface="+mn-lt"/>
              </a:defRPr>
            </a:lvl9pPr>
          </a:lstStyle>
          <a:p>
            <a:pPr marL="0" indent="0">
              <a:buFont typeface="Arial" panose="020B0604020202020204" pitchFamily="34" charset="0"/>
              <a:buNone/>
            </a:pPr>
            <a:r>
              <a:rPr lang="is-IS" sz="1100" kern="0" dirty="0">
                <a:solidFill>
                  <a:srgbClr val="011C4A"/>
                </a:solidFill>
              </a:rPr>
              <a:t>QL=3 (Twilight)</a:t>
            </a:r>
          </a:p>
          <a:p>
            <a:pPr marL="457200" lvl="1" indent="0">
              <a:buFont typeface="Arial" panose="020B0604020202020204" pitchFamily="34" charset="0"/>
              <a:buNone/>
            </a:pPr>
            <a:r>
              <a:rPr lang="is-IS" sz="1000" b="1" u="sng" kern="0" dirty="0">
                <a:solidFill>
                  <a:srgbClr val="011C4A"/>
                </a:solidFill>
              </a:rPr>
              <a:t>Daytime</a:t>
            </a:r>
          </a:p>
          <a:p>
            <a:pPr marL="457200" lvl="1" indent="0">
              <a:buFont typeface="Arial" panose="020B0604020202020204" pitchFamily="34" charset="0"/>
              <a:buNone/>
            </a:pPr>
            <a:r>
              <a:rPr lang="is-IS" sz="1000" kern="0" dirty="0">
                <a:solidFill>
                  <a:srgbClr val="011C4A"/>
                </a:solidFill>
              </a:rPr>
              <a:t>N2:     1862    -0.20 (0.48)  </a:t>
            </a:r>
          </a:p>
          <a:p>
            <a:pPr marL="457200" lvl="1" indent="0">
              <a:buFont typeface="Arial" panose="020B0604020202020204" pitchFamily="34" charset="0"/>
              <a:buNone/>
            </a:pPr>
            <a:r>
              <a:rPr lang="is-IS" sz="1000" kern="0" dirty="0">
                <a:solidFill>
                  <a:srgbClr val="011C4A"/>
                </a:solidFill>
              </a:rPr>
              <a:t>D2:          11   +0.01 (0.32)  </a:t>
            </a:r>
          </a:p>
          <a:p>
            <a:pPr marL="457200" lvl="1" indent="0">
              <a:buFont typeface="Arial" panose="020B0604020202020204" pitchFamily="34" charset="0"/>
              <a:buNone/>
            </a:pPr>
            <a:br>
              <a:rPr lang="is-IS" sz="1000" kern="0" dirty="0">
                <a:solidFill>
                  <a:srgbClr val="011C4A"/>
                </a:solidFill>
              </a:rPr>
            </a:br>
            <a:r>
              <a:rPr lang="is-IS" sz="1000" b="1" u="sng" kern="0" dirty="0">
                <a:solidFill>
                  <a:srgbClr val="011C4A"/>
                </a:solidFill>
              </a:rPr>
              <a:t>Night time</a:t>
            </a:r>
          </a:p>
          <a:p>
            <a:pPr marL="457200" lvl="1" indent="0">
              <a:buFont typeface="Arial" panose="020B0604020202020204" pitchFamily="34" charset="0"/>
              <a:buNone/>
            </a:pPr>
            <a:r>
              <a:rPr lang="is-IS" sz="1000" kern="0" dirty="0">
                <a:solidFill>
                  <a:srgbClr val="011C4A"/>
                </a:solidFill>
              </a:rPr>
              <a:t>N2:        365    -0.30 (0.67)  </a:t>
            </a:r>
          </a:p>
          <a:p>
            <a:pPr marL="457200" lvl="1" indent="0">
              <a:buFont typeface="Arial" panose="020B0604020202020204" pitchFamily="34" charset="0"/>
              <a:buNone/>
            </a:pPr>
            <a:r>
              <a:rPr lang="is-IS" sz="1000" kern="0" dirty="0">
                <a:solidFill>
                  <a:srgbClr val="011C4A"/>
                </a:solidFill>
              </a:rPr>
              <a:t>N3:          18    +0.01 (0.19)  </a:t>
            </a:r>
          </a:p>
          <a:p>
            <a:pPr marL="457200" lvl="1" indent="0">
              <a:buFont typeface="Arial" panose="020B0604020202020204" pitchFamily="34" charset="0"/>
              <a:buNone/>
            </a:pPr>
            <a:r>
              <a:rPr lang="is-IS" sz="1000" kern="0" dirty="0">
                <a:solidFill>
                  <a:srgbClr val="011C4A"/>
                </a:solidFill>
              </a:rPr>
              <a:t>D2:            9    +0.15  (0.12)</a:t>
            </a:r>
            <a:br>
              <a:rPr lang="is-IS" sz="1000" kern="0" dirty="0">
                <a:solidFill>
                  <a:srgbClr val="011C4A"/>
                </a:solidFill>
              </a:rPr>
            </a:br>
            <a:r>
              <a:rPr lang="is-IS" sz="1000" kern="0" dirty="0">
                <a:solidFill>
                  <a:srgbClr val="011C4A"/>
                </a:solidFill>
              </a:rPr>
              <a:t>D3:            9    +0.12  (0.27)</a:t>
            </a:r>
          </a:p>
          <a:p>
            <a:pPr marL="457200" lvl="1" indent="0">
              <a:buFont typeface="Arial" panose="020B0604020202020204" pitchFamily="34" charset="0"/>
              <a:buNone/>
            </a:pPr>
            <a:endParaRPr lang="is-IS" sz="1000" kern="0" dirty="0">
              <a:solidFill>
                <a:srgbClr val="011C4A"/>
              </a:solidFill>
            </a:endParaRPr>
          </a:p>
        </p:txBody>
      </p:sp>
      <p:sp>
        <p:nvSpPr>
          <p:cNvPr id="6" name="Content Placeholder 2">
            <a:extLst>
              <a:ext uri="{FF2B5EF4-FFF2-40B4-BE49-F238E27FC236}">
                <a16:creationId xmlns:a16="http://schemas.microsoft.com/office/drawing/2014/main" id="{E8B29ABC-390F-C74D-A4AD-D09B0FE3F6BC}"/>
              </a:ext>
            </a:extLst>
          </p:cNvPr>
          <p:cNvSpPr txBox="1">
            <a:spLocks/>
          </p:cNvSpPr>
          <p:nvPr/>
        </p:nvSpPr>
        <p:spPr bwMode="auto">
          <a:xfrm>
            <a:off x="6421413" y="2771444"/>
            <a:ext cx="2722587" cy="232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panose="020B0604020202020204" pitchFamily="34" charset="0"/>
              <a:buChar char="•"/>
              <a:defRPr sz="2400" b="1">
                <a:solidFill>
                  <a:srgbClr val="00759E"/>
                </a:solidFill>
                <a:latin typeface="Calibri" pitchFamily="34" charset="0"/>
                <a:ea typeface="Ebrima" pitchFamily="2" charset="0"/>
                <a:cs typeface="Ebrima" pitchFamily="2" charset="0"/>
              </a:defRPr>
            </a:lvl1pPr>
            <a:lvl2pPr marL="561600" indent="-342900" algn="l" rtl="0" eaLnBrk="1" fontAlgn="base" hangingPunct="1">
              <a:spcBef>
                <a:spcPct val="20000"/>
              </a:spcBef>
              <a:spcAft>
                <a:spcPct val="0"/>
              </a:spcAft>
              <a:buClr>
                <a:srgbClr val="97BF0D"/>
              </a:buClr>
              <a:buSzPct val="75000"/>
              <a:buFont typeface="Arial" panose="020B0604020202020204" pitchFamily="34" charset="0"/>
              <a:buChar char="•"/>
              <a:defRPr sz="2000">
                <a:solidFill>
                  <a:srgbClr val="323232"/>
                </a:solidFill>
                <a:latin typeface="Calibri" pitchFamily="34" charset="0"/>
                <a:ea typeface="Ebrima" pitchFamily="2" charset="0"/>
                <a:cs typeface="Ebrima" pitchFamily="2" charset="0"/>
              </a:defRPr>
            </a:lvl2pPr>
            <a:lvl3pPr marL="820800" indent="-285750" algn="l" rtl="0" eaLnBrk="1" fontAlgn="base" hangingPunct="1">
              <a:spcBef>
                <a:spcPct val="20000"/>
              </a:spcBef>
              <a:spcAft>
                <a:spcPct val="0"/>
              </a:spcAft>
              <a:buClr>
                <a:srgbClr val="0086A2"/>
              </a:buClr>
              <a:buSzPct val="80000"/>
              <a:buFont typeface="Arial" panose="020B0604020202020204" pitchFamily="34" charset="0"/>
              <a:buChar char="•"/>
              <a:defRPr sz="1800">
                <a:solidFill>
                  <a:srgbClr val="4B4B4B"/>
                </a:solidFill>
                <a:latin typeface="Calibri" pitchFamily="34" charset="0"/>
                <a:ea typeface="Ebrima" pitchFamily="2" charset="0"/>
                <a:cs typeface="Ebrima" pitchFamily="2" charset="0"/>
              </a:defRPr>
            </a:lvl3pPr>
            <a:lvl4pPr marL="822325" indent="-285750" algn="l" rtl="0" eaLnBrk="1" fontAlgn="base" hangingPunct="1">
              <a:spcBef>
                <a:spcPct val="20000"/>
              </a:spcBef>
              <a:spcAft>
                <a:spcPct val="0"/>
              </a:spcAft>
              <a:buClr>
                <a:srgbClr val="97BE0D"/>
              </a:buClr>
              <a:buFont typeface="Arial" panose="020B0604020202020204" pitchFamily="34" charset="0"/>
              <a:buChar char="•"/>
              <a:defRPr sz="1600">
                <a:solidFill>
                  <a:srgbClr val="646464"/>
                </a:solidFill>
                <a:latin typeface="Calibri" pitchFamily="34" charset="0"/>
                <a:ea typeface="Ebrima" pitchFamily="2" charset="0"/>
                <a:cs typeface="Ebrima" pitchFamily="2" charset="0"/>
              </a:defRPr>
            </a:lvl4pPr>
            <a:lvl5pPr marL="1090612" indent="-285750" algn="l" rtl="0" eaLnBrk="1" fontAlgn="base" hangingPunct="1">
              <a:spcBef>
                <a:spcPct val="20000"/>
              </a:spcBef>
              <a:spcAft>
                <a:spcPct val="0"/>
              </a:spcAft>
              <a:buClr>
                <a:srgbClr val="0086A2"/>
              </a:buClr>
              <a:buFont typeface="Arial" panose="020B0604020202020204" pitchFamily="34" charset="0"/>
              <a:buChar char="•"/>
              <a:defRPr sz="1600">
                <a:solidFill>
                  <a:srgbClr val="7D7D7D"/>
                </a:solidFill>
                <a:latin typeface="Calibri" pitchFamily="34" charset="0"/>
                <a:ea typeface="Ebrima" pitchFamily="2" charset="0"/>
                <a:cs typeface="Ebrima" pitchFamily="2" charset="0"/>
              </a:defRPr>
            </a:lvl5pPr>
            <a:lvl6pPr marL="2524125" indent="-228600" algn="l" rtl="0" eaLnBrk="1" fontAlgn="base" hangingPunct="1">
              <a:spcBef>
                <a:spcPct val="20000"/>
              </a:spcBef>
              <a:spcAft>
                <a:spcPct val="0"/>
              </a:spcAft>
              <a:buChar char="»"/>
              <a:defRPr>
                <a:solidFill>
                  <a:schemeClr val="tx1"/>
                </a:solidFill>
                <a:latin typeface="+mn-lt"/>
              </a:defRPr>
            </a:lvl6pPr>
            <a:lvl7pPr marL="2981325" indent="-228600" algn="l" rtl="0" eaLnBrk="1" fontAlgn="base" hangingPunct="1">
              <a:spcBef>
                <a:spcPct val="20000"/>
              </a:spcBef>
              <a:spcAft>
                <a:spcPct val="0"/>
              </a:spcAft>
              <a:buChar char="»"/>
              <a:defRPr>
                <a:solidFill>
                  <a:schemeClr val="tx1"/>
                </a:solidFill>
                <a:latin typeface="+mn-lt"/>
              </a:defRPr>
            </a:lvl7pPr>
            <a:lvl8pPr marL="3438525" indent="-228600" algn="l" rtl="0" eaLnBrk="1" fontAlgn="base" hangingPunct="1">
              <a:spcBef>
                <a:spcPct val="20000"/>
              </a:spcBef>
              <a:spcAft>
                <a:spcPct val="0"/>
              </a:spcAft>
              <a:buChar char="»"/>
              <a:defRPr>
                <a:solidFill>
                  <a:schemeClr val="tx1"/>
                </a:solidFill>
                <a:latin typeface="+mn-lt"/>
              </a:defRPr>
            </a:lvl8pPr>
            <a:lvl9pPr marL="3895725" indent="-228600" algn="l" rtl="0" eaLnBrk="1" fontAlgn="base" hangingPunct="1">
              <a:spcBef>
                <a:spcPct val="20000"/>
              </a:spcBef>
              <a:spcAft>
                <a:spcPct val="0"/>
              </a:spcAft>
              <a:buChar char="»"/>
              <a:defRPr>
                <a:solidFill>
                  <a:schemeClr val="tx1"/>
                </a:solidFill>
                <a:latin typeface="+mn-lt"/>
              </a:defRPr>
            </a:lvl9pPr>
          </a:lstStyle>
          <a:p>
            <a:pPr marL="0" indent="0">
              <a:buFont typeface="Arial" panose="020B0604020202020204" pitchFamily="34" charset="0"/>
              <a:buNone/>
            </a:pPr>
            <a:r>
              <a:rPr lang="is-IS" sz="1100" kern="0" dirty="0">
                <a:solidFill>
                  <a:srgbClr val="011C4A"/>
                </a:solidFill>
              </a:rPr>
              <a:t>QL=5</a:t>
            </a:r>
          </a:p>
          <a:p>
            <a:pPr marL="457200" lvl="1" indent="0">
              <a:buFont typeface="Arial" panose="020B0604020202020204" pitchFamily="34" charset="0"/>
              <a:buNone/>
            </a:pPr>
            <a:r>
              <a:rPr lang="is-IS" sz="1000" b="1" u="sng" kern="0" dirty="0">
                <a:solidFill>
                  <a:srgbClr val="011C4A"/>
                </a:solidFill>
              </a:rPr>
              <a:t>Daytime</a:t>
            </a:r>
          </a:p>
          <a:p>
            <a:pPr marL="457200" lvl="1" indent="0">
              <a:buFont typeface="Arial" panose="020B0604020202020204" pitchFamily="34" charset="0"/>
              <a:buNone/>
            </a:pPr>
            <a:r>
              <a:rPr lang="is-IS" sz="1000" kern="0" dirty="0">
                <a:solidFill>
                  <a:srgbClr val="011C4A"/>
                </a:solidFill>
              </a:rPr>
              <a:t>N2:   10834   +0.01 (0.33)  </a:t>
            </a:r>
          </a:p>
          <a:p>
            <a:pPr marL="457200" lvl="1" indent="0">
              <a:buFont typeface="Arial" panose="020B0604020202020204" pitchFamily="34" charset="0"/>
              <a:buNone/>
            </a:pPr>
            <a:r>
              <a:rPr lang="is-IS" sz="1000" kern="0" dirty="0">
                <a:solidFill>
                  <a:srgbClr val="011C4A"/>
                </a:solidFill>
              </a:rPr>
              <a:t>D2:     9790   +0.02 (0.27)  </a:t>
            </a:r>
          </a:p>
          <a:p>
            <a:pPr marL="457200" lvl="1" indent="0">
              <a:buFont typeface="Arial" panose="020B0604020202020204" pitchFamily="34" charset="0"/>
              <a:buNone/>
            </a:pPr>
            <a:br>
              <a:rPr lang="is-IS" sz="1000" kern="0" dirty="0">
                <a:solidFill>
                  <a:srgbClr val="011C4A"/>
                </a:solidFill>
              </a:rPr>
            </a:br>
            <a:r>
              <a:rPr lang="is-IS" sz="1000" b="1" u="sng" kern="0" dirty="0">
                <a:solidFill>
                  <a:srgbClr val="011C4A"/>
                </a:solidFill>
              </a:rPr>
              <a:t>Night time</a:t>
            </a:r>
          </a:p>
          <a:p>
            <a:pPr marL="457200" lvl="1" indent="0">
              <a:buFont typeface="Arial" panose="020B0604020202020204" pitchFamily="34" charset="0"/>
              <a:buNone/>
            </a:pPr>
            <a:r>
              <a:rPr lang="is-IS" sz="1000" kern="0" dirty="0">
                <a:solidFill>
                  <a:srgbClr val="011C4A"/>
                </a:solidFill>
              </a:rPr>
              <a:t>N2:   13351    -0.01 (0.27)  </a:t>
            </a:r>
          </a:p>
          <a:p>
            <a:pPr marL="457200" lvl="1" indent="0">
              <a:buFont typeface="Arial" panose="020B0604020202020204" pitchFamily="34" charset="0"/>
              <a:buNone/>
            </a:pPr>
            <a:r>
              <a:rPr lang="is-IS" sz="1000" kern="0" dirty="0">
                <a:solidFill>
                  <a:srgbClr val="011C4A"/>
                </a:solidFill>
              </a:rPr>
              <a:t>N3:   17471   +0.04 (0.18)  </a:t>
            </a:r>
          </a:p>
          <a:p>
            <a:pPr marL="457200" lvl="1" indent="0">
              <a:buFont typeface="Arial" panose="020B0604020202020204" pitchFamily="34" charset="0"/>
              <a:buNone/>
            </a:pPr>
            <a:r>
              <a:rPr lang="is-IS" sz="1000" kern="0" dirty="0">
                <a:solidFill>
                  <a:srgbClr val="011C4A"/>
                </a:solidFill>
              </a:rPr>
              <a:t>D2:     8702    +0.02 (0.27)</a:t>
            </a:r>
            <a:br>
              <a:rPr lang="is-IS" sz="1000" kern="0" dirty="0">
                <a:solidFill>
                  <a:srgbClr val="011C4A"/>
                </a:solidFill>
              </a:rPr>
            </a:br>
            <a:r>
              <a:rPr lang="is-IS" sz="1000" kern="0" dirty="0">
                <a:solidFill>
                  <a:srgbClr val="011C4A"/>
                </a:solidFill>
              </a:rPr>
              <a:t>D3:     8703    -0.01  (0.22)</a:t>
            </a:r>
          </a:p>
          <a:p>
            <a:pPr marL="457200" lvl="1" indent="0">
              <a:buFont typeface="Arial" panose="020B0604020202020204" pitchFamily="34" charset="0"/>
              <a:buNone/>
            </a:pPr>
            <a:endParaRPr lang="is-IS" sz="1000" kern="0" dirty="0">
              <a:solidFill>
                <a:srgbClr val="011C4A"/>
              </a:solidFill>
            </a:endParaRPr>
          </a:p>
        </p:txBody>
      </p:sp>
      <p:sp>
        <p:nvSpPr>
          <p:cNvPr id="7" name="Content Placeholder 2">
            <a:extLst>
              <a:ext uri="{FF2B5EF4-FFF2-40B4-BE49-F238E27FC236}">
                <a16:creationId xmlns:a16="http://schemas.microsoft.com/office/drawing/2014/main" id="{5E056186-A8EB-1D43-8A71-97EEA85776CF}"/>
              </a:ext>
            </a:extLst>
          </p:cNvPr>
          <p:cNvSpPr txBox="1">
            <a:spLocks/>
          </p:cNvSpPr>
          <p:nvPr/>
        </p:nvSpPr>
        <p:spPr bwMode="auto">
          <a:xfrm>
            <a:off x="4398803" y="2780528"/>
            <a:ext cx="2722587" cy="232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panose="020B0604020202020204" pitchFamily="34" charset="0"/>
              <a:buChar char="•"/>
              <a:defRPr sz="2400" b="1">
                <a:solidFill>
                  <a:srgbClr val="00759E"/>
                </a:solidFill>
                <a:latin typeface="Calibri" pitchFamily="34" charset="0"/>
                <a:ea typeface="Ebrima" pitchFamily="2" charset="0"/>
                <a:cs typeface="Ebrima" pitchFamily="2" charset="0"/>
              </a:defRPr>
            </a:lvl1pPr>
            <a:lvl2pPr marL="561600" indent="-342900" algn="l" rtl="0" eaLnBrk="1" fontAlgn="base" hangingPunct="1">
              <a:spcBef>
                <a:spcPct val="20000"/>
              </a:spcBef>
              <a:spcAft>
                <a:spcPct val="0"/>
              </a:spcAft>
              <a:buClr>
                <a:srgbClr val="97BF0D"/>
              </a:buClr>
              <a:buSzPct val="75000"/>
              <a:buFont typeface="Arial" panose="020B0604020202020204" pitchFamily="34" charset="0"/>
              <a:buChar char="•"/>
              <a:defRPr sz="2000">
                <a:solidFill>
                  <a:srgbClr val="323232"/>
                </a:solidFill>
                <a:latin typeface="Calibri" pitchFamily="34" charset="0"/>
                <a:ea typeface="Ebrima" pitchFamily="2" charset="0"/>
                <a:cs typeface="Ebrima" pitchFamily="2" charset="0"/>
              </a:defRPr>
            </a:lvl2pPr>
            <a:lvl3pPr marL="820800" indent="-285750" algn="l" rtl="0" eaLnBrk="1" fontAlgn="base" hangingPunct="1">
              <a:spcBef>
                <a:spcPct val="20000"/>
              </a:spcBef>
              <a:spcAft>
                <a:spcPct val="0"/>
              </a:spcAft>
              <a:buClr>
                <a:srgbClr val="0086A2"/>
              </a:buClr>
              <a:buSzPct val="80000"/>
              <a:buFont typeface="Arial" panose="020B0604020202020204" pitchFamily="34" charset="0"/>
              <a:buChar char="•"/>
              <a:defRPr sz="1800">
                <a:solidFill>
                  <a:srgbClr val="4B4B4B"/>
                </a:solidFill>
                <a:latin typeface="Calibri" pitchFamily="34" charset="0"/>
                <a:ea typeface="Ebrima" pitchFamily="2" charset="0"/>
                <a:cs typeface="Ebrima" pitchFamily="2" charset="0"/>
              </a:defRPr>
            </a:lvl3pPr>
            <a:lvl4pPr marL="822325" indent="-285750" algn="l" rtl="0" eaLnBrk="1" fontAlgn="base" hangingPunct="1">
              <a:spcBef>
                <a:spcPct val="20000"/>
              </a:spcBef>
              <a:spcAft>
                <a:spcPct val="0"/>
              </a:spcAft>
              <a:buClr>
                <a:srgbClr val="97BE0D"/>
              </a:buClr>
              <a:buFont typeface="Arial" panose="020B0604020202020204" pitchFamily="34" charset="0"/>
              <a:buChar char="•"/>
              <a:defRPr sz="1600">
                <a:solidFill>
                  <a:srgbClr val="646464"/>
                </a:solidFill>
                <a:latin typeface="Calibri" pitchFamily="34" charset="0"/>
                <a:ea typeface="Ebrima" pitchFamily="2" charset="0"/>
                <a:cs typeface="Ebrima" pitchFamily="2" charset="0"/>
              </a:defRPr>
            </a:lvl4pPr>
            <a:lvl5pPr marL="1090612" indent="-285750" algn="l" rtl="0" eaLnBrk="1" fontAlgn="base" hangingPunct="1">
              <a:spcBef>
                <a:spcPct val="20000"/>
              </a:spcBef>
              <a:spcAft>
                <a:spcPct val="0"/>
              </a:spcAft>
              <a:buClr>
                <a:srgbClr val="0086A2"/>
              </a:buClr>
              <a:buFont typeface="Arial" panose="020B0604020202020204" pitchFamily="34" charset="0"/>
              <a:buChar char="•"/>
              <a:defRPr sz="1600">
                <a:solidFill>
                  <a:srgbClr val="7D7D7D"/>
                </a:solidFill>
                <a:latin typeface="Calibri" pitchFamily="34" charset="0"/>
                <a:ea typeface="Ebrima" pitchFamily="2" charset="0"/>
                <a:cs typeface="Ebrima" pitchFamily="2" charset="0"/>
              </a:defRPr>
            </a:lvl5pPr>
            <a:lvl6pPr marL="2524125" indent="-228600" algn="l" rtl="0" eaLnBrk="1" fontAlgn="base" hangingPunct="1">
              <a:spcBef>
                <a:spcPct val="20000"/>
              </a:spcBef>
              <a:spcAft>
                <a:spcPct val="0"/>
              </a:spcAft>
              <a:buChar char="»"/>
              <a:defRPr>
                <a:solidFill>
                  <a:schemeClr val="tx1"/>
                </a:solidFill>
                <a:latin typeface="+mn-lt"/>
              </a:defRPr>
            </a:lvl6pPr>
            <a:lvl7pPr marL="2981325" indent="-228600" algn="l" rtl="0" eaLnBrk="1" fontAlgn="base" hangingPunct="1">
              <a:spcBef>
                <a:spcPct val="20000"/>
              </a:spcBef>
              <a:spcAft>
                <a:spcPct val="0"/>
              </a:spcAft>
              <a:buChar char="»"/>
              <a:defRPr>
                <a:solidFill>
                  <a:schemeClr val="tx1"/>
                </a:solidFill>
                <a:latin typeface="+mn-lt"/>
              </a:defRPr>
            </a:lvl7pPr>
            <a:lvl8pPr marL="3438525" indent="-228600" algn="l" rtl="0" eaLnBrk="1" fontAlgn="base" hangingPunct="1">
              <a:spcBef>
                <a:spcPct val="20000"/>
              </a:spcBef>
              <a:spcAft>
                <a:spcPct val="0"/>
              </a:spcAft>
              <a:buChar char="»"/>
              <a:defRPr>
                <a:solidFill>
                  <a:schemeClr val="tx1"/>
                </a:solidFill>
                <a:latin typeface="+mn-lt"/>
              </a:defRPr>
            </a:lvl8pPr>
            <a:lvl9pPr marL="3895725" indent="-228600" algn="l" rtl="0" eaLnBrk="1" fontAlgn="base" hangingPunct="1">
              <a:spcBef>
                <a:spcPct val="20000"/>
              </a:spcBef>
              <a:spcAft>
                <a:spcPct val="0"/>
              </a:spcAft>
              <a:buChar char="»"/>
              <a:defRPr>
                <a:solidFill>
                  <a:schemeClr val="tx1"/>
                </a:solidFill>
                <a:latin typeface="+mn-lt"/>
              </a:defRPr>
            </a:lvl9pPr>
          </a:lstStyle>
          <a:p>
            <a:pPr marL="0" indent="0">
              <a:buFont typeface="Arial" panose="020B0604020202020204" pitchFamily="34" charset="0"/>
              <a:buNone/>
            </a:pPr>
            <a:r>
              <a:rPr lang="is-IS" sz="1100" kern="0" dirty="0">
                <a:solidFill>
                  <a:srgbClr val="011C4A"/>
                </a:solidFill>
              </a:rPr>
              <a:t>QL=4 (SDI)</a:t>
            </a:r>
          </a:p>
          <a:p>
            <a:pPr marL="457200" lvl="1" indent="0">
              <a:buFont typeface="Arial" panose="020B0604020202020204" pitchFamily="34" charset="0"/>
              <a:buNone/>
            </a:pPr>
            <a:r>
              <a:rPr lang="is-IS" sz="1000" b="1" u="sng" kern="0" dirty="0">
                <a:solidFill>
                  <a:srgbClr val="011C4A"/>
                </a:solidFill>
              </a:rPr>
              <a:t>Daytime</a:t>
            </a:r>
          </a:p>
          <a:p>
            <a:pPr marL="457200" lvl="1" indent="0">
              <a:buFont typeface="Arial" panose="020B0604020202020204" pitchFamily="34" charset="0"/>
              <a:buNone/>
            </a:pPr>
            <a:r>
              <a:rPr lang="is-IS" sz="1000" kern="0" dirty="0">
                <a:solidFill>
                  <a:srgbClr val="011C4A"/>
                </a:solidFill>
              </a:rPr>
              <a:t>N2:     8776   +0.01 (0.34)  </a:t>
            </a:r>
          </a:p>
          <a:p>
            <a:pPr marL="457200" lvl="1" indent="0">
              <a:buFont typeface="Arial" panose="020B0604020202020204" pitchFamily="34" charset="0"/>
              <a:buNone/>
            </a:pPr>
            <a:r>
              <a:rPr lang="is-IS" sz="1000" kern="0" dirty="0">
                <a:solidFill>
                  <a:srgbClr val="011C4A"/>
                </a:solidFill>
              </a:rPr>
              <a:t>D2:       257    -0.65 (1.89)  </a:t>
            </a:r>
          </a:p>
          <a:p>
            <a:pPr marL="457200" lvl="1" indent="0">
              <a:buFont typeface="Arial" panose="020B0604020202020204" pitchFamily="34" charset="0"/>
              <a:buNone/>
            </a:pPr>
            <a:br>
              <a:rPr lang="is-IS" sz="1000" kern="0" dirty="0">
                <a:solidFill>
                  <a:srgbClr val="011C4A"/>
                </a:solidFill>
              </a:rPr>
            </a:br>
            <a:r>
              <a:rPr lang="is-IS" sz="1000" b="1" u="sng" kern="0" dirty="0">
                <a:solidFill>
                  <a:srgbClr val="011C4A"/>
                </a:solidFill>
              </a:rPr>
              <a:t>Night time</a:t>
            </a:r>
          </a:p>
          <a:p>
            <a:pPr marL="457200" lvl="1" indent="0">
              <a:buFont typeface="Arial" panose="020B0604020202020204" pitchFamily="34" charset="0"/>
              <a:buNone/>
            </a:pPr>
            <a:r>
              <a:rPr lang="is-IS" sz="1000" kern="0" dirty="0">
                <a:solidFill>
                  <a:srgbClr val="011C4A"/>
                </a:solidFill>
              </a:rPr>
              <a:t>N2:     4688   +0.24 (0.44)  </a:t>
            </a:r>
          </a:p>
          <a:p>
            <a:pPr marL="457200" lvl="1" indent="0">
              <a:buFont typeface="Arial" panose="020B0604020202020204" pitchFamily="34" charset="0"/>
              <a:buNone/>
            </a:pPr>
            <a:r>
              <a:rPr lang="is-IS" sz="1000" kern="0" dirty="0">
                <a:solidFill>
                  <a:srgbClr val="011C4A"/>
                </a:solidFill>
              </a:rPr>
              <a:t>N3:      917    +0.06 (0.28)  </a:t>
            </a:r>
          </a:p>
          <a:p>
            <a:pPr marL="457200" lvl="1" indent="0">
              <a:buFont typeface="Arial" panose="020B0604020202020204" pitchFamily="34" charset="0"/>
              <a:buNone/>
            </a:pPr>
            <a:r>
              <a:rPr lang="is-IS" sz="1000" kern="0" dirty="0">
                <a:solidFill>
                  <a:srgbClr val="011C4A"/>
                </a:solidFill>
              </a:rPr>
              <a:t>D2:      151    -0.50  (0.94)</a:t>
            </a:r>
            <a:br>
              <a:rPr lang="is-IS" sz="1000" kern="0" dirty="0">
                <a:solidFill>
                  <a:srgbClr val="011C4A"/>
                </a:solidFill>
              </a:rPr>
            </a:br>
            <a:r>
              <a:rPr lang="is-IS" sz="1000" kern="0" dirty="0">
                <a:solidFill>
                  <a:srgbClr val="011C4A"/>
                </a:solidFill>
              </a:rPr>
              <a:t>D3:      151    -0.40  (0.71)</a:t>
            </a:r>
          </a:p>
          <a:p>
            <a:pPr marL="457200" lvl="1" indent="0">
              <a:buFont typeface="Arial" panose="020B0604020202020204" pitchFamily="34" charset="0"/>
              <a:buNone/>
            </a:pPr>
            <a:endParaRPr lang="is-IS" sz="1000" kern="0" dirty="0">
              <a:solidFill>
                <a:srgbClr val="011C4A"/>
              </a:solidFill>
            </a:endParaRPr>
          </a:p>
        </p:txBody>
      </p:sp>
      <p:sp>
        <p:nvSpPr>
          <p:cNvPr id="8" name="TextBox 7"/>
          <p:cNvSpPr txBox="1"/>
          <p:nvPr/>
        </p:nvSpPr>
        <p:spPr>
          <a:xfrm>
            <a:off x="2658675" y="1669079"/>
            <a:ext cx="3592778" cy="369332"/>
          </a:xfrm>
          <a:prstGeom prst="rect">
            <a:avLst/>
          </a:prstGeom>
          <a:noFill/>
        </p:spPr>
        <p:txBody>
          <a:bodyPr wrap="none" rtlCol="0">
            <a:spAutoFit/>
          </a:bodyPr>
          <a:lstStyle/>
          <a:p>
            <a:pPr marL="285750" indent="-285750">
              <a:buFont typeface="Arial" panose="020B0604020202020204" pitchFamily="34" charset="0"/>
              <a:buChar char="•"/>
            </a:pPr>
            <a:r>
              <a:rPr lang="en-GB" dirty="0"/>
              <a:t>Calculate bias and SD for each QL</a:t>
            </a:r>
          </a:p>
        </p:txBody>
      </p:sp>
      <p:sp>
        <p:nvSpPr>
          <p:cNvPr id="9" name="TextBox 8"/>
          <p:cNvSpPr txBox="1"/>
          <p:nvPr/>
        </p:nvSpPr>
        <p:spPr>
          <a:xfrm>
            <a:off x="1575226" y="5122447"/>
            <a:ext cx="6628161" cy="369332"/>
          </a:xfrm>
          <a:prstGeom prst="rect">
            <a:avLst/>
          </a:prstGeom>
          <a:noFill/>
        </p:spPr>
        <p:txBody>
          <a:bodyPr wrap="none" rtlCol="0">
            <a:spAutoFit/>
          </a:bodyPr>
          <a:lstStyle/>
          <a:p>
            <a:pPr marL="285750" indent="-285750">
              <a:buFont typeface="Arial" panose="020B0604020202020204" pitchFamily="34" charset="0"/>
              <a:buChar char="•"/>
            </a:pPr>
            <a:r>
              <a:rPr lang="en-GB" dirty="0"/>
              <a:t>Values are them added to auxiliary data file and added to product</a:t>
            </a:r>
          </a:p>
        </p:txBody>
      </p:sp>
    </p:spTree>
    <p:extLst>
      <p:ext uri="{BB962C8B-B14F-4D97-AF65-F5344CB8AC3E}">
        <p14:creationId xmlns:p14="http://schemas.microsoft.com/office/powerpoint/2010/main" val="845617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870" y="45630"/>
            <a:ext cx="5651938" cy="737419"/>
          </a:xfrm>
        </p:spPr>
        <p:txBody>
          <a:bodyPr>
            <a:normAutofit fontScale="90000"/>
          </a:bodyPr>
          <a:lstStyle/>
          <a:p>
            <a:r>
              <a:rPr lang="en-GB" dirty="0">
                <a:solidFill>
                  <a:srgbClr val="FFFFFF"/>
                </a:solidFill>
              </a:rPr>
              <a:t>Note: SSES are continually evolved</a:t>
            </a:r>
          </a:p>
        </p:txBody>
      </p:sp>
      <p:pic>
        <p:nvPicPr>
          <p:cNvPr id="4" name="Picture 3"/>
          <p:cNvPicPr>
            <a:picLocks noChangeAspect="1"/>
          </p:cNvPicPr>
          <p:nvPr/>
        </p:nvPicPr>
        <p:blipFill>
          <a:blip r:embed="rId2"/>
          <a:stretch>
            <a:fillRect/>
          </a:stretch>
        </p:blipFill>
        <p:spPr>
          <a:xfrm>
            <a:off x="568619" y="2766709"/>
            <a:ext cx="3551988" cy="2766482"/>
          </a:xfrm>
          <a:prstGeom prst="rect">
            <a:avLst/>
          </a:prstGeom>
        </p:spPr>
      </p:pic>
      <p:pic>
        <p:nvPicPr>
          <p:cNvPr id="5" name="Picture 4"/>
          <p:cNvPicPr>
            <a:picLocks noChangeAspect="1"/>
          </p:cNvPicPr>
          <p:nvPr/>
        </p:nvPicPr>
        <p:blipFill>
          <a:blip r:embed="rId3"/>
          <a:stretch>
            <a:fillRect/>
          </a:stretch>
        </p:blipFill>
        <p:spPr>
          <a:xfrm>
            <a:off x="4911975" y="2766709"/>
            <a:ext cx="3551988" cy="2766482"/>
          </a:xfrm>
          <a:prstGeom prst="rect">
            <a:avLst/>
          </a:prstGeom>
        </p:spPr>
      </p:pic>
      <p:sp>
        <p:nvSpPr>
          <p:cNvPr id="6" name="TextBox 5"/>
          <p:cNvSpPr txBox="1"/>
          <p:nvPr/>
        </p:nvSpPr>
        <p:spPr>
          <a:xfrm>
            <a:off x="1867220" y="2320578"/>
            <a:ext cx="1283365" cy="369332"/>
          </a:xfrm>
          <a:prstGeom prst="rect">
            <a:avLst/>
          </a:prstGeom>
          <a:noFill/>
        </p:spPr>
        <p:txBody>
          <a:bodyPr wrap="none" rtlCol="0">
            <a:spAutoFit/>
          </a:bodyPr>
          <a:lstStyle/>
          <a:p>
            <a:r>
              <a:rPr lang="en-GB" dirty="0"/>
              <a:t>Before SSES</a:t>
            </a:r>
          </a:p>
        </p:txBody>
      </p:sp>
      <p:sp>
        <p:nvSpPr>
          <p:cNvPr id="7" name="TextBox 6"/>
          <p:cNvSpPr txBox="1"/>
          <p:nvPr/>
        </p:nvSpPr>
        <p:spPr>
          <a:xfrm>
            <a:off x="6184366" y="2320578"/>
            <a:ext cx="1138517" cy="369332"/>
          </a:xfrm>
          <a:prstGeom prst="rect">
            <a:avLst/>
          </a:prstGeom>
          <a:noFill/>
        </p:spPr>
        <p:txBody>
          <a:bodyPr wrap="none" rtlCol="0">
            <a:spAutoFit/>
          </a:bodyPr>
          <a:lstStyle/>
          <a:p>
            <a:r>
              <a:rPr lang="en-GB" dirty="0"/>
              <a:t>After SSES</a:t>
            </a:r>
          </a:p>
        </p:txBody>
      </p:sp>
      <p:sp>
        <p:nvSpPr>
          <p:cNvPr id="8" name="TextBox 7"/>
          <p:cNvSpPr txBox="1"/>
          <p:nvPr/>
        </p:nvSpPr>
        <p:spPr>
          <a:xfrm>
            <a:off x="637775" y="1575227"/>
            <a:ext cx="7268528" cy="369332"/>
          </a:xfrm>
          <a:prstGeom prst="rect">
            <a:avLst/>
          </a:prstGeom>
          <a:noFill/>
        </p:spPr>
        <p:txBody>
          <a:bodyPr wrap="none" rtlCol="0">
            <a:spAutoFit/>
          </a:bodyPr>
          <a:lstStyle/>
          <a:p>
            <a:pPr marL="285750" indent="-285750">
              <a:buFont typeface="Arial" panose="020B0604020202020204" pitchFamily="34" charset="0"/>
              <a:buChar char="•"/>
            </a:pPr>
            <a:r>
              <a:rPr lang="en-GB" dirty="0"/>
              <a:t>Example: SLSTR-A cold finger temperature </a:t>
            </a:r>
            <a:r>
              <a:rPr lang="en-GB"/>
              <a:t>changed on board </a:t>
            </a:r>
            <a:r>
              <a:rPr lang="en-GB" dirty="0"/>
              <a:t>in July 2018</a:t>
            </a:r>
          </a:p>
        </p:txBody>
      </p:sp>
      <p:cxnSp>
        <p:nvCxnSpPr>
          <p:cNvPr id="10" name="Straight Arrow Connector 9"/>
          <p:cNvCxnSpPr>
            <a:stCxn id="8" idx="2"/>
          </p:cNvCxnSpPr>
          <p:nvPr/>
        </p:nvCxnSpPr>
        <p:spPr>
          <a:xfrm flipH="1">
            <a:off x="2120798" y="1944559"/>
            <a:ext cx="2151241" cy="2358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2"/>
          </p:cNvCxnSpPr>
          <p:nvPr/>
        </p:nvCxnSpPr>
        <p:spPr>
          <a:xfrm>
            <a:off x="4272039" y="1944559"/>
            <a:ext cx="2151813" cy="2358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454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ECD7-6DB0-4AB5-97A5-304A6386D0AA}"/>
              </a:ext>
            </a:extLst>
          </p:cNvPr>
          <p:cNvSpPr>
            <a:spLocks noGrp="1"/>
          </p:cNvSpPr>
          <p:nvPr>
            <p:ph type="title"/>
          </p:nvPr>
        </p:nvSpPr>
        <p:spPr>
          <a:xfrm>
            <a:off x="2349062" y="146439"/>
            <a:ext cx="7539703" cy="737419"/>
          </a:xfrm>
        </p:spPr>
        <p:txBody>
          <a:bodyPr/>
          <a:lstStyle/>
          <a:p>
            <a:r>
              <a:rPr lang="en-GB" dirty="0">
                <a:solidFill>
                  <a:srgbClr val="FFFFFF"/>
                </a:solidFill>
              </a:rPr>
              <a:t>WGISS support!!</a:t>
            </a:r>
          </a:p>
        </p:txBody>
      </p:sp>
      <p:sp>
        <p:nvSpPr>
          <p:cNvPr id="3" name="Content Placeholder 2">
            <a:extLst>
              <a:ext uri="{FF2B5EF4-FFF2-40B4-BE49-F238E27FC236}">
                <a16:creationId xmlns:a16="http://schemas.microsoft.com/office/drawing/2014/main" id="{237E677C-9DFD-4D86-B6F8-35D3D9337B72}"/>
              </a:ext>
            </a:extLst>
          </p:cNvPr>
          <p:cNvSpPr>
            <a:spLocks noGrp="1"/>
          </p:cNvSpPr>
          <p:nvPr>
            <p:ph idx="1"/>
          </p:nvPr>
        </p:nvSpPr>
        <p:spPr/>
        <p:txBody>
          <a:bodyPr/>
          <a:lstStyle/>
          <a:p>
            <a:r>
              <a:rPr lang="en-GB" dirty="0"/>
              <a:t>Can we automate the calculation of the SSES </a:t>
            </a:r>
          </a:p>
          <a:p>
            <a:pPr lvl="1"/>
            <a:r>
              <a:rPr lang="en-GB" dirty="0"/>
              <a:t>Machine learning? </a:t>
            </a:r>
          </a:p>
          <a:p>
            <a:pPr lvl="1"/>
            <a:r>
              <a:rPr lang="en-GB" dirty="0"/>
              <a:t>Subtly different for each sensor but commonality</a:t>
            </a:r>
          </a:p>
        </p:txBody>
      </p:sp>
    </p:spTree>
    <p:extLst>
      <p:ext uri="{BB962C8B-B14F-4D97-AF65-F5344CB8AC3E}">
        <p14:creationId xmlns:p14="http://schemas.microsoft.com/office/powerpoint/2010/main" val="128960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143000"/>
            <a:ext cx="8305800" cy="990600"/>
          </a:xfrm>
        </p:spPr>
        <p:txBody>
          <a:bodyPr>
            <a:normAutofit/>
          </a:bodyPr>
          <a:lstStyle/>
          <a:p>
            <a:pPr marL="0" indent="0"/>
            <a:r>
              <a:rPr lang="en-US" sz="2400" b="1" dirty="0"/>
              <a:t>Objective</a:t>
            </a:r>
            <a:r>
              <a:rPr lang="en-US" sz="2400" dirty="0"/>
              <a:t>: </a:t>
            </a:r>
            <a:r>
              <a:rPr lang="en-US" sz="2400" i="1" dirty="0"/>
              <a:t>Ensure quality and uncertainty information availability  (discovery and access) for users</a:t>
            </a:r>
          </a:p>
        </p:txBody>
      </p:sp>
      <p:sp>
        <p:nvSpPr>
          <p:cNvPr id="3" name="Content Placeholder 2"/>
          <p:cNvSpPr>
            <a:spLocks noGrp="1"/>
          </p:cNvSpPr>
          <p:nvPr>
            <p:ph sz="half" idx="11"/>
          </p:nvPr>
        </p:nvSpPr>
        <p:spPr>
          <a:xfrm>
            <a:off x="0" y="1905000"/>
            <a:ext cx="8839200" cy="4724400"/>
          </a:xfrm>
        </p:spPr>
        <p:txBody>
          <a:bodyPr/>
          <a:lstStyle/>
          <a:p>
            <a:r>
              <a:rPr lang="en-CA" dirty="0"/>
              <a:t>Measurement equation must be embedded somehow</a:t>
            </a:r>
            <a:endParaRPr lang="en-US" dirty="0"/>
          </a:p>
          <a:p>
            <a:r>
              <a:rPr lang="en-CA" dirty="0"/>
              <a:t>Per pixel uncertainty too large to handle</a:t>
            </a:r>
            <a:endParaRPr lang="en-US" dirty="0"/>
          </a:p>
          <a:p>
            <a:r>
              <a:rPr lang="en-CA" dirty="0"/>
              <a:t>There exist a set of key quality metrics that are useful as indicators </a:t>
            </a:r>
            <a:endParaRPr lang="en-US" dirty="0"/>
          </a:p>
          <a:p>
            <a:r>
              <a:rPr lang="en-CA" dirty="0"/>
              <a:t>QI should be tagged at all stages with a link to the earlier stages and is locked into the future</a:t>
            </a:r>
            <a:endParaRPr lang="en-US" dirty="0"/>
          </a:p>
          <a:p>
            <a:r>
              <a:rPr lang="en-CA" dirty="0"/>
              <a:t>Discussion on where to go forward – QI is well defined but concrete cases will always have different levels and flags  </a:t>
            </a:r>
            <a:endParaRPr lang="en-US" dirty="0"/>
          </a:p>
          <a:p>
            <a:r>
              <a:rPr lang="en-CA" dirty="0"/>
              <a:t>Describing QI is not easy and more difficult to do it for the user readability</a:t>
            </a:r>
            <a:endParaRPr lang="en-US" dirty="0"/>
          </a:p>
          <a:p>
            <a:r>
              <a:rPr lang="en-CA" dirty="0"/>
              <a:t>Keep in mind that quality is defined by end user – fitness for purpose is defined by end user</a:t>
            </a:r>
            <a:endParaRPr lang="en-GB" b="1" dirty="0"/>
          </a:p>
        </p:txBody>
      </p:sp>
      <p:sp>
        <p:nvSpPr>
          <p:cNvPr id="4" name="Title 3"/>
          <p:cNvSpPr>
            <a:spLocks noGrp="1"/>
          </p:cNvSpPr>
          <p:nvPr>
            <p:ph type="title"/>
          </p:nvPr>
        </p:nvSpPr>
        <p:spPr>
          <a:xfrm>
            <a:off x="1676400" y="76200"/>
            <a:ext cx="6248400" cy="427038"/>
          </a:xfrm>
        </p:spPr>
        <p:txBody>
          <a:bodyPr/>
          <a:lstStyle/>
          <a:p>
            <a:r>
              <a:rPr lang="en-GB" dirty="0"/>
              <a:t>2) Quality Indicators in Discovery </a:t>
            </a:r>
            <a:r>
              <a:rPr lang="en-US" dirty="0"/>
              <a:t>Metadata</a:t>
            </a:r>
          </a:p>
        </p:txBody>
      </p:sp>
    </p:spTree>
    <p:extLst>
      <p:ext uri="{BB962C8B-B14F-4D97-AF65-F5344CB8AC3E}">
        <p14:creationId xmlns:p14="http://schemas.microsoft.com/office/powerpoint/2010/main" val="278699410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034" y="154321"/>
            <a:ext cx="7539703" cy="737419"/>
          </a:xfrm>
        </p:spPr>
        <p:txBody>
          <a:bodyPr/>
          <a:lstStyle/>
          <a:p>
            <a:r>
              <a:rPr lang="en-GB" dirty="0">
                <a:solidFill>
                  <a:srgbClr val="FFFFFF"/>
                </a:solidFill>
              </a:rPr>
              <a:t>3. Pixel Level Uncertainties (1)</a:t>
            </a:r>
          </a:p>
        </p:txBody>
      </p:sp>
      <p:sp>
        <p:nvSpPr>
          <p:cNvPr id="3" name="Content Placeholder 2"/>
          <p:cNvSpPr>
            <a:spLocks noGrp="1"/>
          </p:cNvSpPr>
          <p:nvPr>
            <p:ph idx="1"/>
          </p:nvPr>
        </p:nvSpPr>
        <p:spPr/>
        <p:txBody>
          <a:bodyPr>
            <a:normAutofit fontScale="85000" lnSpcReduction="20000"/>
          </a:bodyPr>
          <a:lstStyle/>
          <a:p>
            <a:r>
              <a:rPr lang="en-GB" dirty="0"/>
              <a:t>A quality indicator is being trialled by the ESA SST_CCI project team and is provided in addition to the first two indicators.</a:t>
            </a:r>
          </a:p>
          <a:p>
            <a:r>
              <a:rPr lang="en-GB" dirty="0"/>
              <a:t>The standard uncertainty is estimated for each pixel from a theoretical basis.</a:t>
            </a:r>
          </a:p>
          <a:p>
            <a:pPr lvl="1"/>
            <a:r>
              <a:rPr lang="en-GB" dirty="0"/>
              <a:t>Components of uncertainty are also provided to provide some indication of their correlation for aggregation of products (e.g. from Level 2 to Level 3).</a:t>
            </a:r>
          </a:p>
          <a:p>
            <a:r>
              <a:rPr lang="en-GB" dirty="0"/>
              <a:t>An advantage of this approach is that it does not reply on in situ data.</a:t>
            </a:r>
          </a:p>
          <a:p>
            <a:r>
              <a:rPr lang="en-GB" dirty="0"/>
              <a:t>Also, methods have been developed that allow the in situ data to be used to validate not only the SST but the SST uncertainty estimate as well.</a:t>
            </a:r>
          </a:p>
          <a:p>
            <a:endParaRPr lang="en-GB" dirty="0"/>
          </a:p>
        </p:txBody>
      </p:sp>
    </p:spTree>
    <p:extLst>
      <p:ext uri="{BB962C8B-B14F-4D97-AF65-F5344CB8AC3E}">
        <p14:creationId xmlns:p14="http://schemas.microsoft.com/office/powerpoint/2010/main" val="388607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166" y="0"/>
            <a:ext cx="5297214" cy="737419"/>
          </a:xfrm>
        </p:spPr>
        <p:txBody>
          <a:bodyPr>
            <a:normAutofit fontScale="90000"/>
          </a:bodyPr>
          <a:lstStyle/>
          <a:p>
            <a:r>
              <a:rPr lang="en-GB" dirty="0">
                <a:solidFill>
                  <a:srgbClr val="FFFFFF"/>
                </a:solidFill>
              </a:rPr>
              <a:t>3. Pixel Level Uncertainties (2) - notes</a:t>
            </a:r>
          </a:p>
        </p:txBody>
      </p:sp>
      <p:sp>
        <p:nvSpPr>
          <p:cNvPr id="3" name="Content Placeholder 2"/>
          <p:cNvSpPr>
            <a:spLocks noGrp="1"/>
          </p:cNvSpPr>
          <p:nvPr>
            <p:ph idx="1"/>
          </p:nvPr>
        </p:nvSpPr>
        <p:spPr/>
        <p:txBody>
          <a:bodyPr>
            <a:normAutofit fontScale="62500" lnSpcReduction="20000"/>
          </a:bodyPr>
          <a:lstStyle/>
          <a:p>
            <a:r>
              <a:rPr lang="en-GB" dirty="0"/>
              <a:t>They are provided per pixel as fields in the SST products and are machine readable.</a:t>
            </a:r>
          </a:p>
          <a:p>
            <a:r>
              <a:rPr lang="en-GB" dirty="0"/>
              <a:t>The uncertainties are not differences to in situ but are calculated theoretically and then independently validated (see </a:t>
            </a:r>
            <a:r>
              <a:rPr lang="en-GB" dirty="0" err="1"/>
              <a:t>Bulgin</a:t>
            </a:r>
            <a:r>
              <a:rPr lang="en-GB" dirty="0"/>
              <a:t> et al, 2016). </a:t>
            </a:r>
          </a:p>
          <a:p>
            <a:pPr lvl="1"/>
            <a:r>
              <a:rPr lang="en-GB" dirty="0"/>
              <a:t>This has one major advantage in that it is not limited to just regions where you have matchups. </a:t>
            </a:r>
          </a:p>
          <a:p>
            <a:r>
              <a:rPr lang="en-GB" dirty="0"/>
              <a:t>The QL is assigned based on simple criteria (e.g. clear sky, low water vapour, no aerosol, low view angle) as a result of the theoretical model.</a:t>
            </a:r>
          </a:p>
          <a:p>
            <a:r>
              <a:rPr lang="en-GB" dirty="0"/>
              <a:t>We believe this is the correct way to provide both quality indicators and uncertainties but have a long way to go to convince the community!</a:t>
            </a:r>
          </a:p>
          <a:p>
            <a:r>
              <a:rPr lang="en-GB" dirty="0"/>
              <a:t>The generation of the uncertainties is automated but the derivation of the schema (algorithm) is not.</a:t>
            </a:r>
          </a:p>
          <a:p>
            <a:endParaRPr lang="en-GB" dirty="0"/>
          </a:p>
          <a:p>
            <a:pPr marL="0" indent="0">
              <a:buNone/>
            </a:pPr>
            <a:r>
              <a:rPr lang="en-GB" sz="2000" i="1" dirty="0" err="1"/>
              <a:t>Bulgin</a:t>
            </a:r>
            <a:r>
              <a:rPr lang="en-GB" sz="2000" i="1" dirty="0"/>
              <a:t>, C. E., Embury, O., Corlett, G. and Merchant, C. J. (2016) Independent uncertainty estimates for coefficient based sea surface temperature retrieval from the Along-Track Scanning Radiometer instruments. Remote Sensing of Environment, 178. pp. 213-222. ISSN 0034-4257 </a:t>
            </a:r>
            <a:r>
              <a:rPr lang="en-GB" sz="2000" i="1" dirty="0" err="1"/>
              <a:t>doi</a:t>
            </a:r>
            <a:r>
              <a:rPr lang="en-GB" sz="2000" i="1" dirty="0"/>
              <a:t>: https://doi.org/10.1016/j.rse.2016.02.022</a:t>
            </a:r>
          </a:p>
          <a:p>
            <a:endParaRPr lang="en-GB" dirty="0"/>
          </a:p>
          <a:p>
            <a:endParaRPr lang="en-GB" dirty="0"/>
          </a:p>
        </p:txBody>
      </p:sp>
    </p:spTree>
    <p:extLst>
      <p:ext uri="{BB962C8B-B14F-4D97-AF65-F5344CB8AC3E}">
        <p14:creationId xmlns:p14="http://schemas.microsoft.com/office/powerpoint/2010/main" val="3489065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70087"/>
            <a:ext cx="7539703" cy="737419"/>
          </a:xfrm>
        </p:spPr>
        <p:txBody>
          <a:bodyPr/>
          <a:lstStyle/>
          <a:p>
            <a:r>
              <a:rPr lang="en-GB" dirty="0">
                <a:solidFill>
                  <a:srgbClr val="FFFFFF"/>
                </a:solidFill>
              </a:rPr>
              <a:t>Level 4</a:t>
            </a:r>
          </a:p>
        </p:txBody>
      </p:sp>
      <p:sp>
        <p:nvSpPr>
          <p:cNvPr id="3" name="Content Placeholder 2"/>
          <p:cNvSpPr>
            <a:spLocks noGrp="1"/>
          </p:cNvSpPr>
          <p:nvPr>
            <p:ph idx="1"/>
          </p:nvPr>
        </p:nvSpPr>
        <p:spPr/>
        <p:txBody>
          <a:bodyPr>
            <a:normAutofit fontScale="62500" lnSpcReduction="20000"/>
          </a:bodyPr>
          <a:lstStyle/>
          <a:p>
            <a:r>
              <a:rPr lang="en-GB" dirty="0"/>
              <a:t>Quality Indicators in GHRSST format Level 4 products are not as advanced as those for Level 2 and Level 3.</a:t>
            </a:r>
          </a:p>
          <a:p>
            <a:pPr lvl="1"/>
            <a:r>
              <a:rPr lang="en-GB" dirty="0"/>
              <a:t>In fact, the products contain a misnamed field called the analysis error, which in reality is an estimate of the standard uncertainty.</a:t>
            </a:r>
          </a:p>
          <a:p>
            <a:pPr lvl="1"/>
            <a:r>
              <a:rPr lang="en-GB" dirty="0"/>
              <a:t>No correlation information is currently given as errors introduced in the analysis process are not well understood.</a:t>
            </a:r>
          </a:p>
          <a:p>
            <a:endParaRPr lang="en-GB" dirty="0"/>
          </a:p>
          <a:p>
            <a:r>
              <a:rPr lang="en-GB" dirty="0"/>
              <a:t>Level 4 are spatially complete analysis fields, which use some form of optimal interpolation or </a:t>
            </a:r>
            <a:r>
              <a:rPr lang="en-GB" dirty="0" err="1"/>
              <a:t>variational</a:t>
            </a:r>
            <a:r>
              <a:rPr lang="en-GB" dirty="0"/>
              <a:t> assimilation to fill data gaps. They are the main product that goes into NWP and operational oceanographic systems.</a:t>
            </a:r>
          </a:p>
          <a:p>
            <a:pPr lvl="1"/>
            <a:r>
              <a:rPr lang="en-GB" dirty="0"/>
              <a:t>The analysis error is included per pixel. </a:t>
            </a:r>
          </a:p>
          <a:p>
            <a:endParaRPr lang="en-GB" dirty="0"/>
          </a:p>
          <a:p>
            <a:r>
              <a:rPr lang="en-GB" dirty="0"/>
              <a:t>We can validate the analysis error using the usually methods and for reasons we don’t understand they validate very well.</a:t>
            </a:r>
          </a:p>
          <a:p>
            <a:endParaRPr lang="en-GB" dirty="0"/>
          </a:p>
          <a:p>
            <a:r>
              <a:rPr lang="en-GB" dirty="0"/>
              <a:t>We have not yet had much success using the </a:t>
            </a:r>
            <a:r>
              <a:rPr lang="en-GB" b="1" u="sng" dirty="0"/>
              <a:t>real</a:t>
            </a:r>
            <a:r>
              <a:rPr lang="en-GB" dirty="0"/>
              <a:t> L2 or L3 errors within an L4 analysis system.</a:t>
            </a:r>
          </a:p>
          <a:p>
            <a:endParaRPr lang="en-GB" dirty="0"/>
          </a:p>
        </p:txBody>
      </p:sp>
    </p:spTree>
    <p:extLst>
      <p:ext uri="{BB962C8B-B14F-4D97-AF65-F5344CB8AC3E}">
        <p14:creationId xmlns:p14="http://schemas.microsoft.com/office/powerpoint/2010/main" val="3628003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normAutofit fontScale="85000" lnSpcReduction="10000"/>
          </a:bodyPr>
          <a:lstStyle/>
          <a:p>
            <a:r>
              <a:rPr lang="en-GB" dirty="0"/>
              <a:t>GHRSST compliant L2 and L3 SST products contain a simple quality indicator plus and error estimate</a:t>
            </a:r>
          </a:p>
          <a:p>
            <a:pPr lvl="1"/>
            <a:r>
              <a:rPr lang="en-GB" dirty="0"/>
              <a:t>Level 4 contain just the latter</a:t>
            </a:r>
          </a:p>
          <a:p>
            <a:r>
              <a:rPr lang="en-GB" dirty="0"/>
              <a:t>They are generated based on knowledge of the sensor and SST algorithm</a:t>
            </a:r>
          </a:p>
          <a:p>
            <a:pPr lvl="1"/>
            <a:r>
              <a:rPr lang="en-GB" dirty="0"/>
              <a:t>They are automatically generated during processing and included in the SST products</a:t>
            </a:r>
          </a:p>
          <a:p>
            <a:pPr lvl="1"/>
            <a:r>
              <a:rPr lang="en-GB" dirty="0"/>
              <a:t>However, the schema for generation ‘cannot’ easily be automated</a:t>
            </a:r>
          </a:p>
          <a:p>
            <a:r>
              <a:rPr lang="en-GB" dirty="0"/>
              <a:t>A new generation of pixel level uncertainties is being trialled</a:t>
            </a:r>
          </a:p>
          <a:p>
            <a:pPr lvl="1"/>
            <a:r>
              <a:rPr lang="en-GB" dirty="0"/>
              <a:t>This allows both the SST and it uncertainty to be independently validated</a:t>
            </a:r>
          </a:p>
          <a:p>
            <a:endParaRPr lang="en-GB" dirty="0"/>
          </a:p>
        </p:txBody>
      </p:sp>
    </p:spTree>
    <p:extLst>
      <p:ext uri="{BB962C8B-B14F-4D97-AF65-F5344CB8AC3E}">
        <p14:creationId xmlns:p14="http://schemas.microsoft.com/office/powerpoint/2010/main" val="685157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E76CB-7D9E-481D-A084-BA7A386A6369}"/>
              </a:ext>
            </a:extLst>
          </p:cNvPr>
          <p:cNvSpPr>
            <a:spLocks noGrp="1"/>
          </p:cNvSpPr>
          <p:nvPr>
            <p:ph sz="half" idx="11"/>
          </p:nvPr>
        </p:nvSpPr>
        <p:spPr/>
        <p:txBody>
          <a:bodyPr/>
          <a:lstStyle/>
          <a:p>
            <a:r>
              <a:rPr lang="en-GB" dirty="0"/>
              <a:t>Circulate link to GHRSST definitions</a:t>
            </a:r>
          </a:p>
          <a:p>
            <a:endParaRPr lang="en-GB" dirty="0"/>
          </a:p>
          <a:p>
            <a:r>
              <a:rPr lang="en-GB" dirty="0"/>
              <a:t>Arrange Telecon with GHRSST and WGISS to discuss what can be done</a:t>
            </a:r>
          </a:p>
          <a:p>
            <a:pPr lvl="1"/>
            <a:r>
              <a:rPr lang="en-GB" dirty="0"/>
              <a:t>Document QI process</a:t>
            </a:r>
          </a:p>
          <a:p>
            <a:pPr lvl="1"/>
            <a:r>
              <a:rPr lang="en-GB" dirty="0"/>
              <a:t>Automate method for establishing SSEs</a:t>
            </a:r>
          </a:p>
          <a:p>
            <a:pPr lvl="1"/>
            <a:endParaRPr lang="en-GB" dirty="0"/>
          </a:p>
          <a:p>
            <a:r>
              <a:rPr lang="en-GB" dirty="0"/>
              <a:t>Arrange Telecon with WGISS to discuss Measurement </a:t>
            </a:r>
            <a:r>
              <a:rPr lang="en-GB" dirty="0" err="1"/>
              <a:t>equn</a:t>
            </a:r>
            <a:r>
              <a:rPr lang="en-GB" dirty="0"/>
              <a:t> and how can be incorporated/in metadata</a:t>
            </a:r>
          </a:p>
        </p:txBody>
      </p:sp>
      <p:sp>
        <p:nvSpPr>
          <p:cNvPr id="4" name="Title 3">
            <a:extLst>
              <a:ext uri="{FF2B5EF4-FFF2-40B4-BE49-F238E27FC236}">
                <a16:creationId xmlns:a16="http://schemas.microsoft.com/office/drawing/2014/main" id="{D1F5AAEB-D3E3-4E73-AE32-9F40D8C9D580}"/>
              </a:ext>
            </a:extLst>
          </p:cNvPr>
          <p:cNvSpPr>
            <a:spLocks noGrp="1"/>
          </p:cNvSpPr>
          <p:nvPr>
            <p:ph type="title"/>
          </p:nvPr>
        </p:nvSpPr>
        <p:spPr>
          <a:xfrm>
            <a:off x="2819400" y="334962"/>
            <a:ext cx="6105525" cy="427038"/>
          </a:xfrm>
        </p:spPr>
        <p:txBody>
          <a:bodyPr/>
          <a:lstStyle/>
          <a:p>
            <a:r>
              <a:rPr lang="en-GB" dirty="0"/>
              <a:t>Next steps</a:t>
            </a:r>
          </a:p>
        </p:txBody>
      </p:sp>
    </p:spTree>
    <p:extLst>
      <p:ext uri="{BB962C8B-B14F-4D97-AF65-F5344CB8AC3E}">
        <p14:creationId xmlns:p14="http://schemas.microsoft.com/office/powerpoint/2010/main" val="386347139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447800"/>
            <a:ext cx="4114800" cy="3276600"/>
          </a:xfrm>
        </p:spPr>
        <p:txBody>
          <a:bodyPr>
            <a:normAutofit/>
          </a:bodyPr>
          <a:lstStyle/>
          <a:p>
            <a:r>
              <a:rPr lang="en-US" sz="2000" b="1" dirty="0"/>
              <a:t>Objective</a:t>
            </a:r>
            <a:r>
              <a:rPr lang="en-US" sz="2000" dirty="0"/>
              <a:t>: </a:t>
            </a:r>
            <a:r>
              <a:rPr lang="en-US" sz="2000" i="1" dirty="0"/>
              <a:t>Ensure quality and uncertainty information availability  (discovery and access) for users</a:t>
            </a:r>
          </a:p>
          <a:p>
            <a:endParaRPr lang="en-US" sz="2000" i="1" dirty="0"/>
          </a:p>
          <a:p>
            <a:r>
              <a:rPr lang="en-US" sz="2000" dirty="0"/>
              <a:t>Or</a:t>
            </a:r>
          </a:p>
          <a:p>
            <a:r>
              <a:rPr lang="en-US" sz="2000" i="1" dirty="0"/>
              <a:t>Making things like this transparent to the non-calibration expert</a:t>
            </a:r>
          </a:p>
          <a:p>
            <a:endParaRPr lang="en-GB" dirty="0"/>
          </a:p>
        </p:txBody>
      </p:sp>
      <p:sp>
        <p:nvSpPr>
          <p:cNvPr id="4" name="Title 3"/>
          <p:cNvSpPr>
            <a:spLocks noGrp="1"/>
          </p:cNvSpPr>
          <p:nvPr>
            <p:ph type="title"/>
          </p:nvPr>
        </p:nvSpPr>
        <p:spPr>
          <a:xfrm>
            <a:off x="1676400" y="106362"/>
            <a:ext cx="6248400" cy="427038"/>
          </a:xfrm>
        </p:spPr>
        <p:txBody>
          <a:bodyPr/>
          <a:lstStyle/>
          <a:p>
            <a:r>
              <a:rPr lang="en-GB" dirty="0"/>
              <a:t>2) Quality Indicators in Discovery </a:t>
            </a:r>
            <a:r>
              <a:rPr lang="en-US" dirty="0"/>
              <a:t>Metadata</a:t>
            </a:r>
          </a:p>
        </p:txBody>
      </p:sp>
      <p:pic>
        <p:nvPicPr>
          <p:cNvPr id="5" name="Content Placeholder 4">
            <a:extLst>
              <a:ext uri="{FF2B5EF4-FFF2-40B4-BE49-F238E27FC236}">
                <a16:creationId xmlns:a16="http://schemas.microsoft.com/office/drawing/2014/main" id="{1466CE1C-A44B-4DE5-8CCB-51CDC29A76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3494" y="1375562"/>
            <a:ext cx="4825192" cy="3831770"/>
          </a:xfrm>
          <a:prstGeom prst="rect">
            <a:avLst/>
          </a:prstGeom>
        </p:spPr>
      </p:pic>
      <p:pic>
        <p:nvPicPr>
          <p:cNvPr id="6" name="Picture 7">
            <a:extLst>
              <a:ext uri="{FF2B5EF4-FFF2-40B4-BE49-F238E27FC236}">
                <a16:creationId xmlns:a16="http://schemas.microsoft.com/office/drawing/2014/main" id="{4267545D-5F38-4907-A56B-48BF354C4B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6128" y="4648200"/>
            <a:ext cx="4758417" cy="189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1408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2"/>
          <p:cNvSpPr txBox="1"/>
          <p:nvPr/>
        </p:nvSpPr>
        <p:spPr>
          <a:xfrm>
            <a:off x="304800" y="1206211"/>
            <a:ext cx="6934200"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fr-FR" sz="2000" b="0" i="0" u="none" strike="noStrike" kern="0" cap="none" spc="0" normalizeH="0" baseline="0" noProof="0" dirty="0" err="1">
                <a:ln>
                  <a:noFill/>
                </a:ln>
                <a:solidFill>
                  <a:srgbClr val="002569"/>
                </a:solidFill>
                <a:effectLst/>
                <a:uLnTx/>
                <a:uFillTx/>
              </a:rPr>
              <a:t>Quality</a:t>
            </a:r>
            <a:r>
              <a:rPr kumimoji="0" lang="fr-FR" sz="2000" b="0" i="0" u="none" strike="noStrike" kern="0" cap="none" spc="0" normalizeH="0" baseline="0" noProof="0" dirty="0">
                <a:ln>
                  <a:noFill/>
                </a:ln>
                <a:solidFill>
                  <a:srgbClr val="002569"/>
                </a:solidFill>
                <a:effectLst/>
                <a:uLnTx/>
                <a:uFillTx/>
              </a:rPr>
              <a:t> </a:t>
            </a:r>
            <a:r>
              <a:rPr kumimoji="0" lang="fr-FR" sz="2000" b="0" i="0" u="none" strike="noStrike" kern="0" cap="none" spc="0" normalizeH="0" baseline="0" noProof="0" dirty="0" err="1">
                <a:ln>
                  <a:noFill/>
                </a:ln>
                <a:solidFill>
                  <a:srgbClr val="002569"/>
                </a:solidFill>
                <a:effectLst/>
                <a:uLnTx/>
                <a:uFillTx/>
              </a:rPr>
              <a:t>assessment</a:t>
            </a:r>
            <a:r>
              <a:rPr kumimoji="0" lang="fr-FR" sz="2000" b="0" i="0" u="none" strike="noStrike" kern="0" cap="none" spc="0" normalizeH="0" baseline="0" noProof="0" dirty="0">
                <a:ln>
                  <a:noFill/>
                </a:ln>
                <a:solidFill>
                  <a:srgbClr val="002569"/>
                </a:solidFill>
                <a:effectLst/>
                <a:uLnTx/>
                <a:uFillTx/>
              </a:rPr>
              <a:t> matrix</a:t>
            </a:r>
          </a:p>
        </p:txBody>
      </p:sp>
      <p:sp>
        <p:nvSpPr>
          <p:cNvPr id="11" name="Title 3"/>
          <p:cNvSpPr>
            <a:spLocks noGrp="1"/>
          </p:cNvSpPr>
          <p:nvPr>
            <p:ph type="title"/>
          </p:nvPr>
        </p:nvSpPr>
        <p:spPr>
          <a:xfrm>
            <a:off x="1676400" y="106362"/>
            <a:ext cx="6248400" cy="427038"/>
          </a:xfrm>
        </p:spPr>
        <p:txBody>
          <a:bodyPr/>
          <a:lstStyle/>
          <a:p>
            <a:r>
              <a:rPr lang="en-GB" dirty="0"/>
              <a:t>2) Quality Indicators in Discovery </a:t>
            </a:r>
            <a:r>
              <a:rPr lang="en-US" dirty="0"/>
              <a:t>Metadata</a:t>
            </a:r>
          </a:p>
        </p:txBody>
      </p:sp>
      <p:pic>
        <p:nvPicPr>
          <p:cNvPr id="2" name="Picture 1">
            <a:extLst>
              <a:ext uri="{FF2B5EF4-FFF2-40B4-BE49-F238E27FC236}">
                <a16:creationId xmlns:a16="http://schemas.microsoft.com/office/drawing/2014/main" id="{5C2108A3-D64E-44B9-952C-4F4BD366579B}"/>
              </a:ext>
            </a:extLst>
          </p:cNvPr>
          <p:cNvPicPr>
            <a:picLocks noChangeAspect="1"/>
          </p:cNvPicPr>
          <p:nvPr/>
        </p:nvPicPr>
        <p:blipFill>
          <a:blip r:embed="rId2"/>
          <a:stretch>
            <a:fillRect/>
          </a:stretch>
        </p:blipFill>
        <p:spPr>
          <a:xfrm>
            <a:off x="202670" y="1527649"/>
            <a:ext cx="9491905" cy="4515203"/>
          </a:xfrm>
          <a:prstGeom prst="rect">
            <a:avLst/>
          </a:prstGeom>
        </p:spPr>
      </p:pic>
    </p:spTree>
    <p:extLst>
      <p:ext uri="{BB962C8B-B14F-4D97-AF65-F5344CB8AC3E}">
        <p14:creationId xmlns:p14="http://schemas.microsoft.com/office/powerpoint/2010/main" val="126714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143000"/>
            <a:ext cx="8991600" cy="1447800"/>
          </a:xfrm>
        </p:spPr>
        <p:txBody>
          <a:bodyPr>
            <a:normAutofit fontScale="92500" lnSpcReduction="10000"/>
          </a:bodyPr>
          <a:lstStyle/>
          <a:p>
            <a:pPr marL="0" lvl="1" indent="0">
              <a:lnSpc>
                <a:spcPct val="120000"/>
              </a:lnSpc>
            </a:pPr>
            <a:r>
              <a:rPr lang="en-GB" sz="2200" b="1" dirty="0"/>
              <a:t>Tasks</a:t>
            </a:r>
            <a:r>
              <a:rPr lang="en-GB" sz="2200" dirty="0"/>
              <a:t> - </a:t>
            </a:r>
            <a:r>
              <a:rPr lang="en-CA" sz="2200" b="1" dirty="0"/>
              <a:t>QI Test case: </a:t>
            </a:r>
            <a:r>
              <a:rPr lang="en-CA" sz="2200" i="1" dirty="0"/>
              <a:t>Evaluate whether SST would provide a suitable test case for QI development that can act as an expressive case for QI access and implement this or another one as determined through this activity</a:t>
            </a:r>
          </a:p>
        </p:txBody>
      </p:sp>
      <p:sp>
        <p:nvSpPr>
          <p:cNvPr id="3" name="Content Placeholder 2"/>
          <p:cNvSpPr>
            <a:spLocks noGrp="1"/>
          </p:cNvSpPr>
          <p:nvPr>
            <p:ph sz="half" idx="11"/>
          </p:nvPr>
        </p:nvSpPr>
        <p:spPr>
          <a:xfrm>
            <a:off x="152400" y="2438400"/>
            <a:ext cx="8839200" cy="3886200"/>
          </a:xfrm>
        </p:spPr>
        <p:txBody>
          <a:bodyPr/>
          <a:lstStyle/>
          <a:p>
            <a:r>
              <a:rPr lang="en-US" dirty="0"/>
              <a:t>Survey on QI currently used by different sensor families</a:t>
            </a:r>
          </a:p>
          <a:p>
            <a:r>
              <a:rPr lang="en-US" dirty="0"/>
              <a:t>Rely on dedicated small group teleconferences (Task Team)</a:t>
            </a:r>
          </a:p>
          <a:p>
            <a:r>
              <a:rPr lang="en-US" dirty="0"/>
              <a:t>SST to be confirmed as a suitable test case for QI development</a:t>
            </a:r>
          </a:p>
          <a:p>
            <a:pPr lvl="1"/>
            <a:r>
              <a:rPr lang="en-US" dirty="0"/>
              <a:t>WGCV to survey SST QIs currently used by different sensor families at different agencies.</a:t>
            </a:r>
          </a:p>
          <a:p>
            <a:pPr lvl="1"/>
            <a:r>
              <a:rPr lang="en-US" dirty="0"/>
              <a:t>WGCV Vice-Chair to ask SST Virtual Constellation Chair to help develop a case study on QI</a:t>
            </a:r>
          </a:p>
          <a:p>
            <a:r>
              <a:rPr lang="en-US" dirty="0"/>
              <a:t>WGISS to define approach for representing and including QIs for the test case in discovery metadata searchable by end users</a:t>
            </a:r>
          </a:p>
          <a:p>
            <a:pPr lvl="1"/>
            <a:r>
              <a:rPr lang="en-US" dirty="0"/>
              <a:t>Embedding measurement equation</a:t>
            </a:r>
          </a:p>
          <a:p>
            <a:pPr lvl="1"/>
            <a:r>
              <a:rPr lang="en-US" dirty="0"/>
              <a:t>Link later stages to earlier stages and processing</a:t>
            </a:r>
          </a:p>
          <a:p>
            <a:pPr lvl="1"/>
            <a:r>
              <a:rPr lang="en-US" dirty="0"/>
              <a:t>Readability for end users</a:t>
            </a:r>
          </a:p>
        </p:txBody>
      </p:sp>
      <p:sp>
        <p:nvSpPr>
          <p:cNvPr id="4" name="Title 3"/>
          <p:cNvSpPr>
            <a:spLocks noGrp="1"/>
          </p:cNvSpPr>
          <p:nvPr>
            <p:ph type="title"/>
          </p:nvPr>
        </p:nvSpPr>
        <p:spPr>
          <a:xfrm>
            <a:off x="1676400" y="76200"/>
            <a:ext cx="6248400" cy="427038"/>
          </a:xfrm>
        </p:spPr>
        <p:txBody>
          <a:bodyPr/>
          <a:lstStyle/>
          <a:p>
            <a:r>
              <a:rPr lang="en-GB" dirty="0"/>
              <a:t>2) Quality Indicators in Discovery </a:t>
            </a:r>
            <a:r>
              <a:rPr lang="en-US" dirty="0"/>
              <a:t>Metadata</a:t>
            </a:r>
          </a:p>
        </p:txBody>
      </p:sp>
    </p:spTree>
    <p:extLst>
      <p:ext uri="{BB962C8B-B14F-4D97-AF65-F5344CB8AC3E}">
        <p14:creationId xmlns:p14="http://schemas.microsoft.com/office/powerpoint/2010/main" val="2467189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679640" y="1122159"/>
            <a:ext cx="4349105" cy="2166027"/>
          </a:xfrm>
          <a:ln>
            <a:solidFill>
              <a:srgbClr val="011C4A"/>
            </a:solidFill>
          </a:ln>
        </p:spPr>
        <p:txBody>
          <a:bodyPr>
            <a:noAutofit/>
          </a:bodyPr>
          <a:lstStyle>
            <a:lvl1pPr>
              <a:defRPr sz="3600" b="1">
                <a:solidFill>
                  <a:srgbClr val="011C4A"/>
                </a:solidFill>
              </a:defRPr>
            </a:lvl1pPr>
          </a:lstStyle>
          <a:p>
            <a:r>
              <a:rPr lang="en-GB" sz="2000" dirty="0"/>
              <a:t>Quality Indicators in global SST Products</a:t>
            </a:r>
          </a:p>
        </p:txBody>
      </p:sp>
      <p:sp>
        <p:nvSpPr>
          <p:cNvPr id="5" name="Subtitle 2"/>
          <p:cNvSpPr>
            <a:spLocks noGrp="1"/>
          </p:cNvSpPr>
          <p:nvPr>
            <p:ph type="subTitle" idx="1"/>
          </p:nvPr>
        </p:nvSpPr>
        <p:spPr>
          <a:xfrm>
            <a:off x="4981678" y="3823110"/>
            <a:ext cx="4080388" cy="920955"/>
          </a:xfrm>
        </p:spPr>
        <p:txBody>
          <a:bodyPr>
            <a:noAutofit/>
          </a:bodyPr>
          <a:lstStyle>
            <a:lvl1pPr marL="0" indent="0" algn="ctr">
              <a:buNone/>
              <a:defRPr sz="2400" i="1">
                <a:solidFill>
                  <a:srgbClr val="011C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Gary Corlett, Nigel Fox</a:t>
            </a:r>
          </a:p>
        </p:txBody>
      </p:sp>
    </p:spTree>
    <p:extLst>
      <p:ext uri="{BB962C8B-B14F-4D97-AF65-F5344CB8AC3E}">
        <p14:creationId xmlns:p14="http://schemas.microsoft.com/office/powerpoint/2010/main" val="133599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A8F1-D570-4C98-BE8F-B60517575385}"/>
              </a:ext>
            </a:extLst>
          </p:cNvPr>
          <p:cNvSpPr>
            <a:spLocks noGrp="1"/>
          </p:cNvSpPr>
          <p:nvPr>
            <p:ph type="title"/>
          </p:nvPr>
        </p:nvSpPr>
        <p:spPr>
          <a:xfrm>
            <a:off x="1679027" y="-64729"/>
            <a:ext cx="7539703" cy="737419"/>
          </a:xfrm>
        </p:spPr>
        <p:txBody>
          <a:bodyPr>
            <a:normAutofit fontScale="90000"/>
          </a:bodyPr>
          <a:lstStyle/>
          <a:p>
            <a:r>
              <a:rPr lang="en-GB" dirty="0">
                <a:solidFill>
                  <a:srgbClr val="FFFFFF"/>
                </a:solidFill>
              </a:rPr>
              <a:t>GHRSST is a scientific project but integrated into CEOS SST-VC</a:t>
            </a:r>
          </a:p>
        </p:txBody>
      </p:sp>
      <p:sp>
        <p:nvSpPr>
          <p:cNvPr id="3" name="Content Placeholder 2">
            <a:extLst>
              <a:ext uri="{FF2B5EF4-FFF2-40B4-BE49-F238E27FC236}">
                <a16:creationId xmlns:a16="http://schemas.microsoft.com/office/drawing/2014/main" id="{6F99F812-7E7A-4C20-A9B8-DE5AB73D7568}"/>
              </a:ext>
            </a:extLst>
          </p:cNvPr>
          <p:cNvSpPr>
            <a:spLocks noGrp="1"/>
          </p:cNvSpPr>
          <p:nvPr>
            <p:ph idx="1"/>
          </p:nvPr>
        </p:nvSpPr>
        <p:spPr/>
        <p:txBody>
          <a:bodyPr/>
          <a:lstStyle/>
          <a:p>
            <a:r>
              <a:rPr lang="en-GB" dirty="0"/>
              <a:t>All main SST capable sensors operated in the US, Europe &amp; Japan (polar IR - AVHRR, MODIS, VIIRS, SLSTR, polar PMW - AMSR2, GMI, </a:t>
            </a:r>
            <a:r>
              <a:rPr lang="en-GB" dirty="0" err="1"/>
              <a:t>Windsat</a:t>
            </a:r>
            <a:r>
              <a:rPr lang="en-GB" dirty="0"/>
              <a:t>, geostationary IR - GOES, MSG, </a:t>
            </a:r>
            <a:r>
              <a:rPr lang="en-GB" dirty="0" err="1"/>
              <a:t>Himawari</a:t>
            </a:r>
            <a:r>
              <a:rPr lang="en-GB" dirty="0"/>
              <a:t>) are available in GHRSST format. </a:t>
            </a:r>
          </a:p>
          <a:p>
            <a:r>
              <a:rPr lang="en-GB" dirty="0"/>
              <a:t>Data are produced by NOAA, NASA, EUMETSAT and JAXA. GHRSST </a:t>
            </a:r>
          </a:p>
          <a:p>
            <a:r>
              <a:rPr lang="en-GB" dirty="0"/>
              <a:t>currently in discussion with CMA, ISRO &amp; NSOAS about them distributing their data in GHRSST format.</a:t>
            </a:r>
          </a:p>
          <a:p>
            <a:endParaRPr lang="en-GB" dirty="0"/>
          </a:p>
        </p:txBody>
      </p:sp>
    </p:spTree>
    <p:extLst>
      <p:ext uri="{BB962C8B-B14F-4D97-AF65-F5344CB8AC3E}">
        <p14:creationId xmlns:p14="http://schemas.microsoft.com/office/powerpoint/2010/main" val="260128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89995"/>
            <a:ext cx="7539703" cy="737419"/>
          </a:xfrm>
        </p:spPr>
        <p:txBody>
          <a:bodyPr/>
          <a:lstStyle/>
          <a:p>
            <a:r>
              <a:rPr lang="en-GB" dirty="0">
                <a:solidFill>
                  <a:srgbClr val="FFFFFF"/>
                </a:solidFill>
              </a:rPr>
              <a:t>Introduction</a:t>
            </a:r>
          </a:p>
        </p:txBody>
      </p:sp>
      <p:sp>
        <p:nvSpPr>
          <p:cNvPr id="3" name="Content Placeholder 2"/>
          <p:cNvSpPr>
            <a:spLocks noGrp="1"/>
          </p:cNvSpPr>
          <p:nvPr>
            <p:ph idx="1"/>
          </p:nvPr>
        </p:nvSpPr>
        <p:spPr>
          <a:xfrm>
            <a:off x="457200" y="1188066"/>
            <a:ext cx="8229600" cy="4813164"/>
          </a:xfrm>
        </p:spPr>
        <p:txBody>
          <a:bodyPr>
            <a:normAutofit fontScale="77500" lnSpcReduction="20000"/>
          </a:bodyPr>
          <a:lstStyle/>
          <a:p>
            <a:r>
              <a:rPr lang="en-US" dirty="0"/>
              <a:t>Global SST products contain quality indicators to facilitate users in their interpretation of the data. These indicators come in three forms:</a:t>
            </a:r>
          </a:p>
          <a:p>
            <a:pPr marL="914400" lvl="1" indent="-514350">
              <a:buFont typeface="+mj-lt"/>
              <a:buAutoNum type="arabicPeriod"/>
            </a:pPr>
            <a:r>
              <a:rPr lang="en-US" dirty="0"/>
              <a:t>A quality indicator in terms of a numeric value</a:t>
            </a:r>
          </a:p>
          <a:p>
            <a:pPr marL="914400" lvl="1" indent="-514350">
              <a:buFont typeface="+mj-lt"/>
              <a:buAutoNum type="arabicPeriod"/>
            </a:pPr>
            <a:r>
              <a:rPr lang="en-US" dirty="0"/>
              <a:t>A quality indicator in terms of a difference to a common reference</a:t>
            </a:r>
          </a:p>
          <a:p>
            <a:pPr marL="914400" lvl="1" indent="-514350">
              <a:buFont typeface="+mj-lt"/>
              <a:buAutoNum type="arabicPeriod"/>
            </a:pPr>
            <a:r>
              <a:rPr lang="en-US" dirty="0"/>
              <a:t>A quality indicator in terms of a context sensitive uncertainty</a:t>
            </a:r>
          </a:p>
          <a:p>
            <a:r>
              <a:rPr lang="en-US" dirty="0"/>
              <a:t>The first two quality indicators have been included in the GHRSST Data Specification since its inception. </a:t>
            </a:r>
          </a:p>
          <a:p>
            <a:r>
              <a:rPr lang="en-US" dirty="0"/>
              <a:t>The quality indicators are provided as fields in the product itself, so are machine readable. </a:t>
            </a:r>
          </a:p>
          <a:p>
            <a:r>
              <a:rPr lang="en-US" dirty="0"/>
              <a:t>They are added by the original data provider</a:t>
            </a:r>
          </a:p>
          <a:p>
            <a:endParaRPr lang="en-GB" dirty="0"/>
          </a:p>
          <a:p>
            <a:pPr marL="0" indent="0">
              <a:buNone/>
            </a:pPr>
            <a:r>
              <a:rPr lang="en-GB" sz="1800" i="1" dirty="0"/>
              <a:t>Note: GHRSST does not provide SST products. GHRSST is a Science Team, comprising operational practitioners, space agencies and SST researchers, who established a common framework for SST product data provision.</a:t>
            </a:r>
          </a:p>
        </p:txBody>
      </p:sp>
    </p:spTree>
    <p:extLst>
      <p:ext uri="{BB962C8B-B14F-4D97-AF65-F5344CB8AC3E}">
        <p14:creationId xmlns:p14="http://schemas.microsoft.com/office/powerpoint/2010/main" val="156527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772" y="170087"/>
            <a:ext cx="7539703" cy="737419"/>
          </a:xfrm>
        </p:spPr>
        <p:txBody>
          <a:bodyPr/>
          <a:lstStyle/>
          <a:p>
            <a:r>
              <a:rPr lang="en-GB" dirty="0">
                <a:solidFill>
                  <a:srgbClr val="FFFFFF"/>
                </a:solidFill>
              </a:rPr>
              <a:t>1. Quality Level (1)</a:t>
            </a:r>
          </a:p>
        </p:txBody>
      </p:sp>
      <p:sp>
        <p:nvSpPr>
          <p:cNvPr id="3" name="Content Placeholder 2"/>
          <p:cNvSpPr>
            <a:spLocks noGrp="1"/>
          </p:cNvSpPr>
          <p:nvPr>
            <p:ph idx="1"/>
          </p:nvPr>
        </p:nvSpPr>
        <p:spPr/>
        <p:txBody>
          <a:bodyPr>
            <a:normAutofit fontScale="77500" lnSpcReduction="20000"/>
          </a:bodyPr>
          <a:lstStyle/>
          <a:p>
            <a:r>
              <a:rPr lang="en-US" dirty="0"/>
              <a:t>Each Level 2 and Level 3 file in GHRSST format (as defined by the GHRSST Data Specification, GDS) contains a simple quality indicator.</a:t>
            </a:r>
          </a:p>
          <a:p>
            <a:pPr lvl="1"/>
            <a:r>
              <a:rPr lang="en-US" dirty="0"/>
              <a:t>This is a numeric value from 0 to 5 where 0 = no data, 1 = cloudy, 2 = worst quality useable data and 5 = best quality useable data.</a:t>
            </a:r>
          </a:p>
          <a:p>
            <a:pPr lvl="1"/>
            <a:r>
              <a:rPr lang="en-US" dirty="0"/>
              <a:t>Level 3 and 4 are optional and are left to the discretion of the data provider.</a:t>
            </a:r>
          </a:p>
          <a:p>
            <a:r>
              <a:rPr lang="en-US" dirty="0"/>
              <a:t>The values are sensor specific and are </a:t>
            </a:r>
            <a:r>
              <a:rPr lang="en-US" b="1" u="sng" dirty="0"/>
              <a:t>not</a:t>
            </a:r>
            <a:r>
              <a:rPr lang="en-US" dirty="0"/>
              <a:t> meant to be comparable across datasets</a:t>
            </a:r>
          </a:p>
          <a:p>
            <a:pPr lvl="1"/>
            <a:r>
              <a:rPr lang="en-US" dirty="0"/>
              <a:t>I.e. QL = 5 from one sensor does not mean it is comparable to QL = 5 from another – it simply means it is the best quality data from that sensor. </a:t>
            </a:r>
          </a:p>
          <a:p>
            <a:r>
              <a:rPr lang="en-US" dirty="0"/>
              <a:t>Data providers are encouraged to provide details in either a journal article or technical note on how the quality level indicator is derived.</a:t>
            </a:r>
            <a:endParaRPr lang="en-GB" dirty="0"/>
          </a:p>
        </p:txBody>
      </p:sp>
    </p:spTree>
    <p:extLst>
      <p:ext uri="{BB962C8B-B14F-4D97-AF65-F5344CB8AC3E}">
        <p14:creationId xmlns:p14="http://schemas.microsoft.com/office/powerpoint/2010/main" val="2576396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1359</TotalTime>
  <Words>1846</Words>
  <Application>Microsoft Office PowerPoint</Application>
  <PresentationFormat>On-screen Show (4:3)</PresentationFormat>
  <Paragraphs>188</Paragraphs>
  <Slides>24</Slides>
  <Notes>1</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42" baseType="lpstr">
      <vt:lpstr>ＭＳ Ｐゴシック</vt:lpstr>
      <vt:lpstr>Arial</vt:lpstr>
      <vt:lpstr>Arial Bold</vt:lpstr>
      <vt:lpstr>Avenir Roman</vt:lpstr>
      <vt:lpstr>Calibri</vt:lpstr>
      <vt:lpstr>Century Gothic</vt:lpstr>
      <vt:lpstr>Droid Serif</vt:lpstr>
      <vt:lpstr>Ebrima</vt:lpstr>
      <vt:lpstr>Frutiger 45 Light</vt:lpstr>
      <vt:lpstr>Helvetica</vt:lpstr>
      <vt:lpstr>Proxima Nova Regular</vt:lpstr>
      <vt:lpstr>Times</vt:lpstr>
      <vt:lpstr>Times New Roman</vt:lpstr>
      <vt:lpstr>Wingdings</vt:lpstr>
      <vt:lpstr>Office Theme</vt:lpstr>
      <vt:lpstr>Default</vt:lpstr>
      <vt:lpstr>1_Default</vt:lpstr>
      <vt:lpstr>Photo Editor Photo</vt:lpstr>
      <vt:lpstr>WGCV/WGISS: QI’s in discovery metadata  Fox - WGCV Morahan –WGISS  WGCV 45</vt:lpstr>
      <vt:lpstr>2) Quality Indicators in Discovery Metadata</vt:lpstr>
      <vt:lpstr>2) Quality Indicators in Discovery Metadata</vt:lpstr>
      <vt:lpstr>2) Quality Indicators in Discovery Metadata</vt:lpstr>
      <vt:lpstr>2) Quality Indicators in Discovery Metadata</vt:lpstr>
      <vt:lpstr>Quality Indicators in global SST Products</vt:lpstr>
      <vt:lpstr>GHRSST is a scientific project but integrated into CEOS SST-VC</vt:lpstr>
      <vt:lpstr>Introduction</vt:lpstr>
      <vt:lpstr>1. Quality Level (1)</vt:lpstr>
      <vt:lpstr>1. Quality Level (2) - notes</vt:lpstr>
      <vt:lpstr>2. SSES (1)</vt:lpstr>
      <vt:lpstr>2. SSES (2) - notes</vt:lpstr>
      <vt:lpstr>Example – QL and SSES for SLSTR</vt:lpstr>
      <vt:lpstr>Step 1</vt:lpstr>
      <vt:lpstr>Step 2</vt:lpstr>
      <vt:lpstr>Step 3</vt:lpstr>
      <vt:lpstr>Step 4</vt:lpstr>
      <vt:lpstr>Note: SSES are continually evolved</vt:lpstr>
      <vt:lpstr>WGISS support!!</vt:lpstr>
      <vt:lpstr>3. Pixel Level Uncertainties (1)</vt:lpstr>
      <vt:lpstr>3. Pixel Level Uncertainties (2) - notes</vt:lpstr>
      <vt:lpstr>Level 4</vt:lpstr>
      <vt:lpstr>Summary</vt:lpstr>
      <vt:lpstr>Next steps</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Corlett</dc:creator>
  <cp:lastModifiedBy>Nigel Fox</cp:lastModifiedBy>
  <cp:revision>60</cp:revision>
  <dcterms:created xsi:type="dcterms:W3CDTF">2015-05-25T12:05:25Z</dcterms:created>
  <dcterms:modified xsi:type="dcterms:W3CDTF">2019-07-17T14:27:00Z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rcoClassification">
    <vt:lpwstr>Not an NPL document (No visible marking)</vt:lpwstr>
  </property>
  <property fmtid="{D5CDD505-2E9C-101B-9397-08002B2CF9AE}" pid="3" name="aliashPowerpointFooter">
    <vt:lpwstr/>
  </property>
</Properties>
</file>