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9"/>
  </p:notesMasterIdLst>
  <p:handoutMasterIdLst>
    <p:handoutMasterId r:id="rId30"/>
  </p:handoutMasterIdLst>
  <p:sldIdLst>
    <p:sldId id="331" r:id="rId5"/>
    <p:sldId id="332" r:id="rId6"/>
    <p:sldId id="334" r:id="rId7"/>
    <p:sldId id="335" r:id="rId8"/>
    <p:sldId id="336" r:id="rId9"/>
    <p:sldId id="337" r:id="rId10"/>
    <p:sldId id="373" r:id="rId11"/>
    <p:sldId id="342" r:id="rId12"/>
    <p:sldId id="343" r:id="rId13"/>
    <p:sldId id="344" r:id="rId14"/>
    <p:sldId id="347" r:id="rId15"/>
    <p:sldId id="348" r:id="rId16"/>
    <p:sldId id="349" r:id="rId17"/>
    <p:sldId id="350" r:id="rId18"/>
    <p:sldId id="354" r:id="rId19"/>
    <p:sldId id="376" r:id="rId20"/>
    <p:sldId id="352" r:id="rId21"/>
    <p:sldId id="375" r:id="rId22"/>
    <p:sldId id="374" r:id="rId23"/>
    <p:sldId id="356" r:id="rId24"/>
    <p:sldId id="366" r:id="rId25"/>
    <p:sldId id="355" r:id="rId26"/>
    <p:sldId id="364" r:id="rId27"/>
    <p:sldId id="365" r:id="rId28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4" autoAdjust="0"/>
    <p:restoredTop sz="93993" autoAdjust="0"/>
  </p:normalViewPr>
  <p:slideViewPr>
    <p:cSldViewPr snapToGrid="0">
      <p:cViewPr varScale="1">
        <p:scale>
          <a:sx n="80" d="100"/>
          <a:sy n="80" d="100"/>
        </p:scale>
        <p:origin x="53" y="5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217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7/18/2019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241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372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44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E7488-F4D4-4686-B3CE-DAAD24CE63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427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E7488-F4D4-4686-B3CE-DAAD24CE63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740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E7488-F4D4-4686-B3CE-DAAD24CE63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112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E7488-F4D4-4686-B3CE-DAAD24CE63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61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35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81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707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4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7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6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00249" y="-2000250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71652" y="4905803"/>
            <a:ext cx="6436141" cy="111519"/>
            <a:chOff x="171652" y="6621093"/>
            <a:chExt cx="6436141" cy="111519"/>
          </a:xfrm>
        </p:grpSpPr>
        <p:pic>
          <p:nvPicPr>
            <p:cNvPr id="12" name="Picture 11" descr="at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be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a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ch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cz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dk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es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i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fr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g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hu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e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it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lu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l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no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l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pt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ro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e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uk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1652" y="4905803"/>
            <a:ext cx="6436141" cy="111519"/>
            <a:chOff x="171652" y="6621093"/>
            <a:chExt cx="6436141" cy="111519"/>
          </a:xfrm>
        </p:grpSpPr>
        <p:pic>
          <p:nvPicPr>
            <p:cNvPr id="16" name="Picture 1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CEOS WGCV #45, Perth-Australia, CSIRO, July 16-19, 2019 | Slide  </a:t>
            </a:r>
            <a:fld id="{71EAD4F2-866B-304A-9A50-FC7592816342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000" b="1" i="0" u="none" strike="noStrike" baseline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image" Target="../media/image32.tiff"/><Relationship Id="rId18" Type="http://schemas.openxmlformats.org/officeDocument/2006/relationships/hyperlink" Target="https://adam.eodataservice.org/" TargetMode="External"/><Relationship Id="rId3" Type="http://schemas.openxmlformats.org/officeDocument/2006/relationships/image" Target="../media/image50.emf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8.png"/><Relationship Id="rId20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55.tiff"/><Relationship Id="rId5" Type="http://schemas.openxmlformats.org/officeDocument/2006/relationships/image" Target="../media/image30.png"/><Relationship Id="rId15" Type="http://schemas.openxmlformats.org/officeDocument/2006/relationships/image" Target="../media/image57.png"/><Relationship Id="rId10" Type="http://schemas.openxmlformats.org/officeDocument/2006/relationships/image" Target="../media/image54.emf"/><Relationship Id="rId19" Type="http://schemas.openxmlformats.org/officeDocument/2006/relationships/hyperlink" Target="https://jupyter.eodataservice.org/user/demo/tree?" TargetMode="External"/><Relationship Id="rId4" Type="http://schemas.openxmlformats.org/officeDocument/2006/relationships/image" Target="../media/image29.tiff"/><Relationship Id="rId9" Type="http://schemas.openxmlformats.org/officeDocument/2006/relationships/image" Target="../media/image53.emf"/><Relationship Id="rId14" Type="http://schemas.openxmlformats.org/officeDocument/2006/relationships/image" Target="../media/image3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dcalnet.org/#!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alvalportal.ceos.org/projects/aci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jupyter.eodataservice.org/user/demo/tree?" TargetMode="External"/><Relationship Id="rId3" Type="http://schemas.openxmlformats.org/officeDocument/2006/relationships/image" Target="../media/image33.tiff"/><Relationship Id="rId7" Type="http://schemas.openxmlformats.org/officeDocument/2006/relationships/hyperlink" Target="https://jupyter.eodataservice.org/hub/login" TargetMode="Externa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odatacube.eu/" TargetMode="External"/><Relationship Id="rId11" Type="http://schemas.openxmlformats.org/officeDocument/2006/relationships/image" Target="../media/image41.png"/><Relationship Id="rId5" Type="http://schemas.openxmlformats.org/officeDocument/2006/relationships/image" Target="../media/image76.jpeg"/><Relationship Id="rId10" Type="http://schemas.openxmlformats.org/officeDocument/2006/relationships/image" Target="../media/image38.emf"/><Relationship Id="rId4" Type="http://schemas.openxmlformats.org/officeDocument/2006/relationships/image" Target="../media/image34.png"/><Relationship Id="rId9" Type="http://schemas.openxmlformats.org/officeDocument/2006/relationships/image" Target="../media/image3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jupyter.eodataservice.org/hub/login" TargetMode="External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9.tiff"/><Relationship Id="rId7" Type="http://schemas.openxmlformats.org/officeDocument/2006/relationships/hyperlink" Target="https://eodatacube.eu/" TargetMode="External"/><Relationship Id="rId12" Type="http://schemas.openxmlformats.org/officeDocument/2006/relationships/image" Target="../media/image34.png"/><Relationship Id="rId17" Type="http://schemas.openxmlformats.org/officeDocument/2006/relationships/image" Target="../media/image39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3.tiff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32.tiff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hyperlink" Target="https://jupyter.eodataservice.org/user/demo/tree?" TargetMode="External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42.tif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7.png"/><Relationship Id="rId5" Type="http://schemas.openxmlformats.org/officeDocument/2006/relationships/hyperlink" Target="https://eodatacube.eu/" TargetMode="External"/><Relationship Id="rId10" Type="http://schemas.openxmlformats.org/officeDocument/2006/relationships/image" Target="../media/image46.tiff"/><Relationship Id="rId4" Type="http://schemas.openxmlformats.org/officeDocument/2006/relationships/image" Target="../media/image31.png"/><Relationship Id="rId9" Type="http://schemas.openxmlformats.org/officeDocument/2006/relationships/image" Target="../media/image45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tiff"/><Relationship Id="rId7" Type="http://schemas.openxmlformats.org/officeDocument/2006/relationships/hyperlink" Target="https://jupyter.eodataservice.org/user/demo/tre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9.tiff"/><Relationship Id="rId5" Type="http://schemas.openxmlformats.org/officeDocument/2006/relationships/hyperlink" Target="https://eodatacube.eu/" TargetMode="External"/><Relationship Id="rId10" Type="http://schemas.openxmlformats.org/officeDocument/2006/relationships/image" Target="../media/image48.tiff"/><Relationship Id="rId4" Type="http://schemas.openxmlformats.org/officeDocument/2006/relationships/image" Target="../media/image31.png"/><Relationship Id="rId9" Type="http://schemas.openxmlformats.org/officeDocument/2006/relationships/image" Target="../media/image4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32948" y="1839792"/>
            <a:ext cx="7972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ESA </a:t>
            </a:r>
            <a:r>
              <a:rPr lang="en-GB" sz="28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PDGS Data Cube for Cal/Val</a:t>
            </a:r>
            <a:endParaRPr lang="en-GB" sz="2800" dirty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532947" y="2793600"/>
            <a:ext cx="7972425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it-IT" dirty="0">
                <a:solidFill>
                  <a:schemeClr val="bg1"/>
                </a:solidFill>
              </a:rPr>
              <a:t>Andrea Della Vecchia, Damiano Guerrucci, Mirko Albani (ESA)</a:t>
            </a:r>
          </a:p>
          <a:p>
            <a:pPr algn="ctr">
              <a:spcBef>
                <a:spcPts val="0"/>
              </a:spcBef>
            </a:pPr>
            <a:r>
              <a:rPr lang="it-IT" dirty="0">
                <a:solidFill>
                  <a:schemeClr val="bg1"/>
                </a:solidFill>
              </a:rPr>
              <a:t>Simone </a:t>
            </a:r>
            <a:r>
              <a:rPr lang="it-IT" dirty="0" smtClean="0">
                <a:solidFill>
                  <a:schemeClr val="bg1"/>
                </a:solidFill>
              </a:rPr>
              <a:t>Mantovani, Antonio Vecoli </a:t>
            </a:r>
            <a:r>
              <a:rPr lang="it-IT" dirty="0">
                <a:solidFill>
                  <a:schemeClr val="bg1"/>
                </a:solidFill>
              </a:rPr>
              <a:t>(MEEO)</a:t>
            </a:r>
          </a:p>
          <a:p>
            <a:pPr algn="ctr">
              <a:spcBef>
                <a:spcPts val="0"/>
              </a:spcBef>
            </a:pP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CEOS WGCV Meeting #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45  18/07/2019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22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DB969259-B658-2748-83C8-904AD5C891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346" y="2745496"/>
            <a:ext cx="1479917" cy="8265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65ED226-F47D-F744-98E3-2C3A33641C7D}"/>
              </a:ext>
            </a:extLst>
          </p:cNvPr>
          <p:cNvGrpSpPr/>
          <p:nvPr/>
        </p:nvGrpSpPr>
        <p:grpSpPr>
          <a:xfrm>
            <a:off x="71448" y="3563208"/>
            <a:ext cx="2530403" cy="650873"/>
            <a:chOff x="95263" y="4068835"/>
            <a:chExt cx="3373871" cy="8678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21991E0D-4A95-EB42-B9AD-79264BD6F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4216666"/>
              <a:ext cx="720000" cy="720000"/>
            </a:xfrm>
            <a:prstGeom prst="rect">
              <a:avLst/>
            </a:prstGeom>
          </p:spPr>
        </p:pic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xmlns="" id="{3C1976DB-0063-8848-A40D-6A8659BEFBC7}"/>
                </a:ext>
              </a:extLst>
            </p:cNvPr>
            <p:cNvSpPr txBox="1"/>
            <p:nvPr/>
          </p:nvSpPr>
          <p:spPr>
            <a:xfrm>
              <a:off x="870179" y="4068835"/>
              <a:ext cx="25989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050" b="1" dirty="0">
                  <a:latin typeface="+mj-lt"/>
                </a:rPr>
                <a:t>Data </a:t>
              </a:r>
              <a:r>
                <a:rPr lang="it-IT" sz="1050" b="1" dirty="0" err="1">
                  <a:latin typeface="+mj-lt"/>
                </a:rPr>
                <a:t>layer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>
                  <a:latin typeface="+mj-lt"/>
                </a:rPr>
                <a:t>Data </a:t>
              </a:r>
              <a:r>
                <a:rPr lang="it-IT" sz="800" dirty="0" err="1">
                  <a:latin typeface="+mj-lt"/>
                </a:rPr>
                <a:t>remain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at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their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own</a:t>
              </a:r>
              <a:r>
                <a:rPr lang="it-IT" sz="800" dirty="0">
                  <a:latin typeface="+mj-lt"/>
                </a:rPr>
                <a:t> location (multiple data centers) with the </a:t>
              </a:r>
              <a:r>
                <a:rPr lang="it-IT" sz="800" dirty="0" err="1">
                  <a:latin typeface="+mj-lt"/>
                </a:rPr>
                <a:t>original</a:t>
              </a:r>
              <a:r>
                <a:rPr lang="it-IT" sz="800" dirty="0">
                  <a:latin typeface="+mj-lt"/>
                </a:rPr>
                <a:t> data format</a:t>
              </a:r>
              <a:endParaRPr lang="it-IT" sz="1050" dirty="0"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94190BC-C395-E34D-8734-4712FC4C71DF}"/>
              </a:ext>
            </a:extLst>
          </p:cNvPr>
          <p:cNvGrpSpPr/>
          <p:nvPr/>
        </p:nvGrpSpPr>
        <p:grpSpPr>
          <a:xfrm>
            <a:off x="95470" y="2236975"/>
            <a:ext cx="2506381" cy="702017"/>
            <a:chOff x="127293" y="2481483"/>
            <a:chExt cx="3341841" cy="9360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F222F07-AF30-4E49-A826-9ECDB1CCF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293" y="2654870"/>
              <a:ext cx="828951" cy="762635"/>
            </a:xfrm>
            <a:prstGeom prst="rect">
              <a:avLst/>
            </a:prstGeom>
          </p:spPr>
        </p:pic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xmlns="" id="{BA1C8AC0-BAEB-3048-A994-414831ABC0A2}"/>
                </a:ext>
              </a:extLst>
            </p:cNvPr>
            <p:cNvSpPr txBox="1"/>
            <p:nvPr/>
          </p:nvSpPr>
          <p:spPr>
            <a:xfrm>
              <a:off x="961886" y="2481483"/>
              <a:ext cx="2507248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 err="1">
                  <a:latin typeface="+mj-lt"/>
                </a:rPr>
                <a:t>Datacube</a:t>
              </a:r>
              <a:r>
                <a:rPr lang="it-IT" sz="900" b="1" dirty="0">
                  <a:latin typeface="+mj-lt"/>
                </a:rPr>
                <a:t> Engine/API </a:t>
              </a:r>
              <a:r>
                <a:rPr lang="it-IT" sz="900" b="1" dirty="0" err="1">
                  <a:latin typeface="+mj-lt"/>
                </a:rPr>
                <a:t>VMs</a:t>
              </a:r>
              <a:r>
                <a:rPr lang="it-IT" sz="900" b="1" dirty="0">
                  <a:latin typeface="+mj-lt"/>
                </a:rPr>
                <a:t> 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>
                  <a:latin typeface="+mj-lt"/>
                </a:rPr>
                <a:t>The </a:t>
              </a:r>
              <a:r>
                <a:rPr lang="it-IT" sz="800" dirty="0" err="1">
                  <a:latin typeface="+mj-lt"/>
                </a:rPr>
                <a:t>deployment</a:t>
              </a:r>
              <a:r>
                <a:rPr lang="it-IT" sz="800" dirty="0">
                  <a:latin typeface="+mj-lt"/>
                </a:rPr>
                <a:t> of DAS in front of </a:t>
              </a:r>
              <a:r>
                <a:rPr lang="it-IT" sz="800" dirty="0" err="1">
                  <a:latin typeface="+mj-lt"/>
                </a:rPr>
                <a:t>each</a:t>
              </a:r>
              <a:r>
                <a:rPr lang="it-IT" sz="800" dirty="0">
                  <a:latin typeface="+mj-lt"/>
                </a:rPr>
                <a:t> data source </a:t>
              </a:r>
              <a:r>
                <a:rPr lang="it-IT" sz="800" dirty="0" err="1">
                  <a:latin typeface="+mj-lt"/>
                </a:rPr>
                <a:t>enables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effective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access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services</a:t>
              </a:r>
              <a:endParaRPr lang="it-IT" sz="1050" dirty="0"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E7D7528-BB45-1E45-975A-0CF5C714A8C9}"/>
              </a:ext>
            </a:extLst>
          </p:cNvPr>
          <p:cNvGrpSpPr/>
          <p:nvPr/>
        </p:nvGrpSpPr>
        <p:grpSpPr>
          <a:xfrm>
            <a:off x="71448" y="662783"/>
            <a:ext cx="2346371" cy="746358"/>
            <a:chOff x="95263" y="565443"/>
            <a:chExt cx="3128495" cy="995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5EF37E5-86CA-EE4B-B12C-DC64802D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820996"/>
              <a:ext cx="720000" cy="72000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xmlns="" id="{0DB1FF5D-9380-EF43-8A31-9DCCFC5B154E}"/>
                </a:ext>
              </a:extLst>
            </p:cNvPr>
            <p:cNvSpPr txBox="1"/>
            <p:nvPr/>
          </p:nvSpPr>
          <p:spPr>
            <a:xfrm>
              <a:off x="961886" y="565443"/>
              <a:ext cx="2261872" cy="99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050" b="1" dirty="0" err="1">
                  <a:latin typeface="+mj-lt"/>
                </a:rPr>
                <a:t>Visualization</a:t>
              </a:r>
              <a:r>
                <a:rPr lang="it-IT" sz="1050" b="1" dirty="0">
                  <a:latin typeface="+mj-lt"/>
                </a:rPr>
                <a:t> </a:t>
              </a:r>
              <a:r>
                <a:rPr lang="it-IT" sz="1050" b="1" dirty="0" err="1">
                  <a:latin typeface="+mj-lt"/>
                </a:rPr>
                <a:t>layer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 err="1">
                  <a:latin typeface="+mj-lt"/>
                </a:rPr>
                <a:t>Standardised</a:t>
              </a:r>
              <a:r>
                <a:rPr lang="it-IT" sz="800" dirty="0">
                  <a:latin typeface="+mj-lt"/>
                </a:rPr>
                <a:t> data </a:t>
              </a:r>
              <a:r>
                <a:rPr lang="it-IT" sz="800" dirty="0" err="1">
                  <a:latin typeface="+mj-lt"/>
                </a:rPr>
                <a:t>access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interfaces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allow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connecting</a:t>
              </a:r>
              <a:r>
                <a:rPr lang="it-IT" sz="800" dirty="0">
                  <a:latin typeface="+mj-lt"/>
                </a:rPr>
                <a:t>  a wide </a:t>
              </a:r>
              <a:r>
                <a:rPr lang="it-IT" sz="800" dirty="0" err="1">
                  <a:latin typeface="+mj-lt"/>
                </a:rPr>
                <a:t>range</a:t>
              </a:r>
              <a:r>
                <a:rPr lang="it-IT" sz="800" dirty="0">
                  <a:latin typeface="+mj-lt"/>
                </a:rPr>
                <a:t> of </a:t>
              </a:r>
              <a:r>
                <a:rPr lang="it-IT" sz="800" dirty="0" err="1">
                  <a:latin typeface="+mj-lt"/>
                </a:rPr>
                <a:t>user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interfaces</a:t>
              </a:r>
              <a:endParaRPr lang="it-IT" sz="1050" dirty="0">
                <a:latin typeface="+mj-lt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F7D58F8-175B-9440-8C62-2E0886A6106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035" y="2876218"/>
            <a:ext cx="2132569" cy="11736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0E393724-1827-BD44-9111-9EF05E816F3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992" y="3032060"/>
            <a:ext cx="1377583" cy="50380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ED7B99D0-F747-4D4B-ACF8-EF3EFD8BC1F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279" y="3487555"/>
            <a:ext cx="1283120" cy="65336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6FD2DD18-9E7C-7844-AE3A-2D47A51456A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171" y="3304426"/>
            <a:ext cx="779319" cy="881653"/>
          </a:xfrm>
          <a:prstGeom prst="rect">
            <a:avLst/>
          </a:prstGeom>
        </p:spPr>
      </p:pic>
      <p:sp>
        <p:nvSpPr>
          <p:cNvPr id="412" name="TextBox 411">
            <a:extLst>
              <a:ext uri="{FF2B5EF4-FFF2-40B4-BE49-F238E27FC236}">
                <a16:creationId xmlns:a16="http://schemas.microsoft.com/office/drawing/2014/main" xmlns="" id="{A28A7ECC-E12B-CA4B-B4C1-F61BC79A9D2B}"/>
              </a:ext>
            </a:extLst>
          </p:cNvPr>
          <p:cNvSpPr txBox="1"/>
          <p:nvPr/>
        </p:nvSpPr>
        <p:spPr>
          <a:xfrm>
            <a:off x="2417819" y="4192281"/>
            <a:ext cx="24350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050" dirty="0">
                <a:latin typeface="+mj-lt"/>
              </a:rPr>
              <a:t>Mission-specific data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xmlns="" id="{92CC5FEE-C56E-F940-AF13-B5556A84E965}"/>
              </a:ext>
            </a:extLst>
          </p:cNvPr>
          <p:cNvSpPr txBox="1"/>
          <p:nvPr/>
        </p:nvSpPr>
        <p:spPr>
          <a:xfrm>
            <a:off x="5286652" y="4162891"/>
            <a:ext cx="16617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050" dirty="0">
                <a:latin typeface="+mj-lt"/>
              </a:rPr>
              <a:t>Thematic data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xmlns="" id="{F0090BF8-35BC-DE4E-88E6-C9931F6A0D6F}"/>
              </a:ext>
            </a:extLst>
          </p:cNvPr>
          <p:cNvSpPr txBox="1"/>
          <p:nvPr/>
        </p:nvSpPr>
        <p:spPr>
          <a:xfrm>
            <a:off x="7294612" y="4166188"/>
            <a:ext cx="1781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050" dirty="0">
                <a:latin typeface="+mj-lt"/>
              </a:rPr>
              <a:t>Other geospatial  data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E297E63-DB2E-8B44-ADA4-2D407773BB0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136" y="2939054"/>
            <a:ext cx="1514290" cy="1159115"/>
          </a:xfrm>
          <a:prstGeom prst="rect">
            <a:avLst/>
          </a:prstGeom>
        </p:spPr>
      </p:pic>
      <p:pic>
        <p:nvPicPr>
          <p:cNvPr id="426" name="Picture 425">
            <a:extLst>
              <a:ext uri="{FF2B5EF4-FFF2-40B4-BE49-F238E27FC236}">
                <a16:creationId xmlns:a16="http://schemas.microsoft.com/office/drawing/2014/main" xmlns="" id="{546E84E0-A129-2844-AC80-804A48A387A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99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971" y="2099565"/>
            <a:ext cx="433181" cy="391261"/>
          </a:xfrm>
          <a:prstGeom prst="rect">
            <a:avLst/>
          </a:prstGeom>
        </p:spPr>
      </p:pic>
      <p:pic>
        <p:nvPicPr>
          <p:cNvPr id="427" name="Picture 426">
            <a:extLst>
              <a:ext uri="{FF2B5EF4-FFF2-40B4-BE49-F238E27FC236}">
                <a16:creationId xmlns:a16="http://schemas.microsoft.com/office/drawing/2014/main" xmlns="" id="{DCE8A181-51DD-1544-90BE-77DCE765CBC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852" y="2107654"/>
            <a:ext cx="433181" cy="39126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8C2CC5D-CEFB-E64C-8114-EE85ED59285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074" y="337532"/>
            <a:ext cx="694152" cy="69415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866519F9-5D3A-C24E-B490-4AF419B88C9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183" y="347486"/>
            <a:ext cx="762304" cy="762304"/>
          </a:xfrm>
          <a:prstGeom prst="rect">
            <a:avLst/>
          </a:prstGeom>
        </p:spPr>
      </p:pic>
      <p:pic>
        <p:nvPicPr>
          <p:cNvPr id="439" name="Picture 438">
            <a:extLst>
              <a:ext uri="{FF2B5EF4-FFF2-40B4-BE49-F238E27FC236}">
                <a16:creationId xmlns:a16="http://schemas.microsoft.com/office/drawing/2014/main" xmlns="" id="{25ABDF68-C855-8F48-9EF0-A8C2217163E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t="-3139"/>
          <a:stretch/>
        </p:blipFill>
        <p:spPr>
          <a:xfrm>
            <a:off x="4271857" y="720162"/>
            <a:ext cx="631645" cy="3199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31AC10B-89A9-1545-8062-76E9B60E102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531" y="459278"/>
            <a:ext cx="739595" cy="34841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0A7AA83-BFCC-C441-BB1A-6138597E5C8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1219" y="958610"/>
            <a:ext cx="734670" cy="34061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A6F74E0E-E452-A64B-8973-469201DE7AA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99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159" y="2099565"/>
            <a:ext cx="433181" cy="39126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5F84674E-C086-6B48-BCAF-25B06F2EBAF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178" y="2113913"/>
            <a:ext cx="433181" cy="39126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C896A9CA-1DAC-4C4E-9AAD-28C02656D18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829" y="2119068"/>
            <a:ext cx="433181" cy="39126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837E0B35-30A9-454C-B999-09AFBF94EB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017" y="2119068"/>
            <a:ext cx="433181" cy="3912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1DE9B314-E6CD-DD40-8B29-0DAC31727B0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990" y="2113913"/>
            <a:ext cx="433181" cy="391261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6476D585-1A77-D343-822C-731F45089ACB}"/>
              </a:ext>
            </a:extLst>
          </p:cNvPr>
          <p:cNvSpPr txBox="1"/>
          <p:nvPr/>
        </p:nvSpPr>
        <p:spPr>
          <a:xfrm>
            <a:off x="2417819" y="14004"/>
            <a:ext cx="2296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  <a:hlinkClick r:id="rId18"/>
              </a:rPr>
              <a:t>Web </a:t>
            </a:r>
            <a:r>
              <a:rPr lang="it-IT" sz="1050" b="1" dirty="0" err="1">
                <a:latin typeface="+mj-lt"/>
                <a:hlinkClick r:id="rId18"/>
              </a:rPr>
              <a:t>based</a:t>
            </a:r>
            <a:r>
              <a:rPr lang="it-IT" sz="1050" b="1" dirty="0">
                <a:latin typeface="+mj-lt"/>
                <a:hlinkClick r:id="rId18"/>
              </a:rPr>
              <a:t> GUI</a:t>
            </a:r>
            <a:endParaRPr lang="it-IT" sz="1050" b="1" dirty="0"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5D569BF-C58D-C741-89DC-B1B877195991}"/>
              </a:ext>
            </a:extLst>
          </p:cNvPr>
          <p:cNvSpPr/>
          <p:nvPr/>
        </p:nvSpPr>
        <p:spPr>
          <a:xfrm>
            <a:off x="5049581" y="15594"/>
            <a:ext cx="15904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 err="1">
                <a:latin typeface="+mj-lt"/>
                <a:hlinkClick r:id="rId19"/>
              </a:rPr>
              <a:t>Jupyter</a:t>
            </a:r>
            <a:r>
              <a:rPr lang="it-IT" sz="1050" b="1" dirty="0">
                <a:latin typeface="+mj-lt"/>
                <a:hlinkClick r:id="rId19"/>
              </a:rPr>
              <a:t> Notebook</a:t>
            </a:r>
            <a:endParaRPr lang="it-IT" sz="1050" b="1" dirty="0">
              <a:latin typeface="+mj-lt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9F64401D-1CF4-F648-BEEB-4F2355AA4BDF}"/>
              </a:ext>
            </a:extLst>
          </p:cNvPr>
          <p:cNvSpPr/>
          <p:nvPr/>
        </p:nvSpPr>
        <p:spPr>
          <a:xfrm>
            <a:off x="7220890" y="-20406"/>
            <a:ext cx="13885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</a:rPr>
              <a:t>CLI / REST API</a:t>
            </a: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xmlns="" id="{5C630461-C880-014D-9E3A-1D0BE1F1028F}"/>
              </a:ext>
            </a:extLst>
          </p:cNvPr>
          <p:cNvCxnSpPr>
            <a:cxnSpLocks/>
            <a:endCxn id="73" idx="0"/>
          </p:cNvCxnSpPr>
          <p:nvPr/>
        </p:nvCxnSpPr>
        <p:spPr>
          <a:xfrm rot="5400000">
            <a:off x="2698595" y="1512045"/>
            <a:ext cx="741854" cy="461882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xmlns="" id="{0EE5700A-C8F4-874D-8DE7-81A0CE6D70A4}"/>
              </a:ext>
            </a:extLst>
          </p:cNvPr>
          <p:cNvCxnSpPr>
            <a:cxnSpLocks/>
            <a:stCxn id="73" idx="2"/>
          </p:cNvCxnSpPr>
          <p:nvPr/>
        </p:nvCxnSpPr>
        <p:spPr>
          <a:xfrm rot="16200000" flipH="1">
            <a:off x="2310054" y="2896540"/>
            <a:ext cx="1158085" cy="101031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>
            <a:extLst>
              <a:ext uri="{FF2B5EF4-FFF2-40B4-BE49-F238E27FC236}">
                <a16:creationId xmlns:a16="http://schemas.microsoft.com/office/drawing/2014/main" xmlns="" id="{46698184-5D92-EC4E-B11A-594CEA3962B6}"/>
              </a:ext>
            </a:extLst>
          </p:cNvPr>
          <p:cNvCxnSpPr>
            <a:cxnSpLocks/>
            <a:stCxn id="61" idx="2"/>
          </p:cNvCxnSpPr>
          <p:nvPr/>
        </p:nvCxnSpPr>
        <p:spPr>
          <a:xfrm rot="5400000">
            <a:off x="2892625" y="2753387"/>
            <a:ext cx="638359" cy="141930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>
            <a:extLst>
              <a:ext uri="{FF2B5EF4-FFF2-40B4-BE49-F238E27FC236}">
                <a16:creationId xmlns:a16="http://schemas.microsoft.com/office/drawing/2014/main" xmlns="" id="{F331D06B-E370-4C41-861A-742C47FFF13A}"/>
              </a:ext>
            </a:extLst>
          </p:cNvPr>
          <p:cNvCxnSpPr>
            <a:cxnSpLocks/>
            <a:stCxn id="67" idx="2"/>
          </p:cNvCxnSpPr>
          <p:nvPr/>
        </p:nvCxnSpPr>
        <p:spPr>
          <a:xfrm rot="16200000" flipH="1">
            <a:off x="3858200" y="2694577"/>
            <a:ext cx="895413" cy="25259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>
            <a:extLst>
              <a:ext uri="{FF2B5EF4-FFF2-40B4-BE49-F238E27FC236}">
                <a16:creationId xmlns:a16="http://schemas.microsoft.com/office/drawing/2014/main" xmlns="" id="{7B0DC7AC-FB32-B943-8D76-A6A4CA797AF9}"/>
              </a:ext>
            </a:extLst>
          </p:cNvPr>
          <p:cNvCxnSpPr>
            <a:cxnSpLocks/>
            <a:stCxn id="64" idx="2"/>
          </p:cNvCxnSpPr>
          <p:nvPr/>
        </p:nvCxnSpPr>
        <p:spPr>
          <a:xfrm rot="16200000" flipH="1">
            <a:off x="3550335" y="2695413"/>
            <a:ext cx="506493" cy="136325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>
            <a:extLst>
              <a:ext uri="{FF2B5EF4-FFF2-40B4-BE49-F238E27FC236}">
                <a16:creationId xmlns:a16="http://schemas.microsoft.com/office/drawing/2014/main" xmlns="" id="{83CEFF71-7533-FA45-ADDF-5F0FF84FD0E2}"/>
              </a:ext>
            </a:extLst>
          </p:cNvPr>
          <p:cNvCxnSpPr>
            <a:cxnSpLocks/>
            <a:endCxn id="61" idx="0"/>
          </p:cNvCxnSpPr>
          <p:nvPr/>
        </p:nvCxnSpPr>
        <p:spPr>
          <a:xfrm rot="5400000">
            <a:off x="2920689" y="1734139"/>
            <a:ext cx="741854" cy="17694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>
            <a:extLst>
              <a:ext uri="{FF2B5EF4-FFF2-40B4-BE49-F238E27FC236}">
                <a16:creationId xmlns:a16="http://schemas.microsoft.com/office/drawing/2014/main" xmlns="" id="{C0FA1740-35C5-4B40-9DB8-B7DB2045DF3D}"/>
              </a:ext>
            </a:extLst>
          </p:cNvPr>
          <p:cNvCxnSpPr>
            <a:cxnSpLocks/>
            <a:endCxn id="64" idx="0"/>
          </p:cNvCxnSpPr>
          <p:nvPr/>
        </p:nvCxnSpPr>
        <p:spPr>
          <a:xfrm rot="16200000" flipH="1">
            <a:off x="3144437" y="1528084"/>
            <a:ext cx="747009" cy="434957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>
            <a:extLst>
              <a:ext uri="{FF2B5EF4-FFF2-40B4-BE49-F238E27FC236}">
                <a16:creationId xmlns:a16="http://schemas.microsoft.com/office/drawing/2014/main" xmlns="" id="{51217F99-FD43-DA4D-934A-C6810AA84E36}"/>
              </a:ext>
            </a:extLst>
          </p:cNvPr>
          <p:cNvCxnSpPr>
            <a:cxnSpLocks/>
            <a:endCxn id="67" idx="0"/>
          </p:cNvCxnSpPr>
          <p:nvPr/>
        </p:nvCxnSpPr>
        <p:spPr>
          <a:xfrm rot="16200000" flipH="1">
            <a:off x="3366531" y="1305990"/>
            <a:ext cx="747009" cy="879145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>
            <a:extLst>
              <a:ext uri="{FF2B5EF4-FFF2-40B4-BE49-F238E27FC236}">
                <a16:creationId xmlns:a16="http://schemas.microsoft.com/office/drawing/2014/main" xmlns="" id="{EF6BA048-797A-3941-87E3-BDBA1542E20A}"/>
              </a:ext>
            </a:extLst>
          </p:cNvPr>
          <p:cNvCxnSpPr>
            <a:cxnSpLocks/>
            <a:endCxn id="426" idx="0"/>
          </p:cNvCxnSpPr>
          <p:nvPr/>
        </p:nvCxnSpPr>
        <p:spPr>
          <a:xfrm rot="16200000" flipH="1">
            <a:off x="4317340" y="355182"/>
            <a:ext cx="590345" cy="2624099"/>
          </a:xfrm>
          <a:prstGeom prst="bentConnector3">
            <a:avLst>
              <a:gd name="adj1" fmla="val 35871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xmlns="" id="{558E8103-DDEF-8145-BDBD-5E88B8252517}"/>
              </a:ext>
            </a:extLst>
          </p:cNvPr>
          <p:cNvCxnSpPr>
            <a:cxnSpLocks/>
            <a:endCxn id="427" idx="0"/>
          </p:cNvCxnSpPr>
          <p:nvPr/>
        </p:nvCxnSpPr>
        <p:spPr>
          <a:xfrm rot="16200000" flipH="1">
            <a:off x="5408736" y="-736214"/>
            <a:ext cx="598435" cy="4814980"/>
          </a:xfrm>
          <a:prstGeom prst="bentConnector3">
            <a:avLst>
              <a:gd name="adj1" fmla="val 19027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lbow Connector 115">
            <a:extLst>
              <a:ext uri="{FF2B5EF4-FFF2-40B4-BE49-F238E27FC236}">
                <a16:creationId xmlns:a16="http://schemas.microsoft.com/office/drawing/2014/main" xmlns="" id="{2A544E0A-0F50-C046-A747-0FDCE825B6D1}"/>
              </a:ext>
            </a:extLst>
          </p:cNvPr>
          <p:cNvCxnSpPr>
            <a:cxnSpLocks/>
            <a:endCxn id="59" idx="0"/>
          </p:cNvCxnSpPr>
          <p:nvPr/>
        </p:nvCxnSpPr>
        <p:spPr>
          <a:xfrm rot="16200000" flipH="1">
            <a:off x="4470853" y="201668"/>
            <a:ext cx="727506" cy="3068287"/>
          </a:xfrm>
          <a:prstGeom prst="bentConnector3">
            <a:avLst>
              <a:gd name="adj1" fmla="val 29051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>
            <a:extLst>
              <a:ext uri="{FF2B5EF4-FFF2-40B4-BE49-F238E27FC236}">
                <a16:creationId xmlns:a16="http://schemas.microsoft.com/office/drawing/2014/main" xmlns="" id="{5C697D0A-40BE-8E42-8E7B-C27D74DE4A98}"/>
              </a:ext>
            </a:extLst>
          </p:cNvPr>
          <p:cNvCxnSpPr>
            <a:cxnSpLocks/>
            <a:stCxn id="57" idx="2"/>
            <a:endCxn id="427" idx="0"/>
          </p:cNvCxnSpPr>
          <p:nvPr/>
        </p:nvCxnSpPr>
        <p:spPr>
          <a:xfrm rot="16200000" flipH="1">
            <a:off x="6513957" y="506168"/>
            <a:ext cx="997864" cy="2205108"/>
          </a:xfrm>
          <a:prstGeom prst="bentConnector3">
            <a:avLst>
              <a:gd name="adj1" fmla="val 37018"/>
            </a:avLst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lbow Connector 139">
            <a:extLst>
              <a:ext uri="{FF2B5EF4-FFF2-40B4-BE49-F238E27FC236}">
                <a16:creationId xmlns:a16="http://schemas.microsoft.com/office/drawing/2014/main" xmlns="" id="{13A90002-A071-9448-BE76-047F1DC97B35}"/>
              </a:ext>
            </a:extLst>
          </p:cNvPr>
          <p:cNvCxnSpPr>
            <a:cxnSpLocks/>
            <a:stCxn id="55" idx="2"/>
            <a:endCxn id="426" idx="0"/>
          </p:cNvCxnSpPr>
          <p:nvPr/>
        </p:nvCxnSpPr>
        <p:spPr>
          <a:xfrm rot="5400000">
            <a:off x="6385916" y="570330"/>
            <a:ext cx="1067881" cy="1990588"/>
          </a:xfrm>
          <a:prstGeom prst="bentConnector3">
            <a:avLst>
              <a:gd name="adj1" fmla="val 52141"/>
            </a:avLst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9F64401D-1CF4-F648-BEEB-4F2355AA4BDF}"/>
              </a:ext>
            </a:extLst>
          </p:cNvPr>
          <p:cNvSpPr/>
          <p:nvPr/>
        </p:nvSpPr>
        <p:spPr>
          <a:xfrm>
            <a:off x="2616366" y="2201820"/>
            <a:ext cx="4219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 dirty="0">
                <a:latin typeface="+mj-lt"/>
              </a:rPr>
              <a:t>DAS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9F64401D-1CF4-F648-BEEB-4F2355AA4BDF}"/>
              </a:ext>
            </a:extLst>
          </p:cNvPr>
          <p:cNvSpPr/>
          <p:nvPr/>
        </p:nvSpPr>
        <p:spPr>
          <a:xfrm>
            <a:off x="3072961" y="2208406"/>
            <a:ext cx="4219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 dirty="0">
                <a:latin typeface="+mj-lt"/>
              </a:rPr>
              <a:t>DAS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9F64401D-1CF4-F648-BEEB-4F2355AA4BDF}"/>
              </a:ext>
            </a:extLst>
          </p:cNvPr>
          <p:cNvSpPr/>
          <p:nvPr/>
        </p:nvSpPr>
        <p:spPr>
          <a:xfrm>
            <a:off x="3517892" y="2208406"/>
            <a:ext cx="4219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 dirty="0">
                <a:latin typeface="+mj-lt"/>
              </a:rPr>
              <a:t>DAS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9F64401D-1CF4-F648-BEEB-4F2355AA4BDF}"/>
              </a:ext>
            </a:extLst>
          </p:cNvPr>
          <p:cNvSpPr/>
          <p:nvPr/>
        </p:nvSpPr>
        <p:spPr>
          <a:xfrm>
            <a:off x="3970800" y="2201820"/>
            <a:ext cx="4219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 dirty="0">
                <a:latin typeface="+mj-lt"/>
              </a:rPr>
              <a:t>DAS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9F64401D-1CF4-F648-BEEB-4F2355AA4BDF}"/>
              </a:ext>
            </a:extLst>
          </p:cNvPr>
          <p:cNvSpPr/>
          <p:nvPr/>
        </p:nvSpPr>
        <p:spPr>
          <a:xfrm>
            <a:off x="5724746" y="2184539"/>
            <a:ext cx="4219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 dirty="0">
                <a:latin typeface="+mj-lt"/>
              </a:rPr>
              <a:t>DAS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9F64401D-1CF4-F648-BEEB-4F2355AA4BDF}"/>
              </a:ext>
            </a:extLst>
          </p:cNvPr>
          <p:cNvSpPr/>
          <p:nvPr/>
        </p:nvSpPr>
        <p:spPr>
          <a:xfrm>
            <a:off x="6157663" y="2177670"/>
            <a:ext cx="4219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 dirty="0">
                <a:latin typeface="+mj-lt"/>
              </a:rPr>
              <a:t>DAS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9F64401D-1CF4-F648-BEEB-4F2355AA4BDF}"/>
              </a:ext>
            </a:extLst>
          </p:cNvPr>
          <p:cNvSpPr/>
          <p:nvPr/>
        </p:nvSpPr>
        <p:spPr>
          <a:xfrm>
            <a:off x="7910123" y="2191518"/>
            <a:ext cx="4219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 dirty="0">
                <a:latin typeface="+mj-lt"/>
              </a:rPr>
              <a:t>DAS</a:t>
            </a:r>
          </a:p>
        </p:txBody>
      </p: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xmlns="" id="{2A544E0A-0F50-C046-A747-0FDCE825B6D1}"/>
              </a:ext>
            </a:extLst>
          </p:cNvPr>
          <p:cNvCxnSpPr>
            <a:cxnSpLocks/>
            <a:stCxn id="426" idx="2"/>
          </p:cNvCxnSpPr>
          <p:nvPr/>
        </p:nvCxnSpPr>
        <p:spPr>
          <a:xfrm rot="5400000">
            <a:off x="5425375" y="2532873"/>
            <a:ext cx="541234" cy="457140"/>
          </a:xfrm>
          <a:prstGeom prst="bent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xmlns="" id="{2A544E0A-0F50-C046-A747-0FDCE825B6D1}"/>
              </a:ext>
            </a:extLst>
          </p:cNvPr>
          <p:cNvCxnSpPr>
            <a:cxnSpLocks/>
            <a:stCxn id="59" idx="2"/>
          </p:cNvCxnSpPr>
          <p:nvPr/>
        </p:nvCxnSpPr>
        <p:spPr>
          <a:xfrm rot="16200000" flipH="1">
            <a:off x="6187121" y="2672454"/>
            <a:ext cx="456229" cy="92971"/>
          </a:xfrm>
          <a:prstGeom prst="bent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xmlns="" id="{558E8103-DDEF-8145-BDBD-5E88B8252517}"/>
              </a:ext>
            </a:extLst>
          </p:cNvPr>
          <p:cNvCxnSpPr>
            <a:cxnSpLocks/>
            <a:stCxn id="427" idx="2"/>
            <a:endCxn id="54" idx="0"/>
          </p:cNvCxnSpPr>
          <p:nvPr/>
        </p:nvCxnSpPr>
        <p:spPr>
          <a:xfrm rot="16200000" flipH="1">
            <a:off x="7929793" y="2684565"/>
            <a:ext cx="440139" cy="68838"/>
          </a:xfrm>
          <a:prstGeom prst="bentConnector3">
            <a:avLst>
              <a:gd name="adj1" fmla="val 50000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90DC16C6-2E2B-D942-9BD1-0378040D703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26151" y="462299"/>
            <a:ext cx="1330930" cy="8902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674" y="2419"/>
            <a:ext cx="23936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200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E D E R A T I O N  </a:t>
            </a:r>
          </a:p>
        </p:txBody>
      </p:sp>
    </p:spTree>
    <p:extLst>
      <p:ext uri="{BB962C8B-B14F-4D97-AF65-F5344CB8AC3E}">
        <p14:creationId xmlns:p14="http://schemas.microsoft.com/office/powerpoint/2010/main" val="360662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ESA PDGS Data Cube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>
                <a:solidFill>
                  <a:srgbClr val="FF0000"/>
                </a:solidFill>
              </a:rPr>
              <a:t>Use Cases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EO Data Management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>
                <a:solidFill>
                  <a:srgbClr val="FF0000"/>
                </a:solidFill>
              </a:rPr>
              <a:t>In-Situ Data Management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 smtClean="0"/>
              <a:t>CEOS WGCV</a:t>
            </a:r>
            <a:endParaRPr lang="en-GB" dirty="0"/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 smtClean="0"/>
              <a:t>Demo</a:t>
            </a:r>
            <a:endParaRPr lang="en-GB" dirty="0"/>
          </a:p>
          <a:p>
            <a:pPr marL="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Next </a:t>
            </a:r>
            <a:r>
              <a:rPr lang="en-GB" sz="1800" dirty="0"/>
              <a:t>Steps </a:t>
            </a:r>
          </a:p>
        </p:txBody>
      </p:sp>
    </p:spTree>
    <p:extLst>
      <p:ext uri="{BB962C8B-B14F-4D97-AF65-F5344CB8AC3E}">
        <p14:creationId xmlns:p14="http://schemas.microsoft.com/office/powerpoint/2010/main" val="52118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8971200" cy="382320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UC2.1: </a:t>
            </a:r>
            <a:r>
              <a:rPr lang="en-GB" sz="1800" b="1" dirty="0">
                <a:solidFill>
                  <a:srgbClr val="FF0000"/>
                </a:solidFill>
              </a:rPr>
              <a:t>In-situ</a:t>
            </a:r>
            <a:r>
              <a:rPr lang="en-GB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GB" b="1" dirty="0">
                <a:solidFill>
                  <a:srgbClr val="0070C0"/>
                </a:solidFill>
              </a:rPr>
              <a:t>/ EO Data Discovery, Visualization and Pixel-based Access</a:t>
            </a:r>
          </a:p>
          <a:p>
            <a:pPr marL="717550" lvl="1"/>
            <a:r>
              <a:rPr lang="en-GB" sz="1400" b="1" dirty="0">
                <a:solidFill>
                  <a:srgbClr val="0070C0"/>
                </a:solidFill>
              </a:rPr>
              <a:t>- Atmospheric Correction Inter-Comparison Exercise (ACIX)</a:t>
            </a:r>
          </a:p>
          <a:p>
            <a:pPr marL="717550" lvl="1"/>
            <a:r>
              <a:rPr lang="en-GB" sz="1400" b="1" dirty="0">
                <a:solidFill>
                  <a:srgbClr val="0070C0"/>
                </a:solidFill>
              </a:rPr>
              <a:t>- Radiometric Calibration Network (</a:t>
            </a:r>
            <a:r>
              <a:rPr lang="en-GB" sz="1400" b="1" dirty="0" err="1">
                <a:solidFill>
                  <a:srgbClr val="0070C0"/>
                </a:solidFill>
              </a:rPr>
              <a:t>RadCalNet</a:t>
            </a:r>
            <a:r>
              <a:rPr lang="en-GB" sz="1400" b="1" dirty="0">
                <a:solidFill>
                  <a:srgbClr val="0070C0"/>
                </a:solidFill>
              </a:rPr>
              <a:t>)</a:t>
            </a:r>
          </a:p>
          <a:p>
            <a:endParaRPr lang="en-GB" sz="1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GB" b="1" dirty="0">
                <a:solidFill>
                  <a:srgbClr val="0070C0"/>
                </a:solidFill>
              </a:rPr>
              <a:t>UC3.1: </a:t>
            </a:r>
            <a:r>
              <a:rPr lang="en-GB" b="1" dirty="0">
                <a:solidFill>
                  <a:srgbClr val="FF0000"/>
                </a:solidFill>
              </a:rPr>
              <a:t>In-situ </a:t>
            </a:r>
            <a:r>
              <a:rPr lang="en-GB" b="1" dirty="0">
                <a:solidFill>
                  <a:srgbClr val="0070C0"/>
                </a:solidFill>
              </a:rPr>
              <a:t>/ EO Service Discovery and Processing (on-going)</a:t>
            </a:r>
          </a:p>
          <a:p>
            <a:pPr marL="717550" lvl="1"/>
            <a:r>
              <a:rPr lang="en-GB" sz="1400" b="1" dirty="0">
                <a:solidFill>
                  <a:srgbClr val="0070C0"/>
                </a:solidFill>
              </a:rPr>
              <a:t>- Atmospheric Correction Inter-Comparison Exercise (ACIX)</a:t>
            </a:r>
          </a:p>
          <a:p>
            <a:pPr marL="984250" lvl="1"/>
            <a:r>
              <a:rPr lang="en-GB" sz="1200" b="1" dirty="0">
                <a:solidFill>
                  <a:srgbClr val="0070C0"/>
                </a:solidFill>
              </a:rPr>
              <a:t>- Customized UI to support AOT/WV/SR inter-comparison </a:t>
            </a:r>
          </a:p>
          <a:p>
            <a:pPr marL="984250" lvl="1"/>
            <a:r>
              <a:rPr lang="en-GB" sz="1200" b="1" dirty="0">
                <a:solidFill>
                  <a:srgbClr val="0070C0"/>
                </a:solidFill>
              </a:rPr>
              <a:t>- </a:t>
            </a:r>
            <a:r>
              <a:rPr lang="en-GB" sz="1200" b="1" dirty="0" err="1">
                <a:solidFill>
                  <a:srgbClr val="0070C0"/>
                </a:solidFill>
              </a:rPr>
              <a:t>Jupyter</a:t>
            </a:r>
            <a:r>
              <a:rPr lang="en-GB" sz="1200" b="1" dirty="0">
                <a:solidFill>
                  <a:srgbClr val="0070C0"/>
                </a:solidFill>
              </a:rPr>
              <a:t> notebook to support live coding / sharing</a:t>
            </a:r>
          </a:p>
          <a:p>
            <a:endParaRPr lang="en-GB" b="1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2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groundbased">
            <a:extLst>
              <a:ext uri="{FF2B5EF4-FFF2-40B4-BE49-F238E27FC236}">
                <a16:creationId xmlns:a16="http://schemas.microsoft.com/office/drawing/2014/main" xmlns="" id="{6C1CC2F5-2452-0247-ACCD-5CD18CF5F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2" t="20424" r="3175" b="23636"/>
          <a:stretch>
            <a:fillRect/>
          </a:stretch>
        </p:blipFill>
        <p:spPr bwMode="auto">
          <a:xfrm>
            <a:off x="5379058" y="1348377"/>
            <a:ext cx="3761786" cy="83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317AA2-F113-684E-8194-2C2F3AF2A7C4}"/>
              </a:ext>
            </a:extLst>
          </p:cNvPr>
          <p:cNvSpPr txBox="1"/>
          <p:nvPr/>
        </p:nvSpPr>
        <p:spPr>
          <a:xfrm>
            <a:off x="0" y="1562177"/>
            <a:ext cx="6286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chemeClr val="bg2"/>
                </a:solidFill>
              </a:rPr>
              <a:t>In-situ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2E7D02-5FAE-C74E-A7E8-0B42A11043FB}"/>
              </a:ext>
            </a:extLst>
          </p:cNvPr>
          <p:cNvSpPr txBox="1"/>
          <p:nvPr/>
        </p:nvSpPr>
        <p:spPr>
          <a:xfrm>
            <a:off x="143087" y="2944577"/>
            <a:ext cx="3609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chemeClr val="bg2"/>
                </a:solidFill>
              </a:rPr>
              <a:t>EO</a:t>
            </a:r>
          </a:p>
        </p:txBody>
      </p:sp>
      <p:sp>
        <p:nvSpPr>
          <p:cNvPr id="12" name="Decision 11">
            <a:extLst>
              <a:ext uri="{FF2B5EF4-FFF2-40B4-BE49-F238E27FC236}">
                <a16:creationId xmlns:a16="http://schemas.microsoft.com/office/drawing/2014/main" xmlns="" id="{ADC8A101-BF41-BD4B-8329-7BDFCF9ED8B4}"/>
              </a:ext>
            </a:extLst>
          </p:cNvPr>
          <p:cNvSpPr/>
          <p:nvPr/>
        </p:nvSpPr>
        <p:spPr>
          <a:xfrm>
            <a:off x="2050520" y="2057400"/>
            <a:ext cx="405000" cy="4050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3E2189E-BBCA-5F45-B8D6-1A4F3749431B}"/>
              </a:ext>
            </a:extLst>
          </p:cNvPr>
          <p:cNvSpPr txBox="1"/>
          <p:nvPr/>
        </p:nvSpPr>
        <p:spPr>
          <a:xfrm>
            <a:off x="2384742" y="2671436"/>
            <a:ext cx="10150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 err="1">
                <a:solidFill>
                  <a:schemeClr val="bg2"/>
                </a:solidFill>
              </a:rPr>
              <a:t>rasterization</a:t>
            </a:r>
            <a:endParaRPr lang="it-IT" sz="900" b="1" dirty="0">
              <a:solidFill>
                <a:schemeClr val="bg2"/>
              </a:solidFill>
            </a:endParaRPr>
          </a:p>
        </p:txBody>
      </p:sp>
      <p:sp>
        <p:nvSpPr>
          <p:cNvPr id="14" name="Decision 13">
            <a:extLst>
              <a:ext uri="{FF2B5EF4-FFF2-40B4-BE49-F238E27FC236}">
                <a16:creationId xmlns:a16="http://schemas.microsoft.com/office/drawing/2014/main" xmlns="" id="{F8EB1893-8573-0044-9F39-F611780A1432}"/>
              </a:ext>
            </a:extLst>
          </p:cNvPr>
          <p:cNvSpPr/>
          <p:nvPr/>
        </p:nvSpPr>
        <p:spPr>
          <a:xfrm>
            <a:off x="3535745" y="1562177"/>
            <a:ext cx="405000" cy="4050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solidFill>
                <a:schemeClr val="bg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5DCAEEE-D86F-8E49-B4C5-3955740C1B09}"/>
              </a:ext>
            </a:extLst>
          </p:cNvPr>
          <p:cNvSpPr txBox="1"/>
          <p:nvPr/>
        </p:nvSpPr>
        <p:spPr>
          <a:xfrm>
            <a:off x="3401980" y="1268883"/>
            <a:ext cx="7857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 err="1">
                <a:solidFill>
                  <a:schemeClr val="bg2"/>
                </a:solidFill>
              </a:rPr>
              <a:t>ingestion</a:t>
            </a:r>
            <a:endParaRPr lang="it-IT" sz="900" b="1" dirty="0">
              <a:solidFill>
                <a:schemeClr val="bg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C3A104E-9160-2D4A-B168-73F9079683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928" y="1399300"/>
            <a:ext cx="728639" cy="7286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ABE92F7-C2DD-6142-AB11-8F6973A1E0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801" y="2628629"/>
            <a:ext cx="908894" cy="908894"/>
          </a:xfrm>
          <a:prstGeom prst="rect">
            <a:avLst/>
          </a:prstGeom>
        </p:spPr>
      </p:pic>
      <p:sp>
        <p:nvSpPr>
          <p:cNvPr id="22" name="Decision 21">
            <a:extLst>
              <a:ext uri="{FF2B5EF4-FFF2-40B4-BE49-F238E27FC236}">
                <a16:creationId xmlns:a16="http://schemas.microsoft.com/office/drawing/2014/main" xmlns="" id="{0A8A81C2-3A01-C746-877A-DF66303A7614}"/>
              </a:ext>
            </a:extLst>
          </p:cNvPr>
          <p:cNvSpPr/>
          <p:nvPr/>
        </p:nvSpPr>
        <p:spPr>
          <a:xfrm>
            <a:off x="1366227" y="4151321"/>
            <a:ext cx="405000" cy="4050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solidFill>
                <a:schemeClr val="bg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CC147EF-8309-E549-9DA3-91F7C03D2859}"/>
              </a:ext>
            </a:extLst>
          </p:cNvPr>
          <p:cNvSpPr txBox="1"/>
          <p:nvPr/>
        </p:nvSpPr>
        <p:spPr>
          <a:xfrm>
            <a:off x="722795" y="3479371"/>
            <a:ext cx="3346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err="1">
                <a:solidFill>
                  <a:schemeClr val="bg2"/>
                </a:solidFill>
              </a:rPr>
              <a:t>Pre</a:t>
            </a:r>
            <a:r>
              <a:rPr lang="it-IT" sz="900" b="1" dirty="0">
                <a:solidFill>
                  <a:schemeClr val="bg2"/>
                </a:solidFill>
              </a:rPr>
              <a:t>-processing (e.g., ARD):</a:t>
            </a:r>
          </a:p>
          <a:p>
            <a:pPr marL="214313" indent="-125413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2"/>
                </a:solidFill>
              </a:rPr>
              <a:t>Re-</a:t>
            </a:r>
            <a:r>
              <a:rPr lang="it-IT" sz="900" dirty="0" err="1">
                <a:solidFill>
                  <a:schemeClr val="bg2"/>
                </a:solidFill>
              </a:rPr>
              <a:t>projection</a:t>
            </a:r>
            <a:endParaRPr lang="it-IT" sz="900" dirty="0">
              <a:solidFill>
                <a:schemeClr val="bg2"/>
              </a:solidFill>
            </a:endParaRPr>
          </a:p>
          <a:p>
            <a:pPr marL="214313" indent="-125413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2"/>
                </a:solidFill>
              </a:rPr>
              <a:t>Re-</a:t>
            </a:r>
            <a:r>
              <a:rPr lang="it-IT" sz="900" dirty="0" err="1">
                <a:solidFill>
                  <a:schemeClr val="bg2"/>
                </a:solidFill>
              </a:rPr>
              <a:t>sampling</a:t>
            </a:r>
            <a:endParaRPr lang="it-IT" sz="900" dirty="0">
              <a:solidFill>
                <a:schemeClr val="bg2"/>
              </a:solidFill>
            </a:endParaRPr>
          </a:p>
          <a:p>
            <a:pPr marL="214313" indent="-125413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2"/>
                </a:solidFill>
              </a:rPr>
              <a:t>Format </a:t>
            </a:r>
            <a:r>
              <a:rPr lang="it-IT" sz="900" dirty="0" err="1">
                <a:solidFill>
                  <a:schemeClr val="bg2"/>
                </a:solidFill>
              </a:rPr>
              <a:t>conversion</a:t>
            </a:r>
            <a:endParaRPr lang="it-IT" sz="900" dirty="0">
              <a:solidFill>
                <a:schemeClr val="bg2"/>
              </a:solidFill>
            </a:endParaRP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xmlns="" id="{FEB07445-2C62-2A42-8696-F48D0F97F76D}"/>
              </a:ext>
            </a:extLst>
          </p:cNvPr>
          <p:cNvCxnSpPr>
            <a:cxnSpLocks/>
            <a:stCxn id="12" idx="0"/>
            <a:endCxn id="14" idx="1"/>
          </p:cNvCxnSpPr>
          <p:nvPr/>
        </p:nvCxnSpPr>
        <p:spPr>
          <a:xfrm rot="5400000" flipH="1" flipV="1">
            <a:off x="2748020" y="1269676"/>
            <a:ext cx="292724" cy="1282725"/>
          </a:xfrm>
          <a:prstGeom prst="bentConnector2">
            <a:avLst/>
          </a:prstGeom>
          <a:ln w="127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xmlns="" id="{1FA6AFAF-B799-E84B-8A76-6088A7C2E4C4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 flipV="1">
            <a:off x="3940745" y="1763620"/>
            <a:ext cx="584183" cy="1057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Decision 34">
            <a:extLst>
              <a:ext uri="{FF2B5EF4-FFF2-40B4-BE49-F238E27FC236}">
                <a16:creationId xmlns:a16="http://schemas.microsoft.com/office/drawing/2014/main" xmlns="" id="{BB2457D8-0C7D-4548-B129-130A6E0658C9}"/>
              </a:ext>
            </a:extLst>
          </p:cNvPr>
          <p:cNvSpPr/>
          <p:nvPr/>
        </p:nvSpPr>
        <p:spPr>
          <a:xfrm>
            <a:off x="3535745" y="2880053"/>
            <a:ext cx="405000" cy="4050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solidFill>
                <a:schemeClr val="bg2"/>
              </a:solidFill>
            </a:endParaRPr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xmlns="" id="{CB54AB23-8845-8541-A20E-E191E2CA9300}"/>
              </a:ext>
            </a:extLst>
          </p:cNvPr>
          <p:cNvCxnSpPr>
            <a:cxnSpLocks/>
            <a:stCxn id="12" idx="2"/>
            <a:endCxn id="35" idx="0"/>
          </p:cNvCxnSpPr>
          <p:nvPr/>
        </p:nvCxnSpPr>
        <p:spPr>
          <a:xfrm rot="16200000" flipH="1">
            <a:off x="2786806" y="1928614"/>
            <a:ext cx="417653" cy="1485225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xmlns="" id="{B1DA1DD9-145B-BF4A-AD28-DA6BFEDE5BBA}"/>
              </a:ext>
            </a:extLst>
          </p:cNvPr>
          <p:cNvCxnSpPr>
            <a:cxnSpLocks/>
            <a:stCxn id="35" idx="3"/>
            <a:endCxn id="21" idx="1"/>
          </p:cNvCxnSpPr>
          <p:nvPr/>
        </p:nvCxnSpPr>
        <p:spPr>
          <a:xfrm>
            <a:off x="3940745" y="3082554"/>
            <a:ext cx="494056" cy="523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xmlns="" id="{D414FF88-DFAD-AD46-809F-887B582BC541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592951" y="1700676"/>
            <a:ext cx="1457569" cy="559224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xmlns="" id="{B5C2B516-27E5-EF44-A0B3-5D3490B56499}"/>
              </a:ext>
            </a:extLst>
          </p:cNvPr>
          <p:cNvCxnSpPr>
            <a:cxnSpLocks/>
            <a:stCxn id="22" idx="3"/>
            <a:endCxn id="35" idx="2"/>
          </p:cNvCxnSpPr>
          <p:nvPr/>
        </p:nvCxnSpPr>
        <p:spPr>
          <a:xfrm flipV="1">
            <a:off x="1771227" y="3285054"/>
            <a:ext cx="1967018" cy="1068767"/>
          </a:xfrm>
          <a:prstGeom prst="bentConnector2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xmlns="" id="{D5F57CA9-9EAC-5849-AD69-D946AAC58E6B}"/>
              </a:ext>
            </a:extLst>
          </p:cNvPr>
          <p:cNvCxnSpPr>
            <a:cxnSpLocks/>
            <a:stCxn id="10" idx="3"/>
            <a:endCxn id="35" idx="1"/>
          </p:cNvCxnSpPr>
          <p:nvPr/>
        </p:nvCxnSpPr>
        <p:spPr>
          <a:xfrm flipV="1">
            <a:off x="479381" y="3082554"/>
            <a:ext cx="3056364" cy="523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xmlns="" id="{CCAB0013-F303-0A48-9782-9A3FD7787592}"/>
              </a:ext>
            </a:extLst>
          </p:cNvPr>
          <p:cNvCxnSpPr>
            <a:cxnSpLocks/>
            <a:stCxn id="10" idx="2"/>
            <a:endCxn id="22" idx="1"/>
          </p:cNvCxnSpPr>
          <p:nvPr/>
        </p:nvCxnSpPr>
        <p:spPr>
          <a:xfrm rot="16200000" flipH="1">
            <a:off x="272608" y="3260201"/>
            <a:ext cx="1132245" cy="1054994"/>
          </a:xfrm>
          <a:prstGeom prst="bentConnector2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1254F0C9-8D7C-6F47-A753-8B4415A1CD5E}"/>
              </a:ext>
            </a:extLst>
          </p:cNvPr>
          <p:cNvSpPr txBox="1"/>
          <p:nvPr/>
        </p:nvSpPr>
        <p:spPr>
          <a:xfrm>
            <a:off x="5335618" y="3312167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chemeClr val="bg2"/>
                </a:solidFill>
              </a:rPr>
              <a:t>WCS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28528013-AD8C-074E-B122-6C2A26F86E30}"/>
              </a:ext>
            </a:extLst>
          </p:cNvPr>
          <p:cNvSpPr txBox="1"/>
          <p:nvPr/>
        </p:nvSpPr>
        <p:spPr>
          <a:xfrm>
            <a:off x="4907959" y="3555376"/>
            <a:ext cx="9637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 err="1">
                <a:solidFill>
                  <a:schemeClr val="bg2"/>
                </a:solidFill>
              </a:rPr>
              <a:t>OpenSearch</a:t>
            </a:r>
            <a:endParaRPr lang="it-IT" sz="900" b="1" dirty="0">
              <a:solidFill>
                <a:schemeClr val="bg2"/>
              </a:solidFill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E9042249-5BDF-BD44-807C-E6628D3C0E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611" y="2501663"/>
            <a:ext cx="2365710" cy="133071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AF933F90-BE69-AB4D-AA81-735523748BE0}"/>
              </a:ext>
            </a:extLst>
          </p:cNvPr>
          <p:cNvSpPr txBox="1"/>
          <p:nvPr/>
        </p:nvSpPr>
        <p:spPr>
          <a:xfrm>
            <a:off x="4962881" y="1170775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chemeClr val="bg2"/>
                </a:solidFill>
              </a:rPr>
              <a:t>SQL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EE8D7111-D955-7347-8503-6BB311A76FA9}"/>
              </a:ext>
            </a:extLst>
          </p:cNvPr>
          <p:cNvSpPr txBox="1">
            <a:spLocks/>
          </p:cNvSpPr>
          <p:nvPr/>
        </p:nvSpPr>
        <p:spPr bwMode="auto">
          <a:xfrm>
            <a:off x="143086" y="149149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it-IT" kern="0" dirty="0"/>
              <a:t>EO and In-situ Data Management</a:t>
            </a:r>
            <a:endParaRPr lang="it-IT" kern="0" dirty="0">
              <a:solidFill>
                <a:srgbClr val="FF0000"/>
              </a:solidFill>
            </a:endParaRPr>
          </a:p>
        </p:txBody>
      </p: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xmlns="" id="{FEB07445-2C62-2A42-8696-F48D0F97F76D}"/>
              </a:ext>
            </a:extLst>
          </p:cNvPr>
          <p:cNvCxnSpPr>
            <a:cxnSpLocks/>
          </p:cNvCxnSpPr>
          <p:nvPr/>
        </p:nvCxnSpPr>
        <p:spPr>
          <a:xfrm>
            <a:off x="5349575" y="880420"/>
            <a:ext cx="639780" cy="8671"/>
          </a:xfrm>
          <a:prstGeom prst="bentConnector3">
            <a:avLst>
              <a:gd name="adj1" fmla="val 498"/>
            </a:avLst>
          </a:prstGeom>
          <a:ln w="127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CC147EF-8309-E549-9DA3-91F7C03D2859}"/>
              </a:ext>
            </a:extLst>
          </p:cNvPr>
          <p:cNvSpPr txBox="1"/>
          <p:nvPr/>
        </p:nvSpPr>
        <p:spPr>
          <a:xfrm>
            <a:off x="6005748" y="764403"/>
            <a:ext cx="15392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b="1" dirty="0">
                <a:solidFill>
                  <a:schemeClr val="bg2"/>
                </a:solidFill>
              </a:rPr>
              <a:t>Optional</a:t>
            </a: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xmlns="" id="{CB54AB23-8845-8541-A20E-E191E2CA9300}"/>
              </a:ext>
            </a:extLst>
          </p:cNvPr>
          <p:cNvCxnSpPr>
            <a:cxnSpLocks/>
          </p:cNvCxnSpPr>
          <p:nvPr/>
        </p:nvCxnSpPr>
        <p:spPr>
          <a:xfrm flipV="1">
            <a:off x="5368568" y="654617"/>
            <a:ext cx="609797" cy="3194"/>
          </a:xfrm>
          <a:prstGeom prst="bentConnector3">
            <a:avLst>
              <a:gd name="adj1" fmla="val -3368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CC147EF-8309-E549-9DA3-91F7C03D2859}"/>
              </a:ext>
            </a:extLst>
          </p:cNvPr>
          <p:cNvSpPr txBox="1"/>
          <p:nvPr/>
        </p:nvSpPr>
        <p:spPr>
          <a:xfrm>
            <a:off x="6005748" y="506541"/>
            <a:ext cx="230267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b="1" dirty="0" err="1" smtClean="0">
                <a:solidFill>
                  <a:schemeClr val="bg2"/>
                </a:solidFill>
              </a:rPr>
              <a:t>Preferred</a:t>
            </a:r>
            <a:endParaRPr lang="it-IT" sz="7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4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ESA PDGS Data Cube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Use Cases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EO Data Management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In-Situ Data Management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 smtClean="0">
                <a:solidFill>
                  <a:srgbClr val="FF0000"/>
                </a:solidFill>
              </a:rPr>
              <a:t>CEOS WGCV</a:t>
            </a:r>
            <a:endParaRPr lang="en-GB" dirty="0">
              <a:solidFill>
                <a:srgbClr val="FF0000"/>
              </a:solidFill>
            </a:endParaRP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 smtClean="0"/>
              <a:t>Demo</a:t>
            </a:r>
            <a:endParaRPr lang="en-GB" dirty="0"/>
          </a:p>
          <a:p>
            <a:pPr marL="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Next </a:t>
            </a:r>
            <a:r>
              <a:rPr lang="en-GB" sz="1800" dirty="0"/>
              <a:t>Steps </a:t>
            </a:r>
          </a:p>
        </p:txBody>
      </p:sp>
    </p:spTree>
    <p:extLst>
      <p:ext uri="{BB962C8B-B14F-4D97-AF65-F5344CB8AC3E}">
        <p14:creationId xmlns:p14="http://schemas.microsoft.com/office/powerpoint/2010/main" val="287251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41427"/>
            <a:ext cx="7174846" cy="646331"/>
          </a:xfrm>
        </p:spPr>
        <p:txBody>
          <a:bodyPr/>
          <a:lstStyle/>
          <a:p>
            <a:r>
              <a:rPr lang="en-GB" dirty="0" err="1"/>
              <a:t>RadCalNet</a:t>
            </a:r>
            <a:r>
              <a:rPr lang="en-GB" dirty="0"/>
              <a:t> </a:t>
            </a:r>
            <a:r>
              <a:rPr lang="en-GB" dirty="0" smtClean="0"/>
              <a:t>Exercise</a:t>
            </a:r>
            <a:br>
              <a:rPr lang="en-GB" dirty="0" smtClean="0"/>
            </a:br>
            <a:r>
              <a:rPr lang="en-GB" sz="1400" dirty="0">
                <a:hlinkClick r:id="rId3"/>
              </a:rPr>
              <a:t>https://www.radcalnet.org/#!/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99" y="727200"/>
            <a:ext cx="4961213" cy="3823200"/>
          </a:xfrm>
        </p:spPr>
        <p:txBody>
          <a:bodyPr/>
          <a:lstStyle/>
          <a:p>
            <a:pPr indent="0">
              <a:spcBef>
                <a:spcPts val="600"/>
              </a:spcBef>
            </a:pPr>
            <a:r>
              <a:rPr lang="en-GB" sz="1400" dirty="0"/>
              <a:t>Support </a:t>
            </a:r>
            <a:r>
              <a:rPr lang="en-GB" sz="1400" b="1" dirty="0"/>
              <a:t>post-launch TOA radiometric calibration </a:t>
            </a:r>
            <a:r>
              <a:rPr lang="en-GB" sz="1400" dirty="0"/>
              <a:t>and validation of optical EO data</a:t>
            </a:r>
          </a:p>
          <a:p>
            <a:pPr marL="177800" indent="-177800">
              <a:spcBef>
                <a:spcPts val="600"/>
              </a:spcBef>
              <a:buFontTx/>
              <a:buChar char="-"/>
            </a:pPr>
            <a:endParaRPr lang="en-GB" sz="1400" dirty="0"/>
          </a:p>
          <a:p>
            <a:pPr marL="177800" indent="-177800">
              <a:spcBef>
                <a:spcPts val="600"/>
              </a:spcBef>
              <a:buFontTx/>
              <a:buChar char="-"/>
            </a:pPr>
            <a:r>
              <a:rPr lang="en-GB" sz="1400" dirty="0"/>
              <a:t>Ground nadir-view reflectance measurements </a:t>
            </a:r>
            <a:r>
              <a:rPr lang="en-GB" sz="1400" b="1" dirty="0"/>
              <a:t>(converted to TOA)</a:t>
            </a:r>
            <a:r>
              <a:rPr lang="en-GB" sz="1400" dirty="0"/>
              <a:t>, and atmospheric measurements such as surface pressure, columnar water vapour, columnar ozone, aerosol optical depth and the Angstrom coefficient, over 4 sites</a:t>
            </a:r>
          </a:p>
          <a:p>
            <a:pPr marL="177800" indent="-177800">
              <a:spcBef>
                <a:spcPts val="600"/>
              </a:spcBef>
              <a:buFontTx/>
              <a:buChar char="-"/>
            </a:pPr>
            <a:endParaRPr lang="en-GB" sz="1400" dirty="0"/>
          </a:p>
          <a:p>
            <a:pPr marL="177800" indent="-177800">
              <a:spcBef>
                <a:spcPts val="600"/>
              </a:spcBef>
              <a:buFontTx/>
              <a:buChar char="-"/>
            </a:pPr>
            <a:r>
              <a:rPr lang="en-GB" sz="1400" dirty="0"/>
              <a:t>Nadir-view top-of-atmosphere reflectance at 30 minute </a:t>
            </a:r>
            <a:r>
              <a:rPr lang="en-GB" sz="1400" b="1" dirty="0"/>
              <a:t>intervals</a:t>
            </a:r>
            <a:r>
              <a:rPr lang="en-GB" sz="1400" dirty="0"/>
              <a:t> from 9am to 3pm local standard time at 10 nm intervals from 400 nm to 2500 nm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013" y="0"/>
            <a:ext cx="4009987" cy="185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013" y="1854200"/>
            <a:ext cx="3876464" cy="305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8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RadCalNet</a:t>
            </a:r>
            <a:r>
              <a:rPr lang="en-GB" dirty="0" smtClean="0"/>
              <a:t> Indexed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9" y="986317"/>
            <a:ext cx="8944641" cy="37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9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41427"/>
            <a:ext cx="7174846" cy="646331"/>
          </a:xfrm>
        </p:spPr>
        <p:txBody>
          <a:bodyPr/>
          <a:lstStyle/>
          <a:p>
            <a:r>
              <a:rPr lang="en-GB" dirty="0"/>
              <a:t>ACIX Inter-Comparison </a:t>
            </a:r>
            <a:r>
              <a:rPr lang="en-GB" dirty="0" smtClean="0"/>
              <a:t>Exercise</a:t>
            </a:r>
            <a:br>
              <a:rPr lang="en-GB" dirty="0" smtClean="0"/>
            </a:br>
            <a:r>
              <a:rPr lang="en-GB" sz="1400" dirty="0">
                <a:hlinkClick r:id="rId3"/>
              </a:rPr>
              <a:t>http://calvalportal.ceos.org/projects/acix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99" y="727200"/>
            <a:ext cx="4254821" cy="3823200"/>
          </a:xfrm>
        </p:spPr>
        <p:txBody>
          <a:bodyPr/>
          <a:lstStyle/>
          <a:p>
            <a:pPr indent="0">
              <a:spcBef>
                <a:spcPts val="600"/>
              </a:spcBef>
            </a:pPr>
            <a:r>
              <a:rPr lang="en-GB" sz="1400" b="1" dirty="0"/>
              <a:t>Inter-comparison of BOA radiometric calibration processors</a:t>
            </a:r>
            <a:endParaRPr lang="en-GB" sz="1400" dirty="0"/>
          </a:p>
          <a:p>
            <a:pPr indent="0">
              <a:spcBef>
                <a:spcPts val="600"/>
              </a:spcBef>
            </a:pPr>
            <a:endParaRPr lang="en-GB" sz="1400" dirty="0"/>
          </a:p>
          <a:p>
            <a:pPr marL="177800" indent="-177800">
              <a:spcBef>
                <a:spcPts val="600"/>
              </a:spcBef>
              <a:buFontTx/>
              <a:buChar char="-"/>
            </a:pPr>
            <a:r>
              <a:rPr lang="en-GB" sz="1400" dirty="0"/>
              <a:t>AERONET stations over 19 sites to perform in-situ measurements of AOT, WV and SR </a:t>
            </a:r>
          </a:p>
          <a:p>
            <a:pPr marL="177800" indent="-177800">
              <a:spcBef>
                <a:spcPts val="600"/>
              </a:spcBef>
              <a:buFontTx/>
              <a:buChar char="-"/>
            </a:pPr>
            <a:endParaRPr lang="en-GB" sz="1400" dirty="0"/>
          </a:p>
          <a:p>
            <a:pPr marL="177800" indent="-177800">
              <a:spcBef>
                <a:spcPts val="600"/>
              </a:spcBef>
              <a:buFontTx/>
              <a:buChar char="-"/>
            </a:pPr>
            <a:r>
              <a:rPr lang="en-GB" sz="1400" dirty="0"/>
              <a:t>Landsat-8 and Sentinel-2 acquired over sites and </a:t>
            </a:r>
            <a:r>
              <a:rPr lang="en-GB" sz="1400" b="1" dirty="0"/>
              <a:t>converted to BOA</a:t>
            </a:r>
            <a:r>
              <a:rPr lang="en-GB" sz="1400" dirty="0"/>
              <a:t> with selected processors, to generate AOT, WV and SR</a:t>
            </a:r>
          </a:p>
          <a:p>
            <a:pPr marL="177800" indent="-177800">
              <a:spcBef>
                <a:spcPts val="600"/>
              </a:spcBef>
              <a:buFontTx/>
              <a:buChar char="-"/>
            </a:pPr>
            <a:endParaRPr lang="en-GB" sz="1400" dirty="0"/>
          </a:p>
          <a:p>
            <a:pPr marL="177800" indent="-177800">
              <a:spcBef>
                <a:spcPts val="600"/>
              </a:spcBef>
              <a:buFontTx/>
              <a:buChar char="-"/>
            </a:pPr>
            <a:r>
              <a:rPr lang="en-GB" sz="1400" dirty="0"/>
              <a:t>Inter-comparisons performed for all the products on image </a:t>
            </a:r>
            <a:r>
              <a:rPr lang="en-GB" sz="1400" b="1" dirty="0"/>
              <a:t>subset</a:t>
            </a:r>
            <a:r>
              <a:rPr lang="en-GB" sz="1400" dirty="0"/>
              <a:t> of 9km x 9km centred on every AERONET sites</a:t>
            </a:r>
          </a:p>
          <a:p>
            <a:pPr marL="177800" indent="-177800">
              <a:spcBef>
                <a:spcPts val="600"/>
              </a:spcBef>
            </a:pPr>
            <a:endParaRPr lang="en-GB" sz="1400" dirty="0"/>
          </a:p>
          <a:p>
            <a:pPr marL="177800" indent="-177800">
              <a:spcBef>
                <a:spcPts val="600"/>
              </a:spcBef>
            </a:pPr>
            <a:endParaRPr lang="en-GB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705" y="2726833"/>
            <a:ext cx="2501295" cy="1882696"/>
          </a:xfrm>
          <a:prstGeom prst="rect">
            <a:avLst/>
          </a:prstGeom>
        </p:spPr>
      </p:pic>
      <p:pic>
        <p:nvPicPr>
          <p:cNvPr id="1026" name="Picture 2" descr="http://calvalportal.ceos.org/documents/10136/596125/AERONET_TestSites.png/23f21e9c-8c34-4508-82bf-bf6595a0a918?t=1516274792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826" y="47717"/>
            <a:ext cx="4205514" cy="254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533" y="2637894"/>
            <a:ext cx="2281767" cy="206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ACIX Indexed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568" y="580037"/>
            <a:ext cx="6052463" cy="456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5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ACIX Processing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089"/>
            <a:ext cx="4203700" cy="4115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775" y="580037"/>
            <a:ext cx="5334000" cy="4213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0" y="580037"/>
            <a:ext cx="6143625" cy="4199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654" y="0"/>
            <a:ext cx="4746846" cy="514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0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ESA PDGS Data Cube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Use Cases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EO Data Management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In-Situ Data Management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CEOS WGCV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 smtClean="0"/>
              <a:t>Demo</a:t>
            </a:r>
            <a:endParaRPr lang="en-GB" dirty="0"/>
          </a:p>
          <a:p>
            <a:pPr marL="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Next </a:t>
            </a:r>
            <a:r>
              <a:rPr lang="en-GB" sz="1800" dirty="0"/>
              <a:t>Steps </a:t>
            </a:r>
          </a:p>
        </p:txBody>
      </p:sp>
    </p:spTree>
    <p:extLst>
      <p:ext uri="{BB962C8B-B14F-4D97-AF65-F5344CB8AC3E}">
        <p14:creationId xmlns:p14="http://schemas.microsoft.com/office/powerpoint/2010/main" val="111126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ESA PDGS Data Cube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Use Cases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EO Data Management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In-Situ Data Management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 smtClean="0"/>
              <a:t>CEOS WGCV</a:t>
            </a:r>
            <a:endParaRPr lang="en-GB" dirty="0"/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 smtClean="0">
                <a:solidFill>
                  <a:srgbClr val="FF0000"/>
                </a:solidFill>
              </a:rPr>
              <a:t>Demo</a:t>
            </a:r>
            <a:endParaRPr lang="en-GB" dirty="0">
              <a:solidFill>
                <a:srgbClr val="FF0000"/>
              </a:solidFill>
            </a:endParaRPr>
          </a:p>
          <a:p>
            <a:pPr marL="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Next </a:t>
            </a:r>
            <a:r>
              <a:rPr lang="en-GB" sz="1800" dirty="0"/>
              <a:t>Steps </a:t>
            </a:r>
          </a:p>
        </p:txBody>
      </p:sp>
    </p:spTree>
    <p:extLst>
      <p:ext uri="{BB962C8B-B14F-4D97-AF65-F5344CB8AC3E}">
        <p14:creationId xmlns:p14="http://schemas.microsoft.com/office/powerpoint/2010/main" val="240109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Adam-Acix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0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ACIX/</a:t>
            </a:r>
            <a:r>
              <a:rPr lang="en-GB" dirty="0" err="1"/>
              <a:t>RadCalNet</a:t>
            </a:r>
            <a:r>
              <a:rPr lang="en-GB" dirty="0"/>
              <a:t> </a:t>
            </a:r>
            <a:r>
              <a:rPr lang="en-GB" dirty="0" smtClean="0"/>
              <a:t>Lesson Learnt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4470804" cy="3823200"/>
          </a:xfrm>
        </p:spPr>
        <p:txBody>
          <a:bodyPr/>
          <a:lstStyle/>
          <a:p>
            <a:pPr indent="0">
              <a:spcBef>
                <a:spcPts val="900"/>
              </a:spcBef>
            </a:pPr>
            <a:r>
              <a:rPr lang="en-GB" sz="1000" b="1" dirty="0"/>
              <a:t>Data Preparation:</a:t>
            </a:r>
            <a:r>
              <a:rPr lang="en-GB" sz="1000" dirty="0"/>
              <a:t> in-situ and EO Level 2 data are indexed and registered in the data cube, preserving both radiometric and geometric properties</a:t>
            </a:r>
          </a:p>
          <a:p>
            <a:pPr indent="0">
              <a:spcBef>
                <a:spcPts val="900"/>
              </a:spcBef>
            </a:pPr>
            <a:r>
              <a:rPr lang="en-GB" sz="1000" b="1" dirty="0"/>
              <a:t>Data Access:</a:t>
            </a:r>
            <a:r>
              <a:rPr lang="en-GB" sz="1000" dirty="0"/>
              <a:t> DAS shall offer access to both EO and In-situ data via unified interface (i.e. WCS)</a:t>
            </a:r>
          </a:p>
          <a:p>
            <a:pPr indent="0">
              <a:spcBef>
                <a:spcPts val="900"/>
              </a:spcBef>
            </a:pPr>
            <a:r>
              <a:rPr lang="en-GB" sz="1000" b="1" dirty="0"/>
              <a:t>Data Processing:</a:t>
            </a:r>
            <a:r>
              <a:rPr lang="en-GB" sz="1000" dirty="0"/>
              <a:t> </a:t>
            </a:r>
            <a:r>
              <a:rPr lang="en-GB" sz="1000" dirty="0" err="1"/>
              <a:t>Jupyter</a:t>
            </a:r>
            <a:r>
              <a:rPr lang="en-GB" sz="1000" dirty="0"/>
              <a:t> allows the users to perform inter-comparison scripts, sharing the code with authorise users, and accessing always the same data via WCS server. </a:t>
            </a:r>
          </a:p>
          <a:p>
            <a:pPr indent="0">
              <a:spcBef>
                <a:spcPts val="900"/>
              </a:spcBef>
            </a:pPr>
            <a:endParaRPr lang="en-GB" sz="1000" dirty="0"/>
          </a:p>
          <a:p>
            <a:pPr indent="0">
              <a:spcBef>
                <a:spcPts val="900"/>
              </a:spcBef>
            </a:pPr>
            <a:r>
              <a:rPr lang="en-GB" sz="1000" b="1" dirty="0"/>
              <a:t>PROs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000" dirty="0"/>
              <a:t>Centralised data repository, replacing scattered ftp servers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000" dirty="0"/>
              <a:t>Harmonised and standardised online data access interface, permitting data download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000" dirty="0"/>
              <a:t>Reproducibility of inter-comparison exercises (via </a:t>
            </a:r>
            <a:r>
              <a:rPr lang="en-GB" sz="1000" dirty="0" err="1"/>
              <a:t>Jupyter</a:t>
            </a:r>
            <a:r>
              <a:rPr lang="en-GB" sz="1000" dirty="0"/>
              <a:t> notebook), restricted to authorised users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000" dirty="0"/>
              <a:t>Easy sharing of algorithms and results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6519F9-5D3A-C24E-B490-4AF419B88C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254" y="868953"/>
            <a:ext cx="762304" cy="762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7E0B35-30A9-454C-B999-09AFBF94EB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778" y="2202751"/>
            <a:ext cx="580797" cy="524592"/>
          </a:xfrm>
          <a:prstGeom prst="rect">
            <a:avLst/>
          </a:prstGeom>
        </p:spPr>
      </p:pic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xmlns="" id="{558E8103-DDEF-8145-BDBD-5E88B8252517}"/>
              </a:ext>
            </a:extLst>
          </p:cNvPr>
          <p:cNvCxnSpPr>
            <a:cxnSpLocks/>
            <a:endCxn id="7" idx="0"/>
          </p:cNvCxnSpPr>
          <p:nvPr/>
        </p:nvCxnSpPr>
        <p:spPr>
          <a:xfrm rot="16200000" flipH="1">
            <a:off x="6027738" y="1409311"/>
            <a:ext cx="465457" cy="1121422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xmlns="" id="{5C697D0A-40BE-8E42-8E7B-C27D74DE4A98}"/>
              </a:ext>
            </a:extLst>
          </p:cNvPr>
          <p:cNvCxnSpPr>
            <a:cxnSpLocks/>
            <a:stCxn id="5" idx="2"/>
            <a:endCxn id="52" idx="0"/>
          </p:cNvCxnSpPr>
          <p:nvPr/>
        </p:nvCxnSpPr>
        <p:spPr>
          <a:xfrm rot="16200000" flipH="1">
            <a:off x="7833811" y="1907851"/>
            <a:ext cx="553191" cy="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259053" y="3112027"/>
            <a:ext cx="1499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00" b="1" dirty="0"/>
              <a:t>In-Situ: ACIX and </a:t>
            </a:r>
          </a:p>
          <a:p>
            <a:pPr algn="ctr"/>
            <a:r>
              <a:rPr lang="it-IT" sz="1000" b="1" dirty="0" err="1"/>
              <a:t>RadCalNet</a:t>
            </a:r>
            <a:r>
              <a:rPr lang="it-IT" sz="1000" b="1" dirty="0"/>
              <a:t> </a:t>
            </a:r>
            <a:endParaRPr lang="en-GB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011" y="3525784"/>
            <a:ext cx="1378330" cy="10606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24755" y="3112027"/>
            <a:ext cx="1774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00" b="1" dirty="0"/>
              <a:t>Landsat-8/Sentinel-2 </a:t>
            </a:r>
          </a:p>
          <a:p>
            <a:pPr algn="ctr"/>
            <a:r>
              <a:rPr lang="it-IT" sz="1000" b="1" dirty="0"/>
              <a:t>Data</a:t>
            </a:r>
            <a:endParaRPr lang="en-GB" sz="1000" dirty="0"/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xmlns="" id="{558E8103-DDEF-8145-BDBD-5E88B8252517}"/>
              </a:ext>
            </a:extLst>
          </p:cNvPr>
          <p:cNvCxnSpPr>
            <a:cxnSpLocks/>
            <a:stCxn id="7" idx="2"/>
            <a:endCxn id="16" idx="0"/>
          </p:cNvCxnSpPr>
          <p:nvPr/>
        </p:nvCxnSpPr>
        <p:spPr>
          <a:xfrm rot="5400000">
            <a:off x="6174336" y="2465186"/>
            <a:ext cx="384684" cy="908999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xmlns="" id="{558E8103-DDEF-8145-BDBD-5E88B8252517}"/>
              </a:ext>
            </a:extLst>
          </p:cNvPr>
          <p:cNvCxnSpPr>
            <a:cxnSpLocks/>
            <a:stCxn id="7" idx="2"/>
            <a:endCxn id="14" idx="0"/>
          </p:cNvCxnSpPr>
          <p:nvPr/>
        </p:nvCxnSpPr>
        <p:spPr>
          <a:xfrm rot="16200000" flipH="1">
            <a:off x="7222555" y="2325965"/>
            <a:ext cx="384684" cy="118744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F64401D-1CF4-F648-BEEB-4F2355AA4BDF}"/>
              </a:ext>
            </a:extLst>
          </p:cNvPr>
          <p:cNvSpPr/>
          <p:nvPr/>
        </p:nvSpPr>
        <p:spPr>
          <a:xfrm>
            <a:off x="6550974" y="2319797"/>
            <a:ext cx="49725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</a:rPr>
              <a:t>DAS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476D585-1A77-D343-822C-731F45089ACB}"/>
              </a:ext>
            </a:extLst>
          </p:cNvPr>
          <p:cNvSpPr txBox="1"/>
          <p:nvPr/>
        </p:nvSpPr>
        <p:spPr>
          <a:xfrm>
            <a:off x="4548503" y="558849"/>
            <a:ext cx="2296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  <a:hlinkClick r:id="rId6"/>
              </a:rPr>
              <a:t>Web </a:t>
            </a:r>
            <a:r>
              <a:rPr lang="it-IT" sz="1050" b="1" dirty="0" err="1">
                <a:latin typeface="+mj-lt"/>
                <a:hlinkClick r:id="rId6"/>
              </a:rPr>
              <a:t>based</a:t>
            </a:r>
            <a:r>
              <a:rPr lang="it-IT" sz="1050" b="1" dirty="0">
                <a:latin typeface="+mj-lt"/>
                <a:hlinkClick r:id="rId6"/>
              </a:rPr>
              <a:t> GUI</a:t>
            </a:r>
            <a:endParaRPr lang="it-IT" sz="1050" b="1" dirty="0">
              <a:latin typeface="+mj-lt"/>
            </a:endParaRPr>
          </a:p>
        </p:txBody>
      </p:sp>
      <p:sp>
        <p:nvSpPr>
          <p:cNvPr id="36" name="Rectangle 35">
            <a:hlinkClick r:id="rId7"/>
            <a:extLst>
              <a:ext uri="{FF2B5EF4-FFF2-40B4-BE49-F238E27FC236}">
                <a16:creationId xmlns:a16="http://schemas.microsoft.com/office/drawing/2014/main" xmlns="" id="{B5D569BF-C58D-C741-89DC-B1B877195991}"/>
              </a:ext>
            </a:extLst>
          </p:cNvPr>
          <p:cNvSpPr/>
          <p:nvPr/>
        </p:nvSpPr>
        <p:spPr>
          <a:xfrm>
            <a:off x="7315158" y="631213"/>
            <a:ext cx="15904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 err="1">
                <a:latin typeface="+mj-lt"/>
                <a:hlinkClick r:id="rId8"/>
              </a:rPr>
              <a:t>Jupyter</a:t>
            </a:r>
            <a:r>
              <a:rPr lang="it-IT" sz="1050" b="1" dirty="0">
                <a:latin typeface="+mj-lt"/>
                <a:hlinkClick r:id="rId8"/>
              </a:rPr>
              <a:t> Notebook</a:t>
            </a:r>
            <a:endParaRPr lang="it-IT" sz="105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03D5C3-EA26-CD45-9C37-4C46E5EF56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0168" y="3524452"/>
            <a:ext cx="1188978" cy="1062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66767F3-15FE-7549-B0C0-93D46E739C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5748" y="861259"/>
            <a:ext cx="1356263" cy="9072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7122" y="2546424"/>
            <a:ext cx="420687" cy="21173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5252" y="2184448"/>
            <a:ext cx="1330309" cy="571800"/>
          </a:xfrm>
          <a:prstGeom prst="rect">
            <a:avLst/>
          </a:prstGeom>
        </p:spPr>
      </p:pic>
      <p:cxnSp>
        <p:nvCxnSpPr>
          <p:cNvPr id="53" name="Straight Arrow Connector 52"/>
          <p:cNvCxnSpPr>
            <a:stCxn id="7" idx="3"/>
            <a:endCxn id="52" idx="1"/>
          </p:cNvCxnSpPr>
          <p:nvPr/>
        </p:nvCxnSpPr>
        <p:spPr>
          <a:xfrm>
            <a:off x="7111575" y="2465047"/>
            <a:ext cx="333677" cy="5301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16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ESA PDGS Data Cube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Use Cases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EO Data Management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In-Situ Data Management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 smtClean="0"/>
              <a:t>CEOS </a:t>
            </a:r>
            <a:r>
              <a:rPr lang="en-GB" dirty="0"/>
              <a:t>WGCV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 smtClean="0"/>
              <a:t>Demo</a:t>
            </a:r>
            <a:endParaRPr lang="en-GB" dirty="0"/>
          </a:p>
          <a:p>
            <a:pPr marL="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rgbClr val="FF0000"/>
                </a:solidFill>
              </a:rPr>
              <a:t>Next </a:t>
            </a:r>
            <a:r>
              <a:rPr lang="en-GB" sz="1800" dirty="0">
                <a:solidFill>
                  <a:srgbClr val="FF0000"/>
                </a:solidFill>
              </a:rPr>
              <a:t>Steps </a:t>
            </a:r>
          </a:p>
        </p:txBody>
      </p:sp>
    </p:spTree>
    <p:extLst>
      <p:ext uri="{BB962C8B-B14F-4D97-AF65-F5344CB8AC3E}">
        <p14:creationId xmlns:p14="http://schemas.microsoft.com/office/powerpoint/2010/main" val="144858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 – 2019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5113" lvl="1" indent="-265113">
              <a:lnSpc>
                <a:spcPct val="150000"/>
              </a:lnSpc>
              <a:buFontTx/>
              <a:buChar char="-"/>
              <a:defRPr/>
            </a:pP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Cooperation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with CEOS WGISS / 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FDA teams:</a:t>
            </a:r>
          </a:p>
          <a:p>
            <a:pPr marL="444500" lvl="2" indent="-179388">
              <a:lnSpc>
                <a:spcPct val="150000"/>
              </a:lnSpc>
              <a:buFontTx/>
              <a:buChar char="-"/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Action WGISS-47-13: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Andrea/Rob to define with SEO a roadmap and short term activities on interoperability between ODC / HMDC / DCFS Data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Cubes (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e.g.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Jupyter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notebooks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Xarray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API and WCS / WPS). 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4500" lvl="2" indent="-179388">
              <a:lnSpc>
                <a:spcPct val="150000"/>
              </a:lnSpc>
              <a:buFontTx/>
              <a:buChar char="-"/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Action WGISS-47-15: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Andrea/Rob to define coordinated roadmap and short term activities on WGISS-WGCV Data Cubes (ESA and ODC DEA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40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possibly demo to be shown at SIT TW in September 2019. </a:t>
            </a:r>
            <a:endParaRPr lang="en-GB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lvl="1" indent="-265113">
              <a:lnSpc>
                <a:spcPct val="150000"/>
              </a:lnSpc>
              <a:buFontTx/>
              <a:buChar char="-"/>
              <a:defRPr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New ESA missions available </a:t>
            </a:r>
            <a:endParaRPr lang="en-GB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lvl="1" indent="-265113">
              <a:lnSpc>
                <a:spcPct val="150000"/>
              </a:lnSpc>
              <a:buFontTx/>
              <a:buChar char="-"/>
              <a:defRPr/>
            </a:pPr>
            <a:r>
              <a:rPr lang="en-GB" sz="14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Cooperation with WGCV team (TBD): </a:t>
            </a:r>
          </a:p>
          <a:p>
            <a:pPr marL="444500" lvl="2" indent="-179388">
              <a:lnSpc>
                <a:spcPct val="150000"/>
              </a:lnSpc>
              <a:buFontTx/>
              <a:buChar char="-"/>
              <a:defRPr/>
            </a:pPr>
            <a:r>
              <a:rPr lang="en-GB" sz="14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ACIX II </a:t>
            </a:r>
          </a:p>
          <a:p>
            <a:pPr marL="444500" lvl="2" indent="-179388">
              <a:lnSpc>
                <a:spcPct val="150000"/>
              </a:lnSpc>
              <a:buFontTx/>
              <a:buChar char="-"/>
              <a:defRPr/>
            </a:pPr>
            <a:r>
              <a:rPr lang="en-GB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Land Product Validation Supersites</a:t>
            </a:r>
          </a:p>
        </p:txBody>
      </p:sp>
    </p:spTree>
    <p:extLst>
      <p:ext uri="{BB962C8B-B14F-4D97-AF65-F5344CB8AC3E}">
        <p14:creationId xmlns:p14="http://schemas.microsoft.com/office/powerpoint/2010/main" val="228935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</a:rPr>
              <a:t>ESA PDGS Data Cube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Use Cases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EO Data Management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In-Situ Data Management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 smtClean="0"/>
              <a:t>CEOS WGCV</a:t>
            </a:r>
            <a:endParaRPr lang="en-GB" dirty="0"/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 smtClean="0"/>
              <a:t>Demo</a:t>
            </a:r>
            <a:endParaRPr lang="en-GB" dirty="0"/>
          </a:p>
          <a:p>
            <a:pPr marL="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Next </a:t>
            </a:r>
            <a:r>
              <a:rPr lang="en-GB" sz="1800" dirty="0"/>
              <a:t>Steps </a:t>
            </a:r>
          </a:p>
        </p:txBody>
      </p:sp>
    </p:spTree>
    <p:extLst>
      <p:ext uri="{BB962C8B-B14F-4D97-AF65-F5344CB8AC3E}">
        <p14:creationId xmlns:p14="http://schemas.microsoft.com/office/powerpoint/2010/main" val="165495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PDGS Data Cube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8288" indent="-268288">
              <a:lnSpc>
                <a:spcPct val="150000"/>
              </a:lnSpc>
              <a:buFontTx/>
              <a:buChar char="-"/>
            </a:pPr>
            <a:r>
              <a:rPr lang="en-GB" dirty="0"/>
              <a:t>Brings the users to the data</a:t>
            </a:r>
          </a:p>
          <a:p>
            <a:pPr marL="268288" indent="-268288">
              <a:lnSpc>
                <a:spcPct val="150000"/>
              </a:lnSpc>
              <a:buFontTx/>
              <a:buChar char="-"/>
            </a:pPr>
            <a:r>
              <a:rPr lang="en-GB" dirty="0"/>
              <a:t>Provides standardised and harmonised interfaces to manage EO and in-situ data</a:t>
            </a:r>
          </a:p>
          <a:p>
            <a:pPr marL="268288" indent="-268288">
              <a:lnSpc>
                <a:spcPct val="150000"/>
              </a:lnSpc>
              <a:buFontTx/>
              <a:buChar char="-"/>
            </a:pPr>
            <a:r>
              <a:rPr lang="en-GB" dirty="0"/>
              <a:t>Innovative, and complementary, approach to access and visualize data</a:t>
            </a:r>
          </a:p>
          <a:p>
            <a:pPr marL="268288" indent="-268288">
              <a:lnSpc>
                <a:spcPct val="150000"/>
              </a:lnSpc>
              <a:buFontTx/>
              <a:buChar char="-"/>
            </a:pPr>
            <a:r>
              <a:rPr lang="en-GB" dirty="0"/>
              <a:t>Permits on-the-fly pixel based processing and bulk asynchronous processing  </a:t>
            </a:r>
          </a:p>
          <a:p>
            <a:pPr marL="268288" indent="-268288">
              <a:lnSpc>
                <a:spcPct val="150000"/>
              </a:lnSpc>
              <a:buFontTx/>
              <a:buChar char="-"/>
            </a:pPr>
            <a:r>
              <a:rPr lang="en-GB" dirty="0"/>
              <a:t>Integration into ESA Collaborative Environment</a:t>
            </a:r>
          </a:p>
          <a:p>
            <a:pPr marL="268288" indent="-268288">
              <a:lnSpc>
                <a:spcPct val="15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42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ESA PDGS Data Cube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>
                <a:solidFill>
                  <a:srgbClr val="FF0000"/>
                </a:solidFill>
              </a:rPr>
              <a:t>Use Cases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>
                <a:solidFill>
                  <a:srgbClr val="FF0000"/>
                </a:solidFill>
              </a:rPr>
              <a:t>EO Data Management 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/>
              <a:t>In-Situ Data Management</a:t>
            </a:r>
          </a:p>
          <a:p>
            <a:pPr marL="1693350" lvl="2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 smtClean="0"/>
              <a:t>CEOS </a:t>
            </a:r>
            <a:r>
              <a:rPr lang="en-GB" dirty="0"/>
              <a:t>WGCV</a:t>
            </a:r>
          </a:p>
          <a:p>
            <a:pPr marL="1095750" lvl="1" indent="-285750">
              <a:lnSpc>
                <a:spcPct val="150000"/>
              </a:lnSpc>
              <a:buFontTx/>
              <a:buChar char="-"/>
              <a:defRPr/>
            </a:pPr>
            <a:r>
              <a:rPr lang="en-GB" dirty="0" smtClean="0"/>
              <a:t>Demo</a:t>
            </a:r>
            <a:endParaRPr lang="en-GB" dirty="0"/>
          </a:p>
          <a:p>
            <a:pPr marL="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Next </a:t>
            </a:r>
            <a:r>
              <a:rPr lang="en-GB" sz="1800" dirty="0"/>
              <a:t>Steps </a:t>
            </a:r>
          </a:p>
        </p:txBody>
      </p:sp>
    </p:spTree>
    <p:extLst>
      <p:ext uri="{BB962C8B-B14F-4D97-AF65-F5344CB8AC3E}">
        <p14:creationId xmlns:p14="http://schemas.microsoft.com/office/powerpoint/2010/main" val="409120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19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GB" sz="19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GB" sz="19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UC1: EO Data Discovery, Visualization and Pixel-based Access</a:t>
            </a:r>
          </a:p>
          <a:p>
            <a:endParaRPr lang="en-GB" sz="19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GB" sz="19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UC2: EO Service Discovery and Processing</a:t>
            </a:r>
          </a:p>
          <a:p>
            <a:endParaRPr lang="en-GB" sz="19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9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65ED226-F47D-F744-98E3-2C3A33641C7D}"/>
              </a:ext>
            </a:extLst>
          </p:cNvPr>
          <p:cNvGrpSpPr/>
          <p:nvPr/>
        </p:nvGrpSpPr>
        <p:grpSpPr>
          <a:xfrm>
            <a:off x="71448" y="3302488"/>
            <a:ext cx="2530403" cy="650873"/>
            <a:chOff x="95263" y="4068835"/>
            <a:chExt cx="3373871" cy="8678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21991E0D-4A95-EB42-B9AD-79264BD6F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4216666"/>
              <a:ext cx="720000" cy="720000"/>
            </a:xfrm>
            <a:prstGeom prst="rect">
              <a:avLst/>
            </a:prstGeom>
          </p:spPr>
        </p:pic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xmlns="" id="{3C1976DB-0063-8848-A40D-6A8659BEFBC7}"/>
                </a:ext>
              </a:extLst>
            </p:cNvPr>
            <p:cNvSpPr txBox="1"/>
            <p:nvPr/>
          </p:nvSpPr>
          <p:spPr>
            <a:xfrm>
              <a:off x="870179" y="4068835"/>
              <a:ext cx="25989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050" b="1" dirty="0">
                  <a:latin typeface="+mj-lt"/>
                </a:rPr>
                <a:t>Data </a:t>
              </a:r>
              <a:r>
                <a:rPr lang="it-IT" sz="1050" b="1" dirty="0" err="1">
                  <a:latin typeface="+mj-lt"/>
                </a:rPr>
                <a:t>layer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>
                  <a:latin typeface="+mj-lt"/>
                </a:rPr>
                <a:t>Data </a:t>
              </a:r>
              <a:r>
                <a:rPr lang="it-IT" sz="800" dirty="0" err="1">
                  <a:latin typeface="+mj-lt"/>
                </a:rPr>
                <a:t>remain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at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their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own</a:t>
              </a:r>
              <a:r>
                <a:rPr lang="it-IT" sz="800" dirty="0">
                  <a:latin typeface="+mj-lt"/>
                </a:rPr>
                <a:t> location (multiple data centers) with the </a:t>
              </a:r>
              <a:r>
                <a:rPr lang="it-IT" sz="800" dirty="0" err="1">
                  <a:latin typeface="+mj-lt"/>
                </a:rPr>
                <a:t>original</a:t>
              </a:r>
              <a:r>
                <a:rPr lang="it-IT" sz="800" dirty="0">
                  <a:latin typeface="+mj-lt"/>
                </a:rPr>
                <a:t> data format</a:t>
              </a:r>
              <a:endParaRPr lang="it-IT" sz="1050" dirty="0"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94190BC-C395-E34D-8734-4712FC4C71DF}"/>
              </a:ext>
            </a:extLst>
          </p:cNvPr>
          <p:cNvGrpSpPr/>
          <p:nvPr/>
        </p:nvGrpSpPr>
        <p:grpSpPr>
          <a:xfrm>
            <a:off x="95470" y="1976255"/>
            <a:ext cx="2735279" cy="702017"/>
            <a:chOff x="127293" y="2481483"/>
            <a:chExt cx="3647038" cy="9360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F222F07-AF30-4E49-A826-9ECDB1CCF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293" y="2654870"/>
              <a:ext cx="828951" cy="762635"/>
            </a:xfrm>
            <a:prstGeom prst="rect">
              <a:avLst/>
            </a:prstGeom>
          </p:spPr>
        </p:pic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xmlns="" id="{BA1C8AC0-BAEB-3048-A994-414831ABC0A2}"/>
                </a:ext>
              </a:extLst>
            </p:cNvPr>
            <p:cNvSpPr txBox="1"/>
            <p:nvPr/>
          </p:nvSpPr>
          <p:spPr>
            <a:xfrm>
              <a:off x="961886" y="2481483"/>
              <a:ext cx="2812445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 err="1">
                  <a:latin typeface="+mj-lt"/>
                </a:rPr>
                <a:t>Datacube</a:t>
              </a:r>
              <a:r>
                <a:rPr lang="it-IT" sz="900" b="1" dirty="0">
                  <a:latin typeface="+mj-lt"/>
                </a:rPr>
                <a:t> Engine/API </a:t>
              </a:r>
              <a:r>
                <a:rPr lang="it-IT" sz="900" b="1" dirty="0" err="1">
                  <a:latin typeface="+mj-lt"/>
                </a:rPr>
                <a:t>VMs</a:t>
              </a:r>
              <a:r>
                <a:rPr lang="it-IT" sz="900" b="1" dirty="0">
                  <a:latin typeface="+mj-lt"/>
                </a:rPr>
                <a:t> 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>
                  <a:latin typeface="+mj-lt"/>
                </a:rPr>
                <a:t>The </a:t>
              </a:r>
              <a:r>
                <a:rPr lang="it-IT" sz="800" dirty="0" err="1">
                  <a:latin typeface="+mj-lt"/>
                </a:rPr>
                <a:t>deployment</a:t>
              </a:r>
              <a:r>
                <a:rPr lang="it-IT" sz="800" dirty="0">
                  <a:latin typeface="+mj-lt"/>
                </a:rPr>
                <a:t> of </a:t>
              </a:r>
              <a:r>
                <a:rPr lang="it-IT" sz="800" dirty="0" smtClean="0">
                  <a:latin typeface="+mj-lt"/>
                </a:rPr>
                <a:t>DC-DAS </a:t>
              </a:r>
              <a:r>
                <a:rPr lang="it-IT" sz="800" dirty="0">
                  <a:latin typeface="+mj-lt"/>
                </a:rPr>
                <a:t>in front of </a:t>
              </a:r>
              <a:r>
                <a:rPr lang="it-IT" sz="800" dirty="0" err="1">
                  <a:latin typeface="+mj-lt"/>
                </a:rPr>
                <a:t>each</a:t>
              </a:r>
              <a:r>
                <a:rPr lang="it-IT" sz="800" dirty="0">
                  <a:latin typeface="+mj-lt"/>
                </a:rPr>
                <a:t> data source </a:t>
              </a:r>
              <a:r>
                <a:rPr lang="it-IT" sz="800" dirty="0" err="1">
                  <a:latin typeface="+mj-lt"/>
                </a:rPr>
                <a:t>enables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effective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b="1" dirty="0">
                  <a:latin typeface="+mj-lt"/>
                </a:rPr>
                <a:t>pixel-</a:t>
              </a:r>
              <a:r>
                <a:rPr lang="it-IT" sz="800" b="1" dirty="0" err="1">
                  <a:latin typeface="+mj-lt"/>
                </a:rPr>
                <a:t>based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access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services</a:t>
              </a:r>
              <a:endParaRPr lang="it-IT" sz="1050" dirty="0"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E7D7528-BB45-1E45-975A-0CF5C714A8C9}"/>
              </a:ext>
            </a:extLst>
          </p:cNvPr>
          <p:cNvGrpSpPr/>
          <p:nvPr/>
        </p:nvGrpSpPr>
        <p:grpSpPr>
          <a:xfrm>
            <a:off x="71448" y="402063"/>
            <a:ext cx="2346371" cy="746358"/>
            <a:chOff x="95263" y="565443"/>
            <a:chExt cx="3128495" cy="995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5EF37E5-86CA-EE4B-B12C-DC64802D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820996"/>
              <a:ext cx="720000" cy="72000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xmlns="" id="{0DB1FF5D-9380-EF43-8A31-9DCCFC5B154E}"/>
                </a:ext>
              </a:extLst>
            </p:cNvPr>
            <p:cNvSpPr txBox="1"/>
            <p:nvPr/>
          </p:nvSpPr>
          <p:spPr>
            <a:xfrm>
              <a:off x="961886" y="565443"/>
              <a:ext cx="2261872" cy="99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050" b="1" dirty="0" err="1" smtClean="0">
                  <a:latin typeface="+mj-lt"/>
                </a:rPr>
                <a:t>Visualization</a:t>
              </a:r>
              <a:r>
                <a:rPr lang="it-IT" sz="1050" b="1" dirty="0" smtClean="0">
                  <a:latin typeface="+mj-lt"/>
                </a:rPr>
                <a:t> </a:t>
              </a:r>
              <a:r>
                <a:rPr lang="it-IT" sz="1050" b="1" dirty="0" err="1" smtClean="0">
                  <a:latin typeface="+mj-lt"/>
                </a:rPr>
                <a:t>layer</a:t>
              </a:r>
              <a:r>
                <a:rPr lang="it-IT" sz="1050" b="1" dirty="0" smtClean="0">
                  <a:latin typeface="+mj-lt"/>
                </a:rPr>
                <a:t/>
              </a:r>
              <a:br>
                <a:rPr lang="it-IT" sz="1050" b="1" dirty="0" smtClean="0">
                  <a:latin typeface="+mj-lt"/>
                </a:rPr>
              </a:br>
              <a:r>
                <a:rPr lang="it-IT" sz="800" dirty="0" err="1" smtClean="0">
                  <a:latin typeface="+mj-lt"/>
                </a:rPr>
                <a:t>Standardised</a:t>
              </a:r>
              <a:r>
                <a:rPr lang="it-IT" sz="800" dirty="0" smtClean="0">
                  <a:latin typeface="+mj-lt"/>
                </a:rPr>
                <a:t> data </a:t>
              </a:r>
              <a:r>
                <a:rPr lang="it-IT" sz="800" dirty="0" err="1" smtClean="0">
                  <a:latin typeface="+mj-lt"/>
                </a:rPr>
                <a:t>access</a:t>
              </a:r>
              <a:r>
                <a:rPr lang="it-IT" sz="800" dirty="0" smtClean="0">
                  <a:latin typeface="+mj-lt"/>
                </a:rPr>
                <a:t> </a:t>
              </a:r>
              <a:r>
                <a:rPr lang="it-IT" sz="800" dirty="0" err="1" smtClean="0">
                  <a:latin typeface="+mj-lt"/>
                </a:rPr>
                <a:t>interfaces</a:t>
              </a:r>
              <a:r>
                <a:rPr lang="it-IT" sz="800" dirty="0" smtClean="0">
                  <a:latin typeface="+mj-lt"/>
                </a:rPr>
                <a:t> </a:t>
              </a:r>
              <a:r>
                <a:rPr lang="it-IT" sz="800" dirty="0" err="1" smtClean="0">
                  <a:latin typeface="+mj-lt"/>
                </a:rPr>
                <a:t>allow</a:t>
              </a:r>
              <a:r>
                <a:rPr lang="it-IT" sz="800" dirty="0" smtClean="0">
                  <a:latin typeface="+mj-lt"/>
                </a:rPr>
                <a:t> </a:t>
              </a:r>
              <a:r>
                <a:rPr lang="it-IT" sz="800" dirty="0" err="1" smtClean="0">
                  <a:latin typeface="+mj-lt"/>
                </a:rPr>
                <a:t>connecting</a:t>
              </a:r>
              <a:r>
                <a:rPr lang="it-IT" sz="800" dirty="0" smtClean="0">
                  <a:latin typeface="+mj-lt"/>
                </a:rPr>
                <a:t>  a wide </a:t>
              </a:r>
              <a:r>
                <a:rPr lang="it-IT" sz="800" dirty="0" err="1" smtClean="0">
                  <a:latin typeface="+mj-lt"/>
                </a:rPr>
                <a:t>range</a:t>
              </a:r>
              <a:r>
                <a:rPr lang="it-IT" sz="800" dirty="0" smtClean="0">
                  <a:latin typeface="+mj-lt"/>
                </a:rPr>
                <a:t> of </a:t>
              </a:r>
              <a:r>
                <a:rPr lang="it-IT" sz="800" dirty="0" err="1" smtClean="0">
                  <a:latin typeface="+mj-lt"/>
                </a:rPr>
                <a:t>user</a:t>
              </a:r>
              <a:r>
                <a:rPr lang="it-IT" sz="800" dirty="0" smtClean="0">
                  <a:latin typeface="+mj-lt"/>
                </a:rPr>
                <a:t> </a:t>
              </a:r>
              <a:r>
                <a:rPr lang="it-IT" sz="800" dirty="0" err="1" smtClean="0">
                  <a:latin typeface="+mj-lt"/>
                </a:rPr>
                <a:t>interfaces</a:t>
              </a:r>
              <a:endParaRPr lang="it-IT" sz="1050" dirty="0">
                <a:latin typeface="+mj-lt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6476D585-1A77-D343-822C-731F45089ACB}"/>
              </a:ext>
            </a:extLst>
          </p:cNvPr>
          <p:cNvSpPr txBox="1"/>
          <p:nvPr/>
        </p:nvSpPr>
        <p:spPr>
          <a:xfrm>
            <a:off x="2417819" y="121584"/>
            <a:ext cx="2296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  <a:hlinkClick r:id="rId7"/>
              </a:rPr>
              <a:t>Web </a:t>
            </a:r>
            <a:r>
              <a:rPr lang="it-IT" sz="1050" b="1" dirty="0" err="1">
                <a:latin typeface="+mj-lt"/>
                <a:hlinkClick r:id="rId7"/>
              </a:rPr>
              <a:t>based</a:t>
            </a:r>
            <a:r>
              <a:rPr lang="it-IT" sz="1050" b="1" dirty="0">
                <a:latin typeface="+mj-lt"/>
                <a:hlinkClick r:id="rId7"/>
              </a:rPr>
              <a:t> GUI</a:t>
            </a:r>
            <a:endParaRPr lang="it-IT" sz="1050" b="1" dirty="0">
              <a:latin typeface="+mj-lt"/>
            </a:endParaRPr>
          </a:p>
        </p:txBody>
      </p:sp>
      <p:sp>
        <p:nvSpPr>
          <p:cNvPr id="28" name="Rectangle 27">
            <a:hlinkClick r:id="rId8"/>
            <a:extLst>
              <a:ext uri="{FF2B5EF4-FFF2-40B4-BE49-F238E27FC236}">
                <a16:creationId xmlns:a16="http://schemas.microsoft.com/office/drawing/2014/main" xmlns="" id="{B5D569BF-C58D-C741-89DC-B1B877195991}"/>
              </a:ext>
            </a:extLst>
          </p:cNvPr>
          <p:cNvSpPr/>
          <p:nvPr/>
        </p:nvSpPr>
        <p:spPr>
          <a:xfrm>
            <a:off x="6718676" y="107580"/>
            <a:ext cx="1590499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 err="1">
                <a:latin typeface="+mj-lt"/>
                <a:hlinkClick r:id="rId9"/>
              </a:rPr>
              <a:t>Jupyter</a:t>
            </a:r>
            <a:r>
              <a:rPr lang="it-IT" sz="1050" b="1" dirty="0">
                <a:latin typeface="+mj-lt"/>
                <a:hlinkClick r:id="rId9"/>
              </a:rPr>
              <a:t> Notebook</a:t>
            </a:r>
            <a:endParaRPr lang="it-IT" sz="1050" b="1" dirty="0">
              <a:latin typeface="+mj-lt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9F64401D-1CF4-F648-BEEB-4F2355AA4BDF}"/>
              </a:ext>
            </a:extLst>
          </p:cNvPr>
          <p:cNvSpPr/>
          <p:nvPr/>
        </p:nvSpPr>
        <p:spPr>
          <a:xfrm>
            <a:off x="5435691" y="126081"/>
            <a:ext cx="89319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50" b="1" dirty="0" smtClean="0">
                <a:hlinkClick r:id="rId9"/>
              </a:rPr>
              <a:t>REST </a:t>
            </a:r>
            <a:r>
              <a:rPr lang="it-IT" sz="1050" b="1" dirty="0">
                <a:hlinkClick r:id="rId9"/>
              </a:rPr>
              <a:t>API</a:t>
            </a:r>
            <a:endParaRPr lang="it-IT" sz="105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2617237" y="483083"/>
            <a:ext cx="6521944" cy="4198669"/>
            <a:chOff x="2617237" y="483083"/>
            <a:chExt cx="6521944" cy="419866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D8C2CC5D-CEFB-E64C-8114-EE85ED592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0669" y="502974"/>
              <a:ext cx="694152" cy="694152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866519F9-5D3A-C24E-B490-4AF419B88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1435" y="483083"/>
              <a:ext cx="762304" cy="7623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837E0B35-30A9-454C-B999-09AFBF94E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889" y="1976255"/>
              <a:ext cx="885784" cy="800065"/>
            </a:xfrm>
            <a:prstGeom prst="rect">
              <a:avLst/>
            </a:prstGeom>
          </p:spPr>
        </p:pic>
        <p:cxnSp>
          <p:nvCxnSpPr>
            <p:cNvPr id="140" name="Elbow Connector 139">
              <a:extLst>
                <a:ext uri="{FF2B5EF4-FFF2-40B4-BE49-F238E27FC236}">
                  <a16:creationId xmlns:a16="http://schemas.microsoft.com/office/drawing/2014/main" xmlns="" id="{13A90002-A071-9448-BE76-047F1DC97B35}"/>
                </a:ext>
              </a:extLst>
            </p:cNvPr>
            <p:cNvCxnSpPr>
              <a:cxnSpLocks/>
              <a:stCxn id="55" idx="2"/>
              <a:endCxn id="21" idx="0"/>
            </p:cNvCxnSpPr>
            <p:nvPr/>
          </p:nvCxnSpPr>
          <p:spPr>
            <a:xfrm rot="16200000" flipH="1">
              <a:off x="6206627" y="798244"/>
              <a:ext cx="836369" cy="163413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6228506" y="3196022"/>
              <a:ext cx="12234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 dirty="0"/>
                <a:t>ESA </a:t>
              </a:r>
            </a:p>
            <a:p>
              <a:pPr algn="ctr"/>
              <a:r>
                <a:rPr lang="it-IT" sz="1000" b="1" dirty="0"/>
                <a:t>Earth Explorer</a:t>
              </a:r>
              <a:endParaRPr lang="en-GB" sz="1000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484149" y="3196022"/>
              <a:ext cx="145905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 dirty="0"/>
                <a:t>ESA </a:t>
              </a:r>
            </a:p>
            <a:p>
              <a:pPr algn="ctr"/>
              <a:r>
                <a:rPr lang="it-IT" sz="1000" b="1" dirty="0"/>
                <a:t>Heritage </a:t>
              </a:r>
              <a:r>
                <a:rPr lang="it-IT" sz="1000" b="1" dirty="0" err="1"/>
                <a:t>Missions</a:t>
              </a:r>
              <a:endParaRPr lang="en-GB" sz="10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6444" y="3601752"/>
              <a:ext cx="1728893" cy="968180"/>
            </a:xfrm>
            <a:prstGeom prst="rect">
              <a:avLst/>
            </a:prstGeom>
          </p:spPr>
        </p:pic>
        <p:sp>
          <p:nvSpPr>
            <p:cNvPr id="68" name="Rectangle 67"/>
            <p:cNvSpPr/>
            <p:nvPr/>
          </p:nvSpPr>
          <p:spPr>
            <a:xfrm>
              <a:off x="2707589" y="3196022"/>
              <a:ext cx="16466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 dirty="0"/>
                <a:t>ESA </a:t>
              </a:r>
            </a:p>
            <a:p>
              <a:pPr algn="ctr"/>
              <a:r>
                <a:rPr lang="it-IT" sz="1000" b="1" dirty="0"/>
                <a:t>Third Party </a:t>
              </a:r>
              <a:r>
                <a:rPr lang="it-IT" sz="1000" b="1" dirty="0" err="1"/>
                <a:t>Missions</a:t>
              </a:r>
              <a:endParaRPr lang="en-GB" sz="1000" dirty="0"/>
            </a:p>
          </p:txBody>
        </p:sp>
        <p:cxnSp>
          <p:nvCxnSpPr>
            <p:cNvPr id="69" name="Elbow Connector 68">
              <a:extLst>
                <a:ext uri="{FF2B5EF4-FFF2-40B4-BE49-F238E27FC236}">
                  <a16:creationId xmlns:a16="http://schemas.microsoft.com/office/drawing/2014/main" xmlns="" id="{558E8103-DDEF-8145-BDBD-5E88B8252517}"/>
                </a:ext>
              </a:extLst>
            </p:cNvPr>
            <p:cNvCxnSpPr>
              <a:cxnSpLocks/>
              <a:stCxn id="67" idx="2"/>
              <a:endCxn id="68" idx="0"/>
            </p:cNvCxnSpPr>
            <p:nvPr/>
          </p:nvCxnSpPr>
          <p:spPr>
            <a:xfrm rot="5400000">
              <a:off x="4242486" y="2064727"/>
              <a:ext cx="419702" cy="184288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>
              <a:extLst>
                <a:ext uri="{FF2B5EF4-FFF2-40B4-BE49-F238E27FC236}">
                  <a16:creationId xmlns:a16="http://schemas.microsoft.com/office/drawing/2014/main" xmlns="" id="{558E8103-DDEF-8145-BDBD-5E88B8252517}"/>
                </a:ext>
              </a:extLst>
            </p:cNvPr>
            <p:cNvCxnSpPr>
              <a:cxnSpLocks/>
              <a:stCxn id="67" idx="2"/>
              <a:endCxn id="65" idx="0"/>
            </p:cNvCxnSpPr>
            <p:nvPr/>
          </p:nvCxnSpPr>
          <p:spPr>
            <a:xfrm rot="5400000">
              <a:off x="5083878" y="2906119"/>
              <a:ext cx="419702" cy="160105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lbow Connector 73">
              <a:extLst>
                <a:ext uri="{FF2B5EF4-FFF2-40B4-BE49-F238E27FC236}">
                  <a16:creationId xmlns:a16="http://schemas.microsoft.com/office/drawing/2014/main" xmlns="" id="{558E8103-DDEF-8145-BDBD-5E88B8252517}"/>
                </a:ext>
              </a:extLst>
            </p:cNvPr>
            <p:cNvCxnSpPr>
              <a:cxnSpLocks/>
              <a:stCxn id="67" idx="2"/>
              <a:endCxn id="13" idx="0"/>
            </p:cNvCxnSpPr>
            <p:nvPr/>
          </p:nvCxnSpPr>
          <p:spPr>
            <a:xfrm rot="16200000" flipH="1">
              <a:off x="5897145" y="2252955"/>
              <a:ext cx="419702" cy="146643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9F64401D-1CF4-F648-BEEB-4F2355AA4BDF}"/>
                </a:ext>
              </a:extLst>
            </p:cNvPr>
            <p:cNvSpPr/>
            <p:nvPr/>
          </p:nvSpPr>
          <p:spPr>
            <a:xfrm>
              <a:off x="4988097" y="2243631"/>
              <a:ext cx="77136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1050" b="1" dirty="0" smtClean="0">
                  <a:latin typeface="+mj-lt"/>
                </a:rPr>
                <a:t>DC-DAS</a:t>
              </a:r>
              <a:endParaRPr lang="it-IT" sz="1050" b="1" dirty="0">
                <a:latin typeface="+mj-lt"/>
              </a:endParaRPr>
            </a:p>
          </p:txBody>
        </p:sp>
        <p:pic>
          <p:nvPicPr>
            <p:cNvPr id="1026" name="Picture 2" descr="Risultati immagini per envisat">
              <a:extLst>
                <a:ext uri="{FF2B5EF4-FFF2-40B4-BE49-F238E27FC236}">
                  <a16:creationId xmlns:a16="http://schemas.microsoft.com/office/drawing/2014/main" xmlns="" id="{D6C0C539-85C9-7048-A665-2DB82346B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8805" y="3601752"/>
              <a:ext cx="173494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Risultati immagini per smos satellite">
              <a:extLst>
                <a:ext uri="{FF2B5EF4-FFF2-40B4-BE49-F238E27FC236}">
                  <a16:creationId xmlns:a16="http://schemas.microsoft.com/office/drawing/2014/main" xmlns="" id="{2DB058AC-9E81-504A-BF2C-01DADEB9A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0840" y="3601752"/>
              <a:ext cx="918744" cy="1037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764952D8-4A93-C84E-B942-1F0B463AE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617237" y="563154"/>
              <a:ext cx="1356263" cy="907200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7640053" y="3196022"/>
              <a:ext cx="14991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 dirty="0"/>
                <a:t>In-Situ: ACIX and </a:t>
              </a:r>
            </a:p>
            <a:p>
              <a:pPr algn="ctr"/>
              <a:r>
                <a:rPr lang="it-IT" sz="1000" b="1" dirty="0" err="1"/>
                <a:t>RadCalNet</a:t>
              </a:r>
              <a:r>
                <a:rPr lang="it-IT" sz="1000" b="1" dirty="0"/>
                <a:t> </a:t>
              </a:r>
              <a:endParaRPr lang="en-GB" sz="1000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A403D5C3-EA26-CD45-9C37-4C46E5EF5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881168" y="3608447"/>
              <a:ext cx="1188978" cy="1062000"/>
            </a:xfrm>
            <a:prstGeom prst="rect">
              <a:avLst/>
            </a:prstGeom>
          </p:spPr>
        </p:pic>
        <p:cxnSp>
          <p:nvCxnSpPr>
            <p:cNvPr id="45" name="Elbow Connector 44">
              <a:extLst>
                <a:ext uri="{FF2B5EF4-FFF2-40B4-BE49-F238E27FC236}">
                  <a16:creationId xmlns:a16="http://schemas.microsoft.com/office/drawing/2014/main" xmlns="" id="{558E8103-DDEF-8145-BDBD-5E88B8252517}"/>
                </a:ext>
              </a:extLst>
            </p:cNvPr>
            <p:cNvCxnSpPr>
              <a:cxnSpLocks/>
              <a:stCxn id="67" idx="2"/>
              <a:endCxn id="43" idx="0"/>
            </p:cNvCxnSpPr>
            <p:nvPr/>
          </p:nvCxnSpPr>
          <p:spPr>
            <a:xfrm rot="16200000" flipH="1">
              <a:off x="6671848" y="1478253"/>
              <a:ext cx="419702" cy="3015836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639654" y="2033495"/>
              <a:ext cx="1604445" cy="689630"/>
            </a:xfrm>
            <a:prstGeom prst="rect">
              <a:avLst/>
            </a:prstGeom>
          </p:spPr>
        </p:pic>
        <p:cxnSp>
          <p:nvCxnSpPr>
            <p:cNvPr id="56" name="Elbow Connector 55">
              <a:extLst>
                <a:ext uri="{FF2B5EF4-FFF2-40B4-BE49-F238E27FC236}">
                  <a16:creationId xmlns:a16="http://schemas.microsoft.com/office/drawing/2014/main" xmlns="" id="{558E8103-DDEF-8145-BDBD-5E88B8252517}"/>
                </a:ext>
              </a:extLst>
            </p:cNvPr>
            <p:cNvCxnSpPr>
              <a:cxnSpLocks/>
              <a:stCxn id="34" idx="3"/>
              <a:endCxn id="67" idx="1"/>
            </p:cNvCxnSpPr>
            <p:nvPr/>
          </p:nvCxnSpPr>
          <p:spPr>
            <a:xfrm>
              <a:off x="3973500" y="1016754"/>
              <a:ext cx="957389" cy="135953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lbow Connector 61">
              <a:extLst>
                <a:ext uri="{FF2B5EF4-FFF2-40B4-BE49-F238E27FC236}">
                  <a16:creationId xmlns:a16="http://schemas.microsoft.com/office/drawing/2014/main" xmlns="" id="{13A90002-A071-9448-BE76-047F1DC97B35}"/>
                </a:ext>
              </a:extLst>
            </p:cNvPr>
            <p:cNvCxnSpPr>
              <a:cxnSpLocks/>
              <a:stCxn id="57" idx="2"/>
              <a:endCxn id="21" idx="0"/>
            </p:cNvCxnSpPr>
            <p:nvPr/>
          </p:nvCxnSpPr>
          <p:spPr>
            <a:xfrm rot="5400000">
              <a:off x="7123178" y="1564086"/>
              <a:ext cx="788108" cy="150710"/>
            </a:xfrm>
            <a:prstGeom prst="bentConnector3">
              <a:avLst>
                <a:gd name="adj1" fmla="val 64270"/>
              </a:avLst>
            </a:prstGeom>
            <a:ln w="3810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>
              <a:stCxn id="67" idx="3"/>
              <a:endCxn id="21" idx="1"/>
            </p:cNvCxnSpPr>
            <p:nvPr/>
          </p:nvCxnSpPr>
          <p:spPr>
            <a:xfrm>
              <a:off x="5816673" y="2376288"/>
              <a:ext cx="822981" cy="2022"/>
            </a:xfrm>
            <a:prstGeom prst="straightConnector1">
              <a:avLst/>
            </a:prstGeom>
            <a:ln w="349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lbow Connector 82">
              <a:extLst>
                <a:ext uri="{FF2B5EF4-FFF2-40B4-BE49-F238E27FC236}">
                  <a16:creationId xmlns:a16="http://schemas.microsoft.com/office/drawing/2014/main" xmlns="" id="{13A90002-A071-9448-BE76-047F1DC97B35}"/>
                </a:ext>
              </a:extLst>
            </p:cNvPr>
            <p:cNvCxnSpPr>
              <a:cxnSpLocks/>
              <a:stCxn id="55" idx="2"/>
              <a:endCxn id="67" idx="0"/>
            </p:cNvCxnSpPr>
            <p:nvPr/>
          </p:nvCxnSpPr>
          <p:spPr>
            <a:xfrm rot="5400000">
              <a:off x="5201199" y="1369708"/>
              <a:ext cx="779129" cy="433964"/>
            </a:xfrm>
            <a:prstGeom prst="bentConnector3">
              <a:avLst>
                <a:gd name="adj1" fmla="val 53138"/>
              </a:avLst>
            </a:prstGeom>
            <a:ln w="3810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792988" y="2591733"/>
              <a:ext cx="420687" cy="211737"/>
            </a:xfrm>
            <a:prstGeom prst="rect">
              <a:avLst/>
            </a:prstGeom>
          </p:spPr>
        </p:pic>
      </p:grp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143086" y="18278"/>
            <a:ext cx="7174846" cy="430887"/>
          </a:xfrm>
        </p:spPr>
        <p:txBody>
          <a:bodyPr/>
          <a:lstStyle/>
          <a:p>
            <a:r>
              <a:rPr lang="en-GB" dirty="0" smtClean="0"/>
              <a:t>Functional 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13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2A3ED14D-49C4-E940-8F9D-44068F59FA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912" y="54594"/>
            <a:ext cx="5491281" cy="467590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E7D7528-BB45-1E45-975A-0CF5C714A8C9}"/>
              </a:ext>
            </a:extLst>
          </p:cNvPr>
          <p:cNvGrpSpPr/>
          <p:nvPr/>
        </p:nvGrpSpPr>
        <p:grpSpPr>
          <a:xfrm>
            <a:off x="160262" y="37755"/>
            <a:ext cx="4641229" cy="1584594"/>
            <a:chOff x="95263" y="422422"/>
            <a:chExt cx="6188307" cy="21127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5EF37E5-86CA-EE4B-B12C-DC64802D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422422"/>
              <a:ext cx="720000" cy="72000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xmlns="" id="{0DB1FF5D-9380-EF43-8A31-9DCCFC5B154E}"/>
                </a:ext>
              </a:extLst>
            </p:cNvPr>
            <p:cNvSpPr txBox="1"/>
            <p:nvPr/>
          </p:nvSpPr>
          <p:spPr>
            <a:xfrm>
              <a:off x="961885" y="565443"/>
              <a:ext cx="5321685" cy="1969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>
                  <a:latin typeface="+mj-lt"/>
                </a:rPr>
                <a:t>The </a:t>
              </a:r>
              <a:r>
                <a:rPr lang="it-IT" sz="900" b="1" dirty="0" err="1">
                  <a:latin typeface="+mj-lt"/>
                </a:rPr>
                <a:t>users</a:t>
              </a:r>
              <a:r>
                <a:rPr lang="it-IT" sz="900" b="1" dirty="0">
                  <a:latin typeface="+mj-lt"/>
                </a:rPr>
                <a:t>: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 err="1">
                  <a:latin typeface="+mj-lt"/>
                </a:rPr>
                <a:t>connect</a:t>
              </a:r>
              <a:r>
                <a:rPr lang="it-IT" sz="900" b="1" dirty="0">
                  <a:latin typeface="+mj-lt"/>
                </a:rPr>
                <a:t> to the GUI (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hlinkClick r:id="rId5"/>
                </a:rPr>
                <a:t>https://eodatacube.eu/</a:t>
              </a:r>
              <a:r>
                <a:rPr lang="it-IT" sz="900" b="1" dirty="0">
                  <a:latin typeface="+mj-lt"/>
                </a:rPr>
                <a:t>)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 err="1">
                  <a:latin typeface="+mj-lt"/>
                </a:rPr>
                <a:t>select</a:t>
              </a:r>
              <a:r>
                <a:rPr lang="it-IT" sz="900" b="1" dirty="0">
                  <a:latin typeface="+mj-lt"/>
                </a:rPr>
                <a:t> the </a:t>
              </a:r>
              <a:r>
                <a:rPr lang="it-IT" sz="900" b="1" dirty="0" err="1">
                  <a:latin typeface="+mj-lt"/>
                </a:rPr>
                <a:t>collection</a:t>
              </a:r>
              <a:r>
                <a:rPr lang="it-IT" sz="900" b="1" dirty="0">
                  <a:latin typeface="+mj-lt"/>
                </a:rPr>
                <a:t>(</a:t>
              </a:r>
              <a:r>
                <a:rPr lang="it-IT" sz="900" b="1" dirty="0" err="1">
                  <a:latin typeface="+mj-lt"/>
                </a:rPr>
                <a:t>s</a:t>
              </a:r>
              <a:r>
                <a:rPr lang="it-IT" sz="900" b="1" dirty="0">
                  <a:latin typeface="+mj-lt"/>
                </a:rPr>
                <a:t>)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 err="1">
                  <a:latin typeface="+mj-lt"/>
                </a:rPr>
                <a:t>define</a:t>
              </a:r>
              <a:r>
                <a:rPr lang="it-IT" sz="900" b="1" dirty="0">
                  <a:latin typeface="+mj-lt"/>
                </a:rPr>
                <a:t> AOI/TOI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connect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to the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central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jupyter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hub</a:t>
              </a:r>
              <a:endParaRPr lang="it-IT" sz="900" b="1" dirty="0">
                <a:solidFill>
                  <a:schemeClr val="bg1">
                    <a:lumMod val="85000"/>
                  </a:schemeClr>
                </a:solidFill>
                <a:latin typeface="+mj-lt"/>
              </a:endParaRP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use/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edit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/create notebooks to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manage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the full data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cycle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(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discover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,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access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,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process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,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visualize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)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Open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his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/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her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own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terminal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use API / CLI to code and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send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the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access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/ processing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query</a:t>
              </a:r>
              <a:endParaRPr lang="it-IT" sz="900" b="1" dirty="0">
                <a:solidFill>
                  <a:schemeClr val="bg1">
                    <a:lumMod val="85000"/>
                  </a:schemeClr>
                </a:solidFill>
                <a:latin typeface="+mj-lt"/>
              </a:endParaRPr>
            </a:p>
          </p:txBody>
        </p:sp>
      </p:grp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xmlns="" id="{228A33FB-C7BC-F344-8EEE-71D53A266E74}"/>
              </a:ext>
            </a:extLst>
          </p:cNvPr>
          <p:cNvCxnSpPr>
            <a:cxnSpLocks/>
            <a:endCxn id="3078" idx="0"/>
          </p:cNvCxnSpPr>
          <p:nvPr/>
        </p:nvCxnSpPr>
        <p:spPr>
          <a:xfrm rot="16200000" flipH="1">
            <a:off x="3759031" y="1206694"/>
            <a:ext cx="2705189" cy="1382046"/>
          </a:xfrm>
          <a:prstGeom prst="bentConnector3">
            <a:avLst>
              <a:gd name="adj1" fmla="val 272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F0EEA4C9-7AFB-7840-A3A4-CDBF1B68FE3E}"/>
              </a:ext>
            </a:extLst>
          </p:cNvPr>
          <p:cNvGrpSpPr/>
          <p:nvPr/>
        </p:nvGrpSpPr>
        <p:grpSpPr>
          <a:xfrm>
            <a:off x="160262" y="1745092"/>
            <a:ext cx="4098231" cy="1200329"/>
            <a:chOff x="127293" y="2481483"/>
            <a:chExt cx="5464308" cy="1600436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7B4250C1-021C-A44B-B415-6636251F3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293" y="2654869"/>
              <a:ext cx="828951" cy="762635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E545320B-D212-AF49-9B1A-FC4BC873CDCA}"/>
                </a:ext>
              </a:extLst>
            </p:cNvPr>
            <p:cNvSpPr txBox="1"/>
            <p:nvPr/>
          </p:nvSpPr>
          <p:spPr>
            <a:xfrm>
              <a:off x="961885" y="2481483"/>
              <a:ext cx="4629716" cy="1600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/>
                <a:t>The GUI: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 err="1"/>
                <a:t>connects</a:t>
              </a:r>
              <a:r>
                <a:rPr lang="it-IT" sz="900" b="1" dirty="0"/>
                <a:t> to </a:t>
              </a:r>
              <a:r>
                <a:rPr lang="it-IT" sz="900" b="1" dirty="0" err="1"/>
                <a:t>datacube</a:t>
              </a:r>
              <a:r>
                <a:rPr lang="it-IT" sz="900" b="1" dirty="0"/>
                <a:t> @ESA 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 err="1"/>
                <a:t>sends</a:t>
              </a:r>
              <a:r>
                <a:rPr lang="it-IT" sz="900" b="1" dirty="0"/>
                <a:t> the </a:t>
              </a:r>
              <a:r>
                <a:rPr lang="it-IT" sz="900" b="1" dirty="0" err="1"/>
                <a:t>access</a:t>
              </a:r>
              <a:r>
                <a:rPr lang="it-IT" sz="900" b="1" dirty="0"/>
                <a:t> / processing </a:t>
              </a:r>
              <a:r>
                <a:rPr lang="it-IT" sz="900" b="1" dirty="0" err="1"/>
                <a:t>query</a:t>
              </a:r>
              <a:r>
                <a:rPr lang="it-IT" sz="900" b="1" dirty="0"/>
                <a:t> to the DAS component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endParaRPr lang="it-IT" sz="900" b="1" dirty="0"/>
            </a:p>
            <a:p>
              <a:pPr>
                <a:defRPr/>
              </a:pPr>
              <a:r>
                <a:rPr lang="it-IT" sz="900" b="1" dirty="0"/>
                <a:t>The DAS: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 err="1"/>
                <a:t>retrieves</a:t>
              </a:r>
              <a:r>
                <a:rPr lang="it-IT" sz="900" b="1" dirty="0"/>
                <a:t> the data from the online </a:t>
              </a:r>
              <a:r>
                <a:rPr lang="it-IT" sz="900" b="1" dirty="0" err="1"/>
                <a:t>storage</a:t>
              </a:r>
              <a:endParaRPr lang="it-IT" sz="900" b="1" dirty="0"/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 err="1"/>
                <a:t>sends</a:t>
              </a:r>
              <a:r>
                <a:rPr lang="it-IT" sz="900" b="1" dirty="0"/>
                <a:t> back the GUI</a:t>
              </a:r>
              <a:endParaRPr lang="it-IT" sz="900" dirty="0"/>
            </a:p>
          </p:txBody>
        </p:sp>
      </p:grp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xmlns="" id="{C5D6781A-7DEE-F04B-90E7-C5E13F8F58A1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52959" y="3575274"/>
            <a:ext cx="158757" cy="4617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CC20259-6AEB-AF47-BB81-0DDE3F0FB7D1}"/>
              </a:ext>
            </a:extLst>
          </p:cNvPr>
          <p:cNvGrpSpPr/>
          <p:nvPr/>
        </p:nvGrpSpPr>
        <p:grpSpPr>
          <a:xfrm>
            <a:off x="5708686" y="3677743"/>
            <a:ext cx="551222" cy="270000"/>
            <a:chOff x="537922" y="6260547"/>
            <a:chExt cx="551222" cy="270000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A6C6B159-7A5F-F348-BE41-9625C2164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922" y="6260547"/>
              <a:ext cx="293477" cy="27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3488A63-93B8-3445-AED5-E15F0E59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535" y="6273743"/>
              <a:ext cx="243609" cy="243609"/>
            </a:xfrm>
            <a:prstGeom prst="rect">
              <a:avLst/>
            </a:prstGeom>
          </p:spPr>
        </p:pic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2136E8E7-0784-5B44-9DEB-391F5EEF92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68" y="2952062"/>
            <a:ext cx="3525408" cy="17296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1A6A3FF3-D6A7-9948-905D-495C1A2D3C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72" y="2945611"/>
            <a:ext cx="3524399" cy="1729158"/>
          </a:xfrm>
          <a:prstGeom prst="rect">
            <a:avLst/>
          </a:prstGeom>
        </p:spPr>
      </p:pic>
      <p:pic>
        <p:nvPicPr>
          <p:cNvPr id="3078" name="Picture 6" descr="https://devel.eodataservice.org/media/filer_public_thumbnails/filer_public/39/b5/39b5086f-4a0d-4687-8ef9-d2b5dfd1b54c/mea_logo_115x32px.png__115x32_q85_subsampling-2.png">
            <a:extLst>
              <a:ext uri="{FF2B5EF4-FFF2-40B4-BE49-F238E27FC236}">
                <a16:creationId xmlns:a16="http://schemas.microsoft.com/office/drawing/2014/main" xmlns="" id="{260FFD8D-34A1-3D4A-9CBD-1C03EEF87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471"/>
          <a:stretch/>
        </p:blipFill>
        <p:spPr bwMode="auto">
          <a:xfrm>
            <a:off x="5655764" y="3250312"/>
            <a:ext cx="293768" cy="26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xmlns="" id="{CAD93876-6A60-B84C-891B-F280003C102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713386" y="1110248"/>
            <a:ext cx="2711034" cy="1467490"/>
          </a:xfrm>
          <a:prstGeom prst="bentConnector3">
            <a:avLst>
              <a:gd name="adj1" fmla="val 10059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xmlns="" id="{B7E46E33-E69A-294C-BC83-306E598514B6}"/>
              </a:ext>
            </a:extLst>
          </p:cNvPr>
          <p:cNvCxnSpPr>
            <a:cxnSpLocks/>
            <a:stCxn id="87" idx="0"/>
          </p:cNvCxnSpPr>
          <p:nvPr/>
        </p:nvCxnSpPr>
        <p:spPr>
          <a:xfrm rot="16200000" flipV="1">
            <a:off x="5749657" y="3571974"/>
            <a:ext cx="158760" cy="5277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52928" y="-3164"/>
            <a:ext cx="637036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GB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UC1: EO Data Discovery, Visualization and Pixel-based Access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15398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2A3ED14D-49C4-E940-8F9D-44068F59FA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912" y="54594"/>
            <a:ext cx="5491281" cy="467590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E7D7528-BB45-1E45-975A-0CF5C714A8C9}"/>
              </a:ext>
            </a:extLst>
          </p:cNvPr>
          <p:cNvGrpSpPr/>
          <p:nvPr/>
        </p:nvGrpSpPr>
        <p:grpSpPr>
          <a:xfrm>
            <a:off x="160262" y="37755"/>
            <a:ext cx="4641229" cy="1584594"/>
            <a:chOff x="95263" y="422422"/>
            <a:chExt cx="6188307" cy="21127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5EF37E5-86CA-EE4B-B12C-DC64802D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422422"/>
              <a:ext cx="720000" cy="72000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xmlns="" id="{0DB1FF5D-9380-EF43-8A31-9DCCFC5B154E}"/>
                </a:ext>
              </a:extLst>
            </p:cNvPr>
            <p:cNvSpPr txBox="1"/>
            <p:nvPr/>
          </p:nvSpPr>
          <p:spPr>
            <a:xfrm>
              <a:off x="961885" y="565443"/>
              <a:ext cx="5321685" cy="1969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>
                  <a:latin typeface="+mj-lt"/>
                </a:rPr>
                <a:t>The </a:t>
              </a:r>
              <a:r>
                <a:rPr lang="it-IT" sz="900" b="1" dirty="0" err="1">
                  <a:latin typeface="+mj-lt"/>
                </a:rPr>
                <a:t>users</a:t>
              </a:r>
              <a:r>
                <a:rPr lang="it-IT" sz="900" b="1" dirty="0">
                  <a:latin typeface="+mj-lt"/>
                </a:rPr>
                <a:t>: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connect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to the GUI (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hlinkClick r:id="rId5"/>
                </a:rPr>
                <a:t>https://eodatacube.eu/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)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select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the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collection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(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)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define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AOI/TOI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 err="1">
                  <a:latin typeface="+mj-lt"/>
                </a:rPr>
                <a:t>connect</a:t>
              </a:r>
              <a:r>
                <a:rPr lang="it-IT" sz="900" b="1" dirty="0">
                  <a:latin typeface="+mj-lt"/>
                </a:rPr>
                <a:t> to the </a:t>
              </a:r>
              <a:r>
                <a:rPr lang="it-IT" sz="900" b="1" dirty="0" err="1">
                  <a:latin typeface="+mj-lt"/>
                </a:rPr>
                <a:t>central</a:t>
              </a:r>
              <a:r>
                <a:rPr lang="it-IT" sz="900" b="1" dirty="0">
                  <a:latin typeface="+mj-lt"/>
                </a:rPr>
                <a:t> </a:t>
              </a:r>
              <a:r>
                <a:rPr lang="it-IT" sz="900" b="1" dirty="0" err="1">
                  <a:latin typeface="+mj-lt"/>
                </a:rPr>
                <a:t>jupyter</a:t>
              </a:r>
              <a:r>
                <a:rPr lang="it-IT" sz="900" b="1" dirty="0">
                  <a:latin typeface="+mj-lt"/>
                </a:rPr>
                <a:t> </a:t>
              </a:r>
              <a:r>
                <a:rPr lang="it-IT" sz="900" b="1" dirty="0" err="1">
                  <a:latin typeface="+mj-lt"/>
                </a:rPr>
                <a:t>hub</a:t>
              </a:r>
              <a:endParaRPr lang="it-IT" sz="900" b="1" dirty="0">
                <a:latin typeface="+mj-lt"/>
              </a:endParaRP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>
                  <a:latin typeface="+mj-lt"/>
                </a:rPr>
                <a:t>use/</a:t>
              </a:r>
              <a:r>
                <a:rPr lang="it-IT" sz="900" b="1" dirty="0" err="1">
                  <a:latin typeface="+mj-lt"/>
                </a:rPr>
                <a:t>edit</a:t>
              </a:r>
              <a:r>
                <a:rPr lang="it-IT" sz="900" b="1" dirty="0">
                  <a:latin typeface="+mj-lt"/>
                </a:rPr>
                <a:t>/create notebooks to </a:t>
              </a:r>
              <a:r>
                <a:rPr lang="it-IT" sz="900" b="1" dirty="0" err="1">
                  <a:latin typeface="+mj-lt"/>
                </a:rPr>
                <a:t>manage</a:t>
              </a:r>
              <a:r>
                <a:rPr lang="it-IT" sz="900" b="1" dirty="0">
                  <a:latin typeface="+mj-lt"/>
                </a:rPr>
                <a:t> the full data </a:t>
              </a:r>
              <a:r>
                <a:rPr lang="it-IT" sz="900" b="1" dirty="0" err="1">
                  <a:latin typeface="+mj-lt"/>
                </a:rPr>
                <a:t>cycle</a:t>
              </a:r>
              <a:r>
                <a:rPr lang="it-IT" sz="900" b="1" dirty="0">
                  <a:latin typeface="+mj-lt"/>
                </a:rPr>
                <a:t> (</a:t>
              </a:r>
              <a:r>
                <a:rPr lang="it-IT" sz="900" b="1" dirty="0" err="1">
                  <a:latin typeface="+mj-lt"/>
                </a:rPr>
                <a:t>discover</a:t>
              </a:r>
              <a:r>
                <a:rPr lang="it-IT" sz="900" b="1" dirty="0">
                  <a:latin typeface="+mj-lt"/>
                </a:rPr>
                <a:t>, </a:t>
              </a:r>
              <a:r>
                <a:rPr lang="it-IT" sz="900" b="1" dirty="0" err="1">
                  <a:latin typeface="+mj-lt"/>
                </a:rPr>
                <a:t>access</a:t>
              </a:r>
              <a:r>
                <a:rPr lang="it-IT" sz="900" b="1" dirty="0">
                  <a:latin typeface="+mj-lt"/>
                </a:rPr>
                <a:t>, </a:t>
              </a:r>
              <a:r>
                <a:rPr lang="it-IT" sz="900" b="1" dirty="0" err="1">
                  <a:solidFill>
                    <a:srgbClr val="FF0000"/>
                  </a:solidFill>
                  <a:latin typeface="+mj-lt"/>
                </a:rPr>
                <a:t>process</a:t>
              </a:r>
              <a:r>
                <a:rPr lang="it-IT" sz="900" b="1" dirty="0">
                  <a:latin typeface="+mj-lt"/>
                </a:rPr>
                <a:t>, </a:t>
              </a:r>
              <a:r>
                <a:rPr lang="it-IT" sz="900" b="1" dirty="0" err="1">
                  <a:latin typeface="+mj-lt"/>
                </a:rPr>
                <a:t>visualize</a:t>
              </a:r>
              <a:r>
                <a:rPr lang="it-IT" sz="900" b="1" dirty="0">
                  <a:latin typeface="+mj-lt"/>
                </a:rPr>
                <a:t>)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Open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his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/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her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own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terminal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use API / CLI to code and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send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the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access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/ processing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query</a:t>
              </a:r>
              <a:endParaRPr lang="it-IT" sz="900" b="1" dirty="0">
                <a:solidFill>
                  <a:schemeClr val="bg1">
                    <a:lumMod val="85000"/>
                  </a:schemeClr>
                </a:solidFill>
                <a:latin typeface="+mj-lt"/>
              </a:endParaRPr>
            </a:p>
          </p:txBody>
        </p:sp>
      </p:grp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xmlns="" id="{228A33FB-C7BC-F344-8EEE-71D53A266E74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3276865" y="1093498"/>
            <a:ext cx="2765560" cy="2299293"/>
          </a:xfrm>
          <a:prstGeom prst="bentConnector3">
            <a:avLst>
              <a:gd name="adj1" fmla="val -52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F0EEA4C9-7AFB-7840-A3A4-CDBF1B68FE3E}"/>
              </a:ext>
            </a:extLst>
          </p:cNvPr>
          <p:cNvGrpSpPr/>
          <p:nvPr/>
        </p:nvGrpSpPr>
        <p:grpSpPr>
          <a:xfrm>
            <a:off x="160262" y="1784847"/>
            <a:ext cx="4098231" cy="1061829"/>
            <a:chOff x="127293" y="2481483"/>
            <a:chExt cx="5464308" cy="141577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7B4250C1-021C-A44B-B415-6636251F3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293" y="2654869"/>
              <a:ext cx="828951" cy="762635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E545320B-D212-AF49-9B1A-FC4BC873CDCA}"/>
                </a:ext>
              </a:extLst>
            </p:cNvPr>
            <p:cNvSpPr txBox="1"/>
            <p:nvPr/>
          </p:nvSpPr>
          <p:spPr>
            <a:xfrm>
              <a:off x="961885" y="2481483"/>
              <a:ext cx="4629716" cy="141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/>
                <a:t>The </a:t>
              </a:r>
              <a:r>
                <a:rPr lang="it-IT" sz="900" b="1" dirty="0" err="1"/>
                <a:t>jupyter</a:t>
              </a:r>
              <a:r>
                <a:rPr lang="it-IT" sz="900" b="1" dirty="0"/>
                <a:t> </a:t>
              </a:r>
              <a:r>
                <a:rPr lang="it-IT" sz="900" b="1" dirty="0" err="1"/>
                <a:t>hub</a:t>
              </a:r>
              <a:r>
                <a:rPr lang="it-IT" sz="900" b="1" dirty="0"/>
                <a:t> </a:t>
              </a:r>
              <a:r>
                <a:rPr lang="it-IT" sz="900" b="1" dirty="0" err="1"/>
                <a:t>provides</a:t>
              </a:r>
              <a:r>
                <a:rPr lang="it-IT" sz="900" b="1" dirty="0"/>
                <a:t> (</a:t>
              </a:r>
              <a:r>
                <a:rPr lang="it-IT" sz="900" b="1" dirty="0">
                  <a:hlinkClick r:id="rId7"/>
                </a:rPr>
                <a:t>https://jupyter.eodataservice.org/user/demo/tree</a:t>
              </a:r>
              <a:r>
                <a:rPr lang="it-IT" sz="900" b="1" dirty="0"/>
                <a:t>) :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/>
                <a:t>notebooks with </a:t>
              </a:r>
              <a:r>
                <a:rPr lang="it-IT" sz="900" b="1" dirty="0" err="1"/>
                <a:t>examples</a:t>
              </a:r>
              <a:r>
                <a:rPr lang="it-IT" sz="900" b="1" dirty="0"/>
                <a:t> of </a:t>
              </a:r>
              <a:r>
                <a:rPr lang="it-IT" sz="900" b="1" dirty="0" err="1"/>
                <a:t>access</a:t>
              </a:r>
              <a:r>
                <a:rPr lang="it-IT" sz="900" b="1" dirty="0"/>
                <a:t> / processing </a:t>
              </a:r>
              <a:r>
                <a:rPr lang="it-IT" sz="900" b="1" dirty="0" err="1"/>
                <a:t>query</a:t>
              </a:r>
              <a:r>
                <a:rPr lang="it-IT" sz="900" b="1" dirty="0"/>
                <a:t> to the DAS component @ESA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 err="1"/>
                <a:t>interactive</a:t>
              </a:r>
              <a:r>
                <a:rPr lang="it-IT" sz="900" b="1" dirty="0"/>
                <a:t> </a:t>
              </a:r>
              <a:r>
                <a:rPr lang="it-IT" sz="900" b="1" dirty="0" err="1"/>
                <a:t>interface</a:t>
              </a:r>
              <a:r>
                <a:rPr lang="it-IT" sz="900" b="1" dirty="0"/>
                <a:t> for live </a:t>
              </a:r>
              <a:r>
                <a:rPr lang="it-IT" sz="900" b="1" dirty="0" err="1"/>
                <a:t>coding</a:t>
              </a:r>
              <a:r>
                <a:rPr lang="it-IT" sz="900" b="1" dirty="0"/>
                <a:t> to </a:t>
              </a:r>
              <a:r>
                <a:rPr lang="it-IT" sz="900" b="1" dirty="0" err="1"/>
                <a:t>discover</a:t>
              </a:r>
              <a:r>
                <a:rPr lang="it-IT" sz="900" b="1" dirty="0"/>
                <a:t>, </a:t>
              </a:r>
              <a:r>
                <a:rPr lang="it-IT" sz="900" b="1" dirty="0" err="1"/>
                <a:t>access</a:t>
              </a:r>
              <a:r>
                <a:rPr lang="it-IT" sz="900" b="1" dirty="0"/>
                <a:t>, </a:t>
              </a:r>
              <a:r>
                <a:rPr lang="it-IT" sz="900" b="1" dirty="0" err="1"/>
                <a:t>process</a:t>
              </a:r>
              <a:r>
                <a:rPr lang="it-IT" sz="900" b="1" dirty="0"/>
                <a:t>, </a:t>
              </a:r>
              <a:r>
                <a:rPr lang="it-IT" sz="900" b="1" dirty="0" err="1"/>
                <a:t>visualize</a:t>
              </a:r>
              <a:r>
                <a:rPr lang="it-IT" sz="900" b="1" dirty="0"/>
                <a:t> the </a:t>
              </a:r>
              <a:r>
                <a:rPr lang="it-IT" sz="900" b="1" dirty="0" err="1"/>
                <a:t>datacube</a:t>
              </a:r>
              <a:r>
                <a:rPr lang="it-IT" sz="900" b="1" dirty="0"/>
                <a:t>(</a:t>
              </a:r>
              <a:r>
                <a:rPr lang="it-IT" sz="900" b="1" dirty="0" err="1"/>
                <a:t>s</a:t>
              </a:r>
              <a:r>
                <a:rPr lang="it-IT" sz="900" b="1" dirty="0"/>
                <a:t>)</a:t>
              </a:r>
              <a:endParaRPr lang="it-IT" sz="9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CC20259-6AEB-AF47-BB81-0DDE3F0FB7D1}"/>
              </a:ext>
            </a:extLst>
          </p:cNvPr>
          <p:cNvGrpSpPr/>
          <p:nvPr/>
        </p:nvGrpSpPr>
        <p:grpSpPr>
          <a:xfrm>
            <a:off x="5802649" y="3644741"/>
            <a:ext cx="551222" cy="270000"/>
            <a:chOff x="537922" y="6260547"/>
            <a:chExt cx="551222" cy="270000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A6C6B159-7A5F-F348-BE41-9625C2164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922" y="6260547"/>
              <a:ext cx="293477" cy="27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3488A63-93B8-3445-AED5-E15F0E59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535" y="6273743"/>
              <a:ext cx="243609" cy="243609"/>
            </a:xfrm>
            <a:prstGeom prst="rect">
              <a:avLst/>
            </a:prstGeom>
          </p:spPr>
        </p:pic>
      </p:grp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xmlns="" id="{CAD93876-6A60-B84C-891B-F280003C1029}"/>
              </a:ext>
            </a:extLst>
          </p:cNvPr>
          <p:cNvCxnSpPr>
            <a:cxnSpLocks/>
            <a:stCxn id="38" idx="0"/>
          </p:cNvCxnSpPr>
          <p:nvPr/>
        </p:nvCxnSpPr>
        <p:spPr>
          <a:xfrm rot="16200000" flipV="1">
            <a:off x="3241692" y="1058324"/>
            <a:ext cx="2783129" cy="2352073"/>
          </a:xfrm>
          <a:prstGeom prst="bentConnector3">
            <a:avLst>
              <a:gd name="adj1" fmla="val 10020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xmlns="" id="{B7E46E33-E69A-294C-BC83-306E598514B6}"/>
              </a:ext>
            </a:extLst>
          </p:cNvPr>
          <p:cNvCxnSpPr>
            <a:cxnSpLocks/>
            <a:stCxn id="87" idx="2"/>
            <a:endCxn id="38" idx="2"/>
          </p:cNvCxnSpPr>
          <p:nvPr/>
        </p:nvCxnSpPr>
        <p:spPr>
          <a:xfrm rot="5400000">
            <a:off x="5876797" y="3847236"/>
            <a:ext cx="5087" cy="140096"/>
          </a:xfrm>
          <a:prstGeom prst="bentConnector3">
            <a:avLst>
              <a:gd name="adj1" fmla="val 4593808"/>
            </a:avLst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687DF05-391D-A64E-99E9-5F889CDA228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340" y="3625925"/>
            <a:ext cx="293903" cy="293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897A283-C24F-104E-B644-277852DED1E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06" y="2946128"/>
            <a:ext cx="3204916" cy="15590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91940" y="-7620"/>
            <a:ext cx="534212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UC2: EO Service Discovery and Processing</a:t>
            </a:r>
          </a:p>
        </p:txBody>
      </p:sp>
    </p:spTree>
    <p:extLst>
      <p:ext uri="{BB962C8B-B14F-4D97-AF65-F5344CB8AC3E}">
        <p14:creationId xmlns:p14="http://schemas.microsoft.com/office/powerpoint/2010/main" val="95763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f2760952-b3bb-408f-ace6-eb1e07642b86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0</TotalTime>
  <Words>969</Words>
  <Application>Microsoft Office PowerPoint</Application>
  <PresentationFormat>On-screen Show (16:9)</PresentationFormat>
  <Paragraphs>208</Paragraphs>
  <Slides>24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Verdana</vt:lpstr>
      <vt:lpstr>NEW ESA Presentation 16-9</vt:lpstr>
      <vt:lpstr>PowerPoint Presentation</vt:lpstr>
      <vt:lpstr>Outline</vt:lpstr>
      <vt:lpstr>Outline</vt:lpstr>
      <vt:lpstr>PDGS Data Cube Objectives</vt:lpstr>
      <vt:lpstr>Outline</vt:lpstr>
      <vt:lpstr>PowerPoint Presentation</vt:lpstr>
      <vt:lpstr>Functional View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Outline</vt:lpstr>
      <vt:lpstr>RadCalNet Exercise https://www.radcalnet.org/#!/</vt:lpstr>
      <vt:lpstr>RadCalNet Indexed Data</vt:lpstr>
      <vt:lpstr>ACIX Inter-Comparison Exercise http://calvalportal.ceos.org/projects/acix</vt:lpstr>
      <vt:lpstr>ACIX Indexed Data</vt:lpstr>
      <vt:lpstr>ACIX Processing</vt:lpstr>
      <vt:lpstr>Outline</vt:lpstr>
      <vt:lpstr>PowerPoint Presentation</vt:lpstr>
      <vt:lpstr>ACIX/RadCalNet Lesson Learnt </vt:lpstr>
      <vt:lpstr>Outline</vt:lpstr>
      <vt:lpstr>Next Step – 2019 </vt:lpstr>
    </vt:vector>
  </TitlesOfParts>
  <Manager/>
  <Company>European Space Agency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Andrea Della Vecchia</dc:creator>
  <cp:keywords/>
  <dc:description/>
  <cp:lastModifiedBy>Ong, Cindy (Energy, Kensington WA)</cp:lastModifiedBy>
  <cp:revision>293</cp:revision>
  <cp:lastPrinted>2008-08-26T16:26:23Z</cp:lastPrinted>
  <dcterms:created xsi:type="dcterms:W3CDTF">2017-03-30T07:17:22Z</dcterms:created>
  <dcterms:modified xsi:type="dcterms:W3CDTF">2019-07-18T07:37:30Z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2017-03-30T10:00:00Z</vt:filetime>
  </property>
</Properties>
</file>