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  <p:sldMasterId id="2147484552" r:id="rId2"/>
  </p:sldMasterIdLst>
  <p:notesMasterIdLst>
    <p:notesMasterId r:id="rId16"/>
  </p:notesMasterIdLst>
  <p:handoutMasterIdLst>
    <p:handoutMasterId r:id="rId17"/>
  </p:handoutMasterIdLst>
  <p:sldIdLst>
    <p:sldId id="367" r:id="rId3"/>
    <p:sldId id="628" r:id="rId4"/>
    <p:sldId id="627" r:id="rId5"/>
    <p:sldId id="623" r:id="rId6"/>
    <p:sldId id="618" r:id="rId7"/>
    <p:sldId id="625" r:id="rId8"/>
    <p:sldId id="626" r:id="rId9"/>
    <p:sldId id="632" r:id="rId10"/>
    <p:sldId id="633" r:id="rId11"/>
    <p:sldId id="634" r:id="rId12"/>
    <p:sldId id="624" r:id="rId13"/>
    <p:sldId id="619" r:id="rId14"/>
    <p:sldId id="606" r:id="rId15"/>
  </p:sldIdLst>
  <p:sldSz cx="9144000" cy="6858000" type="screen4x3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5193">
          <p15:clr>
            <a:srgbClr val="A4A3A4"/>
          </p15:clr>
        </p15:guide>
        <p15:guide id="6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D8FEE0"/>
    <a:srgbClr val="B2F1B1"/>
    <a:srgbClr val="F3DCD8"/>
    <a:srgbClr val="A5CC35"/>
    <a:srgbClr val="344C72"/>
    <a:srgbClr val="E0FEDE"/>
    <a:srgbClr val="008F00"/>
    <a:srgbClr val="005493"/>
    <a:srgbClr val="DD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349" autoAdjust="0"/>
    <p:restoredTop sz="91736" autoAdjust="0"/>
  </p:normalViewPr>
  <p:slideViewPr>
    <p:cSldViewPr snapToObjects="1">
      <p:cViewPr varScale="1">
        <p:scale>
          <a:sx n="66" d="100"/>
          <a:sy n="66" d="100"/>
        </p:scale>
        <p:origin x="840" y="66"/>
      </p:cViewPr>
      <p:guideLst>
        <p:guide orient="horz" pos="709"/>
        <p:guide orient="horz" pos="4110"/>
        <p:guide orient="horz" pos="119"/>
        <p:guide orient="horz" pos="3838"/>
        <p:guide pos="5193"/>
        <p:guide pos="567"/>
      </p:guideLst>
    </p:cSldViewPr>
  </p:slideViewPr>
  <p:outlineViewPr>
    <p:cViewPr>
      <p:scale>
        <a:sx n="33" d="100"/>
        <a:sy n="33" d="100"/>
      </p:scale>
      <p:origin x="6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328" y="-96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B169-C35F-BD48-B4D2-BFF2343759B4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E897-F8C2-D240-9D33-4C48ED8F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5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1812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noProof="0"/>
              <a:t>Textmasterformate durch Klicken bearbeiten</a:t>
            </a:r>
          </a:p>
          <a:p>
            <a:pPr lvl="1"/>
            <a:r>
              <a:rPr lang="de-CH" altLang="en-US" noProof="0"/>
              <a:t>Zweite Ebene</a:t>
            </a:r>
          </a:p>
          <a:p>
            <a:pPr lvl="2"/>
            <a:r>
              <a:rPr lang="de-CH" altLang="en-US" noProof="0"/>
              <a:t>Dritte Ebene</a:t>
            </a:r>
          </a:p>
          <a:p>
            <a:pPr lvl="3"/>
            <a:r>
              <a:rPr lang="de-CH" altLang="en-US" noProof="0"/>
              <a:t>Vierte Ebene</a:t>
            </a:r>
          </a:p>
          <a:p>
            <a:pPr lvl="4"/>
            <a:r>
              <a:rPr lang="de-CH" altLang="en-US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066B99-7191-4C41-A3ED-64083AB6D595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90363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en-US">
                <a:ea typeface="ＭＳ Ｐゴシック" pitchFamily="34" charset="-128"/>
              </a:rPr>
              <a:t>LPV established as subgroup in 2000.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444E9D-01CA-4B63-B5CB-F2E1566FA80F}" type="slidenum">
              <a:rPr lang="en-US" altLang="en-US" sz="1100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 altLang="en-US" sz="11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8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C1F4D-F455-0545-9EA2-4AA738EA87B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11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12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7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13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SAOZ Instrument: A spectrometer of the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Système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D'Analyse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par Observations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Zénithales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(SAOZ) design. It is a zenith sky UV-visible spectrometer which is used to retrieve mean values of total ozone and nitrogen dioxide both at sunrise and sunset on a daily basis. SAOZ should work year round at Davis which is at latitude 68.6 South.</a:t>
            </a:r>
          </a:p>
          <a:p>
            <a:pPr eaLnBrk="1" hangingPunct="1">
              <a:spcBef>
                <a:spcPct val="0"/>
              </a:spcBef>
            </a:pPr>
            <a:endParaRPr lang="en-AU" sz="1200" dirty="0">
              <a:latin typeface="Avenir Book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sz="1200" dirty="0">
                <a:latin typeface="Avenir Book" charset="0"/>
              </a:rPr>
              <a:t>MAX-DOAS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ulti-</a:t>
            </a:r>
            <a:r>
              <a:rPr lang="en-AU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AX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ifferential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ptical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bsorption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pectroscopy)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2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6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3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SAOZ Instrument: A spectrometer of the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Système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D'Analyse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par Observations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Zénithales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(SAOZ) design. It is a zenith sky UV-visible spectrometer which is used to retrieve mean values of total ozone and nitrogen dioxide both at sunrise and sunset on a daily basis. SAOZ should work year round at Davis which is at latitude 68.6 South.</a:t>
            </a:r>
          </a:p>
          <a:p>
            <a:pPr eaLnBrk="1" hangingPunct="1">
              <a:spcBef>
                <a:spcPct val="0"/>
              </a:spcBef>
            </a:pPr>
            <a:endParaRPr lang="en-AU" sz="1200" dirty="0">
              <a:latin typeface="Avenir Book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sz="1200" dirty="0">
                <a:latin typeface="Avenir Book" charset="0"/>
              </a:rPr>
              <a:t>MAX-DOAS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ulti-</a:t>
            </a:r>
            <a:r>
              <a:rPr lang="en-AU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AX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ifferential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ptical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bsorption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pectroscopy)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4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5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SAOZ Instrument: A spectrometer of the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Système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D'Analyse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par Observations </a:t>
            </a:r>
            <a:r>
              <a:rPr lang="en-AU" altLang="de-DE" sz="1200" dirty="0" err="1">
                <a:latin typeface="Avenir Book" charset="0"/>
                <a:ea typeface="Avenir Book" charset="0"/>
                <a:cs typeface="Avenir Book" charset="0"/>
              </a:rPr>
              <a:t>Zénithales</a:t>
            </a:r>
            <a:r>
              <a:rPr lang="en-AU" altLang="de-DE" sz="1200" dirty="0">
                <a:latin typeface="Avenir Book" charset="0"/>
                <a:ea typeface="Avenir Book" charset="0"/>
                <a:cs typeface="Avenir Book" charset="0"/>
              </a:rPr>
              <a:t> (SAOZ) design. It is a zenith sky UV-visible spectrometer which is used to retrieve mean values of total ozone and nitrogen dioxide both at sunrise and sunset on a daily basis. SAOZ should work year round at Davis which is at latitude 68.6 South.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6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C1F4D-F455-0545-9EA2-4AA738EA87BB}" type="slidenum">
              <a:rPr lang="en-US" sz="1100">
                <a:solidFill>
                  <a:srgbClr val="000000"/>
                </a:solidFill>
                <a:latin typeface="Calibri" charset="0"/>
              </a:rPr>
              <a:pPr/>
              <a:t>7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2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C1F4D-F455-0545-9EA2-4AA738EA87B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Formed in 2000 as part of NASA’s EOS validation program – validating MODIS land products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mission of the CEOS Land Product Validation (LPV) subgroup is to coordinate the quantitative validation of satellite-derived products. The focus lies on standardized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validation across products from different satellite, algorithms, and agency sources.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C1F4D-F455-0545-9EA2-4AA738EA87B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7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F335-0D5C-40D0-A81C-F0E6C573D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A057-3DC0-48D4-986F-07D652B06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6CD8-71C0-448A-9FB0-7CB7C4F6D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6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42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9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350"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84171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1" y="274640"/>
            <a:ext cx="6530890" cy="1143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sz="1500"/>
            </a:lvl1pPr>
            <a:lvl2pPr>
              <a:buFont typeface="Arial"/>
              <a:buChar char="•"/>
              <a:defRPr sz="1350"/>
            </a:lvl2pPr>
            <a:lvl3pPr>
              <a:buFont typeface="Lucida Grande"/>
              <a:buChar char="−"/>
              <a:defRPr sz="1200"/>
            </a:lvl3pPr>
            <a:lvl4pPr>
              <a:defRPr sz="12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41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6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90"/>
            <a:ext cx="4038600" cy="415049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90"/>
            <a:ext cx="4038600" cy="415049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03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77"/>
            <a:ext cx="4040188" cy="32143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E5F7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32"/>
            <a:ext cx="4040188" cy="351073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975677"/>
            <a:ext cx="4041775" cy="32143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E5F7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615432"/>
            <a:ext cx="4041775" cy="351073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537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592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75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902"/>
            <a:ext cx="5111750" cy="422928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buNone/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896902"/>
            <a:ext cx="3008313" cy="42292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7" y="274640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3ED-3CA8-486F-9949-DD3997A21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21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51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7" y="274640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1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291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90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90"/>
            <a:ext cx="6019800" cy="4150495"/>
          </a:xfrm>
        </p:spPr>
        <p:txBody>
          <a:bodyPr vert="eaVert"/>
          <a:lstStyle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904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6" y="188915"/>
            <a:ext cx="6778625" cy="922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395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BA8A-0601-43A9-B8B5-ED1A0EDD8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4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EB8C-AA48-40A1-93C5-45D84C0D9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B25D-921A-4BF2-B813-46D0E9287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6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5A82-3698-4C51-BB5C-E620EAF62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2CF5-04B4-48DD-BF91-886DFA49B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8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42D9-7451-4ED4-A7D3-AA01D44F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8423-A651-4546-AD82-8911A111A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4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e-CH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e-CH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DC67A6-4AEC-4B68-94DB-B051B95E6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51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17702" y="274640"/>
            <a:ext cx="6996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5"/>
            <a:ext cx="863758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42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5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21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E5F7E"/>
          </a:solidFill>
          <a:latin typeface="Arial" charset="0"/>
          <a:ea typeface="ＭＳ Ｐゴシック" charset="-128"/>
          <a:cs typeface="Arial" pitchFamily="34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E5F7E"/>
          </a:solidFill>
          <a:latin typeface="Arial" charset="0"/>
          <a:ea typeface="ＭＳ Ｐゴシック" charset="-128"/>
          <a:cs typeface="Arial" pitchFamily="34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E5F7E"/>
          </a:solidFill>
          <a:latin typeface="Arial" charset="0"/>
          <a:ea typeface="ＭＳ Ｐゴシック" charset="-128"/>
          <a:cs typeface="Arial" pitchFamily="34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E5F7E"/>
          </a:solidFill>
          <a:latin typeface="Arial" charset="0"/>
          <a:ea typeface="ＭＳ Ｐゴシック" charset="-128"/>
          <a:cs typeface="Arial" pitchFamily="34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10000"/>
          </a:solidFill>
          <a:latin typeface="Arial" charset="0"/>
          <a:ea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10000"/>
          </a:solidFill>
          <a:latin typeface="Arial" charset="0"/>
          <a:ea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10000"/>
          </a:solidFill>
          <a:latin typeface="Arial" charset="0"/>
          <a:ea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eaLnBrk="1" fontAlgn="t" hangingPunct="1">
        <a:spcBef>
          <a:spcPct val="30000"/>
        </a:spcBef>
        <a:spcAft>
          <a:spcPct val="30000"/>
        </a:spcAft>
        <a:buChar char="•"/>
        <a:defRPr sz="15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557213" indent="-214313" algn="l" rtl="0" eaLnBrk="1" fontAlgn="t" hangingPunct="1">
        <a:spcBef>
          <a:spcPct val="15000"/>
        </a:spcBef>
        <a:spcAft>
          <a:spcPct val="15000"/>
        </a:spcAft>
        <a:buFont typeface="Arial" pitchFamily="34" charset="0"/>
        <a:buChar char="–"/>
        <a:defRPr sz="135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857250" indent="-171450" algn="l" rtl="0" eaLnBrk="1" fontAlgn="t" hangingPunct="1">
        <a:spcBef>
          <a:spcPct val="15000"/>
        </a:spcBef>
        <a:spcAft>
          <a:spcPct val="15000"/>
        </a:spcAft>
        <a:buChar char="•"/>
        <a:defRPr sz="12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200150" indent="-171450" algn="l" rtl="0" eaLnBrk="1" fontAlgn="t" hangingPunct="1">
        <a:spcBef>
          <a:spcPct val="15000"/>
        </a:spcBef>
        <a:spcAft>
          <a:spcPct val="15000"/>
        </a:spcAft>
        <a:buChar char="–"/>
        <a:defRPr sz="12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6641"/>
            <a:ext cx="2428892" cy="195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91" y="2556399"/>
            <a:ext cx="7866489" cy="1301229"/>
          </a:xfrm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Avenir Medium" charset="0"/>
                <a:ea typeface="Avenir Medium" charset="0"/>
                <a:cs typeface="Avenir Medium" charset="0"/>
              </a:rPr>
              <a:t>45</a:t>
            </a:r>
            <a:r>
              <a:rPr lang="en-US" sz="2800" b="1" baseline="30000" dirty="0">
                <a:latin typeface="Avenir Medium" charset="0"/>
                <a:ea typeface="Avenir Medium" charset="0"/>
                <a:cs typeface="Avenir Medium" charset="0"/>
              </a:rPr>
              <a:t>th</a:t>
            </a:r>
            <a:r>
              <a:rPr lang="en-US" sz="2800" b="1" dirty="0">
                <a:latin typeface="Avenir Medium" charset="0"/>
                <a:ea typeface="Avenir Medium" charset="0"/>
                <a:cs typeface="Avenir Medium" charset="0"/>
              </a:rPr>
              <a:t> WGCV Plenary</a:t>
            </a:r>
            <a:br>
              <a:rPr lang="en-US" sz="2800" b="1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en-US" sz="2800" b="1" dirty="0">
                <a:latin typeface="Avenir Medium" charset="0"/>
                <a:ea typeface="Avenir Medium" charset="0"/>
                <a:cs typeface="Avenir Medium" charset="0"/>
              </a:rPr>
              <a:t>Perth, July 2019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F335-0D5C-40D0-A81C-F0E6C573DC2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940126" y="821998"/>
            <a:ext cx="576460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tabLst>
                <a:tab pos="4851400" algn="r"/>
                <a:tab pos="5537200" algn="r"/>
              </a:tabLst>
              <a:defRPr/>
            </a:pPr>
            <a:r>
              <a:rPr lang="en-US" altLang="de-DE" sz="16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tabLst>
                <a:tab pos="4851400" algn="r"/>
                <a:tab pos="5537200" algn="r"/>
              </a:tabLst>
              <a:defRPr/>
            </a:pPr>
            <a:r>
              <a:rPr lang="en-US" altLang="de-DE" sz="1600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	</a:t>
            </a:r>
            <a:r>
              <a:rPr lang="en-US" altLang="de-DE" sz="1600" b="1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Working Group on Calibration and Validation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tabLst>
                <a:tab pos="4851400" algn="r"/>
                <a:tab pos="5537200" algn="r"/>
              </a:tabLst>
              <a:defRPr/>
            </a:pPr>
            <a:r>
              <a:rPr lang="en-US" altLang="de-DE" sz="1600" b="1" dirty="0">
                <a:solidFill>
                  <a:prstClr val="black"/>
                </a:solidFill>
                <a:latin typeface="Avenir Light" charset="0"/>
                <a:ea typeface="Avenir Light" charset="0"/>
                <a:cs typeface="Avenir Light" charset="0"/>
              </a:rPr>
              <a:t>	Land Product Validation Subgroup </a:t>
            </a:r>
          </a:p>
        </p:txBody>
      </p:sp>
      <p:pic>
        <p:nvPicPr>
          <p:cNvPr id="13" name="12 Imagen" descr="CEOSlogo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945664" y="-1"/>
            <a:ext cx="4874807" cy="10793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C06A41-3116-42CE-B05B-E43DB3EDF6C8}"/>
              </a:ext>
            </a:extLst>
          </p:cNvPr>
          <p:cNvSpPr txBox="1">
            <a:spLocks/>
          </p:cNvSpPr>
          <p:nvPr/>
        </p:nvSpPr>
        <p:spPr bwMode="auto">
          <a:xfrm>
            <a:off x="669097" y="3929066"/>
            <a:ext cx="7866489" cy="13012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Agency report: Australian Bureau of Meteorology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I. Grant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284509E-AD35-46EB-9536-59BFF17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Extra slides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2F6874-836D-439C-BB96-B439F5854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5972C-1CD2-F148-BD7B-426BFEAD73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A5CC35"/>
                  </a:solidFill>
                  <a:effectLst/>
                  <a:uLnTx/>
                  <a:uFillTx/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A3B3C28-5DED-496C-8B41-9715667AC259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3200" b="1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Atmospheric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00B8E1D3-76B8-41DF-B42B-5A9D07F20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0" y="836712"/>
            <a:ext cx="5995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Atmospheric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6039B2D-9EE2-4354-B15D-2E32DA633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43004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3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LPV Subgroup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To foster and </a:t>
            </a:r>
            <a:r>
              <a:rPr lang="en-US" altLang="de-DE" sz="1800" b="1" dirty="0">
                <a:latin typeface="Avenir Book" charset="0"/>
                <a:ea typeface="Avenir Book" charset="0"/>
                <a:cs typeface="Avenir Book" charset="0"/>
              </a:rPr>
              <a:t>coordinate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de-DE" sz="1800" b="1" dirty="0">
                <a:latin typeface="Avenir Heavy" charset="0"/>
                <a:ea typeface="Avenir Heavy" charset="0"/>
                <a:cs typeface="Avenir Heavy" charset="0"/>
              </a:rPr>
              <a:t>quantitative validation of global land products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 derived from remotely sensed data, in a traceable way, and to relay results to users.</a:t>
            </a:r>
          </a:p>
          <a:p>
            <a:pPr algn="ctr" eaLnBrk="1" hangingPunct="1">
              <a:buFont typeface="+mj-lt"/>
              <a:buAutoNum type="arabicPeriod"/>
              <a:defRPr/>
            </a:pPr>
            <a:endParaRPr lang="en-US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To </a:t>
            </a:r>
            <a:r>
              <a:rPr lang="en-US" altLang="de-DE" sz="1800" b="1" dirty="0">
                <a:latin typeface="Avenir Book" charset="0"/>
                <a:ea typeface="Avenir Book" charset="0"/>
                <a:cs typeface="Avenir Book" charset="0"/>
              </a:rPr>
              <a:t>increase the quality and efficiency of global satellite product validation 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by developing and promoting </a:t>
            </a:r>
            <a:r>
              <a:rPr lang="en-US" altLang="de-DE" sz="1800" b="1" dirty="0">
                <a:latin typeface="Avenir Heavy" charset="0"/>
                <a:ea typeface="Avenir Heavy" charset="0"/>
                <a:cs typeface="Avenir Heavy" charset="0"/>
              </a:rPr>
              <a:t>international standards and protocols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 for: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Field sampling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Scaling techniques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Accuracy report and use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Data and information exchange</a:t>
            </a:r>
          </a:p>
          <a:p>
            <a:pPr lvl="2" eaLnBrk="1" hangingPunct="1">
              <a:lnSpc>
                <a:spcPct val="30000"/>
              </a:lnSpc>
              <a:spcBef>
                <a:spcPct val="0"/>
              </a:spcBef>
              <a:buFontTx/>
              <a:buNone/>
              <a:defRPr/>
            </a:pPr>
            <a:endParaRPr lang="en-US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To </a:t>
            </a:r>
            <a:r>
              <a:rPr lang="en-US" altLang="de-DE" sz="1800" b="1" dirty="0">
                <a:latin typeface="Avenir Book" charset="0"/>
                <a:ea typeface="Avenir Book" charset="0"/>
                <a:cs typeface="Avenir Book" charset="0"/>
              </a:rPr>
              <a:t>improve quality of ground references </a:t>
            </a:r>
            <a:r>
              <a:rPr lang="en-US" altLang="de-DE" sz="1800" dirty="0">
                <a:latin typeface="Avenir Book" charset="0"/>
              </a:rPr>
              <a:t>used for 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product validation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</a:rPr>
              <a:t>Field campaigns for fiducial references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</a:rPr>
              <a:t>Identification of sites and supersites for validation</a:t>
            </a:r>
          </a:p>
          <a:p>
            <a:pPr marL="914400" lvl="2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US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To </a:t>
            </a:r>
            <a:r>
              <a:rPr lang="en-US" altLang="de-DE" sz="1800" b="1" dirty="0">
                <a:latin typeface="Avenir Book" charset="0"/>
                <a:ea typeface="Avenir Book" charset="0"/>
                <a:cs typeface="Avenir Book" charset="0"/>
              </a:rPr>
              <a:t>provide feedback to international structures 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for: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Requirements on product accuracy and quality assurance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Terrestrial ECV measurement standards 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13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09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762872" cy="4857403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de-DE" sz="1800" dirty="0">
                <a:latin typeface="Avenir Book"/>
                <a:ea typeface="Avenir Book" charset="0"/>
                <a:cs typeface="Avenir Book" charset="0"/>
              </a:rPr>
              <a:t>Australia's national weather, climate and water agency </a:t>
            </a:r>
          </a:p>
          <a:p>
            <a:pPr eaLnBrk="1" hangingPunct="1">
              <a:defRPr/>
            </a:pPr>
            <a:r>
              <a:rPr lang="en-AU" altLang="de-DE" sz="1800" dirty="0">
                <a:latin typeface="Avenir Book"/>
                <a:ea typeface="Avenir Book" charset="0"/>
                <a:cs typeface="Avenir Book" charset="0"/>
              </a:rPr>
              <a:t>Provide forecasts, warnings and long-term outlooks on environmental phenomena that affect the safety, prosperity and resilience of Australians.</a:t>
            </a:r>
          </a:p>
          <a:p>
            <a:pPr eaLnBrk="1" hangingPunct="1">
              <a:defRPr/>
            </a:pPr>
            <a:r>
              <a:rPr lang="en-AU" altLang="de-DE" sz="1800" dirty="0">
                <a:latin typeface="Avenir Book"/>
                <a:ea typeface="Avenir Book" charset="0"/>
                <a:cs typeface="Avenir Book" charset="0"/>
              </a:rPr>
              <a:t>Monitor and report on current environmental conditions.</a:t>
            </a:r>
          </a:p>
          <a:p>
            <a:pPr eaLnBrk="1" hangingPunct="1">
              <a:defRPr/>
            </a:pPr>
            <a:r>
              <a:rPr lang="en-AU" altLang="de-DE" sz="1800" dirty="0">
                <a:latin typeface="Avenir Book"/>
                <a:ea typeface="Avenir Book" charset="0"/>
                <a:cs typeface="Avenir Book" charset="0"/>
              </a:rPr>
              <a:t>Foster greater public understanding and use of environmental intelligence</a:t>
            </a:r>
          </a:p>
          <a:p>
            <a:pPr>
              <a:spcBef>
                <a:spcPts val="450"/>
              </a:spcBef>
            </a:pPr>
            <a:endParaRPr lang="en-US" sz="1800" dirty="0">
              <a:latin typeface="Avenir Book"/>
              <a:ea typeface="Geneva"/>
            </a:endParaRPr>
          </a:p>
          <a:p>
            <a:pPr>
              <a:spcBef>
                <a:spcPts val="450"/>
              </a:spcBef>
            </a:pPr>
            <a:r>
              <a:rPr lang="en-US" sz="1800" dirty="0">
                <a:latin typeface="Avenir Book"/>
                <a:ea typeface="Geneva"/>
              </a:rPr>
              <a:t>24/7 service covering Australia and beyond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Avenir Book"/>
                <a:ea typeface="Geneva"/>
              </a:rPr>
              <a:t>Head Office in Melbourne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Avenir Book"/>
                <a:ea typeface="Geneva"/>
              </a:rPr>
              <a:t>Regional offices in state capitals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Avenir Book"/>
                <a:ea typeface="Geneva"/>
              </a:rPr>
              <a:t>~1500 staff</a:t>
            </a:r>
          </a:p>
          <a:p>
            <a:pPr>
              <a:spcBef>
                <a:spcPts val="450"/>
              </a:spcBef>
            </a:pPr>
            <a:r>
              <a:rPr lang="en-US" altLang="de-DE" sz="1800" dirty="0">
                <a:latin typeface="Avenir Book"/>
                <a:ea typeface="Avenir Book" charset="0"/>
                <a:cs typeface="Avenir Book" charset="0"/>
              </a:rPr>
              <a:t>Extensive observation networks over land and surrounding oceans</a:t>
            </a:r>
            <a:endParaRPr lang="en-AU" altLang="de-DE" sz="1800" dirty="0">
              <a:latin typeface="Avenir Book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endParaRPr lang="en-US" altLang="de-DE" sz="1800" dirty="0">
              <a:latin typeface="Avenir Book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2</a:t>
            </a:fld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9501BC7F-43AF-4A76-A712-EE8182F57A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4731"/>
            <a:ext cx="3384376" cy="225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6AF28A-9918-4380-AE6D-BCD45EB8A05E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Australian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390053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1800" b="1" dirty="0"/>
              <a:t>External use</a:t>
            </a:r>
          </a:p>
          <a:p>
            <a:r>
              <a:rPr lang="en-AU" sz="1800" dirty="0"/>
              <a:t>Solar Radiation</a:t>
            </a:r>
          </a:p>
          <a:p>
            <a:r>
              <a:rPr lang="en-AU" sz="1800" dirty="0"/>
              <a:t>Grassland Curing</a:t>
            </a:r>
          </a:p>
          <a:p>
            <a:r>
              <a:rPr lang="en-AU" sz="1800" dirty="0"/>
              <a:t>NDVI</a:t>
            </a:r>
          </a:p>
          <a:p>
            <a:r>
              <a:rPr lang="en-AU" sz="1800" dirty="0"/>
              <a:t>Sea Surface Temperature</a:t>
            </a:r>
          </a:p>
          <a:p>
            <a:r>
              <a:rPr lang="en-AU" sz="1800" dirty="0"/>
              <a:t>Volcanic Ash</a:t>
            </a:r>
          </a:p>
          <a:p>
            <a:r>
              <a:rPr lang="en-AU" sz="1800" dirty="0"/>
              <a:t>Fog / Low cloud</a:t>
            </a:r>
          </a:p>
          <a:p>
            <a:r>
              <a:rPr lang="en-AU" sz="1800" dirty="0"/>
              <a:t>Aircraft Icing Potential</a:t>
            </a:r>
          </a:p>
          <a:p>
            <a:r>
              <a:rPr lang="en-AU" sz="1800" dirty="0"/>
              <a:t>Public imagery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61BAD-57FC-4880-AE87-04A043A57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1800" b="1" dirty="0"/>
              <a:t>Internal use</a:t>
            </a:r>
          </a:p>
          <a:p>
            <a:r>
              <a:rPr lang="en-AU" sz="1800" dirty="0"/>
              <a:t>Cloud properties</a:t>
            </a:r>
          </a:p>
          <a:p>
            <a:r>
              <a:rPr lang="en-AU" sz="1800" dirty="0"/>
              <a:t>Precipitation</a:t>
            </a:r>
          </a:p>
          <a:p>
            <a:r>
              <a:rPr lang="en-AU" sz="1800" dirty="0"/>
              <a:t>Sounder radiances</a:t>
            </a:r>
          </a:p>
          <a:p>
            <a:r>
              <a:rPr lang="en-AU" sz="1800" dirty="0"/>
              <a:t>Atmospheric Motion Vectors</a:t>
            </a:r>
          </a:p>
          <a:p>
            <a:r>
              <a:rPr lang="en-AU" sz="1800" dirty="0"/>
              <a:t>Forecaster imagery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b="1" dirty="0"/>
              <a:t>Under development</a:t>
            </a:r>
          </a:p>
          <a:p>
            <a:r>
              <a:rPr lang="en-AU" sz="1800" dirty="0"/>
              <a:t>Convective initiation</a:t>
            </a:r>
          </a:p>
          <a:p>
            <a:r>
              <a:rPr lang="en-AU" sz="1800" dirty="0"/>
              <a:t>Storm tracking</a:t>
            </a:r>
          </a:p>
          <a:p>
            <a:endParaRPr lang="en-AU" sz="1800" dirty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4CF466-F5CE-4457-87CA-EAD4B96979D2}"/>
              </a:ext>
            </a:extLst>
          </p:cNvPr>
          <p:cNvSpPr txBox="1"/>
          <p:nvPr/>
        </p:nvSpPr>
        <p:spPr>
          <a:xfrm>
            <a:off x="457200" y="126876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Satellite-based data products produced by </a:t>
            </a:r>
            <a:r>
              <a:rPr lang="en-AU" sz="2000" b="1" dirty="0" err="1"/>
              <a:t>ABoM</a:t>
            </a:r>
            <a:endParaRPr lang="en-AU" sz="20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85835B-A710-4340-8E87-E252AF7F2758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Australian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227152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Atmospheric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de-DE" sz="1800" b="1" dirty="0">
                <a:latin typeface="Avenir Book" charset="0"/>
                <a:ea typeface="Avenir Book" charset="0"/>
                <a:cs typeface="Avenir Book" charset="0"/>
              </a:rPr>
              <a:t>Ozone</a:t>
            </a:r>
          </a:p>
          <a:p>
            <a:pPr eaLnBrk="1" hangingPunct="1">
              <a:defRPr/>
            </a:pP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The Bureau's Dobson, 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ozonesonde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 and MAX-DOAS ozone observations are now collected and available through the EVDC (ESA Validation Data Centre) and being used for TROPOMI validation</a:t>
            </a:r>
          </a:p>
          <a:p>
            <a:pPr eaLnBrk="1" hangingPunct="1">
              <a:defRPr/>
            </a:pP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Dobson and MAX-DOAS observations submitted in Near Real Time HDF format to CAMS (Copernicus Atmospheric Monitoring Service)</a:t>
            </a:r>
            <a:endParaRPr lang="en-AU" altLang="de-DE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4</a:t>
            </a:fld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40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00B8E1D3-76B8-41DF-B42B-5A9D07F20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t="51645" r="15880" b="12854"/>
          <a:stretch/>
        </p:blipFill>
        <p:spPr>
          <a:xfrm>
            <a:off x="458257" y="2756926"/>
            <a:ext cx="4039131" cy="2731278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DBB915A9-AF2D-419F-92F1-0EB818CA7E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36241" r="33085" b="36350"/>
          <a:stretch/>
        </p:blipFill>
        <p:spPr>
          <a:xfrm>
            <a:off x="4975020" y="2756926"/>
            <a:ext cx="3384376" cy="25983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48CA-7A8C-40EF-8263-0BD4F1429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pPr algn="ctr"/>
            <a:endParaRPr lang="en-AU" dirty="0"/>
          </a:p>
          <a:p>
            <a:pPr algn="ctr"/>
            <a:r>
              <a:rPr lang="en-AU" sz="1800" b="0" dirty="0"/>
              <a:t>TROPOMI total ozone column</a:t>
            </a:r>
            <a:br>
              <a:rPr lang="en-AU" sz="1800" b="0" dirty="0"/>
            </a:br>
            <a:r>
              <a:rPr lang="en-AU" sz="1800" b="0" dirty="0"/>
              <a:t>- validation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endParaRPr lang="en-US" altLang="de-DE" sz="1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de-DE" sz="1000" dirty="0" err="1">
                <a:latin typeface="Avenir Book" charset="0"/>
                <a:ea typeface="Avenir Book" charset="0"/>
                <a:cs typeface="Avenir Book" charset="0"/>
              </a:rPr>
              <a:t>Garane</a:t>
            </a:r>
            <a:r>
              <a:rPr lang="en-US" altLang="de-DE" sz="1000" dirty="0">
                <a:latin typeface="Avenir Book" charset="0"/>
                <a:ea typeface="Avenir Book" charset="0"/>
                <a:cs typeface="Avenir Book" charset="0"/>
              </a:rPr>
              <a:t> et al.: </a:t>
            </a:r>
            <a:r>
              <a:rPr lang="en-AU" altLang="de-DE" sz="1000" dirty="0">
                <a:latin typeface="Avenir Book" charset="0"/>
                <a:ea typeface="Avenir Book" charset="0"/>
                <a:cs typeface="Avenir Book" charset="0"/>
              </a:rPr>
              <a:t>TROPOMI/S5p total ozone column data: global ground-based validation &amp; consistency with other satellite missions, Atmos. Meas. Tech. Discuss., https://doi.org/10.5194/amt-2019-147, in review, 2019</a:t>
            </a:r>
            <a:endParaRPr lang="en-US" altLang="de-DE" sz="10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39709-E3CE-4B68-A9AD-C9CA6C4CE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lIns="36000" rIns="36000" anchor="t" anchorCtr="0"/>
          <a:lstStyle/>
          <a:p>
            <a:pPr algn="ctr"/>
            <a:endParaRPr lang="en-AU" dirty="0"/>
          </a:p>
          <a:p>
            <a:pPr algn="ctr"/>
            <a:r>
              <a:rPr lang="en-AU" sz="1800" b="0" dirty="0"/>
              <a:t>Tropospheric ozone from assimilation of satellite profiles</a:t>
            </a:r>
            <a:br>
              <a:rPr lang="en-AU" sz="1800" b="0" dirty="0"/>
            </a:br>
            <a:r>
              <a:rPr lang="en-AU" sz="1800" b="0" dirty="0"/>
              <a:t>- validation stations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A41056-091C-4D85-8F7B-F90BA05EE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r>
              <a:rPr lang="en-AU" sz="1000" dirty="0"/>
              <a:t>van Peet, J. C. A. and van der A, R. J.: Deriving tropospheric ozone from assimilated profiles, Atmos. Chem. Phys., 19, 8297-8309, https://doi.org/10.5194/acp-19-8297-2019, 2019.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26299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B03C1D-41F8-483C-9BF8-F32196B331CB}"/>
              </a:ext>
            </a:extLst>
          </p:cNvPr>
          <p:cNvSpPr txBox="1"/>
          <p:nvPr/>
        </p:nvSpPr>
        <p:spPr>
          <a:xfrm>
            <a:off x="458257" y="1115452"/>
            <a:ext cx="868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err="1"/>
              <a:t>ABoM</a:t>
            </a:r>
            <a:r>
              <a:rPr lang="en-AU" sz="1800" b="1" dirty="0"/>
              <a:t> supplies a large fraction of southern mid-latitude ozone observations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21C5FE-69EC-4616-96B0-B2C4EFC9FC8C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Atmospheric Composition</a:t>
            </a:r>
            <a:endParaRPr lang="en-US" sz="3200" b="1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Atmospheric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AU" altLang="de-DE" sz="1800" b="1" dirty="0">
                <a:latin typeface="Avenir Book" charset="0"/>
                <a:ea typeface="Avenir Book" charset="0"/>
                <a:cs typeface="Avenir Book" charset="0"/>
              </a:rPr>
              <a:t>New instruments</a:t>
            </a: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eaLnBrk="1" hangingPunct="1">
              <a:buNone/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Scientific lead is Matt Tully</a:t>
            </a:r>
          </a:p>
          <a:p>
            <a:pPr eaLnBrk="1" hangingPunct="1">
              <a:defRPr/>
            </a:pP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MAX-DOAS (Multi-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AXis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 Differential Optical Absorption Spectroscopy. O3)</a:t>
            </a:r>
            <a:endParaRPr lang="en-AU" altLang="de-DE" sz="1400" dirty="0">
              <a:latin typeface="Avenir Book" charset="0"/>
              <a:ea typeface="Avenir Book" charset="0"/>
              <a:cs typeface="Avenir Book" charset="0"/>
            </a:endParaRP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Located in Melbourne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Ambition for a second one at Macquarie Island</a:t>
            </a:r>
          </a:p>
          <a:p>
            <a:pPr eaLnBrk="1" hangingPunct="1">
              <a:defRPr/>
            </a:pP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SAOZ (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Système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D'Analyse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 par Observations 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Zénithales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. O3, NO2)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Zenith sky UV-visible spectrometer 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Instrument has been operational in Melbourne since July 2018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Plan to soon have two more for Macquarie Island and Davis</a:t>
            </a:r>
          </a:p>
          <a:p>
            <a:pPr eaLnBrk="1" hangingPunct="1">
              <a:defRPr/>
            </a:pPr>
            <a:endParaRPr lang="en-AU" alt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Pandora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Instrument is located in Melbourne and recently resumed operation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Tropospheric and total O3 and NO2, spectral AOD (SO2 and formaldehyde in future)</a:t>
            </a:r>
          </a:p>
          <a:p>
            <a:pPr lvl="1" eaLnBrk="1" hangingPunct="1">
              <a:defRPr/>
            </a:pP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Intention is to join the </a:t>
            </a:r>
            <a:r>
              <a:rPr lang="en-AU" altLang="de-DE" sz="1800" dirty="0" err="1">
                <a:latin typeface="Avenir Book" charset="0"/>
                <a:ea typeface="Avenir Book" charset="0"/>
                <a:cs typeface="Avenir Book" charset="0"/>
              </a:rPr>
              <a:t>Pandonia</a:t>
            </a:r>
            <a:r>
              <a:rPr lang="en-AU" altLang="de-DE" sz="1800" dirty="0">
                <a:latin typeface="Avenir Book" charset="0"/>
                <a:ea typeface="Avenir Book" charset="0"/>
                <a:cs typeface="Avenir Book" charset="0"/>
              </a:rPr>
              <a:t> network</a:t>
            </a:r>
          </a:p>
          <a:p>
            <a:pPr marL="457200" lvl="1" indent="0" eaLnBrk="1" hangingPunct="1">
              <a:buNone/>
              <a:defRPr/>
            </a:pPr>
            <a:endParaRPr lang="en-AU" altLang="de-DE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6</a:t>
            </a:fld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62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42645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Sea Surface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314"/>
            <a:ext cx="8426450" cy="504098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sz="1800" dirty="0" err="1">
                <a:latin typeface="Avenir Book" charset="0"/>
                <a:ea typeface="Avenir Book" charset="0"/>
                <a:cs typeface="Avenir Book" charset="0"/>
              </a:rPr>
              <a:t>ABoM</a:t>
            </a:r>
            <a:r>
              <a:rPr lang="en-US" altLang="de-DE" sz="1800" dirty="0">
                <a:latin typeface="Avenir Book" charset="0"/>
                <a:ea typeface="Avenir Book" charset="0"/>
                <a:cs typeface="Avenir Book" charset="0"/>
              </a:rPr>
              <a:t> produces and validates SST datasets from AVHRR, VIIRS, Himawari-8 under the GHRSST (Global High Resolution SST) framework</a:t>
            </a:r>
          </a:p>
          <a:p>
            <a:pPr eaLnBrk="1" hangingPunct="1">
              <a:defRPr/>
            </a:pPr>
            <a:r>
              <a:rPr lang="en-US" altLang="de-DE" sz="1800" dirty="0">
                <a:latin typeface="Avenir Book" charset="0"/>
                <a:ea typeface="Avenir Light" charset="0"/>
                <a:cs typeface="Avenir Light" charset="0"/>
              </a:rPr>
              <a:t>A flexible generic validation system for comparing arbitrary point, line or spatial datasets</a:t>
            </a: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5972C-1CD2-F148-BD7B-426BFEAD7304}" type="slidenum">
              <a:rPr lang="en-US" sz="1200">
                <a:solidFill>
                  <a:srgbClr val="898989"/>
                </a:solidFill>
              </a:rPr>
              <a:pPr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/>
              <a:r>
                <a:rPr lang="en-US" sz="1800" spc="100" dirty="0">
                  <a:solidFill>
                    <a:srgbClr val="A5CC35"/>
                  </a:solidFill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A2073C-6E8E-4308-A303-58A489623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5648" r="59511" b="64980"/>
          <a:stretch/>
        </p:blipFill>
        <p:spPr>
          <a:xfrm>
            <a:off x="2339752" y="2334999"/>
            <a:ext cx="4267647" cy="224612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DCFB13-AD3D-4D61-8A61-62DF00542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2" t="6567" r="33357" b="61126"/>
          <a:stretch/>
        </p:blipFill>
        <p:spPr>
          <a:xfrm>
            <a:off x="860556" y="4735752"/>
            <a:ext cx="2882281" cy="198156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D7496E-FB35-41AB-A20E-ED4920A36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39753" r="55881" b="35282"/>
          <a:stretch/>
        </p:blipFill>
        <p:spPr>
          <a:xfrm>
            <a:off x="3845139" y="4733628"/>
            <a:ext cx="5079595" cy="19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2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482952" cy="4857403"/>
          </a:xfrm>
        </p:spPr>
        <p:txBody>
          <a:bodyPr/>
          <a:lstStyle/>
          <a:p>
            <a:pPr indent="-255985">
              <a:lnSpc>
                <a:spcPct val="90000"/>
              </a:lnSpc>
              <a:spcBef>
                <a:spcPts val="563"/>
              </a:spcBef>
              <a:spcAft>
                <a:spcPts val="563"/>
              </a:spcAft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Gridded spatial data (0.05º resolution)</a:t>
            </a:r>
          </a:p>
          <a:p>
            <a:pPr indent="-255985">
              <a:lnSpc>
                <a:spcPct val="90000"/>
              </a:lnSpc>
              <a:spcBef>
                <a:spcPts val="563"/>
              </a:spcBef>
              <a:spcAft>
                <a:spcPts val="563"/>
              </a:spcAft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 on GEO hourly data from 1990 to present</a:t>
            </a:r>
          </a:p>
          <a:p>
            <a:pPr marL="1190" indent="0">
              <a:lnSpc>
                <a:spcPct val="90000"/>
              </a:lnSpc>
              <a:spcBef>
                <a:spcPts val="563"/>
              </a:spcBef>
              <a:spcAft>
                <a:spcPts val="563"/>
              </a:spcAft>
              <a:buClr>
                <a:srgbClr val="666666"/>
              </a:buClr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Time series</a:t>
            </a:r>
          </a:p>
          <a:p>
            <a:pPr marL="556022" lvl="1" indent="-213122">
              <a:lnSpc>
                <a:spcPct val="90000"/>
              </a:lnSpc>
              <a:spcBef>
                <a:spcPts val="281"/>
              </a:spcBef>
              <a:spcAft>
                <a:spcPts val="281"/>
              </a:spcAft>
              <a:buClr>
                <a:srgbClr val="666666"/>
              </a:buCl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Hourly irradiance (global, direct)</a:t>
            </a:r>
          </a:p>
          <a:p>
            <a:pPr marL="556022" lvl="1" indent="-213122">
              <a:lnSpc>
                <a:spcPct val="90000"/>
              </a:lnSpc>
              <a:spcBef>
                <a:spcPts val="281"/>
              </a:spcBef>
              <a:spcAft>
                <a:spcPts val="281"/>
              </a:spcAft>
              <a:buClr>
                <a:srgbClr val="666666"/>
              </a:buCl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Daily exposure (global)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190" indent="0">
              <a:lnSpc>
                <a:spcPct val="90000"/>
              </a:lnSpc>
              <a:spcBef>
                <a:spcPts val="563"/>
              </a:spcBef>
              <a:spcAft>
                <a:spcPts val="563"/>
              </a:spcAft>
              <a:buClr>
                <a:srgbClr val="666666"/>
              </a:buClr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Climatologies</a:t>
            </a:r>
            <a:endParaRPr lang="en-US" altLang="en-US" sz="1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56022" lvl="1" indent="-213122">
              <a:lnSpc>
                <a:spcPct val="90000"/>
              </a:lnSpc>
              <a:spcBef>
                <a:spcPts val="281"/>
              </a:spcBef>
              <a:spcAft>
                <a:spcPts val="281"/>
              </a:spcAft>
              <a:buClr>
                <a:srgbClr val="666666"/>
              </a:buCl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Monthly mean hourly irradiance (global, direct)</a:t>
            </a:r>
          </a:p>
          <a:p>
            <a:pPr marL="556022" lvl="1" indent="-213122">
              <a:lnSpc>
                <a:spcPct val="90000"/>
              </a:lnSpc>
              <a:spcBef>
                <a:spcPts val="281"/>
              </a:spcBef>
              <a:spcAft>
                <a:spcPts val="281"/>
              </a:spcAft>
              <a:buClr>
                <a:srgbClr val="666666"/>
              </a:buCl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Annual mean hourly irradiance (global, direct)</a:t>
            </a:r>
          </a:p>
          <a:p>
            <a:pPr marL="556022" lvl="1" indent="-213122">
              <a:lnSpc>
                <a:spcPct val="90000"/>
              </a:lnSpc>
              <a:spcBef>
                <a:spcPts val="281"/>
              </a:spcBef>
              <a:spcAft>
                <a:spcPts val="281"/>
              </a:spcAft>
              <a:buClr>
                <a:srgbClr val="666666"/>
              </a:buCl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US" alt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Annual mean daily global exposure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US" altLang="de-DE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14F36-BD70-4891-9292-D71E51A82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5972C-1CD2-F148-BD7B-426BFEAD73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A5CC35"/>
                  </a:solidFill>
                  <a:effectLst/>
                  <a:uLnTx/>
                  <a:uFillTx/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6ADD6947-98D7-4113-A63D-9FCFBE72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44" y="1268760"/>
            <a:ext cx="2778795" cy="191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6" descr="solar09_irr_timeseries">
            <a:extLst>
              <a:ext uri="{FF2B5EF4-FFF2-40B4-BE49-F238E27FC236}">
                <a16:creationId xmlns:a16="http://schemas.microsoft.com/office/drawing/2014/main" id="{65D297AD-965E-4893-B959-EBF23EE8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77127" r="8316" b="1357"/>
          <a:stretch>
            <a:fillRect/>
          </a:stretch>
        </p:blipFill>
        <p:spPr bwMode="auto">
          <a:xfrm>
            <a:off x="835809" y="5466344"/>
            <a:ext cx="7912655" cy="13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CA43DFBA-82D6-4156-A782-346C042C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7552"/>
            <a:ext cx="2790042" cy="191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7FD698-1932-413F-9C57-C808E0DC8D1C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err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ABoM</a:t>
            </a:r>
            <a:r>
              <a:rPr lang="fr-FR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 satellite </a:t>
            </a:r>
            <a:r>
              <a:rPr lang="fr-FR" sz="3200" b="1" dirty="0" err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solar</a:t>
            </a:r>
            <a:r>
              <a:rPr lang="fr-FR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 data </a:t>
            </a:r>
            <a:r>
              <a:rPr lang="fr-FR" sz="3200" b="1" dirty="0" err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products</a:t>
            </a:r>
            <a:endParaRPr lang="en-US" sz="3200" b="1" dirty="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9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de-DE" sz="1800" dirty="0">
                <a:latin typeface="Avenir Light" charset="0"/>
                <a:ea typeface="Avenir Light" charset="0"/>
                <a:cs typeface="Avenir Light" charset="0"/>
              </a:rPr>
              <a:t>Use surface data to bias correct and validate satellite solar data</a:t>
            </a:r>
          </a:p>
          <a:p>
            <a:pPr eaLnBrk="1" hangingPunct="1">
              <a:defRPr/>
            </a:pPr>
            <a:r>
              <a:rPr lang="en-AU" altLang="de-DE" sz="1800" dirty="0">
                <a:latin typeface="Avenir Light" charset="0"/>
                <a:ea typeface="Avenir Light" charset="0"/>
                <a:cs typeface="Avenir Light" charset="0"/>
              </a:rPr>
              <a:t>&gt;240 station-years of 1-minute statistics of 1-second samples</a:t>
            </a:r>
          </a:p>
          <a:p>
            <a:pPr eaLnBrk="1" hangingPunct="1">
              <a:defRPr/>
            </a:pPr>
            <a:r>
              <a:rPr lang="en-AU" altLang="de-DE" sz="1800" dirty="0">
                <a:latin typeface="Avenir Light" charset="0"/>
                <a:ea typeface="Avenir Light" charset="0"/>
                <a:cs typeface="Avenir Light" charset="0"/>
              </a:rPr>
              <a:t>Global, diffuse and direct components</a:t>
            </a:r>
          </a:p>
          <a:p>
            <a:pPr eaLnBrk="1" hangingPunct="1"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Traceable to World Radiometric Reference</a:t>
            </a:r>
          </a:p>
          <a:p>
            <a:pPr eaLnBrk="1" hangingPunct="1">
              <a:defRPr/>
            </a:pPr>
            <a:r>
              <a:rPr lang="en-US" altLang="de-DE" sz="1800" dirty="0">
                <a:latin typeface="Avenir Light" charset="0"/>
                <a:ea typeface="Avenir Light" charset="0"/>
                <a:cs typeface="Avenir Light" charset="0"/>
              </a:rPr>
              <a:t>Uncertainty accompanies every sample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14F36-BD70-4891-9292-D71E51A82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5972C-1CD2-F148-BD7B-426BFEAD73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067" y="0"/>
            <a:ext cx="416818" cy="6858000"/>
            <a:chOff x="-4067" y="0"/>
            <a:chExt cx="416818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412750" cy="6858000"/>
            </a:xfrm>
            <a:prstGeom prst="rect">
              <a:avLst/>
            </a:prstGeom>
            <a:solidFill>
              <a:srgbClr val="344C72"/>
            </a:solidFill>
            <a:ln>
              <a:solidFill>
                <a:srgbClr val="344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1370013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A5CC35"/>
                  </a:solidFill>
                  <a:effectLst/>
                  <a:uLnTx/>
                  <a:uFillTx/>
                  <a:latin typeface="Avenir Book" charset="0"/>
                  <a:ea typeface="Avenir Book" charset="0"/>
                  <a:cs typeface="Avenir Book" charset="0"/>
                </a:rPr>
                <a:t>Working Group on Calibration and Validation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321375" y="6004070"/>
              <a:ext cx="1051433" cy="416818"/>
            </a:xfrm>
            <a:prstGeom prst="rect">
              <a:avLst/>
            </a:prstGeom>
          </p:spPr>
        </p:pic>
      </p:grpSp>
      <p:pic>
        <p:nvPicPr>
          <p:cNvPr id="10" name="Picture 6" descr="3sites_4days">
            <a:extLst>
              <a:ext uri="{FF2B5EF4-FFF2-40B4-BE49-F238E27FC236}">
                <a16:creationId xmlns:a16="http://schemas.microsoft.com/office/drawing/2014/main" id="{E27FDC06-FFDD-4CC7-B596-08AC9C51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8" b="5745"/>
          <a:stretch>
            <a:fillRect/>
          </a:stretch>
        </p:blipFill>
        <p:spPr bwMode="auto">
          <a:xfrm>
            <a:off x="683568" y="4797152"/>
            <a:ext cx="5447715" cy="12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D08B0F-8BEB-4B3F-B0A5-D25D92AEFDC7}"/>
              </a:ext>
            </a:extLst>
          </p:cNvPr>
          <p:cNvGrpSpPr/>
          <p:nvPr/>
        </p:nvGrpSpPr>
        <p:grpSpPr>
          <a:xfrm>
            <a:off x="4713664" y="1403634"/>
            <a:ext cx="4266067" cy="4473638"/>
            <a:chOff x="4928383" y="2455047"/>
            <a:chExt cx="2967557" cy="3111948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25DB5561-464F-4D50-AF98-34D14A01D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9" r="18368"/>
            <a:stretch/>
          </p:blipFill>
          <p:spPr bwMode="auto">
            <a:xfrm>
              <a:off x="4928383" y="2455047"/>
              <a:ext cx="2957321" cy="189773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Learmonth-solar-site">
              <a:extLst>
                <a:ext uri="{FF2B5EF4-FFF2-40B4-BE49-F238E27FC236}">
                  <a16:creationId xmlns:a16="http://schemas.microsoft.com/office/drawing/2014/main" id="{14C2A2A8-0440-4FE9-B1E3-23BAA2FE8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653" y="4186420"/>
              <a:ext cx="1840287" cy="138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A3B3C28-5DED-496C-8B41-9715667AC259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842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ABoM</a:t>
            </a:r>
            <a:r>
              <a:rPr lang="en-US" sz="3200" b="1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venir Heavy" charset="0"/>
                <a:ea typeface="Avenir Heavy" charset="0"/>
                <a:cs typeface="Avenir Heavy" charset="0"/>
              </a:rPr>
              <a:t> surface radiation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7600692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ar_PGS_DR_20170309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uzh_praesentation_informell_e</Template>
  <TotalTime>26073</TotalTime>
  <Words>1371</Words>
  <Application>Microsoft Office PowerPoint</Application>
  <PresentationFormat>On-screen Show (4:3)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 Book</vt:lpstr>
      <vt:lpstr>Avenir Heavy</vt:lpstr>
      <vt:lpstr>Avenir Light</vt:lpstr>
      <vt:lpstr>Avenir Medium</vt:lpstr>
      <vt:lpstr>Calibri</vt:lpstr>
      <vt:lpstr>Lucida Grande</vt:lpstr>
      <vt:lpstr>4_Office Theme</vt:lpstr>
      <vt:lpstr>1_Solar_PGS_DR_20170309</vt:lpstr>
      <vt:lpstr>45th WGCV Plenary Perth, July 2019</vt:lpstr>
      <vt:lpstr>PowerPoint Presentation</vt:lpstr>
      <vt:lpstr>PowerPoint Presentation</vt:lpstr>
      <vt:lpstr>Atmospheric Composition</vt:lpstr>
      <vt:lpstr>PowerPoint Presentation</vt:lpstr>
      <vt:lpstr>Atmospheric Composition</vt:lpstr>
      <vt:lpstr>Sea Surface Temperature</vt:lpstr>
      <vt:lpstr>PowerPoint Presentation</vt:lpstr>
      <vt:lpstr>PowerPoint Presentation</vt:lpstr>
      <vt:lpstr>Extra slides</vt:lpstr>
      <vt:lpstr>Atmospheric Composition</vt:lpstr>
      <vt:lpstr>Atmospheric Composition</vt:lpstr>
      <vt:lpstr>LPV Subgroup Objectives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LPV Subgroup Overview - AGU 2014</dc:title>
  <dc:creator>J Nickeson</dc:creator>
  <cp:lastModifiedBy>Ian Grant</cp:lastModifiedBy>
  <cp:revision>919</cp:revision>
  <cp:lastPrinted>2016-05-23T17:14:50Z</cp:lastPrinted>
  <dcterms:created xsi:type="dcterms:W3CDTF">2012-11-12T08:21:21Z</dcterms:created>
  <dcterms:modified xsi:type="dcterms:W3CDTF">2019-07-13T08:41:45Z</dcterms:modified>
</cp:coreProperties>
</file>