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 id="2147483657" r:id="rId2"/>
    <p:sldMasterId id="2147483659" r:id="rId3"/>
    <p:sldMasterId id="2147483676" r:id="rId4"/>
    <p:sldMasterId id="2147483681" r:id="rId5"/>
  </p:sldMasterIdLst>
  <p:notesMasterIdLst>
    <p:notesMasterId r:id="rId28"/>
  </p:notesMasterIdLst>
  <p:sldIdLst>
    <p:sldId id="256" r:id="rId6"/>
    <p:sldId id="437" r:id="rId7"/>
    <p:sldId id="439" r:id="rId8"/>
    <p:sldId id="441" r:id="rId9"/>
    <p:sldId id="445" r:id="rId10"/>
    <p:sldId id="452" r:id="rId11"/>
    <p:sldId id="453" r:id="rId12"/>
    <p:sldId id="455" r:id="rId13"/>
    <p:sldId id="454" r:id="rId14"/>
    <p:sldId id="431" r:id="rId15"/>
    <p:sldId id="432" r:id="rId16"/>
    <p:sldId id="434" r:id="rId17"/>
    <p:sldId id="411" r:id="rId18"/>
    <p:sldId id="449" r:id="rId19"/>
    <p:sldId id="433" r:id="rId20"/>
    <p:sldId id="390" r:id="rId21"/>
    <p:sldId id="450" r:id="rId22"/>
    <p:sldId id="444" r:id="rId23"/>
    <p:sldId id="446" r:id="rId24"/>
    <p:sldId id="456" r:id="rId25"/>
    <p:sldId id="443" r:id="rId26"/>
    <p:sldId id="365" r:id="rId27"/>
  </p:sldIdLst>
  <p:sldSz cx="9144000" cy="5143500" type="screen16x9"/>
  <p:notesSz cx="6797675" cy="9926638"/>
  <p:defaultTex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371EEE"/>
    <a:srgbClr val="006983"/>
    <a:srgbClr val="000000"/>
    <a:srgbClr val="4D4D4F"/>
    <a:srgbClr val="4D4D4D"/>
    <a:srgbClr val="267485"/>
    <a:srgbClr val="EFFF9C"/>
    <a:srgbClr val="A33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6" autoAdjust="0"/>
    <p:restoredTop sz="78236" autoAdjust="0"/>
  </p:normalViewPr>
  <p:slideViewPr>
    <p:cSldViewPr>
      <p:cViewPr varScale="1">
        <p:scale>
          <a:sx n="109" d="100"/>
          <a:sy n="109" d="100"/>
        </p:scale>
        <p:origin x="270" y="4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n-AU"/>
          </a:p>
        </p:txBody>
      </p:sp>
      <p:sp>
        <p:nvSpPr>
          <p:cNvPr id="6147" name="Rectangle 3"/>
          <p:cNvSpPr>
            <a:spLocks noGrp="1" noChangeArrowheads="1"/>
          </p:cNvSpPr>
          <p:nvPr>
            <p:ph type="dt" idx="1"/>
          </p:nvPr>
        </p:nvSpPr>
        <p:spPr bwMode="auto">
          <a:xfrm>
            <a:off x="3849688" y="0"/>
            <a:ext cx="2946400"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AU"/>
          </a:p>
        </p:txBody>
      </p:sp>
      <p:sp>
        <p:nvSpPr>
          <p:cNvPr id="10244" name="Rectangle 4"/>
          <p:cNvSpPr>
            <a:spLocks noGrp="1" noRot="1" noChangeAspect="1" noChangeArrowheads="1" noTextEdit="1"/>
          </p:cNvSpPr>
          <p:nvPr>
            <p:ph type="sldImg" idx="2"/>
          </p:nvPr>
        </p:nvSpPr>
        <p:spPr bwMode="auto">
          <a:xfrm>
            <a:off x="-431800" y="744538"/>
            <a:ext cx="5289550" cy="2976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401638" y="4025900"/>
            <a:ext cx="5994400" cy="51562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6150" name="Rectangle 6"/>
          <p:cNvSpPr>
            <a:spLocks noGrp="1" noChangeArrowheads="1"/>
          </p:cNvSpPr>
          <p:nvPr>
            <p:ph type="ftr" sz="quarter" idx="4"/>
          </p:nvPr>
        </p:nvSpPr>
        <p:spPr bwMode="auto">
          <a:xfrm>
            <a:off x="0"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en-AU"/>
          </a:p>
        </p:txBody>
      </p:sp>
      <p:sp>
        <p:nvSpPr>
          <p:cNvPr id="6151" name="Rectangle 7"/>
          <p:cNvSpPr>
            <a:spLocks noGrp="1" noChangeArrowheads="1"/>
          </p:cNvSpPr>
          <p:nvPr>
            <p:ph type="sldNum" sz="quarter" idx="5"/>
          </p:nvPr>
        </p:nvSpPr>
        <p:spPr bwMode="auto">
          <a:xfrm>
            <a:off x="3849688" y="9428163"/>
            <a:ext cx="2946400"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a:defRPr/>
            </a:pPr>
            <a:fld id="{D77EA92B-7938-47E0-950F-FCE32B215AE0}" type="slidenum">
              <a:rPr lang="en-AU"/>
              <a:pPr>
                <a:defRPr/>
              </a:pPr>
              <a:t>‹#›</a:t>
            </a:fld>
            <a:endParaRPr lang="en-AU"/>
          </a:p>
        </p:txBody>
      </p:sp>
    </p:spTree>
    <p:extLst>
      <p:ext uri="{BB962C8B-B14F-4D97-AF65-F5344CB8AC3E}">
        <p14:creationId xmlns:p14="http://schemas.microsoft.com/office/powerpoint/2010/main" val="12131365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3</a:t>
            </a:fld>
            <a:endParaRPr lang="en-AU"/>
          </a:p>
        </p:txBody>
      </p:sp>
    </p:spTree>
    <p:extLst>
      <p:ext uri="{BB962C8B-B14F-4D97-AF65-F5344CB8AC3E}">
        <p14:creationId xmlns:p14="http://schemas.microsoft.com/office/powerpoint/2010/main" val="2146415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18</a:t>
            </a:fld>
            <a:endParaRPr lang="en-AU"/>
          </a:p>
        </p:txBody>
      </p:sp>
    </p:spTree>
    <p:extLst>
      <p:ext uri="{BB962C8B-B14F-4D97-AF65-F5344CB8AC3E}">
        <p14:creationId xmlns:p14="http://schemas.microsoft.com/office/powerpoint/2010/main" val="3365067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20</a:t>
            </a:fld>
            <a:endParaRPr lang="en-AU"/>
          </a:p>
        </p:txBody>
      </p:sp>
    </p:spTree>
    <p:extLst>
      <p:ext uri="{BB962C8B-B14F-4D97-AF65-F5344CB8AC3E}">
        <p14:creationId xmlns:p14="http://schemas.microsoft.com/office/powerpoint/2010/main" val="1131784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21</a:t>
            </a:fld>
            <a:endParaRPr lang="en-AU"/>
          </a:p>
        </p:txBody>
      </p:sp>
    </p:spTree>
    <p:extLst>
      <p:ext uri="{BB962C8B-B14F-4D97-AF65-F5344CB8AC3E}">
        <p14:creationId xmlns:p14="http://schemas.microsoft.com/office/powerpoint/2010/main" val="14660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5</a:t>
            </a:fld>
            <a:endParaRPr lang="en-AU"/>
          </a:p>
        </p:txBody>
      </p:sp>
    </p:spTree>
    <p:extLst>
      <p:ext uri="{BB962C8B-B14F-4D97-AF65-F5344CB8AC3E}">
        <p14:creationId xmlns:p14="http://schemas.microsoft.com/office/powerpoint/2010/main" val="3173948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4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884230-34D9-4471-9399-5E5375172E0F}"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30511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7</a:t>
            </a:fld>
            <a:endParaRPr lang="en-AU"/>
          </a:p>
        </p:txBody>
      </p:sp>
    </p:spTree>
    <p:extLst>
      <p:ext uri="{BB962C8B-B14F-4D97-AF65-F5344CB8AC3E}">
        <p14:creationId xmlns:p14="http://schemas.microsoft.com/office/powerpoint/2010/main" val="181235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8</a:t>
            </a:fld>
            <a:endParaRPr lang="en-AU"/>
          </a:p>
        </p:txBody>
      </p:sp>
    </p:spTree>
    <p:extLst>
      <p:ext uri="{BB962C8B-B14F-4D97-AF65-F5344CB8AC3E}">
        <p14:creationId xmlns:p14="http://schemas.microsoft.com/office/powerpoint/2010/main" val="303664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All new CRs for final</a:t>
            </a:r>
            <a:r>
              <a:rPr lang="en-AU" baseline="0" dirty="0" smtClean="0"/>
              <a:t> deployment were grey powder-coated. Prototype CRs were retrofitted with additional brace on the vertical panels. Fences are plastic – avoids strong double bounce</a:t>
            </a:r>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884230-34D9-4471-9399-5E5375172E0F}"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6413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14</a:t>
            </a:fld>
            <a:endParaRPr lang="en-AU"/>
          </a:p>
        </p:txBody>
      </p:sp>
    </p:spTree>
    <p:extLst>
      <p:ext uri="{BB962C8B-B14F-4D97-AF65-F5344CB8AC3E}">
        <p14:creationId xmlns:p14="http://schemas.microsoft.com/office/powerpoint/2010/main" val="117010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Validation of </a:t>
            </a:r>
            <a:r>
              <a:rPr lang="en-AU" dirty="0" err="1" smtClean="0"/>
              <a:t>InSAR</a:t>
            </a:r>
            <a:r>
              <a:rPr lang="en-AU" dirty="0" smtClean="0"/>
              <a:t>-derived displacement with ground-based GPS measurements. 21 monitoring sites have been established in 2016 in the Sydney Basin consisting of two radar corner reflectors (ascending, descending) attached to a GPS antenna pole. RADARSAT-2 data is acquired in the area of the monitoring sites to obtain displacements from phase measurements at the corner reflectors. Only one of the 21 sites is located in an area which shows movements greater than 1 cm. We find that the differences between displacements measured by </a:t>
            </a:r>
            <a:r>
              <a:rPr lang="en-AU" dirty="0" err="1" smtClean="0"/>
              <a:t>InSAR</a:t>
            </a:r>
            <a:r>
              <a:rPr lang="en-AU" dirty="0" smtClean="0"/>
              <a:t> and GPS are generally within 1 cm. At the moving site the ascending corner reflector has slightly moved relative to the antenna pole which results in a discrepancy of both time series since mid-2017 adding up to a bit more than 1 cm by May 2018.</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7EA92B-7938-47E0-950F-FCE32B215AE0}"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514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D77EA92B-7938-47E0-950F-FCE32B215AE0}" type="slidenum">
              <a:rPr lang="en-AU" smtClean="0"/>
              <a:pPr>
                <a:defRPr/>
              </a:pPr>
              <a:t>17</a:t>
            </a:fld>
            <a:endParaRPr lang="en-AU"/>
          </a:p>
        </p:txBody>
      </p:sp>
    </p:spTree>
    <p:extLst>
      <p:ext uri="{BB962C8B-B14F-4D97-AF65-F5344CB8AC3E}">
        <p14:creationId xmlns:p14="http://schemas.microsoft.com/office/powerpoint/2010/main" val="7307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444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9" name="Textplatzhalter 8"/>
          <p:cNvSpPr>
            <a:spLocks noGrp="1"/>
          </p:cNvSpPr>
          <p:nvPr>
            <p:ph type="body" sz="quarter" idx="12" hasCustomPrompt="1"/>
          </p:nvPr>
        </p:nvSpPr>
        <p:spPr>
          <a:xfrm>
            <a:off x="486000" y="1193399"/>
            <a:ext cx="8172000" cy="3253500"/>
          </a:xfrm>
        </p:spPr>
        <p:txBody>
          <a:bodyPr/>
          <a:lstStyle/>
          <a:p>
            <a:pPr lvl="0"/>
            <a:r>
              <a:rPr lang="en-GB" noProof="0" dirty="0" smtClean="0"/>
              <a:t>Click here to insert text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13" name="Titel 12"/>
          <p:cNvSpPr>
            <a:spLocks noGrp="1"/>
          </p:cNvSpPr>
          <p:nvPr>
            <p:ph type="title" hasCustomPrompt="1"/>
          </p:nvPr>
        </p:nvSpPr>
        <p:spPr/>
        <p:txBody>
          <a:bodyPr/>
          <a:lstStyle/>
          <a:p>
            <a:r>
              <a:rPr lang="en-GB" noProof="0" dirty="0" smtClean="0"/>
              <a:t>Click here to insert chart title</a:t>
            </a:r>
            <a:endParaRPr lang="en-GB" noProof="0" dirty="0"/>
          </a:p>
        </p:txBody>
      </p:sp>
      <p:sp>
        <p:nvSpPr>
          <p:cNvPr id="2" name="Fußzeilenplatzhalter 1"/>
          <p:cNvSpPr>
            <a:spLocks noGrp="1"/>
          </p:cNvSpPr>
          <p:nvPr>
            <p:ph type="ftr" sz="quarter" idx="13"/>
          </p:nvPr>
        </p:nvSpPr>
        <p:spPr/>
        <p:txBody>
          <a:bodyPr/>
          <a:lstStyle/>
          <a:p>
            <a:pPr>
              <a:defRPr/>
            </a:pPr>
            <a:r>
              <a:rPr lang="en-US" smtClean="0"/>
              <a:t>&gt; TOPS FM mismatch &gt; H. Breit &gt; 2018-04</a:t>
            </a:r>
            <a:endParaRPr lang="en-GB" dirty="0"/>
          </a:p>
        </p:txBody>
      </p:sp>
      <p:sp>
        <p:nvSpPr>
          <p:cNvPr id="3" name="Foliennummernplatzhalter 2"/>
          <p:cNvSpPr>
            <a:spLocks noGrp="1"/>
          </p:cNvSpPr>
          <p:nvPr>
            <p:ph type="sldNum" sz="quarter" idx="14"/>
          </p:nvPr>
        </p:nvSpPr>
        <p:spPr>
          <a:xfrm>
            <a:off x="486000" y="94499"/>
            <a:ext cx="1044000" cy="108000"/>
          </a:xfrm>
          <a:prstGeom prst="rect">
            <a:avLst/>
          </a:prstGeom>
        </p:spPr>
        <p:txBody>
          <a:bodyPr/>
          <a:lstStyle/>
          <a:p>
            <a:pPr>
              <a:defRPr/>
            </a:pPr>
            <a:r>
              <a:rPr lang="en-GB" smtClean="0"/>
              <a:t>DLR.de  •  Chart </a:t>
            </a:r>
            <a:fld id="{18C7CB6D-895A-4F21-B0E7-2185F6FE5534}" type="slidenum">
              <a:rPr lang="en-GB" smtClean="0"/>
              <a:pPr>
                <a:defRPr/>
              </a:pPr>
              <a:t>‹#›</a:t>
            </a:fld>
            <a:endParaRPr lang="en-GB" dirty="0"/>
          </a:p>
        </p:txBody>
      </p:sp>
    </p:spTree>
    <p:extLst>
      <p:ext uri="{BB962C8B-B14F-4D97-AF65-F5344CB8AC3E}">
        <p14:creationId xmlns:p14="http://schemas.microsoft.com/office/powerpoint/2010/main" val="2819489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395413"/>
            <a:ext cx="7916862" cy="463846"/>
          </a:xfrm>
        </p:spPr>
        <p:txBody>
          <a:bodyPr lIns="90000" tIns="46800" rIns="90000" bIns="46800"/>
          <a:lstStyle>
            <a:lvl1pPr>
              <a:defRPr sz="2400">
                <a:solidFill>
                  <a:srgbClr val="4D4D4D"/>
                </a:solidFill>
              </a:defRPr>
            </a:lvl1pPr>
          </a:lstStyle>
          <a:p>
            <a:pPr lvl="0"/>
            <a:r>
              <a:rPr lang="en-AU" noProof="0" dirty="0" smtClean="0"/>
              <a:t>Click to edit Master Title style</a:t>
            </a:r>
          </a:p>
        </p:txBody>
      </p:sp>
      <p:sp>
        <p:nvSpPr>
          <p:cNvPr id="386051" name="Rectangle 3"/>
          <p:cNvSpPr>
            <a:spLocks noGrp="1" noChangeArrowheads="1"/>
          </p:cNvSpPr>
          <p:nvPr>
            <p:ph type="subTitle" idx="1"/>
          </p:nvPr>
        </p:nvSpPr>
        <p:spPr>
          <a:xfrm>
            <a:off x="611188" y="1862138"/>
            <a:ext cx="7916862" cy="340735"/>
          </a:xfrm>
        </p:spPr>
        <p:txBody>
          <a:bodyPr lIns="90000" tIns="46800" rIns="90000" bIns="46800">
            <a:spAutoFit/>
          </a:bodyPr>
          <a:lstStyle>
            <a:lvl1pPr>
              <a:defRPr sz="1600">
                <a:solidFill>
                  <a:schemeClr val="tx1"/>
                </a:solidFill>
              </a:defRPr>
            </a:lvl1pPr>
          </a:lstStyle>
          <a:p>
            <a:pPr lvl="0"/>
            <a:r>
              <a:rPr lang="en-AU" noProof="0" dirty="0" smtClean="0"/>
              <a:t>Click to edit Master Author style</a:t>
            </a:r>
          </a:p>
        </p:txBody>
      </p:sp>
    </p:spTree>
    <p:extLst>
      <p:ext uri="{BB962C8B-B14F-4D97-AF65-F5344CB8AC3E}">
        <p14:creationId xmlns:p14="http://schemas.microsoft.com/office/powerpoint/2010/main" val="1012982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4"/>
          <p:cNvSpPr>
            <a:spLocks noGrp="1" noChangeArrowheads="1"/>
          </p:cNvSpPr>
          <p:nvPr>
            <p:ph type="ftr" sz="quarter" idx="10"/>
          </p:nvPr>
        </p:nvSpPr>
        <p:spPr>
          <a:ln/>
        </p:spPr>
        <p:txBody>
          <a:bodyPr/>
          <a:lstStyle>
            <a:lvl1pPr>
              <a:defRPr/>
            </a:lvl1pPr>
          </a:lstStyle>
          <a:p>
            <a:pPr>
              <a:defRPr/>
            </a:pPr>
            <a:endParaRPr lang="en-AU"/>
          </a:p>
        </p:txBody>
      </p:sp>
    </p:spTree>
    <p:extLst>
      <p:ext uri="{BB962C8B-B14F-4D97-AF65-F5344CB8AC3E}">
        <p14:creationId xmlns:p14="http://schemas.microsoft.com/office/powerpoint/2010/main" val="1288534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9030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pPr>
              <a:defRPr/>
            </a:pPr>
            <a:r>
              <a:rPr lang="en-AU"/>
              <a:t>Phone:</a:t>
            </a:r>
            <a:r>
              <a:rPr lang="en-AU" b="0"/>
              <a:t> +61 2 6249 9111</a:t>
            </a:r>
          </a:p>
          <a:p>
            <a:pPr>
              <a:defRPr/>
            </a:pPr>
            <a:r>
              <a:rPr lang="en-AU"/>
              <a:t>Web:</a:t>
            </a:r>
            <a:r>
              <a:rPr lang="en-AU" b="0"/>
              <a:t> www.ga.gov.au</a:t>
            </a:r>
          </a:p>
          <a:p>
            <a:pPr>
              <a:defRPr/>
            </a:pPr>
            <a:r>
              <a:rPr lang="en-AU"/>
              <a:t>Email:</a:t>
            </a:r>
            <a:r>
              <a:rPr lang="en-AU" b="0"/>
              <a:t> feedback@ga.gov.au</a:t>
            </a:r>
          </a:p>
          <a:p>
            <a:pPr>
              <a:defRPr/>
            </a:pPr>
            <a:r>
              <a:rPr lang="en-AU"/>
              <a:t>Address:</a:t>
            </a:r>
            <a:r>
              <a:rPr lang="en-AU" b="0"/>
              <a:t> Cnr Jerrabomberra Avenue and Hindmarsh Drive, Symonston ACT 2609</a:t>
            </a:r>
          </a:p>
          <a:p>
            <a:pPr>
              <a:defRPr/>
            </a:pPr>
            <a:r>
              <a:rPr lang="en-AU"/>
              <a:t>Postal Address:</a:t>
            </a:r>
            <a:r>
              <a:rPr lang="en-AU" b="0"/>
              <a:t> GPO Box 378, Canberra ACT 2601</a:t>
            </a:r>
          </a:p>
        </p:txBody>
      </p:sp>
    </p:spTree>
    <p:extLst>
      <p:ext uri="{BB962C8B-B14F-4D97-AF65-F5344CB8AC3E}">
        <p14:creationId xmlns:p14="http://schemas.microsoft.com/office/powerpoint/2010/main" val="23137033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395413"/>
            <a:ext cx="7916862" cy="463846"/>
          </a:xfrm>
        </p:spPr>
        <p:txBody>
          <a:bodyPr lIns="90000" tIns="46800" rIns="90000" bIns="46800"/>
          <a:lstStyle>
            <a:lvl1pPr>
              <a:defRPr sz="2400">
                <a:solidFill>
                  <a:srgbClr val="4D4D4D"/>
                </a:solidFill>
              </a:defRPr>
            </a:lvl1pPr>
          </a:lstStyle>
          <a:p>
            <a:pPr lvl="0"/>
            <a:r>
              <a:rPr lang="en-AU" noProof="0" dirty="0" smtClean="0"/>
              <a:t>Click to edit Master Title style</a:t>
            </a:r>
          </a:p>
        </p:txBody>
      </p:sp>
      <p:sp>
        <p:nvSpPr>
          <p:cNvPr id="386051" name="Rectangle 3"/>
          <p:cNvSpPr>
            <a:spLocks noGrp="1" noChangeArrowheads="1"/>
          </p:cNvSpPr>
          <p:nvPr>
            <p:ph type="subTitle" idx="1"/>
          </p:nvPr>
        </p:nvSpPr>
        <p:spPr>
          <a:xfrm>
            <a:off x="611188" y="1862138"/>
            <a:ext cx="7916862" cy="340735"/>
          </a:xfrm>
        </p:spPr>
        <p:txBody>
          <a:bodyPr lIns="90000" tIns="46800" rIns="90000" bIns="46800">
            <a:spAutoFit/>
          </a:bodyPr>
          <a:lstStyle>
            <a:lvl1pPr>
              <a:defRPr sz="1600">
                <a:solidFill>
                  <a:schemeClr val="tx1"/>
                </a:solidFill>
              </a:defRPr>
            </a:lvl1pPr>
          </a:lstStyle>
          <a:p>
            <a:pPr lvl="0"/>
            <a:r>
              <a:rPr lang="en-AU" noProof="0" dirty="0" smtClean="0"/>
              <a:t>Click to edit Master Author style</a:t>
            </a:r>
          </a:p>
        </p:txBody>
      </p:sp>
    </p:spTree>
    <p:extLst>
      <p:ext uri="{BB962C8B-B14F-4D97-AF65-F5344CB8AC3E}">
        <p14:creationId xmlns:p14="http://schemas.microsoft.com/office/powerpoint/2010/main" val="110301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4"/>
          <p:cNvSpPr>
            <a:spLocks noGrp="1" noChangeArrowheads="1"/>
          </p:cNvSpPr>
          <p:nvPr>
            <p:ph type="ftr" sz="quarter" idx="10"/>
          </p:nvPr>
        </p:nvSpPr>
        <p:spPr>
          <a:ln/>
        </p:spPr>
        <p:txBody>
          <a:bodyPr/>
          <a:lstStyle>
            <a:lvl1pPr>
              <a:defRPr/>
            </a:lvl1pPr>
          </a:lstStyle>
          <a:p>
            <a:pPr>
              <a:defRPr/>
            </a:pPr>
            <a:endParaRPr lang="en-AU"/>
          </a:p>
        </p:txBody>
      </p:sp>
    </p:spTree>
    <p:extLst>
      <p:ext uri="{BB962C8B-B14F-4D97-AF65-F5344CB8AC3E}">
        <p14:creationId xmlns:p14="http://schemas.microsoft.com/office/powerpoint/2010/main" val="171438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194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a:xfrm>
            <a:off x="611188" y="1862138"/>
            <a:ext cx="8229600" cy="1557349"/>
          </a:xfrm>
        </p:spPr>
        <p:txBody>
          <a:bodyPr/>
          <a:lstStyle>
            <a:lvl1pPr>
              <a:defRPr>
                <a:solidFill>
                  <a:srgbClr val="4D4D4F"/>
                </a:solidFill>
              </a:defRPr>
            </a:lvl1pPr>
            <a:lvl2pPr>
              <a:defRPr sz="1800">
                <a:solidFill>
                  <a:srgbClr val="4D4D4F"/>
                </a:solidFill>
              </a:defRPr>
            </a:lvl2pPr>
            <a:lvl3pPr>
              <a:defRPr sz="1600">
                <a:solidFill>
                  <a:srgbClr val="4D4D4F"/>
                </a:solidFill>
              </a:defRPr>
            </a:lvl3pPr>
            <a:lvl4pPr>
              <a:defRPr sz="1600">
                <a:solidFill>
                  <a:srgbClr val="4D4D4F"/>
                </a:solidFill>
              </a:defRPr>
            </a:lvl4pPr>
            <a:lvl5pPr>
              <a:defRPr sz="1600">
                <a:solidFill>
                  <a:srgbClr val="4D4D4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p:txBody>
      </p:sp>
    </p:spTree>
    <p:extLst>
      <p:ext uri="{BB962C8B-B14F-4D97-AF65-F5344CB8AC3E}">
        <p14:creationId xmlns:p14="http://schemas.microsoft.com/office/powerpoint/2010/main" val="164113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86050" name="Rectangle 2"/>
          <p:cNvSpPr>
            <a:spLocks noGrp="1" noChangeArrowheads="1"/>
          </p:cNvSpPr>
          <p:nvPr>
            <p:ph type="ctrTitle"/>
          </p:nvPr>
        </p:nvSpPr>
        <p:spPr>
          <a:xfrm>
            <a:off x="614363" y="1395413"/>
            <a:ext cx="7916862" cy="463846"/>
          </a:xfrm>
        </p:spPr>
        <p:txBody>
          <a:bodyPr lIns="90000" tIns="46800" rIns="90000" bIns="46800"/>
          <a:lstStyle>
            <a:lvl1pPr>
              <a:defRPr sz="2400">
                <a:solidFill>
                  <a:srgbClr val="4D4D4D"/>
                </a:solidFill>
              </a:defRPr>
            </a:lvl1pPr>
          </a:lstStyle>
          <a:p>
            <a:pPr lvl="0"/>
            <a:r>
              <a:rPr lang="en-AU" noProof="0" dirty="0" smtClean="0"/>
              <a:t>Click to edit Master Title style</a:t>
            </a:r>
          </a:p>
        </p:txBody>
      </p:sp>
      <p:sp>
        <p:nvSpPr>
          <p:cNvPr id="386051" name="Rectangle 3"/>
          <p:cNvSpPr>
            <a:spLocks noGrp="1" noChangeArrowheads="1"/>
          </p:cNvSpPr>
          <p:nvPr>
            <p:ph type="subTitle" idx="1"/>
          </p:nvPr>
        </p:nvSpPr>
        <p:spPr>
          <a:xfrm>
            <a:off x="611188" y="1862141"/>
            <a:ext cx="7916862" cy="340735"/>
          </a:xfrm>
        </p:spPr>
        <p:txBody>
          <a:bodyPr lIns="90000" tIns="46800" rIns="90000" bIns="46800">
            <a:spAutoFit/>
          </a:bodyPr>
          <a:lstStyle>
            <a:lvl1pPr>
              <a:defRPr sz="1600">
                <a:solidFill>
                  <a:schemeClr val="tx1"/>
                </a:solidFill>
              </a:defRPr>
            </a:lvl1pPr>
          </a:lstStyle>
          <a:p>
            <a:pPr lvl="0"/>
            <a:r>
              <a:rPr lang="en-AU" noProof="0" dirty="0" smtClean="0"/>
              <a:t>Click to edit Master Author style</a:t>
            </a:r>
          </a:p>
        </p:txBody>
      </p:sp>
    </p:spTree>
    <p:extLst>
      <p:ext uri="{BB962C8B-B14F-4D97-AF65-F5344CB8AC3E}">
        <p14:creationId xmlns:p14="http://schemas.microsoft.com/office/powerpoint/2010/main" val="71011815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Footer Placeholder 3"/>
          <p:cNvSpPr>
            <a:spLocks noGrp="1"/>
          </p:cNvSpPr>
          <p:nvPr>
            <p:ph type="ftr" sz="quarter" idx="10"/>
          </p:nvPr>
        </p:nvSpPr>
        <p:spPr/>
        <p:txBody>
          <a:bodyPr/>
          <a:lstStyle>
            <a:lvl1pPr>
              <a:defRPr/>
            </a:lvl1pPr>
          </a:lstStyle>
          <a:p>
            <a:endParaRPr lang="en-AU" dirty="0"/>
          </a:p>
        </p:txBody>
      </p:sp>
    </p:spTree>
    <p:extLst>
      <p:ext uri="{BB962C8B-B14F-4D97-AF65-F5344CB8AC3E}">
        <p14:creationId xmlns:p14="http://schemas.microsoft.com/office/powerpoint/2010/main" val="21555709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wrap="square">
            <a:noAutofit/>
          </a:bodyPr>
          <a:lstStyle>
            <a:lvl1pPr>
              <a:defRPr baseline="0"/>
            </a:lvl1pPr>
          </a:lstStyle>
          <a:p>
            <a:r>
              <a:rPr lang="en-US" dirty="0" smtClean="0"/>
              <a:t>Click to Edit Master Title Style</a:t>
            </a:r>
            <a:endParaRPr lang="en-US" dirty="0"/>
          </a:p>
        </p:txBody>
      </p:sp>
      <p:sp>
        <p:nvSpPr>
          <p:cNvPr id="3" name="Content Placeholder 2"/>
          <p:cNvSpPr>
            <a:spLocks noGrp="1"/>
          </p:cNvSpPr>
          <p:nvPr>
            <p:ph idx="1"/>
          </p:nvPr>
        </p:nvSpPr>
        <p:spPr bwMode="gray">
          <a:xfrm>
            <a:off x="685623" y="1265459"/>
            <a:ext cx="3539907" cy="3192242"/>
          </a:xfrm>
          <a:prstGeom prst="rect">
            <a:avLst/>
          </a:prstGeom>
        </p:spPr>
        <p:txBody>
          <a:bodyPr wrap="square">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6" name="Content Placeholder 2"/>
          <p:cNvSpPr>
            <a:spLocks noGrp="1"/>
          </p:cNvSpPr>
          <p:nvPr>
            <p:ph idx="10"/>
          </p:nvPr>
        </p:nvSpPr>
        <p:spPr bwMode="gray">
          <a:xfrm>
            <a:off x="4915407" y="1265459"/>
            <a:ext cx="3539907" cy="3192242"/>
          </a:xfrm>
          <a:prstGeom prst="rect">
            <a:avLst/>
          </a:prstGeom>
        </p:spPr>
        <p:txBody>
          <a:bodyPr wrap="square">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2"/>
          <p:cNvSpPr>
            <a:spLocks noGrp="1"/>
          </p:cNvSpPr>
          <p:nvPr>
            <p:ph type="body" idx="11"/>
          </p:nvPr>
        </p:nvSpPr>
        <p:spPr bwMode="gray">
          <a:xfrm>
            <a:off x="933199" y="714999"/>
            <a:ext cx="7526192" cy="196208"/>
          </a:xfrm>
          <a:prstGeom prst="rect">
            <a:avLst/>
          </a:prstGeom>
        </p:spPr>
        <p:txBody>
          <a:bodyPr wrap="square" anchor="t">
            <a:noAutofit/>
          </a:bodyPr>
          <a:lstStyle>
            <a:lvl1pPr marL="171450" indent="-171450">
              <a:lnSpc>
                <a:spcPct val="85000"/>
              </a:lnSpc>
              <a:buClr>
                <a:schemeClr val="tx2">
                  <a:lumMod val="60000"/>
                  <a:lumOff val="40000"/>
                </a:schemeClr>
              </a:buClr>
              <a:buFont typeface="Tahoma" panose="020B0604030504040204" pitchFamily="34" charset="0"/>
              <a:buChar char="˃"/>
              <a:defRPr sz="1500" b="0">
                <a:solidFill>
                  <a:schemeClr val="tx2">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Tree>
    <p:extLst>
      <p:ext uri="{BB962C8B-B14F-4D97-AF65-F5344CB8AC3E}">
        <p14:creationId xmlns:p14="http://schemas.microsoft.com/office/powerpoint/2010/main" val="202382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body" idx="1"/>
          </p:nvPr>
        </p:nvSpPr>
        <p:spPr bwMode="auto">
          <a:xfrm>
            <a:off x="611188" y="1808163"/>
            <a:ext cx="8229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AU" altLang="en-US" smtClean="0"/>
          </a:p>
        </p:txBody>
      </p:sp>
      <p:sp>
        <p:nvSpPr>
          <p:cNvPr id="1027" name="Rectangle 11"/>
          <p:cNvSpPr>
            <a:spLocks noGrp="1" noChangeArrowheads="1"/>
          </p:cNvSpPr>
          <p:nvPr>
            <p:ph type="title"/>
          </p:nvPr>
        </p:nvSpPr>
        <p:spPr bwMode="auto">
          <a:xfrm>
            <a:off x="614363" y="1395413"/>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title style</a:t>
            </a:r>
            <a:endParaRPr lang="en-AU" altLang="en-US" smtClean="0"/>
          </a:p>
        </p:txBody>
      </p:sp>
      <p:sp>
        <p:nvSpPr>
          <p:cNvPr id="63500" name="Rectangle 12"/>
          <p:cNvSpPr>
            <a:spLocks noGrp="1" noChangeArrowheads="1"/>
          </p:cNvSpPr>
          <p:nvPr>
            <p:ph type="ftr" sz="quarter" idx="3"/>
          </p:nvPr>
        </p:nvSpPr>
        <p:spPr bwMode="auto">
          <a:xfrm>
            <a:off x="611188" y="3724275"/>
            <a:ext cx="8208962" cy="1384300"/>
          </a:xfrm>
          <a:prstGeom prst="rect">
            <a:avLst/>
          </a:prstGeom>
          <a:noFill/>
          <a:ln>
            <a:noFill/>
          </a:ln>
          <a:effectLst/>
          <a:extLst/>
        </p:spPr>
        <p:txBody>
          <a:bodyPr vert="horz" wrap="square" lIns="91440" tIns="45720" rIns="91440" bIns="45720" numCol="1" anchor="t" anchorCtr="0" compatLnSpc="1">
            <a:prstTxWarp prst="textNoShape">
              <a:avLst/>
            </a:prstTxWarp>
            <a:spAutoFit/>
          </a:bodyPr>
          <a:lstStyle>
            <a:lvl1pPr eaLnBrk="1" hangingPunct="1">
              <a:lnSpc>
                <a:spcPct val="80000"/>
              </a:lnSpc>
              <a:spcBef>
                <a:spcPct val="50000"/>
              </a:spcBef>
              <a:defRPr sz="1400" b="1" dirty="0" smtClean="0">
                <a:solidFill>
                  <a:srgbClr val="4D4D4D"/>
                </a:solidFill>
                <a:cs typeface="+mn-cs"/>
              </a:defRPr>
            </a:lvl1pPr>
          </a:lstStyle>
          <a:p>
            <a:pPr>
              <a:defRPr/>
            </a:pPr>
            <a:r>
              <a:rPr lang="en-AU"/>
              <a:t>Phone:</a:t>
            </a:r>
            <a:r>
              <a:rPr lang="en-AU" b="0"/>
              <a:t> +61 2 6249 9111</a:t>
            </a:r>
          </a:p>
          <a:p>
            <a:pPr>
              <a:defRPr/>
            </a:pPr>
            <a:r>
              <a:rPr lang="en-AU"/>
              <a:t>Web:</a:t>
            </a:r>
            <a:r>
              <a:rPr lang="en-AU" b="0"/>
              <a:t> www.ga.gov.au</a:t>
            </a:r>
          </a:p>
          <a:p>
            <a:pPr>
              <a:defRPr/>
            </a:pPr>
            <a:r>
              <a:rPr lang="en-AU"/>
              <a:t>Email:</a:t>
            </a:r>
            <a:r>
              <a:rPr lang="en-AU" b="0"/>
              <a:t> feedback@ga.gov.au</a:t>
            </a:r>
          </a:p>
          <a:p>
            <a:pPr>
              <a:defRPr/>
            </a:pPr>
            <a:r>
              <a:rPr lang="en-AU"/>
              <a:t>Address:</a:t>
            </a:r>
            <a:r>
              <a:rPr lang="en-AU" b="0"/>
              <a:t> </a:t>
            </a:r>
            <a:r>
              <a:rPr lang="en-AU" b="0" err="1"/>
              <a:t>Cnr</a:t>
            </a:r>
            <a:r>
              <a:rPr lang="en-AU" b="0"/>
              <a:t> Jerrabomberra Avenue and Hindmarsh Drive, Symonston ACT 2609</a:t>
            </a:r>
          </a:p>
          <a:p>
            <a:pPr>
              <a:defRPr/>
            </a:pPr>
            <a:r>
              <a:rPr lang="en-AU"/>
              <a:t>Postal Address:</a:t>
            </a:r>
            <a:r>
              <a:rPr lang="en-AU" b="0"/>
              <a:t> GPO Box 378, Canberra ACT 2601</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Lst>
  <p:timing>
    <p:tnLst>
      <p:par>
        <p:cTn id="1" dur="indefinite" restart="never" nodeType="tmRoot"/>
      </p:par>
    </p:tnLst>
  </p:timing>
  <p:hf sldNum="0" hdr="0" dt="0"/>
  <p:txStyles>
    <p:titleStyle>
      <a:lvl1pPr algn="l" rtl="0" eaLnBrk="1" fontAlgn="base" hangingPunct="1">
        <a:spcBef>
          <a:spcPct val="0"/>
        </a:spcBef>
        <a:spcAft>
          <a:spcPct val="0"/>
        </a:spcAft>
        <a:defRPr sz="2400" b="1">
          <a:solidFill>
            <a:srgbClr val="006983"/>
          </a:solidFill>
          <a:latin typeface="+mj-lt"/>
          <a:ea typeface="+mj-ea"/>
          <a:cs typeface="+mj-cs"/>
        </a:defRPr>
      </a:lvl1pPr>
      <a:lvl2pPr algn="l" rtl="0" eaLnBrk="1" fontAlgn="base" hangingPunct="1">
        <a:spcBef>
          <a:spcPct val="0"/>
        </a:spcBef>
        <a:spcAft>
          <a:spcPct val="0"/>
        </a:spcAft>
        <a:defRPr sz="2400" b="1">
          <a:solidFill>
            <a:srgbClr val="006983"/>
          </a:solidFill>
          <a:latin typeface="Arial" charset="0"/>
        </a:defRPr>
      </a:lvl2pPr>
      <a:lvl3pPr algn="l" rtl="0" eaLnBrk="1" fontAlgn="base" hangingPunct="1">
        <a:spcBef>
          <a:spcPct val="0"/>
        </a:spcBef>
        <a:spcAft>
          <a:spcPct val="0"/>
        </a:spcAft>
        <a:defRPr sz="2400" b="1">
          <a:solidFill>
            <a:srgbClr val="006983"/>
          </a:solidFill>
          <a:latin typeface="Arial" charset="0"/>
        </a:defRPr>
      </a:lvl3pPr>
      <a:lvl4pPr algn="l" rtl="0" eaLnBrk="1" fontAlgn="base" hangingPunct="1">
        <a:spcBef>
          <a:spcPct val="0"/>
        </a:spcBef>
        <a:spcAft>
          <a:spcPct val="0"/>
        </a:spcAft>
        <a:defRPr sz="2400" b="1">
          <a:solidFill>
            <a:srgbClr val="006983"/>
          </a:solidFill>
          <a:latin typeface="Arial" charset="0"/>
        </a:defRPr>
      </a:lvl4pPr>
      <a:lvl5pPr algn="l" rtl="0" eaLnBrk="1" fontAlgn="base" hangingPunct="1">
        <a:spcBef>
          <a:spcPct val="0"/>
        </a:spcBef>
        <a:spcAft>
          <a:spcPct val="0"/>
        </a:spcAft>
        <a:defRPr sz="2400" b="1">
          <a:solidFill>
            <a:srgbClr val="006983"/>
          </a:solidFill>
          <a:latin typeface="Arial" charset="0"/>
        </a:defRPr>
      </a:lvl5pPr>
      <a:lvl6pPr marL="457200" algn="l" rtl="0" eaLnBrk="1" fontAlgn="base" hangingPunct="1">
        <a:spcBef>
          <a:spcPct val="0"/>
        </a:spcBef>
        <a:spcAft>
          <a:spcPct val="0"/>
        </a:spcAft>
        <a:defRPr sz="2600" b="1">
          <a:solidFill>
            <a:srgbClr val="006983"/>
          </a:solidFill>
          <a:latin typeface="Arial" charset="0"/>
        </a:defRPr>
      </a:lvl6pPr>
      <a:lvl7pPr marL="914400" algn="l" rtl="0" eaLnBrk="1" fontAlgn="base" hangingPunct="1">
        <a:spcBef>
          <a:spcPct val="0"/>
        </a:spcBef>
        <a:spcAft>
          <a:spcPct val="0"/>
        </a:spcAft>
        <a:defRPr sz="2600" b="1">
          <a:solidFill>
            <a:srgbClr val="006983"/>
          </a:solidFill>
          <a:latin typeface="Arial" charset="0"/>
        </a:defRPr>
      </a:lvl7pPr>
      <a:lvl8pPr marL="1371600" algn="l" rtl="0" eaLnBrk="1" fontAlgn="base" hangingPunct="1">
        <a:spcBef>
          <a:spcPct val="0"/>
        </a:spcBef>
        <a:spcAft>
          <a:spcPct val="0"/>
        </a:spcAft>
        <a:defRPr sz="2600" b="1">
          <a:solidFill>
            <a:srgbClr val="006983"/>
          </a:solidFill>
          <a:latin typeface="Arial" charset="0"/>
        </a:defRPr>
      </a:lvl8pPr>
      <a:lvl9pPr marL="1828800" algn="l" rtl="0" eaLnBrk="1" fontAlgn="base" hangingPunct="1">
        <a:spcBef>
          <a:spcPct val="0"/>
        </a:spcBef>
        <a:spcAft>
          <a:spcPct val="0"/>
        </a:spcAft>
        <a:defRPr sz="2600" b="1">
          <a:solidFill>
            <a:srgbClr val="006983"/>
          </a:solidFill>
          <a:latin typeface="Arial" charset="0"/>
        </a:defRPr>
      </a:lvl9pPr>
    </p:titleStyle>
    <p:bodyStyle>
      <a:lvl1pPr algn="l" rtl="0" eaLnBrk="1" fontAlgn="base" hangingPunct="1">
        <a:spcBef>
          <a:spcPct val="50000"/>
        </a:spcBef>
        <a:spcAft>
          <a:spcPct val="0"/>
        </a:spcAft>
        <a:defRPr>
          <a:solidFill>
            <a:srgbClr val="4D4D4D"/>
          </a:solidFill>
          <a:latin typeface="+mn-lt"/>
          <a:ea typeface="+mn-ea"/>
          <a:cs typeface="+mn-cs"/>
        </a:defRPr>
      </a:lvl1pPr>
      <a:lvl2pPr marL="447675" indent="-268288" algn="l" rtl="0" eaLnBrk="1" fontAlgn="base" hangingPunct="1">
        <a:spcBef>
          <a:spcPct val="50000"/>
        </a:spcBef>
        <a:spcAft>
          <a:spcPct val="0"/>
        </a:spcAft>
        <a:buChar char="•"/>
        <a:defRPr>
          <a:solidFill>
            <a:srgbClr val="4D4D4D"/>
          </a:solidFill>
          <a:latin typeface="+mn-lt"/>
        </a:defRPr>
      </a:lvl2pPr>
      <a:lvl3pPr marL="895350" indent="-265113" algn="l" rtl="0" eaLnBrk="1" fontAlgn="base" hangingPunct="1">
        <a:spcBef>
          <a:spcPct val="25000"/>
        </a:spcBef>
        <a:spcAft>
          <a:spcPct val="0"/>
        </a:spcAft>
        <a:buFont typeface="Arial" charset="0"/>
        <a:buChar char="–"/>
        <a:defRPr sz="1600">
          <a:solidFill>
            <a:srgbClr val="4D4D4D"/>
          </a:solidFill>
          <a:latin typeface="+mn-lt"/>
        </a:defRPr>
      </a:lvl3pPr>
      <a:lvl4pPr marL="1344613" indent="-268288" algn="l" rtl="0" eaLnBrk="1" fontAlgn="base" hangingPunct="1">
        <a:spcBef>
          <a:spcPct val="25000"/>
        </a:spcBef>
        <a:spcAft>
          <a:spcPct val="0"/>
        </a:spcAft>
        <a:buChar char="•"/>
        <a:defRPr sz="1600">
          <a:solidFill>
            <a:srgbClr val="4D4D4D"/>
          </a:solidFill>
          <a:latin typeface="+mn-lt"/>
        </a:defRPr>
      </a:lvl4pPr>
      <a:lvl5pPr marL="1792288" indent="-268288" algn="l" rtl="0" eaLnBrk="1" fontAlgn="base" hangingPunct="1">
        <a:spcBef>
          <a:spcPct val="25000"/>
        </a:spcBef>
        <a:spcAft>
          <a:spcPct val="0"/>
        </a:spcAft>
        <a:buFont typeface="Arial" charset="0"/>
        <a:buChar char="–"/>
        <a:defRPr sz="1600">
          <a:solidFill>
            <a:srgbClr val="4D4D4D"/>
          </a:solidFill>
          <a:latin typeface="+mn-lt"/>
        </a:defRPr>
      </a:lvl5pPr>
      <a:lvl6pPr marL="2249488" indent="-268288" algn="l" rtl="0" eaLnBrk="1" fontAlgn="base" hangingPunct="1">
        <a:spcBef>
          <a:spcPct val="25000"/>
        </a:spcBef>
        <a:spcAft>
          <a:spcPct val="0"/>
        </a:spcAft>
        <a:buFont typeface="Arial" charset="0"/>
        <a:buChar char="–"/>
        <a:defRPr sz="2000">
          <a:solidFill>
            <a:srgbClr val="4D4D4D"/>
          </a:solidFill>
          <a:latin typeface="+mn-lt"/>
        </a:defRPr>
      </a:lvl6pPr>
      <a:lvl7pPr marL="2706688" indent="-268288" algn="l" rtl="0" eaLnBrk="1" fontAlgn="base" hangingPunct="1">
        <a:spcBef>
          <a:spcPct val="25000"/>
        </a:spcBef>
        <a:spcAft>
          <a:spcPct val="0"/>
        </a:spcAft>
        <a:buFont typeface="Arial" charset="0"/>
        <a:buChar char="–"/>
        <a:defRPr sz="2000">
          <a:solidFill>
            <a:srgbClr val="4D4D4D"/>
          </a:solidFill>
          <a:latin typeface="+mn-lt"/>
        </a:defRPr>
      </a:lvl7pPr>
      <a:lvl8pPr marL="3163888" indent="-268288" algn="l" rtl="0" eaLnBrk="1" fontAlgn="base" hangingPunct="1">
        <a:spcBef>
          <a:spcPct val="25000"/>
        </a:spcBef>
        <a:spcAft>
          <a:spcPct val="0"/>
        </a:spcAft>
        <a:buFont typeface="Arial" charset="0"/>
        <a:buChar char="–"/>
        <a:defRPr sz="2000">
          <a:solidFill>
            <a:srgbClr val="4D4D4D"/>
          </a:solidFill>
          <a:latin typeface="+mn-lt"/>
        </a:defRPr>
      </a:lvl8pPr>
      <a:lvl9pPr marL="3621088" indent="-268288" algn="l" rtl="0" eaLnBrk="1" fontAlgn="base" hangingPunct="1">
        <a:spcBef>
          <a:spcPct val="25000"/>
        </a:spcBef>
        <a:spcAft>
          <a:spcPct val="0"/>
        </a:spcAft>
        <a:buFont typeface="Arial" charset="0"/>
        <a:buChar char="–"/>
        <a:defRPr sz="2000">
          <a:solidFill>
            <a:srgbClr val="4D4D4D"/>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12738"/>
            <a:ext cx="822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AU" altLang="en-US" smtClean="0"/>
              <a:t>Click to edit Master Title style</a:t>
            </a:r>
          </a:p>
        </p:txBody>
      </p:sp>
      <p:sp>
        <p:nvSpPr>
          <p:cNvPr id="4099" name="Rectangle 3"/>
          <p:cNvSpPr>
            <a:spLocks noGrp="1" noChangeArrowheads="1"/>
          </p:cNvSpPr>
          <p:nvPr>
            <p:ph type="body" idx="1"/>
          </p:nvPr>
        </p:nvSpPr>
        <p:spPr bwMode="auto">
          <a:xfrm>
            <a:off x="457200" y="717550"/>
            <a:ext cx="82296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385028" name="Rectangle 4"/>
          <p:cNvSpPr>
            <a:spLocks noGrp="1" noChangeArrowheads="1"/>
          </p:cNvSpPr>
          <p:nvPr>
            <p:ph type="ftr" sz="quarter" idx="3"/>
          </p:nvPr>
        </p:nvSpPr>
        <p:spPr bwMode="auto">
          <a:xfrm>
            <a:off x="4284663" y="4845050"/>
            <a:ext cx="4751387" cy="31115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800" dirty="0">
                <a:solidFill>
                  <a:schemeClr val="bg1"/>
                </a:solidFill>
                <a:cs typeface="+mn-cs"/>
              </a:defRPr>
            </a:lvl1pPr>
          </a:lstStyle>
          <a:p>
            <a:pPr>
              <a:defRPr/>
            </a:pPr>
            <a:endParaRPr lang="en-AU"/>
          </a:p>
        </p:txBody>
      </p:sp>
    </p:spTree>
  </p:cSld>
  <p:clrMap bg1="lt1" tx1="dk1" bg2="lt2" tx2="dk2" accent1="accent1" accent2="accent2" accent3="accent3" accent4="accent4" accent5="accent5" accent6="accent6" hlink="hlink" folHlink="folHlink"/>
  <p:sldLayoutIdLst>
    <p:sldLayoutId id="2147483668" r:id="rId1"/>
    <p:sldLayoutId id="2147483664" r:id="rId2"/>
  </p:sldLayoutIdLst>
  <p:timing>
    <p:tnLst>
      <p:par>
        <p:cTn id="1" dur="indefinite" restart="never" nodeType="tmRoot"/>
      </p:par>
    </p:tnLst>
  </p:timing>
  <p:hf sldNum="0" hdr="0" dt="0"/>
  <p:txStyles>
    <p:titleStyle>
      <a:lvl1pPr algn="l" rtl="0" eaLnBrk="0" fontAlgn="base" hangingPunct="0">
        <a:spcBef>
          <a:spcPct val="0"/>
        </a:spcBef>
        <a:spcAft>
          <a:spcPct val="0"/>
        </a:spcAft>
        <a:defRPr sz="2400" b="1">
          <a:solidFill>
            <a:srgbClr val="267485"/>
          </a:solidFill>
          <a:latin typeface="+mj-lt"/>
          <a:ea typeface="+mj-ea"/>
          <a:cs typeface="+mj-cs"/>
        </a:defRPr>
      </a:lvl1pPr>
      <a:lvl2pPr algn="l" rtl="0" eaLnBrk="0" fontAlgn="base" hangingPunct="0">
        <a:spcBef>
          <a:spcPct val="0"/>
        </a:spcBef>
        <a:spcAft>
          <a:spcPct val="0"/>
        </a:spcAft>
        <a:defRPr sz="2400" b="1">
          <a:solidFill>
            <a:srgbClr val="267485"/>
          </a:solidFill>
          <a:latin typeface="Arial" charset="0"/>
        </a:defRPr>
      </a:lvl2pPr>
      <a:lvl3pPr algn="l" rtl="0" eaLnBrk="0" fontAlgn="base" hangingPunct="0">
        <a:spcBef>
          <a:spcPct val="0"/>
        </a:spcBef>
        <a:spcAft>
          <a:spcPct val="0"/>
        </a:spcAft>
        <a:defRPr sz="2400" b="1">
          <a:solidFill>
            <a:srgbClr val="267485"/>
          </a:solidFill>
          <a:latin typeface="Arial" charset="0"/>
        </a:defRPr>
      </a:lvl3pPr>
      <a:lvl4pPr algn="l" rtl="0" eaLnBrk="0" fontAlgn="base" hangingPunct="0">
        <a:spcBef>
          <a:spcPct val="0"/>
        </a:spcBef>
        <a:spcAft>
          <a:spcPct val="0"/>
        </a:spcAft>
        <a:defRPr sz="2400" b="1">
          <a:solidFill>
            <a:srgbClr val="267485"/>
          </a:solidFill>
          <a:latin typeface="Arial" charset="0"/>
        </a:defRPr>
      </a:lvl4pPr>
      <a:lvl5pPr algn="l" rtl="0" eaLnBrk="0" fontAlgn="base" hangingPunct="0">
        <a:spcBef>
          <a:spcPct val="0"/>
        </a:spcBef>
        <a:spcAft>
          <a:spcPct val="0"/>
        </a:spcAft>
        <a:defRPr sz="2400" b="1">
          <a:solidFill>
            <a:srgbClr val="267485"/>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eaLnBrk="0" fontAlgn="base" hangingPunct="0">
        <a:spcBef>
          <a:spcPct val="50000"/>
        </a:spcBef>
        <a:spcAft>
          <a:spcPct val="0"/>
        </a:spcAft>
        <a:defRPr>
          <a:solidFill>
            <a:srgbClr val="4D4D4D"/>
          </a:solidFill>
          <a:latin typeface="+mn-lt"/>
          <a:ea typeface="+mn-ea"/>
          <a:cs typeface="+mn-cs"/>
        </a:defRPr>
      </a:lvl1pPr>
      <a:lvl2pPr marL="447675" indent="-268288" algn="l" rtl="0" eaLnBrk="0" fontAlgn="base" hangingPunct="0">
        <a:spcBef>
          <a:spcPct val="50000"/>
        </a:spcBef>
        <a:spcAft>
          <a:spcPct val="0"/>
        </a:spcAft>
        <a:buChar char="•"/>
        <a:defRPr>
          <a:solidFill>
            <a:srgbClr val="4D4D4D"/>
          </a:solidFill>
          <a:latin typeface="+mn-lt"/>
        </a:defRPr>
      </a:lvl2pPr>
      <a:lvl3pPr marL="895350" indent="-268288" algn="l" rtl="0" eaLnBrk="0" fontAlgn="base" hangingPunct="0">
        <a:spcBef>
          <a:spcPct val="25000"/>
        </a:spcBef>
        <a:spcAft>
          <a:spcPct val="0"/>
        </a:spcAft>
        <a:buFont typeface="Arial" charset="0"/>
        <a:buChar char="–"/>
        <a:defRPr sz="1600">
          <a:solidFill>
            <a:srgbClr val="4D4D4D"/>
          </a:solidFill>
          <a:latin typeface="+mn-lt"/>
        </a:defRPr>
      </a:lvl3pPr>
      <a:lvl4pPr marL="1350963" indent="-271463" algn="l" rtl="0" eaLnBrk="0" fontAlgn="base" hangingPunct="0">
        <a:spcBef>
          <a:spcPct val="25000"/>
        </a:spcBef>
        <a:spcAft>
          <a:spcPct val="0"/>
        </a:spcAft>
        <a:buChar char="•"/>
        <a:defRPr sz="1600">
          <a:solidFill>
            <a:srgbClr val="4D4D4D"/>
          </a:solidFill>
          <a:latin typeface="+mn-lt"/>
        </a:defRPr>
      </a:lvl4pPr>
      <a:lvl5pPr marL="1792288" indent="-261938" algn="l" rtl="0" eaLnBrk="0" fontAlgn="base" hangingPunct="0">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14363" y="1395413"/>
            <a:ext cx="8229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AU" altLang="en-US" smtClean="0"/>
              <a:t>Click to edit Master Title Style</a:t>
            </a:r>
          </a:p>
        </p:txBody>
      </p:sp>
      <p:sp>
        <p:nvSpPr>
          <p:cNvPr id="7171" name="Rectangle 3"/>
          <p:cNvSpPr>
            <a:spLocks noGrp="1" noChangeArrowheads="1"/>
          </p:cNvSpPr>
          <p:nvPr>
            <p:ph type="body" idx="1"/>
          </p:nvPr>
        </p:nvSpPr>
        <p:spPr bwMode="auto">
          <a:xfrm>
            <a:off x="611188" y="1862138"/>
            <a:ext cx="822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AU" altLang="en-US" smtClean="0"/>
              <a:t>Click to edit Master Author style</a:t>
            </a:r>
          </a:p>
        </p:txBody>
      </p:sp>
    </p:spTree>
  </p:cSld>
  <p:clrMap bg1="lt1" tx1="dk1" bg2="lt2" tx2="dk2" accent1="accent1" accent2="accent2" accent3="accent3" accent4="accent4" accent5="accent5" accent6="accent6" hlink="hlink" folHlink="folHlink"/>
  <p:sldLayoutIdLst>
    <p:sldLayoutId id="2147483669" r:id="rId1"/>
    <p:sldLayoutId id="2147483665" r:id="rId2"/>
  </p:sldLayoutIdLst>
  <p:timing>
    <p:tnLst>
      <p:par>
        <p:cTn id="1" dur="indefinite" restart="never" nodeType="tmRoot"/>
      </p:par>
    </p:tnLst>
  </p:timing>
  <p:txStyles>
    <p:titleStyle>
      <a:lvl1pPr algn="l" rtl="0" eaLnBrk="0" fontAlgn="base" hangingPunct="0">
        <a:spcBef>
          <a:spcPct val="0"/>
        </a:spcBef>
        <a:spcAft>
          <a:spcPct val="0"/>
        </a:spcAft>
        <a:defRPr sz="2400" b="1">
          <a:solidFill>
            <a:srgbClr val="4D4D4D"/>
          </a:solidFill>
          <a:latin typeface="+mj-lt"/>
          <a:ea typeface="+mj-ea"/>
          <a:cs typeface="+mj-cs"/>
        </a:defRPr>
      </a:lvl1pPr>
      <a:lvl2pPr algn="l" rtl="0" eaLnBrk="0" fontAlgn="base" hangingPunct="0">
        <a:spcBef>
          <a:spcPct val="0"/>
        </a:spcBef>
        <a:spcAft>
          <a:spcPct val="0"/>
        </a:spcAft>
        <a:defRPr sz="2400" b="1">
          <a:solidFill>
            <a:srgbClr val="4D4D4D"/>
          </a:solidFill>
          <a:latin typeface="Arial" charset="0"/>
        </a:defRPr>
      </a:lvl2pPr>
      <a:lvl3pPr algn="l" rtl="0" eaLnBrk="0" fontAlgn="base" hangingPunct="0">
        <a:spcBef>
          <a:spcPct val="0"/>
        </a:spcBef>
        <a:spcAft>
          <a:spcPct val="0"/>
        </a:spcAft>
        <a:defRPr sz="2400" b="1">
          <a:solidFill>
            <a:srgbClr val="4D4D4D"/>
          </a:solidFill>
          <a:latin typeface="Arial" charset="0"/>
        </a:defRPr>
      </a:lvl3pPr>
      <a:lvl4pPr algn="l" rtl="0" eaLnBrk="0" fontAlgn="base" hangingPunct="0">
        <a:spcBef>
          <a:spcPct val="0"/>
        </a:spcBef>
        <a:spcAft>
          <a:spcPct val="0"/>
        </a:spcAft>
        <a:defRPr sz="2400" b="1">
          <a:solidFill>
            <a:srgbClr val="4D4D4D"/>
          </a:solidFill>
          <a:latin typeface="Arial" charset="0"/>
        </a:defRPr>
      </a:lvl4pPr>
      <a:lvl5pPr algn="l" rtl="0" eaLnBrk="0" fontAlgn="base" hangingPunct="0">
        <a:spcBef>
          <a:spcPct val="0"/>
        </a:spcBef>
        <a:spcAft>
          <a:spcPct val="0"/>
        </a:spcAft>
        <a:defRPr sz="2400" b="1">
          <a:solidFill>
            <a:srgbClr val="4D4D4D"/>
          </a:solidFill>
          <a:latin typeface="Arial" charset="0"/>
        </a:defRPr>
      </a:lvl5pPr>
      <a:lvl6pPr marL="457200" algn="l" rtl="0" fontAlgn="base">
        <a:spcBef>
          <a:spcPct val="0"/>
        </a:spcBef>
        <a:spcAft>
          <a:spcPct val="0"/>
        </a:spcAft>
        <a:defRPr sz="3000" b="1">
          <a:solidFill>
            <a:srgbClr val="4D4D4D"/>
          </a:solidFill>
          <a:latin typeface="Arial" charset="0"/>
        </a:defRPr>
      </a:lvl6pPr>
      <a:lvl7pPr marL="914400" algn="l" rtl="0" fontAlgn="base">
        <a:spcBef>
          <a:spcPct val="0"/>
        </a:spcBef>
        <a:spcAft>
          <a:spcPct val="0"/>
        </a:spcAft>
        <a:defRPr sz="3000" b="1">
          <a:solidFill>
            <a:srgbClr val="4D4D4D"/>
          </a:solidFill>
          <a:latin typeface="Arial" charset="0"/>
        </a:defRPr>
      </a:lvl7pPr>
      <a:lvl8pPr marL="1371600" algn="l" rtl="0" fontAlgn="base">
        <a:spcBef>
          <a:spcPct val="0"/>
        </a:spcBef>
        <a:spcAft>
          <a:spcPct val="0"/>
        </a:spcAft>
        <a:defRPr sz="3000" b="1">
          <a:solidFill>
            <a:srgbClr val="4D4D4D"/>
          </a:solidFill>
          <a:latin typeface="Arial" charset="0"/>
        </a:defRPr>
      </a:lvl8pPr>
      <a:lvl9pPr marL="1828800" algn="l" rtl="0" fontAlgn="base">
        <a:spcBef>
          <a:spcPct val="0"/>
        </a:spcBef>
        <a:spcAft>
          <a:spcPct val="0"/>
        </a:spcAft>
        <a:defRPr sz="3000" b="1">
          <a:solidFill>
            <a:srgbClr val="4D4D4D"/>
          </a:solidFill>
          <a:latin typeface="Arial" charset="0"/>
        </a:defRPr>
      </a:lvl9pPr>
    </p:titleStyle>
    <p:bodyStyle>
      <a:lvl1pPr marL="342900" indent="-342900" algn="l" rtl="0" eaLnBrk="0" fontAlgn="base" hangingPunct="0">
        <a:spcBef>
          <a:spcPct val="20000"/>
        </a:spcBef>
        <a:spcAft>
          <a:spcPct val="0"/>
        </a:spcAft>
        <a:defRPr sz="16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bwMode="auto">
          <a:xfrm>
            <a:off x="457200" y="311946"/>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lvl="0"/>
            <a:r>
              <a:rPr lang="en-AU" dirty="0" smtClean="0"/>
              <a:t>Click to edit Master Title style</a:t>
            </a:r>
          </a:p>
        </p:txBody>
      </p:sp>
      <p:sp>
        <p:nvSpPr>
          <p:cNvPr id="385027" name="Rectangle 3"/>
          <p:cNvSpPr>
            <a:spLocks noGrp="1" noChangeArrowheads="1"/>
          </p:cNvSpPr>
          <p:nvPr>
            <p:ph type="body" idx="1"/>
          </p:nvPr>
        </p:nvSpPr>
        <p:spPr bwMode="auto">
          <a:xfrm>
            <a:off x="457200" y="717822"/>
            <a:ext cx="8229600" cy="39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p>
        </p:txBody>
      </p:sp>
      <p:sp>
        <p:nvSpPr>
          <p:cNvPr id="385028" name="Rectangle 4"/>
          <p:cNvSpPr>
            <a:spLocks noGrp="1" noChangeArrowheads="1"/>
          </p:cNvSpPr>
          <p:nvPr>
            <p:ph type="ftr" sz="quarter" idx="3"/>
          </p:nvPr>
        </p:nvSpPr>
        <p:spPr bwMode="auto">
          <a:xfrm>
            <a:off x="4284668" y="4844656"/>
            <a:ext cx="4751387" cy="31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800">
                <a:solidFill>
                  <a:schemeClr val="bg1"/>
                </a:solidFill>
              </a:defRPr>
            </a:lvl1pPr>
          </a:lstStyle>
          <a:p>
            <a:endParaRPr lang="en-AU" dirty="0"/>
          </a:p>
        </p:txBody>
      </p:sp>
    </p:spTree>
    <p:extLst>
      <p:ext uri="{BB962C8B-B14F-4D97-AF65-F5344CB8AC3E}">
        <p14:creationId xmlns:p14="http://schemas.microsoft.com/office/powerpoint/2010/main" val="306563555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iming>
    <p:tnLst>
      <p:par>
        <p:cTn id="1" dur="indefinite" restart="never" nodeType="tmRoot"/>
      </p:par>
    </p:tnLst>
  </p:timing>
  <p:hf sldNum="0" hdr="0" dt="0"/>
  <p:txStyles>
    <p:titleStyle>
      <a:lvl1pPr algn="l" rtl="0" fontAlgn="base">
        <a:spcBef>
          <a:spcPct val="0"/>
        </a:spcBef>
        <a:spcAft>
          <a:spcPct val="0"/>
        </a:spcAft>
        <a:defRPr sz="2400" b="1">
          <a:solidFill>
            <a:srgbClr val="267485"/>
          </a:solidFill>
          <a:latin typeface="+mj-lt"/>
          <a:ea typeface="+mj-ea"/>
          <a:cs typeface="+mj-cs"/>
        </a:defRPr>
      </a:lvl1pPr>
      <a:lvl2pPr algn="l" rtl="0" fontAlgn="base">
        <a:spcBef>
          <a:spcPct val="0"/>
        </a:spcBef>
        <a:spcAft>
          <a:spcPct val="0"/>
        </a:spcAft>
        <a:defRPr sz="2600" b="1">
          <a:solidFill>
            <a:schemeClr val="bg1"/>
          </a:solidFill>
          <a:latin typeface="Arial" charset="0"/>
        </a:defRPr>
      </a:lvl2pPr>
      <a:lvl3pPr algn="l" rtl="0" fontAlgn="base">
        <a:spcBef>
          <a:spcPct val="0"/>
        </a:spcBef>
        <a:spcAft>
          <a:spcPct val="0"/>
        </a:spcAft>
        <a:defRPr sz="2600" b="1">
          <a:solidFill>
            <a:schemeClr val="bg1"/>
          </a:solidFill>
          <a:latin typeface="Arial" charset="0"/>
        </a:defRPr>
      </a:lvl3pPr>
      <a:lvl4pPr algn="l" rtl="0" fontAlgn="base">
        <a:spcBef>
          <a:spcPct val="0"/>
        </a:spcBef>
        <a:spcAft>
          <a:spcPct val="0"/>
        </a:spcAft>
        <a:defRPr sz="2600" b="1">
          <a:solidFill>
            <a:schemeClr val="bg1"/>
          </a:solidFill>
          <a:latin typeface="Arial" charset="0"/>
        </a:defRPr>
      </a:lvl4pPr>
      <a:lvl5pPr algn="l" rtl="0" fontAlgn="base">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fontAlgn="base">
        <a:spcBef>
          <a:spcPct val="50000"/>
        </a:spcBef>
        <a:spcAft>
          <a:spcPct val="0"/>
        </a:spcAft>
        <a:defRPr sz="1800">
          <a:solidFill>
            <a:srgbClr val="4D4D4D"/>
          </a:solidFill>
          <a:latin typeface="+mn-lt"/>
          <a:ea typeface="+mn-ea"/>
          <a:cs typeface="+mn-cs"/>
        </a:defRPr>
      </a:lvl1pPr>
      <a:lvl2pPr marL="447675" indent="-268288" algn="l" rtl="0" fontAlgn="base">
        <a:spcBef>
          <a:spcPct val="50000"/>
        </a:spcBef>
        <a:spcAft>
          <a:spcPct val="0"/>
        </a:spcAft>
        <a:buChar char="•"/>
        <a:defRPr sz="1800">
          <a:solidFill>
            <a:srgbClr val="4D4D4D"/>
          </a:solidFill>
          <a:latin typeface="+mn-lt"/>
        </a:defRPr>
      </a:lvl2pPr>
      <a:lvl3pPr marL="895350" indent="-268288" algn="l" rtl="0" fontAlgn="base">
        <a:spcBef>
          <a:spcPct val="25000"/>
        </a:spcBef>
        <a:spcAft>
          <a:spcPct val="0"/>
        </a:spcAft>
        <a:buFont typeface="Arial" charset="0"/>
        <a:buChar char="–"/>
        <a:defRPr sz="1600">
          <a:solidFill>
            <a:srgbClr val="4D4D4D"/>
          </a:solidFill>
          <a:latin typeface="+mn-lt"/>
        </a:defRPr>
      </a:lvl3pPr>
      <a:lvl4pPr marL="1350963" indent="-271463" algn="l" rtl="0" fontAlgn="base">
        <a:spcBef>
          <a:spcPct val="25000"/>
        </a:spcBef>
        <a:spcAft>
          <a:spcPct val="0"/>
        </a:spcAft>
        <a:buChar char="•"/>
        <a:defRPr sz="1600">
          <a:solidFill>
            <a:srgbClr val="4D4D4D"/>
          </a:solidFill>
          <a:latin typeface="+mn-lt"/>
        </a:defRPr>
      </a:lvl4pPr>
      <a:lvl5pPr marL="1792288" indent="-261938" algn="l" rtl="0" fontAlgn="base">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12738"/>
            <a:ext cx="8229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AU" altLang="en-US" smtClean="0"/>
              <a:t>Click to edit Master Title style</a:t>
            </a:r>
          </a:p>
        </p:txBody>
      </p:sp>
      <p:sp>
        <p:nvSpPr>
          <p:cNvPr id="4099" name="Rectangle 3"/>
          <p:cNvSpPr>
            <a:spLocks noGrp="1" noChangeArrowheads="1"/>
          </p:cNvSpPr>
          <p:nvPr>
            <p:ph type="body" idx="1"/>
          </p:nvPr>
        </p:nvSpPr>
        <p:spPr bwMode="auto">
          <a:xfrm>
            <a:off x="457200" y="717550"/>
            <a:ext cx="82296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sp>
        <p:nvSpPr>
          <p:cNvPr id="385028" name="Rectangle 4"/>
          <p:cNvSpPr>
            <a:spLocks noGrp="1" noChangeArrowheads="1"/>
          </p:cNvSpPr>
          <p:nvPr>
            <p:ph type="ftr" sz="quarter" idx="3"/>
          </p:nvPr>
        </p:nvSpPr>
        <p:spPr bwMode="auto">
          <a:xfrm>
            <a:off x="4284663" y="4845050"/>
            <a:ext cx="4751387" cy="31115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r" eaLnBrk="1" hangingPunct="1">
              <a:spcBef>
                <a:spcPct val="50000"/>
              </a:spcBef>
              <a:defRPr sz="800" dirty="0">
                <a:solidFill>
                  <a:schemeClr val="bg1"/>
                </a:solidFill>
                <a:cs typeface="+mn-cs"/>
              </a:defRPr>
            </a:lvl1pPr>
          </a:lstStyle>
          <a:p>
            <a:pPr>
              <a:defRPr/>
            </a:pPr>
            <a:endParaRPr lang="en-AU"/>
          </a:p>
        </p:txBody>
      </p:sp>
    </p:spTree>
    <p:extLst>
      <p:ext uri="{BB962C8B-B14F-4D97-AF65-F5344CB8AC3E}">
        <p14:creationId xmlns:p14="http://schemas.microsoft.com/office/powerpoint/2010/main" val="155405617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iming>
    <p:tnLst>
      <p:par>
        <p:cTn id="1" dur="indefinite" restart="never" nodeType="tmRoot"/>
      </p:par>
    </p:tnLst>
  </p:timing>
  <p:hf sldNum="0" hdr="0" dt="0"/>
  <p:txStyles>
    <p:titleStyle>
      <a:lvl1pPr algn="l" rtl="0" eaLnBrk="0" fontAlgn="base" hangingPunct="0">
        <a:spcBef>
          <a:spcPct val="0"/>
        </a:spcBef>
        <a:spcAft>
          <a:spcPct val="0"/>
        </a:spcAft>
        <a:defRPr sz="2400" b="1">
          <a:solidFill>
            <a:srgbClr val="267485"/>
          </a:solidFill>
          <a:latin typeface="+mj-lt"/>
          <a:ea typeface="+mj-ea"/>
          <a:cs typeface="+mj-cs"/>
        </a:defRPr>
      </a:lvl1pPr>
      <a:lvl2pPr algn="l" rtl="0" eaLnBrk="0" fontAlgn="base" hangingPunct="0">
        <a:spcBef>
          <a:spcPct val="0"/>
        </a:spcBef>
        <a:spcAft>
          <a:spcPct val="0"/>
        </a:spcAft>
        <a:defRPr sz="2400" b="1">
          <a:solidFill>
            <a:srgbClr val="267485"/>
          </a:solidFill>
          <a:latin typeface="Arial" charset="0"/>
        </a:defRPr>
      </a:lvl2pPr>
      <a:lvl3pPr algn="l" rtl="0" eaLnBrk="0" fontAlgn="base" hangingPunct="0">
        <a:spcBef>
          <a:spcPct val="0"/>
        </a:spcBef>
        <a:spcAft>
          <a:spcPct val="0"/>
        </a:spcAft>
        <a:defRPr sz="2400" b="1">
          <a:solidFill>
            <a:srgbClr val="267485"/>
          </a:solidFill>
          <a:latin typeface="Arial" charset="0"/>
        </a:defRPr>
      </a:lvl3pPr>
      <a:lvl4pPr algn="l" rtl="0" eaLnBrk="0" fontAlgn="base" hangingPunct="0">
        <a:spcBef>
          <a:spcPct val="0"/>
        </a:spcBef>
        <a:spcAft>
          <a:spcPct val="0"/>
        </a:spcAft>
        <a:defRPr sz="2400" b="1">
          <a:solidFill>
            <a:srgbClr val="267485"/>
          </a:solidFill>
          <a:latin typeface="Arial" charset="0"/>
        </a:defRPr>
      </a:lvl4pPr>
      <a:lvl5pPr algn="l" rtl="0" eaLnBrk="0" fontAlgn="base" hangingPunct="0">
        <a:spcBef>
          <a:spcPct val="0"/>
        </a:spcBef>
        <a:spcAft>
          <a:spcPct val="0"/>
        </a:spcAft>
        <a:defRPr sz="2400" b="1">
          <a:solidFill>
            <a:srgbClr val="267485"/>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algn="l" rtl="0" eaLnBrk="0" fontAlgn="base" hangingPunct="0">
        <a:spcBef>
          <a:spcPct val="50000"/>
        </a:spcBef>
        <a:spcAft>
          <a:spcPct val="0"/>
        </a:spcAft>
        <a:defRPr>
          <a:solidFill>
            <a:srgbClr val="4D4D4D"/>
          </a:solidFill>
          <a:latin typeface="+mn-lt"/>
          <a:ea typeface="+mn-ea"/>
          <a:cs typeface="+mn-cs"/>
        </a:defRPr>
      </a:lvl1pPr>
      <a:lvl2pPr marL="447675" indent="-268288" algn="l" rtl="0" eaLnBrk="0" fontAlgn="base" hangingPunct="0">
        <a:spcBef>
          <a:spcPct val="50000"/>
        </a:spcBef>
        <a:spcAft>
          <a:spcPct val="0"/>
        </a:spcAft>
        <a:buChar char="•"/>
        <a:defRPr>
          <a:solidFill>
            <a:srgbClr val="4D4D4D"/>
          </a:solidFill>
          <a:latin typeface="+mn-lt"/>
        </a:defRPr>
      </a:lvl2pPr>
      <a:lvl3pPr marL="895350" indent="-268288" algn="l" rtl="0" eaLnBrk="0" fontAlgn="base" hangingPunct="0">
        <a:spcBef>
          <a:spcPct val="25000"/>
        </a:spcBef>
        <a:spcAft>
          <a:spcPct val="0"/>
        </a:spcAft>
        <a:buFont typeface="Arial" charset="0"/>
        <a:buChar char="–"/>
        <a:defRPr sz="1600">
          <a:solidFill>
            <a:srgbClr val="4D4D4D"/>
          </a:solidFill>
          <a:latin typeface="+mn-lt"/>
        </a:defRPr>
      </a:lvl3pPr>
      <a:lvl4pPr marL="1350963" indent="-271463" algn="l" rtl="0" eaLnBrk="0" fontAlgn="base" hangingPunct="0">
        <a:spcBef>
          <a:spcPct val="25000"/>
        </a:spcBef>
        <a:spcAft>
          <a:spcPct val="0"/>
        </a:spcAft>
        <a:buChar char="•"/>
        <a:defRPr sz="1600">
          <a:solidFill>
            <a:srgbClr val="4D4D4D"/>
          </a:solidFill>
          <a:latin typeface="+mn-lt"/>
        </a:defRPr>
      </a:lvl4pPr>
      <a:lvl5pPr marL="1792288" indent="-261938" algn="l" rtl="0" eaLnBrk="0" fontAlgn="base" hangingPunct="0">
        <a:spcBef>
          <a:spcPct val="25000"/>
        </a:spcBef>
        <a:spcAft>
          <a:spcPct val="0"/>
        </a:spcAft>
        <a:buFont typeface="Arial" charset="0"/>
        <a:buChar char="–"/>
        <a:defRPr sz="16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 Id="rId5" Type="http://schemas.openxmlformats.org/officeDocument/2006/relationships/image" Target="../media/image26.emf"/><Relationship Id="rId4" Type="http://schemas.openxmlformats.org/officeDocument/2006/relationships/image" Target="../media/image25.emf"/></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ctrTitle"/>
          </p:nvPr>
        </p:nvSpPr>
        <p:spPr>
          <a:xfrm>
            <a:off x="615578" y="2067694"/>
            <a:ext cx="7916862" cy="463550"/>
          </a:xfrm>
        </p:spPr>
        <p:txBody>
          <a:bodyPr/>
          <a:lstStyle/>
          <a:p>
            <a:pPr eaLnBrk="1" hangingPunct="1"/>
            <a:r>
              <a:rPr lang="en-US" altLang="en-US" dirty="0"/>
              <a:t>Agency </a:t>
            </a:r>
            <a:r>
              <a:rPr lang="en-US" altLang="en-US" dirty="0" smtClean="0"/>
              <a:t>Report - Geoscience </a:t>
            </a:r>
            <a:r>
              <a:rPr lang="en-US" altLang="en-US" dirty="0"/>
              <a:t>Australia</a:t>
            </a:r>
            <a:endParaRPr lang="en-US" altLang="en-US" dirty="0" smtClean="0"/>
          </a:p>
        </p:txBody>
      </p:sp>
      <p:sp>
        <p:nvSpPr>
          <p:cNvPr id="11266" name="Rectangle 5"/>
          <p:cNvSpPr>
            <a:spLocks noGrp="1" noChangeArrowheads="1"/>
          </p:cNvSpPr>
          <p:nvPr>
            <p:ph type="subTitle" idx="1"/>
          </p:nvPr>
        </p:nvSpPr>
        <p:spPr>
          <a:xfrm>
            <a:off x="611188" y="2499742"/>
            <a:ext cx="7916862" cy="309958"/>
          </a:xfrm>
        </p:spPr>
        <p:txBody>
          <a:bodyPr/>
          <a:lstStyle/>
          <a:p>
            <a:pPr eaLnBrk="1" hangingPunct="1"/>
            <a:r>
              <a:rPr lang="en-US" altLang="en-US" sz="1400" b="1" dirty="0" smtClean="0"/>
              <a:t>Medhavy Thankappan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474"/>
            <a:ext cx="8229600" cy="461665"/>
          </a:xfrm>
        </p:spPr>
        <p:txBody>
          <a:bodyPr/>
          <a:lstStyle/>
          <a:p>
            <a:r>
              <a:rPr lang="en-AU" dirty="0" smtClean="0"/>
              <a:t>Updated Coordinates for AGOS CR Array</a:t>
            </a:r>
            <a:endParaRPr lang="en-AU" dirty="0"/>
          </a:p>
        </p:txBody>
      </p:sp>
      <p:sp>
        <p:nvSpPr>
          <p:cNvPr id="3" name="Content Placeholder 2"/>
          <p:cNvSpPr>
            <a:spLocks noGrp="1"/>
          </p:cNvSpPr>
          <p:nvPr>
            <p:ph idx="1"/>
          </p:nvPr>
        </p:nvSpPr>
        <p:spPr>
          <a:xfrm>
            <a:off x="457200" y="735807"/>
            <a:ext cx="3898776" cy="3942160"/>
          </a:xfrm>
        </p:spPr>
        <p:txBody>
          <a:bodyPr/>
          <a:lstStyle/>
          <a:p>
            <a:r>
              <a:rPr lang="en-AU" sz="1400" dirty="0" smtClean="0"/>
              <a:t>Original positions </a:t>
            </a:r>
            <a:r>
              <a:rPr lang="en-AU" sz="1400" dirty="0"/>
              <a:t>of all </a:t>
            </a:r>
            <a:r>
              <a:rPr lang="en-AU" sz="1400" dirty="0" smtClean="0"/>
              <a:t>CRs </a:t>
            </a:r>
            <a:r>
              <a:rPr lang="en-AU" sz="1400" dirty="0"/>
              <a:t>o</a:t>
            </a:r>
            <a:r>
              <a:rPr lang="en-AU" sz="1400" dirty="0" smtClean="0"/>
              <a:t>btained </a:t>
            </a:r>
            <a:r>
              <a:rPr lang="en-AU" sz="1400" dirty="0"/>
              <a:t>with </a:t>
            </a:r>
            <a:r>
              <a:rPr lang="en-AU" sz="1400" dirty="0" smtClean="0"/>
              <a:t>RTK; mean 2</a:t>
            </a:r>
            <a:r>
              <a:rPr lang="el-GR" sz="1400" dirty="0" smtClean="0"/>
              <a:t>σ</a:t>
            </a:r>
            <a:r>
              <a:rPr lang="en-AU" sz="1400" dirty="0" smtClean="0"/>
              <a:t> </a:t>
            </a:r>
            <a:r>
              <a:rPr lang="en-AU" sz="1400" dirty="0"/>
              <a:t>uncertainty of 2 cm horizontal and 4 cm </a:t>
            </a:r>
            <a:r>
              <a:rPr lang="en-AU" sz="1400" dirty="0" smtClean="0"/>
              <a:t>vertical (at pivot bolt)</a:t>
            </a:r>
          </a:p>
          <a:p>
            <a:r>
              <a:rPr lang="en-AU" sz="1400" dirty="0"/>
              <a:t>Updated positions will be for CR vertex </a:t>
            </a:r>
            <a:r>
              <a:rPr lang="en-AU" sz="1400" dirty="0" smtClean="0"/>
              <a:t>coordinates (survey completed in June 2018)</a:t>
            </a:r>
            <a:endParaRPr lang="en-AU" sz="1400" dirty="0"/>
          </a:p>
          <a:p>
            <a:endParaRPr lang="en-AU" dirty="0"/>
          </a:p>
        </p:txBody>
      </p:sp>
      <p:pic>
        <p:nvPicPr>
          <p:cNvPr id="4099" name="Picture 3" descr="I:\CORNER_REFLECTORS\Surat\CR_install_photos\General_interest\Site_2_IMG_05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153460"/>
            <a:ext cx="4104000" cy="230850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4644008" y="789552"/>
            <a:ext cx="3672408" cy="3672408"/>
            <a:chOff x="4644008" y="789552"/>
            <a:chExt cx="3672408" cy="3672408"/>
          </a:xfrm>
        </p:grpSpPr>
        <p:pic>
          <p:nvPicPr>
            <p:cNvPr id="4098" name="Picture 2" descr="I:\CORNER_REFLECTORS\Surat\CR_install_photos\General_interest\Site_2_IMG_05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789552"/>
              <a:ext cx="3672408" cy="367240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6516216" y="3003798"/>
              <a:ext cx="432048" cy="432048"/>
            </a:xfrm>
            <a:prstGeom prst="ellipse">
              <a:avLst/>
            </a:prstGeom>
            <a:noFill/>
            <a:ln w="15875" cap="flat" cmpd="sng" algn="ctr">
              <a:solidFill>
                <a:srgbClr val="FFFF00"/>
              </a:solidFill>
              <a:prstDash val="sysDash"/>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8" name="Oval 7"/>
            <p:cNvSpPr/>
            <p:nvPr/>
          </p:nvSpPr>
          <p:spPr bwMode="auto">
            <a:xfrm>
              <a:off x="6156176" y="2355726"/>
              <a:ext cx="432048" cy="432048"/>
            </a:xfrm>
            <a:prstGeom prst="ellipse">
              <a:avLst/>
            </a:prstGeom>
            <a:noFill/>
            <a:ln w="15875" cap="flat" cmpd="sng" algn="ctr">
              <a:solidFill>
                <a:srgbClr val="FFFF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cxnSp>
          <p:nvCxnSpPr>
            <p:cNvPr id="7" name="Straight Arrow Connector 6"/>
            <p:cNvCxnSpPr/>
            <p:nvPr/>
          </p:nvCxnSpPr>
          <p:spPr bwMode="auto">
            <a:xfrm>
              <a:off x="5868144" y="2571750"/>
              <a:ext cx="504056" cy="0"/>
            </a:xfrm>
            <a:prstGeom prst="straightConnector1">
              <a:avLst/>
            </a:prstGeom>
            <a:solidFill>
              <a:schemeClr val="accent1"/>
            </a:solidFill>
            <a:ln w="15875"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V="1">
              <a:off x="6732240" y="3291830"/>
              <a:ext cx="0" cy="432048"/>
            </a:xfrm>
            <a:prstGeom prst="straightConnector1">
              <a:avLst/>
            </a:prstGeom>
            <a:solidFill>
              <a:schemeClr val="accent1"/>
            </a:solidFill>
            <a:ln w="15875" cap="flat" cmpd="sng" algn="ctr">
              <a:solidFill>
                <a:srgbClr val="FFFF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9"/>
            <p:cNvSpPr/>
            <p:nvPr/>
          </p:nvSpPr>
          <p:spPr>
            <a:xfrm>
              <a:off x="5868144" y="3729712"/>
              <a:ext cx="1996059"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smtClean="0">
                  <a:ln>
                    <a:noFill/>
                  </a:ln>
                  <a:solidFill>
                    <a:srgbClr val="FFFF00"/>
                  </a:solidFill>
                  <a:effectLst/>
                  <a:uLnTx/>
                  <a:uFillTx/>
                  <a:latin typeface="Arial" charset="0"/>
                  <a:ea typeface="+mn-ea"/>
                  <a:cs typeface="+mn-cs"/>
                </a:rPr>
                <a:t>Original CR coordinate</a:t>
              </a:r>
              <a:endParaRPr kumimoji="0" lang="en-AU" sz="1400" b="0" i="0" u="none" strike="noStrike" kern="1200" cap="none" spc="0" normalizeH="0" baseline="0" noProof="0" dirty="0">
                <a:ln>
                  <a:noFill/>
                </a:ln>
                <a:solidFill>
                  <a:srgbClr val="FFFF00"/>
                </a:solidFill>
                <a:effectLst/>
                <a:uLnTx/>
                <a:uFillTx/>
                <a:latin typeface="Arial" charset="0"/>
                <a:ea typeface="+mn-ea"/>
                <a:cs typeface="+mn-cs"/>
              </a:endParaRPr>
            </a:p>
          </p:txBody>
        </p:sp>
        <p:sp>
          <p:nvSpPr>
            <p:cNvPr id="14" name="Rectangle 13"/>
            <p:cNvSpPr/>
            <p:nvPr/>
          </p:nvSpPr>
          <p:spPr>
            <a:xfrm>
              <a:off x="4644008" y="2336562"/>
              <a:ext cx="1329210"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smtClean="0">
                  <a:ln>
                    <a:noFill/>
                  </a:ln>
                  <a:solidFill>
                    <a:srgbClr val="FFFF00"/>
                  </a:solidFill>
                  <a:effectLst/>
                  <a:uLnTx/>
                  <a:uFillTx/>
                  <a:latin typeface="Arial" charset="0"/>
                  <a:ea typeface="+mn-ea"/>
                  <a:cs typeface="+mn-cs"/>
                </a:rPr>
                <a:t>Updated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smtClean="0">
                  <a:ln>
                    <a:noFill/>
                  </a:ln>
                  <a:solidFill>
                    <a:srgbClr val="FFFF00"/>
                  </a:solidFill>
                  <a:effectLst/>
                  <a:uLnTx/>
                  <a:uFillTx/>
                  <a:latin typeface="Arial" charset="0"/>
                  <a:ea typeface="+mn-ea"/>
                  <a:cs typeface="+mn-cs"/>
                </a:rPr>
                <a:t>CR coordinate</a:t>
              </a:r>
              <a:endParaRPr kumimoji="0" lang="en-AU" sz="1400" b="0" i="0" u="none" strike="noStrike" kern="1200" cap="none" spc="0" normalizeH="0" baseline="0" noProof="0" dirty="0">
                <a:ln>
                  <a:noFill/>
                </a:ln>
                <a:solidFill>
                  <a:srgbClr val="FFFF00"/>
                </a:solidFill>
                <a:effectLst/>
                <a:uLnTx/>
                <a:uFillTx/>
                <a:latin typeface="Arial" charset="0"/>
                <a:ea typeface="+mn-ea"/>
                <a:cs typeface="+mn-cs"/>
              </a:endParaRPr>
            </a:p>
          </p:txBody>
        </p:sp>
      </p:grpSp>
      <p:sp>
        <p:nvSpPr>
          <p:cNvPr id="16" name="Footer Placeholder 3"/>
          <p:cNvSpPr>
            <a:spLocks noGrp="1"/>
          </p:cNvSpPr>
          <p:nvPr>
            <p:ph type="ftr" sz="quarter" idx="10"/>
          </p:nvPr>
        </p:nvSpPr>
        <p:spPr>
          <a:xfrm>
            <a:off x="5760132" y="4844655"/>
            <a:ext cx="3275921" cy="3107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AU" sz="1000" b="0" i="0" u="none" strike="noStrike" kern="1200" cap="none" spc="0" normalizeH="0" baseline="0" noProof="0" dirty="0" smtClean="0">
                <a:ln>
                  <a:noFill/>
                </a:ln>
                <a:solidFill>
                  <a:srgbClr val="FFFFFF"/>
                </a:solidFill>
                <a:effectLst/>
                <a:uLnTx/>
                <a:uFillTx/>
                <a:latin typeface="Arial" charset="0"/>
                <a:ea typeface="+mn-ea"/>
                <a:cs typeface="+mn-cs"/>
              </a:rPr>
              <a:t>SAR </a:t>
            </a:r>
            <a:r>
              <a:rPr kumimoji="0" lang="en-AU" sz="1000" b="0" i="0" u="none" strike="noStrike" kern="1200" cap="none" spc="0" normalizeH="0" baseline="0" noProof="0" dirty="0" err="1" smtClean="0">
                <a:ln>
                  <a:noFill/>
                </a:ln>
                <a:solidFill>
                  <a:srgbClr val="FFFFFF"/>
                </a:solidFill>
                <a:effectLst/>
                <a:uLnTx/>
                <a:uFillTx/>
                <a:latin typeface="Arial" charset="0"/>
                <a:ea typeface="+mn-ea"/>
                <a:cs typeface="+mn-cs"/>
              </a:rPr>
              <a:t>CoP</a:t>
            </a:r>
            <a:r>
              <a:rPr kumimoji="0" lang="en-AU" sz="1000" b="0" i="0" u="none" strike="noStrike" kern="1200" cap="none" spc="0" normalizeH="0" baseline="0" noProof="0" dirty="0" smtClean="0">
                <a:ln>
                  <a:noFill/>
                </a:ln>
                <a:solidFill>
                  <a:srgbClr val="FFFFFF"/>
                </a:solidFill>
                <a:effectLst/>
                <a:uLnTx/>
                <a:uFillTx/>
                <a:latin typeface="Arial" charset="0"/>
                <a:ea typeface="+mn-ea"/>
                <a:cs typeface="+mn-cs"/>
              </a:rPr>
              <a:t> Workshop Canberra 13 June 2019</a:t>
            </a:r>
            <a:endParaRPr kumimoji="0" lang="en-AU" sz="10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594391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39" y="195486"/>
            <a:ext cx="8229600" cy="461665"/>
          </a:xfrm>
        </p:spPr>
        <p:txBody>
          <a:bodyPr/>
          <a:lstStyle/>
          <a:p>
            <a:r>
              <a:rPr lang="en-AU" dirty="0" smtClean="0"/>
              <a:t>ALE results for TSX </a:t>
            </a:r>
            <a:r>
              <a:rPr lang="en-AU" dirty="0" err="1" smtClean="0"/>
              <a:t>ScanSAR</a:t>
            </a:r>
            <a:r>
              <a:rPr lang="en-AU" dirty="0" smtClean="0"/>
              <a:t>: old vs </a:t>
            </a:r>
            <a:r>
              <a:rPr lang="en-AU" dirty="0"/>
              <a:t>n</a:t>
            </a:r>
            <a:r>
              <a:rPr lang="en-AU" dirty="0" smtClean="0"/>
              <a:t>ew coordinates</a:t>
            </a:r>
            <a:endParaRPr lang="en-AU" dirty="0"/>
          </a:p>
        </p:txBody>
      </p:sp>
      <p:pic>
        <p:nvPicPr>
          <p:cNvPr id="1028" name="Picture 4" descr="C:\GA WorkSpace\CEOS SAR 2018\TSX_SC_old_C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39" y="836922"/>
            <a:ext cx="3816424" cy="381642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GA WorkSpace\CEOS SAR 2018\TSX_SC_new_C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842044"/>
            <a:ext cx="3816424" cy="38164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27584" y="4227036"/>
            <a:ext cx="7920879"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0" i="0" u="none" strike="noStrike" kern="1200" cap="none" spc="0" normalizeH="0" baseline="0" noProof="0" dirty="0" smtClean="0">
                <a:ln>
                  <a:noFill/>
                </a:ln>
                <a:solidFill>
                  <a:srgbClr val="4D4D4F"/>
                </a:solidFill>
                <a:effectLst/>
                <a:uLnTx/>
                <a:uFillTx/>
                <a:latin typeface="Arial" charset="0"/>
                <a:ea typeface="+mn-ea"/>
                <a:cs typeface="+mn-cs"/>
              </a:rPr>
              <a:t>New coordinates shown for CRs </a:t>
            </a:r>
            <a:r>
              <a:rPr kumimoji="0" lang="en-AU" sz="1800" b="0" i="0" u="none" strike="noStrike" kern="1200" cap="none" spc="0" normalizeH="0" baseline="0" noProof="0" dirty="0">
                <a:ln>
                  <a:noFill/>
                </a:ln>
                <a:solidFill>
                  <a:srgbClr val="4D4D4F"/>
                </a:solidFill>
                <a:effectLst/>
                <a:uLnTx/>
                <a:uFillTx/>
                <a:latin typeface="Arial" charset="0"/>
                <a:ea typeface="+mn-ea"/>
                <a:cs typeface="+mn-cs"/>
              </a:rPr>
              <a:t>4, 6, </a:t>
            </a:r>
            <a:r>
              <a:rPr kumimoji="0" lang="en-AU" sz="1800" b="0" i="0" u="none" strike="noStrike" kern="1200" cap="none" spc="0" normalizeH="0" baseline="0" noProof="0" dirty="0" smtClean="0">
                <a:ln>
                  <a:noFill/>
                </a:ln>
                <a:solidFill>
                  <a:srgbClr val="4D4D4F"/>
                </a:solidFill>
                <a:effectLst/>
                <a:uLnTx/>
                <a:uFillTx/>
                <a:latin typeface="Arial" charset="0"/>
                <a:ea typeface="+mn-ea"/>
                <a:cs typeface="+mn-cs"/>
              </a:rPr>
              <a:t>9, 11, 12, 17, 20, 21 </a:t>
            </a:r>
            <a:r>
              <a:rPr kumimoji="0" lang="en-AU" sz="1800" b="0" i="0" u="none" strike="noStrike" kern="1200" cap="none" spc="0" normalizeH="0" baseline="0" noProof="0" dirty="0">
                <a:ln>
                  <a:noFill/>
                </a:ln>
                <a:solidFill>
                  <a:srgbClr val="4D4D4F"/>
                </a:solidFill>
                <a:effectLst/>
                <a:uLnTx/>
                <a:uFillTx/>
                <a:latin typeface="Arial" charset="0"/>
                <a:ea typeface="+mn-ea"/>
                <a:cs typeface="+mn-cs"/>
              </a:rPr>
              <a:t>and </a:t>
            </a:r>
            <a:r>
              <a:rPr kumimoji="0" lang="en-AU" sz="1800" b="0" i="0" u="none" strike="noStrike" kern="1200" cap="none" spc="0" normalizeH="0" baseline="0" noProof="0" dirty="0" smtClean="0">
                <a:ln>
                  <a:noFill/>
                </a:ln>
                <a:solidFill>
                  <a:srgbClr val="4D4D4F"/>
                </a:solidFill>
                <a:effectLst/>
                <a:uLnTx/>
                <a:uFillTx/>
                <a:latin typeface="Arial" charset="0"/>
                <a:ea typeface="+mn-ea"/>
                <a:cs typeface="+mn-cs"/>
              </a:rPr>
              <a:t>22</a:t>
            </a:r>
            <a:endParaRPr kumimoji="0" lang="en-AU" sz="1800" b="0" i="0" u="none" strike="noStrike" kern="1200" cap="none" spc="0" normalizeH="0" baseline="0" noProof="0" dirty="0">
              <a:ln>
                <a:noFill/>
              </a:ln>
              <a:solidFill>
                <a:srgbClr val="4D4D4F"/>
              </a:solidFill>
              <a:effectLst/>
              <a:uLnTx/>
              <a:uFillTx/>
              <a:latin typeface="Arial" charset="0"/>
              <a:ea typeface="+mn-ea"/>
              <a:cs typeface="+mn-cs"/>
            </a:endParaRPr>
          </a:p>
        </p:txBody>
      </p:sp>
      <p:sp>
        <p:nvSpPr>
          <p:cNvPr id="6" name="Oval 5"/>
          <p:cNvSpPr/>
          <p:nvPr/>
        </p:nvSpPr>
        <p:spPr bwMode="auto">
          <a:xfrm>
            <a:off x="2680742" y="1450157"/>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1" name="Oval 10"/>
          <p:cNvSpPr/>
          <p:nvPr/>
        </p:nvSpPr>
        <p:spPr bwMode="auto">
          <a:xfrm>
            <a:off x="2245632" y="2154982"/>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2" name="Oval 11"/>
          <p:cNvSpPr/>
          <p:nvPr/>
        </p:nvSpPr>
        <p:spPr bwMode="auto">
          <a:xfrm>
            <a:off x="1837792" y="2228417"/>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3" name="Oval 12"/>
          <p:cNvSpPr/>
          <p:nvPr/>
        </p:nvSpPr>
        <p:spPr bwMode="auto">
          <a:xfrm>
            <a:off x="1531715" y="2189151"/>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4" name="Oval 13"/>
          <p:cNvSpPr/>
          <p:nvPr/>
        </p:nvSpPr>
        <p:spPr bwMode="auto">
          <a:xfrm>
            <a:off x="7120855" y="1797646"/>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5" name="Oval 14"/>
          <p:cNvSpPr/>
          <p:nvPr/>
        </p:nvSpPr>
        <p:spPr bwMode="auto">
          <a:xfrm>
            <a:off x="2373016" y="1855490"/>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6" name="Oval 15"/>
          <p:cNvSpPr/>
          <p:nvPr/>
        </p:nvSpPr>
        <p:spPr bwMode="auto">
          <a:xfrm>
            <a:off x="2753569" y="3094856"/>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7" name="Oval 16"/>
          <p:cNvSpPr/>
          <p:nvPr/>
        </p:nvSpPr>
        <p:spPr bwMode="auto">
          <a:xfrm>
            <a:off x="1720255" y="2788356"/>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8" name="Oval 17"/>
          <p:cNvSpPr/>
          <p:nvPr/>
        </p:nvSpPr>
        <p:spPr bwMode="auto">
          <a:xfrm>
            <a:off x="1171253" y="2291569"/>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19" name="Oval 18"/>
          <p:cNvSpPr/>
          <p:nvPr/>
        </p:nvSpPr>
        <p:spPr bwMode="auto">
          <a:xfrm>
            <a:off x="6968133" y="2135932"/>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0" name="Oval 19"/>
          <p:cNvSpPr/>
          <p:nvPr/>
        </p:nvSpPr>
        <p:spPr bwMode="auto">
          <a:xfrm>
            <a:off x="7012843" y="1394173"/>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1" name="Oval 20"/>
          <p:cNvSpPr/>
          <p:nvPr/>
        </p:nvSpPr>
        <p:spPr bwMode="auto">
          <a:xfrm>
            <a:off x="6674346" y="2356308"/>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2" name="Oval 21"/>
          <p:cNvSpPr/>
          <p:nvPr/>
        </p:nvSpPr>
        <p:spPr bwMode="auto">
          <a:xfrm>
            <a:off x="6785198" y="3060948"/>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3" name="Oval 22"/>
          <p:cNvSpPr/>
          <p:nvPr/>
        </p:nvSpPr>
        <p:spPr bwMode="auto">
          <a:xfrm>
            <a:off x="6861895" y="1699159"/>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4" name="Oval 23"/>
          <p:cNvSpPr/>
          <p:nvPr/>
        </p:nvSpPr>
        <p:spPr bwMode="auto">
          <a:xfrm>
            <a:off x="6790209" y="2112046"/>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5" name="Oval 24"/>
          <p:cNvSpPr/>
          <p:nvPr/>
        </p:nvSpPr>
        <p:spPr bwMode="auto">
          <a:xfrm>
            <a:off x="6694637" y="2572332"/>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6" name="Oval 25"/>
          <p:cNvSpPr/>
          <p:nvPr/>
        </p:nvSpPr>
        <p:spPr bwMode="auto">
          <a:xfrm>
            <a:off x="1977294" y="2465486"/>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
        <p:nvSpPr>
          <p:cNvPr id="27" name="Oval 26"/>
          <p:cNvSpPr/>
          <p:nvPr/>
        </p:nvSpPr>
        <p:spPr bwMode="auto">
          <a:xfrm>
            <a:off x="6713687" y="2230412"/>
            <a:ext cx="216024" cy="216024"/>
          </a:xfrm>
          <a:prstGeom prst="ellipse">
            <a:avLst/>
          </a:prstGeom>
          <a:noFill/>
          <a:ln w="12700" cap="flat" cmpd="sng" algn="ctr">
            <a:solidFill>
              <a:srgbClr val="FF0000"/>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1800" b="0" i="0" u="none" strike="noStrike" kern="1200" cap="none" spc="0" normalizeH="0" baseline="0" noProof="0" smtClean="0">
              <a:ln>
                <a:noFill/>
              </a:ln>
              <a:solidFill>
                <a:srgbClr val="4D4D4F"/>
              </a:solidFill>
              <a:effectLst/>
              <a:uLnTx/>
              <a:uFillTx/>
              <a:latin typeface="Arial" charset="0"/>
              <a:ea typeface="+mn-ea"/>
              <a:cs typeface="+mn-cs"/>
            </a:endParaRPr>
          </a:p>
        </p:txBody>
      </p:sp>
    </p:spTree>
    <p:extLst>
      <p:ext uri="{BB962C8B-B14F-4D97-AF65-F5344CB8AC3E}">
        <p14:creationId xmlns:p14="http://schemas.microsoft.com/office/powerpoint/2010/main" val="1703126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platzhalter 4"/>
          <p:cNvSpPr>
            <a:spLocks noGrp="1"/>
          </p:cNvSpPr>
          <p:nvPr>
            <p:ph type="body" sz="quarter" idx="12"/>
          </p:nvPr>
        </p:nvSpPr>
        <p:spPr>
          <a:xfrm>
            <a:off x="202145" y="627534"/>
            <a:ext cx="8784976" cy="594066"/>
          </a:xfrm>
        </p:spPr>
        <p:txBody>
          <a:bodyPr/>
          <a:lstStyle/>
          <a:p>
            <a:pPr>
              <a:spcAft>
                <a:spcPts val="600"/>
              </a:spcAft>
            </a:pPr>
            <a:r>
              <a:rPr lang="en-US" sz="1600" dirty="0" err="1" smtClean="0"/>
              <a:t>Yarragadee</a:t>
            </a:r>
            <a:r>
              <a:rPr lang="en-US" sz="1600" dirty="0" smtClean="0"/>
              <a:t> is one of the few fundamental geodetic stations that co-locates all four geodetic techniques (GNSS, VLBI, SLR, DORIS) . In August 2018 station equipped with two trihedral CRs (1.5m), mounted on deep concrete foundations, with one CR facing east and the other CR facing west to support both ascending and descending passes</a:t>
            </a:r>
          </a:p>
        </p:txBody>
      </p:sp>
      <p:sp>
        <p:nvSpPr>
          <p:cNvPr id="45" name="Titel 1"/>
          <p:cNvSpPr>
            <a:spLocks noGrp="1"/>
          </p:cNvSpPr>
          <p:nvPr>
            <p:ph type="title"/>
          </p:nvPr>
        </p:nvSpPr>
        <p:spPr>
          <a:xfrm>
            <a:off x="274153" y="123478"/>
            <a:ext cx="8172000" cy="507831"/>
          </a:xfrm>
        </p:spPr>
        <p:txBody>
          <a:bodyPr/>
          <a:lstStyle/>
          <a:p>
            <a:pPr>
              <a:lnSpc>
                <a:spcPct val="150000"/>
              </a:lnSpc>
              <a:spcBef>
                <a:spcPts val="2400"/>
              </a:spcBef>
              <a:spcAft>
                <a:spcPts val="3600"/>
              </a:spcAft>
            </a:pPr>
            <a:r>
              <a:rPr lang="en-US" sz="1800" dirty="0" smtClean="0"/>
              <a:t>New Corner Reflectors at </a:t>
            </a:r>
            <a:r>
              <a:rPr lang="en-US" sz="1800" dirty="0" err="1" smtClean="0"/>
              <a:t>Yarragadee</a:t>
            </a:r>
            <a:r>
              <a:rPr lang="en-US" sz="1800" dirty="0" smtClean="0"/>
              <a:t> Geodetic Station</a:t>
            </a:r>
            <a:endParaRPr lang="en-US" sz="1400" i="1" dirty="0"/>
          </a:p>
        </p:txBody>
      </p:sp>
      <p:sp>
        <p:nvSpPr>
          <p:cNvPr id="19" name="Fußzeilenplatzhalter 3"/>
          <p:cNvSpPr>
            <a:spLocks noGrp="1"/>
          </p:cNvSpPr>
          <p:nvPr>
            <p:ph type="ftr" sz="quarter" idx="13"/>
          </p:nvPr>
        </p:nvSpPr>
        <p:spPr>
          <a:xfrm>
            <a:off x="1529999" y="94499"/>
            <a:ext cx="7128000" cy="108000"/>
          </a:xfrm>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rPr>
              <a:t>&gt; </a:t>
            </a:r>
            <a:r>
              <a:rPr kumimoji="0" lang="en-US" sz="800" b="0" i="0" u="none" strike="noStrike" kern="1200" cap="none" spc="0" normalizeH="0" baseline="0" noProof="0" dirty="0" smtClean="0">
                <a:ln>
                  <a:noFill/>
                </a:ln>
                <a:solidFill>
                  <a:srgbClr val="FFFFFF"/>
                </a:solidFill>
                <a:effectLst/>
                <a:uLnTx/>
                <a:uFillTx/>
                <a:latin typeface="Arial" charset="0"/>
                <a:ea typeface="+mn-ea"/>
                <a:cs typeface="+mn-cs"/>
              </a:rPr>
              <a:t>CEOS 2018 Inputs &gt; </a:t>
            </a:r>
            <a:r>
              <a:rPr kumimoji="0" lang="en-US" sz="800" b="0" i="0" u="none" strike="noStrike" kern="1200" cap="none" spc="0" normalizeH="0" baseline="0" noProof="0" dirty="0">
                <a:ln>
                  <a:noFill/>
                </a:ln>
                <a:solidFill>
                  <a:srgbClr val="FFFFFF"/>
                </a:solidFill>
                <a:effectLst/>
                <a:uLnTx/>
                <a:uFillTx/>
                <a:latin typeface="Arial" charset="0"/>
                <a:ea typeface="+mn-ea"/>
                <a:cs typeface="+mn-cs"/>
              </a:rPr>
              <a:t>C. Gisinger &gt; </a:t>
            </a:r>
            <a:r>
              <a:rPr kumimoji="0" lang="en-US" sz="800" b="0" i="0" u="none" strike="noStrike" kern="1200" cap="none" spc="0" normalizeH="0" baseline="0" noProof="0" dirty="0" smtClean="0">
                <a:ln>
                  <a:noFill/>
                </a:ln>
                <a:solidFill>
                  <a:srgbClr val="FFFFFF"/>
                </a:solidFill>
                <a:effectLst/>
                <a:uLnTx/>
                <a:uFillTx/>
                <a:latin typeface="Arial" charset="0"/>
                <a:ea typeface="+mn-ea"/>
                <a:cs typeface="+mn-cs"/>
              </a:rPr>
              <a:t>2018-11-28</a:t>
            </a:r>
            <a:endParaRPr kumimoji="0" lang="en-GB"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9953" y="2372591"/>
            <a:ext cx="4696991" cy="2351586"/>
          </a:xfrm>
          <a:prstGeom prst="rect">
            <a:avLst/>
          </a:prstGeom>
        </p:spPr>
      </p:pic>
      <p:sp>
        <p:nvSpPr>
          <p:cNvPr id="21" name="Textplatzhalter 4"/>
          <p:cNvSpPr txBox="1">
            <a:spLocks/>
          </p:cNvSpPr>
          <p:nvPr/>
        </p:nvSpPr>
        <p:spPr bwMode="auto">
          <a:xfrm>
            <a:off x="223364" y="1779662"/>
            <a:ext cx="368367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80000" indent="-180000" algn="l" defTabSz="914400" rtl="0" eaLnBrk="1" latinLnBrk="0" hangingPunct="1">
              <a:spcBef>
                <a:spcPts val="300"/>
              </a:spcBef>
              <a:spcAft>
                <a:spcPts val="0"/>
              </a:spcAft>
              <a:buFont typeface="Arial" pitchFamily="34" charset="0"/>
              <a:buChar char="•"/>
              <a:defRPr sz="1800" kern="1200">
                <a:solidFill>
                  <a:schemeClr val="tx1"/>
                </a:solidFill>
                <a:latin typeface="Arial" pitchFamily="34" charset="0"/>
                <a:ea typeface="+mn-ea"/>
                <a:cs typeface="Arial" pitchFamily="34" charset="0"/>
              </a:defRPr>
            </a:lvl1pPr>
            <a:lvl2pPr marL="62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2pPr>
            <a:lvl3pPr marL="10764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3pPr>
            <a:lvl4pPr marL="15228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4pPr>
            <a:lvl5pPr marL="1969200" indent="-180000" algn="l" defTabSz="914400" rtl="0" eaLnBrk="1" latinLnBrk="0" hangingPunct="1">
              <a:spcBef>
                <a:spcPts val="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000" marR="0" lvl="0" indent="-180000" algn="l" defTabSz="914400" rtl="0" eaLnBrk="1" fontAlgn="base" latinLnBrk="0" hangingPunct="1">
              <a:lnSpc>
                <a:spcPct val="100000"/>
              </a:lnSpc>
              <a:spcBef>
                <a:spcPts val="300"/>
              </a:spcBef>
              <a:spcAft>
                <a:spcPts val="600"/>
              </a:spcAft>
              <a:buClrTx/>
              <a:buSzTx/>
              <a:buFont typeface="Arial" pitchFamily="34" charset="0"/>
              <a:buChar char="•"/>
              <a:tabLst/>
              <a:defRPr/>
            </a:pPr>
            <a:r>
              <a:rPr kumimoji="0" lang="en-US" sz="16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The CR vertical boresight was aligned for 40° incidence angle to allow measurements from all radar beams between 25° and 55° incidence angle</a:t>
            </a:r>
          </a:p>
          <a:p>
            <a:pPr marL="180000" marR="0" lvl="0" indent="-180000" algn="l" defTabSz="914400" rtl="0" eaLnBrk="1" fontAlgn="base" latinLnBrk="0" hangingPunct="1">
              <a:lnSpc>
                <a:spcPct val="100000"/>
              </a:lnSpc>
              <a:spcBef>
                <a:spcPts val="300"/>
              </a:spcBef>
              <a:spcAft>
                <a:spcPts val="600"/>
              </a:spcAft>
              <a:buClrTx/>
              <a:buSzTx/>
              <a:buFont typeface="Arial" pitchFamily="34" charset="0"/>
              <a:buChar char="•"/>
              <a:tabLst/>
              <a:defRPr/>
            </a:pPr>
            <a:r>
              <a:rPr kumimoji="0" lang="en-AU" sz="1600"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Local ties have been </a:t>
            </a:r>
            <a:r>
              <a:rPr kumimoji="0" lang="en-AU" sz="16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measured with </a:t>
            </a:r>
            <a:r>
              <a:rPr kumimoji="0" lang="en-AU" sz="1600"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terrestrial geodetic </a:t>
            </a:r>
            <a:r>
              <a:rPr kumimoji="0" lang="en-AU" sz="16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survey and </a:t>
            </a:r>
            <a:r>
              <a:rPr kumimoji="0" lang="en-AU" sz="1600"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are now available </a:t>
            </a:r>
            <a:r>
              <a:rPr kumimoji="0" lang="en-AU" sz="16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in GDA2020 &amp; ITRF2014</a:t>
            </a:r>
          </a:p>
          <a:p>
            <a:pPr marL="180000" marR="0" lvl="0" indent="-180000" algn="l" defTabSz="914400" rtl="0" eaLnBrk="1" fontAlgn="base" latinLnBrk="0" hangingPunct="1">
              <a:lnSpc>
                <a:spcPct val="100000"/>
              </a:lnSpc>
              <a:spcBef>
                <a:spcPts val="300"/>
              </a:spcBef>
              <a:spcAft>
                <a:spcPts val="600"/>
              </a:spcAft>
              <a:buClrTx/>
              <a:buSzTx/>
              <a:buFont typeface="Arial" pitchFamily="34" charset="0"/>
              <a:buChar char="•"/>
              <a:tabLst/>
              <a:defRPr/>
            </a:pPr>
            <a:r>
              <a:rPr kumimoji="0" lang="en-AU" sz="1600"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Both CRs have perfect visibility and the derived SCR values are in line with </a:t>
            </a:r>
            <a:r>
              <a:rPr kumimoji="0" lang="en-AU" sz="16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results </a:t>
            </a:r>
            <a:r>
              <a:rPr kumimoji="0" lang="en-AU" sz="1600"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obtained for the 1.5m CRs at </a:t>
            </a:r>
            <a:r>
              <a:rPr kumimoji="0" lang="en-AU" sz="1600" b="0" i="0" u="none" strike="noStrike" kern="1200" cap="none" spc="0" normalizeH="0" baseline="0" noProof="0" dirty="0" err="1">
                <a:ln>
                  <a:noFill/>
                </a:ln>
                <a:solidFill>
                  <a:srgbClr val="4D4D4F"/>
                </a:solidFill>
                <a:effectLst/>
                <a:uLnTx/>
                <a:uFillTx/>
                <a:latin typeface="Arial" pitchFamily="34" charset="0"/>
                <a:ea typeface="+mn-ea"/>
                <a:cs typeface="Arial" pitchFamily="34" charset="0"/>
              </a:rPr>
              <a:t>Wettzell</a:t>
            </a:r>
            <a:r>
              <a:rPr kumimoji="0" lang="en-AU" sz="1600"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 and </a:t>
            </a:r>
            <a:r>
              <a:rPr kumimoji="0" lang="en-AU" sz="1600" b="0" i="0" u="none" strike="noStrike" kern="1200" cap="none" spc="0" normalizeH="0" baseline="0" noProof="0" dirty="0" err="1">
                <a:ln>
                  <a:noFill/>
                </a:ln>
                <a:solidFill>
                  <a:srgbClr val="4D4D4F"/>
                </a:solidFill>
                <a:effectLst/>
                <a:uLnTx/>
                <a:uFillTx/>
                <a:latin typeface="Arial" pitchFamily="34" charset="0"/>
                <a:ea typeface="+mn-ea"/>
                <a:cs typeface="Arial" pitchFamily="34" charset="0"/>
              </a:rPr>
              <a:t>Metsähovi</a:t>
            </a:r>
            <a:r>
              <a:rPr kumimoji="0" lang="en-AU" sz="1600" b="0" i="0" u="none" strike="noStrike" kern="1200" cap="none" spc="0" normalizeH="0" baseline="0" noProof="0" dirty="0">
                <a:ln>
                  <a:noFill/>
                </a:ln>
                <a:solidFill>
                  <a:srgbClr val="4D4D4F"/>
                </a:solidFill>
                <a:effectLst/>
                <a:uLnTx/>
                <a:uFillTx/>
                <a:latin typeface="Arial" pitchFamily="34" charset="0"/>
                <a:ea typeface="+mn-ea"/>
                <a:cs typeface="Arial" pitchFamily="34" charset="0"/>
              </a:rPr>
              <a:t> (45 to 50 dB)</a:t>
            </a:r>
            <a:endParaRPr kumimoji="0" lang="en-US" sz="16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endParaRPr>
          </a:p>
          <a:p>
            <a:pPr marL="0" marR="0" lvl="0" indent="0" algn="l" defTabSz="914400" rtl="0" eaLnBrk="1" fontAlgn="base" latinLnBrk="0" hangingPunct="1">
              <a:lnSpc>
                <a:spcPct val="100000"/>
              </a:lnSpc>
              <a:spcBef>
                <a:spcPts val="300"/>
              </a:spcBef>
              <a:spcAft>
                <a:spcPts val="300"/>
              </a:spcAft>
              <a:buClrTx/>
              <a:buSzTx/>
              <a:buFont typeface="Arial" pitchFamily="34" charset="0"/>
              <a:buNone/>
              <a:tabLst/>
              <a:defRPr/>
            </a:pPr>
            <a:endParaRPr kumimoji="0" lang="en-US" sz="1200" b="0" i="0" u="none" strike="noStrike" kern="1200" cap="none" spc="0" normalizeH="0" baseline="0" noProof="0" dirty="0">
              <a:ln>
                <a:noFill/>
              </a:ln>
              <a:solidFill>
                <a:srgbClr val="4D4D4F"/>
              </a:solidFill>
              <a:effectLst/>
              <a:uLnTx/>
              <a:uFillTx/>
              <a:latin typeface="Arial" pitchFamily="34" charset="0"/>
              <a:ea typeface="+mn-ea"/>
              <a:cs typeface="Arial" pitchFamily="34" charset="0"/>
            </a:endParaRPr>
          </a:p>
        </p:txBody>
      </p:sp>
      <p:cxnSp>
        <p:nvCxnSpPr>
          <p:cNvPr id="4" name="Gerade Verbindung mit Pfeil 3"/>
          <p:cNvCxnSpPr/>
          <p:nvPr/>
        </p:nvCxnSpPr>
        <p:spPr>
          <a:xfrm>
            <a:off x="7344122" y="2768631"/>
            <a:ext cx="0" cy="43204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p:cNvCxnSpPr/>
          <p:nvPr/>
        </p:nvCxnSpPr>
        <p:spPr>
          <a:xfrm>
            <a:off x="7058372" y="2730531"/>
            <a:ext cx="0" cy="43204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7236173" y="2578038"/>
            <a:ext cx="346249" cy="215444"/>
          </a:xfrm>
          <a:prstGeom prst="rect">
            <a:avLst/>
          </a:prstGeom>
          <a:solidFill>
            <a:schemeClr val="bg1"/>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CR</a:t>
            </a:r>
            <a:r>
              <a:rPr kumimoji="0" lang="de-DE" sz="1400" b="0" i="0" u="none" strike="noStrike" kern="1200" cap="none" spc="0" normalizeH="0" baseline="-25000" noProof="0" dirty="0" smtClean="0">
                <a:ln>
                  <a:noFill/>
                </a:ln>
                <a:solidFill>
                  <a:srgbClr val="4D4D4F"/>
                </a:solidFill>
                <a:effectLst/>
                <a:uLnTx/>
                <a:uFillTx/>
                <a:latin typeface="Arial" pitchFamily="34" charset="0"/>
                <a:ea typeface="+mn-ea"/>
                <a:cs typeface="Arial" pitchFamily="34" charset="0"/>
              </a:rPr>
              <a:t>D</a:t>
            </a:r>
          </a:p>
        </p:txBody>
      </p:sp>
      <p:sp>
        <p:nvSpPr>
          <p:cNvPr id="23" name="Textfeld 22"/>
          <p:cNvSpPr txBox="1"/>
          <p:nvPr/>
        </p:nvSpPr>
        <p:spPr>
          <a:xfrm>
            <a:off x="6834448" y="2539938"/>
            <a:ext cx="339837" cy="215444"/>
          </a:xfrm>
          <a:prstGeom prst="rect">
            <a:avLst/>
          </a:prstGeom>
          <a:solidFill>
            <a:schemeClr val="bg1"/>
          </a:solid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4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CR</a:t>
            </a:r>
            <a:r>
              <a:rPr kumimoji="0" lang="de-DE" sz="1400" b="0" i="0" u="none" strike="noStrike" kern="1200" cap="none" spc="0" normalizeH="0" baseline="-25000" noProof="0" dirty="0" smtClean="0">
                <a:ln>
                  <a:noFill/>
                </a:ln>
                <a:solidFill>
                  <a:srgbClr val="4D4D4F"/>
                </a:solidFill>
                <a:effectLst/>
                <a:uLnTx/>
                <a:uFillTx/>
                <a:latin typeface="Arial" pitchFamily="34" charset="0"/>
                <a:ea typeface="+mn-ea"/>
                <a:cs typeface="Arial" pitchFamily="34" charset="0"/>
              </a:rPr>
              <a:t>A</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152" y="2431288"/>
            <a:ext cx="1224136" cy="745516"/>
          </a:xfrm>
          <a:prstGeom prst="rect">
            <a:avLst/>
          </a:prstGeom>
        </p:spPr>
      </p:pic>
      <p:sp>
        <p:nvSpPr>
          <p:cNvPr id="8" name="Textfeld 7"/>
          <p:cNvSpPr txBox="1"/>
          <p:nvPr/>
        </p:nvSpPr>
        <p:spPr>
          <a:xfrm>
            <a:off x="4323355" y="2719407"/>
            <a:ext cx="769441" cy="169277"/>
          </a:xfrm>
          <a:prstGeom prst="rect">
            <a:avLst/>
          </a:prstGeom>
          <a:noFill/>
        </p:spPr>
        <p:txBody>
          <a:bodyPr wrap="non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1100" b="1"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Yarragadee</a:t>
            </a:r>
          </a:p>
        </p:txBody>
      </p:sp>
      <p:sp>
        <p:nvSpPr>
          <p:cNvPr id="24" name="Textfeld 23"/>
          <p:cNvSpPr txBox="1"/>
          <p:nvPr/>
        </p:nvSpPr>
        <p:spPr>
          <a:xfrm>
            <a:off x="4524673" y="4537482"/>
            <a:ext cx="4032447" cy="138499"/>
          </a:xfrm>
          <a:prstGeom prst="rect">
            <a:avLst/>
          </a:prstGeom>
          <a:solidFill>
            <a:schemeClr val="bg1"/>
          </a:solidFill>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900" b="0" i="0" u="none" strike="noStrike" kern="1200" cap="none" spc="0" normalizeH="0" baseline="0" noProof="0" dirty="0" err="1" smtClean="0">
                <a:ln>
                  <a:noFill/>
                </a:ln>
                <a:solidFill>
                  <a:srgbClr val="4D4D4F"/>
                </a:solidFill>
                <a:effectLst/>
                <a:uLnTx/>
                <a:uFillTx/>
                <a:latin typeface="Arial" pitchFamily="34" charset="0"/>
                <a:ea typeface="+mn-ea"/>
                <a:cs typeface="Arial" pitchFamily="34" charset="0"/>
              </a:rPr>
              <a:t>modified</a:t>
            </a:r>
            <a:r>
              <a:rPr kumimoji="0" lang="de-DE" sz="9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 </a:t>
            </a:r>
            <a:r>
              <a:rPr kumimoji="0" lang="de-DE" sz="900" b="0" i="0" u="none" strike="noStrike" kern="1200" cap="none" spc="0" normalizeH="0" baseline="0" noProof="0" dirty="0" err="1" smtClean="0">
                <a:ln>
                  <a:noFill/>
                </a:ln>
                <a:solidFill>
                  <a:srgbClr val="4D4D4F"/>
                </a:solidFill>
                <a:effectLst/>
                <a:uLnTx/>
                <a:uFillTx/>
                <a:latin typeface="Arial" pitchFamily="34" charset="0"/>
                <a:ea typeface="+mn-ea"/>
                <a:cs typeface="Arial" pitchFamily="34" charset="0"/>
              </a:rPr>
              <a:t>from</a:t>
            </a:r>
            <a:r>
              <a:rPr kumimoji="0" lang="de-DE" sz="9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 </a:t>
            </a:r>
            <a:r>
              <a:rPr kumimoji="0" lang="de-DE" sz="900" b="0" i="0" u="none" strike="noStrike" kern="1200" cap="none" spc="0" normalizeH="0" baseline="0" noProof="0" dirty="0" err="1" smtClean="0">
                <a:ln>
                  <a:noFill/>
                </a:ln>
                <a:solidFill>
                  <a:srgbClr val="4D4D4F"/>
                </a:solidFill>
                <a:effectLst/>
                <a:uLnTx/>
                <a:uFillTx/>
                <a:latin typeface="Arial" pitchFamily="34" charset="0"/>
                <a:ea typeface="+mn-ea"/>
                <a:cs typeface="Arial" pitchFamily="34" charset="0"/>
              </a:rPr>
              <a:t>Teunissen</a:t>
            </a:r>
            <a:r>
              <a:rPr kumimoji="0" lang="de-DE" sz="9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 &amp; </a:t>
            </a:r>
            <a:r>
              <a:rPr kumimoji="0" lang="de-DE" sz="900" b="0" i="0" u="none" strike="noStrike" kern="1200" cap="none" spc="0" normalizeH="0" baseline="0" noProof="0" dirty="0" err="1" smtClean="0">
                <a:ln>
                  <a:noFill/>
                </a:ln>
                <a:solidFill>
                  <a:srgbClr val="4D4D4F"/>
                </a:solidFill>
                <a:effectLst/>
                <a:uLnTx/>
                <a:uFillTx/>
                <a:latin typeface="Arial" pitchFamily="34" charset="0"/>
                <a:ea typeface="+mn-ea"/>
                <a:cs typeface="Arial" pitchFamily="34" charset="0"/>
              </a:rPr>
              <a:t>Montenbruck</a:t>
            </a:r>
            <a:r>
              <a:rPr kumimoji="0" lang="de-DE" sz="9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 Springer Handbook </a:t>
            </a:r>
            <a:r>
              <a:rPr kumimoji="0" lang="de-DE" sz="900" b="0" i="0" u="none" strike="noStrike" kern="1200" cap="none" spc="0" normalizeH="0" baseline="0" noProof="0" dirty="0" err="1" smtClean="0">
                <a:ln>
                  <a:noFill/>
                </a:ln>
                <a:solidFill>
                  <a:srgbClr val="4D4D4F"/>
                </a:solidFill>
                <a:effectLst/>
                <a:uLnTx/>
                <a:uFillTx/>
                <a:latin typeface="Arial" pitchFamily="34" charset="0"/>
                <a:ea typeface="+mn-ea"/>
                <a:cs typeface="Arial" pitchFamily="34" charset="0"/>
              </a:rPr>
              <a:t>of</a:t>
            </a:r>
            <a:r>
              <a:rPr kumimoji="0" lang="de-DE" sz="900" b="0" i="0" u="none" strike="noStrike" kern="1200" cap="none" spc="0" normalizeH="0" baseline="0" noProof="0" dirty="0" smtClean="0">
                <a:ln>
                  <a:noFill/>
                </a:ln>
                <a:solidFill>
                  <a:srgbClr val="4D4D4F"/>
                </a:solidFill>
                <a:effectLst/>
                <a:uLnTx/>
                <a:uFillTx/>
                <a:latin typeface="Arial" pitchFamily="34" charset="0"/>
                <a:ea typeface="+mn-ea"/>
                <a:cs typeface="Arial" pitchFamily="34" charset="0"/>
              </a:rPr>
              <a:t> GNSS, 2017</a:t>
            </a:r>
            <a:endParaRPr kumimoji="0" lang="de-DE" sz="900" b="0" i="0" u="none" strike="noStrike" kern="1200" cap="none" spc="0" normalizeH="0" baseline="-25000" noProof="0" dirty="0" smtClean="0">
              <a:ln>
                <a:noFill/>
              </a:ln>
              <a:solidFill>
                <a:srgbClr val="4D4D4F"/>
              </a:solidFill>
              <a:effectLst/>
              <a:uLnTx/>
              <a:uFillTx/>
              <a:latin typeface="Arial" pitchFamily="34" charset="0"/>
              <a:ea typeface="+mn-ea"/>
              <a:cs typeface="Arial" pitchFamily="34" charset="0"/>
            </a:endParaRPr>
          </a:p>
        </p:txBody>
      </p:sp>
      <p:pic>
        <p:nvPicPr>
          <p:cNvPr id="3" name="Picture 2"/>
          <p:cNvPicPr>
            <a:picLocks noChangeAspect="1"/>
          </p:cNvPicPr>
          <p:nvPr/>
        </p:nvPicPr>
        <p:blipFill>
          <a:blip r:embed="rId4"/>
          <a:stretch>
            <a:fillRect/>
          </a:stretch>
        </p:blipFill>
        <p:spPr>
          <a:xfrm>
            <a:off x="6228184" y="1613162"/>
            <a:ext cx="988245" cy="749859"/>
          </a:xfrm>
          <a:prstGeom prst="rect">
            <a:avLst/>
          </a:prstGeom>
        </p:spPr>
      </p:pic>
      <p:pic>
        <p:nvPicPr>
          <p:cNvPr id="6" name="Picture 5"/>
          <p:cNvPicPr>
            <a:picLocks noChangeAspect="1"/>
          </p:cNvPicPr>
          <p:nvPr/>
        </p:nvPicPr>
        <p:blipFill>
          <a:blip r:embed="rId5"/>
          <a:stretch>
            <a:fillRect/>
          </a:stretch>
        </p:blipFill>
        <p:spPr>
          <a:xfrm>
            <a:off x="7245943" y="1613162"/>
            <a:ext cx="895315" cy="746706"/>
          </a:xfrm>
          <a:prstGeom prst="rect">
            <a:avLst/>
          </a:prstGeom>
        </p:spPr>
      </p:pic>
      <p:pic>
        <p:nvPicPr>
          <p:cNvPr id="9" name="Picture 2"/>
          <p:cNvPicPr>
            <a:picLocks noChangeAspect="1"/>
          </p:cNvPicPr>
          <p:nvPr/>
        </p:nvPicPr>
        <p:blipFill>
          <a:blip r:embed="rId4"/>
          <a:stretch>
            <a:fillRect/>
          </a:stretch>
        </p:blipFill>
        <p:spPr>
          <a:xfrm>
            <a:off x="6228184" y="1613162"/>
            <a:ext cx="988245" cy="749859"/>
          </a:xfrm>
          <a:prstGeom prst="rect">
            <a:avLst/>
          </a:prstGeom>
        </p:spPr>
      </p:pic>
      <p:pic>
        <p:nvPicPr>
          <p:cNvPr id="10" name="Picture 5"/>
          <p:cNvPicPr>
            <a:picLocks noChangeAspect="1"/>
          </p:cNvPicPr>
          <p:nvPr/>
        </p:nvPicPr>
        <p:blipFill>
          <a:blip r:embed="rId5"/>
          <a:stretch>
            <a:fillRect/>
          </a:stretch>
        </p:blipFill>
        <p:spPr>
          <a:xfrm>
            <a:off x="7245943" y="1613162"/>
            <a:ext cx="895315" cy="746706"/>
          </a:xfrm>
          <a:prstGeom prst="rect">
            <a:avLst/>
          </a:prstGeom>
        </p:spPr>
      </p:pic>
    </p:spTree>
    <p:extLst>
      <p:ext uri="{BB962C8B-B14F-4D97-AF65-F5344CB8AC3E}">
        <p14:creationId xmlns:p14="http://schemas.microsoft.com/office/powerpoint/2010/main" val="2465284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627534"/>
            <a:ext cx="8784530" cy="3942160"/>
          </a:xfrm>
        </p:spPr>
        <p:txBody>
          <a:bodyPr/>
          <a:lstStyle/>
          <a:p>
            <a:pPr marL="342900" indent="-342900">
              <a:buFont typeface="Arial" panose="020B0604020202020204" pitchFamily="34" charset="0"/>
              <a:buChar char="•"/>
            </a:pPr>
            <a:r>
              <a:rPr lang="en-AU" dirty="0"/>
              <a:t>S</a:t>
            </a:r>
            <a:r>
              <a:rPr lang="en-AU" dirty="0" smtClean="0"/>
              <a:t>caling up processing of Sentinel-1 SAR ARD data in Australia through the DEA </a:t>
            </a:r>
            <a:r>
              <a:rPr lang="en-AU" dirty="0" err="1" smtClean="0"/>
              <a:t>InSAR</a:t>
            </a:r>
            <a:r>
              <a:rPr lang="en-AU" dirty="0" smtClean="0"/>
              <a:t> Project</a:t>
            </a:r>
          </a:p>
          <a:p>
            <a:pPr marL="342900" indent="-342900">
              <a:buFont typeface="Arial" panose="020B0604020202020204" pitchFamily="34" charset="0"/>
              <a:buChar char="•"/>
            </a:pPr>
            <a:r>
              <a:rPr lang="en-AU" dirty="0" smtClean="0"/>
              <a:t>As part of the project GA is contributing to definitions for </a:t>
            </a:r>
            <a:r>
              <a:rPr lang="en-AU" dirty="0" err="1" smtClean="0"/>
              <a:t>InSAR</a:t>
            </a:r>
            <a:r>
              <a:rPr lang="en-AU" dirty="0" smtClean="0"/>
              <a:t> CARD4L products, working with LSI-VC:</a:t>
            </a:r>
            <a:endParaRPr lang="en-AU" sz="1600" dirty="0" smtClean="0"/>
          </a:p>
          <a:p>
            <a:pPr marL="790575" lvl="1" indent="-342900">
              <a:buFont typeface="Arial" panose="020B0604020202020204" pitchFamily="34" charset="0"/>
              <a:buChar char="•"/>
            </a:pPr>
            <a:r>
              <a:rPr lang="en-AU" sz="1600" dirty="0" smtClean="0"/>
              <a:t>Interferogram</a:t>
            </a:r>
          </a:p>
          <a:p>
            <a:pPr marL="790575" lvl="1" indent="-342900">
              <a:buFont typeface="Arial" panose="020B0604020202020204" pitchFamily="34" charset="0"/>
              <a:buChar char="•"/>
            </a:pPr>
            <a:r>
              <a:rPr lang="en-AU" sz="1600" dirty="0" smtClean="0"/>
              <a:t>Coherence</a:t>
            </a:r>
            <a:endParaRPr lang="en-AU" sz="1600" dirty="0"/>
          </a:p>
        </p:txBody>
      </p:sp>
      <p:sp>
        <p:nvSpPr>
          <p:cNvPr id="2" name="Title 1"/>
          <p:cNvSpPr>
            <a:spLocks noGrp="1"/>
          </p:cNvSpPr>
          <p:nvPr>
            <p:ph type="title"/>
          </p:nvPr>
        </p:nvSpPr>
        <p:spPr>
          <a:xfrm>
            <a:off x="323528" y="123478"/>
            <a:ext cx="8229600" cy="460375"/>
          </a:xfrm>
        </p:spPr>
        <p:txBody>
          <a:bodyPr/>
          <a:lstStyle/>
          <a:p>
            <a:r>
              <a:rPr lang="en-AU" dirty="0" smtClean="0"/>
              <a:t>Operational ARD processing for SAR applications</a:t>
            </a:r>
            <a:endParaRPr lang="en-AU" dirty="0"/>
          </a:p>
        </p:txBody>
      </p:sp>
      <p:sp>
        <p:nvSpPr>
          <p:cNvPr id="4" name="Footer Placeholder 3"/>
          <p:cNvSpPr>
            <a:spLocks noGrp="1"/>
          </p:cNvSpPr>
          <p:nvPr>
            <p:ph type="ftr" sz="quarter" idx="10"/>
          </p:nvPr>
        </p:nvSpPr>
        <p:spPr/>
        <p:txBody>
          <a:bodyPr/>
          <a:lstStyle/>
          <a:p>
            <a:endParaRPr lang="en-AU" dirty="0"/>
          </a:p>
        </p:txBody>
      </p:sp>
      <p:pic>
        <p:nvPicPr>
          <p:cNvPr id="6" name="Picture 2" descr="H:\My Documents\Conferences\IGNSS2018\S1_SLC_IW_heatmap_desc_20171213_plus_COR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995686"/>
            <a:ext cx="3748499" cy="24974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95786" y="2782753"/>
            <a:ext cx="4824536" cy="1477328"/>
          </a:xfrm>
          <a:prstGeom prst="rect">
            <a:avLst/>
          </a:prstGeom>
          <a:noFill/>
        </p:spPr>
        <p:txBody>
          <a:bodyPr wrap="square" rtlCol="0">
            <a:spAutoFit/>
          </a:bodyPr>
          <a:lstStyle/>
          <a:p>
            <a:pPr marL="285750" indent="-285750">
              <a:buFont typeface="Arial" panose="020B0604020202020204" pitchFamily="34" charset="0"/>
              <a:buChar char="•"/>
            </a:pPr>
            <a:r>
              <a:rPr lang="en-AU" dirty="0">
                <a:solidFill>
                  <a:srgbClr val="4D4D4D"/>
                </a:solidFill>
                <a:latin typeface="+mn-lt"/>
                <a:cs typeface="+mn-cs"/>
              </a:rPr>
              <a:t>Workflow to be implemented for the Australian State of Victoria and validated for scaling up to a national </a:t>
            </a:r>
            <a:r>
              <a:rPr lang="en-AU" dirty="0" smtClean="0">
                <a:solidFill>
                  <a:srgbClr val="4D4D4D"/>
                </a:solidFill>
                <a:latin typeface="+mn-lt"/>
                <a:cs typeface="+mn-cs"/>
              </a:rPr>
              <a:t>product</a:t>
            </a:r>
          </a:p>
          <a:p>
            <a:pPr marL="285750" indent="-285750">
              <a:buFont typeface="Arial" panose="020B0604020202020204" pitchFamily="34" charset="0"/>
              <a:buChar char="•"/>
            </a:pPr>
            <a:endParaRPr lang="en-AU" dirty="0">
              <a:solidFill>
                <a:srgbClr val="4D4D4D"/>
              </a:solidFill>
              <a:latin typeface="+mn-lt"/>
              <a:cs typeface="+mn-cs"/>
            </a:endParaRPr>
          </a:p>
          <a:p>
            <a:pPr marL="285750" indent="-285750">
              <a:buFont typeface="Arial" panose="020B0604020202020204" pitchFamily="34" charset="0"/>
              <a:buChar char="•"/>
            </a:pPr>
            <a:endParaRPr lang="en-AU" dirty="0">
              <a:solidFill>
                <a:srgbClr val="4D4D4D"/>
              </a:solidFill>
              <a:latin typeface="+mn-lt"/>
              <a:cs typeface="+mn-cs"/>
            </a:endParaRPr>
          </a:p>
        </p:txBody>
      </p:sp>
    </p:spTree>
    <p:extLst>
      <p:ext uri="{BB962C8B-B14F-4D97-AF65-F5344CB8AC3E}">
        <p14:creationId xmlns:p14="http://schemas.microsoft.com/office/powerpoint/2010/main" val="17174876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58021"/>
            <a:ext cx="8229600" cy="461665"/>
          </a:xfrm>
        </p:spPr>
        <p:txBody>
          <a:bodyPr/>
          <a:lstStyle/>
          <a:p>
            <a:r>
              <a:rPr lang="en-AU" dirty="0" smtClean="0"/>
              <a:t>Example Backscatter Product - Menindee Lakes</a:t>
            </a:r>
            <a:endParaRPr lang="en-AU" dirty="0"/>
          </a:p>
        </p:txBody>
      </p:sp>
      <p:sp>
        <p:nvSpPr>
          <p:cNvPr id="4" name="Footer Placeholder 3"/>
          <p:cNvSpPr>
            <a:spLocks noGrp="1"/>
          </p:cNvSpPr>
          <p:nvPr>
            <p:ph type="ftr" sz="quarter" idx="10"/>
          </p:nvPr>
        </p:nvSpPr>
        <p:spPr/>
        <p:txBody>
          <a:bodyPr/>
          <a:lstStyle/>
          <a:p>
            <a:pPr>
              <a:defRPr/>
            </a:pPr>
            <a:endParaRPr lang="en-A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503896"/>
            <a:ext cx="6668466" cy="3865822"/>
          </a:xfrm>
          <a:prstGeom prst="rect">
            <a:avLst/>
          </a:prstGeom>
        </p:spPr>
      </p:pic>
      <p:sp>
        <p:nvSpPr>
          <p:cNvPr id="3" name="Rectangle 2"/>
          <p:cNvSpPr/>
          <p:nvPr/>
        </p:nvSpPr>
        <p:spPr>
          <a:xfrm>
            <a:off x="35050" y="4011910"/>
            <a:ext cx="9001000" cy="692497"/>
          </a:xfrm>
          <a:prstGeom prst="rect">
            <a:avLst/>
          </a:prstGeom>
        </p:spPr>
        <p:txBody>
          <a:bodyPr wrap="square">
            <a:spAutoFit/>
          </a:bodyPr>
          <a:lstStyle/>
          <a:p>
            <a:r>
              <a:rPr lang="en-AU" sz="1400" dirty="0" smtClean="0"/>
              <a:t>Paper published </a:t>
            </a:r>
            <a:r>
              <a:rPr lang="en-AU" sz="1400" dirty="0"/>
              <a:t>in online j</a:t>
            </a:r>
            <a:r>
              <a:rPr lang="en-AU" sz="1400" dirty="0" smtClean="0"/>
              <a:t>ournal - Data</a:t>
            </a:r>
          </a:p>
          <a:p>
            <a:r>
              <a:rPr lang="en-AU" sz="1400" b="1" i="1" dirty="0" smtClean="0"/>
              <a:t>Building </a:t>
            </a:r>
            <a:r>
              <a:rPr lang="en-AU" sz="1400" b="1" i="1" dirty="0"/>
              <a:t>a SAR-Enabled Data Cube Capability in Australia Using SAR Analysis Ready Data</a:t>
            </a:r>
          </a:p>
          <a:p>
            <a:r>
              <a:rPr lang="en-AU" sz="1100" b="1" dirty="0"/>
              <a:t>Catherine Ticehurst, Zheng-Shu Zhou, Eric Lehmann, Fang Yuan, Medhavy Thankappan, Ake </a:t>
            </a:r>
            <a:r>
              <a:rPr lang="en-AU" sz="1100" b="1" dirty="0" err="1"/>
              <a:t>Rosenqvist</a:t>
            </a:r>
            <a:r>
              <a:rPr lang="en-AU" sz="1100" b="1" dirty="0"/>
              <a:t>, Ben Lewis and Matt Paget</a:t>
            </a:r>
          </a:p>
        </p:txBody>
      </p:sp>
    </p:spTree>
    <p:extLst>
      <p:ext uri="{BB962C8B-B14F-4D97-AF65-F5344CB8AC3E}">
        <p14:creationId xmlns:p14="http://schemas.microsoft.com/office/powerpoint/2010/main" val="3142949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descr="\\prod.lan\active\ops\insar\INSAR_ANALYSIS\CAMDEN\INSAR_Results\RSAT2_S1_desc_time_series_cr\ts_ps_CA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6637" y="843559"/>
            <a:ext cx="4374000" cy="19732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87011" y="137730"/>
            <a:ext cx="8229600" cy="460375"/>
          </a:xfrm>
        </p:spPr>
        <p:txBody>
          <a:bodyPr/>
          <a:lstStyle/>
          <a:p>
            <a:r>
              <a:rPr lang="en-AU" dirty="0" smtClean="0">
                <a:latin typeface="Calibri" panose="020F0502020204030204" pitchFamily="34" charset="0"/>
              </a:rPr>
              <a:t>Sydney Basin: Validation of InSAR and GPS results</a:t>
            </a:r>
            <a:endParaRPr lang="en-AU" dirty="0">
              <a:latin typeface="Calibri" panose="020F0502020204030204" pitchFamily="34" charset="0"/>
            </a:endParaRPr>
          </a:p>
        </p:txBody>
      </p:sp>
      <p:pic>
        <p:nvPicPr>
          <p:cNvPr id="1026" name="Picture 2" descr="H:\My Documents\Conferences\Fringe2017\CA19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101" y="1304001"/>
            <a:ext cx="2166009" cy="2700000"/>
          </a:xfrm>
          <a:prstGeom prst="rect">
            <a:avLst/>
          </a:prstGeom>
          <a:noFill/>
          <a:extLst>
            <a:ext uri="{909E8E84-426E-40DD-AFC4-6F175D3DCCD1}">
              <a14:hiddenFill xmlns:a14="http://schemas.microsoft.com/office/drawing/2010/main">
                <a:solidFill>
                  <a:srgbClr val="FFFFFF"/>
                </a:solidFill>
              </a14:hiddenFill>
            </a:ext>
          </a:extLst>
        </p:spPr>
      </p:pic>
      <p:sp>
        <p:nvSpPr>
          <p:cNvPr id="25" name="Content Placeholder 2"/>
          <p:cNvSpPr>
            <a:spLocks noGrp="1"/>
          </p:cNvSpPr>
          <p:nvPr>
            <p:ph idx="1"/>
          </p:nvPr>
        </p:nvSpPr>
        <p:spPr>
          <a:xfrm>
            <a:off x="203523" y="829042"/>
            <a:ext cx="2099164" cy="530774"/>
          </a:xfrm>
        </p:spPr>
        <p:txBody>
          <a:bodyPr/>
          <a:lstStyle/>
          <a:p>
            <a:pPr algn="ctr">
              <a:buClr>
                <a:srgbClr val="006983"/>
              </a:buClr>
            </a:pPr>
            <a:r>
              <a:rPr lang="en-AU" sz="1350" dirty="0">
                <a:solidFill>
                  <a:schemeClr val="accent4">
                    <a:lumMod val="50000"/>
                  </a:schemeClr>
                </a:solidFill>
                <a:latin typeface="Calibri" panose="020F0502020204030204" pitchFamily="34" charset="0"/>
              </a:rPr>
              <a:t>Displacement measured at GPS antenna</a:t>
            </a:r>
          </a:p>
          <a:p>
            <a:pPr algn="ctr">
              <a:buClr>
                <a:srgbClr val="006983"/>
              </a:buClr>
            </a:pPr>
            <a:endParaRPr lang="en-AU" sz="1350" dirty="0">
              <a:solidFill>
                <a:schemeClr val="accent4">
                  <a:lumMod val="50000"/>
                </a:schemeClr>
              </a:solidFill>
              <a:latin typeface="Calibri" panose="020F0502020204030204" pitchFamily="34" charset="0"/>
            </a:endParaRPr>
          </a:p>
        </p:txBody>
      </p:sp>
      <p:sp>
        <p:nvSpPr>
          <p:cNvPr id="26" name="Content Placeholder 2"/>
          <p:cNvSpPr txBox="1">
            <a:spLocks/>
          </p:cNvSpPr>
          <p:nvPr/>
        </p:nvSpPr>
        <p:spPr bwMode="auto">
          <a:xfrm>
            <a:off x="118979" y="4075661"/>
            <a:ext cx="2268252" cy="53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6983"/>
              </a:buClr>
              <a:buSzTx/>
              <a:buFontTx/>
              <a:buNone/>
              <a:tabLst/>
              <a:defRPr/>
            </a:pPr>
            <a:r>
              <a:rPr kumimoji="0" lang="en-AU" sz="1350" b="0" i="0" u="none" strike="noStrike" kern="0" cap="none" spc="0" normalizeH="0" baseline="0" noProof="0" dirty="0">
                <a:ln>
                  <a:noFill/>
                </a:ln>
                <a:solidFill>
                  <a:srgbClr val="404042">
                    <a:lumMod val="50000"/>
                  </a:srgbClr>
                </a:solidFill>
                <a:effectLst/>
                <a:uLnTx/>
                <a:uFillTx/>
                <a:latin typeface="Calibri" panose="020F0502020204030204" pitchFamily="34" charset="0"/>
                <a:ea typeface="+mn-ea"/>
                <a:cs typeface="+mn-cs"/>
              </a:rPr>
              <a:t>Displacement measured at </a:t>
            </a:r>
            <a:r>
              <a:rPr kumimoji="0" lang="en-AU" sz="1350" b="0" i="0" u="none" strike="noStrike" kern="0" cap="none" spc="0" normalizeH="0" baseline="0" noProof="0" dirty="0" err="1">
                <a:ln>
                  <a:noFill/>
                </a:ln>
                <a:solidFill>
                  <a:srgbClr val="404042">
                    <a:lumMod val="50000"/>
                  </a:srgbClr>
                </a:solidFill>
                <a:effectLst/>
                <a:uLnTx/>
                <a:uFillTx/>
                <a:latin typeface="Calibri" panose="020F0502020204030204" pitchFamily="34" charset="0"/>
                <a:ea typeface="+mn-ea"/>
                <a:cs typeface="+mn-cs"/>
              </a:rPr>
              <a:t>asc</a:t>
            </a:r>
            <a:r>
              <a:rPr kumimoji="0" lang="en-AU" sz="1350" b="0" i="0" u="none" strike="noStrike" kern="0" cap="none" spc="0" normalizeH="0" baseline="0" noProof="0" dirty="0">
                <a:ln>
                  <a:noFill/>
                </a:ln>
                <a:solidFill>
                  <a:srgbClr val="404042">
                    <a:lumMod val="50000"/>
                  </a:srgbClr>
                </a:solidFill>
                <a:effectLst/>
                <a:uLnTx/>
                <a:uFillTx/>
                <a:latin typeface="Calibri" panose="020F0502020204030204" pitchFamily="34" charset="0"/>
                <a:ea typeface="+mn-ea"/>
                <a:cs typeface="+mn-cs"/>
              </a:rPr>
              <a:t> and </a:t>
            </a:r>
            <a:r>
              <a:rPr kumimoji="0" lang="en-AU" sz="1350" b="0" i="0" u="none" strike="noStrike" kern="0" cap="none" spc="0" normalizeH="0" baseline="0" noProof="0" dirty="0" err="1">
                <a:ln>
                  <a:noFill/>
                </a:ln>
                <a:solidFill>
                  <a:srgbClr val="404042">
                    <a:lumMod val="50000"/>
                  </a:srgbClr>
                </a:solidFill>
                <a:effectLst/>
                <a:uLnTx/>
                <a:uFillTx/>
                <a:latin typeface="Calibri" panose="020F0502020204030204" pitchFamily="34" charset="0"/>
                <a:ea typeface="+mn-ea"/>
                <a:cs typeface="+mn-cs"/>
              </a:rPr>
              <a:t>desc</a:t>
            </a:r>
            <a:r>
              <a:rPr kumimoji="0" lang="en-AU" sz="1350" b="0" i="0" u="none" strike="noStrike" kern="0" cap="none" spc="0" normalizeH="0" baseline="0" noProof="0" dirty="0">
                <a:ln>
                  <a:noFill/>
                </a:ln>
                <a:solidFill>
                  <a:srgbClr val="404042">
                    <a:lumMod val="50000"/>
                  </a:srgbClr>
                </a:solidFill>
                <a:effectLst/>
                <a:uLnTx/>
                <a:uFillTx/>
                <a:latin typeface="Calibri" panose="020F0502020204030204" pitchFamily="34" charset="0"/>
                <a:ea typeface="+mn-ea"/>
                <a:cs typeface="+mn-cs"/>
              </a:rPr>
              <a:t> corner reflectors</a:t>
            </a:r>
          </a:p>
        </p:txBody>
      </p:sp>
      <p:pic>
        <p:nvPicPr>
          <p:cNvPr id="14" name="Picture 6" descr="\\prod.lan\active\ops\insar\INSAR_ANALYSIS\CAMDEN\INSAR_Results\RSAT2_S1_desc_time_series_cr\ts_ps_CA1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6637" y="2571751"/>
            <a:ext cx="4374000" cy="1973218"/>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p:cNvSpPr txBox="1">
            <a:spLocks/>
          </p:cNvSpPr>
          <p:nvPr/>
        </p:nvSpPr>
        <p:spPr bwMode="auto">
          <a:xfrm>
            <a:off x="5294526" y="605397"/>
            <a:ext cx="1998222" cy="2700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6983"/>
              </a:buClr>
              <a:buSzTx/>
              <a:buFontTx/>
              <a:buNone/>
              <a:tabLst/>
              <a:defRPr/>
            </a:pPr>
            <a:r>
              <a:rPr kumimoji="0" lang="en-AU" sz="1350" b="1" i="0" u="none" strike="noStrike" kern="0" cap="none" spc="0" normalizeH="0" baseline="0" noProof="0" dirty="0">
                <a:ln>
                  <a:noFill/>
                </a:ln>
                <a:solidFill>
                  <a:srgbClr val="4D4D4F"/>
                </a:solidFill>
                <a:effectLst/>
                <a:uLnTx/>
                <a:uFillTx/>
                <a:latin typeface="Calibri" panose="020F0502020204030204" pitchFamily="34" charset="0"/>
                <a:ea typeface="+mn-ea"/>
                <a:cs typeface="+mn-cs"/>
              </a:rPr>
              <a:t>RADARSAT-2 &amp; Sentinel-1</a:t>
            </a:r>
          </a:p>
        </p:txBody>
      </p:sp>
      <p:sp>
        <p:nvSpPr>
          <p:cNvPr id="13" name="Content Placeholder 2"/>
          <p:cNvSpPr txBox="1">
            <a:spLocks/>
          </p:cNvSpPr>
          <p:nvPr/>
        </p:nvSpPr>
        <p:spPr bwMode="auto">
          <a:xfrm>
            <a:off x="2401305" y="2279714"/>
            <a:ext cx="1836205" cy="645858"/>
          </a:xfrm>
          <a:prstGeom prst="rect">
            <a:avLst/>
          </a:prstGeom>
          <a:noFill/>
          <a:ln w="19050">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l" rtl="0" fontAlgn="base">
              <a:spcBef>
                <a:spcPct val="50000"/>
              </a:spcBef>
              <a:spcAft>
                <a:spcPct val="0"/>
              </a:spcAft>
              <a:defRPr sz="2200">
                <a:solidFill>
                  <a:srgbClr val="4D4D4D"/>
                </a:solidFill>
                <a:latin typeface="+mn-lt"/>
                <a:ea typeface="+mn-ea"/>
                <a:cs typeface="+mn-cs"/>
              </a:defRPr>
            </a:lvl1pPr>
            <a:lvl2pPr marL="447675" indent="-268288" algn="l" rtl="0" fontAlgn="base">
              <a:spcBef>
                <a:spcPct val="50000"/>
              </a:spcBef>
              <a:spcAft>
                <a:spcPct val="0"/>
              </a:spcAft>
              <a:buChar char="•"/>
              <a:defRPr sz="2200">
                <a:solidFill>
                  <a:srgbClr val="4D4D4D"/>
                </a:solidFill>
                <a:latin typeface="+mn-lt"/>
              </a:defRPr>
            </a:lvl2pPr>
            <a:lvl3pPr marL="895350" indent="-268288" algn="l" rtl="0" fontAlgn="base">
              <a:spcBef>
                <a:spcPct val="25000"/>
              </a:spcBef>
              <a:spcAft>
                <a:spcPct val="0"/>
              </a:spcAft>
              <a:buFont typeface="Arial" charset="0"/>
              <a:buChar char="–"/>
              <a:defRPr sz="2000">
                <a:solidFill>
                  <a:srgbClr val="4D4D4D"/>
                </a:solidFill>
                <a:latin typeface="+mn-lt"/>
              </a:defRPr>
            </a:lvl3pPr>
            <a:lvl4pPr marL="1350963" indent="-271463" algn="l" rtl="0" fontAlgn="base">
              <a:spcBef>
                <a:spcPct val="25000"/>
              </a:spcBef>
              <a:spcAft>
                <a:spcPct val="0"/>
              </a:spcAft>
              <a:buChar char="•"/>
              <a:defRPr sz="2000">
                <a:solidFill>
                  <a:srgbClr val="4D4D4D"/>
                </a:solidFill>
                <a:latin typeface="+mn-lt"/>
              </a:defRPr>
            </a:lvl4pPr>
            <a:lvl5pPr marL="1792288" indent="-261938" algn="l" rtl="0" fontAlgn="base">
              <a:spcBef>
                <a:spcPct val="25000"/>
              </a:spcBef>
              <a:spcAft>
                <a:spcPct val="0"/>
              </a:spcAft>
              <a:buFont typeface="Arial" charset="0"/>
              <a:buChar char="–"/>
              <a:defRPr sz="2000">
                <a:solidFill>
                  <a:srgbClr val="4D4D4D"/>
                </a:solidFill>
                <a:latin typeface="+mn-lt"/>
              </a:defRPr>
            </a:lvl5pPr>
            <a:lvl6pPr marL="2249488" indent="-261938" algn="l" rtl="0" fontAlgn="base">
              <a:spcBef>
                <a:spcPct val="25000"/>
              </a:spcBef>
              <a:spcAft>
                <a:spcPct val="0"/>
              </a:spcAft>
              <a:buFont typeface="Arial" charset="0"/>
              <a:buChar char="–"/>
              <a:defRPr sz="2000">
                <a:solidFill>
                  <a:schemeClr val="bg1"/>
                </a:solidFill>
                <a:latin typeface="+mn-lt"/>
              </a:defRPr>
            </a:lvl6pPr>
            <a:lvl7pPr marL="2706688" indent="-261938" algn="l" rtl="0" fontAlgn="base">
              <a:spcBef>
                <a:spcPct val="25000"/>
              </a:spcBef>
              <a:spcAft>
                <a:spcPct val="0"/>
              </a:spcAft>
              <a:buFont typeface="Arial" charset="0"/>
              <a:buChar char="–"/>
              <a:defRPr sz="2000">
                <a:solidFill>
                  <a:schemeClr val="bg1"/>
                </a:solidFill>
                <a:latin typeface="+mn-lt"/>
              </a:defRPr>
            </a:lvl7pPr>
            <a:lvl8pPr marL="3163888" indent="-261938" algn="l" rtl="0" fontAlgn="base">
              <a:spcBef>
                <a:spcPct val="25000"/>
              </a:spcBef>
              <a:spcAft>
                <a:spcPct val="0"/>
              </a:spcAft>
              <a:buFont typeface="Arial" charset="0"/>
              <a:buChar char="–"/>
              <a:defRPr sz="2000">
                <a:solidFill>
                  <a:schemeClr val="bg1"/>
                </a:solidFill>
                <a:latin typeface="+mn-lt"/>
              </a:defRPr>
            </a:lvl8pPr>
            <a:lvl9pPr marL="3621088" indent="-261938" algn="l" rtl="0" fontAlgn="base">
              <a:spcBef>
                <a:spcPct val="25000"/>
              </a:spcBef>
              <a:spcAft>
                <a:spcPct val="0"/>
              </a:spcAft>
              <a:buFont typeface="Arial" charset="0"/>
              <a:buChar char="–"/>
              <a:defRPr sz="2000">
                <a:solidFill>
                  <a:schemeClr val="bg1"/>
                </a:solidFill>
                <a:latin typeface="+mn-lt"/>
              </a:defRPr>
            </a:lvl9pPr>
          </a:lstStyle>
          <a:p>
            <a:pPr marL="0" marR="0" lvl="0" indent="0" algn="ctr" defTabSz="914400" rtl="0" eaLnBrk="0" fontAlgn="base" latinLnBrk="0" hangingPunct="0">
              <a:lnSpc>
                <a:spcPct val="100000"/>
              </a:lnSpc>
              <a:spcBef>
                <a:spcPct val="50000"/>
              </a:spcBef>
              <a:spcAft>
                <a:spcPct val="0"/>
              </a:spcAft>
              <a:buClr>
                <a:srgbClr val="006983"/>
              </a:buClr>
              <a:buSzTx/>
              <a:buFontTx/>
              <a:buNone/>
              <a:tabLst/>
              <a:defRPr/>
            </a:pPr>
            <a:r>
              <a:rPr kumimoji="0" lang="en-AU" sz="1200" b="1" i="0" u="none" strike="noStrike" kern="0" cap="none" spc="0" normalizeH="0" baseline="0" noProof="0" dirty="0">
                <a:ln>
                  <a:noFill/>
                </a:ln>
                <a:solidFill>
                  <a:srgbClr val="4D4D4F"/>
                </a:solidFill>
                <a:effectLst/>
                <a:uLnTx/>
                <a:uFillTx/>
                <a:latin typeface="Calibri" panose="020F0502020204030204" pitchFamily="34" charset="0"/>
                <a:ea typeface="+mn-ea"/>
                <a:cs typeface="+mn-cs"/>
              </a:rPr>
              <a:t>GPS East, North and Up components transformed to </a:t>
            </a:r>
            <a:r>
              <a:rPr kumimoji="0" lang="en-AU" sz="1200" b="1" i="0" u="none" strike="noStrike" kern="0" cap="none" spc="0" normalizeH="0" baseline="0" noProof="0" dirty="0" err="1">
                <a:ln>
                  <a:noFill/>
                </a:ln>
                <a:solidFill>
                  <a:srgbClr val="4D4D4F"/>
                </a:solidFill>
                <a:effectLst/>
                <a:uLnTx/>
                <a:uFillTx/>
                <a:latin typeface="Calibri" panose="020F0502020204030204" pitchFamily="34" charset="0"/>
                <a:ea typeface="+mn-ea"/>
                <a:cs typeface="+mn-cs"/>
              </a:rPr>
              <a:t>asc</a:t>
            </a:r>
            <a:r>
              <a:rPr kumimoji="0" lang="en-AU" sz="1200" b="1" i="0" u="none" strike="noStrike" kern="0" cap="none" spc="0" normalizeH="0" baseline="0" noProof="0" dirty="0">
                <a:ln>
                  <a:noFill/>
                </a:ln>
                <a:solidFill>
                  <a:srgbClr val="4D4D4F"/>
                </a:solidFill>
                <a:effectLst/>
                <a:uLnTx/>
                <a:uFillTx/>
                <a:latin typeface="Calibri" panose="020F0502020204030204" pitchFamily="34" charset="0"/>
                <a:ea typeface="+mn-ea"/>
                <a:cs typeface="+mn-cs"/>
              </a:rPr>
              <a:t> and </a:t>
            </a:r>
            <a:r>
              <a:rPr kumimoji="0" lang="en-AU" sz="1200" b="1" i="0" u="none" strike="noStrike" kern="0" cap="none" spc="0" normalizeH="0" baseline="0" noProof="0" dirty="0" err="1">
                <a:ln>
                  <a:noFill/>
                </a:ln>
                <a:solidFill>
                  <a:srgbClr val="4D4D4F"/>
                </a:solidFill>
                <a:effectLst/>
                <a:uLnTx/>
                <a:uFillTx/>
                <a:latin typeface="Calibri" panose="020F0502020204030204" pitchFamily="34" charset="0"/>
                <a:ea typeface="+mn-ea"/>
                <a:cs typeface="+mn-cs"/>
              </a:rPr>
              <a:t>desc</a:t>
            </a:r>
            <a:r>
              <a:rPr kumimoji="0" lang="en-AU" sz="1200" b="1" i="0" u="none" strike="noStrike" kern="0" cap="none" spc="0" normalizeH="0" baseline="0" noProof="0" dirty="0">
                <a:ln>
                  <a:noFill/>
                </a:ln>
                <a:solidFill>
                  <a:srgbClr val="4D4D4F"/>
                </a:solidFill>
                <a:effectLst/>
                <a:uLnTx/>
                <a:uFillTx/>
                <a:latin typeface="Calibri" panose="020F0502020204030204" pitchFamily="34" charset="0"/>
                <a:ea typeface="+mn-ea"/>
                <a:cs typeface="+mn-cs"/>
              </a:rPr>
              <a:t> LOS </a:t>
            </a:r>
            <a:endParaRPr kumimoji="0" lang="en-AU" sz="1200" b="1" i="0" u="none" strike="noStrike" kern="0" cap="none" spc="0" normalizeH="0" baseline="0" noProof="0" dirty="0">
              <a:ln>
                <a:noFill/>
              </a:ln>
              <a:solidFill>
                <a:srgbClr val="4D4D4D"/>
              </a:solidFill>
              <a:effectLst/>
              <a:uLnTx/>
              <a:uFillTx/>
              <a:latin typeface="Calibri" panose="020F0502020204030204" pitchFamily="34" charset="0"/>
              <a:ea typeface="+mn-ea"/>
              <a:cs typeface="+mn-cs"/>
            </a:endParaRPr>
          </a:p>
        </p:txBody>
      </p:sp>
      <p:sp>
        <p:nvSpPr>
          <p:cNvPr id="11" name="Rectangle 11"/>
          <p:cNvSpPr/>
          <p:nvPr/>
        </p:nvSpPr>
        <p:spPr>
          <a:xfrm>
            <a:off x="5782022" y="2161188"/>
            <a:ext cx="1238250" cy="338554"/>
          </a:xfrm>
          <a:prstGeom prst="rect">
            <a:avLst/>
          </a:prstGeom>
          <a:solidFill>
            <a:schemeClr val="bg1"/>
          </a:solidFill>
          <a:ln w="12700">
            <a:solidFill>
              <a:schemeClr val="tx2"/>
            </a:solidFill>
          </a:ln>
        </p:spPr>
        <p:txBody>
          <a:bodyPr wrap="square" lIns="54000" rIns="54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smtClean="0">
                <a:ln>
                  <a:noFill/>
                </a:ln>
                <a:solidFill>
                  <a:srgbClr val="267485"/>
                </a:solidFill>
                <a:effectLst/>
                <a:uLnTx/>
                <a:uFillTx/>
                <a:latin typeface="Calibri" panose="020F0502020204030204" pitchFamily="34" charset="0"/>
                <a:ea typeface="+mn-ea"/>
                <a:cs typeface="+mn-cs"/>
              </a:rPr>
              <a:t>Stable site</a:t>
            </a:r>
            <a:endParaRPr kumimoji="0" lang="en-AU" sz="1600" b="0" i="0" u="none" strike="noStrike" kern="1200" cap="none" spc="0" normalizeH="0" baseline="0" noProof="0" dirty="0">
              <a:ln>
                <a:noFill/>
              </a:ln>
              <a:solidFill>
                <a:srgbClr val="267485"/>
              </a:solidFill>
              <a:effectLst/>
              <a:uLnTx/>
              <a:uFillTx/>
              <a:latin typeface="Calibri" panose="020F0502020204030204" pitchFamily="34" charset="0"/>
              <a:ea typeface="+mn-ea"/>
              <a:cs typeface="+mn-cs"/>
            </a:endParaRPr>
          </a:p>
        </p:txBody>
      </p:sp>
      <p:sp>
        <p:nvSpPr>
          <p:cNvPr id="12" name="Rectangle 11"/>
          <p:cNvSpPr/>
          <p:nvPr/>
        </p:nvSpPr>
        <p:spPr>
          <a:xfrm>
            <a:off x="5782351" y="3886274"/>
            <a:ext cx="1238250" cy="338554"/>
          </a:xfrm>
          <a:prstGeom prst="rect">
            <a:avLst/>
          </a:prstGeom>
          <a:solidFill>
            <a:schemeClr val="bg1"/>
          </a:solidFill>
          <a:ln w="12700">
            <a:solidFill>
              <a:schemeClr val="tx2"/>
            </a:solidFill>
          </a:ln>
        </p:spPr>
        <p:txBody>
          <a:bodyPr wrap="square" lIns="54000" rIns="540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600" b="0" i="0" u="none" strike="noStrike" kern="1200" cap="none" spc="0" normalizeH="0" baseline="0" noProof="0" dirty="0" smtClean="0">
                <a:ln>
                  <a:noFill/>
                </a:ln>
                <a:solidFill>
                  <a:srgbClr val="267485"/>
                </a:solidFill>
                <a:effectLst/>
                <a:uLnTx/>
                <a:uFillTx/>
                <a:latin typeface="Calibri" panose="020F0502020204030204" pitchFamily="34" charset="0"/>
                <a:ea typeface="+mn-ea"/>
                <a:cs typeface="+mn-cs"/>
              </a:rPr>
              <a:t>Moving site</a:t>
            </a:r>
            <a:endParaRPr kumimoji="0" lang="en-AU" sz="1600" b="0" i="0" u="none" strike="noStrike" kern="1200" cap="none" spc="0" normalizeH="0" baseline="0" noProof="0" dirty="0">
              <a:ln>
                <a:noFill/>
              </a:ln>
              <a:solidFill>
                <a:srgbClr val="267485"/>
              </a:solidFill>
              <a:effectLst/>
              <a:uLnTx/>
              <a:uFillTx/>
              <a:latin typeface="Calibri" panose="020F0502020204030204" pitchFamily="34" charset="0"/>
              <a:ea typeface="+mn-ea"/>
              <a:cs typeface="+mn-cs"/>
            </a:endParaRPr>
          </a:p>
        </p:txBody>
      </p:sp>
      <p:sp>
        <p:nvSpPr>
          <p:cNvPr id="16" name="Footer Placeholder 3"/>
          <p:cNvSpPr txBox="1">
            <a:spLocks/>
          </p:cNvSpPr>
          <p:nvPr/>
        </p:nvSpPr>
        <p:spPr>
          <a:xfrm>
            <a:off x="5760132" y="4844655"/>
            <a:ext cx="3275921" cy="310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defPPr>
              <a:defRPr lang="en-AU"/>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000" b="0" i="0" u="none" strike="noStrike" kern="1200" cap="none" spc="0" normalizeH="0" baseline="0" noProof="0" dirty="0" smtClean="0">
                <a:ln>
                  <a:noFill/>
                </a:ln>
                <a:solidFill>
                  <a:srgbClr val="FFFFFF"/>
                </a:solidFill>
                <a:effectLst/>
                <a:uLnTx/>
                <a:uFillTx/>
                <a:latin typeface="Arial" charset="0"/>
                <a:ea typeface="+mn-ea"/>
                <a:cs typeface="+mn-cs"/>
              </a:rPr>
              <a:t>SAR </a:t>
            </a:r>
            <a:r>
              <a:rPr kumimoji="0" lang="en-AU" sz="1000" b="0" i="0" u="none" strike="noStrike" kern="1200" cap="none" spc="0" normalizeH="0" baseline="0" noProof="0" dirty="0" err="1" smtClean="0">
                <a:ln>
                  <a:noFill/>
                </a:ln>
                <a:solidFill>
                  <a:srgbClr val="FFFFFF"/>
                </a:solidFill>
                <a:effectLst/>
                <a:uLnTx/>
                <a:uFillTx/>
                <a:latin typeface="Arial" charset="0"/>
                <a:ea typeface="+mn-ea"/>
                <a:cs typeface="+mn-cs"/>
              </a:rPr>
              <a:t>CoP</a:t>
            </a:r>
            <a:r>
              <a:rPr kumimoji="0" lang="en-AU" sz="1000" b="0" i="0" u="none" strike="noStrike" kern="1200" cap="none" spc="0" normalizeH="0" baseline="0" noProof="0" dirty="0" smtClean="0">
                <a:ln>
                  <a:noFill/>
                </a:ln>
                <a:solidFill>
                  <a:srgbClr val="FFFFFF"/>
                </a:solidFill>
                <a:effectLst/>
                <a:uLnTx/>
                <a:uFillTx/>
                <a:latin typeface="Arial" charset="0"/>
                <a:ea typeface="+mn-ea"/>
                <a:cs typeface="+mn-cs"/>
              </a:rPr>
              <a:t> Workshop Canberra 13 June 2019</a:t>
            </a:r>
            <a:endParaRPr kumimoji="0" lang="en-AU" sz="10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343481310"/>
      </p:ext>
    </p:extLst>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51470"/>
            <a:ext cx="6264696" cy="461665"/>
          </a:xfrm>
        </p:spPr>
        <p:txBody>
          <a:bodyPr/>
          <a:lstStyle/>
          <a:p>
            <a:r>
              <a:rPr lang="en-AU" dirty="0" smtClean="0"/>
              <a:t>GA Hosting ESA Pandora Instruments </a:t>
            </a:r>
            <a:endParaRPr lang="en-AU" dirty="0"/>
          </a:p>
        </p:txBody>
      </p:sp>
      <p:sp>
        <p:nvSpPr>
          <p:cNvPr id="4" name="Footer Placeholder 3"/>
          <p:cNvSpPr>
            <a:spLocks noGrp="1"/>
          </p:cNvSpPr>
          <p:nvPr>
            <p:ph type="ftr" sz="quarter" idx="10"/>
          </p:nvPr>
        </p:nvSpPr>
        <p:spPr/>
        <p:txBody>
          <a:bodyPr/>
          <a:lstStyle/>
          <a:p>
            <a:pPr>
              <a:defRPr/>
            </a:pPr>
            <a:endParaRPr lang="en-AU"/>
          </a:p>
        </p:txBody>
      </p:sp>
      <p:pic>
        <p:nvPicPr>
          <p:cNvPr id="7" name="Picture 2" descr="C:\Users\u65672\Pictures\Pandora #1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349642"/>
            <a:ext cx="2531559" cy="33990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868144" y="3763661"/>
            <a:ext cx="2531560" cy="215444"/>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AU" sz="800" b="1" i="0" u="none" strike="noStrike" kern="0" cap="none" spc="0" normalizeH="0" baseline="0" noProof="0" dirty="0" smtClean="0">
                <a:ln>
                  <a:noFill/>
                </a:ln>
                <a:solidFill>
                  <a:srgbClr val="002569"/>
                </a:solidFill>
                <a:effectLst/>
                <a:uLnTx/>
                <a:uFillTx/>
              </a:rPr>
              <a:t>Pandora at Geoscience Australia, Canberra</a:t>
            </a:r>
          </a:p>
        </p:txBody>
      </p:sp>
      <p:pic>
        <p:nvPicPr>
          <p:cNvPr id="9" name="Picture 2" descr="C:\GA WorkSpace\Pandora Spectrometer\Capt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458" y="508677"/>
            <a:ext cx="4660725" cy="344709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283" y="4046878"/>
            <a:ext cx="8964488" cy="646331"/>
          </a:xfrm>
          <a:prstGeom prst="rect">
            <a:avLst/>
          </a:prstGeom>
        </p:spPr>
        <p:txBody>
          <a:bodyPr wrap="square">
            <a:spAutoFit/>
          </a:bodyPr>
          <a:lstStyle/>
          <a:p>
            <a:pPr marL="285750" indent="-285750">
              <a:buFont typeface="Arial" panose="020B0604020202020204" pitchFamily="34" charset="0"/>
              <a:buChar char="•"/>
            </a:pPr>
            <a:r>
              <a:rPr lang="en-AU" dirty="0"/>
              <a:t>T</a:t>
            </a:r>
            <a:r>
              <a:rPr lang="en-AU" dirty="0" smtClean="0"/>
              <a:t>wo </a:t>
            </a:r>
            <a:r>
              <a:rPr lang="en-AU" dirty="0" err="1" smtClean="0"/>
              <a:t>Pandoras</a:t>
            </a:r>
            <a:r>
              <a:rPr lang="en-AU" dirty="0" smtClean="0"/>
              <a:t> supporting  ESA FRM4AC at Canberra and Alice Springs</a:t>
            </a:r>
          </a:p>
          <a:p>
            <a:pPr marL="285750" indent="-285750">
              <a:buFont typeface="Arial" panose="020B0604020202020204" pitchFamily="34" charset="0"/>
              <a:buChar char="•"/>
            </a:pPr>
            <a:r>
              <a:rPr lang="en-AU" dirty="0" smtClean="0"/>
              <a:t>First </a:t>
            </a:r>
            <a:r>
              <a:rPr lang="en-AU" dirty="0" err="1" smtClean="0"/>
              <a:t>Pandonia</a:t>
            </a:r>
            <a:r>
              <a:rPr lang="en-AU" dirty="0" smtClean="0"/>
              <a:t> Global Network workshop  from 17-20 Sep, Innsbruck</a:t>
            </a:r>
            <a:endParaRPr lang="en-AU" dirty="0"/>
          </a:p>
        </p:txBody>
      </p:sp>
    </p:spTree>
    <p:extLst>
      <p:ext uri="{BB962C8B-B14F-4D97-AF65-F5344CB8AC3E}">
        <p14:creationId xmlns:p14="http://schemas.microsoft.com/office/powerpoint/2010/main" val="27946744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5486"/>
            <a:ext cx="8229600" cy="460375"/>
          </a:xfrm>
        </p:spPr>
        <p:txBody>
          <a:bodyPr/>
          <a:lstStyle/>
          <a:p>
            <a:r>
              <a:rPr lang="en-AU" dirty="0" smtClean="0"/>
              <a:t>Review of </a:t>
            </a:r>
            <a:r>
              <a:rPr lang="en-AU" dirty="0" err="1" smtClean="0"/>
              <a:t>AeroSpan</a:t>
            </a:r>
            <a:r>
              <a:rPr lang="en-AU" dirty="0" smtClean="0"/>
              <a:t> Network</a:t>
            </a:r>
            <a:endParaRPr lang="en-AU" dirty="0"/>
          </a:p>
        </p:txBody>
      </p:sp>
      <p:pic>
        <p:nvPicPr>
          <p:cNvPr id="5" name="Content Placeholder 4"/>
          <p:cNvPicPr>
            <a:picLocks noGrp="1" noChangeAspect="1"/>
          </p:cNvPicPr>
          <p:nvPr>
            <p:ph idx="1"/>
          </p:nvPr>
        </p:nvPicPr>
        <p:blipFill>
          <a:blip r:embed="rId3"/>
          <a:stretch>
            <a:fillRect/>
          </a:stretch>
        </p:blipFill>
        <p:spPr>
          <a:xfrm>
            <a:off x="1025062" y="1020224"/>
            <a:ext cx="4213556" cy="1158836"/>
          </a:xfrm>
          <a:prstGeom prst="rect">
            <a:avLst/>
          </a:prstGeom>
        </p:spPr>
      </p:pic>
      <p:sp>
        <p:nvSpPr>
          <p:cNvPr id="6" name="TextBox 5"/>
          <p:cNvSpPr txBox="1"/>
          <p:nvPr/>
        </p:nvSpPr>
        <p:spPr>
          <a:xfrm>
            <a:off x="323528" y="3219822"/>
            <a:ext cx="7632847" cy="1200329"/>
          </a:xfrm>
          <a:prstGeom prst="rect">
            <a:avLst/>
          </a:prstGeom>
          <a:noFill/>
        </p:spPr>
        <p:txBody>
          <a:bodyPr wrap="square" rtlCol="0">
            <a:spAutoFit/>
          </a:bodyPr>
          <a:lstStyle/>
          <a:p>
            <a:pPr marL="285750" indent="-285750">
              <a:buFont typeface="Arial" panose="020B0604020202020204" pitchFamily="34" charset="0"/>
              <a:buChar char="•"/>
            </a:pPr>
            <a:r>
              <a:rPr lang="en-AU" dirty="0" err="1" smtClean="0">
                <a:solidFill>
                  <a:srgbClr val="4D4D4D"/>
                </a:solidFill>
                <a:latin typeface="+mn-lt"/>
                <a:cs typeface="+mn-cs"/>
              </a:rPr>
              <a:t>AeroSpan</a:t>
            </a:r>
            <a:r>
              <a:rPr lang="en-AU" dirty="0" smtClean="0">
                <a:solidFill>
                  <a:srgbClr val="4D4D4D"/>
                </a:solidFill>
                <a:latin typeface="+mn-lt"/>
                <a:cs typeface="+mn-cs"/>
              </a:rPr>
              <a:t> is a network of automated instruments to characterise primary source of continental aerosols in Australia</a:t>
            </a:r>
          </a:p>
          <a:p>
            <a:pPr marL="285750" indent="-285750">
              <a:buFont typeface="Arial" panose="020B0604020202020204" pitchFamily="34" charset="0"/>
              <a:buChar char="•"/>
            </a:pPr>
            <a:r>
              <a:rPr lang="en-AU" dirty="0" smtClean="0">
                <a:solidFill>
                  <a:srgbClr val="4D4D4D"/>
                </a:solidFill>
                <a:latin typeface="+mn-lt"/>
                <a:cs typeface="+mn-cs"/>
              </a:rPr>
              <a:t>GA participating in the review of the </a:t>
            </a:r>
            <a:r>
              <a:rPr lang="en-AU" dirty="0" err="1" smtClean="0">
                <a:solidFill>
                  <a:srgbClr val="4D4D4D"/>
                </a:solidFill>
                <a:latin typeface="+mn-lt"/>
                <a:cs typeface="+mn-cs"/>
              </a:rPr>
              <a:t>AeroSpan</a:t>
            </a:r>
            <a:r>
              <a:rPr lang="en-AU" dirty="0" smtClean="0">
                <a:solidFill>
                  <a:srgbClr val="4D4D4D"/>
                </a:solidFill>
                <a:latin typeface="+mn-lt"/>
                <a:cs typeface="+mn-cs"/>
              </a:rPr>
              <a:t> network to recommend a fit-for-purpose model for sustainable operations into the future</a:t>
            </a:r>
            <a:endParaRPr lang="en-AU" dirty="0">
              <a:solidFill>
                <a:srgbClr val="4D4D4D"/>
              </a:solidFill>
              <a:latin typeface="+mn-lt"/>
              <a:cs typeface="+mn-cs"/>
            </a:endParaRPr>
          </a:p>
        </p:txBody>
      </p:sp>
      <p:pic>
        <p:nvPicPr>
          <p:cNvPr id="7" name="Picture 6"/>
          <p:cNvPicPr>
            <a:picLocks noChangeAspect="1"/>
          </p:cNvPicPr>
          <p:nvPr/>
        </p:nvPicPr>
        <p:blipFill>
          <a:blip r:embed="rId4"/>
          <a:stretch>
            <a:fillRect/>
          </a:stretch>
        </p:blipFill>
        <p:spPr>
          <a:xfrm>
            <a:off x="5940152" y="267494"/>
            <a:ext cx="2837772" cy="2664296"/>
          </a:xfrm>
          <a:prstGeom prst="rect">
            <a:avLst/>
          </a:prstGeom>
        </p:spPr>
      </p:pic>
    </p:spTree>
    <p:extLst>
      <p:ext uri="{BB962C8B-B14F-4D97-AF65-F5344CB8AC3E}">
        <p14:creationId xmlns:p14="http://schemas.microsoft.com/office/powerpoint/2010/main" val="975828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758" y="116960"/>
            <a:ext cx="8229600" cy="461665"/>
          </a:xfrm>
        </p:spPr>
        <p:txBody>
          <a:bodyPr/>
          <a:lstStyle/>
          <a:p>
            <a:r>
              <a:rPr lang="en-AU" dirty="0" smtClean="0"/>
              <a:t>Landsat Surface Brightness Temperature Validation</a:t>
            </a:r>
            <a:endParaRPr lang="en-AU" dirty="0"/>
          </a:p>
        </p:txBody>
      </p:sp>
      <p:pic>
        <p:nvPicPr>
          <p:cNvPr id="5" name="Picture 4">
            <a:extLst>
              <a:ext uri="{FF2B5EF4-FFF2-40B4-BE49-F238E27FC236}">
                <a16:creationId xmlns:a16="http://schemas.microsoft.com/office/drawing/2014/main" id="{F1074CB5-AE86-4BBE-89DA-75F367AE11AD}"/>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7106414" y="771550"/>
            <a:ext cx="1858074" cy="1825667"/>
          </a:xfrm>
          <a:prstGeom prst="rect">
            <a:avLst/>
          </a:prstGeom>
          <a:noFill/>
          <a:ln>
            <a:noFill/>
          </a:ln>
        </p:spPr>
      </p:pic>
      <p:pic>
        <p:nvPicPr>
          <p:cNvPr id="6" name="Picture 5">
            <a:extLst>
              <a:ext uri="{FF2B5EF4-FFF2-40B4-BE49-F238E27FC236}">
                <a16:creationId xmlns:a16="http://schemas.microsoft.com/office/drawing/2014/main" id="{7FE7E9DC-A0C8-479C-9E72-219E83AB9F51}"/>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7106414" y="2639834"/>
            <a:ext cx="1858074" cy="1757584"/>
          </a:xfrm>
          <a:prstGeom prst="rect">
            <a:avLst/>
          </a:prstGeom>
          <a:noFill/>
          <a:ln>
            <a:noFill/>
          </a:ln>
        </p:spPr>
      </p:pic>
      <p:pic>
        <p:nvPicPr>
          <p:cNvPr id="7" name="Picture 6">
            <a:extLst>
              <a:ext uri="{FF2B5EF4-FFF2-40B4-BE49-F238E27FC236}">
                <a16:creationId xmlns:a16="http://schemas.microsoft.com/office/drawing/2014/main" id="{2C8D8C87-F9B2-4BFF-8CFB-F3FE03D7E51D}"/>
              </a:ext>
            </a:extLst>
          </p:cNvPr>
          <p:cNvPicPr/>
          <p:nvPr/>
        </p:nvPicPr>
        <p:blipFill>
          <a:blip r:embed="rId5" cstate="print">
            <a:extLst>
              <a:ext uri="{28A0092B-C50C-407E-A947-70E740481C1C}">
                <a14:useLocalDpi xmlns:a14="http://schemas.microsoft.com/office/drawing/2010/main"/>
              </a:ext>
            </a:extLst>
          </a:blip>
          <a:srcRect/>
          <a:stretch>
            <a:fillRect/>
          </a:stretch>
        </p:blipFill>
        <p:spPr bwMode="auto">
          <a:xfrm>
            <a:off x="5178101" y="771550"/>
            <a:ext cx="1842171" cy="1825667"/>
          </a:xfrm>
          <a:prstGeom prst="rect">
            <a:avLst/>
          </a:prstGeom>
          <a:noFill/>
          <a:ln>
            <a:noFill/>
          </a:ln>
        </p:spPr>
      </p:pic>
      <p:pic>
        <p:nvPicPr>
          <p:cNvPr id="8" name="Picture 7">
            <a:extLst>
              <a:ext uri="{FF2B5EF4-FFF2-40B4-BE49-F238E27FC236}">
                <a16:creationId xmlns:a16="http://schemas.microsoft.com/office/drawing/2014/main" id="{96B6106E-AF5F-4D87-977E-0EC28259E63C}"/>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5220072" y="2639834"/>
            <a:ext cx="1800200" cy="1757584"/>
          </a:xfrm>
          <a:prstGeom prst="rect">
            <a:avLst/>
          </a:prstGeom>
          <a:noFill/>
          <a:ln>
            <a:noFill/>
          </a:ln>
        </p:spPr>
      </p:pic>
      <p:pic>
        <p:nvPicPr>
          <p:cNvPr id="9" name="Content Placeholder 4">
            <a:extLst>
              <a:ext uri="{FF2B5EF4-FFF2-40B4-BE49-F238E27FC236}">
                <a16:creationId xmlns:a16="http://schemas.microsoft.com/office/drawing/2014/main" id="{DE6C6FF7-E62B-4DBD-9500-AB280C07A5AD}"/>
              </a:ext>
            </a:extLst>
          </p:cNvPr>
          <p:cNvPicPr>
            <a:picLocks noGrp="1"/>
          </p:cNvPicPr>
          <p:nvPr/>
        </p:nvPicPr>
        <p:blipFill>
          <a:blip r:embed="rId7" cstate="print">
            <a:extLst>
              <a:ext uri="{28A0092B-C50C-407E-A947-70E740481C1C}">
                <a14:useLocalDpi xmlns:a14="http://schemas.microsoft.com/office/drawing/2010/main"/>
              </a:ext>
            </a:extLst>
          </a:blip>
          <a:srcRect/>
          <a:stretch>
            <a:fillRect/>
          </a:stretch>
        </p:blipFill>
        <p:spPr bwMode="auto">
          <a:xfrm>
            <a:off x="3275856" y="771550"/>
            <a:ext cx="1800200" cy="1825667"/>
          </a:xfrm>
          <a:prstGeom prst="rect">
            <a:avLst/>
          </a:prstGeom>
          <a:noFill/>
          <a:ln w="9525">
            <a:noFill/>
            <a:miter lim="800000"/>
            <a:headEnd/>
            <a:tailEnd/>
          </a:ln>
        </p:spPr>
      </p:pic>
      <p:pic>
        <p:nvPicPr>
          <p:cNvPr id="10" name="Picture 9">
            <a:extLst>
              <a:ext uri="{FF2B5EF4-FFF2-40B4-BE49-F238E27FC236}">
                <a16:creationId xmlns:a16="http://schemas.microsoft.com/office/drawing/2014/main" id="{E7DFB929-5079-4B9C-9C9A-0B6103D19840}"/>
              </a:ext>
            </a:extLst>
          </p:cNvPr>
          <p:cNvPicPr/>
          <p:nvPr/>
        </p:nvPicPr>
        <p:blipFill>
          <a:blip r:embed="rId8" cstate="print">
            <a:extLst>
              <a:ext uri="{28A0092B-C50C-407E-A947-70E740481C1C}">
                <a14:useLocalDpi xmlns:a14="http://schemas.microsoft.com/office/drawing/2010/main"/>
              </a:ext>
            </a:extLst>
          </a:blip>
          <a:srcRect/>
          <a:stretch>
            <a:fillRect/>
          </a:stretch>
        </p:blipFill>
        <p:spPr bwMode="auto">
          <a:xfrm>
            <a:off x="3275856" y="2639834"/>
            <a:ext cx="1800200" cy="1757584"/>
          </a:xfrm>
          <a:prstGeom prst="rect">
            <a:avLst/>
          </a:prstGeom>
          <a:noFill/>
          <a:ln>
            <a:noFill/>
          </a:ln>
        </p:spPr>
      </p:pic>
      <p:pic>
        <p:nvPicPr>
          <p:cNvPr id="11" name="Content Placeholder 4" descr="W:\Data\startup\DEA_SBT\LLT_working\Maps\dea_sbt.jpg">
            <a:extLst>
              <a:ext uri="{FF2B5EF4-FFF2-40B4-BE49-F238E27FC236}">
                <a16:creationId xmlns:a16="http://schemas.microsoft.com/office/drawing/2014/main" id="{2F0B059E-D382-41F3-9758-A864069EE072}"/>
              </a:ext>
            </a:extLst>
          </p:cNvPr>
          <p:cNvPicPr>
            <a:picLocks noGrp="1"/>
          </p:cNvPicPr>
          <p:nvPr>
            <p:ph idx="1"/>
          </p:nvPr>
        </p:nvPicPr>
        <p:blipFill>
          <a:blip r:embed="rId9" cstate="print">
            <a:extLst>
              <a:ext uri="{28A0092B-C50C-407E-A947-70E740481C1C}">
                <a14:useLocalDpi xmlns:a14="http://schemas.microsoft.com/office/drawing/2010/main"/>
              </a:ext>
            </a:extLst>
          </a:blip>
          <a:srcRect/>
          <a:stretch>
            <a:fillRect/>
          </a:stretch>
        </p:blipFill>
        <p:spPr bwMode="auto">
          <a:xfrm>
            <a:off x="179512" y="726072"/>
            <a:ext cx="2880320" cy="2565758"/>
          </a:xfrm>
          <a:prstGeom prst="rect">
            <a:avLst/>
          </a:prstGeom>
          <a:noFill/>
          <a:ln>
            <a:noFill/>
          </a:ln>
        </p:spPr>
      </p:pic>
      <p:grpSp>
        <p:nvGrpSpPr>
          <p:cNvPr id="14" name="Group 13"/>
          <p:cNvGrpSpPr/>
          <p:nvPr/>
        </p:nvGrpSpPr>
        <p:grpSpPr>
          <a:xfrm>
            <a:off x="652595" y="2715766"/>
            <a:ext cx="1006811" cy="394364"/>
            <a:chOff x="652595" y="2715766"/>
            <a:chExt cx="1006811" cy="394364"/>
          </a:xfrm>
        </p:grpSpPr>
        <p:sp>
          <p:nvSpPr>
            <p:cNvPr id="3" name="Rectangle 2"/>
            <p:cNvSpPr/>
            <p:nvPr/>
          </p:nvSpPr>
          <p:spPr>
            <a:xfrm>
              <a:off x="668429" y="2715766"/>
              <a:ext cx="990977" cy="169277"/>
            </a:xfrm>
            <a:prstGeom prst="rect">
              <a:avLst/>
            </a:prstGeom>
            <a:solidFill>
              <a:schemeClr val="bg1"/>
            </a:solidFill>
          </p:spPr>
          <p:txBody>
            <a:bodyPr wrap="none">
              <a:spAutoFit/>
            </a:bodyPr>
            <a:lstStyle/>
            <a:p>
              <a:r>
                <a:rPr lang="en-AU" sz="500" b="1" dirty="0" smtClean="0"/>
                <a:t>Ground Based Radiometer</a:t>
              </a:r>
              <a:endParaRPr lang="en-AU" sz="500" b="1" dirty="0"/>
            </a:p>
          </p:txBody>
        </p:sp>
        <p:sp>
          <p:nvSpPr>
            <p:cNvPr id="12" name="Rectangle 11"/>
            <p:cNvSpPr/>
            <p:nvPr/>
          </p:nvSpPr>
          <p:spPr>
            <a:xfrm>
              <a:off x="668428" y="2829142"/>
              <a:ext cx="879235" cy="169277"/>
            </a:xfrm>
            <a:prstGeom prst="rect">
              <a:avLst/>
            </a:prstGeom>
            <a:solidFill>
              <a:schemeClr val="bg1"/>
            </a:solidFill>
          </p:spPr>
          <p:txBody>
            <a:bodyPr wrap="square">
              <a:spAutoFit/>
            </a:bodyPr>
            <a:lstStyle/>
            <a:p>
              <a:r>
                <a:rPr lang="en-AU" sz="500" b="1" dirty="0" smtClean="0"/>
                <a:t>Waverider Buoys</a:t>
              </a:r>
              <a:endParaRPr lang="en-AU" sz="500" b="1" dirty="0"/>
            </a:p>
          </p:txBody>
        </p:sp>
        <p:sp>
          <p:nvSpPr>
            <p:cNvPr id="13" name="Rectangle 12"/>
            <p:cNvSpPr/>
            <p:nvPr/>
          </p:nvSpPr>
          <p:spPr>
            <a:xfrm>
              <a:off x="652595" y="2940853"/>
              <a:ext cx="814647" cy="169277"/>
            </a:xfrm>
            <a:prstGeom prst="rect">
              <a:avLst/>
            </a:prstGeom>
            <a:solidFill>
              <a:schemeClr val="bg1"/>
            </a:solidFill>
          </p:spPr>
          <p:txBody>
            <a:bodyPr wrap="none">
              <a:spAutoFit/>
            </a:bodyPr>
            <a:lstStyle/>
            <a:p>
              <a:r>
                <a:rPr lang="en-AU" sz="500" b="1" dirty="0" smtClean="0"/>
                <a:t>Ships of Opportunity</a:t>
              </a:r>
              <a:endParaRPr lang="en-AU" sz="500" b="1" dirty="0"/>
            </a:p>
          </p:txBody>
        </p:sp>
      </p:grpSp>
      <p:sp>
        <p:nvSpPr>
          <p:cNvPr id="15" name="Oval 14"/>
          <p:cNvSpPr/>
          <p:nvPr/>
        </p:nvSpPr>
        <p:spPr bwMode="auto">
          <a:xfrm>
            <a:off x="534564" y="2761057"/>
            <a:ext cx="45719" cy="45719"/>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1800" b="0" i="0" u="none" strike="noStrike" cap="none" normalizeH="0" baseline="0" smtClean="0">
              <a:ln>
                <a:noFill/>
              </a:ln>
              <a:solidFill>
                <a:schemeClr val="tx1"/>
              </a:solidFill>
              <a:effectLst/>
              <a:latin typeface="Arial" charset="0"/>
            </a:endParaRPr>
          </a:p>
        </p:txBody>
      </p:sp>
      <p:sp>
        <p:nvSpPr>
          <p:cNvPr id="16" name="Rectangle 15"/>
          <p:cNvSpPr/>
          <p:nvPr/>
        </p:nvSpPr>
        <p:spPr>
          <a:xfrm>
            <a:off x="3779912" y="4466169"/>
            <a:ext cx="1159292" cy="184666"/>
          </a:xfrm>
          <a:prstGeom prst="rect">
            <a:avLst/>
          </a:prstGeom>
          <a:solidFill>
            <a:schemeClr val="bg1"/>
          </a:solidFill>
        </p:spPr>
        <p:txBody>
          <a:bodyPr wrap="none">
            <a:spAutoFit/>
          </a:bodyPr>
          <a:lstStyle/>
          <a:p>
            <a:r>
              <a:rPr lang="en-AU" sz="600" b="1" dirty="0" smtClean="0"/>
              <a:t>Ground Based Radiometer</a:t>
            </a:r>
            <a:endParaRPr lang="en-AU" sz="600" b="1" dirty="0"/>
          </a:p>
        </p:txBody>
      </p:sp>
      <p:sp>
        <p:nvSpPr>
          <p:cNvPr id="17" name="Rectangle 16"/>
          <p:cNvSpPr/>
          <p:nvPr/>
        </p:nvSpPr>
        <p:spPr>
          <a:xfrm>
            <a:off x="5754339" y="4466169"/>
            <a:ext cx="814647" cy="184666"/>
          </a:xfrm>
          <a:prstGeom prst="rect">
            <a:avLst/>
          </a:prstGeom>
          <a:solidFill>
            <a:schemeClr val="bg1"/>
          </a:solidFill>
        </p:spPr>
        <p:txBody>
          <a:bodyPr wrap="none">
            <a:spAutoFit/>
          </a:bodyPr>
          <a:lstStyle/>
          <a:p>
            <a:r>
              <a:rPr lang="en-AU" sz="600" b="1" dirty="0" smtClean="0"/>
              <a:t>Waverider Buoys</a:t>
            </a:r>
            <a:endParaRPr lang="en-AU" sz="600" b="1" dirty="0"/>
          </a:p>
        </p:txBody>
      </p:sp>
      <p:sp>
        <p:nvSpPr>
          <p:cNvPr id="18" name="Rectangle 17"/>
          <p:cNvSpPr/>
          <p:nvPr/>
        </p:nvSpPr>
        <p:spPr>
          <a:xfrm>
            <a:off x="7718851" y="4468945"/>
            <a:ext cx="944489" cy="184666"/>
          </a:xfrm>
          <a:prstGeom prst="rect">
            <a:avLst/>
          </a:prstGeom>
          <a:solidFill>
            <a:schemeClr val="bg1"/>
          </a:solidFill>
        </p:spPr>
        <p:txBody>
          <a:bodyPr wrap="none">
            <a:spAutoFit/>
          </a:bodyPr>
          <a:lstStyle/>
          <a:p>
            <a:r>
              <a:rPr lang="en-AU" sz="600" b="1" dirty="0" smtClean="0"/>
              <a:t>Ships of Opportunity</a:t>
            </a:r>
            <a:endParaRPr lang="en-AU" sz="600" b="1" dirty="0"/>
          </a:p>
        </p:txBody>
      </p:sp>
      <p:sp>
        <p:nvSpPr>
          <p:cNvPr id="19" name="Rectangle 18"/>
          <p:cNvSpPr/>
          <p:nvPr/>
        </p:nvSpPr>
        <p:spPr>
          <a:xfrm>
            <a:off x="107504" y="3395196"/>
            <a:ext cx="3744416" cy="200055"/>
          </a:xfrm>
          <a:prstGeom prst="rect">
            <a:avLst/>
          </a:prstGeom>
        </p:spPr>
        <p:txBody>
          <a:bodyPr wrap="square">
            <a:spAutoFit/>
          </a:bodyPr>
          <a:lstStyle/>
          <a:p>
            <a:r>
              <a:rPr lang="en-AU" sz="700" b="1" dirty="0"/>
              <a:t>Tim R. </a:t>
            </a:r>
            <a:r>
              <a:rPr lang="en-AU" sz="700" b="1" dirty="0" err="1"/>
              <a:t>McVicar</a:t>
            </a:r>
            <a:r>
              <a:rPr lang="en-AU" sz="700" b="1" dirty="0"/>
              <a:t>, </a:t>
            </a:r>
            <a:r>
              <a:rPr lang="en-AU" sz="700" b="1" dirty="0" err="1"/>
              <a:t>Lingtao</a:t>
            </a:r>
            <a:r>
              <a:rPr lang="en-AU" sz="700" b="1" dirty="0"/>
              <a:t> Li, Alfredo ‘Fred’ J. </a:t>
            </a:r>
            <a:r>
              <a:rPr lang="en-AU" sz="700" b="1" dirty="0" err="1"/>
              <a:t>Prata</a:t>
            </a:r>
            <a:r>
              <a:rPr lang="en-AU" sz="700" b="1" dirty="0"/>
              <a:t> and Helen M </a:t>
            </a:r>
            <a:r>
              <a:rPr lang="en-AU" sz="700" b="1" dirty="0" err="1"/>
              <a:t>Beggs</a:t>
            </a:r>
            <a:endParaRPr lang="en-AU" sz="700" b="1" dirty="0"/>
          </a:p>
        </p:txBody>
      </p:sp>
      <p:sp>
        <p:nvSpPr>
          <p:cNvPr id="20" name="TextBox 19"/>
          <p:cNvSpPr txBox="1"/>
          <p:nvPr/>
        </p:nvSpPr>
        <p:spPr>
          <a:xfrm>
            <a:off x="147194" y="3648327"/>
            <a:ext cx="2944955" cy="923330"/>
          </a:xfrm>
          <a:prstGeom prst="rect">
            <a:avLst/>
          </a:prstGeom>
          <a:noFill/>
        </p:spPr>
        <p:txBody>
          <a:bodyPr wrap="square" rtlCol="0">
            <a:spAutoFit/>
          </a:bodyPr>
          <a:lstStyle/>
          <a:p>
            <a:pPr marL="285750" indent="-285750">
              <a:buFont typeface="Arial" panose="020B0604020202020204" pitchFamily="34" charset="0"/>
              <a:buChar char="•"/>
            </a:pPr>
            <a:r>
              <a:rPr lang="en-AU" dirty="0" smtClean="0">
                <a:solidFill>
                  <a:srgbClr val="4D4D4D"/>
                </a:solidFill>
                <a:latin typeface="+mn-lt"/>
                <a:cs typeface="+mn-cs"/>
              </a:rPr>
              <a:t>Independent validation of GA’s Landsat SBT product using field data</a:t>
            </a:r>
            <a:endParaRPr lang="en-AU" dirty="0">
              <a:solidFill>
                <a:srgbClr val="4D4D4D"/>
              </a:solidFill>
              <a:latin typeface="+mn-lt"/>
              <a:cs typeface="+mn-cs"/>
            </a:endParaRPr>
          </a:p>
        </p:txBody>
      </p:sp>
    </p:spTree>
    <p:extLst>
      <p:ext uri="{BB962C8B-B14F-4D97-AF65-F5344CB8AC3E}">
        <p14:creationId xmlns:p14="http://schemas.microsoft.com/office/powerpoint/2010/main" val="982478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3" y="123478"/>
            <a:ext cx="8229600" cy="460375"/>
          </a:xfrm>
        </p:spPr>
        <p:txBody>
          <a:bodyPr/>
          <a:lstStyle/>
          <a:p>
            <a:r>
              <a:rPr lang="en-AU" dirty="0" smtClean="0"/>
              <a:t>National </a:t>
            </a:r>
            <a:r>
              <a:rPr lang="en-AU" dirty="0"/>
              <a:t>C</a:t>
            </a:r>
            <a:r>
              <a:rPr lang="en-AU" dirty="0" smtClean="0"/>
              <a:t>oordination in EO</a:t>
            </a:r>
            <a:endParaRPr lang="en-AU" dirty="0"/>
          </a:p>
        </p:txBody>
      </p:sp>
      <p:sp>
        <p:nvSpPr>
          <p:cNvPr id="3" name="Content Placeholder 2"/>
          <p:cNvSpPr>
            <a:spLocks noGrp="1"/>
          </p:cNvSpPr>
          <p:nvPr>
            <p:ph idx="1"/>
          </p:nvPr>
        </p:nvSpPr>
        <p:spPr>
          <a:xfrm>
            <a:off x="457200" y="717550"/>
            <a:ext cx="3538736" cy="3941763"/>
          </a:xfrm>
        </p:spPr>
        <p:txBody>
          <a:bodyPr/>
          <a:lstStyle/>
          <a:p>
            <a:r>
              <a:rPr lang="en-AU" dirty="0"/>
              <a:t>I</a:t>
            </a:r>
            <a:r>
              <a:rPr lang="en-AU" dirty="0" smtClean="0"/>
              <a:t>nter-agency / inter-departmental committees and WGs, participation in Earth Observation Australia – an EO community based Org</a:t>
            </a:r>
          </a:p>
          <a:p>
            <a:r>
              <a:rPr lang="en-AU" dirty="0" smtClean="0"/>
              <a:t>Operation of the Copernicus Regional Data Hub with AU-NZ partners</a:t>
            </a:r>
          </a:p>
          <a:p>
            <a:r>
              <a:rPr lang="en-AU" dirty="0" smtClean="0"/>
              <a:t>New proposal for a national </a:t>
            </a:r>
            <a:r>
              <a:rPr lang="en-AU" dirty="0" err="1" smtClean="0"/>
              <a:t>cal</a:t>
            </a:r>
            <a:r>
              <a:rPr lang="en-AU" dirty="0" smtClean="0"/>
              <a:t> / </a:t>
            </a:r>
            <a:r>
              <a:rPr lang="en-AU" dirty="0" err="1" smtClean="0"/>
              <a:t>val</a:t>
            </a:r>
            <a:r>
              <a:rPr lang="en-AU" dirty="0" smtClean="0"/>
              <a:t> facility is under discussion</a:t>
            </a:r>
            <a:endParaRPr lang="en-AU" dirty="0"/>
          </a:p>
        </p:txBody>
      </p:sp>
      <p:sp>
        <p:nvSpPr>
          <p:cNvPr id="4" name="Footer Placeholder 3"/>
          <p:cNvSpPr>
            <a:spLocks noGrp="1"/>
          </p:cNvSpPr>
          <p:nvPr>
            <p:ph type="ftr" sz="quarter" idx="10"/>
          </p:nvPr>
        </p:nvSpPr>
        <p:spPr/>
        <p:txBody>
          <a:bodyPr/>
          <a:lstStyle/>
          <a:p>
            <a:pPr>
              <a:defRPr/>
            </a:pPr>
            <a:endParaRPr lang="en-AU"/>
          </a:p>
        </p:txBody>
      </p:sp>
      <p:pic>
        <p:nvPicPr>
          <p:cNvPr id="5" name="Picture 4"/>
          <p:cNvPicPr>
            <a:picLocks noChangeAspect="1"/>
          </p:cNvPicPr>
          <p:nvPr/>
        </p:nvPicPr>
        <p:blipFill>
          <a:blip r:embed="rId2"/>
          <a:stretch>
            <a:fillRect/>
          </a:stretch>
        </p:blipFill>
        <p:spPr>
          <a:xfrm>
            <a:off x="4266074" y="915566"/>
            <a:ext cx="2203339" cy="3096344"/>
          </a:xfrm>
          <a:prstGeom prst="rect">
            <a:avLst/>
          </a:prstGeom>
        </p:spPr>
      </p:pic>
      <p:pic>
        <p:nvPicPr>
          <p:cNvPr id="6" name="Picture 5"/>
          <p:cNvPicPr>
            <a:picLocks noChangeAspect="1"/>
          </p:cNvPicPr>
          <p:nvPr/>
        </p:nvPicPr>
        <p:blipFill>
          <a:blip r:embed="rId3"/>
          <a:stretch>
            <a:fillRect/>
          </a:stretch>
        </p:blipFill>
        <p:spPr>
          <a:xfrm>
            <a:off x="6580994" y="915021"/>
            <a:ext cx="2186269" cy="3096890"/>
          </a:xfrm>
          <a:prstGeom prst="rect">
            <a:avLst/>
          </a:prstGeom>
        </p:spPr>
      </p:pic>
    </p:spTree>
    <p:extLst>
      <p:ext uri="{BB962C8B-B14F-4D97-AF65-F5344CB8AC3E}">
        <p14:creationId xmlns:p14="http://schemas.microsoft.com/office/powerpoint/2010/main" val="3304158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59632" y="189905"/>
            <a:ext cx="5976665" cy="369332"/>
          </a:xfrm>
          <a:prstGeom prst="rect">
            <a:avLst/>
          </a:prstGeom>
        </p:spPr>
        <p:txBody>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AU" sz="2400" b="1" dirty="0">
                <a:solidFill>
                  <a:srgbClr val="267485"/>
                </a:solidFill>
                <a:latin typeface="+mj-lt"/>
                <a:cs typeface="+mj-cs"/>
              </a:rPr>
              <a:t>Surface</a:t>
            </a:r>
            <a:r>
              <a:rPr kumimoji="0" lang="en-AU" sz="1800" b="0" i="0" u="none" strike="noStrike" kern="0" cap="none" spc="0" normalizeH="0" baseline="0" noProof="0" dirty="0" smtClean="0">
                <a:ln>
                  <a:noFill/>
                </a:ln>
                <a:solidFill>
                  <a:srgbClr val="267485"/>
                </a:solidFill>
                <a:effectLst/>
                <a:uLnTx/>
                <a:uFillTx/>
                <a:latin typeface="Verdana"/>
                <a:ea typeface="+mj-ea"/>
                <a:cs typeface="Verdana"/>
              </a:rPr>
              <a:t> </a:t>
            </a:r>
            <a:r>
              <a:rPr lang="en-AU" sz="2400" b="1" dirty="0">
                <a:solidFill>
                  <a:srgbClr val="267485"/>
                </a:solidFill>
                <a:latin typeface="+mj-lt"/>
                <a:cs typeface="+mj-cs"/>
              </a:rPr>
              <a:t>Reflectance Validation Phase 1</a:t>
            </a:r>
          </a:p>
        </p:txBody>
      </p:sp>
      <p:sp>
        <p:nvSpPr>
          <p:cNvPr id="4" name="TextBox 3"/>
          <p:cNvSpPr txBox="1"/>
          <p:nvPr/>
        </p:nvSpPr>
        <p:spPr>
          <a:xfrm>
            <a:off x="191738" y="956101"/>
            <a:ext cx="3905478" cy="3108543"/>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4D4D4F"/>
                </a:solidFill>
                <a:effectLst/>
                <a:uLnTx/>
                <a:uFillTx/>
                <a:latin typeface="Arial" charset="0"/>
                <a:ea typeface="+mn-ea"/>
                <a:cs typeface="Arial" charset="0"/>
              </a:rPr>
              <a:t>Field data collection </a:t>
            </a: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for continental scale validation of surface reflectance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Coordinated </a:t>
            </a:r>
            <a:r>
              <a:rPr kumimoji="0" lang="en-AU" sz="1400" b="0" i="0" u="none" strike="noStrike" kern="1200" cap="none" spc="0" normalizeH="0" baseline="0" noProof="0" dirty="0">
                <a:ln>
                  <a:noFill/>
                </a:ln>
                <a:solidFill>
                  <a:srgbClr val="4D4D4F"/>
                </a:solidFill>
                <a:effectLst/>
                <a:uLnTx/>
                <a:uFillTx/>
                <a:latin typeface="Arial" charset="0"/>
                <a:ea typeface="+mn-ea"/>
                <a:cs typeface="Arial" charset="0"/>
              </a:rPr>
              <a:t>by CSIRO under a Project Agreement, funded through Digital Earth Australia (DEA)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a:ln>
                  <a:noFill/>
                </a:ln>
                <a:solidFill>
                  <a:srgbClr val="4D4D4F"/>
                </a:solidFill>
                <a:effectLst/>
                <a:uLnTx/>
                <a:uFillTx/>
                <a:latin typeface="Arial" charset="0"/>
                <a:ea typeface="+mn-ea"/>
                <a:cs typeface="Arial" charset="0"/>
              </a:rPr>
              <a:t>F</a:t>
            </a: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ield </a:t>
            </a:r>
            <a:r>
              <a:rPr kumimoji="0" lang="en-AU" sz="1400" b="0" i="0" u="none" strike="noStrike" kern="1200" cap="none" spc="0" normalizeH="0" baseline="0" noProof="0" dirty="0">
                <a:ln>
                  <a:noFill/>
                </a:ln>
                <a:solidFill>
                  <a:srgbClr val="4D4D4F"/>
                </a:solidFill>
                <a:effectLst/>
                <a:uLnTx/>
                <a:uFillTx/>
                <a:latin typeface="Arial" charset="0"/>
                <a:ea typeface="+mn-ea"/>
                <a:cs typeface="Arial" charset="0"/>
              </a:rPr>
              <a:t>data acquisition, near-coincident with satellite overpass (L8, S2a, </a:t>
            </a: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S2b), from March </a:t>
            </a:r>
            <a:r>
              <a:rPr kumimoji="0" lang="en-AU" sz="1400" b="0" i="0" u="none" strike="noStrike" kern="1200" cap="none" spc="0" normalizeH="0" baseline="0" noProof="0" dirty="0">
                <a:ln>
                  <a:noFill/>
                </a:ln>
                <a:solidFill>
                  <a:srgbClr val="4D4D4F"/>
                </a:solidFill>
                <a:effectLst/>
                <a:uLnTx/>
                <a:uFillTx/>
                <a:latin typeface="Arial" charset="0"/>
                <a:ea typeface="+mn-ea"/>
                <a:cs typeface="Arial" charset="0"/>
              </a:rPr>
              <a:t>2018 </a:t>
            </a: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to June 2019</a:t>
            </a:r>
            <a:endParaRPr kumimoji="0" lang="en-AU" sz="1400" b="0" i="0" u="none" strike="noStrike" kern="1200" cap="none" spc="0" normalizeH="0" baseline="0" noProof="0" dirty="0">
              <a:ln>
                <a:noFill/>
              </a:ln>
              <a:solidFill>
                <a:srgbClr val="4D4D4F"/>
              </a:solidFill>
              <a:effectLst/>
              <a:uLnTx/>
              <a:uFillTx/>
              <a:latin typeface="Arial" charset="0"/>
              <a:ea typeface="+mn-ea"/>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Field based validation using best practice protocols seen as critical to ensure generation of consistent multi-sensor ARD products such as SR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Reliability, consistency of downstream products, user confidence and uptake  </a:t>
            </a:r>
            <a:endParaRPr kumimoji="0" lang="en-AU" sz="1400" b="0" i="0" u="none" strike="noStrike" kern="1200" cap="none" spc="0" normalizeH="0" baseline="0" noProof="0" dirty="0">
              <a:ln>
                <a:noFill/>
              </a:ln>
              <a:solidFill>
                <a:srgbClr val="4D4D4F"/>
              </a:solidFill>
              <a:effectLst/>
              <a:uLnTx/>
              <a:uFillTx/>
              <a:latin typeface="Arial" charset="0"/>
              <a:ea typeface="+mn-ea"/>
              <a:cs typeface="Arial" charset="0"/>
            </a:endParaRPr>
          </a:p>
        </p:txBody>
      </p:sp>
      <p:grpSp>
        <p:nvGrpSpPr>
          <p:cNvPr id="5" name="Group 4"/>
          <p:cNvGrpSpPr/>
          <p:nvPr/>
        </p:nvGrpSpPr>
        <p:grpSpPr>
          <a:xfrm>
            <a:off x="4159724" y="1011119"/>
            <a:ext cx="4891957" cy="3276417"/>
            <a:chOff x="3346491" y="934592"/>
            <a:chExt cx="5461928" cy="3590212"/>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6491" y="934592"/>
              <a:ext cx="5461928" cy="3590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Aus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2597" y="4029259"/>
              <a:ext cx="1006700" cy="3884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p:cNvSpPr/>
          <p:nvPr/>
        </p:nvSpPr>
        <p:spPr>
          <a:xfrm>
            <a:off x="6073539" y="1311324"/>
            <a:ext cx="497864" cy="1096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58532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64306"/>
            <a:ext cx="8229600" cy="460375"/>
          </a:xfrm>
        </p:spPr>
        <p:txBody>
          <a:bodyPr/>
          <a:lstStyle/>
          <a:p>
            <a:r>
              <a:rPr lang="en-AU" dirty="0" smtClean="0"/>
              <a:t>International Activities</a:t>
            </a:r>
            <a:endParaRPr lang="en-AU" dirty="0"/>
          </a:p>
        </p:txBody>
      </p:sp>
      <p:sp>
        <p:nvSpPr>
          <p:cNvPr id="3" name="Content Placeholder 2"/>
          <p:cNvSpPr>
            <a:spLocks noGrp="1"/>
          </p:cNvSpPr>
          <p:nvPr>
            <p:ph idx="1"/>
          </p:nvPr>
        </p:nvSpPr>
        <p:spPr/>
        <p:txBody>
          <a:bodyPr/>
          <a:lstStyle/>
          <a:p>
            <a:r>
              <a:rPr lang="en-AU" dirty="0" smtClean="0"/>
              <a:t>GA-USGS collaboration on Data Cube, Product Generation and Cal / Val activities, annual face-to-face meetings and monthly tag-ups</a:t>
            </a:r>
          </a:p>
          <a:p>
            <a:r>
              <a:rPr lang="en-AU" dirty="0" smtClean="0"/>
              <a:t>Working with USGS, ESA to assess GRI processed datasets over Australia for </a:t>
            </a:r>
            <a:r>
              <a:rPr lang="en-AU" dirty="0"/>
              <a:t>geometric </a:t>
            </a:r>
            <a:r>
              <a:rPr lang="en-AU" dirty="0" smtClean="0"/>
              <a:t>quality</a:t>
            </a:r>
          </a:p>
          <a:p>
            <a:r>
              <a:rPr lang="en-AU" dirty="0" smtClean="0"/>
              <a:t>Copernicus </a:t>
            </a:r>
            <a:r>
              <a:rPr lang="en-AU" dirty="0"/>
              <a:t>Regional Hub Partners </a:t>
            </a:r>
            <a:r>
              <a:rPr lang="en-AU" dirty="0" smtClean="0"/>
              <a:t>(AU-NZ) to </a:t>
            </a:r>
            <a:r>
              <a:rPr lang="en-AU" dirty="0"/>
              <a:t>work with ESA to review </a:t>
            </a:r>
            <a:r>
              <a:rPr lang="en-AU" dirty="0" smtClean="0"/>
              <a:t>Sentinel-2 </a:t>
            </a:r>
            <a:r>
              <a:rPr lang="en-AU" dirty="0"/>
              <a:t>surface reflectance for wider use / uptake in Australia – </a:t>
            </a:r>
            <a:r>
              <a:rPr lang="en-AU" dirty="0" err="1"/>
              <a:t>ToR</a:t>
            </a:r>
            <a:r>
              <a:rPr lang="en-AU" dirty="0"/>
              <a:t> being </a:t>
            </a:r>
            <a:r>
              <a:rPr lang="en-AU" dirty="0" smtClean="0"/>
              <a:t>finalised</a:t>
            </a:r>
          </a:p>
          <a:p>
            <a:r>
              <a:rPr lang="en-AU" dirty="0" smtClean="0"/>
              <a:t>Ongoing discussions with NASA to support NISAR calibration through a new array of corner reflectors based in Australia</a:t>
            </a:r>
            <a:endParaRPr lang="en-AU" dirty="0"/>
          </a:p>
          <a:p>
            <a:endParaRPr lang="en-AU" dirty="0" smtClean="0"/>
          </a:p>
          <a:p>
            <a:endParaRPr lang="en-AU" dirty="0"/>
          </a:p>
        </p:txBody>
      </p:sp>
      <p:sp>
        <p:nvSpPr>
          <p:cNvPr id="4" name="Footer Placeholder 3"/>
          <p:cNvSpPr>
            <a:spLocks noGrp="1"/>
          </p:cNvSpPr>
          <p:nvPr>
            <p:ph type="ftr" sz="quarter" idx="10"/>
          </p:nvPr>
        </p:nvSpPr>
        <p:spPr/>
        <p:txBody>
          <a:bodyPr/>
          <a:lstStyle/>
          <a:p>
            <a:pPr>
              <a:defRPr/>
            </a:pPr>
            <a:endParaRPr lang="en-AU"/>
          </a:p>
        </p:txBody>
      </p:sp>
    </p:spTree>
    <p:extLst>
      <p:ext uri="{BB962C8B-B14F-4D97-AF65-F5344CB8AC3E}">
        <p14:creationId xmlns:p14="http://schemas.microsoft.com/office/powerpoint/2010/main" val="764937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19039"/>
            <a:ext cx="8229600" cy="830997"/>
          </a:xfrm>
        </p:spPr>
        <p:txBody>
          <a:bodyPr/>
          <a:lstStyle/>
          <a:p>
            <a:r>
              <a:rPr lang="en-AU" dirty="0" smtClean="0"/>
              <a:t>Upcoming</a:t>
            </a:r>
            <a:r>
              <a:rPr lang="en-AU" dirty="0" smtClean="0"/>
              <a:t/>
            </a:r>
            <a:br>
              <a:rPr lang="en-AU" dirty="0" smtClean="0"/>
            </a:br>
            <a:endParaRPr lang="en-AU" dirty="0"/>
          </a:p>
        </p:txBody>
      </p:sp>
      <p:pic>
        <p:nvPicPr>
          <p:cNvPr id="1026" name="Picture 2" descr="https://www.earthobservations.org/documents/geo16/card_image_ministerial_hov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219039"/>
            <a:ext cx="3359567" cy="126995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1792558"/>
            <a:ext cx="4819513" cy="1477328"/>
          </a:xfrm>
          <a:prstGeom prst="rect">
            <a:avLst/>
          </a:prstGeom>
        </p:spPr>
        <p:txBody>
          <a:bodyPr wrap="square">
            <a:spAutoFit/>
          </a:bodyPr>
          <a:lstStyle/>
          <a:p>
            <a:pPr marL="285750" indent="-285750">
              <a:buFont typeface="Arial" panose="020B0604020202020204" pitchFamily="34" charset="0"/>
              <a:buChar char="•"/>
            </a:pPr>
            <a:r>
              <a:rPr lang="en-AU" dirty="0" smtClean="0"/>
              <a:t>CSIRO / GA SIT Chair term from Oct 2019</a:t>
            </a:r>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r>
              <a:rPr lang="en-AU" dirty="0" smtClean="0"/>
              <a:t>IGARSS special session on ARD</a:t>
            </a:r>
          </a:p>
          <a:p>
            <a:pPr marL="285750" indent="-285750">
              <a:buFont typeface="Arial" panose="020B0604020202020204" pitchFamily="34" charset="0"/>
              <a:buChar char="•"/>
            </a:pPr>
            <a:endParaRPr lang="en-AU" dirty="0" smtClean="0"/>
          </a:p>
          <a:p>
            <a:pPr marL="285750" indent="-285750">
              <a:buFont typeface="Arial" panose="020B0604020202020204" pitchFamily="34" charset="0"/>
              <a:buChar char="•"/>
            </a:pPr>
            <a:r>
              <a:rPr lang="en-AU" dirty="0" smtClean="0"/>
              <a:t>GEO Week 2019 Nov 2019</a:t>
            </a:r>
            <a:endParaRPr lang="en-AU" dirty="0"/>
          </a:p>
        </p:txBody>
      </p:sp>
      <p:grpSp>
        <p:nvGrpSpPr>
          <p:cNvPr id="6" name="Group 5"/>
          <p:cNvGrpSpPr/>
          <p:nvPr/>
        </p:nvGrpSpPr>
        <p:grpSpPr>
          <a:xfrm>
            <a:off x="4932040" y="1563638"/>
            <a:ext cx="3906971" cy="3096344"/>
            <a:chOff x="5004048" y="1488996"/>
            <a:chExt cx="3906971" cy="3096344"/>
          </a:xfrm>
        </p:grpSpPr>
        <p:pic>
          <p:nvPicPr>
            <p:cNvPr id="5" name="Picture 2" descr="https://www.earthobservations.org/documents/geo16/industry_track_australia_w_button_ho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488996"/>
              <a:ext cx="3474923" cy="30963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3818284"/>
              <a:ext cx="2598180"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680096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294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4806322" y="1493562"/>
            <a:ext cx="4072255" cy="2932430"/>
          </a:xfrm>
          <a:prstGeom prst="rect">
            <a:avLst/>
          </a:prstGeom>
          <a:noFill/>
        </p:spPr>
      </p:pic>
      <p:sp>
        <p:nvSpPr>
          <p:cNvPr id="2" name="Rectangle 1"/>
          <p:cNvSpPr/>
          <p:nvPr/>
        </p:nvSpPr>
        <p:spPr>
          <a:xfrm>
            <a:off x="4806322" y="1086258"/>
            <a:ext cx="4572000" cy="30777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400" b="0" i="0" u="none" strike="noStrike" kern="1200" cap="none" spc="0" normalizeH="0" baseline="0" noProof="0" dirty="0" smtClean="0">
                <a:ln>
                  <a:noFill/>
                </a:ln>
                <a:solidFill>
                  <a:srgbClr val="4D4D4F"/>
                </a:solidFill>
                <a:effectLst/>
                <a:uLnTx/>
                <a:uFillTx/>
                <a:latin typeface="Arial" charset="0"/>
                <a:ea typeface="+mn-ea"/>
                <a:cs typeface="Arial" charset="0"/>
              </a:rPr>
              <a:t>Total field data acquisitions at all sites</a:t>
            </a:r>
            <a:endParaRPr kumimoji="0" lang="en-AU" sz="1400" b="0" i="0" u="none" strike="noStrike" kern="1200" cap="none" spc="0" normalizeH="0" baseline="0" noProof="0" dirty="0">
              <a:ln>
                <a:noFill/>
              </a:ln>
              <a:solidFill>
                <a:srgbClr val="4D4D4F"/>
              </a:solidFill>
              <a:effectLst/>
              <a:uLnTx/>
              <a:uFillTx/>
              <a:latin typeface="Arial" charset="0"/>
              <a:ea typeface="+mn-ea"/>
              <a:cs typeface="Arial" charset="0"/>
            </a:endParaRPr>
          </a:p>
        </p:txBody>
      </p:sp>
      <p:sp>
        <p:nvSpPr>
          <p:cNvPr id="6" name="Title 1"/>
          <p:cNvSpPr txBox="1">
            <a:spLocks/>
          </p:cNvSpPr>
          <p:nvPr/>
        </p:nvSpPr>
        <p:spPr>
          <a:xfrm>
            <a:off x="4424218" y="195486"/>
            <a:ext cx="4454359" cy="369332"/>
          </a:xfrm>
          <a:prstGeom prst="rect">
            <a:avLst/>
          </a:prstGeom>
        </p:spPr>
        <p:txBody>
          <a:bodyPr/>
          <a:lstStyle>
            <a:defPPr>
              <a:defRPr lang="en-AU"/>
            </a:defPPr>
            <a:lvl1pPr marL="0" marR="0" lvl="0" indent="0" defTabSz="914400" eaLnBrk="1" latinLnBrk="0" hangingPunct="1">
              <a:lnSpc>
                <a:spcPct val="100000"/>
              </a:lnSpc>
              <a:buClrTx/>
              <a:buSzTx/>
              <a:buFontTx/>
              <a:buNone/>
              <a:tabLst/>
              <a:defRPr sz="2400" b="1">
                <a:solidFill>
                  <a:srgbClr val="267485"/>
                </a:solidFill>
                <a:latin typeface="+mj-lt"/>
                <a:ea typeface="+mj-ea"/>
                <a:cs typeface="+mj-cs"/>
              </a:defRPr>
            </a:lvl1pPr>
            <a:lvl2pPr eaLnBrk="1" hangingPunct="1">
              <a:defRPr sz="2200" b="1">
                <a:solidFill>
                  <a:schemeClr val="bg1"/>
                </a:solidFill>
                <a:latin typeface="Verdana" pitchFamily="34" charset="0"/>
              </a:defRPr>
            </a:lvl2pPr>
            <a:lvl3pPr eaLnBrk="1" hangingPunct="1">
              <a:defRPr sz="2200" b="1">
                <a:solidFill>
                  <a:schemeClr val="bg1"/>
                </a:solidFill>
                <a:latin typeface="Verdana" pitchFamily="34" charset="0"/>
              </a:defRPr>
            </a:lvl3pPr>
            <a:lvl4pPr eaLnBrk="1" hangingPunct="1">
              <a:defRPr sz="2200" b="1">
                <a:solidFill>
                  <a:schemeClr val="bg1"/>
                </a:solidFill>
                <a:latin typeface="Verdana" pitchFamily="34" charset="0"/>
              </a:defRPr>
            </a:lvl4pPr>
            <a:lvl5pPr eaLnBrk="1" hangingPunct="1">
              <a:defRPr sz="2200" b="1">
                <a:solidFill>
                  <a:schemeClr val="bg1"/>
                </a:solidFill>
                <a:latin typeface="Verdana" pitchFamily="34" charset="0"/>
              </a:defRPr>
            </a:lvl5pPr>
            <a:lvl6pPr marL="457200" fontAlgn="base">
              <a:spcBef>
                <a:spcPct val="0"/>
              </a:spcBef>
              <a:spcAft>
                <a:spcPct val="0"/>
              </a:spcAft>
              <a:defRPr sz="2200" b="1">
                <a:solidFill>
                  <a:schemeClr val="bg1"/>
                </a:solidFill>
                <a:latin typeface="Verdana" pitchFamily="34" charset="0"/>
              </a:defRPr>
            </a:lvl6pPr>
            <a:lvl7pPr marL="914400" fontAlgn="base">
              <a:spcBef>
                <a:spcPct val="0"/>
              </a:spcBef>
              <a:spcAft>
                <a:spcPct val="0"/>
              </a:spcAft>
              <a:defRPr sz="2200" b="1">
                <a:solidFill>
                  <a:schemeClr val="bg1"/>
                </a:solidFill>
                <a:latin typeface="Verdana" pitchFamily="34" charset="0"/>
              </a:defRPr>
            </a:lvl7pPr>
            <a:lvl8pPr marL="1371600" fontAlgn="base">
              <a:spcBef>
                <a:spcPct val="0"/>
              </a:spcBef>
              <a:spcAft>
                <a:spcPct val="0"/>
              </a:spcAft>
              <a:defRPr sz="2200" b="1">
                <a:solidFill>
                  <a:schemeClr val="bg1"/>
                </a:solidFill>
                <a:latin typeface="Verdana" pitchFamily="34" charset="0"/>
              </a:defRPr>
            </a:lvl8pPr>
            <a:lvl9pPr marL="1828800" fontAlgn="base">
              <a:spcBef>
                <a:spcPct val="0"/>
              </a:spcBef>
              <a:spcAft>
                <a:spcPct val="0"/>
              </a:spcAft>
              <a:defRPr sz="2200" b="1">
                <a:solidFill>
                  <a:schemeClr val="bg1"/>
                </a:solidFill>
                <a:latin typeface="Verdana" pitchFamily="34" charset="0"/>
              </a:defRPr>
            </a:lvl9pPr>
          </a:lstStyle>
          <a:p>
            <a:r>
              <a:rPr lang="en-AU" dirty="0"/>
              <a:t>Phase 1 Field Data Collection</a:t>
            </a:r>
          </a:p>
        </p:txBody>
      </p:sp>
      <p:pic>
        <p:nvPicPr>
          <p:cNvPr id="7" name="Picture 6">
            <a:extLst>
              <a:ext uri="{FF2B5EF4-FFF2-40B4-BE49-F238E27FC236}">
                <a16:creationId xmlns:a16="http://schemas.microsoft.com/office/drawing/2014/main" id="{2D1D6C83-31E2-E94C-918F-B03A7B99FDCF}"/>
              </a:ext>
            </a:extLst>
          </p:cNvPr>
          <p:cNvPicPr>
            <a:picLocks noChangeAspect="1"/>
          </p:cNvPicPr>
          <p:nvPr/>
        </p:nvPicPr>
        <p:blipFill>
          <a:blip r:embed="rId4"/>
          <a:stretch>
            <a:fillRect/>
          </a:stretch>
        </p:blipFill>
        <p:spPr>
          <a:xfrm>
            <a:off x="323528" y="-12698"/>
            <a:ext cx="3312368" cy="4692057"/>
          </a:xfrm>
          <a:prstGeom prst="rect">
            <a:avLst/>
          </a:prstGeom>
        </p:spPr>
      </p:pic>
    </p:spTree>
    <p:extLst>
      <p:ext uri="{BB962C8B-B14F-4D97-AF65-F5344CB8AC3E}">
        <p14:creationId xmlns:p14="http://schemas.microsoft.com/office/powerpoint/2010/main" val="35687793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90640" y="869231"/>
            <a:ext cx="1492132"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smtClean="0">
                <a:ln>
                  <a:noFill/>
                </a:ln>
                <a:solidFill>
                  <a:srgbClr val="4D4D4F"/>
                </a:solidFill>
                <a:effectLst/>
                <a:uLnTx/>
                <a:uFillTx/>
                <a:latin typeface="Arial" charset="0"/>
                <a:ea typeface="+mn-ea"/>
                <a:cs typeface="Arial" charset="0"/>
              </a:rPr>
              <a:t>Sentinel-2B</a:t>
            </a:r>
            <a:endParaRPr kumimoji="0" lang="en-AU" sz="1200" b="1" i="0" u="none" strike="noStrike" kern="1200" cap="none" spc="0" normalizeH="0" baseline="0" noProof="0" dirty="0">
              <a:ln>
                <a:noFill/>
              </a:ln>
              <a:solidFill>
                <a:srgbClr val="4D4D4F"/>
              </a:solidFill>
              <a:effectLst/>
              <a:uLnTx/>
              <a:uFillTx/>
              <a:latin typeface="Arial" charset="0"/>
              <a:ea typeface="+mn-ea"/>
              <a:cs typeface="Arial" charset="0"/>
            </a:endParaRPr>
          </a:p>
        </p:txBody>
      </p:sp>
      <p:sp>
        <p:nvSpPr>
          <p:cNvPr id="6" name="Rectangle 5"/>
          <p:cNvSpPr/>
          <p:nvPr/>
        </p:nvSpPr>
        <p:spPr>
          <a:xfrm>
            <a:off x="932359" y="871332"/>
            <a:ext cx="1492132"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smtClean="0">
                <a:ln>
                  <a:noFill/>
                </a:ln>
                <a:solidFill>
                  <a:srgbClr val="4D4D4F"/>
                </a:solidFill>
                <a:effectLst/>
                <a:uLnTx/>
                <a:uFillTx/>
                <a:latin typeface="Arial" charset="0"/>
                <a:ea typeface="+mn-ea"/>
                <a:cs typeface="Arial" charset="0"/>
              </a:rPr>
              <a:t>Landsat-8</a:t>
            </a:r>
            <a:endParaRPr kumimoji="0" lang="en-AU" sz="1200" b="1" i="0" u="none" strike="noStrike" kern="1200" cap="none" spc="0" normalizeH="0" baseline="0" noProof="0" dirty="0">
              <a:ln>
                <a:noFill/>
              </a:ln>
              <a:solidFill>
                <a:srgbClr val="4D4D4F"/>
              </a:solidFill>
              <a:effectLst/>
              <a:uLnTx/>
              <a:uFillTx/>
              <a:latin typeface="Arial" charset="0"/>
              <a:ea typeface="+mn-ea"/>
              <a:cs typeface="Arial" charset="0"/>
            </a:endParaRPr>
          </a:p>
        </p:txBody>
      </p:sp>
      <p:sp>
        <p:nvSpPr>
          <p:cNvPr id="7" name="Rectangle 6"/>
          <p:cNvSpPr/>
          <p:nvPr/>
        </p:nvSpPr>
        <p:spPr>
          <a:xfrm>
            <a:off x="3706127" y="869232"/>
            <a:ext cx="1492132"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1200" b="1" i="0" u="none" strike="noStrike" kern="1200" cap="none" spc="0" normalizeH="0" baseline="0" noProof="0" dirty="0" smtClean="0">
                <a:ln>
                  <a:noFill/>
                </a:ln>
                <a:solidFill>
                  <a:srgbClr val="4D4D4F"/>
                </a:solidFill>
                <a:effectLst/>
                <a:uLnTx/>
                <a:uFillTx/>
                <a:latin typeface="Arial" charset="0"/>
                <a:ea typeface="+mn-ea"/>
                <a:cs typeface="Arial" charset="0"/>
              </a:rPr>
              <a:t>Sentinel-2A</a:t>
            </a:r>
            <a:endParaRPr kumimoji="0" lang="en-AU" sz="1200" b="1" i="0" u="none" strike="noStrike" kern="1200" cap="none" spc="0" normalizeH="0" baseline="0" noProof="0" dirty="0">
              <a:ln>
                <a:noFill/>
              </a:ln>
              <a:solidFill>
                <a:srgbClr val="4D4D4F"/>
              </a:solidFill>
              <a:effectLst/>
              <a:uLnTx/>
              <a:uFillTx/>
              <a:latin typeface="Arial" charset="0"/>
              <a:ea typeface="+mn-ea"/>
              <a:cs typeface="Arial" charset="0"/>
            </a:endParaRPr>
          </a:p>
        </p:txBody>
      </p:sp>
      <p:sp>
        <p:nvSpPr>
          <p:cNvPr id="9" name="Title 1"/>
          <p:cNvSpPr txBox="1">
            <a:spLocks/>
          </p:cNvSpPr>
          <p:nvPr/>
        </p:nvSpPr>
        <p:spPr>
          <a:xfrm>
            <a:off x="2305761" y="189905"/>
            <a:ext cx="5218567" cy="369332"/>
          </a:xfrm>
          <a:prstGeom prst="rect">
            <a:avLst/>
          </a:prstGeom>
        </p:spPr>
        <p:txBody>
          <a:bodyPr/>
          <a:lstStyle>
            <a:defPPr>
              <a:defRPr lang="en-AU"/>
            </a:defPPr>
            <a:lvl1pPr marL="0" marR="0" lvl="0" indent="0" defTabSz="914400" eaLnBrk="1" latinLnBrk="0" hangingPunct="1">
              <a:lnSpc>
                <a:spcPct val="100000"/>
              </a:lnSpc>
              <a:buClrTx/>
              <a:buSzTx/>
              <a:buFontTx/>
              <a:buNone/>
              <a:tabLst/>
              <a:defRPr sz="2400" b="1">
                <a:solidFill>
                  <a:srgbClr val="267485"/>
                </a:solidFill>
                <a:latin typeface="+mj-lt"/>
                <a:ea typeface="+mj-ea"/>
                <a:cs typeface="+mj-cs"/>
              </a:defRPr>
            </a:lvl1pPr>
            <a:lvl2pPr eaLnBrk="1" hangingPunct="1">
              <a:defRPr sz="2200" b="1">
                <a:solidFill>
                  <a:schemeClr val="bg1"/>
                </a:solidFill>
                <a:latin typeface="Verdana" pitchFamily="34" charset="0"/>
              </a:defRPr>
            </a:lvl2pPr>
            <a:lvl3pPr eaLnBrk="1" hangingPunct="1">
              <a:defRPr sz="2200" b="1">
                <a:solidFill>
                  <a:schemeClr val="bg1"/>
                </a:solidFill>
                <a:latin typeface="Verdana" pitchFamily="34" charset="0"/>
              </a:defRPr>
            </a:lvl3pPr>
            <a:lvl4pPr eaLnBrk="1" hangingPunct="1">
              <a:defRPr sz="2200" b="1">
                <a:solidFill>
                  <a:schemeClr val="bg1"/>
                </a:solidFill>
                <a:latin typeface="Verdana" pitchFamily="34" charset="0"/>
              </a:defRPr>
            </a:lvl4pPr>
            <a:lvl5pPr eaLnBrk="1" hangingPunct="1">
              <a:defRPr sz="2200" b="1">
                <a:solidFill>
                  <a:schemeClr val="bg1"/>
                </a:solidFill>
                <a:latin typeface="Verdana" pitchFamily="34" charset="0"/>
              </a:defRPr>
            </a:lvl5pPr>
            <a:lvl6pPr marL="457200" fontAlgn="base">
              <a:spcBef>
                <a:spcPct val="0"/>
              </a:spcBef>
              <a:spcAft>
                <a:spcPct val="0"/>
              </a:spcAft>
              <a:defRPr sz="2200" b="1">
                <a:solidFill>
                  <a:schemeClr val="bg1"/>
                </a:solidFill>
                <a:latin typeface="Verdana" pitchFamily="34" charset="0"/>
              </a:defRPr>
            </a:lvl6pPr>
            <a:lvl7pPr marL="914400" fontAlgn="base">
              <a:spcBef>
                <a:spcPct val="0"/>
              </a:spcBef>
              <a:spcAft>
                <a:spcPct val="0"/>
              </a:spcAft>
              <a:defRPr sz="2200" b="1">
                <a:solidFill>
                  <a:schemeClr val="bg1"/>
                </a:solidFill>
                <a:latin typeface="Verdana" pitchFamily="34" charset="0"/>
              </a:defRPr>
            </a:lvl7pPr>
            <a:lvl8pPr marL="1371600" fontAlgn="base">
              <a:spcBef>
                <a:spcPct val="0"/>
              </a:spcBef>
              <a:spcAft>
                <a:spcPct val="0"/>
              </a:spcAft>
              <a:defRPr sz="2200" b="1">
                <a:solidFill>
                  <a:schemeClr val="bg1"/>
                </a:solidFill>
                <a:latin typeface="Verdana" pitchFamily="34" charset="0"/>
              </a:defRPr>
            </a:lvl8pPr>
            <a:lvl9pPr marL="1828800" fontAlgn="base">
              <a:spcBef>
                <a:spcPct val="0"/>
              </a:spcBef>
              <a:spcAft>
                <a:spcPct val="0"/>
              </a:spcAft>
              <a:defRPr sz="2200" b="1">
                <a:solidFill>
                  <a:schemeClr val="bg1"/>
                </a:solidFill>
                <a:latin typeface="Verdana" pitchFamily="34" charset="0"/>
              </a:defRPr>
            </a:lvl9pPr>
          </a:lstStyle>
          <a:p>
            <a:r>
              <a:rPr lang="en-AU" dirty="0"/>
              <a:t>Field Validation Summary Results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62" y="1088864"/>
            <a:ext cx="3200407" cy="320040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089" y="1088863"/>
            <a:ext cx="3200407" cy="3200407"/>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42916" y="1088862"/>
            <a:ext cx="3200407" cy="3200407"/>
          </a:xfrm>
          <a:prstGeom prst="rect">
            <a:avLst/>
          </a:prstGeom>
        </p:spPr>
      </p:pic>
    </p:spTree>
    <p:extLst>
      <p:ext uri="{BB962C8B-B14F-4D97-AF65-F5344CB8AC3E}">
        <p14:creationId xmlns:p14="http://schemas.microsoft.com/office/powerpoint/2010/main" val="1444743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3" y="81848"/>
            <a:ext cx="8229600" cy="460375"/>
          </a:xfrm>
        </p:spPr>
        <p:txBody>
          <a:bodyPr/>
          <a:lstStyle/>
          <a:p>
            <a:r>
              <a:rPr lang="en-AU" dirty="0" smtClean="0"/>
              <a:t>Validation of SR Phase 2</a:t>
            </a:r>
            <a:endParaRPr lang="en-AU" dirty="0"/>
          </a:p>
        </p:txBody>
      </p:sp>
      <p:sp>
        <p:nvSpPr>
          <p:cNvPr id="4" name="Footer Placeholder 3"/>
          <p:cNvSpPr>
            <a:spLocks noGrp="1"/>
          </p:cNvSpPr>
          <p:nvPr>
            <p:ph type="ftr" sz="quarter" idx="10"/>
          </p:nvPr>
        </p:nvSpPr>
        <p:spPr/>
        <p:txBody>
          <a:bodyPr/>
          <a:lstStyle/>
          <a:p>
            <a:pPr>
              <a:defRPr/>
            </a:pPr>
            <a:endParaRPr lang="en-AU"/>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76021" y="699542"/>
            <a:ext cx="6260029" cy="3614846"/>
          </a:xfrm>
        </p:spPr>
      </p:pic>
      <p:sp>
        <p:nvSpPr>
          <p:cNvPr id="6" name="Rectangle 5"/>
          <p:cNvSpPr/>
          <p:nvPr/>
        </p:nvSpPr>
        <p:spPr>
          <a:xfrm>
            <a:off x="107504" y="617656"/>
            <a:ext cx="2765247" cy="3970318"/>
          </a:xfrm>
          <a:prstGeom prst="rect">
            <a:avLst/>
          </a:prstGeom>
        </p:spPr>
        <p:txBody>
          <a:bodyPr wrap="square">
            <a:spAutoFit/>
          </a:bodyPr>
          <a:lstStyle/>
          <a:p>
            <a:r>
              <a:rPr lang="en-AU" dirty="0"/>
              <a:t>S</a:t>
            </a:r>
            <a:r>
              <a:rPr lang="en-AU" dirty="0" smtClean="0"/>
              <a:t>coping for Phase 2 has begun, use of instrumented sites and automation for data over complex sites; will </a:t>
            </a:r>
            <a:r>
              <a:rPr lang="en-AU" dirty="0"/>
              <a:t>explore cross-over with new </a:t>
            </a:r>
            <a:r>
              <a:rPr lang="en-AU" dirty="0" smtClean="0"/>
              <a:t>LPV, IVOS initiatives </a:t>
            </a:r>
            <a:endParaRPr lang="en-AU" dirty="0"/>
          </a:p>
          <a:p>
            <a:endParaRPr lang="en-AU" dirty="0" smtClean="0"/>
          </a:p>
          <a:p>
            <a:r>
              <a:rPr lang="en-AU" dirty="0" smtClean="0"/>
              <a:t>Staff training to fly UAS completed; UAS platform and payload acquired</a:t>
            </a:r>
          </a:p>
          <a:p>
            <a:endParaRPr lang="en-AU" dirty="0"/>
          </a:p>
          <a:p>
            <a:r>
              <a:rPr lang="en-AU" dirty="0" smtClean="0"/>
              <a:t>Validation sites being determined </a:t>
            </a:r>
            <a:endParaRPr lang="en-AU" dirty="0"/>
          </a:p>
        </p:txBody>
      </p:sp>
    </p:spTree>
    <p:extLst>
      <p:ext uri="{BB962C8B-B14F-4D97-AF65-F5344CB8AC3E}">
        <p14:creationId xmlns:p14="http://schemas.microsoft.com/office/powerpoint/2010/main" val="37270972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6B3E65-BA83-4C44-B96D-CD2AB274A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25"/>
            <a:ext cx="9144000" cy="4906938"/>
          </a:xfrm>
          <a:prstGeom prst="rect">
            <a:avLst/>
          </a:prstGeom>
        </p:spPr>
      </p:pic>
      <p:sp>
        <p:nvSpPr>
          <p:cNvPr id="2" name="TextBox 1"/>
          <p:cNvSpPr txBox="1"/>
          <p:nvPr/>
        </p:nvSpPr>
        <p:spPr>
          <a:xfrm>
            <a:off x="654521" y="3491971"/>
            <a:ext cx="1659425" cy="369330"/>
          </a:xfrm>
          <a:prstGeom prst="rect">
            <a:avLst/>
          </a:prstGeom>
          <a:noFill/>
        </p:spPr>
        <p:txBody>
          <a:bodyPr wrap="none" lIns="91438" tIns="45719" rIns="91438" bIns="457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4D4D4F"/>
                </a:solidFill>
                <a:effectLst/>
                <a:uLnTx/>
                <a:uFillTx/>
                <a:latin typeface="Arial" charset="0"/>
                <a:ea typeface="+mn-ea"/>
                <a:cs typeface="Arial" charset="0"/>
              </a:rPr>
              <a:t>Observations</a:t>
            </a:r>
            <a:endParaRPr kumimoji="0" lang="en-AU" sz="1800" b="1" i="0" u="none" strike="noStrike" kern="1200" cap="none" spc="0" normalizeH="0" baseline="0" noProof="0" dirty="0">
              <a:ln>
                <a:noFill/>
              </a:ln>
              <a:solidFill>
                <a:srgbClr val="4D4D4F"/>
              </a:solidFill>
              <a:effectLst/>
              <a:uLnTx/>
              <a:uFillTx/>
              <a:latin typeface="Arial" charset="0"/>
              <a:ea typeface="+mn-ea"/>
              <a:cs typeface="Arial" charset="0"/>
            </a:endParaRPr>
          </a:p>
        </p:txBody>
      </p:sp>
      <p:sp>
        <p:nvSpPr>
          <p:cNvPr id="4" name="TextBox 3"/>
          <p:cNvSpPr txBox="1"/>
          <p:nvPr/>
        </p:nvSpPr>
        <p:spPr>
          <a:xfrm>
            <a:off x="3087100" y="3523611"/>
            <a:ext cx="1441416" cy="646329"/>
          </a:xfrm>
          <a:prstGeom prst="rect">
            <a:avLst/>
          </a:prstGeom>
          <a:noFill/>
        </p:spPr>
        <p:txBody>
          <a:bodyPr wrap="none" lIns="91438" tIns="45719" rIns="91438" bIns="457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0070C0"/>
                </a:solidFill>
                <a:effectLst/>
                <a:uLnTx/>
                <a:uFillTx/>
                <a:latin typeface="Arial" charset="0"/>
                <a:ea typeface="+mn-ea"/>
                <a:cs typeface="Arial" charset="0"/>
              </a:rPr>
              <a:t>Analysis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0070C0"/>
                </a:solidFill>
                <a:effectLst/>
                <a:uLnTx/>
                <a:uFillTx/>
                <a:latin typeface="Arial" charset="0"/>
                <a:ea typeface="+mn-ea"/>
                <a:cs typeface="Arial" charset="0"/>
              </a:rPr>
              <a:t>Ready Data</a:t>
            </a:r>
          </a:p>
        </p:txBody>
      </p:sp>
      <p:sp>
        <p:nvSpPr>
          <p:cNvPr id="7" name="TextBox 6"/>
          <p:cNvSpPr txBox="1"/>
          <p:nvPr/>
        </p:nvSpPr>
        <p:spPr>
          <a:xfrm>
            <a:off x="3203848" y="843558"/>
            <a:ext cx="2698170" cy="369330"/>
          </a:xfrm>
          <a:prstGeom prst="rect">
            <a:avLst/>
          </a:prstGeom>
          <a:noFill/>
        </p:spPr>
        <p:txBody>
          <a:bodyPr wrap="none" lIns="91438" tIns="45719" rIns="91438" bIns="457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4D4D4F"/>
                </a:solidFill>
                <a:effectLst/>
                <a:uLnTx/>
                <a:uFillTx/>
                <a:latin typeface="Arial" charset="0"/>
                <a:ea typeface="+mn-ea"/>
                <a:cs typeface="Arial" charset="0"/>
              </a:rPr>
              <a:t>Structured time-series </a:t>
            </a:r>
          </a:p>
        </p:txBody>
      </p:sp>
      <p:sp>
        <p:nvSpPr>
          <p:cNvPr id="8" name="TextBox 7"/>
          <p:cNvSpPr txBox="1"/>
          <p:nvPr/>
        </p:nvSpPr>
        <p:spPr>
          <a:xfrm>
            <a:off x="4719496" y="3614089"/>
            <a:ext cx="1249056" cy="369330"/>
          </a:xfrm>
          <a:prstGeom prst="rect">
            <a:avLst/>
          </a:prstGeom>
          <a:noFill/>
        </p:spPr>
        <p:txBody>
          <a:bodyPr wrap="none" lIns="91438" tIns="45719" rIns="91438" bIns="457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0070C0"/>
                </a:solidFill>
                <a:effectLst/>
                <a:uLnTx/>
                <a:uFillTx/>
                <a:latin typeface="Arial" charset="0"/>
                <a:ea typeface="+mn-ea"/>
                <a:cs typeface="Arial" charset="0"/>
              </a:rPr>
              <a:t>Products</a:t>
            </a:r>
            <a:r>
              <a:rPr kumimoji="0" lang="en-AU" sz="1800" b="1" i="0" u="none" strike="noStrike" kern="1200" cap="none" spc="0" normalizeH="0" baseline="0" noProof="0" dirty="0" smtClean="0">
                <a:ln>
                  <a:noFill/>
                </a:ln>
                <a:solidFill>
                  <a:srgbClr val="4D4D4F"/>
                </a:solidFill>
                <a:effectLst/>
                <a:uLnTx/>
                <a:uFillTx/>
                <a:latin typeface="Arial" charset="0"/>
                <a:ea typeface="+mn-ea"/>
                <a:cs typeface="Arial" charset="0"/>
              </a:rPr>
              <a:t> </a:t>
            </a:r>
          </a:p>
        </p:txBody>
      </p:sp>
      <p:sp>
        <p:nvSpPr>
          <p:cNvPr id="9" name="TextBox 8"/>
          <p:cNvSpPr txBox="1"/>
          <p:nvPr/>
        </p:nvSpPr>
        <p:spPr>
          <a:xfrm>
            <a:off x="7076022" y="3435846"/>
            <a:ext cx="1620953" cy="646329"/>
          </a:xfrm>
          <a:prstGeom prst="rect">
            <a:avLst/>
          </a:prstGeom>
          <a:noFill/>
        </p:spPr>
        <p:txBody>
          <a:bodyPr wrap="none" lIns="91438" tIns="45719" rIns="91438" bIns="457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4D4D4F"/>
                </a:solidFill>
                <a:effectLst/>
                <a:uLnTx/>
                <a:uFillTx/>
                <a:latin typeface="Arial" charset="0"/>
                <a:ea typeface="+mn-ea"/>
                <a:cs typeface="Arial" charset="0"/>
              </a:rPr>
              <a:t>Information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4D4D4F"/>
                </a:solidFill>
                <a:effectLst/>
                <a:uLnTx/>
                <a:uFillTx/>
                <a:latin typeface="Arial" charset="0"/>
                <a:ea typeface="+mn-ea"/>
                <a:cs typeface="Arial" charset="0"/>
              </a:rPr>
              <a:t>for decisions</a:t>
            </a:r>
          </a:p>
        </p:txBody>
      </p:sp>
      <p:sp>
        <p:nvSpPr>
          <p:cNvPr id="23" name="TextBox 22"/>
          <p:cNvSpPr txBox="1"/>
          <p:nvPr/>
        </p:nvSpPr>
        <p:spPr>
          <a:xfrm>
            <a:off x="0" y="4110165"/>
            <a:ext cx="9144000" cy="646329"/>
          </a:xfrm>
          <a:prstGeom prst="rect">
            <a:avLst/>
          </a:prstGeom>
          <a:solidFill>
            <a:schemeClr val="bg1"/>
          </a:solidFill>
        </p:spPr>
        <p:txBody>
          <a:bodyPr wrap="square" lIns="91438" tIns="45719" rIns="91438" bIns="45719"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sz="1800" b="1" i="0" u="none" strike="noStrike" kern="1200" cap="none" spc="0" normalizeH="0" baseline="0" noProof="0" dirty="0" smtClean="0">
                <a:ln>
                  <a:noFill/>
                </a:ln>
                <a:solidFill>
                  <a:srgbClr val="4D4D4F"/>
                </a:solidFill>
                <a:effectLst/>
                <a:uLnTx/>
                <a:uFillTx/>
                <a:latin typeface="Arial" charset="0"/>
                <a:ea typeface="+mn-ea"/>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AU" b="1" dirty="0">
                <a:solidFill>
                  <a:srgbClr val="0070C0"/>
                </a:solidFill>
              </a:rPr>
              <a:t> </a:t>
            </a:r>
            <a:r>
              <a:rPr lang="en-AU" b="1" dirty="0" smtClean="0">
                <a:solidFill>
                  <a:srgbClr val="0070C0"/>
                </a:solidFill>
              </a:rPr>
              <a:t>                                           </a:t>
            </a:r>
            <a:r>
              <a:rPr kumimoji="0" lang="en-AU" sz="1800" b="1" i="0" u="none" strike="noStrike" kern="1200" cap="none" spc="0" normalizeH="0" baseline="0" noProof="0" dirty="0" smtClean="0">
                <a:ln>
                  <a:noFill/>
                </a:ln>
                <a:solidFill>
                  <a:srgbClr val="FF9900"/>
                </a:solidFill>
                <a:effectLst/>
                <a:uLnTx/>
                <a:uFillTx/>
                <a:latin typeface="Arial" charset="0"/>
                <a:ea typeface="+mn-ea"/>
                <a:cs typeface="Arial" charset="0"/>
              </a:rPr>
              <a:t>GA Landsat Collection Upgrade</a:t>
            </a:r>
            <a:r>
              <a:rPr kumimoji="0" lang="en-AU" sz="1800" b="1" i="0" u="none" strike="noStrike" kern="1200" cap="none" spc="0" normalizeH="0" baseline="0" noProof="0" dirty="0" smtClean="0">
                <a:ln>
                  <a:noFill/>
                </a:ln>
                <a:solidFill>
                  <a:srgbClr val="0070C0"/>
                </a:solidFill>
                <a:effectLst/>
                <a:uLnTx/>
                <a:uFillTx/>
                <a:latin typeface="Arial" charset="0"/>
                <a:ea typeface="+mn-ea"/>
                <a:cs typeface="Arial" charset="0"/>
              </a:rPr>
              <a:t> </a:t>
            </a:r>
          </a:p>
        </p:txBody>
      </p:sp>
      <p:pic>
        <p:nvPicPr>
          <p:cNvPr id="10" name="Picture 9"/>
          <p:cNvPicPr>
            <a:picLocks noChangeAspect="1"/>
          </p:cNvPicPr>
          <p:nvPr/>
        </p:nvPicPr>
        <p:blipFill>
          <a:blip r:embed="rId4"/>
          <a:stretch>
            <a:fillRect/>
          </a:stretch>
        </p:blipFill>
        <p:spPr>
          <a:xfrm>
            <a:off x="6263933" y="85820"/>
            <a:ext cx="2772563" cy="829746"/>
          </a:xfrm>
          <a:prstGeom prst="rect">
            <a:avLst/>
          </a:prstGeom>
        </p:spPr>
      </p:pic>
    </p:spTree>
    <p:extLst>
      <p:ext uri="{BB962C8B-B14F-4D97-AF65-F5344CB8AC3E}">
        <p14:creationId xmlns:p14="http://schemas.microsoft.com/office/powerpoint/2010/main" val="385931549"/>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0-#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par>
                                <p:cTn id="24" presetID="26" presetClass="entr" presetSubtype="0" fill="hold" grpId="0" nodeType="withEffect">
                                  <p:stCondLst>
                                    <p:cond delay="100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80">
                                          <p:stCondLst>
                                            <p:cond delay="0"/>
                                          </p:stCondLst>
                                        </p:cTn>
                                        <p:tgtEl>
                                          <p:spTgt spid="4"/>
                                        </p:tgtEl>
                                      </p:cBhvr>
                                    </p:animEffect>
                                    <p:anim calcmode="lin" valueType="num">
                                      <p:cBhvr>
                                        <p:cTn id="2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2" dur="26">
                                          <p:stCondLst>
                                            <p:cond delay="650"/>
                                          </p:stCondLst>
                                        </p:cTn>
                                        <p:tgtEl>
                                          <p:spTgt spid="4"/>
                                        </p:tgtEl>
                                      </p:cBhvr>
                                      <p:to x="100000" y="60000"/>
                                    </p:animScale>
                                    <p:animScale>
                                      <p:cBhvr>
                                        <p:cTn id="33" dur="166" decel="50000">
                                          <p:stCondLst>
                                            <p:cond delay="676"/>
                                          </p:stCondLst>
                                        </p:cTn>
                                        <p:tgtEl>
                                          <p:spTgt spid="4"/>
                                        </p:tgtEl>
                                      </p:cBhvr>
                                      <p:to x="100000" y="100000"/>
                                    </p:animScale>
                                    <p:animScale>
                                      <p:cBhvr>
                                        <p:cTn id="34" dur="26">
                                          <p:stCondLst>
                                            <p:cond delay="1312"/>
                                          </p:stCondLst>
                                        </p:cTn>
                                        <p:tgtEl>
                                          <p:spTgt spid="4"/>
                                        </p:tgtEl>
                                      </p:cBhvr>
                                      <p:to x="100000" y="80000"/>
                                    </p:animScale>
                                    <p:animScale>
                                      <p:cBhvr>
                                        <p:cTn id="35" dur="166" decel="50000">
                                          <p:stCondLst>
                                            <p:cond delay="1338"/>
                                          </p:stCondLst>
                                        </p:cTn>
                                        <p:tgtEl>
                                          <p:spTgt spid="4"/>
                                        </p:tgtEl>
                                      </p:cBhvr>
                                      <p:to x="100000" y="100000"/>
                                    </p:animScale>
                                    <p:animScale>
                                      <p:cBhvr>
                                        <p:cTn id="36" dur="26">
                                          <p:stCondLst>
                                            <p:cond delay="1642"/>
                                          </p:stCondLst>
                                        </p:cTn>
                                        <p:tgtEl>
                                          <p:spTgt spid="4"/>
                                        </p:tgtEl>
                                      </p:cBhvr>
                                      <p:to x="100000" y="90000"/>
                                    </p:animScale>
                                    <p:animScale>
                                      <p:cBhvr>
                                        <p:cTn id="37" dur="166" decel="50000">
                                          <p:stCondLst>
                                            <p:cond delay="1668"/>
                                          </p:stCondLst>
                                        </p:cTn>
                                        <p:tgtEl>
                                          <p:spTgt spid="4"/>
                                        </p:tgtEl>
                                      </p:cBhvr>
                                      <p:to x="100000" y="100000"/>
                                    </p:animScale>
                                    <p:animScale>
                                      <p:cBhvr>
                                        <p:cTn id="38" dur="26">
                                          <p:stCondLst>
                                            <p:cond delay="1808"/>
                                          </p:stCondLst>
                                        </p:cTn>
                                        <p:tgtEl>
                                          <p:spTgt spid="4"/>
                                        </p:tgtEl>
                                      </p:cBhvr>
                                      <p:to x="100000" y="95000"/>
                                    </p:animScale>
                                    <p:animScale>
                                      <p:cBhvr>
                                        <p:cTn id="39" dur="166" decel="50000">
                                          <p:stCondLst>
                                            <p:cond delay="1834"/>
                                          </p:stCondLst>
                                        </p:cTn>
                                        <p:tgtEl>
                                          <p:spTgt spid="4"/>
                                        </p:tgtEl>
                                      </p:cBhvr>
                                      <p:to x="100000" y="100000"/>
                                    </p:animScale>
                                  </p:childTnLst>
                                </p:cTn>
                              </p:par>
                            </p:childTnLst>
                          </p:cTn>
                        </p:par>
                        <p:par>
                          <p:cTn id="40" fill="hold">
                            <p:stCondLst>
                              <p:cond delay="6000"/>
                            </p:stCondLst>
                            <p:childTnLst>
                              <p:par>
                                <p:cTn id="41" presetID="42" presetClass="entr" presetSubtype="0" fill="hold" grpId="0" nodeType="afterEffect">
                                  <p:stCondLst>
                                    <p:cond delay="10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3143"/>
            <a:ext cx="8229600" cy="460375"/>
          </a:xfrm>
        </p:spPr>
        <p:txBody>
          <a:bodyPr/>
          <a:lstStyle/>
          <a:p>
            <a:r>
              <a:rPr lang="en-AU" dirty="0" smtClean="0"/>
              <a:t>GA Landsat Collection Upgrade</a:t>
            </a:r>
            <a:endParaRPr lang="en-AU" dirty="0"/>
          </a:p>
        </p:txBody>
      </p:sp>
      <p:sp>
        <p:nvSpPr>
          <p:cNvPr id="4" name="Footer Placeholder 3"/>
          <p:cNvSpPr>
            <a:spLocks noGrp="1"/>
          </p:cNvSpPr>
          <p:nvPr>
            <p:ph type="ftr" sz="quarter" idx="10"/>
          </p:nvPr>
        </p:nvSpPr>
        <p:spPr/>
        <p:txBody>
          <a:bodyPr/>
          <a:lstStyle/>
          <a:p>
            <a:pPr>
              <a:defRPr/>
            </a:pPr>
            <a:endParaRPr lang="en-AU"/>
          </a:p>
        </p:txBody>
      </p:sp>
      <p:pic>
        <p:nvPicPr>
          <p:cNvPr id="5" name="Picture 4"/>
          <p:cNvPicPr>
            <a:picLocks noChangeAspect="1"/>
          </p:cNvPicPr>
          <p:nvPr/>
        </p:nvPicPr>
        <p:blipFill>
          <a:blip r:embed="rId3"/>
          <a:stretch>
            <a:fillRect/>
          </a:stretch>
        </p:blipFill>
        <p:spPr>
          <a:xfrm>
            <a:off x="395536" y="391725"/>
            <a:ext cx="8443692" cy="4426080"/>
          </a:xfrm>
          <a:prstGeom prst="rect">
            <a:avLst/>
          </a:prstGeom>
        </p:spPr>
      </p:pic>
    </p:spTree>
    <p:extLst>
      <p:ext uri="{BB962C8B-B14F-4D97-AF65-F5344CB8AC3E}">
        <p14:creationId xmlns:p14="http://schemas.microsoft.com/office/powerpoint/2010/main" val="2223558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Collection Upgrade Schedule</a:t>
            </a:r>
            <a:endParaRPr lang="en-AU" dirty="0"/>
          </a:p>
        </p:txBody>
      </p:sp>
      <p:sp>
        <p:nvSpPr>
          <p:cNvPr id="3" name="Content Placeholder 2"/>
          <p:cNvSpPr>
            <a:spLocks noGrp="1"/>
          </p:cNvSpPr>
          <p:nvPr>
            <p:ph idx="1"/>
          </p:nvPr>
        </p:nvSpPr>
        <p:spPr>
          <a:xfrm>
            <a:off x="457200" y="790227"/>
            <a:ext cx="8229600" cy="3941763"/>
          </a:xfrm>
        </p:spPr>
        <p:txBody>
          <a:bodyPr/>
          <a:lstStyle/>
          <a:p>
            <a:pPr marL="179387" lvl="1" indent="0">
              <a:buNone/>
            </a:pPr>
            <a:endParaRPr lang="en-AU" dirty="0"/>
          </a:p>
          <a:p>
            <a:pPr lvl="1"/>
            <a:r>
              <a:rPr lang="en-AU" dirty="0" smtClean="0"/>
              <a:t>Jul </a:t>
            </a:r>
            <a:r>
              <a:rPr lang="en-AU" dirty="0"/>
              <a:t>2019 	</a:t>
            </a:r>
            <a:r>
              <a:rPr lang="en-AU" dirty="0" smtClean="0"/>
              <a:t>	Sample </a:t>
            </a:r>
            <a:r>
              <a:rPr lang="en-AU" dirty="0"/>
              <a:t>ARD product available</a:t>
            </a:r>
          </a:p>
          <a:p>
            <a:pPr lvl="1"/>
            <a:r>
              <a:rPr lang="en-AU" dirty="0"/>
              <a:t>Sep 2019 		Complete ARD production 						</a:t>
            </a:r>
            <a:r>
              <a:rPr lang="en-AU" dirty="0" smtClean="0"/>
              <a:t>backlog </a:t>
            </a:r>
            <a:endParaRPr lang="en-AU" dirty="0"/>
          </a:p>
          <a:p>
            <a:pPr lvl="1"/>
            <a:r>
              <a:rPr lang="en-AU" dirty="0"/>
              <a:t>Oct 2019		</a:t>
            </a:r>
            <a:r>
              <a:rPr lang="en-AU" dirty="0" smtClean="0"/>
              <a:t>Derivatives </a:t>
            </a:r>
            <a:r>
              <a:rPr lang="en-AU" dirty="0"/>
              <a:t>production 						</a:t>
            </a:r>
            <a:r>
              <a:rPr lang="en-AU" dirty="0" smtClean="0"/>
              <a:t>commenced </a:t>
            </a:r>
            <a:endParaRPr lang="en-AU" dirty="0"/>
          </a:p>
          <a:p>
            <a:pPr lvl="1"/>
            <a:r>
              <a:rPr lang="en-AU" dirty="0" smtClean="0"/>
              <a:t>Feb </a:t>
            </a:r>
            <a:r>
              <a:rPr lang="en-AU" dirty="0"/>
              <a:t>2020	</a:t>
            </a:r>
            <a:r>
              <a:rPr lang="en-AU" dirty="0" smtClean="0"/>
              <a:t>	Derivatives </a:t>
            </a:r>
            <a:r>
              <a:rPr lang="en-AU" dirty="0"/>
              <a:t>production complete</a:t>
            </a:r>
          </a:p>
          <a:p>
            <a:pPr lvl="1"/>
            <a:r>
              <a:rPr lang="en-AU" dirty="0" smtClean="0"/>
              <a:t>Jun </a:t>
            </a:r>
            <a:r>
              <a:rPr lang="en-AU" dirty="0"/>
              <a:t>2020 		GA Landsat Collection 2 						</a:t>
            </a:r>
            <a:r>
              <a:rPr lang="en-AU" dirty="0" smtClean="0"/>
              <a:t>decommissioned</a:t>
            </a:r>
            <a:endParaRPr lang="en-AU" dirty="0"/>
          </a:p>
          <a:p>
            <a:endParaRPr lang="en-AU" sz="2400" dirty="0"/>
          </a:p>
        </p:txBody>
      </p:sp>
      <p:sp>
        <p:nvSpPr>
          <p:cNvPr id="4" name="Footer Placeholder 3"/>
          <p:cNvSpPr>
            <a:spLocks noGrp="1"/>
          </p:cNvSpPr>
          <p:nvPr>
            <p:ph type="ftr" sz="quarter" idx="10"/>
          </p:nvPr>
        </p:nvSpPr>
        <p:spPr/>
        <p:txBody>
          <a:bodyPr/>
          <a:lstStyle/>
          <a:p>
            <a:pPr>
              <a:defRPr/>
            </a:pPr>
            <a:endParaRPr lang="en-AU"/>
          </a:p>
        </p:txBody>
      </p:sp>
    </p:spTree>
    <p:extLst>
      <p:ext uri="{BB962C8B-B14F-4D97-AF65-F5344CB8AC3E}">
        <p14:creationId xmlns:p14="http://schemas.microsoft.com/office/powerpoint/2010/main" val="691254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486"/>
            <a:ext cx="8229600" cy="460375"/>
          </a:xfrm>
        </p:spPr>
        <p:txBody>
          <a:bodyPr/>
          <a:lstStyle/>
          <a:p>
            <a:r>
              <a:rPr lang="en-AU" dirty="0" smtClean="0"/>
              <a:t>Digital Earth Africa</a:t>
            </a:r>
            <a:endParaRPr lang="en-AU" dirty="0"/>
          </a:p>
        </p:txBody>
      </p:sp>
      <p:sp>
        <p:nvSpPr>
          <p:cNvPr id="3" name="Content Placeholder 2"/>
          <p:cNvSpPr>
            <a:spLocks noGrp="1"/>
          </p:cNvSpPr>
          <p:nvPr>
            <p:ph idx="1"/>
          </p:nvPr>
        </p:nvSpPr>
        <p:spPr>
          <a:xfrm>
            <a:off x="251520" y="3003798"/>
            <a:ext cx="8339794" cy="1728192"/>
          </a:xfrm>
        </p:spPr>
        <p:txBody>
          <a:bodyPr/>
          <a:lstStyle/>
          <a:p>
            <a:pPr marL="285750" indent="-285750">
              <a:buFont typeface="Arial" panose="020B0604020202020204" pitchFamily="34" charset="0"/>
              <a:buChar char="•"/>
            </a:pPr>
            <a:r>
              <a:rPr lang="en-AU" dirty="0" smtClean="0"/>
              <a:t>US based Helmsley Charitable Trust and the Australian Government have funded the establishment of DE Africa</a:t>
            </a:r>
          </a:p>
          <a:p>
            <a:pPr marL="285750" indent="-285750">
              <a:buFont typeface="Arial" panose="020B0604020202020204" pitchFamily="34" charset="0"/>
              <a:buChar char="•"/>
            </a:pPr>
            <a:r>
              <a:rPr lang="en-AU" dirty="0" smtClean="0"/>
              <a:t>Digital Earth Australia will provide  technical and operational guidance</a:t>
            </a:r>
          </a:p>
          <a:p>
            <a:pPr marL="285750" indent="-285750">
              <a:buFont typeface="Arial" panose="020B0604020202020204" pitchFamily="34" charset="0"/>
              <a:buChar char="•"/>
            </a:pPr>
            <a:r>
              <a:rPr lang="en-AU" dirty="0" smtClean="0"/>
              <a:t>DE Africa will eventually be a sovereign operational and analytical capability for Africa with in-country expertise in EO data analysis and management</a:t>
            </a:r>
            <a:endParaRPr lang="en-AU" dirty="0"/>
          </a:p>
        </p:txBody>
      </p:sp>
      <p:sp>
        <p:nvSpPr>
          <p:cNvPr id="4" name="Footer Placeholder 3"/>
          <p:cNvSpPr>
            <a:spLocks noGrp="1"/>
          </p:cNvSpPr>
          <p:nvPr>
            <p:ph type="ftr" sz="quarter" idx="10"/>
          </p:nvPr>
        </p:nvSpPr>
        <p:spPr/>
        <p:txBody>
          <a:bodyPr/>
          <a:lstStyle/>
          <a:p>
            <a:pPr>
              <a:defRPr/>
            </a:pPr>
            <a:endParaRPr lang="en-AU"/>
          </a:p>
        </p:txBody>
      </p:sp>
      <p:pic>
        <p:nvPicPr>
          <p:cNvPr id="1026" name="Picture 2" descr="http://www.ga.gov.au/__data/assets/image/0011/73379/DEAfrica-Logo-Inline_SPO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987574"/>
            <a:ext cx="4608512" cy="155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136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GA White Widescreen 16x9 (2)">
  <a:themeElements>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Conclusion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Conclusion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Conclusion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Conclusion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Conclusion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Conclusion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Conclusion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Conclusion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Conclusion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Conclusion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Conclusion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Conclusion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Conclusion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A White Widescreen 16x9" id="{36C018EC-58BC-9842-85C6-4F95260A005E}" vid="{3C7843D9-C5F1-FE42-B617-D7F3F29089D7}"/>
    </a:ext>
  </a:extLst>
</a:theme>
</file>

<file path=ppt/theme/theme2.xml><?xml version="1.0" encoding="utf-8"?>
<a:theme xmlns:a="http://schemas.openxmlformats.org/drawingml/2006/main" name="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A White Widescreen 16x9" id="{36C018EC-58BC-9842-85C6-4F95260A005E}" vid="{A0350F47-2C41-BA4F-B356-CB7681E17C4D}"/>
    </a:ext>
  </a:extLst>
</a:theme>
</file>

<file path=ppt/theme/theme3.xml><?xml version="1.0" encoding="utf-8"?>
<a:theme xmlns:a="http://schemas.openxmlformats.org/drawingml/2006/main" name="GA Internal Title Slide">
  <a:themeElements>
    <a:clrScheme name="GA Internal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A Internal Titl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Internal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Internal Titl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Internal Titl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Internal Titl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Internal Titl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Internal Titl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Internal Titl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Internal Titl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Internal Titl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Internal Titl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Internal Titl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Internal Titl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A White Widescreen 16x9" id="{36C018EC-58BC-9842-85C6-4F95260A005E}" vid="{D092405F-8C75-D144-97FD-1612E9661D79}"/>
    </a:ext>
  </a:extLst>
</a:theme>
</file>

<file path=ppt/theme/theme4.xml><?xml version="1.0" encoding="utf-8"?>
<a:theme xmlns:a="http://schemas.openxmlformats.org/drawingml/2006/main" name="1_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A Blue Pages">
  <a:themeElements>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fontScheme name="GA Blue Pag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1800" b="0" i="0" u="none" strike="noStrike" cap="none" normalizeH="0" baseline="0" smtClean="0">
            <a:ln>
              <a:noFill/>
            </a:ln>
            <a:solidFill>
              <a:schemeClr val="tx1"/>
            </a:solidFill>
            <a:effectLst/>
            <a:latin typeface="Arial" charset="0"/>
          </a:defRPr>
        </a:defPPr>
      </a:lstStyle>
    </a:lnDef>
  </a:objectDefaults>
  <a:extraClrSchemeLst>
    <a:extraClrScheme>
      <a:clrScheme name="GA Blue Pag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A Blue Pag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A Blue Pag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A Blue Pag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A Blue Pag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A Blue Pag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A Blue Pag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A Blue Pag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A Blue Pag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A Blue Pag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A Blue Pag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A Blue Pag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A Blue Pages 13">
        <a:dk1>
          <a:srgbClr val="4D4D4F"/>
        </a:dk1>
        <a:lt1>
          <a:srgbClr val="FFFFFF"/>
        </a:lt1>
        <a:dk2>
          <a:srgbClr val="267485"/>
        </a:dk2>
        <a:lt2>
          <a:srgbClr val="808080"/>
        </a:lt2>
        <a:accent1>
          <a:srgbClr val="A0D7E4"/>
        </a:accent1>
        <a:accent2>
          <a:srgbClr val="333399"/>
        </a:accent2>
        <a:accent3>
          <a:srgbClr val="FFFFFF"/>
        </a:accent3>
        <a:accent4>
          <a:srgbClr val="404042"/>
        </a:accent4>
        <a:accent5>
          <a:srgbClr val="CDE8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GA White Widescreen 16x9" id="{36C018EC-58BC-9842-85C6-4F95260A005E}" vid="{A0350F47-2C41-BA4F-B356-CB7681E17C4D}"/>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GA White Widescreen 16x9 (2)</Template>
  <TotalTime>6212</TotalTime>
  <Words>1098</Words>
  <Application>Microsoft Office PowerPoint</Application>
  <PresentationFormat>On-screen Show (16:9)</PresentationFormat>
  <Paragraphs>123</Paragraphs>
  <Slides>22</Slides>
  <Notes>12</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22</vt:i4>
      </vt:variant>
    </vt:vector>
  </HeadingPairs>
  <TitlesOfParts>
    <vt:vector size="31" baseType="lpstr">
      <vt:lpstr>Arial</vt:lpstr>
      <vt:lpstr>Calibri</vt:lpstr>
      <vt:lpstr>Tahoma</vt:lpstr>
      <vt:lpstr>Verdana</vt:lpstr>
      <vt:lpstr>GA White Widescreen 16x9 (2)</vt:lpstr>
      <vt:lpstr>GA Blue Pages</vt:lpstr>
      <vt:lpstr>GA Internal Title Slide</vt:lpstr>
      <vt:lpstr>1_GA Blue Pages</vt:lpstr>
      <vt:lpstr>2_GA Blue Pages</vt:lpstr>
      <vt:lpstr>Agency Report - Geoscience Australia</vt:lpstr>
      <vt:lpstr>PowerPoint Presentation</vt:lpstr>
      <vt:lpstr>PowerPoint Presentation</vt:lpstr>
      <vt:lpstr>PowerPoint Presentation</vt:lpstr>
      <vt:lpstr>Validation of SR Phase 2</vt:lpstr>
      <vt:lpstr>PowerPoint Presentation</vt:lpstr>
      <vt:lpstr>GA Landsat Collection Upgrade</vt:lpstr>
      <vt:lpstr>Collection Upgrade Schedule</vt:lpstr>
      <vt:lpstr>Digital Earth Africa</vt:lpstr>
      <vt:lpstr>Updated Coordinates for AGOS CR Array</vt:lpstr>
      <vt:lpstr>ALE results for TSX ScanSAR: old vs new coordinates</vt:lpstr>
      <vt:lpstr>New Corner Reflectors at Yarragadee Geodetic Station</vt:lpstr>
      <vt:lpstr>Operational ARD processing for SAR applications</vt:lpstr>
      <vt:lpstr>Example Backscatter Product - Menindee Lakes</vt:lpstr>
      <vt:lpstr>Sydney Basin: Validation of InSAR and GPS results</vt:lpstr>
      <vt:lpstr>GA Hosting ESA Pandora Instruments </vt:lpstr>
      <vt:lpstr>Review of AeroSpan Network</vt:lpstr>
      <vt:lpstr>Landsat Surface Brightness Temperature Validation</vt:lpstr>
      <vt:lpstr>National Coordination in EO</vt:lpstr>
      <vt:lpstr>International Activities</vt:lpstr>
      <vt:lpstr>Upcoming </vt:lpstr>
      <vt:lpstr>PowerPoint Presentation</vt:lpstr>
    </vt:vector>
  </TitlesOfParts>
  <Company>Geoscience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Geoscience Australia</dc:creator>
  <cp:lastModifiedBy>Thankappan Medhavy</cp:lastModifiedBy>
  <cp:revision>235</cp:revision>
  <dcterms:created xsi:type="dcterms:W3CDTF">2018-08-08T07:46:29Z</dcterms:created>
  <dcterms:modified xsi:type="dcterms:W3CDTF">2019-07-18T01:33:02Z</dcterms:modified>
</cp:coreProperties>
</file>