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56" r:id="rId3"/>
    <p:sldId id="340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63" autoAdjust="0"/>
    <p:restoredTop sz="94662" autoAdjust="0"/>
  </p:normalViewPr>
  <p:slideViewPr>
    <p:cSldViewPr>
      <p:cViewPr varScale="1">
        <p:scale>
          <a:sx n="84" d="100"/>
          <a:sy n="84" d="100"/>
        </p:scale>
        <p:origin x="98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101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D2FE-CB36-4778-844D-7D11709147CB}" type="datetimeFigureOut">
              <a:rPr lang="en-AU" smtClean="0"/>
              <a:t>15/07/2019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C4EE-9AD6-4792-8C36-7D2183010C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589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xmlns="" id="{CC480787-D46E-4A40-988B-80E6BADFBE63}"/>
              </a:ext>
            </a:extLst>
          </p:cNvPr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WGCV-45 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WGCV-45 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xmlns="" id="{F77FE9EA-CC20-824C-888A-F8C92ED3A18C}"/>
              </a:ext>
            </a:extLst>
          </p:cNvPr>
          <p:cNvSpPr/>
          <p:nvPr userDrawn="1"/>
        </p:nvSpPr>
        <p:spPr>
          <a:xfrm>
            <a:off x="1981200" y="76200"/>
            <a:ext cx="43434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WGCV-45 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meeting overview, goals, and agenda approval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</a:rPr>
              <a:t>WGCV-45 </a:t>
            </a:r>
            <a:r>
              <a:rPr lang="en-US" sz="4200" b="1" dirty="0">
                <a:solidFill>
                  <a:srgbClr val="FFFFFF"/>
                </a:solidFill>
              </a:rPr>
              <a:t>meeting overview, goals, and agenda approval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C. Ong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45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 Perth, Australia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16-19, 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345862"/>
              </p:ext>
            </p:extLst>
          </p:nvPr>
        </p:nvGraphicFramePr>
        <p:xfrm>
          <a:off x="762000" y="1143000"/>
          <a:ext cx="7772400" cy="5333999"/>
        </p:xfrm>
        <a:graphic>
          <a:graphicData uri="http://schemas.openxmlformats.org/drawingml/2006/table">
            <a:tbl>
              <a:tblPr firstRow="1" firstCol="1" bandRow="1"/>
              <a:tblGrid>
                <a:gridCol w="1268249"/>
                <a:gridCol w="4611675"/>
                <a:gridCol w="1892476"/>
              </a:tblGrid>
              <a:tr h="223785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Open Task updates, progress and status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514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11:15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Cal/Val Portal update (CV42-03, 44-04, 06, 10, 11, 12)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Consolidate inputs and finalise comments for cal/val portal in preparation for opening of new portal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Goryl for P. Castracane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64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11:35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DEM related topics (CV39-18, 19, 41-02, 42-11, 44-01, 02)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Collate and consolidate information from various tasks and determine path forward including fit of new DEM tasks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K. Thome / P. Goryl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4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11:55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Terminology (CV-40-2)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Update on current terminology in IVOS and WGCV and propose consolidation path forward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N. Fox / J Niekeson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1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12:15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MTF? (CV-42-05, 42-06)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Progress on MTF site selection and estimation method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N. Fox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85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12:35 Lunch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931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13:35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Outreach (CV-43-03,05)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Update on progress made with different communities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K. Thome / C. Ong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31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14:45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Definitions (CV-43-03)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Progress on a definition of validation supersites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K. Thome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3782" marR="637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47181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108853"/>
              </p:ext>
            </p:extLst>
          </p:nvPr>
        </p:nvGraphicFramePr>
        <p:xfrm>
          <a:off x="1143000" y="1142997"/>
          <a:ext cx="7010399" cy="5334002"/>
        </p:xfrm>
        <a:graphic>
          <a:graphicData uri="http://schemas.openxmlformats.org/drawingml/2006/table">
            <a:tbl>
              <a:tblPr firstRow="1" firstCol="1" bandRow="1"/>
              <a:tblGrid>
                <a:gridCol w="1143910"/>
                <a:gridCol w="4159549"/>
                <a:gridCol w="1706940"/>
              </a:tblGrid>
              <a:tr h="206177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WG/VC collaborative efforts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986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15:00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WGClimate &amp; AC-VC 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progress/activities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collaborative efforts with WGCV &amp; AC-VC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von Bargen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77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15:30 Break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06177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WGCV/WGISS joint activities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08149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15:45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WGISS 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progress/activities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collaborative activities with WGCV &amp; other WG, VC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Albani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21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16:05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Data Formats and Interoperability in the framework of FDA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Progress and current status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 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16:25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Quality Indicators in Discovery Metadata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Progress and some recent achievements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N. Fox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16:45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CEOS Data Cubes &amp; Test Site Data Access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Progress and some recent achievements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della Vechia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17:05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Standardization and Best Practices (e.g. ISO 19159-3)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Progress and current status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9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77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17:25 Adjourn</a:t>
                      </a:r>
                      <a:endParaRPr lang="en-AU" sz="9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81470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059940"/>
              </p:ext>
            </p:extLst>
          </p:nvPr>
        </p:nvGraphicFramePr>
        <p:xfrm>
          <a:off x="457200" y="1295400"/>
          <a:ext cx="8229600" cy="4648210"/>
        </p:xfrm>
        <a:graphic>
          <a:graphicData uri="http://schemas.openxmlformats.org/drawingml/2006/table">
            <a:tbl>
              <a:tblPr firstRow="1" firstCol="1" bandRow="1"/>
              <a:tblGrid>
                <a:gridCol w="1342851"/>
                <a:gridCol w="4882950"/>
                <a:gridCol w="2003799"/>
              </a:tblGrid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Friday 19 July 2019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87518">
                <a:tc gridSpan="3"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   Convene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Business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Day 3 Summary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New Tasks, WP, Activities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Proposal for SAR SuperSite / CARD4L assessment WP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09:35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Proposal for new SR task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F. Camacho / N. Fox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09:55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Proposal for DEM Quality Matrix Task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Strobl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10:25   Break 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Proposal for DMIX Task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Strobl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11:20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other new WP, activities, tasks???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11:40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Meeting Summary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Future Directions and Meetings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 / A. Kuze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7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12:30 Meeting Close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1938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600200"/>
            <a:ext cx="8839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Communicate key WGCV results to CEOS community and progress on Work Plan and Task Team </a:t>
            </a:r>
            <a:r>
              <a:rPr lang="en-US" dirty="0" smtClean="0"/>
              <a:t>activities;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Updates </a:t>
            </a:r>
            <a:r>
              <a:rPr lang="en-US" dirty="0"/>
              <a:t>to Work Plan </a:t>
            </a:r>
            <a:r>
              <a:rPr lang="en-US" dirty="0" smtClean="0"/>
              <a:t>status (9 of 10 due by Q4 2019!);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CEOS WP proposals;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Update, progress and closure of WGCV tasks;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Consolidate/solidify WGCV’s </a:t>
            </a:r>
            <a:r>
              <a:rPr lang="en-US" dirty="0"/>
              <a:t>collaborative efforts with other entities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Undertaking</a:t>
            </a:r>
            <a:r>
              <a:rPr lang="en-US" dirty="0" smtClean="0"/>
              <a:t> review process for </a:t>
            </a:r>
            <a:r>
              <a:rPr lang="en-US" dirty="0"/>
              <a:t>analysis ready data </a:t>
            </a:r>
            <a:r>
              <a:rPr lang="en-US" dirty="0" smtClean="0"/>
              <a:t>products;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Progressing WGISS collaborative tasks started in Brazil;</a:t>
            </a:r>
            <a:r>
              <a:rPr lang="en-US" dirty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AC-VC</a:t>
            </a:r>
            <a:r>
              <a:rPr lang="en-US" dirty="0"/>
              <a:t>, </a:t>
            </a:r>
            <a:r>
              <a:rPr lang="en-US" dirty="0" err="1"/>
              <a:t>WGClimate</a:t>
            </a:r>
            <a:r>
              <a:rPr lang="en-US" dirty="0"/>
              <a:t> collaboration on GHG initiative;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7745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Meeting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524000"/>
            <a:ext cx="86868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Tuesday, </a:t>
            </a:r>
            <a:r>
              <a:rPr lang="en-US" dirty="0" smtClean="0"/>
              <a:t>July 16</a:t>
            </a:r>
            <a:endParaRPr lang="en-US" dirty="0"/>
          </a:p>
          <a:p>
            <a:pPr lvl="1"/>
            <a:r>
              <a:rPr lang="en-US" dirty="0"/>
              <a:t>WGCV </a:t>
            </a:r>
            <a:r>
              <a:rPr lang="en-US" dirty="0" smtClean="0"/>
              <a:t>business</a:t>
            </a:r>
          </a:p>
          <a:p>
            <a:pPr lvl="1"/>
            <a:r>
              <a:rPr lang="en-US" dirty="0" smtClean="0"/>
              <a:t>Australian Cal/Val activities</a:t>
            </a:r>
            <a:endParaRPr lang="en-US" dirty="0"/>
          </a:p>
          <a:p>
            <a:pPr lvl="1"/>
            <a:r>
              <a:rPr lang="en-US" dirty="0"/>
              <a:t>Subgroup reports</a:t>
            </a:r>
            <a:endParaRPr lang="en-GB" dirty="0"/>
          </a:p>
          <a:p>
            <a:r>
              <a:rPr lang="en-US" dirty="0"/>
              <a:t>Wednesday, </a:t>
            </a:r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17</a:t>
            </a:r>
            <a:endParaRPr lang="en-US" dirty="0"/>
          </a:p>
          <a:p>
            <a:pPr lvl="1"/>
            <a:r>
              <a:rPr lang="en-US" dirty="0" smtClean="0"/>
              <a:t>Collaboration</a:t>
            </a:r>
            <a:r>
              <a:rPr lang="en-US" dirty="0" smtClean="0"/>
              <a:t>s </a:t>
            </a:r>
            <a:r>
              <a:rPr lang="en-US" dirty="0"/>
              <a:t>with other </a:t>
            </a:r>
            <a:r>
              <a:rPr lang="en-US" dirty="0" smtClean="0"/>
              <a:t>WGs &amp; VCs</a:t>
            </a:r>
            <a:endParaRPr lang="en-US" dirty="0"/>
          </a:p>
          <a:p>
            <a:pPr lvl="2"/>
            <a:r>
              <a:rPr lang="en-US" dirty="0" smtClean="0"/>
              <a:t>LSI-VC</a:t>
            </a:r>
            <a:endParaRPr lang="en-US" dirty="0"/>
          </a:p>
          <a:p>
            <a:pPr lvl="2"/>
            <a:r>
              <a:rPr lang="en-US" dirty="0" smtClean="0"/>
              <a:t>AC-VC</a:t>
            </a:r>
          </a:p>
          <a:p>
            <a:pPr lvl="1"/>
            <a:r>
              <a:rPr lang="en-US" dirty="0" smtClean="0"/>
              <a:t>ACSG report</a:t>
            </a:r>
            <a:endParaRPr lang="en-US" dirty="0" smtClean="0"/>
          </a:p>
          <a:p>
            <a:pPr lvl="1"/>
            <a:r>
              <a:rPr lang="en-US" dirty="0" smtClean="0"/>
              <a:t>WGCV Business – Work Plan update &amp; progress</a:t>
            </a:r>
            <a:endParaRPr lang="en-US" dirty="0"/>
          </a:p>
          <a:p>
            <a:pPr lvl="1"/>
            <a:r>
              <a:rPr lang="en-US" dirty="0"/>
              <a:t>Agency reports</a:t>
            </a:r>
          </a:p>
          <a:p>
            <a:r>
              <a:rPr lang="en-US" dirty="0"/>
              <a:t>Thursday, </a:t>
            </a:r>
            <a:r>
              <a:rPr lang="en-US" dirty="0" smtClean="0"/>
              <a:t>July</a:t>
            </a:r>
            <a:r>
              <a:rPr lang="en-US" dirty="0" smtClean="0"/>
              <a:t> 18</a:t>
            </a:r>
            <a:endParaRPr lang="en-US" dirty="0"/>
          </a:p>
          <a:p>
            <a:pPr lvl="1"/>
            <a:r>
              <a:rPr lang="en-US" dirty="0" smtClean="0"/>
              <a:t>Agency Reports</a:t>
            </a:r>
          </a:p>
          <a:p>
            <a:pPr lvl="1"/>
            <a:r>
              <a:rPr lang="en-AU" dirty="0"/>
              <a:t>WGCV Open Task updates, progress and </a:t>
            </a:r>
            <a:r>
              <a:rPr lang="en-AU" dirty="0" smtClean="0"/>
              <a:t>status</a:t>
            </a:r>
          </a:p>
          <a:p>
            <a:pPr lvl="1"/>
            <a:r>
              <a:rPr lang="en-US" dirty="0" smtClean="0"/>
              <a:t>WGCV </a:t>
            </a:r>
            <a:r>
              <a:rPr lang="en-US" dirty="0"/>
              <a:t>business and Work </a:t>
            </a:r>
            <a:r>
              <a:rPr lang="en-US" dirty="0" smtClean="0"/>
              <a:t>Plan</a:t>
            </a:r>
          </a:p>
          <a:p>
            <a:pPr lvl="1"/>
            <a:r>
              <a:rPr lang="en-US" dirty="0"/>
              <a:t>WG/VC collaborative efforts</a:t>
            </a:r>
            <a:endParaRPr lang="en-US" dirty="0"/>
          </a:p>
          <a:p>
            <a:r>
              <a:rPr lang="en-US" dirty="0"/>
              <a:t>Friday, </a:t>
            </a:r>
            <a:r>
              <a:rPr lang="en-US" dirty="0" smtClean="0"/>
              <a:t>July 19</a:t>
            </a:r>
            <a:endParaRPr lang="en-US" dirty="0"/>
          </a:p>
          <a:p>
            <a:pPr lvl="1"/>
            <a:r>
              <a:rPr lang="en-US" dirty="0"/>
              <a:t>New Tasks, WP,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665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18397"/>
              </p:ext>
            </p:extLst>
          </p:nvPr>
        </p:nvGraphicFramePr>
        <p:xfrm>
          <a:off x="381000" y="1143000"/>
          <a:ext cx="8382000" cy="5410202"/>
        </p:xfrm>
        <a:graphic>
          <a:graphicData uri="http://schemas.openxmlformats.org/drawingml/2006/table">
            <a:tbl>
              <a:tblPr firstRow="1" firstCol="1" bandRow="1"/>
              <a:tblGrid>
                <a:gridCol w="1190392"/>
                <a:gridCol w="5150702"/>
                <a:gridCol w="2040906"/>
              </a:tblGrid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Tuesday 16 July 2019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8685">
                <a:tc gridSpan="3"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08:30   Registration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   Convene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Business and Meeting Introduction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Chair/Vice Chair welcome and opening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 / A. Kuze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Tour de table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Logistics, OHSE &amp; acknowledgement of country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I. Lau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Welcome from CSIRO and overview of EO in CSIRO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Held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Astronomy and Space Science in Western Australia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K. Ferguson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10:45   Break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85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Meeting overview, goals, and agenda approval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72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Chair’s Report – updates on CEOS WGCV activities since WGCV 44 including 32</a:t>
                      </a:r>
                      <a:r>
                        <a:rPr lang="en-GB" sz="1300" baseline="30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nd</a:t>
                      </a: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CEOS Plenary &amp; 34</a:t>
                      </a:r>
                      <a:r>
                        <a:rPr lang="en-GB" sz="1300" baseline="30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</a:t>
                      </a: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CEOS SIT meeting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72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CEOS Executive Officer Report including updates on the CEOS context (leadership, priority areas, etc.) and the new 2019-2019-2021 Work Plan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S. Hosford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1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12:30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deliverables for the new CEOS 2019-2021 Work Plan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7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13:00  Lunch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3678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055908"/>
              </p:ext>
            </p:extLst>
          </p:nvPr>
        </p:nvGraphicFramePr>
        <p:xfrm>
          <a:off x="457201" y="1219196"/>
          <a:ext cx="8229598" cy="5334009"/>
        </p:xfrm>
        <a:graphic>
          <a:graphicData uri="http://schemas.openxmlformats.org/drawingml/2006/table">
            <a:tbl>
              <a:tblPr firstRow="1" firstCol="1" bandRow="1"/>
              <a:tblGrid>
                <a:gridCol w="1168748"/>
                <a:gridCol w="5057052"/>
                <a:gridCol w="2003798"/>
              </a:tblGrid>
              <a:tr h="296334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Australian Calibration and Validation activities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Terrestrial Ecosystem Research Network SuperSites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Karan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Australia Soil Moisture and Salinity Calibration and Validation and Soil Moisture Network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Australian Ocean Colour Calibration/Validation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D. Antoine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14:45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Australian Satellite Altimetry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B. Legresy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SAR Supersite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AeroSpan / AeroNet Network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I. Lau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 Guideline For Ground Surface Reflectance Validation Measurements and Uncertainty Quantification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T. Malthus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15:45   Break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6334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Subgroup Reporting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IVOS Subgroup Report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N. Fox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16:35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LPV Subgroup Report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F. Camacho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16:55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MW Subgroup Report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 Dong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SAR Subgroup Report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 for B. Chapman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334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17:45   Adjourn 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6214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928782"/>
              </p:ext>
            </p:extLst>
          </p:nvPr>
        </p:nvGraphicFramePr>
        <p:xfrm>
          <a:off x="533400" y="1142998"/>
          <a:ext cx="8001000" cy="5257801"/>
        </p:xfrm>
        <a:graphic>
          <a:graphicData uri="http://schemas.openxmlformats.org/drawingml/2006/table">
            <a:tbl>
              <a:tblPr firstRow="1" firstCol="1" bandRow="1"/>
              <a:tblGrid>
                <a:gridCol w="1136283"/>
                <a:gridCol w="4916580"/>
                <a:gridCol w="1948137"/>
              </a:tblGrid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Wednesday 17 July 2019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0253">
                <a:tc gridSpan="3"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    Convene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Business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3900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Day 1 Summary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Interactions with other CEOS Working Group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65466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LSI-VC &amp; CARD4L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CARD4L assessments process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Broader CEOS ARD Strategy (SIT)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Discussion: WGCV feedback	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 / M. Steventon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180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AC-VC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progress/activities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GHG white paper &amp; areas of collaboration with WGCV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D. Crisp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Sub Group Reporting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78015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ACSG Subgroup Report &amp; GHG gas reference standards for interoperability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Kuze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08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10:45 Break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716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98140"/>
              </p:ext>
            </p:extLst>
          </p:nvPr>
        </p:nvGraphicFramePr>
        <p:xfrm>
          <a:off x="609600" y="1142998"/>
          <a:ext cx="7848600" cy="5410203"/>
        </p:xfrm>
        <a:graphic>
          <a:graphicData uri="http://schemas.openxmlformats.org/drawingml/2006/table">
            <a:tbl>
              <a:tblPr firstRow="1" firstCol="1" bandRow="1"/>
              <a:tblGrid>
                <a:gridCol w="1114639"/>
                <a:gridCol w="4822931"/>
                <a:gridCol w="1911030"/>
              </a:tblGrid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Wednesday 17 July 2019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26637">
                <a:tc gridSpan="3"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    Convene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Business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4593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Day 1 Summary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Interactions with other CEOS Working Group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70263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LSI-VC &amp; CARD4L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CARD4L assessments process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Broader CEOS ARD Strategy (SIT)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Discussion: WGCV feedback	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 Thankappan / M. Steventon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51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AC-VC 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285750" lvl="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summary of recent progress/activities 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lvl="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GHG white paper &amp; areas of collaboration with WGCV</a:t>
                      </a:r>
                      <a:endParaRPr lang="en-A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D. Crisp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Sub Group Reporting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9187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ACSG Subgroup Report &amp; GHG gas reference standards for interoperability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Kuze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93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10:45 Break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465" marR="68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4865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686024"/>
              </p:ext>
            </p:extLst>
          </p:nvPr>
        </p:nvGraphicFramePr>
        <p:xfrm>
          <a:off x="609600" y="1371604"/>
          <a:ext cx="7848600" cy="4114799"/>
        </p:xfrm>
        <a:graphic>
          <a:graphicData uri="http://schemas.openxmlformats.org/drawingml/2006/table">
            <a:tbl>
              <a:tblPr firstRow="1" firstCol="1" bandRow="1"/>
              <a:tblGrid>
                <a:gridCol w="1114640"/>
                <a:gridCol w="4822930"/>
                <a:gridCol w="1911030"/>
              </a:tblGrid>
              <a:tr h="316523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Agency Reports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15:10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ISRO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Misra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15:25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CNES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Henry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15:45 Break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ESA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Goryl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UKSA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N. Fox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16:45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NASA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K. Thome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USGS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G. Stensaas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JAXA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Kuze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CSIRO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A. Held / 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523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17:45   Adjourn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33046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18:00 Dinner hosted by CSIRO at the Dutch Trading Company, Victoria Park (http://thedutchtradingco.com.au/)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42585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53810"/>
              </p:ext>
            </p:extLst>
          </p:nvPr>
        </p:nvGraphicFramePr>
        <p:xfrm>
          <a:off x="609600" y="1295396"/>
          <a:ext cx="7848599" cy="4724405"/>
        </p:xfrm>
        <a:graphic>
          <a:graphicData uri="http://schemas.openxmlformats.org/drawingml/2006/table">
            <a:tbl>
              <a:tblPr firstRow="1" firstCol="1" bandRow="1"/>
              <a:tblGrid>
                <a:gridCol w="1280682"/>
                <a:gridCol w="4656887"/>
                <a:gridCol w="1911030"/>
              </a:tblGrid>
              <a:tr h="365579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Thursday 18 July 2019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37457">
                <a:tc gridSpan="3">
                  <a:txBody>
                    <a:bodyPr/>
                    <a:lstStyle/>
                    <a:p>
                      <a:endParaRPr lang="en-A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579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    Convene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579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WGCV Business 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Day 2 Summary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Agency Reports  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BOM 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I. Grant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09:30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 GA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M.Thankappan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09:45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European Commission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P. Strobl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AOE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C. Li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10:15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NRSSC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X. Dong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579">
                <a:tc grid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10:30 Break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11:00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NOAA</a:t>
                      </a:r>
                      <a:endParaRPr lang="en-AU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3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T-Y. Choi</a:t>
                      </a:r>
                      <a:endParaRPr lang="en-AU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420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5807</TotalTime>
  <Words>1071</Words>
  <Application>Microsoft Office PowerPoint</Application>
  <PresentationFormat>On-screen Show (4:3)</PresentationFormat>
  <Paragraphs>291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SimSun</vt:lpstr>
      <vt:lpstr>Arial</vt:lpstr>
      <vt:lpstr>Arial Bold</vt:lpstr>
      <vt:lpstr>Avenir Roman</vt:lpstr>
      <vt:lpstr>Calibri</vt:lpstr>
      <vt:lpstr>Century Gothic</vt:lpstr>
      <vt:lpstr>Droid Serif</vt:lpstr>
      <vt:lpstr>Frutiger 45 Light</vt:lpstr>
      <vt:lpstr>Proxima Nova Regular</vt:lpstr>
      <vt:lpstr>Symbol</vt:lpstr>
      <vt:lpstr>Times</vt:lpstr>
      <vt:lpstr>Times New Roman</vt:lpstr>
      <vt:lpstr>Wingdings</vt:lpstr>
      <vt:lpstr>Default</vt:lpstr>
      <vt:lpstr>WGCV-45 meeting overview, goals, and agenda approval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Ong, Cindy (Energy, Kensington WA)</cp:lastModifiedBy>
  <cp:revision>160</cp:revision>
  <dcterms:modified xsi:type="dcterms:W3CDTF">2019-07-15T13:28:00Z</dcterms:modified>
</cp:coreProperties>
</file>