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9"/>
  </p:notesMasterIdLst>
  <p:sldIdLst>
    <p:sldId id="256" r:id="rId3"/>
    <p:sldId id="375" r:id="rId4"/>
    <p:sldId id="389" r:id="rId5"/>
    <p:sldId id="390" r:id="rId6"/>
    <p:sldId id="391" r:id="rId7"/>
    <p:sldId id="392" r:id="rId8"/>
    <p:sldId id="393" r:id="rId9"/>
    <p:sldId id="394" r:id="rId10"/>
    <p:sldId id="382" r:id="rId11"/>
    <p:sldId id="381" r:id="rId12"/>
    <p:sldId id="383" r:id="rId13"/>
    <p:sldId id="384" r:id="rId14"/>
    <p:sldId id="385" r:id="rId15"/>
    <p:sldId id="386" r:id="rId16"/>
    <p:sldId id="387" r:id="rId17"/>
    <p:sldId id="388" r:id="rId1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F28"/>
    <a:srgbClr val="FF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9858" autoAdjust="0"/>
  </p:normalViewPr>
  <p:slideViewPr>
    <p:cSldViewPr>
      <p:cViewPr varScale="1">
        <p:scale>
          <a:sx n="80" d="100"/>
          <a:sy n="80" d="100"/>
        </p:scale>
        <p:origin x="109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2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1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667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International associates include intergovernmental groups like GCOS, GEO, UN systems</a:t>
            </a:r>
          </a:p>
          <a:p>
            <a:endParaRPr lang="en-US" altLang="en-US">
              <a:ea typeface="ＭＳ Ｐゴシック" pitchFamily="34" charset="-128"/>
            </a:endParaRPr>
          </a:p>
          <a:p>
            <a:r>
              <a:rPr lang="en-US" altLang="en-US">
                <a:ea typeface="ＭＳ Ｐゴシック" pitchFamily="34" charset="-128"/>
              </a:rPr>
              <a:t>WGCV subgroups  Terrain Mapping, IR Visible Optical Sensors, SAR, Microwave, Atmospheric Composition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625850" y="8251825"/>
            <a:ext cx="2773363" cy="433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67E771-16FC-4560-AF22-3DE41D098C2A}" type="slidenum">
              <a:rPr lang="de-CH" altLang="en-US" sz="1100" smtClean="0">
                <a:cs typeface="Arial" charset="0"/>
              </a:rPr>
              <a:pPr/>
              <a:t>13</a:t>
            </a:fld>
            <a:endParaRPr lang="de-CH" altLang="en-US" sz="11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4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/>
          <p:nvPr userDrawn="1"/>
        </p:nvSpPr>
        <p:spPr>
          <a:xfrm>
            <a:off x="2009677" y="76200"/>
            <a:ext cx="309572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Chair’s Report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WGCV-45</a:t>
            </a:r>
            <a:endParaRPr lang="en-US" sz="2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939554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algn="just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0" y="1905000"/>
            <a:ext cx="8839200" cy="4572000"/>
          </a:xfrm>
          <a:prstGeom prst="rect">
            <a:avLst/>
          </a:prstGeom>
        </p:spPr>
        <p:txBody>
          <a:bodyPr/>
          <a:lstStyle>
            <a:lvl1pPr>
              <a:buSzPct val="9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1pPr>
            <a:lvl2pPr marL="768927" indent="-311727">
              <a:buClr>
                <a:srgbClr val="005426"/>
              </a:buClr>
              <a:buSzPct val="80000"/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buSzPct val="60000"/>
              <a:defRPr sz="2000" baseline="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rgbClr val="C00000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hape 3"/>
          <p:cNvSpPr/>
          <p:nvPr userDrawn="1"/>
        </p:nvSpPr>
        <p:spPr>
          <a:xfrm>
            <a:off x="1981200" y="76200"/>
            <a:ext cx="47244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endParaRPr sz="2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4483844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748CEA-2573-439B-8ADB-B1D3E9BE0BFF}" type="datetimeFigureOut">
              <a:rPr lang="en-US" kern="0" smtClean="0">
                <a:solidFill>
                  <a:srgbClr val="00256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7/15/2019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0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18, 17-18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11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30975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>
                <a:solidFill>
                  <a:srgbClr val="1F497D"/>
                </a:solidFill>
                <a:latin typeface="Helvetica"/>
                <a:ea typeface="Helvetica"/>
              </a:rPr>
              <a:pPr defTabSz="914400"/>
              <a:t>‹#›</a:t>
            </a:fld>
            <a:endParaRPr dirty="0">
              <a:solidFill>
                <a:srgbClr val="1F497D"/>
              </a:solidFill>
              <a:latin typeface="Helvetica"/>
              <a:ea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rgbClr val="1F497D"/>
                </a:solidFill>
                <a:latin typeface="Helvetica"/>
                <a:ea typeface="Helvetic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rgbClr val="1F497D"/>
              </a:solidFill>
              <a:latin typeface="Helvetica"/>
              <a:ea typeface="Helvetic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217500878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153400" y="6504801"/>
            <a:ext cx="97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D9245422-3BB8-6D4A-8024-718D9EB8D280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8" r:id="rId5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423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if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78357" y="1752600"/>
            <a:ext cx="8413243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rPr lang="en-US" dirty="0"/>
              <a:t>WGCV Chair’s Report</a:t>
            </a:r>
            <a:endParaRPr lang="en-US" b="0" dirty="0"/>
          </a:p>
        </p:txBody>
      </p:sp>
      <p:sp>
        <p:nvSpPr>
          <p:cNvPr id="11" name="Shape 11"/>
          <p:cNvSpPr/>
          <p:nvPr/>
        </p:nvSpPr>
        <p:spPr>
          <a:xfrm>
            <a:off x="685800" y="3200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C. Ong</a:t>
            </a: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CSIRO</a:t>
            </a: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WGCV Plenary #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45</a:t>
            </a: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CSIRO,  Perth, Australia</a:t>
            </a: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15-19 July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2019</a:t>
            </a: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D987882-BF61-ED4B-B616-B903CA661A83}"/>
              </a:ext>
            </a:extLst>
          </p:cNvPr>
          <p:cNvSpPr/>
          <p:nvPr/>
        </p:nvSpPr>
        <p:spPr>
          <a:xfrm>
            <a:off x="152400" y="11430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SIT-34, 2-4 </a:t>
            </a:r>
            <a:r>
              <a:rPr lang="en-US" b="1" dirty="0"/>
              <a:t>April </a:t>
            </a:r>
            <a:r>
              <a:rPr lang="en-US" b="1" dirty="0" smtClean="0"/>
              <a:t>2019, Miami, Florida, </a:t>
            </a:r>
            <a:r>
              <a:rPr lang="en-US" b="1" dirty="0"/>
              <a:t>USA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0225"/>
          <a:stretch/>
        </p:blipFill>
        <p:spPr>
          <a:xfrm>
            <a:off x="685800" y="1512332"/>
            <a:ext cx="8153400" cy="50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47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4450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WG Calibration and Validation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Cindy Ong, CSIRO, Akihiko Kuze, JAXA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SIT-34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5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and Agenda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Item 5.3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Miami, FL, USA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3 – 4 April 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20F634-00E2-664B-8032-0816498982C5}"/>
              </a:ext>
            </a:extLst>
          </p:cNvPr>
          <p:cNvSpPr txBox="1"/>
          <p:nvPr/>
        </p:nvSpPr>
        <p:spPr>
          <a:xfrm>
            <a:off x="1219200" y="152400"/>
            <a:ext cx="652999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</a:rPr>
              <a:t>WGCV Presentation to 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</a:rPr>
              <a:t>SIT-34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91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Biomass Validation Protocol</a:t>
            </a:r>
            <a:endParaRPr lang="en-AU" dirty="0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xmlns="" id="{BD7B3E89-6801-470E-B170-63CAB8487605}"/>
              </a:ext>
            </a:extLst>
          </p:cNvPr>
          <p:cNvGrpSpPr/>
          <p:nvPr/>
        </p:nvGrpSpPr>
        <p:grpSpPr>
          <a:xfrm>
            <a:off x="990599" y="1351329"/>
            <a:ext cx="6934201" cy="2115677"/>
            <a:chOff x="-2" y="1080533"/>
            <a:chExt cx="12181170" cy="4987627"/>
          </a:xfrm>
          <a:solidFill>
            <a:schemeClr val="bg1"/>
          </a:solidFill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xmlns="" id="{7C871827-00B8-4E3B-A92E-2AAC243DBC87}"/>
                </a:ext>
              </a:extLst>
            </p:cNvPr>
            <p:cNvGrpSpPr/>
            <p:nvPr/>
          </p:nvGrpSpPr>
          <p:grpSpPr>
            <a:xfrm>
              <a:off x="-2" y="1080533"/>
              <a:ext cx="12181169" cy="4987627"/>
              <a:chOff x="-2" y="1080533"/>
              <a:chExt cx="12181169" cy="4987627"/>
            </a:xfrm>
            <a:grpFill/>
          </p:grpSpPr>
          <p:grpSp>
            <p:nvGrpSpPr>
              <p:cNvPr id="13" name="Group 6">
                <a:extLst>
                  <a:ext uri="{FF2B5EF4-FFF2-40B4-BE49-F238E27FC236}">
                    <a16:creationId xmlns:a16="http://schemas.microsoft.com/office/drawing/2014/main" xmlns="" id="{404B6670-DDA2-44B4-B636-DA02EEE9777E}"/>
                  </a:ext>
                </a:extLst>
              </p:cNvPr>
              <p:cNvGrpSpPr/>
              <p:nvPr/>
            </p:nvGrpSpPr>
            <p:grpSpPr>
              <a:xfrm>
                <a:off x="-2" y="2051166"/>
                <a:ext cx="3873741" cy="2876121"/>
                <a:chOff x="32795" y="1421326"/>
                <a:chExt cx="3873741" cy="2876121"/>
              </a:xfrm>
              <a:grpFill/>
            </p:grpSpPr>
            <p:pic>
              <p:nvPicPr>
                <p:cNvPr id="22" name="Picture 9" descr="D:\2_Novel Uses CBL\Data\UT.png">
                  <a:extLst>
                    <a:ext uri="{FF2B5EF4-FFF2-40B4-BE49-F238E27FC236}">
                      <a16:creationId xmlns:a16="http://schemas.microsoft.com/office/drawing/2014/main" xmlns="" id="{AF73223A-A3A7-4B9D-9036-3E6EB507AF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3628"/>
                <a:stretch/>
              </p:blipFill>
              <p:spPr bwMode="auto">
                <a:xfrm>
                  <a:off x="197435" y="2426064"/>
                  <a:ext cx="1778856" cy="18713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23" name="TextBox 4">
                  <a:extLst>
                    <a:ext uri="{FF2B5EF4-FFF2-40B4-BE49-F238E27FC236}">
                      <a16:creationId xmlns:a16="http://schemas.microsoft.com/office/drawing/2014/main" xmlns="" id="{8358C51B-A827-4B75-9104-371A6ADEC7A8}"/>
                    </a:ext>
                  </a:extLst>
                </p:cNvPr>
                <p:cNvSpPr txBox="1"/>
                <p:nvPr/>
              </p:nvSpPr>
              <p:spPr>
                <a:xfrm>
                  <a:off x="32795" y="1421326"/>
                  <a:ext cx="3873741" cy="8706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/>
                    <a:t>1. TLS and Field Data  for plot biomass estimates</a:t>
                  </a:r>
                </a:p>
              </p:txBody>
            </p:sp>
          </p:grpSp>
          <p:grpSp>
            <p:nvGrpSpPr>
              <p:cNvPr id="14" name="Group 18">
                <a:extLst>
                  <a:ext uri="{FF2B5EF4-FFF2-40B4-BE49-F238E27FC236}">
                    <a16:creationId xmlns:a16="http://schemas.microsoft.com/office/drawing/2014/main" xmlns="" id="{534FB967-0628-4A01-AF8D-67E3650B3A29}"/>
                  </a:ext>
                </a:extLst>
              </p:cNvPr>
              <p:cNvGrpSpPr/>
              <p:nvPr/>
            </p:nvGrpSpPr>
            <p:grpSpPr>
              <a:xfrm>
                <a:off x="2028036" y="3169851"/>
                <a:ext cx="3529392" cy="2874112"/>
                <a:chOff x="2060833" y="2540011"/>
                <a:chExt cx="3529392" cy="2874112"/>
              </a:xfrm>
              <a:grpFill/>
            </p:grpSpPr>
            <p:pic>
              <p:nvPicPr>
                <p:cNvPr id="20" name="Picture 4" descr="als_points.jpg">
                  <a:extLst>
                    <a:ext uri="{FF2B5EF4-FFF2-40B4-BE49-F238E27FC236}">
                      <a16:creationId xmlns:a16="http://schemas.microsoft.com/office/drawing/2014/main" xmlns="" id="{1510AA65-1C35-4E9F-B9BC-B5F0311808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344" y="2540011"/>
                  <a:ext cx="2882348" cy="18158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TextBox 15">
                  <a:extLst>
                    <a:ext uri="{FF2B5EF4-FFF2-40B4-BE49-F238E27FC236}">
                      <a16:creationId xmlns:a16="http://schemas.microsoft.com/office/drawing/2014/main" xmlns="" id="{B4445593-8A03-413C-8AC8-F6A60DCDC011}"/>
                    </a:ext>
                  </a:extLst>
                </p:cNvPr>
                <p:cNvSpPr txBox="1"/>
                <p:nvPr/>
              </p:nvSpPr>
              <p:spPr>
                <a:xfrm>
                  <a:off x="2060833" y="4543437"/>
                  <a:ext cx="3529392" cy="8706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257175" indent="-257175" algn="ctr">
                    <a:buAutoNum type="arabicPeriod" startAt="2"/>
                  </a:pPr>
                  <a:r>
                    <a:rPr lang="en-US" sz="900" b="1" dirty="0"/>
                    <a:t>Calibrate Airborne lidar with </a:t>
                  </a:r>
                </a:p>
                <a:p>
                  <a:pPr algn="ctr"/>
                  <a:r>
                    <a:rPr lang="en-US" sz="900" b="1" i="1" dirty="0"/>
                    <a:t>in situ </a:t>
                  </a:r>
                  <a:r>
                    <a:rPr lang="en-US" sz="900" b="1" dirty="0"/>
                    <a:t>data</a:t>
                  </a:r>
                </a:p>
              </p:txBody>
            </p:sp>
          </p:grpSp>
          <p:sp>
            <p:nvSpPr>
              <p:cNvPr id="15" name="TextBox 16">
                <a:extLst>
                  <a:ext uri="{FF2B5EF4-FFF2-40B4-BE49-F238E27FC236}">
                    <a16:creationId xmlns:a16="http://schemas.microsoft.com/office/drawing/2014/main" xmlns="" id="{2A22BAF6-F07B-48E6-B4F3-61C3C549A02D}"/>
                  </a:ext>
                </a:extLst>
              </p:cNvPr>
              <p:cNvSpPr txBox="1"/>
              <p:nvPr/>
            </p:nvSpPr>
            <p:spPr>
              <a:xfrm>
                <a:off x="4463818" y="1977816"/>
                <a:ext cx="4504733" cy="9069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3. Generate local biomass maps at desired (spaceborne product) </a:t>
                </a:r>
                <a:r>
                  <a:rPr lang="en-US" sz="1000" b="1" dirty="0"/>
                  <a:t>resolution</a:t>
                </a:r>
              </a:p>
            </p:txBody>
          </p:sp>
          <p:sp>
            <p:nvSpPr>
              <p:cNvPr id="16" name="TextBox 17">
                <a:extLst>
                  <a:ext uri="{FF2B5EF4-FFF2-40B4-BE49-F238E27FC236}">
                    <a16:creationId xmlns:a16="http://schemas.microsoft.com/office/drawing/2014/main" xmlns="" id="{6DE7A6A1-AF86-4FB7-BB9B-7E74C04E4A2E}"/>
                  </a:ext>
                </a:extLst>
              </p:cNvPr>
              <p:cNvSpPr txBox="1"/>
              <p:nvPr/>
            </p:nvSpPr>
            <p:spPr>
              <a:xfrm rot="10800000" flipV="1">
                <a:off x="8138832" y="5197474"/>
                <a:ext cx="4042335" cy="8706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4. Report accuracy over geographic domain of interest given available data</a:t>
                </a:r>
              </a:p>
            </p:txBody>
          </p:sp>
          <p:grpSp>
            <p:nvGrpSpPr>
              <p:cNvPr id="17" name="Group 26">
                <a:extLst>
                  <a:ext uri="{FF2B5EF4-FFF2-40B4-BE49-F238E27FC236}">
                    <a16:creationId xmlns:a16="http://schemas.microsoft.com/office/drawing/2014/main" xmlns="" id="{E9378471-81E6-4191-818B-B56FA58C56B5}"/>
                  </a:ext>
                </a:extLst>
              </p:cNvPr>
              <p:cNvGrpSpPr/>
              <p:nvPr/>
            </p:nvGrpSpPr>
            <p:grpSpPr>
              <a:xfrm>
                <a:off x="941294" y="1080533"/>
                <a:ext cx="9789459" cy="914293"/>
                <a:chOff x="941294" y="1080533"/>
                <a:chExt cx="9789459" cy="914293"/>
              </a:xfrm>
              <a:grpFill/>
            </p:grpSpPr>
            <p:sp>
              <p:nvSpPr>
                <p:cNvPr id="18" name="Right Arrow 24">
                  <a:extLst>
                    <a:ext uri="{FF2B5EF4-FFF2-40B4-BE49-F238E27FC236}">
                      <a16:creationId xmlns:a16="http://schemas.microsoft.com/office/drawing/2014/main" xmlns="" id="{038DBFF6-64FF-4FD1-BD9D-030FAE071E94}"/>
                    </a:ext>
                  </a:extLst>
                </p:cNvPr>
                <p:cNvSpPr/>
                <p:nvPr/>
              </p:nvSpPr>
              <p:spPr>
                <a:xfrm>
                  <a:off x="941294" y="1728001"/>
                  <a:ext cx="9789459" cy="266825"/>
                </a:xfrm>
                <a:prstGeom prst="rightArrow">
                  <a:avLst/>
                </a:prstGeom>
                <a:grp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5"/>
                </a:p>
              </p:txBody>
            </p:sp>
            <p:sp>
              <p:nvSpPr>
                <p:cNvPr id="19" name="TextBox 25">
                  <a:extLst>
                    <a:ext uri="{FF2B5EF4-FFF2-40B4-BE49-F238E27FC236}">
                      <a16:creationId xmlns:a16="http://schemas.microsoft.com/office/drawing/2014/main" xmlns="" id="{305F64B9-A9FD-4307-A5A8-F6D6D4F41CEE}"/>
                    </a:ext>
                  </a:extLst>
                </p:cNvPr>
                <p:cNvSpPr txBox="1"/>
                <p:nvPr/>
              </p:nvSpPr>
              <p:spPr>
                <a:xfrm>
                  <a:off x="4459072" y="1080533"/>
                  <a:ext cx="2639120" cy="65301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Error Propagation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80A3EA04-8682-4D35-B25A-E11B976CBF77}"/>
                </a:ext>
              </a:extLst>
            </p:cNvPr>
            <p:cNvGrpSpPr/>
            <p:nvPr/>
          </p:nvGrpSpPr>
          <p:grpSpPr>
            <a:xfrm>
              <a:off x="5351024" y="2753837"/>
              <a:ext cx="6830144" cy="2266429"/>
              <a:chOff x="5351024" y="2753837"/>
              <a:chExt cx="6830144" cy="2266429"/>
            </a:xfrm>
            <a:grpFill/>
          </p:grpSpPr>
          <p:pic>
            <p:nvPicPr>
              <p:cNvPr id="10" name="image13.png">
                <a:extLst>
                  <a:ext uri="{FF2B5EF4-FFF2-40B4-BE49-F238E27FC236}">
                    <a16:creationId xmlns:a16="http://schemas.microsoft.com/office/drawing/2014/main" xmlns="" id="{66882AD0-D158-4029-B3F3-85EECA4E06FB}"/>
                  </a:ext>
                </a:extLst>
              </p:cNvPr>
              <p:cNvPicPr/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51024" y="3037788"/>
                <a:ext cx="2323859" cy="1982478"/>
              </a:xfrm>
              <a:prstGeom prst="rect">
                <a:avLst/>
              </a:prstGeom>
              <a:grpFill/>
              <a:ln/>
            </p:spPr>
          </p:pic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xmlns="" id="{CB33A9BF-D0A9-4B57-81CF-49BCD66EEBCE}"/>
                  </a:ext>
                </a:extLst>
              </p:cNvPr>
              <p:cNvSpPr/>
              <p:nvPr/>
            </p:nvSpPr>
            <p:spPr>
              <a:xfrm>
                <a:off x="5682604" y="2753837"/>
                <a:ext cx="514996" cy="416014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75"/>
              </a:p>
            </p:txBody>
          </p:sp>
          <p:pic>
            <p:nvPicPr>
              <p:cNvPr id="12" name="Picture 7">
                <a:extLst>
                  <a:ext uri="{FF2B5EF4-FFF2-40B4-BE49-F238E27FC236}">
                    <a16:creationId xmlns:a16="http://schemas.microsoft.com/office/drawing/2014/main" xmlns="" id="{C917E1EC-A82D-404A-9069-B5CE0112C1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84447" y="2960361"/>
                <a:ext cx="4196721" cy="1982477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  <p:sp>
        <p:nvSpPr>
          <p:cNvPr id="24" name="Rectángulo 7">
            <a:extLst>
              <a:ext uri="{FF2B5EF4-FFF2-40B4-BE49-F238E27FC236}">
                <a16:creationId xmlns:a16="http://schemas.microsoft.com/office/drawing/2014/main" xmlns="" id="{C8D7656C-D3A7-4193-836D-7BCFC530A084}"/>
              </a:ext>
            </a:extLst>
          </p:cNvPr>
          <p:cNvSpPr/>
          <p:nvPr/>
        </p:nvSpPr>
        <p:spPr>
          <a:xfrm>
            <a:off x="63009" y="1112360"/>
            <a:ext cx="8789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atinLnBrk="1"/>
            <a:r>
              <a:rPr lang="en-US" sz="1400" b="1" dirty="0" smtClean="0"/>
              <a:t>Achievement: </a:t>
            </a:r>
            <a:r>
              <a:rPr lang="en-US" sz="1400" b="1" dirty="0"/>
              <a:t>Review paper on the Importance of Biomass Product Validation. Accepted in Surveys in Geophysics</a:t>
            </a:r>
            <a:endParaRPr lang="es-ES" sz="1400" b="1" dirty="0"/>
          </a:p>
        </p:txBody>
      </p:sp>
      <p:pic>
        <p:nvPicPr>
          <p:cNvPr id="25" name="Imagen 1">
            <a:extLst>
              <a:ext uri="{FF2B5EF4-FFF2-40B4-BE49-F238E27FC236}">
                <a16:creationId xmlns:a16="http://schemas.microsoft.com/office/drawing/2014/main" xmlns="" id="{527C7234-0ECE-4D66-AF18-C75759F2A9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081" t="39671" r="30749" b="18102"/>
          <a:stretch/>
        </p:blipFill>
        <p:spPr>
          <a:xfrm>
            <a:off x="5492595" y="3906508"/>
            <a:ext cx="2209800" cy="1631624"/>
          </a:xfrm>
          <a:prstGeom prst="rect">
            <a:avLst/>
          </a:prstGeom>
        </p:spPr>
      </p:pic>
      <p:sp>
        <p:nvSpPr>
          <p:cNvPr id="26" name="Rectángulo 2">
            <a:extLst>
              <a:ext uri="{FF2B5EF4-FFF2-40B4-BE49-F238E27FC236}">
                <a16:creationId xmlns:a16="http://schemas.microsoft.com/office/drawing/2014/main" xmlns="" id="{762062B0-FC47-4A6D-ACDC-D08B8124C890}"/>
              </a:ext>
            </a:extLst>
          </p:cNvPr>
          <p:cNvSpPr/>
          <p:nvPr/>
        </p:nvSpPr>
        <p:spPr>
          <a:xfrm>
            <a:off x="187682" y="3753028"/>
            <a:ext cx="53049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buClrTx/>
            </a:pPr>
            <a:endParaRPr lang="en-US" sz="1000" dirty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000" b="1" dirty="0"/>
              <a:t>Chapters 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Good practices for biomass estimation in the field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Linking remote sensing observations to field estimates 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Error Propagation 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chemeClr val="tx2"/>
                </a:solidFill>
              </a:rPr>
              <a:t>Using existing in situ data for map validation 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Independent Validation and Reporting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Utility of Protocol for Other Communities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Knowledge Gaps 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endParaRPr lang="en-US" sz="1000" dirty="0"/>
          </a:p>
        </p:txBody>
      </p:sp>
      <p:sp>
        <p:nvSpPr>
          <p:cNvPr id="27" name="Rectángulo 7">
            <a:extLst>
              <a:ext uri="{FF2B5EF4-FFF2-40B4-BE49-F238E27FC236}">
                <a16:creationId xmlns:a16="http://schemas.microsoft.com/office/drawing/2014/main" xmlns="" id="{C8D7656C-D3A7-4193-836D-7BCFC530A084}"/>
              </a:ext>
            </a:extLst>
          </p:cNvPr>
          <p:cNvSpPr/>
          <p:nvPr/>
        </p:nvSpPr>
        <p:spPr>
          <a:xfrm>
            <a:off x="49053" y="3412524"/>
            <a:ext cx="8789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sz="1400" b="1" dirty="0" smtClean="0"/>
              <a:t>Expected outcome: A</a:t>
            </a:r>
            <a:r>
              <a:rPr lang="en-AU" sz="1400" b="1" dirty="0" smtClean="0"/>
              <a:t> </a:t>
            </a:r>
            <a:r>
              <a:rPr lang="en-AU" sz="1400" b="1" dirty="0"/>
              <a:t>community-driven good practices guidebook for EO biomass product </a:t>
            </a:r>
            <a:r>
              <a:rPr lang="en-AU" sz="1400" b="1" dirty="0" smtClean="0"/>
              <a:t>validation. External </a:t>
            </a:r>
            <a:r>
              <a:rPr lang="en-AU" sz="1400" b="1" dirty="0"/>
              <a:t>review expected in summer 2019</a:t>
            </a:r>
            <a:r>
              <a:rPr lang="en-US" sz="1400" b="1" dirty="0" smtClean="0"/>
              <a:t> </a:t>
            </a:r>
            <a:endParaRPr lang="es-ES" sz="1400" dirty="0"/>
          </a:p>
        </p:txBody>
      </p:sp>
      <p:sp>
        <p:nvSpPr>
          <p:cNvPr id="29" name="Rectangle 28"/>
          <p:cNvSpPr/>
          <p:nvPr/>
        </p:nvSpPr>
        <p:spPr>
          <a:xfrm>
            <a:off x="77313" y="5285136"/>
            <a:ext cx="8990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CV19: contributing towards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1400" b="1" i="1" spc="-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b="1" i="1" spc="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</a:t>
            </a:r>
            <a:r>
              <a:rPr lang="en-US" sz="14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400" b="1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400" b="1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4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4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4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rv</a:t>
            </a:r>
            <a:r>
              <a:rPr lang="en-US" sz="14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="1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4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b="1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4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b="1" i="1" spc="-1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400" b="1" i="1" spc="-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b="1" i="1" spc="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400" b="1" i="1" spc="2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spc="2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CARB16: </a:t>
            </a:r>
            <a:r>
              <a:rPr lang="en-AU" sz="1400" b="1" i="1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Cal/Val </a:t>
            </a:r>
            <a:r>
              <a:rPr lang="en-AU" sz="1400" b="1" i="1" spc="2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production </a:t>
            </a:r>
            <a:r>
              <a:rPr lang="en-AU" sz="1400" b="1" i="1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biomass products from CEOS </a:t>
            </a:r>
            <a:r>
              <a:rPr lang="en-AU" sz="1400" b="1" i="1" spc="2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 smtClean="0">
                <a:latin typeface="Calibri" panose="020F0502020204030204" pitchFamily="34" charset="0"/>
              </a:rPr>
              <a:t>CARB-23</a:t>
            </a:r>
            <a:r>
              <a:rPr lang="en-AU" sz="1400" b="1" i="1" dirty="0">
                <a:latin typeface="Calibri" panose="020F0502020204030204" pitchFamily="34" charset="0"/>
              </a:rPr>
              <a:t>: Forest Biomass measurements for GFOI </a:t>
            </a:r>
            <a:r>
              <a:rPr lang="en-AU" sz="1400" b="1" i="1" dirty="0" smtClean="0">
                <a:latin typeface="Calibri" panose="020F0502020204030204" pitchFamily="34" charset="0"/>
              </a:rPr>
              <a:t>countries;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Calibri" panose="020F0502020204030204" pitchFamily="34" charset="0"/>
              </a:rPr>
              <a:t>AGRI-13:  Iteratively respond to GEOGLAM EO Data Coordination team’s definitions of “Applications Ready Data” (ARD+) and “Essential Agricultural Variables for GEOGLAM</a:t>
            </a:r>
            <a:r>
              <a:rPr lang="en-AU" sz="1400" b="1" i="1" dirty="0" smtClean="0">
                <a:latin typeface="Calibri" panose="020F0502020204030204" pitchFamily="34" charset="0"/>
              </a:rPr>
              <a:t>”</a:t>
            </a:r>
            <a:endParaRPr lang="en-AU" sz="1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3430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539973ED-3CA8-486F-9949-DD3997A21E3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Surface Albedo Validation Protocol </a:t>
            </a:r>
            <a:endParaRPr lang="es-ES" dirty="0"/>
          </a:p>
          <a:p>
            <a:endParaRPr lang="en-AU" dirty="0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56AAE530-F573-4396-A72F-1D3C5CE26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042143"/>
            <a:ext cx="3612660" cy="4551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FD5FC10-E43E-4F08-9C93-D00E8CED2CA1}"/>
              </a:ext>
            </a:extLst>
          </p:cNvPr>
          <p:cNvSpPr txBox="1"/>
          <p:nvPr/>
        </p:nvSpPr>
        <p:spPr>
          <a:xfrm>
            <a:off x="-43467" y="1143000"/>
            <a:ext cx="9111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Achievement</a:t>
            </a:r>
            <a:r>
              <a:rPr lang="es-ES" b="1" dirty="0" smtClean="0"/>
              <a:t>: Global Surface </a:t>
            </a:r>
            <a:r>
              <a:rPr lang="es-ES" b="1" dirty="0"/>
              <a:t>Albedo </a:t>
            </a:r>
            <a:r>
              <a:rPr lang="es-ES" b="1" dirty="0" err="1" smtClean="0"/>
              <a:t>Product</a:t>
            </a:r>
            <a:r>
              <a:rPr lang="es-ES" b="1" dirty="0" smtClean="0"/>
              <a:t> </a:t>
            </a:r>
            <a:r>
              <a:rPr lang="es-ES" b="1" dirty="0" err="1" smtClean="0"/>
              <a:t>Validation</a:t>
            </a:r>
            <a:r>
              <a:rPr lang="es-ES" b="1" dirty="0" smtClean="0"/>
              <a:t> </a:t>
            </a:r>
            <a:r>
              <a:rPr lang="es-ES" b="1" dirty="0" err="1" smtClean="0"/>
              <a:t>Best</a:t>
            </a:r>
            <a:r>
              <a:rPr lang="es-ES" b="1" dirty="0" smtClean="0"/>
              <a:t> </a:t>
            </a:r>
            <a:r>
              <a:rPr lang="es-ES" b="1" dirty="0" err="1" smtClean="0"/>
              <a:t>Practices</a:t>
            </a:r>
            <a:r>
              <a:rPr lang="es-ES" b="1" dirty="0" smtClean="0"/>
              <a:t> </a:t>
            </a:r>
            <a:r>
              <a:rPr lang="es-ES" b="1" dirty="0" err="1" smtClean="0"/>
              <a:t>Protocol</a:t>
            </a:r>
            <a:r>
              <a:rPr lang="es-ES" b="1" dirty="0" smtClean="0"/>
              <a:t> </a:t>
            </a:r>
            <a:r>
              <a:rPr lang="es-ES" b="1" dirty="0" err="1" smtClean="0"/>
              <a:t>completed</a:t>
            </a:r>
            <a:r>
              <a:rPr lang="es-ES" b="1" dirty="0" smtClean="0"/>
              <a:t>, </a:t>
            </a:r>
            <a:r>
              <a:rPr lang="es-ES" b="1" dirty="0" err="1"/>
              <a:t>ready</a:t>
            </a:r>
            <a:r>
              <a:rPr lang="es-ES" b="1" dirty="0"/>
              <a:t> to be </a:t>
            </a:r>
            <a:r>
              <a:rPr lang="es-ES" b="1" dirty="0" err="1"/>
              <a:t>endorsed</a:t>
            </a:r>
            <a:r>
              <a:rPr lang="es-ES" b="1" dirty="0"/>
              <a:t> at </a:t>
            </a:r>
            <a:r>
              <a:rPr lang="es-ES" b="1" dirty="0" err="1"/>
              <a:t>the</a:t>
            </a:r>
            <a:r>
              <a:rPr lang="es-ES" b="1" dirty="0"/>
              <a:t> WGCV-45 in </a:t>
            </a:r>
            <a:r>
              <a:rPr lang="es-ES" b="1" dirty="0" err="1" smtClean="0"/>
              <a:t>July</a:t>
            </a:r>
            <a:r>
              <a:rPr lang="es-ES" b="1" dirty="0"/>
              <a:t> </a:t>
            </a:r>
            <a:r>
              <a:rPr lang="es-ES" b="1" dirty="0" smtClean="0"/>
              <a:t>in Perth</a:t>
            </a:r>
            <a:r>
              <a:rPr lang="es-ES" b="1" dirty="0"/>
              <a:t>, </a:t>
            </a:r>
            <a:r>
              <a:rPr lang="es-ES" b="1" dirty="0" smtClean="0"/>
              <a:t>Australia; LPV </a:t>
            </a:r>
            <a:r>
              <a:rPr lang="es-ES" b="1" dirty="0" err="1" smtClean="0"/>
              <a:t>Super</a:t>
            </a:r>
            <a:r>
              <a:rPr lang="es-ES" b="1" dirty="0" smtClean="0"/>
              <a:t> </a:t>
            </a:r>
            <a:r>
              <a:rPr lang="es-ES" b="1" dirty="0" err="1" smtClean="0"/>
              <a:t>Sites</a:t>
            </a:r>
            <a:endParaRPr lang="es-ES" b="1" dirty="0"/>
          </a:p>
        </p:txBody>
      </p:sp>
      <p:sp>
        <p:nvSpPr>
          <p:cNvPr id="10" name="Rectangle 9"/>
          <p:cNvSpPr/>
          <p:nvPr/>
        </p:nvSpPr>
        <p:spPr>
          <a:xfrm>
            <a:off x="4191000" y="184616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Contributing to global products </a:t>
            </a:r>
            <a:r>
              <a:rPr lang="en-AU" sz="1400" b="1" i="1" dirty="0" smtClean="0">
                <a:solidFill>
                  <a:srgbClr val="002060"/>
                </a:solidFill>
                <a:latin typeface="Times-Roman"/>
              </a:rPr>
              <a:t>ECVs 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from a variety </a:t>
            </a:r>
            <a:r>
              <a:rPr lang="en-AU" sz="1400" b="1" i="1" dirty="0" smtClean="0">
                <a:solidFill>
                  <a:srgbClr val="002060"/>
                </a:solidFill>
                <a:latin typeface="Times-Roman"/>
              </a:rPr>
              <a:t>of satellite 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sensors </a:t>
            </a:r>
            <a:r>
              <a:rPr lang="en-AU" sz="1400" b="1" i="1" dirty="0" smtClean="0">
                <a:solidFill>
                  <a:srgbClr val="002060"/>
                </a:solidFill>
                <a:latin typeface="Times-Roman"/>
              </a:rPr>
              <a:t>per Action 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Items outlined in </a:t>
            </a:r>
            <a:r>
              <a:rPr lang="en-AU" sz="1400" b="1" i="1" dirty="0" smtClean="0">
                <a:solidFill>
                  <a:srgbClr val="002060"/>
                </a:solidFill>
                <a:latin typeface="Times-Roman"/>
              </a:rPr>
              <a:t>the 2010 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GCOS Implementation Plan in Support of the UNFCCC (GCOS-138, 2010, aka IP-10) </a:t>
            </a:r>
            <a:r>
              <a:rPr lang="en-AU" sz="1400" b="1" i="1" dirty="0" smtClean="0">
                <a:solidFill>
                  <a:srgbClr val="002060"/>
                </a:solidFill>
                <a:latin typeface="Times-Roman"/>
              </a:rPr>
              <a:t>and the 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2011 update [</a:t>
            </a:r>
            <a:r>
              <a:rPr lang="en-AU" sz="1400" b="1" i="1" dirty="0">
                <a:solidFill>
                  <a:srgbClr val="002060"/>
                </a:solidFill>
                <a:latin typeface="Times-Italic"/>
              </a:rPr>
              <a:t>GCOS-154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, 2011]</a:t>
            </a:r>
            <a:endParaRPr lang="en-AU" sz="1400" b="1" i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072540"/>
            <a:ext cx="3917460" cy="375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514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800" dirty="0" smtClean="0"/>
              <a:t>Expected </a:t>
            </a:r>
            <a:r>
              <a:rPr lang="en-AU" sz="1800" dirty="0"/>
              <a:t>Outcome: </a:t>
            </a:r>
            <a:r>
              <a:rPr lang="en-AU" sz="1800" dirty="0" smtClean="0"/>
              <a:t>A list </a:t>
            </a:r>
            <a:r>
              <a:rPr lang="en-AU" sz="1800" dirty="0"/>
              <a:t>of reference standards for </a:t>
            </a:r>
            <a:r>
              <a:rPr lang="en-AU" sz="1800" dirty="0" smtClean="0"/>
              <a:t>the validation of CO</a:t>
            </a:r>
            <a:r>
              <a:rPr lang="en-AU" sz="1800" baseline="-25000" dirty="0" smtClean="0"/>
              <a:t>2</a:t>
            </a:r>
            <a:r>
              <a:rPr lang="en-AU" sz="1800" dirty="0" smtClean="0"/>
              <a:t> </a:t>
            </a:r>
            <a:r>
              <a:rPr lang="en-AU" sz="1800" dirty="0"/>
              <a:t>and CH</a:t>
            </a:r>
            <a:r>
              <a:rPr lang="en-AU" sz="1800" baseline="-25000" dirty="0"/>
              <a:t>4</a:t>
            </a:r>
            <a:r>
              <a:rPr lang="en-AU" sz="1800" dirty="0"/>
              <a:t> (and CO, N</a:t>
            </a:r>
            <a:r>
              <a:rPr lang="en-AU" sz="1800" baseline="-25000" dirty="0"/>
              <a:t>2</a:t>
            </a:r>
            <a:r>
              <a:rPr lang="en-AU" sz="1800" dirty="0"/>
              <a:t>O) products suitable for use in </a:t>
            </a:r>
            <a:r>
              <a:rPr lang="en-AU" sz="1800" dirty="0" smtClean="0"/>
              <a:t>inter-comparison </a:t>
            </a:r>
            <a:r>
              <a:rPr lang="en-AU" sz="1800" dirty="0"/>
              <a:t>of multiple </a:t>
            </a:r>
            <a:r>
              <a:rPr lang="en-AU" sz="1800" dirty="0" smtClean="0"/>
              <a:t>GHG missions</a:t>
            </a:r>
          </a:p>
          <a:p>
            <a:pPr lvl="1"/>
            <a:r>
              <a:rPr lang="en-AU" sz="1600" dirty="0"/>
              <a:t>Identify the current shortcomings/gaps/sustainability in GHG Cal/Val, </a:t>
            </a:r>
            <a:r>
              <a:rPr lang="en-AU" sz="1600" dirty="0" smtClean="0"/>
              <a:t>and, </a:t>
            </a:r>
            <a:r>
              <a:rPr lang="en-AU" sz="1600" dirty="0"/>
              <a:t>formulate recommendations on the medium- to long-term way </a:t>
            </a:r>
            <a:r>
              <a:rPr lang="en-AU" sz="1600" dirty="0" smtClean="0"/>
              <a:t>forward, that is, </a:t>
            </a:r>
            <a:r>
              <a:rPr lang="en-AU" sz="1600" dirty="0"/>
              <a:t>specific focus on GHG Fiducial Reference Measurement (FRM</a:t>
            </a:r>
            <a:r>
              <a:rPr lang="en-AU" sz="1600" dirty="0" smtClean="0"/>
              <a:t>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sz="1800" dirty="0" smtClean="0"/>
              <a:t>CV-18: Drivers/contributing </a:t>
            </a:r>
            <a:r>
              <a:rPr lang="en-AU" sz="1800" dirty="0"/>
              <a:t>to </a:t>
            </a:r>
            <a:r>
              <a:rPr lang="en-AU" sz="1800" dirty="0" smtClean="0"/>
              <a:t>CEOS-32-05</a:t>
            </a:r>
          </a:p>
          <a:p>
            <a:r>
              <a:rPr lang="en-AU" sz="1800" dirty="0"/>
              <a:t>CEOS AC-VC GHG Whitepaper </a:t>
            </a:r>
            <a:r>
              <a:rPr lang="en-AU" sz="1800" dirty="0" smtClean="0"/>
              <a:t>“A Constellation Architecture For Monitoring Carbon Dioxide And Methane From Space”;</a:t>
            </a:r>
          </a:p>
          <a:p>
            <a:r>
              <a:rPr lang="en-AU" sz="1800" dirty="0" smtClean="0"/>
              <a:t>Past CEOS </a:t>
            </a:r>
            <a:r>
              <a:rPr lang="en-AU" sz="1800" dirty="0"/>
              <a:t>chair initiative on “an international coordinated Greenhouse Gases monitoring </a:t>
            </a:r>
            <a:r>
              <a:rPr lang="en-AU" sz="1800" dirty="0" smtClean="0"/>
              <a:t>system”;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Greenhouse </a:t>
            </a:r>
            <a:r>
              <a:rPr lang="en-AU" dirty="0" smtClean="0"/>
              <a:t>Gas Reference </a:t>
            </a:r>
            <a:r>
              <a:rPr lang="en-AU" dirty="0"/>
              <a:t>S</a:t>
            </a:r>
            <a:r>
              <a:rPr lang="en-AU" dirty="0" smtClean="0"/>
              <a:t>tandards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907567"/>
            <a:ext cx="3805382" cy="1934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31" y="4907567"/>
            <a:ext cx="1274269" cy="762000"/>
          </a:xfrm>
          <a:prstGeom prst="rect">
            <a:avLst/>
          </a:prstGeom>
        </p:spPr>
      </p:pic>
      <p:sp>
        <p:nvSpPr>
          <p:cNvPr id="7" name="AutoShape 2" descr="Image result for NDACC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4" descr="Image result for NDACC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4242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015023-8A5D-C94E-9FDE-F5FA630CC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95" y="2969960"/>
            <a:ext cx="3717403" cy="192259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76199" y="1219200"/>
            <a:ext cx="9067799" cy="5257800"/>
          </a:xfrm>
        </p:spPr>
        <p:txBody>
          <a:bodyPr/>
          <a:lstStyle/>
          <a:p>
            <a:r>
              <a:rPr lang="en-GB" sz="1850" b="1" dirty="0" smtClean="0">
                <a:solidFill>
                  <a:srgbClr val="002060"/>
                </a:solidFill>
              </a:rPr>
              <a:t>In-situ </a:t>
            </a:r>
            <a:r>
              <a:rPr lang="en-GB" sz="1800" b="1" dirty="0">
                <a:solidFill>
                  <a:srgbClr val="002060"/>
                </a:solidFill>
              </a:rPr>
              <a:t>/ EO Data Discovery, Visualization and Pixel Access</a:t>
            </a:r>
          </a:p>
          <a:p>
            <a:pPr marL="717550" lvl="1"/>
            <a:r>
              <a:rPr lang="en-GB" sz="1600" b="1" dirty="0" smtClean="0">
                <a:solidFill>
                  <a:srgbClr val="002060"/>
                </a:solidFill>
              </a:rPr>
              <a:t>Atmospheric </a:t>
            </a:r>
            <a:r>
              <a:rPr lang="en-GB" sz="1600" b="1" dirty="0">
                <a:solidFill>
                  <a:srgbClr val="002060"/>
                </a:solidFill>
              </a:rPr>
              <a:t>Correction Inter-Comparison Exercise (ACIX</a:t>
            </a:r>
            <a:r>
              <a:rPr lang="en-GB" sz="1600" b="1" dirty="0" smtClean="0">
                <a:solidFill>
                  <a:srgbClr val="002060"/>
                </a:solidFill>
              </a:rPr>
              <a:t>) (CV-14)</a:t>
            </a:r>
          </a:p>
          <a:p>
            <a:pPr marL="1137342" lvl="2"/>
            <a:r>
              <a:rPr lang="en-AU" sz="1200" b="1" dirty="0">
                <a:solidFill>
                  <a:srgbClr val="002060"/>
                </a:solidFill>
              </a:rPr>
              <a:t>ACIX II-land, 115 sites were selected based on AERONET stations’ location and measurements availability for one-year period starting from October 2017. A total of around 7000 image scenes acquired by Sentinel-2A, -2B and </a:t>
            </a:r>
            <a:r>
              <a:rPr lang="en-AU" sz="1200" b="1" dirty="0" smtClean="0">
                <a:solidFill>
                  <a:srgbClr val="002060"/>
                </a:solidFill>
              </a:rPr>
              <a:t>Landsat-8;</a:t>
            </a:r>
          </a:p>
          <a:p>
            <a:pPr marL="1137342" lvl="2"/>
            <a:r>
              <a:rPr lang="en-AU" sz="1200" b="1" dirty="0">
                <a:solidFill>
                  <a:srgbClr val="002060"/>
                </a:solidFill>
              </a:rPr>
              <a:t>ACIX-Aqua, the exercise is split into phases: Phase I, processors over coastal waters (20 AERONET-OC sites) and Phase II, processors over inland waters (15 sites with in-situ measurements)</a:t>
            </a:r>
            <a:endParaRPr lang="en-GB" sz="1200" b="1" dirty="0" smtClean="0">
              <a:solidFill>
                <a:srgbClr val="002060"/>
              </a:solidFill>
            </a:endParaRPr>
          </a:p>
          <a:p>
            <a:pPr marL="717550" lvl="1"/>
            <a:r>
              <a:rPr lang="en-GB" sz="1600" b="1" dirty="0">
                <a:solidFill>
                  <a:srgbClr val="002060"/>
                </a:solidFill>
              </a:rPr>
              <a:t>Radiometric Calibration Network </a:t>
            </a:r>
            <a:endParaRPr lang="en-GB" sz="1600" b="1" dirty="0" smtClean="0">
              <a:solidFill>
                <a:srgbClr val="002060"/>
              </a:solidFill>
            </a:endParaRPr>
          </a:p>
          <a:p>
            <a:pPr marL="405823" lvl="1" indent="0">
              <a:buNone/>
            </a:pPr>
            <a:r>
              <a:rPr lang="en-GB" sz="1600" b="1" dirty="0" smtClean="0">
                <a:solidFill>
                  <a:srgbClr val="002060"/>
                </a:solidFill>
              </a:rPr>
              <a:t>(</a:t>
            </a:r>
            <a:r>
              <a:rPr lang="en-GB" sz="1600" b="1" dirty="0" err="1" smtClean="0">
                <a:solidFill>
                  <a:srgbClr val="002060"/>
                </a:solidFill>
              </a:rPr>
              <a:t>RadCalNet</a:t>
            </a:r>
            <a:r>
              <a:rPr lang="en-GB" sz="1600" b="1" dirty="0" smtClean="0">
                <a:solidFill>
                  <a:srgbClr val="002060"/>
                </a:solidFill>
              </a:rPr>
              <a:t>) (CV-09)</a:t>
            </a:r>
          </a:p>
          <a:p>
            <a:pPr marL="1111365" lvl="2" indent="-285750"/>
            <a:r>
              <a:rPr lang="en-GB" sz="1200" b="1" dirty="0" smtClean="0">
                <a:solidFill>
                  <a:srgbClr val="002060"/>
                </a:solidFill>
              </a:rPr>
              <a:t>108 users since portal </a:t>
            </a:r>
          </a:p>
          <a:p>
            <a:pPr marL="825615" lvl="2" indent="0">
              <a:buNone/>
            </a:pPr>
            <a:r>
              <a:rPr lang="en-GB" sz="1200" b="1" dirty="0" smtClean="0">
                <a:solidFill>
                  <a:srgbClr val="002060"/>
                </a:solidFill>
              </a:rPr>
              <a:t>opening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600200" y="188704"/>
            <a:ext cx="6248400" cy="533400"/>
          </a:xfrm>
        </p:spPr>
        <p:txBody>
          <a:bodyPr/>
          <a:lstStyle/>
          <a:p>
            <a:r>
              <a:rPr lang="en-AU" sz="2400" dirty="0"/>
              <a:t>Joint WGISS/WGCV CEOS Data Cubes and CEOS Test Sites Data Access </a:t>
            </a:r>
            <a:endParaRPr lang="en-AU" sz="2400" dirty="0" smtClean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A053131-9112-974F-ACDF-5A2A2B09C67F}"/>
              </a:ext>
            </a:extLst>
          </p:cNvPr>
          <p:cNvGrpSpPr/>
          <p:nvPr/>
        </p:nvGrpSpPr>
        <p:grpSpPr>
          <a:xfrm>
            <a:off x="3056803" y="3063431"/>
            <a:ext cx="5116128" cy="594914"/>
            <a:chOff x="1074351" y="1812361"/>
            <a:chExt cx="5116128" cy="59491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49ECB513-B50D-5540-9943-AEC868FC16C1}"/>
                </a:ext>
              </a:extLst>
            </p:cNvPr>
            <p:cNvCxnSpPr/>
            <p:nvPr/>
          </p:nvCxnSpPr>
          <p:spPr>
            <a:xfrm flipV="1">
              <a:off x="3294968" y="1812361"/>
              <a:ext cx="536260" cy="3191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0FDC38D-DE4A-A343-9995-99238C41AEF5}"/>
                </a:ext>
              </a:extLst>
            </p:cNvPr>
            <p:cNvSpPr txBox="1"/>
            <p:nvPr/>
          </p:nvSpPr>
          <p:spPr>
            <a:xfrm>
              <a:off x="1074351" y="1945610"/>
              <a:ext cx="5116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>
                  <a:solidFill>
                    <a:srgbClr val="FF0000"/>
                  </a:solidFill>
                </a:rPr>
                <a:t>Pre-configured list of </a:t>
              </a:r>
              <a:r>
                <a:rPr lang="it-IT" sz="1200" b="1" dirty="0" smtClean="0">
                  <a:solidFill>
                    <a:srgbClr val="FF0000"/>
                  </a:solidFill>
                </a:rPr>
                <a:t>sites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 smtClean="0">
                  <a:solidFill>
                    <a:srgbClr val="FF0000"/>
                  </a:solidFill>
                </a:rPr>
                <a:t>Data Discovery</a:t>
              </a:r>
              <a:endParaRPr lang="it-IT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BF82DB-8A52-E141-BE02-DF60CE0DA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95" y="4930786"/>
            <a:ext cx="3717404" cy="192259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A407C27-602E-CD4D-992E-661A58493508}"/>
              </a:ext>
            </a:extLst>
          </p:cNvPr>
          <p:cNvGrpSpPr/>
          <p:nvPr/>
        </p:nvGrpSpPr>
        <p:grpSpPr>
          <a:xfrm>
            <a:off x="2951784" y="4971371"/>
            <a:ext cx="2663083" cy="1029593"/>
            <a:chOff x="3351816" y="2011590"/>
            <a:chExt cx="2663083" cy="102959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5452700C-0109-C143-8434-EBABB16BA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3661" y="2011590"/>
              <a:ext cx="751238" cy="3084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57DE3F7-06C6-D34A-8FCE-85A5EE5AECF1}"/>
                </a:ext>
              </a:extLst>
            </p:cNvPr>
            <p:cNvSpPr txBox="1"/>
            <p:nvPr/>
          </p:nvSpPr>
          <p:spPr>
            <a:xfrm>
              <a:off x="3351816" y="2210186"/>
              <a:ext cx="24748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1200" b="1" dirty="0">
                  <a:solidFill>
                    <a:srgbClr val="FF0000"/>
                  </a:solidFill>
                </a:rPr>
                <a:t>Direct access to the selected </a:t>
              </a:r>
              <a:r>
                <a:rPr lang="en-AU" sz="1200" b="1" dirty="0" smtClean="0">
                  <a:solidFill>
                    <a:srgbClr val="FF0000"/>
                  </a:solidFill>
                </a:rPr>
                <a:t>site</a:t>
              </a:r>
              <a:endParaRPr lang="it-IT" sz="1200" b="1" dirty="0" smtClean="0">
                <a:solidFill>
                  <a:srgbClr val="FF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 smtClean="0">
                  <a:solidFill>
                    <a:srgbClr val="FF0000"/>
                  </a:solidFill>
                </a:rPr>
                <a:t>In-situ Data </a:t>
              </a:r>
              <a:r>
                <a:rPr lang="it-IT" sz="1200" b="1" dirty="0">
                  <a:solidFill>
                    <a:srgbClr val="FF0000"/>
                  </a:solidFill>
                </a:rPr>
                <a:t>Visualization </a:t>
              </a:r>
              <a:r>
                <a:rPr lang="it-IT" sz="1200" b="1" dirty="0" smtClean="0">
                  <a:solidFill>
                    <a:srgbClr val="FF0000"/>
                  </a:solidFill>
                </a:rPr>
                <a:t>and </a:t>
              </a:r>
              <a:r>
                <a:rPr lang="it-IT" sz="1200" b="1" dirty="0">
                  <a:solidFill>
                    <a:srgbClr val="FF0000"/>
                  </a:solidFill>
                </a:rPr>
                <a:t>pixel </a:t>
              </a:r>
              <a:r>
                <a:rPr lang="it-IT" sz="1200" b="1" dirty="0" smtClean="0">
                  <a:solidFill>
                    <a:srgbClr val="FF0000"/>
                  </a:solidFill>
                </a:rPr>
                <a:t>access;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003" y="3690880"/>
            <a:ext cx="2349045" cy="11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1600" dirty="0"/>
              <a:t>Support LSI-VC </a:t>
            </a:r>
            <a:r>
              <a:rPr lang="en-AU" sz="1600" dirty="0" smtClean="0"/>
              <a:t>on the </a:t>
            </a:r>
            <a:r>
              <a:rPr lang="en-AU" sz="1600" dirty="0"/>
              <a:t>CARD4L Product Alignment Assessment Process through peer-review of products generated by data providers adopting these </a:t>
            </a:r>
            <a:r>
              <a:rPr lang="en-AU" sz="1600" dirty="0" smtClean="0"/>
              <a:t>standards (VC-40); </a:t>
            </a:r>
          </a:p>
          <a:p>
            <a:r>
              <a:rPr lang="en-AU" sz="1600" dirty="0" smtClean="0"/>
              <a:t>Contributed </a:t>
            </a:r>
            <a:r>
              <a:rPr lang="en-AU" sz="1600" dirty="0"/>
              <a:t>paper </a:t>
            </a:r>
            <a:r>
              <a:rPr lang="en-AU" sz="1600" dirty="0" smtClean="0"/>
              <a:t>“Role Of CEOS Working Group On Calibration And Validation In Analysis Ready Data Products”.  IGARSS </a:t>
            </a:r>
            <a:r>
              <a:rPr lang="en-AU" sz="1600" dirty="0"/>
              <a:t>invited session organised by </a:t>
            </a:r>
            <a:r>
              <a:rPr lang="en-AU" sz="1600" dirty="0" smtClean="0"/>
              <a:t>LSI-VC;</a:t>
            </a:r>
            <a:endParaRPr lang="en-AU" sz="1600" dirty="0"/>
          </a:p>
          <a:p>
            <a:r>
              <a:rPr lang="en-AU" sz="1600" dirty="0"/>
              <a:t>Support CARD4L SAR PFS Development and Product </a:t>
            </a:r>
            <a:r>
              <a:rPr lang="en-AU" sz="1600" dirty="0" smtClean="0"/>
              <a:t>Assessment (VC-33).  </a:t>
            </a:r>
            <a:endParaRPr lang="en-AU" sz="1600" dirty="0"/>
          </a:p>
          <a:p>
            <a:pPr lvl="1"/>
            <a:r>
              <a:rPr lang="en-AU" sz="1400" dirty="0"/>
              <a:t>Support LSI-VC with the development of CARD4L SAR Product Family Specifications and support of the CARD4L Product Alignment Assessment Process through peer-review of products generated by data providers adopting these standards</a:t>
            </a:r>
            <a:r>
              <a:rPr lang="en-AU" sz="1400" dirty="0" smtClean="0"/>
              <a:t>;</a:t>
            </a:r>
          </a:p>
          <a:p>
            <a:pPr lvl="1"/>
            <a:endParaRPr lang="en-AU" sz="1400" dirty="0"/>
          </a:p>
          <a:p>
            <a:r>
              <a:rPr lang="en-AU" sz="1600" dirty="0" smtClean="0"/>
              <a:t>Future CV: </a:t>
            </a:r>
            <a:r>
              <a:rPr lang="en-AU" sz="1600" dirty="0"/>
              <a:t>SAR Radiometric Calibration and Geolocation Supersites.  </a:t>
            </a:r>
          </a:p>
          <a:p>
            <a:pPr lvl="1"/>
            <a:r>
              <a:rPr lang="en-AU" sz="1400" dirty="0" smtClean="0"/>
              <a:t>Update </a:t>
            </a:r>
            <a:r>
              <a:rPr lang="en-AU" sz="1400" dirty="0"/>
              <a:t>the calibration target and sites database and augment where </a:t>
            </a:r>
            <a:r>
              <a:rPr lang="en-AU" sz="1400" dirty="0" smtClean="0"/>
              <a:t>needed;</a:t>
            </a:r>
          </a:p>
          <a:p>
            <a:pPr lvl="1"/>
            <a:r>
              <a:rPr lang="en-AU" sz="1400" dirty="0" smtClean="0"/>
              <a:t>Produce </a:t>
            </a:r>
            <a:r>
              <a:rPr lang="en-AU" sz="1400" dirty="0"/>
              <a:t>a standards and requirements document for a multi-mission SAR image Cal/Val supersite including the characterization of targets and sites.  This Cal/Val supersite may include a virtual array of active radar and passive calibration devices. </a:t>
            </a:r>
            <a:endParaRPr lang="en-AU" sz="1400" dirty="0" smtClean="0"/>
          </a:p>
          <a:p>
            <a:pPr lvl="2"/>
            <a:endParaRPr lang="en-AU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Analysis Ready Data</a:t>
            </a:r>
            <a:endParaRPr lang="en-AU" dirty="0"/>
          </a:p>
        </p:txBody>
      </p:sp>
      <p:pic>
        <p:nvPicPr>
          <p:cNvPr id="3074" name="Picture 2" descr="https://lh4.googleusercontent.com/0r8oy6q7Gh0ItxXWF-3CwFhslT8hM77twwJCHTsGZEQBkOKq8UsFwv1yiKi1gZ7xZIJCZkQNSeWfBDhodXwQUqNUwbHF9pUoiuP6dCiNeW2Bxqb5o9tKl7v8UgCkZE8HUXSzhJN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69" y="5486400"/>
            <a:ext cx="357808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55" y="5646005"/>
            <a:ext cx="424045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AU" sz="1200" i="1" dirty="0" smtClean="0"/>
              <a:t>* SAR workshop at CONAE with 50 participants </a:t>
            </a:r>
            <a:r>
              <a:rPr lang="en-AU" sz="1200" i="1" dirty="0"/>
              <a:t>from JAXA, </a:t>
            </a:r>
            <a:r>
              <a:rPr lang="en-AU" sz="1200" i="1" dirty="0" smtClean="0"/>
              <a:t>NASA/JPL</a:t>
            </a:r>
            <a:r>
              <a:rPr lang="en-AU" sz="1200" i="1" dirty="0"/>
              <a:t>, </a:t>
            </a:r>
            <a:r>
              <a:rPr lang="en-AU" sz="1200" i="1" dirty="0" smtClean="0"/>
              <a:t>DLR</a:t>
            </a:r>
            <a:r>
              <a:rPr lang="en-AU" sz="1200" i="1" dirty="0"/>
              <a:t>, </a:t>
            </a:r>
            <a:r>
              <a:rPr lang="en-AU" sz="1200" i="1" dirty="0" smtClean="0"/>
              <a:t>ESA, CSIRO</a:t>
            </a:r>
            <a:r>
              <a:rPr lang="en-AU" sz="1200" i="1" dirty="0"/>
              <a:t>, </a:t>
            </a:r>
            <a:r>
              <a:rPr lang="en-AU" sz="1200" i="1" dirty="0" smtClean="0"/>
              <a:t>CCRS</a:t>
            </a:r>
            <a:r>
              <a:rPr lang="en-AU" sz="1200" i="1" dirty="0"/>
              <a:t>, </a:t>
            </a:r>
            <a:r>
              <a:rPr lang="en-AU" sz="1200" i="1" dirty="0" smtClean="0"/>
              <a:t>INTA</a:t>
            </a:r>
            <a:r>
              <a:rPr lang="en-AU" sz="1200" i="1" dirty="0"/>
              <a:t>, </a:t>
            </a:r>
            <a:r>
              <a:rPr lang="en-AU" sz="1200" i="1" dirty="0" smtClean="0"/>
              <a:t>KARI, GA, CONAE, University </a:t>
            </a:r>
            <a:r>
              <a:rPr lang="en-AU" sz="1200" i="1" dirty="0"/>
              <a:t>of Zurich , and companies </a:t>
            </a:r>
            <a:r>
              <a:rPr lang="en-AU" sz="1200" i="1" dirty="0" err="1" smtClean="0"/>
              <a:t>Aresys</a:t>
            </a:r>
            <a:r>
              <a:rPr lang="en-AU" sz="1200" i="1" dirty="0" smtClean="0"/>
              <a:t>, </a:t>
            </a:r>
            <a:r>
              <a:rPr lang="en-AU" sz="1200" i="1" dirty="0"/>
              <a:t>MDA, and </a:t>
            </a:r>
            <a:r>
              <a:rPr lang="en-AU" sz="1200" i="1" dirty="0" err="1"/>
              <a:t>SoloEO</a:t>
            </a:r>
            <a:endParaRPr kumimoji="0" lang="en-AU" sz="1200" b="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3772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0" y="1143000"/>
            <a:ext cx="8305800" cy="762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en-US" sz="2200" b="1" dirty="0"/>
              <a:t>Timeline from </a:t>
            </a:r>
            <a:r>
              <a:rPr lang="en-US" sz="2200" b="1" dirty="0" smtClean="0"/>
              <a:t>WGCV-44</a:t>
            </a:r>
            <a:endParaRPr lang="en-US" sz="22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" y="1524000"/>
            <a:ext cx="4014108" cy="5334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lvl="0" defTabSz="914400">
              <a:buSzPct val="90000"/>
            </a:pPr>
            <a:r>
              <a:rPr lang="en-US" sz="1800" dirty="0" smtClean="0">
                <a:latin typeface="Century Gothic" pitchFamily="34" charset="0"/>
              </a:rPr>
              <a:t>August </a:t>
            </a:r>
            <a:r>
              <a:rPr lang="en-US" sz="1800" dirty="0">
                <a:latin typeface="Century Gothic" pitchFamily="34" charset="0"/>
              </a:rPr>
              <a:t>2018 WGCV plenary #</a:t>
            </a:r>
            <a:r>
              <a:rPr lang="en-US" sz="1800" dirty="0" smtClean="0">
                <a:latin typeface="Century Gothic" pitchFamily="34" charset="0"/>
              </a:rPr>
              <a:t>44 </a:t>
            </a:r>
            <a:r>
              <a:rPr lang="en-US" sz="1800" dirty="0">
                <a:latin typeface="Century Gothic" pitchFamily="34" charset="0"/>
              </a:rPr>
              <a:t>in </a:t>
            </a:r>
            <a:r>
              <a:rPr lang="en-US" sz="1800" dirty="0" smtClean="0">
                <a:latin typeface="Century Gothic" pitchFamily="34" charset="0"/>
              </a:rPr>
              <a:t>Darmstadt</a:t>
            </a:r>
            <a:endParaRPr lang="en-US" sz="1800" dirty="0">
              <a:latin typeface="Century Gothic" pitchFamily="34" charset="0"/>
            </a:endParaRPr>
          </a:p>
          <a:p>
            <a:pPr lvl="0" defTabSz="914400">
              <a:buSzPct val="90000"/>
            </a:pPr>
            <a:r>
              <a:rPr lang="en-US" sz="1800" dirty="0" smtClean="0">
                <a:latin typeface="Century Gothic" pitchFamily="34" charset="0"/>
              </a:rPr>
              <a:t>October </a:t>
            </a:r>
            <a:r>
              <a:rPr lang="en-US" sz="1800" dirty="0">
                <a:latin typeface="Century Gothic" pitchFamily="34" charset="0"/>
              </a:rPr>
              <a:t>2018 </a:t>
            </a:r>
            <a:r>
              <a:rPr lang="en-US" sz="1800" dirty="0" smtClean="0">
                <a:latin typeface="Century Gothic" pitchFamily="34" charset="0"/>
              </a:rPr>
              <a:t>CEOS Plenary, Brussels, Belgium</a:t>
            </a:r>
            <a:endParaRPr lang="en-US" sz="1800" dirty="0">
              <a:latin typeface="Century Gothic" pitchFamily="34" charset="0"/>
            </a:endParaRPr>
          </a:p>
          <a:p>
            <a:pPr defTabSz="914400">
              <a:buSzPct val="90000"/>
            </a:pPr>
            <a:r>
              <a:rPr lang="en-US" sz="1800" dirty="0" smtClean="0">
                <a:latin typeface="Century Gothic" pitchFamily="34" charset="0"/>
              </a:rPr>
              <a:t>April 2019 SIT-34, Miami, Florida, USA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B847E9A-DD34-4F49-82AD-5BE46B46C599}"/>
              </a:ext>
            </a:extLst>
          </p:cNvPr>
          <p:cNvSpPr txBox="1">
            <a:spLocks/>
          </p:cNvSpPr>
          <p:nvPr/>
        </p:nvSpPr>
        <p:spPr>
          <a:xfrm>
            <a:off x="4152900" y="4573167"/>
            <a:ext cx="4762500" cy="190383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lvl="0" defTabSz="914400">
              <a:buSzPct val="90000"/>
            </a:pP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Inputs to monthly CEOS SEC meeting / telecon</a:t>
            </a:r>
          </a:p>
          <a:p>
            <a:pPr defTabSz="914400">
              <a:buSzPct val="90000"/>
            </a:pP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March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telecon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with CEOS SIT</a:t>
            </a:r>
          </a:p>
          <a:p>
            <a:pPr defTabSz="914400">
              <a:buSzPct val="90000"/>
            </a:pP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Joint WGISS/WGCV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telecons</a:t>
            </a:r>
            <a:endParaRPr lang="en-US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2ECF44AE-D95D-9A43-B5D3-4649EB99B215}"/>
              </a:ext>
            </a:extLst>
          </p:cNvPr>
          <p:cNvSpPr txBox="1">
            <a:spLocks/>
          </p:cNvSpPr>
          <p:nvPr/>
        </p:nvSpPr>
        <p:spPr>
          <a:xfrm>
            <a:off x="4152900" y="4267200"/>
            <a:ext cx="3200400" cy="64166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en-US" sz="2200" b="1" dirty="0"/>
              <a:t>Other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1" y="1254700"/>
            <a:ext cx="4959358" cy="29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586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9644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987882-BF61-ED4B-B616-B903CA661A83}"/>
              </a:ext>
            </a:extLst>
          </p:cNvPr>
          <p:cNvSpPr/>
          <p:nvPr/>
        </p:nvSpPr>
        <p:spPr>
          <a:xfrm>
            <a:off x="152400" y="11430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32</a:t>
            </a:r>
            <a:r>
              <a:rPr lang="en-US" b="1" baseline="30000" dirty="0" smtClean="0"/>
              <a:t>nd</a:t>
            </a:r>
            <a:r>
              <a:rPr lang="en-US" b="1" dirty="0" smtClean="0"/>
              <a:t> CEOS Plenary</a:t>
            </a:r>
            <a:r>
              <a:rPr lang="en-US" b="1" dirty="0" smtClean="0"/>
              <a:t>, 16-18 October 2018, Brussels, Belgium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42715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143000"/>
            <a:ext cx="9144000" cy="54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396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WGCV Report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09600" y="37338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Kurt Thome (NASA)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Cindy </a:t>
            </a:r>
            <a:r>
              <a:rPr lang="en-US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Ong</a:t>
            </a: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(CSIRO)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6.1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Brussels,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Belgium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17 – 18 October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55302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r>
              <a:rPr lang="en-US" dirty="0"/>
              <a:t>Key activities from </a:t>
            </a:r>
            <a:r>
              <a:rPr lang="en-US" dirty="0" smtClean="0"/>
              <a:t>2018</a:t>
            </a:r>
            <a:endParaRPr lang="en-US" dirty="0"/>
          </a:p>
          <a:p>
            <a:pPr lvl="1"/>
            <a:r>
              <a:rPr lang="en-US" dirty="0"/>
              <a:t>CEOS Work Plan Deliverables</a:t>
            </a:r>
          </a:p>
          <a:p>
            <a:pPr lvl="1"/>
            <a:r>
              <a:rPr lang="en-US" dirty="0" smtClean="0"/>
              <a:t>Highlighted with discussions related to ACIX</a:t>
            </a:r>
            <a:r>
              <a:rPr lang="en-US" dirty="0"/>
              <a:t>, RADCALNET, </a:t>
            </a:r>
            <a:r>
              <a:rPr lang="en-US" dirty="0" smtClean="0"/>
              <a:t>Carbon, WGCV subgroups</a:t>
            </a:r>
          </a:p>
          <a:p>
            <a:pPr lvl="1"/>
            <a:r>
              <a:rPr lang="en-US" dirty="0"/>
              <a:t>Interactions with other </a:t>
            </a:r>
            <a:r>
              <a:rPr lang="en-US" dirty="0" smtClean="0"/>
              <a:t>entities</a:t>
            </a:r>
            <a:endParaRPr lang="en-US" dirty="0"/>
          </a:p>
          <a:p>
            <a:r>
              <a:rPr lang="en-US" dirty="0"/>
              <a:t>Meetings / Workshops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WGCV report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257800"/>
            <a:ext cx="28956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WGCV-44 meeting hosted by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EUMETSAT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9950DC-A1A6-2D44-A26F-BC170A3983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7520" y="3397674"/>
            <a:ext cx="6126480" cy="346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48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E73CEA3-511A-4048-BD35-90B431BC73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>
                <a:solidFill>
                  <a:srgbClr val="1F497D"/>
                </a:solidFill>
                <a:latin typeface="Helvetica"/>
                <a:ea typeface="Helvetica"/>
              </a:rPr>
              <a:pPr defTabSz="914400"/>
              <a:t>7</a:t>
            </a:fld>
            <a:endParaRPr dirty="0">
              <a:solidFill>
                <a:srgbClr val="1F497D"/>
              </a:solidFill>
              <a:latin typeface="Helvetica"/>
              <a:ea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A00BC8-B7D5-774F-A211-7398B3710C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6858000" cy="5257800"/>
          </a:xfrm>
        </p:spPr>
        <p:txBody>
          <a:bodyPr/>
          <a:lstStyle/>
          <a:p>
            <a:r>
              <a:rPr lang="en-US" dirty="0" smtClean="0"/>
              <a:t>Recent major achievements</a:t>
            </a:r>
            <a:endParaRPr lang="en-US" dirty="0"/>
          </a:p>
          <a:p>
            <a:pPr lvl="1"/>
            <a:r>
              <a:rPr lang="en-US" dirty="0" smtClean="0"/>
              <a:t>ACIX </a:t>
            </a:r>
            <a:r>
              <a:rPr lang="en-US" dirty="0"/>
              <a:t>(CV-13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RadCalNet</a:t>
            </a:r>
            <a:r>
              <a:rPr lang="en-US" dirty="0" smtClean="0"/>
              <a:t> </a:t>
            </a:r>
            <a:r>
              <a:rPr lang="en-US" dirty="0"/>
              <a:t>(CV-</a:t>
            </a:r>
            <a:r>
              <a:rPr lang="en-US" dirty="0" smtClean="0"/>
              <a:t>9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Solar </a:t>
            </a:r>
            <a:r>
              <a:rPr lang="en-US" dirty="0"/>
              <a:t>Irradiance Model (CV-16)</a:t>
            </a:r>
          </a:p>
          <a:p>
            <a:pPr lvl="1"/>
            <a:r>
              <a:rPr lang="en-US" dirty="0"/>
              <a:t>LPV </a:t>
            </a:r>
            <a:r>
              <a:rPr lang="en-US" dirty="0" err="1"/>
              <a:t>SuperSites</a:t>
            </a:r>
            <a:r>
              <a:rPr lang="en-US" dirty="0"/>
              <a:t> (CV-12, CARB-19)</a:t>
            </a:r>
          </a:p>
          <a:p>
            <a:r>
              <a:rPr lang="en-AU" dirty="0"/>
              <a:t>Improved reporting of achievements to ensure their utility to CEOS agencies</a:t>
            </a:r>
          </a:p>
          <a:p>
            <a:pPr lvl="1"/>
            <a:r>
              <a:rPr lang="en-AU" dirty="0"/>
              <a:t>CEOS </a:t>
            </a:r>
            <a:r>
              <a:rPr lang="en-AU" dirty="0" smtClean="0"/>
              <a:t>WGCV website (completes CV-01)</a:t>
            </a:r>
            <a:endParaRPr lang="en-AU" dirty="0"/>
          </a:p>
          <a:p>
            <a:pPr lvl="1"/>
            <a:r>
              <a:rPr lang="en-AU" dirty="0"/>
              <a:t>Other outreach methods</a:t>
            </a:r>
          </a:p>
          <a:p>
            <a:r>
              <a:rPr lang="en-US" dirty="0"/>
              <a:t>Near-term planned activities</a:t>
            </a:r>
          </a:p>
          <a:p>
            <a:pPr lvl="1"/>
            <a:r>
              <a:rPr lang="en-US" dirty="0"/>
              <a:t>CARD4L assessment (CV-17)</a:t>
            </a:r>
            <a:endParaRPr lang="en-AU" dirty="0"/>
          </a:p>
          <a:p>
            <a:pPr lvl="1"/>
            <a:r>
              <a:rPr lang="en-AU" dirty="0"/>
              <a:t>Joint WGISS activities </a:t>
            </a:r>
          </a:p>
          <a:p>
            <a:pPr lvl="1"/>
            <a:r>
              <a:rPr lang="en-AU" dirty="0"/>
              <a:t>GSICS Level 1 interoperability (CV-15)</a:t>
            </a:r>
          </a:p>
          <a:p>
            <a:pPr lvl="1"/>
            <a:r>
              <a:rPr lang="en-AU" dirty="0"/>
              <a:t>Carbon actions including GHGs (CV-18) and biomass (CV-19)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C5F1EF-87D8-8E4B-AFE0-5C38B7B510A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 rtl="0"/>
            <a:r>
              <a:rPr lang="en-US" dirty="0"/>
              <a:t>WGCV Achievements and Planned Outcomes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186871"/>
            <a:ext cx="2789517" cy="1918529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6332" y="5042174"/>
            <a:ext cx="2277668" cy="1815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16B878-DF97-4409-BD76-53FB95E91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382" y="1167286"/>
            <a:ext cx="2507618" cy="1880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750" y="990600"/>
            <a:ext cx="1455450" cy="13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350" y="1752600"/>
            <a:ext cx="1455450" cy="13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20246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r>
              <a:rPr lang="en-US" dirty="0" smtClean="0"/>
              <a:t>Work </a:t>
            </a:r>
            <a:r>
              <a:rPr lang="en-US" dirty="0"/>
              <a:t>Plan progress is proceeding at a good </a:t>
            </a:r>
            <a:r>
              <a:rPr lang="en-US" dirty="0" smtClean="0"/>
              <a:t>pace</a:t>
            </a:r>
          </a:p>
          <a:p>
            <a:pPr lvl="1"/>
            <a:r>
              <a:rPr lang="en-US" dirty="0" smtClean="0"/>
              <a:t>All actions are proceeding </a:t>
            </a:r>
          </a:p>
          <a:p>
            <a:pPr lvl="1"/>
            <a:r>
              <a:rPr lang="en-US" dirty="0" smtClean="0"/>
              <a:t>Paths forward to completion are in place for all actions</a:t>
            </a:r>
          </a:p>
          <a:p>
            <a:r>
              <a:rPr lang="en-US" dirty="0" smtClean="0"/>
              <a:t>WGCV </a:t>
            </a:r>
            <a:r>
              <a:rPr lang="en-US" dirty="0"/>
              <a:t>interactions with other groups continues to provide challenges and progress</a:t>
            </a:r>
          </a:p>
          <a:p>
            <a:pPr lvl="1"/>
            <a:r>
              <a:rPr lang="en-US" dirty="0" smtClean="0"/>
              <a:t>Interactions with VCs and WGs are advancing </a:t>
            </a:r>
            <a:r>
              <a:rPr lang="en-US" dirty="0"/>
              <a:t>WGCV activities</a:t>
            </a:r>
          </a:p>
          <a:p>
            <a:pPr lvl="1"/>
            <a:r>
              <a:rPr lang="en-US" dirty="0"/>
              <a:t>Cross-cutting activities are creating new links between the subgroups</a:t>
            </a:r>
          </a:p>
          <a:p>
            <a:r>
              <a:rPr lang="en-US" dirty="0" smtClean="0"/>
              <a:t>Attendance </a:t>
            </a:r>
            <a:r>
              <a:rPr lang="en-US" dirty="0"/>
              <a:t>and participation by CEOS member agencies at the Working </a:t>
            </a:r>
            <a:r>
              <a:rPr lang="en-US" dirty="0" smtClean="0"/>
              <a:t>Group </a:t>
            </a:r>
            <a:r>
              <a:rPr lang="en-US" dirty="0"/>
              <a:t>and Subgroup levels is </a:t>
            </a:r>
            <a:r>
              <a:rPr lang="en-US" dirty="0" smtClean="0"/>
              <a:t>strong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48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D987882-BF61-ED4B-B616-B903CA661A83}"/>
              </a:ext>
            </a:extLst>
          </p:cNvPr>
          <p:cNvSpPr/>
          <p:nvPr/>
        </p:nvSpPr>
        <p:spPr>
          <a:xfrm>
            <a:off x="152400" y="11430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SIT-34, 2-4 </a:t>
            </a:r>
            <a:r>
              <a:rPr lang="en-US" b="1" dirty="0"/>
              <a:t>April </a:t>
            </a:r>
            <a:r>
              <a:rPr lang="en-US" b="1" dirty="0" smtClean="0"/>
              <a:t>2019, Miami, Florida, </a:t>
            </a:r>
            <a:r>
              <a:rPr lang="en-US" b="1" dirty="0"/>
              <a:t>USA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9775"/>
          <a:stretch/>
        </p:blipFill>
        <p:spPr>
          <a:xfrm>
            <a:off x="457200" y="1512332"/>
            <a:ext cx="8066105" cy="50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27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10010</TotalTime>
  <Words>1087</Words>
  <Application>Microsoft Office PowerPoint</Application>
  <PresentationFormat>On-screen Show (4:3)</PresentationFormat>
  <Paragraphs>130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ＭＳ Ｐゴシック</vt:lpstr>
      <vt:lpstr>Arial</vt:lpstr>
      <vt:lpstr>Arial Bold</vt:lpstr>
      <vt:lpstr>Avenir Roman</vt:lpstr>
      <vt:lpstr>Calibri</vt:lpstr>
      <vt:lpstr>Century Gothic</vt:lpstr>
      <vt:lpstr>Courier New</vt:lpstr>
      <vt:lpstr>Droid Serif</vt:lpstr>
      <vt:lpstr>Frutiger 45 Light</vt:lpstr>
      <vt:lpstr>Helvetica</vt:lpstr>
      <vt:lpstr>Proxima Nova Regular</vt:lpstr>
      <vt:lpstr>Times</vt:lpstr>
      <vt:lpstr>Times New Roman</vt:lpstr>
      <vt:lpstr>Times-Italic</vt:lpstr>
      <vt:lpstr>Times-Roman</vt:lpstr>
      <vt:lpstr>Wingdings</vt:lpstr>
      <vt:lpstr>Default</vt:lpstr>
      <vt:lpstr>1_Default</vt:lpstr>
      <vt:lpstr>WGCV Chair’s Report</vt:lpstr>
      <vt:lpstr>PowerPoint Presentation</vt:lpstr>
      <vt:lpstr>PowerPoint Presentation</vt:lpstr>
      <vt:lpstr>PowerPoint Presentation</vt:lpstr>
      <vt:lpstr>WGCV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WG Calibration and Validation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Ong, Cindy (Energy, Kensington WA)</cp:lastModifiedBy>
  <cp:revision>196</cp:revision>
  <dcterms:modified xsi:type="dcterms:W3CDTF">2019-07-15T12:46:59Z</dcterms:modified>
</cp:coreProperties>
</file>