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438" r:id="rId3"/>
    <p:sldId id="430" r:id="rId4"/>
    <p:sldId id="450" r:id="rId5"/>
    <p:sldId id="260" r:id="rId6"/>
    <p:sldId id="452" r:id="rId7"/>
    <p:sldId id="451" r:id="rId8"/>
    <p:sldId id="460" r:id="rId9"/>
    <p:sldId id="447" r:id="rId10"/>
    <p:sldId id="449" r:id="rId11"/>
    <p:sldId id="457" r:id="rId12"/>
    <p:sldId id="462" r:id="rId13"/>
    <p:sldId id="453" r:id="rId14"/>
    <p:sldId id="458" r:id="rId15"/>
    <p:sldId id="459" r:id="rId16"/>
    <p:sldId id="461" r:id="rId17"/>
    <p:sldId id="454" r:id="rId18"/>
    <p:sldId id="444" r:id="rId19"/>
    <p:sldId id="445" r:id="rId20"/>
    <p:sldId id="455" r:id="rId21"/>
    <p:sldId id="448" r:id="rId22"/>
    <p:sldId id="442" r:id="rId23"/>
    <p:sldId id="4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6B30"/>
    <a:srgbClr val="BD4E17"/>
    <a:srgbClr val="D5FC79"/>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9" autoAdjust="0"/>
    <p:restoredTop sz="86067"/>
  </p:normalViewPr>
  <p:slideViewPr>
    <p:cSldViewPr snapToGrid="0">
      <p:cViewPr>
        <p:scale>
          <a:sx n="80" d="100"/>
          <a:sy n="80" d="100"/>
        </p:scale>
        <p:origin x="1008" y="448"/>
      </p:cViewPr>
      <p:guideLst/>
    </p:cSldViewPr>
  </p:slideViewPr>
  <p:notesTextViewPr>
    <p:cViewPr>
      <p:scale>
        <a:sx n="1" d="1"/>
        <a:sy n="1" d="1"/>
      </p:scale>
      <p:origin x="0" y="0"/>
    </p:cViewPr>
  </p:notesText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8A8C6-BD09-3544-8CD6-A7ED6B98C088}" type="datetimeFigureOut">
              <a:rPr lang="en-US" smtClean="0"/>
              <a:t>7/12/19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FE1FB-0063-D242-B901-D49F313560DA}" type="slidenum">
              <a:rPr lang="en-US" smtClean="0"/>
              <a:t>‹#›</a:t>
            </a:fld>
            <a:endParaRPr lang="en-US"/>
          </a:p>
        </p:txBody>
      </p:sp>
    </p:spTree>
    <p:extLst>
      <p:ext uri="{BB962C8B-B14F-4D97-AF65-F5344CB8AC3E}">
        <p14:creationId xmlns:p14="http://schemas.microsoft.com/office/powerpoint/2010/main" val="1295024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cris.innovation.gov.au/Pages/default.aspx" TargetMode="External"/><Relationship Id="rId4" Type="http://schemas.openxmlformats.org/officeDocument/2006/relationships/hyperlink" Target="http://www.innovation.gov.au/SCIENCE/RESEARCHINFRASTRUCTURE/Pages/SuperScience.aspx" TargetMode="External"/><Relationship Id="rId5" Type="http://schemas.openxmlformats.org/officeDocument/2006/relationships/hyperlink" Target="http://www.tern.org.au/Partners-pg17725.html"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TERN is Australia’s land ecosystem observatory.</a:t>
            </a:r>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We observe, record and measure critical terrestrial ecosystem parameters and conditions for Australia over time from continental scale to field sites at hundreds of representative locations. This information is standardised, integrated and transformed into model-ready data, enabling researchers to discern and interpret changes in land ecosystems.</a:t>
            </a:r>
          </a:p>
          <a:p>
            <a:r>
              <a:rPr lang="en-AU" sz="1200" b="0" i="0" kern="1200" dirty="0">
                <a:solidFill>
                  <a:schemeClr val="tx1"/>
                </a:solidFill>
                <a:effectLst/>
                <a:latin typeface="+mn-lt"/>
                <a:ea typeface="+mn-ea"/>
                <a:cs typeface="+mn-cs"/>
              </a:rPr>
              <a:t>Understanding ecosystem change, the rate of change, and underlying causes is essential for effectively protecting and managing Australia’s environment and the many services it provides.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8BDF3A-1EBA-46AB-9345-1A2C0101A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2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is administered from JCU Cairns with each site run by a different institution with significant co-</a:t>
            </a:r>
            <a:r>
              <a:rPr lang="en-US" dirty="0" err="1" smtClean="0"/>
              <a:t>contributuions</a:t>
            </a:r>
            <a:r>
              <a:rPr lang="en-US" dirty="0" smtClean="0"/>
              <a:t>.</a:t>
            </a:r>
            <a:endParaRPr lang="en-US" dirty="0"/>
          </a:p>
        </p:txBody>
      </p:sp>
      <p:sp>
        <p:nvSpPr>
          <p:cNvPr id="4" name="Slide Number Placeholder 3"/>
          <p:cNvSpPr>
            <a:spLocks noGrp="1"/>
          </p:cNvSpPr>
          <p:nvPr>
            <p:ph type="sldNum" sz="quarter" idx="10"/>
          </p:nvPr>
        </p:nvSpPr>
        <p:spPr/>
        <p:txBody>
          <a:bodyPr/>
          <a:lstStyle/>
          <a:p>
            <a:fld id="{43EFE1FB-0063-D242-B901-D49F313560DA}" type="slidenum">
              <a:rPr lang="en-US" smtClean="0"/>
              <a:t>10</a:t>
            </a:fld>
            <a:endParaRPr lang="en-US"/>
          </a:p>
        </p:txBody>
      </p:sp>
    </p:spTree>
    <p:extLst>
      <p:ext uri="{BB962C8B-B14F-4D97-AF65-F5344CB8AC3E}">
        <p14:creationId xmlns:p14="http://schemas.microsoft.com/office/powerpoint/2010/main" val="205270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FE1FB-0063-D242-B901-D49F313560DA}" type="slidenum">
              <a:rPr lang="en-US" smtClean="0"/>
              <a:t>16</a:t>
            </a:fld>
            <a:endParaRPr lang="en-US"/>
          </a:p>
        </p:txBody>
      </p:sp>
    </p:spTree>
    <p:extLst>
      <p:ext uri="{BB962C8B-B14F-4D97-AF65-F5344CB8AC3E}">
        <p14:creationId xmlns:p14="http://schemas.microsoft.com/office/powerpoint/2010/main" val="1378749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Image data collected from each</a:t>
            </a:r>
            <a:r>
              <a:rPr lang="en-US" sz="1200" kern="1200" baseline="0" dirty="0" smtClean="0">
                <a:solidFill>
                  <a:schemeClr val="tx1"/>
                </a:solidFill>
                <a:effectLst/>
                <a:latin typeface="+mn-lt"/>
                <a:ea typeface="+mn-ea"/>
                <a:cs typeface="+mn-cs"/>
              </a:rPr>
              <a:t> SuperSite is made available from the SuperSite BioImage data portal. Data includes Phenocam images, photopoints and Leaf Area Index images.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109CB0-FBAA-478F-943C-0ED5A78472BB}" type="slidenum">
              <a:rPr lang="en-AU" smtClean="0"/>
              <a:pPr/>
              <a:t>20</a:t>
            </a:fld>
            <a:endParaRPr lang="en-AU"/>
          </a:p>
        </p:txBody>
      </p:sp>
    </p:spTree>
    <p:extLst>
      <p:ext uri="{BB962C8B-B14F-4D97-AF65-F5344CB8AC3E}">
        <p14:creationId xmlns:p14="http://schemas.microsoft.com/office/powerpoint/2010/main" val="80609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8BDF3A-1EBA-46AB-9345-1A2C0101A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2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kern="1200" dirty="0" smtClean="0">
                <a:solidFill>
                  <a:srgbClr val="BD4E17"/>
                </a:solidFill>
                <a:latin typeface="+mn-lt"/>
                <a:ea typeface="+mn-ea"/>
                <a:cs typeface="+mn-cs"/>
              </a:rPr>
              <a:t>TERN </a:t>
            </a:r>
            <a:r>
              <a:rPr lang="en-AU" sz="1200" b="1" kern="1200" dirty="0">
                <a:solidFill>
                  <a:srgbClr val="BD4E17"/>
                </a:solidFill>
                <a:latin typeface="+mn-lt"/>
                <a:ea typeface="+mn-ea"/>
                <a:cs typeface="+mn-cs"/>
              </a:rPr>
              <a:t>Delivers:</a:t>
            </a:r>
          </a:p>
          <a:p>
            <a:pPr marL="285750" indent="-285750">
              <a:buFont typeface="Arial" panose="020B0604020202020204" pitchFamily="34" charset="0"/>
              <a:buChar char="•"/>
            </a:pPr>
            <a:r>
              <a:rPr lang="en-AU" sz="1200" b="1" kern="1200" dirty="0">
                <a:solidFill>
                  <a:srgbClr val="BD4E17"/>
                </a:solidFill>
                <a:latin typeface="+mn-lt"/>
                <a:ea typeface="+mn-ea"/>
                <a:cs typeface="+mn-cs"/>
              </a:rPr>
              <a:t>Data </a:t>
            </a:r>
            <a:r>
              <a:rPr lang="en-AU" sz="1200" kern="1200" dirty="0">
                <a:solidFill>
                  <a:srgbClr val="BD4E17"/>
                </a:solidFill>
                <a:latin typeface="+mn-lt"/>
                <a:ea typeface="+mn-ea"/>
                <a:cs typeface="+mn-cs"/>
              </a:rPr>
              <a:t>from TERN’s ecosystem field observatory, including plot data on soil and vegetation; gas, energy, and water exchange data; remote sensing data; and modelled data products about soil, climate, and landscape attributes;</a:t>
            </a:r>
          </a:p>
          <a:p>
            <a:pPr marL="285750" indent="-285750">
              <a:buFont typeface="Arial" panose="020B0604020202020204" pitchFamily="34" charset="0"/>
              <a:buChar char="•"/>
            </a:pPr>
            <a:r>
              <a:rPr lang="en-AU" sz="1200" b="1" kern="1200" dirty="0">
                <a:solidFill>
                  <a:srgbClr val="BD4E17"/>
                </a:solidFill>
                <a:latin typeface="+mn-lt"/>
                <a:ea typeface="+mn-ea"/>
                <a:cs typeface="+mn-cs"/>
              </a:rPr>
              <a:t>Tools </a:t>
            </a:r>
            <a:r>
              <a:rPr lang="en-AU" sz="1200" kern="1200" dirty="0">
                <a:solidFill>
                  <a:srgbClr val="BD4E17"/>
                </a:solidFill>
                <a:latin typeface="+mn-lt"/>
                <a:ea typeface="+mn-ea"/>
                <a:cs typeface="+mn-cs"/>
              </a:rPr>
              <a:t>for the research community including nationally consistent field methods, vegetation and soil samples for physical analysis, data collection apps, and data publishing tools; and</a:t>
            </a:r>
          </a:p>
          <a:p>
            <a:pPr marL="285750" indent="-285750">
              <a:buFont typeface="Arial" panose="020B0604020202020204" pitchFamily="34" charset="0"/>
              <a:buChar char="•"/>
            </a:pPr>
            <a:r>
              <a:rPr lang="en-AU" sz="1200" b="1" kern="1200" dirty="0">
                <a:solidFill>
                  <a:srgbClr val="BD4E17"/>
                </a:solidFill>
                <a:latin typeface="+mn-lt"/>
                <a:ea typeface="+mn-ea"/>
                <a:cs typeface="+mn-cs"/>
              </a:rPr>
              <a:t>Infrastructure</a:t>
            </a:r>
            <a:r>
              <a:rPr lang="en-AU" sz="1200" kern="1200" dirty="0">
                <a:solidFill>
                  <a:srgbClr val="BD4E17"/>
                </a:solidFill>
                <a:latin typeface="+mn-lt"/>
                <a:ea typeface="+mn-ea"/>
                <a:cs typeface="+mn-cs"/>
              </a:rPr>
              <a:t> that supports the discovery, access, and re-use of TERN data and other ecosystem data housed in our systems.</a:t>
            </a:r>
          </a:p>
          <a:p>
            <a:pPr marL="285750" indent="-285750">
              <a:buFont typeface="Arial" panose="020B0604020202020204" pitchFamily="34" charset="0"/>
              <a:buChar char="•"/>
            </a:pPr>
            <a:endParaRPr lang="en-AU" sz="1200" b="0" i="0" kern="1200" dirty="0">
              <a:solidFill>
                <a:srgbClr val="BD4E17"/>
              </a:solidFill>
              <a:effectLst/>
              <a:latin typeface="+mn-lt"/>
              <a:ea typeface="+mn-ea"/>
              <a:cs typeface="+mn-cs"/>
            </a:endParaRPr>
          </a:p>
          <a:p>
            <a:pPr marL="0" indent="0">
              <a:buFont typeface="Arial" panose="020B0604020202020204" pitchFamily="34" charset="0"/>
              <a:buNone/>
            </a:pPr>
            <a:r>
              <a:rPr lang="en-AU" sz="1200" b="1" i="0" kern="1200" dirty="0">
                <a:solidFill>
                  <a:srgbClr val="BD4E17"/>
                </a:solidFill>
                <a:effectLst/>
                <a:latin typeface="+mn-lt"/>
                <a:ea typeface="+mn-ea"/>
                <a:cs typeface="+mn-cs"/>
              </a:rPr>
              <a:t>3 key themes of data </a:t>
            </a:r>
            <a:r>
              <a:rPr lang="en-AU" sz="1200" b="1" i="0" kern="1200" dirty="0" smtClean="0">
                <a:solidFill>
                  <a:srgbClr val="BD4E17"/>
                </a:solidFill>
                <a:effectLst/>
                <a:latin typeface="+mn-lt"/>
                <a:ea typeface="+mn-ea"/>
                <a:cs typeface="+mn-cs"/>
              </a:rPr>
              <a:t>collection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8BDF3A-1EBA-46AB-9345-1A2C0101A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31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TERN was created in 2009 via a $20m funding program through the </a:t>
            </a:r>
            <a:r>
              <a:rPr lang="en-US" dirty="0" smtClean="0">
                <a:hlinkClick r:id="rId3"/>
              </a:rPr>
              <a:t>National Collaborative Research Infrastructure Strategy</a:t>
            </a:r>
            <a:r>
              <a:rPr lang="en-US" dirty="0" smtClean="0"/>
              <a:t> (NCRIS) and $4.1m from the Queensland State Government to set up 2 demonstrator</a:t>
            </a:r>
            <a:r>
              <a:rPr lang="en-US" baseline="0" dirty="0" smtClean="0"/>
              <a:t> SuperSites</a:t>
            </a:r>
            <a:r>
              <a:rPr lang="en-US" dirty="0" smtClean="0"/>
              <a:t>.  An additional $25.63m was provided to TERN in 2011 under the Education Investment Fund (EIF) </a:t>
            </a:r>
            <a:r>
              <a:rPr lang="en-US" dirty="0" smtClean="0">
                <a:hlinkClick r:id="rId4"/>
              </a:rPr>
              <a:t>Super Science Initiative</a:t>
            </a:r>
            <a:r>
              <a:rPr lang="en-US" dirty="0" smtClean="0"/>
              <a:t>. Further funding and in-kind contributions have been received from numerous other </a:t>
            </a:r>
            <a:r>
              <a:rPr lang="en-US" dirty="0" smtClean="0">
                <a:hlinkClick r:id="rId5"/>
              </a:rPr>
              <a:t>partners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2013</a:t>
            </a:r>
            <a:r>
              <a:rPr lang="en-US" baseline="0" dirty="0" smtClean="0"/>
              <a:t> - </a:t>
            </a:r>
            <a:r>
              <a:rPr lang="en-US" dirty="0" smtClean="0"/>
              <a:t>There were 15 facilities within TERN.</a:t>
            </a:r>
            <a:r>
              <a:rPr lang="en-US" baseline="0" dirty="0" smtClean="0"/>
              <a:t> </a:t>
            </a:r>
            <a:r>
              <a:rPr lang="en-US" dirty="0" smtClean="0"/>
              <a:t>Some facilities will provide snapshot data or mapping data products, while others provide long term recurrent</a:t>
            </a:r>
            <a:r>
              <a:rPr lang="en-US" baseline="0" dirty="0" smtClean="0"/>
              <a:t> monitoring of biodiversity and/or biogeochemistry data products. The SuperSites network had expanded to 10 sites. </a:t>
            </a:r>
            <a:endParaRPr lang="en-US" dirty="0" smtClean="0"/>
          </a:p>
          <a:p>
            <a:endParaRPr lang="en-US" dirty="0"/>
          </a:p>
        </p:txBody>
      </p:sp>
      <p:sp>
        <p:nvSpPr>
          <p:cNvPr id="4" name="Slide Number Placeholder 3"/>
          <p:cNvSpPr>
            <a:spLocks noGrp="1"/>
          </p:cNvSpPr>
          <p:nvPr>
            <p:ph type="sldNum" sz="quarter" idx="10"/>
          </p:nvPr>
        </p:nvSpPr>
        <p:spPr/>
        <p:txBody>
          <a:bodyPr/>
          <a:lstStyle/>
          <a:p>
            <a:fld id="{43EFE1FB-0063-D242-B901-D49F313560DA}" type="slidenum">
              <a:rPr lang="en-US" smtClean="0"/>
              <a:t>3</a:t>
            </a:fld>
            <a:endParaRPr lang="en-US"/>
          </a:p>
        </p:txBody>
      </p:sp>
    </p:spTree>
    <p:extLst>
      <p:ext uri="{BB962C8B-B14F-4D97-AF65-F5344CB8AC3E}">
        <p14:creationId xmlns:p14="http://schemas.microsoft.com/office/powerpoint/2010/main" val="414949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TERN was established</a:t>
            </a:r>
            <a:r>
              <a:rPr lang="en-GB" baseline="0" dirty="0" smtClean="0"/>
              <a:t> in 2009 as Australia’s first attempt at a national terrestrial ecosystem observatory. </a:t>
            </a:r>
          </a:p>
          <a:p>
            <a:r>
              <a:rPr lang="en-GB" baseline="0" dirty="0" smtClean="0"/>
              <a:t>It combines the ecosystem field observatory with its own data quality assurance, publication, and delivery platforms.</a:t>
            </a:r>
          </a:p>
          <a:p>
            <a:r>
              <a:rPr lang="en-GB" baseline="0" dirty="0" smtClean="0"/>
              <a:t>TERN was designed to monitor on three key environmental themes: Carbon and water, biodiversity, and landscapes and terrain</a:t>
            </a:r>
          </a:p>
          <a:p>
            <a:endParaRPr lang="en-GB" baseline="0" dirty="0" smtClean="0"/>
          </a:p>
          <a:p>
            <a:r>
              <a:rPr lang="en-GB" dirty="0" smtClean="0"/>
              <a:t>From</a:t>
            </a:r>
            <a:r>
              <a:rPr lang="en-GB" baseline="0" dirty="0" smtClean="0"/>
              <a:t> the beginning, the TERN ecosystem observatory was structured around three key scales of observation: </a:t>
            </a:r>
          </a:p>
          <a:p>
            <a:pPr marL="228600" indent="-228600">
              <a:buAutoNum type="arabicParenBoth"/>
            </a:pPr>
            <a:r>
              <a:rPr lang="en-GB" baseline="0" dirty="0" smtClean="0"/>
              <a:t>targeted ecosystem process monitoring which gives a high level of detail at at a small number of sites. TERN has achieved this through our intensive field stations or ‘SuperSites’ which combine instrumented or sensor measurements – including Flux towers - with field measurement of biophysical and ecological parameters. TERN also negotiated with pre-existing LTER sites to publish data, enabling immediate access to long-term </a:t>
            </a:r>
            <a:r>
              <a:rPr lang="en-GB" baseline="0" dirty="0" err="1" smtClean="0"/>
              <a:t>datastreams</a:t>
            </a:r>
            <a:r>
              <a:rPr lang="en-GB" baseline="0" dirty="0" smtClean="0"/>
              <a:t> while we established our observatory; </a:t>
            </a:r>
          </a:p>
          <a:p>
            <a:pPr marL="228600" indent="-228600">
              <a:buAutoNum type="arabicParenBoth"/>
            </a:pPr>
            <a:r>
              <a:rPr lang="en-GB" baseline="0" dirty="0" smtClean="0"/>
              <a:t>ecosystem surveillance monitoring, which enables us to monitor and detect change in a wider spatial extent of environments. TERN uses a spatially extensive network of monitoring plots – over 500 – distributed through the country along environmental gradients and in key biomes; and </a:t>
            </a:r>
          </a:p>
          <a:p>
            <a:pPr marL="228600" indent="-228600">
              <a:buAutoNum type="arabicParenBoth"/>
            </a:pPr>
            <a:r>
              <a:rPr lang="en-GB" baseline="0" dirty="0" smtClean="0"/>
              <a:t>landscape monitoring mostly through remote sensing techniques based on satellite data, with increasing use of airborne data from UAVs. We also undertake modelling and synthesis activities to extrapolate and interpolate from observational data to produce modelled data products that are of use to the research community, such as fine scale gridded soil and terrain attributes, or fine scale meteorological data across the continent.</a:t>
            </a:r>
          </a:p>
          <a:p>
            <a:endParaRPr lang="en-GB" baseline="0" dirty="0" smtClean="0"/>
          </a:p>
          <a:p>
            <a:r>
              <a:rPr lang="en-GB" baseline="0" dirty="0" smtClean="0"/>
              <a:t>Combining these multi-scale activities enables us to use our very limited resources to get the best possible coverage of Australia’s environments, and collect meaningful observations about ecosystem process, function, and change.</a:t>
            </a:r>
            <a:endParaRPr lang="en-GB" dirty="0" smtClean="0"/>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Future (2017 onwards): focus more on achieving consistent and standard ecosystem measures across the continent, and in locating and aligning our sites to better achieve a representative cover of Australian ecosystems. Integrating across our scales of measurement, as well as with other data sources (NCRIS and PFRAs)</a:t>
            </a:r>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8BDF3A-1EBA-46AB-9345-1A2C0101A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32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a:t>
            </a:r>
            <a:r>
              <a:rPr lang="en-US" dirty="0" smtClean="0"/>
              <a:t>arly aim was very ambitious, for SuperSites to become NEON-like in nature</a:t>
            </a:r>
            <a:r>
              <a:rPr lang="en-US" baseline="0" dirty="0" smtClean="0"/>
              <a:t> </a:t>
            </a:r>
            <a:r>
              <a:rPr lang="en-US" dirty="0" smtClean="0"/>
              <a:t>and cover</a:t>
            </a:r>
            <a:r>
              <a:rPr lang="en-US" baseline="0" dirty="0" smtClean="0"/>
              <a:t> a wide rage on environmental monitoring including bird surveys, invertebrates (ants), plant physiology, etc. using consistent methods, all around a core 1 ha vegetation plot within the footprint of an eddy covariance flux tower.</a:t>
            </a:r>
          </a:p>
          <a:p>
            <a:r>
              <a:rPr lang="en-US" baseline="0" dirty="0" smtClean="0"/>
              <a:t>But the budget had a decreasing trend rather than increasing so the range of monitoring has reduced. Collection of field data was particularly difficult to do well at remote sites on inadequate budgets.</a:t>
            </a:r>
          </a:p>
          <a:p>
            <a:endParaRPr lang="en-US" dirty="0"/>
          </a:p>
        </p:txBody>
      </p:sp>
      <p:sp>
        <p:nvSpPr>
          <p:cNvPr id="4" name="Slide Number Placeholder 3"/>
          <p:cNvSpPr>
            <a:spLocks noGrp="1"/>
          </p:cNvSpPr>
          <p:nvPr>
            <p:ph type="sldNum" sz="quarter" idx="10"/>
          </p:nvPr>
        </p:nvSpPr>
        <p:spPr/>
        <p:txBody>
          <a:bodyPr/>
          <a:lstStyle/>
          <a:p>
            <a:fld id="{090842B8-B298-DE4D-A9C1-C940FA0EED54}" type="slidenum">
              <a:rPr lang="en-US" smtClean="0"/>
              <a:t>5</a:t>
            </a:fld>
            <a:endParaRPr lang="en-US"/>
          </a:p>
        </p:txBody>
      </p:sp>
    </p:spTree>
    <p:extLst>
      <p:ext uri="{BB962C8B-B14F-4D97-AF65-F5344CB8AC3E}">
        <p14:creationId xmlns:p14="http://schemas.microsoft.com/office/powerpoint/2010/main" val="210708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2018</a:t>
            </a:r>
            <a:r>
              <a:rPr lang="en-US" dirty="0" smtClean="0"/>
              <a:t> the SuperSite network had </a:t>
            </a:r>
            <a:r>
              <a:rPr lang="en-US" baseline="0" dirty="0" smtClean="0"/>
              <a:t>12 fully funded SuperSites and 3 Affiliated SuperSites that have mostly been defunded, but are still actively collecting data.</a:t>
            </a:r>
            <a:endParaRPr lang="en-US" dirty="0"/>
          </a:p>
        </p:txBody>
      </p:sp>
      <p:sp>
        <p:nvSpPr>
          <p:cNvPr id="4" name="Slide Number Placeholder 3"/>
          <p:cNvSpPr>
            <a:spLocks noGrp="1"/>
          </p:cNvSpPr>
          <p:nvPr>
            <p:ph type="sldNum" sz="quarter" idx="10"/>
          </p:nvPr>
        </p:nvSpPr>
        <p:spPr/>
        <p:txBody>
          <a:bodyPr/>
          <a:lstStyle/>
          <a:p>
            <a:fld id="{43EFE1FB-0063-D242-B901-D49F313560DA}" type="slidenum">
              <a:rPr lang="en-US" smtClean="0"/>
              <a:t>6</a:t>
            </a:fld>
            <a:endParaRPr lang="en-US"/>
          </a:p>
        </p:txBody>
      </p:sp>
    </p:spTree>
    <p:extLst>
      <p:ext uri="{BB962C8B-B14F-4D97-AF65-F5344CB8AC3E}">
        <p14:creationId xmlns:p14="http://schemas.microsoft.com/office/powerpoint/2010/main" val="131130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ML </a:t>
            </a:r>
            <a:r>
              <a:rPr lang="en-US" baseline="0" dirty="0" smtClean="0"/>
              <a:t>Diverse biomes and vegetation types : rangelands, open and closed forests</a:t>
            </a:r>
            <a:endParaRPr lang="en-US" dirty="0"/>
          </a:p>
        </p:txBody>
      </p:sp>
      <p:sp>
        <p:nvSpPr>
          <p:cNvPr id="4" name="Slide Number Placeholder 3"/>
          <p:cNvSpPr>
            <a:spLocks noGrp="1"/>
          </p:cNvSpPr>
          <p:nvPr>
            <p:ph type="sldNum" sz="quarter" idx="10"/>
          </p:nvPr>
        </p:nvSpPr>
        <p:spPr/>
        <p:txBody>
          <a:bodyPr/>
          <a:lstStyle/>
          <a:p>
            <a:fld id="{0CABF6AE-46B5-43E7-AB7C-8F5F63415047}" type="slidenum">
              <a:rPr lang="en-AU" smtClean="0"/>
              <a:pPr/>
              <a:t>7</a:t>
            </a:fld>
            <a:endParaRPr lang="en-AU"/>
          </a:p>
        </p:txBody>
      </p:sp>
    </p:spTree>
    <p:extLst>
      <p:ext uri="{BB962C8B-B14F-4D97-AF65-F5344CB8AC3E}">
        <p14:creationId xmlns:p14="http://schemas.microsoft.com/office/powerpoint/2010/main" val="29023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2018 the decision was made to merged TERN SuperSites with TERN OzFlux to form the Ecosystem Processes Capability. TERN OzFlux ran eddy covariance towers across the SuperSites and a number of other Sites around Australia. They produced standardised </a:t>
            </a:r>
            <a:r>
              <a:rPr lang="en-US" baseline="0" dirty="0" smtClean="0"/>
              <a:t>datasets </a:t>
            </a:r>
            <a:r>
              <a:rPr lang="en-US" baseline="0" dirty="0" smtClean="0"/>
              <a:t>on carbon turnover shared </a:t>
            </a:r>
            <a:r>
              <a:rPr lang="en-US" baseline="0" dirty="0" smtClean="0"/>
              <a:t>internationally with the FLUXNET database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8D109CB0-FBAA-478F-943C-0ED5A78472BB}" type="slidenum">
              <a:rPr lang="en-AU" smtClean="0"/>
              <a:pPr/>
              <a:t>8</a:t>
            </a:fld>
            <a:endParaRPr lang="en-AU"/>
          </a:p>
        </p:txBody>
      </p:sp>
    </p:spTree>
    <p:extLst>
      <p:ext uri="{BB962C8B-B14F-4D97-AF65-F5344CB8AC3E}">
        <p14:creationId xmlns:p14="http://schemas.microsoft.com/office/powerpoint/2010/main" val="200239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TERN Ecosystem Processes began on Jul 1 2019 with sites located in significant Australian biomes, spanning a wide range of environmental conditions.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43EFE1FB-0063-D242-B901-D49F313560DA}" type="slidenum">
              <a:rPr lang="en-US" smtClean="0"/>
              <a:t>9</a:t>
            </a:fld>
            <a:endParaRPr lang="en-US"/>
          </a:p>
        </p:txBody>
      </p:sp>
    </p:spTree>
    <p:extLst>
      <p:ext uri="{BB962C8B-B14F-4D97-AF65-F5344CB8AC3E}">
        <p14:creationId xmlns:p14="http://schemas.microsoft.com/office/powerpoint/2010/main" val="14417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3017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407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4584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buFontTx/>
              <a:buNone/>
              <a:defRPr>
                <a:solidFill>
                  <a:schemeClr val="accent1"/>
                </a:solidFill>
              </a:defRPr>
            </a:lvl1pPr>
            <a:lvl2pPr>
              <a:buFont typeface="Arial" pitchFamily="34" charset="0"/>
              <a:buChar char="•"/>
              <a:defRPr>
                <a:solidFill>
                  <a:schemeClr val="tx2"/>
                </a:solidFill>
              </a:defRPr>
            </a:lvl2pPr>
            <a:lvl3pPr>
              <a:buSzPct val="60000"/>
              <a:buFont typeface="Wingdings" pitchFamily="2" charset="2"/>
              <a:buChar char="v"/>
              <a:defRPr/>
            </a:lvl3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powerpoint-slide2-bottom 552px.png"/>
          <p:cNvPicPr>
            <a:picLocks noChangeAspect="1"/>
          </p:cNvPicPr>
          <p:nvPr userDrawn="1"/>
        </p:nvPicPr>
        <p:blipFill>
          <a:blip r:embed="rId2" cstate="print"/>
          <a:stretch>
            <a:fillRect/>
          </a:stretch>
        </p:blipFill>
        <p:spPr>
          <a:xfrm>
            <a:off x="5181600" y="6267450"/>
            <a:ext cx="7010400" cy="590550"/>
          </a:xfrm>
          <a:prstGeom prst="rect">
            <a:avLst/>
          </a:prstGeom>
        </p:spPr>
      </p:pic>
      <p:pic>
        <p:nvPicPr>
          <p:cNvPr id="13" name="Picture 12" descr="tern logo.jpg"/>
          <p:cNvPicPr>
            <a:picLocks noChangeAspect="1"/>
          </p:cNvPicPr>
          <p:nvPr userDrawn="1"/>
        </p:nvPicPr>
        <p:blipFill>
          <a:blip r:embed="rId3" cstate="print"/>
          <a:stretch>
            <a:fillRect/>
          </a:stretch>
        </p:blipFill>
        <p:spPr>
          <a:xfrm>
            <a:off x="239349" y="6165304"/>
            <a:ext cx="755904" cy="524256"/>
          </a:xfrm>
          <a:prstGeom prst="rect">
            <a:avLst/>
          </a:prstGeom>
        </p:spPr>
      </p:pic>
      <p:sp>
        <p:nvSpPr>
          <p:cNvPr id="15" name="Picture Placeholder 14"/>
          <p:cNvSpPr>
            <a:spLocks noGrp="1"/>
          </p:cNvSpPr>
          <p:nvPr>
            <p:ph type="pic" sz="quarter" idx="10" hasCustomPrompt="1"/>
          </p:nvPr>
        </p:nvSpPr>
        <p:spPr>
          <a:xfrm>
            <a:off x="1295400" y="6165850"/>
            <a:ext cx="768152" cy="574303"/>
          </a:xfrm>
        </p:spPr>
        <p:txBody>
          <a:bodyPr>
            <a:normAutofit/>
          </a:bodyPr>
          <a:lstStyle>
            <a:lvl1pPr>
              <a:defRPr sz="1000" baseline="0"/>
            </a:lvl1pPr>
          </a:lstStyle>
          <a:p>
            <a:r>
              <a:rPr lang="en-US" dirty="0" smtClean="0"/>
              <a:t>Logo</a:t>
            </a:r>
            <a:endParaRPr lang="en-AU" dirty="0"/>
          </a:p>
        </p:txBody>
      </p:sp>
    </p:spTree>
    <p:extLst>
      <p:ext uri="{BB962C8B-B14F-4D97-AF65-F5344CB8AC3E}">
        <p14:creationId xmlns:p14="http://schemas.microsoft.com/office/powerpoint/2010/main" val="132935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lvl1pPr>
              <a:defRPr b="1" i="0" baseline="0">
                <a:solidFill>
                  <a:srgbClr val="5D6B30"/>
                </a:solidFill>
              </a:defRPr>
            </a:lvl1pPr>
          </a:lstStyle>
          <a:p>
            <a:r>
              <a:rPr lang="en-AU" dirty="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3437189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10972800" cy="936104"/>
          </a:xfrm>
          <a:prstGeom prst="rect">
            <a:avLst/>
          </a:prstGeom>
        </p:spPr>
        <p:txBody>
          <a:bodyPr/>
          <a:lstStyle>
            <a:lvl1pPr>
              <a:defRPr baseline="0">
                <a:solidFill>
                  <a:srgbClr val="5D6B30"/>
                </a:solidFill>
              </a:defRPr>
            </a:lvl1pPr>
          </a:lstStyle>
          <a:p>
            <a:r>
              <a:rPr lang="en-AU" dirty="0"/>
              <a:t>Click to edit Master title style</a:t>
            </a:r>
            <a:endParaRPr lang="en-US" dirty="0"/>
          </a:p>
        </p:txBody>
      </p:sp>
      <p:sp>
        <p:nvSpPr>
          <p:cNvPr id="3" name="Content Placeholder 2"/>
          <p:cNvSpPr>
            <a:spLocks noGrp="1"/>
          </p:cNvSpPr>
          <p:nvPr>
            <p:ph idx="1"/>
          </p:nvPr>
        </p:nvSpPr>
        <p:spPr>
          <a:xfrm>
            <a:off x="623392" y="1226860"/>
            <a:ext cx="10972800" cy="4525963"/>
          </a:xfrm>
          <a:prstGeom prst="rect">
            <a:avLst/>
          </a:prstGeom>
        </p:spPr>
        <p:txBody>
          <a:bodyPr/>
          <a:lstStyle>
            <a:lvl1pPr>
              <a:defRPr baseline="0">
                <a:solidFill>
                  <a:srgbClr val="BD4E17"/>
                </a:solidFill>
              </a:defRPr>
            </a:lvl1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724851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609600" y="1600201"/>
            <a:ext cx="10972800" cy="4525963"/>
          </a:xfrm>
          <a:prstGeom prst="rect">
            <a:avLst/>
          </a:prstGeom>
        </p:spPr>
        <p:txBody>
          <a:bodyPr/>
          <a:lstStyle>
            <a:lvl1pPr>
              <a:buFontTx/>
              <a:buNone/>
              <a:defRPr>
                <a:solidFill>
                  <a:schemeClr val="accent1"/>
                </a:solidFill>
              </a:defRPr>
            </a:lvl1pPr>
            <a:lvl2pPr>
              <a:buFont typeface="Arial" pitchFamily="34" charset="0"/>
              <a:buChar char="•"/>
              <a:defRPr>
                <a:solidFill>
                  <a:schemeClr val="tx2"/>
                </a:solidFill>
              </a:defRPr>
            </a:lvl2pPr>
            <a:lvl3pPr>
              <a:buSzPct val="60000"/>
              <a:buFont typeface="Wingdings" pitchFamily="2" charset="2"/>
              <a:buChar char="v"/>
              <a:defRPr/>
            </a:lvl3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powerpoint-slide2-bottom 552px.png"/>
          <p:cNvPicPr>
            <a:picLocks noChangeAspect="1"/>
          </p:cNvPicPr>
          <p:nvPr userDrawn="1"/>
        </p:nvPicPr>
        <p:blipFill>
          <a:blip r:embed="rId2" cstate="print"/>
          <a:stretch>
            <a:fillRect/>
          </a:stretch>
        </p:blipFill>
        <p:spPr>
          <a:xfrm>
            <a:off x="5181600" y="6267450"/>
            <a:ext cx="7010400" cy="590550"/>
          </a:xfrm>
          <a:prstGeom prst="rect">
            <a:avLst/>
          </a:prstGeom>
        </p:spPr>
      </p:pic>
      <p:pic>
        <p:nvPicPr>
          <p:cNvPr id="13" name="Picture 12" descr="tern logo.jpg"/>
          <p:cNvPicPr>
            <a:picLocks noChangeAspect="1"/>
          </p:cNvPicPr>
          <p:nvPr userDrawn="1"/>
        </p:nvPicPr>
        <p:blipFill>
          <a:blip r:embed="rId3" cstate="print"/>
          <a:stretch>
            <a:fillRect/>
          </a:stretch>
        </p:blipFill>
        <p:spPr>
          <a:xfrm>
            <a:off x="239349" y="6165304"/>
            <a:ext cx="755904" cy="524256"/>
          </a:xfrm>
          <a:prstGeom prst="rect">
            <a:avLst/>
          </a:prstGeom>
        </p:spPr>
      </p:pic>
      <p:sp>
        <p:nvSpPr>
          <p:cNvPr id="15" name="Picture Placeholder 14"/>
          <p:cNvSpPr>
            <a:spLocks noGrp="1"/>
          </p:cNvSpPr>
          <p:nvPr>
            <p:ph type="pic" sz="quarter" idx="10" hasCustomPrompt="1"/>
          </p:nvPr>
        </p:nvSpPr>
        <p:spPr>
          <a:xfrm>
            <a:off x="1295400" y="6165850"/>
            <a:ext cx="768152" cy="574303"/>
          </a:xfrm>
          <a:prstGeom prst="rect">
            <a:avLst/>
          </a:prstGeom>
        </p:spPr>
        <p:txBody>
          <a:bodyPr>
            <a:normAutofit/>
          </a:bodyPr>
          <a:lstStyle>
            <a:lvl1pPr>
              <a:defRPr sz="1000" baseline="0"/>
            </a:lvl1pPr>
          </a:lstStyle>
          <a:p>
            <a:r>
              <a:rPr lang="en-US" dirty="0" smtClean="0"/>
              <a:t>Logo</a:t>
            </a:r>
            <a:endParaRPr lang="en-AU" dirty="0"/>
          </a:p>
        </p:txBody>
      </p:sp>
    </p:spTree>
    <p:extLst>
      <p:ext uri="{BB962C8B-B14F-4D97-AF65-F5344CB8AC3E}">
        <p14:creationId xmlns:p14="http://schemas.microsoft.com/office/powerpoint/2010/main" val="784469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609600" y="1600201"/>
            <a:ext cx="10972800" cy="4525963"/>
          </a:xfrm>
          <a:prstGeom prst="rect">
            <a:avLst/>
          </a:prstGeom>
        </p:spPr>
        <p:txBody>
          <a:bodyPr/>
          <a:lstStyle>
            <a:lvl1pPr>
              <a:buFontTx/>
              <a:buNone/>
              <a:defRPr>
                <a:solidFill>
                  <a:schemeClr val="accent1"/>
                </a:solidFill>
              </a:defRPr>
            </a:lvl1pPr>
            <a:lvl2pPr>
              <a:buFont typeface="Arial" pitchFamily="34" charset="0"/>
              <a:buChar char="•"/>
              <a:defRPr>
                <a:solidFill>
                  <a:schemeClr val="tx2"/>
                </a:solidFill>
              </a:defRPr>
            </a:lvl2pPr>
            <a:lvl3pPr>
              <a:buSzPct val="60000"/>
              <a:buFont typeface="Wingdings" pitchFamily="2" charset="2"/>
              <a:buChar char="v"/>
              <a:defRPr/>
            </a:lvl3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powerpoint-slide2-bottom 552px.png"/>
          <p:cNvPicPr>
            <a:picLocks noChangeAspect="1"/>
          </p:cNvPicPr>
          <p:nvPr userDrawn="1"/>
        </p:nvPicPr>
        <p:blipFill>
          <a:blip r:embed="rId2" cstate="print"/>
          <a:stretch>
            <a:fillRect/>
          </a:stretch>
        </p:blipFill>
        <p:spPr>
          <a:xfrm>
            <a:off x="5181600" y="6267450"/>
            <a:ext cx="7010400" cy="590550"/>
          </a:xfrm>
          <a:prstGeom prst="rect">
            <a:avLst/>
          </a:prstGeom>
        </p:spPr>
      </p:pic>
      <p:pic>
        <p:nvPicPr>
          <p:cNvPr id="13" name="Picture 12" descr="tern logo.jpg"/>
          <p:cNvPicPr>
            <a:picLocks noChangeAspect="1"/>
          </p:cNvPicPr>
          <p:nvPr userDrawn="1"/>
        </p:nvPicPr>
        <p:blipFill>
          <a:blip r:embed="rId3" cstate="print"/>
          <a:stretch>
            <a:fillRect/>
          </a:stretch>
        </p:blipFill>
        <p:spPr>
          <a:xfrm>
            <a:off x="239349" y="6165304"/>
            <a:ext cx="755904" cy="524256"/>
          </a:xfrm>
          <a:prstGeom prst="rect">
            <a:avLst/>
          </a:prstGeom>
        </p:spPr>
      </p:pic>
      <p:sp>
        <p:nvSpPr>
          <p:cNvPr id="15" name="Picture Placeholder 14"/>
          <p:cNvSpPr>
            <a:spLocks noGrp="1"/>
          </p:cNvSpPr>
          <p:nvPr>
            <p:ph type="pic" sz="quarter" idx="10" hasCustomPrompt="1"/>
          </p:nvPr>
        </p:nvSpPr>
        <p:spPr>
          <a:xfrm>
            <a:off x="1295400" y="6165850"/>
            <a:ext cx="768152" cy="574303"/>
          </a:xfrm>
          <a:prstGeom prst="rect">
            <a:avLst/>
          </a:prstGeom>
        </p:spPr>
        <p:txBody>
          <a:bodyPr>
            <a:normAutofit/>
          </a:bodyPr>
          <a:lstStyle>
            <a:lvl1pPr>
              <a:defRPr sz="1000" baseline="0"/>
            </a:lvl1pPr>
          </a:lstStyle>
          <a:p>
            <a:r>
              <a:rPr lang="en-US" dirty="0" smtClean="0"/>
              <a:t>Logo</a:t>
            </a:r>
            <a:endParaRPr lang="en-AU" dirty="0"/>
          </a:p>
        </p:txBody>
      </p:sp>
    </p:spTree>
    <p:extLst>
      <p:ext uri="{BB962C8B-B14F-4D97-AF65-F5344CB8AC3E}">
        <p14:creationId xmlns:p14="http://schemas.microsoft.com/office/powerpoint/2010/main" val="133395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804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979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980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7/12/19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7023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7/12/19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157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555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420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0019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2.xml"/><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7/12/19</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new bottom.jpg"/>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rot="16200000">
            <a:off x="8508200" y="3180421"/>
            <a:ext cx="6957392" cy="452535"/>
          </a:xfrm>
          <a:prstGeom prst="rect">
            <a:avLst/>
          </a:prstGeom>
        </p:spPr>
      </p:pic>
      <p:pic>
        <p:nvPicPr>
          <p:cNvPr id="10" name="Picture 9"/>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9021" y="-123395"/>
            <a:ext cx="3423431" cy="1440160"/>
          </a:xfrm>
          <a:prstGeom prst="rect">
            <a:avLst/>
          </a:prstGeom>
        </p:spPr>
      </p:pic>
    </p:spTree>
    <p:extLst>
      <p:ext uri="{BB962C8B-B14F-4D97-AF65-F5344CB8AC3E}">
        <p14:creationId xmlns:p14="http://schemas.microsoft.com/office/powerpoint/2010/main" val="1129894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powerpoint-slide2-bottom.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721600" y="6481687"/>
            <a:ext cx="4470400" cy="376316"/>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8682" y="5733256"/>
            <a:ext cx="2734327" cy="1150269"/>
          </a:xfrm>
          <a:prstGeom prst="rect">
            <a:avLst/>
          </a:prstGeom>
        </p:spPr>
      </p:pic>
    </p:spTree>
    <p:extLst>
      <p:ext uri="{BB962C8B-B14F-4D97-AF65-F5344CB8AC3E}">
        <p14:creationId xmlns:p14="http://schemas.microsoft.com/office/powerpoint/2010/main" val="1410619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7" indent="-457177"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2.tiff"/><Relationship Id="rId12" Type="http://schemas.openxmlformats.org/officeDocument/2006/relationships/image" Target="../media/image43.tiff"/><Relationship Id="rId13" Type="http://schemas.openxmlformats.org/officeDocument/2006/relationships/image" Target="../media/image44.tiff"/><Relationship Id="rId14" Type="http://schemas.openxmlformats.org/officeDocument/2006/relationships/image" Target="../media/image45.tiff"/><Relationship Id="rId15" Type="http://schemas.openxmlformats.org/officeDocument/2006/relationships/image" Target="../media/image46.tiff"/><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f"/><Relationship Id="rId9" Type="http://schemas.openxmlformats.org/officeDocument/2006/relationships/image" Target="../media/image40.tiff"/><Relationship Id="rId10" Type="http://schemas.openxmlformats.org/officeDocument/2006/relationships/image" Target="../media/image4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jpeg"/><Relationship Id="rId3" Type="http://schemas.openxmlformats.org/officeDocument/2006/relationships/image" Target="../media/image49.tif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1" Type="http://schemas.openxmlformats.org/officeDocument/2006/relationships/slideLayout" Target="../slideLayouts/slideLayout14.xml"/><Relationship Id="rId2" Type="http://schemas.openxmlformats.org/officeDocument/2006/relationships/image" Target="../media/image50.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17.jpeg"/><Relationship Id="rId8"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1"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4A229DCD-2BD7-AA43-AAFF-EF69FF0DC8A3}"/>
              </a:ext>
            </a:extLst>
          </p:cNvPr>
          <p:cNvSpPr txBox="1">
            <a:spLocks/>
          </p:cNvSpPr>
          <p:nvPr/>
        </p:nvSpPr>
        <p:spPr>
          <a:xfrm>
            <a:off x="143338" y="1495906"/>
            <a:ext cx="4992556" cy="2771294"/>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r>
              <a:rPr lang="en-AU" sz="4267" dirty="0">
                <a:solidFill>
                  <a:srgbClr val="5D6B30"/>
                </a:solidFill>
                <a:latin typeface="Avenir Roman" panose="02000503020000020003" pitchFamily="2" charset="0"/>
              </a:rPr>
              <a:t>Australia’s </a:t>
            </a:r>
            <a:br>
              <a:rPr lang="en-AU" sz="4267" dirty="0">
                <a:solidFill>
                  <a:srgbClr val="5D6B30"/>
                </a:solidFill>
                <a:latin typeface="Avenir Roman" panose="02000503020000020003" pitchFamily="2" charset="0"/>
              </a:rPr>
            </a:br>
            <a:r>
              <a:rPr lang="en-AU" sz="4267" dirty="0">
                <a:solidFill>
                  <a:srgbClr val="5D6B30"/>
                </a:solidFill>
                <a:latin typeface="Avenir Roman" panose="02000503020000020003" pitchFamily="2" charset="0"/>
              </a:rPr>
              <a:t>land ecosystem </a:t>
            </a:r>
            <a:r>
              <a:rPr lang="en-AU" sz="4267" dirty="0" smtClean="0">
                <a:solidFill>
                  <a:srgbClr val="5D6B30"/>
                </a:solidFill>
                <a:latin typeface="Avenir Roman" panose="02000503020000020003" pitchFamily="2" charset="0"/>
              </a:rPr>
              <a:t>observatory</a:t>
            </a:r>
          </a:p>
          <a:p>
            <a:pPr defTabSz="914377"/>
            <a:endParaRPr lang="en-AU" sz="4267" dirty="0" smtClean="0">
              <a:solidFill>
                <a:srgbClr val="5D6B30"/>
              </a:solidFill>
              <a:latin typeface="Avenir Roman" panose="02000503020000020003" pitchFamily="2" charset="0"/>
            </a:endParaRPr>
          </a:p>
          <a:p>
            <a:pPr defTabSz="914377"/>
            <a:r>
              <a:rPr lang="en-AU" sz="4267" b="1" dirty="0" smtClean="0">
                <a:solidFill>
                  <a:srgbClr val="5D6B30"/>
                </a:solidFill>
                <a:latin typeface="Avenir Roman" panose="02000503020000020003" pitchFamily="2" charset="0"/>
              </a:rPr>
              <a:t>“SuperSites”</a:t>
            </a:r>
            <a:endParaRPr lang="en-US" sz="4267" b="1" dirty="0">
              <a:solidFill>
                <a:prstClr val="black"/>
              </a:solidFill>
              <a:latin typeface="Calibri Light" panose="020F0302020204030204"/>
            </a:endParaRPr>
          </a:p>
        </p:txBody>
      </p:sp>
      <p:sp>
        <p:nvSpPr>
          <p:cNvPr id="9" name="TextBox 8">
            <a:extLst>
              <a:ext uri="{FF2B5EF4-FFF2-40B4-BE49-F238E27FC236}">
                <a16:creationId xmlns="" xmlns:a16="http://schemas.microsoft.com/office/drawing/2014/main" id="{748C3A6A-0AC9-4149-AF88-FA34386D2C82}"/>
              </a:ext>
            </a:extLst>
          </p:cNvPr>
          <p:cNvSpPr txBox="1"/>
          <p:nvPr/>
        </p:nvSpPr>
        <p:spPr>
          <a:xfrm>
            <a:off x="194875" y="4765482"/>
            <a:ext cx="9775801" cy="420564"/>
          </a:xfrm>
          <a:prstGeom prst="rect">
            <a:avLst/>
          </a:prstGeom>
          <a:noFill/>
        </p:spPr>
        <p:txBody>
          <a:bodyPr wrap="square" rtlCol="0">
            <a:spAutoFit/>
          </a:bodyPr>
          <a:lstStyle/>
          <a:p>
            <a:pPr defTabSz="609585"/>
            <a:r>
              <a:rPr lang="en-US" sz="2133" dirty="0" smtClean="0">
                <a:solidFill>
                  <a:srgbClr val="5D6B30"/>
                </a:solidFill>
                <a:latin typeface="Calibri" panose="020F0502020204030204"/>
              </a:rPr>
              <a:t>Mirko Karan</a:t>
            </a:r>
            <a:endParaRPr lang="en-US" sz="2133" dirty="0">
              <a:solidFill>
                <a:srgbClr val="5D6B30"/>
              </a:solidFill>
              <a:latin typeface="Calibri" panose="020F0502020204030204"/>
            </a:endParaRPr>
          </a:p>
        </p:txBody>
      </p:sp>
      <p:pic>
        <p:nvPicPr>
          <p:cNvPr id="10" name="Picture 9">
            <a:extLst>
              <a:ext uri="{FF2B5EF4-FFF2-40B4-BE49-F238E27FC236}">
                <a16:creationId xmlns="" xmlns:a16="http://schemas.microsoft.com/office/drawing/2014/main" id="{2D821F76-AF5E-A141-B824-0F7560260298}"/>
              </a:ext>
            </a:extLst>
          </p:cNvPr>
          <p:cNvPicPr>
            <a:picLocks noChangeAspect="1"/>
          </p:cNvPicPr>
          <p:nvPr/>
        </p:nvPicPr>
        <p:blipFill>
          <a:blip r:embed="rId3"/>
          <a:stretch>
            <a:fillRect/>
          </a:stretch>
        </p:blipFill>
        <p:spPr>
          <a:xfrm>
            <a:off x="169397" y="5643377"/>
            <a:ext cx="1462920" cy="1059356"/>
          </a:xfrm>
          <a:prstGeom prst="rect">
            <a:avLst/>
          </a:prstGeom>
        </p:spPr>
      </p:pic>
      <p:pic>
        <p:nvPicPr>
          <p:cNvPr id="12" name="Picture 11">
            <a:extLst>
              <a:ext uri="{FF2B5EF4-FFF2-40B4-BE49-F238E27FC236}">
                <a16:creationId xmlns="" xmlns:a16="http://schemas.microsoft.com/office/drawing/2014/main" id="{DB8A5FC1-D819-384E-A0B7-4F008085BB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71798" y="102940"/>
            <a:ext cx="7348087" cy="6688568"/>
          </a:xfrm>
          <a:prstGeom prst="rect">
            <a:avLst/>
          </a:prstGeom>
        </p:spPr>
      </p:pic>
    </p:spTree>
    <p:extLst>
      <p:ext uri="{BB962C8B-B14F-4D97-AF65-F5344CB8AC3E}">
        <p14:creationId xmlns:p14="http://schemas.microsoft.com/office/powerpoint/2010/main" val="320743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73376" y="10487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3">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3">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Creek 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362611"/>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2723" y="2159000"/>
            <a:ext cx="992863" cy="427038"/>
          </a:xfrm>
          <a:prstGeom prst="rect">
            <a:avLst/>
          </a:prstGeom>
        </p:spPr>
      </p:pic>
      <p:pic>
        <p:nvPicPr>
          <p:cNvPr id="6" name="Picture 5"/>
          <p:cNvPicPr>
            <a:picLocks noChangeAspect="1"/>
          </p:cNvPicPr>
          <p:nvPr/>
        </p:nvPicPr>
        <p:blipFill>
          <a:blip r:embed="rId5"/>
          <a:stretch>
            <a:fillRect/>
          </a:stretch>
        </p:blipFill>
        <p:spPr>
          <a:xfrm>
            <a:off x="3162300" y="4297102"/>
            <a:ext cx="1166813" cy="5061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86049" y="3233258"/>
            <a:ext cx="785817" cy="581504"/>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8044" y="1681173"/>
            <a:ext cx="533401" cy="533401"/>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401050" y="3667292"/>
            <a:ext cx="1128712" cy="51894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4431" y="871541"/>
            <a:ext cx="1282300" cy="56991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32725" y="3013539"/>
            <a:ext cx="539750" cy="54246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73775" y="3837723"/>
            <a:ext cx="1284288" cy="394554"/>
          </a:xfrm>
          <a:prstGeom prst="rect">
            <a:avLst/>
          </a:prstGeom>
        </p:spPr>
      </p:pic>
      <p:pic>
        <p:nvPicPr>
          <p:cNvPr id="13" name="Picture 12"/>
          <p:cNvPicPr>
            <a:picLocks noChangeAspect="1"/>
          </p:cNvPicPr>
          <p:nvPr/>
        </p:nvPicPr>
        <p:blipFill>
          <a:blip r:embed="rId12"/>
          <a:stretch>
            <a:fillRect/>
          </a:stretch>
        </p:blipFill>
        <p:spPr>
          <a:xfrm>
            <a:off x="5922961" y="3345513"/>
            <a:ext cx="1606550" cy="431151"/>
          </a:xfrm>
          <a:prstGeom prst="rect">
            <a:avLst/>
          </a:prstGeom>
        </p:spPr>
      </p:pic>
      <p:pic>
        <p:nvPicPr>
          <p:cNvPr id="14" name="Picture 13"/>
          <p:cNvPicPr>
            <a:picLocks noChangeAspect="1"/>
          </p:cNvPicPr>
          <p:nvPr/>
        </p:nvPicPr>
        <p:blipFill>
          <a:blip r:embed="rId13"/>
          <a:stretch>
            <a:fillRect/>
          </a:stretch>
        </p:blipFill>
        <p:spPr>
          <a:xfrm>
            <a:off x="7770811" y="1343028"/>
            <a:ext cx="1270126" cy="652462"/>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86599" y="5675758"/>
            <a:ext cx="1457325" cy="307527"/>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596061" y="4695817"/>
            <a:ext cx="747716" cy="747716"/>
          </a:xfrm>
          <a:prstGeom prst="rect">
            <a:avLst/>
          </a:prstGeom>
        </p:spPr>
      </p:pic>
      <p:pic>
        <p:nvPicPr>
          <p:cNvPr id="70" name="Picture 6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39038" y="3962399"/>
            <a:ext cx="533401" cy="533401"/>
          </a:xfrm>
          <a:prstGeom prst="rect">
            <a:avLst/>
          </a:prstGeom>
        </p:spPr>
      </p:pic>
      <p:pic>
        <p:nvPicPr>
          <p:cNvPr id="72" name="Picture 7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38563" y="3176587"/>
            <a:ext cx="533401" cy="533401"/>
          </a:xfrm>
          <a:prstGeom prst="rect">
            <a:avLst/>
          </a:prstGeom>
        </p:spPr>
      </p:pic>
    </p:spTree>
    <p:extLst>
      <p:ext uri="{BB962C8B-B14F-4D97-AF65-F5344CB8AC3E}">
        <p14:creationId xmlns:p14="http://schemas.microsoft.com/office/powerpoint/2010/main" val="633421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73376" y="10487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Creek 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519779"/>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3" name="TextBox 2"/>
          <p:cNvSpPr txBox="1"/>
          <p:nvPr/>
        </p:nvSpPr>
        <p:spPr>
          <a:xfrm>
            <a:off x="6481011" y="3625517"/>
            <a:ext cx="1165704" cy="707886"/>
          </a:xfrm>
          <a:prstGeom prst="rect">
            <a:avLst/>
          </a:prstGeom>
          <a:noFill/>
        </p:spPr>
        <p:txBody>
          <a:bodyPr wrap="none" rtlCol="0">
            <a:spAutoFit/>
          </a:bodyPr>
          <a:lstStyle/>
          <a:p>
            <a:r>
              <a:rPr lang="en-US" sz="4000" dirty="0" smtClean="0"/>
              <a:t>🔥</a:t>
            </a:r>
            <a:r>
              <a:rPr lang="en-US" dirty="0" smtClean="0"/>
              <a:t>2013</a:t>
            </a:r>
            <a:endParaRPr lang="en-US" dirty="0"/>
          </a:p>
        </p:txBody>
      </p:sp>
      <p:sp>
        <p:nvSpPr>
          <p:cNvPr id="73" name="TextBox 72"/>
          <p:cNvSpPr txBox="1"/>
          <p:nvPr/>
        </p:nvSpPr>
        <p:spPr>
          <a:xfrm>
            <a:off x="7243012" y="4900864"/>
            <a:ext cx="1165704" cy="707886"/>
          </a:xfrm>
          <a:prstGeom prst="rect">
            <a:avLst/>
          </a:prstGeom>
          <a:noFill/>
        </p:spPr>
        <p:txBody>
          <a:bodyPr wrap="none" rtlCol="0">
            <a:spAutoFit/>
          </a:bodyPr>
          <a:lstStyle/>
          <a:p>
            <a:r>
              <a:rPr lang="en-US" sz="4000" dirty="0" smtClean="0"/>
              <a:t>🔥</a:t>
            </a:r>
            <a:r>
              <a:rPr lang="en-US" dirty="0" smtClean="0"/>
              <a:t>2019</a:t>
            </a:r>
            <a:endParaRPr lang="en-US" dirty="0"/>
          </a:p>
        </p:txBody>
      </p:sp>
      <p:sp>
        <p:nvSpPr>
          <p:cNvPr id="5" name="TextBox 4"/>
          <p:cNvSpPr txBox="1"/>
          <p:nvPr/>
        </p:nvSpPr>
        <p:spPr>
          <a:xfrm>
            <a:off x="5165555" y="593557"/>
            <a:ext cx="800219" cy="830997"/>
          </a:xfrm>
          <a:prstGeom prst="rect">
            <a:avLst/>
          </a:prstGeom>
          <a:noFill/>
        </p:spPr>
        <p:txBody>
          <a:bodyPr wrap="none" rtlCol="0">
            <a:spAutoFit/>
          </a:bodyPr>
          <a:lstStyle/>
          <a:p>
            <a:r>
              <a:rPr lang="en-US" sz="4800" dirty="0" smtClean="0"/>
              <a:t>🌩</a:t>
            </a:r>
            <a:endParaRPr lang="en-US" sz="4800" dirty="0"/>
          </a:p>
        </p:txBody>
      </p:sp>
      <p:sp>
        <p:nvSpPr>
          <p:cNvPr id="80" name="TextBox 79"/>
          <p:cNvSpPr txBox="1"/>
          <p:nvPr/>
        </p:nvSpPr>
        <p:spPr>
          <a:xfrm>
            <a:off x="7114674" y="5422231"/>
            <a:ext cx="617621" cy="523220"/>
          </a:xfrm>
          <a:prstGeom prst="rect">
            <a:avLst/>
          </a:prstGeom>
          <a:noFill/>
        </p:spPr>
        <p:txBody>
          <a:bodyPr wrap="square" rtlCol="0">
            <a:spAutoFit/>
          </a:bodyPr>
          <a:lstStyle/>
          <a:p>
            <a:r>
              <a:rPr lang="en-US" sz="2800" dirty="0" smtClean="0"/>
              <a:t>🌿</a:t>
            </a:r>
            <a:endParaRPr lang="en-US" sz="2800" dirty="0"/>
          </a:p>
        </p:txBody>
      </p:sp>
      <p:sp>
        <p:nvSpPr>
          <p:cNvPr id="83" name="TextBox 82"/>
          <p:cNvSpPr txBox="1"/>
          <p:nvPr/>
        </p:nvSpPr>
        <p:spPr>
          <a:xfrm>
            <a:off x="7700211" y="4082715"/>
            <a:ext cx="617621" cy="523220"/>
          </a:xfrm>
          <a:prstGeom prst="rect">
            <a:avLst/>
          </a:prstGeom>
          <a:noFill/>
        </p:spPr>
        <p:txBody>
          <a:bodyPr wrap="square" rtlCol="0">
            <a:spAutoFit/>
          </a:bodyPr>
          <a:lstStyle/>
          <a:p>
            <a:r>
              <a:rPr lang="en-US" sz="2800" dirty="0" smtClean="0"/>
              <a:t>🌿</a:t>
            </a:r>
            <a:endParaRPr lang="en-US" sz="2800" dirty="0"/>
          </a:p>
        </p:txBody>
      </p:sp>
    </p:spTree>
    <p:extLst>
      <p:ext uri="{BB962C8B-B14F-4D97-AF65-F5344CB8AC3E}">
        <p14:creationId xmlns:p14="http://schemas.microsoft.com/office/powerpoint/2010/main" val="490060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Ecosystems Processes</a:t>
            </a:r>
            <a:endParaRPr lang="en-US" dirty="0"/>
          </a:p>
        </p:txBody>
      </p:sp>
      <p:sp>
        <p:nvSpPr>
          <p:cNvPr id="3" name="Content Placeholder 2"/>
          <p:cNvSpPr>
            <a:spLocks noGrp="1"/>
          </p:cNvSpPr>
          <p:nvPr>
            <p:ph idx="1"/>
          </p:nvPr>
        </p:nvSpPr>
        <p:spPr>
          <a:xfrm>
            <a:off x="623392" y="1226861"/>
            <a:ext cx="10972800" cy="3588028"/>
          </a:xfrm>
        </p:spPr>
        <p:txBody>
          <a:bodyPr/>
          <a:lstStyle/>
          <a:p>
            <a:r>
              <a:rPr lang="en-US" sz="2400" dirty="0"/>
              <a:t>All sites host eddy covariance flux towers</a:t>
            </a:r>
          </a:p>
          <a:p>
            <a:pPr lvl="1"/>
            <a:r>
              <a:rPr lang="en-US" sz="1800" dirty="0" smtClean="0"/>
              <a:t>OzFlux</a:t>
            </a:r>
            <a:endParaRPr lang="en-US" sz="1800" dirty="0"/>
          </a:p>
          <a:p>
            <a:r>
              <a:rPr lang="en-US" sz="2400" dirty="0"/>
              <a:t>12 sites “SuperSites” combine flux data with </a:t>
            </a:r>
            <a:r>
              <a:rPr lang="en-AU" sz="2400" dirty="0"/>
              <a:t>classical </a:t>
            </a:r>
            <a:r>
              <a:rPr lang="en-AU" sz="2400" dirty="0"/>
              <a:t>field surveys and remote sensing </a:t>
            </a:r>
            <a:r>
              <a:rPr lang="en-AU" sz="2400" dirty="0" smtClean="0"/>
              <a:t>activities centred on a core 1 ha vegetation plot</a:t>
            </a:r>
            <a:endParaRPr lang="en-AU" sz="2400" dirty="0"/>
          </a:p>
          <a:p>
            <a:pPr lvl="1"/>
            <a:r>
              <a:rPr lang="en-US" sz="1800" dirty="0"/>
              <a:t>Vegetation </a:t>
            </a:r>
            <a:r>
              <a:rPr lang="en-US" sz="1800" dirty="0" smtClean="0"/>
              <a:t>biomass (5 yearly), </a:t>
            </a:r>
            <a:r>
              <a:rPr lang="en-US" sz="1800" dirty="0"/>
              <a:t>cover, phenology</a:t>
            </a:r>
          </a:p>
          <a:p>
            <a:pPr lvl="1"/>
            <a:r>
              <a:rPr lang="en-US" sz="1800" dirty="0"/>
              <a:t>Biodiversity (acoustic soundscape monitoring)</a:t>
            </a:r>
          </a:p>
          <a:p>
            <a:pPr lvl="1"/>
            <a:r>
              <a:rPr lang="en-US" sz="1800" dirty="0"/>
              <a:t>Physical infrastructure for research and </a:t>
            </a:r>
            <a:r>
              <a:rPr lang="en-US" sz="1800" dirty="0" smtClean="0"/>
              <a:t>education </a:t>
            </a:r>
            <a:endParaRPr lang="en-US" sz="1800" dirty="0"/>
          </a:p>
          <a:p>
            <a:pPr lvl="1"/>
            <a:r>
              <a:rPr lang="en-US" sz="1800" dirty="0"/>
              <a:t>Historical research </a:t>
            </a:r>
            <a:r>
              <a:rPr lang="en-US" sz="1800" dirty="0"/>
              <a:t>data</a:t>
            </a:r>
            <a:endParaRPr lang="en-AU" sz="2400" dirty="0"/>
          </a:p>
          <a:p>
            <a:r>
              <a:rPr lang="en-AU" sz="2400" dirty="0"/>
              <a:t>Assess drivers of change in </a:t>
            </a:r>
            <a:r>
              <a:rPr lang="en-AU" sz="2400" dirty="0" smtClean="0"/>
              <a:t>ecosystems</a:t>
            </a:r>
          </a:p>
        </p:txBody>
      </p:sp>
    </p:spTree>
    <p:extLst>
      <p:ext uri="{BB962C8B-B14F-4D97-AF65-F5344CB8AC3E}">
        <p14:creationId xmlns:p14="http://schemas.microsoft.com/office/powerpoint/2010/main" val="124486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73376" y="10487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Creek 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519779"/>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grpSp>
        <p:nvGrpSpPr>
          <p:cNvPr id="60" name="Group 59"/>
          <p:cNvGrpSpPr/>
          <p:nvPr/>
        </p:nvGrpSpPr>
        <p:grpSpPr>
          <a:xfrm>
            <a:off x="6826417" y="2667000"/>
            <a:ext cx="848630" cy="457200"/>
            <a:chOff x="971550" y="1371600"/>
            <a:chExt cx="848630" cy="457200"/>
          </a:xfrm>
        </p:grpSpPr>
        <p:sp>
          <p:nvSpPr>
            <p:cNvPr id="61" name="Oval 60"/>
            <p:cNvSpPr/>
            <p:nvPr/>
          </p:nvSpPr>
          <p:spPr>
            <a:xfrm>
              <a:off x="1157288" y="1371600"/>
              <a:ext cx="457200" cy="457200"/>
            </a:xfrm>
            <a:prstGeom prst="ellipse">
              <a:avLst/>
            </a:prstGeom>
            <a:solidFill>
              <a:srgbClr val="D5FC79"/>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grpSp>
        <p:nvGrpSpPr>
          <p:cNvPr id="70" name="Group 69"/>
          <p:cNvGrpSpPr/>
          <p:nvPr/>
        </p:nvGrpSpPr>
        <p:grpSpPr>
          <a:xfrm>
            <a:off x="7012152" y="1982959"/>
            <a:ext cx="848630" cy="457200"/>
            <a:chOff x="971550" y="1371600"/>
            <a:chExt cx="848630" cy="457200"/>
          </a:xfrm>
        </p:grpSpPr>
        <p:sp>
          <p:nvSpPr>
            <p:cNvPr id="72" name="Oval 71"/>
            <p:cNvSpPr/>
            <p:nvPr/>
          </p:nvSpPr>
          <p:spPr>
            <a:xfrm>
              <a:off x="1157288" y="1371600"/>
              <a:ext cx="457200" cy="457200"/>
            </a:xfrm>
            <a:prstGeom prst="ellipse">
              <a:avLst/>
            </a:prstGeom>
            <a:solidFill>
              <a:srgbClr val="8EFA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grpSp>
        <p:nvGrpSpPr>
          <p:cNvPr id="80" name="Group 79"/>
          <p:cNvGrpSpPr/>
          <p:nvPr/>
        </p:nvGrpSpPr>
        <p:grpSpPr>
          <a:xfrm>
            <a:off x="7398415" y="4058908"/>
            <a:ext cx="848630" cy="457200"/>
            <a:chOff x="971550" y="1371600"/>
            <a:chExt cx="848630" cy="457200"/>
          </a:xfrm>
        </p:grpSpPr>
        <p:sp>
          <p:nvSpPr>
            <p:cNvPr id="81" name="Oval 80"/>
            <p:cNvSpPr/>
            <p:nvPr/>
          </p:nvSpPr>
          <p:spPr>
            <a:xfrm>
              <a:off x="1157288" y="1371600"/>
              <a:ext cx="457200" cy="457200"/>
            </a:xfrm>
            <a:prstGeom prst="ellipse">
              <a:avLst/>
            </a:prstGeom>
            <a:solidFill>
              <a:srgbClr val="8EFA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grpSp>
        <p:nvGrpSpPr>
          <p:cNvPr id="83" name="Group 82"/>
          <p:cNvGrpSpPr/>
          <p:nvPr/>
        </p:nvGrpSpPr>
        <p:grpSpPr>
          <a:xfrm>
            <a:off x="2963773" y="3465852"/>
            <a:ext cx="848630" cy="457200"/>
            <a:chOff x="971550" y="1371600"/>
            <a:chExt cx="848630" cy="457200"/>
          </a:xfrm>
        </p:grpSpPr>
        <p:sp>
          <p:nvSpPr>
            <p:cNvPr id="84" name="Oval 83"/>
            <p:cNvSpPr/>
            <p:nvPr/>
          </p:nvSpPr>
          <p:spPr>
            <a:xfrm>
              <a:off x="1157288" y="1371600"/>
              <a:ext cx="457200" cy="457200"/>
            </a:xfrm>
            <a:prstGeom prst="ellipse">
              <a:avLst/>
            </a:prstGeom>
            <a:solidFill>
              <a:srgbClr val="8EFA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grpSp>
        <p:nvGrpSpPr>
          <p:cNvPr id="87" name="Group 86"/>
          <p:cNvGrpSpPr/>
          <p:nvPr/>
        </p:nvGrpSpPr>
        <p:grpSpPr>
          <a:xfrm>
            <a:off x="6784059" y="5291139"/>
            <a:ext cx="848630" cy="457200"/>
            <a:chOff x="971550" y="1371600"/>
            <a:chExt cx="848630" cy="457200"/>
          </a:xfrm>
        </p:grpSpPr>
        <p:sp>
          <p:nvSpPr>
            <p:cNvPr id="88" name="Oval 87"/>
            <p:cNvSpPr/>
            <p:nvPr/>
          </p:nvSpPr>
          <p:spPr>
            <a:xfrm>
              <a:off x="1157288" y="1371600"/>
              <a:ext cx="457200" cy="457200"/>
            </a:xfrm>
            <a:prstGeom prst="ellipse">
              <a:avLst/>
            </a:prstGeom>
            <a:solidFill>
              <a:srgbClr val="D5FC79"/>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grpSp>
        <p:nvGrpSpPr>
          <p:cNvPr id="90" name="Group 89"/>
          <p:cNvGrpSpPr/>
          <p:nvPr/>
        </p:nvGrpSpPr>
        <p:grpSpPr>
          <a:xfrm>
            <a:off x="5662613" y="2126331"/>
            <a:ext cx="848630" cy="457200"/>
            <a:chOff x="971550" y="1371600"/>
            <a:chExt cx="848630" cy="457200"/>
          </a:xfrm>
        </p:grpSpPr>
        <p:sp>
          <p:nvSpPr>
            <p:cNvPr id="91" name="Oval 90"/>
            <p:cNvSpPr/>
            <p:nvPr/>
          </p:nvSpPr>
          <p:spPr>
            <a:xfrm>
              <a:off x="1157288" y="1371600"/>
              <a:ext cx="457200" cy="457200"/>
            </a:xfrm>
            <a:prstGeom prst="ellipse">
              <a:avLst/>
            </a:prstGeom>
            <a:solidFill>
              <a:srgbClr val="D5FC79"/>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TextBox 98"/>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grpSp>
        <p:nvGrpSpPr>
          <p:cNvPr id="100" name="Group 99"/>
          <p:cNvGrpSpPr/>
          <p:nvPr/>
        </p:nvGrpSpPr>
        <p:grpSpPr>
          <a:xfrm>
            <a:off x="3600450" y="3261059"/>
            <a:ext cx="848630" cy="457200"/>
            <a:chOff x="971550" y="1371600"/>
            <a:chExt cx="848630" cy="457200"/>
          </a:xfrm>
        </p:grpSpPr>
        <p:sp>
          <p:nvSpPr>
            <p:cNvPr id="101" name="Oval 100"/>
            <p:cNvSpPr/>
            <p:nvPr/>
          </p:nvSpPr>
          <p:spPr>
            <a:xfrm>
              <a:off x="1157288" y="1371600"/>
              <a:ext cx="457200" cy="457200"/>
            </a:xfrm>
            <a:prstGeom prst="ellipse">
              <a:avLst/>
            </a:prstGeom>
            <a:solidFill>
              <a:srgbClr val="D5FC79"/>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971550" y="1457331"/>
              <a:ext cx="848630" cy="307777"/>
            </a:xfrm>
            <a:prstGeom prst="rect">
              <a:avLst/>
            </a:prstGeom>
            <a:noFill/>
          </p:spPr>
          <p:txBody>
            <a:bodyPr wrap="none" rtlCol="0">
              <a:spAutoFit/>
            </a:bodyPr>
            <a:lstStyle/>
            <a:p>
              <a:r>
                <a:rPr lang="en-US" sz="1400" b="1" dirty="0" smtClean="0"/>
                <a:t>COSMOS</a:t>
              </a:r>
              <a:endParaRPr lang="en-US" sz="1400" b="1" dirty="0"/>
            </a:p>
          </p:txBody>
        </p:sp>
      </p:grpSp>
      <p:sp>
        <p:nvSpPr>
          <p:cNvPr id="8" name="TextBox 7"/>
          <p:cNvSpPr txBox="1"/>
          <p:nvPr/>
        </p:nvSpPr>
        <p:spPr>
          <a:xfrm>
            <a:off x="2749470" y="542919"/>
            <a:ext cx="6929269" cy="461665"/>
          </a:xfrm>
          <a:prstGeom prst="rect">
            <a:avLst/>
          </a:prstGeom>
          <a:noFill/>
        </p:spPr>
        <p:txBody>
          <a:bodyPr wrap="none" rtlCol="0">
            <a:spAutoFit/>
          </a:bodyPr>
          <a:lstStyle/>
          <a:p>
            <a:r>
              <a:rPr lang="en-US" sz="2400"/>
              <a:t>COSMOS (Cosmic-ray Soil Moisture Observing System)</a:t>
            </a:r>
          </a:p>
        </p:txBody>
      </p:sp>
    </p:spTree>
    <p:extLst>
      <p:ext uri="{BB962C8B-B14F-4D97-AF65-F5344CB8AC3E}">
        <p14:creationId xmlns:p14="http://schemas.microsoft.com/office/powerpoint/2010/main" val="330891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73376" y="10487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Creek 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519779"/>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8" name="TextBox 7"/>
          <p:cNvSpPr txBox="1"/>
          <p:nvPr/>
        </p:nvSpPr>
        <p:spPr>
          <a:xfrm>
            <a:off x="4323854" y="494793"/>
            <a:ext cx="3481722" cy="461665"/>
          </a:xfrm>
          <a:prstGeom prst="rect">
            <a:avLst/>
          </a:prstGeom>
          <a:noFill/>
        </p:spPr>
        <p:txBody>
          <a:bodyPr wrap="none" rtlCol="0">
            <a:spAutoFit/>
          </a:bodyPr>
          <a:lstStyle/>
          <a:p>
            <a:r>
              <a:rPr lang="en-US" sz="2400" smtClean="0"/>
              <a:t>Airborne </a:t>
            </a:r>
            <a:r>
              <a:rPr lang="en-US" sz="2400" dirty="0" smtClean="0"/>
              <a:t>LiDAR campaigns</a:t>
            </a:r>
            <a:endParaRPr lang="en-US" sz="2400" dirty="0"/>
          </a:p>
        </p:txBody>
      </p:sp>
      <p:sp>
        <p:nvSpPr>
          <p:cNvPr id="3" name="Oval 2"/>
          <p:cNvSpPr/>
          <p:nvPr/>
        </p:nvSpPr>
        <p:spPr>
          <a:xfrm>
            <a:off x="7815263" y="3829049"/>
            <a:ext cx="871538" cy="342900"/>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UAV</a:t>
            </a:r>
            <a:endParaRPr lang="en-US" sz="1400" dirty="0"/>
          </a:p>
        </p:txBody>
      </p:sp>
      <p:sp>
        <p:nvSpPr>
          <p:cNvPr id="92" name="Oval 91"/>
          <p:cNvSpPr/>
          <p:nvPr/>
        </p:nvSpPr>
        <p:spPr>
          <a:xfrm>
            <a:off x="3595688" y="3381375"/>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2012</a:t>
            </a:r>
            <a:endParaRPr lang="en-US" sz="1400" dirty="0"/>
          </a:p>
        </p:txBody>
      </p:sp>
      <p:sp>
        <p:nvSpPr>
          <p:cNvPr id="94" name="Oval 93"/>
          <p:cNvSpPr/>
          <p:nvPr/>
        </p:nvSpPr>
        <p:spPr>
          <a:xfrm>
            <a:off x="5105400" y="1047751"/>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2013</a:t>
            </a:r>
            <a:endParaRPr lang="en-US" sz="1400" dirty="0"/>
          </a:p>
        </p:txBody>
      </p:sp>
      <p:sp>
        <p:nvSpPr>
          <p:cNvPr id="95" name="Oval 94"/>
          <p:cNvSpPr/>
          <p:nvPr/>
        </p:nvSpPr>
        <p:spPr>
          <a:xfrm>
            <a:off x="7786707" y="3271854"/>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2013</a:t>
            </a:r>
            <a:endParaRPr lang="en-US" sz="1400" dirty="0"/>
          </a:p>
        </p:txBody>
      </p:sp>
      <p:sp>
        <p:nvSpPr>
          <p:cNvPr id="103" name="Oval 102"/>
          <p:cNvSpPr/>
          <p:nvPr/>
        </p:nvSpPr>
        <p:spPr>
          <a:xfrm>
            <a:off x="6867526" y="2024064"/>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2012</a:t>
            </a:r>
            <a:endParaRPr lang="en-US" sz="1400" dirty="0"/>
          </a:p>
        </p:txBody>
      </p:sp>
      <p:sp>
        <p:nvSpPr>
          <p:cNvPr id="104" name="Oval 103"/>
          <p:cNvSpPr/>
          <p:nvPr/>
        </p:nvSpPr>
        <p:spPr>
          <a:xfrm>
            <a:off x="6419850" y="3833813"/>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2012</a:t>
            </a:r>
            <a:endParaRPr lang="en-US" sz="1400" dirty="0"/>
          </a:p>
        </p:txBody>
      </p:sp>
      <p:sp>
        <p:nvSpPr>
          <p:cNvPr id="105" name="Oval 104"/>
          <p:cNvSpPr/>
          <p:nvPr/>
        </p:nvSpPr>
        <p:spPr>
          <a:xfrm>
            <a:off x="7200904" y="4171951"/>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2011</a:t>
            </a:r>
            <a:endParaRPr lang="en-US" sz="1400" dirty="0"/>
          </a:p>
        </p:txBody>
      </p:sp>
      <p:sp>
        <p:nvSpPr>
          <p:cNvPr id="4" name="TextBox 3"/>
          <p:cNvSpPr txBox="1"/>
          <p:nvPr/>
        </p:nvSpPr>
        <p:spPr>
          <a:xfrm>
            <a:off x="6286497" y="3529015"/>
            <a:ext cx="1174617" cy="369332"/>
          </a:xfrm>
          <a:prstGeom prst="rect">
            <a:avLst/>
          </a:prstGeom>
          <a:noFill/>
        </p:spPr>
        <p:txBody>
          <a:bodyPr wrap="none" rtlCol="0">
            <a:spAutoFit/>
          </a:bodyPr>
          <a:lstStyle/>
          <a:p>
            <a:r>
              <a:rPr lang="en-US" smtClean="0"/>
              <a:t>“Chowilla”</a:t>
            </a:r>
            <a:endParaRPr lang="en-US"/>
          </a:p>
        </p:txBody>
      </p:sp>
      <p:sp>
        <p:nvSpPr>
          <p:cNvPr id="5" name="TextBox 4"/>
          <p:cNvSpPr txBox="1"/>
          <p:nvPr/>
        </p:nvSpPr>
        <p:spPr>
          <a:xfrm>
            <a:off x="3571867" y="3086100"/>
            <a:ext cx="936667" cy="369332"/>
          </a:xfrm>
          <a:prstGeom prst="rect">
            <a:avLst/>
          </a:prstGeom>
          <a:noFill/>
        </p:spPr>
        <p:txBody>
          <a:bodyPr wrap="none" rtlCol="0">
            <a:spAutoFit/>
          </a:bodyPr>
          <a:lstStyle/>
          <a:p>
            <a:r>
              <a:rPr lang="en-US" smtClean="0"/>
              <a:t>“Credo”</a:t>
            </a:r>
            <a:endParaRPr lang="en-US"/>
          </a:p>
        </p:txBody>
      </p:sp>
      <p:sp>
        <p:nvSpPr>
          <p:cNvPr id="106" name="Oval 105"/>
          <p:cNvSpPr/>
          <p:nvPr/>
        </p:nvSpPr>
        <p:spPr>
          <a:xfrm>
            <a:off x="7137235" y="5097629"/>
            <a:ext cx="871538" cy="34290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t>2014</a:t>
            </a:r>
            <a:endParaRPr lang="en-US" sz="1400" dirty="0"/>
          </a:p>
        </p:txBody>
      </p:sp>
    </p:spTree>
    <p:extLst>
      <p:ext uri="{BB962C8B-B14F-4D97-AF65-F5344CB8AC3E}">
        <p14:creationId xmlns:p14="http://schemas.microsoft.com/office/powerpoint/2010/main" val="410974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73376" y="10487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2">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Creek 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519779"/>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8" name="TextBox 7"/>
          <p:cNvSpPr txBox="1"/>
          <p:nvPr/>
        </p:nvSpPr>
        <p:spPr>
          <a:xfrm>
            <a:off x="4371980" y="446667"/>
            <a:ext cx="4168642" cy="461665"/>
          </a:xfrm>
          <a:prstGeom prst="rect">
            <a:avLst/>
          </a:prstGeom>
          <a:noFill/>
        </p:spPr>
        <p:txBody>
          <a:bodyPr wrap="none" rtlCol="0">
            <a:spAutoFit/>
          </a:bodyPr>
          <a:lstStyle/>
          <a:p>
            <a:r>
              <a:rPr lang="en-US" sz="2400" dirty="0" smtClean="0"/>
              <a:t>Ecophysiology campaigns (ANU)</a:t>
            </a:r>
            <a:endParaRPr lang="en-US" sz="2400" dirty="0"/>
          </a:p>
        </p:txBody>
      </p:sp>
      <p:sp>
        <p:nvSpPr>
          <p:cNvPr id="7" name="TextBox 6"/>
          <p:cNvSpPr txBox="1"/>
          <p:nvPr/>
        </p:nvSpPr>
        <p:spPr>
          <a:xfrm>
            <a:off x="850232" y="593560"/>
            <a:ext cx="1451488" cy="2308324"/>
          </a:xfrm>
          <a:prstGeom prst="rect">
            <a:avLst/>
          </a:prstGeom>
          <a:noFill/>
        </p:spPr>
        <p:txBody>
          <a:bodyPr wrap="none" rtlCol="0">
            <a:spAutoFit/>
          </a:bodyPr>
          <a:lstStyle/>
          <a:p>
            <a:r>
              <a:rPr lang="en-US" sz="2400" dirty="0" smtClean="0"/>
              <a:t>Leaf Traits</a:t>
            </a:r>
          </a:p>
          <a:p>
            <a:r>
              <a:rPr lang="en-US" sz="2400" dirty="0" smtClean="0"/>
              <a:t>M</a:t>
            </a:r>
            <a:r>
              <a:rPr lang="en-US" sz="2400" baseline="-25000" dirty="0" smtClean="0"/>
              <a:t>a</a:t>
            </a:r>
          </a:p>
          <a:p>
            <a:r>
              <a:rPr lang="en-US" sz="2400" dirty="0" err="1" smtClean="0"/>
              <a:t>R</a:t>
            </a:r>
            <a:r>
              <a:rPr lang="en-US" sz="2400" baseline="-25000" dirty="0" err="1" smtClean="0"/>
              <a:t>dark</a:t>
            </a:r>
            <a:endParaRPr lang="en-US" sz="2400" baseline="-25000" dirty="0" smtClean="0"/>
          </a:p>
          <a:p>
            <a:r>
              <a:rPr lang="en-US" sz="2400" dirty="0" err="1" smtClean="0"/>
              <a:t>V</a:t>
            </a:r>
            <a:r>
              <a:rPr lang="en-US" sz="2400" baseline="-25000" dirty="0" err="1" smtClean="0"/>
              <a:t>cmax</a:t>
            </a:r>
            <a:endParaRPr lang="en-US" sz="2400" baseline="-25000" dirty="0" smtClean="0"/>
          </a:p>
          <a:p>
            <a:r>
              <a:rPr lang="is-IS" sz="2400" dirty="0" smtClean="0"/>
              <a:t>△</a:t>
            </a:r>
            <a:r>
              <a:rPr lang="is-IS" sz="2400" baseline="30000" dirty="0" smtClean="0"/>
              <a:t>13</a:t>
            </a:r>
            <a:r>
              <a:rPr lang="is-IS" sz="2400" dirty="0" smtClean="0"/>
              <a:t>C</a:t>
            </a:r>
          </a:p>
          <a:p>
            <a:r>
              <a:rPr lang="is-IS" sz="2400" dirty="0" smtClean="0"/>
              <a:t>WUE</a:t>
            </a:r>
            <a:r>
              <a:rPr lang="is-IS" sz="2400" baseline="-25000" dirty="0" smtClean="0"/>
              <a:t>i</a:t>
            </a:r>
            <a:endParaRPr lang="is-IS" sz="2400" baseline="-25000" dirty="0"/>
          </a:p>
        </p:txBody>
      </p:sp>
      <p:sp>
        <p:nvSpPr>
          <p:cNvPr id="84" name="TextBox 83"/>
          <p:cNvSpPr txBox="1"/>
          <p:nvPr/>
        </p:nvSpPr>
        <p:spPr>
          <a:xfrm>
            <a:off x="7419474" y="1515979"/>
            <a:ext cx="800219" cy="830997"/>
          </a:xfrm>
          <a:prstGeom prst="rect">
            <a:avLst/>
          </a:prstGeom>
          <a:noFill/>
        </p:spPr>
        <p:txBody>
          <a:bodyPr wrap="none" rtlCol="0">
            <a:spAutoFit/>
          </a:bodyPr>
          <a:lstStyle/>
          <a:p>
            <a:r>
              <a:rPr lang="en-US" sz="4800" dirty="0" smtClean="0"/>
              <a:t>🌿</a:t>
            </a:r>
            <a:endParaRPr lang="en-US" sz="4800" dirty="0"/>
          </a:p>
        </p:txBody>
      </p:sp>
      <p:sp>
        <p:nvSpPr>
          <p:cNvPr id="86" name="TextBox 85"/>
          <p:cNvSpPr txBox="1"/>
          <p:nvPr/>
        </p:nvSpPr>
        <p:spPr>
          <a:xfrm>
            <a:off x="5727032" y="1973179"/>
            <a:ext cx="800219" cy="830997"/>
          </a:xfrm>
          <a:prstGeom prst="rect">
            <a:avLst/>
          </a:prstGeom>
          <a:noFill/>
        </p:spPr>
        <p:txBody>
          <a:bodyPr wrap="none" rtlCol="0">
            <a:spAutoFit/>
          </a:bodyPr>
          <a:lstStyle/>
          <a:p>
            <a:r>
              <a:rPr lang="en-US" sz="4800" dirty="0" smtClean="0"/>
              <a:t>🌿</a:t>
            </a:r>
            <a:endParaRPr lang="en-US" sz="4800" dirty="0"/>
          </a:p>
        </p:txBody>
      </p:sp>
      <p:sp>
        <p:nvSpPr>
          <p:cNvPr id="87" name="TextBox 86"/>
          <p:cNvSpPr txBox="1"/>
          <p:nvPr/>
        </p:nvSpPr>
        <p:spPr>
          <a:xfrm>
            <a:off x="3617495" y="3136232"/>
            <a:ext cx="800219" cy="830997"/>
          </a:xfrm>
          <a:prstGeom prst="rect">
            <a:avLst/>
          </a:prstGeom>
          <a:noFill/>
        </p:spPr>
        <p:txBody>
          <a:bodyPr wrap="none" rtlCol="0">
            <a:spAutoFit/>
          </a:bodyPr>
          <a:lstStyle/>
          <a:p>
            <a:r>
              <a:rPr lang="en-US" sz="4800" dirty="0" smtClean="0"/>
              <a:t>🌿</a:t>
            </a:r>
            <a:endParaRPr lang="en-US" sz="4800" dirty="0"/>
          </a:p>
        </p:txBody>
      </p:sp>
      <p:sp>
        <p:nvSpPr>
          <p:cNvPr id="88" name="TextBox 87"/>
          <p:cNvSpPr txBox="1"/>
          <p:nvPr/>
        </p:nvSpPr>
        <p:spPr>
          <a:xfrm>
            <a:off x="7226968" y="4852737"/>
            <a:ext cx="800219" cy="830997"/>
          </a:xfrm>
          <a:prstGeom prst="rect">
            <a:avLst/>
          </a:prstGeom>
          <a:noFill/>
        </p:spPr>
        <p:txBody>
          <a:bodyPr wrap="none" rtlCol="0">
            <a:spAutoFit/>
          </a:bodyPr>
          <a:lstStyle/>
          <a:p>
            <a:r>
              <a:rPr lang="en-US" sz="4800" dirty="0" smtClean="0"/>
              <a:t>🌿</a:t>
            </a:r>
            <a:endParaRPr lang="en-US" sz="4800" dirty="0"/>
          </a:p>
        </p:txBody>
      </p:sp>
      <p:sp>
        <p:nvSpPr>
          <p:cNvPr id="89" name="TextBox 88"/>
          <p:cNvSpPr txBox="1"/>
          <p:nvPr/>
        </p:nvSpPr>
        <p:spPr>
          <a:xfrm>
            <a:off x="7924798" y="3577391"/>
            <a:ext cx="800219" cy="830997"/>
          </a:xfrm>
          <a:prstGeom prst="rect">
            <a:avLst/>
          </a:prstGeom>
          <a:noFill/>
        </p:spPr>
        <p:txBody>
          <a:bodyPr wrap="none" rtlCol="0">
            <a:spAutoFit/>
          </a:bodyPr>
          <a:lstStyle/>
          <a:p>
            <a:r>
              <a:rPr lang="en-US" sz="4800" dirty="0" smtClean="0"/>
              <a:t>🌿</a:t>
            </a:r>
            <a:endParaRPr lang="en-US" sz="4800" dirty="0"/>
          </a:p>
        </p:txBody>
      </p:sp>
      <p:sp>
        <p:nvSpPr>
          <p:cNvPr id="90" name="TextBox 89"/>
          <p:cNvSpPr txBox="1"/>
          <p:nvPr/>
        </p:nvSpPr>
        <p:spPr>
          <a:xfrm>
            <a:off x="6489028" y="3553324"/>
            <a:ext cx="800219" cy="830997"/>
          </a:xfrm>
          <a:prstGeom prst="rect">
            <a:avLst/>
          </a:prstGeom>
          <a:noFill/>
        </p:spPr>
        <p:txBody>
          <a:bodyPr wrap="none" rtlCol="0">
            <a:spAutoFit/>
          </a:bodyPr>
          <a:lstStyle/>
          <a:p>
            <a:r>
              <a:rPr lang="en-US" sz="4800" dirty="0" smtClean="0"/>
              <a:t>🌿</a:t>
            </a:r>
            <a:endParaRPr lang="en-US" sz="4800" dirty="0"/>
          </a:p>
        </p:txBody>
      </p:sp>
    </p:spTree>
    <p:extLst>
      <p:ext uri="{BB962C8B-B14F-4D97-AF65-F5344CB8AC3E}">
        <p14:creationId xmlns:p14="http://schemas.microsoft.com/office/powerpoint/2010/main" val="634845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40986" y="521629"/>
            <a:ext cx="9545584" cy="6386509"/>
          </a:xfrm>
          <a:prstGeom prst="rect">
            <a:avLst/>
          </a:prstGeom>
        </p:spPr>
      </p:pic>
      <p:sp>
        <p:nvSpPr>
          <p:cNvPr id="5" name="TextBox 4"/>
          <p:cNvSpPr txBox="1"/>
          <p:nvPr/>
        </p:nvSpPr>
        <p:spPr>
          <a:xfrm>
            <a:off x="98251" y="57131"/>
            <a:ext cx="5335820" cy="6001643"/>
          </a:xfrm>
          <a:prstGeom prst="rect">
            <a:avLst/>
          </a:prstGeom>
          <a:noFill/>
        </p:spPr>
        <p:txBody>
          <a:bodyPr wrap="none" rtlCol="0">
            <a:spAutoFit/>
          </a:bodyPr>
          <a:lstStyle/>
          <a:p>
            <a:r>
              <a:rPr lang="en-US" sz="3200" b="1" dirty="0" smtClean="0">
                <a:solidFill>
                  <a:srgbClr val="5D6B30"/>
                </a:solidFill>
              </a:rPr>
              <a:t>Accessing site details and data</a:t>
            </a:r>
          </a:p>
          <a:p>
            <a:r>
              <a:rPr lang="en-US" sz="1900" b="1" dirty="0">
                <a:solidFill>
                  <a:srgbClr val="5D6B30"/>
                </a:solidFill>
              </a:rPr>
              <a:t>TERN Data Portal </a:t>
            </a:r>
            <a:r>
              <a:rPr lang="en-US" sz="1900" dirty="0">
                <a:solidFill>
                  <a:srgbClr val="5D6B30"/>
                </a:solidFill>
              </a:rPr>
              <a:t>– redevelopment</a:t>
            </a:r>
          </a:p>
          <a:p>
            <a:r>
              <a:rPr lang="en-US" sz="1900" b="1" dirty="0">
                <a:solidFill>
                  <a:srgbClr val="5D6B30"/>
                </a:solidFill>
              </a:rPr>
              <a:t>SuperSites website</a:t>
            </a:r>
          </a:p>
          <a:p>
            <a:pPr marL="285750" indent="-285750">
              <a:buFont typeface="Arial" charset="0"/>
              <a:buChar char="•"/>
            </a:pPr>
            <a:r>
              <a:rPr lang="en-US" sz="1900" dirty="0">
                <a:solidFill>
                  <a:srgbClr val="BD4E17"/>
                </a:solidFill>
              </a:rPr>
              <a:t>Site details</a:t>
            </a:r>
          </a:p>
          <a:p>
            <a:pPr marL="285750" indent="-285750">
              <a:buFont typeface="Arial" charset="0"/>
              <a:buChar char="•"/>
            </a:pPr>
            <a:r>
              <a:rPr lang="en-US" sz="1900" dirty="0">
                <a:solidFill>
                  <a:srgbClr val="BD4E17"/>
                </a:solidFill>
              </a:rPr>
              <a:t>PI contacts</a:t>
            </a:r>
          </a:p>
          <a:p>
            <a:pPr marL="285750" indent="-285750">
              <a:buFont typeface="Arial" charset="0"/>
              <a:buChar char="•"/>
            </a:pPr>
            <a:r>
              <a:rPr lang="en-US" sz="1900" dirty="0">
                <a:solidFill>
                  <a:srgbClr val="BD4E17"/>
                </a:solidFill>
              </a:rPr>
              <a:t>Ancillary data</a:t>
            </a:r>
          </a:p>
          <a:p>
            <a:pPr marL="742950" lvl="1" indent="-285750">
              <a:buFont typeface="Arial" charset="0"/>
              <a:buChar char="•"/>
            </a:pPr>
            <a:r>
              <a:rPr lang="en-US" sz="1900" dirty="0">
                <a:solidFill>
                  <a:srgbClr val="BD4E17"/>
                </a:solidFill>
              </a:rPr>
              <a:t>OzFlux</a:t>
            </a:r>
          </a:p>
          <a:p>
            <a:pPr marL="742950" lvl="1" indent="-285750">
              <a:buFont typeface="Arial" charset="0"/>
              <a:buChar char="•"/>
            </a:pPr>
            <a:r>
              <a:rPr lang="en-US" sz="1900" dirty="0">
                <a:solidFill>
                  <a:srgbClr val="BD4E17"/>
                </a:solidFill>
              </a:rPr>
              <a:t>Remote sensing</a:t>
            </a:r>
          </a:p>
          <a:p>
            <a:pPr marL="742950" lvl="1" indent="-285750">
              <a:buFont typeface="Arial" charset="0"/>
              <a:buChar char="•"/>
            </a:pPr>
            <a:r>
              <a:rPr lang="en-US" sz="1900" dirty="0">
                <a:solidFill>
                  <a:srgbClr val="BD4E17"/>
                </a:solidFill>
              </a:rPr>
              <a:t>AusPlots</a:t>
            </a:r>
          </a:p>
          <a:p>
            <a:pPr marL="742950" lvl="1" indent="-285750">
              <a:buFont typeface="Arial" charset="0"/>
              <a:buChar char="•"/>
            </a:pPr>
            <a:r>
              <a:rPr lang="en-US" sz="1900" dirty="0">
                <a:solidFill>
                  <a:srgbClr val="BD4E17"/>
                </a:solidFill>
              </a:rPr>
              <a:t>Historical data</a:t>
            </a:r>
            <a:endParaRPr lang="en-US" sz="1900" dirty="0"/>
          </a:p>
          <a:p>
            <a:pPr marL="285750" indent="-285750">
              <a:buFont typeface="Arial" charset="0"/>
              <a:buChar char="•"/>
            </a:pPr>
            <a:r>
              <a:rPr lang="en-US" sz="1900" b="1" dirty="0">
                <a:solidFill>
                  <a:srgbClr val="BD4E17"/>
                </a:solidFill>
              </a:rPr>
              <a:t>Field data</a:t>
            </a:r>
          </a:p>
          <a:p>
            <a:pPr marL="285750" indent="-285750">
              <a:buFont typeface="Arial" charset="0"/>
              <a:buChar char="•"/>
            </a:pPr>
            <a:r>
              <a:rPr lang="en-US" sz="1900" b="1" dirty="0">
                <a:solidFill>
                  <a:srgbClr val="BD4E17"/>
                </a:solidFill>
              </a:rPr>
              <a:t>BioImages Portal</a:t>
            </a:r>
          </a:p>
          <a:p>
            <a:pPr marL="742950" lvl="1" indent="-285750">
              <a:buFont typeface="Arial" charset="0"/>
              <a:buChar char="•"/>
            </a:pPr>
            <a:r>
              <a:rPr lang="en-US" sz="1900" dirty="0">
                <a:solidFill>
                  <a:srgbClr val="BD4E17"/>
                </a:solidFill>
              </a:rPr>
              <a:t>LAI images</a:t>
            </a:r>
          </a:p>
          <a:p>
            <a:pPr marL="742950" lvl="1" indent="-285750">
              <a:buFont typeface="Arial" charset="0"/>
              <a:buChar char="•"/>
            </a:pPr>
            <a:r>
              <a:rPr lang="en-US" sz="1900" dirty="0">
                <a:solidFill>
                  <a:srgbClr val="BD4E17"/>
                </a:solidFill>
              </a:rPr>
              <a:t>Phenocam images</a:t>
            </a:r>
          </a:p>
          <a:p>
            <a:pPr marL="742950" lvl="1" indent="-285750">
              <a:buFont typeface="Arial" charset="0"/>
              <a:buChar char="•"/>
            </a:pPr>
            <a:r>
              <a:rPr lang="en-US" sz="1900" dirty="0">
                <a:solidFill>
                  <a:srgbClr val="BD4E17"/>
                </a:solidFill>
              </a:rPr>
              <a:t>Photopoints</a:t>
            </a:r>
          </a:p>
          <a:p>
            <a:pPr marL="285750" indent="-285750">
              <a:buFont typeface="Arial" charset="0"/>
              <a:buChar char="•"/>
            </a:pPr>
            <a:r>
              <a:rPr lang="en-US" sz="1900" b="1" dirty="0">
                <a:solidFill>
                  <a:srgbClr val="BD4E17"/>
                </a:solidFill>
              </a:rPr>
              <a:t>Acoustic Data Portal</a:t>
            </a:r>
          </a:p>
          <a:p>
            <a:pPr marL="742950" lvl="1" indent="-285750">
              <a:buFont typeface="Arial" charset="0"/>
              <a:buChar char="•"/>
            </a:pPr>
            <a:r>
              <a:rPr lang="en-US" sz="1900" dirty="0">
                <a:solidFill>
                  <a:srgbClr val="BD4E17"/>
                </a:solidFill>
              </a:rPr>
              <a:t>Recordings</a:t>
            </a:r>
          </a:p>
          <a:p>
            <a:pPr marL="742950" lvl="1" indent="-285750">
              <a:buFont typeface="Arial" charset="0"/>
              <a:buChar char="•"/>
            </a:pPr>
            <a:r>
              <a:rPr lang="en-US" sz="1900" dirty="0">
                <a:solidFill>
                  <a:srgbClr val="BD4E17"/>
                </a:solidFill>
              </a:rPr>
              <a:t>(Acoustic indices – TERN DB)</a:t>
            </a:r>
          </a:p>
          <a:p>
            <a:r>
              <a:rPr lang="en-US" sz="1900" b="1" dirty="0">
                <a:solidFill>
                  <a:srgbClr val="5D6B30"/>
                </a:solidFill>
              </a:rPr>
              <a:t>Institute Data Bases</a:t>
            </a:r>
          </a:p>
          <a:p>
            <a:endParaRPr lang="en-US" sz="1000" b="1" dirty="0"/>
          </a:p>
        </p:txBody>
      </p:sp>
    </p:spTree>
    <p:extLst>
      <p:ext uri="{BB962C8B-B14F-4D97-AF65-F5344CB8AC3E}">
        <p14:creationId xmlns:p14="http://schemas.microsoft.com/office/powerpoint/2010/main" val="739821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680" y="664133"/>
            <a:ext cx="10972800" cy="4525963"/>
          </a:xfrm>
        </p:spPr>
        <p:txBody>
          <a:bodyPr/>
          <a:lstStyle/>
          <a:p>
            <a:r>
              <a:rPr lang="en-US" sz="2400" dirty="0" smtClean="0"/>
              <a:t>Eddy covariance – OzFlux - FLUXNET</a:t>
            </a:r>
            <a:endParaRPr lang="en-US" sz="2400" dirty="0"/>
          </a:p>
          <a:p>
            <a:r>
              <a:rPr lang="en-US" sz="2400" dirty="0" smtClean="0"/>
              <a:t>COSMOS</a:t>
            </a:r>
            <a:r>
              <a:rPr lang="en-US" sz="2400" dirty="0"/>
              <a:t> (Cosmic-ray Soil Moisture Observing </a:t>
            </a:r>
            <a:r>
              <a:rPr lang="en-US" sz="2400" dirty="0" smtClean="0"/>
              <a:t>System</a:t>
            </a:r>
            <a:r>
              <a:rPr lang="en-US" sz="2400" dirty="0"/>
              <a:t>)</a:t>
            </a:r>
            <a:endParaRPr lang="en-US" sz="2400" dirty="0" smtClean="0"/>
          </a:p>
          <a:p>
            <a:r>
              <a:rPr lang="en-US" sz="2400" dirty="0" smtClean="0"/>
              <a:t>LAI</a:t>
            </a:r>
          </a:p>
          <a:p>
            <a:r>
              <a:rPr lang="en-US" sz="2400" dirty="0" smtClean="0"/>
              <a:t>Biomass (5 yearly)</a:t>
            </a:r>
          </a:p>
          <a:p>
            <a:r>
              <a:rPr lang="en-US" sz="2400" dirty="0" smtClean="0"/>
              <a:t>Phenology – new infrastructure 2019 </a:t>
            </a:r>
          </a:p>
          <a:p>
            <a:r>
              <a:rPr lang="en-US" sz="2400" dirty="0" err="1" smtClean="0"/>
              <a:t>DroughtNet</a:t>
            </a:r>
            <a:endParaRPr lang="en-US" sz="2400" dirty="0" smtClean="0"/>
          </a:p>
          <a:p>
            <a:r>
              <a:rPr lang="en-US" sz="2400" dirty="0" smtClean="0"/>
              <a:t>Nutrient Network</a:t>
            </a:r>
          </a:p>
          <a:p>
            <a:r>
              <a:rPr lang="en-US" sz="2400" dirty="0" smtClean="0"/>
              <a:t>ILTER </a:t>
            </a:r>
            <a:r>
              <a:rPr lang="en-US" sz="2400" dirty="0" err="1" smtClean="0"/>
              <a:t>TeaComposition</a:t>
            </a:r>
            <a:endParaRPr lang="en-US" sz="2400" dirty="0" smtClean="0"/>
          </a:p>
          <a:p>
            <a:r>
              <a:rPr lang="en-US" sz="2400" dirty="0" smtClean="0"/>
              <a:t>Global Woodblock Decomposition</a:t>
            </a:r>
          </a:p>
          <a:p>
            <a:r>
              <a:rPr lang="en-US" sz="2400" dirty="0" smtClean="0"/>
              <a:t>Biomes of Australian Soils (soil microbial </a:t>
            </a:r>
            <a:r>
              <a:rPr lang="en-US" sz="2400" dirty="0" err="1" smtClean="0"/>
              <a:t>metagebomics</a:t>
            </a:r>
            <a:r>
              <a:rPr lang="en-US" sz="2400" dirty="0" smtClean="0"/>
              <a:t>)</a:t>
            </a:r>
          </a:p>
        </p:txBody>
      </p:sp>
    </p:spTree>
    <p:extLst>
      <p:ext uri="{BB962C8B-B14F-4D97-AF65-F5344CB8AC3E}">
        <p14:creationId xmlns:p14="http://schemas.microsoft.com/office/powerpoint/2010/main" val="789855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Tumbarumba</a:t>
            </a:r>
            <a:endParaRPr lang="en-US" sz="3600" dirty="0"/>
          </a:p>
        </p:txBody>
      </p:sp>
      <p:sp>
        <p:nvSpPr>
          <p:cNvPr id="3" name="Content Placeholder 2"/>
          <p:cNvSpPr>
            <a:spLocks noGrp="1"/>
          </p:cNvSpPr>
          <p:nvPr>
            <p:ph idx="1"/>
          </p:nvPr>
        </p:nvSpPr>
        <p:spPr>
          <a:xfrm>
            <a:off x="623392" y="926817"/>
            <a:ext cx="10972800" cy="2144990"/>
          </a:xfrm>
        </p:spPr>
        <p:txBody>
          <a:bodyPr/>
          <a:lstStyle/>
          <a:p>
            <a:r>
              <a:rPr lang="en-US" sz="1800" dirty="0"/>
              <a:t>Copernicus’ Ground-Based Observations for Validation (GBOV</a:t>
            </a:r>
            <a:r>
              <a:rPr lang="en-US" sz="1800" dirty="0" smtClean="0"/>
              <a:t>) using </a:t>
            </a:r>
            <a:r>
              <a:rPr lang="en-US" sz="1800" dirty="0" err="1" smtClean="0"/>
              <a:t>Tumarumba</a:t>
            </a:r>
            <a:r>
              <a:rPr lang="en-US" sz="1800" dirty="0" smtClean="0"/>
              <a:t> to generate validation products</a:t>
            </a:r>
          </a:p>
          <a:p>
            <a:r>
              <a:rPr lang="en-US" sz="1800" dirty="0"/>
              <a:t>Surface Reflectance, Surface Albedo and Soil </a:t>
            </a:r>
            <a:r>
              <a:rPr lang="en-US" sz="1800" dirty="0" smtClean="0"/>
              <a:t>Moisture</a:t>
            </a:r>
          </a:p>
          <a:p>
            <a:pPr fontAlgn="base"/>
            <a:r>
              <a:rPr lang="en-US" sz="1800" dirty="0"/>
              <a:t>LAI, FAPAR (Fraction of Absorbed Photosynthetically Active Radiation), FCOVER (Fraction of </a:t>
            </a:r>
            <a:r>
              <a:rPr lang="en-US" sz="1800" dirty="0" err="1"/>
              <a:t>COVERed</a:t>
            </a:r>
            <a:r>
              <a:rPr lang="en-US" sz="1800" dirty="0"/>
              <a:t> land);</a:t>
            </a:r>
          </a:p>
          <a:p>
            <a:pPr fontAlgn="base"/>
            <a:r>
              <a:rPr lang="en-US" sz="1800" dirty="0"/>
              <a:t>LST (Land Surface Temperature).</a:t>
            </a:r>
          </a:p>
          <a:p>
            <a:endParaRPr lang="en-US" sz="1800" dirty="0"/>
          </a:p>
        </p:txBody>
      </p:sp>
      <p:pic>
        <p:nvPicPr>
          <p:cNvPr id="1026" name="Picture 2" descr="https://lh3.googleusercontent.com/WZ4xzbptNC2sBurPUI1SRV2lBO85pmXTSj8jFbILugttrWccpineMQ_OMwGuK0kn1wXwXvqy6pU4u6A_dfPFYlkGU1X3a-8xD3iVsm4qSjz4ZBtXrl7A4GkCq8_SLsWz3oLWpy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900359"/>
            <a:ext cx="1600200" cy="2409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28988" y="3929060"/>
            <a:ext cx="6166945" cy="1477328"/>
          </a:xfrm>
          <a:prstGeom prst="rect">
            <a:avLst/>
          </a:prstGeom>
          <a:noFill/>
        </p:spPr>
        <p:txBody>
          <a:bodyPr wrap="none" rtlCol="0">
            <a:spAutoFit/>
          </a:bodyPr>
          <a:lstStyle/>
          <a:p>
            <a:r>
              <a:rPr lang="en-US" dirty="0" smtClean="0"/>
              <a:t>PAR sensors</a:t>
            </a:r>
          </a:p>
          <a:p>
            <a:r>
              <a:rPr lang="en-US" dirty="0" smtClean="0"/>
              <a:t>LAI – DHP</a:t>
            </a:r>
          </a:p>
          <a:p>
            <a:r>
              <a:rPr lang="en-US" dirty="0" smtClean="0"/>
              <a:t>LAI2200</a:t>
            </a:r>
          </a:p>
          <a:p>
            <a:r>
              <a:rPr lang="en-US" dirty="0" smtClean="0"/>
              <a:t>LAI – DCP</a:t>
            </a:r>
          </a:p>
          <a:p>
            <a:r>
              <a:rPr lang="en-US" dirty="0"/>
              <a:t>Laser Enabled Assessment of Forest (LEAF) Mk1 Automated TLS </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5488" y="4062242"/>
            <a:ext cx="807770" cy="1268166"/>
          </a:xfrm>
          <a:prstGeom prst="rect">
            <a:avLst/>
          </a:prstGeom>
        </p:spPr>
      </p:pic>
    </p:spTree>
    <p:extLst>
      <p:ext uri="{BB962C8B-B14F-4D97-AF65-F5344CB8AC3E}">
        <p14:creationId xmlns:p14="http://schemas.microsoft.com/office/powerpoint/2010/main" val="1508462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971" y="360586"/>
            <a:ext cx="10972800" cy="5414572"/>
          </a:xfrm>
        </p:spPr>
        <p:txBody>
          <a:bodyPr/>
          <a:lstStyle/>
          <a:p>
            <a:pPr marL="0" indent="0">
              <a:buNone/>
            </a:pPr>
            <a:r>
              <a:rPr lang="en-US" sz="2400" dirty="0" smtClean="0">
                <a:solidFill>
                  <a:srgbClr val="5D6B30"/>
                </a:solidFill>
              </a:rPr>
              <a:t>Leaf Area Index at SuperSites (under review)</a:t>
            </a:r>
          </a:p>
          <a:p>
            <a:pPr marL="0" indent="0">
              <a:buNone/>
            </a:pPr>
            <a:endParaRPr lang="en-US" sz="2400" dirty="0"/>
          </a:p>
          <a:p>
            <a:pPr marL="0" indent="0">
              <a:buNone/>
            </a:pPr>
            <a:r>
              <a:rPr lang="en-US" sz="2400" dirty="0" smtClean="0"/>
              <a:t>Digital Hemispheric Photography</a:t>
            </a:r>
          </a:p>
          <a:p>
            <a:pPr marL="0" indent="0">
              <a:buNone/>
            </a:pPr>
            <a:endParaRPr lang="en-US" sz="2400" dirty="0" smtClean="0"/>
          </a:p>
          <a:p>
            <a:pPr marL="0" indent="0">
              <a:buNone/>
            </a:pPr>
            <a:endParaRPr lang="en-US" sz="2400" dirty="0"/>
          </a:p>
          <a:p>
            <a:pPr marL="0" indent="0">
              <a:buNone/>
            </a:pPr>
            <a:r>
              <a:rPr lang="en-US" sz="2400" dirty="0" smtClean="0"/>
              <a:t>Digital Canopy Photography</a:t>
            </a:r>
          </a:p>
          <a:p>
            <a:pPr marL="0" indent="0">
              <a:buNone/>
            </a:pPr>
            <a:endParaRPr lang="en-US" sz="2400" dirty="0"/>
          </a:p>
          <a:p>
            <a:pPr marL="0" indent="0">
              <a:buNone/>
            </a:pPr>
            <a:endParaRPr lang="en-US" sz="2400" dirty="0" smtClean="0"/>
          </a:p>
          <a:p>
            <a:pPr marL="0" indent="0">
              <a:buNone/>
            </a:pPr>
            <a:r>
              <a:rPr lang="en-US" sz="2400" dirty="0" smtClean="0"/>
              <a:t>Point Intercept  3 x 100m</a:t>
            </a:r>
          </a:p>
          <a:p>
            <a:pPr marL="0" indent="0">
              <a:buNone/>
            </a:pPr>
            <a:endParaRPr lang="en-US" sz="2400" dirty="0" smtClean="0"/>
          </a:p>
          <a:p>
            <a:pPr marL="0" indent="0">
              <a:buNone/>
            </a:pPr>
            <a:endParaRPr lang="en-US" sz="2400" dirty="0"/>
          </a:p>
          <a:p>
            <a:pPr marL="0" indent="0">
              <a:buNone/>
            </a:pPr>
            <a:r>
              <a:rPr lang="en-US" sz="2400" dirty="0" smtClean="0"/>
              <a:t>LAI 2200 - AusPlots</a:t>
            </a:r>
            <a:endParaRPr lang="en-US" sz="2400" dirty="0"/>
          </a:p>
        </p:txBody>
      </p:sp>
      <p:pic>
        <p:nvPicPr>
          <p:cNvPr id="6" name="Picture 5"/>
          <p:cNvPicPr/>
          <p:nvPr/>
        </p:nvPicPr>
        <p:blipFill>
          <a:blip r:embed="rId2"/>
          <a:stretch>
            <a:fillRect/>
          </a:stretch>
        </p:blipFill>
        <p:spPr>
          <a:xfrm>
            <a:off x="4804143" y="833862"/>
            <a:ext cx="1837289" cy="1432252"/>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t="1" b="49811"/>
          <a:stretch/>
        </p:blipFill>
        <p:spPr bwMode="auto">
          <a:xfrm>
            <a:off x="4761263" y="2342146"/>
            <a:ext cx="2212800" cy="1867903"/>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8" name="Picture 7"/>
          <p:cNvPicPr>
            <a:picLocks noChangeAspect="1"/>
          </p:cNvPicPr>
          <p:nvPr/>
        </p:nvPicPr>
        <p:blipFill>
          <a:blip r:embed="rId4"/>
          <a:stretch>
            <a:fillRect/>
          </a:stretch>
        </p:blipFill>
        <p:spPr>
          <a:xfrm>
            <a:off x="3417637" y="4732420"/>
            <a:ext cx="2051938" cy="1188453"/>
          </a:xfrm>
          <a:prstGeom prst="rect">
            <a:avLst/>
          </a:prstGeom>
        </p:spPr>
      </p:pic>
    </p:spTree>
    <p:extLst>
      <p:ext uri="{BB962C8B-B14F-4D97-AF65-F5344CB8AC3E}">
        <p14:creationId xmlns:p14="http://schemas.microsoft.com/office/powerpoint/2010/main" val="1542821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2F0444F7-FAED-2A43-ADEE-3F3FC64B32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648" r="48607" b="48440"/>
          <a:stretch/>
        </p:blipFill>
        <p:spPr>
          <a:xfrm>
            <a:off x="500057" y="833483"/>
            <a:ext cx="11212719" cy="5881641"/>
          </a:xfrm>
          <a:prstGeom prst="rect">
            <a:avLst/>
          </a:prstGeom>
        </p:spPr>
      </p:pic>
      <p:pic>
        <p:nvPicPr>
          <p:cNvPr id="4" name="Picture 3">
            <a:extLst>
              <a:ext uri="{FF2B5EF4-FFF2-40B4-BE49-F238E27FC236}">
                <a16:creationId xmlns="" xmlns:a16="http://schemas.microsoft.com/office/drawing/2014/main" id="{B150A1DF-5D72-1243-BE5C-5F6FA1A0E6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6368" y="54271"/>
            <a:ext cx="5662484" cy="1181470"/>
          </a:xfrm>
          <a:prstGeom prst="rect">
            <a:avLst/>
          </a:prstGeom>
        </p:spPr>
      </p:pic>
    </p:spTree>
    <p:extLst>
      <p:ext uri="{BB962C8B-B14F-4D97-AF65-F5344CB8AC3E}">
        <p14:creationId xmlns:p14="http://schemas.microsoft.com/office/powerpoint/2010/main" val="3424577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6003" y="4147411"/>
            <a:ext cx="5096932" cy="2683872"/>
          </a:xfrm>
          <a:prstGeom prst="rect">
            <a:avLst/>
          </a:prstGeom>
        </p:spPr>
      </p:pic>
      <p:grpSp>
        <p:nvGrpSpPr>
          <p:cNvPr id="4" name="Group 3"/>
          <p:cNvGrpSpPr/>
          <p:nvPr/>
        </p:nvGrpSpPr>
        <p:grpSpPr>
          <a:xfrm>
            <a:off x="1537453" y="28"/>
            <a:ext cx="9130547" cy="4203673"/>
            <a:chOff x="13452" y="27"/>
            <a:chExt cx="9130547" cy="4203673"/>
          </a:xfrm>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452" y="27"/>
              <a:ext cx="9130547" cy="4102073"/>
            </a:xfrm>
            <a:prstGeom prst="rect">
              <a:avLst/>
            </a:prstGeom>
          </p:spPr>
        </p:pic>
        <p:sp>
          <p:nvSpPr>
            <p:cNvPr id="2" name="Rectangle 1"/>
            <p:cNvSpPr/>
            <p:nvPr/>
          </p:nvSpPr>
          <p:spPr>
            <a:xfrm>
              <a:off x="165100" y="3708400"/>
              <a:ext cx="1016000" cy="495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848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 xmlns:a16="http://schemas.microsoft.com/office/drawing/2014/main" id="{63A06656-49E8-0641-BB17-4049992E58A4}"/>
              </a:ext>
            </a:extLst>
          </p:cNvPr>
          <p:cNvSpPr>
            <a:spLocks noGrp="1"/>
          </p:cNvSpPr>
          <p:nvPr>
            <p:ph type="title"/>
          </p:nvPr>
        </p:nvSpPr>
        <p:spPr>
          <a:xfrm>
            <a:off x="143339" y="1645373"/>
            <a:ext cx="5472608" cy="936104"/>
          </a:xfrm>
        </p:spPr>
        <p:txBody>
          <a:bodyPr/>
          <a:lstStyle/>
          <a:p>
            <a:r>
              <a:rPr lang="en-US" sz="4267" dirty="0" err="1">
                <a:solidFill>
                  <a:srgbClr val="5D6B30"/>
                </a:solidFill>
                <a:latin typeface="Avenir Roman" panose="02000503020000020003" pitchFamily="2" charset="0"/>
              </a:rPr>
              <a:t>www.tern.org.au</a:t>
            </a:r>
            <a:endParaRPr lang="en-US" sz="4267" dirty="0">
              <a:solidFill>
                <a:srgbClr val="5D6B30"/>
              </a:solidFill>
              <a:latin typeface="Avenir Roman" panose="02000503020000020003" pitchFamily="2" charset="0"/>
            </a:endParaRPr>
          </a:p>
        </p:txBody>
      </p:sp>
      <p:pic>
        <p:nvPicPr>
          <p:cNvPr id="11" name="Content Placeholder 3">
            <a:extLst>
              <a:ext uri="{FF2B5EF4-FFF2-40B4-BE49-F238E27FC236}">
                <a16:creationId xmlns="" xmlns:a16="http://schemas.microsoft.com/office/drawing/2014/main" id="{3A1D43E1-247E-6A41-8FB7-19AF198E0B2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480807" y="2349155"/>
            <a:ext cx="4895015" cy="3264363"/>
          </a:xfrm>
          <a:prstGeom prst="rect">
            <a:avLst/>
          </a:prstGeom>
        </p:spPr>
      </p:pic>
      <p:pic>
        <p:nvPicPr>
          <p:cNvPr id="13" name="Picture 12">
            <a:extLst>
              <a:ext uri="{FF2B5EF4-FFF2-40B4-BE49-F238E27FC236}">
                <a16:creationId xmlns="" xmlns:a16="http://schemas.microsoft.com/office/drawing/2014/main" id="{FDCDB760-B4B2-1247-B0CC-6BD6785E164F}"/>
              </a:ext>
            </a:extLst>
          </p:cNvPr>
          <p:cNvPicPr>
            <a:picLocks noChangeAspect="1"/>
          </p:cNvPicPr>
          <p:nvPr/>
        </p:nvPicPr>
        <p:blipFill>
          <a:blip r:embed="rId4"/>
          <a:stretch>
            <a:fillRect/>
          </a:stretch>
        </p:blipFill>
        <p:spPr>
          <a:xfrm>
            <a:off x="143339" y="3596773"/>
            <a:ext cx="8352928" cy="3166987"/>
          </a:xfrm>
          <a:prstGeom prst="rect">
            <a:avLst/>
          </a:prstGeom>
        </p:spPr>
      </p:pic>
    </p:spTree>
    <p:extLst>
      <p:ext uri="{BB962C8B-B14F-4D97-AF65-F5344CB8AC3E}">
        <p14:creationId xmlns:p14="http://schemas.microsoft.com/office/powerpoint/2010/main" val="3500752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Cal/Val</a:t>
            </a:r>
            <a:endParaRPr lang="en-US" sz="4000" dirty="0"/>
          </a:p>
        </p:txBody>
      </p:sp>
      <p:sp>
        <p:nvSpPr>
          <p:cNvPr id="3" name="Content Placeholder 2"/>
          <p:cNvSpPr>
            <a:spLocks noGrp="1"/>
          </p:cNvSpPr>
          <p:nvPr>
            <p:ph idx="1"/>
          </p:nvPr>
        </p:nvSpPr>
        <p:spPr/>
        <p:txBody>
          <a:bodyPr/>
          <a:lstStyle/>
          <a:p>
            <a:r>
              <a:rPr lang="en-US" sz="2400" dirty="0" err="1" smtClean="0"/>
              <a:t>FullCAM</a:t>
            </a:r>
            <a:r>
              <a:rPr lang="en-US" sz="2400" dirty="0" smtClean="0"/>
              <a:t> model- </a:t>
            </a:r>
            <a:r>
              <a:rPr lang="en-US" sz="2400" dirty="0" err="1" smtClean="0"/>
              <a:t>DoEE</a:t>
            </a:r>
            <a:endParaRPr lang="en-US" sz="2400" dirty="0" smtClean="0"/>
          </a:p>
          <a:p>
            <a:r>
              <a:rPr lang="en-US" sz="2400" dirty="0" err="1"/>
              <a:t>ECOsystem</a:t>
            </a:r>
            <a:r>
              <a:rPr lang="en-US" sz="2400" dirty="0"/>
              <a:t> </a:t>
            </a:r>
            <a:r>
              <a:rPr lang="en-US" sz="2400" dirty="0" err="1"/>
              <a:t>Spaceborne</a:t>
            </a:r>
            <a:r>
              <a:rPr lang="en-US" sz="2400" dirty="0"/>
              <a:t> Thermal Radiometer Experiment on Space Station (ECOSTRESS) </a:t>
            </a:r>
            <a:endParaRPr lang="en-US" sz="2400" dirty="0" smtClean="0"/>
          </a:p>
          <a:p>
            <a:r>
              <a:rPr lang="en-US" sz="2400" dirty="0" smtClean="0"/>
              <a:t>SMAP</a:t>
            </a:r>
            <a:endParaRPr lang="en-US" sz="2400" dirty="0"/>
          </a:p>
        </p:txBody>
      </p:sp>
    </p:spTree>
    <p:extLst>
      <p:ext uri="{BB962C8B-B14F-4D97-AF65-F5344CB8AC3E}">
        <p14:creationId xmlns:p14="http://schemas.microsoft.com/office/powerpoint/2010/main" val="1477346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18963" t="10840" r="20523" b="3426"/>
          <a:stretch/>
        </p:blipFill>
        <p:spPr>
          <a:xfrm>
            <a:off x="3536029" y="0"/>
            <a:ext cx="8629650" cy="6657975"/>
          </a:xfrm>
          <a:prstGeom prst="rect">
            <a:avLst/>
          </a:prstGeom>
          <a:ln>
            <a:solidFill>
              <a:schemeClr val="tx1"/>
            </a:solidFill>
          </a:ln>
        </p:spPr>
      </p:pic>
      <p:sp>
        <p:nvSpPr>
          <p:cNvPr id="5" name="Content Placeholder 4"/>
          <p:cNvSpPr>
            <a:spLocks noGrp="1"/>
          </p:cNvSpPr>
          <p:nvPr>
            <p:ph idx="1"/>
          </p:nvPr>
        </p:nvSpPr>
        <p:spPr>
          <a:xfrm>
            <a:off x="137617" y="424756"/>
            <a:ext cx="10972800" cy="4525963"/>
          </a:xfrm>
        </p:spPr>
        <p:txBody>
          <a:bodyPr/>
          <a:lstStyle/>
          <a:p>
            <a:pPr marL="0" indent="0">
              <a:buNone/>
            </a:pPr>
            <a:r>
              <a:rPr lang="en-US" sz="1800" dirty="0" smtClean="0"/>
              <a:t>2009 NCRIS ~$10m/</a:t>
            </a:r>
            <a:r>
              <a:rPr lang="en-US" sz="1800" dirty="0" err="1" smtClean="0"/>
              <a:t>yr</a:t>
            </a:r>
            <a:r>
              <a:rPr lang="en-US" sz="1800" dirty="0" smtClean="0"/>
              <a:t> + </a:t>
            </a:r>
            <a:r>
              <a:rPr lang="en-US" sz="1800" dirty="0" err="1" smtClean="0"/>
              <a:t>Qld</a:t>
            </a:r>
            <a:r>
              <a:rPr lang="en-US" sz="1800" dirty="0" smtClean="0"/>
              <a:t> $4.1m</a:t>
            </a:r>
          </a:p>
          <a:p>
            <a:pPr marL="0" indent="0">
              <a:buNone/>
            </a:pPr>
            <a:r>
              <a:rPr lang="en-US" sz="1800" dirty="0" smtClean="0"/>
              <a:t>2011 EIF ~$10m</a:t>
            </a:r>
          </a:p>
          <a:p>
            <a:pPr marL="0" indent="0">
              <a:buNone/>
            </a:pPr>
            <a:r>
              <a:rPr lang="en-US" sz="1800" dirty="0" smtClean="0"/>
              <a:t>2013 - 15 Facilities</a:t>
            </a:r>
          </a:p>
          <a:p>
            <a:pPr marL="0" indent="0">
              <a:buNone/>
            </a:pPr>
            <a:endParaRPr lang="en-US" sz="1800" dirty="0"/>
          </a:p>
          <a:p>
            <a:pPr marL="0" indent="0">
              <a:buNone/>
            </a:pPr>
            <a:r>
              <a:rPr lang="en-US" sz="1800" dirty="0" smtClean="0"/>
              <a:t>2019 – NCRIS $6m/</a:t>
            </a:r>
            <a:r>
              <a:rPr lang="en-US" sz="1800" dirty="0" err="1" smtClean="0"/>
              <a:t>yr</a:t>
            </a:r>
            <a:r>
              <a:rPr lang="en-US" sz="1800" dirty="0" smtClean="0"/>
              <a:t> + CAPEX</a:t>
            </a:r>
          </a:p>
          <a:p>
            <a:pPr marL="0" indent="0">
              <a:buNone/>
            </a:pPr>
            <a:r>
              <a:rPr lang="en-US" sz="1800" dirty="0" smtClean="0"/>
              <a:t>2019 – 3 Capabilities</a:t>
            </a:r>
            <a:endParaRPr lang="en-US" sz="1800" dirty="0"/>
          </a:p>
        </p:txBody>
      </p:sp>
    </p:spTree>
    <p:extLst>
      <p:ext uri="{BB962C8B-B14F-4D97-AF65-F5344CB8AC3E}">
        <p14:creationId xmlns:p14="http://schemas.microsoft.com/office/powerpoint/2010/main" val="1186516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A5E0144F-881B-6244-8A64-02BB2A3861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440" y="167840"/>
            <a:ext cx="6360950" cy="5654177"/>
          </a:xfrm>
          <a:prstGeom prst="rect">
            <a:avLst/>
          </a:prstGeom>
        </p:spPr>
      </p:pic>
      <p:sp>
        <p:nvSpPr>
          <p:cNvPr id="25" name="Content Placeholder 2">
            <a:extLst>
              <a:ext uri="{FF2B5EF4-FFF2-40B4-BE49-F238E27FC236}">
                <a16:creationId xmlns="" xmlns:a16="http://schemas.microsoft.com/office/drawing/2014/main" id="{1D450F87-C312-A746-A482-4AD0DEA54798}"/>
              </a:ext>
            </a:extLst>
          </p:cNvPr>
          <p:cNvSpPr txBox="1">
            <a:spLocks/>
          </p:cNvSpPr>
          <p:nvPr/>
        </p:nvSpPr>
        <p:spPr>
          <a:xfrm>
            <a:off x="1102495" y="1196991"/>
            <a:ext cx="8941603" cy="4157061"/>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baseline="0">
                <a:solidFill>
                  <a:srgbClr val="BD4E17"/>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2400" dirty="0"/>
          </a:p>
        </p:txBody>
      </p:sp>
      <p:sp>
        <p:nvSpPr>
          <p:cNvPr id="27" name="TextBox 26">
            <a:extLst>
              <a:ext uri="{FF2B5EF4-FFF2-40B4-BE49-F238E27FC236}">
                <a16:creationId xmlns="" xmlns:a16="http://schemas.microsoft.com/office/drawing/2014/main" id="{40438748-C3B3-7C44-BE47-158B8C34DB8C}"/>
              </a:ext>
            </a:extLst>
          </p:cNvPr>
          <p:cNvSpPr txBox="1"/>
          <p:nvPr/>
        </p:nvSpPr>
        <p:spPr>
          <a:xfrm>
            <a:off x="6834176" y="780392"/>
            <a:ext cx="3922056" cy="1000274"/>
          </a:xfrm>
          <a:prstGeom prst="rect">
            <a:avLst/>
          </a:prstGeom>
          <a:noFill/>
        </p:spPr>
        <p:txBody>
          <a:bodyPr wrap="square" rtlCol="0">
            <a:spAutoFit/>
          </a:bodyPr>
          <a:lstStyle/>
          <a:p>
            <a:pPr>
              <a:spcAft>
                <a:spcPts val="600"/>
              </a:spcAft>
            </a:pPr>
            <a:r>
              <a:rPr lang="en-US" b="1" dirty="0">
                <a:solidFill>
                  <a:srgbClr val="5D6B30"/>
                </a:solidFill>
                <a:latin typeface="Avenir Roman" panose="02000503020000020003" pitchFamily="2" charset="0"/>
              </a:rPr>
              <a:t>Landscape Monitoring</a:t>
            </a:r>
          </a:p>
          <a:p>
            <a:pPr marL="671513" lvl="1" indent="-214313">
              <a:spcAft>
                <a:spcPts val="600"/>
              </a:spcAft>
              <a:buFont typeface="Arial" panose="020B0604020202020204" pitchFamily="34" charset="0"/>
              <a:buChar char="•"/>
            </a:pPr>
            <a:r>
              <a:rPr lang="en-US" dirty="0">
                <a:solidFill>
                  <a:srgbClr val="5D6B30"/>
                </a:solidFill>
                <a:latin typeface="Avenir Roman" panose="02000503020000020003" pitchFamily="2" charset="0"/>
              </a:rPr>
              <a:t>Where and When is Change occurring?</a:t>
            </a:r>
          </a:p>
        </p:txBody>
      </p:sp>
      <p:sp>
        <p:nvSpPr>
          <p:cNvPr id="28" name="TextBox 27">
            <a:extLst>
              <a:ext uri="{FF2B5EF4-FFF2-40B4-BE49-F238E27FC236}">
                <a16:creationId xmlns="" xmlns:a16="http://schemas.microsoft.com/office/drawing/2014/main" id="{C44D6649-EC1F-0846-9BCB-16310B65B8EC}"/>
              </a:ext>
            </a:extLst>
          </p:cNvPr>
          <p:cNvSpPr txBox="1"/>
          <p:nvPr/>
        </p:nvSpPr>
        <p:spPr>
          <a:xfrm>
            <a:off x="6722709" y="4215535"/>
            <a:ext cx="4366796" cy="1354217"/>
          </a:xfrm>
          <a:prstGeom prst="rect">
            <a:avLst/>
          </a:prstGeom>
          <a:noFill/>
        </p:spPr>
        <p:txBody>
          <a:bodyPr wrap="square" rtlCol="0">
            <a:spAutoFit/>
          </a:bodyPr>
          <a:lstStyle/>
          <a:p>
            <a:pPr>
              <a:spcAft>
                <a:spcPts val="600"/>
              </a:spcAft>
            </a:pPr>
            <a:r>
              <a:rPr lang="en-US" b="1" dirty="0">
                <a:solidFill>
                  <a:srgbClr val="5D6B30"/>
                </a:solidFill>
                <a:latin typeface="Avenir Roman" panose="02000503020000020003" pitchFamily="2" charset="0"/>
              </a:rPr>
              <a:t>Ecosystem Process Monitoring</a:t>
            </a:r>
          </a:p>
          <a:p>
            <a:pPr marL="671513" lvl="1" indent="-214313">
              <a:spcAft>
                <a:spcPts val="600"/>
              </a:spcAft>
              <a:buFont typeface="Arial" panose="020B0604020202020204" pitchFamily="34" charset="0"/>
              <a:buChar char="•"/>
            </a:pPr>
            <a:r>
              <a:rPr lang="en-US" dirty="0">
                <a:solidFill>
                  <a:srgbClr val="5D6B30"/>
                </a:solidFill>
                <a:latin typeface="Avenir Roman" panose="02000503020000020003" pitchFamily="2" charset="0"/>
              </a:rPr>
              <a:t>Why is change occurring?</a:t>
            </a:r>
          </a:p>
          <a:p>
            <a:pPr marL="671513" lvl="1" indent="-214313">
              <a:spcAft>
                <a:spcPts val="600"/>
              </a:spcAft>
              <a:buFont typeface="Arial" panose="020B0604020202020204" pitchFamily="34" charset="0"/>
              <a:buChar char="•"/>
            </a:pPr>
            <a:r>
              <a:rPr lang="en-US" dirty="0">
                <a:solidFill>
                  <a:srgbClr val="5D6B30"/>
                </a:solidFill>
                <a:latin typeface="Avenir Roman" panose="02000503020000020003" pitchFamily="2" charset="0"/>
              </a:rPr>
              <a:t>How do we mitigate unwanted change?</a:t>
            </a:r>
          </a:p>
        </p:txBody>
      </p:sp>
      <p:sp>
        <p:nvSpPr>
          <p:cNvPr id="29" name="TextBox 28">
            <a:extLst>
              <a:ext uri="{FF2B5EF4-FFF2-40B4-BE49-F238E27FC236}">
                <a16:creationId xmlns="" xmlns:a16="http://schemas.microsoft.com/office/drawing/2014/main" id="{30F7A4A7-663F-FD46-98AF-2B682C54D1D7}"/>
              </a:ext>
            </a:extLst>
          </p:cNvPr>
          <p:cNvSpPr txBox="1"/>
          <p:nvPr/>
        </p:nvSpPr>
        <p:spPr>
          <a:xfrm>
            <a:off x="6722709" y="2223632"/>
            <a:ext cx="4366796" cy="1708160"/>
          </a:xfrm>
          <a:prstGeom prst="rect">
            <a:avLst/>
          </a:prstGeom>
          <a:noFill/>
        </p:spPr>
        <p:txBody>
          <a:bodyPr wrap="square" rtlCol="0">
            <a:spAutoFit/>
          </a:bodyPr>
          <a:lstStyle/>
          <a:p>
            <a:pPr>
              <a:spcAft>
                <a:spcPts val="600"/>
              </a:spcAft>
            </a:pPr>
            <a:r>
              <a:rPr lang="en-US" b="1" dirty="0">
                <a:solidFill>
                  <a:srgbClr val="5D6B30"/>
                </a:solidFill>
                <a:latin typeface="Avenir Roman" panose="02000503020000020003" pitchFamily="2" charset="0"/>
              </a:rPr>
              <a:t>Ecosystem Surveillance Monitoring</a:t>
            </a:r>
          </a:p>
          <a:p>
            <a:pPr marL="671513" lvl="1" indent="-214313">
              <a:spcAft>
                <a:spcPts val="600"/>
              </a:spcAft>
              <a:buFont typeface="Arial" panose="020B0604020202020204" pitchFamily="34" charset="0"/>
              <a:buChar char="•"/>
            </a:pPr>
            <a:r>
              <a:rPr lang="en-US" dirty="0">
                <a:solidFill>
                  <a:srgbClr val="5D6B30"/>
                </a:solidFill>
                <a:latin typeface="Avenir Roman" panose="02000503020000020003" pitchFamily="2" charset="0"/>
              </a:rPr>
              <a:t>What is changing?</a:t>
            </a:r>
          </a:p>
          <a:p>
            <a:pPr marL="671513" lvl="1" indent="-214313">
              <a:spcAft>
                <a:spcPts val="600"/>
              </a:spcAft>
              <a:buFont typeface="Arial" panose="020B0604020202020204" pitchFamily="34" charset="0"/>
              <a:buChar char="•"/>
            </a:pPr>
            <a:r>
              <a:rPr lang="en-US" dirty="0">
                <a:solidFill>
                  <a:srgbClr val="5D6B30"/>
                </a:solidFill>
                <a:latin typeface="Avenir Roman" panose="02000503020000020003" pitchFamily="2" charset="0"/>
              </a:rPr>
              <a:t>What direction is that change?</a:t>
            </a:r>
          </a:p>
          <a:p>
            <a:pPr marL="671513" lvl="1" indent="-214313">
              <a:spcAft>
                <a:spcPts val="600"/>
              </a:spcAft>
              <a:buFont typeface="Arial" panose="020B0604020202020204" pitchFamily="34" charset="0"/>
              <a:buChar char="•"/>
            </a:pPr>
            <a:r>
              <a:rPr lang="en-US" dirty="0">
                <a:solidFill>
                  <a:srgbClr val="5D6B30"/>
                </a:solidFill>
                <a:latin typeface="Avenir Roman" panose="02000503020000020003" pitchFamily="2" charset="0"/>
              </a:rPr>
              <a:t>What is the magnitude of this change?</a:t>
            </a:r>
          </a:p>
        </p:txBody>
      </p:sp>
      <p:cxnSp>
        <p:nvCxnSpPr>
          <p:cNvPr id="30" name="Straight Connector 29">
            <a:extLst>
              <a:ext uri="{FF2B5EF4-FFF2-40B4-BE49-F238E27FC236}">
                <a16:creationId xmlns="" xmlns:a16="http://schemas.microsoft.com/office/drawing/2014/main" id="{E1D4A356-8931-E342-9DE4-A7FD43E62BF0}"/>
              </a:ext>
            </a:extLst>
          </p:cNvPr>
          <p:cNvCxnSpPr>
            <a:cxnSpLocks/>
            <a:endCxn id="27" idx="1"/>
          </p:cNvCxnSpPr>
          <p:nvPr/>
        </p:nvCxnSpPr>
        <p:spPr>
          <a:xfrm flipV="1">
            <a:off x="5691486" y="1280529"/>
            <a:ext cx="1142690" cy="573238"/>
          </a:xfrm>
          <a:prstGeom prst="line">
            <a:avLst/>
          </a:prstGeom>
          <a:ln w="12700">
            <a:solidFill>
              <a:srgbClr val="C04D17"/>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 xmlns:a16="http://schemas.microsoft.com/office/drawing/2014/main" id="{9034143B-AB2D-B746-861E-7FDE0352390D}"/>
              </a:ext>
            </a:extLst>
          </p:cNvPr>
          <p:cNvCxnSpPr>
            <a:cxnSpLocks/>
          </p:cNvCxnSpPr>
          <p:nvPr/>
        </p:nvCxnSpPr>
        <p:spPr>
          <a:xfrm flipV="1">
            <a:off x="5029222" y="2962296"/>
            <a:ext cx="1693487" cy="32632"/>
          </a:xfrm>
          <a:prstGeom prst="line">
            <a:avLst/>
          </a:prstGeom>
          <a:ln w="12700">
            <a:solidFill>
              <a:srgbClr val="C04D17"/>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 xmlns:a16="http://schemas.microsoft.com/office/drawing/2014/main" id="{520FEC20-6570-6D48-867E-9F638BB6A1EB}"/>
              </a:ext>
            </a:extLst>
          </p:cNvPr>
          <p:cNvCxnSpPr>
            <a:cxnSpLocks/>
            <a:endCxn id="28" idx="1"/>
          </p:cNvCxnSpPr>
          <p:nvPr/>
        </p:nvCxnSpPr>
        <p:spPr>
          <a:xfrm>
            <a:off x="4553640" y="4383170"/>
            <a:ext cx="2169069" cy="509474"/>
          </a:xfrm>
          <a:prstGeom prst="line">
            <a:avLst/>
          </a:prstGeom>
          <a:ln w="12700">
            <a:solidFill>
              <a:srgbClr val="C04D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07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932" y="2209559"/>
            <a:ext cx="3804040" cy="3878205"/>
          </a:xfrm>
          <a:prstGeom prst="rect">
            <a:avLst/>
          </a:prstGeom>
          <a:solidFill>
            <a:schemeClr val="tx1"/>
          </a:solidFill>
          <a:ln>
            <a:solidFill>
              <a:srgbClr val="FFFFFF"/>
            </a:solidFill>
          </a:ln>
          <a:effectLst>
            <a:outerShdw blurRad="50800" dist="50800" dir="1260000" sx="102000" sy="102000" algn="tl" rotWithShape="0">
              <a:prstClr val="black">
                <a:alpha val="3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469772" y="858091"/>
            <a:ext cx="5190265" cy="4848656"/>
          </a:xfrm>
          <a:prstGeom prst="rect">
            <a:avLst/>
          </a:prstGeom>
        </p:spPr>
      </p:pic>
      <p:pic>
        <p:nvPicPr>
          <p:cNvPr id="5" name="Picture 4"/>
          <p:cNvPicPr>
            <a:picLocks noChangeAspect="1"/>
          </p:cNvPicPr>
          <p:nvPr/>
        </p:nvPicPr>
        <p:blipFill>
          <a:blip r:embed="rId4"/>
          <a:stretch>
            <a:fillRect/>
          </a:stretch>
        </p:blipFill>
        <p:spPr>
          <a:xfrm>
            <a:off x="7634595" y="4275377"/>
            <a:ext cx="1872768" cy="1647284"/>
          </a:xfrm>
          <a:prstGeom prst="rect">
            <a:avLst/>
          </a:prstGeom>
        </p:spPr>
      </p:pic>
      <p:pic>
        <p:nvPicPr>
          <p:cNvPr id="11" name="Picture 10" descr="Aus Supersite Network logo 5cm.jpg"/>
          <p:cNvPicPr>
            <a:picLocks noChangeAspect="1"/>
          </p:cNvPicPr>
          <p:nvPr/>
        </p:nvPicPr>
        <p:blipFill>
          <a:blip r:embed="rId5" cstate="print"/>
          <a:stretch>
            <a:fillRect/>
          </a:stretch>
        </p:blipFill>
        <p:spPr>
          <a:xfrm>
            <a:off x="7189367" y="217078"/>
            <a:ext cx="2964911" cy="1780954"/>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86563" y="2260600"/>
            <a:ext cx="2222500" cy="1834810"/>
          </a:xfrm>
          <a:prstGeom prst="rect">
            <a:avLst/>
          </a:prstGeom>
        </p:spPr>
      </p:pic>
      <p:sp>
        <p:nvSpPr>
          <p:cNvPr id="9" name="Freeform 8"/>
          <p:cNvSpPr/>
          <p:nvPr/>
        </p:nvSpPr>
        <p:spPr>
          <a:xfrm>
            <a:off x="7636231" y="3390900"/>
            <a:ext cx="1934633" cy="909877"/>
          </a:xfrm>
          <a:custGeom>
            <a:avLst/>
            <a:gdLst>
              <a:gd name="connsiteX0" fmla="*/ 2366434 w 2366434"/>
              <a:gd name="connsiteY0" fmla="*/ 0 h 1189567"/>
              <a:gd name="connsiteX1" fmla="*/ 0 w 2366434"/>
              <a:gd name="connsiteY1" fmla="*/ 1189567 h 1189567"/>
              <a:gd name="connsiteX2" fmla="*/ 2277534 w 2366434"/>
              <a:gd name="connsiteY2" fmla="*/ 1185334 h 1189567"/>
              <a:gd name="connsiteX3" fmla="*/ 2366434 w 2366434"/>
              <a:gd name="connsiteY3" fmla="*/ 0 h 1189567"/>
            </a:gdLst>
            <a:ahLst/>
            <a:cxnLst>
              <a:cxn ang="0">
                <a:pos x="connsiteX0" y="connsiteY0"/>
              </a:cxn>
              <a:cxn ang="0">
                <a:pos x="connsiteX1" y="connsiteY1"/>
              </a:cxn>
              <a:cxn ang="0">
                <a:pos x="connsiteX2" y="connsiteY2"/>
              </a:cxn>
              <a:cxn ang="0">
                <a:pos x="connsiteX3" y="connsiteY3"/>
              </a:cxn>
            </a:cxnLst>
            <a:rect l="l" t="t" r="r" b="b"/>
            <a:pathLst>
              <a:path w="2366434" h="1189567">
                <a:moveTo>
                  <a:pt x="2366434" y="0"/>
                </a:moveTo>
                <a:lnTo>
                  <a:pt x="0" y="1189567"/>
                </a:lnTo>
                <a:lnTo>
                  <a:pt x="2277534" y="1185334"/>
                </a:lnTo>
                <a:lnTo>
                  <a:pt x="2366434" y="0"/>
                </a:lnTo>
                <a:close/>
              </a:path>
            </a:pathLst>
          </a:custGeom>
          <a:gradFill flip="none" rotWithShape="1">
            <a:gsLst>
              <a:gs pos="0">
                <a:schemeClr val="tx2">
                  <a:lumMod val="60000"/>
                  <a:lumOff val="40000"/>
                  <a:alpha val="48000"/>
                </a:schemeClr>
              </a:gs>
              <a:gs pos="61000">
                <a:schemeClr val="bg1">
                  <a:alpha val="48000"/>
                </a:schemeClr>
              </a:gs>
            </a:gsLst>
            <a:lin ang="846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http://www.tern.org.au/rs/7/sites/998/user_uploads/Image/facilities/AusCover2013_RGB_highres.jpg"/>
          <p:cNvPicPr/>
          <p:nvPr/>
        </p:nvPicPr>
        <p:blipFill>
          <a:blip r:embed="rId7" cstate="print">
            <a:extLst>
              <a:ext uri="{28A0092B-C50C-407E-A947-70E740481C1C}">
                <a14:useLocalDpi xmlns:a14="http://schemas.microsoft.com/office/drawing/2010/main"/>
              </a:ext>
            </a:extLst>
          </a:blip>
          <a:srcRect/>
          <a:stretch>
            <a:fillRect/>
          </a:stretch>
        </p:blipFill>
        <p:spPr bwMode="auto">
          <a:xfrm>
            <a:off x="6720511" y="2264123"/>
            <a:ext cx="1127760" cy="868045"/>
          </a:xfrm>
          <a:prstGeom prst="rect">
            <a:avLst/>
          </a:prstGeom>
          <a:noFill/>
          <a:ln>
            <a:noFill/>
          </a:ln>
        </p:spPr>
      </p:pic>
      <p:pic>
        <p:nvPicPr>
          <p:cNvPr id="3" name="Picture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51300" y="2284790"/>
            <a:ext cx="757271" cy="731157"/>
          </a:xfrm>
          <a:prstGeom prst="rect">
            <a:avLst/>
          </a:prstGeom>
        </p:spPr>
      </p:pic>
    </p:spTree>
    <p:extLst>
      <p:ext uri="{BB962C8B-B14F-4D97-AF65-F5344CB8AC3E}">
        <p14:creationId xmlns:p14="http://schemas.microsoft.com/office/powerpoint/2010/main" val="1169633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73376" y="10487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3">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3">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Creek 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519779"/>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 Box 180"/>
          <p:cNvSpPr txBox="1"/>
          <p:nvPr/>
        </p:nvSpPr>
        <p:spPr>
          <a:xfrm>
            <a:off x="4706740" y="5634091"/>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TERN SuperSite</a:t>
            </a:r>
            <a:endParaRPr lang="en-US" sz="1200" dirty="0">
              <a:ea typeface="ＭＳ 明朝"/>
              <a:cs typeface="Times New Roman"/>
            </a:endParaRPr>
          </a:p>
        </p:txBody>
      </p:sp>
      <p:sp>
        <p:nvSpPr>
          <p:cNvPr id="93" name="Text Box 160"/>
          <p:cNvSpPr txBox="1"/>
          <p:nvPr/>
        </p:nvSpPr>
        <p:spPr>
          <a:xfrm>
            <a:off x="4698830" y="5890360"/>
            <a:ext cx="20764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Affiliate TERN </a:t>
            </a:r>
            <a:r>
              <a:rPr lang="en-US" sz="1200" b="1" dirty="0">
                <a:solidFill>
                  <a:srgbClr val="4F6228"/>
                </a:solidFill>
                <a:ea typeface="ＭＳ 明朝"/>
                <a:cs typeface="Times New Roman"/>
              </a:rPr>
              <a:t>SuperSite</a:t>
            </a:r>
            <a:endParaRPr lang="en-US" sz="1200" dirty="0">
              <a:ea typeface="ＭＳ 明朝"/>
              <a:cs typeface="Times New Roman"/>
            </a:endParaRPr>
          </a:p>
          <a:p>
            <a:endParaRPr lang="en-US" sz="1200" dirty="0">
              <a:solidFill>
                <a:srgbClr val="3366FF"/>
              </a:solidFill>
              <a:ea typeface="ＭＳ 明朝"/>
              <a:cs typeface="Times New Roman"/>
            </a:endParaRPr>
          </a:p>
        </p:txBody>
      </p:sp>
      <p:sp>
        <p:nvSpPr>
          <p:cNvPr id="94" name="Oval 93"/>
          <p:cNvSpPr/>
          <p:nvPr/>
        </p:nvSpPr>
        <p:spPr>
          <a:xfrm>
            <a:off x="4591164" y="571870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4602122" y="5987859"/>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337088" y="5608692"/>
            <a:ext cx="2634062" cy="614309"/>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031" y="500888"/>
            <a:ext cx="4000887" cy="1309624"/>
          </a:xfrm>
          <a:prstGeom prst="rect">
            <a:avLst/>
          </a:prstGeom>
        </p:spPr>
      </p:pic>
      <p:sp>
        <p:nvSpPr>
          <p:cNvPr id="5" name="TextBox 4"/>
          <p:cNvSpPr txBox="1"/>
          <p:nvPr/>
        </p:nvSpPr>
        <p:spPr>
          <a:xfrm>
            <a:off x="5598695" y="304801"/>
            <a:ext cx="915635" cy="523220"/>
          </a:xfrm>
          <a:prstGeom prst="rect">
            <a:avLst/>
          </a:prstGeom>
          <a:noFill/>
        </p:spPr>
        <p:txBody>
          <a:bodyPr wrap="none" rtlCol="0">
            <a:spAutoFit/>
          </a:bodyPr>
          <a:lstStyle/>
          <a:p>
            <a:r>
              <a:rPr lang="en-US" sz="2800" smtClean="0"/>
              <a:t>2018</a:t>
            </a:r>
            <a:endParaRPr lang="en-US" sz="2800"/>
          </a:p>
        </p:txBody>
      </p:sp>
    </p:spTree>
    <p:extLst>
      <p:ext uri="{BB962C8B-B14F-4D97-AF65-F5344CB8AC3E}">
        <p14:creationId xmlns:p14="http://schemas.microsoft.com/office/powerpoint/2010/main" val="1689632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26" t="-3722" r="-1515" b="-8641"/>
          <a:stretch/>
        </p:blipFill>
        <p:spPr>
          <a:xfrm>
            <a:off x="2618377" y="980728"/>
            <a:ext cx="5752014" cy="5733256"/>
          </a:xfrm>
        </p:spPr>
      </p:pic>
      <p:sp>
        <p:nvSpPr>
          <p:cNvPr id="26" name="Sun 25"/>
          <p:cNvSpPr/>
          <p:nvPr/>
        </p:nvSpPr>
        <p:spPr>
          <a:xfrm>
            <a:off x="7176120" y="1916832"/>
            <a:ext cx="288032" cy="288032"/>
          </a:xfrm>
          <a:prstGeom prst="sun">
            <a:avLst/>
          </a:prstGeom>
          <a:solidFill>
            <a:srgbClr val="008000"/>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un 26"/>
          <p:cNvSpPr/>
          <p:nvPr/>
        </p:nvSpPr>
        <p:spPr>
          <a:xfrm>
            <a:off x="7248128" y="2132856"/>
            <a:ext cx="288032" cy="288032"/>
          </a:xfrm>
          <a:prstGeom prst="sun">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un 27"/>
          <p:cNvSpPr/>
          <p:nvPr/>
        </p:nvSpPr>
        <p:spPr>
          <a:xfrm>
            <a:off x="7680176" y="2852936"/>
            <a:ext cx="288032" cy="288032"/>
          </a:xfrm>
          <a:prstGeom prst="sun">
            <a:avLst/>
          </a:prstGeom>
          <a:solidFill>
            <a:schemeClr val="tx1">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n 28"/>
          <p:cNvSpPr/>
          <p:nvPr/>
        </p:nvSpPr>
        <p:spPr>
          <a:xfrm>
            <a:off x="7608168" y="3068960"/>
            <a:ext cx="288032" cy="288032"/>
          </a:xfrm>
          <a:prstGeom prst="sun">
            <a:avLst/>
          </a:prstGeom>
          <a:solidFill>
            <a:srgbClr val="008000"/>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n 29"/>
          <p:cNvSpPr/>
          <p:nvPr/>
        </p:nvSpPr>
        <p:spPr>
          <a:xfrm>
            <a:off x="7832576" y="3005336"/>
            <a:ext cx="288032" cy="288032"/>
          </a:xfrm>
          <a:prstGeom prst="sun">
            <a:avLst/>
          </a:prstGeom>
          <a:solidFill>
            <a:srgbClr val="3366F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n 13"/>
          <p:cNvSpPr/>
          <p:nvPr/>
        </p:nvSpPr>
        <p:spPr>
          <a:xfrm>
            <a:off x="6816080" y="5949280"/>
            <a:ext cx="288032" cy="288032"/>
          </a:xfrm>
          <a:prstGeom prst="sun">
            <a:avLst/>
          </a:prstGeom>
          <a:solidFill>
            <a:srgbClr val="1DBD86"/>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n 14"/>
          <p:cNvSpPr/>
          <p:nvPr/>
        </p:nvSpPr>
        <p:spPr>
          <a:xfrm>
            <a:off x="6168008" y="4437112"/>
            <a:ext cx="288032" cy="288032"/>
          </a:xfrm>
          <a:prstGeom prst="sun">
            <a:avLst/>
          </a:prstGeom>
          <a:solidFill>
            <a:schemeClr val="bg2">
              <a:lumMod val="60000"/>
              <a:lumOff val="40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un 15"/>
          <p:cNvSpPr/>
          <p:nvPr/>
        </p:nvSpPr>
        <p:spPr>
          <a:xfrm>
            <a:off x="3503712" y="4149080"/>
            <a:ext cx="288032" cy="288032"/>
          </a:xfrm>
          <a:prstGeom prst="sun">
            <a:avLst/>
          </a:prstGeom>
          <a:solidFill>
            <a:schemeClr val="tx1">
              <a:lumMod val="60000"/>
              <a:lumOff val="40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un 23"/>
          <p:cNvSpPr/>
          <p:nvPr/>
        </p:nvSpPr>
        <p:spPr>
          <a:xfrm>
            <a:off x="4943872" y="1484784"/>
            <a:ext cx="288032" cy="288032"/>
          </a:xfrm>
          <a:prstGeom prst="sun">
            <a:avLst/>
          </a:prstGeom>
          <a:solidFill>
            <a:srgbClr val="CCFFCC"/>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n 24"/>
          <p:cNvSpPr/>
          <p:nvPr/>
        </p:nvSpPr>
        <p:spPr>
          <a:xfrm>
            <a:off x="5231904" y="2492896"/>
            <a:ext cx="288032" cy="288032"/>
          </a:xfrm>
          <a:prstGeom prst="sun">
            <a:avLst/>
          </a:prstGeom>
          <a:solidFill>
            <a:schemeClr val="accent1">
              <a:lumMod val="75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Sun 30"/>
          <p:cNvSpPr/>
          <p:nvPr/>
        </p:nvSpPr>
        <p:spPr>
          <a:xfrm>
            <a:off x="6672064" y="4941168"/>
            <a:ext cx="288032" cy="288032"/>
          </a:xfrm>
          <a:prstGeom prst="sun">
            <a:avLst/>
          </a:prstGeom>
          <a:solidFill>
            <a:srgbClr val="1DBD86"/>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un 32"/>
          <p:cNvSpPr/>
          <p:nvPr/>
        </p:nvSpPr>
        <p:spPr>
          <a:xfrm>
            <a:off x="7392144" y="4653136"/>
            <a:ext cx="288032" cy="288032"/>
          </a:xfrm>
          <a:prstGeom prst="sun">
            <a:avLst/>
          </a:prstGeom>
          <a:solidFill>
            <a:srgbClr val="1DBD86"/>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un 33"/>
          <p:cNvSpPr/>
          <p:nvPr/>
        </p:nvSpPr>
        <p:spPr>
          <a:xfrm>
            <a:off x="7968208" y="4221088"/>
            <a:ext cx="288032" cy="288032"/>
          </a:xfrm>
          <a:prstGeom prst="sun">
            <a:avLst/>
          </a:prstGeom>
          <a:solidFill>
            <a:srgbClr val="1DBD86"/>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un 34"/>
          <p:cNvSpPr/>
          <p:nvPr/>
        </p:nvSpPr>
        <p:spPr>
          <a:xfrm>
            <a:off x="6888088" y="5013176"/>
            <a:ext cx="288032" cy="288032"/>
          </a:xfrm>
          <a:prstGeom prst="sun">
            <a:avLst/>
          </a:prstGeom>
          <a:solidFill>
            <a:srgbClr val="1DBD86"/>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4" descr="http://www.tern-supersites.net.au/images/Alice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81221" y="1876545"/>
            <a:ext cx="2627655" cy="1973559"/>
          </a:xfrm>
          <a:prstGeom prst="rect">
            <a:avLst/>
          </a:prstGeom>
          <a:noFill/>
        </p:spPr>
      </p:pic>
      <p:pic>
        <p:nvPicPr>
          <p:cNvPr id="37" name="Picture 4" descr="ser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84232" y="2292553"/>
            <a:ext cx="1622695" cy="1204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 descr="very-from-top"/>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80392" y="2924943"/>
            <a:ext cx="2067737" cy="155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8" descr="J:\Whroo Campaign April\Other General Photos\100D7000\DSC_1435_resize.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28247" y="3649345"/>
            <a:ext cx="1649941" cy="2797755"/>
          </a:xfrm>
          <a:prstGeom prst="rect">
            <a:avLst/>
          </a:prstGeom>
          <a:noFill/>
          <a:ln>
            <a:noFill/>
          </a:ln>
        </p:spPr>
      </p:pic>
      <p:pic>
        <p:nvPicPr>
          <p:cNvPr id="40" name="Picture 39" descr="LSS open site panorama2.JPG"/>
          <p:cNvPicPr>
            <a:picLocks noChangeAspect="1"/>
          </p:cNvPicPr>
          <p:nvPr/>
        </p:nvPicPr>
        <p:blipFill rotWithShape="1">
          <a:blip r:embed="rId8" cstate="print">
            <a:extLst>
              <a:ext uri="{28A0092B-C50C-407E-A947-70E740481C1C}">
                <a14:useLocalDpi xmlns:a14="http://schemas.microsoft.com/office/drawing/2010/main"/>
              </a:ext>
            </a:extLst>
          </a:blip>
          <a:srcRect t="-1279"/>
          <a:stretch/>
        </p:blipFill>
        <p:spPr>
          <a:xfrm>
            <a:off x="1331493" y="-142188"/>
            <a:ext cx="3573417" cy="1842652"/>
          </a:xfrm>
          <a:prstGeom prst="rect">
            <a:avLst/>
          </a:prstGeom>
        </p:spPr>
      </p:pic>
      <p:pic>
        <p:nvPicPr>
          <p:cNvPr id="44" name="Picture 11" descr="Credo Charlie's dam Salmon gum saltbush Feb11 2.JPG"/>
          <p:cNvPicPr>
            <a:picLocks noChangeAspect="1"/>
          </p:cNvPicPr>
          <p:nvPr/>
        </p:nvPicPr>
        <p:blipFill>
          <a:blip r:embed="rId9" cstate="print"/>
          <a:srcRect/>
          <a:stretch>
            <a:fillRect/>
          </a:stretch>
        </p:blipFill>
        <p:spPr bwMode="auto">
          <a:xfrm>
            <a:off x="1117139" y="4437113"/>
            <a:ext cx="3106653" cy="2156192"/>
          </a:xfrm>
          <a:prstGeom prst="rect">
            <a:avLst/>
          </a:prstGeom>
          <a:noFill/>
          <a:ln w="9525">
            <a:noFill/>
            <a:miter lim="800000"/>
            <a:headEnd/>
            <a:tailEnd/>
          </a:ln>
        </p:spPr>
      </p:pic>
      <p:pic>
        <p:nvPicPr>
          <p:cNvPr id="45" name="Picture 44" descr="DSC_0028-small.jpg"/>
          <p:cNvPicPr>
            <a:picLocks noChangeAspect="1"/>
          </p:cNvPicPr>
          <p:nvPr/>
        </p:nvPicPr>
        <p:blipFill>
          <a:blip r:embed="rId10" cstate="print"/>
          <a:stretch>
            <a:fillRect/>
          </a:stretch>
        </p:blipFill>
        <p:spPr>
          <a:xfrm>
            <a:off x="7752183" y="0"/>
            <a:ext cx="3316365" cy="2204864"/>
          </a:xfrm>
          <a:prstGeom prst="rect">
            <a:avLst/>
          </a:prstGeom>
        </p:spPr>
      </p:pic>
      <p:pic>
        <p:nvPicPr>
          <p:cNvPr id="6146" name="Picture 2" descr="C:\Users\momjl\AppData\Local\Microsoft\Windows\Temporary Internet Files\Content.Outlook\U7GKWNAS\Tower and plot sf (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7889" y="4869161"/>
            <a:ext cx="1440160" cy="19202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252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92300" y="893315"/>
            <a:ext cx="6388378" cy="5177285"/>
          </a:xfrm>
          <a:prstGeom prst="rect">
            <a:avLst/>
          </a:prstGeom>
          <a:noFill/>
          <a:ln w="9525">
            <a:noFill/>
            <a:round/>
            <a:headEnd/>
            <a:tailEnd/>
          </a:ln>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7000" y="306862"/>
            <a:ext cx="2743200" cy="1544522"/>
          </a:xfrm>
          <a:prstGeom prst="rect">
            <a:avLst/>
          </a:prstGeom>
        </p:spPr>
      </p:pic>
      <p:grpSp>
        <p:nvGrpSpPr>
          <p:cNvPr id="64" name="Group 6"/>
          <p:cNvGrpSpPr/>
          <p:nvPr/>
        </p:nvGrpSpPr>
        <p:grpSpPr>
          <a:xfrm>
            <a:off x="7975600" y="1865786"/>
            <a:ext cx="2418292" cy="3290415"/>
            <a:chOff x="450892" y="1484784"/>
            <a:chExt cx="3483380" cy="4778817"/>
          </a:xfrm>
        </p:grpSpPr>
        <p:pic>
          <p:nvPicPr>
            <p:cNvPr id="65" name="Picture 64"/>
            <p:cNvPicPr>
              <a:picLocks noChangeAspect="1" noChangeArrowheads="1"/>
            </p:cNvPicPr>
            <p:nvPr/>
          </p:nvPicPr>
          <p:blipFill>
            <a:blip r:embed="rId5" cstate="print">
              <a:extLst>
                <a:ext uri="{28A0092B-C50C-407E-A947-70E740481C1C}">
                  <a14:useLocalDpi xmlns:a14="http://schemas.microsoft.com/office/drawing/2010/main"/>
                </a:ext>
              </a:extLst>
            </a:blip>
            <a:srcRect b="5759"/>
            <a:stretch>
              <a:fillRect/>
            </a:stretch>
          </p:blipFill>
          <p:spPr bwMode="auto">
            <a:xfrm>
              <a:off x="450892" y="1844824"/>
              <a:ext cx="1384804" cy="3744416"/>
            </a:xfrm>
            <a:prstGeom prst="rect">
              <a:avLst/>
            </a:prstGeom>
            <a:noFill/>
            <a:ln w="9525">
              <a:noFill/>
              <a:miter lim="800000"/>
              <a:headEnd/>
              <a:tailEnd/>
            </a:ln>
            <a:effectLst/>
          </p:spPr>
        </p:pic>
        <p:sp>
          <p:nvSpPr>
            <p:cNvPr id="66" name="Rectangle 65"/>
            <p:cNvSpPr/>
            <p:nvPr/>
          </p:nvSpPr>
          <p:spPr>
            <a:xfrm>
              <a:off x="755576" y="5543521"/>
              <a:ext cx="3178696" cy="45719"/>
            </a:xfrm>
            <a:prstGeom prst="rect">
              <a:avLst/>
            </a:prstGeom>
            <a:solidFill>
              <a:srgbClr val="8A9F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55576" y="5589240"/>
              <a:ext cx="3178696" cy="314321"/>
            </a:xfrm>
            <a:prstGeom prst="rect">
              <a:avLst/>
            </a:prstGeom>
            <a:solidFill>
              <a:srgbClr val="C04D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67" descr="eucalyptu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1369" y="3284984"/>
              <a:ext cx="2152479" cy="2978617"/>
            </a:xfrm>
            <a:prstGeom prst="rect">
              <a:avLst/>
            </a:prstGeom>
            <a:noFill/>
          </p:spPr>
        </p:pic>
        <p:sp>
          <p:nvSpPr>
            <p:cNvPr id="69" name="Down Arrow 68"/>
            <p:cNvSpPr/>
            <p:nvPr/>
          </p:nvSpPr>
          <p:spPr>
            <a:xfrm rot="10800000">
              <a:off x="1691679" y="1683942"/>
              <a:ext cx="144017" cy="360000"/>
            </a:xfrm>
            <a:prstGeom prst="down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Down Arrow 69"/>
            <p:cNvSpPr/>
            <p:nvPr/>
          </p:nvSpPr>
          <p:spPr>
            <a:xfrm>
              <a:off x="1907704" y="2043253"/>
              <a:ext cx="144017" cy="792778"/>
            </a:xfrm>
            <a:prstGeom prst="downArrow">
              <a:avLst/>
            </a:prstGeom>
            <a:solidFill>
              <a:srgbClr val="5D6B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own Arrow 70"/>
            <p:cNvSpPr/>
            <p:nvPr/>
          </p:nvSpPr>
          <p:spPr>
            <a:xfrm rot="10800000">
              <a:off x="2267742" y="1755911"/>
              <a:ext cx="144017" cy="296416"/>
            </a:xfrm>
            <a:prstGeom prst="downArrow">
              <a:avLst/>
            </a:prstGeom>
            <a:solidFill>
              <a:srgbClr val="F9B6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Down Arrow 71"/>
            <p:cNvSpPr/>
            <p:nvPr/>
          </p:nvSpPr>
          <p:spPr>
            <a:xfrm>
              <a:off x="2411759" y="2043943"/>
              <a:ext cx="144017" cy="448816"/>
            </a:xfrm>
            <a:prstGeom prst="downArrow">
              <a:avLst/>
            </a:prstGeom>
            <a:solidFill>
              <a:srgbClr val="F9B60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678393" y="2043943"/>
              <a:ext cx="3178696" cy="90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4" name="Down Arrow 73"/>
            <p:cNvSpPr/>
            <p:nvPr/>
          </p:nvSpPr>
          <p:spPr>
            <a:xfrm rot="10800000">
              <a:off x="2771799" y="1611895"/>
              <a:ext cx="144017" cy="440433"/>
            </a:xfrm>
            <a:prstGeom prst="downArrow">
              <a:avLst/>
            </a:prstGeom>
            <a:solidFill>
              <a:srgbClr val="BF291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1979712" y="2594249"/>
              <a:ext cx="1085698" cy="670497"/>
            </a:xfrm>
            <a:prstGeom prst="rect">
              <a:avLst/>
            </a:prstGeom>
          </p:spPr>
          <p:txBody>
            <a:bodyPr wrap="none">
              <a:spAutoFit/>
            </a:bodyPr>
            <a:lstStyle/>
            <a:p>
              <a:pPr>
                <a:buNone/>
              </a:pPr>
              <a:r>
                <a:rPr lang="en-US" sz="2400" dirty="0">
                  <a:solidFill>
                    <a:srgbClr val="5D6B30"/>
                  </a:solidFill>
                  <a:latin typeface="Calibri" pitchFamily="34" charset="0"/>
                </a:rPr>
                <a:t>NEE </a:t>
              </a:r>
              <a:endParaRPr lang="en-US" sz="2400" dirty="0"/>
            </a:p>
          </p:txBody>
        </p:sp>
        <p:sp>
          <p:nvSpPr>
            <p:cNvPr id="76" name="Rectangle 75"/>
            <p:cNvSpPr/>
            <p:nvPr/>
          </p:nvSpPr>
          <p:spPr>
            <a:xfrm>
              <a:off x="1331640" y="1551086"/>
              <a:ext cx="589260" cy="536397"/>
            </a:xfrm>
            <a:prstGeom prst="rect">
              <a:avLst/>
            </a:prstGeom>
          </p:spPr>
          <p:txBody>
            <a:bodyPr wrap="none">
              <a:spAutoFit/>
            </a:bodyPr>
            <a:lstStyle/>
            <a:p>
              <a:r>
                <a:rPr lang="en-US" dirty="0">
                  <a:solidFill>
                    <a:schemeClr val="tx2">
                      <a:lumMod val="60000"/>
                      <a:lumOff val="40000"/>
                    </a:schemeClr>
                  </a:solidFill>
                  <a:latin typeface="Calibri" pitchFamily="34" charset="0"/>
                </a:rPr>
                <a:t>ET</a:t>
              </a:r>
              <a:endParaRPr lang="en-US" dirty="0">
                <a:solidFill>
                  <a:schemeClr val="tx2">
                    <a:lumMod val="60000"/>
                    <a:lumOff val="40000"/>
                  </a:schemeClr>
                </a:solidFill>
              </a:endParaRPr>
            </a:p>
          </p:txBody>
        </p:sp>
        <p:sp>
          <p:nvSpPr>
            <p:cNvPr id="77" name="Rectangle 76"/>
            <p:cNvSpPr/>
            <p:nvPr/>
          </p:nvSpPr>
          <p:spPr>
            <a:xfrm>
              <a:off x="2843808" y="1484784"/>
              <a:ext cx="543080" cy="670497"/>
            </a:xfrm>
            <a:prstGeom prst="rect">
              <a:avLst/>
            </a:prstGeom>
          </p:spPr>
          <p:txBody>
            <a:bodyPr wrap="none">
              <a:spAutoFit/>
            </a:bodyPr>
            <a:lstStyle/>
            <a:p>
              <a:pPr>
                <a:buNone/>
              </a:pPr>
              <a:r>
                <a:rPr lang="en-US" sz="2400" dirty="0">
                  <a:solidFill>
                    <a:srgbClr val="C04D17"/>
                  </a:solidFill>
                  <a:latin typeface="Calibri" pitchFamily="34" charset="0"/>
                </a:rPr>
                <a:t>H</a:t>
              </a:r>
              <a:endParaRPr lang="en-US" sz="2400" dirty="0">
                <a:solidFill>
                  <a:srgbClr val="C04D17"/>
                </a:solidFill>
              </a:endParaRPr>
            </a:p>
          </p:txBody>
        </p:sp>
        <p:sp>
          <p:nvSpPr>
            <p:cNvPr id="78" name="Rectangle 77"/>
            <p:cNvSpPr/>
            <p:nvPr/>
          </p:nvSpPr>
          <p:spPr>
            <a:xfrm>
              <a:off x="2483768" y="2195572"/>
              <a:ext cx="563862" cy="670497"/>
            </a:xfrm>
            <a:prstGeom prst="rect">
              <a:avLst/>
            </a:prstGeom>
          </p:spPr>
          <p:txBody>
            <a:bodyPr wrap="none">
              <a:spAutoFit/>
            </a:bodyPr>
            <a:lstStyle/>
            <a:p>
              <a:pPr>
                <a:buNone/>
              </a:pPr>
              <a:r>
                <a:rPr lang="en-US" sz="2400" dirty="0">
                  <a:solidFill>
                    <a:srgbClr val="F9B60F"/>
                  </a:solidFill>
                  <a:latin typeface="Calibri" pitchFamily="34" charset="0"/>
                </a:rPr>
                <a:t>Q</a:t>
              </a:r>
              <a:endParaRPr lang="en-US" sz="2400" dirty="0">
                <a:solidFill>
                  <a:srgbClr val="F9B60F"/>
                </a:solidFill>
              </a:endParaRPr>
            </a:p>
          </p:txBody>
        </p:sp>
        <p:sp>
          <p:nvSpPr>
            <p:cNvPr id="79" name="Rectangle 78"/>
            <p:cNvSpPr/>
            <p:nvPr/>
          </p:nvSpPr>
          <p:spPr>
            <a:xfrm>
              <a:off x="3199408" y="5180484"/>
              <a:ext cx="545390" cy="670497"/>
            </a:xfrm>
            <a:prstGeom prst="rect">
              <a:avLst/>
            </a:prstGeom>
          </p:spPr>
          <p:txBody>
            <a:bodyPr wrap="none">
              <a:spAutoFit/>
            </a:bodyPr>
            <a:lstStyle/>
            <a:p>
              <a:pPr>
                <a:buNone/>
              </a:pPr>
              <a:r>
                <a:rPr lang="en-US" sz="2400" dirty="0">
                  <a:solidFill>
                    <a:srgbClr val="6D2B0D"/>
                  </a:solidFill>
                  <a:latin typeface="Calibri" pitchFamily="34" charset="0"/>
                </a:rPr>
                <a:t>G</a:t>
              </a:r>
              <a:endParaRPr lang="en-US" sz="2400" dirty="0">
                <a:solidFill>
                  <a:srgbClr val="6D2B0D"/>
                </a:solidFill>
              </a:endParaRPr>
            </a:p>
          </p:txBody>
        </p:sp>
        <p:sp>
          <p:nvSpPr>
            <p:cNvPr id="80" name="Down Arrow 79"/>
            <p:cNvSpPr/>
            <p:nvPr/>
          </p:nvSpPr>
          <p:spPr bwMode="auto">
            <a:xfrm>
              <a:off x="3086100" y="5321300"/>
              <a:ext cx="165100" cy="381000"/>
            </a:xfrm>
            <a:prstGeom prst="downArrow">
              <a:avLst/>
            </a:prstGeom>
            <a:solidFill>
              <a:srgbClr val="6C0000"/>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1588" indent="-1588" eaLnBrk="0" fontAlgn="base" hangingPunct="0">
                <a:spcBef>
                  <a:spcPct val="20000"/>
                </a:spcBef>
                <a:spcAft>
                  <a:spcPct val="0"/>
                </a:spcAft>
                <a:buFontTx/>
                <a:buChar char="•"/>
              </a:pPr>
              <a:endParaRPr lang="en-AU" sz="1600">
                <a:latin typeface="Arial" pitchFamily="-105" charset="0"/>
              </a:endParaRPr>
            </a:p>
          </p:txBody>
        </p:sp>
        <p:sp>
          <p:nvSpPr>
            <p:cNvPr id="81" name="Down Arrow 80"/>
            <p:cNvSpPr/>
            <p:nvPr/>
          </p:nvSpPr>
          <p:spPr>
            <a:xfrm rot="10800000">
              <a:off x="1691679" y="1683942"/>
              <a:ext cx="144017" cy="360000"/>
            </a:xfrm>
            <a:prstGeom prst="downArrow">
              <a:avLst/>
            </a:prstGeom>
            <a:solidFill>
              <a:srgbClr val="1F497D">
                <a:lumMod val="60000"/>
                <a:lumOff val="4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latin typeface="Calibri"/>
              </a:endParaRPr>
            </a:p>
          </p:txBody>
        </p:sp>
        <p:sp>
          <p:nvSpPr>
            <p:cNvPr id="82" name="Rectangle 81"/>
            <p:cNvSpPr/>
            <p:nvPr/>
          </p:nvSpPr>
          <p:spPr>
            <a:xfrm>
              <a:off x="1331640" y="1551086"/>
              <a:ext cx="589260" cy="536397"/>
            </a:xfrm>
            <a:prstGeom prst="rect">
              <a:avLst/>
            </a:prstGeom>
          </p:spPr>
          <p:txBody>
            <a:bodyPr wrap="none">
              <a:spAutoFit/>
            </a:bodyPr>
            <a:lstStyle/>
            <a:p>
              <a:pPr>
                <a:defRPr/>
              </a:pPr>
              <a:r>
                <a:rPr lang="en-US" kern="0" dirty="0">
                  <a:solidFill>
                    <a:srgbClr val="1F497D">
                      <a:lumMod val="60000"/>
                      <a:lumOff val="40000"/>
                    </a:srgbClr>
                  </a:solidFill>
                  <a:latin typeface="Calibri" pitchFamily="34" charset="0"/>
                </a:rPr>
                <a:t>ET</a:t>
              </a:r>
              <a:endParaRPr lang="en-US" kern="0" dirty="0">
                <a:solidFill>
                  <a:srgbClr val="1F497D">
                    <a:lumMod val="60000"/>
                    <a:lumOff val="40000"/>
                  </a:srgbClr>
                </a:solidFill>
              </a:endParaRPr>
            </a:p>
          </p:txBody>
        </p:sp>
        <p:sp>
          <p:nvSpPr>
            <p:cNvPr id="83" name="Rectangle 82"/>
            <p:cNvSpPr/>
            <p:nvPr/>
          </p:nvSpPr>
          <p:spPr>
            <a:xfrm>
              <a:off x="2339752" y="1700809"/>
              <a:ext cx="489974" cy="536397"/>
            </a:xfrm>
            <a:prstGeom prst="rect">
              <a:avLst/>
            </a:prstGeom>
          </p:spPr>
          <p:txBody>
            <a:bodyPr wrap="none">
              <a:spAutoFit/>
            </a:bodyPr>
            <a:lstStyle/>
            <a:p>
              <a:pPr>
                <a:defRPr/>
              </a:pPr>
              <a:r>
                <a:rPr lang="en-US" kern="0" dirty="0">
                  <a:solidFill>
                    <a:srgbClr val="F9B60F"/>
                  </a:solidFill>
                  <a:latin typeface="Calibri" pitchFamily="34" charset="0"/>
                </a:rPr>
                <a:t>Q</a:t>
              </a:r>
              <a:endParaRPr lang="en-US" kern="0" dirty="0">
                <a:solidFill>
                  <a:srgbClr val="F9B60F"/>
                </a:solidFill>
              </a:endParaRPr>
            </a:p>
          </p:txBody>
        </p:sp>
      </p:grpSp>
      <p:pic>
        <p:nvPicPr>
          <p:cNvPr id="3" name="Picture 2" descr="TERN - Ozflux 2.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5189" y="304797"/>
            <a:ext cx="3733083" cy="1246911"/>
          </a:xfrm>
          <a:prstGeom prst="rect">
            <a:avLst/>
          </a:prstGeom>
        </p:spPr>
      </p:pic>
      <p:sp>
        <p:nvSpPr>
          <p:cNvPr id="25" name="TextBox 24"/>
          <p:cNvSpPr txBox="1"/>
          <p:nvPr/>
        </p:nvSpPr>
        <p:spPr>
          <a:xfrm>
            <a:off x="5229729" y="256675"/>
            <a:ext cx="915635" cy="523220"/>
          </a:xfrm>
          <a:prstGeom prst="rect">
            <a:avLst/>
          </a:prstGeom>
          <a:noFill/>
        </p:spPr>
        <p:txBody>
          <a:bodyPr wrap="none" rtlCol="0">
            <a:spAutoFit/>
          </a:bodyPr>
          <a:lstStyle/>
          <a:p>
            <a:r>
              <a:rPr lang="en-US" sz="2800" smtClean="0"/>
              <a:t>2018</a:t>
            </a:r>
            <a:endParaRPr lang="en-US" sz="2800"/>
          </a:p>
        </p:txBody>
      </p:sp>
    </p:spTree>
    <p:extLst>
      <p:ext uri="{BB962C8B-B14F-4D97-AF65-F5344CB8AC3E}">
        <p14:creationId xmlns:p14="http://schemas.microsoft.com/office/powerpoint/2010/main" val="1183298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886076" y="1023304"/>
            <a:ext cx="7619009" cy="4723447"/>
            <a:chOff x="51435" y="0"/>
            <a:chExt cx="7619009" cy="4723447"/>
          </a:xfrm>
        </p:grpSpPr>
        <p:sp>
          <p:nvSpPr>
            <p:cNvPr id="39" name="Freeform 38"/>
            <p:cNvSpPr/>
            <p:nvPr/>
          </p:nvSpPr>
          <p:spPr>
            <a:xfrm>
              <a:off x="51435" y="0"/>
              <a:ext cx="5973424" cy="3940119"/>
            </a:xfrm>
            <a:custGeom>
              <a:avLst/>
              <a:gdLst>
                <a:gd name="connsiteX0" fmla="*/ 4877342 w 6341099"/>
                <a:gd name="connsiteY0" fmla="*/ 203315 h 4999630"/>
                <a:gd name="connsiteX1" fmla="*/ 4857022 w 6341099"/>
                <a:gd name="connsiteY1" fmla="*/ 61075 h 4999630"/>
                <a:gd name="connsiteX2" fmla="*/ 4816382 w 6341099"/>
                <a:gd name="connsiteY2" fmla="*/ 115 h 4999630"/>
                <a:gd name="connsiteX3" fmla="*/ 4755422 w 6341099"/>
                <a:gd name="connsiteY3" fmla="*/ 50915 h 4999630"/>
                <a:gd name="connsiteX4" fmla="*/ 4694462 w 6341099"/>
                <a:gd name="connsiteY4" fmla="*/ 213475 h 4999630"/>
                <a:gd name="connsiteX5" fmla="*/ 4663982 w 6341099"/>
                <a:gd name="connsiteY5" fmla="*/ 284595 h 4999630"/>
                <a:gd name="connsiteX6" fmla="*/ 4653822 w 6341099"/>
                <a:gd name="connsiteY6" fmla="*/ 396355 h 4999630"/>
                <a:gd name="connsiteX7" fmla="*/ 4603022 w 6341099"/>
                <a:gd name="connsiteY7" fmla="*/ 609715 h 4999630"/>
                <a:gd name="connsiteX8" fmla="*/ 4623342 w 6341099"/>
                <a:gd name="connsiteY8" fmla="*/ 751955 h 4999630"/>
                <a:gd name="connsiteX9" fmla="*/ 4572542 w 6341099"/>
                <a:gd name="connsiteY9" fmla="*/ 914515 h 4999630"/>
                <a:gd name="connsiteX10" fmla="*/ 4501422 w 6341099"/>
                <a:gd name="connsiteY10" fmla="*/ 1097395 h 4999630"/>
                <a:gd name="connsiteX11" fmla="*/ 4440462 w 6341099"/>
                <a:gd name="connsiteY11" fmla="*/ 1198995 h 4999630"/>
                <a:gd name="connsiteX12" fmla="*/ 4338862 w 6341099"/>
                <a:gd name="connsiteY12" fmla="*/ 1209155 h 4999630"/>
                <a:gd name="connsiteX13" fmla="*/ 4176302 w 6341099"/>
                <a:gd name="connsiteY13" fmla="*/ 1148195 h 4999630"/>
                <a:gd name="connsiteX14" fmla="*/ 4145822 w 6341099"/>
                <a:gd name="connsiteY14" fmla="*/ 1046595 h 4999630"/>
                <a:gd name="connsiteX15" fmla="*/ 4064542 w 6341099"/>
                <a:gd name="connsiteY15" fmla="*/ 1036435 h 4999630"/>
                <a:gd name="connsiteX16" fmla="*/ 3932462 w 6341099"/>
                <a:gd name="connsiteY16" fmla="*/ 944995 h 4999630"/>
                <a:gd name="connsiteX17" fmla="*/ 3841022 w 6341099"/>
                <a:gd name="connsiteY17" fmla="*/ 894195 h 4999630"/>
                <a:gd name="connsiteX18" fmla="*/ 3830862 w 6341099"/>
                <a:gd name="connsiteY18" fmla="*/ 873875 h 4999630"/>
                <a:gd name="connsiteX19" fmla="*/ 3790222 w 6341099"/>
                <a:gd name="connsiteY19" fmla="*/ 853555 h 4999630"/>
                <a:gd name="connsiteX20" fmla="*/ 3668302 w 6341099"/>
                <a:gd name="connsiteY20" fmla="*/ 772275 h 4999630"/>
                <a:gd name="connsiteX21" fmla="*/ 3556542 w 6341099"/>
                <a:gd name="connsiteY21" fmla="*/ 680835 h 4999630"/>
                <a:gd name="connsiteX22" fmla="*/ 3617502 w 6341099"/>
                <a:gd name="connsiteY22" fmla="*/ 589395 h 4999630"/>
                <a:gd name="connsiteX23" fmla="*/ 3658142 w 6341099"/>
                <a:gd name="connsiteY23" fmla="*/ 538595 h 4999630"/>
                <a:gd name="connsiteX24" fmla="*/ 3668302 w 6341099"/>
                <a:gd name="connsiteY24" fmla="*/ 477635 h 4999630"/>
                <a:gd name="connsiteX25" fmla="*/ 3617502 w 6341099"/>
                <a:gd name="connsiteY25" fmla="*/ 457315 h 4999630"/>
                <a:gd name="connsiteX26" fmla="*/ 3698782 w 6341099"/>
                <a:gd name="connsiteY26" fmla="*/ 396355 h 4999630"/>
                <a:gd name="connsiteX27" fmla="*/ 3749582 w 6341099"/>
                <a:gd name="connsiteY27" fmla="*/ 406515 h 4999630"/>
                <a:gd name="connsiteX28" fmla="*/ 3749582 w 6341099"/>
                <a:gd name="connsiteY28" fmla="*/ 345555 h 4999630"/>
                <a:gd name="connsiteX29" fmla="*/ 3820702 w 6341099"/>
                <a:gd name="connsiteY29" fmla="*/ 254115 h 4999630"/>
                <a:gd name="connsiteX30" fmla="*/ 3759742 w 6341099"/>
                <a:gd name="connsiteY30" fmla="*/ 203315 h 4999630"/>
                <a:gd name="connsiteX31" fmla="*/ 3719102 w 6341099"/>
                <a:gd name="connsiteY31" fmla="*/ 193155 h 4999630"/>
                <a:gd name="connsiteX32" fmla="*/ 3678462 w 6341099"/>
                <a:gd name="connsiteY32" fmla="*/ 243955 h 4999630"/>
                <a:gd name="connsiteX33" fmla="*/ 3597182 w 6341099"/>
                <a:gd name="connsiteY33" fmla="*/ 193155 h 4999630"/>
                <a:gd name="connsiteX34" fmla="*/ 3475262 w 6341099"/>
                <a:gd name="connsiteY34" fmla="*/ 223635 h 4999630"/>
                <a:gd name="connsiteX35" fmla="*/ 3424462 w 6341099"/>
                <a:gd name="connsiteY35" fmla="*/ 182995 h 4999630"/>
                <a:gd name="connsiteX36" fmla="*/ 3170462 w 6341099"/>
                <a:gd name="connsiteY36" fmla="*/ 132195 h 4999630"/>
                <a:gd name="connsiteX37" fmla="*/ 3139982 w 6341099"/>
                <a:gd name="connsiteY37" fmla="*/ 81395 h 4999630"/>
                <a:gd name="connsiteX38" fmla="*/ 3068862 w 6341099"/>
                <a:gd name="connsiteY38" fmla="*/ 81395 h 4999630"/>
                <a:gd name="connsiteX39" fmla="*/ 3018062 w 6341099"/>
                <a:gd name="connsiteY39" fmla="*/ 40755 h 4999630"/>
                <a:gd name="connsiteX40" fmla="*/ 2977422 w 6341099"/>
                <a:gd name="connsiteY40" fmla="*/ 71235 h 4999630"/>
                <a:gd name="connsiteX41" fmla="*/ 3058702 w 6341099"/>
                <a:gd name="connsiteY41" fmla="*/ 132195 h 4999630"/>
                <a:gd name="connsiteX42" fmla="*/ 3038382 w 6341099"/>
                <a:gd name="connsiteY42" fmla="*/ 223635 h 4999630"/>
                <a:gd name="connsiteX43" fmla="*/ 2916462 w 6341099"/>
                <a:gd name="connsiteY43" fmla="*/ 223635 h 4999630"/>
                <a:gd name="connsiteX44" fmla="*/ 2825022 w 6341099"/>
                <a:gd name="connsiteY44" fmla="*/ 213475 h 4999630"/>
                <a:gd name="connsiteX45" fmla="*/ 2733582 w 6341099"/>
                <a:gd name="connsiteY45" fmla="*/ 274435 h 4999630"/>
                <a:gd name="connsiteX46" fmla="*/ 2642142 w 6341099"/>
                <a:gd name="connsiteY46" fmla="*/ 365875 h 4999630"/>
                <a:gd name="connsiteX47" fmla="*/ 2631982 w 6341099"/>
                <a:gd name="connsiteY47" fmla="*/ 396355 h 4999630"/>
                <a:gd name="connsiteX48" fmla="*/ 2631982 w 6341099"/>
                <a:gd name="connsiteY48" fmla="*/ 447155 h 4999630"/>
                <a:gd name="connsiteX49" fmla="*/ 2520222 w 6341099"/>
                <a:gd name="connsiteY49" fmla="*/ 538595 h 4999630"/>
                <a:gd name="connsiteX50" fmla="*/ 2499902 w 6341099"/>
                <a:gd name="connsiteY50" fmla="*/ 640195 h 4999630"/>
                <a:gd name="connsiteX51" fmla="*/ 2571022 w 6341099"/>
                <a:gd name="connsiteY51" fmla="*/ 670675 h 4999630"/>
                <a:gd name="connsiteX52" fmla="*/ 2530382 w 6341099"/>
                <a:gd name="connsiteY52" fmla="*/ 721475 h 4999630"/>
                <a:gd name="connsiteX53" fmla="*/ 2438942 w 6341099"/>
                <a:gd name="connsiteY53" fmla="*/ 690995 h 4999630"/>
                <a:gd name="connsiteX54" fmla="*/ 2377982 w 6341099"/>
                <a:gd name="connsiteY54" fmla="*/ 690995 h 4999630"/>
                <a:gd name="connsiteX55" fmla="*/ 2276382 w 6341099"/>
                <a:gd name="connsiteY55" fmla="*/ 772275 h 4999630"/>
                <a:gd name="connsiteX56" fmla="*/ 2296702 w 6341099"/>
                <a:gd name="connsiteY56" fmla="*/ 670675 h 4999630"/>
                <a:gd name="connsiteX57" fmla="*/ 2144302 w 6341099"/>
                <a:gd name="connsiteY57" fmla="*/ 538595 h 4999630"/>
                <a:gd name="connsiteX58" fmla="*/ 2103662 w 6341099"/>
                <a:gd name="connsiteY58" fmla="*/ 528435 h 4999630"/>
                <a:gd name="connsiteX59" fmla="*/ 2022382 w 6341099"/>
                <a:gd name="connsiteY59" fmla="*/ 569075 h 4999630"/>
                <a:gd name="connsiteX60" fmla="*/ 1961422 w 6341099"/>
                <a:gd name="connsiteY60" fmla="*/ 589395 h 4999630"/>
                <a:gd name="connsiteX61" fmla="*/ 1869982 w 6341099"/>
                <a:gd name="connsiteY61" fmla="*/ 670675 h 4999630"/>
                <a:gd name="connsiteX62" fmla="*/ 1788702 w 6341099"/>
                <a:gd name="connsiteY62" fmla="*/ 721475 h 4999630"/>
                <a:gd name="connsiteX63" fmla="*/ 1717582 w 6341099"/>
                <a:gd name="connsiteY63" fmla="*/ 802755 h 4999630"/>
                <a:gd name="connsiteX64" fmla="*/ 1646462 w 6341099"/>
                <a:gd name="connsiteY64" fmla="*/ 884035 h 4999630"/>
                <a:gd name="connsiteX65" fmla="*/ 1666782 w 6341099"/>
                <a:gd name="connsiteY65" fmla="*/ 1016115 h 4999630"/>
                <a:gd name="connsiteX66" fmla="*/ 1585502 w 6341099"/>
                <a:gd name="connsiteY66" fmla="*/ 1016115 h 4999630"/>
                <a:gd name="connsiteX67" fmla="*/ 1534702 w 6341099"/>
                <a:gd name="connsiteY67" fmla="*/ 995795 h 4999630"/>
                <a:gd name="connsiteX68" fmla="*/ 1524542 w 6341099"/>
                <a:gd name="connsiteY68" fmla="*/ 1056755 h 4999630"/>
                <a:gd name="connsiteX69" fmla="*/ 1585502 w 6341099"/>
                <a:gd name="connsiteY69" fmla="*/ 1148195 h 4999630"/>
                <a:gd name="connsiteX70" fmla="*/ 1544862 w 6341099"/>
                <a:gd name="connsiteY70" fmla="*/ 1178675 h 4999630"/>
                <a:gd name="connsiteX71" fmla="*/ 1483902 w 6341099"/>
                <a:gd name="connsiteY71" fmla="*/ 1158355 h 4999630"/>
                <a:gd name="connsiteX72" fmla="*/ 1422942 w 6341099"/>
                <a:gd name="connsiteY72" fmla="*/ 1046595 h 4999630"/>
                <a:gd name="connsiteX73" fmla="*/ 1301022 w 6341099"/>
                <a:gd name="connsiteY73" fmla="*/ 1219315 h 4999630"/>
                <a:gd name="connsiteX74" fmla="*/ 1301022 w 6341099"/>
                <a:gd name="connsiteY74" fmla="*/ 1270115 h 4999630"/>
                <a:gd name="connsiteX75" fmla="*/ 1351822 w 6341099"/>
                <a:gd name="connsiteY75" fmla="*/ 1341235 h 4999630"/>
                <a:gd name="connsiteX76" fmla="*/ 1240062 w 6341099"/>
                <a:gd name="connsiteY76" fmla="*/ 1442835 h 4999630"/>
                <a:gd name="connsiteX77" fmla="*/ 1219742 w 6341099"/>
                <a:gd name="connsiteY77" fmla="*/ 1554595 h 4999630"/>
                <a:gd name="connsiteX78" fmla="*/ 1077502 w 6341099"/>
                <a:gd name="connsiteY78" fmla="*/ 1656195 h 4999630"/>
                <a:gd name="connsiteX79" fmla="*/ 914942 w 6341099"/>
                <a:gd name="connsiteY79" fmla="*/ 1737475 h 4999630"/>
                <a:gd name="connsiteX80" fmla="*/ 864142 w 6341099"/>
                <a:gd name="connsiteY80" fmla="*/ 1737475 h 4999630"/>
                <a:gd name="connsiteX81" fmla="*/ 782862 w 6341099"/>
                <a:gd name="connsiteY81" fmla="*/ 1757795 h 4999630"/>
                <a:gd name="connsiteX82" fmla="*/ 782862 w 6341099"/>
                <a:gd name="connsiteY82" fmla="*/ 1798435 h 4999630"/>
                <a:gd name="connsiteX83" fmla="*/ 630462 w 6341099"/>
                <a:gd name="connsiteY83" fmla="*/ 1849235 h 4999630"/>
                <a:gd name="connsiteX84" fmla="*/ 589822 w 6341099"/>
                <a:gd name="connsiteY84" fmla="*/ 1920355 h 4999630"/>
                <a:gd name="connsiteX85" fmla="*/ 447582 w 6341099"/>
                <a:gd name="connsiteY85" fmla="*/ 1900035 h 4999630"/>
                <a:gd name="connsiteX86" fmla="*/ 254542 w 6341099"/>
                <a:gd name="connsiteY86" fmla="*/ 2093075 h 4999630"/>
                <a:gd name="connsiteX87" fmla="*/ 142782 w 6341099"/>
                <a:gd name="connsiteY87" fmla="*/ 2143875 h 4999630"/>
                <a:gd name="connsiteX88" fmla="*/ 102142 w 6341099"/>
                <a:gd name="connsiteY88" fmla="*/ 2286115 h 4999630"/>
                <a:gd name="connsiteX89" fmla="*/ 61502 w 6341099"/>
                <a:gd name="connsiteY89" fmla="*/ 2265795 h 4999630"/>
                <a:gd name="connsiteX90" fmla="*/ 61502 w 6341099"/>
                <a:gd name="connsiteY90" fmla="*/ 2184515 h 4999630"/>
                <a:gd name="connsiteX91" fmla="*/ 542 w 6341099"/>
                <a:gd name="connsiteY91" fmla="*/ 2306435 h 4999630"/>
                <a:gd name="connsiteX92" fmla="*/ 31022 w 6341099"/>
                <a:gd name="connsiteY92" fmla="*/ 2408035 h 4999630"/>
                <a:gd name="connsiteX93" fmla="*/ 20862 w 6341099"/>
                <a:gd name="connsiteY93" fmla="*/ 2570595 h 4999630"/>
                <a:gd name="connsiteX94" fmla="*/ 51342 w 6341099"/>
                <a:gd name="connsiteY94" fmla="*/ 2692515 h 4999630"/>
                <a:gd name="connsiteX95" fmla="*/ 193582 w 6341099"/>
                <a:gd name="connsiteY95" fmla="*/ 2865235 h 4999630"/>
                <a:gd name="connsiteX96" fmla="*/ 203742 w 6341099"/>
                <a:gd name="connsiteY96" fmla="*/ 2956675 h 4999630"/>
                <a:gd name="connsiteX97" fmla="*/ 91982 w 6341099"/>
                <a:gd name="connsiteY97" fmla="*/ 2865235 h 4999630"/>
                <a:gd name="connsiteX98" fmla="*/ 132622 w 6341099"/>
                <a:gd name="connsiteY98" fmla="*/ 2997315 h 4999630"/>
                <a:gd name="connsiteX99" fmla="*/ 31022 w 6341099"/>
                <a:gd name="connsiteY99" fmla="*/ 2956675 h 4999630"/>
                <a:gd name="connsiteX100" fmla="*/ 203742 w 6341099"/>
                <a:gd name="connsiteY100" fmla="*/ 3149715 h 4999630"/>
                <a:gd name="connsiteX101" fmla="*/ 234222 w 6341099"/>
                <a:gd name="connsiteY101" fmla="*/ 3251315 h 4999630"/>
                <a:gd name="connsiteX102" fmla="*/ 305342 w 6341099"/>
                <a:gd name="connsiteY102" fmla="*/ 3312275 h 4999630"/>
                <a:gd name="connsiteX103" fmla="*/ 376462 w 6341099"/>
                <a:gd name="connsiteY103" fmla="*/ 3474835 h 4999630"/>
                <a:gd name="connsiteX104" fmla="*/ 457742 w 6341099"/>
                <a:gd name="connsiteY104" fmla="*/ 3667875 h 4999630"/>
                <a:gd name="connsiteX105" fmla="*/ 569502 w 6341099"/>
                <a:gd name="connsiteY105" fmla="*/ 3850755 h 4999630"/>
                <a:gd name="connsiteX106" fmla="*/ 599982 w 6341099"/>
                <a:gd name="connsiteY106" fmla="*/ 4053955 h 4999630"/>
                <a:gd name="connsiteX107" fmla="*/ 589822 w 6341099"/>
                <a:gd name="connsiteY107" fmla="*/ 4165715 h 4999630"/>
                <a:gd name="connsiteX108" fmla="*/ 528862 w 6341099"/>
                <a:gd name="connsiteY108" fmla="*/ 4206355 h 4999630"/>
                <a:gd name="connsiteX109" fmla="*/ 528862 w 6341099"/>
                <a:gd name="connsiteY109" fmla="*/ 4277475 h 4999630"/>
                <a:gd name="connsiteX110" fmla="*/ 549182 w 6341099"/>
                <a:gd name="connsiteY110" fmla="*/ 4338435 h 4999630"/>
                <a:gd name="connsiteX111" fmla="*/ 691422 w 6341099"/>
                <a:gd name="connsiteY111" fmla="*/ 4379075 h 4999630"/>
                <a:gd name="connsiteX112" fmla="*/ 762542 w 6341099"/>
                <a:gd name="connsiteY112" fmla="*/ 4419715 h 4999630"/>
                <a:gd name="connsiteX113" fmla="*/ 864142 w 6341099"/>
                <a:gd name="connsiteY113" fmla="*/ 4419715 h 4999630"/>
                <a:gd name="connsiteX114" fmla="*/ 975902 w 6341099"/>
                <a:gd name="connsiteY114" fmla="*/ 4429875 h 4999630"/>
                <a:gd name="connsiteX115" fmla="*/ 1067342 w 6341099"/>
                <a:gd name="connsiteY115" fmla="*/ 4348595 h 4999630"/>
                <a:gd name="connsiteX116" fmla="*/ 1128302 w 6341099"/>
                <a:gd name="connsiteY116" fmla="*/ 4267315 h 4999630"/>
                <a:gd name="connsiteX117" fmla="*/ 1189262 w 6341099"/>
                <a:gd name="connsiteY117" fmla="*/ 4236835 h 4999630"/>
                <a:gd name="connsiteX118" fmla="*/ 1250222 w 6341099"/>
                <a:gd name="connsiteY118" fmla="*/ 4155555 h 4999630"/>
                <a:gd name="connsiteX119" fmla="*/ 1402622 w 6341099"/>
                <a:gd name="connsiteY119" fmla="*/ 4145395 h 4999630"/>
                <a:gd name="connsiteX120" fmla="*/ 1534702 w 6341099"/>
                <a:gd name="connsiteY120" fmla="*/ 4155555 h 4999630"/>
                <a:gd name="connsiteX121" fmla="*/ 1595662 w 6341099"/>
                <a:gd name="connsiteY121" fmla="*/ 4165715 h 4999630"/>
                <a:gd name="connsiteX122" fmla="*/ 1697262 w 6341099"/>
                <a:gd name="connsiteY122" fmla="*/ 4114915 h 4999630"/>
                <a:gd name="connsiteX123" fmla="*/ 1737902 w 6341099"/>
                <a:gd name="connsiteY123" fmla="*/ 4125075 h 4999630"/>
                <a:gd name="connsiteX124" fmla="*/ 1829342 w 6341099"/>
                <a:gd name="connsiteY124" fmla="*/ 4023475 h 4999630"/>
                <a:gd name="connsiteX125" fmla="*/ 1869982 w 6341099"/>
                <a:gd name="connsiteY125" fmla="*/ 3942195 h 4999630"/>
                <a:gd name="connsiteX126" fmla="*/ 2134142 w 6341099"/>
                <a:gd name="connsiteY126" fmla="*/ 3810115 h 4999630"/>
                <a:gd name="connsiteX127" fmla="*/ 2286542 w 6341099"/>
                <a:gd name="connsiteY127" fmla="*/ 3810115 h 4999630"/>
                <a:gd name="connsiteX128" fmla="*/ 2520222 w 6341099"/>
                <a:gd name="connsiteY128" fmla="*/ 3698355 h 4999630"/>
                <a:gd name="connsiteX129" fmla="*/ 2743742 w 6341099"/>
                <a:gd name="connsiteY129" fmla="*/ 3637395 h 4999630"/>
                <a:gd name="connsiteX130" fmla="*/ 2825022 w 6341099"/>
                <a:gd name="connsiteY130" fmla="*/ 3647555 h 4999630"/>
                <a:gd name="connsiteX131" fmla="*/ 2896142 w 6341099"/>
                <a:gd name="connsiteY131" fmla="*/ 3627235 h 4999630"/>
                <a:gd name="connsiteX132" fmla="*/ 3048542 w 6341099"/>
                <a:gd name="connsiteY132" fmla="*/ 3718675 h 4999630"/>
                <a:gd name="connsiteX133" fmla="*/ 3109502 w 6341099"/>
                <a:gd name="connsiteY133" fmla="*/ 3708515 h 4999630"/>
                <a:gd name="connsiteX134" fmla="*/ 3200942 w 6341099"/>
                <a:gd name="connsiteY134" fmla="*/ 3759315 h 4999630"/>
                <a:gd name="connsiteX135" fmla="*/ 3251742 w 6341099"/>
                <a:gd name="connsiteY135" fmla="*/ 3759315 h 4999630"/>
                <a:gd name="connsiteX136" fmla="*/ 3353342 w 6341099"/>
                <a:gd name="connsiteY136" fmla="*/ 3840595 h 4999630"/>
                <a:gd name="connsiteX137" fmla="*/ 3363502 w 6341099"/>
                <a:gd name="connsiteY137" fmla="*/ 3921875 h 4999630"/>
                <a:gd name="connsiteX138" fmla="*/ 3485422 w 6341099"/>
                <a:gd name="connsiteY138" fmla="*/ 4003155 h 4999630"/>
                <a:gd name="connsiteX139" fmla="*/ 3495582 w 6341099"/>
                <a:gd name="connsiteY139" fmla="*/ 4094595 h 4999630"/>
                <a:gd name="connsiteX140" fmla="*/ 3556542 w 6341099"/>
                <a:gd name="connsiteY140" fmla="*/ 4226675 h 4999630"/>
                <a:gd name="connsiteX141" fmla="*/ 3647982 w 6341099"/>
                <a:gd name="connsiteY141" fmla="*/ 4084435 h 4999630"/>
                <a:gd name="connsiteX142" fmla="*/ 3800382 w 6341099"/>
                <a:gd name="connsiteY142" fmla="*/ 4033635 h 4999630"/>
                <a:gd name="connsiteX143" fmla="*/ 3841022 w 6341099"/>
                <a:gd name="connsiteY143" fmla="*/ 3921875 h 4999630"/>
                <a:gd name="connsiteX144" fmla="*/ 3901982 w 6341099"/>
                <a:gd name="connsiteY144" fmla="*/ 3881235 h 4999630"/>
                <a:gd name="connsiteX145" fmla="*/ 3861342 w 6341099"/>
                <a:gd name="connsiteY145" fmla="*/ 4074275 h 4999630"/>
                <a:gd name="connsiteX146" fmla="*/ 3800382 w 6341099"/>
                <a:gd name="connsiteY146" fmla="*/ 4175875 h 4999630"/>
                <a:gd name="connsiteX147" fmla="*/ 3780062 w 6341099"/>
                <a:gd name="connsiteY147" fmla="*/ 4236835 h 4999630"/>
                <a:gd name="connsiteX148" fmla="*/ 3719102 w 6341099"/>
                <a:gd name="connsiteY148" fmla="*/ 4297795 h 4999630"/>
                <a:gd name="connsiteX149" fmla="*/ 3841022 w 6341099"/>
                <a:gd name="connsiteY149" fmla="*/ 4287635 h 4999630"/>
                <a:gd name="connsiteX150" fmla="*/ 3922302 w 6341099"/>
                <a:gd name="connsiteY150" fmla="*/ 4155555 h 4999630"/>
                <a:gd name="connsiteX151" fmla="*/ 3962942 w 6341099"/>
                <a:gd name="connsiteY151" fmla="*/ 4287635 h 4999630"/>
                <a:gd name="connsiteX152" fmla="*/ 3932462 w 6341099"/>
                <a:gd name="connsiteY152" fmla="*/ 4389235 h 4999630"/>
                <a:gd name="connsiteX153" fmla="*/ 4054382 w 6341099"/>
                <a:gd name="connsiteY153" fmla="*/ 4379075 h 4999630"/>
                <a:gd name="connsiteX154" fmla="*/ 4155982 w 6341099"/>
                <a:gd name="connsiteY154" fmla="*/ 4551795 h 4999630"/>
                <a:gd name="connsiteX155" fmla="*/ 4135662 w 6341099"/>
                <a:gd name="connsiteY155" fmla="*/ 4643235 h 4999630"/>
                <a:gd name="connsiteX156" fmla="*/ 4196622 w 6341099"/>
                <a:gd name="connsiteY156" fmla="*/ 4765155 h 4999630"/>
                <a:gd name="connsiteX157" fmla="*/ 4277902 w 6341099"/>
                <a:gd name="connsiteY157" fmla="*/ 4815955 h 4999630"/>
                <a:gd name="connsiteX158" fmla="*/ 4379502 w 6341099"/>
                <a:gd name="connsiteY158" fmla="*/ 4887075 h 4999630"/>
                <a:gd name="connsiteX159" fmla="*/ 4481102 w 6341099"/>
                <a:gd name="connsiteY159" fmla="*/ 4887075 h 4999630"/>
                <a:gd name="connsiteX160" fmla="*/ 4623342 w 6341099"/>
                <a:gd name="connsiteY160" fmla="*/ 4978515 h 4999630"/>
                <a:gd name="connsiteX161" fmla="*/ 4775742 w 6341099"/>
                <a:gd name="connsiteY161" fmla="*/ 4897235 h 4999630"/>
                <a:gd name="connsiteX162" fmla="*/ 4806222 w 6341099"/>
                <a:gd name="connsiteY162" fmla="*/ 4856595 h 4999630"/>
                <a:gd name="connsiteX163" fmla="*/ 4857022 w 6341099"/>
                <a:gd name="connsiteY163" fmla="*/ 4826115 h 4999630"/>
                <a:gd name="connsiteX164" fmla="*/ 4857022 w 6341099"/>
                <a:gd name="connsiteY164" fmla="*/ 4907395 h 4999630"/>
                <a:gd name="connsiteX165" fmla="*/ 4917982 w 6341099"/>
                <a:gd name="connsiteY165" fmla="*/ 4907395 h 4999630"/>
                <a:gd name="connsiteX166" fmla="*/ 4968782 w 6341099"/>
                <a:gd name="connsiteY166" fmla="*/ 4968355 h 4999630"/>
                <a:gd name="connsiteX167" fmla="*/ 5039902 w 6341099"/>
                <a:gd name="connsiteY167" fmla="*/ 4998835 h 4999630"/>
                <a:gd name="connsiteX168" fmla="*/ 5171982 w 6341099"/>
                <a:gd name="connsiteY168" fmla="*/ 4937875 h 4999630"/>
                <a:gd name="connsiteX169" fmla="*/ 5293902 w 6341099"/>
                <a:gd name="connsiteY169" fmla="*/ 4846435 h 4999630"/>
                <a:gd name="connsiteX170" fmla="*/ 5466622 w 6341099"/>
                <a:gd name="connsiteY170" fmla="*/ 4887075 h 4999630"/>
                <a:gd name="connsiteX171" fmla="*/ 5537742 w 6341099"/>
                <a:gd name="connsiteY171" fmla="*/ 4866755 h 4999630"/>
                <a:gd name="connsiteX172" fmla="*/ 5588542 w 6341099"/>
                <a:gd name="connsiteY172" fmla="*/ 4815955 h 4999630"/>
                <a:gd name="connsiteX173" fmla="*/ 5578382 w 6341099"/>
                <a:gd name="connsiteY173" fmla="*/ 4734675 h 4999630"/>
                <a:gd name="connsiteX174" fmla="*/ 5639342 w 6341099"/>
                <a:gd name="connsiteY174" fmla="*/ 4582275 h 4999630"/>
                <a:gd name="connsiteX175" fmla="*/ 5740942 w 6341099"/>
                <a:gd name="connsiteY175" fmla="*/ 4399395 h 4999630"/>
                <a:gd name="connsiteX176" fmla="*/ 5822222 w 6341099"/>
                <a:gd name="connsiteY176" fmla="*/ 4257155 h 4999630"/>
                <a:gd name="connsiteX177" fmla="*/ 5954302 w 6341099"/>
                <a:gd name="connsiteY177" fmla="*/ 4053955 h 4999630"/>
                <a:gd name="connsiteX178" fmla="*/ 6076222 w 6341099"/>
                <a:gd name="connsiteY178" fmla="*/ 3942195 h 4999630"/>
                <a:gd name="connsiteX179" fmla="*/ 6228622 w 6341099"/>
                <a:gd name="connsiteY179" fmla="*/ 3576435 h 4999630"/>
                <a:gd name="connsiteX180" fmla="*/ 6330222 w 6341099"/>
                <a:gd name="connsiteY180" fmla="*/ 3393555 h 4999630"/>
                <a:gd name="connsiteX181" fmla="*/ 6330222 w 6341099"/>
                <a:gd name="connsiteY181" fmla="*/ 3230995 h 4999630"/>
                <a:gd name="connsiteX182" fmla="*/ 6259102 w 6341099"/>
                <a:gd name="connsiteY182" fmla="*/ 3068435 h 4999630"/>
                <a:gd name="connsiteX183" fmla="*/ 6320062 w 6341099"/>
                <a:gd name="connsiteY183" fmla="*/ 2966835 h 4999630"/>
                <a:gd name="connsiteX184" fmla="*/ 6330222 w 6341099"/>
                <a:gd name="connsiteY184" fmla="*/ 2855075 h 4999630"/>
                <a:gd name="connsiteX185" fmla="*/ 6238782 w 6341099"/>
                <a:gd name="connsiteY185" fmla="*/ 2702675 h 4999630"/>
                <a:gd name="connsiteX186" fmla="*/ 6147342 w 6341099"/>
                <a:gd name="connsiteY186" fmla="*/ 2499475 h 4999630"/>
                <a:gd name="connsiteX187" fmla="*/ 5984782 w 6341099"/>
                <a:gd name="connsiteY187" fmla="*/ 2387715 h 4999630"/>
                <a:gd name="connsiteX188" fmla="*/ 6035582 w 6341099"/>
                <a:gd name="connsiteY188" fmla="*/ 2225155 h 4999630"/>
                <a:gd name="connsiteX189" fmla="*/ 5913662 w 6341099"/>
                <a:gd name="connsiteY189" fmla="*/ 2113395 h 4999630"/>
                <a:gd name="connsiteX190" fmla="*/ 5903502 w 6341099"/>
                <a:gd name="connsiteY190" fmla="*/ 2194675 h 4999630"/>
                <a:gd name="connsiteX191" fmla="*/ 5842542 w 6341099"/>
                <a:gd name="connsiteY191" fmla="*/ 2154035 h 4999630"/>
                <a:gd name="connsiteX192" fmla="*/ 5842542 w 6341099"/>
                <a:gd name="connsiteY192" fmla="*/ 2072755 h 4999630"/>
                <a:gd name="connsiteX193" fmla="*/ 5812062 w 6341099"/>
                <a:gd name="connsiteY193" fmla="*/ 1971155 h 4999630"/>
                <a:gd name="connsiteX194" fmla="*/ 5801902 w 6341099"/>
                <a:gd name="connsiteY194" fmla="*/ 1910195 h 4999630"/>
                <a:gd name="connsiteX195" fmla="*/ 5761262 w 6341099"/>
                <a:gd name="connsiteY195" fmla="*/ 1839075 h 4999630"/>
                <a:gd name="connsiteX196" fmla="*/ 5710462 w 6341099"/>
                <a:gd name="connsiteY196" fmla="*/ 1778115 h 4999630"/>
                <a:gd name="connsiteX197" fmla="*/ 5629182 w 6341099"/>
                <a:gd name="connsiteY197" fmla="*/ 1686675 h 4999630"/>
                <a:gd name="connsiteX198" fmla="*/ 5547902 w 6341099"/>
                <a:gd name="connsiteY198" fmla="*/ 1615555 h 4999630"/>
                <a:gd name="connsiteX199" fmla="*/ 5385342 w 6341099"/>
                <a:gd name="connsiteY199" fmla="*/ 1513955 h 4999630"/>
                <a:gd name="connsiteX200" fmla="*/ 5365022 w 6341099"/>
                <a:gd name="connsiteY200" fmla="*/ 1432675 h 4999630"/>
                <a:gd name="connsiteX201" fmla="*/ 5314222 w 6341099"/>
                <a:gd name="connsiteY201" fmla="*/ 1351395 h 4999630"/>
                <a:gd name="connsiteX202" fmla="*/ 5365022 w 6341099"/>
                <a:gd name="connsiteY202" fmla="*/ 1259955 h 4999630"/>
                <a:gd name="connsiteX203" fmla="*/ 5334542 w 6341099"/>
                <a:gd name="connsiteY203" fmla="*/ 1178675 h 4999630"/>
                <a:gd name="connsiteX204" fmla="*/ 5304062 w 6341099"/>
                <a:gd name="connsiteY204" fmla="*/ 1107555 h 4999630"/>
                <a:gd name="connsiteX205" fmla="*/ 5263422 w 6341099"/>
                <a:gd name="connsiteY205" fmla="*/ 1036435 h 4999630"/>
                <a:gd name="connsiteX206" fmla="*/ 5263422 w 6341099"/>
                <a:gd name="connsiteY206" fmla="*/ 934835 h 4999630"/>
                <a:gd name="connsiteX207" fmla="*/ 5263422 w 6341099"/>
                <a:gd name="connsiteY207" fmla="*/ 823075 h 4999630"/>
                <a:gd name="connsiteX208" fmla="*/ 5222782 w 6341099"/>
                <a:gd name="connsiteY208" fmla="*/ 741795 h 4999630"/>
                <a:gd name="connsiteX209" fmla="*/ 5131342 w 6341099"/>
                <a:gd name="connsiteY209" fmla="*/ 650355 h 4999630"/>
                <a:gd name="connsiteX210" fmla="*/ 5100862 w 6341099"/>
                <a:gd name="connsiteY210" fmla="*/ 670675 h 4999630"/>
                <a:gd name="connsiteX211" fmla="*/ 5039902 w 6341099"/>
                <a:gd name="connsiteY211" fmla="*/ 680835 h 4999630"/>
                <a:gd name="connsiteX212" fmla="*/ 4968782 w 6341099"/>
                <a:gd name="connsiteY212" fmla="*/ 599555 h 4999630"/>
                <a:gd name="connsiteX213" fmla="*/ 4978942 w 6341099"/>
                <a:gd name="connsiteY213" fmla="*/ 487795 h 4999630"/>
                <a:gd name="connsiteX214" fmla="*/ 4978942 w 6341099"/>
                <a:gd name="connsiteY214" fmla="*/ 426835 h 4999630"/>
                <a:gd name="connsiteX215" fmla="*/ 4948462 w 6341099"/>
                <a:gd name="connsiteY215" fmla="*/ 335395 h 4999630"/>
                <a:gd name="connsiteX216" fmla="*/ 4917982 w 6341099"/>
                <a:gd name="connsiteY216" fmla="*/ 284595 h 4999630"/>
                <a:gd name="connsiteX217" fmla="*/ 4917982 w 6341099"/>
                <a:gd name="connsiteY217" fmla="*/ 254115 h 4999630"/>
                <a:gd name="connsiteX218" fmla="*/ 4877342 w 6341099"/>
                <a:gd name="connsiteY218" fmla="*/ 203315 h 49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341099" h="4999630">
                  <a:moveTo>
                    <a:pt x="4877342" y="203315"/>
                  </a:moveTo>
                  <a:cubicBezTo>
                    <a:pt x="4872262" y="149128"/>
                    <a:pt x="4867182" y="94942"/>
                    <a:pt x="4857022" y="61075"/>
                  </a:cubicBezTo>
                  <a:cubicBezTo>
                    <a:pt x="4846862" y="27208"/>
                    <a:pt x="4833315" y="1808"/>
                    <a:pt x="4816382" y="115"/>
                  </a:cubicBezTo>
                  <a:cubicBezTo>
                    <a:pt x="4799449" y="-1578"/>
                    <a:pt x="4775742" y="15355"/>
                    <a:pt x="4755422" y="50915"/>
                  </a:cubicBezTo>
                  <a:cubicBezTo>
                    <a:pt x="4735102" y="86475"/>
                    <a:pt x="4709702" y="174528"/>
                    <a:pt x="4694462" y="213475"/>
                  </a:cubicBezTo>
                  <a:cubicBezTo>
                    <a:pt x="4679222" y="252422"/>
                    <a:pt x="4670755" y="254115"/>
                    <a:pt x="4663982" y="284595"/>
                  </a:cubicBezTo>
                  <a:cubicBezTo>
                    <a:pt x="4657209" y="315075"/>
                    <a:pt x="4663982" y="342168"/>
                    <a:pt x="4653822" y="396355"/>
                  </a:cubicBezTo>
                  <a:cubicBezTo>
                    <a:pt x="4643662" y="450542"/>
                    <a:pt x="4608102" y="550448"/>
                    <a:pt x="4603022" y="609715"/>
                  </a:cubicBezTo>
                  <a:cubicBezTo>
                    <a:pt x="4597942" y="668982"/>
                    <a:pt x="4628422" y="701155"/>
                    <a:pt x="4623342" y="751955"/>
                  </a:cubicBezTo>
                  <a:cubicBezTo>
                    <a:pt x="4618262" y="802755"/>
                    <a:pt x="4592862" y="856942"/>
                    <a:pt x="4572542" y="914515"/>
                  </a:cubicBezTo>
                  <a:cubicBezTo>
                    <a:pt x="4552222" y="972088"/>
                    <a:pt x="4523435" y="1049982"/>
                    <a:pt x="4501422" y="1097395"/>
                  </a:cubicBezTo>
                  <a:cubicBezTo>
                    <a:pt x="4479409" y="1144808"/>
                    <a:pt x="4467555" y="1180368"/>
                    <a:pt x="4440462" y="1198995"/>
                  </a:cubicBezTo>
                  <a:cubicBezTo>
                    <a:pt x="4413369" y="1217622"/>
                    <a:pt x="4382889" y="1217622"/>
                    <a:pt x="4338862" y="1209155"/>
                  </a:cubicBezTo>
                  <a:cubicBezTo>
                    <a:pt x="4294835" y="1200688"/>
                    <a:pt x="4208475" y="1175288"/>
                    <a:pt x="4176302" y="1148195"/>
                  </a:cubicBezTo>
                  <a:cubicBezTo>
                    <a:pt x="4144129" y="1121102"/>
                    <a:pt x="4164449" y="1065222"/>
                    <a:pt x="4145822" y="1046595"/>
                  </a:cubicBezTo>
                  <a:cubicBezTo>
                    <a:pt x="4127195" y="1027968"/>
                    <a:pt x="4100102" y="1053368"/>
                    <a:pt x="4064542" y="1036435"/>
                  </a:cubicBezTo>
                  <a:cubicBezTo>
                    <a:pt x="4028982" y="1019502"/>
                    <a:pt x="3969715" y="968702"/>
                    <a:pt x="3932462" y="944995"/>
                  </a:cubicBezTo>
                  <a:cubicBezTo>
                    <a:pt x="3895209" y="921288"/>
                    <a:pt x="3857955" y="906048"/>
                    <a:pt x="3841022" y="894195"/>
                  </a:cubicBezTo>
                  <a:cubicBezTo>
                    <a:pt x="3824089" y="882342"/>
                    <a:pt x="3839329" y="880648"/>
                    <a:pt x="3830862" y="873875"/>
                  </a:cubicBezTo>
                  <a:cubicBezTo>
                    <a:pt x="3822395" y="867102"/>
                    <a:pt x="3817315" y="870488"/>
                    <a:pt x="3790222" y="853555"/>
                  </a:cubicBezTo>
                  <a:cubicBezTo>
                    <a:pt x="3763129" y="836622"/>
                    <a:pt x="3707249" y="801062"/>
                    <a:pt x="3668302" y="772275"/>
                  </a:cubicBezTo>
                  <a:cubicBezTo>
                    <a:pt x="3629355" y="743488"/>
                    <a:pt x="3565009" y="711315"/>
                    <a:pt x="3556542" y="680835"/>
                  </a:cubicBezTo>
                  <a:cubicBezTo>
                    <a:pt x="3548075" y="650355"/>
                    <a:pt x="3600569" y="613102"/>
                    <a:pt x="3617502" y="589395"/>
                  </a:cubicBezTo>
                  <a:cubicBezTo>
                    <a:pt x="3634435" y="565688"/>
                    <a:pt x="3649675" y="557222"/>
                    <a:pt x="3658142" y="538595"/>
                  </a:cubicBezTo>
                  <a:cubicBezTo>
                    <a:pt x="3666609" y="519968"/>
                    <a:pt x="3675075" y="491182"/>
                    <a:pt x="3668302" y="477635"/>
                  </a:cubicBezTo>
                  <a:cubicBezTo>
                    <a:pt x="3661529" y="464088"/>
                    <a:pt x="3612422" y="470862"/>
                    <a:pt x="3617502" y="457315"/>
                  </a:cubicBezTo>
                  <a:cubicBezTo>
                    <a:pt x="3622582" y="443768"/>
                    <a:pt x="3676769" y="404822"/>
                    <a:pt x="3698782" y="396355"/>
                  </a:cubicBezTo>
                  <a:cubicBezTo>
                    <a:pt x="3720795" y="387888"/>
                    <a:pt x="3741115" y="414982"/>
                    <a:pt x="3749582" y="406515"/>
                  </a:cubicBezTo>
                  <a:cubicBezTo>
                    <a:pt x="3758049" y="398048"/>
                    <a:pt x="3737729" y="370955"/>
                    <a:pt x="3749582" y="345555"/>
                  </a:cubicBezTo>
                  <a:cubicBezTo>
                    <a:pt x="3761435" y="320155"/>
                    <a:pt x="3819009" y="277822"/>
                    <a:pt x="3820702" y="254115"/>
                  </a:cubicBezTo>
                  <a:cubicBezTo>
                    <a:pt x="3822395" y="230408"/>
                    <a:pt x="3776675" y="213475"/>
                    <a:pt x="3759742" y="203315"/>
                  </a:cubicBezTo>
                  <a:cubicBezTo>
                    <a:pt x="3742809" y="193155"/>
                    <a:pt x="3732649" y="186382"/>
                    <a:pt x="3719102" y="193155"/>
                  </a:cubicBezTo>
                  <a:cubicBezTo>
                    <a:pt x="3705555" y="199928"/>
                    <a:pt x="3698782" y="243955"/>
                    <a:pt x="3678462" y="243955"/>
                  </a:cubicBezTo>
                  <a:cubicBezTo>
                    <a:pt x="3658142" y="243955"/>
                    <a:pt x="3631049" y="196542"/>
                    <a:pt x="3597182" y="193155"/>
                  </a:cubicBezTo>
                  <a:cubicBezTo>
                    <a:pt x="3563315" y="189768"/>
                    <a:pt x="3504049" y="225328"/>
                    <a:pt x="3475262" y="223635"/>
                  </a:cubicBezTo>
                  <a:cubicBezTo>
                    <a:pt x="3446475" y="221942"/>
                    <a:pt x="3475262" y="198235"/>
                    <a:pt x="3424462" y="182995"/>
                  </a:cubicBezTo>
                  <a:cubicBezTo>
                    <a:pt x="3373662" y="167755"/>
                    <a:pt x="3217875" y="149128"/>
                    <a:pt x="3170462" y="132195"/>
                  </a:cubicBezTo>
                  <a:cubicBezTo>
                    <a:pt x="3123049" y="115262"/>
                    <a:pt x="3156915" y="89862"/>
                    <a:pt x="3139982" y="81395"/>
                  </a:cubicBezTo>
                  <a:cubicBezTo>
                    <a:pt x="3123049" y="72928"/>
                    <a:pt x="3089182" y="88168"/>
                    <a:pt x="3068862" y="81395"/>
                  </a:cubicBezTo>
                  <a:cubicBezTo>
                    <a:pt x="3048542" y="74622"/>
                    <a:pt x="3033302" y="42448"/>
                    <a:pt x="3018062" y="40755"/>
                  </a:cubicBezTo>
                  <a:cubicBezTo>
                    <a:pt x="3002822" y="39062"/>
                    <a:pt x="2970649" y="55995"/>
                    <a:pt x="2977422" y="71235"/>
                  </a:cubicBezTo>
                  <a:cubicBezTo>
                    <a:pt x="2984195" y="86475"/>
                    <a:pt x="3048542" y="106795"/>
                    <a:pt x="3058702" y="132195"/>
                  </a:cubicBezTo>
                  <a:cubicBezTo>
                    <a:pt x="3068862" y="157595"/>
                    <a:pt x="3062089" y="208395"/>
                    <a:pt x="3038382" y="223635"/>
                  </a:cubicBezTo>
                  <a:cubicBezTo>
                    <a:pt x="3014675" y="238875"/>
                    <a:pt x="2952022" y="225328"/>
                    <a:pt x="2916462" y="223635"/>
                  </a:cubicBezTo>
                  <a:cubicBezTo>
                    <a:pt x="2880902" y="221942"/>
                    <a:pt x="2855502" y="205008"/>
                    <a:pt x="2825022" y="213475"/>
                  </a:cubicBezTo>
                  <a:cubicBezTo>
                    <a:pt x="2794542" y="221942"/>
                    <a:pt x="2764062" y="249035"/>
                    <a:pt x="2733582" y="274435"/>
                  </a:cubicBezTo>
                  <a:cubicBezTo>
                    <a:pt x="2703102" y="299835"/>
                    <a:pt x="2659075" y="345555"/>
                    <a:pt x="2642142" y="365875"/>
                  </a:cubicBezTo>
                  <a:cubicBezTo>
                    <a:pt x="2625209" y="386195"/>
                    <a:pt x="2633675" y="382808"/>
                    <a:pt x="2631982" y="396355"/>
                  </a:cubicBezTo>
                  <a:cubicBezTo>
                    <a:pt x="2630289" y="409902"/>
                    <a:pt x="2650609" y="423448"/>
                    <a:pt x="2631982" y="447155"/>
                  </a:cubicBezTo>
                  <a:cubicBezTo>
                    <a:pt x="2613355" y="470862"/>
                    <a:pt x="2542235" y="506422"/>
                    <a:pt x="2520222" y="538595"/>
                  </a:cubicBezTo>
                  <a:cubicBezTo>
                    <a:pt x="2498209" y="570768"/>
                    <a:pt x="2491435" y="618182"/>
                    <a:pt x="2499902" y="640195"/>
                  </a:cubicBezTo>
                  <a:cubicBezTo>
                    <a:pt x="2508369" y="662208"/>
                    <a:pt x="2565942" y="657128"/>
                    <a:pt x="2571022" y="670675"/>
                  </a:cubicBezTo>
                  <a:cubicBezTo>
                    <a:pt x="2576102" y="684222"/>
                    <a:pt x="2552395" y="718088"/>
                    <a:pt x="2530382" y="721475"/>
                  </a:cubicBezTo>
                  <a:cubicBezTo>
                    <a:pt x="2508369" y="724862"/>
                    <a:pt x="2464342" y="696075"/>
                    <a:pt x="2438942" y="690995"/>
                  </a:cubicBezTo>
                  <a:cubicBezTo>
                    <a:pt x="2413542" y="685915"/>
                    <a:pt x="2405075" y="677448"/>
                    <a:pt x="2377982" y="690995"/>
                  </a:cubicBezTo>
                  <a:cubicBezTo>
                    <a:pt x="2350889" y="704542"/>
                    <a:pt x="2289929" y="775662"/>
                    <a:pt x="2276382" y="772275"/>
                  </a:cubicBezTo>
                  <a:cubicBezTo>
                    <a:pt x="2262835" y="768888"/>
                    <a:pt x="2318715" y="709622"/>
                    <a:pt x="2296702" y="670675"/>
                  </a:cubicBezTo>
                  <a:cubicBezTo>
                    <a:pt x="2274689" y="631728"/>
                    <a:pt x="2176475" y="562302"/>
                    <a:pt x="2144302" y="538595"/>
                  </a:cubicBezTo>
                  <a:cubicBezTo>
                    <a:pt x="2112129" y="514888"/>
                    <a:pt x="2123982" y="523355"/>
                    <a:pt x="2103662" y="528435"/>
                  </a:cubicBezTo>
                  <a:cubicBezTo>
                    <a:pt x="2083342" y="533515"/>
                    <a:pt x="2046089" y="558915"/>
                    <a:pt x="2022382" y="569075"/>
                  </a:cubicBezTo>
                  <a:cubicBezTo>
                    <a:pt x="1998675" y="579235"/>
                    <a:pt x="1986822" y="572462"/>
                    <a:pt x="1961422" y="589395"/>
                  </a:cubicBezTo>
                  <a:cubicBezTo>
                    <a:pt x="1936022" y="606328"/>
                    <a:pt x="1898769" y="648662"/>
                    <a:pt x="1869982" y="670675"/>
                  </a:cubicBezTo>
                  <a:cubicBezTo>
                    <a:pt x="1841195" y="692688"/>
                    <a:pt x="1814102" y="699462"/>
                    <a:pt x="1788702" y="721475"/>
                  </a:cubicBezTo>
                  <a:cubicBezTo>
                    <a:pt x="1763302" y="743488"/>
                    <a:pt x="1717582" y="802755"/>
                    <a:pt x="1717582" y="802755"/>
                  </a:cubicBezTo>
                  <a:cubicBezTo>
                    <a:pt x="1693875" y="829848"/>
                    <a:pt x="1654929" y="848475"/>
                    <a:pt x="1646462" y="884035"/>
                  </a:cubicBezTo>
                  <a:cubicBezTo>
                    <a:pt x="1637995" y="919595"/>
                    <a:pt x="1676942" y="994102"/>
                    <a:pt x="1666782" y="1016115"/>
                  </a:cubicBezTo>
                  <a:cubicBezTo>
                    <a:pt x="1656622" y="1038128"/>
                    <a:pt x="1607515" y="1019502"/>
                    <a:pt x="1585502" y="1016115"/>
                  </a:cubicBezTo>
                  <a:cubicBezTo>
                    <a:pt x="1563489" y="1012728"/>
                    <a:pt x="1544862" y="989022"/>
                    <a:pt x="1534702" y="995795"/>
                  </a:cubicBezTo>
                  <a:cubicBezTo>
                    <a:pt x="1524542" y="1002568"/>
                    <a:pt x="1516075" y="1031355"/>
                    <a:pt x="1524542" y="1056755"/>
                  </a:cubicBezTo>
                  <a:cubicBezTo>
                    <a:pt x="1533009" y="1082155"/>
                    <a:pt x="1582115" y="1127875"/>
                    <a:pt x="1585502" y="1148195"/>
                  </a:cubicBezTo>
                  <a:cubicBezTo>
                    <a:pt x="1588889" y="1168515"/>
                    <a:pt x="1561795" y="1176982"/>
                    <a:pt x="1544862" y="1178675"/>
                  </a:cubicBezTo>
                  <a:cubicBezTo>
                    <a:pt x="1527929" y="1180368"/>
                    <a:pt x="1504222" y="1180368"/>
                    <a:pt x="1483902" y="1158355"/>
                  </a:cubicBezTo>
                  <a:cubicBezTo>
                    <a:pt x="1463582" y="1136342"/>
                    <a:pt x="1453422" y="1036435"/>
                    <a:pt x="1422942" y="1046595"/>
                  </a:cubicBezTo>
                  <a:cubicBezTo>
                    <a:pt x="1392462" y="1056755"/>
                    <a:pt x="1321342" y="1182062"/>
                    <a:pt x="1301022" y="1219315"/>
                  </a:cubicBezTo>
                  <a:cubicBezTo>
                    <a:pt x="1280702" y="1256568"/>
                    <a:pt x="1292555" y="1249795"/>
                    <a:pt x="1301022" y="1270115"/>
                  </a:cubicBezTo>
                  <a:cubicBezTo>
                    <a:pt x="1309489" y="1290435"/>
                    <a:pt x="1361982" y="1312448"/>
                    <a:pt x="1351822" y="1341235"/>
                  </a:cubicBezTo>
                  <a:cubicBezTo>
                    <a:pt x="1341662" y="1370022"/>
                    <a:pt x="1262075" y="1407275"/>
                    <a:pt x="1240062" y="1442835"/>
                  </a:cubicBezTo>
                  <a:cubicBezTo>
                    <a:pt x="1218049" y="1478395"/>
                    <a:pt x="1246835" y="1519035"/>
                    <a:pt x="1219742" y="1554595"/>
                  </a:cubicBezTo>
                  <a:cubicBezTo>
                    <a:pt x="1192649" y="1590155"/>
                    <a:pt x="1128302" y="1625715"/>
                    <a:pt x="1077502" y="1656195"/>
                  </a:cubicBezTo>
                  <a:cubicBezTo>
                    <a:pt x="1026702" y="1686675"/>
                    <a:pt x="950502" y="1723928"/>
                    <a:pt x="914942" y="1737475"/>
                  </a:cubicBezTo>
                  <a:cubicBezTo>
                    <a:pt x="879382" y="1751022"/>
                    <a:pt x="886155" y="1734088"/>
                    <a:pt x="864142" y="1737475"/>
                  </a:cubicBezTo>
                  <a:cubicBezTo>
                    <a:pt x="842129" y="1740862"/>
                    <a:pt x="796409" y="1747635"/>
                    <a:pt x="782862" y="1757795"/>
                  </a:cubicBezTo>
                  <a:cubicBezTo>
                    <a:pt x="769315" y="1767955"/>
                    <a:pt x="808262" y="1783195"/>
                    <a:pt x="782862" y="1798435"/>
                  </a:cubicBezTo>
                  <a:cubicBezTo>
                    <a:pt x="757462" y="1813675"/>
                    <a:pt x="662635" y="1828915"/>
                    <a:pt x="630462" y="1849235"/>
                  </a:cubicBezTo>
                  <a:cubicBezTo>
                    <a:pt x="598289" y="1869555"/>
                    <a:pt x="620302" y="1911888"/>
                    <a:pt x="589822" y="1920355"/>
                  </a:cubicBezTo>
                  <a:cubicBezTo>
                    <a:pt x="559342" y="1928822"/>
                    <a:pt x="503462" y="1871248"/>
                    <a:pt x="447582" y="1900035"/>
                  </a:cubicBezTo>
                  <a:cubicBezTo>
                    <a:pt x="391702" y="1928822"/>
                    <a:pt x="305342" y="2052435"/>
                    <a:pt x="254542" y="2093075"/>
                  </a:cubicBezTo>
                  <a:cubicBezTo>
                    <a:pt x="203742" y="2133715"/>
                    <a:pt x="168182" y="2111702"/>
                    <a:pt x="142782" y="2143875"/>
                  </a:cubicBezTo>
                  <a:cubicBezTo>
                    <a:pt x="117382" y="2176048"/>
                    <a:pt x="115689" y="2265795"/>
                    <a:pt x="102142" y="2286115"/>
                  </a:cubicBezTo>
                  <a:cubicBezTo>
                    <a:pt x="88595" y="2306435"/>
                    <a:pt x="68275" y="2282728"/>
                    <a:pt x="61502" y="2265795"/>
                  </a:cubicBezTo>
                  <a:cubicBezTo>
                    <a:pt x="54729" y="2248862"/>
                    <a:pt x="71662" y="2177742"/>
                    <a:pt x="61502" y="2184515"/>
                  </a:cubicBezTo>
                  <a:cubicBezTo>
                    <a:pt x="51342" y="2191288"/>
                    <a:pt x="5622" y="2269182"/>
                    <a:pt x="542" y="2306435"/>
                  </a:cubicBezTo>
                  <a:cubicBezTo>
                    <a:pt x="-4538" y="2343688"/>
                    <a:pt x="27635" y="2364008"/>
                    <a:pt x="31022" y="2408035"/>
                  </a:cubicBezTo>
                  <a:cubicBezTo>
                    <a:pt x="34409" y="2452062"/>
                    <a:pt x="17475" y="2523182"/>
                    <a:pt x="20862" y="2570595"/>
                  </a:cubicBezTo>
                  <a:cubicBezTo>
                    <a:pt x="24249" y="2618008"/>
                    <a:pt x="22555" y="2643408"/>
                    <a:pt x="51342" y="2692515"/>
                  </a:cubicBezTo>
                  <a:cubicBezTo>
                    <a:pt x="80129" y="2741622"/>
                    <a:pt x="168182" y="2821208"/>
                    <a:pt x="193582" y="2865235"/>
                  </a:cubicBezTo>
                  <a:cubicBezTo>
                    <a:pt x="218982" y="2909262"/>
                    <a:pt x="220675" y="2956675"/>
                    <a:pt x="203742" y="2956675"/>
                  </a:cubicBezTo>
                  <a:cubicBezTo>
                    <a:pt x="186809" y="2956675"/>
                    <a:pt x="103835" y="2858462"/>
                    <a:pt x="91982" y="2865235"/>
                  </a:cubicBezTo>
                  <a:cubicBezTo>
                    <a:pt x="80129" y="2872008"/>
                    <a:pt x="142782" y="2982075"/>
                    <a:pt x="132622" y="2997315"/>
                  </a:cubicBezTo>
                  <a:cubicBezTo>
                    <a:pt x="122462" y="3012555"/>
                    <a:pt x="19169" y="2931275"/>
                    <a:pt x="31022" y="2956675"/>
                  </a:cubicBezTo>
                  <a:cubicBezTo>
                    <a:pt x="42875" y="2982075"/>
                    <a:pt x="169875" y="3100608"/>
                    <a:pt x="203742" y="3149715"/>
                  </a:cubicBezTo>
                  <a:cubicBezTo>
                    <a:pt x="237609" y="3198822"/>
                    <a:pt x="217289" y="3224222"/>
                    <a:pt x="234222" y="3251315"/>
                  </a:cubicBezTo>
                  <a:cubicBezTo>
                    <a:pt x="251155" y="3278408"/>
                    <a:pt x="281635" y="3275022"/>
                    <a:pt x="305342" y="3312275"/>
                  </a:cubicBezTo>
                  <a:cubicBezTo>
                    <a:pt x="329049" y="3349528"/>
                    <a:pt x="351062" y="3415568"/>
                    <a:pt x="376462" y="3474835"/>
                  </a:cubicBezTo>
                  <a:cubicBezTo>
                    <a:pt x="401862" y="3534102"/>
                    <a:pt x="425569" y="3605222"/>
                    <a:pt x="457742" y="3667875"/>
                  </a:cubicBezTo>
                  <a:cubicBezTo>
                    <a:pt x="489915" y="3730528"/>
                    <a:pt x="545795" y="3786408"/>
                    <a:pt x="569502" y="3850755"/>
                  </a:cubicBezTo>
                  <a:cubicBezTo>
                    <a:pt x="593209" y="3915102"/>
                    <a:pt x="596595" y="4001462"/>
                    <a:pt x="599982" y="4053955"/>
                  </a:cubicBezTo>
                  <a:cubicBezTo>
                    <a:pt x="603369" y="4106448"/>
                    <a:pt x="601675" y="4140315"/>
                    <a:pt x="589822" y="4165715"/>
                  </a:cubicBezTo>
                  <a:cubicBezTo>
                    <a:pt x="577969" y="4191115"/>
                    <a:pt x="539022" y="4187728"/>
                    <a:pt x="528862" y="4206355"/>
                  </a:cubicBezTo>
                  <a:cubicBezTo>
                    <a:pt x="518702" y="4224982"/>
                    <a:pt x="525475" y="4255462"/>
                    <a:pt x="528862" y="4277475"/>
                  </a:cubicBezTo>
                  <a:cubicBezTo>
                    <a:pt x="532249" y="4299488"/>
                    <a:pt x="522089" y="4321502"/>
                    <a:pt x="549182" y="4338435"/>
                  </a:cubicBezTo>
                  <a:cubicBezTo>
                    <a:pt x="576275" y="4355368"/>
                    <a:pt x="655862" y="4365528"/>
                    <a:pt x="691422" y="4379075"/>
                  </a:cubicBezTo>
                  <a:cubicBezTo>
                    <a:pt x="726982" y="4392622"/>
                    <a:pt x="733755" y="4412942"/>
                    <a:pt x="762542" y="4419715"/>
                  </a:cubicBezTo>
                  <a:cubicBezTo>
                    <a:pt x="791329" y="4426488"/>
                    <a:pt x="828582" y="4418022"/>
                    <a:pt x="864142" y="4419715"/>
                  </a:cubicBezTo>
                  <a:cubicBezTo>
                    <a:pt x="899702" y="4421408"/>
                    <a:pt x="942035" y="4441728"/>
                    <a:pt x="975902" y="4429875"/>
                  </a:cubicBezTo>
                  <a:cubicBezTo>
                    <a:pt x="1009769" y="4418022"/>
                    <a:pt x="1041942" y="4375688"/>
                    <a:pt x="1067342" y="4348595"/>
                  </a:cubicBezTo>
                  <a:cubicBezTo>
                    <a:pt x="1092742" y="4321502"/>
                    <a:pt x="1107982" y="4285942"/>
                    <a:pt x="1128302" y="4267315"/>
                  </a:cubicBezTo>
                  <a:cubicBezTo>
                    <a:pt x="1148622" y="4248688"/>
                    <a:pt x="1168942" y="4255462"/>
                    <a:pt x="1189262" y="4236835"/>
                  </a:cubicBezTo>
                  <a:cubicBezTo>
                    <a:pt x="1209582" y="4218208"/>
                    <a:pt x="1214662" y="4170795"/>
                    <a:pt x="1250222" y="4155555"/>
                  </a:cubicBezTo>
                  <a:cubicBezTo>
                    <a:pt x="1285782" y="4140315"/>
                    <a:pt x="1355209" y="4145395"/>
                    <a:pt x="1402622" y="4145395"/>
                  </a:cubicBezTo>
                  <a:cubicBezTo>
                    <a:pt x="1450035" y="4145395"/>
                    <a:pt x="1502529" y="4152168"/>
                    <a:pt x="1534702" y="4155555"/>
                  </a:cubicBezTo>
                  <a:cubicBezTo>
                    <a:pt x="1566875" y="4158942"/>
                    <a:pt x="1568569" y="4172488"/>
                    <a:pt x="1595662" y="4165715"/>
                  </a:cubicBezTo>
                  <a:cubicBezTo>
                    <a:pt x="1622755" y="4158942"/>
                    <a:pt x="1673555" y="4121688"/>
                    <a:pt x="1697262" y="4114915"/>
                  </a:cubicBezTo>
                  <a:cubicBezTo>
                    <a:pt x="1720969" y="4108142"/>
                    <a:pt x="1715889" y="4140315"/>
                    <a:pt x="1737902" y="4125075"/>
                  </a:cubicBezTo>
                  <a:cubicBezTo>
                    <a:pt x="1759915" y="4109835"/>
                    <a:pt x="1807329" y="4053955"/>
                    <a:pt x="1829342" y="4023475"/>
                  </a:cubicBezTo>
                  <a:cubicBezTo>
                    <a:pt x="1851355" y="3992995"/>
                    <a:pt x="1819182" y="3977755"/>
                    <a:pt x="1869982" y="3942195"/>
                  </a:cubicBezTo>
                  <a:cubicBezTo>
                    <a:pt x="1920782" y="3906635"/>
                    <a:pt x="2064715" y="3832128"/>
                    <a:pt x="2134142" y="3810115"/>
                  </a:cubicBezTo>
                  <a:cubicBezTo>
                    <a:pt x="2203569" y="3788102"/>
                    <a:pt x="2222195" y="3828742"/>
                    <a:pt x="2286542" y="3810115"/>
                  </a:cubicBezTo>
                  <a:cubicBezTo>
                    <a:pt x="2350889" y="3791488"/>
                    <a:pt x="2444022" y="3727142"/>
                    <a:pt x="2520222" y="3698355"/>
                  </a:cubicBezTo>
                  <a:cubicBezTo>
                    <a:pt x="2596422" y="3669568"/>
                    <a:pt x="2692942" y="3645862"/>
                    <a:pt x="2743742" y="3637395"/>
                  </a:cubicBezTo>
                  <a:cubicBezTo>
                    <a:pt x="2794542" y="3628928"/>
                    <a:pt x="2799622" y="3649248"/>
                    <a:pt x="2825022" y="3647555"/>
                  </a:cubicBezTo>
                  <a:cubicBezTo>
                    <a:pt x="2850422" y="3645862"/>
                    <a:pt x="2858889" y="3615382"/>
                    <a:pt x="2896142" y="3627235"/>
                  </a:cubicBezTo>
                  <a:cubicBezTo>
                    <a:pt x="2933395" y="3639088"/>
                    <a:pt x="3012982" y="3705128"/>
                    <a:pt x="3048542" y="3718675"/>
                  </a:cubicBezTo>
                  <a:cubicBezTo>
                    <a:pt x="3084102" y="3732222"/>
                    <a:pt x="3084102" y="3701742"/>
                    <a:pt x="3109502" y="3708515"/>
                  </a:cubicBezTo>
                  <a:cubicBezTo>
                    <a:pt x="3134902" y="3715288"/>
                    <a:pt x="3177235" y="3750848"/>
                    <a:pt x="3200942" y="3759315"/>
                  </a:cubicBezTo>
                  <a:cubicBezTo>
                    <a:pt x="3224649" y="3767782"/>
                    <a:pt x="3226342" y="3745768"/>
                    <a:pt x="3251742" y="3759315"/>
                  </a:cubicBezTo>
                  <a:cubicBezTo>
                    <a:pt x="3277142" y="3772862"/>
                    <a:pt x="3334715" y="3813502"/>
                    <a:pt x="3353342" y="3840595"/>
                  </a:cubicBezTo>
                  <a:cubicBezTo>
                    <a:pt x="3371969" y="3867688"/>
                    <a:pt x="3341489" y="3894782"/>
                    <a:pt x="3363502" y="3921875"/>
                  </a:cubicBezTo>
                  <a:cubicBezTo>
                    <a:pt x="3385515" y="3948968"/>
                    <a:pt x="3463409" y="3974368"/>
                    <a:pt x="3485422" y="4003155"/>
                  </a:cubicBezTo>
                  <a:cubicBezTo>
                    <a:pt x="3507435" y="4031942"/>
                    <a:pt x="3483729" y="4057342"/>
                    <a:pt x="3495582" y="4094595"/>
                  </a:cubicBezTo>
                  <a:cubicBezTo>
                    <a:pt x="3507435" y="4131848"/>
                    <a:pt x="3531142" y="4228368"/>
                    <a:pt x="3556542" y="4226675"/>
                  </a:cubicBezTo>
                  <a:cubicBezTo>
                    <a:pt x="3581942" y="4224982"/>
                    <a:pt x="3607342" y="4116608"/>
                    <a:pt x="3647982" y="4084435"/>
                  </a:cubicBezTo>
                  <a:cubicBezTo>
                    <a:pt x="3688622" y="4052262"/>
                    <a:pt x="3768209" y="4060728"/>
                    <a:pt x="3800382" y="4033635"/>
                  </a:cubicBezTo>
                  <a:cubicBezTo>
                    <a:pt x="3832555" y="4006542"/>
                    <a:pt x="3824089" y="3947275"/>
                    <a:pt x="3841022" y="3921875"/>
                  </a:cubicBezTo>
                  <a:cubicBezTo>
                    <a:pt x="3857955" y="3896475"/>
                    <a:pt x="3898595" y="3855835"/>
                    <a:pt x="3901982" y="3881235"/>
                  </a:cubicBezTo>
                  <a:cubicBezTo>
                    <a:pt x="3905369" y="3906635"/>
                    <a:pt x="3878275" y="4025168"/>
                    <a:pt x="3861342" y="4074275"/>
                  </a:cubicBezTo>
                  <a:cubicBezTo>
                    <a:pt x="3844409" y="4123382"/>
                    <a:pt x="3813929" y="4148782"/>
                    <a:pt x="3800382" y="4175875"/>
                  </a:cubicBezTo>
                  <a:cubicBezTo>
                    <a:pt x="3786835" y="4202968"/>
                    <a:pt x="3793609" y="4216515"/>
                    <a:pt x="3780062" y="4236835"/>
                  </a:cubicBezTo>
                  <a:cubicBezTo>
                    <a:pt x="3766515" y="4257155"/>
                    <a:pt x="3708942" y="4289328"/>
                    <a:pt x="3719102" y="4297795"/>
                  </a:cubicBezTo>
                  <a:cubicBezTo>
                    <a:pt x="3729262" y="4306262"/>
                    <a:pt x="3807155" y="4311342"/>
                    <a:pt x="3841022" y="4287635"/>
                  </a:cubicBezTo>
                  <a:cubicBezTo>
                    <a:pt x="3874889" y="4263928"/>
                    <a:pt x="3901982" y="4155555"/>
                    <a:pt x="3922302" y="4155555"/>
                  </a:cubicBezTo>
                  <a:cubicBezTo>
                    <a:pt x="3942622" y="4155555"/>
                    <a:pt x="3961249" y="4248688"/>
                    <a:pt x="3962942" y="4287635"/>
                  </a:cubicBezTo>
                  <a:cubicBezTo>
                    <a:pt x="3964635" y="4326582"/>
                    <a:pt x="3917222" y="4373995"/>
                    <a:pt x="3932462" y="4389235"/>
                  </a:cubicBezTo>
                  <a:cubicBezTo>
                    <a:pt x="3947702" y="4404475"/>
                    <a:pt x="4017129" y="4351982"/>
                    <a:pt x="4054382" y="4379075"/>
                  </a:cubicBezTo>
                  <a:cubicBezTo>
                    <a:pt x="4091635" y="4406168"/>
                    <a:pt x="4142435" y="4507768"/>
                    <a:pt x="4155982" y="4551795"/>
                  </a:cubicBezTo>
                  <a:cubicBezTo>
                    <a:pt x="4169529" y="4595822"/>
                    <a:pt x="4128889" y="4607675"/>
                    <a:pt x="4135662" y="4643235"/>
                  </a:cubicBezTo>
                  <a:cubicBezTo>
                    <a:pt x="4142435" y="4678795"/>
                    <a:pt x="4172915" y="4736368"/>
                    <a:pt x="4196622" y="4765155"/>
                  </a:cubicBezTo>
                  <a:cubicBezTo>
                    <a:pt x="4220329" y="4793942"/>
                    <a:pt x="4247422" y="4795635"/>
                    <a:pt x="4277902" y="4815955"/>
                  </a:cubicBezTo>
                  <a:cubicBezTo>
                    <a:pt x="4308382" y="4836275"/>
                    <a:pt x="4345635" y="4875222"/>
                    <a:pt x="4379502" y="4887075"/>
                  </a:cubicBezTo>
                  <a:cubicBezTo>
                    <a:pt x="4413369" y="4898928"/>
                    <a:pt x="4440462" y="4871835"/>
                    <a:pt x="4481102" y="4887075"/>
                  </a:cubicBezTo>
                  <a:cubicBezTo>
                    <a:pt x="4521742" y="4902315"/>
                    <a:pt x="4574235" y="4976822"/>
                    <a:pt x="4623342" y="4978515"/>
                  </a:cubicBezTo>
                  <a:cubicBezTo>
                    <a:pt x="4672449" y="4980208"/>
                    <a:pt x="4745262" y="4917555"/>
                    <a:pt x="4775742" y="4897235"/>
                  </a:cubicBezTo>
                  <a:cubicBezTo>
                    <a:pt x="4806222" y="4876915"/>
                    <a:pt x="4792675" y="4868448"/>
                    <a:pt x="4806222" y="4856595"/>
                  </a:cubicBezTo>
                  <a:cubicBezTo>
                    <a:pt x="4819769" y="4844742"/>
                    <a:pt x="4848555" y="4817648"/>
                    <a:pt x="4857022" y="4826115"/>
                  </a:cubicBezTo>
                  <a:cubicBezTo>
                    <a:pt x="4865489" y="4834582"/>
                    <a:pt x="4846862" y="4893848"/>
                    <a:pt x="4857022" y="4907395"/>
                  </a:cubicBezTo>
                  <a:cubicBezTo>
                    <a:pt x="4867182" y="4920942"/>
                    <a:pt x="4899355" y="4897235"/>
                    <a:pt x="4917982" y="4907395"/>
                  </a:cubicBezTo>
                  <a:cubicBezTo>
                    <a:pt x="4936609" y="4917555"/>
                    <a:pt x="4948462" y="4953115"/>
                    <a:pt x="4968782" y="4968355"/>
                  </a:cubicBezTo>
                  <a:cubicBezTo>
                    <a:pt x="4989102" y="4983595"/>
                    <a:pt x="5006035" y="5003915"/>
                    <a:pt x="5039902" y="4998835"/>
                  </a:cubicBezTo>
                  <a:cubicBezTo>
                    <a:pt x="5073769" y="4993755"/>
                    <a:pt x="5129649" y="4963275"/>
                    <a:pt x="5171982" y="4937875"/>
                  </a:cubicBezTo>
                  <a:cubicBezTo>
                    <a:pt x="5214315" y="4912475"/>
                    <a:pt x="5244795" y="4854902"/>
                    <a:pt x="5293902" y="4846435"/>
                  </a:cubicBezTo>
                  <a:cubicBezTo>
                    <a:pt x="5343009" y="4837968"/>
                    <a:pt x="5425982" y="4883688"/>
                    <a:pt x="5466622" y="4887075"/>
                  </a:cubicBezTo>
                  <a:cubicBezTo>
                    <a:pt x="5507262" y="4890462"/>
                    <a:pt x="5517422" y="4878608"/>
                    <a:pt x="5537742" y="4866755"/>
                  </a:cubicBezTo>
                  <a:cubicBezTo>
                    <a:pt x="5558062" y="4854902"/>
                    <a:pt x="5581769" y="4837968"/>
                    <a:pt x="5588542" y="4815955"/>
                  </a:cubicBezTo>
                  <a:cubicBezTo>
                    <a:pt x="5595315" y="4793942"/>
                    <a:pt x="5569915" y="4773622"/>
                    <a:pt x="5578382" y="4734675"/>
                  </a:cubicBezTo>
                  <a:cubicBezTo>
                    <a:pt x="5586849" y="4695728"/>
                    <a:pt x="5612249" y="4638155"/>
                    <a:pt x="5639342" y="4582275"/>
                  </a:cubicBezTo>
                  <a:cubicBezTo>
                    <a:pt x="5666435" y="4526395"/>
                    <a:pt x="5710462" y="4453582"/>
                    <a:pt x="5740942" y="4399395"/>
                  </a:cubicBezTo>
                  <a:cubicBezTo>
                    <a:pt x="5771422" y="4345208"/>
                    <a:pt x="5786662" y="4314728"/>
                    <a:pt x="5822222" y="4257155"/>
                  </a:cubicBezTo>
                  <a:cubicBezTo>
                    <a:pt x="5857782" y="4199582"/>
                    <a:pt x="5911969" y="4106448"/>
                    <a:pt x="5954302" y="4053955"/>
                  </a:cubicBezTo>
                  <a:cubicBezTo>
                    <a:pt x="5996635" y="4001462"/>
                    <a:pt x="6030502" y="4021782"/>
                    <a:pt x="6076222" y="3942195"/>
                  </a:cubicBezTo>
                  <a:cubicBezTo>
                    <a:pt x="6121942" y="3862608"/>
                    <a:pt x="6186289" y="3667875"/>
                    <a:pt x="6228622" y="3576435"/>
                  </a:cubicBezTo>
                  <a:cubicBezTo>
                    <a:pt x="6270955" y="3484995"/>
                    <a:pt x="6313289" y="3451128"/>
                    <a:pt x="6330222" y="3393555"/>
                  </a:cubicBezTo>
                  <a:cubicBezTo>
                    <a:pt x="6347155" y="3335982"/>
                    <a:pt x="6342075" y="3285182"/>
                    <a:pt x="6330222" y="3230995"/>
                  </a:cubicBezTo>
                  <a:cubicBezTo>
                    <a:pt x="6318369" y="3176808"/>
                    <a:pt x="6260795" y="3112462"/>
                    <a:pt x="6259102" y="3068435"/>
                  </a:cubicBezTo>
                  <a:cubicBezTo>
                    <a:pt x="6257409" y="3024408"/>
                    <a:pt x="6308209" y="3002395"/>
                    <a:pt x="6320062" y="2966835"/>
                  </a:cubicBezTo>
                  <a:cubicBezTo>
                    <a:pt x="6331915" y="2931275"/>
                    <a:pt x="6343769" y="2899102"/>
                    <a:pt x="6330222" y="2855075"/>
                  </a:cubicBezTo>
                  <a:cubicBezTo>
                    <a:pt x="6316675" y="2811048"/>
                    <a:pt x="6269262" y="2761942"/>
                    <a:pt x="6238782" y="2702675"/>
                  </a:cubicBezTo>
                  <a:cubicBezTo>
                    <a:pt x="6208302" y="2643408"/>
                    <a:pt x="6189675" y="2551968"/>
                    <a:pt x="6147342" y="2499475"/>
                  </a:cubicBezTo>
                  <a:cubicBezTo>
                    <a:pt x="6105009" y="2446982"/>
                    <a:pt x="6003409" y="2433435"/>
                    <a:pt x="5984782" y="2387715"/>
                  </a:cubicBezTo>
                  <a:cubicBezTo>
                    <a:pt x="5966155" y="2341995"/>
                    <a:pt x="6047435" y="2270875"/>
                    <a:pt x="6035582" y="2225155"/>
                  </a:cubicBezTo>
                  <a:cubicBezTo>
                    <a:pt x="6023729" y="2179435"/>
                    <a:pt x="5935675" y="2118475"/>
                    <a:pt x="5913662" y="2113395"/>
                  </a:cubicBezTo>
                  <a:cubicBezTo>
                    <a:pt x="5891649" y="2108315"/>
                    <a:pt x="5915355" y="2187902"/>
                    <a:pt x="5903502" y="2194675"/>
                  </a:cubicBezTo>
                  <a:cubicBezTo>
                    <a:pt x="5891649" y="2201448"/>
                    <a:pt x="5852702" y="2174355"/>
                    <a:pt x="5842542" y="2154035"/>
                  </a:cubicBezTo>
                  <a:cubicBezTo>
                    <a:pt x="5832382" y="2133715"/>
                    <a:pt x="5847622" y="2103235"/>
                    <a:pt x="5842542" y="2072755"/>
                  </a:cubicBezTo>
                  <a:cubicBezTo>
                    <a:pt x="5837462" y="2042275"/>
                    <a:pt x="5818835" y="1998248"/>
                    <a:pt x="5812062" y="1971155"/>
                  </a:cubicBezTo>
                  <a:cubicBezTo>
                    <a:pt x="5805289" y="1944062"/>
                    <a:pt x="5810369" y="1932208"/>
                    <a:pt x="5801902" y="1910195"/>
                  </a:cubicBezTo>
                  <a:cubicBezTo>
                    <a:pt x="5793435" y="1888182"/>
                    <a:pt x="5776502" y="1861088"/>
                    <a:pt x="5761262" y="1839075"/>
                  </a:cubicBezTo>
                  <a:cubicBezTo>
                    <a:pt x="5746022" y="1817062"/>
                    <a:pt x="5732475" y="1803515"/>
                    <a:pt x="5710462" y="1778115"/>
                  </a:cubicBezTo>
                  <a:cubicBezTo>
                    <a:pt x="5688449" y="1752715"/>
                    <a:pt x="5656275" y="1713768"/>
                    <a:pt x="5629182" y="1686675"/>
                  </a:cubicBezTo>
                  <a:cubicBezTo>
                    <a:pt x="5602089" y="1659582"/>
                    <a:pt x="5588542" y="1644342"/>
                    <a:pt x="5547902" y="1615555"/>
                  </a:cubicBezTo>
                  <a:cubicBezTo>
                    <a:pt x="5507262" y="1586768"/>
                    <a:pt x="5415822" y="1544435"/>
                    <a:pt x="5385342" y="1513955"/>
                  </a:cubicBezTo>
                  <a:cubicBezTo>
                    <a:pt x="5354862" y="1483475"/>
                    <a:pt x="5376875" y="1459768"/>
                    <a:pt x="5365022" y="1432675"/>
                  </a:cubicBezTo>
                  <a:cubicBezTo>
                    <a:pt x="5353169" y="1405582"/>
                    <a:pt x="5314222" y="1380182"/>
                    <a:pt x="5314222" y="1351395"/>
                  </a:cubicBezTo>
                  <a:cubicBezTo>
                    <a:pt x="5314222" y="1322608"/>
                    <a:pt x="5361635" y="1288742"/>
                    <a:pt x="5365022" y="1259955"/>
                  </a:cubicBezTo>
                  <a:cubicBezTo>
                    <a:pt x="5368409" y="1231168"/>
                    <a:pt x="5344702" y="1204075"/>
                    <a:pt x="5334542" y="1178675"/>
                  </a:cubicBezTo>
                  <a:cubicBezTo>
                    <a:pt x="5324382" y="1153275"/>
                    <a:pt x="5315915" y="1131262"/>
                    <a:pt x="5304062" y="1107555"/>
                  </a:cubicBezTo>
                  <a:cubicBezTo>
                    <a:pt x="5292209" y="1083848"/>
                    <a:pt x="5270195" y="1065222"/>
                    <a:pt x="5263422" y="1036435"/>
                  </a:cubicBezTo>
                  <a:cubicBezTo>
                    <a:pt x="5256649" y="1007648"/>
                    <a:pt x="5263422" y="934835"/>
                    <a:pt x="5263422" y="934835"/>
                  </a:cubicBezTo>
                  <a:cubicBezTo>
                    <a:pt x="5263422" y="899275"/>
                    <a:pt x="5270195" y="855248"/>
                    <a:pt x="5263422" y="823075"/>
                  </a:cubicBezTo>
                  <a:cubicBezTo>
                    <a:pt x="5256649" y="790902"/>
                    <a:pt x="5244795" y="770582"/>
                    <a:pt x="5222782" y="741795"/>
                  </a:cubicBezTo>
                  <a:cubicBezTo>
                    <a:pt x="5200769" y="713008"/>
                    <a:pt x="5151662" y="662208"/>
                    <a:pt x="5131342" y="650355"/>
                  </a:cubicBezTo>
                  <a:cubicBezTo>
                    <a:pt x="5111022" y="638502"/>
                    <a:pt x="5116102" y="665595"/>
                    <a:pt x="5100862" y="670675"/>
                  </a:cubicBezTo>
                  <a:cubicBezTo>
                    <a:pt x="5085622" y="675755"/>
                    <a:pt x="5061915" y="692688"/>
                    <a:pt x="5039902" y="680835"/>
                  </a:cubicBezTo>
                  <a:cubicBezTo>
                    <a:pt x="5017889" y="668982"/>
                    <a:pt x="4978942" y="631728"/>
                    <a:pt x="4968782" y="599555"/>
                  </a:cubicBezTo>
                  <a:cubicBezTo>
                    <a:pt x="4958622" y="567382"/>
                    <a:pt x="4977249" y="516582"/>
                    <a:pt x="4978942" y="487795"/>
                  </a:cubicBezTo>
                  <a:cubicBezTo>
                    <a:pt x="4980635" y="459008"/>
                    <a:pt x="4984022" y="452235"/>
                    <a:pt x="4978942" y="426835"/>
                  </a:cubicBezTo>
                  <a:cubicBezTo>
                    <a:pt x="4973862" y="401435"/>
                    <a:pt x="4958622" y="359102"/>
                    <a:pt x="4948462" y="335395"/>
                  </a:cubicBezTo>
                  <a:cubicBezTo>
                    <a:pt x="4938302" y="311688"/>
                    <a:pt x="4923062" y="298142"/>
                    <a:pt x="4917982" y="284595"/>
                  </a:cubicBezTo>
                  <a:cubicBezTo>
                    <a:pt x="4912902" y="271048"/>
                    <a:pt x="4917982" y="254115"/>
                    <a:pt x="4917982" y="254115"/>
                  </a:cubicBezTo>
                  <a:lnTo>
                    <a:pt x="4877342" y="203315"/>
                  </a:lnTo>
                  <a:close/>
                </a:path>
              </a:pathLst>
            </a:custGeom>
            <a:blipFill rotWithShape="1">
              <a:blip r:embed="rId3">
                <a:alphaModFix amt="80000"/>
              </a:blip>
              <a:tile tx="0" ty="0" sx="100000" sy="100000" flip="none" algn="tl"/>
            </a:blipFill>
            <a:ln>
              <a:solidFill>
                <a:schemeClr val="bg1">
                  <a:lumMod val="65000"/>
                </a:schemeClr>
              </a:solidFill>
            </a:ln>
            <a:effectLst>
              <a:outerShdw blurRad="508000" dist="381000" dir="5100000" algn="tl" rotWithShape="0">
                <a:srgbClr val="000000">
                  <a:alpha val="30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ea typeface="Times New Roman"/>
                  <a:cs typeface="Times New Roman"/>
                </a:rPr>
                <a:t> </a:t>
              </a:r>
              <a:endParaRPr lang="en-US" sz="1200">
                <a:ea typeface="ＭＳ 明朝"/>
                <a:cs typeface="Times New Roman"/>
              </a:endParaRPr>
            </a:p>
          </p:txBody>
        </p:sp>
        <p:sp>
          <p:nvSpPr>
            <p:cNvPr id="40" name="Freeform 39"/>
            <p:cNvSpPr/>
            <p:nvPr/>
          </p:nvSpPr>
          <p:spPr>
            <a:xfrm>
              <a:off x="4530090" y="4190365"/>
              <a:ext cx="488762" cy="421387"/>
            </a:xfrm>
            <a:custGeom>
              <a:avLst/>
              <a:gdLst>
                <a:gd name="connsiteX0" fmla="*/ 10804 w 518880"/>
                <a:gd name="connsiteY0" fmla="*/ 6618 h 535018"/>
                <a:gd name="connsiteX1" fmla="*/ 102244 w 518880"/>
                <a:gd name="connsiteY1" fmla="*/ 26938 h 535018"/>
                <a:gd name="connsiteX2" fmla="*/ 153044 w 518880"/>
                <a:gd name="connsiteY2" fmla="*/ 57418 h 535018"/>
                <a:gd name="connsiteX3" fmla="*/ 214004 w 518880"/>
                <a:gd name="connsiteY3" fmla="*/ 87898 h 535018"/>
                <a:gd name="connsiteX4" fmla="*/ 264804 w 518880"/>
                <a:gd name="connsiteY4" fmla="*/ 108218 h 535018"/>
                <a:gd name="connsiteX5" fmla="*/ 305444 w 518880"/>
                <a:gd name="connsiteY5" fmla="*/ 77738 h 535018"/>
                <a:gd name="connsiteX6" fmla="*/ 346084 w 518880"/>
                <a:gd name="connsiteY6" fmla="*/ 87898 h 535018"/>
                <a:gd name="connsiteX7" fmla="*/ 417204 w 518880"/>
                <a:gd name="connsiteY7" fmla="*/ 67578 h 535018"/>
                <a:gd name="connsiteX8" fmla="*/ 468004 w 518880"/>
                <a:gd name="connsiteY8" fmla="*/ 67578 h 535018"/>
                <a:gd name="connsiteX9" fmla="*/ 478164 w 518880"/>
                <a:gd name="connsiteY9" fmla="*/ 57418 h 535018"/>
                <a:gd name="connsiteX10" fmla="*/ 518804 w 518880"/>
                <a:gd name="connsiteY10" fmla="*/ 98058 h 535018"/>
                <a:gd name="connsiteX11" fmla="*/ 488324 w 518880"/>
                <a:gd name="connsiteY11" fmla="*/ 199658 h 535018"/>
                <a:gd name="connsiteX12" fmla="*/ 488324 w 518880"/>
                <a:gd name="connsiteY12" fmla="*/ 321578 h 535018"/>
                <a:gd name="connsiteX13" fmla="*/ 457844 w 518880"/>
                <a:gd name="connsiteY13" fmla="*/ 301258 h 535018"/>
                <a:gd name="connsiteX14" fmla="*/ 417204 w 518880"/>
                <a:gd name="connsiteY14" fmla="*/ 413018 h 535018"/>
                <a:gd name="connsiteX15" fmla="*/ 376564 w 518880"/>
                <a:gd name="connsiteY15" fmla="*/ 463818 h 535018"/>
                <a:gd name="connsiteX16" fmla="*/ 346084 w 518880"/>
                <a:gd name="connsiteY16" fmla="*/ 423178 h 535018"/>
                <a:gd name="connsiteX17" fmla="*/ 295284 w 518880"/>
                <a:gd name="connsiteY17" fmla="*/ 494298 h 535018"/>
                <a:gd name="connsiteX18" fmla="*/ 274964 w 518880"/>
                <a:gd name="connsiteY18" fmla="*/ 504458 h 535018"/>
                <a:gd name="connsiteX19" fmla="*/ 244484 w 518880"/>
                <a:gd name="connsiteY19" fmla="*/ 534938 h 535018"/>
                <a:gd name="connsiteX20" fmla="*/ 153044 w 518880"/>
                <a:gd name="connsiteY20" fmla="*/ 494298 h 535018"/>
                <a:gd name="connsiteX21" fmla="*/ 102244 w 518880"/>
                <a:gd name="connsiteY21" fmla="*/ 433338 h 535018"/>
                <a:gd name="connsiteX22" fmla="*/ 102244 w 518880"/>
                <a:gd name="connsiteY22" fmla="*/ 433338 h 535018"/>
                <a:gd name="connsiteX23" fmla="*/ 51444 w 518880"/>
                <a:gd name="connsiteY23" fmla="*/ 301258 h 535018"/>
                <a:gd name="connsiteX24" fmla="*/ 51444 w 518880"/>
                <a:gd name="connsiteY24" fmla="*/ 260618 h 535018"/>
                <a:gd name="connsiteX25" fmla="*/ 92084 w 518880"/>
                <a:gd name="connsiteY25" fmla="*/ 301258 h 535018"/>
                <a:gd name="connsiteX26" fmla="*/ 10804 w 518880"/>
                <a:gd name="connsiteY26" fmla="*/ 148858 h 535018"/>
                <a:gd name="connsiteX27" fmla="*/ 10804 w 518880"/>
                <a:gd name="connsiteY27" fmla="*/ 6618 h 53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8880" h="535018">
                  <a:moveTo>
                    <a:pt x="10804" y="6618"/>
                  </a:moveTo>
                  <a:cubicBezTo>
                    <a:pt x="26044" y="-13702"/>
                    <a:pt x="78537" y="18471"/>
                    <a:pt x="102244" y="26938"/>
                  </a:cubicBezTo>
                  <a:cubicBezTo>
                    <a:pt x="125951" y="35405"/>
                    <a:pt x="134417" y="47258"/>
                    <a:pt x="153044" y="57418"/>
                  </a:cubicBezTo>
                  <a:cubicBezTo>
                    <a:pt x="171671" y="67578"/>
                    <a:pt x="195377" y="79431"/>
                    <a:pt x="214004" y="87898"/>
                  </a:cubicBezTo>
                  <a:cubicBezTo>
                    <a:pt x="232631" y="96365"/>
                    <a:pt x="249564" y="109911"/>
                    <a:pt x="264804" y="108218"/>
                  </a:cubicBezTo>
                  <a:cubicBezTo>
                    <a:pt x="280044" y="106525"/>
                    <a:pt x="291897" y="81125"/>
                    <a:pt x="305444" y="77738"/>
                  </a:cubicBezTo>
                  <a:cubicBezTo>
                    <a:pt x="318991" y="74351"/>
                    <a:pt x="327457" y="89591"/>
                    <a:pt x="346084" y="87898"/>
                  </a:cubicBezTo>
                  <a:cubicBezTo>
                    <a:pt x="364711" y="86205"/>
                    <a:pt x="396884" y="70965"/>
                    <a:pt x="417204" y="67578"/>
                  </a:cubicBezTo>
                  <a:cubicBezTo>
                    <a:pt x="437524" y="64191"/>
                    <a:pt x="457844" y="69271"/>
                    <a:pt x="468004" y="67578"/>
                  </a:cubicBezTo>
                  <a:cubicBezTo>
                    <a:pt x="478164" y="65885"/>
                    <a:pt x="469697" y="52338"/>
                    <a:pt x="478164" y="57418"/>
                  </a:cubicBezTo>
                  <a:cubicBezTo>
                    <a:pt x="486631" y="62498"/>
                    <a:pt x="517111" y="74351"/>
                    <a:pt x="518804" y="98058"/>
                  </a:cubicBezTo>
                  <a:cubicBezTo>
                    <a:pt x="520497" y="121765"/>
                    <a:pt x="493404" y="162405"/>
                    <a:pt x="488324" y="199658"/>
                  </a:cubicBezTo>
                  <a:cubicBezTo>
                    <a:pt x="483244" y="236911"/>
                    <a:pt x="493404" y="304645"/>
                    <a:pt x="488324" y="321578"/>
                  </a:cubicBezTo>
                  <a:cubicBezTo>
                    <a:pt x="483244" y="338511"/>
                    <a:pt x="469697" y="286018"/>
                    <a:pt x="457844" y="301258"/>
                  </a:cubicBezTo>
                  <a:cubicBezTo>
                    <a:pt x="445991" y="316498"/>
                    <a:pt x="430751" y="385925"/>
                    <a:pt x="417204" y="413018"/>
                  </a:cubicBezTo>
                  <a:cubicBezTo>
                    <a:pt x="403657" y="440111"/>
                    <a:pt x="388417" y="462125"/>
                    <a:pt x="376564" y="463818"/>
                  </a:cubicBezTo>
                  <a:cubicBezTo>
                    <a:pt x="364711" y="465511"/>
                    <a:pt x="359631" y="418098"/>
                    <a:pt x="346084" y="423178"/>
                  </a:cubicBezTo>
                  <a:cubicBezTo>
                    <a:pt x="332537" y="428258"/>
                    <a:pt x="307137" y="480751"/>
                    <a:pt x="295284" y="494298"/>
                  </a:cubicBezTo>
                  <a:cubicBezTo>
                    <a:pt x="283431" y="507845"/>
                    <a:pt x="283431" y="497685"/>
                    <a:pt x="274964" y="504458"/>
                  </a:cubicBezTo>
                  <a:cubicBezTo>
                    <a:pt x="266497" y="511231"/>
                    <a:pt x="264804" y="536631"/>
                    <a:pt x="244484" y="534938"/>
                  </a:cubicBezTo>
                  <a:cubicBezTo>
                    <a:pt x="224164" y="533245"/>
                    <a:pt x="176751" y="511231"/>
                    <a:pt x="153044" y="494298"/>
                  </a:cubicBezTo>
                  <a:cubicBezTo>
                    <a:pt x="129337" y="477365"/>
                    <a:pt x="102244" y="433338"/>
                    <a:pt x="102244" y="433338"/>
                  </a:cubicBezTo>
                  <a:lnTo>
                    <a:pt x="102244" y="433338"/>
                  </a:lnTo>
                  <a:cubicBezTo>
                    <a:pt x="93777" y="411325"/>
                    <a:pt x="59911" y="330045"/>
                    <a:pt x="51444" y="301258"/>
                  </a:cubicBezTo>
                  <a:cubicBezTo>
                    <a:pt x="42977" y="272471"/>
                    <a:pt x="44671" y="260618"/>
                    <a:pt x="51444" y="260618"/>
                  </a:cubicBezTo>
                  <a:cubicBezTo>
                    <a:pt x="58217" y="260618"/>
                    <a:pt x="98857" y="319885"/>
                    <a:pt x="92084" y="301258"/>
                  </a:cubicBezTo>
                  <a:cubicBezTo>
                    <a:pt x="85311" y="282631"/>
                    <a:pt x="24351" y="192885"/>
                    <a:pt x="10804" y="148858"/>
                  </a:cubicBezTo>
                  <a:cubicBezTo>
                    <a:pt x="-2743" y="104831"/>
                    <a:pt x="-4436" y="26938"/>
                    <a:pt x="10804" y="6618"/>
                  </a:cubicBezTo>
                  <a:close/>
                </a:path>
              </a:pathLst>
            </a:custGeom>
            <a:blipFill rotWithShape="1">
              <a:blip r:embed="rId3">
                <a:alphaModFix amt="80000"/>
              </a:blip>
              <a:tile tx="0" ty="0" sx="100000" sy="100000" flip="none" algn="tl"/>
            </a:blipFill>
            <a:ln>
              <a:solidFill>
                <a:schemeClr val="bg1">
                  <a:lumMod val="65000"/>
                </a:schemeClr>
              </a:solidFill>
            </a:ln>
            <a:effectLst>
              <a:outerShdw blurRad="508000" dist="381000" dir="5100000" rotWithShape="0">
                <a:srgbClr val="000000">
                  <a:alpha val="31000"/>
                </a:srgbClr>
              </a:outerShdw>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41" name="Group 40"/>
            <p:cNvGrpSpPr/>
            <p:nvPr/>
          </p:nvGrpSpPr>
          <p:grpSpPr>
            <a:xfrm>
              <a:off x="2352040" y="546100"/>
              <a:ext cx="3665910" cy="3266440"/>
              <a:chOff x="0" y="0"/>
              <a:chExt cx="3665910" cy="3266440"/>
            </a:xfrm>
          </p:grpSpPr>
          <p:cxnSp>
            <p:nvCxnSpPr>
              <p:cNvPr id="53" name="Straight Connector 52"/>
              <p:cNvCxnSpPr/>
              <p:nvPr/>
            </p:nvCxnSpPr>
            <p:spPr>
              <a:xfrm>
                <a:off x="0" y="0"/>
                <a:ext cx="114862" cy="234615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426210" y="255905"/>
                <a:ext cx="38287" cy="130519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 y="1561465"/>
                <a:ext cx="1789933" cy="1601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1837690" y="1993900"/>
                <a:ext cx="1828220" cy="121111"/>
              </a:xfrm>
              <a:custGeom>
                <a:avLst/>
                <a:gdLst>
                  <a:gd name="connsiteX0" fmla="*/ 0 w 1940560"/>
                  <a:gd name="connsiteY0" fmla="*/ 0 h 153670"/>
                  <a:gd name="connsiteX1" fmla="*/ 497840 w 1940560"/>
                  <a:gd name="connsiteY1" fmla="*/ 30480 h 153670"/>
                  <a:gd name="connsiteX2" fmla="*/ 853440 w 1940560"/>
                  <a:gd name="connsiteY2" fmla="*/ 60960 h 153670"/>
                  <a:gd name="connsiteX3" fmla="*/ 1158240 w 1940560"/>
                  <a:gd name="connsiteY3" fmla="*/ 91440 h 153670"/>
                  <a:gd name="connsiteX4" fmla="*/ 1219200 w 1940560"/>
                  <a:gd name="connsiteY4" fmla="*/ 91440 h 153670"/>
                  <a:gd name="connsiteX5" fmla="*/ 1249680 w 1940560"/>
                  <a:gd name="connsiteY5" fmla="*/ 81280 h 153670"/>
                  <a:gd name="connsiteX6" fmla="*/ 1280160 w 1940560"/>
                  <a:gd name="connsiteY6" fmla="*/ 50800 h 153670"/>
                  <a:gd name="connsiteX7" fmla="*/ 1330960 w 1940560"/>
                  <a:gd name="connsiteY7" fmla="*/ 40640 h 153670"/>
                  <a:gd name="connsiteX8" fmla="*/ 1442720 w 1940560"/>
                  <a:gd name="connsiteY8" fmla="*/ 40640 h 153670"/>
                  <a:gd name="connsiteX9" fmla="*/ 1513840 w 1940560"/>
                  <a:gd name="connsiteY9" fmla="*/ 91440 h 153670"/>
                  <a:gd name="connsiteX10" fmla="*/ 1574800 w 1940560"/>
                  <a:gd name="connsiteY10" fmla="*/ 121920 h 153670"/>
                  <a:gd name="connsiteX11" fmla="*/ 1595120 w 1940560"/>
                  <a:gd name="connsiteY11" fmla="*/ 152400 h 153670"/>
                  <a:gd name="connsiteX12" fmla="*/ 1676400 w 1940560"/>
                  <a:gd name="connsiteY12" fmla="*/ 142240 h 153670"/>
                  <a:gd name="connsiteX13" fmla="*/ 1696720 w 1940560"/>
                  <a:gd name="connsiteY13" fmla="*/ 91440 h 153670"/>
                  <a:gd name="connsiteX14" fmla="*/ 1767840 w 1940560"/>
                  <a:gd name="connsiteY14" fmla="*/ 50800 h 153670"/>
                  <a:gd name="connsiteX15" fmla="*/ 1808480 w 1940560"/>
                  <a:gd name="connsiteY15" fmla="*/ 60960 h 153670"/>
                  <a:gd name="connsiteX16" fmla="*/ 1879600 w 1940560"/>
                  <a:gd name="connsiteY16" fmla="*/ 60960 h 153670"/>
                  <a:gd name="connsiteX17" fmla="*/ 1940560 w 1940560"/>
                  <a:gd name="connsiteY17" fmla="*/ 50800 h 1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0560" h="153670">
                    <a:moveTo>
                      <a:pt x="0" y="0"/>
                    </a:moveTo>
                    <a:lnTo>
                      <a:pt x="497840" y="30480"/>
                    </a:lnTo>
                    <a:cubicBezTo>
                      <a:pt x="640080" y="40640"/>
                      <a:pt x="853440" y="60960"/>
                      <a:pt x="853440" y="60960"/>
                    </a:cubicBezTo>
                    <a:lnTo>
                      <a:pt x="1158240" y="91440"/>
                    </a:lnTo>
                    <a:cubicBezTo>
                      <a:pt x="1219200" y="96520"/>
                      <a:pt x="1203960" y="93133"/>
                      <a:pt x="1219200" y="91440"/>
                    </a:cubicBezTo>
                    <a:cubicBezTo>
                      <a:pt x="1234440" y="89747"/>
                      <a:pt x="1239520" y="88053"/>
                      <a:pt x="1249680" y="81280"/>
                    </a:cubicBezTo>
                    <a:cubicBezTo>
                      <a:pt x="1259840" y="74507"/>
                      <a:pt x="1266613" y="57573"/>
                      <a:pt x="1280160" y="50800"/>
                    </a:cubicBezTo>
                    <a:cubicBezTo>
                      <a:pt x="1293707" y="44027"/>
                      <a:pt x="1303867" y="42333"/>
                      <a:pt x="1330960" y="40640"/>
                    </a:cubicBezTo>
                    <a:cubicBezTo>
                      <a:pt x="1358053" y="38947"/>
                      <a:pt x="1412240" y="32173"/>
                      <a:pt x="1442720" y="40640"/>
                    </a:cubicBezTo>
                    <a:cubicBezTo>
                      <a:pt x="1473200" y="49107"/>
                      <a:pt x="1491827" y="77893"/>
                      <a:pt x="1513840" y="91440"/>
                    </a:cubicBezTo>
                    <a:cubicBezTo>
                      <a:pt x="1535853" y="104987"/>
                      <a:pt x="1561253" y="111760"/>
                      <a:pt x="1574800" y="121920"/>
                    </a:cubicBezTo>
                    <a:cubicBezTo>
                      <a:pt x="1588347" y="132080"/>
                      <a:pt x="1578187" y="149013"/>
                      <a:pt x="1595120" y="152400"/>
                    </a:cubicBezTo>
                    <a:cubicBezTo>
                      <a:pt x="1612053" y="155787"/>
                      <a:pt x="1659467" y="152400"/>
                      <a:pt x="1676400" y="142240"/>
                    </a:cubicBezTo>
                    <a:cubicBezTo>
                      <a:pt x="1693333" y="132080"/>
                      <a:pt x="1681480" y="106680"/>
                      <a:pt x="1696720" y="91440"/>
                    </a:cubicBezTo>
                    <a:cubicBezTo>
                      <a:pt x="1711960" y="76200"/>
                      <a:pt x="1749213" y="55880"/>
                      <a:pt x="1767840" y="50800"/>
                    </a:cubicBezTo>
                    <a:cubicBezTo>
                      <a:pt x="1786467" y="45720"/>
                      <a:pt x="1789853" y="59267"/>
                      <a:pt x="1808480" y="60960"/>
                    </a:cubicBezTo>
                    <a:cubicBezTo>
                      <a:pt x="1827107" y="62653"/>
                      <a:pt x="1857587" y="62653"/>
                      <a:pt x="1879600" y="60960"/>
                    </a:cubicBezTo>
                    <a:cubicBezTo>
                      <a:pt x="1901613" y="59267"/>
                      <a:pt x="1940560" y="50800"/>
                      <a:pt x="1940560" y="5080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nvGrpSpPr>
              <p:cNvPr id="57" name="Group 56"/>
              <p:cNvGrpSpPr/>
              <p:nvPr/>
            </p:nvGrpSpPr>
            <p:grpSpPr>
              <a:xfrm>
                <a:off x="1760855" y="1569085"/>
                <a:ext cx="1179830" cy="1697355"/>
                <a:chOff x="0" y="0"/>
                <a:chExt cx="1179830" cy="1697355"/>
              </a:xfrm>
            </p:grpSpPr>
            <p:cxnSp>
              <p:nvCxnSpPr>
                <p:cNvPr id="58" name="Straight Connector 57"/>
                <p:cNvCxnSpPr/>
                <p:nvPr/>
              </p:nvCxnSpPr>
              <p:spPr>
                <a:xfrm flipH="1">
                  <a:off x="0" y="0"/>
                  <a:ext cx="105290" cy="16895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31750" y="1121410"/>
                  <a:ext cx="1148080" cy="575945"/>
                </a:xfrm>
                <a:custGeom>
                  <a:avLst/>
                  <a:gdLst>
                    <a:gd name="connsiteX0" fmla="*/ 0 w 1219200"/>
                    <a:gd name="connsiteY0" fmla="*/ 0 h 731520"/>
                    <a:gd name="connsiteX1" fmla="*/ 81280 w 1219200"/>
                    <a:gd name="connsiteY1" fmla="*/ 20320 h 731520"/>
                    <a:gd name="connsiteX2" fmla="*/ 142240 w 1219200"/>
                    <a:gd name="connsiteY2" fmla="*/ 10160 h 731520"/>
                    <a:gd name="connsiteX3" fmla="*/ 193040 w 1219200"/>
                    <a:gd name="connsiteY3" fmla="*/ 50800 h 731520"/>
                    <a:gd name="connsiteX4" fmla="*/ 223520 w 1219200"/>
                    <a:gd name="connsiteY4" fmla="*/ 121920 h 731520"/>
                    <a:gd name="connsiteX5" fmla="*/ 274320 w 1219200"/>
                    <a:gd name="connsiteY5" fmla="*/ 132080 h 731520"/>
                    <a:gd name="connsiteX6" fmla="*/ 345440 w 1219200"/>
                    <a:gd name="connsiteY6" fmla="*/ 172720 h 731520"/>
                    <a:gd name="connsiteX7" fmla="*/ 355600 w 1219200"/>
                    <a:gd name="connsiteY7" fmla="*/ 223520 h 731520"/>
                    <a:gd name="connsiteX8" fmla="*/ 416560 w 1219200"/>
                    <a:gd name="connsiteY8" fmla="*/ 294640 h 731520"/>
                    <a:gd name="connsiteX9" fmla="*/ 497840 w 1219200"/>
                    <a:gd name="connsiteY9" fmla="*/ 365760 h 731520"/>
                    <a:gd name="connsiteX10" fmla="*/ 538480 w 1219200"/>
                    <a:gd name="connsiteY10" fmla="*/ 416560 h 731520"/>
                    <a:gd name="connsiteX11" fmla="*/ 558800 w 1219200"/>
                    <a:gd name="connsiteY11" fmla="*/ 386080 h 731520"/>
                    <a:gd name="connsiteX12" fmla="*/ 589280 w 1219200"/>
                    <a:gd name="connsiteY12" fmla="*/ 375920 h 731520"/>
                    <a:gd name="connsiteX13" fmla="*/ 650240 w 1219200"/>
                    <a:gd name="connsiteY13" fmla="*/ 375920 h 731520"/>
                    <a:gd name="connsiteX14" fmla="*/ 751840 w 1219200"/>
                    <a:gd name="connsiteY14" fmla="*/ 406400 h 731520"/>
                    <a:gd name="connsiteX15" fmla="*/ 782320 w 1219200"/>
                    <a:gd name="connsiteY15" fmla="*/ 406400 h 731520"/>
                    <a:gd name="connsiteX16" fmla="*/ 843280 w 1219200"/>
                    <a:gd name="connsiteY16" fmla="*/ 406400 h 731520"/>
                    <a:gd name="connsiteX17" fmla="*/ 934720 w 1219200"/>
                    <a:gd name="connsiteY17" fmla="*/ 416560 h 731520"/>
                    <a:gd name="connsiteX18" fmla="*/ 1005840 w 1219200"/>
                    <a:gd name="connsiteY18" fmla="*/ 487680 h 731520"/>
                    <a:gd name="connsiteX19" fmla="*/ 1005840 w 1219200"/>
                    <a:gd name="connsiteY19" fmla="*/ 538480 h 731520"/>
                    <a:gd name="connsiteX20" fmla="*/ 1016000 w 1219200"/>
                    <a:gd name="connsiteY20" fmla="*/ 579120 h 731520"/>
                    <a:gd name="connsiteX21" fmla="*/ 1219200 w 1219200"/>
                    <a:gd name="connsiteY21" fmla="*/ 73152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 h="731520">
                      <a:moveTo>
                        <a:pt x="0" y="0"/>
                      </a:moveTo>
                      <a:cubicBezTo>
                        <a:pt x="28786" y="9313"/>
                        <a:pt x="57573" y="18627"/>
                        <a:pt x="81280" y="20320"/>
                      </a:cubicBezTo>
                      <a:cubicBezTo>
                        <a:pt x="104987" y="22013"/>
                        <a:pt x="123613" y="5080"/>
                        <a:pt x="142240" y="10160"/>
                      </a:cubicBezTo>
                      <a:cubicBezTo>
                        <a:pt x="160867" y="15240"/>
                        <a:pt x="179493" y="32173"/>
                        <a:pt x="193040" y="50800"/>
                      </a:cubicBezTo>
                      <a:cubicBezTo>
                        <a:pt x="206587" y="69427"/>
                        <a:pt x="209973" y="108373"/>
                        <a:pt x="223520" y="121920"/>
                      </a:cubicBezTo>
                      <a:cubicBezTo>
                        <a:pt x="237067" y="135467"/>
                        <a:pt x="254000" y="123613"/>
                        <a:pt x="274320" y="132080"/>
                      </a:cubicBezTo>
                      <a:cubicBezTo>
                        <a:pt x="294640" y="140547"/>
                        <a:pt x="331893" y="157480"/>
                        <a:pt x="345440" y="172720"/>
                      </a:cubicBezTo>
                      <a:cubicBezTo>
                        <a:pt x="358987" y="187960"/>
                        <a:pt x="343747" y="203200"/>
                        <a:pt x="355600" y="223520"/>
                      </a:cubicBezTo>
                      <a:cubicBezTo>
                        <a:pt x="367453" y="243840"/>
                        <a:pt x="392853" y="270933"/>
                        <a:pt x="416560" y="294640"/>
                      </a:cubicBezTo>
                      <a:cubicBezTo>
                        <a:pt x="440267" y="318347"/>
                        <a:pt x="477520" y="345440"/>
                        <a:pt x="497840" y="365760"/>
                      </a:cubicBezTo>
                      <a:cubicBezTo>
                        <a:pt x="518160" y="386080"/>
                        <a:pt x="528320" y="413173"/>
                        <a:pt x="538480" y="416560"/>
                      </a:cubicBezTo>
                      <a:cubicBezTo>
                        <a:pt x="548640" y="419947"/>
                        <a:pt x="550333" y="392853"/>
                        <a:pt x="558800" y="386080"/>
                      </a:cubicBezTo>
                      <a:cubicBezTo>
                        <a:pt x="567267" y="379307"/>
                        <a:pt x="574040" y="377613"/>
                        <a:pt x="589280" y="375920"/>
                      </a:cubicBezTo>
                      <a:cubicBezTo>
                        <a:pt x="604520" y="374227"/>
                        <a:pt x="623147" y="370840"/>
                        <a:pt x="650240" y="375920"/>
                      </a:cubicBezTo>
                      <a:cubicBezTo>
                        <a:pt x="677333" y="381000"/>
                        <a:pt x="729827" y="401320"/>
                        <a:pt x="751840" y="406400"/>
                      </a:cubicBezTo>
                      <a:cubicBezTo>
                        <a:pt x="773853" y="411480"/>
                        <a:pt x="782320" y="406400"/>
                        <a:pt x="782320" y="406400"/>
                      </a:cubicBezTo>
                      <a:cubicBezTo>
                        <a:pt x="797560" y="406400"/>
                        <a:pt x="817880" y="404707"/>
                        <a:pt x="843280" y="406400"/>
                      </a:cubicBezTo>
                      <a:cubicBezTo>
                        <a:pt x="868680" y="408093"/>
                        <a:pt x="907627" y="403013"/>
                        <a:pt x="934720" y="416560"/>
                      </a:cubicBezTo>
                      <a:cubicBezTo>
                        <a:pt x="961813" y="430107"/>
                        <a:pt x="993987" y="467360"/>
                        <a:pt x="1005840" y="487680"/>
                      </a:cubicBezTo>
                      <a:cubicBezTo>
                        <a:pt x="1017693" y="508000"/>
                        <a:pt x="1004147" y="523240"/>
                        <a:pt x="1005840" y="538480"/>
                      </a:cubicBezTo>
                      <a:cubicBezTo>
                        <a:pt x="1007533" y="553720"/>
                        <a:pt x="980440" y="546947"/>
                        <a:pt x="1016000" y="579120"/>
                      </a:cubicBezTo>
                      <a:cubicBezTo>
                        <a:pt x="1051560" y="611293"/>
                        <a:pt x="1219200" y="731520"/>
                        <a:pt x="1219200" y="731520"/>
                      </a:cubicBezTo>
                    </a:path>
                  </a:pathLst>
                </a:custGeom>
                <a:ln w="9525">
                  <a:solidFill>
                    <a:schemeClr val="bg1"/>
                  </a:solidFill>
                </a:ln>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a:ea typeface="Times New Roman"/>
                      <a:cs typeface="Times New Roman"/>
                    </a:rPr>
                    <a:t> </a:t>
                  </a:r>
                  <a:endParaRPr lang="en-US" sz="1200">
                    <a:ea typeface="ＭＳ 明朝"/>
                    <a:cs typeface="Times New Roman"/>
                  </a:endParaRPr>
                </a:p>
              </p:txBody>
            </p:sp>
          </p:grpSp>
        </p:grpSp>
        <p:grpSp>
          <p:nvGrpSpPr>
            <p:cNvPr id="42" name="Group 41"/>
            <p:cNvGrpSpPr/>
            <p:nvPr/>
          </p:nvGrpSpPr>
          <p:grpSpPr>
            <a:xfrm>
              <a:off x="1199228" y="306705"/>
              <a:ext cx="6471216" cy="4416742"/>
              <a:chOff x="1158588" y="245110"/>
              <a:chExt cx="6471216" cy="4416742"/>
            </a:xfrm>
            <a:extLst>
              <a:ext uri="{0CCBE362-F206-4b92-989A-16890622DB6E}">
                <ma14:wrappingTextBoxFlag xmlns:ma14="http://schemas.microsoft.com/office/mac/drawingml/2011/main"/>
              </a:ext>
            </a:extLst>
          </p:grpSpPr>
          <p:sp>
            <p:nvSpPr>
              <p:cNvPr id="43" name="Text Box 160"/>
              <p:cNvSpPr txBox="1"/>
              <p:nvPr/>
            </p:nvSpPr>
            <p:spPr>
              <a:xfrm>
                <a:off x="4996855" y="1023332"/>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Robson </a:t>
                </a:r>
                <a:r>
                  <a:rPr lang="en-US" sz="1200" b="1" dirty="0">
                    <a:solidFill>
                      <a:srgbClr val="4F6228"/>
                    </a:solidFill>
                    <a:latin typeface="Calibri"/>
                    <a:ea typeface="ＭＳ 明朝"/>
                    <a:cs typeface="Times New Roman"/>
                  </a:rPr>
                  <a:t>Rainforest</a:t>
                </a:r>
                <a:endParaRPr lang="en-US" sz="1200" dirty="0">
                  <a:ea typeface="ＭＳ 明朝"/>
                  <a:cs typeface="Times New Roman"/>
                </a:endParaRPr>
              </a:p>
            </p:txBody>
          </p:sp>
          <p:sp>
            <p:nvSpPr>
              <p:cNvPr id="44" name="Text Box 161"/>
              <p:cNvSpPr txBox="1"/>
              <p:nvPr/>
            </p:nvSpPr>
            <p:spPr>
              <a:xfrm>
                <a:off x="4813152" y="1660961"/>
                <a:ext cx="1461770" cy="28797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Mitchell Grass Rangeland</a:t>
                </a:r>
                <a:endParaRPr lang="en-US" sz="1200" dirty="0">
                  <a:ea typeface="ＭＳ 明朝"/>
                  <a:cs typeface="Times New Roman"/>
                </a:endParaRPr>
              </a:p>
            </p:txBody>
          </p:sp>
          <p:sp>
            <p:nvSpPr>
              <p:cNvPr id="45" name="Text Box 162"/>
              <p:cNvSpPr txBox="1"/>
              <p:nvPr/>
            </p:nvSpPr>
            <p:spPr>
              <a:xfrm>
                <a:off x="5436993" y="3055193"/>
                <a:ext cx="1492885" cy="311861"/>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Cumberland Plain </a:t>
                </a:r>
                <a:endParaRPr lang="en-US" sz="1200" dirty="0">
                  <a:ea typeface="ＭＳ 明朝"/>
                  <a:cs typeface="Times New Roman"/>
                </a:endParaRPr>
              </a:p>
            </p:txBody>
          </p:sp>
          <p:sp>
            <p:nvSpPr>
              <p:cNvPr id="46" name="Text Box 170"/>
              <p:cNvSpPr txBox="1"/>
              <p:nvPr/>
            </p:nvSpPr>
            <p:spPr>
              <a:xfrm>
                <a:off x="5201249" y="3284203"/>
                <a:ext cx="2428555" cy="288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Tumbarumba </a:t>
                </a:r>
                <a:r>
                  <a:rPr lang="en-US" sz="1200" b="1" dirty="0">
                    <a:solidFill>
                      <a:srgbClr val="4F6228"/>
                    </a:solidFill>
                    <a:latin typeface="Calibri"/>
                    <a:ea typeface="ＭＳ 明朝"/>
                    <a:cs typeface="Times New Roman"/>
                  </a:rPr>
                  <a:t>Wet </a:t>
                </a:r>
                <a:r>
                  <a:rPr lang="en-US" sz="1200" b="1" dirty="0">
                    <a:solidFill>
                      <a:srgbClr val="4F6228"/>
                    </a:solidFill>
                    <a:latin typeface="Calibri"/>
                    <a:ea typeface="ＭＳ 明朝"/>
                    <a:cs typeface="Times New Roman"/>
                  </a:rPr>
                  <a:t>Eucalypt</a:t>
                </a:r>
                <a:endParaRPr lang="en-US" sz="1200" dirty="0">
                  <a:ea typeface="ＭＳ 明朝"/>
                  <a:cs typeface="Times New Roman"/>
                </a:endParaRPr>
              </a:p>
            </p:txBody>
          </p:sp>
          <p:sp>
            <p:nvSpPr>
              <p:cNvPr id="47" name="Text Box 175"/>
              <p:cNvSpPr txBox="1"/>
              <p:nvPr/>
            </p:nvSpPr>
            <p:spPr>
              <a:xfrm>
                <a:off x="2279713" y="3519779"/>
                <a:ext cx="2123377" cy="3556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Wombat Stringy Bark Eucalypt</a:t>
                </a:r>
                <a:endParaRPr lang="en-US" sz="1200" dirty="0">
                  <a:ea typeface="ＭＳ 明朝"/>
                  <a:cs typeface="Times New Roman"/>
                </a:endParaRPr>
              </a:p>
            </p:txBody>
          </p:sp>
          <p:sp>
            <p:nvSpPr>
              <p:cNvPr id="48" name="Text Box 176"/>
              <p:cNvSpPr txBox="1"/>
              <p:nvPr/>
            </p:nvSpPr>
            <p:spPr>
              <a:xfrm>
                <a:off x="4748530" y="4305300"/>
                <a:ext cx="1619250" cy="35655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Warra Tall Eucalypt</a:t>
                </a:r>
                <a:endParaRPr lang="en-US" sz="1200" dirty="0">
                  <a:ea typeface="ＭＳ 明朝"/>
                  <a:cs typeface="Times New Roman"/>
                </a:endParaRPr>
              </a:p>
            </p:txBody>
          </p:sp>
          <p:sp>
            <p:nvSpPr>
              <p:cNvPr id="49" name="Text Box 177"/>
              <p:cNvSpPr txBox="1"/>
              <p:nvPr/>
            </p:nvSpPr>
            <p:spPr>
              <a:xfrm>
                <a:off x="2665730" y="3045460"/>
                <a:ext cx="1323340" cy="30859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Calperum Mallee</a:t>
                </a:r>
                <a:endParaRPr lang="en-US" sz="1200" dirty="0">
                  <a:ea typeface="ＭＳ 明朝"/>
                  <a:cs typeface="Times New Roman"/>
                </a:endParaRPr>
              </a:p>
            </p:txBody>
          </p:sp>
          <p:sp>
            <p:nvSpPr>
              <p:cNvPr id="50" name="Text Box 178"/>
              <p:cNvSpPr txBox="1"/>
              <p:nvPr/>
            </p:nvSpPr>
            <p:spPr>
              <a:xfrm>
                <a:off x="2214880" y="1422188"/>
                <a:ext cx="889000" cy="29864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Alice Mulga</a:t>
                </a:r>
                <a:endParaRPr lang="en-US" sz="1200" dirty="0">
                  <a:ea typeface="ＭＳ 明朝"/>
                  <a:cs typeface="Times New Roman"/>
                </a:endParaRPr>
              </a:p>
            </p:txBody>
          </p:sp>
          <p:sp>
            <p:nvSpPr>
              <p:cNvPr id="51" name="Text Box 179"/>
              <p:cNvSpPr txBox="1"/>
              <p:nvPr/>
            </p:nvSpPr>
            <p:spPr>
              <a:xfrm>
                <a:off x="1303020" y="245110"/>
                <a:ext cx="1337310" cy="327342"/>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Litchfield Savanna</a:t>
                </a:r>
                <a:endParaRPr lang="en-US" sz="1200" dirty="0">
                  <a:ea typeface="ＭＳ 明朝"/>
                  <a:cs typeface="Times New Roman"/>
                </a:endParaRPr>
              </a:p>
            </p:txBody>
          </p:sp>
          <p:sp>
            <p:nvSpPr>
              <p:cNvPr id="52" name="Text Box 180"/>
              <p:cNvSpPr txBox="1"/>
              <p:nvPr/>
            </p:nvSpPr>
            <p:spPr>
              <a:xfrm>
                <a:off x="1158588" y="259979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Great Western </a:t>
                </a:r>
                <a:r>
                  <a:rPr lang="en-US" sz="1200" b="1" dirty="0">
                    <a:solidFill>
                      <a:srgbClr val="4F6228"/>
                    </a:solidFill>
                    <a:latin typeface="Calibri"/>
                    <a:ea typeface="ＭＳ 明朝"/>
                    <a:cs typeface="Times New Roman"/>
                  </a:rPr>
                  <a:t>Woodlands</a:t>
                </a:r>
                <a:endParaRPr lang="en-US" sz="1200" dirty="0">
                  <a:ea typeface="ＭＳ 明朝"/>
                  <a:cs typeface="Times New Roman"/>
                </a:endParaRPr>
              </a:p>
            </p:txBody>
          </p:sp>
        </p:grpSp>
      </p:grpSp>
      <p:sp>
        <p:nvSpPr>
          <p:cNvPr id="35" name="Oval 34"/>
          <p:cNvSpPr/>
          <p:nvPr/>
        </p:nvSpPr>
        <p:spPr>
          <a:xfrm>
            <a:off x="7763356" y="2157725"/>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 Box 180"/>
          <p:cNvSpPr txBox="1"/>
          <p:nvPr/>
        </p:nvSpPr>
        <p:spPr>
          <a:xfrm>
            <a:off x="1709338" y="4038511"/>
            <a:ext cx="2272112" cy="33528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Boyagin Wandoo Woodland</a:t>
            </a:r>
            <a:endParaRPr lang="en-US" sz="1200" dirty="0">
              <a:ea typeface="ＭＳ 明朝"/>
              <a:cs typeface="Times New Roman"/>
            </a:endParaRPr>
          </a:p>
        </p:txBody>
      </p:sp>
      <p:sp>
        <p:nvSpPr>
          <p:cNvPr id="64" name="Oval 63"/>
          <p:cNvSpPr/>
          <p:nvPr/>
        </p:nvSpPr>
        <p:spPr>
          <a:xfrm>
            <a:off x="7589625" y="283113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011890" y="2605788"/>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495722" y="1426840"/>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944330" y="37629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39530" y="410656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455380" y="3915301"/>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781866" y="420806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242612" y="4681659"/>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223226" y="4213763"/>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995264" y="444560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31837" y="5472742"/>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80"/>
          <p:cNvSpPr txBox="1"/>
          <p:nvPr/>
        </p:nvSpPr>
        <p:spPr>
          <a:xfrm>
            <a:off x="1671668" y="3823812"/>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Gingin Banksia Woodland</a:t>
            </a:r>
            <a:endParaRPr lang="en-US" sz="1200" dirty="0">
              <a:ea typeface="ＭＳ 明朝"/>
              <a:cs typeface="Times New Roman"/>
            </a:endParaRPr>
          </a:p>
        </p:txBody>
      </p:sp>
      <p:sp>
        <p:nvSpPr>
          <p:cNvPr id="2" name="Rectangle 1"/>
          <p:cNvSpPr/>
          <p:nvPr/>
        </p:nvSpPr>
        <p:spPr>
          <a:xfrm>
            <a:off x="7853492" y="197485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 Box 160"/>
          <p:cNvSpPr txBox="1"/>
          <p:nvPr/>
        </p:nvSpPr>
        <p:spPr>
          <a:xfrm>
            <a:off x="7268885" y="1703136"/>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AU-CTR, AU-COW </a:t>
            </a:r>
            <a:r>
              <a:rPr lang="en-US" sz="1200" b="1" dirty="0">
                <a:solidFill>
                  <a:srgbClr val="4F6228"/>
                </a:solidFill>
                <a:ea typeface="ＭＳ 明朝"/>
                <a:cs typeface="Times New Roman"/>
              </a:rPr>
              <a:t> </a:t>
            </a:r>
            <a:r>
              <a:rPr lang="en-US" sz="1200" b="1" dirty="0">
                <a:solidFill>
                  <a:srgbClr val="4F6228"/>
                </a:solidFill>
                <a:ea typeface="ＭＳ 明朝"/>
                <a:cs typeface="Times New Roman"/>
              </a:rPr>
              <a:t>  </a:t>
            </a:r>
            <a:endParaRPr lang="en-US" sz="1200" dirty="0">
              <a:ea typeface="ＭＳ 明朝"/>
              <a:cs typeface="Times New Roman"/>
            </a:endParaRPr>
          </a:p>
          <a:p>
            <a:endParaRPr lang="en-US" sz="1200" dirty="0">
              <a:ea typeface="ＭＳ 明朝"/>
              <a:cs typeface="Times New Roman"/>
            </a:endParaRPr>
          </a:p>
          <a:p>
            <a:endParaRPr lang="en-US" sz="1200" dirty="0">
              <a:solidFill>
                <a:srgbClr val="3366FF"/>
              </a:solidFill>
              <a:ea typeface="ＭＳ 明朝"/>
              <a:cs typeface="Times New Roman"/>
            </a:endParaRPr>
          </a:p>
        </p:txBody>
      </p:sp>
      <p:sp>
        <p:nvSpPr>
          <p:cNvPr id="81" name="Rectangle 80"/>
          <p:cNvSpPr/>
          <p:nvPr/>
        </p:nvSpPr>
        <p:spPr>
          <a:xfrm>
            <a:off x="6164895" y="261195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 Box 160"/>
          <p:cNvSpPr txBox="1"/>
          <p:nvPr/>
        </p:nvSpPr>
        <p:spPr>
          <a:xfrm>
            <a:off x="6243320" y="2517541"/>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AU-TTE</a:t>
            </a:r>
            <a:endParaRPr lang="en-US" sz="1200" dirty="0">
              <a:solidFill>
                <a:srgbClr val="3366FF"/>
              </a:solidFill>
              <a:ea typeface="ＭＳ 明朝"/>
              <a:cs typeface="Times New Roman"/>
            </a:endParaRPr>
          </a:p>
        </p:txBody>
      </p:sp>
      <p:sp>
        <p:nvSpPr>
          <p:cNvPr id="83" name="Rectangle 82"/>
          <p:cNvSpPr/>
          <p:nvPr/>
        </p:nvSpPr>
        <p:spPr>
          <a:xfrm>
            <a:off x="5944486" y="1717535"/>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 Box 160"/>
          <p:cNvSpPr txBox="1"/>
          <p:nvPr/>
        </p:nvSpPr>
        <p:spPr>
          <a:xfrm>
            <a:off x="6013837" y="1624831"/>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AU-DRY</a:t>
            </a:r>
            <a:endParaRPr lang="en-US" sz="1200" dirty="0">
              <a:solidFill>
                <a:srgbClr val="3366FF"/>
              </a:solidFill>
              <a:ea typeface="ＭＳ 明朝"/>
              <a:cs typeface="Times New Roman"/>
            </a:endParaRPr>
          </a:p>
        </p:txBody>
      </p:sp>
      <p:sp>
        <p:nvSpPr>
          <p:cNvPr id="85" name="Rectangle 84"/>
          <p:cNvSpPr/>
          <p:nvPr/>
        </p:nvSpPr>
        <p:spPr>
          <a:xfrm>
            <a:off x="7435129" y="463067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 Box 160"/>
          <p:cNvSpPr txBox="1"/>
          <p:nvPr/>
        </p:nvSpPr>
        <p:spPr>
          <a:xfrm>
            <a:off x="6777529" y="4417589"/>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AU-WHR, AU-RIG</a:t>
            </a:r>
            <a:endParaRPr lang="en-US" sz="1200" dirty="0">
              <a:solidFill>
                <a:srgbClr val="3366FF"/>
              </a:solidFill>
              <a:ea typeface="ＭＳ 明朝"/>
              <a:cs typeface="Times New Roman"/>
            </a:endParaRPr>
          </a:p>
        </p:txBody>
      </p:sp>
      <p:sp>
        <p:nvSpPr>
          <p:cNvPr id="87" name="Rectangle 86"/>
          <p:cNvSpPr/>
          <p:nvPr/>
        </p:nvSpPr>
        <p:spPr>
          <a:xfrm>
            <a:off x="6084186" y="2028497"/>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 Box 160"/>
          <p:cNvSpPr txBox="1"/>
          <p:nvPr/>
        </p:nvSpPr>
        <p:spPr>
          <a:xfrm>
            <a:off x="6155494" y="1935328"/>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AU-STP</a:t>
            </a:r>
            <a:endParaRPr lang="en-US" sz="1200" dirty="0">
              <a:solidFill>
                <a:srgbClr val="3366FF"/>
              </a:solidFill>
              <a:ea typeface="ＭＳ 明朝"/>
              <a:cs typeface="Times New Roman"/>
            </a:endParaRPr>
          </a:p>
        </p:txBody>
      </p:sp>
      <p:sp>
        <p:nvSpPr>
          <p:cNvPr id="89" name="Rectangle 88"/>
          <p:cNvSpPr/>
          <p:nvPr/>
        </p:nvSpPr>
        <p:spPr>
          <a:xfrm>
            <a:off x="5703186" y="1587002"/>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 Box 160"/>
          <p:cNvSpPr txBox="1"/>
          <p:nvPr/>
        </p:nvSpPr>
        <p:spPr>
          <a:xfrm>
            <a:off x="5758619" y="1485131"/>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AU-DAS</a:t>
            </a:r>
            <a:endParaRPr lang="en-US" sz="1200" dirty="0">
              <a:solidFill>
                <a:srgbClr val="3366FF"/>
              </a:solidFill>
              <a:ea typeface="ＭＳ 明朝"/>
              <a:cs typeface="Times New Roman"/>
            </a:endParaRPr>
          </a:p>
        </p:txBody>
      </p:sp>
      <p:sp>
        <p:nvSpPr>
          <p:cNvPr id="60" name="Text Box 160"/>
          <p:cNvSpPr txBox="1"/>
          <p:nvPr/>
        </p:nvSpPr>
        <p:spPr>
          <a:xfrm>
            <a:off x="5636511" y="1140814"/>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AU-HOW</a:t>
            </a:r>
            <a:endParaRPr lang="en-US" sz="1200" dirty="0">
              <a:solidFill>
                <a:srgbClr val="3366FF"/>
              </a:solidFill>
              <a:ea typeface="ＭＳ 明朝"/>
              <a:cs typeface="Times New Roman"/>
            </a:endParaRPr>
          </a:p>
        </p:txBody>
      </p:sp>
      <p:sp>
        <p:nvSpPr>
          <p:cNvPr id="61" name="Rectangle 60"/>
          <p:cNvSpPr/>
          <p:nvPr/>
        </p:nvSpPr>
        <p:spPr>
          <a:xfrm>
            <a:off x="5562944" y="1233300"/>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3758278" y="4165409"/>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 Box 160"/>
          <p:cNvSpPr txBox="1"/>
          <p:nvPr/>
        </p:nvSpPr>
        <p:spPr>
          <a:xfrm>
            <a:off x="3836380" y="4080733"/>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AU-RGF</a:t>
            </a:r>
            <a:endParaRPr lang="en-US" sz="1200" dirty="0">
              <a:solidFill>
                <a:srgbClr val="3366FF"/>
              </a:solidFill>
              <a:ea typeface="ＭＳ 明朝"/>
              <a:cs typeface="Times New Roman"/>
            </a:endParaRPr>
          </a:p>
        </p:txBody>
      </p:sp>
      <p:sp>
        <p:nvSpPr>
          <p:cNvPr id="71" name="Rectangle 70"/>
          <p:cNvSpPr/>
          <p:nvPr/>
        </p:nvSpPr>
        <p:spPr>
          <a:xfrm>
            <a:off x="8673145" y="3405706"/>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 Box 160"/>
          <p:cNvSpPr txBox="1"/>
          <p:nvPr/>
        </p:nvSpPr>
        <p:spPr>
          <a:xfrm>
            <a:off x="8396010" y="3142099"/>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AU-SAM</a:t>
            </a:r>
            <a:endParaRPr lang="en-US" sz="1200" dirty="0">
              <a:solidFill>
                <a:srgbClr val="3366FF"/>
              </a:solidFill>
              <a:ea typeface="ＭＳ 明朝"/>
              <a:cs typeface="Times New Roman"/>
            </a:endParaRPr>
          </a:p>
        </p:txBody>
      </p:sp>
      <p:sp>
        <p:nvSpPr>
          <p:cNvPr id="73" name="Rectangle 72"/>
          <p:cNvSpPr/>
          <p:nvPr/>
        </p:nvSpPr>
        <p:spPr>
          <a:xfrm>
            <a:off x="7647413" y="4310473"/>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 Box 160"/>
          <p:cNvSpPr txBox="1"/>
          <p:nvPr/>
        </p:nvSpPr>
        <p:spPr>
          <a:xfrm>
            <a:off x="6989932" y="4215720"/>
            <a:ext cx="6540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latin typeface="Calibri"/>
                <a:ea typeface="ＭＳ 明朝"/>
                <a:cs typeface="Times New Roman"/>
              </a:rPr>
              <a:t>AU-YNC</a:t>
            </a:r>
            <a:endParaRPr lang="en-US" sz="1200" dirty="0">
              <a:solidFill>
                <a:srgbClr val="3366FF"/>
              </a:solidFill>
              <a:ea typeface="ＭＳ 明朝"/>
              <a:cs typeface="Times New Roman"/>
            </a:endParaRPr>
          </a:p>
        </p:txBody>
      </p:sp>
      <p:sp>
        <p:nvSpPr>
          <p:cNvPr id="92" name="Text Box 180"/>
          <p:cNvSpPr txBox="1"/>
          <p:nvPr/>
        </p:nvSpPr>
        <p:spPr>
          <a:xfrm>
            <a:off x="4831437" y="5634091"/>
            <a:ext cx="2080260" cy="28166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ea typeface="ＭＳ 明朝"/>
                <a:cs typeface="Times New Roman"/>
              </a:rPr>
              <a:t>Core TERN funded OzFlux site</a:t>
            </a:r>
            <a:endParaRPr lang="en-US" sz="1200" dirty="0">
              <a:ea typeface="ＭＳ 明朝"/>
              <a:cs typeface="Times New Roman"/>
            </a:endParaRPr>
          </a:p>
        </p:txBody>
      </p:sp>
      <p:sp>
        <p:nvSpPr>
          <p:cNvPr id="93" name="Text Box 160"/>
          <p:cNvSpPr txBox="1"/>
          <p:nvPr/>
        </p:nvSpPr>
        <p:spPr>
          <a:xfrm>
            <a:off x="4823527" y="5890360"/>
            <a:ext cx="207645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3366FF"/>
                </a:solidFill>
                <a:ea typeface="ＭＳ 明朝"/>
                <a:cs typeface="Times New Roman"/>
              </a:rPr>
              <a:t>Partial TERN funded OzFlux site</a:t>
            </a:r>
            <a:endParaRPr lang="en-US" sz="1200" dirty="0">
              <a:solidFill>
                <a:srgbClr val="3366FF"/>
              </a:solidFill>
              <a:ea typeface="ＭＳ 明朝"/>
              <a:cs typeface="Times New Roman"/>
            </a:endParaRPr>
          </a:p>
        </p:txBody>
      </p:sp>
      <p:sp>
        <p:nvSpPr>
          <p:cNvPr id="94" name="Oval 93"/>
          <p:cNvSpPr/>
          <p:nvPr/>
        </p:nvSpPr>
        <p:spPr>
          <a:xfrm>
            <a:off x="4715861" y="5718704"/>
            <a:ext cx="115576" cy="115576"/>
          </a:xfrm>
          <a:prstGeom prst="ellipse">
            <a:avLst/>
          </a:prstGeom>
          <a:solidFill>
            <a:srgbClr val="FF6600"/>
          </a:solidFill>
          <a:ln>
            <a:solidFill>
              <a:srgbClr val="FF6600"/>
            </a:solidFill>
          </a:ln>
          <a:scene3d>
            <a:camera prst="orthographicFront"/>
            <a:lightRig rig="threePt" dir="t"/>
          </a:scene3d>
          <a:sp3d>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4726819" y="5987859"/>
            <a:ext cx="96708" cy="96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461785" y="5608692"/>
            <a:ext cx="2634062" cy="614309"/>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 Box 160"/>
          <p:cNvSpPr txBox="1"/>
          <p:nvPr/>
        </p:nvSpPr>
        <p:spPr>
          <a:xfrm>
            <a:off x="7973735" y="1905031"/>
            <a:ext cx="2008465" cy="24127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Daintree Rainforest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7" name="Text Box 160"/>
          <p:cNvSpPr txBox="1"/>
          <p:nvPr/>
        </p:nvSpPr>
        <p:spPr>
          <a:xfrm>
            <a:off x="8748435" y="33147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Samford Peri-Urban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8" name="Text Box 160"/>
          <p:cNvSpPr txBox="1"/>
          <p:nvPr/>
        </p:nvSpPr>
        <p:spPr>
          <a:xfrm>
            <a:off x="7503835" y="4559331"/>
            <a:ext cx="1308100" cy="2653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1200" b="1" dirty="0">
                <a:solidFill>
                  <a:srgbClr val="4F6228"/>
                </a:solidFill>
                <a:latin typeface="Calibri"/>
                <a:ea typeface="ＭＳ 明朝"/>
                <a:cs typeface="Times New Roman"/>
              </a:rPr>
              <a:t>Whroo Dry Eucalypt </a:t>
            </a:r>
            <a:r>
              <a:rPr lang="en-US" sz="900" b="1" dirty="0">
                <a:solidFill>
                  <a:srgbClr val="4F6228"/>
                </a:solidFill>
                <a:latin typeface="Calibri"/>
                <a:ea typeface="ＭＳ 明朝"/>
                <a:cs typeface="Times New Roman"/>
              </a:rPr>
              <a:t>(Affiliate)</a:t>
            </a:r>
            <a:endParaRPr lang="en-US" sz="900" dirty="0">
              <a:ea typeface="ＭＳ 明朝"/>
              <a:cs typeface="Times New Roman"/>
            </a:endParaRPr>
          </a:p>
        </p:txBody>
      </p:sp>
      <p:sp>
        <p:nvSpPr>
          <p:cNvPr id="99" name="Title 1"/>
          <p:cNvSpPr txBox="1">
            <a:spLocks/>
          </p:cNvSpPr>
          <p:nvPr/>
        </p:nvSpPr>
        <p:spPr>
          <a:xfrm>
            <a:off x="3325044" y="446386"/>
            <a:ext cx="4761681" cy="568028"/>
          </a:xfrm>
          <a:prstGeom prst="rect">
            <a:avLst/>
          </a:prstGeom>
        </p:spPr>
        <p:txBody>
          <a:bodyPr/>
          <a:lstStyle>
            <a:lvl1pPr algn="ctr" defTabSz="609570" rtl="0" eaLnBrk="1" latinLnBrk="0" hangingPunct="1">
              <a:spcBef>
                <a:spcPct val="0"/>
              </a:spcBef>
              <a:buNone/>
              <a:defRPr sz="5867" b="1" i="0" kern="1200" baseline="0">
                <a:solidFill>
                  <a:srgbClr val="5D6B30"/>
                </a:solidFill>
                <a:latin typeface="+mj-lt"/>
                <a:ea typeface="+mj-ea"/>
                <a:cs typeface="+mj-cs"/>
              </a:defRPr>
            </a:lvl1pPr>
          </a:lstStyle>
          <a:p>
            <a:r>
              <a:rPr lang="en-US" sz="2800" b="0" dirty="0" smtClean="0"/>
              <a:t>Ecosystems Processes July 2019</a:t>
            </a:r>
            <a:endParaRPr lang="en-US" sz="2800" b="0" dirty="0"/>
          </a:p>
        </p:txBody>
      </p:sp>
    </p:spTree>
    <p:extLst>
      <p:ext uri="{BB962C8B-B14F-4D97-AF65-F5344CB8AC3E}">
        <p14:creationId xmlns:p14="http://schemas.microsoft.com/office/powerpoint/2010/main" val="14461182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itle pag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5893</TotalTime>
  <Words>1479</Words>
  <Application>Microsoft Macintosh PowerPoint</Application>
  <PresentationFormat>Widescreen</PresentationFormat>
  <Paragraphs>323</Paragraphs>
  <Slides>22</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Avenir Roman</vt:lpstr>
      <vt:lpstr>Calibri</vt:lpstr>
      <vt:lpstr>Calibri Light</vt:lpstr>
      <vt:lpstr>ＭＳ 明朝</vt:lpstr>
      <vt:lpstr>Times New Roman</vt:lpstr>
      <vt:lpstr>Wingdings</vt:lpstr>
      <vt:lpstr>Arial</vt:lpstr>
      <vt:lpstr>1_Title page</vt:lpstr>
      <vt:lpstr>Normal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Ecosystems Processes</vt:lpstr>
      <vt:lpstr>PowerPoint Presentation</vt:lpstr>
      <vt:lpstr>PowerPoint Presentation</vt:lpstr>
      <vt:lpstr>PowerPoint Presentation</vt:lpstr>
      <vt:lpstr>PowerPoint Presentation</vt:lpstr>
      <vt:lpstr>PowerPoint Presentation</vt:lpstr>
      <vt:lpstr>Tumbarumba</vt:lpstr>
      <vt:lpstr>PowerPoint Presentation</vt:lpstr>
      <vt:lpstr>PowerPoint Presentation</vt:lpstr>
      <vt:lpstr>www.tern.org.au</vt:lpstr>
      <vt:lpstr>Cal/Val</vt:lpstr>
    </vt:vector>
  </TitlesOfParts>
  <Company>University of Queensland</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Brady</dc:creator>
  <cp:lastModifiedBy>Mirko Karan</cp:lastModifiedBy>
  <cp:revision>78</cp:revision>
  <dcterms:created xsi:type="dcterms:W3CDTF">2018-11-22T23:04:28Z</dcterms:created>
  <dcterms:modified xsi:type="dcterms:W3CDTF">2019-07-16T03:13:18Z</dcterms:modified>
</cp:coreProperties>
</file>