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85" r:id="rId2"/>
    <p:sldId id="286" r:id="rId3"/>
    <p:sldId id="363" r:id="rId4"/>
    <p:sldId id="364" r:id="rId5"/>
    <p:sldId id="365" r:id="rId6"/>
    <p:sldId id="366" r:id="rId7"/>
    <p:sldId id="367" r:id="rId8"/>
    <p:sldId id="368" r:id="rId9"/>
    <p:sldId id="369" r:id="rId10"/>
    <p:sldId id="288" r:id="rId11"/>
    <p:sldId id="372" r:id="rId12"/>
    <p:sldId id="370" r:id="rId13"/>
    <p:sldId id="371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599">
          <p15:clr>
            <a:srgbClr val="A4A3A4"/>
          </p15:clr>
        </p15:guide>
        <p15:guide id="3" pos="2880">
          <p15:clr>
            <a:srgbClr val="A4A3A4"/>
          </p15:clr>
        </p15:guide>
        <p15:guide id="4" pos="5556">
          <p15:clr>
            <a:srgbClr val="A4A3A4"/>
          </p15:clr>
        </p15:guide>
        <p15:guide id="5" pos="2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54" autoAdjust="0"/>
    <p:restoredTop sz="94815" autoAdjust="0"/>
  </p:normalViewPr>
  <p:slideViewPr>
    <p:cSldViewPr showGuides="1">
      <p:cViewPr varScale="1">
        <p:scale>
          <a:sx n="112" d="100"/>
          <a:sy n="112" d="100"/>
        </p:scale>
        <p:origin x="552" y="72"/>
      </p:cViewPr>
      <p:guideLst>
        <p:guide orient="horz" pos="1620"/>
        <p:guide orient="horz" pos="599"/>
        <p:guide pos="2880"/>
        <p:guide pos="5556"/>
        <p:guide pos="2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8" d="100"/>
          <a:sy n="68" d="100"/>
        </p:scale>
        <p:origin x="3101" y="4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A697C-5849-4DDF-A6C8-08E6893940F4}" type="datetimeFigureOut">
              <a:rPr lang="en-AU" smtClean="0"/>
              <a:pPr/>
              <a:t>13/07/2019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014AF-979A-46D9-9B43-4C67319580D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4441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92BC2-9435-4D31-AEB3-5D5877AD6447}" type="datetimeFigureOut">
              <a:rPr lang="en-AU" smtClean="0"/>
              <a:pPr/>
              <a:t>13/07/2019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96215-5E4C-414D-A8DB-C38AA7CF7C2A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3183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Typical intro slide with the points to be covered in the talk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2911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Figure on left – spatial distribution of neutron counts is in left panels and spatial distribution in soil moisture is shown in the right panels</a:t>
            </a:r>
          </a:p>
          <a:p>
            <a:r>
              <a:rPr lang="en-AU" dirty="0"/>
              <a:t>Figure on right shows dash cam footage from survey which is used to double check </a:t>
            </a:r>
            <a:r>
              <a:rPr lang="en-AU" dirty="0" err="1"/>
              <a:t>landuse</a:t>
            </a:r>
            <a:r>
              <a:rPr lang="en-AU" dirty="0"/>
              <a:t> and road type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8067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Just summarising key points relevant </a:t>
            </a:r>
            <a:r>
              <a:rPr lang="en-AU"/>
              <a:t>to audience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73190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Just trying to simplify what is quite a complex process.</a:t>
            </a:r>
          </a:p>
          <a:p>
            <a:r>
              <a:rPr lang="en-AU" dirty="0"/>
              <a:t>We are continuously bombarded with these cosmic-rays which originate from exploding stars – they are everywhere</a:t>
            </a:r>
          </a:p>
          <a:p>
            <a:r>
              <a:rPr lang="en-AU" dirty="0"/>
              <a:t>Water reduces there energy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5418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This is our typical installation – solar powered with remote telemetry</a:t>
            </a:r>
          </a:p>
          <a:p>
            <a:r>
              <a:rPr lang="en-AU" dirty="0"/>
              <a:t>~$25k each – but cheaper if you add to existing stations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87025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Large footprint results from the statistics around the ‘random walk’ that cosmic rays can travel over after interacting with near surface hydrogen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7271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Calibration involves at least one field sampling campaign where 72 spatially distributed samples are collected</a:t>
            </a:r>
          </a:p>
          <a:p>
            <a:r>
              <a:rPr lang="en-AU" dirty="0"/>
              <a:t>Calibration just pulls a universal calibration curve to he correct location for a given site</a:t>
            </a:r>
          </a:p>
          <a:p>
            <a:r>
              <a:rPr lang="en-AU" dirty="0"/>
              <a:t>New sites will be funded under TERN – terrestrial Ecosystems Research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5731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Just a couple of demo sites to show how season effects are picked up over multiple years</a:t>
            </a:r>
          </a:p>
          <a:p>
            <a:r>
              <a:rPr lang="en-AU" dirty="0"/>
              <a:t>Big peak on lower graph is a flood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2847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Point of this slide is that Australia is not the only source of this data and that international standards are being applied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2587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Mobile rover offers opportunity for detailed pixel scale analysis – good for upscaling and downscaling approaches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7621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Some examples of a 40x40km SMAP pixel survey from Victoria</a:t>
            </a:r>
          </a:p>
          <a:p>
            <a:r>
              <a:rPr lang="en-AU" dirty="0"/>
              <a:t>Left figure is track driven through pixel extent</a:t>
            </a:r>
          </a:p>
          <a:p>
            <a:r>
              <a:rPr lang="en-AU" dirty="0"/>
              <a:t>Right figure is spatial distribution of values from the soil and landscape grid of Australia which has a resolution of 90m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8286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44440" y="2341960"/>
            <a:ext cx="8467494" cy="81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4440" y="3192819"/>
            <a:ext cx="8475710" cy="27003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grpSp>
        <p:nvGrpSpPr>
          <p:cNvPr id="26" name="Group 99"/>
          <p:cNvGrpSpPr/>
          <p:nvPr userDrawn="1"/>
        </p:nvGrpSpPr>
        <p:grpSpPr>
          <a:xfrm>
            <a:off x="0" y="4124457"/>
            <a:ext cx="9144000" cy="745712"/>
            <a:chOff x="1" y="4124455"/>
            <a:chExt cx="9144000" cy="745712"/>
          </a:xfrm>
        </p:grpSpPr>
        <p:grpSp>
          <p:nvGrpSpPr>
            <p:cNvPr id="28" name="Group 98"/>
            <p:cNvGrpSpPr/>
            <p:nvPr userDrawn="1"/>
          </p:nvGrpSpPr>
          <p:grpSpPr>
            <a:xfrm>
              <a:off x="1" y="4124455"/>
              <a:ext cx="9144000" cy="745712"/>
              <a:chOff x="1" y="4124455"/>
              <a:chExt cx="9159874" cy="745712"/>
            </a:xfrm>
          </p:grpSpPr>
          <p:sp>
            <p:nvSpPr>
              <p:cNvPr id="62" name="Freeform 42"/>
              <p:cNvSpPr>
                <a:spLocks noEditPoints="1"/>
              </p:cNvSpPr>
              <p:nvPr/>
            </p:nvSpPr>
            <p:spPr bwMode="auto">
              <a:xfrm>
                <a:off x="1" y="4171566"/>
                <a:ext cx="9159873" cy="698601"/>
              </a:xfrm>
              <a:custGeom>
                <a:avLst/>
                <a:gdLst/>
                <a:ahLst/>
                <a:cxnLst>
                  <a:cxn ang="0">
                    <a:pos x="2415" y="88"/>
                  </a:cxn>
                  <a:cxn ang="0">
                    <a:pos x="0" y="88"/>
                  </a:cxn>
                  <a:cxn ang="0">
                    <a:pos x="0" y="102"/>
                  </a:cxn>
                  <a:cxn ang="0">
                    <a:pos x="2202" y="102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881" y="0"/>
                  </a:cxn>
                  <a:cxn ang="0">
                    <a:pos x="2855" y="0"/>
                  </a:cxn>
                  <a:cxn ang="0">
                    <a:pos x="285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768" y="220"/>
                  </a:cxn>
                  <a:cxn ang="0">
                    <a:pos x="2881" y="220"/>
                  </a:cxn>
                  <a:cxn ang="0">
                    <a:pos x="2881" y="0"/>
                  </a:cxn>
                </a:cxnLst>
                <a:rect l="0" t="0" r="r" b="b"/>
                <a:pathLst>
                  <a:path w="2881" h="220">
                    <a:moveTo>
                      <a:pt x="2415" y="88"/>
                    </a:moveTo>
                    <a:cubicBezTo>
                      <a:pt x="0" y="88"/>
                      <a:pt x="0" y="88"/>
                      <a:pt x="0" y="88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2202" y="102"/>
                      <a:pt x="2202" y="102"/>
                      <a:pt x="2202" y="102"/>
                    </a:cubicBezTo>
                    <a:cubicBezTo>
                      <a:pt x="2341" y="102"/>
                      <a:pt x="2386" y="99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moveTo>
                      <a:pt x="2881" y="0"/>
                    </a:moveTo>
                    <a:cubicBezTo>
                      <a:pt x="2855" y="0"/>
                      <a:pt x="2855" y="0"/>
                      <a:pt x="2855" y="0"/>
                    </a:cubicBezTo>
                    <a:cubicBezTo>
                      <a:pt x="2855" y="88"/>
                      <a:pt x="2855" y="88"/>
                      <a:pt x="285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89" y="148"/>
                      <a:pt x="2587" y="220"/>
                      <a:pt x="2768" y="220"/>
                    </a:cubicBezTo>
                    <a:cubicBezTo>
                      <a:pt x="2812" y="220"/>
                      <a:pt x="2881" y="220"/>
                      <a:pt x="2881" y="220"/>
                    </a:cubicBezTo>
                    <a:cubicBezTo>
                      <a:pt x="2881" y="0"/>
                      <a:pt x="2881" y="0"/>
                      <a:pt x="2881" y="0"/>
                    </a:cubicBezTo>
                  </a:path>
                </a:pathLst>
              </a:custGeom>
              <a:solidFill>
                <a:srgbClr val="B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3" name="Freeform 43"/>
              <p:cNvSpPr>
                <a:spLocks noEditPoints="1"/>
              </p:cNvSpPr>
              <p:nvPr/>
            </p:nvSpPr>
            <p:spPr bwMode="auto">
              <a:xfrm>
                <a:off x="1" y="4124455"/>
                <a:ext cx="9077765" cy="327091"/>
              </a:xfrm>
              <a:custGeom>
                <a:avLst/>
                <a:gdLst/>
                <a:ahLst/>
                <a:cxnLst>
                  <a:cxn ang="0">
                    <a:pos x="2855" y="15"/>
                  </a:cxn>
                  <a:cxn ang="0">
                    <a:pos x="2773" y="15"/>
                  </a:cxn>
                  <a:cxn ang="0">
                    <a:pos x="2415" y="103"/>
                  </a:cxn>
                  <a:cxn ang="0">
                    <a:pos x="2855" y="103"/>
                  </a:cxn>
                  <a:cxn ang="0">
                    <a:pos x="2855" y="15"/>
                  </a:cxn>
                  <a:cxn ang="0">
                    <a:pos x="2075" y="0"/>
                  </a:cxn>
                  <a:cxn ang="0">
                    <a:pos x="0" y="0"/>
                  </a:cxn>
                  <a:cxn ang="0">
                    <a:pos x="0" y="103"/>
                  </a:cxn>
                  <a:cxn ang="0">
                    <a:pos x="2415" y="103"/>
                  </a:cxn>
                  <a:cxn ang="0">
                    <a:pos x="2075" y="0"/>
                  </a:cxn>
                </a:cxnLst>
                <a:rect l="0" t="0" r="r" b="b"/>
                <a:pathLst>
                  <a:path w="2855" h="103">
                    <a:moveTo>
                      <a:pt x="2855" y="15"/>
                    </a:moveTo>
                    <a:cubicBezTo>
                      <a:pt x="2773" y="15"/>
                      <a:pt x="2773" y="15"/>
                      <a:pt x="2773" y="15"/>
                    </a:cubicBezTo>
                    <a:cubicBezTo>
                      <a:pt x="2555" y="15"/>
                      <a:pt x="2475" y="80"/>
                      <a:pt x="2415" y="103"/>
                    </a:cubicBezTo>
                    <a:cubicBezTo>
                      <a:pt x="2855" y="103"/>
                      <a:pt x="2855" y="103"/>
                      <a:pt x="2855" y="103"/>
                    </a:cubicBezTo>
                    <a:cubicBezTo>
                      <a:pt x="2855" y="15"/>
                      <a:pt x="2855" y="15"/>
                      <a:pt x="2855" y="15"/>
                    </a:cubicBezTo>
                    <a:moveTo>
                      <a:pt x="207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2415" y="103"/>
                      <a:pt x="2415" y="103"/>
                      <a:pt x="2415" y="103"/>
                    </a:cubicBezTo>
                    <a:cubicBezTo>
                      <a:pt x="2342" y="43"/>
                      <a:pt x="2220" y="0"/>
                      <a:pt x="2075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4" name="Freeform 44"/>
              <p:cNvSpPr>
                <a:spLocks/>
              </p:cNvSpPr>
              <p:nvPr/>
            </p:nvSpPr>
            <p:spPr bwMode="auto">
              <a:xfrm>
                <a:off x="1" y="4171566"/>
                <a:ext cx="7677872" cy="324399"/>
              </a:xfrm>
              <a:custGeom>
                <a:avLst/>
                <a:gdLst/>
                <a:ahLst/>
                <a:cxnLst>
                  <a:cxn ang="0">
                    <a:pos x="2415" y="88"/>
                  </a:cxn>
                  <a:cxn ang="0">
                    <a:pos x="2075" y="0"/>
                  </a:cxn>
                  <a:cxn ang="0">
                    <a:pos x="0" y="0"/>
                  </a:cxn>
                  <a:cxn ang="0">
                    <a:pos x="0" y="102"/>
                  </a:cxn>
                  <a:cxn ang="0">
                    <a:pos x="2202" y="102"/>
                  </a:cxn>
                  <a:cxn ang="0">
                    <a:pos x="2415" y="88"/>
                  </a:cxn>
                </a:cxnLst>
                <a:rect l="0" t="0" r="r" b="b"/>
                <a:pathLst>
                  <a:path w="2415" h="102">
                    <a:moveTo>
                      <a:pt x="2415" y="88"/>
                    </a:moveTo>
                    <a:cubicBezTo>
                      <a:pt x="2333" y="41"/>
                      <a:pt x="2220" y="0"/>
                      <a:pt x="207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2202" y="102"/>
                      <a:pt x="2202" y="102"/>
                      <a:pt x="2202" y="102"/>
                    </a:cubicBezTo>
                    <a:cubicBezTo>
                      <a:pt x="2341" y="102"/>
                      <a:pt x="2386" y="99"/>
                      <a:pt x="2415" y="88"/>
                    </a:cubicBezTo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5" name="Freeform 45"/>
              <p:cNvSpPr>
                <a:spLocks/>
              </p:cNvSpPr>
              <p:nvPr/>
            </p:nvSpPr>
            <p:spPr bwMode="auto">
              <a:xfrm>
                <a:off x="7677873" y="4171566"/>
                <a:ext cx="1482002" cy="648796"/>
              </a:xfrm>
              <a:custGeom>
                <a:avLst/>
                <a:gdLst/>
                <a:ahLst/>
                <a:cxnLst>
                  <a:cxn ang="0">
                    <a:pos x="358" y="0"/>
                  </a:cxn>
                  <a:cxn ang="0">
                    <a:pos x="0" y="88"/>
                  </a:cxn>
                  <a:cxn ang="0">
                    <a:pos x="353" y="204"/>
                  </a:cxn>
                  <a:cxn ang="0">
                    <a:pos x="466" y="204"/>
                  </a:cxn>
                  <a:cxn ang="0">
                    <a:pos x="466" y="0"/>
                  </a:cxn>
                  <a:cxn ang="0">
                    <a:pos x="358" y="0"/>
                  </a:cxn>
                </a:cxnLst>
                <a:rect l="0" t="0" r="r" b="b"/>
                <a:pathLst>
                  <a:path w="466" h="204">
                    <a:moveTo>
                      <a:pt x="358" y="0"/>
                    </a:moveTo>
                    <a:cubicBezTo>
                      <a:pt x="140" y="0"/>
                      <a:pt x="60" y="65"/>
                      <a:pt x="0" y="88"/>
                    </a:cubicBezTo>
                    <a:cubicBezTo>
                      <a:pt x="96" y="142"/>
                      <a:pt x="172" y="204"/>
                      <a:pt x="353" y="204"/>
                    </a:cubicBezTo>
                    <a:cubicBezTo>
                      <a:pt x="397" y="204"/>
                      <a:pt x="466" y="204"/>
                      <a:pt x="466" y="204"/>
                    </a:cubicBezTo>
                    <a:cubicBezTo>
                      <a:pt x="466" y="0"/>
                      <a:pt x="466" y="0"/>
                      <a:pt x="466" y="0"/>
                    </a:cubicBezTo>
                    <a:lnTo>
                      <a:pt x="3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</p:grpSp>
        <p:pic>
          <p:nvPicPr>
            <p:cNvPr id="30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01816" y="4256808"/>
              <a:ext cx="489038" cy="489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1" name="Group 19"/>
            <p:cNvGrpSpPr/>
            <p:nvPr userDrawn="1"/>
          </p:nvGrpSpPr>
          <p:grpSpPr>
            <a:xfrm>
              <a:off x="359397" y="4355630"/>
              <a:ext cx="612558" cy="71438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32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3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4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5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6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7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8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9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0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1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2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1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66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359999" y="4219470"/>
            <a:ext cx="4752000" cy="108000"/>
          </a:xfrm>
        </p:spPr>
        <p:txBody>
          <a:bodyPr anchor="ctr">
            <a:noAutofit/>
          </a:bodyPr>
          <a:lstStyle>
            <a:lvl1pPr>
              <a:buFontTx/>
              <a:buNone/>
              <a:defRPr sz="11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r>
              <a:rPr lang="en-AU" dirty="0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1775978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4263885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000" y="957263"/>
            <a:ext cx="8460000" cy="3419475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1">
                <a:solidFill>
                  <a:schemeClr val="accent1">
                    <a:lumMod val="75000"/>
                  </a:schemeClr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3693824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 userDrawn="1"/>
        </p:nvGrpSpPr>
        <p:grpSpPr>
          <a:xfrm>
            <a:off x="-9525" y="4538664"/>
            <a:ext cx="9169400" cy="636985"/>
            <a:chOff x="-9525" y="4538663"/>
            <a:chExt cx="9169400" cy="636985"/>
          </a:xfrm>
        </p:grpSpPr>
        <p:sp>
          <p:nvSpPr>
            <p:cNvPr id="49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4542235"/>
              <a:ext cx="9161463" cy="60126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50" name="Rectangle 7"/>
            <p:cNvSpPr>
              <a:spLocks noChangeArrowheads="1"/>
            </p:cNvSpPr>
            <p:nvPr userDrawn="1"/>
          </p:nvSpPr>
          <p:spPr bwMode="auto">
            <a:xfrm>
              <a:off x="1588" y="4775598"/>
              <a:ext cx="9142412" cy="36790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51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4538663"/>
              <a:ext cx="9169400" cy="636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Rectangle 84"/>
            <p:cNvSpPr>
              <a:spLocks noChangeArrowheads="1"/>
            </p:cNvSpPr>
            <p:nvPr/>
          </p:nvSpPr>
          <p:spPr bwMode="auto">
            <a:xfrm>
              <a:off x="-9525" y="4767263"/>
              <a:ext cx="9167813" cy="40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AutoShape 2"/>
            <p:cNvSpPr>
              <a:spLocks noChangeAspect="1" noChangeArrowheads="1" noTextEdit="1"/>
            </p:cNvSpPr>
            <p:nvPr userDrawn="1"/>
          </p:nvSpPr>
          <p:spPr bwMode="auto">
            <a:xfrm>
              <a:off x="-9525" y="4562475"/>
              <a:ext cx="916940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4" name="Rectangle 4"/>
            <p:cNvSpPr>
              <a:spLocks noChangeArrowheads="1"/>
            </p:cNvSpPr>
            <p:nvPr userDrawn="1"/>
          </p:nvSpPr>
          <p:spPr bwMode="auto">
            <a:xfrm>
              <a:off x="0" y="4794250"/>
              <a:ext cx="9150350" cy="35242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5" name="Rectangle 5"/>
            <p:cNvSpPr>
              <a:spLocks noChangeArrowheads="1"/>
            </p:cNvSpPr>
            <p:nvPr userDrawn="1"/>
          </p:nvSpPr>
          <p:spPr bwMode="auto">
            <a:xfrm>
              <a:off x="0" y="4794250"/>
              <a:ext cx="9150350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6" name="Freeform 6"/>
            <p:cNvSpPr>
              <a:spLocks noEditPoints="1"/>
            </p:cNvSpPr>
            <p:nvPr userDrawn="1"/>
          </p:nvSpPr>
          <p:spPr bwMode="auto">
            <a:xfrm>
              <a:off x="0" y="4575175"/>
              <a:ext cx="9150350" cy="498475"/>
            </a:xfrm>
            <a:custGeom>
              <a:avLst/>
              <a:gdLst/>
              <a:ahLst/>
              <a:cxnLst>
                <a:cxn ang="0">
                  <a:pos x="2877" y="10"/>
                </a:cxn>
                <a:cxn ang="0">
                  <a:pos x="2814" y="10"/>
                </a:cxn>
                <a:cxn ang="0">
                  <a:pos x="2576" y="69"/>
                </a:cxn>
                <a:cxn ang="0">
                  <a:pos x="2877" y="69"/>
                </a:cxn>
                <a:cxn ang="0">
                  <a:pos x="2877" y="157"/>
                </a:cxn>
                <a:cxn ang="0">
                  <a:pos x="2877" y="157"/>
                </a:cxn>
                <a:cxn ang="0">
                  <a:pos x="2877" y="10"/>
                </a:cxn>
                <a:cxn ang="0">
                  <a:pos x="2349" y="0"/>
                </a:cxn>
                <a:cxn ang="0">
                  <a:pos x="0" y="0"/>
                </a:cxn>
                <a:cxn ang="0">
                  <a:pos x="0" y="69"/>
                </a:cxn>
                <a:cxn ang="0">
                  <a:pos x="2576" y="69"/>
                </a:cxn>
                <a:cxn ang="0">
                  <a:pos x="2349" y="0"/>
                </a:cxn>
              </a:cxnLst>
              <a:rect l="0" t="0" r="r" b="b"/>
              <a:pathLst>
                <a:path w="2877" h="157">
                  <a:moveTo>
                    <a:pt x="2877" y="10"/>
                  </a:moveTo>
                  <a:cubicBezTo>
                    <a:pt x="2814" y="10"/>
                    <a:pt x="2814" y="10"/>
                    <a:pt x="2814" y="10"/>
                  </a:cubicBezTo>
                  <a:cubicBezTo>
                    <a:pt x="2669" y="10"/>
                    <a:pt x="2616" y="53"/>
                    <a:pt x="2576" y="69"/>
                  </a:cubicBezTo>
                  <a:cubicBezTo>
                    <a:pt x="2877" y="69"/>
                    <a:pt x="2877" y="69"/>
                    <a:pt x="2877" y="69"/>
                  </a:cubicBezTo>
                  <a:cubicBezTo>
                    <a:pt x="2877" y="157"/>
                    <a:pt x="2877" y="157"/>
                    <a:pt x="2877" y="157"/>
                  </a:cubicBezTo>
                  <a:cubicBezTo>
                    <a:pt x="2877" y="157"/>
                    <a:pt x="2877" y="157"/>
                    <a:pt x="2877" y="157"/>
                  </a:cubicBezTo>
                  <a:cubicBezTo>
                    <a:pt x="2877" y="10"/>
                    <a:pt x="2877" y="10"/>
                    <a:pt x="2877" y="10"/>
                  </a:cubicBezTo>
                  <a:moveTo>
                    <a:pt x="234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2576" y="69"/>
                    <a:pt x="2576" y="69"/>
                    <a:pt x="2576" y="69"/>
                  </a:cubicBezTo>
                  <a:cubicBezTo>
                    <a:pt x="2527" y="29"/>
                    <a:pt x="2446" y="0"/>
                    <a:pt x="2349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7" name="Freeform 7"/>
            <p:cNvSpPr>
              <a:spLocks noEditPoints="1"/>
            </p:cNvSpPr>
            <p:nvPr userDrawn="1"/>
          </p:nvSpPr>
          <p:spPr bwMode="auto">
            <a:xfrm>
              <a:off x="0" y="4794250"/>
              <a:ext cx="9150350" cy="279400"/>
            </a:xfrm>
            <a:custGeom>
              <a:avLst/>
              <a:gdLst/>
              <a:ahLst/>
              <a:cxnLst>
                <a:cxn ang="0">
                  <a:pos x="2576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2434" y="9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877" y="0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811" y="88"/>
                </a:cxn>
                <a:cxn ang="0">
                  <a:pos x="2877" y="88"/>
                </a:cxn>
                <a:cxn ang="0">
                  <a:pos x="2877" y="0"/>
                </a:cxn>
              </a:cxnLst>
              <a:rect l="0" t="0" r="r" b="b"/>
              <a:pathLst>
                <a:path w="2877" h="88">
                  <a:moveTo>
                    <a:pt x="257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434" y="9"/>
                    <a:pt x="2434" y="9"/>
                    <a:pt x="2434" y="9"/>
                  </a:cubicBezTo>
                  <a:cubicBezTo>
                    <a:pt x="2526" y="9"/>
                    <a:pt x="2556" y="7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moveTo>
                    <a:pt x="2877" y="0"/>
                  </a:moveTo>
                  <a:cubicBezTo>
                    <a:pt x="2576" y="0"/>
                    <a:pt x="2576" y="0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cubicBezTo>
                    <a:pt x="2625" y="40"/>
                    <a:pt x="2691" y="88"/>
                    <a:pt x="2811" y="88"/>
                  </a:cubicBezTo>
                  <a:cubicBezTo>
                    <a:pt x="2841" y="88"/>
                    <a:pt x="2877" y="88"/>
                    <a:pt x="2877" y="88"/>
                  </a:cubicBezTo>
                  <a:cubicBezTo>
                    <a:pt x="2877" y="0"/>
                    <a:pt x="2877" y="0"/>
                    <a:pt x="287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8" name="Freeform 8"/>
            <p:cNvSpPr>
              <a:spLocks/>
            </p:cNvSpPr>
            <p:nvPr userDrawn="1"/>
          </p:nvSpPr>
          <p:spPr bwMode="auto">
            <a:xfrm>
              <a:off x="0" y="4606925"/>
              <a:ext cx="8193088" cy="215900"/>
            </a:xfrm>
            <a:custGeom>
              <a:avLst/>
              <a:gdLst/>
              <a:ahLst/>
              <a:cxnLst>
                <a:cxn ang="0">
                  <a:pos x="2576" y="59"/>
                </a:cxn>
                <a:cxn ang="0">
                  <a:pos x="2349" y="0"/>
                </a:cxn>
                <a:cxn ang="0">
                  <a:pos x="0" y="0"/>
                </a:cxn>
                <a:cxn ang="0">
                  <a:pos x="0" y="68"/>
                </a:cxn>
                <a:cxn ang="0">
                  <a:pos x="2434" y="68"/>
                </a:cxn>
                <a:cxn ang="0">
                  <a:pos x="2576" y="59"/>
                </a:cxn>
              </a:cxnLst>
              <a:rect l="0" t="0" r="r" b="b"/>
              <a:pathLst>
                <a:path w="2576" h="68">
                  <a:moveTo>
                    <a:pt x="2576" y="59"/>
                  </a:moveTo>
                  <a:cubicBezTo>
                    <a:pt x="2521" y="27"/>
                    <a:pt x="2446" y="0"/>
                    <a:pt x="234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434" y="68"/>
                    <a:pt x="2434" y="68"/>
                    <a:pt x="2434" y="68"/>
                  </a:cubicBezTo>
                  <a:cubicBezTo>
                    <a:pt x="2526" y="68"/>
                    <a:pt x="2556" y="66"/>
                    <a:pt x="2576" y="59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59" name="Freeform 9"/>
            <p:cNvSpPr>
              <a:spLocks/>
            </p:cNvSpPr>
            <p:nvPr userDrawn="1"/>
          </p:nvSpPr>
          <p:spPr bwMode="auto">
            <a:xfrm>
              <a:off x="8193088" y="4606925"/>
              <a:ext cx="957263" cy="431800"/>
            </a:xfrm>
            <a:custGeom>
              <a:avLst/>
              <a:gdLst/>
              <a:ahLst/>
              <a:cxnLst>
                <a:cxn ang="0">
                  <a:pos x="238" y="0"/>
                </a:cxn>
                <a:cxn ang="0">
                  <a:pos x="0" y="59"/>
                </a:cxn>
                <a:cxn ang="0">
                  <a:pos x="235" y="136"/>
                </a:cxn>
                <a:cxn ang="0">
                  <a:pos x="301" y="136"/>
                </a:cxn>
                <a:cxn ang="0">
                  <a:pos x="301" y="0"/>
                </a:cxn>
                <a:cxn ang="0">
                  <a:pos x="238" y="0"/>
                </a:cxn>
              </a:cxnLst>
              <a:rect l="0" t="0" r="r" b="b"/>
              <a:pathLst>
                <a:path w="301" h="136">
                  <a:moveTo>
                    <a:pt x="238" y="0"/>
                  </a:moveTo>
                  <a:cubicBezTo>
                    <a:pt x="93" y="0"/>
                    <a:pt x="40" y="43"/>
                    <a:pt x="0" y="59"/>
                  </a:cubicBezTo>
                  <a:cubicBezTo>
                    <a:pt x="64" y="95"/>
                    <a:pt x="115" y="136"/>
                    <a:pt x="235" y="136"/>
                  </a:cubicBezTo>
                  <a:cubicBezTo>
                    <a:pt x="265" y="136"/>
                    <a:pt x="301" y="136"/>
                    <a:pt x="301" y="136"/>
                  </a:cubicBezTo>
                  <a:cubicBezTo>
                    <a:pt x="301" y="0"/>
                    <a:pt x="301" y="0"/>
                    <a:pt x="301" y="0"/>
                  </a:cubicBezTo>
                  <a:lnTo>
                    <a:pt x="238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60003" y="957263"/>
            <a:ext cx="7477125" cy="3419476"/>
          </a:xfrm>
        </p:spPr>
        <p:txBody>
          <a:bodyPr/>
          <a:lstStyle>
            <a:lvl1pPr>
              <a:spcAft>
                <a:spcPts val="0"/>
              </a:spcAft>
              <a:buFontTx/>
              <a:buNone/>
              <a:defRPr sz="4400" b="1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994" y="4878250"/>
            <a:ext cx="6083845" cy="93206"/>
          </a:xfrm>
        </p:spPr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  <p:pic>
        <p:nvPicPr>
          <p:cNvPr id="47" name="Picture 7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3656" y="4659719"/>
            <a:ext cx="324000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4123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2499742"/>
            <a:ext cx="6121438" cy="144243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58775" y="1563639"/>
            <a:ext cx="8461374" cy="639365"/>
          </a:xfrm>
        </p:spPr>
        <p:txBody>
          <a:bodyPr>
            <a:no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grpSp>
        <p:nvGrpSpPr>
          <p:cNvPr id="24" name="Group 99"/>
          <p:cNvGrpSpPr/>
          <p:nvPr userDrawn="1"/>
        </p:nvGrpSpPr>
        <p:grpSpPr>
          <a:xfrm>
            <a:off x="0" y="4124457"/>
            <a:ext cx="9144000" cy="745712"/>
            <a:chOff x="1" y="4124455"/>
            <a:chExt cx="9144000" cy="745712"/>
          </a:xfrm>
        </p:grpSpPr>
        <p:grpSp>
          <p:nvGrpSpPr>
            <p:cNvPr id="25" name="Group 98"/>
            <p:cNvGrpSpPr/>
            <p:nvPr userDrawn="1"/>
          </p:nvGrpSpPr>
          <p:grpSpPr>
            <a:xfrm>
              <a:off x="1" y="4124455"/>
              <a:ext cx="9144000" cy="745712"/>
              <a:chOff x="1" y="4124455"/>
              <a:chExt cx="9159874" cy="745712"/>
            </a:xfrm>
          </p:grpSpPr>
          <p:sp>
            <p:nvSpPr>
              <p:cNvPr id="41" name="Freeform 42"/>
              <p:cNvSpPr>
                <a:spLocks noEditPoints="1"/>
              </p:cNvSpPr>
              <p:nvPr/>
            </p:nvSpPr>
            <p:spPr bwMode="auto">
              <a:xfrm>
                <a:off x="1" y="4171566"/>
                <a:ext cx="9159873" cy="698601"/>
              </a:xfrm>
              <a:custGeom>
                <a:avLst/>
                <a:gdLst/>
                <a:ahLst/>
                <a:cxnLst>
                  <a:cxn ang="0">
                    <a:pos x="2415" y="88"/>
                  </a:cxn>
                  <a:cxn ang="0">
                    <a:pos x="0" y="88"/>
                  </a:cxn>
                  <a:cxn ang="0">
                    <a:pos x="0" y="102"/>
                  </a:cxn>
                  <a:cxn ang="0">
                    <a:pos x="2202" y="102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881" y="0"/>
                  </a:cxn>
                  <a:cxn ang="0">
                    <a:pos x="2855" y="0"/>
                  </a:cxn>
                  <a:cxn ang="0">
                    <a:pos x="285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768" y="220"/>
                  </a:cxn>
                  <a:cxn ang="0">
                    <a:pos x="2881" y="220"/>
                  </a:cxn>
                  <a:cxn ang="0">
                    <a:pos x="2881" y="0"/>
                  </a:cxn>
                </a:cxnLst>
                <a:rect l="0" t="0" r="r" b="b"/>
                <a:pathLst>
                  <a:path w="2881" h="220">
                    <a:moveTo>
                      <a:pt x="2415" y="88"/>
                    </a:moveTo>
                    <a:cubicBezTo>
                      <a:pt x="0" y="88"/>
                      <a:pt x="0" y="88"/>
                      <a:pt x="0" y="88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2202" y="102"/>
                      <a:pt x="2202" y="102"/>
                      <a:pt x="2202" y="102"/>
                    </a:cubicBezTo>
                    <a:cubicBezTo>
                      <a:pt x="2341" y="102"/>
                      <a:pt x="2386" y="99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moveTo>
                      <a:pt x="2881" y="0"/>
                    </a:moveTo>
                    <a:cubicBezTo>
                      <a:pt x="2855" y="0"/>
                      <a:pt x="2855" y="0"/>
                      <a:pt x="2855" y="0"/>
                    </a:cubicBezTo>
                    <a:cubicBezTo>
                      <a:pt x="2855" y="88"/>
                      <a:pt x="2855" y="88"/>
                      <a:pt x="285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89" y="148"/>
                      <a:pt x="2587" y="220"/>
                      <a:pt x="2768" y="220"/>
                    </a:cubicBezTo>
                    <a:cubicBezTo>
                      <a:pt x="2812" y="220"/>
                      <a:pt x="2881" y="220"/>
                      <a:pt x="2881" y="220"/>
                    </a:cubicBezTo>
                    <a:cubicBezTo>
                      <a:pt x="2881" y="0"/>
                      <a:pt x="2881" y="0"/>
                      <a:pt x="2881" y="0"/>
                    </a:cubicBezTo>
                  </a:path>
                </a:pathLst>
              </a:custGeom>
              <a:solidFill>
                <a:srgbClr val="B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2" name="Freeform 43"/>
              <p:cNvSpPr>
                <a:spLocks noEditPoints="1"/>
              </p:cNvSpPr>
              <p:nvPr/>
            </p:nvSpPr>
            <p:spPr bwMode="auto">
              <a:xfrm>
                <a:off x="1" y="4124455"/>
                <a:ext cx="9077765" cy="327091"/>
              </a:xfrm>
              <a:custGeom>
                <a:avLst/>
                <a:gdLst/>
                <a:ahLst/>
                <a:cxnLst>
                  <a:cxn ang="0">
                    <a:pos x="2855" y="15"/>
                  </a:cxn>
                  <a:cxn ang="0">
                    <a:pos x="2773" y="15"/>
                  </a:cxn>
                  <a:cxn ang="0">
                    <a:pos x="2415" y="103"/>
                  </a:cxn>
                  <a:cxn ang="0">
                    <a:pos x="2855" y="103"/>
                  </a:cxn>
                  <a:cxn ang="0">
                    <a:pos x="2855" y="15"/>
                  </a:cxn>
                  <a:cxn ang="0">
                    <a:pos x="2075" y="0"/>
                  </a:cxn>
                  <a:cxn ang="0">
                    <a:pos x="0" y="0"/>
                  </a:cxn>
                  <a:cxn ang="0">
                    <a:pos x="0" y="103"/>
                  </a:cxn>
                  <a:cxn ang="0">
                    <a:pos x="2415" y="103"/>
                  </a:cxn>
                  <a:cxn ang="0">
                    <a:pos x="2075" y="0"/>
                  </a:cxn>
                </a:cxnLst>
                <a:rect l="0" t="0" r="r" b="b"/>
                <a:pathLst>
                  <a:path w="2855" h="103">
                    <a:moveTo>
                      <a:pt x="2855" y="15"/>
                    </a:moveTo>
                    <a:cubicBezTo>
                      <a:pt x="2773" y="15"/>
                      <a:pt x="2773" y="15"/>
                      <a:pt x="2773" y="15"/>
                    </a:cubicBezTo>
                    <a:cubicBezTo>
                      <a:pt x="2555" y="15"/>
                      <a:pt x="2475" y="80"/>
                      <a:pt x="2415" y="103"/>
                    </a:cubicBezTo>
                    <a:cubicBezTo>
                      <a:pt x="2855" y="103"/>
                      <a:pt x="2855" y="103"/>
                      <a:pt x="2855" y="103"/>
                    </a:cubicBezTo>
                    <a:cubicBezTo>
                      <a:pt x="2855" y="15"/>
                      <a:pt x="2855" y="15"/>
                      <a:pt x="2855" y="15"/>
                    </a:cubicBezTo>
                    <a:moveTo>
                      <a:pt x="207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2415" y="103"/>
                      <a:pt x="2415" y="103"/>
                      <a:pt x="2415" y="103"/>
                    </a:cubicBezTo>
                    <a:cubicBezTo>
                      <a:pt x="2342" y="43"/>
                      <a:pt x="2220" y="0"/>
                      <a:pt x="2075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3" name="Freeform 44"/>
              <p:cNvSpPr>
                <a:spLocks/>
              </p:cNvSpPr>
              <p:nvPr/>
            </p:nvSpPr>
            <p:spPr bwMode="auto">
              <a:xfrm>
                <a:off x="1" y="4171566"/>
                <a:ext cx="7677872" cy="324399"/>
              </a:xfrm>
              <a:custGeom>
                <a:avLst/>
                <a:gdLst/>
                <a:ahLst/>
                <a:cxnLst>
                  <a:cxn ang="0">
                    <a:pos x="2415" y="88"/>
                  </a:cxn>
                  <a:cxn ang="0">
                    <a:pos x="2075" y="0"/>
                  </a:cxn>
                  <a:cxn ang="0">
                    <a:pos x="0" y="0"/>
                  </a:cxn>
                  <a:cxn ang="0">
                    <a:pos x="0" y="102"/>
                  </a:cxn>
                  <a:cxn ang="0">
                    <a:pos x="2202" y="102"/>
                  </a:cxn>
                  <a:cxn ang="0">
                    <a:pos x="2415" y="88"/>
                  </a:cxn>
                </a:cxnLst>
                <a:rect l="0" t="0" r="r" b="b"/>
                <a:pathLst>
                  <a:path w="2415" h="102">
                    <a:moveTo>
                      <a:pt x="2415" y="88"/>
                    </a:moveTo>
                    <a:cubicBezTo>
                      <a:pt x="2333" y="41"/>
                      <a:pt x="2220" y="0"/>
                      <a:pt x="207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2202" y="102"/>
                      <a:pt x="2202" y="102"/>
                      <a:pt x="2202" y="102"/>
                    </a:cubicBezTo>
                    <a:cubicBezTo>
                      <a:pt x="2341" y="102"/>
                      <a:pt x="2386" y="99"/>
                      <a:pt x="2415" y="88"/>
                    </a:cubicBezTo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5" name="Freeform 45"/>
              <p:cNvSpPr>
                <a:spLocks/>
              </p:cNvSpPr>
              <p:nvPr/>
            </p:nvSpPr>
            <p:spPr bwMode="auto">
              <a:xfrm>
                <a:off x="7677873" y="4171566"/>
                <a:ext cx="1482002" cy="648796"/>
              </a:xfrm>
              <a:custGeom>
                <a:avLst/>
                <a:gdLst/>
                <a:ahLst/>
                <a:cxnLst>
                  <a:cxn ang="0">
                    <a:pos x="358" y="0"/>
                  </a:cxn>
                  <a:cxn ang="0">
                    <a:pos x="0" y="88"/>
                  </a:cxn>
                  <a:cxn ang="0">
                    <a:pos x="353" y="204"/>
                  </a:cxn>
                  <a:cxn ang="0">
                    <a:pos x="466" y="204"/>
                  </a:cxn>
                  <a:cxn ang="0">
                    <a:pos x="466" y="0"/>
                  </a:cxn>
                  <a:cxn ang="0">
                    <a:pos x="358" y="0"/>
                  </a:cxn>
                </a:cxnLst>
                <a:rect l="0" t="0" r="r" b="b"/>
                <a:pathLst>
                  <a:path w="466" h="204">
                    <a:moveTo>
                      <a:pt x="358" y="0"/>
                    </a:moveTo>
                    <a:cubicBezTo>
                      <a:pt x="140" y="0"/>
                      <a:pt x="60" y="65"/>
                      <a:pt x="0" y="88"/>
                    </a:cubicBezTo>
                    <a:cubicBezTo>
                      <a:pt x="96" y="142"/>
                      <a:pt x="172" y="204"/>
                      <a:pt x="353" y="204"/>
                    </a:cubicBezTo>
                    <a:cubicBezTo>
                      <a:pt x="397" y="204"/>
                      <a:pt x="466" y="204"/>
                      <a:pt x="466" y="204"/>
                    </a:cubicBezTo>
                    <a:cubicBezTo>
                      <a:pt x="466" y="0"/>
                      <a:pt x="466" y="0"/>
                      <a:pt x="466" y="0"/>
                    </a:cubicBezTo>
                    <a:lnTo>
                      <a:pt x="3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</p:grpSp>
        <p:pic>
          <p:nvPicPr>
            <p:cNvPr id="26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01816" y="4256808"/>
              <a:ext cx="489038" cy="489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8" name="Group 19"/>
            <p:cNvGrpSpPr/>
            <p:nvPr userDrawn="1"/>
          </p:nvGrpSpPr>
          <p:grpSpPr>
            <a:xfrm>
              <a:off x="359397" y="4355630"/>
              <a:ext cx="612558" cy="71438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29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0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1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2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3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4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5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6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7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8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9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0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61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359999" y="4219470"/>
            <a:ext cx="4752000" cy="108000"/>
          </a:xfrm>
        </p:spPr>
        <p:txBody>
          <a:bodyPr anchor="ctr">
            <a:noAutofit/>
          </a:bodyPr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r>
              <a:rPr lang="en-AU" dirty="0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950914"/>
            <a:ext cx="6121438" cy="2991261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23" name="Group 99"/>
          <p:cNvGrpSpPr/>
          <p:nvPr userDrawn="1"/>
        </p:nvGrpSpPr>
        <p:grpSpPr>
          <a:xfrm>
            <a:off x="0" y="4124457"/>
            <a:ext cx="9144000" cy="745712"/>
            <a:chOff x="1" y="4124455"/>
            <a:chExt cx="9144000" cy="745712"/>
          </a:xfrm>
        </p:grpSpPr>
        <p:grpSp>
          <p:nvGrpSpPr>
            <p:cNvPr id="24" name="Group 98"/>
            <p:cNvGrpSpPr/>
            <p:nvPr userDrawn="1"/>
          </p:nvGrpSpPr>
          <p:grpSpPr>
            <a:xfrm>
              <a:off x="1" y="4124455"/>
              <a:ext cx="9144000" cy="745712"/>
              <a:chOff x="1" y="4124455"/>
              <a:chExt cx="9159874" cy="745712"/>
            </a:xfrm>
          </p:grpSpPr>
          <p:sp>
            <p:nvSpPr>
              <p:cNvPr id="41" name="Freeform 42"/>
              <p:cNvSpPr>
                <a:spLocks noEditPoints="1"/>
              </p:cNvSpPr>
              <p:nvPr/>
            </p:nvSpPr>
            <p:spPr bwMode="auto">
              <a:xfrm>
                <a:off x="1" y="4171566"/>
                <a:ext cx="9159873" cy="698601"/>
              </a:xfrm>
              <a:custGeom>
                <a:avLst/>
                <a:gdLst/>
                <a:ahLst/>
                <a:cxnLst>
                  <a:cxn ang="0">
                    <a:pos x="2415" y="88"/>
                  </a:cxn>
                  <a:cxn ang="0">
                    <a:pos x="0" y="88"/>
                  </a:cxn>
                  <a:cxn ang="0">
                    <a:pos x="0" y="102"/>
                  </a:cxn>
                  <a:cxn ang="0">
                    <a:pos x="2202" y="102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881" y="0"/>
                  </a:cxn>
                  <a:cxn ang="0">
                    <a:pos x="2855" y="0"/>
                  </a:cxn>
                  <a:cxn ang="0">
                    <a:pos x="2855" y="88"/>
                  </a:cxn>
                  <a:cxn ang="0">
                    <a:pos x="2415" y="88"/>
                  </a:cxn>
                  <a:cxn ang="0">
                    <a:pos x="2415" y="88"/>
                  </a:cxn>
                  <a:cxn ang="0">
                    <a:pos x="2768" y="220"/>
                  </a:cxn>
                  <a:cxn ang="0">
                    <a:pos x="2881" y="220"/>
                  </a:cxn>
                  <a:cxn ang="0">
                    <a:pos x="2881" y="0"/>
                  </a:cxn>
                </a:cxnLst>
                <a:rect l="0" t="0" r="r" b="b"/>
                <a:pathLst>
                  <a:path w="2881" h="220">
                    <a:moveTo>
                      <a:pt x="2415" y="88"/>
                    </a:moveTo>
                    <a:cubicBezTo>
                      <a:pt x="0" y="88"/>
                      <a:pt x="0" y="88"/>
                      <a:pt x="0" y="88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2202" y="102"/>
                      <a:pt x="2202" y="102"/>
                      <a:pt x="2202" y="102"/>
                    </a:cubicBezTo>
                    <a:cubicBezTo>
                      <a:pt x="2341" y="102"/>
                      <a:pt x="2386" y="99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moveTo>
                      <a:pt x="2881" y="0"/>
                    </a:moveTo>
                    <a:cubicBezTo>
                      <a:pt x="2855" y="0"/>
                      <a:pt x="2855" y="0"/>
                      <a:pt x="2855" y="0"/>
                    </a:cubicBezTo>
                    <a:cubicBezTo>
                      <a:pt x="2855" y="88"/>
                      <a:pt x="2855" y="88"/>
                      <a:pt x="285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15" y="88"/>
                      <a:pt x="2415" y="88"/>
                      <a:pt x="2415" y="88"/>
                    </a:cubicBezTo>
                    <a:cubicBezTo>
                      <a:pt x="2489" y="148"/>
                      <a:pt x="2587" y="220"/>
                      <a:pt x="2768" y="220"/>
                    </a:cubicBezTo>
                    <a:cubicBezTo>
                      <a:pt x="2812" y="220"/>
                      <a:pt x="2881" y="220"/>
                      <a:pt x="2881" y="220"/>
                    </a:cubicBezTo>
                    <a:cubicBezTo>
                      <a:pt x="2881" y="0"/>
                      <a:pt x="2881" y="0"/>
                      <a:pt x="2881" y="0"/>
                    </a:cubicBezTo>
                  </a:path>
                </a:pathLst>
              </a:custGeom>
              <a:solidFill>
                <a:srgbClr val="BFB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2" name="Freeform 43"/>
              <p:cNvSpPr>
                <a:spLocks noEditPoints="1"/>
              </p:cNvSpPr>
              <p:nvPr/>
            </p:nvSpPr>
            <p:spPr bwMode="auto">
              <a:xfrm>
                <a:off x="1" y="4124455"/>
                <a:ext cx="9077765" cy="327091"/>
              </a:xfrm>
              <a:custGeom>
                <a:avLst/>
                <a:gdLst/>
                <a:ahLst/>
                <a:cxnLst>
                  <a:cxn ang="0">
                    <a:pos x="2855" y="15"/>
                  </a:cxn>
                  <a:cxn ang="0">
                    <a:pos x="2773" y="15"/>
                  </a:cxn>
                  <a:cxn ang="0">
                    <a:pos x="2415" y="103"/>
                  </a:cxn>
                  <a:cxn ang="0">
                    <a:pos x="2855" y="103"/>
                  </a:cxn>
                  <a:cxn ang="0">
                    <a:pos x="2855" y="15"/>
                  </a:cxn>
                  <a:cxn ang="0">
                    <a:pos x="2075" y="0"/>
                  </a:cxn>
                  <a:cxn ang="0">
                    <a:pos x="0" y="0"/>
                  </a:cxn>
                  <a:cxn ang="0">
                    <a:pos x="0" y="103"/>
                  </a:cxn>
                  <a:cxn ang="0">
                    <a:pos x="2415" y="103"/>
                  </a:cxn>
                  <a:cxn ang="0">
                    <a:pos x="2075" y="0"/>
                  </a:cxn>
                </a:cxnLst>
                <a:rect l="0" t="0" r="r" b="b"/>
                <a:pathLst>
                  <a:path w="2855" h="103">
                    <a:moveTo>
                      <a:pt x="2855" y="15"/>
                    </a:moveTo>
                    <a:cubicBezTo>
                      <a:pt x="2773" y="15"/>
                      <a:pt x="2773" y="15"/>
                      <a:pt x="2773" y="15"/>
                    </a:cubicBezTo>
                    <a:cubicBezTo>
                      <a:pt x="2555" y="15"/>
                      <a:pt x="2475" y="80"/>
                      <a:pt x="2415" y="103"/>
                    </a:cubicBezTo>
                    <a:cubicBezTo>
                      <a:pt x="2855" y="103"/>
                      <a:pt x="2855" y="103"/>
                      <a:pt x="2855" y="103"/>
                    </a:cubicBezTo>
                    <a:cubicBezTo>
                      <a:pt x="2855" y="15"/>
                      <a:pt x="2855" y="15"/>
                      <a:pt x="2855" y="15"/>
                    </a:cubicBezTo>
                    <a:moveTo>
                      <a:pt x="207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2415" y="103"/>
                      <a:pt x="2415" y="103"/>
                      <a:pt x="2415" y="103"/>
                    </a:cubicBezTo>
                    <a:cubicBezTo>
                      <a:pt x="2342" y="43"/>
                      <a:pt x="2220" y="0"/>
                      <a:pt x="2075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1" name="Freeform 44"/>
              <p:cNvSpPr>
                <a:spLocks/>
              </p:cNvSpPr>
              <p:nvPr/>
            </p:nvSpPr>
            <p:spPr bwMode="auto">
              <a:xfrm>
                <a:off x="1" y="4171566"/>
                <a:ext cx="7677872" cy="324399"/>
              </a:xfrm>
              <a:custGeom>
                <a:avLst/>
                <a:gdLst/>
                <a:ahLst/>
                <a:cxnLst>
                  <a:cxn ang="0">
                    <a:pos x="2415" y="88"/>
                  </a:cxn>
                  <a:cxn ang="0">
                    <a:pos x="2075" y="0"/>
                  </a:cxn>
                  <a:cxn ang="0">
                    <a:pos x="0" y="0"/>
                  </a:cxn>
                  <a:cxn ang="0">
                    <a:pos x="0" y="102"/>
                  </a:cxn>
                  <a:cxn ang="0">
                    <a:pos x="2202" y="102"/>
                  </a:cxn>
                  <a:cxn ang="0">
                    <a:pos x="2415" y="88"/>
                  </a:cxn>
                </a:cxnLst>
                <a:rect l="0" t="0" r="r" b="b"/>
                <a:pathLst>
                  <a:path w="2415" h="102">
                    <a:moveTo>
                      <a:pt x="2415" y="88"/>
                    </a:moveTo>
                    <a:cubicBezTo>
                      <a:pt x="2333" y="41"/>
                      <a:pt x="2220" y="0"/>
                      <a:pt x="207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2202" y="102"/>
                      <a:pt x="2202" y="102"/>
                      <a:pt x="2202" y="102"/>
                    </a:cubicBezTo>
                    <a:cubicBezTo>
                      <a:pt x="2341" y="102"/>
                      <a:pt x="2386" y="99"/>
                      <a:pt x="2415" y="88"/>
                    </a:cubicBezTo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2" name="Freeform 45"/>
              <p:cNvSpPr>
                <a:spLocks/>
              </p:cNvSpPr>
              <p:nvPr/>
            </p:nvSpPr>
            <p:spPr bwMode="auto">
              <a:xfrm>
                <a:off x="7677873" y="4171566"/>
                <a:ext cx="1482002" cy="648796"/>
              </a:xfrm>
              <a:custGeom>
                <a:avLst/>
                <a:gdLst/>
                <a:ahLst/>
                <a:cxnLst>
                  <a:cxn ang="0">
                    <a:pos x="358" y="0"/>
                  </a:cxn>
                  <a:cxn ang="0">
                    <a:pos x="0" y="88"/>
                  </a:cxn>
                  <a:cxn ang="0">
                    <a:pos x="353" y="204"/>
                  </a:cxn>
                  <a:cxn ang="0">
                    <a:pos x="466" y="204"/>
                  </a:cxn>
                  <a:cxn ang="0">
                    <a:pos x="466" y="0"/>
                  </a:cxn>
                  <a:cxn ang="0">
                    <a:pos x="358" y="0"/>
                  </a:cxn>
                </a:cxnLst>
                <a:rect l="0" t="0" r="r" b="b"/>
                <a:pathLst>
                  <a:path w="466" h="204">
                    <a:moveTo>
                      <a:pt x="358" y="0"/>
                    </a:moveTo>
                    <a:cubicBezTo>
                      <a:pt x="140" y="0"/>
                      <a:pt x="60" y="65"/>
                      <a:pt x="0" y="88"/>
                    </a:cubicBezTo>
                    <a:cubicBezTo>
                      <a:pt x="96" y="142"/>
                      <a:pt x="172" y="204"/>
                      <a:pt x="353" y="204"/>
                    </a:cubicBezTo>
                    <a:cubicBezTo>
                      <a:pt x="397" y="204"/>
                      <a:pt x="466" y="204"/>
                      <a:pt x="466" y="204"/>
                    </a:cubicBezTo>
                    <a:cubicBezTo>
                      <a:pt x="466" y="0"/>
                      <a:pt x="466" y="0"/>
                      <a:pt x="466" y="0"/>
                    </a:cubicBezTo>
                    <a:lnTo>
                      <a:pt x="3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AU"/>
              </a:p>
            </p:txBody>
          </p:sp>
        </p:grpSp>
        <p:pic>
          <p:nvPicPr>
            <p:cNvPr id="25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01816" y="4256808"/>
              <a:ext cx="489038" cy="489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6" name="Group 19"/>
            <p:cNvGrpSpPr/>
            <p:nvPr userDrawn="1"/>
          </p:nvGrpSpPr>
          <p:grpSpPr>
            <a:xfrm>
              <a:off x="359397" y="4355630"/>
              <a:ext cx="612558" cy="71438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28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0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1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2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3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4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5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6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7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8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9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0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63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359999" y="4219470"/>
            <a:ext cx="4752000" cy="108000"/>
          </a:xfrm>
        </p:spPr>
        <p:txBody>
          <a:bodyPr anchor="ctr">
            <a:noAutofit/>
          </a:bodyPr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r>
              <a:rPr lang="en-AU" dirty="0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2341960"/>
            <a:ext cx="8467494" cy="81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3192819"/>
            <a:ext cx="8475710" cy="27003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grpSp>
        <p:nvGrpSpPr>
          <p:cNvPr id="61" name="Group 60"/>
          <p:cNvGrpSpPr/>
          <p:nvPr userDrawn="1"/>
        </p:nvGrpSpPr>
        <p:grpSpPr>
          <a:xfrm>
            <a:off x="2" y="-1189"/>
            <a:ext cx="9144001" cy="4871357"/>
            <a:chOff x="0" y="-1190"/>
            <a:chExt cx="9144001" cy="4871357"/>
          </a:xfrm>
        </p:grpSpPr>
        <p:grpSp>
          <p:nvGrpSpPr>
            <p:cNvPr id="78" name="Group 99"/>
            <p:cNvGrpSpPr/>
            <p:nvPr userDrawn="1"/>
          </p:nvGrpSpPr>
          <p:grpSpPr>
            <a:xfrm>
              <a:off x="1" y="4124455"/>
              <a:ext cx="9144000" cy="745712"/>
              <a:chOff x="1" y="4124455"/>
              <a:chExt cx="9144000" cy="745712"/>
            </a:xfrm>
          </p:grpSpPr>
          <p:grpSp>
            <p:nvGrpSpPr>
              <p:cNvPr id="79" name="Group 98"/>
              <p:cNvGrpSpPr/>
              <p:nvPr userDrawn="1"/>
            </p:nvGrpSpPr>
            <p:grpSpPr>
              <a:xfrm>
                <a:off x="1" y="4124455"/>
                <a:ext cx="9144000" cy="745712"/>
                <a:chOff x="1" y="4124455"/>
                <a:chExt cx="9159874" cy="745712"/>
              </a:xfrm>
            </p:grpSpPr>
            <p:sp>
              <p:nvSpPr>
                <p:cNvPr id="94" name="Freeform 42"/>
                <p:cNvSpPr>
                  <a:spLocks noEditPoints="1"/>
                </p:cNvSpPr>
                <p:nvPr/>
              </p:nvSpPr>
              <p:spPr bwMode="auto">
                <a:xfrm>
                  <a:off x="1" y="4171566"/>
                  <a:ext cx="9159873" cy="698601"/>
                </a:xfrm>
                <a:custGeom>
                  <a:avLst/>
                  <a:gdLst/>
                  <a:ahLst/>
                  <a:cxnLst>
                    <a:cxn ang="0">
                      <a:pos x="2415" y="88"/>
                    </a:cxn>
                    <a:cxn ang="0">
                      <a:pos x="0" y="88"/>
                    </a:cxn>
                    <a:cxn ang="0">
                      <a:pos x="0" y="102"/>
                    </a:cxn>
                    <a:cxn ang="0">
                      <a:pos x="2202" y="102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881" y="0"/>
                    </a:cxn>
                    <a:cxn ang="0">
                      <a:pos x="2855" y="0"/>
                    </a:cxn>
                    <a:cxn ang="0">
                      <a:pos x="2855" y="88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768" y="220"/>
                    </a:cxn>
                    <a:cxn ang="0">
                      <a:pos x="2881" y="220"/>
                    </a:cxn>
                    <a:cxn ang="0">
                      <a:pos x="2881" y="0"/>
                    </a:cxn>
                  </a:cxnLst>
                  <a:rect l="0" t="0" r="r" b="b"/>
                  <a:pathLst>
                    <a:path w="2881" h="220">
                      <a:moveTo>
                        <a:pt x="2415" y="88"/>
                      </a:moveTo>
                      <a:cubicBezTo>
                        <a:pt x="0" y="88"/>
                        <a:pt x="0" y="88"/>
                        <a:pt x="0" y="88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2202" y="102"/>
                        <a:pt x="2202" y="102"/>
                        <a:pt x="2202" y="102"/>
                      </a:cubicBezTo>
                      <a:cubicBezTo>
                        <a:pt x="2341" y="102"/>
                        <a:pt x="2386" y="99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moveTo>
                        <a:pt x="2881" y="0"/>
                      </a:moveTo>
                      <a:cubicBezTo>
                        <a:pt x="2855" y="0"/>
                        <a:pt x="2855" y="0"/>
                        <a:pt x="2855" y="0"/>
                      </a:cubicBezTo>
                      <a:cubicBezTo>
                        <a:pt x="2855" y="88"/>
                        <a:pt x="2855" y="88"/>
                        <a:pt x="285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89" y="148"/>
                        <a:pt x="2587" y="220"/>
                        <a:pt x="2768" y="220"/>
                      </a:cubicBezTo>
                      <a:cubicBezTo>
                        <a:pt x="2812" y="220"/>
                        <a:pt x="2881" y="220"/>
                        <a:pt x="2881" y="220"/>
                      </a:cubicBezTo>
                      <a:cubicBezTo>
                        <a:pt x="2881" y="0"/>
                        <a:pt x="2881" y="0"/>
                        <a:pt x="2881" y="0"/>
                      </a:cubicBezTo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95" name="Freeform 43"/>
                <p:cNvSpPr>
                  <a:spLocks noEditPoints="1"/>
                </p:cNvSpPr>
                <p:nvPr/>
              </p:nvSpPr>
              <p:spPr bwMode="auto">
                <a:xfrm>
                  <a:off x="1" y="4124455"/>
                  <a:ext cx="9077765" cy="327091"/>
                </a:xfrm>
                <a:custGeom>
                  <a:avLst/>
                  <a:gdLst/>
                  <a:ahLst/>
                  <a:cxnLst>
                    <a:cxn ang="0">
                      <a:pos x="2855" y="15"/>
                    </a:cxn>
                    <a:cxn ang="0">
                      <a:pos x="2773" y="15"/>
                    </a:cxn>
                    <a:cxn ang="0">
                      <a:pos x="2415" y="103"/>
                    </a:cxn>
                    <a:cxn ang="0">
                      <a:pos x="2855" y="103"/>
                    </a:cxn>
                    <a:cxn ang="0">
                      <a:pos x="2855" y="15"/>
                    </a:cxn>
                    <a:cxn ang="0">
                      <a:pos x="2075" y="0"/>
                    </a:cxn>
                    <a:cxn ang="0">
                      <a:pos x="0" y="0"/>
                    </a:cxn>
                    <a:cxn ang="0">
                      <a:pos x="0" y="103"/>
                    </a:cxn>
                    <a:cxn ang="0">
                      <a:pos x="2415" y="103"/>
                    </a:cxn>
                    <a:cxn ang="0">
                      <a:pos x="2075" y="0"/>
                    </a:cxn>
                  </a:cxnLst>
                  <a:rect l="0" t="0" r="r" b="b"/>
                  <a:pathLst>
                    <a:path w="2855" h="103">
                      <a:moveTo>
                        <a:pt x="2855" y="15"/>
                      </a:moveTo>
                      <a:cubicBezTo>
                        <a:pt x="2773" y="15"/>
                        <a:pt x="2773" y="15"/>
                        <a:pt x="2773" y="15"/>
                      </a:cubicBezTo>
                      <a:cubicBezTo>
                        <a:pt x="2555" y="15"/>
                        <a:pt x="2475" y="80"/>
                        <a:pt x="2415" y="103"/>
                      </a:cubicBezTo>
                      <a:cubicBezTo>
                        <a:pt x="2855" y="103"/>
                        <a:pt x="2855" y="103"/>
                        <a:pt x="2855" y="103"/>
                      </a:cubicBezTo>
                      <a:cubicBezTo>
                        <a:pt x="2855" y="15"/>
                        <a:pt x="2855" y="15"/>
                        <a:pt x="2855" y="15"/>
                      </a:cubicBezTo>
                      <a:moveTo>
                        <a:pt x="207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3"/>
                        <a:pt x="0" y="103"/>
                        <a:pt x="0" y="103"/>
                      </a:cubicBezTo>
                      <a:cubicBezTo>
                        <a:pt x="2415" y="103"/>
                        <a:pt x="2415" y="103"/>
                        <a:pt x="2415" y="103"/>
                      </a:cubicBezTo>
                      <a:cubicBezTo>
                        <a:pt x="2342" y="43"/>
                        <a:pt x="2220" y="0"/>
                        <a:pt x="2075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96" name="Freeform 44"/>
                <p:cNvSpPr>
                  <a:spLocks/>
                </p:cNvSpPr>
                <p:nvPr/>
              </p:nvSpPr>
              <p:spPr bwMode="auto">
                <a:xfrm>
                  <a:off x="1" y="4171566"/>
                  <a:ext cx="7677872" cy="324399"/>
                </a:xfrm>
                <a:custGeom>
                  <a:avLst/>
                  <a:gdLst/>
                  <a:ahLst/>
                  <a:cxnLst>
                    <a:cxn ang="0">
                      <a:pos x="2415" y="88"/>
                    </a:cxn>
                    <a:cxn ang="0">
                      <a:pos x="2075" y="0"/>
                    </a:cxn>
                    <a:cxn ang="0">
                      <a:pos x="0" y="0"/>
                    </a:cxn>
                    <a:cxn ang="0">
                      <a:pos x="0" y="102"/>
                    </a:cxn>
                    <a:cxn ang="0">
                      <a:pos x="2202" y="102"/>
                    </a:cxn>
                    <a:cxn ang="0">
                      <a:pos x="2415" y="88"/>
                    </a:cxn>
                  </a:cxnLst>
                  <a:rect l="0" t="0" r="r" b="b"/>
                  <a:pathLst>
                    <a:path w="2415" h="102">
                      <a:moveTo>
                        <a:pt x="2415" y="88"/>
                      </a:moveTo>
                      <a:cubicBezTo>
                        <a:pt x="2333" y="41"/>
                        <a:pt x="2220" y="0"/>
                        <a:pt x="207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2202" y="102"/>
                        <a:pt x="2202" y="102"/>
                        <a:pt x="2202" y="102"/>
                      </a:cubicBezTo>
                      <a:cubicBezTo>
                        <a:pt x="2341" y="102"/>
                        <a:pt x="2386" y="99"/>
                        <a:pt x="2415" y="88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97" name="Freeform 45"/>
                <p:cNvSpPr>
                  <a:spLocks/>
                </p:cNvSpPr>
                <p:nvPr/>
              </p:nvSpPr>
              <p:spPr bwMode="auto">
                <a:xfrm>
                  <a:off x="7677873" y="4171566"/>
                  <a:ext cx="1482002" cy="648796"/>
                </a:xfrm>
                <a:custGeom>
                  <a:avLst/>
                  <a:gdLst/>
                  <a:ahLst/>
                  <a:cxnLst>
                    <a:cxn ang="0">
                      <a:pos x="358" y="0"/>
                    </a:cxn>
                    <a:cxn ang="0">
                      <a:pos x="0" y="88"/>
                    </a:cxn>
                    <a:cxn ang="0">
                      <a:pos x="353" y="204"/>
                    </a:cxn>
                    <a:cxn ang="0">
                      <a:pos x="466" y="204"/>
                    </a:cxn>
                    <a:cxn ang="0">
                      <a:pos x="466" y="0"/>
                    </a:cxn>
                    <a:cxn ang="0">
                      <a:pos x="358" y="0"/>
                    </a:cxn>
                  </a:cxnLst>
                  <a:rect l="0" t="0" r="r" b="b"/>
                  <a:pathLst>
                    <a:path w="466" h="204">
                      <a:moveTo>
                        <a:pt x="358" y="0"/>
                      </a:moveTo>
                      <a:cubicBezTo>
                        <a:pt x="140" y="0"/>
                        <a:pt x="60" y="65"/>
                        <a:pt x="0" y="88"/>
                      </a:cubicBezTo>
                      <a:cubicBezTo>
                        <a:pt x="96" y="142"/>
                        <a:pt x="172" y="204"/>
                        <a:pt x="353" y="204"/>
                      </a:cubicBezTo>
                      <a:cubicBezTo>
                        <a:pt x="397" y="204"/>
                        <a:pt x="466" y="204"/>
                        <a:pt x="466" y="204"/>
                      </a:cubicBezTo>
                      <a:cubicBezTo>
                        <a:pt x="466" y="0"/>
                        <a:pt x="466" y="0"/>
                        <a:pt x="466" y="0"/>
                      </a:cubicBez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/>
                </a:p>
              </p:txBody>
            </p:sp>
          </p:grpSp>
          <p:pic>
            <p:nvPicPr>
              <p:cNvPr id="80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301816" y="4256808"/>
                <a:ext cx="489038" cy="489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1" name="Group 19"/>
              <p:cNvGrpSpPr/>
              <p:nvPr userDrawn="1"/>
            </p:nvGrpSpPr>
            <p:grpSpPr>
              <a:xfrm>
                <a:off x="359397" y="4355630"/>
                <a:ext cx="612558" cy="71438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82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83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84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85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86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87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88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89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90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91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92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93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</p:grpSp>
        <p:grpSp>
          <p:nvGrpSpPr>
            <p:cNvPr id="63" name="Group 64"/>
            <p:cNvGrpSpPr>
              <a:grpSpLocks noChangeAspect="1"/>
            </p:cNvGrpSpPr>
            <p:nvPr userDrawn="1"/>
          </p:nvGrpSpPr>
          <p:grpSpPr bwMode="auto">
            <a:xfrm>
              <a:off x="0" y="-1190"/>
              <a:ext cx="9144000" cy="2486026"/>
              <a:chOff x="0" y="-1475"/>
              <a:chExt cx="5760" cy="1566"/>
            </a:xfrm>
          </p:grpSpPr>
          <p:sp>
            <p:nvSpPr>
              <p:cNvPr id="64" name="AutoShape 2"/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0" y="-1475"/>
                <a:ext cx="5760" cy="15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5" name="Freeform 4"/>
              <p:cNvSpPr>
                <a:spLocks/>
              </p:cNvSpPr>
              <p:nvPr userDrawn="1"/>
            </p:nvSpPr>
            <p:spPr bwMode="auto">
              <a:xfrm>
                <a:off x="0" y="-551"/>
                <a:ext cx="5760" cy="4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4" y="0"/>
                  </a:cxn>
                  <a:cxn ang="0">
                    <a:pos x="1012" y="128"/>
                  </a:cxn>
                  <a:cxn ang="0">
                    <a:pos x="1387" y="225"/>
                  </a:cxn>
                  <a:cxn ang="0">
                    <a:pos x="2880" y="225"/>
                  </a:cxn>
                </a:cxnLst>
                <a:rect l="0" t="0" r="r" b="b"/>
                <a:pathLst>
                  <a:path w="2880" h="225">
                    <a:moveTo>
                      <a:pt x="0" y="0"/>
                    </a:moveTo>
                    <a:cubicBezTo>
                      <a:pt x="0" y="0"/>
                      <a:pt x="575" y="0"/>
                      <a:pt x="624" y="0"/>
                    </a:cubicBezTo>
                    <a:cubicBezTo>
                      <a:pt x="823" y="0"/>
                      <a:pt x="906" y="68"/>
                      <a:pt x="1012" y="128"/>
                    </a:cubicBezTo>
                    <a:cubicBezTo>
                      <a:pt x="1103" y="180"/>
                      <a:pt x="1227" y="225"/>
                      <a:pt x="1387" y="225"/>
                    </a:cubicBezTo>
                    <a:cubicBezTo>
                      <a:pt x="2880" y="225"/>
                      <a:pt x="2880" y="225"/>
                      <a:pt x="2880" y="225"/>
                    </a:cubicBezTo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6" name="Freeform 5"/>
              <p:cNvSpPr>
                <a:spLocks/>
              </p:cNvSpPr>
              <p:nvPr userDrawn="1"/>
            </p:nvSpPr>
            <p:spPr bwMode="auto">
              <a:xfrm>
                <a:off x="0" y="-327"/>
                <a:ext cx="5760" cy="226"/>
              </a:xfrm>
              <a:custGeom>
                <a:avLst/>
                <a:gdLst/>
                <a:ahLst/>
                <a:cxnLst>
                  <a:cxn ang="0">
                    <a:pos x="2880" y="0"/>
                  </a:cxn>
                  <a:cxn ang="0">
                    <a:pos x="1246" y="0"/>
                  </a:cxn>
                  <a:cxn ang="0">
                    <a:pos x="1012" y="16"/>
                  </a:cxn>
                  <a:cxn ang="0">
                    <a:pos x="619" y="113"/>
                  </a:cxn>
                  <a:cxn ang="0">
                    <a:pos x="0" y="113"/>
                  </a:cxn>
                </a:cxnLst>
                <a:rect l="0" t="0" r="r" b="b"/>
                <a:pathLst>
                  <a:path w="2880" h="113">
                    <a:moveTo>
                      <a:pt x="2880" y="0"/>
                    </a:moveTo>
                    <a:cubicBezTo>
                      <a:pt x="1246" y="0"/>
                      <a:pt x="1246" y="0"/>
                      <a:pt x="1246" y="0"/>
                    </a:cubicBezTo>
                    <a:cubicBezTo>
                      <a:pt x="1094" y="0"/>
                      <a:pt x="1044" y="4"/>
                      <a:pt x="1012" y="16"/>
                    </a:cubicBezTo>
                    <a:cubicBezTo>
                      <a:pt x="946" y="41"/>
                      <a:pt x="858" y="113"/>
                      <a:pt x="619" y="113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7" name="Freeform 6"/>
              <p:cNvSpPr>
                <a:spLocks/>
              </p:cNvSpPr>
              <p:nvPr userDrawn="1"/>
            </p:nvSpPr>
            <p:spPr bwMode="auto">
              <a:xfrm>
                <a:off x="0" y="-701"/>
                <a:ext cx="5760" cy="4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4" y="0"/>
                  </a:cxn>
                  <a:cxn ang="0">
                    <a:pos x="1012" y="128"/>
                  </a:cxn>
                  <a:cxn ang="0">
                    <a:pos x="1387" y="225"/>
                  </a:cxn>
                  <a:cxn ang="0">
                    <a:pos x="2880" y="225"/>
                  </a:cxn>
                </a:cxnLst>
                <a:rect l="0" t="0" r="r" b="b"/>
                <a:pathLst>
                  <a:path w="2880" h="225">
                    <a:moveTo>
                      <a:pt x="0" y="0"/>
                    </a:moveTo>
                    <a:cubicBezTo>
                      <a:pt x="0" y="0"/>
                      <a:pt x="575" y="0"/>
                      <a:pt x="624" y="0"/>
                    </a:cubicBezTo>
                    <a:cubicBezTo>
                      <a:pt x="823" y="0"/>
                      <a:pt x="906" y="68"/>
                      <a:pt x="1012" y="128"/>
                    </a:cubicBezTo>
                    <a:cubicBezTo>
                      <a:pt x="1103" y="180"/>
                      <a:pt x="1227" y="225"/>
                      <a:pt x="1387" y="225"/>
                    </a:cubicBezTo>
                    <a:cubicBezTo>
                      <a:pt x="2880" y="225"/>
                      <a:pt x="2880" y="225"/>
                      <a:pt x="2880" y="225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8" name="Freeform 7"/>
              <p:cNvSpPr>
                <a:spLocks/>
              </p:cNvSpPr>
              <p:nvPr userDrawn="1"/>
            </p:nvSpPr>
            <p:spPr bwMode="auto">
              <a:xfrm>
                <a:off x="0" y="-477"/>
                <a:ext cx="5760" cy="226"/>
              </a:xfrm>
              <a:custGeom>
                <a:avLst/>
                <a:gdLst/>
                <a:ahLst/>
                <a:cxnLst>
                  <a:cxn ang="0">
                    <a:pos x="2880" y="0"/>
                  </a:cxn>
                  <a:cxn ang="0">
                    <a:pos x="1246" y="0"/>
                  </a:cxn>
                  <a:cxn ang="0">
                    <a:pos x="1012" y="16"/>
                  </a:cxn>
                  <a:cxn ang="0">
                    <a:pos x="619" y="113"/>
                  </a:cxn>
                  <a:cxn ang="0">
                    <a:pos x="0" y="113"/>
                  </a:cxn>
                </a:cxnLst>
                <a:rect l="0" t="0" r="r" b="b"/>
                <a:pathLst>
                  <a:path w="2880" h="113">
                    <a:moveTo>
                      <a:pt x="2880" y="0"/>
                    </a:moveTo>
                    <a:cubicBezTo>
                      <a:pt x="1246" y="0"/>
                      <a:pt x="1246" y="0"/>
                      <a:pt x="1246" y="0"/>
                    </a:cubicBezTo>
                    <a:cubicBezTo>
                      <a:pt x="1094" y="0"/>
                      <a:pt x="1044" y="4"/>
                      <a:pt x="1012" y="16"/>
                    </a:cubicBezTo>
                    <a:cubicBezTo>
                      <a:pt x="946" y="41"/>
                      <a:pt x="858" y="113"/>
                      <a:pt x="619" y="113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9" name="Freeform 8"/>
              <p:cNvSpPr>
                <a:spLocks/>
              </p:cNvSpPr>
              <p:nvPr userDrawn="1"/>
            </p:nvSpPr>
            <p:spPr bwMode="auto">
              <a:xfrm>
                <a:off x="0" y="-851"/>
                <a:ext cx="5760" cy="4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4" y="0"/>
                  </a:cxn>
                  <a:cxn ang="0">
                    <a:pos x="1012" y="128"/>
                  </a:cxn>
                  <a:cxn ang="0">
                    <a:pos x="1387" y="225"/>
                  </a:cxn>
                  <a:cxn ang="0">
                    <a:pos x="2880" y="225"/>
                  </a:cxn>
                </a:cxnLst>
                <a:rect l="0" t="0" r="r" b="b"/>
                <a:pathLst>
                  <a:path w="2880" h="225">
                    <a:moveTo>
                      <a:pt x="0" y="0"/>
                    </a:moveTo>
                    <a:cubicBezTo>
                      <a:pt x="0" y="0"/>
                      <a:pt x="575" y="0"/>
                      <a:pt x="624" y="0"/>
                    </a:cubicBezTo>
                    <a:cubicBezTo>
                      <a:pt x="823" y="0"/>
                      <a:pt x="906" y="68"/>
                      <a:pt x="1012" y="128"/>
                    </a:cubicBezTo>
                    <a:cubicBezTo>
                      <a:pt x="1103" y="180"/>
                      <a:pt x="1227" y="225"/>
                      <a:pt x="1387" y="225"/>
                    </a:cubicBezTo>
                    <a:cubicBezTo>
                      <a:pt x="2880" y="225"/>
                      <a:pt x="2880" y="225"/>
                      <a:pt x="2880" y="225"/>
                    </a:cubicBezTo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0" name="Freeform 9"/>
              <p:cNvSpPr>
                <a:spLocks/>
              </p:cNvSpPr>
              <p:nvPr userDrawn="1"/>
            </p:nvSpPr>
            <p:spPr bwMode="auto">
              <a:xfrm>
                <a:off x="0" y="-627"/>
                <a:ext cx="5760" cy="226"/>
              </a:xfrm>
              <a:custGeom>
                <a:avLst/>
                <a:gdLst/>
                <a:ahLst/>
                <a:cxnLst>
                  <a:cxn ang="0">
                    <a:pos x="2880" y="0"/>
                  </a:cxn>
                  <a:cxn ang="0">
                    <a:pos x="1246" y="0"/>
                  </a:cxn>
                  <a:cxn ang="0">
                    <a:pos x="1012" y="16"/>
                  </a:cxn>
                  <a:cxn ang="0">
                    <a:pos x="619" y="113"/>
                  </a:cxn>
                  <a:cxn ang="0">
                    <a:pos x="0" y="113"/>
                  </a:cxn>
                </a:cxnLst>
                <a:rect l="0" t="0" r="r" b="b"/>
                <a:pathLst>
                  <a:path w="2880" h="113">
                    <a:moveTo>
                      <a:pt x="2880" y="0"/>
                    </a:moveTo>
                    <a:cubicBezTo>
                      <a:pt x="1246" y="0"/>
                      <a:pt x="1246" y="0"/>
                      <a:pt x="1246" y="0"/>
                    </a:cubicBezTo>
                    <a:cubicBezTo>
                      <a:pt x="1094" y="0"/>
                      <a:pt x="1044" y="4"/>
                      <a:pt x="1012" y="16"/>
                    </a:cubicBezTo>
                    <a:cubicBezTo>
                      <a:pt x="946" y="42"/>
                      <a:pt x="858" y="113"/>
                      <a:pt x="619" y="113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1" name="Freeform 10"/>
              <p:cNvSpPr>
                <a:spLocks/>
              </p:cNvSpPr>
              <p:nvPr userDrawn="1"/>
            </p:nvSpPr>
            <p:spPr bwMode="auto">
              <a:xfrm>
                <a:off x="0" y="-1311"/>
                <a:ext cx="5760" cy="450"/>
              </a:xfrm>
              <a:custGeom>
                <a:avLst/>
                <a:gdLst/>
                <a:ahLst/>
                <a:cxnLst>
                  <a:cxn ang="0">
                    <a:pos x="2880" y="225"/>
                  </a:cxn>
                  <a:cxn ang="0">
                    <a:pos x="2222" y="225"/>
                  </a:cxn>
                  <a:cxn ang="0">
                    <a:pos x="1833" y="96"/>
                  </a:cxn>
                  <a:cxn ang="0">
                    <a:pos x="1458" y="0"/>
                  </a:cxn>
                  <a:cxn ang="0">
                    <a:pos x="0" y="0"/>
                  </a:cxn>
                </a:cxnLst>
                <a:rect l="0" t="0" r="r" b="b"/>
                <a:pathLst>
                  <a:path w="2880" h="225">
                    <a:moveTo>
                      <a:pt x="2880" y="225"/>
                    </a:moveTo>
                    <a:cubicBezTo>
                      <a:pt x="2880" y="225"/>
                      <a:pt x="2270" y="225"/>
                      <a:pt x="2222" y="225"/>
                    </a:cubicBezTo>
                    <a:cubicBezTo>
                      <a:pt x="2022" y="225"/>
                      <a:pt x="1939" y="157"/>
                      <a:pt x="1833" y="96"/>
                    </a:cubicBezTo>
                    <a:cubicBezTo>
                      <a:pt x="1743" y="45"/>
                      <a:pt x="1618" y="0"/>
                      <a:pt x="145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2" name="Freeform 11"/>
              <p:cNvSpPr>
                <a:spLocks/>
              </p:cNvSpPr>
              <p:nvPr userDrawn="1"/>
            </p:nvSpPr>
            <p:spPr bwMode="auto">
              <a:xfrm>
                <a:off x="0" y="-1311"/>
                <a:ext cx="5760" cy="224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599" y="112"/>
                  </a:cxn>
                  <a:cxn ang="0">
                    <a:pos x="1833" y="96"/>
                  </a:cxn>
                  <a:cxn ang="0">
                    <a:pos x="2226" y="0"/>
                  </a:cxn>
                  <a:cxn ang="0">
                    <a:pos x="2880" y="0"/>
                  </a:cxn>
                </a:cxnLst>
                <a:rect l="0" t="0" r="r" b="b"/>
                <a:pathLst>
                  <a:path w="2880" h="112">
                    <a:moveTo>
                      <a:pt x="0" y="112"/>
                    </a:moveTo>
                    <a:cubicBezTo>
                      <a:pt x="1599" y="112"/>
                      <a:pt x="1599" y="112"/>
                      <a:pt x="1599" y="112"/>
                    </a:cubicBezTo>
                    <a:cubicBezTo>
                      <a:pt x="1751" y="112"/>
                      <a:pt x="1801" y="109"/>
                      <a:pt x="1833" y="96"/>
                    </a:cubicBezTo>
                    <a:cubicBezTo>
                      <a:pt x="1899" y="71"/>
                      <a:pt x="1987" y="0"/>
                      <a:pt x="2226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3" name="Freeform 12"/>
              <p:cNvSpPr>
                <a:spLocks/>
              </p:cNvSpPr>
              <p:nvPr userDrawn="1"/>
            </p:nvSpPr>
            <p:spPr bwMode="auto">
              <a:xfrm>
                <a:off x="0" y="-1161"/>
                <a:ext cx="5760" cy="450"/>
              </a:xfrm>
              <a:custGeom>
                <a:avLst/>
                <a:gdLst/>
                <a:ahLst/>
                <a:cxnLst>
                  <a:cxn ang="0">
                    <a:pos x="2880" y="225"/>
                  </a:cxn>
                  <a:cxn ang="0">
                    <a:pos x="2222" y="225"/>
                  </a:cxn>
                  <a:cxn ang="0">
                    <a:pos x="1833" y="96"/>
                  </a:cxn>
                  <a:cxn ang="0">
                    <a:pos x="1458" y="0"/>
                  </a:cxn>
                  <a:cxn ang="0">
                    <a:pos x="0" y="0"/>
                  </a:cxn>
                </a:cxnLst>
                <a:rect l="0" t="0" r="r" b="b"/>
                <a:pathLst>
                  <a:path w="2880" h="225">
                    <a:moveTo>
                      <a:pt x="2880" y="225"/>
                    </a:moveTo>
                    <a:cubicBezTo>
                      <a:pt x="2880" y="225"/>
                      <a:pt x="2270" y="225"/>
                      <a:pt x="2222" y="225"/>
                    </a:cubicBezTo>
                    <a:cubicBezTo>
                      <a:pt x="2022" y="225"/>
                      <a:pt x="1939" y="157"/>
                      <a:pt x="1833" y="96"/>
                    </a:cubicBezTo>
                    <a:cubicBezTo>
                      <a:pt x="1743" y="45"/>
                      <a:pt x="1618" y="0"/>
                      <a:pt x="145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4" name="Freeform 13"/>
              <p:cNvSpPr>
                <a:spLocks/>
              </p:cNvSpPr>
              <p:nvPr userDrawn="1"/>
            </p:nvSpPr>
            <p:spPr bwMode="auto">
              <a:xfrm>
                <a:off x="0" y="-1161"/>
                <a:ext cx="5760" cy="224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599" y="112"/>
                  </a:cxn>
                  <a:cxn ang="0">
                    <a:pos x="1833" y="96"/>
                  </a:cxn>
                  <a:cxn ang="0">
                    <a:pos x="2226" y="0"/>
                  </a:cxn>
                  <a:cxn ang="0">
                    <a:pos x="2880" y="0"/>
                  </a:cxn>
                </a:cxnLst>
                <a:rect l="0" t="0" r="r" b="b"/>
                <a:pathLst>
                  <a:path w="2880" h="112">
                    <a:moveTo>
                      <a:pt x="0" y="112"/>
                    </a:moveTo>
                    <a:cubicBezTo>
                      <a:pt x="1599" y="112"/>
                      <a:pt x="1599" y="112"/>
                      <a:pt x="1599" y="112"/>
                    </a:cubicBezTo>
                    <a:cubicBezTo>
                      <a:pt x="1751" y="112"/>
                      <a:pt x="1801" y="109"/>
                      <a:pt x="1833" y="96"/>
                    </a:cubicBezTo>
                    <a:cubicBezTo>
                      <a:pt x="1899" y="71"/>
                      <a:pt x="1987" y="0"/>
                      <a:pt x="2226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5" name="Freeform 14"/>
              <p:cNvSpPr>
                <a:spLocks/>
              </p:cNvSpPr>
              <p:nvPr userDrawn="1"/>
            </p:nvSpPr>
            <p:spPr bwMode="auto">
              <a:xfrm>
                <a:off x="0" y="-1011"/>
                <a:ext cx="5760" cy="450"/>
              </a:xfrm>
              <a:custGeom>
                <a:avLst/>
                <a:gdLst/>
                <a:ahLst/>
                <a:cxnLst>
                  <a:cxn ang="0">
                    <a:pos x="2880" y="225"/>
                  </a:cxn>
                  <a:cxn ang="0">
                    <a:pos x="2222" y="225"/>
                  </a:cxn>
                  <a:cxn ang="0">
                    <a:pos x="1833" y="96"/>
                  </a:cxn>
                  <a:cxn ang="0">
                    <a:pos x="1458" y="0"/>
                  </a:cxn>
                  <a:cxn ang="0">
                    <a:pos x="0" y="0"/>
                  </a:cxn>
                </a:cxnLst>
                <a:rect l="0" t="0" r="r" b="b"/>
                <a:pathLst>
                  <a:path w="2880" h="225">
                    <a:moveTo>
                      <a:pt x="2880" y="225"/>
                    </a:moveTo>
                    <a:cubicBezTo>
                      <a:pt x="2880" y="225"/>
                      <a:pt x="2270" y="225"/>
                      <a:pt x="2222" y="225"/>
                    </a:cubicBezTo>
                    <a:cubicBezTo>
                      <a:pt x="2022" y="225"/>
                      <a:pt x="1939" y="157"/>
                      <a:pt x="1833" y="96"/>
                    </a:cubicBezTo>
                    <a:cubicBezTo>
                      <a:pt x="1743" y="45"/>
                      <a:pt x="1618" y="0"/>
                      <a:pt x="145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6" name="Freeform 15"/>
              <p:cNvSpPr>
                <a:spLocks/>
              </p:cNvSpPr>
              <p:nvPr userDrawn="1"/>
            </p:nvSpPr>
            <p:spPr bwMode="auto">
              <a:xfrm>
                <a:off x="0" y="-1011"/>
                <a:ext cx="5760" cy="224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599" y="112"/>
                  </a:cxn>
                  <a:cxn ang="0">
                    <a:pos x="1833" y="96"/>
                  </a:cxn>
                  <a:cxn ang="0">
                    <a:pos x="2226" y="0"/>
                  </a:cxn>
                  <a:cxn ang="0">
                    <a:pos x="2880" y="0"/>
                  </a:cxn>
                </a:cxnLst>
                <a:rect l="0" t="0" r="r" b="b"/>
                <a:pathLst>
                  <a:path w="2880" h="112">
                    <a:moveTo>
                      <a:pt x="0" y="112"/>
                    </a:moveTo>
                    <a:cubicBezTo>
                      <a:pt x="1599" y="112"/>
                      <a:pt x="1599" y="112"/>
                      <a:pt x="1599" y="112"/>
                    </a:cubicBezTo>
                    <a:cubicBezTo>
                      <a:pt x="1751" y="112"/>
                      <a:pt x="1801" y="109"/>
                      <a:pt x="1833" y="96"/>
                    </a:cubicBezTo>
                    <a:cubicBezTo>
                      <a:pt x="1899" y="71"/>
                      <a:pt x="1987" y="0"/>
                      <a:pt x="2226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</p:grpSp>
      <p:sp>
        <p:nvSpPr>
          <p:cNvPr id="98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359999" y="4219470"/>
            <a:ext cx="4752000" cy="108000"/>
          </a:xfrm>
        </p:spPr>
        <p:txBody>
          <a:bodyPr anchor="ctr">
            <a:noAutofit/>
          </a:bodyPr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r>
              <a:rPr lang="en-AU" dirty="0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2647630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0" y="4124457"/>
            <a:ext cx="9144000" cy="1019044"/>
            <a:chOff x="1" y="4124455"/>
            <a:chExt cx="9144000" cy="1019044"/>
          </a:xfrm>
        </p:grpSpPr>
        <p:sp>
          <p:nvSpPr>
            <p:cNvPr id="29" name="Rectangle 28"/>
            <p:cNvSpPr/>
            <p:nvPr userDrawn="1"/>
          </p:nvSpPr>
          <p:spPr>
            <a:xfrm>
              <a:off x="1497" y="4455240"/>
              <a:ext cx="9142503" cy="688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30" name="Group 99"/>
            <p:cNvGrpSpPr/>
            <p:nvPr userDrawn="1"/>
          </p:nvGrpSpPr>
          <p:grpSpPr>
            <a:xfrm>
              <a:off x="1" y="4124455"/>
              <a:ext cx="9144000" cy="745712"/>
              <a:chOff x="1" y="4124455"/>
              <a:chExt cx="9144000" cy="745712"/>
            </a:xfrm>
          </p:grpSpPr>
          <p:grpSp>
            <p:nvGrpSpPr>
              <p:cNvPr id="31" name="Group 98"/>
              <p:cNvGrpSpPr/>
              <p:nvPr userDrawn="1"/>
            </p:nvGrpSpPr>
            <p:grpSpPr>
              <a:xfrm>
                <a:off x="1" y="4124455"/>
                <a:ext cx="9144000" cy="745712"/>
                <a:chOff x="1" y="4124455"/>
                <a:chExt cx="9159874" cy="745712"/>
              </a:xfrm>
            </p:grpSpPr>
            <p:sp>
              <p:nvSpPr>
                <p:cNvPr id="46" name="Freeform 42"/>
                <p:cNvSpPr>
                  <a:spLocks noEditPoints="1"/>
                </p:cNvSpPr>
                <p:nvPr/>
              </p:nvSpPr>
              <p:spPr bwMode="auto">
                <a:xfrm>
                  <a:off x="1" y="4171566"/>
                  <a:ext cx="9159873" cy="698601"/>
                </a:xfrm>
                <a:custGeom>
                  <a:avLst/>
                  <a:gdLst/>
                  <a:ahLst/>
                  <a:cxnLst>
                    <a:cxn ang="0">
                      <a:pos x="2415" y="88"/>
                    </a:cxn>
                    <a:cxn ang="0">
                      <a:pos x="0" y="88"/>
                    </a:cxn>
                    <a:cxn ang="0">
                      <a:pos x="0" y="102"/>
                    </a:cxn>
                    <a:cxn ang="0">
                      <a:pos x="2202" y="102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881" y="0"/>
                    </a:cxn>
                    <a:cxn ang="0">
                      <a:pos x="2855" y="0"/>
                    </a:cxn>
                    <a:cxn ang="0">
                      <a:pos x="2855" y="88"/>
                    </a:cxn>
                    <a:cxn ang="0">
                      <a:pos x="2415" y="88"/>
                    </a:cxn>
                    <a:cxn ang="0">
                      <a:pos x="2415" y="88"/>
                    </a:cxn>
                    <a:cxn ang="0">
                      <a:pos x="2768" y="220"/>
                    </a:cxn>
                    <a:cxn ang="0">
                      <a:pos x="2881" y="220"/>
                    </a:cxn>
                    <a:cxn ang="0">
                      <a:pos x="2881" y="0"/>
                    </a:cxn>
                  </a:cxnLst>
                  <a:rect l="0" t="0" r="r" b="b"/>
                  <a:pathLst>
                    <a:path w="2881" h="220">
                      <a:moveTo>
                        <a:pt x="2415" y="88"/>
                      </a:moveTo>
                      <a:cubicBezTo>
                        <a:pt x="0" y="88"/>
                        <a:pt x="0" y="88"/>
                        <a:pt x="0" y="88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2202" y="102"/>
                        <a:pt x="2202" y="102"/>
                        <a:pt x="2202" y="102"/>
                      </a:cubicBezTo>
                      <a:cubicBezTo>
                        <a:pt x="2341" y="102"/>
                        <a:pt x="2386" y="99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moveTo>
                        <a:pt x="2881" y="0"/>
                      </a:moveTo>
                      <a:cubicBezTo>
                        <a:pt x="2855" y="0"/>
                        <a:pt x="2855" y="0"/>
                        <a:pt x="2855" y="0"/>
                      </a:cubicBezTo>
                      <a:cubicBezTo>
                        <a:pt x="2855" y="88"/>
                        <a:pt x="2855" y="88"/>
                        <a:pt x="285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15" y="88"/>
                        <a:pt x="2415" y="88"/>
                        <a:pt x="2415" y="88"/>
                      </a:cubicBezTo>
                      <a:cubicBezTo>
                        <a:pt x="2489" y="148"/>
                        <a:pt x="2587" y="220"/>
                        <a:pt x="2768" y="220"/>
                      </a:cubicBezTo>
                      <a:cubicBezTo>
                        <a:pt x="2812" y="220"/>
                        <a:pt x="2881" y="220"/>
                        <a:pt x="2881" y="220"/>
                      </a:cubicBezTo>
                      <a:cubicBezTo>
                        <a:pt x="2881" y="0"/>
                        <a:pt x="2881" y="0"/>
                        <a:pt x="2881" y="0"/>
                      </a:cubicBezTo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47" name="Freeform 43"/>
                <p:cNvSpPr>
                  <a:spLocks noEditPoints="1"/>
                </p:cNvSpPr>
                <p:nvPr/>
              </p:nvSpPr>
              <p:spPr bwMode="auto">
                <a:xfrm>
                  <a:off x="1" y="4124455"/>
                  <a:ext cx="9077765" cy="327091"/>
                </a:xfrm>
                <a:custGeom>
                  <a:avLst/>
                  <a:gdLst/>
                  <a:ahLst/>
                  <a:cxnLst>
                    <a:cxn ang="0">
                      <a:pos x="2855" y="15"/>
                    </a:cxn>
                    <a:cxn ang="0">
                      <a:pos x="2773" y="15"/>
                    </a:cxn>
                    <a:cxn ang="0">
                      <a:pos x="2415" y="103"/>
                    </a:cxn>
                    <a:cxn ang="0">
                      <a:pos x="2855" y="103"/>
                    </a:cxn>
                    <a:cxn ang="0">
                      <a:pos x="2855" y="15"/>
                    </a:cxn>
                    <a:cxn ang="0">
                      <a:pos x="2075" y="0"/>
                    </a:cxn>
                    <a:cxn ang="0">
                      <a:pos x="0" y="0"/>
                    </a:cxn>
                    <a:cxn ang="0">
                      <a:pos x="0" y="103"/>
                    </a:cxn>
                    <a:cxn ang="0">
                      <a:pos x="2415" y="103"/>
                    </a:cxn>
                    <a:cxn ang="0">
                      <a:pos x="2075" y="0"/>
                    </a:cxn>
                  </a:cxnLst>
                  <a:rect l="0" t="0" r="r" b="b"/>
                  <a:pathLst>
                    <a:path w="2855" h="103">
                      <a:moveTo>
                        <a:pt x="2855" y="15"/>
                      </a:moveTo>
                      <a:cubicBezTo>
                        <a:pt x="2773" y="15"/>
                        <a:pt x="2773" y="15"/>
                        <a:pt x="2773" y="15"/>
                      </a:cubicBezTo>
                      <a:cubicBezTo>
                        <a:pt x="2555" y="15"/>
                        <a:pt x="2475" y="80"/>
                        <a:pt x="2415" y="103"/>
                      </a:cubicBezTo>
                      <a:cubicBezTo>
                        <a:pt x="2855" y="103"/>
                        <a:pt x="2855" y="103"/>
                        <a:pt x="2855" y="103"/>
                      </a:cubicBezTo>
                      <a:cubicBezTo>
                        <a:pt x="2855" y="15"/>
                        <a:pt x="2855" y="15"/>
                        <a:pt x="2855" y="15"/>
                      </a:cubicBezTo>
                      <a:moveTo>
                        <a:pt x="207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3"/>
                        <a:pt x="0" y="103"/>
                        <a:pt x="0" y="103"/>
                      </a:cubicBezTo>
                      <a:cubicBezTo>
                        <a:pt x="2415" y="103"/>
                        <a:pt x="2415" y="103"/>
                        <a:pt x="2415" y="103"/>
                      </a:cubicBezTo>
                      <a:cubicBezTo>
                        <a:pt x="2342" y="43"/>
                        <a:pt x="2220" y="0"/>
                        <a:pt x="2075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48" name="Freeform 44"/>
                <p:cNvSpPr>
                  <a:spLocks/>
                </p:cNvSpPr>
                <p:nvPr/>
              </p:nvSpPr>
              <p:spPr bwMode="auto">
                <a:xfrm>
                  <a:off x="1" y="4171566"/>
                  <a:ext cx="7677872" cy="324399"/>
                </a:xfrm>
                <a:custGeom>
                  <a:avLst/>
                  <a:gdLst/>
                  <a:ahLst/>
                  <a:cxnLst>
                    <a:cxn ang="0">
                      <a:pos x="2415" y="88"/>
                    </a:cxn>
                    <a:cxn ang="0">
                      <a:pos x="2075" y="0"/>
                    </a:cxn>
                    <a:cxn ang="0">
                      <a:pos x="0" y="0"/>
                    </a:cxn>
                    <a:cxn ang="0">
                      <a:pos x="0" y="102"/>
                    </a:cxn>
                    <a:cxn ang="0">
                      <a:pos x="2202" y="102"/>
                    </a:cxn>
                    <a:cxn ang="0">
                      <a:pos x="2415" y="88"/>
                    </a:cxn>
                  </a:cxnLst>
                  <a:rect l="0" t="0" r="r" b="b"/>
                  <a:pathLst>
                    <a:path w="2415" h="102">
                      <a:moveTo>
                        <a:pt x="2415" y="88"/>
                      </a:moveTo>
                      <a:cubicBezTo>
                        <a:pt x="2333" y="41"/>
                        <a:pt x="2220" y="0"/>
                        <a:pt x="207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2202" y="102"/>
                        <a:pt x="2202" y="102"/>
                        <a:pt x="2202" y="102"/>
                      </a:cubicBezTo>
                      <a:cubicBezTo>
                        <a:pt x="2341" y="102"/>
                        <a:pt x="2386" y="99"/>
                        <a:pt x="2415" y="88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/>
                </a:p>
              </p:txBody>
            </p:sp>
            <p:sp>
              <p:nvSpPr>
                <p:cNvPr id="49" name="Freeform 45"/>
                <p:cNvSpPr>
                  <a:spLocks/>
                </p:cNvSpPr>
                <p:nvPr/>
              </p:nvSpPr>
              <p:spPr bwMode="auto">
                <a:xfrm>
                  <a:off x="7677873" y="4171566"/>
                  <a:ext cx="1482002" cy="648796"/>
                </a:xfrm>
                <a:custGeom>
                  <a:avLst/>
                  <a:gdLst/>
                  <a:ahLst/>
                  <a:cxnLst>
                    <a:cxn ang="0">
                      <a:pos x="358" y="0"/>
                    </a:cxn>
                    <a:cxn ang="0">
                      <a:pos x="0" y="88"/>
                    </a:cxn>
                    <a:cxn ang="0">
                      <a:pos x="353" y="204"/>
                    </a:cxn>
                    <a:cxn ang="0">
                      <a:pos x="466" y="204"/>
                    </a:cxn>
                    <a:cxn ang="0">
                      <a:pos x="466" y="0"/>
                    </a:cxn>
                    <a:cxn ang="0">
                      <a:pos x="358" y="0"/>
                    </a:cxn>
                  </a:cxnLst>
                  <a:rect l="0" t="0" r="r" b="b"/>
                  <a:pathLst>
                    <a:path w="466" h="204">
                      <a:moveTo>
                        <a:pt x="358" y="0"/>
                      </a:moveTo>
                      <a:cubicBezTo>
                        <a:pt x="140" y="0"/>
                        <a:pt x="60" y="65"/>
                        <a:pt x="0" y="88"/>
                      </a:cubicBezTo>
                      <a:cubicBezTo>
                        <a:pt x="96" y="142"/>
                        <a:pt x="172" y="204"/>
                        <a:pt x="353" y="204"/>
                      </a:cubicBezTo>
                      <a:cubicBezTo>
                        <a:pt x="397" y="204"/>
                        <a:pt x="466" y="204"/>
                        <a:pt x="466" y="204"/>
                      </a:cubicBezTo>
                      <a:cubicBezTo>
                        <a:pt x="466" y="0"/>
                        <a:pt x="466" y="0"/>
                        <a:pt x="466" y="0"/>
                      </a:cubicBezTo>
                      <a:lnTo>
                        <a:pt x="35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AU"/>
                </a:p>
              </p:txBody>
            </p:sp>
          </p:grpSp>
          <p:pic>
            <p:nvPicPr>
              <p:cNvPr id="32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301816" y="4256808"/>
                <a:ext cx="489038" cy="489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3" name="Group 19"/>
              <p:cNvGrpSpPr/>
              <p:nvPr userDrawn="1"/>
            </p:nvGrpSpPr>
            <p:grpSpPr>
              <a:xfrm>
                <a:off x="359397" y="4355630"/>
                <a:ext cx="612558" cy="71438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34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5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6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7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8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9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0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1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2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3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4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5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2341960"/>
            <a:ext cx="8467494" cy="81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3192819"/>
            <a:ext cx="8475710" cy="27003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56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359999" y="4219470"/>
            <a:ext cx="4752000" cy="108000"/>
          </a:xfrm>
        </p:spPr>
        <p:txBody>
          <a:bodyPr anchor="ctr">
            <a:noAutofit/>
          </a:bodyPr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r>
              <a:rPr lang="en-AU" dirty="0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3520713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 userDrawn="1"/>
        </p:nvGrpSpPr>
        <p:grpSpPr>
          <a:xfrm>
            <a:off x="2" y="-1189"/>
            <a:ext cx="9144001" cy="5144689"/>
            <a:chOff x="0" y="-1190"/>
            <a:chExt cx="9144001" cy="5144689"/>
          </a:xfrm>
        </p:grpSpPr>
        <p:grpSp>
          <p:nvGrpSpPr>
            <p:cNvPr id="64" name="Group 74"/>
            <p:cNvGrpSpPr/>
            <p:nvPr userDrawn="1"/>
          </p:nvGrpSpPr>
          <p:grpSpPr>
            <a:xfrm>
              <a:off x="1" y="4124455"/>
              <a:ext cx="9144000" cy="1019044"/>
              <a:chOff x="1" y="4124455"/>
              <a:chExt cx="9144000" cy="1019044"/>
            </a:xfrm>
          </p:grpSpPr>
          <p:sp>
            <p:nvSpPr>
              <p:cNvPr id="79" name="Rectangle 78"/>
              <p:cNvSpPr/>
              <p:nvPr userDrawn="1"/>
            </p:nvSpPr>
            <p:spPr>
              <a:xfrm>
                <a:off x="1497" y="4455240"/>
                <a:ext cx="9142503" cy="6882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grpSp>
            <p:nvGrpSpPr>
              <p:cNvPr id="80" name="Group 99"/>
              <p:cNvGrpSpPr/>
              <p:nvPr userDrawn="1"/>
            </p:nvGrpSpPr>
            <p:grpSpPr>
              <a:xfrm>
                <a:off x="1" y="4124455"/>
                <a:ext cx="9144000" cy="745712"/>
                <a:chOff x="1" y="4124455"/>
                <a:chExt cx="9144000" cy="745712"/>
              </a:xfrm>
            </p:grpSpPr>
            <p:grpSp>
              <p:nvGrpSpPr>
                <p:cNvPr id="81" name="Group 98"/>
                <p:cNvGrpSpPr/>
                <p:nvPr userDrawn="1"/>
              </p:nvGrpSpPr>
              <p:grpSpPr>
                <a:xfrm>
                  <a:off x="1" y="4124455"/>
                  <a:ext cx="9144000" cy="745712"/>
                  <a:chOff x="1" y="4124455"/>
                  <a:chExt cx="9159874" cy="745712"/>
                </a:xfrm>
              </p:grpSpPr>
              <p:sp>
                <p:nvSpPr>
                  <p:cNvPr id="96" name="Freeform 42"/>
                  <p:cNvSpPr>
                    <a:spLocks noEditPoints="1"/>
                  </p:cNvSpPr>
                  <p:nvPr/>
                </p:nvSpPr>
                <p:spPr bwMode="auto">
                  <a:xfrm>
                    <a:off x="1" y="4171566"/>
                    <a:ext cx="9159873" cy="698601"/>
                  </a:xfrm>
                  <a:custGeom>
                    <a:avLst/>
                    <a:gdLst/>
                    <a:ahLst/>
                    <a:cxnLst>
                      <a:cxn ang="0">
                        <a:pos x="2415" y="88"/>
                      </a:cxn>
                      <a:cxn ang="0">
                        <a:pos x="0" y="88"/>
                      </a:cxn>
                      <a:cxn ang="0">
                        <a:pos x="0" y="102"/>
                      </a:cxn>
                      <a:cxn ang="0">
                        <a:pos x="2202" y="102"/>
                      </a:cxn>
                      <a:cxn ang="0">
                        <a:pos x="2415" y="88"/>
                      </a:cxn>
                      <a:cxn ang="0">
                        <a:pos x="2415" y="88"/>
                      </a:cxn>
                      <a:cxn ang="0">
                        <a:pos x="2415" y="88"/>
                      </a:cxn>
                      <a:cxn ang="0">
                        <a:pos x="2415" y="88"/>
                      </a:cxn>
                      <a:cxn ang="0">
                        <a:pos x="2881" y="0"/>
                      </a:cxn>
                      <a:cxn ang="0">
                        <a:pos x="2855" y="0"/>
                      </a:cxn>
                      <a:cxn ang="0">
                        <a:pos x="2855" y="88"/>
                      </a:cxn>
                      <a:cxn ang="0">
                        <a:pos x="2415" y="88"/>
                      </a:cxn>
                      <a:cxn ang="0">
                        <a:pos x="2415" y="88"/>
                      </a:cxn>
                      <a:cxn ang="0">
                        <a:pos x="2768" y="220"/>
                      </a:cxn>
                      <a:cxn ang="0">
                        <a:pos x="2881" y="220"/>
                      </a:cxn>
                      <a:cxn ang="0">
                        <a:pos x="2881" y="0"/>
                      </a:cxn>
                    </a:cxnLst>
                    <a:rect l="0" t="0" r="r" b="b"/>
                    <a:pathLst>
                      <a:path w="2881" h="220">
                        <a:moveTo>
                          <a:pt x="2415" y="88"/>
                        </a:moveTo>
                        <a:cubicBezTo>
                          <a:pt x="0" y="88"/>
                          <a:pt x="0" y="88"/>
                          <a:pt x="0" y="88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2202" y="102"/>
                          <a:pt x="2202" y="102"/>
                          <a:pt x="2202" y="102"/>
                        </a:cubicBezTo>
                        <a:cubicBezTo>
                          <a:pt x="2341" y="102"/>
                          <a:pt x="2386" y="99"/>
                          <a:pt x="2415" y="88"/>
                        </a:cubicBezTo>
                        <a:cubicBezTo>
                          <a:pt x="2415" y="88"/>
                          <a:pt x="2415" y="88"/>
                          <a:pt x="2415" y="88"/>
                        </a:cubicBezTo>
                        <a:cubicBezTo>
                          <a:pt x="2415" y="88"/>
                          <a:pt x="2415" y="88"/>
                          <a:pt x="2415" y="88"/>
                        </a:cubicBezTo>
                        <a:cubicBezTo>
                          <a:pt x="2415" y="88"/>
                          <a:pt x="2415" y="88"/>
                          <a:pt x="2415" y="88"/>
                        </a:cubicBezTo>
                        <a:moveTo>
                          <a:pt x="2881" y="0"/>
                        </a:moveTo>
                        <a:cubicBezTo>
                          <a:pt x="2855" y="0"/>
                          <a:pt x="2855" y="0"/>
                          <a:pt x="2855" y="0"/>
                        </a:cubicBezTo>
                        <a:cubicBezTo>
                          <a:pt x="2855" y="88"/>
                          <a:pt x="2855" y="88"/>
                          <a:pt x="2855" y="88"/>
                        </a:cubicBezTo>
                        <a:cubicBezTo>
                          <a:pt x="2415" y="88"/>
                          <a:pt x="2415" y="88"/>
                          <a:pt x="2415" y="88"/>
                        </a:cubicBezTo>
                        <a:cubicBezTo>
                          <a:pt x="2415" y="88"/>
                          <a:pt x="2415" y="88"/>
                          <a:pt x="2415" y="88"/>
                        </a:cubicBezTo>
                        <a:cubicBezTo>
                          <a:pt x="2489" y="148"/>
                          <a:pt x="2587" y="220"/>
                          <a:pt x="2768" y="220"/>
                        </a:cubicBezTo>
                        <a:cubicBezTo>
                          <a:pt x="2812" y="220"/>
                          <a:pt x="2881" y="220"/>
                          <a:pt x="2881" y="220"/>
                        </a:cubicBezTo>
                        <a:cubicBezTo>
                          <a:pt x="2881" y="0"/>
                          <a:pt x="2881" y="0"/>
                          <a:pt x="2881" y="0"/>
                        </a:cubicBezTo>
                      </a:path>
                    </a:pathLst>
                  </a:custGeom>
                  <a:solidFill>
                    <a:srgbClr val="BFBFB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97" name="Freeform 43"/>
                  <p:cNvSpPr>
                    <a:spLocks noEditPoints="1"/>
                  </p:cNvSpPr>
                  <p:nvPr/>
                </p:nvSpPr>
                <p:spPr bwMode="auto">
                  <a:xfrm>
                    <a:off x="1" y="4124455"/>
                    <a:ext cx="9077765" cy="327091"/>
                  </a:xfrm>
                  <a:custGeom>
                    <a:avLst/>
                    <a:gdLst/>
                    <a:ahLst/>
                    <a:cxnLst>
                      <a:cxn ang="0">
                        <a:pos x="2855" y="15"/>
                      </a:cxn>
                      <a:cxn ang="0">
                        <a:pos x="2773" y="15"/>
                      </a:cxn>
                      <a:cxn ang="0">
                        <a:pos x="2415" y="103"/>
                      </a:cxn>
                      <a:cxn ang="0">
                        <a:pos x="2855" y="103"/>
                      </a:cxn>
                      <a:cxn ang="0">
                        <a:pos x="2855" y="15"/>
                      </a:cxn>
                      <a:cxn ang="0">
                        <a:pos x="2075" y="0"/>
                      </a:cxn>
                      <a:cxn ang="0">
                        <a:pos x="0" y="0"/>
                      </a:cxn>
                      <a:cxn ang="0">
                        <a:pos x="0" y="103"/>
                      </a:cxn>
                      <a:cxn ang="0">
                        <a:pos x="2415" y="103"/>
                      </a:cxn>
                      <a:cxn ang="0">
                        <a:pos x="2075" y="0"/>
                      </a:cxn>
                    </a:cxnLst>
                    <a:rect l="0" t="0" r="r" b="b"/>
                    <a:pathLst>
                      <a:path w="2855" h="103">
                        <a:moveTo>
                          <a:pt x="2855" y="15"/>
                        </a:moveTo>
                        <a:cubicBezTo>
                          <a:pt x="2773" y="15"/>
                          <a:pt x="2773" y="15"/>
                          <a:pt x="2773" y="15"/>
                        </a:cubicBezTo>
                        <a:cubicBezTo>
                          <a:pt x="2555" y="15"/>
                          <a:pt x="2475" y="80"/>
                          <a:pt x="2415" y="103"/>
                        </a:cubicBezTo>
                        <a:cubicBezTo>
                          <a:pt x="2855" y="103"/>
                          <a:pt x="2855" y="103"/>
                          <a:pt x="2855" y="103"/>
                        </a:cubicBezTo>
                        <a:cubicBezTo>
                          <a:pt x="2855" y="15"/>
                          <a:pt x="2855" y="15"/>
                          <a:pt x="2855" y="15"/>
                        </a:cubicBezTo>
                        <a:moveTo>
                          <a:pt x="2075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03"/>
                          <a:pt x="0" y="103"/>
                          <a:pt x="0" y="103"/>
                        </a:cubicBezTo>
                        <a:cubicBezTo>
                          <a:pt x="2415" y="103"/>
                          <a:pt x="2415" y="103"/>
                          <a:pt x="2415" y="103"/>
                        </a:cubicBezTo>
                        <a:cubicBezTo>
                          <a:pt x="2342" y="43"/>
                          <a:pt x="2220" y="0"/>
                          <a:pt x="2075" y="0"/>
                        </a:cubicBezTo>
                      </a:path>
                    </a:pathLst>
                  </a:custGeom>
                  <a:solidFill>
                    <a:schemeClr val="accent1">
                      <a:lumMod val="75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98" name="Freeform 44"/>
                  <p:cNvSpPr>
                    <a:spLocks/>
                  </p:cNvSpPr>
                  <p:nvPr/>
                </p:nvSpPr>
                <p:spPr bwMode="auto">
                  <a:xfrm>
                    <a:off x="1" y="4171566"/>
                    <a:ext cx="7677872" cy="324399"/>
                  </a:xfrm>
                  <a:custGeom>
                    <a:avLst/>
                    <a:gdLst/>
                    <a:ahLst/>
                    <a:cxnLst>
                      <a:cxn ang="0">
                        <a:pos x="2415" y="88"/>
                      </a:cxn>
                      <a:cxn ang="0">
                        <a:pos x="2075" y="0"/>
                      </a:cxn>
                      <a:cxn ang="0">
                        <a:pos x="0" y="0"/>
                      </a:cxn>
                      <a:cxn ang="0">
                        <a:pos x="0" y="102"/>
                      </a:cxn>
                      <a:cxn ang="0">
                        <a:pos x="2202" y="102"/>
                      </a:cxn>
                      <a:cxn ang="0">
                        <a:pos x="2415" y="88"/>
                      </a:cxn>
                    </a:cxnLst>
                    <a:rect l="0" t="0" r="r" b="b"/>
                    <a:pathLst>
                      <a:path w="2415" h="102">
                        <a:moveTo>
                          <a:pt x="2415" y="88"/>
                        </a:moveTo>
                        <a:cubicBezTo>
                          <a:pt x="2333" y="41"/>
                          <a:pt x="2220" y="0"/>
                          <a:pt x="2075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2202" y="102"/>
                          <a:pt x="2202" y="102"/>
                          <a:pt x="2202" y="102"/>
                        </a:cubicBezTo>
                        <a:cubicBezTo>
                          <a:pt x="2341" y="102"/>
                          <a:pt x="2386" y="99"/>
                          <a:pt x="2415" y="88"/>
                        </a:cubicBezTo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/>
                  </a:p>
                </p:txBody>
              </p:sp>
              <p:sp>
                <p:nvSpPr>
                  <p:cNvPr id="99" name="Freeform 45"/>
                  <p:cNvSpPr>
                    <a:spLocks/>
                  </p:cNvSpPr>
                  <p:nvPr/>
                </p:nvSpPr>
                <p:spPr bwMode="auto">
                  <a:xfrm>
                    <a:off x="7677873" y="4171566"/>
                    <a:ext cx="1482002" cy="648796"/>
                  </a:xfrm>
                  <a:custGeom>
                    <a:avLst/>
                    <a:gdLst/>
                    <a:ahLst/>
                    <a:cxnLst>
                      <a:cxn ang="0">
                        <a:pos x="358" y="0"/>
                      </a:cxn>
                      <a:cxn ang="0">
                        <a:pos x="0" y="88"/>
                      </a:cxn>
                      <a:cxn ang="0">
                        <a:pos x="353" y="204"/>
                      </a:cxn>
                      <a:cxn ang="0">
                        <a:pos x="466" y="204"/>
                      </a:cxn>
                      <a:cxn ang="0">
                        <a:pos x="466" y="0"/>
                      </a:cxn>
                      <a:cxn ang="0">
                        <a:pos x="358" y="0"/>
                      </a:cxn>
                    </a:cxnLst>
                    <a:rect l="0" t="0" r="r" b="b"/>
                    <a:pathLst>
                      <a:path w="466" h="204">
                        <a:moveTo>
                          <a:pt x="358" y="0"/>
                        </a:moveTo>
                        <a:cubicBezTo>
                          <a:pt x="140" y="0"/>
                          <a:pt x="60" y="65"/>
                          <a:pt x="0" y="88"/>
                        </a:cubicBezTo>
                        <a:cubicBezTo>
                          <a:pt x="96" y="142"/>
                          <a:pt x="172" y="204"/>
                          <a:pt x="353" y="204"/>
                        </a:cubicBezTo>
                        <a:cubicBezTo>
                          <a:pt x="397" y="204"/>
                          <a:pt x="466" y="204"/>
                          <a:pt x="466" y="204"/>
                        </a:cubicBezTo>
                        <a:cubicBezTo>
                          <a:pt x="466" y="0"/>
                          <a:pt x="466" y="0"/>
                          <a:pt x="466" y="0"/>
                        </a:cubicBezTo>
                        <a:lnTo>
                          <a:pt x="35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AU"/>
                  </a:p>
                </p:txBody>
              </p:sp>
            </p:grpSp>
            <p:pic>
              <p:nvPicPr>
                <p:cNvPr id="82" name="Picture 78"/>
                <p:cNvPicPr>
                  <a:picLocks noChangeAspect="1" noChangeArrowheads="1"/>
                </p:cNvPicPr>
                <p:nvPr userDrawn="1"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8301816" y="4256808"/>
                  <a:ext cx="489038" cy="4890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83" name="Group 19"/>
                <p:cNvGrpSpPr/>
                <p:nvPr userDrawn="1"/>
              </p:nvGrpSpPr>
              <p:grpSpPr>
                <a:xfrm>
                  <a:off x="359397" y="4355630"/>
                  <a:ext cx="612558" cy="71438"/>
                  <a:chOff x="3495675" y="5969000"/>
                  <a:chExt cx="814388" cy="95250"/>
                </a:xfrm>
                <a:solidFill>
                  <a:schemeClr val="accent1"/>
                </a:solidFill>
              </p:grpSpPr>
              <p:sp>
                <p:nvSpPr>
                  <p:cNvPr id="84" name="Freeform 26"/>
                  <p:cNvSpPr>
                    <a:spLocks/>
                  </p:cNvSpPr>
                  <p:nvPr/>
                </p:nvSpPr>
                <p:spPr bwMode="auto">
                  <a:xfrm>
                    <a:off x="3495675" y="5997575"/>
                    <a:ext cx="98425" cy="66675"/>
                  </a:xfrm>
                  <a:custGeom>
                    <a:avLst/>
                    <a:gdLst>
                      <a:gd name="T0" fmla="*/ 31 w 31"/>
                      <a:gd name="T1" fmla="*/ 0 h 21"/>
                      <a:gd name="T2" fmla="*/ 25 w 31"/>
                      <a:gd name="T3" fmla="*/ 21 h 21"/>
                      <a:gd name="T4" fmla="*/ 19 w 31"/>
                      <a:gd name="T5" fmla="*/ 21 h 21"/>
                      <a:gd name="T6" fmla="*/ 16 w 31"/>
                      <a:gd name="T7" fmla="*/ 9 h 21"/>
                      <a:gd name="T8" fmla="*/ 15 w 31"/>
                      <a:gd name="T9" fmla="*/ 7 h 21"/>
                      <a:gd name="T10" fmla="*/ 15 w 31"/>
                      <a:gd name="T11" fmla="*/ 7 h 21"/>
                      <a:gd name="T12" fmla="*/ 15 w 31"/>
                      <a:gd name="T13" fmla="*/ 9 h 21"/>
                      <a:gd name="T14" fmla="*/ 12 w 31"/>
                      <a:gd name="T15" fmla="*/ 21 h 21"/>
                      <a:gd name="T16" fmla="*/ 6 w 31"/>
                      <a:gd name="T17" fmla="*/ 21 h 21"/>
                      <a:gd name="T18" fmla="*/ 0 w 31"/>
                      <a:gd name="T19" fmla="*/ 0 h 21"/>
                      <a:gd name="T20" fmla="*/ 5 w 31"/>
                      <a:gd name="T21" fmla="*/ 0 h 21"/>
                      <a:gd name="T22" fmla="*/ 8 w 31"/>
                      <a:gd name="T23" fmla="*/ 13 h 21"/>
                      <a:gd name="T24" fmla="*/ 9 w 31"/>
                      <a:gd name="T25" fmla="*/ 16 h 21"/>
                      <a:gd name="T26" fmla="*/ 9 w 31"/>
                      <a:gd name="T27" fmla="*/ 16 h 21"/>
                      <a:gd name="T28" fmla="*/ 10 w 31"/>
                      <a:gd name="T29" fmla="*/ 13 h 21"/>
                      <a:gd name="T30" fmla="*/ 13 w 31"/>
                      <a:gd name="T31" fmla="*/ 0 h 21"/>
                      <a:gd name="T32" fmla="*/ 18 w 31"/>
                      <a:gd name="T33" fmla="*/ 0 h 21"/>
                      <a:gd name="T34" fmla="*/ 21 w 31"/>
                      <a:gd name="T35" fmla="*/ 13 h 21"/>
                      <a:gd name="T36" fmla="*/ 22 w 31"/>
                      <a:gd name="T37" fmla="*/ 16 h 21"/>
                      <a:gd name="T38" fmla="*/ 22 w 31"/>
                      <a:gd name="T39" fmla="*/ 16 h 21"/>
                      <a:gd name="T40" fmla="*/ 23 w 31"/>
                      <a:gd name="T41" fmla="*/ 12 h 21"/>
                      <a:gd name="T42" fmla="*/ 26 w 31"/>
                      <a:gd name="T43" fmla="*/ 0 h 21"/>
                      <a:gd name="T44" fmla="*/ 31 w 31"/>
                      <a:gd name="T45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1" h="21">
                        <a:moveTo>
                          <a:pt x="31" y="0"/>
                        </a:moveTo>
                        <a:cubicBezTo>
                          <a:pt x="29" y="7"/>
                          <a:pt x="27" y="14"/>
                          <a:pt x="25" y="21"/>
                        </a:cubicBezTo>
                        <a:cubicBezTo>
                          <a:pt x="19" y="21"/>
                          <a:pt x="19" y="21"/>
                          <a:pt x="19" y="21"/>
                        </a:cubicBezTo>
                        <a:cubicBezTo>
                          <a:pt x="16" y="9"/>
                          <a:pt x="16" y="9"/>
                          <a:pt x="16" y="9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9"/>
                          <a:pt x="15" y="9"/>
                          <a:pt x="15" y="9"/>
                        </a:cubicBezTo>
                        <a:cubicBezTo>
                          <a:pt x="12" y="21"/>
                          <a:pt x="12" y="21"/>
                          <a:pt x="12" y="21"/>
                        </a:cubicBezTo>
                        <a:cubicBezTo>
                          <a:pt x="6" y="21"/>
                          <a:pt x="6" y="21"/>
                          <a:pt x="6" y="21"/>
                        </a:cubicBezTo>
                        <a:cubicBezTo>
                          <a:pt x="4" y="14"/>
                          <a:pt x="1" y="7"/>
                          <a:pt x="0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6" y="5"/>
                          <a:pt x="7" y="9"/>
                          <a:pt x="8" y="13"/>
                        </a:cubicBezTo>
                        <a:cubicBezTo>
                          <a:pt x="8" y="14"/>
                          <a:pt x="9" y="15"/>
                          <a:pt x="9" y="16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10" y="13"/>
                          <a:pt x="10" y="13"/>
                          <a:pt x="10" y="13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21" y="13"/>
                          <a:pt x="21" y="13"/>
                          <a:pt x="21" y="13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23" y="15"/>
                          <a:pt x="23" y="13"/>
                          <a:pt x="23" y="12"/>
                        </a:cubicBezTo>
                        <a:cubicBezTo>
                          <a:pt x="24" y="8"/>
                          <a:pt x="25" y="4"/>
                          <a:pt x="26" y="0"/>
                        </a:cubicBezTo>
                        <a:lnTo>
                          <a:pt x="31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85" name="Freeform 27"/>
                  <p:cNvSpPr>
                    <a:spLocks/>
                  </p:cNvSpPr>
                  <p:nvPr/>
                </p:nvSpPr>
                <p:spPr bwMode="auto">
                  <a:xfrm>
                    <a:off x="3603625" y="5997575"/>
                    <a:ext cx="98425" cy="66675"/>
                  </a:xfrm>
                  <a:custGeom>
                    <a:avLst/>
                    <a:gdLst>
                      <a:gd name="T0" fmla="*/ 31 w 31"/>
                      <a:gd name="T1" fmla="*/ 0 h 21"/>
                      <a:gd name="T2" fmla="*/ 25 w 31"/>
                      <a:gd name="T3" fmla="*/ 21 h 21"/>
                      <a:gd name="T4" fmla="*/ 19 w 31"/>
                      <a:gd name="T5" fmla="*/ 21 h 21"/>
                      <a:gd name="T6" fmla="*/ 16 w 31"/>
                      <a:gd name="T7" fmla="*/ 9 h 21"/>
                      <a:gd name="T8" fmla="*/ 15 w 31"/>
                      <a:gd name="T9" fmla="*/ 7 h 21"/>
                      <a:gd name="T10" fmla="*/ 15 w 31"/>
                      <a:gd name="T11" fmla="*/ 7 h 21"/>
                      <a:gd name="T12" fmla="*/ 15 w 31"/>
                      <a:gd name="T13" fmla="*/ 9 h 21"/>
                      <a:gd name="T14" fmla="*/ 12 w 31"/>
                      <a:gd name="T15" fmla="*/ 21 h 21"/>
                      <a:gd name="T16" fmla="*/ 6 w 31"/>
                      <a:gd name="T17" fmla="*/ 21 h 21"/>
                      <a:gd name="T18" fmla="*/ 0 w 31"/>
                      <a:gd name="T19" fmla="*/ 0 h 21"/>
                      <a:gd name="T20" fmla="*/ 5 w 31"/>
                      <a:gd name="T21" fmla="*/ 0 h 21"/>
                      <a:gd name="T22" fmla="*/ 8 w 31"/>
                      <a:gd name="T23" fmla="*/ 13 h 21"/>
                      <a:gd name="T24" fmla="*/ 9 w 31"/>
                      <a:gd name="T25" fmla="*/ 16 h 21"/>
                      <a:gd name="T26" fmla="*/ 9 w 31"/>
                      <a:gd name="T27" fmla="*/ 16 h 21"/>
                      <a:gd name="T28" fmla="*/ 10 w 31"/>
                      <a:gd name="T29" fmla="*/ 13 h 21"/>
                      <a:gd name="T30" fmla="*/ 13 w 31"/>
                      <a:gd name="T31" fmla="*/ 0 h 21"/>
                      <a:gd name="T32" fmla="*/ 18 w 31"/>
                      <a:gd name="T33" fmla="*/ 0 h 21"/>
                      <a:gd name="T34" fmla="*/ 22 w 31"/>
                      <a:gd name="T35" fmla="*/ 13 h 21"/>
                      <a:gd name="T36" fmla="*/ 22 w 31"/>
                      <a:gd name="T37" fmla="*/ 16 h 21"/>
                      <a:gd name="T38" fmla="*/ 22 w 31"/>
                      <a:gd name="T39" fmla="*/ 16 h 21"/>
                      <a:gd name="T40" fmla="*/ 23 w 31"/>
                      <a:gd name="T41" fmla="*/ 12 h 21"/>
                      <a:gd name="T42" fmla="*/ 26 w 31"/>
                      <a:gd name="T43" fmla="*/ 0 h 21"/>
                      <a:gd name="T44" fmla="*/ 31 w 31"/>
                      <a:gd name="T45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1" h="21">
                        <a:moveTo>
                          <a:pt x="31" y="0"/>
                        </a:moveTo>
                        <a:cubicBezTo>
                          <a:pt x="29" y="7"/>
                          <a:pt x="27" y="14"/>
                          <a:pt x="25" y="21"/>
                        </a:cubicBezTo>
                        <a:cubicBezTo>
                          <a:pt x="19" y="21"/>
                          <a:pt x="19" y="21"/>
                          <a:pt x="19" y="21"/>
                        </a:cubicBezTo>
                        <a:cubicBezTo>
                          <a:pt x="16" y="9"/>
                          <a:pt x="16" y="9"/>
                          <a:pt x="16" y="9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9"/>
                          <a:pt x="15" y="9"/>
                          <a:pt x="15" y="9"/>
                        </a:cubicBezTo>
                        <a:cubicBezTo>
                          <a:pt x="12" y="21"/>
                          <a:pt x="12" y="21"/>
                          <a:pt x="12" y="21"/>
                        </a:cubicBezTo>
                        <a:cubicBezTo>
                          <a:pt x="6" y="21"/>
                          <a:pt x="6" y="21"/>
                          <a:pt x="6" y="21"/>
                        </a:cubicBezTo>
                        <a:cubicBezTo>
                          <a:pt x="4" y="14"/>
                          <a:pt x="2" y="7"/>
                          <a:pt x="0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6" y="5"/>
                          <a:pt x="7" y="9"/>
                          <a:pt x="8" y="13"/>
                        </a:cubicBezTo>
                        <a:cubicBezTo>
                          <a:pt x="8" y="14"/>
                          <a:pt x="9" y="15"/>
                          <a:pt x="9" y="16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10" y="13"/>
                          <a:pt x="10" y="13"/>
                          <a:pt x="10" y="13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22" y="13"/>
                          <a:pt x="22" y="13"/>
                          <a:pt x="22" y="13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23" y="15"/>
                          <a:pt x="23" y="13"/>
                          <a:pt x="23" y="12"/>
                        </a:cubicBezTo>
                        <a:cubicBezTo>
                          <a:pt x="24" y="8"/>
                          <a:pt x="25" y="4"/>
                          <a:pt x="26" y="0"/>
                        </a:cubicBezTo>
                        <a:lnTo>
                          <a:pt x="31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86" name="Freeform 28"/>
                  <p:cNvSpPr>
                    <a:spLocks/>
                  </p:cNvSpPr>
                  <p:nvPr/>
                </p:nvSpPr>
                <p:spPr bwMode="auto">
                  <a:xfrm>
                    <a:off x="3711575" y="5997575"/>
                    <a:ext cx="98425" cy="66675"/>
                  </a:xfrm>
                  <a:custGeom>
                    <a:avLst/>
                    <a:gdLst>
                      <a:gd name="T0" fmla="*/ 31 w 31"/>
                      <a:gd name="T1" fmla="*/ 0 h 21"/>
                      <a:gd name="T2" fmla="*/ 25 w 31"/>
                      <a:gd name="T3" fmla="*/ 21 h 21"/>
                      <a:gd name="T4" fmla="*/ 19 w 31"/>
                      <a:gd name="T5" fmla="*/ 21 h 21"/>
                      <a:gd name="T6" fmla="*/ 16 w 31"/>
                      <a:gd name="T7" fmla="*/ 9 h 21"/>
                      <a:gd name="T8" fmla="*/ 15 w 31"/>
                      <a:gd name="T9" fmla="*/ 7 h 21"/>
                      <a:gd name="T10" fmla="*/ 15 w 31"/>
                      <a:gd name="T11" fmla="*/ 7 h 21"/>
                      <a:gd name="T12" fmla="*/ 15 w 31"/>
                      <a:gd name="T13" fmla="*/ 9 h 21"/>
                      <a:gd name="T14" fmla="*/ 12 w 31"/>
                      <a:gd name="T15" fmla="*/ 21 h 21"/>
                      <a:gd name="T16" fmla="*/ 6 w 31"/>
                      <a:gd name="T17" fmla="*/ 21 h 21"/>
                      <a:gd name="T18" fmla="*/ 0 w 31"/>
                      <a:gd name="T19" fmla="*/ 0 h 21"/>
                      <a:gd name="T20" fmla="*/ 5 w 31"/>
                      <a:gd name="T21" fmla="*/ 0 h 21"/>
                      <a:gd name="T22" fmla="*/ 8 w 31"/>
                      <a:gd name="T23" fmla="*/ 13 h 21"/>
                      <a:gd name="T24" fmla="*/ 9 w 31"/>
                      <a:gd name="T25" fmla="*/ 16 h 21"/>
                      <a:gd name="T26" fmla="*/ 9 w 31"/>
                      <a:gd name="T27" fmla="*/ 16 h 21"/>
                      <a:gd name="T28" fmla="*/ 10 w 31"/>
                      <a:gd name="T29" fmla="*/ 13 h 21"/>
                      <a:gd name="T30" fmla="*/ 13 w 31"/>
                      <a:gd name="T31" fmla="*/ 0 h 21"/>
                      <a:gd name="T32" fmla="*/ 18 w 31"/>
                      <a:gd name="T33" fmla="*/ 0 h 21"/>
                      <a:gd name="T34" fmla="*/ 22 w 31"/>
                      <a:gd name="T35" fmla="*/ 13 h 21"/>
                      <a:gd name="T36" fmla="*/ 22 w 31"/>
                      <a:gd name="T37" fmla="*/ 16 h 21"/>
                      <a:gd name="T38" fmla="*/ 22 w 31"/>
                      <a:gd name="T39" fmla="*/ 16 h 21"/>
                      <a:gd name="T40" fmla="*/ 23 w 31"/>
                      <a:gd name="T41" fmla="*/ 12 h 21"/>
                      <a:gd name="T42" fmla="*/ 26 w 31"/>
                      <a:gd name="T43" fmla="*/ 0 h 21"/>
                      <a:gd name="T44" fmla="*/ 31 w 31"/>
                      <a:gd name="T45" fmla="*/ 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31" h="21">
                        <a:moveTo>
                          <a:pt x="31" y="0"/>
                        </a:moveTo>
                        <a:cubicBezTo>
                          <a:pt x="29" y="7"/>
                          <a:pt x="27" y="14"/>
                          <a:pt x="25" y="21"/>
                        </a:cubicBezTo>
                        <a:cubicBezTo>
                          <a:pt x="19" y="21"/>
                          <a:pt x="19" y="21"/>
                          <a:pt x="19" y="21"/>
                        </a:cubicBezTo>
                        <a:cubicBezTo>
                          <a:pt x="16" y="9"/>
                          <a:pt x="16" y="9"/>
                          <a:pt x="16" y="9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7"/>
                          <a:pt x="15" y="7"/>
                          <a:pt x="15" y="7"/>
                        </a:cubicBezTo>
                        <a:cubicBezTo>
                          <a:pt x="15" y="9"/>
                          <a:pt x="15" y="9"/>
                          <a:pt x="15" y="9"/>
                        </a:cubicBezTo>
                        <a:cubicBezTo>
                          <a:pt x="12" y="21"/>
                          <a:pt x="12" y="21"/>
                          <a:pt x="12" y="21"/>
                        </a:cubicBezTo>
                        <a:cubicBezTo>
                          <a:pt x="6" y="21"/>
                          <a:pt x="6" y="21"/>
                          <a:pt x="6" y="21"/>
                        </a:cubicBezTo>
                        <a:cubicBezTo>
                          <a:pt x="4" y="14"/>
                          <a:pt x="2" y="7"/>
                          <a:pt x="0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6" y="5"/>
                          <a:pt x="7" y="9"/>
                          <a:pt x="8" y="13"/>
                        </a:cubicBezTo>
                        <a:cubicBezTo>
                          <a:pt x="9" y="14"/>
                          <a:pt x="9" y="15"/>
                          <a:pt x="9" y="16"/>
                        </a:cubicBezTo>
                        <a:cubicBezTo>
                          <a:pt x="9" y="16"/>
                          <a:pt x="9" y="16"/>
                          <a:pt x="9" y="16"/>
                        </a:cubicBezTo>
                        <a:cubicBezTo>
                          <a:pt x="10" y="13"/>
                          <a:pt x="10" y="13"/>
                          <a:pt x="10" y="13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22" y="13"/>
                          <a:pt x="22" y="13"/>
                          <a:pt x="22" y="13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22" y="16"/>
                          <a:pt x="22" y="16"/>
                          <a:pt x="22" y="16"/>
                        </a:cubicBezTo>
                        <a:cubicBezTo>
                          <a:pt x="23" y="15"/>
                          <a:pt x="23" y="13"/>
                          <a:pt x="23" y="12"/>
                        </a:cubicBezTo>
                        <a:cubicBezTo>
                          <a:pt x="24" y="8"/>
                          <a:pt x="25" y="4"/>
                          <a:pt x="26" y="0"/>
                        </a:cubicBezTo>
                        <a:lnTo>
                          <a:pt x="31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87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3819525" y="6042025"/>
                    <a:ext cx="19050" cy="2222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88" name="Freeform 30"/>
                  <p:cNvSpPr>
                    <a:spLocks/>
                  </p:cNvSpPr>
                  <p:nvPr/>
                </p:nvSpPr>
                <p:spPr bwMode="auto">
                  <a:xfrm>
                    <a:off x="3851275" y="5997575"/>
                    <a:ext cx="50800" cy="66675"/>
                  </a:xfrm>
                  <a:custGeom>
                    <a:avLst/>
                    <a:gdLst>
                      <a:gd name="T0" fmla="*/ 16 w 16"/>
                      <a:gd name="T1" fmla="*/ 20 h 21"/>
                      <a:gd name="T2" fmla="*/ 10 w 16"/>
                      <a:gd name="T3" fmla="*/ 21 h 21"/>
                      <a:gd name="T4" fmla="*/ 0 w 16"/>
                      <a:gd name="T5" fmla="*/ 11 h 21"/>
                      <a:gd name="T6" fmla="*/ 10 w 16"/>
                      <a:gd name="T7" fmla="*/ 0 h 21"/>
                      <a:gd name="T8" fmla="*/ 16 w 16"/>
                      <a:gd name="T9" fmla="*/ 1 h 21"/>
                      <a:gd name="T10" fmla="*/ 14 w 16"/>
                      <a:gd name="T11" fmla="*/ 5 h 21"/>
                      <a:gd name="T12" fmla="*/ 11 w 16"/>
                      <a:gd name="T13" fmla="*/ 4 h 21"/>
                      <a:gd name="T14" fmla="*/ 6 w 16"/>
                      <a:gd name="T15" fmla="*/ 10 h 21"/>
                      <a:gd name="T16" fmla="*/ 11 w 16"/>
                      <a:gd name="T17" fmla="*/ 17 h 21"/>
                      <a:gd name="T18" fmla="*/ 15 w 16"/>
                      <a:gd name="T19" fmla="*/ 16 h 21"/>
                      <a:gd name="T20" fmla="*/ 16 w 16"/>
                      <a:gd name="T21" fmla="*/ 20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6" h="21">
                        <a:moveTo>
                          <a:pt x="16" y="20"/>
                        </a:moveTo>
                        <a:cubicBezTo>
                          <a:pt x="14" y="21"/>
                          <a:pt x="12" y="21"/>
                          <a:pt x="10" y="21"/>
                        </a:cubicBezTo>
                        <a:cubicBezTo>
                          <a:pt x="3" y="21"/>
                          <a:pt x="0" y="17"/>
                          <a:pt x="0" y="11"/>
                        </a:cubicBezTo>
                        <a:cubicBezTo>
                          <a:pt x="0" y="4"/>
                          <a:pt x="4" y="0"/>
                          <a:pt x="10" y="0"/>
                        </a:cubicBezTo>
                        <a:cubicBezTo>
                          <a:pt x="12" y="0"/>
                          <a:pt x="14" y="0"/>
                          <a:pt x="16" y="1"/>
                        </a:cubicBezTo>
                        <a:cubicBezTo>
                          <a:pt x="14" y="5"/>
                          <a:pt x="14" y="5"/>
                          <a:pt x="14" y="5"/>
                        </a:cubicBezTo>
                        <a:cubicBezTo>
                          <a:pt x="13" y="4"/>
                          <a:pt x="12" y="4"/>
                          <a:pt x="11" y="4"/>
                        </a:cubicBezTo>
                        <a:cubicBezTo>
                          <a:pt x="7" y="4"/>
                          <a:pt x="6" y="6"/>
                          <a:pt x="6" y="10"/>
                        </a:cubicBezTo>
                        <a:cubicBezTo>
                          <a:pt x="6" y="15"/>
                          <a:pt x="7" y="17"/>
                          <a:pt x="11" y="17"/>
                        </a:cubicBezTo>
                        <a:cubicBezTo>
                          <a:pt x="12" y="17"/>
                          <a:pt x="14" y="17"/>
                          <a:pt x="15" y="16"/>
                        </a:cubicBezTo>
                        <a:lnTo>
                          <a:pt x="16" y="2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89" name="Freeform 31"/>
                  <p:cNvSpPr>
                    <a:spLocks/>
                  </p:cNvSpPr>
                  <p:nvPr/>
                </p:nvSpPr>
                <p:spPr bwMode="auto">
                  <a:xfrm>
                    <a:off x="3911600" y="5997575"/>
                    <a:ext cx="47625" cy="66675"/>
                  </a:xfrm>
                  <a:custGeom>
                    <a:avLst/>
                    <a:gdLst>
                      <a:gd name="T0" fmla="*/ 6 w 15"/>
                      <a:gd name="T1" fmla="*/ 21 h 21"/>
                      <a:gd name="T2" fmla="*/ 0 w 15"/>
                      <a:gd name="T3" fmla="*/ 20 h 21"/>
                      <a:gd name="T4" fmla="*/ 1 w 15"/>
                      <a:gd name="T5" fmla="*/ 16 h 21"/>
                      <a:gd name="T6" fmla="*/ 6 w 15"/>
                      <a:gd name="T7" fmla="*/ 17 h 21"/>
                      <a:gd name="T8" fmla="*/ 9 w 15"/>
                      <a:gd name="T9" fmla="*/ 15 h 21"/>
                      <a:gd name="T10" fmla="*/ 6 w 15"/>
                      <a:gd name="T11" fmla="*/ 12 h 21"/>
                      <a:gd name="T12" fmla="*/ 0 w 15"/>
                      <a:gd name="T13" fmla="*/ 6 h 21"/>
                      <a:gd name="T14" fmla="*/ 8 w 15"/>
                      <a:gd name="T15" fmla="*/ 0 h 21"/>
                      <a:gd name="T16" fmla="*/ 13 w 15"/>
                      <a:gd name="T17" fmla="*/ 0 h 21"/>
                      <a:gd name="T18" fmla="*/ 13 w 15"/>
                      <a:gd name="T19" fmla="*/ 4 h 21"/>
                      <a:gd name="T20" fmla="*/ 9 w 15"/>
                      <a:gd name="T21" fmla="*/ 4 h 21"/>
                      <a:gd name="T22" fmla="*/ 6 w 15"/>
                      <a:gd name="T23" fmla="*/ 6 h 21"/>
                      <a:gd name="T24" fmla="*/ 9 w 15"/>
                      <a:gd name="T25" fmla="*/ 9 h 21"/>
                      <a:gd name="T26" fmla="*/ 15 w 15"/>
                      <a:gd name="T27" fmla="*/ 14 h 21"/>
                      <a:gd name="T28" fmla="*/ 6 w 15"/>
                      <a:gd name="T29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5" h="21">
                        <a:moveTo>
                          <a:pt x="6" y="21"/>
                        </a:moveTo>
                        <a:cubicBezTo>
                          <a:pt x="4" y="21"/>
                          <a:pt x="2" y="21"/>
                          <a:pt x="0" y="20"/>
                        </a:cubicBezTo>
                        <a:cubicBezTo>
                          <a:pt x="1" y="16"/>
                          <a:pt x="1" y="16"/>
                          <a:pt x="1" y="16"/>
                        </a:cubicBezTo>
                        <a:cubicBezTo>
                          <a:pt x="3" y="17"/>
                          <a:pt x="5" y="17"/>
                          <a:pt x="6" y="17"/>
                        </a:cubicBezTo>
                        <a:cubicBezTo>
                          <a:pt x="8" y="17"/>
                          <a:pt x="9" y="16"/>
                          <a:pt x="9" y="15"/>
                        </a:cubicBezTo>
                        <a:cubicBezTo>
                          <a:pt x="9" y="14"/>
                          <a:pt x="8" y="13"/>
                          <a:pt x="6" y="12"/>
                        </a:cubicBezTo>
                        <a:cubicBezTo>
                          <a:pt x="3" y="11"/>
                          <a:pt x="0" y="10"/>
                          <a:pt x="0" y="6"/>
                        </a:cubicBezTo>
                        <a:cubicBezTo>
                          <a:pt x="0" y="2"/>
                          <a:pt x="3" y="0"/>
                          <a:pt x="8" y="0"/>
                        </a:cubicBezTo>
                        <a:cubicBezTo>
                          <a:pt x="10" y="0"/>
                          <a:pt x="12" y="0"/>
                          <a:pt x="13" y="0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1" y="4"/>
                          <a:pt x="10" y="4"/>
                          <a:pt x="9" y="4"/>
                        </a:cubicBezTo>
                        <a:cubicBezTo>
                          <a:pt x="6" y="4"/>
                          <a:pt x="6" y="5"/>
                          <a:pt x="6" y="6"/>
                        </a:cubicBezTo>
                        <a:cubicBezTo>
                          <a:pt x="6" y="7"/>
                          <a:pt x="7" y="8"/>
                          <a:pt x="9" y="9"/>
                        </a:cubicBezTo>
                        <a:cubicBezTo>
                          <a:pt x="13" y="10"/>
                          <a:pt x="15" y="11"/>
                          <a:pt x="15" y="14"/>
                        </a:cubicBezTo>
                        <a:cubicBezTo>
                          <a:pt x="15" y="18"/>
                          <a:pt x="11" y="21"/>
                          <a:pt x="6" y="21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90" name="Freeform 32"/>
                  <p:cNvSpPr>
                    <a:spLocks noEditPoints="1"/>
                  </p:cNvSpPr>
                  <p:nvPr/>
                </p:nvSpPr>
                <p:spPr bwMode="auto">
                  <a:xfrm>
                    <a:off x="3965575" y="5969000"/>
                    <a:ext cx="28575" cy="95250"/>
                  </a:xfrm>
                  <a:custGeom>
                    <a:avLst/>
                    <a:gdLst>
                      <a:gd name="T0" fmla="*/ 4 w 9"/>
                      <a:gd name="T1" fmla="*/ 30 h 30"/>
                      <a:gd name="T2" fmla="*/ 4 w 9"/>
                      <a:gd name="T3" fmla="*/ 13 h 30"/>
                      <a:gd name="T4" fmla="*/ 0 w 9"/>
                      <a:gd name="T5" fmla="*/ 13 h 30"/>
                      <a:gd name="T6" fmla="*/ 0 w 9"/>
                      <a:gd name="T7" fmla="*/ 9 h 30"/>
                      <a:gd name="T8" fmla="*/ 9 w 9"/>
                      <a:gd name="T9" fmla="*/ 9 h 30"/>
                      <a:gd name="T10" fmla="*/ 9 w 9"/>
                      <a:gd name="T11" fmla="*/ 30 h 30"/>
                      <a:gd name="T12" fmla="*/ 4 w 9"/>
                      <a:gd name="T13" fmla="*/ 30 h 30"/>
                      <a:gd name="T14" fmla="*/ 6 w 9"/>
                      <a:gd name="T15" fmla="*/ 6 h 30"/>
                      <a:gd name="T16" fmla="*/ 3 w 9"/>
                      <a:gd name="T17" fmla="*/ 3 h 30"/>
                      <a:gd name="T18" fmla="*/ 6 w 9"/>
                      <a:gd name="T19" fmla="*/ 0 h 30"/>
                      <a:gd name="T20" fmla="*/ 9 w 9"/>
                      <a:gd name="T21" fmla="*/ 3 h 30"/>
                      <a:gd name="T22" fmla="*/ 6 w 9"/>
                      <a:gd name="T23" fmla="*/ 6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" h="30">
                        <a:moveTo>
                          <a:pt x="4" y="30"/>
                        </a:move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0" y="13"/>
                          <a:pt x="0" y="13"/>
                          <a:pt x="0" y="13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9" y="9"/>
                          <a:pt x="9" y="9"/>
                          <a:pt x="9" y="9"/>
                        </a:cubicBezTo>
                        <a:cubicBezTo>
                          <a:pt x="9" y="30"/>
                          <a:pt x="9" y="30"/>
                          <a:pt x="9" y="30"/>
                        </a:cubicBezTo>
                        <a:lnTo>
                          <a:pt x="4" y="30"/>
                        </a:lnTo>
                        <a:close/>
                        <a:moveTo>
                          <a:pt x="6" y="6"/>
                        </a:moveTo>
                        <a:cubicBezTo>
                          <a:pt x="4" y="6"/>
                          <a:pt x="3" y="5"/>
                          <a:pt x="3" y="3"/>
                        </a:cubicBezTo>
                        <a:cubicBezTo>
                          <a:pt x="3" y="1"/>
                          <a:pt x="4" y="0"/>
                          <a:pt x="6" y="0"/>
                        </a:cubicBezTo>
                        <a:cubicBezTo>
                          <a:pt x="8" y="0"/>
                          <a:pt x="9" y="1"/>
                          <a:pt x="9" y="3"/>
                        </a:cubicBezTo>
                        <a:cubicBezTo>
                          <a:pt x="9" y="5"/>
                          <a:pt x="8" y="6"/>
                          <a:pt x="6" y="6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91" name="Freeform 33"/>
                  <p:cNvSpPr>
                    <a:spLocks/>
                  </p:cNvSpPr>
                  <p:nvPr/>
                </p:nvSpPr>
                <p:spPr bwMode="auto">
                  <a:xfrm>
                    <a:off x="4013200" y="5997575"/>
                    <a:ext cx="39687" cy="66675"/>
                  </a:xfrm>
                  <a:custGeom>
                    <a:avLst/>
                    <a:gdLst>
                      <a:gd name="T0" fmla="*/ 11 w 12"/>
                      <a:gd name="T1" fmla="*/ 5 h 21"/>
                      <a:gd name="T2" fmla="*/ 9 w 12"/>
                      <a:gd name="T3" fmla="*/ 5 h 21"/>
                      <a:gd name="T4" fmla="*/ 5 w 12"/>
                      <a:gd name="T5" fmla="*/ 8 h 21"/>
                      <a:gd name="T6" fmla="*/ 5 w 12"/>
                      <a:gd name="T7" fmla="*/ 21 h 21"/>
                      <a:gd name="T8" fmla="*/ 0 w 12"/>
                      <a:gd name="T9" fmla="*/ 21 h 21"/>
                      <a:gd name="T10" fmla="*/ 0 w 12"/>
                      <a:gd name="T11" fmla="*/ 0 h 21"/>
                      <a:gd name="T12" fmla="*/ 4 w 12"/>
                      <a:gd name="T13" fmla="*/ 0 h 21"/>
                      <a:gd name="T14" fmla="*/ 4 w 12"/>
                      <a:gd name="T15" fmla="*/ 4 h 21"/>
                      <a:gd name="T16" fmla="*/ 10 w 12"/>
                      <a:gd name="T17" fmla="*/ 0 h 21"/>
                      <a:gd name="T18" fmla="*/ 12 w 12"/>
                      <a:gd name="T19" fmla="*/ 0 h 21"/>
                      <a:gd name="T20" fmla="*/ 11 w 12"/>
                      <a:gd name="T21" fmla="*/ 5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2" h="21">
                        <a:moveTo>
                          <a:pt x="11" y="5"/>
                        </a:moveTo>
                        <a:cubicBezTo>
                          <a:pt x="11" y="5"/>
                          <a:pt x="10" y="5"/>
                          <a:pt x="9" y="5"/>
                        </a:cubicBezTo>
                        <a:cubicBezTo>
                          <a:pt x="8" y="5"/>
                          <a:pt x="7" y="6"/>
                          <a:pt x="5" y="8"/>
                        </a:cubicBezTo>
                        <a:cubicBezTo>
                          <a:pt x="5" y="21"/>
                          <a:pt x="5" y="21"/>
                          <a:pt x="5" y="21"/>
                        </a:cubicBezTo>
                        <a:cubicBezTo>
                          <a:pt x="0" y="21"/>
                          <a:pt x="0" y="21"/>
                          <a:pt x="0" y="2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4"/>
                          <a:pt x="4" y="4"/>
                          <a:pt x="4" y="4"/>
                        </a:cubicBezTo>
                        <a:cubicBezTo>
                          <a:pt x="6" y="1"/>
                          <a:pt x="8" y="0"/>
                          <a:pt x="10" y="0"/>
                        </a:cubicBezTo>
                        <a:cubicBezTo>
                          <a:pt x="11" y="0"/>
                          <a:pt x="11" y="0"/>
                          <a:pt x="12" y="0"/>
                        </a:cubicBezTo>
                        <a:lnTo>
                          <a:pt x="11" y="5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92" name="Freeform 34"/>
                  <p:cNvSpPr>
                    <a:spLocks noEditPoints="1"/>
                  </p:cNvSpPr>
                  <p:nvPr/>
                </p:nvSpPr>
                <p:spPr bwMode="auto">
                  <a:xfrm>
                    <a:off x="4062413" y="5997575"/>
                    <a:ext cx="66675" cy="66675"/>
                  </a:xfrm>
                  <a:custGeom>
                    <a:avLst/>
                    <a:gdLst>
                      <a:gd name="T0" fmla="*/ 10 w 21"/>
                      <a:gd name="T1" fmla="*/ 21 h 21"/>
                      <a:gd name="T2" fmla="*/ 0 w 21"/>
                      <a:gd name="T3" fmla="*/ 11 h 21"/>
                      <a:gd name="T4" fmla="*/ 10 w 21"/>
                      <a:gd name="T5" fmla="*/ 0 h 21"/>
                      <a:gd name="T6" fmla="*/ 21 w 21"/>
                      <a:gd name="T7" fmla="*/ 10 h 21"/>
                      <a:gd name="T8" fmla="*/ 10 w 21"/>
                      <a:gd name="T9" fmla="*/ 21 h 21"/>
                      <a:gd name="T10" fmla="*/ 10 w 21"/>
                      <a:gd name="T11" fmla="*/ 4 h 21"/>
                      <a:gd name="T12" fmla="*/ 5 w 21"/>
                      <a:gd name="T13" fmla="*/ 10 h 21"/>
                      <a:gd name="T14" fmla="*/ 10 w 21"/>
                      <a:gd name="T15" fmla="*/ 17 h 21"/>
                      <a:gd name="T16" fmla="*/ 15 w 21"/>
                      <a:gd name="T17" fmla="*/ 11 h 21"/>
                      <a:gd name="T18" fmla="*/ 10 w 21"/>
                      <a:gd name="T19" fmla="*/ 4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1" h="21">
                        <a:moveTo>
                          <a:pt x="10" y="21"/>
                        </a:moveTo>
                        <a:cubicBezTo>
                          <a:pt x="3" y="21"/>
                          <a:pt x="0" y="17"/>
                          <a:pt x="0" y="11"/>
                        </a:cubicBezTo>
                        <a:cubicBezTo>
                          <a:pt x="0" y="4"/>
                          <a:pt x="3" y="0"/>
                          <a:pt x="10" y="0"/>
                        </a:cubicBezTo>
                        <a:cubicBezTo>
                          <a:pt x="17" y="0"/>
                          <a:pt x="21" y="4"/>
                          <a:pt x="21" y="10"/>
                        </a:cubicBezTo>
                        <a:cubicBezTo>
                          <a:pt x="21" y="17"/>
                          <a:pt x="17" y="21"/>
                          <a:pt x="10" y="21"/>
                        </a:cubicBezTo>
                        <a:moveTo>
                          <a:pt x="10" y="4"/>
                        </a:moveTo>
                        <a:cubicBezTo>
                          <a:pt x="7" y="4"/>
                          <a:pt x="5" y="7"/>
                          <a:pt x="5" y="10"/>
                        </a:cubicBezTo>
                        <a:cubicBezTo>
                          <a:pt x="5" y="14"/>
                          <a:pt x="6" y="17"/>
                          <a:pt x="10" y="17"/>
                        </a:cubicBezTo>
                        <a:cubicBezTo>
                          <a:pt x="14" y="17"/>
                          <a:pt x="15" y="14"/>
                          <a:pt x="15" y="11"/>
                        </a:cubicBezTo>
                        <a:cubicBezTo>
                          <a:pt x="15" y="6"/>
                          <a:pt x="14" y="4"/>
                          <a:pt x="10" y="4"/>
                        </a:cubicBezTo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93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4141788" y="6042025"/>
                    <a:ext cx="19050" cy="22225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94" name="Freeform 36"/>
                  <p:cNvSpPr>
                    <a:spLocks noEditPoints="1"/>
                  </p:cNvSpPr>
                  <p:nvPr/>
                </p:nvSpPr>
                <p:spPr bwMode="auto">
                  <a:xfrm>
                    <a:off x="4176713" y="5997575"/>
                    <a:ext cx="57150" cy="66675"/>
                  </a:xfrm>
                  <a:custGeom>
                    <a:avLst/>
                    <a:gdLst>
                      <a:gd name="T0" fmla="*/ 14 w 18"/>
                      <a:gd name="T1" fmla="*/ 21 h 21"/>
                      <a:gd name="T2" fmla="*/ 13 w 18"/>
                      <a:gd name="T3" fmla="*/ 19 h 21"/>
                      <a:gd name="T4" fmla="*/ 7 w 18"/>
                      <a:gd name="T5" fmla="*/ 21 h 21"/>
                      <a:gd name="T6" fmla="*/ 0 w 18"/>
                      <a:gd name="T7" fmla="*/ 15 h 21"/>
                      <a:gd name="T8" fmla="*/ 10 w 18"/>
                      <a:gd name="T9" fmla="*/ 8 h 21"/>
                      <a:gd name="T10" fmla="*/ 13 w 18"/>
                      <a:gd name="T11" fmla="*/ 8 h 21"/>
                      <a:gd name="T12" fmla="*/ 13 w 18"/>
                      <a:gd name="T13" fmla="*/ 7 h 21"/>
                      <a:gd name="T14" fmla="*/ 8 w 18"/>
                      <a:gd name="T15" fmla="*/ 4 h 21"/>
                      <a:gd name="T16" fmla="*/ 2 w 18"/>
                      <a:gd name="T17" fmla="*/ 5 h 21"/>
                      <a:gd name="T18" fmla="*/ 2 w 18"/>
                      <a:gd name="T19" fmla="*/ 1 h 21"/>
                      <a:gd name="T20" fmla="*/ 9 w 18"/>
                      <a:gd name="T21" fmla="*/ 0 h 21"/>
                      <a:gd name="T22" fmla="*/ 18 w 18"/>
                      <a:gd name="T23" fmla="*/ 7 h 21"/>
                      <a:gd name="T24" fmla="*/ 18 w 18"/>
                      <a:gd name="T25" fmla="*/ 21 h 21"/>
                      <a:gd name="T26" fmla="*/ 14 w 18"/>
                      <a:gd name="T27" fmla="*/ 21 h 21"/>
                      <a:gd name="T28" fmla="*/ 13 w 18"/>
                      <a:gd name="T29" fmla="*/ 12 h 21"/>
                      <a:gd name="T30" fmla="*/ 10 w 18"/>
                      <a:gd name="T31" fmla="*/ 12 h 21"/>
                      <a:gd name="T32" fmla="*/ 5 w 18"/>
                      <a:gd name="T33" fmla="*/ 15 h 21"/>
                      <a:gd name="T34" fmla="*/ 8 w 18"/>
                      <a:gd name="T35" fmla="*/ 17 h 21"/>
                      <a:gd name="T36" fmla="*/ 13 w 18"/>
                      <a:gd name="T37" fmla="*/ 15 h 21"/>
                      <a:gd name="T38" fmla="*/ 13 w 18"/>
                      <a:gd name="T39" fmla="*/ 12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8" h="21">
                        <a:moveTo>
                          <a:pt x="14" y="21"/>
                        </a:moveTo>
                        <a:cubicBezTo>
                          <a:pt x="13" y="19"/>
                          <a:pt x="13" y="19"/>
                          <a:pt x="13" y="19"/>
                        </a:cubicBezTo>
                        <a:cubicBezTo>
                          <a:pt x="12" y="20"/>
                          <a:pt x="10" y="21"/>
                          <a:pt x="7" y="21"/>
                        </a:cubicBezTo>
                        <a:cubicBezTo>
                          <a:pt x="3" y="21"/>
                          <a:pt x="0" y="19"/>
                          <a:pt x="0" y="15"/>
                        </a:cubicBezTo>
                        <a:cubicBezTo>
                          <a:pt x="0" y="10"/>
                          <a:pt x="4" y="8"/>
                          <a:pt x="10" y="8"/>
                        </a:cubicBezTo>
                        <a:cubicBezTo>
                          <a:pt x="13" y="8"/>
                          <a:pt x="13" y="8"/>
                          <a:pt x="13" y="8"/>
                        </a:cubicBezTo>
                        <a:cubicBezTo>
                          <a:pt x="13" y="7"/>
                          <a:pt x="13" y="7"/>
                          <a:pt x="13" y="7"/>
                        </a:cubicBezTo>
                        <a:cubicBezTo>
                          <a:pt x="13" y="5"/>
                          <a:pt x="12" y="4"/>
                          <a:pt x="8" y="4"/>
                        </a:cubicBezTo>
                        <a:cubicBezTo>
                          <a:pt x="6" y="4"/>
                          <a:pt x="4" y="4"/>
                          <a:pt x="2" y="5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4" y="0"/>
                          <a:pt x="6" y="0"/>
                          <a:pt x="9" y="0"/>
                        </a:cubicBezTo>
                        <a:cubicBezTo>
                          <a:pt x="15" y="0"/>
                          <a:pt x="18" y="2"/>
                          <a:pt x="18" y="7"/>
                        </a:cubicBezTo>
                        <a:cubicBezTo>
                          <a:pt x="18" y="21"/>
                          <a:pt x="18" y="21"/>
                          <a:pt x="18" y="21"/>
                        </a:cubicBezTo>
                        <a:lnTo>
                          <a:pt x="14" y="21"/>
                        </a:lnTo>
                        <a:close/>
                        <a:moveTo>
                          <a:pt x="13" y="12"/>
                        </a:moveTo>
                        <a:cubicBezTo>
                          <a:pt x="10" y="12"/>
                          <a:pt x="10" y="12"/>
                          <a:pt x="10" y="12"/>
                        </a:cubicBezTo>
                        <a:cubicBezTo>
                          <a:pt x="7" y="12"/>
                          <a:pt x="5" y="13"/>
                          <a:pt x="5" y="15"/>
                        </a:cubicBezTo>
                        <a:cubicBezTo>
                          <a:pt x="5" y="16"/>
                          <a:pt x="6" y="17"/>
                          <a:pt x="8" y="17"/>
                        </a:cubicBezTo>
                        <a:cubicBezTo>
                          <a:pt x="10" y="17"/>
                          <a:pt x="11" y="17"/>
                          <a:pt x="13" y="15"/>
                        </a:cubicBezTo>
                        <a:lnTo>
                          <a:pt x="13" y="1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  <p:sp>
                <p:nvSpPr>
                  <p:cNvPr id="95" name="Freeform 37"/>
                  <p:cNvSpPr>
                    <a:spLocks/>
                  </p:cNvSpPr>
                  <p:nvPr/>
                </p:nvSpPr>
                <p:spPr bwMode="auto">
                  <a:xfrm>
                    <a:off x="4252913" y="5997575"/>
                    <a:ext cx="57150" cy="66675"/>
                  </a:xfrm>
                  <a:custGeom>
                    <a:avLst/>
                    <a:gdLst>
                      <a:gd name="T0" fmla="*/ 14 w 18"/>
                      <a:gd name="T1" fmla="*/ 21 h 21"/>
                      <a:gd name="T2" fmla="*/ 14 w 18"/>
                      <a:gd name="T3" fmla="*/ 18 h 21"/>
                      <a:gd name="T4" fmla="*/ 7 w 18"/>
                      <a:gd name="T5" fmla="*/ 21 h 21"/>
                      <a:gd name="T6" fmla="*/ 0 w 18"/>
                      <a:gd name="T7" fmla="*/ 13 h 21"/>
                      <a:gd name="T8" fmla="*/ 0 w 18"/>
                      <a:gd name="T9" fmla="*/ 0 h 21"/>
                      <a:gd name="T10" fmla="*/ 5 w 18"/>
                      <a:gd name="T11" fmla="*/ 0 h 21"/>
                      <a:gd name="T12" fmla="*/ 5 w 18"/>
                      <a:gd name="T13" fmla="*/ 12 h 21"/>
                      <a:gd name="T14" fmla="*/ 8 w 18"/>
                      <a:gd name="T15" fmla="*/ 17 h 21"/>
                      <a:gd name="T16" fmla="*/ 13 w 18"/>
                      <a:gd name="T17" fmla="*/ 14 h 21"/>
                      <a:gd name="T18" fmla="*/ 13 w 18"/>
                      <a:gd name="T19" fmla="*/ 0 h 21"/>
                      <a:gd name="T20" fmla="*/ 18 w 18"/>
                      <a:gd name="T21" fmla="*/ 0 h 21"/>
                      <a:gd name="T22" fmla="*/ 18 w 18"/>
                      <a:gd name="T23" fmla="*/ 21 h 21"/>
                      <a:gd name="T24" fmla="*/ 14 w 18"/>
                      <a:gd name="T25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8" h="21">
                        <a:moveTo>
                          <a:pt x="14" y="21"/>
                        </a:moveTo>
                        <a:cubicBezTo>
                          <a:pt x="14" y="18"/>
                          <a:pt x="14" y="18"/>
                          <a:pt x="14" y="18"/>
                        </a:cubicBezTo>
                        <a:cubicBezTo>
                          <a:pt x="12" y="20"/>
                          <a:pt x="10" y="21"/>
                          <a:pt x="7" y="21"/>
                        </a:cubicBezTo>
                        <a:cubicBezTo>
                          <a:pt x="2" y="21"/>
                          <a:pt x="0" y="18"/>
                          <a:pt x="0" y="13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5" y="12"/>
                          <a:pt x="5" y="12"/>
                          <a:pt x="5" y="12"/>
                        </a:cubicBezTo>
                        <a:cubicBezTo>
                          <a:pt x="5" y="15"/>
                          <a:pt x="6" y="17"/>
                          <a:pt x="8" y="17"/>
                        </a:cubicBezTo>
                        <a:cubicBezTo>
                          <a:pt x="10" y="17"/>
                          <a:pt x="11" y="16"/>
                          <a:pt x="13" y="14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18" y="21"/>
                          <a:pt x="18" y="21"/>
                          <a:pt x="18" y="21"/>
                        </a:cubicBezTo>
                        <a:lnTo>
                          <a:pt x="14" y="2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n-AU"/>
                  </a:p>
                </p:txBody>
              </p:sp>
            </p:grpSp>
          </p:grpSp>
        </p:grpSp>
        <p:grpSp>
          <p:nvGrpSpPr>
            <p:cNvPr id="65" name="Group 64"/>
            <p:cNvGrpSpPr>
              <a:grpSpLocks noChangeAspect="1"/>
            </p:cNvGrpSpPr>
            <p:nvPr userDrawn="1"/>
          </p:nvGrpSpPr>
          <p:grpSpPr bwMode="auto">
            <a:xfrm>
              <a:off x="0" y="-1190"/>
              <a:ext cx="9144000" cy="2486026"/>
              <a:chOff x="0" y="-1475"/>
              <a:chExt cx="5760" cy="1566"/>
            </a:xfrm>
          </p:grpSpPr>
          <p:sp>
            <p:nvSpPr>
              <p:cNvPr id="66" name="AutoShape 2"/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0" y="-1475"/>
                <a:ext cx="5760" cy="156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7" name="Freeform 4"/>
              <p:cNvSpPr>
                <a:spLocks/>
              </p:cNvSpPr>
              <p:nvPr userDrawn="1"/>
            </p:nvSpPr>
            <p:spPr bwMode="auto">
              <a:xfrm>
                <a:off x="0" y="-551"/>
                <a:ext cx="5760" cy="4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4" y="0"/>
                  </a:cxn>
                  <a:cxn ang="0">
                    <a:pos x="1012" y="128"/>
                  </a:cxn>
                  <a:cxn ang="0">
                    <a:pos x="1387" y="225"/>
                  </a:cxn>
                  <a:cxn ang="0">
                    <a:pos x="2880" y="225"/>
                  </a:cxn>
                </a:cxnLst>
                <a:rect l="0" t="0" r="r" b="b"/>
                <a:pathLst>
                  <a:path w="2880" h="225">
                    <a:moveTo>
                      <a:pt x="0" y="0"/>
                    </a:moveTo>
                    <a:cubicBezTo>
                      <a:pt x="0" y="0"/>
                      <a:pt x="575" y="0"/>
                      <a:pt x="624" y="0"/>
                    </a:cubicBezTo>
                    <a:cubicBezTo>
                      <a:pt x="823" y="0"/>
                      <a:pt x="906" y="68"/>
                      <a:pt x="1012" y="128"/>
                    </a:cubicBezTo>
                    <a:cubicBezTo>
                      <a:pt x="1103" y="180"/>
                      <a:pt x="1227" y="225"/>
                      <a:pt x="1387" y="225"/>
                    </a:cubicBezTo>
                    <a:cubicBezTo>
                      <a:pt x="2880" y="225"/>
                      <a:pt x="2880" y="225"/>
                      <a:pt x="2880" y="225"/>
                    </a:cubicBezTo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8" name="Freeform 5"/>
              <p:cNvSpPr>
                <a:spLocks/>
              </p:cNvSpPr>
              <p:nvPr userDrawn="1"/>
            </p:nvSpPr>
            <p:spPr bwMode="auto">
              <a:xfrm>
                <a:off x="0" y="-327"/>
                <a:ext cx="5760" cy="226"/>
              </a:xfrm>
              <a:custGeom>
                <a:avLst/>
                <a:gdLst/>
                <a:ahLst/>
                <a:cxnLst>
                  <a:cxn ang="0">
                    <a:pos x="2880" y="0"/>
                  </a:cxn>
                  <a:cxn ang="0">
                    <a:pos x="1246" y="0"/>
                  </a:cxn>
                  <a:cxn ang="0">
                    <a:pos x="1012" y="16"/>
                  </a:cxn>
                  <a:cxn ang="0">
                    <a:pos x="619" y="113"/>
                  </a:cxn>
                  <a:cxn ang="0">
                    <a:pos x="0" y="113"/>
                  </a:cxn>
                </a:cxnLst>
                <a:rect l="0" t="0" r="r" b="b"/>
                <a:pathLst>
                  <a:path w="2880" h="113">
                    <a:moveTo>
                      <a:pt x="2880" y="0"/>
                    </a:moveTo>
                    <a:cubicBezTo>
                      <a:pt x="1246" y="0"/>
                      <a:pt x="1246" y="0"/>
                      <a:pt x="1246" y="0"/>
                    </a:cubicBezTo>
                    <a:cubicBezTo>
                      <a:pt x="1094" y="0"/>
                      <a:pt x="1044" y="4"/>
                      <a:pt x="1012" y="16"/>
                    </a:cubicBezTo>
                    <a:cubicBezTo>
                      <a:pt x="946" y="41"/>
                      <a:pt x="858" y="113"/>
                      <a:pt x="619" y="113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69" name="Freeform 6"/>
              <p:cNvSpPr>
                <a:spLocks/>
              </p:cNvSpPr>
              <p:nvPr userDrawn="1"/>
            </p:nvSpPr>
            <p:spPr bwMode="auto">
              <a:xfrm>
                <a:off x="0" y="-701"/>
                <a:ext cx="5760" cy="4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4" y="0"/>
                  </a:cxn>
                  <a:cxn ang="0">
                    <a:pos x="1012" y="128"/>
                  </a:cxn>
                  <a:cxn ang="0">
                    <a:pos x="1387" y="225"/>
                  </a:cxn>
                  <a:cxn ang="0">
                    <a:pos x="2880" y="225"/>
                  </a:cxn>
                </a:cxnLst>
                <a:rect l="0" t="0" r="r" b="b"/>
                <a:pathLst>
                  <a:path w="2880" h="225">
                    <a:moveTo>
                      <a:pt x="0" y="0"/>
                    </a:moveTo>
                    <a:cubicBezTo>
                      <a:pt x="0" y="0"/>
                      <a:pt x="575" y="0"/>
                      <a:pt x="624" y="0"/>
                    </a:cubicBezTo>
                    <a:cubicBezTo>
                      <a:pt x="823" y="0"/>
                      <a:pt x="906" y="68"/>
                      <a:pt x="1012" y="128"/>
                    </a:cubicBezTo>
                    <a:cubicBezTo>
                      <a:pt x="1103" y="180"/>
                      <a:pt x="1227" y="225"/>
                      <a:pt x="1387" y="225"/>
                    </a:cubicBezTo>
                    <a:cubicBezTo>
                      <a:pt x="2880" y="225"/>
                      <a:pt x="2880" y="225"/>
                      <a:pt x="2880" y="225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0" name="Freeform 7"/>
              <p:cNvSpPr>
                <a:spLocks/>
              </p:cNvSpPr>
              <p:nvPr userDrawn="1"/>
            </p:nvSpPr>
            <p:spPr bwMode="auto">
              <a:xfrm>
                <a:off x="0" y="-477"/>
                <a:ext cx="5760" cy="226"/>
              </a:xfrm>
              <a:custGeom>
                <a:avLst/>
                <a:gdLst/>
                <a:ahLst/>
                <a:cxnLst>
                  <a:cxn ang="0">
                    <a:pos x="2880" y="0"/>
                  </a:cxn>
                  <a:cxn ang="0">
                    <a:pos x="1246" y="0"/>
                  </a:cxn>
                  <a:cxn ang="0">
                    <a:pos x="1012" y="16"/>
                  </a:cxn>
                  <a:cxn ang="0">
                    <a:pos x="619" y="113"/>
                  </a:cxn>
                  <a:cxn ang="0">
                    <a:pos x="0" y="113"/>
                  </a:cxn>
                </a:cxnLst>
                <a:rect l="0" t="0" r="r" b="b"/>
                <a:pathLst>
                  <a:path w="2880" h="113">
                    <a:moveTo>
                      <a:pt x="2880" y="0"/>
                    </a:moveTo>
                    <a:cubicBezTo>
                      <a:pt x="1246" y="0"/>
                      <a:pt x="1246" y="0"/>
                      <a:pt x="1246" y="0"/>
                    </a:cubicBezTo>
                    <a:cubicBezTo>
                      <a:pt x="1094" y="0"/>
                      <a:pt x="1044" y="4"/>
                      <a:pt x="1012" y="16"/>
                    </a:cubicBezTo>
                    <a:cubicBezTo>
                      <a:pt x="946" y="41"/>
                      <a:pt x="858" y="113"/>
                      <a:pt x="619" y="113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1" name="Freeform 8"/>
              <p:cNvSpPr>
                <a:spLocks/>
              </p:cNvSpPr>
              <p:nvPr userDrawn="1"/>
            </p:nvSpPr>
            <p:spPr bwMode="auto">
              <a:xfrm>
                <a:off x="0" y="-851"/>
                <a:ext cx="5760" cy="4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24" y="0"/>
                  </a:cxn>
                  <a:cxn ang="0">
                    <a:pos x="1012" y="128"/>
                  </a:cxn>
                  <a:cxn ang="0">
                    <a:pos x="1387" y="225"/>
                  </a:cxn>
                  <a:cxn ang="0">
                    <a:pos x="2880" y="225"/>
                  </a:cxn>
                </a:cxnLst>
                <a:rect l="0" t="0" r="r" b="b"/>
                <a:pathLst>
                  <a:path w="2880" h="225">
                    <a:moveTo>
                      <a:pt x="0" y="0"/>
                    </a:moveTo>
                    <a:cubicBezTo>
                      <a:pt x="0" y="0"/>
                      <a:pt x="575" y="0"/>
                      <a:pt x="624" y="0"/>
                    </a:cubicBezTo>
                    <a:cubicBezTo>
                      <a:pt x="823" y="0"/>
                      <a:pt x="906" y="68"/>
                      <a:pt x="1012" y="128"/>
                    </a:cubicBezTo>
                    <a:cubicBezTo>
                      <a:pt x="1103" y="180"/>
                      <a:pt x="1227" y="225"/>
                      <a:pt x="1387" y="225"/>
                    </a:cubicBezTo>
                    <a:cubicBezTo>
                      <a:pt x="2880" y="225"/>
                      <a:pt x="2880" y="225"/>
                      <a:pt x="2880" y="225"/>
                    </a:cubicBezTo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2" name="Freeform 9"/>
              <p:cNvSpPr>
                <a:spLocks/>
              </p:cNvSpPr>
              <p:nvPr userDrawn="1"/>
            </p:nvSpPr>
            <p:spPr bwMode="auto">
              <a:xfrm>
                <a:off x="0" y="-627"/>
                <a:ext cx="5760" cy="226"/>
              </a:xfrm>
              <a:custGeom>
                <a:avLst/>
                <a:gdLst/>
                <a:ahLst/>
                <a:cxnLst>
                  <a:cxn ang="0">
                    <a:pos x="2880" y="0"/>
                  </a:cxn>
                  <a:cxn ang="0">
                    <a:pos x="1246" y="0"/>
                  </a:cxn>
                  <a:cxn ang="0">
                    <a:pos x="1012" y="16"/>
                  </a:cxn>
                  <a:cxn ang="0">
                    <a:pos x="619" y="113"/>
                  </a:cxn>
                  <a:cxn ang="0">
                    <a:pos x="0" y="113"/>
                  </a:cxn>
                </a:cxnLst>
                <a:rect l="0" t="0" r="r" b="b"/>
                <a:pathLst>
                  <a:path w="2880" h="113">
                    <a:moveTo>
                      <a:pt x="2880" y="0"/>
                    </a:moveTo>
                    <a:cubicBezTo>
                      <a:pt x="1246" y="0"/>
                      <a:pt x="1246" y="0"/>
                      <a:pt x="1246" y="0"/>
                    </a:cubicBezTo>
                    <a:cubicBezTo>
                      <a:pt x="1094" y="0"/>
                      <a:pt x="1044" y="4"/>
                      <a:pt x="1012" y="16"/>
                    </a:cubicBezTo>
                    <a:cubicBezTo>
                      <a:pt x="946" y="42"/>
                      <a:pt x="858" y="113"/>
                      <a:pt x="619" y="113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3" name="Freeform 10"/>
              <p:cNvSpPr>
                <a:spLocks/>
              </p:cNvSpPr>
              <p:nvPr userDrawn="1"/>
            </p:nvSpPr>
            <p:spPr bwMode="auto">
              <a:xfrm>
                <a:off x="0" y="-1311"/>
                <a:ext cx="5760" cy="450"/>
              </a:xfrm>
              <a:custGeom>
                <a:avLst/>
                <a:gdLst/>
                <a:ahLst/>
                <a:cxnLst>
                  <a:cxn ang="0">
                    <a:pos x="2880" y="225"/>
                  </a:cxn>
                  <a:cxn ang="0">
                    <a:pos x="2222" y="225"/>
                  </a:cxn>
                  <a:cxn ang="0">
                    <a:pos x="1833" y="96"/>
                  </a:cxn>
                  <a:cxn ang="0">
                    <a:pos x="1458" y="0"/>
                  </a:cxn>
                  <a:cxn ang="0">
                    <a:pos x="0" y="0"/>
                  </a:cxn>
                </a:cxnLst>
                <a:rect l="0" t="0" r="r" b="b"/>
                <a:pathLst>
                  <a:path w="2880" h="225">
                    <a:moveTo>
                      <a:pt x="2880" y="225"/>
                    </a:moveTo>
                    <a:cubicBezTo>
                      <a:pt x="2880" y="225"/>
                      <a:pt x="2270" y="225"/>
                      <a:pt x="2222" y="225"/>
                    </a:cubicBezTo>
                    <a:cubicBezTo>
                      <a:pt x="2022" y="225"/>
                      <a:pt x="1939" y="157"/>
                      <a:pt x="1833" y="96"/>
                    </a:cubicBezTo>
                    <a:cubicBezTo>
                      <a:pt x="1743" y="45"/>
                      <a:pt x="1618" y="0"/>
                      <a:pt x="145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4" name="Freeform 11"/>
              <p:cNvSpPr>
                <a:spLocks/>
              </p:cNvSpPr>
              <p:nvPr userDrawn="1"/>
            </p:nvSpPr>
            <p:spPr bwMode="auto">
              <a:xfrm>
                <a:off x="0" y="-1311"/>
                <a:ext cx="5760" cy="224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599" y="112"/>
                  </a:cxn>
                  <a:cxn ang="0">
                    <a:pos x="1833" y="96"/>
                  </a:cxn>
                  <a:cxn ang="0">
                    <a:pos x="2226" y="0"/>
                  </a:cxn>
                  <a:cxn ang="0">
                    <a:pos x="2880" y="0"/>
                  </a:cxn>
                </a:cxnLst>
                <a:rect l="0" t="0" r="r" b="b"/>
                <a:pathLst>
                  <a:path w="2880" h="112">
                    <a:moveTo>
                      <a:pt x="0" y="112"/>
                    </a:moveTo>
                    <a:cubicBezTo>
                      <a:pt x="1599" y="112"/>
                      <a:pt x="1599" y="112"/>
                      <a:pt x="1599" y="112"/>
                    </a:cubicBezTo>
                    <a:cubicBezTo>
                      <a:pt x="1751" y="112"/>
                      <a:pt x="1801" y="109"/>
                      <a:pt x="1833" y="96"/>
                    </a:cubicBezTo>
                    <a:cubicBezTo>
                      <a:pt x="1899" y="71"/>
                      <a:pt x="1987" y="0"/>
                      <a:pt x="2226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5" name="Freeform 12"/>
              <p:cNvSpPr>
                <a:spLocks/>
              </p:cNvSpPr>
              <p:nvPr userDrawn="1"/>
            </p:nvSpPr>
            <p:spPr bwMode="auto">
              <a:xfrm>
                <a:off x="0" y="-1161"/>
                <a:ext cx="5760" cy="450"/>
              </a:xfrm>
              <a:custGeom>
                <a:avLst/>
                <a:gdLst/>
                <a:ahLst/>
                <a:cxnLst>
                  <a:cxn ang="0">
                    <a:pos x="2880" y="225"/>
                  </a:cxn>
                  <a:cxn ang="0">
                    <a:pos x="2222" y="225"/>
                  </a:cxn>
                  <a:cxn ang="0">
                    <a:pos x="1833" y="96"/>
                  </a:cxn>
                  <a:cxn ang="0">
                    <a:pos x="1458" y="0"/>
                  </a:cxn>
                  <a:cxn ang="0">
                    <a:pos x="0" y="0"/>
                  </a:cxn>
                </a:cxnLst>
                <a:rect l="0" t="0" r="r" b="b"/>
                <a:pathLst>
                  <a:path w="2880" h="225">
                    <a:moveTo>
                      <a:pt x="2880" y="225"/>
                    </a:moveTo>
                    <a:cubicBezTo>
                      <a:pt x="2880" y="225"/>
                      <a:pt x="2270" y="225"/>
                      <a:pt x="2222" y="225"/>
                    </a:cubicBezTo>
                    <a:cubicBezTo>
                      <a:pt x="2022" y="225"/>
                      <a:pt x="1939" y="157"/>
                      <a:pt x="1833" y="96"/>
                    </a:cubicBezTo>
                    <a:cubicBezTo>
                      <a:pt x="1743" y="45"/>
                      <a:pt x="1618" y="0"/>
                      <a:pt x="145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6" name="Freeform 13"/>
              <p:cNvSpPr>
                <a:spLocks/>
              </p:cNvSpPr>
              <p:nvPr userDrawn="1"/>
            </p:nvSpPr>
            <p:spPr bwMode="auto">
              <a:xfrm>
                <a:off x="0" y="-1161"/>
                <a:ext cx="5760" cy="224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599" y="112"/>
                  </a:cxn>
                  <a:cxn ang="0">
                    <a:pos x="1833" y="96"/>
                  </a:cxn>
                  <a:cxn ang="0">
                    <a:pos x="2226" y="0"/>
                  </a:cxn>
                  <a:cxn ang="0">
                    <a:pos x="2880" y="0"/>
                  </a:cxn>
                </a:cxnLst>
                <a:rect l="0" t="0" r="r" b="b"/>
                <a:pathLst>
                  <a:path w="2880" h="112">
                    <a:moveTo>
                      <a:pt x="0" y="112"/>
                    </a:moveTo>
                    <a:cubicBezTo>
                      <a:pt x="1599" y="112"/>
                      <a:pt x="1599" y="112"/>
                      <a:pt x="1599" y="112"/>
                    </a:cubicBezTo>
                    <a:cubicBezTo>
                      <a:pt x="1751" y="112"/>
                      <a:pt x="1801" y="109"/>
                      <a:pt x="1833" y="96"/>
                    </a:cubicBezTo>
                    <a:cubicBezTo>
                      <a:pt x="1899" y="71"/>
                      <a:pt x="1987" y="0"/>
                      <a:pt x="2226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7" name="Freeform 14"/>
              <p:cNvSpPr>
                <a:spLocks/>
              </p:cNvSpPr>
              <p:nvPr userDrawn="1"/>
            </p:nvSpPr>
            <p:spPr bwMode="auto">
              <a:xfrm>
                <a:off x="0" y="-1011"/>
                <a:ext cx="5760" cy="450"/>
              </a:xfrm>
              <a:custGeom>
                <a:avLst/>
                <a:gdLst/>
                <a:ahLst/>
                <a:cxnLst>
                  <a:cxn ang="0">
                    <a:pos x="2880" y="225"/>
                  </a:cxn>
                  <a:cxn ang="0">
                    <a:pos x="2222" y="225"/>
                  </a:cxn>
                  <a:cxn ang="0">
                    <a:pos x="1833" y="96"/>
                  </a:cxn>
                  <a:cxn ang="0">
                    <a:pos x="1458" y="0"/>
                  </a:cxn>
                  <a:cxn ang="0">
                    <a:pos x="0" y="0"/>
                  </a:cxn>
                </a:cxnLst>
                <a:rect l="0" t="0" r="r" b="b"/>
                <a:pathLst>
                  <a:path w="2880" h="225">
                    <a:moveTo>
                      <a:pt x="2880" y="225"/>
                    </a:moveTo>
                    <a:cubicBezTo>
                      <a:pt x="2880" y="225"/>
                      <a:pt x="2270" y="225"/>
                      <a:pt x="2222" y="225"/>
                    </a:cubicBezTo>
                    <a:cubicBezTo>
                      <a:pt x="2022" y="225"/>
                      <a:pt x="1939" y="157"/>
                      <a:pt x="1833" y="96"/>
                    </a:cubicBezTo>
                    <a:cubicBezTo>
                      <a:pt x="1743" y="45"/>
                      <a:pt x="1618" y="0"/>
                      <a:pt x="145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  <p:sp>
            <p:nvSpPr>
              <p:cNvPr id="78" name="Freeform 15"/>
              <p:cNvSpPr>
                <a:spLocks/>
              </p:cNvSpPr>
              <p:nvPr userDrawn="1"/>
            </p:nvSpPr>
            <p:spPr bwMode="auto">
              <a:xfrm>
                <a:off x="0" y="-1011"/>
                <a:ext cx="5760" cy="224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1599" y="112"/>
                  </a:cxn>
                  <a:cxn ang="0">
                    <a:pos x="1833" y="96"/>
                  </a:cxn>
                  <a:cxn ang="0">
                    <a:pos x="2226" y="0"/>
                  </a:cxn>
                  <a:cxn ang="0">
                    <a:pos x="2880" y="0"/>
                  </a:cxn>
                </a:cxnLst>
                <a:rect l="0" t="0" r="r" b="b"/>
                <a:pathLst>
                  <a:path w="2880" h="112">
                    <a:moveTo>
                      <a:pt x="0" y="112"/>
                    </a:moveTo>
                    <a:cubicBezTo>
                      <a:pt x="1599" y="112"/>
                      <a:pt x="1599" y="112"/>
                      <a:pt x="1599" y="112"/>
                    </a:cubicBezTo>
                    <a:cubicBezTo>
                      <a:pt x="1751" y="112"/>
                      <a:pt x="1801" y="109"/>
                      <a:pt x="1833" y="96"/>
                    </a:cubicBezTo>
                    <a:cubicBezTo>
                      <a:pt x="1899" y="71"/>
                      <a:pt x="1987" y="0"/>
                      <a:pt x="2226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AU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2341960"/>
            <a:ext cx="8467494" cy="81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3192819"/>
            <a:ext cx="8475710" cy="27003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100" name="Text Placeholder 14"/>
          <p:cNvSpPr>
            <a:spLocks noGrp="1"/>
          </p:cNvSpPr>
          <p:nvPr>
            <p:ph type="body" sz="quarter" idx="18" hasCustomPrompt="1"/>
          </p:nvPr>
        </p:nvSpPr>
        <p:spPr>
          <a:xfrm>
            <a:off x="359999" y="4219470"/>
            <a:ext cx="4752000" cy="108000"/>
          </a:xfrm>
        </p:spPr>
        <p:txBody>
          <a:bodyPr anchor="ctr">
            <a:noAutofit/>
          </a:bodyPr>
          <a:lstStyle>
            <a:lvl1pPr marL="216000" marR="0" indent="-2160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r>
              <a:rPr lang="en-AU" dirty="0"/>
              <a:t>Click to Add Business Unit</a:t>
            </a:r>
          </a:p>
        </p:txBody>
      </p:sp>
    </p:spTree>
    <p:extLst>
      <p:ext uri="{BB962C8B-B14F-4D97-AF65-F5344CB8AC3E}">
        <p14:creationId xmlns:p14="http://schemas.microsoft.com/office/powerpoint/2010/main" val="3637967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10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2809613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546466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202500"/>
            <a:ext cx="8460000" cy="6399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>
                <a:solidFill>
                  <a:schemeClr val="accent2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3598312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951310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550" y="951310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4204712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896000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 userDrawn="1"/>
        </p:nvGrpSpPr>
        <p:grpSpPr>
          <a:xfrm>
            <a:off x="-9525" y="4538664"/>
            <a:ext cx="9169400" cy="636985"/>
            <a:chOff x="-9525" y="4538663"/>
            <a:chExt cx="9169400" cy="636985"/>
          </a:xfrm>
        </p:grpSpPr>
        <p:sp>
          <p:nvSpPr>
            <p:cNvPr id="34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4542235"/>
              <a:ext cx="9161463" cy="60126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35" name="Rectangle 7"/>
            <p:cNvSpPr>
              <a:spLocks noChangeArrowheads="1"/>
            </p:cNvSpPr>
            <p:nvPr userDrawn="1"/>
          </p:nvSpPr>
          <p:spPr bwMode="auto">
            <a:xfrm>
              <a:off x="1588" y="4775598"/>
              <a:ext cx="9142412" cy="36790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37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4538663"/>
              <a:ext cx="9169400" cy="636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Rectangle 84"/>
            <p:cNvSpPr>
              <a:spLocks noChangeArrowheads="1"/>
            </p:cNvSpPr>
            <p:nvPr/>
          </p:nvSpPr>
          <p:spPr bwMode="auto">
            <a:xfrm>
              <a:off x="-9525" y="4767263"/>
              <a:ext cx="9167813" cy="408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AutoShape 2"/>
            <p:cNvSpPr>
              <a:spLocks noChangeAspect="1" noChangeArrowheads="1" noTextEdit="1"/>
            </p:cNvSpPr>
            <p:nvPr userDrawn="1"/>
          </p:nvSpPr>
          <p:spPr bwMode="auto">
            <a:xfrm>
              <a:off x="-9525" y="4562475"/>
              <a:ext cx="9169400" cy="581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1" name="Rectangle 4"/>
            <p:cNvSpPr>
              <a:spLocks noChangeArrowheads="1"/>
            </p:cNvSpPr>
            <p:nvPr userDrawn="1"/>
          </p:nvSpPr>
          <p:spPr bwMode="auto">
            <a:xfrm>
              <a:off x="0" y="4794250"/>
              <a:ext cx="9150350" cy="35242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2" name="Rectangle 5"/>
            <p:cNvSpPr>
              <a:spLocks noChangeArrowheads="1"/>
            </p:cNvSpPr>
            <p:nvPr userDrawn="1"/>
          </p:nvSpPr>
          <p:spPr bwMode="auto">
            <a:xfrm>
              <a:off x="0" y="4794250"/>
              <a:ext cx="9150350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5" name="Freeform 6"/>
            <p:cNvSpPr>
              <a:spLocks noEditPoints="1"/>
            </p:cNvSpPr>
            <p:nvPr userDrawn="1"/>
          </p:nvSpPr>
          <p:spPr bwMode="auto">
            <a:xfrm>
              <a:off x="0" y="4575175"/>
              <a:ext cx="9150350" cy="498475"/>
            </a:xfrm>
            <a:custGeom>
              <a:avLst/>
              <a:gdLst/>
              <a:ahLst/>
              <a:cxnLst>
                <a:cxn ang="0">
                  <a:pos x="2877" y="10"/>
                </a:cxn>
                <a:cxn ang="0">
                  <a:pos x="2814" y="10"/>
                </a:cxn>
                <a:cxn ang="0">
                  <a:pos x="2576" y="69"/>
                </a:cxn>
                <a:cxn ang="0">
                  <a:pos x="2877" y="69"/>
                </a:cxn>
                <a:cxn ang="0">
                  <a:pos x="2877" y="157"/>
                </a:cxn>
                <a:cxn ang="0">
                  <a:pos x="2877" y="157"/>
                </a:cxn>
                <a:cxn ang="0">
                  <a:pos x="2877" y="10"/>
                </a:cxn>
                <a:cxn ang="0">
                  <a:pos x="2349" y="0"/>
                </a:cxn>
                <a:cxn ang="0">
                  <a:pos x="0" y="0"/>
                </a:cxn>
                <a:cxn ang="0">
                  <a:pos x="0" y="69"/>
                </a:cxn>
                <a:cxn ang="0">
                  <a:pos x="2576" y="69"/>
                </a:cxn>
                <a:cxn ang="0">
                  <a:pos x="2349" y="0"/>
                </a:cxn>
              </a:cxnLst>
              <a:rect l="0" t="0" r="r" b="b"/>
              <a:pathLst>
                <a:path w="2877" h="157">
                  <a:moveTo>
                    <a:pt x="2877" y="10"/>
                  </a:moveTo>
                  <a:cubicBezTo>
                    <a:pt x="2814" y="10"/>
                    <a:pt x="2814" y="10"/>
                    <a:pt x="2814" y="10"/>
                  </a:cubicBezTo>
                  <a:cubicBezTo>
                    <a:pt x="2669" y="10"/>
                    <a:pt x="2616" y="53"/>
                    <a:pt x="2576" y="69"/>
                  </a:cubicBezTo>
                  <a:cubicBezTo>
                    <a:pt x="2877" y="69"/>
                    <a:pt x="2877" y="69"/>
                    <a:pt x="2877" y="69"/>
                  </a:cubicBezTo>
                  <a:cubicBezTo>
                    <a:pt x="2877" y="157"/>
                    <a:pt x="2877" y="157"/>
                    <a:pt x="2877" y="157"/>
                  </a:cubicBezTo>
                  <a:cubicBezTo>
                    <a:pt x="2877" y="157"/>
                    <a:pt x="2877" y="157"/>
                    <a:pt x="2877" y="157"/>
                  </a:cubicBezTo>
                  <a:cubicBezTo>
                    <a:pt x="2877" y="10"/>
                    <a:pt x="2877" y="10"/>
                    <a:pt x="2877" y="10"/>
                  </a:cubicBezTo>
                  <a:moveTo>
                    <a:pt x="234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2576" y="69"/>
                    <a:pt x="2576" y="69"/>
                    <a:pt x="2576" y="69"/>
                  </a:cubicBezTo>
                  <a:cubicBezTo>
                    <a:pt x="2527" y="29"/>
                    <a:pt x="2446" y="0"/>
                    <a:pt x="2349" y="0"/>
                  </a:cubicBezTo>
                </a:path>
              </a:pathLst>
            </a:custGeom>
            <a:solidFill>
              <a:srgbClr val="BFBFB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6" name="Freeform 7"/>
            <p:cNvSpPr>
              <a:spLocks noEditPoints="1"/>
            </p:cNvSpPr>
            <p:nvPr userDrawn="1"/>
          </p:nvSpPr>
          <p:spPr bwMode="auto">
            <a:xfrm>
              <a:off x="0" y="4794250"/>
              <a:ext cx="9150350" cy="279400"/>
            </a:xfrm>
            <a:custGeom>
              <a:avLst/>
              <a:gdLst/>
              <a:ahLst/>
              <a:cxnLst>
                <a:cxn ang="0">
                  <a:pos x="2576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2434" y="9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877" y="0"/>
                </a:cxn>
                <a:cxn ang="0">
                  <a:pos x="2576" y="0"/>
                </a:cxn>
                <a:cxn ang="0">
                  <a:pos x="2576" y="0"/>
                </a:cxn>
                <a:cxn ang="0">
                  <a:pos x="2811" y="88"/>
                </a:cxn>
                <a:cxn ang="0">
                  <a:pos x="2877" y="88"/>
                </a:cxn>
                <a:cxn ang="0">
                  <a:pos x="2877" y="0"/>
                </a:cxn>
              </a:cxnLst>
              <a:rect l="0" t="0" r="r" b="b"/>
              <a:pathLst>
                <a:path w="2877" h="88">
                  <a:moveTo>
                    <a:pt x="257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434" y="9"/>
                    <a:pt x="2434" y="9"/>
                    <a:pt x="2434" y="9"/>
                  </a:cubicBezTo>
                  <a:cubicBezTo>
                    <a:pt x="2526" y="9"/>
                    <a:pt x="2556" y="7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moveTo>
                    <a:pt x="2877" y="0"/>
                  </a:moveTo>
                  <a:cubicBezTo>
                    <a:pt x="2576" y="0"/>
                    <a:pt x="2576" y="0"/>
                    <a:pt x="2576" y="0"/>
                  </a:cubicBezTo>
                  <a:cubicBezTo>
                    <a:pt x="2576" y="0"/>
                    <a:pt x="2576" y="0"/>
                    <a:pt x="2576" y="0"/>
                  </a:cubicBezTo>
                  <a:cubicBezTo>
                    <a:pt x="2625" y="40"/>
                    <a:pt x="2691" y="88"/>
                    <a:pt x="2811" y="88"/>
                  </a:cubicBezTo>
                  <a:cubicBezTo>
                    <a:pt x="2841" y="88"/>
                    <a:pt x="2877" y="88"/>
                    <a:pt x="2877" y="88"/>
                  </a:cubicBezTo>
                  <a:cubicBezTo>
                    <a:pt x="2877" y="0"/>
                    <a:pt x="2877" y="0"/>
                    <a:pt x="287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7" name="Freeform 8"/>
            <p:cNvSpPr>
              <a:spLocks/>
            </p:cNvSpPr>
            <p:nvPr userDrawn="1"/>
          </p:nvSpPr>
          <p:spPr bwMode="auto">
            <a:xfrm>
              <a:off x="0" y="4606925"/>
              <a:ext cx="8193088" cy="215900"/>
            </a:xfrm>
            <a:custGeom>
              <a:avLst/>
              <a:gdLst/>
              <a:ahLst/>
              <a:cxnLst>
                <a:cxn ang="0">
                  <a:pos x="2576" y="59"/>
                </a:cxn>
                <a:cxn ang="0">
                  <a:pos x="2349" y="0"/>
                </a:cxn>
                <a:cxn ang="0">
                  <a:pos x="0" y="0"/>
                </a:cxn>
                <a:cxn ang="0">
                  <a:pos x="0" y="68"/>
                </a:cxn>
                <a:cxn ang="0">
                  <a:pos x="2434" y="68"/>
                </a:cxn>
                <a:cxn ang="0">
                  <a:pos x="2576" y="59"/>
                </a:cxn>
              </a:cxnLst>
              <a:rect l="0" t="0" r="r" b="b"/>
              <a:pathLst>
                <a:path w="2576" h="68">
                  <a:moveTo>
                    <a:pt x="2576" y="59"/>
                  </a:moveTo>
                  <a:cubicBezTo>
                    <a:pt x="2521" y="27"/>
                    <a:pt x="2446" y="0"/>
                    <a:pt x="234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434" y="68"/>
                    <a:pt x="2434" y="68"/>
                    <a:pt x="2434" y="68"/>
                  </a:cubicBezTo>
                  <a:cubicBezTo>
                    <a:pt x="2526" y="68"/>
                    <a:pt x="2556" y="66"/>
                    <a:pt x="2576" y="59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48" name="Freeform 9"/>
            <p:cNvSpPr>
              <a:spLocks/>
            </p:cNvSpPr>
            <p:nvPr userDrawn="1"/>
          </p:nvSpPr>
          <p:spPr bwMode="auto">
            <a:xfrm>
              <a:off x="8193088" y="4606925"/>
              <a:ext cx="957263" cy="431800"/>
            </a:xfrm>
            <a:custGeom>
              <a:avLst/>
              <a:gdLst/>
              <a:ahLst/>
              <a:cxnLst>
                <a:cxn ang="0">
                  <a:pos x="238" y="0"/>
                </a:cxn>
                <a:cxn ang="0">
                  <a:pos x="0" y="59"/>
                </a:cxn>
                <a:cxn ang="0">
                  <a:pos x="235" y="136"/>
                </a:cxn>
                <a:cxn ang="0">
                  <a:pos x="301" y="136"/>
                </a:cxn>
                <a:cxn ang="0">
                  <a:pos x="301" y="0"/>
                </a:cxn>
                <a:cxn ang="0">
                  <a:pos x="238" y="0"/>
                </a:cxn>
              </a:cxnLst>
              <a:rect l="0" t="0" r="r" b="b"/>
              <a:pathLst>
                <a:path w="301" h="136">
                  <a:moveTo>
                    <a:pt x="238" y="0"/>
                  </a:moveTo>
                  <a:cubicBezTo>
                    <a:pt x="93" y="0"/>
                    <a:pt x="40" y="43"/>
                    <a:pt x="0" y="59"/>
                  </a:cubicBezTo>
                  <a:cubicBezTo>
                    <a:pt x="64" y="95"/>
                    <a:pt x="115" y="136"/>
                    <a:pt x="235" y="136"/>
                  </a:cubicBezTo>
                  <a:cubicBezTo>
                    <a:pt x="265" y="136"/>
                    <a:pt x="301" y="136"/>
                    <a:pt x="301" y="136"/>
                  </a:cubicBezTo>
                  <a:cubicBezTo>
                    <a:pt x="301" y="0"/>
                    <a:pt x="301" y="0"/>
                    <a:pt x="301" y="0"/>
                  </a:cubicBezTo>
                  <a:lnTo>
                    <a:pt x="238" y="0"/>
                  </a:lnTo>
                  <a:close/>
                </a:path>
              </a:pathLst>
            </a:custGeom>
            <a:solidFill>
              <a:srgbClr val="F7F7F7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</p:grpSp>
      <p:pic>
        <p:nvPicPr>
          <p:cNvPr id="49" name="Picture 78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603656" y="4659719"/>
            <a:ext cx="324000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6" y="205980"/>
            <a:ext cx="8461374" cy="6393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8" y="951311"/>
            <a:ext cx="8461375" cy="34296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4" y="4878250"/>
            <a:ext cx="6083845" cy="9320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AU" dirty="0"/>
              <a:t>Presentation title  |  Presenter name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1" y="4878250"/>
            <a:ext cx="288789" cy="9551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3178" y="2494956"/>
            <a:ext cx="9161463" cy="60126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2701" y="2728318"/>
            <a:ext cx="9142412" cy="36790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91" y="2719984"/>
            <a:ext cx="9167813" cy="40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3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49" r:id="rId3"/>
    <p:sldLayoutId id="2147483650" r:id="rId4"/>
    <p:sldLayoutId id="2147483655" r:id="rId5"/>
    <p:sldLayoutId id="2147483680" r:id="rId6"/>
    <p:sldLayoutId id="2147483679" r:id="rId7"/>
    <p:sldLayoutId id="2147483661" r:id="rId8"/>
    <p:sldLayoutId id="2147483663" r:id="rId9"/>
    <p:sldLayoutId id="2147483664" r:id="rId10"/>
    <p:sldLayoutId id="2147483667" r:id="rId11"/>
    <p:sldLayoutId id="2147483665" r:id="rId12"/>
    <p:sldLayoutId id="2147483682" r:id="rId13"/>
    <p:sldLayoutId id="2147483681" r:id="rId1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hubblesite.org/" TargetMode="External"/><Relationship Id="rId5" Type="http://schemas.openxmlformats.org/officeDocument/2006/relationships/hyperlink" Target="http://www.marsdaily.com/" TargetMode="Externa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359999" y="3022431"/>
            <a:ext cx="8008670" cy="768888"/>
          </a:xfrm>
        </p:spPr>
        <p:txBody>
          <a:bodyPr>
            <a:noAutofit/>
          </a:bodyPr>
          <a:lstStyle/>
          <a:p>
            <a:r>
              <a:rPr lang="en-AU" sz="3200" dirty="0"/>
              <a:t>CosmOz: The Australian cosmic-ray soil moisture monitoring network</a:t>
            </a:r>
          </a:p>
        </p:txBody>
      </p:sp>
      <p:sp>
        <p:nvSpPr>
          <p:cNvPr id="15" name="Subtitle 14"/>
          <p:cNvSpPr>
            <a:spLocks noGrp="1"/>
          </p:cNvSpPr>
          <p:nvPr>
            <p:ph type="subTitle" idx="1"/>
          </p:nvPr>
        </p:nvSpPr>
        <p:spPr>
          <a:xfrm>
            <a:off x="359999" y="3864463"/>
            <a:ext cx="8475710" cy="270030"/>
          </a:xfrm>
        </p:spPr>
        <p:txBody>
          <a:bodyPr>
            <a:normAutofit fontScale="92500" lnSpcReduction="10000"/>
          </a:bodyPr>
          <a:lstStyle/>
          <a:p>
            <a:r>
              <a:rPr lang="en-AU" dirty="0"/>
              <a:t>Cal/Val opportunities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AU" dirty="0"/>
              <a:t>CSIRO</a:t>
            </a:r>
          </a:p>
        </p:txBody>
      </p:sp>
      <p:sp>
        <p:nvSpPr>
          <p:cNvPr id="16" name="Footer Placeholder 2"/>
          <p:cNvSpPr txBox="1">
            <a:spLocks/>
          </p:cNvSpPr>
          <p:nvPr/>
        </p:nvSpPr>
        <p:spPr bwMode="auto">
          <a:xfrm>
            <a:off x="336708" y="4515966"/>
            <a:ext cx="8042275" cy="18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AU" sz="1600" b="1" dirty="0">
                <a:solidFill>
                  <a:schemeClr val="bg1"/>
                </a:solidFill>
                <a:latin typeface="Calibri" pitchFamily="34" charset="0"/>
              </a:rPr>
              <a:t>Prepared by David McJannet, presented by Cindy </a:t>
            </a:r>
            <a:r>
              <a:rPr lang="en-AU" sz="1600" b="1" dirty="0" smtClean="0">
                <a:solidFill>
                  <a:schemeClr val="bg1"/>
                </a:solidFill>
                <a:latin typeface="Calibri" pitchFamily="34" charset="0"/>
              </a:rPr>
              <a:t>Ong</a:t>
            </a:r>
            <a:r>
              <a:rPr lang="en-AU" sz="16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9" name="Picture 29" descr="http://www.aspera-eu.org/images/stories/Media/MEDIAPICTURES/HR/cosmicrays2.jpg">
            <a:extLst>
              <a:ext uri="{FF2B5EF4-FFF2-40B4-BE49-F238E27FC236}">
                <a16:creationId xmlns:a16="http://schemas.microsoft.com/office/drawing/2014/main" xmlns="" id="{FE067B3D-F17F-4989-8942-AE2F0CDBA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9492" y="113297"/>
            <a:ext cx="1056618" cy="2600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4580E2B4-399B-4A18-B046-F6316D604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8" y="113297"/>
            <a:ext cx="1056618" cy="2600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18E92CC-5340-4221-A6BD-E9012CC7FE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3808" y="126794"/>
            <a:ext cx="2946072" cy="258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5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Content Placeholder 1"/>
          <p:cNvSpPr>
            <a:spLocks noGrp="1"/>
          </p:cNvSpPr>
          <p:nvPr>
            <p:ph idx="1"/>
          </p:nvPr>
        </p:nvSpPr>
        <p:spPr>
          <a:xfrm>
            <a:off x="107504" y="681541"/>
            <a:ext cx="4320480" cy="37984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   Broad scale (SMAP pixel)</a:t>
            </a:r>
          </a:p>
          <a:p>
            <a:pPr lvl="1"/>
            <a:r>
              <a:rPr lang="en-AU" dirty="0"/>
              <a:t> ~500km, max travel speed 80 km/h, 10 hour survey, 9km resolution</a:t>
            </a:r>
          </a:p>
          <a:p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AU" dirty="0">
                <a:solidFill>
                  <a:srgbClr val="00313C"/>
                </a:solidFill>
              </a:rPr>
              <a:t>Survey Method Example: Birchip cropping area</a:t>
            </a:r>
            <a:endParaRPr lang="en-A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10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412082" y="681541"/>
            <a:ext cx="6346031" cy="36994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16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Calibri" pitchFamily="34" charset="0"/>
              <a:buChar char="•"/>
              <a:tabLst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436"/>
          <a:stretch/>
        </p:blipFill>
        <p:spPr>
          <a:xfrm>
            <a:off x="739217" y="1588507"/>
            <a:ext cx="3057053" cy="29745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426EA73-6BD3-49DE-8F42-75E8A1C751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157" y="2067694"/>
            <a:ext cx="3600291" cy="28033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8C93119-8813-4E05-916E-9B04C8879B3D}"/>
              </a:ext>
            </a:extLst>
          </p:cNvPr>
          <p:cNvSpPr txBox="1"/>
          <p:nvPr/>
        </p:nvSpPr>
        <p:spPr>
          <a:xfrm>
            <a:off x="4788024" y="915566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Soil and landscape grid of Australia (90m res) provides elevation, clay content, bulk density and organic carbon values requires to convert neutron counts to soil moisture</a:t>
            </a:r>
          </a:p>
        </p:txBody>
      </p:sp>
    </p:spTree>
    <p:extLst>
      <p:ext uri="{BB962C8B-B14F-4D97-AF65-F5344CB8AC3E}">
        <p14:creationId xmlns:p14="http://schemas.microsoft.com/office/powerpoint/2010/main" val="344635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8F3DEF7D-3A48-4FB5-A036-262209396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7352" y="699542"/>
            <a:ext cx="4213011" cy="3429641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Dash cam survey imagery provides good double check on land use and road type change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E54DDED-0288-41D7-A9AE-D3A44AF5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8039F94-75AB-4D0F-9853-0338297433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363" y="123478"/>
            <a:ext cx="8460000" cy="639900"/>
          </a:xfrm>
        </p:spPr>
        <p:txBody>
          <a:bodyPr/>
          <a:lstStyle/>
          <a:p>
            <a:r>
              <a:rPr lang="en-AU" dirty="0"/>
              <a:t>Survey results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BF26B56-88D4-47B6-8A4C-B47EE7525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11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F8DA0DA-76D0-4814-A418-791783D4B6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94037"/>
            <a:ext cx="3710900" cy="4104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413CB9A-BCE5-4DE7-B400-E8A9CDFBA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1851670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9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C74E7D-5EF3-43F8-AF42-5806C9462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9C57594-8EC4-4813-9327-69DA6128D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25" y="810653"/>
            <a:ext cx="8533701" cy="2841218"/>
          </a:xfrm>
        </p:spPr>
        <p:txBody>
          <a:bodyPr>
            <a:normAutofit lnSpcReduction="10000"/>
          </a:bodyPr>
          <a:lstStyle/>
          <a:p>
            <a:r>
              <a:rPr lang="en-AU" dirty="0"/>
              <a:t>Spatial footprint of cosmic-ray soil moisture sensors makes data ideal for satellite </a:t>
            </a:r>
            <a:r>
              <a:rPr lang="en-AU" dirty="0" err="1"/>
              <a:t>cal</a:t>
            </a:r>
            <a:r>
              <a:rPr lang="en-AU" dirty="0"/>
              <a:t>/</a:t>
            </a:r>
            <a:r>
              <a:rPr lang="en-AU" dirty="0" err="1"/>
              <a:t>val</a:t>
            </a:r>
            <a:endParaRPr lang="en-AU" dirty="0"/>
          </a:p>
          <a:p>
            <a:r>
              <a:rPr lang="en-AU" dirty="0"/>
              <a:t>CosmOz established 2011</a:t>
            </a:r>
          </a:p>
          <a:p>
            <a:r>
              <a:rPr lang="en-AU" dirty="0"/>
              <a:t>Open source data model</a:t>
            </a:r>
          </a:p>
          <a:p>
            <a:r>
              <a:rPr lang="en-AU" dirty="0"/>
              <a:t>15 sensors currently with 10 new sensors in planning</a:t>
            </a:r>
          </a:p>
          <a:p>
            <a:r>
              <a:rPr lang="en-AU" dirty="0"/>
              <a:t>Global community is growing and interactive</a:t>
            </a:r>
          </a:p>
          <a:p>
            <a:r>
              <a:rPr lang="en-AU" dirty="0"/>
              <a:t>Mobile monitoring offers pixel and sub-pixel scale </a:t>
            </a:r>
            <a:r>
              <a:rPr lang="en-AU" dirty="0" err="1"/>
              <a:t>cal</a:t>
            </a:r>
            <a:r>
              <a:rPr lang="en-AU" dirty="0"/>
              <a:t>/</a:t>
            </a:r>
            <a:r>
              <a:rPr lang="en-AU" dirty="0" err="1"/>
              <a:t>val</a:t>
            </a:r>
            <a:r>
              <a:rPr lang="en-AU" dirty="0"/>
              <a:t> opportunities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4FA7FBA-5B3B-49EC-A5B2-0806EF45E4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12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9BC546-01AC-4454-91E9-85D676807E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76" y="3654344"/>
            <a:ext cx="7524328" cy="136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58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spcAft>
                <a:spcPct val="0"/>
              </a:spcAft>
            </a:pPr>
            <a:r>
              <a:rPr lang="en-US" sz="1500" dirty="0"/>
              <a:t>CSIRO Land and Water</a:t>
            </a:r>
          </a:p>
          <a:p>
            <a:pPr lvl="1">
              <a:lnSpc>
                <a:spcPct val="80000"/>
              </a:lnSpc>
              <a:tabLst>
                <a:tab pos="355600" algn="l"/>
              </a:tabLst>
            </a:pPr>
            <a:r>
              <a:rPr lang="en-US" sz="1500" dirty="0"/>
              <a:t>David McJannet</a:t>
            </a:r>
            <a:br>
              <a:rPr lang="en-US" sz="1500" dirty="0"/>
            </a:br>
            <a:endParaRPr lang="en-US" sz="1500" dirty="0"/>
          </a:p>
          <a:p>
            <a:pPr marL="270000" lvl="2" indent="-270000">
              <a:lnSpc>
                <a:spcPct val="80000"/>
              </a:lnSpc>
              <a:spcAft>
                <a:spcPct val="0"/>
              </a:spcAft>
            </a:pPr>
            <a:r>
              <a:rPr lang="en-US" sz="1500" b="1" dirty="0"/>
              <a:t>t</a:t>
            </a:r>
            <a:r>
              <a:rPr lang="en-US" sz="1500" dirty="0"/>
              <a:t>	+61 7 38335584</a:t>
            </a:r>
          </a:p>
          <a:p>
            <a:pPr marL="270000" lvl="2" indent="-270000">
              <a:lnSpc>
                <a:spcPct val="80000"/>
              </a:lnSpc>
              <a:spcAft>
                <a:spcPct val="0"/>
              </a:spcAft>
            </a:pPr>
            <a:r>
              <a:rPr lang="en-US" sz="1500" b="1" dirty="0"/>
              <a:t>e</a:t>
            </a:r>
            <a:r>
              <a:rPr lang="en-US" sz="1500" dirty="0"/>
              <a:t>	david.mcjannet@csiro.au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AU" dirty="0"/>
              <a:t>Land and Water</a:t>
            </a:r>
          </a:p>
        </p:txBody>
      </p:sp>
    </p:spTree>
    <p:extLst>
      <p:ext uri="{BB962C8B-B14F-4D97-AF65-F5344CB8AC3E}">
        <p14:creationId xmlns:p14="http://schemas.microsoft.com/office/powerpoint/2010/main" val="347106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Introduction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6770" y="951311"/>
            <a:ext cx="6949526" cy="3636664"/>
          </a:xfrm>
        </p:spPr>
        <p:txBody>
          <a:bodyPr>
            <a:normAutofit/>
          </a:bodyPr>
          <a:lstStyle/>
          <a:p>
            <a:r>
              <a:rPr lang="en-AU" dirty="0"/>
              <a:t>What are cosmic-rays and where do they come from</a:t>
            </a:r>
          </a:p>
          <a:p>
            <a:r>
              <a:rPr lang="en-AU" dirty="0"/>
              <a:t>The cosmic-ray soil moisture sensor?</a:t>
            </a:r>
          </a:p>
          <a:p>
            <a:pPr lvl="1"/>
            <a:r>
              <a:rPr lang="en-AU" dirty="0"/>
              <a:t>How does it work? What does it measure?</a:t>
            </a:r>
          </a:p>
          <a:p>
            <a:r>
              <a:rPr lang="en-AU" dirty="0"/>
              <a:t>Why is a cosmic-ray soil moisture sensor good for </a:t>
            </a:r>
            <a:r>
              <a:rPr lang="en-AU" dirty="0" err="1"/>
              <a:t>cal</a:t>
            </a:r>
            <a:r>
              <a:rPr lang="en-AU" dirty="0"/>
              <a:t>/</a:t>
            </a:r>
            <a:r>
              <a:rPr lang="en-AU" dirty="0" err="1"/>
              <a:t>val</a:t>
            </a:r>
            <a:endParaRPr lang="en-AU" dirty="0"/>
          </a:p>
          <a:p>
            <a:r>
              <a:rPr lang="en-AU" dirty="0"/>
              <a:t>Introduction to the CosmOz network</a:t>
            </a:r>
          </a:p>
          <a:p>
            <a:pPr lvl="1"/>
            <a:r>
              <a:rPr lang="en-AU" dirty="0"/>
              <a:t>Current network &amp; Future plans</a:t>
            </a:r>
          </a:p>
          <a:p>
            <a:r>
              <a:rPr lang="en-AU" dirty="0"/>
              <a:t>Global cosmic-ray soil moisture sensing community</a:t>
            </a:r>
          </a:p>
          <a:p>
            <a:r>
              <a:rPr lang="en-AU" dirty="0"/>
              <a:t>Mobile sensing for pixel scale </a:t>
            </a:r>
            <a:r>
              <a:rPr lang="en-AU" dirty="0" err="1"/>
              <a:t>cal</a:t>
            </a:r>
            <a:r>
              <a:rPr lang="en-AU" dirty="0"/>
              <a:t>/</a:t>
            </a:r>
            <a:r>
              <a:rPr lang="en-AU" dirty="0" err="1"/>
              <a:t>val</a:t>
            </a:r>
            <a:endParaRPr lang="en-AU" dirty="0"/>
          </a:p>
          <a:p>
            <a:endParaRPr lang="en-AU" dirty="0"/>
          </a:p>
          <a:p>
            <a:endParaRPr lang="en-AU" sz="19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2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530D617-B153-4DE9-BA83-9729D9D28D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6296" y="1044569"/>
            <a:ext cx="1728769" cy="30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88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are cosmic rays?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0" y="843558"/>
            <a:ext cx="5832648" cy="3429641"/>
          </a:xfrm>
        </p:spPr>
        <p:txBody>
          <a:bodyPr>
            <a:normAutofit fontScale="85000" lnSpcReduction="20000"/>
          </a:bodyPr>
          <a:lstStyle/>
          <a:p>
            <a:r>
              <a:rPr lang="en-AU" dirty="0"/>
              <a:t>Cosmic rays are pieces of atoms that are accelerated and energised by the blast waves from exploding stars (super nova)</a:t>
            </a:r>
          </a:p>
          <a:p>
            <a:endParaRPr lang="en-AU" dirty="0"/>
          </a:p>
          <a:p>
            <a:r>
              <a:rPr lang="en-AU" dirty="0"/>
              <a:t>Cosmic rays penetrate the atmosphere and collisions with nuclei produce a cascade of secondary cosmic rays</a:t>
            </a:r>
          </a:p>
          <a:p>
            <a:endParaRPr lang="en-AU" dirty="0"/>
          </a:p>
          <a:p>
            <a:r>
              <a:rPr lang="en-AU" dirty="0"/>
              <a:t>Each collision in the atmosphere and at the soil surface reduces the energy of cosmic ray neutrons</a:t>
            </a:r>
          </a:p>
          <a:p>
            <a:endParaRPr lang="en-AU" dirty="0"/>
          </a:p>
          <a:p>
            <a:r>
              <a:rPr lang="en-AU" dirty="0"/>
              <a:t>Hydrogen (mainly as water in air and soil) causes the greatest reduction in cosmic ray energy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3</a:t>
            </a:fld>
            <a:r>
              <a:rPr lang="en-AU" dirty="0"/>
              <a:t>  |</a:t>
            </a:r>
          </a:p>
        </p:txBody>
      </p:sp>
      <p:pic>
        <p:nvPicPr>
          <p:cNvPr id="52226" name="Picture 2" descr="http://starcraftscience.com/wp-content/uploads/2010/09/supernova_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385792" y="555526"/>
            <a:ext cx="2434680" cy="1826010"/>
          </a:xfrm>
          <a:prstGeom prst="rect">
            <a:avLst/>
          </a:prstGeom>
          <a:noFill/>
        </p:spPr>
      </p:pic>
      <p:pic>
        <p:nvPicPr>
          <p:cNvPr id="52230" name="Picture 6" descr="http://www.theresilientearth.com/files/images/cosmic_rays_hit_earth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385792" y="2499742"/>
            <a:ext cx="2430270" cy="183620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344451" y="4155926"/>
            <a:ext cx="103586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600" dirty="0">
                <a:hlinkClick r:id="rId5"/>
              </a:rPr>
              <a:t>http://www.marsdaily.com</a:t>
            </a:r>
            <a:endParaRPr lang="en-AU" sz="600" dirty="0"/>
          </a:p>
        </p:txBody>
      </p:sp>
      <p:sp>
        <p:nvSpPr>
          <p:cNvPr id="10" name="Rectangle 9"/>
          <p:cNvSpPr/>
          <p:nvPr/>
        </p:nvSpPr>
        <p:spPr>
          <a:xfrm>
            <a:off x="6385892" y="2211710"/>
            <a:ext cx="850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600" dirty="0">
                <a:hlinkClick r:id="rId6"/>
              </a:rPr>
              <a:t>http://hubblesite.org</a:t>
            </a:r>
            <a:endParaRPr lang="en-AU" sz="600" dirty="0"/>
          </a:p>
          <a:p>
            <a:endParaRPr lang="en-AU" sz="600" dirty="0"/>
          </a:p>
          <a:p>
            <a:endParaRPr lang="en-AU" sz="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8585123-EFB6-4571-979E-39ABB3B9B023}"/>
              </a:ext>
            </a:extLst>
          </p:cNvPr>
          <p:cNvSpPr txBox="1"/>
          <p:nvPr/>
        </p:nvSpPr>
        <p:spPr>
          <a:xfrm>
            <a:off x="1403648" y="4249420"/>
            <a:ext cx="3650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>
                <a:solidFill>
                  <a:srgbClr val="FF0000"/>
                </a:solidFill>
              </a:rPr>
              <a:t>Key point for soil moisture measurement!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C17700BD-9079-4F4B-882E-108F9BDAE40F}"/>
              </a:ext>
            </a:extLst>
          </p:cNvPr>
          <p:cNvCxnSpPr>
            <a:cxnSpLocks/>
          </p:cNvCxnSpPr>
          <p:nvPr/>
        </p:nvCxnSpPr>
        <p:spPr>
          <a:xfrm flipH="1" flipV="1">
            <a:off x="3023829" y="4052543"/>
            <a:ext cx="144015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105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The cosmic-ray soil moisture sensor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18991" y="1059583"/>
            <a:ext cx="3808994" cy="3240359"/>
          </a:xfrm>
        </p:spPr>
        <p:txBody>
          <a:bodyPr>
            <a:normAutofit fontScale="92500" lnSpcReduction="20000"/>
          </a:bodyPr>
          <a:lstStyle/>
          <a:p>
            <a:r>
              <a:rPr lang="en-AU" dirty="0"/>
              <a:t>The cosmic-ray sensor counts ‘fast’ neutrons above the soil surface</a:t>
            </a:r>
          </a:p>
          <a:p>
            <a:endParaRPr lang="en-AU" dirty="0"/>
          </a:p>
          <a:p>
            <a:endParaRPr lang="en-AU" sz="750" dirty="0"/>
          </a:p>
          <a:p>
            <a:r>
              <a:rPr lang="en-AU" dirty="0"/>
              <a:t>The variation in hydrogen in the soil moisture pool has the greatest impact on fast neutron counts</a:t>
            </a:r>
          </a:p>
          <a:p>
            <a:endParaRPr lang="en-AU" dirty="0"/>
          </a:p>
          <a:p>
            <a:r>
              <a:rPr lang="en-AU" dirty="0"/>
              <a:t>More soil moisture = Less fast neutrons</a:t>
            </a:r>
          </a:p>
          <a:p>
            <a:pPr>
              <a:buNone/>
            </a:pP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4</a:t>
            </a:fld>
            <a:r>
              <a:rPr lang="en-AU" dirty="0"/>
              <a:t>  |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48826" y="1369680"/>
            <a:ext cx="11357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500" dirty="0">
                <a:solidFill>
                  <a:srgbClr val="00B0F0"/>
                </a:solidFill>
              </a:rPr>
              <a:t>Satellite link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06845" y="721608"/>
            <a:ext cx="6475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500" dirty="0">
                <a:solidFill>
                  <a:srgbClr val="00B0F0"/>
                </a:solidFill>
              </a:rPr>
              <a:t>Rain </a:t>
            </a:r>
          </a:p>
          <a:p>
            <a:r>
              <a:rPr lang="en-AU" sz="1500" dirty="0">
                <a:solidFill>
                  <a:srgbClr val="00B0F0"/>
                </a:solidFill>
              </a:rPr>
              <a:t>gauge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40253" y="2000370"/>
            <a:ext cx="6206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500" dirty="0">
                <a:solidFill>
                  <a:srgbClr val="00B0F0"/>
                </a:solidFill>
              </a:rPr>
              <a:t>Solar </a:t>
            </a:r>
          </a:p>
          <a:p>
            <a:r>
              <a:rPr lang="en-AU" sz="1500" dirty="0">
                <a:solidFill>
                  <a:srgbClr val="00B0F0"/>
                </a:solidFill>
              </a:rPr>
              <a:t>panel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28302" y="3183274"/>
            <a:ext cx="11540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500" dirty="0">
                <a:solidFill>
                  <a:srgbClr val="00B0F0"/>
                </a:solidFill>
              </a:rPr>
              <a:t>Data logger and sensors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4048" y="732974"/>
            <a:ext cx="1602178" cy="3689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/>
          <p:nvPr/>
        </p:nvCxnSpPr>
        <p:spPr>
          <a:xfrm flipH="1">
            <a:off x="5652120" y="1469455"/>
            <a:ext cx="1107244" cy="2776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1" idx="1"/>
          </p:cNvCxnSpPr>
          <p:nvPr/>
        </p:nvCxnSpPr>
        <p:spPr>
          <a:xfrm flipH="1">
            <a:off x="6025759" y="998607"/>
            <a:ext cx="681086" cy="1433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516216" y="2139702"/>
            <a:ext cx="324036" cy="90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760375" y="2892780"/>
            <a:ext cx="967927" cy="4248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684763" y="3846729"/>
            <a:ext cx="124117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1500" dirty="0">
                <a:solidFill>
                  <a:srgbClr val="00B0F0"/>
                </a:solidFill>
              </a:rPr>
              <a:t>Neutron tube</a:t>
            </a:r>
          </a:p>
        </p:txBody>
      </p:sp>
      <p:cxnSp>
        <p:nvCxnSpPr>
          <p:cNvPr id="25" name="Straight Arrow Connector 24"/>
          <p:cNvCxnSpPr>
            <a:stCxn id="24" idx="1"/>
          </p:cNvCxnSpPr>
          <p:nvPr/>
        </p:nvCxnSpPr>
        <p:spPr>
          <a:xfrm flipH="1" flipV="1">
            <a:off x="6025760" y="3511968"/>
            <a:ext cx="659003" cy="4963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2815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B0E18C-C8BA-4E40-89A8-C256BED0E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Cosmic-ray sensors for </a:t>
            </a:r>
            <a:r>
              <a:rPr lang="en-AU" dirty="0" err="1"/>
              <a:t>cal</a:t>
            </a:r>
            <a:r>
              <a:rPr lang="en-AU" dirty="0"/>
              <a:t>/</a:t>
            </a:r>
            <a:r>
              <a:rPr lang="en-AU" dirty="0" err="1"/>
              <a:t>val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466A26-88F1-4C13-91EE-82E010E97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9" y="951311"/>
            <a:ext cx="5005310" cy="3429641"/>
          </a:xfrm>
        </p:spPr>
        <p:txBody>
          <a:bodyPr>
            <a:normAutofit fontScale="92500" lnSpcReduction="20000"/>
          </a:bodyPr>
          <a:lstStyle/>
          <a:p>
            <a:r>
              <a:rPr lang="en-AU" dirty="0"/>
              <a:t>Key benefit of cosmic-ray sensors for soil moisture </a:t>
            </a:r>
            <a:r>
              <a:rPr lang="en-AU" dirty="0" err="1"/>
              <a:t>cal</a:t>
            </a:r>
            <a:r>
              <a:rPr lang="en-AU" dirty="0"/>
              <a:t>/</a:t>
            </a:r>
            <a:r>
              <a:rPr lang="en-AU" dirty="0" err="1"/>
              <a:t>val</a:t>
            </a:r>
            <a:r>
              <a:rPr lang="en-AU" dirty="0"/>
              <a:t> is the measurement footprint - </a:t>
            </a:r>
            <a:r>
              <a:rPr lang="en-AU" dirty="0">
                <a:solidFill>
                  <a:srgbClr val="FF0000"/>
                </a:solidFill>
              </a:rPr>
              <a:t>12.5ha!</a:t>
            </a:r>
          </a:p>
          <a:p>
            <a:pPr lvl="1"/>
            <a:r>
              <a:rPr lang="en-AU" dirty="0"/>
              <a:t>Typical soil moisture sensor 10’s cm</a:t>
            </a:r>
            <a:r>
              <a:rPr lang="en-AU" baseline="30000" dirty="0"/>
              <a:t>2</a:t>
            </a:r>
            <a:endParaRPr lang="en-AU" baseline="-25000" dirty="0"/>
          </a:p>
          <a:p>
            <a:pPr lvl="1"/>
            <a:r>
              <a:rPr lang="en-AU" dirty="0"/>
              <a:t>Scale is greater than small scale variability that confounds point measurements</a:t>
            </a:r>
          </a:p>
          <a:p>
            <a:r>
              <a:rPr lang="en-AU" dirty="0"/>
              <a:t>Large footprint from the large source area of cosmic-rays which can contribute to a sensor</a:t>
            </a:r>
          </a:p>
          <a:p>
            <a:r>
              <a:rPr lang="en-AU" dirty="0"/>
              <a:t>Sensors are passive, robust, reliable</a:t>
            </a:r>
          </a:p>
          <a:p>
            <a:r>
              <a:rPr lang="en-AU" dirty="0"/>
              <a:t>Depth of measurement 10-30cm BUT weighted to surface layers</a:t>
            </a:r>
          </a:p>
          <a:p>
            <a:pPr marL="0" indent="0">
              <a:buNone/>
            </a:pPr>
            <a:endParaRPr lang="en-AU" baseline="30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5625884-C7C7-4F62-BD2A-782AFD771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5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7633B34F-A73E-41B1-B0A4-03EAFE68D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6611" y="1301919"/>
            <a:ext cx="2843821" cy="278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329A175C-FAA0-431D-8936-F948E19FC790}"/>
              </a:ext>
            </a:extLst>
          </p:cNvPr>
          <p:cNvCxnSpPr>
            <a:cxnSpLocks/>
          </p:cNvCxnSpPr>
          <p:nvPr/>
        </p:nvCxnSpPr>
        <p:spPr>
          <a:xfrm>
            <a:off x="5832635" y="1131620"/>
            <a:ext cx="2448272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25A61AC-F82A-4DFC-BB95-DC4C7FB6BD93}"/>
              </a:ext>
            </a:extLst>
          </p:cNvPr>
          <p:cNvSpPr txBox="1"/>
          <p:nvPr/>
        </p:nvSpPr>
        <p:spPr>
          <a:xfrm>
            <a:off x="6552715" y="771580"/>
            <a:ext cx="12137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400m (12.5ha)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8CFC22F-A2D9-47F9-8115-FF4BE0F59A7A}"/>
              </a:ext>
            </a:extLst>
          </p:cNvPr>
          <p:cNvGrpSpPr/>
          <p:nvPr/>
        </p:nvGrpSpPr>
        <p:grpSpPr>
          <a:xfrm>
            <a:off x="5904643" y="1436158"/>
            <a:ext cx="2268252" cy="2575781"/>
            <a:chOff x="2166275" y="2056184"/>
            <a:chExt cx="1181589" cy="140418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57A51B1-1E14-4FE0-8C3E-175140E66A42}"/>
                </a:ext>
              </a:extLst>
            </p:cNvPr>
            <p:cNvSpPr/>
            <p:nvPr/>
          </p:nvSpPr>
          <p:spPr>
            <a:xfrm>
              <a:off x="2166275" y="2759982"/>
              <a:ext cx="193473" cy="344298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959410B-6EDB-45D8-B883-8C0758FB2AF0}"/>
                </a:ext>
              </a:extLst>
            </p:cNvPr>
            <p:cNvSpPr/>
            <p:nvPr/>
          </p:nvSpPr>
          <p:spPr>
            <a:xfrm>
              <a:off x="2363794" y="2759982"/>
              <a:ext cx="193473" cy="344298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222A818C-2A86-42FA-A559-DB0DB5F63025}"/>
                </a:ext>
              </a:extLst>
            </p:cNvPr>
            <p:cNvSpPr/>
            <p:nvPr/>
          </p:nvSpPr>
          <p:spPr>
            <a:xfrm>
              <a:off x="2561314" y="2759982"/>
              <a:ext cx="193473" cy="344298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B1B4C2FA-8EA0-4806-A213-798CD3C9CF72}"/>
                </a:ext>
              </a:extLst>
            </p:cNvPr>
            <p:cNvSpPr/>
            <p:nvPr/>
          </p:nvSpPr>
          <p:spPr>
            <a:xfrm>
              <a:off x="2758835" y="2759982"/>
              <a:ext cx="193473" cy="344298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58D2422-6E2A-44D9-86F9-00F5AD129F67}"/>
                </a:ext>
              </a:extLst>
            </p:cNvPr>
            <p:cNvSpPr/>
            <p:nvPr/>
          </p:nvSpPr>
          <p:spPr>
            <a:xfrm>
              <a:off x="2956871" y="2759982"/>
              <a:ext cx="193473" cy="344298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5C0349ED-EF8B-466C-9F24-EDC05D977C8D}"/>
                </a:ext>
              </a:extLst>
            </p:cNvPr>
            <p:cNvSpPr/>
            <p:nvPr/>
          </p:nvSpPr>
          <p:spPr>
            <a:xfrm>
              <a:off x="3154391" y="2759982"/>
              <a:ext cx="193473" cy="344298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C3F418B1-1667-458C-9CDF-BA7B9E4B0C1F}"/>
                </a:ext>
              </a:extLst>
            </p:cNvPr>
            <p:cNvSpPr/>
            <p:nvPr/>
          </p:nvSpPr>
          <p:spPr>
            <a:xfrm>
              <a:off x="2457530" y="3116075"/>
              <a:ext cx="193473" cy="344298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C26DC39D-F5B1-4E1B-9C24-1E4CF07B3633}"/>
                </a:ext>
              </a:extLst>
            </p:cNvPr>
            <p:cNvSpPr/>
            <p:nvPr/>
          </p:nvSpPr>
          <p:spPr>
            <a:xfrm>
              <a:off x="2655051" y="3116075"/>
              <a:ext cx="193473" cy="344298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7ACECD94-A3DF-4307-8197-CB80C48C6C58}"/>
                </a:ext>
              </a:extLst>
            </p:cNvPr>
            <p:cNvSpPr/>
            <p:nvPr/>
          </p:nvSpPr>
          <p:spPr>
            <a:xfrm>
              <a:off x="2853087" y="3116075"/>
              <a:ext cx="193473" cy="344298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F94FB69F-6058-4083-834D-CCDAE48F9035}"/>
                </a:ext>
              </a:extLst>
            </p:cNvPr>
            <p:cNvSpPr/>
            <p:nvPr/>
          </p:nvSpPr>
          <p:spPr>
            <a:xfrm>
              <a:off x="2166275" y="2415684"/>
              <a:ext cx="193473" cy="344298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9FBE923E-9EA1-4905-AD3B-2DC06E48D278}"/>
                </a:ext>
              </a:extLst>
            </p:cNvPr>
            <p:cNvSpPr/>
            <p:nvPr/>
          </p:nvSpPr>
          <p:spPr>
            <a:xfrm>
              <a:off x="2363794" y="2415684"/>
              <a:ext cx="193473" cy="344298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A3EDFA98-753C-4AAB-B4EB-6CCB6C8F7259}"/>
                </a:ext>
              </a:extLst>
            </p:cNvPr>
            <p:cNvSpPr/>
            <p:nvPr/>
          </p:nvSpPr>
          <p:spPr>
            <a:xfrm>
              <a:off x="2561314" y="2415684"/>
              <a:ext cx="193473" cy="344298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4C9D13EC-B0CC-4F91-9C4E-E25305968D48}"/>
                </a:ext>
              </a:extLst>
            </p:cNvPr>
            <p:cNvSpPr/>
            <p:nvPr/>
          </p:nvSpPr>
          <p:spPr>
            <a:xfrm>
              <a:off x="2758835" y="2415684"/>
              <a:ext cx="193473" cy="344298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46739E01-7A9E-478D-B00B-8F139DEEB80D}"/>
                </a:ext>
              </a:extLst>
            </p:cNvPr>
            <p:cNvSpPr/>
            <p:nvPr/>
          </p:nvSpPr>
          <p:spPr>
            <a:xfrm>
              <a:off x="2956871" y="2415684"/>
              <a:ext cx="193473" cy="344298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AF75E4A1-8E44-4C93-8D18-57BBD1DE3FD7}"/>
                </a:ext>
              </a:extLst>
            </p:cNvPr>
            <p:cNvSpPr/>
            <p:nvPr/>
          </p:nvSpPr>
          <p:spPr>
            <a:xfrm>
              <a:off x="3154391" y="2415684"/>
              <a:ext cx="193473" cy="344298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8D10571E-64FE-4D8C-9497-F15E0E1200AE}"/>
                </a:ext>
              </a:extLst>
            </p:cNvPr>
            <p:cNvSpPr/>
            <p:nvPr/>
          </p:nvSpPr>
          <p:spPr>
            <a:xfrm>
              <a:off x="2439384" y="2056184"/>
              <a:ext cx="193473" cy="344298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C87D77FB-365D-4F37-A7AE-3558FE58E089}"/>
                </a:ext>
              </a:extLst>
            </p:cNvPr>
            <p:cNvSpPr/>
            <p:nvPr/>
          </p:nvSpPr>
          <p:spPr>
            <a:xfrm>
              <a:off x="2636905" y="2056184"/>
              <a:ext cx="193473" cy="344298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5A4C3AF4-2AB2-4F39-A32A-D89CC85C6946}"/>
                </a:ext>
              </a:extLst>
            </p:cNvPr>
            <p:cNvSpPr/>
            <p:nvPr/>
          </p:nvSpPr>
          <p:spPr>
            <a:xfrm>
              <a:off x="2834941" y="2056184"/>
              <a:ext cx="193473" cy="344298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83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35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FCC0C11-E3BE-4224-89D0-CEED30039274}"/>
              </a:ext>
            </a:extLst>
          </p:cNvPr>
          <p:cNvSpPr txBox="1"/>
          <p:nvPr/>
        </p:nvSpPr>
        <p:spPr>
          <a:xfrm>
            <a:off x="6518735" y="2024737"/>
            <a:ext cx="107388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3600" dirty="0"/>
              <a:t>20+</a:t>
            </a:r>
          </a:p>
          <a:p>
            <a:pPr algn="ctr"/>
            <a:r>
              <a:rPr lang="en-AU" sz="2100" dirty="0"/>
              <a:t>Football</a:t>
            </a:r>
          </a:p>
          <a:p>
            <a:pPr algn="ctr"/>
            <a:r>
              <a:rPr lang="en-AU" sz="2100" dirty="0"/>
              <a:t> fields</a:t>
            </a:r>
          </a:p>
        </p:txBody>
      </p:sp>
    </p:spTree>
    <p:extLst>
      <p:ext uri="{BB962C8B-B14F-4D97-AF65-F5344CB8AC3E}">
        <p14:creationId xmlns:p14="http://schemas.microsoft.com/office/powerpoint/2010/main" val="701700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ECB519-0CDB-4D67-AF31-9B53F5814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CosmOz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E724CF-9333-40A5-89B0-4E3FBBB3F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9" y="951311"/>
            <a:ext cx="5509366" cy="3429641"/>
          </a:xfrm>
        </p:spPr>
        <p:txBody>
          <a:bodyPr>
            <a:normAutofit lnSpcReduction="10000"/>
          </a:bodyPr>
          <a:lstStyle/>
          <a:p>
            <a:r>
              <a:rPr lang="en-AU" dirty="0"/>
              <a:t>Currently 15 sensors installed across Australia</a:t>
            </a:r>
          </a:p>
          <a:p>
            <a:r>
              <a:rPr lang="en-AU" dirty="0"/>
              <a:t>Calibrated to local conditions</a:t>
            </a:r>
          </a:p>
          <a:p>
            <a:r>
              <a:rPr lang="en-AU" dirty="0"/>
              <a:t>Range of land uses - grazing, rain forest, temperate forest, crops, pasture</a:t>
            </a:r>
          </a:p>
          <a:p>
            <a:r>
              <a:rPr lang="en-AU" dirty="0"/>
              <a:t>Range of climates – Tasmania to Darwin (temperate to tropical)</a:t>
            </a:r>
          </a:p>
          <a:p>
            <a:r>
              <a:rPr lang="en-AU" dirty="0"/>
              <a:t>Hourly data from as far back as 2011</a:t>
            </a:r>
          </a:p>
          <a:p>
            <a:r>
              <a:rPr lang="en-AU" dirty="0"/>
              <a:t>Open data access (cosmoz.csiro.au)</a:t>
            </a:r>
          </a:p>
          <a:p>
            <a:r>
              <a:rPr lang="en-AU" dirty="0"/>
              <a:t>Plans for 10+ more sites in next 2 years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142D2DF-1AA1-4DD5-B52A-513936A4C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6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CC87A5C-67A8-422F-8ADA-D3FAD037F3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104" y="1059582"/>
            <a:ext cx="3378120" cy="296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41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3EB4EF-2FA0-4DDF-9F1E-D68E44FD7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CosmOz network: data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9E160C-015E-4FE2-B050-737A38D0A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Savanah site north Queensland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Grazing site New South Wales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4750E88-7C08-4AF5-AFA7-FF970C1619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7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7778A36-CBE5-4102-A6E2-402B10C2E7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269093"/>
            <a:ext cx="7039711" cy="17153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7FE3AAB-8DCD-4F96-A652-00FBAD37BB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3302211"/>
            <a:ext cx="7039711" cy="171533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3251E451-DD5F-4BDA-B008-638935B34D4C}"/>
              </a:ext>
            </a:extLst>
          </p:cNvPr>
          <p:cNvSpPr/>
          <p:nvPr/>
        </p:nvSpPr>
        <p:spPr>
          <a:xfrm>
            <a:off x="4860032" y="3723878"/>
            <a:ext cx="792088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19D26B-F6AC-4480-BCB5-1137CB86E751}"/>
              </a:ext>
            </a:extLst>
          </p:cNvPr>
          <p:cNvSpPr txBox="1"/>
          <p:nvPr/>
        </p:nvSpPr>
        <p:spPr>
          <a:xfrm>
            <a:off x="5596918" y="3648713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Flood</a:t>
            </a:r>
          </a:p>
        </p:txBody>
      </p:sp>
    </p:spTree>
    <p:extLst>
      <p:ext uri="{BB962C8B-B14F-4D97-AF65-F5344CB8AC3E}">
        <p14:creationId xmlns:p14="http://schemas.microsoft.com/office/powerpoint/2010/main" val="1790739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C62EDD-7B02-487C-AEFF-753BF21CE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Global cosmic-ray soil moisture 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4E0200-4F2A-4C52-962B-052FE4C58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CosmOz part of a larger collaborative global network</a:t>
            </a:r>
          </a:p>
          <a:p>
            <a:pPr lvl="1"/>
            <a:r>
              <a:rPr lang="en-AU" dirty="0"/>
              <a:t>Networks in USA (planning for 600 sensors), UK, Europe, South Africa, China</a:t>
            </a:r>
          </a:p>
          <a:p>
            <a:pPr lvl="1"/>
            <a:r>
              <a:rPr lang="en-AU" dirty="0"/>
              <a:t>Aiming for consistency in processing and delivery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E2DD92D-3A16-4853-A6B7-A930AA5E4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8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76F8FA6-93AE-404A-9945-D424B2705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509" y="2067694"/>
            <a:ext cx="4936247" cy="249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52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DF0CE3-D277-4B2D-BAE0-CF0C9C0E4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Mobile soil moisture monitoring: Rover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1021BD-B09D-4BE9-95E2-A96488E14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9" y="951311"/>
            <a:ext cx="4285230" cy="3429641"/>
          </a:xfrm>
        </p:spPr>
        <p:txBody>
          <a:bodyPr>
            <a:normAutofit/>
          </a:bodyPr>
          <a:lstStyle/>
          <a:p>
            <a:r>
              <a:rPr lang="en-AU" dirty="0"/>
              <a:t>Trailer mounted cosmic-ray soil moisture monitoring</a:t>
            </a:r>
          </a:p>
          <a:p>
            <a:r>
              <a:rPr lang="en-AU" dirty="0"/>
              <a:t>Equivalent of 18 standard sensors</a:t>
            </a:r>
          </a:p>
          <a:p>
            <a:r>
              <a:rPr lang="en-AU" dirty="0"/>
              <a:t>GPS tracking and real-time monitoring in car</a:t>
            </a:r>
          </a:p>
          <a:p>
            <a:r>
              <a:rPr lang="en-AU" dirty="0"/>
              <a:t>Measure at 1 min intervals</a:t>
            </a:r>
          </a:p>
          <a:p>
            <a:r>
              <a:rPr lang="en-AU" dirty="0"/>
              <a:t>Speed controls local accuracy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BD591C1-D543-4A14-A795-360BDF1EA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8C7544B-ADB9-4959-8BD6-6DB6C3799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9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EF3FB365-1DD3-4FDC-820E-77E9887A74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080120"/>
            <a:ext cx="4437457" cy="311206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BD901087-4AB4-4A4B-B6BB-50A93858B7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2703332"/>
            <a:ext cx="1440000" cy="19199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68176F4-48CE-47D0-848B-17D35283D6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03395" y="2943330"/>
            <a:ext cx="192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39282"/>
      </p:ext>
    </p:extLst>
  </p:cSld>
  <p:clrMapOvr>
    <a:masterClrMapping/>
  </p:clrMapOvr>
</p:sld>
</file>

<file path=ppt/theme/theme1.xml><?xml version="1.0" encoding="utf-8"?>
<a:theme xmlns:a="http://schemas.openxmlformats.org/drawingml/2006/main" name="CSIRO Theme">
  <a:themeElements>
    <a:clrScheme name="CSIRO Midday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313C"/>
      </a:accent2>
      <a:accent3>
        <a:srgbClr val="78BE20"/>
      </a:accent3>
      <a:accent4>
        <a:srgbClr val="4A7729"/>
      </a:accent4>
      <a:accent5>
        <a:srgbClr val="9FAEE5"/>
      </a:accent5>
      <a:accent6>
        <a:srgbClr val="1E22AA"/>
      </a:accent6>
      <a:hlink>
        <a:srgbClr val="41B6E6"/>
      </a:hlink>
      <a:folHlink>
        <a:srgbClr val="004B87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Widescreen</Template>
  <TotalTime>58</TotalTime>
  <Words>908</Words>
  <Application>Microsoft Office PowerPoint</Application>
  <PresentationFormat>On-screen Show (16:9)</PresentationFormat>
  <Paragraphs>137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CSIRO Theme</vt:lpstr>
      <vt:lpstr>CosmOz: The Australian cosmic-ray soil moisture monitoring network</vt:lpstr>
      <vt:lpstr>Introduction</vt:lpstr>
      <vt:lpstr>What are cosmic rays?</vt:lpstr>
      <vt:lpstr>The cosmic-ray soil moisture sensor</vt:lpstr>
      <vt:lpstr>Cosmic-ray sensors for cal/val</vt:lpstr>
      <vt:lpstr>CosmOz network</vt:lpstr>
      <vt:lpstr>CosmOz network: data example</vt:lpstr>
      <vt:lpstr>Global cosmic-ray soil moisture community</vt:lpstr>
      <vt:lpstr>Mobile soil moisture monitoring: Rover</vt:lpstr>
      <vt:lpstr>PowerPoint Presentation</vt:lpstr>
      <vt:lpstr>PowerPoint Presentation</vt:lpstr>
      <vt:lpstr>Summary</vt:lpstr>
      <vt:lpstr>PowerPoint Presentation</vt:lpstr>
    </vt:vector>
  </TitlesOfParts>
  <Company>CSIRO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CosmOz: The Australian cosmic-ray soil moisture monitoring network</dc:title>
  <dc:creator>McJannet, David (L&amp;W, Dutton Park)</dc:creator>
  <cp:lastModifiedBy>Ong, Cindy (Energy, Kensington WA)</cp:lastModifiedBy>
  <cp:revision>11</cp:revision>
  <dcterms:created xsi:type="dcterms:W3CDTF">2019-06-05T01:54:16Z</dcterms:created>
  <dcterms:modified xsi:type="dcterms:W3CDTF">2019-07-13T05:27:45Z</dcterms:modified>
</cp:coreProperties>
</file>