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</p:sldMasterIdLst>
  <p:notesMasterIdLst>
    <p:notesMasterId r:id="rId15"/>
  </p:notesMasterIdLst>
  <p:handoutMasterIdLst>
    <p:handoutMasterId r:id="rId16"/>
  </p:handoutMasterIdLst>
  <p:sldIdLst>
    <p:sldId id="262" r:id="rId3"/>
    <p:sldId id="285" r:id="rId4"/>
    <p:sldId id="286" r:id="rId5"/>
    <p:sldId id="291" r:id="rId6"/>
    <p:sldId id="293" r:id="rId7"/>
    <p:sldId id="294" r:id="rId8"/>
    <p:sldId id="287" r:id="rId9"/>
    <p:sldId id="292" r:id="rId10"/>
    <p:sldId id="289" r:id="rId11"/>
    <p:sldId id="290" r:id="rId12"/>
    <p:sldId id="288" r:id="rId13"/>
    <p:sldId id="275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4" autoAdjust="0"/>
  </p:normalViewPr>
  <p:slideViewPr>
    <p:cSldViewPr showGuides="1">
      <p:cViewPr varScale="1">
        <p:scale>
          <a:sx n="84" d="100"/>
          <a:sy n="84" d="100"/>
        </p:scale>
        <p:origin x="72" y="152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15/07/2019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15/07/2019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26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8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62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3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4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30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4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0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1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7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8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9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957263"/>
            <a:ext cx="7477125" cy="3419476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4" y="4878250"/>
            <a:ext cx="6083845" cy="93206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pic>
        <p:nvPicPr>
          <p:cNvPr id="47" name="Picture 7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499742"/>
            <a:ext cx="6121438" cy="144243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1563639"/>
            <a:ext cx="8461374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grpSp>
        <p:nvGrpSpPr>
          <p:cNvPr id="24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5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2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950914"/>
            <a:ext cx="6121438" cy="2991261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3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4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25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3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2438-96C1-4A6D-A7C3-A496A9FE7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BF91A-A374-4B5E-96E7-2A81F8806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34C15-019A-4E06-8ACF-FDB9A29C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63513-D027-4C1F-B7A7-35F0EEBE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6A38F-5A3F-48E8-9B1E-BAF3CD13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94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FF6A9-FB46-46DF-AE8F-29D5F4167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3DBA9-30F0-449C-8150-F3314D5B9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CB6BC-EFEF-4001-95E8-31AA938E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672B-ACCB-4A4A-8E75-83E88E5A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4F8EE-A5FD-4A5B-906B-F24FFA24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3200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2A41-EAEF-40A2-A493-9360F6D2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F7ADB-3397-4607-9A02-1B5031831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6139-0871-46D3-8877-C6C1234A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EA203-951D-4395-B065-FFDDA594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A8A66-93D8-4E75-83D6-26F99730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0972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B98A-CFDE-495B-910E-3A3A080CA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BED4-CE81-4931-8589-7532246F6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0ECD8-A869-4EAD-A326-5C9D5EE80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13ADE-7936-436F-93D4-B16DB609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39C04-F11C-472B-B0A5-66320BC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1256D-A5B3-440E-B5EF-B2791E70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0863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D238-6018-42FC-A735-5B9E9FCF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DCA07-E958-430C-9B77-58A964C85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9BF56-4F18-4B47-AA88-D39C20EB3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7C370-9EC3-4886-83D4-34563FCD0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4CA66-1D6E-4EE8-80FF-1D2A8484A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E9D28-BAC1-4D6A-859C-2D037A56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C9802-7EE9-45FE-863C-96866326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9BD63B-6F50-4DC6-8CF9-90D76D653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02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2" y="-1189"/>
            <a:ext cx="9144001" cy="4871357"/>
            <a:chOff x="0" y="-1190"/>
            <a:chExt cx="9144001" cy="4871357"/>
          </a:xfrm>
        </p:grpSpPr>
        <p:grpSp>
          <p:nvGrpSpPr>
            <p:cNvPr id="78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79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94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5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6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7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pic>
            <p:nvPicPr>
              <p:cNvPr id="80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82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3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4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5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6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7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8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9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0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1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2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3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63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4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5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6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98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C14E9-2048-4263-A0B4-842C01FE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D34BA0-492C-4E8C-911C-6CBBF89E5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78D4D-C482-4E45-A2B7-A147FE90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0DD1-1126-411F-9405-2EDC9A9B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2561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71DBE-1FC1-477F-AC7B-1019F17C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823D4-1669-461A-83EF-5966562F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3327B-6692-4EE0-97A3-4F3CBA27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064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17113-3409-411B-A835-42E1678A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5E578-F1F3-4A76-93BE-5A1CC40C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EF414-1E94-43F5-8AD1-300168D04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5E6C9-7ECD-4DB6-96CC-1F4FDBC5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1D3DA-FB73-4779-B6D3-FBE30B98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91E5B-904A-4462-98C7-B768F63F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9810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9D5A-F9C4-471F-A6C0-026A114C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7A9D1-B04D-470B-B1EA-939773229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4E62-382C-47BA-8162-B1B0E9350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75F45-5C60-47B3-8E20-E948E232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47A78-3B41-4617-A88F-D66803085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91B93-FD1D-4D7D-A269-994DE520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8901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F1D1-960D-4527-9FC0-43D6A956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50460-AFA7-4C0D-B9C1-5EB4252CB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715DA-A223-49D5-B3F7-61948A27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3F339-EC29-4C98-9241-CCDE5EED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2644-98BB-42B9-BEAA-6BE0BE046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613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1D04A9-FEBD-4C48-BF30-3F21D9F9F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BF8A6-D1F7-47F3-83CA-A23CC25CA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D26E0-4C0B-46CD-B0E9-0C0AE473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73540-C17E-43D3-9739-981558CF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8EBC4-69A6-44B2-B1C6-7477314C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29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4124457"/>
            <a:ext cx="9144000" cy="1019044"/>
            <a:chOff x="1" y="4124455"/>
            <a:chExt cx="9144000" cy="1019044"/>
          </a:xfrm>
        </p:grpSpPr>
        <p:sp>
          <p:nvSpPr>
            <p:cNvPr id="29" name="Rectangle 28"/>
            <p:cNvSpPr/>
            <p:nvPr userDrawn="1"/>
          </p:nvSpPr>
          <p:spPr>
            <a:xfrm>
              <a:off x="1497" y="4455240"/>
              <a:ext cx="9142503" cy="6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0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31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46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7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8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pic>
            <p:nvPicPr>
              <p:cNvPr id="32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2" y="-1189"/>
            <a:ext cx="9144001" cy="5144689"/>
            <a:chOff x="0" y="-1190"/>
            <a:chExt cx="9144001" cy="5144689"/>
          </a:xfrm>
        </p:grpSpPr>
        <p:grpSp>
          <p:nvGrpSpPr>
            <p:cNvPr id="64" name="Group 74"/>
            <p:cNvGrpSpPr/>
            <p:nvPr userDrawn="1"/>
          </p:nvGrpSpPr>
          <p:grpSpPr>
            <a:xfrm>
              <a:off x="1" y="4124455"/>
              <a:ext cx="9144000" cy="1019044"/>
              <a:chOff x="1" y="4124455"/>
              <a:chExt cx="9144000" cy="1019044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4455240"/>
                <a:ext cx="9142503" cy="68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80" name="Group 99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44000" cy="745712"/>
              </a:xfrm>
            </p:grpSpPr>
            <p:grpSp>
              <p:nvGrpSpPr>
                <p:cNvPr id="81" name="Group 98"/>
                <p:cNvGrpSpPr/>
                <p:nvPr userDrawn="1"/>
              </p:nvGrpSpPr>
              <p:grpSpPr>
                <a:xfrm>
                  <a:off x="1" y="4124455"/>
                  <a:ext cx="9144000" cy="745712"/>
                  <a:chOff x="1" y="4124455"/>
                  <a:chExt cx="9159874" cy="745712"/>
                </a:xfrm>
              </p:grpSpPr>
              <p:sp>
                <p:nvSpPr>
                  <p:cNvPr id="96" name="Freeform 42"/>
                  <p:cNvSpPr>
                    <a:spLocks noEditPoints="1"/>
                  </p:cNvSpPr>
                  <p:nvPr/>
                </p:nvSpPr>
                <p:spPr bwMode="auto">
                  <a:xfrm>
                    <a:off x="1" y="4171566"/>
                    <a:ext cx="9159873" cy="698601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0" y="88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881" y="0"/>
                      </a:cxn>
                      <a:cxn ang="0">
                        <a:pos x="2855" y="0"/>
                      </a:cxn>
                      <a:cxn ang="0">
                        <a:pos x="285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768" y="220"/>
                      </a:cxn>
                      <a:cxn ang="0">
                        <a:pos x="2881" y="220"/>
                      </a:cxn>
                      <a:cxn ang="0">
                        <a:pos x="2881" y="0"/>
                      </a:cxn>
                    </a:cxnLst>
                    <a:rect l="0" t="0" r="r" b="b"/>
                    <a:pathLst>
                      <a:path w="2881" h="220">
                        <a:moveTo>
                          <a:pt x="2415" y="88"/>
                        </a:move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moveTo>
                          <a:pt x="2881" y="0"/>
                        </a:moveTo>
                        <a:cubicBezTo>
                          <a:pt x="2855" y="0"/>
                          <a:pt x="2855" y="0"/>
                          <a:pt x="2855" y="0"/>
                        </a:cubicBezTo>
                        <a:cubicBezTo>
                          <a:pt x="2855" y="88"/>
                          <a:pt x="2855" y="88"/>
                          <a:pt x="285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89" y="148"/>
                          <a:pt x="2587" y="220"/>
                          <a:pt x="2768" y="220"/>
                        </a:cubicBezTo>
                        <a:cubicBezTo>
                          <a:pt x="2812" y="220"/>
                          <a:pt x="2881" y="220"/>
                          <a:pt x="2881" y="220"/>
                        </a:cubicBezTo>
                        <a:cubicBezTo>
                          <a:pt x="2881" y="0"/>
                          <a:pt x="2881" y="0"/>
                          <a:pt x="2881" y="0"/>
                        </a:cubicBezTo>
                      </a:path>
                    </a:pathLst>
                  </a:custGeom>
                  <a:solidFill>
                    <a:srgbClr val="BFBFB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7" name="Freeform 43"/>
                  <p:cNvSpPr>
                    <a:spLocks noEditPoints="1"/>
                  </p:cNvSpPr>
                  <p:nvPr/>
                </p:nvSpPr>
                <p:spPr bwMode="auto">
                  <a:xfrm>
                    <a:off x="1" y="4124455"/>
                    <a:ext cx="9077765" cy="327091"/>
                  </a:xfrm>
                  <a:custGeom>
                    <a:avLst/>
                    <a:gdLst/>
                    <a:ahLst/>
                    <a:cxnLst>
                      <a:cxn ang="0">
                        <a:pos x="2855" y="15"/>
                      </a:cxn>
                      <a:cxn ang="0">
                        <a:pos x="2773" y="15"/>
                      </a:cxn>
                      <a:cxn ang="0">
                        <a:pos x="2415" y="103"/>
                      </a:cxn>
                      <a:cxn ang="0">
                        <a:pos x="2855" y="103"/>
                      </a:cxn>
                      <a:cxn ang="0">
                        <a:pos x="2855" y="15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3"/>
                      </a:cxn>
                      <a:cxn ang="0">
                        <a:pos x="2415" y="103"/>
                      </a:cxn>
                      <a:cxn ang="0">
                        <a:pos x="2075" y="0"/>
                      </a:cxn>
                    </a:cxnLst>
                    <a:rect l="0" t="0" r="r" b="b"/>
                    <a:pathLst>
                      <a:path w="2855" h="103">
                        <a:moveTo>
                          <a:pt x="2855" y="15"/>
                        </a:moveTo>
                        <a:cubicBezTo>
                          <a:pt x="2773" y="15"/>
                          <a:pt x="2773" y="15"/>
                          <a:pt x="2773" y="15"/>
                        </a:cubicBezTo>
                        <a:cubicBezTo>
                          <a:pt x="2555" y="15"/>
                          <a:pt x="2475" y="80"/>
                          <a:pt x="2415" y="103"/>
                        </a:cubicBezTo>
                        <a:cubicBezTo>
                          <a:pt x="2855" y="103"/>
                          <a:pt x="2855" y="103"/>
                          <a:pt x="2855" y="103"/>
                        </a:cubicBezTo>
                        <a:cubicBezTo>
                          <a:pt x="2855" y="15"/>
                          <a:pt x="2855" y="15"/>
                          <a:pt x="2855" y="15"/>
                        </a:cubicBezTo>
                        <a:moveTo>
                          <a:pt x="207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2415" y="103"/>
                          <a:pt x="2415" y="103"/>
                          <a:pt x="2415" y="103"/>
                        </a:cubicBezTo>
                        <a:cubicBezTo>
                          <a:pt x="2342" y="43"/>
                          <a:pt x="2220" y="0"/>
                          <a:pt x="2075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8" name="Freeform 44"/>
                  <p:cNvSpPr>
                    <a:spLocks/>
                  </p:cNvSpPr>
                  <p:nvPr/>
                </p:nvSpPr>
                <p:spPr bwMode="auto">
                  <a:xfrm>
                    <a:off x="1" y="4171566"/>
                    <a:ext cx="7677872" cy="324399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</a:cxnLst>
                    <a:rect l="0" t="0" r="r" b="b"/>
                    <a:pathLst>
                      <a:path w="2415" h="102">
                        <a:moveTo>
                          <a:pt x="2415" y="88"/>
                        </a:moveTo>
                        <a:cubicBezTo>
                          <a:pt x="2333" y="41"/>
                          <a:pt x="2220" y="0"/>
                          <a:pt x="207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9" name="Freeform 45"/>
                  <p:cNvSpPr>
                    <a:spLocks/>
                  </p:cNvSpPr>
                  <p:nvPr/>
                </p:nvSpPr>
                <p:spPr bwMode="auto">
                  <a:xfrm>
                    <a:off x="7677873" y="4171566"/>
                    <a:ext cx="1482002" cy="648796"/>
                  </a:xfrm>
                  <a:custGeom>
                    <a:avLst/>
                    <a:gdLst/>
                    <a:ahLst/>
                    <a:cxnLst>
                      <a:cxn ang="0">
                        <a:pos x="358" y="0"/>
                      </a:cxn>
                      <a:cxn ang="0">
                        <a:pos x="0" y="88"/>
                      </a:cxn>
                      <a:cxn ang="0">
                        <a:pos x="353" y="204"/>
                      </a:cxn>
                      <a:cxn ang="0">
                        <a:pos x="466" y="204"/>
                      </a:cxn>
                      <a:cxn ang="0">
                        <a:pos x="466" y="0"/>
                      </a:cxn>
                      <a:cxn ang="0">
                        <a:pos x="358" y="0"/>
                      </a:cxn>
                    </a:cxnLst>
                    <a:rect l="0" t="0" r="r" b="b"/>
                    <a:pathLst>
                      <a:path w="466" h="204">
                        <a:moveTo>
                          <a:pt x="358" y="0"/>
                        </a:moveTo>
                        <a:cubicBezTo>
                          <a:pt x="140" y="0"/>
                          <a:pt x="60" y="65"/>
                          <a:pt x="0" y="88"/>
                        </a:cubicBezTo>
                        <a:cubicBezTo>
                          <a:pt x="96" y="142"/>
                          <a:pt x="172" y="204"/>
                          <a:pt x="353" y="204"/>
                        </a:cubicBezTo>
                        <a:cubicBezTo>
                          <a:pt x="397" y="204"/>
                          <a:pt x="466" y="204"/>
                          <a:pt x="466" y="204"/>
                        </a:cubicBezTo>
                        <a:cubicBezTo>
                          <a:pt x="466" y="0"/>
                          <a:pt x="466" y="0"/>
                          <a:pt x="466" y="0"/>
                        </a:cubicBezTo>
                        <a:lnTo>
                          <a:pt x="35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pic>
              <p:nvPicPr>
                <p:cNvPr id="82" name="Picture 7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301816" y="4256808"/>
                  <a:ext cx="489038" cy="4890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3" name="Group 19"/>
                <p:cNvGrpSpPr/>
                <p:nvPr userDrawn="1"/>
              </p:nvGrpSpPr>
              <p:grpSpPr>
                <a:xfrm>
                  <a:off x="359397" y="4355630"/>
                  <a:ext cx="612558" cy="71438"/>
                  <a:chOff x="3495675" y="5969000"/>
                  <a:chExt cx="814388" cy="95250"/>
                </a:xfrm>
                <a:solidFill>
                  <a:schemeClr val="accent1"/>
                </a:solidFill>
              </p:grpSpPr>
              <p:sp>
                <p:nvSpPr>
                  <p:cNvPr id="84" name="Freeform 26"/>
                  <p:cNvSpPr>
                    <a:spLocks/>
                  </p:cNvSpPr>
                  <p:nvPr/>
                </p:nvSpPr>
                <p:spPr bwMode="auto">
                  <a:xfrm>
                    <a:off x="34956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1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1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5" name="Freeform 27"/>
                  <p:cNvSpPr>
                    <a:spLocks/>
                  </p:cNvSpPr>
                  <p:nvPr/>
                </p:nvSpPr>
                <p:spPr bwMode="auto">
                  <a:xfrm>
                    <a:off x="360362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6" name="Freeform 28"/>
                  <p:cNvSpPr>
                    <a:spLocks/>
                  </p:cNvSpPr>
                  <p:nvPr/>
                </p:nvSpPr>
                <p:spPr bwMode="auto">
                  <a:xfrm>
                    <a:off x="37115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9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19525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8" name="Freeform 30"/>
                  <p:cNvSpPr>
                    <a:spLocks/>
                  </p:cNvSpPr>
                  <p:nvPr/>
                </p:nvSpPr>
                <p:spPr bwMode="auto">
                  <a:xfrm>
                    <a:off x="3851275" y="5997575"/>
                    <a:ext cx="50800" cy="66675"/>
                  </a:xfrm>
                  <a:custGeom>
                    <a:avLst/>
                    <a:gdLst>
                      <a:gd name="T0" fmla="*/ 16 w 16"/>
                      <a:gd name="T1" fmla="*/ 20 h 21"/>
                      <a:gd name="T2" fmla="*/ 10 w 16"/>
                      <a:gd name="T3" fmla="*/ 21 h 21"/>
                      <a:gd name="T4" fmla="*/ 0 w 16"/>
                      <a:gd name="T5" fmla="*/ 11 h 21"/>
                      <a:gd name="T6" fmla="*/ 10 w 16"/>
                      <a:gd name="T7" fmla="*/ 0 h 21"/>
                      <a:gd name="T8" fmla="*/ 16 w 16"/>
                      <a:gd name="T9" fmla="*/ 1 h 21"/>
                      <a:gd name="T10" fmla="*/ 14 w 16"/>
                      <a:gd name="T11" fmla="*/ 5 h 21"/>
                      <a:gd name="T12" fmla="*/ 11 w 16"/>
                      <a:gd name="T13" fmla="*/ 4 h 21"/>
                      <a:gd name="T14" fmla="*/ 6 w 16"/>
                      <a:gd name="T15" fmla="*/ 10 h 21"/>
                      <a:gd name="T16" fmla="*/ 11 w 16"/>
                      <a:gd name="T17" fmla="*/ 17 h 21"/>
                      <a:gd name="T18" fmla="*/ 15 w 16"/>
                      <a:gd name="T19" fmla="*/ 16 h 21"/>
                      <a:gd name="T20" fmla="*/ 16 w 16"/>
                      <a:gd name="T21" fmla="*/ 2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21">
                        <a:moveTo>
                          <a:pt x="16" y="20"/>
                        </a:moveTo>
                        <a:cubicBezTo>
                          <a:pt x="14" y="21"/>
                          <a:pt x="12" y="21"/>
                          <a:pt x="10" y="21"/>
                        </a:cubicBez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4" y="0"/>
                          <a:pt x="10" y="0"/>
                        </a:cubicBezTo>
                        <a:cubicBezTo>
                          <a:pt x="12" y="0"/>
                          <a:pt x="14" y="0"/>
                          <a:pt x="16" y="1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3" y="4"/>
                          <a:pt x="12" y="4"/>
                          <a:pt x="11" y="4"/>
                        </a:cubicBezTo>
                        <a:cubicBezTo>
                          <a:pt x="7" y="4"/>
                          <a:pt x="6" y="6"/>
                          <a:pt x="6" y="10"/>
                        </a:cubicBezTo>
                        <a:cubicBezTo>
                          <a:pt x="6" y="15"/>
                          <a:pt x="7" y="17"/>
                          <a:pt x="11" y="17"/>
                        </a:cubicBezTo>
                        <a:cubicBezTo>
                          <a:pt x="12" y="17"/>
                          <a:pt x="14" y="17"/>
                          <a:pt x="15" y="16"/>
                        </a:cubicBezTo>
                        <a:lnTo>
                          <a:pt x="16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9" name="Freeform 31"/>
                  <p:cNvSpPr>
                    <a:spLocks/>
                  </p:cNvSpPr>
                  <p:nvPr/>
                </p:nvSpPr>
                <p:spPr bwMode="auto">
                  <a:xfrm>
                    <a:off x="3911600" y="5997575"/>
                    <a:ext cx="47625" cy="66675"/>
                  </a:xfrm>
                  <a:custGeom>
                    <a:avLst/>
                    <a:gdLst>
                      <a:gd name="T0" fmla="*/ 6 w 15"/>
                      <a:gd name="T1" fmla="*/ 21 h 21"/>
                      <a:gd name="T2" fmla="*/ 0 w 15"/>
                      <a:gd name="T3" fmla="*/ 20 h 21"/>
                      <a:gd name="T4" fmla="*/ 1 w 15"/>
                      <a:gd name="T5" fmla="*/ 16 h 21"/>
                      <a:gd name="T6" fmla="*/ 6 w 15"/>
                      <a:gd name="T7" fmla="*/ 17 h 21"/>
                      <a:gd name="T8" fmla="*/ 9 w 15"/>
                      <a:gd name="T9" fmla="*/ 15 h 21"/>
                      <a:gd name="T10" fmla="*/ 6 w 15"/>
                      <a:gd name="T11" fmla="*/ 12 h 21"/>
                      <a:gd name="T12" fmla="*/ 0 w 15"/>
                      <a:gd name="T13" fmla="*/ 6 h 21"/>
                      <a:gd name="T14" fmla="*/ 8 w 15"/>
                      <a:gd name="T15" fmla="*/ 0 h 21"/>
                      <a:gd name="T16" fmla="*/ 13 w 15"/>
                      <a:gd name="T17" fmla="*/ 0 h 21"/>
                      <a:gd name="T18" fmla="*/ 13 w 15"/>
                      <a:gd name="T19" fmla="*/ 4 h 21"/>
                      <a:gd name="T20" fmla="*/ 9 w 15"/>
                      <a:gd name="T21" fmla="*/ 4 h 21"/>
                      <a:gd name="T22" fmla="*/ 6 w 15"/>
                      <a:gd name="T23" fmla="*/ 6 h 21"/>
                      <a:gd name="T24" fmla="*/ 9 w 15"/>
                      <a:gd name="T25" fmla="*/ 9 h 21"/>
                      <a:gd name="T26" fmla="*/ 15 w 15"/>
                      <a:gd name="T27" fmla="*/ 14 h 21"/>
                      <a:gd name="T28" fmla="*/ 6 w 15"/>
                      <a:gd name="T29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" h="21">
                        <a:moveTo>
                          <a:pt x="6" y="21"/>
                        </a:moveTo>
                        <a:cubicBezTo>
                          <a:pt x="4" y="21"/>
                          <a:pt x="2" y="21"/>
                          <a:pt x="0" y="20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3" y="17"/>
                          <a:pt x="5" y="17"/>
                          <a:pt x="6" y="17"/>
                        </a:cubicBezTo>
                        <a:cubicBezTo>
                          <a:pt x="8" y="17"/>
                          <a:pt x="9" y="16"/>
                          <a:pt x="9" y="15"/>
                        </a:cubicBezTo>
                        <a:cubicBezTo>
                          <a:pt x="9" y="14"/>
                          <a:pt x="8" y="13"/>
                          <a:pt x="6" y="12"/>
                        </a:cubicBezTo>
                        <a:cubicBezTo>
                          <a:pt x="3" y="11"/>
                          <a:pt x="0" y="10"/>
                          <a:pt x="0" y="6"/>
                        </a:cubicBezTo>
                        <a:cubicBezTo>
                          <a:pt x="0" y="2"/>
                          <a:pt x="3" y="0"/>
                          <a:pt x="8" y="0"/>
                        </a:cubicBezTo>
                        <a:cubicBezTo>
                          <a:pt x="10" y="0"/>
                          <a:pt x="12" y="0"/>
                          <a:pt x="13" y="0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1" y="4"/>
                          <a:pt x="10" y="4"/>
                          <a:pt x="9" y="4"/>
                        </a:cubicBezTo>
                        <a:cubicBezTo>
                          <a:pt x="6" y="4"/>
                          <a:pt x="6" y="5"/>
                          <a:pt x="6" y="6"/>
                        </a:cubicBezTo>
                        <a:cubicBezTo>
                          <a:pt x="6" y="7"/>
                          <a:pt x="7" y="8"/>
                          <a:pt x="9" y="9"/>
                        </a:cubicBezTo>
                        <a:cubicBezTo>
                          <a:pt x="13" y="10"/>
                          <a:pt x="15" y="11"/>
                          <a:pt x="15" y="14"/>
                        </a:cubicBezTo>
                        <a:cubicBezTo>
                          <a:pt x="15" y="18"/>
                          <a:pt x="11" y="21"/>
                          <a:pt x="6" y="2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0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3965575" y="5969000"/>
                    <a:ext cx="28575" cy="95250"/>
                  </a:xfrm>
                  <a:custGeom>
                    <a:avLst/>
                    <a:gdLst>
                      <a:gd name="T0" fmla="*/ 4 w 9"/>
                      <a:gd name="T1" fmla="*/ 30 h 30"/>
                      <a:gd name="T2" fmla="*/ 4 w 9"/>
                      <a:gd name="T3" fmla="*/ 13 h 30"/>
                      <a:gd name="T4" fmla="*/ 0 w 9"/>
                      <a:gd name="T5" fmla="*/ 13 h 30"/>
                      <a:gd name="T6" fmla="*/ 0 w 9"/>
                      <a:gd name="T7" fmla="*/ 9 h 30"/>
                      <a:gd name="T8" fmla="*/ 9 w 9"/>
                      <a:gd name="T9" fmla="*/ 9 h 30"/>
                      <a:gd name="T10" fmla="*/ 9 w 9"/>
                      <a:gd name="T11" fmla="*/ 30 h 30"/>
                      <a:gd name="T12" fmla="*/ 4 w 9"/>
                      <a:gd name="T13" fmla="*/ 30 h 30"/>
                      <a:gd name="T14" fmla="*/ 6 w 9"/>
                      <a:gd name="T15" fmla="*/ 6 h 30"/>
                      <a:gd name="T16" fmla="*/ 3 w 9"/>
                      <a:gd name="T17" fmla="*/ 3 h 30"/>
                      <a:gd name="T18" fmla="*/ 6 w 9"/>
                      <a:gd name="T19" fmla="*/ 0 h 30"/>
                      <a:gd name="T20" fmla="*/ 9 w 9"/>
                      <a:gd name="T21" fmla="*/ 3 h 30"/>
                      <a:gd name="T22" fmla="*/ 6 w 9"/>
                      <a:gd name="T2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30">
                        <a:moveTo>
                          <a:pt x="4" y="30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lnTo>
                          <a:pt x="4" y="30"/>
                        </a:lnTo>
                        <a:close/>
                        <a:moveTo>
                          <a:pt x="6" y="6"/>
                        </a:moveTo>
                        <a:cubicBezTo>
                          <a:pt x="4" y="6"/>
                          <a:pt x="3" y="5"/>
                          <a:pt x="3" y="3"/>
                        </a:cubicBezTo>
                        <a:cubicBezTo>
                          <a:pt x="3" y="1"/>
                          <a:pt x="4" y="0"/>
                          <a:pt x="6" y="0"/>
                        </a:cubicBezTo>
                        <a:cubicBezTo>
                          <a:pt x="8" y="0"/>
                          <a:pt x="9" y="1"/>
                          <a:pt x="9" y="3"/>
                        </a:cubicBezTo>
                        <a:cubicBezTo>
                          <a:pt x="9" y="5"/>
                          <a:pt x="8" y="6"/>
                          <a:pt x="6" y="6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1" name="Freeform 33"/>
                  <p:cNvSpPr>
                    <a:spLocks/>
                  </p:cNvSpPr>
                  <p:nvPr/>
                </p:nvSpPr>
                <p:spPr bwMode="auto">
                  <a:xfrm>
                    <a:off x="4013200" y="5997575"/>
                    <a:ext cx="39687" cy="66675"/>
                  </a:xfrm>
                  <a:custGeom>
                    <a:avLst/>
                    <a:gdLst>
                      <a:gd name="T0" fmla="*/ 11 w 12"/>
                      <a:gd name="T1" fmla="*/ 5 h 21"/>
                      <a:gd name="T2" fmla="*/ 9 w 12"/>
                      <a:gd name="T3" fmla="*/ 5 h 21"/>
                      <a:gd name="T4" fmla="*/ 5 w 12"/>
                      <a:gd name="T5" fmla="*/ 8 h 21"/>
                      <a:gd name="T6" fmla="*/ 5 w 12"/>
                      <a:gd name="T7" fmla="*/ 21 h 21"/>
                      <a:gd name="T8" fmla="*/ 0 w 12"/>
                      <a:gd name="T9" fmla="*/ 21 h 21"/>
                      <a:gd name="T10" fmla="*/ 0 w 12"/>
                      <a:gd name="T11" fmla="*/ 0 h 21"/>
                      <a:gd name="T12" fmla="*/ 4 w 12"/>
                      <a:gd name="T13" fmla="*/ 0 h 21"/>
                      <a:gd name="T14" fmla="*/ 4 w 12"/>
                      <a:gd name="T15" fmla="*/ 4 h 21"/>
                      <a:gd name="T16" fmla="*/ 10 w 12"/>
                      <a:gd name="T17" fmla="*/ 0 h 21"/>
                      <a:gd name="T18" fmla="*/ 12 w 12"/>
                      <a:gd name="T19" fmla="*/ 0 h 21"/>
                      <a:gd name="T20" fmla="*/ 11 w 12"/>
                      <a:gd name="T21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21"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9" y="5"/>
                        </a:cubicBezTo>
                        <a:cubicBezTo>
                          <a:pt x="8" y="5"/>
                          <a:pt x="7" y="6"/>
                          <a:pt x="5" y="8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6" y="1"/>
                          <a:pt x="8" y="0"/>
                          <a:pt x="10" y="0"/>
                        </a:cubicBezTo>
                        <a:cubicBezTo>
                          <a:pt x="11" y="0"/>
                          <a:pt x="11" y="0"/>
                          <a:pt x="12" y="0"/>
                        </a:cubicBezTo>
                        <a:lnTo>
                          <a:pt x="11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2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4062413" y="5997575"/>
                    <a:ext cx="66675" cy="66675"/>
                  </a:xfrm>
                  <a:custGeom>
                    <a:avLst/>
                    <a:gdLst>
                      <a:gd name="T0" fmla="*/ 10 w 21"/>
                      <a:gd name="T1" fmla="*/ 21 h 21"/>
                      <a:gd name="T2" fmla="*/ 0 w 21"/>
                      <a:gd name="T3" fmla="*/ 11 h 21"/>
                      <a:gd name="T4" fmla="*/ 10 w 21"/>
                      <a:gd name="T5" fmla="*/ 0 h 21"/>
                      <a:gd name="T6" fmla="*/ 21 w 21"/>
                      <a:gd name="T7" fmla="*/ 10 h 21"/>
                      <a:gd name="T8" fmla="*/ 10 w 21"/>
                      <a:gd name="T9" fmla="*/ 21 h 21"/>
                      <a:gd name="T10" fmla="*/ 10 w 21"/>
                      <a:gd name="T11" fmla="*/ 4 h 21"/>
                      <a:gd name="T12" fmla="*/ 5 w 21"/>
                      <a:gd name="T13" fmla="*/ 10 h 21"/>
                      <a:gd name="T14" fmla="*/ 10 w 21"/>
                      <a:gd name="T15" fmla="*/ 17 h 21"/>
                      <a:gd name="T16" fmla="*/ 15 w 21"/>
                      <a:gd name="T17" fmla="*/ 11 h 21"/>
                      <a:gd name="T18" fmla="*/ 10 w 21"/>
                      <a:gd name="T19" fmla="*/ 4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1">
                        <a:moveTo>
                          <a:pt x="10" y="21"/>
                        </a:move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3" y="0"/>
                          <a:pt x="10" y="0"/>
                        </a:cubicBezTo>
                        <a:cubicBezTo>
                          <a:pt x="17" y="0"/>
                          <a:pt x="21" y="4"/>
                          <a:pt x="21" y="10"/>
                        </a:cubicBezTo>
                        <a:cubicBezTo>
                          <a:pt x="21" y="17"/>
                          <a:pt x="17" y="21"/>
                          <a:pt x="10" y="21"/>
                        </a:cubicBezTo>
                        <a:moveTo>
                          <a:pt x="10" y="4"/>
                        </a:moveTo>
                        <a:cubicBezTo>
                          <a:pt x="7" y="4"/>
                          <a:pt x="5" y="7"/>
                          <a:pt x="5" y="10"/>
                        </a:cubicBezTo>
                        <a:cubicBezTo>
                          <a:pt x="5" y="14"/>
                          <a:pt x="6" y="17"/>
                          <a:pt x="10" y="17"/>
                        </a:cubicBezTo>
                        <a:cubicBezTo>
                          <a:pt x="14" y="17"/>
                          <a:pt x="15" y="14"/>
                          <a:pt x="15" y="11"/>
                        </a:cubicBezTo>
                        <a:cubicBezTo>
                          <a:pt x="15" y="6"/>
                          <a:pt x="14" y="4"/>
                          <a:pt x="10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141788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4" name="Freeform 36"/>
                  <p:cNvSpPr>
                    <a:spLocks noEditPoints="1"/>
                  </p:cNvSpPr>
                  <p:nvPr/>
                </p:nvSpPr>
                <p:spPr bwMode="auto">
                  <a:xfrm>
                    <a:off x="41767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3 w 18"/>
                      <a:gd name="T3" fmla="*/ 19 h 21"/>
                      <a:gd name="T4" fmla="*/ 7 w 18"/>
                      <a:gd name="T5" fmla="*/ 21 h 21"/>
                      <a:gd name="T6" fmla="*/ 0 w 18"/>
                      <a:gd name="T7" fmla="*/ 15 h 21"/>
                      <a:gd name="T8" fmla="*/ 10 w 18"/>
                      <a:gd name="T9" fmla="*/ 8 h 21"/>
                      <a:gd name="T10" fmla="*/ 13 w 18"/>
                      <a:gd name="T11" fmla="*/ 8 h 21"/>
                      <a:gd name="T12" fmla="*/ 13 w 18"/>
                      <a:gd name="T13" fmla="*/ 7 h 21"/>
                      <a:gd name="T14" fmla="*/ 8 w 18"/>
                      <a:gd name="T15" fmla="*/ 4 h 21"/>
                      <a:gd name="T16" fmla="*/ 2 w 18"/>
                      <a:gd name="T17" fmla="*/ 5 h 21"/>
                      <a:gd name="T18" fmla="*/ 2 w 18"/>
                      <a:gd name="T19" fmla="*/ 1 h 21"/>
                      <a:gd name="T20" fmla="*/ 9 w 18"/>
                      <a:gd name="T21" fmla="*/ 0 h 21"/>
                      <a:gd name="T22" fmla="*/ 18 w 18"/>
                      <a:gd name="T23" fmla="*/ 7 h 21"/>
                      <a:gd name="T24" fmla="*/ 18 w 18"/>
                      <a:gd name="T25" fmla="*/ 21 h 21"/>
                      <a:gd name="T26" fmla="*/ 14 w 18"/>
                      <a:gd name="T27" fmla="*/ 21 h 21"/>
                      <a:gd name="T28" fmla="*/ 13 w 18"/>
                      <a:gd name="T29" fmla="*/ 12 h 21"/>
                      <a:gd name="T30" fmla="*/ 10 w 18"/>
                      <a:gd name="T31" fmla="*/ 12 h 21"/>
                      <a:gd name="T32" fmla="*/ 5 w 18"/>
                      <a:gd name="T33" fmla="*/ 15 h 21"/>
                      <a:gd name="T34" fmla="*/ 8 w 18"/>
                      <a:gd name="T35" fmla="*/ 17 h 21"/>
                      <a:gd name="T36" fmla="*/ 13 w 18"/>
                      <a:gd name="T37" fmla="*/ 15 h 21"/>
                      <a:gd name="T38" fmla="*/ 13 w 18"/>
                      <a:gd name="T39" fmla="*/ 12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3" y="21"/>
                          <a:pt x="0" y="19"/>
                          <a:pt x="0" y="15"/>
                        </a:cubicBezTo>
                        <a:cubicBezTo>
                          <a:pt x="0" y="10"/>
                          <a:pt x="4" y="8"/>
                          <a:pt x="10" y="8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5"/>
                          <a:pt x="12" y="4"/>
                          <a:pt x="8" y="4"/>
                        </a:cubicBezTo>
                        <a:cubicBezTo>
                          <a:pt x="6" y="4"/>
                          <a:pt x="4" y="4"/>
                          <a:pt x="2" y="5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4" y="0"/>
                          <a:pt x="6" y="0"/>
                          <a:pt x="9" y="0"/>
                        </a:cubicBezTo>
                        <a:cubicBezTo>
                          <a:pt x="15" y="0"/>
                          <a:pt x="18" y="2"/>
                          <a:pt x="18" y="7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  <a:moveTo>
                          <a:pt x="13" y="12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7" y="12"/>
                          <a:pt x="5" y="13"/>
                          <a:pt x="5" y="15"/>
                        </a:cubicBezTo>
                        <a:cubicBezTo>
                          <a:pt x="5" y="16"/>
                          <a:pt x="6" y="17"/>
                          <a:pt x="8" y="17"/>
                        </a:cubicBezTo>
                        <a:cubicBezTo>
                          <a:pt x="10" y="17"/>
                          <a:pt x="11" y="17"/>
                          <a:pt x="13" y="15"/>
                        </a:cubicBezTo>
                        <a:lnTo>
                          <a:pt x="13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5" name="Freeform 37"/>
                  <p:cNvSpPr>
                    <a:spLocks/>
                  </p:cNvSpPr>
                  <p:nvPr/>
                </p:nvSpPr>
                <p:spPr bwMode="auto">
                  <a:xfrm>
                    <a:off x="42529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4 w 18"/>
                      <a:gd name="T3" fmla="*/ 18 h 21"/>
                      <a:gd name="T4" fmla="*/ 7 w 18"/>
                      <a:gd name="T5" fmla="*/ 21 h 21"/>
                      <a:gd name="T6" fmla="*/ 0 w 18"/>
                      <a:gd name="T7" fmla="*/ 13 h 21"/>
                      <a:gd name="T8" fmla="*/ 0 w 18"/>
                      <a:gd name="T9" fmla="*/ 0 h 21"/>
                      <a:gd name="T10" fmla="*/ 5 w 18"/>
                      <a:gd name="T11" fmla="*/ 0 h 21"/>
                      <a:gd name="T12" fmla="*/ 5 w 18"/>
                      <a:gd name="T13" fmla="*/ 12 h 21"/>
                      <a:gd name="T14" fmla="*/ 8 w 18"/>
                      <a:gd name="T15" fmla="*/ 17 h 21"/>
                      <a:gd name="T16" fmla="*/ 13 w 18"/>
                      <a:gd name="T17" fmla="*/ 14 h 21"/>
                      <a:gd name="T18" fmla="*/ 13 w 18"/>
                      <a:gd name="T19" fmla="*/ 0 h 21"/>
                      <a:gd name="T20" fmla="*/ 18 w 18"/>
                      <a:gd name="T21" fmla="*/ 0 h 21"/>
                      <a:gd name="T22" fmla="*/ 18 w 18"/>
                      <a:gd name="T23" fmla="*/ 21 h 21"/>
                      <a:gd name="T24" fmla="*/ 14 w 18"/>
                      <a:gd name="T2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2" y="21"/>
                          <a:pt x="0" y="18"/>
                          <a:pt x="0" y="1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2"/>
                          <a:pt x="5" y="12"/>
                          <a:pt x="5" y="12"/>
                        </a:cubicBezTo>
                        <a:cubicBezTo>
                          <a:pt x="5" y="15"/>
                          <a:pt x="6" y="17"/>
                          <a:pt x="8" y="17"/>
                        </a:cubicBezTo>
                        <a:cubicBezTo>
                          <a:pt x="10" y="17"/>
                          <a:pt x="11" y="16"/>
                          <a:pt x="13" y="14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</p:grpSp>
          </p:grpSp>
        </p:grpSp>
        <p:grpSp>
          <p:nvGrpSpPr>
            <p:cNvPr id="65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6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0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AEROSPAN|  Ian C Lau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02500"/>
            <a:ext cx="846000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3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5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7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5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6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49" name="Picture 78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8" y="951311"/>
            <a:ext cx="8461375" cy="3429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4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/>
              <a:t>AEROSPAN|  Ian C Lau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49" r:id="rId3"/>
    <p:sldLayoutId id="2147483650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CE61C-1ED4-43C4-B4DC-795B196C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99D62-8F82-4DF5-83DB-5E2006256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FBB62-5BBF-4718-80A4-E0D26E25F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7CFA8-0C33-40FF-B12A-219926843117}" type="datetimeFigureOut">
              <a:rPr lang="en-AU" smtClean="0"/>
              <a:t>15/07/2019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DF9C1-8910-4573-BD57-10097C8A6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04404-8EE8-497F-8C7B-183F0E4B8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B1083-FFC2-45E7-8EF5-7F5D95A26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34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AEROSPAN</a:t>
            </a: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Australia’s contribution to AERONET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CSIRO Centre for earth observation</a:t>
            </a:r>
          </a:p>
        </p:txBody>
      </p:sp>
      <p:sp>
        <p:nvSpPr>
          <p:cNvPr id="16" name="Footer Placeholder 2"/>
          <p:cNvSpPr txBox="1">
            <a:spLocks/>
          </p:cNvSpPr>
          <p:nvPr/>
        </p:nvSpPr>
        <p:spPr bwMode="auto">
          <a:xfrm>
            <a:off x="360366" y="3525724"/>
            <a:ext cx="8042275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Dr Ian C Lau</a:t>
            </a:r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|  Senior Experimental Scientist – Mineral Resources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Footer Placeholder 2"/>
          <p:cNvSpPr txBox="1">
            <a:spLocks/>
          </p:cNvSpPr>
          <p:nvPr/>
        </p:nvSpPr>
        <p:spPr bwMode="auto">
          <a:xfrm>
            <a:off x="361953" y="3750592"/>
            <a:ext cx="8042275" cy="1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16</a:t>
            </a:r>
            <a:r>
              <a:rPr lang="en-AU" sz="1600" baseline="30000" dirty="0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 July 2019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8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9A40-865E-4308-8D03-44E61230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Persistent obstacles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F0FA0-82D5-4303-8879-72C67A660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Aging instrument pool, need for renewal to replace older instruments.</a:t>
            </a:r>
          </a:p>
          <a:p>
            <a:r>
              <a:rPr lang="en-AU" dirty="0"/>
              <a:t>CSIRO-loggers nearing retirement, no longer need extra measurements (nephelometers).</a:t>
            </a:r>
          </a:p>
          <a:p>
            <a:r>
              <a:rPr lang="en-AU" dirty="0"/>
              <a:t>Small staffing %</a:t>
            </a:r>
          </a:p>
          <a:p>
            <a:r>
              <a:rPr lang="en-AU" dirty="0"/>
              <a:t>Cost of ongoing maintenance, including fieldwork and development.</a:t>
            </a:r>
          </a:p>
          <a:p>
            <a:r>
              <a:rPr lang="en-AU" dirty="0"/>
              <a:t>Cost of data downloads and multiple cellular connections</a:t>
            </a:r>
          </a:p>
          <a:p>
            <a:r>
              <a:rPr lang="en-AU" dirty="0"/>
              <a:t>Science output and external revenue pressures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EA6B3-11A2-4231-9BF3-ABD7FB98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E1F95-AA4B-437A-AA7D-80886FDF7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122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969A-D499-482B-BEE3-0BCE5579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Future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63CD-833F-456D-96BC-31ED42138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Shift towards remote sensing and optical satellite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r>
              <a:rPr lang="en-AU" dirty="0"/>
              <a:t> after loss of aerosol scientist PI. </a:t>
            </a:r>
          </a:p>
          <a:p>
            <a:r>
              <a:rPr lang="en-AU" dirty="0"/>
              <a:t>Rationalise sites to ones of significance for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r>
              <a:rPr lang="en-AU" dirty="0"/>
              <a:t> and easy access.</a:t>
            </a:r>
          </a:p>
          <a:p>
            <a:pPr lvl="1"/>
            <a:r>
              <a:rPr lang="en-AU" dirty="0"/>
              <a:t>Lake Argyle – TIR/dark target</a:t>
            </a:r>
          </a:p>
          <a:p>
            <a:pPr lvl="1"/>
            <a:r>
              <a:rPr lang="en-AU" dirty="0"/>
              <a:t>Lake Lefroy – Bright VNIR target</a:t>
            </a:r>
          </a:p>
          <a:p>
            <a:pPr lvl="1"/>
            <a:r>
              <a:rPr lang="en-AU" dirty="0"/>
              <a:t>Tumbarumba – dark/veg target</a:t>
            </a:r>
          </a:p>
          <a:p>
            <a:pPr lvl="1"/>
            <a:r>
              <a:rPr lang="en-AU" dirty="0"/>
              <a:t>Pinnacles – instrumented calibration site* (may not be suitable with BRDF instrument alone, may require second ‘standard’ CIMEL Sun photometer)</a:t>
            </a:r>
          </a:p>
          <a:p>
            <a:r>
              <a:rPr lang="en-AU" dirty="0"/>
              <a:t>Replacement and/or upgrade of older CE-318-N photometer heads and control boxes to CE-318-T. </a:t>
            </a:r>
          </a:p>
          <a:p>
            <a:r>
              <a:rPr lang="en-AU" dirty="0"/>
              <a:t>-&gt;Upgrade of communications.</a:t>
            </a:r>
          </a:p>
          <a:p>
            <a:r>
              <a:rPr lang="en-AU" dirty="0"/>
              <a:t>-&gt;Automated daily uploads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688F7-DCBE-4A24-9DEC-166AC4D8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3E99E-C017-4FB9-B850-64F954390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79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8774" y="950914"/>
            <a:ext cx="6121438" cy="29912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/>
              <a:t>CSIRO Mineral Resources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/>
              <a:t>Ian C Lau</a:t>
            </a:r>
            <a:br>
              <a:rPr lang="en-US" sz="1500" dirty="0"/>
            </a:br>
            <a:r>
              <a:rPr lang="en-US" sz="1500" dirty="0"/>
              <a:t>Senior Technical Scientist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t</a:t>
            </a:r>
            <a:r>
              <a:rPr lang="en-US" sz="1500" dirty="0"/>
              <a:t>	+61 8 6436 8646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e</a:t>
            </a:r>
            <a:r>
              <a:rPr lang="en-US" sz="1500" dirty="0"/>
              <a:t>	Ian.Lau@csiro.au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w</a:t>
            </a:r>
            <a:r>
              <a:rPr lang="en-US" sz="1500" dirty="0"/>
              <a:t>	www.csiro.au/lorem</a:t>
            </a:r>
          </a:p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/>
              <a:t>CSIRO Oceans and Atmosphere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/>
              <a:t>David Barker</a:t>
            </a:r>
            <a:br>
              <a:rPr lang="en-US" sz="1500" dirty="0"/>
            </a:br>
            <a:r>
              <a:rPr lang="en-US" sz="1500" dirty="0"/>
              <a:t>Technician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t</a:t>
            </a:r>
            <a:r>
              <a:rPr lang="en-US" sz="1500" dirty="0"/>
              <a:t>	+61 2 9123 4567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e</a:t>
            </a:r>
            <a:r>
              <a:rPr lang="en-US" sz="1500" dirty="0"/>
              <a:t>	David.barker@csiro.au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w</a:t>
            </a:r>
            <a:r>
              <a:rPr lang="en-US" sz="1500" dirty="0"/>
              <a:t>	www.csiro.au/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CSIRO Centre for earth observation</a:t>
            </a:r>
          </a:p>
        </p:txBody>
      </p:sp>
    </p:spTree>
    <p:extLst>
      <p:ext uri="{BB962C8B-B14F-4D97-AF65-F5344CB8AC3E}">
        <p14:creationId xmlns:p14="http://schemas.microsoft.com/office/powerpoint/2010/main" val="208825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6ECC-D241-4F09-9408-BCAF399A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AEROSPAN </a:t>
            </a:r>
            <a:br>
              <a:rPr lang="en-AU" dirty="0"/>
            </a:br>
            <a:r>
              <a:rPr lang="en-AU" sz="1600" dirty="0"/>
              <a:t>(Aerosol characterisation via Sun Photometry</a:t>
            </a:r>
            <a:r>
              <a:rPr lang="en-AU" sz="1600" b="0" dirty="0"/>
              <a:t>: </a:t>
            </a:r>
            <a:r>
              <a:rPr lang="en-AU" sz="1600" dirty="0"/>
              <a:t>Australian Network)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E3873-6F44-412A-BE20-79CF3B6B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8" y="951311"/>
            <a:ext cx="6805509" cy="3429641"/>
          </a:xfrm>
        </p:spPr>
        <p:txBody>
          <a:bodyPr/>
          <a:lstStyle/>
          <a:p>
            <a:r>
              <a:rPr lang="en-AU" dirty="0"/>
              <a:t>Formerly </a:t>
            </a:r>
            <a:r>
              <a:rPr lang="en-AU" b="1" dirty="0"/>
              <a:t>Aerosol</a:t>
            </a:r>
            <a:r>
              <a:rPr lang="en-AU" dirty="0"/>
              <a:t> Ground Station </a:t>
            </a:r>
            <a:r>
              <a:rPr lang="en-AU" b="1" dirty="0"/>
              <a:t>Network</a:t>
            </a:r>
            <a:r>
              <a:rPr lang="en-AU" dirty="0"/>
              <a:t> (</a:t>
            </a:r>
            <a:r>
              <a:rPr lang="en-AU" dirty="0" err="1"/>
              <a:t>AGSNet</a:t>
            </a:r>
            <a:r>
              <a:rPr lang="en-AU" dirty="0"/>
              <a:t>), setup by Ross Mitchell and Susan Campbell.</a:t>
            </a:r>
          </a:p>
          <a:p>
            <a:r>
              <a:rPr lang="en-AU" dirty="0"/>
              <a:t>Australia’s contribution to AERONET</a:t>
            </a:r>
          </a:p>
          <a:p>
            <a:r>
              <a:rPr lang="en-AU" dirty="0"/>
              <a:t>First site: </a:t>
            </a:r>
            <a:r>
              <a:rPr lang="en-AU" dirty="0" err="1"/>
              <a:t>Tinga</a:t>
            </a:r>
            <a:r>
              <a:rPr lang="en-AU" dirty="0"/>
              <a:t> </a:t>
            </a:r>
            <a:r>
              <a:rPr lang="en-AU" dirty="0" err="1"/>
              <a:t>Tingana</a:t>
            </a:r>
            <a:r>
              <a:rPr lang="en-AU" dirty="0"/>
              <a:t> in April 1998</a:t>
            </a:r>
          </a:p>
          <a:p>
            <a:r>
              <a:rPr lang="en-AU" dirty="0"/>
              <a:t>Recent site: Tumbarumba July 2019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14DF1-9796-480E-9CFF-FAE72742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502FD-9ED3-41B4-B73F-9BFAE99C2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E8CD33-6C84-4A4D-ACFC-2E54F4477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886778"/>
            <a:ext cx="9144000" cy="2025117"/>
          </a:xfrm>
          <a:prstGeom prst="rect">
            <a:avLst/>
          </a:prstGeom>
        </p:spPr>
      </p:pic>
      <p:pic>
        <p:nvPicPr>
          <p:cNvPr id="7" name="Picture 4" descr="A view of the instrument site and surrounding terrain.">
            <a:extLst>
              <a:ext uri="{FF2B5EF4-FFF2-40B4-BE49-F238E27FC236}">
                <a16:creationId xmlns:a16="http://schemas.microsoft.com/office/drawing/2014/main" id="{9FC289CE-6D93-41F9-9AFF-588F5468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65" y="304312"/>
            <a:ext cx="18573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82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5CD-D900-4097-A119-D2B2728F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Current sites: 7+1+1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8568F-C04E-4B41-B0EE-FD7312038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9" y="951311"/>
            <a:ext cx="3349126" cy="3429641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Jabiru, NT (2000- 14.2 years)</a:t>
            </a:r>
          </a:p>
          <a:p>
            <a:r>
              <a:rPr lang="en-AU" dirty="0"/>
              <a:t>Lake Argyle, WA (2002- 13.99 years)</a:t>
            </a:r>
          </a:p>
          <a:p>
            <a:r>
              <a:rPr lang="en-AU" dirty="0"/>
              <a:t>Birdsville, QLD (2005-)</a:t>
            </a:r>
          </a:p>
          <a:p>
            <a:r>
              <a:rPr lang="en-AU" dirty="0"/>
              <a:t>Lucinda, QLD (2009-2010, 2013-)</a:t>
            </a:r>
          </a:p>
          <a:p>
            <a:r>
              <a:rPr lang="en-AU" dirty="0"/>
              <a:t>Fowlers Gap, NSW (2013-</a:t>
            </a:r>
          </a:p>
          <a:p>
            <a:r>
              <a:rPr lang="en-AU" dirty="0"/>
              <a:t>Lake Lefroy, WA (2012-</a:t>
            </a:r>
          </a:p>
          <a:p>
            <a:r>
              <a:rPr lang="en-AU" dirty="0"/>
              <a:t>Learmonth, WA (2017-</a:t>
            </a:r>
          </a:p>
          <a:p>
            <a:r>
              <a:rPr lang="en-AU" dirty="0"/>
              <a:t>Tumbarumba, NSW (2019-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53D1A-E108-4261-8613-96B111061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066B7-81AD-4923-8E93-53A0CC534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904DBD-18E1-4950-8928-0247FBB7761F}"/>
              </a:ext>
            </a:extLst>
          </p:cNvPr>
          <p:cNvSpPr txBox="1">
            <a:spLocks/>
          </p:cNvSpPr>
          <p:nvPr/>
        </p:nvSpPr>
        <p:spPr>
          <a:xfrm>
            <a:off x="4499992" y="951311"/>
            <a:ext cx="4464496" cy="3429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/>
              <a:t>Past sites:</a:t>
            </a:r>
          </a:p>
          <a:p>
            <a:r>
              <a:rPr lang="en-AU" dirty="0" err="1"/>
              <a:t>Tinga</a:t>
            </a:r>
            <a:r>
              <a:rPr lang="en-AU" dirty="0"/>
              <a:t> </a:t>
            </a:r>
            <a:r>
              <a:rPr lang="en-AU" dirty="0" err="1"/>
              <a:t>Tingana</a:t>
            </a:r>
            <a:r>
              <a:rPr lang="en-AU" dirty="0"/>
              <a:t> (1998-2012)</a:t>
            </a:r>
          </a:p>
          <a:p>
            <a:r>
              <a:rPr lang="en-AU" dirty="0"/>
              <a:t>Canberra, ACT (2003-2017)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Future sites:</a:t>
            </a:r>
          </a:p>
          <a:p>
            <a:r>
              <a:rPr lang="en-AU" dirty="0"/>
              <a:t>Pinnacles, WA (12 band BRDF instrument, may not be on/suitable for AERONET)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5CB81-14C1-4393-BBE0-1DD0DF6D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76" y="1651322"/>
            <a:ext cx="896658" cy="6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B911A-8534-465B-811D-78DD7A23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Site Locations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84B8B9-EB72-429C-9501-EC9A07994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3" y="950913"/>
            <a:ext cx="4200519" cy="343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A9B50-3585-4971-9538-45BEAF3B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41361-6345-49B4-83C0-91BF788C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B9C7E-7C4E-4964-B4E9-EB12532207EA}"/>
              </a:ext>
            </a:extLst>
          </p:cNvPr>
          <p:cNvSpPr txBox="1"/>
          <p:nvPr/>
        </p:nvSpPr>
        <p:spPr>
          <a:xfrm>
            <a:off x="4355976" y="87744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Jabiru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F54E8-94B1-412C-BF9B-A69D25044741}"/>
              </a:ext>
            </a:extLst>
          </p:cNvPr>
          <p:cNvSpPr txBox="1"/>
          <p:nvPr/>
        </p:nvSpPr>
        <p:spPr>
          <a:xfrm>
            <a:off x="5580112" y="149163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Lucinda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CBE2C-CD26-4958-8C28-B7494CA75668}"/>
              </a:ext>
            </a:extLst>
          </p:cNvPr>
          <p:cNvSpPr txBox="1"/>
          <p:nvPr/>
        </p:nvSpPr>
        <p:spPr>
          <a:xfrm>
            <a:off x="5593804" y="3227886"/>
            <a:ext cx="846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(Canberra)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71923A-54CA-4022-B04B-30ACB69B2536}"/>
              </a:ext>
            </a:extLst>
          </p:cNvPr>
          <p:cNvSpPr txBox="1"/>
          <p:nvPr/>
        </p:nvSpPr>
        <p:spPr>
          <a:xfrm>
            <a:off x="5491696" y="3477953"/>
            <a:ext cx="143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Tumbarumba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AE9B6-504A-426C-9B36-3B45D946B316}"/>
              </a:ext>
            </a:extLst>
          </p:cNvPr>
          <p:cNvSpPr txBox="1"/>
          <p:nvPr/>
        </p:nvSpPr>
        <p:spPr>
          <a:xfrm>
            <a:off x="4005808" y="3537017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Aspendale</a:t>
            </a:r>
          </a:p>
          <a:p>
            <a:r>
              <a:rPr lang="en-AU" dirty="0"/>
              <a:t> (testing)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0D6BDD-7E17-491D-BAA0-A41AA7DB0A5F}"/>
              </a:ext>
            </a:extLst>
          </p:cNvPr>
          <p:cNvSpPr txBox="1"/>
          <p:nvPr/>
        </p:nvSpPr>
        <p:spPr>
          <a:xfrm>
            <a:off x="2627784" y="1157429"/>
            <a:ext cx="124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Lake Argyle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8171B-0840-4571-B05D-36D8D983F3C5}"/>
              </a:ext>
            </a:extLst>
          </p:cNvPr>
          <p:cNvSpPr txBox="1"/>
          <p:nvPr/>
        </p:nvSpPr>
        <p:spPr>
          <a:xfrm>
            <a:off x="4860032" y="2202418"/>
            <a:ext cx="102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Birdsville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3ED0EB-59E0-45C0-856F-C781DF87BC48}"/>
              </a:ext>
            </a:extLst>
          </p:cNvPr>
          <p:cNvSpPr txBox="1"/>
          <p:nvPr/>
        </p:nvSpPr>
        <p:spPr>
          <a:xfrm>
            <a:off x="3960373" y="2531583"/>
            <a:ext cx="10599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(</a:t>
            </a:r>
            <a:r>
              <a:rPr lang="en-AU" sz="1100" dirty="0" err="1"/>
              <a:t>Tinga</a:t>
            </a:r>
            <a:r>
              <a:rPr lang="en-AU" sz="1100" dirty="0"/>
              <a:t> </a:t>
            </a:r>
            <a:r>
              <a:rPr lang="en-AU" sz="1100" dirty="0" err="1"/>
              <a:t>Tingana</a:t>
            </a:r>
            <a:r>
              <a:rPr lang="en-AU" sz="11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E7EC6-C8D8-4CCE-A7E5-CD0E21B44650}"/>
              </a:ext>
            </a:extLst>
          </p:cNvPr>
          <p:cNvSpPr txBox="1"/>
          <p:nvPr/>
        </p:nvSpPr>
        <p:spPr>
          <a:xfrm>
            <a:off x="5020279" y="282177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Fowlers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39E66-261E-48BB-AC1B-C36A61C39E3D}"/>
              </a:ext>
            </a:extLst>
          </p:cNvPr>
          <p:cNvSpPr txBox="1"/>
          <p:nvPr/>
        </p:nvSpPr>
        <p:spPr>
          <a:xfrm>
            <a:off x="3334662" y="2662388"/>
            <a:ext cx="767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Lake</a:t>
            </a:r>
          </a:p>
          <a:p>
            <a:r>
              <a:rPr lang="en-AU" dirty="0"/>
              <a:t>Lefroy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A0EA52-DCCB-4281-8B1B-1C3682941F21}"/>
              </a:ext>
            </a:extLst>
          </p:cNvPr>
          <p:cNvSpPr txBox="1"/>
          <p:nvPr/>
        </p:nvSpPr>
        <p:spPr>
          <a:xfrm>
            <a:off x="1414503" y="1976983"/>
            <a:ext cx="12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Learmonth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56A2A-541E-4825-9B23-EAEBC836B577}"/>
              </a:ext>
            </a:extLst>
          </p:cNvPr>
          <p:cNvSpPr txBox="1"/>
          <p:nvPr/>
        </p:nvSpPr>
        <p:spPr>
          <a:xfrm>
            <a:off x="1643592" y="2793193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(Pinnacles)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530FCF-0AB4-4167-813F-6AE988F70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45" y="677093"/>
            <a:ext cx="1368152" cy="102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BBB669-240F-43B1-83EC-5E8F46267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66239" y="1664293"/>
            <a:ext cx="803772" cy="107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4CB3EB-AF18-4B76-9727-3B161874F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44" y="2952770"/>
            <a:ext cx="1604797" cy="12035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42D60-F79A-4079-AD14-3F23BBBDB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242" y="175888"/>
            <a:ext cx="688908" cy="981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08342E-838A-40E1-AE8F-0C24CC9CE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752" y="854223"/>
            <a:ext cx="1405970" cy="93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49FDE5-308B-491A-A505-EE5F5E802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6380" y="3263011"/>
            <a:ext cx="792549" cy="106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374A64-E393-4290-A7E1-C93784D147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1642" y="3469518"/>
            <a:ext cx="1065083" cy="141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view of the sunphotometer.">
            <a:extLst>
              <a:ext uri="{FF2B5EF4-FFF2-40B4-BE49-F238E27FC236}">
                <a16:creationId xmlns:a16="http://schemas.microsoft.com/office/drawing/2014/main" id="{58B21C76-D2E7-4F16-9402-0C2807237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22" y="2618945"/>
            <a:ext cx="666015" cy="63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6CDA8E-66D3-4636-A303-BED899334A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0348" y="2320286"/>
            <a:ext cx="859034" cy="103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931320-0C49-4B9F-BF8F-61D0833A0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016" y="1567400"/>
            <a:ext cx="798526" cy="64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A view of the instrument site and surrounding terrain.">
            <a:extLst>
              <a:ext uri="{FF2B5EF4-FFF2-40B4-BE49-F238E27FC236}">
                <a16:creationId xmlns:a16="http://schemas.microsoft.com/office/drawing/2014/main" id="{B733A5AE-A05A-45FE-A66A-1A561A94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59" y="2092643"/>
            <a:ext cx="721301" cy="48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4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CF9E-8D1E-47EE-8003-8EB934FC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Lake Lefroy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F8E669-7CB2-4CD0-B04E-83848C16D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303" y="985124"/>
            <a:ext cx="3070354" cy="34305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5D4B6-EDA7-4B9D-8EAA-6CA6A5D2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9ABE6-736E-4A9A-B382-3EA7BB737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A5F3F6-EE88-4DBB-8B22-7A6D7D68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5078"/>
            <a:ext cx="2811698" cy="1851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3749C-583E-4DA6-970A-EE8852174BFA}"/>
              </a:ext>
            </a:extLst>
          </p:cNvPr>
          <p:cNvSpPr txBox="1"/>
          <p:nvPr/>
        </p:nvSpPr>
        <p:spPr>
          <a:xfrm>
            <a:off x="4788024" y="2643758"/>
            <a:ext cx="249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Salt lake and clay pans</a:t>
            </a:r>
          </a:p>
          <a:p>
            <a:r>
              <a:rPr lang="en-AU" dirty="0"/>
              <a:t>Mining operations (gold)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E82BA0-3067-4807-8CAB-B2CF9F61A03C}"/>
              </a:ext>
            </a:extLst>
          </p:cNvPr>
          <p:cNvCxnSpPr/>
          <p:nvPr/>
        </p:nvCxnSpPr>
        <p:spPr>
          <a:xfrm>
            <a:off x="2411760" y="4515966"/>
            <a:ext cx="5760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8F4ACE-A35F-4354-88AF-D17530B48907}"/>
              </a:ext>
            </a:extLst>
          </p:cNvPr>
          <p:cNvSpPr txBox="1"/>
          <p:nvPr/>
        </p:nvSpPr>
        <p:spPr>
          <a:xfrm>
            <a:off x="2434364" y="455549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5km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F520F1-B00B-4228-82F1-896A3E212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58" y="950913"/>
            <a:ext cx="1499314" cy="1119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69652B-F991-43D7-8991-96DB13EBE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83" y="2259672"/>
            <a:ext cx="1492989" cy="1119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9DCB92-984A-407A-AB8D-86A8F6715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8" y="3517747"/>
            <a:ext cx="1492989" cy="1119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CB6490-0CA2-44AB-B561-8D561850F8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3448" y="3379414"/>
            <a:ext cx="2362081" cy="17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4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AC139-5F6B-4C75-A619-9C26A704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Pinnacles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05A427-31BC-4BDB-939D-2320C5066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845345"/>
            <a:ext cx="3673109" cy="34305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0B70B-A18A-4817-A745-B35F5F8E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CD65B-F5BE-4925-999D-42662334A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3F850A-B949-422C-B8E6-044D8ED4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5078"/>
            <a:ext cx="2811698" cy="1851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6D936-33A7-4CC8-893E-546486BB6FEE}"/>
              </a:ext>
            </a:extLst>
          </p:cNvPr>
          <p:cNvSpPr txBox="1"/>
          <p:nvPr/>
        </p:nvSpPr>
        <p:spPr>
          <a:xfrm>
            <a:off x="5900391" y="2731167"/>
            <a:ext cx="320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Bare sand dunes surrounded by </a:t>
            </a:r>
          </a:p>
          <a:p>
            <a:r>
              <a:rPr lang="en-AU" dirty="0"/>
              <a:t>coastal ‘</a:t>
            </a:r>
            <a:r>
              <a:rPr lang="en-AU" dirty="0" err="1"/>
              <a:t>kwongan</a:t>
            </a:r>
            <a:r>
              <a:rPr lang="en-AU" dirty="0"/>
              <a:t>’ vegetation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BBE8FD-28CC-469D-A110-F69F74BE9B37}"/>
              </a:ext>
            </a:extLst>
          </p:cNvPr>
          <p:cNvCxnSpPr/>
          <p:nvPr/>
        </p:nvCxnSpPr>
        <p:spPr>
          <a:xfrm>
            <a:off x="3491880" y="4392425"/>
            <a:ext cx="5760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44FC62-AFAA-4D4F-B5E0-14B5C62AFA77}"/>
              </a:ext>
            </a:extLst>
          </p:cNvPr>
          <p:cNvSpPr txBox="1"/>
          <p:nvPr/>
        </p:nvSpPr>
        <p:spPr>
          <a:xfrm>
            <a:off x="3514484" y="443195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2km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DC8AE1-5FD4-42E9-BB2D-77CD9F7860F9}"/>
              </a:ext>
            </a:extLst>
          </p:cNvPr>
          <p:cNvCxnSpPr>
            <a:cxnSpLocks/>
          </p:cNvCxnSpPr>
          <p:nvPr/>
        </p:nvCxnSpPr>
        <p:spPr>
          <a:xfrm>
            <a:off x="6519078" y="1953715"/>
            <a:ext cx="10052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BCAD6F-3BEA-4220-8B26-1ECB97BE920B}"/>
              </a:ext>
            </a:extLst>
          </p:cNvPr>
          <p:cNvSpPr txBox="1"/>
          <p:nvPr/>
        </p:nvSpPr>
        <p:spPr>
          <a:xfrm>
            <a:off x="6541682" y="19932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200 km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C9D5DC-7B26-4C32-B425-1DD41C43F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" y="1040475"/>
            <a:ext cx="1733295" cy="1299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F6DD74-5320-47F7-93FA-6547D4A91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38" y="2428648"/>
            <a:ext cx="1727575" cy="2302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B140F9-4FD9-445F-9C81-D713BFA30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90" y="3471075"/>
            <a:ext cx="1841240" cy="13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0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AFC4-DE81-4C41-8123-784903DA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4C3B7-510C-4674-99D1-E3B30D628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Aspendale (VIC)</a:t>
            </a:r>
          </a:p>
          <a:p>
            <a:pPr lvl="1"/>
            <a:r>
              <a:rPr lang="en-AU" dirty="0"/>
              <a:t>Equipment maintenance, testing and development</a:t>
            </a:r>
          </a:p>
          <a:p>
            <a:pPr lvl="1"/>
            <a:r>
              <a:rPr lang="en-AU" dirty="0"/>
              <a:t>Central sites</a:t>
            </a:r>
          </a:p>
          <a:p>
            <a:pPr lvl="1"/>
            <a:r>
              <a:rPr lang="en-AU" dirty="0"/>
              <a:t>Data download and data management</a:t>
            </a:r>
          </a:p>
          <a:p>
            <a:r>
              <a:rPr lang="en-AU" dirty="0"/>
              <a:t>Townsville (QLD):</a:t>
            </a:r>
          </a:p>
          <a:p>
            <a:pPr lvl="1"/>
            <a:r>
              <a:rPr lang="en-AU" dirty="0"/>
              <a:t>Lucinda site maintenance </a:t>
            </a:r>
          </a:p>
          <a:p>
            <a:r>
              <a:rPr lang="en-AU" dirty="0"/>
              <a:t>Perth (WA):</a:t>
            </a:r>
          </a:p>
          <a:p>
            <a:pPr lvl="1"/>
            <a:r>
              <a:rPr lang="en-AU" dirty="0"/>
              <a:t>Western Australian sites and Tumbarumba, NSW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484162-249A-4A0B-B5E1-D8033309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6A70D-B06F-48BC-BE8C-494AC0ADC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308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9E8-5C15-4F2A-B1BF-1AC68F5C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A638-7E9E-469B-9333-5DA98AE43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High level of instrument maintenance</a:t>
            </a:r>
          </a:p>
          <a:p>
            <a:r>
              <a:rPr lang="en-AU" dirty="0"/>
              <a:t>Continuous measurement at all sites &gt;360 days a year (yearly swap outs) providing high quality data</a:t>
            </a:r>
          </a:p>
          <a:p>
            <a:r>
              <a:rPr lang="en-AU" dirty="0"/>
              <a:t>Uploads weekly (or fortnightly) to GSFC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30E95-AC8F-4534-8CCE-EF446E01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8407C-E040-4E01-8CE0-A0C970DD9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0877A-B8D6-4766-8594-E656F275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057851"/>
            <a:ext cx="352578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6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896F2-284E-494D-B7C3-3266351C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Legacy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11439-67E1-4B86-B2FC-F220E24AA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CSIRO-built logger for acquiring extra instrumentation</a:t>
            </a:r>
          </a:p>
          <a:p>
            <a:r>
              <a:rPr lang="en-AU" dirty="0"/>
              <a:t>Weekly downloads</a:t>
            </a:r>
          </a:p>
          <a:p>
            <a:r>
              <a:rPr lang="en-AU" dirty="0"/>
              <a:t>Satellite modems at 4 sites, which could be reduced to 2 due to recent improvements in cellular coverage. </a:t>
            </a:r>
          </a:p>
          <a:p>
            <a:r>
              <a:rPr lang="en-AU" dirty="0"/>
              <a:t>Sites located in areas of significance for research into continental aerosol monitoring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6F6B0-36F4-4F9E-A146-7A60C70B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AEROSPAN|  Ian C Lau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3699A-BB17-40B7-A2E0-98C93498C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784E7-4D76-406D-AA6D-D65FF2889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448" y="2900500"/>
            <a:ext cx="2804931" cy="210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AAE671-E84E-4081-A73D-7ADD866BD148}"/>
              </a:ext>
            </a:extLst>
          </p:cNvPr>
          <p:cNvSpPr txBox="1"/>
          <p:nvPr/>
        </p:nvSpPr>
        <p:spPr>
          <a:xfrm>
            <a:off x="3059832" y="3507854"/>
            <a:ext cx="8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Logger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C8465-4F1B-4004-A0C1-41410E735104}"/>
              </a:ext>
            </a:extLst>
          </p:cNvPr>
          <p:cNvSpPr txBox="1"/>
          <p:nvPr/>
        </p:nvSpPr>
        <p:spPr>
          <a:xfrm>
            <a:off x="2699792" y="444493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3G modem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4AAC9-5D49-46B1-B8C8-08B2552C47C4}"/>
              </a:ext>
            </a:extLst>
          </p:cNvPr>
          <p:cNvSpPr txBox="1"/>
          <p:nvPr/>
        </p:nvSpPr>
        <p:spPr>
          <a:xfrm>
            <a:off x="6852498" y="3184688"/>
            <a:ext cx="190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Older-style CIMEL </a:t>
            </a:r>
          </a:p>
          <a:p>
            <a:r>
              <a:rPr lang="en-AU" dirty="0"/>
              <a:t>control box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F5428-CCE4-4C66-A8D8-BB3A06FD4D4C}"/>
              </a:ext>
            </a:extLst>
          </p:cNvPr>
          <p:cNvSpPr txBox="1"/>
          <p:nvPr/>
        </p:nvSpPr>
        <p:spPr>
          <a:xfrm>
            <a:off x="2425439" y="389202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Custom wiring</a:t>
            </a:r>
          </a:p>
        </p:txBody>
      </p:sp>
    </p:spTree>
    <p:extLst>
      <p:ext uri="{BB962C8B-B14F-4D97-AF65-F5344CB8AC3E}">
        <p14:creationId xmlns:p14="http://schemas.microsoft.com/office/powerpoint/2010/main" val="1330249724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Widescreen</Template>
  <TotalTime>1021</TotalTime>
  <Words>530</Words>
  <Application>Microsoft Office PowerPoint</Application>
  <PresentationFormat>On-screen Show (16:9)</PresentationFormat>
  <Paragraphs>121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CSIRO Theme</vt:lpstr>
      <vt:lpstr>Custom Design</vt:lpstr>
      <vt:lpstr>AEROSPAN</vt:lpstr>
      <vt:lpstr>AEROSPAN  (Aerosol characterisation via Sun Photometry: Australian Network)</vt:lpstr>
      <vt:lpstr>Current sites: 7+1+1 </vt:lpstr>
      <vt:lpstr>Site Locations</vt:lpstr>
      <vt:lpstr>Lake Lefroy</vt:lpstr>
      <vt:lpstr>Pinnacles</vt:lpstr>
      <vt:lpstr>Operations</vt:lpstr>
      <vt:lpstr>Aims</vt:lpstr>
      <vt:lpstr>Legacy</vt:lpstr>
      <vt:lpstr>Persistent obstacles</vt:lpstr>
      <vt:lpstr>Future focus</vt:lpstr>
      <vt:lpstr>PowerPoint Presentation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AEROSPAN</dc:title>
  <dc:creator>Lau, Ian (Mineral Resources, Kensington WA)</dc:creator>
  <cp:lastModifiedBy>Lau, Ian (Mineral Resources, Kensington WA)</cp:lastModifiedBy>
  <cp:revision>23</cp:revision>
  <dcterms:created xsi:type="dcterms:W3CDTF">2019-07-15T12:56:08Z</dcterms:created>
  <dcterms:modified xsi:type="dcterms:W3CDTF">2019-07-16T05:57:21Z</dcterms:modified>
</cp:coreProperties>
</file>