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8" r:id="rId3"/>
    <p:sldMasterId id="2147483706" r:id="rId4"/>
    <p:sldMasterId id="2147483720" r:id="rId5"/>
    <p:sldMasterId id="2147483743" r:id="rId6"/>
  </p:sldMasterIdLst>
  <p:notesMasterIdLst>
    <p:notesMasterId r:id="rId34"/>
  </p:notesMasterIdLst>
  <p:handoutMasterIdLst>
    <p:handoutMasterId r:id="rId35"/>
  </p:handoutMasterIdLst>
  <p:sldIdLst>
    <p:sldId id="256" r:id="rId7"/>
    <p:sldId id="373" r:id="rId8"/>
    <p:sldId id="293" r:id="rId9"/>
    <p:sldId id="263" r:id="rId10"/>
    <p:sldId id="266" r:id="rId11"/>
    <p:sldId id="374" r:id="rId12"/>
    <p:sldId id="307" r:id="rId13"/>
    <p:sldId id="294" r:id="rId14"/>
    <p:sldId id="327" r:id="rId15"/>
    <p:sldId id="348" r:id="rId16"/>
    <p:sldId id="390" r:id="rId17"/>
    <p:sldId id="391" r:id="rId18"/>
    <p:sldId id="431" r:id="rId19"/>
    <p:sldId id="432" r:id="rId20"/>
    <p:sldId id="433" r:id="rId21"/>
    <p:sldId id="434" r:id="rId22"/>
    <p:sldId id="381" r:id="rId23"/>
    <p:sldId id="435" r:id="rId24"/>
    <p:sldId id="436" r:id="rId25"/>
    <p:sldId id="437" r:id="rId26"/>
    <p:sldId id="439" r:id="rId27"/>
    <p:sldId id="440" r:id="rId28"/>
    <p:sldId id="443" r:id="rId29"/>
    <p:sldId id="558" r:id="rId30"/>
    <p:sldId id="441" r:id="rId31"/>
    <p:sldId id="442" r:id="rId32"/>
    <p:sldId id="372" r:id="rId33"/>
  </p:sldIdLst>
  <p:sldSz cx="9144000" cy="6858000" type="screen4x3"/>
  <p:notesSz cx="6794500" cy="99314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56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3585B7-0628-4981-8184-F4CDBFF58AEB}" v="38791" dt="2019-07-12T09:54:54.9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81" autoAdjust="0"/>
  </p:normalViewPr>
  <p:slideViewPr>
    <p:cSldViewPr>
      <p:cViewPr varScale="1">
        <p:scale>
          <a:sx n="86" d="100"/>
          <a:sy n="86" d="100"/>
        </p:scale>
        <p:origin x="5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204" y="-96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9DB261-9828-4611-85F4-534020C5E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EEC7E-D004-464D-A5D5-BC3B569888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14AC6-1AD6-4756-B67D-4D3DDFC4951B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5ADD-3D85-4862-AFE1-621A069B64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F1AF8-3E99-4CCD-9823-21917F0554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6FD9-3F7E-46F8-B4E3-4B56FEBAC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57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8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1CF2-3CEE-451C-B2A5-EC9E2D4392F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03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37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36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37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35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20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786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39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90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63647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6317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65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7051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70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6441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77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93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48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71070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7140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863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3894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4604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6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453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86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448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789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51447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13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PS19_PPT-cover_16-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143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3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208265"/>
            <a:ext cx="1210456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62207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4"/>
            <a:ext cx="7789050" cy="176458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5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693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98867"/>
            <a:ext cx="7174846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208265"/>
            <a:ext cx="1210456" cy="624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6532800"/>
            <a:ext cx="1196912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3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286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0578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108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30FC-828C-402C-82E5-209179AD6F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55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05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21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1666877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2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319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4966497"/>
            <a:ext cx="5932800" cy="410369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5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2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4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1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4983" y="6490713"/>
            <a:ext cx="697424" cy="377890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48"/>
            <a:fld id="{81D60167-4931-47E6-BA6A-407CBD079E47}" type="slidenum">
              <a:rPr lang="en-GB" sz="2405" smtClean="0">
                <a:latin typeface="Times New Roman"/>
                <a:cs typeface="Times New Roman"/>
              </a:rPr>
              <a:pPr marL="25448"/>
              <a:t>‹#›</a:t>
            </a:fld>
            <a:endParaRPr lang="en-GB" sz="2405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047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633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406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06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148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theme" Target="../theme/theme6.xml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hc"/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705" r:id="rId4"/>
    <p:sldLayoutId id="2147483741" r:id="rId5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2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6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86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hc">
            <a:extLst>
              <a:ext uri="{FF2B5EF4-FFF2-40B4-BE49-F238E27FC236}">
                <a16:creationId xmlns:a16="http://schemas.microsoft.com/office/drawing/2014/main" id="{7EA4C45C-FB9F-4FFC-8ED0-2BE068B127B6}"/>
              </a:ext>
            </a:extLst>
          </p:cNvPr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4" name="fc">
            <a:extLst>
              <a:ext uri="{FF2B5EF4-FFF2-40B4-BE49-F238E27FC236}">
                <a16:creationId xmlns:a16="http://schemas.microsoft.com/office/drawing/2014/main" id="{0DFA34CB-1382-47B6-AFE4-A3B4E51359C6}"/>
              </a:ext>
            </a:extLst>
          </p:cNvPr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6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PS19_PPT-header_16-9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14857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0"/>
            <a:ext cx="9144000" cy="488951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1322507"/>
            <a:ext cx="8748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6107603"/>
            <a:ext cx="187647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7103499" y="6107603"/>
            <a:ext cx="18973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Author | ESRIN | 18/10/2016 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208265"/>
            <a:ext cx="1210456" cy="624000"/>
          </a:xfrm>
          <a:prstGeom prst="rect">
            <a:avLst/>
          </a:prstGeom>
        </p:spPr>
      </p:pic>
      <p:sp>
        <p:nvSpPr>
          <p:cNvPr id="2" name="hc">
            <a:extLst>
              <a:ext uri="{FF2B5EF4-FFF2-40B4-BE49-F238E27FC236}">
                <a16:creationId xmlns:a16="http://schemas.microsoft.com/office/drawing/2014/main" id="{D74EED18-D1A4-4A2E-9197-A1D2254BDA7D}"/>
              </a:ext>
            </a:extLst>
          </p:cNvPr>
          <p:cNvSpPr txBox="1"/>
          <p:nvPr userDrawn="1"/>
        </p:nvSpPr>
        <p:spPr>
          <a:xfrm>
            <a:off x="0" y="1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>
            <a:extLst>
              <a:ext uri="{FF2B5EF4-FFF2-40B4-BE49-F238E27FC236}">
                <a16:creationId xmlns:a16="http://schemas.microsoft.com/office/drawing/2014/main" id="{5AAACE8D-DBE1-46E1-BA33-2264F9A04099}"/>
              </a:ext>
            </a:extLst>
          </p:cNvPr>
          <p:cNvSpPr txBox="1"/>
          <p:nvPr userDrawn="1"/>
        </p:nvSpPr>
        <p:spPr>
          <a:xfrm>
            <a:off x="0" y="6369051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8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139F74EC-8BB1-423A-97B1-3BC318816DD2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limOcNet@euramet.org" TargetMode="External"/><Relationship Id="rId2" Type="http://schemas.openxmlformats.org/officeDocument/2006/relationships/hyperlink" Target="http://www.euramet.org/climate-ocean" TargetMode="Externa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64/OE.26.03362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09516" y="1419496"/>
            <a:ext cx="84894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FFFFFF"/>
                </a:solidFill>
              </a:rPr>
              <a:t>Working Group on Calibration and Validation (WGCV): 45</a:t>
            </a:r>
            <a:br>
              <a:rPr lang="en-US" sz="3200" b="1" dirty="0">
                <a:solidFill>
                  <a:srgbClr val="FFFFFF"/>
                </a:solidFill>
              </a:rPr>
            </a:br>
            <a:br>
              <a:rPr lang="en-US" sz="10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Infrared Visible and Optical Sensors (IVOS) subgroup: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report</a:t>
            </a:r>
            <a:br>
              <a:rPr lang="en-US" sz="3200" dirty="0"/>
            </a:br>
            <a:endParaRPr sz="3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509516" y="4343400"/>
            <a:ext cx="4810858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Nigel Fox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NPL (with UKSA support)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45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6392"/>
            <a:ext cx="5346221" cy="1143000"/>
          </a:xfrm>
        </p:spPr>
        <p:txBody>
          <a:bodyPr/>
          <a:lstStyle/>
          <a:p>
            <a:pPr algn="l"/>
            <a:r>
              <a:rPr lang="en-GB" dirty="0"/>
              <a:t>PICSCAR </a:t>
            </a:r>
            <a:r>
              <a:rPr lang="en-GB" sz="2800" dirty="0"/>
              <a:t>Joint with GSICS</a:t>
            </a:r>
            <a:br>
              <a:rPr lang="en-GB" dirty="0"/>
            </a:br>
            <a:r>
              <a:rPr lang="en-GB" dirty="0"/>
              <a:t>lead P Henry CNES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9" y="1143000"/>
            <a:ext cx="90678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err="1">
                <a:solidFill>
                  <a:srgbClr val="FF0000"/>
                </a:solidFill>
              </a:rPr>
              <a:t>Pseuodo</a:t>
            </a:r>
            <a:r>
              <a:rPr lang="en-GB" sz="2000" dirty="0">
                <a:solidFill>
                  <a:srgbClr val="FF0000"/>
                </a:solidFill>
              </a:rPr>
              <a:t> invariant sites used for Rad L1 Cal/comparison/monitoring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		Work-plan</a:t>
            </a:r>
          </a:p>
          <a:p>
            <a:pPr lvl="0"/>
            <a:r>
              <a:rPr lang="en-GB" sz="2000" dirty="0"/>
              <a:t>Bi-monthly community Telecons/</a:t>
            </a:r>
            <a:r>
              <a:rPr lang="en-GB" sz="2000" dirty="0" err="1"/>
              <a:t>webex</a:t>
            </a:r>
            <a:r>
              <a:rPr lang="en-GB" sz="2000" dirty="0"/>
              <a:t> to discuss methods and how to establish/compare (BRDF, Atmosphere, surface spectral reflectance)</a:t>
            </a:r>
          </a:p>
          <a:p>
            <a:pPr lvl="1"/>
            <a:r>
              <a:rPr lang="en-GB" sz="2000" dirty="0"/>
              <a:t>Organise comparison exercises to assess community state of the art</a:t>
            </a:r>
          </a:p>
          <a:p>
            <a:pPr lvl="0"/>
            <a:r>
              <a:rPr lang="en-GB" sz="2000" dirty="0"/>
              <a:t>CNES established draft web ‘portal’ </a:t>
            </a:r>
          </a:p>
          <a:p>
            <a:pPr lvl="1"/>
            <a:r>
              <a:rPr lang="en-GB" sz="1800" dirty="0"/>
              <a:t>Hosted on/via </a:t>
            </a:r>
            <a:r>
              <a:rPr lang="en-GB" sz="1800" dirty="0" err="1"/>
              <a:t>CalVal</a:t>
            </a:r>
            <a:r>
              <a:rPr lang="en-GB" sz="1800" dirty="0"/>
              <a:t> portal</a:t>
            </a:r>
          </a:p>
          <a:p>
            <a:pPr lvl="1"/>
            <a:r>
              <a:rPr lang="en-GB" sz="1800" dirty="0"/>
              <a:t>Good practises on how to use</a:t>
            </a:r>
          </a:p>
          <a:p>
            <a:pPr lvl="1"/>
            <a:r>
              <a:rPr lang="en-GB" sz="1800" dirty="0"/>
              <a:t>Repository of observations</a:t>
            </a:r>
          </a:p>
          <a:p>
            <a:pPr lvl="1"/>
            <a:r>
              <a:rPr lang="en-GB" sz="1800" dirty="0"/>
              <a:t>Repository of comparison results</a:t>
            </a:r>
          </a:p>
          <a:p>
            <a:pPr lvl="1"/>
            <a:r>
              <a:rPr lang="en-GB" sz="1800" dirty="0"/>
              <a:t>Characteristics of PICS and tools for users</a:t>
            </a:r>
          </a:p>
          <a:p>
            <a:pPr lvl="0"/>
            <a:r>
              <a:rPr lang="en-GB" sz="2000" dirty="0"/>
              <a:t>NPL &amp; CNES to consider how to evaluate </a:t>
            </a:r>
            <a:r>
              <a:rPr lang="en-GB" sz="2000" dirty="0" err="1"/>
              <a:t>Uc</a:t>
            </a:r>
            <a:r>
              <a:rPr lang="en-GB" sz="2000" dirty="0"/>
              <a:t> </a:t>
            </a:r>
          </a:p>
          <a:p>
            <a:pPr lvl="0"/>
            <a:r>
              <a:rPr lang="en-GB" sz="2000" dirty="0"/>
              <a:t>Goal to establish a TOA ‘Radiance simulator’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2" descr="D:\Projets\PICSCAR\09-Technique\91-Documents-Techniques\912-Travail\Logo\logoC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6392"/>
            <a:ext cx="998878" cy="9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0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C5EB-24B0-4913-B45C-1FD460A4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52400"/>
            <a:ext cx="3200400" cy="1143000"/>
          </a:xfrm>
        </p:spPr>
        <p:txBody>
          <a:bodyPr/>
          <a:lstStyle/>
          <a:p>
            <a:pPr algn="l"/>
            <a:r>
              <a:rPr lang="en-GB" dirty="0"/>
              <a:t>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6FB9-6015-46BA-9ACF-562E7E02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114800"/>
          </a:xfrm>
        </p:spPr>
        <p:txBody>
          <a:bodyPr/>
          <a:lstStyle/>
          <a:p>
            <a:r>
              <a:rPr lang="en-GB" sz="2000" dirty="0"/>
              <a:t>Evaluate consistency of data extraction/data sets for Landsat 8 and Sentinel 2 (Libya 4) (initially some variances)</a:t>
            </a:r>
          </a:p>
          <a:p>
            <a:endParaRPr lang="en-GB" sz="800" dirty="0"/>
          </a:p>
          <a:p>
            <a:r>
              <a:rPr lang="en-GB" sz="2000" dirty="0"/>
              <a:t>Define and supply a common set of data to participants for independent processing</a:t>
            </a:r>
          </a:p>
          <a:p>
            <a:endParaRPr lang="en-GB" sz="800" dirty="0"/>
          </a:p>
          <a:p>
            <a:r>
              <a:rPr lang="en-GB" sz="2000" dirty="0">
                <a:solidFill>
                  <a:srgbClr val="000000"/>
                </a:solidFill>
              </a:rPr>
              <a:t>Exercise 1: Intercompare L8 against S2A as Reference</a:t>
            </a:r>
          </a:p>
          <a:p>
            <a:r>
              <a:rPr lang="en-GB" sz="2000" dirty="0">
                <a:solidFill>
                  <a:srgbClr val="000000"/>
                </a:solidFill>
              </a:rPr>
              <a:t>Exercise 2: Intercompare MODIS Aqua against MERIS</a:t>
            </a:r>
          </a:p>
          <a:p>
            <a:r>
              <a:rPr lang="en-GB" sz="2000" dirty="0">
                <a:solidFill>
                  <a:srgbClr val="000000"/>
                </a:solidFill>
              </a:rPr>
              <a:t>Exercise 3: </a:t>
            </a:r>
            <a:r>
              <a:rPr lang="en-US" sz="2000" dirty="0">
                <a:solidFill>
                  <a:srgbClr val="000000"/>
                </a:solidFill>
              </a:rPr>
              <a:t>Assess the BRDF of the site (own model) to </a:t>
            </a:r>
            <a:r>
              <a:rPr lang="en-US" sz="2000" dirty="0" err="1">
                <a:solidFill>
                  <a:srgbClr val="000000"/>
                </a:solidFill>
              </a:rPr>
              <a:t>normalise</a:t>
            </a:r>
            <a:r>
              <a:rPr lang="en-US" sz="2000" dirty="0">
                <a:solidFill>
                  <a:srgbClr val="000000"/>
                </a:solidFill>
              </a:rPr>
              <a:t> MERIS TOA reflectance to a specific geometry. 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CF570-2A42-46FB-8648-89CEE1F90A37}"/>
              </a:ext>
            </a:extLst>
          </p:cNvPr>
          <p:cNvSpPr txBox="1"/>
          <p:nvPr/>
        </p:nvSpPr>
        <p:spPr>
          <a:xfrm>
            <a:off x="1371600" y="5495458"/>
            <a:ext cx="3200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results for Exercise 1)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6E905-0A2E-4E98-8FFA-CFCFC254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76200"/>
            <a:ext cx="999831" cy="981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056E4-DEB0-4447-BD67-1DFF08F1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25" y="4367213"/>
            <a:ext cx="4147492" cy="23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D8EF-40C4-4E33-BF2D-32D1C1BF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0551"/>
            <a:ext cx="5715000" cy="1143000"/>
          </a:xfrm>
        </p:spPr>
        <p:txBody>
          <a:bodyPr/>
          <a:lstStyle/>
          <a:p>
            <a:pPr algn="l"/>
            <a:r>
              <a:rPr lang="en-GB" dirty="0"/>
              <a:t>PICSCAR portal to be linked from Cal/Val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E8C6-9AF4-4584-81AD-D87C03A8A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53551"/>
            <a:ext cx="7772399" cy="5380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C1A56D-9B28-433D-BFE4-471E342F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460043"/>
            <a:ext cx="2996354" cy="2074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8877E9-83EF-4C17-8136-CCE6B7494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CCD1-2E26-4CE5-88C1-03024E55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2860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Picscar current status/action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B83D7-7E70-4035-A47C-8229C4D73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38250"/>
            <a:ext cx="7543800" cy="5657850"/>
          </a:xfrm>
        </p:spPr>
      </p:pic>
    </p:spTree>
    <p:extLst>
      <p:ext uri="{BB962C8B-B14F-4D97-AF65-F5344CB8AC3E}">
        <p14:creationId xmlns:p14="http://schemas.microsoft.com/office/powerpoint/2010/main" val="3106525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DFC1-7F48-415E-A5AC-89E0A294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8575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Next 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C7BBAA-2E41-41A4-BBA3-B17EC9001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66800"/>
            <a:ext cx="7569200" cy="5676900"/>
          </a:xfrm>
        </p:spPr>
      </p:pic>
    </p:spTree>
    <p:extLst>
      <p:ext uri="{BB962C8B-B14F-4D97-AF65-F5344CB8AC3E}">
        <p14:creationId xmlns:p14="http://schemas.microsoft.com/office/powerpoint/2010/main" val="79979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289C-02AE-468E-8D3B-F3E254C0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Sand database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A24F94-2A03-48D9-8161-E5E94B181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391400" cy="5543550"/>
          </a:xfrm>
        </p:spPr>
      </p:pic>
    </p:spTree>
    <p:extLst>
      <p:ext uri="{BB962C8B-B14F-4D97-AF65-F5344CB8AC3E}">
        <p14:creationId xmlns:p14="http://schemas.microsoft.com/office/powerpoint/2010/main" val="1189231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4DAEB-B72C-40D9-ACB1-F5E41EBE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" y="1295400"/>
            <a:ext cx="9144000" cy="51389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AEB8C0-4001-4DBC-A234-384B3892BE9E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5638800" cy="114300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GB" dirty="0"/>
              <a:t>Laser based Cal facility for imaging spectrometers</a:t>
            </a:r>
          </a:p>
        </p:txBody>
      </p:sp>
    </p:spTree>
    <p:extLst>
      <p:ext uri="{BB962C8B-B14F-4D97-AF65-F5344CB8AC3E}">
        <p14:creationId xmlns:p14="http://schemas.microsoft.com/office/powerpoint/2010/main" val="18592509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C177-4CB9-4C08-9617-0257A59C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0757"/>
            <a:ext cx="6477000" cy="1143000"/>
          </a:xfrm>
        </p:spPr>
        <p:txBody>
          <a:bodyPr/>
          <a:lstStyle/>
          <a:p>
            <a:pPr algn="l"/>
            <a:r>
              <a:rPr lang="en-GB" dirty="0"/>
              <a:t>ESA project to measure lunar irradiance as a Cal reference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C26C6-3730-41BB-A46B-CD05023CF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788" y="4368016"/>
            <a:ext cx="4210375" cy="23922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C48FA-70FB-442C-8304-F94D3E42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5A8BB-58A5-4E1C-8F69-27D0F5115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8" y="1164771"/>
            <a:ext cx="4267200" cy="320324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7285614-32A7-4B22-878E-F4A3612597CF}"/>
              </a:ext>
            </a:extLst>
          </p:cNvPr>
          <p:cNvSpPr txBox="1">
            <a:spLocks noChangeArrowheads="1"/>
          </p:cNvSpPr>
          <p:nvPr/>
        </p:nvSpPr>
        <p:spPr>
          <a:xfrm>
            <a:off x="4387444" y="70757"/>
            <a:ext cx="4924588" cy="46278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1800" dirty="0"/>
              <a:t>Define a strategy to derive the model regression coefficients (ROLO based) from the lunar measurements</a:t>
            </a:r>
          </a:p>
          <a:p>
            <a:pPr defTabSz="914400"/>
            <a:r>
              <a:rPr lang="en-US" sz="1800" dirty="0"/>
              <a:t>Derive regression coefficients from database of measurements</a:t>
            </a:r>
          </a:p>
          <a:p>
            <a:pPr defTabSz="914400"/>
            <a:r>
              <a:rPr lang="en-US" sz="1800" dirty="0"/>
              <a:t>Measurements uncertainty propagation in to the model parameters / regression coefficients</a:t>
            </a:r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95D1E-0ED6-4445-91BA-0C54AB173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10" y="3877056"/>
            <a:ext cx="4978762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0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CEAA-B2DD-4FCE-B33B-E5FECBFE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-20968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Absolute Lunar radiance Cal </a:t>
            </a:r>
            <a:br>
              <a:rPr lang="en-GB" dirty="0"/>
            </a:br>
            <a:r>
              <a:rPr lang="en-GB" dirty="0"/>
              <a:t>from High altitude aircraft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B42640-2354-4BED-9B35-5B45BC8B9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4194254" cy="23571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CDCA7-5367-40C0-8308-B61A1032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58625-4471-437C-894C-033C7FDC3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54" y="1227353"/>
            <a:ext cx="4707587" cy="2645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C2365-FF77-4060-A49E-6D3D0AC4F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40639"/>
            <a:ext cx="4978762" cy="2798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08477B-5F02-41F0-979D-CBE08F705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48614"/>
            <a:ext cx="5114349" cy="28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9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03F1-5230-4429-9C8A-3A2A059B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454" y="54610"/>
            <a:ext cx="8610600" cy="1143000"/>
          </a:xfrm>
        </p:spPr>
        <p:txBody>
          <a:bodyPr/>
          <a:lstStyle/>
          <a:p>
            <a:r>
              <a:rPr lang="en-GB" dirty="0"/>
              <a:t>Solar Spectral Irradiance SWIR anomaly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5FC0E-C341-46EA-A88F-F2068D85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72B85-F5C2-4E19-A025-31AB5842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18694"/>
            <a:ext cx="7658100" cy="5213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C618A6-2829-45C9-A80B-E8F5BC6F0C98}"/>
              </a:ext>
            </a:extLst>
          </p:cNvPr>
          <p:cNvSpPr txBox="1"/>
          <p:nvPr/>
        </p:nvSpPr>
        <p:spPr>
          <a:xfrm>
            <a:off x="38100" y="5850325"/>
            <a:ext cx="88011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New analysis provides debate in SWIR (same data nature of correction for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instrument drift!!.  </a:t>
            </a: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Organising joint GSICS/WGCV and solar community </a:t>
            </a:r>
            <a:r>
              <a:rPr kumimoji="0" lang="en-GB" sz="18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webex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106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0" y="1264832"/>
            <a:ext cx="44958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IVOS 31 @ Perth, Australia.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     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 hosted by CSIRO &amp; GA Mar 2019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26 agency/orgs represented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28 attendees + 9 remote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Most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 themes and topics (work-plan discussed or summarised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5 </a:t>
            </a:r>
            <a:r>
              <a:rPr kumimoji="0" lang="en-GB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th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MTF </a:t>
            </a:r>
            <a:r>
              <a:rPr lang="en-GB" altLang="en-US" sz="2000" b="1" dirty="0">
                <a:solidFill>
                  <a:srgbClr val="9F2D20"/>
                </a:solidFill>
              </a:rPr>
              <a:t>‘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workshop’ (Mar 2019)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~ PICSCAR </a:t>
            </a:r>
            <a:r>
              <a:rPr kumimoji="0" lang="en-GB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webex’s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(Joint GSICS)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3rd Meeting (4th </a:t>
            </a:r>
            <a:r>
              <a:rPr kumimoji="0" lang="en-GB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inc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pre-cursors)</a:t>
            </a:r>
          </a:p>
          <a:p>
            <a:pPr marL="85725" marR="0" lvl="1" indent="9207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85725" marR="0" lvl="1" indent="92075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1" dirty="0">
                <a:solidFill>
                  <a:srgbClr val="C00000"/>
                </a:solidFill>
              </a:rPr>
              <a:t>International SST validation workshop </a:t>
            </a: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 Jan 19)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4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mett</a:t>
            </a:r>
            <a:endParaRPr kumimoji="0" lang="en-GB" altLang="en-US" sz="4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3463" y="3929480"/>
            <a:ext cx="50006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Special Projects: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RadCalNet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 team met  Mar 2019 Various telecons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O-colour (FRM4SOC) international workshop (comparisons/strategy) Oct 2018)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Terminology task team established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150963"/>
            <a:ext cx="47244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Summary of activities</a:t>
            </a:r>
          </a:p>
        </p:txBody>
      </p:sp>
      <p:pic>
        <p:nvPicPr>
          <p:cNvPr id="7" name="Picture 6" descr="image1.jpeg">
            <a:extLst>
              <a:ext uri="{FF2B5EF4-FFF2-40B4-BE49-F238E27FC236}">
                <a16:creationId xmlns:a16="http://schemas.microsoft.com/office/drawing/2014/main" id="{23FC1DCF-FC86-40E9-9771-71BC64659121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73" y="1260669"/>
            <a:ext cx="4389755" cy="256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C9D15-8124-47B5-9E51-CA468D1764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0669"/>
            <a:ext cx="4565790" cy="2568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02E07-2A3B-42A5-B146-720DA707B771}"/>
              </a:ext>
            </a:extLst>
          </p:cNvPr>
          <p:cNvSpPr txBox="1"/>
          <p:nvPr/>
        </p:nvSpPr>
        <p:spPr>
          <a:xfrm>
            <a:off x="148012" y="6250812"/>
            <a:ext cx="8077200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Next Meeting to be hosted by USGS location/Date TBD)</a:t>
            </a:r>
          </a:p>
        </p:txBody>
      </p:sp>
    </p:spTree>
    <p:extLst>
      <p:ext uri="{BB962C8B-B14F-4D97-AF65-F5344CB8AC3E}">
        <p14:creationId xmlns:p14="http://schemas.microsoft.com/office/powerpoint/2010/main" val="229963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EF28-E64D-44C5-9F02-8080243A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90500"/>
            <a:ext cx="4495800" cy="1143000"/>
          </a:xfrm>
        </p:spPr>
        <p:txBody>
          <a:bodyPr/>
          <a:lstStyle/>
          <a:p>
            <a:r>
              <a:rPr lang="en-GB" dirty="0"/>
              <a:t>Australia: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7F173B-CC6A-48F6-9FFE-5D1B11C92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3657600" cy="274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C8FF6-5EA5-4AE7-B49D-241414A4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942F7-6D58-4035-B991-9CC88ED83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76036"/>
            <a:ext cx="4697108" cy="2639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29B87-D0CD-4889-9960-0D89D9648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98036"/>
            <a:ext cx="4572000" cy="2569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7630F5-6903-4A39-8B00-0047951B1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83629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2B8A-7D82-4B75-ABB5-7DBF7D11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7561" y="70754"/>
            <a:ext cx="7772400" cy="1143000"/>
          </a:xfrm>
        </p:spPr>
        <p:txBody>
          <a:bodyPr/>
          <a:lstStyle/>
          <a:p>
            <a:r>
              <a:rPr lang="en-GB" dirty="0"/>
              <a:t>Hyperspectral imagers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4DEDE-EABA-4146-B2CD-F1DACD58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B4A47B-8D4C-4EF5-B62D-B94F918A8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4609964" cy="25908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C9638-88F4-46DB-B4A6-B27150171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838"/>
          <a:stretch>
            <a:fillRect/>
          </a:stretch>
        </p:blipFill>
        <p:spPr>
          <a:xfrm>
            <a:off x="4343400" y="1197967"/>
            <a:ext cx="4873609" cy="278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7F24A-8D43-432D-9836-EE063460E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99313"/>
            <a:ext cx="4038600" cy="302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D4013-ACBB-4CF7-B5BB-2E1373C43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28" y="3642099"/>
            <a:ext cx="4457836" cy="33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9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881-9EE3-48F3-A22E-59AB3549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9695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Metrological approach to </a:t>
            </a:r>
            <a:br>
              <a:rPr lang="en-GB" dirty="0"/>
            </a:br>
            <a:r>
              <a:rPr lang="en-GB" dirty="0"/>
              <a:t>present &amp; assess uncertainties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B2087F-C3AF-43DF-8537-52AAEAD61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7" y="1202690"/>
            <a:ext cx="7467600" cy="5600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A0077-A42C-471A-96E2-C4CE883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138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C9EC-F159-4206-8AEC-1DDB6057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Ocean Colour </a:t>
            </a:r>
            <a:br>
              <a:rPr lang="en-GB" dirty="0"/>
            </a:br>
            <a:r>
              <a:rPr lang="en-GB" dirty="0"/>
              <a:t>workshop conclusions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63EAE6-20DF-4DB9-B7E1-5327D4647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454"/>
            <a:ext cx="3556000" cy="2667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39C8-CAEC-40A9-817F-79DAF948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163D5-5A8B-4829-9DD4-AEEA4AC5C821}"/>
              </a:ext>
            </a:extLst>
          </p:cNvPr>
          <p:cNvSpPr txBox="1"/>
          <p:nvPr/>
        </p:nvSpPr>
        <p:spPr>
          <a:xfrm>
            <a:off x="3961780" y="1624767"/>
            <a:ext cx="5055220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</a:t>
            </a:r>
            <a:r>
              <a:rPr lang="en-GB" b="1" dirty="0"/>
              <a:t>Community actions/requests</a:t>
            </a: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Space agencies should encourage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 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development of FRM quality data and move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towards only using such data for Cal/Val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/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Compare instruments and develop consensus protocols including 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Uc</a:t>
            </a: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analysis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/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Establish specifications for next generation hyperspectral validation systems to meet future satellite needs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47780-224B-4160-90A1-E259B85EDC02}"/>
              </a:ext>
            </a:extLst>
          </p:cNvPr>
          <p:cNvSpPr txBox="1"/>
          <p:nvPr/>
        </p:nvSpPr>
        <p:spPr>
          <a:xfrm>
            <a:off x="4019550" y="5110207"/>
            <a:ext cx="535940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Regular global (in</a:t>
            </a:r>
            <a:r>
              <a:rPr lang="en-GB" dirty="0"/>
              <a:t>terlinked regional)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  comparisons including training (lab and field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/>
              <a:t>Agencies to ensure fully operational 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     (redundant) SVC systems (ideally at least 3) 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F6120-0486-46CB-AB5F-CA81645D5368}"/>
              </a:ext>
            </a:extLst>
          </p:cNvPr>
          <p:cNvSpPr txBox="1"/>
          <p:nvPr/>
        </p:nvSpPr>
        <p:spPr>
          <a:xfrm>
            <a:off x="76200" y="3912576"/>
            <a:ext cx="4343400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~ 40 attendees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chemeClr val="tx1"/>
                </a:solidFill>
              </a:rPr>
              <a:t>4 continents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Industry and agencies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chemeClr val="tx1"/>
                </a:solidFill>
              </a:rPr>
              <a:t>Established consensus view/strategy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Proceedings in special issue of</a:t>
            </a:r>
          </a:p>
          <a:p>
            <a:pPr marR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</a:rPr>
              <a:t>    remote sensing</a:t>
            </a:r>
          </a:p>
        </p:txBody>
      </p:sp>
    </p:spTree>
    <p:extLst>
      <p:ext uri="{BB962C8B-B14F-4D97-AF65-F5344CB8AC3E}">
        <p14:creationId xmlns:p14="http://schemas.microsoft.com/office/powerpoint/2010/main" val="3978288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CEB204-E870-47BA-AA9B-919669D1FC9D}"/>
              </a:ext>
            </a:extLst>
          </p:cNvPr>
          <p:cNvSpPr txBox="1">
            <a:spLocks/>
          </p:cNvSpPr>
          <p:nvPr/>
        </p:nvSpPr>
        <p:spPr bwMode="auto">
          <a:xfrm>
            <a:off x="251059" y="1166018"/>
            <a:ext cx="86418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20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457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9144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1371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4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1828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4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2286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400">
                <a:solidFill>
                  <a:schemeClr val="bg2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400">
                <a:solidFill>
                  <a:schemeClr val="bg2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400">
                <a:solidFill>
                  <a:schemeClr val="bg2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0098DB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Single focal point</a:t>
            </a: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for whole European metrology community  (All Major NMIs members)</a:t>
            </a:r>
            <a:endParaRPr lang="en-US" sz="1800" dirty="0">
              <a:solidFill>
                <a:srgbClr val="4D4F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Building </a:t>
            </a:r>
            <a:r>
              <a:rPr lang="en-US" sz="1800" dirty="0">
                <a:solidFill>
                  <a:srgbClr val="0098DB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collaborative partnerships</a:t>
            </a: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with those making and using observations</a:t>
            </a:r>
            <a:endParaRPr lang="en-US" sz="1800" dirty="0">
              <a:solidFill>
                <a:srgbClr val="4D4F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Strategic coordination of European </a:t>
            </a:r>
            <a:r>
              <a:rPr lang="en-US" sz="1800" dirty="0">
                <a:solidFill>
                  <a:srgbClr val="0098DB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metrology research</a:t>
            </a: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to respond to real community needs</a:t>
            </a:r>
          </a:p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one theme Earth Observation and associated FRM/in-situ validation activities</a:t>
            </a:r>
            <a:endParaRPr lang="en-US" sz="1800" b="1" dirty="0">
              <a:solidFill>
                <a:srgbClr val="4D4F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0098DB"/>
              </a:buClr>
            </a:pPr>
            <a:endParaRPr lang="en-US" sz="900" dirty="0">
              <a:solidFill>
                <a:srgbClr val="4D4F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Seeks input to define work program</a:t>
            </a:r>
          </a:p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European delivery at present but anticipate creating a global network with America and Asia</a:t>
            </a:r>
            <a:endParaRPr lang="en-US" sz="1800" dirty="0">
              <a:solidFill>
                <a:srgbClr val="0098DB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defTabSz="914400">
              <a:buClr>
                <a:srgbClr val="0098DB"/>
              </a:buClr>
            </a:pPr>
            <a:endParaRPr lang="en-US" sz="900" dirty="0">
              <a:solidFill>
                <a:srgbClr val="4D4F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buClr>
                <a:srgbClr val="0098DB"/>
              </a:buClr>
            </a:pP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For more information, see: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www.euramet.org/climate-ocean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rgbClr val="4D4F53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email: </a:t>
            </a:r>
            <a:r>
              <a:rPr lang="en-US" sz="1800" dirty="0">
                <a:solidFill>
                  <a:srgbClr val="0098DB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 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ClimOcNet@euramet.org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7D58F-447E-42B2-BE64-1B803A0F0907}"/>
              </a:ext>
            </a:extLst>
          </p:cNvPr>
          <p:cNvSpPr txBox="1"/>
          <p:nvPr/>
        </p:nvSpPr>
        <p:spPr>
          <a:xfrm>
            <a:off x="2477088" y="0"/>
            <a:ext cx="5615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rtl="0">
              <a:defRPr/>
            </a:pPr>
            <a:r>
              <a:rPr lang="en-GB" sz="2400" b="1" dirty="0">
                <a:solidFill>
                  <a:srgbClr val="FFFF00"/>
                </a:solidFill>
                <a:latin typeface="Arial" charset="0"/>
                <a:ea typeface="ヒラギノ角ゴ Pro W3" pitchFamily="28" charset="-128"/>
                <a:cs typeface="+mn-cs"/>
              </a:rPr>
              <a:t>European Metrology Network for Climate and Ocean observation</a:t>
            </a:r>
          </a:p>
        </p:txBody>
      </p:sp>
      <p:pic>
        <p:nvPicPr>
          <p:cNvPr id="6" name="Picture 5" descr="EURAMET A4.jpg">
            <a:extLst>
              <a:ext uri="{FF2B5EF4-FFF2-40B4-BE49-F238E27FC236}">
                <a16:creationId xmlns:a16="http://schemas.microsoft.com/office/drawing/2014/main" id="{D1247366-C4F6-4A5B-B4DA-357A9ADAA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03" y="4872858"/>
            <a:ext cx="955561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B430C835-2290-48ED-9F57-5CF5BD4DD9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87" y="4625542"/>
            <a:ext cx="955561" cy="7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75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FA6C-161C-47FE-829E-FAE8BC2B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61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                            IVOS </a:t>
            </a:r>
            <a:br>
              <a:rPr lang="en-GB" dirty="0"/>
            </a:br>
            <a:r>
              <a:rPr lang="en-GB" dirty="0"/>
              <a:t>          Key actions/conclusions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DDFC-E030-4164-B1B2-64CA22CD5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8991599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ARD – </a:t>
            </a:r>
            <a:r>
              <a:rPr lang="en-GB" dirty="0">
                <a:solidFill>
                  <a:schemeClr val="tx1"/>
                </a:solidFill>
              </a:rPr>
              <a:t>consensus of IVOS was to accept the Card4L ‘threshold’ specs with the hope that these will evolve with time and are prepared to help assess compliance 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Cal/Val portal and </a:t>
            </a:r>
            <a:r>
              <a:rPr lang="en-GB" dirty="0" err="1">
                <a:solidFill>
                  <a:schemeClr val="tx2"/>
                </a:solidFill>
              </a:rPr>
              <a:t>testsite</a:t>
            </a:r>
            <a:r>
              <a:rPr lang="en-GB" dirty="0">
                <a:solidFill>
                  <a:schemeClr val="tx2"/>
                </a:solidFill>
              </a:rPr>
              <a:t> naming convention: </a:t>
            </a:r>
            <a:r>
              <a:rPr lang="en-GB" dirty="0">
                <a:solidFill>
                  <a:schemeClr val="tx1"/>
                </a:solidFill>
              </a:rPr>
              <a:t>IVOS keen to make use of portal and to encourage its use with links made to it (assuming content there) via presentations/papers etc  - Broadly happy with </a:t>
            </a:r>
            <a:r>
              <a:rPr lang="en-GB" dirty="0" err="1">
                <a:solidFill>
                  <a:schemeClr val="tx1"/>
                </a:solidFill>
              </a:rPr>
              <a:t>testsite</a:t>
            </a:r>
            <a:r>
              <a:rPr lang="en-GB" dirty="0">
                <a:solidFill>
                  <a:schemeClr val="tx1"/>
                </a:solidFill>
              </a:rPr>
              <a:t> naming convention proposed 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Further review Solar spectral irradiance: </a:t>
            </a:r>
            <a:r>
              <a:rPr lang="en-GB" dirty="0">
                <a:solidFill>
                  <a:schemeClr val="tx1"/>
                </a:solidFill>
              </a:rPr>
              <a:t>Initiate </a:t>
            </a:r>
            <a:r>
              <a:rPr lang="en-GB" dirty="0" err="1">
                <a:solidFill>
                  <a:schemeClr val="tx1"/>
                </a:solidFill>
              </a:rPr>
              <a:t>webex</a:t>
            </a:r>
            <a:r>
              <a:rPr lang="en-GB" dirty="0">
                <a:solidFill>
                  <a:schemeClr val="tx1"/>
                </a:solidFill>
              </a:rPr>
              <a:t> with GSICS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Encourage agencies (particularly with hyperspectral sensors) to collect and provide data over CEOS radiometric sites (PICS)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3F200-286C-4CF2-8CEB-AA8B67F5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812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19484-DFAF-494D-9C83-F455466BE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1200"/>
            <a:ext cx="88392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Support to ACVC- GHG:  </a:t>
            </a:r>
            <a:r>
              <a:rPr lang="en-GB" dirty="0">
                <a:solidFill>
                  <a:schemeClr val="tx1"/>
                </a:solidFill>
              </a:rPr>
              <a:t>If helpful could look at:</a:t>
            </a:r>
          </a:p>
          <a:p>
            <a:r>
              <a:rPr lang="en-GB" dirty="0">
                <a:solidFill>
                  <a:schemeClr val="tx1"/>
                </a:solidFill>
              </a:rPr>
              <a:t> how to collate info to optimise pre-flight </a:t>
            </a:r>
            <a:r>
              <a:rPr lang="en-GB" dirty="0" err="1">
                <a:solidFill>
                  <a:schemeClr val="tx1"/>
                </a:solidFill>
              </a:rPr>
              <a:t>cal</a:t>
            </a:r>
            <a:r>
              <a:rPr lang="en-GB" dirty="0">
                <a:solidFill>
                  <a:schemeClr val="tx1"/>
                </a:solidFill>
              </a:rPr>
              <a:t> of sensors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     requirements and methods (pre-flight </a:t>
            </a:r>
            <a:r>
              <a:rPr lang="en-GB" dirty="0" err="1">
                <a:solidFill>
                  <a:schemeClr val="tx1"/>
                </a:solidFill>
              </a:rPr>
              <a:t>cal</a:t>
            </a:r>
            <a:r>
              <a:rPr lang="en-GB" dirty="0">
                <a:solidFill>
                  <a:schemeClr val="tx1"/>
                </a:solidFill>
              </a:rPr>
              <a:t> workshop)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How to collate sites suitable for vicarious radiometric post-launch Cal/Val. 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Thermal IR:  </a:t>
            </a:r>
            <a:r>
              <a:rPr lang="en-GB" dirty="0">
                <a:solidFill>
                  <a:schemeClr val="tx1"/>
                </a:solidFill>
              </a:rPr>
              <a:t>consider holding workshop on thermal IR domain at next IVOS &amp; potential prep for next comparison?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62F4B-3BC8-46CC-BF49-4C21EFA0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C2CC4-417C-4EBB-88DD-BA6A2B0F77B7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A8E27A-1F8D-4961-8464-FF0F43D29FC8}"/>
              </a:ext>
            </a:extLst>
          </p:cNvPr>
          <p:cNvSpPr txBox="1">
            <a:spLocks/>
          </p:cNvSpPr>
          <p:nvPr/>
        </p:nvSpPr>
        <p:spPr>
          <a:xfrm>
            <a:off x="-304800" y="54610"/>
            <a:ext cx="7772400" cy="114300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GB"/>
              <a:t>Key actions/conclusions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500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3962400" cy="762000"/>
          </a:xfrm>
        </p:spPr>
        <p:txBody>
          <a:bodyPr/>
          <a:lstStyle/>
          <a:p>
            <a:pPr algn="l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143000"/>
            <a:ext cx="9448800" cy="4114800"/>
          </a:xfrm>
        </p:spPr>
        <p:txBody>
          <a:bodyPr/>
          <a:lstStyle/>
          <a:p>
            <a:r>
              <a:rPr lang="en-GB" sz="2000" dirty="0"/>
              <a:t>IVOS active team expanding (good global coverage- agency and industry)</a:t>
            </a:r>
          </a:p>
          <a:p>
            <a:endParaRPr lang="en-GB" sz="1000" dirty="0"/>
          </a:p>
          <a:p>
            <a:r>
              <a:rPr lang="en-GB" sz="2000" dirty="0"/>
              <a:t>Thematic projects working effectively with motivated champions:  Number sometimes make logistics for meetings an issue but are working well between IVOS plenaries via </a:t>
            </a:r>
            <a:r>
              <a:rPr lang="en-GB" sz="2000" dirty="0" err="1"/>
              <a:t>webex</a:t>
            </a:r>
            <a:r>
              <a:rPr lang="en-GB" sz="2000" dirty="0"/>
              <a:t> etc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2000" dirty="0"/>
              <a:t>Looking for good examples of ‘impact’</a:t>
            </a:r>
          </a:p>
          <a:p>
            <a:endParaRPr lang="en-GB" sz="1000" dirty="0"/>
          </a:p>
          <a:p>
            <a:r>
              <a:rPr lang="en-GB" sz="2000" dirty="0"/>
              <a:t>Many collaborations with GSICS and supporting VCs</a:t>
            </a:r>
          </a:p>
          <a:p>
            <a:endParaRPr lang="en-GB" sz="1000" dirty="0"/>
          </a:p>
          <a:p>
            <a:r>
              <a:rPr lang="en-GB" sz="2000" dirty="0"/>
              <a:t>Keen to revitalise and use Cal/Val portal as the community interface  </a:t>
            </a:r>
          </a:p>
          <a:p>
            <a:endParaRPr lang="en-GB" sz="1000" dirty="0"/>
          </a:p>
          <a:p>
            <a:r>
              <a:rPr lang="en-GB" sz="2000" dirty="0"/>
              <a:t>Plan to have session on Thermal Sensors at next IVOS.</a:t>
            </a:r>
          </a:p>
          <a:p>
            <a:endParaRPr lang="en-GB" sz="1000" dirty="0"/>
          </a:p>
          <a:p>
            <a:r>
              <a:rPr lang="en-GB" sz="2000" dirty="0"/>
              <a:t>Still need to engage and bring on-board some agencies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58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433" y="1066800"/>
            <a:ext cx="9601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Promote international and national collaboration in the calibration and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validation of all IVOS member sensors.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2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Address all sensors (ground based, airborne, and satellite) for which there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is a direct link to the calibration and validation of satellite sensors;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and agree on calibration and validation requirements and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standard specifications for IVOS members;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4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test sites and encourage continuing observations and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inter</a:t>
            </a:r>
            <a:r>
              <a:rPr lang="en-US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comparison of data from these sites;</a:t>
            </a: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5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Encourage the preservation, unencumbered and timely release of data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relating to calibration and validation activities including details of pre-launch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and in flight parameters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1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Aft>
                <a:spcPct val="0"/>
              </a:spcAft>
              <a:buFontTx/>
              <a:buAutoNum type="arabicPeriod" startAt="6"/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 the context of calibration and validation encourage the full consideration </a:t>
            </a:r>
          </a:p>
          <a:p>
            <a:pPr algn="l" defTabSz="914400" rtl="0" fontAlgn="base">
              <a:spcAft>
                <a:spcPct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of “traceability” in all activities involved in the end-to-end development of</a:t>
            </a:r>
          </a:p>
          <a:p>
            <a:pPr algn="l" defTabSz="914400" rtl="0" fontAlgn="base">
              <a:spcAft>
                <a:spcPct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an EO product including appropriate models and algorithms.</a:t>
            </a:r>
            <a:endParaRPr lang="en-GB" sz="20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6.    </a:t>
            </a:r>
            <a:endParaRPr lang="en-GB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304800"/>
            <a:ext cx="56388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Terms of Reference</a:t>
            </a:r>
          </a:p>
        </p:txBody>
      </p:sp>
    </p:spTree>
    <p:extLst>
      <p:ext uri="{BB962C8B-B14F-4D97-AF65-F5344CB8AC3E}">
        <p14:creationId xmlns:p14="http://schemas.microsoft.com/office/powerpoint/2010/main" val="19908632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2438400" y="152399"/>
            <a:ext cx="2736850" cy="1143001"/>
          </a:xfrm>
        </p:spPr>
        <p:txBody>
          <a:bodyPr/>
          <a:lstStyle/>
          <a:p>
            <a:r>
              <a:rPr lang="en-GB" altLang="en-US" sz="3200" b="1" dirty="0"/>
              <a:t>IVOS: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052513"/>
            <a:ext cx="8710613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400" b="1" i="1" dirty="0">
                <a:solidFill>
                  <a:schemeClr val="accent2"/>
                </a:solidFill>
              </a:rPr>
              <a:t>To facilitate the provision of ‘fit for purpose’ information through enabling data interoperability and performance assessment through an ‘operational’ CEOS coordinated &amp; internationally harmonised Cal/Val infrastructure consistent with QA4EO principles.</a:t>
            </a:r>
          </a:p>
          <a:p>
            <a:pPr>
              <a:defRPr/>
            </a:pPr>
            <a:r>
              <a:rPr lang="en-GB" sz="2400" b="1" i="1" dirty="0"/>
              <a:t>Pre-flight characterisation &amp; calibration</a:t>
            </a:r>
          </a:p>
          <a:p>
            <a:pPr>
              <a:defRPr/>
            </a:pPr>
            <a:r>
              <a:rPr lang="en-GB" sz="2400" b="1" i="1" dirty="0"/>
              <a:t>Test – sites</a:t>
            </a:r>
          </a:p>
          <a:p>
            <a:pPr>
              <a:defRPr/>
            </a:pPr>
            <a:r>
              <a:rPr lang="en-GB" sz="2400" b="1" i="1" dirty="0"/>
              <a:t>Comparisons</a:t>
            </a:r>
          </a:p>
          <a:p>
            <a:pPr>
              <a:defRPr/>
            </a:pPr>
            <a:r>
              <a:rPr lang="en-GB" sz="2400" b="1" i="1" dirty="0"/>
              <a:t>Agreed methodologies</a:t>
            </a:r>
          </a:p>
          <a:p>
            <a:pPr>
              <a:defRPr/>
            </a:pPr>
            <a:r>
              <a:rPr lang="en-GB" b="1" i="1" dirty="0"/>
              <a:t>Community </a:t>
            </a:r>
            <a:r>
              <a:rPr lang="en-GB" b="1" i="1" u="sng" dirty="0"/>
              <a:t>Good </a:t>
            </a:r>
            <a:r>
              <a:rPr lang="en-GB" b="1" i="1" dirty="0"/>
              <a:t>Practises</a:t>
            </a:r>
            <a:endParaRPr lang="en-GB" sz="2400" b="1" i="1" dirty="0"/>
          </a:p>
          <a:p>
            <a:pPr>
              <a:defRPr/>
            </a:pPr>
            <a:r>
              <a:rPr lang="en-GB" sz="2400" b="1" i="1" dirty="0"/>
              <a:t>Interchangeable/readable formats</a:t>
            </a:r>
          </a:p>
          <a:p>
            <a:pPr>
              <a:defRPr/>
            </a:pPr>
            <a:r>
              <a:rPr lang="en-GB" sz="2400" b="1" i="1" dirty="0"/>
              <a:t>Results/metadata - databases  </a:t>
            </a:r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258888" y="5949950"/>
            <a:ext cx="61928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Key Infrastructure to be established and maintained independent of sensor specific projects and/or agencies</a:t>
            </a:r>
          </a:p>
        </p:txBody>
      </p:sp>
    </p:spTree>
    <p:extLst>
      <p:ext uri="{BB962C8B-B14F-4D97-AF65-F5344CB8AC3E}">
        <p14:creationId xmlns:p14="http://schemas.microsoft.com/office/powerpoint/2010/main" val="19408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295400" y="13855"/>
            <a:ext cx="4175125" cy="1143000"/>
          </a:xfrm>
        </p:spPr>
        <p:txBody>
          <a:bodyPr/>
          <a:lstStyle/>
          <a:p>
            <a:r>
              <a:rPr lang="en-GB" altLang="en-US" dirty="0"/>
              <a:t>Work plan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-152400" y="1095375"/>
            <a:ext cx="9072562" cy="1800225"/>
          </a:xfrm>
        </p:spPr>
        <p:txBody>
          <a:bodyPr/>
          <a:lstStyle/>
          <a:p>
            <a:r>
              <a:rPr lang="en-GB" altLang="en-US" sz="2000" b="1" dirty="0"/>
              <a:t>Structured into themes and led by ‘champions’ (effectively vice chairs for CEOS WGCV constitution) (Plus specific projects)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Look to develop good practises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Organise comparisons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Shared learning (research activities)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Shared infrastructure / tools / Methods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Recommendations as needed</a:t>
            </a:r>
          </a:p>
          <a:p>
            <a:endParaRPr lang="en-GB" altLang="en-US" sz="2000" dirty="0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0" y="3406775"/>
            <a:ext cx="925195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Land surface reflectance     		  		    - </a:t>
            </a:r>
            <a:r>
              <a:rPr lang="en-GB" altLang="en-US" sz="2000" dirty="0" err="1"/>
              <a:t>Czapler</a:t>
            </a:r>
            <a:r>
              <a:rPr lang="en-GB" altLang="en-US" sz="2000" dirty="0"/>
              <a:t> Myers  (U of Arizona 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Ocean colour (link to IOCCG, VC-OCR </a:t>
            </a:r>
            <a:r>
              <a:rPr lang="en-GB" altLang="en-US" sz="2000" dirty="0" err="1"/>
              <a:t>etc</a:t>
            </a:r>
            <a:r>
              <a:rPr lang="en-GB" altLang="en-US" sz="2000" dirty="0"/>
              <a:t>)	      - </a:t>
            </a:r>
            <a:r>
              <a:rPr lang="en-GB" altLang="en-US" sz="2000" dirty="0" err="1"/>
              <a:t>Zibordi</a:t>
            </a:r>
            <a:r>
              <a:rPr lang="en-GB" altLang="en-US" sz="2000" dirty="0"/>
              <a:t> (JRC, EU) &amp; Murakami 								    				 (JAXA  JPN)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Surface Temperature (link to VC-SST, GHRSST) - </a:t>
            </a:r>
            <a:r>
              <a:rPr lang="en-GB" altLang="en-US" sz="2000" dirty="0" err="1"/>
              <a:t>Corlett</a:t>
            </a:r>
            <a:r>
              <a:rPr lang="en-GB" altLang="en-US" sz="2000" dirty="0"/>
              <a:t> (U of Leicester, UK)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Geo spatial image quality 			  		       - </a:t>
            </a:r>
            <a:r>
              <a:rPr lang="en-GB" altLang="en-US" sz="2000" dirty="0">
                <a:solidFill>
                  <a:srgbClr val="FF0000"/>
                </a:solidFill>
              </a:rPr>
              <a:t>Helder (SDSU, USA) </a:t>
            </a:r>
            <a:r>
              <a:rPr lang="en-GB" altLang="en-US" sz="2000" dirty="0"/>
              <a:t>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						                 				</a:t>
            </a:r>
            <a:r>
              <a:rPr lang="en-GB" altLang="en-US" sz="2000" dirty="0" err="1"/>
              <a:t>Viallefont</a:t>
            </a:r>
            <a:r>
              <a:rPr lang="en-GB" altLang="en-US" sz="2000" dirty="0"/>
              <a:t> (ONERA 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Atmospheric Correction (Link to AC subgroup)    - Thome  (NASA,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RT codes (context of IVOS use in calibration)       - 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65675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7772400" cy="1143000"/>
          </a:xfrm>
        </p:spPr>
        <p:txBody>
          <a:bodyPr/>
          <a:lstStyle/>
          <a:p>
            <a:r>
              <a:rPr lang="en-GB" altLang="en-US"/>
              <a:t>Specific projects/cross-cutting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114800"/>
          </a:xfrm>
        </p:spPr>
        <p:txBody>
          <a:bodyPr/>
          <a:lstStyle/>
          <a:p>
            <a:r>
              <a:rPr lang="en-GB" altLang="en-US" sz="2000" b="1" dirty="0" err="1">
                <a:solidFill>
                  <a:schemeClr val="accent2"/>
                </a:solidFill>
              </a:rPr>
              <a:t>RadCalNet</a:t>
            </a:r>
            <a:r>
              <a:rPr lang="en-GB" altLang="en-US" sz="2000" b="1" dirty="0">
                <a:solidFill>
                  <a:schemeClr val="accent2"/>
                </a:solidFill>
              </a:rPr>
              <a:t>					         - Bouvet  (ESA)</a:t>
            </a:r>
          </a:p>
          <a:p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PICSCAR (with GSICS)		                      - Henry  (CNES, F)</a:t>
            </a: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Lunar (led by GSICS)			         - Wagener (</a:t>
            </a:r>
            <a:r>
              <a:rPr lang="en-GB" altLang="en-US" sz="2000" b="1" dirty="0" err="1">
                <a:solidFill>
                  <a:schemeClr val="accent2"/>
                </a:solidFill>
              </a:rPr>
              <a:t>Eumetsat</a:t>
            </a:r>
            <a:r>
              <a:rPr lang="en-GB" altLang="en-US" sz="2000" b="1" dirty="0">
                <a:solidFill>
                  <a:schemeClr val="accent2"/>
                </a:solidFill>
              </a:rPr>
              <a:t>)	</a:t>
            </a:r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tx1"/>
                </a:solidFill>
              </a:rPr>
              <a:t>SST/LST cross-comparison (+ VC-SST &amp; LPV     - Fox  (NPL, UK)</a:t>
            </a: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tx1"/>
                </a:solidFill>
              </a:rPr>
              <a:t>         (instrument Cal for LST)</a:t>
            </a:r>
          </a:p>
          <a:p>
            <a:pPr marL="0" indent="0">
              <a:buNone/>
            </a:pPr>
            <a:endParaRPr lang="en-GB" altLang="en-US" sz="800" b="1" dirty="0">
              <a:solidFill>
                <a:schemeClr val="tx1"/>
              </a:solidFill>
            </a:endParaRPr>
          </a:p>
          <a:p>
            <a:r>
              <a:rPr lang="en-GB" altLang="en-US" sz="2000" b="1" dirty="0">
                <a:solidFill>
                  <a:schemeClr val="tx1"/>
                </a:solidFill>
              </a:rPr>
              <a:t>O-Colour Vicarious Cal comparisons	          - Fox (NPL, UK)	</a:t>
            </a:r>
          </a:p>
          <a:p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 Vocabulary					          - </a:t>
            </a:r>
            <a:r>
              <a:rPr lang="en-GB" altLang="en-US" sz="2000" b="1" dirty="0" err="1">
                <a:solidFill>
                  <a:schemeClr val="accent2"/>
                </a:solidFill>
              </a:rPr>
              <a:t>Wooliams</a:t>
            </a:r>
            <a:r>
              <a:rPr lang="en-GB" altLang="en-US" sz="2000" b="1" dirty="0">
                <a:solidFill>
                  <a:schemeClr val="accent2"/>
                </a:solidFill>
              </a:rPr>
              <a:t> (NPL, UK)</a:t>
            </a:r>
            <a:r>
              <a:rPr lang="en-GB" altLang="en-US" sz="800" b="1" dirty="0">
                <a:solidFill>
                  <a:schemeClr val="accent2"/>
                </a:solidFill>
              </a:rPr>
              <a:t>	</a:t>
            </a: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Others in progress/development/related</a:t>
            </a:r>
          </a:p>
          <a:p>
            <a:pPr lvl="1"/>
            <a:r>
              <a:rPr lang="en-GB" altLang="en-US" sz="1800" b="1" dirty="0"/>
              <a:t>Establishing a CEOS Reference and method of use for L1 radiometric interoperability (with GSICS) (including potential tools/databases)</a:t>
            </a:r>
          </a:p>
          <a:p>
            <a:pPr lvl="1"/>
            <a:r>
              <a:rPr lang="en-GB" altLang="en-US" sz="1800" b="1" dirty="0">
                <a:solidFill>
                  <a:schemeClr val="tx1">
                    <a:lumMod val="50000"/>
                  </a:schemeClr>
                </a:solidFill>
              </a:rPr>
              <a:t>Good practise for convolving spectral data sets  (solar/surface/sensor bandwidth) Selection of Reference Solar irradiance spectrum(CEOS WGCV (sub-groups) &amp; GSICS) </a:t>
            </a:r>
            <a:r>
              <a:rPr lang="en-GB" altLang="en-US" sz="1800" b="1" dirty="0">
                <a:solidFill>
                  <a:srgbClr val="FF0000"/>
                </a:solidFill>
              </a:rPr>
              <a:t>– Partly complete </a:t>
            </a:r>
            <a:endParaRPr lang="en-GB" altLang="en-US" sz="1000" b="1" dirty="0">
              <a:solidFill>
                <a:srgbClr val="FF0000"/>
              </a:solidFill>
            </a:endParaRPr>
          </a:p>
          <a:p>
            <a:pPr lvl="1"/>
            <a:r>
              <a:rPr lang="en-GB" altLang="en-US" sz="1800" b="1" dirty="0"/>
              <a:t>Comparison of Rayleigh and Sun-Glint methods </a:t>
            </a:r>
          </a:p>
        </p:txBody>
      </p:sp>
    </p:spTree>
    <p:extLst>
      <p:ext uri="{BB962C8B-B14F-4D97-AF65-F5344CB8AC3E}">
        <p14:creationId xmlns:p14="http://schemas.microsoft.com/office/powerpoint/2010/main" val="47281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315200" cy="825500"/>
          </a:xfrm>
        </p:spPr>
        <p:txBody>
          <a:bodyPr/>
          <a:lstStyle/>
          <a:p>
            <a:r>
              <a:rPr lang="en-GB" dirty="0"/>
              <a:t>IVOS 31 Discussion Topics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372600" cy="4114800"/>
          </a:xfrm>
        </p:spPr>
        <p:txBody>
          <a:bodyPr/>
          <a:lstStyle/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Summary of workshops/task groups, MTF, </a:t>
            </a:r>
            <a:r>
              <a:rPr lang="en-GB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RadCalNet</a:t>
            </a:r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PICSCAR</a:t>
            </a:r>
          </a:p>
          <a:p>
            <a:r>
              <a:rPr lang="en-GB" sz="2000" dirty="0"/>
              <a:t>Terminology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Issues on Solar Irradiance spectrum</a:t>
            </a:r>
          </a:p>
          <a:p>
            <a:r>
              <a:rPr lang="en-GB" sz="2000" dirty="0"/>
              <a:t>Sensor Pre-flight Cal (climate quality) 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New Sensors (Hyperspectral</a:t>
            </a:r>
          </a:p>
          <a:p>
            <a:r>
              <a:rPr lang="en-GB" sz="2000" dirty="0"/>
              <a:t>Lunar calibrations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Collaborations/interactions – WGCV, GSICS, VCs, Climate, Carbon ….</a:t>
            </a:r>
          </a:p>
          <a:p>
            <a:pPr lvl="1"/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Potential support to AC-VC GHG constellation</a:t>
            </a:r>
          </a:p>
          <a:p>
            <a:r>
              <a:rPr lang="en-GB" sz="2000" dirty="0"/>
              <a:t>Metrology and </a:t>
            </a:r>
            <a:r>
              <a:rPr lang="en-GB" sz="2000" dirty="0" err="1"/>
              <a:t>Uc</a:t>
            </a:r>
            <a:r>
              <a:rPr lang="en-GB" sz="2000" dirty="0"/>
              <a:t> evaluation….</a:t>
            </a:r>
          </a:p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ARD</a:t>
            </a:r>
          </a:p>
          <a:p>
            <a:r>
              <a:rPr lang="en-GB" sz="2000" dirty="0"/>
              <a:t>Comparison results (land/Ocean)</a:t>
            </a:r>
          </a:p>
          <a:p>
            <a:r>
              <a:rPr lang="en-GB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CalVal</a:t>
            </a:r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Portal</a:t>
            </a:r>
          </a:p>
          <a:p>
            <a:endParaRPr lang="en-GB" sz="2000" dirty="0"/>
          </a:p>
          <a:p>
            <a:r>
              <a:rPr lang="en-GB" sz="2000" dirty="0"/>
              <a:t>Minutes/Actions and presentations available at: CEOS </a:t>
            </a:r>
            <a:r>
              <a:rPr lang="en-GB" sz="2000" dirty="0" err="1"/>
              <a:t>CalVal</a:t>
            </a:r>
            <a:r>
              <a:rPr lang="en-GB" sz="2000" dirty="0"/>
              <a:t> Portal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19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715000" cy="1143000"/>
          </a:xfrm>
        </p:spPr>
        <p:txBody>
          <a:bodyPr/>
          <a:lstStyle/>
          <a:p>
            <a:r>
              <a:rPr lang="en-GB" dirty="0"/>
              <a:t>MTF activities &amp;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5909D-00B5-4475-A69E-8F21BFFE6DBF}"/>
              </a:ext>
            </a:extLst>
          </p:cNvPr>
          <p:cNvSpPr txBox="1"/>
          <p:nvPr/>
        </p:nvSpPr>
        <p:spPr>
          <a:xfrm>
            <a:off x="533400" y="5867400"/>
            <a:ext cx="83058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Task group created in 2015 and very active- small but increasing community (particularly commercial sensors</a:t>
            </a:r>
            <a:r>
              <a:rPr lang="en-GB" dirty="0"/>
              <a:t>) report on Thursday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AE9C6-1124-47EB-9B17-5D976F0B4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5" y="1257300"/>
            <a:ext cx="570749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9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7400" y="222662"/>
            <a:ext cx="6484350" cy="801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/>
            <a:r>
              <a:rPr lang="fr-FR" sz="2605" b="1" spc="-20" dirty="0">
                <a:solidFill>
                  <a:srgbClr val="FFFFFF"/>
                </a:solidFill>
                <a:latin typeface="Arial"/>
                <a:cs typeface="Arial"/>
              </a:rPr>
              <a:t>IVOS MTF TASK GROUP: 2018 ACHIVEMENTS</a:t>
            </a:r>
            <a:endParaRPr sz="26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48"/>
            <a:fld id="{81D60167-4931-47E6-BA6A-407CBD079E47}" type="slidenum">
              <a:rPr sz="2405" dirty="0">
                <a:latin typeface="Times New Roman"/>
                <a:cs typeface="Times New Roman"/>
              </a:rPr>
              <a:pPr marL="25448"/>
              <a:t>9</a:t>
            </a:fld>
            <a:endParaRPr sz="2405">
              <a:latin typeface="Times New Roman"/>
              <a:cs typeface="Times New Roman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67859" y="1062417"/>
            <a:ext cx="9008282" cy="503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fr-FR" sz="2104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2104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Goal</a:t>
            </a:r>
            <a:r>
              <a:rPr lang="fr-FR" sz="2104" b="1" spc="-10" dirty="0">
                <a:latin typeface="Arial"/>
                <a:cs typeface="Arial"/>
              </a:rPr>
              <a:t>: to </a:t>
            </a:r>
            <a:r>
              <a:rPr lang="fr-FR" sz="2104" b="1" spc="-10" dirty="0" err="1">
                <a:latin typeface="Arial"/>
                <a:cs typeface="Arial"/>
              </a:rPr>
              <a:t>enable</a:t>
            </a:r>
            <a:r>
              <a:rPr lang="fr-FR" sz="2104" b="1" spc="-10" dirty="0">
                <a:latin typeface="Arial"/>
                <a:cs typeface="Arial"/>
              </a:rPr>
              <a:t> </a:t>
            </a:r>
            <a:r>
              <a:rPr lang="fr-FR" sz="2104" b="1" spc="-10" dirty="0" err="1">
                <a:latin typeface="Arial"/>
                <a:cs typeface="Arial"/>
              </a:rPr>
              <a:t>agencies</a:t>
            </a:r>
            <a:r>
              <a:rPr lang="fr-FR" sz="2104" b="1" spc="-10" dirty="0">
                <a:latin typeface="Arial"/>
                <a:cs typeface="Arial"/>
              </a:rPr>
              <a:t> and commercial </a:t>
            </a:r>
            <a:r>
              <a:rPr lang="fr-FR" sz="2104" b="1" spc="-10" dirty="0" err="1">
                <a:latin typeface="Arial"/>
                <a:cs typeface="Arial"/>
              </a:rPr>
              <a:t>operators</a:t>
            </a:r>
            <a:r>
              <a:rPr lang="fr-FR" sz="2104" b="1" spc="-10" dirty="0">
                <a:latin typeface="Arial"/>
                <a:cs typeface="Arial"/>
              </a:rPr>
              <a:t> to </a:t>
            </a:r>
            <a:r>
              <a:rPr lang="fr-FR" sz="2104" b="1" spc="-10" dirty="0" err="1">
                <a:latin typeface="Arial"/>
                <a:cs typeface="Arial"/>
              </a:rPr>
              <a:t>develop</a:t>
            </a:r>
            <a:r>
              <a:rPr lang="fr-FR" sz="2104" b="1" spc="-10" dirty="0">
                <a:latin typeface="Arial"/>
                <a:cs typeface="Arial"/>
              </a:rPr>
              <a:t> and/or </a:t>
            </a:r>
            <a:r>
              <a:rPr lang="fr-FR" sz="2104" b="1" spc="-10" dirty="0" err="1">
                <a:latin typeface="Arial"/>
                <a:cs typeface="Arial"/>
              </a:rPr>
              <a:t>validate</a:t>
            </a:r>
            <a:r>
              <a:rPr lang="fr-FR" sz="2104" b="1" spc="-10" dirty="0">
                <a:latin typeface="Arial"/>
                <a:cs typeface="Arial"/>
              </a:rPr>
              <a:t> </a:t>
            </a:r>
            <a:r>
              <a:rPr lang="fr-FR" sz="2104" b="1" spc="-10" dirty="0" err="1">
                <a:latin typeface="Arial"/>
                <a:cs typeface="Arial"/>
              </a:rPr>
              <a:t>their</a:t>
            </a:r>
            <a:r>
              <a:rPr lang="fr-FR" sz="2104" b="1" spc="-10" dirty="0">
                <a:latin typeface="Arial"/>
                <a:cs typeface="Arial"/>
              </a:rPr>
              <a:t> MTF </a:t>
            </a:r>
            <a:r>
              <a:rPr lang="fr-FR" sz="2104" b="1" spc="-10" dirty="0" err="1">
                <a:latin typeface="Arial"/>
                <a:cs typeface="Arial"/>
              </a:rPr>
              <a:t>assessment</a:t>
            </a:r>
            <a:r>
              <a:rPr lang="fr-FR" sz="2104" b="1" spc="-10" dirty="0">
                <a:latin typeface="Arial"/>
                <a:cs typeface="Arial"/>
              </a:rPr>
              <a:t> </a:t>
            </a:r>
            <a:r>
              <a:rPr lang="fr-FR" sz="2104" b="1" spc="-10" dirty="0" err="1">
                <a:latin typeface="Arial"/>
                <a:cs typeface="Arial"/>
              </a:rPr>
              <a:t>method</a:t>
            </a:r>
            <a:r>
              <a:rPr lang="fr-FR" sz="2104" b="1" spc="-10" dirty="0">
                <a:latin typeface="Arial"/>
                <a:cs typeface="Arial"/>
              </a:rPr>
              <a:t> in a consistent </a:t>
            </a:r>
            <a:r>
              <a:rPr lang="fr-FR" sz="2104" b="1" spc="-10" dirty="0" err="1">
                <a:latin typeface="Arial"/>
                <a:cs typeface="Arial"/>
              </a:rPr>
              <a:t>manner</a:t>
            </a:r>
            <a:endParaRPr lang="fr-FR" sz="2104" b="1" spc="-10" dirty="0">
              <a:latin typeface="Arial"/>
              <a:cs typeface="Arial"/>
            </a:endParaRPr>
          </a:p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fr-FR" sz="2104" b="1" spc="-1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Achieved</a:t>
            </a:r>
            <a:r>
              <a:rPr lang="fr-FR" sz="2104" b="1" spc="-10" dirty="0">
                <a:latin typeface="Arial"/>
                <a:cs typeface="Arial"/>
              </a:rPr>
              <a:t>: </a:t>
            </a:r>
            <a:r>
              <a:rPr lang="fr-FR" sz="2104" b="1" spc="-10" dirty="0">
                <a:solidFill>
                  <a:srgbClr val="FF0000"/>
                </a:solidFill>
                <a:latin typeface="Arial"/>
                <a:cs typeface="Arial"/>
              </a:rPr>
              <a:t>Reference </a:t>
            </a:r>
            <a:r>
              <a:rPr lang="fr-FR" sz="2104" b="1" spc="-10" dirty="0" err="1">
                <a:solidFill>
                  <a:srgbClr val="FF0000"/>
                </a:solidFill>
                <a:latin typeface="Arial"/>
                <a:cs typeface="Arial"/>
              </a:rPr>
              <a:t>dataset</a:t>
            </a:r>
            <a:r>
              <a:rPr lang="fr-FR" sz="2104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104" b="1" spc="-10" dirty="0" err="1">
                <a:latin typeface="Arial"/>
                <a:cs typeface="Arial"/>
              </a:rPr>
              <a:t>created</a:t>
            </a:r>
            <a:r>
              <a:rPr lang="fr-FR" sz="2104" b="1" spc="-10" dirty="0">
                <a:latin typeface="Arial"/>
                <a:cs typeface="Arial"/>
              </a:rPr>
              <a:t> and </a:t>
            </a:r>
            <a:r>
              <a:rPr lang="fr-FR" sz="2104" b="1" spc="-10" dirty="0" err="1">
                <a:latin typeface="Arial"/>
                <a:cs typeface="Arial"/>
              </a:rPr>
              <a:t>published</a:t>
            </a:r>
            <a:r>
              <a:rPr lang="fr-FR" sz="2104" b="1" spc="-10" dirty="0">
                <a:latin typeface="Arial"/>
                <a:cs typeface="Arial"/>
              </a:rPr>
              <a:t> on </a:t>
            </a:r>
            <a:r>
              <a:rPr lang="fr-FR" sz="2104" b="1" spc="-10" dirty="0" err="1">
                <a:latin typeface="Arial"/>
                <a:cs typeface="Arial"/>
              </a:rPr>
              <a:t>CalVal</a:t>
            </a:r>
            <a:r>
              <a:rPr lang="fr-FR" sz="2104" b="1" spc="-10" dirty="0">
                <a:latin typeface="Arial"/>
                <a:cs typeface="Arial"/>
              </a:rPr>
              <a:t> portal </a:t>
            </a:r>
            <a:r>
              <a:rPr lang="fr-FR" sz="2104" b="1" spc="-10" dirty="0" err="1">
                <a:latin typeface="Arial"/>
                <a:cs typeface="Arial"/>
              </a:rPr>
              <a:t>with</a:t>
            </a:r>
            <a:r>
              <a:rPr lang="fr-FR" sz="2104" b="1" spc="-10" dirty="0">
                <a:latin typeface="Arial"/>
                <a:cs typeface="Arial"/>
              </a:rPr>
              <a:t> </a:t>
            </a:r>
            <a:r>
              <a:rPr lang="fr-FR" sz="2104" b="1" spc="-10" dirty="0" err="1">
                <a:latin typeface="Arial"/>
                <a:cs typeface="Arial"/>
              </a:rPr>
              <a:t>associated</a:t>
            </a:r>
            <a:r>
              <a:rPr lang="fr-FR" sz="2104" b="1" spc="-10" dirty="0">
                <a:latin typeface="Arial"/>
                <a:cs typeface="Arial"/>
              </a:rPr>
              <a:t> </a:t>
            </a:r>
            <a:r>
              <a:rPr lang="fr-FR" sz="2104" b="1" spc="-10" dirty="0" err="1">
                <a:solidFill>
                  <a:srgbClr val="FF0000"/>
                </a:solidFill>
                <a:latin typeface="Arial"/>
                <a:cs typeface="Arial"/>
              </a:rPr>
              <a:t>paper</a:t>
            </a:r>
            <a:r>
              <a:rPr lang="fr-FR" sz="2104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2104" b="1" spc="-10" dirty="0">
                <a:latin typeface="Arial"/>
                <a:cs typeface="Arial"/>
              </a:rPr>
              <a:t>(7 </a:t>
            </a:r>
            <a:r>
              <a:rPr lang="fr-FR" sz="2104" b="1" spc="-10" dirty="0" err="1">
                <a:latin typeface="Arial"/>
                <a:cs typeface="Arial"/>
              </a:rPr>
              <a:t>organizations</a:t>
            </a:r>
            <a:r>
              <a:rPr lang="fr-FR" sz="2104" b="1" spc="-10" dirty="0">
                <a:latin typeface="Arial"/>
                <a:cs typeface="Arial"/>
              </a:rPr>
              <a:t>, 4 countries) </a:t>
            </a:r>
            <a:r>
              <a:rPr lang="fr-FR" sz="2104" b="1" spc="-10" dirty="0" err="1">
                <a:latin typeface="Arial"/>
                <a:cs typeface="Arial"/>
              </a:rPr>
              <a:t>describing</a:t>
            </a:r>
            <a:r>
              <a:rPr lang="fr-FR" sz="2104" b="1" spc="-10" dirty="0">
                <a:latin typeface="Arial"/>
                <a:cs typeface="Arial"/>
              </a:rPr>
              <a:t> </a:t>
            </a:r>
            <a:r>
              <a:rPr lang="fr-FR" sz="2104" b="1" spc="-10" dirty="0" err="1">
                <a:latin typeface="Arial"/>
                <a:cs typeface="Arial"/>
              </a:rPr>
              <a:t>methods</a:t>
            </a:r>
            <a:r>
              <a:rPr lang="fr-FR" sz="2104" b="1" spc="-10" dirty="0">
                <a:latin typeface="Arial"/>
                <a:cs typeface="Arial"/>
              </a:rPr>
              <a:t> </a:t>
            </a:r>
          </a:p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endParaRPr lang="en-US" sz="1202" b="1" dirty="0">
              <a:solidFill>
                <a:srgbClr val="C00000"/>
              </a:solidFill>
            </a:endParaRPr>
          </a:p>
          <a:p>
            <a:pPr marL="12724" marR="1172529">
              <a:lnSpc>
                <a:spcPct val="100800"/>
              </a:lnSpc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Comparison of MTF measurements using the edge method: towards a reference  dataset</a:t>
            </a:r>
          </a:p>
          <a:p>
            <a:r>
              <a:rPr lang="en-US" sz="1403" b="1" dirty="0"/>
              <a:t>  F</a:t>
            </a:r>
            <a:r>
              <a:rPr lang="en-US" sz="1403" b="1" cap="small" dirty="0"/>
              <a:t>rançoise</a:t>
            </a:r>
            <a:r>
              <a:rPr lang="en-US" sz="1403" b="1" dirty="0"/>
              <a:t> </a:t>
            </a:r>
            <a:r>
              <a:rPr lang="en-US" sz="1403" b="1" cap="small" dirty="0" err="1"/>
              <a:t>Viallefont-Robinet</a:t>
            </a:r>
            <a:r>
              <a:rPr lang="en-US" sz="1403" b="1" cap="small" dirty="0"/>
              <a:t>,</a:t>
            </a:r>
            <a:r>
              <a:rPr lang="en-US" sz="1403" b="1" dirty="0"/>
              <a:t> D</a:t>
            </a:r>
            <a:r>
              <a:rPr lang="en-US" sz="1403" b="1" cap="small" dirty="0"/>
              <a:t>ennis</a:t>
            </a:r>
            <a:r>
              <a:rPr lang="en-US" sz="1403" b="1" dirty="0"/>
              <a:t> </a:t>
            </a:r>
            <a:r>
              <a:rPr lang="en-US" sz="1403" b="1" dirty="0" err="1"/>
              <a:t>H</a:t>
            </a:r>
            <a:r>
              <a:rPr lang="en-US" sz="1403" b="1" cap="small" dirty="0" err="1"/>
              <a:t>elder</a:t>
            </a:r>
            <a:r>
              <a:rPr lang="en-US" sz="1403" b="1" cap="small" dirty="0"/>
              <a:t>,</a:t>
            </a:r>
            <a:r>
              <a:rPr lang="en-US" sz="1403" b="1" dirty="0"/>
              <a:t> R</a:t>
            </a:r>
            <a:r>
              <a:rPr lang="en-US" sz="1403" b="1" cap="small" dirty="0"/>
              <a:t>enaud</a:t>
            </a:r>
            <a:r>
              <a:rPr lang="en-US" sz="1403" b="1" dirty="0"/>
              <a:t> </a:t>
            </a:r>
            <a:r>
              <a:rPr lang="en-US" sz="1403" b="1" dirty="0" err="1"/>
              <a:t>F</a:t>
            </a:r>
            <a:r>
              <a:rPr lang="en-US" sz="1403" b="1" cap="small" dirty="0" err="1"/>
              <a:t>raisse</a:t>
            </a:r>
            <a:r>
              <a:rPr lang="en-US" sz="1403" b="1" cap="small" dirty="0"/>
              <a:t>,</a:t>
            </a:r>
            <a:r>
              <a:rPr lang="en-US" sz="1403" b="1" dirty="0"/>
              <a:t> A</a:t>
            </a:r>
            <a:r>
              <a:rPr lang="en-US" sz="1403" b="1" cap="small" dirty="0"/>
              <a:t>my</a:t>
            </a:r>
            <a:r>
              <a:rPr lang="en-US" sz="1403" b="1" dirty="0"/>
              <a:t> N</a:t>
            </a:r>
            <a:r>
              <a:rPr lang="en-US" sz="1403" b="1" cap="small" dirty="0"/>
              <a:t>ewbury,</a:t>
            </a:r>
            <a:r>
              <a:rPr lang="en-US" sz="1403" b="1" dirty="0"/>
              <a:t> </a:t>
            </a:r>
            <a:r>
              <a:rPr lang="en-US" sz="1403" b="1" cap="small" dirty="0" err="1"/>
              <a:t>Frans</a:t>
            </a:r>
            <a:r>
              <a:rPr lang="en-US" sz="1403" b="1" cap="small" dirty="0"/>
              <a:t> van den</a:t>
            </a:r>
            <a:r>
              <a:rPr lang="en-US" sz="1403" b="1" dirty="0"/>
              <a:t> B</a:t>
            </a:r>
            <a:r>
              <a:rPr lang="en-US" sz="1403" b="1" cap="small" dirty="0"/>
              <a:t>ergh,</a:t>
            </a:r>
            <a:r>
              <a:rPr lang="en-US" sz="1403" b="1" dirty="0"/>
              <a:t> </a:t>
            </a:r>
            <a:r>
              <a:rPr lang="en-US" sz="1403" b="1" dirty="0" err="1"/>
              <a:t>D</a:t>
            </a:r>
            <a:r>
              <a:rPr lang="en-US" sz="1403" b="1" cap="small" dirty="0" err="1"/>
              <a:t>ong</a:t>
            </a:r>
            <a:r>
              <a:rPr lang="en-US" sz="1403" b="1" dirty="0" err="1"/>
              <a:t>H</a:t>
            </a:r>
            <a:r>
              <a:rPr lang="en-US" sz="1403" b="1" cap="small" dirty="0" err="1"/>
              <a:t>an</a:t>
            </a:r>
            <a:r>
              <a:rPr lang="en-US" sz="1403" b="1" dirty="0"/>
              <a:t> L</a:t>
            </a:r>
            <a:r>
              <a:rPr lang="en-US" sz="1403" b="1" cap="small" dirty="0"/>
              <a:t>ee,</a:t>
            </a:r>
            <a:r>
              <a:rPr lang="en-US" sz="1403" b="1" dirty="0"/>
              <a:t> and</a:t>
            </a:r>
          </a:p>
          <a:p>
            <a:r>
              <a:rPr lang="en-US" sz="1403" b="1" dirty="0"/>
              <a:t>  </a:t>
            </a:r>
            <a:r>
              <a:rPr lang="en-US" sz="1403" b="1" dirty="0" err="1"/>
              <a:t>S</a:t>
            </a:r>
            <a:r>
              <a:rPr lang="en-US" sz="1403" b="1" cap="small" dirty="0" err="1"/>
              <a:t>ébastien</a:t>
            </a:r>
            <a:r>
              <a:rPr lang="en-US" sz="1403" b="1" dirty="0"/>
              <a:t> </a:t>
            </a:r>
            <a:r>
              <a:rPr lang="en-US" sz="1403" b="1" dirty="0" err="1"/>
              <a:t>S</a:t>
            </a:r>
            <a:r>
              <a:rPr lang="en-US" sz="1403" b="1" cap="small" dirty="0" err="1"/>
              <a:t>aunier</a:t>
            </a:r>
            <a:endParaRPr lang="en-US" sz="1403" b="1" dirty="0"/>
          </a:p>
          <a:p>
            <a:pPr marL="12724">
              <a:spcBef>
                <a:spcPts val="541"/>
              </a:spcBef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en-US" sz="1403" dirty="0">
                <a:latin typeface="Arial"/>
                <a:cs typeface="Arial"/>
              </a:rPr>
              <a:t> Optics Express Vol 26, Issue 26, 33625-33648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sz="1202" dirty="0">
                <a:latin typeface="Arial"/>
                <a:cs typeface="Arial"/>
              </a:rPr>
              <a:t>2018</a:t>
            </a:r>
          </a:p>
          <a:p>
            <a:pPr marL="12724">
              <a:spcBef>
                <a:spcPts val="541"/>
              </a:spcBef>
              <a:buClr>
                <a:srgbClr val="660066"/>
              </a:buClr>
              <a:buSzPct val="73809"/>
              <a:tabLst>
                <a:tab pos="194679" algn="l"/>
              </a:tabLst>
            </a:pPr>
            <a:r>
              <a:rPr lang="en-US" sz="1403" dirty="0">
                <a:latin typeface="Arial"/>
                <a:cs typeface="Arial"/>
                <a:hlinkClick r:id="rId3"/>
              </a:rPr>
              <a:t> https://doi.org/10.1364/OE.26.033625</a:t>
            </a:r>
            <a:endParaRPr lang="en-US" sz="1403" dirty="0">
              <a:latin typeface="Arial"/>
              <a:cs typeface="Arial"/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lang="fr-FR" sz="2104" dirty="0">
              <a:solidFill>
                <a:srgbClr val="000041"/>
              </a:solidFill>
              <a:latin typeface="Arial"/>
              <a:cs typeface="Arial"/>
            </a:endParaRPr>
          </a:p>
          <a:p>
            <a:pPr marL="194679" indent="-181955">
              <a:spcBef>
                <a:spcPts val="541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679" algn="l"/>
              </a:tabLst>
            </a:pPr>
            <a:endParaRPr sz="2104" dirty="0">
              <a:latin typeface="Arial"/>
              <a:cs typeface="Arial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859" y="2496258"/>
            <a:ext cx="185074" cy="37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610" tIns="45805" rIns="91610" bIns="4580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6137" rtl="0" fontAlgn="base">
              <a:spcBef>
                <a:spcPct val="0"/>
              </a:spcBef>
              <a:spcAft>
                <a:spcPct val="0"/>
              </a:spcAft>
            </a:pPr>
            <a:endParaRPr lang="fr-FR" altLang="fr-FR" sz="180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31" y="4060191"/>
            <a:ext cx="3588045" cy="2346123"/>
          </a:xfrm>
          <a:prstGeom prst="rect">
            <a:avLst/>
          </a:prstGeom>
        </p:spPr>
      </p:pic>
      <p:pic>
        <p:nvPicPr>
          <p:cNvPr id="10" name="Imag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3" y="5156343"/>
            <a:ext cx="1908534" cy="8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58" y="5109648"/>
            <a:ext cx="1898754" cy="925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28183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7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5978</TotalTime>
  <Words>1309</Words>
  <Application>Microsoft Office PowerPoint</Application>
  <PresentationFormat>On-screen Show (4:3)</PresentationFormat>
  <Paragraphs>247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ＭＳ Ｐゴシック</vt:lpstr>
      <vt:lpstr>Arial</vt:lpstr>
      <vt:lpstr>Arial Bold</vt:lpstr>
      <vt:lpstr>Avenir Roman</vt:lpstr>
      <vt:lpstr>Calibri</vt:lpstr>
      <vt:lpstr>Droid Serif</vt:lpstr>
      <vt:lpstr>Frutiger 45 Light</vt:lpstr>
      <vt:lpstr>Times</vt:lpstr>
      <vt:lpstr>Times New Roman</vt:lpstr>
      <vt:lpstr>Verdana</vt:lpstr>
      <vt:lpstr>ヒラギノ角ゴ Pro W3</vt:lpstr>
      <vt:lpstr>Default</vt:lpstr>
      <vt:lpstr>ESA Presentation</vt:lpstr>
      <vt:lpstr>1_ESA Presentation</vt:lpstr>
      <vt:lpstr>2_ESA Presentation</vt:lpstr>
      <vt:lpstr>3_Default</vt:lpstr>
      <vt:lpstr>NEW ESA Presentation 16-9</vt:lpstr>
      <vt:lpstr>Working Group on Calibration and Validation (WGCV): 45  Infrared Visible and Optical Sensors (IVOS) subgroup: report </vt:lpstr>
      <vt:lpstr>PowerPoint Presentation</vt:lpstr>
      <vt:lpstr>PowerPoint Presentation</vt:lpstr>
      <vt:lpstr>IVOS: Vision</vt:lpstr>
      <vt:lpstr>Work plan</vt:lpstr>
      <vt:lpstr>Specific projects/cross-cutting</vt:lpstr>
      <vt:lpstr>IVOS 31 Discussion Topics  </vt:lpstr>
      <vt:lpstr>MTF activities &amp; comparison</vt:lpstr>
      <vt:lpstr>PowerPoint Presentation</vt:lpstr>
      <vt:lpstr>PICSCAR Joint with GSICS lead P Henry CNES</vt:lpstr>
      <vt:lpstr>Comparisons</vt:lpstr>
      <vt:lpstr>PICSCAR portal to be linked from Cal/Val portal</vt:lpstr>
      <vt:lpstr>Picscar current status/action</vt:lpstr>
      <vt:lpstr>Next steps</vt:lpstr>
      <vt:lpstr>Sand database</vt:lpstr>
      <vt:lpstr>PowerPoint Presentation</vt:lpstr>
      <vt:lpstr>ESA project to measure lunar irradiance as a Cal reference</vt:lpstr>
      <vt:lpstr>Absolute Lunar radiance Cal  from High altitude aircraft</vt:lpstr>
      <vt:lpstr>Solar Spectral Irradiance SWIR anomaly</vt:lpstr>
      <vt:lpstr>Australia: Examples</vt:lpstr>
      <vt:lpstr>Hyperspectral imagers</vt:lpstr>
      <vt:lpstr>Metrological approach to  present &amp; assess uncertainties</vt:lpstr>
      <vt:lpstr>Ocean Colour  workshop conclusions</vt:lpstr>
      <vt:lpstr>PowerPoint Presentation</vt:lpstr>
      <vt:lpstr>                            IVOS            Key actions/conclusions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Nigel Fox</cp:lastModifiedBy>
  <cp:revision>213</cp:revision>
  <cp:lastPrinted>2018-08-23T14:21:08Z</cp:lastPrinted>
  <dcterms:modified xsi:type="dcterms:W3CDTF">2019-07-16T03:57:48Z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Not an NPL document (No visible marking)</vt:lpwstr>
  </property>
  <property fmtid="{D5CDD505-2E9C-101B-9397-08002B2CF9AE}" pid="3" name="aliashPowerpointFooter">
    <vt:lpwstr/>
  </property>
</Properties>
</file>