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handoutMasterIdLst>
    <p:handoutMasterId r:id="rId31"/>
  </p:handoutMasterIdLst>
  <p:sldIdLst>
    <p:sldId id="278" r:id="rId2"/>
    <p:sldId id="508" r:id="rId3"/>
    <p:sldId id="271" r:id="rId4"/>
    <p:sldId id="506" r:id="rId5"/>
    <p:sldId id="507" r:id="rId6"/>
    <p:sldId id="589" r:id="rId7"/>
    <p:sldId id="637" r:id="rId8"/>
    <p:sldId id="640" r:id="rId9"/>
    <p:sldId id="639" r:id="rId10"/>
    <p:sldId id="641" r:id="rId11"/>
    <p:sldId id="636" r:id="rId12"/>
    <p:sldId id="273" r:id="rId13"/>
    <p:sldId id="644" r:id="rId14"/>
    <p:sldId id="658" r:id="rId15"/>
    <p:sldId id="659" r:id="rId16"/>
    <p:sldId id="645" r:id="rId17"/>
    <p:sldId id="657" r:id="rId18"/>
    <p:sldId id="509" r:id="rId19"/>
    <p:sldId id="646" r:id="rId20"/>
    <p:sldId id="652" r:id="rId21"/>
    <p:sldId id="647" r:id="rId22"/>
    <p:sldId id="651" r:id="rId23"/>
    <p:sldId id="654" r:id="rId24"/>
    <p:sldId id="655" r:id="rId25"/>
    <p:sldId id="510" r:id="rId26"/>
    <p:sldId id="648" r:id="rId27"/>
    <p:sldId id="649" r:id="rId28"/>
    <p:sldId id="285" r:id="rId29"/>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nando Camacho" initials="FC" lastIdx="1" clrIdx="0">
    <p:extLst>
      <p:ext uri="{19B8F6BF-5375-455C-9EA6-DF929625EA0E}">
        <p15:presenceInfo xmlns:p15="http://schemas.microsoft.com/office/powerpoint/2012/main" xmlns="" userId="S::fernando.camacho@eolab.onmicrosoft.com::6d43804c-859a-4ccb-8b6f-403ad17acf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CC00"/>
    <a:srgbClr val="B2F1B1"/>
    <a:srgbClr val="0054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25179" autoAdjust="0"/>
    <p:restoredTop sz="88415" autoAdjust="0"/>
  </p:normalViewPr>
  <p:slideViewPr>
    <p:cSldViewPr snapToGrid="0">
      <p:cViewPr>
        <p:scale>
          <a:sx n="75" d="100"/>
          <a:sy n="75" d="100"/>
        </p:scale>
        <p:origin x="-318" y="48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07A036E6-6D54-4B78-9ABB-4FE2E18E96D0}" type="datetimeFigureOut">
              <a:rPr lang="en-US" smtClean="0"/>
              <a:pPr/>
              <a:t>7/16/2019</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8B128B93-BF90-4BB9-B0C9-762176D455CF}" type="slidenum">
              <a:rPr lang="en-US" smtClean="0"/>
              <a:pPr/>
              <a:t>‹Nº›</a:t>
            </a:fld>
            <a:endParaRPr lang="en-US"/>
          </a:p>
        </p:txBody>
      </p:sp>
    </p:spTree>
    <p:extLst>
      <p:ext uri="{BB962C8B-B14F-4D97-AF65-F5344CB8AC3E}">
        <p14:creationId xmlns:p14="http://schemas.microsoft.com/office/powerpoint/2010/main" xmlns="" val="7575500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F322F5E1-5195-4792-A0E3-42DC695AF7AF}" type="datetimeFigureOut">
              <a:rPr lang="en-US" smtClean="0"/>
              <a:pPr/>
              <a:t>7/16/2019</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B0D5600F-4168-42E9-9FE7-11DD5B8FE0E3}" type="slidenum">
              <a:rPr lang="en-US" smtClean="0"/>
              <a:pPr/>
              <a:t>‹Nº›</a:t>
            </a:fld>
            <a:endParaRPr lang="en-US"/>
          </a:p>
        </p:txBody>
      </p:sp>
    </p:spTree>
    <p:extLst>
      <p:ext uri="{BB962C8B-B14F-4D97-AF65-F5344CB8AC3E}">
        <p14:creationId xmlns:p14="http://schemas.microsoft.com/office/powerpoint/2010/main" xmlns="" val="262359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0D5600F-4168-42E9-9FE7-11DD5B8FE0E3}" type="slidenum">
              <a:rPr lang="en-US" smtClean="0"/>
              <a:pPr/>
              <a:t>2</a:t>
            </a:fld>
            <a:endParaRPr lang="en-US"/>
          </a:p>
        </p:txBody>
      </p:sp>
    </p:spTree>
    <p:extLst>
      <p:ext uri="{BB962C8B-B14F-4D97-AF65-F5344CB8AC3E}">
        <p14:creationId xmlns:p14="http://schemas.microsoft.com/office/powerpoint/2010/main" xmlns="" val="1194882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680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otas"/>
          <p:cNvSpPr>
            <a:spLocks noGrp="1"/>
          </p:cNvSpPr>
          <p:nvPr>
            <p:ph type="body" idx="1"/>
          </p:nvPr>
        </p:nvSpPr>
        <p:spPr/>
        <p:txBody>
          <a:bodyPr>
            <a:normAutofit/>
          </a:bodyPr>
          <a:lstStyle/>
          <a:p>
            <a:endParaRPr lang="es-ES" dirty="0"/>
          </a:p>
        </p:txBody>
      </p:sp>
    </p:spTree>
    <p:extLst>
      <p:ext uri="{BB962C8B-B14F-4D97-AF65-F5344CB8AC3E}">
        <p14:creationId xmlns:p14="http://schemas.microsoft.com/office/powerpoint/2010/main" xmlns="" val="306680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75719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54665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xmlns="" id="{36B180BA-37BD-4688-A135-6CEEC62E6CC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Current focus area leads are responsible for producing a validation protocol for their respective variables describing current methods and good practices within their respective communities.  Some of these documents have been produced, and the following are in the pipeline:</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Biomass</a:t>
            </a:r>
            <a:r>
              <a:rPr lang="en-US" sz="1200" kern="1200" dirty="0">
                <a:solidFill>
                  <a:schemeClr val="tx1"/>
                </a:solidFill>
                <a:effectLst/>
                <a:latin typeface="+mn-lt"/>
                <a:ea typeface="+mn-ea"/>
                <a:cs typeface="+mn-cs"/>
              </a:rPr>
              <a:t> protocol (contribution to CEOS CARBON strategy, CARB-16 and WGCV-19) under internal evaluation. Expected in Q4 2019.</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Soil Moisture, Vegetation Indices, Land Cover, Active Fire and Phenology</a:t>
            </a:r>
            <a:r>
              <a:rPr lang="en-US" sz="1200" kern="1200" dirty="0">
                <a:solidFill>
                  <a:schemeClr val="tx1"/>
                </a:solidFill>
                <a:effectLst/>
                <a:latin typeface="+mn-lt"/>
                <a:ea typeface="+mn-ea"/>
                <a:cs typeface="+mn-cs"/>
              </a:rPr>
              <a:t> validation protocols are beginning development now. The objective is to have them ready for community review in about two years from now. </a:t>
            </a:r>
            <a:endParaRPr lang="es-E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fontAlgn="base"/>
            <a:r>
              <a:rPr lang="en-US" sz="600" kern="1200" dirty="0">
                <a:solidFill>
                  <a:schemeClr val="tx1"/>
                </a:solidFill>
                <a:effectLst/>
                <a:latin typeface="+mn-lt"/>
                <a:ea typeface="+mn-ea"/>
                <a:cs typeface="+mn-cs"/>
              </a:rPr>
              <a:t> </a:t>
            </a:r>
            <a:endParaRPr lang="es-ES" sz="20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LAI</a:t>
            </a:r>
            <a:r>
              <a:rPr lang="en-US" sz="1200" kern="1200" dirty="0">
                <a:solidFill>
                  <a:schemeClr val="tx1"/>
                </a:solidFill>
                <a:effectLst/>
                <a:latin typeface="+mn-lt"/>
                <a:ea typeface="+mn-ea"/>
                <a:cs typeface="+mn-cs"/>
              </a:rPr>
              <a:t> protocol needs to be updated to cover new in-situ tools and good practices for high resolution products. The protocol document can also be updated to incorporate </a:t>
            </a:r>
            <a:r>
              <a:rPr lang="en-US" sz="1200" i="1" kern="1200" dirty="0">
                <a:solidFill>
                  <a:schemeClr val="tx1"/>
                </a:solidFill>
                <a:effectLst/>
                <a:latin typeface="+mn-lt"/>
                <a:ea typeface="+mn-ea"/>
                <a:cs typeface="+mn-cs"/>
              </a:rPr>
              <a:t>FAPAR</a:t>
            </a:r>
            <a:r>
              <a:rPr lang="en-US" sz="1200" kern="1200" dirty="0">
                <a:solidFill>
                  <a:schemeClr val="tx1"/>
                </a:solidFill>
                <a:effectLst/>
                <a:latin typeface="+mn-lt"/>
                <a:ea typeface="+mn-ea"/>
                <a:cs typeface="+mn-cs"/>
              </a:rPr>
              <a:t> as well. Expected for Q4 2021.</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Surface Reflectance</a:t>
            </a:r>
            <a:r>
              <a:rPr lang="en-US" sz="1200" kern="1200" dirty="0">
                <a:solidFill>
                  <a:schemeClr val="tx1"/>
                </a:solidFill>
                <a:effectLst/>
                <a:latin typeface="+mn-lt"/>
                <a:ea typeface="+mn-ea"/>
                <a:cs typeface="+mn-cs"/>
              </a:rPr>
              <a:t> protocols need to be written. ESA is developing protocols for fiducial references and product validation under the FRM4Veg project. Similar exercises are being conducted by the Australian government. Moreover, the WGCV IVOS subgroup proposed that validation of surface reflectance to be subject of a new task force or extension of ACIX (IVOS R-2018-1). This is of strategic need also for LPV subgroup as surface reflectance is the input for most of our land products. </a:t>
            </a:r>
            <a:endParaRPr lang="es-ES" sz="1100" kern="1200" dirty="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xmlns="" val="2912082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xmlns="" id="{36B180BA-37BD-4688-A135-6CEEC62E6CC7}"/>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Current focus area leads are responsible for producing a validation protocol for their respective variables describing current methods and good practices within their respective communities.  Some of these documents have been produced, and the following are in the pipeline:</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Biomass</a:t>
            </a:r>
            <a:r>
              <a:rPr lang="en-US" sz="1200" kern="1200" dirty="0">
                <a:solidFill>
                  <a:schemeClr val="tx1"/>
                </a:solidFill>
                <a:effectLst/>
                <a:latin typeface="+mn-lt"/>
                <a:ea typeface="+mn-ea"/>
                <a:cs typeface="+mn-cs"/>
              </a:rPr>
              <a:t> protocol (contribution to CEOS CARBON strategy, CARB-16 and WGCV-19) under internal evaluation. Expected in Q4 2019.</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Soil Moisture, Vegetation Indices, Land Cover, Active Fire and Phenology</a:t>
            </a:r>
            <a:r>
              <a:rPr lang="en-US" sz="1200" kern="1200" dirty="0">
                <a:solidFill>
                  <a:schemeClr val="tx1"/>
                </a:solidFill>
                <a:effectLst/>
                <a:latin typeface="+mn-lt"/>
                <a:ea typeface="+mn-ea"/>
                <a:cs typeface="+mn-cs"/>
              </a:rPr>
              <a:t> validation protocols are beginning development now. The objective is to have them ready for community review in about two years from now. </a:t>
            </a:r>
            <a:endParaRPr lang="es-ES" sz="11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fontAlgn="base"/>
            <a:r>
              <a:rPr lang="en-US" sz="600" kern="1200" dirty="0">
                <a:solidFill>
                  <a:schemeClr val="tx1"/>
                </a:solidFill>
                <a:effectLst/>
                <a:latin typeface="+mn-lt"/>
                <a:ea typeface="+mn-ea"/>
                <a:cs typeface="+mn-cs"/>
              </a:rPr>
              <a:t> </a:t>
            </a:r>
            <a:endParaRPr lang="es-ES" sz="20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LAI</a:t>
            </a:r>
            <a:r>
              <a:rPr lang="en-US" sz="1200" kern="1200" dirty="0">
                <a:solidFill>
                  <a:schemeClr val="tx1"/>
                </a:solidFill>
                <a:effectLst/>
                <a:latin typeface="+mn-lt"/>
                <a:ea typeface="+mn-ea"/>
                <a:cs typeface="+mn-cs"/>
              </a:rPr>
              <a:t> protocol needs to be updated to cover new in-situ tools and good practices for high resolution products. The protocol document can also be updated to incorporate </a:t>
            </a:r>
            <a:r>
              <a:rPr lang="en-US" sz="1200" i="1" kern="1200" dirty="0">
                <a:solidFill>
                  <a:schemeClr val="tx1"/>
                </a:solidFill>
                <a:effectLst/>
                <a:latin typeface="+mn-lt"/>
                <a:ea typeface="+mn-ea"/>
                <a:cs typeface="+mn-cs"/>
              </a:rPr>
              <a:t>FAPAR</a:t>
            </a:r>
            <a:r>
              <a:rPr lang="en-US" sz="1200" kern="1200" dirty="0">
                <a:solidFill>
                  <a:schemeClr val="tx1"/>
                </a:solidFill>
                <a:effectLst/>
                <a:latin typeface="+mn-lt"/>
                <a:ea typeface="+mn-ea"/>
                <a:cs typeface="+mn-cs"/>
              </a:rPr>
              <a:t> as well. Expected for Q4 2021.</a:t>
            </a:r>
            <a:endParaRPr lang="es-ES" sz="11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endParaRPr lang="es-ES" sz="11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Surface Reflectance</a:t>
            </a:r>
            <a:r>
              <a:rPr lang="en-US" sz="1200" kern="1200" dirty="0">
                <a:solidFill>
                  <a:schemeClr val="tx1"/>
                </a:solidFill>
                <a:effectLst/>
                <a:latin typeface="+mn-lt"/>
                <a:ea typeface="+mn-ea"/>
                <a:cs typeface="+mn-cs"/>
              </a:rPr>
              <a:t> protocols need to be written. ESA is developing protocols for fiducial references and product validation under the FRM4Veg project. Similar exercises are being conducted by the Australian government. Moreover, the WGCV IVOS subgroup proposed that validation of surface reflectance to be subject of a new task force or extension of ACIX (IVOS R-2018-1). This is of strategic need also for LPV subgroup as surface reflectance is the input for most of our land products. </a:t>
            </a:r>
            <a:endParaRPr lang="es-ES" sz="1100" kern="1200" dirty="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xmlns="" val="982662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xmlns="" id="{36B180BA-37BD-4688-A135-6CEEC62E6CC7}"/>
              </a:ext>
            </a:extLst>
          </p:cNvPr>
          <p:cNvSpPr>
            <a:spLocks noGrp="1"/>
          </p:cNvSpPr>
          <p:nvPr>
            <p:ph type="body" idx="1"/>
          </p:nvPr>
        </p:nvSpPr>
        <p:spPr/>
        <p:txBody>
          <a:bodyPr/>
          <a:lstStyle/>
          <a:p>
            <a:pPr fontAlgn="base"/>
            <a:r>
              <a:rPr lang="en-US" sz="1200" kern="1200" dirty="0">
                <a:solidFill>
                  <a:schemeClr val="tx1"/>
                </a:solidFill>
                <a:effectLst/>
                <a:latin typeface="+mn-lt"/>
                <a:ea typeface="+mn-ea"/>
                <a:cs typeface="+mn-cs"/>
              </a:rPr>
              <a:t>Focus area leads are responsible to promote </a:t>
            </a:r>
            <a:r>
              <a:rPr lang="en-US" sz="1200" kern="1200" dirty="0" err="1">
                <a:solidFill>
                  <a:schemeClr val="tx1"/>
                </a:solidFill>
                <a:effectLst/>
                <a:latin typeface="+mn-lt"/>
                <a:ea typeface="+mn-ea"/>
                <a:cs typeface="+mn-cs"/>
              </a:rPr>
              <a:t>intercomparison</a:t>
            </a:r>
            <a:r>
              <a:rPr lang="en-US" sz="1200" kern="1200" dirty="0">
                <a:solidFill>
                  <a:schemeClr val="tx1"/>
                </a:solidFill>
                <a:effectLst/>
                <a:latin typeface="+mn-lt"/>
                <a:ea typeface="+mn-ea"/>
                <a:cs typeface="+mn-cs"/>
              </a:rPr>
              <a:t> and validation exercises and relay results to users in the form of publications. This should be done in collaboration with the international community and using good practices for validation when available.  </a:t>
            </a:r>
            <a:endParaRPr lang="es-ES" sz="1200" kern="1200" dirty="0">
              <a:solidFill>
                <a:schemeClr val="tx1"/>
              </a:solidFill>
              <a:effectLst/>
              <a:latin typeface="+mn-lt"/>
              <a:ea typeface="+mn-ea"/>
              <a:cs typeface="+mn-cs"/>
            </a:endParaRPr>
          </a:p>
          <a:p>
            <a:endParaRPr lang="es-ES" dirty="0"/>
          </a:p>
        </p:txBody>
      </p:sp>
    </p:spTree>
    <p:extLst>
      <p:ext uri="{BB962C8B-B14F-4D97-AF65-F5344CB8AC3E}">
        <p14:creationId xmlns:p14="http://schemas.microsoft.com/office/powerpoint/2010/main" xmlns="" val="2701342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xmlns="" id="{36B180BA-37BD-4688-A135-6CEEC62E6CC7}"/>
              </a:ext>
            </a:extLst>
          </p:cNvPr>
          <p:cNvSpPr>
            <a:spLocks noGrp="1"/>
          </p:cNvSpPr>
          <p:nvPr>
            <p:ph type="body" idx="1"/>
          </p:nvPr>
        </p:nvSpPr>
        <p:spPr/>
        <p:txBody>
          <a:bodyPr/>
          <a:lstStyle/>
          <a:p>
            <a:r>
              <a:rPr lang="en-US" sz="1200" dirty="0"/>
              <a:t>We want our </a:t>
            </a:r>
            <a:r>
              <a:rPr lang="en-US" sz="1200" i="1" dirty="0"/>
              <a:t>listserv</a:t>
            </a:r>
            <a:r>
              <a:rPr lang="en-US" sz="1200" dirty="0"/>
              <a:t> to feel like they are a part of LPV, and this is done in part by keeping them informed of LPV activities.</a:t>
            </a:r>
            <a:endParaRPr lang="es-ES" dirty="0"/>
          </a:p>
        </p:txBody>
      </p:sp>
    </p:spTree>
    <p:extLst>
      <p:ext uri="{BB962C8B-B14F-4D97-AF65-F5344CB8AC3E}">
        <p14:creationId xmlns:p14="http://schemas.microsoft.com/office/powerpoint/2010/main" xmlns="" val="1103482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otas 1">
            <a:extLst>
              <a:ext uri="{FF2B5EF4-FFF2-40B4-BE49-F238E27FC236}">
                <a16:creationId xmlns:a16="http://schemas.microsoft.com/office/drawing/2014/main" xmlns="" id="{432E2D41-A689-418D-B0EB-13287B4431F5}"/>
              </a:ext>
            </a:extLst>
          </p:cNvPr>
          <p:cNvSpPr>
            <a:spLocks noGrp="1"/>
          </p:cNvSpPr>
          <p:nvPr>
            <p:ph type="body" idx="1"/>
          </p:nvPr>
        </p:nvSpPr>
        <p:spPr/>
        <p:txBody>
          <a:bodyPr/>
          <a:lstStyle/>
          <a:p>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228950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066B99-7191-4C41-A3ED-64083AB6D595}" type="slidenum">
              <a:rPr lang="de-CH" altLang="en-US" smtClean="0"/>
              <a:pPr>
                <a:defRPr/>
              </a:pPr>
              <a:t>27</a:t>
            </a:fld>
            <a:endParaRPr lang="de-CH" altLang="en-US"/>
          </a:p>
        </p:txBody>
      </p:sp>
    </p:spTree>
    <p:extLst>
      <p:ext uri="{BB962C8B-B14F-4D97-AF65-F5344CB8AC3E}">
        <p14:creationId xmlns:p14="http://schemas.microsoft.com/office/powerpoint/2010/main" xmlns="" val="195763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buFont typeface="Arial" panose="020B0604020202020204" pitchFamily="34" charset="0"/>
              <a:buChar char="•"/>
            </a:pPr>
            <a:r>
              <a:rPr lang="en-US" sz="1200" dirty="0" err="1">
                <a:ea typeface="ＭＳ Ｐゴシック" charset="0"/>
                <a:cs typeface="Arial" charset="0"/>
              </a:rPr>
              <a:t>Teleco</a:t>
            </a:r>
            <a:r>
              <a:rPr lang="en-US" sz="1200" dirty="0">
                <a:ea typeface="ＭＳ Ｐゴシック" charset="0"/>
                <a:cs typeface="Arial" charset="0"/>
              </a:rPr>
              <a:t> to coordinate FLEX, FRM4VEG, EC GBOV, </a:t>
            </a:r>
            <a:r>
              <a:rPr lang="en-US" sz="1200" dirty="0">
                <a:highlight>
                  <a:srgbClr val="FFFF00"/>
                </a:highlight>
                <a:ea typeface="ＭＳ Ｐゴシック" charset="0"/>
                <a:cs typeface="Arial" charset="0"/>
              </a:rPr>
              <a:t>DATE</a:t>
            </a:r>
          </a:p>
          <a:p>
            <a:endParaRPr lang="en-US" sz="1200" dirty="0">
              <a:ea typeface="ＭＳ Ｐゴシック" charset="0"/>
              <a:cs typeface="Arial" charset="0"/>
            </a:endParaRPr>
          </a:p>
          <a:p>
            <a:pPr marL="285750" indent="-285750">
              <a:buFont typeface="Arial" panose="020B0604020202020204" pitchFamily="34" charset="0"/>
              <a:buChar char="•"/>
            </a:pPr>
            <a:r>
              <a:rPr lang="en-US" sz="1200" dirty="0">
                <a:ea typeface="ＭＳ Ｐゴシック" charset="0"/>
                <a:cs typeface="Arial" charset="0"/>
              </a:rPr>
              <a:t>ESA FRM4Veg to set up 2 permanent site based on CEOS LPV supersites</a:t>
            </a:r>
          </a:p>
          <a:p>
            <a:pPr marL="285750" indent="-285750">
              <a:buFont typeface="Arial" panose="020B0604020202020204" pitchFamily="34" charset="0"/>
              <a:buChar char="•"/>
            </a:pPr>
            <a:endParaRPr lang="en-US" sz="1200" dirty="0">
              <a:ea typeface="ＭＳ Ｐゴシック" charset="0"/>
              <a:cs typeface="Arial" charset="0"/>
            </a:endParaRPr>
          </a:p>
          <a:p>
            <a:pPr marL="285750" indent="-285750">
              <a:buFont typeface="Arial" panose="020B0604020202020204" pitchFamily="34" charset="0"/>
              <a:buChar char="•"/>
            </a:pPr>
            <a:r>
              <a:rPr lang="en-US" sz="1200" dirty="0">
                <a:ea typeface="ＭＳ Ｐゴシック" charset="0"/>
                <a:cs typeface="Arial" charset="0"/>
              </a:rPr>
              <a:t>GBOV instrumenting new supersites (Valencia AS)</a:t>
            </a:r>
          </a:p>
          <a:p>
            <a:pPr marL="285750" indent="-285750">
              <a:buFont typeface="Arial" panose="020B0604020202020204" pitchFamily="34" charset="0"/>
              <a:buChar char="•"/>
            </a:pPr>
            <a:endParaRPr lang="en-US" sz="1200" dirty="0">
              <a:ea typeface="ＭＳ Ｐゴシック" charset="0"/>
              <a:cs typeface="Arial" charset="0"/>
            </a:endParaRPr>
          </a:p>
          <a:p>
            <a:pPr marL="285750" indent="-285750">
              <a:buFont typeface="Arial" panose="020B0604020202020204" pitchFamily="34" charset="0"/>
              <a:buChar char="•"/>
            </a:pPr>
            <a:r>
              <a:rPr lang="en-US" sz="1200" dirty="0">
                <a:ea typeface="ＭＳ Ｐゴシック" charset="0"/>
                <a:cs typeface="Arial" charset="0"/>
              </a:rPr>
              <a:t>LIST OF POTENTIAL SITES</a:t>
            </a:r>
          </a:p>
          <a:p>
            <a:pPr marL="285750" indent="-285750">
              <a:buFont typeface="Arial" panose="020B0604020202020204" pitchFamily="34" charset="0"/>
              <a:buChar char="•"/>
            </a:pPr>
            <a:r>
              <a:rPr lang="en-US" sz="1200" dirty="0">
                <a:ea typeface="ＭＳ Ｐゴシック" charset="0"/>
                <a:cs typeface="Arial" charset="0"/>
              </a:rPr>
              <a:t>MAXIMIZE THE INTEREST OF AGENCIES</a:t>
            </a:r>
          </a:p>
          <a:p>
            <a:pPr marL="285750" indent="-285750">
              <a:buFont typeface="Arial" panose="020B0604020202020204" pitchFamily="34" charset="0"/>
              <a:buChar char="•"/>
            </a:pPr>
            <a:r>
              <a:rPr lang="en-US" sz="1200" dirty="0">
                <a:ea typeface="ＭＳ Ｐゴシック" charset="0"/>
                <a:cs typeface="Arial" charset="0"/>
              </a:rPr>
              <a:t>NEED FOR INCREASING COVERAGE</a:t>
            </a:r>
          </a:p>
          <a:p>
            <a:endParaRPr lang="es-ES" dirty="0"/>
          </a:p>
        </p:txBody>
      </p:sp>
      <p:sp>
        <p:nvSpPr>
          <p:cNvPr id="4" name="Marcador de número de diapositiva 3"/>
          <p:cNvSpPr>
            <a:spLocks noGrp="1"/>
          </p:cNvSpPr>
          <p:nvPr>
            <p:ph type="sldNum" sz="quarter" idx="5"/>
          </p:nvPr>
        </p:nvSpPr>
        <p:spPr/>
        <p:txBody>
          <a:bodyPr/>
          <a:lstStyle/>
          <a:p>
            <a:fld id="{B0D5600F-4168-42E9-9FE7-11DD5B8FE0E3}" type="slidenum">
              <a:rPr lang="en-US" smtClean="0"/>
              <a:pPr/>
              <a:t>12</a:t>
            </a:fld>
            <a:endParaRPr lang="en-US"/>
          </a:p>
        </p:txBody>
      </p:sp>
    </p:spTree>
    <p:extLst>
      <p:ext uri="{BB962C8B-B14F-4D97-AF65-F5344CB8AC3E}">
        <p14:creationId xmlns:p14="http://schemas.microsoft.com/office/powerpoint/2010/main" xmlns="" val="340090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otas"/>
          <p:cNvSpPr>
            <a:spLocks noGrp="1"/>
          </p:cNvSpPr>
          <p:nvPr>
            <p:ph type="body" idx="1"/>
          </p:nvPr>
        </p:nvSpPr>
        <p:spPr/>
        <p:txBody>
          <a:bodyPr>
            <a:normAutofit/>
          </a:bodyPr>
          <a:lstStyle/>
          <a:p>
            <a:r>
              <a:rPr lang="es-ES" dirty="0" err="1"/>
              <a:t>Other</a:t>
            </a:r>
            <a:r>
              <a:rPr lang="es-ES" baseline="0" dirty="0"/>
              <a:t> </a:t>
            </a:r>
            <a:r>
              <a:rPr lang="es-ES" baseline="0" dirty="0" err="1"/>
              <a:t>activities</a:t>
            </a:r>
            <a:r>
              <a:rPr lang="es-ES" baseline="0" dirty="0"/>
              <a:t> </a:t>
            </a:r>
            <a:r>
              <a:rPr lang="es-ES" baseline="0" dirty="0" err="1"/>
              <a:t>to</a:t>
            </a:r>
            <a:r>
              <a:rPr lang="es-ES" baseline="0" dirty="0"/>
              <a:t> </a:t>
            </a:r>
            <a:r>
              <a:rPr lang="es-ES" baseline="0" dirty="0" err="1"/>
              <a:t>be</a:t>
            </a:r>
            <a:r>
              <a:rPr lang="es-ES" baseline="0" dirty="0"/>
              <a:t> </a:t>
            </a:r>
            <a:r>
              <a:rPr lang="es-ES" baseline="0" dirty="0" err="1"/>
              <a:t>conducted</a:t>
            </a:r>
            <a:r>
              <a:rPr lang="es-ES" baseline="0" dirty="0"/>
              <a:t> in ESA CCI </a:t>
            </a:r>
            <a:r>
              <a:rPr lang="es-ES" baseline="0" dirty="0" smtClean="0"/>
              <a:t>, FRM4ST</a:t>
            </a:r>
            <a:endParaRPr lang="es-E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notas"/>
          <p:cNvSpPr>
            <a:spLocks noGrp="1"/>
          </p:cNvSpPr>
          <p:nvPr>
            <p:ph type="body" idx="1"/>
          </p:nvPr>
        </p:nvSpPr>
        <p:spPr/>
        <p:txBody>
          <a:bodyPr>
            <a:normAutofit/>
          </a:bodyPr>
          <a:lstStyle/>
          <a:p>
            <a:r>
              <a:rPr lang="es-ES" dirty="0" err="1"/>
              <a:t>Other</a:t>
            </a:r>
            <a:r>
              <a:rPr lang="es-ES" baseline="0" dirty="0"/>
              <a:t> </a:t>
            </a:r>
            <a:r>
              <a:rPr lang="es-ES" baseline="0" dirty="0" err="1"/>
              <a:t>activities</a:t>
            </a:r>
            <a:r>
              <a:rPr lang="es-ES" baseline="0" dirty="0"/>
              <a:t> </a:t>
            </a:r>
            <a:r>
              <a:rPr lang="es-ES" baseline="0" dirty="0" err="1"/>
              <a:t>to</a:t>
            </a:r>
            <a:r>
              <a:rPr lang="es-ES" baseline="0" dirty="0"/>
              <a:t> </a:t>
            </a:r>
            <a:r>
              <a:rPr lang="es-ES" baseline="0" dirty="0" err="1"/>
              <a:t>be</a:t>
            </a:r>
            <a:r>
              <a:rPr lang="es-ES" baseline="0" dirty="0"/>
              <a:t> </a:t>
            </a:r>
            <a:r>
              <a:rPr lang="es-ES" baseline="0" dirty="0" err="1"/>
              <a:t>conducted</a:t>
            </a:r>
            <a:r>
              <a:rPr lang="es-ES" baseline="0" dirty="0"/>
              <a:t> in ESA CCI </a:t>
            </a:r>
            <a:endParaRPr lang="es-E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990600"/>
          </a:xfrm>
          <a:prstGeom prst="rect">
            <a:avLst/>
          </a:prstGeom>
        </p:spPr>
        <p:txBody>
          <a:bodyPr/>
          <a:lstStyle/>
          <a:p>
            <a:r>
              <a:rPr kumimoji="0" lang="en-US"/>
              <a:t>Click to edit Master title style</a:t>
            </a:r>
          </a:p>
        </p:txBody>
      </p:sp>
      <p:sp>
        <p:nvSpPr>
          <p:cNvPr id="6" name="Slide Number Placeholder 5"/>
          <p:cNvSpPr>
            <a:spLocks noGrp="1"/>
          </p:cNvSpPr>
          <p:nvPr>
            <p:ph type="sldNum" sz="quarter" idx="12"/>
          </p:nvPr>
        </p:nvSpPr>
        <p:spPr>
          <a:xfrm>
            <a:off x="816864" y="6356352"/>
            <a:ext cx="670624" cy="276999"/>
          </a:xfrm>
          <a:prstGeom prst="rect">
            <a:avLst/>
          </a:prstGeom>
        </p:spPr>
        <p:txBody>
          <a:bodyPr/>
          <a:lstStyle>
            <a:lvl1pPr>
              <a:defRPr sz="1200">
                <a:solidFill>
                  <a:schemeClr val="tx2"/>
                </a:solidFill>
              </a:defRPr>
            </a:lvl1pPr>
          </a:lstStyle>
          <a:p>
            <a:fld id="{C8E38066-F069-41C9-B38D-47DB557F2632}" type="slidenum">
              <a:rPr lang="en-GB" smtClean="0">
                <a:solidFill>
                  <a:srgbClr val="1F497D"/>
                </a:solidFill>
              </a:rPr>
              <a:pPr/>
              <a:t>‹Nº›</a:t>
            </a:fld>
            <a:endParaRPr lang="en-GB" dirty="0">
              <a:solidFill>
                <a:srgbClr val="1F497D"/>
              </a:solidFill>
            </a:endParaRPr>
          </a:p>
        </p:txBody>
      </p:sp>
      <p:sp>
        <p:nvSpPr>
          <p:cNvPr id="8" name="Content Placeholder 7"/>
          <p:cNvSpPr>
            <a:spLocks noGrp="1"/>
          </p:cNvSpPr>
          <p:nvPr>
            <p:ph sz="quarter" idx="1"/>
          </p:nvPr>
        </p:nvSpPr>
        <p:spPr>
          <a:xfrm>
            <a:off x="609600" y="1219200"/>
            <a:ext cx="10972800" cy="4937760"/>
          </a:xfrm>
          <a:prstGeom prst="rect">
            <a:avLst/>
          </a:prstGeo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xmlns="" val="3304612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6459" y="-3636"/>
            <a:ext cx="12185541" cy="6861636"/>
          </a:xfrm>
          <a:prstGeom prst="rect">
            <a:avLst/>
          </a:prstGeom>
        </p:spPr>
      </p:pic>
      <p:sp>
        <p:nvSpPr>
          <p:cNvPr id="2" name="Title 1"/>
          <p:cNvSpPr>
            <a:spLocks noGrp="1"/>
          </p:cNvSpPr>
          <p:nvPr>
            <p:ph type="ctrTitle"/>
          </p:nvPr>
        </p:nvSpPr>
        <p:spPr>
          <a:xfrm>
            <a:off x="830385" y="2492915"/>
            <a:ext cx="10363200" cy="722765"/>
          </a:xfrm>
          <a:prstGeom prst="rect">
            <a:avLst/>
          </a:prstGeo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830386" y="3847065"/>
            <a:ext cx="5961633" cy="2212604"/>
          </a:xfrm>
          <a:prstGeom prst="rect">
            <a:avLst/>
          </a:prstGeo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474336"/>
            <a:ext cx="2743200" cy="365125"/>
          </a:xfrm>
          <a:prstGeom prst="rect">
            <a:avLst/>
          </a:prstGeom>
        </p:spPr>
        <p:txBody>
          <a:bodyPr/>
          <a:lstStyle/>
          <a:p>
            <a:fld id="{0AA59793-C156-499B-A27C-B13B45B618E6}" type="datetime1">
              <a:rPr lang="en-US" smtClean="0"/>
              <a:pPr/>
              <a:t>7/16/2019</a:t>
            </a:fld>
            <a:endParaRPr lang="en-US"/>
          </a:p>
        </p:txBody>
      </p:sp>
      <p:sp>
        <p:nvSpPr>
          <p:cNvPr id="5" name="Footer Placeholder 4"/>
          <p:cNvSpPr>
            <a:spLocks noGrp="1"/>
          </p:cNvSpPr>
          <p:nvPr>
            <p:ph type="ftr" sz="quarter" idx="11"/>
          </p:nvPr>
        </p:nvSpPr>
        <p:spPr>
          <a:xfrm>
            <a:off x="4038600" y="6474336"/>
            <a:ext cx="4114800" cy="365125"/>
          </a:xfrm>
          <a:prstGeom prst="rect">
            <a:avLst/>
          </a:prstGeom>
        </p:spPr>
        <p:txBody>
          <a:bodyPr/>
          <a:lstStyle/>
          <a:p>
            <a:r>
              <a:rPr lang="en-US"/>
              <a:t>CEOS AC-VC June 2017</a:t>
            </a:r>
          </a:p>
        </p:txBody>
      </p:sp>
      <p:sp>
        <p:nvSpPr>
          <p:cNvPr id="6" name="Slide Number Placeholder 5"/>
          <p:cNvSpPr>
            <a:spLocks noGrp="1"/>
          </p:cNvSpPr>
          <p:nvPr>
            <p:ph type="sldNum" sz="quarter" idx="12"/>
          </p:nvPr>
        </p:nvSpPr>
        <p:spPr/>
        <p:txBody>
          <a:bodyPr/>
          <a:lstStyle/>
          <a:p>
            <a:fld id="{D11591C9-1069-47C8-BF2F-DC125323CA97}" type="slidenum">
              <a:rPr lang="en-US" smtClean="0"/>
              <a:pPr/>
              <a:t>‹Nº›</a:t>
            </a:fld>
            <a:endParaRPr lang="en-US"/>
          </a:p>
        </p:txBody>
      </p:sp>
      <p:pic>
        <p:nvPicPr>
          <p:cNvPr id="10" name="ceos_logo.png"/>
          <p:cNvPicPr/>
          <p:nvPr userDrawn="1"/>
        </p:nvPicPr>
        <p:blipFill>
          <a:blip r:embed="rId3"/>
          <a:stretch>
            <a:fillRect/>
          </a:stretch>
        </p:blipFill>
        <p:spPr>
          <a:xfrm>
            <a:off x="830385" y="1217405"/>
            <a:ext cx="3343875" cy="993132"/>
          </a:xfrm>
          <a:prstGeom prst="rect">
            <a:avLst/>
          </a:prstGeom>
          <a:ln w="12700">
            <a:miter lim="400000"/>
          </a:ln>
        </p:spPr>
      </p:pic>
      <p:sp>
        <p:nvSpPr>
          <p:cNvPr id="11" name="Shape 10"/>
          <p:cNvSpPr txBox="1">
            <a:spLocks/>
          </p:cNvSpPr>
          <p:nvPr userDrawn="1"/>
        </p:nvSpPr>
        <p:spPr>
          <a:xfrm>
            <a:off x="830386" y="2246635"/>
            <a:ext cx="3741615" cy="2101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a:solidFill>
                  <a:schemeClr val="bg1">
                    <a:lumMod val="20000"/>
                    <a:lumOff val="80000"/>
                  </a:schemeClr>
                </a:solidFill>
                <a:latin typeface="+mj-lt"/>
              </a:rPr>
              <a:t>Committee on Earth Observation Satellites</a:t>
            </a:r>
          </a:p>
        </p:txBody>
      </p:sp>
    </p:spTree>
    <p:extLst>
      <p:ext uri="{BB962C8B-B14F-4D97-AF65-F5344CB8AC3E}">
        <p14:creationId xmlns:p14="http://schemas.microsoft.com/office/powerpoint/2010/main" xmlns="" val="1753092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cstate="print"/>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9652000" y="6546852"/>
            <a:ext cx="2540000" cy="246221"/>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defTabSz="457200"/>
            <a:fld id="{86CB4B4D-7CA3-9044-876B-883B54F8677D}" type="slidenum">
              <a:rPr kern="0">
                <a:solidFill>
                  <a:srgbClr val="002569"/>
                </a:solidFill>
              </a:rPr>
              <a:pPr defTabSz="457200"/>
              <a:t>‹Nº›</a:t>
            </a:fld>
            <a:endParaRPr kern="0">
              <a:solidFill>
                <a:srgbClr val="002569"/>
              </a:solidFill>
            </a:endParaRPr>
          </a:p>
        </p:txBody>
      </p:sp>
    </p:spTree>
    <p:extLst>
      <p:ext uri="{BB962C8B-B14F-4D97-AF65-F5344CB8AC3E}">
        <p14:creationId xmlns:p14="http://schemas.microsoft.com/office/powerpoint/2010/main" xmlns="" val="1741995260"/>
      </p:ext>
    </p:extLst>
  </p:cSld>
  <p:clrMap bg1="lt1" tx1="dk1" bg2="lt2" tx2="dk2" accent1="accent1" accent2="accent2" accent3="accent3" accent4="accent4" accent5="accent5" accent6="accent6" hlink="hlink" folHlink="folHlink"/>
  <p:sldLayoutIdLst>
    <p:sldLayoutId id="2147483662" r:id="rId1"/>
    <p:sldLayoutId id="2147483663"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5067/doc/ceoswgcv/lpv/albedo.001" TargetMode="External"/><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lpvs.gsfc.nasa.gov/LPV_Supersites/LPVsite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library.wmo.int/index.php?lvl=notice_display&amp;id=21404" TargetMode="Externa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https://lpvs.gsfc.nasa.gov/LPV_Meetings/LPV_plenary2019.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lpvs.gsfc.nasa.gov/LPV_Meetings/LPV_plenary2019.html"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jpeg"/><Relationship Id="rId3" Type="http://schemas.openxmlformats.org/officeDocument/2006/relationships/image" Target="../media/image34.png"/><Relationship Id="rId21" Type="http://schemas.openxmlformats.org/officeDocument/2006/relationships/image" Target="../media/image52.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jpeg"/><Relationship Id="rId2" Type="http://schemas.openxmlformats.org/officeDocument/2006/relationships/notesSlide" Target="../notesSlides/notesSlide21.xml"/><Relationship Id="rId16" Type="http://schemas.openxmlformats.org/officeDocument/2006/relationships/image" Target="../media/image47.jpe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20.png"/><Relationship Id="rId10" Type="http://schemas.openxmlformats.org/officeDocument/2006/relationships/image" Target="../media/image41.png"/><Relationship Id="rId19" Type="http://schemas.openxmlformats.org/officeDocument/2006/relationships/image" Target="../media/image50.png"/><Relationship Id="rId4" Type="http://schemas.openxmlformats.org/officeDocument/2006/relationships/image" Target="../media/image35.png"/><Relationship Id="rId9" Type="http://schemas.openxmlformats.org/officeDocument/2006/relationships/image" Target="../media/image40.gif"/><Relationship Id="rId14" Type="http://schemas.openxmlformats.org/officeDocument/2006/relationships/image" Target="../media/image45.jpeg"/><Relationship Id="rId22" Type="http://schemas.openxmlformats.org/officeDocument/2006/relationships/image" Target="../media/image53.jpeg"/></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rdcu.be/bFdVw" TargetMode="External"/><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2046" y="2627107"/>
            <a:ext cx="10363200" cy="722765"/>
          </a:xfrm>
        </p:spPr>
        <p:txBody>
          <a:bodyPr>
            <a:normAutofit fontScale="90000"/>
          </a:bodyPr>
          <a:lstStyle/>
          <a:p>
            <a:r>
              <a:rPr lang="en-US" sz="2400" dirty="0"/>
              <a:t>Working Group on Calibration and Validation</a:t>
            </a:r>
            <a:r>
              <a:rPr lang="en-US" dirty="0"/>
              <a:t/>
            </a:r>
            <a:br>
              <a:rPr lang="en-US" dirty="0"/>
            </a:br>
            <a:r>
              <a:rPr lang="en-US" dirty="0"/>
              <a:t>Land Product Validation (LPV) Subgroup Report</a:t>
            </a:r>
          </a:p>
        </p:txBody>
      </p:sp>
      <p:sp>
        <p:nvSpPr>
          <p:cNvPr id="3" name="Subtitle 2"/>
          <p:cNvSpPr>
            <a:spLocks noGrp="1"/>
          </p:cNvSpPr>
          <p:nvPr>
            <p:ph type="subTitle" idx="1"/>
          </p:nvPr>
        </p:nvSpPr>
        <p:spPr>
          <a:xfrm>
            <a:off x="712046" y="4621845"/>
            <a:ext cx="5977403" cy="1630457"/>
          </a:xfrm>
        </p:spPr>
        <p:txBody>
          <a:bodyPr>
            <a:normAutofit fontScale="92500"/>
          </a:bodyPr>
          <a:lstStyle/>
          <a:p>
            <a:pPr lvl="0">
              <a:lnSpc>
                <a:spcPct val="150000"/>
              </a:lnSpc>
              <a:defRPr>
                <a:solidFill>
                  <a:srgbClr val="000000"/>
                </a:solidFill>
              </a:defRPr>
            </a:pPr>
            <a:r>
              <a:rPr lang="en-US" dirty="0">
                <a:solidFill>
                  <a:srgbClr val="FFFFFF"/>
                </a:solidFill>
                <a:ea typeface="Arial Bold"/>
                <a:cs typeface="Arial Bold"/>
                <a:sym typeface="Arial Bold"/>
              </a:rPr>
              <a:t>Chair: Fernando Camacho (EOLAB / U. </a:t>
            </a:r>
            <a:r>
              <a:rPr lang="en-US" dirty="0">
                <a:solidFill>
                  <a:srgbClr val="FFFFFF"/>
                </a:solidFill>
              </a:rPr>
              <a:t>Valencia)</a:t>
            </a:r>
            <a:endParaRPr lang="en-US" dirty="0">
              <a:solidFill>
                <a:srgbClr val="FFFFFF"/>
              </a:solidFill>
              <a:ea typeface="Arial Bold"/>
              <a:cs typeface="Arial Bold"/>
              <a:sym typeface="Arial Bold"/>
            </a:endParaRPr>
          </a:p>
          <a:p>
            <a:pPr lvl="0">
              <a:lnSpc>
                <a:spcPct val="150000"/>
              </a:lnSpc>
              <a:defRPr>
                <a:solidFill>
                  <a:srgbClr val="000000"/>
                </a:solidFill>
              </a:defRPr>
            </a:pPr>
            <a:r>
              <a:rPr lang="en-US" dirty="0">
                <a:solidFill>
                  <a:srgbClr val="FFFFFF"/>
                </a:solidFill>
                <a:ea typeface="Arial Bold"/>
                <a:cs typeface="Arial Bold"/>
                <a:sym typeface="Arial Bold"/>
              </a:rPr>
              <a:t>Secretariat: Jaime Nickeson (SSAI/NASA Goddard)</a:t>
            </a:r>
          </a:p>
          <a:p>
            <a:pPr lvl="0">
              <a:lnSpc>
                <a:spcPct val="150000"/>
              </a:lnSpc>
              <a:defRPr>
                <a:solidFill>
                  <a:srgbClr val="000000"/>
                </a:solidFill>
              </a:defRPr>
            </a:pPr>
            <a:r>
              <a:rPr lang="en-US" dirty="0">
                <a:solidFill>
                  <a:srgbClr val="FFFFFF"/>
                </a:solidFill>
              </a:rPr>
              <a:t>&amp; Focus Area leads</a:t>
            </a:r>
            <a:endParaRPr lang="en-US" dirty="0">
              <a:solidFill>
                <a:srgbClr val="FFFFFF"/>
              </a:solidFill>
              <a:ea typeface="Arial Bold"/>
              <a:cs typeface="Arial Bold"/>
              <a:sym typeface="Arial Bold"/>
            </a:endParaRPr>
          </a:p>
        </p:txBody>
      </p:sp>
      <p:pic>
        <p:nvPicPr>
          <p:cNvPr id="4" name="Picture 2">
            <a:extLst>
              <a:ext uri="{FF2B5EF4-FFF2-40B4-BE49-F238E27FC236}">
                <a16:creationId xmlns:a16="http://schemas.microsoft.com/office/drawing/2014/main" xmlns="" id="{21E18164-10B2-40B9-BCE4-77883481BA27}"/>
              </a:ext>
            </a:extLst>
          </p:cNvPr>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9210502" y="393210"/>
            <a:ext cx="2646557" cy="2135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70166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514600" y="152400"/>
            <a:ext cx="7848600" cy="676193"/>
          </a:xfrm>
        </p:spPr>
        <p:txBody>
          <a:bodyPr/>
          <a:lstStyle/>
          <a:p>
            <a:pPr algn="l"/>
            <a:r>
              <a:rPr lang="en-US" sz="2400" b="1" dirty="0"/>
              <a:t>CARB-16:Cal/Val and production of biomass products from CEOS missions </a:t>
            </a:r>
            <a:endParaRPr lang="en-GB" sz="2400" dirty="0"/>
          </a:p>
        </p:txBody>
      </p:sp>
      <p:sp>
        <p:nvSpPr>
          <p:cNvPr id="7" name="Rectángulo 6">
            <a:extLst>
              <a:ext uri="{FF2B5EF4-FFF2-40B4-BE49-F238E27FC236}">
                <a16:creationId xmlns:a16="http://schemas.microsoft.com/office/drawing/2014/main" xmlns="" id="{DD0D1300-248F-424F-B646-FD5C8CB7AE7D}"/>
              </a:ext>
            </a:extLst>
          </p:cNvPr>
          <p:cNvSpPr/>
          <p:nvPr/>
        </p:nvSpPr>
        <p:spPr>
          <a:xfrm>
            <a:off x="2327563" y="1172371"/>
            <a:ext cx="8719155" cy="400110"/>
          </a:xfrm>
          <a:prstGeom prst="rect">
            <a:avLst/>
          </a:prstGeom>
        </p:spPr>
        <p:txBody>
          <a:bodyPr wrap="square">
            <a:spAutoFit/>
          </a:bodyPr>
          <a:lstStyle/>
          <a:p>
            <a:pPr defTabSz="457200" latinLnBrk="1"/>
            <a:r>
              <a:rPr lang="es-ES" b="1" dirty="0"/>
              <a:t>CARB-16-2018-5 : </a:t>
            </a:r>
            <a:r>
              <a:rPr lang="en-US" sz="2000" b="1" dirty="0"/>
              <a:t> Establishment of biomass validation supersites </a:t>
            </a:r>
            <a:endParaRPr lang="es-ES" b="1" dirty="0"/>
          </a:p>
        </p:txBody>
      </p:sp>
      <p:sp>
        <p:nvSpPr>
          <p:cNvPr id="5" name="TextBox 2"/>
          <p:cNvSpPr txBox="1"/>
          <p:nvPr/>
        </p:nvSpPr>
        <p:spPr>
          <a:xfrm>
            <a:off x="1288833" y="6455418"/>
            <a:ext cx="10598368"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1" dirty="0">
                <a:solidFill>
                  <a:schemeClr val="tx1">
                    <a:lumMod val="85000"/>
                    <a:lumOff val="15000"/>
                  </a:schemeClr>
                </a:solidFill>
              </a:rPr>
              <a:t>A subset of data rich Multi-Mission Sites that have been identified as serving all missions</a:t>
            </a:r>
          </a:p>
        </p:txBody>
      </p:sp>
      <p:pic>
        <p:nvPicPr>
          <p:cNvPr id="6" name="Picture 7">
            <a:extLst>
              <a:ext uri="{FF2B5EF4-FFF2-40B4-BE49-F238E27FC236}">
                <a16:creationId xmlns:a16="http://schemas.microsoft.com/office/drawing/2014/main" xmlns="" id="{42C9FE79-CD5B-E84B-AF84-99B1BE1B305D}"/>
              </a:ext>
            </a:extLst>
          </p:cNvPr>
          <p:cNvPicPr>
            <a:picLocks noChangeAspect="1"/>
          </p:cNvPicPr>
          <p:nvPr/>
        </p:nvPicPr>
        <p:blipFill rotWithShape="1">
          <a:blip r:embed="rId2" cstate="print"/>
          <a:srcRect l="6333" t="4125" r="16833"/>
          <a:stretch/>
        </p:blipFill>
        <p:spPr>
          <a:xfrm>
            <a:off x="493577" y="1666803"/>
            <a:ext cx="11204844" cy="4660583"/>
          </a:xfrm>
          <a:prstGeom prst="rect">
            <a:avLst/>
          </a:prstGeom>
          <a:ln w="25400">
            <a:solidFill>
              <a:schemeClr val="tx1">
                <a:lumMod val="85000"/>
                <a:lumOff val="15000"/>
              </a:schemeClr>
            </a:solidFill>
          </a:ln>
        </p:spPr>
      </p:pic>
      <p:sp>
        <p:nvSpPr>
          <p:cNvPr id="8" name="7 CuadroTexto"/>
          <p:cNvSpPr txBox="1"/>
          <p:nvPr/>
        </p:nvSpPr>
        <p:spPr>
          <a:xfrm>
            <a:off x="4738254" y="5852160"/>
            <a:ext cx="5868786"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1" i="0" u="none" strike="noStrike" cap="none" spc="0" normalizeH="0" baseline="0" dirty="0" err="1">
                <a:ln>
                  <a:noFill/>
                </a:ln>
                <a:solidFill>
                  <a:srgbClr val="002569"/>
                </a:solidFill>
                <a:effectLst/>
                <a:uFillTx/>
              </a:rPr>
              <a:t>Proposed</a:t>
            </a:r>
            <a:r>
              <a:rPr kumimoji="0" lang="es-ES" sz="1800" b="1" i="0" u="none" strike="noStrike" cap="none" spc="0" normalizeH="0" baseline="0" dirty="0">
                <a:ln>
                  <a:noFill/>
                </a:ln>
                <a:solidFill>
                  <a:srgbClr val="002569"/>
                </a:solidFill>
                <a:effectLst/>
                <a:uFillTx/>
              </a:rPr>
              <a:t> </a:t>
            </a:r>
            <a:r>
              <a:rPr kumimoji="0" lang="es-ES" sz="1800" b="1" i="0" u="none" strike="noStrike" cap="none" spc="0" normalizeH="0" baseline="0" dirty="0" err="1">
                <a:ln>
                  <a:noFill/>
                </a:ln>
                <a:solidFill>
                  <a:srgbClr val="002569"/>
                </a:solidFill>
                <a:effectLst/>
                <a:uFillTx/>
              </a:rPr>
              <a:t>biomass</a:t>
            </a:r>
            <a:r>
              <a:rPr kumimoji="0" lang="es-ES" sz="1800" b="1" i="0" u="none" strike="noStrike" cap="none" spc="0" normalizeH="0" baseline="0" dirty="0">
                <a:ln>
                  <a:noFill/>
                </a:ln>
                <a:solidFill>
                  <a:srgbClr val="002569"/>
                </a:solidFill>
                <a:effectLst/>
                <a:uFillTx/>
              </a:rPr>
              <a:t> </a:t>
            </a:r>
            <a:r>
              <a:rPr kumimoji="0" lang="es-ES" sz="1800" b="1" i="0" u="none" strike="noStrike" cap="none" spc="0" normalizeH="0" baseline="0" dirty="0" err="1">
                <a:ln>
                  <a:noFill/>
                </a:ln>
                <a:solidFill>
                  <a:srgbClr val="002569"/>
                </a:solidFill>
                <a:effectLst/>
                <a:uFillTx/>
              </a:rPr>
              <a:t>super</a:t>
            </a:r>
            <a:r>
              <a:rPr kumimoji="0" lang="es-ES" sz="1800" b="1" i="0" u="none" strike="noStrike" cap="none" spc="0" normalizeH="0" dirty="0">
                <a:ln>
                  <a:noFill/>
                </a:ln>
                <a:solidFill>
                  <a:srgbClr val="002569"/>
                </a:solidFill>
                <a:effectLst/>
                <a:uFillTx/>
              </a:rPr>
              <a:t> </a:t>
            </a:r>
            <a:r>
              <a:rPr kumimoji="0" lang="es-ES" sz="1800" b="1" i="0" u="none" strike="noStrike" cap="none" spc="0" normalizeH="0" dirty="0" err="1">
                <a:ln>
                  <a:noFill/>
                </a:ln>
                <a:solidFill>
                  <a:srgbClr val="002569"/>
                </a:solidFill>
                <a:effectLst/>
                <a:uFillTx/>
              </a:rPr>
              <a:t>sites</a:t>
            </a:r>
            <a:r>
              <a:rPr kumimoji="0" lang="es-ES" sz="1800" b="1" i="0" u="none" strike="noStrike" cap="none" spc="0" normalizeH="0" dirty="0">
                <a:ln>
                  <a:noFill/>
                </a:ln>
                <a:solidFill>
                  <a:srgbClr val="002569"/>
                </a:solidFill>
                <a:effectLst/>
                <a:uFillTx/>
              </a:rPr>
              <a:t> (</a:t>
            </a:r>
            <a:r>
              <a:rPr kumimoji="0" lang="es-ES" sz="1800" b="1" i="0" u="none" strike="noStrike" cap="none" spc="0" normalizeH="0" dirty="0" err="1">
                <a:ln>
                  <a:noFill/>
                </a:ln>
                <a:solidFill>
                  <a:srgbClr val="002569"/>
                </a:solidFill>
                <a:effectLst/>
                <a:uFillTx/>
              </a:rPr>
              <a:t>under</a:t>
            </a:r>
            <a:r>
              <a:rPr kumimoji="0" lang="es-ES" sz="1800" b="1" i="0" u="none" strike="noStrike" cap="none" spc="0" normalizeH="0" dirty="0">
                <a:ln>
                  <a:noFill/>
                </a:ln>
                <a:solidFill>
                  <a:srgbClr val="002569"/>
                </a:solidFill>
                <a:effectLst/>
                <a:uFillTx/>
              </a:rPr>
              <a:t> </a:t>
            </a:r>
            <a:r>
              <a:rPr kumimoji="0" lang="es-ES" sz="1800" b="1" i="0" u="none" strike="noStrike" cap="none" spc="0" normalizeH="0" dirty="0" err="1">
                <a:ln>
                  <a:noFill/>
                </a:ln>
                <a:solidFill>
                  <a:srgbClr val="002569"/>
                </a:solidFill>
                <a:effectLst/>
                <a:uFillTx/>
              </a:rPr>
              <a:t>review</a:t>
            </a:r>
            <a:r>
              <a:rPr kumimoji="0" lang="es-ES" sz="1800" b="1" i="0" u="none" strike="noStrike" cap="none" spc="0" normalizeH="0" dirty="0">
                <a:ln>
                  <a:noFill/>
                </a:ln>
                <a:solidFill>
                  <a:srgbClr val="002569"/>
                </a:solidFill>
                <a:effectLst/>
                <a:uFillTx/>
              </a:rPr>
              <a:t>)</a:t>
            </a:r>
            <a:endParaRPr kumimoji="0" lang="es-ES" sz="1800" b="1"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xmlns="" val="1030761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094651" y="266323"/>
            <a:ext cx="8002697" cy="1200329"/>
          </a:xfrm>
        </p:spPr>
        <p:txBody>
          <a:bodyPr/>
          <a:lstStyle/>
          <a:p>
            <a:r>
              <a:rPr lang="en-US" sz="2800" b="1" dirty="0"/>
              <a:t>Surface Albedo Product validation protocol</a:t>
            </a:r>
            <a:endParaRPr lang="en-GB" sz="2400" u="sng" dirty="0"/>
          </a:p>
        </p:txBody>
      </p:sp>
      <p:pic>
        <p:nvPicPr>
          <p:cNvPr id="14" name="Picture 13">
            <a:extLst>
              <a:ext uri="{FF2B5EF4-FFF2-40B4-BE49-F238E27FC236}">
                <a16:creationId xmlns:a16="http://schemas.microsoft.com/office/drawing/2014/main" xmlns="" id="{F266AC52-3598-4DED-9331-A270E4A48FF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2765" y="1380162"/>
            <a:ext cx="4121510" cy="5192201"/>
          </a:xfrm>
          <a:prstGeom prst="rect">
            <a:avLst/>
          </a:prstGeom>
          <a:ln>
            <a:solidFill>
              <a:schemeClr val="tx1"/>
            </a:solidFill>
          </a:ln>
        </p:spPr>
      </p:pic>
      <p:sp>
        <p:nvSpPr>
          <p:cNvPr id="2" name="Rectangle 1">
            <a:extLst>
              <a:ext uri="{FF2B5EF4-FFF2-40B4-BE49-F238E27FC236}">
                <a16:creationId xmlns:a16="http://schemas.microsoft.com/office/drawing/2014/main" xmlns="" id="{58B15CD6-17D8-A642-AD65-0868BF0488EC}"/>
              </a:ext>
            </a:extLst>
          </p:cNvPr>
          <p:cNvSpPr/>
          <p:nvPr/>
        </p:nvSpPr>
        <p:spPr>
          <a:xfrm>
            <a:off x="4239882" y="3244334"/>
            <a:ext cx="248786" cy="369332"/>
          </a:xfrm>
          <a:prstGeom prst="rect">
            <a:avLst/>
          </a:prstGeom>
        </p:spPr>
        <p:txBody>
          <a:bodyPr wrap="none">
            <a:spAutoFit/>
          </a:bodyPr>
          <a:lstStyle/>
          <a:p>
            <a:r>
              <a:rPr lang="en-US" dirty="0">
                <a:solidFill>
                  <a:srgbClr val="000000"/>
                </a:solidFill>
                <a:latin typeface="Gill Sans" panose="020B0502020104020203" pitchFamily="34" charset="-79"/>
                <a:ea typeface="Gill Sans" panose="020B0502020104020203" pitchFamily="34" charset="-79"/>
              </a:rPr>
              <a:t> </a:t>
            </a:r>
            <a:endParaRPr lang="en-US" dirty="0"/>
          </a:p>
        </p:txBody>
      </p:sp>
      <p:sp>
        <p:nvSpPr>
          <p:cNvPr id="7" name="Content Placeholder 2">
            <a:extLst>
              <a:ext uri="{FF2B5EF4-FFF2-40B4-BE49-F238E27FC236}">
                <a16:creationId xmlns:a16="http://schemas.microsoft.com/office/drawing/2014/main" xmlns="" id="{0583E0E7-0829-4604-A152-D87442E485A3}"/>
              </a:ext>
            </a:extLst>
          </p:cNvPr>
          <p:cNvSpPr>
            <a:spLocks noGrp="1"/>
          </p:cNvSpPr>
          <p:nvPr>
            <p:ph idx="1"/>
          </p:nvPr>
        </p:nvSpPr>
        <p:spPr>
          <a:xfrm>
            <a:off x="4488668" y="1380162"/>
            <a:ext cx="7496652" cy="3478197"/>
          </a:xfrm>
        </p:spPr>
        <p:txBody>
          <a:bodyPr/>
          <a:lstStyle/>
          <a:p>
            <a:pPr marL="0" indent="0" eaLnBrk="1" hangingPunct="1">
              <a:buNone/>
              <a:defRPr/>
            </a:pPr>
            <a:r>
              <a:rPr lang="en-US" altLang="de-DE" sz="1800" dirty="0">
                <a:latin typeface="Avenir Book" charset="0"/>
              </a:rPr>
              <a:t>Following the LAI and LST validation protocol, the Radiation group has finished in 2019 the Global Surface Albedo Validation good practices protocol.</a:t>
            </a:r>
          </a:p>
          <a:p>
            <a:pPr marL="914400" lvl="2" indent="0">
              <a:lnSpc>
                <a:spcPct val="110000"/>
              </a:lnSpc>
              <a:spcBef>
                <a:spcPct val="0"/>
              </a:spcBef>
              <a:buNone/>
              <a:defRPr/>
            </a:pPr>
            <a:endParaRPr lang="en-US" altLang="de-DE" sz="1800" dirty="0">
              <a:latin typeface="Avenir Book" charset="0"/>
            </a:endParaRPr>
          </a:p>
          <a:p>
            <a:pPr marL="0" indent="0" eaLnBrk="1" hangingPunct="1">
              <a:buNone/>
              <a:defRPr/>
            </a:pPr>
            <a:endParaRPr lang="en-US" altLang="de-DE" sz="1800" dirty="0">
              <a:latin typeface="Avenir Book" charset="0"/>
            </a:endParaRPr>
          </a:p>
        </p:txBody>
      </p:sp>
      <p:sp>
        <p:nvSpPr>
          <p:cNvPr id="3" name="Rectángulo 2">
            <a:extLst>
              <a:ext uri="{FF2B5EF4-FFF2-40B4-BE49-F238E27FC236}">
                <a16:creationId xmlns:a16="http://schemas.microsoft.com/office/drawing/2014/main" xmlns="" id="{8115D7F4-3093-4AFD-9504-49C60D379F4C}"/>
              </a:ext>
            </a:extLst>
          </p:cNvPr>
          <p:cNvSpPr/>
          <p:nvPr/>
        </p:nvSpPr>
        <p:spPr>
          <a:xfrm>
            <a:off x="4573047" y="5477838"/>
            <a:ext cx="7496652" cy="1283428"/>
          </a:xfrm>
          <a:prstGeom prst="rect">
            <a:avLst/>
          </a:prstGeom>
        </p:spPr>
        <p:txBody>
          <a:bodyPr wrap="square">
            <a:spAutoFit/>
          </a:bodyPr>
          <a:lstStyle/>
          <a:p>
            <a:pPr marL="68581" indent="0">
              <a:lnSpc>
                <a:spcPct val="110000"/>
              </a:lnSpc>
              <a:spcBef>
                <a:spcPct val="0"/>
              </a:spcBef>
              <a:buNone/>
              <a:defRPr/>
            </a:pPr>
            <a:endParaRPr lang="en-US" altLang="de-DE" dirty="0">
              <a:latin typeface="Avenir Light" charset="0"/>
            </a:endParaRPr>
          </a:p>
          <a:p>
            <a:pPr marL="68581" indent="0">
              <a:lnSpc>
                <a:spcPct val="110000"/>
              </a:lnSpc>
              <a:spcBef>
                <a:spcPct val="0"/>
              </a:spcBef>
              <a:buNone/>
              <a:defRPr/>
            </a:pPr>
            <a:r>
              <a:rPr lang="en-US" altLang="de-DE" dirty="0">
                <a:latin typeface="Avenir Light" charset="0"/>
              </a:rPr>
              <a:t>Authors:  </a:t>
            </a:r>
            <a:r>
              <a:rPr lang="en-US" dirty="0">
                <a:latin typeface="Avenir Light" charset="0"/>
              </a:rPr>
              <a:t>Wang, Z., Schaaf, C., </a:t>
            </a:r>
            <a:r>
              <a:rPr lang="en-US" dirty="0" err="1">
                <a:latin typeface="Avenir Light" charset="0"/>
              </a:rPr>
              <a:t>Lattanzio</a:t>
            </a:r>
            <a:r>
              <a:rPr lang="en-US" dirty="0">
                <a:latin typeface="Avenir Light" charset="0"/>
              </a:rPr>
              <a:t>, A., </a:t>
            </a:r>
            <a:r>
              <a:rPr lang="en-US" dirty="0" err="1">
                <a:latin typeface="Avenir Light" charset="0"/>
              </a:rPr>
              <a:t>Carrer</a:t>
            </a:r>
            <a:r>
              <a:rPr lang="en-US" dirty="0">
                <a:latin typeface="Avenir Light" charset="0"/>
              </a:rPr>
              <a:t>, D., Grant, I., Román, M., Camacho, F., Yu, Y., Sánchez-</a:t>
            </a:r>
            <a:r>
              <a:rPr lang="en-US" dirty="0" err="1">
                <a:latin typeface="Avenir Light" charset="0"/>
              </a:rPr>
              <a:t>Zapero</a:t>
            </a:r>
            <a:r>
              <a:rPr lang="en-US" dirty="0">
                <a:latin typeface="Avenir Light" charset="0"/>
              </a:rPr>
              <a:t>, J. &amp; Nickeson, J.</a:t>
            </a:r>
            <a:endParaRPr lang="en-US" dirty="0">
              <a:solidFill>
                <a:srgbClr val="000000"/>
              </a:solidFill>
            </a:endParaRPr>
          </a:p>
          <a:p>
            <a:r>
              <a:rPr lang="en-US" b="1" dirty="0">
                <a:solidFill>
                  <a:srgbClr val="000000"/>
                </a:solidFill>
                <a:hlinkClick r:id="rId3"/>
              </a:rPr>
              <a:t>https://doi.org/10.5067/doc/ceoswgcv/lpv/albedo.001</a:t>
            </a:r>
            <a:endParaRPr lang="en-US" b="1" dirty="0">
              <a:solidFill>
                <a:srgbClr val="000000"/>
              </a:solidFill>
            </a:endParaRPr>
          </a:p>
        </p:txBody>
      </p:sp>
      <p:sp>
        <p:nvSpPr>
          <p:cNvPr id="5" name="CuadroTexto 4">
            <a:extLst>
              <a:ext uri="{FF2B5EF4-FFF2-40B4-BE49-F238E27FC236}">
                <a16:creationId xmlns:a16="http://schemas.microsoft.com/office/drawing/2014/main" xmlns="" id="{247948FC-534D-4A3B-B843-8A3192544049}"/>
              </a:ext>
            </a:extLst>
          </p:cNvPr>
          <p:cNvSpPr txBox="1"/>
          <p:nvPr/>
        </p:nvSpPr>
        <p:spPr>
          <a:xfrm>
            <a:off x="6389649" y="3420746"/>
            <a:ext cx="5887844"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2569"/>
                </a:solidFill>
                <a:effectLst/>
                <a:highlight>
                  <a:srgbClr val="FFFF00"/>
                </a:highlight>
                <a:uFillTx/>
              </a:rPr>
              <a:t>METRICS O FOTO BONITA</a:t>
            </a:r>
          </a:p>
        </p:txBody>
      </p:sp>
      <p:pic>
        <p:nvPicPr>
          <p:cNvPr id="3074" name="Picture 2"/>
          <p:cNvPicPr>
            <a:picLocks noChangeAspect="1" noChangeArrowheads="1"/>
          </p:cNvPicPr>
          <p:nvPr/>
        </p:nvPicPr>
        <p:blipFill>
          <a:blip r:embed="rId4"/>
          <a:srcRect l="34884" t="37955" r="18222" b="12273"/>
          <a:stretch>
            <a:fillRect/>
          </a:stretch>
        </p:blipFill>
        <p:spPr bwMode="auto">
          <a:xfrm>
            <a:off x="5054137" y="2261062"/>
            <a:ext cx="6118167" cy="3384886"/>
          </a:xfrm>
          <a:prstGeom prst="rect">
            <a:avLst/>
          </a:prstGeom>
          <a:noFill/>
          <a:ln w="9525">
            <a:noFill/>
            <a:miter lim="800000"/>
            <a:headEnd/>
            <a:tailEnd/>
          </a:ln>
          <a:effectLst/>
        </p:spPr>
      </p:pic>
    </p:spTree>
    <p:extLst>
      <p:ext uri="{BB962C8B-B14F-4D97-AF65-F5344CB8AC3E}">
        <p14:creationId xmlns:p14="http://schemas.microsoft.com/office/powerpoint/2010/main" xmlns="" val="2513317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0ED437AA-063B-417A-8255-832E0E9301E5}"/>
              </a:ext>
            </a:extLst>
          </p:cNvPr>
          <p:cNvPicPr>
            <a:picLocks noChangeAspect="1"/>
          </p:cNvPicPr>
          <p:nvPr/>
        </p:nvPicPr>
        <p:blipFill rotWithShape="1">
          <a:blip r:embed="rId3"/>
          <a:srcRect l="12943" t="18241" r="28267" b="18544"/>
          <a:stretch/>
        </p:blipFill>
        <p:spPr>
          <a:xfrm>
            <a:off x="47249" y="2801249"/>
            <a:ext cx="6048751" cy="3658545"/>
          </a:xfrm>
          <a:prstGeom prst="rect">
            <a:avLst/>
          </a:prstGeom>
        </p:spPr>
      </p:pic>
      <p:sp>
        <p:nvSpPr>
          <p:cNvPr id="15" name="Title 1"/>
          <p:cNvSpPr>
            <a:spLocks noGrp="1"/>
          </p:cNvSpPr>
          <p:nvPr>
            <p:ph type="title"/>
          </p:nvPr>
        </p:nvSpPr>
        <p:spPr>
          <a:xfrm>
            <a:off x="2203938" y="23447"/>
            <a:ext cx="8159262" cy="1098564"/>
          </a:xfrm>
        </p:spPr>
        <p:txBody>
          <a:bodyPr/>
          <a:lstStyle/>
          <a:p>
            <a:pPr algn="ctr">
              <a:defRPr/>
            </a:pPr>
            <a:r>
              <a:rPr lang="en-US" altLang="de-DE" sz="2400" b="1" dirty="0">
                <a:latin typeface="Avenir Heavy" charset="0"/>
                <a:ea typeface="Avenir Book" charset="0"/>
                <a:cs typeface="Avenir Book" charset="0"/>
              </a:rPr>
              <a:t>CEOS LPV Supersite network</a:t>
            </a:r>
            <a:br>
              <a:rPr lang="en-US" altLang="de-DE" sz="2400" b="1" dirty="0">
                <a:latin typeface="Avenir Heavy" charset="0"/>
                <a:ea typeface="Avenir Book" charset="0"/>
                <a:cs typeface="Avenir Book" charset="0"/>
              </a:rPr>
            </a:br>
            <a:r>
              <a:rPr lang="en-US" altLang="de-DE" sz="2400" b="1" dirty="0">
                <a:latin typeface="Avenir Heavy" charset="0"/>
                <a:ea typeface="Avenir Book" charset="0"/>
                <a:cs typeface="Avenir Book" charset="0"/>
              </a:rPr>
              <a:t>Towards </a:t>
            </a:r>
            <a:r>
              <a:rPr lang="en-US" altLang="de-DE" sz="2400" b="1" dirty="0" smtClean="0">
                <a:latin typeface="Avenir Heavy" charset="0"/>
                <a:ea typeface="Avenir Book" charset="0"/>
                <a:cs typeface="Avenir Book" charset="0"/>
              </a:rPr>
              <a:t>an </a:t>
            </a:r>
            <a:r>
              <a:rPr lang="en-US" altLang="de-DE" sz="2400" b="1" dirty="0">
                <a:latin typeface="Avenir Heavy" charset="0"/>
                <a:ea typeface="Avenir Book" charset="0"/>
                <a:cs typeface="Avenir Book" charset="0"/>
              </a:rPr>
              <a:t>European network of land product supersites</a:t>
            </a:r>
          </a:p>
        </p:txBody>
      </p:sp>
      <p:sp>
        <p:nvSpPr>
          <p:cNvPr id="12" name="Rectángulo 11">
            <a:extLst>
              <a:ext uri="{FF2B5EF4-FFF2-40B4-BE49-F238E27FC236}">
                <a16:creationId xmlns:a16="http://schemas.microsoft.com/office/drawing/2014/main" xmlns="" id="{5F45E92A-EC42-4B7B-B744-5527AF5BFE56}"/>
              </a:ext>
            </a:extLst>
          </p:cNvPr>
          <p:cNvSpPr/>
          <p:nvPr/>
        </p:nvSpPr>
        <p:spPr>
          <a:xfrm>
            <a:off x="416798" y="1250964"/>
            <a:ext cx="11115417" cy="954107"/>
          </a:xfrm>
          <a:prstGeom prst="rect">
            <a:avLst/>
          </a:prstGeom>
        </p:spPr>
        <p:txBody>
          <a:bodyPr wrap="square">
            <a:spAutoFit/>
          </a:bodyPr>
          <a:lstStyle/>
          <a:p>
            <a:pPr marL="285750" indent="-285750">
              <a:buFont typeface="Arial" panose="020B0604020202020204" pitchFamily="34" charset="0"/>
              <a:buChar char="•"/>
            </a:pPr>
            <a:r>
              <a:rPr lang="en-US" sz="1400" dirty="0">
                <a:ea typeface="ＭＳ Ｐゴシック" charset="0"/>
                <a:cs typeface="Arial" charset="0"/>
              </a:rPr>
              <a:t>Super characterized (canopy structure and bio-geophysical variables) site following well-established protocols useful for the validation of (at least 3) satellite land products and for radiative transfer modeling approaches.</a:t>
            </a:r>
          </a:p>
          <a:p>
            <a:pPr marL="285750" indent="-285750">
              <a:buFont typeface="Arial" panose="020B0604020202020204" pitchFamily="34" charset="0"/>
              <a:buChar char="•"/>
            </a:pPr>
            <a:r>
              <a:rPr lang="en-US" sz="1400" dirty="0">
                <a:ea typeface="ＭＳ Ｐゴシック" charset="0"/>
                <a:cs typeface="Arial" charset="0"/>
              </a:rPr>
              <a:t>Active, long-term operations, supported by appropriate funding and infrastructural capacity.</a:t>
            </a:r>
          </a:p>
          <a:p>
            <a:pPr marL="285750" indent="-285750">
              <a:buFont typeface="Arial" panose="020B0604020202020204" pitchFamily="34" charset="0"/>
              <a:buChar char="•"/>
            </a:pPr>
            <a:r>
              <a:rPr lang="en-US" sz="1400" dirty="0">
                <a:ea typeface="ＭＳ Ｐゴシック" charset="0"/>
                <a:cs typeface="Arial" charset="0"/>
              </a:rPr>
              <a:t>Supported by airborne LiDAR and hyperspectral acquisitions (desirable).</a:t>
            </a:r>
          </a:p>
        </p:txBody>
      </p:sp>
      <p:sp>
        <p:nvSpPr>
          <p:cNvPr id="3" name="Rectángulo 2">
            <a:extLst>
              <a:ext uri="{FF2B5EF4-FFF2-40B4-BE49-F238E27FC236}">
                <a16:creationId xmlns:a16="http://schemas.microsoft.com/office/drawing/2014/main" xmlns="" id="{16FFA859-711E-417D-9337-62AF64DA162F}"/>
              </a:ext>
            </a:extLst>
          </p:cNvPr>
          <p:cNvSpPr/>
          <p:nvPr/>
        </p:nvSpPr>
        <p:spPr>
          <a:xfrm>
            <a:off x="77826" y="2343429"/>
            <a:ext cx="5432706" cy="369332"/>
          </a:xfrm>
          <a:prstGeom prst="rect">
            <a:avLst/>
          </a:prstGeom>
        </p:spPr>
        <p:txBody>
          <a:bodyPr wrap="none">
            <a:spAutoFit/>
          </a:bodyPr>
          <a:lstStyle/>
          <a:p>
            <a:r>
              <a:rPr lang="es-ES" dirty="0">
                <a:hlinkClick r:id="rId4"/>
              </a:rPr>
              <a:t>https://lpvs.gsfc.nasa.gov/LPV_Supersites/LPVsites.html</a:t>
            </a:r>
            <a:endParaRPr lang="es-ES" dirty="0"/>
          </a:p>
        </p:txBody>
      </p:sp>
      <p:grpSp>
        <p:nvGrpSpPr>
          <p:cNvPr id="11" name="10 Grupo"/>
          <p:cNvGrpSpPr/>
          <p:nvPr/>
        </p:nvGrpSpPr>
        <p:grpSpPr>
          <a:xfrm>
            <a:off x="2794179" y="2652399"/>
            <a:ext cx="10210895" cy="3956243"/>
            <a:chOff x="2794179" y="2652399"/>
            <a:chExt cx="10210895" cy="3956243"/>
          </a:xfrm>
        </p:grpSpPr>
        <p:grpSp>
          <p:nvGrpSpPr>
            <p:cNvPr id="10" name="9 Grupo"/>
            <p:cNvGrpSpPr/>
            <p:nvPr/>
          </p:nvGrpSpPr>
          <p:grpSpPr>
            <a:xfrm>
              <a:off x="2794179" y="2652399"/>
              <a:ext cx="9261574" cy="3956243"/>
              <a:chOff x="2794179" y="2652399"/>
              <a:chExt cx="9261574" cy="3956243"/>
            </a:xfrm>
          </p:grpSpPr>
          <p:sp>
            <p:nvSpPr>
              <p:cNvPr id="13" name="Google Shape;207;p10">
                <a:extLst>
                  <a:ext uri="{FF2B5EF4-FFF2-40B4-BE49-F238E27FC236}">
                    <a16:creationId xmlns:a16="http://schemas.microsoft.com/office/drawing/2014/main" xmlns="" id="{CCDA579D-F799-4F8E-86B8-FB06E623067D}"/>
                  </a:ext>
                </a:extLst>
              </p:cNvPr>
              <p:cNvSpPr/>
              <p:nvPr/>
            </p:nvSpPr>
            <p:spPr>
              <a:xfrm>
                <a:off x="2794179" y="2871247"/>
                <a:ext cx="1010905" cy="1361540"/>
              </a:xfrm>
              <a:prstGeom prst="ellipse">
                <a:avLst/>
              </a:prstGeom>
              <a:noFill/>
              <a:ln w="25400" cap="flat" cmpd="sng">
                <a:solidFill>
                  <a:srgbClr val="C00000"/>
                </a:solidFill>
                <a:prstDash val="solid"/>
                <a:round/>
                <a:headEnd type="none" w="sm" len="sm"/>
                <a:tailEnd type="none" w="sm" len="sm"/>
              </a:ln>
            </p:spPr>
            <p:txBody>
              <a:bodyPr spcFirstLastPara="1" wrap="square" lIns="91425" tIns="45700" rIns="91425" bIns="45700" anchor="ctr" anchorCtr="0">
                <a:noAutofit/>
              </a:bodyPr>
              <a:lstStyle/>
              <a:p>
                <a:pPr algn="ctr"/>
                <a:endParaRPr sz="1700" dirty="0">
                  <a:solidFill>
                    <a:srgbClr val="C00000"/>
                  </a:solidFill>
                  <a:latin typeface="Arial"/>
                  <a:ea typeface="Arial"/>
                  <a:cs typeface="Arial"/>
                  <a:sym typeface="Arial"/>
                </a:endParaRPr>
              </a:p>
            </p:txBody>
          </p:sp>
          <p:pic>
            <p:nvPicPr>
              <p:cNvPr id="2" name="Imagen 1">
                <a:extLst>
                  <a:ext uri="{FF2B5EF4-FFF2-40B4-BE49-F238E27FC236}">
                    <a16:creationId xmlns:a16="http://schemas.microsoft.com/office/drawing/2014/main" xmlns="" id="{00C4AE2F-BE15-4DC8-8747-78E8EEF89B01}"/>
                  </a:ext>
                </a:extLst>
              </p:cNvPr>
              <p:cNvPicPr>
                <a:picLocks noChangeAspect="1"/>
              </p:cNvPicPr>
              <p:nvPr/>
            </p:nvPicPr>
            <p:blipFill rotWithShape="1">
              <a:blip r:embed="rId5"/>
              <a:srcRect l="19321" t="16812" r="31910" b="21892"/>
              <a:stretch/>
            </p:blipFill>
            <p:spPr>
              <a:xfrm>
                <a:off x="6459853" y="2652399"/>
                <a:ext cx="5595900" cy="3956243"/>
              </a:xfrm>
              <a:prstGeom prst="rect">
                <a:avLst/>
              </a:prstGeom>
            </p:spPr>
          </p:pic>
          <p:cxnSp>
            <p:nvCxnSpPr>
              <p:cNvPr id="6" name="Conector recto de flecha 5">
                <a:extLst>
                  <a:ext uri="{FF2B5EF4-FFF2-40B4-BE49-F238E27FC236}">
                    <a16:creationId xmlns:a16="http://schemas.microsoft.com/office/drawing/2014/main" xmlns="" id="{008F7987-CA40-404E-AFAA-0B3A431B03FF}"/>
                  </a:ext>
                </a:extLst>
              </p:cNvPr>
              <p:cNvCxnSpPr>
                <a:stCxn id="13" idx="6"/>
              </p:cNvCxnSpPr>
              <p:nvPr/>
            </p:nvCxnSpPr>
            <p:spPr>
              <a:xfrm>
                <a:off x="3805084" y="3552017"/>
                <a:ext cx="2507987" cy="0"/>
              </a:xfrm>
              <a:prstGeom prst="straightConnector1">
                <a:avLst/>
              </a:prstGeom>
              <a:noFill/>
              <a:ln w="25400" cap="flat">
                <a:solidFill>
                  <a:srgbClr val="FF9A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grpSp>
        <p:pic>
          <p:nvPicPr>
            <p:cNvPr id="9" name="Imagen 6">
              <a:extLst>
                <a:ext uri="{FF2B5EF4-FFF2-40B4-BE49-F238E27FC236}">
                  <a16:creationId xmlns:a16="http://schemas.microsoft.com/office/drawing/2014/main" xmlns="" id="{32E4C482-820D-4CCE-AC31-67927A8C559D}"/>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147904" y="4723809"/>
              <a:ext cx="3857170" cy="506951"/>
            </a:xfrm>
            <a:prstGeom prst="rect">
              <a:avLst/>
            </a:prstGeom>
          </p:spPr>
        </p:pic>
      </p:grpSp>
    </p:spTree>
    <p:extLst>
      <p:ext uri="{BB962C8B-B14F-4D97-AF65-F5344CB8AC3E}">
        <p14:creationId xmlns:p14="http://schemas.microsoft.com/office/powerpoint/2010/main" xmlns="" val="174096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1"/>
          </p:nvPr>
        </p:nvSpPr>
        <p:spPr>
          <a:xfrm>
            <a:off x="6705600" y="6381750"/>
            <a:ext cx="2133600" cy="365125"/>
          </a:xfrm>
          <a:prstGeom prst="rect">
            <a:avLst/>
          </a:prstGeom>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defRPr/>
            </a:pPr>
            <a:fld id="{539973ED-3CA8-486F-9949-DD3997A21E33}" type="slidenum">
              <a:rPr lang="en-US" altLang="en-US" smtClean="0"/>
              <a:pPr>
                <a:defRPr/>
              </a:pPr>
              <a:t>13</a:t>
            </a:fld>
            <a:endParaRPr lang="en-US" altLang="en-US"/>
          </a:p>
        </p:txBody>
      </p:sp>
      <p:pic>
        <p:nvPicPr>
          <p:cNvPr id="4" name="Imagen 3">
            <a:extLst>
              <a:ext uri="{FF2B5EF4-FFF2-40B4-BE49-F238E27FC236}">
                <a16:creationId xmlns:a16="http://schemas.microsoft.com/office/drawing/2014/main" xmlns="" id="{27FED216-29C7-4CBD-84A3-BBFB0456D4A0}"/>
              </a:ext>
            </a:extLst>
          </p:cNvPr>
          <p:cNvPicPr>
            <a:picLocks noChangeAspect="1"/>
          </p:cNvPicPr>
          <p:nvPr/>
        </p:nvPicPr>
        <p:blipFill rotWithShape="1">
          <a:blip r:embed="rId3"/>
          <a:srcRect l="32679" t="14667" r="33465" b="9333"/>
          <a:stretch/>
        </p:blipFill>
        <p:spPr>
          <a:xfrm>
            <a:off x="492230" y="1756469"/>
            <a:ext cx="3588855" cy="4531497"/>
          </a:xfrm>
          <a:prstGeom prst="rect">
            <a:avLst/>
          </a:prstGeom>
        </p:spPr>
      </p:pic>
      <p:pic>
        <p:nvPicPr>
          <p:cNvPr id="8" name="Imagen 7">
            <a:extLst>
              <a:ext uri="{FF2B5EF4-FFF2-40B4-BE49-F238E27FC236}">
                <a16:creationId xmlns:a16="http://schemas.microsoft.com/office/drawing/2014/main" xmlns="" id="{D40BEBBB-DFDC-4F03-B21E-1389956B3C2D}"/>
              </a:ext>
            </a:extLst>
          </p:cNvPr>
          <p:cNvPicPr>
            <a:picLocks noChangeAspect="1"/>
          </p:cNvPicPr>
          <p:nvPr/>
        </p:nvPicPr>
        <p:blipFill rotWithShape="1">
          <a:blip r:embed="rId4"/>
          <a:srcRect l="16179" t="25334" r="20091" b="21523"/>
          <a:stretch/>
        </p:blipFill>
        <p:spPr>
          <a:xfrm>
            <a:off x="4584828" y="3019886"/>
            <a:ext cx="6391593" cy="3055261"/>
          </a:xfrm>
          <a:prstGeom prst="rect">
            <a:avLst/>
          </a:prstGeom>
        </p:spPr>
      </p:pic>
      <p:sp>
        <p:nvSpPr>
          <p:cNvPr id="13" name="Rectángulo 12">
            <a:extLst>
              <a:ext uri="{FF2B5EF4-FFF2-40B4-BE49-F238E27FC236}">
                <a16:creationId xmlns:a16="http://schemas.microsoft.com/office/drawing/2014/main" xmlns="" id="{E9BC6BBC-27DB-480C-AF73-8EC2555F1FAF}"/>
              </a:ext>
            </a:extLst>
          </p:cNvPr>
          <p:cNvSpPr/>
          <p:nvPr/>
        </p:nvSpPr>
        <p:spPr>
          <a:xfrm>
            <a:off x="4526846" y="6100544"/>
            <a:ext cx="6740922" cy="646331"/>
          </a:xfrm>
          <a:prstGeom prst="rect">
            <a:avLst/>
          </a:prstGeom>
        </p:spPr>
        <p:txBody>
          <a:bodyPr wrap="square">
            <a:spAutoFit/>
          </a:bodyPr>
          <a:lstStyle/>
          <a:p>
            <a:r>
              <a:rPr lang="es-ES" dirty="0">
                <a:hlinkClick r:id="rId5"/>
              </a:rPr>
              <a:t>https://library.wmo.int/index.php?lvl=notice_display&amp;id=21404#.XR4ENOgzZPY</a:t>
            </a:r>
            <a:endParaRPr lang="es-ES" dirty="0"/>
          </a:p>
        </p:txBody>
      </p:sp>
      <p:sp>
        <p:nvSpPr>
          <p:cNvPr id="16" name="Content Placeholder 2">
            <a:extLst>
              <a:ext uri="{FF2B5EF4-FFF2-40B4-BE49-F238E27FC236}">
                <a16:creationId xmlns:a16="http://schemas.microsoft.com/office/drawing/2014/main" xmlns="" id="{B7C418C0-9E2E-4D28-846B-599451311178}"/>
              </a:ext>
            </a:extLst>
          </p:cNvPr>
          <p:cNvSpPr>
            <a:spLocks noGrp="1"/>
          </p:cNvSpPr>
          <p:nvPr>
            <p:ph idx="1"/>
          </p:nvPr>
        </p:nvSpPr>
        <p:spPr>
          <a:xfrm>
            <a:off x="4232032" y="1380162"/>
            <a:ext cx="7186245" cy="3478197"/>
          </a:xfrm>
        </p:spPr>
        <p:txBody>
          <a:bodyPr/>
          <a:lstStyle/>
          <a:p>
            <a:pPr marL="0" indent="0" eaLnBrk="1" hangingPunct="1">
              <a:buFont typeface="Arial" pitchFamily="34" charset="0"/>
              <a:buChar char="•"/>
              <a:defRPr/>
            </a:pPr>
            <a:r>
              <a:rPr lang="en-US" altLang="de-DE" sz="1800" dirty="0" smtClean="0"/>
              <a:t> Contribution </a:t>
            </a:r>
            <a:r>
              <a:rPr lang="en-US" altLang="de-DE" sz="1800" dirty="0"/>
              <a:t>to the GCOS Surface Reference Network (GSRN) (GCOS-226</a:t>
            </a:r>
            <a:r>
              <a:rPr lang="en-US" altLang="de-DE" sz="1800" dirty="0" smtClean="0"/>
              <a:t>), </a:t>
            </a:r>
            <a:r>
              <a:rPr lang="en-US" sz="1800" dirty="0" smtClean="0"/>
              <a:t>a proposal for the establishment of a GCOS Surface Reference Network, with the support of the GCOS </a:t>
            </a:r>
            <a:r>
              <a:rPr lang="en-US" sz="1800" dirty="0" err="1" smtClean="0"/>
              <a:t>programme</a:t>
            </a:r>
            <a:endParaRPr lang="en-US" altLang="de-DE" sz="1800" dirty="0"/>
          </a:p>
          <a:p>
            <a:pPr marL="0" indent="0" eaLnBrk="1" hangingPunct="1">
              <a:buFont typeface="Arial" pitchFamily="34" charset="0"/>
              <a:buChar char="•"/>
              <a:defRPr/>
            </a:pPr>
            <a:r>
              <a:rPr lang="en-US" altLang="de-DE" sz="1800" dirty="0"/>
              <a:t>Terrestrial ECVs (LAI, FAPAR, Albedo</a:t>
            </a:r>
            <a:r>
              <a:rPr lang="en-US" altLang="de-DE" sz="1800" dirty="0"/>
              <a:t>..) considered </a:t>
            </a:r>
            <a:r>
              <a:rPr lang="en-US" altLang="de-DE" sz="1800" dirty="0" smtClean="0"/>
              <a:t>(in addition </a:t>
            </a:r>
            <a:r>
              <a:rPr lang="en-US" altLang="de-DE" sz="1800" dirty="0"/>
              <a:t>to mandatory atm. </a:t>
            </a:r>
            <a:r>
              <a:rPr lang="en-US" altLang="de-DE" sz="1800" dirty="0"/>
              <a:t>ECVs)</a:t>
            </a:r>
          </a:p>
          <a:p>
            <a:pPr marL="914400" lvl="2" indent="0">
              <a:lnSpc>
                <a:spcPct val="110000"/>
              </a:lnSpc>
              <a:spcBef>
                <a:spcPct val="0"/>
              </a:spcBef>
              <a:buNone/>
              <a:defRPr/>
            </a:pPr>
            <a:endParaRPr lang="en-US" altLang="de-DE" sz="1800" dirty="0">
              <a:latin typeface="Avenir Book" charset="0"/>
            </a:endParaRPr>
          </a:p>
          <a:p>
            <a:pPr marL="0" indent="0" eaLnBrk="1" hangingPunct="1">
              <a:buNone/>
              <a:defRPr/>
            </a:pPr>
            <a:endParaRPr lang="en-US" altLang="de-DE" sz="1800" dirty="0">
              <a:latin typeface="Avenir Book" charset="0"/>
            </a:endParaRPr>
          </a:p>
        </p:txBody>
      </p:sp>
      <p:sp>
        <p:nvSpPr>
          <p:cNvPr id="19" name="Title 1">
            <a:extLst>
              <a:ext uri="{FF2B5EF4-FFF2-40B4-BE49-F238E27FC236}">
                <a16:creationId xmlns:a16="http://schemas.microsoft.com/office/drawing/2014/main" xmlns="" id="{CEE0BD37-8A48-4E34-BFB0-395FAAD5DCC8}"/>
              </a:ext>
            </a:extLst>
          </p:cNvPr>
          <p:cNvSpPr>
            <a:spLocks noGrp="1"/>
          </p:cNvSpPr>
          <p:nvPr>
            <p:ph type="title"/>
          </p:nvPr>
        </p:nvSpPr>
        <p:spPr>
          <a:xfrm>
            <a:off x="2514600" y="291830"/>
            <a:ext cx="7848600" cy="842702"/>
          </a:xfrm>
        </p:spPr>
        <p:txBody>
          <a:bodyPr/>
          <a:lstStyle/>
          <a:p>
            <a:pPr algn="ctr">
              <a:defRPr/>
            </a:pPr>
            <a:r>
              <a:rPr lang="en-US" altLang="de-DE" sz="2400" b="1" dirty="0" smtClean="0">
                <a:latin typeface="Avenir Heavy" charset="0"/>
                <a:ea typeface="Avenir Book" charset="0"/>
                <a:cs typeface="Avenir Book" charset="0"/>
              </a:rPr>
              <a:t>GSRN – GCOS Surface Reference Network</a:t>
            </a:r>
            <a:endParaRPr lang="en-US" altLang="de-DE" sz="2400" b="1" dirty="0">
              <a:latin typeface="Avenir Heavy" charset="0"/>
              <a:ea typeface="Avenir Book" charset="0"/>
              <a:cs typeface="Avenir Book" charset="0"/>
            </a:endParaRPr>
          </a:p>
        </p:txBody>
      </p:sp>
    </p:spTree>
    <p:extLst>
      <p:ext uri="{BB962C8B-B14F-4D97-AF65-F5344CB8AC3E}">
        <p14:creationId xmlns:p14="http://schemas.microsoft.com/office/powerpoint/2010/main" xmlns="" val="147006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4294967295"/>
          </p:nvPr>
        </p:nvSpPr>
        <p:spPr>
          <a:xfrm>
            <a:off x="6705600" y="6381750"/>
            <a:ext cx="2133600" cy="365125"/>
          </a:xfrm>
          <a:prstGeom prst="rect">
            <a:avLst/>
          </a:prstGeom>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defRPr/>
            </a:pPr>
            <a:fld id="{539973ED-3CA8-486F-9949-DD3997A21E33}" type="slidenum">
              <a:rPr lang="en-US" altLang="en-US" smtClean="0"/>
              <a:pPr>
                <a:defRPr/>
              </a:pPr>
              <a:t>14</a:t>
            </a:fld>
            <a:endParaRPr lang="en-US" altLang="en-US"/>
          </a:p>
        </p:txBody>
      </p:sp>
      <p:sp>
        <p:nvSpPr>
          <p:cNvPr id="10" name="9 Marcador de contenido"/>
          <p:cNvSpPr>
            <a:spLocks noGrp="1"/>
          </p:cNvSpPr>
          <p:nvPr>
            <p:ph sz="quarter" idx="1"/>
          </p:nvPr>
        </p:nvSpPr>
        <p:spPr>
          <a:xfrm>
            <a:off x="3657599" y="1269077"/>
            <a:ext cx="7830590" cy="3701935"/>
          </a:xfrm>
        </p:spPr>
        <p:txBody>
          <a:bodyPr/>
          <a:lstStyle/>
          <a:p>
            <a:r>
              <a:rPr lang="en-US" sz="2000" dirty="0" smtClean="0"/>
              <a:t>ECOSTRESS </a:t>
            </a:r>
            <a:r>
              <a:rPr lang="en-US" sz="2000" dirty="0"/>
              <a:t>LST validation following LPV protocols:</a:t>
            </a:r>
          </a:p>
          <a:p>
            <a:pPr marL="800100" lvl="1" indent="-342900">
              <a:buFont typeface="+mj-lt"/>
              <a:buAutoNum type="arabicPeriod"/>
            </a:pPr>
            <a:r>
              <a:rPr lang="en-US" sz="2000" dirty="0"/>
              <a:t>Temperature-based</a:t>
            </a:r>
          </a:p>
          <a:p>
            <a:pPr marL="800100" lvl="1" indent="-342900">
              <a:buFont typeface="+mj-lt"/>
              <a:buAutoNum type="arabicPeriod"/>
            </a:pPr>
            <a:r>
              <a:rPr lang="en-US" sz="2000" dirty="0"/>
              <a:t>Radiance-based</a:t>
            </a:r>
          </a:p>
          <a:p>
            <a:pPr marL="800100" lvl="1" indent="-342900">
              <a:buFont typeface="+mj-lt"/>
              <a:buAutoNum type="arabicPeriod"/>
            </a:pPr>
            <a:r>
              <a:rPr lang="en-US" sz="2000" dirty="0"/>
              <a:t>Sensor inter-comparison</a:t>
            </a:r>
          </a:p>
        </p:txBody>
      </p:sp>
      <p:sp>
        <p:nvSpPr>
          <p:cNvPr id="11" name="Titel 2"/>
          <p:cNvSpPr txBox="1">
            <a:spLocks/>
          </p:cNvSpPr>
          <p:nvPr/>
        </p:nvSpPr>
        <p:spPr>
          <a:xfrm>
            <a:off x="2997268" y="213431"/>
            <a:ext cx="7365932" cy="426604"/>
          </a:xfrm>
          <a:prstGeom prst="rect">
            <a:avLst/>
          </a:prstGeom>
        </p:spPr>
        <p:txBody>
          <a:bodyPr/>
          <a:lstStyle/>
          <a:p>
            <a:pPr lvl="0" algn="ctr">
              <a:defRPr/>
            </a:pPr>
            <a:r>
              <a:rPr lang="en-US" sz="3200" kern="0" dirty="0" smtClean="0">
                <a:solidFill>
                  <a:srgbClr val="FFFFFF"/>
                </a:solidFill>
                <a:latin typeface="Arial Bold"/>
                <a:ea typeface="Arial Bold"/>
                <a:cs typeface="Arial Bold"/>
                <a:sym typeface="Arial Bold"/>
              </a:rPr>
              <a:t>MODIS,VIIRS </a:t>
            </a:r>
            <a:r>
              <a:rPr lang="en-US" sz="3200" kern="0" dirty="0" smtClean="0">
                <a:solidFill>
                  <a:srgbClr val="FFFFFF"/>
                </a:solidFill>
                <a:latin typeface="Arial Bold"/>
                <a:ea typeface="Arial Bold"/>
                <a:cs typeface="Arial Bold"/>
                <a:sym typeface="Arial Bold"/>
              </a:rPr>
              <a:t>and ECOSTRESS </a:t>
            </a:r>
            <a:r>
              <a:rPr kumimoji="0" lang="en-GB" sz="3200" b="0" i="0" u="none" strike="noStrike" kern="0" cap="none" spc="0" normalizeH="0" baseline="0" noProof="0" dirty="0" smtClean="0">
                <a:ln>
                  <a:noFill/>
                </a:ln>
                <a:solidFill>
                  <a:srgbClr val="FFFFFF"/>
                </a:solidFill>
                <a:effectLst/>
                <a:uLnTx/>
                <a:uFillTx/>
                <a:latin typeface="Arial Bold"/>
                <a:ea typeface="Arial Bold"/>
                <a:cs typeface="Arial Bold"/>
                <a:sym typeface="Arial Bold"/>
              </a:rPr>
              <a:t>LST </a:t>
            </a:r>
            <a:r>
              <a:rPr kumimoji="0" lang="en-GB" sz="3200" b="0" i="0" u="none" strike="noStrike" kern="0" cap="none" spc="0" normalizeH="0" baseline="0" noProof="0" dirty="0">
                <a:ln>
                  <a:noFill/>
                </a:ln>
                <a:solidFill>
                  <a:srgbClr val="FFFFFF"/>
                </a:solidFill>
                <a:effectLst/>
                <a:uLnTx/>
                <a:uFillTx/>
                <a:latin typeface="Arial Bold"/>
                <a:ea typeface="Arial Bold"/>
                <a:cs typeface="Arial Bold"/>
                <a:sym typeface="Arial Bold"/>
              </a:rPr>
              <a:t>validation</a:t>
            </a:r>
          </a:p>
        </p:txBody>
      </p:sp>
      <p:pic>
        <p:nvPicPr>
          <p:cNvPr id="12" name="Picture 4"/>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83125" y="1649331"/>
            <a:ext cx="2892829" cy="3799649"/>
          </a:xfrm>
          <a:prstGeom prst="rect">
            <a:avLst/>
          </a:prstGeom>
          <a:ln>
            <a:solidFill>
              <a:schemeClr val="tx1"/>
            </a:solidFill>
          </a:ln>
        </p:spPr>
      </p:pic>
      <p:pic>
        <p:nvPicPr>
          <p:cNvPr id="17" name="Picture 4"/>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3215928" y="2964424"/>
            <a:ext cx="3072691" cy="2489878"/>
          </a:xfrm>
          <a:prstGeom prst="rect">
            <a:avLst/>
          </a:prstGeom>
        </p:spPr>
      </p:pic>
      <p:pic>
        <p:nvPicPr>
          <p:cNvPr id="18" name="Picture 9"/>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383903" y="2995120"/>
            <a:ext cx="2963310" cy="2425931"/>
          </a:xfrm>
          <a:prstGeom prst="rect">
            <a:avLst/>
          </a:prstGeom>
        </p:spPr>
      </p:pic>
      <p:pic>
        <p:nvPicPr>
          <p:cNvPr id="22" name="Picture 4"/>
          <p:cNvPicPr>
            <a:picLocks noChangeAspect="1"/>
          </p:cNvPicPr>
          <p:nvPr/>
        </p:nvPicPr>
        <p:blipFill>
          <a:blip r:embed="rId6" cstate="print">
            <a:extLst>
              <a:ext uri="{28A0092B-C50C-407E-A947-70E740481C1C}">
                <a14:useLocalDpi xmlns:a14="http://schemas.microsoft.com/office/drawing/2010/main" xmlns=""/>
              </a:ext>
            </a:extLst>
          </a:blip>
          <a:srcRect l="48252" t="46743"/>
          <a:stretch>
            <a:fillRect/>
          </a:stretch>
        </p:blipFill>
        <p:spPr>
          <a:xfrm>
            <a:off x="9424668" y="2975652"/>
            <a:ext cx="2800582" cy="2453960"/>
          </a:xfrm>
          <a:prstGeom prst="rect">
            <a:avLst/>
          </a:prstGeom>
        </p:spPr>
      </p:pic>
      <p:sp>
        <p:nvSpPr>
          <p:cNvPr id="23" name="22 Rectángulo"/>
          <p:cNvSpPr/>
          <p:nvPr/>
        </p:nvSpPr>
        <p:spPr>
          <a:xfrm>
            <a:off x="3197630" y="5716263"/>
            <a:ext cx="8994370" cy="923330"/>
          </a:xfrm>
          <a:prstGeom prst="rect">
            <a:avLst/>
          </a:prstGeom>
        </p:spPr>
        <p:txBody>
          <a:bodyPr wrap="square">
            <a:spAutoFit/>
          </a:bodyPr>
          <a:lstStyle/>
          <a:p>
            <a:r>
              <a:rPr lang="en-GB" dirty="0"/>
              <a:t>First validation results for ECOSTRESS LST product indicate an RMSE of about 1.0 </a:t>
            </a:r>
            <a:r>
              <a:rPr lang="en-GB" dirty="0" smtClean="0"/>
              <a:t>K</a:t>
            </a:r>
          </a:p>
          <a:p>
            <a:endParaRPr lang="es-ES" dirty="0" smtClean="0"/>
          </a:p>
          <a:p>
            <a:r>
              <a:rPr lang="es-ES" dirty="0" err="1" smtClean="0"/>
              <a:t>Validation</a:t>
            </a:r>
            <a:r>
              <a:rPr lang="es-ES" dirty="0" smtClean="0"/>
              <a:t> </a:t>
            </a:r>
            <a:r>
              <a:rPr lang="es-ES" dirty="0" err="1" smtClean="0"/>
              <a:t>results</a:t>
            </a:r>
            <a:r>
              <a:rPr lang="es-ES" dirty="0" smtClean="0"/>
              <a:t> of MODIS and VIIRS LST (MOD21/VNP21) </a:t>
            </a:r>
            <a:r>
              <a:rPr lang="es-ES" dirty="0" err="1" smtClean="0"/>
              <a:t>were</a:t>
            </a:r>
            <a:r>
              <a:rPr lang="es-ES" dirty="0" smtClean="0"/>
              <a:t> </a:t>
            </a:r>
            <a:r>
              <a:rPr lang="es-ES" dirty="0" err="1" smtClean="0"/>
              <a:t>also</a:t>
            </a:r>
            <a:r>
              <a:rPr lang="es-ES" dirty="0" smtClean="0"/>
              <a:t> </a:t>
            </a:r>
            <a:r>
              <a:rPr lang="es-ES" dirty="0" err="1" smtClean="0"/>
              <a:t>reported</a:t>
            </a:r>
            <a:r>
              <a:rPr lang="es-ES" dirty="0" smtClean="0"/>
              <a:t>.</a:t>
            </a:r>
            <a:endParaRPr lang="en-GB" dirty="0"/>
          </a:p>
        </p:txBody>
      </p:sp>
    </p:spTree>
    <p:extLst>
      <p:ext uri="{BB962C8B-B14F-4D97-AF65-F5344CB8AC3E}">
        <p14:creationId xmlns:p14="http://schemas.microsoft.com/office/powerpoint/2010/main" xmlns="" val="147006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4294967295"/>
          </p:nvPr>
        </p:nvSpPr>
        <p:spPr>
          <a:xfrm>
            <a:off x="6705600" y="6381750"/>
            <a:ext cx="2133600" cy="365125"/>
          </a:xfrm>
          <a:prstGeom prst="rect">
            <a:avLst/>
          </a:prstGeom>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defRPr/>
            </a:pPr>
            <a:fld id="{539973ED-3CA8-486F-9949-DD3997A21E33}" type="slidenum">
              <a:rPr lang="en-US" altLang="en-US" smtClean="0"/>
              <a:pPr>
                <a:defRPr/>
              </a:pPr>
              <a:t>15</a:t>
            </a:fld>
            <a:endParaRPr lang="en-US" altLang="en-US"/>
          </a:p>
        </p:txBody>
      </p:sp>
      <p:sp>
        <p:nvSpPr>
          <p:cNvPr id="10" name="9 Marcador de contenido"/>
          <p:cNvSpPr>
            <a:spLocks noGrp="1"/>
          </p:cNvSpPr>
          <p:nvPr>
            <p:ph sz="quarter" idx="1"/>
          </p:nvPr>
        </p:nvSpPr>
        <p:spPr>
          <a:xfrm>
            <a:off x="548639" y="3857108"/>
            <a:ext cx="11255434" cy="2917767"/>
          </a:xfrm>
        </p:spPr>
        <p:txBody>
          <a:bodyPr/>
          <a:lstStyle/>
          <a:p>
            <a:r>
              <a:rPr lang="en-US" sz="2000" b="1" dirty="0"/>
              <a:t>Sophie Bontemps, UCL, </a:t>
            </a:r>
            <a:r>
              <a:rPr lang="en-US" sz="2000" dirty="0"/>
              <a:t>LPV Land Cover co-lead, to act as coordinator between CEOS GEOGLAM initiative and CEOS LPV in response to CEOS WP AGRI-13 action</a:t>
            </a:r>
          </a:p>
          <a:p>
            <a:r>
              <a:rPr lang="es-ES" sz="2000" dirty="0" err="1"/>
              <a:t>EAVs</a:t>
            </a:r>
            <a:r>
              <a:rPr lang="es-ES" sz="2000" dirty="0"/>
              <a:t> </a:t>
            </a:r>
            <a:r>
              <a:rPr lang="es-ES" sz="2000" dirty="0" err="1"/>
              <a:t>to</a:t>
            </a:r>
            <a:r>
              <a:rPr lang="es-ES" sz="2000" dirty="0"/>
              <a:t> </a:t>
            </a:r>
            <a:r>
              <a:rPr lang="es-ES" sz="2000" dirty="0" err="1"/>
              <a:t>be</a:t>
            </a:r>
            <a:r>
              <a:rPr lang="es-ES" sz="2000" dirty="0"/>
              <a:t> </a:t>
            </a:r>
            <a:r>
              <a:rPr lang="en-US" sz="2000" dirty="0"/>
              <a:t>produced by CEOS Agencies in GEOGLAM</a:t>
            </a:r>
          </a:p>
          <a:p>
            <a:r>
              <a:rPr lang="en-US" sz="2000" u="sng" dirty="0"/>
              <a:t>Land Cover validation protocol</a:t>
            </a:r>
          </a:p>
          <a:p>
            <a:pPr lvl="1"/>
            <a:r>
              <a:rPr lang="en-US" sz="2000" dirty="0"/>
              <a:t>Starting with cropland validation (one-class product)</a:t>
            </a:r>
          </a:p>
          <a:p>
            <a:pPr lvl="1"/>
            <a:r>
              <a:rPr lang="en-US" sz="2000" dirty="0"/>
              <a:t>Already some effort through the JECAM community</a:t>
            </a:r>
          </a:p>
          <a:p>
            <a:pPr lvl="1"/>
            <a:r>
              <a:rPr lang="en-US" sz="2000" dirty="0"/>
              <a:t>Generalize </a:t>
            </a:r>
            <a:r>
              <a:rPr lang="en-US" sz="2000" dirty="0" smtClean="0"/>
              <a:t>to </a:t>
            </a:r>
            <a:r>
              <a:rPr lang="en-US" sz="2000" dirty="0"/>
              <a:t>LC </a:t>
            </a:r>
            <a:r>
              <a:rPr lang="en-US" sz="2000" dirty="0" smtClean="0"/>
              <a:t>product</a:t>
            </a:r>
            <a:endParaRPr lang="en-US" sz="2000" dirty="0"/>
          </a:p>
          <a:p>
            <a:pPr lvl="1"/>
            <a:r>
              <a:rPr lang="en-US" sz="2000" dirty="0"/>
              <a:t>Due in Q4 2020</a:t>
            </a:r>
          </a:p>
        </p:txBody>
      </p:sp>
      <p:sp>
        <p:nvSpPr>
          <p:cNvPr id="11" name="Titel 2"/>
          <p:cNvSpPr txBox="1">
            <a:spLocks/>
          </p:cNvSpPr>
          <p:nvPr/>
        </p:nvSpPr>
        <p:spPr>
          <a:xfrm>
            <a:off x="2880040" y="274000"/>
            <a:ext cx="5600811" cy="426604"/>
          </a:xfrm>
          <a:prstGeom prst="rect">
            <a:avLst/>
          </a:prstGeom>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FFFFFF"/>
                </a:solidFill>
                <a:effectLst/>
                <a:uLnTx/>
                <a:uFillTx/>
                <a:latin typeface="Arial Bold"/>
                <a:ea typeface="Arial Bold"/>
                <a:cs typeface="Arial Bold"/>
                <a:sym typeface="Arial Bold"/>
              </a:rPr>
              <a:t>AGRI-13: GEOGLAM – ARD+</a:t>
            </a:r>
            <a:r>
              <a:rPr kumimoji="0" lang="en-GB" sz="3200" b="0" i="0" u="none" strike="noStrike" kern="0" cap="none" spc="0" normalizeH="0" noProof="0" dirty="0">
                <a:ln>
                  <a:noFill/>
                </a:ln>
                <a:solidFill>
                  <a:srgbClr val="FFFFFF"/>
                </a:solidFill>
                <a:effectLst/>
                <a:uLnTx/>
                <a:uFillTx/>
                <a:latin typeface="Arial Bold"/>
                <a:ea typeface="Arial Bold"/>
                <a:cs typeface="Arial Bold"/>
                <a:sym typeface="Arial Bold"/>
              </a:rPr>
              <a:t>  </a:t>
            </a:r>
            <a:endParaRPr kumimoji="0" lang="en-GB" sz="3200" b="0" i="0" u="none" strike="noStrike" kern="0" cap="none" spc="0" normalizeH="0" baseline="0" noProof="0" dirty="0">
              <a:ln>
                <a:noFill/>
              </a:ln>
              <a:solidFill>
                <a:srgbClr val="FFFFFF"/>
              </a:solidFill>
              <a:effectLst/>
              <a:uLnTx/>
              <a:uFillTx/>
              <a:latin typeface="Arial Bold"/>
              <a:ea typeface="Arial Bold"/>
              <a:cs typeface="Arial Bold"/>
              <a:sym typeface="Arial Bold"/>
            </a:endParaRPr>
          </a:p>
        </p:txBody>
      </p:sp>
      <p:pic>
        <p:nvPicPr>
          <p:cNvPr id="2050" name="Picture 2"/>
          <p:cNvPicPr>
            <a:picLocks noChangeAspect="1" noChangeArrowheads="1"/>
          </p:cNvPicPr>
          <p:nvPr/>
        </p:nvPicPr>
        <p:blipFill>
          <a:blip r:embed="rId3"/>
          <a:srcRect l="23000" t="50455" r="19755" b="19545"/>
          <a:stretch>
            <a:fillRect/>
          </a:stretch>
        </p:blipFill>
        <p:spPr bwMode="auto">
          <a:xfrm>
            <a:off x="581892" y="1396538"/>
            <a:ext cx="7747461" cy="2282735"/>
          </a:xfrm>
          <a:prstGeom prst="rect">
            <a:avLst/>
          </a:prstGeom>
          <a:noFill/>
          <a:ln w="9525">
            <a:noFill/>
            <a:miter lim="800000"/>
            <a:headEnd/>
            <a:tailEnd/>
          </a:ln>
          <a:effectLst/>
        </p:spPr>
      </p:pic>
      <p:sp>
        <p:nvSpPr>
          <p:cNvPr id="13" name="12 Rectángulo"/>
          <p:cNvSpPr/>
          <p:nvPr/>
        </p:nvSpPr>
        <p:spPr>
          <a:xfrm>
            <a:off x="8711737" y="1360163"/>
            <a:ext cx="3480263" cy="2308324"/>
          </a:xfrm>
          <a:prstGeom prst="rect">
            <a:avLst/>
          </a:prstGeom>
        </p:spPr>
        <p:txBody>
          <a:bodyPr wrap="square">
            <a:spAutoFit/>
          </a:bodyPr>
          <a:lstStyle/>
          <a:p>
            <a:r>
              <a:rPr lang="en-US" dirty="0"/>
              <a:t>GEOGLAM initiative to propose Essential Agriculture Variables (EAVs)</a:t>
            </a:r>
          </a:p>
          <a:p>
            <a:endParaRPr lang="en-US" dirty="0"/>
          </a:p>
          <a:p>
            <a:r>
              <a:rPr lang="en-US" dirty="0"/>
              <a:t>Dedicated workshop</a:t>
            </a:r>
          </a:p>
          <a:p>
            <a:r>
              <a:rPr lang="en-US" dirty="0"/>
              <a:t>23-24 October 2019 (Belgium)</a:t>
            </a:r>
          </a:p>
          <a:p>
            <a:endParaRPr lang="en-US" dirty="0"/>
          </a:p>
          <a:p>
            <a:endParaRPr lang="es-ES" dirty="0"/>
          </a:p>
        </p:txBody>
      </p:sp>
    </p:spTree>
    <p:extLst>
      <p:ext uri="{BB962C8B-B14F-4D97-AF65-F5344CB8AC3E}">
        <p14:creationId xmlns:p14="http://schemas.microsoft.com/office/powerpoint/2010/main" xmlns="" val="1470061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11"/>
          </p:nvPr>
        </p:nvSpPr>
        <p:spPr>
          <a:xfrm>
            <a:off x="6705600" y="6381750"/>
            <a:ext cx="2133600" cy="365125"/>
          </a:xfrm>
          <a:prstGeom prst="rect">
            <a:avLst/>
          </a:prstGeom>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defRPr/>
            </a:pPr>
            <a:fld id="{539973ED-3CA8-486F-9949-DD3997A21E33}" type="slidenum">
              <a:rPr lang="en-US" altLang="en-US" smtClean="0"/>
              <a:pPr>
                <a:defRPr/>
              </a:pPr>
              <a:t>16</a:t>
            </a:fld>
            <a:endParaRPr lang="en-US" altLang="en-US"/>
          </a:p>
        </p:txBody>
      </p:sp>
      <p:sp>
        <p:nvSpPr>
          <p:cNvPr id="19" name="Title 1">
            <a:extLst>
              <a:ext uri="{FF2B5EF4-FFF2-40B4-BE49-F238E27FC236}">
                <a16:creationId xmlns:a16="http://schemas.microsoft.com/office/drawing/2014/main" xmlns="" id="{CEE0BD37-8A48-4E34-BFB0-395FAAD5DCC8}"/>
              </a:ext>
            </a:extLst>
          </p:cNvPr>
          <p:cNvSpPr>
            <a:spLocks noGrp="1"/>
          </p:cNvSpPr>
          <p:nvPr>
            <p:ph type="title"/>
          </p:nvPr>
        </p:nvSpPr>
        <p:spPr>
          <a:xfrm>
            <a:off x="2503715" y="271761"/>
            <a:ext cx="7848600" cy="676193"/>
          </a:xfrm>
        </p:spPr>
        <p:txBody>
          <a:bodyPr/>
          <a:lstStyle/>
          <a:p>
            <a:pPr algn="ctr" eaLnBrk="1" hangingPunct="1">
              <a:defRPr/>
            </a:pPr>
            <a:r>
              <a:rPr lang="en-US" sz="2400" b="1" dirty="0">
                <a:latin typeface="Avenir Heavy" charset="0"/>
              </a:rPr>
              <a:t>LPV VI Focus Area Meeting</a:t>
            </a:r>
          </a:p>
        </p:txBody>
      </p:sp>
      <p:sp>
        <p:nvSpPr>
          <p:cNvPr id="3" name="Marcador de contenido 2">
            <a:extLst>
              <a:ext uri="{FF2B5EF4-FFF2-40B4-BE49-F238E27FC236}">
                <a16:creationId xmlns:a16="http://schemas.microsoft.com/office/drawing/2014/main" xmlns="" id="{4164A472-216B-4069-B12F-1609E823E224}"/>
              </a:ext>
            </a:extLst>
          </p:cNvPr>
          <p:cNvSpPr>
            <a:spLocks noGrp="1"/>
          </p:cNvSpPr>
          <p:nvPr>
            <p:ph sz="quarter" idx="1"/>
          </p:nvPr>
        </p:nvSpPr>
        <p:spPr>
          <a:xfrm>
            <a:off x="6078969" y="1375830"/>
            <a:ext cx="5601753" cy="5482170"/>
          </a:xfrm>
        </p:spPr>
        <p:txBody>
          <a:bodyPr/>
          <a:lstStyle/>
          <a:p>
            <a:r>
              <a:rPr lang="en-US" sz="1800" dirty="0" smtClean="0">
                <a:latin typeface="Avenir Book" charset="0"/>
              </a:rPr>
              <a:t>December, 12, 2018. Washington, 22 </a:t>
            </a:r>
            <a:r>
              <a:rPr lang="en-US" sz="1800" dirty="0">
                <a:latin typeface="Avenir Book" charset="0"/>
              </a:rPr>
              <a:t>attendees</a:t>
            </a:r>
          </a:p>
          <a:p>
            <a:endParaRPr lang="en-US" sz="1800" dirty="0">
              <a:latin typeface="Avenir Book" charset="0"/>
            </a:endParaRPr>
          </a:p>
          <a:p>
            <a:r>
              <a:rPr lang="en-US" sz="1800" dirty="0">
                <a:latin typeface="Avenir Book" charset="0"/>
              </a:rPr>
              <a:t>The workshop participants agreed to the statement </a:t>
            </a:r>
          </a:p>
          <a:p>
            <a:pPr marL="426027" lvl="1" indent="0">
              <a:buNone/>
            </a:pPr>
            <a:r>
              <a:rPr lang="en-US" sz="1800" i="1" dirty="0" smtClean="0">
                <a:latin typeface="Avenir Book" charset="0"/>
              </a:rPr>
              <a:t>CEOS LPV </a:t>
            </a:r>
            <a:r>
              <a:rPr lang="en-US" sz="1800" i="1" dirty="0">
                <a:latin typeface="Avenir Book" charset="0"/>
              </a:rPr>
              <a:t>recommends that the validation document of a VI product include: 1) product QA information,  2) uncertainty information obtained via validation (NIST-traceability), and  3) product inter-comparison results</a:t>
            </a:r>
          </a:p>
          <a:p>
            <a:endParaRPr lang="en-US" sz="1800" dirty="0">
              <a:latin typeface="Avenir Book" charset="0"/>
            </a:endParaRPr>
          </a:p>
          <a:p>
            <a:r>
              <a:rPr lang="en-US" sz="1800" dirty="0">
                <a:latin typeface="Avenir Book" charset="0"/>
              </a:rPr>
              <a:t>The workshop participants agreed to adopt the “time series validation” approach as a standard VI validation methodology where it focuses on </a:t>
            </a:r>
            <a:r>
              <a:rPr lang="en-US" sz="1800" dirty="0" smtClean="0">
                <a:latin typeface="Avenir Book" charset="0"/>
              </a:rPr>
              <a:t>how </a:t>
            </a:r>
            <a:r>
              <a:rPr lang="en-US" sz="1800" dirty="0">
                <a:latin typeface="Avenir Book" charset="0"/>
              </a:rPr>
              <a:t>well VI products capture the seasonal evolution of vegetation. Recommended time series data for this approach includes: FLUXNET (GPP), NPN, </a:t>
            </a:r>
            <a:r>
              <a:rPr lang="en-US" sz="1800" dirty="0" err="1">
                <a:latin typeface="Avenir Book" charset="0"/>
              </a:rPr>
              <a:t>Phenocam</a:t>
            </a:r>
            <a:r>
              <a:rPr lang="en-US" sz="1800" dirty="0">
                <a:latin typeface="Avenir Book" charset="0"/>
              </a:rPr>
              <a:t>, and PEN data sets.</a:t>
            </a:r>
            <a:endParaRPr lang="es-ES" sz="1800" dirty="0">
              <a:latin typeface="Avenir Book" charset="0"/>
            </a:endParaRPr>
          </a:p>
        </p:txBody>
      </p:sp>
      <p:pic>
        <p:nvPicPr>
          <p:cNvPr id="5" name="Imagen 4">
            <a:extLst>
              <a:ext uri="{FF2B5EF4-FFF2-40B4-BE49-F238E27FC236}">
                <a16:creationId xmlns:a16="http://schemas.microsoft.com/office/drawing/2014/main" xmlns="" id="{A0AD207F-D9A9-465B-897A-51BACC84AE30}"/>
              </a:ext>
            </a:extLst>
          </p:cNvPr>
          <p:cNvPicPr>
            <a:picLocks noChangeAspect="1"/>
          </p:cNvPicPr>
          <p:nvPr/>
        </p:nvPicPr>
        <p:blipFill rotWithShape="1">
          <a:blip r:embed="rId3"/>
          <a:srcRect l="27053" t="16667" r="27500" b="5555"/>
          <a:stretch/>
        </p:blipFill>
        <p:spPr>
          <a:xfrm>
            <a:off x="203031" y="1567332"/>
            <a:ext cx="5495818" cy="5290668"/>
          </a:xfrm>
          <a:prstGeom prst="rect">
            <a:avLst/>
          </a:prstGeom>
        </p:spPr>
      </p:pic>
      <p:sp>
        <p:nvSpPr>
          <p:cNvPr id="6" name="5 CuadroTexto"/>
          <p:cNvSpPr txBox="1"/>
          <p:nvPr/>
        </p:nvSpPr>
        <p:spPr>
          <a:xfrm>
            <a:off x="318565" y="1290618"/>
            <a:ext cx="5483719"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defTabSz="457200" latinLnBrk="1" hangingPunct="0"/>
            <a:r>
              <a:rPr lang="es-ES" sz="1400" dirty="0">
                <a:solidFill>
                  <a:srgbClr val="002569"/>
                </a:solidFill>
              </a:rPr>
              <a:t>https://lpvs.gsfc.nasa.gov/LPV_Meetings/VI_FA_meeting_2018.html</a:t>
            </a:r>
            <a:endParaRPr kumimoji="0" lang="es-ES" sz="14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xmlns="" val="480460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4"/>
          <p:cNvSpPr>
            <a:spLocks noGrp="1"/>
          </p:cNvSpPr>
          <p:nvPr>
            <p:ph type="sldNum" sz="quarter" idx="4294967295"/>
          </p:nvPr>
        </p:nvSpPr>
        <p:spPr>
          <a:xfrm>
            <a:off x="6705600" y="6381750"/>
            <a:ext cx="2133600" cy="365125"/>
          </a:xfrm>
          <a:prstGeom prst="rect">
            <a:avLst/>
          </a:prstGeom>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defRPr/>
            </a:pPr>
            <a:fld id="{539973ED-3CA8-486F-9949-DD3997A21E33}" type="slidenum">
              <a:rPr lang="en-US" altLang="en-US" smtClean="0"/>
              <a:pPr>
                <a:defRPr/>
              </a:pPr>
              <a:t>17</a:t>
            </a:fld>
            <a:endParaRPr lang="en-US" altLang="en-US"/>
          </a:p>
        </p:txBody>
      </p:sp>
      <p:sp>
        <p:nvSpPr>
          <p:cNvPr id="19" name="Title 1">
            <a:extLst>
              <a:ext uri="{FF2B5EF4-FFF2-40B4-BE49-F238E27FC236}">
                <a16:creationId xmlns:a16="http://schemas.microsoft.com/office/drawing/2014/main" xmlns="" id="{CEE0BD37-8A48-4E34-BFB0-395FAAD5DCC8}"/>
              </a:ext>
            </a:extLst>
          </p:cNvPr>
          <p:cNvSpPr>
            <a:spLocks noGrp="1"/>
          </p:cNvSpPr>
          <p:nvPr>
            <p:ph type="title"/>
          </p:nvPr>
        </p:nvSpPr>
        <p:spPr>
          <a:xfrm>
            <a:off x="2503715" y="271761"/>
            <a:ext cx="7848600" cy="676193"/>
          </a:xfrm>
        </p:spPr>
        <p:txBody>
          <a:bodyPr/>
          <a:lstStyle/>
          <a:p>
            <a:pPr algn="ctr" eaLnBrk="1" hangingPunct="1">
              <a:defRPr/>
            </a:pPr>
            <a:r>
              <a:rPr lang="en-US" sz="2400" b="1" dirty="0">
                <a:latin typeface="Avenir Heavy" charset="0"/>
              </a:rPr>
              <a:t>Outreach</a:t>
            </a:r>
          </a:p>
        </p:txBody>
      </p:sp>
      <p:sp>
        <p:nvSpPr>
          <p:cNvPr id="3" name="Marcador de contenido 2">
            <a:extLst>
              <a:ext uri="{FF2B5EF4-FFF2-40B4-BE49-F238E27FC236}">
                <a16:creationId xmlns:a16="http://schemas.microsoft.com/office/drawing/2014/main" xmlns="" id="{4164A472-216B-4069-B12F-1609E823E224}"/>
              </a:ext>
            </a:extLst>
          </p:cNvPr>
          <p:cNvSpPr>
            <a:spLocks noGrp="1"/>
          </p:cNvSpPr>
          <p:nvPr>
            <p:ph sz="quarter" idx="1"/>
          </p:nvPr>
        </p:nvSpPr>
        <p:spPr>
          <a:xfrm>
            <a:off x="7348450" y="1375832"/>
            <a:ext cx="4544291" cy="5083964"/>
          </a:xfrm>
        </p:spPr>
        <p:txBody>
          <a:bodyPr/>
          <a:lstStyle/>
          <a:p>
            <a:r>
              <a:rPr lang="en-US" sz="1800" dirty="0">
                <a:latin typeface="Avenir Book" charset="0"/>
              </a:rPr>
              <a:t>LPV presentation at the </a:t>
            </a:r>
            <a:r>
              <a:rPr lang="en-US" sz="1800" b="1" dirty="0">
                <a:latin typeface="Avenir Book" charset="0"/>
              </a:rPr>
              <a:t>Living Planet Symposium, Milan 2019</a:t>
            </a:r>
            <a:r>
              <a:rPr lang="en-US" sz="1800" dirty="0">
                <a:latin typeface="Avenir Book" charset="0"/>
              </a:rPr>
              <a:t>: </a:t>
            </a:r>
          </a:p>
          <a:p>
            <a:pPr>
              <a:buNone/>
            </a:pPr>
            <a:endParaRPr lang="en-US" sz="1800" dirty="0">
              <a:latin typeface="Avenir Book" charset="0"/>
            </a:endParaRPr>
          </a:p>
          <a:p>
            <a:pPr>
              <a:buFont typeface="Wingdings" pitchFamily="2" charset="2"/>
              <a:buChar char="Ø"/>
            </a:pPr>
            <a:r>
              <a:rPr lang="en-US" sz="1800" dirty="0">
                <a:latin typeface="Avenir Book" charset="0"/>
              </a:rPr>
              <a:t>CEOS LPV good practices, </a:t>
            </a:r>
            <a:r>
              <a:rPr lang="en-US" sz="1800" dirty="0" err="1">
                <a:latin typeface="Avenir Book" charset="0"/>
              </a:rPr>
              <a:t>F.Camacho</a:t>
            </a:r>
            <a:r>
              <a:rPr lang="en-US" sz="1800" dirty="0">
                <a:latin typeface="Avenir Book" charset="0"/>
              </a:rPr>
              <a:t> et al</a:t>
            </a:r>
          </a:p>
          <a:p>
            <a:pPr>
              <a:buFont typeface="Wingdings" pitchFamily="2" charset="2"/>
              <a:buChar char="Ø"/>
            </a:pPr>
            <a:r>
              <a:rPr lang="en-US" sz="1800" dirty="0">
                <a:latin typeface="Avenir Book" charset="0"/>
              </a:rPr>
              <a:t>LPV </a:t>
            </a:r>
            <a:r>
              <a:rPr lang="en-US" sz="1800" dirty="0" err="1">
                <a:latin typeface="Avenir Book" charset="0"/>
              </a:rPr>
              <a:t>Albedo</a:t>
            </a:r>
            <a:r>
              <a:rPr lang="en-US" sz="1800" dirty="0">
                <a:latin typeface="Avenir Book" charset="0"/>
              </a:rPr>
              <a:t> protocol, </a:t>
            </a:r>
            <a:r>
              <a:rPr lang="en-US" sz="1800" dirty="0" err="1">
                <a:latin typeface="Avenir Book" charset="0"/>
              </a:rPr>
              <a:t>Z.Wang</a:t>
            </a:r>
            <a:r>
              <a:rPr lang="en-US" sz="1800" dirty="0">
                <a:latin typeface="Avenir Book" charset="0"/>
              </a:rPr>
              <a:t> et al</a:t>
            </a:r>
          </a:p>
          <a:p>
            <a:pPr>
              <a:buFont typeface="Wingdings" pitchFamily="2" charset="2"/>
              <a:buChar char="Ø"/>
            </a:pPr>
            <a:r>
              <a:rPr lang="en-US" sz="1800" dirty="0">
                <a:latin typeface="Avenir Book" charset="0"/>
              </a:rPr>
              <a:t>Biomass protocol, L. </a:t>
            </a:r>
            <a:r>
              <a:rPr lang="en-US" sz="1800" dirty="0" err="1">
                <a:latin typeface="Avenir Book" charset="0"/>
              </a:rPr>
              <a:t>Duncanson</a:t>
            </a:r>
            <a:r>
              <a:rPr lang="en-US" sz="1800" dirty="0">
                <a:latin typeface="Avenir Book" charset="0"/>
              </a:rPr>
              <a:t> et al</a:t>
            </a:r>
          </a:p>
          <a:p>
            <a:pPr>
              <a:buFont typeface="Wingdings" pitchFamily="2" charset="2"/>
              <a:buChar char="Ø"/>
            </a:pPr>
            <a:r>
              <a:rPr lang="en-US" sz="1800" dirty="0">
                <a:latin typeface="Avenir Book" charset="0"/>
              </a:rPr>
              <a:t>LPV VI </a:t>
            </a:r>
            <a:r>
              <a:rPr lang="en-US" sz="1800" dirty="0" err="1">
                <a:latin typeface="Avenir Book" charset="0"/>
              </a:rPr>
              <a:t>intercomparison</a:t>
            </a:r>
            <a:r>
              <a:rPr lang="en-US" sz="1800" dirty="0">
                <a:latin typeface="Avenir Book" charset="0"/>
              </a:rPr>
              <a:t> methods, E. </a:t>
            </a:r>
            <a:r>
              <a:rPr lang="en-US" sz="1800" dirty="0" err="1">
                <a:latin typeface="Avenir Book" charset="0"/>
              </a:rPr>
              <a:t>Swinnen</a:t>
            </a:r>
            <a:r>
              <a:rPr lang="en-US" sz="1800" dirty="0">
                <a:latin typeface="Avenir Book" charset="0"/>
              </a:rPr>
              <a:t> et al.</a:t>
            </a:r>
          </a:p>
          <a:p>
            <a:pPr>
              <a:buFont typeface="Wingdings" pitchFamily="2" charset="2"/>
              <a:buChar char="Ø"/>
            </a:pPr>
            <a:endParaRPr lang="en-US" sz="1800" dirty="0">
              <a:latin typeface="Avenir Book" charset="0"/>
            </a:endParaRPr>
          </a:p>
          <a:p>
            <a:pPr>
              <a:buFont typeface="Arial" pitchFamily="34" charset="0"/>
              <a:buChar char="•"/>
            </a:pPr>
            <a:r>
              <a:rPr lang="en-US" sz="1800" b="1" dirty="0">
                <a:latin typeface="Avenir Book" charset="0"/>
              </a:rPr>
              <a:t>IGARSS 19 </a:t>
            </a:r>
            <a:r>
              <a:rPr lang="en-US" sz="1800" dirty="0">
                <a:latin typeface="Avenir Book" charset="0"/>
              </a:rPr>
              <a:t>Japan Session on:</a:t>
            </a:r>
          </a:p>
          <a:p>
            <a:pPr lvl="1">
              <a:buFont typeface="Arial" pitchFamily="34" charset="0"/>
              <a:buChar char="•"/>
            </a:pPr>
            <a:r>
              <a:rPr lang="en-US" sz="1800" dirty="0">
                <a:latin typeface="Avenir Book" charset="0"/>
              </a:rPr>
              <a:t>Biophysical variables</a:t>
            </a:r>
          </a:p>
          <a:p>
            <a:pPr lvl="1">
              <a:buNone/>
            </a:pPr>
            <a:endParaRPr lang="en-US" sz="1800" dirty="0">
              <a:latin typeface="Avenir Book" charset="0"/>
            </a:endParaRPr>
          </a:p>
          <a:p>
            <a:pPr>
              <a:buFont typeface="Arial" pitchFamily="34" charset="0"/>
              <a:buChar char="•"/>
            </a:pPr>
            <a:r>
              <a:rPr lang="en-US" sz="1800" b="1" dirty="0">
                <a:latin typeface="Avenir Book" charset="0"/>
              </a:rPr>
              <a:t>2019 Fall AGU </a:t>
            </a:r>
            <a:r>
              <a:rPr lang="en-US" sz="1800" dirty="0">
                <a:latin typeface="Avenir Book" charset="0"/>
              </a:rPr>
              <a:t>Sessions on:</a:t>
            </a:r>
          </a:p>
          <a:p>
            <a:pPr lvl="1">
              <a:buFont typeface="Arial" pitchFamily="34" charset="0"/>
              <a:buChar char="•"/>
            </a:pPr>
            <a:r>
              <a:rPr lang="en-US" sz="1800" dirty="0">
                <a:latin typeface="Avenir Book" charset="0"/>
              </a:rPr>
              <a:t>Surface </a:t>
            </a:r>
            <a:r>
              <a:rPr lang="en-US" sz="1800" dirty="0" err="1">
                <a:latin typeface="Avenir Book" charset="0"/>
              </a:rPr>
              <a:t>Temprearture</a:t>
            </a:r>
            <a:endParaRPr lang="en-US" sz="1800" dirty="0">
              <a:latin typeface="Avenir Book" charset="0"/>
            </a:endParaRPr>
          </a:p>
          <a:p>
            <a:pPr lvl="1">
              <a:buFont typeface="Arial" pitchFamily="34" charset="0"/>
              <a:buChar char="•"/>
            </a:pPr>
            <a:r>
              <a:rPr lang="en-US" sz="1800" dirty="0">
                <a:latin typeface="Avenir Book" charset="0"/>
              </a:rPr>
              <a:t>Surface </a:t>
            </a:r>
            <a:r>
              <a:rPr lang="en-US" sz="1800" dirty="0" err="1">
                <a:latin typeface="Avenir Book" charset="0"/>
              </a:rPr>
              <a:t>Albedo</a:t>
            </a:r>
            <a:endParaRPr lang="en-US" sz="1800" dirty="0">
              <a:latin typeface="Avenir Book" charset="0"/>
            </a:endParaRPr>
          </a:p>
          <a:p>
            <a:pPr>
              <a:buFont typeface="Wingdings" pitchFamily="2" charset="2"/>
              <a:buChar char="Ø"/>
            </a:pPr>
            <a:endParaRPr lang="en-US" sz="1800" dirty="0">
              <a:latin typeface="Avenir Book" charset="0"/>
            </a:endParaRPr>
          </a:p>
        </p:txBody>
      </p:sp>
      <p:pic>
        <p:nvPicPr>
          <p:cNvPr id="1026" name="Picture 2"/>
          <p:cNvPicPr>
            <a:picLocks noChangeAspect="1" noChangeArrowheads="1"/>
          </p:cNvPicPr>
          <p:nvPr/>
        </p:nvPicPr>
        <p:blipFill>
          <a:blip r:embed="rId3"/>
          <a:srcRect l="21211" t="17500" r="24483" b="10682"/>
          <a:stretch>
            <a:fillRect/>
          </a:stretch>
        </p:blipFill>
        <p:spPr bwMode="auto">
          <a:xfrm>
            <a:off x="365762" y="1429790"/>
            <a:ext cx="6616930" cy="4919882"/>
          </a:xfrm>
          <a:prstGeom prst="rect">
            <a:avLst/>
          </a:prstGeom>
          <a:noFill/>
          <a:ln w="9525">
            <a:noFill/>
            <a:miter lim="800000"/>
            <a:headEnd/>
            <a:tailEnd/>
          </a:ln>
          <a:effectLst/>
        </p:spPr>
      </p:pic>
    </p:spTree>
    <p:extLst>
      <p:ext uri="{BB962C8B-B14F-4D97-AF65-F5344CB8AC3E}">
        <p14:creationId xmlns:p14="http://schemas.microsoft.com/office/powerpoint/2010/main" xmlns="" val="4804606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xmlns="" id="{B80E1E9D-0C9F-45DE-B40A-8EE188764FF0}"/>
              </a:ext>
            </a:extLst>
          </p:cNvPr>
          <p:cNvSpPr>
            <a:spLocks noGrp="1"/>
          </p:cNvSpPr>
          <p:nvPr>
            <p:ph type="title"/>
          </p:nvPr>
        </p:nvSpPr>
        <p:spPr>
          <a:xfrm>
            <a:off x="2201661" y="329013"/>
            <a:ext cx="7969189" cy="825083"/>
          </a:xfrm>
        </p:spPr>
        <p:txBody>
          <a:bodyPr/>
          <a:lstStyle/>
          <a:p>
            <a:pPr algn="ctr"/>
            <a:r>
              <a:rPr lang="de-CH" altLang="en-US" b="1" dirty="0"/>
              <a:t>LPV Plenary Meeting</a:t>
            </a:r>
            <a:endParaRPr lang="es-ES" b="1" dirty="0"/>
          </a:p>
        </p:txBody>
      </p:sp>
      <p:pic>
        <p:nvPicPr>
          <p:cNvPr id="6" name="Imagen 5">
            <a:extLst>
              <a:ext uri="{FF2B5EF4-FFF2-40B4-BE49-F238E27FC236}">
                <a16:creationId xmlns:a16="http://schemas.microsoft.com/office/drawing/2014/main" xmlns="" id="{CB74BCA4-5BCF-48CB-A532-ABDDA30A41B6}"/>
              </a:ext>
            </a:extLst>
          </p:cNvPr>
          <p:cNvPicPr>
            <a:picLocks noChangeAspect="1"/>
          </p:cNvPicPr>
          <p:nvPr/>
        </p:nvPicPr>
        <p:blipFill rotWithShape="1">
          <a:blip r:embed="rId3"/>
          <a:srcRect l="49296" t="16829" r="4394" b="15210"/>
          <a:stretch/>
        </p:blipFill>
        <p:spPr>
          <a:xfrm>
            <a:off x="363985" y="1544714"/>
            <a:ext cx="6285448" cy="5188460"/>
          </a:xfrm>
          <a:prstGeom prst="rect">
            <a:avLst/>
          </a:prstGeom>
        </p:spPr>
      </p:pic>
      <p:sp>
        <p:nvSpPr>
          <p:cNvPr id="8" name="Rectángulo 7">
            <a:extLst>
              <a:ext uri="{FF2B5EF4-FFF2-40B4-BE49-F238E27FC236}">
                <a16:creationId xmlns:a16="http://schemas.microsoft.com/office/drawing/2014/main" xmlns="" id="{77DE0622-D864-4399-83E1-65FCCBEC7079}"/>
              </a:ext>
            </a:extLst>
          </p:cNvPr>
          <p:cNvSpPr/>
          <p:nvPr/>
        </p:nvSpPr>
        <p:spPr>
          <a:xfrm>
            <a:off x="403741" y="1182816"/>
            <a:ext cx="5820614" cy="307777"/>
          </a:xfrm>
          <a:prstGeom prst="rect">
            <a:avLst/>
          </a:prstGeom>
        </p:spPr>
        <p:txBody>
          <a:bodyPr wrap="square">
            <a:spAutoFit/>
          </a:bodyPr>
          <a:lstStyle/>
          <a:p>
            <a:r>
              <a:rPr lang="es-ES" sz="1400" dirty="0">
                <a:hlinkClick r:id="rId4"/>
              </a:rPr>
              <a:t>https://lpvs.gsfc.nasa.gov/LPV_Meetings/LPV_plenary2019.html</a:t>
            </a:r>
            <a:endParaRPr lang="en-US" sz="1400" dirty="0">
              <a:solidFill>
                <a:srgbClr val="C00000"/>
              </a:solidFill>
            </a:endParaRPr>
          </a:p>
        </p:txBody>
      </p:sp>
      <p:sp>
        <p:nvSpPr>
          <p:cNvPr id="9" name="Content Placeholder 2">
            <a:extLst>
              <a:ext uri="{FF2B5EF4-FFF2-40B4-BE49-F238E27FC236}">
                <a16:creationId xmlns:a16="http://schemas.microsoft.com/office/drawing/2014/main" xmlns="" id="{D66CB726-77DB-458E-AB29-0B95AC72BCD1}"/>
              </a:ext>
            </a:extLst>
          </p:cNvPr>
          <p:cNvSpPr>
            <a:spLocks noGrp="1"/>
          </p:cNvSpPr>
          <p:nvPr>
            <p:ph idx="1"/>
          </p:nvPr>
        </p:nvSpPr>
        <p:spPr>
          <a:xfrm>
            <a:off x="6738210" y="1192282"/>
            <a:ext cx="5379809" cy="5329436"/>
          </a:xfrm>
        </p:spPr>
        <p:txBody>
          <a:bodyPr/>
          <a:lstStyle/>
          <a:p>
            <a:pPr marL="68581" indent="0" algn="l">
              <a:lnSpc>
                <a:spcPct val="110000"/>
              </a:lnSpc>
              <a:spcBef>
                <a:spcPct val="0"/>
              </a:spcBef>
              <a:buNone/>
              <a:defRPr/>
            </a:pPr>
            <a:r>
              <a:rPr lang="en-US" altLang="de-DE" sz="1800" dirty="0">
                <a:latin typeface="Avenir Light" charset="0"/>
              </a:rPr>
              <a:t>Date: May 15, 2019</a:t>
            </a:r>
          </a:p>
          <a:p>
            <a:pPr marL="68581" indent="0" algn="l">
              <a:lnSpc>
                <a:spcPct val="110000"/>
              </a:lnSpc>
              <a:spcBef>
                <a:spcPct val="0"/>
              </a:spcBef>
              <a:buNone/>
              <a:defRPr/>
            </a:pPr>
            <a:r>
              <a:rPr lang="en-US" altLang="de-DE" sz="1800" dirty="0">
                <a:latin typeface="Avenir Light" charset="0"/>
              </a:rPr>
              <a:t>Side event to the ESA Living Planet Symposium, Milan (Italy) </a:t>
            </a:r>
            <a:endParaRPr lang="en-US" altLang="de-DE" sz="1800" dirty="0">
              <a:latin typeface="Avenir Book" charset="0"/>
              <a:ea typeface="Avenir Book" charset="0"/>
              <a:cs typeface="Avenir Book" charset="0"/>
            </a:endParaRPr>
          </a:p>
          <a:p>
            <a:r>
              <a:rPr lang="en-US" altLang="de-DE" sz="1800" dirty="0">
                <a:latin typeface="Avenir Book" charset="0"/>
                <a:ea typeface="Avenir Book" charset="0"/>
                <a:cs typeface="Avenir Book" charset="0"/>
              </a:rPr>
              <a:t>Objectives: </a:t>
            </a:r>
          </a:p>
          <a:p>
            <a:pPr lvl="1"/>
            <a:r>
              <a:rPr lang="en-US" sz="1800" dirty="0">
                <a:latin typeface="Avenir Light" charset="0"/>
              </a:rPr>
              <a:t>Discuss the </a:t>
            </a:r>
            <a:r>
              <a:rPr lang="en-US" sz="1800" b="1" dirty="0">
                <a:latin typeface="Avenir Light" charset="0"/>
              </a:rPr>
              <a:t>LPV overall strategy </a:t>
            </a:r>
            <a:r>
              <a:rPr lang="en-US" sz="1800" dirty="0">
                <a:latin typeface="Avenir Light" charset="0"/>
              </a:rPr>
              <a:t>and priorities for the Chair’s term: Define the LPV Action plan ( Q2 2019- Q1 2022)</a:t>
            </a:r>
          </a:p>
          <a:p>
            <a:pPr lvl="1"/>
            <a:r>
              <a:rPr lang="en-US" sz="1800" dirty="0">
                <a:latin typeface="Avenir Light" charset="0"/>
                <a:ea typeface="Avenir Book" charset="0"/>
                <a:cs typeface="Avenir Book" charset="0"/>
              </a:rPr>
              <a:t>Exchange </a:t>
            </a:r>
            <a:r>
              <a:rPr lang="en-US" sz="1800" dirty="0">
                <a:latin typeface="Avenir Book" charset="0"/>
                <a:ea typeface="Avenir Book" charset="0"/>
                <a:cs typeface="Avenir Book" charset="0"/>
              </a:rPr>
              <a:t>information with ESA and Copernicus services to foster collaboration for validation of satellite products</a:t>
            </a:r>
            <a:endParaRPr lang="en-US" sz="1800" b="1" dirty="0">
              <a:latin typeface="Avenir Heavy" charset="0"/>
              <a:ea typeface="Avenir Book" charset="0"/>
              <a:cs typeface="Avenir Book" charset="0"/>
            </a:endParaRPr>
          </a:p>
          <a:p>
            <a:pPr lvl="1"/>
            <a:r>
              <a:rPr lang="en-US" altLang="de-DE" sz="1800" dirty="0">
                <a:latin typeface="Avenir Light" charset="0"/>
                <a:ea typeface="Avenir Light" charset="0"/>
                <a:cs typeface="Avenir Light" charset="0"/>
              </a:rPr>
              <a:t>Data and information exchange</a:t>
            </a:r>
          </a:p>
          <a:p>
            <a:pPr lvl="2" eaLnBrk="1" hangingPunct="1">
              <a:lnSpc>
                <a:spcPct val="30000"/>
              </a:lnSpc>
              <a:spcBef>
                <a:spcPct val="0"/>
              </a:spcBef>
              <a:buFontTx/>
              <a:buNone/>
              <a:defRPr/>
            </a:pPr>
            <a:endParaRPr lang="en-US" altLang="de-DE" sz="1800" dirty="0">
              <a:latin typeface="Avenir Book" charset="0"/>
              <a:ea typeface="Avenir Book" charset="0"/>
              <a:cs typeface="Avenir Book" charset="0"/>
            </a:endParaRPr>
          </a:p>
          <a:p>
            <a:pPr eaLnBrk="1" hangingPunct="1">
              <a:lnSpc>
                <a:spcPct val="110000"/>
              </a:lnSpc>
              <a:spcBef>
                <a:spcPct val="0"/>
              </a:spcBef>
              <a:buFont typeface="Arial" panose="020B0604020202020204" pitchFamily="34" charset="0"/>
              <a:buChar char="•"/>
              <a:defRPr/>
            </a:pPr>
            <a:r>
              <a:rPr lang="en-US" altLang="de-DE" sz="1800" dirty="0">
                <a:latin typeface="Avenir Book" charset="0"/>
                <a:ea typeface="Avenir Book" charset="0"/>
                <a:cs typeface="Avenir Book" charset="0"/>
              </a:rPr>
              <a:t>Outcome:</a:t>
            </a:r>
          </a:p>
          <a:p>
            <a:pPr lvl="1">
              <a:lnSpc>
                <a:spcPct val="110000"/>
              </a:lnSpc>
              <a:spcBef>
                <a:spcPct val="0"/>
              </a:spcBef>
              <a:buFont typeface="Arial" panose="020B0604020202020204" pitchFamily="34" charset="0"/>
              <a:buChar char="•"/>
              <a:defRPr/>
            </a:pPr>
            <a:r>
              <a:rPr lang="en-US" altLang="de-DE" sz="1800" dirty="0">
                <a:latin typeface="Avenir Book" charset="0"/>
                <a:ea typeface="Avenir Light" charset="0"/>
                <a:cs typeface="Avenir Light" charset="0"/>
              </a:rPr>
              <a:t>LPV Action Plan 2019-2022 :</a:t>
            </a:r>
          </a:p>
          <a:p>
            <a:pPr lvl="2">
              <a:lnSpc>
                <a:spcPct val="110000"/>
              </a:lnSpc>
              <a:spcBef>
                <a:spcPct val="0"/>
              </a:spcBef>
              <a:buFont typeface="Arial" panose="020B0604020202020204" pitchFamily="34" charset="0"/>
              <a:buChar char="•"/>
              <a:defRPr/>
            </a:pPr>
            <a:r>
              <a:rPr lang="en-US" altLang="de-DE" sz="1800" dirty="0">
                <a:latin typeface="Avenir Book" charset="0"/>
                <a:ea typeface="Avenir Light" charset="0"/>
                <a:cs typeface="Avenir Light" charset="0"/>
              </a:rPr>
              <a:t>28 Actions identified</a:t>
            </a:r>
          </a:p>
          <a:p>
            <a:pPr lvl="2">
              <a:lnSpc>
                <a:spcPct val="110000"/>
              </a:lnSpc>
              <a:spcBef>
                <a:spcPct val="0"/>
              </a:spcBef>
              <a:buFont typeface="Arial" panose="020B0604020202020204" pitchFamily="34" charset="0"/>
              <a:buChar char="•"/>
              <a:defRPr/>
            </a:pPr>
            <a:r>
              <a:rPr lang="en-US" altLang="de-DE" sz="1800" dirty="0">
                <a:latin typeface="Avenir Book" charset="0"/>
                <a:ea typeface="Avenir Light" charset="0"/>
                <a:cs typeface="Avenir Light" charset="0"/>
              </a:rPr>
              <a:t>5 LPV Recommendations</a:t>
            </a:r>
          </a:p>
          <a:p>
            <a:pPr lvl="2">
              <a:lnSpc>
                <a:spcPct val="110000"/>
              </a:lnSpc>
              <a:spcBef>
                <a:spcPct val="0"/>
              </a:spcBef>
              <a:buFont typeface="Arial" panose="020B0604020202020204" pitchFamily="34" charset="0"/>
              <a:buChar char="•"/>
              <a:defRPr/>
            </a:pPr>
            <a:r>
              <a:rPr lang="en-US" altLang="de-DE" sz="1800" b="1" dirty="0" smtClean="0">
                <a:latin typeface="Avenir Book" charset="0"/>
                <a:ea typeface="Avenir Light" charset="0"/>
                <a:cs typeface="Avenir Light" charset="0"/>
              </a:rPr>
              <a:t>Action </a:t>
            </a:r>
            <a:r>
              <a:rPr lang="en-US" altLang="de-DE" sz="1800" b="1" dirty="0">
                <a:latin typeface="Avenir Book" charset="0"/>
                <a:ea typeface="Avenir Light" charset="0"/>
                <a:cs typeface="Avenir Light" charset="0"/>
              </a:rPr>
              <a:t>Plan </a:t>
            </a:r>
            <a:r>
              <a:rPr lang="en-US" altLang="de-DE" sz="1800" dirty="0">
                <a:latin typeface="Avenir Book" charset="0"/>
                <a:ea typeface="Avenir Light" charset="0"/>
                <a:cs typeface="Avenir Light" charset="0"/>
              </a:rPr>
              <a:t>and all presentations are available at the LPV web site</a:t>
            </a:r>
          </a:p>
        </p:txBody>
      </p:sp>
    </p:spTree>
    <p:extLst>
      <p:ext uri="{BB962C8B-B14F-4D97-AF65-F5344CB8AC3E}">
        <p14:creationId xmlns:p14="http://schemas.microsoft.com/office/powerpoint/2010/main" xmlns="" val="3825260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14" descr="Screen Shot 2014-12-04 at 6.50.54 PM.png">
            <a:extLst>
              <a:ext uri="{FF2B5EF4-FFF2-40B4-BE49-F238E27FC236}">
                <a16:creationId xmlns:a16="http://schemas.microsoft.com/office/drawing/2014/main" xmlns="" id="{DB0DE01A-05BE-4B04-91D6-1C373F6A31FF}"/>
              </a:ext>
            </a:extLst>
          </p:cNvPr>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965999" y="1400945"/>
            <a:ext cx="5498824" cy="49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2">
            <a:extLst>
              <a:ext uri="{FF2B5EF4-FFF2-40B4-BE49-F238E27FC236}">
                <a16:creationId xmlns:a16="http://schemas.microsoft.com/office/drawing/2014/main" xmlns="" id="{920E9EBA-7F48-4D08-A542-8B7E59AC657F}"/>
              </a:ext>
            </a:extLst>
          </p:cNvPr>
          <p:cNvSpPr/>
          <p:nvPr/>
        </p:nvSpPr>
        <p:spPr>
          <a:xfrm>
            <a:off x="2123728" y="1185501"/>
            <a:ext cx="1734114" cy="253916"/>
          </a:xfrm>
          <a:prstGeom prst="rect">
            <a:avLst/>
          </a:prstGeom>
        </p:spPr>
        <p:txBody>
          <a:bodyPr wrap="square">
            <a:spAutoFit/>
          </a:bodyPr>
          <a:lstStyle/>
          <a:p>
            <a:pPr eaLnBrk="1" hangingPunct="1"/>
            <a:r>
              <a:rPr lang="en-GB" altLang="en-US" sz="1000" dirty="0">
                <a:solidFill>
                  <a:srgbClr val="FF0000"/>
                </a:solidFill>
                <a:latin typeface="Avenir Light" charset="0"/>
                <a:ea typeface="Avenir Light" charset="0"/>
                <a:cs typeface="Avenir Light" charset="0"/>
              </a:rPr>
              <a:t>Lead Agency: NASA</a:t>
            </a:r>
            <a:endParaRPr lang="en-US" altLang="en-US" sz="1000" dirty="0">
              <a:solidFill>
                <a:srgbClr val="FF0000"/>
              </a:solidFill>
              <a:latin typeface="Avenir Light" charset="0"/>
              <a:ea typeface="Avenir Light" charset="0"/>
              <a:cs typeface="Avenir Light" charset="0"/>
            </a:endParaRPr>
          </a:p>
        </p:txBody>
      </p:sp>
      <p:sp>
        <p:nvSpPr>
          <p:cNvPr id="12" name="Rectangle 6">
            <a:extLst>
              <a:ext uri="{FF2B5EF4-FFF2-40B4-BE49-F238E27FC236}">
                <a16:creationId xmlns:a16="http://schemas.microsoft.com/office/drawing/2014/main" xmlns="" id="{0BA2A7F8-0754-405E-8BC1-307AEB81CFD7}"/>
              </a:ext>
            </a:extLst>
          </p:cNvPr>
          <p:cNvSpPr/>
          <p:nvPr/>
        </p:nvSpPr>
        <p:spPr>
          <a:xfrm>
            <a:off x="5711625" y="1185501"/>
            <a:ext cx="2028727" cy="253916"/>
          </a:xfrm>
          <a:prstGeom prst="rect">
            <a:avLst/>
          </a:prstGeom>
        </p:spPr>
        <p:txBody>
          <a:bodyPr wrap="square">
            <a:spAutoFit/>
          </a:bodyPr>
          <a:lstStyle/>
          <a:p>
            <a:pPr eaLnBrk="1" hangingPunct="1"/>
            <a:r>
              <a:rPr lang="en-GB" altLang="en-US" sz="1000" dirty="0">
                <a:solidFill>
                  <a:srgbClr val="FF0000"/>
                </a:solidFill>
                <a:latin typeface="Avenir Light" charset="0"/>
                <a:ea typeface="Avenir Light" charset="0"/>
                <a:cs typeface="Avenir Light" charset="0"/>
              </a:rPr>
              <a:t>Lead Agencies: USGS/NOAA</a:t>
            </a:r>
            <a:endParaRPr lang="en-US" altLang="en-US" sz="1000" dirty="0">
              <a:solidFill>
                <a:srgbClr val="FF0000"/>
              </a:solidFill>
              <a:latin typeface="Avenir Light" charset="0"/>
              <a:ea typeface="Avenir Light" charset="0"/>
              <a:cs typeface="Avenir Light" charset="0"/>
            </a:endParaRPr>
          </a:p>
        </p:txBody>
      </p:sp>
      <p:sp>
        <p:nvSpPr>
          <p:cNvPr id="13" name="Rectangle 9">
            <a:extLst>
              <a:ext uri="{FF2B5EF4-FFF2-40B4-BE49-F238E27FC236}">
                <a16:creationId xmlns:a16="http://schemas.microsoft.com/office/drawing/2014/main" xmlns="" id="{1644F377-E808-496F-8981-77FE78273A9C}"/>
              </a:ext>
            </a:extLst>
          </p:cNvPr>
          <p:cNvSpPr/>
          <p:nvPr/>
        </p:nvSpPr>
        <p:spPr>
          <a:xfrm>
            <a:off x="3840719" y="1185501"/>
            <a:ext cx="1682670" cy="246221"/>
          </a:xfrm>
          <a:prstGeom prst="rect">
            <a:avLst/>
          </a:prstGeom>
        </p:spPr>
        <p:txBody>
          <a:bodyPr wrap="square">
            <a:spAutoFit/>
          </a:bodyPr>
          <a:lstStyle/>
          <a:p>
            <a:pPr eaLnBrk="1" hangingPunct="1"/>
            <a:r>
              <a:rPr lang="en-GB" altLang="en-US" sz="1000" dirty="0">
                <a:solidFill>
                  <a:srgbClr val="FF0000"/>
                </a:solidFill>
                <a:latin typeface="Avenir Light" charset="0"/>
                <a:ea typeface="Avenir Light" charset="0"/>
                <a:cs typeface="Avenir Light" charset="0"/>
              </a:rPr>
              <a:t>Lead Agencies: Various</a:t>
            </a:r>
            <a:endParaRPr lang="en-US" altLang="en-US" sz="1000" dirty="0">
              <a:solidFill>
                <a:srgbClr val="FF0000"/>
              </a:solidFill>
              <a:latin typeface="Avenir Light" charset="0"/>
              <a:ea typeface="Avenir Light" charset="0"/>
              <a:cs typeface="Avenir Light" charset="0"/>
            </a:endParaRPr>
          </a:p>
        </p:txBody>
      </p:sp>
      <p:pic>
        <p:nvPicPr>
          <p:cNvPr id="14" name="Picture 4" descr="Screen Shot 2016-05-03 at 11.37.34 PM.png">
            <a:extLst>
              <a:ext uri="{FF2B5EF4-FFF2-40B4-BE49-F238E27FC236}">
                <a16:creationId xmlns:a16="http://schemas.microsoft.com/office/drawing/2014/main" xmlns="" id="{BBF9165A-C118-4DCB-AF40-E630AE2EE6F3}"/>
              </a:ext>
            </a:extLst>
          </p:cNvPr>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5715008" y="1891970"/>
            <a:ext cx="1518558" cy="1029890"/>
          </a:xfrm>
          <a:prstGeom prst="rect">
            <a:avLst/>
          </a:prstGeom>
        </p:spPr>
      </p:pic>
      <p:sp>
        <p:nvSpPr>
          <p:cNvPr id="15" name="Elipse 14">
            <a:extLst>
              <a:ext uri="{FF2B5EF4-FFF2-40B4-BE49-F238E27FC236}">
                <a16:creationId xmlns:a16="http://schemas.microsoft.com/office/drawing/2014/main" xmlns="" id="{42B5E910-1CA2-43AC-8B72-8BEFF56ED703}"/>
              </a:ext>
            </a:extLst>
          </p:cNvPr>
          <p:cNvSpPr/>
          <p:nvPr/>
        </p:nvSpPr>
        <p:spPr>
          <a:xfrm>
            <a:off x="1647497" y="994002"/>
            <a:ext cx="2132415" cy="293905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Title 1">
            <a:extLst>
              <a:ext uri="{FF2B5EF4-FFF2-40B4-BE49-F238E27FC236}">
                <a16:creationId xmlns:a16="http://schemas.microsoft.com/office/drawing/2014/main" xmlns="" id="{4EE11CA6-5AB3-460C-A9FD-F893B8CFFD52}"/>
              </a:ext>
            </a:extLst>
          </p:cNvPr>
          <p:cNvSpPr txBox="1">
            <a:spLocks/>
          </p:cNvSpPr>
          <p:nvPr/>
        </p:nvSpPr>
        <p:spPr>
          <a:xfrm>
            <a:off x="2257115" y="294967"/>
            <a:ext cx="7397109" cy="983434"/>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ctr"/>
            <a:r>
              <a:rPr lang="de-CH" altLang="en-US" b="1" dirty="0"/>
              <a:t>LPV Strategy </a:t>
            </a:r>
            <a:endParaRPr lang="en-US" altLang="en-US" b="1" dirty="0"/>
          </a:p>
        </p:txBody>
      </p:sp>
      <p:grpSp>
        <p:nvGrpSpPr>
          <p:cNvPr id="17" name="Grupo 16">
            <a:extLst>
              <a:ext uri="{FF2B5EF4-FFF2-40B4-BE49-F238E27FC236}">
                <a16:creationId xmlns:a16="http://schemas.microsoft.com/office/drawing/2014/main" xmlns="" id="{C4AB4409-7B97-4DAF-A8E0-2F4AD132B79B}"/>
              </a:ext>
            </a:extLst>
          </p:cNvPr>
          <p:cNvGrpSpPr/>
          <p:nvPr/>
        </p:nvGrpSpPr>
        <p:grpSpPr>
          <a:xfrm>
            <a:off x="1403648" y="3688123"/>
            <a:ext cx="8122737" cy="1468661"/>
            <a:chOff x="1403648" y="3861047"/>
            <a:chExt cx="8122737" cy="1468661"/>
          </a:xfrm>
        </p:grpSpPr>
        <p:sp>
          <p:nvSpPr>
            <p:cNvPr id="18" name="Elipse 17">
              <a:extLst>
                <a:ext uri="{FF2B5EF4-FFF2-40B4-BE49-F238E27FC236}">
                  <a16:creationId xmlns:a16="http://schemas.microsoft.com/office/drawing/2014/main" xmlns="" id="{9B418714-8D68-4F40-A60B-95E6F0B9EDF5}"/>
                </a:ext>
              </a:extLst>
            </p:cNvPr>
            <p:cNvSpPr/>
            <p:nvPr/>
          </p:nvSpPr>
          <p:spPr>
            <a:xfrm>
              <a:off x="1403648" y="3861047"/>
              <a:ext cx="6336704" cy="134180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solidFill>
                    <a:srgbClr val="002060"/>
                  </a:solidFill>
                </a:rPr>
                <a:t>                                                                                                </a:t>
              </a:r>
            </a:p>
          </p:txBody>
        </p:sp>
        <p:sp>
          <p:nvSpPr>
            <p:cNvPr id="19" name="CuadroTexto 18">
              <a:extLst>
                <a:ext uri="{FF2B5EF4-FFF2-40B4-BE49-F238E27FC236}">
                  <a16:creationId xmlns:a16="http://schemas.microsoft.com/office/drawing/2014/main" xmlns="" id="{E42D9390-9F1B-4A2F-BD31-C0C396B1D804}"/>
                </a:ext>
              </a:extLst>
            </p:cNvPr>
            <p:cNvSpPr txBox="1"/>
            <p:nvPr/>
          </p:nvSpPr>
          <p:spPr>
            <a:xfrm>
              <a:off x="7675533" y="4129379"/>
              <a:ext cx="1850852" cy="1200329"/>
            </a:xfrm>
            <a:prstGeom prst="rect">
              <a:avLst/>
            </a:prstGeom>
            <a:noFill/>
          </p:spPr>
          <p:txBody>
            <a:bodyPr wrap="square" rtlCol="0">
              <a:spAutoFit/>
            </a:bodyPr>
            <a:lstStyle/>
            <a:p>
              <a:r>
                <a:rPr lang="es-ES" dirty="0" err="1">
                  <a:solidFill>
                    <a:srgbClr val="C00000"/>
                  </a:solidFill>
                </a:rPr>
                <a:t>Operational</a:t>
              </a:r>
              <a:r>
                <a:rPr lang="es-ES" dirty="0">
                  <a:solidFill>
                    <a:srgbClr val="C00000"/>
                  </a:solidFill>
                </a:rPr>
                <a:t> </a:t>
              </a:r>
              <a:r>
                <a:rPr lang="es-ES" dirty="0" err="1">
                  <a:solidFill>
                    <a:srgbClr val="C00000"/>
                  </a:solidFill>
                </a:rPr>
                <a:t>Services</a:t>
              </a:r>
              <a:endParaRPr lang="es-ES" dirty="0">
                <a:solidFill>
                  <a:srgbClr val="C00000"/>
                </a:solidFill>
              </a:endParaRPr>
            </a:p>
            <a:p>
              <a:r>
                <a:rPr lang="es-ES" dirty="0">
                  <a:solidFill>
                    <a:srgbClr val="C00000"/>
                  </a:solidFill>
                </a:rPr>
                <a:t>Lead Agency: </a:t>
              </a:r>
              <a:r>
                <a:rPr lang="es-ES" dirty="0" err="1">
                  <a:solidFill>
                    <a:srgbClr val="C00000"/>
                  </a:solidFill>
                </a:rPr>
                <a:t>Various</a:t>
              </a:r>
              <a:endParaRPr lang="es-ES" dirty="0">
                <a:solidFill>
                  <a:srgbClr val="C00000"/>
                </a:solidFill>
              </a:endParaRPr>
            </a:p>
          </p:txBody>
        </p:sp>
      </p:grpSp>
      <p:sp>
        <p:nvSpPr>
          <p:cNvPr id="21" name="Elipse 20">
            <a:extLst>
              <a:ext uri="{FF2B5EF4-FFF2-40B4-BE49-F238E27FC236}">
                <a16:creationId xmlns:a16="http://schemas.microsoft.com/office/drawing/2014/main" xmlns="" id="{E78329B4-14B3-4E43-BB0D-C3351BFEF0D7}"/>
              </a:ext>
            </a:extLst>
          </p:cNvPr>
          <p:cNvSpPr/>
          <p:nvPr/>
        </p:nvSpPr>
        <p:spPr>
          <a:xfrm>
            <a:off x="3653286" y="749069"/>
            <a:ext cx="2132415" cy="293905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Picture 3">
            <a:extLst>
              <a:ext uri="{FF2B5EF4-FFF2-40B4-BE49-F238E27FC236}">
                <a16:creationId xmlns:a16="http://schemas.microsoft.com/office/drawing/2014/main" xmlns="" id="{E92ACECB-7516-4643-9486-1FF3E7A8E8F1}"/>
              </a:ext>
            </a:extLst>
          </p:cNvPr>
          <p:cNvPicPr>
            <a:picLocks noChangeAspect="1" noChangeArrowheads="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7464823" y="2123470"/>
            <a:ext cx="1605634" cy="79839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23" name="21 CuadroTexto">
            <a:extLst>
              <a:ext uri="{FF2B5EF4-FFF2-40B4-BE49-F238E27FC236}">
                <a16:creationId xmlns:a16="http://schemas.microsoft.com/office/drawing/2014/main" xmlns="" id="{A54122EE-C928-41EC-85C4-E82C8D432E20}"/>
              </a:ext>
            </a:extLst>
          </p:cNvPr>
          <p:cNvSpPr txBox="1"/>
          <p:nvPr/>
        </p:nvSpPr>
        <p:spPr>
          <a:xfrm>
            <a:off x="7582781" y="1507917"/>
            <a:ext cx="1487676" cy="615553"/>
          </a:xfrm>
          <a:prstGeom prst="rect">
            <a:avLst/>
          </a:prstGeom>
          <a:noFill/>
        </p:spPr>
        <p:txBody>
          <a:bodyPr wrap="square" rtlCol="0">
            <a:spAutoFit/>
          </a:bodyPr>
          <a:lstStyle/>
          <a:p>
            <a:r>
              <a:rPr lang="es-ES" dirty="0"/>
              <a:t>Global </a:t>
            </a:r>
            <a:r>
              <a:rPr lang="es-ES" dirty="0" err="1"/>
              <a:t>sampling</a:t>
            </a:r>
            <a:endParaRPr lang="es-ES" dirty="0"/>
          </a:p>
        </p:txBody>
      </p:sp>
      <p:sp>
        <p:nvSpPr>
          <p:cNvPr id="24" name="Elipse 15">
            <a:extLst>
              <a:ext uri="{FF2B5EF4-FFF2-40B4-BE49-F238E27FC236}">
                <a16:creationId xmlns:a16="http://schemas.microsoft.com/office/drawing/2014/main" xmlns="" id="{EF8D811C-8488-4452-B0AB-F843E82A1C47}"/>
              </a:ext>
            </a:extLst>
          </p:cNvPr>
          <p:cNvSpPr/>
          <p:nvPr/>
        </p:nvSpPr>
        <p:spPr>
          <a:xfrm>
            <a:off x="7422809" y="1185501"/>
            <a:ext cx="1689662" cy="2386375"/>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xmlns="" id="{5A226C12-09BB-4A2E-A6B8-1E2A8981381D}"/>
              </a:ext>
            </a:extLst>
          </p:cNvPr>
          <p:cNvSpPr txBox="1"/>
          <p:nvPr/>
        </p:nvSpPr>
        <p:spPr>
          <a:xfrm>
            <a:off x="9240150" y="1443299"/>
            <a:ext cx="2506374" cy="1200327"/>
          </a:xfrm>
          <a:prstGeom prst="rect">
            <a:avLst/>
          </a:prstGeom>
          <a:noFill/>
          <a:ln w="31750" cap="flat">
            <a:solidFill>
              <a:srgbClr val="00CC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defTabSz="457200" hangingPunct="0"/>
            <a:r>
              <a:rPr lang="en-US" dirty="0"/>
              <a:t>I</a:t>
            </a:r>
            <a:r>
              <a:rPr lang="en-US" altLang="de-DE" dirty="0"/>
              <a:t>ncrease the quality and  efficiency of global satellite product validation</a:t>
            </a:r>
            <a:endParaRPr kumimoji="0" lang="es-ES" sz="1800" b="0" i="0" u="none" strike="noStrike" cap="none" spc="0" normalizeH="0" baseline="0" dirty="0">
              <a:ln>
                <a:noFill/>
              </a:ln>
              <a:effectLst/>
              <a:uFillTx/>
            </a:endParaRPr>
          </a:p>
        </p:txBody>
      </p:sp>
    </p:spTree>
    <p:extLst>
      <p:ext uri="{BB962C8B-B14F-4D97-AF65-F5344CB8AC3E}">
        <p14:creationId xmlns:p14="http://schemas.microsoft.com/office/powerpoint/2010/main" xmlns="" val="161573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0272" y="6858000"/>
            <a:ext cx="6477374" cy="722765"/>
          </a:xfrm>
        </p:spPr>
        <p:txBody>
          <a:bodyPr>
            <a:normAutofit fontScale="90000"/>
          </a:bodyPr>
          <a:lstStyle/>
          <a:p>
            <a:pPr marL="0" lvl="1" algn="l">
              <a:lnSpc>
                <a:spcPct val="90000"/>
              </a:lnSpc>
            </a:pPr>
            <a:r>
              <a:rPr lang="en-US" dirty="0"/>
              <a:t/>
            </a:r>
            <a:br>
              <a:rPr lang="en-US" dirty="0"/>
            </a:br>
            <a:r>
              <a:rPr lang="en-US" dirty="0"/>
              <a:t>Land Product Validation (LPV)</a:t>
            </a:r>
            <a:br>
              <a:rPr lang="en-US" dirty="0"/>
            </a:br>
            <a:r>
              <a:rPr lang="en-US" sz="2400" dirty="0"/>
              <a:t/>
            </a:r>
            <a:br>
              <a:rPr lang="en-US" sz="2400" dirty="0"/>
            </a:br>
            <a:r>
              <a:rPr lang="en-US" sz="2400" dirty="0"/>
              <a:t>Our Mission</a:t>
            </a:r>
            <a:r>
              <a:rPr lang="en-US" sz="2000" dirty="0"/>
              <a:t>: </a:t>
            </a:r>
            <a:r>
              <a:rPr lang="en-US" sz="2000" b="1" dirty="0">
                <a:solidFill>
                  <a:srgbClr val="92D050"/>
                </a:solidFill>
                <a:latin typeface="Avenir Book" charset="0"/>
              </a:rPr>
              <a:t> </a:t>
            </a:r>
            <a:r>
              <a:rPr lang="en-US" sz="2000" b="1" dirty="0">
                <a:latin typeface="Avenir Book" charset="0"/>
              </a:rPr>
              <a:t/>
            </a:r>
            <a:br>
              <a:rPr lang="en-US" sz="2000" b="1" dirty="0">
                <a:latin typeface="Avenir Book" charset="0"/>
              </a:rPr>
            </a:br>
            <a:r>
              <a:rPr lang="en-US" sz="2000" b="1" dirty="0">
                <a:latin typeface="Avenir Book" charset="0"/>
              </a:rPr>
              <a:t>C</a:t>
            </a:r>
            <a:r>
              <a:rPr lang="en-US" altLang="de-DE" sz="2000" dirty="0"/>
              <a:t>oordinate quantitative validation of satellite-derived land products in a traceable way and  increase the quality and efficiency of global satellite product validation</a:t>
            </a:r>
            <a:br>
              <a:rPr lang="en-US" altLang="de-DE" sz="2000" dirty="0"/>
            </a:br>
            <a:r>
              <a:rPr lang="en-US" altLang="de-DE" sz="2000" dirty="0"/>
              <a:t/>
            </a:r>
            <a:br>
              <a:rPr lang="en-US" altLang="de-DE" sz="2000" dirty="0"/>
            </a:br>
            <a:r>
              <a:rPr lang="en-US" altLang="de-DE" sz="2400" dirty="0"/>
              <a:t>Our Vision</a:t>
            </a:r>
            <a:r>
              <a:rPr lang="en-US" altLang="de-DE" sz="2000" dirty="0"/>
              <a:t>:</a:t>
            </a:r>
            <a:r>
              <a:rPr lang="en-US" sz="2000" b="1" dirty="0">
                <a:latin typeface="Avenir Book" charset="0"/>
              </a:rPr>
              <a:t/>
            </a:r>
            <a:br>
              <a:rPr lang="en-US" sz="2000" b="1" dirty="0">
                <a:latin typeface="Avenir Book" charset="0"/>
              </a:rPr>
            </a:br>
            <a:r>
              <a:rPr lang="en-US" altLang="en-US" sz="2000" dirty="0"/>
              <a:t>Land products algorithms are iteratively improved based on validation results</a:t>
            </a:r>
            <a:br>
              <a:rPr lang="en-US" altLang="en-US" sz="2000" dirty="0"/>
            </a:br>
            <a:r>
              <a:rPr lang="en-US" altLang="en-US" sz="2000" dirty="0"/>
              <a:t/>
            </a:r>
            <a:br>
              <a:rPr lang="en-US" altLang="en-US" sz="2000" dirty="0"/>
            </a:br>
            <a:r>
              <a:rPr lang="en-US" altLang="en-US" sz="2000" dirty="0"/>
              <a:t>Reliable</a:t>
            </a:r>
            <a:r>
              <a:rPr lang="en-US" altLang="en-US" sz="2000" i="1" dirty="0"/>
              <a:t> </a:t>
            </a:r>
            <a:r>
              <a:rPr lang="en-US" altLang="en-US" sz="2000" dirty="0"/>
              <a:t>uncertainty information is only determined through community agreed </a:t>
            </a:r>
            <a:r>
              <a:rPr lang="en-US" altLang="en-US" sz="2000" i="1" dirty="0"/>
              <a:t>good practices </a:t>
            </a:r>
            <a:r>
              <a:rPr lang="en-US" altLang="en-US" sz="2000" dirty="0"/>
              <a:t>for validation using fiducial measurements or other suitable references</a:t>
            </a:r>
            <a:br>
              <a:rPr lang="en-US" altLang="en-US" sz="2000" dirty="0"/>
            </a:br>
            <a:r>
              <a:rPr lang="en-US" altLang="en-US" sz="2000" dirty="0"/>
              <a:t/>
            </a:r>
            <a:br>
              <a:rPr lang="en-US" altLang="en-US" sz="2000" dirty="0"/>
            </a:br>
            <a:r>
              <a:rPr lang="en-US" dirty="0"/>
              <a:t/>
            </a:r>
            <a:br>
              <a:rPr lang="en-US" dirty="0"/>
            </a:br>
            <a:r>
              <a:rPr lang="en-US" dirty="0"/>
              <a:t> </a:t>
            </a:r>
          </a:p>
        </p:txBody>
      </p:sp>
      <p:pic>
        <p:nvPicPr>
          <p:cNvPr id="4" name="Picture 2">
            <a:extLst>
              <a:ext uri="{FF2B5EF4-FFF2-40B4-BE49-F238E27FC236}">
                <a16:creationId xmlns:a16="http://schemas.microsoft.com/office/drawing/2014/main" xmlns="" id="{21E18164-10B2-40B9-BCE4-77883481BA27}"/>
              </a:ext>
            </a:extLst>
          </p:cNvPr>
          <p:cNvPicPr>
            <a:picLocks noChangeAspect="1"/>
          </p:cNvPicPr>
          <p:nvPr/>
        </p:nvPicPr>
        <p:blipFill>
          <a:blip r:embed="rId3" cstate="screen">
            <a:extLst>
              <a:ext uri="{28A0092B-C50C-407E-A947-70E740481C1C}">
                <a14:useLocalDpi xmlns:a14="http://schemas.microsoft.com/office/drawing/2010/main" xmlns=""/>
              </a:ext>
            </a:extLst>
          </a:blip>
          <a:srcRect/>
          <a:stretch>
            <a:fillRect/>
          </a:stretch>
        </p:blipFill>
        <p:spPr bwMode="auto">
          <a:xfrm>
            <a:off x="9210502" y="476335"/>
            <a:ext cx="2646557" cy="2135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71365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
            <a:extLst>
              <a:ext uri="{FF2B5EF4-FFF2-40B4-BE49-F238E27FC236}">
                <a16:creationId xmlns:a16="http://schemas.microsoft.com/office/drawing/2014/main" xmlns="" id="{4EE11CA6-5AB3-460C-A9FD-F893B8CFFD52}"/>
              </a:ext>
            </a:extLst>
          </p:cNvPr>
          <p:cNvSpPr txBox="1">
            <a:spLocks/>
          </p:cNvSpPr>
          <p:nvPr/>
        </p:nvSpPr>
        <p:spPr>
          <a:xfrm>
            <a:off x="114469" y="206834"/>
            <a:ext cx="7397109" cy="983434"/>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r>
              <a:rPr lang="de-CH" altLang="en-US" b="1" kern="0" dirty="0">
                <a:effectLst>
                  <a:outerShdw blurRad="63500" sx="101000" sy="101000" algn="ctr" rotWithShape="0">
                    <a:prstClr val="black">
                      <a:alpha val="40000"/>
                    </a:prstClr>
                  </a:outerShdw>
                </a:effectLst>
                <a:latin typeface="Avenir Heavy" charset="0"/>
                <a:ea typeface="Avenir Heavy" charset="0"/>
                <a:cs typeface="Avenir Heavy" charset="0"/>
              </a:rPr>
              <a:t>Validation tools</a:t>
            </a:r>
            <a:endParaRPr lang="en-US" altLang="en-US" kern="0" dirty="0">
              <a:latin typeface="Avenir Book" charset="0"/>
              <a:ea typeface="Avenir Book" charset="0"/>
              <a:cs typeface="Avenir Book" charset="0"/>
            </a:endParaRPr>
          </a:p>
        </p:txBody>
      </p:sp>
      <p:pic>
        <p:nvPicPr>
          <p:cNvPr id="2" name="Imagen 1">
            <a:extLst>
              <a:ext uri="{FF2B5EF4-FFF2-40B4-BE49-F238E27FC236}">
                <a16:creationId xmlns:a16="http://schemas.microsoft.com/office/drawing/2014/main" xmlns="" id="{2A65497C-F60D-4989-86CD-80614DD8A8A4}"/>
              </a:ext>
            </a:extLst>
          </p:cNvPr>
          <p:cNvPicPr>
            <a:picLocks noChangeAspect="1"/>
          </p:cNvPicPr>
          <p:nvPr/>
        </p:nvPicPr>
        <p:blipFill rotWithShape="1">
          <a:blip r:embed="rId3"/>
          <a:srcRect r="819" b="5521"/>
          <a:stretch/>
        </p:blipFill>
        <p:spPr>
          <a:xfrm>
            <a:off x="983405" y="1236765"/>
            <a:ext cx="10225190" cy="5478962"/>
          </a:xfrm>
          <a:prstGeom prst="rect">
            <a:avLst/>
          </a:prstGeom>
        </p:spPr>
      </p:pic>
    </p:spTree>
    <p:extLst>
      <p:ext uri="{BB962C8B-B14F-4D97-AF65-F5344CB8AC3E}">
        <p14:creationId xmlns:p14="http://schemas.microsoft.com/office/powerpoint/2010/main" xmlns="" val="3104060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Content Placeholder 2">
            <a:extLst>
              <a:ext uri="{FF2B5EF4-FFF2-40B4-BE49-F238E27FC236}">
                <a16:creationId xmlns:a16="http://schemas.microsoft.com/office/drawing/2014/main" xmlns="" id="{C4A498B2-2CC4-49A5-B41F-A2CB8C3340DF}"/>
              </a:ext>
            </a:extLst>
          </p:cNvPr>
          <p:cNvSpPr>
            <a:spLocks noGrp="1"/>
          </p:cNvSpPr>
          <p:nvPr>
            <p:ph idx="1"/>
          </p:nvPr>
        </p:nvSpPr>
        <p:spPr>
          <a:xfrm>
            <a:off x="427703" y="1337385"/>
            <a:ext cx="11326762" cy="5191602"/>
          </a:xfrm>
        </p:spPr>
        <p:txBody>
          <a:bodyPr/>
          <a:lstStyle/>
          <a:p>
            <a:pPr marL="0" indent="0" eaLnBrk="1" hangingPunct="1">
              <a:buNone/>
              <a:defRPr/>
            </a:pPr>
            <a:r>
              <a:rPr lang="en-US" altLang="de-DE" sz="2000" dirty="0">
                <a:latin typeface="Avenir Light" charset="0"/>
                <a:ea typeface="Avenir Light" charset="0"/>
                <a:cs typeface="Avenir Light" charset="0"/>
              </a:rPr>
              <a:t>As Chair, my primary goal is to increase the efficiency and  quality of global satellite Land  Product Validation (achieving higher validation stages) while assuring a well-functioning LPV Subgroup. </a:t>
            </a:r>
          </a:p>
          <a:p>
            <a:pPr marL="0" indent="0" eaLnBrk="1" hangingPunct="1">
              <a:lnSpc>
                <a:spcPct val="110000"/>
              </a:lnSpc>
              <a:spcBef>
                <a:spcPct val="0"/>
              </a:spcBef>
              <a:buNone/>
              <a:defRPr/>
            </a:pPr>
            <a:endParaRPr lang="en-US" altLang="de-DE" sz="2000" dirty="0">
              <a:latin typeface="Avenir Book" charset="0"/>
            </a:endParaRPr>
          </a:p>
          <a:p>
            <a:pPr marL="0" indent="0" eaLnBrk="1" hangingPunct="1">
              <a:lnSpc>
                <a:spcPct val="110000"/>
              </a:lnSpc>
              <a:spcBef>
                <a:spcPct val="0"/>
              </a:spcBef>
              <a:buNone/>
              <a:defRPr/>
            </a:pPr>
            <a:r>
              <a:rPr lang="en-US" altLang="de-DE" sz="2000" dirty="0">
                <a:latin typeface="Avenir Book" charset="0"/>
              </a:rPr>
              <a:t>Strategy based on 4 main components:</a:t>
            </a:r>
          </a:p>
          <a:p>
            <a:pPr marL="0" indent="0" eaLnBrk="1" hangingPunct="1">
              <a:lnSpc>
                <a:spcPct val="110000"/>
              </a:lnSpc>
              <a:spcBef>
                <a:spcPct val="0"/>
              </a:spcBef>
              <a:buNone/>
              <a:defRPr/>
            </a:pPr>
            <a:endParaRPr lang="en-US" altLang="de-DE" sz="2000" dirty="0">
              <a:latin typeface="Avenir Book" charset="0"/>
            </a:endParaRPr>
          </a:p>
          <a:p>
            <a:pPr marL="457200" indent="-457200" eaLnBrk="1" hangingPunct="1">
              <a:lnSpc>
                <a:spcPct val="110000"/>
              </a:lnSpc>
              <a:spcBef>
                <a:spcPct val="0"/>
              </a:spcBef>
              <a:buFont typeface="+mj-lt"/>
              <a:buAutoNum type="arabicPeriod"/>
              <a:defRPr/>
            </a:pPr>
            <a:r>
              <a:rPr lang="en-US" altLang="de-DE" sz="2000" b="1" u="sng" dirty="0">
                <a:latin typeface="Avenir Book" charset="0"/>
              </a:rPr>
              <a:t>Continuous Development of Good Practices </a:t>
            </a:r>
            <a:r>
              <a:rPr lang="en-US" altLang="de-DE" sz="2000" dirty="0">
                <a:latin typeface="Avenir Book" charset="0"/>
              </a:rPr>
              <a:t>for global satellite land product validation  </a:t>
            </a:r>
          </a:p>
          <a:p>
            <a:pPr lvl="2">
              <a:lnSpc>
                <a:spcPct val="110000"/>
              </a:lnSpc>
              <a:spcBef>
                <a:spcPct val="0"/>
              </a:spcBef>
              <a:buFont typeface="Arial" pitchFamily="34" charset="0"/>
              <a:buChar char="•"/>
              <a:defRPr/>
            </a:pPr>
            <a:r>
              <a:rPr lang="en-US" altLang="de-DE" sz="2000" dirty="0">
                <a:latin typeface="Avenir Light" charset="0"/>
                <a:ea typeface="Avenir Light" charset="0"/>
                <a:cs typeface="Avenir Light" charset="0"/>
              </a:rPr>
              <a:t>Biomass protocol almost ready</a:t>
            </a:r>
          </a:p>
          <a:p>
            <a:pPr lvl="2">
              <a:lnSpc>
                <a:spcPct val="110000"/>
              </a:lnSpc>
              <a:spcBef>
                <a:spcPct val="0"/>
              </a:spcBef>
              <a:buFont typeface="Arial" pitchFamily="34" charset="0"/>
              <a:buChar char="•"/>
              <a:defRPr/>
            </a:pPr>
            <a:r>
              <a:rPr lang="en-US" altLang="de-DE" sz="2000" dirty="0">
                <a:latin typeface="Avenir Light" charset="0"/>
                <a:ea typeface="Avenir Light" charset="0"/>
                <a:cs typeface="Avenir Light" charset="0"/>
              </a:rPr>
              <a:t>Soil Moisture, Vegetation Indices, Land Cover, Active Fire and Phenology validation protocols are beginning development now. The objective is to have them ready for community review in about two years from now. </a:t>
            </a:r>
            <a:endParaRPr lang="es-ES" altLang="de-DE" sz="2000" dirty="0">
              <a:latin typeface="Avenir Light" charset="0"/>
              <a:ea typeface="Avenir Light" charset="0"/>
              <a:cs typeface="Avenir Light" charset="0"/>
            </a:endParaRPr>
          </a:p>
          <a:p>
            <a:pPr lvl="2">
              <a:lnSpc>
                <a:spcPct val="110000"/>
              </a:lnSpc>
              <a:spcBef>
                <a:spcPct val="0"/>
              </a:spcBef>
              <a:buFont typeface="Arial" pitchFamily="34" charset="0"/>
              <a:buChar char="•"/>
              <a:defRPr/>
            </a:pPr>
            <a:r>
              <a:rPr lang="en-US" altLang="de-DE" sz="2000" dirty="0">
                <a:latin typeface="Avenir Light" charset="0"/>
                <a:ea typeface="Avenir Light" charset="0"/>
                <a:cs typeface="Avenir Light" charset="0"/>
              </a:rPr>
              <a:t>Surface Reflectance validation protocols need to be written. Strategic action within LPV (SR input for most variables). </a:t>
            </a:r>
          </a:p>
          <a:p>
            <a:pPr lvl="3">
              <a:lnSpc>
                <a:spcPct val="110000"/>
              </a:lnSpc>
              <a:spcBef>
                <a:spcPct val="0"/>
              </a:spcBef>
              <a:buFont typeface="Wingdings" pitchFamily="2" charset="2"/>
              <a:buChar char="Ø"/>
              <a:defRPr/>
            </a:pPr>
            <a:r>
              <a:rPr lang="en-US" altLang="de-DE" sz="2000" dirty="0">
                <a:latin typeface="Avenir Light" charset="0"/>
                <a:ea typeface="Avenir Light" charset="0"/>
                <a:cs typeface="Avenir Light" charset="0"/>
              </a:rPr>
              <a:t>Coordination with ESA FRM4VEG, CEOS IVOS, </a:t>
            </a:r>
            <a:r>
              <a:rPr lang="en-US" altLang="de-DE" sz="2000" dirty="0" smtClean="0">
                <a:latin typeface="Avenir Light" charset="0"/>
                <a:ea typeface="Avenir Light" charset="0"/>
                <a:cs typeface="Avenir Light" charset="0"/>
              </a:rPr>
              <a:t>ACIX, WGCV,  </a:t>
            </a:r>
            <a:r>
              <a:rPr lang="en-US" altLang="de-DE" sz="2000" dirty="0">
                <a:latin typeface="Avenir Light" charset="0"/>
                <a:ea typeface="Avenir Light" charset="0"/>
                <a:cs typeface="Avenir Light" charset="0"/>
              </a:rPr>
              <a:t>Australian </a:t>
            </a:r>
            <a:r>
              <a:rPr lang="en-US" altLang="de-DE" sz="2000" dirty="0" smtClean="0">
                <a:latin typeface="Avenir Light" charset="0"/>
                <a:ea typeface="Avenir Light" charset="0"/>
                <a:cs typeface="Avenir Light" charset="0"/>
              </a:rPr>
              <a:t>government, initiative </a:t>
            </a:r>
            <a:r>
              <a:rPr lang="en-US" altLang="de-DE" sz="2000" dirty="0">
                <a:latin typeface="Avenir Light" charset="0"/>
                <a:ea typeface="Avenir Light" charset="0"/>
                <a:cs typeface="Avenir Light" charset="0"/>
              </a:rPr>
              <a:t>required. (LPV-R-2019-1) (LPV-R-2019-2).</a:t>
            </a:r>
          </a:p>
          <a:p>
            <a:pPr marL="883227" lvl="1" indent="-457200">
              <a:lnSpc>
                <a:spcPct val="110000"/>
              </a:lnSpc>
              <a:spcBef>
                <a:spcPct val="0"/>
              </a:spcBef>
              <a:buFont typeface="+mj-lt"/>
              <a:buAutoNum type="arabicPeriod"/>
              <a:defRPr/>
            </a:pPr>
            <a:endParaRPr lang="en-US" altLang="de-DE" sz="1800" kern="1200" dirty="0">
              <a:solidFill>
                <a:schemeClr val="tx1"/>
              </a:solidFill>
              <a:latin typeface="Avenir Book" charset="0"/>
            </a:endParaRPr>
          </a:p>
          <a:p>
            <a:pPr marL="426027" lvl="1" indent="0">
              <a:lnSpc>
                <a:spcPct val="110000"/>
              </a:lnSpc>
              <a:spcBef>
                <a:spcPct val="0"/>
              </a:spcBef>
              <a:buNone/>
              <a:defRPr/>
            </a:pPr>
            <a:r>
              <a:rPr lang="en-US" altLang="de-DE" sz="1800" kern="1200" dirty="0">
                <a:solidFill>
                  <a:schemeClr val="tx1"/>
                </a:solidFill>
                <a:latin typeface="Avenir Book" charset="0"/>
              </a:rPr>
              <a:t>8  Actions identified ( Biomass, SM, VI, LC, AF, BA, LSP, BIO) , 2 Recommendations</a:t>
            </a:r>
            <a:endParaRPr lang="en-US" altLang="de-DE" sz="1800" dirty="0">
              <a:latin typeface="Avenir Book" charset="0"/>
            </a:endParaRPr>
          </a:p>
        </p:txBody>
      </p:sp>
      <p:sp>
        <p:nvSpPr>
          <p:cNvPr id="6" name="Título 2">
            <a:extLst>
              <a:ext uri="{FF2B5EF4-FFF2-40B4-BE49-F238E27FC236}">
                <a16:creationId xmlns:a16="http://schemas.microsoft.com/office/drawing/2014/main" xmlns="" id="{B80E1E9D-0C9F-45DE-B40A-8EE188764FF0}"/>
              </a:ext>
            </a:extLst>
          </p:cNvPr>
          <p:cNvSpPr txBox="1">
            <a:spLocks/>
          </p:cNvSpPr>
          <p:nvPr/>
        </p:nvSpPr>
        <p:spPr>
          <a:xfrm>
            <a:off x="2113171" y="314263"/>
            <a:ext cx="7969189" cy="825083"/>
          </a:xfrm>
          <a:prstGeom prst="rect">
            <a:avLst/>
          </a:prstGeom>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CH" altLang="en-US" sz="3200" b="1" i="0" u="none" strike="noStrike" kern="0" cap="none" spc="0" normalizeH="0" baseline="0" noProof="0" dirty="0">
                <a:ln>
                  <a:noFill/>
                </a:ln>
                <a:solidFill>
                  <a:srgbClr val="FFFFFF"/>
                </a:solidFill>
                <a:effectLst/>
                <a:uLnTx/>
                <a:uFillTx/>
                <a:latin typeface="Arial Bold"/>
                <a:ea typeface="Arial Bold"/>
                <a:cs typeface="Arial Bold"/>
                <a:sym typeface="Arial Bold"/>
              </a:rPr>
              <a:t>LPV </a:t>
            </a:r>
            <a:r>
              <a:rPr kumimoji="0" lang="de-CH" altLang="en-US" sz="3200" b="1" i="0" u="none" strike="noStrike" kern="0" cap="none" spc="0" normalizeH="0" baseline="0" noProof="0" dirty="0" err="1">
                <a:ln>
                  <a:noFill/>
                </a:ln>
                <a:solidFill>
                  <a:srgbClr val="FFFFFF"/>
                </a:solidFill>
                <a:effectLst/>
                <a:uLnTx/>
                <a:uFillTx/>
                <a:latin typeface="Arial Bold"/>
                <a:ea typeface="Arial Bold"/>
                <a:cs typeface="Arial Bold"/>
                <a:sym typeface="Arial Bold"/>
              </a:rPr>
              <a:t>Strategy</a:t>
            </a:r>
            <a:r>
              <a:rPr kumimoji="0" lang="de-CH" altLang="en-US" sz="3200" b="1" i="0" u="none" strike="noStrike" kern="0" cap="none" spc="0" normalizeH="0" baseline="0" noProof="0" dirty="0">
                <a:ln>
                  <a:noFill/>
                </a:ln>
                <a:solidFill>
                  <a:srgbClr val="FFFFFF"/>
                </a:solidFill>
                <a:effectLst/>
                <a:uLnTx/>
                <a:uFillTx/>
                <a:latin typeface="Arial Bold"/>
                <a:ea typeface="Arial Bold"/>
                <a:cs typeface="Arial Bold"/>
                <a:sym typeface="Arial Bold"/>
              </a:rPr>
              <a:t> (Q2 	2019- Q1 2022)</a:t>
            </a:r>
            <a:endParaRPr kumimoji="0" lang="es-ES" sz="3200" b="1" i="0" u="none" strike="noStrike" kern="0" cap="none" spc="0" normalizeH="0" baseline="0" noProof="0" dirty="0">
              <a:ln>
                <a:noFill/>
              </a:ln>
              <a:solidFill>
                <a:srgbClr val="FFFFFF"/>
              </a:solidFill>
              <a:effectLst/>
              <a:uLnTx/>
              <a:uFillTx/>
              <a:latin typeface="Arial Bold"/>
              <a:ea typeface="Arial Bold"/>
              <a:cs typeface="Arial Bold"/>
              <a:sym typeface="Arial Bold"/>
            </a:endParaRPr>
          </a:p>
        </p:txBody>
      </p:sp>
    </p:spTree>
    <p:extLst>
      <p:ext uri="{BB962C8B-B14F-4D97-AF65-F5344CB8AC3E}">
        <p14:creationId xmlns:p14="http://schemas.microsoft.com/office/powerpoint/2010/main" xmlns="" val="3061865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xmlns="" id="{B80E1E9D-0C9F-45DE-B40A-8EE188764FF0}"/>
              </a:ext>
            </a:extLst>
          </p:cNvPr>
          <p:cNvSpPr>
            <a:spLocks noGrp="1"/>
          </p:cNvSpPr>
          <p:nvPr>
            <p:ph type="title"/>
          </p:nvPr>
        </p:nvSpPr>
        <p:spPr>
          <a:xfrm>
            <a:off x="2201661" y="329013"/>
            <a:ext cx="7969189" cy="825083"/>
          </a:xfrm>
        </p:spPr>
        <p:txBody>
          <a:bodyPr/>
          <a:lstStyle/>
          <a:p>
            <a:pPr algn="ctr"/>
            <a:r>
              <a:rPr lang="de-CH" altLang="en-US" b="1" dirty="0"/>
              <a:t>LPV Strategy (2019-2022)</a:t>
            </a:r>
            <a:endParaRPr lang="es-ES" b="1" dirty="0"/>
          </a:p>
        </p:txBody>
      </p:sp>
      <p:sp>
        <p:nvSpPr>
          <p:cNvPr id="21" name="Content Placeholder 2">
            <a:extLst>
              <a:ext uri="{FF2B5EF4-FFF2-40B4-BE49-F238E27FC236}">
                <a16:creationId xmlns:a16="http://schemas.microsoft.com/office/drawing/2014/main" xmlns="" id="{C4A498B2-2CC4-49A5-B41F-A2CB8C3340DF}"/>
              </a:ext>
            </a:extLst>
          </p:cNvPr>
          <p:cNvSpPr>
            <a:spLocks noGrp="1"/>
          </p:cNvSpPr>
          <p:nvPr>
            <p:ph idx="1"/>
          </p:nvPr>
        </p:nvSpPr>
        <p:spPr>
          <a:xfrm>
            <a:off x="212291" y="1227839"/>
            <a:ext cx="11704405" cy="5172961"/>
          </a:xfrm>
        </p:spPr>
        <p:txBody>
          <a:bodyPr/>
          <a:lstStyle/>
          <a:p>
            <a:pPr marL="426027" lvl="1" indent="0">
              <a:lnSpc>
                <a:spcPct val="110000"/>
              </a:lnSpc>
              <a:spcBef>
                <a:spcPct val="0"/>
              </a:spcBef>
              <a:buNone/>
              <a:defRPr/>
            </a:pPr>
            <a:endParaRPr lang="en-US" altLang="de-DE" sz="1800" dirty="0">
              <a:latin typeface="Avenir Book" charset="0"/>
            </a:endParaRPr>
          </a:p>
          <a:p>
            <a:pPr marL="457200" indent="-457200" eaLnBrk="1" hangingPunct="1">
              <a:lnSpc>
                <a:spcPct val="110000"/>
              </a:lnSpc>
              <a:spcBef>
                <a:spcPct val="0"/>
              </a:spcBef>
              <a:buFont typeface="+mj-lt"/>
              <a:buAutoNum type="arabicPeriod" startAt="2"/>
              <a:defRPr/>
            </a:pPr>
            <a:r>
              <a:rPr lang="en-US" altLang="de-DE" sz="1800" b="1" u="sng" dirty="0">
                <a:latin typeface="Avenir Book" charset="0"/>
              </a:rPr>
              <a:t>Improving ground references </a:t>
            </a:r>
            <a:r>
              <a:rPr lang="en-US" altLang="de-DE" sz="1800" dirty="0">
                <a:latin typeface="Avenir Book" charset="0"/>
              </a:rPr>
              <a:t>to achieve higher validation stage by improving uncertainty characterization and </a:t>
            </a:r>
            <a:r>
              <a:rPr lang="en-US" altLang="de-DE" sz="1800" dirty="0" err="1">
                <a:latin typeface="Avenir Book" charset="0"/>
              </a:rPr>
              <a:t>spatio</a:t>
            </a:r>
            <a:r>
              <a:rPr lang="en-US" altLang="de-DE" sz="1800" dirty="0">
                <a:latin typeface="Avenir Book" charset="0"/>
              </a:rPr>
              <a:t>/temporal coverage</a:t>
            </a:r>
          </a:p>
          <a:p>
            <a:pPr lvl="2">
              <a:lnSpc>
                <a:spcPct val="110000"/>
              </a:lnSpc>
              <a:spcBef>
                <a:spcPct val="0"/>
              </a:spcBef>
              <a:buFont typeface="Arial" pitchFamily="34" charset="0"/>
              <a:buChar char="•"/>
              <a:defRPr/>
            </a:pPr>
            <a:r>
              <a:rPr lang="en-US" altLang="de-DE" sz="1800" dirty="0">
                <a:latin typeface="Avenir Light" charset="0"/>
                <a:ea typeface="Avenir Light" charset="0"/>
                <a:cs typeface="Avenir Light" charset="0"/>
              </a:rPr>
              <a:t>Support the collection of </a:t>
            </a:r>
            <a:r>
              <a:rPr lang="en-US" altLang="de-DE" sz="1800" u="sng" dirty="0">
                <a:latin typeface="Avenir Light" charset="0"/>
                <a:ea typeface="Avenir Light" charset="0"/>
                <a:cs typeface="Avenir Light" charset="0"/>
              </a:rPr>
              <a:t>Fiducial Reference Measurement </a:t>
            </a:r>
            <a:r>
              <a:rPr lang="en-US" altLang="de-DE" sz="1800" dirty="0">
                <a:latin typeface="Avenir Light" charset="0"/>
                <a:ea typeface="Avenir Light" charset="0"/>
                <a:cs typeface="Avenir Light" charset="0"/>
              </a:rPr>
              <a:t>contributing to </a:t>
            </a:r>
            <a:r>
              <a:rPr lang="en-US" altLang="de-DE" sz="1800" u="sng" dirty="0">
                <a:latin typeface="Avenir Light" charset="0"/>
                <a:ea typeface="Avenir Light" charset="0"/>
                <a:cs typeface="Avenir Light" charset="0"/>
              </a:rPr>
              <a:t>field campaigns </a:t>
            </a:r>
            <a:r>
              <a:rPr lang="en-US" altLang="de-DE" sz="1800" dirty="0">
                <a:latin typeface="Avenir Light" charset="0"/>
                <a:ea typeface="Avenir Light" charset="0"/>
                <a:cs typeface="Avenir Light" charset="0"/>
              </a:rPr>
              <a:t>and data collection.  LPV members are actively involved in ESA FRM4Veg and FRM4LST projects among others.</a:t>
            </a:r>
            <a:endParaRPr lang="es-ES" altLang="de-DE" sz="1800" dirty="0">
              <a:latin typeface="Avenir Light" charset="0"/>
              <a:ea typeface="Avenir Light" charset="0"/>
              <a:cs typeface="Avenir Light" charset="0"/>
            </a:endParaRPr>
          </a:p>
          <a:p>
            <a:pPr lvl="2">
              <a:lnSpc>
                <a:spcPct val="110000"/>
              </a:lnSpc>
              <a:spcBef>
                <a:spcPct val="0"/>
              </a:spcBef>
              <a:buFont typeface="Arial" pitchFamily="34" charset="0"/>
              <a:buChar char="•"/>
              <a:defRPr/>
            </a:pPr>
            <a:r>
              <a:rPr lang="en-US" altLang="de-DE" sz="1800" dirty="0">
                <a:latin typeface="Avenir Light" charset="0"/>
                <a:ea typeface="Avenir Light" charset="0"/>
                <a:cs typeface="Avenir Light" charset="0"/>
              </a:rPr>
              <a:t>Seek collaborations with nationally funded terrestrial ecosystem networks (e.g. T</a:t>
            </a:r>
            <a:r>
              <a:rPr lang="en-US" altLang="de-DE" sz="1800" u="sng" dirty="0">
                <a:latin typeface="Avenir Light" charset="0"/>
                <a:ea typeface="Avenir Light" charset="0"/>
                <a:cs typeface="Avenir Light" charset="0"/>
              </a:rPr>
              <a:t>ERN Australia, NEON USA, ICOS in EU</a:t>
            </a:r>
            <a:r>
              <a:rPr lang="en-US" altLang="de-DE" sz="1800" dirty="0">
                <a:latin typeface="Avenir Light" charset="0"/>
                <a:ea typeface="Avenir Light" charset="0"/>
                <a:cs typeface="Avenir Light" charset="0"/>
              </a:rPr>
              <a:t>) and other networks to help with the expansion of validation supersites.</a:t>
            </a:r>
            <a:endParaRPr lang="es-ES" altLang="de-DE" sz="1800" dirty="0">
              <a:latin typeface="Avenir Light" charset="0"/>
              <a:ea typeface="Avenir Light" charset="0"/>
              <a:cs typeface="Avenir Light" charset="0"/>
            </a:endParaRPr>
          </a:p>
          <a:p>
            <a:pPr lvl="2">
              <a:lnSpc>
                <a:spcPct val="110000"/>
              </a:lnSpc>
              <a:spcBef>
                <a:spcPct val="0"/>
              </a:spcBef>
              <a:buFont typeface="Arial" pitchFamily="34" charset="0"/>
              <a:buChar char="•"/>
              <a:defRPr/>
            </a:pPr>
            <a:r>
              <a:rPr lang="en-US" altLang="de-DE" sz="1800" dirty="0">
                <a:latin typeface="Avenir Light" charset="0"/>
                <a:ea typeface="Avenir Light" charset="0"/>
                <a:cs typeface="Avenir Light" charset="0"/>
              </a:rPr>
              <a:t>Expand </a:t>
            </a:r>
            <a:r>
              <a:rPr lang="en-US" altLang="de-DE" sz="1800" u="sng" dirty="0">
                <a:latin typeface="Avenir Light" charset="0"/>
                <a:ea typeface="Avenir Light" charset="0"/>
                <a:cs typeface="Avenir Light" charset="0"/>
              </a:rPr>
              <a:t>land product validation supersites network</a:t>
            </a:r>
            <a:r>
              <a:rPr lang="en-US" altLang="de-DE" sz="1800" dirty="0">
                <a:latin typeface="Avenir Light" charset="0"/>
                <a:ea typeface="Avenir Light" charset="0"/>
                <a:cs typeface="Avenir Light" charset="0"/>
              </a:rPr>
              <a:t>. A key objective is to support the establishment of a European Network of validation supersites where current activities conducted by ESA (</a:t>
            </a:r>
            <a:r>
              <a:rPr lang="en-US" altLang="de-DE" sz="1800" dirty="0" err="1">
                <a:latin typeface="Avenir Light" charset="0"/>
                <a:ea typeface="Avenir Light" charset="0"/>
                <a:cs typeface="Avenir Light" charset="0"/>
              </a:rPr>
              <a:t>FRMVeg</a:t>
            </a:r>
            <a:r>
              <a:rPr lang="en-US" altLang="de-DE" sz="1800" dirty="0">
                <a:latin typeface="Avenir Light" charset="0"/>
                <a:ea typeface="Avenir Light" charset="0"/>
                <a:cs typeface="Avenir Light" charset="0"/>
              </a:rPr>
              <a:t>, FLEX) and EC (CLMS) could converge</a:t>
            </a:r>
            <a:endParaRPr lang="es-ES" altLang="de-DE" sz="1800" dirty="0">
              <a:latin typeface="Avenir Light" charset="0"/>
              <a:ea typeface="Avenir Light" charset="0"/>
              <a:cs typeface="Avenir Light" charset="0"/>
            </a:endParaRPr>
          </a:p>
          <a:p>
            <a:pPr lvl="2">
              <a:lnSpc>
                <a:spcPct val="110000"/>
              </a:lnSpc>
              <a:spcBef>
                <a:spcPct val="0"/>
              </a:spcBef>
              <a:buFont typeface="Arial" pitchFamily="34" charset="0"/>
              <a:buChar char="•"/>
              <a:defRPr/>
            </a:pPr>
            <a:r>
              <a:rPr lang="en-US" altLang="de-DE" sz="1800" dirty="0">
                <a:latin typeface="Avenir Light" charset="0"/>
                <a:ea typeface="Avenir Light" charset="0"/>
                <a:cs typeface="Avenir Light" charset="0"/>
              </a:rPr>
              <a:t>Complete the list of </a:t>
            </a:r>
            <a:r>
              <a:rPr lang="en-US" altLang="de-DE" sz="1800" u="sng" dirty="0">
                <a:latin typeface="Avenir Light" charset="0"/>
                <a:ea typeface="Avenir Light" charset="0"/>
                <a:cs typeface="Avenir Light" charset="0"/>
              </a:rPr>
              <a:t>Biomass supersites </a:t>
            </a:r>
            <a:r>
              <a:rPr lang="en-US" altLang="de-DE" sz="1800" dirty="0">
                <a:latin typeface="Avenir Light" charset="0"/>
                <a:ea typeface="Avenir Light" charset="0"/>
                <a:cs typeface="Avenir Light" charset="0"/>
              </a:rPr>
              <a:t>for the validation of biomass products (CARB-16 action, ESA/NASA). Expected for Q4 2019.</a:t>
            </a:r>
            <a:endParaRPr lang="es-ES" altLang="de-DE" sz="1800" dirty="0">
              <a:latin typeface="Avenir Light" charset="0"/>
              <a:ea typeface="Avenir Light" charset="0"/>
              <a:cs typeface="Avenir Light" charset="0"/>
            </a:endParaRPr>
          </a:p>
          <a:p>
            <a:pPr lvl="2">
              <a:lnSpc>
                <a:spcPct val="110000"/>
              </a:lnSpc>
              <a:spcBef>
                <a:spcPct val="0"/>
              </a:spcBef>
              <a:buFont typeface="Arial" pitchFamily="34" charset="0"/>
              <a:buChar char="•"/>
              <a:defRPr/>
            </a:pPr>
            <a:r>
              <a:rPr lang="en-US" altLang="de-DE" sz="1800" dirty="0">
                <a:latin typeface="Avenir Light" charset="0"/>
                <a:ea typeface="Avenir Light" charset="0"/>
                <a:cs typeface="Avenir Light" charset="0"/>
              </a:rPr>
              <a:t>Analyze the scientific quality of reference datasets before promoting them for validation (e.g. GBOV , ICOS datasets).  </a:t>
            </a:r>
            <a:endParaRPr lang="es-ES" altLang="de-DE" sz="1800" dirty="0">
              <a:latin typeface="Avenir Light" charset="0"/>
              <a:ea typeface="Avenir Light" charset="0"/>
              <a:cs typeface="Avenir Light" charset="0"/>
            </a:endParaRPr>
          </a:p>
          <a:p>
            <a:pPr lvl="2">
              <a:lnSpc>
                <a:spcPct val="110000"/>
              </a:lnSpc>
              <a:spcBef>
                <a:spcPct val="0"/>
              </a:spcBef>
              <a:buFont typeface="Arial" pitchFamily="34" charset="0"/>
              <a:buChar char="•"/>
              <a:defRPr/>
            </a:pPr>
            <a:r>
              <a:rPr lang="en-US" altLang="de-DE" sz="1800" dirty="0">
                <a:latin typeface="Avenir Light" charset="0"/>
                <a:ea typeface="Avenir Light" charset="0"/>
                <a:cs typeface="Avenir Light" charset="0"/>
              </a:rPr>
              <a:t>Contribute to databases for gathering ground references for validating high resolution products. </a:t>
            </a:r>
          </a:p>
          <a:p>
            <a:pPr lvl="2">
              <a:lnSpc>
                <a:spcPct val="110000"/>
              </a:lnSpc>
              <a:spcBef>
                <a:spcPct val="0"/>
              </a:spcBef>
              <a:buNone/>
              <a:defRPr/>
            </a:pPr>
            <a:endParaRPr lang="es-ES" sz="1600" dirty="0">
              <a:latin typeface="Avenir Book" charset="0"/>
            </a:endParaRPr>
          </a:p>
          <a:p>
            <a:pPr marL="426027" lvl="1" indent="0">
              <a:lnSpc>
                <a:spcPct val="110000"/>
              </a:lnSpc>
              <a:spcBef>
                <a:spcPct val="0"/>
              </a:spcBef>
              <a:buNone/>
              <a:defRPr/>
            </a:pPr>
            <a:r>
              <a:rPr lang="en-US" altLang="de-DE" sz="1800" kern="1200" dirty="0">
                <a:solidFill>
                  <a:schemeClr val="tx1"/>
                </a:solidFill>
                <a:latin typeface="Avenir Book" charset="0"/>
              </a:rPr>
              <a:t>      5 Actions, LPV Recommendations R-2019-2 , R-2019-3 </a:t>
            </a:r>
          </a:p>
          <a:p>
            <a:pPr marL="426027" lvl="1" indent="0">
              <a:lnSpc>
                <a:spcPct val="110000"/>
              </a:lnSpc>
              <a:spcBef>
                <a:spcPct val="0"/>
              </a:spcBef>
              <a:buNone/>
              <a:defRPr/>
            </a:pPr>
            <a:endParaRPr lang="en-US" altLang="de-DE" sz="1800" dirty="0">
              <a:latin typeface="Avenir Book" charset="0"/>
            </a:endParaRPr>
          </a:p>
          <a:p>
            <a:pPr marL="0" indent="0" eaLnBrk="1" hangingPunct="1">
              <a:lnSpc>
                <a:spcPct val="110000"/>
              </a:lnSpc>
              <a:spcBef>
                <a:spcPct val="0"/>
              </a:spcBef>
              <a:buNone/>
              <a:defRPr/>
            </a:pPr>
            <a:endParaRPr lang="en-US" altLang="de-DE" sz="1800" dirty="0">
              <a:latin typeface="Avenir Book" charset="0"/>
            </a:endParaRPr>
          </a:p>
          <a:p>
            <a:pPr marL="457200" indent="-457200" eaLnBrk="1" hangingPunct="1">
              <a:lnSpc>
                <a:spcPct val="110000"/>
              </a:lnSpc>
              <a:spcBef>
                <a:spcPct val="0"/>
              </a:spcBef>
              <a:buFont typeface="+mj-lt"/>
              <a:buAutoNum type="arabicPeriod" startAt="2"/>
              <a:defRPr/>
            </a:pPr>
            <a:endParaRPr lang="en-US" altLang="de-DE" sz="1800" dirty="0">
              <a:latin typeface="Avenir Book" charset="0"/>
            </a:endParaRPr>
          </a:p>
          <a:p>
            <a:pPr marL="457200" indent="-457200" eaLnBrk="1" hangingPunct="1">
              <a:lnSpc>
                <a:spcPct val="110000"/>
              </a:lnSpc>
              <a:spcBef>
                <a:spcPct val="0"/>
              </a:spcBef>
              <a:buFont typeface="+mj-lt"/>
              <a:buAutoNum type="arabicPeriod" startAt="2"/>
              <a:defRPr/>
            </a:pPr>
            <a:endParaRPr lang="en-US" altLang="de-DE" sz="1800" dirty="0">
              <a:latin typeface="Avenir Book" charset="0"/>
            </a:endParaRPr>
          </a:p>
          <a:p>
            <a:pPr marL="0" indent="0" eaLnBrk="1" hangingPunct="1">
              <a:lnSpc>
                <a:spcPct val="110000"/>
              </a:lnSpc>
              <a:spcBef>
                <a:spcPct val="0"/>
              </a:spcBef>
              <a:buNone/>
              <a:defRPr/>
            </a:pPr>
            <a:endParaRPr lang="en-US" altLang="de-DE" sz="1800" dirty="0">
              <a:latin typeface="Avenir Book" charset="0"/>
            </a:endParaRPr>
          </a:p>
        </p:txBody>
      </p:sp>
    </p:spTree>
    <p:extLst>
      <p:ext uri="{BB962C8B-B14F-4D97-AF65-F5344CB8AC3E}">
        <p14:creationId xmlns:p14="http://schemas.microsoft.com/office/powerpoint/2010/main" xmlns="" val="613424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xmlns="" id="{B80E1E9D-0C9F-45DE-B40A-8EE188764FF0}"/>
              </a:ext>
            </a:extLst>
          </p:cNvPr>
          <p:cNvSpPr>
            <a:spLocks noGrp="1"/>
          </p:cNvSpPr>
          <p:nvPr>
            <p:ph type="title"/>
          </p:nvPr>
        </p:nvSpPr>
        <p:spPr>
          <a:xfrm>
            <a:off x="2201661" y="329013"/>
            <a:ext cx="7969189" cy="825083"/>
          </a:xfrm>
        </p:spPr>
        <p:txBody>
          <a:bodyPr/>
          <a:lstStyle/>
          <a:p>
            <a:pPr algn="ctr"/>
            <a:r>
              <a:rPr lang="de-CH" altLang="en-US" b="1" dirty="0"/>
              <a:t>LPV Strategy (2019-2022)</a:t>
            </a:r>
            <a:endParaRPr lang="es-ES" b="1" dirty="0"/>
          </a:p>
        </p:txBody>
      </p:sp>
      <p:sp>
        <p:nvSpPr>
          <p:cNvPr id="21" name="Content Placeholder 2">
            <a:extLst>
              <a:ext uri="{FF2B5EF4-FFF2-40B4-BE49-F238E27FC236}">
                <a16:creationId xmlns:a16="http://schemas.microsoft.com/office/drawing/2014/main" xmlns="" id="{C4A498B2-2CC4-49A5-B41F-A2CB8C3340DF}"/>
              </a:ext>
            </a:extLst>
          </p:cNvPr>
          <p:cNvSpPr>
            <a:spLocks noGrp="1"/>
          </p:cNvSpPr>
          <p:nvPr>
            <p:ph idx="1"/>
          </p:nvPr>
        </p:nvSpPr>
        <p:spPr>
          <a:xfrm>
            <a:off x="117985" y="1154095"/>
            <a:ext cx="12192000" cy="5374891"/>
          </a:xfrm>
        </p:spPr>
        <p:txBody>
          <a:bodyPr/>
          <a:lstStyle/>
          <a:p>
            <a:pPr marL="426027" lvl="1" indent="0">
              <a:lnSpc>
                <a:spcPct val="110000"/>
              </a:lnSpc>
              <a:spcBef>
                <a:spcPct val="0"/>
              </a:spcBef>
              <a:buNone/>
              <a:defRPr/>
            </a:pPr>
            <a:endParaRPr lang="en-US" altLang="de-DE" sz="1800" dirty="0">
              <a:latin typeface="Avenir Book" charset="0"/>
            </a:endParaRPr>
          </a:p>
          <a:p>
            <a:pPr marL="457200" indent="-457200">
              <a:lnSpc>
                <a:spcPct val="110000"/>
              </a:lnSpc>
              <a:spcBef>
                <a:spcPct val="0"/>
              </a:spcBef>
              <a:buFont typeface="+mj-lt"/>
              <a:buAutoNum type="arabicPeriod" startAt="2"/>
              <a:defRPr/>
            </a:pPr>
            <a:r>
              <a:rPr lang="en-US" altLang="de-DE" sz="2200" b="1" u="sng" dirty="0">
                <a:latin typeface="Avenir Book" charset="0"/>
              </a:rPr>
              <a:t>Promote validation and </a:t>
            </a:r>
            <a:r>
              <a:rPr lang="en-US" altLang="de-DE" sz="2200" b="1" u="sng" dirty="0" err="1">
                <a:latin typeface="Avenir Book" charset="0"/>
              </a:rPr>
              <a:t>intercomparison</a:t>
            </a:r>
            <a:r>
              <a:rPr lang="en-US" altLang="de-DE" sz="2200" b="1" u="sng" dirty="0">
                <a:latin typeface="Avenir Book" charset="0"/>
              </a:rPr>
              <a:t> </a:t>
            </a:r>
            <a:r>
              <a:rPr lang="en-US" altLang="de-DE" sz="2200" b="1" dirty="0">
                <a:latin typeface="Avenir Book" charset="0"/>
              </a:rPr>
              <a:t>exercises </a:t>
            </a:r>
            <a:r>
              <a:rPr lang="en-US" altLang="de-DE" sz="2200" dirty="0">
                <a:latin typeface="Avenir Book" charset="0"/>
              </a:rPr>
              <a:t>(products and algorithms) with CEOS main agencies in collaboration with operational services (e.g., EC Copernicus Services). </a:t>
            </a:r>
          </a:p>
          <a:p>
            <a:pPr lvl="2" fontAlgn="base">
              <a:lnSpc>
                <a:spcPct val="110000"/>
              </a:lnSpc>
              <a:spcBef>
                <a:spcPct val="0"/>
              </a:spcBef>
              <a:buFont typeface="Arial" pitchFamily="34" charset="0"/>
              <a:buChar char="•"/>
              <a:defRPr/>
            </a:pPr>
            <a:r>
              <a:rPr lang="en-US" altLang="de-DE" sz="2000" dirty="0">
                <a:latin typeface="Avenir Light" charset="0"/>
                <a:ea typeface="Avenir Light" charset="0"/>
                <a:cs typeface="Avenir Light" charset="0"/>
              </a:rPr>
              <a:t>Identify opportunities for international coordination and collaboration in validation and </a:t>
            </a:r>
            <a:r>
              <a:rPr lang="en-US" altLang="de-DE" sz="2000" dirty="0" err="1">
                <a:latin typeface="Avenir Light" charset="0"/>
                <a:ea typeface="Avenir Light" charset="0"/>
                <a:cs typeface="Avenir Light" charset="0"/>
              </a:rPr>
              <a:t>intercomparison</a:t>
            </a:r>
            <a:r>
              <a:rPr lang="en-US" altLang="de-DE" sz="2000" dirty="0">
                <a:latin typeface="Avenir Light" charset="0"/>
                <a:ea typeface="Avenir Light" charset="0"/>
                <a:cs typeface="Avenir Light" charset="0"/>
              </a:rPr>
              <a:t> of satellite land products. </a:t>
            </a:r>
          </a:p>
          <a:p>
            <a:pPr lvl="3" fontAlgn="base">
              <a:lnSpc>
                <a:spcPct val="110000"/>
              </a:lnSpc>
              <a:spcBef>
                <a:spcPct val="0"/>
              </a:spcBef>
              <a:buFont typeface="Arial" pitchFamily="34" charset="0"/>
              <a:buChar char="•"/>
              <a:defRPr/>
            </a:pPr>
            <a:r>
              <a:rPr lang="en-US" altLang="de-DE" sz="2000" dirty="0" err="1">
                <a:latin typeface="Avenir Light" charset="0"/>
                <a:ea typeface="Avenir Light" charset="0"/>
                <a:cs typeface="Avenir Light" charset="0"/>
              </a:rPr>
              <a:t>Eg</a:t>
            </a:r>
            <a:r>
              <a:rPr lang="en-US" altLang="de-DE" sz="2000" dirty="0">
                <a:latin typeface="Avenir Light" charset="0"/>
                <a:ea typeface="Avenir Light" charset="0"/>
                <a:cs typeface="Avenir Light" charset="0"/>
              </a:rPr>
              <a:t>., </a:t>
            </a:r>
            <a:r>
              <a:rPr lang="en-US" altLang="de-DE" sz="2000" dirty="0" err="1">
                <a:latin typeface="Avenir Light" charset="0"/>
                <a:ea typeface="Avenir Light" charset="0"/>
                <a:cs typeface="Avenir Light" charset="0"/>
              </a:rPr>
              <a:t>Albedo</a:t>
            </a:r>
            <a:r>
              <a:rPr lang="en-US" altLang="de-DE" sz="2000" dirty="0">
                <a:latin typeface="Avenir Light" charset="0"/>
                <a:ea typeface="Avenir Light" charset="0"/>
                <a:cs typeface="Avenir Light" charset="0"/>
              </a:rPr>
              <a:t> and VI focus areas will conduct </a:t>
            </a:r>
            <a:r>
              <a:rPr lang="en-US" altLang="de-DE" sz="2000" dirty="0" err="1">
                <a:latin typeface="Avenir Light" charset="0"/>
                <a:ea typeface="Avenir Light" charset="0"/>
                <a:cs typeface="Avenir Light" charset="0"/>
              </a:rPr>
              <a:t>intercomparison</a:t>
            </a:r>
            <a:r>
              <a:rPr lang="en-US" altLang="de-DE" sz="2000" dirty="0">
                <a:latin typeface="Avenir Light" charset="0"/>
                <a:ea typeface="Avenir Light" charset="0"/>
                <a:cs typeface="Avenir Light" charset="0"/>
              </a:rPr>
              <a:t> and validation exercises in collaboration with Copernicus Services.</a:t>
            </a:r>
          </a:p>
          <a:p>
            <a:pPr lvl="3" fontAlgn="base">
              <a:lnSpc>
                <a:spcPct val="110000"/>
              </a:lnSpc>
              <a:spcBef>
                <a:spcPct val="0"/>
              </a:spcBef>
              <a:buFont typeface="Arial" pitchFamily="34" charset="0"/>
              <a:buChar char="•"/>
              <a:defRPr/>
            </a:pPr>
            <a:r>
              <a:rPr lang="en-US" altLang="de-DE" sz="2000" dirty="0" err="1">
                <a:latin typeface="Avenir Light" charset="0"/>
                <a:ea typeface="Avenir Light" charset="0"/>
                <a:cs typeface="Avenir Light" charset="0"/>
              </a:rPr>
              <a:t>Eg</a:t>
            </a:r>
            <a:r>
              <a:rPr lang="en-US" altLang="de-DE" sz="2000" dirty="0">
                <a:latin typeface="Avenir Light" charset="0"/>
                <a:ea typeface="Avenir Light" charset="0"/>
                <a:cs typeface="Avenir Light" charset="0"/>
              </a:rPr>
              <a:t>., ECOSTRESS LST Validation</a:t>
            </a:r>
            <a:endParaRPr lang="es-ES" altLang="de-DE" sz="2000" dirty="0">
              <a:latin typeface="Avenir Light" charset="0"/>
              <a:ea typeface="Avenir Light" charset="0"/>
              <a:cs typeface="Avenir Light" charset="0"/>
            </a:endParaRPr>
          </a:p>
          <a:p>
            <a:pPr lvl="3" fontAlgn="base">
              <a:lnSpc>
                <a:spcPct val="110000"/>
              </a:lnSpc>
              <a:spcBef>
                <a:spcPct val="0"/>
              </a:spcBef>
              <a:buNone/>
              <a:defRPr/>
            </a:pPr>
            <a:endParaRPr lang="es-ES" altLang="de-DE" sz="2000" dirty="0">
              <a:latin typeface="Avenir Light" charset="0"/>
              <a:ea typeface="Avenir Light" charset="0"/>
              <a:cs typeface="Avenir Light" charset="0"/>
            </a:endParaRPr>
          </a:p>
          <a:p>
            <a:pPr lvl="2" fontAlgn="base">
              <a:lnSpc>
                <a:spcPct val="110000"/>
              </a:lnSpc>
              <a:spcBef>
                <a:spcPct val="0"/>
              </a:spcBef>
              <a:buFont typeface="Arial" pitchFamily="34" charset="0"/>
              <a:buChar char="•"/>
              <a:defRPr/>
            </a:pPr>
            <a:r>
              <a:rPr lang="en-US" altLang="de-DE" sz="2000" dirty="0">
                <a:latin typeface="Avenir Light" charset="0"/>
                <a:ea typeface="Avenir Light" charset="0"/>
                <a:cs typeface="Avenir Light" charset="0"/>
              </a:rPr>
              <a:t>Contribute to Biomass </a:t>
            </a:r>
            <a:r>
              <a:rPr lang="en-US" altLang="de-DE" sz="2000" dirty="0" err="1">
                <a:latin typeface="Avenir Light" charset="0"/>
                <a:ea typeface="Avenir Light" charset="0"/>
                <a:cs typeface="Avenir Light" charset="0"/>
              </a:rPr>
              <a:t>intercomparison</a:t>
            </a:r>
            <a:r>
              <a:rPr lang="en-US" altLang="de-DE" sz="2000" dirty="0">
                <a:latin typeface="Avenir Light" charset="0"/>
                <a:ea typeface="Avenir Light" charset="0"/>
                <a:cs typeface="Avenir Light" charset="0"/>
              </a:rPr>
              <a:t> exercise-2 (BRIX-2) (MAAP platform)</a:t>
            </a:r>
            <a:endParaRPr lang="es-ES" altLang="de-DE" sz="2000" dirty="0">
              <a:latin typeface="Avenir Light" charset="0"/>
              <a:ea typeface="Avenir Light" charset="0"/>
              <a:cs typeface="Avenir Light" charset="0"/>
            </a:endParaRPr>
          </a:p>
          <a:p>
            <a:pPr lvl="2" fontAlgn="base">
              <a:lnSpc>
                <a:spcPct val="110000"/>
              </a:lnSpc>
              <a:spcBef>
                <a:spcPct val="0"/>
              </a:spcBef>
              <a:buNone/>
              <a:defRPr/>
            </a:pPr>
            <a:endParaRPr lang="es-ES" altLang="de-DE" sz="2000" dirty="0">
              <a:latin typeface="Avenir Light" charset="0"/>
              <a:ea typeface="Avenir Light" charset="0"/>
              <a:cs typeface="Avenir Light" charset="0"/>
            </a:endParaRPr>
          </a:p>
          <a:p>
            <a:pPr lvl="2" fontAlgn="base">
              <a:lnSpc>
                <a:spcPct val="110000"/>
              </a:lnSpc>
              <a:spcBef>
                <a:spcPct val="0"/>
              </a:spcBef>
              <a:buFont typeface="Arial" pitchFamily="34" charset="0"/>
              <a:buChar char="•"/>
              <a:defRPr/>
            </a:pPr>
            <a:r>
              <a:rPr lang="fr-FR" altLang="de-DE" sz="2000" dirty="0">
                <a:latin typeface="Avenir Light" charset="0"/>
                <a:ea typeface="Avenir Light" charset="0"/>
                <a:cs typeface="Avenir Light" charset="0"/>
              </a:rPr>
              <a:t>Promote a surface </a:t>
            </a:r>
            <a:r>
              <a:rPr lang="fr-FR" altLang="de-DE" sz="2000" dirty="0" err="1">
                <a:latin typeface="Avenir Light" charset="0"/>
                <a:ea typeface="Avenir Light" charset="0"/>
                <a:cs typeface="Avenir Light" charset="0"/>
              </a:rPr>
              <a:t>reflectance</a:t>
            </a:r>
            <a:r>
              <a:rPr lang="fr-FR" altLang="de-DE" sz="2000" dirty="0">
                <a:latin typeface="Avenir Light" charset="0"/>
                <a:ea typeface="Avenir Light" charset="0"/>
                <a:cs typeface="Avenir Light" charset="0"/>
              </a:rPr>
              <a:t> validation and </a:t>
            </a:r>
            <a:r>
              <a:rPr lang="fr-FR" altLang="de-DE" sz="2000" dirty="0" err="1">
                <a:latin typeface="Avenir Light" charset="0"/>
                <a:ea typeface="Avenir Light" charset="0"/>
                <a:cs typeface="Avenir Light" charset="0"/>
              </a:rPr>
              <a:t>intercomparison</a:t>
            </a:r>
            <a:r>
              <a:rPr lang="fr-FR" altLang="de-DE" sz="2000" dirty="0">
                <a:latin typeface="Avenir Light" charset="0"/>
                <a:ea typeface="Avenir Light" charset="0"/>
                <a:cs typeface="Avenir Light" charset="0"/>
              </a:rPr>
              <a:t> </a:t>
            </a:r>
            <a:r>
              <a:rPr lang="fr-FR" altLang="de-DE" sz="2000" dirty="0" err="1">
                <a:latin typeface="Avenir Light" charset="0"/>
                <a:ea typeface="Avenir Light" charset="0"/>
                <a:cs typeface="Avenir Light" charset="0"/>
              </a:rPr>
              <a:t>exercise</a:t>
            </a:r>
            <a:r>
              <a:rPr lang="fr-FR" altLang="de-DE" sz="2000" dirty="0">
                <a:latin typeface="Avenir Light" charset="0"/>
                <a:ea typeface="Avenir Light" charset="0"/>
                <a:cs typeface="Avenir Light" charset="0"/>
              </a:rPr>
              <a:t> (TBD, WGCV-45).</a:t>
            </a:r>
          </a:p>
          <a:p>
            <a:pPr lvl="1" fontAlgn="base"/>
            <a:endParaRPr lang="es-ES" altLang="de-DE" sz="1800" kern="1200" dirty="0">
              <a:solidFill>
                <a:schemeClr val="tx1"/>
              </a:solidFill>
              <a:latin typeface="Avenir Book" charset="0"/>
            </a:endParaRPr>
          </a:p>
          <a:p>
            <a:pPr marL="0" indent="0">
              <a:lnSpc>
                <a:spcPct val="110000"/>
              </a:lnSpc>
              <a:spcBef>
                <a:spcPct val="0"/>
              </a:spcBef>
              <a:buNone/>
              <a:defRPr/>
            </a:pPr>
            <a:r>
              <a:rPr lang="en-US" altLang="de-DE" sz="1800" kern="1200" dirty="0">
                <a:solidFill>
                  <a:schemeClr val="tx1"/>
                </a:solidFill>
                <a:latin typeface="Avenir Book" charset="0"/>
              </a:rPr>
              <a:t>5 Actions, LPV Recommendation R-2019-4</a:t>
            </a:r>
          </a:p>
          <a:p>
            <a:pPr marL="457200" indent="-457200" eaLnBrk="1" hangingPunct="1">
              <a:lnSpc>
                <a:spcPct val="110000"/>
              </a:lnSpc>
              <a:spcBef>
                <a:spcPct val="0"/>
              </a:spcBef>
              <a:buNone/>
              <a:defRPr/>
            </a:pPr>
            <a:endParaRPr lang="en-US" altLang="de-DE" sz="1800" dirty="0">
              <a:latin typeface="Avenir Book" charset="0"/>
            </a:endParaRPr>
          </a:p>
          <a:p>
            <a:pPr marL="0" indent="0" eaLnBrk="1" hangingPunct="1">
              <a:lnSpc>
                <a:spcPct val="110000"/>
              </a:lnSpc>
              <a:spcBef>
                <a:spcPct val="0"/>
              </a:spcBef>
              <a:buNone/>
              <a:defRPr/>
            </a:pPr>
            <a:endParaRPr lang="en-US" altLang="de-DE" sz="1800" dirty="0">
              <a:latin typeface="Avenir Book" charset="0"/>
            </a:endParaRPr>
          </a:p>
          <a:p>
            <a:pPr marL="457200" indent="-457200" eaLnBrk="1" hangingPunct="1">
              <a:lnSpc>
                <a:spcPct val="110000"/>
              </a:lnSpc>
              <a:spcBef>
                <a:spcPct val="0"/>
              </a:spcBef>
              <a:buFont typeface="+mj-lt"/>
              <a:buAutoNum type="arabicPeriod" startAt="2"/>
              <a:defRPr/>
            </a:pPr>
            <a:endParaRPr lang="en-US" altLang="de-DE" sz="1800" dirty="0">
              <a:latin typeface="Avenir Book" charset="0"/>
            </a:endParaRPr>
          </a:p>
          <a:p>
            <a:pPr marL="457200" indent="-457200" eaLnBrk="1" hangingPunct="1">
              <a:lnSpc>
                <a:spcPct val="110000"/>
              </a:lnSpc>
              <a:spcBef>
                <a:spcPct val="0"/>
              </a:spcBef>
              <a:buFont typeface="+mj-lt"/>
              <a:buAutoNum type="arabicPeriod" startAt="2"/>
              <a:defRPr/>
            </a:pPr>
            <a:endParaRPr lang="en-US" altLang="de-DE" sz="1800" dirty="0">
              <a:latin typeface="Avenir Book" charset="0"/>
            </a:endParaRPr>
          </a:p>
          <a:p>
            <a:pPr marL="0" indent="0" eaLnBrk="1" hangingPunct="1">
              <a:lnSpc>
                <a:spcPct val="110000"/>
              </a:lnSpc>
              <a:spcBef>
                <a:spcPct val="0"/>
              </a:spcBef>
              <a:buNone/>
              <a:defRPr/>
            </a:pPr>
            <a:endParaRPr lang="en-US" altLang="de-DE" sz="1800" dirty="0">
              <a:latin typeface="Avenir Book" charset="0"/>
            </a:endParaRPr>
          </a:p>
          <a:p>
            <a:pPr marL="883227" lvl="1" indent="-457200">
              <a:lnSpc>
                <a:spcPct val="110000"/>
              </a:lnSpc>
              <a:spcBef>
                <a:spcPct val="0"/>
              </a:spcBef>
              <a:buFont typeface="+mj-lt"/>
              <a:buAutoNum type="arabicPeriod" startAt="2"/>
              <a:defRPr/>
            </a:pPr>
            <a:endParaRPr lang="en-US" altLang="de-DE" sz="1800" dirty="0">
              <a:latin typeface="Avenir Book" charset="0"/>
            </a:endParaRPr>
          </a:p>
          <a:p>
            <a:pPr marL="883227" lvl="1" indent="-457200">
              <a:lnSpc>
                <a:spcPct val="110000"/>
              </a:lnSpc>
              <a:spcBef>
                <a:spcPct val="0"/>
              </a:spcBef>
              <a:buFont typeface="+mj-lt"/>
              <a:buAutoNum type="arabicPeriod"/>
              <a:defRPr/>
            </a:pPr>
            <a:endParaRPr lang="en-US" altLang="de-DE" sz="1800" dirty="0">
              <a:latin typeface="Avenir Book" charset="0"/>
            </a:endParaRPr>
          </a:p>
          <a:p>
            <a:pPr marL="457200" indent="-457200" eaLnBrk="1" hangingPunct="1">
              <a:lnSpc>
                <a:spcPct val="110000"/>
              </a:lnSpc>
              <a:spcBef>
                <a:spcPct val="0"/>
              </a:spcBef>
              <a:buFont typeface="+mj-lt"/>
              <a:buAutoNum type="arabicPeriod" startAt="2"/>
              <a:defRPr/>
            </a:pPr>
            <a:r>
              <a:rPr lang="en-US" altLang="de-DE" sz="1800" dirty="0">
                <a:latin typeface="Avenir Book" charset="0"/>
              </a:rPr>
              <a:t>Improve </a:t>
            </a:r>
            <a:r>
              <a:rPr lang="en-US" altLang="de-DE" sz="1800" u="sng" dirty="0">
                <a:latin typeface="Avenir Book" charset="0"/>
              </a:rPr>
              <a:t>LPV communication </a:t>
            </a:r>
            <a:r>
              <a:rPr lang="en-US" altLang="de-DE" sz="1800" dirty="0">
                <a:latin typeface="Avenir Book" charset="0"/>
              </a:rPr>
              <a:t>with stakeholders ( web page, newsletter, symposiums, thematic workshops)</a:t>
            </a:r>
          </a:p>
        </p:txBody>
      </p:sp>
    </p:spTree>
    <p:extLst>
      <p:ext uri="{BB962C8B-B14F-4D97-AF65-F5344CB8AC3E}">
        <p14:creationId xmlns:p14="http://schemas.microsoft.com/office/powerpoint/2010/main" xmlns="" val="2161354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xmlns="" id="{B80E1E9D-0C9F-45DE-B40A-8EE188764FF0}"/>
              </a:ext>
            </a:extLst>
          </p:cNvPr>
          <p:cNvSpPr>
            <a:spLocks noGrp="1"/>
          </p:cNvSpPr>
          <p:nvPr>
            <p:ph type="title"/>
          </p:nvPr>
        </p:nvSpPr>
        <p:spPr>
          <a:xfrm>
            <a:off x="2201661" y="329013"/>
            <a:ext cx="7969189" cy="825083"/>
          </a:xfrm>
        </p:spPr>
        <p:txBody>
          <a:bodyPr/>
          <a:lstStyle/>
          <a:p>
            <a:pPr algn="ctr"/>
            <a:r>
              <a:rPr lang="de-CH" altLang="en-US" sz="2800" b="1" dirty="0"/>
              <a:t>LPV Strategy (2019-2022)</a:t>
            </a:r>
            <a:endParaRPr lang="es-ES" sz="2800" b="1" dirty="0"/>
          </a:p>
        </p:txBody>
      </p:sp>
      <p:sp>
        <p:nvSpPr>
          <p:cNvPr id="21" name="Content Placeholder 2">
            <a:extLst>
              <a:ext uri="{FF2B5EF4-FFF2-40B4-BE49-F238E27FC236}">
                <a16:creationId xmlns:a16="http://schemas.microsoft.com/office/drawing/2014/main" xmlns="" id="{C4A498B2-2CC4-49A5-B41F-A2CB8C3340DF}"/>
              </a:ext>
            </a:extLst>
          </p:cNvPr>
          <p:cNvSpPr>
            <a:spLocks noGrp="1"/>
          </p:cNvSpPr>
          <p:nvPr>
            <p:ph idx="1"/>
          </p:nvPr>
        </p:nvSpPr>
        <p:spPr>
          <a:xfrm>
            <a:off x="286033" y="955400"/>
            <a:ext cx="11666481" cy="5374891"/>
          </a:xfrm>
        </p:spPr>
        <p:txBody>
          <a:bodyPr/>
          <a:lstStyle/>
          <a:p>
            <a:pPr marL="426027" lvl="1" indent="0">
              <a:lnSpc>
                <a:spcPct val="110000"/>
              </a:lnSpc>
              <a:spcBef>
                <a:spcPct val="0"/>
              </a:spcBef>
              <a:buNone/>
              <a:defRPr/>
            </a:pPr>
            <a:endParaRPr lang="en-US" altLang="de-DE" sz="1800" dirty="0">
              <a:latin typeface="Avenir Book" charset="0"/>
            </a:endParaRPr>
          </a:p>
          <a:p>
            <a:pPr marL="426027" lvl="1" indent="0">
              <a:lnSpc>
                <a:spcPct val="110000"/>
              </a:lnSpc>
              <a:spcBef>
                <a:spcPct val="0"/>
              </a:spcBef>
              <a:buNone/>
              <a:defRPr/>
            </a:pPr>
            <a:endParaRPr lang="en-US" altLang="de-DE" sz="2000" dirty="0">
              <a:latin typeface="Avenir Book" charset="0"/>
            </a:endParaRPr>
          </a:p>
          <a:p>
            <a:pPr marL="457200" indent="-457200" eaLnBrk="1" hangingPunct="1">
              <a:lnSpc>
                <a:spcPct val="110000"/>
              </a:lnSpc>
              <a:spcBef>
                <a:spcPct val="0"/>
              </a:spcBef>
              <a:buFont typeface="+mj-lt"/>
              <a:buAutoNum type="arabicPeriod" startAt="4"/>
              <a:defRPr/>
            </a:pPr>
            <a:r>
              <a:rPr lang="en-US" altLang="de-DE" sz="2000" b="1" dirty="0">
                <a:latin typeface="Avenir Book" charset="0"/>
              </a:rPr>
              <a:t>Improve </a:t>
            </a:r>
            <a:r>
              <a:rPr lang="en-US" altLang="de-DE" sz="2000" b="1" u="sng" dirty="0">
                <a:latin typeface="Avenir Book" charset="0"/>
              </a:rPr>
              <a:t>LPV focus area communication </a:t>
            </a:r>
            <a:r>
              <a:rPr lang="en-US" altLang="de-DE" sz="2000" b="1" dirty="0">
                <a:latin typeface="Avenir Book" charset="0"/>
              </a:rPr>
              <a:t>with stakeholders </a:t>
            </a:r>
            <a:r>
              <a:rPr lang="en-US" altLang="de-DE" sz="2000" dirty="0">
                <a:latin typeface="Avenir Book" charset="0"/>
              </a:rPr>
              <a:t>( web page, newsletter, symposiums, thematic workshops)</a:t>
            </a:r>
            <a:endParaRPr lang="es-ES" sz="2000" dirty="0"/>
          </a:p>
          <a:p>
            <a:pPr lvl="1"/>
            <a:r>
              <a:rPr lang="en-US" sz="2000" u="sng" dirty="0"/>
              <a:t>Promote special sessions in symposiums and conferences</a:t>
            </a:r>
            <a:r>
              <a:rPr lang="en-US" sz="2000" dirty="0"/>
              <a:t>. The Chair and secretariat to organize sessions at AGU and EGU conferences. </a:t>
            </a:r>
            <a:endParaRPr lang="es-ES" sz="2000" dirty="0"/>
          </a:p>
          <a:p>
            <a:pPr lvl="1"/>
            <a:r>
              <a:rPr lang="en-US" sz="2000" dirty="0"/>
              <a:t>Each focus area will </a:t>
            </a:r>
            <a:r>
              <a:rPr lang="en-US" sz="2000" u="sng" dirty="0"/>
              <a:t>organize Topical workshops </a:t>
            </a:r>
            <a:r>
              <a:rPr lang="en-US" sz="2000" dirty="0"/>
              <a:t>(at least 1 during this three-year period) to address specific land product validation issues, inter-comparison activities and review of CEOS endorsed, community consensus protocol documents. </a:t>
            </a:r>
            <a:endParaRPr lang="es-ES" sz="2000" dirty="0"/>
          </a:p>
          <a:p>
            <a:pPr lvl="1"/>
            <a:r>
              <a:rPr lang="en-US" sz="2000" dirty="0"/>
              <a:t>Keep the </a:t>
            </a:r>
            <a:r>
              <a:rPr lang="en-US" sz="2000" u="sng" dirty="0"/>
              <a:t>LPV Subgroup website updated </a:t>
            </a:r>
            <a:r>
              <a:rPr lang="en-US" sz="2000" dirty="0"/>
              <a:t>(at least annually).</a:t>
            </a:r>
            <a:endParaRPr lang="es-ES" sz="2000" dirty="0"/>
          </a:p>
          <a:p>
            <a:pPr lvl="1"/>
            <a:r>
              <a:rPr lang="en-GB" sz="2000" dirty="0"/>
              <a:t>The </a:t>
            </a:r>
            <a:r>
              <a:rPr lang="en-US" sz="2000" dirty="0"/>
              <a:t>LPV Subgroup </a:t>
            </a:r>
            <a:r>
              <a:rPr lang="en-GB" sz="2000" dirty="0"/>
              <a:t>distributes an annual </a:t>
            </a:r>
            <a:r>
              <a:rPr lang="en-GB" sz="2000" u="sng" dirty="0"/>
              <a:t>community newsletter </a:t>
            </a:r>
            <a:r>
              <a:rPr lang="en-GB" sz="2000" dirty="0"/>
              <a:t>each Fall</a:t>
            </a:r>
            <a:r>
              <a:rPr lang="en-US" sz="2000" dirty="0"/>
              <a:t>. To add new young scientists to each focus area listserv is highly encouraged.</a:t>
            </a:r>
            <a:endParaRPr lang="es-ES" sz="2000" dirty="0"/>
          </a:p>
          <a:p>
            <a:pPr lvl="1"/>
            <a:r>
              <a:rPr lang="en-GB" sz="2000" dirty="0"/>
              <a:t>The LPV focus area leads will distribute newsletter to their own listserv, approximately 6 months from the distribution of LPV-wide newsletter, keeping their community apprised of focus area activities.  </a:t>
            </a:r>
          </a:p>
          <a:p>
            <a:pPr lvl="1">
              <a:buNone/>
            </a:pPr>
            <a:r>
              <a:rPr lang="en-US" sz="2000" i="1" dirty="0"/>
              <a:t>   </a:t>
            </a:r>
          </a:p>
          <a:p>
            <a:pPr marL="0" indent="0">
              <a:lnSpc>
                <a:spcPct val="110000"/>
              </a:lnSpc>
              <a:spcBef>
                <a:spcPct val="0"/>
              </a:spcBef>
              <a:buNone/>
              <a:defRPr/>
            </a:pPr>
            <a:r>
              <a:rPr lang="en-US" altLang="de-DE" sz="1800" kern="1200" dirty="0">
                <a:solidFill>
                  <a:schemeClr val="tx1"/>
                </a:solidFill>
                <a:latin typeface="Avenir Book" charset="0"/>
              </a:rPr>
              <a:t>7 Actions, including 3 already planned workshops (Bio, VIs, LC)</a:t>
            </a:r>
          </a:p>
          <a:p>
            <a:pPr marL="0" indent="0" eaLnBrk="1" hangingPunct="1">
              <a:lnSpc>
                <a:spcPct val="110000"/>
              </a:lnSpc>
              <a:spcBef>
                <a:spcPct val="0"/>
              </a:spcBef>
              <a:buNone/>
              <a:defRPr/>
            </a:pPr>
            <a:endParaRPr lang="en-US" altLang="de-DE" sz="1800" dirty="0">
              <a:latin typeface="Avenir Book" charset="0"/>
            </a:endParaRPr>
          </a:p>
          <a:p>
            <a:pPr marL="0" indent="0" eaLnBrk="1" hangingPunct="1">
              <a:lnSpc>
                <a:spcPct val="110000"/>
              </a:lnSpc>
              <a:spcBef>
                <a:spcPct val="0"/>
              </a:spcBef>
              <a:buNone/>
              <a:defRPr/>
            </a:pPr>
            <a:endParaRPr lang="en-US" altLang="de-DE" sz="1800" dirty="0">
              <a:latin typeface="Avenir Book" charset="0"/>
            </a:endParaRPr>
          </a:p>
        </p:txBody>
      </p:sp>
    </p:spTree>
    <p:extLst>
      <p:ext uri="{BB962C8B-B14F-4D97-AF65-F5344CB8AC3E}">
        <p14:creationId xmlns:p14="http://schemas.microsoft.com/office/powerpoint/2010/main" xmlns="" val="565476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xmlns="" id="{B80E1E9D-0C9F-45DE-B40A-8EE188764FF0}"/>
              </a:ext>
            </a:extLst>
          </p:cNvPr>
          <p:cNvSpPr>
            <a:spLocks noGrp="1"/>
          </p:cNvSpPr>
          <p:nvPr>
            <p:ph type="title"/>
          </p:nvPr>
        </p:nvSpPr>
        <p:spPr>
          <a:xfrm>
            <a:off x="2201661" y="329013"/>
            <a:ext cx="7969189" cy="825083"/>
          </a:xfrm>
        </p:spPr>
        <p:txBody>
          <a:bodyPr/>
          <a:lstStyle/>
          <a:p>
            <a:pPr algn="ctr"/>
            <a:r>
              <a:rPr lang="de-CH" altLang="en-US" sz="2800" b="1" dirty="0"/>
              <a:t>LPV Action Plan (Q2 2019- Q1 2022)</a:t>
            </a:r>
            <a:endParaRPr lang="es-ES" sz="2800" b="1" dirty="0"/>
          </a:p>
        </p:txBody>
      </p:sp>
      <p:sp>
        <p:nvSpPr>
          <p:cNvPr id="8" name="Rectángulo 7">
            <a:extLst>
              <a:ext uri="{FF2B5EF4-FFF2-40B4-BE49-F238E27FC236}">
                <a16:creationId xmlns:a16="http://schemas.microsoft.com/office/drawing/2014/main" xmlns="" id="{77DE0622-D864-4399-83E1-65FCCBEC7079}"/>
              </a:ext>
            </a:extLst>
          </p:cNvPr>
          <p:cNvSpPr/>
          <p:nvPr/>
        </p:nvSpPr>
        <p:spPr>
          <a:xfrm>
            <a:off x="124185" y="1195516"/>
            <a:ext cx="4950233" cy="307777"/>
          </a:xfrm>
          <a:prstGeom prst="rect">
            <a:avLst/>
          </a:prstGeom>
        </p:spPr>
        <p:txBody>
          <a:bodyPr wrap="square">
            <a:spAutoFit/>
          </a:bodyPr>
          <a:lstStyle/>
          <a:p>
            <a:r>
              <a:rPr lang="es-ES" sz="1400" dirty="0">
                <a:hlinkClick r:id="rId3"/>
              </a:rPr>
              <a:t>https://lpvs.gsfc.nasa.gov/LPV_Meetings/LPV_plenary2019.html</a:t>
            </a:r>
            <a:endParaRPr lang="en-US" sz="1400" dirty="0">
              <a:solidFill>
                <a:srgbClr val="C00000"/>
              </a:solidFill>
            </a:endParaRPr>
          </a:p>
        </p:txBody>
      </p:sp>
      <p:sp>
        <p:nvSpPr>
          <p:cNvPr id="9" name="Content Placeholder 2">
            <a:extLst>
              <a:ext uri="{FF2B5EF4-FFF2-40B4-BE49-F238E27FC236}">
                <a16:creationId xmlns:a16="http://schemas.microsoft.com/office/drawing/2014/main" xmlns="" id="{D66CB726-77DB-458E-AB29-0B95AC72BCD1}"/>
              </a:ext>
            </a:extLst>
          </p:cNvPr>
          <p:cNvSpPr>
            <a:spLocks noGrp="1"/>
          </p:cNvSpPr>
          <p:nvPr>
            <p:ph idx="1"/>
          </p:nvPr>
        </p:nvSpPr>
        <p:spPr>
          <a:xfrm>
            <a:off x="5074418" y="1241295"/>
            <a:ext cx="6993397" cy="5647173"/>
          </a:xfrm>
        </p:spPr>
        <p:txBody>
          <a:bodyPr/>
          <a:lstStyle/>
          <a:p>
            <a:pPr marL="68581" indent="0" algn="l">
              <a:lnSpc>
                <a:spcPct val="110000"/>
              </a:lnSpc>
              <a:spcBef>
                <a:spcPct val="0"/>
              </a:spcBef>
              <a:buNone/>
              <a:defRPr/>
            </a:pPr>
            <a:r>
              <a:rPr lang="en-US" altLang="de-DE" sz="1800" dirty="0">
                <a:latin typeface="Avenir Book" charset="0"/>
                <a:ea typeface="Avenir Book" charset="0"/>
                <a:cs typeface="Avenir Book" charset="0"/>
              </a:rPr>
              <a:t>LPV Strategy for this period based on 4 components:</a:t>
            </a:r>
          </a:p>
          <a:p>
            <a:pPr marL="457200" indent="-457200" eaLnBrk="1" hangingPunct="1">
              <a:lnSpc>
                <a:spcPct val="110000"/>
              </a:lnSpc>
              <a:spcBef>
                <a:spcPct val="0"/>
              </a:spcBef>
              <a:buFont typeface="+mj-lt"/>
              <a:buAutoNum type="arabicPeriod"/>
              <a:defRPr/>
            </a:pPr>
            <a:r>
              <a:rPr lang="en-US" altLang="de-DE" sz="1800" u="sng" dirty="0">
                <a:latin typeface="Avenir Book" charset="0"/>
              </a:rPr>
              <a:t>Continuous Development of Good Practices </a:t>
            </a:r>
            <a:r>
              <a:rPr lang="en-US" altLang="de-DE" sz="1800" dirty="0">
                <a:latin typeface="Avenir Book" charset="0"/>
              </a:rPr>
              <a:t>for global satellite land product validation  </a:t>
            </a:r>
          </a:p>
          <a:p>
            <a:pPr marL="457200" indent="-457200" eaLnBrk="1" hangingPunct="1">
              <a:lnSpc>
                <a:spcPct val="110000"/>
              </a:lnSpc>
              <a:spcBef>
                <a:spcPct val="0"/>
              </a:spcBef>
              <a:buFont typeface="+mj-lt"/>
              <a:buAutoNum type="arabicPeriod"/>
              <a:defRPr/>
            </a:pPr>
            <a:r>
              <a:rPr lang="en-US" altLang="de-DE" sz="1800" u="sng" dirty="0">
                <a:latin typeface="Avenir Book" charset="0"/>
              </a:rPr>
              <a:t>Improving ground references </a:t>
            </a:r>
            <a:r>
              <a:rPr lang="en-US" altLang="de-DE" sz="1800" dirty="0">
                <a:latin typeface="Avenir Book" charset="0"/>
              </a:rPr>
              <a:t>to achieve higher validation stage by improving uncertainty characterization and </a:t>
            </a:r>
            <a:r>
              <a:rPr lang="en-US" altLang="de-DE" sz="1800" dirty="0" err="1">
                <a:latin typeface="Avenir Book" charset="0"/>
              </a:rPr>
              <a:t>spatio</a:t>
            </a:r>
            <a:r>
              <a:rPr lang="en-US" altLang="de-DE" sz="1800" dirty="0">
                <a:latin typeface="Avenir Book" charset="0"/>
              </a:rPr>
              <a:t>-temporal coverage</a:t>
            </a:r>
          </a:p>
          <a:p>
            <a:pPr marL="457200" indent="-457200" eaLnBrk="1" hangingPunct="1">
              <a:lnSpc>
                <a:spcPct val="110000"/>
              </a:lnSpc>
              <a:spcBef>
                <a:spcPct val="0"/>
              </a:spcBef>
              <a:buFont typeface="+mj-lt"/>
              <a:buAutoNum type="arabicPeriod"/>
              <a:defRPr/>
            </a:pPr>
            <a:r>
              <a:rPr lang="en-US" altLang="de-DE" sz="1800" u="sng" dirty="0">
                <a:latin typeface="Avenir Book" charset="0"/>
              </a:rPr>
              <a:t>Promote validation and </a:t>
            </a:r>
            <a:r>
              <a:rPr lang="en-US" altLang="de-DE" sz="1800" u="sng" dirty="0" err="1">
                <a:latin typeface="Avenir Book" charset="0"/>
              </a:rPr>
              <a:t>intercomparison</a:t>
            </a:r>
            <a:r>
              <a:rPr lang="en-US" altLang="de-DE" sz="1800" u="sng" dirty="0">
                <a:latin typeface="Avenir Book" charset="0"/>
              </a:rPr>
              <a:t> </a:t>
            </a:r>
            <a:r>
              <a:rPr lang="en-US" altLang="de-DE" sz="1800" dirty="0">
                <a:latin typeface="Avenir Book" charset="0"/>
              </a:rPr>
              <a:t>exercises</a:t>
            </a:r>
          </a:p>
          <a:p>
            <a:pPr marL="457200" indent="-457200" eaLnBrk="1" hangingPunct="1">
              <a:lnSpc>
                <a:spcPct val="110000"/>
              </a:lnSpc>
              <a:spcBef>
                <a:spcPct val="0"/>
              </a:spcBef>
              <a:buFont typeface="+mj-lt"/>
              <a:buAutoNum type="arabicPeriod"/>
              <a:defRPr/>
            </a:pPr>
            <a:r>
              <a:rPr lang="en-US" altLang="de-DE" sz="1800" dirty="0">
                <a:latin typeface="Avenir Book" charset="0"/>
              </a:rPr>
              <a:t>Improve </a:t>
            </a:r>
            <a:r>
              <a:rPr lang="en-US" altLang="de-DE" sz="1800" u="sng" dirty="0">
                <a:latin typeface="Avenir Book" charset="0"/>
              </a:rPr>
              <a:t>LPV communication </a:t>
            </a:r>
            <a:r>
              <a:rPr lang="en-US" altLang="de-DE" sz="1800" dirty="0">
                <a:latin typeface="Avenir Book" charset="0"/>
              </a:rPr>
              <a:t>with stakeholders</a:t>
            </a:r>
          </a:p>
        </p:txBody>
      </p:sp>
      <p:pic>
        <p:nvPicPr>
          <p:cNvPr id="10" name="Imagen 9">
            <a:extLst>
              <a:ext uri="{FF2B5EF4-FFF2-40B4-BE49-F238E27FC236}">
                <a16:creationId xmlns:a16="http://schemas.microsoft.com/office/drawing/2014/main" xmlns="" id="{7DE978AD-E5C7-40BF-902F-6DD3EE214405}"/>
              </a:ext>
            </a:extLst>
          </p:cNvPr>
          <p:cNvPicPr>
            <a:picLocks noChangeAspect="1"/>
          </p:cNvPicPr>
          <p:nvPr/>
        </p:nvPicPr>
        <p:blipFill rotWithShape="1">
          <a:blip r:embed="rId4"/>
          <a:srcRect l="6450" t="22524" r="63475" b="7066"/>
          <a:stretch/>
        </p:blipFill>
        <p:spPr>
          <a:xfrm>
            <a:off x="642234" y="1680384"/>
            <a:ext cx="4224850" cy="4838403"/>
          </a:xfrm>
          <a:prstGeom prst="rect">
            <a:avLst/>
          </a:prstGeom>
        </p:spPr>
      </p:pic>
      <p:sp>
        <p:nvSpPr>
          <p:cNvPr id="2" name="Rectángulo 1">
            <a:extLst>
              <a:ext uri="{FF2B5EF4-FFF2-40B4-BE49-F238E27FC236}">
                <a16:creationId xmlns:a16="http://schemas.microsoft.com/office/drawing/2014/main" xmlns="" id="{F84A9416-E1F5-4DCF-AAF7-411D25B42F80}"/>
              </a:ext>
            </a:extLst>
          </p:cNvPr>
          <p:cNvSpPr/>
          <p:nvPr/>
        </p:nvSpPr>
        <p:spPr>
          <a:xfrm>
            <a:off x="4836862" y="3804332"/>
            <a:ext cx="7355138" cy="2817694"/>
          </a:xfrm>
          <a:prstGeom prst="rect">
            <a:avLst/>
          </a:prstGeom>
        </p:spPr>
        <p:txBody>
          <a:bodyPr wrap="square">
            <a:spAutoFit/>
          </a:bodyPr>
          <a:lstStyle/>
          <a:p>
            <a:pPr marL="426027" lvl="1">
              <a:lnSpc>
                <a:spcPct val="110000"/>
              </a:lnSpc>
              <a:spcBef>
                <a:spcPct val="0"/>
              </a:spcBef>
              <a:defRPr/>
            </a:pPr>
            <a:r>
              <a:rPr lang="en-US" altLang="de-DE" dirty="0">
                <a:latin typeface="Avenir Book" charset="0"/>
              </a:rPr>
              <a:t>28 Actions Identified (to be updated annually):</a:t>
            </a:r>
          </a:p>
          <a:p>
            <a:pPr marL="1303019" lvl="2" indent="-457200">
              <a:lnSpc>
                <a:spcPct val="110000"/>
              </a:lnSpc>
              <a:spcBef>
                <a:spcPct val="0"/>
              </a:spcBef>
              <a:buFont typeface="+mj-lt"/>
              <a:buAutoNum type="arabicPeriod"/>
              <a:defRPr/>
            </a:pPr>
            <a:r>
              <a:rPr lang="en-US" altLang="de-DE" dirty="0">
                <a:latin typeface="Avenir Book" charset="0"/>
              </a:rPr>
              <a:t>CEOS WP 2019-2022  (CARB-16, AGRI-13): 4 actions</a:t>
            </a:r>
          </a:p>
          <a:p>
            <a:pPr marL="1303019" lvl="2" indent="-457200">
              <a:lnSpc>
                <a:spcPct val="110000"/>
              </a:lnSpc>
              <a:spcBef>
                <a:spcPct val="0"/>
              </a:spcBef>
              <a:buFont typeface="+mj-lt"/>
              <a:buAutoNum type="arabicPeriod"/>
              <a:defRPr/>
            </a:pPr>
            <a:r>
              <a:rPr lang="en-US" altLang="de-DE" dirty="0">
                <a:latin typeface="Avenir Book" charset="0"/>
              </a:rPr>
              <a:t>Good practices protocols writing : 8 actions</a:t>
            </a:r>
          </a:p>
          <a:p>
            <a:pPr marL="1303019" lvl="2" indent="-457200">
              <a:lnSpc>
                <a:spcPct val="110000"/>
              </a:lnSpc>
              <a:spcBef>
                <a:spcPct val="0"/>
              </a:spcBef>
              <a:buFont typeface="+mj-lt"/>
              <a:buAutoNum type="arabicPeriod"/>
              <a:defRPr/>
            </a:pPr>
            <a:r>
              <a:rPr lang="en-US" altLang="de-DE" dirty="0">
                <a:latin typeface="Avenir Book" charset="0"/>
              </a:rPr>
              <a:t>Supersites and in-situ references:  4 actions</a:t>
            </a:r>
          </a:p>
          <a:p>
            <a:pPr marL="1303019" lvl="2" indent="-457200">
              <a:lnSpc>
                <a:spcPct val="110000"/>
              </a:lnSpc>
              <a:spcBef>
                <a:spcPct val="0"/>
              </a:spcBef>
              <a:buFont typeface="+mj-lt"/>
              <a:buAutoNum type="arabicPeriod"/>
              <a:defRPr/>
            </a:pPr>
            <a:r>
              <a:rPr lang="en-US" altLang="de-DE" dirty="0">
                <a:latin typeface="Avenir Book" charset="0"/>
              </a:rPr>
              <a:t>New Inter-comparison exercises: 2 Actions – BRIX-2, SR round-robin </a:t>
            </a:r>
          </a:p>
          <a:p>
            <a:pPr marL="1303019" lvl="2" indent="-457200">
              <a:lnSpc>
                <a:spcPct val="110000"/>
              </a:lnSpc>
              <a:spcBef>
                <a:spcPct val="0"/>
              </a:spcBef>
              <a:buFont typeface="+mj-lt"/>
              <a:buAutoNum type="arabicPeriod"/>
              <a:defRPr/>
            </a:pPr>
            <a:r>
              <a:rPr lang="en-US" altLang="de-DE" dirty="0">
                <a:latin typeface="Avenir Book" charset="0"/>
              </a:rPr>
              <a:t>Validation and inter-comparison of satellite products: 3 actions  (Albedo and VIs)</a:t>
            </a:r>
          </a:p>
          <a:p>
            <a:pPr marL="1303019" lvl="2" indent="-457200">
              <a:lnSpc>
                <a:spcPct val="110000"/>
              </a:lnSpc>
              <a:spcBef>
                <a:spcPct val="0"/>
              </a:spcBef>
              <a:buFont typeface="+mj-lt"/>
              <a:buAutoNum type="arabicPeriod"/>
              <a:defRPr/>
            </a:pPr>
            <a:r>
              <a:rPr lang="en-US" altLang="de-DE" dirty="0">
                <a:latin typeface="Avenir Book" charset="0"/>
              </a:rPr>
              <a:t>Outreach and communication: 7 Actions</a:t>
            </a:r>
          </a:p>
        </p:txBody>
      </p:sp>
    </p:spTree>
    <p:extLst>
      <p:ext uri="{BB962C8B-B14F-4D97-AF65-F5344CB8AC3E}">
        <p14:creationId xmlns:p14="http://schemas.microsoft.com/office/powerpoint/2010/main" xmlns="" val="2386110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xmlns="" id="{B80E1E9D-0C9F-45DE-B40A-8EE188764FF0}"/>
              </a:ext>
            </a:extLst>
          </p:cNvPr>
          <p:cNvSpPr>
            <a:spLocks noGrp="1"/>
          </p:cNvSpPr>
          <p:nvPr>
            <p:ph type="title"/>
          </p:nvPr>
        </p:nvSpPr>
        <p:spPr>
          <a:xfrm>
            <a:off x="2201661" y="329013"/>
            <a:ext cx="7969189" cy="825083"/>
          </a:xfrm>
        </p:spPr>
        <p:txBody>
          <a:bodyPr/>
          <a:lstStyle/>
          <a:p>
            <a:pPr algn="ctr"/>
            <a:r>
              <a:rPr lang="de-CH" altLang="en-US" sz="2800" b="1" dirty="0"/>
              <a:t>LPV Recommendations</a:t>
            </a:r>
            <a:endParaRPr lang="es-ES" sz="2800" b="1" dirty="0"/>
          </a:p>
        </p:txBody>
      </p:sp>
      <p:sp>
        <p:nvSpPr>
          <p:cNvPr id="6" name="Rectángulo 5">
            <a:extLst>
              <a:ext uri="{FF2B5EF4-FFF2-40B4-BE49-F238E27FC236}">
                <a16:creationId xmlns:a16="http://schemas.microsoft.com/office/drawing/2014/main" xmlns="" id="{95FC06D6-0292-459F-917A-5895682F9982}"/>
              </a:ext>
            </a:extLst>
          </p:cNvPr>
          <p:cNvSpPr/>
          <p:nvPr/>
        </p:nvSpPr>
        <p:spPr>
          <a:xfrm>
            <a:off x="585074" y="1473744"/>
            <a:ext cx="11290852" cy="670312"/>
          </a:xfrm>
          <a:prstGeom prst="rect">
            <a:avLst/>
          </a:prstGeom>
        </p:spPr>
        <p:txBody>
          <a:bodyPr wrap="square">
            <a:spAutoFit/>
          </a:bodyPr>
          <a:lstStyle/>
          <a:p>
            <a:pPr algn="just" fontAlgn="base">
              <a:lnSpc>
                <a:spcPct val="107000"/>
              </a:lnSpc>
              <a:spcBef>
                <a:spcPts val="600"/>
              </a:spcBef>
              <a:spcAft>
                <a:spcPts val="600"/>
              </a:spcAft>
            </a:pPr>
            <a:r>
              <a:rPr lang="en-US" i="1" dirty="0">
                <a:solidFill>
                  <a:srgbClr val="000000"/>
                </a:solidFill>
                <a:latin typeface="Georgia" panose="02040502050405020303" pitchFamily="18" charset="0"/>
                <a:ea typeface="Times New Roman" panose="02020603050405020304" pitchFamily="18" charset="0"/>
                <a:cs typeface="Calibri" panose="020F0502020204030204" pitchFamily="34" charset="0"/>
              </a:rPr>
              <a:t>LPV R-2019-1: To promote </a:t>
            </a:r>
            <a:r>
              <a:rPr lang="en-US" i="1" dirty="0" err="1">
                <a:solidFill>
                  <a:srgbClr val="000000"/>
                </a:solidFill>
                <a:latin typeface="Georgia" panose="02040502050405020303" pitchFamily="18" charset="0"/>
                <a:ea typeface="Times New Roman" panose="02020603050405020304" pitchFamily="18" charset="0"/>
                <a:cs typeface="Calibri" panose="020F0502020204030204" pitchFamily="34" charset="0"/>
              </a:rPr>
              <a:t>FRMVeg</a:t>
            </a:r>
            <a:r>
              <a:rPr lang="en-US" i="1" dirty="0">
                <a:solidFill>
                  <a:srgbClr val="000000"/>
                </a:solidFill>
                <a:latin typeface="Georgia" panose="02040502050405020303" pitchFamily="18" charset="0"/>
                <a:ea typeface="Times New Roman" panose="02020603050405020304" pitchFamily="18" charset="0"/>
                <a:cs typeface="Calibri" panose="020F0502020204030204" pitchFamily="34" charset="0"/>
              </a:rPr>
              <a:t> protocols under CEOS WGCV, to involve other agencies to achieve the necessary international consensus on Surface Reflectance and FAPAR validation protocols. </a:t>
            </a:r>
            <a:endParaRPr lang="es-E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xmlns="" id="{99484FE2-4A64-4B60-9FAC-5483B036CD92}"/>
              </a:ext>
            </a:extLst>
          </p:cNvPr>
          <p:cNvSpPr/>
          <p:nvPr/>
        </p:nvSpPr>
        <p:spPr>
          <a:xfrm>
            <a:off x="550820" y="2229125"/>
            <a:ext cx="11290852" cy="4077142"/>
          </a:xfrm>
          <a:prstGeom prst="rect">
            <a:avLst/>
          </a:prstGeom>
        </p:spPr>
        <p:txBody>
          <a:bodyPr wrap="square">
            <a:spAutoFit/>
          </a:bodyPr>
          <a:lstStyle/>
          <a:p>
            <a:pPr algn="just" fontAlgn="base">
              <a:lnSpc>
                <a:spcPct val="107000"/>
              </a:lnSpc>
              <a:spcBef>
                <a:spcPts val="600"/>
              </a:spcBef>
              <a:spcAft>
                <a:spcPts val="600"/>
              </a:spcAft>
            </a:pPr>
            <a:r>
              <a:rPr lang="en-US" i="1" dirty="0">
                <a:solidFill>
                  <a:srgbClr val="000000"/>
                </a:solidFill>
                <a:latin typeface="Georgia" panose="02040502050405020303" pitchFamily="18" charset="0"/>
                <a:ea typeface="Times New Roman" panose="02020603050405020304" pitchFamily="18" charset="0"/>
                <a:cs typeface="Calibri" panose="020F0502020204030204" pitchFamily="34" charset="0"/>
              </a:rPr>
              <a:t>LPV R-2019-2: To adopt Fiducial Reference Measurement concept in the CEOS LPV and modify the validation hierarchy table accordingly</a:t>
            </a:r>
          </a:p>
          <a:p>
            <a:pPr algn="just" fontAlgn="base">
              <a:lnSpc>
                <a:spcPct val="107000"/>
              </a:lnSpc>
              <a:spcBef>
                <a:spcPts val="600"/>
              </a:spcBef>
              <a:spcAft>
                <a:spcPts val="600"/>
              </a:spcAft>
            </a:pPr>
            <a:r>
              <a:rPr lang="en-US" i="1" dirty="0">
                <a:solidFill>
                  <a:srgbClr val="000000"/>
                </a:solidFill>
                <a:latin typeface="Georgia" panose="02040502050405020303" pitchFamily="18" charset="0"/>
                <a:ea typeface="Times New Roman" panose="02020603050405020304" pitchFamily="18" charset="0"/>
                <a:cs typeface="Calibri" panose="020F0502020204030204" pitchFamily="34" charset="0"/>
              </a:rPr>
              <a:t>LPV R-2019-3: To endorse biomass supersites as CEOS WGCV cal/</a:t>
            </a:r>
            <a:r>
              <a:rPr lang="en-US" i="1" dirty="0" err="1">
                <a:solidFill>
                  <a:srgbClr val="000000"/>
                </a:solidFill>
                <a:latin typeface="Georgia" panose="02040502050405020303" pitchFamily="18" charset="0"/>
                <a:ea typeface="Times New Roman" panose="02020603050405020304" pitchFamily="18" charset="0"/>
                <a:cs typeface="Calibri" panose="020F0502020204030204" pitchFamily="34" charset="0"/>
              </a:rPr>
              <a:t>val</a:t>
            </a:r>
            <a:r>
              <a:rPr lang="en-US" i="1" dirty="0">
                <a:solidFill>
                  <a:srgbClr val="000000"/>
                </a:solidFill>
                <a:latin typeface="Georgia" panose="02040502050405020303" pitchFamily="18" charset="0"/>
                <a:ea typeface="Times New Roman" panose="02020603050405020304" pitchFamily="18" charset="0"/>
                <a:cs typeface="Calibri" panose="020F0502020204030204" pitchFamily="34" charset="0"/>
              </a:rPr>
              <a:t> sites (contribution to CARB-16). </a:t>
            </a:r>
          </a:p>
          <a:p>
            <a:pPr algn="just" fontAlgn="base">
              <a:lnSpc>
                <a:spcPct val="107000"/>
              </a:lnSpc>
              <a:spcBef>
                <a:spcPts val="600"/>
              </a:spcBef>
              <a:spcAft>
                <a:spcPts val="600"/>
              </a:spcAft>
            </a:pPr>
            <a:r>
              <a:rPr lang="en-US" i="1" dirty="0">
                <a:solidFill>
                  <a:srgbClr val="000000"/>
                </a:solidFill>
                <a:latin typeface="Georgia" panose="02040502050405020303" pitchFamily="18" charset="0"/>
                <a:cs typeface="Calibri" panose="020F0502020204030204" pitchFamily="34" charset="0"/>
              </a:rPr>
              <a:t>LPV R-2019-4: In collaboration with IVOS, propose a new CEOS WGCV surface reflectance validation and </a:t>
            </a:r>
            <a:r>
              <a:rPr lang="en-US" i="1" dirty="0" err="1">
                <a:solidFill>
                  <a:srgbClr val="000000"/>
                </a:solidFill>
                <a:latin typeface="Georgia" panose="02040502050405020303" pitchFamily="18" charset="0"/>
                <a:cs typeface="Calibri" panose="020F0502020204030204" pitchFamily="34" charset="0"/>
              </a:rPr>
              <a:t>intercomparison</a:t>
            </a:r>
            <a:r>
              <a:rPr lang="en-US" i="1" dirty="0">
                <a:solidFill>
                  <a:srgbClr val="000000"/>
                </a:solidFill>
                <a:latin typeface="Georgia" panose="02040502050405020303" pitchFamily="18" charset="0"/>
                <a:cs typeface="Calibri" panose="020F0502020204030204" pitchFamily="34" charset="0"/>
              </a:rPr>
              <a:t> exercise lead by ESA and NPL (UK) in the framework of FRM4Veg.</a:t>
            </a:r>
          </a:p>
          <a:p>
            <a:pPr algn="just" fontAlgn="base">
              <a:lnSpc>
                <a:spcPct val="107000"/>
              </a:lnSpc>
              <a:spcBef>
                <a:spcPts val="600"/>
              </a:spcBef>
              <a:spcAft>
                <a:spcPts val="600"/>
              </a:spcAft>
            </a:pPr>
            <a:r>
              <a:rPr lang="en-US" b="1" i="1" dirty="0">
                <a:solidFill>
                  <a:srgbClr val="000000"/>
                </a:solidFill>
                <a:latin typeface="Georgia" panose="02040502050405020303" pitchFamily="18" charset="0"/>
                <a:cs typeface="Calibri" panose="020F0502020204030204" pitchFamily="34" charset="0"/>
              </a:rPr>
              <a:t>Additional</a:t>
            </a:r>
          </a:p>
          <a:p>
            <a:pPr algn="just" fontAlgn="base">
              <a:lnSpc>
                <a:spcPct val="107000"/>
              </a:lnSpc>
              <a:spcBef>
                <a:spcPts val="600"/>
              </a:spcBef>
              <a:spcAft>
                <a:spcPts val="600"/>
              </a:spcAft>
            </a:pPr>
            <a:r>
              <a:rPr lang="en-US" i="1" dirty="0">
                <a:solidFill>
                  <a:srgbClr val="000000"/>
                </a:solidFill>
                <a:latin typeface="Georgia" panose="02040502050405020303" pitchFamily="18" charset="0"/>
                <a:cs typeface="Calibri" panose="020F0502020204030204" pitchFamily="34" charset="0"/>
              </a:rPr>
              <a:t>LPV R-2019-5:  That the EC Copernicus Land Monitoring Service perform an independent quality assessment of EC GBOV procedures and database. The LPV community stresses that this evaluation is mandatory to qualify the GBOV database as CEOS reference datasets for validation activities. The LPV focus area experts propose to act as external evaluators in this independent review process.</a:t>
            </a:r>
            <a:endParaRPr lang="es-ES" i="1" dirty="0">
              <a:solidFill>
                <a:srgbClr val="000000"/>
              </a:solidFill>
              <a:latin typeface="Georgia" panose="02040502050405020303" pitchFamily="18" charset="0"/>
              <a:cs typeface="Calibri" panose="020F0502020204030204" pitchFamily="34" charset="0"/>
            </a:endParaRPr>
          </a:p>
          <a:p>
            <a:pPr algn="just" fontAlgn="base">
              <a:lnSpc>
                <a:spcPct val="107000"/>
              </a:lnSpc>
              <a:spcBef>
                <a:spcPts val="600"/>
              </a:spcBef>
              <a:spcAft>
                <a:spcPts val="600"/>
              </a:spcAft>
            </a:pPr>
            <a:endParaRPr lang="es-ES" sz="16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xmlns="" val="1783705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a:spLocks noGrp="1"/>
          </p:cNvSpPr>
          <p:nvPr>
            <p:ph type="title"/>
          </p:nvPr>
        </p:nvSpPr>
        <p:spPr>
          <a:xfrm>
            <a:off x="818727" y="-30622"/>
            <a:ext cx="8229600" cy="648072"/>
          </a:xfrm>
        </p:spPr>
        <p:txBody>
          <a:bodyPr/>
          <a:lstStyle/>
          <a:p>
            <a:r>
              <a:rPr lang="en-US" sz="3600" b="1" dirty="0">
                <a:effectLst>
                  <a:outerShdw blurRad="63500" sx="101000" sy="101000" algn="ctr" rotWithShape="0">
                    <a:prstClr val="black">
                      <a:alpha val="40000"/>
                    </a:prstClr>
                  </a:outerShdw>
                </a:effectLst>
                <a:latin typeface="Avenir Heavy" charset="0"/>
                <a:ea typeface="Avenir Heavy" charset="0"/>
                <a:cs typeface="Avenir Heavy" charset="0"/>
              </a:rPr>
              <a:t>CEOS LPV 5-Year Roadmap</a:t>
            </a:r>
          </a:p>
        </p:txBody>
      </p:sp>
      <p:sp>
        <p:nvSpPr>
          <p:cNvPr id="79" name="Slide Number Placeholder 4"/>
          <p:cNvSpPr>
            <a:spLocks noGrp="1"/>
          </p:cNvSpPr>
          <p:nvPr>
            <p:ph type="sldNum" sz="quarter" idx="11"/>
          </p:nvPr>
        </p:nvSpPr>
        <p:spPr>
          <a:xfrm>
            <a:off x="6705600" y="6381750"/>
            <a:ext cx="2133600" cy="365125"/>
          </a:xfrm>
          <a:prstGeom prst="rect">
            <a:avLst/>
          </a:prstGeom>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defRPr/>
            </a:pPr>
            <a:fld id="{539973ED-3CA8-486F-9949-DD3997A21E33}" type="slidenum">
              <a:rPr lang="en-US" altLang="en-US" smtClean="0"/>
              <a:pPr>
                <a:defRPr/>
              </a:pPr>
              <a:t>27</a:t>
            </a:fld>
            <a:endParaRPr lang="en-US" altLang="en-US"/>
          </a:p>
        </p:txBody>
      </p:sp>
      <p:sp>
        <p:nvSpPr>
          <p:cNvPr id="80" name="Rectangle 2"/>
          <p:cNvSpPr>
            <a:spLocks noChangeArrowheads="1"/>
          </p:cNvSpPr>
          <p:nvPr/>
        </p:nvSpPr>
        <p:spPr bwMode="auto">
          <a:xfrm>
            <a:off x="2100212" y="1012707"/>
            <a:ext cx="8179414" cy="5760640"/>
          </a:xfrm>
          <a:prstGeom prst="rect">
            <a:avLst/>
          </a:prstGeom>
          <a:solidFill>
            <a:srgbClr val="EFFFEF"/>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1" hangingPunct="1"/>
            <a:endParaRPr lang="en-US" altLang="en-US" b="1" dirty="0">
              <a:latin typeface="Times New Roman" pitchFamily="18" charset="0"/>
            </a:endParaRPr>
          </a:p>
        </p:txBody>
      </p:sp>
      <p:sp>
        <p:nvSpPr>
          <p:cNvPr id="85" name="Rectangle 3"/>
          <p:cNvSpPr>
            <a:spLocks noChangeArrowheads="1"/>
          </p:cNvSpPr>
          <p:nvPr/>
        </p:nvSpPr>
        <p:spPr bwMode="auto">
          <a:xfrm>
            <a:off x="2135561" y="980728"/>
            <a:ext cx="8188309" cy="5760640"/>
          </a:xfrm>
          <a:prstGeom prst="rect">
            <a:avLst/>
          </a:prstGeom>
          <a:noFill/>
          <a:ln w="25400">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87" name="Text Box 28"/>
          <p:cNvSpPr txBox="1">
            <a:spLocks noChangeArrowheads="1"/>
          </p:cNvSpPr>
          <p:nvPr/>
        </p:nvSpPr>
        <p:spPr bwMode="auto">
          <a:xfrm>
            <a:off x="2094411" y="553373"/>
            <a:ext cx="817249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eaLnBrk="1" hangingPunct="1"/>
            <a:r>
              <a:rPr lang="en-GB" altLang="en-US" sz="2000" b="1" dirty="0">
                <a:solidFill>
                  <a:schemeClr val="bg1"/>
                </a:solidFill>
                <a:latin typeface="Arial Narrow" pitchFamily="34" charset="0"/>
              </a:rPr>
              <a:t>&lt;   2018                      2019                     2020                     2021                2022</a:t>
            </a:r>
            <a:endParaRPr lang="en-US" altLang="en-US" sz="2000" b="1" dirty="0">
              <a:solidFill>
                <a:schemeClr val="bg1"/>
              </a:solidFill>
              <a:latin typeface="Arial Narrow" pitchFamily="34" charset="0"/>
            </a:endParaRPr>
          </a:p>
        </p:txBody>
      </p:sp>
      <p:pic>
        <p:nvPicPr>
          <p:cNvPr id="95" name="Picture 90" descr="http://eospso.nasa.gov/sites/default/files/thumbs/ECOSTRESS.pn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a:stretch/>
        </p:blipFill>
        <p:spPr bwMode="auto">
          <a:xfrm>
            <a:off x="3211142" y="4866739"/>
            <a:ext cx="701962" cy="517581"/>
          </a:xfrm>
          <a:prstGeom prst="rect">
            <a:avLst/>
          </a:prstGeom>
          <a:solidFill>
            <a:schemeClr val="bg1">
              <a:alpha val="91000"/>
            </a:schemeClr>
          </a:solidFill>
        </p:spPr>
      </p:pic>
      <p:pic>
        <p:nvPicPr>
          <p:cNvPr id="96" name="Picture 6" descr="http://eospso.nasa.gov/sites/default/files/thumbs/NISAR.png"/>
          <p:cNvPicPr>
            <a:picLocks noChangeAspect="1" noChangeArrowheads="1"/>
          </p:cNvPicPr>
          <p:nvPr/>
        </p:nvPicPr>
        <p:blipFill rotWithShape="1">
          <a:blip r:embed="rId4" cstate="print">
            <a:extLst>
              <a:ext uri="{28A0092B-C50C-407E-A947-70E740481C1C}">
                <a14:useLocalDpi xmlns:a14="http://schemas.microsoft.com/office/drawing/2010/main" xmlns=""/>
              </a:ext>
            </a:extLst>
          </a:blip>
          <a:srcRect/>
          <a:stretch/>
        </p:blipFill>
        <p:spPr bwMode="auto">
          <a:xfrm>
            <a:off x="6423219" y="4578709"/>
            <a:ext cx="636930" cy="944139"/>
          </a:xfrm>
          <a:prstGeom prst="rect">
            <a:avLst/>
          </a:prstGeom>
          <a:solidFill>
            <a:schemeClr val="bg1">
              <a:alpha val="91000"/>
            </a:schemeClr>
          </a:solidFill>
        </p:spPr>
      </p:pic>
      <p:pic>
        <p:nvPicPr>
          <p:cNvPr id="97" name="Picture 12" descr="http://eospso.nasa.gov/sites/default/files/thumbs/ICESat-2_0.png"/>
          <p:cNvPicPr>
            <a:picLocks noChangeAspect="1" noChangeArrowheads="1"/>
          </p:cNvPicPr>
          <p:nvPr/>
        </p:nvPicPr>
        <p:blipFill rotWithShape="1">
          <a:blip r:embed="rId5" cstate="print">
            <a:extLst>
              <a:ext uri="{28A0092B-C50C-407E-A947-70E740481C1C}">
                <a14:useLocalDpi xmlns:a14="http://schemas.microsoft.com/office/drawing/2010/main" xmlns=""/>
              </a:ext>
            </a:extLst>
          </a:blip>
          <a:srcRect/>
          <a:stretch/>
        </p:blipFill>
        <p:spPr bwMode="auto">
          <a:xfrm>
            <a:off x="2227972" y="4786622"/>
            <a:ext cx="786748" cy="680931"/>
          </a:xfrm>
          <a:prstGeom prst="rect">
            <a:avLst/>
          </a:prstGeom>
          <a:solidFill>
            <a:schemeClr val="bg1">
              <a:alpha val="91000"/>
            </a:schemeClr>
          </a:solidFill>
        </p:spPr>
      </p:pic>
      <p:sp>
        <p:nvSpPr>
          <p:cNvPr id="98" name="AutoShape 14"/>
          <p:cNvSpPr>
            <a:spLocks noChangeArrowheads="1"/>
          </p:cNvSpPr>
          <p:nvPr/>
        </p:nvSpPr>
        <p:spPr bwMode="auto">
          <a:xfrm>
            <a:off x="3913105" y="2159910"/>
            <a:ext cx="2086598" cy="294041"/>
          </a:xfrm>
          <a:prstGeom prst="chevron">
            <a:avLst>
              <a:gd name="adj" fmla="val 29685"/>
            </a:avLst>
          </a:prstGeom>
          <a:solidFill>
            <a:srgbClr val="B2F1B1">
              <a:alpha val="60000"/>
            </a:srgbClr>
          </a:solidFill>
          <a:ln w="6350">
            <a:solidFill>
              <a:schemeClr val="tx1"/>
            </a:solidFill>
            <a:miter lim="800000"/>
            <a:headEnd/>
            <a:tailEnd/>
          </a:ln>
          <a:effectLst/>
        </p:spPr>
        <p:txBody>
          <a:bodyPr wrap="none" anchor="ctr"/>
          <a:lstStyle/>
          <a:p>
            <a:pPr eaLnBrk="1" hangingPunct="1"/>
            <a:r>
              <a:rPr lang="en-GB" altLang="en-US" sz="1200" b="1" dirty="0">
                <a:latin typeface="Arial Narrow" pitchFamily="34" charset="0"/>
              </a:rPr>
              <a:t>Biomass Protocol                                                                                                                         (Lead : NASA)</a:t>
            </a:r>
            <a:endParaRPr lang="en-US" altLang="en-US" sz="1200" b="1" dirty="0">
              <a:latin typeface="Arial Narrow" pitchFamily="34" charset="0"/>
            </a:endParaRPr>
          </a:p>
        </p:txBody>
      </p:sp>
      <p:sp>
        <p:nvSpPr>
          <p:cNvPr id="99" name="AutoShape 17"/>
          <p:cNvSpPr>
            <a:spLocks noChangeArrowheads="1"/>
          </p:cNvSpPr>
          <p:nvPr/>
        </p:nvSpPr>
        <p:spPr bwMode="auto">
          <a:xfrm>
            <a:off x="3611495" y="3455124"/>
            <a:ext cx="2725058" cy="262057"/>
          </a:xfrm>
          <a:prstGeom prst="chevron">
            <a:avLst>
              <a:gd name="adj" fmla="val 36748"/>
            </a:avLst>
          </a:prstGeom>
          <a:solidFill>
            <a:srgbClr val="FFC000"/>
          </a:solidFill>
          <a:ln w="63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r>
              <a:rPr lang="en-GB" altLang="en-US" sz="1200" b="1" dirty="0">
                <a:latin typeface="Arial Narrow" pitchFamily="34" charset="0"/>
              </a:rPr>
              <a:t>WGCV ACIX- 2 , Cloud Masking IX                                                                                                  (Lead: ESA/NASA)</a:t>
            </a:r>
          </a:p>
        </p:txBody>
      </p:sp>
      <p:sp>
        <p:nvSpPr>
          <p:cNvPr id="100" name="AutoShape 17"/>
          <p:cNvSpPr>
            <a:spLocks noChangeArrowheads="1"/>
          </p:cNvSpPr>
          <p:nvPr/>
        </p:nvSpPr>
        <p:spPr bwMode="auto">
          <a:xfrm>
            <a:off x="4452926" y="1714488"/>
            <a:ext cx="4595402" cy="317500"/>
          </a:xfrm>
          <a:prstGeom prst="chevron">
            <a:avLst>
              <a:gd name="adj" fmla="val 36748"/>
            </a:avLst>
          </a:prstGeom>
          <a:solidFill>
            <a:srgbClr val="FFC000">
              <a:alpha val="60000"/>
            </a:srgbClr>
          </a:solidFill>
          <a:ln w="6350">
            <a:solidFill>
              <a:schemeClr val="tx1"/>
            </a:solidFill>
            <a:miter lim="800000"/>
            <a:headEnd/>
            <a:tailEnd/>
          </a:ln>
          <a:effectLst/>
        </p:spPr>
        <p:txBody>
          <a:bodyPr wrap="none" anchor="ctr"/>
          <a:lstStyle/>
          <a:p>
            <a:r>
              <a:rPr lang="en-GB" altLang="en-US" sz="1200" b="1" dirty="0">
                <a:latin typeface="Arial Narrow" pitchFamily="34" charset="0"/>
              </a:rPr>
              <a:t>Burned Area, VI, Soil Moisture  LC, Phenology, FAPAR, AF Protocols      </a:t>
            </a:r>
            <a:endParaRPr lang="en-US" altLang="en-US" sz="1200" b="1" dirty="0">
              <a:latin typeface="Arial Narrow" pitchFamily="34" charset="0"/>
            </a:endParaRPr>
          </a:p>
        </p:txBody>
      </p:sp>
      <p:pic>
        <p:nvPicPr>
          <p:cNvPr id="116" name="Picture 27" descr="http://www.ozemle.net/wp-content/uploads/2013/05/esa-biomass-1.jpg"/>
          <p:cNvPicPr>
            <a:picLocks noChangeAspect="1" noChangeArrowheads="1"/>
          </p:cNvPicPr>
          <p:nvPr/>
        </p:nvPicPr>
        <p:blipFill rotWithShape="1">
          <a:blip r:embed="rId6" cstate="screen">
            <a:extLst>
              <a:ext uri="{28A0092B-C50C-407E-A947-70E740481C1C}">
                <a14:useLocalDpi xmlns:a14="http://schemas.microsoft.com/office/drawing/2010/main" xmlns=""/>
              </a:ext>
            </a:extLst>
          </a:blip>
          <a:srcRect b="-28991"/>
          <a:stretch/>
        </p:blipFill>
        <p:spPr bwMode="auto">
          <a:xfrm>
            <a:off x="8774114" y="4797060"/>
            <a:ext cx="548427" cy="573696"/>
          </a:xfrm>
          <a:prstGeom prst="rect">
            <a:avLst/>
          </a:prstGeom>
          <a:solidFill>
            <a:schemeClr val="bg1"/>
          </a:solidFill>
        </p:spPr>
      </p:pic>
      <p:sp>
        <p:nvSpPr>
          <p:cNvPr id="120" name="TextBox 104"/>
          <p:cNvSpPr txBox="1"/>
          <p:nvPr/>
        </p:nvSpPr>
        <p:spPr>
          <a:xfrm>
            <a:off x="8706601" y="5311306"/>
            <a:ext cx="487634" cy="200055"/>
          </a:xfrm>
          <a:prstGeom prst="rect">
            <a:avLst/>
          </a:prstGeom>
          <a:noFill/>
        </p:spPr>
        <p:txBody>
          <a:bodyPr wrap="none" rtlCol="0">
            <a:spAutoFit/>
          </a:bodyPr>
          <a:lstStyle/>
          <a:p>
            <a:r>
              <a:rPr lang="en-US" sz="700" dirty="0"/>
              <a:t>Biomass</a:t>
            </a:r>
          </a:p>
        </p:txBody>
      </p:sp>
      <p:sp>
        <p:nvSpPr>
          <p:cNvPr id="121" name="AutoShape 19"/>
          <p:cNvSpPr>
            <a:spLocks noChangeArrowheads="1"/>
          </p:cNvSpPr>
          <p:nvPr/>
        </p:nvSpPr>
        <p:spPr bwMode="auto">
          <a:xfrm>
            <a:off x="2324969" y="3903108"/>
            <a:ext cx="7722797" cy="377344"/>
          </a:xfrm>
          <a:prstGeom prst="chevron">
            <a:avLst>
              <a:gd name="adj" fmla="val 46643"/>
            </a:avLst>
          </a:prstGeom>
          <a:solidFill>
            <a:schemeClr val="bg1"/>
          </a:solidFill>
          <a:ln w="63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r>
              <a:rPr lang="en-US" altLang="en-US" sz="1200" b="1" dirty="0">
                <a:latin typeface="Arial Narrow" pitchFamily="34" charset="0"/>
              </a:rPr>
              <a:t>Field Data </a:t>
            </a:r>
          </a:p>
        </p:txBody>
      </p:sp>
      <p:pic>
        <p:nvPicPr>
          <p:cNvPr id="122" name="Picture 29" descr="NEON"/>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4789814" y="3997457"/>
            <a:ext cx="694944" cy="193783"/>
          </a:xfrm>
          <a:prstGeom prst="rect">
            <a:avLst/>
          </a:prstGeom>
          <a:noFill/>
          <a:extLst>
            <a:ext uri="{909E8E84-426E-40DD-AFC4-6F175D3DCCD1}">
              <a14:hiddenFill xmlns:a14="http://schemas.microsoft.com/office/drawing/2010/main" xmlns="">
                <a:solidFill>
                  <a:srgbClr val="FFFFFF"/>
                </a:solidFill>
              </a14:hiddenFill>
            </a:ext>
          </a:extLst>
        </p:spPr>
      </p:pic>
      <p:pic>
        <p:nvPicPr>
          <p:cNvPr id="125" name="Picture 31" descr="http://www.emast.org.au/wp-content/uploads/2014/08/TERN-Logo-250pix.png"/>
          <p:cNvPicPr>
            <a:picLocks noChangeAspect="1" noChangeArrowheads="1"/>
          </p:cNvPicPr>
          <p:nvPr/>
        </p:nvPicPr>
        <p:blipFill rotWithShape="1">
          <a:blip r:embed="rId8" cstate="screen">
            <a:extLst>
              <a:ext uri="{28A0092B-C50C-407E-A947-70E740481C1C}">
                <a14:useLocalDpi xmlns:a14="http://schemas.microsoft.com/office/drawing/2010/main" xmlns=""/>
              </a:ext>
            </a:extLst>
          </a:blip>
          <a:srcRect/>
          <a:stretch/>
        </p:blipFill>
        <p:spPr bwMode="auto">
          <a:xfrm>
            <a:off x="5618432" y="3928938"/>
            <a:ext cx="436880" cy="330820"/>
          </a:xfrm>
          <a:prstGeom prst="rect">
            <a:avLst/>
          </a:prstGeom>
          <a:noFill/>
          <a:extLst>
            <a:ext uri="{909E8E84-426E-40DD-AFC4-6F175D3DCCD1}">
              <a14:hiddenFill xmlns:a14="http://schemas.microsoft.com/office/drawing/2010/main" xmlns="">
                <a:solidFill>
                  <a:srgbClr val="FFFFFF"/>
                </a:solidFill>
              </a14:hiddenFill>
            </a:ext>
          </a:extLst>
        </p:spPr>
      </p:pic>
      <p:pic>
        <p:nvPicPr>
          <p:cNvPr id="127" name="Picture 33" descr="http://blogs.helsinki.fi/atmscience/files/2013/06/logotransparent-ICOS.gif"/>
          <p:cNvPicPr>
            <a:picLocks noChangeAspect="1" noChangeArrowheads="1"/>
          </p:cNvPicPr>
          <p:nvPr/>
        </p:nvPicPr>
        <p:blipFill>
          <a:blip r:embed="rId9" cstate="screen">
            <a:extLst>
              <a:ext uri="{28A0092B-C50C-407E-A947-70E740481C1C}">
                <a14:useLocalDpi xmlns:a14="http://schemas.microsoft.com/office/drawing/2010/main" xmlns=""/>
              </a:ext>
            </a:extLst>
          </a:blip>
          <a:srcRect/>
          <a:stretch>
            <a:fillRect/>
          </a:stretch>
        </p:blipFill>
        <p:spPr bwMode="auto">
          <a:xfrm>
            <a:off x="6225483" y="3932182"/>
            <a:ext cx="1029502" cy="324332"/>
          </a:xfrm>
          <a:prstGeom prst="rect">
            <a:avLst/>
          </a:prstGeom>
          <a:noFill/>
          <a:extLst>
            <a:ext uri="{909E8E84-426E-40DD-AFC4-6F175D3DCCD1}">
              <a14:hiddenFill xmlns:a14="http://schemas.microsoft.com/office/drawing/2010/main" xmlns="">
                <a:solidFill>
                  <a:srgbClr val="FFFFFF"/>
                </a:solidFill>
              </a14:hiddenFill>
            </a:ext>
          </a:extLst>
        </p:spPr>
      </p:pic>
      <p:sp>
        <p:nvSpPr>
          <p:cNvPr id="129" name="AutoShape 17"/>
          <p:cNvSpPr>
            <a:spLocks noChangeArrowheads="1"/>
          </p:cNvSpPr>
          <p:nvPr/>
        </p:nvSpPr>
        <p:spPr bwMode="auto">
          <a:xfrm>
            <a:off x="2256349" y="1712981"/>
            <a:ext cx="2150705" cy="317500"/>
          </a:xfrm>
          <a:prstGeom prst="chevron">
            <a:avLst>
              <a:gd name="adj" fmla="val 36748"/>
            </a:avLst>
          </a:prstGeom>
          <a:solidFill>
            <a:srgbClr val="00B050"/>
          </a:solidFill>
          <a:ln w="6350">
            <a:solidFill>
              <a:schemeClr val="tx1"/>
            </a:solidFill>
            <a:miter lim="800000"/>
            <a:headEnd/>
            <a:tailEnd/>
          </a:ln>
          <a:effectLst/>
        </p:spPr>
        <p:txBody>
          <a:bodyPr wrap="none" anchor="ctr"/>
          <a:lstStyle/>
          <a:p>
            <a:pPr eaLnBrk="1" hangingPunct="1"/>
            <a:r>
              <a:rPr lang="en-GB" altLang="en-US" sz="1200" b="1" dirty="0">
                <a:latin typeface="Arial Narrow" pitchFamily="34" charset="0"/>
              </a:rPr>
              <a:t>LST  &amp; </a:t>
            </a:r>
            <a:r>
              <a:rPr lang="en-GB" altLang="en-US" sz="1200" b="1" dirty="0" err="1">
                <a:latin typeface="Arial Narrow" pitchFamily="34" charset="0"/>
              </a:rPr>
              <a:t>Albedo</a:t>
            </a:r>
            <a:r>
              <a:rPr lang="en-GB" altLang="en-US" sz="1200" b="1" dirty="0">
                <a:latin typeface="Arial Narrow" pitchFamily="34" charset="0"/>
              </a:rPr>
              <a:t> protocols</a:t>
            </a:r>
            <a:endParaRPr lang="en-US" altLang="en-US" sz="1200" b="1" dirty="0">
              <a:latin typeface="Arial Narrow" pitchFamily="34" charset="0"/>
            </a:endParaRPr>
          </a:p>
        </p:txBody>
      </p:sp>
      <p:cxnSp>
        <p:nvCxnSpPr>
          <p:cNvPr id="132" name="Straight Connector 110"/>
          <p:cNvCxnSpPr>
            <a:cxnSpLocks/>
          </p:cNvCxnSpPr>
          <p:nvPr/>
        </p:nvCxnSpPr>
        <p:spPr>
          <a:xfrm>
            <a:off x="2135561" y="1628800"/>
            <a:ext cx="780009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33" name="AutoShape 17"/>
          <p:cNvSpPr>
            <a:spLocks noChangeArrowheads="1"/>
          </p:cNvSpPr>
          <p:nvPr/>
        </p:nvSpPr>
        <p:spPr bwMode="auto">
          <a:xfrm>
            <a:off x="2246832" y="3068961"/>
            <a:ext cx="1040856" cy="239545"/>
          </a:xfrm>
          <a:prstGeom prst="chevron">
            <a:avLst>
              <a:gd name="adj" fmla="val 36748"/>
            </a:avLst>
          </a:prstGeom>
          <a:solidFill>
            <a:srgbClr val="008F00"/>
          </a:solidFill>
          <a:ln w="63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r>
              <a:rPr lang="en-GB" altLang="en-US" sz="1200" b="1" dirty="0">
                <a:latin typeface="Arial Narrow" pitchFamily="34" charset="0"/>
              </a:rPr>
              <a:t>WGCV ACIX       (Lead: ESA)</a:t>
            </a:r>
          </a:p>
        </p:txBody>
      </p:sp>
      <p:cxnSp>
        <p:nvCxnSpPr>
          <p:cNvPr id="134" name="Straight Connector 112"/>
          <p:cNvCxnSpPr>
            <a:cxnSpLocks/>
          </p:cNvCxnSpPr>
          <p:nvPr/>
        </p:nvCxnSpPr>
        <p:spPr>
          <a:xfrm>
            <a:off x="2135561" y="2996952"/>
            <a:ext cx="780009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5" name="Straight Connector 113"/>
          <p:cNvCxnSpPr>
            <a:cxnSpLocks/>
            <a:endCxn id="85" idx="3"/>
          </p:cNvCxnSpPr>
          <p:nvPr/>
        </p:nvCxnSpPr>
        <p:spPr>
          <a:xfrm>
            <a:off x="2135561" y="3845079"/>
            <a:ext cx="8188309" cy="15969"/>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6" name="Straight Connector 114"/>
          <p:cNvCxnSpPr>
            <a:cxnSpLocks/>
          </p:cNvCxnSpPr>
          <p:nvPr/>
        </p:nvCxnSpPr>
        <p:spPr>
          <a:xfrm>
            <a:off x="2135561" y="4653136"/>
            <a:ext cx="780009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8" name="Group 115"/>
          <p:cNvGrpSpPr/>
          <p:nvPr/>
        </p:nvGrpSpPr>
        <p:grpSpPr>
          <a:xfrm>
            <a:off x="10489973" y="1464427"/>
            <a:ext cx="1702027" cy="5169130"/>
            <a:chOff x="7740352" y="1284288"/>
            <a:chExt cx="1176704" cy="4289425"/>
          </a:xfrm>
        </p:grpSpPr>
        <p:sp>
          <p:nvSpPr>
            <p:cNvPr id="139" name="AutoShape 5"/>
            <p:cNvSpPr>
              <a:spLocks noChangeArrowheads="1"/>
            </p:cNvSpPr>
            <p:nvPr/>
          </p:nvSpPr>
          <p:spPr bwMode="auto">
            <a:xfrm>
              <a:off x="7740352" y="1284288"/>
              <a:ext cx="1176704" cy="4289425"/>
            </a:xfrm>
            <a:prstGeom prst="roundRect">
              <a:avLst>
                <a:gd name="adj" fmla="val 16667"/>
              </a:avLst>
            </a:prstGeom>
            <a:solidFill>
              <a:srgbClr val="C5FFC5"/>
            </a:solidFill>
            <a:ln w="19050">
              <a:solidFill>
                <a:schemeClr val="tx1"/>
              </a:solidFill>
              <a:round/>
              <a:headEnd/>
              <a:tailEnd/>
            </a:ln>
            <a:effectLst>
              <a:outerShdw dist="107763" dir="2700000" algn="ctr" rotWithShape="0">
                <a:schemeClr val="bg2"/>
              </a:outerShdw>
            </a:effectLst>
          </p:spPr>
          <p:txBody>
            <a:bodyPr wrap="none" anchor="ctr"/>
            <a:lstStyle/>
            <a:p>
              <a:pPr algn="ctr" eaLnBrk="1" hangingPunct="1"/>
              <a:endParaRPr lang="en-US" altLang="en-US" sz="4800">
                <a:latin typeface="Times New Roman" pitchFamily="18" charset="0"/>
              </a:endParaRPr>
            </a:p>
          </p:txBody>
        </p:sp>
        <p:sp>
          <p:nvSpPr>
            <p:cNvPr id="143" name="WordArt 26"/>
            <p:cNvSpPr>
              <a:spLocks noChangeArrowheads="1" noChangeShapeType="1" noTextEdit="1"/>
            </p:cNvSpPr>
            <p:nvPr/>
          </p:nvSpPr>
          <p:spPr bwMode="auto">
            <a:xfrm>
              <a:off x="7957019" y="1417639"/>
              <a:ext cx="747346" cy="296863"/>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sz="3600" b="1" kern="10" dirty="0">
                  <a:ln w="6350">
                    <a:solidFill>
                      <a:srgbClr val="000000"/>
                    </a:solidFill>
                    <a:round/>
                    <a:headEnd/>
                    <a:tailEnd/>
                  </a:ln>
                  <a:solidFill>
                    <a:srgbClr val="FFFFFF"/>
                  </a:solidFill>
                  <a:latin typeface="+mj-lt"/>
                </a:rPr>
                <a:t>Vision</a:t>
              </a:r>
            </a:p>
          </p:txBody>
        </p:sp>
        <p:sp>
          <p:nvSpPr>
            <p:cNvPr id="149" name="Rectangle 122"/>
            <p:cNvSpPr/>
            <p:nvPr/>
          </p:nvSpPr>
          <p:spPr>
            <a:xfrm>
              <a:off x="7776782" y="1757204"/>
              <a:ext cx="1083412" cy="3541337"/>
            </a:xfrm>
            <a:prstGeom prst="rect">
              <a:avLst/>
            </a:prstGeom>
          </p:spPr>
          <p:txBody>
            <a:bodyPr wrap="square">
              <a:spAutoFit/>
            </a:bodyPr>
            <a:lstStyle/>
            <a:p>
              <a:pPr marL="0" lvl="1">
                <a:lnSpc>
                  <a:spcPct val="90000"/>
                </a:lnSpc>
              </a:pPr>
              <a:r>
                <a:rPr lang="en-US" altLang="en-US" sz="1300" b="1" dirty="0"/>
                <a:t>Land products </a:t>
              </a:r>
              <a:r>
                <a:rPr lang="en-US" altLang="en-US" sz="1400" b="1" dirty="0">
                  <a:solidFill>
                    <a:srgbClr val="0000FF"/>
                  </a:solidFill>
                </a:rPr>
                <a:t>algorithms are iteratively improved </a:t>
              </a:r>
              <a:r>
                <a:rPr lang="en-US" altLang="en-US" sz="1300" b="1" dirty="0"/>
                <a:t>based on validation results.  </a:t>
              </a:r>
              <a:r>
                <a:rPr lang="en-US" altLang="en-US" sz="1400" dirty="0"/>
                <a:t/>
              </a:r>
              <a:br>
                <a:rPr lang="en-US" altLang="en-US" sz="1400" dirty="0"/>
              </a:br>
              <a:r>
                <a:rPr lang="en-US" altLang="en-US" sz="1300" b="1" dirty="0"/>
                <a:t/>
              </a:r>
              <a:br>
                <a:rPr lang="en-US" altLang="en-US" sz="1300" b="1" dirty="0"/>
              </a:br>
              <a:r>
                <a:rPr lang="en-US" altLang="en-US" sz="1300" b="1" dirty="0"/>
                <a:t>Reliable uncertainty information is only determined through </a:t>
              </a:r>
              <a:r>
                <a:rPr lang="en-US" altLang="en-US" sz="1400" b="1" dirty="0">
                  <a:solidFill>
                    <a:srgbClr val="0000FF"/>
                  </a:solidFill>
                </a:rPr>
                <a:t>community agreed good practices for validation using fiducial measurements </a:t>
              </a:r>
              <a:r>
                <a:rPr lang="en-US" altLang="en-US" sz="1300" b="1" dirty="0"/>
                <a:t>or other suitable references</a:t>
              </a:r>
              <a:br>
                <a:rPr lang="en-US" altLang="en-US" sz="1300" b="1" dirty="0"/>
              </a:br>
              <a:endParaRPr lang="en-US" altLang="en-US" sz="1300" b="1" dirty="0"/>
            </a:p>
          </p:txBody>
        </p:sp>
      </p:grpSp>
      <p:sp>
        <p:nvSpPr>
          <p:cNvPr id="150" name="AutoShape 15"/>
          <p:cNvSpPr>
            <a:spLocks noChangeArrowheads="1"/>
          </p:cNvSpPr>
          <p:nvPr/>
        </p:nvSpPr>
        <p:spPr bwMode="auto">
          <a:xfrm>
            <a:off x="2239603" y="1093690"/>
            <a:ext cx="2550212" cy="247078"/>
          </a:xfrm>
          <a:prstGeom prst="chevron">
            <a:avLst>
              <a:gd name="adj" fmla="val 35403"/>
            </a:avLst>
          </a:prstGeom>
          <a:solidFill>
            <a:schemeClr val="bg1"/>
          </a:solidFill>
          <a:ln w="63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r>
              <a:rPr lang="en-GB" altLang="en-US" sz="1200" b="1" dirty="0">
                <a:latin typeface="Arial Narrow" pitchFamily="34" charset="0"/>
              </a:rPr>
              <a:t>Operational Validation Framework				                                 (Lead : USGS/NOAA)</a:t>
            </a:r>
            <a:endParaRPr lang="en-US" altLang="en-US" sz="1200" b="1" dirty="0">
              <a:latin typeface="Arial Narrow" pitchFamily="34" charset="0"/>
            </a:endParaRPr>
          </a:p>
        </p:txBody>
      </p:sp>
      <p:sp>
        <p:nvSpPr>
          <p:cNvPr id="153" name="AutoShape 14"/>
          <p:cNvSpPr>
            <a:spLocks noChangeArrowheads="1"/>
          </p:cNvSpPr>
          <p:nvPr/>
        </p:nvSpPr>
        <p:spPr bwMode="auto">
          <a:xfrm>
            <a:off x="2233742" y="2132856"/>
            <a:ext cx="1679362" cy="324281"/>
          </a:xfrm>
          <a:prstGeom prst="chevron">
            <a:avLst>
              <a:gd name="adj" fmla="val 29685"/>
            </a:avLst>
          </a:prstGeom>
          <a:solidFill>
            <a:schemeClr val="bg1">
              <a:lumMod val="85000"/>
              <a:alpha val="60000"/>
            </a:schemeClr>
          </a:solidFill>
          <a:ln w="6350">
            <a:solidFill>
              <a:schemeClr val="tx1"/>
            </a:solidFill>
            <a:miter lim="800000"/>
            <a:headEnd/>
            <a:tailEnd/>
          </a:ln>
          <a:effectLst/>
        </p:spPr>
        <p:txBody>
          <a:bodyPr wrap="none" anchor="ctr"/>
          <a:lstStyle/>
          <a:p>
            <a:pPr eaLnBrk="1" hangingPunct="1"/>
            <a:r>
              <a:rPr lang="en-GB" altLang="en-US" sz="1200" b="1" dirty="0">
                <a:latin typeface="Arial Narrow" pitchFamily="34" charset="0"/>
              </a:rPr>
              <a:t>CEOS Carbon Actions </a:t>
            </a:r>
            <a:endParaRPr lang="en-US" altLang="en-US" sz="1200" b="1" dirty="0">
              <a:latin typeface="Arial Narrow" pitchFamily="34" charset="0"/>
            </a:endParaRPr>
          </a:p>
        </p:txBody>
      </p:sp>
      <p:cxnSp>
        <p:nvCxnSpPr>
          <p:cNvPr id="154" name="Straight Arrow Connector 127"/>
          <p:cNvCxnSpPr/>
          <p:nvPr/>
        </p:nvCxnSpPr>
        <p:spPr>
          <a:xfrm>
            <a:off x="2916384" y="6579206"/>
            <a:ext cx="2065197" cy="12033"/>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Straight Arrow Connector 130"/>
          <p:cNvCxnSpPr/>
          <p:nvPr/>
        </p:nvCxnSpPr>
        <p:spPr>
          <a:xfrm>
            <a:off x="4856189" y="5906144"/>
            <a:ext cx="2012896" cy="6999"/>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56" name="Picture 8" descr="JECAM Intl logo"/>
          <p:cNvPicPr>
            <a:picLocks noChangeAspect="1" noChangeArrowheads="1"/>
          </p:cNvPicPr>
          <p:nvPr/>
        </p:nvPicPr>
        <p:blipFill rotWithShape="1">
          <a:blip r:embed="rId10" cstate="print">
            <a:extLst>
              <a:ext uri="{28A0092B-C50C-407E-A947-70E740481C1C}">
                <a14:useLocalDpi xmlns:a14="http://schemas.microsoft.com/office/drawing/2010/main" xmlns=""/>
              </a:ext>
            </a:extLst>
          </a:blip>
          <a:srcRect/>
          <a:stretch/>
        </p:blipFill>
        <p:spPr bwMode="auto">
          <a:xfrm>
            <a:off x="7481318" y="3925550"/>
            <a:ext cx="800524" cy="330965"/>
          </a:xfrm>
          <a:prstGeom prst="rect">
            <a:avLst/>
          </a:prstGeom>
          <a:noFill/>
          <a:extLst>
            <a:ext uri="{909E8E84-426E-40DD-AFC4-6F175D3DCCD1}">
              <a14:hiddenFill xmlns:a14="http://schemas.microsoft.com/office/drawing/2010/main" xmlns="">
                <a:solidFill>
                  <a:srgbClr val="FFFFFF"/>
                </a:solidFill>
              </a14:hiddenFill>
            </a:ext>
          </a:extLst>
        </p:spPr>
      </p:pic>
      <p:pic>
        <p:nvPicPr>
          <p:cNvPr id="177" name="Picture 10" descr="http://eospso.nasa.gov/sites/default/files/thumbs/JPSS-2.png"/>
          <p:cNvPicPr>
            <a:picLocks noChangeAspect="1" noChangeArrowheads="1"/>
          </p:cNvPicPr>
          <p:nvPr/>
        </p:nvPicPr>
        <p:blipFill rotWithShape="1">
          <a:blip r:embed="rId11" cstate="screen">
            <a:extLst>
              <a:ext uri="{28A0092B-C50C-407E-A947-70E740481C1C}">
                <a14:useLocalDpi xmlns:a14="http://schemas.microsoft.com/office/drawing/2010/main" xmlns=""/>
              </a:ext>
            </a:extLst>
          </a:blip>
          <a:srcRect b="-1"/>
          <a:stretch/>
        </p:blipFill>
        <p:spPr bwMode="auto">
          <a:xfrm>
            <a:off x="8888390" y="6189894"/>
            <a:ext cx="591984" cy="491877"/>
          </a:xfrm>
          <a:prstGeom prst="rect">
            <a:avLst/>
          </a:prstGeom>
          <a:solidFill>
            <a:schemeClr val="bg1"/>
          </a:solidFill>
        </p:spPr>
      </p:pic>
      <p:cxnSp>
        <p:nvCxnSpPr>
          <p:cNvPr id="178" name="Straight Arrow Connector 140"/>
          <p:cNvCxnSpPr/>
          <p:nvPr/>
        </p:nvCxnSpPr>
        <p:spPr>
          <a:xfrm>
            <a:off x="5632256" y="6429717"/>
            <a:ext cx="3272056" cy="18015"/>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79" name="Picture 8" descr="http://eospso.nasa.gov/sites/default/files/thumbs/JPSS-1.png"/>
          <p:cNvPicPr>
            <a:picLocks noChangeAspect="1" noChangeArrowheads="1"/>
          </p:cNvPicPr>
          <p:nvPr/>
        </p:nvPicPr>
        <p:blipFill rotWithShape="1">
          <a:blip r:embed="rId12" cstate="screen">
            <a:extLst>
              <a:ext uri="{28A0092B-C50C-407E-A947-70E740481C1C}">
                <a14:useLocalDpi xmlns:a14="http://schemas.microsoft.com/office/drawing/2010/main" xmlns=""/>
              </a:ext>
            </a:extLst>
          </a:blip>
          <a:srcRect/>
          <a:stretch/>
        </p:blipFill>
        <p:spPr bwMode="auto">
          <a:xfrm>
            <a:off x="5015880" y="6181782"/>
            <a:ext cx="616376" cy="499989"/>
          </a:xfrm>
          <a:prstGeom prst="rect">
            <a:avLst/>
          </a:prstGeom>
          <a:solidFill>
            <a:schemeClr val="bg1">
              <a:alpha val="91000"/>
            </a:schemeClr>
          </a:solidFill>
        </p:spPr>
      </p:pic>
      <p:pic>
        <p:nvPicPr>
          <p:cNvPr id="180" name="Picture 2" descr="http://eospso.nasa.gov/sites/default/files/thumbs/GEDI.png"/>
          <p:cNvPicPr>
            <a:picLocks noChangeAspect="1" noChangeArrowheads="1"/>
          </p:cNvPicPr>
          <p:nvPr/>
        </p:nvPicPr>
        <p:blipFill rotWithShape="1">
          <a:blip r:embed="rId13" cstate="print">
            <a:extLst>
              <a:ext uri="{28A0092B-C50C-407E-A947-70E740481C1C}">
                <a14:useLocalDpi xmlns:a14="http://schemas.microsoft.com/office/drawing/2010/main" xmlns=""/>
              </a:ext>
            </a:extLst>
          </a:blip>
          <a:srcRect/>
          <a:stretch/>
        </p:blipFill>
        <p:spPr bwMode="auto">
          <a:xfrm>
            <a:off x="4055676" y="4875624"/>
            <a:ext cx="832309" cy="575979"/>
          </a:xfrm>
          <a:prstGeom prst="rect">
            <a:avLst/>
          </a:prstGeom>
          <a:solidFill>
            <a:schemeClr val="bg1">
              <a:alpha val="91000"/>
            </a:schemeClr>
          </a:solidFill>
        </p:spPr>
      </p:pic>
      <p:pic>
        <p:nvPicPr>
          <p:cNvPr id="181" name="Picture 25" descr="http://www.esa.int/var/esa/storage/images/esa_multimedia/images/2015/01/sentinel-2_mission_logo/15221056-3-eng-GB/Sentinel-2_mission_logo_rnb_small.jpg"/>
          <p:cNvPicPr>
            <a:picLocks noChangeAspect="1" noChangeArrowheads="1"/>
          </p:cNvPicPr>
          <p:nvPr/>
        </p:nvPicPr>
        <p:blipFill rotWithShape="1">
          <a:blip r:embed="rId14" cstate="screen">
            <a:extLst>
              <a:ext uri="{28A0092B-C50C-407E-A947-70E740481C1C}">
                <a14:useLocalDpi xmlns:a14="http://schemas.microsoft.com/office/drawing/2010/main" xmlns=""/>
              </a:ext>
            </a:extLst>
          </a:blip>
          <a:srcRect r="-23533"/>
          <a:stretch/>
        </p:blipFill>
        <p:spPr bwMode="auto">
          <a:xfrm>
            <a:off x="2783632" y="5804765"/>
            <a:ext cx="864096" cy="194314"/>
          </a:xfrm>
          <a:prstGeom prst="rect">
            <a:avLst/>
          </a:prstGeom>
          <a:solidFill>
            <a:schemeClr val="bg1"/>
          </a:solidFill>
        </p:spPr>
      </p:pic>
      <p:pic>
        <p:nvPicPr>
          <p:cNvPr id="182" name="Picture 12" descr="http://eospso.nasa.gov/sites/default/files/thumbs/Landsat8_1.png"/>
          <p:cNvPicPr>
            <a:picLocks noChangeAspect="1" noChangeArrowheads="1"/>
          </p:cNvPicPr>
          <p:nvPr/>
        </p:nvPicPr>
        <p:blipFill rotWithShape="1">
          <a:blip r:embed="rId15" cstate="screen">
            <a:extLst>
              <a:ext uri="{28A0092B-C50C-407E-A947-70E740481C1C}">
                <a14:useLocalDpi xmlns:a14="http://schemas.microsoft.com/office/drawing/2010/main" xmlns=""/>
              </a:ext>
            </a:extLst>
          </a:blip>
          <a:srcRect/>
          <a:stretch/>
        </p:blipFill>
        <p:spPr bwMode="auto">
          <a:xfrm>
            <a:off x="6401017" y="5959409"/>
            <a:ext cx="609655" cy="236269"/>
          </a:xfrm>
          <a:prstGeom prst="rect">
            <a:avLst/>
          </a:prstGeom>
          <a:solidFill>
            <a:schemeClr val="bg1"/>
          </a:solidFill>
        </p:spPr>
      </p:pic>
      <p:sp>
        <p:nvSpPr>
          <p:cNvPr id="183" name="TextBox 146"/>
          <p:cNvSpPr txBox="1"/>
          <p:nvPr/>
        </p:nvSpPr>
        <p:spPr>
          <a:xfrm>
            <a:off x="6744073" y="6100418"/>
            <a:ext cx="609655" cy="200055"/>
          </a:xfrm>
          <a:prstGeom prst="rect">
            <a:avLst/>
          </a:prstGeom>
          <a:solidFill>
            <a:schemeClr val="bg1"/>
          </a:solidFill>
        </p:spPr>
        <p:txBody>
          <a:bodyPr wrap="square" rtlCol="0">
            <a:spAutoFit/>
          </a:bodyPr>
          <a:lstStyle/>
          <a:p>
            <a:r>
              <a:rPr lang="en-US" sz="700" dirty="0"/>
              <a:t>Landsat 9</a:t>
            </a:r>
          </a:p>
        </p:txBody>
      </p:sp>
      <p:sp>
        <p:nvSpPr>
          <p:cNvPr id="184" name="TextBox 147"/>
          <p:cNvSpPr txBox="1"/>
          <p:nvPr/>
        </p:nvSpPr>
        <p:spPr>
          <a:xfrm>
            <a:off x="3384388" y="5761366"/>
            <a:ext cx="335348" cy="246221"/>
          </a:xfrm>
          <a:prstGeom prst="rect">
            <a:avLst/>
          </a:prstGeom>
          <a:noFill/>
        </p:spPr>
        <p:txBody>
          <a:bodyPr wrap="none" rtlCol="0">
            <a:spAutoFit/>
          </a:bodyPr>
          <a:lstStyle/>
          <a:p>
            <a:r>
              <a:rPr lang="en-US" sz="1000" b="1" dirty="0">
                <a:solidFill>
                  <a:srgbClr val="0070C0"/>
                </a:solidFill>
                <a:latin typeface="Arial Narrow" panose="020B0606020202030204" pitchFamily="34" charset="0"/>
              </a:rPr>
              <a:t>a/b</a:t>
            </a:r>
          </a:p>
        </p:txBody>
      </p:sp>
      <p:grpSp>
        <p:nvGrpSpPr>
          <p:cNvPr id="185" name="Group 149"/>
          <p:cNvGrpSpPr/>
          <p:nvPr/>
        </p:nvGrpSpPr>
        <p:grpSpPr>
          <a:xfrm>
            <a:off x="7156320" y="5766221"/>
            <a:ext cx="999366" cy="246221"/>
            <a:chOff x="6236930" y="5775067"/>
            <a:chExt cx="999366" cy="246221"/>
          </a:xfrm>
        </p:grpSpPr>
        <p:pic>
          <p:nvPicPr>
            <p:cNvPr id="186" name="Picture 23" descr="http://www.esa.int/var/esa/storage/images/esa_multimedia/images/2015/09/sentinel-3_mission_logo/15629325-1-eng-GB/Sentinel-3_mission_logo_rnb_small.jpg"/>
            <p:cNvPicPr>
              <a:picLocks noChangeAspect="1" noChangeArrowheads="1"/>
            </p:cNvPicPr>
            <p:nvPr/>
          </p:nvPicPr>
          <p:blipFill rotWithShape="1">
            <a:blip r:embed="rId16" cstate="screen">
              <a:extLst>
                <a:ext uri="{28A0092B-C50C-407E-A947-70E740481C1C}">
                  <a14:useLocalDpi xmlns:a14="http://schemas.microsoft.com/office/drawing/2010/main" xmlns=""/>
                </a:ext>
              </a:extLst>
            </a:blip>
            <a:srcRect l="-1" r="-16837"/>
            <a:stretch/>
          </p:blipFill>
          <p:spPr bwMode="auto">
            <a:xfrm>
              <a:off x="6236930" y="5793081"/>
              <a:ext cx="999366" cy="228206"/>
            </a:xfrm>
            <a:prstGeom prst="rect">
              <a:avLst/>
            </a:prstGeom>
            <a:solidFill>
              <a:schemeClr val="bg1"/>
            </a:solidFill>
          </p:spPr>
        </p:pic>
        <p:sp>
          <p:nvSpPr>
            <p:cNvPr id="187" name="Rectangle 151"/>
            <p:cNvSpPr/>
            <p:nvPr/>
          </p:nvSpPr>
          <p:spPr>
            <a:xfrm>
              <a:off x="6987510" y="5775067"/>
              <a:ext cx="248786" cy="246221"/>
            </a:xfrm>
            <a:prstGeom prst="rect">
              <a:avLst/>
            </a:prstGeom>
          </p:spPr>
          <p:txBody>
            <a:bodyPr wrap="none">
              <a:spAutoFit/>
            </a:bodyPr>
            <a:lstStyle/>
            <a:p>
              <a:r>
                <a:rPr lang="en-US" sz="1000" b="1" dirty="0">
                  <a:solidFill>
                    <a:srgbClr val="0070C0"/>
                  </a:solidFill>
                  <a:latin typeface="Arial Narrow" panose="020B0606020202030204" pitchFamily="34" charset="0"/>
                </a:rPr>
                <a:t>c</a:t>
              </a:r>
              <a:endParaRPr lang="en-US" sz="1000" dirty="0"/>
            </a:p>
          </p:txBody>
        </p:sp>
      </p:grpSp>
      <p:grpSp>
        <p:nvGrpSpPr>
          <p:cNvPr id="188" name="Group 155"/>
          <p:cNvGrpSpPr/>
          <p:nvPr/>
        </p:nvGrpSpPr>
        <p:grpSpPr>
          <a:xfrm>
            <a:off x="3647728" y="5811105"/>
            <a:ext cx="1008112" cy="246221"/>
            <a:chOff x="3347864" y="5817674"/>
            <a:chExt cx="1008112" cy="246221"/>
          </a:xfrm>
        </p:grpSpPr>
        <p:pic>
          <p:nvPicPr>
            <p:cNvPr id="189" name="Picture 23" descr="http://www.esa.int/var/esa/storage/images/esa_multimedia/images/2015/09/sentinel-3_mission_logo/15629325-1-eng-GB/Sentinel-3_mission_logo_rnb_small.jpg"/>
            <p:cNvPicPr>
              <a:picLocks noChangeAspect="1" noChangeArrowheads="1"/>
            </p:cNvPicPr>
            <p:nvPr/>
          </p:nvPicPr>
          <p:blipFill rotWithShape="1">
            <a:blip r:embed="rId17" cstate="screen">
              <a:extLst>
                <a:ext uri="{28A0092B-C50C-407E-A947-70E740481C1C}">
                  <a14:useLocalDpi xmlns:a14="http://schemas.microsoft.com/office/drawing/2010/main" xmlns=""/>
                </a:ext>
              </a:extLst>
            </a:blip>
            <a:srcRect r="-11207"/>
            <a:stretch/>
          </p:blipFill>
          <p:spPr bwMode="auto">
            <a:xfrm>
              <a:off x="3347864" y="5835689"/>
              <a:ext cx="951210" cy="189510"/>
            </a:xfrm>
            <a:prstGeom prst="rect">
              <a:avLst/>
            </a:prstGeom>
            <a:solidFill>
              <a:schemeClr val="bg1"/>
            </a:solidFill>
          </p:spPr>
        </p:pic>
        <p:sp>
          <p:nvSpPr>
            <p:cNvPr id="190" name="Rectangle 157"/>
            <p:cNvSpPr/>
            <p:nvPr/>
          </p:nvSpPr>
          <p:spPr>
            <a:xfrm>
              <a:off x="4107190" y="5817674"/>
              <a:ext cx="248786" cy="246221"/>
            </a:xfrm>
            <a:prstGeom prst="rect">
              <a:avLst/>
            </a:prstGeom>
          </p:spPr>
          <p:txBody>
            <a:bodyPr wrap="none">
              <a:spAutoFit/>
            </a:bodyPr>
            <a:lstStyle/>
            <a:p>
              <a:r>
                <a:rPr lang="en-US" sz="1000" b="1" dirty="0">
                  <a:solidFill>
                    <a:srgbClr val="0070C0"/>
                  </a:solidFill>
                  <a:latin typeface="Arial Narrow" panose="020B0606020202030204" pitchFamily="34" charset="0"/>
                </a:rPr>
                <a:t>b</a:t>
              </a:r>
              <a:endParaRPr lang="en-US" sz="1000" dirty="0"/>
            </a:p>
          </p:txBody>
        </p:sp>
      </p:grpSp>
      <p:cxnSp>
        <p:nvCxnSpPr>
          <p:cNvPr id="191" name="Straight Arrow Connector 158"/>
          <p:cNvCxnSpPr>
            <a:cxnSpLocks/>
          </p:cNvCxnSpPr>
          <p:nvPr/>
        </p:nvCxnSpPr>
        <p:spPr>
          <a:xfrm>
            <a:off x="2717279" y="6129051"/>
            <a:ext cx="3637735" cy="19455"/>
          </a:xfrm>
          <a:prstGeom prst="straightConnector1">
            <a:avLst/>
          </a:prstGeom>
          <a:ln>
            <a:solidFill>
              <a:srgbClr val="0000FF"/>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2" name="Straight Connector 159"/>
          <p:cNvCxnSpPr>
            <a:cxnSpLocks/>
          </p:cNvCxnSpPr>
          <p:nvPr/>
        </p:nvCxnSpPr>
        <p:spPr>
          <a:xfrm flipV="1">
            <a:off x="2135561" y="5511361"/>
            <a:ext cx="7800090" cy="5871"/>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93" name="TextBox 160"/>
          <p:cNvSpPr txBox="1"/>
          <p:nvPr/>
        </p:nvSpPr>
        <p:spPr>
          <a:xfrm>
            <a:off x="2137632" y="4653137"/>
            <a:ext cx="1159292" cy="307777"/>
          </a:xfrm>
          <a:prstGeom prst="rect">
            <a:avLst/>
          </a:prstGeom>
          <a:noFill/>
        </p:spPr>
        <p:txBody>
          <a:bodyPr wrap="none" rtlCol="0">
            <a:spAutoFit/>
          </a:bodyPr>
          <a:lstStyle/>
          <a:p>
            <a:r>
              <a:rPr lang="en-US" sz="1400" b="1" dirty="0">
                <a:latin typeface="Arial Narrow" panose="020B0606020202030204" pitchFamily="34" charset="0"/>
              </a:rPr>
              <a:t>New Missions</a:t>
            </a:r>
          </a:p>
        </p:txBody>
      </p:sp>
      <p:sp>
        <p:nvSpPr>
          <p:cNvPr id="194" name="TextBox 161"/>
          <p:cNvSpPr txBox="1"/>
          <p:nvPr/>
        </p:nvSpPr>
        <p:spPr>
          <a:xfrm>
            <a:off x="2135560" y="5497488"/>
            <a:ext cx="1561646" cy="307777"/>
          </a:xfrm>
          <a:prstGeom prst="rect">
            <a:avLst/>
          </a:prstGeom>
          <a:noFill/>
        </p:spPr>
        <p:txBody>
          <a:bodyPr wrap="none" rtlCol="0">
            <a:spAutoFit/>
          </a:bodyPr>
          <a:lstStyle/>
          <a:p>
            <a:r>
              <a:rPr lang="en-US" sz="1400" b="1" dirty="0">
                <a:latin typeface="Arial Narrow" panose="020B0606020202030204" pitchFamily="34" charset="0"/>
              </a:rPr>
              <a:t>Sustained Missions</a:t>
            </a:r>
          </a:p>
        </p:txBody>
      </p:sp>
      <p:sp>
        <p:nvSpPr>
          <p:cNvPr id="195" name="TextBox 162"/>
          <p:cNvSpPr txBox="1"/>
          <p:nvPr/>
        </p:nvSpPr>
        <p:spPr>
          <a:xfrm>
            <a:off x="4799857" y="5857528"/>
            <a:ext cx="766557" cy="307777"/>
          </a:xfrm>
          <a:prstGeom prst="rect">
            <a:avLst/>
          </a:prstGeom>
          <a:noFill/>
        </p:spPr>
        <p:txBody>
          <a:bodyPr wrap="none" rtlCol="0">
            <a:spAutoFit/>
          </a:bodyPr>
          <a:lstStyle/>
          <a:p>
            <a:r>
              <a:rPr lang="en-US" sz="1400" b="1" dirty="0">
                <a:latin typeface="Arial Narrow" panose="020B0606020202030204" pitchFamily="34" charset="0"/>
              </a:rPr>
              <a:t>Morning</a:t>
            </a:r>
          </a:p>
        </p:txBody>
      </p:sp>
      <p:sp>
        <p:nvSpPr>
          <p:cNvPr id="196" name="TextBox 163"/>
          <p:cNvSpPr txBox="1"/>
          <p:nvPr/>
        </p:nvSpPr>
        <p:spPr>
          <a:xfrm>
            <a:off x="5999704" y="6204137"/>
            <a:ext cx="888385" cy="307777"/>
          </a:xfrm>
          <a:prstGeom prst="rect">
            <a:avLst/>
          </a:prstGeom>
          <a:noFill/>
        </p:spPr>
        <p:txBody>
          <a:bodyPr wrap="none" rtlCol="0">
            <a:spAutoFit/>
          </a:bodyPr>
          <a:lstStyle/>
          <a:p>
            <a:r>
              <a:rPr lang="en-US" sz="1400" b="1" dirty="0">
                <a:latin typeface="Arial Narrow" panose="020B0606020202030204" pitchFamily="34" charset="0"/>
              </a:rPr>
              <a:t>Afternoon</a:t>
            </a:r>
          </a:p>
        </p:txBody>
      </p:sp>
      <p:pic>
        <p:nvPicPr>
          <p:cNvPr id="197" name="Picture 19"/>
          <p:cNvPicPr>
            <a:picLocks noChangeAspect="1" noChangeArrowheads="1"/>
          </p:cNvPicPr>
          <p:nvPr/>
        </p:nvPicPr>
        <p:blipFill rotWithShape="1">
          <a:blip r:embed="rId18" cstate="screen">
            <a:extLst>
              <a:ext uri="{28A0092B-C50C-407E-A947-70E740481C1C}">
                <a14:useLocalDpi xmlns:a14="http://schemas.microsoft.com/office/drawing/2010/main" xmlns=""/>
              </a:ext>
            </a:extLst>
          </a:blip>
          <a:srcRect r="36564" b="21807"/>
          <a:stretch/>
        </p:blipFill>
        <p:spPr bwMode="auto">
          <a:xfrm>
            <a:off x="3205715" y="3971285"/>
            <a:ext cx="1444215" cy="2754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98" name="AutoShape 17"/>
          <p:cNvSpPr>
            <a:spLocks noChangeArrowheads="1"/>
          </p:cNvSpPr>
          <p:nvPr/>
        </p:nvSpPr>
        <p:spPr bwMode="auto">
          <a:xfrm>
            <a:off x="2207569" y="2564904"/>
            <a:ext cx="1279129" cy="317500"/>
          </a:xfrm>
          <a:prstGeom prst="chevron">
            <a:avLst>
              <a:gd name="adj" fmla="val 36748"/>
            </a:avLst>
          </a:prstGeom>
          <a:solidFill>
            <a:schemeClr val="bg1"/>
          </a:solidFill>
          <a:ln w="63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GB" altLang="en-US" sz="1200" b="1" dirty="0">
              <a:latin typeface="Arial Narrow" pitchFamily="34" charset="0"/>
            </a:endParaRPr>
          </a:p>
        </p:txBody>
      </p:sp>
      <p:pic>
        <p:nvPicPr>
          <p:cNvPr id="199" name="Picture 2"/>
          <p:cNvPicPr>
            <a:picLocks noChangeAspect="1" noChangeArrowheads="1"/>
          </p:cNvPicPr>
          <p:nvPr/>
        </p:nvPicPr>
        <p:blipFill>
          <a:blip r:embed="rId19" cstate="screen">
            <a:extLst>
              <a:ext uri="{28A0092B-C50C-407E-A947-70E740481C1C}">
                <a14:useLocalDpi xmlns:a14="http://schemas.microsoft.com/office/drawing/2010/main" xmlns=""/>
              </a:ext>
            </a:extLst>
          </a:blip>
          <a:srcRect/>
          <a:stretch>
            <a:fillRect/>
          </a:stretch>
        </p:blipFill>
        <p:spPr bwMode="auto">
          <a:xfrm>
            <a:off x="2437598" y="2576895"/>
            <a:ext cx="950880" cy="2935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00" name="AutoShape 17"/>
          <p:cNvSpPr>
            <a:spLocks noChangeArrowheads="1"/>
          </p:cNvSpPr>
          <p:nvPr/>
        </p:nvSpPr>
        <p:spPr bwMode="auto">
          <a:xfrm>
            <a:off x="3498173" y="2564904"/>
            <a:ext cx="1690697" cy="317500"/>
          </a:xfrm>
          <a:prstGeom prst="chevron">
            <a:avLst>
              <a:gd name="adj" fmla="val 36748"/>
            </a:avLst>
          </a:prstGeom>
          <a:solidFill>
            <a:srgbClr val="00B050"/>
          </a:solidFill>
          <a:ln w="6350">
            <a:solidFill>
              <a:schemeClr val="tx1"/>
            </a:solidFill>
            <a:miter lim="800000"/>
            <a:headEnd/>
            <a:tailEnd/>
          </a:ln>
          <a:effectLst/>
        </p:spPr>
        <p:txBody>
          <a:bodyPr wrap="none" anchor="ctr"/>
          <a:lstStyle/>
          <a:p>
            <a:pPr eaLnBrk="1" hangingPunct="1"/>
            <a:r>
              <a:rPr lang="en-US" altLang="en-US" sz="1200" b="1" dirty="0">
                <a:latin typeface="Arial Narrow" pitchFamily="34" charset="0"/>
              </a:rPr>
              <a:t>protocols for Snow                                                                                                                                    </a:t>
            </a:r>
            <a:r>
              <a:rPr lang="en-GB" altLang="en-US" sz="1200" b="1" dirty="0">
                <a:latin typeface="Arial Narrow" pitchFamily="34" charset="0"/>
              </a:rPr>
              <a:t>(Lead : ESA)</a:t>
            </a:r>
          </a:p>
        </p:txBody>
      </p:sp>
      <p:pic>
        <p:nvPicPr>
          <p:cNvPr id="201" name="Picture 12" descr="http://eospso.nasa.gov/sites/default/files/thumbs/Landsat8_1.png"/>
          <p:cNvPicPr>
            <a:picLocks noChangeAspect="1" noChangeArrowheads="1"/>
          </p:cNvPicPr>
          <p:nvPr/>
        </p:nvPicPr>
        <p:blipFill rotWithShape="1">
          <a:blip r:embed="rId20" cstate="print">
            <a:extLst>
              <a:ext uri="{28A0092B-C50C-407E-A947-70E740481C1C}">
                <a14:useLocalDpi xmlns:a14="http://schemas.microsoft.com/office/drawing/2010/main" xmlns=""/>
              </a:ext>
            </a:extLst>
          </a:blip>
          <a:srcRect/>
          <a:stretch/>
        </p:blipFill>
        <p:spPr bwMode="auto">
          <a:xfrm>
            <a:off x="2773666" y="6018828"/>
            <a:ext cx="864096" cy="480679"/>
          </a:xfrm>
          <a:prstGeom prst="rect">
            <a:avLst/>
          </a:prstGeom>
          <a:solidFill>
            <a:schemeClr val="bg1"/>
          </a:solidFill>
        </p:spPr>
      </p:pic>
      <p:sp>
        <p:nvSpPr>
          <p:cNvPr id="202" name="Rectangle 169"/>
          <p:cNvSpPr/>
          <p:nvPr/>
        </p:nvSpPr>
        <p:spPr>
          <a:xfrm>
            <a:off x="2783632" y="5804766"/>
            <a:ext cx="864096" cy="648571"/>
          </a:xfrm>
          <a:prstGeom prst="rect">
            <a:avLst/>
          </a:prstGeom>
          <a:no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 name="Picture 6" descr="http://eospso.nasa.gov/sites/default/files/thumbs/Suomi-NPP_0.png"/>
          <p:cNvPicPr>
            <a:picLocks noChangeAspect="1" noChangeArrowheads="1"/>
          </p:cNvPicPr>
          <p:nvPr/>
        </p:nvPicPr>
        <p:blipFill>
          <a:blip r:embed="rId21" cstate="screen">
            <a:extLst>
              <a:ext uri="{28A0092B-C50C-407E-A947-70E740481C1C}">
                <a14:useLocalDpi xmlns:a14="http://schemas.microsoft.com/office/drawing/2010/main" xmlns=""/>
              </a:ext>
            </a:extLst>
          </a:blip>
          <a:srcRect/>
          <a:stretch>
            <a:fillRect/>
          </a:stretch>
        </p:blipFill>
        <p:spPr bwMode="auto">
          <a:xfrm>
            <a:off x="2178306" y="5799558"/>
            <a:ext cx="533319" cy="402040"/>
          </a:xfrm>
          <a:prstGeom prst="rect">
            <a:avLst/>
          </a:prstGeom>
          <a:solidFill>
            <a:schemeClr val="bg1"/>
          </a:solidFill>
        </p:spPr>
      </p:pic>
      <p:pic>
        <p:nvPicPr>
          <p:cNvPr id="204" name="Picture 6" descr="http://eospso.nasa.gov/sites/default/files/thumbs/Suomi-NPP_0.png"/>
          <p:cNvPicPr>
            <a:picLocks noChangeAspect="1" noChangeArrowheads="1"/>
          </p:cNvPicPr>
          <p:nvPr/>
        </p:nvPicPr>
        <p:blipFill>
          <a:blip r:embed="rId21" cstate="screen">
            <a:extLst>
              <a:ext uri="{28A0092B-C50C-407E-A947-70E740481C1C}">
                <a14:useLocalDpi xmlns:a14="http://schemas.microsoft.com/office/drawing/2010/main" xmlns=""/>
              </a:ext>
            </a:extLst>
          </a:blip>
          <a:srcRect/>
          <a:stretch>
            <a:fillRect/>
          </a:stretch>
        </p:blipFill>
        <p:spPr bwMode="auto">
          <a:xfrm>
            <a:off x="2178306" y="6015582"/>
            <a:ext cx="533319" cy="402040"/>
          </a:xfrm>
          <a:prstGeom prst="rect">
            <a:avLst/>
          </a:prstGeom>
          <a:solidFill>
            <a:schemeClr val="bg1"/>
          </a:solidFill>
        </p:spPr>
      </p:pic>
      <p:pic>
        <p:nvPicPr>
          <p:cNvPr id="205" name="Picture 6" descr="http://eospso.nasa.gov/sites/default/files/thumbs/Suomi-NPP_0.png"/>
          <p:cNvPicPr>
            <a:picLocks noChangeAspect="1" noChangeArrowheads="1"/>
          </p:cNvPicPr>
          <p:nvPr/>
        </p:nvPicPr>
        <p:blipFill>
          <a:blip r:embed="rId21" cstate="screen">
            <a:extLst>
              <a:ext uri="{28A0092B-C50C-407E-A947-70E740481C1C}">
                <a14:useLocalDpi xmlns:a14="http://schemas.microsoft.com/office/drawing/2010/main" xmlns=""/>
              </a:ext>
            </a:extLst>
          </a:blip>
          <a:srcRect/>
          <a:stretch>
            <a:fillRect/>
          </a:stretch>
        </p:blipFill>
        <p:spPr bwMode="auto">
          <a:xfrm>
            <a:off x="2178306" y="6231606"/>
            <a:ext cx="533319" cy="402040"/>
          </a:xfrm>
          <a:prstGeom prst="rect">
            <a:avLst/>
          </a:prstGeom>
          <a:solidFill>
            <a:schemeClr val="bg1"/>
          </a:solidFill>
        </p:spPr>
      </p:pic>
      <p:sp>
        <p:nvSpPr>
          <p:cNvPr id="206" name="TextBox 173"/>
          <p:cNvSpPr txBox="1"/>
          <p:nvPr/>
        </p:nvSpPr>
        <p:spPr>
          <a:xfrm>
            <a:off x="2173894" y="6561638"/>
            <a:ext cx="753754" cy="107722"/>
          </a:xfrm>
          <a:prstGeom prst="rect">
            <a:avLst/>
          </a:prstGeom>
          <a:solidFill>
            <a:schemeClr val="bg1"/>
          </a:solidFill>
        </p:spPr>
        <p:txBody>
          <a:bodyPr wrap="square" lIns="0" tIns="0" rIns="0" bIns="0" rtlCol="0">
            <a:spAutoFit/>
          </a:bodyPr>
          <a:lstStyle/>
          <a:p>
            <a:r>
              <a:rPr lang="en-US" sz="700" dirty="0"/>
              <a:t>Terra/Aqua/S-NPP</a:t>
            </a:r>
          </a:p>
        </p:txBody>
      </p:sp>
      <p:sp>
        <p:nvSpPr>
          <p:cNvPr id="207" name="TextBox 174"/>
          <p:cNvSpPr txBox="1"/>
          <p:nvPr/>
        </p:nvSpPr>
        <p:spPr>
          <a:xfrm>
            <a:off x="5188869" y="6561638"/>
            <a:ext cx="302616" cy="107722"/>
          </a:xfrm>
          <a:prstGeom prst="rect">
            <a:avLst/>
          </a:prstGeom>
          <a:solidFill>
            <a:schemeClr val="bg1"/>
          </a:solidFill>
        </p:spPr>
        <p:txBody>
          <a:bodyPr wrap="square" lIns="0" tIns="0" rIns="0" bIns="0" rtlCol="0">
            <a:spAutoFit/>
          </a:bodyPr>
          <a:lstStyle/>
          <a:p>
            <a:r>
              <a:rPr lang="en-US" sz="700" dirty="0"/>
              <a:t>JPSS-1</a:t>
            </a:r>
          </a:p>
        </p:txBody>
      </p:sp>
      <p:sp>
        <p:nvSpPr>
          <p:cNvPr id="208" name="TextBox 175"/>
          <p:cNvSpPr txBox="1"/>
          <p:nvPr/>
        </p:nvSpPr>
        <p:spPr>
          <a:xfrm>
            <a:off x="9048328" y="6561638"/>
            <a:ext cx="302616" cy="107722"/>
          </a:xfrm>
          <a:prstGeom prst="rect">
            <a:avLst/>
          </a:prstGeom>
          <a:solidFill>
            <a:schemeClr val="bg1"/>
          </a:solidFill>
        </p:spPr>
        <p:txBody>
          <a:bodyPr wrap="square" lIns="0" tIns="0" rIns="0" bIns="0" rtlCol="0">
            <a:spAutoFit/>
          </a:bodyPr>
          <a:lstStyle/>
          <a:p>
            <a:r>
              <a:rPr lang="en-US" sz="700" dirty="0"/>
              <a:t>JPSS-2</a:t>
            </a:r>
          </a:p>
        </p:txBody>
      </p:sp>
      <p:sp>
        <p:nvSpPr>
          <p:cNvPr id="212" name="AutoShape 17">
            <a:extLst>
              <a:ext uri="{FF2B5EF4-FFF2-40B4-BE49-F238E27FC236}">
                <a16:creationId xmlns:a16="http://schemas.microsoft.com/office/drawing/2014/main" xmlns="" id="{2161D641-8EF1-4B1D-BA4A-21A0D8F2A739}"/>
              </a:ext>
            </a:extLst>
          </p:cNvPr>
          <p:cNvSpPr>
            <a:spLocks noChangeArrowheads="1"/>
          </p:cNvSpPr>
          <p:nvPr/>
        </p:nvSpPr>
        <p:spPr bwMode="auto">
          <a:xfrm>
            <a:off x="5595935" y="2536318"/>
            <a:ext cx="2268111" cy="321179"/>
          </a:xfrm>
          <a:prstGeom prst="chevron">
            <a:avLst>
              <a:gd name="adj" fmla="val 36748"/>
            </a:avLst>
          </a:prstGeom>
          <a:solidFill>
            <a:schemeClr val="bg1"/>
          </a:solidFill>
          <a:ln w="63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endParaRPr lang="en-GB" altLang="en-US" sz="1200" b="1" dirty="0">
              <a:latin typeface="Arial Narrow" pitchFamily="34" charset="0"/>
            </a:endParaRPr>
          </a:p>
        </p:txBody>
      </p:sp>
      <p:pic>
        <p:nvPicPr>
          <p:cNvPr id="213" name="Picture 2">
            <a:extLst>
              <a:ext uri="{FF2B5EF4-FFF2-40B4-BE49-F238E27FC236}">
                <a16:creationId xmlns:a16="http://schemas.microsoft.com/office/drawing/2014/main" xmlns="" id="{B467324F-C7BD-43C1-BB4D-2242F2A70E30}"/>
              </a:ext>
            </a:extLst>
          </p:cNvPr>
          <p:cNvPicPr>
            <a:picLocks noChangeAspect="1" noChangeArrowheads="1"/>
          </p:cNvPicPr>
          <p:nvPr/>
        </p:nvPicPr>
        <p:blipFill>
          <a:blip r:embed="rId19" cstate="screen">
            <a:extLst>
              <a:ext uri="{28A0092B-C50C-407E-A947-70E740481C1C}">
                <a14:useLocalDpi xmlns:a14="http://schemas.microsoft.com/office/drawing/2010/main" xmlns=""/>
              </a:ext>
            </a:extLst>
          </a:blip>
          <a:srcRect/>
          <a:stretch>
            <a:fillRect/>
          </a:stretch>
        </p:blipFill>
        <p:spPr bwMode="auto">
          <a:xfrm>
            <a:off x="6113046" y="2561227"/>
            <a:ext cx="950880" cy="2935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14" name="CuadroTexto 1">
            <a:extLst>
              <a:ext uri="{FF2B5EF4-FFF2-40B4-BE49-F238E27FC236}">
                <a16:creationId xmlns:a16="http://schemas.microsoft.com/office/drawing/2014/main" xmlns="" id="{99B834E6-67BF-4383-B13C-4FA2B18FE2D0}"/>
              </a:ext>
            </a:extLst>
          </p:cNvPr>
          <p:cNvSpPr txBox="1"/>
          <p:nvPr/>
        </p:nvSpPr>
        <p:spPr>
          <a:xfrm>
            <a:off x="7049150" y="2571002"/>
            <a:ext cx="342994" cy="276999"/>
          </a:xfrm>
          <a:prstGeom prst="rect">
            <a:avLst/>
          </a:prstGeom>
          <a:solidFill>
            <a:schemeClr val="bg1"/>
          </a:solidFill>
        </p:spPr>
        <p:txBody>
          <a:bodyPr wrap="square" rtlCol="0">
            <a:spAutoFit/>
          </a:bodyPr>
          <a:lstStyle/>
          <a:p>
            <a:r>
              <a:rPr lang="es-ES" sz="1200" dirty="0">
                <a:solidFill>
                  <a:srgbClr val="002060"/>
                </a:solidFill>
              </a:rPr>
              <a:t>2</a:t>
            </a:r>
          </a:p>
        </p:txBody>
      </p:sp>
      <p:sp>
        <p:nvSpPr>
          <p:cNvPr id="215" name="AutoShape 14">
            <a:extLst>
              <a:ext uri="{FF2B5EF4-FFF2-40B4-BE49-F238E27FC236}">
                <a16:creationId xmlns:a16="http://schemas.microsoft.com/office/drawing/2014/main" xmlns="" id="{23B2CEC6-5C46-4131-8C8C-5371406CE899}"/>
              </a:ext>
            </a:extLst>
          </p:cNvPr>
          <p:cNvSpPr>
            <a:spLocks noChangeArrowheads="1"/>
          </p:cNvSpPr>
          <p:nvPr/>
        </p:nvSpPr>
        <p:spPr bwMode="auto">
          <a:xfrm>
            <a:off x="5713142" y="3055704"/>
            <a:ext cx="2597437" cy="283124"/>
          </a:xfrm>
          <a:prstGeom prst="chevron">
            <a:avLst>
              <a:gd name="adj" fmla="val 29685"/>
            </a:avLst>
          </a:prstGeom>
          <a:solidFill>
            <a:schemeClr val="bg1">
              <a:alpha val="60000"/>
            </a:schemeClr>
          </a:solidFill>
          <a:ln w="6350">
            <a:solidFill>
              <a:schemeClr val="tx1"/>
            </a:solidFill>
            <a:miter lim="800000"/>
            <a:headEnd/>
            <a:tailEnd/>
          </a:ln>
          <a:effectLst/>
        </p:spPr>
        <p:txBody>
          <a:bodyPr wrap="none" anchor="ctr"/>
          <a:lstStyle/>
          <a:p>
            <a:pPr eaLnBrk="1" hangingPunct="1"/>
            <a:r>
              <a:rPr lang="en-GB" altLang="en-US" sz="1200" b="1" dirty="0">
                <a:latin typeface="Arial Narrow" pitchFamily="34" charset="0"/>
              </a:rPr>
              <a:t>Biomass validation &amp; </a:t>
            </a:r>
            <a:r>
              <a:rPr lang="en-GB" altLang="en-US" sz="1200" b="1" dirty="0" err="1">
                <a:latin typeface="Arial Narrow" pitchFamily="34" charset="0"/>
              </a:rPr>
              <a:t>Intercomparison</a:t>
            </a:r>
            <a:r>
              <a:rPr lang="en-GB" altLang="en-US" sz="1200" b="1" dirty="0">
                <a:latin typeface="Arial Narrow" pitchFamily="34" charset="0"/>
              </a:rPr>
              <a:t>                             (Lead: ESA/NASA)                                         </a:t>
            </a:r>
            <a:endParaRPr lang="en-US" altLang="en-US" sz="1200" b="1" dirty="0">
              <a:latin typeface="Arial Narrow" pitchFamily="34" charset="0"/>
            </a:endParaRPr>
          </a:p>
        </p:txBody>
      </p:sp>
      <p:pic>
        <p:nvPicPr>
          <p:cNvPr id="216" name="Imagen 4">
            <a:extLst>
              <a:ext uri="{FF2B5EF4-FFF2-40B4-BE49-F238E27FC236}">
                <a16:creationId xmlns:a16="http://schemas.microsoft.com/office/drawing/2014/main" xmlns="" id="{278BC86A-2CF6-4428-A286-5DDFCA3AC2D4}"/>
              </a:ext>
            </a:extLst>
          </p:cNvPr>
          <p:cNvPicPr>
            <a:picLocks noChangeAspect="1"/>
          </p:cNvPicPr>
          <p:nvPr/>
        </p:nvPicPr>
        <p:blipFill>
          <a:blip r:embed="rId22" cstate="print">
            <a:extLst>
              <a:ext uri="{28A0092B-C50C-407E-A947-70E740481C1C}">
                <a14:useLocalDpi xmlns:a14="http://schemas.microsoft.com/office/drawing/2010/main" xmlns="" val="0"/>
              </a:ext>
            </a:extLst>
          </a:blip>
          <a:stretch>
            <a:fillRect/>
          </a:stretch>
        </p:blipFill>
        <p:spPr>
          <a:xfrm>
            <a:off x="9013258" y="5830592"/>
            <a:ext cx="467118" cy="334713"/>
          </a:xfrm>
          <a:prstGeom prst="rect">
            <a:avLst/>
          </a:prstGeom>
        </p:spPr>
      </p:pic>
      <p:sp>
        <p:nvSpPr>
          <p:cNvPr id="217" name="TextBox 175">
            <a:extLst>
              <a:ext uri="{FF2B5EF4-FFF2-40B4-BE49-F238E27FC236}">
                <a16:creationId xmlns:a16="http://schemas.microsoft.com/office/drawing/2014/main" xmlns="" id="{580611DD-35CF-4CEF-B6C9-750785B1A8DB}"/>
              </a:ext>
            </a:extLst>
          </p:cNvPr>
          <p:cNvSpPr txBox="1"/>
          <p:nvPr/>
        </p:nvSpPr>
        <p:spPr>
          <a:xfrm>
            <a:off x="9464458" y="5841558"/>
            <a:ext cx="591983" cy="107722"/>
          </a:xfrm>
          <a:prstGeom prst="rect">
            <a:avLst/>
          </a:prstGeom>
          <a:solidFill>
            <a:schemeClr val="bg1"/>
          </a:solidFill>
        </p:spPr>
        <p:txBody>
          <a:bodyPr wrap="square" lIns="0" tIns="0" rIns="0" bIns="0" rtlCol="0">
            <a:spAutoFit/>
          </a:bodyPr>
          <a:lstStyle/>
          <a:p>
            <a:r>
              <a:rPr lang="en-US" sz="700" dirty="0"/>
              <a:t>EPS-SG </a:t>
            </a:r>
          </a:p>
        </p:txBody>
      </p:sp>
      <p:sp>
        <p:nvSpPr>
          <p:cNvPr id="218" name="AutoShape 19">
            <a:extLst>
              <a:ext uri="{FF2B5EF4-FFF2-40B4-BE49-F238E27FC236}">
                <a16:creationId xmlns:a16="http://schemas.microsoft.com/office/drawing/2014/main" xmlns="" id="{442D2232-DAAF-43F2-A1FE-EE6C0D361BB2}"/>
              </a:ext>
            </a:extLst>
          </p:cNvPr>
          <p:cNvSpPr>
            <a:spLocks noChangeArrowheads="1"/>
          </p:cNvSpPr>
          <p:nvPr/>
        </p:nvSpPr>
        <p:spPr bwMode="auto">
          <a:xfrm>
            <a:off x="2668480" y="4365107"/>
            <a:ext cx="7049678" cy="249424"/>
          </a:xfrm>
          <a:prstGeom prst="chevron">
            <a:avLst>
              <a:gd name="adj" fmla="val 46643"/>
            </a:avLst>
          </a:prstGeom>
          <a:solidFill>
            <a:srgbClr val="FFC000"/>
          </a:solidFill>
          <a:ln w="63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r>
              <a:rPr lang="en-US" altLang="en-US" sz="1200" b="1" dirty="0">
                <a:latin typeface="Arial Narrow" pitchFamily="34" charset="0"/>
              </a:rPr>
              <a:t>        Definition of LPV Supersites ,  carbon supersites,  supporting FRM campaigns, new supersites</a:t>
            </a:r>
          </a:p>
        </p:txBody>
      </p:sp>
      <p:pic>
        <p:nvPicPr>
          <p:cNvPr id="219" name="Imagen 6">
            <a:extLst>
              <a:ext uri="{FF2B5EF4-FFF2-40B4-BE49-F238E27FC236}">
                <a16:creationId xmlns:a16="http://schemas.microsoft.com/office/drawing/2014/main" xmlns="" id="{7948C2B8-2383-4CAC-A39E-283F3E73BB5E}"/>
              </a:ext>
            </a:extLst>
          </p:cNvPr>
          <p:cNvPicPr>
            <a:picLocks noChangeAspect="1"/>
          </p:cNvPicPr>
          <p:nvPr/>
        </p:nvPicPr>
        <p:blipFill>
          <a:blip r:embed="rId23" cstate="print">
            <a:extLst>
              <a:ext uri="{28A0092B-C50C-407E-A947-70E740481C1C}">
                <a14:useLocalDpi xmlns:a14="http://schemas.microsoft.com/office/drawing/2010/main" xmlns="" val="0"/>
              </a:ext>
            </a:extLst>
          </a:blip>
          <a:stretch>
            <a:fillRect/>
          </a:stretch>
        </p:blipFill>
        <p:spPr>
          <a:xfrm>
            <a:off x="8567335" y="3921786"/>
            <a:ext cx="3375390" cy="380336"/>
          </a:xfrm>
          <a:prstGeom prst="rect">
            <a:avLst/>
          </a:prstGeom>
        </p:spPr>
      </p:pic>
      <p:sp>
        <p:nvSpPr>
          <p:cNvPr id="220" name="AutoShape 15">
            <a:extLst>
              <a:ext uri="{FF2B5EF4-FFF2-40B4-BE49-F238E27FC236}">
                <a16:creationId xmlns:a16="http://schemas.microsoft.com/office/drawing/2014/main" xmlns="" id="{43D61170-7CF0-4984-B2C6-FE279AFCEE89}"/>
              </a:ext>
            </a:extLst>
          </p:cNvPr>
          <p:cNvSpPr>
            <a:spLocks noChangeArrowheads="1"/>
          </p:cNvSpPr>
          <p:nvPr/>
        </p:nvSpPr>
        <p:spPr bwMode="auto">
          <a:xfrm>
            <a:off x="4761778" y="1295392"/>
            <a:ext cx="3685536" cy="242756"/>
          </a:xfrm>
          <a:prstGeom prst="chevron">
            <a:avLst>
              <a:gd name="adj" fmla="val 35403"/>
            </a:avLst>
          </a:prstGeom>
          <a:solidFill>
            <a:schemeClr val="bg1"/>
          </a:solidFill>
          <a:ln w="635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eaLnBrk="1" hangingPunct="1"/>
            <a:r>
              <a:rPr lang="en-GB" altLang="en-US" sz="1200" b="1" dirty="0">
                <a:latin typeface="Arial Narrow" pitchFamily="34" charset="0"/>
              </a:rPr>
              <a:t>Operational Validation in Services	                                   (Lead : EC Copernicus)</a:t>
            </a:r>
            <a:endParaRPr lang="en-US" altLang="en-US" sz="1200" b="1" dirty="0">
              <a:latin typeface="Arial Narrow" pitchFamily="34" charset="0"/>
            </a:endParaRPr>
          </a:p>
        </p:txBody>
      </p:sp>
      <p:grpSp>
        <p:nvGrpSpPr>
          <p:cNvPr id="83" name="Group 115">
            <a:extLst>
              <a:ext uri="{FF2B5EF4-FFF2-40B4-BE49-F238E27FC236}">
                <a16:creationId xmlns:a16="http://schemas.microsoft.com/office/drawing/2014/main" xmlns="" id="{DE643D81-8401-4169-8322-C2AB64D8B2DD}"/>
              </a:ext>
            </a:extLst>
          </p:cNvPr>
          <p:cNvGrpSpPr/>
          <p:nvPr/>
        </p:nvGrpSpPr>
        <p:grpSpPr>
          <a:xfrm>
            <a:off x="206477" y="1663822"/>
            <a:ext cx="1577361" cy="4842576"/>
            <a:chOff x="7707022" y="1284288"/>
            <a:chExt cx="1210034" cy="4289425"/>
          </a:xfrm>
        </p:grpSpPr>
        <p:sp>
          <p:nvSpPr>
            <p:cNvPr id="84" name="AutoShape 5">
              <a:extLst>
                <a:ext uri="{FF2B5EF4-FFF2-40B4-BE49-F238E27FC236}">
                  <a16:creationId xmlns:a16="http://schemas.microsoft.com/office/drawing/2014/main" xmlns="" id="{07631826-488A-4F6E-9F36-FC5CD843DAED}"/>
                </a:ext>
              </a:extLst>
            </p:cNvPr>
            <p:cNvSpPr>
              <a:spLocks noChangeArrowheads="1"/>
            </p:cNvSpPr>
            <p:nvPr/>
          </p:nvSpPr>
          <p:spPr bwMode="auto">
            <a:xfrm>
              <a:off x="7740352" y="1284288"/>
              <a:ext cx="1176704" cy="4289425"/>
            </a:xfrm>
            <a:prstGeom prst="roundRect">
              <a:avLst>
                <a:gd name="adj" fmla="val 16667"/>
              </a:avLst>
            </a:prstGeom>
            <a:solidFill>
              <a:srgbClr val="C5FFC5"/>
            </a:solidFill>
            <a:ln w="19050">
              <a:solidFill>
                <a:schemeClr val="tx1"/>
              </a:solidFill>
              <a:round/>
              <a:headEnd/>
              <a:tailEnd/>
            </a:ln>
            <a:effectLst>
              <a:outerShdw dist="107763" dir="2700000" algn="ctr" rotWithShape="0">
                <a:schemeClr val="bg2"/>
              </a:outerShdw>
            </a:effectLst>
          </p:spPr>
          <p:txBody>
            <a:bodyPr wrap="none" anchor="ctr"/>
            <a:lstStyle/>
            <a:p>
              <a:pPr algn="ctr" eaLnBrk="1" hangingPunct="1"/>
              <a:endParaRPr lang="en-US" altLang="en-US" sz="4800">
                <a:latin typeface="Times New Roman" pitchFamily="18" charset="0"/>
              </a:endParaRPr>
            </a:p>
          </p:txBody>
        </p:sp>
        <p:sp>
          <p:nvSpPr>
            <p:cNvPr id="86" name="WordArt 26">
              <a:extLst>
                <a:ext uri="{FF2B5EF4-FFF2-40B4-BE49-F238E27FC236}">
                  <a16:creationId xmlns:a16="http://schemas.microsoft.com/office/drawing/2014/main" xmlns="" id="{0EC3D547-AE1A-4C8C-8A7B-341C3EB2A0F2}"/>
                </a:ext>
              </a:extLst>
            </p:cNvPr>
            <p:cNvSpPr>
              <a:spLocks noChangeArrowheads="1" noChangeShapeType="1" noTextEdit="1"/>
            </p:cNvSpPr>
            <p:nvPr/>
          </p:nvSpPr>
          <p:spPr bwMode="auto">
            <a:xfrm>
              <a:off x="7957019" y="1417639"/>
              <a:ext cx="747346" cy="296863"/>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sz="3600" b="1" kern="10" dirty="0">
                  <a:ln w="6350">
                    <a:solidFill>
                      <a:srgbClr val="000000"/>
                    </a:solidFill>
                    <a:round/>
                    <a:headEnd/>
                    <a:tailEnd/>
                  </a:ln>
                  <a:solidFill>
                    <a:srgbClr val="FFFFFF"/>
                  </a:solidFill>
                  <a:latin typeface="+mj-lt"/>
                </a:rPr>
                <a:t>Mission</a:t>
              </a:r>
            </a:p>
          </p:txBody>
        </p:sp>
        <p:sp>
          <p:nvSpPr>
            <p:cNvPr id="88" name="Rectangle 122">
              <a:extLst>
                <a:ext uri="{FF2B5EF4-FFF2-40B4-BE49-F238E27FC236}">
                  <a16:creationId xmlns:a16="http://schemas.microsoft.com/office/drawing/2014/main" xmlns="" id="{E9545618-0249-4662-9622-0AE879FFA641}"/>
                </a:ext>
              </a:extLst>
            </p:cNvPr>
            <p:cNvSpPr/>
            <p:nvPr/>
          </p:nvSpPr>
          <p:spPr>
            <a:xfrm>
              <a:off x="7707022" y="1988840"/>
              <a:ext cx="1185459" cy="3332782"/>
            </a:xfrm>
            <a:prstGeom prst="rect">
              <a:avLst/>
            </a:prstGeom>
          </p:spPr>
          <p:txBody>
            <a:bodyPr wrap="square">
              <a:spAutoFit/>
            </a:bodyPr>
            <a:lstStyle/>
            <a:p>
              <a:pPr marL="0" lvl="1">
                <a:lnSpc>
                  <a:spcPct val="90000"/>
                </a:lnSpc>
              </a:pPr>
              <a:r>
                <a:rPr lang="en-US" altLang="de-DE" sz="1600" b="1" dirty="0">
                  <a:solidFill>
                    <a:srgbClr val="0000FF"/>
                  </a:solidFill>
                </a:rPr>
                <a:t>Coordinate quantitative validation </a:t>
              </a:r>
              <a:r>
                <a:rPr lang="en-US" altLang="de-DE" sz="1400" b="1" dirty="0"/>
                <a:t>of satellite-derived land products in a traceable way</a:t>
              </a:r>
              <a:endParaRPr lang="en-US" altLang="en-US" sz="1400" b="1" dirty="0"/>
            </a:p>
            <a:p>
              <a:pPr marL="0" lvl="1">
                <a:lnSpc>
                  <a:spcPct val="90000"/>
                </a:lnSpc>
              </a:pPr>
              <a:endParaRPr lang="en-US" sz="1400" b="1" dirty="0">
                <a:solidFill>
                  <a:srgbClr val="0000FF"/>
                </a:solidFill>
              </a:endParaRPr>
            </a:p>
            <a:p>
              <a:pPr marL="0" lvl="1">
                <a:lnSpc>
                  <a:spcPct val="90000"/>
                </a:lnSpc>
              </a:pPr>
              <a:endParaRPr lang="en-US" sz="1400" b="1" dirty="0">
                <a:solidFill>
                  <a:srgbClr val="0000FF"/>
                </a:solidFill>
              </a:endParaRPr>
            </a:p>
            <a:p>
              <a:pPr marL="0" lvl="1">
                <a:lnSpc>
                  <a:spcPct val="90000"/>
                </a:lnSpc>
              </a:pPr>
              <a:r>
                <a:rPr lang="en-US" sz="1400" b="1" dirty="0">
                  <a:solidFill>
                    <a:srgbClr val="0000FF"/>
                  </a:solidFill>
                </a:rPr>
                <a:t>I</a:t>
              </a:r>
              <a:r>
                <a:rPr lang="en-US" altLang="de-DE" sz="1400" b="1" dirty="0">
                  <a:solidFill>
                    <a:srgbClr val="0000FF"/>
                  </a:solidFill>
                </a:rPr>
                <a:t>ncrease the quality and efficiency </a:t>
              </a:r>
              <a:r>
                <a:rPr lang="en-US" altLang="de-DE" sz="1300" b="1" dirty="0"/>
                <a:t>of global satellite product validation by developing good practices and standards </a:t>
              </a:r>
            </a:p>
            <a:p>
              <a:pPr marL="0" lvl="1">
                <a:lnSpc>
                  <a:spcPct val="90000"/>
                </a:lnSpc>
              </a:pPr>
              <a:endParaRPr lang="en-US" altLang="de-DE" sz="1300" b="1" dirty="0">
                <a:solidFill>
                  <a:srgbClr val="0070C0"/>
                </a:solidFill>
              </a:endParaRPr>
            </a:p>
          </p:txBody>
        </p:sp>
      </p:grpSp>
      <p:sp>
        <p:nvSpPr>
          <p:cNvPr id="91" name="AutoShape 14">
            <a:extLst>
              <a:ext uri="{FF2B5EF4-FFF2-40B4-BE49-F238E27FC236}">
                <a16:creationId xmlns:a16="http://schemas.microsoft.com/office/drawing/2014/main" xmlns="" id="{8021F5C7-3DE2-4AE6-8358-398963ED7361}"/>
              </a:ext>
            </a:extLst>
          </p:cNvPr>
          <p:cNvSpPr>
            <a:spLocks noChangeArrowheads="1"/>
          </p:cNvSpPr>
          <p:nvPr/>
        </p:nvSpPr>
        <p:spPr bwMode="auto">
          <a:xfrm>
            <a:off x="6422283" y="3502779"/>
            <a:ext cx="2764248" cy="197351"/>
          </a:xfrm>
          <a:prstGeom prst="chevron">
            <a:avLst>
              <a:gd name="adj" fmla="val 29685"/>
            </a:avLst>
          </a:prstGeom>
          <a:solidFill>
            <a:schemeClr val="bg1">
              <a:alpha val="60000"/>
            </a:schemeClr>
          </a:solidFill>
          <a:ln w="6350">
            <a:solidFill>
              <a:schemeClr val="tx1"/>
            </a:solidFill>
            <a:miter lim="800000"/>
            <a:headEnd/>
            <a:tailEnd/>
          </a:ln>
          <a:effectLst/>
        </p:spPr>
        <p:txBody>
          <a:bodyPr wrap="none" anchor="ctr"/>
          <a:lstStyle/>
          <a:p>
            <a:pPr eaLnBrk="1" hangingPunct="1"/>
            <a:r>
              <a:rPr lang="en-GB" altLang="en-US" sz="1200" b="1" dirty="0">
                <a:latin typeface="Arial Narrow" pitchFamily="34" charset="0"/>
              </a:rPr>
              <a:t> SR RR </a:t>
            </a:r>
            <a:r>
              <a:rPr lang="en-GB" altLang="en-US" sz="1200" b="1" dirty="0" err="1">
                <a:latin typeface="Arial Narrow" pitchFamily="34" charset="0"/>
              </a:rPr>
              <a:t>intercomparison</a:t>
            </a:r>
            <a:r>
              <a:rPr lang="en-GB" altLang="en-US" sz="1200" b="1" dirty="0">
                <a:latin typeface="Arial Narrow" pitchFamily="34" charset="0"/>
              </a:rPr>
              <a:t> &amp; Validation</a:t>
            </a:r>
            <a:endParaRPr lang="en-US" altLang="en-US" sz="1300" b="1" dirty="0"/>
          </a:p>
        </p:txBody>
      </p:sp>
      <p:cxnSp>
        <p:nvCxnSpPr>
          <p:cNvPr id="82" name="81 Conector recto"/>
          <p:cNvCxnSpPr/>
          <p:nvPr/>
        </p:nvCxnSpPr>
        <p:spPr>
          <a:xfrm rot="5400000">
            <a:off x="2109020" y="3731343"/>
            <a:ext cx="6150077" cy="103237"/>
          </a:xfrm>
          <a:prstGeom prst="line">
            <a:avLst/>
          </a:prstGeom>
          <a:noFill/>
          <a:ln w="25400" cap="flat">
            <a:gradFill>
              <a:gsLst>
                <a:gs pos="0">
                  <a:srgbClr val="5E9EFF"/>
                </a:gs>
                <a:gs pos="39999">
                  <a:srgbClr val="85C2FF"/>
                </a:gs>
                <a:gs pos="70000">
                  <a:srgbClr val="C4D6EB"/>
                </a:gs>
                <a:gs pos="100000">
                  <a:srgbClr val="FFEBFA"/>
                </a:gs>
              </a:gsLst>
              <a:lin ang="5400000" scaled="0"/>
            </a:gradFill>
            <a:prstDash val="dash"/>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xmlns="" val="2056837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553C5B6-FCE1-494C-9743-E71AC2CBA913}"/>
              </a:ext>
            </a:extLst>
          </p:cNvPr>
          <p:cNvSpPr>
            <a:spLocks noGrp="1"/>
          </p:cNvSpPr>
          <p:nvPr>
            <p:ph type="ctrTitle"/>
          </p:nvPr>
        </p:nvSpPr>
        <p:spPr>
          <a:xfrm>
            <a:off x="475279" y="3851198"/>
            <a:ext cx="10363200" cy="722765"/>
          </a:xfrm>
        </p:spPr>
        <p:txBody>
          <a:bodyPr>
            <a:noAutofit/>
          </a:bodyPr>
          <a:lstStyle/>
          <a:p>
            <a:r>
              <a:rPr lang="es-ES" sz="3000" dirty="0" err="1"/>
              <a:t>Thank</a:t>
            </a:r>
            <a:r>
              <a:rPr lang="es-ES" sz="3000" dirty="0"/>
              <a:t> </a:t>
            </a:r>
            <a:r>
              <a:rPr lang="es-ES" sz="3000" dirty="0" err="1"/>
              <a:t>you</a:t>
            </a:r>
            <a:r>
              <a:rPr lang="es-ES" sz="3000" dirty="0"/>
              <a:t> </a:t>
            </a:r>
            <a:r>
              <a:rPr lang="es-ES" sz="3000" dirty="0" err="1"/>
              <a:t>for</a:t>
            </a:r>
            <a:r>
              <a:rPr lang="es-ES" sz="3000" dirty="0"/>
              <a:t> </a:t>
            </a:r>
            <a:r>
              <a:rPr lang="es-ES" sz="3000" dirty="0" err="1"/>
              <a:t>your</a:t>
            </a:r>
            <a:r>
              <a:rPr lang="es-ES" sz="3000" dirty="0"/>
              <a:t> </a:t>
            </a:r>
            <a:r>
              <a:rPr lang="es-ES" sz="3000" dirty="0" err="1"/>
              <a:t>attention</a:t>
            </a:r>
            <a:r>
              <a:rPr lang="es-ES" sz="3000" dirty="0"/>
              <a:t> ! </a:t>
            </a:r>
            <a:br>
              <a:rPr lang="es-ES" sz="3000" dirty="0"/>
            </a:br>
            <a:r>
              <a:rPr lang="es-ES" sz="3000" dirty="0"/>
              <a:t/>
            </a:r>
            <a:br>
              <a:rPr lang="es-ES" sz="3000" dirty="0"/>
            </a:br>
            <a:r>
              <a:rPr lang="es-ES" sz="3000" dirty="0"/>
              <a:t>https://lpvs.gsfc.nasa.gov/</a:t>
            </a:r>
          </a:p>
        </p:txBody>
      </p:sp>
      <p:sp>
        <p:nvSpPr>
          <p:cNvPr id="4" name="Marcador de número de diapositiva 3">
            <a:extLst>
              <a:ext uri="{FF2B5EF4-FFF2-40B4-BE49-F238E27FC236}">
                <a16:creationId xmlns:a16="http://schemas.microsoft.com/office/drawing/2014/main" xmlns="" id="{3184D9D4-5AC5-47C3-9CFF-C89EAF2FF8DF}"/>
              </a:ext>
            </a:extLst>
          </p:cNvPr>
          <p:cNvSpPr>
            <a:spLocks noGrp="1"/>
          </p:cNvSpPr>
          <p:nvPr>
            <p:ph type="sldNum" sz="quarter" idx="12"/>
          </p:nvPr>
        </p:nvSpPr>
        <p:spPr/>
        <p:txBody>
          <a:bodyPr/>
          <a:lstStyle/>
          <a:p>
            <a:fld id="{D11591C9-1069-47C8-BF2F-DC125323CA97}" type="slidenum">
              <a:rPr lang="en-US" smtClean="0"/>
              <a:pPr/>
              <a:t>28</a:t>
            </a:fld>
            <a:endParaRPr lang="en-US"/>
          </a:p>
        </p:txBody>
      </p:sp>
      <p:pic>
        <p:nvPicPr>
          <p:cNvPr id="5" name="Picture 2">
            <a:extLst>
              <a:ext uri="{FF2B5EF4-FFF2-40B4-BE49-F238E27FC236}">
                <a16:creationId xmlns:a16="http://schemas.microsoft.com/office/drawing/2014/main" xmlns="" id="{DA3D2BAE-963B-486B-9FC1-49FB5AC47D5A}"/>
              </a:ext>
            </a:extLst>
          </p:cNvPr>
          <p:cNvPicPr>
            <a:picLocks noChangeAspect="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9652000" y="259293"/>
            <a:ext cx="2175029" cy="1672667"/>
          </a:xfrm>
          <a:prstGeom prst="rect">
            <a:avLst/>
          </a:prstGeom>
          <a:noFill/>
          <a:ln>
            <a:noFill/>
          </a:ln>
          <a:effectLst>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95938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243542" y="216268"/>
            <a:ext cx="7911548" cy="852700"/>
          </a:xfrm>
        </p:spPr>
        <p:txBody>
          <a:bodyPr/>
          <a:lstStyle/>
          <a:p>
            <a:pPr algn="ctr"/>
            <a:r>
              <a:rPr lang="de-CH" altLang="en-US" sz="2800" b="1" dirty="0"/>
              <a:t>LPV Focus Areas and Co-leaders </a:t>
            </a:r>
            <a:r>
              <a:rPr lang="en-US" altLang="en-US" sz="2800" b="1" dirty="0"/>
              <a:t/>
            </a:r>
            <a:br>
              <a:rPr lang="en-US" altLang="en-US" sz="2800" b="1" dirty="0"/>
            </a:br>
            <a:endParaRPr lang="en-GB" sz="2800" b="1" dirty="0"/>
          </a:p>
        </p:txBody>
      </p:sp>
      <p:sp>
        <p:nvSpPr>
          <p:cNvPr id="2" name="Rectangle 1">
            <a:extLst>
              <a:ext uri="{FF2B5EF4-FFF2-40B4-BE49-F238E27FC236}">
                <a16:creationId xmlns:a16="http://schemas.microsoft.com/office/drawing/2014/main" xmlns="" id="{58B15CD6-17D8-A642-AD65-0868BF0488EC}"/>
              </a:ext>
            </a:extLst>
          </p:cNvPr>
          <p:cNvSpPr/>
          <p:nvPr/>
        </p:nvSpPr>
        <p:spPr>
          <a:xfrm>
            <a:off x="4239882" y="3244334"/>
            <a:ext cx="248786" cy="369332"/>
          </a:xfrm>
          <a:prstGeom prst="rect">
            <a:avLst/>
          </a:prstGeom>
        </p:spPr>
        <p:txBody>
          <a:bodyPr wrap="none">
            <a:spAutoFit/>
          </a:bodyPr>
          <a:lstStyle/>
          <a:p>
            <a:r>
              <a:rPr lang="en-US" dirty="0">
                <a:solidFill>
                  <a:srgbClr val="000000"/>
                </a:solidFill>
                <a:latin typeface="Gill Sans" panose="020B0502020104020203" pitchFamily="34" charset="-79"/>
                <a:ea typeface="Gill Sans" panose="020B0502020104020203" pitchFamily="34" charset="-79"/>
              </a:rPr>
              <a:t> </a:t>
            </a:r>
            <a:endParaRPr lang="en-US" dirty="0"/>
          </a:p>
        </p:txBody>
      </p:sp>
      <p:graphicFrame>
        <p:nvGraphicFramePr>
          <p:cNvPr id="11" name="Table 1">
            <a:extLst>
              <a:ext uri="{FF2B5EF4-FFF2-40B4-BE49-F238E27FC236}">
                <a16:creationId xmlns:a16="http://schemas.microsoft.com/office/drawing/2014/main" xmlns="" id="{106E415B-763D-4A57-9B53-006B81B1F5D9}"/>
              </a:ext>
            </a:extLst>
          </p:cNvPr>
          <p:cNvGraphicFramePr>
            <a:graphicFrameLocks noGrp="1"/>
          </p:cNvGraphicFramePr>
          <p:nvPr>
            <p:extLst>
              <p:ext uri="{D42A27DB-BD31-4B8C-83A1-F6EECF244321}">
                <p14:modId xmlns:p14="http://schemas.microsoft.com/office/powerpoint/2010/main" xmlns="" val="690628292"/>
              </p:ext>
            </p:extLst>
          </p:nvPr>
        </p:nvGraphicFramePr>
        <p:xfrm>
          <a:off x="2645544" y="1223366"/>
          <a:ext cx="9241655" cy="5513041"/>
        </p:xfrm>
        <a:graphic>
          <a:graphicData uri="http://schemas.openxmlformats.org/drawingml/2006/table">
            <a:tbl>
              <a:tblPr>
                <a:tableStyleId>{2D5ABB26-0587-4C30-8999-92F81FD0307C}</a:tableStyleId>
              </a:tblPr>
              <a:tblGrid>
                <a:gridCol w="3123385">
                  <a:extLst>
                    <a:ext uri="{9D8B030D-6E8A-4147-A177-3AD203B41FA5}">
                      <a16:colId xmlns:a16="http://schemas.microsoft.com/office/drawing/2014/main" xmlns="" val="20000"/>
                    </a:ext>
                  </a:extLst>
                </a:gridCol>
                <a:gridCol w="2336045">
                  <a:extLst>
                    <a:ext uri="{9D8B030D-6E8A-4147-A177-3AD203B41FA5}">
                      <a16:colId xmlns:a16="http://schemas.microsoft.com/office/drawing/2014/main" xmlns="" val="20001"/>
                    </a:ext>
                  </a:extLst>
                </a:gridCol>
                <a:gridCol w="658287">
                  <a:extLst>
                    <a:ext uri="{9D8B030D-6E8A-4147-A177-3AD203B41FA5}">
                      <a16:colId xmlns:a16="http://schemas.microsoft.com/office/drawing/2014/main" xmlns="" val="20002"/>
                    </a:ext>
                  </a:extLst>
                </a:gridCol>
                <a:gridCol w="141264">
                  <a:extLst>
                    <a:ext uri="{9D8B030D-6E8A-4147-A177-3AD203B41FA5}">
                      <a16:colId xmlns:a16="http://schemas.microsoft.com/office/drawing/2014/main" xmlns="" val="2077268759"/>
                    </a:ext>
                  </a:extLst>
                </a:gridCol>
                <a:gridCol w="871861">
                  <a:extLst>
                    <a:ext uri="{9D8B030D-6E8A-4147-A177-3AD203B41FA5}">
                      <a16:colId xmlns:a16="http://schemas.microsoft.com/office/drawing/2014/main" xmlns="" val="20003"/>
                    </a:ext>
                  </a:extLst>
                </a:gridCol>
                <a:gridCol w="219700">
                  <a:extLst>
                    <a:ext uri="{9D8B030D-6E8A-4147-A177-3AD203B41FA5}">
                      <a16:colId xmlns:a16="http://schemas.microsoft.com/office/drawing/2014/main" xmlns="" val="2897265869"/>
                    </a:ext>
                  </a:extLst>
                </a:gridCol>
                <a:gridCol w="481695">
                  <a:extLst>
                    <a:ext uri="{9D8B030D-6E8A-4147-A177-3AD203B41FA5}">
                      <a16:colId xmlns:a16="http://schemas.microsoft.com/office/drawing/2014/main" xmlns="" val="20004"/>
                    </a:ext>
                  </a:extLst>
                </a:gridCol>
                <a:gridCol w="1409418">
                  <a:extLst>
                    <a:ext uri="{9D8B030D-6E8A-4147-A177-3AD203B41FA5}">
                      <a16:colId xmlns:a16="http://schemas.microsoft.com/office/drawing/2014/main" xmlns="" val="20005"/>
                    </a:ext>
                  </a:extLst>
                </a:gridCol>
              </a:tblGrid>
              <a:tr h="436561">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effectLst/>
                          <a:latin typeface="+mj-lt"/>
                          <a:ea typeface="Avenir Medium" charset="0"/>
                          <a:cs typeface="Avenir Medium" charset="0"/>
                        </a:rPr>
                        <a:t>Snow Cover*, Sea Ice</a:t>
                      </a:r>
                      <a:endParaRPr kumimoji="0" lang="en-US" sz="1400" b="0" i="0" u="none" strike="noStrike"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effectLst/>
                          <a:latin typeface="+mj-lt"/>
                          <a:ea typeface="Avenir Medium" charset="0"/>
                          <a:cs typeface="Avenir Medium" charset="0"/>
                        </a:rPr>
                        <a:t>Thomas Nagler</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000" b="0" i="0" u="none" strike="noStrike" cap="none" normalizeH="0" baseline="0" dirty="0">
                          <a:ln>
                            <a:noFill/>
                          </a:ln>
                          <a:effectLst/>
                          <a:latin typeface="+mj-lt"/>
                          <a:ea typeface="Avenir Light" charset="0"/>
                          <a:cs typeface="Avenir Light" charset="0"/>
                        </a:rPr>
                        <a:t>(ENVEO, Austria)</a:t>
                      </a:r>
                      <a:endParaRPr kumimoji="0" lang="en-US" sz="1000" b="0" i="0" u="none" strike="noStrike" cap="none" normalizeH="0" baseline="0" dirty="0">
                        <a:ln>
                          <a:noFill/>
                        </a:ln>
                        <a:solidFill>
                          <a:schemeClr val="tx1"/>
                        </a:solidFill>
                        <a:effectLst/>
                        <a:latin typeface="+mj-lt"/>
                        <a:ea typeface="Avenir Light" charset="0"/>
                        <a:cs typeface="Avenir Light"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1200" b="0" i="0" u="none" strike="noStrike" cap="none" normalizeH="0" baseline="0" dirty="0">
                          <a:ln>
                            <a:noFill/>
                          </a:ln>
                          <a:solidFill>
                            <a:srgbClr val="FF0000"/>
                          </a:solidFill>
                          <a:effectLst/>
                          <a:latin typeface="+mj-lt"/>
                          <a:ea typeface="Avenir Medium" charset="0"/>
                          <a:cs typeface="Avenir Medium" charset="0"/>
                        </a:rPr>
                        <a:t>Vacant</a:t>
                      </a:r>
                      <a:endParaRPr kumimoji="0" lang="en-US" sz="1000" b="0" i="0" u="none" strike="noStrike" cap="none" normalizeH="0" baseline="0" dirty="0">
                        <a:ln>
                          <a:noFill/>
                        </a:ln>
                        <a:solidFill>
                          <a:schemeClr val="tx1"/>
                        </a:solidFill>
                        <a:effectLst/>
                        <a:latin typeface="+mj-lt"/>
                        <a:ea typeface="Avenir Light" charset="0"/>
                        <a:cs typeface="Avenir Light"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DCD8"/>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FF0000"/>
                          </a:solidFill>
                          <a:effectLst/>
                          <a:latin typeface="+mj-lt"/>
                          <a:ea typeface="Avenir Medium" charset="0"/>
                          <a:cs typeface="Avenir Medium" charset="0"/>
                        </a:rPr>
                        <a:t>Vacant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DCD8"/>
                    </a:solidFill>
                  </a:tcPr>
                </a:tc>
                <a:tc hMerge="1">
                  <a:txBody>
                    <a:bodyPr/>
                    <a:lstStyle/>
                    <a:p>
                      <a:endParaRPr lang="es-E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s-ES"/>
                    </a:p>
                  </a:txBody>
                  <a:tcPr/>
                </a:tc>
                <a:extLst>
                  <a:ext uri="{0D108BD9-81ED-4DB2-BD59-A6C34878D82A}">
                    <a16:rowId xmlns:a16="http://schemas.microsoft.com/office/drawing/2014/main" xmlns="" val="10000"/>
                  </a:ext>
                </a:extLst>
              </a:tr>
              <a:tr h="4793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effectLst/>
                          <a:latin typeface="+mj-lt"/>
                          <a:ea typeface="Avenir Medium" charset="0"/>
                          <a:cs typeface="Avenir Medium" charset="0"/>
                        </a:rPr>
                        <a:t>Surface Radiation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100" b="0" i="0" u="none" strike="noStrike" cap="none" normalizeH="0" baseline="0" dirty="0">
                          <a:ln>
                            <a:noFill/>
                          </a:ln>
                          <a:effectLst/>
                          <a:latin typeface="+mj-lt"/>
                          <a:ea typeface="Avenir Medium" charset="0"/>
                          <a:cs typeface="Avenir Medium" charset="0"/>
                        </a:rPr>
                        <a:t>(Reflectance, BRDF, Albedo*)</a:t>
                      </a:r>
                      <a:endParaRPr kumimoji="0" lang="en-US" sz="1100" b="0" i="0" u="none" strike="noStrike"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Zhuosen Wang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(NASA GSFC)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rPr>
                        <a:t>Dominique </a:t>
                      </a:r>
                      <a:r>
                        <a:rPr kumimoji="0" lang="en-US" sz="1200" b="0" i="0" u="none" strike="noStrike" kern="1200" cap="none" spc="0" normalizeH="0" baseline="0" noProof="0" dirty="0" err="1">
                          <a:ln>
                            <a:noFill/>
                          </a:ln>
                          <a:solidFill>
                            <a:srgbClr val="008F00"/>
                          </a:solidFill>
                          <a:effectLst/>
                          <a:uLnTx/>
                          <a:uFillTx/>
                          <a:latin typeface="+mj-lt"/>
                          <a:ea typeface="Avenir Medium" charset="0"/>
                          <a:cs typeface="Avenir Medium" charset="0"/>
                        </a:rPr>
                        <a:t>Carrer</a:t>
                      </a:r>
                      <a:endPar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rPr>
                        <a:t> (</a:t>
                      </a:r>
                      <a:r>
                        <a:rPr kumimoji="0" lang="en-US" sz="1200" b="0" i="0" u="none" strike="noStrike" kern="1200" cap="none" spc="0" normalizeH="0" baseline="0" noProof="0" dirty="0" err="1">
                          <a:ln>
                            <a:noFill/>
                          </a:ln>
                          <a:solidFill>
                            <a:srgbClr val="008F00"/>
                          </a:solidFill>
                          <a:effectLst/>
                          <a:uLnTx/>
                          <a:uFillTx/>
                          <a:latin typeface="+mj-lt"/>
                          <a:ea typeface="Avenir Medium" charset="0"/>
                          <a:cs typeface="Avenir Medium" charset="0"/>
                        </a:rPr>
                        <a:t>Meteo</a:t>
                      </a:r>
                      <a:r>
                        <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rPr>
                        <a:t>-France)</a:t>
                      </a:r>
                      <a:endParaRPr kumimoji="0" lang="en-US" sz="1200" b="0" i="0" u="none" strike="noStrike" kern="1200"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F1B1"/>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rPr>
                        <a:t>Dominique </a:t>
                      </a:r>
                      <a:r>
                        <a:rPr kumimoji="0" lang="en-US" sz="1200" b="0" i="0" u="none" strike="noStrike" kern="1200" cap="none" spc="0" normalizeH="0" baseline="0" noProof="0" dirty="0" err="1">
                          <a:ln>
                            <a:noFill/>
                          </a:ln>
                          <a:solidFill>
                            <a:srgbClr val="008F00"/>
                          </a:solidFill>
                          <a:effectLst/>
                          <a:uLnTx/>
                          <a:uFillTx/>
                          <a:latin typeface="+mj-lt"/>
                          <a:ea typeface="Avenir Medium" charset="0"/>
                          <a:cs typeface="Avenir Medium" charset="0"/>
                        </a:rPr>
                        <a:t>Carrer</a:t>
                      </a:r>
                      <a:endPar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rPr>
                        <a:t> (</a:t>
                      </a:r>
                      <a:r>
                        <a:rPr kumimoji="0" lang="en-US" sz="1200" b="0" i="0" u="none" strike="noStrike" kern="1200" cap="none" spc="0" normalizeH="0" baseline="0" noProof="0" dirty="0" err="1">
                          <a:ln>
                            <a:noFill/>
                          </a:ln>
                          <a:solidFill>
                            <a:srgbClr val="008F00"/>
                          </a:solidFill>
                          <a:effectLst/>
                          <a:uLnTx/>
                          <a:uFillTx/>
                          <a:latin typeface="+mj-lt"/>
                          <a:ea typeface="Avenir Medium" charset="0"/>
                          <a:cs typeface="Avenir Medium" charset="0"/>
                        </a:rPr>
                        <a:t>Meteo</a:t>
                      </a:r>
                      <a:r>
                        <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rPr>
                        <a:t>-France)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F1B1"/>
                    </a:solidFill>
                  </a:tcPr>
                </a:tc>
                <a:tc hMerge="1">
                  <a:txBody>
                    <a:bodyPr/>
                    <a:lstStyle/>
                    <a:p>
                      <a:endParaRPr lang="es-E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rPr>
                        <a:t>Ian Grant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8F00"/>
                          </a:solidFill>
                          <a:effectLst/>
                          <a:uLnTx/>
                          <a:uFillTx/>
                          <a:latin typeface="+mj-lt"/>
                          <a:ea typeface="Avenir Medium" charset="0"/>
                          <a:cs typeface="Avenir Medium" charset="0"/>
                        </a:rPr>
                        <a:t>(Australia)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F1B1"/>
                    </a:solidFill>
                  </a:tcPr>
                </a:tc>
                <a:extLst>
                  <a:ext uri="{0D108BD9-81ED-4DB2-BD59-A6C34878D82A}">
                    <a16:rowId xmlns:a16="http://schemas.microsoft.com/office/drawing/2014/main" xmlns="" val="10001"/>
                  </a:ext>
                </a:extLst>
              </a:tr>
              <a:tr h="490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effectLst/>
                          <a:latin typeface="+mj-lt"/>
                          <a:ea typeface="Avenir Medium" charset="0"/>
                          <a:cs typeface="Avenir Medium" charset="0"/>
                        </a:rPr>
                        <a:t>Land Cover and Land Use Change*</a:t>
                      </a:r>
                      <a:endParaRPr kumimoji="0" lang="en-US" sz="1400" b="0" i="0" u="none" strike="noStrike"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rgbClr val="005493"/>
                          </a:solidFill>
                          <a:effectLst/>
                          <a:latin typeface="+mj-lt"/>
                          <a:ea typeface="Avenir Medium" charset="0"/>
                          <a:cs typeface="Avenir Medium" charset="0"/>
                        </a:rPr>
                        <a:t>Pontus Olofsson</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200" b="0" i="0" u="none" strike="noStrike" kern="1200" cap="none" normalizeH="0" baseline="0" dirty="0">
                          <a:ln>
                            <a:noFill/>
                          </a:ln>
                          <a:solidFill>
                            <a:srgbClr val="005493"/>
                          </a:solidFill>
                          <a:effectLst/>
                          <a:latin typeface="+mj-lt"/>
                          <a:ea typeface="Avenir Medium" charset="0"/>
                          <a:cs typeface="Avenir Medium" charset="0"/>
                        </a:rPr>
                        <a:t>(Boston University)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noProof="0" dirty="0">
                          <a:ln>
                            <a:noFill/>
                          </a:ln>
                          <a:solidFill>
                            <a:schemeClr val="tx1"/>
                          </a:solidFill>
                          <a:effectLst/>
                          <a:latin typeface="+mj-lt"/>
                          <a:ea typeface="Avenir Medium" charset="0"/>
                          <a:cs typeface="Avenir Medium" charset="0"/>
                        </a:rPr>
                        <a:t>Sophie Bontemps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noProof="0" dirty="0">
                          <a:ln>
                            <a:noFill/>
                          </a:ln>
                          <a:solidFill>
                            <a:schemeClr val="tx1"/>
                          </a:solidFill>
                          <a:effectLst/>
                          <a:latin typeface="+mj-lt"/>
                          <a:ea typeface="Avenir Medium" charset="0"/>
                          <a:cs typeface="Avenir Medium" charset="0"/>
                        </a:rPr>
                        <a:t>(University of Louvain)</a:t>
                      </a:r>
                      <a:endParaRPr kumimoji="0" lang="en-US" sz="1200" b="0" i="0" u="none" strike="noStrike" kern="1200" cap="none" normalizeH="0" baseline="0" dirty="0">
                        <a:ln>
                          <a:noFill/>
                        </a:ln>
                        <a:solidFill>
                          <a:srgbClr val="005493"/>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noProof="0" dirty="0">
                          <a:ln>
                            <a:noFill/>
                          </a:ln>
                          <a:solidFill>
                            <a:schemeClr val="tx1"/>
                          </a:solidFill>
                          <a:effectLst/>
                          <a:latin typeface="+mj-lt"/>
                          <a:ea typeface="Avenir Medium" charset="0"/>
                          <a:cs typeface="Avenir Medium" charset="0"/>
                        </a:rPr>
                        <a:t>Sophie Bontemps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noProof="0" dirty="0">
                          <a:ln>
                            <a:noFill/>
                          </a:ln>
                          <a:solidFill>
                            <a:schemeClr val="tx1"/>
                          </a:solidFill>
                          <a:effectLst/>
                          <a:latin typeface="+mj-lt"/>
                          <a:ea typeface="Avenir Medium" charset="0"/>
                          <a:cs typeface="Avenir Medium" charset="0"/>
                        </a:rPr>
                        <a:t>(University of Louvain)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s-ES"/>
                    </a:p>
                  </a:txBody>
                  <a:tcPr/>
                </a:tc>
                <a:tc hMerge="1">
                  <a:txBody>
                    <a:bodyPr/>
                    <a:lstStyle/>
                    <a:p>
                      <a:endParaRPr lang="en-US" dirty="0"/>
                    </a:p>
                  </a:txBody>
                  <a:tcPr>
                    <a:lnL w="12700" cap="flat" cmpd="sng" algn="ctr">
                      <a:solidFill>
                        <a:schemeClr val="tx1"/>
                      </a:solidFill>
                      <a:prstDash val="solid"/>
                      <a:round/>
                      <a:headEnd type="none" w="med" len="med"/>
                      <a:tailEnd type="none" w="med" len="med"/>
                    </a:lnL>
                  </a:tcPr>
                </a:tc>
                <a:tc hMerge="1">
                  <a:txBody>
                    <a:bodyPr/>
                    <a:lstStyle/>
                    <a:p>
                      <a:endParaRPr lang="es-ES"/>
                    </a:p>
                  </a:txBody>
                  <a:tcPr/>
                </a:tc>
                <a:extLst>
                  <a:ext uri="{0D108BD9-81ED-4DB2-BD59-A6C34878D82A}">
                    <a16:rowId xmlns:a16="http://schemas.microsoft.com/office/drawing/2014/main" xmlns="" val="10002"/>
                  </a:ext>
                </a:extLst>
              </a:tr>
              <a:tr h="8289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effectLst/>
                          <a:latin typeface="+mj-lt"/>
                          <a:ea typeface="Avenir Medium" charset="0"/>
                          <a:cs typeface="Avenir Medium" charset="0"/>
                          <a:sym typeface="Symbol"/>
                        </a:rPr>
                        <a:t>Biophysical variables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noFill/>
                          </a:ln>
                          <a:effectLst/>
                          <a:latin typeface="+mj-lt"/>
                          <a:ea typeface="Avenir Medium" charset="0"/>
                          <a:cs typeface="Avenir Medium" charset="0"/>
                          <a:sym typeface="Symbol"/>
                        </a:rPr>
                        <a:t>(F</a:t>
                      </a:r>
                      <a:r>
                        <a:rPr kumimoji="0" lang="en-US" sz="1400" b="0" i="0" u="none" strike="noStrike" kern="1200" cap="none" normalizeH="0" baseline="0" dirty="0">
                          <a:ln>
                            <a:noFill/>
                          </a:ln>
                          <a:effectLst/>
                          <a:latin typeface="+mj-lt"/>
                          <a:ea typeface="Avenir Medium" charset="0"/>
                          <a:cs typeface="Avenir Medium" charset="0"/>
                        </a:rPr>
                        <a:t>APAR*, Leaf Area Index* )</a:t>
                      </a:r>
                      <a:endParaRPr kumimoji="0" lang="en-US" sz="1400" b="0" i="0" u="none" strike="noStrike" kern="1200"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Sylvain Leblanc</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(Natural Resources Canada)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Marie Weiss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(INRA)</a:t>
                      </a:r>
                      <a:endParaRPr kumimoji="0" lang="en-US" sz="1200" b="0" i="0" u="none" strike="noStrike" kern="1200" cap="none" normalizeH="0" baseline="0" dirty="0">
                        <a:ln>
                          <a:noFill/>
                        </a:ln>
                        <a:solidFill>
                          <a:schemeClr val="tx1"/>
                        </a:solidFill>
                        <a:effectLst/>
                        <a:latin typeface="+mj-lt"/>
                        <a:sym typeface="Calibri"/>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kern="1200"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kern="1200"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err="1">
                          <a:ln>
                            <a:noFill/>
                          </a:ln>
                          <a:solidFill>
                            <a:schemeClr val="tx1"/>
                          </a:solidFill>
                          <a:effectLst/>
                          <a:latin typeface="+mj-lt"/>
                          <a:ea typeface="Avenir Medium" charset="0"/>
                          <a:cs typeface="Avenir Medium" charset="0"/>
                          <a:sym typeface="Calibri"/>
                        </a:rPr>
                        <a:t>Hongliang</a:t>
                      </a: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 Fang</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(Chinese Academy of 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err="1">
                          <a:ln>
                            <a:noFill/>
                          </a:ln>
                          <a:solidFill>
                            <a:schemeClr val="tx1"/>
                          </a:solidFill>
                          <a:effectLst/>
                          <a:latin typeface="+mn-lt"/>
                          <a:ea typeface="Avenir Medium" charset="0"/>
                          <a:cs typeface="Avenir Medium" charset="0"/>
                          <a:sym typeface="Calibri"/>
                        </a:rPr>
                        <a:t>Hongliang</a:t>
                      </a:r>
                      <a:r>
                        <a:rPr kumimoji="0" lang="en-US" sz="1200" b="0" i="0" u="none" strike="noStrike" kern="1200" cap="none" normalizeH="0" baseline="0" dirty="0">
                          <a:ln>
                            <a:noFill/>
                          </a:ln>
                          <a:solidFill>
                            <a:schemeClr val="tx1"/>
                          </a:solidFill>
                          <a:effectLst/>
                          <a:latin typeface="+mn-lt"/>
                          <a:ea typeface="Avenir Medium" charset="0"/>
                          <a:cs typeface="Avenir Medium" charset="0"/>
                          <a:sym typeface="Calibri"/>
                        </a:rPr>
                        <a:t> Fang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n-lt"/>
                          <a:ea typeface="Avenir Medium" charset="0"/>
                          <a:cs typeface="Avenir Medium" charset="0"/>
                          <a:sym typeface="Calibri"/>
                        </a:rPr>
                        <a:t>(Chinese Academy of Science)</a:t>
                      </a:r>
                      <a:endParaRPr lang="en-US" dirty="0"/>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s-ES"/>
                    </a:p>
                  </a:txBody>
                  <a:tcPr/>
                </a:tc>
                <a:extLst>
                  <a:ext uri="{0D108BD9-81ED-4DB2-BD59-A6C34878D82A}">
                    <a16:rowId xmlns:a16="http://schemas.microsoft.com/office/drawing/2014/main" xmlns="" val="10003"/>
                  </a:ext>
                </a:extLst>
              </a:tr>
              <a:tr h="641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effectLst/>
                          <a:latin typeface="+mj-lt"/>
                          <a:ea typeface="Avenir Medium" charset="0"/>
                          <a:cs typeface="Avenir Medium" charset="0"/>
                        </a:rPr>
                        <a:t>Fire*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100" b="0" i="0" u="none" strike="noStrike" cap="none" normalizeH="0" baseline="0" dirty="0">
                          <a:ln>
                            <a:noFill/>
                          </a:ln>
                          <a:effectLst/>
                          <a:latin typeface="+mj-lt"/>
                          <a:ea typeface="Avenir Medium" charset="0"/>
                          <a:cs typeface="Avenir Medium" charset="0"/>
                        </a:rPr>
                        <a:t>(Active Fire, Burned Area)</a:t>
                      </a:r>
                      <a:endParaRPr kumimoji="0" lang="en-US" sz="1100" b="0" i="0" u="none" strike="noStrike"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Luigi Boschetti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Light" charset="0"/>
                          <a:cs typeface="Avenir Light" charset="0"/>
                          <a:sym typeface="Calibri"/>
                        </a:rPr>
                        <a:t>(University of Idaho)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Gareth Roberts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(U. Southampton, UK)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s-E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s-ES"/>
                    </a:p>
                  </a:txBody>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Andrew Edwards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normalizeH="0" baseline="0" dirty="0">
                          <a:ln>
                            <a:noFill/>
                          </a:ln>
                          <a:solidFill>
                            <a:schemeClr val="tx1"/>
                          </a:solidFill>
                          <a:effectLst/>
                          <a:latin typeface="+mj-lt"/>
                          <a:ea typeface="Avenir Medium" charset="0"/>
                          <a:cs typeface="Avenir Medium" charset="0"/>
                          <a:sym typeface="Calibri"/>
                        </a:rPr>
                        <a:t>(Charles Darwin 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Andrew Edwards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(Charles Darwin 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s-ES"/>
                    </a:p>
                  </a:txBody>
                  <a:tcPr/>
                </a:tc>
                <a:extLst>
                  <a:ext uri="{0D108BD9-81ED-4DB2-BD59-A6C34878D82A}">
                    <a16:rowId xmlns:a16="http://schemas.microsoft.com/office/drawing/2014/main" xmlns="" val="10005"/>
                  </a:ext>
                </a:extLst>
              </a:tr>
              <a:tr h="4793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effectLst/>
                          <a:latin typeface="+mj-lt"/>
                          <a:ea typeface="Avenir Medium" charset="0"/>
                          <a:cs typeface="Avenir Medium" charset="0"/>
                        </a:rPr>
                        <a:t>Land Surface Temperature*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100" b="0" i="0" u="none" strike="noStrike" cap="none" normalizeH="0" baseline="0" dirty="0">
                          <a:ln>
                            <a:noFill/>
                          </a:ln>
                          <a:effectLst/>
                          <a:latin typeface="+mj-lt"/>
                          <a:ea typeface="Avenir Medium" charset="0"/>
                          <a:cs typeface="Avenir Medium" charset="0"/>
                        </a:rPr>
                        <a:t>(LST and Emissivity)</a:t>
                      </a:r>
                      <a:endParaRPr kumimoji="0" lang="en-US" sz="1100" b="0" i="0" u="none" strike="noStrike"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ES" sz="1200" b="0" i="0" u="none" strike="noStrike" kern="1200" cap="none" normalizeH="0" baseline="0" dirty="0" err="1">
                          <a:ln>
                            <a:noFill/>
                          </a:ln>
                          <a:solidFill>
                            <a:srgbClr val="008F00"/>
                          </a:solidFill>
                          <a:effectLst/>
                          <a:latin typeface="+mj-lt"/>
                          <a:ea typeface="Avenir Medium" charset="0"/>
                          <a:cs typeface="Avenir Medium" charset="0"/>
                        </a:rPr>
                        <a:t>Glynn</a:t>
                      </a:r>
                      <a:r>
                        <a:rPr kumimoji="0" lang="es-ES" sz="1200" b="0" i="0" u="none" strike="noStrike" kern="1200" cap="none" normalizeH="0" baseline="0" dirty="0">
                          <a:ln>
                            <a:noFill/>
                          </a:ln>
                          <a:solidFill>
                            <a:srgbClr val="008F00"/>
                          </a:solidFill>
                          <a:effectLst/>
                          <a:latin typeface="+mj-lt"/>
                          <a:ea typeface="Avenir Medium" charset="0"/>
                          <a:cs typeface="Avenir Medium" charset="0"/>
                        </a:rPr>
                        <a:t> </a:t>
                      </a:r>
                      <a:r>
                        <a:rPr kumimoji="0" lang="es-ES" sz="1200" b="0" i="0" u="none" strike="noStrike" kern="1200" cap="none" normalizeH="0" baseline="0" dirty="0" err="1">
                          <a:ln>
                            <a:noFill/>
                          </a:ln>
                          <a:solidFill>
                            <a:srgbClr val="008F00"/>
                          </a:solidFill>
                          <a:effectLst/>
                          <a:latin typeface="+mj-lt"/>
                          <a:ea typeface="Avenir Medium" charset="0"/>
                          <a:cs typeface="Avenir Medium" charset="0"/>
                        </a:rPr>
                        <a:t>Hulley</a:t>
                      </a:r>
                      <a:endParaRPr kumimoji="0" lang="en-US" sz="1200" b="0" i="0" u="none" strike="noStrike" kern="1200" cap="none" normalizeH="0" baseline="0" dirty="0">
                        <a:ln>
                          <a:noFill/>
                        </a:ln>
                        <a:solidFill>
                          <a:srgbClr val="008F00"/>
                        </a:solidFill>
                        <a:effectLst/>
                        <a:latin typeface="+mj-lt"/>
                        <a:ea typeface="Avenir Medium" charset="0"/>
                        <a:cs typeface="Avenir Medium" charset="0"/>
                      </a:endParaRP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000" b="0" i="0" u="none" strike="noStrike" cap="none" normalizeH="0" baseline="0" dirty="0">
                          <a:ln>
                            <a:noFill/>
                          </a:ln>
                          <a:solidFill>
                            <a:srgbClr val="008F00"/>
                          </a:solidFill>
                          <a:effectLst/>
                          <a:latin typeface="+mj-lt"/>
                          <a:ea typeface="Avenir Light" charset="0"/>
                          <a:cs typeface="Avenir Light" charset="0"/>
                        </a:rPr>
                        <a:t>(NASA JPL)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F1B1"/>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000" b="0" i="0" u="none" strike="noStrike" cap="none" normalizeH="0" baseline="0" dirty="0">
                        <a:ln>
                          <a:noFill/>
                        </a:ln>
                        <a:solidFill>
                          <a:srgbClr val="008F00"/>
                        </a:solidFill>
                        <a:effectLst/>
                        <a:latin typeface="+mj-lt"/>
                        <a:ea typeface="Avenir Light" charset="0"/>
                        <a:cs typeface="Avenir Light"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F1B1"/>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Frank Goettsche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(KIT, Germany)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s-E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s-ES"/>
                    </a:p>
                  </a:txBody>
                  <a:tcPr/>
                </a:tc>
                <a:extLst>
                  <a:ext uri="{0D108BD9-81ED-4DB2-BD59-A6C34878D82A}">
                    <a16:rowId xmlns:a16="http://schemas.microsoft.com/office/drawing/2014/main" xmlns="" val="10006"/>
                  </a:ext>
                </a:extLst>
              </a:tr>
              <a:tr h="4677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effectLst/>
                          <a:latin typeface="+mj-lt"/>
                          <a:ea typeface="Avenir Medium" charset="0"/>
                          <a:cs typeface="Avenir Medium" charset="0"/>
                        </a:rPr>
                        <a:t>Soil Moisture*</a:t>
                      </a:r>
                      <a:endParaRPr kumimoji="0" lang="en-US" sz="1400" b="0" i="0" u="none" strike="noStrike"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Michael Cosh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(USDA ARS)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kern="1200"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Carsten Montzka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(Jülich Research Centre)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s-E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s-ES"/>
                    </a:p>
                  </a:txBody>
                  <a:tcPr/>
                </a:tc>
                <a:extLst>
                  <a:ext uri="{0D108BD9-81ED-4DB2-BD59-A6C34878D82A}">
                    <a16:rowId xmlns:a16="http://schemas.microsoft.com/office/drawing/2014/main" xmlns="" val="10007"/>
                  </a:ext>
                </a:extLst>
              </a:tr>
              <a:tr h="43656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effectLst/>
                          <a:latin typeface="+mj-lt"/>
                          <a:ea typeface="Avenir Medium" charset="0"/>
                          <a:cs typeface="Avenir Medium" charset="0"/>
                        </a:rPr>
                        <a:t>Land Surface Phenology</a:t>
                      </a:r>
                      <a:endParaRPr kumimoji="0" lang="en-US" sz="1400" b="0" i="0" u="none" strike="noStrike"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rgbClr val="008F00"/>
                          </a:solidFill>
                          <a:effectLst/>
                          <a:latin typeface="+mj-lt"/>
                          <a:ea typeface="Avenir Medium" charset="0"/>
                          <a:cs typeface="Avenir Medium" charset="0"/>
                        </a:rPr>
                        <a:t>Joshua Gray</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000" b="0" i="0" u="none" strike="noStrike" cap="none" normalizeH="0" baseline="0" dirty="0">
                          <a:ln>
                            <a:noFill/>
                          </a:ln>
                          <a:solidFill>
                            <a:srgbClr val="008F00"/>
                          </a:solidFill>
                          <a:effectLst/>
                          <a:latin typeface="+mj-lt"/>
                          <a:ea typeface="Avenir Light" charset="0"/>
                          <a:cs typeface="Avenir Light" charset="0"/>
                        </a:rPr>
                        <a:t>(University of Montana)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F1B1"/>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000" b="0" i="0" u="none" strike="noStrike" cap="none" normalizeH="0" baseline="0" dirty="0">
                        <a:ln>
                          <a:noFill/>
                        </a:ln>
                        <a:solidFill>
                          <a:srgbClr val="008F00"/>
                        </a:solidFill>
                        <a:effectLst/>
                        <a:latin typeface="+mj-lt"/>
                        <a:ea typeface="Avenir Light" charset="0"/>
                        <a:cs typeface="Avenir Light"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F1B1"/>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8F00"/>
                          </a:solidFill>
                          <a:effectLst/>
                          <a:latin typeface="+mj-lt"/>
                          <a:ea typeface="Avenir Medium" charset="0"/>
                          <a:cs typeface="Avenir Medium" charset="0"/>
                          <a:sym typeface="Calibri"/>
                        </a:rPr>
                        <a:t>Victor Rodriguez-Galiano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a:ln>
                            <a:noFill/>
                          </a:ln>
                          <a:solidFill>
                            <a:srgbClr val="008F00"/>
                          </a:solidFill>
                          <a:effectLst/>
                          <a:latin typeface="+mj-lt"/>
                          <a:ea typeface="Avenir Medium" charset="0"/>
                          <a:cs typeface="Avenir Medium" charset="0"/>
                          <a:sym typeface="Calibri"/>
                        </a:rPr>
                        <a:t>(Universidad de Sevilla)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2F1B1"/>
                    </a:solidFill>
                  </a:tcPr>
                </a:tc>
                <a:tc hMerge="1">
                  <a:txBody>
                    <a:bodyPr/>
                    <a:lstStyle/>
                    <a:p>
                      <a:endParaRPr lang="es-E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s-ES"/>
                    </a:p>
                  </a:txBody>
                  <a:tcPr/>
                </a:tc>
                <a:extLst>
                  <a:ext uri="{0D108BD9-81ED-4DB2-BD59-A6C34878D82A}">
                    <a16:rowId xmlns:a16="http://schemas.microsoft.com/office/drawing/2014/main" xmlns="" val="10008"/>
                  </a:ext>
                </a:extLst>
              </a:tr>
              <a:tr h="4677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mj-lt"/>
                          <a:ea typeface="Avenir Medium" charset="0"/>
                          <a:cs typeface="Avenir Medium" charset="0"/>
                        </a:rPr>
                        <a:t>Vegetation Index</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mj-lt"/>
                          <a:ea typeface="Avenir Medium" charset="0"/>
                          <a:cs typeface="Avenir Medium" charset="0"/>
                        </a:rPr>
                        <a:t>Tomoaki Miura</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1000" b="0" i="0" u="none" strike="noStrike" cap="none" normalizeH="0" baseline="0" dirty="0">
                          <a:ln>
                            <a:noFill/>
                          </a:ln>
                          <a:solidFill>
                            <a:schemeClr val="tx1"/>
                          </a:solidFill>
                          <a:effectLst/>
                          <a:latin typeface="+mj-lt"/>
                          <a:ea typeface="Avenir Light" charset="0"/>
                          <a:cs typeface="Avenir Light" charset="0"/>
                        </a:rPr>
                        <a:t>(University of Hawaii)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hMerge="1">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1000" b="0" i="0" u="none" strike="noStrike" cap="none" normalizeH="0" baseline="0" dirty="0">
                        <a:ln>
                          <a:noFill/>
                        </a:ln>
                        <a:solidFill>
                          <a:schemeClr val="tx1"/>
                        </a:solidFill>
                        <a:effectLst/>
                        <a:latin typeface="+mj-lt"/>
                        <a:ea typeface="Avenir Light" charset="0"/>
                        <a:cs typeface="Avenir Light"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Else Swinnen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(VITO)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s-E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s-ES"/>
                    </a:p>
                  </a:txBody>
                  <a:tcPr/>
                </a:tc>
                <a:extLst>
                  <a:ext uri="{0D108BD9-81ED-4DB2-BD59-A6C34878D82A}">
                    <a16:rowId xmlns:a16="http://schemas.microsoft.com/office/drawing/2014/main" xmlns="" val="10009"/>
                  </a:ext>
                </a:extLst>
              </a:tr>
              <a:tr h="641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mj-lt"/>
                          <a:ea typeface="Avenir Medium" charset="0"/>
                          <a:cs typeface="Avenir Medium" charset="0"/>
                        </a:rPr>
                        <a:t>Above Ground Biomass*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Laura Duncanson</a:t>
                      </a:r>
                      <a:br>
                        <a:rPr kumimoji="0" lang="en-US" sz="1200" b="0" i="0" u="none" strike="noStrike" kern="1200" cap="none" normalizeH="0" baseline="0" dirty="0">
                          <a:ln>
                            <a:noFill/>
                          </a:ln>
                          <a:solidFill>
                            <a:schemeClr val="tx1"/>
                          </a:solidFill>
                          <a:effectLst/>
                          <a:latin typeface="+mj-lt"/>
                          <a:ea typeface="Avenir Medium" charset="0"/>
                          <a:cs typeface="Avenir Medium" charset="0"/>
                        </a:rPr>
                      </a:br>
                      <a:r>
                        <a:rPr kumimoji="0" lang="en-US" sz="1200" b="0" i="0" u="none" strike="noStrike" kern="1200" cap="none" normalizeH="0" baseline="0" dirty="0">
                          <a:ln>
                            <a:noFill/>
                          </a:ln>
                          <a:solidFill>
                            <a:schemeClr val="tx1"/>
                          </a:solidFill>
                          <a:effectLst/>
                          <a:latin typeface="+mj-lt"/>
                          <a:ea typeface="Avenir Medium" charset="0"/>
                          <a:cs typeface="Avenir Medium" charset="0"/>
                        </a:rPr>
                        <a:t>(GSFC)</a:t>
                      </a:r>
                    </a:p>
                  </a:txBody>
                  <a:tcPr marL="12700" marR="12700" marT="127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John Armston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(UMD/UQ, Australia)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s-E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s-ES"/>
                    </a:p>
                  </a:txBody>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200" b="0" i="0" u="none" strike="noStrike" kern="1200" cap="none" normalizeH="0" baseline="0" dirty="0">
                        <a:ln>
                          <a:noFill/>
                        </a:ln>
                        <a:solidFill>
                          <a:schemeClr val="tx1"/>
                        </a:solidFill>
                        <a:effectLst/>
                        <a:latin typeface="+mj-lt"/>
                        <a:ea typeface="Avenir Medium" charset="0"/>
                        <a:cs typeface="Avenir Medium"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Mat Disney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kern="1200" cap="none" normalizeH="0" baseline="0" dirty="0">
                          <a:ln>
                            <a:noFill/>
                          </a:ln>
                          <a:solidFill>
                            <a:schemeClr val="tx1"/>
                          </a:solidFill>
                          <a:effectLst/>
                          <a:latin typeface="+mj-lt"/>
                          <a:ea typeface="Avenir Medium" charset="0"/>
                          <a:cs typeface="Avenir Medium" charset="0"/>
                        </a:rPr>
                        <a:t>(U. College London, UK)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s-ES"/>
                    </a:p>
                  </a:txBody>
                  <a:tcPr/>
                </a:tc>
                <a:extLst>
                  <a:ext uri="{0D108BD9-81ED-4DB2-BD59-A6C34878D82A}">
                    <a16:rowId xmlns:a16="http://schemas.microsoft.com/office/drawing/2014/main" xmlns="" val="10010"/>
                  </a:ext>
                </a:extLst>
              </a:tr>
            </a:tbl>
          </a:graphicData>
        </a:graphic>
      </p:graphicFrame>
      <p:sp>
        <p:nvSpPr>
          <p:cNvPr id="12" name="TextBox 9">
            <a:extLst>
              <a:ext uri="{FF2B5EF4-FFF2-40B4-BE49-F238E27FC236}">
                <a16:creationId xmlns:a16="http://schemas.microsoft.com/office/drawing/2014/main" xmlns="" id="{F6422D9D-CEBB-4602-9892-32F21A233CC2}"/>
              </a:ext>
            </a:extLst>
          </p:cNvPr>
          <p:cNvSpPr txBox="1">
            <a:spLocks noChangeArrowheads="1"/>
          </p:cNvSpPr>
          <p:nvPr/>
        </p:nvSpPr>
        <p:spPr bwMode="auto">
          <a:xfrm>
            <a:off x="127425" y="5912911"/>
            <a:ext cx="207363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eaLnBrk="1" hangingPunct="1">
              <a:spcBef>
                <a:spcPct val="0"/>
              </a:spcBef>
              <a:buFontTx/>
              <a:buNone/>
            </a:pPr>
            <a:r>
              <a:rPr lang="en-US" altLang="en-US" sz="1200" dirty="0">
                <a:latin typeface="+mj-lt"/>
                <a:ea typeface="Avenir Light" charset="0"/>
                <a:cs typeface="Avenir Light" charset="0"/>
              </a:rPr>
              <a:t>*Essential Climate Variable (ECV) as defined by GCOS</a:t>
            </a:r>
          </a:p>
          <a:p>
            <a:pPr eaLnBrk="1" hangingPunct="1">
              <a:spcBef>
                <a:spcPct val="0"/>
              </a:spcBef>
              <a:buFontTx/>
              <a:buNone/>
            </a:pPr>
            <a:r>
              <a:rPr lang="en-US" altLang="en-US" sz="1200" dirty="0">
                <a:latin typeface="+mj-lt"/>
                <a:ea typeface="Avenir Light" charset="0"/>
                <a:cs typeface="Avenir Light" charset="0"/>
              </a:rPr>
              <a:t>Co-lead:</a:t>
            </a:r>
            <a:r>
              <a:rPr lang="en-US" altLang="en-US" sz="1200" dirty="0">
                <a:latin typeface="+mj-lt"/>
                <a:ea typeface="Avenir Medium" charset="0"/>
                <a:cs typeface="Avenir Medium" charset="0"/>
              </a:rPr>
              <a:t> sitting, </a:t>
            </a:r>
            <a:r>
              <a:rPr lang="en-US" altLang="en-US" sz="1200" dirty="0">
                <a:solidFill>
                  <a:srgbClr val="008F00"/>
                </a:solidFill>
                <a:latin typeface="+mj-lt"/>
                <a:ea typeface="Avenir Medium" charset="0"/>
                <a:cs typeface="Avenir Medium" charset="0"/>
              </a:rPr>
              <a:t>recent, </a:t>
            </a:r>
            <a:r>
              <a:rPr lang="en-US" altLang="en-US" sz="1200" dirty="0">
                <a:solidFill>
                  <a:srgbClr val="FF0000"/>
                </a:solidFill>
                <a:latin typeface="+mj-lt"/>
                <a:ea typeface="Avenir Medium" charset="0"/>
                <a:cs typeface="Avenir Medium" charset="0"/>
              </a:rPr>
              <a:t>vacant,</a:t>
            </a:r>
            <a:r>
              <a:rPr lang="en-US" altLang="en-US" sz="1200" dirty="0">
                <a:latin typeface="+mj-lt"/>
                <a:ea typeface="Avenir Medium" charset="0"/>
                <a:cs typeface="Avenir Medium" charset="0"/>
              </a:rPr>
              <a:t> </a:t>
            </a:r>
            <a:r>
              <a:rPr lang="en-US" altLang="en-US" sz="1200" dirty="0">
                <a:solidFill>
                  <a:srgbClr val="005493"/>
                </a:solidFill>
                <a:latin typeface="+mj-lt"/>
                <a:ea typeface="Avenir Medium" charset="0"/>
                <a:cs typeface="Avenir Medium" charset="0"/>
              </a:rPr>
              <a:t>ex-officio</a:t>
            </a:r>
          </a:p>
        </p:txBody>
      </p:sp>
      <p:sp>
        <p:nvSpPr>
          <p:cNvPr id="3" name="Rectángulo 2">
            <a:extLst>
              <a:ext uri="{FF2B5EF4-FFF2-40B4-BE49-F238E27FC236}">
                <a16:creationId xmlns:a16="http://schemas.microsoft.com/office/drawing/2014/main" xmlns="" id="{18F94F58-0872-402F-8106-AD52627EA9DC}"/>
              </a:ext>
            </a:extLst>
          </p:cNvPr>
          <p:cNvSpPr/>
          <p:nvPr/>
        </p:nvSpPr>
        <p:spPr>
          <a:xfrm>
            <a:off x="127425" y="1366478"/>
            <a:ext cx="2296179" cy="1723549"/>
          </a:xfrm>
          <a:prstGeom prst="rect">
            <a:avLst/>
          </a:prstGeom>
        </p:spPr>
        <p:txBody>
          <a:bodyPr wrap="square">
            <a:spAutoFit/>
          </a:bodyPr>
          <a:lstStyle/>
          <a:p>
            <a:r>
              <a:rPr lang="en-US" dirty="0">
                <a:solidFill>
                  <a:srgbClr val="C00000"/>
                </a:solidFill>
              </a:rPr>
              <a:t>Vice-Chair position is currently vacant ! </a:t>
            </a:r>
          </a:p>
          <a:p>
            <a:endParaRPr lang="en-US" sz="1400" dirty="0">
              <a:solidFill>
                <a:srgbClr val="C00000"/>
              </a:solidFill>
            </a:endParaRPr>
          </a:p>
          <a:p>
            <a:r>
              <a:rPr lang="en-US" sz="1400" dirty="0">
                <a:solidFill>
                  <a:srgbClr val="C00000"/>
                </a:solidFill>
              </a:rPr>
              <a:t>If you know a suitable candidate from a non-European Agency, please let us know.</a:t>
            </a:r>
          </a:p>
        </p:txBody>
      </p:sp>
      <p:sp>
        <p:nvSpPr>
          <p:cNvPr id="17" name="Rectángulo 16">
            <a:extLst>
              <a:ext uri="{FF2B5EF4-FFF2-40B4-BE49-F238E27FC236}">
                <a16:creationId xmlns:a16="http://schemas.microsoft.com/office/drawing/2014/main" xmlns="" id="{3C230966-7497-4377-B9CA-3547B3E200CB}"/>
              </a:ext>
            </a:extLst>
          </p:cNvPr>
          <p:cNvSpPr/>
          <p:nvPr/>
        </p:nvSpPr>
        <p:spPr>
          <a:xfrm>
            <a:off x="127425" y="3441579"/>
            <a:ext cx="2296179" cy="1815882"/>
          </a:xfrm>
          <a:prstGeom prst="rect">
            <a:avLst/>
          </a:prstGeom>
        </p:spPr>
        <p:txBody>
          <a:bodyPr wrap="square">
            <a:spAutoFit/>
          </a:bodyPr>
          <a:lstStyle/>
          <a:p>
            <a:r>
              <a:rPr lang="en-US" sz="1600" dirty="0"/>
              <a:t>FAPAR and LAI were recently merged into Biophysical variables (similar ground data collection, product algorithms and validation)</a:t>
            </a:r>
          </a:p>
        </p:txBody>
      </p:sp>
      <p:cxnSp>
        <p:nvCxnSpPr>
          <p:cNvPr id="6" name="Conector recto de flecha 5">
            <a:extLst>
              <a:ext uri="{FF2B5EF4-FFF2-40B4-BE49-F238E27FC236}">
                <a16:creationId xmlns:a16="http://schemas.microsoft.com/office/drawing/2014/main" xmlns="" id="{2619C787-76F4-4FC7-A2E0-9D92FE0C2B7D}"/>
              </a:ext>
            </a:extLst>
          </p:cNvPr>
          <p:cNvCxnSpPr/>
          <p:nvPr/>
        </p:nvCxnSpPr>
        <p:spPr>
          <a:xfrm flipH="1">
            <a:off x="1941701" y="3198665"/>
            <a:ext cx="703844" cy="331431"/>
          </a:xfrm>
          <a:prstGeom prst="straightConnector1">
            <a:avLst/>
          </a:prstGeom>
          <a:noFill/>
          <a:ln w="25400" cap="flat">
            <a:solidFill>
              <a:srgbClr val="FF9A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xmlns="" val="782451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ttp://www.shauntmax30.com/data/out/44/1331360-usa-high-resolutio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47906" y="2138157"/>
            <a:ext cx="1439763" cy="73428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mediterraneanaffairs.com/wp-content/uploads/2015/11/europeanunion.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47905" y="1289847"/>
            <a:ext cx="1439764" cy="7040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6" name="Picture 8" descr="https://upload.wikimedia.org/wikipedia/commons/thumb/f/fa/Flag_of_the_People's_Republic_of_China.svg/2000px-Flag_of_the_People's_Republic_of_China.svg.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19149"/>
          <a:stretch/>
        </p:blipFill>
        <p:spPr bwMode="auto">
          <a:xfrm>
            <a:off x="2235617" y="3993667"/>
            <a:ext cx="1439763" cy="775845"/>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0" descr="http://www.acoa-apeca.gc.ca/eng/investment/InvestmentHome/PublishingImages/Canada_flag.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35616" y="4876447"/>
            <a:ext cx="1439763" cy="73615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3823317" y="1331639"/>
            <a:ext cx="6966603" cy="4170372"/>
          </a:xfrm>
          <a:prstGeom prst="rect">
            <a:avLst/>
          </a:prstGeom>
          <a:noFill/>
        </p:spPr>
        <p:txBody>
          <a:bodyPr wrap="square" rtlCol="0">
            <a:spAutoFit/>
          </a:bodyPr>
          <a:lstStyle/>
          <a:p>
            <a:r>
              <a:rPr lang="en-US" sz="2800" dirty="0"/>
              <a:t>11 (44%)    	           Gov’t : 	  11</a:t>
            </a:r>
          </a:p>
          <a:p>
            <a:endParaRPr lang="en-US" sz="2800" dirty="0"/>
          </a:p>
          <a:p>
            <a:r>
              <a:rPr lang="en-US" sz="2800" dirty="0"/>
              <a:t> 9 (36%)		Academia:      14</a:t>
            </a:r>
          </a:p>
          <a:p>
            <a:endParaRPr lang="en-US" sz="2800" dirty="0"/>
          </a:p>
          <a:p>
            <a:endParaRPr lang="en-US" sz="500" dirty="0"/>
          </a:p>
          <a:p>
            <a:r>
              <a:rPr lang="en-US" sz="2800" dirty="0"/>
              <a:t> 3 (12%)		Male:		   20 (80%) </a:t>
            </a:r>
          </a:p>
          <a:p>
            <a:endParaRPr lang="en-US" sz="2800" dirty="0"/>
          </a:p>
          <a:p>
            <a:endParaRPr lang="en-US" sz="800" dirty="0"/>
          </a:p>
          <a:p>
            <a:r>
              <a:rPr lang="en-US" sz="2800" dirty="0"/>
              <a:t> 1 ( 4%)		</a:t>
            </a:r>
            <a:r>
              <a:rPr lang="en-US" sz="2800" b="1" dirty="0">
                <a:solidFill>
                  <a:srgbClr val="FF0000"/>
                </a:solidFill>
              </a:rPr>
              <a:t>Female: 	     5  (20%) </a:t>
            </a:r>
          </a:p>
          <a:p>
            <a:endParaRPr lang="en-US" sz="2800" dirty="0"/>
          </a:p>
          <a:p>
            <a:r>
              <a:rPr lang="en-US" sz="2800" dirty="0"/>
              <a:t> 1 ( 4%)</a:t>
            </a:r>
          </a:p>
        </p:txBody>
      </p:sp>
      <p:sp>
        <p:nvSpPr>
          <p:cNvPr id="6" name="Rectangle 5"/>
          <p:cNvSpPr/>
          <p:nvPr/>
        </p:nvSpPr>
        <p:spPr>
          <a:xfrm>
            <a:off x="2076487" y="5646233"/>
            <a:ext cx="11443315" cy="1200329"/>
          </a:xfrm>
          <a:prstGeom prst="rect">
            <a:avLst/>
          </a:prstGeom>
        </p:spPr>
        <p:txBody>
          <a:bodyPr wrap="square">
            <a:spAutoFit/>
          </a:bodyPr>
          <a:lstStyle/>
          <a:p>
            <a:endParaRPr lang="en-US" b="1" dirty="0"/>
          </a:p>
          <a:p>
            <a:r>
              <a:rPr lang="en-US" b="1" dirty="0">
                <a:solidFill>
                  <a:srgbClr val="002569"/>
                </a:solidFill>
                <a:latin typeface="Avenir Book" charset="0"/>
                <a:sym typeface="Arial Bold"/>
              </a:rPr>
              <a:t>3-year appointments (10 new openings in Dec 2016) + one possible extension</a:t>
            </a:r>
          </a:p>
          <a:p>
            <a:endParaRPr lang="en-US" b="1" dirty="0">
              <a:solidFill>
                <a:srgbClr val="002569"/>
              </a:solidFill>
              <a:latin typeface="Avenir Book" charset="0"/>
              <a:sym typeface="Arial Bold"/>
            </a:endParaRPr>
          </a:p>
          <a:p>
            <a:r>
              <a:rPr lang="en-US" b="1" dirty="0">
                <a:solidFill>
                  <a:srgbClr val="002569"/>
                </a:solidFill>
                <a:latin typeface="Avenir Book" charset="0"/>
                <a:sym typeface="Arial Bold"/>
              </a:rPr>
              <a:t>LPV Chair &amp; Vice-Chair Goals: To ensure geographic, thematic, and gender diversity.</a:t>
            </a:r>
          </a:p>
        </p:txBody>
      </p:sp>
      <p:cxnSp>
        <p:nvCxnSpPr>
          <p:cNvPr id="8" name="Straight Connector 7"/>
          <p:cNvCxnSpPr/>
          <p:nvPr/>
        </p:nvCxnSpPr>
        <p:spPr>
          <a:xfrm>
            <a:off x="5435600" y="1202250"/>
            <a:ext cx="12700" cy="422910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151288" y="5724317"/>
            <a:ext cx="8349798" cy="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5448300" y="3081859"/>
            <a:ext cx="5052786" cy="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3" name="Título 2">
            <a:extLst>
              <a:ext uri="{FF2B5EF4-FFF2-40B4-BE49-F238E27FC236}">
                <a16:creationId xmlns:a16="http://schemas.microsoft.com/office/drawing/2014/main" xmlns="" id="{B80E1E9D-0C9F-45DE-B40A-8EE188764FF0}"/>
              </a:ext>
            </a:extLst>
          </p:cNvPr>
          <p:cNvSpPr>
            <a:spLocks noGrp="1"/>
          </p:cNvSpPr>
          <p:nvPr>
            <p:ph type="title"/>
          </p:nvPr>
        </p:nvSpPr>
        <p:spPr>
          <a:xfrm>
            <a:off x="-1663083" y="266306"/>
            <a:ext cx="10972800" cy="990600"/>
          </a:xfrm>
        </p:spPr>
        <p:txBody>
          <a:bodyPr/>
          <a:lstStyle/>
          <a:p>
            <a:r>
              <a:rPr lang="de-CH" altLang="en-US" sz="2800" b="1" dirty="0"/>
              <a:t>CEOS LPV Subgroup Composition</a:t>
            </a:r>
            <a:endParaRPr lang="es-ES" sz="2800" b="1" dirty="0"/>
          </a:p>
        </p:txBody>
      </p:sp>
      <p:pic>
        <p:nvPicPr>
          <p:cNvPr id="7" name="Imagen 6">
            <a:extLst>
              <a:ext uri="{FF2B5EF4-FFF2-40B4-BE49-F238E27FC236}">
                <a16:creationId xmlns:a16="http://schemas.microsoft.com/office/drawing/2014/main" xmlns="" id="{6D82508F-D89B-4D9B-B597-0297828502E0}"/>
              </a:ext>
            </a:extLst>
          </p:cNvPr>
          <p:cNvPicPr>
            <a:picLocks noChangeAspect="1"/>
          </p:cNvPicPr>
          <p:nvPr/>
        </p:nvPicPr>
        <p:blipFill rotWithShape="1">
          <a:blip r:embed="rId7"/>
          <a:srcRect l="69612" t="35728" r="16844" b="51974"/>
          <a:stretch/>
        </p:blipFill>
        <p:spPr>
          <a:xfrm>
            <a:off x="2235616" y="3038812"/>
            <a:ext cx="1464345" cy="770605"/>
          </a:xfrm>
          <a:prstGeom prst="rect">
            <a:avLst/>
          </a:prstGeom>
        </p:spPr>
      </p:pic>
      <p:sp>
        <p:nvSpPr>
          <p:cNvPr id="9" name="CuadroTexto 8">
            <a:extLst>
              <a:ext uri="{FF2B5EF4-FFF2-40B4-BE49-F238E27FC236}">
                <a16:creationId xmlns:a16="http://schemas.microsoft.com/office/drawing/2014/main" xmlns="" id="{7E240A4D-309D-400D-AB97-9934B6FE1915}"/>
              </a:ext>
            </a:extLst>
          </p:cNvPr>
          <p:cNvSpPr txBox="1"/>
          <p:nvPr/>
        </p:nvSpPr>
        <p:spPr>
          <a:xfrm>
            <a:off x="7196230" y="4937229"/>
            <a:ext cx="2603089" cy="52321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s-ES" sz="2800" dirty="0"/>
              <a:t>25 </a:t>
            </a:r>
            <a:r>
              <a:rPr lang="es-ES" sz="2800" dirty="0" err="1"/>
              <a:t>members</a:t>
            </a:r>
            <a:endParaRPr lang="es-ES" sz="2800" dirty="0"/>
          </a:p>
        </p:txBody>
      </p:sp>
    </p:spTree>
    <p:extLst>
      <p:ext uri="{BB962C8B-B14F-4D97-AF65-F5344CB8AC3E}">
        <p14:creationId xmlns:p14="http://schemas.microsoft.com/office/powerpoint/2010/main" xmlns="" val="2258559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USA"/>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ítulo 2">
            <a:extLst>
              <a:ext uri="{FF2B5EF4-FFF2-40B4-BE49-F238E27FC236}">
                <a16:creationId xmlns:a16="http://schemas.microsoft.com/office/drawing/2014/main" xmlns="" id="{B80E1E9D-0C9F-45DE-B40A-8EE188764FF0}"/>
              </a:ext>
            </a:extLst>
          </p:cNvPr>
          <p:cNvSpPr>
            <a:spLocks noGrp="1"/>
          </p:cNvSpPr>
          <p:nvPr>
            <p:ph type="title"/>
          </p:nvPr>
        </p:nvSpPr>
        <p:spPr>
          <a:xfrm>
            <a:off x="2201661" y="329013"/>
            <a:ext cx="7969189" cy="825083"/>
          </a:xfrm>
        </p:spPr>
        <p:txBody>
          <a:bodyPr/>
          <a:lstStyle/>
          <a:p>
            <a:pPr algn="ctr"/>
            <a:r>
              <a:rPr lang="de-CH" altLang="en-US" sz="2800" b="1" dirty="0"/>
              <a:t>LPV Subgroup Objectives</a:t>
            </a:r>
            <a:endParaRPr lang="es-ES" sz="2800" b="1" dirty="0"/>
          </a:p>
        </p:txBody>
      </p:sp>
      <p:sp>
        <p:nvSpPr>
          <p:cNvPr id="16" name="Content Placeholder 2">
            <a:extLst>
              <a:ext uri="{FF2B5EF4-FFF2-40B4-BE49-F238E27FC236}">
                <a16:creationId xmlns:a16="http://schemas.microsoft.com/office/drawing/2014/main" xmlns="" id="{5E0C02CC-7EBC-4BA2-B84D-00562443225A}"/>
              </a:ext>
            </a:extLst>
          </p:cNvPr>
          <p:cNvSpPr>
            <a:spLocks noGrp="1"/>
          </p:cNvSpPr>
          <p:nvPr>
            <p:ph idx="1"/>
          </p:nvPr>
        </p:nvSpPr>
        <p:spPr>
          <a:xfrm>
            <a:off x="1610126" y="1528564"/>
            <a:ext cx="9451163" cy="5329436"/>
          </a:xfrm>
        </p:spPr>
        <p:txBody>
          <a:bodyPr/>
          <a:lstStyle/>
          <a:p>
            <a:pPr marL="457200" indent="-457200" eaLnBrk="1" hangingPunct="1">
              <a:buFont typeface="+mj-lt"/>
              <a:buAutoNum type="arabicPeriod"/>
              <a:defRPr/>
            </a:pPr>
            <a:r>
              <a:rPr lang="en-US" altLang="de-DE" sz="1800" b="1" dirty="0">
                <a:latin typeface="Avenir Heavy" charset="0"/>
              </a:rPr>
              <a:t>To foster and coordinate </a:t>
            </a:r>
            <a:r>
              <a:rPr lang="en-US" altLang="de-DE" sz="1800" b="1" dirty="0">
                <a:latin typeface="Avenir Heavy" charset="0"/>
                <a:ea typeface="Avenir Heavy" charset="0"/>
                <a:cs typeface="Avenir Heavy" charset="0"/>
              </a:rPr>
              <a:t>quantitative validation of global land products</a:t>
            </a:r>
            <a:r>
              <a:rPr lang="en-US" altLang="de-DE" sz="1800" dirty="0">
                <a:latin typeface="Avenir Book" charset="0"/>
                <a:ea typeface="Avenir Book" charset="0"/>
                <a:cs typeface="Avenir Book" charset="0"/>
              </a:rPr>
              <a:t> derived from remotely sensed data, in a traceable way, and to relay results to users.</a:t>
            </a:r>
          </a:p>
          <a:p>
            <a:pPr algn="ctr" eaLnBrk="1" hangingPunct="1">
              <a:buFont typeface="+mj-lt"/>
              <a:buAutoNum type="arabicPeriod"/>
              <a:defRPr/>
            </a:pPr>
            <a:endParaRPr lang="en-US" altLang="de-DE" sz="1800" dirty="0">
              <a:latin typeface="Avenir Book" charset="0"/>
              <a:ea typeface="Avenir Book" charset="0"/>
              <a:cs typeface="Avenir Book" charset="0"/>
            </a:endParaRPr>
          </a:p>
          <a:p>
            <a:pPr marL="457200" indent="-457200" eaLnBrk="1" hangingPunct="1">
              <a:lnSpc>
                <a:spcPct val="110000"/>
              </a:lnSpc>
              <a:spcBef>
                <a:spcPct val="0"/>
              </a:spcBef>
              <a:buFont typeface="+mj-lt"/>
              <a:buAutoNum type="arabicPeriod"/>
              <a:defRPr/>
            </a:pPr>
            <a:r>
              <a:rPr lang="en-US" altLang="de-DE" sz="1800" dirty="0">
                <a:latin typeface="Avenir Book" charset="0"/>
                <a:ea typeface="Avenir Book" charset="0"/>
                <a:cs typeface="Avenir Book" charset="0"/>
              </a:rPr>
              <a:t>To </a:t>
            </a:r>
            <a:r>
              <a:rPr lang="en-US" altLang="de-DE" sz="1800" b="1" dirty="0">
                <a:latin typeface="Avenir Book" charset="0"/>
                <a:ea typeface="Avenir Book" charset="0"/>
                <a:cs typeface="Avenir Book" charset="0"/>
              </a:rPr>
              <a:t>increase the quality and efficiency of global satellite product validation </a:t>
            </a:r>
            <a:r>
              <a:rPr lang="en-US" altLang="de-DE" sz="1800" dirty="0">
                <a:latin typeface="Avenir Book" charset="0"/>
                <a:ea typeface="Avenir Book" charset="0"/>
                <a:cs typeface="Avenir Book" charset="0"/>
              </a:rPr>
              <a:t>by developing and promoting </a:t>
            </a:r>
            <a:r>
              <a:rPr lang="en-US" altLang="de-DE" sz="1800" b="1" dirty="0">
                <a:latin typeface="Avenir Heavy" charset="0"/>
                <a:ea typeface="Avenir Heavy" charset="0"/>
                <a:cs typeface="Avenir Heavy" charset="0"/>
              </a:rPr>
              <a:t>international standards and protocols</a:t>
            </a:r>
            <a:r>
              <a:rPr lang="en-US" altLang="de-DE" sz="1800" dirty="0">
                <a:latin typeface="Avenir Book" charset="0"/>
                <a:ea typeface="Avenir Book" charset="0"/>
                <a:cs typeface="Avenir Book" charset="0"/>
              </a:rPr>
              <a:t> for:</a:t>
            </a:r>
          </a:p>
          <a:p>
            <a:pPr lvl="2" eaLnBrk="1" hangingPunct="1">
              <a:lnSpc>
                <a:spcPct val="110000"/>
              </a:lnSpc>
              <a:spcBef>
                <a:spcPct val="0"/>
              </a:spcBef>
              <a:defRPr/>
            </a:pPr>
            <a:r>
              <a:rPr lang="en-US" altLang="de-DE" sz="1800" dirty="0">
                <a:latin typeface="Avenir Light" charset="0"/>
                <a:ea typeface="Avenir Light" charset="0"/>
                <a:cs typeface="Avenir Light" charset="0"/>
              </a:rPr>
              <a:t>Field sampling</a:t>
            </a:r>
          </a:p>
          <a:p>
            <a:pPr lvl="2" eaLnBrk="1" hangingPunct="1">
              <a:lnSpc>
                <a:spcPct val="110000"/>
              </a:lnSpc>
              <a:spcBef>
                <a:spcPct val="0"/>
              </a:spcBef>
              <a:defRPr/>
            </a:pPr>
            <a:r>
              <a:rPr lang="en-US" altLang="de-DE" sz="1800" dirty="0">
                <a:latin typeface="Avenir Light" charset="0"/>
                <a:ea typeface="Avenir Light" charset="0"/>
                <a:cs typeface="Avenir Light" charset="0"/>
              </a:rPr>
              <a:t>Scaling techniques</a:t>
            </a:r>
          </a:p>
          <a:p>
            <a:pPr lvl="2" eaLnBrk="1" hangingPunct="1">
              <a:lnSpc>
                <a:spcPct val="110000"/>
              </a:lnSpc>
              <a:spcBef>
                <a:spcPct val="0"/>
              </a:spcBef>
              <a:defRPr/>
            </a:pPr>
            <a:r>
              <a:rPr lang="en-US" altLang="de-DE" sz="1800" dirty="0">
                <a:latin typeface="Avenir Light" charset="0"/>
                <a:ea typeface="Avenir Light" charset="0"/>
                <a:cs typeface="Avenir Light" charset="0"/>
              </a:rPr>
              <a:t>Accuracy report and use</a:t>
            </a:r>
          </a:p>
          <a:p>
            <a:pPr lvl="2" eaLnBrk="1" hangingPunct="1">
              <a:lnSpc>
                <a:spcPct val="110000"/>
              </a:lnSpc>
              <a:spcBef>
                <a:spcPct val="0"/>
              </a:spcBef>
              <a:defRPr/>
            </a:pPr>
            <a:r>
              <a:rPr lang="en-US" altLang="de-DE" sz="1800" dirty="0">
                <a:latin typeface="Avenir Light" charset="0"/>
                <a:ea typeface="Avenir Light" charset="0"/>
                <a:cs typeface="Avenir Light" charset="0"/>
              </a:rPr>
              <a:t>Data and information exchange</a:t>
            </a:r>
          </a:p>
          <a:p>
            <a:pPr lvl="2" eaLnBrk="1" hangingPunct="1">
              <a:lnSpc>
                <a:spcPct val="30000"/>
              </a:lnSpc>
              <a:spcBef>
                <a:spcPct val="0"/>
              </a:spcBef>
              <a:buFontTx/>
              <a:buNone/>
              <a:defRPr/>
            </a:pPr>
            <a:endParaRPr lang="en-US" altLang="de-DE" sz="1800" dirty="0">
              <a:latin typeface="Avenir Book" charset="0"/>
              <a:ea typeface="Avenir Book" charset="0"/>
              <a:cs typeface="Avenir Book" charset="0"/>
            </a:endParaRPr>
          </a:p>
          <a:p>
            <a:pPr marL="457200" indent="-457200" eaLnBrk="1" hangingPunct="1">
              <a:lnSpc>
                <a:spcPct val="110000"/>
              </a:lnSpc>
              <a:spcBef>
                <a:spcPct val="0"/>
              </a:spcBef>
              <a:buFont typeface="+mj-lt"/>
              <a:buAutoNum type="arabicPeriod"/>
              <a:defRPr/>
            </a:pPr>
            <a:r>
              <a:rPr lang="en-US" altLang="de-DE" sz="1800" dirty="0">
                <a:latin typeface="Avenir Book" charset="0"/>
                <a:ea typeface="Avenir Book" charset="0"/>
                <a:cs typeface="Avenir Book" charset="0"/>
              </a:rPr>
              <a:t>To </a:t>
            </a:r>
            <a:r>
              <a:rPr lang="en-US" altLang="de-DE" sz="1800" b="1" dirty="0">
                <a:latin typeface="Avenir Book" charset="0"/>
                <a:ea typeface="Avenir Book" charset="0"/>
                <a:cs typeface="Avenir Book" charset="0"/>
              </a:rPr>
              <a:t>improve quality of ground references </a:t>
            </a:r>
            <a:r>
              <a:rPr lang="en-US" altLang="de-DE" sz="1800" dirty="0">
                <a:latin typeface="Avenir Book" charset="0"/>
              </a:rPr>
              <a:t>used for </a:t>
            </a:r>
            <a:r>
              <a:rPr lang="en-US" altLang="de-DE" sz="1800" dirty="0">
                <a:latin typeface="Avenir Book" charset="0"/>
                <a:ea typeface="Avenir Book" charset="0"/>
                <a:cs typeface="Avenir Book" charset="0"/>
              </a:rPr>
              <a:t>product validation </a:t>
            </a:r>
          </a:p>
          <a:p>
            <a:pPr lvl="2" eaLnBrk="1" hangingPunct="1">
              <a:lnSpc>
                <a:spcPct val="110000"/>
              </a:lnSpc>
              <a:spcBef>
                <a:spcPct val="0"/>
              </a:spcBef>
              <a:defRPr/>
            </a:pPr>
            <a:r>
              <a:rPr lang="en-US" altLang="de-DE" sz="1800" dirty="0">
                <a:latin typeface="Avenir Light" charset="0"/>
              </a:rPr>
              <a:t>Field campaigns for fiducial references</a:t>
            </a:r>
          </a:p>
          <a:p>
            <a:pPr lvl="2" eaLnBrk="1" hangingPunct="1">
              <a:lnSpc>
                <a:spcPct val="110000"/>
              </a:lnSpc>
              <a:spcBef>
                <a:spcPct val="0"/>
              </a:spcBef>
              <a:defRPr/>
            </a:pPr>
            <a:r>
              <a:rPr lang="en-US" altLang="de-DE" sz="1800" dirty="0">
                <a:latin typeface="Avenir Light" charset="0"/>
              </a:rPr>
              <a:t>Identification of supersites for validation</a:t>
            </a:r>
          </a:p>
          <a:p>
            <a:pPr lvl="2" eaLnBrk="1" hangingPunct="1">
              <a:lnSpc>
                <a:spcPct val="110000"/>
              </a:lnSpc>
              <a:spcBef>
                <a:spcPct val="0"/>
              </a:spcBef>
              <a:defRPr/>
            </a:pPr>
            <a:endParaRPr lang="en-US" altLang="de-DE" sz="1800" dirty="0">
              <a:latin typeface="Avenir Book" charset="0"/>
              <a:ea typeface="Avenir Book" charset="0"/>
              <a:cs typeface="Avenir Book" charset="0"/>
            </a:endParaRPr>
          </a:p>
          <a:p>
            <a:pPr marL="457200" indent="-457200" eaLnBrk="1" hangingPunct="1">
              <a:lnSpc>
                <a:spcPct val="110000"/>
              </a:lnSpc>
              <a:spcBef>
                <a:spcPct val="0"/>
              </a:spcBef>
              <a:buFont typeface="+mj-lt"/>
              <a:buAutoNum type="arabicPeriod"/>
              <a:defRPr/>
            </a:pPr>
            <a:r>
              <a:rPr lang="en-US" altLang="de-DE" sz="1800" dirty="0">
                <a:latin typeface="Avenir Book" charset="0"/>
                <a:ea typeface="Avenir Book" charset="0"/>
                <a:cs typeface="Avenir Book" charset="0"/>
              </a:rPr>
              <a:t>To </a:t>
            </a:r>
            <a:r>
              <a:rPr lang="en-US" altLang="de-DE" sz="1800" b="1" dirty="0">
                <a:latin typeface="Avenir Book" charset="0"/>
                <a:ea typeface="Avenir Book" charset="0"/>
                <a:cs typeface="Avenir Book" charset="0"/>
              </a:rPr>
              <a:t>provide feedback to international structures </a:t>
            </a:r>
            <a:r>
              <a:rPr lang="en-US" altLang="de-DE" sz="1800" dirty="0">
                <a:latin typeface="Avenir Book" charset="0"/>
                <a:ea typeface="Avenir Book" charset="0"/>
                <a:cs typeface="Avenir Book" charset="0"/>
              </a:rPr>
              <a:t>for:</a:t>
            </a:r>
          </a:p>
          <a:p>
            <a:pPr lvl="2" eaLnBrk="1" hangingPunct="1">
              <a:lnSpc>
                <a:spcPct val="110000"/>
              </a:lnSpc>
              <a:spcBef>
                <a:spcPct val="0"/>
              </a:spcBef>
              <a:defRPr/>
            </a:pPr>
            <a:r>
              <a:rPr lang="en-US" altLang="de-DE" sz="1800" dirty="0">
                <a:latin typeface="Avenir Light" charset="0"/>
                <a:ea typeface="Avenir Light" charset="0"/>
                <a:cs typeface="Avenir Light" charset="0"/>
              </a:rPr>
              <a:t>Requirements on product accuracy and quality assurance</a:t>
            </a:r>
          </a:p>
          <a:p>
            <a:pPr lvl="2" eaLnBrk="1" hangingPunct="1">
              <a:lnSpc>
                <a:spcPct val="110000"/>
              </a:lnSpc>
              <a:spcBef>
                <a:spcPct val="0"/>
              </a:spcBef>
              <a:defRPr/>
            </a:pPr>
            <a:r>
              <a:rPr lang="en-US" altLang="de-DE" sz="1800" dirty="0">
                <a:latin typeface="Avenir Light" charset="0"/>
                <a:ea typeface="Avenir Light" charset="0"/>
                <a:cs typeface="Avenir Light" charset="0"/>
              </a:rPr>
              <a:t>Terrestrial ECV/EBV measurement standards </a:t>
            </a:r>
          </a:p>
        </p:txBody>
      </p:sp>
    </p:spTree>
    <p:extLst>
      <p:ext uri="{BB962C8B-B14F-4D97-AF65-F5344CB8AC3E}">
        <p14:creationId xmlns:p14="http://schemas.microsoft.com/office/powerpoint/2010/main" xmlns="" val="3613565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68237" y="271310"/>
            <a:ext cx="8355013" cy="812813"/>
          </a:xfrm>
        </p:spPr>
        <p:txBody>
          <a:bodyPr/>
          <a:lstStyle/>
          <a:p>
            <a:r>
              <a:rPr lang="de-CH" altLang="en-US" b="1" dirty="0">
                <a:effectLst>
                  <a:outerShdw blurRad="63500" sx="101000" sy="101000" algn="ctr" rotWithShape="0">
                    <a:prstClr val="black">
                      <a:alpha val="40000"/>
                    </a:prstClr>
                  </a:outerShdw>
                </a:effectLst>
                <a:latin typeface="Avenir Heavy" charset="0"/>
                <a:ea typeface="Avenir Heavy" charset="0"/>
                <a:cs typeface="Avenir Heavy" charset="0"/>
              </a:rPr>
              <a:t>LPV Validation Framework</a:t>
            </a:r>
            <a:endParaRPr lang="en-US" altLang="en-US" dirty="0">
              <a:latin typeface="Avenir Book" charset="0"/>
              <a:ea typeface="Avenir Book" charset="0"/>
              <a:cs typeface="Avenir Book" charset="0"/>
            </a:endParaRPr>
          </a:p>
        </p:txBody>
      </p:sp>
      <p:sp>
        <p:nvSpPr>
          <p:cNvPr id="14339" name="Slide Number Placeholder 4"/>
          <p:cNvSpPr>
            <a:spLocks noGrp="1"/>
          </p:cNvSpPr>
          <p:nvPr>
            <p:ph type="sldNum" sz="quarter" idx="11"/>
          </p:nvPr>
        </p:nvSpPr>
        <p:spPr bwMode="auto">
          <a:xfrm>
            <a:off x="7935930" y="6492875"/>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spcBef>
                <a:spcPct val="0"/>
              </a:spcBef>
              <a:buFontTx/>
              <a:buNone/>
              <a:defRPr/>
            </a:pPr>
            <a:fld id="{539973ED-3CA8-486F-9949-DD3997A21E33}" type="slidenum">
              <a:rPr lang="en-US" altLang="en-US" smtClean="0"/>
              <a:pPr>
                <a:spcBef>
                  <a:spcPct val="0"/>
                </a:spcBef>
                <a:buFontTx/>
                <a:buNone/>
                <a:defRPr/>
              </a:pPr>
              <a:t>6</a:t>
            </a:fld>
            <a:endParaRPr lang="en-US" altLang="en-US" sz="1200">
              <a:solidFill>
                <a:srgbClr val="898989"/>
              </a:solidFill>
              <a:latin typeface="Arial" charset="0"/>
              <a:cs typeface="Arial" charset="0"/>
            </a:endParaRPr>
          </a:p>
        </p:txBody>
      </p:sp>
      <p:grpSp>
        <p:nvGrpSpPr>
          <p:cNvPr id="13" name="12 Grupo"/>
          <p:cNvGrpSpPr/>
          <p:nvPr/>
        </p:nvGrpSpPr>
        <p:grpSpPr>
          <a:xfrm>
            <a:off x="5325510" y="1185501"/>
            <a:ext cx="6301563" cy="5529164"/>
            <a:chOff x="4955865" y="1185501"/>
            <a:chExt cx="6301563" cy="5529164"/>
          </a:xfrm>
        </p:grpSpPr>
        <p:pic>
          <p:nvPicPr>
            <p:cNvPr id="14" name="Picture 14" descr="Screen Shot 2014-12-04 at 6.50.54 PM.png"/>
            <p:cNvPicPr>
              <a:picLocks noChangeAspect="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340269" y="1432875"/>
              <a:ext cx="5917159" cy="5281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p:cNvSpPr/>
            <p:nvPr/>
          </p:nvSpPr>
          <p:spPr>
            <a:xfrm>
              <a:off x="4955865" y="1185501"/>
              <a:ext cx="1734114" cy="253916"/>
            </a:xfrm>
            <a:prstGeom prst="rect">
              <a:avLst/>
            </a:prstGeom>
          </p:spPr>
          <p:txBody>
            <a:bodyPr wrap="square">
              <a:spAutoFit/>
            </a:bodyPr>
            <a:lstStyle/>
            <a:p>
              <a:pPr eaLnBrk="1" hangingPunct="1"/>
              <a:r>
                <a:rPr lang="en-GB" altLang="en-US" sz="1000" dirty="0">
                  <a:solidFill>
                    <a:srgbClr val="FF0000"/>
                  </a:solidFill>
                  <a:latin typeface="Avenir Light" charset="0"/>
                  <a:ea typeface="Avenir Light" charset="0"/>
                  <a:cs typeface="Avenir Light" charset="0"/>
                </a:rPr>
                <a:t>Lead Agency: NASA</a:t>
              </a:r>
              <a:endParaRPr lang="en-US" altLang="en-US" sz="1000" dirty="0">
                <a:solidFill>
                  <a:srgbClr val="FF0000"/>
                </a:solidFill>
                <a:latin typeface="Avenir Light" charset="0"/>
                <a:ea typeface="Avenir Light" charset="0"/>
                <a:cs typeface="Avenir Light" charset="0"/>
              </a:endParaRPr>
            </a:p>
          </p:txBody>
        </p:sp>
        <p:sp>
          <p:nvSpPr>
            <p:cNvPr id="7" name="Rectangle 6"/>
            <p:cNvSpPr/>
            <p:nvPr/>
          </p:nvSpPr>
          <p:spPr>
            <a:xfrm>
              <a:off x="8543763" y="1185501"/>
              <a:ext cx="2028727" cy="253916"/>
            </a:xfrm>
            <a:prstGeom prst="rect">
              <a:avLst/>
            </a:prstGeom>
          </p:spPr>
          <p:txBody>
            <a:bodyPr wrap="square">
              <a:spAutoFit/>
            </a:bodyPr>
            <a:lstStyle/>
            <a:p>
              <a:pPr eaLnBrk="1" hangingPunct="1"/>
              <a:r>
                <a:rPr lang="en-GB" altLang="en-US" sz="1000" dirty="0">
                  <a:solidFill>
                    <a:srgbClr val="FF0000"/>
                  </a:solidFill>
                  <a:latin typeface="Avenir Light" charset="0"/>
                  <a:ea typeface="Avenir Light" charset="0"/>
                  <a:cs typeface="Avenir Light" charset="0"/>
                </a:rPr>
                <a:t>Lead Agencies: USGS/NOAA</a:t>
              </a:r>
              <a:endParaRPr lang="en-US" altLang="en-US" sz="1000" dirty="0">
                <a:solidFill>
                  <a:srgbClr val="FF0000"/>
                </a:solidFill>
                <a:latin typeface="Avenir Light" charset="0"/>
                <a:ea typeface="Avenir Light" charset="0"/>
                <a:cs typeface="Avenir Light" charset="0"/>
              </a:endParaRPr>
            </a:p>
          </p:txBody>
        </p:sp>
        <p:sp>
          <p:nvSpPr>
            <p:cNvPr id="8" name="Rectangle 7"/>
            <p:cNvSpPr/>
            <p:nvPr/>
          </p:nvSpPr>
          <p:spPr>
            <a:xfrm>
              <a:off x="9791794" y="4511271"/>
              <a:ext cx="1189749" cy="400110"/>
            </a:xfrm>
            <a:prstGeom prst="rect">
              <a:avLst/>
            </a:prstGeom>
          </p:spPr>
          <p:txBody>
            <a:bodyPr wrap="square">
              <a:spAutoFit/>
            </a:bodyPr>
            <a:lstStyle/>
            <a:p>
              <a:pPr eaLnBrk="1" hangingPunct="1"/>
              <a:r>
                <a:rPr lang="en-GB" altLang="en-US" sz="1000" dirty="0">
                  <a:solidFill>
                    <a:srgbClr val="FF0000"/>
                  </a:solidFill>
                  <a:latin typeface="Avenir Light" charset="0"/>
                  <a:ea typeface="Avenir Light" charset="0"/>
                  <a:cs typeface="Avenir Light" charset="0"/>
                </a:rPr>
                <a:t>Lead Agencies:</a:t>
              </a:r>
            </a:p>
            <a:p>
              <a:pPr eaLnBrk="1" hangingPunct="1"/>
              <a:r>
                <a:rPr lang="en-GB" altLang="en-US" sz="1000" dirty="0">
                  <a:solidFill>
                    <a:srgbClr val="FF0000"/>
                  </a:solidFill>
                  <a:latin typeface="Avenir Light" charset="0"/>
                  <a:ea typeface="Avenir Light" charset="0"/>
                  <a:cs typeface="Avenir Light" charset="0"/>
                </a:rPr>
                <a:t>ESA/NASA/USGS</a:t>
              </a:r>
              <a:endParaRPr lang="en-US" altLang="en-US" sz="1000" dirty="0">
                <a:solidFill>
                  <a:srgbClr val="FF0000"/>
                </a:solidFill>
                <a:latin typeface="Avenir Light" charset="0"/>
                <a:ea typeface="Avenir Light" charset="0"/>
                <a:cs typeface="Avenir Light" charset="0"/>
              </a:endParaRPr>
            </a:p>
          </p:txBody>
        </p:sp>
        <p:sp>
          <p:nvSpPr>
            <p:cNvPr id="9" name="Rectangle 8"/>
            <p:cNvSpPr/>
            <p:nvPr/>
          </p:nvSpPr>
          <p:spPr>
            <a:xfrm>
              <a:off x="7487538" y="5196310"/>
              <a:ext cx="2032929" cy="246221"/>
            </a:xfrm>
            <a:prstGeom prst="rect">
              <a:avLst/>
            </a:prstGeom>
          </p:spPr>
          <p:txBody>
            <a:bodyPr wrap="square">
              <a:spAutoFit/>
            </a:bodyPr>
            <a:lstStyle/>
            <a:p>
              <a:pPr eaLnBrk="1" hangingPunct="1"/>
              <a:r>
                <a:rPr lang="en-GB" altLang="en-US" sz="1000" dirty="0">
                  <a:solidFill>
                    <a:srgbClr val="FF0000"/>
                  </a:solidFill>
                  <a:latin typeface="Avenir Light" charset="0"/>
                  <a:ea typeface="Avenir Light" charset="0"/>
                  <a:cs typeface="Avenir Light" charset="0"/>
                </a:rPr>
                <a:t>Lead Agency:  ESA/NASA/USGS</a:t>
              </a:r>
              <a:endParaRPr lang="en-US" altLang="en-US" sz="1000" dirty="0">
                <a:solidFill>
                  <a:srgbClr val="FF0000"/>
                </a:solidFill>
                <a:latin typeface="Avenir Light" charset="0"/>
                <a:ea typeface="Avenir Light" charset="0"/>
                <a:cs typeface="Avenir Light" charset="0"/>
              </a:endParaRPr>
            </a:p>
          </p:txBody>
        </p:sp>
        <p:sp>
          <p:nvSpPr>
            <p:cNvPr id="10" name="Rectangle 9"/>
            <p:cNvSpPr/>
            <p:nvPr/>
          </p:nvSpPr>
          <p:spPr>
            <a:xfrm>
              <a:off x="6672856" y="1185502"/>
              <a:ext cx="1682670" cy="246221"/>
            </a:xfrm>
            <a:prstGeom prst="rect">
              <a:avLst/>
            </a:prstGeom>
          </p:spPr>
          <p:txBody>
            <a:bodyPr wrap="square">
              <a:spAutoFit/>
            </a:bodyPr>
            <a:lstStyle/>
            <a:p>
              <a:pPr eaLnBrk="1" hangingPunct="1"/>
              <a:r>
                <a:rPr lang="en-GB" altLang="en-US" sz="1000" dirty="0">
                  <a:solidFill>
                    <a:srgbClr val="FF0000"/>
                  </a:solidFill>
                  <a:latin typeface="Avenir Light" charset="0"/>
                  <a:ea typeface="Avenir Light" charset="0"/>
                  <a:cs typeface="Avenir Light" charset="0"/>
                </a:rPr>
                <a:t>Lead Agencies: Various</a:t>
              </a:r>
              <a:endParaRPr lang="en-US" altLang="en-US" sz="1000" dirty="0">
                <a:solidFill>
                  <a:srgbClr val="FF0000"/>
                </a:solidFill>
                <a:latin typeface="Avenir Light" charset="0"/>
                <a:ea typeface="Avenir Light" charset="0"/>
                <a:cs typeface="Avenir Light" charset="0"/>
              </a:endParaRPr>
            </a:p>
          </p:txBody>
        </p:sp>
        <p:pic>
          <p:nvPicPr>
            <p:cNvPr id="5" name="Picture 4" descr="Screen Shot 2016-05-03 at 11.37.34 PM.png"/>
            <p:cNvPicPr>
              <a:picLocks noChangeAspect="1"/>
            </p:cNvPicPr>
            <p:nvPr/>
          </p:nvPicPr>
          <p:blipFill>
            <a:blip r:embed="rId4" cstate="screen">
              <a:extLst>
                <a:ext uri="{28A0092B-C50C-407E-A947-70E740481C1C}">
                  <a14:useLocalDpi xmlns:a14="http://schemas.microsoft.com/office/drawing/2010/main" xmlns=""/>
                </a:ext>
              </a:extLst>
            </a:blip>
            <a:stretch>
              <a:fillRect/>
            </a:stretch>
          </p:blipFill>
          <p:spPr>
            <a:xfrm>
              <a:off x="9468045" y="1964185"/>
              <a:ext cx="1518558" cy="1029890"/>
            </a:xfrm>
            <a:prstGeom prst="rect">
              <a:avLst/>
            </a:prstGeom>
          </p:spPr>
        </p:pic>
      </p:grpSp>
      <p:sp>
        <p:nvSpPr>
          <p:cNvPr id="11" name="10 CuadroTexto"/>
          <p:cNvSpPr txBox="1"/>
          <p:nvPr/>
        </p:nvSpPr>
        <p:spPr>
          <a:xfrm>
            <a:off x="280219" y="2654710"/>
            <a:ext cx="300867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s-ES" sz="1800" b="0" i="0" u="none" strike="noStrike" cap="none" spc="0" normalizeH="0" baseline="0" dirty="0">
                <a:ln>
                  <a:noFill/>
                </a:ln>
                <a:solidFill>
                  <a:srgbClr val="002569"/>
                </a:solidFill>
                <a:effectLst/>
                <a:uFillTx/>
              </a:rPr>
              <a:t>VALIDATION STAGES</a:t>
            </a:r>
          </a:p>
        </p:txBody>
      </p:sp>
      <p:pic>
        <p:nvPicPr>
          <p:cNvPr id="1026" name="Picture 2"/>
          <p:cNvPicPr>
            <a:picLocks noChangeAspect="1" noChangeArrowheads="1"/>
          </p:cNvPicPr>
          <p:nvPr/>
        </p:nvPicPr>
        <p:blipFill>
          <a:blip r:embed="rId5"/>
          <a:srcRect l="33046" t="27394" r="18507" b="27925"/>
          <a:stretch>
            <a:fillRect/>
          </a:stretch>
        </p:blipFill>
        <p:spPr bwMode="auto">
          <a:xfrm>
            <a:off x="0" y="2217908"/>
            <a:ext cx="5403020" cy="2801565"/>
          </a:xfrm>
          <a:prstGeom prst="rect">
            <a:avLst/>
          </a:prstGeom>
          <a:noFill/>
          <a:ln w="9525">
            <a:noFill/>
            <a:miter lim="800000"/>
            <a:headEnd/>
            <a:tailEnd/>
          </a:ln>
          <a:effectLst/>
        </p:spPr>
      </p:pic>
    </p:spTree>
    <p:extLst>
      <p:ext uri="{BB962C8B-B14F-4D97-AF65-F5344CB8AC3E}">
        <p14:creationId xmlns:p14="http://schemas.microsoft.com/office/powerpoint/2010/main" xmlns="" val="3155503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Slide Number Placeholder 4"/>
          <p:cNvSpPr>
            <a:spLocks noGrp="1"/>
          </p:cNvSpPr>
          <p:nvPr>
            <p:ph type="sldNum" sz="quarter" idx="11"/>
          </p:nvPr>
        </p:nvSpPr>
        <p:spPr bwMode="auto">
          <a:xfrm>
            <a:off x="7060442" y="6381750"/>
            <a:ext cx="2133600" cy="3651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de-CH"/>
            </a:defPPr>
            <a:lvl1pPr algn="r" rtl="0" eaLnBrk="1" fontAlgn="base" hangingPunct="1">
              <a:spcBef>
                <a:spcPct val="0"/>
              </a:spcBef>
              <a:spcAft>
                <a:spcPct val="0"/>
              </a:spcAft>
              <a:defRPr sz="1200" kern="1200">
                <a:solidFill>
                  <a:srgbClr val="898989"/>
                </a:solidFill>
                <a:latin typeface="Arial" pitchFamily="34" charset="0"/>
                <a:ea typeface="ＭＳ Ｐゴシック" pitchFamily="34" charset="-128"/>
                <a:cs typeface="Arial" pitchFamily="34" charset="0"/>
              </a:defRPr>
            </a:lvl1pPr>
            <a:lvl2pPr marL="4572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1700" kern="1200">
                <a:solidFill>
                  <a:schemeClr val="tx1"/>
                </a:solidFill>
                <a:latin typeface="Arial" charset="0"/>
                <a:ea typeface="ＭＳ Ｐゴシック" pitchFamily="34" charset="-128"/>
                <a:cs typeface="+mn-cs"/>
              </a:defRPr>
            </a:lvl5pPr>
            <a:lvl6pPr marL="2286000" algn="l" defTabSz="914400" rtl="0" eaLnBrk="1" latinLnBrk="0" hangingPunct="1">
              <a:defRPr sz="1700" kern="1200">
                <a:solidFill>
                  <a:schemeClr val="tx1"/>
                </a:solidFill>
                <a:latin typeface="Arial" charset="0"/>
                <a:ea typeface="ＭＳ Ｐゴシック" pitchFamily="34" charset="-128"/>
                <a:cs typeface="+mn-cs"/>
              </a:defRPr>
            </a:lvl6pPr>
            <a:lvl7pPr marL="2743200" algn="l" defTabSz="914400" rtl="0" eaLnBrk="1" latinLnBrk="0" hangingPunct="1">
              <a:defRPr sz="1700" kern="1200">
                <a:solidFill>
                  <a:schemeClr val="tx1"/>
                </a:solidFill>
                <a:latin typeface="Arial" charset="0"/>
                <a:ea typeface="ＭＳ Ｐゴシック" pitchFamily="34" charset="-128"/>
                <a:cs typeface="+mn-cs"/>
              </a:defRPr>
            </a:lvl7pPr>
            <a:lvl8pPr marL="3200400" algn="l" defTabSz="914400" rtl="0" eaLnBrk="1" latinLnBrk="0" hangingPunct="1">
              <a:defRPr sz="1700" kern="1200">
                <a:solidFill>
                  <a:schemeClr val="tx1"/>
                </a:solidFill>
                <a:latin typeface="Arial" charset="0"/>
                <a:ea typeface="ＭＳ Ｐゴシック" pitchFamily="34" charset="-128"/>
                <a:cs typeface="+mn-cs"/>
              </a:defRPr>
            </a:lvl8pPr>
            <a:lvl9pPr marL="3657600" algn="l" defTabSz="914400" rtl="0" eaLnBrk="1" latinLnBrk="0" hangingPunct="1">
              <a:defRPr sz="1700" kern="1200">
                <a:solidFill>
                  <a:schemeClr val="tx1"/>
                </a:solidFill>
                <a:latin typeface="Arial" charset="0"/>
                <a:ea typeface="ＭＳ Ｐゴシック" pitchFamily="34" charset="-128"/>
                <a:cs typeface="+mn-cs"/>
              </a:defRPr>
            </a:lvl9pPr>
          </a:lstStyle>
          <a:p>
            <a:pPr>
              <a:spcBef>
                <a:spcPct val="0"/>
              </a:spcBef>
              <a:buFontTx/>
              <a:buNone/>
              <a:defRPr/>
            </a:pPr>
            <a:fld id="{539973ED-3CA8-486F-9949-DD3997A21E33}" type="slidenum">
              <a:rPr lang="en-US" altLang="en-US" smtClean="0"/>
              <a:pPr>
                <a:spcBef>
                  <a:spcPct val="0"/>
                </a:spcBef>
                <a:buFontTx/>
                <a:buNone/>
                <a:defRPr/>
              </a:pPr>
              <a:t>7</a:t>
            </a:fld>
            <a:endParaRPr lang="en-US" altLang="en-US" sz="1200">
              <a:solidFill>
                <a:srgbClr val="898989"/>
              </a:solidFill>
              <a:latin typeface="Arial" charset="0"/>
              <a:cs typeface="Arial" charset="0"/>
            </a:endParaRPr>
          </a:p>
        </p:txBody>
      </p:sp>
      <p:sp>
        <p:nvSpPr>
          <p:cNvPr id="15" name="Content Placeholder 2">
            <a:extLst>
              <a:ext uri="{FF2B5EF4-FFF2-40B4-BE49-F238E27FC236}">
                <a16:creationId xmlns:a16="http://schemas.microsoft.com/office/drawing/2014/main" xmlns="" id="{B9F89128-DAA6-4AB8-9A9F-207C6721161E}"/>
              </a:ext>
            </a:extLst>
          </p:cNvPr>
          <p:cNvSpPr>
            <a:spLocks noGrp="1"/>
          </p:cNvSpPr>
          <p:nvPr>
            <p:ph idx="1"/>
          </p:nvPr>
        </p:nvSpPr>
        <p:spPr>
          <a:xfrm>
            <a:off x="633913" y="1528564"/>
            <a:ext cx="11090787" cy="4090840"/>
          </a:xfrm>
        </p:spPr>
        <p:txBody>
          <a:bodyPr/>
          <a:lstStyle/>
          <a:p>
            <a:pPr marL="457200" indent="-457200" eaLnBrk="1" hangingPunct="1">
              <a:buFont typeface="+mj-lt"/>
              <a:buAutoNum type="arabicPeriod"/>
              <a:defRPr/>
            </a:pPr>
            <a:r>
              <a:rPr lang="en-US" altLang="de-DE" sz="1800" b="1" dirty="0">
                <a:latin typeface="Avenir Heavy" charset="0"/>
                <a:ea typeface="Avenir Book" charset="0"/>
                <a:cs typeface="Avenir Book" charset="0"/>
              </a:rPr>
              <a:t>CARB Actions – </a:t>
            </a:r>
            <a:r>
              <a:rPr lang="en-US" altLang="de-DE" sz="1800" dirty="0">
                <a:latin typeface="+mn-ea"/>
                <a:ea typeface="+mn-ea"/>
                <a:cs typeface="Avenir Book" charset="0"/>
              </a:rPr>
              <a:t>Biomass </a:t>
            </a:r>
            <a:r>
              <a:rPr lang="en-US" altLang="de-DE" sz="1800" dirty="0" err="1">
                <a:latin typeface="+mn-ea"/>
                <a:ea typeface="+mn-ea"/>
                <a:cs typeface="Avenir Book" charset="0"/>
              </a:rPr>
              <a:t>Validaiton</a:t>
            </a:r>
            <a:r>
              <a:rPr lang="en-US" altLang="de-DE" sz="1800" dirty="0">
                <a:latin typeface="+mn-ea"/>
                <a:ea typeface="+mn-ea"/>
                <a:cs typeface="Avenir Book" charset="0"/>
              </a:rPr>
              <a:t> white paper </a:t>
            </a:r>
            <a:r>
              <a:rPr lang="en-US" sz="1800" dirty="0">
                <a:latin typeface="+mn-ea"/>
                <a:ea typeface="+mn-ea"/>
              </a:rPr>
              <a:t>published</a:t>
            </a:r>
            <a:r>
              <a:rPr lang="en-US" altLang="de-DE" sz="1800" dirty="0">
                <a:latin typeface="+mn-ea"/>
                <a:ea typeface="+mn-ea"/>
                <a:cs typeface="Avenir Book" charset="0"/>
              </a:rPr>
              <a:t>, Biomass protocol – in internal review, identification of supersites ongoing</a:t>
            </a:r>
          </a:p>
          <a:p>
            <a:pPr marL="457200" indent="-457200" eaLnBrk="1" hangingPunct="1">
              <a:buFont typeface="+mj-lt"/>
              <a:buAutoNum type="arabicPeriod"/>
              <a:defRPr/>
            </a:pPr>
            <a:r>
              <a:rPr lang="en-US" altLang="de-DE" sz="1800" b="1" dirty="0">
                <a:latin typeface="Avenir Heavy" charset="0"/>
                <a:ea typeface="Avenir Book" charset="0"/>
                <a:cs typeface="Avenir Book" charset="0"/>
              </a:rPr>
              <a:t>Surface Albedo validation protocol </a:t>
            </a:r>
            <a:r>
              <a:rPr lang="en-US" altLang="de-DE" sz="1800" dirty="0">
                <a:latin typeface="Avenir Heavy" charset="0"/>
                <a:ea typeface="Avenir Book" charset="0"/>
                <a:cs typeface="Avenir Book" charset="0"/>
              </a:rPr>
              <a:t>– to be endorsed at this meeting</a:t>
            </a:r>
          </a:p>
          <a:p>
            <a:pPr marL="457200" indent="-457200">
              <a:buFont typeface="+mj-lt"/>
              <a:buAutoNum type="arabicPeriod"/>
              <a:defRPr/>
            </a:pPr>
            <a:r>
              <a:rPr lang="en-US" altLang="de-DE" sz="1800" b="1" dirty="0">
                <a:latin typeface="Avenir Heavy" charset="0"/>
                <a:ea typeface="Avenir Book" charset="0"/>
                <a:cs typeface="Avenir Book" charset="0"/>
              </a:rPr>
              <a:t>CEOS LPV </a:t>
            </a:r>
            <a:r>
              <a:rPr lang="en-US" altLang="de-DE" sz="1800" b="1" dirty="0">
                <a:latin typeface="Avenir Heavy" charset="0"/>
              </a:rPr>
              <a:t>Supersite network </a:t>
            </a:r>
            <a:r>
              <a:rPr lang="en-US" altLang="de-DE" sz="1800" dirty="0">
                <a:latin typeface="Avenir Heavy" charset="0"/>
              </a:rPr>
              <a:t>– Working towards a European network of land product supersites</a:t>
            </a:r>
          </a:p>
          <a:p>
            <a:pPr marL="457200" indent="-457200">
              <a:buFont typeface="+mj-lt"/>
              <a:buAutoNum type="arabicPeriod"/>
              <a:defRPr/>
            </a:pPr>
            <a:r>
              <a:rPr lang="en-US" altLang="de-DE" sz="1800" b="1" dirty="0">
                <a:latin typeface="Avenir Heavy" charset="0"/>
              </a:rPr>
              <a:t>GCOS surface reference network  (GSRN)</a:t>
            </a:r>
          </a:p>
          <a:p>
            <a:pPr marL="457200" indent="-457200">
              <a:buFont typeface="+mj-lt"/>
              <a:buAutoNum type="arabicPeriod"/>
              <a:defRPr/>
            </a:pPr>
            <a:r>
              <a:rPr lang="en-US" sz="1800" b="1" dirty="0">
                <a:latin typeface="Avenir Heavy" charset="0"/>
              </a:rPr>
              <a:t>LST – MODIS, VIIRS, and ECOSTRESS stage 1 validation complete</a:t>
            </a:r>
          </a:p>
          <a:p>
            <a:pPr marL="457200" indent="-457200">
              <a:buFont typeface="+mj-lt"/>
              <a:buAutoNum type="arabicPeriod"/>
              <a:defRPr/>
            </a:pPr>
            <a:r>
              <a:rPr lang="en-US" sz="1800" b="1" dirty="0">
                <a:latin typeface="Avenir Heavy" charset="0"/>
              </a:rPr>
              <a:t>WP AGRI-13 action :</a:t>
            </a:r>
            <a:r>
              <a:rPr lang="en-US" sz="1800" dirty="0">
                <a:latin typeface="Avenir Heavy" charset="0"/>
              </a:rPr>
              <a:t> GEOGLAM-ARD+</a:t>
            </a:r>
          </a:p>
          <a:p>
            <a:pPr marL="457200" indent="-457200">
              <a:buFont typeface="+mj-lt"/>
              <a:buAutoNum type="arabicPeriod"/>
              <a:defRPr/>
            </a:pPr>
            <a:r>
              <a:rPr lang="en-US" sz="1800" b="1" dirty="0">
                <a:latin typeface="Avenir Heavy" charset="0"/>
              </a:rPr>
              <a:t>LPV VI Focus Area Meeting, </a:t>
            </a:r>
            <a:r>
              <a:rPr lang="en-US" sz="1800" dirty="0">
                <a:latin typeface="Avenir Heavy" charset="0"/>
              </a:rPr>
              <a:t>Washington, DC - December 2018</a:t>
            </a:r>
          </a:p>
          <a:p>
            <a:pPr marL="457200" indent="-457200">
              <a:buFont typeface="+mj-lt"/>
              <a:buAutoNum type="arabicPeriod"/>
              <a:defRPr/>
            </a:pPr>
            <a:r>
              <a:rPr lang="en-US" altLang="de-DE" sz="1800" b="1" dirty="0">
                <a:latin typeface="Avenir Heavy" charset="0"/>
              </a:rPr>
              <a:t>Outreach </a:t>
            </a:r>
            <a:r>
              <a:rPr lang="en-US" altLang="de-DE" sz="1800" dirty="0">
                <a:latin typeface="Avenir Heavy" charset="0"/>
              </a:rPr>
              <a:t>– Contributions to LPS workshop on Biomass, VI, </a:t>
            </a:r>
            <a:r>
              <a:rPr lang="en-US" altLang="de-DE" sz="1800" dirty="0" err="1">
                <a:latin typeface="Avenir Heavy" charset="0"/>
              </a:rPr>
              <a:t>Albedo</a:t>
            </a:r>
            <a:r>
              <a:rPr lang="en-US" altLang="de-DE" sz="1800" dirty="0">
                <a:latin typeface="Avenir Heavy" charset="0"/>
              </a:rPr>
              <a:t>, LPV overall </a:t>
            </a:r>
          </a:p>
          <a:p>
            <a:pPr marL="457200" indent="-457200">
              <a:buFont typeface="+mj-lt"/>
              <a:buAutoNum type="arabicPeriod"/>
              <a:defRPr/>
            </a:pPr>
            <a:r>
              <a:rPr lang="en-US" altLang="de-DE" sz="1800" b="1" dirty="0">
                <a:latin typeface="Avenir Heavy" charset="0"/>
              </a:rPr>
              <a:t>LPV Plenary </a:t>
            </a:r>
            <a:r>
              <a:rPr lang="en-US" altLang="de-DE" sz="1800" dirty="0">
                <a:latin typeface="Avenir Heavy" charset="0"/>
              </a:rPr>
              <a:t>– Set up the Strategy and Action Plan for  the Chair term (Q2 2019 -Q1 2022)</a:t>
            </a:r>
            <a:endParaRPr lang="en-US" altLang="de-DE" sz="1800" dirty="0">
              <a:latin typeface="Avenir Heavy" charset="0"/>
              <a:ea typeface="Avenir Book" charset="0"/>
              <a:cs typeface="Avenir Book" charset="0"/>
            </a:endParaRPr>
          </a:p>
          <a:p>
            <a:pPr marL="457200" indent="-457200" eaLnBrk="1" hangingPunct="1">
              <a:buFont typeface="+mj-lt"/>
              <a:buAutoNum type="arabicPeriod"/>
              <a:defRPr/>
            </a:pPr>
            <a:endParaRPr lang="en-US" altLang="de-DE" sz="1800" dirty="0">
              <a:latin typeface="Avenir Book" charset="0"/>
              <a:ea typeface="Avenir Book" charset="0"/>
              <a:cs typeface="Avenir Book" charset="0"/>
            </a:endParaRPr>
          </a:p>
          <a:p>
            <a:pPr marL="0" indent="0" algn="ctr" eaLnBrk="1" hangingPunct="1">
              <a:buNone/>
              <a:defRPr/>
            </a:pPr>
            <a:endParaRPr lang="en-US" altLang="de-DE" sz="1800" dirty="0">
              <a:latin typeface="Avenir Book" charset="0"/>
              <a:ea typeface="Avenir Book" charset="0"/>
              <a:cs typeface="Avenir Book" charset="0"/>
            </a:endParaRPr>
          </a:p>
        </p:txBody>
      </p:sp>
      <p:sp>
        <p:nvSpPr>
          <p:cNvPr id="16" name="Título 2">
            <a:extLst>
              <a:ext uri="{FF2B5EF4-FFF2-40B4-BE49-F238E27FC236}">
                <a16:creationId xmlns:a16="http://schemas.microsoft.com/office/drawing/2014/main" xmlns="" id="{E50B144B-B663-4CC0-BD1A-21A385B34E4A}"/>
              </a:ext>
            </a:extLst>
          </p:cNvPr>
          <p:cNvSpPr>
            <a:spLocks noGrp="1"/>
          </p:cNvSpPr>
          <p:nvPr>
            <p:ph type="title"/>
          </p:nvPr>
        </p:nvSpPr>
        <p:spPr>
          <a:xfrm>
            <a:off x="2111405" y="273257"/>
            <a:ext cx="7969189" cy="825083"/>
          </a:xfrm>
        </p:spPr>
        <p:txBody>
          <a:bodyPr/>
          <a:lstStyle/>
          <a:p>
            <a:pPr algn="ctr"/>
            <a:r>
              <a:rPr lang="de-CH" sz="2800" b="1" dirty="0"/>
              <a:t>Recent Achievements</a:t>
            </a:r>
            <a:endParaRPr lang="es-ES" sz="2800" b="1" dirty="0"/>
          </a:p>
        </p:txBody>
      </p:sp>
    </p:spTree>
    <p:extLst>
      <p:ext uri="{BB962C8B-B14F-4D97-AF65-F5344CB8AC3E}">
        <p14:creationId xmlns:p14="http://schemas.microsoft.com/office/powerpoint/2010/main" xmlns="" val="885778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514600" y="152400"/>
            <a:ext cx="7848600" cy="676193"/>
          </a:xfrm>
        </p:spPr>
        <p:txBody>
          <a:bodyPr/>
          <a:lstStyle/>
          <a:p>
            <a:pPr algn="l"/>
            <a:r>
              <a:rPr lang="en-US" sz="2400" b="1" dirty="0"/>
              <a:t>CARB-16: Cal/Val and production of biomass products from CEOS missions </a:t>
            </a:r>
            <a:endParaRPr lang="en-GB" sz="2400" dirty="0"/>
          </a:p>
        </p:txBody>
      </p:sp>
      <p:sp>
        <p:nvSpPr>
          <p:cNvPr id="6" name="Rectángulo 5">
            <a:extLst>
              <a:ext uri="{FF2B5EF4-FFF2-40B4-BE49-F238E27FC236}">
                <a16:creationId xmlns:a16="http://schemas.microsoft.com/office/drawing/2014/main" xmlns="" id="{5B320E7A-665C-4910-B51F-3199DC36D5D4}"/>
              </a:ext>
            </a:extLst>
          </p:cNvPr>
          <p:cNvSpPr/>
          <p:nvPr/>
        </p:nvSpPr>
        <p:spPr>
          <a:xfrm>
            <a:off x="6096000" y="2481541"/>
            <a:ext cx="5732834" cy="923330"/>
          </a:xfrm>
          <a:prstGeom prst="rect">
            <a:avLst/>
          </a:prstGeom>
        </p:spPr>
        <p:txBody>
          <a:bodyPr wrap="square">
            <a:spAutoFit/>
          </a:bodyPr>
          <a:lstStyle/>
          <a:p>
            <a:pPr defTabSz="457200" latinLnBrk="1"/>
            <a:r>
              <a:rPr lang="en-US" sz="1800" dirty="0"/>
              <a:t>Background paper on the biomass validation protocol</a:t>
            </a:r>
          </a:p>
          <a:p>
            <a:pPr defTabSz="457200" latinLnBrk="1"/>
            <a:endParaRPr lang="en-US" sz="1800" dirty="0"/>
          </a:p>
          <a:p>
            <a:pPr defTabSz="457200" latinLnBrk="1"/>
            <a:endParaRPr lang="es-ES" sz="1800" dirty="0"/>
          </a:p>
        </p:txBody>
      </p:sp>
      <p:sp>
        <p:nvSpPr>
          <p:cNvPr id="7" name="Rectángulo 6">
            <a:extLst>
              <a:ext uri="{FF2B5EF4-FFF2-40B4-BE49-F238E27FC236}">
                <a16:creationId xmlns:a16="http://schemas.microsoft.com/office/drawing/2014/main" xmlns="" id="{DD0D1300-248F-424F-B646-FD5C8CB7AE7D}"/>
              </a:ext>
            </a:extLst>
          </p:cNvPr>
          <p:cNvSpPr/>
          <p:nvPr/>
        </p:nvSpPr>
        <p:spPr>
          <a:xfrm>
            <a:off x="1509017" y="1294761"/>
            <a:ext cx="9467676" cy="523220"/>
          </a:xfrm>
          <a:prstGeom prst="rect">
            <a:avLst/>
          </a:prstGeom>
        </p:spPr>
        <p:txBody>
          <a:bodyPr wrap="square">
            <a:spAutoFit/>
          </a:bodyPr>
          <a:lstStyle/>
          <a:p>
            <a:pPr defTabSz="457200" latinLnBrk="1"/>
            <a:r>
              <a:rPr lang="en-US" sz="1800" b="1" dirty="0"/>
              <a:t>CARB-16-2018-2 </a:t>
            </a:r>
            <a:r>
              <a:rPr lang="en-US" sz="2800" b="1" dirty="0"/>
              <a:t>: </a:t>
            </a:r>
            <a:r>
              <a:rPr lang="en-US" sz="2000" dirty="0"/>
              <a:t>Review paper on the Importance of Biomass Product Validation. </a:t>
            </a:r>
            <a:endParaRPr lang="es-ES" sz="2000" dirty="0"/>
          </a:p>
        </p:txBody>
      </p:sp>
      <p:pic>
        <p:nvPicPr>
          <p:cNvPr id="8" name="Imagen 7">
            <a:extLst>
              <a:ext uri="{FF2B5EF4-FFF2-40B4-BE49-F238E27FC236}">
                <a16:creationId xmlns:a16="http://schemas.microsoft.com/office/drawing/2014/main" xmlns="" id="{3C4C466C-6CBC-488B-8C16-5723E8F18717}"/>
              </a:ext>
            </a:extLst>
          </p:cNvPr>
          <p:cNvPicPr>
            <a:picLocks noChangeAspect="1"/>
          </p:cNvPicPr>
          <p:nvPr/>
        </p:nvPicPr>
        <p:blipFill rotWithShape="1">
          <a:blip r:embed="rId2"/>
          <a:srcRect l="5512" t="18110" r="48025" b="6357"/>
          <a:stretch/>
        </p:blipFill>
        <p:spPr>
          <a:xfrm>
            <a:off x="685369" y="1817981"/>
            <a:ext cx="5148367" cy="4707938"/>
          </a:xfrm>
          <a:prstGeom prst="rect">
            <a:avLst/>
          </a:prstGeom>
        </p:spPr>
      </p:pic>
      <p:sp>
        <p:nvSpPr>
          <p:cNvPr id="9" name="Rectángulo 8">
            <a:extLst>
              <a:ext uri="{FF2B5EF4-FFF2-40B4-BE49-F238E27FC236}">
                <a16:creationId xmlns:a16="http://schemas.microsoft.com/office/drawing/2014/main" xmlns="" id="{6A924C31-0312-4569-9C76-9349D93586B1}"/>
              </a:ext>
            </a:extLst>
          </p:cNvPr>
          <p:cNvSpPr/>
          <p:nvPr/>
        </p:nvSpPr>
        <p:spPr>
          <a:xfrm>
            <a:off x="6242855" y="3453130"/>
            <a:ext cx="4648134" cy="923330"/>
          </a:xfrm>
          <a:prstGeom prst="rect">
            <a:avLst/>
          </a:prstGeom>
        </p:spPr>
        <p:txBody>
          <a:bodyPr wrap="square">
            <a:spAutoFit/>
          </a:bodyPr>
          <a:lstStyle/>
          <a:p>
            <a:pPr defTabSz="457200" latinLnBrk="1"/>
            <a:r>
              <a:rPr lang="en-US" sz="1800" dirty="0"/>
              <a:t>Published in Surveys in Geophysics</a:t>
            </a:r>
          </a:p>
          <a:p>
            <a:pPr defTabSz="457200" latinLnBrk="1"/>
            <a:endParaRPr lang="en-US" sz="1800" dirty="0"/>
          </a:p>
          <a:p>
            <a:pPr defTabSz="457200" latinLnBrk="1"/>
            <a:endParaRPr lang="es-ES" sz="1800" dirty="0"/>
          </a:p>
        </p:txBody>
      </p:sp>
      <p:sp>
        <p:nvSpPr>
          <p:cNvPr id="10" name="Rectángulo 9">
            <a:extLst>
              <a:ext uri="{FF2B5EF4-FFF2-40B4-BE49-F238E27FC236}">
                <a16:creationId xmlns:a16="http://schemas.microsoft.com/office/drawing/2014/main" xmlns="" id="{4674AD56-EFBA-4931-AB67-145BCA8CB2E8}"/>
              </a:ext>
            </a:extLst>
          </p:cNvPr>
          <p:cNvSpPr/>
          <p:nvPr/>
        </p:nvSpPr>
        <p:spPr>
          <a:xfrm>
            <a:off x="6258122" y="3955056"/>
            <a:ext cx="2593467" cy="400110"/>
          </a:xfrm>
          <a:prstGeom prst="rect">
            <a:avLst/>
          </a:prstGeom>
        </p:spPr>
        <p:txBody>
          <a:bodyPr wrap="none">
            <a:spAutoFit/>
          </a:bodyPr>
          <a:lstStyle/>
          <a:p>
            <a:r>
              <a:rPr lang="es-ES" sz="2000" dirty="0">
                <a:latin typeface="Calibri, Geneva, Verdana, Arial, Helvetica"/>
                <a:hlinkClick r:id="rId3"/>
              </a:rPr>
              <a:t>https://rdcu.be/bFdVw</a:t>
            </a:r>
            <a:endParaRPr lang="es-ES" sz="2000" dirty="0"/>
          </a:p>
        </p:txBody>
      </p:sp>
    </p:spTree>
    <p:extLst>
      <p:ext uri="{BB962C8B-B14F-4D97-AF65-F5344CB8AC3E}">
        <p14:creationId xmlns:p14="http://schemas.microsoft.com/office/powerpoint/2010/main" xmlns="" val="1118562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514600" y="152400"/>
            <a:ext cx="7848600" cy="676193"/>
          </a:xfrm>
        </p:spPr>
        <p:txBody>
          <a:bodyPr/>
          <a:lstStyle/>
          <a:p>
            <a:pPr algn="l"/>
            <a:r>
              <a:rPr lang="en-US" sz="2400" b="1" dirty="0"/>
              <a:t>CARB-16:Cal/Val and production of biomass products from CEOS missions </a:t>
            </a:r>
            <a:endParaRPr lang="en-GB" sz="2400" dirty="0"/>
          </a:p>
        </p:txBody>
      </p:sp>
      <p:sp>
        <p:nvSpPr>
          <p:cNvPr id="7" name="Rectángulo 6">
            <a:extLst>
              <a:ext uri="{FF2B5EF4-FFF2-40B4-BE49-F238E27FC236}">
                <a16:creationId xmlns:a16="http://schemas.microsoft.com/office/drawing/2014/main" xmlns="" id="{DD0D1300-248F-424F-B646-FD5C8CB7AE7D}"/>
              </a:ext>
            </a:extLst>
          </p:cNvPr>
          <p:cNvSpPr/>
          <p:nvPr/>
        </p:nvSpPr>
        <p:spPr>
          <a:xfrm>
            <a:off x="1939237" y="1208372"/>
            <a:ext cx="9467676" cy="830997"/>
          </a:xfrm>
          <a:prstGeom prst="rect">
            <a:avLst/>
          </a:prstGeom>
        </p:spPr>
        <p:txBody>
          <a:bodyPr wrap="square">
            <a:spAutoFit/>
          </a:bodyPr>
          <a:lstStyle/>
          <a:p>
            <a:pPr defTabSz="457200" latinLnBrk="1"/>
            <a:r>
              <a:rPr lang="en-US" sz="1800" b="1" dirty="0"/>
              <a:t>CARB-16-2018-3 </a:t>
            </a:r>
            <a:r>
              <a:rPr lang="en-US" sz="2800" b="1" dirty="0"/>
              <a:t>:</a:t>
            </a:r>
            <a:r>
              <a:rPr lang="en-US" sz="2000" dirty="0"/>
              <a:t> CEOS WGCV LPV Biomass Product Validation protocol</a:t>
            </a:r>
          </a:p>
          <a:p>
            <a:pPr defTabSz="457200" latinLnBrk="1"/>
            <a:r>
              <a:rPr lang="es-ES" b="1" dirty="0"/>
              <a:t>CV- 19: </a:t>
            </a:r>
            <a:r>
              <a:rPr lang="es-ES" sz="2000" dirty="0" err="1"/>
              <a:t>Biomass</a:t>
            </a:r>
            <a:r>
              <a:rPr lang="es-ES" sz="2000" dirty="0"/>
              <a:t> </a:t>
            </a:r>
            <a:r>
              <a:rPr lang="es-ES" sz="2000" dirty="0" err="1"/>
              <a:t>validation</a:t>
            </a:r>
            <a:r>
              <a:rPr lang="es-ES" sz="2000" dirty="0"/>
              <a:t> </a:t>
            </a:r>
            <a:r>
              <a:rPr lang="es-ES" sz="2000" dirty="0" err="1"/>
              <a:t>protocol</a:t>
            </a:r>
            <a:endParaRPr lang="es-ES" sz="2000" dirty="0"/>
          </a:p>
        </p:txBody>
      </p:sp>
      <p:pic>
        <p:nvPicPr>
          <p:cNvPr id="11" name="Imagen 10">
            <a:extLst>
              <a:ext uri="{FF2B5EF4-FFF2-40B4-BE49-F238E27FC236}">
                <a16:creationId xmlns:a16="http://schemas.microsoft.com/office/drawing/2014/main" xmlns="" id="{4405FFA8-B8C7-4296-A1AF-ED0A483D706A}"/>
              </a:ext>
            </a:extLst>
          </p:cNvPr>
          <p:cNvPicPr>
            <a:picLocks noChangeAspect="1"/>
          </p:cNvPicPr>
          <p:nvPr/>
        </p:nvPicPr>
        <p:blipFill rotWithShape="1">
          <a:blip r:embed="rId2"/>
          <a:srcRect l="47444" t="21930" r="12229" b="37471"/>
          <a:stretch/>
        </p:blipFill>
        <p:spPr>
          <a:xfrm>
            <a:off x="1534388" y="2040332"/>
            <a:ext cx="8893664" cy="4624671"/>
          </a:xfrm>
          <a:prstGeom prst="rect">
            <a:avLst/>
          </a:prstGeom>
        </p:spPr>
      </p:pic>
    </p:spTree>
    <p:extLst>
      <p:ext uri="{BB962C8B-B14F-4D97-AF65-F5344CB8AC3E}">
        <p14:creationId xmlns:p14="http://schemas.microsoft.com/office/powerpoint/2010/main" xmlns="" val="357305655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3216</TotalTime>
  <Words>2560</Words>
  <Application>Microsoft Macintosh PowerPoint</Application>
  <PresentationFormat>Personalizado</PresentationFormat>
  <Paragraphs>376</Paragraphs>
  <Slides>28</Slides>
  <Notes>21</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Default</vt:lpstr>
      <vt:lpstr>Working Group on Calibration and Validation Land Product Validation (LPV) Subgroup Report</vt:lpstr>
      <vt:lpstr> Land Product Validation (LPV)  Our Mission:   Coordinate quantitative validation of satellite-derived land products in a traceable way and  increase the quality and efficiency of global satellite product validation  Our Vision: Land products algorithms are iteratively improved based on validation results  Reliable uncertainty information is only determined through community agreed good practices for validation using fiducial measurements or other suitable references    </vt:lpstr>
      <vt:lpstr>LPV Focus Areas and Co-leaders  </vt:lpstr>
      <vt:lpstr>CEOS LPV Subgroup Composition</vt:lpstr>
      <vt:lpstr>LPV Subgroup Objectives</vt:lpstr>
      <vt:lpstr>LPV Validation Framework</vt:lpstr>
      <vt:lpstr>Recent Achievements</vt:lpstr>
      <vt:lpstr>CARB-16: Cal/Val and production of biomass products from CEOS missions </vt:lpstr>
      <vt:lpstr>CARB-16:Cal/Val and production of biomass products from CEOS missions </vt:lpstr>
      <vt:lpstr>CARB-16:Cal/Val and production of biomass products from CEOS missions </vt:lpstr>
      <vt:lpstr>Surface Albedo Product validation protocol</vt:lpstr>
      <vt:lpstr>CEOS LPV Supersite network Towards an European network of land product supersites</vt:lpstr>
      <vt:lpstr>GSRN – GCOS Surface Reference Network</vt:lpstr>
      <vt:lpstr>Diapositiva 14</vt:lpstr>
      <vt:lpstr>Diapositiva 15</vt:lpstr>
      <vt:lpstr>LPV VI Focus Area Meeting</vt:lpstr>
      <vt:lpstr>Outreach</vt:lpstr>
      <vt:lpstr>LPV Plenary Meeting</vt:lpstr>
      <vt:lpstr>Diapositiva 19</vt:lpstr>
      <vt:lpstr>Diapositiva 20</vt:lpstr>
      <vt:lpstr>Diapositiva 21</vt:lpstr>
      <vt:lpstr>LPV Strategy (2019-2022)</vt:lpstr>
      <vt:lpstr>LPV Strategy (2019-2022)</vt:lpstr>
      <vt:lpstr>LPV Strategy (2019-2022)</vt:lpstr>
      <vt:lpstr>LPV Action Plan (Q2 2019- Q1 2022)</vt:lpstr>
      <vt:lpstr>LPV Recommendations</vt:lpstr>
      <vt:lpstr>CEOS LPV 5-Year Roadmap</vt:lpstr>
      <vt:lpstr>Thank you for your attention !   https://lpvs.gsfc.nasa.gov/</vt:lpstr>
    </vt:vector>
  </TitlesOfParts>
  <Company>HPES ACES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Recent NASA Contribution to CARB-19 : Land Product Validation Listing – Carbon-related products have been validated according to CEOS LPV standards and documented on the CEOS LPV website</dc:title>
  <dc:creator>MARGOLIS, HANK A. (HQ-DK000)</dc:creator>
  <cp:lastModifiedBy>Fernando</cp:lastModifiedBy>
  <cp:revision>119</cp:revision>
  <cp:lastPrinted>2017-08-23T16:50:31Z</cp:lastPrinted>
  <dcterms:created xsi:type="dcterms:W3CDTF">2017-04-07T17:29:45Z</dcterms:created>
  <dcterms:modified xsi:type="dcterms:W3CDTF">2019-07-16T05:37:56Z</dcterms:modified>
</cp:coreProperties>
</file>