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7" r:id="rId2"/>
    <p:sldId id="258" r:id="rId3"/>
    <p:sldId id="259" r:id="rId4"/>
    <p:sldId id="260" r:id="rId5"/>
    <p:sldId id="286" r:id="rId6"/>
    <p:sldId id="287" r:id="rId7"/>
    <p:sldId id="359" r:id="rId8"/>
    <p:sldId id="363" r:id="rId9"/>
    <p:sldId id="364" r:id="rId10"/>
    <p:sldId id="402" r:id="rId11"/>
    <p:sldId id="404" r:id="rId12"/>
    <p:sldId id="405" r:id="rId13"/>
    <p:sldId id="406" r:id="rId14"/>
    <p:sldId id="407" r:id="rId15"/>
    <p:sldId id="408" r:id="rId16"/>
    <p:sldId id="370" r:id="rId17"/>
    <p:sldId id="372" r:id="rId18"/>
    <p:sldId id="349" r:id="rId19"/>
    <p:sldId id="348" r:id="rId20"/>
    <p:sldId id="332" r:id="rId21"/>
  </p:sldIdLst>
  <p:sldSz cx="9144000" cy="6858000" type="screen4x3"/>
  <p:notesSz cx="6858000" cy="9144000"/>
  <p:defaultText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97"/>
    <p:restoredTop sz="94555"/>
  </p:normalViewPr>
  <p:slideViewPr>
    <p:cSldViewPr snapToGrid="0" snapToObjects="1">
      <p:cViewPr varScale="1">
        <p:scale>
          <a:sx n="124" d="100"/>
          <a:sy n="124" d="100"/>
        </p:scale>
        <p:origin x="656"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F5230C-BA5C-CC41-A26E-55A775284EF9}" type="datetimeFigureOut">
              <a:rPr kumimoji="1" lang="zh-CN" altLang="en-US" smtClean="0"/>
              <a:t>2019/7/16</a:t>
            </a:fld>
            <a:endParaRPr kumimoji="1"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B299E8-7846-5540-A51A-E0864EBE52A1}" type="slidenum">
              <a:rPr kumimoji="1" lang="zh-CN" altLang="en-US" smtClean="0"/>
              <a:t>‹#›</a:t>
            </a:fld>
            <a:endParaRPr kumimoji="1" lang="zh-CN" altLang="en-US"/>
          </a:p>
        </p:txBody>
      </p:sp>
    </p:spTree>
    <p:extLst>
      <p:ext uri="{BB962C8B-B14F-4D97-AF65-F5344CB8AC3E}">
        <p14:creationId xmlns:p14="http://schemas.microsoft.com/office/powerpoint/2010/main" val="4526014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F1B299E8-7846-5540-A51A-E0864EBE52A1}" type="slidenum">
              <a:rPr kumimoji="1" lang="zh-CN" altLang="en-US" smtClean="0"/>
              <a:t>1</a:t>
            </a:fld>
            <a:endParaRPr kumimoji="1" lang="zh-CN" altLang="en-US"/>
          </a:p>
        </p:txBody>
      </p:sp>
    </p:spTree>
    <p:extLst>
      <p:ext uri="{BB962C8B-B14F-4D97-AF65-F5344CB8AC3E}">
        <p14:creationId xmlns:p14="http://schemas.microsoft.com/office/powerpoint/2010/main" val="2957614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幻灯片图像占位符 1"/>
          <p:cNvSpPr>
            <a:spLocks noGrp="1" noRot="1" noChangeAspect="1" noTextEdit="1"/>
          </p:cNvSpPr>
          <p:nvPr>
            <p:ph type="sldImg"/>
          </p:nvPr>
        </p:nvSpPr>
        <p:spPr>
          <a:xfrm>
            <a:off x="1143000" y="685800"/>
            <a:ext cx="4572000" cy="3429000"/>
          </a:xfrm>
          <a:ln/>
        </p:spPr>
      </p:sp>
      <p:sp>
        <p:nvSpPr>
          <p:cNvPr id="21506" name="备注占位符 2"/>
          <p:cNvSpPr>
            <a:spLocks noGrp="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kumimoji="0" lang="zh-CN" altLang="en-US">
              <a:ea typeface="宋体" charset="0"/>
            </a:endParaRPr>
          </a:p>
        </p:txBody>
      </p:sp>
      <p:sp>
        <p:nvSpPr>
          <p:cNvPr id="21507" name="灯片编号占位符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423">
              <a:defRPr kumimoji="1" sz="2200">
                <a:solidFill>
                  <a:schemeClr val="tx1"/>
                </a:solidFill>
                <a:latin typeface="Tahoma" charset="0"/>
                <a:ea typeface="宋体" charset="0"/>
                <a:cs typeface="宋体" charset="0"/>
              </a:defRPr>
            </a:lvl1pPr>
            <a:lvl2pPr marL="685817" indent="-263776" defTabSz="914423">
              <a:defRPr kumimoji="1" sz="2200">
                <a:solidFill>
                  <a:schemeClr val="tx1"/>
                </a:solidFill>
                <a:latin typeface="Tahoma" charset="0"/>
                <a:ea typeface="宋体" charset="0"/>
              </a:defRPr>
            </a:lvl2pPr>
            <a:lvl3pPr marL="1055103" indent="-211021" defTabSz="914423">
              <a:defRPr kumimoji="1" sz="2200">
                <a:solidFill>
                  <a:schemeClr val="tx1"/>
                </a:solidFill>
                <a:latin typeface="Tahoma" charset="0"/>
                <a:ea typeface="宋体" charset="0"/>
              </a:defRPr>
            </a:lvl3pPr>
            <a:lvl4pPr marL="1477145" indent="-211021" defTabSz="914423">
              <a:defRPr kumimoji="1" sz="2200">
                <a:solidFill>
                  <a:schemeClr val="tx1"/>
                </a:solidFill>
                <a:latin typeface="Tahoma" charset="0"/>
                <a:ea typeface="宋体" charset="0"/>
              </a:defRPr>
            </a:lvl4pPr>
            <a:lvl5pPr marL="1899186" indent="-211021" defTabSz="914423">
              <a:defRPr kumimoji="1" sz="2200">
                <a:solidFill>
                  <a:schemeClr val="tx1"/>
                </a:solidFill>
                <a:latin typeface="Tahoma" charset="0"/>
                <a:ea typeface="宋体" charset="0"/>
              </a:defRPr>
            </a:lvl5pPr>
            <a:lvl6pPr marL="2321227" indent="-211021" defTabSz="914423" fontAlgn="base">
              <a:spcBef>
                <a:spcPct val="0"/>
              </a:spcBef>
              <a:spcAft>
                <a:spcPct val="0"/>
              </a:spcAft>
              <a:defRPr kumimoji="1" sz="2200">
                <a:solidFill>
                  <a:schemeClr val="tx1"/>
                </a:solidFill>
                <a:latin typeface="Tahoma" charset="0"/>
                <a:ea typeface="宋体" charset="0"/>
              </a:defRPr>
            </a:lvl6pPr>
            <a:lvl7pPr marL="2743269" indent="-211021" defTabSz="914423" fontAlgn="base">
              <a:spcBef>
                <a:spcPct val="0"/>
              </a:spcBef>
              <a:spcAft>
                <a:spcPct val="0"/>
              </a:spcAft>
              <a:defRPr kumimoji="1" sz="2200">
                <a:solidFill>
                  <a:schemeClr val="tx1"/>
                </a:solidFill>
                <a:latin typeface="Tahoma" charset="0"/>
                <a:ea typeface="宋体" charset="0"/>
              </a:defRPr>
            </a:lvl7pPr>
            <a:lvl8pPr marL="3165310" indent="-211021" defTabSz="914423" fontAlgn="base">
              <a:spcBef>
                <a:spcPct val="0"/>
              </a:spcBef>
              <a:spcAft>
                <a:spcPct val="0"/>
              </a:spcAft>
              <a:defRPr kumimoji="1" sz="2200">
                <a:solidFill>
                  <a:schemeClr val="tx1"/>
                </a:solidFill>
                <a:latin typeface="Tahoma" charset="0"/>
                <a:ea typeface="宋体" charset="0"/>
              </a:defRPr>
            </a:lvl8pPr>
            <a:lvl9pPr marL="3587351" indent="-211021" defTabSz="914423" fontAlgn="base">
              <a:spcBef>
                <a:spcPct val="0"/>
              </a:spcBef>
              <a:spcAft>
                <a:spcPct val="0"/>
              </a:spcAft>
              <a:defRPr kumimoji="1" sz="2200">
                <a:solidFill>
                  <a:schemeClr val="tx1"/>
                </a:solidFill>
                <a:latin typeface="Tahoma" charset="0"/>
                <a:ea typeface="宋体" charset="0"/>
              </a:defRPr>
            </a:lvl9pPr>
          </a:lstStyle>
          <a:p>
            <a:fld id="{447065CD-0E07-CB40-8E7F-D599E4AF6BEA}" type="slidenum">
              <a:rPr kumimoji="0" lang="en-US" altLang="zh-CN" sz="1200">
                <a:latin typeface="Arial" charset="0"/>
              </a:rPr>
              <a:pPr/>
              <a:t>2</a:t>
            </a:fld>
            <a:endParaRPr kumimoji="0" lang="en-US" altLang="zh-CN" sz="1200">
              <a:latin typeface="Arial" charset="0"/>
            </a:endParaRPr>
          </a:p>
        </p:txBody>
      </p:sp>
    </p:spTree>
    <p:extLst>
      <p:ext uri="{BB962C8B-B14F-4D97-AF65-F5344CB8AC3E}">
        <p14:creationId xmlns:p14="http://schemas.microsoft.com/office/powerpoint/2010/main" val="1722814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423">
              <a:defRPr kumimoji="1" sz="2200">
                <a:solidFill>
                  <a:schemeClr val="tx1"/>
                </a:solidFill>
                <a:latin typeface="Tahoma" charset="0"/>
                <a:ea typeface="宋体" charset="0"/>
                <a:cs typeface="宋体" charset="0"/>
              </a:defRPr>
            </a:lvl1pPr>
            <a:lvl2pPr marL="685817" indent="-263776" defTabSz="914423">
              <a:defRPr kumimoji="1" sz="2200">
                <a:solidFill>
                  <a:schemeClr val="tx1"/>
                </a:solidFill>
                <a:latin typeface="Tahoma" charset="0"/>
                <a:ea typeface="宋体" charset="0"/>
              </a:defRPr>
            </a:lvl2pPr>
            <a:lvl3pPr marL="1055103" indent="-211021" defTabSz="914423">
              <a:defRPr kumimoji="1" sz="2200">
                <a:solidFill>
                  <a:schemeClr val="tx1"/>
                </a:solidFill>
                <a:latin typeface="Tahoma" charset="0"/>
                <a:ea typeface="宋体" charset="0"/>
              </a:defRPr>
            </a:lvl3pPr>
            <a:lvl4pPr marL="1477145" indent="-211021" defTabSz="914423">
              <a:defRPr kumimoji="1" sz="2200">
                <a:solidFill>
                  <a:schemeClr val="tx1"/>
                </a:solidFill>
                <a:latin typeface="Tahoma" charset="0"/>
                <a:ea typeface="宋体" charset="0"/>
              </a:defRPr>
            </a:lvl4pPr>
            <a:lvl5pPr marL="1899186" indent="-211021" defTabSz="914423">
              <a:defRPr kumimoji="1" sz="2200">
                <a:solidFill>
                  <a:schemeClr val="tx1"/>
                </a:solidFill>
                <a:latin typeface="Tahoma" charset="0"/>
                <a:ea typeface="宋体" charset="0"/>
              </a:defRPr>
            </a:lvl5pPr>
            <a:lvl6pPr marL="2321227" indent="-211021" defTabSz="914423" fontAlgn="base">
              <a:spcBef>
                <a:spcPct val="0"/>
              </a:spcBef>
              <a:spcAft>
                <a:spcPct val="0"/>
              </a:spcAft>
              <a:defRPr kumimoji="1" sz="2200">
                <a:solidFill>
                  <a:schemeClr val="tx1"/>
                </a:solidFill>
                <a:latin typeface="Tahoma" charset="0"/>
                <a:ea typeface="宋体" charset="0"/>
              </a:defRPr>
            </a:lvl6pPr>
            <a:lvl7pPr marL="2743269" indent="-211021" defTabSz="914423" fontAlgn="base">
              <a:spcBef>
                <a:spcPct val="0"/>
              </a:spcBef>
              <a:spcAft>
                <a:spcPct val="0"/>
              </a:spcAft>
              <a:defRPr kumimoji="1" sz="2200">
                <a:solidFill>
                  <a:schemeClr val="tx1"/>
                </a:solidFill>
                <a:latin typeface="Tahoma" charset="0"/>
                <a:ea typeface="宋体" charset="0"/>
              </a:defRPr>
            </a:lvl7pPr>
            <a:lvl8pPr marL="3165310" indent="-211021" defTabSz="914423" fontAlgn="base">
              <a:spcBef>
                <a:spcPct val="0"/>
              </a:spcBef>
              <a:spcAft>
                <a:spcPct val="0"/>
              </a:spcAft>
              <a:defRPr kumimoji="1" sz="2200">
                <a:solidFill>
                  <a:schemeClr val="tx1"/>
                </a:solidFill>
                <a:latin typeface="Tahoma" charset="0"/>
                <a:ea typeface="宋体" charset="0"/>
              </a:defRPr>
            </a:lvl8pPr>
            <a:lvl9pPr marL="3587351" indent="-211021" defTabSz="914423" fontAlgn="base">
              <a:spcBef>
                <a:spcPct val="0"/>
              </a:spcBef>
              <a:spcAft>
                <a:spcPct val="0"/>
              </a:spcAft>
              <a:defRPr kumimoji="1" sz="2200">
                <a:solidFill>
                  <a:schemeClr val="tx1"/>
                </a:solidFill>
                <a:latin typeface="Tahoma" charset="0"/>
                <a:ea typeface="宋体" charset="0"/>
              </a:defRPr>
            </a:lvl9pPr>
          </a:lstStyle>
          <a:p>
            <a:fld id="{0F4291BE-FE06-6A47-8990-5391F93F52EE}" type="slidenum">
              <a:rPr kumimoji="0" lang="en-US" altLang="zh-CN" sz="1200">
                <a:latin typeface="Arial" charset="0"/>
              </a:rPr>
              <a:pPr/>
              <a:t>3</a:t>
            </a:fld>
            <a:endParaRPr kumimoji="0" lang="en-US" altLang="zh-CN" sz="1200">
              <a:latin typeface="Arial" charset="0"/>
            </a:endParaRPr>
          </a:p>
        </p:txBody>
      </p:sp>
      <p:sp>
        <p:nvSpPr>
          <p:cNvPr id="23554" name="Rectangle 2"/>
          <p:cNvSpPr>
            <a:spLocks noGrp="1" noRot="1" noChangeAspect="1" noChangeArrowheads="1" noTextEdit="1"/>
          </p:cNvSpPr>
          <p:nvPr>
            <p:ph type="sldImg"/>
          </p:nvPr>
        </p:nvSpPr>
        <p:spPr>
          <a:xfrm>
            <a:off x="1143000" y="685800"/>
            <a:ext cx="4572000" cy="3429000"/>
          </a:xfrm>
          <a:ln/>
        </p:spPr>
      </p:sp>
      <p:sp>
        <p:nvSpPr>
          <p:cNvPr id="23555"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kumimoji="0" lang="zh-CN" altLang="en-US">
              <a:ea typeface="宋体" charset="0"/>
            </a:endParaRPr>
          </a:p>
        </p:txBody>
      </p:sp>
    </p:spTree>
    <p:extLst>
      <p:ext uri="{BB962C8B-B14F-4D97-AF65-F5344CB8AC3E}">
        <p14:creationId xmlns:p14="http://schemas.microsoft.com/office/powerpoint/2010/main" val="817204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423">
              <a:defRPr kumimoji="1" sz="2200">
                <a:solidFill>
                  <a:schemeClr val="tx1"/>
                </a:solidFill>
                <a:latin typeface="Tahoma" charset="0"/>
                <a:ea typeface="宋体" charset="0"/>
                <a:cs typeface="宋体" charset="0"/>
              </a:defRPr>
            </a:lvl1pPr>
            <a:lvl2pPr marL="685817" indent="-263776" defTabSz="914423">
              <a:defRPr kumimoji="1" sz="2200">
                <a:solidFill>
                  <a:schemeClr val="tx1"/>
                </a:solidFill>
                <a:latin typeface="Tahoma" charset="0"/>
                <a:ea typeface="宋体" charset="0"/>
              </a:defRPr>
            </a:lvl2pPr>
            <a:lvl3pPr marL="1055103" indent="-211021" defTabSz="914423">
              <a:defRPr kumimoji="1" sz="2200">
                <a:solidFill>
                  <a:schemeClr val="tx1"/>
                </a:solidFill>
                <a:latin typeface="Tahoma" charset="0"/>
                <a:ea typeface="宋体" charset="0"/>
              </a:defRPr>
            </a:lvl3pPr>
            <a:lvl4pPr marL="1477145" indent="-211021" defTabSz="914423">
              <a:defRPr kumimoji="1" sz="2200">
                <a:solidFill>
                  <a:schemeClr val="tx1"/>
                </a:solidFill>
                <a:latin typeface="Tahoma" charset="0"/>
                <a:ea typeface="宋体" charset="0"/>
              </a:defRPr>
            </a:lvl4pPr>
            <a:lvl5pPr marL="1899186" indent="-211021" defTabSz="914423">
              <a:defRPr kumimoji="1" sz="2200">
                <a:solidFill>
                  <a:schemeClr val="tx1"/>
                </a:solidFill>
                <a:latin typeface="Tahoma" charset="0"/>
                <a:ea typeface="宋体" charset="0"/>
              </a:defRPr>
            </a:lvl5pPr>
            <a:lvl6pPr marL="2321227" indent="-211021" defTabSz="914423" fontAlgn="base">
              <a:spcBef>
                <a:spcPct val="0"/>
              </a:spcBef>
              <a:spcAft>
                <a:spcPct val="0"/>
              </a:spcAft>
              <a:defRPr kumimoji="1" sz="2200">
                <a:solidFill>
                  <a:schemeClr val="tx1"/>
                </a:solidFill>
                <a:latin typeface="Tahoma" charset="0"/>
                <a:ea typeface="宋体" charset="0"/>
              </a:defRPr>
            </a:lvl6pPr>
            <a:lvl7pPr marL="2743269" indent="-211021" defTabSz="914423" fontAlgn="base">
              <a:spcBef>
                <a:spcPct val="0"/>
              </a:spcBef>
              <a:spcAft>
                <a:spcPct val="0"/>
              </a:spcAft>
              <a:defRPr kumimoji="1" sz="2200">
                <a:solidFill>
                  <a:schemeClr val="tx1"/>
                </a:solidFill>
                <a:latin typeface="Tahoma" charset="0"/>
                <a:ea typeface="宋体" charset="0"/>
              </a:defRPr>
            </a:lvl7pPr>
            <a:lvl8pPr marL="3165310" indent="-211021" defTabSz="914423" fontAlgn="base">
              <a:spcBef>
                <a:spcPct val="0"/>
              </a:spcBef>
              <a:spcAft>
                <a:spcPct val="0"/>
              </a:spcAft>
              <a:defRPr kumimoji="1" sz="2200">
                <a:solidFill>
                  <a:schemeClr val="tx1"/>
                </a:solidFill>
                <a:latin typeface="Tahoma" charset="0"/>
                <a:ea typeface="宋体" charset="0"/>
              </a:defRPr>
            </a:lvl8pPr>
            <a:lvl9pPr marL="3587351" indent="-211021" defTabSz="914423" fontAlgn="base">
              <a:spcBef>
                <a:spcPct val="0"/>
              </a:spcBef>
              <a:spcAft>
                <a:spcPct val="0"/>
              </a:spcAft>
              <a:defRPr kumimoji="1" sz="2200">
                <a:solidFill>
                  <a:schemeClr val="tx1"/>
                </a:solidFill>
                <a:latin typeface="Tahoma" charset="0"/>
                <a:ea typeface="宋体" charset="0"/>
              </a:defRPr>
            </a:lvl9pPr>
          </a:lstStyle>
          <a:p>
            <a:fld id="{AE6FAEBF-C688-2B4E-8D9F-E241566CCC74}" type="slidenum">
              <a:rPr kumimoji="0" lang="en-US" altLang="zh-CN" sz="1200">
                <a:latin typeface="Arial" charset="0"/>
              </a:rPr>
              <a:pPr/>
              <a:t>4</a:t>
            </a:fld>
            <a:endParaRPr kumimoji="0" lang="en-US" altLang="zh-CN" sz="1200">
              <a:latin typeface="Arial" charset="0"/>
            </a:endParaRPr>
          </a:p>
        </p:txBody>
      </p:sp>
      <p:sp>
        <p:nvSpPr>
          <p:cNvPr id="25602" name="Rectangle 2"/>
          <p:cNvSpPr>
            <a:spLocks noGrp="1" noRot="1" noChangeAspect="1" noChangeArrowheads="1" noTextEdit="1"/>
          </p:cNvSpPr>
          <p:nvPr>
            <p:ph type="sldImg"/>
          </p:nvPr>
        </p:nvSpPr>
        <p:spPr>
          <a:xfrm>
            <a:off x="1143000" y="685800"/>
            <a:ext cx="4572000" cy="3429000"/>
          </a:xfrm>
          <a:ln/>
        </p:spPr>
      </p:sp>
      <p:sp>
        <p:nvSpPr>
          <p:cNvPr id="25603"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kumimoji="0" lang="zh-CN" altLang="en-US">
              <a:ea typeface="宋体" charset="0"/>
            </a:endParaRPr>
          </a:p>
        </p:txBody>
      </p:sp>
    </p:spTree>
    <p:extLst>
      <p:ext uri="{BB962C8B-B14F-4D97-AF65-F5344CB8AC3E}">
        <p14:creationId xmlns:p14="http://schemas.microsoft.com/office/powerpoint/2010/main" val="1604798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kumimoji="1"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zh-CN" altLang="en-US"/>
              <a:t>单击此处编辑母版副标题样式</a:t>
            </a:r>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kumimoji="1" lang="zh-CN" altLang="en-US" dirty="0"/>
          </a:p>
        </p:txBody>
      </p:sp>
      <p:sp>
        <p:nvSpPr>
          <p:cNvPr id="6" name="幻灯片编号占位符 5"/>
          <p:cNvSpPr>
            <a:spLocks noGrp="1"/>
          </p:cNvSpPr>
          <p:nvPr>
            <p:ph type="sldNum" sz="quarter" idx="12"/>
          </p:nvPr>
        </p:nvSpPr>
        <p:spPr/>
        <p:txBody>
          <a:bodyPr/>
          <a:lstStyle/>
          <a:p>
            <a:fld id="{EC7C08C4-FF83-C84A-8984-FF7F58E1FB83}" type="slidenum">
              <a:rPr kumimoji="1" lang="zh-CN" altLang="en-US" smtClean="0"/>
              <a:t>‹#›</a:t>
            </a:fld>
            <a:endParaRPr kumimoji="1" lang="zh-CN" altLang="en-US"/>
          </a:p>
        </p:txBody>
      </p:sp>
    </p:spTree>
    <p:extLst>
      <p:ext uri="{BB962C8B-B14F-4D97-AF65-F5344CB8AC3E}">
        <p14:creationId xmlns:p14="http://schemas.microsoft.com/office/powerpoint/2010/main" val="3746362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竖排文本占位符 2"/>
          <p:cNvSpPr>
            <a:spLocks noGrp="1"/>
          </p:cNvSpPr>
          <p:nvPr>
            <p:ph type="body" orient="vert" idx="1"/>
          </p:nvPr>
        </p:nvSpPr>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kumimoji="1" lang="zh-CN" altLang="en-US"/>
          </a:p>
        </p:txBody>
      </p:sp>
      <p:sp>
        <p:nvSpPr>
          <p:cNvPr id="6" name="幻灯片编号占位符 5"/>
          <p:cNvSpPr>
            <a:spLocks noGrp="1"/>
          </p:cNvSpPr>
          <p:nvPr>
            <p:ph type="sldNum" sz="quarter" idx="12"/>
          </p:nvPr>
        </p:nvSpPr>
        <p:spPr/>
        <p:txBody>
          <a:bodyPr/>
          <a:lstStyle/>
          <a:p>
            <a:fld id="{EC7C08C4-FF83-C84A-8984-FF7F58E1FB83}" type="slidenum">
              <a:rPr kumimoji="1" lang="zh-CN" altLang="en-US" smtClean="0"/>
              <a:t>‹#›</a:t>
            </a:fld>
            <a:endParaRPr kumimoji="1" lang="zh-CN" altLang="en-US"/>
          </a:p>
        </p:txBody>
      </p:sp>
    </p:spTree>
    <p:extLst>
      <p:ext uri="{BB962C8B-B14F-4D97-AF65-F5344CB8AC3E}">
        <p14:creationId xmlns:p14="http://schemas.microsoft.com/office/powerpoint/2010/main" val="2348850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kumimoji="1" lang="zh-CN" altLang="en-US"/>
              <a:t>单击此处编辑母版标题样式</a:t>
            </a:r>
          </a:p>
        </p:txBody>
      </p:sp>
      <p:sp>
        <p:nvSpPr>
          <p:cNvPr id="3" name="竖排文本占位符 2"/>
          <p:cNvSpPr>
            <a:spLocks noGrp="1"/>
          </p:cNvSpPr>
          <p:nvPr>
            <p:ph type="body" orient="vert" idx="1"/>
          </p:nvPr>
        </p:nvSpPr>
        <p:spPr>
          <a:xfrm>
            <a:off x="457200" y="274638"/>
            <a:ext cx="6019800" cy="5851525"/>
          </a:xfrm>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kumimoji="1" lang="zh-CN" altLang="en-US"/>
          </a:p>
        </p:txBody>
      </p:sp>
      <p:sp>
        <p:nvSpPr>
          <p:cNvPr id="6" name="幻灯片编号占位符 5"/>
          <p:cNvSpPr>
            <a:spLocks noGrp="1"/>
          </p:cNvSpPr>
          <p:nvPr>
            <p:ph type="sldNum" sz="quarter" idx="12"/>
          </p:nvPr>
        </p:nvSpPr>
        <p:spPr/>
        <p:txBody>
          <a:bodyPr/>
          <a:lstStyle/>
          <a:p>
            <a:fld id="{EC7C08C4-FF83-C84A-8984-FF7F58E1FB83}" type="slidenum">
              <a:rPr kumimoji="1" lang="zh-CN" altLang="en-US" smtClean="0"/>
              <a:t>‹#›</a:t>
            </a:fld>
            <a:endParaRPr kumimoji="1" lang="zh-CN" altLang="en-US"/>
          </a:p>
        </p:txBody>
      </p:sp>
    </p:spTree>
    <p:extLst>
      <p:ext uri="{BB962C8B-B14F-4D97-AF65-F5344CB8AC3E}">
        <p14:creationId xmlns:p14="http://schemas.microsoft.com/office/powerpoint/2010/main" val="3713848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内容占位符 2"/>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kumimoji="1" lang="zh-CN" altLang="en-US"/>
          </a:p>
        </p:txBody>
      </p:sp>
      <p:sp>
        <p:nvSpPr>
          <p:cNvPr id="6" name="幻灯片编号占位符 5"/>
          <p:cNvSpPr>
            <a:spLocks noGrp="1"/>
          </p:cNvSpPr>
          <p:nvPr>
            <p:ph type="sldNum" sz="quarter" idx="12"/>
          </p:nvPr>
        </p:nvSpPr>
        <p:spPr/>
        <p:txBody>
          <a:bodyPr/>
          <a:lstStyle/>
          <a:p>
            <a:fld id="{EC7C08C4-FF83-C84A-8984-FF7F58E1FB83}" type="slidenum">
              <a:rPr kumimoji="1" lang="zh-CN" altLang="en-US" smtClean="0"/>
              <a:t>‹#›</a:t>
            </a:fld>
            <a:endParaRPr kumimoji="1" lang="zh-CN" altLang="en-US"/>
          </a:p>
        </p:txBody>
      </p:sp>
    </p:spTree>
    <p:extLst>
      <p:ext uri="{BB962C8B-B14F-4D97-AF65-F5344CB8AC3E}">
        <p14:creationId xmlns:p14="http://schemas.microsoft.com/office/powerpoint/2010/main" val="1931867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kumimoji="1"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zh-CN" altLang="en-US"/>
              <a:t>单击此处编辑母版文本样式</a:t>
            </a:r>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kumimoji="1" lang="zh-CN" altLang="en-US"/>
          </a:p>
        </p:txBody>
      </p:sp>
      <p:sp>
        <p:nvSpPr>
          <p:cNvPr id="6" name="幻灯片编号占位符 5"/>
          <p:cNvSpPr>
            <a:spLocks noGrp="1"/>
          </p:cNvSpPr>
          <p:nvPr>
            <p:ph type="sldNum" sz="quarter" idx="12"/>
          </p:nvPr>
        </p:nvSpPr>
        <p:spPr/>
        <p:txBody>
          <a:bodyPr/>
          <a:lstStyle/>
          <a:p>
            <a:fld id="{EC7C08C4-FF83-C84A-8984-FF7F58E1FB83}" type="slidenum">
              <a:rPr kumimoji="1" lang="zh-CN" altLang="en-US" smtClean="0"/>
              <a:t>‹#›</a:t>
            </a:fld>
            <a:endParaRPr kumimoji="1" lang="zh-CN" altLang="en-US"/>
          </a:p>
        </p:txBody>
      </p:sp>
    </p:spTree>
    <p:extLst>
      <p:ext uri="{BB962C8B-B14F-4D97-AF65-F5344CB8AC3E}">
        <p14:creationId xmlns:p14="http://schemas.microsoft.com/office/powerpoint/2010/main" val="2261284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6" name="页脚占位符 5"/>
          <p:cNvSpPr>
            <a:spLocks noGrp="1"/>
          </p:cNvSpPr>
          <p:nvPr>
            <p:ph type="ftr" sz="quarter" idx="11"/>
          </p:nvPr>
        </p:nvSpPr>
        <p:spPr>
          <a:xfrm>
            <a:off x="3124200" y="6356350"/>
            <a:ext cx="2895600" cy="365125"/>
          </a:xfrm>
          <a:prstGeom prst="rect">
            <a:avLst/>
          </a:prstGeom>
        </p:spPr>
        <p:txBody>
          <a:bodyPr/>
          <a:lstStyle/>
          <a:p>
            <a:endParaRPr kumimoji="1" lang="zh-CN" altLang="en-US"/>
          </a:p>
        </p:txBody>
      </p:sp>
      <p:sp>
        <p:nvSpPr>
          <p:cNvPr id="7" name="幻灯片编号占位符 6"/>
          <p:cNvSpPr>
            <a:spLocks noGrp="1"/>
          </p:cNvSpPr>
          <p:nvPr>
            <p:ph type="sldNum" sz="quarter" idx="12"/>
          </p:nvPr>
        </p:nvSpPr>
        <p:spPr/>
        <p:txBody>
          <a:bodyPr/>
          <a:lstStyle/>
          <a:p>
            <a:fld id="{EC7C08C4-FF83-C84A-8984-FF7F58E1FB83}" type="slidenum">
              <a:rPr kumimoji="1" lang="zh-CN" altLang="en-US" smtClean="0"/>
              <a:t>‹#›</a:t>
            </a:fld>
            <a:endParaRPr kumimoji="1" lang="zh-CN" altLang="en-US"/>
          </a:p>
        </p:txBody>
      </p:sp>
    </p:spTree>
    <p:extLst>
      <p:ext uri="{BB962C8B-B14F-4D97-AF65-F5344CB8AC3E}">
        <p14:creationId xmlns:p14="http://schemas.microsoft.com/office/powerpoint/2010/main" val="3493066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kumimoji="1"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8" name="页脚占位符 7"/>
          <p:cNvSpPr>
            <a:spLocks noGrp="1"/>
          </p:cNvSpPr>
          <p:nvPr>
            <p:ph type="ftr" sz="quarter" idx="11"/>
          </p:nvPr>
        </p:nvSpPr>
        <p:spPr>
          <a:xfrm>
            <a:off x="3124200" y="6356350"/>
            <a:ext cx="2895600" cy="365125"/>
          </a:xfrm>
          <a:prstGeom prst="rect">
            <a:avLst/>
          </a:prstGeom>
        </p:spPr>
        <p:txBody>
          <a:bodyPr/>
          <a:lstStyle/>
          <a:p>
            <a:endParaRPr kumimoji="1" lang="zh-CN" altLang="en-US"/>
          </a:p>
        </p:txBody>
      </p:sp>
      <p:sp>
        <p:nvSpPr>
          <p:cNvPr id="9" name="幻灯片编号占位符 8"/>
          <p:cNvSpPr>
            <a:spLocks noGrp="1"/>
          </p:cNvSpPr>
          <p:nvPr>
            <p:ph type="sldNum" sz="quarter" idx="12"/>
          </p:nvPr>
        </p:nvSpPr>
        <p:spPr/>
        <p:txBody>
          <a:bodyPr/>
          <a:lstStyle/>
          <a:p>
            <a:fld id="{EC7C08C4-FF83-C84A-8984-FF7F58E1FB83}" type="slidenum">
              <a:rPr kumimoji="1" lang="zh-CN" altLang="en-US" smtClean="0"/>
              <a:t>‹#›</a:t>
            </a:fld>
            <a:endParaRPr kumimoji="1" lang="zh-CN" altLang="en-US"/>
          </a:p>
        </p:txBody>
      </p:sp>
    </p:spTree>
    <p:extLst>
      <p:ext uri="{BB962C8B-B14F-4D97-AF65-F5344CB8AC3E}">
        <p14:creationId xmlns:p14="http://schemas.microsoft.com/office/powerpoint/2010/main" val="2442979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4" name="页脚占位符 3"/>
          <p:cNvSpPr>
            <a:spLocks noGrp="1"/>
          </p:cNvSpPr>
          <p:nvPr>
            <p:ph type="ftr" sz="quarter" idx="11"/>
          </p:nvPr>
        </p:nvSpPr>
        <p:spPr>
          <a:xfrm>
            <a:off x="3124200" y="6356350"/>
            <a:ext cx="2895600" cy="365125"/>
          </a:xfrm>
          <a:prstGeom prst="rect">
            <a:avLst/>
          </a:prstGeom>
        </p:spPr>
        <p:txBody>
          <a:bodyPr/>
          <a:lstStyle/>
          <a:p>
            <a:endParaRPr kumimoji="1" lang="zh-CN" altLang="en-US"/>
          </a:p>
        </p:txBody>
      </p:sp>
      <p:sp>
        <p:nvSpPr>
          <p:cNvPr id="5" name="幻灯片编号占位符 4"/>
          <p:cNvSpPr>
            <a:spLocks noGrp="1"/>
          </p:cNvSpPr>
          <p:nvPr>
            <p:ph type="sldNum" sz="quarter" idx="12"/>
          </p:nvPr>
        </p:nvSpPr>
        <p:spPr/>
        <p:txBody>
          <a:bodyPr/>
          <a:lstStyle/>
          <a:p>
            <a:fld id="{EC7C08C4-FF83-C84A-8984-FF7F58E1FB83}" type="slidenum">
              <a:rPr kumimoji="1" lang="zh-CN" altLang="en-US" smtClean="0"/>
              <a:t>‹#›</a:t>
            </a:fld>
            <a:endParaRPr kumimoji="1" lang="zh-CN" altLang="en-US"/>
          </a:p>
        </p:txBody>
      </p:sp>
    </p:spTree>
    <p:extLst>
      <p:ext uri="{BB962C8B-B14F-4D97-AF65-F5344CB8AC3E}">
        <p14:creationId xmlns:p14="http://schemas.microsoft.com/office/powerpoint/2010/main" val="3659502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3" name="页脚占位符 2"/>
          <p:cNvSpPr>
            <a:spLocks noGrp="1"/>
          </p:cNvSpPr>
          <p:nvPr>
            <p:ph type="ftr" sz="quarter" idx="11"/>
          </p:nvPr>
        </p:nvSpPr>
        <p:spPr>
          <a:xfrm>
            <a:off x="3124200" y="6356350"/>
            <a:ext cx="2895600" cy="365125"/>
          </a:xfrm>
          <a:prstGeom prst="rect">
            <a:avLst/>
          </a:prstGeom>
        </p:spPr>
        <p:txBody>
          <a:bodyPr/>
          <a:lstStyle/>
          <a:p>
            <a:endParaRPr kumimoji="1" lang="zh-CN" altLang="en-US"/>
          </a:p>
        </p:txBody>
      </p:sp>
      <p:sp>
        <p:nvSpPr>
          <p:cNvPr id="4" name="幻灯片编号占位符 3"/>
          <p:cNvSpPr>
            <a:spLocks noGrp="1"/>
          </p:cNvSpPr>
          <p:nvPr>
            <p:ph type="sldNum" sz="quarter" idx="12"/>
          </p:nvPr>
        </p:nvSpPr>
        <p:spPr/>
        <p:txBody>
          <a:bodyPr/>
          <a:lstStyle/>
          <a:p>
            <a:fld id="{EC7C08C4-FF83-C84A-8984-FF7F58E1FB83}" type="slidenum">
              <a:rPr kumimoji="1" lang="zh-CN" altLang="en-US" smtClean="0"/>
              <a:t>‹#›</a:t>
            </a:fld>
            <a:endParaRPr kumimoji="1" lang="zh-CN" altLang="en-US"/>
          </a:p>
        </p:txBody>
      </p:sp>
    </p:spTree>
    <p:extLst>
      <p:ext uri="{BB962C8B-B14F-4D97-AF65-F5344CB8AC3E}">
        <p14:creationId xmlns:p14="http://schemas.microsoft.com/office/powerpoint/2010/main" val="4002454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kumimoji="1"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zh-CN" altLang="en-US"/>
              <a:t>单击此处编辑母版文本样式</a:t>
            </a:r>
          </a:p>
        </p:txBody>
      </p:sp>
      <p:sp>
        <p:nvSpPr>
          <p:cNvPr id="6" name="页脚占位符 5"/>
          <p:cNvSpPr>
            <a:spLocks noGrp="1"/>
          </p:cNvSpPr>
          <p:nvPr>
            <p:ph type="ftr" sz="quarter" idx="11"/>
          </p:nvPr>
        </p:nvSpPr>
        <p:spPr>
          <a:xfrm>
            <a:off x="3124200" y="6356350"/>
            <a:ext cx="2895600" cy="365125"/>
          </a:xfrm>
          <a:prstGeom prst="rect">
            <a:avLst/>
          </a:prstGeom>
        </p:spPr>
        <p:txBody>
          <a:bodyPr/>
          <a:lstStyle/>
          <a:p>
            <a:endParaRPr kumimoji="1" lang="zh-CN" altLang="en-US"/>
          </a:p>
        </p:txBody>
      </p:sp>
      <p:sp>
        <p:nvSpPr>
          <p:cNvPr id="7" name="幻灯片编号占位符 6"/>
          <p:cNvSpPr>
            <a:spLocks noGrp="1"/>
          </p:cNvSpPr>
          <p:nvPr>
            <p:ph type="sldNum" sz="quarter" idx="12"/>
          </p:nvPr>
        </p:nvSpPr>
        <p:spPr/>
        <p:txBody>
          <a:bodyPr/>
          <a:lstStyle/>
          <a:p>
            <a:fld id="{EC7C08C4-FF83-C84A-8984-FF7F58E1FB83}" type="slidenum">
              <a:rPr kumimoji="1" lang="zh-CN" altLang="en-US" smtClean="0"/>
              <a:t>‹#›</a:t>
            </a:fld>
            <a:endParaRPr kumimoji="1" lang="zh-CN" altLang="en-US"/>
          </a:p>
        </p:txBody>
      </p:sp>
    </p:spTree>
    <p:extLst>
      <p:ext uri="{BB962C8B-B14F-4D97-AF65-F5344CB8AC3E}">
        <p14:creationId xmlns:p14="http://schemas.microsoft.com/office/powerpoint/2010/main" val="724026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kumimoji="1"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zh-CN" altLang="en-US"/>
              <a:t>将图片拖动到占位符，或单击添加图标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zh-CN" altLang="en-US"/>
              <a:t>单击此处编辑母版文本样式</a:t>
            </a:r>
          </a:p>
        </p:txBody>
      </p:sp>
      <p:sp>
        <p:nvSpPr>
          <p:cNvPr id="6" name="页脚占位符 5"/>
          <p:cNvSpPr>
            <a:spLocks noGrp="1"/>
          </p:cNvSpPr>
          <p:nvPr>
            <p:ph type="ftr" sz="quarter" idx="11"/>
          </p:nvPr>
        </p:nvSpPr>
        <p:spPr>
          <a:xfrm>
            <a:off x="3124200" y="6356350"/>
            <a:ext cx="2895600" cy="365125"/>
          </a:xfrm>
          <a:prstGeom prst="rect">
            <a:avLst/>
          </a:prstGeom>
        </p:spPr>
        <p:txBody>
          <a:bodyPr/>
          <a:lstStyle/>
          <a:p>
            <a:endParaRPr kumimoji="1" lang="zh-CN" altLang="en-US"/>
          </a:p>
        </p:txBody>
      </p:sp>
      <p:sp>
        <p:nvSpPr>
          <p:cNvPr id="7" name="幻灯片编号占位符 6"/>
          <p:cNvSpPr>
            <a:spLocks noGrp="1"/>
          </p:cNvSpPr>
          <p:nvPr>
            <p:ph type="sldNum" sz="quarter" idx="12"/>
          </p:nvPr>
        </p:nvSpPr>
        <p:spPr/>
        <p:txBody>
          <a:bodyPr/>
          <a:lstStyle/>
          <a:p>
            <a:fld id="{EC7C08C4-FF83-C84A-8984-FF7F58E1FB83}" type="slidenum">
              <a:rPr kumimoji="1" lang="zh-CN" altLang="en-US" smtClean="0"/>
              <a:t>‹#›</a:t>
            </a:fld>
            <a:endParaRPr kumimoji="1" lang="zh-CN" altLang="en-US"/>
          </a:p>
        </p:txBody>
      </p:sp>
    </p:spTree>
    <p:extLst>
      <p:ext uri="{BB962C8B-B14F-4D97-AF65-F5344CB8AC3E}">
        <p14:creationId xmlns:p14="http://schemas.microsoft.com/office/powerpoint/2010/main" val="3604445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1771910" y="274638"/>
            <a:ext cx="5629607" cy="894822"/>
          </a:xfrm>
          <a:prstGeom prst="rect">
            <a:avLst/>
          </a:prstGeom>
        </p:spPr>
        <p:txBody>
          <a:bodyPr vert="horz" lIns="91440" tIns="45720" rIns="91440" bIns="45720" rtlCol="0" anchor="ctr">
            <a:noAutofit/>
          </a:bodyPr>
          <a:lstStyle/>
          <a:p>
            <a:r>
              <a:rPr kumimoji="1" lang="zh-CN" altLang="en-US" dirty="0"/>
              <a:t>单击此处编辑母版标题样式</a:t>
            </a:r>
          </a:p>
        </p:txBody>
      </p:sp>
      <p:sp>
        <p:nvSpPr>
          <p:cNvPr id="3" name="文本占位符 2"/>
          <p:cNvSpPr>
            <a:spLocks noGrp="1"/>
          </p:cNvSpPr>
          <p:nvPr>
            <p:ph type="body" idx="1"/>
          </p:nvPr>
        </p:nvSpPr>
        <p:spPr>
          <a:xfrm>
            <a:off x="457200" y="1345508"/>
            <a:ext cx="8229600" cy="4780656"/>
          </a:xfrm>
          <a:prstGeom prst="rect">
            <a:avLst/>
          </a:prstGeom>
        </p:spPr>
        <p:txBody>
          <a:bodyPr vert="horz" lIns="91440" tIns="45720" rIns="91440" bIns="45720" rtlCol="0">
            <a:normAutofit/>
          </a:bodyPr>
          <a:lstStyle/>
          <a:p>
            <a:pPr lvl="0"/>
            <a:r>
              <a:rPr kumimoji="1" lang="zh-CN" altLang="en-US" dirty="0"/>
              <a:t>单击此处编辑母版文本样式</a:t>
            </a:r>
          </a:p>
          <a:p>
            <a:pPr lvl="1"/>
            <a:r>
              <a:rPr kumimoji="1" lang="zh-CN" altLang="en-US" dirty="0"/>
              <a:t>二级</a:t>
            </a:r>
          </a:p>
          <a:p>
            <a:pPr lvl="2"/>
            <a:r>
              <a:rPr kumimoji="1" lang="zh-CN" altLang="en-US" dirty="0"/>
              <a:t>三级</a:t>
            </a:r>
          </a:p>
          <a:p>
            <a:pPr lvl="3"/>
            <a:r>
              <a:rPr kumimoji="1" lang="zh-CN" altLang="en-US" dirty="0"/>
              <a:t>四级</a:t>
            </a:r>
          </a:p>
          <a:p>
            <a:pPr lvl="4"/>
            <a:r>
              <a:rPr kumimoji="1" lang="zh-CN" altLang="en-US" dirty="0"/>
              <a:t>五级</a:t>
            </a:r>
          </a:p>
        </p:txBody>
      </p:sp>
      <p:sp>
        <p:nvSpPr>
          <p:cNvPr id="6" name="幻灯片编号占位符 5"/>
          <p:cNvSpPr>
            <a:spLocks noGrp="1"/>
          </p:cNvSpPr>
          <p:nvPr>
            <p:ph type="sldNum" sz="quarter" idx="4"/>
          </p:nvPr>
        </p:nvSpPr>
        <p:spPr>
          <a:xfrm>
            <a:off x="3590989" y="6356350"/>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EC7C08C4-FF83-C84A-8984-FF7F58E1FB83}" type="slidenum">
              <a:rPr kumimoji="1" lang="zh-CN" altLang="en-US" smtClean="0"/>
              <a:pPr/>
              <a:t>‹#›</a:t>
            </a:fld>
            <a:endParaRPr kumimoji="1" lang="zh-CN" altLang="en-US"/>
          </a:p>
        </p:txBody>
      </p:sp>
      <p:pic>
        <p:nvPicPr>
          <p:cNvPr id="7" name="图片 6" descr="logo_NSSC1 副本 2.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473216" y="371998"/>
            <a:ext cx="1285282" cy="472667"/>
          </a:xfrm>
          <a:prstGeom prst="rect">
            <a:avLst/>
          </a:prstGeom>
        </p:spPr>
      </p:pic>
      <p:pic>
        <p:nvPicPr>
          <p:cNvPr id="10" name="图片 9" descr="ceos5.jp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402337" y="274639"/>
            <a:ext cx="1264494" cy="570026"/>
          </a:xfrm>
          <a:prstGeom prst="rect">
            <a:avLst/>
          </a:prstGeom>
        </p:spPr>
      </p:pic>
      <p:pic>
        <p:nvPicPr>
          <p:cNvPr id="4" name="图片 3" descr="NRSCClogo.gif"/>
          <p:cNvPicPr>
            <a:picLocks noChangeAspect="1"/>
          </p:cNvPicPr>
          <p:nvPr/>
        </p:nvPicPr>
        <p:blipFill rotWithShape="1">
          <a:blip r:embed="rId15">
            <a:extLst>
              <a:ext uri="{28A0092B-C50C-407E-A947-70E740481C1C}">
                <a14:useLocalDpi xmlns:a14="http://schemas.microsoft.com/office/drawing/2010/main" val="0"/>
              </a:ext>
            </a:extLst>
          </a:blip>
          <a:srcRect t="10106" r="12470" b="13182"/>
          <a:stretch/>
        </p:blipFill>
        <p:spPr>
          <a:xfrm>
            <a:off x="7222907" y="6126164"/>
            <a:ext cx="1535592" cy="697457"/>
          </a:xfrm>
          <a:prstGeom prst="rect">
            <a:avLst/>
          </a:prstGeom>
        </p:spPr>
      </p:pic>
    </p:spTree>
    <p:extLst>
      <p:ext uri="{BB962C8B-B14F-4D97-AF65-F5344CB8AC3E}">
        <p14:creationId xmlns:p14="http://schemas.microsoft.com/office/powerpoint/2010/main" val="2234170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3600" kern="1200">
          <a:solidFill>
            <a:srgbClr val="000090"/>
          </a:solidFill>
          <a:latin typeface="Arial"/>
          <a:ea typeface="+mj-ea"/>
          <a:cs typeface="Arial"/>
        </a:defRPr>
      </a:lvl1pPr>
    </p:titleStyle>
    <p:bodyStyle>
      <a:lvl1pPr marL="342900" indent="-342900" algn="l" defTabSz="457200" rtl="0" eaLnBrk="1" latinLnBrk="0" hangingPunct="1">
        <a:spcBef>
          <a:spcPct val="20000"/>
        </a:spcBef>
        <a:buFont typeface="Wingdings" charset="2"/>
        <a:buChar char="n"/>
        <a:defRPr sz="2800" kern="1200">
          <a:solidFill>
            <a:srgbClr val="000090"/>
          </a:solidFill>
          <a:latin typeface="Arial"/>
          <a:ea typeface="+mn-ea"/>
          <a:cs typeface="Arial"/>
        </a:defRPr>
      </a:lvl1pPr>
      <a:lvl2pPr marL="742950" indent="-285750" algn="l" defTabSz="457200" rtl="0" eaLnBrk="1" latinLnBrk="0" hangingPunct="1">
        <a:spcBef>
          <a:spcPct val="20000"/>
        </a:spcBef>
        <a:buFont typeface="Wingdings" charset="2"/>
        <a:buChar char="²"/>
        <a:defRPr sz="2400" kern="1200">
          <a:solidFill>
            <a:srgbClr val="000090"/>
          </a:solidFill>
          <a:latin typeface="Arial"/>
          <a:ea typeface="+mn-ea"/>
          <a:cs typeface="Arial"/>
        </a:defRPr>
      </a:lvl2pPr>
      <a:lvl3pPr marL="1143000" indent="-228600" algn="l" defTabSz="457200" rtl="0" eaLnBrk="1" latinLnBrk="0" hangingPunct="1">
        <a:spcBef>
          <a:spcPct val="20000"/>
        </a:spcBef>
        <a:buFont typeface="Wingdings" charset="2"/>
        <a:buChar char="Ø"/>
        <a:defRPr sz="2000" kern="1200">
          <a:solidFill>
            <a:srgbClr val="000090"/>
          </a:solidFill>
          <a:latin typeface="Arial"/>
          <a:ea typeface="+mn-ea"/>
          <a:cs typeface="Arial"/>
        </a:defRPr>
      </a:lvl3pPr>
      <a:lvl4pPr marL="1600200" indent="-228600" algn="l" defTabSz="457200" rtl="0" eaLnBrk="1" latinLnBrk="0" hangingPunct="1">
        <a:spcBef>
          <a:spcPct val="20000"/>
        </a:spcBef>
        <a:buFont typeface="Wingdings" charset="2"/>
        <a:buChar char="p"/>
        <a:defRPr sz="1800" kern="1200">
          <a:solidFill>
            <a:srgbClr val="000090"/>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rgbClr val="000090"/>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ongxiaolong@mirslab.c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emf"/><Relationship Id="rId5" Type="http://schemas.openxmlformats.org/officeDocument/2006/relationships/oleObject" Target="../embeddings/oleObject2.bin"/><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cgms-info.org/Agendas/WP/CGMS-46-CGMS-WP-29"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90949" y="1144311"/>
            <a:ext cx="8248146" cy="1406732"/>
          </a:xfrm>
        </p:spPr>
        <p:txBody>
          <a:bodyPr>
            <a:normAutofit fontScale="90000"/>
          </a:bodyPr>
          <a:lstStyle/>
          <a:p>
            <a:pPr algn="l"/>
            <a:r>
              <a:rPr kumimoji="1" lang="en-US" altLang="zh-CN" dirty="0"/>
              <a:t>Microwave Sensors Subgroup (MSSG) </a:t>
            </a:r>
            <a:br>
              <a:rPr kumimoji="1" lang="en-US" altLang="zh-CN" dirty="0"/>
            </a:br>
            <a:r>
              <a:rPr kumimoji="1" lang="en-US" altLang="zh-CN" dirty="0"/>
              <a:t>Report</a:t>
            </a:r>
            <a:br>
              <a:rPr kumimoji="1" lang="en-US" altLang="zh-CN" dirty="0"/>
            </a:br>
            <a:endParaRPr kumimoji="1" lang="zh-CN" altLang="en-US" sz="2700" dirty="0">
              <a:solidFill>
                <a:schemeClr val="accent1">
                  <a:lumMod val="75000"/>
                </a:schemeClr>
              </a:solidFill>
            </a:endParaRPr>
          </a:p>
        </p:txBody>
      </p:sp>
      <p:sp>
        <p:nvSpPr>
          <p:cNvPr id="3" name="副标题 2"/>
          <p:cNvSpPr>
            <a:spLocks noGrp="1"/>
          </p:cNvSpPr>
          <p:nvPr>
            <p:ph type="subTitle" idx="1"/>
          </p:nvPr>
        </p:nvSpPr>
        <p:spPr>
          <a:xfrm>
            <a:off x="682098" y="2731211"/>
            <a:ext cx="7843467" cy="2477242"/>
          </a:xfrm>
        </p:spPr>
        <p:txBody>
          <a:bodyPr>
            <a:noAutofit/>
          </a:bodyPr>
          <a:lstStyle/>
          <a:p>
            <a:pPr algn="l"/>
            <a:r>
              <a:rPr kumimoji="0" lang="en-US" altLang="zh-CN" sz="2400" dirty="0">
                <a:solidFill>
                  <a:srgbClr val="000090"/>
                </a:solidFill>
                <a:latin typeface="Tahoma" charset="0"/>
                <a:ea typeface="宋体" charset="0"/>
              </a:rPr>
              <a:t>Xiaolong</a:t>
            </a:r>
            <a:r>
              <a:rPr kumimoji="0" lang="zh-Hans" altLang="en-US" sz="2400" dirty="0">
                <a:solidFill>
                  <a:srgbClr val="000090"/>
                </a:solidFill>
                <a:latin typeface="Tahoma" charset="0"/>
                <a:ea typeface="宋体" charset="0"/>
              </a:rPr>
              <a:t> </a:t>
            </a:r>
            <a:r>
              <a:rPr kumimoji="0" lang="en-US" altLang="zh-Hans" sz="2400" dirty="0">
                <a:solidFill>
                  <a:srgbClr val="000090"/>
                </a:solidFill>
                <a:latin typeface="Tahoma" charset="0"/>
                <a:ea typeface="宋体" charset="0"/>
              </a:rPr>
              <a:t>DONG</a:t>
            </a:r>
            <a:r>
              <a:rPr kumimoji="0" lang="en-US" altLang="zh-CN" sz="2400" dirty="0">
                <a:solidFill>
                  <a:srgbClr val="000090"/>
                </a:solidFill>
                <a:latin typeface="Tahoma" charset="0"/>
                <a:ea typeface="宋体" charset="0"/>
              </a:rPr>
              <a:t>,  MWSG Chair</a:t>
            </a:r>
          </a:p>
          <a:p>
            <a:pPr algn="l"/>
            <a:endParaRPr kumimoji="0" lang="en-US" altLang="zh-CN" sz="1600" dirty="0">
              <a:solidFill>
                <a:srgbClr val="000090"/>
              </a:solidFill>
              <a:latin typeface="Tahoma" charset="0"/>
              <a:ea typeface="宋体" charset="0"/>
            </a:endParaRPr>
          </a:p>
          <a:p>
            <a:pPr algn="l"/>
            <a:r>
              <a:rPr kumimoji="0" lang="en-US" altLang="zh-CN" sz="1800" dirty="0">
                <a:solidFill>
                  <a:srgbClr val="000090"/>
                </a:solidFill>
                <a:latin typeface="Tahoma" charset="0"/>
                <a:ea typeface="宋体" charset="0"/>
              </a:rPr>
              <a:t>National Space Science Center, Chinese Academy of Sciences</a:t>
            </a:r>
          </a:p>
          <a:p>
            <a:pPr algn="l"/>
            <a:r>
              <a:rPr lang="en-US" altLang="zh-CN" sz="1800" dirty="0">
                <a:solidFill>
                  <a:srgbClr val="000090"/>
                </a:solidFill>
                <a:latin typeface="Tahoma" charset="0"/>
                <a:ea typeface="宋体" charset="0"/>
              </a:rPr>
              <a:t>&amp;</a:t>
            </a:r>
          </a:p>
          <a:p>
            <a:pPr algn="l"/>
            <a:r>
              <a:rPr lang="en-US" altLang="zh-CN" sz="1800" dirty="0">
                <a:solidFill>
                  <a:srgbClr val="000090"/>
                </a:solidFill>
                <a:latin typeface="Tahoma" charset="0"/>
                <a:ea typeface="宋体" charset="0"/>
              </a:rPr>
              <a:t>National Remote Sensing Center of China </a:t>
            </a:r>
          </a:p>
          <a:p>
            <a:pPr algn="l"/>
            <a:r>
              <a:rPr kumimoji="0" lang="en-US" altLang="zh-CN" sz="1800" dirty="0">
                <a:solidFill>
                  <a:srgbClr val="000090"/>
                </a:solidFill>
                <a:latin typeface="Tahoma" charset="0"/>
                <a:ea typeface="宋体" charset="0"/>
              </a:rPr>
              <a:t>(NSSC/CAS, NRSCC)</a:t>
            </a:r>
          </a:p>
          <a:p>
            <a:pPr algn="l"/>
            <a:r>
              <a:rPr kumimoji="0" lang="en-US" altLang="zh-CN" sz="1800" dirty="0">
                <a:solidFill>
                  <a:srgbClr val="000090"/>
                </a:solidFill>
                <a:latin typeface="Tahoma" charset="0"/>
                <a:ea typeface="宋体" charset="0"/>
              </a:rPr>
              <a:t>Email: </a:t>
            </a:r>
            <a:r>
              <a:rPr kumimoji="0" lang="en-US" altLang="zh-CN" sz="1800" dirty="0" err="1">
                <a:solidFill>
                  <a:srgbClr val="000090"/>
                </a:solidFill>
                <a:latin typeface="Tahoma" charset="0"/>
                <a:ea typeface="宋体" charset="0"/>
                <a:hlinkClick r:id="rId3"/>
              </a:rPr>
              <a:t>dongxiaolong@mirslab.cn</a:t>
            </a:r>
            <a:endParaRPr kumimoji="0" lang="en-US" altLang="zh-CN" sz="1800" dirty="0">
              <a:solidFill>
                <a:srgbClr val="000090"/>
              </a:solidFill>
              <a:latin typeface="Tahoma" charset="0"/>
              <a:ea typeface="宋体" charset="0"/>
            </a:endParaRPr>
          </a:p>
          <a:p>
            <a:endParaRPr kumimoji="1" lang="zh-CN" altLang="en-US" sz="1600" dirty="0">
              <a:solidFill>
                <a:srgbClr val="000090"/>
              </a:solidFill>
            </a:endParaRPr>
          </a:p>
        </p:txBody>
      </p:sp>
      <p:sp>
        <p:nvSpPr>
          <p:cNvPr id="4" name="矩形 3"/>
          <p:cNvSpPr/>
          <p:nvPr/>
        </p:nvSpPr>
        <p:spPr>
          <a:xfrm>
            <a:off x="695741" y="5221203"/>
            <a:ext cx="6990523" cy="1015663"/>
          </a:xfrm>
          <a:prstGeom prst="rect">
            <a:avLst/>
          </a:prstGeom>
        </p:spPr>
        <p:txBody>
          <a:bodyPr wrap="square">
            <a:spAutoFit/>
          </a:bodyPr>
          <a:lstStyle/>
          <a:p>
            <a:br>
              <a:rPr kumimoji="1" lang="en-US" altLang="zh-CN" sz="2000" dirty="0">
                <a:solidFill>
                  <a:srgbClr val="000090"/>
                </a:solidFill>
              </a:rPr>
            </a:br>
            <a:r>
              <a:rPr kumimoji="1" lang="en-US" altLang="zh-CN" sz="2000" dirty="0">
                <a:solidFill>
                  <a:srgbClr val="000090"/>
                </a:solidFill>
              </a:rPr>
              <a:t>CEOS WGCV-45</a:t>
            </a:r>
            <a:br>
              <a:rPr kumimoji="1" lang="en-US" altLang="zh-CN" sz="2000" dirty="0">
                <a:solidFill>
                  <a:srgbClr val="000090"/>
                </a:solidFill>
              </a:rPr>
            </a:br>
            <a:r>
              <a:rPr kumimoji="1" lang="en-US" altLang="zh-CN" sz="2000" dirty="0">
                <a:solidFill>
                  <a:srgbClr val="000090"/>
                </a:solidFill>
              </a:rPr>
              <a:t>July 16-19,</a:t>
            </a:r>
            <a:r>
              <a:rPr kumimoji="1" lang="zh-Hans" altLang="en-US" sz="2000" dirty="0">
                <a:solidFill>
                  <a:srgbClr val="000090"/>
                </a:solidFill>
              </a:rPr>
              <a:t> </a:t>
            </a:r>
            <a:r>
              <a:rPr kumimoji="1" lang="en-US" altLang="zh-CN" sz="2000" dirty="0">
                <a:solidFill>
                  <a:srgbClr val="000090"/>
                </a:solidFill>
              </a:rPr>
              <a:t>Perth, Australia</a:t>
            </a:r>
            <a:endParaRPr kumimoji="1" lang="zh-CN" altLang="en-US" sz="2000" dirty="0">
              <a:solidFill>
                <a:srgbClr val="000090"/>
              </a:solidFill>
            </a:endParaRPr>
          </a:p>
        </p:txBody>
      </p:sp>
    </p:spTree>
    <p:extLst>
      <p:ext uri="{BB962C8B-B14F-4D97-AF65-F5344CB8AC3E}">
        <p14:creationId xmlns:p14="http://schemas.microsoft.com/office/powerpoint/2010/main" val="4259065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C13CABE5-FC5F-485B-99FE-C3DBC47FEBBF}" type="slidenum">
              <a:rPr lang="zh-CN" altLang="en-US" smtClean="0"/>
              <a:pPr/>
              <a:t>10</a:t>
            </a:fld>
            <a:endParaRPr lang="zh-CN" altLang="en-US"/>
          </a:p>
        </p:txBody>
      </p:sp>
      <p:pic>
        <p:nvPicPr>
          <p:cNvPr id="5" name="图片 4"/>
          <p:cNvPicPr>
            <a:picLocks noChangeAspect="1"/>
          </p:cNvPicPr>
          <p:nvPr/>
        </p:nvPicPr>
        <p:blipFill>
          <a:blip r:embed="rId2"/>
          <a:stretch>
            <a:fillRect/>
          </a:stretch>
        </p:blipFill>
        <p:spPr>
          <a:xfrm>
            <a:off x="2316060" y="2784707"/>
            <a:ext cx="4683457" cy="3976018"/>
          </a:xfrm>
          <a:prstGeom prst="rect">
            <a:avLst/>
          </a:prstGeom>
        </p:spPr>
      </p:pic>
      <p:sp>
        <p:nvSpPr>
          <p:cNvPr id="6" name="标题 1"/>
          <p:cNvSpPr txBox="1">
            <a:spLocks/>
          </p:cNvSpPr>
          <p:nvPr/>
        </p:nvSpPr>
        <p:spPr>
          <a:xfrm>
            <a:off x="0" y="311752"/>
            <a:ext cx="9036496" cy="50333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sz="3600" dirty="0"/>
              <a:t>CFOSAT SCAT Calibration</a:t>
            </a:r>
            <a:endParaRPr lang="zh-CN" altLang="en-US" sz="3600" dirty="0"/>
          </a:p>
        </p:txBody>
      </p:sp>
      <p:sp>
        <p:nvSpPr>
          <p:cNvPr id="10" name="内容占位符 2">
            <a:extLst>
              <a:ext uri="{FF2B5EF4-FFF2-40B4-BE49-F238E27FC236}">
                <a16:creationId xmlns:a16="http://schemas.microsoft.com/office/drawing/2014/main" id="{F0CFE20B-0C11-A64B-BAD4-69B0275CAB38}"/>
              </a:ext>
            </a:extLst>
          </p:cNvPr>
          <p:cNvSpPr>
            <a:spLocks noGrp="1"/>
          </p:cNvSpPr>
          <p:nvPr>
            <p:ph idx="1"/>
          </p:nvPr>
        </p:nvSpPr>
        <p:spPr>
          <a:xfrm>
            <a:off x="426377" y="912363"/>
            <a:ext cx="7988157" cy="1872344"/>
          </a:xfrm>
        </p:spPr>
        <p:txBody>
          <a:bodyPr>
            <a:normAutofit/>
          </a:bodyPr>
          <a:lstStyle/>
          <a:p>
            <a:r>
              <a:rPr lang="en-US" sz="2400" dirty="0"/>
              <a:t>CFOSAT: launched on Oct 29, 2018</a:t>
            </a:r>
          </a:p>
          <a:p>
            <a:pPr marL="342900" lvl="1" indent="-342900">
              <a:lnSpc>
                <a:spcPct val="80000"/>
              </a:lnSpc>
              <a:buFont typeface="Wingdings" panose="05000000000000000000" pitchFamily="2" charset="2"/>
              <a:buChar char="v"/>
            </a:pPr>
            <a:r>
              <a:rPr lang="en-US" altLang="zh-CN" sz="2000" dirty="0">
                <a:solidFill>
                  <a:srgbClr val="002060"/>
                </a:solidFill>
                <a:latin typeface="Calibri" panose="020F0502020204030204" pitchFamily="34" charset="0"/>
              </a:rPr>
              <a:t>Rotating fan-beam </a:t>
            </a:r>
            <a:r>
              <a:rPr lang="en-US" altLang="zh-CN" sz="2000" dirty="0" err="1">
                <a:solidFill>
                  <a:srgbClr val="002060"/>
                </a:solidFill>
                <a:latin typeface="Calibri" panose="020F0502020204030204" pitchFamily="34" charset="0"/>
              </a:rPr>
              <a:t>scatterometer</a:t>
            </a:r>
            <a:endParaRPr lang="en-US" altLang="zh-CN" sz="2000" dirty="0">
              <a:solidFill>
                <a:srgbClr val="002060"/>
              </a:solidFill>
              <a:latin typeface="Calibri" panose="020F0502020204030204" pitchFamily="34" charset="0"/>
            </a:endParaRPr>
          </a:p>
          <a:p>
            <a:pPr marL="342900" lvl="1" indent="-342900">
              <a:lnSpc>
                <a:spcPct val="80000"/>
              </a:lnSpc>
              <a:buFont typeface="Wingdings" panose="05000000000000000000" pitchFamily="2" charset="2"/>
              <a:buChar char="v"/>
            </a:pPr>
            <a:r>
              <a:rPr lang="en-US" altLang="zh-CN" sz="2000" dirty="0">
                <a:solidFill>
                  <a:srgbClr val="002060"/>
                </a:solidFill>
                <a:latin typeface="Calibri" panose="020F0502020204030204" pitchFamily="34" charset="0"/>
              </a:rPr>
              <a:t>Calibration requirements: </a:t>
            </a:r>
            <a:endParaRPr lang="en-GB" altLang="zh-CN" dirty="0">
              <a:solidFill>
                <a:srgbClr val="00205B"/>
              </a:solidFill>
              <a:latin typeface="Calibri" panose="020F0502020204030204" pitchFamily="34" charset="0"/>
              <a:cs typeface="Calibri" panose="020F0502020204030204" pitchFamily="34" charset="0"/>
            </a:endParaRPr>
          </a:p>
          <a:p>
            <a:pPr marL="0" lvl="1" indent="0">
              <a:lnSpc>
                <a:spcPct val="80000"/>
              </a:lnSpc>
              <a:buNone/>
            </a:pPr>
            <a:r>
              <a:rPr lang="en-GB" altLang="zh-CN" sz="2000" dirty="0">
                <a:solidFill>
                  <a:srgbClr val="00205B"/>
                </a:solidFill>
                <a:latin typeface="Calibri" panose="020F0502020204030204" pitchFamily="34" charset="0"/>
                <a:cs typeface="Calibri" panose="020F0502020204030204" pitchFamily="34" charset="0"/>
              </a:rPr>
              <a:t>Antenna pattern related L1B data processing for sigma 0</a:t>
            </a:r>
          </a:p>
          <a:p>
            <a:pPr marL="342900" lvl="1" indent="-342900">
              <a:lnSpc>
                <a:spcPct val="80000"/>
              </a:lnSpc>
              <a:buFont typeface="Wingdings" panose="05000000000000000000" pitchFamily="2" charset="2"/>
              <a:buChar char="v"/>
            </a:pPr>
            <a:r>
              <a:rPr lang="en-US" altLang="zh-CN" sz="2000" dirty="0">
                <a:solidFill>
                  <a:srgbClr val="002060"/>
                </a:solidFill>
                <a:latin typeface="Calibri" panose="020F0502020204030204" pitchFamily="34" charset="0"/>
              </a:rPr>
              <a:t>A joint work by NSSC, NSOAS, KNMI and ICM</a:t>
            </a:r>
          </a:p>
        </p:txBody>
      </p:sp>
    </p:spTree>
    <p:extLst>
      <p:ext uri="{BB962C8B-B14F-4D97-AF65-F5344CB8AC3E}">
        <p14:creationId xmlns:p14="http://schemas.microsoft.com/office/powerpoint/2010/main" val="3180915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C13CABE5-FC5F-485B-99FE-C3DBC47FEBBF}" type="slidenum">
              <a:rPr lang="zh-CN" altLang="en-US" smtClean="0"/>
              <a:pPr/>
              <a:t>11</a:t>
            </a:fld>
            <a:endParaRPr lang="zh-CN" altLang="en-US"/>
          </a:p>
        </p:txBody>
      </p:sp>
      <p:sp>
        <p:nvSpPr>
          <p:cNvPr id="5" name="标题 1"/>
          <p:cNvSpPr txBox="1">
            <a:spLocks/>
          </p:cNvSpPr>
          <p:nvPr/>
        </p:nvSpPr>
        <p:spPr>
          <a:xfrm>
            <a:off x="215516" y="355916"/>
            <a:ext cx="8712968"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sz="2400" dirty="0"/>
              <a:t>CFOSAT SCAT Sigma0 Calibration on L1B Data</a:t>
            </a:r>
            <a:endParaRPr lang="zh-CN" altLang="en-US" sz="2400" dirty="0"/>
          </a:p>
        </p:txBody>
      </p:sp>
      <p:pic>
        <p:nvPicPr>
          <p:cNvPr id="7" name="图片 6"/>
          <p:cNvPicPr>
            <a:picLocks noChangeAspect="1"/>
          </p:cNvPicPr>
          <p:nvPr/>
        </p:nvPicPr>
        <p:blipFill>
          <a:blip r:embed="rId2"/>
          <a:stretch>
            <a:fillRect/>
          </a:stretch>
        </p:blipFill>
        <p:spPr>
          <a:xfrm>
            <a:off x="-192321" y="1200176"/>
            <a:ext cx="5916910" cy="4507300"/>
          </a:xfrm>
          <a:prstGeom prst="rect">
            <a:avLst/>
          </a:prstGeom>
        </p:spPr>
      </p:pic>
      <p:sp>
        <p:nvSpPr>
          <p:cNvPr id="3" name="文本框 2"/>
          <p:cNvSpPr txBox="1"/>
          <p:nvPr/>
        </p:nvSpPr>
        <p:spPr>
          <a:xfrm>
            <a:off x="5616347" y="1590238"/>
            <a:ext cx="3384376" cy="2308324"/>
          </a:xfrm>
          <a:prstGeom prst="rect">
            <a:avLst/>
          </a:prstGeom>
          <a:noFill/>
        </p:spPr>
        <p:txBody>
          <a:bodyPr wrap="square" rtlCol="0">
            <a:spAutoFit/>
          </a:bodyPr>
          <a:lstStyle/>
          <a:p>
            <a:pPr marL="285750" indent="-285750">
              <a:buFont typeface="Wingdings" panose="05000000000000000000" pitchFamily="2" charset="2"/>
              <a:buChar char="Ø"/>
            </a:pPr>
            <a:r>
              <a:rPr lang="en-US" altLang="zh-CN" dirty="0"/>
              <a:t> The ocean calibration method utilizes the simulated sigma0 by GMF and the CFOSAT SCAT wind data in open ocean.</a:t>
            </a:r>
          </a:p>
          <a:p>
            <a:pPr marL="285750" indent="-285750">
              <a:buFont typeface="Wingdings" panose="05000000000000000000" pitchFamily="2" charset="2"/>
              <a:buChar char="Ø"/>
            </a:pPr>
            <a:r>
              <a:rPr lang="en-US" altLang="zh-CN" dirty="0"/>
              <a:t>GMF: NSCAT-4 model. This was correspondingly </a:t>
            </a:r>
            <a:r>
              <a:rPr lang="en-US" altLang="zh-CN" dirty="0" err="1"/>
              <a:t>chozen</a:t>
            </a:r>
            <a:r>
              <a:rPr lang="en-US" altLang="zh-CN" dirty="0"/>
              <a:t> for the L2B wind inversion.</a:t>
            </a:r>
          </a:p>
          <a:p>
            <a:endParaRPr lang="zh-CN" altLang="en-US" dirty="0"/>
          </a:p>
        </p:txBody>
      </p:sp>
      <p:pic>
        <p:nvPicPr>
          <p:cNvPr id="9" name="图片 8" descr="C:\Users\NSOAS_MU\Desktop\海洋目标定标法地理区域.png"/>
          <p:cNvPicPr/>
          <p:nvPr/>
        </p:nvPicPr>
        <p:blipFill>
          <a:blip r:embed="rId3"/>
          <a:srcRect/>
          <a:stretch>
            <a:fillRect/>
          </a:stretch>
        </p:blipFill>
        <p:spPr bwMode="auto">
          <a:xfrm>
            <a:off x="4572000" y="4104846"/>
            <a:ext cx="4320480" cy="2160240"/>
          </a:xfrm>
          <a:prstGeom prst="rect">
            <a:avLst/>
          </a:prstGeom>
          <a:noFill/>
          <a:ln w="9525">
            <a:noFill/>
            <a:miter lim="800000"/>
            <a:headEnd/>
            <a:tailEnd/>
          </a:ln>
        </p:spPr>
      </p:pic>
    </p:spTree>
    <p:extLst>
      <p:ext uri="{BB962C8B-B14F-4D97-AF65-F5344CB8AC3E}">
        <p14:creationId xmlns:p14="http://schemas.microsoft.com/office/powerpoint/2010/main" val="4282435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2408" y="47626"/>
            <a:ext cx="8229600" cy="1143000"/>
          </a:xfrm>
        </p:spPr>
        <p:txBody>
          <a:bodyPr>
            <a:normAutofit/>
          </a:bodyPr>
          <a:lstStyle/>
          <a:p>
            <a:pPr algn="ctr"/>
            <a:r>
              <a:rPr lang="en-US" altLang="zh-CN" sz="2400" dirty="0"/>
              <a:t>Ku-band NOC method per WVC</a:t>
            </a:r>
            <a:endParaRPr lang="zh-CN" altLang="en-US" sz="2400" dirty="0"/>
          </a:p>
        </p:txBody>
      </p:sp>
      <p:sp>
        <p:nvSpPr>
          <p:cNvPr id="4" name="灯片编号占位符 3"/>
          <p:cNvSpPr>
            <a:spLocks noGrp="1"/>
          </p:cNvSpPr>
          <p:nvPr>
            <p:ph type="sldNum" sz="quarter" idx="12"/>
          </p:nvPr>
        </p:nvSpPr>
        <p:spPr/>
        <p:txBody>
          <a:bodyPr/>
          <a:lstStyle/>
          <a:p>
            <a:fld id="{C13CABE5-FC5F-485B-99FE-C3DBC47FEBBF}" type="slidenum">
              <a:rPr lang="zh-CN" altLang="en-US" smtClean="0"/>
              <a:pPr/>
              <a:t>12</a:t>
            </a:fld>
            <a:endParaRPr lang="zh-CN" altLang="en-US"/>
          </a:p>
        </p:txBody>
      </p:sp>
      <p:sp>
        <p:nvSpPr>
          <p:cNvPr id="26" name="右箭头 25"/>
          <p:cNvSpPr/>
          <p:nvPr/>
        </p:nvSpPr>
        <p:spPr>
          <a:xfrm>
            <a:off x="2571750" y="2000250"/>
            <a:ext cx="1571625" cy="142875"/>
          </a:xfrm>
          <a:prstGeom prst="rightArrow">
            <a:avLst/>
          </a:prstGeom>
          <a:solidFill>
            <a:srgbClr val="333399"/>
          </a:solidFill>
          <a:ln w="25400" cap="flat" cmpd="sng" algn="ctr">
            <a:solidFill>
              <a:srgbClr val="333399"/>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cs typeface="+mn-cs"/>
            </a:endParaRPr>
          </a:p>
        </p:txBody>
      </p:sp>
      <p:sp>
        <p:nvSpPr>
          <p:cNvPr id="27" name="左箭头 26"/>
          <p:cNvSpPr/>
          <p:nvPr/>
        </p:nvSpPr>
        <p:spPr>
          <a:xfrm>
            <a:off x="5000625" y="2000250"/>
            <a:ext cx="1571625" cy="142875"/>
          </a:xfrm>
          <a:prstGeom prst="leftArrow">
            <a:avLst/>
          </a:prstGeom>
          <a:solidFill>
            <a:srgbClr val="333399"/>
          </a:solidFill>
          <a:ln w="25400" cap="flat" cmpd="sng" algn="ctr">
            <a:solidFill>
              <a:srgbClr val="333399"/>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cs typeface="+mn-cs"/>
            </a:endParaRPr>
          </a:p>
        </p:txBody>
      </p:sp>
      <p:sp>
        <p:nvSpPr>
          <p:cNvPr id="28" name="平行四边形 27"/>
          <p:cNvSpPr/>
          <p:nvPr/>
        </p:nvSpPr>
        <p:spPr>
          <a:xfrm>
            <a:off x="6429375" y="1643063"/>
            <a:ext cx="2071688" cy="857250"/>
          </a:xfrm>
          <a:prstGeom prst="parallelogram">
            <a:avLst/>
          </a:prstGeom>
          <a:solidFill>
            <a:srgbClr val="FFFFCC"/>
          </a:solidFill>
          <a:ln w="12700" cap="flat" cmpd="sng" algn="ctr">
            <a:solidFill>
              <a:srgbClr val="000000"/>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dirty="0">
              <a:ln>
                <a:noFill/>
              </a:ln>
              <a:solidFill>
                <a:srgbClr val="000000"/>
              </a:solidFill>
              <a:effectLst/>
              <a:uLnTx/>
              <a:uFillTx/>
              <a:latin typeface="Arial"/>
              <a:ea typeface="宋体"/>
              <a:cs typeface="+mn-cs"/>
            </a:endParaRPr>
          </a:p>
        </p:txBody>
      </p:sp>
      <p:sp>
        <p:nvSpPr>
          <p:cNvPr id="29" name="平行四边形 28"/>
          <p:cNvSpPr/>
          <p:nvPr/>
        </p:nvSpPr>
        <p:spPr>
          <a:xfrm>
            <a:off x="571500" y="1643063"/>
            <a:ext cx="2143125" cy="857250"/>
          </a:xfrm>
          <a:prstGeom prst="parallelogram">
            <a:avLst/>
          </a:prstGeom>
          <a:solidFill>
            <a:srgbClr val="FFFFCC"/>
          </a:solidFill>
          <a:ln w="12700" cap="flat" cmpd="sng" algn="ctr">
            <a:solidFill>
              <a:srgbClr val="000000"/>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cs typeface="+mn-cs"/>
            </a:endParaRPr>
          </a:p>
        </p:txBody>
      </p:sp>
      <p:sp>
        <p:nvSpPr>
          <p:cNvPr id="30" name="下箭头 29"/>
          <p:cNvSpPr/>
          <p:nvPr/>
        </p:nvSpPr>
        <p:spPr>
          <a:xfrm>
            <a:off x="4500563" y="2357438"/>
            <a:ext cx="142875" cy="285750"/>
          </a:xfrm>
          <a:prstGeom prst="downArrow">
            <a:avLst/>
          </a:prstGeom>
          <a:solidFill>
            <a:srgbClr val="333399"/>
          </a:solidFill>
          <a:ln w="25400" cap="flat" cmpd="sng" algn="ctr">
            <a:solidFill>
              <a:srgbClr val="333399"/>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cs typeface="+mn-cs"/>
            </a:endParaRPr>
          </a:p>
        </p:txBody>
      </p:sp>
      <p:sp>
        <p:nvSpPr>
          <p:cNvPr id="31" name="菱形 30"/>
          <p:cNvSpPr/>
          <p:nvPr/>
        </p:nvSpPr>
        <p:spPr>
          <a:xfrm>
            <a:off x="4143375" y="1785938"/>
            <a:ext cx="857250" cy="571500"/>
          </a:xfrm>
          <a:prstGeom prst="diamond">
            <a:avLst/>
          </a:prstGeom>
          <a:solidFill>
            <a:srgbClr val="92D050"/>
          </a:solidFill>
          <a:ln w="12700" cap="flat" cmpd="sng" algn="ctr">
            <a:solidFill>
              <a:srgbClr val="000000"/>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zh-CN" sz="2400" b="0" i="0" u="none" strike="noStrike" kern="0" cap="none" spc="0" normalizeH="0" baseline="0" noProof="0" dirty="0">
                <a:ln>
                  <a:noFill/>
                </a:ln>
                <a:solidFill>
                  <a:srgbClr val="000000"/>
                </a:solidFill>
                <a:effectLst/>
                <a:uLnTx/>
                <a:uFillTx/>
                <a:latin typeface="Arial"/>
                <a:ea typeface="宋体"/>
                <a:cs typeface="+mn-cs"/>
              </a:rPr>
              <a:t>—</a:t>
            </a:r>
            <a:endParaRPr kumimoji="0" lang="zh-CN" altLang="en-US" sz="2400" b="0" i="0" u="none" strike="noStrike" kern="0" cap="none" spc="0" normalizeH="0" baseline="0" noProof="0" dirty="0">
              <a:ln>
                <a:noFill/>
              </a:ln>
              <a:solidFill>
                <a:srgbClr val="000000"/>
              </a:solidFill>
              <a:effectLst/>
              <a:uLnTx/>
              <a:uFillTx/>
              <a:latin typeface="Arial"/>
              <a:ea typeface="宋体"/>
              <a:cs typeface="+mn-cs"/>
            </a:endParaRPr>
          </a:p>
        </p:txBody>
      </p:sp>
      <p:sp>
        <p:nvSpPr>
          <p:cNvPr id="32" name="矩形 31"/>
          <p:cNvSpPr/>
          <p:nvPr/>
        </p:nvSpPr>
        <p:spPr>
          <a:xfrm>
            <a:off x="3214688" y="2643188"/>
            <a:ext cx="2714625" cy="642937"/>
          </a:xfrm>
          <a:prstGeom prst="rect">
            <a:avLst/>
          </a:prstGeom>
          <a:solidFill>
            <a:srgbClr val="BBE0E3"/>
          </a:solidFill>
          <a:ln w="12700" cap="flat" cmpd="sng" algn="ctr">
            <a:solidFill>
              <a:srgbClr val="000000"/>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zh-CN" sz="1800" b="0" i="0" u="none" strike="noStrike" kern="0" cap="none" spc="0" normalizeH="0" baseline="0" noProof="0" dirty="0">
                <a:ln>
                  <a:noFill/>
                </a:ln>
                <a:solidFill>
                  <a:srgbClr val="000000"/>
                </a:solidFill>
                <a:effectLst/>
                <a:uLnTx/>
                <a:uFillTx/>
                <a:latin typeface="Arial"/>
                <a:ea typeface="宋体"/>
                <a:cs typeface="+mn-cs"/>
              </a:rPr>
              <a:t>Binning in NWP speed </a:t>
            </a:r>
            <a:r>
              <a:rPr kumimoji="0" lang="en-US" altLang="zh-CN" sz="1800" b="0" i="0" u="none" strike="noStrike" kern="0" cap="none" spc="0" normalizeH="0" baseline="0" noProof="0" dirty="0" err="1">
                <a:ln>
                  <a:noFill/>
                </a:ln>
                <a:solidFill>
                  <a:srgbClr val="000000"/>
                </a:solidFill>
                <a:effectLst/>
                <a:uLnTx/>
                <a:uFillTx/>
                <a:latin typeface="Arial"/>
                <a:ea typeface="宋体"/>
                <a:cs typeface="+mn-cs"/>
              </a:rPr>
              <a:t>i</a:t>
            </a:r>
            <a:r>
              <a:rPr kumimoji="0" lang="en-US" altLang="zh-CN" sz="1800" b="0" i="0" u="none" strike="noStrike" kern="0" cap="none" spc="0" normalizeH="0" baseline="0" noProof="0" dirty="0">
                <a:ln>
                  <a:noFill/>
                </a:ln>
                <a:solidFill>
                  <a:srgbClr val="000000"/>
                </a:solidFill>
                <a:effectLst/>
                <a:uLnTx/>
                <a:uFillTx/>
                <a:latin typeface="Arial"/>
                <a:ea typeface="宋体"/>
                <a:cs typeface="+mn-cs"/>
              </a:rPr>
              <a:t> and direction j</a:t>
            </a:r>
            <a:endParaRPr kumimoji="0" lang="zh-CN" altLang="en-US" sz="1800" b="0" i="0" u="none" strike="noStrike" kern="0" cap="none" spc="0" normalizeH="0" baseline="0" noProof="0" dirty="0">
              <a:ln>
                <a:noFill/>
              </a:ln>
              <a:solidFill>
                <a:srgbClr val="000000"/>
              </a:solidFill>
              <a:effectLst/>
              <a:uLnTx/>
              <a:uFillTx/>
              <a:latin typeface="Arial"/>
              <a:ea typeface="宋体"/>
              <a:cs typeface="+mn-cs"/>
            </a:endParaRPr>
          </a:p>
        </p:txBody>
      </p:sp>
      <p:sp>
        <p:nvSpPr>
          <p:cNvPr id="33" name="矩形 32"/>
          <p:cNvSpPr/>
          <p:nvPr/>
        </p:nvSpPr>
        <p:spPr>
          <a:xfrm>
            <a:off x="3214688" y="3643313"/>
            <a:ext cx="2714625" cy="714375"/>
          </a:xfrm>
          <a:prstGeom prst="rect">
            <a:avLst/>
          </a:prstGeom>
          <a:solidFill>
            <a:srgbClr val="BBE0E3"/>
          </a:solidFill>
          <a:ln w="12700" cap="flat" cmpd="sng" algn="ctr">
            <a:solidFill>
              <a:srgbClr val="000000"/>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zh-CN" sz="1800" b="0" i="0" u="none" strike="noStrike" kern="0" cap="none" spc="0" normalizeH="0" baseline="0" noProof="0" dirty="0">
                <a:ln>
                  <a:noFill/>
                </a:ln>
                <a:solidFill>
                  <a:srgbClr val="000000"/>
                </a:solidFill>
                <a:effectLst/>
                <a:uLnTx/>
                <a:uFillTx/>
                <a:latin typeface="Arial"/>
                <a:ea typeface="宋体"/>
                <a:cs typeface="+mn-cs"/>
              </a:rPr>
              <a:t>Integrate direction j </a:t>
            </a:r>
            <a:r>
              <a:rPr kumimoji="0" lang="en-US" altLang="zh-CN" sz="1800" b="0" i="0" u="none" strike="noStrike" kern="0" cap="none" spc="0" normalizeH="0" baseline="0" noProof="0" dirty="0">
                <a:ln>
                  <a:noFill/>
                </a:ln>
                <a:solidFill>
                  <a:srgbClr val="FF0000"/>
                </a:solidFill>
                <a:effectLst/>
                <a:uLnTx/>
                <a:uFillTx/>
                <a:latin typeface="Arial"/>
                <a:ea typeface="宋体"/>
                <a:cs typeface="+mn-cs"/>
              </a:rPr>
              <a:t>uniformly</a:t>
            </a:r>
            <a:endParaRPr kumimoji="0" lang="zh-CN" altLang="en-US" sz="1800" b="0" i="0" u="none" strike="noStrike" kern="0" cap="none" spc="0" normalizeH="0" baseline="0" noProof="0" dirty="0">
              <a:ln>
                <a:noFill/>
              </a:ln>
              <a:solidFill>
                <a:srgbClr val="FF0000"/>
              </a:solidFill>
              <a:effectLst/>
              <a:uLnTx/>
              <a:uFillTx/>
              <a:latin typeface="Arial"/>
              <a:ea typeface="宋体"/>
              <a:cs typeface="+mn-cs"/>
            </a:endParaRPr>
          </a:p>
        </p:txBody>
      </p:sp>
      <p:sp>
        <p:nvSpPr>
          <p:cNvPr id="34" name="下箭头 33"/>
          <p:cNvSpPr/>
          <p:nvPr/>
        </p:nvSpPr>
        <p:spPr>
          <a:xfrm>
            <a:off x="4500563" y="3286125"/>
            <a:ext cx="142875" cy="357188"/>
          </a:xfrm>
          <a:prstGeom prst="downArrow">
            <a:avLst/>
          </a:prstGeom>
          <a:solidFill>
            <a:srgbClr val="333399"/>
          </a:solidFill>
          <a:ln w="25400" cap="flat" cmpd="sng" algn="ctr">
            <a:solidFill>
              <a:srgbClr val="333399"/>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cs typeface="+mn-cs"/>
            </a:endParaRPr>
          </a:p>
        </p:txBody>
      </p:sp>
      <p:sp>
        <p:nvSpPr>
          <p:cNvPr id="35" name="矩形 34"/>
          <p:cNvSpPr/>
          <p:nvPr/>
        </p:nvSpPr>
        <p:spPr>
          <a:xfrm>
            <a:off x="3214688" y="4714875"/>
            <a:ext cx="2714625" cy="785813"/>
          </a:xfrm>
          <a:prstGeom prst="rect">
            <a:avLst/>
          </a:prstGeom>
          <a:solidFill>
            <a:srgbClr val="BBE0E3"/>
          </a:solidFill>
          <a:ln w="12700" cap="flat" cmpd="sng" algn="ctr">
            <a:solidFill>
              <a:srgbClr val="000000"/>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zh-CN" sz="1800" b="0" i="0" u="none" strike="noStrike" kern="0" cap="none" spc="0" normalizeH="0" baseline="0" noProof="0" dirty="0">
                <a:ln>
                  <a:noFill/>
                </a:ln>
                <a:solidFill>
                  <a:srgbClr val="000000"/>
                </a:solidFill>
                <a:effectLst/>
                <a:uLnTx/>
                <a:uFillTx/>
                <a:latin typeface="Arial"/>
                <a:ea typeface="宋体"/>
                <a:cs typeface="+mn-cs"/>
              </a:rPr>
              <a:t>Integrate over speed </a:t>
            </a:r>
            <a:r>
              <a:rPr kumimoji="0" lang="en-US" altLang="zh-CN" sz="1800" b="0" i="0" u="none" strike="noStrike" kern="0" cap="none" spc="0" normalizeH="0" baseline="0" noProof="0" dirty="0">
                <a:ln>
                  <a:noFill/>
                </a:ln>
                <a:solidFill>
                  <a:srgbClr val="FF0000"/>
                </a:solidFill>
                <a:effectLst/>
                <a:uLnTx/>
                <a:uFillTx/>
                <a:latin typeface="Arial"/>
                <a:ea typeface="宋体"/>
                <a:cs typeface="+mn-cs"/>
              </a:rPr>
              <a:t>PDF</a:t>
            </a:r>
            <a:endParaRPr kumimoji="0" lang="zh-CN" altLang="en-US" sz="1800" b="0" i="0" u="none" strike="noStrike" kern="0" cap="none" spc="0" normalizeH="0" baseline="0" noProof="0" dirty="0">
              <a:ln>
                <a:noFill/>
              </a:ln>
              <a:solidFill>
                <a:srgbClr val="FF0000"/>
              </a:solidFill>
              <a:effectLst/>
              <a:uLnTx/>
              <a:uFillTx/>
              <a:latin typeface="Arial"/>
              <a:ea typeface="宋体"/>
              <a:cs typeface="+mn-cs"/>
            </a:endParaRPr>
          </a:p>
        </p:txBody>
      </p:sp>
      <p:sp>
        <p:nvSpPr>
          <p:cNvPr id="36" name="下箭头 35"/>
          <p:cNvSpPr/>
          <p:nvPr/>
        </p:nvSpPr>
        <p:spPr>
          <a:xfrm>
            <a:off x="4500563" y="4357688"/>
            <a:ext cx="142875" cy="357187"/>
          </a:xfrm>
          <a:prstGeom prst="downArrow">
            <a:avLst/>
          </a:prstGeom>
          <a:solidFill>
            <a:srgbClr val="333399"/>
          </a:solidFill>
          <a:ln w="25400" cap="flat" cmpd="sng" algn="ctr">
            <a:solidFill>
              <a:srgbClr val="333399"/>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cs typeface="+mn-cs"/>
            </a:endParaRPr>
          </a:p>
        </p:txBody>
      </p:sp>
      <p:sp>
        <p:nvSpPr>
          <p:cNvPr id="37" name="平行四边形 36"/>
          <p:cNvSpPr/>
          <p:nvPr/>
        </p:nvSpPr>
        <p:spPr>
          <a:xfrm>
            <a:off x="6429375" y="3786188"/>
            <a:ext cx="2071688" cy="857250"/>
          </a:xfrm>
          <a:prstGeom prst="parallelogram">
            <a:avLst/>
          </a:prstGeom>
          <a:solidFill>
            <a:srgbClr val="FFFFCC"/>
          </a:solidFill>
          <a:ln w="12700" cap="flat" cmpd="sng" algn="ctr">
            <a:solidFill>
              <a:srgbClr val="000000"/>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zh-CN" sz="1800" b="0" i="0" u="none" strike="noStrike" kern="0" cap="none" spc="0" normalizeH="0" baseline="0" noProof="0" dirty="0">
                <a:ln>
                  <a:noFill/>
                </a:ln>
                <a:solidFill>
                  <a:srgbClr val="000000"/>
                </a:solidFill>
                <a:effectLst/>
                <a:uLnTx/>
                <a:uFillTx/>
                <a:latin typeface="Arial"/>
                <a:ea typeface="宋体"/>
                <a:cs typeface="+mn-cs"/>
              </a:rPr>
              <a:t>NWP winds</a:t>
            </a:r>
            <a:endParaRPr kumimoji="0" lang="zh-CN" altLang="en-US" sz="1800" b="0" i="0" u="none" strike="noStrike" kern="0" cap="none" spc="0" normalizeH="0" baseline="0" noProof="0" dirty="0">
              <a:ln>
                <a:noFill/>
              </a:ln>
              <a:solidFill>
                <a:srgbClr val="000000"/>
              </a:solidFill>
              <a:effectLst/>
              <a:uLnTx/>
              <a:uFillTx/>
              <a:latin typeface="Arial"/>
              <a:ea typeface="宋体"/>
              <a:cs typeface="+mn-cs"/>
            </a:endParaRPr>
          </a:p>
        </p:txBody>
      </p:sp>
      <p:sp>
        <p:nvSpPr>
          <p:cNvPr id="38" name="平行四边形 37"/>
          <p:cNvSpPr/>
          <p:nvPr/>
        </p:nvSpPr>
        <p:spPr>
          <a:xfrm>
            <a:off x="500063" y="3786188"/>
            <a:ext cx="2214562" cy="857250"/>
          </a:xfrm>
          <a:prstGeom prst="parallelogram">
            <a:avLst/>
          </a:prstGeom>
          <a:solidFill>
            <a:srgbClr val="FFFFCC"/>
          </a:solidFill>
          <a:ln w="12700" cap="flat" cmpd="sng" algn="ctr">
            <a:solidFill>
              <a:srgbClr val="000000"/>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zh-CN" sz="1800" b="0" i="0" u="none" strike="noStrike" kern="0" cap="none" spc="0" normalizeH="0" baseline="0" noProof="0" dirty="0" err="1">
                <a:ln>
                  <a:noFill/>
                </a:ln>
                <a:solidFill>
                  <a:srgbClr val="000000"/>
                </a:solidFill>
                <a:effectLst/>
                <a:uLnTx/>
                <a:uFillTx/>
                <a:latin typeface="Arial"/>
                <a:ea typeface="宋体"/>
                <a:cs typeface="+mn-cs"/>
              </a:rPr>
              <a:t>Scatterometer</a:t>
            </a:r>
            <a:endParaRPr kumimoji="0" lang="en-US" altLang="zh-CN" sz="1800" b="0" i="0" u="none" strike="noStrike" kern="0" cap="none" spc="0" normalizeH="0" baseline="0" noProof="0" dirty="0">
              <a:ln>
                <a:noFill/>
              </a:ln>
              <a:solidFill>
                <a:srgbClr val="000000"/>
              </a:solidFill>
              <a:effectLst/>
              <a:uLnTx/>
              <a:uFillTx/>
              <a:latin typeface="Arial"/>
              <a:ea typeface="宋体"/>
              <a:cs typeface="+mn-cs"/>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zh-CN" sz="1800" b="0" i="0" u="none" strike="noStrike" kern="0" cap="none" spc="0" normalizeH="0" baseline="0" noProof="0" dirty="0">
                <a:ln>
                  <a:noFill/>
                </a:ln>
                <a:solidFill>
                  <a:srgbClr val="000000"/>
                </a:solidFill>
                <a:effectLst/>
                <a:uLnTx/>
                <a:uFillTx/>
                <a:latin typeface="Arial"/>
                <a:ea typeface="宋体"/>
                <a:cs typeface="+mn-cs"/>
              </a:rPr>
              <a:t>product</a:t>
            </a:r>
            <a:endParaRPr kumimoji="0" lang="zh-CN" altLang="en-US" sz="1800" b="0" i="0" u="none" strike="noStrike" kern="0" cap="none" spc="0" normalizeH="0" baseline="0" noProof="0" dirty="0">
              <a:ln>
                <a:noFill/>
              </a:ln>
              <a:solidFill>
                <a:srgbClr val="000000"/>
              </a:solidFill>
              <a:effectLst/>
              <a:uLnTx/>
              <a:uFillTx/>
              <a:latin typeface="Arial"/>
              <a:ea typeface="宋体"/>
              <a:cs typeface="+mn-cs"/>
            </a:endParaRPr>
          </a:p>
        </p:txBody>
      </p:sp>
      <p:sp>
        <p:nvSpPr>
          <p:cNvPr id="39" name="矩形 38"/>
          <p:cNvSpPr/>
          <p:nvPr/>
        </p:nvSpPr>
        <p:spPr>
          <a:xfrm>
            <a:off x="571500" y="2857500"/>
            <a:ext cx="2000250" cy="571500"/>
          </a:xfrm>
          <a:prstGeom prst="rect">
            <a:avLst/>
          </a:prstGeom>
          <a:solidFill>
            <a:srgbClr val="BBE0E3"/>
          </a:solidFill>
          <a:ln w="12700" cap="flat" cmpd="sng" algn="ctr">
            <a:solidFill>
              <a:srgbClr val="000000"/>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zh-CN" sz="1800" b="0" i="0" u="none" strike="noStrike" kern="0" cap="none" spc="0" normalizeH="0" baseline="0" noProof="0" dirty="0">
                <a:ln>
                  <a:noFill/>
                </a:ln>
                <a:solidFill>
                  <a:srgbClr val="000000"/>
                </a:solidFill>
                <a:effectLst/>
                <a:uLnTx/>
                <a:uFillTx/>
                <a:latin typeface="Arial"/>
                <a:ea typeface="宋体"/>
                <a:cs typeface="+mn-cs"/>
              </a:rPr>
              <a:t>QC switch (rain)</a:t>
            </a:r>
            <a:endParaRPr kumimoji="0" lang="zh-CN" altLang="en-US" sz="1800" b="0" i="0" u="none" strike="noStrike" kern="0" cap="none" spc="0" normalizeH="0" baseline="0" noProof="0" dirty="0">
              <a:ln>
                <a:noFill/>
              </a:ln>
              <a:solidFill>
                <a:srgbClr val="000000"/>
              </a:solidFill>
              <a:effectLst/>
              <a:uLnTx/>
              <a:uFillTx/>
              <a:latin typeface="Arial"/>
              <a:ea typeface="宋体"/>
              <a:cs typeface="+mn-cs"/>
            </a:endParaRPr>
          </a:p>
        </p:txBody>
      </p:sp>
      <p:sp>
        <p:nvSpPr>
          <p:cNvPr id="40" name="矩形 39"/>
          <p:cNvSpPr/>
          <p:nvPr/>
        </p:nvSpPr>
        <p:spPr>
          <a:xfrm>
            <a:off x="6429375" y="2857500"/>
            <a:ext cx="2000250" cy="571500"/>
          </a:xfrm>
          <a:prstGeom prst="rect">
            <a:avLst/>
          </a:prstGeom>
          <a:solidFill>
            <a:srgbClr val="BBE0E3"/>
          </a:solidFill>
          <a:ln w="12700" cap="flat" cmpd="sng" algn="ctr">
            <a:solidFill>
              <a:srgbClr val="000000"/>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zh-CN" sz="1800" b="0" i="0" u="none" strike="noStrike" kern="0" cap="none" spc="0" normalizeH="0" baseline="0" noProof="0" dirty="0">
                <a:ln>
                  <a:noFill/>
                </a:ln>
                <a:solidFill>
                  <a:srgbClr val="000000"/>
                </a:solidFill>
                <a:effectLst/>
                <a:uLnTx/>
                <a:uFillTx/>
                <a:latin typeface="Arial"/>
                <a:ea typeface="宋体"/>
                <a:cs typeface="+mn-cs"/>
              </a:rPr>
              <a:t>GMF</a:t>
            </a:r>
            <a:endParaRPr kumimoji="0" lang="zh-CN" altLang="en-US" sz="1800" b="0" i="0" u="none" strike="noStrike" kern="0" cap="none" spc="0" normalizeH="0" baseline="0" noProof="0" dirty="0">
              <a:ln>
                <a:noFill/>
              </a:ln>
              <a:solidFill>
                <a:srgbClr val="000000"/>
              </a:solidFill>
              <a:effectLst/>
              <a:uLnTx/>
              <a:uFillTx/>
              <a:latin typeface="Arial"/>
              <a:ea typeface="宋体"/>
              <a:cs typeface="+mn-cs"/>
            </a:endParaRPr>
          </a:p>
        </p:txBody>
      </p:sp>
      <p:sp>
        <p:nvSpPr>
          <p:cNvPr id="41" name="上箭头 40"/>
          <p:cNvSpPr/>
          <p:nvPr/>
        </p:nvSpPr>
        <p:spPr>
          <a:xfrm>
            <a:off x="1500188" y="2500313"/>
            <a:ext cx="142875" cy="357187"/>
          </a:xfrm>
          <a:prstGeom prst="upArrow">
            <a:avLst/>
          </a:prstGeom>
          <a:solidFill>
            <a:srgbClr val="333399"/>
          </a:solidFill>
          <a:ln w="25400" cap="flat" cmpd="sng" algn="ctr">
            <a:solidFill>
              <a:srgbClr val="333399"/>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cs typeface="+mn-cs"/>
            </a:endParaRPr>
          </a:p>
        </p:txBody>
      </p:sp>
      <p:sp>
        <p:nvSpPr>
          <p:cNvPr id="42" name="上箭头 41"/>
          <p:cNvSpPr/>
          <p:nvPr/>
        </p:nvSpPr>
        <p:spPr>
          <a:xfrm>
            <a:off x="7286625" y="2500313"/>
            <a:ext cx="142875" cy="357187"/>
          </a:xfrm>
          <a:prstGeom prst="upArrow">
            <a:avLst/>
          </a:prstGeom>
          <a:solidFill>
            <a:srgbClr val="333399"/>
          </a:solidFill>
          <a:ln w="25400" cap="flat" cmpd="sng" algn="ctr">
            <a:solidFill>
              <a:srgbClr val="333399"/>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cs typeface="+mn-cs"/>
            </a:endParaRPr>
          </a:p>
        </p:txBody>
      </p:sp>
      <p:sp>
        <p:nvSpPr>
          <p:cNvPr id="43" name="上箭头 42"/>
          <p:cNvSpPr/>
          <p:nvPr/>
        </p:nvSpPr>
        <p:spPr>
          <a:xfrm>
            <a:off x="1500188" y="3429000"/>
            <a:ext cx="142875" cy="357188"/>
          </a:xfrm>
          <a:prstGeom prst="upArrow">
            <a:avLst/>
          </a:prstGeom>
          <a:solidFill>
            <a:srgbClr val="333399"/>
          </a:solidFill>
          <a:ln w="25400" cap="flat" cmpd="sng" algn="ctr">
            <a:solidFill>
              <a:srgbClr val="333399"/>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cs typeface="+mn-cs"/>
            </a:endParaRPr>
          </a:p>
        </p:txBody>
      </p:sp>
      <p:sp>
        <p:nvSpPr>
          <p:cNvPr id="44" name="上箭头 43"/>
          <p:cNvSpPr/>
          <p:nvPr/>
        </p:nvSpPr>
        <p:spPr>
          <a:xfrm>
            <a:off x="7358063" y="3429000"/>
            <a:ext cx="142875" cy="357188"/>
          </a:xfrm>
          <a:prstGeom prst="upArrow">
            <a:avLst/>
          </a:prstGeom>
          <a:solidFill>
            <a:srgbClr val="333399"/>
          </a:solidFill>
          <a:ln w="25400" cap="flat" cmpd="sng" algn="ctr">
            <a:solidFill>
              <a:srgbClr val="333399"/>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cs typeface="+mn-cs"/>
            </a:endParaRPr>
          </a:p>
        </p:txBody>
      </p:sp>
      <p:graphicFrame>
        <p:nvGraphicFramePr>
          <p:cNvPr id="45" name="Object 4"/>
          <p:cNvGraphicFramePr>
            <a:graphicFrameLocks noChangeAspect="1"/>
          </p:cNvGraphicFramePr>
          <p:nvPr/>
        </p:nvGraphicFramePr>
        <p:xfrm>
          <a:off x="1182688" y="1833563"/>
          <a:ext cx="817562" cy="523875"/>
        </p:xfrm>
        <a:graphic>
          <a:graphicData uri="http://schemas.openxmlformats.org/presentationml/2006/ole">
            <mc:AlternateContent xmlns:mc="http://schemas.openxmlformats.org/markup-compatibility/2006">
              <mc:Choice xmlns:v="urn:schemas-microsoft-com:vml" Requires="v">
                <p:oleObj spid="_x0000_s1029" name="公式" r:id="rId3" imgW="368300" imgH="241300" progId="Equation.3">
                  <p:embed/>
                </p:oleObj>
              </mc:Choice>
              <mc:Fallback>
                <p:oleObj name="公式" r:id="rId3" imgW="368300" imgH="241300" progId="Equation.3">
                  <p:embed/>
                  <p:pic>
                    <p:nvPicPr>
                      <p:cNvPr id="4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2688" y="1833563"/>
                        <a:ext cx="817562" cy="523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6" name="Object 6"/>
          <p:cNvGraphicFramePr>
            <a:graphicFrameLocks noChangeAspect="1"/>
          </p:cNvGraphicFramePr>
          <p:nvPr/>
        </p:nvGraphicFramePr>
        <p:xfrm>
          <a:off x="7029450" y="1833563"/>
          <a:ext cx="760413" cy="523875"/>
        </p:xfrm>
        <a:graphic>
          <a:graphicData uri="http://schemas.openxmlformats.org/presentationml/2006/ole">
            <mc:AlternateContent xmlns:mc="http://schemas.openxmlformats.org/markup-compatibility/2006">
              <mc:Choice xmlns:v="urn:schemas-microsoft-com:vml" Requires="v">
                <p:oleObj spid="_x0000_s1030" name="公式" r:id="rId5" imgW="342751" imgH="241195" progId="Equation.3">
                  <p:embed/>
                </p:oleObj>
              </mc:Choice>
              <mc:Fallback>
                <p:oleObj name="公式" r:id="rId5" imgW="342751" imgH="241195" progId="Equation.3">
                  <p:embed/>
                  <p:pic>
                    <p:nvPicPr>
                      <p:cNvPr id="46"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29450" y="1833563"/>
                        <a:ext cx="760413" cy="523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57349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C13CABE5-FC5F-485B-99FE-C3DBC47FEBBF}" type="slidenum">
              <a:rPr lang="zh-CN" altLang="en-US" smtClean="0"/>
              <a:pPr/>
              <a:t>13</a:t>
            </a:fld>
            <a:endParaRPr lang="zh-CN" altLang="en-US"/>
          </a:p>
        </p:txBody>
      </p:sp>
      <p:pic>
        <p:nvPicPr>
          <p:cNvPr id="5" name="图片 6"/>
          <p:cNvPicPr/>
          <p:nvPr/>
        </p:nvPicPr>
        <p:blipFill>
          <a:blip r:embed="rId2"/>
          <a:stretch/>
        </p:blipFill>
        <p:spPr>
          <a:xfrm>
            <a:off x="1259632" y="1052736"/>
            <a:ext cx="6408712" cy="4824118"/>
          </a:xfrm>
          <a:prstGeom prst="rect">
            <a:avLst/>
          </a:prstGeom>
          <a:ln>
            <a:noFill/>
          </a:ln>
        </p:spPr>
      </p:pic>
      <p:sp>
        <p:nvSpPr>
          <p:cNvPr id="6" name="CustomShape 2"/>
          <p:cNvSpPr/>
          <p:nvPr/>
        </p:nvSpPr>
        <p:spPr>
          <a:xfrm>
            <a:off x="1475656" y="6021288"/>
            <a:ext cx="6120680" cy="5169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000" strike="noStrike" dirty="0">
                <a:solidFill>
                  <a:srgbClr val="000000"/>
                </a:solidFill>
                <a:latin typeface="Gill Sans MT"/>
              </a:rPr>
              <a:t>CFOSCAT NOC coefficients based on the </a:t>
            </a:r>
            <a:r>
              <a:rPr lang="en-US" sz="2000" strike="noStrike" dirty="0">
                <a:solidFill>
                  <a:srgbClr val="FF0000"/>
                </a:solidFill>
                <a:latin typeface="Gill Sans MT"/>
              </a:rPr>
              <a:t>L2A</a:t>
            </a:r>
            <a:r>
              <a:rPr lang="en-US" sz="2000" strike="noStrike" dirty="0">
                <a:solidFill>
                  <a:srgbClr val="000000"/>
                </a:solidFill>
                <a:latin typeface="Gill Sans MT"/>
              </a:rPr>
              <a:t> products</a:t>
            </a:r>
            <a:endParaRPr sz="1400" dirty="0"/>
          </a:p>
        </p:txBody>
      </p:sp>
      <p:sp>
        <p:nvSpPr>
          <p:cNvPr id="7" name="标题 1"/>
          <p:cNvSpPr>
            <a:spLocks noGrp="1"/>
          </p:cNvSpPr>
          <p:nvPr>
            <p:ph type="title"/>
          </p:nvPr>
        </p:nvSpPr>
        <p:spPr>
          <a:xfrm>
            <a:off x="246348" y="481236"/>
            <a:ext cx="8579296" cy="1143000"/>
          </a:xfrm>
        </p:spPr>
        <p:txBody>
          <a:bodyPr>
            <a:noAutofit/>
          </a:bodyPr>
          <a:lstStyle/>
          <a:p>
            <a:pPr algn="ctr"/>
            <a:r>
              <a:rPr lang="en-US" altLang="zh-CN" sz="2400" dirty="0"/>
              <a:t>CFOSAT SCAT Sigma0 Calibration on L2A Data</a:t>
            </a:r>
            <a:endParaRPr lang="zh-CN" altLang="en-US" sz="2400" dirty="0"/>
          </a:p>
        </p:txBody>
      </p:sp>
    </p:spTree>
    <p:extLst>
      <p:ext uri="{BB962C8B-B14F-4D97-AF65-F5344CB8AC3E}">
        <p14:creationId xmlns:p14="http://schemas.microsoft.com/office/powerpoint/2010/main" val="3535480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C8CB25D4-FD58-0541-A7E9-CBA4D8C6AFFF}"/>
              </a:ext>
            </a:extLst>
          </p:cNvPr>
          <p:cNvSpPr>
            <a:spLocks noGrp="1"/>
          </p:cNvSpPr>
          <p:nvPr>
            <p:ph idx="1"/>
          </p:nvPr>
        </p:nvSpPr>
        <p:spPr>
          <a:xfrm>
            <a:off x="364732" y="1684962"/>
            <a:ext cx="8224464" cy="4756934"/>
          </a:xfrm>
        </p:spPr>
        <p:txBody>
          <a:bodyPr>
            <a:normAutofit/>
          </a:bodyPr>
          <a:lstStyle/>
          <a:p>
            <a:r>
              <a:rPr lang="en-US" dirty="0"/>
              <a:t>Next step plan</a:t>
            </a:r>
          </a:p>
          <a:p>
            <a:pPr marL="342900" lvl="1" indent="-342900">
              <a:lnSpc>
                <a:spcPct val="80000"/>
              </a:lnSpc>
              <a:buFont typeface="Wingdings" panose="05000000000000000000" pitchFamily="2" charset="2"/>
              <a:buChar char="v"/>
            </a:pPr>
            <a:r>
              <a:rPr lang="en-US" altLang="zh-CN" dirty="0">
                <a:solidFill>
                  <a:srgbClr val="002060"/>
                </a:solidFill>
                <a:latin typeface="Calibri" panose="020F0502020204030204" pitchFamily="34" charset="0"/>
              </a:rPr>
              <a:t>Further confirmation with OSVW-VC about the requirements</a:t>
            </a:r>
          </a:p>
          <a:p>
            <a:pPr marL="342900" lvl="1" indent="-342900">
              <a:lnSpc>
                <a:spcPct val="80000"/>
              </a:lnSpc>
              <a:buFont typeface="Wingdings" panose="05000000000000000000" pitchFamily="2" charset="2"/>
              <a:buChar char="v"/>
            </a:pPr>
            <a:r>
              <a:rPr lang="en-US" altLang="zh-CN" dirty="0">
                <a:solidFill>
                  <a:srgbClr val="002060"/>
                </a:solidFill>
                <a:latin typeface="Calibri" panose="020F0502020204030204" pitchFamily="34" charset="0"/>
              </a:rPr>
              <a:t>Organize group workplan</a:t>
            </a:r>
          </a:p>
          <a:p>
            <a:pPr marL="0" lvl="1" indent="0">
              <a:lnSpc>
                <a:spcPct val="80000"/>
              </a:lnSpc>
              <a:buNone/>
            </a:pPr>
            <a:r>
              <a:rPr lang="en-US" altLang="zh-CN" dirty="0">
                <a:solidFill>
                  <a:srgbClr val="002060"/>
                </a:solidFill>
                <a:latin typeface="Calibri" panose="020F0502020204030204" pitchFamily="34" charset="0"/>
              </a:rPr>
              <a:t>1) draft guideline/standard objectives;</a:t>
            </a:r>
          </a:p>
          <a:p>
            <a:pPr marL="0" lvl="1" indent="0">
              <a:lnSpc>
                <a:spcPct val="80000"/>
              </a:lnSpc>
              <a:buNone/>
            </a:pPr>
            <a:r>
              <a:rPr lang="en-US" altLang="zh-CN" dirty="0">
                <a:solidFill>
                  <a:srgbClr val="002060"/>
                </a:solidFill>
                <a:latin typeface="Calibri" panose="020F0502020204030204" pitchFamily="34" charset="0"/>
              </a:rPr>
              <a:t>2) summary and review of past and current practices;</a:t>
            </a:r>
          </a:p>
          <a:p>
            <a:pPr marL="0" lvl="1" indent="0">
              <a:lnSpc>
                <a:spcPct val="80000"/>
              </a:lnSpc>
              <a:buNone/>
            </a:pPr>
            <a:r>
              <a:rPr lang="en-US" altLang="zh-CN" dirty="0">
                <a:solidFill>
                  <a:srgbClr val="002060"/>
                </a:solidFill>
                <a:latin typeface="Calibri" panose="020F0502020204030204" pitchFamily="34" charset="0"/>
              </a:rPr>
              <a:t>3) identify requirements and availability of data for calibration</a:t>
            </a:r>
          </a:p>
          <a:p>
            <a:pPr marL="0" lvl="1" indent="0">
              <a:lnSpc>
                <a:spcPct val="80000"/>
              </a:lnSpc>
              <a:buNone/>
            </a:pPr>
            <a:r>
              <a:rPr lang="en-US" altLang="zh-CN" dirty="0">
                <a:solidFill>
                  <a:srgbClr val="002060"/>
                </a:solidFill>
                <a:latin typeface="Calibri" panose="020F0502020204030204" pitchFamily="34" charset="0"/>
              </a:rPr>
              <a:t>4) organize group for future collaborated calibration/validation</a:t>
            </a:r>
          </a:p>
          <a:p>
            <a:pPr marL="180000" indent="0" defTabSz="914400" eaLnBrk="0" fontAlgn="base" hangingPunct="0">
              <a:spcBef>
                <a:spcPct val="50000"/>
              </a:spcBef>
              <a:spcAft>
                <a:spcPct val="0"/>
              </a:spcAft>
              <a:buNone/>
            </a:pPr>
            <a:endParaRPr lang="en-GB" altLang="zh-CN" dirty="0">
              <a:solidFill>
                <a:srgbClr val="00205B"/>
              </a:solidFill>
              <a:latin typeface="Calibri" panose="020F0502020204030204" pitchFamily="34" charset="0"/>
              <a:cs typeface="Calibri" panose="020F0502020204030204" pitchFamily="34" charset="0"/>
            </a:endParaRPr>
          </a:p>
        </p:txBody>
      </p:sp>
      <p:sp>
        <p:nvSpPr>
          <p:cNvPr id="7" name="标题 1">
            <a:extLst>
              <a:ext uri="{FF2B5EF4-FFF2-40B4-BE49-F238E27FC236}">
                <a16:creationId xmlns:a16="http://schemas.microsoft.com/office/drawing/2014/main" id="{958873F0-4F05-DB45-99E9-F37E0C4620E9}"/>
              </a:ext>
            </a:extLst>
          </p:cNvPr>
          <p:cNvSpPr txBox="1">
            <a:spLocks/>
          </p:cNvSpPr>
          <p:nvPr/>
        </p:nvSpPr>
        <p:spPr>
          <a:xfrm>
            <a:off x="2088696" y="274638"/>
            <a:ext cx="5629607" cy="89482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rgbClr val="000090"/>
                </a:solidFill>
                <a:latin typeface="Arial"/>
                <a:ea typeface="+mj-ea"/>
                <a:cs typeface="Arial"/>
              </a:defRPr>
            </a:lvl1pPr>
          </a:lstStyle>
          <a:p>
            <a:r>
              <a:rPr lang="en-US" sz="2800" dirty="0"/>
              <a:t>Focus group for calibration/validation of </a:t>
            </a:r>
            <a:r>
              <a:rPr lang="en-US" sz="2800" dirty="0" err="1"/>
              <a:t>scatterometry</a:t>
            </a:r>
            <a:r>
              <a:rPr lang="en-US" sz="2800" dirty="0"/>
              <a:t> for OSVW</a:t>
            </a:r>
          </a:p>
        </p:txBody>
      </p:sp>
    </p:spTree>
    <p:extLst>
      <p:ext uri="{BB962C8B-B14F-4D97-AF65-F5344CB8AC3E}">
        <p14:creationId xmlns:p14="http://schemas.microsoft.com/office/powerpoint/2010/main" val="2783389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C8CB25D4-FD58-0541-A7E9-CBA4D8C6AFFF}"/>
              </a:ext>
            </a:extLst>
          </p:cNvPr>
          <p:cNvSpPr>
            <a:spLocks noGrp="1"/>
          </p:cNvSpPr>
          <p:nvPr>
            <p:ph idx="1"/>
          </p:nvPr>
        </p:nvSpPr>
        <p:spPr>
          <a:xfrm>
            <a:off x="364732" y="1684962"/>
            <a:ext cx="4472400" cy="4756934"/>
          </a:xfrm>
        </p:spPr>
        <p:txBody>
          <a:bodyPr>
            <a:normAutofit/>
          </a:bodyPr>
          <a:lstStyle/>
          <a:p>
            <a:r>
              <a:rPr lang="en-US" sz="2400" dirty="0"/>
              <a:t>Progresses after WGCV-44</a:t>
            </a:r>
          </a:p>
          <a:p>
            <a:pPr marL="342900" lvl="1" indent="-342900">
              <a:lnSpc>
                <a:spcPct val="80000"/>
              </a:lnSpc>
              <a:buFont typeface="Wingdings" panose="05000000000000000000" pitchFamily="2" charset="2"/>
              <a:buChar char="v"/>
            </a:pPr>
            <a:r>
              <a:rPr lang="en-US" altLang="zh-CN" sz="2000" dirty="0">
                <a:solidFill>
                  <a:srgbClr val="002060"/>
                </a:solidFill>
                <a:latin typeface="Calibri" panose="020F0502020204030204" pitchFamily="34" charset="0"/>
              </a:rPr>
              <a:t>Standard of calibration/validation of spaceborne microwave radiometer  promotion by SAC (Standardization Administration of China) to ISO TC-211 WG6</a:t>
            </a:r>
          </a:p>
          <a:p>
            <a:pPr marL="342900" lvl="1" indent="-342900">
              <a:lnSpc>
                <a:spcPct val="80000"/>
              </a:lnSpc>
              <a:buFont typeface="Wingdings" panose="05000000000000000000" pitchFamily="2" charset="2"/>
              <a:buChar char="v"/>
            </a:pPr>
            <a:r>
              <a:rPr lang="en-US" altLang="zh-CN" sz="2000" dirty="0">
                <a:solidFill>
                  <a:srgbClr val="002060"/>
                </a:solidFill>
                <a:latin typeface="Calibri" panose="020F0502020204030204" pitchFamily="34" charset="0"/>
              </a:rPr>
              <a:t>ISO/NP TS 19159-4, Geographic information -- Calibration and validation of remote sensing imagery sensors -- Part 4: Space-borne passive microwave radiometers was accept for development in June, 2019</a:t>
            </a:r>
          </a:p>
          <a:p>
            <a:pPr marL="342900" lvl="1" indent="-342900">
              <a:lnSpc>
                <a:spcPct val="80000"/>
              </a:lnSpc>
              <a:buFont typeface="Wingdings" panose="05000000000000000000" pitchFamily="2" charset="2"/>
              <a:buChar char="v"/>
            </a:pPr>
            <a:r>
              <a:rPr lang="en-US" altLang="zh-CN" sz="2000" dirty="0">
                <a:solidFill>
                  <a:srgbClr val="002060"/>
                </a:solidFill>
                <a:latin typeface="Calibri" panose="020F0502020204030204" pitchFamily="34" charset="0"/>
              </a:rPr>
              <a:t>Call for experts and participation</a:t>
            </a:r>
          </a:p>
          <a:p>
            <a:pPr marL="0" lvl="1" indent="0">
              <a:lnSpc>
                <a:spcPct val="80000"/>
              </a:lnSpc>
              <a:buNone/>
            </a:pPr>
            <a:r>
              <a:rPr lang="en-US" altLang="zh-CN" sz="2000" dirty="0">
                <a:solidFill>
                  <a:srgbClr val="002060"/>
                </a:solidFill>
                <a:latin typeface="Calibri" panose="020F0502020204030204" pitchFamily="34" charset="0"/>
              </a:rPr>
              <a:t>Spain/UPC, Russia/VNIIFTRI confirmed</a:t>
            </a:r>
          </a:p>
          <a:p>
            <a:pPr marL="342900" lvl="1" indent="-342900">
              <a:lnSpc>
                <a:spcPct val="80000"/>
              </a:lnSpc>
              <a:buFont typeface="Wingdings" panose="05000000000000000000" pitchFamily="2" charset="2"/>
              <a:buChar char="v"/>
            </a:pPr>
            <a:endParaRPr lang="en-US" altLang="zh-CN" sz="2000" dirty="0">
              <a:solidFill>
                <a:srgbClr val="002060"/>
              </a:solidFill>
              <a:latin typeface="Calibri" panose="020F0502020204030204" pitchFamily="34" charset="0"/>
            </a:endParaRPr>
          </a:p>
        </p:txBody>
      </p:sp>
      <p:sp>
        <p:nvSpPr>
          <p:cNvPr id="7" name="标题 1">
            <a:extLst>
              <a:ext uri="{FF2B5EF4-FFF2-40B4-BE49-F238E27FC236}">
                <a16:creationId xmlns:a16="http://schemas.microsoft.com/office/drawing/2014/main" id="{958873F0-4F05-DB45-99E9-F37E0C4620E9}"/>
              </a:ext>
            </a:extLst>
          </p:cNvPr>
          <p:cNvSpPr txBox="1">
            <a:spLocks/>
          </p:cNvSpPr>
          <p:nvPr/>
        </p:nvSpPr>
        <p:spPr>
          <a:xfrm>
            <a:off x="1831842" y="254089"/>
            <a:ext cx="5629607" cy="89482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rgbClr val="000090"/>
                </a:solidFill>
                <a:latin typeface="Arial"/>
                <a:ea typeface="+mj-ea"/>
                <a:cs typeface="Arial"/>
              </a:defRPr>
            </a:lvl1pPr>
          </a:lstStyle>
          <a:p>
            <a:r>
              <a:rPr kumimoji="1" lang="en-US" altLang="zh-CN" sz="2800" dirty="0"/>
              <a:t>Standard/guideline for calibration of passive microwave sensors</a:t>
            </a:r>
          </a:p>
        </p:txBody>
      </p:sp>
      <p:pic>
        <p:nvPicPr>
          <p:cNvPr id="4" name="图片 3">
            <a:extLst>
              <a:ext uri="{FF2B5EF4-FFF2-40B4-BE49-F238E27FC236}">
                <a16:creationId xmlns:a16="http://schemas.microsoft.com/office/drawing/2014/main" id="{DFE5BDD6-CF9F-8D48-84FC-94E6AC934051}"/>
              </a:ext>
            </a:extLst>
          </p:cNvPr>
          <p:cNvPicPr>
            <a:picLocks noChangeAspect="1"/>
          </p:cNvPicPr>
          <p:nvPr/>
        </p:nvPicPr>
        <p:blipFill>
          <a:blip r:embed="rId2"/>
          <a:stretch>
            <a:fillRect/>
          </a:stretch>
        </p:blipFill>
        <p:spPr>
          <a:xfrm>
            <a:off x="4837132" y="1530732"/>
            <a:ext cx="4306868" cy="3683403"/>
          </a:xfrm>
          <a:prstGeom prst="rect">
            <a:avLst/>
          </a:prstGeom>
        </p:spPr>
      </p:pic>
    </p:spTree>
    <p:extLst>
      <p:ext uri="{BB962C8B-B14F-4D97-AF65-F5344CB8AC3E}">
        <p14:creationId xmlns:p14="http://schemas.microsoft.com/office/powerpoint/2010/main" val="2454832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C4D0540-DC7A-EE42-ADE2-ED0BD41C56A0}"/>
              </a:ext>
            </a:extLst>
          </p:cNvPr>
          <p:cNvSpPr>
            <a:spLocks noGrp="1"/>
          </p:cNvSpPr>
          <p:nvPr>
            <p:ph type="title"/>
          </p:nvPr>
        </p:nvSpPr>
        <p:spPr>
          <a:xfrm>
            <a:off x="1757196" y="849991"/>
            <a:ext cx="5629607" cy="894822"/>
          </a:xfrm>
        </p:spPr>
        <p:txBody>
          <a:bodyPr/>
          <a:lstStyle/>
          <a:p>
            <a:r>
              <a:rPr kumimoji="1" lang="en-US" altLang="zh-CN" sz="2800" dirty="0"/>
              <a:t>Interaction with GSICS-Microwave Subgroup and joint work for Cal/</a:t>
            </a:r>
            <a:r>
              <a:rPr kumimoji="1" lang="en-US" altLang="zh-CN" sz="2800" dirty="0" err="1"/>
              <a:t>val</a:t>
            </a:r>
            <a:r>
              <a:rPr kumimoji="1" lang="en-US" altLang="zh-CN" sz="2800" dirty="0"/>
              <a:t> of passive microwave sensors</a:t>
            </a:r>
            <a:br>
              <a:rPr kumimoji="1" lang="en-US" altLang="zh-CN" sz="2800" dirty="0"/>
            </a:br>
            <a:endParaRPr lang="en-US" sz="2800" dirty="0"/>
          </a:p>
        </p:txBody>
      </p:sp>
      <p:sp>
        <p:nvSpPr>
          <p:cNvPr id="3" name="内容占位符 2">
            <a:extLst>
              <a:ext uri="{FF2B5EF4-FFF2-40B4-BE49-F238E27FC236}">
                <a16:creationId xmlns:a16="http://schemas.microsoft.com/office/drawing/2014/main" id="{4E4BD7FA-A303-C542-8ADC-DC79FE27035E}"/>
              </a:ext>
            </a:extLst>
          </p:cNvPr>
          <p:cNvSpPr>
            <a:spLocks noGrp="1"/>
          </p:cNvSpPr>
          <p:nvPr>
            <p:ph idx="1"/>
          </p:nvPr>
        </p:nvSpPr>
        <p:spPr>
          <a:xfrm>
            <a:off x="457200" y="2332234"/>
            <a:ext cx="8229600" cy="3793930"/>
          </a:xfrm>
        </p:spPr>
        <p:txBody>
          <a:bodyPr>
            <a:normAutofit/>
          </a:bodyPr>
          <a:lstStyle/>
          <a:p>
            <a:r>
              <a:rPr kumimoji="1" lang="en-US" altLang="zh-CN" sz="2000" dirty="0"/>
              <a:t>Organize a </a:t>
            </a:r>
            <a:r>
              <a:rPr kumimoji="1" lang="en-US" altLang="zh-CN" sz="2000" b="1" dirty="0"/>
              <a:t>research group </a:t>
            </a:r>
            <a:r>
              <a:rPr kumimoji="1" lang="en-US" altLang="zh-CN" sz="2000" dirty="0"/>
              <a:t>in collaboration with GSICS MW group, to identify and confirm the requirement for pre-launch calibration;</a:t>
            </a:r>
          </a:p>
          <a:p>
            <a:r>
              <a:rPr lang="en-US" sz="2000" dirty="0"/>
              <a:t>Development of techniques for re-calibration/re-processing of historical data.</a:t>
            </a:r>
          </a:p>
        </p:txBody>
      </p:sp>
    </p:spTree>
    <p:extLst>
      <p:ext uri="{BB962C8B-B14F-4D97-AF65-F5344CB8AC3E}">
        <p14:creationId xmlns:p14="http://schemas.microsoft.com/office/powerpoint/2010/main" val="2562858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3460" y="53752"/>
            <a:ext cx="6683339" cy="854968"/>
          </a:xfrm>
        </p:spPr>
        <p:txBody>
          <a:bodyPr/>
          <a:lstStyle/>
          <a:p>
            <a:r>
              <a:rPr lang="en-GB" sz="2400" dirty="0"/>
              <a:t>Requirement for GSICS Microwave:</a:t>
            </a:r>
            <a:br>
              <a:rPr lang="en-GB" sz="2400" dirty="0"/>
            </a:br>
            <a:r>
              <a:rPr lang="en-GB" sz="2000" dirty="0"/>
              <a:t>At CGMS-46 </a:t>
            </a:r>
            <a:endParaRPr lang="en-GB" sz="2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75557729"/>
              </p:ext>
            </p:extLst>
          </p:nvPr>
        </p:nvGraphicFramePr>
        <p:xfrm>
          <a:off x="246184" y="1689715"/>
          <a:ext cx="8720505" cy="2278610"/>
        </p:xfrm>
        <a:graphic>
          <a:graphicData uri="http://schemas.openxmlformats.org/drawingml/2006/table">
            <a:tbl>
              <a:tblPr/>
              <a:tblGrid>
                <a:gridCol w="597065">
                  <a:extLst>
                    <a:ext uri="{9D8B030D-6E8A-4147-A177-3AD203B41FA5}">
                      <a16:colId xmlns:a16="http://schemas.microsoft.com/office/drawing/2014/main" val="20000"/>
                    </a:ext>
                  </a:extLst>
                </a:gridCol>
                <a:gridCol w="538199">
                  <a:extLst>
                    <a:ext uri="{9D8B030D-6E8A-4147-A177-3AD203B41FA5}">
                      <a16:colId xmlns:a16="http://schemas.microsoft.com/office/drawing/2014/main" val="20001"/>
                    </a:ext>
                  </a:extLst>
                </a:gridCol>
                <a:gridCol w="538199">
                  <a:extLst>
                    <a:ext uri="{9D8B030D-6E8A-4147-A177-3AD203B41FA5}">
                      <a16:colId xmlns:a16="http://schemas.microsoft.com/office/drawing/2014/main" val="20002"/>
                    </a:ext>
                  </a:extLst>
                </a:gridCol>
                <a:gridCol w="3556479">
                  <a:extLst>
                    <a:ext uri="{9D8B030D-6E8A-4147-A177-3AD203B41FA5}">
                      <a16:colId xmlns:a16="http://schemas.microsoft.com/office/drawing/2014/main" val="20003"/>
                    </a:ext>
                  </a:extLst>
                </a:gridCol>
                <a:gridCol w="1664413">
                  <a:extLst>
                    <a:ext uri="{9D8B030D-6E8A-4147-A177-3AD203B41FA5}">
                      <a16:colId xmlns:a16="http://schemas.microsoft.com/office/drawing/2014/main" val="20004"/>
                    </a:ext>
                  </a:extLst>
                </a:gridCol>
                <a:gridCol w="749752">
                  <a:extLst>
                    <a:ext uri="{9D8B030D-6E8A-4147-A177-3AD203B41FA5}">
                      <a16:colId xmlns:a16="http://schemas.microsoft.com/office/drawing/2014/main" val="20005"/>
                    </a:ext>
                  </a:extLst>
                </a:gridCol>
                <a:gridCol w="538199">
                  <a:extLst>
                    <a:ext uri="{9D8B030D-6E8A-4147-A177-3AD203B41FA5}">
                      <a16:colId xmlns:a16="http://schemas.microsoft.com/office/drawing/2014/main" val="20006"/>
                    </a:ext>
                  </a:extLst>
                </a:gridCol>
                <a:gridCol w="538199">
                  <a:extLst>
                    <a:ext uri="{9D8B030D-6E8A-4147-A177-3AD203B41FA5}">
                      <a16:colId xmlns:a16="http://schemas.microsoft.com/office/drawing/2014/main" val="20007"/>
                    </a:ext>
                  </a:extLst>
                </a:gridCol>
              </a:tblGrid>
              <a:tr h="444702">
                <a:tc gridSpan="8">
                  <a:txBody>
                    <a:bodyPr/>
                    <a:lstStyle/>
                    <a:p>
                      <a:pPr algn="l" fontAlgn="t"/>
                      <a:r>
                        <a:rPr lang="en-US" sz="1200" b="1" i="0" u="none" strike="noStrike" dirty="0">
                          <a:solidFill>
                            <a:srgbClr val="000000"/>
                          </a:solidFill>
                          <a:effectLst/>
                          <a:latin typeface="Calibri" panose="020F0502020204030204" pitchFamily="34" charset="0"/>
                        </a:rPr>
                        <a:t>WGI actions open from previous plenary sessions (at CGMS-46)</a:t>
                      </a:r>
                    </a:p>
                  </a:txBody>
                  <a:tcPr marL="8418" marR="8418" marT="91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pPr algn="l" fontAlgn="t"/>
                      <a:endParaRPr lang="en-GB" sz="1100" b="1" i="0" u="none" strike="noStrike">
                        <a:solidFill>
                          <a:srgbClr val="000000"/>
                        </a:solidFill>
                        <a:effectLst/>
                        <a:latin typeface="Calibri" panose="020F0502020204030204" pitchFamily="34" charset="0"/>
                      </a:endParaRPr>
                    </a:p>
                  </a:txBody>
                  <a:tcPr marL="9119" marR="9119" marT="91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pPr algn="l" fontAlgn="t"/>
                      <a:endParaRPr lang="en-GB" sz="1100" b="1" i="0" u="none" strike="noStrike">
                        <a:solidFill>
                          <a:srgbClr val="000000"/>
                        </a:solidFill>
                        <a:effectLst/>
                        <a:latin typeface="Calibri" panose="020F0502020204030204" pitchFamily="34" charset="0"/>
                      </a:endParaRPr>
                    </a:p>
                  </a:txBody>
                  <a:tcPr marL="9119" marR="9119" marT="91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pPr algn="l" fontAlgn="t"/>
                      <a:endParaRPr lang="en-GB" sz="1100" b="1" i="0" u="none" strike="noStrike">
                        <a:solidFill>
                          <a:srgbClr val="000000"/>
                        </a:solidFill>
                        <a:effectLst/>
                        <a:latin typeface="Calibri" panose="020F0502020204030204" pitchFamily="34" charset="0"/>
                      </a:endParaRPr>
                    </a:p>
                  </a:txBody>
                  <a:tcPr marL="9119" marR="9119" marT="91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pPr algn="l" fontAlgn="t"/>
                      <a:endParaRPr lang="en-GB" sz="1100" b="1" i="0" u="none" strike="noStrike">
                        <a:solidFill>
                          <a:srgbClr val="000000"/>
                        </a:solidFill>
                        <a:effectLst/>
                        <a:latin typeface="Calibri" panose="020F0502020204030204" pitchFamily="34" charset="0"/>
                      </a:endParaRPr>
                    </a:p>
                  </a:txBody>
                  <a:tcPr marL="9119" marR="9119" marT="91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pPr algn="l" fontAlgn="t"/>
                      <a:endParaRPr lang="en-GB" sz="1100" b="1" i="0" u="none" strike="noStrike">
                        <a:solidFill>
                          <a:srgbClr val="000000"/>
                        </a:solidFill>
                        <a:effectLst/>
                        <a:latin typeface="Calibri" panose="020F0502020204030204" pitchFamily="34" charset="0"/>
                      </a:endParaRPr>
                    </a:p>
                  </a:txBody>
                  <a:tcPr marL="9119" marR="9119" marT="91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pPr algn="l" fontAlgn="t"/>
                      <a:endParaRPr lang="en-GB" sz="1100" b="1" i="0" u="none" strike="noStrike">
                        <a:solidFill>
                          <a:srgbClr val="000000"/>
                        </a:solidFill>
                        <a:effectLst/>
                        <a:latin typeface="Calibri" panose="020F0502020204030204" pitchFamily="34" charset="0"/>
                      </a:endParaRPr>
                    </a:p>
                  </a:txBody>
                  <a:tcPr marL="9119" marR="9119" marT="91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pPr algn="l" fontAlgn="t"/>
                      <a:endParaRPr lang="en-GB" sz="1100" b="1" i="0" u="none" strike="noStrike" dirty="0">
                        <a:solidFill>
                          <a:srgbClr val="000000"/>
                        </a:solidFill>
                        <a:effectLst/>
                        <a:latin typeface="Calibri" panose="020F0502020204030204" pitchFamily="34" charset="0"/>
                      </a:endParaRPr>
                    </a:p>
                  </a:txBody>
                  <a:tcPr marL="9119" marR="9119" marT="91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0000"/>
                  </a:ext>
                </a:extLst>
              </a:tr>
              <a:tr h="182379">
                <a:tc>
                  <a:txBody>
                    <a:bodyPr/>
                    <a:lstStyle/>
                    <a:p>
                      <a:pPr algn="l" fontAlgn="t"/>
                      <a:r>
                        <a:rPr lang="en-GB" sz="1200" b="1" i="0" u="none" strike="noStrike">
                          <a:solidFill>
                            <a:srgbClr val="000000"/>
                          </a:solidFill>
                          <a:effectLst/>
                          <a:latin typeface="Calibri" panose="020F0502020204030204" pitchFamily="34" charset="0"/>
                        </a:rPr>
                        <a:t>Actionee</a:t>
                      </a:r>
                    </a:p>
                  </a:txBody>
                  <a:tcPr marL="8418" marR="8418" marT="91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t"/>
                      <a:r>
                        <a:rPr lang="en-GB" sz="1200" b="1" i="0" u="none" strike="noStrike">
                          <a:solidFill>
                            <a:srgbClr val="000000"/>
                          </a:solidFill>
                          <a:effectLst/>
                          <a:latin typeface="Calibri" panose="020F0502020204030204" pitchFamily="34" charset="0"/>
                        </a:rPr>
                        <a:t>AGN item</a:t>
                      </a:r>
                    </a:p>
                  </a:txBody>
                  <a:tcPr marL="8418" marR="8418" marT="91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t"/>
                      <a:r>
                        <a:rPr lang="en-GB" sz="1200" b="1" i="0" u="none" strike="noStrike">
                          <a:solidFill>
                            <a:srgbClr val="000000"/>
                          </a:solidFill>
                          <a:effectLst/>
                          <a:latin typeface="Calibri" panose="020F0502020204030204" pitchFamily="34" charset="0"/>
                        </a:rPr>
                        <a:t>Action #</a:t>
                      </a:r>
                    </a:p>
                  </a:txBody>
                  <a:tcPr marL="8418" marR="8418" marT="91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t"/>
                      <a:r>
                        <a:rPr lang="en-GB" sz="1200" b="1" i="0" u="none" strike="noStrike" dirty="0">
                          <a:solidFill>
                            <a:srgbClr val="000000"/>
                          </a:solidFill>
                          <a:effectLst/>
                          <a:latin typeface="Calibri" panose="020F0502020204030204" pitchFamily="34" charset="0"/>
                        </a:rPr>
                        <a:t>Description</a:t>
                      </a:r>
                    </a:p>
                  </a:txBody>
                  <a:tcPr marL="8418" marR="8418" marT="91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t"/>
                      <a:r>
                        <a:rPr lang="en-GB" sz="1200" b="1" i="0" u="none" strike="noStrike" dirty="0">
                          <a:solidFill>
                            <a:srgbClr val="000000"/>
                          </a:solidFill>
                          <a:effectLst/>
                          <a:latin typeface="Calibri" panose="020F0502020204030204" pitchFamily="34" charset="0"/>
                        </a:rPr>
                        <a:t>Action feedback/</a:t>
                      </a:r>
                    </a:p>
                    <a:p>
                      <a:pPr algn="l" fontAlgn="t"/>
                      <a:r>
                        <a:rPr lang="en-GB" sz="1200" b="1" i="0" u="none" strike="noStrike" dirty="0">
                          <a:solidFill>
                            <a:srgbClr val="000000"/>
                          </a:solidFill>
                          <a:effectLst/>
                          <a:latin typeface="Calibri" panose="020F0502020204030204" pitchFamily="34" charset="0"/>
                        </a:rPr>
                        <a:t>closing document</a:t>
                      </a:r>
                    </a:p>
                  </a:txBody>
                  <a:tcPr marL="8418" marR="8418" marT="91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t"/>
                      <a:r>
                        <a:rPr lang="en-GB" sz="1200" b="1" i="0" u="none" strike="noStrike">
                          <a:solidFill>
                            <a:srgbClr val="000000"/>
                          </a:solidFill>
                          <a:effectLst/>
                          <a:latin typeface="Calibri" panose="020F0502020204030204" pitchFamily="34" charset="0"/>
                        </a:rPr>
                        <a:t>Deadline</a:t>
                      </a:r>
                    </a:p>
                  </a:txBody>
                  <a:tcPr marL="8418" marR="8418" marT="91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t"/>
                      <a:r>
                        <a:rPr lang="en-GB" sz="1200" b="1" i="0" u="none" strike="noStrike">
                          <a:solidFill>
                            <a:srgbClr val="000000"/>
                          </a:solidFill>
                          <a:effectLst/>
                          <a:latin typeface="Calibri" panose="020F0502020204030204" pitchFamily="34" charset="0"/>
                        </a:rPr>
                        <a:t>Status</a:t>
                      </a:r>
                    </a:p>
                  </a:txBody>
                  <a:tcPr marL="8418" marR="8418" marT="91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t"/>
                      <a:r>
                        <a:rPr lang="en-GB" sz="1200" b="1" i="0" u="none" strike="noStrike">
                          <a:solidFill>
                            <a:srgbClr val="000000"/>
                          </a:solidFill>
                          <a:effectLst/>
                          <a:latin typeface="Calibri" panose="020F0502020204030204" pitchFamily="34" charset="0"/>
                        </a:rPr>
                        <a:t>HLPP ref</a:t>
                      </a:r>
                    </a:p>
                  </a:txBody>
                  <a:tcPr marL="8418" marR="8418" marT="91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0001"/>
                  </a:ext>
                </a:extLst>
              </a:tr>
              <a:tr h="1459029">
                <a:tc>
                  <a:txBody>
                    <a:bodyPr/>
                    <a:lstStyle/>
                    <a:p>
                      <a:pPr algn="l" fontAlgn="t"/>
                      <a:r>
                        <a:rPr lang="en-GB" sz="1200" b="0" i="0" u="none" strike="noStrike">
                          <a:solidFill>
                            <a:srgbClr val="000000"/>
                          </a:solidFill>
                          <a:effectLst/>
                          <a:latin typeface="Calibri" panose="020F0502020204030204" pitchFamily="34" charset="0"/>
                        </a:rPr>
                        <a:t>GSICS</a:t>
                      </a:r>
                    </a:p>
                  </a:txBody>
                  <a:tcPr marL="8418" marR="8418" marT="91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200" b="0" i="0" u="none" strike="noStrike">
                          <a:solidFill>
                            <a:srgbClr val="000000"/>
                          </a:solidFill>
                          <a:effectLst/>
                          <a:latin typeface="Calibri" panose="020F0502020204030204" pitchFamily="34" charset="0"/>
                        </a:rPr>
                        <a:t>F</a:t>
                      </a:r>
                    </a:p>
                  </a:txBody>
                  <a:tcPr marL="8418" marR="8418" marT="91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200" b="0" i="0" u="none" strike="noStrike" dirty="0">
                          <a:solidFill>
                            <a:srgbClr val="000000"/>
                          </a:solidFill>
                          <a:effectLst/>
                          <a:latin typeface="Calibri" panose="020F0502020204030204" pitchFamily="34" charset="0"/>
                        </a:rPr>
                        <a:t>A46.xx</a:t>
                      </a:r>
                    </a:p>
                  </a:txBody>
                  <a:tcPr marL="8418" marR="8418" marT="91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1" i="0" u="none" strike="noStrike" dirty="0">
                          <a:solidFill>
                            <a:srgbClr val="000000"/>
                          </a:solidFill>
                          <a:effectLst/>
                          <a:latin typeface="Calibri" panose="020F0502020204030204" pitchFamily="34" charset="0"/>
                        </a:rPr>
                        <a:t>On passive microwave observations:</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GSICS is requested to </a:t>
                      </a:r>
                      <a:r>
                        <a:rPr lang="en-US" sz="1200" b="0" i="0" u="none" strike="noStrike" dirty="0" err="1">
                          <a:solidFill>
                            <a:srgbClr val="000000"/>
                          </a:solidFill>
                          <a:effectLst/>
                          <a:latin typeface="Calibri" panose="020F0502020204030204" pitchFamily="34" charset="0"/>
                        </a:rPr>
                        <a:t>organise</a:t>
                      </a:r>
                      <a:r>
                        <a:rPr lang="en-US" sz="1200" b="0" i="0" u="none" strike="noStrike" dirty="0">
                          <a:solidFill>
                            <a:srgbClr val="000000"/>
                          </a:solidFill>
                          <a:effectLst/>
                          <a:latin typeface="Calibri" panose="020F0502020204030204" pitchFamily="34" charset="0"/>
                        </a:rPr>
                        <a:t> an expert meeting on the </a:t>
                      </a:r>
                      <a:r>
                        <a:rPr lang="en-US" sz="1200" b="0" i="0" u="none" strike="noStrike" dirty="0" err="1">
                          <a:solidFill>
                            <a:srgbClr val="000000"/>
                          </a:solidFill>
                          <a:effectLst/>
                          <a:latin typeface="Calibri" panose="020F0502020204030204" pitchFamily="34" charset="0"/>
                        </a:rPr>
                        <a:t>intercalibration</a:t>
                      </a:r>
                      <a:r>
                        <a:rPr lang="en-US" sz="1200" b="0" i="0" u="none" strike="noStrike" dirty="0">
                          <a:solidFill>
                            <a:srgbClr val="000000"/>
                          </a:solidFill>
                          <a:effectLst/>
                          <a:latin typeface="Calibri" panose="020F0502020204030204" pitchFamily="34" charset="0"/>
                        </a:rPr>
                        <a:t> of operational PMW sensors to meet the WIGOS 2040 targets for a coordinated effort to share information on current and future PMW instruments and report to CGMS-47</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(CGMS-46-EUM-WP-14)</a:t>
                      </a:r>
                    </a:p>
                  </a:txBody>
                  <a:tcPr marL="8418" marR="8418" marT="91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200" b="0" i="0" u="none" strike="noStrike" dirty="0">
                          <a:solidFill>
                            <a:srgbClr val="FF0000"/>
                          </a:solidFill>
                          <a:effectLst/>
                          <a:latin typeface="Calibri" panose="020F0502020204030204" pitchFamily="34" charset="0"/>
                        </a:rPr>
                        <a:t> </a:t>
                      </a:r>
                    </a:p>
                  </a:txBody>
                  <a:tcPr marL="8418" marR="8418" marT="91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200" b="0" i="0" u="none" strike="noStrike">
                          <a:solidFill>
                            <a:srgbClr val="000000"/>
                          </a:solidFill>
                          <a:effectLst/>
                          <a:latin typeface="Calibri" panose="020F0502020204030204" pitchFamily="34" charset="0"/>
                        </a:rPr>
                        <a:t>CGMS-47</a:t>
                      </a:r>
                    </a:p>
                  </a:txBody>
                  <a:tcPr marL="8418" marR="8418" marT="91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1200" b="1" i="0" u="none" strike="noStrike">
                          <a:solidFill>
                            <a:srgbClr val="000000"/>
                          </a:solidFill>
                          <a:effectLst/>
                          <a:latin typeface="Calibri" panose="020F0502020204030204" pitchFamily="34" charset="0"/>
                        </a:rPr>
                        <a:t>OPEN</a:t>
                      </a:r>
                    </a:p>
                  </a:txBody>
                  <a:tcPr marL="8418" marR="8418" marT="91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GB" sz="1200" b="0" i="0" u="none" strike="noStrike" dirty="0">
                          <a:solidFill>
                            <a:srgbClr val="000000"/>
                          </a:solidFill>
                          <a:effectLst/>
                          <a:latin typeface="Calibri" panose="020F0502020204030204" pitchFamily="34" charset="0"/>
                        </a:rPr>
                        <a:t> </a:t>
                      </a:r>
                    </a:p>
                  </a:txBody>
                  <a:tcPr marL="8418" marR="8418" marT="911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8" name="Rectangle 7"/>
          <p:cNvSpPr/>
          <p:nvPr/>
        </p:nvSpPr>
        <p:spPr>
          <a:xfrm>
            <a:off x="457200" y="890718"/>
            <a:ext cx="7335941" cy="707886"/>
          </a:xfrm>
          <a:prstGeom prst="rect">
            <a:avLst/>
          </a:prstGeom>
        </p:spPr>
        <p:txBody>
          <a:bodyPr wrap="square">
            <a:spAutoFit/>
          </a:bodyPr>
          <a:lstStyle/>
          <a:p>
            <a:r>
              <a:rPr lang="en-GB" sz="1400" dirty="0">
                <a:solidFill>
                  <a:srgbClr val="777777"/>
                </a:solidFill>
                <a:latin typeface="Helvetica" panose="020B0604020202020204" pitchFamily="34" charset="0"/>
                <a:ea typeface="Calibri" panose="020F0502020204030204" pitchFamily="34" charset="0"/>
              </a:rPr>
              <a:t>Draft list of plenary actions resulting from CGMS-46 discussions (11 June 2018)</a:t>
            </a:r>
            <a:r>
              <a:rPr lang="en-GB" sz="2000" dirty="0">
                <a:solidFill>
                  <a:srgbClr val="1F497D"/>
                </a:solidFill>
                <a:latin typeface="Calibri" panose="020F0502020204030204" pitchFamily="34" charset="0"/>
                <a:ea typeface="Calibri" panose="020F0502020204030204" pitchFamily="34" charset="0"/>
                <a:cs typeface="Times New Roman" panose="02020603050405020304" pitchFamily="18" charset="0"/>
              </a:rPr>
              <a:t>: </a:t>
            </a:r>
            <a:r>
              <a:rPr lang="en-GB" sz="2000" u="sng" dirty="0">
                <a:solidFill>
                  <a:srgbClr val="1F497D"/>
                </a:solidFill>
                <a:latin typeface="Calibri" panose="020F0502020204030204" pitchFamily="34" charset="0"/>
                <a:ea typeface="Calibri" panose="020F0502020204030204" pitchFamily="34" charset="0"/>
                <a:cs typeface="Times New Roman" panose="02020603050405020304" pitchFamily="18" charset="0"/>
                <a:hlinkClick r:id="rId2"/>
              </a:rPr>
              <a:t>https://www.cgms-info.org/Agendas/WP/CGMS-46-CGMS-WP-29</a:t>
            </a:r>
            <a:endParaRPr lang="en-GB" sz="1400" dirty="0"/>
          </a:p>
        </p:txBody>
      </p:sp>
      <p:sp>
        <p:nvSpPr>
          <p:cNvPr id="9" name="Rectangle 8"/>
          <p:cNvSpPr/>
          <p:nvPr/>
        </p:nvSpPr>
        <p:spPr>
          <a:xfrm>
            <a:off x="246184" y="4059436"/>
            <a:ext cx="8720505" cy="2282163"/>
          </a:xfrm>
          <a:prstGeom prst="rect">
            <a:avLst/>
          </a:prstGeom>
          <a:solidFill>
            <a:schemeClr val="bg1"/>
          </a:solidFill>
        </p:spPr>
        <p:txBody>
          <a:bodyPr wrap="square">
            <a:spAutoFit/>
          </a:bodyPr>
          <a:lstStyle/>
          <a:p>
            <a:pPr lvl="1">
              <a:lnSpc>
                <a:spcPct val="80000"/>
              </a:lnSpc>
              <a:spcBef>
                <a:spcPts val="0"/>
              </a:spcBef>
            </a:pPr>
            <a:r>
              <a:rPr lang="en-US" altLang="en-US" sz="2800" dirty="0"/>
              <a:t>Future Joint Meeting between the CEOS/WGCV and GSICS microwave groups:</a:t>
            </a:r>
            <a:endParaRPr lang="en-US" sz="2800" dirty="0">
              <a:solidFill>
                <a:schemeClr val="tx2"/>
              </a:solidFill>
              <a:latin typeface="Arial" pitchFamily="34" charset="0"/>
              <a:cs typeface="Arial" pitchFamily="34" charset="0"/>
            </a:endParaRPr>
          </a:p>
          <a:p>
            <a:pPr marL="342900" lvl="1" indent="-342900">
              <a:spcBef>
                <a:spcPts val="300"/>
              </a:spcBef>
              <a:spcAft>
                <a:spcPts val="300"/>
              </a:spcAft>
              <a:buFont typeface="Arial" panose="020B0604020202020204" pitchFamily="34" charset="0"/>
              <a:buChar char="•"/>
            </a:pPr>
            <a:r>
              <a:rPr lang="en-US" altLang="en-US" dirty="0"/>
              <a:t>CEOS/WGCV develop better instrument design strategy and pre-launch calibration algorithms by learning the knowledge of data quality issues and inter-calibration algorithms from GSICS group.   </a:t>
            </a:r>
          </a:p>
          <a:p>
            <a:pPr marL="342900" lvl="1" indent="-342900">
              <a:spcBef>
                <a:spcPts val="300"/>
              </a:spcBef>
              <a:spcAft>
                <a:spcPts val="300"/>
              </a:spcAft>
              <a:buFont typeface="Arial" panose="020B0604020202020204" pitchFamily="34" charset="0"/>
              <a:buChar char="•"/>
            </a:pPr>
            <a:r>
              <a:rPr lang="en-US" altLang="en-US" dirty="0"/>
              <a:t>GSICS  develop better re-calibration and inter-calibration algorithms by learning the instrument design and pre-launch calibration issues from the CEOS/WGCV group</a:t>
            </a:r>
          </a:p>
        </p:txBody>
      </p:sp>
    </p:spTree>
    <p:extLst>
      <p:ext uri="{BB962C8B-B14F-4D97-AF65-F5344CB8AC3E}">
        <p14:creationId xmlns:p14="http://schemas.microsoft.com/office/powerpoint/2010/main" val="3994348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C294B5A-D007-7848-AB3C-700758769512}"/>
              </a:ext>
            </a:extLst>
          </p:cNvPr>
          <p:cNvSpPr>
            <a:spLocks noGrp="1"/>
          </p:cNvSpPr>
          <p:nvPr>
            <p:ph type="title"/>
          </p:nvPr>
        </p:nvSpPr>
        <p:spPr/>
        <p:txBody>
          <a:bodyPr/>
          <a:lstStyle/>
          <a:p>
            <a:r>
              <a:rPr kumimoji="1" lang="en-US" altLang="zh-CN" sz="2800" dirty="0"/>
              <a:t>Next step workplan</a:t>
            </a:r>
            <a:endParaRPr kumimoji="1" lang="zh-CN" altLang="en-US" sz="2800" dirty="0"/>
          </a:p>
        </p:txBody>
      </p:sp>
      <p:sp>
        <p:nvSpPr>
          <p:cNvPr id="3" name="内容占位符 2">
            <a:extLst>
              <a:ext uri="{FF2B5EF4-FFF2-40B4-BE49-F238E27FC236}">
                <a16:creationId xmlns:a16="http://schemas.microsoft.com/office/drawing/2014/main" id="{53C1D63D-D331-E84B-8B70-B2FDE233D8D6}"/>
              </a:ext>
            </a:extLst>
          </p:cNvPr>
          <p:cNvSpPr>
            <a:spLocks noGrp="1"/>
          </p:cNvSpPr>
          <p:nvPr>
            <p:ph idx="1"/>
          </p:nvPr>
        </p:nvSpPr>
        <p:spPr>
          <a:xfrm>
            <a:off x="457200" y="1524000"/>
            <a:ext cx="8229600" cy="4602164"/>
          </a:xfrm>
        </p:spPr>
        <p:txBody>
          <a:bodyPr>
            <a:normAutofit/>
          </a:bodyPr>
          <a:lstStyle/>
          <a:p>
            <a:r>
              <a:rPr kumimoji="1" lang="en-US" altLang="zh-CN" sz="2400" dirty="0"/>
              <a:t>Summary and development of calibration/validation of passive microwave sensors</a:t>
            </a:r>
          </a:p>
          <a:p>
            <a:pPr lvl="1"/>
            <a:r>
              <a:rPr kumimoji="1" lang="en-US" altLang="zh-CN" sz="2000" dirty="0"/>
              <a:t>Radiometric standard target for MW</a:t>
            </a:r>
          </a:p>
          <a:p>
            <a:pPr lvl="1"/>
            <a:r>
              <a:rPr kumimoji="1" lang="en-US" altLang="zh-CN" sz="2000" dirty="0"/>
              <a:t>Prelaunch calibration requirements and implementation</a:t>
            </a:r>
          </a:p>
          <a:p>
            <a:pPr lvl="1"/>
            <a:r>
              <a:rPr kumimoji="1" lang="en-US" altLang="zh-CN" sz="2000" dirty="0"/>
              <a:t>In-orbit calibration/cross-calibration/validation</a:t>
            </a:r>
          </a:p>
          <a:p>
            <a:r>
              <a:rPr kumimoji="1" lang="en-US" altLang="zh-CN" sz="2400" dirty="0"/>
              <a:t>Call for more </a:t>
            </a:r>
            <a:r>
              <a:rPr kumimoji="1" lang="en-US" altLang="zh-CN" sz="2400" dirty="0" err="1"/>
              <a:t>paticipating</a:t>
            </a:r>
            <a:r>
              <a:rPr kumimoji="1" lang="en-US" altLang="zh-CN" sz="2400" dirty="0"/>
              <a:t> agency/focus group members (ISO TC211 WG6 expects collaborated work with WGCV on passive microwave)</a:t>
            </a:r>
          </a:p>
          <a:p>
            <a:pPr marL="0" indent="0">
              <a:buNone/>
            </a:pPr>
            <a:endParaRPr kumimoji="1" lang="zh-CN" altLang="en-US" sz="2400" dirty="0"/>
          </a:p>
        </p:txBody>
      </p:sp>
    </p:spTree>
    <p:extLst>
      <p:ext uri="{BB962C8B-B14F-4D97-AF65-F5344CB8AC3E}">
        <p14:creationId xmlns:p14="http://schemas.microsoft.com/office/powerpoint/2010/main" val="29025261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BE6E7AA-439D-D44D-AB46-35F7E2752427}"/>
              </a:ext>
            </a:extLst>
          </p:cNvPr>
          <p:cNvSpPr>
            <a:spLocks noGrp="1"/>
          </p:cNvSpPr>
          <p:nvPr>
            <p:ph type="title"/>
          </p:nvPr>
        </p:nvSpPr>
        <p:spPr/>
        <p:txBody>
          <a:bodyPr/>
          <a:lstStyle/>
          <a:p>
            <a:r>
              <a:rPr kumimoji="1" lang="en-US" altLang="zh-CN" sz="3200" dirty="0"/>
              <a:t>GSICS MW group focuses</a:t>
            </a:r>
            <a:br>
              <a:rPr kumimoji="1" lang="en-US" altLang="zh-CN" sz="3200" dirty="0"/>
            </a:br>
            <a:r>
              <a:rPr kumimoji="1" lang="en-US" altLang="zh-CN" sz="3200" dirty="0"/>
              <a:t>and WGCV MSSG focuses</a:t>
            </a:r>
            <a:endParaRPr kumimoji="1" lang="zh-CN" altLang="en-US" sz="3200" dirty="0"/>
          </a:p>
        </p:txBody>
      </p:sp>
      <p:sp>
        <p:nvSpPr>
          <p:cNvPr id="3" name="内容占位符 2">
            <a:extLst>
              <a:ext uri="{FF2B5EF4-FFF2-40B4-BE49-F238E27FC236}">
                <a16:creationId xmlns:a16="http://schemas.microsoft.com/office/drawing/2014/main" id="{34DC0AA5-2336-7B4E-9469-C2BFF5907A49}"/>
              </a:ext>
            </a:extLst>
          </p:cNvPr>
          <p:cNvSpPr>
            <a:spLocks noGrp="1"/>
          </p:cNvSpPr>
          <p:nvPr>
            <p:ph idx="1"/>
          </p:nvPr>
        </p:nvSpPr>
        <p:spPr>
          <a:xfrm>
            <a:off x="457200" y="1345508"/>
            <a:ext cx="8229600" cy="5311324"/>
          </a:xfrm>
        </p:spPr>
        <p:txBody>
          <a:bodyPr>
            <a:normAutofit/>
          </a:bodyPr>
          <a:lstStyle/>
          <a:p>
            <a:r>
              <a:rPr kumimoji="1" lang="en-US" altLang="zh-CN" sz="2400" dirty="0"/>
              <a:t>GSICS-MW group focuses</a:t>
            </a:r>
          </a:p>
          <a:p>
            <a:pPr lvl="1"/>
            <a:r>
              <a:rPr kumimoji="1" lang="en-US" altLang="zh-CN" sz="2000" dirty="0"/>
              <a:t>Inter-calibration </a:t>
            </a:r>
          </a:p>
          <a:p>
            <a:pPr lvl="1"/>
            <a:r>
              <a:rPr kumimoji="1" lang="en-US" altLang="zh-CN" sz="2000" dirty="0"/>
              <a:t>Data standards</a:t>
            </a:r>
          </a:p>
          <a:p>
            <a:r>
              <a:rPr kumimoji="1" lang="en-US" altLang="zh-CN" sz="2400" dirty="0"/>
              <a:t>WGCV MWSG focuses supporting GSICS requirements: </a:t>
            </a:r>
          </a:p>
          <a:p>
            <a:pPr marL="0" indent="0">
              <a:buNone/>
            </a:pPr>
            <a:r>
              <a:rPr lang="en-US" altLang="zh-CN" sz="2400" dirty="0">
                <a:solidFill>
                  <a:schemeClr val="tx1"/>
                </a:solidFill>
                <a:latin typeface="Arial" pitchFamily="34" charset="0"/>
                <a:cs typeface="Arial" pitchFamily="34" charset="0"/>
              </a:rPr>
              <a:t>    Priorities of specific activity areas for interaction with GSICS</a:t>
            </a:r>
            <a:endParaRPr kumimoji="1" lang="en-US" altLang="zh-CN" sz="2400" dirty="0"/>
          </a:p>
          <a:p>
            <a:pPr lvl="1"/>
            <a:r>
              <a:rPr kumimoji="1" lang="en-US" altLang="zh-CN" sz="2000" dirty="0"/>
              <a:t>Prelaunch calibration for characterization of sensors</a:t>
            </a:r>
          </a:p>
          <a:p>
            <a:pPr lvl="1"/>
            <a:r>
              <a:rPr kumimoji="1" lang="en-US" altLang="zh-CN" sz="2000" dirty="0"/>
              <a:t>Guidelines/standards for prelaunch calibration: specifications, procedures and processing</a:t>
            </a:r>
          </a:p>
          <a:p>
            <a:pPr lvl="1"/>
            <a:r>
              <a:rPr kumimoji="1" lang="en-US" altLang="zh-CN" sz="2000" dirty="0"/>
              <a:t>Postlaunch CAL/VAL for monitoring of calibration parameters, by collaborating with GSICS MW group</a:t>
            </a:r>
          </a:p>
          <a:p>
            <a:pPr lvl="1"/>
            <a:r>
              <a:rPr kumimoji="1" lang="en-US" altLang="zh-CN" sz="2000" dirty="0"/>
              <a:t>Standards toward SI traceability of MW radiometric reference (passive/active noise standards)</a:t>
            </a:r>
          </a:p>
          <a:p>
            <a:pPr marL="457200" lvl="1" indent="0">
              <a:buNone/>
            </a:pPr>
            <a:endParaRPr kumimoji="1" lang="en-US" altLang="zh-CN" sz="2000" dirty="0"/>
          </a:p>
          <a:p>
            <a:endParaRPr kumimoji="1" lang="en-US" altLang="zh-CN" sz="2400" dirty="0"/>
          </a:p>
          <a:p>
            <a:endParaRPr kumimoji="1" lang="en-US" altLang="zh-CN" sz="2400" dirty="0"/>
          </a:p>
          <a:p>
            <a:endParaRPr kumimoji="1" lang="zh-CN" altLang="en-US" sz="2400" dirty="0"/>
          </a:p>
        </p:txBody>
      </p:sp>
    </p:spTree>
    <p:extLst>
      <p:ext uri="{BB962C8B-B14F-4D97-AF65-F5344CB8AC3E}">
        <p14:creationId xmlns:p14="http://schemas.microsoft.com/office/powerpoint/2010/main" val="985966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标题 1"/>
          <p:cNvSpPr>
            <a:spLocks noGrp="1"/>
          </p:cNvSpPr>
          <p:nvPr>
            <p:ph type="title"/>
          </p:nvPr>
        </p:nvSpPr>
        <p:spPr/>
        <p:txBody>
          <a:bodyPr/>
          <a:lstStyle/>
          <a:p>
            <a:r>
              <a:rPr kumimoji="0" lang="en-US" altLang="zh-CN">
                <a:latin typeface="Tahoma" charset="0"/>
                <a:ea typeface="宋体" charset="0"/>
              </a:rPr>
              <a:t>OUTLINE</a:t>
            </a:r>
            <a:endParaRPr kumimoji="0" lang="zh-CN" altLang="en-US">
              <a:latin typeface="Tahoma" charset="0"/>
              <a:ea typeface="宋体" charset="0"/>
            </a:endParaRPr>
          </a:p>
        </p:txBody>
      </p:sp>
      <p:sp>
        <p:nvSpPr>
          <p:cNvPr id="20482" name="内容占位符 2"/>
          <p:cNvSpPr>
            <a:spLocks noGrp="1"/>
          </p:cNvSpPr>
          <p:nvPr>
            <p:ph idx="1"/>
          </p:nvPr>
        </p:nvSpPr>
        <p:spPr/>
        <p:txBody>
          <a:bodyPr/>
          <a:lstStyle/>
          <a:p>
            <a:r>
              <a:rPr kumimoji="0" lang="en-US" altLang="zh-CN" dirty="0">
                <a:latin typeface="Tahoma" charset="0"/>
                <a:ea typeface="宋体" charset="0"/>
              </a:rPr>
              <a:t>Missions and objectives</a:t>
            </a:r>
          </a:p>
          <a:p>
            <a:r>
              <a:rPr kumimoji="0" lang="en-US" altLang="zh-CN" dirty="0">
                <a:latin typeface="Tahoma" charset="0"/>
                <a:ea typeface="宋体" charset="0"/>
              </a:rPr>
              <a:t>Focuses</a:t>
            </a:r>
          </a:p>
          <a:p>
            <a:r>
              <a:rPr lang="en-US" altLang="zh-CN" dirty="0">
                <a:latin typeface="Tahoma" charset="0"/>
                <a:ea typeface="宋体" charset="0"/>
              </a:rPr>
              <a:t>Update from WGCV-43</a:t>
            </a:r>
            <a:endParaRPr kumimoji="0" lang="en-US" altLang="zh-CN" dirty="0">
              <a:latin typeface="Tahoma" charset="0"/>
              <a:ea typeface="宋体" charset="0"/>
            </a:endParaRPr>
          </a:p>
          <a:p>
            <a:r>
              <a:rPr kumimoji="0" lang="en-US" altLang="zh-CN" dirty="0">
                <a:latin typeface="Tahoma" charset="0"/>
                <a:ea typeface="宋体" charset="0"/>
              </a:rPr>
              <a:t>Recommendations</a:t>
            </a:r>
          </a:p>
          <a:p>
            <a:endParaRPr kumimoji="0" lang="en-US" altLang="zh-CN" dirty="0">
              <a:latin typeface="Tahoma" charset="0"/>
              <a:ea typeface="宋体" charset="0"/>
            </a:endParaRPr>
          </a:p>
          <a:p>
            <a:pPr marL="0" indent="0">
              <a:buNone/>
            </a:pPr>
            <a:endParaRPr kumimoji="0" lang="en-US" altLang="zh-CN" dirty="0">
              <a:latin typeface="Tahoma" charset="0"/>
              <a:ea typeface="宋体" charset="0"/>
            </a:endParaRPr>
          </a:p>
          <a:p>
            <a:endParaRPr kumimoji="0" lang="zh-CN" altLang="en-US" dirty="0">
              <a:latin typeface="Tahoma" charset="0"/>
              <a:ea typeface="宋体" charset="0"/>
            </a:endParaRPr>
          </a:p>
        </p:txBody>
      </p:sp>
    </p:spTree>
    <p:extLst>
      <p:ext uri="{BB962C8B-B14F-4D97-AF65-F5344CB8AC3E}">
        <p14:creationId xmlns:p14="http://schemas.microsoft.com/office/powerpoint/2010/main" val="31138781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sz="2800" dirty="0"/>
              <a:t>Recommendations to WGCV-45</a:t>
            </a:r>
            <a:endParaRPr kumimoji="1" lang="zh-CN" altLang="en-US" sz="2800" dirty="0"/>
          </a:p>
        </p:txBody>
      </p:sp>
      <p:sp>
        <p:nvSpPr>
          <p:cNvPr id="3" name="内容占位符 2"/>
          <p:cNvSpPr>
            <a:spLocks noGrp="1"/>
          </p:cNvSpPr>
          <p:nvPr>
            <p:ph idx="1"/>
          </p:nvPr>
        </p:nvSpPr>
        <p:spPr/>
        <p:txBody>
          <a:bodyPr>
            <a:normAutofit/>
          </a:bodyPr>
          <a:lstStyle/>
          <a:p>
            <a:r>
              <a:rPr kumimoji="1" lang="en-US" altLang="zh-CN" sz="2400" dirty="0"/>
              <a:t>Calibration/cross-calibration of </a:t>
            </a:r>
            <a:r>
              <a:rPr kumimoji="1" lang="en-US" altLang="zh-CN" sz="2400" dirty="0" err="1"/>
              <a:t>scatterometer</a:t>
            </a:r>
            <a:r>
              <a:rPr kumimoji="1" lang="en-US" altLang="zh-CN" sz="2400" dirty="0"/>
              <a:t> for OSVW</a:t>
            </a:r>
          </a:p>
          <a:p>
            <a:pPr lvl="1"/>
            <a:r>
              <a:rPr kumimoji="1" lang="en-US" altLang="zh-CN" sz="2000" dirty="0"/>
              <a:t>Propose a joint task between WGCV and OSVW-VC development of guideline/standard for calibration/cross-calibration of radar </a:t>
            </a:r>
            <a:r>
              <a:rPr kumimoji="1" lang="en-US" altLang="zh-CN" sz="2000" dirty="0" err="1"/>
              <a:t>scatterometer</a:t>
            </a:r>
            <a:r>
              <a:rPr kumimoji="1" lang="en-US" altLang="zh-CN" sz="2000" dirty="0"/>
              <a:t> for ocean surface wind vector. </a:t>
            </a:r>
          </a:p>
          <a:p>
            <a:pPr marL="457200" lvl="1" indent="0">
              <a:buNone/>
            </a:pPr>
            <a:endParaRPr kumimoji="1" lang="en-US" altLang="zh-CN" sz="2000" dirty="0"/>
          </a:p>
          <a:p>
            <a:r>
              <a:rPr kumimoji="1" lang="en-US" altLang="zh-CN" sz="2400" dirty="0"/>
              <a:t>Calibration/validation of passive microwave sensors</a:t>
            </a:r>
          </a:p>
          <a:p>
            <a:pPr lvl="1"/>
            <a:r>
              <a:rPr kumimoji="1" lang="en-US" altLang="zh-CN" sz="2000" dirty="0"/>
              <a:t>Call for agency participation for development of guideline/standards for calibration/validation of space passive microwave sensors</a:t>
            </a:r>
          </a:p>
          <a:p>
            <a:pPr marL="0" indent="0">
              <a:buNone/>
            </a:pPr>
            <a:endParaRPr lang="en" altLang="zh-CN" sz="2400" dirty="0"/>
          </a:p>
        </p:txBody>
      </p:sp>
    </p:spTree>
    <p:extLst>
      <p:ext uri="{BB962C8B-B14F-4D97-AF65-F5344CB8AC3E}">
        <p14:creationId xmlns:p14="http://schemas.microsoft.com/office/powerpoint/2010/main" val="362596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1131604" y="574425"/>
            <a:ext cx="6601033" cy="894822"/>
          </a:xfrm>
        </p:spPr>
        <p:txBody>
          <a:bodyPr/>
          <a:lstStyle/>
          <a:p>
            <a:pPr eaLnBrk="1" hangingPunct="1"/>
            <a:r>
              <a:rPr kumimoji="0" lang="en-US" altLang="zh-CN" sz="3200" dirty="0">
                <a:latin typeface="Tahoma" charset="0"/>
                <a:ea typeface="宋体" charset="0"/>
              </a:rPr>
              <a:t>Missions &amp; Objectives of MSSG</a:t>
            </a:r>
          </a:p>
        </p:txBody>
      </p:sp>
      <p:sp>
        <p:nvSpPr>
          <p:cNvPr id="22530" name="Rectangle 3"/>
          <p:cNvSpPr>
            <a:spLocks noGrp="1" noChangeArrowheads="1"/>
          </p:cNvSpPr>
          <p:nvPr>
            <p:ph type="body" idx="1"/>
          </p:nvPr>
        </p:nvSpPr>
        <p:spPr>
          <a:xfrm>
            <a:off x="539750" y="1433531"/>
            <a:ext cx="8098171" cy="4698982"/>
          </a:xfrm>
        </p:spPr>
        <p:txBody>
          <a:bodyPr>
            <a:noAutofit/>
          </a:bodyPr>
          <a:lstStyle/>
          <a:p>
            <a:pPr eaLnBrk="1" hangingPunct="1"/>
            <a:r>
              <a:rPr kumimoji="0" lang="en-US" altLang="zh-CN" sz="1800" dirty="0">
                <a:latin typeface="Tahoma" charset="0"/>
                <a:ea typeface="宋体" charset="0"/>
              </a:rPr>
              <a:t>Missions: </a:t>
            </a:r>
          </a:p>
          <a:p>
            <a:pPr lvl="1"/>
            <a:r>
              <a:rPr kumimoji="0" lang="en-US" altLang="zh-CN" sz="1600" dirty="0">
                <a:latin typeface="Tahoma" charset="0"/>
                <a:ea typeface="宋体" charset="0"/>
              </a:rPr>
              <a:t>The mission of the Microwave Sensors subgroup is to foster high quality calibration and validation of microwave sensors for remote sensing purposes. These include both active and passive types, airborne and </a:t>
            </a:r>
            <a:r>
              <a:rPr kumimoji="0" lang="en-US" altLang="zh-CN" sz="1600" dirty="0" err="1">
                <a:latin typeface="Tahoma" charset="0"/>
                <a:ea typeface="宋体" charset="0"/>
              </a:rPr>
              <a:t>spaceborne</a:t>
            </a:r>
            <a:r>
              <a:rPr kumimoji="0" lang="en-US" altLang="zh-CN" sz="1600" dirty="0">
                <a:latin typeface="Tahoma" charset="0"/>
                <a:ea typeface="宋体" charset="0"/>
              </a:rPr>
              <a:t> sensors. </a:t>
            </a:r>
          </a:p>
          <a:p>
            <a:pPr eaLnBrk="1" hangingPunct="1"/>
            <a:r>
              <a:rPr kumimoji="0" lang="en-US" altLang="zh-CN" sz="1800" dirty="0">
                <a:latin typeface="Tahoma" charset="0"/>
                <a:ea typeface="宋体" charset="0"/>
              </a:rPr>
              <a:t>Objectives</a:t>
            </a:r>
          </a:p>
          <a:p>
            <a:pPr lvl="1"/>
            <a:r>
              <a:rPr kumimoji="0" lang="en-US" altLang="zh-CN" sz="1600" dirty="0">
                <a:latin typeface="Tahoma" charset="0"/>
                <a:ea typeface="宋体" charset="0"/>
              </a:rPr>
              <a:t>Facilitate international cooperation and co-ordination in microwave sensor calibration / validation activities by sharing information on sensor development and field campaigns. </a:t>
            </a:r>
          </a:p>
          <a:p>
            <a:pPr lvl="1"/>
            <a:r>
              <a:rPr kumimoji="0" lang="en-US" altLang="zh-CN" sz="1600" dirty="0">
                <a:latin typeface="Tahoma" charset="0"/>
                <a:ea typeface="宋体" charset="0"/>
              </a:rPr>
              <a:t>Promote accurate calibration and validation of microwave sensors, through standardization of terminology and measurement practices. </a:t>
            </a:r>
          </a:p>
          <a:p>
            <a:pPr lvl="1"/>
            <a:r>
              <a:rPr kumimoji="0" lang="en-US" altLang="zh-CN" sz="1600" dirty="0">
                <a:latin typeface="Tahoma" charset="0"/>
                <a:ea typeface="宋体" charset="0"/>
              </a:rPr>
              <a:t>Provide a forum for discussion of current issues and for exchange of technical information on evolving technologies related to microwave sensor calibration / validation. </a:t>
            </a:r>
          </a:p>
          <a:p>
            <a:pPr lvl="1"/>
            <a:r>
              <a:rPr kumimoji="0" lang="en-US" altLang="zh-CN" sz="1600" dirty="0">
                <a:latin typeface="Tahoma" charset="0"/>
                <a:ea typeface="宋体" charset="0"/>
              </a:rPr>
              <a:t>Provide calibration/validation support to CEOS virtual constellations and data application groups/communities by coordination of reference sites for both passive and active microwave sensors, and standardization of quality assurance of microwave remote sensing data. </a:t>
            </a:r>
          </a:p>
          <a:p>
            <a:pPr eaLnBrk="1" hangingPunct="1">
              <a:buFont typeface="Wingdings" charset="0"/>
              <a:buChar char="•"/>
            </a:pPr>
            <a:endParaRPr kumimoji="0" lang="en-US" altLang="zh-CN" sz="1800" dirty="0">
              <a:latin typeface="Tahoma" charset="0"/>
              <a:ea typeface="宋体" charset="0"/>
            </a:endParaRPr>
          </a:p>
          <a:p>
            <a:pPr lvl="1" eaLnBrk="1" hangingPunct="1"/>
            <a:endParaRPr kumimoji="0" lang="en-US" altLang="zh-CN" sz="1600" dirty="0">
              <a:latin typeface="Tahoma" charset="0"/>
              <a:ea typeface="宋体" charset="0"/>
            </a:endParaRPr>
          </a:p>
        </p:txBody>
      </p:sp>
    </p:spTree>
    <p:extLst>
      <p:ext uri="{BB962C8B-B14F-4D97-AF65-F5344CB8AC3E}">
        <p14:creationId xmlns:p14="http://schemas.microsoft.com/office/powerpoint/2010/main" val="2150364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normAutofit fontScale="90000"/>
          </a:bodyPr>
          <a:lstStyle/>
          <a:p>
            <a:pPr eaLnBrk="1" hangingPunct="1"/>
            <a:r>
              <a:rPr kumimoji="0" lang="en-US" altLang="zh-CN" sz="3200" dirty="0">
                <a:latin typeface="Tahoma" charset="0"/>
                <a:ea typeface="宋体" charset="0"/>
              </a:rPr>
              <a:t>MSSG covers passive </a:t>
            </a:r>
            <a:br>
              <a:rPr kumimoji="0" lang="en-US" altLang="zh-CN" sz="3200" dirty="0">
                <a:latin typeface="Tahoma" charset="0"/>
                <a:ea typeface="宋体" charset="0"/>
              </a:rPr>
            </a:br>
            <a:r>
              <a:rPr kumimoji="0" lang="en-US" altLang="zh-CN" sz="3200" dirty="0">
                <a:latin typeface="Tahoma" charset="0"/>
                <a:ea typeface="宋体" charset="0"/>
              </a:rPr>
              <a:t>and active…</a:t>
            </a:r>
          </a:p>
        </p:txBody>
      </p:sp>
      <p:sp>
        <p:nvSpPr>
          <p:cNvPr id="24578" name="Rectangle 3"/>
          <p:cNvSpPr>
            <a:spLocks noGrp="1" noChangeArrowheads="1"/>
          </p:cNvSpPr>
          <p:nvPr>
            <p:ph type="body" idx="1"/>
          </p:nvPr>
        </p:nvSpPr>
        <p:spPr/>
        <p:txBody>
          <a:bodyPr>
            <a:normAutofit/>
          </a:bodyPr>
          <a:lstStyle/>
          <a:p>
            <a:pPr eaLnBrk="1" hangingPunct="1">
              <a:buFont typeface="Wingdings" charset="0"/>
              <a:buNone/>
            </a:pPr>
            <a:r>
              <a:rPr kumimoji="0" lang="en-US" altLang="zh-CN" sz="2400" dirty="0">
                <a:latin typeface="Tahoma" charset="0"/>
                <a:ea typeface="宋体" charset="0"/>
              </a:rPr>
              <a:t>All EO sensors operated in microwave spectrum, except SAR</a:t>
            </a:r>
          </a:p>
          <a:p>
            <a:pPr eaLnBrk="1" hangingPunct="1"/>
            <a:r>
              <a:rPr kumimoji="0" lang="en-US" altLang="zh-CN" sz="2400" b="1" dirty="0">
                <a:latin typeface="Tahoma" charset="0"/>
                <a:ea typeface="宋体" charset="0"/>
              </a:rPr>
              <a:t>Works currently focuses on: MWR, SCAT, ALT</a:t>
            </a:r>
          </a:p>
          <a:p>
            <a:pPr lvl="1" eaLnBrk="1" hangingPunct="1"/>
            <a:r>
              <a:rPr kumimoji="0" lang="en-US" altLang="zh-CN" sz="2000" dirty="0">
                <a:latin typeface="Tahoma" charset="0"/>
                <a:ea typeface="宋体" charset="0"/>
              </a:rPr>
              <a:t>Microwave Radiometers (sounders, imagers) (MWR)</a:t>
            </a:r>
          </a:p>
          <a:p>
            <a:pPr lvl="1" eaLnBrk="1" hangingPunct="1"/>
            <a:r>
              <a:rPr kumimoji="0" lang="en-US" altLang="zh-CN" sz="2000" dirty="0">
                <a:latin typeface="Tahoma" charset="0"/>
                <a:ea typeface="宋体" charset="0"/>
              </a:rPr>
              <a:t>Radar </a:t>
            </a:r>
            <a:r>
              <a:rPr kumimoji="0" lang="en-US" altLang="zh-CN" sz="2000" dirty="0" err="1">
                <a:latin typeface="Tahoma" charset="0"/>
                <a:ea typeface="宋体" charset="0"/>
              </a:rPr>
              <a:t>Scatterometers</a:t>
            </a:r>
            <a:r>
              <a:rPr kumimoji="0" lang="en-US" altLang="zh-CN" sz="2000" dirty="0">
                <a:latin typeface="Tahoma" charset="0"/>
                <a:ea typeface="宋体" charset="0"/>
              </a:rPr>
              <a:t> (surface and volume) (SCAT)</a:t>
            </a:r>
          </a:p>
          <a:p>
            <a:pPr lvl="1" eaLnBrk="1" hangingPunct="1"/>
            <a:r>
              <a:rPr kumimoji="0" lang="en-US" altLang="zh-CN" sz="2000" dirty="0">
                <a:latin typeface="Tahoma" charset="0"/>
                <a:ea typeface="宋体" charset="0"/>
              </a:rPr>
              <a:t>Radar Altimeters (ALT)</a:t>
            </a:r>
          </a:p>
          <a:p>
            <a:pPr lvl="1" eaLnBrk="1" hangingPunct="1"/>
            <a:r>
              <a:rPr lang="en-US" altLang="zh-CN" sz="2000" b="1" dirty="0">
                <a:solidFill>
                  <a:srgbClr val="C00000"/>
                </a:solidFill>
                <a:latin typeface="Tahoma" charset="0"/>
                <a:ea typeface="宋体" charset="0"/>
              </a:rPr>
              <a:t>GNSS-RO and </a:t>
            </a:r>
            <a:r>
              <a:rPr lang="en-US" altLang="zh-CN" sz="2000" b="1" dirty="0" err="1">
                <a:solidFill>
                  <a:srgbClr val="C00000"/>
                </a:solidFill>
                <a:latin typeface="Tahoma" charset="0"/>
                <a:ea typeface="宋体" charset="0"/>
              </a:rPr>
              <a:t>reflectrometry</a:t>
            </a:r>
            <a:endParaRPr kumimoji="0" lang="en-US" altLang="zh-CN" sz="2400" b="1" dirty="0">
              <a:solidFill>
                <a:srgbClr val="C00000"/>
              </a:solidFill>
              <a:latin typeface="Tahoma" charset="0"/>
              <a:ea typeface="宋体" charset="0"/>
            </a:endParaRPr>
          </a:p>
          <a:p>
            <a:pPr eaLnBrk="1" hangingPunct="1"/>
            <a:r>
              <a:rPr kumimoji="0" lang="en-US" altLang="zh-CN" sz="2400" dirty="0">
                <a:latin typeface="Tahoma" charset="0"/>
                <a:ea typeface="宋体" charset="0"/>
              </a:rPr>
              <a:t>With current emphasis on</a:t>
            </a:r>
          </a:p>
          <a:p>
            <a:pPr lvl="1"/>
            <a:r>
              <a:rPr lang="en-US" altLang="zh-CN" sz="2000" dirty="0">
                <a:solidFill>
                  <a:srgbClr val="FF0000"/>
                </a:solidFill>
                <a:latin typeface="Tahoma" charset="0"/>
                <a:ea typeface="宋体" charset="0"/>
              </a:rPr>
              <a:t>Radar </a:t>
            </a:r>
            <a:r>
              <a:rPr lang="en-US" altLang="zh-CN" sz="2000" dirty="0" err="1">
                <a:solidFill>
                  <a:srgbClr val="FF0000"/>
                </a:solidFill>
                <a:latin typeface="Tahoma" charset="0"/>
                <a:ea typeface="宋体" charset="0"/>
              </a:rPr>
              <a:t>Scatterometers</a:t>
            </a:r>
            <a:r>
              <a:rPr lang="en-US" altLang="zh-CN" sz="2000" dirty="0">
                <a:solidFill>
                  <a:srgbClr val="FF0000"/>
                </a:solidFill>
                <a:latin typeface="Tahoma" charset="0"/>
                <a:ea typeface="宋体" charset="0"/>
              </a:rPr>
              <a:t> (Ocean and land surface)</a:t>
            </a:r>
          </a:p>
          <a:p>
            <a:pPr lvl="1"/>
            <a:r>
              <a:rPr lang="en-US" altLang="zh-CN" sz="2000" dirty="0">
                <a:solidFill>
                  <a:srgbClr val="FF0000"/>
                </a:solidFill>
                <a:latin typeface="Tahoma" charset="0"/>
                <a:ea typeface="宋体" charset="0"/>
              </a:rPr>
              <a:t>Microwave Radiometers (Passive Microwave)</a:t>
            </a:r>
          </a:p>
        </p:txBody>
      </p:sp>
    </p:spTree>
    <p:extLst>
      <p:ext uri="{BB962C8B-B14F-4D97-AF65-F5344CB8AC3E}">
        <p14:creationId xmlns:p14="http://schemas.microsoft.com/office/powerpoint/2010/main" val="2688792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a:t>Subgroup current focuses</a:t>
            </a:r>
            <a:endParaRPr kumimoji="1" lang="zh-CN" altLang="en-US" dirty="0"/>
          </a:p>
        </p:txBody>
      </p:sp>
      <p:sp>
        <p:nvSpPr>
          <p:cNvPr id="3" name="内容占位符 2"/>
          <p:cNvSpPr>
            <a:spLocks noGrp="1"/>
          </p:cNvSpPr>
          <p:nvPr>
            <p:ph idx="1"/>
          </p:nvPr>
        </p:nvSpPr>
        <p:spPr/>
        <p:txBody>
          <a:bodyPr>
            <a:normAutofit fontScale="92500"/>
          </a:bodyPr>
          <a:lstStyle/>
          <a:p>
            <a:r>
              <a:rPr kumimoji="1" lang="en-US" altLang="zh-CN" dirty="0"/>
              <a:t>Objectives </a:t>
            </a:r>
          </a:p>
          <a:p>
            <a:pPr lvl="1"/>
            <a:r>
              <a:rPr kumimoji="1" lang="en-US" altLang="zh-CN" dirty="0"/>
              <a:t>Support CDR from microwave;</a:t>
            </a:r>
          </a:p>
          <a:p>
            <a:pPr lvl="1"/>
            <a:r>
              <a:rPr kumimoji="1" lang="en-US" altLang="zh-CN" dirty="0"/>
              <a:t>Support CEOS VCs;</a:t>
            </a:r>
          </a:p>
          <a:p>
            <a:pPr lvl="1"/>
            <a:r>
              <a:rPr kumimoji="1" lang="en-US" altLang="zh-CN" dirty="0"/>
              <a:t>Benefit member agencies and communities;</a:t>
            </a:r>
          </a:p>
          <a:p>
            <a:r>
              <a:rPr kumimoji="1" lang="en-US" altLang="zh-CN" dirty="0"/>
              <a:t>Priorities and focuses</a:t>
            </a:r>
          </a:p>
          <a:p>
            <a:pPr marL="0" indent="0">
              <a:buNone/>
            </a:pPr>
            <a:r>
              <a:rPr kumimoji="1" lang="en-US" altLang="zh-CN" sz="2600" dirty="0"/>
              <a:t>SCAT Level 1 data calibration</a:t>
            </a:r>
          </a:p>
          <a:p>
            <a:pPr lvl="1"/>
            <a:r>
              <a:rPr kumimoji="1" lang="en-US" altLang="zh-CN" dirty="0"/>
              <a:t>Backscattering coefficient for radar </a:t>
            </a:r>
            <a:r>
              <a:rPr kumimoji="1" lang="en-US" altLang="zh-CN" dirty="0" err="1"/>
              <a:t>scatterometer</a:t>
            </a:r>
            <a:endParaRPr kumimoji="1" lang="en-US" altLang="zh-CN" dirty="0"/>
          </a:p>
          <a:p>
            <a:pPr marL="0" indent="0">
              <a:buNone/>
            </a:pPr>
            <a:r>
              <a:rPr kumimoji="1" lang="en-US" altLang="zh-CN" sz="2600" dirty="0"/>
              <a:t>MWR calibration standards</a:t>
            </a:r>
          </a:p>
          <a:p>
            <a:pPr lvl="1"/>
            <a:r>
              <a:rPr kumimoji="1" lang="en-US" altLang="zh-CN" dirty="0"/>
              <a:t>MWR Onboard calibrator (noise source, RAM blackbody)</a:t>
            </a:r>
          </a:p>
          <a:p>
            <a:pPr lvl="1"/>
            <a:r>
              <a:rPr kumimoji="1" lang="en-US" altLang="zh-CN" dirty="0"/>
              <a:t>Prelaunch measurement and characterization</a:t>
            </a:r>
          </a:p>
          <a:p>
            <a:pPr marL="0" indent="0">
              <a:buNone/>
            </a:pPr>
            <a:r>
              <a:rPr kumimoji="1" lang="en-US" altLang="zh-CN" sz="2600" dirty="0"/>
              <a:t>Models and algorithms supporting CDR</a:t>
            </a:r>
            <a:endParaRPr kumimoji="1" lang="zh-CN" altLang="en-US" sz="2600" dirty="0"/>
          </a:p>
          <a:p>
            <a:pPr lvl="1"/>
            <a:endParaRPr kumimoji="1" lang="en-US" altLang="zh-CN" dirty="0"/>
          </a:p>
        </p:txBody>
      </p:sp>
    </p:spTree>
    <p:extLst>
      <p:ext uri="{BB962C8B-B14F-4D97-AF65-F5344CB8AC3E}">
        <p14:creationId xmlns:p14="http://schemas.microsoft.com/office/powerpoint/2010/main" val="3878211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a:t>Updates from WGCV-44</a:t>
            </a:r>
            <a:endParaRPr kumimoji="1" lang="zh-CN" altLang="en-US" dirty="0"/>
          </a:p>
        </p:txBody>
      </p:sp>
      <p:sp>
        <p:nvSpPr>
          <p:cNvPr id="3" name="内容占位符 2"/>
          <p:cNvSpPr>
            <a:spLocks noGrp="1"/>
          </p:cNvSpPr>
          <p:nvPr>
            <p:ph idx="1"/>
          </p:nvPr>
        </p:nvSpPr>
        <p:spPr/>
        <p:txBody>
          <a:bodyPr>
            <a:normAutofit/>
          </a:bodyPr>
          <a:lstStyle/>
          <a:p>
            <a:r>
              <a:rPr kumimoji="1" lang="en-US" altLang="zh-CN" sz="2400" dirty="0"/>
              <a:t>Confirmation of calibration/cross-calibration requirements for radar </a:t>
            </a:r>
            <a:r>
              <a:rPr kumimoji="1" lang="en-US" altLang="zh-CN" sz="2400" dirty="0" err="1"/>
              <a:t>scatterometers</a:t>
            </a:r>
            <a:r>
              <a:rPr kumimoji="1" lang="en-US" altLang="zh-CN" sz="2400" dirty="0"/>
              <a:t> for ocean surface wind vector</a:t>
            </a:r>
          </a:p>
          <a:p>
            <a:r>
              <a:rPr kumimoji="1" lang="en-US" altLang="zh-CN" sz="2400" dirty="0"/>
              <a:t>Standard/guideline for calibration of passive microwave sensors</a:t>
            </a:r>
          </a:p>
          <a:p>
            <a:r>
              <a:rPr kumimoji="1" lang="en-US" altLang="zh-CN" sz="2400" dirty="0"/>
              <a:t>Interaction with GSICS-Microwave Subgroup and joint work for Cal/</a:t>
            </a:r>
            <a:r>
              <a:rPr kumimoji="1" lang="en-US" altLang="zh-CN" sz="2400" dirty="0" err="1"/>
              <a:t>val</a:t>
            </a:r>
            <a:r>
              <a:rPr kumimoji="1" lang="en-US" altLang="zh-CN" sz="2400" dirty="0"/>
              <a:t> of passive microwave sensors</a:t>
            </a:r>
          </a:p>
        </p:txBody>
      </p:sp>
    </p:spTree>
    <p:extLst>
      <p:ext uri="{BB962C8B-B14F-4D97-AF65-F5344CB8AC3E}">
        <p14:creationId xmlns:p14="http://schemas.microsoft.com/office/powerpoint/2010/main" val="43733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0D88BFA3-0010-774F-A18F-EF041A65C6C4}"/>
              </a:ext>
            </a:extLst>
          </p:cNvPr>
          <p:cNvGraphicFramePr>
            <a:graphicFrameLocks noGrp="1"/>
          </p:cNvGraphicFramePr>
          <p:nvPr>
            <p:extLst>
              <p:ext uri="{D42A27DB-BD31-4B8C-83A1-F6EECF244321}">
                <p14:modId xmlns:p14="http://schemas.microsoft.com/office/powerpoint/2010/main" val="1702780355"/>
              </p:ext>
            </p:extLst>
          </p:nvPr>
        </p:nvGraphicFramePr>
        <p:xfrm>
          <a:off x="385281" y="2174855"/>
          <a:ext cx="8578921" cy="3955290"/>
        </p:xfrm>
        <a:graphic>
          <a:graphicData uri="http://schemas.openxmlformats.org/drawingml/2006/table">
            <a:tbl>
              <a:tblPr firstRow="1" firstCol="1" bandRow="1">
                <a:tableStyleId>{5C22544A-7EE6-4342-B048-85BDC9FD1C3A}</a:tableStyleId>
              </a:tblPr>
              <a:tblGrid>
                <a:gridCol w="503433">
                  <a:extLst>
                    <a:ext uri="{9D8B030D-6E8A-4147-A177-3AD203B41FA5}">
                      <a16:colId xmlns:a16="http://schemas.microsoft.com/office/drawing/2014/main" val="3139732757"/>
                    </a:ext>
                  </a:extLst>
                </a:gridCol>
                <a:gridCol w="1794989">
                  <a:extLst>
                    <a:ext uri="{9D8B030D-6E8A-4147-A177-3AD203B41FA5}">
                      <a16:colId xmlns:a16="http://schemas.microsoft.com/office/drawing/2014/main" val="2664574043"/>
                    </a:ext>
                  </a:extLst>
                </a:gridCol>
                <a:gridCol w="4789426">
                  <a:extLst>
                    <a:ext uri="{9D8B030D-6E8A-4147-A177-3AD203B41FA5}">
                      <a16:colId xmlns:a16="http://schemas.microsoft.com/office/drawing/2014/main" val="4016382215"/>
                    </a:ext>
                  </a:extLst>
                </a:gridCol>
                <a:gridCol w="1491073">
                  <a:extLst>
                    <a:ext uri="{9D8B030D-6E8A-4147-A177-3AD203B41FA5}">
                      <a16:colId xmlns:a16="http://schemas.microsoft.com/office/drawing/2014/main" val="1554633057"/>
                    </a:ext>
                  </a:extLst>
                </a:gridCol>
              </a:tblGrid>
              <a:tr h="270561">
                <a:tc>
                  <a:txBody>
                    <a:bodyPr/>
                    <a:lstStyle/>
                    <a:p>
                      <a:pPr algn="ctr">
                        <a:spcAft>
                          <a:spcPts val="0"/>
                        </a:spcAft>
                      </a:pPr>
                      <a:r>
                        <a:rPr lang="en-US" sz="1800" kern="100">
                          <a:effectLst/>
                        </a:rPr>
                        <a:t>No.</a:t>
                      </a:r>
                      <a:endParaRPr lang="zh-CN" sz="2400" kern="100">
                        <a:effectLst/>
                        <a:latin typeface="DengXian" panose="02010600030101010101" pitchFamily="2" charset="-122"/>
                        <a:ea typeface="DengXian" panose="02010600030101010101" pitchFamily="2" charset="-122"/>
                        <a:cs typeface="Times New Roman" panose="02020603050405020304" pitchFamily="18" charset="0"/>
                      </a:endParaRPr>
                    </a:p>
                  </a:txBody>
                  <a:tcPr marL="62102" marR="62102" marT="0" marB="0"/>
                </a:tc>
                <a:tc>
                  <a:txBody>
                    <a:bodyPr/>
                    <a:lstStyle/>
                    <a:p>
                      <a:pPr algn="ctr">
                        <a:spcAft>
                          <a:spcPts val="0"/>
                        </a:spcAft>
                      </a:pPr>
                      <a:r>
                        <a:rPr lang="en-US" sz="1800" kern="100">
                          <a:effectLst/>
                        </a:rPr>
                        <a:t>Name</a:t>
                      </a:r>
                      <a:endParaRPr lang="zh-CN" sz="2400" kern="100">
                        <a:effectLst/>
                        <a:latin typeface="DengXian" panose="02010600030101010101" pitchFamily="2" charset="-122"/>
                        <a:ea typeface="DengXian" panose="02010600030101010101" pitchFamily="2" charset="-122"/>
                        <a:cs typeface="Times New Roman" panose="02020603050405020304" pitchFamily="18" charset="0"/>
                      </a:endParaRPr>
                    </a:p>
                  </a:txBody>
                  <a:tcPr marL="62102" marR="62102" marT="0" marB="0"/>
                </a:tc>
                <a:tc>
                  <a:txBody>
                    <a:bodyPr/>
                    <a:lstStyle/>
                    <a:p>
                      <a:pPr algn="ctr">
                        <a:spcAft>
                          <a:spcPts val="0"/>
                        </a:spcAft>
                      </a:pPr>
                      <a:r>
                        <a:rPr lang="en-US" sz="1800" kern="100">
                          <a:effectLst/>
                        </a:rPr>
                        <a:t>Organization</a:t>
                      </a:r>
                      <a:endParaRPr lang="zh-CN" sz="2400" kern="100">
                        <a:effectLst/>
                        <a:latin typeface="DengXian" panose="02010600030101010101" pitchFamily="2" charset="-122"/>
                        <a:ea typeface="DengXian" panose="02010600030101010101" pitchFamily="2" charset="-122"/>
                        <a:cs typeface="Times New Roman" panose="02020603050405020304" pitchFamily="18" charset="0"/>
                      </a:endParaRPr>
                    </a:p>
                  </a:txBody>
                  <a:tcPr marL="62102" marR="62102" marT="0" marB="0"/>
                </a:tc>
                <a:tc>
                  <a:txBody>
                    <a:bodyPr/>
                    <a:lstStyle/>
                    <a:p>
                      <a:pPr algn="ctr">
                        <a:spcAft>
                          <a:spcPts val="0"/>
                        </a:spcAft>
                      </a:pPr>
                      <a:r>
                        <a:rPr lang="en-US" sz="1800" kern="100" dirty="0">
                          <a:effectLst/>
                        </a:rPr>
                        <a:t>Country</a:t>
                      </a:r>
                      <a:endParaRPr lang="zh-CN" sz="2400" kern="100" dirty="0">
                        <a:effectLst/>
                        <a:latin typeface="DengXian" panose="02010600030101010101" pitchFamily="2" charset="-122"/>
                        <a:ea typeface="DengXian" panose="02010600030101010101" pitchFamily="2" charset="-122"/>
                        <a:cs typeface="Times New Roman" panose="02020603050405020304" pitchFamily="18" charset="0"/>
                      </a:endParaRPr>
                    </a:p>
                  </a:txBody>
                  <a:tcPr marL="62102" marR="62102" marT="0" marB="0"/>
                </a:tc>
                <a:extLst>
                  <a:ext uri="{0D108BD9-81ED-4DB2-BD59-A6C34878D82A}">
                    <a16:rowId xmlns:a16="http://schemas.microsoft.com/office/drawing/2014/main" val="861757070"/>
                  </a:ext>
                </a:extLst>
              </a:tr>
              <a:tr h="270561">
                <a:tc>
                  <a:txBody>
                    <a:bodyPr/>
                    <a:lstStyle/>
                    <a:p>
                      <a:pPr marL="0" algn="just" defTabSz="457200" rtl="0" eaLnBrk="1" latinLnBrk="0" hangingPunct="1">
                        <a:spcAft>
                          <a:spcPts val="0"/>
                        </a:spcAft>
                      </a:pPr>
                      <a:r>
                        <a:rPr lang="en-US" sz="1600" kern="100">
                          <a:solidFill>
                            <a:schemeClr val="dk1"/>
                          </a:solidFill>
                          <a:effectLst/>
                          <a:latin typeface="+mn-lt"/>
                          <a:ea typeface="+mn-ea"/>
                          <a:cs typeface="+mn-cs"/>
                        </a:rPr>
                        <a:t>1</a:t>
                      </a:r>
                      <a:endParaRPr lang="zh-CN" altLang="en-US" sz="1600" kern="10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spcAft>
                          <a:spcPts val="0"/>
                        </a:spcAft>
                      </a:pPr>
                      <a:r>
                        <a:rPr lang="en-US" sz="1600" kern="100">
                          <a:solidFill>
                            <a:schemeClr val="dk1"/>
                          </a:solidFill>
                          <a:effectLst/>
                          <a:latin typeface="+mn-lt"/>
                          <a:ea typeface="+mn-ea"/>
                          <a:cs typeface="+mn-cs"/>
                        </a:rPr>
                        <a:t>Xiaolong Dong</a:t>
                      </a:r>
                      <a:endParaRPr lang="zh-CN" altLang="en-US" sz="1600" kern="10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spcAft>
                          <a:spcPts val="0"/>
                        </a:spcAft>
                      </a:pPr>
                      <a:r>
                        <a:rPr lang="en-US" sz="1600" kern="100">
                          <a:solidFill>
                            <a:schemeClr val="dk1"/>
                          </a:solidFill>
                          <a:effectLst/>
                          <a:latin typeface="+mn-lt"/>
                          <a:ea typeface="+mn-ea"/>
                          <a:cs typeface="+mn-cs"/>
                        </a:rPr>
                        <a:t>National Space Science Center (NSSC), CAS</a:t>
                      </a:r>
                      <a:endParaRPr lang="zh-CN" altLang="en-US" sz="1600" kern="10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spcAft>
                          <a:spcPts val="0"/>
                        </a:spcAft>
                      </a:pPr>
                      <a:r>
                        <a:rPr lang="en-US" sz="1600" kern="100">
                          <a:solidFill>
                            <a:schemeClr val="dk1"/>
                          </a:solidFill>
                          <a:effectLst/>
                          <a:latin typeface="+mn-lt"/>
                          <a:ea typeface="+mn-ea"/>
                          <a:cs typeface="+mn-cs"/>
                        </a:rPr>
                        <a:t>China</a:t>
                      </a:r>
                      <a:endParaRPr lang="zh-CN" altLang="en-US" sz="1600" kern="100">
                        <a:solidFill>
                          <a:schemeClr val="dk1"/>
                        </a:solidFill>
                        <a:effectLst/>
                        <a:latin typeface="+mn-lt"/>
                        <a:ea typeface="+mn-ea"/>
                        <a:cs typeface="+mn-cs"/>
                      </a:endParaRPr>
                    </a:p>
                  </a:txBody>
                  <a:tcPr marL="62102" marR="62102" marT="0" marB="0"/>
                </a:tc>
                <a:extLst>
                  <a:ext uri="{0D108BD9-81ED-4DB2-BD59-A6C34878D82A}">
                    <a16:rowId xmlns:a16="http://schemas.microsoft.com/office/drawing/2014/main" val="2534524660"/>
                  </a:ext>
                </a:extLst>
              </a:tr>
              <a:tr h="270561">
                <a:tc>
                  <a:txBody>
                    <a:bodyPr/>
                    <a:lstStyle/>
                    <a:p>
                      <a:pPr marL="0" algn="just" defTabSz="457200" rtl="0" eaLnBrk="1" latinLnBrk="0" hangingPunct="1">
                        <a:spcAft>
                          <a:spcPts val="0"/>
                        </a:spcAft>
                      </a:pPr>
                      <a:r>
                        <a:rPr lang="en-US" sz="1600" kern="100" dirty="0">
                          <a:solidFill>
                            <a:schemeClr val="dk1"/>
                          </a:solidFill>
                          <a:effectLst/>
                          <a:latin typeface="+mn-lt"/>
                          <a:ea typeface="+mn-ea"/>
                          <a:cs typeface="+mn-cs"/>
                        </a:rPr>
                        <a:t>2</a:t>
                      </a:r>
                      <a:endParaRPr lang="zh-CN" altLang="en-US" sz="1600" kern="100" dirty="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spcAft>
                          <a:spcPts val="0"/>
                        </a:spcAft>
                      </a:pPr>
                      <a:r>
                        <a:rPr lang="en-US" altLang="zh-CN" sz="1600" kern="100" dirty="0">
                          <a:solidFill>
                            <a:schemeClr val="dk1"/>
                          </a:solidFill>
                          <a:effectLst/>
                          <a:latin typeface="+mn-lt"/>
                          <a:ea typeface="+mn-ea"/>
                          <a:cs typeface="+mn-cs"/>
                        </a:rPr>
                        <a:t>Di Zhu</a:t>
                      </a:r>
                      <a:endParaRPr lang="zh-CN" altLang="en-US" sz="1600" kern="100" dirty="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spcAft>
                          <a:spcPts val="0"/>
                        </a:spcAft>
                      </a:pPr>
                      <a:r>
                        <a:rPr lang="en-US" sz="1600" kern="100" dirty="0">
                          <a:solidFill>
                            <a:schemeClr val="dk1"/>
                          </a:solidFill>
                          <a:effectLst/>
                          <a:latin typeface="+mn-lt"/>
                          <a:ea typeface="+mn-ea"/>
                          <a:cs typeface="+mn-cs"/>
                        </a:rPr>
                        <a:t>National Space Science Center (NSSC), CAS</a:t>
                      </a:r>
                      <a:endParaRPr lang="zh-CN" altLang="en-US" sz="1600" kern="100" dirty="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spcAft>
                          <a:spcPts val="0"/>
                        </a:spcAft>
                      </a:pPr>
                      <a:r>
                        <a:rPr lang="en-US" sz="1600" kern="100" dirty="0">
                          <a:solidFill>
                            <a:schemeClr val="dk1"/>
                          </a:solidFill>
                          <a:effectLst/>
                          <a:latin typeface="+mn-lt"/>
                          <a:ea typeface="+mn-ea"/>
                          <a:cs typeface="+mn-cs"/>
                        </a:rPr>
                        <a:t>China</a:t>
                      </a:r>
                      <a:endParaRPr lang="zh-CN" altLang="en-US" sz="1600" kern="100" dirty="0">
                        <a:solidFill>
                          <a:schemeClr val="dk1"/>
                        </a:solidFill>
                        <a:effectLst/>
                        <a:latin typeface="+mn-lt"/>
                        <a:ea typeface="+mn-ea"/>
                        <a:cs typeface="+mn-cs"/>
                      </a:endParaRPr>
                    </a:p>
                  </a:txBody>
                  <a:tcPr marL="62102" marR="62102" marT="0" marB="0"/>
                </a:tc>
                <a:extLst>
                  <a:ext uri="{0D108BD9-81ED-4DB2-BD59-A6C34878D82A}">
                    <a16:rowId xmlns:a16="http://schemas.microsoft.com/office/drawing/2014/main" val="3708915378"/>
                  </a:ext>
                </a:extLst>
              </a:tr>
              <a:tr h="270561">
                <a:tc>
                  <a:txBody>
                    <a:bodyPr/>
                    <a:lstStyle/>
                    <a:p>
                      <a:pPr marL="0" algn="just" defTabSz="457200" rtl="0" eaLnBrk="1" latinLnBrk="0" hangingPunct="1">
                        <a:spcAft>
                          <a:spcPts val="0"/>
                        </a:spcAft>
                      </a:pPr>
                      <a:r>
                        <a:rPr lang="en-US" sz="1600" kern="100">
                          <a:solidFill>
                            <a:schemeClr val="dk1"/>
                          </a:solidFill>
                          <a:effectLst/>
                          <a:latin typeface="+mn-lt"/>
                          <a:ea typeface="+mn-ea"/>
                          <a:cs typeface="+mn-cs"/>
                        </a:rPr>
                        <a:t>3</a:t>
                      </a:r>
                      <a:endParaRPr lang="zh-CN" altLang="en-US" sz="1600" kern="10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spcAft>
                          <a:spcPts val="0"/>
                        </a:spcAft>
                      </a:pPr>
                      <a:r>
                        <a:rPr lang="en-US" sz="1600" kern="100">
                          <a:solidFill>
                            <a:schemeClr val="dk1"/>
                          </a:solidFill>
                          <a:effectLst/>
                          <a:latin typeface="+mn-lt"/>
                          <a:ea typeface="+mn-ea"/>
                          <a:cs typeface="+mn-cs"/>
                        </a:rPr>
                        <a:t>Risheng Yun</a:t>
                      </a:r>
                      <a:endParaRPr lang="zh-CN" altLang="en-US" sz="1600" kern="10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spcAft>
                          <a:spcPts val="0"/>
                        </a:spcAft>
                      </a:pPr>
                      <a:r>
                        <a:rPr lang="en-US" sz="1600" kern="100">
                          <a:solidFill>
                            <a:schemeClr val="dk1"/>
                          </a:solidFill>
                          <a:effectLst/>
                          <a:latin typeface="+mn-lt"/>
                          <a:ea typeface="+mn-ea"/>
                          <a:cs typeface="+mn-cs"/>
                        </a:rPr>
                        <a:t>National Space Science Center (NSSC), CAS</a:t>
                      </a:r>
                      <a:endParaRPr lang="zh-CN" altLang="en-US" sz="1600" kern="10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spcAft>
                          <a:spcPts val="0"/>
                        </a:spcAft>
                      </a:pPr>
                      <a:r>
                        <a:rPr lang="en-US" sz="1600" kern="100" dirty="0">
                          <a:solidFill>
                            <a:schemeClr val="dk1"/>
                          </a:solidFill>
                          <a:effectLst/>
                          <a:latin typeface="+mn-lt"/>
                          <a:ea typeface="+mn-ea"/>
                          <a:cs typeface="+mn-cs"/>
                        </a:rPr>
                        <a:t>China</a:t>
                      </a:r>
                      <a:endParaRPr lang="zh-CN" altLang="en-US" sz="1600" kern="100" dirty="0">
                        <a:solidFill>
                          <a:schemeClr val="dk1"/>
                        </a:solidFill>
                        <a:effectLst/>
                        <a:latin typeface="+mn-lt"/>
                        <a:ea typeface="+mn-ea"/>
                        <a:cs typeface="+mn-cs"/>
                      </a:endParaRPr>
                    </a:p>
                  </a:txBody>
                  <a:tcPr marL="62102" marR="62102" marT="0" marB="0"/>
                </a:tc>
                <a:extLst>
                  <a:ext uri="{0D108BD9-81ED-4DB2-BD59-A6C34878D82A}">
                    <a16:rowId xmlns:a16="http://schemas.microsoft.com/office/drawing/2014/main" val="379010869"/>
                  </a:ext>
                </a:extLst>
              </a:tr>
              <a:tr h="270561">
                <a:tc>
                  <a:txBody>
                    <a:bodyPr/>
                    <a:lstStyle/>
                    <a:p>
                      <a:pPr marL="0" algn="just" defTabSz="457200" rtl="0" eaLnBrk="1" latinLnBrk="0" hangingPunct="1">
                        <a:spcAft>
                          <a:spcPts val="0"/>
                        </a:spcAft>
                      </a:pPr>
                      <a:r>
                        <a:rPr lang="en-US" altLang="zh-CN" sz="1600" kern="100" dirty="0">
                          <a:solidFill>
                            <a:schemeClr val="dk1"/>
                          </a:solidFill>
                          <a:effectLst/>
                          <a:latin typeface="+mn-lt"/>
                          <a:ea typeface="+mn-ea"/>
                          <a:cs typeface="+mn-cs"/>
                        </a:rPr>
                        <a:t>4</a:t>
                      </a:r>
                      <a:endParaRPr lang="zh-CN" altLang="en-US" sz="1600" kern="100" dirty="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spcAft>
                          <a:spcPts val="0"/>
                        </a:spcAft>
                      </a:pPr>
                      <a:r>
                        <a:rPr lang="en-US" sz="1600" kern="100" dirty="0" err="1">
                          <a:solidFill>
                            <a:schemeClr val="dk1"/>
                          </a:solidFill>
                          <a:effectLst/>
                          <a:latin typeface="+mn-lt"/>
                          <a:ea typeface="+mn-ea"/>
                          <a:cs typeface="+mn-cs"/>
                        </a:rPr>
                        <a:t>Honggang</a:t>
                      </a:r>
                      <a:r>
                        <a:rPr lang="en-US" sz="1600" kern="100" dirty="0">
                          <a:solidFill>
                            <a:schemeClr val="dk1"/>
                          </a:solidFill>
                          <a:effectLst/>
                          <a:latin typeface="+mn-lt"/>
                          <a:ea typeface="+mn-ea"/>
                          <a:cs typeface="+mn-cs"/>
                        </a:rPr>
                        <a:t> Yin </a:t>
                      </a:r>
                      <a:endParaRPr lang="zh-CN" altLang="en-US" sz="1600" kern="100" dirty="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spcAft>
                          <a:spcPts val="0"/>
                        </a:spcAft>
                      </a:pPr>
                      <a:r>
                        <a:rPr lang="en-US" sz="1600" kern="100" dirty="0">
                          <a:solidFill>
                            <a:schemeClr val="dk1"/>
                          </a:solidFill>
                          <a:effectLst/>
                          <a:latin typeface="+mn-lt"/>
                          <a:ea typeface="+mn-ea"/>
                          <a:cs typeface="+mn-cs"/>
                        </a:rPr>
                        <a:t>National Satellite Meteorological Center (NSMC), CMA</a:t>
                      </a:r>
                      <a:endParaRPr lang="zh-CN" altLang="en-US" sz="1600" kern="100" dirty="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spcAft>
                          <a:spcPts val="0"/>
                        </a:spcAft>
                      </a:pPr>
                      <a:r>
                        <a:rPr lang="en-US" sz="1600" kern="100" dirty="0">
                          <a:solidFill>
                            <a:schemeClr val="dk1"/>
                          </a:solidFill>
                          <a:effectLst/>
                          <a:latin typeface="+mn-lt"/>
                          <a:ea typeface="+mn-ea"/>
                          <a:cs typeface="+mn-cs"/>
                        </a:rPr>
                        <a:t>China</a:t>
                      </a:r>
                      <a:endParaRPr lang="zh-CN" altLang="en-US" sz="1600" kern="100" dirty="0">
                        <a:solidFill>
                          <a:schemeClr val="dk1"/>
                        </a:solidFill>
                        <a:effectLst/>
                        <a:latin typeface="+mn-lt"/>
                        <a:ea typeface="+mn-ea"/>
                        <a:cs typeface="+mn-cs"/>
                      </a:endParaRPr>
                    </a:p>
                  </a:txBody>
                  <a:tcPr marL="62102" marR="62102" marT="0" marB="0"/>
                </a:tc>
                <a:extLst>
                  <a:ext uri="{0D108BD9-81ED-4DB2-BD59-A6C34878D82A}">
                    <a16:rowId xmlns:a16="http://schemas.microsoft.com/office/drawing/2014/main" val="3478492229"/>
                  </a:ext>
                </a:extLst>
              </a:tr>
              <a:tr h="270561">
                <a:tc>
                  <a:txBody>
                    <a:bodyPr/>
                    <a:lstStyle/>
                    <a:p>
                      <a:pPr marL="0" algn="just" defTabSz="457200" rtl="0" eaLnBrk="1" latinLnBrk="0" hangingPunct="1">
                        <a:spcAft>
                          <a:spcPts val="0"/>
                        </a:spcAft>
                      </a:pPr>
                      <a:r>
                        <a:rPr lang="en-US" altLang="zh-CN" sz="1600" kern="100" dirty="0">
                          <a:solidFill>
                            <a:schemeClr val="dk1"/>
                          </a:solidFill>
                          <a:effectLst/>
                          <a:latin typeface="+mn-lt"/>
                          <a:ea typeface="+mn-ea"/>
                          <a:cs typeface="+mn-cs"/>
                        </a:rPr>
                        <a:t>5</a:t>
                      </a:r>
                      <a:endParaRPr lang="zh-CN" altLang="en-US" sz="1600" kern="100" dirty="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spcAft>
                          <a:spcPts val="0"/>
                        </a:spcAft>
                      </a:pPr>
                      <a:r>
                        <a:rPr lang="en-US" sz="1600" kern="100" dirty="0" err="1">
                          <a:solidFill>
                            <a:schemeClr val="dk1"/>
                          </a:solidFill>
                          <a:effectLst/>
                          <a:latin typeface="+mn-lt"/>
                          <a:ea typeface="+mn-ea"/>
                          <a:cs typeface="+mn-cs"/>
                        </a:rPr>
                        <a:t>Juhong</a:t>
                      </a:r>
                      <a:r>
                        <a:rPr lang="en-US" sz="1600" kern="100" dirty="0">
                          <a:solidFill>
                            <a:schemeClr val="dk1"/>
                          </a:solidFill>
                          <a:effectLst/>
                          <a:latin typeface="+mn-lt"/>
                          <a:ea typeface="+mn-ea"/>
                          <a:cs typeface="+mn-cs"/>
                        </a:rPr>
                        <a:t> Zou</a:t>
                      </a:r>
                      <a:endParaRPr lang="zh-CN" altLang="en-US" sz="1600" kern="100" dirty="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spcAft>
                          <a:spcPts val="0"/>
                        </a:spcAft>
                      </a:pPr>
                      <a:r>
                        <a:rPr lang="en-US" sz="1600" kern="100" dirty="0">
                          <a:solidFill>
                            <a:schemeClr val="dk1"/>
                          </a:solidFill>
                          <a:effectLst/>
                          <a:latin typeface="+mn-lt"/>
                          <a:ea typeface="+mn-ea"/>
                          <a:cs typeface="+mn-cs"/>
                        </a:rPr>
                        <a:t>National Satellite Oceanic Application Service (NSOAS)</a:t>
                      </a:r>
                      <a:endParaRPr lang="zh-CN" altLang="en-US" sz="1600" kern="100" dirty="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spcAft>
                          <a:spcPts val="0"/>
                        </a:spcAft>
                      </a:pPr>
                      <a:r>
                        <a:rPr lang="en-US" sz="1600" kern="100" dirty="0">
                          <a:solidFill>
                            <a:schemeClr val="dk1"/>
                          </a:solidFill>
                          <a:effectLst/>
                          <a:latin typeface="+mn-lt"/>
                          <a:ea typeface="+mn-ea"/>
                          <a:cs typeface="+mn-cs"/>
                        </a:rPr>
                        <a:t>China</a:t>
                      </a:r>
                      <a:endParaRPr lang="zh-CN" altLang="en-US" sz="1600" kern="100" dirty="0">
                        <a:solidFill>
                          <a:schemeClr val="dk1"/>
                        </a:solidFill>
                        <a:effectLst/>
                        <a:latin typeface="+mn-lt"/>
                        <a:ea typeface="+mn-ea"/>
                        <a:cs typeface="+mn-cs"/>
                      </a:endParaRPr>
                    </a:p>
                  </a:txBody>
                  <a:tcPr marL="62102" marR="62102" marT="0" marB="0"/>
                </a:tc>
                <a:extLst>
                  <a:ext uri="{0D108BD9-81ED-4DB2-BD59-A6C34878D82A}">
                    <a16:rowId xmlns:a16="http://schemas.microsoft.com/office/drawing/2014/main" val="3310764832"/>
                  </a:ext>
                </a:extLst>
              </a:tr>
              <a:tr h="270561">
                <a:tc>
                  <a:txBody>
                    <a:bodyPr/>
                    <a:lstStyle/>
                    <a:p>
                      <a:pPr marL="0" algn="just" defTabSz="457200" rtl="0" eaLnBrk="1" latinLnBrk="0" hangingPunct="1">
                        <a:spcAft>
                          <a:spcPts val="0"/>
                        </a:spcAft>
                      </a:pPr>
                      <a:r>
                        <a:rPr lang="en-US" altLang="zh-CN" sz="1600" kern="100" dirty="0">
                          <a:solidFill>
                            <a:schemeClr val="dk1"/>
                          </a:solidFill>
                          <a:effectLst/>
                          <a:latin typeface="+mn-lt"/>
                          <a:ea typeface="+mn-ea"/>
                          <a:cs typeface="+mn-cs"/>
                        </a:rPr>
                        <a:t>6</a:t>
                      </a:r>
                      <a:endParaRPr lang="zh-CN" altLang="en-US" sz="1600" kern="100" dirty="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spcAft>
                          <a:spcPts val="0"/>
                        </a:spcAft>
                      </a:pPr>
                      <a:r>
                        <a:rPr lang="en-US" sz="1600" kern="100">
                          <a:solidFill>
                            <a:schemeClr val="dk1"/>
                          </a:solidFill>
                          <a:effectLst/>
                          <a:latin typeface="+mn-lt"/>
                          <a:ea typeface="+mn-ea"/>
                          <a:cs typeface="+mn-cs"/>
                        </a:rPr>
                        <a:t>Bo Mu</a:t>
                      </a:r>
                      <a:endParaRPr lang="zh-CN" altLang="en-US" sz="1600" kern="10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spcAft>
                          <a:spcPts val="0"/>
                        </a:spcAft>
                      </a:pPr>
                      <a:r>
                        <a:rPr lang="en-US" sz="1600" kern="100">
                          <a:solidFill>
                            <a:schemeClr val="dk1"/>
                          </a:solidFill>
                          <a:effectLst/>
                          <a:latin typeface="+mn-lt"/>
                          <a:ea typeface="+mn-ea"/>
                          <a:cs typeface="+mn-cs"/>
                        </a:rPr>
                        <a:t>National Satellite Oceanic Application Service (NSOAS)</a:t>
                      </a:r>
                      <a:endParaRPr lang="zh-CN" altLang="en-US" sz="1600" kern="10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spcAft>
                          <a:spcPts val="0"/>
                        </a:spcAft>
                      </a:pPr>
                      <a:r>
                        <a:rPr lang="en-US" sz="1600" kern="100" dirty="0">
                          <a:solidFill>
                            <a:schemeClr val="dk1"/>
                          </a:solidFill>
                          <a:effectLst/>
                          <a:latin typeface="+mn-lt"/>
                          <a:ea typeface="+mn-ea"/>
                          <a:cs typeface="+mn-cs"/>
                        </a:rPr>
                        <a:t>China</a:t>
                      </a:r>
                      <a:endParaRPr lang="zh-CN" altLang="en-US" sz="1600" kern="100" dirty="0">
                        <a:solidFill>
                          <a:schemeClr val="dk1"/>
                        </a:solidFill>
                        <a:effectLst/>
                        <a:latin typeface="+mn-lt"/>
                        <a:ea typeface="+mn-ea"/>
                        <a:cs typeface="+mn-cs"/>
                      </a:endParaRPr>
                    </a:p>
                  </a:txBody>
                  <a:tcPr marL="62102" marR="62102" marT="0" marB="0"/>
                </a:tc>
                <a:extLst>
                  <a:ext uri="{0D108BD9-81ED-4DB2-BD59-A6C34878D82A}">
                    <a16:rowId xmlns:a16="http://schemas.microsoft.com/office/drawing/2014/main" val="3065682337"/>
                  </a:ext>
                </a:extLst>
              </a:tr>
              <a:tr h="270561">
                <a:tc>
                  <a:txBody>
                    <a:bodyPr/>
                    <a:lstStyle/>
                    <a:p>
                      <a:pPr marL="0" algn="just" defTabSz="457200" rtl="0" eaLnBrk="1" latinLnBrk="0" hangingPunct="1">
                        <a:spcAft>
                          <a:spcPts val="0"/>
                        </a:spcAft>
                      </a:pPr>
                      <a:r>
                        <a:rPr lang="en-US" altLang="zh-CN" sz="1600" kern="100" dirty="0">
                          <a:solidFill>
                            <a:schemeClr val="dk1"/>
                          </a:solidFill>
                          <a:effectLst/>
                          <a:latin typeface="+mn-lt"/>
                          <a:ea typeface="+mn-ea"/>
                          <a:cs typeface="+mn-cs"/>
                        </a:rPr>
                        <a:t>7</a:t>
                      </a:r>
                      <a:endParaRPr lang="zh-CN" altLang="en-US" sz="1600" kern="100" dirty="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spcAft>
                          <a:spcPts val="0"/>
                        </a:spcAft>
                      </a:pPr>
                      <a:r>
                        <a:rPr lang="en-US" altLang="zh-CN" sz="1600" kern="100" dirty="0" err="1">
                          <a:solidFill>
                            <a:schemeClr val="dk1"/>
                          </a:solidFill>
                          <a:effectLst/>
                          <a:latin typeface="+mn-lt"/>
                          <a:ea typeface="+mn-ea"/>
                          <a:cs typeface="+mn-cs"/>
                        </a:rPr>
                        <a:t>Wenming</a:t>
                      </a:r>
                      <a:r>
                        <a:rPr lang="en-US" altLang="zh-CN" sz="1600" kern="100" dirty="0">
                          <a:solidFill>
                            <a:schemeClr val="dk1"/>
                          </a:solidFill>
                          <a:effectLst/>
                          <a:latin typeface="+mn-lt"/>
                          <a:ea typeface="+mn-ea"/>
                          <a:cs typeface="+mn-cs"/>
                        </a:rPr>
                        <a:t> Lin</a:t>
                      </a:r>
                      <a:endParaRPr lang="zh-CN" altLang="en-US" sz="1600" kern="100" dirty="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spcAft>
                          <a:spcPts val="0"/>
                        </a:spcAft>
                      </a:pPr>
                      <a:r>
                        <a:rPr lang="en-US" altLang="zh-CN" sz="1600" kern="100" dirty="0">
                          <a:solidFill>
                            <a:schemeClr val="dk1"/>
                          </a:solidFill>
                          <a:effectLst/>
                          <a:latin typeface="+mn-lt"/>
                          <a:ea typeface="+mn-ea"/>
                          <a:cs typeface="+mn-cs"/>
                        </a:rPr>
                        <a:t>Nanjing University of Information Science and Technology</a:t>
                      </a:r>
                      <a:endParaRPr lang="zh-CN" altLang="en-US" sz="1600" kern="100" dirty="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spcAft>
                          <a:spcPts val="0"/>
                        </a:spcAft>
                      </a:pPr>
                      <a:r>
                        <a:rPr lang="en-US" altLang="zh-CN" sz="1600" kern="100" dirty="0">
                          <a:solidFill>
                            <a:schemeClr val="dk1"/>
                          </a:solidFill>
                          <a:effectLst/>
                          <a:latin typeface="+mn-lt"/>
                          <a:ea typeface="+mn-ea"/>
                          <a:cs typeface="+mn-cs"/>
                        </a:rPr>
                        <a:t>China</a:t>
                      </a:r>
                      <a:endParaRPr lang="zh-CN" altLang="en-US" sz="1600" kern="100" dirty="0">
                        <a:solidFill>
                          <a:schemeClr val="dk1"/>
                        </a:solidFill>
                        <a:effectLst/>
                        <a:latin typeface="+mn-lt"/>
                        <a:ea typeface="+mn-ea"/>
                        <a:cs typeface="+mn-cs"/>
                      </a:endParaRPr>
                    </a:p>
                  </a:txBody>
                  <a:tcPr marL="62102" marR="62102" marT="0" marB="0"/>
                </a:tc>
                <a:extLst>
                  <a:ext uri="{0D108BD9-81ED-4DB2-BD59-A6C34878D82A}">
                    <a16:rowId xmlns:a16="http://schemas.microsoft.com/office/drawing/2014/main" val="1325565051"/>
                  </a:ext>
                </a:extLst>
              </a:tr>
              <a:tr h="270561">
                <a:tc>
                  <a:txBody>
                    <a:bodyPr/>
                    <a:lstStyle/>
                    <a:p>
                      <a:pPr marL="0" algn="just" defTabSz="457200" rtl="0" eaLnBrk="1" latinLnBrk="0" hangingPunct="1">
                        <a:spcAft>
                          <a:spcPts val="0"/>
                        </a:spcAft>
                      </a:pPr>
                      <a:r>
                        <a:rPr lang="en-US" altLang="zh-CN" sz="1600" kern="100" dirty="0">
                          <a:solidFill>
                            <a:schemeClr val="dk1"/>
                          </a:solidFill>
                          <a:effectLst/>
                          <a:latin typeface="+mn-lt"/>
                          <a:ea typeface="+mn-ea"/>
                          <a:cs typeface="+mn-cs"/>
                        </a:rPr>
                        <a:t>8</a:t>
                      </a:r>
                      <a:endParaRPr lang="zh-CN" altLang="en-US" sz="1600" kern="100" dirty="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spcAft>
                          <a:spcPts val="0"/>
                        </a:spcAft>
                      </a:pPr>
                      <a:r>
                        <a:rPr lang="en-US" sz="1600" kern="100" dirty="0">
                          <a:solidFill>
                            <a:schemeClr val="dk1"/>
                          </a:solidFill>
                          <a:effectLst/>
                          <a:latin typeface="+mn-lt"/>
                          <a:ea typeface="+mn-ea"/>
                          <a:cs typeface="+mn-cs"/>
                        </a:rPr>
                        <a:t>Stefanie </a:t>
                      </a:r>
                      <a:r>
                        <a:rPr lang="en-US" sz="1600" kern="100" dirty="0" err="1">
                          <a:solidFill>
                            <a:schemeClr val="dk1"/>
                          </a:solidFill>
                          <a:effectLst/>
                          <a:latin typeface="+mn-lt"/>
                          <a:ea typeface="+mn-ea"/>
                          <a:cs typeface="+mn-cs"/>
                        </a:rPr>
                        <a:t>Linow</a:t>
                      </a:r>
                      <a:endParaRPr lang="zh-CN" altLang="en-US" sz="1600" kern="100" dirty="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spcAft>
                          <a:spcPts val="0"/>
                        </a:spcAft>
                      </a:pPr>
                      <a:r>
                        <a:rPr lang="en-US" sz="1600" kern="100" dirty="0">
                          <a:solidFill>
                            <a:schemeClr val="dk1"/>
                          </a:solidFill>
                          <a:effectLst/>
                          <a:latin typeface="+mn-lt"/>
                          <a:ea typeface="+mn-ea"/>
                          <a:cs typeface="+mn-cs"/>
                        </a:rPr>
                        <a:t>EUMETSAT</a:t>
                      </a:r>
                      <a:endParaRPr lang="zh-CN" altLang="en-US" sz="1600" kern="100" dirty="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spcAft>
                          <a:spcPts val="0"/>
                        </a:spcAft>
                      </a:pPr>
                      <a:endParaRPr lang="zh-CN" altLang="en-US" sz="1600" kern="100" dirty="0">
                        <a:solidFill>
                          <a:schemeClr val="dk1"/>
                        </a:solidFill>
                        <a:effectLst/>
                        <a:latin typeface="+mn-lt"/>
                        <a:ea typeface="+mn-ea"/>
                        <a:cs typeface="+mn-cs"/>
                      </a:endParaRPr>
                    </a:p>
                  </a:txBody>
                  <a:tcPr marL="62102" marR="62102" marT="0" marB="0"/>
                </a:tc>
                <a:extLst>
                  <a:ext uri="{0D108BD9-81ED-4DB2-BD59-A6C34878D82A}">
                    <a16:rowId xmlns:a16="http://schemas.microsoft.com/office/drawing/2014/main" val="2159736258"/>
                  </a:ext>
                </a:extLst>
              </a:tr>
              <a:tr h="270561">
                <a:tc>
                  <a:txBody>
                    <a:bodyPr/>
                    <a:lstStyle/>
                    <a:p>
                      <a:pPr marL="0" algn="just" defTabSz="457200" rtl="0" eaLnBrk="1" latinLnBrk="0" hangingPunct="1">
                        <a:spcAft>
                          <a:spcPts val="0"/>
                        </a:spcAft>
                      </a:pPr>
                      <a:r>
                        <a:rPr lang="en-US" altLang="zh-CN" sz="1600" kern="100" dirty="0">
                          <a:solidFill>
                            <a:schemeClr val="dk1"/>
                          </a:solidFill>
                          <a:effectLst/>
                          <a:latin typeface="+mn-lt"/>
                          <a:ea typeface="+mn-ea"/>
                          <a:cs typeface="+mn-cs"/>
                        </a:rPr>
                        <a:t>9</a:t>
                      </a:r>
                      <a:endParaRPr lang="zh-CN" altLang="en-US" sz="1600" kern="100" dirty="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spcAft>
                          <a:spcPts val="0"/>
                        </a:spcAft>
                      </a:pPr>
                      <a:r>
                        <a:rPr lang="en-US" sz="1600" kern="100">
                          <a:solidFill>
                            <a:schemeClr val="dk1"/>
                          </a:solidFill>
                          <a:effectLst/>
                          <a:latin typeface="+mn-lt"/>
                          <a:ea typeface="+mn-ea"/>
                          <a:cs typeface="+mn-cs"/>
                        </a:rPr>
                        <a:t>Ad Stoffellen</a:t>
                      </a:r>
                      <a:endParaRPr lang="zh-CN" altLang="en-US" sz="1600" kern="10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lnSpc>
                          <a:spcPts val="1800"/>
                        </a:lnSpc>
                        <a:spcAft>
                          <a:spcPts val="0"/>
                        </a:spcAft>
                      </a:pPr>
                      <a:r>
                        <a:rPr lang="en-US" sz="1600" kern="100">
                          <a:solidFill>
                            <a:schemeClr val="dk1"/>
                          </a:solidFill>
                          <a:effectLst/>
                          <a:latin typeface="+mn-lt"/>
                          <a:ea typeface="+mn-ea"/>
                          <a:cs typeface="+mn-cs"/>
                        </a:rPr>
                        <a:t>Koninklijk Nederlands Meteorologisch Instituut  (KNMI)</a:t>
                      </a:r>
                      <a:endParaRPr lang="zh-CN" altLang="en-US" sz="1600" kern="10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spcAft>
                          <a:spcPts val="0"/>
                        </a:spcAft>
                      </a:pPr>
                      <a:r>
                        <a:rPr lang="en-US" sz="1600" kern="100" dirty="0">
                          <a:solidFill>
                            <a:schemeClr val="dk1"/>
                          </a:solidFill>
                          <a:effectLst/>
                          <a:latin typeface="+mn-lt"/>
                          <a:ea typeface="+mn-ea"/>
                          <a:cs typeface="+mn-cs"/>
                        </a:rPr>
                        <a:t>Netherlands</a:t>
                      </a:r>
                      <a:endParaRPr lang="zh-CN" altLang="en-US" sz="1600" kern="100" dirty="0">
                        <a:solidFill>
                          <a:schemeClr val="dk1"/>
                        </a:solidFill>
                        <a:effectLst/>
                        <a:latin typeface="+mn-lt"/>
                        <a:ea typeface="+mn-ea"/>
                        <a:cs typeface="+mn-cs"/>
                      </a:endParaRPr>
                    </a:p>
                  </a:txBody>
                  <a:tcPr marL="62102" marR="62102" marT="0" marB="0"/>
                </a:tc>
                <a:extLst>
                  <a:ext uri="{0D108BD9-81ED-4DB2-BD59-A6C34878D82A}">
                    <a16:rowId xmlns:a16="http://schemas.microsoft.com/office/drawing/2014/main" val="3868904936"/>
                  </a:ext>
                </a:extLst>
              </a:tr>
              <a:tr h="270561">
                <a:tc>
                  <a:txBody>
                    <a:bodyPr/>
                    <a:lstStyle/>
                    <a:p>
                      <a:pPr marL="0" algn="just" defTabSz="457200" rtl="0" eaLnBrk="1" latinLnBrk="0" hangingPunct="1">
                        <a:spcAft>
                          <a:spcPts val="0"/>
                        </a:spcAft>
                      </a:pPr>
                      <a:r>
                        <a:rPr lang="en-US" altLang="zh-CN" sz="1600" kern="100" dirty="0">
                          <a:solidFill>
                            <a:schemeClr val="dk1"/>
                          </a:solidFill>
                          <a:effectLst/>
                          <a:latin typeface="+mn-lt"/>
                          <a:ea typeface="+mn-ea"/>
                          <a:cs typeface="+mn-cs"/>
                        </a:rPr>
                        <a:t>10</a:t>
                      </a:r>
                      <a:endParaRPr lang="zh-CN" altLang="en-US" sz="1600" kern="100" dirty="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spcAft>
                          <a:spcPts val="0"/>
                        </a:spcAft>
                      </a:pPr>
                      <a:r>
                        <a:rPr lang="en-US" sz="1600" kern="100" dirty="0">
                          <a:solidFill>
                            <a:schemeClr val="dk1"/>
                          </a:solidFill>
                          <a:effectLst/>
                          <a:latin typeface="+mn-lt"/>
                          <a:ea typeface="+mn-ea"/>
                          <a:cs typeface="+mn-cs"/>
                        </a:rPr>
                        <a:t>Marcos Portabella</a:t>
                      </a:r>
                      <a:endParaRPr lang="zh-CN" altLang="en-US" sz="1600" kern="100" dirty="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lnSpc>
                          <a:spcPts val="1800"/>
                        </a:lnSpc>
                        <a:spcAft>
                          <a:spcPts val="0"/>
                        </a:spcAft>
                      </a:pPr>
                      <a:r>
                        <a:rPr lang="en-US" sz="1600" kern="100" dirty="0">
                          <a:solidFill>
                            <a:schemeClr val="dk1"/>
                          </a:solidFill>
                          <a:effectLst/>
                          <a:latin typeface="+mn-lt"/>
                          <a:ea typeface="+mn-ea"/>
                          <a:cs typeface="+mn-cs"/>
                        </a:rPr>
                        <a:t>Institut de Ciències del Mar (ICM-CSIC)</a:t>
                      </a:r>
                      <a:endParaRPr lang="zh-CN" altLang="en-US" sz="1600" kern="100" dirty="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spcAft>
                          <a:spcPts val="0"/>
                        </a:spcAft>
                      </a:pPr>
                      <a:r>
                        <a:rPr lang="en-US" sz="1600" kern="100" dirty="0">
                          <a:solidFill>
                            <a:schemeClr val="dk1"/>
                          </a:solidFill>
                          <a:effectLst/>
                          <a:latin typeface="+mn-lt"/>
                          <a:ea typeface="+mn-ea"/>
                          <a:cs typeface="+mn-cs"/>
                        </a:rPr>
                        <a:t>Spain</a:t>
                      </a:r>
                      <a:endParaRPr lang="zh-CN" altLang="en-US" sz="1600" kern="100" dirty="0">
                        <a:solidFill>
                          <a:schemeClr val="dk1"/>
                        </a:solidFill>
                        <a:effectLst/>
                        <a:latin typeface="+mn-lt"/>
                        <a:ea typeface="+mn-ea"/>
                        <a:cs typeface="+mn-cs"/>
                      </a:endParaRPr>
                    </a:p>
                  </a:txBody>
                  <a:tcPr marL="62102" marR="62102" marT="0" marB="0"/>
                </a:tc>
                <a:extLst>
                  <a:ext uri="{0D108BD9-81ED-4DB2-BD59-A6C34878D82A}">
                    <a16:rowId xmlns:a16="http://schemas.microsoft.com/office/drawing/2014/main" val="2608665901"/>
                  </a:ext>
                </a:extLst>
              </a:tr>
              <a:tr h="270561">
                <a:tc>
                  <a:txBody>
                    <a:bodyPr/>
                    <a:lstStyle/>
                    <a:p>
                      <a:r>
                        <a:rPr lang="en-US" sz="1600" kern="100" dirty="0">
                          <a:solidFill>
                            <a:schemeClr val="dk1"/>
                          </a:solidFill>
                          <a:effectLst/>
                          <a:latin typeface="+mn-lt"/>
                          <a:ea typeface="+mn-ea"/>
                          <a:cs typeface="+mn-cs"/>
                        </a:rPr>
                        <a:t>11</a:t>
                      </a:r>
                    </a:p>
                  </a:txBody>
                  <a:tcPr marL="62102" marR="62102" marT="0" marB="0"/>
                </a:tc>
                <a:tc>
                  <a:txBody>
                    <a:bodyPr/>
                    <a:lstStyle/>
                    <a:p>
                      <a:pPr marL="0" algn="just" defTabSz="457200" rtl="0" eaLnBrk="1" latinLnBrk="0" hangingPunct="1">
                        <a:spcAft>
                          <a:spcPts val="0"/>
                        </a:spcAft>
                      </a:pPr>
                      <a:r>
                        <a:rPr lang="en-US" sz="1600" kern="100" dirty="0">
                          <a:solidFill>
                            <a:schemeClr val="dk1"/>
                          </a:solidFill>
                          <a:effectLst/>
                          <a:latin typeface="+mn-lt"/>
                          <a:ea typeface="+mn-ea"/>
                          <a:cs typeface="+mn-cs"/>
                        </a:rPr>
                        <a:t>Raj Kumar</a:t>
                      </a:r>
                      <a:endParaRPr lang="zh-CN" altLang="en-US" sz="1600" kern="100" dirty="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spcAft>
                          <a:spcPts val="0"/>
                        </a:spcAft>
                      </a:pPr>
                      <a:r>
                        <a:rPr lang="en-US" sz="1600" kern="100" dirty="0">
                          <a:solidFill>
                            <a:schemeClr val="dk1"/>
                          </a:solidFill>
                          <a:effectLst/>
                          <a:latin typeface="+mn-lt"/>
                          <a:ea typeface="+mn-ea"/>
                          <a:cs typeface="+mn-cs"/>
                        </a:rPr>
                        <a:t>Indian Space Research </a:t>
                      </a:r>
                      <a:r>
                        <a:rPr lang="en-US" sz="1600" kern="100" dirty="0" err="1">
                          <a:solidFill>
                            <a:schemeClr val="dk1"/>
                          </a:solidFill>
                          <a:effectLst/>
                          <a:latin typeface="+mn-lt"/>
                          <a:ea typeface="+mn-ea"/>
                          <a:cs typeface="+mn-cs"/>
                        </a:rPr>
                        <a:t>Organisition</a:t>
                      </a:r>
                      <a:r>
                        <a:rPr lang="en-US" sz="1600" kern="100" dirty="0">
                          <a:solidFill>
                            <a:schemeClr val="dk1"/>
                          </a:solidFill>
                          <a:effectLst/>
                          <a:latin typeface="+mn-lt"/>
                          <a:ea typeface="+mn-ea"/>
                          <a:cs typeface="+mn-cs"/>
                        </a:rPr>
                        <a:t> (ISRO) </a:t>
                      </a:r>
                      <a:r>
                        <a:rPr lang="en-US" altLang="zh-CN" sz="1600" kern="100" dirty="0">
                          <a:solidFill>
                            <a:schemeClr val="dk1"/>
                          </a:solidFill>
                          <a:effectLst/>
                          <a:latin typeface="+mn-lt"/>
                          <a:ea typeface="+mn-ea"/>
                          <a:cs typeface="+mn-cs"/>
                        </a:rPr>
                        <a:t>&amp; CEOS OSVW VC</a:t>
                      </a:r>
                      <a:endParaRPr lang="zh-CN" altLang="en-US" sz="1600" kern="100" dirty="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spcAft>
                          <a:spcPts val="0"/>
                        </a:spcAft>
                      </a:pPr>
                      <a:r>
                        <a:rPr lang="en-US" sz="1600" kern="100" dirty="0">
                          <a:solidFill>
                            <a:schemeClr val="dk1"/>
                          </a:solidFill>
                          <a:effectLst/>
                          <a:latin typeface="+mn-lt"/>
                          <a:ea typeface="+mn-ea"/>
                          <a:cs typeface="+mn-cs"/>
                        </a:rPr>
                        <a:t>India</a:t>
                      </a:r>
                      <a:endParaRPr lang="zh-CN" altLang="en-US" sz="1600" kern="100" dirty="0">
                        <a:solidFill>
                          <a:schemeClr val="dk1"/>
                        </a:solidFill>
                        <a:effectLst/>
                        <a:latin typeface="+mn-lt"/>
                        <a:ea typeface="+mn-ea"/>
                        <a:cs typeface="+mn-cs"/>
                      </a:endParaRPr>
                    </a:p>
                  </a:txBody>
                  <a:tcPr marL="62102" marR="62102" marT="0" marB="0"/>
                </a:tc>
                <a:extLst>
                  <a:ext uri="{0D108BD9-81ED-4DB2-BD59-A6C34878D82A}">
                    <a16:rowId xmlns:a16="http://schemas.microsoft.com/office/drawing/2014/main" val="4294328187"/>
                  </a:ext>
                </a:extLst>
              </a:tr>
              <a:tr h="270561">
                <a:tc>
                  <a:txBody>
                    <a:bodyPr/>
                    <a:lstStyle/>
                    <a:p>
                      <a:r>
                        <a:rPr lang="en-US" sz="1600" kern="100" dirty="0">
                          <a:solidFill>
                            <a:schemeClr val="dk1"/>
                          </a:solidFill>
                          <a:effectLst/>
                          <a:latin typeface="+mn-lt"/>
                          <a:ea typeface="+mn-ea"/>
                          <a:cs typeface="+mn-cs"/>
                        </a:rPr>
                        <a:t>12</a:t>
                      </a:r>
                    </a:p>
                  </a:txBody>
                  <a:tcPr marL="62102" marR="62102" marT="0" marB="0"/>
                </a:tc>
                <a:tc>
                  <a:txBody>
                    <a:bodyPr/>
                    <a:lstStyle/>
                    <a:p>
                      <a:pPr marL="0" algn="just" defTabSz="457200" rtl="0" eaLnBrk="1" latinLnBrk="0" hangingPunct="1">
                        <a:spcAft>
                          <a:spcPts val="0"/>
                        </a:spcAft>
                      </a:pPr>
                      <a:r>
                        <a:rPr lang="en-US" sz="1600" kern="100" dirty="0">
                          <a:solidFill>
                            <a:schemeClr val="dk1"/>
                          </a:solidFill>
                          <a:effectLst/>
                          <a:latin typeface="+mn-lt"/>
                          <a:ea typeface="+mn-ea"/>
                          <a:cs typeface="+mn-cs"/>
                        </a:rPr>
                        <a:t>Paul Chang</a:t>
                      </a:r>
                      <a:endParaRPr lang="zh-CN" altLang="en-US" sz="1600" kern="100" dirty="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spcAft>
                          <a:spcPts val="0"/>
                        </a:spcAft>
                      </a:pPr>
                      <a:r>
                        <a:rPr lang="en-US" sz="1600" kern="100" dirty="0">
                          <a:solidFill>
                            <a:schemeClr val="dk1"/>
                          </a:solidFill>
                          <a:effectLst/>
                          <a:latin typeface="+mn-lt"/>
                          <a:ea typeface="+mn-ea"/>
                          <a:cs typeface="+mn-cs"/>
                        </a:rPr>
                        <a:t>NOAA/NESDIS/STAR  &amp; CEOS OSVW VC</a:t>
                      </a:r>
                      <a:endParaRPr lang="zh-CN" altLang="en-US" sz="1600" kern="100" dirty="0">
                        <a:solidFill>
                          <a:schemeClr val="dk1"/>
                        </a:solidFill>
                        <a:effectLst/>
                        <a:latin typeface="+mn-lt"/>
                        <a:ea typeface="+mn-ea"/>
                        <a:cs typeface="+mn-cs"/>
                      </a:endParaRPr>
                    </a:p>
                  </a:txBody>
                  <a:tcPr marL="62102" marR="62102" marT="0" marB="0"/>
                </a:tc>
                <a:tc>
                  <a:txBody>
                    <a:bodyPr/>
                    <a:lstStyle/>
                    <a:p>
                      <a:pPr marL="0" algn="just" defTabSz="457200" rtl="0" eaLnBrk="1" latinLnBrk="0" hangingPunct="1">
                        <a:spcAft>
                          <a:spcPts val="0"/>
                        </a:spcAft>
                      </a:pPr>
                      <a:r>
                        <a:rPr lang="en-US" sz="1600" kern="100" dirty="0">
                          <a:solidFill>
                            <a:schemeClr val="dk1"/>
                          </a:solidFill>
                          <a:effectLst/>
                          <a:latin typeface="+mn-lt"/>
                          <a:ea typeface="+mn-ea"/>
                          <a:cs typeface="+mn-cs"/>
                        </a:rPr>
                        <a:t>USA</a:t>
                      </a:r>
                      <a:endParaRPr lang="zh-CN" altLang="en-US" sz="1600" kern="100" dirty="0">
                        <a:solidFill>
                          <a:schemeClr val="dk1"/>
                        </a:solidFill>
                        <a:effectLst/>
                        <a:latin typeface="+mn-lt"/>
                        <a:ea typeface="+mn-ea"/>
                        <a:cs typeface="+mn-cs"/>
                      </a:endParaRPr>
                    </a:p>
                  </a:txBody>
                  <a:tcPr marL="62102" marR="62102" marT="0" marB="0"/>
                </a:tc>
                <a:extLst>
                  <a:ext uri="{0D108BD9-81ED-4DB2-BD59-A6C34878D82A}">
                    <a16:rowId xmlns:a16="http://schemas.microsoft.com/office/drawing/2014/main" val="2738256709"/>
                  </a:ext>
                </a:extLst>
              </a:tr>
            </a:tbl>
          </a:graphicData>
        </a:graphic>
      </p:graphicFrame>
      <p:sp>
        <p:nvSpPr>
          <p:cNvPr id="5" name="标题 1">
            <a:extLst>
              <a:ext uri="{FF2B5EF4-FFF2-40B4-BE49-F238E27FC236}">
                <a16:creationId xmlns:a16="http://schemas.microsoft.com/office/drawing/2014/main" id="{52F11609-DB39-B94A-B1B8-78DF0AEA43A0}"/>
              </a:ext>
            </a:extLst>
          </p:cNvPr>
          <p:cNvSpPr txBox="1">
            <a:spLocks/>
          </p:cNvSpPr>
          <p:nvPr/>
        </p:nvSpPr>
        <p:spPr>
          <a:xfrm>
            <a:off x="2088696" y="289564"/>
            <a:ext cx="5629607" cy="89482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rgbClr val="000090"/>
                </a:solidFill>
                <a:latin typeface="Arial"/>
                <a:ea typeface="+mj-ea"/>
                <a:cs typeface="Arial"/>
              </a:defRPr>
            </a:lvl1pPr>
          </a:lstStyle>
          <a:p>
            <a:r>
              <a:rPr lang="en-US" sz="2800" dirty="0"/>
              <a:t>Focus group for calibration/validation of </a:t>
            </a:r>
            <a:r>
              <a:rPr lang="en-US" sz="2800" dirty="0" err="1"/>
              <a:t>scatterometry</a:t>
            </a:r>
            <a:r>
              <a:rPr lang="en-US" sz="2800" dirty="0"/>
              <a:t> for OSVW</a:t>
            </a:r>
          </a:p>
        </p:txBody>
      </p:sp>
      <p:sp>
        <p:nvSpPr>
          <p:cNvPr id="7" name="内容占位符 2">
            <a:extLst>
              <a:ext uri="{FF2B5EF4-FFF2-40B4-BE49-F238E27FC236}">
                <a16:creationId xmlns:a16="http://schemas.microsoft.com/office/drawing/2014/main" id="{49057BFE-49AA-BE45-A27B-964377385503}"/>
              </a:ext>
            </a:extLst>
          </p:cNvPr>
          <p:cNvSpPr>
            <a:spLocks noGrp="1"/>
          </p:cNvSpPr>
          <p:nvPr>
            <p:ph idx="1"/>
          </p:nvPr>
        </p:nvSpPr>
        <p:spPr>
          <a:xfrm>
            <a:off x="385281" y="1458523"/>
            <a:ext cx="8229600" cy="442195"/>
          </a:xfrm>
        </p:spPr>
        <p:txBody>
          <a:bodyPr>
            <a:normAutofit/>
          </a:bodyPr>
          <a:lstStyle/>
          <a:p>
            <a:r>
              <a:rPr lang="en-US" sz="2000" dirty="0"/>
              <a:t>Participants</a:t>
            </a:r>
            <a:endParaRPr lang="en-GB" altLang="zh-CN" sz="2000" dirty="0">
              <a:solidFill>
                <a:srgbClr val="00205B"/>
              </a:solidFill>
              <a:latin typeface="Calibri" panose="020F0502020204030204" pitchFamily="34" charset="0"/>
              <a:cs typeface="Calibri" panose="020F0502020204030204" pitchFamily="34" charset="0"/>
            </a:endParaRPr>
          </a:p>
          <a:p>
            <a:pPr marL="180000" indent="0" defTabSz="914400" eaLnBrk="0" fontAlgn="base" hangingPunct="0">
              <a:spcBef>
                <a:spcPct val="50000"/>
              </a:spcBef>
              <a:spcAft>
                <a:spcPct val="0"/>
              </a:spcAft>
              <a:buNone/>
            </a:pPr>
            <a:endParaRPr lang="en-GB" altLang="zh-CN" sz="2000" dirty="0">
              <a:solidFill>
                <a:srgbClr val="00205B"/>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41793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C8CB25D4-FD58-0541-A7E9-CBA4D8C6AFFF}"/>
              </a:ext>
            </a:extLst>
          </p:cNvPr>
          <p:cNvSpPr>
            <a:spLocks noGrp="1"/>
          </p:cNvSpPr>
          <p:nvPr>
            <p:ph idx="1"/>
          </p:nvPr>
        </p:nvSpPr>
        <p:spPr>
          <a:xfrm>
            <a:off x="426378" y="1581813"/>
            <a:ext cx="8229600" cy="2209351"/>
          </a:xfrm>
        </p:spPr>
        <p:txBody>
          <a:bodyPr>
            <a:normAutofit/>
          </a:bodyPr>
          <a:lstStyle/>
          <a:p>
            <a:r>
              <a:rPr lang="en-US" sz="2000" dirty="0"/>
              <a:t>Objectives</a:t>
            </a:r>
          </a:p>
          <a:p>
            <a:pPr>
              <a:lnSpc>
                <a:spcPct val="80000"/>
              </a:lnSpc>
              <a:buFont typeface="Wingdings" panose="05000000000000000000" pitchFamily="2" charset="2"/>
              <a:buChar char="v"/>
            </a:pPr>
            <a:r>
              <a:rPr lang="en-US" altLang="zh-CN" sz="1900" dirty="0">
                <a:solidFill>
                  <a:srgbClr val="002060"/>
                </a:solidFill>
                <a:latin typeface="Calibri" panose="020F0502020204030204" pitchFamily="34" charset="0"/>
              </a:rPr>
              <a:t>Develop guideline/standard for calibration of radar </a:t>
            </a:r>
            <a:r>
              <a:rPr lang="en-US" altLang="zh-CN" sz="1900" dirty="0" err="1">
                <a:solidFill>
                  <a:srgbClr val="002060"/>
                </a:solidFill>
                <a:latin typeface="Calibri" panose="020F0502020204030204" pitchFamily="34" charset="0"/>
              </a:rPr>
              <a:t>scatterometer</a:t>
            </a:r>
            <a:r>
              <a:rPr lang="en-US" altLang="zh-CN" sz="1900" dirty="0">
                <a:solidFill>
                  <a:srgbClr val="002060"/>
                </a:solidFill>
                <a:latin typeface="Calibri" panose="020F0502020204030204" pitchFamily="34" charset="0"/>
              </a:rPr>
              <a:t> for ocean surface winds;</a:t>
            </a:r>
          </a:p>
          <a:p>
            <a:pPr>
              <a:lnSpc>
                <a:spcPct val="80000"/>
              </a:lnSpc>
              <a:buFont typeface="Wingdings" panose="05000000000000000000" pitchFamily="2" charset="2"/>
              <a:buChar char="v"/>
            </a:pPr>
            <a:r>
              <a:rPr lang="en-US" altLang="zh-CN" sz="1900" dirty="0">
                <a:solidFill>
                  <a:srgbClr val="002060"/>
                </a:solidFill>
                <a:latin typeface="Calibri" panose="020F0502020204030204" pitchFamily="34" charset="0"/>
              </a:rPr>
              <a:t>Develop and validate algorithm and method for radar </a:t>
            </a:r>
            <a:r>
              <a:rPr lang="en-US" altLang="zh-CN" sz="1900" dirty="0" err="1">
                <a:solidFill>
                  <a:srgbClr val="002060"/>
                </a:solidFill>
                <a:latin typeface="Calibri" panose="020F0502020204030204" pitchFamily="34" charset="0"/>
              </a:rPr>
              <a:t>scatterometer</a:t>
            </a:r>
            <a:r>
              <a:rPr lang="en-US" altLang="zh-CN" sz="1900" dirty="0">
                <a:solidFill>
                  <a:srgbClr val="002060"/>
                </a:solidFill>
                <a:latin typeface="Calibri" panose="020F0502020204030204" pitchFamily="34" charset="0"/>
              </a:rPr>
              <a:t> calibration with global ocean NWP data;</a:t>
            </a:r>
          </a:p>
          <a:p>
            <a:pPr>
              <a:lnSpc>
                <a:spcPct val="80000"/>
              </a:lnSpc>
              <a:buFont typeface="Wingdings" panose="05000000000000000000" pitchFamily="2" charset="2"/>
              <a:buChar char="v"/>
            </a:pPr>
            <a:r>
              <a:rPr lang="en-US" altLang="zh-CN" sz="1900" dirty="0">
                <a:solidFill>
                  <a:srgbClr val="002060"/>
                </a:solidFill>
                <a:latin typeface="Calibri" panose="020F0502020204030204" pitchFamily="34" charset="0"/>
              </a:rPr>
              <a:t>Identify and organize data for calibration and cross-calibration of radar </a:t>
            </a:r>
            <a:r>
              <a:rPr lang="en-US" altLang="zh-CN" sz="1900" dirty="0" err="1">
                <a:solidFill>
                  <a:srgbClr val="002060"/>
                </a:solidFill>
                <a:latin typeface="Calibri" panose="020F0502020204030204" pitchFamily="34" charset="0"/>
              </a:rPr>
              <a:t>scatterometer</a:t>
            </a:r>
            <a:r>
              <a:rPr lang="en-US" altLang="zh-CN" sz="1900" dirty="0">
                <a:solidFill>
                  <a:srgbClr val="002060"/>
                </a:solidFill>
                <a:latin typeface="Calibri" panose="020F0502020204030204" pitchFamily="34" charset="0"/>
              </a:rPr>
              <a:t> for ocean surface </a:t>
            </a:r>
            <a:r>
              <a:rPr lang="en-US" altLang="zh-CN" sz="1900" dirty="0" err="1">
                <a:solidFill>
                  <a:srgbClr val="002060"/>
                </a:solidFill>
                <a:latin typeface="Calibri" panose="020F0502020204030204" pitchFamily="34" charset="0"/>
              </a:rPr>
              <a:t>vetor</a:t>
            </a:r>
            <a:r>
              <a:rPr lang="en-US" altLang="zh-CN" sz="1900" dirty="0">
                <a:solidFill>
                  <a:srgbClr val="002060"/>
                </a:solidFill>
                <a:latin typeface="Calibri" panose="020F0502020204030204" pitchFamily="34" charset="0"/>
              </a:rPr>
              <a:t> wind</a:t>
            </a:r>
          </a:p>
          <a:p>
            <a:pPr marL="180000" indent="0" defTabSz="914400" eaLnBrk="0" fontAlgn="base" hangingPunct="0">
              <a:spcBef>
                <a:spcPct val="50000"/>
              </a:spcBef>
              <a:spcAft>
                <a:spcPct val="0"/>
              </a:spcAft>
              <a:buNone/>
            </a:pPr>
            <a:endParaRPr lang="en-GB" altLang="zh-CN" sz="2000" dirty="0">
              <a:solidFill>
                <a:srgbClr val="00205B"/>
              </a:solidFill>
              <a:latin typeface="Calibri" panose="020F0502020204030204" pitchFamily="34" charset="0"/>
              <a:cs typeface="Calibri" panose="020F0502020204030204" pitchFamily="34" charset="0"/>
            </a:endParaRPr>
          </a:p>
        </p:txBody>
      </p:sp>
      <p:sp>
        <p:nvSpPr>
          <p:cNvPr id="9" name="标题 1">
            <a:extLst>
              <a:ext uri="{FF2B5EF4-FFF2-40B4-BE49-F238E27FC236}">
                <a16:creationId xmlns:a16="http://schemas.microsoft.com/office/drawing/2014/main" id="{2820B56D-7CB6-1B40-B435-CB81A69D0B14}"/>
              </a:ext>
            </a:extLst>
          </p:cNvPr>
          <p:cNvSpPr txBox="1">
            <a:spLocks/>
          </p:cNvSpPr>
          <p:nvPr/>
        </p:nvSpPr>
        <p:spPr>
          <a:xfrm>
            <a:off x="1924309" y="274638"/>
            <a:ext cx="5629607" cy="89482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rgbClr val="000090"/>
                </a:solidFill>
                <a:latin typeface="Arial"/>
                <a:ea typeface="+mj-ea"/>
                <a:cs typeface="Arial"/>
              </a:defRPr>
            </a:lvl1pPr>
          </a:lstStyle>
          <a:p>
            <a:r>
              <a:rPr lang="en-US" sz="2800" dirty="0"/>
              <a:t>Focus group for calibration/validation of </a:t>
            </a:r>
            <a:r>
              <a:rPr lang="en-US" sz="2800" dirty="0" err="1"/>
              <a:t>scatterometry</a:t>
            </a:r>
            <a:r>
              <a:rPr lang="en-US" sz="2800" dirty="0"/>
              <a:t> for OSVW</a:t>
            </a:r>
          </a:p>
        </p:txBody>
      </p:sp>
    </p:spTree>
    <p:extLst>
      <p:ext uri="{BB962C8B-B14F-4D97-AF65-F5344CB8AC3E}">
        <p14:creationId xmlns:p14="http://schemas.microsoft.com/office/powerpoint/2010/main" val="1340540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C8CB25D4-FD58-0541-A7E9-CBA4D8C6AFFF}"/>
              </a:ext>
            </a:extLst>
          </p:cNvPr>
          <p:cNvSpPr>
            <a:spLocks noGrp="1"/>
          </p:cNvSpPr>
          <p:nvPr>
            <p:ph idx="1"/>
          </p:nvPr>
        </p:nvSpPr>
        <p:spPr>
          <a:xfrm>
            <a:off x="364732" y="1684962"/>
            <a:ext cx="8224464" cy="4756934"/>
          </a:xfrm>
        </p:spPr>
        <p:txBody>
          <a:bodyPr>
            <a:normAutofit/>
          </a:bodyPr>
          <a:lstStyle/>
          <a:p>
            <a:r>
              <a:rPr lang="en-US" dirty="0"/>
              <a:t>Progresses after WGCV-44</a:t>
            </a:r>
          </a:p>
          <a:p>
            <a:pPr marL="342900" lvl="1" indent="-342900">
              <a:lnSpc>
                <a:spcPct val="80000"/>
              </a:lnSpc>
              <a:buFont typeface="Wingdings" panose="05000000000000000000" pitchFamily="2" charset="2"/>
              <a:buChar char="v"/>
            </a:pPr>
            <a:r>
              <a:rPr lang="en-US" altLang="zh-CN" dirty="0">
                <a:solidFill>
                  <a:srgbClr val="002060"/>
                </a:solidFill>
                <a:latin typeface="Calibri" panose="020F0502020204030204" pitchFamily="34" charset="0"/>
              </a:rPr>
              <a:t>Organize focus group for calibration/validation of </a:t>
            </a:r>
            <a:r>
              <a:rPr lang="en-US" altLang="zh-CN" dirty="0" err="1">
                <a:solidFill>
                  <a:srgbClr val="002060"/>
                </a:solidFill>
                <a:latin typeface="Calibri" panose="020F0502020204030204" pitchFamily="34" charset="0"/>
              </a:rPr>
              <a:t>scatterometer</a:t>
            </a:r>
            <a:r>
              <a:rPr lang="en-US" altLang="zh-CN" dirty="0">
                <a:solidFill>
                  <a:srgbClr val="002060"/>
                </a:solidFill>
                <a:latin typeface="Calibri" panose="020F0502020204030204" pitchFamily="34" charset="0"/>
              </a:rPr>
              <a:t> for OSVW</a:t>
            </a:r>
          </a:p>
          <a:p>
            <a:pPr marL="342900" lvl="1" indent="-342900">
              <a:lnSpc>
                <a:spcPct val="80000"/>
              </a:lnSpc>
              <a:buFont typeface="Wingdings" panose="05000000000000000000" pitchFamily="2" charset="2"/>
              <a:buChar char="v"/>
            </a:pPr>
            <a:r>
              <a:rPr lang="en-US" altLang="zh-CN" dirty="0">
                <a:solidFill>
                  <a:srgbClr val="002060"/>
                </a:solidFill>
                <a:latin typeface="Calibri" panose="020F0502020204030204" pitchFamily="34" charset="0"/>
              </a:rPr>
              <a:t>Discussion and confirmation with OSVW-VC (Paul Chang) about the requirements</a:t>
            </a:r>
          </a:p>
          <a:p>
            <a:pPr marL="342900" lvl="1" indent="-342900">
              <a:lnSpc>
                <a:spcPct val="80000"/>
              </a:lnSpc>
              <a:buFont typeface="Wingdings" panose="05000000000000000000" pitchFamily="2" charset="2"/>
              <a:buChar char="v"/>
            </a:pPr>
            <a:r>
              <a:rPr lang="en-US" altLang="zh-CN" dirty="0">
                <a:solidFill>
                  <a:srgbClr val="002060"/>
                </a:solidFill>
                <a:latin typeface="Calibri" panose="020F0502020204030204" pitchFamily="34" charset="0"/>
              </a:rPr>
              <a:t>Practices of NWP Ocean calibration of CFOSAT </a:t>
            </a:r>
            <a:r>
              <a:rPr lang="en-US" altLang="zh-CN" dirty="0" err="1">
                <a:solidFill>
                  <a:srgbClr val="002060"/>
                </a:solidFill>
                <a:latin typeface="Calibri" panose="020F0502020204030204" pitchFamily="34" charset="0"/>
              </a:rPr>
              <a:t>scatterometer</a:t>
            </a:r>
            <a:endParaRPr lang="en-US" altLang="zh-CN" dirty="0">
              <a:solidFill>
                <a:srgbClr val="002060"/>
              </a:solidFill>
              <a:latin typeface="Calibri" panose="020F0502020204030204" pitchFamily="34" charset="0"/>
            </a:endParaRPr>
          </a:p>
          <a:p>
            <a:pPr marL="180000" indent="0" defTabSz="914400" eaLnBrk="0" fontAlgn="base" hangingPunct="0">
              <a:spcBef>
                <a:spcPct val="50000"/>
              </a:spcBef>
              <a:spcAft>
                <a:spcPct val="0"/>
              </a:spcAft>
              <a:buNone/>
            </a:pPr>
            <a:endParaRPr lang="en-GB" altLang="zh-CN" dirty="0">
              <a:solidFill>
                <a:srgbClr val="00205B"/>
              </a:solidFill>
              <a:latin typeface="Calibri" panose="020F0502020204030204" pitchFamily="34" charset="0"/>
              <a:cs typeface="Calibri" panose="020F0502020204030204" pitchFamily="34" charset="0"/>
            </a:endParaRPr>
          </a:p>
        </p:txBody>
      </p:sp>
      <p:sp>
        <p:nvSpPr>
          <p:cNvPr id="7" name="标题 1">
            <a:extLst>
              <a:ext uri="{FF2B5EF4-FFF2-40B4-BE49-F238E27FC236}">
                <a16:creationId xmlns:a16="http://schemas.microsoft.com/office/drawing/2014/main" id="{958873F0-4F05-DB45-99E9-F37E0C4620E9}"/>
              </a:ext>
            </a:extLst>
          </p:cNvPr>
          <p:cNvSpPr txBox="1">
            <a:spLocks/>
          </p:cNvSpPr>
          <p:nvPr/>
        </p:nvSpPr>
        <p:spPr>
          <a:xfrm>
            <a:off x="2088696" y="274638"/>
            <a:ext cx="5629607" cy="89482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rgbClr val="000090"/>
                </a:solidFill>
                <a:latin typeface="Arial"/>
                <a:ea typeface="+mj-ea"/>
                <a:cs typeface="Arial"/>
              </a:defRPr>
            </a:lvl1pPr>
          </a:lstStyle>
          <a:p>
            <a:r>
              <a:rPr lang="en-US" sz="2800" dirty="0"/>
              <a:t>Focus group for calibration/validation of </a:t>
            </a:r>
            <a:r>
              <a:rPr lang="en-US" sz="2800" dirty="0" err="1"/>
              <a:t>scatterometry</a:t>
            </a:r>
            <a:r>
              <a:rPr lang="en-US" sz="2800" dirty="0"/>
              <a:t> for OSVW</a:t>
            </a:r>
          </a:p>
        </p:txBody>
      </p:sp>
    </p:spTree>
    <p:extLst>
      <p:ext uri="{BB962C8B-B14F-4D97-AF65-F5344CB8AC3E}">
        <p14:creationId xmlns:p14="http://schemas.microsoft.com/office/powerpoint/2010/main" val="3795038936"/>
      </p:ext>
    </p:extLst>
  </p:cSld>
  <p:clrMapOvr>
    <a:masterClrMapping/>
  </p:clrMapOvr>
</p:sld>
</file>

<file path=ppt/theme/theme1.xml><?xml version="1.0" encoding="utf-8"?>
<a:theme xmlns:a="http://schemas.openxmlformats.org/drawingml/2006/main" name="CEOS_WGCV_NRSCC">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主题">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CEOS_WGCV_NRSCC.potx</Template>
  <TotalTime>1103</TotalTime>
  <Words>1227</Words>
  <Application>Microsoft Macintosh PowerPoint</Application>
  <PresentationFormat>全屏显示(4:3)</PresentationFormat>
  <Paragraphs>205</Paragraphs>
  <Slides>20</Slides>
  <Notes>4</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20</vt:i4>
      </vt:variant>
    </vt:vector>
  </HeadingPairs>
  <TitlesOfParts>
    <vt:vector size="31" baseType="lpstr">
      <vt:lpstr>DengXian</vt:lpstr>
      <vt:lpstr>宋体</vt:lpstr>
      <vt:lpstr>Arial</vt:lpstr>
      <vt:lpstr>Calibri</vt:lpstr>
      <vt:lpstr>Gill Sans MT</vt:lpstr>
      <vt:lpstr>Helvetica</vt:lpstr>
      <vt:lpstr>Tahoma</vt:lpstr>
      <vt:lpstr>Times New Roman</vt:lpstr>
      <vt:lpstr>Wingdings</vt:lpstr>
      <vt:lpstr>CEOS_WGCV_NRSCC</vt:lpstr>
      <vt:lpstr>公式</vt:lpstr>
      <vt:lpstr>Microwave Sensors Subgroup (MSSG)  Report </vt:lpstr>
      <vt:lpstr>OUTLINE</vt:lpstr>
      <vt:lpstr>Missions &amp; Objectives of MSSG</vt:lpstr>
      <vt:lpstr>MSSG covers passive  and active…</vt:lpstr>
      <vt:lpstr>Subgroup current focuses</vt:lpstr>
      <vt:lpstr>Updates from WGCV-44</vt:lpstr>
      <vt:lpstr>PowerPoint 演示文稿</vt:lpstr>
      <vt:lpstr>PowerPoint 演示文稿</vt:lpstr>
      <vt:lpstr>PowerPoint 演示文稿</vt:lpstr>
      <vt:lpstr>PowerPoint 演示文稿</vt:lpstr>
      <vt:lpstr>PowerPoint 演示文稿</vt:lpstr>
      <vt:lpstr>Ku-band NOC method per WVC</vt:lpstr>
      <vt:lpstr>CFOSAT SCAT Sigma0 Calibration on L2A Data</vt:lpstr>
      <vt:lpstr>PowerPoint 演示文稿</vt:lpstr>
      <vt:lpstr>PowerPoint 演示文稿</vt:lpstr>
      <vt:lpstr>Interaction with GSICS-Microwave Subgroup and joint work for Cal/val of passive microwave sensors </vt:lpstr>
      <vt:lpstr>Requirement for GSICS Microwave: At CGMS-46 </vt:lpstr>
      <vt:lpstr>Next step workplan</vt:lpstr>
      <vt:lpstr>GSICS MW group focuses and WGCV MSSG focuses</vt:lpstr>
      <vt:lpstr>Recommendations to WGCV-45</vt:lpstr>
    </vt:vector>
  </TitlesOfParts>
  <Company>NSSC,CAS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Xiaolong Dong</dc:creator>
  <cp:lastModifiedBy>Xiaolong Dong</cp:lastModifiedBy>
  <cp:revision>155</cp:revision>
  <dcterms:created xsi:type="dcterms:W3CDTF">2013-05-12T21:00:54Z</dcterms:created>
  <dcterms:modified xsi:type="dcterms:W3CDTF">2019-07-16T05:35:02Z</dcterms:modified>
</cp:coreProperties>
</file>