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7" r:id="rId4"/>
    <p:sldId id="278" r:id="rId5"/>
    <p:sldId id="279" r:id="rId6"/>
    <p:sldId id="275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769" autoAdjust="0"/>
  </p:normalViewPr>
  <p:slideViewPr>
    <p:cSldViewPr>
      <p:cViewPr varScale="1">
        <p:scale>
          <a:sx n="164" d="100"/>
          <a:sy n="164" d="100"/>
        </p:scale>
        <p:origin x="17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334AA-E6C6-428C-ACE4-9AA3778168F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8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D118B-0079-4993-A901-E1E0AA7BCE0D}" type="datetimeFigureOut">
              <a:rPr kumimoji="1" lang="ja-JP" altLang="en-US" smtClean="0"/>
              <a:t>2019/7/12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B39F-6AC2-4143-BB51-5972348E2DE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42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58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8" r:id="rId3"/>
    <p:sldLayoutId id="2147483669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9812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SAR Subgroup Report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5334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Bruce Chapman (NASA-JPL)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Dirk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Geudtner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 ESA-ESTEC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– WGCV Plenary #45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Perth, Australia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July,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kumimoji="1" lang="en-US" altLang="ja-JP" b="1" dirty="0">
                <a:ea typeface="Osaka" charset="-128"/>
              </a:rPr>
              <a:t>2019 Workshop</a:t>
            </a:r>
            <a:endParaRPr kumimoji="1" lang="en-CA" b="1" dirty="0">
              <a:ea typeface="Osaka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1054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The 25</a:t>
            </a:r>
            <a:r>
              <a:rPr lang="en-US" sz="1800" baseline="30000" dirty="0"/>
              <a:t>th</a:t>
            </a:r>
            <a:r>
              <a:rPr lang="en-US" sz="1800" dirty="0"/>
              <a:t> SAR subgroup workshop was held at CONAE, Buenos Aires, Argentina December 5-7 2018, hosted by Laura </a:t>
            </a:r>
            <a:r>
              <a:rPr lang="en-US" sz="1800" dirty="0" err="1"/>
              <a:t>Frulla</a:t>
            </a:r>
            <a:r>
              <a:rPr lang="en-US" sz="1800" dirty="0"/>
              <a:t> of CONAE.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83E51-83D4-BB4B-AA74-64808D5BC2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735" y="2057400"/>
            <a:ext cx="5892265" cy="315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8B53A-021A-924E-B33A-72809307FC0D}"/>
              </a:ext>
            </a:extLst>
          </p:cNvPr>
          <p:cNvSpPr txBox="1"/>
          <p:nvPr/>
        </p:nvSpPr>
        <p:spPr>
          <a:xfrm>
            <a:off x="76200" y="1981200"/>
            <a:ext cx="184922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dirty="0"/>
              <a:t>~40 attendees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dirty="0"/>
              <a:t>7 sessions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6D75C-2AD5-9247-9B7F-1C25627BB091}"/>
              </a:ext>
            </a:extLst>
          </p:cNvPr>
          <p:cNvSpPr/>
          <p:nvPr/>
        </p:nvSpPr>
        <p:spPr>
          <a:xfrm>
            <a:off x="381000" y="26670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Calibration of future missions</a:t>
            </a:r>
          </a:p>
          <a:p>
            <a:pPr marL="285750" lvl="7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Calibration methodologies and techniques</a:t>
            </a:r>
          </a:p>
          <a:p>
            <a:pPr marL="285750" lvl="7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SAR Cal/Val targets and sites</a:t>
            </a:r>
          </a:p>
          <a:p>
            <a:pPr marL="285750" lvl="7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SAR Cal/Val related topics</a:t>
            </a:r>
          </a:p>
          <a:p>
            <a:pPr marL="285750" lvl="7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Calibration of running SAR missions</a:t>
            </a:r>
          </a:p>
          <a:p>
            <a:pPr marL="285750" lvl="7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SAR data quality analysis</a:t>
            </a:r>
            <a:endParaRPr lang="de-D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FDB1F-C6FF-A645-8C59-7F34F737DE45}"/>
              </a:ext>
            </a:extLst>
          </p:cNvPr>
          <p:cNvSpPr txBox="1"/>
          <p:nvPr/>
        </p:nvSpPr>
        <p:spPr>
          <a:xfrm>
            <a:off x="152400" y="4953000"/>
            <a:ext cx="29969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Two Discussion Sessions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B598A-3DE6-D94A-BEFC-97640F5D7F45}"/>
              </a:ext>
            </a:extLst>
          </p:cNvPr>
          <p:cNvSpPr txBox="1"/>
          <p:nvPr/>
        </p:nvSpPr>
        <p:spPr>
          <a:xfrm>
            <a:off x="457200" y="5410200"/>
            <a:ext cx="58182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SAR Analysis Ready Data for Land (CARD4L)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Joint Investment in Cal/Val Supersites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92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kumimoji="1" lang="en-US" altLang="ja-JP" b="1" dirty="0">
                <a:ea typeface="Osaka" charset="-128"/>
              </a:rPr>
              <a:t>SAR ARD Discussion</a:t>
            </a:r>
            <a:endParaRPr kumimoji="1" lang="en-CA" b="1" dirty="0">
              <a:ea typeface="Osaka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86800" cy="4587127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Continuing discussion from 2017 CEOS SAR Cal/Val workshop</a:t>
            </a:r>
          </a:p>
          <a:p>
            <a:r>
              <a:rPr lang="en-US" sz="2000" dirty="0"/>
              <a:t>Peer review of ARD products by SAR Cal/Val WG</a:t>
            </a:r>
          </a:p>
          <a:p>
            <a:pPr lvl="1"/>
            <a:r>
              <a:rPr lang="en-US" sz="2000" dirty="0"/>
              <a:t>Approximately monthly telecons are being held for continued discussion and formulation</a:t>
            </a:r>
          </a:p>
          <a:p>
            <a:r>
              <a:rPr lang="en-US" sz="2000" dirty="0"/>
              <a:t>Discussed at workshop:</a:t>
            </a:r>
          </a:p>
          <a:p>
            <a:pPr lvl="1"/>
            <a:r>
              <a:rPr lang="en-US" sz="2000" dirty="0"/>
              <a:t>Image projections</a:t>
            </a:r>
          </a:p>
          <a:p>
            <a:pPr lvl="1"/>
            <a:r>
              <a:rPr lang="en-US" sz="2000" dirty="0"/>
              <a:t>Fusion of SAR and Optical image products</a:t>
            </a:r>
          </a:p>
          <a:p>
            <a:pPr lvl="1"/>
            <a:r>
              <a:rPr lang="en-US" sz="2000" dirty="0"/>
              <a:t>Recommendations for algorithms for product generation </a:t>
            </a:r>
          </a:p>
          <a:p>
            <a:pPr lvl="1"/>
            <a:r>
              <a:rPr lang="en-US" sz="2000" dirty="0"/>
              <a:t>Provision of Metadata on data quality (e.g. error bar)</a:t>
            </a:r>
          </a:p>
          <a:p>
            <a:pPr lvl="1"/>
            <a:r>
              <a:rPr lang="en-US" sz="2000" dirty="0"/>
              <a:t>Branding of ARD products </a:t>
            </a:r>
          </a:p>
          <a:p>
            <a:pPr lvl="1"/>
            <a:r>
              <a:rPr lang="en-US" sz="2000" dirty="0"/>
              <a:t>Data format: no specification yet, but shall be provided</a:t>
            </a:r>
          </a:p>
          <a:p>
            <a:pPr lvl="1"/>
            <a:r>
              <a:rPr lang="en-US" sz="2000" dirty="0"/>
              <a:t>Standardized Metadata format </a:t>
            </a:r>
          </a:p>
          <a:p>
            <a:endParaRPr lang="en-US" sz="1800" dirty="0"/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8625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kumimoji="1" lang="en-US" altLang="ja-JP" sz="2000" b="1" dirty="0">
                <a:ea typeface="Osaka" charset="-128"/>
              </a:rPr>
              <a:t>Joint Investment in SAR Cal/Val supersites</a:t>
            </a:r>
            <a:endParaRPr kumimoji="1" lang="en-CA" sz="2000" b="1" dirty="0">
              <a:ea typeface="Osaka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86800" cy="5105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Discussed current corner reflector sites and future plans</a:t>
            </a:r>
          </a:p>
          <a:p>
            <a:r>
              <a:rPr lang="en-US" dirty="0"/>
              <a:t>Discussed natural, distributed target sites</a:t>
            </a:r>
          </a:p>
          <a:p>
            <a:r>
              <a:rPr lang="en-US" dirty="0"/>
              <a:t>Discussed sites for geophysical validation, e.g. soil moisture</a:t>
            </a:r>
          </a:p>
          <a:p>
            <a:r>
              <a:rPr lang="en-US" dirty="0"/>
              <a:t>Discussed geometric calibration and the work by DLR (M. </a:t>
            </a:r>
            <a:r>
              <a:rPr lang="en-US" dirty="0" err="1"/>
              <a:t>Schwerdt</a:t>
            </a:r>
            <a:r>
              <a:rPr lang="en-US" dirty="0"/>
              <a:t>) and U. Zurich (Dave Small) </a:t>
            </a:r>
          </a:p>
          <a:p>
            <a:r>
              <a:rPr lang="en-US" dirty="0"/>
              <a:t>Discussed virtual super sites</a:t>
            </a:r>
          </a:p>
          <a:p>
            <a:r>
              <a:rPr lang="en-US" dirty="0"/>
              <a:t>Discussed adding to </a:t>
            </a:r>
            <a:r>
              <a:rPr lang="en-US" dirty="0" err="1"/>
              <a:t>sarcv</a:t>
            </a:r>
            <a:r>
              <a:rPr lang="en-US" dirty="0"/>
              <a:t> website a section on calibration activities for the different missions</a:t>
            </a:r>
          </a:p>
          <a:p>
            <a:r>
              <a:rPr lang="en-US" dirty="0"/>
              <a:t>Discussed contributions by commercial companies, e.g. data contribution acquired over calibration sites</a:t>
            </a:r>
          </a:p>
          <a:p>
            <a:r>
              <a:rPr lang="en-US" dirty="0"/>
              <a:t>Discussed recommending a common standard for calibration targets</a:t>
            </a:r>
            <a:endParaRPr lang="en-US" sz="1800" dirty="0"/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9346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609600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kumimoji="1" lang="en-US" altLang="ja-JP" sz="2000" b="1" dirty="0">
                <a:ea typeface="Osaka" charset="-128"/>
              </a:rPr>
              <a:t>Next CEOS SAR Cal/Val Workshop</a:t>
            </a:r>
            <a:endParaRPr kumimoji="1" lang="en-CA" sz="2000" b="1" dirty="0">
              <a:ea typeface="Osaka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686800" cy="51054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To be held in Frascati, Italy, and hosted by Nuno Miranda of ESRIN simultaneously with VH-RODA meeting.</a:t>
            </a:r>
          </a:p>
          <a:p>
            <a:r>
              <a:rPr lang="en-US" sz="1800" dirty="0"/>
              <a:t>Week of November 18</a:t>
            </a:r>
            <a:r>
              <a:rPr lang="en-US" sz="1800" baseline="30000" dirty="0"/>
              <a:t>th</a:t>
            </a:r>
            <a:r>
              <a:rPr lang="en-US" sz="1800" dirty="0"/>
              <a:t>, 2019</a:t>
            </a:r>
          </a:p>
          <a:p>
            <a:pPr marL="0" indent="0">
              <a:buNone/>
            </a:pPr>
            <a:endParaRPr lang="en-US" sz="1800" dirty="0"/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7623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2ACC61-1423-7C46-938F-B4635606AA7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4800"/>
            <a:ext cx="7772400" cy="609600"/>
          </a:xfrm>
          <a:prstGeom prst="rect">
            <a:avLst/>
          </a:prstGeom>
          <a:ln/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kumimoji="1" lang="en-US" altLang="ja-JP" b="1" dirty="0" err="1">
                <a:ea typeface="Osaka" charset="-128"/>
              </a:rPr>
              <a:t>Misc</a:t>
            </a:r>
            <a:endParaRPr kumimoji="1" lang="en-CA" b="1" dirty="0">
              <a:ea typeface="Osaka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20175-B4BB-FE44-A008-AAB45CC0B03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47800"/>
            <a:ext cx="8686800" cy="45871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1800" dirty="0"/>
              <a:t>Initial discussions with Paolo </a:t>
            </a:r>
            <a:r>
              <a:rPr lang="en-US" sz="1800" dirty="0" err="1"/>
              <a:t>Castracane</a:t>
            </a:r>
            <a:r>
              <a:rPr lang="en-US" sz="1800" dirty="0"/>
              <a:t> for revamping of CEOS SAR Cal/Val website including meeting proceedings.</a:t>
            </a:r>
          </a:p>
          <a:p>
            <a:pPr defTabSz="914400"/>
            <a:endParaRPr lang="en-US" sz="1800" dirty="0"/>
          </a:p>
          <a:p>
            <a:pPr defTabSz="914400"/>
            <a:r>
              <a:rPr lang="en-US" sz="1800" dirty="0"/>
              <a:t>Work is slowly ongoing</a:t>
            </a:r>
          </a:p>
          <a:p>
            <a:pPr defTabSz="914400"/>
            <a:endParaRPr lang="en-US" sz="1800" dirty="0"/>
          </a:p>
          <a:p>
            <a:pPr defTabSz="914400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491502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300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Droid Serif</vt:lpstr>
      <vt:lpstr>Frutiger 45 Light</vt:lpstr>
      <vt:lpstr>Osaka</vt:lpstr>
      <vt:lpstr>Times</vt:lpstr>
      <vt:lpstr>Times New Roman</vt:lpstr>
      <vt:lpstr>Default</vt:lpstr>
      <vt:lpstr>SAR Subgroup Report</vt:lpstr>
      <vt:lpstr>2019 Workshop</vt:lpstr>
      <vt:lpstr>SAR ARD Discussion</vt:lpstr>
      <vt:lpstr>Joint Investment in SAR Cal/Val supersites</vt:lpstr>
      <vt:lpstr>Next CEOS SAR Cal/Val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Thankappan Medhavy</cp:lastModifiedBy>
  <cp:revision>87</cp:revision>
  <dcterms:modified xsi:type="dcterms:W3CDTF">2019-07-12T04:06:35Z</dcterms:modified>
</cp:coreProperties>
</file>