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14"/>
  </p:notesMasterIdLst>
  <p:handoutMasterIdLst>
    <p:handoutMasterId r:id="rId15"/>
  </p:handoutMasterIdLst>
  <p:sldIdLst>
    <p:sldId id="367" r:id="rId2"/>
    <p:sldId id="610" r:id="rId3"/>
    <p:sldId id="617" r:id="rId4"/>
    <p:sldId id="611" r:id="rId5"/>
    <p:sldId id="626" r:id="rId6"/>
    <p:sldId id="613" r:id="rId7"/>
    <p:sldId id="614" r:id="rId8"/>
    <p:sldId id="618" r:id="rId9"/>
    <p:sldId id="627" r:id="rId10"/>
    <p:sldId id="625" r:id="rId11"/>
    <p:sldId id="364" r:id="rId12"/>
    <p:sldId id="606" r:id="rId13"/>
  </p:sldIdLst>
  <p:sldSz cx="9144000" cy="6858000" type="screen4x3"/>
  <p:notesSz cx="6400800" cy="86868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19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5193">
          <p15:clr>
            <a:srgbClr val="A4A3A4"/>
          </p15:clr>
        </p15:guide>
        <p15:guide id="6" pos="5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0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E8E5C"/>
    <a:srgbClr val="FF5050"/>
    <a:srgbClr val="D8FEE0"/>
    <a:srgbClr val="B2F1B1"/>
    <a:srgbClr val="F3DCD8"/>
    <a:srgbClr val="A5CC35"/>
    <a:srgbClr val="344C72"/>
    <a:srgbClr val="E0FEDE"/>
    <a:srgbClr val="008F00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884" autoAdjust="0"/>
    <p:restoredTop sz="91736" autoAdjust="0"/>
  </p:normalViewPr>
  <p:slideViewPr>
    <p:cSldViewPr snapToObjects="1">
      <p:cViewPr varScale="1">
        <p:scale>
          <a:sx n="66" d="100"/>
          <a:sy n="66" d="100"/>
        </p:scale>
        <p:origin x="840" y="66"/>
      </p:cViewPr>
      <p:guideLst>
        <p:guide orient="horz" pos="709"/>
        <p:guide orient="horz" pos="4110"/>
        <p:guide orient="horz" pos="119"/>
        <p:guide orient="horz" pos="3838"/>
        <p:guide pos="5193"/>
        <p:guide pos="567"/>
      </p:guideLst>
    </p:cSldViewPr>
  </p:slideViewPr>
  <p:outlineViewPr>
    <p:cViewPr>
      <p:scale>
        <a:sx n="33" d="100"/>
        <a:sy n="33" d="100"/>
      </p:scale>
      <p:origin x="6" y="1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2328" y="-96"/>
      </p:cViewPr>
      <p:guideLst>
        <p:guide orient="horz" pos="2736"/>
        <p:guide pos="20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B169-C35F-BD48-B4D2-BFF2343759B4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DE897-F8C2-D240-9D33-4C48ED8F2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05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2463"/>
            <a:ext cx="4341812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 noProof="0"/>
              <a:t>Textmasterformate durch Klicken bearbeiten</a:t>
            </a:r>
          </a:p>
          <a:p>
            <a:pPr lvl="1"/>
            <a:r>
              <a:rPr lang="de-CH" altLang="en-US" noProof="0"/>
              <a:t>Zweite Ebene</a:t>
            </a:r>
          </a:p>
          <a:p>
            <a:pPr lvl="2"/>
            <a:r>
              <a:rPr lang="de-CH" altLang="en-US" noProof="0"/>
              <a:t>Dritte Ebene</a:t>
            </a:r>
          </a:p>
          <a:p>
            <a:pPr lvl="3"/>
            <a:r>
              <a:rPr lang="de-CH" altLang="en-US" noProof="0"/>
              <a:t>Vierte Ebene</a:t>
            </a:r>
          </a:p>
          <a:p>
            <a:pPr lvl="4"/>
            <a:r>
              <a:rPr lang="de-CH" altLang="en-US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066B99-7191-4C41-A3ED-64083AB6D595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290363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CH" altLang="en-US">
                <a:ea typeface="ＭＳ Ｐゴシック" pitchFamily="34" charset="-128"/>
              </a:rPr>
              <a:t>LPV established as subgroup in 2000.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E444E9D-01CA-4B63-B5CB-F2E1566FA80F}" type="slidenum">
              <a:rPr lang="en-US" altLang="en-US" sz="1100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en-US" altLang="en-US" sz="11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88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10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69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12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9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2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52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5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4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29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5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83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6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7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46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8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90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Formed in 2000 as part of NASA’s EOS validation program – validating MODIS land products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 mission of the CEOS Land Product Validation (LPV) subgroup is to coordinate the quantitative validation of satellite-derived products. The focus lies on standardized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intercomparison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validation across products from different satellite, algorithms, and agency sources.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62013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C1F4D-F455-0545-9EA2-4AA738EA87BB}" type="slidenum">
              <a:rPr lang="en-US" sz="1100">
                <a:solidFill>
                  <a:srgbClr val="000000"/>
                </a:solidFill>
                <a:latin typeface="Calibri" charset="0"/>
              </a:rPr>
              <a:pPr/>
              <a:t>9</a:t>
            </a:fld>
            <a:endParaRPr lang="en-US" sz="11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5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F335-0D5C-40D0-A81C-F0E6C573DC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80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A057-3DC0-48D4-986F-07D652B0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99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6CD8-71C0-448A-9FB0-7CB7C4F6D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66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top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754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973ED-3CA8-486F-9949-DD3997A21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52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BA8A-0601-43A9-B8B5-ED1A0EDD8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1EB8C-AA48-40A1-93C5-45D84C0D9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55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B25D-921A-4BF2-B813-46D0E9287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66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5A82-3698-4C51-BB5C-E620EAF62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00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2CF5-04B4-48DD-BF91-886DFA49B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85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342D9-7451-4ED4-A7D3-AA01D44F7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20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28423-A651-4546-AD82-8911A111A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48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de-CH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de-C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DC67A6-4AEC-4B68-94DB-B051B95E6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551" r:id="rId2"/>
    <p:sldLayoutId id="2147484541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96641"/>
            <a:ext cx="2428892" cy="195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91" y="2556399"/>
            <a:ext cx="7866489" cy="1301229"/>
          </a:xfrm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Avenir Medium" charset="0"/>
                <a:ea typeface="Avenir Medium" charset="0"/>
                <a:cs typeface="Avenir Medium" charset="0"/>
              </a:rPr>
              <a:t>45</a:t>
            </a:r>
            <a:r>
              <a:rPr lang="en-US" sz="2800" b="1" baseline="30000" dirty="0">
                <a:latin typeface="Avenir Medium" charset="0"/>
                <a:ea typeface="Avenir Medium" charset="0"/>
                <a:cs typeface="Avenir Medium" charset="0"/>
              </a:rPr>
              <a:t>th</a:t>
            </a:r>
            <a:r>
              <a:rPr lang="en-US" sz="2800" b="1" dirty="0">
                <a:latin typeface="Avenir Medium" charset="0"/>
                <a:ea typeface="Avenir Medium" charset="0"/>
                <a:cs typeface="Avenir Medium" charset="0"/>
              </a:rPr>
              <a:t> WGCV Plenary</a:t>
            </a:r>
            <a:br>
              <a:rPr lang="en-US" sz="2800" b="1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en-US" sz="2800" b="1" dirty="0">
                <a:latin typeface="Avenir Medium" charset="0"/>
                <a:ea typeface="Avenir Medium" charset="0"/>
                <a:cs typeface="Avenir Medium" charset="0"/>
              </a:rPr>
              <a:t>Perth, July 2019</a:t>
            </a:r>
            <a:endParaRPr lang="en-US" sz="28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BF335-0D5C-40D0-A81C-F0E6C573DC2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40126" y="821998"/>
            <a:ext cx="5764603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tabLst>
                <a:tab pos="4851400" algn="r"/>
                <a:tab pos="5537200" algn="r"/>
              </a:tabLst>
              <a:defRPr/>
            </a:pPr>
            <a:r>
              <a:rPr lang="en-US" altLang="de-DE" sz="16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tabLst>
                <a:tab pos="4851400" algn="r"/>
                <a:tab pos="5537200" algn="r"/>
              </a:tabLst>
              <a:defRPr/>
            </a:pPr>
            <a:r>
              <a:rPr lang="en-US" altLang="de-DE" sz="16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altLang="de-DE" sz="1600" b="1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Working Group on Calibration and Validation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tabLst>
                <a:tab pos="4851400" algn="r"/>
                <a:tab pos="5537200" algn="r"/>
              </a:tabLst>
              <a:defRPr/>
            </a:pPr>
            <a:r>
              <a:rPr lang="en-US" altLang="de-DE" sz="1600" b="1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	Land Product Validation Subgroup </a:t>
            </a:r>
          </a:p>
        </p:txBody>
      </p:sp>
      <p:pic>
        <p:nvPicPr>
          <p:cNvPr id="13" name="12 Imagen" descr="CEOSlogo.pn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3945664" y="-1"/>
            <a:ext cx="4874807" cy="1079337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0C06A41-3116-42CE-B05B-E43DB3EDF6C8}"/>
              </a:ext>
            </a:extLst>
          </p:cNvPr>
          <p:cNvSpPr txBox="1">
            <a:spLocks/>
          </p:cNvSpPr>
          <p:nvPr/>
        </p:nvSpPr>
        <p:spPr bwMode="auto">
          <a:xfrm>
            <a:off x="669097" y="3929066"/>
            <a:ext cx="7866489" cy="13012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>
                <a:latin typeface="Avenir Medium" charset="0"/>
                <a:ea typeface="Avenir Medium" charset="0"/>
                <a:cs typeface="Avenir Medium" charset="0"/>
              </a:rPr>
              <a:t>Solar radiation validation protocol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>
                <a:latin typeface="Avenir Medium" charset="0"/>
                <a:ea typeface="Avenir Medium" charset="0"/>
                <a:cs typeface="Avenir Medium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>
                <a:latin typeface="Avenir Medium" charset="0"/>
                <a:ea typeface="Avenir Medium" charset="0"/>
                <a:cs typeface="Avenir Medium" charset="0"/>
              </a:rPr>
              <a:t>I. Grant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AU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IEA/PVPS Task 16 – Broad goals</a:t>
            </a:r>
            <a:endParaRPr lang="en-US" sz="3200" b="1" dirty="0"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eaLnBrk="1" hangingPunct="1">
              <a:defRPr/>
            </a:pP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Lowering uncertainty of satellite retrievals and Numerical Weather Prediction (NWP) models for solar resource assessments and nowcasting.</a:t>
            </a:r>
          </a:p>
          <a:p>
            <a:pPr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Define best practices for data fusion of ground, satellite and NWP data (re-analysis) to produce improved datasets, e.g. time series or Typical Meteorological Year (TMY).</a:t>
            </a:r>
          </a:p>
          <a:p>
            <a:pPr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Develop enhanced analysis of long-term inter-annual variability and trends in the solar resource.</a:t>
            </a:r>
          </a:p>
          <a:p>
            <a:pPr marL="457200" indent="-457200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Develop and compare methods for</a:t>
            </a:r>
          </a:p>
          <a:p>
            <a:pPr marL="857250" lvl="1" indent="-457200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Estimating the spectral and angular distributions of solar radiation (clear and all-sky conditions)</a:t>
            </a:r>
          </a:p>
          <a:p>
            <a:pPr marL="857250" lvl="1" indent="-457200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Describing the spatial and temporal variabilities of the solar resource</a:t>
            </a:r>
          </a:p>
          <a:p>
            <a:pPr marL="857250" lvl="1" indent="-457200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Modelling point to area forecasts</a:t>
            </a:r>
          </a:p>
          <a:p>
            <a:pPr marL="857250" lvl="1" indent="-457200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Probabilistic and variability forecasting</a:t>
            </a:r>
          </a:p>
          <a:p>
            <a:pPr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Contribute to or setup international benchmark for data sets and for forecast evaluation.</a:t>
            </a:r>
            <a:endParaRPr lang="en-US" altLang="de-DE" sz="1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10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20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17660" y="2636912"/>
            <a:ext cx="3869140" cy="384866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1600" dirty="0"/>
              <a:t>Subtask 3: Evaluation of current and emerging </a:t>
            </a:r>
            <a:r>
              <a:rPr lang="en-US" sz="1600" b="1" dirty="0"/>
              <a:t>solar forecasting techniques</a:t>
            </a:r>
            <a:r>
              <a:rPr lang="en-US" sz="1600" dirty="0"/>
              <a:t>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Value of solar power forecasts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Regional solar power forecasting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Variability forecasting and probabilistic forecasting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/>
              <a:t>Subtask 4: </a:t>
            </a:r>
            <a:r>
              <a:rPr lang="en-US" sz="1600" b="1" dirty="0"/>
              <a:t>Dissemination and Outreach</a:t>
            </a:r>
            <a:r>
              <a:rPr lang="en-US" sz="1600" dirty="0"/>
              <a:t>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Develop a Task Brochure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Create a 6-month Task Newsletter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Conduct periodic (annual) Subtask-level webinars and/or conference presentations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Update of the solar resource handbook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650560"/>
            <a:ext cx="4223983" cy="3637126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1600" dirty="0"/>
              <a:t>Subtask 1: Evaluation of current and emerging </a:t>
            </a:r>
            <a:r>
              <a:rPr lang="en-US" sz="1600" b="1" dirty="0"/>
              <a:t>resource assessment </a:t>
            </a:r>
            <a:r>
              <a:rPr lang="en-US" sz="1600" dirty="0"/>
              <a:t>methodologies: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Ground based methods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Numerical weather models (NWP)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Satellite-based methods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Benchmarking framework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/>
              <a:t>Subtask 2: </a:t>
            </a:r>
            <a:r>
              <a:rPr lang="en-US" sz="1600" b="1" dirty="0"/>
              <a:t>Enhanced data &amp; bankable products</a:t>
            </a:r>
            <a:r>
              <a:rPr lang="en-US" sz="1600" dirty="0"/>
              <a:t>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600" dirty="0"/>
              <a:t>Data quality &amp; format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Merging of satellite, NWP &amp; ground data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600" dirty="0" err="1"/>
              <a:t>Spatio</a:t>
            </a:r>
            <a:r>
              <a:rPr lang="en-AU" sz="1600" dirty="0"/>
              <a:t>-temporal high variability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600" dirty="0"/>
              <a:t>Long-term inter-annual variability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600" dirty="0"/>
              <a:t>Products for the end-users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1185050"/>
            <a:ext cx="9144000" cy="109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t" hangingPunct="1">
              <a:spcBef>
                <a:spcPct val="30000"/>
              </a:spcBef>
              <a:spcAft>
                <a:spcPct val="30000"/>
              </a:spcAft>
              <a:buChar char="•"/>
              <a:defRPr sz="20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1" fontAlgn="t" hangingPunct="1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1" fontAlgn="t" hangingPunct="1">
              <a:spcBef>
                <a:spcPct val="15000"/>
              </a:spcBef>
              <a:spcAft>
                <a:spcPct val="15000"/>
              </a:spcAft>
              <a:buChar char="•"/>
              <a:defRPr sz="16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1" fontAlgn="t" hangingPunct="1">
              <a:spcBef>
                <a:spcPct val="15000"/>
              </a:spcBef>
              <a:spcAft>
                <a:spcPct val="15000"/>
              </a:spcAft>
              <a:buChar char="–"/>
              <a:defRPr sz="14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en-US" i="1" dirty="0">
                <a:solidFill>
                  <a:schemeClr val="tx1"/>
                </a:solidFill>
              </a:rPr>
              <a:t>Solar resource for high penetration and large </a:t>
            </a:r>
            <a:r>
              <a:rPr lang="en-AU" i="1" dirty="0">
                <a:solidFill>
                  <a:schemeClr val="tx1"/>
                </a:solidFill>
              </a:rPr>
              <a:t>scale applications</a:t>
            </a:r>
            <a:r>
              <a:rPr lang="en-AU" dirty="0">
                <a:solidFill>
                  <a:schemeClr val="tx1"/>
                </a:solidFill>
              </a:rPr>
              <a:t>, 2017-2020</a:t>
            </a:r>
            <a:endParaRPr lang="en-AU" sz="1800" dirty="0">
              <a:solidFill>
                <a:schemeClr val="tx1"/>
              </a:solidFill>
            </a:endParaRPr>
          </a:p>
          <a:p>
            <a:pPr marL="0" indent="0" algn="ctr" defTabSz="914400">
              <a:buNone/>
            </a:pPr>
            <a:r>
              <a:rPr lang="en-US" sz="1800" dirty="0">
                <a:solidFill>
                  <a:schemeClr val="tx1"/>
                </a:solidFill>
              </a:rPr>
              <a:t>Main goal is to lower uncertainty of resources and forecasts and therefore lower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the costs of financing costs as well operation and grid integration costs</a:t>
            </a:r>
          </a:p>
          <a:p>
            <a:pPr marL="0" indent="0" algn="ctr" defTabSz="914400">
              <a:buNone/>
            </a:pP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C70980-5D26-495E-8CEC-257FD9AB4210}"/>
              </a:ext>
            </a:extLst>
          </p:cNvPr>
          <p:cNvSpPr txBox="1">
            <a:spLocks/>
          </p:cNvSpPr>
          <p:nvPr/>
        </p:nvSpPr>
        <p:spPr bwMode="auto">
          <a:xfrm>
            <a:off x="609600" y="188640"/>
            <a:ext cx="84264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IEA/PVPS Task 16</a:t>
            </a:r>
          </a:p>
        </p:txBody>
      </p:sp>
    </p:spTree>
    <p:extLst>
      <p:ext uri="{BB962C8B-B14F-4D97-AF65-F5344CB8AC3E}">
        <p14:creationId xmlns:p14="http://schemas.microsoft.com/office/powerpoint/2010/main" val="130230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LPV Subgroup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To foster and </a:t>
            </a:r>
            <a:r>
              <a:rPr lang="en-US" altLang="de-DE" sz="1800" b="1" dirty="0">
                <a:latin typeface="Avenir Book" charset="0"/>
                <a:ea typeface="Avenir Book" charset="0"/>
                <a:cs typeface="Avenir Book" charset="0"/>
              </a:rPr>
              <a:t>coordinate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altLang="de-DE" sz="1800" b="1" dirty="0">
                <a:latin typeface="Avenir Heavy" charset="0"/>
                <a:ea typeface="Avenir Heavy" charset="0"/>
                <a:cs typeface="Avenir Heavy" charset="0"/>
              </a:rPr>
              <a:t>quantitative validation of global land products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 derived from remotely sensed data, in a traceable way, and to relay results to users.</a:t>
            </a:r>
          </a:p>
          <a:p>
            <a:pPr algn="ctr" eaLnBrk="1" hangingPunct="1">
              <a:buFont typeface="+mj-lt"/>
              <a:buAutoNum type="arabicPeriod"/>
              <a:defRPr/>
            </a:pP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marL="457200" indent="-457200" eaLnBrk="1" hangingPunct="1">
              <a:lnSpc>
                <a:spcPct val="11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To </a:t>
            </a:r>
            <a:r>
              <a:rPr lang="en-US" altLang="de-DE" sz="1800" b="1" dirty="0">
                <a:latin typeface="Avenir Book" charset="0"/>
                <a:ea typeface="Avenir Book" charset="0"/>
                <a:cs typeface="Avenir Book" charset="0"/>
              </a:rPr>
              <a:t>increase the quality and efficiency of global satellite product validation 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by developing and promoting </a:t>
            </a:r>
            <a:r>
              <a:rPr lang="en-US" altLang="de-DE" sz="1800" b="1" dirty="0">
                <a:latin typeface="Avenir Heavy" charset="0"/>
                <a:ea typeface="Avenir Heavy" charset="0"/>
                <a:cs typeface="Avenir Heavy" charset="0"/>
              </a:rPr>
              <a:t>international standards and protocols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 for: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  <a:ea typeface="Avenir Light" charset="0"/>
                <a:cs typeface="Avenir Light" charset="0"/>
              </a:rPr>
              <a:t>Field sampling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  <a:ea typeface="Avenir Light" charset="0"/>
                <a:cs typeface="Avenir Light" charset="0"/>
              </a:rPr>
              <a:t>Scaling techniques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  <a:ea typeface="Avenir Light" charset="0"/>
                <a:cs typeface="Avenir Light" charset="0"/>
              </a:rPr>
              <a:t>Accuracy report and use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  <a:ea typeface="Avenir Light" charset="0"/>
                <a:cs typeface="Avenir Light" charset="0"/>
              </a:rPr>
              <a:t>Data and information exchange</a:t>
            </a:r>
          </a:p>
          <a:p>
            <a:pPr lvl="2" eaLnBrk="1" hangingPunct="1">
              <a:lnSpc>
                <a:spcPct val="30000"/>
              </a:lnSpc>
              <a:spcBef>
                <a:spcPct val="0"/>
              </a:spcBef>
              <a:buFontTx/>
              <a:buNone/>
              <a:defRPr/>
            </a:pP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marL="457200" indent="-457200" eaLnBrk="1" hangingPunct="1">
              <a:lnSpc>
                <a:spcPct val="11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To </a:t>
            </a:r>
            <a:r>
              <a:rPr lang="en-US" altLang="de-DE" sz="1800" b="1" dirty="0">
                <a:latin typeface="Avenir Book" charset="0"/>
                <a:ea typeface="Avenir Book" charset="0"/>
                <a:cs typeface="Avenir Book" charset="0"/>
              </a:rPr>
              <a:t>improve quality of ground references </a:t>
            </a:r>
            <a:r>
              <a:rPr lang="en-US" altLang="de-DE" sz="1800" dirty="0">
                <a:latin typeface="Avenir Book" charset="0"/>
              </a:rPr>
              <a:t>used for 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product validation 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</a:rPr>
              <a:t>Field campaigns for fiducial references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</a:rPr>
              <a:t>Identification of sites and supersites for validation</a:t>
            </a:r>
          </a:p>
          <a:p>
            <a:pPr marL="914400" lvl="2" indent="0" eaLnBrk="1" hangingPunct="1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marL="457200" indent="-457200" eaLnBrk="1" hangingPunct="1">
              <a:lnSpc>
                <a:spcPct val="11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To </a:t>
            </a:r>
            <a:r>
              <a:rPr lang="en-US" altLang="de-DE" sz="1800" b="1" dirty="0">
                <a:latin typeface="Avenir Book" charset="0"/>
                <a:ea typeface="Avenir Book" charset="0"/>
                <a:cs typeface="Avenir Book" charset="0"/>
              </a:rPr>
              <a:t>provide feedback to international structures 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for: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  <a:ea typeface="Avenir Light" charset="0"/>
                <a:cs typeface="Avenir Light" charset="0"/>
              </a:rPr>
              <a:t>Requirements on product accuracy and quality assurance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de-DE" sz="1800" dirty="0">
                <a:latin typeface="Avenir Light" charset="0"/>
                <a:ea typeface="Avenir Light" charset="0"/>
                <a:cs typeface="Avenir Light" charset="0"/>
              </a:rPr>
              <a:t>Terrestrial ECV measurement standards 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909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Why a solar radiation protocol?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r>
              <a:rPr lang="en-AU" sz="1800" b="1" dirty="0"/>
              <a:t>Downwelling surface solar radiation (DSSR) is a key environmental variable</a:t>
            </a:r>
            <a:r>
              <a:rPr lang="en-AU" sz="1800" dirty="0"/>
              <a:t>.</a:t>
            </a:r>
            <a:br>
              <a:rPr lang="en-AU" sz="1800" dirty="0"/>
            </a:br>
            <a:r>
              <a:rPr lang="en-AU" sz="1800" dirty="0"/>
              <a:t>It drives weather, climate, evapotranspiration, plant growth, solar energy, </a:t>
            </a:r>
          </a:p>
          <a:p>
            <a:r>
              <a:rPr lang="en-AU" sz="1800" b="1" dirty="0"/>
              <a:t>DSSR is a GCOS ECV</a:t>
            </a:r>
          </a:p>
          <a:p>
            <a:pPr lvl="1"/>
            <a:r>
              <a:rPr lang="en-AU" sz="1800" dirty="0"/>
              <a:t>Under: 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Atmosphere – Surface – Radiation budget</a:t>
            </a:r>
          </a:p>
          <a:p>
            <a:pPr lvl="1"/>
            <a:r>
              <a:rPr lang="en-AU" sz="1800" dirty="0"/>
              <a:t>GCOS has proposed the GCOS Surface Reference Network (GSRN) with</a:t>
            </a:r>
            <a:br>
              <a:rPr lang="en-AU" sz="1800" dirty="0"/>
            </a:br>
            <a:r>
              <a:rPr lang="en-AU" sz="1800" dirty="0"/>
              <a:t>DSSR a core variable as one of the four components of surface radiation budget.</a:t>
            </a:r>
            <a:endParaRPr lang="en-US" altLang="de-DE" sz="1800" dirty="0">
              <a:latin typeface="Avenir Light" charset="0"/>
              <a:ea typeface="Avenir Light" charset="0"/>
              <a:cs typeface="Avenir Light" charset="0"/>
            </a:endParaRPr>
          </a:p>
          <a:p>
            <a:r>
              <a:rPr lang="en-US" altLang="de-DE" sz="1800" b="1" dirty="0">
                <a:latin typeface="Avenir Book" charset="0"/>
                <a:ea typeface="Avenir Book" charset="0"/>
                <a:cs typeface="Avenir Book" charset="0"/>
              </a:rPr>
              <a:t>DSSR is produced by CEOS agencies</a:t>
            </a:r>
          </a:p>
          <a:p>
            <a:pPr lvl="1"/>
            <a:r>
              <a:rPr lang="en-AU" sz="1800" dirty="0" err="1"/>
              <a:t>WGClimate</a:t>
            </a:r>
            <a:r>
              <a:rPr lang="en-AU" sz="1800" dirty="0"/>
              <a:t> inventory of satellite ECV datasets:</a:t>
            </a:r>
          </a:p>
          <a:p>
            <a:pPr lvl="2"/>
            <a:r>
              <a:rPr lang="en-AU" sz="1600" b="1" dirty="0"/>
              <a:t>EUMETSAT</a:t>
            </a:r>
            <a:r>
              <a:rPr lang="en-AU" sz="1600" dirty="0"/>
              <a:t> (CM SAF): CLARA (AVHRR), CLAAS (SEVIRI), SARAH (SEVIRI by </a:t>
            </a:r>
            <a:r>
              <a:rPr lang="en-AU" sz="1600" dirty="0" err="1"/>
              <a:t>Heliosat</a:t>
            </a:r>
            <a:r>
              <a:rPr lang="en-AU" sz="1600" dirty="0"/>
              <a:t>)</a:t>
            </a:r>
          </a:p>
          <a:p>
            <a:pPr lvl="2"/>
            <a:r>
              <a:rPr lang="en-AU" sz="1600" b="1" dirty="0"/>
              <a:t>NASA</a:t>
            </a:r>
            <a:r>
              <a:rPr lang="en-AU" sz="1600" dirty="0"/>
              <a:t> (CERES</a:t>
            </a:r>
            <a:r>
              <a:rPr lang="en-AU" sz="1800" dirty="0"/>
              <a:t>)</a:t>
            </a:r>
          </a:p>
          <a:p>
            <a:pPr lvl="1"/>
            <a:r>
              <a:rPr lang="en-AU" sz="1800" dirty="0"/>
              <a:t>Others include</a:t>
            </a:r>
          </a:p>
          <a:p>
            <a:pPr lvl="2"/>
            <a:r>
              <a:rPr lang="en-AU" sz="1600" b="1" dirty="0"/>
              <a:t>NOAA</a:t>
            </a:r>
            <a:r>
              <a:rPr lang="en-AU" sz="1600" dirty="0"/>
              <a:t>: NSRDB (US coverage)</a:t>
            </a:r>
          </a:p>
          <a:p>
            <a:pPr lvl="2"/>
            <a:r>
              <a:rPr lang="en-AU" sz="1600" b="1" dirty="0"/>
              <a:t>NASA</a:t>
            </a:r>
            <a:r>
              <a:rPr lang="en-AU" sz="1600" dirty="0"/>
              <a:t>: POWER (global coverage, from GEWEX/SRB)</a:t>
            </a:r>
          </a:p>
          <a:p>
            <a:pPr lvl="2"/>
            <a:r>
              <a:rPr lang="en-AU" sz="1600" b="1" dirty="0"/>
              <a:t>EC</a:t>
            </a:r>
            <a:r>
              <a:rPr lang="en-AU" sz="1600" dirty="0"/>
              <a:t>: CAMS radiation service (</a:t>
            </a:r>
            <a:r>
              <a:rPr lang="en-AU" sz="1600" dirty="0" err="1"/>
              <a:t>Meteosat</a:t>
            </a:r>
            <a:r>
              <a:rPr lang="en-AU" sz="1600" dirty="0"/>
              <a:t> coverage)</a:t>
            </a:r>
          </a:p>
          <a:p>
            <a:pPr lvl="2"/>
            <a:r>
              <a:rPr lang="en-AU" sz="1600" b="1" dirty="0" err="1"/>
              <a:t>ABoM</a:t>
            </a:r>
            <a:r>
              <a:rPr lang="en-AU" sz="1600" dirty="0"/>
              <a:t> (Australia coverage)</a:t>
            </a:r>
          </a:p>
          <a:p>
            <a:pPr lvl="2"/>
            <a:r>
              <a:rPr lang="en-AU" sz="1600" b="1" dirty="0"/>
              <a:t>JAXA</a:t>
            </a:r>
            <a:r>
              <a:rPr lang="en-AU" sz="1600" dirty="0"/>
              <a:t> (Himawari </a:t>
            </a:r>
            <a:r>
              <a:rPr lang="en-AU" sz="1800" dirty="0"/>
              <a:t>coverage)</a:t>
            </a:r>
          </a:p>
          <a:p>
            <a:r>
              <a:rPr lang="en-AU" sz="1800" b="1" dirty="0"/>
              <a:t>DSSR is the fuel for solar energy generation</a:t>
            </a:r>
          </a:p>
          <a:p>
            <a:pPr lvl="1"/>
            <a:r>
              <a:rPr lang="en-AU" sz="1800" dirty="0"/>
              <a:t>UN Sustainable Development Goal (SDG) 7 "Affordable and Clean Energy"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de-DE" sz="1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774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GCOS ECV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Atmosphere – Surface – Radiation budget</a:t>
            </a:r>
            <a:endParaRPr lang="en-US" altLang="de-DE" sz="1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4C76939-39D5-4A64-9D76-27BE329A32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70"/>
          <a:stretch/>
        </p:blipFill>
        <p:spPr>
          <a:xfrm>
            <a:off x="738955" y="1628800"/>
            <a:ext cx="8101483" cy="324036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F3E56D8-D45C-4382-871E-560A0AD8F780}"/>
              </a:ext>
            </a:extLst>
          </p:cNvPr>
          <p:cNvSpPr/>
          <p:nvPr/>
        </p:nvSpPr>
        <p:spPr>
          <a:xfrm>
            <a:off x="667656" y="3947570"/>
            <a:ext cx="8230838" cy="100811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92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Spatiotemporal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DSSR has the spatiotemporal variability of clouds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Ground observation sampling is at 1 minute or even 1 second</a:t>
            </a:r>
          </a:p>
          <a:p>
            <a:pPr lvl="2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E.g. </a:t>
            </a:r>
            <a:r>
              <a:rPr lang="en-AU" altLang="de-DE" sz="1800" dirty="0" err="1">
                <a:latin typeface="Avenir Book" charset="0"/>
                <a:ea typeface="Avenir Book" charset="0"/>
                <a:cs typeface="Avenir Book" charset="0"/>
              </a:rPr>
              <a:t>ABoM</a:t>
            </a: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 network is 1-minute statistics of 1-second samples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GEO satellite data has hourly or recently 10/15 minute sampling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Satellite solar products are typically at 10/15 minutes, hour, day, month, year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Significant spatial variation within a satellite IFOV or grid cell</a:t>
            </a:r>
          </a:p>
          <a:p>
            <a:pPr eaLnBrk="1" hangingPunct="1">
              <a:defRPr/>
            </a:pPr>
            <a:endParaRPr lang="en-AU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Thus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Temporal "smoothness" metric of Albedo, FAPAR, etc. is not appropriate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Errors of dataset </a:t>
            </a:r>
            <a:r>
              <a:rPr lang="en-AU" altLang="de-DE" sz="1800" dirty="0" err="1">
                <a:latin typeface="Avenir Book" charset="0"/>
                <a:ea typeface="Avenir Book" charset="0"/>
                <a:cs typeface="Avenir Book" charset="0"/>
              </a:rPr>
              <a:t>intercomparison</a:t>
            </a: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 depend on spatial and temporal resolution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Point ground observations have more temporal variability than spatially averaged satellite observations</a:t>
            </a:r>
          </a:p>
          <a:p>
            <a:pPr eaLnBrk="1" hangingPunct="1">
              <a:defRPr/>
            </a:pPr>
            <a:endParaRPr lang="en-AU" altLang="de-DE" sz="1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712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AU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IEA/PVPS Task 16</a:t>
            </a:r>
            <a:endParaRPr lang="en-US" sz="3200" b="1" dirty="0"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International Energy Agency (IEA) – Photovoltaic Power Systems (PVPS)</a:t>
            </a:r>
            <a:b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– Task16: "</a:t>
            </a: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Solar resource for high penetration and large scale applications”</a:t>
            </a: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International group of self-funded technical experts: ~20 nations, ~100 people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Focus on improving </a:t>
            </a: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solar resource assessment and forecasting for solar energy sector</a:t>
            </a: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Duration 2017</a:t>
            </a:r>
            <a:r>
              <a:rPr lang="en-US" altLang="de-DE" sz="1800" dirty="0">
                <a:latin typeface="Courier New" panose="02070309020205020404" pitchFamily="49" charset="0"/>
                <a:ea typeface="Avenir Book" charset="0"/>
                <a:cs typeface="Courier New" panose="02070309020205020404" pitchFamily="49" charset="0"/>
              </a:rPr>
              <a:t>–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2020 (extension to 2023 under development)</a:t>
            </a:r>
            <a:endParaRPr lang="en-US" altLang="de-DE" sz="1800" dirty="0">
              <a:latin typeface="Avenir Book" charset="0"/>
            </a:endParaRP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Continues IEA/SHC Task 4 (1977</a:t>
            </a:r>
            <a:r>
              <a:rPr lang="en-US" altLang="de-DE" sz="1800" dirty="0">
                <a:latin typeface="Courier New" panose="02070309020205020404" pitchFamily="49" charset="0"/>
                <a:ea typeface="Avenir Book" charset="0"/>
                <a:cs typeface="Courier New" panose="02070309020205020404" pitchFamily="49" charset="0"/>
              </a:rPr>
              <a:t>–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), …, Task 46 (</a:t>
            </a:r>
            <a:r>
              <a:rPr lang="en-US" altLang="de-DE" sz="1800" dirty="0">
                <a:latin typeface="Avenir Book" charset="0"/>
              </a:rPr>
              <a:t>2011–2016)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Produced Best Practices Handbook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Task 16 broad goals include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Lowering uncertainty of satellite retrievals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Light" charset="0"/>
                <a:ea typeface="Avenir Light" charset="0"/>
                <a:cs typeface="Avenir Light" charset="0"/>
              </a:rPr>
              <a:t>Contribute to or setup international benchmark for data sets</a:t>
            </a: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Task 16 members are broadly supportive of a CEOS protocol to </a:t>
            </a:r>
            <a:r>
              <a:rPr lang="en-US" altLang="de-DE" sz="1800" dirty="0" err="1">
                <a:latin typeface="Avenir Book" charset="0"/>
                <a:ea typeface="Avenir Book" charset="0"/>
                <a:cs typeface="Avenir Book" charset="0"/>
              </a:rPr>
              <a:t>formalise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 solar radiation validation</a:t>
            </a:r>
          </a:p>
          <a:p>
            <a:pPr marL="0" indent="0" eaLnBrk="1" hangingPunct="1">
              <a:buNone/>
              <a:defRPr/>
            </a:pP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de-DE" sz="1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877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Previous solar validation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IEA/SHC Task 36 "</a:t>
            </a: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Report on Benchmarking of Radiation Products" (2009)</a:t>
            </a: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Point comparisons at ground stations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Map-based relative </a:t>
            </a:r>
            <a:r>
              <a:rPr lang="en-US" altLang="de-DE" sz="1800" dirty="0" err="1">
                <a:latin typeface="Avenir Book" charset="0"/>
                <a:ea typeface="Avenir Book" charset="0"/>
                <a:cs typeface="Avenir Book" charset="0"/>
              </a:rPr>
              <a:t>intercomparison</a:t>
            </a: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 of satellite datasets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Metrics include MBE, RMSE, measures of difference between probability distributions</a:t>
            </a:r>
          </a:p>
          <a:p>
            <a:pPr eaLnBrk="1" hangingPunct="1">
              <a:defRPr/>
            </a:pP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IEA/SHC Task 46 "Best Practices Handbook" (2015):</a:t>
            </a:r>
            <a:b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"</a:t>
            </a:r>
            <a:r>
              <a:rPr lang="en-AU" altLang="de-DE" sz="1800" dirty="0">
                <a:latin typeface="Avenir Book" charset="0"/>
                <a:ea typeface="Avenir Book" charset="0"/>
                <a:cs typeface="Avenir Book" charset="0"/>
              </a:rPr>
              <a:t>There is no standardized method for accuracy assessment [of satellite datasets]"</a:t>
            </a:r>
          </a:p>
          <a:p>
            <a:pPr eaLnBrk="1" hangingPunct="1">
              <a:defRPr/>
            </a:pPr>
            <a:endParaRPr lang="en-US" altLang="de-DE" sz="1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177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C29EF41-A3B1-4410-B63E-B83A7DA9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A Solar validation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Model on Albedo (and LST, FAPAR, …) protocol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  <a:ea typeface="Avenir Book" charset="0"/>
                <a:cs typeface="Avenir Book" charset="0"/>
              </a:rPr>
              <a:t>Adapt to existing solar validation work and necessary future work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Metrics adapted from albedo or FAPAR protocols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Delete smoothness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Add  measures of PDF difference, temporal variability?, ramps?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Identify future work needed (e.g. How necessary is ground site homogeneity?)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Split of DSSR into direct beam &amp; diffuse components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Critical for solar energy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Direct/diffuse split is also used by e.g. weather models, ecosystem models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Expand solar protocol from initial DSSR to include direct component?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376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450" cy="609600"/>
          </a:xfrm>
        </p:spPr>
        <p:txBody>
          <a:bodyPr/>
          <a:lstStyle/>
          <a:p>
            <a:pPr eaLnBrk="1" hangingPunct="1"/>
            <a:r>
              <a:rPr lang="en-US" sz="3200" b="1" dirty="0"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latin typeface="Avenir Heavy" charset="0"/>
                <a:ea typeface="Avenir Heavy" charset="0"/>
                <a:cs typeface="Avenir Heavy" charset="0"/>
              </a:rPr>
              <a:t>Issues /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314"/>
            <a:ext cx="8426450" cy="504098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Is DSSR "land" enough to come under LPV?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Protocol to cover direct and diffuse?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Some CEOS agency datasets include direct (e.g. NOAA/NSRDB, </a:t>
            </a:r>
            <a:r>
              <a:rPr lang="en-US" altLang="de-DE" sz="1800" dirty="0" err="1">
                <a:latin typeface="Avenir Book" charset="0"/>
              </a:rPr>
              <a:t>ABoM</a:t>
            </a:r>
            <a:r>
              <a:rPr lang="en-US" altLang="de-DE" sz="1800" dirty="0">
                <a:latin typeface="Avenir Book" charset="0"/>
              </a:rPr>
              <a:t>, JAXA, EC/CAMS, CM-SAF/MVIRI)</a:t>
            </a: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Protocol to list areas requiring research, including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What is adequate global distribution of sites?</a:t>
            </a:r>
          </a:p>
          <a:p>
            <a:pPr lvl="1" eaLnBrk="1" hangingPunct="1">
              <a:defRPr/>
            </a:pPr>
            <a:r>
              <a:rPr lang="en-US" altLang="de-DE" sz="1800" dirty="0">
                <a:latin typeface="Avenir Book" charset="0"/>
              </a:rPr>
              <a:t>What is the need for spatial homogeneity of ground sites?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</a:rPr>
              <a:t>Need for QC of ground data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</a:rPr>
              <a:t>Dealing with gaps in ground or satellite data to be compared as temporal aggregates (e.g. daily totals, monthly averages)</a:t>
            </a:r>
          </a:p>
          <a:p>
            <a:pPr eaLnBrk="1" hangingPunct="1">
              <a:defRPr/>
            </a:pPr>
            <a:r>
              <a:rPr lang="en-AU" altLang="de-DE" sz="1800" dirty="0">
                <a:latin typeface="Avenir Book" charset="0"/>
              </a:rPr>
              <a:t>Lack of globally coordinated dataset production and distribution</a:t>
            </a:r>
            <a:endParaRPr lang="en-US" altLang="de-DE" sz="1800" dirty="0">
              <a:latin typeface="Avenir Book" charset="0"/>
            </a:endParaRPr>
          </a:p>
          <a:p>
            <a:pPr eaLnBrk="1" hangingPunct="1">
              <a:defRPr/>
            </a:pPr>
            <a:r>
              <a:rPr lang="en-US" altLang="de-DE" sz="1800" dirty="0">
                <a:latin typeface="Avenir Book" charset="0"/>
              </a:rPr>
              <a:t>What to call it?</a:t>
            </a:r>
          </a:p>
          <a:p>
            <a:pPr lvl="1" eaLnBrk="1" hangingPunct="1">
              <a:defRPr/>
            </a:pPr>
            <a:r>
              <a:rPr lang="en-AU" sz="1800" dirty="0">
                <a:latin typeface="Avenir Book" charset="0"/>
              </a:rPr>
              <a:t>Downwelling surface solar radiation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</a:rPr>
              <a:t>GCOS: Surface ERB shortwave</a:t>
            </a:r>
          </a:p>
          <a:p>
            <a:pPr lvl="1" eaLnBrk="1" hangingPunct="1">
              <a:defRPr/>
            </a:pPr>
            <a:r>
              <a:rPr lang="en-AU" altLang="de-DE" sz="1800" dirty="0">
                <a:latin typeface="Avenir Book" charset="0"/>
              </a:rPr>
              <a:t>Solar energy community: Global horizontal irradiance, Direct normal irradiance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de-DE" sz="1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772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618BF8-F1D3-49DA-BCB2-83969F60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Extra slides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B8FBF-57EC-4516-97F2-E06DCA9B42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45972C-1CD2-F148-BD7B-426BFEAD7304}" type="slidenum">
              <a:rPr lang="en-US" sz="1200">
                <a:solidFill>
                  <a:srgbClr val="898989"/>
                </a:solidFill>
              </a:rPr>
              <a:pPr/>
              <a:t>9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067" y="0"/>
            <a:ext cx="416818" cy="6858000"/>
            <a:chOff x="-4067" y="0"/>
            <a:chExt cx="416818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412750" cy="6858000"/>
            </a:xfrm>
            <a:prstGeom prst="rect">
              <a:avLst/>
            </a:prstGeom>
            <a:solidFill>
              <a:srgbClr val="344C72"/>
            </a:solidFill>
            <a:ln>
              <a:solidFill>
                <a:srgbClr val="344C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>
              <a:scene3d>
                <a:camera prst="orthographicFront">
                  <a:rot lat="0" lon="0" rev="0"/>
                </a:camera>
                <a:lightRig rig="threePt" dir="t"/>
              </a:scene3d>
            </a:bodyPr>
            <a:lstStyle/>
            <a:p>
              <a:pPr marL="1370013"/>
              <a:r>
                <a:rPr lang="en-US" sz="1800" spc="100" dirty="0">
                  <a:solidFill>
                    <a:srgbClr val="A5CC35"/>
                  </a:solidFill>
                  <a:latin typeface="Avenir Book" charset="0"/>
                  <a:ea typeface="Avenir Book" charset="0"/>
                  <a:cs typeface="Avenir Book" charset="0"/>
                </a:rPr>
                <a:t>Working Group on Calibration and Validation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-321375" y="6004070"/>
              <a:ext cx="1051433" cy="416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759083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uzh_praesentation_informell_e</Template>
  <TotalTime>30814</TotalTime>
  <Words>1499</Words>
  <Application>Microsoft Office PowerPoint</Application>
  <PresentationFormat>On-screen Show (4:3)</PresentationFormat>
  <Paragraphs>194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Book</vt:lpstr>
      <vt:lpstr>Avenir Heavy</vt:lpstr>
      <vt:lpstr>Avenir Light</vt:lpstr>
      <vt:lpstr>Avenir Medium</vt:lpstr>
      <vt:lpstr>Calibri</vt:lpstr>
      <vt:lpstr>Courier New</vt:lpstr>
      <vt:lpstr>4_Office Theme</vt:lpstr>
      <vt:lpstr>45th WGCV Plenary Perth, July 2019</vt:lpstr>
      <vt:lpstr>Why a solar radiation protocol?</vt:lpstr>
      <vt:lpstr>GCOS ECV</vt:lpstr>
      <vt:lpstr>Spatiotemporal characteristics</vt:lpstr>
      <vt:lpstr>IEA/PVPS Task 16</vt:lpstr>
      <vt:lpstr>Previous solar validation efforts</vt:lpstr>
      <vt:lpstr>A Solar validation protocol</vt:lpstr>
      <vt:lpstr>Issues / Questions</vt:lpstr>
      <vt:lpstr>Extra slides</vt:lpstr>
      <vt:lpstr>IEA/PVPS Task 16 – Broad goals</vt:lpstr>
      <vt:lpstr>PowerPoint Presentation</vt:lpstr>
      <vt:lpstr>LPV Subgroup Objectives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LPV Subgroup Overview - AGU 2014</dc:title>
  <dc:creator>J Nickeson</dc:creator>
  <cp:lastModifiedBy>Ian Grant</cp:lastModifiedBy>
  <cp:revision>929</cp:revision>
  <cp:lastPrinted>2016-05-23T17:14:50Z</cp:lastPrinted>
  <dcterms:created xsi:type="dcterms:W3CDTF">2012-11-12T08:21:21Z</dcterms:created>
  <dcterms:modified xsi:type="dcterms:W3CDTF">2019-07-13T10:43:57Z</dcterms:modified>
</cp:coreProperties>
</file>