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2"/>
    <p:sldId id="370" r:id="rId3"/>
    <p:sldId id="449" r:id="rId4"/>
    <p:sldId id="451" r:id="rId5"/>
    <p:sldId id="450" r:id="rId6"/>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E395"/>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068" autoAdjust="0"/>
    <p:restoredTop sz="91968" autoAdjust="0"/>
  </p:normalViewPr>
  <p:slideViewPr>
    <p:cSldViewPr>
      <p:cViewPr varScale="1">
        <p:scale>
          <a:sx n="84" d="100"/>
          <a:sy n="84" d="100"/>
        </p:scale>
        <p:origin x="200" y="2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2" d="100"/>
          <a:sy n="102" d="100"/>
        </p:scale>
        <p:origin x="-320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 name="Textfeld 7"/>
          <p:cNvSpPr txBox="1"/>
          <p:nvPr userDrawn="1"/>
        </p:nvSpPr>
        <p:spPr>
          <a:xfrm>
            <a:off x="609600" y="6172200"/>
            <a:ext cx="5257800" cy="304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sz="1800" b="1" dirty="0">
                <a:solidFill>
                  <a:srgbClr val="92D050"/>
                </a:solidFill>
                <a:effectLst/>
                <a:latin typeface="Frutiger 45 Light"/>
                <a:ea typeface="Times New Roman"/>
                <a:cs typeface="Arial"/>
              </a:rPr>
              <a:t>Working Group on Calibration and Validation</a:t>
            </a:r>
            <a:endParaRPr lang="en-US" sz="1800" dirty="0">
              <a:effectLst/>
              <a:latin typeface="Times New Roman"/>
              <a:ea typeface="Times New Roman"/>
              <a:cs typeface="Times"/>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hape 3">
            <a:extLst>
              <a:ext uri="{FF2B5EF4-FFF2-40B4-BE49-F238E27FC236}">
                <a16:creationId xmlns:a16="http://schemas.microsoft.com/office/drawing/2014/main" id="{4001B132-5633-A24A-98A5-A160E4BC4F9F}"/>
              </a:ext>
            </a:extLst>
          </p:cNvPr>
          <p:cNvSpPr/>
          <p:nvPr userDrawn="1"/>
        </p:nvSpPr>
        <p:spPr>
          <a:xfrm>
            <a:off x="1981200" y="76200"/>
            <a:ext cx="5410200" cy="1015663"/>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0" marR="0" lvl="0" indent="0" defTabSz="914400" eaLnBrk="1" fontAlgn="auto" latinLnBrk="0" hangingPunct="1">
              <a:lnSpc>
                <a:spcPct val="100000"/>
              </a:lnSpc>
              <a:spcBef>
                <a:spcPts val="0"/>
              </a:spcBef>
              <a:spcAft>
                <a:spcPts val="0"/>
              </a:spcAft>
              <a:buClrTx/>
              <a:buSzTx/>
              <a:buFontTx/>
              <a:buNone/>
              <a:tabLst/>
              <a:defRPr>
                <a:solidFill>
                  <a:srgbClr val="000000"/>
                </a:solidFill>
              </a:defRPr>
            </a:pPr>
            <a:r>
              <a:rPr lang="en-US" sz="2200" dirty="0">
                <a:solidFill>
                  <a:srgbClr val="FFFFFF"/>
                </a:solidFill>
                <a:latin typeface="Proxima Nova Regular"/>
                <a:ea typeface="Proxima Nova Regular"/>
                <a:cs typeface="Proxima Nova Regular"/>
                <a:sym typeface="Proxima Nova Regular"/>
              </a:rPr>
              <a:t>FDA-12: Inventory of space data product formats used by CEOS agencies</a:t>
            </a:r>
          </a:p>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				WGCV-45</a:t>
            </a:r>
          </a:p>
        </p:txBody>
      </p:sp>
    </p:spTree>
    <p:extLst>
      <p:ext uri="{BB962C8B-B14F-4D97-AF65-F5344CB8AC3E}">
        <p14:creationId xmlns:p14="http://schemas.microsoft.com/office/powerpoint/2010/main" val="109395542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0" y="1143000"/>
            <a:ext cx="8305800" cy="762000"/>
          </a:xfrm>
          <a:prstGeom prst="rect">
            <a:avLst/>
          </a:prstGeom>
        </p:spPr>
        <p:txBody>
          <a:bodyPr/>
          <a:lstStyle>
            <a:lvl1pPr algn="just">
              <a:buNone/>
              <a:defRPr sz="2200">
                <a:solidFill>
                  <a:schemeClr val="tx1"/>
                </a:solidFill>
              </a:defRPr>
            </a:lvl1pPr>
            <a:lvl2pPr>
              <a:buNone/>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5" name="Content Placeholder 3"/>
          <p:cNvSpPr>
            <a:spLocks noGrp="1"/>
          </p:cNvSpPr>
          <p:nvPr>
            <p:ph sz="half" idx="11"/>
          </p:nvPr>
        </p:nvSpPr>
        <p:spPr>
          <a:xfrm>
            <a:off x="0" y="1905000"/>
            <a:ext cx="8839200" cy="4572000"/>
          </a:xfrm>
          <a:prstGeom prst="rect">
            <a:avLst/>
          </a:prstGeom>
        </p:spPr>
        <p:txBody>
          <a:bodyPr/>
          <a:lstStyle>
            <a:lvl1pPr>
              <a:buSzPct val="90000"/>
              <a:defRPr sz="2000" baseline="0">
                <a:solidFill>
                  <a:schemeClr val="tx1"/>
                </a:solidFill>
                <a:latin typeface="Century Gothic" pitchFamily="34" charset="0"/>
              </a:defRPr>
            </a:lvl1pPr>
            <a:lvl2pPr marL="768927" indent="-311727">
              <a:buClr>
                <a:srgbClr val="005426"/>
              </a:buClr>
              <a:buSzPct val="80000"/>
              <a:buFont typeface="Wingdings" panose="05000000000000000000" pitchFamily="2" charset="2"/>
              <a:buChar char="§"/>
              <a:defRPr sz="2000" baseline="0">
                <a:solidFill>
                  <a:schemeClr val="tx1"/>
                </a:solidFill>
                <a:latin typeface="Century Gothic" pitchFamily="34" charset="0"/>
              </a:defRPr>
            </a:lvl2pPr>
            <a:lvl3pPr>
              <a:buSzPct val="60000"/>
              <a:defRPr sz="2000" baseline="0">
                <a:solidFill>
                  <a:schemeClr val="tx1"/>
                </a:solidFill>
                <a:latin typeface="Century Gothic" pitchFamily="34" charset="0"/>
              </a:defRPr>
            </a:lvl3pPr>
            <a:lvl4pPr>
              <a:defRPr sz="2400">
                <a:solidFill>
                  <a:srgbClr val="C00000"/>
                </a:solidFill>
              </a:defRPr>
            </a:lvl4pPr>
            <a:lvl5pPr>
              <a:defRPr sz="2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6" name="Shape 3"/>
          <p:cNvSpPr/>
          <p:nvPr userDrawn="1"/>
        </p:nvSpPr>
        <p:spPr>
          <a:xfrm>
            <a:off x="1981200" y="76200"/>
            <a:ext cx="5410200" cy="1015663"/>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0" marR="0" lvl="0" indent="0" defTabSz="914400" eaLnBrk="1" fontAlgn="auto" latinLnBrk="0" hangingPunct="1">
              <a:lnSpc>
                <a:spcPct val="100000"/>
              </a:lnSpc>
              <a:spcBef>
                <a:spcPts val="0"/>
              </a:spcBef>
              <a:spcAft>
                <a:spcPts val="0"/>
              </a:spcAft>
              <a:buClrTx/>
              <a:buSzTx/>
              <a:buFontTx/>
              <a:buNone/>
              <a:tabLst/>
              <a:defRPr>
                <a:solidFill>
                  <a:srgbClr val="000000"/>
                </a:solidFill>
              </a:defRPr>
            </a:pPr>
            <a:r>
              <a:rPr lang="en-US" sz="2200" dirty="0">
                <a:solidFill>
                  <a:srgbClr val="FFFFFF"/>
                </a:solidFill>
                <a:latin typeface="Proxima Nova Regular"/>
                <a:ea typeface="Proxima Nova Regular"/>
                <a:cs typeface="Proxima Nova Regular"/>
                <a:sym typeface="Proxima Nova Regular"/>
              </a:rPr>
              <a:t>FDA-12: Inventory of space data product formats used by CEOS agencies</a:t>
            </a:r>
          </a:p>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				WGCV-45</a:t>
            </a:r>
          </a:p>
        </p:txBody>
      </p:sp>
    </p:spTree>
    <p:extLst>
      <p:ext uri="{BB962C8B-B14F-4D97-AF65-F5344CB8AC3E}">
        <p14:creationId xmlns:p14="http://schemas.microsoft.com/office/powerpoint/2010/main" val="3344838444"/>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0" y="1143000"/>
            <a:ext cx="8305800" cy="762000"/>
          </a:xfrm>
          <a:prstGeom prst="rect">
            <a:avLst/>
          </a:prstGeom>
        </p:spPr>
        <p:txBody>
          <a:bodyPr/>
          <a:lstStyle>
            <a:lvl1pPr algn="just">
              <a:buNone/>
              <a:defRPr sz="2200">
                <a:solidFill>
                  <a:schemeClr val="tx1"/>
                </a:solidFill>
              </a:defRPr>
            </a:lvl1pPr>
            <a:lvl2pPr>
              <a:buNone/>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5" name="Content Placeholder 3"/>
          <p:cNvSpPr>
            <a:spLocks noGrp="1"/>
          </p:cNvSpPr>
          <p:nvPr>
            <p:ph sz="half" idx="11"/>
          </p:nvPr>
        </p:nvSpPr>
        <p:spPr>
          <a:xfrm>
            <a:off x="0" y="1905000"/>
            <a:ext cx="8839200" cy="4572000"/>
          </a:xfrm>
          <a:prstGeom prst="rect">
            <a:avLst/>
          </a:prstGeom>
        </p:spPr>
        <p:txBody>
          <a:bodyPr/>
          <a:lstStyle>
            <a:lvl1pPr>
              <a:buSzPct val="90000"/>
              <a:defRPr sz="2000" baseline="0">
                <a:solidFill>
                  <a:schemeClr val="tx1"/>
                </a:solidFill>
                <a:latin typeface="Century Gothic" pitchFamily="34" charset="0"/>
              </a:defRPr>
            </a:lvl1pPr>
            <a:lvl2pPr marL="768927" indent="-311727">
              <a:buClr>
                <a:srgbClr val="005426"/>
              </a:buClr>
              <a:buSzPct val="80000"/>
              <a:buFont typeface="Wingdings" panose="05000000000000000000" pitchFamily="2" charset="2"/>
              <a:buChar char="§"/>
              <a:defRPr sz="2000" baseline="0">
                <a:solidFill>
                  <a:schemeClr val="tx1"/>
                </a:solidFill>
                <a:latin typeface="Century Gothic" pitchFamily="34" charset="0"/>
              </a:defRPr>
            </a:lvl2pPr>
            <a:lvl3pPr>
              <a:buSzPct val="60000"/>
              <a:defRPr sz="2000" baseline="0">
                <a:solidFill>
                  <a:schemeClr val="tx1"/>
                </a:solidFill>
                <a:latin typeface="Century Gothic" pitchFamily="34" charset="0"/>
              </a:defRPr>
            </a:lvl3pPr>
            <a:lvl4pPr>
              <a:defRPr sz="2400">
                <a:solidFill>
                  <a:srgbClr val="C00000"/>
                </a:solidFill>
              </a:defRPr>
            </a:lvl4pPr>
            <a:lvl5pPr>
              <a:defRPr sz="2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7" name="Shape 3">
            <a:extLst>
              <a:ext uri="{FF2B5EF4-FFF2-40B4-BE49-F238E27FC236}">
                <a16:creationId xmlns:a16="http://schemas.microsoft.com/office/drawing/2014/main" id="{DB031A9F-FC2A-9746-82B1-43A88ED3A923}"/>
              </a:ext>
            </a:extLst>
          </p:cNvPr>
          <p:cNvSpPr/>
          <p:nvPr userDrawn="1"/>
        </p:nvSpPr>
        <p:spPr>
          <a:xfrm>
            <a:off x="1981200" y="76200"/>
            <a:ext cx="5410200" cy="1015663"/>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0" marR="0" lvl="0" indent="0" defTabSz="914400" eaLnBrk="1" fontAlgn="auto" latinLnBrk="0" hangingPunct="1">
              <a:lnSpc>
                <a:spcPct val="100000"/>
              </a:lnSpc>
              <a:spcBef>
                <a:spcPts val="0"/>
              </a:spcBef>
              <a:spcAft>
                <a:spcPts val="0"/>
              </a:spcAft>
              <a:buClrTx/>
              <a:buSzTx/>
              <a:buFontTx/>
              <a:buNone/>
              <a:tabLst/>
              <a:defRPr>
                <a:solidFill>
                  <a:srgbClr val="000000"/>
                </a:solidFill>
              </a:defRPr>
            </a:pPr>
            <a:r>
              <a:rPr lang="en-US" sz="2200" dirty="0">
                <a:solidFill>
                  <a:srgbClr val="FFFFFF"/>
                </a:solidFill>
                <a:latin typeface="Proxima Nova Regular"/>
                <a:ea typeface="Proxima Nova Regular"/>
                <a:cs typeface="Proxima Nova Regular"/>
                <a:sym typeface="Proxima Nova Regular"/>
              </a:rPr>
              <a:t>FDA-12: Inventory of space data product formats used by CEOS agencies</a:t>
            </a:r>
          </a:p>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				WGCV-45</a:t>
            </a:r>
          </a:p>
        </p:txBody>
      </p:sp>
    </p:spTree>
    <p:extLst>
      <p:ext uri="{BB962C8B-B14F-4D97-AF65-F5344CB8AC3E}">
        <p14:creationId xmlns:p14="http://schemas.microsoft.com/office/powerpoint/2010/main" val="2269019924"/>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srcRect/>
          <a:stretch>
            <a:fillRect/>
          </a:stretch>
        </a:blipFill>
        <a:effectLst/>
      </p:bgPr>
    </p:bg>
    <p:spTree>
      <p:nvGrpSpPr>
        <p:cNvPr id="1" name=""/>
        <p:cNvGrpSpPr/>
        <p:nvPr/>
      </p:nvGrpSpPr>
      <p:grpSpPr>
        <a:xfrm>
          <a:off x="0" y="0"/>
          <a:ext cx="0" cy="0"/>
          <a:chOff x="0" y="0"/>
          <a:chExt cx="0" cy="0"/>
        </a:xfrm>
      </p:grpSpPr>
      <p:sp>
        <p:nvSpPr>
          <p:cNvPr id="4" name="Textfeld 7"/>
          <p:cNvSpPr txBox="1"/>
          <p:nvPr userDrawn="1"/>
        </p:nvSpPr>
        <p:spPr>
          <a:xfrm>
            <a:off x="3733800" y="6477000"/>
            <a:ext cx="4572000" cy="304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sz="1600" b="1" dirty="0">
                <a:solidFill>
                  <a:srgbClr val="92D050"/>
                </a:solidFill>
                <a:effectLst/>
                <a:latin typeface="Frutiger 45 Light"/>
                <a:ea typeface="Times New Roman"/>
                <a:cs typeface="Arial"/>
              </a:rPr>
              <a:t>Working Group on Calibration and Validation</a:t>
            </a:r>
            <a:endParaRPr lang="en-US" sz="1600" dirty="0">
              <a:effectLst/>
              <a:latin typeface="Times New Roman"/>
              <a:ea typeface="Times New Roman"/>
              <a:cs typeface="Times"/>
            </a:endParaRPr>
          </a:p>
        </p:txBody>
      </p:sp>
      <p:sp>
        <p:nvSpPr>
          <p:cNvPr id="3" name="Rectangle 2"/>
          <p:cNvSpPr/>
          <p:nvPr userDrawn="1"/>
        </p:nvSpPr>
        <p:spPr>
          <a:xfrm>
            <a:off x="8153400" y="6504801"/>
            <a:ext cx="972224" cy="276999"/>
          </a:xfrm>
          <a:prstGeom prst="rect">
            <a:avLst/>
          </a:prstGeom>
        </p:spPr>
        <p:txBody>
          <a:bodyPr wrap="square">
            <a:spAutoFit/>
          </a:bodyPr>
          <a:lstStyle/>
          <a:p>
            <a:pPr algn="r"/>
            <a:fld id="{D9245422-3BB8-6D4A-8024-718D9EB8D280}" type="slidenum">
              <a:rPr lang="en-US" sz="1200" smtClean="0"/>
              <a:pPr algn="r"/>
              <a:t>‹#›</a:t>
            </a:fld>
            <a:endParaRPr lang="en-US" sz="1200"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4" r:id="rId4"/>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578357" y="1295400"/>
            <a:ext cx="7575043" cy="12192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r>
              <a:rPr lang="en-US" dirty="0"/>
              <a:t>FDA-12: Inventory of space data product formats used by CEOS agencies</a:t>
            </a:r>
          </a:p>
        </p:txBody>
      </p:sp>
      <p:sp>
        <p:nvSpPr>
          <p:cNvPr id="11" name="Shape 11"/>
          <p:cNvSpPr/>
          <p:nvPr/>
        </p:nvSpPr>
        <p:spPr>
          <a:xfrm>
            <a:off x="685800" y="32004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K. </a:t>
            </a:r>
            <a:r>
              <a:rPr lang="en-US" dirty="0" err="1">
                <a:solidFill>
                  <a:srgbClr val="FFFFFF"/>
                </a:solidFill>
                <a:latin typeface="Arial Bold"/>
                <a:ea typeface="Arial Bold"/>
                <a:cs typeface="Arial Bold"/>
                <a:sym typeface="Arial Bold"/>
              </a:rPr>
              <a:t>Thome</a:t>
            </a:r>
            <a:endParaRPr lang="en-US"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NASA</a:t>
            </a: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WGCV Plenary # 45</a:t>
            </a: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CSIRO, Perth</a:t>
            </a: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July 16-19, 2019</a:t>
            </a:r>
          </a:p>
        </p:txBody>
      </p:sp>
      <p:pic>
        <p:nvPicPr>
          <p:cNvPr id="12" name="ceos_logo.png"/>
          <p:cNvPicPr/>
          <p:nvPr/>
        </p:nvPicPr>
        <p:blipFill>
          <a:blip r:embed="rId2"/>
          <a:stretch>
            <a:fillRect/>
          </a:stretch>
        </p:blipFill>
        <p:spPr>
          <a:xfrm>
            <a:off x="533400" y="304800"/>
            <a:ext cx="2507906" cy="993132"/>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b="1" dirty="0"/>
              <a:t>Future Data Architecture</a:t>
            </a:r>
            <a:endParaRPr lang="en-US" dirty="0"/>
          </a:p>
        </p:txBody>
      </p:sp>
      <p:sp>
        <p:nvSpPr>
          <p:cNvPr id="3" name="Content Placeholder 2">
            <a:extLst>
              <a:ext uri="{FF2B5EF4-FFF2-40B4-BE49-F238E27FC236}">
                <a16:creationId xmlns:a16="http://schemas.microsoft.com/office/drawing/2014/main" id="{DC671896-8960-C146-85FF-594034FEA636}"/>
              </a:ext>
            </a:extLst>
          </p:cNvPr>
          <p:cNvSpPr>
            <a:spLocks noGrp="1"/>
          </p:cNvSpPr>
          <p:nvPr>
            <p:ph sz="half" idx="11"/>
          </p:nvPr>
        </p:nvSpPr>
        <p:spPr>
          <a:xfrm>
            <a:off x="0" y="1447800"/>
            <a:ext cx="8839200" cy="5105400"/>
          </a:xfrm>
        </p:spPr>
        <p:txBody>
          <a:bodyPr/>
          <a:lstStyle/>
          <a:p>
            <a:pPr marL="342900" indent="-342900" algn="l" rtl="0">
              <a:spcBef>
                <a:spcPts val="500"/>
              </a:spcBef>
              <a:buSzPct val="90000"/>
              <a:buFont typeface="Arial"/>
              <a:buChar char="•"/>
            </a:pPr>
            <a:endParaRPr lang="en-US" dirty="0"/>
          </a:p>
          <a:p>
            <a:pPr marL="342900" indent="-342900" algn="l" rtl="0">
              <a:spcBef>
                <a:spcPts val="500"/>
              </a:spcBef>
              <a:buSzPct val="90000"/>
              <a:buFont typeface="Arial"/>
              <a:buChar char="•"/>
            </a:pPr>
            <a:endParaRPr lang="en-US" dirty="0"/>
          </a:p>
          <a:p>
            <a:pPr marL="0" indent="0" algn="l" rtl="0">
              <a:spcBef>
                <a:spcPts val="500"/>
              </a:spcBef>
              <a:buSzPct val="90000"/>
              <a:buNone/>
            </a:pPr>
            <a:endParaRPr lang="en-US" dirty="0"/>
          </a:p>
          <a:p>
            <a:pPr marL="0" indent="0" algn="l" rtl="0">
              <a:spcBef>
                <a:spcPts val="500"/>
              </a:spcBef>
              <a:buSzPct val="90000"/>
              <a:buNone/>
            </a:pPr>
            <a:endParaRPr lang="en-US" dirty="0"/>
          </a:p>
          <a:p>
            <a:pPr marL="342900" indent="-342900" algn="l" rtl="0">
              <a:spcBef>
                <a:spcPts val="500"/>
              </a:spcBef>
              <a:buSzPct val="90000"/>
              <a:buFont typeface="Arial"/>
              <a:buChar char="•"/>
            </a:pPr>
            <a:r>
              <a:rPr lang="en-US" dirty="0"/>
              <a:t>Key element for WGCV is to “facilitate interoperability”</a:t>
            </a:r>
          </a:p>
          <a:p>
            <a:pPr marL="342900" indent="-342900" algn="l" rtl="0">
              <a:spcBef>
                <a:spcPts val="500"/>
              </a:spcBef>
              <a:buSzPct val="90000"/>
              <a:buFont typeface="Arial"/>
              <a:buChar char="•"/>
            </a:pPr>
            <a:r>
              <a:rPr lang="en-US" dirty="0"/>
              <a:t>Fits activities already taking place</a:t>
            </a:r>
          </a:p>
          <a:p>
            <a:pPr lvl="1" indent="-342900" algn="l" rtl="0">
              <a:buSzPct val="90000"/>
              <a:buFont typeface="Arial"/>
              <a:buChar char="•"/>
            </a:pPr>
            <a:r>
              <a:rPr lang="en-US" dirty="0"/>
              <a:t>CARD4L product reviews</a:t>
            </a:r>
          </a:p>
          <a:p>
            <a:pPr lvl="1" indent="-342900" algn="l" rtl="0">
              <a:buSzPct val="90000"/>
              <a:buFont typeface="Arial"/>
              <a:buChar char="•"/>
            </a:pPr>
            <a:r>
              <a:rPr lang="en-US" dirty="0"/>
              <a:t>Level 1 interoperability</a:t>
            </a:r>
          </a:p>
          <a:p>
            <a:pPr algn="l" rtl="0"/>
            <a:r>
              <a:rPr lang="en-US" dirty="0"/>
              <a:t>Interoperability more likely to drive data format than vice versa with need for metadata and understanding uncertainties</a:t>
            </a:r>
          </a:p>
          <a:p>
            <a:pPr algn="l" rtl="0"/>
            <a:r>
              <a:rPr lang="en-US" dirty="0"/>
              <a:t>Overlaps with the WGISS/WGCV</a:t>
            </a:r>
          </a:p>
          <a:p>
            <a:pPr lvl="1" algn="l" rtl="0"/>
            <a:r>
              <a:rPr lang="en-CA" dirty="0"/>
              <a:t>Data Formats and Interoperability in the framework of FDA</a:t>
            </a:r>
            <a:endParaRPr lang="en-GB" dirty="0"/>
          </a:p>
          <a:p>
            <a:pPr lvl="1" algn="l" rtl="0"/>
            <a:r>
              <a:rPr lang="en-GB" dirty="0"/>
              <a:t>Quality Indicators in Discovery Metadata</a:t>
            </a:r>
            <a:endParaRPr lang="en-CA" i="1" dirty="0"/>
          </a:p>
        </p:txBody>
      </p:sp>
      <p:graphicFrame>
        <p:nvGraphicFramePr>
          <p:cNvPr id="5" name="Table 4"/>
          <p:cNvGraphicFramePr>
            <a:graphicFrameLocks noGrp="1"/>
          </p:cNvGraphicFramePr>
          <p:nvPr>
            <p:extLst>
              <p:ext uri="{D42A27DB-BD31-4B8C-83A1-F6EECF244321}">
                <p14:modId xmlns:p14="http://schemas.microsoft.com/office/powerpoint/2010/main" val="567320348"/>
              </p:ext>
            </p:extLst>
          </p:nvPr>
        </p:nvGraphicFramePr>
        <p:xfrm>
          <a:off x="76201" y="1524000"/>
          <a:ext cx="8991599" cy="1219200"/>
        </p:xfrm>
        <a:graphic>
          <a:graphicData uri="http://schemas.openxmlformats.org/drawingml/2006/table">
            <a:tbl>
              <a:tblPr firstRow="1" firstCol="1" bandRow="1">
                <a:tableStyleId>{5940675A-B579-460E-94D1-54222C63F5DA}</a:tableStyleId>
              </a:tblPr>
              <a:tblGrid>
                <a:gridCol w="2819399">
                  <a:extLst>
                    <a:ext uri="{9D8B030D-6E8A-4147-A177-3AD203B41FA5}">
                      <a16:colId xmlns:a16="http://schemas.microsoft.com/office/drawing/2014/main" val="3423440652"/>
                    </a:ext>
                  </a:extLst>
                </a:gridCol>
                <a:gridCol w="762000">
                  <a:extLst>
                    <a:ext uri="{9D8B030D-6E8A-4147-A177-3AD203B41FA5}">
                      <a16:colId xmlns:a16="http://schemas.microsoft.com/office/drawing/2014/main" val="192257336"/>
                    </a:ext>
                  </a:extLst>
                </a:gridCol>
                <a:gridCol w="4495800">
                  <a:extLst>
                    <a:ext uri="{9D8B030D-6E8A-4147-A177-3AD203B41FA5}">
                      <a16:colId xmlns:a16="http://schemas.microsoft.com/office/drawing/2014/main" val="1877280084"/>
                    </a:ext>
                  </a:extLst>
                </a:gridCol>
                <a:gridCol w="914400">
                  <a:extLst>
                    <a:ext uri="{9D8B030D-6E8A-4147-A177-3AD203B41FA5}">
                      <a16:colId xmlns:a16="http://schemas.microsoft.com/office/drawing/2014/main" val="2418880288"/>
                    </a:ext>
                  </a:extLst>
                </a:gridCol>
              </a:tblGrid>
              <a:tr h="0">
                <a:tc>
                  <a:txBody>
                    <a:bodyPr/>
                    <a:lstStyle/>
                    <a:p>
                      <a:pPr marL="0" marR="0" algn="l">
                        <a:spcBef>
                          <a:spcPts val="0"/>
                        </a:spcBef>
                        <a:spcAft>
                          <a:spcPts val="0"/>
                        </a:spcAft>
                      </a:pPr>
                      <a:r>
                        <a:rPr lang="en-US" sz="2000" dirty="0">
                          <a:effectLst/>
                          <a:latin typeface="Calibri"/>
                          <a:cs typeface="Calibri"/>
                        </a:rPr>
                        <a:t>FDA-12: Inventory of space data product formats used by CEOS agencies. </a:t>
                      </a:r>
                      <a:endParaRPr lang="en-US" sz="2000" dirty="0">
                        <a:effectLst/>
                        <a:latin typeface="Calibri"/>
                        <a:ea typeface="Times New Roman" panose="02020603050405020304" pitchFamily="18" charset="0"/>
                        <a:cs typeface="Calibri"/>
                      </a:endParaRPr>
                    </a:p>
                  </a:txBody>
                  <a:tcPr marL="68580" marR="68580" marT="0" marB="0"/>
                </a:tc>
                <a:tc>
                  <a:txBody>
                    <a:bodyPr/>
                    <a:lstStyle/>
                    <a:p>
                      <a:pPr marL="0" marR="0" algn="l">
                        <a:spcBef>
                          <a:spcPts val="0"/>
                        </a:spcBef>
                        <a:spcAft>
                          <a:spcPts val="0"/>
                        </a:spcAft>
                      </a:pPr>
                      <a:r>
                        <a:rPr lang="en-US" sz="2000" dirty="0">
                          <a:effectLst/>
                          <a:latin typeface="Calibri"/>
                          <a:cs typeface="Calibri"/>
                        </a:rPr>
                        <a:t>Q4 2019</a:t>
                      </a:r>
                      <a:endParaRPr lang="en-US" sz="2000" dirty="0">
                        <a:effectLst/>
                        <a:latin typeface="Calibri"/>
                        <a:ea typeface="Times New Roman" panose="02020603050405020304" pitchFamily="18" charset="0"/>
                        <a:cs typeface="Calibri"/>
                      </a:endParaRPr>
                    </a:p>
                  </a:txBody>
                  <a:tcPr marL="68580" marR="68580" marT="0" marB="0"/>
                </a:tc>
                <a:tc>
                  <a:txBody>
                    <a:bodyPr/>
                    <a:lstStyle/>
                    <a:p>
                      <a:pPr marL="0" marR="0" indent="0" algn="just" defTabSz="457200" eaLnBrk="1" fontAlgn="auto" latinLnBrk="0" hangingPunct="1">
                        <a:lnSpc>
                          <a:spcPct val="100000"/>
                        </a:lnSpc>
                        <a:spcBef>
                          <a:spcPts val="0"/>
                        </a:spcBef>
                        <a:spcAft>
                          <a:spcPts val="600"/>
                        </a:spcAft>
                        <a:buClrTx/>
                        <a:buSzTx/>
                        <a:buFontTx/>
                        <a:buNone/>
                        <a:tabLst/>
                        <a:defRPr/>
                      </a:pPr>
                      <a:r>
                        <a:rPr lang="en-US" sz="2000" dirty="0">
                          <a:effectLst/>
                          <a:latin typeface="Calibri"/>
                          <a:ea typeface="Times New Roman" panose="02020603050405020304" pitchFamily="18" charset="0"/>
                          <a:cs typeface="Calibri"/>
                        </a:rPr>
                        <a:t>Develop an inventory of current product format used in CEOS agencies and identify recommendations to facilitate interoperability</a:t>
                      </a:r>
                    </a:p>
                  </a:txBody>
                  <a:tcPr marL="68580" marR="68580" marT="0" marB="0"/>
                </a:tc>
                <a:tc>
                  <a:txBody>
                    <a:bodyPr/>
                    <a:lstStyle/>
                    <a:p>
                      <a:pPr marL="0" marR="0" algn="l">
                        <a:spcBef>
                          <a:spcPts val="0"/>
                        </a:spcBef>
                        <a:spcAft>
                          <a:spcPts val="0"/>
                        </a:spcAft>
                      </a:pPr>
                      <a:r>
                        <a:rPr lang="en-US" sz="2000" dirty="0">
                          <a:effectLst/>
                          <a:latin typeface="Calibri"/>
                          <a:cs typeface="Calibri"/>
                        </a:rPr>
                        <a:t>WGCV</a:t>
                      </a:r>
                      <a:endParaRPr lang="en-US" sz="2000" dirty="0">
                        <a:effectLst/>
                        <a:latin typeface="Calibri"/>
                        <a:ea typeface="Times New Roman" panose="02020603050405020304" pitchFamily="18" charset="0"/>
                        <a:cs typeface="Calibri"/>
                      </a:endParaRPr>
                    </a:p>
                  </a:txBody>
                  <a:tcPr marL="68580" marR="68580" marT="0" marB="0"/>
                </a:tc>
                <a:extLst>
                  <a:ext uri="{0D108BD9-81ED-4DB2-BD59-A6C34878D82A}">
                    <a16:rowId xmlns:a16="http://schemas.microsoft.com/office/drawing/2014/main" val="2566788634"/>
                  </a:ext>
                </a:extLst>
              </a:tr>
            </a:tbl>
          </a:graphicData>
        </a:graphic>
      </p:graphicFrame>
    </p:spTree>
    <p:extLst>
      <p:ext uri="{BB962C8B-B14F-4D97-AF65-F5344CB8AC3E}">
        <p14:creationId xmlns:p14="http://schemas.microsoft.com/office/powerpoint/2010/main" val="25563641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0860348-432D-A046-818B-61FE8E02F8A7}"/>
              </a:ext>
            </a:extLst>
          </p:cNvPr>
          <p:cNvSpPr>
            <a:spLocks noGrp="1"/>
          </p:cNvSpPr>
          <p:nvPr>
            <p:ph sz="half" idx="1"/>
          </p:nvPr>
        </p:nvSpPr>
        <p:spPr/>
        <p:txBody>
          <a:bodyPr/>
          <a:lstStyle/>
          <a:p>
            <a:pPr rtl="0"/>
            <a:r>
              <a:rPr lang="en-US" b="1" dirty="0"/>
              <a:t>Data Formats and Interoperability in the frame of FDA</a:t>
            </a:r>
          </a:p>
        </p:txBody>
      </p:sp>
      <p:sp>
        <p:nvSpPr>
          <p:cNvPr id="3" name="Content Placeholder 2">
            <a:extLst>
              <a:ext uri="{FF2B5EF4-FFF2-40B4-BE49-F238E27FC236}">
                <a16:creationId xmlns:a16="http://schemas.microsoft.com/office/drawing/2014/main" id="{EB1B1E97-445F-4243-82D2-01C0E5CA8338}"/>
              </a:ext>
            </a:extLst>
          </p:cNvPr>
          <p:cNvSpPr>
            <a:spLocks noGrp="1"/>
          </p:cNvSpPr>
          <p:nvPr>
            <p:ph sz="half" idx="11"/>
          </p:nvPr>
        </p:nvSpPr>
        <p:spPr>
          <a:xfrm>
            <a:off x="0" y="1524000"/>
            <a:ext cx="8915400" cy="5029200"/>
          </a:xfrm>
        </p:spPr>
        <p:txBody>
          <a:bodyPr/>
          <a:lstStyle/>
          <a:p>
            <a:pPr algn="l" rtl="0"/>
            <a:r>
              <a:rPr lang="en-GB" b="1" dirty="0"/>
              <a:t>Objective</a:t>
            </a:r>
            <a:r>
              <a:rPr lang="en-GB" dirty="0"/>
              <a:t>: </a:t>
            </a:r>
            <a:r>
              <a:rPr lang="en-GB" i="1" dirty="0"/>
              <a:t>Ensure users a seamless access and usability of data from multiple sensors including tools to use data from multiple sensors</a:t>
            </a:r>
          </a:p>
          <a:p>
            <a:pPr algn="l" rtl="0"/>
            <a:r>
              <a:rPr lang="en-US" b="1" dirty="0"/>
              <a:t>Tasks - ARD uncertainty:</a:t>
            </a:r>
            <a:r>
              <a:rPr lang="en-US" dirty="0"/>
              <a:t> </a:t>
            </a:r>
            <a:r>
              <a:rPr lang="en-US" i="1" dirty="0"/>
              <a:t>Work to define a set of quality/uncertainty parameters to include within ARD and determine an initial method to incorporate these along with their provenance into the data stream, including education of the data community on how to provide provenance information</a:t>
            </a:r>
          </a:p>
          <a:p>
            <a:pPr lvl="1"/>
            <a:r>
              <a:rPr lang="en-US" sz="1800" dirty="0"/>
              <a:t>Definition of quality/uncertainty parameters inserted into ARD</a:t>
            </a:r>
          </a:p>
          <a:p>
            <a:pPr lvl="1"/>
            <a:r>
              <a:rPr lang="en-US" sz="1800" dirty="0"/>
              <a:t>Determine a method to incorporate these along with their provenance into the data stream</a:t>
            </a:r>
          </a:p>
          <a:p>
            <a:pPr lvl="1"/>
            <a:r>
              <a:rPr lang="en-US" sz="1800" dirty="0"/>
              <a:t>Definition of a user manual for data community on how to provide provenance information</a:t>
            </a:r>
            <a:endParaRPr lang="en-US" sz="1800" b="1" dirty="0"/>
          </a:p>
          <a:p>
            <a:r>
              <a:rPr lang="en-US" b="1" dirty="0"/>
              <a:t>Latest status</a:t>
            </a:r>
          </a:p>
          <a:p>
            <a:pPr lvl="1"/>
            <a:r>
              <a:rPr lang="en-US" sz="1800" dirty="0"/>
              <a:t>Work ongoing on measurements uncertainties; experimental design; and field-based uncertainties</a:t>
            </a:r>
          </a:p>
          <a:p>
            <a:pPr lvl="1"/>
            <a:r>
              <a:rPr lang="en-US" sz="1800" dirty="0"/>
              <a:t>Work on Data Cube on demand</a:t>
            </a:r>
            <a:endParaRPr lang="en-GB" sz="1800" i="1" dirty="0"/>
          </a:p>
          <a:p>
            <a:pPr marL="342900" indent="-342900" algn="l" rtl="0">
              <a:spcBef>
                <a:spcPts val="500"/>
              </a:spcBef>
              <a:buSzPct val="90000"/>
              <a:buFont typeface="Arial"/>
              <a:buChar char="•"/>
            </a:pPr>
            <a:endParaRPr lang="en-US" dirty="0"/>
          </a:p>
        </p:txBody>
      </p:sp>
    </p:spTree>
    <p:extLst>
      <p:ext uri="{BB962C8B-B14F-4D97-AF65-F5344CB8AC3E}">
        <p14:creationId xmlns:p14="http://schemas.microsoft.com/office/powerpoint/2010/main" val="23702467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0860348-432D-A046-818B-61FE8E02F8A7}"/>
              </a:ext>
            </a:extLst>
          </p:cNvPr>
          <p:cNvSpPr>
            <a:spLocks noGrp="1"/>
          </p:cNvSpPr>
          <p:nvPr>
            <p:ph sz="half" idx="1"/>
          </p:nvPr>
        </p:nvSpPr>
        <p:spPr/>
        <p:txBody>
          <a:bodyPr/>
          <a:lstStyle/>
          <a:p>
            <a:pPr rtl="0"/>
            <a:r>
              <a:rPr lang="en-GB" b="1" dirty="0"/>
              <a:t>Quality Indicators in Discovery </a:t>
            </a:r>
            <a:r>
              <a:rPr lang="en-US" b="1" dirty="0"/>
              <a:t>Metadata</a:t>
            </a:r>
          </a:p>
        </p:txBody>
      </p:sp>
      <p:sp>
        <p:nvSpPr>
          <p:cNvPr id="3" name="Content Placeholder 2">
            <a:extLst>
              <a:ext uri="{FF2B5EF4-FFF2-40B4-BE49-F238E27FC236}">
                <a16:creationId xmlns:a16="http://schemas.microsoft.com/office/drawing/2014/main" id="{EB1B1E97-445F-4243-82D2-01C0E5CA8338}"/>
              </a:ext>
            </a:extLst>
          </p:cNvPr>
          <p:cNvSpPr>
            <a:spLocks noGrp="1"/>
          </p:cNvSpPr>
          <p:nvPr>
            <p:ph sz="half" idx="11"/>
          </p:nvPr>
        </p:nvSpPr>
        <p:spPr>
          <a:xfrm>
            <a:off x="0" y="1524000"/>
            <a:ext cx="8915400" cy="4953000"/>
          </a:xfrm>
        </p:spPr>
        <p:txBody>
          <a:bodyPr/>
          <a:lstStyle/>
          <a:p>
            <a:pPr algn="l" rtl="0"/>
            <a:r>
              <a:rPr lang="en-US" b="1" dirty="0"/>
              <a:t>Objective</a:t>
            </a:r>
            <a:r>
              <a:rPr lang="en-US" dirty="0"/>
              <a:t>: </a:t>
            </a:r>
            <a:r>
              <a:rPr lang="en-US" i="1" dirty="0"/>
              <a:t>Ensure quality and uncertainty information availability  (discovery and access) for users</a:t>
            </a:r>
          </a:p>
          <a:p>
            <a:pPr algn="l" rtl="0"/>
            <a:r>
              <a:rPr lang="en-GB" b="1" dirty="0"/>
              <a:t>Tasks</a:t>
            </a:r>
            <a:r>
              <a:rPr lang="en-GB" dirty="0"/>
              <a:t> - </a:t>
            </a:r>
            <a:r>
              <a:rPr lang="en-CA" b="1" dirty="0"/>
              <a:t>QI Test case: </a:t>
            </a:r>
            <a:r>
              <a:rPr lang="en-CA" i="1" dirty="0"/>
              <a:t>Evaluate whether SST would provide a suitable test case for QI development that can act as an expressive case for QI access and implement this or another one as determined through this activity</a:t>
            </a:r>
          </a:p>
          <a:p>
            <a:pPr lvl="1"/>
            <a:r>
              <a:rPr lang="en-US" sz="1800" dirty="0"/>
              <a:t>Survey on QI currently used by different sensor families</a:t>
            </a:r>
          </a:p>
          <a:p>
            <a:pPr lvl="1"/>
            <a:r>
              <a:rPr lang="en-US" sz="1800" dirty="0"/>
              <a:t>SST confirmed as a suitable test case for QI development</a:t>
            </a:r>
          </a:p>
          <a:p>
            <a:pPr lvl="1"/>
            <a:r>
              <a:rPr lang="en-US" sz="1800" dirty="0"/>
              <a:t>WGISS to define approach for representing and including QIs for the test case in discovery metadata searchable by end users</a:t>
            </a:r>
          </a:p>
          <a:p>
            <a:r>
              <a:rPr lang="en-US" b="1" dirty="0"/>
              <a:t>Latest status</a:t>
            </a:r>
          </a:p>
          <a:p>
            <a:pPr lvl="1"/>
            <a:r>
              <a:rPr lang="en-CA" sz="1800" dirty="0"/>
              <a:t>QI are defined at high level - are data useful and more detailed with standard error statistics</a:t>
            </a:r>
          </a:p>
          <a:p>
            <a:pPr lvl="1"/>
            <a:r>
              <a:rPr lang="en-CA" sz="1800" dirty="0"/>
              <a:t>Developing SST QI Activity Process description/definition and insertion</a:t>
            </a:r>
          </a:p>
          <a:p>
            <a:pPr lvl="1"/>
            <a:r>
              <a:rPr lang="en-CA" sz="1800" dirty="0"/>
              <a:t>Evaluation beginning to determine if WGISS can help in automating process through use of Machine Learning</a:t>
            </a:r>
          </a:p>
        </p:txBody>
      </p:sp>
    </p:spTree>
    <p:extLst>
      <p:ext uri="{BB962C8B-B14F-4D97-AF65-F5344CB8AC3E}">
        <p14:creationId xmlns:p14="http://schemas.microsoft.com/office/powerpoint/2010/main" val="72537326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0860348-432D-A046-818B-61FE8E02F8A7}"/>
              </a:ext>
            </a:extLst>
          </p:cNvPr>
          <p:cNvSpPr>
            <a:spLocks noGrp="1"/>
          </p:cNvSpPr>
          <p:nvPr>
            <p:ph sz="half" idx="1"/>
          </p:nvPr>
        </p:nvSpPr>
        <p:spPr/>
        <p:txBody>
          <a:bodyPr/>
          <a:lstStyle/>
          <a:p>
            <a:pPr rtl="0"/>
            <a:r>
              <a:rPr lang="en-US" b="1" dirty="0"/>
              <a:t>Path forward on FDA-12</a:t>
            </a:r>
          </a:p>
        </p:txBody>
      </p:sp>
      <p:sp>
        <p:nvSpPr>
          <p:cNvPr id="3" name="Content Placeholder 2">
            <a:extLst>
              <a:ext uri="{FF2B5EF4-FFF2-40B4-BE49-F238E27FC236}">
                <a16:creationId xmlns:a16="http://schemas.microsoft.com/office/drawing/2014/main" id="{EB1B1E97-445F-4243-82D2-01C0E5CA8338}"/>
              </a:ext>
            </a:extLst>
          </p:cNvPr>
          <p:cNvSpPr>
            <a:spLocks noGrp="1"/>
          </p:cNvSpPr>
          <p:nvPr>
            <p:ph sz="half" idx="11"/>
          </p:nvPr>
        </p:nvSpPr>
        <p:spPr>
          <a:xfrm>
            <a:off x="0" y="1447800"/>
            <a:ext cx="8839200" cy="5105400"/>
          </a:xfrm>
        </p:spPr>
        <p:txBody>
          <a:bodyPr/>
          <a:lstStyle/>
          <a:p>
            <a:pPr algn="l" rtl="0"/>
            <a:r>
              <a:rPr lang="en-US" dirty="0"/>
              <a:t>Survey on QI currently used by different sensor families will provide a starting point for the list of product formats used in CEOS agencies</a:t>
            </a:r>
            <a:endParaRPr lang="en-CA" dirty="0"/>
          </a:p>
          <a:p>
            <a:pPr lvl="1"/>
            <a:r>
              <a:rPr lang="en-US" dirty="0"/>
              <a:t>WGISS defining approach for representing and including QIs for the test case in discovery metadata searchable by end users</a:t>
            </a:r>
          </a:p>
          <a:p>
            <a:pPr lvl="1"/>
            <a:r>
              <a:rPr lang="en-US" dirty="0"/>
              <a:t>Readability for end users</a:t>
            </a:r>
          </a:p>
          <a:p>
            <a:pPr lvl="1"/>
            <a:r>
              <a:rPr lang="en-US" dirty="0"/>
              <a:t>Will request WGISS to include the product formats as part of this effort</a:t>
            </a:r>
          </a:p>
          <a:p>
            <a:r>
              <a:rPr lang="en-US" dirty="0"/>
              <a:t>Definition of quality/uncertainty parameters and methods to incorporate these into the data stream is a key to ensuring interoperability</a:t>
            </a:r>
          </a:p>
          <a:p>
            <a:pPr lvl="1"/>
            <a:r>
              <a:rPr lang="en-US" dirty="0"/>
              <a:t>Level 1 interoperability WGCV task will guide this</a:t>
            </a:r>
          </a:p>
          <a:p>
            <a:pPr lvl="1"/>
            <a:r>
              <a:rPr lang="en-US" dirty="0"/>
              <a:t>Understand how interoperability drives the data format</a:t>
            </a:r>
          </a:p>
          <a:p>
            <a:r>
              <a:rPr lang="en-US" b="1" dirty="0"/>
              <a:t>Work towards the Q4 2019 deadline with closure taking place at the next joint WGCV/WGISS meeting (by Q2 </a:t>
            </a:r>
            <a:r>
              <a:rPr lang="en-US" b="1"/>
              <a:t>2020)</a:t>
            </a:r>
            <a:endParaRPr lang="en-US" b="1" dirty="0"/>
          </a:p>
          <a:p>
            <a:endParaRPr lang="en-US" b="1" dirty="0"/>
          </a:p>
        </p:txBody>
      </p:sp>
    </p:spTree>
    <p:extLst>
      <p:ext uri="{BB962C8B-B14F-4D97-AF65-F5344CB8AC3E}">
        <p14:creationId xmlns:p14="http://schemas.microsoft.com/office/powerpoint/2010/main" val="2576796488"/>
      </p:ext>
    </p:extLst>
  </p:cSld>
  <p:clrMapOvr>
    <a:masterClrMapping/>
  </p:clrMapOvr>
  <p:transition spd="med"/>
</p:sld>
</file>

<file path=ppt/theme/theme1.xml><?xml version="1.0" encoding="utf-8"?>
<a:theme xmlns:a="http://schemas.openxmlformats.org/drawingml/2006/main" name="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7081</TotalTime>
  <Words>523</Words>
  <Application>Microsoft Macintosh PowerPoint</Application>
  <PresentationFormat>On-screen Show (4:3)</PresentationFormat>
  <Paragraphs>51</Paragraphs>
  <Slides>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vt:i4>
      </vt:variant>
    </vt:vector>
  </HeadingPairs>
  <TitlesOfParts>
    <vt:vector size="16" baseType="lpstr">
      <vt:lpstr>Arial Bold</vt:lpstr>
      <vt:lpstr>Droid Serif</vt:lpstr>
      <vt:lpstr>Frutiger 45 Light</vt:lpstr>
      <vt:lpstr>Proxima Nova Regular</vt:lpstr>
      <vt:lpstr>Arial</vt:lpstr>
      <vt:lpstr>Avenir Roman</vt:lpstr>
      <vt:lpstr>Calibri</vt:lpstr>
      <vt:lpstr>Century Gothic</vt:lpstr>
      <vt:lpstr>Times New Roman</vt:lpstr>
      <vt:lpstr>Wingdings</vt:lpstr>
      <vt:lpstr>Default</vt:lpstr>
      <vt:lpstr>FDA-12: Inventory of space data product formats used by CEOS agencies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Thome, Kurtis J. (GSFC-6180)</cp:lastModifiedBy>
  <cp:revision>205</cp:revision>
  <dcterms:modified xsi:type="dcterms:W3CDTF">2019-07-16T04:23:50Z</dcterms:modified>
</cp:coreProperties>
</file>