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73" r:id="rId3"/>
    <p:sldId id="296" r:id="rId4"/>
    <p:sldId id="259" r:id="rId5"/>
    <p:sldId id="260" r:id="rId6"/>
    <p:sldId id="297" r:id="rId7"/>
    <p:sldId id="300" r:id="rId8"/>
    <p:sldId id="274" r:id="rId9"/>
    <p:sldId id="298" r:id="rId10"/>
    <p:sldId id="299" r:id="rId11"/>
    <p:sldId id="301" r:id="rId12"/>
    <p:sldId id="324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20" r:id="rId25"/>
    <p:sldId id="321" r:id="rId26"/>
    <p:sldId id="322" r:id="rId27"/>
    <p:sldId id="325" r:id="rId28"/>
    <p:sldId id="315" r:id="rId29"/>
    <p:sldId id="313" r:id="rId30"/>
    <p:sldId id="314" r:id="rId31"/>
    <p:sldId id="326" r:id="rId32"/>
    <p:sldId id="323" r:id="rId33"/>
    <p:sldId id="317" r:id="rId34"/>
    <p:sldId id="318" r:id="rId35"/>
    <p:sldId id="319" r:id="rId36"/>
    <p:sldId id="327" r:id="rId37"/>
  </p:sldIdLst>
  <p:sldSz cx="9144000" cy="6858000" type="screen4x3"/>
  <p:notesSz cx="6797675" cy="9926638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nryp" initials="ph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2569"/>
    <a:srgbClr val="2F3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6" autoAdjust="0"/>
    <p:restoredTop sz="94681" autoAdjust="0"/>
  </p:normalViewPr>
  <p:slideViewPr>
    <p:cSldViewPr>
      <p:cViewPr varScale="1">
        <p:scale>
          <a:sx n="65" d="100"/>
          <a:sy n="65" d="100"/>
        </p:scale>
        <p:origin x="58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996" y="9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8FD0A-CAEE-4817-B5BB-0CFBA1F0DA14}" type="datetimeFigureOut">
              <a:rPr lang="fr-FR" smtClean="0"/>
              <a:t>17/07/2019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54580-B7B2-4138-9C8F-2BE426D722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27099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09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66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82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19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66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90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11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052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59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25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09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09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196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58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09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17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10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/>
          <p:cNvSpPr txBox="1"/>
          <p:nvPr userDrawn="1"/>
        </p:nvSpPr>
        <p:spPr>
          <a:xfrm>
            <a:off x="609600" y="6172200"/>
            <a:ext cx="525780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1800" b="1" dirty="0">
                <a:solidFill>
                  <a:srgbClr val="92D050"/>
                </a:solidFill>
                <a:effectLst/>
                <a:latin typeface="Frutiger 45 Light"/>
                <a:ea typeface="Times New Roman"/>
                <a:cs typeface="Arial"/>
              </a:rPr>
              <a:t>Working Group on Calibration and Validation</a:t>
            </a:r>
            <a:endParaRPr lang="en-US" sz="1800" dirty="0">
              <a:effectLst/>
              <a:latin typeface="Times New Roman"/>
              <a:ea typeface="Times New Roman"/>
              <a:cs typeface="Times"/>
            </a:endParaRP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7010400" y="6504801"/>
            <a:ext cx="1905000" cy="27699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010400" y="6504801"/>
            <a:ext cx="1905000" cy="276999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4" name="Textfeld 7"/>
          <p:cNvSpPr txBox="1"/>
          <p:nvPr userDrawn="1"/>
        </p:nvSpPr>
        <p:spPr>
          <a:xfrm>
            <a:off x="3733800" y="6477000"/>
            <a:ext cx="457200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b="1" dirty="0">
                <a:solidFill>
                  <a:srgbClr val="92D050"/>
                </a:solidFill>
                <a:effectLst/>
                <a:latin typeface="Frutiger 45 Light"/>
                <a:ea typeface="Times New Roman"/>
                <a:cs typeface="Arial"/>
              </a:rPr>
              <a:t>Working Group on Calibration and Validation</a:t>
            </a:r>
            <a:endParaRPr lang="en-US" sz="1600" dirty="0">
              <a:effectLst/>
              <a:latin typeface="Times New Roman"/>
              <a:ea typeface="Times New Roman"/>
              <a:cs typeface="Time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ciels.cnes.fr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francois-petitjean.com/Research/MonashVic10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sbio.ups-tlse.fr/multitemp/?p=14593" TargetMode="External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578357" y="1752600"/>
            <a:ext cx="7575043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4200" b="1" dirty="0" smtClean="0">
                <a:solidFill>
                  <a:srgbClr val="FFFFFF"/>
                </a:solidFill>
              </a:rPr>
              <a:t>CNES Activity</a:t>
            </a:r>
            <a:r>
              <a:rPr lang="en-US" dirty="0"/>
              <a:t> </a:t>
            </a:r>
            <a:r>
              <a:rPr lang="en-US" sz="4200" b="1" dirty="0" smtClean="0">
                <a:solidFill>
                  <a:srgbClr val="FFFFFF"/>
                </a:solidFill>
              </a:rPr>
              <a:t>Report</a:t>
            </a:r>
            <a:endParaRPr sz="4200" b="1" dirty="0">
              <a:solidFill>
                <a:srgbClr val="FFFFFF"/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85800" y="32004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Patrice HENRY - </a:t>
            </a:r>
            <a:r>
              <a:rPr lang="fr-FR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CNES</a:t>
            </a:r>
            <a:endParaRPr lang="en-US" dirty="0" smtClean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de-DE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WGCV </a:t>
            </a:r>
            <a:r>
              <a:rPr lang="de-DE" dirty="0" err="1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Plenary</a:t>
            </a:r>
            <a:r>
              <a:rPr lang="de-DE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# 45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de-DE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Perth, </a:t>
            </a:r>
            <a:r>
              <a:rPr lang="de-DE" dirty="0" err="1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Australia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July  16-19, 2019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" y="304800"/>
            <a:ext cx="2507906" cy="9931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10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228600" y="1219200"/>
            <a:ext cx="8686800" cy="5601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en-US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CO3D Main Objectives</a:t>
            </a:r>
          </a:p>
          <a:p>
            <a:pPr lvl="0" algn="ctr">
              <a:defRPr>
                <a:solidFill>
                  <a:srgbClr val="000000"/>
                </a:solidFill>
              </a:defRPr>
            </a:pPr>
            <a:endParaRPr lang="en-US" sz="2200" b="1" cap="small" dirty="0" smtClean="0">
              <a:solidFill>
                <a:srgbClr val="00206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81000" lvl="0" indent="-381000">
              <a:spcAft>
                <a:spcPts val="12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For CNES,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demonstrator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for the production of large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scale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accurate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DEM at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low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cost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high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resilience</a:t>
            </a:r>
            <a:endParaRPr lang="fr-FR" sz="800" dirty="0" smtClean="0">
              <a:latin typeface="Arial"/>
              <a:ea typeface="Arial"/>
              <a:cs typeface="Arial"/>
              <a:sym typeface="Arial"/>
            </a:endParaRPr>
          </a:p>
          <a:p>
            <a:pPr marL="381000" lvl="4" indent="-381000">
              <a:spcAft>
                <a:spcPts val="12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industry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capacity to offer to customers high revisit capabilities for 1m DEM (</a:t>
            </a:r>
            <a:r>
              <a:rPr lang="en-US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DTM</a:t>
            </a: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?) and possibility to extend </a:t>
            </a:r>
            <a: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 constellation and the capacities in orbit (sell </a:t>
            </a: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low cost satellites</a:t>
            </a:r>
            <a: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? or </a:t>
            </a: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system co-investors?)</a:t>
            </a:r>
            <a:endParaRPr lang="fr-FR" sz="8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spcAft>
                <a:spcPts val="12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CNES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involved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in the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development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phase up to the end of the in flight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assessment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phase + 1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year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of a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probative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exploitation phase</a:t>
            </a:r>
            <a:r>
              <a:rPr lang="fr-FR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/>
            </a:r>
            <a:br>
              <a:rPr lang="fr-FR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</a:br>
            <a:r>
              <a:rPr lang="fr-FR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. </a:t>
            </a:r>
            <a:r>
              <a:rPr lang="fr-FR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Accuracy</a:t>
            </a:r>
            <a: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of DEM </a:t>
            </a:r>
            <a:r>
              <a:rPr lang="fr-FR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demonstrated</a:t>
            </a:r>
            <a: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through</a:t>
            </a:r>
            <a: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the </a:t>
            </a:r>
            <a:r>
              <a:rPr lang="fr-FR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complete</a:t>
            </a:r>
            <a: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coverage</a:t>
            </a:r>
            <a: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of France (</a:t>
            </a:r>
            <a:r>
              <a:rPr lang="fr-FR" dirty="0" smtClean="0">
                <a:solidFill>
                  <a:srgbClr val="002060"/>
                </a:solidFill>
              </a:rPr>
              <a:t>500</a:t>
            </a:r>
            <a:r>
              <a:rPr lang="fr-FR" dirty="0">
                <a:solidFill>
                  <a:srgbClr val="002060"/>
                </a:solidFill>
              </a:rPr>
              <a:t> 000 </a:t>
            </a:r>
            <a:r>
              <a:rPr lang="fr-FR" dirty="0" smtClean="0">
                <a:solidFill>
                  <a:srgbClr val="002060"/>
                </a:solidFill>
              </a:rPr>
              <a:t>km</a:t>
            </a:r>
            <a:r>
              <a:rPr lang="fr-FR" baseline="30000" dirty="0" smtClean="0">
                <a:solidFill>
                  <a:srgbClr val="002060"/>
                </a:solidFill>
              </a:rPr>
              <a:t>2</a:t>
            </a:r>
            <a:r>
              <a:rPr lang="fr-FR" dirty="0" smtClean="0"/>
              <a:t>)</a:t>
            </a:r>
            <a: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/>
            </a:r>
            <a:b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</a:br>
            <a: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. </a:t>
            </a:r>
            <a:r>
              <a:rPr lang="fr-FR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Operationality</a:t>
            </a:r>
            <a: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of the system </a:t>
            </a:r>
            <a:r>
              <a:rPr lang="fr-FR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demonstrated</a:t>
            </a:r>
            <a: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through</a:t>
            </a:r>
            <a: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the </a:t>
            </a:r>
            <a:r>
              <a:rPr lang="fr-FR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coverage</a:t>
            </a:r>
            <a: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of large areas </a:t>
            </a:r>
            <a:r>
              <a:rPr lang="fr-FR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interesting</a:t>
            </a:r>
            <a: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French </a:t>
            </a:r>
            <a:r>
              <a:rPr lang="fr-FR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Defence</a:t>
            </a:r>
            <a: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(</a:t>
            </a:r>
            <a:r>
              <a:rPr lang="fr-FR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2</a:t>
            </a:r>
            <a:r>
              <a:rPr lang="fr-FR" dirty="0" smtClean="0">
                <a:solidFill>
                  <a:schemeClr val="tx1">
                    <a:lumMod val="75000"/>
                  </a:schemeClr>
                </a:solidFill>
              </a:rPr>
              <a:t>5 Mkm</a:t>
            </a:r>
            <a:r>
              <a:rPr lang="fr-FR" baseline="30000" dirty="0" smtClean="0">
                <a:solidFill>
                  <a:schemeClr val="tx1">
                    <a:lumMod val="75000"/>
                  </a:schemeClr>
                </a:solidFill>
              </a:rPr>
              <a:t>2</a:t>
            </a:r>
            <a:r>
              <a:rPr lang="fr-FR" dirty="0"/>
              <a:t>)</a:t>
            </a:r>
            <a:endParaRPr lang="fr-FR" dirty="0" smtClean="0">
              <a:solidFill>
                <a:srgbClr val="002060"/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  <a:p>
            <a:pPr marL="285750" lvl="5" indent="-28575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After</a:t>
            </a:r>
            <a:r>
              <a:rPr lang="fr-FR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1 </a:t>
            </a:r>
            <a:r>
              <a:rPr lang="fr-FR" sz="20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year</a:t>
            </a:r>
            <a:r>
              <a:rPr lang="fr-FR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, </a:t>
            </a:r>
            <a:r>
              <a:rPr lang="fr-FR" sz="20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possibility</a:t>
            </a:r>
            <a:r>
              <a:rPr lang="fr-FR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for CNES to </a:t>
            </a:r>
            <a:r>
              <a:rPr lang="fr-FR" sz="20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access</a:t>
            </a:r>
            <a:r>
              <a:rPr lang="fr-FR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at production </a:t>
            </a:r>
            <a:r>
              <a:rPr lang="fr-FR" sz="20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cost</a:t>
            </a:r>
            <a:r>
              <a:rPr lang="fr-FR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to </a:t>
            </a:r>
            <a:r>
              <a:rPr lang="fr-FR" sz="20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15</a:t>
            </a:r>
            <a:r>
              <a:rPr lang="fr-FR" sz="2000" dirty="0" smtClean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fr-FR" sz="2000" dirty="0">
                <a:solidFill>
                  <a:schemeClr val="tx1">
                    <a:lumMod val="75000"/>
                  </a:schemeClr>
                </a:solidFill>
              </a:rPr>
              <a:t>Mkm</a:t>
            </a:r>
            <a:r>
              <a:rPr lang="fr-FR" sz="2000" baseline="30000" dirty="0">
                <a:solidFill>
                  <a:schemeClr val="tx1">
                    <a:lumMod val="75000"/>
                  </a:schemeClr>
                </a:solidFill>
              </a:rPr>
              <a:t>2 </a:t>
            </a:r>
            <a:r>
              <a:rPr lang="fr-FR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per </a:t>
            </a:r>
            <a:r>
              <a:rPr lang="fr-FR" sz="20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year</a:t>
            </a:r>
            <a:r>
              <a:rPr lang="fr-FR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and </a:t>
            </a:r>
            <a:r>
              <a:rPr lang="fr-FR" sz="20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after</a:t>
            </a:r>
            <a:r>
              <a:rPr lang="fr-FR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5 </a:t>
            </a:r>
            <a:r>
              <a:rPr lang="fr-FR" sz="20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years</a:t>
            </a:r>
            <a:r>
              <a:rPr lang="fr-FR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to a </a:t>
            </a:r>
            <a:r>
              <a:rPr lang="fr-FR" sz="20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degraded</a:t>
            </a:r>
            <a:r>
              <a:rPr lang="fr-FR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accuracy</a:t>
            </a:r>
            <a:r>
              <a:rPr lang="fr-FR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global DEM (10m ?)</a:t>
            </a:r>
            <a:endParaRPr lang="fr-FR" sz="2000" dirty="0">
              <a:solidFill>
                <a:srgbClr val="002060"/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lang="en-US"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362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11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208166" y="1686104"/>
            <a:ext cx="8710650" cy="3847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fr-FR" sz="2000" b="1" dirty="0" smtClean="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rPr>
              <a:t>SU</a:t>
            </a:r>
            <a:r>
              <a:rPr lang="fr-FR" sz="2000" b="1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MMAR</a:t>
            </a:r>
            <a:r>
              <a:rPr lang="fr-FR" sz="2000" b="1" dirty="0" smtClean="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rPr>
              <a:t>Y</a:t>
            </a:r>
            <a:endParaRPr lang="en-US" sz="2000" b="1" dirty="0" smtClean="0">
              <a:solidFill>
                <a:srgbClr val="002569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lang="fr-FR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lang="fr-FR" sz="800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Overview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of CNES Cal/Val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Activities</a:t>
            </a:r>
            <a:endParaRPr lang="fr-FR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lang="fr-FR" sz="2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 CO3D Project</a:t>
            </a: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lang="fr-FR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b="1" dirty="0" err="1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Atmospheric</a:t>
            </a:r>
            <a:r>
              <a:rPr lang="fr-FR" sz="2000" b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Correction </a:t>
            </a:r>
            <a:r>
              <a:rPr lang="fr-FR" sz="2000" b="1" dirty="0" err="1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using</a:t>
            </a:r>
            <a:r>
              <a:rPr lang="fr-FR" sz="2000" b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MAJA</a:t>
            </a: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lang="fr-FR" sz="2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lang="en-US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1027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2365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12</a:t>
            </a:fld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lang="en-US"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15"/>
          <p:cNvSpPr/>
          <p:nvPr/>
        </p:nvSpPr>
        <p:spPr>
          <a:xfrm>
            <a:off x="203735" y="5119807"/>
            <a:ext cx="8686800" cy="1661993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en-US" sz="20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Who is developing MAJA</a:t>
            </a:r>
          </a:p>
          <a:p>
            <a:pPr lvl="0">
              <a:spcAft>
                <a:spcPts val="1200"/>
              </a:spcAft>
              <a:buSzPct val="100000"/>
              <a:defRPr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Methods: CESBIO, CNES, </a:t>
            </a:r>
            <a:r>
              <a:rPr lang="en-US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DLR</a:t>
            </a: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Processor: CS-SI</a:t>
            </a:r>
            <a:b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Validation support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 Cap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Gemini</a:t>
            </a:r>
            <a:b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Funding: CNES (since 2006), </a:t>
            </a:r>
            <a:r>
              <a:rPr lang="en-US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CNRS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(2011-2015), ESA (2017)</a:t>
            </a:r>
            <a:endParaRPr lang="en-US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15"/>
          <p:cNvSpPr/>
          <p:nvPr/>
        </p:nvSpPr>
        <p:spPr>
          <a:xfrm>
            <a:off x="228600" y="1294225"/>
            <a:ext cx="8686800" cy="2769989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en-US" sz="20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What is MAJA</a:t>
            </a:r>
          </a:p>
          <a:p>
            <a:pPr lvl="0">
              <a:spcAft>
                <a:spcPts val="1200"/>
              </a:spcAft>
              <a:buSzPct val="100000"/>
              <a:defRPr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MAJA = MACS (CNES) + </a:t>
            </a:r>
            <a:r>
              <a:rPr lang="en-US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ATCOR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DLR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 Joint Algorithm</a:t>
            </a: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Atmospheric correction processor for high revisit sensors</a:t>
            </a:r>
            <a:b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MAJA combines multispectral and </a:t>
            </a:r>
            <a:r>
              <a:rPr lang="en-US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multitemporal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criteria</a:t>
            </a:r>
            <a:b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. to detect clouds, water, shadows and snow</a:t>
            </a:r>
            <a:b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. to estimate Aerosol Optical Thickness (</a:t>
            </a:r>
            <a:r>
              <a:rPr lang="en-US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AOT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 and Water </a:t>
            </a:r>
            <a:r>
              <a:rPr lang="en-US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Vapour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(WV)</a:t>
            </a:r>
            <a:b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MAJA corrects for atmospheric </a:t>
            </a:r>
            <a:r>
              <a:rPr lang="en-US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eects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(absorption and scattering), including:</a:t>
            </a:r>
            <a:b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. adjacency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effect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(blurring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effects from atmosphere)</a:t>
            </a:r>
            <a:b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.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errain effect</a:t>
            </a:r>
            <a:endParaRPr lang="en-US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15"/>
          <p:cNvSpPr/>
          <p:nvPr/>
        </p:nvSpPr>
        <p:spPr>
          <a:xfrm>
            <a:off x="203735" y="4245114"/>
            <a:ext cx="8686800" cy="707886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en-US" sz="20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Documentation on </a:t>
            </a:r>
            <a:r>
              <a:rPr lang="en-US" sz="2000" b="1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method</a:t>
            </a:r>
            <a:endParaRPr lang="en-US" sz="2000" b="1" cap="small" dirty="0" smtClean="0">
              <a:solidFill>
                <a:srgbClr val="00206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>
              <a:spcAft>
                <a:spcPts val="1200"/>
              </a:spcAft>
              <a:buSzPct val="100000"/>
              <a:defRPr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search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for "MAJA </a:t>
            </a:r>
            <a:r>
              <a:rPr lang="en-US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ATBD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“ (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doi.org/10.5281/zenodo.1209633)</a:t>
            </a:r>
            <a:endParaRPr lang="en-US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17936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000" y="1116000"/>
            <a:ext cx="5764269" cy="5760000"/>
          </a:xfrm>
          <a:prstGeom prst="rect">
            <a:avLst/>
          </a:prstGeom>
        </p:spPr>
      </p:pic>
      <p:sp>
        <p:nvSpPr>
          <p:cNvPr id="5" name="Shape 15"/>
          <p:cNvSpPr/>
          <p:nvPr/>
        </p:nvSpPr>
        <p:spPr>
          <a:xfrm>
            <a:off x="0" y="1905000"/>
            <a:ext cx="2651400" cy="317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Example of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MAJA’s</a:t>
            </a: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ouput</a:t>
            </a:r>
            <a:endParaRPr lang="en-US" sz="2200" b="1" dirty="0">
              <a:solidFill>
                <a:srgbClr val="002060"/>
              </a:solidFill>
              <a:latin typeface="Arial Bold"/>
              <a:ea typeface="Arial Bold"/>
              <a:cs typeface="Arial" panose="020B0604020202020204" pitchFamily="34" charset="0"/>
              <a:sym typeface="Arial Bold"/>
            </a:endParaRP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over 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Tanger</a:t>
            </a: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/Gibraltar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endParaRPr lang="en-US" sz="2200" b="1" dirty="0">
              <a:solidFill>
                <a:srgbClr val="002060"/>
              </a:solidFill>
              <a:latin typeface="Arial Bold"/>
              <a:ea typeface="Arial Bold"/>
              <a:cs typeface="Arial" panose="020B0604020202020204" pitchFamily="34" charset="0"/>
              <a:sym typeface="Arial Bold"/>
            </a:endParaRP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08/11/2017</a:t>
            </a:r>
            <a:endParaRPr lang="fr-FR" sz="2000" dirty="0">
              <a:solidFill>
                <a:srgbClr val="002060"/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  <a:p>
            <a:pPr lvl="0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15316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sp>
        <p:nvSpPr>
          <p:cNvPr id="5" name="Shape 15"/>
          <p:cNvSpPr/>
          <p:nvPr/>
        </p:nvSpPr>
        <p:spPr>
          <a:xfrm>
            <a:off x="0" y="1905000"/>
            <a:ext cx="2651400" cy="317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Example of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MAJA’s</a:t>
            </a: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ouput</a:t>
            </a:r>
            <a:endParaRPr lang="en-US" sz="2200" b="1" dirty="0">
              <a:solidFill>
                <a:srgbClr val="002060"/>
              </a:solidFill>
              <a:latin typeface="Arial Bold"/>
              <a:ea typeface="Arial Bold"/>
              <a:cs typeface="Arial" panose="020B0604020202020204" pitchFamily="34" charset="0"/>
              <a:sym typeface="Arial Bold"/>
            </a:endParaRP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over 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Tanger</a:t>
            </a: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/Gibraltar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endParaRPr lang="en-US" sz="2200" b="1" dirty="0">
              <a:solidFill>
                <a:srgbClr val="002060"/>
              </a:solidFill>
              <a:latin typeface="Arial Bold"/>
              <a:ea typeface="Arial Bold"/>
              <a:cs typeface="Arial" panose="020B0604020202020204" pitchFamily="34" charset="0"/>
              <a:sym typeface="Arial Bold"/>
            </a:endParaRP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13/11/2017</a:t>
            </a:r>
            <a:endParaRPr lang="fr-FR" sz="2000" dirty="0">
              <a:solidFill>
                <a:srgbClr val="002060"/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  <a:p>
            <a:pPr lvl="0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000" y="1116000"/>
            <a:ext cx="5764274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683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sp>
        <p:nvSpPr>
          <p:cNvPr id="5" name="Shape 15"/>
          <p:cNvSpPr/>
          <p:nvPr/>
        </p:nvSpPr>
        <p:spPr>
          <a:xfrm>
            <a:off x="0" y="1905000"/>
            <a:ext cx="2651400" cy="317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Example of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MAJA’s</a:t>
            </a: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ouput</a:t>
            </a:r>
            <a:endParaRPr lang="en-US" sz="2200" b="1" dirty="0">
              <a:solidFill>
                <a:srgbClr val="002060"/>
              </a:solidFill>
              <a:latin typeface="Arial Bold"/>
              <a:ea typeface="Arial Bold"/>
              <a:cs typeface="Arial" panose="020B0604020202020204" pitchFamily="34" charset="0"/>
              <a:sym typeface="Arial Bold"/>
            </a:endParaRP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over 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Tanger</a:t>
            </a: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/Gibraltar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endParaRPr lang="en-US" sz="2200" b="1" dirty="0">
              <a:solidFill>
                <a:srgbClr val="002060"/>
              </a:solidFill>
              <a:latin typeface="Arial Bold"/>
              <a:ea typeface="Arial Bold"/>
              <a:cs typeface="Arial" panose="020B0604020202020204" pitchFamily="34" charset="0"/>
              <a:sym typeface="Arial Bold"/>
            </a:endParaRP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23/11/2017</a:t>
            </a:r>
            <a:endParaRPr lang="fr-FR" sz="2000" dirty="0">
              <a:solidFill>
                <a:srgbClr val="002060"/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  <a:p>
            <a:pPr lvl="0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000" y="1116000"/>
            <a:ext cx="5764274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844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sp>
        <p:nvSpPr>
          <p:cNvPr id="5" name="Shape 15"/>
          <p:cNvSpPr/>
          <p:nvPr/>
        </p:nvSpPr>
        <p:spPr>
          <a:xfrm>
            <a:off x="0" y="1905000"/>
            <a:ext cx="2651400" cy="317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Example of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MAJA’s</a:t>
            </a: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ouput</a:t>
            </a:r>
            <a:endParaRPr lang="en-US" sz="2200" b="1" dirty="0">
              <a:solidFill>
                <a:srgbClr val="002060"/>
              </a:solidFill>
              <a:latin typeface="Arial Bold"/>
              <a:ea typeface="Arial Bold"/>
              <a:cs typeface="Arial" panose="020B0604020202020204" pitchFamily="34" charset="0"/>
              <a:sym typeface="Arial Bold"/>
            </a:endParaRP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over 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Tanger</a:t>
            </a: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/Gibraltar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endParaRPr lang="en-US" sz="2200" b="1" dirty="0">
              <a:solidFill>
                <a:srgbClr val="002060"/>
              </a:solidFill>
              <a:latin typeface="Arial Bold"/>
              <a:ea typeface="Arial Bold"/>
              <a:cs typeface="Arial" panose="020B0604020202020204" pitchFamily="34" charset="0"/>
              <a:sym typeface="Arial Bold"/>
            </a:endParaRP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08/12/2017</a:t>
            </a:r>
            <a:endParaRPr lang="fr-FR" sz="2000" dirty="0">
              <a:solidFill>
                <a:srgbClr val="002060"/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  <a:p>
            <a:pPr lvl="0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000" y="1116000"/>
            <a:ext cx="5764274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57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sp>
        <p:nvSpPr>
          <p:cNvPr id="5" name="Shape 15"/>
          <p:cNvSpPr/>
          <p:nvPr/>
        </p:nvSpPr>
        <p:spPr>
          <a:xfrm>
            <a:off x="0" y="1905000"/>
            <a:ext cx="2651400" cy="317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Example of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MAJA’s</a:t>
            </a: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ouput</a:t>
            </a:r>
            <a:endParaRPr lang="en-US" sz="2200" b="1" dirty="0">
              <a:solidFill>
                <a:srgbClr val="002060"/>
              </a:solidFill>
              <a:latin typeface="Arial Bold"/>
              <a:ea typeface="Arial Bold"/>
              <a:cs typeface="Arial" panose="020B0604020202020204" pitchFamily="34" charset="0"/>
              <a:sym typeface="Arial Bold"/>
            </a:endParaRP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over 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Tanger</a:t>
            </a: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/Gibraltar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endParaRPr lang="en-US" sz="2200" b="1" dirty="0">
              <a:solidFill>
                <a:srgbClr val="002060"/>
              </a:solidFill>
              <a:latin typeface="Arial Bold"/>
              <a:ea typeface="Arial Bold"/>
              <a:cs typeface="Arial" panose="020B0604020202020204" pitchFamily="34" charset="0"/>
              <a:sym typeface="Arial Bold"/>
            </a:endParaRP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13/12/2017</a:t>
            </a:r>
            <a:endParaRPr lang="fr-FR" sz="2000" dirty="0">
              <a:solidFill>
                <a:srgbClr val="002060"/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  <a:p>
            <a:pPr lvl="0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000" y="1116000"/>
            <a:ext cx="5764274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605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sp>
        <p:nvSpPr>
          <p:cNvPr id="5" name="Shape 15"/>
          <p:cNvSpPr/>
          <p:nvPr/>
        </p:nvSpPr>
        <p:spPr>
          <a:xfrm>
            <a:off x="0" y="1905000"/>
            <a:ext cx="2651400" cy="317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Example of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MAJA’s</a:t>
            </a: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ouput</a:t>
            </a:r>
            <a:endParaRPr lang="en-US" sz="2200" b="1" dirty="0">
              <a:solidFill>
                <a:srgbClr val="002060"/>
              </a:solidFill>
              <a:latin typeface="Arial Bold"/>
              <a:ea typeface="Arial Bold"/>
              <a:cs typeface="Arial" panose="020B0604020202020204" pitchFamily="34" charset="0"/>
              <a:sym typeface="Arial Bold"/>
            </a:endParaRP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over 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Tanger</a:t>
            </a: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/Gibraltar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endParaRPr lang="en-US" sz="2200" b="1" dirty="0">
              <a:solidFill>
                <a:srgbClr val="002060"/>
              </a:solidFill>
              <a:latin typeface="Arial Bold"/>
              <a:ea typeface="Arial Bold"/>
              <a:cs typeface="Arial" panose="020B0604020202020204" pitchFamily="34" charset="0"/>
              <a:sym typeface="Arial Bold"/>
            </a:endParaRP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1</a:t>
            </a: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8/12/2017</a:t>
            </a:r>
            <a:endParaRPr lang="fr-FR" sz="2000" dirty="0">
              <a:solidFill>
                <a:srgbClr val="002060"/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  <a:p>
            <a:pPr lvl="0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000" y="1116000"/>
            <a:ext cx="5764274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181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sp>
        <p:nvSpPr>
          <p:cNvPr id="5" name="Shape 15"/>
          <p:cNvSpPr/>
          <p:nvPr/>
        </p:nvSpPr>
        <p:spPr>
          <a:xfrm>
            <a:off x="0" y="1905000"/>
            <a:ext cx="2651400" cy="317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Example of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MAJA’s</a:t>
            </a: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ouput</a:t>
            </a:r>
            <a:endParaRPr lang="en-US" sz="2200" b="1" dirty="0">
              <a:solidFill>
                <a:srgbClr val="002060"/>
              </a:solidFill>
              <a:latin typeface="Arial Bold"/>
              <a:ea typeface="Arial Bold"/>
              <a:cs typeface="Arial" panose="020B0604020202020204" pitchFamily="34" charset="0"/>
              <a:sym typeface="Arial Bold"/>
            </a:endParaRP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over 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Tanger</a:t>
            </a: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/Gibraltar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endParaRPr lang="en-US" sz="2200" b="1" dirty="0">
              <a:solidFill>
                <a:srgbClr val="002060"/>
              </a:solidFill>
              <a:latin typeface="Arial Bold"/>
              <a:ea typeface="Arial Bold"/>
              <a:cs typeface="Arial" panose="020B0604020202020204" pitchFamily="34" charset="0"/>
              <a:sym typeface="Arial Bold"/>
            </a:endParaRP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23/12/2017</a:t>
            </a:r>
            <a:endParaRPr lang="fr-FR" sz="2000" dirty="0">
              <a:solidFill>
                <a:srgbClr val="002060"/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  <a:p>
            <a:pPr lvl="0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000" y="1116000"/>
            <a:ext cx="5764274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312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2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208166" y="1686104"/>
            <a:ext cx="8710650" cy="3847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fr-FR" sz="2000" b="1" dirty="0" smtClean="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rPr>
              <a:t>SU</a:t>
            </a:r>
            <a:r>
              <a:rPr lang="fr-FR" sz="2000" b="1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MMAR</a:t>
            </a:r>
            <a:r>
              <a:rPr lang="fr-FR" sz="2000" b="1" dirty="0" smtClean="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rPr>
              <a:t>Y</a:t>
            </a:r>
            <a:endParaRPr lang="en-US" sz="2000" b="1" dirty="0" smtClean="0">
              <a:solidFill>
                <a:srgbClr val="002569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lang="fr-FR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lang="fr-FR" sz="800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b="1" dirty="0" err="1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Overview</a:t>
            </a:r>
            <a:r>
              <a:rPr lang="fr-FR" sz="2000" b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 of CNES Cal/Val </a:t>
            </a:r>
            <a:r>
              <a:rPr lang="fr-FR" sz="2000" b="1" dirty="0" err="1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Activities</a:t>
            </a:r>
            <a:endParaRPr lang="fr-FR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lang="fr-FR" sz="2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 CO3D Project</a:t>
            </a: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lang="fr-FR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Atmospheric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Correction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using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MAJA</a:t>
            </a: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lang="fr-FR" sz="2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lang="en-US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1027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9185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sp>
        <p:nvSpPr>
          <p:cNvPr id="5" name="Shape 15"/>
          <p:cNvSpPr/>
          <p:nvPr/>
        </p:nvSpPr>
        <p:spPr>
          <a:xfrm>
            <a:off x="0" y="1905000"/>
            <a:ext cx="2651400" cy="317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Example of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MAJA’s</a:t>
            </a: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ouput</a:t>
            </a:r>
            <a:endParaRPr lang="en-US" sz="2200" b="1" dirty="0">
              <a:solidFill>
                <a:srgbClr val="002060"/>
              </a:solidFill>
              <a:latin typeface="Arial Bold"/>
              <a:ea typeface="Arial Bold"/>
              <a:cs typeface="Arial" panose="020B0604020202020204" pitchFamily="34" charset="0"/>
              <a:sym typeface="Arial Bold"/>
            </a:endParaRP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over 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Tanger</a:t>
            </a: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/Gibraltar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endParaRPr lang="en-US" sz="2200" b="1" dirty="0">
              <a:solidFill>
                <a:srgbClr val="002060"/>
              </a:solidFill>
              <a:latin typeface="Arial Bold"/>
              <a:ea typeface="Arial Bold"/>
              <a:cs typeface="Arial" panose="020B0604020202020204" pitchFamily="34" charset="0"/>
              <a:sym typeface="Arial Bold"/>
            </a:endParaRP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02/01/2018</a:t>
            </a:r>
            <a:endParaRPr lang="fr-FR" sz="2000" dirty="0">
              <a:solidFill>
                <a:srgbClr val="002060"/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  <a:p>
            <a:pPr lvl="0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000" y="1116000"/>
            <a:ext cx="5764274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570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sp>
        <p:nvSpPr>
          <p:cNvPr id="5" name="Shape 15"/>
          <p:cNvSpPr/>
          <p:nvPr/>
        </p:nvSpPr>
        <p:spPr>
          <a:xfrm>
            <a:off x="0" y="1905000"/>
            <a:ext cx="2651400" cy="317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Example of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MAJA’s</a:t>
            </a: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ouput</a:t>
            </a:r>
            <a:endParaRPr lang="en-US" sz="2200" b="1" dirty="0">
              <a:solidFill>
                <a:srgbClr val="002060"/>
              </a:solidFill>
              <a:latin typeface="Arial Bold"/>
              <a:ea typeface="Arial Bold"/>
              <a:cs typeface="Arial" panose="020B0604020202020204" pitchFamily="34" charset="0"/>
              <a:sym typeface="Arial Bold"/>
            </a:endParaRP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over 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Tanger</a:t>
            </a: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/Gibraltar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endParaRPr lang="en-US" sz="2200" b="1" dirty="0">
              <a:solidFill>
                <a:srgbClr val="002060"/>
              </a:solidFill>
              <a:latin typeface="Arial Bold"/>
              <a:ea typeface="Arial Bold"/>
              <a:cs typeface="Arial" panose="020B0604020202020204" pitchFamily="34" charset="0"/>
              <a:sym typeface="Arial Bold"/>
            </a:endParaRP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1</a:t>
            </a: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2/01/2018</a:t>
            </a:r>
            <a:endParaRPr lang="fr-FR" sz="2000" dirty="0">
              <a:solidFill>
                <a:srgbClr val="002060"/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  <a:p>
            <a:pPr lvl="0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000" y="1116000"/>
            <a:ext cx="5764274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795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sp>
        <p:nvSpPr>
          <p:cNvPr id="5" name="Shape 15"/>
          <p:cNvSpPr/>
          <p:nvPr/>
        </p:nvSpPr>
        <p:spPr>
          <a:xfrm>
            <a:off x="0" y="1905000"/>
            <a:ext cx="2651400" cy="317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Example of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MAJA’s</a:t>
            </a: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ouput</a:t>
            </a:r>
            <a:endParaRPr lang="en-US" sz="2200" b="1" dirty="0">
              <a:solidFill>
                <a:srgbClr val="002060"/>
              </a:solidFill>
              <a:latin typeface="Arial Bold"/>
              <a:ea typeface="Arial Bold"/>
              <a:cs typeface="Arial" panose="020B0604020202020204" pitchFamily="34" charset="0"/>
              <a:sym typeface="Arial Bold"/>
            </a:endParaRP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over 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Tanger</a:t>
            </a: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/Gibraltar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endParaRPr lang="en-US" sz="2200" b="1" dirty="0">
              <a:solidFill>
                <a:srgbClr val="002060"/>
              </a:solidFill>
              <a:latin typeface="Arial Bold"/>
              <a:ea typeface="Arial Bold"/>
              <a:cs typeface="Arial" panose="020B0604020202020204" pitchFamily="34" charset="0"/>
              <a:sym typeface="Arial Bold"/>
            </a:endParaRP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1</a:t>
            </a:r>
            <a:r>
              <a:rPr lang="en-US" sz="2200" b="1" dirty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7</a:t>
            </a: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/01/2018</a:t>
            </a:r>
            <a:endParaRPr lang="fr-FR" sz="2000" dirty="0">
              <a:solidFill>
                <a:srgbClr val="002060"/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  <a:p>
            <a:pPr lvl="0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000" y="1116000"/>
            <a:ext cx="5764274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045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sp>
        <p:nvSpPr>
          <p:cNvPr id="5" name="Shape 15"/>
          <p:cNvSpPr/>
          <p:nvPr/>
        </p:nvSpPr>
        <p:spPr>
          <a:xfrm>
            <a:off x="0" y="1905000"/>
            <a:ext cx="2651400" cy="317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Example of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MAJA’s</a:t>
            </a: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ouput</a:t>
            </a:r>
            <a:endParaRPr lang="en-US" sz="2200" b="1" dirty="0">
              <a:solidFill>
                <a:srgbClr val="002060"/>
              </a:solidFill>
              <a:latin typeface="Arial Bold"/>
              <a:ea typeface="Arial Bold"/>
              <a:cs typeface="Arial" panose="020B0604020202020204" pitchFamily="34" charset="0"/>
              <a:sym typeface="Arial Bold"/>
            </a:endParaRP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over 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err="1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Tanger</a:t>
            </a: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/Gibraltar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endParaRPr lang="en-US" sz="2200" b="1" dirty="0">
              <a:solidFill>
                <a:srgbClr val="002060"/>
              </a:solidFill>
              <a:latin typeface="Arial Bold"/>
              <a:ea typeface="Arial Bold"/>
              <a:cs typeface="Arial" panose="020B0604020202020204" pitchFamily="34" charset="0"/>
              <a:sym typeface="Arial Bold"/>
            </a:endParaRP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11/02/2018</a:t>
            </a:r>
            <a:endParaRPr lang="fr-FR" sz="2000" dirty="0">
              <a:solidFill>
                <a:srgbClr val="002060"/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  <a:p>
            <a:pPr lvl="0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000" y="1116000"/>
            <a:ext cx="5764274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237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24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228600" y="1219200"/>
            <a:ext cx="8686800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en-US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Validation of Sentinel-2 MAJA products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lang="en-US"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710" y="1892236"/>
            <a:ext cx="6839367" cy="252888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460" y="4514043"/>
            <a:ext cx="6835617" cy="223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358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336" y="1828800"/>
            <a:ext cx="6829742" cy="2628072"/>
          </a:xfrm>
          <a:prstGeom prst="rect">
            <a:avLst/>
          </a:prstGeom>
        </p:spPr>
      </p:pic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25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228600" y="1219200"/>
            <a:ext cx="8686800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en-US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Validation of Sentinel-2 MAJA products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lang="en-US"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700" y="4525771"/>
            <a:ext cx="6847388" cy="222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3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26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228600" y="1219200"/>
            <a:ext cx="8686800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en-US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Validation of Landsat-8 MAJA products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lang="en-US"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845" y="1866072"/>
            <a:ext cx="3335724" cy="25908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9054" y="2309436"/>
            <a:ext cx="3270546" cy="214743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/>
          <a:srcRect r="6376"/>
          <a:stretch/>
        </p:blipFill>
        <p:spPr>
          <a:xfrm>
            <a:off x="1291340" y="4624038"/>
            <a:ext cx="3356860" cy="215776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962525" y="5510391"/>
            <a:ext cx="3962400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FR" sz="1200" dirty="0" err="1"/>
              <a:t>Gobabeb</a:t>
            </a:r>
            <a:r>
              <a:rPr lang="fr-FR" sz="1200" dirty="0"/>
              <a:t> </a:t>
            </a:r>
            <a:r>
              <a:rPr lang="fr-FR" sz="1200" dirty="0" smtClean="0"/>
              <a:t>area </a:t>
            </a:r>
            <a:r>
              <a:rPr lang="fr-FR" sz="1200" dirty="0" err="1" smtClean="0"/>
              <a:t>is</a:t>
            </a:r>
            <a:r>
              <a:rPr lang="fr-FR" sz="1200" dirty="0" smtClean="0"/>
              <a:t> </a:t>
            </a:r>
            <a:r>
              <a:rPr lang="fr-FR" sz="1200" dirty="0" smtClean="0"/>
              <a:t>not </a:t>
            </a:r>
            <a:r>
              <a:rPr lang="fr-FR" sz="1200" dirty="0" err="1" smtClean="0"/>
              <a:t>processed</a:t>
            </a:r>
            <a:r>
              <a:rPr lang="fr-FR" sz="1200" dirty="0" smtClean="0"/>
              <a:t> in </a:t>
            </a:r>
            <a:r>
              <a:rPr lang="fr-FR" sz="1200" dirty="0" err="1" smtClean="0"/>
              <a:t>Theia</a:t>
            </a:r>
            <a:endParaRPr kumimoji="0" lang="fr-FR" sz="12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198753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27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228600" y="1219200"/>
            <a:ext cx="8686800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en-US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Temporal Noise </a:t>
            </a:r>
            <a:r>
              <a:rPr lang="en-US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of </a:t>
            </a:r>
            <a:r>
              <a:rPr lang="en-US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MAJA products </a:t>
            </a:r>
            <a:endParaRPr lang="en-US" sz="2200" b="1" cap="small" dirty="0" smtClean="0">
              <a:solidFill>
                <a:srgbClr val="00206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lang="en-US"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441904"/>
            <a:ext cx="6172200" cy="41148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7" t="42919" r="27497" b="28759"/>
          <a:stretch/>
        </p:blipFill>
        <p:spPr>
          <a:xfrm>
            <a:off x="0" y="1690174"/>
            <a:ext cx="3719250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753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28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228600" y="1219200"/>
            <a:ext cx="8686800" cy="6340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en-US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MAJA Now</a:t>
            </a:r>
          </a:p>
          <a:p>
            <a:pPr lvl="0" algn="ctr">
              <a:defRPr>
                <a:solidFill>
                  <a:srgbClr val="000000"/>
                </a:solidFill>
              </a:defRPr>
            </a:pPr>
            <a:endParaRPr lang="en-US" sz="2200" b="1" cap="small" dirty="0" smtClean="0">
              <a:solidFill>
                <a:srgbClr val="00206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81000" lvl="0" indent="-381000">
              <a:spcAft>
                <a:spcPts val="12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Operationally used within </a:t>
            </a: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Theia Data Center in </a:t>
            </a:r>
            <a: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CNES (</a:t>
            </a:r>
            <a:r>
              <a:rPr lang="en-US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MUSCATE</a:t>
            </a: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 with the production and the distribution of:</a:t>
            </a:r>
            <a: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750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tiles of Sentinel-2 data in near real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Landsat 8 products over France (Sentinel-2 tiles format</a:t>
            </a: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b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Venµs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Level 2A products (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≈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120 sites)</a:t>
            </a:r>
            <a:endParaRPr lang="en-US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spcAft>
                <a:spcPts val="12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en-US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DLR</a:t>
            </a: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is about producing the coverage of Germany on a regular basis</a:t>
            </a:r>
            <a:endParaRPr lang="fr-FR" sz="8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spcAft>
                <a:spcPts val="12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Installed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within </a:t>
            </a:r>
            <a: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Sentinel-2 for Agriculture framework (ESA</a:t>
            </a: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/>
            </a:r>
            <a:b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</a:br>
            <a: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. </a:t>
            </a:r>
            <a:r>
              <a:rPr lang="fr-FR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Operational</a:t>
            </a:r>
            <a: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coverage</a:t>
            </a:r>
            <a: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of Ukraine and </a:t>
            </a:r>
            <a:r>
              <a:rPr lang="fr-FR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other</a:t>
            </a:r>
            <a: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areas</a:t>
            </a:r>
          </a:p>
          <a:p>
            <a:pPr marL="285750" lvl="5" indent="-28575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Downloaded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as a stand alone version (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  <a:hlinkClick r:id="rId3"/>
              </a:rPr>
              <a:t>https://logiciels.cnes.fr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)</a:t>
            </a:r>
          </a:p>
          <a:p>
            <a:pPr marL="285750" lvl="5" indent="-28575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Installed as a processing service on PEPS, the CNES Copernicus Collaborative Ground Segment</a:t>
            </a:r>
            <a:b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</a:b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.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 Bold"/>
                <a:cs typeface="Arial"/>
                <a:sym typeface="Arial"/>
              </a:rPr>
              <a:t>Stand alone version to process 1 tile/1 date</a:t>
            </a:r>
            <a: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Multitemporel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version to provide up to 1 year over 1 tile</a:t>
            </a:r>
            <a:endParaRPr lang="fr-FR" sz="2000" dirty="0">
              <a:solidFill>
                <a:srgbClr val="002060"/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  <a:p>
            <a:pPr marL="285750" lvl="5" indent="-28575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endParaRPr lang="fr-FR" sz="2000" dirty="0">
              <a:solidFill>
                <a:srgbClr val="002060"/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lang="en-US"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1269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2000"/>
            <a:ext cx="9156599" cy="5076000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sp>
        <p:nvSpPr>
          <p:cNvPr id="8" name="Shape 15"/>
          <p:cNvSpPr/>
          <p:nvPr/>
        </p:nvSpPr>
        <p:spPr>
          <a:xfrm>
            <a:off x="990600" y="1219200"/>
            <a:ext cx="6934200" cy="866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Coverage of Sentinel-2 MAJA products at Theia</a:t>
            </a:r>
            <a:endParaRPr lang="en-US" sz="2200" b="1" dirty="0">
              <a:solidFill>
                <a:srgbClr val="002060"/>
              </a:solidFill>
              <a:latin typeface="Arial Bold"/>
              <a:ea typeface="Arial Bold"/>
              <a:cs typeface="Arial" panose="020B0604020202020204" pitchFamily="34" charset="0"/>
              <a:sym typeface="Arial Bold"/>
            </a:endParaRPr>
          </a:p>
          <a:p>
            <a:pPr lvl="0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3315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3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208166" y="1295400"/>
            <a:ext cx="8783434" cy="4408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en-US" sz="20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Main Events at CNES since last WGCV Meeting</a:t>
            </a:r>
          </a:p>
          <a:p>
            <a:pPr lvl="0" algn="ctr">
              <a:defRPr>
                <a:solidFill>
                  <a:srgbClr val="000000"/>
                </a:solidFill>
              </a:defRPr>
            </a:pPr>
            <a:endParaRPr lang="en-US" sz="2000" b="1" cap="small" dirty="0" smtClean="0">
              <a:solidFill>
                <a:srgbClr val="00206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algn="ctr">
              <a:defRPr>
                <a:solidFill>
                  <a:srgbClr val="000000"/>
                </a:solidFill>
              </a:defRPr>
            </a:pP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spcAft>
                <a:spcPts val="15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Launch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CFOSAT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– 2018 Oct. 29</a:t>
            </a:r>
            <a:endParaRPr sz="14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spcAft>
                <a:spcPts val="15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Launch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of IASI-C on-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board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METOP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-C – 2018 Nov. 7</a:t>
            </a:r>
            <a:endParaRPr lang="fr-FR" sz="16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spcAft>
                <a:spcPts val="15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Launch of </a:t>
            </a:r>
            <a:r>
              <a:rPr lang="en-US" sz="200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CSO</a:t>
            </a:r>
            <a: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Defence</a:t>
            </a: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satellite) – 2018 Dec. 20</a:t>
            </a:r>
            <a:endParaRPr lang="en-US" sz="14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spcAft>
                <a:spcPts val="15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Contract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signature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Airbus for the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development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of the CO3D system – 2019 July 8</a:t>
            </a:r>
            <a:endParaRPr lang="fr-FR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spcAft>
                <a:spcPts val="15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SPOT World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Heritage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agreed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(and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partially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funded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)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as a CNES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project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- 2018 Sept. 17</a:t>
            </a:r>
            <a:endParaRPr lang="fr-FR" sz="2000" dirty="0" smtClean="0">
              <a:solidFill>
                <a:schemeClr val="tx1">
                  <a:lumMod val="60000"/>
                  <a:lumOff val="4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lang="fr-FR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4901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sp>
        <p:nvSpPr>
          <p:cNvPr id="8" name="Shape 15"/>
          <p:cNvSpPr/>
          <p:nvPr/>
        </p:nvSpPr>
        <p:spPr>
          <a:xfrm>
            <a:off x="990600" y="1219200"/>
            <a:ext cx="6934200" cy="866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Coverage of Landsat-8 MAJA products at Theia</a:t>
            </a:r>
            <a:endParaRPr lang="en-US" sz="2200" b="1" dirty="0">
              <a:solidFill>
                <a:srgbClr val="002060"/>
              </a:solidFill>
              <a:latin typeface="Arial Bold"/>
              <a:ea typeface="Arial Bold"/>
              <a:cs typeface="Arial" panose="020B0604020202020204" pitchFamily="34" charset="0"/>
              <a:sym typeface="Arial Bold"/>
            </a:endParaRPr>
          </a:p>
          <a:p>
            <a:pPr lvl="0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2000"/>
            <a:ext cx="9140909" cy="512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588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sp>
        <p:nvSpPr>
          <p:cNvPr id="6" name="Shape 15"/>
          <p:cNvSpPr/>
          <p:nvPr/>
        </p:nvSpPr>
        <p:spPr>
          <a:xfrm>
            <a:off x="228600" y="1219200"/>
            <a:ext cx="8686800" cy="4832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en-US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MAJA </a:t>
            </a:r>
            <a:r>
              <a:rPr lang="en-US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Processing using PEPS</a:t>
            </a:r>
            <a:endParaRPr lang="en-US" sz="2200" b="1" cap="small" dirty="0" smtClean="0">
              <a:solidFill>
                <a:srgbClr val="00206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algn="ctr">
              <a:defRPr>
                <a:solidFill>
                  <a:srgbClr val="000000"/>
                </a:solidFill>
              </a:defRPr>
            </a:pPr>
            <a:endParaRPr lang="en-US" sz="2200" b="1" cap="small" dirty="0" smtClean="0">
              <a:solidFill>
                <a:srgbClr val="00206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81000" lvl="0" indent="-381000">
              <a:spcAft>
                <a:spcPts val="12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Complete coverage of the Victoria state (Australia) using PEPS on </a:t>
            </a:r>
            <a: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demand processing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fr-FR" sz="1600" u="sng" dirty="0" smtClean="0">
                <a:hlinkClick r:id="rId2"/>
              </a:rPr>
              <a:t>http</a:t>
            </a:r>
            <a:r>
              <a:rPr lang="fr-FR" sz="1600" u="sng" dirty="0">
                <a:hlinkClick r:id="rId2"/>
              </a:rPr>
              <a:t>://francois-petitjean.com/Research/MonashVic10</a:t>
            </a:r>
            <a:r>
              <a:rPr lang="fr-FR" sz="1600" u="sng" dirty="0" smtClean="0">
                <a:hlinkClick r:id="rId2"/>
              </a:rPr>
              <a:t>/</a:t>
            </a:r>
            <a:r>
              <a:rPr lang="fr-FR" dirty="0" smtClean="0">
                <a:solidFill>
                  <a:srgbClr val="002060"/>
                </a:solidFill>
              </a:rPr>
              <a:t>)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Period: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July 15 2017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→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August 14 2018</a:t>
            </a: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4,349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images against 37 tiles of Sentinel-2 data (100km x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100km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Final product: land cover of Victoria state</a:t>
            </a:r>
            <a:endParaRPr lang="en-US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spcAft>
                <a:spcPts val="12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New ‘</a:t>
            </a:r>
            <a:r>
              <a:rPr lang="en-US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multitemporal</a:t>
            </a: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’ MAJA</a:t>
            </a:r>
            <a: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tool available in July 2019 – ‘Full MAJA’</a:t>
            </a:r>
            <a:endParaRPr lang="fr-FR" sz="8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Other on-demand </a:t>
            </a: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processors on PEPS</a:t>
            </a:r>
            <a:b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</a:b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.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 Bold"/>
                <a:cs typeface="Arial"/>
                <a:sym typeface="Arial"/>
              </a:rPr>
              <a:t>S1 tiling – </a:t>
            </a:r>
            <a:r>
              <a:rPr lang="en-US" dirty="0" err="1" smtClean="0">
                <a:solidFill>
                  <a:srgbClr val="002060"/>
                </a:solidFill>
                <a:latin typeface="Arial"/>
                <a:ea typeface="Arial Bold"/>
                <a:cs typeface="Arial"/>
                <a:sym typeface="Arial"/>
              </a:rPr>
              <a:t>Orthorectification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 Bold"/>
                <a:cs typeface="Arial"/>
                <a:sym typeface="Arial"/>
              </a:rPr>
              <a:t> of Sentinel-1 images against Sentinel-2 geometry</a:t>
            </a:r>
            <a:br>
              <a:rPr lang="en-US" dirty="0" smtClean="0">
                <a:solidFill>
                  <a:srgbClr val="002060"/>
                </a:solidFill>
                <a:latin typeface="Arial"/>
                <a:ea typeface="Arial Bold"/>
                <a:cs typeface="Arial"/>
                <a:sym typeface="Arial"/>
              </a:rPr>
            </a:br>
            <a:r>
              <a:rPr lang="en-US" sz="2000" dirty="0" smtClean="0">
                <a:solidFill>
                  <a:srgbClr val="002060"/>
                </a:solidFill>
                <a:latin typeface="Arial"/>
                <a:ea typeface="Arial Bold"/>
                <a:cs typeface="Arial"/>
                <a:sym typeface="Arial"/>
              </a:rPr>
              <a:t>.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 Bold"/>
                <a:cs typeface="Arial"/>
                <a:sym typeface="Arial"/>
              </a:rPr>
              <a:t>Fine registration </a:t>
            </a:r>
            <a:r>
              <a:rPr lang="en-US" dirty="0">
                <a:solidFill>
                  <a:srgbClr val="002060"/>
                </a:solidFill>
                <a:latin typeface="Arial"/>
                <a:ea typeface="Arial Bold"/>
                <a:cs typeface="Arial"/>
                <a:sym typeface="Arial"/>
              </a:rPr>
              <a:t>of Sentinel-2 time series (soon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 Bold"/>
                <a:cs typeface="Arial"/>
                <a:sym typeface="Arial"/>
              </a:rPr>
              <a:t>available)</a:t>
            </a:r>
            <a:br>
              <a:rPr lang="en-US" dirty="0" smtClean="0">
                <a:solidFill>
                  <a:srgbClr val="002060"/>
                </a:solidFill>
                <a:latin typeface="Arial"/>
                <a:ea typeface="Arial Bold"/>
                <a:cs typeface="Arial"/>
                <a:sym typeface="Arial"/>
              </a:rPr>
            </a:br>
            <a:r>
              <a:rPr lang="en-US" sz="2000" dirty="0" smtClean="0">
                <a:solidFill>
                  <a:srgbClr val="002060"/>
                </a:solidFill>
                <a:latin typeface="Arial"/>
                <a:ea typeface="Arial Bold"/>
                <a:cs typeface="Arial"/>
                <a:sym typeface="Arial"/>
              </a:rPr>
              <a:t>.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 Bold"/>
                <a:cs typeface="Arial"/>
                <a:sym typeface="Arial"/>
              </a:rPr>
              <a:t>Correlation between </a:t>
            </a:r>
            <a:r>
              <a:rPr lang="en-US" dirty="0">
                <a:solidFill>
                  <a:srgbClr val="002060"/>
                </a:solidFill>
                <a:latin typeface="Arial"/>
                <a:ea typeface="Arial Bold"/>
                <a:cs typeface="Arial"/>
                <a:sym typeface="Arial"/>
              </a:rPr>
              <a:t>Sentinel-2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 Bold"/>
                <a:cs typeface="Arial"/>
                <a:sym typeface="Arial"/>
              </a:rPr>
              <a:t>images (</a:t>
            </a:r>
            <a:r>
              <a:rPr lang="en-US" dirty="0">
                <a:solidFill>
                  <a:srgbClr val="002060"/>
                </a:solidFill>
                <a:latin typeface="Arial"/>
                <a:ea typeface="Arial Bold"/>
                <a:cs typeface="Arial"/>
                <a:sym typeface="Arial"/>
              </a:rPr>
              <a:t>soon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 Bold"/>
                <a:cs typeface="Arial"/>
                <a:sym typeface="Arial"/>
              </a:rPr>
              <a:t>available)</a:t>
            </a: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Interferometry using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Sentinel-1 images</a:t>
            </a:r>
            <a:r>
              <a:rPr lang="en-US" dirty="0">
                <a:solidFill>
                  <a:srgbClr val="002060"/>
                </a:solidFill>
                <a:latin typeface="Arial"/>
                <a:ea typeface="Arial Bold"/>
                <a:cs typeface="Arial"/>
                <a:sym typeface="Arial"/>
              </a:rPr>
              <a:t> (soon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 Bold"/>
                <a:cs typeface="Arial"/>
                <a:sym typeface="Arial"/>
              </a:rPr>
              <a:t>available)</a:t>
            </a:r>
            <a:br>
              <a:rPr lang="en-US" dirty="0" smtClean="0">
                <a:solidFill>
                  <a:srgbClr val="002060"/>
                </a:solidFill>
                <a:latin typeface="Arial"/>
                <a:ea typeface="Arial Bold"/>
                <a:cs typeface="Arial"/>
                <a:sym typeface="Arial"/>
              </a:rPr>
            </a:br>
            <a:r>
              <a:rPr lang="en-US" sz="2000" dirty="0" smtClean="0">
                <a:solidFill>
                  <a:srgbClr val="002060"/>
                </a:solidFill>
                <a:latin typeface="Arial"/>
                <a:ea typeface="Arial Bold"/>
                <a:cs typeface="Arial"/>
                <a:sym typeface="Arial"/>
              </a:rPr>
              <a:t>.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 Bold"/>
                <a:cs typeface="Arial"/>
                <a:sym typeface="Arial"/>
              </a:rPr>
              <a:t>Atmospheric correction for coastal Sentinel-2 images </a:t>
            </a:r>
            <a:r>
              <a:rPr lang="en-US" dirty="0">
                <a:solidFill>
                  <a:srgbClr val="002060"/>
                </a:solidFill>
                <a:latin typeface="Arial"/>
                <a:ea typeface="Arial Bold"/>
                <a:cs typeface="Arial"/>
                <a:sym typeface="Arial"/>
              </a:rPr>
              <a:t>(soon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 Bold"/>
                <a:cs typeface="Arial"/>
                <a:sym typeface="Arial"/>
              </a:rPr>
              <a:t>available)</a:t>
            </a:r>
            <a:endParaRPr lang="en-US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0341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32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228600" y="1219200"/>
            <a:ext cx="8686800" cy="5139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en-US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Other </a:t>
            </a:r>
            <a:r>
              <a:rPr lang="en-US" sz="2200" b="1" cap="small" dirty="0" err="1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processings</a:t>
            </a:r>
            <a:r>
              <a:rPr lang="en-US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 in Theia</a:t>
            </a:r>
          </a:p>
          <a:p>
            <a:pPr lvl="0" algn="ctr">
              <a:defRPr>
                <a:solidFill>
                  <a:srgbClr val="000000"/>
                </a:solidFill>
              </a:defRPr>
            </a:pPr>
            <a:endParaRPr lang="en-US" sz="2200" b="1" cap="small" dirty="0" smtClean="0">
              <a:solidFill>
                <a:srgbClr val="00206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81000" lvl="0" indent="-381000">
              <a:spcAft>
                <a:spcPts val="12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WASP Level 3A product:</a:t>
            </a:r>
            <a: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Monthly synthesis of cloud free Sentinel-2 MAJA </a:t>
            </a:r>
            <a:r>
              <a:rPr lang="en-US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reflectances</a:t>
            </a: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WASP = Weighted Average Synthesis Processor</a:t>
            </a: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Processed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and distributed at tile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format</a:t>
            </a:r>
            <a:endParaRPr lang="en-US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spcAft>
                <a:spcPts val="12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Snow Product</a:t>
            </a:r>
            <a: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Processed from MAJA reflectance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Selected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to be the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High Resolution Snow &amp; Ice Monitoring Product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of the</a:t>
            </a:r>
            <a:b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Copernicus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Land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Monitoring Service </a:t>
            </a:r>
            <a:endParaRPr lang="fr-FR" sz="8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spcAft>
                <a:spcPts val="12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OSO Land Cover Product</a:t>
            </a:r>
            <a: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/>
            </a:r>
            <a:b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</a:br>
            <a: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.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Processed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from MAJA 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reflectance</a:t>
            </a:r>
            <a:b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Annual product (over France and soon over Sahel)</a:t>
            </a:r>
            <a:endParaRPr lang="fr-FR" dirty="0" smtClean="0">
              <a:solidFill>
                <a:srgbClr val="002060"/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  <a:p>
            <a:pPr marL="285750" lvl="5" indent="-28575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 Bold"/>
              </a:rPr>
              <a:t>And soon detection of water bodies using both</a:t>
            </a:r>
            <a:b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 Bold"/>
              </a:rPr>
            </a:br>
            <a:r>
              <a:rPr lang="en-US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 Bold"/>
              </a:rPr>
              <a:t>Sentinel-1 &amp; 2 data</a:t>
            </a: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lang="en-US"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319151"/>
            <a:ext cx="2895600" cy="218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860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112438"/>
            <a:ext cx="6302792" cy="5760000"/>
          </a:xfrm>
          <a:prstGeom prst="rect">
            <a:avLst/>
          </a:prstGeom>
        </p:spPr>
      </p:pic>
      <p:sp>
        <p:nvSpPr>
          <p:cNvPr id="6" name="Shape 15"/>
          <p:cNvSpPr/>
          <p:nvPr/>
        </p:nvSpPr>
        <p:spPr>
          <a:xfrm>
            <a:off x="0" y="1905000"/>
            <a:ext cx="2895600" cy="3483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Example of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MAJA/WASP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Level 3A products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endParaRPr lang="en-US" sz="2200" b="1" dirty="0">
              <a:solidFill>
                <a:srgbClr val="002060"/>
              </a:solidFill>
              <a:latin typeface="Arial Bold"/>
              <a:ea typeface="Arial Bold"/>
              <a:cs typeface="Arial" panose="020B0604020202020204" pitchFamily="34" charset="0"/>
              <a:sym typeface="Arial Bold"/>
            </a:endParaRP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July to Oct. 2018</a:t>
            </a: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endParaRPr lang="en-US" sz="2200" b="1" dirty="0">
              <a:solidFill>
                <a:srgbClr val="002060"/>
              </a:solidFill>
              <a:latin typeface="Arial Bold"/>
              <a:ea typeface="Arial Bold"/>
              <a:cs typeface="Arial" panose="020B0604020202020204" pitchFamily="34" charset="0"/>
              <a:sym typeface="Arial Bold"/>
            </a:endParaRPr>
          </a:p>
          <a:p>
            <a:pPr lvl="0" algn="ctr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fr-FR" sz="1000" dirty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  <a:hlinkClick r:id="rId3"/>
              </a:rPr>
              <a:t>http</a:t>
            </a:r>
            <a:r>
              <a:rPr lang="fr-FR" sz="1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  <a:hlinkClick r:id="rId3"/>
              </a:rPr>
              <a:t>://www.cesbio.upstlse.fr/multitemp/?p=14593</a:t>
            </a:r>
            <a:endParaRPr lang="fr-FR" sz="1000" dirty="0">
              <a:solidFill>
                <a:srgbClr val="002060"/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  <a:p>
            <a:pPr lvl="0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90962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sp>
        <p:nvSpPr>
          <p:cNvPr id="8" name="Shape 15"/>
          <p:cNvSpPr/>
          <p:nvPr/>
        </p:nvSpPr>
        <p:spPr>
          <a:xfrm>
            <a:off x="2130871" y="1221765"/>
            <a:ext cx="510540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l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Comparison MAJA/WASP</a:t>
            </a: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2652"/>
            <a:ext cx="9129283" cy="5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966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2400"/>
            <a:ext cx="9134290" cy="5508000"/>
          </a:xfrm>
          <a:prstGeom prst="rect">
            <a:avLst/>
          </a:prstGeom>
        </p:spPr>
      </p:pic>
      <p:sp>
        <p:nvSpPr>
          <p:cNvPr id="9" name="Shape 15"/>
          <p:cNvSpPr/>
          <p:nvPr/>
        </p:nvSpPr>
        <p:spPr>
          <a:xfrm>
            <a:off x="2130871" y="1221765"/>
            <a:ext cx="510540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l">
              <a:spcBef>
                <a:spcPts val="1000"/>
              </a:spcBef>
              <a:defRPr>
                <a:solidFill>
                  <a:srgbClr val="000000"/>
                </a:solidFill>
              </a:defRPr>
            </a:pPr>
            <a:r>
              <a:rPr lang="en-US" sz="2200" b="1" dirty="0" smtClean="0">
                <a:solidFill>
                  <a:srgbClr val="002060"/>
                </a:solidFill>
                <a:latin typeface="Arial Bold"/>
                <a:ea typeface="Arial Bold"/>
                <a:cs typeface="Arial" panose="020B0604020202020204" pitchFamily="34" charset="0"/>
                <a:sym typeface="Arial Bold"/>
              </a:rPr>
              <a:t>Comparison           vs S2GM</a:t>
            </a: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17277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0"/>
          <p:cNvSpPr txBox="1">
            <a:spLocks/>
          </p:cNvSpPr>
          <p:nvPr/>
        </p:nvSpPr>
        <p:spPr>
          <a:xfrm>
            <a:off x="76200" y="2590800"/>
            <a:ext cx="7575043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 defTabSz="914400">
              <a:defRPr sz="1800" b="0">
                <a:solidFill>
                  <a:srgbClr val="000000"/>
                </a:solidFill>
              </a:defRPr>
            </a:pPr>
            <a:r>
              <a:rPr lang="en-US" sz="4000" dirty="0" smtClean="0">
                <a:solidFill>
                  <a:srgbClr val="92D050"/>
                </a:solidFill>
              </a:rPr>
              <a:t>Thank you for your attention</a:t>
            </a:r>
            <a:endParaRPr lang="en-US" sz="4000" dirty="0">
              <a:solidFill>
                <a:srgbClr val="92D050"/>
              </a:solidFill>
            </a:endParaRPr>
          </a:p>
        </p:txBody>
      </p:sp>
      <p:pic>
        <p:nvPicPr>
          <p:cNvPr id="3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" y="304800"/>
            <a:ext cx="2507906" cy="9931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5106294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4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228600" y="1295400"/>
            <a:ext cx="8686800" cy="6483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en-US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Calibration and Performance Monitoring</a:t>
            </a:r>
          </a:p>
          <a:p>
            <a:pPr lvl="0" algn="ctr">
              <a:defRPr>
                <a:solidFill>
                  <a:srgbClr val="000000"/>
                </a:solidFill>
              </a:defRPr>
            </a:pPr>
            <a:r>
              <a:rPr lang="en-US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of CNES </a:t>
            </a:r>
            <a:r>
              <a:rPr lang="en-US" sz="2000" b="1" cap="small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(cooperation)</a:t>
            </a:r>
            <a:r>
              <a:rPr lang="en-US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 in-Flight Missions</a:t>
            </a:r>
            <a:endParaRPr lang="en-US" sz="2200" b="1" cap="small" dirty="0">
              <a:solidFill>
                <a:srgbClr val="00206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spcAft>
                <a:spcPts val="14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PLEIADES 1A &amp; 1B </a:t>
            </a:r>
            <a:r>
              <a:rPr lang="fr-FR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fr-FR" dirty="0" err="1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Very</a:t>
            </a:r>
            <a:r>
              <a:rPr lang="fr-FR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High </a:t>
            </a:r>
            <a:r>
              <a:rPr lang="fr-FR" dirty="0" err="1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Resolution</a:t>
            </a:r>
            <a:r>
              <a:rPr lang="fr-FR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err="1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Imagers</a:t>
            </a:r>
            <a:r>
              <a:rPr lang="fr-FR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fr-FR" i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 Airbus</a:t>
            </a:r>
            <a:endParaRPr sz="800" i="1" dirty="0">
              <a:solidFill>
                <a:schemeClr val="tx1">
                  <a:lumMod val="60000"/>
                  <a:lumOff val="4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spcAft>
                <a:spcPts val="14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IASI A, B &amp; C 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(IR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Atmospheric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Sounders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Eumetsat</a:t>
            </a:r>
            <a:endParaRPr lang="fr-FR" sz="800" dirty="0"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spcAft>
                <a:spcPts val="14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Megha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-Tropiques: Saphir 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(MW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Sounder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),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Scarab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ptical </a:t>
            </a: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canning </a:t>
            </a:r>
            <a:r>
              <a:rPr lang="fr-FR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adiometer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fr-FR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fr-FR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ISRO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fr-FR" sz="8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spcAft>
                <a:spcPts val="14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Calipso-IIR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(IR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Radiometer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 NASA</a:t>
            </a:r>
            <a:endParaRPr lang="fr-FR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spcAft>
                <a:spcPts val="140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SMOS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(Passive MW – L Band)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 ESA</a:t>
            </a:r>
            <a:endParaRPr lang="fr-FR" sz="2000" b="1" cap="small" dirty="0">
              <a:solidFill>
                <a:srgbClr val="002060"/>
              </a:solidFill>
              <a:latin typeface="Arial Bold"/>
              <a:ea typeface="Arial"/>
              <a:cs typeface="Arial"/>
              <a:sym typeface="Arial Bold"/>
            </a:endParaRPr>
          </a:p>
          <a:p>
            <a:pPr marL="285750" lvl="5" indent="-285750">
              <a:spcAft>
                <a:spcPts val="140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"/>
                <a:sym typeface="Arial Bold"/>
              </a:rPr>
              <a:t> </a:t>
            </a:r>
            <a:r>
              <a:rPr lang="fr-FR" sz="2000" cap="small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VEN</a:t>
            </a:r>
            <a:r>
              <a:rPr lang="en-US" sz="2000" cap="small" dirty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fr-FR" sz="2000" cap="small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S </a:t>
            </a:r>
            <a:r>
              <a:rPr lang="fr-FR" cap="small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(</a:t>
            </a:r>
            <a: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Optical </a:t>
            </a:r>
            <a:r>
              <a:rPr lang="fr-FR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multispectral</a:t>
            </a:r>
            <a: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Imager)</a:t>
            </a:r>
            <a:r>
              <a:rPr lang="fr-FR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</a:t>
            </a:r>
            <a:r>
              <a:rPr 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- ISA</a:t>
            </a:r>
            <a:endParaRPr lang="fr-FR" sz="2000" dirty="0" smtClean="0">
              <a:solidFill>
                <a:srgbClr val="002060"/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  <a:p>
            <a:pPr marL="285750" lvl="5" indent="-285750">
              <a:spcAft>
                <a:spcPts val="140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 Bold"/>
              </a:rPr>
              <a:t>Jason 2 &amp; 3 </a:t>
            </a:r>
            <a: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 Bold"/>
              </a:rPr>
              <a:t>(</a:t>
            </a:r>
            <a:r>
              <a:rPr lang="fr-FR" dirty="0" err="1" smtClean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 Bold"/>
              </a:rPr>
              <a:t>Altimeters</a:t>
            </a:r>
            <a: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 Bold"/>
              </a:rPr>
              <a:t>) </a:t>
            </a:r>
            <a:r>
              <a:rPr 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 Bold"/>
              </a:rPr>
              <a:t>– NASA, </a:t>
            </a:r>
            <a:r>
              <a:rPr lang="fr-FR" sz="20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 Bold"/>
              </a:rPr>
              <a:t>Eumetsat</a:t>
            </a:r>
            <a:r>
              <a:rPr 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 Bold"/>
              </a:rPr>
              <a:t>, </a:t>
            </a:r>
            <a:r>
              <a:rPr lang="fr-FR" sz="20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 Bold"/>
              </a:rPr>
              <a:t>NOAA</a:t>
            </a:r>
            <a:endParaRPr lang="fr-FR" sz="2000" dirty="0" smtClean="0">
              <a:solidFill>
                <a:schemeClr val="tx1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 Bold"/>
            </a:endParaRPr>
          </a:p>
          <a:p>
            <a:pPr marL="285750" lvl="5" indent="-285750">
              <a:spcAft>
                <a:spcPts val="140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 Bold"/>
              </a:rPr>
              <a:t>CFOSAT</a:t>
            </a:r>
            <a:r>
              <a:rPr lang="fr-FR" sz="2000" dirty="0" err="1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 Bold"/>
              </a:rPr>
              <a:t>-</a:t>
            </a:r>
            <a:r>
              <a:rPr lang="fr-FR" sz="20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 Bold"/>
              </a:rPr>
              <a:t>SWIM</a:t>
            </a:r>
            <a:r>
              <a:rPr lang="fr-FR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 Bold"/>
              </a:rPr>
              <a:t> </a:t>
            </a:r>
            <a: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 Bold"/>
              </a:rPr>
              <a:t>(Ku Band Radar)</a:t>
            </a:r>
            <a:r>
              <a:rPr lang="fr-FR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 Bold"/>
              </a:rPr>
              <a:t> </a:t>
            </a:r>
            <a:r>
              <a:rPr 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 Bold"/>
              </a:rPr>
              <a:t>- </a:t>
            </a:r>
            <a:r>
              <a:rPr lang="fr-FR" sz="20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 Bold"/>
              </a:rPr>
              <a:t>CNSA</a:t>
            </a:r>
            <a:endParaRPr lang="fr-FR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endParaRPr lang="fr-FR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lang="en-US" sz="2000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lang="en-US"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9505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5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208166" y="1295400"/>
            <a:ext cx="8783434" cy="5011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en-US" sz="20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Participation in </a:t>
            </a:r>
            <a:r>
              <a:rPr lang="en-US" sz="2000" b="1" cap="small" dirty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other </a:t>
            </a:r>
            <a:r>
              <a:rPr lang="en-US" sz="20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Missions Calibration Monitoring</a:t>
            </a:r>
          </a:p>
          <a:p>
            <a:pPr lvl="0" algn="ctr">
              <a:defRPr>
                <a:solidFill>
                  <a:srgbClr val="000000"/>
                </a:solidFill>
              </a:defRPr>
            </a:pP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spcAft>
                <a:spcPts val="14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Airbus</a:t>
            </a:r>
            <a:r>
              <a:rPr lang="fr-FR" sz="2000" dirty="0" smtClean="0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rPr>
              <a:t> SPOT-6&amp;7 satellites</a:t>
            </a:r>
            <a:endParaRPr sz="14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spcAft>
                <a:spcPts val="14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Support to </a:t>
            </a:r>
            <a:r>
              <a:rPr 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ESA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for Sentinel-2 and Sentinel-3 (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optical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sensors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altimeter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 calibration and performance monitoring</a:t>
            </a:r>
            <a:endParaRPr lang="fr-FR" sz="16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spcAft>
                <a:spcPts val="14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Support to </a:t>
            </a:r>
            <a:r>
              <a:rPr 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GISTDA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for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THEOS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calibration</a:t>
            </a:r>
            <a:endParaRPr lang="fr-FR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spcAft>
                <a:spcPts val="14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Exchanges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NASA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for Landsat-8 and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MODIS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calibration</a:t>
            </a:r>
            <a:endParaRPr lang="fr-FR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spcAft>
                <a:spcPts val="14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Support to </a:t>
            </a:r>
            <a:r>
              <a:rPr lang="fr-FR" sz="20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Eumetsat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for 3MI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ground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characterization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and future in-flight calibration monitoring</a:t>
            </a:r>
          </a:p>
          <a:p>
            <a:pPr marL="381000" lvl="0" indent="-381000">
              <a:spcAft>
                <a:spcPts val="14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Intercalibration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of IASI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AIRS and CRIS </a:t>
            </a:r>
            <a:r>
              <a:rPr 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fr-FR" sz="20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GSICS</a:t>
            </a:r>
            <a:r>
              <a:rPr 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381000" lvl="0" indent="-381000">
              <a:spcAft>
                <a:spcPts val="14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Performance monitoring of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Cryosat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(ESA) 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and HY2 </a:t>
            </a:r>
            <a:r>
              <a:rPr 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fr-FR" sz="20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CNSA</a:t>
            </a:r>
            <a:r>
              <a:rPr lang="fr-FR" sz="20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lang="fr-FR" sz="2000" dirty="0" smtClean="0">
              <a:solidFill>
                <a:schemeClr val="tx1">
                  <a:lumMod val="60000"/>
                  <a:lumOff val="4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lang="fr-FR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0675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6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228600" y="1499717"/>
            <a:ext cx="8686800" cy="550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en-US" sz="2200" b="1" cap="small" dirty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Missions </a:t>
            </a:r>
            <a:r>
              <a:rPr lang="en-US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in Development Phase</a:t>
            </a:r>
          </a:p>
          <a:p>
            <a:pPr lvl="0" algn="ctr">
              <a:defRPr>
                <a:solidFill>
                  <a:srgbClr val="000000"/>
                </a:solidFill>
              </a:defRPr>
            </a:pPr>
            <a:r>
              <a:rPr lang="en-US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at CNES </a:t>
            </a:r>
            <a:r>
              <a:rPr lang="en-US" sz="2000" b="1" cap="small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 Bold"/>
                <a:ea typeface="Arial Bold"/>
                <a:cs typeface="Arial Bold"/>
                <a:sym typeface="Arial Bold"/>
              </a:rPr>
              <a:t>(cooperation)</a:t>
            </a:r>
            <a:endParaRPr lang="en-US" sz="2200" b="1" cap="small" dirty="0">
              <a:solidFill>
                <a:srgbClr val="00206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spcAft>
                <a:spcPts val="14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IASI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(IR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Atmospheric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Sounders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Eumetsat</a:t>
            </a:r>
            <a:r>
              <a:rPr 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+ </a:t>
            </a:r>
            <a:r>
              <a:rPr lang="fr-FR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UKSA</a:t>
            </a:r>
            <a:endParaRPr lang="fr-FR" sz="800" dirty="0" smtClean="0">
              <a:latin typeface="Arial"/>
              <a:ea typeface="Arial"/>
              <a:cs typeface="Arial"/>
              <a:sym typeface="Arial"/>
            </a:endParaRPr>
          </a:p>
          <a:p>
            <a:pPr marL="381000" lvl="4" indent="-381000">
              <a:spcAft>
                <a:spcPts val="14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MicroCarb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SWIR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spectrometer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fr-FR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fr-FR" sz="20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Eumetsat</a:t>
            </a:r>
            <a:r>
              <a:rPr 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fr-FR" sz="20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UKSA</a:t>
            </a:r>
            <a:r>
              <a:rPr lang="fr-FR" sz="24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fr-FR" sz="8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spcAft>
                <a:spcPts val="14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MERLIN 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(LIDAR) </a:t>
            </a:r>
            <a:r>
              <a:rPr lang="fr-FR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DLR</a:t>
            </a:r>
            <a:endParaRPr lang="fr-FR" sz="9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spcAft>
                <a:spcPts val="140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SWOT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Wide-Swath </a:t>
            </a:r>
            <a:r>
              <a:rPr lang="en-US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Ka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-Band Radar </a:t>
            </a:r>
            <a:r>
              <a:rPr lang="en-US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nterferometer, 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Nadir Radar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Altimeter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b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Microwave</a:t>
            </a: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Radiometer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  </a:t>
            </a:r>
            <a:r>
              <a:rPr lang="fr-FR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fr-FR" sz="20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 Bold"/>
              </a:rPr>
              <a:t>NASA + </a:t>
            </a:r>
            <a:r>
              <a:rPr lang="fr-FR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 Bold"/>
              </a:rPr>
              <a:t>CSA &amp; </a:t>
            </a:r>
            <a:r>
              <a:rPr lang="fr-FR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 Bold"/>
              </a:rPr>
              <a:t>UKSA</a:t>
            </a:r>
            <a:endParaRPr lang="fr-FR" dirty="0" smtClean="0">
              <a:solidFill>
                <a:schemeClr val="tx1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 Bold"/>
            </a:endParaRPr>
          </a:p>
          <a:p>
            <a:pPr marL="285750" lvl="5" indent="-285750">
              <a:spcAft>
                <a:spcPts val="140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cap="small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</a:t>
            </a:r>
            <a:r>
              <a:rPr lang="fr-FR" sz="2000" cap="small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TRISHNA</a:t>
            </a:r>
            <a:r>
              <a:rPr lang="fr-FR" sz="2000" cap="small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</a:t>
            </a:r>
            <a:r>
              <a:rPr lang="fr-FR" cap="small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(TIR Imager) </a:t>
            </a:r>
            <a:r>
              <a:rPr lang="fr-FR" cap="small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- </a:t>
            </a:r>
            <a:r>
              <a:rPr lang="fr-FR" cap="small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ISRO</a:t>
            </a:r>
            <a:endParaRPr lang="fr-FR" sz="2000" cap="small" dirty="0">
              <a:solidFill>
                <a:srgbClr val="00206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 Bold"/>
            </a:endParaRPr>
          </a:p>
          <a:p>
            <a:pPr lvl="5" indent="0">
              <a:spcAft>
                <a:spcPts val="1400"/>
              </a:spcAft>
              <a:buSzPct val="100000"/>
              <a:defRPr>
                <a:solidFill>
                  <a:srgbClr val="000000"/>
                </a:solidFill>
              </a:defRPr>
            </a:pPr>
            <a:endParaRPr lang="fr-FR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endParaRPr lang="fr-FR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lang="en-US" sz="2000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lang="en-US"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2748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7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208166" y="1686104"/>
            <a:ext cx="8710650" cy="3847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fr-FR" sz="2000" b="1" dirty="0" smtClean="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rPr>
              <a:t>SU</a:t>
            </a:r>
            <a:r>
              <a:rPr lang="fr-FR" sz="2000" b="1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MMAR</a:t>
            </a:r>
            <a:r>
              <a:rPr lang="fr-FR" sz="2000" b="1" dirty="0" smtClean="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rPr>
              <a:t>Y</a:t>
            </a:r>
            <a:endParaRPr lang="en-US" sz="2000" b="1" dirty="0" smtClean="0">
              <a:solidFill>
                <a:srgbClr val="002569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lang="fr-FR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lang="fr-FR" sz="800" dirty="0" smtClean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Overview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of CNES Cal/Val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Activities</a:t>
            </a:r>
            <a:endParaRPr lang="fr-FR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lang="fr-FR" sz="2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b="1" dirty="0" smtClean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The CO3D Project</a:t>
            </a: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lang="fr-FR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Atmospheric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Correction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using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MAJA</a:t>
            </a:r>
          </a:p>
          <a:p>
            <a:pPr marL="381000" lvl="0" indent="-381000"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endParaRPr lang="fr-FR" sz="20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lang="en-US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100000"/>
              <a:defRPr>
                <a:solidFill>
                  <a:srgbClr val="000000"/>
                </a:solidFill>
              </a:defRPr>
            </a:pPr>
            <a:endParaRPr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sz="2000" dirty="0">
              <a:solidFill>
                <a:srgbClr val="002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1027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9599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r="1892"/>
          <a:stretch/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8</a:t>
            </a:fld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1027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482757" y="5206525"/>
            <a:ext cx="4661243" cy="1569660"/>
          </a:xfrm>
          <a:prstGeom prst="rect">
            <a:avLst/>
          </a:prstGeom>
          <a:solidFill>
            <a:schemeClr val="tx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95263" indent="-195263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FFFFFF"/>
                </a:solidFill>
              </a:rPr>
              <a:t>3D global </a:t>
            </a:r>
            <a:r>
              <a:rPr lang="fr-FR" sz="1600" dirty="0" err="1" smtClean="0">
                <a:solidFill>
                  <a:srgbClr val="FFFFFF"/>
                </a:solidFill>
              </a:rPr>
              <a:t>coverage</a:t>
            </a:r>
            <a:r>
              <a:rPr lang="fr-FR" sz="1600" dirty="0" smtClean="0">
                <a:solidFill>
                  <a:srgbClr val="FFFFFF"/>
                </a:solidFill>
              </a:rPr>
              <a:t> in </a:t>
            </a:r>
            <a:r>
              <a:rPr lang="fr-FR" sz="1600" dirty="0">
                <a:solidFill>
                  <a:srgbClr val="FFFFFF"/>
                </a:solidFill>
              </a:rPr>
              <a:t>5 </a:t>
            </a:r>
            <a:r>
              <a:rPr lang="fr-FR" sz="1600" dirty="0" err="1" smtClean="0">
                <a:solidFill>
                  <a:srgbClr val="FFFFFF"/>
                </a:solidFill>
              </a:rPr>
              <a:t>years</a:t>
            </a:r>
            <a:endParaRPr lang="fr-FR" sz="1600" dirty="0">
              <a:solidFill>
                <a:srgbClr val="FFFFFF"/>
              </a:solidFill>
            </a:endParaRPr>
          </a:p>
          <a:p>
            <a:pPr marL="195263" indent="-195263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FFFF"/>
                </a:solidFill>
              </a:rPr>
              <a:t>Relative </a:t>
            </a:r>
            <a:r>
              <a:rPr lang="fr-FR" sz="1600" dirty="0" err="1" smtClean="0">
                <a:solidFill>
                  <a:srgbClr val="FFFFFF"/>
                </a:solidFill>
              </a:rPr>
              <a:t>altimetric</a:t>
            </a:r>
            <a:r>
              <a:rPr lang="fr-FR" sz="1600" dirty="0" smtClean="0">
                <a:solidFill>
                  <a:srgbClr val="FFFFFF"/>
                </a:solidFill>
              </a:rPr>
              <a:t> </a:t>
            </a:r>
            <a:r>
              <a:rPr lang="fr-FR" sz="1600" dirty="0" err="1" smtClean="0">
                <a:solidFill>
                  <a:srgbClr val="FFFFFF"/>
                </a:solidFill>
              </a:rPr>
              <a:t>accuracy</a:t>
            </a:r>
            <a:r>
              <a:rPr lang="fr-FR" sz="1600" dirty="0" smtClean="0">
                <a:solidFill>
                  <a:srgbClr val="FFFFFF"/>
                </a:solidFill>
              </a:rPr>
              <a:t>: 1 </a:t>
            </a:r>
            <a:r>
              <a:rPr lang="fr-FR" sz="1600" dirty="0">
                <a:solidFill>
                  <a:srgbClr val="FFFFFF"/>
                </a:solidFill>
              </a:rPr>
              <a:t>m (B/H~0,3)</a:t>
            </a:r>
          </a:p>
          <a:p>
            <a:pPr marL="195263" indent="-195263">
              <a:buFont typeface="Arial" panose="020B0604020202020204" pitchFamily="34" charset="0"/>
              <a:buChar char="•"/>
            </a:pPr>
            <a:r>
              <a:rPr lang="fr-FR" sz="1600" dirty="0" err="1" smtClean="0">
                <a:solidFill>
                  <a:srgbClr val="FFFFFF"/>
                </a:solidFill>
              </a:rPr>
              <a:t>Synchronous</a:t>
            </a:r>
            <a:r>
              <a:rPr lang="fr-FR" sz="1600" dirty="0" smtClean="0">
                <a:solidFill>
                  <a:srgbClr val="FFFFFF"/>
                </a:solidFill>
              </a:rPr>
              <a:t> acquisition per satellites pair</a:t>
            </a:r>
            <a:endParaRPr lang="fr-FR" sz="1600" dirty="0">
              <a:solidFill>
                <a:srgbClr val="FFFFFF"/>
              </a:solidFill>
            </a:endParaRPr>
          </a:p>
          <a:p>
            <a:pPr marL="195263" indent="-195263">
              <a:buFont typeface="Arial" panose="020B0604020202020204" pitchFamily="34" charset="0"/>
              <a:buChar char="•"/>
            </a:pPr>
            <a:r>
              <a:rPr lang="fr-FR" sz="1600" dirty="0" err="1" smtClean="0">
                <a:solidFill>
                  <a:srgbClr val="FFFFFF"/>
                </a:solidFill>
              </a:rPr>
              <a:t>Capacity</a:t>
            </a:r>
            <a:r>
              <a:rPr lang="fr-FR" sz="1600" dirty="0" smtClean="0">
                <a:solidFill>
                  <a:srgbClr val="FFFFFF"/>
                </a:solidFill>
              </a:rPr>
              <a:t> for </a:t>
            </a:r>
            <a:r>
              <a:rPr lang="fr-FR" sz="1600" dirty="0" err="1" smtClean="0">
                <a:solidFill>
                  <a:srgbClr val="FFFFFF"/>
                </a:solidFill>
              </a:rPr>
              <a:t>urban</a:t>
            </a:r>
            <a:r>
              <a:rPr lang="fr-FR" sz="1600" dirty="0" smtClean="0">
                <a:solidFill>
                  <a:srgbClr val="FFFFFF"/>
                </a:solidFill>
              </a:rPr>
              <a:t> quadri-</a:t>
            </a:r>
            <a:r>
              <a:rPr lang="fr-FR" sz="1600" dirty="0" err="1" smtClean="0">
                <a:solidFill>
                  <a:srgbClr val="FFFFFF"/>
                </a:solidFill>
              </a:rPr>
              <a:t>stereo</a:t>
            </a:r>
            <a:r>
              <a:rPr lang="fr-FR" sz="1600" dirty="0" smtClean="0">
                <a:solidFill>
                  <a:srgbClr val="FFFFFF"/>
                </a:solidFill>
              </a:rPr>
              <a:t> </a:t>
            </a:r>
            <a:r>
              <a:rPr lang="fr-FR" sz="1600" dirty="0" err="1" smtClean="0">
                <a:solidFill>
                  <a:srgbClr val="FFFFFF"/>
                </a:solidFill>
              </a:rPr>
              <a:t>every</a:t>
            </a:r>
            <a:r>
              <a:rPr lang="fr-FR" sz="1600" dirty="0" smtClean="0">
                <a:solidFill>
                  <a:srgbClr val="FFFFFF"/>
                </a:solidFill>
              </a:rPr>
              <a:t> 2 </a:t>
            </a:r>
            <a:r>
              <a:rPr lang="fr-FR" sz="1600" dirty="0" err="1" smtClean="0">
                <a:solidFill>
                  <a:srgbClr val="FFFFFF"/>
                </a:solidFill>
              </a:rPr>
              <a:t>days</a:t>
            </a:r>
            <a:endParaRPr lang="fr-FR" sz="1600" dirty="0">
              <a:solidFill>
                <a:srgbClr val="FFFFFF"/>
              </a:solidFill>
            </a:endParaRPr>
          </a:p>
          <a:p>
            <a:pPr marL="195263" indent="-195263">
              <a:buFont typeface="Arial" panose="020B0604020202020204" pitchFamily="34" charset="0"/>
              <a:buChar char="•"/>
            </a:pPr>
            <a:r>
              <a:rPr lang="fr-FR" sz="1600" dirty="0" err="1" smtClean="0">
                <a:solidFill>
                  <a:srgbClr val="FFFFFF"/>
                </a:solidFill>
              </a:rPr>
              <a:t>Programming</a:t>
            </a:r>
            <a:r>
              <a:rPr lang="fr-FR" sz="1600" dirty="0" smtClean="0">
                <a:solidFill>
                  <a:srgbClr val="FFFFFF"/>
                </a:solidFill>
              </a:rPr>
              <a:t> optimisation </a:t>
            </a:r>
            <a:r>
              <a:rPr lang="fr-FR" sz="1600" dirty="0" err="1" smtClean="0">
                <a:solidFill>
                  <a:srgbClr val="FFFFFF"/>
                </a:solidFill>
              </a:rPr>
              <a:t>using</a:t>
            </a:r>
            <a:r>
              <a:rPr lang="fr-FR" sz="1600" dirty="0" smtClean="0">
                <a:solidFill>
                  <a:srgbClr val="FFFFFF"/>
                </a:solidFill>
              </a:rPr>
              <a:t> </a:t>
            </a:r>
            <a:r>
              <a:rPr lang="fr-FR" sz="1600" dirty="0" err="1" smtClean="0">
                <a:solidFill>
                  <a:srgbClr val="FFFFFF"/>
                </a:solidFill>
              </a:rPr>
              <a:t>meteo</a:t>
            </a:r>
            <a:endParaRPr lang="fr-FR" sz="1600" dirty="0" smtClean="0">
              <a:solidFill>
                <a:srgbClr val="FFFFFF"/>
              </a:solidFill>
            </a:endParaRPr>
          </a:p>
          <a:p>
            <a:pPr marL="195263" indent="-195263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FFFFFF"/>
                </a:solidFill>
              </a:rPr>
              <a:t>Massive 3D production </a:t>
            </a:r>
            <a:r>
              <a:rPr lang="fr-FR" sz="1600" dirty="0" err="1" smtClean="0">
                <a:solidFill>
                  <a:srgbClr val="FFFFFF"/>
                </a:solidFill>
              </a:rPr>
              <a:t>based</a:t>
            </a:r>
            <a:r>
              <a:rPr lang="fr-FR" sz="1600" dirty="0" smtClean="0">
                <a:solidFill>
                  <a:srgbClr val="FFFFFF"/>
                </a:solidFill>
              </a:rPr>
              <a:t> on cloud </a:t>
            </a:r>
            <a:r>
              <a:rPr lang="fr-FR" sz="1600" dirty="0" err="1" smtClean="0">
                <a:solidFill>
                  <a:srgbClr val="FFFFFF"/>
                </a:solidFill>
              </a:rPr>
              <a:t>facilities</a:t>
            </a:r>
            <a:endParaRPr lang="fr-FR" sz="1600" dirty="0">
              <a:solidFill>
                <a:srgbClr val="FFFFFF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3834" y="2895600"/>
            <a:ext cx="2864144" cy="1569660"/>
          </a:xfrm>
          <a:prstGeom prst="rect">
            <a:avLst/>
          </a:prstGeom>
          <a:solidFill>
            <a:schemeClr val="tx1">
              <a:alpha val="3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95263" indent="-195263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FFFFFF"/>
                </a:solidFill>
              </a:rPr>
              <a:t>Launch</a:t>
            </a:r>
            <a:r>
              <a:rPr lang="fr-FR" sz="1600" dirty="0">
                <a:solidFill>
                  <a:srgbClr val="FFFFFF"/>
                </a:solidFill>
              </a:rPr>
              <a:t>  2022/2023</a:t>
            </a:r>
          </a:p>
          <a:p>
            <a:pPr marL="195263" indent="-195263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FFFFFF"/>
                </a:solidFill>
              </a:rPr>
              <a:t>4 </a:t>
            </a:r>
            <a:r>
              <a:rPr lang="fr-FR" sz="1600" dirty="0">
                <a:solidFill>
                  <a:srgbClr val="FFFFFF"/>
                </a:solidFill>
              </a:rPr>
              <a:t>satellites </a:t>
            </a:r>
            <a:r>
              <a:rPr lang="fr-FR" sz="1600" dirty="0" smtClean="0">
                <a:solidFill>
                  <a:srgbClr val="FFFFFF"/>
                </a:solidFill>
              </a:rPr>
              <a:t>constellation</a:t>
            </a:r>
          </a:p>
          <a:p>
            <a:pPr marL="195263" indent="-195263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FFFFFF"/>
                </a:solidFill>
              </a:rPr>
              <a:t>Altitude: 500 km</a:t>
            </a:r>
          </a:p>
          <a:p>
            <a:pPr marL="195263" indent="-195263">
              <a:buFont typeface="Arial" panose="020B0604020202020204" pitchFamily="34" charset="0"/>
              <a:buChar char="•"/>
            </a:pPr>
            <a:r>
              <a:rPr lang="fr-FR" sz="1600" dirty="0" err="1" smtClean="0">
                <a:solidFill>
                  <a:srgbClr val="FFFFFF"/>
                </a:solidFill>
              </a:rPr>
              <a:t>Resolution</a:t>
            </a:r>
            <a:r>
              <a:rPr lang="fr-FR" sz="1600" dirty="0" smtClean="0">
                <a:solidFill>
                  <a:srgbClr val="FFFFFF"/>
                </a:solidFill>
              </a:rPr>
              <a:t>: </a:t>
            </a:r>
            <a:r>
              <a:rPr lang="fr-FR" sz="1600" dirty="0">
                <a:solidFill>
                  <a:srgbClr val="FFFFFF"/>
                </a:solidFill>
              </a:rPr>
              <a:t>50 cm</a:t>
            </a:r>
          </a:p>
          <a:p>
            <a:pPr marL="195263" indent="-195263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FFFFFF"/>
                </a:solidFill>
              </a:rPr>
              <a:t>Bands </a:t>
            </a:r>
            <a:r>
              <a:rPr lang="fr-FR" sz="1600" dirty="0" err="1" smtClean="0">
                <a:solidFill>
                  <a:srgbClr val="FFFFFF"/>
                </a:solidFill>
              </a:rPr>
              <a:t>B,G,R,NIR</a:t>
            </a:r>
            <a:endParaRPr lang="fr-FR" sz="1600" dirty="0" smtClean="0">
              <a:solidFill>
                <a:srgbClr val="FFFFFF"/>
              </a:solidFill>
            </a:endParaRPr>
          </a:p>
          <a:p>
            <a:pPr marL="195263" indent="-195263">
              <a:buFont typeface="Arial" panose="020B0604020202020204" pitchFamily="34" charset="0"/>
              <a:buChar char="•"/>
            </a:pPr>
            <a:r>
              <a:rPr lang="fr-FR" sz="1600" dirty="0" smtClean="0">
                <a:solidFill>
                  <a:srgbClr val="FFFFFF"/>
                </a:solidFill>
              </a:rPr>
              <a:t>Local time: 11 h</a:t>
            </a:r>
            <a:endParaRPr lang="fr-FR" sz="16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41444" y="1325973"/>
            <a:ext cx="2997121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cap="none" spc="50" dirty="0" smtClean="0">
                <a:ln w="0"/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CO3D</a:t>
            </a:r>
            <a:r>
              <a:rPr lang="fr-FR" sz="2800" b="1" spc="50" dirty="0">
                <a:ln w="0"/>
                <a:solidFill>
                  <a:srgbClr val="FFFFF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System</a:t>
            </a:r>
            <a:endParaRPr lang="fr-FR" sz="2800" b="1" cap="none" spc="50" dirty="0" smtClean="0">
              <a:ln w="0"/>
              <a:solidFill>
                <a:srgbClr val="FFFFFF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6039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/>
        <p:txBody>
          <a:bodyPr/>
          <a:lstStyle>
            <a:lvl1pPr>
              <a:spcBef>
                <a:spcPts val="0"/>
              </a:spcBef>
            </a:lvl1pPr>
          </a:lstStyle>
          <a:p>
            <a:pPr lvl="0"/>
            <a:fld id="{86CB4B4D-7CA3-9044-876B-883B54F8677D}" type="slidenum">
              <a:rPr lang="en-US" smtClean="0"/>
              <a:pPr lvl="0"/>
              <a:t>9</a:t>
            </a:fld>
            <a:endParaRPr lang="en-US"/>
          </a:p>
        </p:txBody>
      </p:sp>
      <p:sp>
        <p:nvSpPr>
          <p:cNvPr id="15" name="Shape 15"/>
          <p:cNvSpPr/>
          <p:nvPr/>
        </p:nvSpPr>
        <p:spPr>
          <a:xfrm>
            <a:off x="228600" y="1447086"/>
            <a:ext cx="8686800" cy="4801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 algn="ctr">
              <a:defRPr>
                <a:solidFill>
                  <a:srgbClr val="000000"/>
                </a:solidFill>
              </a:defRPr>
            </a:pPr>
            <a:r>
              <a:rPr lang="en-US" sz="2200" b="1" cap="small" dirty="0" smtClean="0">
                <a:solidFill>
                  <a:srgbClr val="002060"/>
                </a:solidFill>
                <a:latin typeface="Arial Bold"/>
                <a:ea typeface="Arial Bold"/>
                <a:cs typeface="Arial Bold"/>
                <a:sym typeface="Arial Bold"/>
              </a:rPr>
              <a:t>CO3D Main Figures</a:t>
            </a:r>
          </a:p>
          <a:p>
            <a:pPr lvl="0" algn="ctr">
              <a:defRPr>
                <a:solidFill>
                  <a:srgbClr val="000000"/>
                </a:solidFill>
              </a:defRPr>
            </a:pPr>
            <a:endParaRPr lang="en-US" sz="2200" b="1" cap="small" dirty="0" smtClean="0">
              <a:solidFill>
                <a:srgbClr val="00206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81000" lvl="0" indent="-381000">
              <a:spcAft>
                <a:spcPts val="12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Government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Industry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co-funded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program</a:t>
            </a:r>
            <a:endParaRPr lang="fr-FR" sz="800" dirty="0" smtClean="0">
              <a:latin typeface="Arial"/>
              <a:ea typeface="Arial"/>
              <a:cs typeface="Arial"/>
              <a:sym typeface="Arial"/>
            </a:endParaRPr>
          </a:p>
          <a:p>
            <a:pPr marL="381000" lvl="4" indent="-381000">
              <a:spcAft>
                <a:spcPts val="12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CNES budget </a:t>
            </a:r>
            <a:r>
              <a:rPr lang="fr-FR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≈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100 M€</a:t>
            </a:r>
            <a:r>
              <a:rPr lang="fr-FR" sz="24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fr-FR" sz="8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lvl="0" indent="-381000">
              <a:spcAft>
                <a:spcPts val="1200"/>
              </a:spcAft>
              <a:buSzPct val="100000"/>
              <a:buFont typeface="Arial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New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technology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small</a:t>
            </a: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satellites</a:t>
            </a:r>
            <a:b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Mass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≈ 300 kg</a:t>
            </a:r>
            <a:b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All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electric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propulsion (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based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on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Astrobus</a:t>
            </a: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platform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20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fr-FR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High </a:t>
            </a:r>
            <a:r>
              <a:rPr lang="fr-FR" dirty="0" err="1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agility</a:t>
            </a:r>
            <a:endParaRPr lang="fr-FR" sz="2000" dirty="0" smtClean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5" indent="-28575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Massive </a:t>
            </a:r>
            <a:r>
              <a:rPr lang="fr-FR" sz="20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automatic</a:t>
            </a:r>
            <a:r>
              <a:rPr lang="fr-FR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processing</a:t>
            </a:r>
            <a:r>
              <a:rPr lang="fr-FR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capability</a:t>
            </a:r>
            <a:r>
              <a:rPr lang="fr-FR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/>
            </a:r>
            <a:br>
              <a:rPr lang="fr-FR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</a:br>
            <a:r>
              <a:rPr lang="fr-FR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. </a:t>
            </a:r>
            <a: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High DEM </a:t>
            </a:r>
            <a:r>
              <a:rPr lang="fr-FR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reactualization</a:t>
            </a:r>
            <a: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capacity</a:t>
            </a:r>
            <a: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/>
            </a:r>
            <a:b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</a:br>
            <a: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. Global DEM at 1m </a:t>
            </a:r>
            <a:r>
              <a:rPr lang="fr-FR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resolution</a:t>
            </a:r>
            <a: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in </a:t>
            </a:r>
            <a:r>
              <a:rPr lang="fr-FR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less</a:t>
            </a:r>
            <a: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</a:t>
            </a:r>
            <a:r>
              <a:rPr lang="fr-FR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than</a:t>
            </a:r>
            <a:r>
              <a:rPr lang="fr-FR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5 </a:t>
            </a:r>
            <a:r>
              <a:rPr lang="fr-FR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years</a:t>
            </a:r>
            <a:endParaRPr lang="fr-FR" dirty="0" smtClean="0">
              <a:solidFill>
                <a:srgbClr val="002060"/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  <a:p>
            <a:pPr marL="285750" lvl="5" indent="-28575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pPr>
            <a:r>
              <a:rPr lang="fr-FR" sz="2000" dirty="0" err="1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Processing</a:t>
            </a: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chains</a:t>
            </a: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will</a:t>
            </a:r>
            <a:r>
              <a:rPr lang="fr-FR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be</a:t>
            </a:r>
            <a:r>
              <a:rPr lang="fr-FR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provided</a:t>
            </a:r>
            <a:r>
              <a:rPr lang="fr-FR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</a:t>
            </a: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by CNES (ortho &amp; </a:t>
            </a:r>
            <a:r>
              <a:rPr lang="fr-FR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DEM) and calibration/performance monitoring </a:t>
            </a:r>
            <a:r>
              <a:rPr lang="fr-FR" sz="20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will</a:t>
            </a:r>
            <a:r>
              <a:rPr lang="fr-FR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be</a:t>
            </a:r>
            <a:r>
              <a:rPr lang="fr-FR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</a:t>
            </a:r>
            <a:r>
              <a:rPr lang="fr-FR" sz="20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performed</a:t>
            </a:r>
            <a:r>
              <a:rPr lang="fr-FR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 </a:t>
            </a:r>
            <a:r>
              <a:rPr lang="fr-FR" sz="2000" dirty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by </a:t>
            </a:r>
            <a:r>
              <a:rPr lang="fr-FR" sz="2000" dirty="0" smtClean="0">
                <a:solidFill>
                  <a:srgbClr val="002060"/>
                </a:solidFill>
                <a:latin typeface="Arial" panose="020B0604020202020204" pitchFamily="34" charset="0"/>
                <a:ea typeface="Arial Bold"/>
                <a:cs typeface="Arial" panose="020B0604020202020204" pitchFamily="34" charset="0"/>
                <a:sym typeface="Arial Bold"/>
              </a:rPr>
              <a:t>CNES</a:t>
            </a:r>
            <a:endParaRPr lang="fr-FR" sz="2000" dirty="0">
              <a:solidFill>
                <a:srgbClr val="002060"/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</p:txBody>
      </p:sp>
      <p:sp>
        <p:nvSpPr>
          <p:cNvPr id="5" name="Shape 3"/>
          <p:cNvSpPr/>
          <p:nvPr/>
        </p:nvSpPr>
        <p:spPr>
          <a:xfrm>
            <a:off x="2130871" y="190714"/>
            <a:ext cx="2638523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fr-FR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Report on Cal/Val Activities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/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US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WGCV Plenary # 45</a:t>
            </a:r>
            <a:endParaRPr lang="en-US"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  <p:pic>
        <p:nvPicPr>
          <p:cNvPr id="6" name="Picture 3" descr="D:\Utilisateurs\henryp\Documents\CEOS\2015_05 WGCV Berlin\Logo Horizontal blan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52400"/>
            <a:ext cx="742950" cy="8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2202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2569"/>
      </a:dk1>
      <a:lt1>
        <a:srgbClr val="696969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8427</TotalTime>
  <Words>939</Words>
  <Application>Microsoft Office PowerPoint</Application>
  <PresentationFormat>Affichage à l'écran (4:3)</PresentationFormat>
  <Paragraphs>297</Paragraphs>
  <Slides>36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8" baseType="lpstr">
      <vt:lpstr>Arial</vt:lpstr>
      <vt:lpstr>Arial Bold</vt:lpstr>
      <vt:lpstr>Avenir Roman</vt:lpstr>
      <vt:lpstr>Calibri</vt:lpstr>
      <vt:lpstr>Droid Serif</vt:lpstr>
      <vt:lpstr>Frutiger 45 Light</vt:lpstr>
      <vt:lpstr>Proxima Nova Regular</vt:lpstr>
      <vt:lpstr>Symbol</vt:lpstr>
      <vt:lpstr>Times</vt:lpstr>
      <vt:lpstr>Times New Roman</vt:lpstr>
      <vt:lpstr>Wingdings</vt:lpstr>
      <vt:lpstr>Default</vt:lpstr>
      <vt:lpstr>CNES Activity Report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Henry Patrice</cp:lastModifiedBy>
  <cp:revision>238</cp:revision>
  <cp:lastPrinted>2018-08-03T14:55:31Z</cp:lastPrinted>
  <dcterms:modified xsi:type="dcterms:W3CDTF">2019-07-17T02:48:05Z</dcterms:modified>
</cp:coreProperties>
</file>