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8.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9.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39" r:id="rId6"/>
    <p:sldMasterId id="2147483950" r:id="rId7"/>
    <p:sldMasterId id="2147483961" r:id="rId8"/>
    <p:sldMasterId id="2147483972" r:id="rId9"/>
    <p:sldMasterId id="2147483979" r:id="rId10"/>
    <p:sldMasterId id="2147483989" r:id="rId11"/>
    <p:sldMasterId id="2147483999" r:id="rId12"/>
    <p:sldMasterId id="2147484009" r:id="rId13"/>
    <p:sldMasterId id="2147484019" r:id="rId14"/>
    <p:sldMasterId id="2147484029" r:id="rId15"/>
    <p:sldMasterId id="2147484039" r:id="rId16"/>
    <p:sldMasterId id="2147484058" r:id="rId17"/>
    <p:sldMasterId id="2147484068" r:id="rId18"/>
    <p:sldMasterId id="2147484078" r:id="rId19"/>
    <p:sldMasterId id="2147484088" r:id="rId20"/>
    <p:sldMasterId id="2147484098" r:id="rId21"/>
    <p:sldMasterId id="2147484108" r:id="rId22"/>
    <p:sldMasterId id="2147484118" r:id="rId23"/>
    <p:sldMasterId id="2147484128" r:id="rId24"/>
    <p:sldMasterId id="2147484141" r:id="rId25"/>
    <p:sldMasterId id="2147484151" r:id="rId26"/>
    <p:sldMasterId id="2147484161" r:id="rId27"/>
    <p:sldMasterId id="2147484168" r:id="rId28"/>
    <p:sldMasterId id="2147484178" r:id="rId29"/>
    <p:sldMasterId id="2147484188" r:id="rId30"/>
    <p:sldMasterId id="2147484198" r:id="rId31"/>
    <p:sldMasterId id="2147484209" r:id="rId32"/>
    <p:sldMasterId id="2147484214" r:id="rId33"/>
    <p:sldMasterId id="2147484227" r:id="rId34"/>
  </p:sldMasterIdLst>
  <p:notesMasterIdLst>
    <p:notesMasterId r:id="rId57"/>
  </p:notesMasterIdLst>
  <p:handoutMasterIdLst>
    <p:handoutMasterId r:id="rId58"/>
  </p:handoutMasterIdLst>
  <p:sldIdLst>
    <p:sldId id="601" r:id="rId35"/>
    <p:sldId id="762" r:id="rId36"/>
    <p:sldId id="713" r:id="rId37"/>
    <p:sldId id="806" r:id="rId38"/>
    <p:sldId id="727" r:id="rId39"/>
    <p:sldId id="831" r:id="rId40"/>
    <p:sldId id="832" r:id="rId41"/>
    <p:sldId id="833" r:id="rId42"/>
    <p:sldId id="812" r:id="rId43"/>
    <p:sldId id="778" r:id="rId44"/>
    <p:sldId id="826" r:id="rId45"/>
    <p:sldId id="829" r:id="rId46"/>
    <p:sldId id="817" r:id="rId47"/>
    <p:sldId id="818" r:id="rId48"/>
    <p:sldId id="819" r:id="rId49"/>
    <p:sldId id="820" r:id="rId50"/>
    <p:sldId id="824" r:id="rId51"/>
    <p:sldId id="822" r:id="rId52"/>
    <p:sldId id="821" r:id="rId53"/>
    <p:sldId id="823" r:id="rId54"/>
    <p:sldId id="825" r:id="rId55"/>
    <p:sldId id="830" r:id="rId56"/>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Drinkwater" initials="MRD" lastIdx="1" clrIdx="0"/>
  <p:cmAuthor id="1" name="M. Kern" initials="MK"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5F55"/>
    <a:srgbClr val="001F41"/>
    <a:srgbClr val="3D92FC"/>
    <a:srgbClr val="3480FC"/>
    <a:srgbClr val="640064"/>
    <a:srgbClr val="00B050"/>
    <a:srgbClr val="001935"/>
    <a:srgbClr val="FF6600"/>
    <a:srgbClr val="FFFF99"/>
    <a:srgbClr val="361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78" autoAdjust="0"/>
    <p:restoredTop sz="89425" autoAdjust="0"/>
  </p:normalViewPr>
  <p:slideViewPr>
    <p:cSldViewPr snapToGrid="0">
      <p:cViewPr varScale="1">
        <p:scale>
          <a:sx n="92" d="100"/>
          <a:sy n="92" d="100"/>
        </p:scale>
        <p:origin x="76" y="704"/>
      </p:cViewPr>
      <p:guideLst>
        <p:guide orient="horz" pos="1620"/>
        <p:guide pos="2880"/>
      </p:guideLst>
    </p:cSldViewPr>
  </p:slideViewPr>
  <p:outlineViewPr>
    <p:cViewPr>
      <p:scale>
        <a:sx n="33" d="100"/>
        <a:sy n="33" d="100"/>
      </p:scale>
      <p:origin x="0" y="-7812"/>
    </p:cViewPr>
  </p:outlineViewPr>
  <p:notesTextViewPr>
    <p:cViewPr>
      <p:scale>
        <a:sx n="100" d="100"/>
        <a:sy n="100" d="100"/>
      </p:scale>
      <p:origin x="0" y="0"/>
    </p:cViewPr>
  </p:notesTextViewPr>
  <p:sorterViewPr>
    <p:cViewPr varScale="1">
      <p:scale>
        <a:sx n="1" d="1"/>
        <a:sy n="1" d="1"/>
      </p:scale>
      <p:origin x="0" y="-389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5.xml"/><Relationship Id="rId21" Type="http://schemas.openxmlformats.org/officeDocument/2006/relationships/slideMaster" Target="slideMasters/slideMaster17.xml"/><Relationship Id="rId34" Type="http://schemas.openxmlformats.org/officeDocument/2006/relationships/slideMaster" Target="slideMasters/slideMaster30.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Master" Target="slideMasters/slideMaster25.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Master" Target="slideMasters/slideMaster28.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Master" Target="slideMasters/slideMaster27.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8" Type="http://schemas.openxmlformats.org/officeDocument/2006/relationships/slideMaster" Target="slideMasters/slideMaster4.xml"/><Relationship Id="rId51" Type="http://schemas.openxmlformats.org/officeDocument/2006/relationships/slide" Target="slides/slide1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Master" Target="slideMasters/slideMaster29.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2" y="2"/>
            <a:ext cx="2945557" cy="49599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3" y="2"/>
            <a:ext cx="2945557" cy="49599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algn="r" defTabSz="913630">
              <a:defRPr sz="12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2" y="9428953"/>
            <a:ext cx="2945557" cy="49599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3" y="9428953"/>
            <a:ext cx="2945557" cy="49599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algn="r" defTabSz="913630">
              <a:defRPr sz="12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01"/>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defTabSz="882743">
              <a:defRPr sz="1200" smtClean="0"/>
            </a:lvl1pPr>
          </a:lstStyle>
          <a:p>
            <a:pPr>
              <a:defRPr/>
            </a:pPr>
            <a:endParaRPr lang="en-US" dirty="0"/>
          </a:p>
        </p:txBody>
      </p:sp>
      <p:sp>
        <p:nvSpPr>
          <p:cNvPr id="58371" name="Rectangle 3"/>
          <p:cNvSpPr>
            <a:spLocks noGrp="1" noChangeArrowheads="1"/>
          </p:cNvSpPr>
          <p:nvPr>
            <p:ph type="dt" idx="1"/>
          </p:nvPr>
        </p:nvSpPr>
        <p:spPr bwMode="auto">
          <a:xfrm>
            <a:off x="3867485" y="0"/>
            <a:ext cx="2917899" cy="518001"/>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algn="r" defTabSz="882743">
              <a:defRPr sz="1200" smtClean="0"/>
            </a:lvl1pPr>
          </a:lstStyle>
          <a:p>
            <a:pPr>
              <a:defRPr/>
            </a:pPr>
            <a:fld id="{A6888345-B3D3-4351-A7A9-F936F5935E41}" type="datetimeFigureOut">
              <a:rPr lang="en-US"/>
              <a:pPr>
                <a:defRPr/>
              </a:pPr>
              <a:t>7/8/2019</a:t>
            </a:fld>
            <a:endParaRPr lang="en-US" dirty="0"/>
          </a:p>
        </p:txBody>
      </p:sp>
      <p:sp>
        <p:nvSpPr>
          <p:cNvPr id="11268" name="Rectangle 4"/>
          <p:cNvSpPr>
            <a:spLocks noGrp="1" noRot="1" noChangeAspect="1" noChangeArrowheads="1" noTextEdit="1"/>
          </p:cNvSpPr>
          <p:nvPr>
            <p:ph type="sldImg" idx="2"/>
          </p:nvPr>
        </p:nvSpPr>
        <p:spPr bwMode="auto">
          <a:xfrm>
            <a:off x="146050" y="739775"/>
            <a:ext cx="6565900" cy="36941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29711"/>
            <a:ext cx="5033722" cy="443516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9459425"/>
            <a:ext cx="2917900" cy="443516"/>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defTabSz="882743">
              <a:defRPr sz="1200" smtClean="0"/>
            </a:lvl1pPr>
          </a:lstStyle>
          <a:p>
            <a:pPr>
              <a:defRPr/>
            </a:pPr>
            <a:endParaRPr lang="en-US" dirty="0"/>
          </a:p>
        </p:txBody>
      </p:sp>
      <p:sp>
        <p:nvSpPr>
          <p:cNvPr id="58375" name="Rectangle 7"/>
          <p:cNvSpPr>
            <a:spLocks noGrp="1" noChangeArrowheads="1"/>
          </p:cNvSpPr>
          <p:nvPr>
            <p:ph type="sldNum" sz="quarter" idx="5"/>
          </p:nvPr>
        </p:nvSpPr>
        <p:spPr bwMode="auto">
          <a:xfrm>
            <a:off x="3867485" y="9459425"/>
            <a:ext cx="2917899" cy="443516"/>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algn="r" defTabSz="882743">
              <a:defRPr sz="12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55855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Kick-Off &amp; Progress</a:t>
            </a:r>
            <a:endParaRPr lang="en-GB" sz="12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endParaRP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Potential Sentinel expansion system study activities initiated</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End-to-end performance simulation campaigns </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Scientific studies in support of mission requirements definition</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Pre-developments of most critical technologies. </a:t>
            </a:r>
          </a:p>
          <a:p>
            <a:pPr>
              <a:spcAft>
                <a:spcPts val="600"/>
              </a:spcAft>
            </a:pPr>
            <a:endParaRPr lang="en-US" sz="1400" b="1" dirty="0" smtClean="0">
              <a:solidFill>
                <a:srgbClr val="FFFFFF"/>
              </a:solidFill>
              <a:effectLst>
                <a:outerShdw blurRad="38100" dist="38100" dir="2700000" algn="tl">
                  <a:srgbClr val="000000">
                    <a:alpha val="43137"/>
                  </a:srgbClr>
                </a:outerShdw>
              </a:effectLst>
            </a:endParaRPr>
          </a:p>
          <a:p>
            <a:pPr>
              <a:spcAft>
                <a:spcPts val="600"/>
              </a:spcAft>
            </a:pPr>
            <a:r>
              <a:rPr lang="en-US" sz="1400" b="1" dirty="0" smtClean="0">
                <a:solidFill>
                  <a:srgbClr val="FFFFFF"/>
                </a:solidFill>
                <a:effectLst>
                  <a:outerShdw blurRad="38100" dist="38100" dir="2700000" algn="tl">
                    <a:srgbClr val="000000">
                      <a:alpha val="43137"/>
                    </a:srgbClr>
                  </a:outerShdw>
                </a:effectLst>
              </a:rPr>
              <a:t>Copernicus Long Term Scenario </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20 new spacecraft</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6 new mission domains: </a:t>
            </a:r>
            <a:r>
              <a:rPr lang="en-GB" dirty="0" smtClean="0">
                <a:solidFill>
                  <a:srgbClr val="FFFFFF"/>
                </a:solidFill>
                <a:effectLst>
                  <a:outerShdw blurRad="38100" dist="38100" dir="2700000" algn="tl">
                    <a:srgbClr val="000000">
                      <a:alpha val="43137"/>
                    </a:srgbClr>
                  </a:outerShdw>
                </a:effectLst>
              </a:rPr>
              <a:t>CO</a:t>
            </a:r>
            <a:r>
              <a:rPr lang="en-GB" baseline="-25000" dirty="0" smtClean="0">
                <a:solidFill>
                  <a:srgbClr val="FFFFFF"/>
                </a:solidFill>
                <a:effectLst>
                  <a:outerShdw blurRad="38100" dist="38100" dir="2700000" algn="tl">
                    <a:srgbClr val="000000">
                      <a:alpha val="43137"/>
                    </a:srgbClr>
                  </a:outerShdw>
                </a:effectLst>
              </a:rPr>
              <a:t>2</a:t>
            </a:r>
            <a:r>
              <a:rPr lang="en-GB" dirty="0" smtClean="0">
                <a:solidFill>
                  <a:srgbClr val="FFFFFF"/>
                </a:solidFill>
                <a:effectLst>
                  <a:outerShdw blurRad="38100" dist="38100" dir="2700000" algn="tl">
                    <a:srgbClr val="000000">
                      <a:alpha val="43137"/>
                    </a:srgbClr>
                  </a:outerShdw>
                </a:effectLst>
              </a:rPr>
              <a:t> imaging spectrometry, thermal / hyperspectral / microwave imaging, etc.</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Integration of NewSpace and national mission data</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Sophisticated, operational data access </a:t>
            </a:r>
          </a:p>
          <a:p>
            <a:pPr marL="342900" indent="-342900">
              <a:buFontTx/>
              <a:buChar char="-"/>
            </a:pPr>
            <a:endParaRPr lang="en-US" sz="1400"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Cost Estimate for Space: 8 Bn Euro (EU MFF + ESA CM)</a:t>
            </a:r>
          </a:p>
          <a:p>
            <a:endParaRPr lang="en-US" sz="1050" b="1"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CM19 proposal: 1,4 bn Euro (+0,6 bn at CM22/25)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836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269514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104201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Aeolus on 22 Aug. 2018, we have </a:t>
            </a:r>
            <a:r>
              <a:rPr lang="en-GB" sz="1200" b="0" dirty="0" smtClean="0"/>
              <a:t>25 satellites in development</a:t>
            </a:r>
            <a:r>
              <a:rPr lang="en-GB" sz="1200" b="0" baseline="0" dirty="0" smtClean="0"/>
              <a:t> and </a:t>
            </a:r>
            <a:r>
              <a:rPr lang="en-GB" sz="1200" b="0" dirty="0" smtClean="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36311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2150"/>
            <a:ext cx="6148387" cy="3459163"/>
          </a:xfrm>
        </p:spPr>
      </p:sp>
      <p:sp>
        <p:nvSpPr>
          <p:cNvPr id="3" name="Notes Placeholder 2"/>
          <p:cNvSpPr>
            <a:spLocks noGrp="1"/>
          </p:cNvSpPr>
          <p:nvPr>
            <p:ph type="body" idx="1"/>
          </p:nvPr>
        </p:nvSpPr>
        <p:spPr/>
        <p:txBody>
          <a:bodyPr/>
          <a:lstStyle/>
          <a:p>
            <a:pPr marL="285750" indent="-285750">
              <a:buFontTx/>
              <a:buChar char="-"/>
            </a:pPr>
            <a:r>
              <a:rPr lang="en-GB" dirty="0" smtClean="0">
                <a:solidFill>
                  <a:schemeClr val="bg1"/>
                </a:solidFill>
              </a:rPr>
              <a:t>In coherence with DG’s overall strategy and programmatic approach</a:t>
            </a:r>
          </a:p>
          <a:p>
            <a:pPr marL="285750" indent="-285750">
              <a:buFontTx/>
              <a:buChar char="-"/>
            </a:pPr>
            <a:r>
              <a:rPr lang="en-GB" dirty="0" smtClean="0">
                <a:solidFill>
                  <a:schemeClr val="bg1"/>
                </a:solidFill>
              </a:rPr>
              <a:t>Taking stock of the EOP CM19 workshop on 23 May, the EOP </a:t>
            </a:r>
            <a:r>
              <a:rPr lang="en-GB" dirty="0" err="1" smtClean="0">
                <a:solidFill>
                  <a:schemeClr val="bg1"/>
                </a:solidFill>
              </a:rPr>
              <a:t>HoD</a:t>
            </a:r>
            <a:r>
              <a:rPr lang="en-GB" dirty="0" smtClean="0">
                <a:solidFill>
                  <a:schemeClr val="bg1"/>
                </a:solidFill>
              </a:rPr>
              <a:t> workshop on 12 June and CWG#1 on 14 June</a:t>
            </a:r>
          </a:p>
          <a:p>
            <a:pPr marL="285750" indent="-285750">
              <a:buFontTx/>
              <a:buChar char="-"/>
            </a:pPr>
            <a:r>
              <a:rPr lang="en-GB" dirty="0" smtClean="0">
                <a:solidFill>
                  <a:schemeClr val="bg1"/>
                </a:solidFill>
              </a:rPr>
              <a:t>Commensurate with ESA LTP 2018-2027</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9351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2150"/>
            <a:ext cx="6148387" cy="3459163"/>
          </a:xfrm>
        </p:spPr>
      </p:sp>
      <p:sp>
        <p:nvSpPr>
          <p:cNvPr id="3" name="Notes Placeholder 2"/>
          <p:cNvSpPr>
            <a:spLocks noGrp="1"/>
          </p:cNvSpPr>
          <p:nvPr>
            <p:ph type="body" idx="1"/>
          </p:nvPr>
        </p:nvSpPr>
        <p:spPr/>
        <p:txBody>
          <a:bodyPr/>
          <a:lstStyle/>
          <a:p>
            <a:pPr marL="285750" indent="-285750">
              <a:buFontTx/>
              <a:buChar char="-"/>
            </a:pPr>
            <a:r>
              <a:rPr lang="en-GB" dirty="0" smtClean="0">
                <a:solidFill>
                  <a:schemeClr val="bg1"/>
                </a:solidFill>
              </a:rPr>
              <a:t>In coherence with DG’s overall strategy and programmatic approach</a:t>
            </a:r>
          </a:p>
          <a:p>
            <a:pPr marL="285750" indent="-285750">
              <a:buFontTx/>
              <a:buChar char="-"/>
            </a:pPr>
            <a:r>
              <a:rPr lang="en-GB" dirty="0" smtClean="0">
                <a:solidFill>
                  <a:schemeClr val="bg1"/>
                </a:solidFill>
              </a:rPr>
              <a:t>Taking stock of the EOP CM19 workshop on 23 May, the EOP </a:t>
            </a:r>
            <a:r>
              <a:rPr lang="en-GB" dirty="0" err="1" smtClean="0">
                <a:solidFill>
                  <a:schemeClr val="bg1"/>
                </a:solidFill>
              </a:rPr>
              <a:t>HoD</a:t>
            </a:r>
            <a:r>
              <a:rPr lang="en-GB" dirty="0" smtClean="0">
                <a:solidFill>
                  <a:schemeClr val="bg1"/>
                </a:solidFill>
              </a:rPr>
              <a:t> workshop on 12 June and CWG#1 on 14 June</a:t>
            </a:r>
          </a:p>
          <a:p>
            <a:pPr marL="285750" indent="-285750">
              <a:buFontTx/>
              <a:buChar char="-"/>
            </a:pPr>
            <a:r>
              <a:rPr lang="en-GB" dirty="0" smtClean="0">
                <a:solidFill>
                  <a:schemeClr val="bg1"/>
                </a:solidFill>
              </a:rPr>
              <a:t>Commensurate with ESA LTP 2018-2027</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2057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baseline="0" dirty="0" smtClean="0"/>
              <a:t>There is a huge diversity in data &amp; products, as well as the heterogeneous user communities that the EE Mission serve</a:t>
            </a:r>
          </a:p>
          <a:p>
            <a:pPr marL="171450" indent="-171450">
              <a:buFont typeface="Arial" panose="020B0604020202020204" pitchFamily="34" charset="0"/>
              <a:buChar char="•"/>
            </a:pPr>
            <a:r>
              <a:rPr lang="en-GB" dirty="0" smtClean="0"/>
              <a:t>The number of publications</a:t>
            </a:r>
            <a:r>
              <a:rPr lang="en-GB" baseline="0" dirty="0" smtClean="0"/>
              <a:t> refers to peer reviewed journals – and rises every year!</a:t>
            </a: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657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54112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70680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324538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This infographic captures the key elements of the Copernicus EO</a:t>
            </a:r>
            <a:r>
              <a:rPr lang="en-US" baseline="0" dirty="0" smtClean="0"/>
              <a:t> system </a:t>
            </a:r>
            <a:r>
              <a:rPr lang="en-US" baseline="0" dirty="0" smtClean="0">
                <a:sym typeface="Wingdings" panose="05000000000000000000" pitchFamily="2" charset="2"/>
              </a:rPr>
              <a:t> explain a few</a:t>
            </a:r>
            <a:r>
              <a:rPr lang="en-US" baseline="0" dirty="0" smtClean="0"/>
              <a:t>.</a:t>
            </a:r>
            <a:endParaRPr lang="en-US" dirty="0" smtClean="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 </a:t>
            </a:r>
            <a:r>
              <a:rPr lang="en-US" dirty="0"/>
              <a:t>is the Reference Backbone for an integrated EO observing </a:t>
            </a:r>
            <a:r>
              <a:rPr lang="en-US" dirty="0" smtClean="0"/>
              <a:t>system and,</a:t>
            </a:r>
            <a:r>
              <a:rPr lang="en-US" baseline="0" dirty="0" smtClean="0"/>
              <a:t> it is an excellent example of European global leadership in space</a:t>
            </a:r>
            <a:r>
              <a:rPr lang="en-US" dirty="0" smtClean="0"/>
              <a:t>.</a:t>
            </a:r>
            <a:endParaRPr lang="en-US"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Copernicus</a:t>
            </a:r>
            <a:r>
              <a:rPr lang="en-US" baseline="0" dirty="0" smtClean="0"/>
              <a:t> enables us to provide </a:t>
            </a:r>
            <a:r>
              <a:rPr lang="en-US" dirty="0" smtClean="0"/>
              <a:t>a </a:t>
            </a:r>
            <a:r>
              <a:rPr lang="en-US" dirty="0"/>
              <a:t>routine</a:t>
            </a:r>
            <a:r>
              <a:rPr lang="en-US" baseline="0" dirty="0"/>
              <a:t> health check of </a:t>
            </a:r>
            <a:r>
              <a:rPr lang="en-US" baseline="0" dirty="0" smtClean="0"/>
              <a:t>our </a:t>
            </a:r>
            <a:r>
              <a:rPr lang="en-US" baseline="0" dirty="0"/>
              <a:t>planet.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58428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4.png"/><Relationship Id="rId3" Type="http://schemas.openxmlformats.org/officeDocument/2006/relationships/image" Target="../media/image30.png"/><Relationship Id="rId21" Type="http://schemas.openxmlformats.org/officeDocument/2006/relationships/image" Target="../media/image70.png"/><Relationship Id="rId7" Type="http://schemas.openxmlformats.org/officeDocument/2006/relationships/image" Target="../media/image32.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49.png"/><Relationship Id="rId2" Type="http://schemas.openxmlformats.org/officeDocument/2006/relationships/image" Target="../media/image84.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53.png"/><Relationship Id="rId1" Type="http://schemas.openxmlformats.org/officeDocument/2006/relationships/slideMaster" Target="../slideMasters/slideMaster12.xml"/><Relationship Id="rId6" Type="http://schemas.openxmlformats.org/officeDocument/2006/relationships/image" Target="../media/image57.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81.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52.png"/><Relationship Id="rId10" Type="http://schemas.openxmlformats.org/officeDocument/2006/relationships/image" Target="../media/image7.png"/><Relationship Id="rId19"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59.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5.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5.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6.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7.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8.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9.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90.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2.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3.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6.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8.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7.png"/><Relationship Id="rId18" Type="http://schemas.openxmlformats.org/officeDocument/2006/relationships/image" Target="../media/image100.png"/><Relationship Id="rId26" Type="http://schemas.openxmlformats.org/officeDocument/2006/relationships/image" Target="../media/image24.png"/><Relationship Id="rId3" Type="http://schemas.openxmlformats.org/officeDocument/2006/relationships/image" Target="../media/image110.png"/><Relationship Id="rId21" Type="http://schemas.openxmlformats.org/officeDocument/2006/relationships/image" Target="../media/image103.png"/><Relationship Id="rId7" Type="http://schemas.openxmlformats.org/officeDocument/2006/relationships/image" Target="../media/image5.png"/><Relationship Id="rId12" Type="http://schemas.openxmlformats.org/officeDocument/2006/relationships/image" Target="../media/image96.png"/><Relationship Id="rId17" Type="http://schemas.openxmlformats.org/officeDocument/2006/relationships/image" Target="../media/image99.png"/><Relationship Id="rId25" Type="http://schemas.openxmlformats.org/officeDocument/2006/relationships/image" Target="../media/image106.png"/><Relationship Id="rId2" Type="http://schemas.openxmlformats.org/officeDocument/2006/relationships/image" Target="../media/image109.jpeg"/><Relationship Id="rId16" Type="http://schemas.openxmlformats.org/officeDocument/2006/relationships/image" Target="../media/image14.png"/><Relationship Id="rId20" Type="http://schemas.openxmlformats.org/officeDocument/2006/relationships/image" Target="../media/image102.png"/><Relationship Id="rId1" Type="http://schemas.openxmlformats.org/officeDocument/2006/relationships/slideMaster" Target="../slideMasters/slideMaster19.xml"/><Relationship Id="rId6" Type="http://schemas.openxmlformats.org/officeDocument/2006/relationships/image" Target="../media/image94.png"/><Relationship Id="rId11" Type="http://schemas.openxmlformats.org/officeDocument/2006/relationships/image" Target="../media/image9.png"/><Relationship Id="rId24" Type="http://schemas.openxmlformats.org/officeDocument/2006/relationships/image" Target="../media/image105.png"/><Relationship Id="rId5" Type="http://schemas.openxmlformats.org/officeDocument/2006/relationships/image" Target="../media/image93.png"/><Relationship Id="rId15" Type="http://schemas.openxmlformats.org/officeDocument/2006/relationships/image" Target="../media/image98.png"/><Relationship Id="rId23" Type="http://schemas.openxmlformats.org/officeDocument/2006/relationships/image" Target="../media/image104.png"/><Relationship Id="rId28"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1.png"/><Relationship Id="rId4" Type="http://schemas.openxmlformats.org/officeDocument/2006/relationships/image" Target="../media/image11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10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20.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7.png"/><Relationship Id="rId18" Type="http://schemas.openxmlformats.org/officeDocument/2006/relationships/image" Target="../media/image100.png"/><Relationship Id="rId26" Type="http://schemas.openxmlformats.org/officeDocument/2006/relationships/image" Target="../media/image24.png"/><Relationship Id="rId3" Type="http://schemas.openxmlformats.org/officeDocument/2006/relationships/image" Target="../media/image110.png"/><Relationship Id="rId21" Type="http://schemas.openxmlformats.org/officeDocument/2006/relationships/image" Target="../media/image103.png"/><Relationship Id="rId7" Type="http://schemas.openxmlformats.org/officeDocument/2006/relationships/image" Target="../media/image5.png"/><Relationship Id="rId12" Type="http://schemas.openxmlformats.org/officeDocument/2006/relationships/image" Target="../media/image96.png"/><Relationship Id="rId17" Type="http://schemas.openxmlformats.org/officeDocument/2006/relationships/image" Target="../media/image99.png"/><Relationship Id="rId25" Type="http://schemas.openxmlformats.org/officeDocument/2006/relationships/image" Target="../media/image106.png"/><Relationship Id="rId2" Type="http://schemas.openxmlformats.org/officeDocument/2006/relationships/image" Target="../media/image109.jpeg"/><Relationship Id="rId16" Type="http://schemas.openxmlformats.org/officeDocument/2006/relationships/image" Target="../media/image14.png"/><Relationship Id="rId20" Type="http://schemas.openxmlformats.org/officeDocument/2006/relationships/image" Target="../media/image102.png"/><Relationship Id="rId1" Type="http://schemas.openxmlformats.org/officeDocument/2006/relationships/slideMaster" Target="../slideMasters/slideMaster21.xml"/><Relationship Id="rId6" Type="http://schemas.openxmlformats.org/officeDocument/2006/relationships/image" Target="../media/image94.png"/><Relationship Id="rId11" Type="http://schemas.openxmlformats.org/officeDocument/2006/relationships/image" Target="../media/image9.png"/><Relationship Id="rId24" Type="http://schemas.openxmlformats.org/officeDocument/2006/relationships/image" Target="../media/image105.png"/><Relationship Id="rId5" Type="http://schemas.openxmlformats.org/officeDocument/2006/relationships/image" Target="../media/image93.png"/><Relationship Id="rId15" Type="http://schemas.openxmlformats.org/officeDocument/2006/relationships/image" Target="../media/image98.png"/><Relationship Id="rId23" Type="http://schemas.openxmlformats.org/officeDocument/2006/relationships/image" Target="../media/image104.png"/><Relationship Id="rId28"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1.png"/><Relationship Id="rId4" Type="http://schemas.openxmlformats.org/officeDocument/2006/relationships/image" Target="../media/image11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107.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22.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55.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54.jpe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Master" Target="../slideMasters/slideMaster23.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56.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7.png"/><Relationship Id="rId19"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3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55.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54.jpe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56.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7.png"/><Relationship Id="rId19"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6.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7.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8.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9.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0.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5.png"/><Relationship Id="rId3" Type="http://schemas.openxmlformats.org/officeDocument/2006/relationships/image" Target="../media/image28.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4.png"/><Relationship Id="rId2" Type="http://schemas.openxmlformats.org/officeDocument/2006/relationships/image" Target="../media/image27.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Master" Target="../slideMasters/slideMaster11.xml"/><Relationship Id="rId6" Type="http://schemas.openxmlformats.org/officeDocument/2006/relationships/image" Target="../media/image32.png"/><Relationship Id="rId11" Type="http://schemas.openxmlformats.org/officeDocument/2006/relationships/image" Target="../media/image61.png"/><Relationship Id="rId24" Type="http://schemas.openxmlformats.org/officeDocument/2006/relationships/image" Target="../media/image49.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5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5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76.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2.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9.png"/><Relationship Id="rId3" Type="http://schemas.openxmlformats.org/officeDocument/2006/relationships/image" Target="../media/image30.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5.png"/><Relationship Id="rId2" Type="http://schemas.openxmlformats.org/officeDocument/2006/relationships/image" Target="../media/image83.jpe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Master" Target="../slideMasters/slideMaster12.xml"/><Relationship Id="rId6" Type="http://schemas.openxmlformats.org/officeDocument/2006/relationships/image" Target="../media/image77.png"/><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8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noProof="0" smtClean="0"/>
              <a:t>Issue/Revision: 0.0</a:t>
            </a:r>
          </a:p>
          <a:p>
            <a:pPr>
              <a:spcBef>
                <a:spcPct val="50000"/>
              </a:spcBef>
            </a:pPr>
            <a:r>
              <a:rPr lang="en-US" sz="800" noProof="0" smtClean="0"/>
              <a:t>Reference: </a:t>
            </a:r>
          </a:p>
          <a:p>
            <a:pPr>
              <a:spcBef>
                <a:spcPct val="50000"/>
              </a:spcBef>
            </a:pPr>
            <a:r>
              <a:rPr lang="en-US" sz="800" noProof="0" smtClean="0"/>
              <a:t>Status: </a:t>
            </a:r>
          </a:p>
          <a:p>
            <a:pPr>
              <a:spcBef>
                <a:spcPct val="50000"/>
              </a:spcBef>
            </a:pPr>
            <a:r>
              <a:rPr lang="en-US" sz="800" noProof="0" smtClean="0"/>
              <a:t>ESA UNCLASSIFIED - For Official Use</a:t>
            </a:r>
            <a:endParaRPr lang="en-GB" sz="800" noProof="0" dirty="0"/>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noProof="0" smtClean="0"/>
              <a:t>Issue/Revision: 0.0</a:t>
            </a:r>
          </a:p>
          <a:p>
            <a:pPr>
              <a:spcBef>
                <a:spcPct val="50000"/>
              </a:spcBef>
            </a:pPr>
            <a:r>
              <a:rPr lang="en-US" sz="800" noProof="0" smtClean="0"/>
              <a:t>Reference: </a:t>
            </a:r>
          </a:p>
          <a:p>
            <a:pPr>
              <a:spcBef>
                <a:spcPct val="50000"/>
              </a:spcBef>
            </a:pPr>
            <a:r>
              <a:rPr lang="en-US" sz="800" noProof="0" smtClean="0"/>
              <a:t>Status: </a:t>
            </a:r>
          </a:p>
          <a:p>
            <a:pPr>
              <a:spcBef>
                <a:spcPct val="50000"/>
              </a:spcBef>
            </a:pPr>
            <a:r>
              <a:rPr lang="en-US" sz="800" noProof="0" smtClean="0"/>
              <a:t>ESA UNCLASSIFIED - For Official Use</a:t>
            </a:r>
            <a:endParaRPr lang="en-GB" sz="800" noProof="0" dirty="0"/>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4">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grpSp>
        <p:nvGrpSpPr>
          <p:cNvPr id="35" name="Group 34"/>
          <p:cNvGrpSpPr/>
          <p:nvPr userDrawn="1"/>
        </p:nvGrpSpPr>
        <p:grpSpPr>
          <a:xfrm>
            <a:off x="200696" y="4967227"/>
            <a:ext cx="6826666" cy="111519"/>
            <a:chOff x="172269" y="6621494"/>
            <a:chExt cx="6826666" cy="111519"/>
          </a:xfrm>
        </p:grpSpPr>
        <p:pic>
          <p:nvPicPr>
            <p:cNvPr id="36" name="Picture 35"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7" name="Picture 36"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8" name="Picture 37"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9" name="Picture 38"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0" name="Picture 39"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1" name="Picture 40"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2" name="Picture 41"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3" name="Picture 42"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4" name="Picture 43"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5" name="Picture 44"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6" name="Picture 45"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7" name="Picture 46"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8" name="Picture 47"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9" name="Picture 48"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0" name="Picture 49"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1" name="Picture 50"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2" name="Picture 51"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3" name="Picture 52"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4" name="Picture 53"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5" name="Picture 54"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6" name="Picture 55"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7" name="Picture 56"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8" name="Picture 57"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9" name="Picture 58"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6179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4"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1938" cy="515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9632" y="-3175"/>
            <a:ext cx="772921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33"/>
          <p:cNvGrpSpPr>
            <a:grpSpLocks/>
          </p:cNvGrpSpPr>
          <p:nvPr userDrawn="1"/>
        </p:nvGrpSpPr>
        <p:grpSpPr bwMode="auto">
          <a:xfrm>
            <a:off x="171450" y="4965700"/>
            <a:ext cx="6435725" cy="84138"/>
            <a:chOff x="171652" y="6621093"/>
            <a:chExt cx="6436141" cy="111519"/>
          </a:xfrm>
        </p:grpSpPr>
        <p:pic>
          <p:nvPicPr>
            <p:cNvPr id="8"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4" name="Picture 3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38852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239251" cy="519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194764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5588"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305516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287712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3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804284"/>
            <a:ext cx="9755800" cy="5947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331155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26702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6"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latin typeface="Verdana"/>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1" y="-2000249"/>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0538"/>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dirty="0">
                <a:solidFill>
                  <a:srgbClr val="FFFFFF">
                    <a:lumMod val="85000"/>
                  </a:srgbClr>
                </a:solidFill>
                <a:latin typeface="Verdana"/>
              </a:rPr>
              <a:t>ESA UNCLASSIFIED - For Official Use</a:t>
            </a:r>
            <a:endParaRPr lang="en-GB" sz="800" dirty="0">
              <a:solidFill>
                <a:srgbClr val="FFFFFF">
                  <a:lumMod val="85000"/>
                </a:srgbClr>
              </a:solidFill>
              <a:latin typeface="Verdana"/>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8"/>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08230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426167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4"/>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6013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729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453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9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5" y="1250158"/>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2"/>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2101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3"/>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602000" y="4029077"/>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4385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87896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6545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1237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3298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8875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4729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904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237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345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5323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7389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42632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4840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8303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23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6345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656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033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38293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0773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092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4920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0468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3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4012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3876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68866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8863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5809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5671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8380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0365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1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760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047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218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143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9924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93471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879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4900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40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708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7120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0395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11659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5634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799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9442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625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6075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894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61109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89282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8983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7925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9834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8142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69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9896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90551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08007"/>
            <a:ext cx="6826666" cy="111519"/>
            <a:chOff x="172269" y="6621494"/>
            <a:chExt cx="6826666" cy="111519"/>
          </a:xfrm>
        </p:grpSpPr>
        <p:pic>
          <p:nvPicPr>
            <p:cNvPr id="38" name="Picture 37"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435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1720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8386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389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93311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bwMode="auto">
          <a:xfrm>
            <a:off x="143086" y="72207"/>
            <a:ext cx="7644831" cy="5847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spTree>
    <p:extLst>
      <p:ext uri="{BB962C8B-B14F-4D97-AF65-F5344CB8AC3E}">
        <p14:creationId xmlns:p14="http://schemas.microsoft.com/office/powerpoint/2010/main" val="83676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4371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411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7" name="Rectangle 2"/>
          <p:cNvSpPr>
            <a:spLocks noGrp="1" noChangeArrowheads="1"/>
          </p:cNvSpPr>
          <p:nvPr>
            <p:ph type="title" hasCustomPrompt="1"/>
          </p:nvPr>
        </p:nvSpPr>
        <p:spPr bwMode="auto">
          <a:xfrm>
            <a:off x="1143000" y="703661"/>
            <a:ext cx="7342188"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endParaRPr lang="de-DE" dirty="0" smtClean="0"/>
          </a:p>
        </p:txBody>
      </p:sp>
      <p:sp>
        <p:nvSpPr>
          <p:cNvPr id="8" name="Rectangle 3"/>
          <p:cNvSpPr>
            <a:spLocks noGrp="1" noChangeArrowheads="1"/>
          </p:cNvSpPr>
          <p:nvPr>
            <p:ph idx="1" hasCustomPrompt="1"/>
          </p:nvPr>
        </p:nvSpPr>
        <p:spPr bwMode="auto">
          <a:xfrm>
            <a:off x="1143019" y="1413277"/>
            <a:ext cx="7694613" cy="29944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Rectangle 51"/>
          <p:cNvSpPr>
            <a:spLocks noGrp="1" noChangeArrowheads="1"/>
          </p:cNvSpPr>
          <p:nvPr>
            <p:ph type="sldNum" sz="quarter" idx="4"/>
          </p:nvPr>
        </p:nvSpPr>
        <p:spPr>
          <a:xfrm>
            <a:off x="1143012" y="91686"/>
            <a:ext cx="1230313" cy="91678"/>
          </a:xfrm>
          <a:prstGeom prst="rect">
            <a:avLst/>
          </a:prstGeom>
        </p:spPr>
        <p:txBody>
          <a:bodyPr lIns="0" tIns="0" rIns="0" bIns="0"/>
          <a:lstStyle>
            <a:lvl1pPr>
              <a:lnSpc>
                <a:spcPct val="100000"/>
              </a:lnSpc>
              <a:buFontTx/>
              <a:buNone/>
              <a:defRPr sz="800">
                <a:solidFill>
                  <a:srgbClr val="686868"/>
                </a:solidFill>
                <a:latin typeface="Arial" pitchFamily="34" charset="0"/>
                <a:cs typeface="Arial" pitchFamily="34" charset="0"/>
              </a:defRPr>
            </a:lvl1pPr>
          </a:lstStyle>
          <a:p>
            <a:pPr>
              <a:defRPr/>
            </a:pPr>
            <a:r>
              <a:rPr lang="en-GB" dirty="0" smtClean="0"/>
              <a:t>www.DLR.de  •  Chart </a:t>
            </a:r>
            <a:fld id="{E19ADC32-8BA4-452D-8D92-8E4AF5BC6D76}" type="slidenum">
              <a:rPr lang="en-GB" smtClean="0"/>
              <a:pPr>
                <a:defRPr/>
              </a:pPr>
              <a:t>‹#›</a:t>
            </a:fld>
            <a:endParaRPr lang="en-GB" dirty="0"/>
          </a:p>
        </p:txBody>
      </p:sp>
      <p:sp>
        <p:nvSpPr>
          <p:cNvPr id="13" name="Rectangle 52"/>
          <p:cNvSpPr>
            <a:spLocks noGrp="1" noChangeArrowheads="1"/>
          </p:cNvSpPr>
          <p:nvPr>
            <p:ph type="ftr" sz="quarter" idx="3"/>
          </p:nvPr>
        </p:nvSpPr>
        <p:spPr bwMode="auto">
          <a:xfrm>
            <a:off x="2374900" y="91686"/>
            <a:ext cx="5399088" cy="91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Arial" pitchFamily="34" charset="0"/>
              </a:defRPr>
            </a:lvl1pPr>
          </a:lstStyle>
          <a:p>
            <a:pPr>
              <a:defRPr/>
            </a:pPr>
            <a:r>
              <a:rPr lang="en-GB" noProof="1" smtClean="0"/>
              <a:t>&gt; Lecture &gt; Author  •  Document &gt; Date</a:t>
            </a:r>
            <a:endParaRPr lang="en-GB" noProof="1"/>
          </a:p>
        </p:txBody>
      </p:sp>
    </p:spTree>
    <p:extLst>
      <p:ext uri="{BB962C8B-B14F-4D97-AF65-F5344CB8AC3E}">
        <p14:creationId xmlns:p14="http://schemas.microsoft.com/office/powerpoint/2010/main" val="58156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1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60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717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6006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986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51235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838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48158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6857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9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668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109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1557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44230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161205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75307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48799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815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6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7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8871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5185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9"/>
          <p:cNvPicPr>
            <a:picLocks noChangeAspect="1"/>
          </p:cNvPicPr>
          <p:nvPr userDrawn="1"/>
        </p:nvPicPr>
        <p:blipFill>
          <a:blip r:embed="rId3" cstate="hqprint">
            <a:extLst>
              <a:ext uri="{28A0092B-C50C-407E-A947-70E740481C1C}">
                <a14:useLocalDpi xmlns:a14="http://schemas.microsoft.com/office/drawing/2010/main"/>
              </a:ext>
            </a:extLst>
          </a:blip>
          <a:srcRect t="-3"/>
          <a:stretch>
            <a:fillRect/>
          </a:stretch>
        </p:blipFill>
        <p:spPr bwMode="auto">
          <a:xfrm>
            <a:off x="7788275" y="155575"/>
            <a:ext cx="1209675"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38"/>
          <p:cNvSpPr txBox="1">
            <a:spLocks noChangeArrowheads="1"/>
          </p:cNvSpPr>
          <p:nvPr userDrawn="1"/>
        </p:nvSpPr>
        <p:spPr bwMode="auto">
          <a:xfrm>
            <a:off x="163513" y="4572000"/>
            <a:ext cx="5016500" cy="214313"/>
          </a:xfrm>
          <a:prstGeom prst="rect">
            <a:avLst/>
          </a:prstGeom>
          <a:noFill/>
          <a:ln w="9525">
            <a:noFill/>
            <a:miter lim="800000"/>
            <a:headEnd/>
            <a:tailEnd/>
          </a:ln>
          <a:effec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D9D9D9"/>
                </a:solidFill>
              </a:rPr>
              <a:t>ESA UNCLASSIFIED - For Official Use</a:t>
            </a:r>
            <a:endParaRPr lang="en-GB" sz="800">
              <a:solidFill>
                <a:srgbClr val="D9D9D9"/>
              </a:solidFill>
            </a:endParaRPr>
          </a:p>
        </p:txBody>
      </p:sp>
      <p:pic>
        <p:nvPicPr>
          <p:cNvPr id="32" name="Picture 85"/>
          <p:cNvPicPr>
            <a:picLocks noChangeAspect="1"/>
          </p:cNvPicPr>
          <p:nvPr userDrawn="1"/>
        </p:nvPicPr>
        <p:blipFill>
          <a:blip r:embed="rId5" cstate="hqprint">
            <a:extLst>
              <a:ext uri="{28A0092B-C50C-407E-A947-70E740481C1C}">
                <a14:useLocalDpi xmlns:a14="http://schemas.microsoft.com/office/drawing/2010/main"/>
              </a:ext>
            </a:extLst>
          </a:blip>
          <a:srcRect b="-31435"/>
          <a:stretch>
            <a:fillRect/>
          </a:stretch>
        </p:blipFill>
        <p:spPr bwMode="auto">
          <a:xfrm>
            <a:off x="7789863" y="4899025"/>
            <a:ext cx="1195387"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47894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1319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82234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0885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72921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1575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64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98201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18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78640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0977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9232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8153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00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470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4633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573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2262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79594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977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0854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8402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00871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6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507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65072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9558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p:nvSpPr>
        <p:spPr bwMode="auto">
          <a:xfrm>
            <a:off x="631825" y="4237848"/>
            <a:ext cx="50165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1"/>
            <a:ext cx="5143501" cy="91440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19194" y="4915370"/>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3183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186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13998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1115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96020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70099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01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105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51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noProof="0" smtClean="0"/>
              <a:t>Issue/Revision: 0.0</a:t>
            </a:r>
          </a:p>
          <a:p>
            <a:pPr>
              <a:spcBef>
                <a:spcPct val="50000"/>
              </a:spcBef>
            </a:pPr>
            <a:r>
              <a:rPr lang="en-US" sz="800" noProof="0" smtClean="0"/>
              <a:t>Reference: </a:t>
            </a:r>
          </a:p>
          <a:p>
            <a:pPr>
              <a:spcBef>
                <a:spcPct val="50000"/>
              </a:spcBef>
            </a:pPr>
            <a:r>
              <a:rPr lang="en-US" sz="800" noProof="0" smtClean="0"/>
              <a:t>Status: </a:t>
            </a:r>
          </a:p>
          <a:p>
            <a:pPr>
              <a:spcBef>
                <a:spcPct val="50000"/>
              </a:spcBef>
            </a:pPr>
            <a:r>
              <a:rPr lang="en-US" sz="800" noProof="0" smtClean="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3204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3550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71559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87722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0578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845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5084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1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4741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20967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43104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prstGeom prst="rect">
            <a:avLst/>
          </a:prstGeo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a:prstGeom prst="rect">
            <a:avLst/>
          </a:prstGeom>
        </p:spPr>
        <p:txBody>
          <a:bodyPr/>
          <a:lstStyle>
            <a:lvl1pPr>
              <a:defRPr sz="3200">
                <a:solidFill>
                  <a:schemeClr val="bg1">
                    <a:lumMod val="95000"/>
                  </a:schemeClr>
                </a:solidFill>
              </a:defRPr>
            </a:lvl1pPr>
          </a:lstStyle>
          <a:p>
            <a:pPr lvl="0"/>
            <a:r>
              <a:rPr lang="en-US" noProof="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1295138072"/>
      </p:ext>
    </p:extLst>
  </p:cSld>
  <p:clrMapOvr>
    <a:masterClrMapping/>
  </p:clrMapOvr>
  <p:timing>
    <p:tnLst>
      <p:par>
        <p:cTn id="1" dur="indefinite" restart="never" nodeType="tmRoot"/>
      </p:par>
    </p:tnLst>
  </p:timing>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050" name="Picture 2" descr="Image result for copernicus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142" y="43406"/>
            <a:ext cx="1135785" cy="41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11145"/>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30486746"/>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00185"/>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06023356"/>
      </p:ext>
    </p:extLst>
  </p:cSld>
  <p:clrMapOvr>
    <a:masterClrMapping/>
  </p:clrMapOvr>
  <p:timing>
    <p:tnLst>
      <p:par>
        <p:cTn id="1" dur="indefinite" restart="never" nodeType="tmRoot"/>
      </p:par>
    </p:tnLst>
  </p:timing>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809066351"/>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63219754"/>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822934958"/>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35032591"/>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512780563"/>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24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2867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073618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6333372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365712020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8326856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3166C4D-3735-46A4-BEDC-A8A201982358}"/>
              </a:ext>
            </a:extLst>
          </p:cNvPr>
          <p:cNvSpPr>
            <a:spLocks noGrp="1"/>
          </p:cNvSpPr>
          <p:nvPr>
            <p:ph type="title" idx="10"/>
          </p:nvPr>
        </p:nvSpPr>
        <p:spPr>
          <a:xfrm>
            <a:off x="250827" y="88108"/>
            <a:ext cx="8435975" cy="430778"/>
          </a:xfrm>
        </p:spPr>
        <p:txBody>
          <a:bodyPr/>
          <a:lstStyle>
            <a:lvl1pPr>
              <a:defRPr>
                <a:solidFill>
                  <a:schemeClr val="tx1"/>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2679190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8"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5" y="4571669"/>
            <a:ext cx="5016500"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5719" rIns="91438" bIns="45719">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1"/>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90"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6" y="4915370"/>
            <a:ext cx="163385" cy="108000"/>
          </a:xfrm>
          <a:prstGeom prst="rect">
            <a:avLst/>
          </a:prstGeom>
        </p:spPr>
      </p:pic>
    </p:spTree>
    <p:extLst>
      <p:ext uri="{BB962C8B-B14F-4D97-AF65-F5344CB8AC3E}">
        <p14:creationId xmlns:p14="http://schemas.microsoft.com/office/powerpoint/2010/main" val="547525010"/>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876893240"/>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3"/>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09453883"/>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37545179"/>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394126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71842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20836538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4320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250158"/>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2"/>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272034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29"/>
            <a:ext cx="5932800" cy="311621"/>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7"/>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157760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5589134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4748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latin typeface="Verdana"/>
                <a:sym typeface="Helvetica Light"/>
              </a:rPr>
              <a:t>Issue/Revision: 0.0</a:t>
            </a:r>
          </a:p>
          <a:p>
            <a:pPr>
              <a:spcBef>
                <a:spcPct val="50000"/>
              </a:spcBef>
            </a:pPr>
            <a:r>
              <a:rPr lang="en-US" sz="800" smtClean="0">
                <a:solidFill>
                  <a:srgbClr val="000000"/>
                </a:solidFill>
                <a:latin typeface="Verdana"/>
                <a:sym typeface="Helvetica Light"/>
              </a:rPr>
              <a:t>Reference: </a:t>
            </a:r>
          </a:p>
          <a:p>
            <a:pPr>
              <a:spcBef>
                <a:spcPct val="50000"/>
              </a:spcBef>
            </a:pPr>
            <a:r>
              <a:rPr lang="en-US" sz="800" smtClean="0">
                <a:solidFill>
                  <a:srgbClr val="000000"/>
                </a:solidFill>
                <a:latin typeface="Verdana"/>
                <a:sym typeface="Helvetica Light"/>
              </a:rPr>
              <a:t>Status: </a:t>
            </a:r>
          </a:p>
          <a:p>
            <a:pPr>
              <a:spcBef>
                <a:spcPct val="50000"/>
              </a:spcBef>
            </a:pPr>
            <a:r>
              <a:rPr lang="en-US" sz="800" smtClean="0">
                <a:solidFill>
                  <a:srgbClr val="000000"/>
                </a:solidFill>
                <a:latin typeface="Verdana"/>
                <a:sym typeface="Helvetica Light"/>
              </a:rPr>
              <a:t>ESA UNCLASSIFIED - For Official Use</a:t>
            </a:r>
            <a:endParaRPr lang="en-GB" sz="800" dirty="0">
              <a:solidFill>
                <a:srgbClr val="000000"/>
              </a:solidFill>
              <a:latin typeface="Verdana"/>
              <a:sym typeface="Helvetica Light"/>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2627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73862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63223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8902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5318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51097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9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311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63412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sym typeface="Helvetica Light"/>
              </a:rPr>
              <a:pPr>
                <a:defRPr/>
              </a:pPr>
              <a:t>‹#›</a:t>
            </a:fld>
            <a:endParaRPr>
              <a:sym typeface="Helvetica Light"/>
            </a:endParaRPr>
          </a:p>
        </p:txBody>
      </p:sp>
    </p:spTree>
    <p:extLst>
      <p:ext uri="{BB962C8B-B14F-4D97-AF65-F5344CB8AC3E}">
        <p14:creationId xmlns:p14="http://schemas.microsoft.com/office/powerpoint/2010/main" val="21687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9"/>
          <p:cNvPicPr>
            <a:picLocks noChangeAspect="1"/>
          </p:cNvPicPr>
          <p:nvPr userDrawn="1"/>
        </p:nvPicPr>
        <p:blipFill>
          <a:blip r:embed="rId3" cstate="hqprint">
            <a:extLst>
              <a:ext uri="{28A0092B-C50C-407E-A947-70E740481C1C}">
                <a14:useLocalDpi xmlns:a14="http://schemas.microsoft.com/office/drawing/2010/main"/>
              </a:ext>
            </a:extLst>
          </a:blip>
          <a:srcRect t="-3"/>
          <a:stretch>
            <a:fillRect/>
          </a:stretch>
        </p:blipFill>
        <p:spPr bwMode="auto">
          <a:xfrm>
            <a:off x="7788275" y="155575"/>
            <a:ext cx="1209675"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38"/>
          <p:cNvSpPr txBox="1">
            <a:spLocks noChangeArrowheads="1"/>
          </p:cNvSpPr>
          <p:nvPr userDrawn="1"/>
        </p:nvSpPr>
        <p:spPr bwMode="auto">
          <a:xfrm>
            <a:off x="163513" y="4572000"/>
            <a:ext cx="5016500" cy="214313"/>
          </a:xfrm>
          <a:prstGeom prst="rect">
            <a:avLst/>
          </a:prstGeom>
          <a:noFill/>
          <a:ln w="9525">
            <a:noFill/>
            <a:miter lim="800000"/>
            <a:headEnd/>
            <a:tailEnd/>
          </a:ln>
          <a:effec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D9D9D9"/>
                </a:solidFill>
              </a:rPr>
              <a:t>ESA UNCLASSIFIED - For Official Use</a:t>
            </a:r>
            <a:endParaRPr lang="en-GB" sz="800">
              <a:solidFill>
                <a:srgbClr val="D9D9D9"/>
              </a:solidFill>
            </a:endParaRPr>
          </a:p>
        </p:txBody>
      </p:sp>
      <p:pic>
        <p:nvPicPr>
          <p:cNvPr id="32" name="Picture 85"/>
          <p:cNvPicPr>
            <a:picLocks noChangeAspect="1"/>
          </p:cNvPicPr>
          <p:nvPr userDrawn="1"/>
        </p:nvPicPr>
        <p:blipFill>
          <a:blip r:embed="rId5" cstate="hqprint">
            <a:extLst>
              <a:ext uri="{28A0092B-C50C-407E-A947-70E740481C1C}">
                <a14:useLocalDpi xmlns:a14="http://schemas.microsoft.com/office/drawing/2010/main"/>
              </a:ext>
            </a:extLst>
          </a:blip>
          <a:srcRect b="-31435"/>
          <a:stretch>
            <a:fillRect/>
          </a:stretch>
        </p:blipFill>
        <p:spPr bwMode="auto">
          <a:xfrm>
            <a:off x="7789863" y="4899025"/>
            <a:ext cx="1195387" cy="14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47894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1319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2148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2135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5582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5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9600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38578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65235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Edit Master text styles</a:t>
            </a:r>
          </a:p>
        </p:txBody>
      </p:sp>
    </p:spTree>
    <p:extLst>
      <p:ext uri="{BB962C8B-B14F-4D97-AF65-F5344CB8AC3E}">
        <p14:creationId xmlns:p14="http://schemas.microsoft.com/office/powerpoint/2010/main" val="303025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0223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540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8321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382204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0760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66115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551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Edit Master text styles</a:t>
            </a:r>
          </a:p>
        </p:txBody>
      </p:sp>
    </p:spTree>
    <p:extLst>
      <p:ext uri="{BB962C8B-B14F-4D97-AF65-F5344CB8AC3E}">
        <p14:creationId xmlns:p14="http://schemas.microsoft.com/office/powerpoint/2010/main" val="81450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999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055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4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181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103930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50670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128332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2926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6580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7716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1537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51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86497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83935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74506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319746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4265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90500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8103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341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6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45220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1266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0247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190173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00047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2030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5108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984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6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3409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96467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smtClean="0">
                <a:solidFill>
                  <a:srgbClr val="FFFFFF">
                    <a:lumMod val="85000"/>
                  </a:srgbClr>
                </a:solidFill>
              </a:rPr>
              <a:t>ESA UNCLASSIFIED - For Official Use</a:t>
            </a:r>
            <a:endParaRPr lang="en-GB" sz="800" dirty="0">
              <a:solidFill>
                <a:srgbClr val="FFFFFF">
                  <a:lumMod val="85000"/>
                </a:srgb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22178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353568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95514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4288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70774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9258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29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097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4083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6103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113"/>
            <a:ext cx="6872288" cy="5154613"/>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fontAlgn="auto" hangingPunct="1">
              <a:spcBef>
                <a:spcPts val="0"/>
              </a:spcBef>
              <a:spcAft>
                <a:spcPts val="0"/>
              </a:spcAft>
              <a:defRPr/>
            </a:pPr>
            <a:endParaRPr lang="en-US" altLang="en-US" smtClean="0">
              <a:solidFill>
                <a:srgbClr val="FFFFFF"/>
              </a:solidFill>
              <a:latin typeface="Arial" panose="020B0604020202020204" pitchFamily="34" charset="0"/>
              <a:cs typeface="Arial" panose="020B0604020202020204"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 y="-6350"/>
            <a:ext cx="9148763"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35"/>
          <p:cNvGrpSpPr>
            <a:grpSpLocks/>
          </p:cNvGrpSpPr>
          <p:nvPr userDrawn="1"/>
        </p:nvGrpSpPr>
        <p:grpSpPr bwMode="auto">
          <a:xfrm>
            <a:off x="171450" y="4965700"/>
            <a:ext cx="6435725" cy="84138"/>
            <a:chOff x="171652" y="6621093"/>
            <a:chExt cx="6436141" cy="111519"/>
          </a:xfrm>
        </p:grpSpPr>
        <p:pic>
          <p:nvPicPr>
            <p:cNvPr id="8" name="Picture 36"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59"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2" name="Picture 62"/>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4" name="Picture 3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293561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307513" cy="522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5" y="4959350"/>
            <a:ext cx="119697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89"/>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4" y="-9674"/>
            <a:ext cx="1518556" cy="749810"/>
          </a:xfrm>
          <a:prstGeom prst="rect">
            <a:avLst/>
          </a:prstGeom>
        </p:spPr>
      </p:pic>
    </p:spTree>
    <p:extLst>
      <p:ext uri="{BB962C8B-B14F-4D97-AF65-F5344CB8AC3E}">
        <p14:creationId xmlns:p14="http://schemas.microsoft.com/office/powerpoint/2010/main" val="218759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81.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85.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80.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83.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10.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90.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94.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89.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92.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11.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image" Target="../media/image7.png"/><Relationship Id="rId39" Type="http://schemas.openxmlformats.org/officeDocument/2006/relationships/image" Target="../media/image72.png"/><Relationship Id="rId3" Type="http://schemas.openxmlformats.org/officeDocument/2006/relationships/slideLayout" Target="../slideLayouts/slideLayout99.xml"/><Relationship Id="rId21" Type="http://schemas.openxmlformats.org/officeDocument/2006/relationships/image" Target="../media/image2.jpeg"/><Relationship Id="rId34" Type="http://schemas.openxmlformats.org/officeDocument/2006/relationships/image" Target="../media/image67.png"/><Relationship Id="rId42" Type="http://schemas.openxmlformats.org/officeDocument/2006/relationships/image" Target="../media/image74.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image" Target="../media/image59.png"/><Relationship Id="rId33" Type="http://schemas.openxmlformats.org/officeDocument/2006/relationships/image" Target="../media/image66.png"/><Relationship Id="rId38" Type="http://schemas.openxmlformats.org/officeDocument/2006/relationships/image" Target="../media/image71.png"/><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png"/><Relationship Id="rId29" Type="http://schemas.openxmlformats.org/officeDocument/2006/relationships/image" Target="../media/image62.png"/><Relationship Id="rId41" Type="http://schemas.openxmlformats.org/officeDocument/2006/relationships/image" Target="../media/image49.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image" Target="../media/image58.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53.png"/><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image" Target="../media/image32.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slideLayout" Target="../slideLayouts/slideLayout106.xml"/><Relationship Id="rId19" Type="http://schemas.openxmlformats.org/officeDocument/2006/relationships/theme" Target="../theme/theme12.xml"/><Relationship Id="rId31" Type="http://schemas.openxmlformats.org/officeDocument/2006/relationships/image" Target="../media/image64.png"/><Relationship Id="rId44" Type="http://schemas.openxmlformats.org/officeDocument/2006/relationships/image" Target="../media/image52.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image" Target="../media/image57.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43" Type="http://schemas.openxmlformats.org/officeDocument/2006/relationships/image" Target="../media/image7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117.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121.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116.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119.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13.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26.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30.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25.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128.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4.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35.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39.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34.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137.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5.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144.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148.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143.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146.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16.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5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5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5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15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7.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162.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166.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161.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164.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18.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100.png"/><Relationship Id="rId3" Type="http://schemas.openxmlformats.org/officeDocument/2006/relationships/slideLayout" Target="../slideLayouts/slideLayout171.xml"/><Relationship Id="rId21" Type="http://schemas.openxmlformats.org/officeDocument/2006/relationships/image" Target="../media/image97.png"/><Relationship Id="rId34" Type="http://schemas.openxmlformats.org/officeDocument/2006/relationships/image" Target="../media/image24.png"/><Relationship Id="rId7" Type="http://schemas.openxmlformats.org/officeDocument/2006/relationships/slideLayout" Target="../slideLayouts/slideLayout175.xml"/><Relationship Id="rId12" Type="http://schemas.openxmlformats.org/officeDocument/2006/relationships/image" Target="../media/image92.jpeg"/><Relationship Id="rId17" Type="http://schemas.openxmlformats.org/officeDocument/2006/relationships/image" Target="../media/image7.png"/><Relationship Id="rId25" Type="http://schemas.openxmlformats.org/officeDocument/2006/relationships/image" Target="../media/image99.png"/><Relationship Id="rId33" Type="http://schemas.openxmlformats.org/officeDocument/2006/relationships/image" Target="../media/image106.png"/><Relationship Id="rId2" Type="http://schemas.openxmlformats.org/officeDocument/2006/relationships/slideLayout" Target="../slideLayouts/slideLayout170.xml"/><Relationship Id="rId16" Type="http://schemas.openxmlformats.org/officeDocument/2006/relationships/image" Target="../media/image6.png"/><Relationship Id="rId20" Type="http://schemas.openxmlformats.org/officeDocument/2006/relationships/image" Target="../media/image96.png"/><Relationship Id="rId29" Type="http://schemas.openxmlformats.org/officeDocument/2006/relationships/image" Target="../media/image103.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image" Target="../media/image91.png"/><Relationship Id="rId24" Type="http://schemas.openxmlformats.org/officeDocument/2006/relationships/image" Target="../media/image14.png"/><Relationship Id="rId32" Type="http://schemas.openxmlformats.org/officeDocument/2006/relationships/image" Target="../media/image105.png"/><Relationship Id="rId5" Type="http://schemas.openxmlformats.org/officeDocument/2006/relationships/slideLayout" Target="../slideLayouts/slideLayout173.xml"/><Relationship Id="rId15" Type="http://schemas.openxmlformats.org/officeDocument/2006/relationships/image" Target="../media/image5.png"/><Relationship Id="rId23" Type="http://schemas.openxmlformats.org/officeDocument/2006/relationships/image" Target="../media/image98.png"/><Relationship Id="rId28" Type="http://schemas.openxmlformats.org/officeDocument/2006/relationships/image" Target="../media/image102.png"/><Relationship Id="rId36" Type="http://schemas.openxmlformats.org/officeDocument/2006/relationships/image" Target="../media/image108.png"/><Relationship Id="rId10" Type="http://schemas.openxmlformats.org/officeDocument/2006/relationships/theme" Target="../theme/theme19.xml"/><Relationship Id="rId19" Type="http://schemas.openxmlformats.org/officeDocument/2006/relationships/image" Target="../media/image9.png"/><Relationship Id="rId31" Type="http://schemas.openxmlformats.org/officeDocument/2006/relationships/image" Target="../media/image104.png"/><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94.png"/><Relationship Id="rId22" Type="http://schemas.openxmlformats.org/officeDocument/2006/relationships/image" Target="../media/image12.png"/><Relationship Id="rId27" Type="http://schemas.openxmlformats.org/officeDocument/2006/relationships/image" Target="../media/image101.png"/><Relationship Id="rId30" Type="http://schemas.openxmlformats.org/officeDocument/2006/relationships/image" Target="../media/image20.png"/><Relationship Id="rId35" Type="http://schemas.openxmlformats.org/officeDocument/2006/relationships/image" Target="../media/image10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2.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6.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1.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14.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2.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20.xml"/><Relationship Id="rId18" Type="http://schemas.openxmlformats.org/officeDocument/2006/relationships/image" Target="../media/image58.png"/><Relationship Id="rId26" Type="http://schemas.openxmlformats.org/officeDocument/2006/relationships/image" Target="../media/image65.png"/><Relationship Id="rId39" Type="http://schemas.openxmlformats.org/officeDocument/2006/relationships/image" Target="../media/image53.png"/><Relationship Id="rId3" Type="http://schemas.openxmlformats.org/officeDocument/2006/relationships/slideLayout" Target="../slideLayouts/slideLayout180.xml"/><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32.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52.png"/><Relationship Id="rId2" Type="http://schemas.openxmlformats.org/officeDocument/2006/relationships/slideLayout" Target="../slideLayouts/slideLayout179.xml"/><Relationship Id="rId16" Type="http://schemas.openxmlformats.org/officeDocument/2006/relationships/image" Target="../media/image57.png"/><Relationship Id="rId20" Type="http://schemas.openxmlformats.org/officeDocument/2006/relationships/image" Target="../media/image7.png"/><Relationship Id="rId29" Type="http://schemas.openxmlformats.org/officeDocument/2006/relationships/image" Target="../media/image68.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5.png"/><Relationship Id="rId5" Type="http://schemas.openxmlformats.org/officeDocument/2006/relationships/slideLayout" Target="../slideLayouts/slideLayout182.xml"/><Relationship Id="rId15" Type="http://schemas.openxmlformats.org/officeDocument/2006/relationships/image" Target="../media/image2.jpe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4.png"/><Relationship Id="rId10" Type="http://schemas.openxmlformats.org/officeDocument/2006/relationships/slideLayout" Target="../slideLayouts/slideLayout187.xml"/><Relationship Id="rId19" Type="http://schemas.openxmlformats.org/officeDocument/2006/relationships/image" Target="../media/image59.png"/><Relationship Id="rId31" Type="http://schemas.openxmlformats.org/officeDocument/2006/relationships/image" Target="../media/image70.pn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49.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100.png"/><Relationship Id="rId3" Type="http://schemas.openxmlformats.org/officeDocument/2006/relationships/slideLayout" Target="../slideLayouts/slideLayout192.xml"/><Relationship Id="rId21" Type="http://schemas.openxmlformats.org/officeDocument/2006/relationships/image" Target="../media/image97.png"/><Relationship Id="rId34" Type="http://schemas.openxmlformats.org/officeDocument/2006/relationships/image" Target="../media/image24.png"/><Relationship Id="rId7" Type="http://schemas.openxmlformats.org/officeDocument/2006/relationships/slideLayout" Target="../slideLayouts/slideLayout196.xml"/><Relationship Id="rId12" Type="http://schemas.openxmlformats.org/officeDocument/2006/relationships/image" Target="../media/image92.jpeg"/><Relationship Id="rId17" Type="http://schemas.openxmlformats.org/officeDocument/2006/relationships/image" Target="../media/image7.png"/><Relationship Id="rId25" Type="http://schemas.openxmlformats.org/officeDocument/2006/relationships/image" Target="../media/image99.png"/><Relationship Id="rId33" Type="http://schemas.openxmlformats.org/officeDocument/2006/relationships/image" Target="../media/image106.png"/><Relationship Id="rId2" Type="http://schemas.openxmlformats.org/officeDocument/2006/relationships/slideLayout" Target="../slideLayouts/slideLayout191.xml"/><Relationship Id="rId16" Type="http://schemas.openxmlformats.org/officeDocument/2006/relationships/image" Target="../media/image6.png"/><Relationship Id="rId20" Type="http://schemas.openxmlformats.org/officeDocument/2006/relationships/image" Target="../media/image96.png"/><Relationship Id="rId29" Type="http://schemas.openxmlformats.org/officeDocument/2006/relationships/image" Target="../media/image103.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image" Target="../media/image91.png"/><Relationship Id="rId24" Type="http://schemas.openxmlformats.org/officeDocument/2006/relationships/image" Target="../media/image14.png"/><Relationship Id="rId32" Type="http://schemas.openxmlformats.org/officeDocument/2006/relationships/image" Target="../media/image105.png"/><Relationship Id="rId5" Type="http://schemas.openxmlformats.org/officeDocument/2006/relationships/slideLayout" Target="../slideLayouts/slideLayout194.xml"/><Relationship Id="rId15" Type="http://schemas.openxmlformats.org/officeDocument/2006/relationships/image" Target="../media/image5.png"/><Relationship Id="rId23" Type="http://schemas.openxmlformats.org/officeDocument/2006/relationships/image" Target="../media/image98.png"/><Relationship Id="rId28" Type="http://schemas.openxmlformats.org/officeDocument/2006/relationships/image" Target="../media/image102.png"/><Relationship Id="rId36" Type="http://schemas.openxmlformats.org/officeDocument/2006/relationships/image" Target="../media/image108.png"/><Relationship Id="rId10" Type="http://schemas.openxmlformats.org/officeDocument/2006/relationships/theme" Target="../theme/theme21.xml"/><Relationship Id="rId19" Type="http://schemas.openxmlformats.org/officeDocument/2006/relationships/image" Target="../media/image9.png"/><Relationship Id="rId31" Type="http://schemas.openxmlformats.org/officeDocument/2006/relationships/image" Target="../media/image104.png"/><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94.png"/><Relationship Id="rId22" Type="http://schemas.openxmlformats.org/officeDocument/2006/relationships/image" Target="../media/image12.png"/><Relationship Id="rId27" Type="http://schemas.openxmlformats.org/officeDocument/2006/relationships/image" Target="../media/image101.png"/><Relationship Id="rId30" Type="http://schemas.openxmlformats.org/officeDocument/2006/relationships/image" Target="../media/image20.png"/><Relationship Id="rId35" Type="http://schemas.openxmlformats.org/officeDocument/2006/relationships/image" Target="../media/image107.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201.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205.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200.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203.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22.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slideLayout" Target="../slideLayouts/slideLayout210.xml"/><Relationship Id="rId21"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slideLayout" Target="../slideLayouts/slideLayout209.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208.xml"/><Relationship Id="rId6" Type="http://schemas.openxmlformats.org/officeDocument/2006/relationships/image" Target="../media/image2.jpeg"/><Relationship Id="rId11" Type="http://schemas.openxmlformats.org/officeDocument/2006/relationships/image" Target="../media/image33.png"/><Relationship Id="rId24" Type="http://schemas.openxmlformats.org/officeDocument/2006/relationships/image" Target="../media/image45.png"/><Relationship Id="rId32" Type="http://schemas.openxmlformats.org/officeDocument/2006/relationships/image" Target="../media/image53.png"/><Relationship Id="rId5" Type="http://schemas.openxmlformats.org/officeDocument/2006/relationships/theme" Target="../theme/theme23.xml"/><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2.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slideLayout" Target="../slideLayouts/slideLayout211.xml"/><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214.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218.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13.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216.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24.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22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22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2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22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25.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232.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236.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31.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234.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26.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41.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45.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40.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theme" Target="../theme/theme2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43.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48.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slideLayout" Target="../slideLayouts/slideLayout251.xml"/><Relationship Id="rId21" Type="http://schemas.openxmlformats.org/officeDocument/2006/relationships/image" Target="../media/image16.png"/><Relationship Id="rId7" Type="http://schemas.openxmlformats.org/officeDocument/2006/relationships/image" Target="../media/image1.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slideLayout" Target="../slideLayouts/slideLayout250.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249.xml"/><Relationship Id="rId6" Type="http://schemas.openxmlformats.org/officeDocument/2006/relationships/image" Target="../media/image30.png"/><Relationship Id="rId11" Type="http://schemas.openxmlformats.org/officeDocument/2006/relationships/image" Target="../media/image6.png"/><Relationship Id="rId24" Type="http://schemas.openxmlformats.org/officeDocument/2006/relationships/image" Target="../media/image19.png"/><Relationship Id="rId5" Type="http://schemas.openxmlformats.org/officeDocument/2006/relationships/theme" Target="../theme/theme28.xm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31" Type="http://schemas.openxmlformats.org/officeDocument/2006/relationships/image" Target="../media/image26.png"/><Relationship Id="rId4" Type="http://schemas.openxmlformats.org/officeDocument/2006/relationships/slideLayout" Target="../slideLayouts/slideLayout252.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9.xml"/><Relationship Id="rId18" Type="http://schemas.openxmlformats.org/officeDocument/2006/relationships/image" Target="../media/image5.png"/><Relationship Id="rId26" Type="http://schemas.openxmlformats.org/officeDocument/2006/relationships/image" Target="../media/image13.png"/><Relationship Id="rId39" Type="http://schemas.openxmlformats.org/officeDocument/2006/relationships/image" Target="../media/image26.png"/><Relationship Id="rId3" Type="http://schemas.openxmlformats.org/officeDocument/2006/relationships/slideLayout" Target="../slideLayouts/slideLayout255.xml"/><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2" Type="http://schemas.openxmlformats.org/officeDocument/2006/relationships/slideLayout" Target="../slideLayouts/slideLayout254.xml"/><Relationship Id="rId16" Type="http://schemas.openxmlformats.org/officeDocument/2006/relationships/image" Target="../media/image3.png"/><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5" Type="http://schemas.openxmlformats.org/officeDocument/2006/relationships/slideLayout" Target="../slideLayouts/slideLayout257.xml"/><Relationship Id="rId15" Type="http://schemas.openxmlformats.org/officeDocument/2006/relationships/image" Target="../media/image2.jpe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10" Type="http://schemas.openxmlformats.org/officeDocument/2006/relationships/slideLayout" Target="../slideLayouts/slideLayout262.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pn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1.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5.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0.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3.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8.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pn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67.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1.xml"/><Relationship Id="rId12" Type="http://schemas.openxmlformats.org/officeDocument/2006/relationships/image" Target="../media/image30.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66.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theme" Target="../theme/theme3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69.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74.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1.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5.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0.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3.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8.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slideLayout" Target="../slideLayouts/slideLayout41.xml"/><Relationship Id="rId21" Type="http://schemas.openxmlformats.org/officeDocument/2006/relationships/image" Target="../media/image42.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slideLayout" Target="../slideLayouts/slideLayout40.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39.xml"/><Relationship Id="rId6" Type="http://schemas.openxmlformats.org/officeDocument/2006/relationships/image" Target="../media/image2.jpeg"/><Relationship Id="rId11" Type="http://schemas.openxmlformats.org/officeDocument/2006/relationships/image" Target="../media/image33.png"/><Relationship Id="rId24" Type="http://schemas.openxmlformats.org/officeDocument/2006/relationships/image" Target="../media/image45.png"/><Relationship Id="rId32" Type="http://schemas.openxmlformats.org/officeDocument/2006/relationships/image" Target="../media/image53.png"/><Relationship Id="rId5" Type="http://schemas.openxmlformats.org/officeDocument/2006/relationships/theme" Target="../theme/theme5.xml"/><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2.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slideLayout" Target="../slideLayouts/slideLayout42.xml"/><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45.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49.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44.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47.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6.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54.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58.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53.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56.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7.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63.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6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62.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65.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8.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57.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slideLayout" Target="../slideLayouts/slideLayout72.xml"/><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slideLayout" Target="../slideLayouts/slideLayout76.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slideLayout" Target="../slideLayouts/slideLayout71.xml"/><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png"/><Relationship Id="rId24" Type="http://schemas.openxmlformats.org/officeDocument/2006/relationships/image" Target="../media/image66.png"/><Relationship Id="rId32" Type="http://schemas.openxmlformats.org/officeDocument/2006/relationships/image" Target="../media/image49.png"/><Relationship Id="rId5" Type="http://schemas.openxmlformats.org/officeDocument/2006/relationships/slideLayout" Target="../slideLayouts/slideLayout74.xml"/><Relationship Id="rId15" Type="http://schemas.openxmlformats.org/officeDocument/2006/relationships/image" Target="../media/image58.pn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53.png"/><Relationship Id="rId10" Type="http://schemas.openxmlformats.org/officeDocument/2006/relationships/theme" Target="../theme/theme9.xml"/><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32.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5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EOP-B | 08/03/2018 | Slide </a:t>
            </a:r>
            <a:fld id="{7200DB34-3955-49D4-BE9E-862D1D97E924}" type="slidenum">
              <a:rPr lang="en-GB" sz="800" noProof="1" smtClean="0">
                <a:solidFill>
                  <a:schemeClr val="bg2"/>
                </a:solidFill>
              </a:rPr>
              <a:t>‹#›</a:t>
            </a:fld>
            <a:endParaRPr lang="en-GB" sz="800" noProof="1">
              <a:solidFill>
                <a:schemeClr val="bg2"/>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411053640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3081940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578164" y="33552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latin typeface="Arial" panose="020B0604020202020204" pitchFamily="34" charset="0"/>
              <a:cs typeface="Arial" panose="020B0604020202020204" pitchFamily="34" charset="0"/>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20"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4776788"/>
            <a:ext cx="9144000" cy="366713"/>
          </a:xfrm>
          <a:prstGeom prst="rect">
            <a:avLst/>
          </a:prstGeom>
        </p:spPr>
      </p:pic>
      <p:grpSp>
        <p:nvGrpSpPr>
          <p:cNvPr id="65" name="Group 64"/>
          <p:cNvGrpSpPr/>
          <p:nvPr/>
        </p:nvGrpSpPr>
        <p:grpSpPr>
          <a:xfrm>
            <a:off x="172269" y="4908008"/>
            <a:ext cx="6826666" cy="111519"/>
            <a:chOff x="172269" y="6621494"/>
            <a:chExt cx="6826666" cy="111519"/>
          </a:xfrm>
        </p:grpSpPr>
        <p:pic>
          <p:nvPicPr>
            <p:cNvPr id="66" name="Picture 65" descr="a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43518408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Arial" panose="020B0604020202020204" pitchFamily="34" charset="0"/>
          <a:ea typeface="+mn-ea"/>
          <a:cs typeface="Arial" panose="020B0604020202020204" pitchFamily="34" charset="0"/>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64954662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19804027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3025522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181469437"/>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70207939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72243384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95336691"/>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 Slide </a:t>
            </a:r>
            <a:fld id="{4630B4BB-2C40-48DB-9D8B-17679D651B0A}" type="slidenum">
              <a:rPr lang="en-GB" sz="800" noProof="1" smtClean="0">
                <a:solidFill>
                  <a:schemeClr val="bg2"/>
                </a:solidFill>
              </a:rPr>
              <a:t>‹#›</a:t>
            </a:fld>
            <a:endParaRPr lang="en-GB" sz="800" noProof="1">
              <a:solidFill>
                <a:schemeClr val="bg2"/>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72207"/>
            <a:ext cx="7644831" cy="5847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40" name="Picture 39" descr="PPT_Footer.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grpSp>
        <p:nvGrpSpPr>
          <p:cNvPr id="41" name="Group 40"/>
          <p:cNvGrpSpPr/>
          <p:nvPr userDrawn="1"/>
        </p:nvGrpSpPr>
        <p:grpSpPr>
          <a:xfrm>
            <a:off x="172269" y="4908007"/>
            <a:ext cx="6826666" cy="111519"/>
            <a:chOff x="172269" y="6621494"/>
            <a:chExt cx="6826666" cy="111519"/>
          </a:xfrm>
        </p:grpSpPr>
        <p:pic>
          <p:nvPicPr>
            <p:cNvPr id="42" name="Picture 41"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3" name="Picture 42"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4" name="Picture 43"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5" name="Picture 44"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6" name="Picture 45"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7" name="Picture 46"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8" name="Picture 47"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9" name="Picture 48"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50" name="Picture 49"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1" name="Picture 50"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2" name="Picture 51"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3" name="Picture 52"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4" name="Picture 53"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5" name="Picture 54"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6" name="Picture 55"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7" name="Picture 56"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8" name="Picture 57"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9" name="Picture 58"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60" name="Picture 59"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1" name="Picture 60"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2" name="Picture 61"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3" name="Picture 62"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4" name="Picture 63"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5" name="Picture 64"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36699437"/>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3200" b="1" dirty="0" smtClean="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800" dirty="0" smtClean="0">
          <a:solidFill>
            <a:schemeClr val="tx1"/>
          </a:solidFill>
          <a:latin typeface="Arial" panose="020B0604020202020204" pitchFamily="34" charset="0"/>
          <a:ea typeface="+mn-ea"/>
          <a:cs typeface="Arial" panose="020B0604020202020204" pitchFamily="34" charset="0"/>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chemeClr val="tx1"/>
          </a:solidFill>
          <a:latin typeface="Arial" panose="020B0604020202020204" pitchFamily="34" charset="0"/>
          <a:ea typeface="+mn-ea"/>
          <a:cs typeface="Arial" panose="020B0604020202020204" pitchFamily="34" charset="0"/>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chemeClr val="tx1"/>
          </a:solidFill>
          <a:latin typeface="Arial" panose="020B0604020202020204" pitchFamily="34" charset="0"/>
          <a:ea typeface="+mn-ea"/>
          <a:cs typeface="Arial" panose="020B0604020202020204" pitchFamily="34" charset="0"/>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chemeClr val="tx1"/>
          </a:solidFill>
          <a:latin typeface="Arial" panose="020B0604020202020204" pitchFamily="34" charset="0"/>
          <a:ea typeface="+mn-ea"/>
          <a:cs typeface="Arial" panose="020B0604020202020204" pitchFamily="34" charset="0"/>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chemeClr val="tx1"/>
          </a:solidFill>
          <a:latin typeface="Arial" panose="020B0604020202020204" pitchFamily="34" charset="0"/>
          <a:ea typeface="+mn-ea"/>
          <a:cs typeface="Arial" panose="020B060402020202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70919391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34655836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1" descr="PPT_Footer.jp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4776788"/>
            <a:ext cx="9144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35" descr="PPT_Header02" hidden="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171450" y="728663"/>
            <a:ext cx="8747125" cy="382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6"/>
          <p:cNvSpPr>
            <a:spLocks noGrp="1" noChangeArrowheads="1"/>
          </p:cNvSpPr>
          <p:nvPr>
            <p:ph type="title"/>
          </p:nvPr>
        </p:nvSpPr>
        <p:spPr bwMode="auto">
          <a:xfrm>
            <a:off x="142875" y="149225"/>
            <a:ext cx="71755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pic>
        <p:nvPicPr>
          <p:cNvPr id="1030" name="Picture 87"/>
          <p:cNvPicPr>
            <a:picLocks noChangeAspect="1"/>
          </p:cNvPicPr>
          <p:nvPr userDrawn="1"/>
        </p:nvPicPr>
        <p:blipFill>
          <a:blip r:embed="rId8" cstate="hqprint">
            <a:extLst>
              <a:ext uri="{28A0092B-C50C-407E-A947-70E740481C1C}">
                <a14:useLocalDpi xmlns:a14="http://schemas.microsoft.com/office/drawing/2010/main"/>
              </a:ext>
            </a:extLst>
          </a:blip>
          <a:srcRect t="-2" b="23122"/>
          <a:stretch>
            <a:fillRect/>
          </a:stretch>
        </p:blipFill>
        <p:spPr bwMode="auto">
          <a:xfrm>
            <a:off x="7788275" y="155575"/>
            <a:ext cx="120967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 name="Group 31"/>
          <p:cNvGrpSpPr/>
          <p:nvPr userDrawn="1"/>
        </p:nvGrpSpPr>
        <p:grpSpPr>
          <a:xfrm>
            <a:off x="172269" y="4908007"/>
            <a:ext cx="6826666" cy="111519"/>
            <a:chOff x="172269" y="6621494"/>
            <a:chExt cx="6826666" cy="111519"/>
          </a:xfrm>
        </p:grpSpPr>
        <p:pic>
          <p:nvPicPr>
            <p:cNvPr id="33" name="Picture 32" descr="at.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4" name="Picture 33" descr="be.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5" name="Picture 34" descr="ca.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6" name="Picture 35" descr="ch.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37" name="Picture 36" descr="cz.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38" name="Picture 37" descr="de.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39" name="Picture 38" descr="dk.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0" name="Picture 39" descr="ee.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1" name="Picture 40" descr="es.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2" name="Picture 41" descr="fi.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3" name="Picture 42" descr="fr.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4" name="Picture 43" descr="gr.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5" name="Picture 44" descr="hu.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6" name="Picture 45" descr="ie.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47" name="Picture 46" descr="i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48" name="Picture 47" descr="lu.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49" name="Picture 48" descr="nl.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0" name="Picture 49" descr="no.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1" name="Picture 50" descr="pl.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2" name="Picture 51" descr="pt.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3" name="Picture 52" descr="ro.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4" name="Picture 53" descr="se.png"/>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5" name="Picture 54" descr="uk.png"/>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6" name="Picture 55" descr="si.png"/>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00969933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8413973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22069581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42" name="Group 41"/>
          <p:cNvGrpSpPr/>
          <p:nvPr/>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603153901"/>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chemeClr val="bg2"/>
                </a:solidFill>
              </a:rPr>
              <a:t> Slide  </a:t>
            </a:r>
            <a:fld id="{4630B4BB-2C40-48DB-9D8B-17679D651B0A}" type="slidenum">
              <a:rPr lang="en-GB" sz="800" noProof="1" smtClean="0">
                <a:solidFill>
                  <a:schemeClr val="bg2"/>
                </a:solidFill>
              </a:rPr>
              <a:t>‹#›</a:t>
            </a:fld>
            <a:endParaRPr lang="en-GB" sz="800" noProof="1">
              <a:solidFill>
                <a:schemeClr val="bg2"/>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chemeClr val="bg2"/>
                </a:solidFill>
              </a:rPr>
              <a:t>	</a:t>
            </a:r>
            <a:endParaRPr lang="en-GB" sz="800" dirty="0">
              <a:solidFill>
                <a:schemeClr val="bg2"/>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06065866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userDrawn="1"/>
        </p:nvPicPr>
        <p:blipFill rotWithShape="1">
          <a:blip r:embed="rId7"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7"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1" name="Picture 40" descr="si.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
        <p:nvSpPr>
          <p:cNvPr id="42"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chemeClr val="bg2"/>
                </a:solidFill>
              </a:rPr>
              <a:t>PROBA-V</a:t>
            </a:r>
            <a:r>
              <a:rPr lang="en-GB" sz="800" baseline="0" noProof="1" smtClean="0">
                <a:solidFill>
                  <a:schemeClr val="bg2"/>
                </a:solidFill>
              </a:rPr>
              <a:t> Conference – 29 May 2018</a:t>
            </a:r>
            <a:r>
              <a:rPr lang="en-GB" sz="800" noProof="1" smtClean="0">
                <a:solidFill>
                  <a:schemeClr val="bg2"/>
                </a:solidFill>
              </a:rPr>
              <a:t>7 | Slide </a:t>
            </a:r>
            <a:fld id="{BBA2E11D-44E1-43DD-A173-928128880055}" type="slidenum">
              <a:rPr lang="en-GB" sz="800" noProof="1" smtClean="0">
                <a:solidFill>
                  <a:schemeClr val="bg2"/>
                </a:solidFill>
              </a:rPr>
              <a:pPr algn="r">
                <a:spcBef>
                  <a:spcPct val="50000"/>
                </a:spcBef>
              </a:pPr>
              <a:t>‹#›</a:t>
            </a:fld>
            <a:endParaRPr lang="en-GB" sz="800" noProof="1">
              <a:solidFill>
                <a:schemeClr val="bg2"/>
              </a:solidFill>
            </a:endParaRPr>
          </a:p>
        </p:txBody>
      </p:sp>
      <p:sp>
        <p:nvSpPr>
          <p:cNvPr id="43" name="Text Box 38"/>
          <p:cNvSpPr txBox="1">
            <a:spLocks noChangeArrowheads="1"/>
          </p:cNvSpPr>
          <p:nvPr userDrawn="1"/>
        </p:nvSpPr>
        <p:spPr bwMode="auto">
          <a:xfrm>
            <a:off x="166064" y="457517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Tree>
    <p:extLst>
      <p:ext uri="{BB962C8B-B14F-4D97-AF65-F5344CB8AC3E}">
        <p14:creationId xmlns:p14="http://schemas.microsoft.com/office/powerpoint/2010/main" val="1239426832"/>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7412449"/>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46583947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4" y="728714"/>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7" y="149150"/>
            <a:ext cx="7174846" cy="430887"/>
          </a:xfrm>
          <a:prstGeom prst="rect">
            <a:avLst/>
          </a:prstGeom>
          <a:noFill/>
          <a:ln>
            <a:noFill/>
          </a:ln>
          <a:extLst/>
        </p:spPr>
        <p:txBody>
          <a:bodyPr vert="horz" wrap="square" lIns="91438" tIns="45719" rIns="91438" bIns="45719"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8"/>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0" bIns="45719"/>
          <a:lstStyle/>
          <a:p>
            <a:pPr algn="r">
              <a:spcBef>
                <a:spcPct val="50000"/>
              </a:spcBef>
            </a:pPr>
            <a:r>
              <a:rPr lang="en-GB" sz="800" noProof="1" smtClean="0">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5" y="4575170"/>
            <a:ext cx="5674114" cy="2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19" rIns="91438" bIns="45719">
            <a:spAutoFit/>
          </a:bodyPr>
          <a:lstStyle/>
          <a:p>
            <a:pPr>
              <a:spcBef>
                <a:spcPct val="50000"/>
              </a:spcBef>
            </a:pPr>
            <a:r>
              <a:rPr lang="en-US" sz="800" dirty="0" smtClean="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1" y="4905134"/>
            <a:ext cx="163385" cy="108000"/>
          </a:xfrm>
          <a:prstGeom prst="rect">
            <a:avLst/>
          </a:prstGeom>
        </p:spPr>
      </p:pic>
    </p:spTree>
    <p:extLst>
      <p:ext uri="{BB962C8B-B14F-4D97-AF65-F5344CB8AC3E}">
        <p14:creationId xmlns:p14="http://schemas.microsoft.com/office/powerpoint/2010/main" val="3717733258"/>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1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49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496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43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latin typeface="Verdana"/>
              <a:sym typeface="Helvetica Light"/>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latin typeface="Verdana"/>
                <a:sym typeface="Helvetica Light"/>
              </a:rPr>
              <a:t> Slide </a:t>
            </a:r>
            <a:fld id="{4630B4BB-2C40-48DB-9D8B-17679D651B0A}" type="slidenum">
              <a:rPr lang="en-GB" sz="800" noProof="1" smtClean="0">
                <a:solidFill>
                  <a:srgbClr val="4D4F53"/>
                </a:solidFill>
                <a:latin typeface="Verdana"/>
                <a:sym typeface="Helvetica Light"/>
              </a:rPr>
              <a:pPr algn="r">
                <a:spcBef>
                  <a:spcPct val="50000"/>
                </a:spcBef>
              </a:pPr>
              <a:t>‹#›</a:t>
            </a:fld>
            <a:endParaRPr lang="en-GB" sz="800" noProof="1">
              <a:solidFill>
                <a:srgbClr val="4D4F53"/>
              </a:solidFill>
              <a:latin typeface="Verdana"/>
              <a:sym typeface="Helvetica Light"/>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latin typeface="Verdana"/>
                <a:sym typeface="Helvetica Light"/>
              </a:rPr>
              <a:t>	</a:t>
            </a:r>
            <a:endParaRPr lang="en-GB" sz="800" dirty="0">
              <a:solidFill>
                <a:srgbClr val="4D4F53"/>
              </a:solidFill>
              <a:latin typeface="Verdana"/>
              <a:sym typeface="Helvetica Light"/>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8336855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1" descr="PPT_Footer.jp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4776788"/>
            <a:ext cx="9144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35" descr="PPT_Header02" hidden="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9144000" cy="90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171450" y="728663"/>
            <a:ext cx="8747125" cy="382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6"/>
          <p:cNvSpPr>
            <a:spLocks noGrp="1" noChangeArrowheads="1"/>
          </p:cNvSpPr>
          <p:nvPr>
            <p:ph type="title"/>
          </p:nvPr>
        </p:nvSpPr>
        <p:spPr bwMode="auto">
          <a:xfrm>
            <a:off x="142875" y="149225"/>
            <a:ext cx="71755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pic>
        <p:nvPicPr>
          <p:cNvPr id="1030" name="Picture 87"/>
          <p:cNvPicPr>
            <a:picLocks noChangeAspect="1"/>
          </p:cNvPicPr>
          <p:nvPr userDrawn="1"/>
        </p:nvPicPr>
        <p:blipFill>
          <a:blip r:embed="rId8" cstate="hqprint">
            <a:extLst>
              <a:ext uri="{28A0092B-C50C-407E-A947-70E740481C1C}">
                <a14:useLocalDpi xmlns:a14="http://schemas.microsoft.com/office/drawing/2010/main"/>
              </a:ext>
            </a:extLst>
          </a:blip>
          <a:srcRect t="-2" b="23122"/>
          <a:stretch>
            <a:fillRect/>
          </a:stretch>
        </p:blipFill>
        <p:spPr bwMode="auto">
          <a:xfrm>
            <a:off x="7788275" y="155575"/>
            <a:ext cx="120967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 name="Group 31"/>
          <p:cNvGrpSpPr/>
          <p:nvPr userDrawn="1"/>
        </p:nvGrpSpPr>
        <p:grpSpPr>
          <a:xfrm>
            <a:off x="172269" y="4908007"/>
            <a:ext cx="6826666" cy="111519"/>
            <a:chOff x="172269" y="6621494"/>
            <a:chExt cx="6826666" cy="111519"/>
          </a:xfrm>
        </p:grpSpPr>
        <p:pic>
          <p:nvPicPr>
            <p:cNvPr id="33" name="Picture 32" descr="at.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4" name="Picture 33" descr="be.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5" name="Picture 34" descr="ca.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6" name="Picture 35" descr="ch.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37" name="Picture 36" descr="cz.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38" name="Picture 37" descr="de.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39" name="Picture 38" descr="dk.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0" name="Picture 39" descr="ee.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1" name="Picture 40" descr="es.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2" name="Picture 41" descr="fi.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3" name="Picture 42" descr="fr.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44" name="Picture 43" descr="gr.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45" name="Picture 44" descr="hu.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46" name="Picture 45" descr="ie.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47" name="Picture 46" descr="i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48" name="Picture 47" descr="lu.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49" name="Picture 48" descr="nl.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0" name="Picture 49" descr="no.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1" name="Picture 50" descr="pl.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2" name="Picture 51" descr="pt.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3" name="Picture 52" descr="ro.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54" name="Picture 53" descr="se.png"/>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55" name="Picture 54" descr="uk.png"/>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56" name="Picture 55" descr="si.png"/>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79763847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80702"/>
            <a:ext cx="2019142"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7222121" y="4580702"/>
            <a:ext cx="1778692"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rgbClr val="4D4F53"/>
                </a:solidFill>
              </a:rPr>
              <a:t>EOP-B | 08/03/2018 | Slide </a:t>
            </a:r>
            <a:fld id="{DB1378E9-047D-4397-987E-4DF5324BF406}"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82871423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80702"/>
            <a:ext cx="2019142"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7222121" y="4580702"/>
            <a:ext cx="1778692" cy="21544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rgbClr val="4D4F53"/>
                </a:solidFill>
              </a:rPr>
              <a:t>EOP-B | 08/03/2018 | Slide </a:t>
            </a:r>
            <a:fld id="{DB1378E9-047D-4397-987E-4DF5324BF406}" type="slidenum">
              <a:rPr lang="en-GB" sz="800" noProof="1" smtClean="0">
                <a:solidFill>
                  <a:srgbClr val="4D4F53"/>
                </a:solidFill>
              </a:rPr>
              <a:pPr algn="r">
                <a:spcBef>
                  <a:spcPct val="50000"/>
                </a:spcBef>
              </a:pPr>
              <a:t>‹#›</a:t>
            </a:fld>
            <a:endParaRPr lang="en-GB" sz="80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52830733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45250311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75600"/>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a:spcBef>
                <a:spcPct val="50000"/>
              </a:spcBef>
            </a:pPr>
            <a:r>
              <a:rPr lang="en-US" sz="800" smtClean="0">
                <a:solidFill>
                  <a:srgbClr val="000000">
                    <a:lumMod val="75000"/>
                    <a:lumOff val="25000"/>
                  </a:srgbClr>
                </a:solidFill>
              </a:rPr>
              <a:t>ESA UNCLASSIFIED - For Official Use</a:t>
            </a:r>
            <a:endParaRPr lang="en-GB" sz="800" dirty="0">
              <a:solidFill>
                <a:srgbClr val="000000">
                  <a:lumMod val="75000"/>
                  <a:lumOff val="25000"/>
                </a:srgbClr>
              </a:solidFill>
            </a:endParaRPr>
          </a:p>
        </p:txBody>
      </p:sp>
      <p:sp>
        <p:nvSpPr>
          <p:cNvPr id="39"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680" noProof="1" smtClean="0">
                <a:solidFill>
                  <a:srgbClr val="4D4F53"/>
                </a:solidFill>
              </a:rPr>
              <a:t> Slide </a:t>
            </a:r>
            <a:fld id="{7C411DE1-A80E-4DBD-9588-E901BF9CAFAA}" type="slidenum">
              <a:rPr lang="en-GB" sz="680" noProof="1" smtClean="0">
                <a:solidFill>
                  <a:srgbClr val="4D4F53"/>
                </a:solidFill>
              </a:rPr>
              <a:pPr algn="r">
                <a:spcBef>
                  <a:spcPct val="50000"/>
                </a:spcBef>
              </a:pPr>
              <a:t>‹#›</a:t>
            </a:fld>
            <a:endParaRPr lang="en-GB" sz="680" noProof="1">
              <a:solidFill>
                <a:srgbClr val="4D4F53"/>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44290988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81.png"/><Relationship Id="rId7" Type="http://schemas.openxmlformats.org/officeDocument/2006/relationships/image" Target="../media/image151.jpeg"/><Relationship Id="rId2" Type="http://schemas.openxmlformats.org/officeDocument/2006/relationships/notesSlide" Target="../notesSlides/notesSlide10.xml"/><Relationship Id="rId1" Type="http://schemas.openxmlformats.org/officeDocument/2006/relationships/slideLayout" Target="../slideLayouts/slideLayout254.xml"/><Relationship Id="rId6" Type="http://schemas.openxmlformats.org/officeDocument/2006/relationships/image" Target="../media/image150.jpeg"/><Relationship Id="rId5" Type="http://schemas.openxmlformats.org/officeDocument/2006/relationships/image" Target="../media/image149.jpeg"/><Relationship Id="rId10" Type="http://schemas.openxmlformats.org/officeDocument/2006/relationships/image" Target="../media/image154.png"/><Relationship Id="rId4" Type="http://schemas.openxmlformats.org/officeDocument/2006/relationships/image" Target="../media/image114.png"/><Relationship Id="rId9" Type="http://schemas.openxmlformats.org/officeDocument/2006/relationships/image" Target="../media/image15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xml"/><Relationship Id="rId1" Type="http://schemas.openxmlformats.org/officeDocument/2006/relationships/slideLayout" Target="../slideLayouts/slideLayout259.xml"/></Relationships>
</file>

<file path=ppt/slides/_rels/slide12.xml.rels><?xml version="1.0" encoding="UTF-8" standalone="yes"?>
<Relationships xmlns="http://schemas.openxmlformats.org/package/2006/relationships"><Relationship Id="rId3" Type="http://schemas.openxmlformats.org/officeDocument/2006/relationships/image" Target="../media/image156.tiff"/><Relationship Id="rId7" Type="http://schemas.openxmlformats.org/officeDocument/2006/relationships/image" Target="../media/image160.tiff"/><Relationship Id="rId2" Type="http://schemas.openxmlformats.org/officeDocument/2006/relationships/notesSlide" Target="../notesSlides/notesSlide12.xml"/><Relationship Id="rId1" Type="http://schemas.openxmlformats.org/officeDocument/2006/relationships/slideLayout" Target="../slideLayouts/slideLayout254.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tiff"/></Relationships>
</file>

<file path=ppt/slides/_rels/slide1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54.xml"/></Relationships>
</file>

<file path=ppt/slides/_rels/slide17.xml.rels><?xml version="1.0" encoding="UTF-8" standalone="yes"?>
<Relationships xmlns="http://schemas.openxmlformats.org/package/2006/relationships"><Relationship Id="rId2" Type="http://schemas.openxmlformats.org/officeDocument/2006/relationships/hyperlink" Target="http://sarcv.ceos.org/workshop2019" TargetMode="External"/><Relationship Id="rId1" Type="http://schemas.openxmlformats.org/officeDocument/2006/relationships/slideLayout" Target="../slideLayouts/slideLayout2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4.png"/><Relationship Id="rId4" Type="http://schemas.openxmlformats.org/officeDocument/2006/relationships/image" Target="../media/image81.png"/></Relationships>
</file>

<file path=ppt/slides/_rels/slide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54.xml"/></Relationships>
</file>

<file path=ppt/slides/_rels/slide21.xml.rels><?xml version="1.0" encoding="UTF-8" standalone="yes"?>
<Relationships xmlns="http://schemas.openxmlformats.org/package/2006/relationships"><Relationship Id="rId2" Type="http://schemas.openxmlformats.org/officeDocument/2006/relationships/hyperlink" Target="file:///C:\Users\pgoryl\AppData\Local\Temp\notesD38E24\eradiate.eu"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mailto:Mark.Drinkwater@esa.int"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9.png"/><Relationship Id="rId18" Type="http://schemas.microsoft.com/office/2007/relationships/hdphoto" Target="../media/hdphoto7.wdp"/><Relationship Id="rId26" Type="http://schemas.openxmlformats.org/officeDocument/2006/relationships/image" Target="../media/image126.png"/><Relationship Id="rId3" Type="http://schemas.openxmlformats.org/officeDocument/2006/relationships/image" Target="../media/image81.png"/><Relationship Id="rId21" Type="http://schemas.openxmlformats.org/officeDocument/2006/relationships/image" Target="../media/image123.png"/><Relationship Id="rId7" Type="http://schemas.openxmlformats.org/officeDocument/2006/relationships/image" Target="../media/image116.png"/><Relationship Id="rId12" Type="http://schemas.microsoft.com/office/2007/relationships/hdphoto" Target="../media/hdphoto4.wdp"/><Relationship Id="rId17" Type="http://schemas.openxmlformats.org/officeDocument/2006/relationships/image" Target="../media/image121.png"/><Relationship Id="rId25" Type="http://schemas.microsoft.com/office/2007/relationships/hdphoto" Target="../media/hdphoto10.wdp"/><Relationship Id="rId2" Type="http://schemas.openxmlformats.org/officeDocument/2006/relationships/notesSlide" Target="../notesSlides/notesSlide5.xml"/><Relationship Id="rId16" Type="http://schemas.microsoft.com/office/2007/relationships/hdphoto" Target="../media/hdphoto6.wdp"/><Relationship Id="rId20" Type="http://schemas.microsoft.com/office/2007/relationships/hdphoto" Target="../media/hdphoto8.wdp"/><Relationship Id="rId29" Type="http://schemas.microsoft.com/office/2007/relationships/hdphoto" Target="../media/hdphoto12.wdp"/><Relationship Id="rId1" Type="http://schemas.openxmlformats.org/officeDocument/2006/relationships/slideLayout" Target="../slideLayouts/slideLayout254.xml"/><Relationship Id="rId6" Type="http://schemas.microsoft.com/office/2007/relationships/hdphoto" Target="../media/hdphoto1.wdp"/><Relationship Id="rId11" Type="http://schemas.openxmlformats.org/officeDocument/2006/relationships/image" Target="../media/image118.png"/><Relationship Id="rId24" Type="http://schemas.openxmlformats.org/officeDocument/2006/relationships/image" Target="../media/image125.png"/><Relationship Id="rId5" Type="http://schemas.openxmlformats.org/officeDocument/2006/relationships/image" Target="../media/image115.png"/><Relationship Id="rId15" Type="http://schemas.openxmlformats.org/officeDocument/2006/relationships/image" Target="../media/image120.png"/><Relationship Id="rId23" Type="http://schemas.microsoft.com/office/2007/relationships/hdphoto" Target="../media/hdphoto9.wdp"/><Relationship Id="rId28" Type="http://schemas.openxmlformats.org/officeDocument/2006/relationships/image" Target="../media/image127.png"/><Relationship Id="rId10" Type="http://schemas.microsoft.com/office/2007/relationships/hdphoto" Target="../media/hdphoto3.wdp"/><Relationship Id="rId19" Type="http://schemas.openxmlformats.org/officeDocument/2006/relationships/image" Target="../media/image122.png"/><Relationship Id="rId31" Type="http://schemas.microsoft.com/office/2007/relationships/hdphoto" Target="../media/hdphoto13.wdp"/><Relationship Id="rId4" Type="http://schemas.openxmlformats.org/officeDocument/2006/relationships/image" Target="../media/image114.png"/><Relationship Id="rId9" Type="http://schemas.openxmlformats.org/officeDocument/2006/relationships/image" Target="../media/image117.png"/><Relationship Id="rId14" Type="http://schemas.microsoft.com/office/2007/relationships/hdphoto" Target="../media/hdphoto5.wdp"/><Relationship Id="rId22" Type="http://schemas.openxmlformats.org/officeDocument/2006/relationships/image" Target="../media/image124.png"/><Relationship Id="rId27" Type="http://schemas.microsoft.com/office/2007/relationships/hdphoto" Target="../media/hdphoto11.wdp"/><Relationship Id="rId30"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xml"/><Relationship Id="rId1" Type="http://schemas.openxmlformats.org/officeDocument/2006/relationships/slideLayout" Target="../slideLayouts/slideLayout258.xml"/><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258.xml"/></Relationships>
</file>

<file path=ppt/slides/_rels/slide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xml"/><Relationship Id="rId1" Type="http://schemas.openxmlformats.org/officeDocument/2006/relationships/slideLayout" Target="../slideLayouts/slideLayout258.xml"/></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38.png"/><Relationship Id="rId18" Type="http://schemas.microsoft.com/office/2007/relationships/hdphoto" Target="../media/hdphoto20.wdp"/><Relationship Id="rId26" Type="http://schemas.microsoft.com/office/2007/relationships/hdphoto" Target="../media/hdphoto24.wdp"/><Relationship Id="rId3" Type="http://schemas.openxmlformats.org/officeDocument/2006/relationships/image" Target="../media/image81.png"/><Relationship Id="rId21" Type="http://schemas.openxmlformats.org/officeDocument/2006/relationships/image" Target="../media/image142.png"/><Relationship Id="rId34" Type="http://schemas.microsoft.com/office/2007/relationships/hdphoto" Target="../media/hdphoto28.wdp"/><Relationship Id="rId7" Type="http://schemas.openxmlformats.org/officeDocument/2006/relationships/image" Target="../media/image135.png"/><Relationship Id="rId12" Type="http://schemas.microsoft.com/office/2007/relationships/hdphoto" Target="../media/hdphoto17.wdp"/><Relationship Id="rId17" Type="http://schemas.openxmlformats.org/officeDocument/2006/relationships/image" Target="../media/image140.png"/><Relationship Id="rId25" Type="http://schemas.openxmlformats.org/officeDocument/2006/relationships/image" Target="../media/image144.png"/><Relationship Id="rId33" Type="http://schemas.openxmlformats.org/officeDocument/2006/relationships/image" Target="../media/image148.png"/><Relationship Id="rId2" Type="http://schemas.openxmlformats.org/officeDocument/2006/relationships/notesSlide" Target="../notesSlides/notesSlide9.xml"/><Relationship Id="rId16" Type="http://schemas.microsoft.com/office/2007/relationships/hdphoto" Target="../media/hdphoto19.wdp"/><Relationship Id="rId20" Type="http://schemas.microsoft.com/office/2007/relationships/hdphoto" Target="../media/hdphoto21.wdp"/><Relationship Id="rId29" Type="http://schemas.openxmlformats.org/officeDocument/2006/relationships/image" Target="../media/image146.png"/><Relationship Id="rId1" Type="http://schemas.openxmlformats.org/officeDocument/2006/relationships/slideLayout" Target="../slideLayouts/slideLayout254.xml"/><Relationship Id="rId6" Type="http://schemas.microsoft.com/office/2007/relationships/hdphoto" Target="../media/hdphoto14.wdp"/><Relationship Id="rId11" Type="http://schemas.openxmlformats.org/officeDocument/2006/relationships/image" Target="../media/image137.png"/><Relationship Id="rId24" Type="http://schemas.microsoft.com/office/2007/relationships/hdphoto" Target="../media/hdphoto23.wdp"/><Relationship Id="rId32" Type="http://schemas.microsoft.com/office/2007/relationships/hdphoto" Target="../media/hdphoto27.wdp"/><Relationship Id="rId5" Type="http://schemas.openxmlformats.org/officeDocument/2006/relationships/image" Target="../media/image134.png"/><Relationship Id="rId15" Type="http://schemas.openxmlformats.org/officeDocument/2006/relationships/image" Target="../media/image139.png"/><Relationship Id="rId23" Type="http://schemas.openxmlformats.org/officeDocument/2006/relationships/image" Target="../media/image143.png"/><Relationship Id="rId28" Type="http://schemas.microsoft.com/office/2007/relationships/hdphoto" Target="../media/hdphoto25.wdp"/><Relationship Id="rId10" Type="http://schemas.microsoft.com/office/2007/relationships/hdphoto" Target="../media/hdphoto16.wdp"/><Relationship Id="rId19" Type="http://schemas.openxmlformats.org/officeDocument/2006/relationships/image" Target="../media/image141.png"/><Relationship Id="rId31" Type="http://schemas.openxmlformats.org/officeDocument/2006/relationships/image" Target="../media/image147.png"/><Relationship Id="rId4" Type="http://schemas.openxmlformats.org/officeDocument/2006/relationships/image" Target="../media/image114.png"/><Relationship Id="rId9" Type="http://schemas.openxmlformats.org/officeDocument/2006/relationships/image" Target="../media/image136.png"/><Relationship Id="rId14" Type="http://schemas.microsoft.com/office/2007/relationships/hdphoto" Target="../media/hdphoto18.wdp"/><Relationship Id="rId22" Type="http://schemas.microsoft.com/office/2007/relationships/hdphoto" Target="../media/hdphoto22.wdp"/><Relationship Id="rId27" Type="http://schemas.openxmlformats.org/officeDocument/2006/relationships/image" Target="../media/image145.png"/><Relationship Id="rId30" Type="http://schemas.microsoft.com/office/2007/relationships/hdphoto" Target="../media/hdphoto2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9"/>
          <p:cNvSpPr txBox="1">
            <a:spLocks noGrp="1" noChangeArrowheads="1"/>
          </p:cNvSpPr>
          <p:nvPr>
            <p:ph type="ctrTitle"/>
          </p:nvPr>
        </p:nvSpPr>
        <p:spPr bwMode="auto">
          <a:xfrm>
            <a:off x="540439" y="1600851"/>
            <a:ext cx="846167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0000"/>
              </a:lnSpc>
              <a:spcBef>
                <a:spcPts val="0"/>
              </a:spcBef>
              <a:defRPr sz="10600">
                <a:solidFill>
                  <a:srgbClr val="FFFFFF"/>
                </a:solidFill>
                <a:latin typeface="Arial Rounded MT Bold"/>
                <a:ea typeface="Arial Rounded MT Bold"/>
                <a:cs typeface="Arial Rounded MT Bold"/>
                <a:sym typeface="Arial Rounded MT Bold"/>
              </a:defRPr>
            </a:pPr>
            <a:r>
              <a:rPr lang="en-US" sz="3600" b="1"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sym typeface="Arial Rounded MT Bold"/>
              </a:rPr>
              <a:t>ESA </a:t>
            </a:r>
            <a:r>
              <a:rPr lang="en-US" sz="3600" b="1"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sym typeface="Arial Rounded MT Bold"/>
              </a:rPr>
              <a:t/>
            </a:r>
            <a:br>
              <a:rPr lang="en-US" sz="3600" b="1"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sym typeface="Arial Rounded MT Bold"/>
              </a:rPr>
            </a:br>
            <a:r>
              <a:rPr lang="en-US" sz="3600" b="1" dirty="0" smtClean="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sym typeface="Arial Rounded MT Bold"/>
              </a:rPr>
              <a:t>Agency Report</a:t>
            </a:r>
            <a:endParaRPr lang="en-GB" sz="3600" b="1" dirty="0">
              <a:solidFill>
                <a:srgbClr val="FFFFFF"/>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2" name="Subtitle 1"/>
          <p:cNvSpPr>
            <a:spLocks noGrp="1"/>
          </p:cNvSpPr>
          <p:nvPr>
            <p:ph type="subTitle" idx="1"/>
          </p:nvPr>
        </p:nvSpPr>
        <p:spPr>
          <a:xfrm>
            <a:off x="870909" y="2876192"/>
            <a:ext cx="6606246" cy="2090444"/>
          </a:xfrm>
        </p:spPr>
        <p:txBody>
          <a:bodyPr/>
          <a:lstStyle/>
          <a:p>
            <a:r>
              <a:rPr lang="en-GB"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Philippe Goryl,  </a:t>
            </a:r>
            <a:r>
              <a:rPr lang="en-GB"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 ESRIN</a:t>
            </a:r>
          </a:p>
          <a:p>
            <a:r>
              <a:rPr lang="en-GB" sz="1200"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Philippe.Goryl@esa.int</a:t>
            </a:r>
            <a:r>
              <a:rPr lang="en-GB"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GB"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1200" i="1" dirty="0" smtClean="0"/>
              <a:t> </a:t>
            </a:r>
            <a:r>
              <a:rPr lang="en-GB" sz="1200" b="1" i="1" dirty="0">
                <a:solidFill>
                  <a:schemeClr val="bg1"/>
                </a:solidFill>
              </a:rPr>
              <a:t>CEOS WGCV #45, Perth, </a:t>
            </a:r>
            <a:r>
              <a:rPr lang="en-GB" sz="1200" b="1" i="1" dirty="0" smtClean="0">
                <a:solidFill>
                  <a:schemeClr val="bg1"/>
                </a:solidFill>
              </a:rPr>
              <a:t>Australia,  Hosted </a:t>
            </a:r>
            <a:r>
              <a:rPr lang="en-GB" sz="1200" b="1" i="1" dirty="0">
                <a:solidFill>
                  <a:schemeClr val="bg1"/>
                </a:solidFill>
              </a:rPr>
              <a:t>by CSIRO </a:t>
            </a:r>
            <a:endParaRPr lang="en-GB" sz="1200" i="1" dirty="0">
              <a:solidFill>
                <a:schemeClr val="bg1"/>
              </a:solidFill>
            </a:endParaRPr>
          </a:p>
          <a:p>
            <a:r>
              <a:rPr lang="en-GB" sz="1200" b="1" i="1" dirty="0">
                <a:solidFill>
                  <a:schemeClr val="bg1"/>
                </a:solidFill>
              </a:rPr>
              <a:t>July 16-19, 2019 </a:t>
            </a:r>
            <a:endParaRPr lang="en-GB" sz="1200"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43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8" y="-7540"/>
            <a:ext cx="9142365" cy="4791972"/>
          </a:xfrm>
          <a:prstGeom prst="rect">
            <a:avLst/>
          </a:prstGeom>
          <a:gradFill flip="none" rotWithShape="1">
            <a:gsLst>
              <a:gs pos="0">
                <a:schemeClr val="tx1"/>
              </a:gs>
              <a:gs pos="53000">
                <a:schemeClr val="accent6">
                  <a:lumMod val="50000"/>
                  <a:shade val="67500"/>
                  <a:satMod val="115000"/>
                </a:schemeClr>
              </a:gs>
              <a:gs pos="100000">
                <a:schemeClr val="accent3">
                  <a:lumMod val="6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142880" y="674994"/>
            <a:ext cx="8878657" cy="3956502"/>
          </a:xfrm>
          <a:prstGeom prst="roundRect">
            <a:avLst>
              <a:gd name="adj" fmla="val 5730"/>
            </a:avLst>
          </a:prstGeom>
          <a:gradFill flip="none" rotWithShape="1">
            <a:gsLst>
              <a:gs pos="0">
                <a:srgbClr val="800000">
                  <a:shade val="30000"/>
                  <a:satMod val="115000"/>
                  <a:alpha val="70000"/>
                </a:srgbClr>
              </a:gs>
              <a:gs pos="50000">
                <a:srgbClr val="800000">
                  <a:shade val="67500"/>
                  <a:satMod val="115000"/>
                  <a:alpha val="70000"/>
                </a:srgbClr>
              </a:gs>
              <a:gs pos="100000">
                <a:srgbClr val="800000">
                  <a:shade val="100000"/>
                  <a:satMod val="115000"/>
                  <a:alpha val="70000"/>
                </a:srgbClr>
              </a:gs>
            </a:gsLst>
            <a:lin ang="270000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Title 1"/>
          <p:cNvSpPr txBox="1">
            <a:spLocks/>
          </p:cNvSpPr>
          <p:nvPr/>
        </p:nvSpPr>
        <p:spPr bwMode="auto">
          <a:xfrm>
            <a:off x="142880" y="126214"/>
            <a:ext cx="7719672"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Copernicus 2.0 –</a:t>
            </a:r>
            <a:r>
              <a:rPr kumimoji="0" lang="fr-FR"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6 High </a:t>
            </a:r>
            <a:r>
              <a:rPr kumimoji="0" lang="fr-FR" sz="2400" b="1" i="0" u="none" strike="noStrike" kern="0" cap="none" spc="0" normalizeH="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Priority</a:t>
            </a:r>
            <a:r>
              <a:rPr kumimoji="0" lang="fr-FR"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Candidate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0" name="Picture 2" descr="C:\Users\ALAHCEM\Downloads\PIA12339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374" y="794282"/>
            <a:ext cx="1761683" cy="990645"/>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pic>
        <p:nvPicPr>
          <p:cNvPr id="11" name="Picture 4" descr="Afbeeldingsresultaat voor cryos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74" y="2162030"/>
            <a:ext cx="1760645" cy="990947"/>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pic>
        <p:nvPicPr>
          <p:cNvPr id="12" name="Picture 5" descr="C:\Users\ALAHCEM\Downloads\Untitled Cropped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11" y="3530080"/>
            <a:ext cx="1760645" cy="988995"/>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pic>
        <p:nvPicPr>
          <p:cNvPr id="14" name="Picture 3" descr="C:\Users\ALAHCEM\Desktop\lsar.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4579" y="3530080"/>
            <a:ext cx="1761682" cy="988995"/>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pic>
        <p:nvPicPr>
          <p:cNvPr id="15" name="Picture 4" descr="C:\Users\ALAHCEM\Desktop\orb0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3541" y="2162030"/>
            <a:ext cx="1761682" cy="990947"/>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pic>
        <p:nvPicPr>
          <p:cNvPr id="16" name="Picture 2" descr="Afbeeldingsresultaat voor landsat surface temper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4579" y="794282"/>
            <a:ext cx="1761682" cy="990645"/>
          </a:xfrm>
          <a:prstGeom prst="roundRect">
            <a:avLst>
              <a:gd name="adj" fmla="val 8594"/>
            </a:avLst>
          </a:prstGeom>
          <a:noFill/>
          <a:ln w="9525">
            <a:solidFill>
              <a:schemeClr val="bg1"/>
            </a:solidFill>
          </a:ln>
          <a:effectLst>
            <a:outerShdw blurRad="63500" sx="102000" sy="102000" algn="ctr" rotWithShape="0">
              <a:prstClr val="black">
                <a:alpha val="40000"/>
              </a:prstClr>
            </a:outerShdw>
          </a:effectLst>
          <a:extLst/>
        </p:spPr>
      </p:pic>
      <p:graphicFrame>
        <p:nvGraphicFramePr>
          <p:cNvPr id="8" name="Table 7"/>
          <p:cNvGraphicFramePr>
            <a:graphicFrameLocks noGrp="1"/>
          </p:cNvGraphicFramePr>
          <p:nvPr>
            <p:extLst/>
          </p:nvPr>
        </p:nvGraphicFramePr>
        <p:xfrm>
          <a:off x="125121" y="674993"/>
          <a:ext cx="8896416" cy="3956503"/>
        </p:xfrm>
        <a:graphic>
          <a:graphicData uri="http://schemas.openxmlformats.org/drawingml/2006/table">
            <a:tbl>
              <a:tblPr firstRow="1" bandRow="1">
                <a:tableStyleId>{5C22544A-7EE6-4342-B048-85BDC9FD1C3A}</a:tableStyleId>
              </a:tblPr>
              <a:tblGrid>
                <a:gridCol w="1954467">
                  <a:extLst>
                    <a:ext uri="{9D8B030D-6E8A-4147-A177-3AD203B41FA5}">
                      <a16:colId xmlns:a16="http://schemas.microsoft.com/office/drawing/2014/main" val="20000"/>
                    </a:ext>
                  </a:extLst>
                </a:gridCol>
                <a:gridCol w="2556395">
                  <a:extLst>
                    <a:ext uri="{9D8B030D-6E8A-4147-A177-3AD203B41FA5}">
                      <a16:colId xmlns:a16="http://schemas.microsoft.com/office/drawing/2014/main" val="20001"/>
                    </a:ext>
                  </a:extLst>
                </a:gridCol>
                <a:gridCol w="1837188">
                  <a:extLst>
                    <a:ext uri="{9D8B030D-6E8A-4147-A177-3AD203B41FA5}">
                      <a16:colId xmlns:a16="http://schemas.microsoft.com/office/drawing/2014/main" val="20002"/>
                    </a:ext>
                  </a:extLst>
                </a:gridCol>
                <a:gridCol w="2548366">
                  <a:extLst>
                    <a:ext uri="{9D8B030D-6E8A-4147-A177-3AD203B41FA5}">
                      <a16:colId xmlns:a16="http://schemas.microsoft.com/office/drawing/2014/main" val="664230087"/>
                    </a:ext>
                  </a:extLst>
                </a:gridCol>
              </a:tblGrid>
              <a:tr h="1202337">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Monitor causes of Climate Change </a:t>
                      </a:r>
                    </a:p>
                    <a:p>
                      <a:pPr algn="l"/>
                      <a:r>
                        <a:rPr lang="en-GB" sz="1600" b="0" i="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 </a:t>
                      </a:r>
                      <a:r>
                        <a:rPr lang="en-GB" sz="1600" b="0" i="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a:t>
                      </a:r>
                      <a:r>
                        <a:rPr lang="en-GB" sz="1600" b="0" i="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sz="1600" b="0" i="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Imaging Spectrometer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 Productivity</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 High Res. Surface Temperature</a:t>
                      </a:r>
                      <a:endParaRPr lang="en-GB"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47917">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Monitor effects of Climate Change</a:t>
                      </a:r>
                    </a:p>
                    <a:p>
                      <a:pPr marL="0" marR="0" lvl="0" indent="0" algn="l" defTabSz="685681" rtl="0" eaLnBrk="1" fontAlgn="auto" latinLnBrk="0" hangingPunct="1">
                        <a:lnSpc>
                          <a:spcPct val="100000"/>
                        </a:lnSpc>
                        <a:spcBef>
                          <a:spcPts val="0"/>
                        </a:spcBef>
                        <a:spcAft>
                          <a:spcPts val="0"/>
                        </a:spcAft>
                        <a:buClrTx/>
                        <a:buSzTx/>
                        <a:buFontTx/>
                        <a:buNone/>
                        <a:tabLst/>
                        <a:defRPr/>
                      </a:pPr>
                      <a:r>
                        <a:rPr lang="en-US" sz="1600" b="0" i="0" kern="1200" baseline="0" noProof="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 </a:t>
                      </a:r>
                      <a:r>
                        <a:rPr lang="en-GB" sz="1600" b="0" i="0" kern="1200" baseline="0" noProof="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Polar Ice &amp; Snow </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1600" b="0" i="0" kern="1200" baseline="0" noProof="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Topography</a:t>
                      </a:r>
                      <a:endParaRPr lang="en-GB"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Food Security, Soil &amp; Minerals, Biodiversity</a:t>
                      </a:r>
                    </a:p>
                    <a:p>
                      <a:pPr marL="0" marR="0" lvl="0" indent="0" algn="l" defTabSz="685681" rtl="0" eaLnBrk="1" fontAlgn="auto" latinLnBrk="0" hangingPunct="1">
                        <a:lnSpc>
                          <a:spcPct val="100000"/>
                        </a:lnSpc>
                        <a:spcBef>
                          <a:spcPts val="0"/>
                        </a:spcBef>
                        <a:spcAft>
                          <a:spcPts val="0"/>
                        </a:spcAft>
                        <a:buClrTx/>
                        <a:buSzTx/>
                        <a:buFontTx/>
                        <a:buNone/>
                        <a:tabLst/>
                        <a:defRPr/>
                      </a:pPr>
                      <a:r>
                        <a:rPr lang="en-US"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 Hyperspectral Imaging</a:t>
                      </a:r>
                      <a:endParaRPr lang="en-GB" sz="1600" b="0" i="0" kern="1200" baseline="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06249">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 Ice Conc. &amp; SST </a:t>
                      </a:r>
                      <a:r>
                        <a:rPr lang="en-US"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 </a:t>
                      </a:r>
                      <a:r>
                        <a:rPr lang="en-GB"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Passive Microwave Imaging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8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1800" b="0" kern="1200" dirty="0" smtClean="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Vegetation &amp; Ground Motion &amp; Moisture</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1600" b="0" i="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 L-band SAR</a:t>
                      </a:r>
                      <a:endParaRPr lang="en-GB" sz="1600" b="0" i="0" kern="1200" baseline="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478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43086" y="98350"/>
            <a:ext cx="7174846" cy="430887"/>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dirty="0" smtClean="0"/>
              <a:t>S2 </a:t>
            </a:r>
            <a:r>
              <a:rPr lang="en-US" dirty="0"/>
              <a:t>Observation </a:t>
            </a:r>
            <a:r>
              <a:rPr lang="en-US" dirty="0" smtClean="0"/>
              <a:t>Requests / East of Philippines</a:t>
            </a:r>
            <a:endParaRPr lang="en-US" dirty="0"/>
          </a:p>
        </p:txBody>
      </p:sp>
      <p:sp>
        <p:nvSpPr>
          <p:cNvPr id="5" name="Rectangle 4"/>
          <p:cNvSpPr/>
          <p:nvPr/>
        </p:nvSpPr>
        <p:spPr>
          <a:xfrm>
            <a:off x="5540152" y="3542638"/>
            <a:ext cx="3138693" cy="292388"/>
          </a:xfrm>
          <a:prstGeom prst="rect">
            <a:avLst/>
          </a:prstGeom>
        </p:spPr>
        <p:txBody>
          <a:bodyPr wrap="square">
            <a:spAutoFit/>
          </a:bodyPr>
          <a:lstStyle/>
          <a:p>
            <a:r>
              <a:rPr lang="en-GB" sz="700" i="1" dirty="0" smtClean="0">
                <a:solidFill>
                  <a:schemeClr val="bg1"/>
                </a:solidFill>
                <a:latin typeface="Calibri" panose="020F0502020204030204" pitchFamily="34" charset="0"/>
              </a:rPr>
              <a:t>Example of Level-2A surface reflectance versus Level-1C (top-of-atmosphere)</a:t>
            </a:r>
          </a:p>
          <a:p>
            <a:r>
              <a:rPr lang="en-GB" sz="600" i="1" dirty="0" smtClean="0">
                <a:solidFill>
                  <a:schemeClr val="bg1"/>
                </a:solidFill>
                <a:latin typeface="Calibri" panose="020F0502020204030204" pitchFamily="34" charset="0"/>
              </a:rPr>
              <a:t>Copyright: Contains modified Copernicus Sentinel data (2018)</a:t>
            </a:r>
            <a:endParaRPr lang="en-GB" sz="600" i="1" dirty="0">
              <a:solidFill>
                <a:schemeClr val="bg1"/>
              </a:solidFill>
              <a:latin typeface="Calibri" panose="020F0502020204030204" pitchFamily="34" charset="0"/>
            </a:endParaRPr>
          </a:p>
        </p:txBody>
      </p:sp>
      <p:sp>
        <p:nvSpPr>
          <p:cNvPr id="2" name="Rectangle 1"/>
          <p:cNvSpPr/>
          <p:nvPr/>
        </p:nvSpPr>
        <p:spPr>
          <a:xfrm>
            <a:off x="5318290" y="816380"/>
            <a:ext cx="3719401" cy="294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5311935" y="3837462"/>
            <a:ext cx="3719401" cy="294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124132" y="444523"/>
            <a:ext cx="8192719" cy="304314"/>
          </a:xfrm>
          <a:prstGeom prst="rect">
            <a:avLst/>
          </a:prstGeom>
          <a:noFill/>
        </p:spPr>
        <p:txBody>
          <a:bodyPr wrap="square" rtlCol="0">
            <a:spAutoFit/>
          </a:bodyPr>
          <a:lstStyle/>
          <a:p>
            <a:pPr marL="342900" lvl="0" indent="-342900">
              <a:lnSpc>
                <a:spcPct val="130000"/>
              </a:lnSpc>
              <a:buFont typeface="Wingdings" charset="2"/>
              <a:buChar char="§"/>
            </a:pPr>
            <a:r>
              <a:rPr lang="en-US" sz="1200" dirty="0">
                <a:solidFill>
                  <a:srgbClr val="4D4F53"/>
                </a:solidFill>
              </a:rPr>
              <a:t>East of Philippines / NASA / [August 1, 2019 – October 15, 2019]</a:t>
            </a:r>
            <a:r>
              <a:rPr lang="en-US" sz="1200" dirty="0" smtClean="0">
                <a:solidFill>
                  <a:srgbClr val="4D4F53"/>
                </a:solidFill>
              </a:rPr>
              <a:t>.</a:t>
            </a:r>
            <a:endParaRPr lang="en-US" sz="1200" dirty="0">
              <a:solidFill>
                <a:srgbClr val="4D4F53"/>
              </a:solidFill>
            </a:endParaRPr>
          </a:p>
        </p:txBody>
      </p:sp>
      <p:pic>
        <p:nvPicPr>
          <p:cNvPr id="3" name="Picture 2" descr="Screen Shot 2019-03-26 at 11.22.0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672" y="816380"/>
            <a:ext cx="5158532" cy="2510302"/>
          </a:xfrm>
          <a:prstGeom prst="rect">
            <a:avLst/>
          </a:prstGeom>
        </p:spPr>
      </p:pic>
      <p:sp>
        <p:nvSpPr>
          <p:cNvPr id="8" name="TextBox 7"/>
          <p:cNvSpPr txBox="1"/>
          <p:nvPr/>
        </p:nvSpPr>
        <p:spPr>
          <a:xfrm>
            <a:off x="5540153" y="566445"/>
            <a:ext cx="3328860" cy="4585871"/>
          </a:xfrm>
          <a:prstGeom prst="rect">
            <a:avLst/>
          </a:prstGeom>
          <a:noFill/>
        </p:spPr>
        <p:txBody>
          <a:bodyPr wrap="square" rtlCol="0">
            <a:spAutoFit/>
          </a:bodyPr>
          <a:lstStyle/>
          <a:p>
            <a:r>
              <a:rPr lang="en-US" sz="1400" b="1" dirty="0" smtClean="0">
                <a:solidFill>
                  <a:schemeClr val="bg2"/>
                </a:solidFill>
              </a:rPr>
              <a:t>Rationale</a:t>
            </a:r>
            <a:r>
              <a:rPr lang="en-US" sz="1400" dirty="0" smtClean="0">
                <a:solidFill>
                  <a:schemeClr val="bg2"/>
                </a:solidFill>
              </a:rPr>
              <a:t>:</a:t>
            </a:r>
          </a:p>
          <a:p>
            <a:endParaRPr lang="en-US" sz="1400" dirty="0">
              <a:solidFill>
                <a:schemeClr val="bg2"/>
              </a:solidFill>
            </a:endParaRPr>
          </a:p>
          <a:p>
            <a:pPr marL="285750" indent="-285750" algn="just">
              <a:buFont typeface="Wingdings" charset="2"/>
              <a:buChar char="§"/>
            </a:pPr>
            <a:r>
              <a:rPr lang="en-US" sz="1200" dirty="0">
                <a:solidFill>
                  <a:schemeClr val="bg2"/>
                </a:solidFill>
              </a:rPr>
              <a:t>The Cloud, Aerosol, and Monsoon Process Philippines Experiment (CAMP2Ex:  https://espo.nasa.gov/camp2ex/content/</a:t>
            </a:r>
            <a:r>
              <a:rPr lang="en-US" sz="1200" dirty="0" smtClean="0">
                <a:solidFill>
                  <a:schemeClr val="bg2"/>
                </a:solidFill>
              </a:rPr>
              <a:t>CAMP2Ex) </a:t>
            </a:r>
            <a:r>
              <a:rPr lang="en-US" sz="1200" dirty="0">
                <a:solidFill>
                  <a:schemeClr val="bg2"/>
                </a:solidFill>
              </a:rPr>
              <a:t>seeks to better understand how aerosols affect the properties of shallow cumulus and </a:t>
            </a:r>
            <a:r>
              <a:rPr lang="en-US" sz="1200" dirty="0" err="1">
                <a:solidFill>
                  <a:schemeClr val="bg2"/>
                </a:solidFill>
              </a:rPr>
              <a:t>congestus</a:t>
            </a:r>
            <a:r>
              <a:rPr lang="en-US" sz="1200" dirty="0">
                <a:solidFill>
                  <a:schemeClr val="bg2"/>
                </a:solidFill>
              </a:rPr>
              <a:t> clouds in a tropical meteorological environment</a:t>
            </a:r>
            <a:r>
              <a:rPr lang="en-US" sz="1200" dirty="0" smtClean="0">
                <a:solidFill>
                  <a:schemeClr val="bg2"/>
                </a:solidFill>
              </a:rPr>
              <a:t>.  </a:t>
            </a:r>
          </a:p>
          <a:p>
            <a:pPr marL="285750" indent="-285750" algn="just">
              <a:buFont typeface="Wingdings" charset="2"/>
              <a:buChar char="§"/>
            </a:pPr>
            <a:endParaRPr lang="en-US" sz="1200" dirty="0" smtClean="0">
              <a:solidFill>
                <a:schemeClr val="bg2"/>
              </a:solidFill>
            </a:endParaRPr>
          </a:p>
          <a:p>
            <a:pPr marL="285750" indent="-285750" algn="just">
              <a:buFont typeface="Wingdings" charset="2"/>
              <a:buChar char="§"/>
            </a:pPr>
            <a:r>
              <a:rPr lang="en-US" sz="1200" dirty="0" smtClean="0">
                <a:solidFill>
                  <a:schemeClr val="bg2"/>
                </a:solidFill>
              </a:rPr>
              <a:t>The </a:t>
            </a:r>
            <a:r>
              <a:rPr lang="en-US" sz="1200" dirty="0">
                <a:solidFill>
                  <a:schemeClr val="bg2"/>
                </a:solidFill>
              </a:rPr>
              <a:t>campaign further seeks to improve knowledge on how spatially inhomogeneous aerosol and cloud fields affect atmospheric heating rates and fluxes. An additional goal is to better understand how satellite remote sensing retrievals perform under complex cloud and aerosol conditions</a:t>
            </a:r>
            <a:r>
              <a:rPr lang="en-US" sz="1200" dirty="0" smtClean="0">
                <a:solidFill>
                  <a:schemeClr val="bg2"/>
                </a:solidFill>
              </a:rPr>
              <a:t>.</a:t>
            </a:r>
            <a:endParaRPr lang="en-US" sz="1200" dirty="0">
              <a:solidFill>
                <a:schemeClr val="bg2"/>
              </a:solidFill>
            </a:endParaRPr>
          </a:p>
          <a:p>
            <a:pPr marL="285750" indent="-285750">
              <a:buFont typeface="Wingdings" charset="2"/>
              <a:buChar char="§"/>
            </a:pPr>
            <a:endParaRPr lang="en-US" sz="1200" dirty="0">
              <a:solidFill>
                <a:schemeClr val="bg2"/>
              </a:solidFill>
            </a:endParaRPr>
          </a:p>
          <a:p>
            <a:pPr marL="285750" indent="-285750" algn="just">
              <a:buFont typeface="Wingdings" charset="2"/>
              <a:buChar char="§"/>
            </a:pPr>
            <a:endParaRPr lang="en-US" sz="1200" dirty="0" smtClean="0">
              <a:solidFill>
                <a:schemeClr val="bg2"/>
              </a:solidFill>
            </a:endParaRPr>
          </a:p>
          <a:p>
            <a:pPr marL="285750" indent="-285750">
              <a:buFont typeface="Wingdings" charset="2"/>
              <a:buChar char="§"/>
            </a:pPr>
            <a:endParaRPr lang="en-US" sz="1200" dirty="0">
              <a:solidFill>
                <a:schemeClr val="bg2"/>
              </a:solidFill>
            </a:endParaRPr>
          </a:p>
        </p:txBody>
      </p:sp>
      <p:sp>
        <p:nvSpPr>
          <p:cNvPr id="4" name="Rectangle 3"/>
          <p:cNvSpPr/>
          <p:nvPr/>
        </p:nvSpPr>
        <p:spPr>
          <a:xfrm>
            <a:off x="124132" y="3453297"/>
            <a:ext cx="5247342" cy="1384995"/>
          </a:xfrm>
          <a:prstGeom prst="rect">
            <a:avLst/>
          </a:prstGeom>
        </p:spPr>
        <p:txBody>
          <a:bodyPr wrap="square">
            <a:spAutoFit/>
          </a:bodyPr>
          <a:lstStyle/>
          <a:p>
            <a:pPr marL="285750" indent="-285750" algn="just">
              <a:buFont typeface="Wingdings" charset="2"/>
              <a:buChar char="§"/>
            </a:pPr>
            <a:r>
              <a:rPr lang="en-US" sz="1200" dirty="0">
                <a:solidFill>
                  <a:schemeClr val="bg2"/>
                </a:solidFill>
              </a:rPr>
              <a:t>High resolution satellite images of clouds and aerosols will play a central role with addressing the CAMP2Ex mission objectives and Sentinel-2 MSI images are requested to support their science interpretation.</a:t>
            </a:r>
          </a:p>
          <a:p>
            <a:pPr algn="just"/>
            <a:endParaRPr lang="en-US" sz="1200" dirty="0">
              <a:solidFill>
                <a:schemeClr val="bg2"/>
              </a:solidFill>
            </a:endParaRPr>
          </a:p>
          <a:p>
            <a:pPr marL="285750" indent="-285750">
              <a:buFont typeface="Wingdings" charset="2"/>
              <a:buChar char="§"/>
            </a:pPr>
            <a:r>
              <a:rPr lang="en-US" sz="1200" b="1" dirty="0">
                <a:solidFill>
                  <a:schemeClr val="bg2"/>
                </a:solidFill>
              </a:rPr>
              <a:t>Implementation foreseen for a two months campaign starting from August 2019.</a:t>
            </a:r>
            <a:endParaRPr lang="en-US" sz="1200" b="1" dirty="0">
              <a:solidFill>
                <a:schemeClr val="bg2"/>
              </a:solidFill>
            </a:endParaRPr>
          </a:p>
        </p:txBody>
      </p:sp>
    </p:spTree>
    <p:extLst>
      <p:ext uri="{BB962C8B-B14F-4D97-AF65-F5344CB8AC3E}">
        <p14:creationId xmlns:p14="http://schemas.microsoft.com/office/powerpoint/2010/main" val="36523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3" y="-332410"/>
            <a:ext cx="5681838" cy="1107887"/>
          </a:xfrm>
        </p:spPr>
        <p:txBody>
          <a:bodyPr/>
          <a:lstStyle/>
          <a:p>
            <a:r>
              <a:rPr lang="en-US" dirty="0"/>
              <a:t>Sentinel-5 Precursor mission status</a:t>
            </a:r>
          </a:p>
        </p:txBody>
      </p:sp>
      <p:sp>
        <p:nvSpPr>
          <p:cNvPr id="5" name="Content Placeholder 2"/>
          <p:cNvSpPr txBox="1">
            <a:spLocks/>
          </p:cNvSpPr>
          <p:nvPr/>
        </p:nvSpPr>
        <p:spPr bwMode="auto">
          <a:xfrm>
            <a:off x="165754" y="567353"/>
            <a:ext cx="4162209" cy="4235824"/>
          </a:xfrm>
          <a:prstGeom prst="rect">
            <a:avLst/>
          </a:prstGeom>
          <a:noFill/>
          <a:ln>
            <a:noFill/>
          </a:ln>
          <a:effectLs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66688" lvl="1" indent="-125016">
              <a:buFont typeface="Wingdings" pitchFamily="2" charset="2"/>
              <a:buChar char="q"/>
            </a:pPr>
            <a:r>
              <a:rPr lang="en-US" sz="900" dirty="0"/>
              <a:t>Launched: 13</a:t>
            </a:r>
            <a:r>
              <a:rPr lang="en-US" sz="900" baseline="30000" dirty="0"/>
              <a:t>th</a:t>
            </a:r>
            <a:r>
              <a:rPr lang="en-US" sz="900" dirty="0"/>
              <a:t> October 2017</a:t>
            </a:r>
          </a:p>
          <a:p>
            <a:pPr marL="166688" lvl="1" indent="-125016">
              <a:buFont typeface="Wingdings" pitchFamily="2" charset="2"/>
              <a:buChar char="q"/>
            </a:pPr>
            <a:r>
              <a:rPr lang="en-US" sz="900" dirty="0"/>
              <a:t>Routine operations: since March 2018</a:t>
            </a:r>
          </a:p>
          <a:p>
            <a:pPr marL="166688" lvl="1" indent="-125016">
              <a:buFont typeface="Wingdings" pitchFamily="2" charset="2"/>
              <a:buChar char="q"/>
            </a:pPr>
            <a:r>
              <a:rPr lang="en-US" sz="900" dirty="0"/>
              <a:t>Products Quality: all within requirements</a:t>
            </a:r>
          </a:p>
          <a:p>
            <a:pPr marL="166688" lvl="1" indent="-125016">
              <a:buFont typeface="Wingdings" pitchFamily="2" charset="2"/>
              <a:buChar char="q"/>
            </a:pPr>
            <a:r>
              <a:rPr lang="en-US" sz="900" dirty="0"/>
              <a:t>Main user Copernicus Atmosphere Monitoring Service (CAMS) operated by ECMWF: </a:t>
            </a:r>
          </a:p>
          <a:p>
            <a:pPr marL="402431" lvl="2" indent="-132160">
              <a:spcBef>
                <a:spcPts val="0"/>
              </a:spcBef>
              <a:buFont typeface="Wingdings" pitchFamily="2" charset="2"/>
              <a:buChar char="§"/>
            </a:pPr>
            <a:r>
              <a:rPr lang="en-US" sz="900" dirty="0"/>
              <a:t>Assimilation: O</a:t>
            </a:r>
            <a:r>
              <a:rPr lang="en-US" sz="900" baseline="-25000" dirty="0"/>
              <a:t>3</a:t>
            </a:r>
            <a:r>
              <a:rPr lang="en-US" sz="900" dirty="0"/>
              <a:t> since 4</a:t>
            </a:r>
            <a:r>
              <a:rPr lang="en-US" sz="900" baseline="30000" dirty="0"/>
              <a:t>th</a:t>
            </a:r>
            <a:r>
              <a:rPr lang="en-US" sz="900" dirty="0"/>
              <a:t> Dec. 2018</a:t>
            </a:r>
          </a:p>
          <a:p>
            <a:pPr marL="402431" lvl="2" indent="-132160">
              <a:spcBef>
                <a:spcPts val="0"/>
              </a:spcBef>
              <a:buFont typeface="Wingdings" pitchFamily="2" charset="2"/>
              <a:buChar char="§"/>
            </a:pPr>
            <a:r>
              <a:rPr lang="en-US" sz="900" dirty="0"/>
              <a:t>Assimilation tests: Tropospheric NO</a:t>
            </a:r>
            <a:r>
              <a:rPr lang="en-US" sz="900" baseline="-25000" dirty="0"/>
              <a:t>2</a:t>
            </a:r>
            <a:r>
              <a:rPr lang="en-US" sz="900" dirty="0"/>
              <a:t>; CO; volcanic SO</a:t>
            </a:r>
            <a:r>
              <a:rPr lang="en-US" sz="900" baseline="-25000" dirty="0"/>
              <a:t>2</a:t>
            </a:r>
          </a:p>
          <a:p>
            <a:pPr marL="201216" lvl="1" indent="-132160">
              <a:spcBef>
                <a:spcPts val="0"/>
              </a:spcBef>
              <a:buFont typeface="Wingdings" pitchFamily="2" charset="2"/>
              <a:buChar char="q"/>
            </a:pPr>
            <a:r>
              <a:rPr lang="en-US" sz="900" dirty="0"/>
              <a:t>Planned TROPOMI resolution improvement: along track resolution from 7 to 5.5 Km on 6</a:t>
            </a:r>
            <a:r>
              <a:rPr lang="en-US" sz="900" baseline="30000" dirty="0"/>
              <a:t>th</a:t>
            </a:r>
            <a:r>
              <a:rPr lang="en-US" sz="900" dirty="0"/>
              <a:t> Aug. 2019</a:t>
            </a:r>
          </a:p>
          <a:p>
            <a:pPr marL="201216" lvl="1" indent="-132160">
              <a:spcBef>
                <a:spcPts val="0"/>
              </a:spcBef>
              <a:buFont typeface="Wingdings" pitchFamily="2" charset="2"/>
              <a:buChar char="q"/>
            </a:pPr>
            <a:r>
              <a:rPr lang="en-US" sz="900" dirty="0"/>
              <a:t>Data release status: </a:t>
            </a:r>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75" dirty="0"/>
          </a:p>
          <a:p>
            <a:pPr marL="140494" lvl="1" indent="0">
              <a:buNone/>
            </a:pPr>
            <a:endParaRPr lang="en-US" sz="900" dirty="0"/>
          </a:p>
          <a:p>
            <a:pPr marL="140494" lvl="1" indent="0">
              <a:buNone/>
            </a:pPr>
            <a:endParaRPr lang="en-US" sz="975" dirty="0"/>
          </a:p>
          <a:p>
            <a:pPr marL="140494" lvl="1" indent="0">
              <a:buNone/>
            </a:pPr>
            <a:endParaRPr lang="en-US" sz="975" b="1" dirty="0"/>
          </a:p>
        </p:txBody>
      </p:sp>
      <p:graphicFrame>
        <p:nvGraphicFramePr>
          <p:cNvPr id="3" name="Table 2">
            <a:extLst>
              <a:ext uri="{FF2B5EF4-FFF2-40B4-BE49-F238E27FC236}">
                <a16:creationId xmlns:a16="http://schemas.microsoft.com/office/drawing/2014/main" id="{223865A6-37A5-3F47-98E1-2A20232E99A0}"/>
              </a:ext>
            </a:extLst>
          </p:cNvPr>
          <p:cNvGraphicFramePr>
            <a:graphicFrameLocks noGrp="1"/>
          </p:cNvGraphicFramePr>
          <p:nvPr>
            <p:extLst>
              <p:ext uri="{D42A27DB-BD31-4B8C-83A1-F6EECF244321}">
                <p14:modId xmlns:p14="http://schemas.microsoft.com/office/powerpoint/2010/main" val="2750372412"/>
              </p:ext>
            </p:extLst>
          </p:nvPr>
        </p:nvGraphicFramePr>
        <p:xfrm>
          <a:off x="324418" y="2350319"/>
          <a:ext cx="1962896" cy="2491740"/>
        </p:xfrm>
        <a:graphic>
          <a:graphicData uri="http://schemas.openxmlformats.org/drawingml/2006/table">
            <a:tbl>
              <a:tblPr firstRow="1" bandRow="1">
                <a:tableStyleId>{5C22544A-7EE6-4342-B048-85BDC9FD1C3A}</a:tableStyleId>
              </a:tblPr>
              <a:tblGrid>
                <a:gridCol w="1172718">
                  <a:extLst>
                    <a:ext uri="{9D8B030D-6E8A-4147-A177-3AD203B41FA5}">
                      <a16:colId xmlns:a16="http://schemas.microsoft.com/office/drawing/2014/main" val="4132622769"/>
                    </a:ext>
                  </a:extLst>
                </a:gridCol>
                <a:gridCol w="390906">
                  <a:extLst>
                    <a:ext uri="{9D8B030D-6E8A-4147-A177-3AD203B41FA5}">
                      <a16:colId xmlns:a16="http://schemas.microsoft.com/office/drawing/2014/main" val="226039682"/>
                    </a:ext>
                  </a:extLst>
                </a:gridCol>
                <a:gridCol w="399272">
                  <a:extLst>
                    <a:ext uri="{9D8B030D-6E8A-4147-A177-3AD203B41FA5}">
                      <a16:colId xmlns:a16="http://schemas.microsoft.com/office/drawing/2014/main" val="2744732749"/>
                    </a:ext>
                  </a:extLst>
                </a:gridCol>
              </a:tblGrid>
              <a:tr h="171450">
                <a:tc>
                  <a:txBody>
                    <a:bodyPr/>
                    <a:lstStyle/>
                    <a:p>
                      <a:r>
                        <a:rPr lang="en-US" sz="700" dirty="0"/>
                        <a:t>Product</a:t>
                      </a:r>
                    </a:p>
                  </a:txBody>
                  <a:tcPr marL="68580" marR="68580" marT="34290" marB="34290"/>
                </a:tc>
                <a:tc>
                  <a:txBody>
                    <a:bodyPr/>
                    <a:lstStyle/>
                    <a:p>
                      <a:r>
                        <a:rPr lang="en-US" sz="700" dirty="0"/>
                        <a:t>NRTI</a:t>
                      </a:r>
                    </a:p>
                  </a:txBody>
                  <a:tcPr marL="68580" marR="68580" marT="34290" marB="34290"/>
                </a:tc>
                <a:tc>
                  <a:txBody>
                    <a:bodyPr/>
                    <a:lstStyle/>
                    <a:p>
                      <a:r>
                        <a:rPr lang="en-US" sz="700" dirty="0"/>
                        <a:t>OFFL</a:t>
                      </a:r>
                    </a:p>
                  </a:txBody>
                  <a:tcPr marL="68580" marR="68580" marT="34290" marB="34290"/>
                </a:tc>
                <a:extLst>
                  <a:ext uri="{0D108BD9-81ED-4DB2-BD59-A6C34878D82A}">
                    <a16:rowId xmlns:a16="http://schemas.microsoft.com/office/drawing/2014/main" val="648152765"/>
                  </a:ext>
                </a:extLst>
              </a:tr>
              <a:tr h="171450">
                <a:tc>
                  <a:txBody>
                    <a:bodyPr/>
                    <a:lstStyle/>
                    <a:p>
                      <a:r>
                        <a:rPr lang="en-US" sz="700" dirty="0"/>
                        <a:t>Level 1B</a:t>
                      </a:r>
                    </a:p>
                  </a:txBody>
                  <a:tcPr marL="68580" marR="68580" marT="34290" marB="34290"/>
                </a:tc>
                <a:tc>
                  <a:txBody>
                    <a:bodyPr/>
                    <a:lstStyle/>
                    <a:p>
                      <a:pPr algn="ctr"/>
                      <a:r>
                        <a:rPr lang="en-US" sz="700" dirty="0"/>
                        <a:t>N/A</a:t>
                      </a:r>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1873146898"/>
                  </a:ext>
                </a:extLst>
              </a:tr>
              <a:tr h="171450">
                <a:tc>
                  <a:txBody>
                    <a:bodyPr/>
                    <a:lstStyle/>
                    <a:p>
                      <a:r>
                        <a:rPr lang="en-US" sz="700" dirty="0"/>
                        <a:t>Ozone  - O</a:t>
                      </a:r>
                      <a:r>
                        <a:rPr lang="en-US" sz="700" baseline="-25000" dirty="0"/>
                        <a:t>3</a:t>
                      </a:r>
                    </a:p>
                  </a:txBody>
                  <a:tcPr marL="68580" marR="68580" marT="34290" marB="34290"/>
                </a:tc>
                <a:tc>
                  <a:txBody>
                    <a:bodyPr/>
                    <a:lstStyle/>
                    <a:p>
                      <a:endParaRPr lang="en-US" sz="70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2482682087"/>
                  </a:ext>
                </a:extLst>
              </a:tr>
              <a:tr h="17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t>Tropospheric O</a:t>
                      </a:r>
                      <a:r>
                        <a:rPr lang="en-US" sz="700" baseline="-25000" dirty="0"/>
                        <a:t>3</a:t>
                      </a:r>
                    </a:p>
                  </a:txBody>
                  <a:tcPr marL="68580" marR="68580" marT="34290" marB="34290"/>
                </a:tc>
                <a:tc>
                  <a:txBody>
                    <a:bodyPr/>
                    <a:lstStyle/>
                    <a:p>
                      <a:pPr algn="ctr"/>
                      <a:r>
                        <a:rPr lang="en-US" sz="700" dirty="0"/>
                        <a:t>N/A</a:t>
                      </a:r>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1087044732"/>
                  </a:ext>
                </a:extLst>
              </a:tr>
              <a:tr h="171450">
                <a:tc>
                  <a:txBody>
                    <a:bodyPr/>
                    <a:lstStyle/>
                    <a:p>
                      <a:r>
                        <a:rPr lang="en-US" sz="700" dirty="0"/>
                        <a:t>Vertical profile O</a:t>
                      </a:r>
                      <a:r>
                        <a:rPr lang="en-US" sz="700" baseline="-25000" dirty="0"/>
                        <a:t>3</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3113007519"/>
                  </a:ext>
                </a:extLst>
              </a:tr>
              <a:tr h="171450">
                <a:tc>
                  <a:txBody>
                    <a:bodyPr/>
                    <a:lstStyle/>
                    <a:p>
                      <a:r>
                        <a:rPr lang="en-US" sz="700" kern="1200" dirty="0">
                          <a:solidFill>
                            <a:schemeClr val="dk1"/>
                          </a:solidFill>
                          <a:latin typeface="+mn-lt"/>
                          <a:ea typeface="+mn-ea"/>
                          <a:cs typeface="+mn-cs"/>
                        </a:rPr>
                        <a:t>Nitrogen Dioxide – NO</a:t>
                      </a:r>
                      <a:r>
                        <a:rPr lang="en-US" sz="700" kern="1200" baseline="-25000" dirty="0">
                          <a:solidFill>
                            <a:schemeClr val="dk1"/>
                          </a:solidFill>
                          <a:latin typeface="+mn-lt"/>
                          <a:ea typeface="+mn-ea"/>
                          <a:cs typeface="+mn-cs"/>
                        </a:rPr>
                        <a:t>2</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844733955"/>
                  </a:ext>
                </a:extLst>
              </a:tr>
              <a:tr h="171450">
                <a:tc>
                  <a:txBody>
                    <a:bodyPr/>
                    <a:lstStyle/>
                    <a:p>
                      <a:r>
                        <a:rPr lang="en-US" sz="700" dirty="0"/>
                        <a:t>Sulphur Dioxide - SO</a:t>
                      </a:r>
                      <a:r>
                        <a:rPr lang="en-US" sz="700" baseline="-25000" dirty="0"/>
                        <a:t>2</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4116543262"/>
                  </a:ext>
                </a:extLst>
              </a:tr>
              <a:tr h="171450">
                <a:tc>
                  <a:txBody>
                    <a:bodyPr/>
                    <a:lstStyle/>
                    <a:p>
                      <a:r>
                        <a:rPr lang="en-US" sz="700" dirty="0"/>
                        <a:t>Carbon Monoxide - CO</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4168700561"/>
                  </a:ext>
                </a:extLst>
              </a:tr>
              <a:tr h="171450">
                <a:tc>
                  <a:txBody>
                    <a:bodyPr/>
                    <a:lstStyle/>
                    <a:p>
                      <a:r>
                        <a:rPr lang="en-US" sz="700" dirty="0"/>
                        <a:t>Methane – CH</a:t>
                      </a:r>
                      <a:r>
                        <a:rPr lang="en-US" sz="700" baseline="-25000" dirty="0"/>
                        <a:t>4</a:t>
                      </a:r>
                    </a:p>
                  </a:txBody>
                  <a:tcPr marL="68580" marR="68580" marT="34290" marB="34290"/>
                </a:tc>
                <a:tc>
                  <a:txBody>
                    <a:bodyPr/>
                    <a:lstStyle/>
                    <a:p>
                      <a:pPr algn="ctr"/>
                      <a:r>
                        <a:rPr lang="en-US" sz="700" dirty="0"/>
                        <a:t>N/A</a:t>
                      </a:r>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3462281814"/>
                  </a:ext>
                </a:extLst>
              </a:tr>
              <a:tr h="171450">
                <a:tc>
                  <a:txBody>
                    <a:bodyPr/>
                    <a:lstStyle/>
                    <a:p>
                      <a:r>
                        <a:rPr lang="en-US" sz="700" dirty="0"/>
                        <a:t>Formaldehyde - HCHO</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4288568219"/>
                  </a:ext>
                </a:extLst>
              </a:tr>
              <a:tr h="171450">
                <a:tc>
                  <a:txBody>
                    <a:bodyPr/>
                    <a:lstStyle/>
                    <a:p>
                      <a:r>
                        <a:rPr lang="en-US" sz="700" dirty="0"/>
                        <a:t>Cloud Parameters</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3187092776"/>
                  </a:ext>
                </a:extLst>
              </a:tr>
              <a:tr h="171450">
                <a:tc>
                  <a:txBody>
                    <a:bodyPr/>
                    <a:lstStyle/>
                    <a:p>
                      <a:r>
                        <a:rPr lang="en-US" sz="700" dirty="0"/>
                        <a:t>Aerosol Index</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1925543279"/>
                  </a:ext>
                </a:extLst>
              </a:tr>
              <a:tr h="171450">
                <a:tc>
                  <a:txBody>
                    <a:bodyPr/>
                    <a:lstStyle/>
                    <a:p>
                      <a:r>
                        <a:rPr lang="en-US" sz="700" dirty="0"/>
                        <a:t>Aerosol Layer Height</a:t>
                      </a:r>
                    </a:p>
                  </a:txBody>
                  <a:tcPr marL="68580" marR="68580" marT="34290" marB="34290"/>
                </a:tc>
                <a:tc>
                  <a:txBody>
                    <a:bodyPr/>
                    <a:lstStyle/>
                    <a:p>
                      <a:endParaRPr lang="en-US" sz="700" dirty="0"/>
                    </a:p>
                  </a:txBody>
                  <a:tcPr marL="68580" marR="68580" marT="34290" marB="34290"/>
                </a:tc>
                <a:tc>
                  <a:txBody>
                    <a:bodyPr/>
                    <a:lstStyle/>
                    <a:p>
                      <a:endParaRPr lang="en-US" sz="700" dirty="0"/>
                    </a:p>
                  </a:txBody>
                  <a:tcPr marL="68580" marR="68580" marT="34290" marB="34290"/>
                </a:tc>
                <a:extLst>
                  <a:ext uri="{0D108BD9-81ED-4DB2-BD59-A6C34878D82A}">
                    <a16:rowId xmlns:a16="http://schemas.microsoft.com/office/drawing/2014/main" val="3963072018"/>
                  </a:ext>
                </a:extLst>
              </a:tr>
            </a:tbl>
          </a:graphicData>
        </a:graphic>
      </p:graphicFrame>
      <p:pic>
        <p:nvPicPr>
          <p:cNvPr id="74" name="Picture 73">
            <a:extLst>
              <a:ext uri="{FF2B5EF4-FFF2-40B4-BE49-F238E27FC236}">
                <a16:creationId xmlns:a16="http://schemas.microsoft.com/office/drawing/2014/main" id="{68E76C74-6249-6345-B046-31C395974287}"/>
              </a:ext>
            </a:extLst>
          </p:cNvPr>
          <p:cNvPicPr>
            <a:picLocks noChangeAspect="1"/>
          </p:cNvPicPr>
          <p:nvPr/>
        </p:nvPicPr>
        <p:blipFill>
          <a:blip r:embed="rId3"/>
          <a:stretch>
            <a:fillRect/>
          </a:stretch>
        </p:blipFill>
        <p:spPr>
          <a:xfrm>
            <a:off x="1640683" y="3277517"/>
            <a:ext cx="115544" cy="105914"/>
          </a:xfrm>
          <a:prstGeom prst="rect">
            <a:avLst/>
          </a:prstGeom>
        </p:spPr>
      </p:pic>
      <p:pic>
        <p:nvPicPr>
          <p:cNvPr id="71" name="Picture 70">
            <a:extLst>
              <a:ext uri="{FF2B5EF4-FFF2-40B4-BE49-F238E27FC236}">
                <a16:creationId xmlns:a16="http://schemas.microsoft.com/office/drawing/2014/main" id="{55CD5298-1333-3849-B1D8-60E492D31A66}"/>
              </a:ext>
            </a:extLst>
          </p:cNvPr>
          <p:cNvPicPr>
            <a:picLocks noChangeAspect="1"/>
          </p:cNvPicPr>
          <p:nvPr/>
        </p:nvPicPr>
        <p:blipFill>
          <a:blip r:embed="rId4"/>
          <a:stretch>
            <a:fillRect/>
          </a:stretch>
        </p:blipFill>
        <p:spPr>
          <a:xfrm>
            <a:off x="2033773" y="2771083"/>
            <a:ext cx="93539" cy="88882"/>
          </a:xfrm>
          <a:prstGeom prst="rect">
            <a:avLst/>
          </a:prstGeom>
        </p:spPr>
      </p:pic>
      <p:pic>
        <p:nvPicPr>
          <p:cNvPr id="92" name="Picture 91">
            <a:extLst>
              <a:ext uri="{FF2B5EF4-FFF2-40B4-BE49-F238E27FC236}">
                <a16:creationId xmlns:a16="http://schemas.microsoft.com/office/drawing/2014/main" id="{A7723852-9183-FA44-9BBC-582B174380DD}"/>
              </a:ext>
            </a:extLst>
          </p:cNvPr>
          <p:cNvPicPr>
            <a:picLocks noChangeAspect="1"/>
          </p:cNvPicPr>
          <p:nvPr/>
        </p:nvPicPr>
        <p:blipFill>
          <a:blip r:embed="rId4"/>
          <a:stretch>
            <a:fillRect/>
          </a:stretch>
        </p:blipFill>
        <p:spPr>
          <a:xfrm>
            <a:off x="1646147" y="2944613"/>
            <a:ext cx="93539" cy="88882"/>
          </a:xfrm>
          <a:prstGeom prst="rect">
            <a:avLst/>
          </a:prstGeom>
        </p:spPr>
      </p:pic>
      <p:pic>
        <p:nvPicPr>
          <p:cNvPr id="93" name="Picture 92">
            <a:extLst>
              <a:ext uri="{FF2B5EF4-FFF2-40B4-BE49-F238E27FC236}">
                <a16:creationId xmlns:a16="http://schemas.microsoft.com/office/drawing/2014/main" id="{267CEE53-B048-A945-837D-46FF1899CD1D}"/>
              </a:ext>
            </a:extLst>
          </p:cNvPr>
          <p:cNvPicPr>
            <a:picLocks noChangeAspect="1"/>
          </p:cNvPicPr>
          <p:nvPr/>
        </p:nvPicPr>
        <p:blipFill>
          <a:blip r:embed="rId4"/>
          <a:stretch>
            <a:fillRect/>
          </a:stretch>
        </p:blipFill>
        <p:spPr>
          <a:xfrm>
            <a:off x="2033773" y="2944613"/>
            <a:ext cx="93539" cy="88882"/>
          </a:xfrm>
          <a:prstGeom prst="rect">
            <a:avLst/>
          </a:prstGeom>
        </p:spPr>
      </p:pic>
      <p:pic>
        <p:nvPicPr>
          <p:cNvPr id="94" name="Picture 93">
            <a:extLst>
              <a:ext uri="{FF2B5EF4-FFF2-40B4-BE49-F238E27FC236}">
                <a16:creationId xmlns:a16="http://schemas.microsoft.com/office/drawing/2014/main" id="{D6AD1BBC-CED4-2246-A5D5-43F54993B1B2}"/>
              </a:ext>
            </a:extLst>
          </p:cNvPr>
          <p:cNvPicPr>
            <a:picLocks noChangeAspect="1"/>
          </p:cNvPicPr>
          <p:nvPr/>
        </p:nvPicPr>
        <p:blipFill>
          <a:blip r:embed="rId4"/>
          <a:stretch>
            <a:fillRect/>
          </a:stretch>
        </p:blipFill>
        <p:spPr>
          <a:xfrm>
            <a:off x="1646147" y="3457810"/>
            <a:ext cx="93539" cy="88882"/>
          </a:xfrm>
          <a:prstGeom prst="rect">
            <a:avLst/>
          </a:prstGeom>
        </p:spPr>
      </p:pic>
      <p:pic>
        <p:nvPicPr>
          <p:cNvPr id="95" name="Picture 94">
            <a:extLst>
              <a:ext uri="{FF2B5EF4-FFF2-40B4-BE49-F238E27FC236}">
                <a16:creationId xmlns:a16="http://schemas.microsoft.com/office/drawing/2014/main" id="{030D402D-9C75-DB4F-B2A2-5C4EDEA668AE}"/>
              </a:ext>
            </a:extLst>
          </p:cNvPr>
          <p:cNvPicPr>
            <a:picLocks noChangeAspect="1"/>
          </p:cNvPicPr>
          <p:nvPr/>
        </p:nvPicPr>
        <p:blipFill>
          <a:blip r:embed="rId4"/>
          <a:stretch>
            <a:fillRect/>
          </a:stretch>
        </p:blipFill>
        <p:spPr>
          <a:xfrm>
            <a:off x="2033773" y="3457810"/>
            <a:ext cx="93539" cy="88882"/>
          </a:xfrm>
          <a:prstGeom prst="rect">
            <a:avLst/>
          </a:prstGeom>
        </p:spPr>
      </p:pic>
      <p:pic>
        <p:nvPicPr>
          <p:cNvPr id="96" name="Picture 95">
            <a:extLst>
              <a:ext uri="{FF2B5EF4-FFF2-40B4-BE49-F238E27FC236}">
                <a16:creationId xmlns:a16="http://schemas.microsoft.com/office/drawing/2014/main" id="{69ADF377-D8DE-8B4B-9539-4E59450F27CB}"/>
              </a:ext>
            </a:extLst>
          </p:cNvPr>
          <p:cNvPicPr>
            <a:picLocks noChangeAspect="1"/>
          </p:cNvPicPr>
          <p:nvPr/>
        </p:nvPicPr>
        <p:blipFill>
          <a:blip r:embed="rId4"/>
          <a:stretch>
            <a:fillRect/>
          </a:stretch>
        </p:blipFill>
        <p:spPr>
          <a:xfrm>
            <a:off x="1646147" y="3626112"/>
            <a:ext cx="93539" cy="88882"/>
          </a:xfrm>
          <a:prstGeom prst="rect">
            <a:avLst/>
          </a:prstGeom>
        </p:spPr>
      </p:pic>
      <p:pic>
        <p:nvPicPr>
          <p:cNvPr id="97" name="Picture 96">
            <a:extLst>
              <a:ext uri="{FF2B5EF4-FFF2-40B4-BE49-F238E27FC236}">
                <a16:creationId xmlns:a16="http://schemas.microsoft.com/office/drawing/2014/main" id="{004AD835-3F94-7246-9272-996982272478}"/>
              </a:ext>
            </a:extLst>
          </p:cNvPr>
          <p:cNvPicPr>
            <a:picLocks noChangeAspect="1"/>
          </p:cNvPicPr>
          <p:nvPr/>
        </p:nvPicPr>
        <p:blipFill>
          <a:blip r:embed="rId4"/>
          <a:stretch>
            <a:fillRect/>
          </a:stretch>
        </p:blipFill>
        <p:spPr>
          <a:xfrm>
            <a:off x="2033773" y="3626112"/>
            <a:ext cx="93539" cy="88882"/>
          </a:xfrm>
          <a:prstGeom prst="rect">
            <a:avLst/>
          </a:prstGeom>
        </p:spPr>
      </p:pic>
      <p:pic>
        <p:nvPicPr>
          <p:cNvPr id="98" name="Picture 97">
            <a:extLst>
              <a:ext uri="{FF2B5EF4-FFF2-40B4-BE49-F238E27FC236}">
                <a16:creationId xmlns:a16="http://schemas.microsoft.com/office/drawing/2014/main" id="{1126BCBE-B7A9-8641-8715-339E99A352E6}"/>
              </a:ext>
            </a:extLst>
          </p:cNvPr>
          <p:cNvPicPr>
            <a:picLocks noChangeAspect="1"/>
          </p:cNvPicPr>
          <p:nvPr/>
        </p:nvPicPr>
        <p:blipFill>
          <a:blip r:embed="rId4"/>
          <a:stretch>
            <a:fillRect/>
          </a:stretch>
        </p:blipFill>
        <p:spPr>
          <a:xfrm>
            <a:off x="1646147" y="3802873"/>
            <a:ext cx="93539" cy="88882"/>
          </a:xfrm>
          <a:prstGeom prst="rect">
            <a:avLst/>
          </a:prstGeom>
        </p:spPr>
      </p:pic>
      <p:pic>
        <p:nvPicPr>
          <p:cNvPr id="99" name="Picture 98">
            <a:extLst>
              <a:ext uri="{FF2B5EF4-FFF2-40B4-BE49-F238E27FC236}">
                <a16:creationId xmlns:a16="http://schemas.microsoft.com/office/drawing/2014/main" id="{42AD587C-335B-2146-AEC9-535F3FBBA771}"/>
              </a:ext>
            </a:extLst>
          </p:cNvPr>
          <p:cNvPicPr>
            <a:picLocks noChangeAspect="1"/>
          </p:cNvPicPr>
          <p:nvPr/>
        </p:nvPicPr>
        <p:blipFill>
          <a:blip r:embed="rId4"/>
          <a:stretch>
            <a:fillRect/>
          </a:stretch>
        </p:blipFill>
        <p:spPr>
          <a:xfrm>
            <a:off x="2033773" y="3802873"/>
            <a:ext cx="93539" cy="88882"/>
          </a:xfrm>
          <a:prstGeom prst="rect">
            <a:avLst/>
          </a:prstGeom>
        </p:spPr>
      </p:pic>
      <p:pic>
        <p:nvPicPr>
          <p:cNvPr id="100" name="Picture 99">
            <a:extLst>
              <a:ext uri="{FF2B5EF4-FFF2-40B4-BE49-F238E27FC236}">
                <a16:creationId xmlns:a16="http://schemas.microsoft.com/office/drawing/2014/main" id="{B5CD6604-C23A-1E4D-A5B6-9452D35ED668}"/>
              </a:ext>
            </a:extLst>
          </p:cNvPr>
          <p:cNvPicPr>
            <a:picLocks noChangeAspect="1"/>
          </p:cNvPicPr>
          <p:nvPr/>
        </p:nvPicPr>
        <p:blipFill>
          <a:blip r:embed="rId4"/>
          <a:stretch>
            <a:fillRect/>
          </a:stretch>
        </p:blipFill>
        <p:spPr>
          <a:xfrm>
            <a:off x="1646147" y="4147937"/>
            <a:ext cx="93539" cy="88882"/>
          </a:xfrm>
          <a:prstGeom prst="rect">
            <a:avLst/>
          </a:prstGeom>
        </p:spPr>
      </p:pic>
      <p:pic>
        <p:nvPicPr>
          <p:cNvPr id="101" name="Picture 100">
            <a:extLst>
              <a:ext uri="{FF2B5EF4-FFF2-40B4-BE49-F238E27FC236}">
                <a16:creationId xmlns:a16="http://schemas.microsoft.com/office/drawing/2014/main" id="{C660656A-3123-634B-A4CE-AB183756BF91}"/>
              </a:ext>
            </a:extLst>
          </p:cNvPr>
          <p:cNvPicPr>
            <a:picLocks noChangeAspect="1"/>
          </p:cNvPicPr>
          <p:nvPr/>
        </p:nvPicPr>
        <p:blipFill>
          <a:blip r:embed="rId4"/>
          <a:stretch>
            <a:fillRect/>
          </a:stretch>
        </p:blipFill>
        <p:spPr>
          <a:xfrm>
            <a:off x="2033773" y="4147937"/>
            <a:ext cx="93539" cy="88882"/>
          </a:xfrm>
          <a:prstGeom prst="rect">
            <a:avLst/>
          </a:prstGeom>
        </p:spPr>
      </p:pic>
      <p:pic>
        <p:nvPicPr>
          <p:cNvPr id="102" name="Picture 101">
            <a:extLst>
              <a:ext uri="{FF2B5EF4-FFF2-40B4-BE49-F238E27FC236}">
                <a16:creationId xmlns:a16="http://schemas.microsoft.com/office/drawing/2014/main" id="{4B03C586-2DB4-BE49-8618-85A7DD4D8F8D}"/>
              </a:ext>
            </a:extLst>
          </p:cNvPr>
          <p:cNvPicPr>
            <a:picLocks noChangeAspect="1"/>
          </p:cNvPicPr>
          <p:nvPr/>
        </p:nvPicPr>
        <p:blipFill>
          <a:blip r:embed="rId4"/>
          <a:stretch>
            <a:fillRect/>
          </a:stretch>
        </p:blipFill>
        <p:spPr>
          <a:xfrm>
            <a:off x="1646147" y="4324684"/>
            <a:ext cx="93539" cy="88882"/>
          </a:xfrm>
          <a:prstGeom prst="rect">
            <a:avLst/>
          </a:prstGeom>
        </p:spPr>
      </p:pic>
      <p:pic>
        <p:nvPicPr>
          <p:cNvPr id="103" name="Picture 102">
            <a:extLst>
              <a:ext uri="{FF2B5EF4-FFF2-40B4-BE49-F238E27FC236}">
                <a16:creationId xmlns:a16="http://schemas.microsoft.com/office/drawing/2014/main" id="{6BF67DD6-DE3A-D24E-9D39-3F67EC82129E}"/>
              </a:ext>
            </a:extLst>
          </p:cNvPr>
          <p:cNvPicPr>
            <a:picLocks noChangeAspect="1"/>
          </p:cNvPicPr>
          <p:nvPr/>
        </p:nvPicPr>
        <p:blipFill>
          <a:blip r:embed="rId4"/>
          <a:stretch>
            <a:fillRect/>
          </a:stretch>
        </p:blipFill>
        <p:spPr>
          <a:xfrm>
            <a:off x="2033773" y="4324684"/>
            <a:ext cx="93539" cy="88882"/>
          </a:xfrm>
          <a:prstGeom prst="rect">
            <a:avLst/>
          </a:prstGeom>
        </p:spPr>
      </p:pic>
      <p:pic>
        <p:nvPicPr>
          <p:cNvPr id="104" name="Picture 103">
            <a:extLst>
              <a:ext uri="{FF2B5EF4-FFF2-40B4-BE49-F238E27FC236}">
                <a16:creationId xmlns:a16="http://schemas.microsoft.com/office/drawing/2014/main" id="{07BA4998-E985-2E4C-81F3-B7D4A42144A9}"/>
              </a:ext>
            </a:extLst>
          </p:cNvPr>
          <p:cNvPicPr>
            <a:picLocks noChangeAspect="1"/>
          </p:cNvPicPr>
          <p:nvPr/>
        </p:nvPicPr>
        <p:blipFill>
          <a:blip r:embed="rId4"/>
          <a:stretch>
            <a:fillRect/>
          </a:stretch>
        </p:blipFill>
        <p:spPr>
          <a:xfrm>
            <a:off x="1646147" y="4492986"/>
            <a:ext cx="93539" cy="88882"/>
          </a:xfrm>
          <a:prstGeom prst="rect">
            <a:avLst/>
          </a:prstGeom>
        </p:spPr>
      </p:pic>
      <p:pic>
        <p:nvPicPr>
          <p:cNvPr id="105" name="Picture 104">
            <a:extLst>
              <a:ext uri="{FF2B5EF4-FFF2-40B4-BE49-F238E27FC236}">
                <a16:creationId xmlns:a16="http://schemas.microsoft.com/office/drawing/2014/main" id="{ED1E8303-9376-A14F-9DE0-C37C2E38D6DB}"/>
              </a:ext>
            </a:extLst>
          </p:cNvPr>
          <p:cNvPicPr>
            <a:picLocks noChangeAspect="1"/>
          </p:cNvPicPr>
          <p:nvPr/>
        </p:nvPicPr>
        <p:blipFill>
          <a:blip r:embed="rId4"/>
          <a:stretch>
            <a:fillRect/>
          </a:stretch>
        </p:blipFill>
        <p:spPr>
          <a:xfrm>
            <a:off x="2033773" y="4492986"/>
            <a:ext cx="93539" cy="88882"/>
          </a:xfrm>
          <a:prstGeom prst="rect">
            <a:avLst/>
          </a:prstGeom>
        </p:spPr>
      </p:pic>
      <p:pic>
        <p:nvPicPr>
          <p:cNvPr id="106" name="Picture 105">
            <a:extLst>
              <a:ext uri="{FF2B5EF4-FFF2-40B4-BE49-F238E27FC236}">
                <a16:creationId xmlns:a16="http://schemas.microsoft.com/office/drawing/2014/main" id="{E6D6477F-4344-1E41-A9DB-302BA6AFB7F4}"/>
              </a:ext>
            </a:extLst>
          </p:cNvPr>
          <p:cNvPicPr>
            <a:picLocks noChangeAspect="1"/>
          </p:cNvPicPr>
          <p:nvPr/>
        </p:nvPicPr>
        <p:blipFill>
          <a:blip r:embed="rId3"/>
          <a:stretch>
            <a:fillRect/>
          </a:stretch>
        </p:blipFill>
        <p:spPr>
          <a:xfrm>
            <a:off x="2033773" y="3282173"/>
            <a:ext cx="115544" cy="105914"/>
          </a:xfrm>
          <a:prstGeom prst="rect">
            <a:avLst/>
          </a:prstGeom>
        </p:spPr>
      </p:pic>
      <p:pic>
        <p:nvPicPr>
          <p:cNvPr id="107" name="Picture 106">
            <a:extLst>
              <a:ext uri="{FF2B5EF4-FFF2-40B4-BE49-F238E27FC236}">
                <a16:creationId xmlns:a16="http://schemas.microsoft.com/office/drawing/2014/main" id="{73DE7DB8-633E-6846-A672-A91C6B89E3AF}"/>
              </a:ext>
            </a:extLst>
          </p:cNvPr>
          <p:cNvPicPr>
            <a:picLocks noChangeAspect="1"/>
          </p:cNvPicPr>
          <p:nvPr/>
        </p:nvPicPr>
        <p:blipFill>
          <a:blip r:embed="rId4"/>
          <a:stretch>
            <a:fillRect/>
          </a:stretch>
        </p:blipFill>
        <p:spPr>
          <a:xfrm>
            <a:off x="2033772" y="3969738"/>
            <a:ext cx="93539" cy="88882"/>
          </a:xfrm>
          <a:prstGeom prst="rect">
            <a:avLst/>
          </a:prstGeom>
        </p:spPr>
      </p:pic>
      <p:pic>
        <p:nvPicPr>
          <p:cNvPr id="110" name="Picture 109">
            <a:extLst>
              <a:ext uri="{FF2B5EF4-FFF2-40B4-BE49-F238E27FC236}">
                <a16:creationId xmlns:a16="http://schemas.microsoft.com/office/drawing/2014/main" id="{D01560C8-9E3C-1D43-BF88-07302254DC75}"/>
              </a:ext>
            </a:extLst>
          </p:cNvPr>
          <p:cNvPicPr>
            <a:picLocks noChangeAspect="1"/>
          </p:cNvPicPr>
          <p:nvPr/>
        </p:nvPicPr>
        <p:blipFill>
          <a:blip r:embed="rId4"/>
          <a:stretch>
            <a:fillRect/>
          </a:stretch>
        </p:blipFill>
        <p:spPr>
          <a:xfrm>
            <a:off x="2033771" y="3114070"/>
            <a:ext cx="93539" cy="88882"/>
          </a:xfrm>
          <a:prstGeom prst="rect">
            <a:avLst/>
          </a:prstGeom>
        </p:spPr>
      </p:pic>
      <p:sp>
        <p:nvSpPr>
          <p:cNvPr id="6" name="TextBox 5">
            <a:extLst>
              <a:ext uri="{FF2B5EF4-FFF2-40B4-BE49-F238E27FC236}">
                <a16:creationId xmlns:a16="http://schemas.microsoft.com/office/drawing/2014/main" id="{C29FAF34-10CE-744F-A3F9-3F2566BE0FA9}"/>
              </a:ext>
            </a:extLst>
          </p:cNvPr>
          <p:cNvSpPr txBox="1"/>
          <p:nvPr/>
        </p:nvSpPr>
        <p:spPr>
          <a:xfrm>
            <a:off x="1580414" y="4531868"/>
            <a:ext cx="206750" cy="369332"/>
          </a:xfrm>
          <a:prstGeom prst="rect">
            <a:avLst/>
          </a:prstGeom>
          <a:noFill/>
        </p:spPr>
        <p:txBody>
          <a:bodyPr wrap="square" rtlCol="0">
            <a:spAutoFit/>
          </a:bodyPr>
          <a:lstStyle/>
          <a:p>
            <a:r>
              <a:rPr lang="en-US" sz="900" dirty="0"/>
              <a:t>✓</a:t>
            </a:r>
            <a:r>
              <a:rPr lang="en-US" dirty="0"/>
              <a:t> </a:t>
            </a:r>
          </a:p>
        </p:txBody>
      </p:sp>
      <p:sp>
        <p:nvSpPr>
          <p:cNvPr id="121" name="TextBox 120">
            <a:extLst>
              <a:ext uri="{FF2B5EF4-FFF2-40B4-BE49-F238E27FC236}">
                <a16:creationId xmlns:a16="http://schemas.microsoft.com/office/drawing/2014/main" id="{150578EF-F987-BA42-8E8B-0936B9838ECC}"/>
              </a:ext>
            </a:extLst>
          </p:cNvPr>
          <p:cNvSpPr txBox="1"/>
          <p:nvPr/>
        </p:nvSpPr>
        <p:spPr>
          <a:xfrm>
            <a:off x="1972057" y="4535228"/>
            <a:ext cx="206750" cy="369332"/>
          </a:xfrm>
          <a:prstGeom prst="rect">
            <a:avLst/>
          </a:prstGeom>
          <a:noFill/>
        </p:spPr>
        <p:txBody>
          <a:bodyPr wrap="square" rtlCol="0">
            <a:spAutoFit/>
          </a:bodyPr>
          <a:lstStyle/>
          <a:p>
            <a:r>
              <a:rPr lang="en-US" sz="900" dirty="0"/>
              <a:t>✓</a:t>
            </a:r>
            <a:r>
              <a:rPr lang="en-US" dirty="0"/>
              <a:t> </a:t>
            </a:r>
          </a:p>
        </p:txBody>
      </p:sp>
      <p:sp>
        <p:nvSpPr>
          <p:cNvPr id="122" name="TextBox 121">
            <a:extLst>
              <a:ext uri="{FF2B5EF4-FFF2-40B4-BE49-F238E27FC236}">
                <a16:creationId xmlns:a16="http://schemas.microsoft.com/office/drawing/2014/main" id="{5EBCDB3B-2549-6849-991E-99FC16C99208}"/>
              </a:ext>
            </a:extLst>
          </p:cNvPr>
          <p:cNvSpPr txBox="1"/>
          <p:nvPr/>
        </p:nvSpPr>
        <p:spPr>
          <a:xfrm>
            <a:off x="350995" y="2838582"/>
            <a:ext cx="113318" cy="369332"/>
          </a:xfrm>
          <a:prstGeom prst="rect">
            <a:avLst/>
          </a:prstGeom>
          <a:noFill/>
        </p:spPr>
        <p:txBody>
          <a:bodyPr wrap="square" rtlCol="0">
            <a:spAutoFit/>
          </a:bodyPr>
          <a:lstStyle/>
          <a:p>
            <a:r>
              <a:rPr lang="en-US" dirty="0"/>
              <a:t> </a:t>
            </a:r>
          </a:p>
        </p:txBody>
      </p:sp>
      <p:grpSp>
        <p:nvGrpSpPr>
          <p:cNvPr id="1027" name="Group 1026">
            <a:extLst>
              <a:ext uri="{FF2B5EF4-FFF2-40B4-BE49-F238E27FC236}">
                <a16:creationId xmlns:a16="http://schemas.microsoft.com/office/drawing/2014/main" id="{AED67895-15AA-D54F-9393-8DD400E45DAC}"/>
              </a:ext>
            </a:extLst>
          </p:cNvPr>
          <p:cNvGrpSpPr/>
          <p:nvPr/>
        </p:nvGrpSpPr>
        <p:grpSpPr>
          <a:xfrm>
            <a:off x="2494586" y="2696709"/>
            <a:ext cx="1502081" cy="1451228"/>
            <a:chOff x="2871895" y="3700577"/>
            <a:chExt cx="1709075" cy="1054041"/>
          </a:xfrm>
        </p:grpSpPr>
        <p:sp>
          <p:nvSpPr>
            <p:cNvPr id="13" name="TextBox 12">
              <a:extLst>
                <a:ext uri="{FF2B5EF4-FFF2-40B4-BE49-F238E27FC236}">
                  <a16:creationId xmlns:a16="http://schemas.microsoft.com/office/drawing/2014/main" id="{C7A29787-3684-5242-8A7C-0D58F0E9DBF5}"/>
                </a:ext>
              </a:extLst>
            </p:cNvPr>
            <p:cNvSpPr txBox="1"/>
            <p:nvPr/>
          </p:nvSpPr>
          <p:spPr>
            <a:xfrm>
              <a:off x="3064775" y="3700577"/>
              <a:ext cx="1132568" cy="410369"/>
            </a:xfrm>
            <a:prstGeom prst="rect">
              <a:avLst/>
            </a:prstGeom>
            <a:noFill/>
          </p:spPr>
          <p:txBody>
            <a:bodyPr wrap="square" rtlCol="0">
              <a:spAutoFit/>
            </a:bodyPr>
            <a:lstStyle/>
            <a:p>
              <a:pPr marR="42767">
                <a:spcBef>
                  <a:spcPts val="120"/>
                </a:spcBef>
                <a:spcAft>
                  <a:spcPts val="120"/>
                </a:spcAft>
              </a:pPr>
              <a:r>
                <a:rPr lang="en-GB" sz="700" dirty="0">
                  <a:latin typeface="FS Sophie"/>
                  <a:cs typeface="Times New Roman" panose="02020603050405020304" pitchFamily="18" charset="0"/>
                </a:rPr>
                <a:t>Released to Users</a:t>
              </a:r>
            </a:p>
          </p:txBody>
        </p:sp>
        <p:sp>
          <p:nvSpPr>
            <p:cNvPr id="15" name="TextBox 14">
              <a:extLst>
                <a:ext uri="{FF2B5EF4-FFF2-40B4-BE49-F238E27FC236}">
                  <a16:creationId xmlns:a16="http://schemas.microsoft.com/office/drawing/2014/main" id="{35D26804-6BAD-2343-8655-F4EAABC1DC5A}"/>
                </a:ext>
              </a:extLst>
            </p:cNvPr>
            <p:cNvSpPr txBox="1"/>
            <p:nvPr/>
          </p:nvSpPr>
          <p:spPr>
            <a:xfrm>
              <a:off x="3063491" y="3886828"/>
              <a:ext cx="1431178" cy="553997"/>
            </a:xfrm>
            <a:prstGeom prst="rect">
              <a:avLst/>
            </a:prstGeom>
            <a:noFill/>
          </p:spPr>
          <p:txBody>
            <a:bodyPr wrap="square" rtlCol="0">
              <a:spAutoFit/>
            </a:bodyPr>
            <a:lstStyle/>
            <a:p>
              <a:pPr marR="42767">
                <a:spcBef>
                  <a:spcPts val="120"/>
                </a:spcBef>
                <a:spcAft>
                  <a:spcPts val="120"/>
                </a:spcAft>
              </a:pPr>
              <a:r>
                <a:rPr lang="en-GB" sz="700" dirty="0">
                  <a:latin typeface="FS Sophie"/>
                  <a:cs typeface="Times New Roman" panose="02020603050405020304" pitchFamily="18" charset="0"/>
                </a:rPr>
                <a:t>Validated - To be released end August 2019</a:t>
              </a:r>
            </a:p>
          </p:txBody>
        </p:sp>
        <p:sp>
          <p:nvSpPr>
            <p:cNvPr id="113" name="TextBox 112">
              <a:extLst>
                <a:ext uri="{FF2B5EF4-FFF2-40B4-BE49-F238E27FC236}">
                  <a16:creationId xmlns:a16="http://schemas.microsoft.com/office/drawing/2014/main" id="{07E04F04-8382-DF41-90CF-A677CFF54D69}"/>
                </a:ext>
              </a:extLst>
            </p:cNvPr>
            <p:cNvSpPr txBox="1"/>
            <p:nvPr/>
          </p:nvSpPr>
          <p:spPr>
            <a:xfrm>
              <a:off x="3063491" y="4200621"/>
              <a:ext cx="1517479" cy="553997"/>
            </a:xfrm>
            <a:prstGeom prst="rect">
              <a:avLst/>
            </a:prstGeom>
            <a:noFill/>
          </p:spPr>
          <p:txBody>
            <a:bodyPr wrap="square" rtlCol="0">
              <a:spAutoFit/>
            </a:bodyPr>
            <a:lstStyle/>
            <a:p>
              <a:pPr marR="42767"/>
              <a:r>
                <a:rPr lang="en-GB" sz="700" dirty="0">
                  <a:latin typeface="FS Sophie"/>
                  <a:cs typeface="Times New Roman" panose="02020603050405020304" pitchFamily="18" charset="0"/>
                </a:rPr>
                <a:t>Pending L1B UV radiometric calibration – 1</a:t>
              </a:r>
              <a:r>
                <a:rPr lang="en-GB" sz="700" baseline="30000" dirty="0">
                  <a:latin typeface="FS Sophie"/>
                  <a:cs typeface="Times New Roman" panose="02020603050405020304" pitchFamily="18" charset="0"/>
                </a:rPr>
                <a:t>st</a:t>
              </a:r>
              <a:r>
                <a:rPr lang="en-GB" sz="700" dirty="0">
                  <a:latin typeface="FS Sophie"/>
                  <a:cs typeface="Times New Roman" panose="02020603050405020304" pitchFamily="18" charset="0"/>
                </a:rPr>
                <a:t> Quarter 2020</a:t>
              </a:r>
            </a:p>
          </p:txBody>
        </p:sp>
        <p:pic>
          <p:nvPicPr>
            <p:cNvPr id="123" name="Picture 122">
              <a:extLst>
                <a:ext uri="{FF2B5EF4-FFF2-40B4-BE49-F238E27FC236}">
                  <a16:creationId xmlns:a16="http://schemas.microsoft.com/office/drawing/2014/main" id="{30D701B7-D38F-AF47-80C7-FD5FC4872E8A}"/>
                </a:ext>
              </a:extLst>
            </p:cNvPr>
            <p:cNvPicPr>
              <a:picLocks noChangeAspect="1"/>
            </p:cNvPicPr>
            <p:nvPr/>
          </p:nvPicPr>
          <p:blipFill>
            <a:blip r:embed="rId4"/>
            <a:stretch>
              <a:fillRect/>
            </a:stretch>
          </p:blipFill>
          <p:spPr>
            <a:xfrm>
              <a:off x="2958727" y="3737872"/>
              <a:ext cx="124719" cy="118509"/>
            </a:xfrm>
            <a:prstGeom prst="rect">
              <a:avLst/>
            </a:prstGeom>
          </p:spPr>
        </p:pic>
        <p:sp>
          <p:nvSpPr>
            <p:cNvPr id="124" name="TextBox 123">
              <a:extLst>
                <a:ext uri="{FF2B5EF4-FFF2-40B4-BE49-F238E27FC236}">
                  <a16:creationId xmlns:a16="http://schemas.microsoft.com/office/drawing/2014/main" id="{FD087883-697F-9D40-8A95-DF5411520C07}"/>
                </a:ext>
              </a:extLst>
            </p:cNvPr>
            <p:cNvSpPr txBox="1"/>
            <p:nvPr/>
          </p:nvSpPr>
          <p:spPr>
            <a:xfrm>
              <a:off x="2871895" y="3817590"/>
              <a:ext cx="275665" cy="533480"/>
            </a:xfrm>
            <a:prstGeom prst="rect">
              <a:avLst/>
            </a:prstGeom>
            <a:noFill/>
          </p:spPr>
          <p:txBody>
            <a:bodyPr wrap="square" rtlCol="0">
              <a:spAutoFit/>
            </a:bodyPr>
            <a:lstStyle/>
            <a:p>
              <a:r>
                <a:rPr lang="en-US" sz="1000" dirty="0"/>
                <a:t>✓</a:t>
              </a:r>
              <a:r>
                <a:rPr lang="en-US" sz="2000" dirty="0"/>
                <a:t> </a:t>
              </a:r>
            </a:p>
          </p:txBody>
        </p:sp>
        <p:pic>
          <p:nvPicPr>
            <p:cNvPr id="125" name="Picture 124">
              <a:extLst>
                <a:ext uri="{FF2B5EF4-FFF2-40B4-BE49-F238E27FC236}">
                  <a16:creationId xmlns:a16="http://schemas.microsoft.com/office/drawing/2014/main" id="{A3766818-F62B-B045-9AF6-FA5F35966B4E}"/>
                </a:ext>
              </a:extLst>
            </p:cNvPr>
            <p:cNvPicPr>
              <a:picLocks noChangeAspect="1"/>
            </p:cNvPicPr>
            <p:nvPr/>
          </p:nvPicPr>
          <p:blipFill>
            <a:blip r:embed="rId3"/>
            <a:stretch>
              <a:fillRect/>
            </a:stretch>
          </p:blipFill>
          <p:spPr>
            <a:xfrm>
              <a:off x="2943471" y="4242613"/>
              <a:ext cx="154059" cy="141219"/>
            </a:xfrm>
            <a:prstGeom prst="rect">
              <a:avLst/>
            </a:prstGeom>
          </p:spPr>
        </p:pic>
      </p:grpSp>
      <p:grpSp>
        <p:nvGrpSpPr>
          <p:cNvPr id="1034" name="Group 1033">
            <a:extLst>
              <a:ext uri="{FF2B5EF4-FFF2-40B4-BE49-F238E27FC236}">
                <a16:creationId xmlns:a16="http://schemas.microsoft.com/office/drawing/2014/main" id="{E078F730-6611-474F-93DE-2719800810DA}"/>
              </a:ext>
            </a:extLst>
          </p:cNvPr>
          <p:cNvGrpSpPr/>
          <p:nvPr/>
        </p:nvGrpSpPr>
        <p:grpSpPr>
          <a:xfrm>
            <a:off x="4402968" y="2699809"/>
            <a:ext cx="3758998" cy="1979767"/>
            <a:chOff x="4487935" y="4295786"/>
            <a:chExt cx="4528729" cy="2609495"/>
          </a:xfrm>
        </p:grpSpPr>
        <p:pic>
          <p:nvPicPr>
            <p:cNvPr id="1025" name="Picture 1" descr="page5image616">
              <a:extLst>
                <a:ext uri="{FF2B5EF4-FFF2-40B4-BE49-F238E27FC236}">
                  <a16:creationId xmlns:a16="http://schemas.microsoft.com/office/drawing/2014/main" id="{F8E760D3-7E3A-A44B-938F-5AAFB6814A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458" y="4295786"/>
              <a:ext cx="4494206" cy="2441908"/>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A4C1A116-B33F-EC41-B3B2-8F54E4350BD7}"/>
                </a:ext>
              </a:extLst>
            </p:cNvPr>
            <p:cNvSpPr txBox="1"/>
            <p:nvPr/>
          </p:nvSpPr>
          <p:spPr>
            <a:xfrm>
              <a:off x="4487935" y="6535949"/>
              <a:ext cx="1067500" cy="369332"/>
            </a:xfrm>
            <a:prstGeom prst="rect">
              <a:avLst/>
            </a:prstGeom>
            <a:noFill/>
          </p:spPr>
          <p:txBody>
            <a:bodyPr wrap="square" rtlCol="0">
              <a:spAutoFit/>
            </a:bodyPr>
            <a:lstStyle/>
            <a:p>
              <a:r>
                <a:rPr lang="en-US" sz="600" b="1" dirty="0">
                  <a:solidFill>
                    <a:schemeClr val="bg1"/>
                  </a:solidFill>
                </a:rPr>
                <a:t>Credits – KNMI</a:t>
              </a:r>
            </a:p>
          </p:txBody>
        </p:sp>
      </p:grpSp>
      <p:grpSp>
        <p:nvGrpSpPr>
          <p:cNvPr id="1033" name="Group 1032">
            <a:extLst>
              <a:ext uri="{FF2B5EF4-FFF2-40B4-BE49-F238E27FC236}">
                <a16:creationId xmlns:a16="http://schemas.microsoft.com/office/drawing/2014/main" id="{8F837237-D8E8-FE44-B427-80E99018D129}"/>
              </a:ext>
            </a:extLst>
          </p:cNvPr>
          <p:cNvGrpSpPr/>
          <p:nvPr/>
        </p:nvGrpSpPr>
        <p:grpSpPr>
          <a:xfrm>
            <a:off x="4278375" y="138095"/>
            <a:ext cx="3883591" cy="2482867"/>
            <a:chOff x="4446599" y="1225367"/>
            <a:chExt cx="4677253" cy="2941293"/>
          </a:xfrm>
        </p:grpSpPr>
        <p:pic>
          <p:nvPicPr>
            <p:cNvPr id="127" name="Picture 126">
              <a:extLst>
                <a:ext uri="{FF2B5EF4-FFF2-40B4-BE49-F238E27FC236}">
                  <a16:creationId xmlns:a16="http://schemas.microsoft.com/office/drawing/2014/main" id="{17EB63A0-D0E0-0A40-BF3B-11CE09E1A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6322" y="1885430"/>
              <a:ext cx="4617530" cy="2141362"/>
            </a:xfrm>
            <a:prstGeom prst="rect">
              <a:avLst/>
            </a:prstGeom>
          </p:spPr>
        </p:pic>
        <p:grpSp>
          <p:nvGrpSpPr>
            <p:cNvPr id="1030" name="Group 1029">
              <a:extLst>
                <a:ext uri="{FF2B5EF4-FFF2-40B4-BE49-F238E27FC236}">
                  <a16:creationId xmlns:a16="http://schemas.microsoft.com/office/drawing/2014/main" id="{9A52A575-44E2-7948-9A89-9B72FFD0F9B3}"/>
                </a:ext>
              </a:extLst>
            </p:cNvPr>
            <p:cNvGrpSpPr/>
            <p:nvPr/>
          </p:nvGrpSpPr>
          <p:grpSpPr>
            <a:xfrm>
              <a:off x="7677818" y="1225367"/>
              <a:ext cx="977258" cy="1018852"/>
              <a:chOff x="8166742" y="5097912"/>
              <a:chExt cx="977258" cy="1018852"/>
            </a:xfrm>
          </p:grpSpPr>
          <p:pic>
            <p:nvPicPr>
              <p:cNvPr id="1026" name="Picture 1025">
                <a:extLst>
                  <a:ext uri="{FF2B5EF4-FFF2-40B4-BE49-F238E27FC236}">
                    <a16:creationId xmlns:a16="http://schemas.microsoft.com/office/drawing/2014/main" id="{8A553972-86DA-DC47-BAA0-619ED1DD4E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1421" y="5214499"/>
                <a:ext cx="922579" cy="902265"/>
              </a:xfrm>
              <a:prstGeom prst="rect">
                <a:avLst/>
              </a:prstGeom>
            </p:spPr>
          </p:pic>
          <p:sp>
            <p:nvSpPr>
              <p:cNvPr id="1029" name="TextBox 1028">
                <a:extLst>
                  <a:ext uri="{FF2B5EF4-FFF2-40B4-BE49-F238E27FC236}">
                    <a16:creationId xmlns:a16="http://schemas.microsoft.com/office/drawing/2014/main" id="{B00DD70A-5F44-A743-84A0-B7B754CD39D2}"/>
                  </a:ext>
                </a:extLst>
              </p:cNvPr>
              <p:cNvSpPr txBox="1"/>
              <p:nvPr/>
            </p:nvSpPr>
            <p:spPr>
              <a:xfrm>
                <a:off x="8166742" y="5097912"/>
                <a:ext cx="597160" cy="246221"/>
              </a:xfrm>
              <a:prstGeom prst="rect">
                <a:avLst/>
              </a:prstGeom>
              <a:noFill/>
            </p:spPr>
            <p:txBody>
              <a:bodyPr wrap="square" rtlCol="0">
                <a:spAutoFit/>
              </a:bodyPr>
              <a:lstStyle/>
              <a:p>
                <a:r>
                  <a:rPr lang="en-US" sz="600" dirty="0"/>
                  <a:t>HCHO</a:t>
                </a:r>
              </a:p>
            </p:txBody>
          </p:sp>
        </p:grpSp>
        <p:sp>
          <p:nvSpPr>
            <p:cNvPr id="1031" name="TextBox 1030">
              <a:extLst>
                <a:ext uri="{FF2B5EF4-FFF2-40B4-BE49-F238E27FC236}">
                  <a16:creationId xmlns:a16="http://schemas.microsoft.com/office/drawing/2014/main" id="{642EE6A6-AA79-CA44-929B-E4A758775707}"/>
                </a:ext>
              </a:extLst>
            </p:cNvPr>
            <p:cNvSpPr txBox="1"/>
            <p:nvPr/>
          </p:nvSpPr>
          <p:spPr>
            <a:xfrm>
              <a:off x="4506322" y="1858392"/>
              <a:ext cx="1757363" cy="584776"/>
            </a:xfrm>
            <a:prstGeom prst="rect">
              <a:avLst/>
            </a:prstGeom>
            <a:noFill/>
          </p:spPr>
          <p:txBody>
            <a:bodyPr wrap="square" rtlCol="0">
              <a:spAutoFit/>
            </a:bodyPr>
            <a:lstStyle/>
            <a:p>
              <a:r>
                <a:rPr lang="en-US" sz="750" b="1" dirty="0">
                  <a:solidFill>
                    <a:schemeClr val="bg1"/>
                  </a:solidFill>
                </a:rPr>
                <a:t>TROPOMI HCHO: </a:t>
              </a:r>
            </a:p>
            <a:p>
              <a:r>
                <a:rPr lang="en-US" sz="750" b="1" dirty="0">
                  <a:solidFill>
                    <a:schemeClr val="bg1"/>
                  </a:solidFill>
                </a:rPr>
                <a:t>Nov 2017 – Oct. 2018</a:t>
              </a:r>
            </a:p>
          </p:txBody>
        </p:sp>
        <p:sp>
          <p:nvSpPr>
            <p:cNvPr id="140" name="TextBox 139">
              <a:extLst>
                <a:ext uri="{FF2B5EF4-FFF2-40B4-BE49-F238E27FC236}">
                  <a16:creationId xmlns:a16="http://schemas.microsoft.com/office/drawing/2014/main" id="{1FE709FA-958B-2940-9B32-9218B24C50AD}"/>
                </a:ext>
              </a:extLst>
            </p:cNvPr>
            <p:cNvSpPr txBox="1"/>
            <p:nvPr/>
          </p:nvSpPr>
          <p:spPr>
            <a:xfrm>
              <a:off x="4446599" y="3797328"/>
              <a:ext cx="1067500" cy="369332"/>
            </a:xfrm>
            <a:prstGeom prst="rect">
              <a:avLst/>
            </a:prstGeom>
            <a:noFill/>
          </p:spPr>
          <p:txBody>
            <a:bodyPr wrap="square" rtlCol="0">
              <a:spAutoFit/>
            </a:bodyPr>
            <a:lstStyle/>
            <a:p>
              <a:r>
                <a:rPr lang="en-US" sz="600" b="1" dirty="0">
                  <a:solidFill>
                    <a:schemeClr val="bg1"/>
                  </a:solidFill>
                </a:rPr>
                <a:t>Credits – BIRA</a:t>
              </a:r>
            </a:p>
          </p:txBody>
        </p:sp>
      </p:grpSp>
    </p:spTree>
    <p:extLst>
      <p:ext uri="{BB962C8B-B14F-4D97-AF65-F5344CB8AC3E}">
        <p14:creationId xmlns:p14="http://schemas.microsoft.com/office/powerpoint/2010/main" val="3485854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7514985" y="1243705"/>
            <a:ext cx="1629015" cy="3143878"/>
          </a:xfrm>
        </p:spPr>
        <p:txBody>
          <a:bodyPr/>
          <a:lstStyle/>
          <a:p>
            <a:r>
              <a:rPr lang="en-GB" b="1" dirty="0" smtClean="0"/>
              <a:t>Sentinel-5P</a:t>
            </a:r>
          </a:p>
          <a:p>
            <a:endParaRPr lang="en-GB" b="1" dirty="0"/>
          </a:p>
          <a:p>
            <a:r>
              <a:rPr lang="en-GB" b="1" dirty="0" smtClean="0"/>
              <a:t>NO2</a:t>
            </a:r>
          </a:p>
          <a:p>
            <a:endParaRPr lang="en-GB" b="1" dirty="0"/>
          </a:p>
          <a:p>
            <a:r>
              <a:rPr lang="en-GB" b="1" dirty="0" smtClean="0"/>
              <a:t>CAMS – EU</a:t>
            </a:r>
          </a:p>
          <a:p>
            <a:endParaRPr lang="en-GB" b="1" dirty="0" smtClean="0"/>
          </a:p>
          <a:p>
            <a:endParaRPr lang="en-GB" b="1" dirty="0"/>
          </a:p>
          <a:p>
            <a:endParaRPr lang="en-GB" b="1" dirty="0" smtClean="0"/>
          </a:p>
          <a:p>
            <a:endParaRPr lang="en-GB" b="1" dirty="0"/>
          </a:p>
          <a:p>
            <a:r>
              <a:rPr lang="en-GB" sz="700" b="1" i="1" dirty="0"/>
              <a:t>https://</a:t>
            </a:r>
            <a:r>
              <a:rPr lang="en-GB" sz="700" b="1" i="1" dirty="0" smtClean="0"/>
              <a:t>www.windy.com</a:t>
            </a:r>
            <a:endParaRPr lang="en-GB" sz="700" b="1" i="1" dirty="0"/>
          </a:p>
        </p:txBody>
      </p:sp>
      <p:pic>
        <p:nvPicPr>
          <p:cNvPr id="4" name="Picture 3"/>
          <p:cNvPicPr>
            <a:picLocks noChangeAspect="1"/>
          </p:cNvPicPr>
          <p:nvPr/>
        </p:nvPicPr>
        <p:blipFill>
          <a:blip r:embed="rId2"/>
          <a:stretch>
            <a:fillRect/>
          </a:stretch>
        </p:blipFill>
        <p:spPr>
          <a:xfrm>
            <a:off x="0" y="0"/>
            <a:ext cx="7622561" cy="5136943"/>
          </a:xfrm>
          <a:prstGeom prst="rect">
            <a:avLst/>
          </a:prstGeom>
        </p:spPr>
      </p:pic>
    </p:spTree>
    <p:extLst>
      <p:ext uri="{BB962C8B-B14F-4D97-AF65-F5344CB8AC3E}">
        <p14:creationId xmlns:p14="http://schemas.microsoft.com/office/powerpoint/2010/main" val="2973005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82161" y="0"/>
            <a:ext cx="8529277" cy="4813410"/>
          </a:xfrm>
          <a:prstGeom prst="rect">
            <a:avLst/>
          </a:prstGeom>
        </p:spPr>
      </p:pic>
      <p:sp>
        <p:nvSpPr>
          <p:cNvPr id="5" name="Rectangle 4"/>
          <p:cNvSpPr/>
          <p:nvPr/>
        </p:nvSpPr>
        <p:spPr>
          <a:xfrm>
            <a:off x="282161" y="3781659"/>
            <a:ext cx="8444753" cy="600164"/>
          </a:xfrm>
          <a:prstGeom prst="rect">
            <a:avLst/>
          </a:prstGeom>
          <a:solidFill>
            <a:schemeClr val="tx2">
              <a:lumMod val="40000"/>
              <a:lumOff val="60000"/>
            </a:schemeClr>
          </a:solidFill>
        </p:spPr>
        <p:txBody>
          <a:bodyPr wrap="square">
            <a:spAutoFit/>
          </a:bodyPr>
          <a:lstStyle/>
          <a:p>
            <a:r>
              <a:rPr lang="en-GB" sz="1100" dirty="0" smtClean="0">
                <a:solidFill>
                  <a:srgbClr val="031E31"/>
                </a:solidFill>
              </a:rPr>
              <a:t>The </a:t>
            </a:r>
            <a:r>
              <a:rPr lang="en-GB" sz="1100" dirty="0" err="1">
                <a:solidFill>
                  <a:srgbClr val="031E31"/>
                </a:solidFill>
              </a:rPr>
              <a:t>Urengoy</a:t>
            </a:r>
            <a:r>
              <a:rPr lang="en-GB" sz="1100" dirty="0">
                <a:solidFill>
                  <a:srgbClr val="031E31"/>
                </a:solidFill>
              </a:rPr>
              <a:t>–</a:t>
            </a:r>
            <a:r>
              <a:rPr lang="en-GB" sz="1100" dirty="0" err="1">
                <a:solidFill>
                  <a:srgbClr val="031E31"/>
                </a:solidFill>
              </a:rPr>
              <a:t>Pomary</a:t>
            </a:r>
            <a:r>
              <a:rPr lang="en-GB" sz="1100" dirty="0">
                <a:solidFill>
                  <a:srgbClr val="031E31"/>
                </a:solidFill>
              </a:rPr>
              <a:t>–</a:t>
            </a:r>
            <a:r>
              <a:rPr lang="en-GB" sz="1100" dirty="0" err="1">
                <a:solidFill>
                  <a:srgbClr val="031E31"/>
                </a:solidFill>
              </a:rPr>
              <a:t>Uzhhorod</a:t>
            </a:r>
            <a:r>
              <a:rPr lang="en-GB" sz="1100" dirty="0">
                <a:solidFill>
                  <a:srgbClr val="031E31"/>
                </a:solidFill>
              </a:rPr>
              <a:t> pipeline is one of Russia’s main natural gas export pipelines. In order to maintain the pressure and flow over long distances, a series of compressor stations are strategically placed to help push the gas </a:t>
            </a:r>
            <a:r>
              <a:rPr lang="en-GB" sz="1100" dirty="0" smtClean="0">
                <a:solidFill>
                  <a:srgbClr val="031E31"/>
                </a:solidFill>
              </a:rPr>
              <a:t>along. </a:t>
            </a:r>
            <a:endParaRPr lang="en-GB" sz="1100" dirty="0">
              <a:solidFill>
                <a:srgbClr val="031E31"/>
              </a:solidFill>
            </a:endParaRPr>
          </a:p>
        </p:txBody>
      </p:sp>
    </p:spTree>
    <p:extLst>
      <p:ext uri="{BB962C8B-B14F-4D97-AF65-F5344CB8AC3E}">
        <p14:creationId xmlns:p14="http://schemas.microsoft.com/office/powerpoint/2010/main" val="2657823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00" y="-170296"/>
            <a:ext cx="8433318" cy="1107887"/>
          </a:xfrm>
        </p:spPr>
        <p:txBody>
          <a:bodyPr/>
          <a:lstStyle/>
          <a:p>
            <a:r>
              <a:rPr lang="en-GB" dirty="0" smtClean="0"/>
              <a:t>EDAP : </a:t>
            </a:r>
            <a:r>
              <a:rPr lang="en-GB" b="1" dirty="0"/>
              <a:t>New ESA data assessment pilot launched</a:t>
            </a:r>
            <a:br>
              <a:rPr lang="en-GB" b="1" dirty="0"/>
            </a:br>
            <a:endParaRPr lang="en-GB" dirty="0"/>
          </a:p>
        </p:txBody>
      </p:sp>
      <p:sp>
        <p:nvSpPr>
          <p:cNvPr id="3" name="Content Placeholder 2"/>
          <p:cNvSpPr>
            <a:spLocks noGrp="1"/>
          </p:cNvSpPr>
          <p:nvPr>
            <p:ph idx="1"/>
          </p:nvPr>
        </p:nvSpPr>
        <p:spPr>
          <a:xfrm>
            <a:off x="0" y="565835"/>
            <a:ext cx="9067160" cy="4736147"/>
          </a:xfrm>
        </p:spPr>
        <p:txBody>
          <a:bodyPr/>
          <a:lstStyle/>
          <a:p>
            <a:r>
              <a:rPr lang="en-GB" sz="1400" dirty="0" smtClean="0"/>
              <a:t>In </a:t>
            </a:r>
            <a:r>
              <a:rPr lang="en-GB" sz="1400" dirty="0"/>
              <a:t>line with the </a:t>
            </a:r>
            <a:r>
              <a:rPr lang="en-GB" sz="1400" dirty="0" err="1"/>
              <a:t>Earthnet</a:t>
            </a:r>
            <a:r>
              <a:rPr lang="en-GB" sz="1400" dirty="0"/>
              <a:t> Programme objectives, ESA aims to foster cooperation and collaboration with not only other national space agencies, but also commercial mission </a:t>
            </a:r>
            <a:r>
              <a:rPr lang="en-GB" sz="1400" dirty="0" smtClean="0"/>
              <a:t>providers. </a:t>
            </a:r>
            <a:endParaRPr lang="en-GB" sz="1400" dirty="0"/>
          </a:p>
          <a:p>
            <a:r>
              <a:rPr lang="en-GB" sz="1400" dirty="0"/>
              <a:t>These </a:t>
            </a:r>
            <a:r>
              <a:rPr lang="en-GB" sz="1400" dirty="0" err="1"/>
              <a:t>NewSpace</a:t>
            </a:r>
            <a:r>
              <a:rPr lang="en-GB" sz="1400" dirty="0"/>
              <a:t> players are now playing an important role in the EO international strategy. Some of these new missions are potential candidates for </a:t>
            </a:r>
            <a:r>
              <a:rPr lang="en-GB" sz="1400" dirty="0" err="1"/>
              <a:t>Earthnet</a:t>
            </a:r>
            <a:r>
              <a:rPr lang="en-GB" sz="1400" dirty="0"/>
              <a:t> </a:t>
            </a:r>
            <a:r>
              <a:rPr lang="en-GB" sz="1400" dirty="0" smtClean="0"/>
              <a:t>TPMs. </a:t>
            </a:r>
          </a:p>
          <a:p>
            <a:r>
              <a:rPr lang="en-GB" sz="1400" dirty="0" smtClean="0"/>
              <a:t> </a:t>
            </a:r>
            <a:r>
              <a:rPr lang="en-GB" sz="1400" dirty="0"/>
              <a:t>ESA has set up a project to assess the quality of their data and also to establish dialogues with the various mission providers in order to improve the overall coherence of the EO system.</a:t>
            </a:r>
          </a:p>
          <a:p>
            <a:r>
              <a:rPr lang="en-GB" sz="1400" dirty="0"/>
              <a:t>This project called </a:t>
            </a:r>
            <a:r>
              <a:rPr lang="en-GB" sz="1400" dirty="0" err="1"/>
              <a:t>Earthnet</a:t>
            </a:r>
            <a:r>
              <a:rPr lang="en-GB" sz="1400" dirty="0"/>
              <a:t> Data Assessment Pilot (EDAP) was kicked-off on 23 November 2018 for a total duration of 2 years.</a:t>
            </a:r>
          </a:p>
          <a:p>
            <a:r>
              <a:rPr lang="en-GB" sz="1400" dirty="0" smtClean="0"/>
              <a:t>The </a:t>
            </a:r>
            <a:r>
              <a:rPr lang="en-GB" sz="1400" dirty="0"/>
              <a:t>EDAP consortium, headed by Telespazio VEGA UK is aimed at the provision of various clusters of expertise to perform an early data quality assessment of existing or future EO missions from national or commercial providers, which may potentially become TPMs within ESA's </a:t>
            </a:r>
            <a:r>
              <a:rPr lang="en-GB" sz="1400" dirty="0" err="1"/>
              <a:t>Earthnet</a:t>
            </a:r>
            <a:r>
              <a:rPr lang="en-GB" sz="1400" dirty="0"/>
              <a:t> Programme</a:t>
            </a:r>
            <a:r>
              <a:rPr lang="en-GB" dirty="0"/>
              <a:t>.</a:t>
            </a:r>
          </a:p>
          <a:p>
            <a:r>
              <a:rPr lang="en-GB" sz="1400" dirty="0"/>
              <a:t>The performed tasks are identified in </a:t>
            </a:r>
            <a:r>
              <a:rPr lang="en-GB" sz="1400" b="1" dirty="0"/>
              <a:t>close dialogue with the mission's owners </a:t>
            </a:r>
            <a:r>
              <a:rPr lang="en-GB" sz="1400" dirty="0"/>
              <a:t>given the sensitive and potentially confidential information related to data </a:t>
            </a:r>
            <a:r>
              <a:rPr lang="en-GB" sz="1400" dirty="0" smtClean="0"/>
              <a:t>quality.</a:t>
            </a:r>
          </a:p>
          <a:p>
            <a:r>
              <a:rPr lang="en-GB" sz="1400" b="1" dirty="0" smtClean="0">
                <a:solidFill>
                  <a:srgbClr val="0070C0"/>
                </a:solidFill>
                <a:sym typeface="Wingdings" panose="05000000000000000000" pitchFamily="2" charset="2"/>
              </a:rPr>
              <a:t> CEOS WGCV context (best practises, methods…etc…) is a key element of the project</a:t>
            </a:r>
            <a:endParaRPr lang="en-GB" sz="1400" b="1" dirty="0">
              <a:solidFill>
                <a:srgbClr val="0070C0"/>
              </a:solidFill>
            </a:endParaRPr>
          </a:p>
          <a:p>
            <a:endParaRPr lang="en-GB" sz="1400" dirty="0"/>
          </a:p>
          <a:p>
            <a:endParaRPr lang="en-GB" sz="1400" dirty="0"/>
          </a:p>
        </p:txBody>
      </p:sp>
    </p:spTree>
    <p:extLst>
      <p:ext uri="{BB962C8B-B14F-4D97-AF65-F5344CB8AC3E}">
        <p14:creationId xmlns:p14="http://schemas.microsoft.com/office/powerpoint/2010/main" val="1866457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EDAP – Maturity Matrix</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7314"/>
            <a:ext cx="8804105" cy="3990218"/>
          </a:xfrm>
        </p:spPr>
      </p:pic>
      <p:sp>
        <p:nvSpPr>
          <p:cNvPr id="5" name="Rectangle 4"/>
          <p:cNvSpPr/>
          <p:nvPr/>
        </p:nvSpPr>
        <p:spPr>
          <a:xfrm>
            <a:off x="3833486" y="4139044"/>
            <a:ext cx="5081199" cy="369332"/>
          </a:xfrm>
          <a:prstGeom prst="rect">
            <a:avLst/>
          </a:prstGeom>
        </p:spPr>
        <p:txBody>
          <a:bodyPr wrap="non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Quality Assessment </a:t>
            </a:r>
            <a:r>
              <a:rPr lang="en-GB" dirty="0" smtClean="0">
                <a:latin typeface="Calibri" panose="020F0502020204030204" pitchFamily="34" charset="0"/>
                <a:ea typeface="Times New Roman" panose="02020603050405020304" pitchFamily="18" charset="0"/>
                <a:cs typeface="Times New Roman" panose="02020603050405020304" pitchFamily="18" charset="0"/>
              </a:rPr>
              <a:t>Guidelines. Sam Hunt et al., NPL</a:t>
            </a:r>
            <a:endParaRPr lang="en-GB" dirty="0"/>
          </a:p>
        </p:txBody>
      </p:sp>
    </p:spTree>
    <p:extLst>
      <p:ext uri="{BB962C8B-B14F-4D97-AF65-F5344CB8AC3E}">
        <p14:creationId xmlns:p14="http://schemas.microsoft.com/office/powerpoint/2010/main" val="1093943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36" y="91363"/>
            <a:ext cx="7156006" cy="430887"/>
          </a:xfrm>
        </p:spPr>
        <p:txBody>
          <a:bodyPr/>
          <a:lstStyle/>
          <a:p>
            <a:r>
              <a:rPr lang="en-GB" dirty="0" smtClean="0"/>
              <a:t>VHR-RODA – CEOS WGCV SAR workshop </a:t>
            </a:r>
            <a:endParaRPr lang="en-GB" dirty="0"/>
          </a:p>
        </p:txBody>
      </p:sp>
      <p:sp>
        <p:nvSpPr>
          <p:cNvPr id="3" name="Content Placeholder 2"/>
          <p:cNvSpPr>
            <a:spLocks noGrp="1"/>
          </p:cNvSpPr>
          <p:nvPr>
            <p:ph idx="1"/>
          </p:nvPr>
        </p:nvSpPr>
        <p:spPr>
          <a:xfrm>
            <a:off x="53788" y="522250"/>
            <a:ext cx="8982636" cy="3823200"/>
          </a:xfrm>
        </p:spPr>
        <p:txBody>
          <a:bodyPr/>
          <a:lstStyle/>
          <a:p>
            <a:r>
              <a:rPr lang="en-GB" dirty="0"/>
              <a:t>The Very High-resolution Radar &amp; Optical Data Assessment (VH-RODA) workshop will be held in </a:t>
            </a:r>
            <a:r>
              <a:rPr lang="en-GB" b="1" dirty="0" err="1"/>
              <a:t>Frascati</a:t>
            </a:r>
            <a:r>
              <a:rPr lang="en-GB" b="1" dirty="0"/>
              <a:t>, Italy from 18-22 November 2019</a:t>
            </a:r>
            <a:r>
              <a:rPr lang="en-GB" dirty="0"/>
              <a:t>. The Workshop, hosted by ESA/ESRIN, will provide an open forum for the presentation and discussion of current status and future developments related to the calibration and validation of space borne very high-resolution SAR and optical sensors and data products</a:t>
            </a:r>
            <a:r>
              <a:rPr lang="en-GB" dirty="0" smtClean="0"/>
              <a:t>. </a:t>
            </a:r>
          </a:p>
          <a:p>
            <a:r>
              <a:rPr lang="en-GB" sz="1200" b="1" dirty="0">
                <a:solidFill>
                  <a:srgbClr val="0070C0"/>
                </a:solidFill>
              </a:rPr>
              <a:t>https://earth.esa.int/web/sppa/meetings-workshops/hosted-and-co-sponsored-meetings/vh-roda</a:t>
            </a:r>
            <a:r>
              <a:rPr lang="en-GB" dirty="0"/>
              <a:t/>
            </a:r>
            <a:br>
              <a:rPr lang="en-GB" dirty="0"/>
            </a:br>
            <a:r>
              <a:rPr lang="en-GB" dirty="0"/>
              <a:t> </a:t>
            </a:r>
          </a:p>
          <a:p>
            <a:r>
              <a:rPr lang="en-GB" dirty="0"/>
              <a:t>The </a:t>
            </a:r>
            <a:r>
              <a:rPr lang="en-GB" b="1" dirty="0"/>
              <a:t>VH-RODA workshop </a:t>
            </a:r>
            <a:r>
              <a:rPr lang="en-GB" dirty="0"/>
              <a:t>will be in conjunction with </a:t>
            </a:r>
            <a:r>
              <a:rPr lang="en-GB" b="1" dirty="0"/>
              <a:t>the CEOS SAR 2019 workshop </a:t>
            </a:r>
            <a:r>
              <a:rPr lang="en-GB" dirty="0"/>
              <a:t>(</a:t>
            </a:r>
            <a:r>
              <a:rPr lang="en-GB" dirty="0">
                <a:solidFill>
                  <a:srgbClr val="0070C0"/>
                </a:solidFill>
                <a:hlinkClick r:id="rId2"/>
              </a:rPr>
              <a:t>http://sarcv.ceos.org/workshop2019</a:t>
            </a:r>
            <a:r>
              <a:rPr lang="en-GB" dirty="0"/>
              <a:t>) and organised consecutively to the Committee on Earth Observation Satellites (CEOS) Working Group on Calibration and Validation (WGCV) SAR Subgroup</a:t>
            </a:r>
            <a:r>
              <a:rPr lang="en-GB" dirty="0" smtClean="0"/>
              <a:t>.</a:t>
            </a:r>
            <a:r>
              <a:rPr lang="en-GB" dirty="0"/>
              <a:t/>
            </a:r>
            <a:br>
              <a:rPr lang="en-GB" dirty="0"/>
            </a:br>
            <a:r>
              <a:rPr lang="en-GB" dirty="0"/>
              <a:t>The CEOS SAR 2019 workshop will focus on current and future issues related to the calibration and validation of space borne SAR sensors and data products.</a:t>
            </a:r>
            <a:endParaRPr lang="en-GB" dirty="0"/>
          </a:p>
        </p:txBody>
      </p:sp>
    </p:spTree>
    <p:extLst>
      <p:ext uri="{BB962C8B-B14F-4D97-AF65-F5344CB8AC3E}">
        <p14:creationId xmlns:p14="http://schemas.microsoft.com/office/powerpoint/2010/main" val="2982929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80484" y="599091"/>
            <a:ext cx="8748000" cy="4949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normAutofit/>
          </a:bodyPr>
          <a:lstStyle>
            <a:lvl1pPr marL="358289" indent="-272679"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endParaRPr lang="en-GB" sz="2000" kern="0" dirty="0" smtClean="0"/>
          </a:p>
          <a:p>
            <a:pPr marL="285750" indent="-285750">
              <a:buFont typeface="Arial"/>
              <a:buChar char="•"/>
            </a:pPr>
            <a:r>
              <a:rPr lang="en-GB" sz="2000" kern="0" dirty="0" smtClean="0"/>
              <a:t>Define a strategy for the measurement of the lunar spectral irradiance variation from the ground </a:t>
            </a:r>
          </a:p>
          <a:p>
            <a:pPr marL="285750" indent="-285750">
              <a:buFont typeface="Arial"/>
              <a:buChar char="•"/>
            </a:pPr>
            <a:r>
              <a:rPr lang="en-GB" sz="2000" kern="0" dirty="0" smtClean="0"/>
              <a:t>Demonstrate the feasibility of such measurements</a:t>
            </a:r>
          </a:p>
          <a:p>
            <a:pPr marL="285750" indent="-285750">
              <a:buFont typeface="Arial"/>
              <a:buChar char="•"/>
            </a:pPr>
            <a:r>
              <a:rPr lang="en-GB" sz="2000" kern="0" dirty="0" smtClean="0"/>
              <a:t>Compile a database of such measurements and on that basis improve the modelling of the lunar disk irradiance variations through its cycles (targeting sub-2 % absolute radiometric accuracy)</a:t>
            </a:r>
          </a:p>
          <a:p>
            <a:pPr marL="285750" indent="-285750">
              <a:buFont typeface="Arial"/>
              <a:buChar char="•"/>
            </a:pPr>
            <a:r>
              <a:rPr lang="en-GB" sz="2000" kern="0" dirty="0" smtClean="0"/>
              <a:t>Compare the improved lunar disk irradiance model to various independent sources of lunar observations from space</a:t>
            </a:r>
          </a:p>
          <a:p>
            <a:pPr marL="285750" indent="-285750">
              <a:buFont typeface="Arial"/>
              <a:buChar char="•"/>
            </a:pPr>
            <a:endParaRPr lang="en-GB" sz="2000" kern="0" dirty="0"/>
          </a:p>
        </p:txBody>
      </p:sp>
      <p:sp>
        <p:nvSpPr>
          <p:cNvPr id="5" name="Title 1"/>
          <p:cNvSpPr>
            <a:spLocks noGrp="1"/>
          </p:cNvSpPr>
          <p:nvPr>
            <p:ph type="title"/>
          </p:nvPr>
        </p:nvSpPr>
        <p:spPr/>
        <p:txBody>
          <a:bodyPr/>
          <a:lstStyle/>
          <a:p>
            <a:r>
              <a:rPr lang="en-GB" dirty="0"/>
              <a:t>Lunar irradiance measurement and modelling for absolute radiometric calibration of EO sensors</a:t>
            </a:r>
          </a:p>
        </p:txBody>
      </p:sp>
    </p:spTree>
    <p:extLst>
      <p:ext uri="{BB962C8B-B14F-4D97-AF65-F5344CB8AC3E}">
        <p14:creationId xmlns:p14="http://schemas.microsoft.com/office/powerpoint/2010/main" val="1888296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26" y="0"/>
            <a:ext cx="7156006" cy="769332"/>
          </a:xfrm>
        </p:spPr>
        <p:txBody>
          <a:bodyPr/>
          <a:lstStyle/>
          <a:p>
            <a:r>
              <a:rPr lang="en-GB" dirty="0"/>
              <a:t>Lunar irradiance measurement and modelling for absolute radiometric calibration of EO sensors</a:t>
            </a:r>
          </a:p>
        </p:txBody>
      </p:sp>
      <p:sp>
        <p:nvSpPr>
          <p:cNvPr id="5" name="Rectangle 3"/>
          <p:cNvSpPr txBox="1">
            <a:spLocks noChangeArrowheads="1"/>
          </p:cNvSpPr>
          <p:nvPr/>
        </p:nvSpPr>
        <p:spPr bwMode="auto">
          <a:xfrm>
            <a:off x="202026" y="1538664"/>
            <a:ext cx="8611561" cy="3125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normAutofit/>
          </a:bodyPr>
          <a:lstStyle>
            <a:lvl1pPr marL="358289" indent="-272679"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Clr>
                <a:srgbClr val="008000"/>
              </a:buClr>
              <a:buFont typeface="Wingdings" charset="2"/>
              <a:buChar char="ü"/>
            </a:pPr>
            <a:r>
              <a:rPr lang="en-GB" sz="1200" kern="0" dirty="0" smtClean="0"/>
              <a:t>KO of activity in Sept. 2017</a:t>
            </a:r>
          </a:p>
          <a:p>
            <a:pPr marL="285750" indent="-285750">
              <a:buClr>
                <a:srgbClr val="008000"/>
              </a:buClr>
              <a:buFont typeface="Wingdings" charset="2"/>
              <a:buChar char="ü"/>
            </a:pPr>
            <a:r>
              <a:rPr lang="en-GB" sz="1200" kern="0" dirty="0" smtClean="0"/>
              <a:t>KO+2 months: definition and procurement of lunar photometer</a:t>
            </a:r>
          </a:p>
          <a:p>
            <a:pPr marL="285750" indent="-285750">
              <a:buClr>
                <a:srgbClr val="008000"/>
              </a:buClr>
              <a:buFont typeface="Wingdings" charset="2"/>
              <a:buChar char="ü"/>
            </a:pPr>
            <a:r>
              <a:rPr lang="en-GB" sz="1200" kern="0" dirty="0" smtClean="0"/>
              <a:t>KO+6 months (19</a:t>
            </a:r>
            <a:r>
              <a:rPr lang="en-GB" sz="1200" kern="0" baseline="30000" dirty="0" smtClean="0"/>
              <a:t>th</a:t>
            </a:r>
            <a:r>
              <a:rPr lang="en-GB" sz="1200" kern="0" dirty="0" smtClean="0"/>
              <a:t> of March 2018): Review of instrument characterisation (spectral, geometric and radiometric), calibration and derivation of measurement uncertainties.</a:t>
            </a:r>
          </a:p>
          <a:p>
            <a:pPr marL="285750" indent="-285750">
              <a:buClr>
                <a:srgbClr val="008000"/>
              </a:buClr>
              <a:buFont typeface="Wingdings" charset="2"/>
              <a:buChar char="ü"/>
            </a:pPr>
            <a:r>
              <a:rPr lang="en-GB" sz="1200" kern="0" dirty="0" smtClean="0"/>
              <a:t>KO+6 months (19</a:t>
            </a:r>
            <a:r>
              <a:rPr lang="en-GB" sz="1200" kern="0" baseline="30000" dirty="0" smtClean="0"/>
              <a:t>th</a:t>
            </a:r>
            <a:r>
              <a:rPr lang="en-GB" sz="1200" kern="0" dirty="0" smtClean="0"/>
              <a:t> of March 2018) to end: </a:t>
            </a:r>
          </a:p>
          <a:p>
            <a:pPr marL="1093788" lvl="1" indent="-285750">
              <a:buClr>
                <a:srgbClr val="008000"/>
              </a:buClr>
              <a:buFont typeface="Wingdings" charset="2"/>
              <a:buChar char="ü"/>
            </a:pPr>
            <a:r>
              <a:rPr lang="en-GB" sz="1200" kern="0" dirty="0" smtClean="0"/>
              <a:t>Lunar data collection at Pico Teide / </a:t>
            </a:r>
            <a:r>
              <a:rPr lang="en-GB" sz="1200" kern="0" dirty="0" err="1" smtClean="0"/>
              <a:t>Izana</a:t>
            </a:r>
            <a:r>
              <a:rPr lang="en-GB" sz="1200" kern="0" dirty="0" smtClean="0"/>
              <a:t> (Spain)</a:t>
            </a:r>
          </a:p>
          <a:p>
            <a:pPr marL="1093788" lvl="1" indent="-285750">
              <a:buClr>
                <a:srgbClr val="FFC000"/>
              </a:buClr>
              <a:buFont typeface="Wingdings" charset="2"/>
              <a:buChar char="ü"/>
            </a:pPr>
            <a:r>
              <a:rPr lang="en-GB" sz="1200" kern="0" dirty="0" smtClean="0"/>
              <a:t>Development of a model of lunar irradiance</a:t>
            </a:r>
          </a:p>
          <a:p>
            <a:pPr marL="285750" indent="-285750">
              <a:buClr>
                <a:srgbClr val="FFC000"/>
              </a:buClr>
              <a:buFont typeface="Arial"/>
              <a:buChar char="•"/>
            </a:pPr>
            <a:r>
              <a:rPr lang="en-GB" sz="1200" kern="0" dirty="0" smtClean="0"/>
              <a:t>KO+12 month to end: comparison of the model of lunar irradiance to:</a:t>
            </a:r>
          </a:p>
          <a:p>
            <a:pPr marL="1093788" lvl="1" indent="-285750">
              <a:buClr>
                <a:srgbClr val="FFC000"/>
              </a:buClr>
              <a:buFont typeface="Wingdings" charset="2"/>
              <a:buChar char="ü"/>
            </a:pPr>
            <a:r>
              <a:rPr lang="en-GB" sz="1200" kern="0" dirty="0" smtClean="0"/>
              <a:t>lunar observations: from </a:t>
            </a:r>
            <a:r>
              <a:rPr lang="en-GB" sz="1200" kern="0" dirty="0" err="1" smtClean="0"/>
              <a:t>Proba</a:t>
            </a:r>
            <a:r>
              <a:rPr lang="en-GB" sz="1200" kern="0" dirty="0" smtClean="0"/>
              <a:t>-V, PLEIADES and a subset of the GLOD</a:t>
            </a:r>
          </a:p>
          <a:p>
            <a:pPr marL="1093788" lvl="1" indent="-285750">
              <a:buClr>
                <a:srgbClr val="FFC000"/>
              </a:buClr>
              <a:buFont typeface="Wingdings" charset="2"/>
              <a:buChar char="ü"/>
            </a:pPr>
            <a:r>
              <a:rPr lang="en-GB" sz="1200" kern="0" dirty="0" smtClean="0"/>
              <a:t>Other lunar model(s): GIRO</a:t>
            </a:r>
          </a:p>
          <a:p>
            <a:pPr marL="1093788" lvl="1" indent="-285750">
              <a:buClr>
                <a:srgbClr val="FFC000"/>
              </a:buClr>
              <a:buFont typeface="Wingdings" charset="2"/>
              <a:buChar char="ü"/>
            </a:pPr>
            <a:endParaRPr lang="en-GB" sz="1200" kern="0" dirty="0" smtClean="0"/>
          </a:p>
          <a:p>
            <a:r>
              <a:rPr lang="en-GB" sz="1400" b="1" u="sng" kern="0" dirty="0" smtClean="0"/>
              <a:t>Final meeting</a:t>
            </a:r>
            <a:r>
              <a:rPr lang="en-GB" sz="1400" b="1" kern="0" dirty="0" smtClean="0"/>
              <a:t>: Sept. 2019</a:t>
            </a:r>
          </a:p>
        </p:txBody>
      </p:sp>
      <p:sp>
        <p:nvSpPr>
          <p:cNvPr id="6" name="Rectangle 5"/>
          <p:cNvSpPr/>
          <p:nvPr/>
        </p:nvSpPr>
        <p:spPr>
          <a:xfrm>
            <a:off x="228829" y="769332"/>
            <a:ext cx="8831537" cy="738664"/>
          </a:xfrm>
          <a:prstGeom prst="rect">
            <a:avLst/>
          </a:prstGeom>
        </p:spPr>
        <p:txBody>
          <a:bodyPr wrap="square">
            <a:spAutoFit/>
          </a:bodyPr>
          <a:lstStyle/>
          <a:p>
            <a:r>
              <a:rPr lang="en-GB" sz="1400" i="1" u="sng" dirty="0" smtClean="0"/>
              <a:t>M. </a:t>
            </a:r>
            <a:r>
              <a:rPr lang="en-GB" sz="1400" i="1" u="sng" dirty="0"/>
              <a:t>Bouvet (ESA)</a:t>
            </a:r>
            <a:r>
              <a:rPr lang="en-GB" sz="1400" i="1" dirty="0"/>
              <a:t>, Emma </a:t>
            </a:r>
            <a:r>
              <a:rPr lang="en-GB" sz="1400" i="1" dirty="0" err="1"/>
              <a:t>Woolliams</a:t>
            </a:r>
            <a:r>
              <a:rPr lang="en-GB" sz="1400" i="1" dirty="0"/>
              <a:t> (NPL), Claire Greenwell (NPL)</a:t>
            </a:r>
            <a:r>
              <a:rPr lang="en-US" sz="1400" i="1" dirty="0"/>
              <a:t>, </a:t>
            </a:r>
            <a:r>
              <a:rPr lang="en-GB" sz="1400" i="1" dirty="0"/>
              <a:t>Maria Garcia Miranda(NPL), Carlos </a:t>
            </a:r>
            <a:r>
              <a:rPr lang="en-GB" sz="1400" i="1" dirty="0" err="1"/>
              <a:t>Toledano</a:t>
            </a:r>
            <a:r>
              <a:rPr lang="en-GB" sz="1400" i="1" dirty="0"/>
              <a:t> (Univ. Valladolid)</a:t>
            </a:r>
            <a:r>
              <a:rPr lang="en-US" sz="1400" i="1" dirty="0"/>
              <a:t>, </a:t>
            </a:r>
            <a:r>
              <a:rPr lang="en-GB" sz="1400" i="1" dirty="0"/>
              <a:t>Alberto </a:t>
            </a:r>
            <a:r>
              <a:rPr lang="en-GB" sz="1400" i="1" dirty="0" err="1"/>
              <a:t>Berjón</a:t>
            </a:r>
            <a:r>
              <a:rPr lang="en-GB" sz="1400" i="1" dirty="0"/>
              <a:t> (Univ. Valladolid)</a:t>
            </a:r>
            <a:r>
              <a:rPr lang="en-US" sz="1400" i="1" dirty="0"/>
              <a:t>, </a:t>
            </a:r>
            <a:r>
              <a:rPr lang="en-GB" sz="1400" i="1" dirty="0" err="1"/>
              <a:t>África</a:t>
            </a:r>
            <a:r>
              <a:rPr lang="en-GB" sz="1400" i="1" dirty="0"/>
              <a:t> </a:t>
            </a:r>
            <a:r>
              <a:rPr lang="en-GB" sz="1400" i="1" dirty="0" err="1"/>
              <a:t>Baretto</a:t>
            </a:r>
            <a:r>
              <a:rPr lang="en-GB" sz="1400" i="1" dirty="0"/>
              <a:t> (Univ. Valladolid)</a:t>
            </a:r>
            <a:r>
              <a:rPr lang="en-US" sz="1400" i="1" dirty="0"/>
              <a:t>, </a:t>
            </a:r>
            <a:r>
              <a:rPr lang="en-GB" sz="1400" i="1" dirty="0"/>
              <a:t>Stefan </a:t>
            </a:r>
            <a:r>
              <a:rPr lang="en-GB" sz="1400" i="1" dirty="0" err="1"/>
              <a:t>Adriaensen</a:t>
            </a:r>
            <a:r>
              <a:rPr lang="en-GB" sz="1400" i="1" dirty="0"/>
              <a:t> (VITO)</a:t>
            </a:r>
            <a:endParaRPr lang="en-GB" sz="1400" i="1" dirty="0"/>
          </a:p>
        </p:txBody>
      </p:sp>
    </p:spTree>
    <p:extLst>
      <p:ext uri="{BB962C8B-B14F-4D97-AF65-F5344CB8AC3E}">
        <p14:creationId xmlns:p14="http://schemas.microsoft.com/office/powerpoint/2010/main" val="477573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ounded Rectangle 4"/>
          <p:cNvSpPr/>
          <p:nvPr/>
        </p:nvSpPr>
        <p:spPr>
          <a:xfrm>
            <a:off x="6389846" y="684081"/>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Satellites</a:t>
            </a:r>
          </a:p>
          <a:p>
            <a:pPr algn="r"/>
            <a:r>
              <a:rPr lang="en-GB" sz="2000" b="1" i="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a:t>
            </a:r>
            <a:r>
              <a:rPr lang="en-GB" sz="2000" i="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 development</a:t>
            </a:r>
          </a:p>
          <a:p>
            <a:pPr algn="r"/>
            <a:r>
              <a:rPr lang="en-GB" sz="2000" b="1" i="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GB" sz="2000" i="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operation </a:t>
            </a:r>
            <a:endParaRPr lang="en-GB"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142879" y="139873"/>
            <a:ext cx="7491618" cy="438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ESA Developed</a:t>
            </a:r>
            <a:r>
              <a:rPr kumimoji="0" lang="en-US"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Earth Observation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27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756" y="-96125"/>
            <a:ext cx="5381100" cy="769332"/>
          </a:xfrm>
        </p:spPr>
        <p:txBody>
          <a:bodyPr/>
          <a:lstStyle/>
          <a:p>
            <a:r>
              <a:rPr lang="en-US" dirty="0">
                <a:solidFill>
                  <a:srgbClr val="FFFFFF"/>
                </a:solidFill>
              </a:rPr>
              <a:t>WP 4000: Lunar spectral irradiance model development</a:t>
            </a:r>
          </a:p>
        </p:txBody>
      </p:sp>
      <p:sp>
        <p:nvSpPr>
          <p:cNvPr id="117763" name="Rectangle 3"/>
          <p:cNvSpPr>
            <a:spLocks noGrp="1" noChangeArrowheads="1"/>
          </p:cNvSpPr>
          <p:nvPr>
            <p:ph idx="1"/>
          </p:nvPr>
        </p:nvSpPr>
        <p:spPr>
          <a:xfrm>
            <a:off x="0" y="579152"/>
            <a:ext cx="9036424" cy="1264722"/>
          </a:xfrm>
        </p:spPr>
        <p:txBody>
          <a:bodyPr anchor="ctr">
            <a:normAutofit/>
          </a:bodyPr>
          <a:lstStyle/>
          <a:p>
            <a:pPr marL="257175" indent="-257175">
              <a:buFont typeface="Arial"/>
              <a:buChar char="•"/>
            </a:pPr>
            <a:r>
              <a:rPr lang="en-US" sz="1350" dirty="0"/>
              <a:t>Define a strategy to derive the model regression coefficients (ROLO based) from the lunar measurements</a:t>
            </a:r>
          </a:p>
          <a:p>
            <a:pPr marL="257175" indent="-257175">
              <a:buFont typeface="Arial"/>
              <a:buChar char="•"/>
            </a:pPr>
            <a:r>
              <a:rPr lang="en-US" sz="1350" dirty="0"/>
              <a:t>Derive regression coefficients from database of measurements</a:t>
            </a:r>
          </a:p>
          <a:p>
            <a:pPr marL="257175" indent="-257175">
              <a:buFont typeface="Arial"/>
              <a:buChar char="•"/>
            </a:pPr>
            <a:r>
              <a:rPr lang="en-US" sz="1350" dirty="0"/>
              <a:t>Measurements uncertainty propagation in to the model parameters / regression coefficients</a:t>
            </a:r>
            <a:endParaRPr lang="en-GB" sz="1350" dirty="0"/>
          </a:p>
        </p:txBody>
      </p:sp>
      <p:pic>
        <p:nvPicPr>
          <p:cNvPr id="4" name="Picture 3">
            <a:extLst>
              <a:ext uri="{FF2B5EF4-FFF2-40B4-BE49-F238E27FC236}">
                <a16:creationId xmlns:a16="http://schemas.microsoft.com/office/drawing/2014/main" id="{D2AB31A2-96D8-3946-9EFD-0B6620DCD8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30" y="2051637"/>
            <a:ext cx="3680652" cy="2335946"/>
          </a:xfrm>
          <a:prstGeom prst="rect">
            <a:avLst/>
          </a:prstGeom>
          <a:noFill/>
        </p:spPr>
      </p:pic>
      <p:pic>
        <p:nvPicPr>
          <p:cNvPr id="5" name="Picture 4">
            <a:extLst>
              <a:ext uri="{FF2B5EF4-FFF2-40B4-BE49-F238E27FC236}">
                <a16:creationId xmlns:a16="http://schemas.microsoft.com/office/drawing/2014/main" id="{5A569FB7-1875-6D47-9C2F-9A2112727D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40834" y="1916143"/>
            <a:ext cx="2989089" cy="2599018"/>
          </a:xfrm>
          <a:prstGeom prst="rect">
            <a:avLst/>
          </a:prstGeom>
          <a:noFill/>
        </p:spPr>
      </p:pic>
      <p:sp>
        <p:nvSpPr>
          <p:cNvPr id="3" name="TextBox 2">
            <a:extLst>
              <a:ext uri="{FF2B5EF4-FFF2-40B4-BE49-F238E27FC236}">
                <a16:creationId xmlns:a16="http://schemas.microsoft.com/office/drawing/2014/main" id="{48112937-6E93-CA4B-A601-F53B0334FEF4}"/>
              </a:ext>
            </a:extLst>
          </p:cNvPr>
          <p:cNvSpPr txBox="1"/>
          <p:nvPr/>
        </p:nvSpPr>
        <p:spPr>
          <a:xfrm rot="16200000">
            <a:off x="-544052" y="3244428"/>
            <a:ext cx="1451038" cy="230832"/>
          </a:xfrm>
          <a:prstGeom prst="rect">
            <a:avLst/>
          </a:prstGeom>
          <a:noFill/>
        </p:spPr>
        <p:txBody>
          <a:bodyPr wrap="none" rtlCol="0">
            <a:spAutoFit/>
          </a:bodyPr>
          <a:lstStyle/>
          <a:p>
            <a:r>
              <a:rPr lang="en-US" sz="900" dirty="0"/>
              <a:t>Logarithm reflectance</a:t>
            </a:r>
          </a:p>
        </p:txBody>
      </p:sp>
      <p:sp>
        <p:nvSpPr>
          <p:cNvPr id="7" name="Title 1"/>
          <p:cNvSpPr txBox="1">
            <a:spLocks/>
          </p:cNvSpPr>
          <p:nvPr/>
        </p:nvSpPr>
        <p:spPr bwMode="auto">
          <a:xfrm>
            <a:off x="131775" y="88541"/>
            <a:ext cx="8180415" cy="400000"/>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a:lstStyle>
          <a:p>
            <a:r>
              <a:rPr lang="en-US" sz="2000" kern="0" dirty="0" smtClean="0"/>
              <a:t>WP 4000: Lunar spectral irradiance model development</a:t>
            </a:r>
            <a:endParaRPr lang="en-US" sz="2000" kern="0" dirty="0"/>
          </a:p>
        </p:txBody>
      </p:sp>
    </p:spTree>
    <p:extLst>
      <p:ext uri="{BB962C8B-B14F-4D97-AF65-F5344CB8AC3E}">
        <p14:creationId xmlns:p14="http://schemas.microsoft.com/office/powerpoint/2010/main" val="3366415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733" y="102697"/>
            <a:ext cx="8483173" cy="4770537"/>
          </a:xfrm>
          <a:prstGeom prst="rect">
            <a:avLst/>
          </a:prstGeom>
        </p:spPr>
        <p:txBody>
          <a:bodyPr wrap="square">
            <a:spAutoFit/>
          </a:bodyPr>
          <a:lstStyle/>
          <a:p>
            <a:pPr>
              <a:spcAft>
                <a:spcPts val="0"/>
              </a:spcAft>
            </a:pPr>
            <a:r>
              <a:rPr lang="en-GB" sz="2400" kern="1400" spc="-50" dirty="0">
                <a:latin typeface="Calibri Light" panose="020F0302020204030204" pitchFamily="34" charset="0"/>
                <a:ea typeface="Times New Roman" panose="02020603050405020304" pitchFamily="18" charset="0"/>
                <a:cs typeface="Times New Roman" panose="02020603050405020304" pitchFamily="18" charset="0"/>
              </a:rPr>
              <a:t>Eradiate Community </a:t>
            </a:r>
            <a:r>
              <a:rPr lang="en-US" sz="2400" kern="1400" spc="-50" dirty="0">
                <a:latin typeface="Calibri Light" panose="020F0302020204030204" pitchFamily="34" charset="0"/>
                <a:ea typeface="Times New Roman" panose="02020603050405020304" pitchFamily="18" charset="0"/>
                <a:cs typeface="Times New Roman" panose="02020603050405020304" pitchFamily="18" charset="0"/>
              </a:rPr>
              <a:t>Workshop 2019</a:t>
            </a:r>
            <a:endParaRPr lang="en-GB" sz="2400" kern="1400" spc="-50" dirty="0">
              <a:latin typeface="Calibri Light" panose="020F0302020204030204" pitchFamily="34" charset="0"/>
              <a:ea typeface="Times New Roman" panose="02020603050405020304" pitchFamily="18" charset="0"/>
              <a:cs typeface="Times New Roman" panose="02020603050405020304" pitchFamily="18" charset="0"/>
            </a:endParaRPr>
          </a:p>
          <a:p>
            <a:pPr>
              <a:spcAft>
                <a:spcPts val="600"/>
              </a:spcAft>
            </a:pPr>
            <a:r>
              <a:rPr lang="en-US" sz="1100" b="1" dirty="0">
                <a:latin typeface="Calibri" panose="020F0502020204030204" pitchFamily="34" charset="0"/>
                <a:ea typeface="Calibri" panose="020F0502020204030204" pitchFamily="34" charset="0"/>
                <a:cs typeface="Times New Roman" panose="02020603050405020304" pitchFamily="18" charset="0"/>
              </a:rPr>
              <a:t> </a:t>
            </a:r>
            <a:r>
              <a:rPr lang="en-US" sz="1100" b="1" dirty="0" smtClean="0">
                <a:latin typeface="Calibri" panose="020F0502020204030204" pitchFamily="34" charset="0"/>
                <a:ea typeface="Calibri" panose="020F0502020204030204" pitchFamily="34" charset="0"/>
                <a:cs typeface="Times New Roman" panose="02020603050405020304" pitchFamily="18" charset="0"/>
              </a:rPr>
              <a:t>Object</a:t>
            </a:r>
            <a:r>
              <a:rPr lang="en-US" sz="1100" b="1" dirty="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a:latin typeface="Calibri" panose="020F0502020204030204" pitchFamily="34" charset="0"/>
                <a:ea typeface="Calibri" panose="020F0502020204030204" pitchFamily="34" charset="0"/>
                <a:cs typeface="Times New Roman" panose="02020603050405020304" pitchFamily="18" charset="0"/>
              </a:rPr>
              <a:t>First announcement of the </a:t>
            </a:r>
            <a:r>
              <a:rPr lang="en-US" sz="1100" dirty="0">
                <a:latin typeface="Calibri" panose="020F0502020204030204" pitchFamily="34" charset="0"/>
                <a:ea typeface="Calibri" panose="020F0502020204030204" pitchFamily="34" charset="0"/>
                <a:cs typeface="Times New Roman" panose="02020603050405020304" pitchFamily="18" charset="0"/>
              </a:rPr>
              <a:t>Eradiate 2019 workshop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Dear colleagues,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As announced on the </a:t>
            </a:r>
            <a:r>
              <a:rPr 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ction="ppaction://hlinkfile"/>
              </a:rPr>
              <a:t>eradiate.eu</a:t>
            </a:r>
            <a:r>
              <a:rPr lang="en-US" sz="1100" dirty="0">
                <a:latin typeface="Calibri" panose="020F0502020204030204" pitchFamily="34" charset="0"/>
                <a:ea typeface="Calibri" panose="020F0502020204030204" pitchFamily="34" charset="0"/>
                <a:cs typeface="Times New Roman" panose="02020603050405020304" pitchFamily="18" charset="0"/>
              </a:rPr>
              <a:t> web page, </a:t>
            </a:r>
            <a:r>
              <a:rPr lang="en-US" sz="1100" b="1" dirty="0">
                <a:latin typeface="Calibri" panose="020F0502020204030204" pitchFamily="34" charset="0"/>
                <a:ea typeface="Calibri" panose="020F0502020204030204" pitchFamily="34" charset="0"/>
                <a:cs typeface="Times New Roman" panose="02020603050405020304" pitchFamily="18" charset="0"/>
              </a:rPr>
              <a:t>the 2019 Eradiate workshop will be held on November 26</a:t>
            </a:r>
            <a:r>
              <a:rPr lang="en-US" sz="1100" b="1" baseline="30000" dirty="0">
                <a:latin typeface="Calibri" panose="020F0502020204030204" pitchFamily="34" charset="0"/>
                <a:ea typeface="Calibri" panose="020F0502020204030204" pitchFamily="34" charset="0"/>
                <a:cs typeface="Times New Roman" panose="02020603050405020304" pitchFamily="18" charset="0"/>
              </a:rPr>
              <a:t>th</a:t>
            </a:r>
            <a:r>
              <a:rPr lang="en-US" sz="1100" b="1" dirty="0">
                <a:latin typeface="Calibri" panose="020F0502020204030204" pitchFamily="34" charset="0"/>
                <a:ea typeface="Calibri" panose="020F0502020204030204" pitchFamily="34" charset="0"/>
                <a:cs typeface="Times New Roman" panose="02020603050405020304" pitchFamily="18" charset="0"/>
              </a:rPr>
              <a:t>-27</a:t>
            </a:r>
            <a:r>
              <a:rPr lang="en-US" sz="1100" b="1" baseline="30000" dirty="0">
                <a:latin typeface="Calibri" panose="020F0502020204030204" pitchFamily="34" charset="0"/>
                <a:ea typeface="Calibri" panose="020F0502020204030204" pitchFamily="34" charset="0"/>
                <a:cs typeface="Times New Roman" panose="02020603050405020304" pitchFamily="18" charset="0"/>
              </a:rPr>
              <a:t>th</a:t>
            </a:r>
            <a:r>
              <a:rPr lang="en-US" sz="1100" b="1" dirty="0">
                <a:latin typeface="Calibri" panose="020F0502020204030204" pitchFamily="34" charset="0"/>
                <a:ea typeface="Calibri" panose="020F0502020204030204" pitchFamily="34" charset="0"/>
                <a:cs typeface="Times New Roman" panose="02020603050405020304" pitchFamily="18" charset="0"/>
              </a:rPr>
              <a:t> 2019 at the Joint Research Center facilities in </a:t>
            </a:r>
            <a:r>
              <a:rPr lang="en-US" sz="1100" b="1" dirty="0" err="1">
                <a:latin typeface="Calibri" panose="020F0502020204030204" pitchFamily="34" charset="0"/>
                <a:ea typeface="Calibri" panose="020F0502020204030204" pitchFamily="34" charset="0"/>
                <a:cs typeface="Times New Roman" panose="02020603050405020304" pitchFamily="18" charset="0"/>
              </a:rPr>
              <a:t>Ispra</a:t>
            </a:r>
            <a:r>
              <a:rPr lang="en-US" sz="1100" b="1" dirty="0">
                <a:latin typeface="Calibri" panose="020F0502020204030204" pitchFamily="34" charset="0"/>
                <a:ea typeface="Calibri" panose="020F0502020204030204" pitchFamily="34" charset="0"/>
                <a:cs typeface="Times New Roman" panose="02020603050405020304" pitchFamily="18" charset="0"/>
              </a:rPr>
              <a:t> (Italy)</a:t>
            </a:r>
            <a:r>
              <a:rPr lang="en-US" sz="1100" dirty="0">
                <a:latin typeface="Calibri" panose="020F0502020204030204" pitchFamily="34" charset="0"/>
                <a:ea typeface="Calibri" panose="020F0502020204030204" pitchFamily="34" charset="0"/>
                <a:cs typeface="Times New Roman" panose="02020603050405020304" pitchFamily="18" charset="0"/>
              </a:rPr>
              <a:t>. Eradiate is an open-source 3D radiative transfer model based on a state-of-the-art Monte Carlo ray tracing method. The first phase of the development of the code has started last May. A first beta version the code will be released in late 2020. Several additional beta releases are scheduled over the course of 2021. The first public release, open for contribution, is scheduled for early 2022.</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A major originality of Eradiate is to offer a common 3D radiative transfer simulation framework to Earth observation </a:t>
            </a:r>
            <a:r>
              <a:rPr lang="en-US" sz="1100" dirty="0" err="1">
                <a:latin typeface="Calibri" panose="020F0502020204030204" pitchFamily="34" charset="0"/>
                <a:ea typeface="Calibri" panose="020F0502020204030204" pitchFamily="34" charset="0"/>
                <a:cs typeface="Times New Roman" panose="02020603050405020304" pitchFamily="18" charset="0"/>
              </a:rPr>
              <a:t>subcommunities</a:t>
            </a:r>
            <a:r>
              <a:rPr lang="en-US" sz="1100" dirty="0">
                <a:latin typeface="Calibri" panose="020F0502020204030204" pitchFamily="34" charset="0"/>
                <a:ea typeface="Calibri" panose="020F0502020204030204" pitchFamily="34" charset="0"/>
                <a:cs typeface="Times New Roman" panose="02020603050405020304" pitchFamily="18" charset="0"/>
              </a:rPr>
              <a:t> (atmosphere, land, ocean, etc.) to allow painless integration of scientific advances. Eradiate is intended to be a place to aggregate state-of-the-art techniques, proven by research and widely accepted by the community as a standard.</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Contribution can take several forms, some of which require programming, but not only. Contributing to a community project can mean: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reporting bugs or problems;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suggesting features;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writing documentation;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fixing bugs;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implementing new features;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Times New Roman" panose="02020603050405020304" pitchFamily="18" charset="0"/>
              </a:rPr>
              <a:t>developing new 1D and 3D scenes.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1100" dirty="0">
                <a:latin typeface="Calibri" panose="020F0502020204030204" pitchFamily="34" charset="0"/>
                <a:ea typeface="Calibri" panose="020F0502020204030204" pitchFamily="34" charset="0"/>
                <a:cs typeface="Times New Roman" panose="02020603050405020304" pitchFamily="18" charset="0"/>
              </a:rPr>
              <a:t>The main goals of this year’s workshop are therefore to assess which tools and processes should be put in place for contribution including Eradiate benchmarking procedures, as well as to start discussions on potential community contributions. The latter will be oriented to meet RTM needs to support </a:t>
            </a:r>
            <a:r>
              <a:rPr lang="en-US" sz="1100" dirty="0">
                <a:solidFill>
                  <a:srgbClr val="353535"/>
                </a:solidFill>
                <a:latin typeface="AppleSystemUIFont"/>
                <a:ea typeface="Calibri" panose="020F0502020204030204" pitchFamily="34" charset="0"/>
                <a:cs typeface="AppleSystemUIFont"/>
              </a:rPr>
              <a:t>Copernicus-related </a:t>
            </a:r>
            <a:r>
              <a:rPr lang="en-US" sz="1100" dirty="0" err="1">
                <a:solidFill>
                  <a:srgbClr val="353535"/>
                </a:solidFill>
                <a:latin typeface="AppleSystemUIFont"/>
                <a:ea typeface="Calibri" panose="020F0502020204030204" pitchFamily="34" charset="0"/>
                <a:cs typeface="AppleSystemUIFont"/>
              </a:rPr>
              <a:t>CalVal</a:t>
            </a:r>
            <a:r>
              <a:rPr lang="en-US" sz="1100" dirty="0">
                <a:solidFill>
                  <a:srgbClr val="353535"/>
                </a:solidFill>
                <a:latin typeface="AppleSystemUIFont"/>
                <a:ea typeface="Calibri" panose="020F0502020204030204" pitchFamily="34" charset="0"/>
                <a:cs typeface="AppleSystemUIFont"/>
              </a:rPr>
              <a:t> activities. </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667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824" y="344095"/>
            <a:ext cx="4468228" cy="3970318"/>
          </a:xfrm>
          <a:prstGeom prst="rect">
            <a:avLst/>
          </a:prstGeom>
        </p:spPr>
        <p:txBody>
          <a:bodyPr wrap="square">
            <a:spAutoFit/>
          </a:bodyPr>
          <a:lstStyle/>
          <a:p>
            <a:pPr algn="l"/>
            <a:r>
              <a:rPr lang="en-US" sz="2000" b="1" u="sng" dirty="0" smtClean="0"/>
              <a:t>ESA full Member of GSICS</a:t>
            </a:r>
          </a:p>
          <a:p>
            <a:pPr algn="l"/>
            <a:endParaRPr lang="en-US" sz="1800" b="1" u="sng" dirty="0" smtClean="0"/>
          </a:p>
          <a:p>
            <a:pPr algn="l"/>
            <a:r>
              <a:rPr lang="en-GB" sz="1800" dirty="0" smtClean="0"/>
              <a:t>T</a:t>
            </a:r>
            <a:r>
              <a:rPr lang="en-US" sz="1600" dirty="0" smtClean="0"/>
              <a:t>he </a:t>
            </a:r>
            <a:r>
              <a:rPr lang="en-US" sz="1600" dirty="0"/>
              <a:t>GSICS POC for ESA </a:t>
            </a:r>
            <a:r>
              <a:rPr lang="en-US" sz="1600" dirty="0" smtClean="0"/>
              <a:t>are</a:t>
            </a:r>
            <a:r>
              <a:rPr lang="en-US" sz="1600" dirty="0" smtClean="0"/>
              <a:t>: </a:t>
            </a:r>
            <a:endParaRPr lang="en-US" sz="1600" dirty="0" smtClean="0"/>
          </a:p>
          <a:p>
            <a:pPr marL="285750" indent="-285750" algn="l">
              <a:buFontTx/>
              <a:buChar char="-"/>
            </a:pPr>
            <a:r>
              <a:rPr lang="en-US" sz="1600" b="1" dirty="0" smtClean="0"/>
              <a:t>Philippe </a:t>
            </a:r>
            <a:r>
              <a:rPr lang="en-US" sz="1600" b="1" dirty="0"/>
              <a:t>Goryl </a:t>
            </a:r>
            <a:r>
              <a:rPr lang="en-US" sz="1600" b="1" dirty="0" smtClean="0"/>
              <a:t> </a:t>
            </a:r>
            <a:endParaRPr lang="en-US" sz="1600" b="1" dirty="0" smtClean="0"/>
          </a:p>
          <a:p>
            <a:pPr algn="l"/>
            <a:r>
              <a:rPr lang="en-US" sz="1600" i="1" dirty="0" smtClean="0"/>
              <a:t>Philippe.Goryl@esa.int</a:t>
            </a:r>
            <a:endParaRPr lang="en-US" sz="1600" i="1" dirty="0" smtClean="0"/>
          </a:p>
          <a:p>
            <a:pPr marL="285750" indent="-285750" algn="l">
              <a:buFontTx/>
              <a:buChar char="-"/>
            </a:pPr>
            <a:r>
              <a:rPr lang="en-US" sz="1600" b="1" dirty="0" smtClean="0"/>
              <a:t>Mark Drinkwater</a:t>
            </a:r>
          </a:p>
          <a:p>
            <a:pPr algn="l"/>
            <a:r>
              <a:rPr lang="en-US" sz="1600" dirty="0" smtClean="0">
                <a:hlinkClick r:id="rId2"/>
              </a:rPr>
              <a:t>Mark.Drinkwater@esa.int</a:t>
            </a:r>
            <a:endParaRPr lang="en-US" sz="1600" dirty="0" smtClean="0"/>
          </a:p>
          <a:p>
            <a:pPr algn="l"/>
            <a:endParaRPr lang="en-US" sz="1600" dirty="0" smtClean="0"/>
          </a:p>
          <a:p>
            <a:pPr algn="l"/>
            <a:endParaRPr lang="en-US" sz="1600" b="1" i="1" dirty="0" smtClean="0">
              <a:solidFill>
                <a:schemeClr val="tx1"/>
              </a:solidFill>
            </a:endParaRPr>
          </a:p>
          <a:p>
            <a:pPr algn="l"/>
            <a:r>
              <a:rPr lang="en-US" sz="1600" b="1" i="1" dirty="0" smtClean="0"/>
              <a:t>2019 GSICS Data and Research Working Groups </a:t>
            </a:r>
            <a:r>
              <a:rPr lang="en-US" sz="1600" b="1" i="1" dirty="0" smtClean="0">
                <a:solidFill>
                  <a:schemeClr val="tx1"/>
                </a:solidFill>
              </a:rPr>
              <a:t>Annual meeting held at ESA </a:t>
            </a:r>
            <a:r>
              <a:rPr lang="en-US" sz="1600" b="1" i="1" dirty="0" err="1" smtClean="0">
                <a:solidFill>
                  <a:schemeClr val="tx1"/>
                </a:solidFill>
              </a:rPr>
              <a:t>Frascati</a:t>
            </a:r>
            <a:r>
              <a:rPr lang="en-US" sz="1600" b="1" i="1" dirty="0" smtClean="0">
                <a:solidFill>
                  <a:schemeClr val="tx1"/>
                </a:solidFill>
              </a:rPr>
              <a:t> in March 2019. </a:t>
            </a:r>
          </a:p>
          <a:p>
            <a:pPr algn="l"/>
            <a:endParaRPr lang="en-US" sz="1600" b="1" i="1" dirty="0">
              <a:solidFill>
                <a:schemeClr val="tx1"/>
              </a:solidFill>
            </a:endParaRPr>
          </a:p>
          <a:p>
            <a:pPr marL="285750" indent="-285750" algn="l">
              <a:buFontTx/>
              <a:buChar char="-"/>
            </a:pPr>
            <a:endParaRPr lang="en-US" sz="1800" b="1" i="1" dirty="0" smtClean="0"/>
          </a:p>
          <a:p>
            <a:pPr marL="285750" indent="-285750" algn="l">
              <a:buFontTx/>
              <a:buChar char="-"/>
            </a:pPr>
            <a:endParaRPr lang="en-US" sz="1800" b="1" i="1" dirty="0" smtClean="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681" y="1060396"/>
            <a:ext cx="4101993" cy="3076495"/>
          </a:xfrm>
          <a:prstGeom prst="rect">
            <a:avLst/>
          </a:prstGeom>
        </p:spPr>
      </p:pic>
    </p:spTree>
    <p:extLst>
      <p:ext uri="{BB962C8B-B14F-4D97-AF65-F5344CB8AC3E}">
        <p14:creationId xmlns:p14="http://schemas.microsoft.com/office/powerpoint/2010/main" val="82747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9675"/>
            <a:ext cx="9142784" cy="4794105"/>
          </a:xfrm>
          <a:prstGeom prst="rect">
            <a:avLst/>
          </a:prstGeom>
          <a:gradFill flip="none" rotWithShape="1">
            <a:gsLst>
              <a:gs pos="0">
                <a:srgbClr val="002060"/>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888274" y="126319"/>
            <a:ext cx="6866941" cy="438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 long term vision</a:t>
            </a:r>
            <a:r>
              <a:rPr kumimoji="0" lang="en-US"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along 4 axis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5" name="Rounded Rectangle 4"/>
          <p:cNvSpPr/>
          <p:nvPr/>
        </p:nvSpPr>
        <p:spPr>
          <a:xfrm>
            <a:off x="353516" y="774878"/>
            <a:ext cx="4112108" cy="1844761"/>
          </a:xfrm>
          <a:prstGeom prst="roundRect">
            <a:avLst>
              <a:gd name="adj" fmla="val 5798"/>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a:t>
            </a:r>
          </a:p>
        </p:txBody>
      </p:sp>
      <p:sp>
        <p:nvSpPr>
          <p:cNvPr id="10" name="Rounded Rectangle 9"/>
          <p:cNvSpPr/>
          <p:nvPr/>
        </p:nvSpPr>
        <p:spPr>
          <a:xfrm>
            <a:off x="353516" y="2786407"/>
            <a:ext cx="4112108" cy="1754414"/>
          </a:xfrm>
          <a:prstGeom prst="roundRect">
            <a:avLst>
              <a:gd name="adj" fmla="val 6232"/>
            </a:avLst>
          </a:prstGeom>
          <a:gradFill flip="none" rotWithShape="1">
            <a:gsLst>
              <a:gs pos="0">
                <a:srgbClr val="57257D">
                  <a:shade val="30000"/>
                  <a:satMod val="115000"/>
                </a:srgbClr>
              </a:gs>
              <a:gs pos="50000">
                <a:srgbClr val="57257D">
                  <a:shade val="67500"/>
                  <a:satMod val="115000"/>
                </a:srgbClr>
              </a:gs>
              <a:gs pos="100000">
                <a:srgbClr val="57257D">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19050" marR="0" lvl="0" indent="-19050" algn="ctr" defTabSz="914400" rtl="0" eaLnBrk="1" fontAlgn="base" latinLnBrk="0" hangingPunct="1">
              <a:lnSpc>
                <a:spcPct val="100000"/>
              </a:lnSpc>
              <a:spcBef>
                <a:spcPct val="0"/>
              </a:spcBef>
              <a:spcAft>
                <a:spcPct val="0"/>
              </a:spcAft>
              <a:buClrTx/>
              <a:buSzTx/>
              <a:buFontTx/>
              <a:buNone/>
              <a:tabLst>
                <a:tab pos="0" algn="l"/>
              </a:tabLst>
              <a:defRPr/>
            </a:pPr>
            <a:r>
              <a:rPr kumimoji="0" lang="en-GB"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Customised EO</a:t>
            </a:r>
            <a:endPar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Rounded Rectangle 10"/>
          <p:cNvSpPr/>
          <p:nvPr/>
        </p:nvSpPr>
        <p:spPr>
          <a:xfrm>
            <a:off x="4710654" y="792110"/>
            <a:ext cx="3933715" cy="1844761"/>
          </a:xfrm>
          <a:prstGeom prst="roundRect">
            <a:avLst>
              <a:gd name="adj" fmla="val 6232"/>
            </a:avLst>
          </a:prstGeom>
          <a:gradFill flip="none" rotWithShape="1">
            <a:gsLst>
              <a:gs pos="0">
                <a:srgbClr val="5E1B0E"/>
              </a:gs>
              <a:gs pos="100000">
                <a:srgbClr val="FF5050">
                  <a:shade val="67500"/>
                  <a:satMod val="115000"/>
                </a:srgbClr>
              </a:gs>
              <a:gs pos="51000">
                <a:srgbClr val="AF482B"/>
              </a:gs>
            </a:gsLst>
            <a:path path="circle">
              <a:fillToRect r="100000" b="100000"/>
            </a:path>
            <a:tileRect l="-100000" t="-10000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12700" indent="-12700" algn="ct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 EO </a:t>
            </a:r>
          </a:p>
        </p:txBody>
      </p:sp>
      <p:sp>
        <p:nvSpPr>
          <p:cNvPr id="6" name="TextBox 5"/>
          <p:cNvSpPr txBox="1"/>
          <p:nvPr/>
        </p:nvSpPr>
        <p:spPr>
          <a:xfrm>
            <a:off x="416530" y="1454937"/>
            <a:ext cx="3980559" cy="707886"/>
          </a:xfrm>
          <a:prstGeom prst="rect">
            <a:avLst/>
          </a:prstGeom>
          <a:noFill/>
        </p:spPr>
        <p:txBody>
          <a:bodyPr wrap="square" rtlCol="0">
            <a:spAutoFit/>
          </a:bodyPr>
          <a:lstStyle/>
          <a:p>
            <a:pPr marR="0" lvl="0" algn="ctr" defTabSz="914400" rtl="0" eaLnBrk="1" fontAlgn="t" latinLnBrk="0" hangingPunct="1">
              <a:lnSpc>
                <a:spcPct val="100000"/>
              </a:lnSpc>
              <a:spcBef>
                <a:spcPct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New name </a:t>
            </a:r>
          </a:p>
          <a:p>
            <a:pPr marR="0" lvl="0" algn="ctr" defTabSz="914400" rtl="0" eaLnBrk="1" fontAlgn="t" latinLnBrk="0" hangingPunct="1">
              <a:lnSpc>
                <a:spcPct val="100000"/>
              </a:lnSpc>
              <a:spcBef>
                <a:spcPct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for ESA </a:t>
            </a:r>
            <a:r>
              <a:rPr lang="en-GB" sz="2000" noProof="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R&amp;D </a:t>
            </a:r>
            <a:r>
              <a:rPr lang="en-GB" sz="2000" noProof="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n-GB" sz="2000"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rogramme</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p:txBody>
      </p:sp>
      <p:sp>
        <p:nvSpPr>
          <p:cNvPr id="13" name="TextBox 12"/>
          <p:cNvSpPr txBox="1"/>
          <p:nvPr/>
        </p:nvSpPr>
        <p:spPr>
          <a:xfrm>
            <a:off x="361235" y="3269317"/>
            <a:ext cx="4091151" cy="1231106"/>
          </a:xfrm>
          <a:prstGeom prst="rect">
            <a:avLst/>
          </a:prstGeom>
          <a:noFill/>
        </p:spPr>
        <p:txBody>
          <a:bodyPr wrap="square" rtlCol="0">
            <a:spAutoFit/>
          </a:bodyPr>
          <a:lstStyle/>
          <a:p>
            <a:pPr algn="ctr">
              <a:spcBef>
                <a:spcPts val="1200"/>
              </a:spcBef>
              <a:defRP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Proba-V </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Altius           InCubed</a:t>
            </a: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Bef>
                <a:spcPts val="1200"/>
              </a:spcBef>
              <a:defRPr/>
            </a:pPr>
            <a:r>
              <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Climate</a:t>
            </a:r>
            <a:r>
              <a:rPr kumimoji="0" lang="en-GB"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Change Initiative (</a:t>
            </a:r>
            <a:r>
              <a:rPr kumimoji="0" lang="en-GB" sz="160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CCI</a:t>
            </a:r>
            <a:r>
              <a:rPr kumimoji="0" lang="en-GB"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R="0" lvl="0" algn="ctr" defTabSz="914400" rtl="0" eaLnBrk="1" fontAlgn="base" latinLnBrk="0" hangingPunct="1">
              <a:spcBef>
                <a:spcPts val="1200"/>
              </a:spcBef>
              <a:spcAft>
                <a:spcPct val="0"/>
              </a:spcAft>
              <a:buClrTx/>
              <a:buSzTx/>
              <a:tabLst/>
              <a:defRPr/>
            </a:pPr>
            <a:r>
              <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Global Development Assistance</a:t>
            </a:r>
          </a:p>
        </p:txBody>
      </p:sp>
      <p:sp>
        <p:nvSpPr>
          <p:cNvPr id="14" name="TextBox 13"/>
          <p:cNvSpPr txBox="1"/>
          <p:nvPr/>
        </p:nvSpPr>
        <p:spPr>
          <a:xfrm>
            <a:off x="4718686" y="1337350"/>
            <a:ext cx="3933714" cy="109260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GB" sz="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In partnership </a:t>
            </a: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with European Commission </a:t>
            </a: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and with EUMETSAT</a:t>
            </a:r>
          </a:p>
          <a:p>
            <a:pPr marR="0" lvl="0" algn="ctr" defTabSz="914400" rtl="0" eaLnBrk="1" fontAlgn="base" latinLnBrk="0" hangingPunct="1">
              <a:lnSpc>
                <a:spcPct val="100000"/>
              </a:lnSpc>
              <a:spcBef>
                <a:spcPts val="0"/>
              </a:spcBef>
              <a:spcAft>
                <a:spcPct val="0"/>
              </a:spcAft>
              <a:buClrTx/>
              <a:buSzTx/>
              <a:tabLst/>
              <a:defRPr/>
            </a:pPr>
            <a:endParaRPr kumimoji="0" lang="en-GB" sz="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Rounded Rectangle 15"/>
          <p:cNvSpPr/>
          <p:nvPr/>
        </p:nvSpPr>
        <p:spPr>
          <a:xfrm>
            <a:off x="4718686" y="2803639"/>
            <a:ext cx="3948432" cy="1754414"/>
          </a:xfrm>
          <a:prstGeom prst="roundRect">
            <a:avLst>
              <a:gd name="adj" fmla="val 5845"/>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GB"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Bef>
                <a:spcPts val="1200"/>
              </a:spcBef>
              <a:defRP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Earthnet </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sz="1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a:t>
            </a:r>
            <a:r>
              <a:rPr lang="en-GB" sz="16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cooperation, Third Party Missions, Charter</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spcBef>
                <a:spcPts val="1200"/>
              </a:spcBef>
              <a:defRPr/>
            </a:pP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Heritage Data</a:t>
            </a: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73641" y="2819481"/>
            <a:ext cx="2449518" cy="461665"/>
          </a:xfrm>
          <a:prstGeom prst="rect">
            <a:avLst/>
          </a:prstGeom>
        </p:spPr>
        <p:txBody>
          <a:bodyPr wrap="none">
            <a:spAutoFit/>
          </a:bodyPr>
          <a:lstStyle/>
          <a:p>
            <a:pPr lvl="0" algn="ctr">
              <a:defRPr/>
            </a:pP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Activities</a:t>
            </a:r>
          </a:p>
        </p:txBody>
      </p:sp>
    </p:spTree>
    <p:extLst>
      <p:ext uri="{BB962C8B-B14F-4D97-AF65-F5344CB8AC3E}">
        <p14:creationId xmlns:p14="http://schemas.microsoft.com/office/powerpoint/2010/main" val="2214857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675"/>
            <a:ext cx="9142784" cy="4794105"/>
          </a:xfrm>
          <a:prstGeom prst="rect">
            <a:avLst/>
          </a:prstGeom>
          <a:gradFill flip="none" rotWithShape="1">
            <a:gsLst>
              <a:gs pos="0">
                <a:srgbClr val="002060"/>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888274" y="126319"/>
            <a:ext cx="6866941" cy="438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 diverse fleet of satellites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5" name="Rounded Rectangle 4"/>
          <p:cNvSpPr/>
          <p:nvPr/>
        </p:nvSpPr>
        <p:spPr>
          <a:xfrm>
            <a:off x="353516" y="774878"/>
            <a:ext cx="4112108" cy="1844761"/>
          </a:xfrm>
          <a:prstGeom prst="roundRect">
            <a:avLst>
              <a:gd name="adj" fmla="val 5798"/>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a:t>
            </a:r>
          </a:p>
        </p:txBody>
      </p:sp>
      <p:sp>
        <p:nvSpPr>
          <p:cNvPr id="10" name="Rounded Rectangle 9"/>
          <p:cNvSpPr/>
          <p:nvPr/>
        </p:nvSpPr>
        <p:spPr>
          <a:xfrm>
            <a:off x="353516" y="2786407"/>
            <a:ext cx="4112108" cy="1754414"/>
          </a:xfrm>
          <a:prstGeom prst="roundRect">
            <a:avLst>
              <a:gd name="adj" fmla="val 6232"/>
            </a:avLst>
          </a:prstGeom>
          <a:gradFill flip="none" rotWithShape="1">
            <a:gsLst>
              <a:gs pos="0">
                <a:srgbClr val="57257D">
                  <a:shade val="30000"/>
                  <a:satMod val="115000"/>
                </a:srgbClr>
              </a:gs>
              <a:gs pos="50000">
                <a:srgbClr val="57257D">
                  <a:shade val="67500"/>
                  <a:satMod val="115000"/>
                </a:srgbClr>
              </a:gs>
              <a:gs pos="100000">
                <a:srgbClr val="57257D">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19050" marR="0" lvl="0" indent="-19050" algn="ctr" defTabSz="914400" rtl="0" eaLnBrk="1" fontAlgn="base" latinLnBrk="0" hangingPunct="1">
              <a:lnSpc>
                <a:spcPct val="100000"/>
              </a:lnSpc>
              <a:spcBef>
                <a:spcPct val="0"/>
              </a:spcBef>
              <a:spcAft>
                <a:spcPct val="0"/>
              </a:spcAft>
              <a:buClrTx/>
              <a:buSzTx/>
              <a:buFontTx/>
              <a:buNone/>
              <a:tabLst>
                <a:tab pos="0" algn="l"/>
              </a:tabLst>
              <a:defRPr/>
            </a:pPr>
            <a:r>
              <a:rPr kumimoji="0" lang="en-GB"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Customised EO</a:t>
            </a:r>
            <a:endPar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Rounded Rectangle 10"/>
          <p:cNvSpPr/>
          <p:nvPr/>
        </p:nvSpPr>
        <p:spPr>
          <a:xfrm>
            <a:off x="4710654" y="792110"/>
            <a:ext cx="3933715" cy="1844761"/>
          </a:xfrm>
          <a:prstGeom prst="roundRect">
            <a:avLst>
              <a:gd name="adj" fmla="val 6232"/>
            </a:avLst>
          </a:prstGeom>
          <a:gradFill flip="none" rotWithShape="1">
            <a:gsLst>
              <a:gs pos="0">
                <a:srgbClr val="5E1B0E"/>
              </a:gs>
              <a:gs pos="100000">
                <a:srgbClr val="FF5050">
                  <a:shade val="67500"/>
                  <a:satMod val="115000"/>
                </a:srgbClr>
              </a:gs>
              <a:gs pos="51000">
                <a:srgbClr val="AF482B"/>
              </a:gs>
            </a:gsLst>
            <a:path path="circle">
              <a:fillToRect r="100000" b="100000"/>
            </a:path>
            <a:tileRect l="-100000" t="-10000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12700" indent="-12700" algn="ct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 EO </a:t>
            </a:r>
          </a:p>
        </p:txBody>
      </p:sp>
      <p:sp>
        <p:nvSpPr>
          <p:cNvPr id="6" name="TextBox 5"/>
          <p:cNvSpPr txBox="1"/>
          <p:nvPr/>
        </p:nvSpPr>
        <p:spPr>
          <a:xfrm>
            <a:off x="416530" y="1454937"/>
            <a:ext cx="3980559" cy="707886"/>
          </a:xfrm>
          <a:prstGeom prst="rect">
            <a:avLst/>
          </a:prstGeom>
          <a:noFill/>
        </p:spPr>
        <p:txBody>
          <a:bodyPr wrap="square" rtlCol="0">
            <a:spAutoFit/>
          </a:bodyPr>
          <a:lstStyle/>
          <a:p>
            <a:pPr marR="0" lvl="0" algn="ctr" defTabSz="914400" rtl="0" eaLnBrk="1" fontAlgn="t" latinLnBrk="0" hangingPunct="1">
              <a:lnSpc>
                <a:spcPct val="100000"/>
              </a:lnSpc>
              <a:spcBef>
                <a:spcPct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New name </a:t>
            </a:r>
          </a:p>
          <a:p>
            <a:pPr marR="0" lvl="0" algn="ctr" defTabSz="914400" rtl="0" eaLnBrk="1" fontAlgn="t" latinLnBrk="0" hangingPunct="1">
              <a:lnSpc>
                <a:spcPct val="100000"/>
              </a:lnSpc>
              <a:spcBef>
                <a:spcPct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for ESA </a:t>
            </a:r>
            <a:r>
              <a:rPr lang="en-GB" sz="2000" noProof="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R&amp;D </a:t>
            </a:r>
            <a:r>
              <a:rPr lang="en-GB" sz="2000" noProof="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n-GB" sz="2000"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rogramme</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p:txBody>
      </p:sp>
      <p:sp>
        <p:nvSpPr>
          <p:cNvPr id="13" name="TextBox 12"/>
          <p:cNvSpPr txBox="1"/>
          <p:nvPr/>
        </p:nvSpPr>
        <p:spPr>
          <a:xfrm>
            <a:off x="361235" y="3269317"/>
            <a:ext cx="4091151" cy="1231106"/>
          </a:xfrm>
          <a:prstGeom prst="rect">
            <a:avLst/>
          </a:prstGeom>
          <a:noFill/>
        </p:spPr>
        <p:txBody>
          <a:bodyPr wrap="square" rtlCol="0">
            <a:spAutoFit/>
          </a:bodyPr>
          <a:lstStyle/>
          <a:p>
            <a:pPr algn="ctr">
              <a:spcBef>
                <a:spcPts val="1200"/>
              </a:spcBef>
              <a:defRP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Proba-V </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Altius           InCubed</a:t>
            </a: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Bef>
                <a:spcPts val="1200"/>
              </a:spcBef>
              <a:defRPr/>
            </a:pPr>
            <a:r>
              <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Climate</a:t>
            </a:r>
            <a:r>
              <a:rPr kumimoji="0" lang="en-GB"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Change Initiative (</a:t>
            </a:r>
            <a:r>
              <a:rPr kumimoji="0" lang="en-GB" sz="1600"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CCI</a:t>
            </a:r>
            <a:r>
              <a:rPr kumimoji="0" lang="en-GB"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R="0" lvl="0" algn="ctr" defTabSz="914400" rtl="0" eaLnBrk="1" fontAlgn="base" latinLnBrk="0" hangingPunct="1">
              <a:spcBef>
                <a:spcPts val="1200"/>
              </a:spcBef>
              <a:spcAft>
                <a:spcPct val="0"/>
              </a:spcAft>
              <a:buClrTx/>
              <a:buSzTx/>
              <a:tabLst/>
              <a:defRPr/>
            </a:pPr>
            <a:r>
              <a:rPr kumimoji="0" lang="en-GB"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Global Development Assistance</a:t>
            </a:r>
          </a:p>
        </p:txBody>
      </p:sp>
      <p:sp>
        <p:nvSpPr>
          <p:cNvPr id="14" name="TextBox 13"/>
          <p:cNvSpPr txBox="1"/>
          <p:nvPr/>
        </p:nvSpPr>
        <p:spPr>
          <a:xfrm>
            <a:off x="4718686" y="1337350"/>
            <a:ext cx="3933714" cy="109260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endParaRPr kumimoji="0" lang="en-GB" sz="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In partnership </a:t>
            </a: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with European Commission </a:t>
            </a:r>
          </a:p>
          <a:p>
            <a:pPr marR="0" lvl="0" algn="ctr" defTabSz="914400" rtl="0" eaLnBrk="1" fontAlgn="base" latinLnBrk="0" hangingPunct="1">
              <a:lnSpc>
                <a:spcPct val="100000"/>
              </a:lnSpc>
              <a:spcBef>
                <a:spcPts val="0"/>
              </a:spcBef>
              <a:spcAft>
                <a:spcPct val="0"/>
              </a:spcAft>
              <a:buClrTx/>
              <a:buSzTx/>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and with EUMETSAT</a:t>
            </a:r>
          </a:p>
          <a:p>
            <a:pPr marR="0" lvl="0" algn="ctr" defTabSz="914400" rtl="0" eaLnBrk="1" fontAlgn="base" latinLnBrk="0" hangingPunct="1">
              <a:lnSpc>
                <a:spcPct val="100000"/>
              </a:lnSpc>
              <a:spcBef>
                <a:spcPts val="0"/>
              </a:spcBef>
              <a:spcAft>
                <a:spcPct val="0"/>
              </a:spcAft>
              <a:buClrTx/>
              <a:buSzTx/>
              <a:tabLst/>
              <a:defRPr/>
            </a:pPr>
            <a:endParaRPr kumimoji="0" lang="en-GB" sz="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Rounded Rectangle 15"/>
          <p:cNvSpPr/>
          <p:nvPr/>
        </p:nvSpPr>
        <p:spPr>
          <a:xfrm>
            <a:off x="4718686" y="2803639"/>
            <a:ext cx="3948432" cy="1754414"/>
          </a:xfrm>
          <a:prstGeom prst="roundRect">
            <a:avLst>
              <a:gd name="adj" fmla="val 5845"/>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27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GB" sz="1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Bef>
                <a:spcPts val="1200"/>
              </a:spcBef>
              <a:defRP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Earthnet </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sz="1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a:t>
            </a:r>
            <a:r>
              <a:rPr lang="en-GB" sz="16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cooperation, Third Party Missions, Charter</a:t>
            </a: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spcBef>
                <a:spcPts val="1200"/>
              </a:spcBef>
              <a:defRPr/>
            </a:pPr>
            <a:r>
              <a:rPr lang="en-GB"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Heritage Data</a:t>
            </a:r>
            <a:endPar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5473641" y="2819481"/>
            <a:ext cx="2449518" cy="461665"/>
          </a:xfrm>
          <a:prstGeom prst="rect">
            <a:avLst/>
          </a:prstGeom>
        </p:spPr>
        <p:txBody>
          <a:bodyPr wrap="none">
            <a:spAutoFit/>
          </a:bodyPr>
          <a:lstStyle/>
          <a:p>
            <a:pPr lvl="0" algn="ctr">
              <a:defRPr/>
            </a:pPr>
            <a:r>
              <a:rPr lang="en-GB"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Activities</a:t>
            </a:r>
          </a:p>
        </p:txBody>
      </p:sp>
      <p:sp>
        <p:nvSpPr>
          <p:cNvPr id="4" name="TextBox 3"/>
          <p:cNvSpPr txBox="1"/>
          <p:nvPr/>
        </p:nvSpPr>
        <p:spPr>
          <a:xfrm rot="21160421">
            <a:off x="1510408" y="1849851"/>
            <a:ext cx="1792798"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Earth Explorers</a:t>
            </a:r>
            <a:endParaRPr lang="en-GB" sz="2000" b="1" i="1" dirty="0">
              <a:latin typeface="Calibri" panose="020F0502020204030204" pitchFamily="34" charset="0"/>
              <a:cs typeface="Calibri" panose="020F0502020204030204" pitchFamily="34" charset="0"/>
            </a:endParaRPr>
          </a:p>
        </p:txBody>
      </p:sp>
      <p:sp>
        <p:nvSpPr>
          <p:cNvPr id="15" name="TextBox 14"/>
          <p:cNvSpPr txBox="1"/>
          <p:nvPr/>
        </p:nvSpPr>
        <p:spPr>
          <a:xfrm rot="21160421">
            <a:off x="6038179" y="1475598"/>
            <a:ext cx="1137684"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Sentinels</a:t>
            </a:r>
          </a:p>
        </p:txBody>
      </p:sp>
      <p:sp>
        <p:nvSpPr>
          <p:cNvPr id="17" name="TextBox 16"/>
          <p:cNvSpPr txBox="1"/>
          <p:nvPr/>
        </p:nvSpPr>
        <p:spPr>
          <a:xfrm rot="21160421">
            <a:off x="1200878" y="3484966"/>
            <a:ext cx="1045479"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Proba-V</a:t>
            </a:r>
            <a:endParaRPr lang="en-GB" sz="2000" b="1" i="1" dirty="0">
              <a:latin typeface="Calibri" panose="020F0502020204030204" pitchFamily="34" charset="0"/>
              <a:cs typeface="Calibri" panose="020F0502020204030204" pitchFamily="34" charset="0"/>
            </a:endParaRPr>
          </a:p>
        </p:txBody>
      </p:sp>
      <p:sp>
        <p:nvSpPr>
          <p:cNvPr id="18" name="TextBox 17"/>
          <p:cNvSpPr txBox="1"/>
          <p:nvPr/>
        </p:nvSpPr>
        <p:spPr>
          <a:xfrm rot="21160421">
            <a:off x="5950228" y="3934452"/>
            <a:ext cx="1454565"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ERS, Envisat</a:t>
            </a:r>
            <a:endParaRPr lang="en-GB" sz="2000" b="1" i="1" dirty="0">
              <a:latin typeface="Calibri" panose="020F0502020204030204" pitchFamily="34" charset="0"/>
              <a:cs typeface="Calibri" panose="020F0502020204030204" pitchFamily="34" charset="0"/>
            </a:endParaRPr>
          </a:p>
        </p:txBody>
      </p:sp>
      <p:sp>
        <p:nvSpPr>
          <p:cNvPr id="19" name="TextBox 18"/>
          <p:cNvSpPr txBox="1"/>
          <p:nvPr/>
        </p:nvSpPr>
        <p:spPr>
          <a:xfrm rot="21160421">
            <a:off x="5509659" y="3372197"/>
            <a:ext cx="2335704"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Third Party Missions</a:t>
            </a:r>
            <a:endParaRPr lang="en-GB" sz="2000" b="1" i="1" dirty="0">
              <a:latin typeface="Calibri" panose="020F0502020204030204" pitchFamily="34" charset="0"/>
              <a:cs typeface="Calibri" panose="020F0502020204030204" pitchFamily="34" charset="0"/>
            </a:endParaRPr>
          </a:p>
        </p:txBody>
      </p:sp>
      <p:sp>
        <p:nvSpPr>
          <p:cNvPr id="20" name="TextBox 19"/>
          <p:cNvSpPr txBox="1"/>
          <p:nvPr/>
        </p:nvSpPr>
        <p:spPr>
          <a:xfrm rot="21160421">
            <a:off x="5007440" y="2009570"/>
            <a:ext cx="3370923" cy="369332"/>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b="1" i="1" dirty="0" smtClean="0">
                <a:latin typeface="Calibri" panose="020F0502020204030204" pitchFamily="34" charset="0"/>
                <a:cs typeface="Calibri" panose="020F0502020204030204" pitchFamily="34" charset="0"/>
              </a:rPr>
              <a:t>Copernicus Contributing Missions</a:t>
            </a:r>
          </a:p>
        </p:txBody>
      </p:sp>
      <p:sp>
        <p:nvSpPr>
          <p:cNvPr id="21" name="TextBox 20"/>
          <p:cNvSpPr txBox="1"/>
          <p:nvPr/>
        </p:nvSpPr>
        <p:spPr>
          <a:xfrm rot="21160421">
            <a:off x="2770601" y="3499792"/>
            <a:ext cx="788999"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Altius</a:t>
            </a:r>
            <a:endParaRPr lang="en-GB" sz="2000" b="1" i="1" dirty="0">
              <a:latin typeface="Calibri" panose="020F0502020204030204" pitchFamily="34" charset="0"/>
              <a:cs typeface="Calibri" panose="020F0502020204030204" pitchFamily="34" charset="0"/>
            </a:endParaRPr>
          </a:p>
        </p:txBody>
      </p:sp>
      <p:sp>
        <p:nvSpPr>
          <p:cNvPr id="22" name="TextBox 21"/>
          <p:cNvSpPr txBox="1"/>
          <p:nvPr/>
        </p:nvSpPr>
        <p:spPr>
          <a:xfrm rot="21160421">
            <a:off x="1752876" y="4051640"/>
            <a:ext cx="1029449" cy="40011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GB" sz="2000" b="1" i="1" dirty="0" smtClean="0">
                <a:latin typeface="Calibri" panose="020F0502020204030204" pitchFamily="34" charset="0"/>
                <a:cs typeface="Calibri" panose="020F0502020204030204" pitchFamily="34" charset="0"/>
              </a:rPr>
              <a:t>TRUTHS</a:t>
            </a:r>
            <a:endParaRPr lang="en-GB" sz="2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85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 y="-7540"/>
            <a:ext cx="9142365" cy="4791972"/>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192153" y="720099"/>
            <a:ext cx="8758478" cy="3893995"/>
          </a:xfrm>
          <a:prstGeom prst="roundRect">
            <a:avLst>
              <a:gd name="adj" fmla="val 3916"/>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algn="ctr"/>
            <a:endParaRPr lang="en-GB"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p:cNvSpPr>
          <p:nvPr/>
        </p:nvSpPr>
        <p:spPr bwMode="auto">
          <a:xfrm>
            <a:off x="142878" y="138653"/>
            <a:ext cx="8048495"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FutureEO –</a:t>
            </a:r>
            <a:r>
              <a:rPr lang="en-GB"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en-GB"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Earth Explorers</a:t>
            </a:r>
            <a:r>
              <a:rPr kumimoji="0" lang="en-GB"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as S&amp;T flagships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177686" y="753058"/>
            <a:ext cx="6283588" cy="461665"/>
          </a:xfrm>
          <a:prstGeom prst="rect">
            <a:avLst/>
          </a:prstGeom>
          <a:noFill/>
        </p:spPr>
        <p:txBody>
          <a:bodyPr wrap="square" rtlCol="0">
            <a:spAutoFit/>
          </a:bodyPr>
          <a:lstStyle/>
          <a:p>
            <a:pPr algn="ctr"/>
            <a:r>
              <a:rPr lang="fr-F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Flying Missions</a:t>
            </a:r>
            <a:endParaRPr lang="fr-FR"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Rectangle 49"/>
          <p:cNvSpPr/>
          <p:nvPr/>
        </p:nvSpPr>
        <p:spPr>
          <a:xfrm>
            <a:off x="209941" y="2630129"/>
            <a:ext cx="6251334" cy="461665"/>
          </a:xfrm>
          <a:prstGeom prst="rect">
            <a:avLst/>
          </a:prstGeom>
        </p:spPr>
        <p:txBody>
          <a:bodyPr wrap="square">
            <a:spAutoFit/>
          </a:bodyPr>
          <a:lstStyle/>
          <a:p>
            <a:pPr algn="ctr"/>
            <a:r>
              <a:rPr lang="fr-F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 Missions</a:t>
            </a:r>
            <a:endParaRPr lang="fr-FR"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1" name="Table 50"/>
          <p:cNvGraphicFramePr>
            <a:graphicFrameLocks noGrp="1"/>
          </p:cNvGraphicFramePr>
          <p:nvPr>
            <p:extLst/>
          </p:nvPr>
        </p:nvGraphicFramePr>
        <p:xfrm>
          <a:off x="187956" y="1204912"/>
          <a:ext cx="6266921" cy="914400"/>
        </p:xfrm>
        <a:graphic>
          <a:graphicData uri="http://schemas.openxmlformats.org/drawingml/2006/table">
            <a:tbl>
              <a:tblPr firstRow="1" bandRow="1">
                <a:tableStyleId>{5C22544A-7EE6-4342-B048-85BDC9FD1C3A}</a:tableStyleId>
              </a:tblPr>
              <a:tblGrid>
                <a:gridCol w="1210745">
                  <a:extLst>
                    <a:ext uri="{9D8B030D-6E8A-4147-A177-3AD203B41FA5}">
                      <a16:colId xmlns:a16="http://schemas.microsoft.com/office/drawing/2014/main" val="3383877273"/>
                    </a:ext>
                  </a:extLst>
                </a:gridCol>
                <a:gridCol w="1285505">
                  <a:extLst>
                    <a:ext uri="{9D8B030D-6E8A-4147-A177-3AD203B41FA5}">
                      <a16:colId xmlns:a16="http://schemas.microsoft.com/office/drawing/2014/main" val="941613383"/>
                    </a:ext>
                  </a:extLst>
                </a:gridCol>
                <a:gridCol w="1243781">
                  <a:extLst>
                    <a:ext uri="{9D8B030D-6E8A-4147-A177-3AD203B41FA5}">
                      <a16:colId xmlns:a16="http://schemas.microsoft.com/office/drawing/2014/main" val="489653235"/>
                    </a:ext>
                  </a:extLst>
                </a:gridCol>
                <a:gridCol w="1263445">
                  <a:extLst>
                    <a:ext uri="{9D8B030D-6E8A-4147-A177-3AD203B41FA5}">
                      <a16:colId xmlns:a16="http://schemas.microsoft.com/office/drawing/2014/main" val="3181365897"/>
                    </a:ext>
                  </a:extLst>
                </a:gridCol>
                <a:gridCol w="1263445">
                  <a:extLst>
                    <a:ext uri="{9D8B030D-6E8A-4147-A177-3AD203B41FA5}">
                      <a16:colId xmlns:a16="http://schemas.microsoft.com/office/drawing/2014/main" val="3657319256"/>
                    </a:ext>
                  </a:extLst>
                </a:gridCol>
              </a:tblGrid>
              <a:tr h="69356">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GOCE</a:t>
                      </a:r>
                      <a:endParaRPr lang="en-GB" sz="20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SMOS</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Cryosat</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Swarm</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Aeolus</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0161194"/>
                  </a:ext>
                </a:extLst>
              </a:tr>
              <a:tr h="60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2009-2013</a:t>
                      </a:r>
                      <a:endParaRPr lang="en-GB" sz="1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2009</a:t>
                      </a:r>
                      <a:endPar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2010</a:t>
                      </a:r>
                      <a:endPar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2013</a:t>
                      </a:r>
                      <a:endPar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endPar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224886"/>
                  </a:ext>
                </a:extLst>
              </a:tr>
              <a:tr h="0">
                <a:tc>
                  <a:txBody>
                    <a:bodyPr/>
                    <a:lstStyle/>
                    <a:p>
                      <a:pPr algn="ctr"/>
                      <a:endParaRPr lang="en-GB"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1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3948563"/>
                  </a:ext>
                </a:extLst>
              </a:tr>
            </a:tbl>
          </a:graphicData>
        </a:graphic>
      </p:graphicFrame>
      <p:graphicFrame>
        <p:nvGraphicFramePr>
          <p:cNvPr id="46" name="Table 45"/>
          <p:cNvGraphicFramePr>
            <a:graphicFrameLocks noGrp="1"/>
          </p:cNvGraphicFramePr>
          <p:nvPr>
            <p:extLst/>
          </p:nvPr>
        </p:nvGraphicFramePr>
        <p:xfrm>
          <a:off x="209940" y="3104539"/>
          <a:ext cx="6244936" cy="914400"/>
        </p:xfrm>
        <a:graphic>
          <a:graphicData uri="http://schemas.openxmlformats.org/drawingml/2006/table">
            <a:tbl>
              <a:tblPr firstRow="1" bandRow="1">
                <a:tableStyleId>{5C22544A-7EE6-4342-B048-85BDC9FD1C3A}</a:tableStyleId>
              </a:tblPr>
              <a:tblGrid>
                <a:gridCol w="1422917">
                  <a:extLst>
                    <a:ext uri="{9D8B030D-6E8A-4147-A177-3AD203B41FA5}">
                      <a16:colId xmlns:a16="http://schemas.microsoft.com/office/drawing/2014/main" val="2730586701"/>
                    </a:ext>
                  </a:extLst>
                </a:gridCol>
                <a:gridCol w="1396721">
                  <a:extLst>
                    <a:ext uri="{9D8B030D-6E8A-4147-A177-3AD203B41FA5}">
                      <a16:colId xmlns:a16="http://schemas.microsoft.com/office/drawing/2014/main" val="909505068"/>
                    </a:ext>
                  </a:extLst>
                </a:gridCol>
                <a:gridCol w="1217962">
                  <a:extLst>
                    <a:ext uri="{9D8B030D-6E8A-4147-A177-3AD203B41FA5}">
                      <a16:colId xmlns:a16="http://schemas.microsoft.com/office/drawing/2014/main" val="568465996"/>
                    </a:ext>
                  </a:extLst>
                </a:gridCol>
                <a:gridCol w="1122854">
                  <a:extLst>
                    <a:ext uri="{9D8B030D-6E8A-4147-A177-3AD203B41FA5}">
                      <a16:colId xmlns:a16="http://schemas.microsoft.com/office/drawing/2014/main" val="1988002833"/>
                    </a:ext>
                  </a:extLst>
                </a:gridCol>
                <a:gridCol w="1084482">
                  <a:extLst>
                    <a:ext uri="{9D8B030D-6E8A-4147-A177-3AD203B41FA5}">
                      <a16:colId xmlns:a16="http://schemas.microsoft.com/office/drawing/2014/main" val="277019750"/>
                    </a:ext>
                  </a:extLst>
                </a:gridCol>
              </a:tblGrid>
              <a:tr h="0">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EarthCare</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Biomass</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FLEX</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EE-9</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EE-10</a:t>
                      </a:r>
                      <a:endParaRPr lang="en-GB"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0161194"/>
                  </a:ext>
                </a:extLst>
              </a:tr>
              <a:tr h="0">
                <a:tc>
                  <a:txBody>
                    <a:bodyPr/>
                    <a:lstStyle/>
                    <a:p>
                      <a:pPr algn="ct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a:t>
                      </a:r>
                      <a:endParaRPr lang="en-GB" sz="16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a:t>
                      </a:r>
                      <a:endParaRPr lang="en-GB" sz="16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a:t>
                      </a:r>
                      <a:endParaRPr lang="en-GB" sz="16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2025</a:t>
                      </a:r>
                      <a:endParaRPr lang="en-GB" sz="16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2027</a:t>
                      </a:r>
                      <a:endParaRPr lang="en-GB" sz="16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224886"/>
                  </a:ext>
                </a:extLst>
              </a:tr>
              <a:tr h="0">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3948563"/>
                  </a:ext>
                </a:extLst>
              </a:tr>
            </a:tbl>
          </a:graphicData>
        </a:graphic>
      </p:graphicFrame>
      <p:pic>
        <p:nvPicPr>
          <p:cNvPr id="1026" name="Picture 2" descr="Afbeeldingsresultaat voor GRAVITY ICON"/>
          <p:cNvPicPr>
            <a:picLocks noChangeAspect="1" noChangeArrowheads="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55501" y="1859642"/>
            <a:ext cx="658443" cy="6584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Afbeeldingsresultaat voor ice icon png"/>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779719" y="1651050"/>
            <a:ext cx="1035754" cy="1035754"/>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fbeeldingsresultaat voor magnet icon"/>
          <p:cNvPicPr>
            <a:picLocks noChangeAspect="1" noChangeArrowheads="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724005">
            <a:off x="4100741" y="1773066"/>
            <a:ext cx="465797" cy="46579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fbeeldingsresultaat voor earth icon"/>
          <p:cNvPicPr>
            <a:picLocks noChangeAspect="1" noChangeArrowheads="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487303" y="2079707"/>
            <a:ext cx="517812" cy="5178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Afbeeldingsresultaat voor wind icon"/>
          <p:cNvPicPr>
            <a:picLocks noChangeAspect="1" noChangeArrowheads="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391664" y="1756782"/>
            <a:ext cx="768559" cy="7685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Afbeeldingsresultaat voor ocean icon transparent background"/>
          <p:cNvPicPr>
            <a:picLocks noChangeAspect="1" noChangeArrowheads="1"/>
          </p:cNvPicPr>
          <p:nvPr/>
        </p:nvPicPr>
        <p:blipFill>
          <a:blip r:embed="rId15" cstate="print">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040763" y="2096768"/>
            <a:ext cx="426347" cy="3979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Afbeeldingsresultaat voor drought icon png"/>
          <p:cNvPicPr>
            <a:picLocks noChangeAspect="1" noChangeArrowheads="1"/>
          </p:cNvPicPr>
          <p:nvPr/>
        </p:nvPicPr>
        <p:blipFill>
          <a:blip r:embed="rId17" cstate="print">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627964" y="2136282"/>
            <a:ext cx="432080" cy="3438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12"/>
          <p:cNvCxnSpPr>
            <a:stCxn id="2" idx="0"/>
            <a:endCxn id="2" idx="2"/>
          </p:cNvCxnSpPr>
          <p:nvPr/>
        </p:nvCxnSpPr>
        <p:spPr>
          <a:xfrm>
            <a:off x="2048009" y="1833874"/>
            <a:ext cx="0" cy="65382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27963" y="1858265"/>
            <a:ext cx="432081" cy="261610"/>
          </a:xfrm>
          <a:prstGeom prst="rect">
            <a:avLst/>
          </a:prstGeom>
          <a:noFill/>
        </p:spPr>
        <p:txBody>
          <a:bodyPr wrap="square" lIns="0" rIns="0" rtlCol="0">
            <a:spAutoFit/>
          </a:bodyPr>
          <a:lstStyle/>
          <a:p>
            <a:pPr algn="ctr"/>
            <a:r>
              <a:rPr lang="en-GB" sz="1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r>
              <a:rPr lang="en-GB" sz="1100" b="1"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sz="11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endParaRPr lang="en-GB"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TextBox 62"/>
          <p:cNvSpPr txBox="1"/>
          <p:nvPr/>
        </p:nvSpPr>
        <p:spPr>
          <a:xfrm>
            <a:off x="2055256" y="1865302"/>
            <a:ext cx="424834" cy="261610"/>
          </a:xfrm>
          <a:prstGeom prst="rect">
            <a:avLst/>
          </a:prstGeom>
          <a:noFill/>
        </p:spPr>
        <p:txBody>
          <a:bodyPr wrap="square" lIns="0" rIns="0" rtlCol="0">
            <a:spAutoFit/>
          </a:bodyPr>
          <a:lstStyle/>
          <a:p>
            <a:pPr algn="ctr"/>
            <a:r>
              <a:rPr lang="en-GB" sz="11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NaCl</a:t>
            </a:r>
            <a:endParaRPr lang="en-GB"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0" name="Picture 26" descr="Afbeeldingsresultaat voor cloud sun icon"/>
          <p:cNvPicPr>
            <a:picLocks noChangeAspect="1" noChangeArrowheads="1"/>
          </p:cNvPicPr>
          <p:nvPr/>
        </p:nvPicPr>
        <p:blipFill>
          <a:blip r:embed="rId19" cstate="print">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53484" y="3701201"/>
            <a:ext cx="829935" cy="8299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2" name="Picture 28" descr="Afbeeldingsresultaat voor trees ic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73248" y="3715781"/>
            <a:ext cx="755621" cy="7556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0" name="Picture 30" descr="Afbeeldingsresultaat voor forest icon png"/>
          <p:cNvPicPr>
            <a:picLocks noChangeAspect="1" noChangeArrowheads="1"/>
          </p:cNvPicPr>
          <p:nvPr/>
        </p:nvPicPr>
        <p:blipFill>
          <a:blip r:embed="rId22" cstate="print">
            <a:lum bright="70000" contrast="-70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126298" y="3743786"/>
            <a:ext cx="713543" cy="7135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9" name="Picture 30" descr="Afbeeldingsresultaat voor forest icon png"/>
          <p:cNvPicPr>
            <a:picLocks noChangeAspect="1" noChangeArrowheads="1"/>
          </p:cNvPicPr>
          <p:nvPr/>
        </p:nvPicPr>
        <p:blipFill>
          <a:blip r:embed="rId24" cstate="print">
            <a:lum bright="70000" contrast="-70000"/>
            <a:extLst>
              <a:ext uri="{BEBA8EAE-BF5A-486C-A8C5-ECC9F3942E4B}">
                <a14:imgProps xmlns:a14="http://schemas.microsoft.com/office/drawing/2010/main">
                  <a14:imgLayer r:embed="rId2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flipH="1">
            <a:off x="1780354" y="4005826"/>
            <a:ext cx="610681" cy="45009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2" name="Straight Connector 71"/>
          <p:cNvCxnSpPr/>
          <p:nvPr/>
        </p:nvCxnSpPr>
        <p:spPr>
          <a:xfrm flipV="1">
            <a:off x="1402675" y="1271771"/>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665843" y="1273616"/>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926412" y="1268709"/>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166375" y="1262755"/>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1601863" y="3162097"/>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032721" y="3163942"/>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216142" y="3159035"/>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304693" y="3141333"/>
            <a:ext cx="8255" cy="131458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384947" y="791605"/>
            <a:ext cx="16040" cy="3724083"/>
          </a:xfrm>
          <a:prstGeom prst="line">
            <a:avLst/>
          </a:prstGeom>
          <a:ln w="12700">
            <a:solidFill>
              <a:schemeClr val="bg1"/>
            </a:solidFill>
            <a:prstDash val="sysDot"/>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6" name="Table 35"/>
          <p:cNvGraphicFramePr>
            <a:graphicFrameLocks noGrp="1"/>
          </p:cNvGraphicFramePr>
          <p:nvPr>
            <p:extLst/>
          </p:nvPr>
        </p:nvGraphicFramePr>
        <p:xfrm>
          <a:off x="7358496" y="732495"/>
          <a:ext cx="1593674" cy="2916000"/>
        </p:xfrm>
        <a:graphic>
          <a:graphicData uri="http://schemas.openxmlformats.org/drawingml/2006/table">
            <a:tbl>
              <a:tblPr firstRow="1" bandRow="1">
                <a:tableStyleId>{5C22544A-7EE6-4342-B048-85BDC9FD1C3A}</a:tableStyleId>
              </a:tblPr>
              <a:tblGrid>
                <a:gridCol w="1593674">
                  <a:extLst>
                    <a:ext uri="{9D8B030D-6E8A-4147-A177-3AD203B41FA5}">
                      <a16:colId xmlns:a16="http://schemas.microsoft.com/office/drawing/2014/main" val="114247748"/>
                    </a:ext>
                  </a:extLst>
                </a:gridCol>
              </a:tblGrid>
              <a:tr h="972000">
                <a:tc>
                  <a:txBody>
                    <a:bodyPr/>
                    <a:lstStyle/>
                    <a:p>
                      <a:pPr algn="l"/>
                      <a:r>
                        <a:rPr lang="en-GB" sz="19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 &amp; Innovation</a:t>
                      </a:r>
                      <a:endParaRPr lang="en-GB" sz="19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953702"/>
                  </a:ext>
                </a:extLst>
              </a:tr>
              <a:tr h="972000">
                <a:tc>
                  <a:txBody>
                    <a:bodyPr/>
                    <a:lstStyle/>
                    <a:p>
                      <a:pPr algn="l"/>
                      <a:r>
                        <a:rPr lang="en-GB" sz="31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4.700+</a:t>
                      </a:r>
                    </a:p>
                    <a:p>
                      <a:pPr algn="l"/>
                      <a:r>
                        <a:rPr lang="en-GB" sz="19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a:t>
                      </a:r>
                      <a:r>
                        <a:rPr lang="en-GB" sz="1900" b="1" baseline="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Users</a:t>
                      </a:r>
                      <a:endParaRPr lang="en-GB" sz="19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0295614"/>
                  </a:ext>
                </a:extLst>
              </a:tr>
              <a:tr h="972000">
                <a:tc>
                  <a:txBody>
                    <a:bodyPr/>
                    <a:lstStyle/>
                    <a:p>
                      <a:pPr algn="l"/>
                      <a:r>
                        <a:rPr lang="en-GB" sz="19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300+ Publ. </a:t>
                      </a:r>
                    </a:p>
                    <a:p>
                      <a:pPr algn="l"/>
                      <a:r>
                        <a:rPr lang="en-GB" sz="19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a:t>
                      </a:r>
                      <a:r>
                        <a:rPr lang="en-GB" sz="1900" b="1" baseline="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19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a:t>
                      </a:r>
                      <a:endParaRPr lang="en-GB" sz="19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8105151"/>
                  </a:ext>
                </a:extLst>
              </a:tr>
            </a:tbl>
          </a:graphicData>
        </a:graphic>
      </p:graphicFrame>
      <p:cxnSp>
        <p:nvCxnSpPr>
          <p:cNvPr id="95" name="Straight Connector 94"/>
          <p:cNvCxnSpPr/>
          <p:nvPr/>
        </p:nvCxnSpPr>
        <p:spPr>
          <a:xfrm>
            <a:off x="6507304" y="1704043"/>
            <a:ext cx="2302480" cy="201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499800" y="2676105"/>
            <a:ext cx="2302480" cy="201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513501" y="3685940"/>
            <a:ext cx="2302480" cy="201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02" name="Table 101"/>
          <p:cNvGraphicFramePr>
            <a:graphicFrameLocks noGrp="1"/>
          </p:cNvGraphicFramePr>
          <p:nvPr>
            <p:extLst>
              <p:ext uri="{D42A27DB-BD31-4B8C-83A1-F6EECF244321}">
                <p14:modId xmlns:p14="http://schemas.microsoft.com/office/powerpoint/2010/main" val="1590877368"/>
              </p:ext>
            </p:extLst>
          </p:nvPr>
        </p:nvGraphicFramePr>
        <p:xfrm>
          <a:off x="6461274" y="3648263"/>
          <a:ext cx="2489357" cy="972000"/>
        </p:xfrm>
        <a:graphic>
          <a:graphicData uri="http://schemas.openxmlformats.org/drawingml/2006/table">
            <a:tbl>
              <a:tblPr firstRow="1" bandRow="1">
                <a:tableStyleId>{5C22544A-7EE6-4342-B048-85BDC9FD1C3A}</a:tableStyleId>
              </a:tblPr>
              <a:tblGrid>
                <a:gridCol w="2489357">
                  <a:extLst>
                    <a:ext uri="{9D8B030D-6E8A-4147-A177-3AD203B41FA5}">
                      <a16:colId xmlns:a16="http://schemas.microsoft.com/office/drawing/2014/main" val="114247748"/>
                    </a:ext>
                  </a:extLst>
                </a:gridCol>
              </a:tblGrid>
              <a:tr h="972000">
                <a:tc>
                  <a:txBody>
                    <a:bodyPr/>
                    <a:lstStyle/>
                    <a:p>
                      <a:pPr algn="ctr"/>
                      <a:r>
                        <a:rPr lang="en-GB" sz="20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a:t>
                      </a:r>
                      <a:r>
                        <a:rPr lang="en-GB" sz="2000" b="1" baseline="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Risks for </a:t>
                      </a:r>
                    </a:p>
                    <a:p>
                      <a:pPr algn="ctr"/>
                      <a:r>
                        <a:rPr lang="en-GB" sz="2000" b="1" baseline="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Great Rewards</a:t>
                      </a:r>
                      <a:endParaRPr lang="en-GB"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6967883"/>
                  </a:ext>
                </a:extLst>
              </a:tr>
            </a:tbl>
          </a:graphicData>
        </a:graphic>
      </p:graphicFrame>
      <p:pic>
        <p:nvPicPr>
          <p:cNvPr id="1068" name="Picture 44" descr="Afbeeldingsresultaat voor publication icon png"/>
          <p:cNvPicPr>
            <a:picLocks noChangeAspect="1" noChangeArrowheads="1"/>
          </p:cNvPicPr>
          <p:nvPr/>
        </p:nvPicPr>
        <p:blipFill>
          <a:blip r:embed="rId26">
            <a:lum bright="70000" contrast="-70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543762" y="2734121"/>
            <a:ext cx="895303" cy="89530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 name="Rectangle 109"/>
          <p:cNvSpPr/>
          <p:nvPr/>
        </p:nvSpPr>
        <p:spPr>
          <a:xfrm>
            <a:off x="4231213" y="3687205"/>
            <a:ext cx="1065224" cy="707886"/>
          </a:xfrm>
          <a:prstGeom prst="rect">
            <a:avLst/>
          </a:prstGeom>
        </p:spPr>
        <p:txBody>
          <a:bodyPr wrap="square">
            <a:spAutoFit/>
          </a:bodyPr>
          <a:lstStyle/>
          <a:p>
            <a:pPr algn="ctr"/>
            <a:r>
              <a:rPr lang="fr-FR"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Cand.</a:t>
            </a:r>
            <a:endParaRPr lang="fr-FR"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1" name="Rectangle 110"/>
          <p:cNvSpPr/>
          <p:nvPr/>
        </p:nvSpPr>
        <p:spPr>
          <a:xfrm>
            <a:off x="5308001" y="3685940"/>
            <a:ext cx="1065224" cy="707886"/>
          </a:xfrm>
          <a:prstGeom prst="rect">
            <a:avLst/>
          </a:prstGeom>
        </p:spPr>
        <p:txBody>
          <a:bodyPr wrap="square">
            <a:spAutoFit/>
          </a:bodyPr>
          <a:lstStyle/>
          <a:p>
            <a:pPr algn="ctr"/>
            <a:r>
              <a:rPr lang="fr-FR"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fr-FR"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Cand.</a:t>
            </a:r>
          </a:p>
        </p:txBody>
      </p:sp>
      <p:sp>
        <p:nvSpPr>
          <p:cNvPr id="2" name="Rounded Rectangle 1"/>
          <p:cNvSpPr/>
          <p:nvPr/>
        </p:nvSpPr>
        <p:spPr>
          <a:xfrm>
            <a:off x="1617064" y="1833874"/>
            <a:ext cx="861889" cy="653820"/>
          </a:xfrm>
          <a:prstGeom prst="roundRect">
            <a:avLst>
              <a:gd name="adj" fmla="val 876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Afbeeldingsresultaat voor user icon png"/>
          <p:cNvPicPr>
            <a:picLocks noChangeAspect="1" noChangeArrowheads="1"/>
          </p:cNvPicPr>
          <p:nvPr/>
        </p:nvPicPr>
        <p:blipFill>
          <a:blip r:embed="rId28" cstate="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548115" y="1898772"/>
            <a:ext cx="721496" cy="61482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Afbeeldingsresultaat voor science icon png"/>
          <p:cNvPicPr>
            <a:picLocks noChangeAspect="1" noChangeArrowheads="1"/>
          </p:cNvPicPr>
          <p:nvPr/>
        </p:nvPicPr>
        <p:blipFill>
          <a:blip r:embed="rId30" cstate="print">
            <a:lum bright="70000" contrast="-70000"/>
            <a:extLst>
              <a:ext uri="{BEBA8EAE-BF5A-486C-A8C5-ECC9F3942E4B}">
                <a14:imgProps xmlns:a14="http://schemas.microsoft.com/office/drawing/2010/main">
                  <a14:imgLayer r:embed="rId3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504141" y="819434"/>
            <a:ext cx="875190" cy="8751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6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F44E7A0-A883-EE43-BE4D-28598DB1A59D}"/>
              </a:ext>
            </a:extLst>
          </p:cNvPr>
          <p:cNvSpPr txBox="1">
            <a:spLocks/>
          </p:cNvSpPr>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a:solidFill>
                  <a:schemeClr val="bg1"/>
                </a:solidFill>
              </a:rPr>
              <a:t>Mission Status</a:t>
            </a:r>
          </a:p>
        </p:txBody>
      </p:sp>
      <p:sp>
        <p:nvSpPr>
          <p:cNvPr id="2" name="TextBox 1">
            <a:extLst>
              <a:ext uri="{FF2B5EF4-FFF2-40B4-BE49-F238E27FC236}">
                <a16:creationId xmlns:a16="http://schemas.microsoft.com/office/drawing/2014/main" id="{D867D587-CC8E-AC4A-B0B0-5FB95C20D221}"/>
              </a:ext>
            </a:extLst>
          </p:cNvPr>
          <p:cNvSpPr txBox="1"/>
          <p:nvPr/>
        </p:nvSpPr>
        <p:spPr>
          <a:xfrm>
            <a:off x="143086" y="911933"/>
            <a:ext cx="4060924" cy="3485570"/>
          </a:xfrm>
          <a:prstGeom prst="rect">
            <a:avLst/>
          </a:prstGeom>
          <a:noFill/>
        </p:spPr>
        <p:txBody>
          <a:bodyPr wrap="square" rtlCol="0">
            <a:spAutoFit/>
          </a:bodyPr>
          <a:lstStyle/>
          <a:p>
            <a:pPr marL="457200" indent="-457200">
              <a:spcAft>
                <a:spcPts val="315"/>
              </a:spcAft>
              <a:buFont typeface="Arial" panose="020B0604020202020204" pitchFamily="34" charset="0"/>
              <a:buChar char="•"/>
            </a:pPr>
            <a:r>
              <a:rPr lang="en-US" sz="1600" dirty="0">
                <a:cs typeface="NotesStyle-RegularTf"/>
              </a:rPr>
              <a:t>Aeolus successfully launched on </a:t>
            </a:r>
            <a:r>
              <a:rPr lang="en-US" sz="1600" b="1" dirty="0">
                <a:cs typeface="NotesStyle-RegularTf"/>
              </a:rPr>
              <a:t>22 August 2018</a:t>
            </a:r>
          </a:p>
          <a:p>
            <a:pPr marL="457200" indent="-457200">
              <a:spcAft>
                <a:spcPts val="315"/>
              </a:spcAft>
              <a:buFont typeface="Arial" panose="020B0604020202020204" pitchFamily="34" charset="0"/>
              <a:buChar char="•"/>
            </a:pPr>
            <a:r>
              <a:rPr lang="en-US" sz="1600" dirty="0">
                <a:cs typeface="NotesStyle-RegularTf"/>
              </a:rPr>
              <a:t>Data release to Cal/Val teams on </a:t>
            </a:r>
            <a:r>
              <a:rPr lang="en-US" sz="1600" b="1" dirty="0">
                <a:cs typeface="NotesStyle-RegularTf"/>
              </a:rPr>
              <a:t>18 December 2018</a:t>
            </a:r>
          </a:p>
          <a:p>
            <a:pPr marL="457200" indent="-457200">
              <a:spcAft>
                <a:spcPts val="315"/>
              </a:spcAft>
              <a:buFont typeface="Arial" panose="020B0604020202020204" pitchFamily="34" charset="0"/>
              <a:buChar char="•"/>
            </a:pPr>
            <a:r>
              <a:rPr lang="en-GB" sz="1600" dirty="0"/>
              <a:t>First Cal/Val workshop after the launch in March 2019 in Frascati</a:t>
            </a:r>
          </a:p>
          <a:p>
            <a:pPr marL="457200" indent="-457200">
              <a:spcAft>
                <a:spcPts val="315"/>
              </a:spcAft>
              <a:buFont typeface="Arial" panose="020B0604020202020204" pitchFamily="34" charset="0"/>
              <a:buChar char="•"/>
            </a:pPr>
            <a:r>
              <a:rPr lang="en-GB" sz="1600" dirty="0"/>
              <a:t>More than 26 accepted Cal/Val teams </a:t>
            </a:r>
          </a:p>
          <a:p>
            <a:pPr marL="457200" indent="-457200">
              <a:spcAft>
                <a:spcPts val="315"/>
              </a:spcAft>
              <a:buFont typeface="Arial" panose="020B0604020202020204" pitchFamily="34" charset="0"/>
              <a:buChar char="•"/>
            </a:pPr>
            <a:r>
              <a:rPr lang="en-GB" sz="1600" dirty="0"/>
              <a:t>First validation results very promising</a:t>
            </a:r>
          </a:p>
          <a:p>
            <a:pPr marL="457200" indent="-457200">
              <a:spcAft>
                <a:spcPts val="315"/>
              </a:spcAft>
              <a:buFont typeface="Arial" panose="020B0604020202020204" pitchFamily="34" charset="0"/>
              <a:buChar char="•"/>
            </a:pPr>
            <a:r>
              <a:rPr lang="en-GB" sz="1600" dirty="0"/>
              <a:t>First NWP impact assessment experiments clearly show positive impact</a:t>
            </a:r>
          </a:p>
        </p:txBody>
      </p:sp>
      <p:pic>
        <p:nvPicPr>
          <p:cNvPr id="12" name="Picture 11">
            <a:extLst>
              <a:ext uri="{FF2B5EF4-FFF2-40B4-BE49-F238E27FC236}">
                <a16:creationId xmlns:a16="http://schemas.microsoft.com/office/drawing/2014/main" id="{2DF3A8EF-5CA3-CD48-82D9-27CD3F39FDF2}"/>
              </a:ext>
            </a:extLst>
          </p:cNvPr>
          <p:cNvPicPr>
            <a:picLocks noChangeAspect="1"/>
          </p:cNvPicPr>
          <p:nvPr/>
        </p:nvPicPr>
        <p:blipFill>
          <a:blip r:embed="rId3"/>
          <a:stretch>
            <a:fillRect/>
          </a:stretch>
        </p:blipFill>
        <p:spPr>
          <a:xfrm>
            <a:off x="4395036" y="787594"/>
            <a:ext cx="2416998" cy="1611101"/>
          </a:xfrm>
          <a:prstGeom prst="rect">
            <a:avLst/>
          </a:prstGeom>
        </p:spPr>
      </p:pic>
      <p:pic>
        <p:nvPicPr>
          <p:cNvPr id="16" name="Picture 15">
            <a:extLst>
              <a:ext uri="{FF2B5EF4-FFF2-40B4-BE49-F238E27FC236}">
                <a16:creationId xmlns:a16="http://schemas.microsoft.com/office/drawing/2014/main" id="{FD25088A-FD58-284E-935A-6899AFEB910A}"/>
              </a:ext>
            </a:extLst>
          </p:cNvPr>
          <p:cNvPicPr>
            <a:picLocks noChangeAspect="1"/>
          </p:cNvPicPr>
          <p:nvPr/>
        </p:nvPicPr>
        <p:blipFill>
          <a:blip r:embed="rId4"/>
          <a:stretch>
            <a:fillRect/>
          </a:stretch>
        </p:blipFill>
        <p:spPr>
          <a:xfrm>
            <a:off x="7189317" y="787594"/>
            <a:ext cx="1834585" cy="2029550"/>
          </a:xfrm>
          <a:prstGeom prst="rect">
            <a:avLst/>
          </a:prstGeom>
        </p:spPr>
      </p:pic>
      <p:pic>
        <p:nvPicPr>
          <p:cNvPr id="17" name="Picture 16">
            <a:extLst>
              <a:ext uri="{FF2B5EF4-FFF2-40B4-BE49-F238E27FC236}">
                <a16:creationId xmlns:a16="http://schemas.microsoft.com/office/drawing/2014/main" id="{583B589B-2F4C-CC44-9AF9-39CAD61BA024}"/>
              </a:ext>
            </a:extLst>
          </p:cNvPr>
          <p:cNvPicPr>
            <a:picLocks noChangeAspect="1"/>
          </p:cNvPicPr>
          <p:nvPr/>
        </p:nvPicPr>
        <p:blipFill rotWithShape="1">
          <a:blip r:embed="rId5"/>
          <a:srcRect t="3552" b="2227"/>
          <a:stretch/>
        </p:blipFill>
        <p:spPr>
          <a:xfrm>
            <a:off x="4395036" y="2398695"/>
            <a:ext cx="2794281" cy="2147621"/>
          </a:xfrm>
          <a:prstGeom prst="rect">
            <a:avLst/>
          </a:prstGeom>
        </p:spPr>
      </p:pic>
      <p:sp>
        <p:nvSpPr>
          <p:cNvPr id="18" name="TextBox 17">
            <a:extLst>
              <a:ext uri="{FF2B5EF4-FFF2-40B4-BE49-F238E27FC236}">
                <a16:creationId xmlns:a16="http://schemas.microsoft.com/office/drawing/2014/main" id="{37643E55-F5EF-B542-B586-E8E0AFF0B0EC}"/>
              </a:ext>
            </a:extLst>
          </p:cNvPr>
          <p:cNvSpPr txBox="1"/>
          <p:nvPr/>
        </p:nvSpPr>
        <p:spPr>
          <a:xfrm>
            <a:off x="7189317" y="3273844"/>
            <a:ext cx="1662432" cy="738664"/>
          </a:xfrm>
          <a:prstGeom prst="rect">
            <a:avLst/>
          </a:prstGeom>
          <a:noFill/>
        </p:spPr>
        <p:txBody>
          <a:bodyPr wrap="square" rtlCol="0">
            <a:spAutoFit/>
          </a:bodyPr>
          <a:lstStyle/>
          <a:p>
            <a:r>
              <a:rPr lang="en-US" sz="1400" dirty="0">
                <a:sym typeface="Wingdings" pitchFamily="2" charset="2"/>
              </a:rPr>
              <a:t> </a:t>
            </a:r>
            <a:r>
              <a:rPr lang="en-US" sz="1400" dirty="0"/>
              <a:t>2</a:t>
            </a:r>
            <a:r>
              <a:rPr lang="en-US" sz="1400" baseline="30000" dirty="0"/>
              <a:t>nd</a:t>
            </a:r>
            <a:r>
              <a:rPr lang="en-US" sz="1400" dirty="0"/>
              <a:t> press release </a:t>
            </a:r>
          </a:p>
          <a:p>
            <a:r>
              <a:rPr lang="en-US" sz="1400" dirty="0"/>
              <a:t>12 Sep</a:t>
            </a:r>
            <a:endParaRPr lang="en-GB" sz="1400" dirty="0"/>
          </a:p>
        </p:txBody>
      </p:sp>
      <p:sp>
        <p:nvSpPr>
          <p:cNvPr id="8" name="Title 3"/>
          <p:cNvSpPr txBox="1">
            <a:spLocks/>
          </p:cNvSpPr>
          <p:nvPr/>
        </p:nvSpPr>
        <p:spPr>
          <a:xfrm>
            <a:off x="143086" y="133766"/>
            <a:ext cx="900091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rial" panose="020B0604020202020204" pitchFamily="34" charset="0"/>
                <a:cs typeface="Arial" panose="020B0604020202020204" pitchFamily="34" charset="0"/>
              </a:rPr>
              <a:t>Aeolus </a:t>
            </a:r>
            <a:endParaRPr kumimoji="0" lang="en-GB"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030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F44E7A0-A883-EE43-BE4D-28598DB1A59D}"/>
              </a:ext>
            </a:extLst>
          </p:cNvPr>
          <p:cNvSpPr txBox="1">
            <a:spLocks/>
          </p:cNvSpPr>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a:solidFill>
                  <a:schemeClr val="bg1"/>
                </a:solidFill>
              </a:rPr>
              <a:t>Mission Status – Data Quality</a:t>
            </a:r>
          </a:p>
        </p:txBody>
      </p:sp>
      <p:sp>
        <p:nvSpPr>
          <p:cNvPr id="9" name="TextBox 8">
            <a:extLst>
              <a:ext uri="{FF2B5EF4-FFF2-40B4-BE49-F238E27FC236}">
                <a16:creationId xmlns:a16="http://schemas.microsoft.com/office/drawing/2014/main" id="{22A0495A-9641-D644-9610-0F17AE25D085}"/>
              </a:ext>
            </a:extLst>
          </p:cNvPr>
          <p:cNvSpPr txBox="1"/>
          <p:nvPr/>
        </p:nvSpPr>
        <p:spPr>
          <a:xfrm>
            <a:off x="219888" y="1040130"/>
            <a:ext cx="2284272" cy="2800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itchFamily="2" charset="2"/>
              <a:buChar char="à"/>
              <a:tabLst/>
            </a:pPr>
            <a:r>
              <a:rPr kumimoji="0" lang="en-US" sz="1600" b="0" i="0" u="none" strike="noStrike" cap="none" spc="0" normalizeH="0" baseline="0" dirty="0">
                <a:ln>
                  <a:noFill/>
                </a:ln>
                <a:effectLst/>
                <a:uFillTx/>
                <a:latin typeface="Verdana"/>
                <a:ea typeface="Verdana"/>
                <a:cs typeface="Verdana"/>
                <a:sym typeface="Wingdings" pitchFamily="2" charset="2"/>
              </a:rPr>
              <a:t>Advanced correction scheme implemented on 14 June 2019</a:t>
            </a:r>
          </a:p>
          <a:p>
            <a:pPr marL="285750" marR="0" indent="-285750" algn="l" defTabSz="914400" rtl="0" fontAlgn="auto" latinLnBrk="0" hangingPunct="0">
              <a:lnSpc>
                <a:spcPct val="100000"/>
              </a:lnSpc>
              <a:spcBef>
                <a:spcPts val="0"/>
              </a:spcBef>
              <a:spcAft>
                <a:spcPts val="0"/>
              </a:spcAft>
              <a:buClrTx/>
              <a:buSzTx/>
              <a:buFont typeface="Wingdings" pitchFamily="2" charset="2"/>
              <a:buChar char="à"/>
              <a:tabLst/>
            </a:pPr>
            <a:endParaRPr kumimoji="0" lang="en-US" sz="1600" b="0" i="0" u="none" strike="noStrike" cap="none" spc="0" normalizeH="0" baseline="0" dirty="0">
              <a:ln>
                <a:noFill/>
              </a:ln>
              <a:effectLst/>
              <a:uFillTx/>
              <a:latin typeface="Verdana"/>
              <a:ea typeface="Verdana"/>
              <a:cs typeface="Verdana"/>
              <a:sym typeface="Wingdings" pitchFamily="2" charset="2"/>
            </a:endParaRPr>
          </a:p>
          <a:p>
            <a:pPr marL="285750" marR="0" indent="-285750" algn="l" defTabSz="914400" rtl="0" fontAlgn="auto" latinLnBrk="0" hangingPunct="0">
              <a:lnSpc>
                <a:spcPct val="100000"/>
              </a:lnSpc>
              <a:spcBef>
                <a:spcPts val="0"/>
              </a:spcBef>
              <a:spcAft>
                <a:spcPts val="0"/>
              </a:spcAft>
              <a:buClrTx/>
              <a:buSzTx/>
              <a:buFont typeface="Wingdings" pitchFamily="2" charset="2"/>
              <a:buChar char="à"/>
              <a:tabLst/>
            </a:pPr>
            <a:r>
              <a:rPr kumimoji="0" lang="en-US" sz="1600" b="0" i="0" u="none" strike="noStrike" cap="none" spc="0" normalizeH="0" baseline="0" dirty="0">
                <a:ln>
                  <a:noFill/>
                </a:ln>
                <a:effectLst/>
                <a:uFillTx/>
                <a:latin typeface="Verdana"/>
                <a:ea typeface="Verdana"/>
                <a:cs typeface="Verdana"/>
                <a:sym typeface="Wingdings" pitchFamily="2" charset="2"/>
              </a:rPr>
              <a:t>correct for biases introduced by increased dark currents in the detection unit (warm pixels)</a:t>
            </a:r>
            <a:endParaRPr kumimoji="0" lang="en-GB" sz="1600" b="0" i="0" u="none" strike="noStrike" cap="none" spc="0" normalizeH="0" baseline="0" dirty="0">
              <a:ln>
                <a:noFill/>
              </a:ln>
              <a:effectLst/>
              <a:uFillTx/>
              <a:latin typeface="Verdana"/>
              <a:ea typeface="Verdana"/>
              <a:cs typeface="Verdana"/>
              <a:sym typeface="Verdana"/>
            </a:endParaRPr>
          </a:p>
        </p:txBody>
      </p:sp>
      <p:pic>
        <p:nvPicPr>
          <p:cNvPr id="3" name="Picture 2">
            <a:extLst>
              <a:ext uri="{FF2B5EF4-FFF2-40B4-BE49-F238E27FC236}">
                <a16:creationId xmlns:a16="http://schemas.microsoft.com/office/drawing/2014/main" id="{688BD222-E6E8-E545-8C8A-CEFD1BB49B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8" t="5797" r="2252"/>
          <a:stretch/>
        </p:blipFill>
        <p:spPr>
          <a:xfrm>
            <a:off x="2664179" y="819907"/>
            <a:ext cx="6361936" cy="3513755"/>
          </a:xfrm>
          <a:prstGeom prst="rect">
            <a:avLst/>
          </a:prstGeom>
        </p:spPr>
      </p:pic>
      <p:cxnSp>
        <p:nvCxnSpPr>
          <p:cNvPr id="5" name="Straight Connector 4">
            <a:extLst>
              <a:ext uri="{FF2B5EF4-FFF2-40B4-BE49-F238E27FC236}">
                <a16:creationId xmlns:a16="http://schemas.microsoft.com/office/drawing/2014/main" id="{CAC9A571-90AE-1646-A2F3-D831073182D7}"/>
              </a:ext>
            </a:extLst>
          </p:cNvPr>
          <p:cNvCxnSpPr>
            <a:cxnSpLocks/>
          </p:cNvCxnSpPr>
          <p:nvPr/>
        </p:nvCxnSpPr>
        <p:spPr>
          <a:xfrm>
            <a:off x="5765137" y="1040130"/>
            <a:ext cx="0" cy="2960370"/>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371F39-528D-554B-A334-0C25061AAD5E}"/>
              </a:ext>
            </a:extLst>
          </p:cNvPr>
          <p:cNvCxnSpPr/>
          <p:nvPr/>
        </p:nvCxnSpPr>
        <p:spPr>
          <a:xfrm flipH="1">
            <a:off x="4960620" y="3520440"/>
            <a:ext cx="788670" cy="81322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15DFFE-A917-C644-9DA9-249488CC450F}"/>
              </a:ext>
            </a:extLst>
          </p:cNvPr>
          <p:cNvSpPr txBox="1"/>
          <p:nvPr/>
        </p:nvSpPr>
        <p:spPr>
          <a:xfrm>
            <a:off x="2581110" y="4165334"/>
            <a:ext cx="2608110" cy="523220"/>
          </a:xfrm>
          <a:prstGeom prst="rect">
            <a:avLst/>
          </a:prstGeom>
          <a:noFill/>
          <a:ln>
            <a:solidFill>
              <a:schemeClr val="tx1"/>
            </a:solidFill>
          </a:ln>
        </p:spPr>
        <p:txBody>
          <a:bodyPr wrap="square" rtlCol="0">
            <a:spAutoFit/>
          </a:bodyPr>
          <a:lstStyle/>
          <a:p>
            <a:pPr algn="ctr"/>
            <a:r>
              <a:rPr lang="en-GB" sz="1400" i="1" dirty="0"/>
              <a:t>Correction scheme operationally implemented</a:t>
            </a:r>
          </a:p>
        </p:txBody>
      </p:sp>
      <p:sp>
        <p:nvSpPr>
          <p:cNvPr id="21" name="TextBox 20">
            <a:extLst>
              <a:ext uri="{FF2B5EF4-FFF2-40B4-BE49-F238E27FC236}">
                <a16:creationId xmlns:a16="http://schemas.microsoft.com/office/drawing/2014/main" id="{7133A04F-9A3E-D849-96F1-B88EF946AAFD}"/>
              </a:ext>
            </a:extLst>
          </p:cNvPr>
          <p:cNvSpPr txBox="1"/>
          <p:nvPr/>
        </p:nvSpPr>
        <p:spPr>
          <a:xfrm>
            <a:off x="6115407" y="4111867"/>
            <a:ext cx="2811423" cy="461665"/>
          </a:xfrm>
          <a:prstGeom prst="rect">
            <a:avLst/>
          </a:prstGeom>
          <a:noFill/>
        </p:spPr>
        <p:txBody>
          <a:bodyPr wrap="square" rtlCol="0">
            <a:spAutoFit/>
          </a:bodyPr>
          <a:lstStyle/>
          <a:p>
            <a:r>
              <a:rPr lang="en-GB" sz="1200" i="1" dirty="0"/>
              <a:t>Example of L2B Rayleigh HLOS wind, courtesy by S. Bley</a:t>
            </a:r>
          </a:p>
        </p:txBody>
      </p:sp>
      <p:sp>
        <p:nvSpPr>
          <p:cNvPr id="11" name="Title 3"/>
          <p:cNvSpPr txBox="1">
            <a:spLocks/>
          </p:cNvSpPr>
          <p:nvPr/>
        </p:nvSpPr>
        <p:spPr>
          <a:xfrm>
            <a:off x="143086" y="133766"/>
            <a:ext cx="900091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rial" panose="020B0604020202020204" pitchFamily="34" charset="0"/>
                <a:cs typeface="Arial" panose="020B0604020202020204" pitchFamily="34" charset="0"/>
              </a:rPr>
              <a:t>Aeolus </a:t>
            </a:r>
            <a:endParaRPr kumimoji="0" lang="en-GB"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68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F44E7A0-A883-EE43-BE4D-28598DB1A59D}"/>
              </a:ext>
            </a:extLst>
          </p:cNvPr>
          <p:cNvSpPr txBox="1">
            <a:spLocks/>
          </p:cNvSpPr>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a:solidFill>
                  <a:schemeClr val="bg1"/>
                </a:solidFill>
              </a:rPr>
              <a:t>Mission Status – Switch from Laser A to Laser B</a:t>
            </a:r>
          </a:p>
        </p:txBody>
      </p:sp>
      <p:pic>
        <p:nvPicPr>
          <p:cNvPr id="5" name="Picture 4">
            <a:extLst>
              <a:ext uri="{FF2B5EF4-FFF2-40B4-BE49-F238E27FC236}">
                <a16:creationId xmlns:a16="http://schemas.microsoft.com/office/drawing/2014/main" id="{D4C7C718-9C36-EF4C-8624-C999BD245971}"/>
              </a:ext>
            </a:extLst>
          </p:cNvPr>
          <p:cNvPicPr>
            <a:picLocks noChangeAspect="1"/>
          </p:cNvPicPr>
          <p:nvPr/>
        </p:nvPicPr>
        <p:blipFill rotWithShape="1">
          <a:blip r:embed="rId3">
            <a:extLst>
              <a:ext uri="{28A0092B-C50C-407E-A947-70E740481C1C}">
                <a14:useLocalDpi xmlns:a14="http://schemas.microsoft.com/office/drawing/2010/main" val="0"/>
              </a:ext>
            </a:extLst>
          </a:blip>
          <a:srcRect l="6560" t="14444" r="8073" b="22000"/>
          <a:stretch/>
        </p:blipFill>
        <p:spPr>
          <a:xfrm>
            <a:off x="143086" y="861983"/>
            <a:ext cx="8063654" cy="3396474"/>
          </a:xfrm>
          <a:prstGeom prst="rect">
            <a:avLst/>
          </a:prstGeom>
        </p:spPr>
      </p:pic>
      <p:sp>
        <p:nvSpPr>
          <p:cNvPr id="6" name="Rectangle 5">
            <a:extLst>
              <a:ext uri="{FF2B5EF4-FFF2-40B4-BE49-F238E27FC236}">
                <a16:creationId xmlns:a16="http://schemas.microsoft.com/office/drawing/2014/main" id="{4E9FEA43-B12E-BC45-A43D-C15BA2C94188}"/>
              </a:ext>
            </a:extLst>
          </p:cNvPr>
          <p:cNvSpPr/>
          <p:nvPr/>
        </p:nvSpPr>
        <p:spPr>
          <a:xfrm>
            <a:off x="4589356" y="1972838"/>
            <a:ext cx="2751436" cy="133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lang="en-GB" sz="1400" dirty="0">
                <a:solidFill>
                  <a:schemeClr val="tx1"/>
                </a:solidFill>
              </a:rPr>
              <a:t>Highest UV emit energy in the mission (~68 </a:t>
            </a:r>
            <a:r>
              <a:rPr lang="en-GB" sz="1400" dirty="0" err="1">
                <a:solidFill>
                  <a:schemeClr val="tx1"/>
                </a:solidFill>
              </a:rPr>
              <a:t>mJ</a:t>
            </a:r>
            <a:r>
              <a:rPr lang="en-GB" sz="1400" dirty="0">
                <a:solidFill>
                  <a:schemeClr val="tx1"/>
                </a:solidFill>
              </a:rPr>
              <a:t>)</a:t>
            </a:r>
          </a:p>
          <a:p>
            <a:pPr marL="144000" indent="-144000">
              <a:buFont typeface="Arial" panose="020B0604020202020204" pitchFamily="34" charset="0"/>
              <a:buChar char="•"/>
            </a:pPr>
            <a:r>
              <a:rPr lang="en-GB" sz="1400" dirty="0">
                <a:solidFill>
                  <a:schemeClr val="tx1"/>
                </a:solidFill>
              </a:rPr>
              <a:t>First sensitivity tests indicate very good instrument performance</a:t>
            </a:r>
          </a:p>
        </p:txBody>
      </p:sp>
      <p:sp>
        <p:nvSpPr>
          <p:cNvPr id="17" name="TextBox 16">
            <a:extLst>
              <a:ext uri="{FF2B5EF4-FFF2-40B4-BE49-F238E27FC236}">
                <a16:creationId xmlns:a16="http://schemas.microsoft.com/office/drawing/2014/main" id="{11A9ABA5-7CE0-B747-8472-E182DBA94A98}"/>
              </a:ext>
            </a:extLst>
          </p:cNvPr>
          <p:cNvSpPr txBox="1"/>
          <p:nvPr/>
        </p:nvSpPr>
        <p:spPr>
          <a:xfrm>
            <a:off x="4234795" y="4094988"/>
            <a:ext cx="3960317" cy="461665"/>
          </a:xfrm>
          <a:prstGeom prst="rect">
            <a:avLst/>
          </a:prstGeom>
          <a:noFill/>
        </p:spPr>
        <p:txBody>
          <a:bodyPr wrap="square" rtlCol="0">
            <a:spAutoFit/>
          </a:bodyPr>
          <a:lstStyle/>
          <a:p>
            <a:r>
              <a:rPr lang="en-GB" sz="1200" i="1" dirty="0">
                <a:sym typeface="Wingdings" pitchFamily="2" charset="2"/>
              </a:rPr>
              <a:t> </a:t>
            </a:r>
            <a:r>
              <a:rPr lang="en-GB" sz="1200" i="1" dirty="0"/>
              <a:t>Timeline of the laser emit energy including the switch to laser B, Courtesy by F. </a:t>
            </a:r>
            <a:r>
              <a:rPr lang="en-GB" sz="1200" i="1" dirty="0" err="1"/>
              <a:t>Weiler</a:t>
            </a:r>
            <a:r>
              <a:rPr lang="en-GB" sz="1200" i="1" dirty="0"/>
              <a:t>, DLR</a:t>
            </a:r>
          </a:p>
        </p:txBody>
      </p:sp>
      <p:sp>
        <p:nvSpPr>
          <p:cNvPr id="7" name="Title 3"/>
          <p:cNvSpPr txBox="1">
            <a:spLocks/>
          </p:cNvSpPr>
          <p:nvPr/>
        </p:nvSpPr>
        <p:spPr>
          <a:xfrm>
            <a:off x="143086" y="133766"/>
            <a:ext cx="900091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70C0"/>
                </a:solidFill>
                <a:effectLst/>
                <a:uLnTx/>
                <a:uFillTx/>
                <a:latin typeface="Arial" panose="020B0604020202020204" pitchFamily="34" charset="0"/>
                <a:cs typeface="Arial" panose="020B0604020202020204" pitchFamily="34" charset="0"/>
              </a:rPr>
              <a:t>Aeolus </a:t>
            </a:r>
            <a:endParaRPr kumimoji="0" lang="en-GB"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418" y="-7540"/>
            <a:ext cx="9142365" cy="4791972"/>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192153" y="720099"/>
            <a:ext cx="8758478" cy="3893995"/>
          </a:xfrm>
          <a:prstGeom prst="roundRect">
            <a:avLst>
              <a:gd name="adj" fmla="val 3916"/>
            </a:avLst>
          </a:prstGeom>
          <a:gradFill flip="none" rotWithShape="1">
            <a:gsLst>
              <a:gs pos="0">
                <a:srgbClr val="420016"/>
              </a:gs>
              <a:gs pos="70000">
                <a:srgbClr val="800000"/>
              </a:gs>
            </a:gsLst>
            <a:lin ang="2700000" scaled="1"/>
            <a:tileRect/>
          </a:gra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algn="ctr"/>
            <a:endParaRPr lang="en-GB" sz="2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p:cNvSpPr>
          <p:nvPr/>
        </p:nvSpPr>
        <p:spPr bwMode="auto">
          <a:xfrm>
            <a:off x="142878" y="138653"/>
            <a:ext cx="8048495"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Copernicus – continue</a:t>
            </a:r>
            <a:r>
              <a:rPr kumimoji="0" lang="en-GB" sz="2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global leadership in EO</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028" name="Picture 4" descr="Afbeeldingsresultaat voor speed meter transparent background"/>
          <p:cNvPicPr>
            <a:picLocks noChangeAspect="1" noChangeArrowheads="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43179" y="2490406"/>
            <a:ext cx="778050" cy="7780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9088" y="728710"/>
            <a:ext cx="2597838" cy="707886"/>
          </a:xfrm>
          <a:prstGeom prst="rect">
            <a:avLst/>
          </a:prstGeom>
          <a:noFill/>
        </p:spPr>
        <p:txBody>
          <a:bodyPr wrap="square" rtlCol="0">
            <a:spAutoFit/>
          </a:bodyPr>
          <a:lstStyle/>
          <a:p>
            <a:pPr algn="ctr"/>
            <a:r>
              <a:rPr lang="fr-FR" sz="40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 </a:t>
            </a:r>
            <a:r>
              <a:rPr lang="fr-FR" sz="40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225.000</a:t>
            </a:r>
            <a:endParaRPr lang="fr-FR" sz="40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 name="Straight Connector 2"/>
          <p:cNvCxnSpPr/>
          <p:nvPr/>
        </p:nvCxnSpPr>
        <p:spPr>
          <a:xfrm>
            <a:off x="343144" y="2254577"/>
            <a:ext cx="8430616" cy="833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67332" y="2479406"/>
            <a:ext cx="3229802" cy="830997"/>
          </a:xfrm>
          <a:prstGeom prst="rect">
            <a:avLst/>
          </a:prstGeom>
          <a:noFill/>
        </p:spPr>
        <p:txBody>
          <a:bodyPr wrap="square" rtlCol="0">
            <a:spAutoFit/>
          </a:bodyPr>
          <a:lstStyle/>
          <a:p>
            <a:r>
              <a:rPr lang="fr-FR" sz="24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250 TB </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satellite data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distributed</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per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2" name="Straight Connector 31"/>
          <p:cNvCxnSpPr/>
          <p:nvPr/>
        </p:nvCxnSpPr>
        <p:spPr>
          <a:xfrm flipH="1">
            <a:off x="3062237" y="878962"/>
            <a:ext cx="6018" cy="120950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03262" y="781804"/>
            <a:ext cx="5847369" cy="523220"/>
          </a:xfrm>
          <a:prstGeom prst="rect">
            <a:avLst/>
          </a:prstGeom>
          <a:noFill/>
        </p:spPr>
        <p:txBody>
          <a:bodyPr wrap="square" rtlCol="0">
            <a:spAutoFit/>
          </a:bodyPr>
          <a:lstStyle/>
          <a:p>
            <a:pPr algn="ctr"/>
            <a:r>
              <a:rPr lang="fr-FR" sz="28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a:t>
            </a:r>
            <a:r>
              <a:rPr lang="fr-FR" sz="2800" b="1" dirty="0" err="1">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operational</a:t>
            </a:r>
            <a:r>
              <a:rPr lang="fr-FR" sz="28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services</a:t>
            </a:r>
          </a:p>
        </p:txBody>
      </p:sp>
      <p:sp>
        <p:nvSpPr>
          <p:cNvPr id="34" name="TextBox 33"/>
          <p:cNvSpPr txBox="1"/>
          <p:nvPr/>
        </p:nvSpPr>
        <p:spPr>
          <a:xfrm>
            <a:off x="291305" y="1314278"/>
            <a:ext cx="2460153" cy="800219"/>
          </a:xfrm>
          <a:prstGeom prst="rect">
            <a:avLst/>
          </a:prstGeom>
          <a:noFill/>
        </p:spPr>
        <p:txBody>
          <a:bodyPr wrap="square" rtlCol="0">
            <a:spAutoFit/>
          </a:bodyPr>
          <a:lstStyle/>
          <a:p>
            <a:pPr algn="r"/>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registered</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users</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endParaRPr lang="fr-FR" sz="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fr-FR"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tip </a:t>
            </a:r>
            <a:r>
              <a:rPr lang="fr-FR"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iceberg</a:t>
            </a:r>
          </a:p>
        </p:txBody>
      </p:sp>
      <p:sp>
        <p:nvSpPr>
          <p:cNvPr id="40" name="TextBox 39"/>
          <p:cNvSpPr txBox="1"/>
          <p:nvPr/>
        </p:nvSpPr>
        <p:spPr>
          <a:xfrm>
            <a:off x="1167332" y="3589193"/>
            <a:ext cx="2901553" cy="830997"/>
          </a:xfrm>
          <a:prstGeom prst="rect">
            <a:avLst/>
          </a:prstGeom>
          <a:noFill/>
        </p:spPr>
        <p:txBody>
          <a:bodyPr wrap="square" rtlCol="0">
            <a:spAutoFit/>
          </a:bodyPr>
          <a:lstStyle/>
          <a:p>
            <a:r>
              <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 free &amp; open </a:t>
            </a:r>
            <a:r>
              <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a:t>
            </a:r>
            <a:r>
              <a:rPr lang="fr-FR"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policy</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1" name="Straight Connector 40"/>
          <p:cNvCxnSpPr/>
          <p:nvPr/>
        </p:nvCxnSpPr>
        <p:spPr>
          <a:xfrm>
            <a:off x="4279292" y="2394796"/>
            <a:ext cx="0" cy="20859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8" name="Picture 14" descr="Afbeeldingsresultaat voor document logo"/>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28249" y="3532969"/>
            <a:ext cx="979188" cy="9791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305706" y="3479800"/>
            <a:ext cx="3834779" cy="243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12" descr="Afbeeldingsresultaat voor cloud symbol transparent background"/>
          <p:cNvPicPr>
            <a:picLocks noChangeAspect="1" noChangeArrowheads="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210335" y="1174066"/>
            <a:ext cx="797608" cy="7976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Afbeeldingsresultaat voor climate change transparent background"/>
          <p:cNvPicPr>
            <a:picLocks noChangeAspect="1" noChangeArrowheads="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382771" y="1311476"/>
            <a:ext cx="574693" cy="5642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8" name="Picture 12" descr="Afbeeldingsresultaat voor red alert icon transparent background"/>
          <p:cNvPicPr>
            <a:picLocks noChangeAspect="1" noChangeArrowheads="1"/>
          </p:cNvPicPr>
          <p:nvPr/>
        </p:nvPicPr>
        <p:blipFill>
          <a:blip r:embed="rId13" cstate="print">
            <a:biLevel thresh="25000"/>
            <a:extLst>
              <a:ext uri="{BEBA8EAE-BF5A-486C-A8C5-ECC9F3942E4B}">
                <a14:imgProps xmlns:a14="http://schemas.microsoft.com/office/drawing/2010/main">
                  <a14:imgLayer r:embed="rId14">
                    <a14:imgEffect>
                      <a14:artisticPhotocopy/>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289772" y="1311000"/>
            <a:ext cx="533879" cy="533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Afbeeldingsresultaat voor waves icon transparent background"/>
          <p:cNvPicPr>
            <a:picLocks noChangeAspect="1" noChangeArrowheads="1"/>
          </p:cNvPicPr>
          <p:nvPr/>
        </p:nvPicPr>
        <p:blipFill>
          <a:blip r:embed="rId15" cstate="print">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368360" y="1270928"/>
            <a:ext cx="617047" cy="61704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Afbeeldingsresultaat voor icon land"/>
          <p:cNvPicPr>
            <a:picLocks noChangeAspect="1" noChangeArrowheads="1"/>
          </p:cNvPicPr>
          <p:nvPr/>
        </p:nvPicPr>
        <p:blipFill>
          <a:blip r:embed="rId17" cstate="print">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295030" y="1216905"/>
            <a:ext cx="587211" cy="59935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Afbeeldingsresultaat voor lock transparent background"/>
          <p:cNvPicPr>
            <a:picLocks noChangeAspect="1" noChangeArrowheads="1"/>
          </p:cNvPicPr>
          <p:nvPr/>
        </p:nvPicPr>
        <p:blipFill>
          <a:blip r:embed="rId19" cstate="print">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081354" y="1286240"/>
            <a:ext cx="533313" cy="5333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BCE754E-2FBB-5D48-8CDC-09CB33635584}"/>
              </a:ext>
            </a:extLst>
          </p:cNvPr>
          <p:cNvSpPr txBox="1"/>
          <p:nvPr/>
        </p:nvSpPr>
        <p:spPr>
          <a:xfrm>
            <a:off x="6220826" y="1870793"/>
            <a:ext cx="802114"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862AC5A-22B5-124F-9F14-4B9C625F53C1}"/>
              </a:ext>
            </a:extLst>
          </p:cNvPr>
          <p:cNvSpPr txBox="1"/>
          <p:nvPr/>
        </p:nvSpPr>
        <p:spPr>
          <a:xfrm>
            <a:off x="5274360" y="1867870"/>
            <a:ext cx="810509"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Ocean</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9FBD595-BD0F-C44F-BE43-920B01A7497B}"/>
              </a:ext>
            </a:extLst>
          </p:cNvPr>
          <p:cNvSpPr txBox="1"/>
          <p:nvPr/>
        </p:nvSpPr>
        <p:spPr>
          <a:xfrm>
            <a:off x="7743775" y="1865034"/>
            <a:ext cx="1046436" cy="307777"/>
          </a:xfrm>
          <a:prstGeom prst="rect">
            <a:avLst/>
          </a:prstGeom>
          <a:noFill/>
          <a:ln>
            <a:noFill/>
          </a:ln>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402590F2-A3A5-8841-A487-5B665B6B0544}"/>
              </a:ext>
            </a:extLst>
          </p:cNvPr>
          <p:cNvSpPr txBox="1"/>
          <p:nvPr/>
        </p:nvSpPr>
        <p:spPr>
          <a:xfrm>
            <a:off x="3029323" y="1865806"/>
            <a:ext cx="1046436"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B14D5E6-7E1A-F54E-86C3-79241C0B9391}"/>
              </a:ext>
            </a:extLst>
          </p:cNvPr>
          <p:cNvSpPr txBox="1"/>
          <p:nvPr/>
        </p:nvSpPr>
        <p:spPr>
          <a:xfrm>
            <a:off x="3944233" y="1863112"/>
            <a:ext cx="1315992" cy="307777"/>
          </a:xfrm>
          <a:prstGeom prst="rect">
            <a:avLst/>
          </a:prstGeom>
          <a:noFill/>
          <a:ln>
            <a:noFill/>
          </a:ln>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Atmosphere</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E989CD1-709D-4043-8EF5-0A610356B2B1}"/>
              </a:ext>
            </a:extLst>
          </p:cNvPr>
          <p:cNvSpPr txBox="1"/>
          <p:nvPr/>
        </p:nvSpPr>
        <p:spPr>
          <a:xfrm>
            <a:off x="6727758" y="1865035"/>
            <a:ext cx="1264176" cy="307777"/>
          </a:xfrm>
          <a:prstGeom prst="rect">
            <a:avLst/>
          </a:prstGeom>
          <a:noFill/>
          <a:ln>
            <a:noFill/>
          </a:ln>
        </p:spPr>
        <p:txBody>
          <a:bodyPr wrap="square" rtlCol="0">
            <a:spAutoFit/>
          </a:bodyPr>
          <a:lstStyle/>
          <a:p>
            <a:pPr algn="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Disaster</a:t>
            </a: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Rectangle 49"/>
          <p:cNvSpPr/>
          <p:nvPr/>
        </p:nvSpPr>
        <p:spPr>
          <a:xfrm>
            <a:off x="4391325" y="2271680"/>
            <a:ext cx="4362456" cy="461665"/>
          </a:xfrm>
          <a:prstGeom prst="rect">
            <a:avLst/>
          </a:prstGeom>
        </p:spPr>
        <p:txBody>
          <a:bodyPr wrap="square">
            <a:spAutoFit/>
          </a:bodyPr>
          <a:lstStyle/>
          <a:p>
            <a:pPr algn="ctr"/>
            <a:r>
              <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fr-FR" sz="24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satellites </a:t>
            </a:r>
            <a:r>
              <a:rPr lang="fr-FR" sz="2400" b="1" dirty="0" err="1"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flying</a:t>
            </a:r>
            <a:endParaRPr lang="fr-FR" sz="24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1" name="Table 50"/>
          <p:cNvGraphicFramePr>
            <a:graphicFrameLocks noGrp="1"/>
          </p:cNvGraphicFramePr>
          <p:nvPr>
            <p:extLst/>
          </p:nvPr>
        </p:nvGraphicFramePr>
        <p:xfrm>
          <a:off x="4431329" y="2620821"/>
          <a:ext cx="4297700" cy="1291073"/>
        </p:xfrm>
        <a:graphic>
          <a:graphicData uri="http://schemas.openxmlformats.org/drawingml/2006/table">
            <a:tbl>
              <a:tblPr firstRow="1" bandRow="1">
                <a:tableStyleId>{5C22544A-7EE6-4342-B048-85BDC9FD1C3A}</a:tableStyleId>
              </a:tblPr>
              <a:tblGrid>
                <a:gridCol w="579669">
                  <a:extLst>
                    <a:ext uri="{9D8B030D-6E8A-4147-A177-3AD203B41FA5}">
                      <a16:colId xmlns:a16="http://schemas.microsoft.com/office/drawing/2014/main" val="3383877273"/>
                    </a:ext>
                  </a:extLst>
                </a:gridCol>
                <a:gridCol w="579669">
                  <a:extLst>
                    <a:ext uri="{9D8B030D-6E8A-4147-A177-3AD203B41FA5}">
                      <a16:colId xmlns:a16="http://schemas.microsoft.com/office/drawing/2014/main" val="941613383"/>
                    </a:ext>
                  </a:extLst>
                </a:gridCol>
                <a:gridCol w="579669">
                  <a:extLst>
                    <a:ext uri="{9D8B030D-6E8A-4147-A177-3AD203B41FA5}">
                      <a16:colId xmlns:a16="http://schemas.microsoft.com/office/drawing/2014/main" val="489653235"/>
                    </a:ext>
                  </a:extLst>
                </a:gridCol>
                <a:gridCol w="579669">
                  <a:extLst>
                    <a:ext uri="{9D8B030D-6E8A-4147-A177-3AD203B41FA5}">
                      <a16:colId xmlns:a16="http://schemas.microsoft.com/office/drawing/2014/main" val="3181365897"/>
                    </a:ext>
                  </a:extLst>
                </a:gridCol>
                <a:gridCol w="681741">
                  <a:extLst>
                    <a:ext uri="{9D8B030D-6E8A-4147-A177-3AD203B41FA5}">
                      <a16:colId xmlns:a16="http://schemas.microsoft.com/office/drawing/2014/main" val="3657319256"/>
                    </a:ext>
                  </a:extLst>
                </a:gridCol>
                <a:gridCol w="657610">
                  <a:extLst>
                    <a:ext uri="{9D8B030D-6E8A-4147-A177-3AD203B41FA5}">
                      <a16:colId xmlns:a16="http://schemas.microsoft.com/office/drawing/2014/main" val="2730586701"/>
                    </a:ext>
                  </a:extLst>
                </a:gridCol>
                <a:gridCol w="639673">
                  <a:extLst>
                    <a:ext uri="{9D8B030D-6E8A-4147-A177-3AD203B41FA5}">
                      <a16:colId xmlns:a16="http://schemas.microsoft.com/office/drawing/2014/main" val="909505068"/>
                    </a:ext>
                  </a:extLst>
                </a:gridCol>
              </a:tblGrid>
              <a:tr h="489717">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S1</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S2</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S3</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S4</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S5P</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S5</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S6</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161194"/>
                  </a:ext>
                </a:extLst>
              </a:tr>
              <a:tr h="801356">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105" rtl="0" eaLnBrk="1" fontAlgn="auto" latinLnBrk="0" hangingPunct="1">
                        <a:lnSpc>
                          <a:spcPct val="100000"/>
                        </a:lnSpc>
                        <a:spcBef>
                          <a:spcPts val="0"/>
                        </a:spcBef>
                        <a:spcAft>
                          <a:spcPts val="0"/>
                        </a:spcAft>
                        <a:buClrTx/>
                        <a:buSzTx/>
                        <a:buFontTx/>
                        <a:buNone/>
                        <a:tabLst/>
                        <a:defRPr/>
                      </a:pPr>
                      <a:endParaRPr lang="en-GB"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ctr" defTabSz="914105" rtl="0" eaLnBrk="1" fontAlgn="auto" latinLnBrk="0" hangingPunct="1">
                        <a:lnSpc>
                          <a:spcPct val="100000"/>
                        </a:lnSpc>
                        <a:spcBef>
                          <a:spcPts val="0"/>
                        </a:spcBef>
                        <a:spcAft>
                          <a:spcPts val="0"/>
                        </a:spcAft>
                        <a:buClrTx/>
                        <a:buSzTx/>
                        <a:buFontTx/>
                        <a:buNone/>
                        <a:tabLst/>
                        <a:defRPr/>
                      </a:pPr>
                      <a:endParaRPr lang="en-GB" sz="1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3948563"/>
                  </a:ext>
                </a:extLst>
              </a:tr>
            </a:tbl>
          </a:graphicData>
        </a:graphic>
      </p:graphicFrame>
      <p:pic>
        <p:nvPicPr>
          <p:cNvPr id="52" name="Picture 51"/>
          <p:cNvPicPr>
            <a:picLocks noChangeAspect="1"/>
          </p:cNvPicPr>
          <p:nvPr/>
        </p:nvPicPr>
        <p:blipFill>
          <a:blip r:embed="rId21" cstate="print">
            <a:biLevel thresh="25000"/>
            <a:extLst>
              <a:ext uri="{BEBA8EAE-BF5A-486C-A8C5-ECC9F3942E4B}">
                <a14:imgProps xmlns:a14="http://schemas.microsoft.com/office/drawing/2010/main">
                  <a14:imgLayer r:embed="rId22">
                    <a14:imgEffect>
                      <a14:artisticPhotocopy/>
                    </a14:imgEffect>
                  </a14:imgLayer>
                </a14:imgProps>
              </a:ext>
              <a:ext uri="{28A0092B-C50C-407E-A947-70E740481C1C}">
                <a14:useLocalDpi xmlns:a14="http://schemas.microsoft.com/office/drawing/2010/main" val="0"/>
              </a:ext>
            </a:extLst>
          </a:blip>
          <a:stretch>
            <a:fillRect/>
          </a:stretch>
        </p:blipFill>
        <p:spPr>
          <a:xfrm>
            <a:off x="4498008" y="3056149"/>
            <a:ext cx="568392" cy="568392"/>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23" cstate="print">
            <a:lum bright="70000" contrast="-70000"/>
            <a:extLst>
              <a:ext uri="{BEBA8EAE-BF5A-486C-A8C5-ECC9F3942E4B}">
                <a14:imgProps xmlns:a14="http://schemas.microsoft.com/office/drawing/2010/main">
                  <a14:imgLayer r:embed="rId24">
                    <a14:imgEffect>
                      <a14:artisticPaintStrokes/>
                    </a14:imgEffect>
                  </a14:imgLayer>
                </a14:imgProps>
              </a:ext>
              <a:ext uri="{28A0092B-C50C-407E-A947-70E740481C1C}">
                <a14:useLocalDpi xmlns:a14="http://schemas.microsoft.com/office/drawing/2010/main" val="0"/>
              </a:ext>
            </a:extLst>
          </a:blip>
          <a:stretch>
            <a:fillRect/>
          </a:stretch>
        </p:blipFill>
        <p:spPr>
          <a:xfrm>
            <a:off x="5066400" y="3061058"/>
            <a:ext cx="584690" cy="584690"/>
          </a:xfrm>
          <a:prstGeom prst="rect">
            <a:avLst/>
          </a:prstGeom>
          <a:effectLst>
            <a:outerShdw blurRad="63500" sx="102000" sy="102000" algn="ctr" rotWithShape="0">
              <a:prstClr val="black">
                <a:alpha val="40000"/>
              </a:prstClr>
            </a:outerShdw>
          </a:effectLst>
        </p:spPr>
      </p:pic>
      <p:pic>
        <p:nvPicPr>
          <p:cNvPr id="54" name="Picture 53"/>
          <p:cNvPicPr>
            <a:picLocks noChangeAspect="1"/>
          </p:cNvPicPr>
          <p:nvPr/>
        </p:nvPicPr>
        <p:blipFill>
          <a:blip r:embed="rId25" cstate="print">
            <a:lum bright="70000" contrast="-70000"/>
            <a:extLst>
              <a:ext uri="{BEBA8EAE-BF5A-486C-A8C5-ECC9F3942E4B}">
                <a14:imgProps xmlns:a14="http://schemas.microsoft.com/office/drawing/2010/main">
                  <a14:imgLayer r:embed="rId26">
                    <a14:imgEffect>
                      <a14:artisticPaintStrokes/>
                    </a14:imgEffect>
                  </a14:imgLayer>
                </a14:imgProps>
              </a:ext>
              <a:ext uri="{28A0092B-C50C-407E-A947-70E740481C1C}">
                <a14:useLocalDpi xmlns:a14="http://schemas.microsoft.com/office/drawing/2010/main" val="0"/>
              </a:ext>
            </a:extLst>
          </a:blip>
          <a:stretch>
            <a:fillRect/>
          </a:stretch>
        </p:blipFill>
        <p:spPr>
          <a:xfrm rot="3004186">
            <a:off x="5527893" y="3033986"/>
            <a:ext cx="577445" cy="577445"/>
          </a:xfrm>
          <a:prstGeom prst="rect">
            <a:avLst/>
          </a:prstGeom>
          <a:effectLst>
            <a:outerShdw blurRad="63500" sx="102000" sy="102000" algn="ctr" rotWithShape="0">
              <a:prstClr val="black">
                <a:alpha val="40000"/>
              </a:prstClr>
            </a:outerShdw>
          </a:effectLst>
        </p:spPr>
      </p:pic>
      <p:pic>
        <p:nvPicPr>
          <p:cNvPr id="55" name="Picture 54"/>
          <p:cNvPicPr>
            <a:picLocks noChangeAspect="1"/>
          </p:cNvPicPr>
          <p:nvPr/>
        </p:nvPicPr>
        <p:blipFill>
          <a:blip r:embed="rId27" cstate="print">
            <a:lum bright="70000" contrast="-70000"/>
            <a:extLst>
              <a:ext uri="{BEBA8EAE-BF5A-486C-A8C5-ECC9F3942E4B}">
                <a14:imgProps xmlns:a14="http://schemas.microsoft.com/office/drawing/2010/main">
                  <a14:imgLayer r:embed="rId28">
                    <a14:imgEffect>
                      <a14:artisticPaintStrokes/>
                    </a14:imgEffect>
                  </a14:imgLayer>
                </a14:imgProps>
              </a:ext>
              <a:ext uri="{28A0092B-C50C-407E-A947-70E740481C1C}">
                <a14:useLocalDpi xmlns:a14="http://schemas.microsoft.com/office/drawing/2010/main" val="0"/>
              </a:ext>
            </a:extLst>
          </a:blip>
          <a:stretch>
            <a:fillRect/>
          </a:stretch>
        </p:blipFill>
        <p:spPr>
          <a:xfrm>
            <a:off x="6042108" y="2956346"/>
            <a:ext cx="783981" cy="783981"/>
          </a:xfrm>
          <a:prstGeom prst="rect">
            <a:avLst/>
          </a:prstGeom>
          <a:effectLst>
            <a:outerShdw blurRad="63500" sx="102000" sy="102000" algn="ctr" rotWithShape="0">
              <a:prstClr val="black">
                <a:alpha val="40000"/>
              </a:prstClr>
            </a:outerShdw>
          </a:effectLst>
        </p:spPr>
      </p:pic>
      <p:pic>
        <p:nvPicPr>
          <p:cNvPr id="56" name="Picture 55"/>
          <p:cNvPicPr>
            <a:picLocks noChangeAspect="1"/>
          </p:cNvPicPr>
          <p:nvPr/>
        </p:nvPicPr>
        <p:blipFill>
          <a:blip r:embed="rId29" cstate="print">
            <a:lum bright="70000" contrast="-70000"/>
            <a:extLst>
              <a:ext uri="{BEBA8EAE-BF5A-486C-A8C5-ECC9F3942E4B}">
                <a14:imgProps xmlns:a14="http://schemas.microsoft.com/office/drawing/2010/main">
                  <a14:imgLayer r:embed="rId30">
                    <a14:imgEffect>
                      <a14:artisticPhotocopy/>
                    </a14:imgEffect>
                  </a14:imgLayer>
                </a14:imgProps>
              </a:ext>
              <a:ext uri="{28A0092B-C50C-407E-A947-70E740481C1C}">
                <a14:useLocalDpi xmlns:a14="http://schemas.microsoft.com/office/drawing/2010/main" val="0"/>
              </a:ext>
            </a:extLst>
          </a:blip>
          <a:stretch>
            <a:fillRect/>
          </a:stretch>
        </p:blipFill>
        <p:spPr>
          <a:xfrm>
            <a:off x="7334413" y="2913185"/>
            <a:ext cx="895986" cy="895986"/>
          </a:xfrm>
          <a:prstGeom prst="rect">
            <a:avLst/>
          </a:prstGeom>
          <a:effectLst>
            <a:outerShdw blurRad="63500" sx="102000" sy="102000" algn="ctr" rotWithShape="0">
              <a:prstClr val="black">
                <a:alpha val="40000"/>
              </a:prstClr>
            </a:outerShdw>
          </a:effectLst>
        </p:spPr>
      </p:pic>
      <p:pic>
        <p:nvPicPr>
          <p:cNvPr id="57" name="Picture 56"/>
          <p:cNvPicPr>
            <a:picLocks noChangeAspect="1"/>
          </p:cNvPicPr>
          <p:nvPr/>
        </p:nvPicPr>
        <p:blipFill>
          <a:blip r:embed="rId31" cstate="print">
            <a:lum bright="70000" contrast="-70000"/>
            <a:extLst>
              <a:ext uri="{BEBA8EAE-BF5A-486C-A8C5-ECC9F3942E4B}">
                <a14:imgProps xmlns:a14="http://schemas.microsoft.com/office/drawing/2010/main">
                  <a14:imgLayer r:embed="rId32">
                    <a14:imgEffect>
                      <a14:artisticPhotocopy/>
                    </a14:imgEffect>
                  </a14:imgLayer>
                </a14:imgProps>
              </a:ext>
              <a:ext uri="{28A0092B-C50C-407E-A947-70E740481C1C}">
                <a14:useLocalDpi xmlns:a14="http://schemas.microsoft.com/office/drawing/2010/main" val="0"/>
              </a:ext>
            </a:extLst>
          </a:blip>
          <a:stretch>
            <a:fillRect/>
          </a:stretch>
        </p:blipFill>
        <p:spPr>
          <a:xfrm>
            <a:off x="6591082" y="2913185"/>
            <a:ext cx="854319" cy="854319"/>
          </a:xfrm>
          <a:prstGeom prst="rect">
            <a:avLst/>
          </a:prstGeom>
          <a:effectLst>
            <a:outerShdw blurRad="63500" sx="102000" sy="102000" algn="ctr" rotWithShape="0">
              <a:prstClr val="black">
                <a:alpha val="40000"/>
              </a:prstClr>
            </a:outerShdw>
          </a:effectLst>
        </p:spPr>
      </p:pic>
      <p:pic>
        <p:nvPicPr>
          <p:cNvPr id="58" name="Picture 57"/>
          <p:cNvPicPr>
            <a:picLocks noChangeAspect="1"/>
          </p:cNvPicPr>
          <p:nvPr/>
        </p:nvPicPr>
        <p:blipFill>
          <a:blip r:embed="rId33" cstate="print">
            <a:lum bright="70000" contrast="-70000"/>
            <a:extLst>
              <a:ext uri="{BEBA8EAE-BF5A-486C-A8C5-ECC9F3942E4B}">
                <a14:imgProps xmlns:a14="http://schemas.microsoft.com/office/drawing/2010/main">
                  <a14:imgLayer r:embed="rId34">
                    <a14:imgEffect>
                      <a14:artisticPhotocopy/>
                    </a14:imgEffect>
                  </a14:imgLayer>
                </a14:imgProps>
              </a:ext>
              <a:ext uri="{28A0092B-C50C-407E-A947-70E740481C1C}">
                <a14:useLocalDpi xmlns:a14="http://schemas.microsoft.com/office/drawing/2010/main" val="0"/>
              </a:ext>
            </a:extLst>
          </a:blip>
          <a:stretch>
            <a:fillRect/>
          </a:stretch>
        </p:blipFill>
        <p:spPr>
          <a:xfrm>
            <a:off x="7994524" y="2978511"/>
            <a:ext cx="725365" cy="725365"/>
          </a:xfrm>
          <a:prstGeom prst="rect">
            <a:avLst/>
          </a:prstGeom>
          <a:effectLst>
            <a:outerShdw blurRad="63500" sx="102000" sy="102000" algn="ctr" rotWithShape="0">
              <a:prstClr val="black">
                <a:alpha val="40000"/>
              </a:prstClr>
            </a:outerShdw>
          </a:effectLst>
        </p:spPr>
      </p:pic>
      <p:sp>
        <p:nvSpPr>
          <p:cNvPr id="60" name="Rectangle 59"/>
          <p:cNvSpPr/>
          <p:nvPr/>
        </p:nvSpPr>
        <p:spPr>
          <a:xfrm>
            <a:off x="4210335" y="4046619"/>
            <a:ext cx="4740296" cy="492443"/>
          </a:xfrm>
          <a:prstGeom prst="rect">
            <a:avLst/>
          </a:prstGeom>
        </p:spPr>
        <p:txBody>
          <a:bodyPr wrap="square">
            <a:spAutoFit/>
          </a:bodyPr>
          <a:lstStyle/>
          <a:p>
            <a:pPr algn="ctr"/>
            <a:r>
              <a:rPr lang="fr-FR" sz="2600" b="1" dirty="0" err="1"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preparing</a:t>
            </a:r>
            <a:r>
              <a:rPr lang="fr-FR" sz="2600" b="1" dirty="0" smtClean="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Copernicus 4.0</a:t>
            </a:r>
            <a:endParaRPr lang="fr-FR" sz="2600" b="1" dirty="0">
              <a:solidFill>
                <a:srgbClr val="FFEBA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61" name="Straight Connector 60"/>
          <p:cNvCxnSpPr/>
          <p:nvPr/>
        </p:nvCxnSpPr>
        <p:spPr>
          <a:xfrm>
            <a:off x="4418100" y="3981450"/>
            <a:ext cx="4372111" cy="2"/>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2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1.xml><?xml version="1.0" encoding="utf-8"?>
<a:theme xmlns:a="http://schemas.openxmlformats.org/drawingml/2006/main" name="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2.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3.xml><?xml version="1.0" encoding="utf-8"?>
<a:theme xmlns:a="http://schemas.openxmlformats.org/drawingml/2006/main" name="7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4.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6.xml><?xml version="1.0" encoding="utf-8"?>
<a:theme xmlns:a="http://schemas.openxmlformats.org/drawingml/2006/main" name="8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7.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9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9.xml><?xml version="1.0" encoding="utf-8"?>
<a:theme xmlns:a="http://schemas.openxmlformats.org/drawingml/2006/main" name="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0.xml><?xml version="1.0" encoding="utf-8"?>
<a:theme xmlns:a="http://schemas.openxmlformats.org/drawingml/2006/main" name="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1.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2.xml><?xml version="1.0" encoding="utf-8"?>
<a:theme xmlns:a="http://schemas.openxmlformats.org/drawingml/2006/main" name="10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23.xml><?xml version="1.0" encoding="utf-8"?>
<a:theme xmlns:a="http://schemas.openxmlformats.org/drawingml/2006/main" name="1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4.xml><?xml version="1.0" encoding="utf-8"?>
<a:theme xmlns:a="http://schemas.openxmlformats.org/drawingml/2006/main" name="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5.xml><?xml version="1.0" encoding="utf-8"?>
<a:theme xmlns:a="http://schemas.openxmlformats.org/drawingml/2006/main" name="1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6.xml><?xml version="1.0" encoding="utf-8"?>
<a:theme xmlns:a="http://schemas.openxmlformats.org/drawingml/2006/main" name="1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7.xml><?xml version="1.0" encoding="utf-8"?>
<a:theme xmlns:a="http://schemas.openxmlformats.org/drawingml/2006/main" name="1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8.xml><?xml version="1.0" encoding="utf-8"?>
<a:theme xmlns:a="http://schemas.openxmlformats.org/drawingml/2006/main" name="1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8-05 Proba-V conference.pptx" id="{35E1283E-5E7D-4791-89B3-5C59CCA7CD8F}" vid="{B9F0DB40-0DA4-491C-A2C6-36409972D7E1}"/>
    </a:ext>
  </a:extLst>
</a:theme>
</file>

<file path=ppt/theme/theme29.xml><?xml version="1.0" encoding="utf-8"?>
<a:theme xmlns:a="http://schemas.openxmlformats.org/drawingml/2006/main" name="1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0.xml><?xml version="1.0" encoding="utf-8"?>
<a:theme xmlns:a="http://schemas.openxmlformats.org/drawingml/2006/main" name="17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7.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8.xml><?xml version="1.0" encoding="utf-8"?>
<a:theme xmlns:a="http://schemas.openxmlformats.org/drawingml/2006/main"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9.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Override1.xml><?xml version="1.0" encoding="utf-8"?>
<a:themeOverride xmlns:a="http://schemas.openxmlformats.org/drawingml/2006/main">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sion xmlns="ddc99d1b-0883-4f2c-a8e6-6d8ebaa0e5d6">0</Revision>
    <Distribution xmlns="ddc99d1b-0883-4f2c-a8e6-6d8ebaa0e5d6" xsi:nil="true"/>
    <Organisational_x0020_entity xmlns="ddc99d1b-0883-4f2c-a8e6-6d8ebaa0e5d6" xsi:nil="true"/>
    <Document_x0020_Type xmlns="ddc99d1b-0883-4f2c-a8e6-6d8ebaa0e5d6">HO - Handout / Presentation</Document_x0020_Type>
    <In_iShare xmlns="ddc99d1b-0883-4f2c-a8e6-6d8ebaa0e5d6">false</In_iShare>
    <Classification xmlns="ddc99d1b-0883-4f2c-a8e6-6d8ebaa0e5d6">ESA UNCLASSIFIED - For Official Use</Classification>
    <Issue_x0020_Date xmlns="ddc99d1b-0883-4f2c-a8e6-6d8ebaa0e5d6">2018-03-07T23:00:00+00:00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AutoSync xmlns="ddc99d1b-0883-4f2c-a8e6-6d8ebaa0e5d6">false</AutoSync>
    <Status xmlns="ddc99d1b-0883-4f2c-a8e6-6d8ebaa0e5d6" xsi:nil="true"/>
  </documentManagement>
</p:properties>
</file>

<file path=customXml/item4.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D0ED8-E916-44D2-8CB1-8BA82D1978DC}">
  <ds:schemaRefs>
    <ds:schemaRef ds:uri="http://schemas.microsoft.com/sharepoint/event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8E22279E-2C4C-4C93-8498-455A58D1433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e8b023c-50e9-4d8f-a1ea-883f9f33fd4a"/>
    <ds:schemaRef ds:uri="http://purl.org/dc/elements/1.1/"/>
    <ds:schemaRef ds:uri="ddc99d1b-0883-4f2c-a8e6-6d8ebaa0e5d6"/>
    <ds:schemaRef ds:uri="http://www.w3.org/XML/1998/namespace"/>
    <ds:schemaRef ds:uri="http://purl.org/dc/dcmitype/"/>
  </ds:schemaRefs>
</ds:datastoreItem>
</file>

<file path=customXml/itemProps4.xml><?xml version="1.0" encoding="utf-8"?>
<ds:datastoreItem xmlns:ds="http://schemas.openxmlformats.org/officeDocument/2006/customXml" ds:itemID="{BE320D17-919B-4F96-AFB9-63F2707C2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0</TotalTime>
  <Words>1764</Words>
  <Application>Microsoft Office PowerPoint</Application>
  <PresentationFormat>On-screen Show (16:9)</PresentationFormat>
  <Paragraphs>326</Paragraphs>
  <Slides>22</Slides>
  <Notes>12</Notes>
  <HiddenSlides>0</HiddenSlides>
  <MMClips>0</MMClips>
  <ScaleCrop>false</ScaleCrop>
  <HeadingPairs>
    <vt:vector size="6" baseType="variant">
      <vt:variant>
        <vt:lpstr>Fonts Used</vt:lpstr>
      </vt:variant>
      <vt:variant>
        <vt:i4>14</vt:i4>
      </vt:variant>
      <vt:variant>
        <vt:lpstr>Theme</vt:lpstr>
      </vt:variant>
      <vt:variant>
        <vt:i4>30</vt:i4>
      </vt:variant>
      <vt:variant>
        <vt:lpstr>Slide Titles</vt:lpstr>
      </vt:variant>
      <vt:variant>
        <vt:i4>22</vt:i4>
      </vt:variant>
    </vt:vector>
  </HeadingPairs>
  <TitlesOfParts>
    <vt:vector size="66" baseType="lpstr">
      <vt:lpstr>MS PGothic</vt:lpstr>
      <vt:lpstr>MS PGothic</vt:lpstr>
      <vt:lpstr>AppleSystemUIFont</vt:lpstr>
      <vt:lpstr>Arial</vt:lpstr>
      <vt:lpstr>Arial Rounded MT Bold</vt:lpstr>
      <vt:lpstr>Calibri</vt:lpstr>
      <vt:lpstr>Calibri Light</vt:lpstr>
      <vt:lpstr>FS Sophie</vt:lpstr>
      <vt:lpstr>Helvetica Light</vt:lpstr>
      <vt:lpstr>NotesStyle-RegularTf</vt:lpstr>
      <vt:lpstr>Symbol</vt:lpstr>
      <vt:lpstr>Times New Roman</vt:lpstr>
      <vt:lpstr>Verdana</vt:lpstr>
      <vt:lpstr>Wingdings</vt:lpstr>
      <vt:lpstr>NEW ESA Presentation 16-9</vt:lpstr>
      <vt:lpstr>1_NEW ESA Presentation 16-9</vt:lpstr>
      <vt:lpstr>2_NEW ESA Presentation 16-9</vt:lpstr>
      <vt:lpstr>41_NEW ESA Presentation 16-9</vt:lpstr>
      <vt:lpstr>ESA Presentation</vt:lpstr>
      <vt:lpstr>1_Esa presentation</vt:lpstr>
      <vt:lpstr>2_Esa presentation</vt:lpstr>
      <vt:lpstr>3_Esa presentation</vt:lpstr>
      <vt:lpstr>4_Esa presentation</vt:lpstr>
      <vt:lpstr>5_Esa presentation</vt:lpstr>
      <vt:lpstr>6_Esa presentation</vt:lpstr>
      <vt:lpstr>ESA Presentation 16-9</vt:lpstr>
      <vt:lpstr>7_Esa presentation</vt:lpstr>
      <vt:lpstr>3_NEW ESA Presentation 16-9</vt:lpstr>
      <vt:lpstr>4_NEW ESA Presentation 16-9</vt:lpstr>
      <vt:lpstr>8_Esa presentation</vt:lpstr>
      <vt:lpstr>5_NEW ESA Presentation 16-9</vt:lpstr>
      <vt:lpstr>9_Esa presentation</vt:lpstr>
      <vt:lpstr>6_NEW ESA Presentation 16-9</vt:lpstr>
      <vt:lpstr>7_NEW ESA Presentation 16-9</vt:lpstr>
      <vt:lpstr>8_NEW ESA Presentation 16-9</vt:lpstr>
      <vt:lpstr>10_Esa presentation</vt:lpstr>
      <vt:lpstr>11_ESA Presentation</vt:lpstr>
      <vt:lpstr>9_NEW ESA Presentation 16-9</vt:lpstr>
      <vt:lpstr>10_NEW ESA Presentation 16-9</vt:lpstr>
      <vt:lpstr>11_NEW ESA Presentation 16-9</vt:lpstr>
      <vt:lpstr>12_NEW ESA Presentation 16-9</vt:lpstr>
      <vt:lpstr>12_ESA Presentation</vt:lpstr>
      <vt:lpstr>13_NEW ESA Presentation 16-9</vt:lpstr>
      <vt:lpstr>17_ESA Presentation</vt:lpstr>
      <vt:lpstr>ESA  Agency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Sentinel-5 Precursor mission status</vt:lpstr>
      <vt:lpstr>PowerPoint Presentation</vt:lpstr>
      <vt:lpstr>PowerPoint Presentation</vt:lpstr>
      <vt:lpstr>EDAP : New ESA data assessment pilot launched </vt:lpstr>
      <vt:lpstr>EDAP – Maturity Matrix</vt:lpstr>
      <vt:lpstr>VHR-RODA – CEOS WGCV SAR workshop </vt:lpstr>
      <vt:lpstr>Lunar irradiance measurement and modelling for absolute radiometric calibration of EO sensors</vt:lpstr>
      <vt:lpstr>Lunar irradiance measurement and modelling for absolute radiometric calibration of EO sensors</vt:lpstr>
      <vt:lpstr>WP 4000: Lunar spectral irradiance model development</vt:lpstr>
      <vt:lpstr>PowerPoint Presentation</vt:lpstr>
      <vt:lpstr>PowerPoint Presentation</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EOP Seminar</dc:title>
  <dc:subject>EOP Seminar</dc:subject>
  <dc:creator>EOP-B</dc:creator>
  <cp:keywords/>
  <dc:description/>
  <cp:lastModifiedBy>Philippe Goryl</cp:lastModifiedBy>
  <cp:revision>1640</cp:revision>
  <cp:lastPrinted>2019-01-11T12:17:03Z</cp:lastPrinted>
  <dcterms:created xsi:type="dcterms:W3CDTF">2016-09-07T09:15:39Z</dcterms:created>
  <dcterms:modified xsi:type="dcterms:W3CDTF">2019-07-11T12:59:21Z</dcterms:modified>
  <cp:category>EE9</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EOP-B</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0x010100B93108F87DD4F24BAE6D0E809C37974D003A675EEDBEAD734789C2602A0F48A45A</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2018-03-07T22:00:00Z</vt:filetime>
  </property>
  <property fmtid="{D5CDD505-2E9C-101B-9397-08002B2CF9AE}" pid="30" name="Organisational_x0020_entity">
    <vt:lpwstr/>
  </property>
  <property fmtid="{D5CDD505-2E9C-101B-9397-08002B2CF9AE}" pid="31" name="Organisational entity">
    <vt:lpwstr/>
  </property>
  <property fmtid="{D5CDD505-2E9C-101B-9397-08002B2CF9AE}" pid="32" name="Long Title">
    <vt:lpwstr/>
  </property>
</Properties>
</file>