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347" r:id="rId3"/>
    <p:sldId id="322" r:id="rId4"/>
    <p:sldId id="348" r:id="rId5"/>
    <p:sldId id="349" r:id="rId6"/>
    <p:sldId id="350" r:id="rId7"/>
    <p:sldId id="351" r:id="rId8"/>
    <p:sldId id="352" r:id="rId9"/>
    <p:sldId id="353" r:id="rId10"/>
    <p:sldId id="323" r:id="rId11"/>
    <p:sldId id="355" r:id="rId12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52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72" autoAdjust="0"/>
    <p:restoredTop sz="94395" autoAdjust="0"/>
  </p:normalViewPr>
  <p:slideViewPr>
    <p:cSldViewPr>
      <p:cViewPr varScale="1">
        <p:scale>
          <a:sx n="89" d="100"/>
          <a:sy n="89" d="100"/>
        </p:scale>
        <p:origin x="18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-320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 txBox="1"/>
          <p:nvPr userDrawn="1"/>
        </p:nvSpPr>
        <p:spPr>
          <a:xfrm>
            <a:off x="609600" y="6172200"/>
            <a:ext cx="52578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800" dirty="0">
              <a:effectLst/>
              <a:latin typeface="Times New Roman"/>
              <a:ea typeface="Times New Roman"/>
              <a:cs typeface="Times"/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"/>
          <p:cNvSpPr/>
          <p:nvPr userDrawn="1"/>
        </p:nvSpPr>
        <p:spPr>
          <a:xfrm>
            <a:off x="2130871" y="0"/>
            <a:ext cx="2638523" cy="106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de-DE"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NASA</a:t>
            </a:r>
            <a:endParaRPr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br>
              <a:rPr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#45</a:t>
            </a:r>
            <a:endParaRPr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9395542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8305800" cy="762000"/>
          </a:xfrm>
          <a:prstGeom prst="rect">
            <a:avLst/>
          </a:prstGeom>
        </p:spPr>
        <p:txBody>
          <a:bodyPr/>
          <a:lstStyle>
            <a:lvl1pPr algn="just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1"/>
          </p:nvPr>
        </p:nvSpPr>
        <p:spPr>
          <a:xfrm>
            <a:off x="0" y="1905000"/>
            <a:ext cx="8839200" cy="4572000"/>
          </a:xfrm>
          <a:prstGeom prst="rect">
            <a:avLst/>
          </a:prstGeom>
        </p:spPr>
        <p:txBody>
          <a:bodyPr/>
          <a:lstStyle>
            <a:lvl1pPr>
              <a:buSzPct val="90000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1pPr>
            <a:lvl2pPr marL="768927" indent="-311727">
              <a:buClr>
                <a:srgbClr val="005426"/>
              </a:buClr>
              <a:buSzPct val="80000"/>
              <a:buFont typeface="Wingdings" panose="05000000000000000000" pitchFamily="2" charset="2"/>
              <a:buChar char="§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buSzPct val="60000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2400">
                <a:solidFill>
                  <a:srgbClr val="C00000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hape 3"/>
          <p:cNvSpPr/>
          <p:nvPr userDrawn="1"/>
        </p:nvSpPr>
        <p:spPr>
          <a:xfrm>
            <a:off x="1981200" y="76200"/>
            <a:ext cx="358140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de-DE" sz="22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NASA</a:t>
            </a:r>
            <a:endParaRPr sz="22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22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br>
              <a:rPr sz="22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22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#45</a:t>
            </a:r>
            <a:endParaRPr sz="22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4483844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7"/>
          <p:cNvSpPr txBox="1"/>
          <p:nvPr userDrawn="1"/>
        </p:nvSpPr>
        <p:spPr>
          <a:xfrm>
            <a:off x="3733800" y="6477000"/>
            <a:ext cx="45720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600" dirty="0">
              <a:effectLst/>
              <a:latin typeface="Times New Roman"/>
              <a:ea typeface="Times New Roman"/>
              <a:cs typeface="Times"/>
            </a:endParaRPr>
          </a:p>
        </p:txBody>
      </p:sp>
      <p:pic>
        <p:nvPicPr>
          <p:cNvPr id="5" name="Picture 4" descr="NASALogo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44355" y="1205355"/>
            <a:ext cx="699645" cy="69964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8153400" y="6504801"/>
            <a:ext cx="972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D9245422-3BB8-6D4A-8024-718D9EB8D280}" type="slidenum">
              <a:rPr lang="en-US" sz="1200" smtClean="0"/>
              <a:pPr algn="r"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ransition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18" Type="http://schemas.openxmlformats.org/officeDocument/2006/relationships/image" Target="../media/image21.jpg"/><Relationship Id="rId26" Type="http://schemas.openxmlformats.org/officeDocument/2006/relationships/image" Target="../media/image29.jpg"/><Relationship Id="rId3" Type="http://schemas.openxmlformats.org/officeDocument/2006/relationships/image" Target="../media/image6.jpg"/><Relationship Id="rId21" Type="http://schemas.openxmlformats.org/officeDocument/2006/relationships/image" Target="../media/image24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17" Type="http://schemas.openxmlformats.org/officeDocument/2006/relationships/image" Target="../media/image20.jpg"/><Relationship Id="rId25" Type="http://schemas.openxmlformats.org/officeDocument/2006/relationships/image" Target="../media/image28.jpg"/><Relationship Id="rId2" Type="http://schemas.openxmlformats.org/officeDocument/2006/relationships/image" Target="../media/image5.jpg"/><Relationship Id="rId16" Type="http://schemas.openxmlformats.org/officeDocument/2006/relationships/image" Target="../media/image19.jpg"/><Relationship Id="rId20" Type="http://schemas.openxmlformats.org/officeDocument/2006/relationships/image" Target="../media/image23.jpg"/><Relationship Id="rId29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24" Type="http://schemas.openxmlformats.org/officeDocument/2006/relationships/image" Target="../media/image27.jpg"/><Relationship Id="rId5" Type="http://schemas.openxmlformats.org/officeDocument/2006/relationships/image" Target="../media/image8.jpg"/><Relationship Id="rId15" Type="http://schemas.openxmlformats.org/officeDocument/2006/relationships/image" Target="../media/image18.jpg"/><Relationship Id="rId23" Type="http://schemas.openxmlformats.org/officeDocument/2006/relationships/image" Target="../media/image26.jpg"/><Relationship Id="rId28" Type="http://schemas.openxmlformats.org/officeDocument/2006/relationships/image" Target="../media/image31.jpg"/><Relationship Id="rId10" Type="http://schemas.openxmlformats.org/officeDocument/2006/relationships/image" Target="../media/image13.jpg"/><Relationship Id="rId19" Type="http://schemas.openxmlformats.org/officeDocument/2006/relationships/image" Target="../media/image22.jpg"/><Relationship Id="rId31" Type="http://schemas.openxmlformats.org/officeDocument/2006/relationships/image" Target="../media/image34.jp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jpg"/><Relationship Id="rId22" Type="http://schemas.openxmlformats.org/officeDocument/2006/relationships/image" Target="../media/image25.jpg"/><Relationship Id="rId27" Type="http://schemas.openxmlformats.org/officeDocument/2006/relationships/image" Target="../media/image30.jpg"/><Relationship Id="rId30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578357" y="1752600"/>
            <a:ext cx="7575043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200" b="1" dirty="0">
                <a:solidFill>
                  <a:srgbClr val="FFFFFF"/>
                </a:solidFill>
              </a:rPr>
              <a:t>NASA</a:t>
            </a:r>
            <a:br>
              <a:rPr lang="en-US" sz="4200" b="1" dirty="0">
                <a:solidFill>
                  <a:srgbClr val="FFFFFF"/>
                </a:solidFill>
              </a:rPr>
            </a:br>
            <a:r>
              <a:rPr lang="en-US" sz="4200" b="1" dirty="0">
                <a:solidFill>
                  <a:srgbClr val="FFFFFF"/>
                </a:solidFill>
              </a:rPr>
              <a:t>Report on Cal/Val Activities</a:t>
            </a:r>
            <a:endParaRPr sz="4200" b="1" dirty="0">
              <a:solidFill>
                <a:srgbClr val="FFFFFF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85800" y="32004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K. </a:t>
            </a:r>
            <a:r>
              <a:rPr lang="en-US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Thome</a:t>
            </a:r>
            <a:endParaRPr lang="en-US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NASA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WGCV Plenary # 45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CSIRO, Perth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July 16-19, 2019</a:t>
            </a:r>
          </a:p>
        </p:txBody>
      </p:sp>
      <p:pic>
        <p:nvPicPr>
          <p:cNvPr id="12" name="ceos_log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CLARREO Pathfinder is in Phase 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57150" y="3913360"/>
            <a:ext cx="8965386" cy="294464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Demonstrate </a:t>
            </a:r>
          </a:p>
          <a:p>
            <a:pPr lvl="1"/>
            <a:r>
              <a:rPr lang="en-US" dirty="0"/>
              <a:t>Essential measurement technologies for the Reflected Solar portion of the full Tier 1 Decadal Survey-recommended CLARREO mission</a:t>
            </a:r>
          </a:p>
          <a:p>
            <a:pPr lvl="1"/>
            <a:r>
              <a:rPr lang="en-US" dirty="0"/>
              <a:t>On-orbit, high accuracy, SI-Traceable calibration</a:t>
            </a:r>
          </a:p>
          <a:p>
            <a:pPr lvl="1"/>
            <a:r>
              <a:rPr lang="en-US" dirty="0"/>
              <a:t>Ability to transfer calibration to operational sensors</a:t>
            </a:r>
          </a:p>
          <a:p>
            <a:r>
              <a:rPr lang="en-US" dirty="0"/>
              <a:t>Formulation, implementation, launch to ISS, and operation of a Reflected Solar (RS) Spectrometer</a:t>
            </a:r>
          </a:p>
          <a:p>
            <a:r>
              <a:rPr lang="en-US" dirty="0"/>
              <a:t>Class D Mission with late 2022/early 2023 launch for nominal 1-year mission life </a:t>
            </a:r>
          </a:p>
          <a:p>
            <a:r>
              <a:rPr lang="en-US" dirty="0"/>
              <a:t>Additional 1 year science data analysis</a:t>
            </a:r>
          </a:p>
        </p:txBody>
      </p:sp>
      <p:pic>
        <p:nvPicPr>
          <p:cNvPr id="7" name="Picture 6" descr="clarreo_pathfinder_mission_patch_design_rgb_v3.png">
            <a:extLst>
              <a:ext uri="{FF2B5EF4-FFF2-40B4-BE49-F238E27FC236}">
                <a16:creationId xmlns:a16="http://schemas.microsoft.com/office/drawing/2014/main" id="{7D3C2174-DF5B-E34C-AE15-99881FF7A4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865979"/>
            <a:ext cx="1894087" cy="1715421"/>
          </a:xfrm>
          <a:prstGeom prst="rect">
            <a:avLst/>
          </a:prstGeom>
        </p:spPr>
      </p:pic>
      <p:pic>
        <p:nvPicPr>
          <p:cNvPr id="8" name="Media1_Trim">
            <a:hlinkClick r:id="" action="ppaction://media"/>
            <a:extLst>
              <a:ext uri="{FF2B5EF4-FFF2-40B4-BE49-F238E27FC236}">
                <a16:creationId xmlns:a16="http://schemas.microsoft.com/office/drawing/2014/main" id="{F4D49D8F-EE93-1C43-897D-831FE3573D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" y="1524000"/>
            <a:ext cx="4248069" cy="2389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4373E8-8429-0B4A-8351-D04DCFC8A57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584" y="1524001"/>
            <a:ext cx="2699841" cy="238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71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184FDD-D412-254C-8345-07A9E741A9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143000"/>
            <a:ext cx="8534400" cy="762000"/>
          </a:xfrm>
        </p:spPr>
        <p:txBody>
          <a:bodyPr/>
          <a:lstStyle/>
          <a:p>
            <a:pPr marL="342900" indent="-342900" algn="just" rtl="0">
              <a:spcBef>
                <a:spcPts val="500"/>
              </a:spcBef>
              <a:buSzPct val="100000"/>
              <a:buFont typeface="Arial"/>
              <a:buNone/>
            </a:pPr>
            <a:r>
              <a:rPr lang="en-US" dirty="0"/>
              <a:t>Recognize the first Lunar Calibration Workshop held July 20, 1969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26A59-400D-0041-B512-531F20533B18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152400" y="4876800"/>
            <a:ext cx="8839200" cy="1905000"/>
          </a:xfrm>
        </p:spPr>
        <p:txBody>
          <a:bodyPr>
            <a:normAutofit fontScale="85000" lnSpcReduction="10000"/>
          </a:bodyPr>
          <a:lstStyle/>
          <a:p>
            <a:pPr marL="342900" indent="-342900" algn="l" rtl="0">
              <a:spcBef>
                <a:spcPts val="500"/>
              </a:spcBef>
              <a:buSzPct val="90000"/>
              <a:buFont typeface="Arial"/>
              <a:buChar char="•"/>
            </a:pPr>
            <a:r>
              <a:rPr lang="en-US" dirty="0"/>
              <a:t>Two attendees participated in the productive 2 hour and 32 minute workshop</a:t>
            </a:r>
          </a:p>
          <a:p>
            <a:pPr marL="342900" indent="-342900" algn="l" rtl="0">
              <a:spcBef>
                <a:spcPts val="500"/>
              </a:spcBef>
              <a:buSzPct val="90000"/>
              <a:buFont typeface="Arial"/>
              <a:buChar char="•"/>
            </a:pPr>
            <a:r>
              <a:rPr lang="en-US" dirty="0"/>
              <a:t>Topics included evaluations of </a:t>
            </a:r>
          </a:p>
          <a:p>
            <a:pPr lvl="1" indent="-342900" algn="l" rtl="0">
              <a:buSzPct val="90000"/>
              <a:buFont typeface="Arial"/>
              <a:buChar char="•"/>
            </a:pPr>
            <a:r>
              <a:rPr lang="en-US" dirty="0"/>
              <a:t>Trajectory of lunar soil when kicked</a:t>
            </a:r>
          </a:p>
          <a:p>
            <a:pPr lvl="1" algn="l" rtl="0"/>
            <a:r>
              <a:rPr lang="en-US" dirty="0"/>
              <a:t>Visibility in lunar sunlight</a:t>
            </a:r>
          </a:p>
          <a:p>
            <a:pPr lvl="1" algn="l" rtl="0"/>
            <a:r>
              <a:rPr lang="en-US" dirty="0"/>
              <a:t>Thermal effects of sun and shadow inside the suit</a:t>
            </a:r>
          </a:p>
          <a:p>
            <a:pPr lvl="1" algn="l" rtl="0"/>
            <a:r>
              <a:rPr lang="en-US" dirty="0"/>
              <a:t>Surface shadows and colors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6AE6C-47B4-3E48-B2AA-590C31F21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22828"/>
            <a:ext cx="5943600" cy="334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7331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1143000"/>
            <a:ext cx="9235440" cy="5760720"/>
            <a:chOff x="0" y="0"/>
            <a:chExt cx="10158512" cy="5658612"/>
          </a:xfrm>
        </p:grpSpPr>
        <p:pic>
          <p:nvPicPr>
            <p:cNvPr id="3" name="Picture 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0058400" cy="1886712"/>
            </a:xfrm>
            <a:prstGeom prst="rect">
              <a:avLst/>
            </a:prstGeom>
          </p:spPr>
        </p:pic>
        <p:pic>
          <p:nvPicPr>
            <p:cNvPr id="4" name="Picture 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1886713"/>
              <a:ext cx="10058400" cy="1886712"/>
            </a:xfrm>
            <a:prstGeom prst="rect">
              <a:avLst/>
            </a:prstGeom>
          </p:spPr>
        </p:pic>
        <p:pic>
          <p:nvPicPr>
            <p:cNvPr id="5" name="Picture 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3773424"/>
              <a:ext cx="10058400" cy="1885188"/>
            </a:xfrm>
            <a:prstGeom prst="rect">
              <a:avLst/>
            </a:prstGeom>
          </p:spPr>
        </p:pic>
        <p:pic>
          <p:nvPicPr>
            <p:cNvPr id="6" name="Picture 5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0058400" cy="5658612"/>
            </a:xfrm>
            <a:prstGeom prst="rect">
              <a:avLst/>
            </a:prstGeom>
          </p:spPr>
        </p:pic>
        <p:pic>
          <p:nvPicPr>
            <p:cNvPr id="7" name="Picture 6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8321040" y="1716025"/>
              <a:ext cx="1431036" cy="2877312"/>
            </a:xfrm>
            <a:prstGeom prst="rect">
              <a:avLst/>
            </a:prstGeom>
          </p:spPr>
        </p:pic>
        <p:sp>
          <p:nvSpPr>
            <p:cNvPr id="8" name="Shape 33824"/>
            <p:cNvSpPr/>
            <p:nvPr/>
          </p:nvSpPr>
          <p:spPr>
            <a:xfrm>
              <a:off x="530352" y="501396"/>
              <a:ext cx="99060" cy="99060"/>
            </a:xfrm>
            <a:custGeom>
              <a:avLst/>
              <a:gdLst/>
              <a:ahLst/>
              <a:cxnLst/>
              <a:rect l="0" t="0" r="0" b="0"/>
              <a:pathLst>
                <a:path w="99060" h="99060">
                  <a:moveTo>
                    <a:pt x="0" y="0"/>
                  </a:moveTo>
                  <a:lnTo>
                    <a:pt x="99060" y="0"/>
                  </a:lnTo>
                  <a:lnTo>
                    <a:pt x="99060" y="99060"/>
                  </a:lnTo>
                  <a:lnTo>
                    <a:pt x="0" y="9906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DFD5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33825"/>
            <p:cNvSpPr/>
            <p:nvPr/>
          </p:nvSpPr>
          <p:spPr>
            <a:xfrm>
              <a:off x="530352" y="687324"/>
              <a:ext cx="99060" cy="97536"/>
            </a:xfrm>
            <a:custGeom>
              <a:avLst/>
              <a:gdLst/>
              <a:ahLst/>
              <a:cxnLst/>
              <a:rect l="0" t="0" r="0" b="0"/>
              <a:pathLst>
                <a:path w="99060" h="97536">
                  <a:moveTo>
                    <a:pt x="0" y="0"/>
                  </a:moveTo>
                  <a:lnTo>
                    <a:pt x="99060" y="0"/>
                  </a:lnTo>
                  <a:lnTo>
                    <a:pt x="99060" y="97536"/>
                  </a:lnTo>
                  <a:lnTo>
                    <a:pt x="0" y="9753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9E4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33826"/>
            <p:cNvSpPr/>
            <p:nvPr/>
          </p:nvSpPr>
          <p:spPr>
            <a:xfrm>
              <a:off x="530352" y="871728"/>
              <a:ext cx="99060" cy="97536"/>
            </a:xfrm>
            <a:custGeom>
              <a:avLst/>
              <a:gdLst/>
              <a:ahLst/>
              <a:cxnLst/>
              <a:rect l="0" t="0" r="0" b="0"/>
              <a:pathLst>
                <a:path w="99060" h="97536">
                  <a:moveTo>
                    <a:pt x="0" y="0"/>
                  </a:moveTo>
                  <a:lnTo>
                    <a:pt x="99060" y="0"/>
                  </a:lnTo>
                  <a:lnTo>
                    <a:pt x="99060" y="97536"/>
                  </a:lnTo>
                  <a:lnTo>
                    <a:pt x="0" y="9753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6FA8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Shape 33827"/>
            <p:cNvSpPr/>
            <p:nvPr/>
          </p:nvSpPr>
          <p:spPr>
            <a:xfrm>
              <a:off x="530352" y="1056132"/>
              <a:ext cx="99060" cy="99060"/>
            </a:xfrm>
            <a:custGeom>
              <a:avLst/>
              <a:gdLst/>
              <a:ahLst/>
              <a:cxnLst/>
              <a:rect l="0" t="0" r="0" b="0"/>
              <a:pathLst>
                <a:path w="99060" h="99060">
                  <a:moveTo>
                    <a:pt x="0" y="0"/>
                  </a:moveTo>
                  <a:lnTo>
                    <a:pt x="99060" y="0"/>
                  </a:lnTo>
                  <a:lnTo>
                    <a:pt x="99060" y="99060"/>
                  </a:lnTo>
                  <a:lnTo>
                    <a:pt x="0" y="9906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B6E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05980" y="497664"/>
              <a:ext cx="988537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FDFD5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Pre)Formulation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0563" y="497664"/>
              <a:ext cx="45759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FDFD5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70563" y="683633"/>
              <a:ext cx="946478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F1A94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Implementation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70562" y="869540"/>
              <a:ext cx="806194" cy="15953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dirty="0">
                  <a:solidFill>
                    <a:srgbClr val="92D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Primary Ops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70562" y="1055447"/>
              <a:ext cx="829548" cy="15950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dirty="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Extended Ops</a:t>
              </a:r>
              <a:r>
                <a:rPr lang="en-US" sz="1000" spc="-20" dirty="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52661" y="1699158"/>
              <a:ext cx="1388158" cy="20924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3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ISS</a:t>
              </a:r>
              <a:r>
                <a:rPr lang="en-US" sz="1300" spc="-2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3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Instruments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2600" y="1989677"/>
              <a:ext cx="1707901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LIS</a:t>
              </a:r>
              <a:r>
                <a:rPr lang="en-US" sz="1000" spc="-25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(2020),</a:t>
              </a:r>
              <a:r>
                <a:rPr lang="en-US" sz="1000" spc="-6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SAGE</a:t>
              </a:r>
              <a:r>
                <a:rPr lang="en-US" sz="1000" spc="-5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III</a:t>
              </a:r>
              <a:r>
                <a:rPr lang="en-US" sz="1000" spc="-4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(2020)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52600" y="2140564"/>
              <a:ext cx="945133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TSIS-1</a:t>
              </a:r>
              <a:r>
                <a:rPr lang="en-US" sz="1000" spc="-35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(2018),</a:t>
              </a:r>
              <a:r>
                <a:rPr lang="en-US" sz="1000" spc="-2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335914" y="2140564"/>
              <a:ext cx="950180" cy="1578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dirty="0">
                  <a:solidFill>
                    <a:srgbClr val="F1A94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OCO-3</a:t>
              </a:r>
              <a:r>
                <a:rPr lang="en-US" sz="1000" spc="-45" dirty="0">
                  <a:solidFill>
                    <a:srgbClr val="F1A94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 dirty="0">
                  <a:solidFill>
                    <a:srgbClr val="F1A94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(2019),</a:t>
              </a:r>
              <a:r>
                <a:rPr lang="en-US" sz="1000" spc="-20" dirty="0">
                  <a:solidFill>
                    <a:srgbClr val="F1A94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2600" y="2291390"/>
              <a:ext cx="1365715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A9EC95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ECOSTRESS</a:t>
              </a:r>
              <a:r>
                <a:rPr lang="en-US" sz="1000" spc="-5">
                  <a:solidFill>
                    <a:srgbClr val="A9EC95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A9EC95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(2019),</a:t>
              </a:r>
              <a:r>
                <a:rPr lang="en-US" sz="1000" spc="-20">
                  <a:solidFill>
                    <a:srgbClr val="A9EC95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64215" y="2291391"/>
              <a:ext cx="775890" cy="1578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dirty="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GEDI</a:t>
              </a:r>
              <a:r>
                <a:rPr lang="en-US" sz="1000" spc="-20" dirty="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 dirty="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(2020)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2600" y="2442277"/>
              <a:ext cx="2155401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FDFD5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CLARREO-PF</a:t>
              </a:r>
              <a:r>
                <a:rPr lang="en-US" sz="1000" spc="-40">
                  <a:solidFill>
                    <a:srgbClr val="FDFD5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FDFD5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(2020),</a:t>
              </a:r>
              <a:r>
                <a:rPr lang="en-US" sz="1000" spc="-40">
                  <a:solidFill>
                    <a:srgbClr val="FDFD5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FDFD5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EMIT</a:t>
              </a:r>
              <a:r>
                <a:rPr lang="en-US" sz="1000" spc="-30">
                  <a:solidFill>
                    <a:srgbClr val="FDFD5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FDFD5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(TBD)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449047" y="2011871"/>
              <a:ext cx="1343800" cy="1826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5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InVEST/CubeSats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449006" y="2271625"/>
              <a:ext cx="1242252" cy="17444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dirty="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RAVAN</a:t>
              </a:r>
              <a:r>
                <a:rPr lang="en-US" sz="1000" spc="-20" dirty="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 dirty="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(2016)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449006" y="2437706"/>
              <a:ext cx="1078710" cy="1578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dirty="0" err="1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RainCube</a:t>
              </a:r>
              <a:r>
                <a:rPr lang="en-US" sz="1000" spc="-55" dirty="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 dirty="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(2018)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449006" y="2603849"/>
              <a:ext cx="1226754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TEMPEST-D</a:t>
              </a:r>
              <a:r>
                <a:rPr lang="en-US" sz="1000" spc="-2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(2018)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449006" y="2769938"/>
              <a:ext cx="1063569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CubeRRT</a:t>
              </a:r>
              <a:r>
                <a:rPr lang="en-US" sz="1000" spc="-5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(2018)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449006" y="2936081"/>
              <a:ext cx="784302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CSIM</a:t>
              </a:r>
              <a:r>
                <a:rPr lang="en-US" sz="1000" spc="-15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(2018)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449006" y="3100680"/>
              <a:ext cx="806172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CIRiS</a:t>
              </a:r>
              <a:r>
                <a:rPr lang="en-US" sz="1000" spc="-25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(2019)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449006" y="3266746"/>
              <a:ext cx="826360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HARP</a:t>
              </a:r>
              <a:r>
                <a:rPr lang="en-US" sz="1000" spc="-35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(2019)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449006" y="3432889"/>
              <a:ext cx="566608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SNoOPI*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449006" y="3598993"/>
              <a:ext cx="454152" cy="17442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dirty="0" err="1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HyTI</a:t>
              </a:r>
              <a:r>
                <a:rPr lang="en-US" sz="1000" dirty="0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*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449006" y="3765136"/>
              <a:ext cx="515470" cy="15308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dirty="0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CTIM*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449006" y="3931203"/>
              <a:ext cx="566608" cy="13181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dirty="0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TACOS*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448930" y="4257632"/>
              <a:ext cx="76641" cy="13125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50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*</a:t>
              </a:r>
              <a:r>
                <a:rPr lang="en-US" sz="850" spc="-15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506854" y="4257632"/>
              <a:ext cx="882630" cy="13125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50" spc="-5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Launch</a:t>
              </a:r>
              <a:r>
                <a:rPr lang="en-US" sz="850" spc="-25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850" spc="-5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date</a:t>
              </a:r>
              <a:r>
                <a:rPr lang="en-US" sz="850" spc="-25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850" spc="-5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TBD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734358" y="385599"/>
              <a:ext cx="3414689" cy="39185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5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NASA</a:t>
              </a:r>
              <a:r>
                <a:rPr lang="en-US" sz="2450" spc="-125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5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Earth</a:t>
              </a:r>
              <a:r>
                <a:rPr lang="en-US" sz="2450" spc="-5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5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Science</a:t>
              </a:r>
              <a:r>
                <a:rPr lang="en-US" sz="2450" spc="-7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34304" y="746512"/>
              <a:ext cx="3864790" cy="31386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Missions:</a:t>
              </a:r>
              <a:r>
                <a:rPr lang="en-US" sz="2000" spc="-35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Present</a:t>
              </a:r>
              <a:r>
                <a:rPr lang="en-US" sz="2000" spc="-15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through</a:t>
              </a:r>
              <a:r>
                <a:rPr lang="en-US" sz="2000" spc="-1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2023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2" name="Picture 41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5881116" y="4649725"/>
              <a:ext cx="1043940" cy="617220"/>
            </a:xfrm>
            <a:prstGeom prst="rect">
              <a:avLst/>
            </a:prstGeom>
          </p:spPr>
        </p:pic>
        <p:pic>
          <p:nvPicPr>
            <p:cNvPr id="43" name="Picture 42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6050281" y="868681"/>
              <a:ext cx="583692" cy="242316"/>
            </a:xfrm>
            <a:prstGeom prst="rect">
              <a:avLst/>
            </a:prstGeom>
          </p:spPr>
        </p:pic>
        <p:pic>
          <p:nvPicPr>
            <p:cNvPr id="44" name="Picture 43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8046720" y="240792"/>
              <a:ext cx="350520" cy="367284"/>
            </a:xfrm>
            <a:prstGeom prst="rect">
              <a:avLst/>
            </a:prstGeom>
          </p:spPr>
        </p:pic>
        <p:pic>
          <p:nvPicPr>
            <p:cNvPr id="45" name="Picture 44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5132832" y="1088136"/>
              <a:ext cx="292608" cy="492252"/>
            </a:xfrm>
            <a:prstGeom prst="rect">
              <a:avLst/>
            </a:prstGeom>
          </p:spPr>
        </p:pic>
        <p:pic>
          <p:nvPicPr>
            <p:cNvPr id="46" name="Picture 45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3236976" y="1670304"/>
              <a:ext cx="554736" cy="533400"/>
            </a:xfrm>
            <a:prstGeom prst="rect">
              <a:avLst/>
            </a:prstGeom>
          </p:spPr>
        </p:pic>
        <p:pic>
          <p:nvPicPr>
            <p:cNvPr id="47" name="Picture 46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5065776" y="2671572"/>
              <a:ext cx="836676" cy="254508"/>
            </a:xfrm>
            <a:prstGeom prst="rect">
              <a:avLst/>
            </a:prstGeom>
          </p:spPr>
        </p:pic>
        <p:pic>
          <p:nvPicPr>
            <p:cNvPr id="48" name="Picture 47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6391656" y="2659380"/>
              <a:ext cx="429768" cy="246888"/>
            </a:xfrm>
            <a:prstGeom prst="rect">
              <a:avLst/>
            </a:prstGeom>
          </p:spPr>
        </p:pic>
        <p:pic>
          <p:nvPicPr>
            <p:cNvPr id="49" name="Picture 48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4069080" y="2692909"/>
              <a:ext cx="528828" cy="723900"/>
            </a:xfrm>
            <a:prstGeom prst="rect">
              <a:avLst/>
            </a:prstGeom>
          </p:spPr>
        </p:pic>
        <p:pic>
          <p:nvPicPr>
            <p:cNvPr id="50" name="Picture 49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1225296" y="4175761"/>
              <a:ext cx="1269492" cy="629412"/>
            </a:xfrm>
            <a:prstGeom prst="rect">
              <a:avLst/>
            </a:prstGeom>
          </p:spPr>
        </p:pic>
        <p:pic>
          <p:nvPicPr>
            <p:cNvPr id="51" name="Picture 50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1005840" y="4949952"/>
              <a:ext cx="1879092" cy="553212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>
              <a:off x="6255990" y="1160630"/>
              <a:ext cx="1078710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Landsat</a:t>
              </a:r>
              <a:r>
                <a:rPr lang="en-US" sz="1000" spc="-60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9</a:t>
              </a:r>
              <a:r>
                <a:rPr lang="en-US" sz="1000" spc="-15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(2020)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479463" y="503779"/>
              <a:ext cx="811220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FDFD5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PACE</a:t>
              </a:r>
              <a:r>
                <a:rPr lang="en-US" sz="1000" spc="-5">
                  <a:solidFill>
                    <a:srgbClr val="FDFD5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FDFD5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(2022)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333943" y="1576666"/>
              <a:ext cx="913841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F1A94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NI-SAR</a:t>
              </a:r>
              <a:r>
                <a:rPr lang="en-US" sz="1000" spc="-20">
                  <a:solidFill>
                    <a:srgbClr val="F1A94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F1A94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(2021)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919435" y="1776285"/>
              <a:ext cx="849913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F1A94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SWOT</a:t>
              </a:r>
              <a:r>
                <a:rPr lang="en-US" sz="1000" spc="-30">
                  <a:solidFill>
                    <a:srgbClr val="F1A94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F1A94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(2021)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477442" y="1977448"/>
              <a:ext cx="927300" cy="1578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F1A94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TEMPO</a:t>
              </a:r>
              <a:r>
                <a:rPr lang="en-US" sz="1000" spc="-40">
                  <a:solidFill>
                    <a:srgbClr val="F1A94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F1A94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(2018)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787131" y="2370720"/>
              <a:ext cx="1374800" cy="1578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dirty="0">
                  <a:solidFill>
                    <a:srgbClr val="90DB86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GRACE-FO</a:t>
              </a:r>
              <a:r>
                <a:rPr lang="en-US" sz="1000" spc="-40" dirty="0">
                  <a:solidFill>
                    <a:srgbClr val="90DB86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 dirty="0">
                  <a:solidFill>
                    <a:srgbClr val="90DB86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(2)</a:t>
              </a:r>
              <a:r>
                <a:rPr lang="en-US" sz="1000" spc="-40" dirty="0">
                  <a:solidFill>
                    <a:srgbClr val="90DB86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 dirty="0">
                  <a:solidFill>
                    <a:srgbClr val="90DB86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(2023)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852662" y="2187813"/>
              <a:ext cx="1004687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ICESat-2</a:t>
              </a:r>
              <a:r>
                <a:rPr lang="en-US" sz="1000" spc="-35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(2021)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910868" y="2540057"/>
              <a:ext cx="1225072" cy="1578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dirty="0">
                  <a:solidFill>
                    <a:srgbClr val="9AE88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CYGNSS</a:t>
              </a:r>
              <a:r>
                <a:rPr lang="en-US" sz="1000" spc="-5" dirty="0">
                  <a:solidFill>
                    <a:srgbClr val="9AE88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 dirty="0">
                  <a:solidFill>
                    <a:srgbClr val="9AE88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(8)</a:t>
              </a:r>
              <a:r>
                <a:rPr lang="en-US" sz="1000" spc="-40" dirty="0">
                  <a:solidFill>
                    <a:srgbClr val="9AE88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 dirty="0">
                  <a:solidFill>
                    <a:srgbClr val="9AE88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(2019)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095946" y="2381317"/>
              <a:ext cx="900215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NISTAR,</a:t>
              </a:r>
              <a:r>
                <a:rPr lang="en-US" sz="1000" spc="-2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EPIC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095946" y="2532204"/>
              <a:ext cx="45760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131364" y="2532204"/>
              <a:ext cx="1192435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DSCOVR</a:t>
              </a:r>
              <a:r>
                <a:rPr lang="en-US" sz="1000" spc="-2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/</a:t>
              </a:r>
              <a:r>
                <a:rPr lang="en-US" sz="1000" spc="-2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NOAA)</a:t>
              </a:r>
              <a:r>
                <a:rPr lang="en-US" sz="1000" spc="-25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095946" y="2683092"/>
              <a:ext cx="400731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spc="5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(2019)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032604" y="3326231"/>
              <a:ext cx="640295" cy="1578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dirty="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Landsat</a:t>
              </a:r>
              <a:r>
                <a:rPr lang="en-US" sz="1000" spc="-60" dirty="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 dirty="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080208" y="3477049"/>
              <a:ext cx="474081" cy="1578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dirty="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(USGS)</a:t>
              </a:r>
              <a:r>
                <a:rPr lang="en-US" sz="1000" spc="-15" dirty="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80208" y="3627944"/>
              <a:ext cx="481483" cy="1578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dirty="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(~2022)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183334" y="3557843"/>
              <a:ext cx="854959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dirty="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Terra</a:t>
              </a:r>
              <a:r>
                <a:rPr lang="en-US" sz="1000" spc="-15" dirty="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 dirty="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(&gt;2021)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405874" y="3963241"/>
              <a:ext cx="861689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Aqua</a:t>
              </a:r>
              <a:r>
                <a:rPr lang="en-US" sz="1000" spc="-45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(&gt;2022)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977377" y="4264955"/>
              <a:ext cx="1122450" cy="1578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CloudSat</a:t>
              </a:r>
              <a:r>
                <a:rPr lang="en-US" sz="1000" spc="-5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(~2018)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919188" y="4452405"/>
              <a:ext cx="1132544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CALIPSO</a:t>
              </a:r>
              <a:r>
                <a:rPr lang="en-US" sz="1000" spc="-2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(&gt;2022)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672041" y="4711501"/>
              <a:ext cx="834772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Aura</a:t>
              </a:r>
              <a:r>
                <a:rPr lang="en-US" sz="1000" spc="-15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(&gt;2022)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477442" y="2858298"/>
              <a:ext cx="433705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SMAP</a:t>
              </a:r>
              <a:r>
                <a:rPr lang="en-US" sz="1000" spc="-4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402847" y="3009194"/>
              <a:ext cx="435050" cy="1578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dirty="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(&gt;2022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805096" y="3009194"/>
              <a:ext cx="45760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319213" y="2876672"/>
              <a:ext cx="776900" cy="1578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Suomi</a:t>
              </a:r>
              <a:r>
                <a:rPr lang="en-US" sz="1000" spc="-5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NPP</a:t>
              </a:r>
              <a:r>
                <a:rPr lang="en-US" sz="1000" spc="-4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319213" y="3027490"/>
              <a:ext cx="45760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670021" y="3743750"/>
              <a:ext cx="640295" cy="1578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Landsat</a:t>
              </a:r>
              <a:r>
                <a:rPr lang="en-US" sz="1000" spc="-6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8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670021" y="3894645"/>
              <a:ext cx="45759" cy="1578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705438" y="3894645"/>
              <a:ext cx="474081" cy="1578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USGS)</a:t>
              </a:r>
              <a:r>
                <a:rPr lang="en-US" sz="1000" spc="-15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670021" y="4045541"/>
              <a:ext cx="481483" cy="1578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(&gt;2022)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484114" y="4399134"/>
              <a:ext cx="834772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GPM</a:t>
              </a:r>
              <a:r>
                <a:rPr lang="en-US" sz="1000" spc="-15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(&gt;2022)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947399" y="4944657"/>
              <a:ext cx="954217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OCO-2</a:t>
              </a:r>
              <a:r>
                <a:rPr lang="en-US" sz="1000" spc="-35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(&gt;2022)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551223" y="1339216"/>
              <a:ext cx="1580667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F1A94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Sentinel-6A/B</a:t>
              </a:r>
              <a:r>
                <a:rPr lang="en-US" sz="1000" spc="-60">
                  <a:solidFill>
                    <a:srgbClr val="F1A94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F1A94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(2020,</a:t>
              </a:r>
              <a:r>
                <a:rPr lang="en-US" sz="1000" spc="-50">
                  <a:solidFill>
                    <a:srgbClr val="F1A94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F1A94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2025)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85" name="Picture 84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7563612" y="231649"/>
              <a:ext cx="451104" cy="400812"/>
            </a:xfrm>
            <a:prstGeom prst="rect">
              <a:avLst/>
            </a:prstGeom>
          </p:spPr>
        </p:pic>
        <p:pic>
          <p:nvPicPr>
            <p:cNvPr id="86" name="Picture 85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6475476" y="486156"/>
              <a:ext cx="1068324" cy="504444"/>
            </a:xfrm>
            <a:prstGeom prst="rect">
              <a:avLst/>
            </a:prstGeom>
          </p:spPr>
        </p:pic>
        <p:pic>
          <p:nvPicPr>
            <p:cNvPr id="87" name="Picture 86"/>
            <p:cNvPicPr/>
            <p:nvPr/>
          </p:nvPicPr>
          <p:blipFill>
            <a:blip r:embed="rId19"/>
            <a:stretch>
              <a:fillRect/>
            </a:stretch>
          </p:blipFill>
          <p:spPr>
            <a:xfrm>
              <a:off x="2772156" y="3012948"/>
              <a:ext cx="690372" cy="528828"/>
            </a:xfrm>
            <a:prstGeom prst="rect">
              <a:avLst/>
            </a:prstGeom>
          </p:spPr>
        </p:pic>
        <p:pic>
          <p:nvPicPr>
            <p:cNvPr id="88" name="Picture 87"/>
            <p:cNvPicPr/>
            <p:nvPr/>
          </p:nvPicPr>
          <p:blipFill>
            <a:blip r:embed="rId20"/>
            <a:stretch>
              <a:fillRect/>
            </a:stretch>
          </p:blipFill>
          <p:spPr>
            <a:xfrm>
              <a:off x="3203448" y="1969009"/>
              <a:ext cx="487680" cy="499872"/>
            </a:xfrm>
            <a:prstGeom prst="rect">
              <a:avLst/>
            </a:prstGeom>
          </p:spPr>
        </p:pic>
        <p:pic>
          <p:nvPicPr>
            <p:cNvPr id="89" name="Picture 88"/>
            <p:cNvPicPr/>
            <p:nvPr/>
          </p:nvPicPr>
          <p:blipFill>
            <a:blip r:embed="rId21"/>
            <a:stretch>
              <a:fillRect/>
            </a:stretch>
          </p:blipFill>
          <p:spPr>
            <a:xfrm>
              <a:off x="3694176" y="1574293"/>
              <a:ext cx="711708" cy="425196"/>
            </a:xfrm>
            <a:prstGeom prst="rect">
              <a:avLst/>
            </a:prstGeom>
          </p:spPr>
        </p:pic>
        <p:pic>
          <p:nvPicPr>
            <p:cNvPr id="90" name="Picture 89"/>
            <p:cNvPicPr/>
            <p:nvPr/>
          </p:nvPicPr>
          <p:blipFill>
            <a:blip r:embed="rId22"/>
            <a:stretch>
              <a:fillRect/>
            </a:stretch>
          </p:blipFill>
          <p:spPr>
            <a:xfrm>
              <a:off x="5859781" y="2924557"/>
              <a:ext cx="371856" cy="413004"/>
            </a:xfrm>
            <a:prstGeom prst="rect">
              <a:avLst/>
            </a:prstGeom>
          </p:spPr>
        </p:pic>
        <p:pic>
          <p:nvPicPr>
            <p:cNvPr id="91" name="Picture 90"/>
            <p:cNvPicPr/>
            <p:nvPr/>
          </p:nvPicPr>
          <p:blipFill rotWithShape="1">
            <a:blip r:embed="rId23"/>
            <a:srcRect l="-13" t="-10" r="47123" b="52095"/>
            <a:stretch/>
          </p:blipFill>
          <p:spPr>
            <a:xfrm>
              <a:off x="3710789" y="3886113"/>
              <a:ext cx="653703" cy="420605"/>
            </a:xfrm>
            <a:prstGeom prst="rect">
              <a:avLst/>
            </a:prstGeom>
          </p:spPr>
        </p:pic>
        <p:pic>
          <p:nvPicPr>
            <p:cNvPr id="92" name="Picture 91"/>
            <p:cNvPicPr/>
            <p:nvPr/>
          </p:nvPicPr>
          <p:blipFill>
            <a:blip r:embed="rId24"/>
            <a:stretch>
              <a:fillRect/>
            </a:stretch>
          </p:blipFill>
          <p:spPr>
            <a:xfrm>
              <a:off x="5070348" y="4521709"/>
              <a:ext cx="807720" cy="550164"/>
            </a:xfrm>
            <a:prstGeom prst="rect">
              <a:avLst/>
            </a:prstGeom>
          </p:spPr>
        </p:pic>
        <p:pic>
          <p:nvPicPr>
            <p:cNvPr id="93" name="Picture 92"/>
            <p:cNvPicPr/>
            <p:nvPr/>
          </p:nvPicPr>
          <p:blipFill>
            <a:blip r:embed="rId25"/>
            <a:stretch>
              <a:fillRect/>
            </a:stretch>
          </p:blipFill>
          <p:spPr>
            <a:xfrm>
              <a:off x="3532632" y="3366516"/>
              <a:ext cx="569976" cy="396240"/>
            </a:xfrm>
            <a:prstGeom prst="rect">
              <a:avLst/>
            </a:prstGeom>
          </p:spPr>
        </p:pic>
        <p:sp>
          <p:nvSpPr>
            <p:cNvPr id="94" name="Rectangle 93"/>
            <p:cNvSpPr/>
            <p:nvPr/>
          </p:nvSpPr>
          <p:spPr>
            <a:xfrm>
              <a:off x="6835096" y="1018883"/>
              <a:ext cx="866736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MAIA</a:t>
              </a:r>
              <a:r>
                <a:rPr lang="en-US" sz="1000" spc="-60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(~2021)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7781462" y="657693"/>
              <a:ext cx="1183014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F5E95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GeoCARB</a:t>
              </a:r>
              <a:r>
                <a:rPr lang="en-US" sz="1000" spc="-40">
                  <a:solidFill>
                    <a:srgbClr val="F5E95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F5E95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(~2021)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7226713" y="852803"/>
              <a:ext cx="1413494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TROPICS</a:t>
              </a:r>
              <a:r>
                <a:rPr lang="en-US" sz="1000" spc="-25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(12)</a:t>
              </a:r>
              <a:r>
                <a:rPr lang="en-US" sz="1000" spc="-40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E49E4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(~2021)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97" name="Picture 96"/>
            <p:cNvPicPr/>
            <p:nvPr/>
          </p:nvPicPr>
          <p:blipFill>
            <a:blip r:embed="rId26"/>
            <a:stretch>
              <a:fillRect/>
            </a:stretch>
          </p:blipFill>
          <p:spPr>
            <a:xfrm>
              <a:off x="4911852" y="3003804"/>
              <a:ext cx="653796" cy="268224"/>
            </a:xfrm>
            <a:prstGeom prst="rect">
              <a:avLst/>
            </a:prstGeom>
          </p:spPr>
        </p:pic>
        <p:pic>
          <p:nvPicPr>
            <p:cNvPr id="98" name="Picture 97"/>
            <p:cNvPicPr/>
            <p:nvPr/>
          </p:nvPicPr>
          <p:blipFill>
            <a:blip r:embed="rId27"/>
            <a:stretch>
              <a:fillRect/>
            </a:stretch>
          </p:blipFill>
          <p:spPr>
            <a:xfrm>
              <a:off x="1586484" y="3511296"/>
              <a:ext cx="1007364" cy="492252"/>
            </a:xfrm>
            <a:prstGeom prst="rect">
              <a:avLst/>
            </a:prstGeom>
          </p:spPr>
        </p:pic>
        <p:sp>
          <p:nvSpPr>
            <p:cNvPr id="99" name="Rectangle 98"/>
            <p:cNvSpPr/>
            <p:nvPr/>
          </p:nvSpPr>
          <p:spPr>
            <a:xfrm>
              <a:off x="5861246" y="3396332"/>
              <a:ext cx="526232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SORCE,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861246" y="3547151"/>
              <a:ext cx="935039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TCTE</a:t>
              </a:r>
              <a:r>
                <a:rPr lang="en-US" sz="1000" spc="-35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(NOAA)</a:t>
              </a:r>
              <a:r>
                <a:rPr lang="en-US" sz="1000" spc="-15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5861246" y="3698046"/>
              <a:ext cx="400731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spc="5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(2017)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02" name="Picture 101"/>
            <p:cNvPicPr/>
            <p:nvPr/>
          </p:nvPicPr>
          <p:blipFill rotWithShape="1">
            <a:blip r:embed="rId28"/>
            <a:srcRect l="-40" t="-3" r="44" b="12090"/>
            <a:stretch/>
          </p:blipFill>
          <p:spPr>
            <a:xfrm>
              <a:off x="5498339" y="835077"/>
              <a:ext cx="561834" cy="509120"/>
            </a:xfrm>
            <a:prstGeom prst="rect">
              <a:avLst/>
            </a:prstGeom>
          </p:spPr>
        </p:pic>
        <p:pic>
          <p:nvPicPr>
            <p:cNvPr id="103" name="Picture 102"/>
            <p:cNvPicPr/>
            <p:nvPr/>
          </p:nvPicPr>
          <p:blipFill>
            <a:blip r:embed="rId29"/>
            <a:stretch>
              <a:fillRect/>
            </a:stretch>
          </p:blipFill>
          <p:spPr>
            <a:xfrm>
              <a:off x="4396740" y="1316737"/>
              <a:ext cx="591312" cy="413004"/>
            </a:xfrm>
            <a:prstGeom prst="rect">
              <a:avLst/>
            </a:prstGeom>
          </p:spPr>
        </p:pic>
        <p:sp>
          <p:nvSpPr>
            <p:cNvPr id="105" name="Rectangle 104"/>
            <p:cNvSpPr/>
            <p:nvPr/>
          </p:nvSpPr>
          <p:spPr>
            <a:xfrm>
              <a:off x="7325805" y="5007193"/>
              <a:ext cx="481482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(&gt;2022)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06" name="Picture 105"/>
            <p:cNvPicPr/>
            <p:nvPr/>
          </p:nvPicPr>
          <p:blipFill>
            <a:blip r:embed="rId30"/>
            <a:stretch>
              <a:fillRect/>
            </a:stretch>
          </p:blipFill>
          <p:spPr>
            <a:xfrm>
              <a:off x="7264908" y="5041393"/>
              <a:ext cx="687324" cy="470916"/>
            </a:xfrm>
            <a:prstGeom prst="rect">
              <a:avLst/>
            </a:prstGeom>
          </p:spPr>
        </p:pic>
        <p:sp>
          <p:nvSpPr>
            <p:cNvPr id="107" name="Rectangle 106"/>
            <p:cNvSpPr/>
            <p:nvPr/>
          </p:nvSpPr>
          <p:spPr>
            <a:xfrm>
              <a:off x="452661" y="2826882"/>
              <a:ext cx="1722600" cy="20924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300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JPSS-2</a:t>
              </a:r>
              <a:r>
                <a:rPr lang="en-US" sz="1300" spc="-20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300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Instruments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52600" y="3117394"/>
              <a:ext cx="1216661" cy="1578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F1A94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OMPS-Limb</a:t>
              </a:r>
              <a:r>
                <a:rPr lang="en-US" sz="1000" spc="-50">
                  <a:solidFill>
                    <a:srgbClr val="F1A94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F1A94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(2019)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09" name="Picture 108"/>
            <p:cNvPicPr/>
            <p:nvPr/>
          </p:nvPicPr>
          <p:blipFill>
            <a:blip r:embed="rId31"/>
            <a:stretch>
              <a:fillRect/>
            </a:stretch>
          </p:blipFill>
          <p:spPr>
            <a:xfrm>
              <a:off x="8449056" y="103632"/>
              <a:ext cx="437388" cy="230124"/>
            </a:xfrm>
            <a:prstGeom prst="rect">
              <a:avLst/>
            </a:prstGeom>
          </p:spPr>
        </p:pic>
        <p:sp>
          <p:nvSpPr>
            <p:cNvPr id="110" name="Rectangle 109"/>
            <p:cNvSpPr/>
            <p:nvPr/>
          </p:nvSpPr>
          <p:spPr>
            <a:xfrm>
              <a:off x="8903158" y="279764"/>
              <a:ext cx="1255354" cy="157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FDFD5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PREFIRE</a:t>
              </a:r>
              <a:r>
                <a:rPr lang="en-US" sz="1000" spc="-15">
                  <a:solidFill>
                    <a:srgbClr val="FDFD5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FDFD5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(2)</a:t>
              </a:r>
              <a:r>
                <a:rPr lang="en-US" sz="1000" spc="-40">
                  <a:solidFill>
                    <a:srgbClr val="FDFD5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 spc="-20">
                  <a:solidFill>
                    <a:srgbClr val="FDFD5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>
                  <a:solidFill>
                    <a:srgbClr val="FDFD5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(TBD)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337710" y="2985651"/>
              <a:ext cx="489221" cy="1578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dirty="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NOAA)</a:t>
              </a:r>
              <a:r>
                <a:rPr lang="en-US" sz="1000" spc="-25" dirty="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311795" y="3151011"/>
              <a:ext cx="481483" cy="1578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dirty="0">
                  <a:solidFill>
                    <a:srgbClr val="A6FA8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(&gt;2022)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7332551" y="4818872"/>
              <a:ext cx="1689809" cy="3600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spcBef>
                  <a:spcPts val="0"/>
                </a:spcBef>
              </a:pPr>
              <a:r>
                <a:rPr lang="en-US" sz="1000" dirty="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OSTM/Jason-2</a:t>
              </a:r>
              <a:r>
                <a:rPr lang="en-US" sz="1000" spc="-55" dirty="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000" dirty="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(NOAA)</a:t>
              </a: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B6EEFD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(&gt;2022</a:t>
              </a:r>
              <a:r>
                <a:rPr lang="en-US" sz="800" dirty="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r>
                <a:rPr lang="en-US" sz="800" spc="-40" dirty="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800" spc="-20" dirty="0">
                  <a:solidFill>
                    <a:srgbClr val="B6EEF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7360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NASA ESD Flight Portfolio through 2023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0" y="1524000"/>
            <a:ext cx="8839200" cy="5029200"/>
          </a:xfrm>
        </p:spPr>
        <p:txBody>
          <a:bodyPr/>
          <a:lstStyle/>
          <a:p>
            <a:pPr marL="228600" indent="-22860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</a:pPr>
            <a:r>
              <a:rPr lang="en-US" altLang="en-US" b="1" kern="1200" dirty="0">
                <a:solidFill>
                  <a:schemeClr val="tx1">
                    <a:lumMod val="50000"/>
                  </a:schemeClr>
                </a:solidFill>
                <a:ea typeface="Optima"/>
                <a:cs typeface="Optima"/>
              </a:rPr>
              <a:t>Extended</a:t>
            </a:r>
          </a:p>
          <a:p>
            <a:pPr marL="654627" lvl="1" indent="-22860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</a:pPr>
            <a:r>
              <a:rPr lang="en-US" altLang="en-US" kern="1200" dirty="0">
                <a:solidFill>
                  <a:schemeClr val="tx1">
                    <a:lumMod val="50000"/>
                  </a:schemeClr>
                </a:solidFill>
                <a:ea typeface="Optima"/>
                <a:cs typeface="Optima"/>
              </a:rPr>
              <a:t>Terra (2022), Aqua (2022), Aura (2022), GPM (2022), </a:t>
            </a:r>
            <a:r>
              <a:rPr lang="en-US" altLang="en-US" kern="1200" dirty="0" err="1">
                <a:solidFill>
                  <a:schemeClr val="tx1">
                    <a:lumMod val="50000"/>
                  </a:schemeClr>
                </a:solidFill>
                <a:ea typeface="Optima"/>
                <a:cs typeface="Optima"/>
              </a:rPr>
              <a:t>CloudSat</a:t>
            </a:r>
            <a:r>
              <a:rPr lang="en-US" altLang="en-US" kern="1200" dirty="0">
                <a:solidFill>
                  <a:schemeClr val="tx1">
                    <a:lumMod val="50000"/>
                  </a:schemeClr>
                </a:solidFill>
                <a:ea typeface="Optima"/>
                <a:cs typeface="Optima"/>
              </a:rPr>
              <a:t> (20119),  CALIPSO (2022), OSTM/Jason-2 (2022), SORCE (2019)</a:t>
            </a:r>
            <a:endParaRPr lang="en-US" altLang="en-US" b="1" kern="1200" dirty="0">
              <a:solidFill>
                <a:schemeClr val="tx1">
                  <a:lumMod val="50000"/>
                </a:schemeClr>
              </a:solidFill>
              <a:ea typeface="Optima"/>
              <a:cs typeface="Optima"/>
            </a:endParaRPr>
          </a:p>
          <a:p>
            <a:pPr marL="228600" indent="-228600" algn="l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</a:pPr>
            <a:r>
              <a:rPr lang="en-US" altLang="en-US" b="1" kern="1200" dirty="0">
                <a:solidFill>
                  <a:schemeClr val="tx1">
                    <a:lumMod val="50000"/>
                  </a:schemeClr>
                </a:solidFill>
                <a:ea typeface="Optima"/>
                <a:cs typeface="Optima"/>
              </a:rPr>
              <a:t>On-orbit</a:t>
            </a:r>
            <a:endParaRPr lang="en-US" altLang="en-US" b="1" i="1" kern="1200" dirty="0">
              <a:solidFill>
                <a:schemeClr val="tx1">
                  <a:lumMod val="50000"/>
                </a:schemeClr>
              </a:solidFill>
              <a:ea typeface="Optima"/>
              <a:cs typeface="Optima"/>
            </a:endParaRPr>
          </a:p>
          <a:p>
            <a:pPr marL="654627" lvl="1" indent="-228600" algn="l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</a:pPr>
            <a:r>
              <a:rPr lang="en-US" altLang="en-US" kern="1200" dirty="0">
                <a:solidFill>
                  <a:schemeClr val="tx1">
                    <a:lumMod val="50000"/>
                  </a:schemeClr>
                </a:solidFill>
                <a:ea typeface="Optima"/>
                <a:cs typeface="Optima"/>
              </a:rPr>
              <a:t>CYGNSS (2019), DSCOVR (2019), ECOSTRESS (2020), GRACE-FO (2023), ICESat-2, OCO-2 (2022), SMAP (2022), S-NPP (2022), TSIS-1 (2019), SAGE-III (2020)</a:t>
            </a:r>
          </a:p>
          <a:p>
            <a:pPr marL="228600" indent="-22860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</a:pPr>
            <a:r>
              <a:rPr lang="en-US" altLang="en-US" b="1" kern="1200" dirty="0">
                <a:solidFill>
                  <a:schemeClr val="tx1">
                    <a:lumMod val="50000"/>
                  </a:schemeClr>
                </a:solidFill>
                <a:ea typeface="Optima"/>
                <a:cs typeface="Optima"/>
              </a:rPr>
              <a:t>Development</a:t>
            </a:r>
            <a:endParaRPr lang="en-US" altLang="en-US" kern="1200" dirty="0">
              <a:solidFill>
                <a:schemeClr val="tx1">
                  <a:lumMod val="50000"/>
                </a:schemeClr>
              </a:solidFill>
              <a:ea typeface="Optima"/>
              <a:cs typeface="Optima"/>
            </a:endParaRPr>
          </a:p>
          <a:p>
            <a:pPr marL="654627" lvl="1" indent="-22860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</a:pPr>
            <a:r>
              <a:rPr lang="en-US" altLang="en-US" kern="1200" dirty="0">
                <a:solidFill>
                  <a:schemeClr val="tx1">
                    <a:lumMod val="50000"/>
                  </a:schemeClr>
                </a:solidFill>
                <a:ea typeface="Optima"/>
                <a:cs typeface="Optima"/>
              </a:rPr>
              <a:t>CLARREO Pathfinder, EMIT, GRACE-FO, LIS, MIAI, NISAR , OMPS-Limb, PACE, Jason CS/Sentinel 6A and –B, SWOT, TSIS-2</a:t>
            </a:r>
          </a:p>
          <a:p>
            <a:pPr marL="654627" lvl="1" indent="-22860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</a:pPr>
            <a:r>
              <a:rPr lang="en-US" altLang="en-US" kern="1200" dirty="0">
                <a:solidFill>
                  <a:schemeClr val="tx1">
                    <a:lumMod val="50000"/>
                  </a:schemeClr>
                </a:solidFill>
                <a:ea typeface="Optima"/>
                <a:cs typeface="Optima"/>
              </a:rPr>
              <a:t>Earth System Science Pathfinder (ESSP) - TEMPO, EVS-2 and -3</a:t>
            </a:r>
          </a:p>
          <a:p>
            <a:pPr marL="654627" lvl="1" indent="-22860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</a:pPr>
            <a:r>
              <a:rPr lang="en-US" altLang="en-US" kern="1200" dirty="0">
                <a:solidFill>
                  <a:schemeClr val="tx1">
                    <a:lumMod val="50000"/>
                  </a:schemeClr>
                </a:solidFill>
                <a:ea typeface="Optima"/>
                <a:cs typeface="Optima"/>
              </a:rPr>
              <a:t>Venture Technology selections (</a:t>
            </a:r>
            <a:r>
              <a:rPr lang="en-US" altLang="en-US" kern="1200" dirty="0" err="1">
                <a:solidFill>
                  <a:schemeClr val="tx1">
                    <a:lumMod val="50000"/>
                  </a:schemeClr>
                </a:solidFill>
                <a:ea typeface="Optima"/>
                <a:cs typeface="Optima"/>
              </a:rPr>
              <a:t>GrAOWL</a:t>
            </a:r>
            <a:r>
              <a:rPr lang="en-US" altLang="en-US" kern="1200" dirty="0">
                <a:solidFill>
                  <a:schemeClr val="tx1">
                    <a:lumMod val="50000"/>
                  </a:schemeClr>
                </a:solidFill>
                <a:ea typeface="Optima"/>
                <a:cs typeface="Optima"/>
              </a:rPr>
              <a:t>, Tempest), EVM-2 &amp; 3, EVI-3, 4, 5, and 6</a:t>
            </a:r>
          </a:p>
          <a:p>
            <a:pPr marL="228600" indent="-22860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</a:pPr>
            <a:r>
              <a:rPr lang="en-US" altLang="en-US" b="1" kern="1200" dirty="0" err="1">
                <a:solidFill>
                  <a:schemeClr val="tx1">
                    <a:lumMod val="50000"/>
                  </a:schemeClr>
                </a:solidFill>
                <a:ea typeface="Optima"/>
                <a:cs typeface="Optima"/>
              </a:rPr>
              <a:t>Preformulation</a:t>
            </a:r>
            <a:endParaRPr lang="en-US" altLang="en-US" b="1" kern="1200" dirty="0">
              <a:solidFill>
                <a:schemeClr val="tx1">
                  <a:lumMod val="50000"/>
                </a:schemeClr>
              </a:solidFill>
              <a:ea typeface="Optima"/>
              <a:cs typeface="Optima"/>
            </a:endParaRPr>
          </a:p>
          <a:p>
            <a:pPr marL="654627" lvl="1" indent="-22860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</a:pPr>
            <a:r>
              <a:rPr lang="en-US" altLang="en-US" kern="1200" dirty="0">
                <a:solidFill>
                  <a:schemeClr val="tx1">
                    <a:lumMod val="50000"/>
                  </a:schemeClr>
                </a:solidFill>
                <a:ea typeface="Optima"/>
                <a:cs typeface="Optima"/>
              </a:rPr>
              <a:t>TROPICS, </a:t>
            </a:r>
            <a:r>
              <a:rPr lang="en-US" altLang="en-US" kern="1200" dirty="0" err="1">
                <a:solidFill>
                  <a:schemeClr val="tx1">
                    <a:lumMod val="50000"/>
                  </a:schemeClr>
                </a:solidFill>
                <a:ea typeface="Optima"/>
                <a:cs typeface="Optima"/>
              </a:rPr>
              <a:t>GeoCARB</a:t>
            </a:r>
            <a:r>
              <a:rPr lang="en-US" altLang="en-US" kern="1200" dirty="0">
                <a:solidFill>
                  <a:schemeClr val="tx1">
                    <a:lumMod val="50000"/>
                  </a:schemeClr>
                </a:solidFill>
                <a:ea typeface="Optima"/>
                <a:cs typeface="Optima"/>
              </a:rPr>
              <a:t>, PREFIRE</a:t>
            </a:r>
          </a:p>
          <a:p>
            <a:pPr marL="208973" indent="-22860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</a:pPr>
            <a:r>
              <a:rPr lang="en-US" b="1" dirty="0"/>
              <a:t>In-Space Validation of Earth Science Technologies (</a:t>
            </a:r>
            <a:r>
              <a:rPr lang="en-US" b="1" dirty="0" err="1"/>
              <a:t>InVEST</a:t>
            </a:r>
            <a:r>
              <a:rPr lang="en-US" b="1" dirty="0"/>
              <a:t>)</a:t>
            </a:r>
            <a:r>
              <a:rPr lang="en-US" dirty="0"/>
              <a:t>:</a:t>
            </a:r>
          </a:p>
          <a:p>
            <a:pPr marL="635000" lvl="1" indent="-22860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</a:pPr>
            <a:r>
              <a:rPr lang="en-US" dirty="0"/>
              <a:t> CubeSats </a:t>
            </a:r>
          </a:p>
          <a:p>
            <a:pPr marL="208973" indent="-22860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</a:pPr>
            <a:endParaRPr lang="en-US" altLang="en-US" kern="1200" dirty="0">
              <a:solidFill>
                <a:schemeClr val="tx1">
                  <a:lumMod val="50000"/>
                </a:schemeClr>
              </a:solidFill>
              <a:ea typeface="Optima"/>
              <a:cs typeface="Optima"/>
            </a:endParaRPr>
          </a:p>
          <a:p>
            <a:pPr marL="354331" lvl="2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None/>
            </a:pPr>
            <a:endParaRPr lang="en-US" altLang="en-US" sz="1800" kern="1200" dirty="0">
              <a:solidFill>
                <a:prstClr val="black"/>
              </a:solidFill>
              <a:ea typeface="Optima"/>
              <a:cs typeface="Optim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54870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C94E30-D792-EE40-B1A9-04C9BB5A98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 algn="just" rtl="0">
              <a:spcBef>
                <a:spcPts val="500"/>
              </a:spcBef>
              <a:buSzPct val="100000"/>
              <a:buFont typeface="Arial"/>
              <a:buNone/>
            </a:pPr>
            <a:r>
              <a:rPr lang="en-US" dirty="0"/>
              <a:t>Recent Launches: ICESat-2; GEDI; OCO-3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D8EBC-9E4E-1D42-BF9B-A7C84FDEC64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0" y="4495800"/>
            <a:ext cx="8839200" cy="1981200"/>
          </a:xfrm>
        </p:spPr>
        <p:txBody>
          <a:bodyPr>
            <a:normAutofit fontScale="77500" lnSpcReduction="20000"/>
          </a:bodyPr>
          <a:lstStyle/>
          <a:p>
            <a:pPr marL="342900" indent="-342900" algn="l" rtl="0">
              <a:spcBef>
                <a:spcPts val="500"/>
              </a:spcBef>
              <a:buSzPct val="90000"/>
              <a:buFont typeface="Arial"/>
              <a:buChar char="•"/>
            </a:pPr>
            <a:r>
              <a:rPr lang="en-US" dirty="0"/>
              <a:t>ICESat-2: Quantify polar ice sheet contributions to sea-level change and measure vegetation canopy height as a basis for estimating large-scale biomass and biomass change</a:t>
            </a:r>
          </a:p>
          <a:p>
            <a:pPr marL="342900" indent="-342900" algn="l" rtl="0">
              <a:spcBef>
                <a:spcPts val="500"/>
              </a:spcBef>
              <a:buSzPct val="90000"/>
              <a:buFont typeface="Arial"/>
              <a:buChar char="•"/>
            </a:pPr>
            <a:r>
              <a:rPr lang="en-US" dirty="0"/>
              <a:t>GEDI: Characterize the effects of changing climate and land use on ecosystem structure and dynamics providing the first global, high resolution observations of forest vertical structure</a:t>
            </a:r>
          </a:p>
          <a:p>
            <a:pPr marL="342900" indent="-342900" algn="l" rtl="0">
              <a:spcBef>
                <a:spcPts val="500"/>
              </a:spcBef>
              <a:buSzPct val="90000"/>
              <a:buFont typeface="Arial"/>
              <a:buChar char="•"/>
            </a:pPr>
            <a:r>
              <a:rPr lang="en-US" dirty="0"/>
              <a:t>OCO-3: Investigate important questions about the distribution of carbon dioxide on Earth as it relates to growing urban </a:t>
            </a:r>
            <a:r>
              <a:rPr lang="en-US" dirty="0" err="1"/>
              <a:t>poplulations</a:t>
            </a:r>
            <a:r>
              <a:rPr lang="en-US" dirty="0"/>
              <a:t> and changing patterns of fossil fuel contribution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55556-4208-D945-BBB5-36191D624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103" y="1642533"/>
            <a:ext cx="3742791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89C3B0-2E7A-F344-ADB8-32511AE6A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67" y="1676400"/>
            <a:ext cx="375253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3738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7AD28A-79BE-AB43-BAD0-B5EE2F3DBF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143000"/>
            <a:ext cx="8534400" cy="762000"/>
          </a:xfrm>
        </p:spPr>
        <p:txBody>
          <a:bodyPr/>
          <a:lstStyle/>
          <a:p>
            <a:pPr marL="0" indent="0" algn="l" rtl="0">
              <a:spcBef>
                <a:spcPts val="0"/>
              </a:spcBef>
            </a:pPr>
            <a:r>
              <a:rPr lang="en-US" dirty="0"/>
              <a:t>Compact Spectral Irradiance Monitor CubeSat Launched December 2018 as part of Spaceflight </a:t>
            </a:r>
            <a:r>
              <a:rPr lang="en-US" dirty="0" err="1"/>
              <a:t>SmallSat</a:t>
            </a:r>
            <a:r>
              <a:rPr lang="en-US" dirty="0"/>
              <a:t> Express rideshare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0ED30-F2C0-874A-BCD0-165C236CB5F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0" y="1904999"/>
            <a:ext cx="9144000" cy="1977081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dirty="0"/>
              <a:t>Developed through a 2013 IIP grant at LASP/UC-Boulder</a:t>
            </a:r>
          </a:p>
          <a:p>
            <a:pPr algn="l" rtl="0"/>
            <a:r>
              <a:rPr lang="en-US" dirty="0"/>
              <a:t>Ultra- compact, solar spectral irradiance (SSI) monitor covering 200-2400 nm</a:t>
            </a:r>
          </a:p>
          <a:p>
            <a:pPr algn="l" rtl="0"/>
            <a:r>
              <a:rPr lang="en-US" dirty="0"/>
              <a:t>SI-traceable accuracy and stability to meet solar input measurement requirements for benchmark climate records</a:t>
            </a:r>
          </a:p>
          <a:p>
            <a:pPr algn="l" rtl="0"/>
            <a:r>
              <a:rPr lang="en-US" dirty="0"/>
              <a:t>Will validate performance against SSI measurements being made by SORCE and TSIS SIM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4F17C-36A1-224D-AC13-E3A0D60DD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2081"/>
            <a:ext cx="9144000" cy="305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3822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3C7617-2745-714B-AF07-9B7A823D69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59147-406E-D14D-91EB-C36394F988D1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085A1C-E9EA-1740-9D95-981C217E7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0804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B44746-0A82-B048-A42F-3D0626D2D7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rtl="0"/>
            <a:r>
              <a:rPr lang="en-US" dirty="0"/>
              <a:t>2017 Earth Venture Suborbital-3 (EVS-3) solicitation - Five 5-year investigations selected</a:t>
            </a:r>
          </a:p>
          <a:p>
            <a:pPr marL="342900" indent="-342900" algn="just" rtl="0">
              <a:spcBef>
                <a:spcPts val="500"/>
              </a:spcBef>
              <a:buSzPct val="100000"/>
              <a:buFont typeface="Arial"/>
              <a:buNone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F80F4-B82C-114D-B266-82F85F650A3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0" y="1828800"/>
            <a:ext cx="8991600" cy="4876800"/>
          </a:xfrm>
        </p:spPr>
        <p:txBody>
          <a:bodyPr>
            <a:normAutofit fontScale="85000" lnSpcReduction="10000"/>
          </a:bodyPr>
          <a:lstStyle/>
          <a:p>
            <a:r>
              <a:rPr lang="en-US" sz="2100" dirty="0"/>
              <a:t>DCOTTS - Dynamics and Chemistry of the Summer Stratosphere – Kenneth Bowman, Texas A&amp;M University: Understand how dynamical and chemical processes interact to determine composition of extratropical stratosphere</a:t>
            </a:r>
          </a:p>
          <a:p>
            <a:r>
              <a:rPr lang="en-US" sz="2100" dirty="0"/>
              <a:t>S-MODE (</a:t>
            </a:r>
            <a:r>
              <a:rPr lang="en-US" sz="2100" dirty="0" err="1"/>
              <a:t>Submesoscale</a:t>
            </a:r>
            <a:r>
              <a:rPr lang="en-US" sz="2100" dirty="0"/>
              <a:t> Ocean Dynamics and Vertical Transport) – Thomas Farrar, Woods Hole Oceanographic Institute: Test hypothesis that </a:t>
            </a:r>
            <a:r>
              <a:rPr lang="en-US" sz="2100" dirty="0" err="1"/>
              <a:t>submesoscale</a:t>
            </a:r>
            <a:r>
              <a:rPr lang="en-US" sz="2100" dirty="0"/>
              <a:t> ocean dynamics make important contributions to vertical exchange of climate and biological variables in the upper ocean. </a:t>
            </a:r>
          </a:p>
          <a:p>
            <a:r>
              <a:rPr lang="en-US" sz="2100" dirty="0"/>
              <a:t>IMPACTS (Investigation of Microphysics and Precipitation for Atlantic Coast-Threatening Snowstorms) – Lynn </a:t>
            </a:r>
            <a:r>
              <a:rPr lang="en-US" sz="2100" dirty="0" err="1"/>
              <a:t>McMurdie</a:t>
            </a:r>
            <a:r>
              <a:rPr lang="en-US" sz="2100" dirty="0"/>
              <a:t>, University of Washington: High-altitude ER-2 observations to understand snow band formation and evolution</a:t>
            </a:r>
          </a:p>
          <a:p>
            <a:r>
              <a:rPr lang="en-US" sz="2100" dirty="0"/>
              <a:t>ACTIVATE (Aerosol Cloud Meteorology Interactions Over the Western Atlantic Experiment) – Armin </a:t>
            </a:r>
            <a:r>
              <a:rPr lang="en-US" sz="2100" dirty="0" err="1"/>
              <a:t>Sorooshian</a:t>
            </a:r>
            <a:r>
              <a:rPr lang="en-US" sz="2100" dirty="0"/>
              <a:t>, University of Arizona: Study interactions of aerosol particles and clouds</a:t>
            </a:r>
          </a:p>
          <a:p>
            <a:r>
              <a:rPr lang="en-US" sz="2100" dirty="0"/>
              <a:t>Delta-X: Enabling Deltas to Thrive in a Century of Rising Seas - Marc Simard, Jet Propulsion Laboratory:  Calibrate sediment transport and plant productivity models of the Mississippi delta floodplain to understand </a:t>
            </a:r>
            <a:r>
              <a:rPr lang="en-US" dirty="0"/>
              <a:t>impacts of sea-level rise</a:t>
            </a:r>
          </a:p>
        </p:txBody>
      </p:sp>
    </p:spTree>
    <p:extLst>
      <p:ext uri="{BB962C8B-B14F-4D97-AF65-F5344CB8AC3E}">
        <p14:creationId xmlns:p14="http://schemas.microsoft.com/office/powerpoint/2010/main" val="254694419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488363-E80F-524A-B54B-76E6160603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rtl="0"/>
            <a:r>
              <a:rPr lang="en-US" dirty="0"/>
              <a:t> Private Sector Small-Satellite Constellation Pilot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CA040-C4F2-9B45-B0A9-4DF213124C5F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0" y="1600200"/>
            <a:ext cx="8839200" cy="4572000"/>
          </a:xfrm>
        </p:spPr>
        <p:txBody>
          <a:bodyPr/>
          <a:lstStyle/>
          <a:p>
            <a:pPr algn="l" rtl="0"/>
            <a:r>
              <a:rPr lang="en-US" dirty="0"/>
              <a:t>Buy existing data products related to ECVs derived from private sector-funded small-satellite constellations (3-satellite minimum constellation, full longitude coverage) for evaluation by NASA researchers to determine value for advancing NASA research</a:t>
            </a:r>
          </a:p>
          <a:p>
            <a:pPr lvl="1" algn="l" rtl="0"/>
            <a:r>
              <a:rPr lang="en-US" dirty="0"/>
              <a:t>Planet – three satellite constellations including 200+ satellites supplying imagery and derived products</a:t>
            </a:r>
          </a:p>
          <a:p>
            <a:pPr lvl="1" algn="l" rtl="0"/>
            <a:r>
              <a:rPr lang="en-US" dirty="0" err="1"/>
              <a:t>DigitalGlobe</a:t>
            </a:r>
            <a:r>
              <a:rPr lang="en-US" dirty="0"/>
              <a:t> – five satellite constellations supplying high-resolution(31-50-cm) images</a:t>
            </a:r>
          </a:p>
          <a:p>
            <a:pPr lvl="1" algn="l" rtl="0"/>
            <a:r>
              <a:rPr lang="en-US" dirty="0"/>
              <a:t>Spire – constellation of 48satellites collecting Radio Occultation soundings and ship reports </a:t>
            </a:r>
          </a:p>
          <a:p>
            <a:r>
              <a:rPr lang="en-US" dirty="0"/>
              <a:t>Evaluations by broad set of funded researchers chosen from existing funding for a 1 year evaluation period to assess  quality of geophysical information; </a:t>
            </a:r>
            <a:r>
              <a:rPr lang="en-US" dirty="0" err="1"/>
              <a:t>sata</a:t>
            </a:r>
            <a:r>
              <a:rPr lang="en-US" dirty="0"/>
              <a:t> availability (latency) and </a:t>
            </a:r>
            <a:r>
              <a:rPr lang="en-US" dirty="0" err="1"/>
              <a:t>subdistribution</a:t>
            </a:r>
            <a:r>
              <a:rPr lang="en-US" dirty="0"/>
              <a:t> rights vs. cost;  vendor plans for constellation maintenance/evolution </a:t>
            </a:r>
          </a:p>
          <a:p>
            <a:pPr algn="l" rtl="0"/>
            <a:endParaRPr lang="en-US" dirty="0"/>
          </a:p>
          <a:p>
            <a:pPr marL="342900" indent="-342900" algn="l" rtl="0">
              <a:spcBef>
                <a:spcPts val="500"/>
              </a:spcBef>
              <a:buSzPct val="90000"/>
              <a:buFont typeface="Arial"/>
              <a:buChar char="•"/>
            </a:pPr>
            <a:endParaRPr lang="en-US" dirty="0"/>
          </a:p>
        </p:txBody>
      </p:sp>
      <p:pic>
        <p:nvPicPr>
          <p:cNvPr id="1025" name="Picture 1" descr="page15image3827072">
            <a:extLst>
              <a:ext uri="{FF2B5EF4-FFF2-40B4-BE49-F238E27FC236}">
                <a16:creationId xmlns:a16="http://schemas.microsoft.com/office/drawing/2014/main" id="{12E49C98-CA27-6F4A-BD51-A99344B73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18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09028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B56F1E-E701-7A4C-9E59-845326CFFB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 algn="just" rtl="0">
              <a:spcBef>
                <a:spcPts val="500"/>
              </a:spcBef>
              <a:buSzPct val="100000"/>
              <a:buFont typeface="Arial"/>
              <a:buNone/>
            </a:pPr>
            <a:r>
              <a:rPr lang="en-US" dirty="0"/>
              <a:t>Designated observables summary as described in recent Decadal Survey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D417D-FE43-6945-95DB-C40DB73B0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6815"/>
            <a:ext cx="9144000" cy="446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049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5575</TotalTime>
  <Words>1024</Words>
  <Application>Microsoft Macintosh PowerPoint</Application>
  <PresentationFormat>On-screen Show (4:3)</PresentationFormat>
  <Paragraphs>131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 Bold</vt:lpstr>
      <vt:lpstr>Droid Serif</vt:lpstr>
      <vt:lpstr>Frutiger 45 Light</vt:lpstr>
      <vt:lpstr>Proxima Nova Regular</vt:lpstr>
      <vt:lpstr>Arial</vt:lpstr>
      <vt:lpstr>Avenir Roman</vt:lpstr>
      <vt:lpstr>Calibri</vt:lpstr>
      <vt:lpstr>Century Gothic</vt:lpstr>
      <vt:lpstr>Times New Roman</vt:lpstr>
      <vt:lpstr>Wingdings</vt:lpstr>
      <vt:lpstr>Default</vt:lpstr>
      <vt:lpstr>NASA Report on Cal/Val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Thome, Kurtis J. (GSFC-6180)</cp:lastModifiedBy>
  <cp:revision>143</cp:revision>
  <dcterms:modified xsi:type="dcterms:W3CDTF">2019-07-16T06:14:33Z</dcterms:modified>
</cp:coreProperties>
</file>