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64" r:id="rId2"/>
    <p:sldId id="266" r:id="rId3"/>
    <p:sldId id="291" r:id="rId4"/>
    <p:sldId id="278" r:id="rId5"/>
    <p:sldId id="379" r:id="rId6"/>
    <p:sldId id="283" r:id="rId7"/>
    <p:sldId id="385" r:id="rId8"/>
    <p:sldId id="425" r:id="rId9"/>
    <p:sldId id="426" r:id="rId10"/>
    <p:sldId id="267" r:id="rId11"/>
    <p:sldId id="268" r:id="rId12"/>
    <p:sldId id="270" r:id="rId13"/>
    <p:sldId id="280" r:id="rId14"/>
    <p:sldId id="368" r:id="rId15"/>
    <p:sldId id="427" r:id="rId16"/>
    <p:sldId id="271" r:id="rId17"/>
    <p:sldId id="281" r:id="rId18"/>
    <p:sldId id="272" r:id="rId19"/>
    <p:sldId id="386" r:id="rId20"/>
    <p:sldId id="428" r:id="rId21"/>
    <p:sldId id="286" r:id="rId22"/>
    <p:sldId id="423" r:id="rId23"/>
    <p:sldId id="373" r:id="rId24"/>
    <p:sldId id="323" r:id="rId25"/>
    <p:sldId id="424" r:id="rId26"/>
    <p:sldId id="437" r:id="rId27"/>
    <p:sldId id="448" r:id="rId28"/>
    <p:sldId id="421" r:id="rId29"/>
    <p:sldId id="374" r:id="rId30"/>
    <p:sldId id="308" r:id="rId31"/>
    <p:sldId id="439" r:id="rId32"/>
    <p:sldId id="440" r:id="rId33"/>
    <p:sldId id="442" r:id="rId34"/>
    <p:sldId id="443" r:id="rId35"/>
    <p:sldId id="445" r:id="rId36"/>
    <p:sldId id="441" r:id="rId37"/>
    <p:sldId id="444" r:id="rId38"/>
    <p:sldId id="284" r:id="rId39"/>
    <p:sldId id="380" r:id="rId40"/>
    <p:sldId id="364" r:id="rId41"/>
    <p:sldId id="369" r:id="rId42"/>
    <p:sldId id="446" r:id="rId43"/>
    <p:sldId id="447" r:id="rId4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7" autoAdjust="0"/>
    <p:restoredTop sz="80301" autoAdjust="0"/>
  </p:normalViewPr>
  <p:slideViewPr>
    <p:cSldViewPr snapToGrid="0" snapToObjects="1">
      <p:cViewPr varScale="1">
        <p:scale>
          <a:sx n="105" d="100"/>
          <a:sy n="105" d="100"/>
        </p:scale>
        <p:origin x="734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12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2AA14-AA87-6543-B4AE-12D49A5A6C1C}" type="datetimeFigureOut">
              <a:rPr lang="en-US" smtClean="0"/>
              <a:pPr/>
              <a:t>7/17/2019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CB47A-5BAF-5847-8462-8E087781F2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07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52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thermal infrared sensor 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TIRS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Scene Select Mirror 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encoder …</a:t>
            </a:r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March 6, 2015 the Landsat 8 Thermal Infrared Sensor (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TIRS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switched from A side to B side electronics to resolve a problem with the A side ...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5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OLI-2  - Finished all qualitative testing, Bounded to baseplate, Pre-Ship Review early Fall 2019</a:t>
            </a:r>
          </a:p>
          <a:p>
            <a:r>
              <a:rPr lang="en-US" dirty="0"/>
              <a:t>TIRS-2 – Finished qualitative testing, Pre-Ship Review early Fall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370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927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587-FEF3-4A7B-915A-B616930A7E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148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59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Cody—here’s an alternative to the Range of Atmospheric types Bullet:</a:t>
            </a:r>
          </a:p>
          <a:p>
            <a:r>
              <a:rPr lang="en-US" dirty="0"/>
              <a:t>Aerosols – type and quantity</a:t>
            </a:r>
          </a:p>
          <a:p>
            <a:r>
              <a:rPr lang="en-US" dirty="0"/>
              <a:t>Water</a:t>
            </a:r>
            <a:r>
              <a:rPr lang="en-US" baseline="0" dirty="0"/>
              <a:t> Vapor -- quantity</a:t>
            </a:r>
          </a:p>
          <a:p>
            <a:r>
              <a:rPr lang="en-US" baseline="0" dirty="0"/>
              <a:t>Ozone – quantity</a:t>
            </a:r>
          </a:p>
          <a:p>
            <a:r>
              <a:rPr lang="en-US" baseline="0" dirty="0"/>
              <a:t>Temperature/Pressure/Altitude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031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to: Intercalibrate wavelength scale using the wavelength intercalibration reference puck, and Intercalibrate the reflectance scale using the white reference panel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CB47A-5BAF-5847-8462-8E087781F250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5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28599" y="1997588"/>
            <a:ext cx="8686801" cy="23863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Wingdings" pitchFamily="2" charset="2"/>
              <a:buNone/>
              <a:defRPr sz="1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800" dirty="0"/>
              <a:t>Date</a:t>
            </a:r>
          </a:p>
          <a:p>
            <a:r>
              <a:rPr lang="en-US" sz="2400" dirty="0"/>
              <a:t>Presented By:</a:t>
            </a:r>
          </a:p>
          <a:p>
            <a:endParaRPr lang="en-US" dirty="0"/>
          </a:p>
          <a:p>
            <a:r>
              <a:rPr lang="en-US" sz="2400" dirty="0"/>
              <a:t>Name</a:t>
            </a:r>
          </a:p>
          <a:p>
            <a:r>
              <a:rPr lang="en-US" dirty="0"/>
              <a:t>Position, Organization</a:t>
            </a:r>
          </a:p>
          <a:p>
            <a:r>
              <a:rPr lang="en-US" dirty="0"/>
              <a:t>Email, Phone #</a:t>
            </a:r>
          </a:p>
        </p:txBody>
      </p:sp>
      <p:sp>
        <p:nvSpPr>
          <p:cNvPr id="4" name="Tit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28599" y="1054100"/>
            <a:ext cx="8686801" cy="80378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algn="l">
              <a:defRPr sz="40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" y="4562520"/>
            <a:ext cx="1562099" cy="5711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914400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144" userDrawn="1">
          <p15:clr>
            <a:srgbClr val="FBAE40"/>
          </p15:clr>
        </p15:guide>
        <p15:guide id="2" pos="5616" userDrawn="1">
          <p15:clr>
            <a:srgbClr val="FBAE40"/>
          </p15:clr>
        </p15:guide>
        <p15:guide id="3" pos="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6622"/>
            <a:ext cx="9144000" cy="688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156651"/>
            <a:ext cx="8686800" cy="639762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6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796413"/>
            <a:ext cx="8686800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ubtitle 16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28599" y="973394"/>
            <a:ext cx="8686801" cy="3218122"/>
          </a:xfrm>
          <a:prstGeom prst="rect">
            <a:avLst/>
          </a:prstGeom>
        </p:spPr>
        <p:txBody>
          <a:bodyPr lIns="0" tIns="0" rIns="0" bIns="0"/>
          <a:lstStyle>
            <a:lvl1pPr marL="457200" indent="-457200">
              <a:buFont typeface="Arial" charset="0"/>
              <a:buChar char="•"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First Level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4260973" y="4724102"/>
            <a:ext cx="540775" cy="1538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ctr">
              <a:buFont typeface="Arial" charset="0"/>
              <a:buNone/>
            </a:pPr>
            <a:fld id="{B52AD97E-B368-4B44-8F72-BB483235256D}" type="slidenum">
              <a:rPr lang="en-US" sz="1000" b="0" i="0" smtClean="0">
                <a:latin typeface="Arial" charset="0"/>
                <a:ea typeface="Arial" charset="0"/>
                <a:cs typeface="Arial" charset="0"/>
              </a:rPr>
              <a:pPr marL="0" indent="0" algn="ctr">
                <a:buFont typeface="Arial" charset="0"/>
                <a:buNone/>
              </a:pPr>
              <a:t>‹#›</a:t>
            </a:fld>
            <a:endParaRPr lang="en-US" sz="1000" b="0" i="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4638471"/>
            <a:ext cx="843886" cy="23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784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44" userDrawn="1">
          <p15:clr>
            <a:srgbClr val="FBAE40"/>
          </p15:clr>
        </p15:guide>
        <p15:guide id="2" pos="561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ceos.org/ard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image" Target="../media/image52.pn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5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jpe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jpeg"/><Relationship Id="rId1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ubs.er.usgs.gov/publication/cir1455" TargetMode="External"/><Relationship Id="rId2" Type="http://schemas.openxmlformats.org/officeDocument/2006/relationships/hyperlink" Target="https://www.usgs.gov/media/files/guide-digital-imagery-spatial-resolu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d.zone/ard19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google.com/forms/d/e/1FAIpQLSdEGozIBcIt7-5PAqjTD1D6qcJEEzD2oalRgXlkzaubTVQwbQ/viewform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eventbrite.com/e/eros-calval-center-of-excellence-eccoe-workshop-tickets-58572955286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chanderson@usgs.gov" TargetMode="External"/><Relationship Id="rId7" Type="http://schemas.openxmlformats.org/officeDocument/2006/relationships/hyperlink" Target="mailto:daniels@usgs.gov" TargetMode="External"/><Relationship Id="rId2" Type="http://schemas.openxmlformats.org/officeDocument/2006/relationships/hyperlink" Target="mailto:stensaas@usgs.gov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rirwin@usgs.gov" TargetMode="External"/><Relationship Id="rId5" Type="http://schemas.openxmlformats.org/officeDocument/2006/relationships/hyperlink" Target="mailto:tstone@usgs.gov" TargetMode="External"/><Relationship Id="rId4" Type="http://schemas.openxmlformats.org/officeDocument/2006/relationships/hyperlink" Target="mailto:mchoate@usgs.go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gs.gov/land-resources/eros/calval/jacie" TargetMode="External"/><Relationship Id="rId2" Type="http://schemas.openxmlformats.org/officeDocument/2006/relationships/hyperlink" Target="http://jacieworkshop2019.eventbrite.com/?s=84508608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28599" y="3464726"/>
            <a:ext cx="8686801" cy="951493"/>
          </a:xfrm>
        </p:spPr>
        <p:txBody>
          <a:bodyPr/>
          <a:lstStyle/>
          <a:p>
            <a:pPr>
              <a:lnSpc>
                <a:spcPct val="65000"/>
              </a:lnSpc>
            </a:pPr>
            <a:r>
              <a:rPr lang="en-US" sz="2400" dirty="0"/>
              <a:t>Greg Stensaas, </a:t>
            </a:r>
            <a:r>
              <a:rPr lang="en-US" sz="2000" u="sng" dirty="0">
                <a:solidFill>
                  <a:schemeClr val="hlink"/>
                </a:solidFill>
              </a:rPr>
              <a:t>stensaas@usgs.gov</a:t>
            </a:r>
            <a:r>
              <a:rPr lang="en-US" sz="2000" dirty="0"/>
              <a:t>, +01 (605) 594-2569</a:t>
            </a:r>
          </a:p>
          <a:p>
            <a:pPr>
              <a:lnSpc>
                <a:spcPct val="65000"/>
              </a:lnSpc>
            </a:pPr>
            <a:endParaRPr lang="en-US" sz="12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28599" y="874987"/>
            <a:ext cx="8686801" cy="803788"/>
          </a:xfrm>
        </p:spPr>
        <p:txBody>
          <a:bodyPr/>
          <a:lstStyle/>
          <a:p>
            <a:br>
              <a:rPr lang="en-US" sz="1800" dirty="0"/>
            </a:br>
            <a:r>
              <a:rPr lang="en-US" dirty="0"/>
              <a:t>USGS Agency Report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214743-8A06-4746-BDFC-D5C3E0F3C4AC}"/>
              </a:ext>
            </a:extLst>
          </p:cNvPr>
          <p:cNvSpPr/>
          <p:nvPr/>
        </p:nvSpPr>
        <p:spPr>
          <a:xfrm>
            <a:off x="228599" y="1879253"/>
            <a:ext cx="6707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 CEOS WGCV, CSIRO Perth, AU, July 2019 </a:t>
            </a:r>
          </a:p>
        </p:txBody>
      </p:sp>
    </p:spTree>
    <p:extLst>
      <p:ext uri="{BB962C8B-B14F-4D97-AF65-F5344CB8AC3E}">
        <p14:creationId xmlns:p14="http://schemas.microsoft.com/office/powerpoint/2010/main" val="1318119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33913-31E5-477F-9AD0-79858852A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L8 OLI Radiometric Stability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A430BB41-5888-494B-BBC8-4505C388EB57}"/>
              </a:ext>
            </a:extLst>
          </p:cNvPr>
          <p:cNvSpPr txBox="1">
            <a:spLocks/>
          </p:cNvSpPr>
          <p:nvPr/>
        </p:nvSpPr>
        <p:spPr>
          <a:xfrm>
            <a:off x="0" y="3367309"/>
            <a:ext cx="8762618" cy="1211949"/>
          </a:xfrm>
          <a:prstGeom prst="rect">
            <a:avLst/>
          </a:prstGeom>
        </p:spPr>
        <p:txBody>
          <a:bodyPr lIns="0" tIns="0" rIns="0" bIns="0">
            <a:normAutofit fontScale="47500" lnSpcReduction="20000"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Overall radiometric response models are a weighted average of the responses from 2 stim lamps, 2 solar diffusers, and lunar collects </a:t>
            </a:r>
          </a:p>
          <a:p>
            <a:pPr lvl="1"/>
            <a:r>
              <a:rPr lang="en-US" sz="2500" dirty="0"/>
              <a:t>Working stim lamp (light blue) has been removed from the weighted model</a:t>
            </a:r>
          </a:p>
          <a:p>
            <a:pPr lvl="1"/>
            <a:r>
              <a:rPr lang="en-US" sz="2500" dirty="0"/>
              <a:t>Possible degradation in working diffuser trend in CA band</a:t>
            </a:r>
          </a:p>
          <a:p>
            <a:r>
              <a:rPr lang="en-US" sz="3000" dirty="0"/>
              <a:t>Decay in sensor responsivity over the lifetime indicated by all calibrators</a:t>
            </a:r>
          </a:p>
          <a:p>
            <a:pPr lvl="1"/>
            <a:r>
              <a:rPr lang="en-US" sz="2500" dirty="0"/>
              <a:t>CA band ~1.3%; Blue band ~0.25%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1C5259-C86F-4406-8FBF-2A57DBAB1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53" y="823729"/>
            <a:ext cx="3694547" cy="2514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1C22BE-4ACC-4E31-A709-F19FCCD34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802" y="823729"/>
            <a:ext cx="3694547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25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292CD-3515-41E8-893A-FF9C0B830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L8 OLI Radiometric Stability (Cont.)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E3DBECB-0758-442D-838B-4EE84F42499E}"/>
              </a:ext>
            </a:extLst>
          </p:cNvPr>
          <p:cNvSpPr txBox="1">
            <a:spLocks/>
          </p:cNvSpPr>
          <p:nvPr/>
        </p:nvSpPr>
        <p:spPr>
          <a:xfrm>
            <a:off x="5472000" y="2758802"/>
            <a:ext cx="3443400" cy="1695435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Lunar collects show more variability at longer wavelengths</a:t>
            </a:r>
          </a:p>
          <a:p>
            <a:r>
              <a:rPr lang="en-US" dirty="0"/>
              <a:t>No modeled decay for these bands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6DC093-5A11-487E-9ABC-7660FEF5F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7" y="2507897"/>
            <a:ext cx="4885867" cy="274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9F8EC9-7A62-42BC-86EC-8BCB30056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" y="825769"/>
            <a:ext cx="2552597" cy="1737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2A1EFB-31DA-49B7-876B-4B0B9A892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267" y="825769"/>
            <a:ext cx="2552597" cy="17373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0E2F2D-1776-4239-B945-8CAFD77CC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030" y="833049"/>
            <a:ext cx="2552597" cy="1737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0244F3-DE7A-4CE8-9DF6-B61147A51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" y="2726985"/>
            <a:ext cx="2552598" cy="17373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C03478-B665-4D38-B626-A25F0DA6F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267" y="2710261"/>
            <a:ext cx="2552598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77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27F4E-52FA-4DEA-B7EE-049A933F3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L8 TIRS Radiometric Stability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3B990853-9D44-4E3B-9009-07C73EF66B80}"/>
              </a:ext>
            </a:extLst>
          </p:cNvPr>
          <p:cNvSpPr txBox="1">
            <a:spLocks/>
          </p:cNvSpPr>
          <p:nvPr/>
        </p:nvSpPr>
        <p:spPr>
          <a:xfrm>
            <a:off x="0" y="4258766"/>
            <a:ext cx="9144000" cy="88473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normAutofit fontScale="70000" lnSpcReduction="20000"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Switch from side A to side B electronics due to scene select mirror current draw</a:t>
            </a:r>
          </a:p>
          <a:p>
            <a:r>
              <a:rPr lang="en-US" dirty="0"/>
              <a:t>Side B shows better stability than side A</a:t>
            </a:r>
          </a:p>
          <a:p>
            <a:r>
              <a:rPr lang="en-US" dirty="0"/>
              <a:t>Different ops con caused the different sampling rate seen in the side B plots.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0D242-D692-4D76-93D5-AB8289901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5" y="825999"/>
            <a:ext cx="3657600" cy="16016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61FC8A-4E1E-442F-8D8F-29E4D2C57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5" y="2468305"/>
            <a:ext cx="3657600" cy="16403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D5DB10-9594-46AB-89C0-21EC1DD26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540" y="825999"/>
            <a:ext cx="3657600" cy="16016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64392E-DC65-4E81-93F1-A3BD59090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540" y="2470486"/>
            <a:ext cx="3657600" cy="163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94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03D7E-6DA8-47F1-914E-C7DFB8BC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L8 TIRS-to-OLI Pitch Alignment vs. Date</a:t>
            </a:r>
            <a:endParaRPr lang="en-US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4D2F499F-B9B2-4EDD-B790-1BB0C1E976D8}"/>
              </a:ext>
            </a:extLst>
          </p:cNvPr>
          <p:cNvSpPr txBox="1">
            <a:spLocks/>
          </p:cNvSpPr>
          <p:nvPr/>
        </p:nvSpPr>
        <p:spPr>
          <a:xfrm>
            <a:off x="228600" y="900321"/>
            <a:ext cx="8915400" cy="1124638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buSzPct val="100000"/>
              <a:buFont typeface="+mj-lt"/>
              <a:buAutoNum type="alphaUcPeriod"/>
            </a:pPr>
            <a:r>
              <a:rPr lang="en-US" sz="1350" dirty="0"/>
              <a:t>Measure TIRS-to-OLI alignment using TIRS 10.8 </a:t>
            </a:r>
            <a:r>
              <a:rPr lang="en-US" altLang="en-US" sz="1350" dirty="0">
                <a:latin typeface="Symbol" panose="05050102010706020507" pitchFamily="18" charset="2"/>
              </a:rPr>
              <a:t>m</a:t>
            </a:r>
            <a:r>
              <a:rPr lang="en-US" sz="1350" dirty="0"/>
              <a:t>m and OLI SWIR1 bands</a:t>
            </a:r>
          </a:p>
          <a:p>
            <a:pPr marL="600075" lvl="1" indent="-257175">
              <a:buSzPct val="100000"/>
              <a:buFont typeface="+mj-lt"/>
              <a:buAutoNum type="arabicPeriod"/>
            </a:pPr>
            <a:r>
              <a:rPr lang="en-US" sz="1350" dirty="0"/>
              <a:t>TIRS alignment changed as L8 maneuvered into the final orbit</a:t>
            </a:r>
          </a:p>
          <a:p>
            <a:pPr marL="600075" lvl="1" indent="-257175">
              <a:buSzPct val="100000"/>
              <a:buFont typeface="+mj-lt"/>
              <a:buAutoNum type="arabicPeriod"/>
            </a:pPr>
            <a:r>
              <a:rPr lang="en-US" sz="1350" dirty="0"/>
              <a:t>A spacecraft anomaly in September 2013 caused a step change</a:t>
            </a:r>
          </a:p>
          <a:p>
            <a:pPr marL="600075" lvl="1" indent="-257175">
              <a:buSzPct val="100000"/>
              <a:buFont typeface="+mj-lt"/>
              <a:buAutoNum type="arabicPeriod"/>
            </a:pPr>
            <a:r>
              <a:rPr lang="en-US" sz="1350" dirty="0"/>
              <a:t>A safe-hold event in April 2014 had a smaller impact</a:t>
            </a:r>
            <a:endParaRPr lang="en-US" altLang="en-US" sz="1200" dirty="0"/>
          </a:p>
          <a:p>
            <a:pPr marL="255985" indent="-257175">
              <a:buSzPct val="100000"/>
              <a:buFont typeface="+mj-lt"/>
              <a:buAutoNum type="alphaUcPeriod"/>
            </a:pPr>
            <a:r>
              <a:rPr lang="en-US" sz="1350" dirty="0"/>
              <a:t>A seasonal </a:t>
            </a:r>
            <a:r>
              <a:rPr lang="en-US" altLang="en-US" sz="1350" dirty="0"/>
              <a:t>pitch variation in mode 0 data of ~8 </a:t>
            </a:r>
            <a:r>
              <a:rPr lang="en-US" altLang="en-US" sz="1350" dirty="0">
                <a:latin typeface="Symbol" panose="05050102010706020507" pitchFamily="18" charset="2"/>
              </a:rPr>
              <a:t>m</a:t>
            </a:r>
            <a:r>
              <a:rPr lang="en-US" altLang="en-US" sz="1350" dirty="0"/>
              <a:t>rad will be corrected in the Collection-2 CPFs.</a:t>
            </a:r>
          </a:p>
          <a:p>
            <a:pPr lvl="1"/>
            <a:endParaRPr lang="en-US" sz="135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11E41AF-576B-43B2-B585-4426F728BA3D}"/>
              </a:ext>
            </a:extLst>
          </p:cNvPr>
          <p:cNvGrpSpPr/>
          <p:nvPr/>
        </p:nvGrpSpPr>
        <p:grpSpPr>
          <a:xfrm>
            <a:off x="1515486" y="2176026"/>
            <a:ext cx="5623560" cy="2975268"/>
            <a:chOff x="906380" y="2813489"/>
            <a:chExt cx="7498080" cy="396702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C678616-BBFB-4EFC-898E-4A0653796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8" t="13424" r="1541" b="19802"/>
            <a:stretch/>
          </p:blipFill>
          <p:spPr>
            <a:xfrm>
              <a:off x="906380" y="2940033"/>
              <a:ext cx="7498080" cy="3840480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0349B79-2C68-4058-9ECC-D3678C36235D}"/>
                </a:ext>
              </a:extLst>
            </p:cNvPr>
            <p:cNvGrpSpPr/>
            <p:nvPr/>
          </p:nvGrpSpPr>
          <p:grpSpPr>
            <a:xfrm>
              <a:off x="2749285" y="3246116"/>
              <a:ext cx="566395" cy="1975108"/>
              <a:chOff x="9750631" y="3257292"/>
              <a:chExt cx="755192" cy="1975108"/>
            </a:xfrm>
          </p:grpSpPr>
          <p:cxnSp>
            <p:nvCxnSpPr>
              <p:cNvPr id="50" name="Straight Arrow Connector 7">
                <a:extLst>
                  <a:ext uri="{FF2B5EF4-FFF2-40B4-BE49-F238E27FC236}">
                    <a16:creationId xmlns:a16="http://schemas.microsoft.com/office/drawing/2014/main" id="{2EBDB2BB-60C4-4C41-BB43-FCDE1F6DD41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0038080" y="3586480"/>
                <a:ext cx="0" cy="1645920"/>
              </a:xfrm>
              <a:prstGeom prst="straightConnector1">
                <a:avLst/>
              </a:prstGeom>
              <a:noFill/>
              <a:ln w="38100" algn="ctr">
                <a:solidFill>
                  <a:srgbClr val="00B05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2A67E17-8C48-457F-984A-F3CEE83326C1}"/>
                  </a:ext>
                </a:extLst>
              </p:cNvPr>
              <p:cNvSpPr txBox="1"/>
              <p:nvPr/>
            </p:nvSpPr>
            <p:spPr>
              <a:xfrm>
                <a:off x="9750631" y="3257292"/>
                <a:ext cx="755192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rgbClr val="00B050"/>
                    </a:solidFill>
                  </a:rPr>
                  <a:t>A.3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C07B848-7DA9-4119-BAF3-37102CAE6E15}"/>
                </a:ext>
              </a:extLst>
            </p:cNvPr>
            <p:cNvGrpSpPr/>
            <p:nvPr/>
          </p:nvGrpSpPr>
          <p:grpSpPr>
            <a:xfrm>
              <a:off x="2122623" y="2901367"/>
              <a:ext cx="566395" cy="1957807"/>
              <a:chOff x="9750631" y="3257292"/>
              <a:chExt cx="755192" cy="1957807"/>
            </a:xfrm>
          </p:grpSpPr>
          <p:cxnSp>
            <p:nvCxnSpPr>
              <p:cNvPr id="48" name="Straight Arrow Connector 7">
                <a:extLst>
                  <a:ext uri="{FF2B5EF4-FFF2-40B4-BE49-F238E27FC236}">
                    <a16:creationId xmlns:a16="http://schemas.microsoft.com/office/drawing/2014/main" id="{F7D6CB5F-1545-4627-B2BA-BD6B6DE3A67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0022500" y="3586480"/>
                <a:ext cx="15580" cy="1628619"/>
              </a:xfrm>
              <a:prstGeom prst="straightConnector1">
                <a:avLst/>
              </a:prstGeom>
              <a:noFill/>
              <a:ln w="38100" algn="ctr">
                <a:solidFill>
                  <a:srgbClr val="00B05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2297869-5C92-42FF-BEFE-54E1BF4CB9E8}"/>
                  </a:ext>
                </a:extLst>
              </p:cNvPr>
              <p:cNvSpPr txBox="1"/>
              <p:nvPr/>
            </p:nvSpPr>
            <p:spPr>
              <a:xfrm>
                <a:off x="9750631" y="3257292"/>
                <a:ext cx="755192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rgbClr val="00B050"/>
                    </a:solidFill>
                  </a:rPr>
                  <a:t>A.2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52AA098-4200-4489-8690-AE54E7038992}"/>
                </a:ext>
              </a:extLst>
            </p:cNvPr>
            <p:cNvGrpSpPr/>
            <p:nvPr/>
          </p:nvGrpSpPr>
          <p:grpSpPr>
            <a:xfrm>
              <a:off x="1658406" y="2813489"/>
              <a:ext cx="566395" cy="1231375"/>
              <a:chOff x="9750631" y="3257292"/>
              <a:chExt cx="755192" cy="1231375"/>
            </a:xfrm>
          </p:grpSpPr>
          <p:cxnSp>
            <p:nvCxnSpPr>
              <p:cNvPr id="46" name="Straight Arrow Connector 7">
                <a:extLst>
                  <a:ext uri="{FF2B5EF4-FFF2-40B4-BE49-F238E27FC236}">
                    <a16:creationId xmlns:a16="http://schemas.microsoft.com/office/drawing/2014/main" id="{3008F68F-8BBA-44A0-974C-4FCD82DFD9F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0038081" y="3586480"/>
                <a:ext cx="14909" cy="902187"/>
              </a:xfrm>
              <a:prstGeom prst="straightConnector1">
                <a:avLst/>
              </a:prstGeom>
              <a:noFill/>
              <a:ln w="38100" algn="ctr">
                <a:solidFill>
                  <a:srgbClr val="00B05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1193E8E-33AB-429C-B5A9-C6DF95201C3E}"/>
                  </a:ext>
                </a:extLst>
              </p:cNvPr>
              <p:cNvSpPr txBox="1"/>
              <p:nvPr/>
            </p:nvSpPr>
            <p:spPr>
              <a:xfrm>
                <a:off x="9750631" y="3257292"/>
                <a:ext cx="755192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rgbClr val="00B050"/>
                    </a:solidFill>
                  </a:rPr>
                  <a:t>A.1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4ECB34B-5BA8-44CB-823F-DCA153A026EC}"/>
                </a:ext>
              </a:extLst>
            </p:cNvPr>
            <p:cNvGrpSpPr/>
            <p:nvPr/>
          </p:nvGrpSpPr>
          <p:grpSpPr>
            <a:xfrm>
              <a:off x="4733383" y="3276941"/>
              <a:ext cx="3027689" cy="2079175"/>
              <a:chOff x="4733383" y="3276941"/>
              <a:chExt cx="3027689" cy="2079175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474503-C1A9-4D14-A345-FA4EF7E8489F}"/>
                  </a:ext>
                </a:extLst>
              </p:cNvPr>
              <p:cNvSpPr txBox="1"/>
              <p:nvPr/>
            </p:nvSpPr>
            <p:spPr>
              <a:xfrm>
                <a:off x="6481261" y="3276941"/>
                <a:ext cx="376600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rgbClr val="00B050"/>
                    </a:solidFill>
                  </a:rPr>
                  <a:t>B</a:t>
                </a:r>
              </a:p>
            </p:txBody>
          </p:sp>
          <p:cxnSp>
            <p:nvCxnSpPr>
              <p:cNvPr id="39" name="Straight Arrow Connector 7">
                <a:extLst>
                  <a:ext uri="{FF2B5EF4-FFF2-40B4-BE49-F238E27FC236}">
                    <a16:creationId xmlns:a16="http://schemas.microsoft.com/office/drawing/2014/main" id="{C16FAFAA-029C-4C83-A514-34AEA09EA578}"/>
                  </a:ext>
                </a:extLst>
              </p:cNvPr>
              <p:cNvCxnSpPr>
                <a:cxnSpLocks noChangeShapeType="1"/>
                <a:stCxn id="38" idx="2"/>
              </p:cNvCxnSpPr>
              <p:nvPr/>
            </p:nvCxnSpPr>
            <p:spPr bwMode="auto">
              <a:xfrm flipH="1">
                <a:off x="5230150" y="3677050"/>
                <a:ext cx="1439412" cy="1679066"/>
              </a:xfrm>
              <a:prstGeom prst="straightConnector1">
                <a:avLst/>
              </a:prstGeom>
              <a:noFill/>
              <a:ln w="25400" algn="ctr">
                <a:solidFill>
                  <a:srgbClr val="00B05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Straight Arrow Connector 7">
                <a:extLst>
                  <a:ext uri="{FF2B5EF4-FFF2-40B4-BE49-F238E27FC236}">
                    <a16:creationId xmlns:a16="http://schemas.microsoft.com/office/drawing/2014/main" id="{4DFD1C11-29EC-498A-9A45-BD4DAE17F23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4733383" y="3646273"/>
                <a:ext cx="1931013" cy="1340511"/>
              </a:xfrm>
              <a:prstGeom prst="straightConnector1">
                <a:avLst/>
              </a:prstGeom>
              <a:noFill/>
              <a:ln w="25400" algn="ctr">
                <a:solidFill>
                  <a:srgbClr val="00B05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Straight Arrow Connector 7">
                <a:extLst>
                  <a:ext uri="{FF2B5EF4-FFF2-40B4-BE49-F238E27FC236}">
                    <a16:creationId xmlns:a16="http://schemas.microsoft.com/office/drawing/2014/main" id="{D65A51DD-AC6F-4859-A6E1-B856F87776C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6264744" y="3646273"/>
                <a:ext cx="392206" cy="1709843"/>
              </a:xfrm>
              <a:prstGeom prst="straightConnector1">
                <a:avLst/>
              </a:prstGeom>
              <a:noFill/>
              <a:ln w="25400" algn="ctr">
                <a:solidFill>
                  <a:srgbClr val="00B05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Straight Arrow Connector 7">
                <a:extLst>
                  <a:ext uri="{FF2B5EF4-FFF2-40B4-BE49-F238E27FC236}">
                    <a16:creationId xmlns:a16="http://schemas.microsoft.com/office/drawing/2014/main" id="{546DAA89-3FAE-4C6B-907A-029752ED2044}"/>
                  </a:ext>
                </a:extLst>
              </p:cNvPr>
              <p:cNvCxnSpPr>
                <a:cxnSpLocks noChangeShapeType="1"/>
                <a:stCxn id="38" idx="2"/>
              </p:cNvCxnSpPr>
              <p:nvPr/>
            </p:nvCxnSpPr>
            <p:spPr bwMode="auto">
              <a:xfrm>
                <a:off x="6669561" y="3677050"/>
                <a:ext cx="111345" cy="1431184"/>
              </a:xfrm>
              <a:prstGeom prst="straightConnector1">
                <a:avLst/>
              </a:prstGeom>
              <a:noFill/>
              <a:ln w="25400" algn="ctr">
                <a:solidFill>
                  <a:srgbClr val="00B05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Straight Arrow Connector 7">
                <a:extLst>
                  <a:ext uri="{FF2B5EF4-FFF2-40B4-BE49-F238E27FC236}">
                    <a16:creationId xmlns:a16="http://schemas.microsoft.com/office/drawing/2014/main" id="{0EEF7B9B-D191-4EC1-9F39-B76D88B708E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56950" y="3646273"/>
                <a:ext cx="711916" cy="1574951"/>
              </a:xfrm>
              <a:prstGeom prst="straightConnector1">
                <a:avLst/>
              </a:prstGeom>
              <a:noFill/>
              <a:ln w="25400" algn="ctr">
                <a:solidFill>
                  <a:srgbClr val="00B05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Straight Arrow Connector 7">
                <a:extLst>
                  <a:ext uri="{FF2B5EF4-FFF2-40B4-BE49-F238E27FC236}">
                    <a16:creationId xmlns:a16="http://schemas.microsoft.com/office/drawing/2014/main" id="{445E7F98-0CB4-4795-A632-82FCC8C3A67A}"/>
                  </a:ext>
                </a:extLst>
              </p:cNvPr>
              <p:cNvCxnSpPr>
                <a:cxnSpLocks noChangeShapeType="1"/>
                <a:stCxn id="38" idx="2"/>
              </p:cNvCxnSpPr>
              <p:nvPr/>
            </p:nvCxnSpPr>
            <p:spPr bwMode="auto">
              <a:xfrm>
                <a:off x="6669561" y="3677050"/>
                <a:ext cx="1091511" cy="1358490"/>
              </a:xfrm>
              <a:prstGeom prst="straightConnector1">
                <a:avLst/>
              </a:prstGeom>
              <a:noFill/>
              <a:ln w="25400" algn="ctr">
                <a:solidFill>
                  <a:srgbClr val="00B05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Straight Arrow Connector 7">
                <a:extLst>
                  <a:ext uri="{FF2B5EF4-FFF2-40B4-BE49-F238E27FC236}">
                    <a16:creationId xmlns:a16="http://schemas.microsoft.com/office/drawing/2014/main" id="{ED35C16C-4470-42AF-BEB3-2614DD8AFCF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765074" y="3660162"/>
                <a:ext cx="899322" cy="1500000"/>
              </a:xfrm>
              <a:prstGeom prst="straightConnector1">
                <a:avLst/>
              </a:prstGeom>
              <a:noFill/>
              <a:ln w="25400" algn="ctr">
                <a:solidFill>
                  <a:srgbClr val="00B05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65372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B351FFB-71B5-4670-9DF5-8796455F6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" t="1401" r="5752" b="1740"/>
          <a:stretch/>
        </p:blipFill>
        <p:spPr>
          <a:xfrm>
            <a:off x="4730891" y="1426315"/>
            <a:ext cx="3909060" cy="3017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2CF21B-E30C-447C-97D5-DFA3A4263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L8 TIRS SSM Position Variation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3A76504-291B-4BF2-BACA-984DEB2EB833}"/>
              </a:ext>
            </a:extLst>
          </p:cNvPr>
          <p:cNvSpPr txBox="1">
            <a:spLocks/>
          </p:cNvSpPr>
          <p:nvPr/>
        </p:nvSpPr>
        <p:spPr bwMode="auto">
          <a:xfrm>
            <a:off x="78533" y="1270319"/>
            <a:ext cx="3607339" cy="34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84163" indent="-284163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678090"/>
              </a:buClr>
              <a:buSzPct val="70000"/>
              <a:buFont typeface="Wingdings" pitchFamily="2" charset="2"/>
              <a:buChar char="u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kern="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kern="0" dirty="0"/>
              <a:t>Subsequent motion is monitored using image measurements from cal scenes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350" kern="0" dirty="0"/>
              <a:t>Fit a model of SSM position to encoder and scene data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350" dirty="0"/>
              <a:t>SSM position angles vs. time are used in ground processing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D92482-6355-469B-8ED1-6A8255A4E140}"/>
              </a:ext>
            </a:extLst>
          </p:cNvPr>
          <p:cNvCxnSpPr/>
          <p:nvPr/>
        </p:nvCxnSpPr>
        <p:spPr>
          <a:xfrm flipH="1">
            <a:off x="8697101" y="1931327"/>
            <a:ext cx="15950" cy="1612214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BC339EB-034D-45AF-B4BB-B0BE05EA6419}"/>
              </a:ext>
            </a:extLst>
          </p:cNvPr>
          <p:cNvSpPr txBox="1"/>
          <p:nvPr/>
        </p:nvSpPr>
        <p:spPr>
          <a:xfrm>
            <a:off x="8372579" y="1698975"/>
            <a:ext cx="5870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655m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2E9F5F-474E-46B5-BD4D-7C43F022CA1E}"/>
              </a:ext>
            </a:extLst>
          </p:cNvPr>
          <p:cNvSpPr txBox="1"/>
          <p:nvPr/>
        </p:nvSpPr>
        <p:spPr>
          <a:xfrm>
            <a:off x="5855686" y="1654328"/>
            <a:ext cx="23456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Note event-to-event variability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186946-CEA1-4B80-9989-7D73A4718496}"/>
              </a:ext>
            </a:extLst>
          </p:cNvPr>
          <p:cNvCxnSpPr>
            <a:cxnSpLocks/>
          </p:cNvCxnSpPr>
          <p:nvPr/>
        </p:nvCxnSpPr>
        <p:spPr>
          <a:xfrm flipV="1">
            <a:off x="4227221" y="2046320"/>
            <a:ext cx="3573442" cy="115037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F70723E-7A33-49BA-947A-9E876435B0EE}"/>
              </a:ext>
            </a:extLst>
          </p:cNvPr>
          <p:cNvSpPr txBox="1"/>
          <p:nvPr/>
        </p:nvSpPr>
        <p:spPr>
          <a:xfrm>
            <a:off x="2940510" y="3566348"/>
            <a:ext cx="18668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Each return to zero is a calibration </a:t>
            </a:r>
            <a:r>
              <a:rPr lang="en-US" sz="1300" dirty="0"/>
              <a:t>event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5BDF859-A366-4AB1-86F1-EFA25AAE42FE}"/>
              </a:ext>
            </a:extLst>
          </p:cNvPr>
          <p:cNvSpPr txBox="1">
            <a:spLocks/>
          </p:cNvSpPr>
          <p:nvPr/>
        </p:nvSpPr>
        <p:spPr>
          <a:xfrm>
            <a:off x="31900" y="847990"/>
            <a:ext cx="9112100" cy="956675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500" dirty="0"/>
              <a:t>TIRS cal events reset the SSM position model every ~14 days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50" dirty="0"/>
              <a:t>SSM exhibits considerable variation in the magnitude of initial motion, so the initial motion is measured by leaving the encoder on for ~40 minutes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B76C3F-352A-4DB5-86DF-619D735D24A9}"/>
              </a:ext>
            </a:extLst>
          </p:cNvPr>
          <p:cNvSpPr txBox="1"/>
          <p:nvPr/>
        </p:nvSpPr>
        <p:spPr>
          <a:xfrm>
            <a:off x="3003676" y="3078222"/>
            <a:ext cx="17405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300" dirty="0"/>
              <a:t>More extreme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300" dirty="0"/>
              <a:t>events  since mid-2018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58DE52F-7FCB-4B27-A714-07406F950AF2}"/>
              </a:ext>
            </a:extLst>
          </p:cNvPr>
          <p:cNvCxnSpPr>
            <a:cxnSpLocks/>
          </p:cNvCxnSpPr>
          <p:nvPr/>
        </p:nvCxnSpPr>
        <p:spPr>
          <a:xfrm>
            <a:off x="4227221" y="3857463"/>
            <a:ext cx="1190237" cy="155276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215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Landsat 7 Observatory Status</a:t>
            </a:r>
          </a:p>
        </p:txBody>
      </p:sp>
      <p:pic>
        <p:nvPicPr>
          <p:cNvPr id="6" name="Picture 36">
            <a:extLst>
              <a:ext uri="{FF2B5EF4-FFF2-40B4-BE49-F238E27FC236}">
                <a16:creationId xmlns:a16="http://schemas.microsoft.com/office/drawing/2014/main" id="{7D59A99D-F51D-462D-8D6A-614715B8F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1188720"/>
            <a:ext cx="3979862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7">
            <a:extLst>
              <a:ext uri="{FF2B5EF4-FFF2-40B4-BE49-F238E27FC236}">
                <a16:creationId xmlns:a16="http://schemas.microsoft.com/office/drawing/2014/main" id="{E272B358-3723-4A9D-85AD-2D4AE24D8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425" y="1005840"/>
            <a:ext cx="18034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rgbClr val="203BC4"/>
                </a:solidFill>
                <a:latin typeface="Geneva" pitchFamily="-102" charset="0"/>
              </a:rPr>
              <a:t>Attitude Control System</a:t>
            </a:r>
            <a:endParaRPr lang="en-US" altLang="en-US" sz="1200" dirty="0">
              <a:solidFill>
                <a:srgbClr val="203BC4"/>
              </a:solidFill>
            </a:endParaRPr>
          </a:p>
        </p:txBody>
      </p:sp>
      <p:sp>
        <p:nvSpPr>
          <p:cNvPr id="8" name="Rectangle 38">
            <a:extLst>
              <a:ext uri="{FF2B5EF4-FFF2-40B4-BE49-F238E27FC236}">
                <a16:creationId xmlns:a16="http://schemas.microsoft.com/office/drawing/2014/main" id="{EB4E795E-8CC1-4D3F-AE1D-08B221BF4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7300" y="1325563"/>
            <a:ext cx="587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0000"/>
                </a:solidFill>
                <a:latin typeface="Geneva" pitchFamily="-102" charset="0"/>
              </a:rPr>
              <a:t> </a:t>
            </a:r>
            <a:endParaRPr lang="en-US" altLang="en-US" sz="1800" dirty="0"/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5C5E57E1-1245-4E2D-9035-D99A404B5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383280"/>
            <a:ext cx="13033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rgbClr val="203BC4"/>
                </a:solidFill>
                <a:latin typeface="Geneva" pitchFamily="-102" charset="0"/>
              </a:rPr>
              <a:t>X-band System</a:t>
            </a:r>
            <a:endParaRPr lang="en-US" altLang="en-US" sz="1200" dirty="0">
              <a:solidFill>
                <a:srgbClr val="203BC4"/>
              </a:solidFill>
            </a:endParaRPr>
          </a:p>
        </p:txBody>
      </p:sp>
      <p:sp>
        <p:nvSpPr>
          <p:cNvPr id="10" name="Rectangle 40">
            <a:extLst>
              <a:ext uri="{FF2B5EF4-FFF2-40B4-BE49-F238E27FC236}">
                <a16:creationId xmlns:a16="http://schemas.microsoft.com/office/drawing/2014/main" id="{49A3BA68-96B1-4FBF-BD86-257117F0E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680" y="3931920"/>
            <a:ext cx="11588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rgbClr val="203BC4"/>
                </a:solidFill>
                <a:latin typeface="Geneva" pitchFamily="-102" charset="0"/>
              </a:rPr>
              <a:t>S-band System </a:t>
            </a:r>
            <a:endParaRPr lang="en-US" altLang="en-US" sz="1200" dirty="0">
              <a:solidFill>
                <a:srgbClr val="203BC4"/>
              </a:solidFill>
            </a:endParaRPr>
          </a:p>
        </p:txBody>
      </p:sp>
      <p:sp>
        <p:nvSpPr>
          <p:cNvPr id="11" name="Rectangle 45">
            <a:extLst>
              <a:ext uri="{FF2B5EF4-FFF2-40B4-BE49-F238E27FC236}">
                <a16:creationId xmlns:a16="http://schemas.microsoft.com/office/drawing/2014/main" id="{BF2865C6-7E0A-41AE-B0DC-9EA1FFB67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560" y="4114800"/>
            <a:ext cx="12985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000" b="1" dirty="0">
                <a:solidFill>
                  <a:srgbClr val="000000"/>
                </a:solidFill>
              </a:rPr>
              <a:t>Performance nominal</a:t>
            </a:r>
            <a:endParaRPr lang="en-US" altLang="en-US" sz="1000" b="1" dirty="0"/>
          </a:p>
        </p:txBody>
      </p:sp>
      <p:sp>
        <p:nvSpPr>
          <p:cNvPr id="12" name="Rectangle 48">
            <a:extLst>
              <a:ext uri="{FF2B5EF4-FFF2-40B4-BE49-F238E27FC236}">
                <a16:creationId xmlns:a16="http://schemas.microsoft.com/office/drawing/2014/main" id="{3134781A-2483-4AEF-98B9-D94F9BA69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" y="1828800"/>
            <a:ext cx="21717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rgbClr val="203BC4"/>
                </a:solidFill>
                <a:latin typeface="Geneva" pitchFamily="-102" charset="0"/>
              </a:rPr>
              <a:t>Enhanced Thematic Mapper +</a:t>
            </a:r>
            <a:endParaRPr lang="en-US" altLang="en-US" sz="1200" dirty="0">
              <a:solidFill>
                <a:srgbClr val="203BC4"/>
              </a:solidFill>
            </a:endParaRPr>
          </a:p>
        </p:txBody>
      </p:sp>
      <p:sp>
        <p:nvSpPr>
          <p:cNvPr id="13" name="Rectangle 49">
            <a:extLst>
              <a:ext uri="{FF2B5EF4-FFF2-40B4-BE49-F238E27FC236}">
                <a16:creationId xmlns:a16="http://schemas.microsoft.com/office/drawing/2014/main" id="{6A141FD9-9708-4082-BE29-26AAB89FF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1201738"/>
            <a:ext cx="587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0000"/>
                </a:solidFill>
                <a:latin typeface="Geneva" pitchFamily="-102" charset="0"/>
              </a:rPr>
              <a:t> </a:t>
            </a:r>
            <a:endParaRPr lang="en-US" altLang="en-US" sz="1800" dirty="0"/>
          </a:p>
        </p:txBody>
      </p:sp>
      <p:sp>
        <p:nvSpPr>
          <p:cNvPr id="14" name="Rectangle 50">
            <a:extLst>
              <a:ext uri="{FF2B5EF4-FFF2-40B4-BE49-F238E27FC236}">
                <a16:creationId xmlns:a16="http://schemas.microsoft.com/office/drawing/2014/main" id="{7A2D7994-5B0E-4FF6-878D-2E7C93C9A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1200" y="1344613"/>
            <a:ext cx="587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0000"/>
                </a:solidFill>
                <a:latin typeface="Geneva" pitchFamily="-102" charset="0"/>
              </a:rPr>
              <a:t> </a:t>
            </a:r>
            <a:endParaRPr lang="en-US" altLang="en-US" sz="1800" dirty="0"/>
          </a:p>
        </p:txBody>
      </p:sp>
      <p:sp>
        <p:nvSpPr>
          <p:cNvPr id="15" name="Rectangle 51">
            <a:extLst>
              <a:ext uri="{FF2B5EF4-FFF2-40B4-BE49-F238E27FC236}">
                <a16:creationId xmlns:a16="http://schemas.microsoft.com/office/drawing/2014/main" id="{B0A51C54-081A-4D91-A384-FB704F5CF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813" y="822960"/>
            <a:ext cx="12715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rgbClr val="203BC4"/>
                </a:solidFill>
                <a:latin typeface="Geneva" pitchFamily="-102" charset="0"/>
              </a:rPr>
              <a:t>Electrical System</a:t>
            </a:r>
            <a:endParaRPr lang="en-US" altLang="en-US" sz="1200" b="1" dirty="0">
              <a:solidFill>
                <a:srgbClr val="203BC4"/>
              </a:solidFill>
            </a:endParaRPr>
          </a:p>
        </p:txBody>
      </p:sp>
      <p:sp>
        <p:nvSpPr>
          <p:cNvPr id="16" name="Line 16">
            <a:extLst>
              <a:ext uri="{FF2B5EF4-FFF2-40B4-BE49-F238E27FC236}">
                <a16:creationId xmlns:a16="http://schemas.microsoft.com/office/drawing/2014/main" id="{9B6748F1-0417-4E4B-A855-1558F6D600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2320" y="3199350"/>
            <a:ext cx="843756" cy="33557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Line 20">
            <a:extLst>
              <a:ext uri="{FF2B5EF4-FFF2-40B4-BE49-F238E27FC236}">
                <a16:creationId xmlns:a16="http://schemas.microsoft.com/office/drawing/2014/main" id="{7C1BEC4B-3637-4A98-8C03-BBF1B580B0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38570" y="1188720"/>
            <a:ext cx="641668" cy="33452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" name="Line 21">
            <a:extLst>
              <a:ext uri="{FF2B5EF4-FFF2-40B4-BE49-F238E27FC236}">
                <a16:creationId xmlns:a16="http://schemas.microsoft.com/office/drawing/2014/main" id="{2BF06724-2AF3-4A23-9ADC-4428DF68C7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70556" y="3280094"/>
            <a:ext cx="379784" cy="78378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Line 22">
            <a:extLst>
              <a:ext uri="{FF2B5EF4-FFF2-40B4-BE49-F238E27FC236}">
                <a16:creationId xmlns:a16="http://schemas.microsoft.com/office/drawing/2014/main" id="{4AF59E71-C78D-4575-B396-02DD32D8C7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3480" y="3099752"/>
            <a:ext cx="665003" cy="9959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" name="Rectangle 57">
            <a:extLst>
              <a:ext uri="{FF2B5EF4-FFF2-40B4-BE49-F238E27FC236}">
                <a16:creationId xmlns:a16="http://schemas.microsoft.com/office/drawing/2014/main" id="{A73390C5-6B2E-4E80-8A3A-E64D3E697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551" y="2916714"/>
            <a:ext cx="15017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rgbClr val="203BC4"/>
                </a:solidFill>
                <a:latin typeface="Geneva" pitchFamily="-102" charset="0"/>
              </a:rPr>
              <a:t>Solid State Recorder</a:t>
            </a:r>
            <a:endParaRPr lang="en-US" altLang="en-US" sz="1200" dirty="0">
              <a:solidFill>
                <a:srgbClr val="203BC4"/>
              </a:solidFill>
            </a:endParaRPr>
          </a:p>
        </p:txBody>
      </p:sp>
      <p:sp>
        <p:nvSpPr>
          <p:cNvPr id="21" name="Rectangle 58">
            <a:extLst>
              <a:ext uri="{FF2B5EF4-FFF2-40B4-BE49-F238E27FC236}">
                <a16:creationId xmlns:a16="http://schemas.microsoft.com/office/drawing/2014/main" id="{C15DC5E2-7D26-4A23-AAE1-C841D1115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0" y="4275138"/>
            <a:ext cx="587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0000"/>
                </a:solidFill>
                <a:latin typeface="Geneva" pitchFamily="-102" charset="0"/>
              </a:rPr>
              <a:t> </a:t>
            </a:r>
            <a:endParaRPr lang="en-US" altLang="en-US" sz="1800" dirty="0"/>
          </a:p>
        </p:txBody>
      </p:sp>
      <p:sp>
        <p:nvSpPr>
          <p:cNvPr id="22" name="Rectangle 59">
            <a:extLst>
              <a:ext uri="{FF2B5EF4-FFF2-40B4-BE49-F238E27FC236}">
                <a16:creationId xmlns:a16="http://schemas.microsoft.com/office/drawing/2014/main" id="{76151670-15B7-477B-96C9-ED55CC41C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7920" y="2377440"/>
            <a:ext cx="18176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rgbClr val="203BC4"/>
                </a:solidFill>
                <a:latin typeface="Geneva" pitchFamily="-102" charset="0"/>
              </a:rPr>
              <a:t>Reaction Control System</a:t>
            </a:r>
            <a:endParaRPr lang="en-US" altLang="en-US" sz="1200" dirty="0">
              <a:solidFill>
                <a:srgbClr val="203BC4"/>
              </a:solidFill>
            </a:endParaRPr>
          </a:p>
        </p:txBody>
      </p:sp>
      <p:sp>
        <p:nvSpPr>
          <p:cNvPr id="23" name="Rectangle 60">
            <a:extLst>
              <a:ext uri="{FF2B5EF4-FFF2-40B4-BE49-F238E27FC236}">
                <a16:creationId xmlns:a16="http://schemas.microsoft.com/office/drawing/2014/main" id="{7ED62FCB-A208-4A33-B16B-D3ACA76CE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900" y="3190875"/>
            <a:ext cx="587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0000"/>
                </a:solidFill>
                <a:latin typeface="Geneva" pitchFamily="-102" charset="0"/>
              </a:rPr>
              <a:t> </a:t>
            </a:r>
            <a:endParaRPr lang="en-US" altLang="en-US" sz="1800" dirty="0"/>
          </a:p>
        </p:txBody>
      </p:sp>
      <p:sp>
        <p:nvSpPr>
          <p:cNvPr id="24" name="Rectangle 61">
            <a:extLst>
              <a:ext uri="{FF2B5EF4-FFF2-40B4-BE49-F238E27FC236}">
                <a16:creationId xmlns:a16="http://schemas.microsoft.com/office/drawing/2014/main" id="{5C54B317-502B-44E8-9C37-AD41B72A7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9360" y="2560320"/>
            <a:ext cx="27574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1000" b="1" dirty="0"/>
              <a:t>1/07/04 Fuel line #4 thermostat #1a failure</a:t>
            </a:r>
          </a:p>
          <a:p>
            <a:pPr eaLnBrk="1" hangingPunct="1">
              <a:buFontTx/>
              <a:buChar char="•"/>
            </a:pPr>
            <a:r>
              <a:rPr lang="en-US" altLang="en-US" sz="1000" b="1" dirty="0"/>
              <a:t>2/24/05 Fuel line #4 thermostat failure; </a:t>
            </a:r>
          </a:p>
          <a:p>
            <a:pPr eaLnBrk="1" hangingPunct="1"/>
            <a:r>
              <a:rPr lang="en-US" altLang="en-US" sz="1000" b="1" dirty="0"/>
              <a:t>               Primary heater circuit disabled</a:t>
            </a:r>
          </a:p>
          <a:p>
            <a:pPr eaLnBrk="1" hangingPunct="1">
              <a:buFontTx/>
              <a:buChar char="•"/>
            </a:pPr>
            <a:r>
              <a:rPr lang="en-US" altLang="en-US" sz="1000" b="1" dirty="0"/>
              <a:t>4/25/13 Fuel line #2 thermostat failure; </a:t>
            </a:r>
          </a:p>
          <a:p>
            <a:pPr eaLnBrk="1" hangingPunct="1"/>
            <a:r>
              <a:rPr lang="en-US" altLang="en-US" sz="1000" b="1" dirty="0"/>
              <a:t>               Redundant heater circuit disabled</a:t>
            </a:r>
          </a:p>
        </p:txBody>
      </p:sp>
      <p:sp>
        <p:nvSpPr>
          <p:cNvPr id="25" name="Line 32">
            <a:extLst>
              <a:ext uri="{FF2B5EF4-FFF2-40B4-BE49-F238E27FC236}">
                <a16:creationId xmlns:a16="http://schemas.microsoft.com/office/drawing/2014/main" id="{912FEEE3-3F78-4EA5-86BF-4C980F701A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1288" y="2546349"/>
            <a:ext cx="2275522" cy="46418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" name="Line 33">
            <a:extLst>
              <a:ext uri="{FF2B5EF4-FFF2-40B4-BE49-F238E27FC236}">
                <a16:creationId xmlns:a16="http://schemas.microsoft.com/office/drawing/2014/main" id="{4F07CF1E-95BE-4068-8798-BC7A28E76E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4075" y="1280160"/>
            <a:ext cx="738188" cy="917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" name="Rectangle 64">
            <a:extLst>
              <a:ext uri="{FF2B5EF4-FFF2-40B4-BE49-F238E27FC236}">
                <a16:creationId xmlns:a16="http://schemas.microsoft.com/office/drawing/2014/main" id="{5CD52AAC-B4D7-4151-871E-1545DF340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0880" y="1005840"/>
            <a:ext cx="8223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rgbClr val="203BC4"/>
                </a:solidFill>
                <a:latin typeface="Geneva" pitchFamily="-102" charset="0"/>
              </a:rPr>
              <a:t>Solar Array</a:t>
            </a:r>
            <a:endParaRPr lang="en-US" altLang="en-US" sz="1200" b="1" dirty="0">
              <a:solidFill>
                <a:srgbClr val="203BC4"/>
              </a:solidFill>
            </a:endParaRPr>
          </a:p>
        </p:txBody>
      </p:sp>
      <p:sp>
        <p:nvSpPr>
          <p:cNvPr id="28" name="Rectangle 65">
            <a:extLst>
              <a:ext uri="{FF2B5EF4-FFF2-40B4-BE49-F238E27FC236}">
                <a16:creationId xmlns:a16="http://schemas.microsoft.com/office/drawing/2014/main" id="{C0EAAC71-2275-456E-9277-086B80A37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0880" y="1188720"/>
            <a:ext cx="19494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1000" b="1" dirty="0"/>
              <a:t>5/14/2002 Circuit #14 Failure</a:t>
            </a:r>
          </a:p>
          <a:p>
            <a:pPr eaLnBrk="1" hangingPunct="1">
              <a:buFontTx/>
              <a:buChar char="•"/>
            </a:pPr>
            <a:r>
              <a:rPr lang="en-US" altLang="en-US" sz="1000" b="1" dirty="0"/>
              <a:t>5/16/2005 Circuit # 6 Failure</a:t>
            </a:r>
          </a:p>
          <a:p>
            <a:pPr eaLnBrk="1" hangingPunct="1">
              <a:buFontTx/>
              <a:buChar char="•"/>
            </a:pPr>
            <a:r>
              <a:rPr lang="en-US" altLang="en-US" sz="1000" b="1" dirty="0"/>
              <a:t>8/13/2008 Circuit #14 recovery</a:t>
            </a:r>
          </a:p>
          <a:p>
            <a:pPr eaLnBrk="1" hangingPunct="1">
              <a:buFontTx/>
              <a:buChar char="•"/>
            </a:pPr>
            <a:r>
              <a:rPr lang="en-US" altLang="en-US" sz="1000" b="1" dirty="0"/>
              <a:t>14 circuits remain operating</a:t>
            </a:r>
          </a:p>
          <a:p>
            <a:pPr eaLnBrk="1" hangingPunct="1">
              <a:buFontTx/>
              <a:buChar char="•"/>
            </a:pPr>
            <a:r>
              <a:rPr lang="en-US" altLang="en-US" sz="1000" b="1" dirty="0"/>
              <a:t>no impact to ops</a:t>
            </a:r>
            <a:endParaRPr lang="en-US" altLang="en-US" sz="1000" b="1" dirty="0">
              <a:solidFill>
                <a:srgbClr val="000000"/>
              </a:solidFill>
              <a:latin typeface="Geneva" pitchFamily="-102" charset="0"/>
            </a:endParaRPr>
          </a:p>
        </p:txBody>
      </p:sp>
      <p:sp>
        <p:nvSpPr>
          <p:cNvPr id="29" name="Text Box 36">
            <a:extLst>
              <a:ext uri="{FF2B5EF4-FFF2-40B4-BE49-F238E27FC236}">
                <a16:creationId xmlns:a16="http://schemas.microsoft.com/office/drawing/2014/main" id="{3008C7B4-C0D9-4DB2-8755-B25B64381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910" y="3046804"/>
            <a:ext cx="27654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1000" b="1" dirty="0"/>
              <a:t>11/15/1999 SSR PWA #23 Loss</a:t>
            </a:r>
          </a:p>
          <a:p>
            <a:pPr eaLnBrk="1" hangingPunct="1">
              <a:buFontTx/>
              <a:buChar char="•"/>
            </a:pPr>
            <a:r>
              <a:rPr lang="en-US" altLang="en-US" sz="1000" b="1" dirty="0"/>
              <a:t>02/11/2001 SSR PWA #12 Loss</a:t>
            </a:r>
          </a:p>
          <a:p>
            <a:pPr eaLnBrk="1" hangingPunct="1">
              <a:buFontTx/>
              <a:buChar char="•"/>
            </a:pPr>
            <a:r>
              <a:rPr lang="en-US" altLang="en-US" sz="1000" b="1" dirty="0"/>
              <a:t>12/07/2005 SSR PWA #02 Loss</a:t>
            </a:r>
          </a:p>
          <a:p>
            <a:pPr eaLnBrk="1" hangingPunct="1">
              <a:buFontTx/>
              <a:buChar char="•"/>
            </a:pPr>
            <a:r>
              <a:rPr lang="en-US" altLang="en-US" sz="1000" b="1" dirty="0"/>
              <a:t>08/02/2006 SSR PWA #13 Loss</a:t>
            </a:r>
          </a:p>
          <a:p>
            <a:pPr eaLnBrk="1" hangingPunct="1">
              <a:buFontTx/>
              <a:buChar char="•"/>
            </a:pPr>
            <a:r>
              <a:rPr lang="en-US" altLang="en-US" sz="1000" b="1" dirty="0"/>
              <a:t>03/28/2008 SSR PWA #22 Loss</a:t>
            </a:r>
          </a:p>
          <a:p>
            <a:pPr eaLnBrk="1" hangingPunct="1">
              <a:buFontTx/>
              <a:buChar char="•"/>
            </a:pPr>
            <a:r>
              <a:rPr lang="en-US" altLang="en-US" sz="1000" b="1" dirty="0"/>
              <a:t>09/03/2008 SSR PWA #23 Recovered</a:t>
            </a:r>
          </a:p>
          <a:p>
            <a:pPr eaLnBrk="1" hangingPunct="1">
              <a:buFontTx/>
              <a:buChar char="•"/>
            </a:pPr>
            <a:r>
              <a:rPr lang="en-US" altLang="en-US" sz="1000" b="1" dirty="0"/>
              <a:t>10/12/2013 SSR PWA #11 Loss</a:t>
            </a:r>
          </a:p>
          <a:p>
            <a:pPr eaLnBrk="1" hangingPunct="1">
              <a:buFontTx/>
              <a:buChar char="•"/>
            </a:pPr>
            <a:r>
              <a:rPr lang="en-US" altLang="en-US" sz="1000" b="1" dirty="0"/>
              <a:t>Each PWA is 4% loss of launch capacity</a:t>
            </a:r>
          </a:p>
          <a:p>
            <a:pPr eaLnBrk="1" hangingPunct="1">
              <a:buFontTx/>
              <a:buChar char="•"/>
            </a:pPr>
            <a:r>
              <a:rPr lang="en-US" altLang="en-US" sz="1000" b="1" dirty="0"/>
              <a:t>Boards are likely recoverable</a:t>
            </a:r>
          </a:p>
        </p:txBody>
      </p:sp>
      <p:sp>
        <p:nvSpPr>
          <p:cNvPr id="30" name="Rectangle 67">
            <a:extLst>
              <a:ext uri="{FF2B5EF4-FFF2-40B4-BE49-F238E27FC236}">
                <a16:creationId xmlns:a16="http://schemas.microsoft.com/office/drawing/2014/main" id="{60D0495E-172F-4603-8E75-4F77F3298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" y="3566160"/>
            <a:ext cx="12985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000" b="1" dirty="0">
                <a:solidFill>
                  <a:srgbClr val="000000"/>
                </a:solidFill>
              </a:rPr>
              <a:t>Performance nominal</a:t>
            </a:r>
            <a:endParaRPr lang="en-US" altLang="en-US" sz="1000" b="1" dirty="0"/>
          </a:p>
        </p:txBody>
      </p:sp>
      <p:sp>
        <p:nvSpPr>
          <p:cNvPr id="31" name="Rectangle 68">
            <a:extLst>
              <a:ext uri="{FF2B5EF4-FFF2-40B4-BE49-F238E27FC236}">
                <a16:creationId xmlns:a16="http://schemas.microsoft.com/office/drawing/2014/main" id="{BDC94617-30D5-4867-9DAA-92BAB0D40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25" y="1188720"/>
            <a:ext cx="2397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000" b="1" dirty="0">
                <a:solidFill>
                  <a:srgbClr val="000000"/>
                </a:solidFill>
                <a:cs typeface="Arial" charset="0"/>
              </a:rPr>
              <a:t>•</a:t>
            </a:r>
            <a:r>
              <a:rPr lang="en-US" altLang="en-US" sz="1000" b="1" dirty="0">
                <a:cs typeface="Arial" charset="0"/>
              </a:rPr>
              <a:t>05/05/2004 Gyro 3 Shut Off</a:t>
            </a:r>
            <a:r>
              <a:rPr lang="en-US" altLang="en-US" sz="1000" b="1" dirty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eaLnBrk="1" hangingPunct="1"/>
            <a:r>
              <a:rPr lang="en-US" altLang="en-US" sz="1000" b="1" dirty="0">
                <a:solidFill>
                  <a:srgbClr val="000000"/>
                </a:solidFill>
                <a:cs typeface="Arial" charset="0"/>
              </a:rPr>
              <a:t>•1-gyro control system in development</a:t>
            </a:r>
          </a:p>
        </p:txBody>
      </p:sp>
      <p:sp>
        <p:nvSpPr>
          <p:cNvPr id="32" name="Rectangle 70">
            <a:extLst>
              <a:ext uri="{FF2B5EF4-FFF2-40B4-BE49-F238E27FC236}">
                <a16:creationId xmlns:a16="http://schemas.microsoft.com/office/drawing/2014/main" id="{B64C88F6-A139-4990-A89E-B17F7F447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" y="2011680"/>
            <a:ext cx="15748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000" b="1" dirty="0">
                <a:solidFill>
                  <a:srgbClr val="000000"/>
                </a:solidFill>
              </a:rPr>
              <a:t>•5/31/2003 SLC Failure</a:t>
            </a:r>
          </a:p>
          <a:p>
            <a:pPr eaLnBrk="1" hangingPunct="1"/>
            <a:r>
              <a:rPr lang="en-US" altLang="en-US" sz="1000" b="1" dirty="0">
                <a:solidFill>
                  <a:srgbClr val="000000"/>
                </a:solidFill>
              </a:rPr>
              <a:t>•4/01/2007 Bumper mode</a:t>
            </a:r>
          </a:p>
          <a:p>
            <a:pPr eaLnBrk="1" hangingPunct="1"/>
            <a:r>
              <a:rPr lang="en-US" altLang="en-US" sz="10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3" name="Rectangle 71">
            <a:extLst>
              <a:ext uri="{FF2B5EF4-FFF2-40B4-BE49-F238E27FC236}">
                <a16:creationId xmlns:a16="http://schemas.microsoft.com/office/drawing/2014/main" id="{99CF731A-9390-4975-A74D-4744B8D26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2834640"/>
            <a:ext cx="21034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rgbClr val="203BC4"/>
                </a:solidFill>
                <a:latin typeface="Geneva" pitchFamily="-102" charset="0"/>
              </a:rPr>
              <a:t>Remote Tlm Cmd (RTC) Box</a:t>
            </a:r>
            <a:endParaRPr lang="en-US" altLang="en-US" sz="1200" dirty="0">
              <a:solidFill>
                <a:srgbClr val="203BC4"/>
              </a:solidFill>
            </a:endParaRPr>
          </a:p>
        </p:txBody>
      </p:sp>
      <p:sp>
        <p:nvSpPr>
          <p:cNvPr id="34" name="Line 19">
            <a:extLst>
              <a:ext uri="{FF2B5EF4-FFF2-40B4-BE49-F238E27FC236}">
                <a16:creationId xmlns:a16="http://schemas.microsoft.com/office/drawing/2014/main" id="{D270D14F-5136-484E-AC85-840D809609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28058" y="2651758"/>
            <a:ext cx="611187" cy="3587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5" name="Rectangle 73">
            <a:extLst>
              <a:ext uri="{FF2B5EF4-FFF2-40B4-BE49-F238E27FC236}">
                <a16:creationId xmlns:a16="http://schemas.microsoft.com/office/drawing/2014/main" id="{96305DBD-875A-476F-B9E9-1FA63F42F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" y="3017520"/>
            <a:ext cx="17780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000" b="1" dirty="0">
                <a:solidFill>
                  <a:srgbClr val="000000"/>
                </a:solidFill>
              </a:rPr>
              <a:t>•</a:t>
            </a:r>
            <a:r>
              <a:rPr lang="en-US" altLang="en-US" sz="1000" b="1" dirty="0"/>
              <a:t>09/27/2014 RTC A Failover</a:t>
            </a:r>
            <a:endParaRPr lang="en-US" altLang="en-US" sz="1000" b="1" dirty="0">
              <a:solidFill>
                <a:srgbClr val="000000"/>
              </a:solidFill>
            </a:endParaRPr>
          </a:p>
        </p:txBody>
      </p:sp>
      <p:sp>
        <p:nvSpPr>
          <p:cNvPr id="36" name="Line 19">
            <a:extLst>
              <a:ext uri="{FF2B5EF4-FFF2-40B4-BE49-F238E27FC236}">
                <a16:creationId xmlns:a16="http://schemas.microsoft.com/office/drawing/2014/main" id="{757B6910-9332-4854-8BB5-A972225EF30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20240" y="2103120"/>
            <a:ext cx="545148" cy="32988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7" name="Line 19">
            <a:extLst>
              <a:ext uri="{FF2B5EF4-FFF2-40B4-BE49-F238E27FC236}">
                <a16:creationId xmlns:a16="http://schemas.microsoft.com/office/drawing/2014/main" id="{441CE06B-4663-4CCD-81FC-A4690E440FC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0550" y="1463040"/>
            <a:ext cx="93663" cy="7778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8" name="Rectangle 68">
            <a:extLst>
              <a:ext uri="{FF2B5EF4-FFF2-40B4-BE49-F238E27FC236}">
                <a16:creationId xmlns:a16="http://schemas.microsoft.com/office/drawing/2014/main" id="{F8173F50-BE64-4E51-88DC-BB1446047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8588" y="1005840"/>
            <a:ext cx="2606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/>
            <a:r>
              <a:rPr lang="en-US" altLang="en-US" sz="1000" b="1" dirty="0">
                <a:solidFill>
                  <a:srgbClr val="000000"/>
                </a:solidFill>
                <a:cs typeface="Arial" charset="0"/>
              </a:rPr>
              <a:t>•</a:t>
            </a:r>
            <a:r>
              <a:rPr lang="en-US" altLang="en-US" sz="1000" b="1" dirty="0">
                <a:cs typeface="Arial" charset="0"/>
              </a:rPr>
              <a:t>10/18/2014 Clock Generator Circuit failure</a:t>
            </a:r>
            <a:endParaRPr lang="en-US" altLang="en-US" sz="1000" b="1" dirty="0">
              <a:solidFill>
                <a:srgbClr val="000000"/>
              </a:solidFill>
              <a:cs typeface="Arial" charset="0"/>
            </a:endParaRPr>
          </a:p>
          <a:p>
            <a:pPr eaLnBrk="1" hangingPunct="1"/>
            <a:r>
              <a:rPr lang="en-US" altLang="en-US" sz="1000" b="1" dirty="0">
                <a:solidFill>
                  <a:srgbClr val="000000"/>
                </a:solidFill>
                <a:cs typeface="Arial" charset="0"/>
              </a:rPr>
              <a:t>•Battery performance nominal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7038CE1-AA6D-4C9A-A59B-3BF4F6539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8758" y="213541"/>
            <a:ext cx="180889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u="sng" dirty="0">
                <a:solidFill>
                  <a:srgbClr val="0070C0"/>
                </a:solidFill>
                <a:latin typeface="+mj-lt"/>
                <a:ea typeface="MS PGothic" panose="020B0600070205080204" pitchFamily="34" charset="-128"/>
              </a:rPr>
              <a:t>On orbit since April 1999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4321A4E-CEE1-4AB2-9121-5A0A911B3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531" y="446138"/>
            <a:ext cx="22893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u="sng" dirty="0">
                <a:solidFill>
                  <a:srgbClr val="0070C0"/>
                </a:solidFill>
                <a:latin typeface="+mj-lt"/>
                <a:ea typeface="MS PGothic" panose="020B0600070205080204" pitchFamily="34" charset="-128"/>
              </a:rPr>
              <a:t>Final orbit maneuver February 2017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C99A40-490E-41A4-A404-C28BCA072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2270" y="618733"/>
            <a:ext cx="293560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u="sng" dirty="0">
                <a:solidFill>
                  <a:srgbClr val="0070C0"/>
                </a:solidFill>
                <a:latin typeface="+mj-lt"/>
                <a:ea typeface="MS PGothic" panose="020B0600070205080204" pitchFamily="34" charset="-128"/>
              </a:rPr>
              <a:t>Continue science mission until mid 2021 (915)</a:t>
            </a:r>
          </a:p>
        </p:txBody>
      </p:sp>
    </p:spTree>
    <p:extLst>
      <p:ext uri="{BB962C8B-B14F-4D97-AF65-F5344CB8AC3E}">
        <p14:creationId xmlns:p14="http://schemas.microsoft.com/office/powerpoint/2010/main" val="3488902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2443B-E1EE-48A1-B2A4-F9C027C34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L7 ETM+ Radiometric Stability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F03B736F-6131-46AE-8724-2761C1ADB71A}"/>
              </a:ext>
            </a:extLst>
          </p:cNvPr>
          <p:cNvSpPr txBox="1">
            <a:spLocks/>
          </p:cNvSpPr>
          <p:nvPr/>
        </p:nvSpPr>
        <p:spPr>
          <a:xfrm>
            <a:off x="5756564" y="1382035"/>
            <a:ext cx="3387436" cy="2680809"/>
          </a:xfrm>
          <a:prstGeom prst="rect">
            <a:avLst/>
          </a:prstGeom>
        </p:spPr>
        <p:txBody>
          <a:bodyPr lIns="0" tIns="0" rIns="0" bIns="0">
            <a:normAutofit fontScale="77500" lnSpcReduction="20000"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4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ETM+ radiometric stability is monitored over PICS (here Libya 4)</a:t>
            </a:r>
          </a:p>
          <a:p>
            <a:r>
              <a:rPr lang="en-US" dirty="0"/>
              <a:t>Longer wavelength  bands show some seasonal variation </a:t>
            </a:r>
          </a:p>
          <a:p>
            <a:r>
              <a:rPr lang="en-US" dirty="0"/>
              <a:t>The data don’t show any significant trends, so the current radiometric model is performing well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52449B-3575-488E-839D-4E99201F8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285"/>
            <a:ext cx="6120244" cy="344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27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100" dirty="0"/>
              <a:t>Landsat MSS Validation from L8 OLI using PICS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DFAF51-4061-4C89-B80B-6088AA08E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96413"/>
            <a:ext cx="8138593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080F76-5D08-4101-9073-197FDE868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2960"/>
            <a:ext cx="8138160" cy="18243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8440D2-1F2E-4F10-A034-BAD24DE29248}"/>
              </a:ext>
            </a:extLst>
          </p:cNvPr>
          <p:cNvSpPr txBox="1"/>
          <p:nvPr/>
        </p:nvSpPr>
        <p:spPr>
          <a:xfrm>
            <a:off x="1371600" y="4206240"/>
            <a:ext cx="2142335" cy="21544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Attribution: USGS EROS</a:t>
            </a:r>
          </a:p>
        </p:txBody>
      </p:sp>
    </p:spTree>
    <p:extLst>
      <p:ext uri="{BB962C8B-B14F-4D97-AF65-F5344CB8AC3E}">
        <p14:creationId xmlns:p14="http://schemas.microsoft.com/office/powerpoint/2010/main" val="53586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6BB7C-64AB-4B31-84B1-8D839BC47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Landsat Collection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2A9C5E-ADE2-4F6A-88A9-F5253D152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99" y="921124"/>
            <a:ext cx="8686801" cy="3526186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Currently scheduled for Fall 2019 – 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https://www.usgs.gov/land-resources/nli/landsat/landsat-collection-2</a:t>
            </a:r>
          </a:p>
          <a:p>
            <a:r>
              <a:rPr lang="en-US" sz="2000" dirty="0"/>
              <a:t>Level 2 Surface Reflectance and Surface Temperature</a:t>
            </a:r>
          </a:p>
          <a:p>
            <a:pPr lvl="1"/>
            <a:r>
              <a:rPr lang="en-US" sz="1600" dirty="0"/>
              <a:t>Caveat: Discussions still underway for producing Level 2 products in Collection 1</a:t>
            </a:r>
          </a:p>
          <a:p>
            <a:r>
              <a:rPr lang="en-US" sz="2000" dirty="0"/>
              <a:t>Improved Geometric Accuracy/Sentinel 2 Alignment</a:t>
            </a:r>
            <a:endParaRPr lang="en-US" sz="1600" dirty="0"/>
          </a:p>
          <a:p>
            <a:r>
              <a:rPr lang="en-US" sz="2000" dirty="0"/>
              <a:t>L8 TIRS Absolute Radiometric Adjustment</a:t>
            </a:r>
          </a:p>
          <a:p>
            <a:r>
              <a:rPr lang="en-US" sz="2000" dirty="0"/>
              <a:t>L8 OLI Retroactive Absolute Radiometric Adjustment (CA and Blue)</a:t>
            </a:r>
          </a:p>
          <a:p>
            <a:r>
              <a:rPr lang="en-US" sz="2000" dirty="0"/>
              <a:t>L8 OLI to TIRS Seasonal Alignment</a:t>
            </a:r>
          </a:p>
          <a:p>
            <a:r>
              <a:rPr lang="en-US" sz="2000" dirty="0"/>
              <a:t>L7 ETM+ Sensor/Band Alignment </a:t>
            </a:r>
          </a:p>
          <a:p>
            <a:r>
              <a:rPr lang="en-US" sz="2000" dirty="0"/>
              <a:t>TM Thermal Absolute Radiometric Adjustment</a:t>
            </a:r>
          </a:p>
        </p:txBody>
      </p:sp>
    </p:spTree>
    <p:extLst>
      <p:ext uri="{BB962C8B-B14F-4D97-AF65-F5344CB8AC3E}">
        <p14:creationId xmlns:p14="http://schemas.microsoft.com/office/powerpoint/2010/main" val="121218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Calibration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599" y="835511"/>
            <a:ext cx="8686801" cy="3700202"/>
          </a:xfrm>
        </p:spPr>
        <p:txBody>
          <a:bodyPr>
            <a:normAutofit lnSpcReduction="10000"/>
          </a:bodyPr>
          <a:lstStyle/>
          <a:p>
            <a:pPr>
              <a:spcAft>
                <a:spcPts val="0"/>
              </a:spcAft>
            </a:pPr>
            <a:r>
              <a:rPr lang="en-US" dirty="0"/>
              <a:t>GIRO validation against ROLO</a:t>
            </a:r>
          </a:p>
          <a:p>
            <a:pPr lvl="1"/>
            <a:r>
              <a:rPr lang="en-US" dirty="0"/>
              <a:t>GSICS Implementation of the </a:t>
            </a:r>
            <a:r>
              <a:rPr lang="en-US" i="1" dirty="0"/>
              <a:t>ROLO</a:t>
            </a:r>
            <a:r>
              <a:rPr lang="en-US" dirty="0"/>
              <a:t> (</a:t>
            </a:r>
            <a:r>
              <a:rPr lang="en-US" i="1" dirty="0"/>
              <a:t>GIRO</a:t>
            </a:r>
            <a:r>
              <a:rPr lang="en-US" dirty="0"/>
              <a:t>) model </a:t>
            </a:r>
            <a:r>
              <a:rPr lang="en-US" i="1" dirty="0"/>
              <a:t>and</a:t>
            </a:r>
            <a:r>
              <a:rPr lang="en-US" dirty="0"/>
              <a:t> the GSICS Lunar. Observation Dataset (GLOD)</a:t>
            </a:r>
          </a:p>
          <a:p>
            <a:pPr lvl="1">
              <a:spcAft>
                <a:spcPts val="0"/>
              </a:spcAft>
            </a:pPr>
            <a:r>
              <a:rPr lang="en-US" dirty="0"/>
              <a:t>identified code modifications needed for both GIRO and ROLO</a:t>
            </a:r>
          </a:p>
          <a:p>
            <a:pPr lvl="1">
              <a:spcAft>
                <a:spcPts val="0"/>
              </a:spcAft>
            </a:pPr>
            <a:r>
              <a:rPr lang="en-US" dirty="0"/>
              <a:t>modifications to GIRO code requires rebuilding the benchmark</a:t>
            </a:r>
          </a:p>
          <a:p>
            <a:pPr lvl="1">
              <a:spcAft>
                <a:spcPts val="0"/>
              </a:spcAft>
            </a:pPr>
            <a:r>
              <a:rPr lang="en-US" dirty="0"/>
              <a:t>ROLO revision requires reprocessing all instruments’ lunar data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Planning for 3</a:t>
            </a:r>
            <a:r>
              <a:rPr lang="en-US" baseline="30000" dirty="0"/>
              <a:t>rd</a:t>
            </a:r>
            <a:r>
              <a:rPr lang="en-US" dirty="0"/>
              <a:t> Lunar Calibration Workshop</a:t>
            </a:r>
          </a:p>
          <a:p>
            <a:pPr lvl="1">
              <a:spcAft>
                <a:spcPts val="0"/>
              </a:spcAft>
            </a:pPr>
            <a:r>
              <a:rPr lang="en-US" dirty="0"/>
              <a:t>Every 2 years</a:t>
            </a:r>
          </a:p>
          <a:p>
            <a:pPr lvl="1">
              <a:spcAft>
                <a:spcPts val="0"/>
              </a:spcAft>
            </a:pPr>
            <a:r>
              <a:rPr lang="en-US" dirty="0"/>
              <a:t>Late 2019</a:t>
            </a:r>
          </a:p>
          <a:p>
            <a:r>
              <a:rPr lang="en-US" dirty="0"/>
              <a:t>USGS POC: Tom Stone, USGS, Flagstaff, AZ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4882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599" y="827090"/>
            <a:ext cx="8686801" cy="3586414"/>
          </a:xfrm>
        </p:spPr>
        <p:txBody>
          <a:bodyPr/>
          <a:lstStyle/>
          <a:p>
            <a:r>
              <a:rPr lang="en-US" sz="2000" dirty="0"/>
              <a:t>Introduction</a:t>
            </a:r>
          </a:p>
          <a:p>
            <a:r>
              <a:rPr lang="en-US" sz="2000" dirty="0"/>
              <a:t>EROS Cal/Val</a:t>
            </a:r>
          </a:p>
          <a:p>
            <a:r>
              <a:rPr lang="en-US" sz="2000" dirty="0"/>
              <a:t>Landsat 8 Calibration Update</a:t>
            </a:r>
          </a:p>
          <a:p>
            <a:r>
              <a:rPr lang="en-US" sz="2000" dirty="0"/>
              <a:t>Landsat 7 Calibration Update</a:t>
            </a:r>
          </a:p>
          <a:p>
            <a:r>
              <a:rPr lang="en-US" sz="2000" dirty="0"/>
              <a:t>Geometric/DEM Improvements</a:t>
            </a:r>
          </a:p>
          <a:p>
            <a:r>
              <a:rPr lang="en-US" sz="2000" dirty="0"/>
              <a:t>Collection 2 </a:t>
            </a:r>
          </a:p>
          <a:p>
            <a:r>
              <a:rPr lang="en-US" sz="2000" dirty="0"/>
              <a:t>Lunar Cal</a:t>
            </a:r>
          </a:p>
          <a:p>
            <a:r>
              <a:rPr lang="en-US" sz="2000" dirty="0"/>
              <a:t>L2 Validation</a:t>
            </a:r>
          </a:p>
          <a:p>
            <a:r>
              <a:rPr lang="en-US" sz="2000" dirty="0"/>
              <a:t>Landsat 9 &amp; 10</a:t>
            </a:r>
          </a:p>
          <a:p>
            <a:r>
              <a:rPr lang="en-US" sz="2000" dirty="0"/>
              <a:t>Summary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55217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Landsat 9 and Beyond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F1BD3A-988C-47E2-B599-9FFF0910D18E}"/>
              </a:ext>
            </a:extLst>
          </p:cNvPr>
          <p:cNvSpPr txBox="1">
            <a:spLocks/>
          </p:cNvSpPr>
          <p:nvPr/>
        </p:nvSpPr>
        <p:spPr>
          <a:xfrm>
            <a:off x="156250" y="822960"/>
            <a:ext cx="8759149" cy="1777181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182880" indent="-182880" algn="l" defTabSz="457200" rtl="0" eaLnBrk="1" latinLnBrk="0" hangingPunct="1">
              <a:lnSpc>
                <a:spcPts val="2200"/>
              </a:lnSpc>
              <a:spcBef>
                <a:spcPts val="0"/>
              </a:spcBef>
              <a:buFont typeface="Arial" charset="0"/>
              <a:buChar char="•"/>
              <a:defRPr sz="2000" b="1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40080" indent="-274320" algn="l" defTabSz="457200" rtl="0" eaLnBrk="1" latinLnBrk="0" hangingPunct="1">
              <a:lnSpc>
                <a:spcPts val="2000"/>
              </a:lnSpc>
              <a:spcBef>
                <a:spcPts val="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22960" indent="-182880" algn="l" defTabSz="457200" rtl="0" eaLnBrk="1" latinLnBrk="0" hangingPunct="1">
              <a:lnSpc>
                <a:spcPts val="2000"/>
              </a:lnSpc>
              <a:spcBef>
                <a:spcPts val="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97280" indent="-182880" algn="l" defTabSz="457200" rtl="0" eaLnBrk="1" latinLnBrk="0" hangingPunct="1">
              <a:lnSpc>
                <a:spcPts val="2000"/>
              </a:lnSpc>
              <a:spcBef>
                <a:spcPts val="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i="1" dirty="0"/>
              <a:t>Nearly identical copy of Landsat 8, part of Sustainable Land Imaging (SLI) Program - </a:t>
            </a:r>
            <a:r>
              <a:rPr lang="en-US" sz="2100" dirty="0"/>
              <a:t>Operational Land Imager (OLI-2) and Thermal Infrared Sensor (TIRS-2)</a:t>
            </a:r>
          </a:p>
          <a:p>
            <a:pPr>
              <a:defRPr/>
            </a:pPr>
            <a:r>
              <a:rPr lang="en-US" i="1" dirty="0"/>
              <a:t>Fast-tracked for December 2020 launch; on schedule</a:t>
            </a:r>
          </a:p>
          <a:p>
            <a:pPr lvl="1">
              <a:defRPr/>
            </a:pPr>
            <a:r>
              <a:rPr lang="en-US" sz="2100" dirty="0"/>
              <a:t>Sun-sync orbit, phased 8 days from L8 for better temporal coverage</a:t>
            </a:r>
          </a:p>
          <a:p>
            <a:pPr lvl="1"/>
            <a:r>
              <a:rPr lang="en-US" sz="2100" dirty="0"/>
              <a:t>OLI-2  - Finished all qualitative testing, Bounded to baseplate, Pre-Ship Review early Fall 2019</a:t>
            </a:r>
          </a:p>
          <a:p>
            <a:pPr lvl="1"/>
            <a:r>
              <a:rPr lang="en-US" sz="2100" dirty="0"/>
              <a:t>TIRS-2 – Finished qualitative testing, Pre-Ship Review early Fall 2019</a:t>
            </a:r>
          </a:p>
          <a:p>
            <a:pPr lvl="1">
              <a:defRPr/>
            </a:pPr>
            <a:endParaRPr lang="en-US" sz="2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84E363-F074-4313-B9B6-C9F298ED19C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3568485" y="2500220"/>
            <a:ext cx="5486400" cy="192024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DC0A93-7B88-4B2E-AFBC-05894048C4A4}"/>
              </a:ext>
            </a:extLst>
          </p:cNvPr>
          <p:cNvSpPr txBox="1">
            <a:spLocks/>
          </p:cNvSpPr>
          <p:nvPr/>
        </p:nvSpPr>
        <p:spPr>
          <a:xfrm>
            <a:off x="274319" y="2571750"/>
            <a:ext cx="3294166" cy="1777181"/>
          </a:xfrm>
          <a:prstGeom prst="rect">
            <a:avLst/>
          </a:prstGeom>
        </p:spPr>
        <p:txBody>
          <a:bodyPr lIns="0" tIns="0" rIns="0" bIns="0">
            <a:normAutofit fontScale="85000" lnSpcReduction="10000"/>
          </a:bodyPr>
          <a:lstStyle>
            <a:lvl1pPr marL="182880" indent="-182880" algn="l" defTabSz="457200" rtl="0" eaLnBrk="1" latinLnBrk="0" hangingPunct="1">
              <a:lnSpc>
                <a:spcPts val="2200"/>
              </a:lnSpc>
              <a:spcBef>
                <a:spcPts val="0"/>
              </a:spcBef>
              <a:buFont typeface="Arial" charset="0"/>
              <a:buChar char="•"/>
              <a:defRPr sz="2000" b="1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40080" indent="-274320" algn="l" defTabSz="457200" rtl="0" eaLnBrk="1" latinLnBrk="0" hangingPunct="1">
              <a:lnSpc>
                <a:spcPts val="2000"/>
              </a:lnSpc>
              <a:spcBef>
                <a:spcPts val="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22960" indent="-182880" algn="l" defTabSz="457200" rtl="0" eaLnBrk="1" latinLnBrk="0" hangingPunct="1">
              <a:lnSpc>
                <a:spcPts val="2000"/>
              </a:lnSpc>
              <a:spcBef>
                <a:spcPts val="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97280" indent="-182880" algn="l" defTabSz="457200" rtl="0" eaLnBrk="1" latinLnBrk="0" hangingPunct="1">
              <a:lnSpc>
                <a:spcPts val="2000"/>
              </a:lnSpc>
              <a:spcBef>
                <a:spcPts val="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i="1" dirty="0"/>
              <a:t>SLI Architecture Study Team</a:t>
            </a:r>
          </a:p>
          <a:p>
            <a:pPr lvl="1"/>
            <a:r>
              <a:rPr lang="en-US" dirty="0"/>
              <a:t>USGS-NASA team</a:t>
            </a:r>
          </a:p>
          <a:p>
            <a:pPr lvl="1"/>
            <a:r>
              <a:rPr lang="en-US" dirty="0"/>
              <a:t>Define architecture for 2027-2040</a:t>
            </a:r>
          </a:p>
          <a:p>
            <a:pPr lvl="1"/>
            <a:r>
              <a:rPr lang="en-US" dirty="0"/>
              <a:t>Open slate, looking at multiple solutions against user requirements</a:t>
            </a:r>
          </a:p>
        </p:txBody>
      </p:sp>
    </p:spTree>
    <p:extLst>
      <p:ext uri="{BB962C8B-B14F-4D97-AF65-F5344CB8AC3E}">
        <p14:creationId xmlns:p14="http://schemas.microsoft.com/office/powerpoint/2010/main" val="1628300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A33F1-C478-4454-AF50-893DE04B9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Landsat/S2 Registration Improvement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A4C14B-B765-4E4E-B1F1-2AE1F8BE93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819608"/>
            <a:ext cx="9144000" cy="3613119"/>
          </a:xfrm>
        </p:spPr>
        <p:txBody>
          <a:bodyPr/>
          <a:lstStyle/>
          <a:p>
            <a:r>
              <a:rPr lang="en-US" sz="2000" dirty="0"/>
              <a:t>Perform global readjustment of the GLS control using L8 data with sparse ties to the Sentinel-2 Global Reference Image (GRI).</a:t>
            </a:r>
          </a:p>
          <a:p>
            <a:pPr lvl="1"/>
            <a:r>
              <a:rPr lang="en-US" sz="1800" dirty="0"/>
              <a:t>Six triangulation blocks are being used to perform this global readjustment.</a:t>
            </a:r>
          </a:p>
          <a:p>
            <a:r>
              <a:rPr lang="en-US" sz="2000" dirty="0"/>
              <a:t>L8-only triangulations are complete for all blocks.</a:t>
            </a:r>
          </a:p>
          <a:p>
            <a:pPr lvl="1"/>
            <a:r>
              <a:rPr lang="en-US" sz="1800" dirty="0"/>
              <a:t>New OLI GCPs were also extracted for all blocks.</a:t>
            </a:r>
          </a:p>
          <a:p>
            <a:pPr lvl="1"/>
            <a:r>
              <a:rPr lang="en-US" sz="1800" dirty="0"/>
              <a:t>The adjusted control is available for testing but is not yet being used for product generation.</a:t>
            </a:r>
          </a:p>
          <a:p>
            <a:r>
              <a:rPr lang="en-US" sz="2000" dirty="0"/>
              <a:t>When the S2 GRI L1C data become available (April 2019), we will re-run the triangulation solution with MSI control added to a subset of scenes.</a:t>
            </a:r>
          </a:p>
          <a:p>
            <a:pPr lvl="1"/>
            <a:r>
              <a:rPr lang="en-US" sz="1800" dirty="0"/>
              <a:t>Some MSI control will be withheld to test the triangulation.</a:t>
            </a:r>
          </a:p>
          <a:p>
            <a:pPr lvl="1"/>
            <a:r>
              <a:rPr lang="en-US" sz="1800" dirty="0"/>
              <a:t>Validate using OLI-MSI image registration measurements.</a:t>
            </a:r>
          </a:p>
        </p:txBody>
      </p:sp>
    </p:spTree>
    <p:extLst>
      <p:ext uri="{BB962C8B-B14F-4D97-AF65-F5344CB8AC3E}">
        <p14:creationId xmlns:p14="http://schemas.microsoft.com/office/powerpoint/2010/main" val="3555027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FBE68E-D847-4544-8FD8-4BB2ACD22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796" y="713509"/>
            <a:ext cx="5147205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DBF712-2B49-49C2-AC5B-84E2DF41A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Landsat and Sentinel-2 Harmonization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CE11F-D570-45C6-980C-5E1793CCB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914400"/>
            <a:ext cx="3768196" cy="356616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NASA (Jeff Masek) developed Harmonized Landsat and Sentinel-2 Surface Reflectance Data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b="1" dirty="0"/>
              <a:t>Citation for HLS data set:</a:t>
            </a:r>
            <a:r>
              <a:rPr lang="en-US" dirty="0"/>
              <a:t> Claverie, M., Ju, J., Masek, J. G., Dungan, J. L., Vermote, E. F., Roger, J.-C., Skakun, S. V., &amp; Justice, C. (2018). The Harmonized Landsat and Sentinel-2 surface reflectance data set. </a:t>
            </a:r>
            <a:r>
              <a:rPr lang="en-US" i="1" dirty="0"/>
              <a:t>Remote Sensing of Environment</a:t>
            </a:r>
            <a:r>
              <a:rPr lang="en-US" dirty="0"/>
              <a:t>, 219, 145-161.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EROS in discussions to take ownership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116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BDE29-6D99-44A3-8E0D-6E82CF3A2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Elevation Model Improvements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5BD78-992E-48A8-B55B-FCEB0A2719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99" y="921487"/>
            <a:ext cx="8686801" cy="353709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ESA is procuring a global DEM.</a:t>
            </a:r>
          </a:p>
          <a:p>
            <a:pPr lvl="1"/>
            <a:r>
              <a:rPr lang="en-US" dirty="0"/>
              <a:t>Recent information is that the 90-m/3-arcsec version will be publicly releasable but the 30-m/1-arcsec version will be restricted distribution based upon licensing.</a:t>
            </a:r>
          </a:p>
          <a:p>
            <a:endParaRPr lang="en-US" dirty="0"/>
          </a:p>
          <a:p>
            <a:r>
              <a:rPr lang="en-US" dirty="0"/>
              <a:t>Other DEM sources.</a:t>
            </a:r>
          </a:p>
          <a:p>
            <a:pPr lvl="1"/>
            <a:r>
              <a:rPr lang="en-US" dirty="0"/>
              <a:t>National datasets in Scandinavia.</a:t>
            </a:r>
          </a:p>
          <a:p>
            <a:pPr lvl="1"/>
            <a:r>
              <a:rPr lang="en-US" dirty="0"/>
              <a:t>Newer data in Canada (CDEM), and Alaska (NED).</a:t>
            </a:r>
          </a:p>
          <a:p>
            <a:pPr lvl="1"/>
            <a:r>
              <a:rPr lang="en-US" dirty="0"/>
              <a:t>New reprocessed SRTM (NASADEM).</a:t>
            </a:r>
          </a:p>
          <a:p>
            <a:pPr lvl="1"/>
            <a:r>
              <a:rPr lang="en-US" dirty="0"/>
              <a:t>WorldView-derived ArcticDEM for high latitude islands.</a:t>
            </a:r>
          </a:p>
          <a:p>
            <a:endParaRPr lang="en-US" dirty="0"/>
          </a:p>
          <a:p>
            <a:r>
              <a:rPr lang="en-US" dirty="0"/>
              <a:t>WGCV DEM team support from USGS – Mike Choate, Jeff Danielson, and Dean Gesch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329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LPCS joint effort – NOAA and USGS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https://landsat.cr.usgs.gov/lpcs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55878" y="66902"/>
            <a:ext cx="8099563" cy="523935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66945" y="796413"/>
            <a:ext cx="646482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The Land Product Characterization System (LPCS) is a  web-based system designed to facilitate characterization and validation of </a:t>
            </a:r>
            <a:r>
              <a:rPr lang="en-US" sz="1100" b="1" i="1" dirty="0">
                <a:latin typeface="Arial" panose="020B0604020202020204" pitchFamily="34" charset="0"/>
                <a:cs typeface="Arial" panose="020B0604020202020204" pitchFamily="34" charset="0"/>
              </a:rPr>
              <a:t>higher-level scientific data products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including land products from ASTER, VIIRS, MODIS, Landsat, and in the future, Sentinel-2 and-3, GOES-16 ABI, and comparable in situ products.</a:t>
            </a:r>
          </a:p>
          <a:p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The LPCS includes: </a:t>
            </a:r>
          </a:p>
          <a:p>
            <a:pPr marL="120551" indent="-120551">
              <a:buFont typeface="Arial" panose="020B0604020202020204" pitchFamily="34" charset="0"/>
              <a:buChar char="•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data inventory, </a:t>
            </a:r>
          </a:p>
          <a:p>
            <a:pPr marL="120551" indent="-120551">
              <a:buFont typeface="Arial" panose="020B0604020202020204" pitchFamily="34" charset="0"/>
              <a:buChar char="•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access, processing options, and </a:t>
            </a:r>
          </a:p>
          <a:p>
            <a:pPr marL="120551" indent="-120551">
              <a:buFont typeface="Arial" panose="020B0604020202020204" pitchFamily="34" charset="0"/>
              <a:buChar char="•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analysis functions, </a:t>
            </a:r>
          </a:p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that will permit selection of data to be easily identified, retrieved, co-registered, and compared statistically through a single interface.  Data inventory and selection includes numerous pre-defined cal/val locations as well as options for user-defined selection of locations.</a:t>
            </a:r>
            <a:endParaRPr lang="en-US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4" y="1179257"/>
            <a:ext cx="2247161" cy="340578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2025" y="2940585"/>
            <a:ext cx="2064395" cy="175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310322" y="2940585"/>
            <a:ext cx="2456550" cy="2141081"/>
            <a:chOff x="7292542" y="2136923"/>
            <a:chExt cx="1595283" cy="1357422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92542" y="2136923"/>
              <a:ext cx="1595283" cy="1357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0552" y="2432817"/>
              <a:ext cx="765954" cy="858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3" y="796413"/>
            <a:ext cx="2247161" cy="382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2282" y="2907643"/>
            <a:ext cx="2453229" cy="208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CD5FDE-FF86-4EBD-9D3D-328CE8F80174}"/>
              </a:ext>
            </a:extLst>
          </p:cNvPr>
          <p:cNvSpPr txBox="1"/>
          <p:nvPr/>
        </p:nvSpPr>
        <p:spPr>
          <a:xfrm>
            <a:off x="4766873" y="1462907"/>
            <a:ext cx="4237790" cy="73866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New funding from NOAA and USGS this year</a:t>
            </a:r>
          </a:p>
        </p:txBody>
      </p:sp>
    </p:spTree>
    <p:extLst>
      <p:ext uri="{BB962C8B-B14F-4D97-AF65-F5344CB8AC3E}">
        <p14:creationId xmlns:p14="http://schemas.microsoft.com/office/powerpoint/2010/main" val="312093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31428-FC8D-4835-8B59-348733AFA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CEOS Analysis Ready Data for Land (CARD4L)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564E-7242-4F77-8ABD-37253E3E2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901638"/>
            <a:ext cx="4587499" cy="3691628"/>
          </a:xfrm>
        </p:spPr>
        <p:txBody>
          <a:bodyPr>
            <a:normAutofit fontScale="85000" lnSpcReduction="20000"/>
          </a:bodyPr>
          <a:lstStyle/>
          <a:p>
            <a:r>
              <a:rPr lang="en-US" sz="1800" dirty="0"/>
              <a:t>CARD4L - </a:t>
            </a:r>
            <a:r>
              <a:rPr lang="en-US" sz="1700" b="0" dirty="0"/>
              <a:t>Satellite data that have been processed to a minimum set of requirements and organized into a form that allows immediate analysis with a minimum of additional user effort and interoperability both through time and with other datasets.</a:t>
            </a:r>
          </a:p>
          <a:p>
            <a:r>
              <a:rPr lang="en-US" sz="1800" dirty="0"/>
              <a:t>CEOS LSI-VC led - </a:t>
            </a:r>
            <a:r>
              <a:rPr lang="en-US" sz="1700" b="0" dirty="0"/>
              <a:t>includes the overarching Definition, the individual Product Family Specifications, as well as the Assessment Process and outreach, advocacy, and promotion.</a:t>
            </a:r>
          </a:p>
          <a:p>
            <a:r>
              <a:rPr lang="en-US" sz="1700" dirty="0">
                <a:hlinkClick r:id="rId2"/>
              </a:rPr>
              <a:t>CEOS Analysis-Ready Data website</a:t>
            </a:r>
            <a:endParaRPr lang="en-US" sz="1700" dirty="0"/>
          </a:p>
          <a:p>
            <a:r>
              <a:rPr lang="en-US" sz="1900" dirty="0"/>
              <a:t>Working alignment to CARD4L </a:t>
            </a:r>
          </a:p>
          <a:p>
            <a:pPr lvl="1"/>
            <a:r>
              <a:rPr lang="en-US" sz="1600" dirty="0"/>
              <a:t>Areas to improve rigidity, Traceability (SI-traceability and uncertainty), Radiometric Accuracy (absolute radiometric uncertainty relative to known standard), Measurement (SI-traceability), Measurement Uncertainty (SI-traceability)</a:t>
            </a:r>
          </a:p>
          <a:p>
            <a:pPr marL="708660" lvl="1" indent="-342900"/>
            <a:r>
              <a:rPr lang="en-US" sz="1500" b="1" dirty="0">
                <a:solidFill>
                  <a:srgbClr val="FF0000"/>
                </a:solidFill>
              </a:rPr>
              <a:t>USGS contract whitepaper on definition related to interoperability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EC8D87-39BA-4908-BED9-89806BC60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719" y="537825"/>
            <a:ext cx="4285281" cy="46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67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L2 Validation at USGS</a:t>
            </a:r>
            <a:endParaRPr lang="en-US" sz="2800" b="1" dirty="0">
              <a:solidFill>
                <a:srgbClr val="07687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228600" y="973393"/>
            <a:ext cx="6108406" cy="334342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sz="1725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reflectance is determined during vicarious calibration</a:t>
            </a:r>
          </a:p>
          <a:p>
            <a:pPr>
              <a:lnSpc>
                <a:spcPct val="120000"/>
              </a:lnSpc>
            </a:pPr>
            <a:r>
              <a:rPr lang="en-US" sz="1725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be used to validate higher-order data products</a:t>
            </a:r>
          </a:p>
          <a:p>
            <a:pPr>
              <a:lnSpc>
                <a:spcPct val="120000"/>
              </a:lnSpc>
            </a:pPr>
            <a:r>
              <a:rPr lang="en-US" sz="1725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situ surface reflectance measurement techniques</a:t>
            </a:r>
          </a:p>
          <a:p>
            <a:pPr lvl="1">
              <a:lnSpc>
                <a:spcPct val="120000"/>
              </a:lnSpc>
            </a:pPr>
            <a:r>
              <a:rPr lang="en-US" sz="142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Typical technique: reference panel and spectroradiometer</a:t>
            </a:r>
          </a:p>
          <a:p>
            <a:pPr lvl="1">
              <a:lnSpc>
                <a:spcPct val="120000"/>
              </a:lnSpc>
            </a:pPr>
            <a:r>
              <a:rPr lang="en-US" sz="142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Panel calibration should be linked to metrology standard for SI traceability </a:t>
            </a:r>
          </a:p>
          <a:p>
            <a:pPr lvl="1">
              <a:lnSpc>
                <a:spcPct val="120000"/>
              </a:lnSpc>
            </a:pPr>
            <a:r>
              <a:rPr lang="en-US" sz="142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 uncertainty estimate: ~2%</a:t>
            </a:r>
          </a:p>
          <a:p>
            <a:pPr>
              <a:lnSpc>
                <a:spcPct val="120000"/>
              </a:lnSpc>
            </a:pPr>
            <a:r>
              <a:rPr lang="en-US" sz="1725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Automated systems (e.g. RadCaTS/RadCalNet)</a:t>
            </a:r>
          </a:p>
          <a:p>
            <a:pPr lvl="1">
              <a:lnSpc>
                <a:spcPct val="120000"/>
              </a:lnSpc>
            </a:pPr>
            <a:r>
              <a:rPr lang="en-US" sz="142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different techniques to measure surface reflectance</a:t>
            </a:r>
          </a:p>
          <a:p>
            <a:pPr lvl="1">
              <a:lnSpc>
                <a:spcPct val="120000"/>
              </a:lnSpc>
            </a:pPr>
            <a:r>
              <a:rPr lang="en-US" sz="142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Relies on solar model to determine surface reflectance</a:t>
            </a:r>
          </a:p>
          <a:p>
            <a:pPr lvl="1">
              <a:lnSpc>
                <a:spcPct val="120000"/>
              </a:lnSpc>
            </a:pPr>
            <a:r>
              <a:rPr lang="en-US" sz="142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 uncertainty estimate: ~3.5–5.0% (U of AZ RadCaTS)</a:t>
            </a:r>
          </a:p>
          <a:p>
            <a:pPr>
              <a:lnSpc>
                <a:spcPct val="120000"/>
              </a:lnSpc>
            </a:pPr>
            <a:r>
              <a:rPr lang="en-US" sz="182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Developing L2 Validation Plan and Infrastructure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0" y="4879975"/>
            <a:ext cx="430213" cy="274638"/>
          </a:xfrm>
        </p:spPr>
        <p:txBody>
          <a:bodyPr/>
          <a:lstStyle/>
          <a:p>
            <a:pPr algn="ctr" defTabSz="685800">
              <a:defRPr/>
            </a:pPr>
            <a:fld id="{F1A57692-88E1-4CB3-88AA-9040DCA52D96}" type="slidenum">
              <a:rPr lang="en-US">
                <a:solidFill>
                  <a:prstClr val="white"/>
                </a:solidFill>
                <a:latin typeface="Calibri"/>
              </a:rPr>
              <a:pPr algn="ctr" defTabSz="685800">
                <a:defRPr/>
              </a:pPr>
              <a:t>26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14600" y="0"/>
            <a:ext cx="6629400" cy="514238"/>
          </a:xfrm>
          <a:prstGeom prst="rect">
            <a:avLst/>
          </a:prstGeom>
        </p:spPr>
        <p:txBody>
          <a:bodyPr vert="horz" lIns="68580" tIns="68580" rIns="34290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85800"/>
            <a:r>
              <a:rPr lang="en-US" sz="9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CEOS WGCV, 10–13 Apr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65" y="796413"/>
            <a:ext cx="2499577" cy="1871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65" y="2710413"/>
            <a:ext cx="2502191" cy="165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18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FDA5E-3595-42B0-A282-DA19DA13C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Product Validation (Existing)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3468F9-B0BA-463A-A19C-A5268BA52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762189"/>
            <a:ext cx="4977432" cy="3785652"/>
          </a:xfrm>
        </p:spPr>
        <p:txBody>
          <a:bodyPr/>
          <a:lstStyle/>
          <a:p>
            <a:r>
              <a:rPr lang="en-US" sz="2000" dirty="0"/>
              <a:t>Surface Reflectance</a:t>
            </a:r>
          </a:p>
          <a:p>
            <a:pPr lvl="1"/>
            <a:r>
              <a:rPr lang="en-US" sz="1800" dirty="0"/>
              <a:t>University of Arizona</a:t>
            </a:r>
          </a:p>
          <a:p>
            <a:pPr lvl="2"/>
            <a:r>
              <a:rPr lang="en-US" sz="1600" dirty="0"/>
              <a:t>Railroad Valley, Ivanpah, Algodones</a:t>
            </a:r>
          </a:p>
          <a:p>
            <a:pPr lvl="1"/>
            <a:r>
              <a:rPr lang="en-US" sz="1800" dirty="0"/>
              <a:t>South Dakota State University</a:t>
            </a:r>
          </a:p>
          <a:p>
            <a:pPr lvl="2"/>
            <a:r>
              <a:rPr lang="en-US" sz="1600" dirty="0"/>
              <a:t>Brookings, Algodones, Tuz Golu, Brazil, Chile, PICS</a:t>
            </a:r>
          </a:p>
          <a:p>
            <a:r>
              <a:rPr lang="en-US" sz="2000" dirty="0"/>
              <a:t>Surface Temperature</a:t>
            </a:r>
          </a:p>
          <a:p>
            <a:pPr lvl="1"/>
            <a:r>
              <a:rPr lang="en-US" sz="1800" dirty="0"/>
              <a:t>JPL</a:t>
            </a:r>
          </a:p>
          <a:p>
            <a:pPr lvl="2"/>
            <a:r>
              <a:rPr lang="en-US" sz="1600" dirty="0"/>
              <a:t>Lake Tahoe, Salton Sea</a:t>
            </a:r>
          </a:p>
          <a:p>
            <a:pPr lvl="1"/>
            <a:r>
              <a:rPr lang="en-US" sz="1800" dirty="0"/>
              <a:t>NOAA Buoys</a:t>
            </a:r>
          </a:p>
          <a:p>
            <a:pPr lvl="1"/>
            <a:r>
              <a:rPr lang="en-US" sz="1800" dirty="0"/>
              <a:t>SURFRAD, CRN, LSA SAF,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800" dirty="0"/>
              <a:t>	JPL, Fluxnet, GCU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F4881-2D58-48F5-819F-E68EA1EDB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4284" y="1032482"/>
            <a:ext cx="1375953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A0C917-2994-4591-8DDE-80645A974B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1484" y="1032482"/>
            <a:ext cx="1296938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03A15B-A182-42BE-AFF9-95CA4AD73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4539" y="2808133"/>
            <a:ext cx="1401956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2AE31A-8F84-4319-AC9B-C688CD2C6C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6663" y="2807258"/>
            <a:ext cx="1397453" cy="137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8C184A-6686-4E19-BADF-13EA866529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4284" y="2807258"/>
            <a:ext cx="1348403" cy="137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A4D452-3BEC-45DF-9C4C-2D3E15CCBA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0831" y="2807258"/>
            <a:ext cx="1406516" cy="1371600"/>
          </a:xfrm>
          <a:prstGeom prst="rect">
            <a:avLst/>
          </a:prstGeom>
        </p:spPr>
      </p:pic>
      <p:sp>
        <p:nvSpPr>
          <p:cNvPr id="10" name="TextBox 32">
            <a:extLst>
              <a:ext uri="{FF2B5EF4-FFF2-40B4-BE49-F238E27FC236}">
                <a16:creationId xmlns:a16="http://schemas.microsoft.com/office/drawing/2014/main" id="{30B0C705-9422-49DF-94DE-2362284B391E}"/>
              </a:ext>
            </a:extLst>
          </p:cNvPr>
          <p:cNvSpPr txBox="1"/>
          <p:nvPr/>
        </p:nvSpPr>
        <p:spPr>
          <a:xfrm>
            <a:off x="4882395" y="2368088"/>
            <a:ext cx="1695115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Railroad Valley</a:t>
            </a:r>
          </a:p>
        </p:txBody>
      </p:sp>
      <p:sp>
        <p:nvSpPr>
          <p:cNvPr id="11" name="TextBox 33">
            <a:extLst>
              <a:ext uri="{FF2B5EF4-FFF2-40B4-BE49-F238E27FC236}">
                <a16:creationId xmlns:a16="http://schemas.microsoft.com/office/drawing/2014/main" id="{05584FFF-CDEF-43DD-AC09-E7284B8460CF}"/>
              </a:ext>
            </a:extLst>
          </p:cNvPr>
          <p:cNvSpPr txBox="1"/>
          <p:nvPr/>
        </p:nvSpPr>
        <p:spPr>
          <a:xfrm>
            <a:off x="6394284" y="2370600"/>
            <a:ext cx="1379383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 Crau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D73AC8-84D8-4B5E-87A7-B3487E59EA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411" y="1023682"/>
            <a:ext cx="1364589" cy="1371600"/>
          </a:xfrm>
          <a:prstGeom prst="rect">
            <a:avLst/>
          </a:prstGeom>
        </p:spPr>
      </p:pic>
      <p:sp>
        <p:nvSpPr>
          <p:cNvPr id="13" name="TextBox 37">
            <a:extLst>
              <a:ext uri="{FF2B5EF4-FFF2-40B4-BE49-F238E27FC236}">
                <a16:creationId xmlns:a16="http://schemas.microsoft.com/office/drawing/2014/main" id="{698E30CC-B19B-4A7E-9A7C-2722CBBCB75F}"/>
              </a:ext>
            </a:extLst>
          </p:cNvPr>
          <p:cNvSpPr txBox="1"/>
          <p:nvPr/>
        </p:nvSpPr>
        <p:spPr>
          <a:xfrm>
            <a:off x="7864770" y="2375793"/>
            <a:ext cx="1193869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Brookings</a:t>
            </a:r>
          </a:p>
        </p:txBody>
      </p:sp>
      <p:sp>
        <p:nvSpPr>
          <p:cNvPr id="14" name="TextBox 38">
            <a:extLst>
              <a:ext uri="{FF2B5EF4-FFF2-40B4-BE49-F238E27FC236}">
                <a16:creationId xmlns:a16="http://schemas.microsoft.com/office/drawing/2014/main" id="{439732C4-C551-458C-B238-9D33536F0136}"/>
              </a:ext>
            </a:extLst>
          </p:cNvPr>
          <p:cNvSpPr txBox="1"/>
          <p:nvPr/>
        </p:nvSpPr>
        <p:spPr>
          <a:xfrm>
            <a:off x="3137549" y="4199214"/>
            <a:ext cx="2324099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Algodones Dunes</a:t>
            </a:r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06B8EAA9-BFE2-461D-87E2-E52C45AB3E04}"/>
              </a:ext>
            </a:extLst>
          </p:cNvPr>
          <p:cNvSpPr txBox="1"/>
          <p:nvPr/>
        </p:nvSpPr>
        <p:spPr>
          <a:xfrm>
            <a:off x="5040260" y="4198339"/>
            <a:ext cx="1379383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Tuz Golu</a:t>
            </a:r>
          </a:p>
        </p:txBody>
      </p:sp>
      <p:sp>
        <p:nvSpPr>
          <p:cNvPr id="16" name="TextBox 40">
            <a:extLst>
              <a:ext uri="{FF2B5EF4-FFF2-40B4-BE49-F238E27FC236}">
                <a16:creationId xmlns:a16="http://schemas.microsoft.com/office/drawing/2014/main" id="{893BE62A-B345-4148-891A-5419357BC3E3}"/>
              </a:ext>
            </a:extLst>
          </p:cNvPr>
          <p:cNvSpPr txBox="1"/>
          <p:nvPr/>
        </p:nvSpPr>
        <p:spPr>
          <a:xfrm>
            <a:off x="6371448" y="4202395"/>
            <a:ext cx="1379383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Brazil</a:t>
            </a:r>
          </a:p>
        </p:txBody>
      </p:sp>
      <p:sp>
        <p:nvSpPr>
          <p:cNvPr id="17" name="TextBox 41">
            <a:extLst>
              <a:ext uri="{FF2B5EF4-FFF2-40B4-BE49-F238E27FC236}">
                <a16:creationId xmlns:a16="http://schemas.microsoft.com/office/drawing/2014/main" id="{AF9CF04F-466A-4924-A21E-140EB019FDAC}"/>
              </a:ext>
            </a:extLst>
          </p:cNvPr>
          <p:cNvSpPr txBox="1"/>
          <p:nvPr/>
        </p:nvSpPr>
        <p:spPr>
          <a:xfrm>
            <a:off x="7974756" y="4192722"/>
            <a:ext cx="973896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Chile</a:t>
            </a:r>
          </a:p>
        </p:txBody>
      </p:sp>
    </p:spTree>
    <p:extLst>
      <p:ext uri="{BB962C8B-B14F-4D97-AF65-F5344CB8AC3E}">
        <p14:creationId xmlns:p14="http://schemas.microsoft.com/office/powerpoint/2010/main" val="3869793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86808-8F50-4264-AFF8-9EB7A090A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L2 Validation Support - Academia and Partners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C010D-AFF8-4429-98A5-51D09CFBE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914" y="830127"/>
            <a:ext cx="3917647" cy="377147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800" dirty="0"/>
              <a:t>Rochester Institute of Technology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Surface Temperature Thermopiles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Pole Mounted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UAS Deployment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800" dirty="0"/>
              <a:t>University of Arizona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Surface Reflectance 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   Radiometers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RadCalNet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Transfer Radiometers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800" dirty="0"/>
              <a:t>South Dakota State Universit</a:t>
            </a:r>
            <a:r>
              <a:rPr lang="en-US" sz="1400" dirty="0"/>
              <a:t>y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Surface Reflectance Mirror Method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Empirical Line Method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800" dirty="0"/>
              <a:t>Geoscience </a:t>
            </a:r>
            <a:r>
              <a:rPr lang="en-US" sz="1400" dirty="0">
                <a:ea typeface="+mn-ea"/>
              </a:rPr>
              <a:t>Australia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Multiple Validation Sites</a:t>
            </a:r>
          </a:p>
          <a:p>
            <a:pPr lvl="1">
              <a:spcBef>
                <a:spcPts val="300"/>
              </a:spcBef>
            </a:pPr>
            <a:r>
              <a:rPr lang="en-US" sz="1400" dirty="0"/>
              <a:t>Landat-8 and Sentinel-2 validation</a:t>
            </a:r>
          </a:p>
          <a:p>
            <a:pPr>
              <a:spcBef>
                <a:spcPts val="300"/>
              </a:spcBef>
            </a:pPr>
            <a:r>
              <a:rPr lang="en-US" sz="1800" dirty="0"/>
              <a:t>Initial Activities</a:t>
            </a:r>
          </a:p>
          <a:p>
            <a:pPr lvl="1">
              <a:spcBef>
                <a:spcPts val="300"/>
              </a:spcBef>
            </a:pPr>
            <a:r>
              <a:rPr lang="en-US" sz="1400" b="1" dirty="0"/>
              <a:t>GSA/CSIRO field campaigns</a:t>
            </a:r>
          </a:p>
          <a:p>
            <a:pPr lvl="1">
              <a:spcBef>
                <a:spcPts val="300"/>
              </a:spcBef>
            </a:pPr>
            <a:r>
              <a:rPr lang="en-US" sz="1400" b="1" dirty="0"/>
              <a:t>ESA Hypernets</a:t>
            </a:r>
          </a:p>
          <a:p>
            <a:pPr lvl="1">
              <a:spcBef>
                <a:spcPts val="300"/>
              </a:spcBef>
            </a:pPr>
            <a:r>
              <a:rPr lang="en-US" sz="1400" b="1" dirty="0"/>
              <a:t>USGS/NASA - initial discussions</a:t>
            </a:r>
          </a:p>
          <a:p>
            <a:pPr lvl="2">
              <a:lnSpc>
                <a:spcPct val="100000"/>
              </a:lnSpc>
              <a:spcBef>
                <a:spcPts val="300"/>
              </a:spcBef>
            </a:pPr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FB235-07ED-42C9-9BF0-E8AB634BE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084" y="710255"/>
            <a:ext cx="3145916" cy="2369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220FDB-67F8-41F2-87E0-54532D9A0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93" y="772113"/>
            <a:ext cx="2196967" cy="146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94EB8A-2E79-47AF-949C-C14E7071E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039" y="1192068"/>
            <a:ext cx="685800" cy="478631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4AE533B-8754-4B64-BB35-F033A683D99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806548" y="1776651"/>
          <a:ext cx="942230" cy="411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Bitmap Image" r:id="rId7" imgW="1504800" imgH="657360" progId="Paint.Picture">
                  <p:embed/>
                </p:oleObj>
              </mc:Choice>
              <mc:Fallback>
                <p:oleObj name="Bitmap Image" r:id="rId7" imgW="1504800" imgH="657360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4AE533B-8754-4B64-BB35-F033A683D9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06548" y="1776651"/>
                        <a:ext cx="942230" cy="411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6FBDCE2C-6407-4DF5-AF20-96D3E9D41C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9450" y="3086100"/>
            <a:ext cx="2114550" cy="205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A22529-E944-43C3-9878-F13C935321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07" y="3050382"/>
            <a:ext cx="1790297" cy="1914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610645-8823-45E4-940E-A79C7675F5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70" y="3393956"/>
            <a:ext cx="1901292" cy="1660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A54D81-2C1E-46BE-8C0B-58E964DFC5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53" y="3411932"/>
            <a:ext cx="732156" cy="685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1FD478-B7B8-4113-BE38-B622A7D4D4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44" y="4639577"/>
            <a:ext cx="1232899" cy="342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B73BF9-D43B-44E7-A18F-AA2C646B0B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346" y="2340715"/>
            <a:ext cx="1952757" cy="13353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13AEDD-A82A-4B7B-9195-EC04942807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244" y="4630402"/>
            <a:ext cx="1494597" cy="5143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B75A53-3C10-4B2A-B123-ECF54B174B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554" y="1812101"/>
            <a:ext cx="2111766" cy="15818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0C92CC-8A65-4F5C-9D8F-863DCFFEFD59}"/>
              </a:ext>
            </a:extLst>
          </p:cNvPr>
          <p:cNvSpPr txBox="1"/>
          <p:nvPr/>
        </p:nvSpPr>
        <p:spPr>
          <a:xfrm>
            <a:off x="4056504" y="3064099"/>
            <a:ext cx="13292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GSA Field Campaigns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B51A16-8CCA-4B3F-BA31-EF208D8A9A3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06" y="1783184"/>
            <a:ext cx="728053" cy="73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89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EE543-79DB-40FB-89A2-FA13525DC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6651"/>
            <a:ext cx="8915400" cy="639762"/>
          </a:xfrm>
        </p:spPr>
        <p:txBody>
          <a:bodyPr/>
          <a:lstStyle/>
          <a:p>
            <a:r>
              <a:rPr lang="en-US" sz="2800" dirty="0"/>
              <a:t>L2 Product Validation (Mirror Based Approach)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BBB7D-4C9B-4333-9A44-1021D77D8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837"/>
          <a:stretch/>
        </p:blipFill>
        <p:spPr>
          <a:xfrm>
            <a:off x="5009854" y="879899"/>
            <a:ext cx="4121341" cy="333632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B07290E-73A8-4EBC-8D87-3AB8C31080A6}"/>
              </a:ext>
            </a:extLst>
          </p:cNvPr>
          <p:cNvSpPr/>
          <p:nvPr/>
        </p:nvSpPr>
        <p:spPr>
          <a:xfrm>
            <a:off x="7181796" y="2677886"/>
            <a:ext cx="377371" cy="3483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F76F416-12B4-4D94-89CA-B417CF1CB31F}"/>
              </a:ext>
            </a:extLst>
          </p:cNvPr>
          <p:cNvSpPr/>
          <p:nvPr/>
        </p:nvSpPr>
        <p:spPr>
          <a:xfrm>
            <a:off x="7355968" y="2374768"/>
            <a:ext cx="377371" cy="3483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496C85-273F-431E-BC2D-4C7C1FB4865B}"/>
              </a:ext>
            </a:extLst>
          </p:cNvPr>
          <p:cNvSpPr/>
          <p:nvPr/>
        </p:nvSpPr>
        <p:spPr>
          <a:xfrm>
            <a:off x="8810171" y="3185887"/>
            <a:ext cx="321024" cy="2830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9B8062-E593-48A3-82E0-1BD1BAA19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477"/>
            <a:ext cx="4011414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936AFA-BB8C-4F2B-AA30-FA19EFF8F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34" y="800100"/>
            <a:ext cx="260604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00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C1064-10A4-440E-BAB1-3A85189FA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F4BFC6-040C-4893-85A1-4A8306730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99" y="863666"/>
            <a:ext cx="8686801" cy="3440110"/>
          </a:xfrm>
        </p:spPr>
        <p:txBody>
          <a:bodyPr>
            <a:normAutofit/>
          </a:bodyPr>
          <a:lstStyle/>
          <a:p>
            <a:r>
              <a:rPr lang="en-US" sz="2000" dirty="0"/>
              <a:t>USGS/EROS is responsible for the production and distribution of Landsat data (L1 – L5 MSS, L4 – L5 TM, L7 ETM+, and L8 OLI/TIRS).</a:t>
            </a:r>
          </a:p>
          <a:p>
            <a:endParaRPr lang="en-US" sz="2000" dirty="0"/>
          </a:p>
          <a:p>
            <a:r>
              <a:rPr lang="en-US" sz="2000" dirty="0"/>
              <a:t>EROS is also involved in the development of Landsat 9.</a:t>
            </a:r>
          </a:p>
          <a:p>
            <a:endParaRPr lang="en-US" sz="2000" dirty="0"/>
          </a:p>
          <a:p>
            <a:r>
              <a:rPr lang="en-US" sz="2000" dirty="0"/>
              <a:t>EROS Cal/Val Center of Excellence (ECCOE) has incorporated all cal/val components into a larger calibration group, partnerships included NASA/GSFC, NASA/JPL, Rochester Institute of Technology, South Dakota State University, and University of Arizona, and other partners</a:t>
            </a:r>
          </a:p>
        </p:txBody>
      </p:sp>
    </p:spTree>
    <p:extLst>
      <p:ext uri="{BB962C8B-B14F-4D97-AF65-F5344CB8AC3E}">
        <p14:creationId xmlns:p14="http://schemas.microsoft.com/office/powerpoint/2010/main" val="4034292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FBA544-C3ED-416D-8C9D-388176312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3" y="2375112"/>
            <a:ext cx="4158071" cy="20971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2C9DD8E-B7A6-48C0-9E94-81EBA5D5EF7E}"/>
              </a:ext>
            </a:extLst>
          </p:cNvPr>
          <p:cNvSpPr txBox="1">
            <a:spLocks/>
          </p:cNvSpPr>
          <p:nvPr/>
        </p:nvSpPr>
        <p:spPr>
          <a:xfrm>
            <a:off x="0" y="156651"/>
            <a:ext cx="9144000" cy="639762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3200" dirty="0"/>
              <a:t>L2 Product Validation (EROS Research Areas)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6" y="2561868"/>
            <a:ext cx="112658" cy="1513402"/>
          </a:xfrm>
        </p:spPr>
        <p:txBody>
          <a:bodyPr/>
          <a:lstStyle/>
          <a:p>
            <a:pPr algn="ctr"/>
            <a:r>
              <a:rPr lang="en-US" sz="1400" dirty="0"/>
              <a:t>AERONET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967FD2-ABB2-4717-A14F-3C4EFB330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046" y="2383261"/>
            <a:ext cx="4126070" cy="20911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AA644D3-64E8-4403-9293-C15A68E121C7}"/>
              </a:ext>
            </a:extLst>
          </p:cNvPr>
          <p:cNvSpPr txBox="1">
            <a:spLocks/>
          </p:cNvSpPr>
          <p:nvPr/>
        </p:nvSpPr>
        <p:spPr>
          <a:xfrm>
            <a:off x="4655587" y="2561869"/>
            <a:ext cx="165720" cy="1570550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1400" dirty="0"/>
              <a:t>Op</a:t>
            </a:r>
            <a:br>
              <a:rPr lang="en-US" sz="1400" dirty="0"/>
            </a:br>
            <a:r>
              <a:rPr lang="en-US" sz="1400" dirty="0"/>
              <a:t>t</a:t>
            </a:r>
            <a:br>
              <a:rPr lang="en-US" sz="1400" dirty="0"/>
            </a:br>
            <a:r>
              <a:rPr lang="en-US" sz="1400" dirty="0"/>
              <a:t>ima</a:t>
            </a:r>
            <a:br>
              <a:rPr lang="en-US" sz="1400" dirty="0"/>
            </a:br>
            <a:r>
              <a:rPr lang="en-US" sz="1400" dirty="0"/>
              <a:t>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245700-E0B1-4538-A39B-36ECEFC75024}"/>
              </a:ext>
            </a:extLst>
          </p:cNvPr>
          <p:cNvGrpSpPr/>
          <p:nvPr/>
        </p:nvGrpSpPr>
        <p:grpSpPr>
          <a:xfrm>
            <a:off x="2867935" y="804562"/>
            <a:ext cx="3408130" cy="1570550"/>
            <a:chOff x="1443900" y="929892"/>
            <a:chExt cx="8053489" cy="33992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6C22F8-67D1-4C00-8AEE-B2F470914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900" y="929892"/>
              <a:ext cx="6256200" cy="339922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18A619A-6DAF-4A45-BDD7-369B53390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0100" y="929892"/>
              <a:ext cx="1797289" cy="339922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C4E6161-0221-462F-B5B3-53838C335262}"/>
              </a:ext>
            </a:extLst>
          </p:cNvPr>
          <p:cNvSpPr txBox="1"/>
          <p:nvPr/>
        </p:nvSpPr>
        <p:spPr>
          <a:xfrm>
            <a:off x="201706" y="938387"/>
            <a:ext cx="1936376" cy="110799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Use of USGS Landcover Database</a:t>
            </a:r>
          </a:p>
        </p:txBody>
      </p:sp>
    </p:spTree>
    <p:extLst>
      <p:ext uri="{BB962C8B-B14F-4D97-AF65-F5344CB8AC3E}">
        <p14:creationId xmlns:p14="http://schemas.microsoft.com/office/powerpoint/2010/main" val="1074766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Surface Reflectance Validation Thoughts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599" y="973393"/>
            <a:ext cx="8686801" cy="345741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Develop instrumentation to appropriately monitor sites</a:t>
            </a:r>
          </a:p>
          <a:p>
            <a:pPr lvl="1"/>
            <a:r>
              <a:rPr lang="en-US" dirty="0"/>
              <a:t>Field campaigns</a:t>
            </a:r>
          </a:p>
          <a:p>
            <a:pPr lvl="1"/>
            <a:r>
              <a:rPr lang="en-US" dirty="0"/>
              <a:t>Automated instrumentation</a:t>
            </a:r>
          </a:p>
          <a:p>
            <a:pPr lvl="1"/>
            <a:r>
              <a:rPr lang="en-US" dirty="0"/>
              <a:t>UAV</a:t>
            </a:r>
          </a:p>
          <a:p>
            <a:r>
              <a:rPr lang="en-US" dirty="0"/>
              <a:t>Partner with other organizations producing surface reflectance data sets</a:t>
            </a:r>
          </a:p>
          <a:p>
            <a:pPr lvl="1"/>
            <a:r>
              <a:rPr lang="en-US" dirty="0"/>
              <a:t>Ensure traceability of measurements</a:t>
            </a:r>
          </a:p>
          <a:p>
            <a:pPr lvl="1"/>
            <a:r>
              <a:rPr lang="en-US" dirty="0"/>
              <a:t>Measurement uncertainty required</a:t>
            </a:r>
          </a:p>
          <a:p>
            <a:r>
              <a:rPr lang="en-US" dirty="0"/>
              <a:t>Use stable PICS to monitor long term trends</a:t>
            </a:r>
          </a:p>
          <a:p>
            <a:pPr lvl="1"/>
            <a:r>
              <a:rPr lang="en-US" dirty="0"/>
              <a:t>Use well known Sahara sites</a:t>
            </a:r>
          </a:p>
          <a:p>
            <a:pPr lvl="1"/>
            <a:r>
              <a:rPr lang="en-US" dirty="0"/>
              <a:t>Consider using globally distributed sites</a:t>
            </a:r>
          </a:p>
          <a:p>
            <a:pPr lvl="2"/>
            <a:r>
              <a:rPr lang="en-US" dirty="0"/>
              <a:t>Range of surface reflectance values</a:t>
            </a:r>
          </a:p>
          <a:p>
            <a:pPr lvl="2"/>
            <a:r>
              <a:rPr lang="en-US" dirty="0"/>
              <a:t>Range of atmospheric parameters</a:t>
            </a:r>
          </a:p>
          <a:p>
            <a:pPr lvl="1"/>
            <a:r>
              <a:rPr lang="en-US" dirty="0"/>
              <a:t>Understand uncertainties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750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Surface Reflectance Validation Thoughts (2)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599" y="973393"/>
            <a:ext cx="8686801" cy="344169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An approach based on Landsat Surface Reflectance Product Validation</a:t>
            </a:r>
          </a:p>
          <a:p>
            <a:pPr lvl="1"/>
            <a:r>
              <a:rPr lang="en-US" dirty="0"/>
              <a:t>Use only sites/targets with surface reflectance directly measured</a:t>
            </a:r>
          </a:p>
          <a:p>
            <a:pPr lvl="2"/>
            <a:r>
              <a:rPr lang="en-US" dirty="0"/>
              <a:t>Develop standard for acceptable surface reflectance measurement approach</a:t>
            </a:r>
          </a:p>
          <a:p>
            <a:pPr lvl="2"/>
            <a:r>
              <a:rPr lang="en-US" dirty="0"/>
              <a:t>Show traceability to National Standards</a:t>
            </a:r>
          </a:p>
          <a:p>
            <a:pPr lvl="2"/>
            <a:r>
              <a:rPr lang="en-US" dirty="0"/>
              <a:t>Develop uncertainty model </a:t>
            </a:r>
          </a:p>
          <a:p>
            <a:pPr lvl="1"/>
            <a:r>
              <a:rPr lang="en-US" dirty="0"/>
              <a:t>Identify sites that span a broad range of atmospheric types</a:t>
            </a:r>
          </a:p>
          <a:p>
            <a:pPr lvl="2"/>
            <a:r>
              <a:rPr lang="en-US" dirty="0"/>
              <a:t>Tropical Atmosphere</a:t>
            </a:r>
          </a:p>
          <a:p>
            <a:pPr lvl="2"/>
            <a:r>
              <a:rPr lang="en-US" dirty="0"/>
              <a:t>Mid latitude Summer</a:t>
            </a:r>
          </a:p>
          <a:p>
            <a:pPr lvl="2"/>
            <a:r>
              <a:rPr lang="en-US" dirty="0"/>
              <a:t>Mid latitude Winter</a:t>
            </a:r>
          </a:p>
          <a:p>
            <a:pPr lvl="2"/>
            <a:r>
              <a:rPr lang="en-US" dirty="0"/>
              <a:t>Subarctic Summer</a:t>
            </a:r>
          </a:p>
          <a:p>
            <a:pPr lvl="2"/>
            <a:r>
              <a:rPr lang="en-US" dirty="0"/>
              <a:t>Subarctic Winter</a:t>
            </a:r>
          </a:p>
          <a:p>
            <a:pPr lvl="2"/>
            <a:r>
              <a:rPr lang="en-US" dirty="0"/>
              <a:t>Standard US Atmosphere </a:t>
            </a:r>
          </a:p>
          <a:p>
            <a:pPr lvl="1"/>
            <a:r>
              <a:rPr lang="en-US" dirty="0"/>
              <a:t>Identify sites that span a broad range of land (water?) cover types</a:t>
            </a:r>
          </a:p>
          <a:p>
            <a:pPr lvl="2"/>
            <a:r>
              <a:rPr lang="en-US" dirty="0"/>
              <a:t>Agriculture—crops/hay</a:t>
            </a:r>
          </a:p>
          <a:p>
            <a:pPr lvl="2"/>
            <a:r>
              <a:rPr lang="en-US" dirty="0"/>
              <a:t>Forest—deciduous/coniferous</a:t>
            </a:r>
          </a:p>
          <a:p>
            <a:pPr lvl="2"/>
            <a:r>
              <a:rPr lang="en-US" dirty="0"/>
              <a:t>Developed (cities)</a:t>
            </a:r>
          </a:p>
          <a:p>
            <a:pPr lvl="2"/>
            <a:r>
              <a:rPr lang="en-US" dirty="0"/>
              <a:t>Shrubland </a:t>
            </a:r>
          </a:p>
          <a:p>
            <a:pPr lvl="2"/>
            <a:r>
              <a:rPr lang="en-US" dirty="0"/>
              <a:t>Grassland</a:t>
            </a:r>
          </a:p>
          <a:p>
            <a:pPr lvl="2"/>
            <a:r>
              <a:rPr lang="en-US" dirty="0"/>
              <a:t>Wetland</a:t>
            </a:r>
          </a:p>
          <a:p>
            <a:pPr lvl="2"/>
            <a:r>
              <a:rPr lang="en-US" dirty="0"/>
              <a:t>Coastal</a:t>
            </a:r>
          </a:p>
          <a:p>
            <a:pPr lvl="2"/>
            <a:r>
              <a:rPr lang="en-US" dirty="0"/>
              <a:t>Open Water</a:t>
            </a:r>
          </a:p>
          <a:p>
            <a:pPr lvl="2"/>
            <a:r>
              <a:rPr lang="en-US" dirty="0"/>
              <a:t>Snow/Ice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33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98A67-E7CE-49EF-BFB3-E16654018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E407E0-71AB-4A2A-AF25-35974696C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99" y="973393"/>
            <a:ext cx="8686801" cy="3464135"/>
          </a:xfrm>
        </p:spPr>
        <p:txBody>
          <a:bodyPr>
            <a:normAutofit/>
          </a:bodyPr>
          <a:lstStyle/>
          <a:p>
            <a:r>
              <a:rPr lang="en-US" sz="1600" b="0" dirty="0"/>
              <a:t>ASD Field Spec 4 Dual Mount</a:t>
            </a:r>
          </a:p>
          <a:p>
            <a:pPr lvl="1"/>
            <a:r>
              <a:rPr lang="en-US" sz="1200" b="0" dirty="0"/>
              <a:t>Rapidly changing atmospheric conditions, Illumination conditions that are inconsistent with the associated reference measurement, and limited to weather conditions of test</a:t>
            </a:r>
          </a:p>
          <a:p>
            <a:r>
              <a:rPr lang="en-US" sz="1600" b="0" dirty="0"/>
              <a:t>2 - Trimble GPS base stations, Rovers, and Total Stations</a:t>
            </a:r>
          </a:p>
          <a:p>
            <a:r>
              <a:rPr lang="en-US" sz="1600" b="0" dirty="0"/>
              <a:t>Terrestrial Lidar Scanners</a:t>
            </a:r>
          </a:p>
          <a:p>
            <a:r>
              <a:rPr lang="en-US" sz="1600" b="0" dirty="0"/>
              <a:t>Traps and panels</a:t>
            </a:r>
          </a:p>
          <a:p>
            <a:r>
              <a:rPr lang="en-US" sz="1600" b="0" dirty="0"/>
              <a:t>4 - UAS systems – DJI Matrice 600Pro</a:t>
            </a:r>
          </a:p>
          <a:p>
            <a:pPr lvl="1">
              <a:buFontTx/>
              <a:buChar char="-"/>
            </a:pPr>
            <a:r>
              <a:rPr lang="en-US" sz="1200" dirty="0"/>
              <a:t>2- MicaSense Altums</a:t>
            </a:r>
          </a:p>
          <a:p>
            <a:pPr lvl="1">
              <a:buFontTx/>
              <a:buChar char="-"/>
            </a:pPr>
            <a:r>
              <a:rPr lang="en-US" sz="1200" b="0" dirty="0"/>
              <a:t>2 –Mic</a:t>
            </a:r>
            <a:r>
              <a:rPr lang="en-US" sz="1200" dirty="0"/>
              <a:t>aSense RedEdge MX</a:t>
            </a:r>
          </a:p>
          <a:p>
            <a:pPr lvl="1">
              <a:buFontTx/>
              <a:buChar char="-"/>
            </a:pPr>
            <a:r>
              <a:rPr lang="en-US" sz="1200" b="0" dirty="0"/>
              <a:t>1 – integra</a:t>
            </a:r>
            <a:r>
              <a:rPr lang="en-US" sz="1200" dirty="0"/>
              <a:t>ted Hyperspectral Headwall visible through 2500 microns, Velodyne Lidar, high precision GPS/IMU</a:t>
            </a:r>
          </a:p>
          <a:p>
            <a:pPr>
              <a:buFontTx/>
              <a:buChar char="-"/>
            </a:pPr>
            <a:r>
              <a:rPr lang="en-US" sz="1600" b="0" dirty="0"/>
              <a:t>Smaller Parrots UAS with video, and DJI Solos with Ricoh mapping cameras</a:t>
            </a:r>
          </a:p>
          <a:p>
            <a:pPr>
              <a:buFontTx/>
              <a:buChar char="-"/>
            </a:pPr>
            <a:r>
              <a:rPr lang="en-US" sz="1600" b="0" dirty="0"/>
              <a:t>Portable sun photometers</a:t>
            </a:r>
          </a:p>
          <a:p>
            <a:pPr>
              <a:buFontTx/>
              <a:buChar char="-"/>
            </a:pPr>
            <a:endParaRPr lang="en-US" sz="1600" b="0" dirty="0"/>
          </a:p>
          <a:p>
            <a:endParaRPr lang="en-US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A73BC7-A7FE-484D-A2B1-5E80F70F4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70" y="1519512"/>
            <a:ext cx="2330824" cy="1747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7FC54B-C4FA-4BAB-B814-C85A0C4772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898354"/>
            <a:ext cx="2012576" cy="136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097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D25D2-5892-4771-A04E-37977FEC1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Deliverables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67A4DA-AD0A-46C9-A84C-FE01040CD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973393"/>
            <a:ext cx="5962476" cy="360699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Guide to Digital Imagery Spatial Resolution</a:t>
            </a:r>
          </a:p>
          <a:p>
            <a:pPr lvl="1"/>
            <a:r>
              <a:rPr lang="en-US" dirty="0">
                <a:hlinkClick r:id="rId2"/>
              </a:rPr>
              <a:t>https://www.usgs.gov/media/files/guide-digital-imagery-spatial-resolution</a:t>
            </a:r>
            <a:endParaRPr lang="en-US" dirty="0"/>
          </a:p>
          <a:p>
            <a:pPr lvl="1"/>
            <a:r>
              <a:rPr lang="en-US" dirty="0"/>
              <a:t>MTF tool and simulations coming</a:t>
            </a:r>
          </a:p>
          <a:p>
            <a:r>
              <a:rPr lang="en-US" dirty="0"/>
              <a:t>2019 Joint Agency Commercial Imagery Evaluation— Land Remote Sensing Satellite Compendium</a:t>
            </a:r>
            <a:endParaRPr lang="en-US" dirty="0">
              <a:hlinkClick r:id="rId3"/>
            </a:endParaRPr>
          </a:p>
          <a:p>
            <a:pPr lvl="1"/>
            <a:r>
              <a:rPr lang="en-US" dirty="0">
                <a:hlinkClick r:id="rId3"/>
              </a:rPr>
              <a:t>https://pubs.er.usgs.gov/publication/cir1455</a:t>
            </a:r>
            <a:endParaRPr lang="en-US" dirty="0"/>
          </a:p>
          <a:p>
            <a:r>
              <a:rPr lang="en-US" dirty="0"/>
              <a:t>Interoperability white paper</a:t>
            </a:r>
          </a:p>
          <a:p>
            <a:r>
              <a:rPr lang="en-US" dirty="0"/>
              <a:t>Best Practices for JACIE</a:t>
            </a:r>
          </a:p>
          <a:p>
            <a:r>
              <a:rPr lang="en-US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Total Propagated Uncertainty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due to Atmospheric Correction </a:t>
            </a:r>
            <a:r>
              <a:rPr lang="en-US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of Landsat 8 OLI Imagery (Calcon)</a:t>
            </a:r>
          </a:p>
          <a:p>
            <a:r>
              <a:rPr lang="en-US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L2 SR comparison and effects of Atmospheric correction (Planet workshop and JACIE)</a:t>
            </a:r>
          </a:p>
          <a:p>
            <a:r>
              <a:rPr lang="en-US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TPU tool and simulator developed for both lidar and satellite imagery</a:t>
            </a:r>
          </a:p>
          <a:p>
            <a:endParaRPr lang="en-US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D1BA2-1D8F-45FE-8107-F29F5B305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424" y="104775"/>
            <a:ext cx="1905000" cy="2466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BA2A8D-C46F-45CF-B7F7-AF2B167C5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992" y="2675562"/>
            <a:ext cx="2904279" cy="164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71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B37C8-E0F7-4F60-AB58-4F7D385EF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USGS hosted Planet STAC/ Interoperability 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F1318E-CB58-4E0B-88D4-3DAFF4C68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99" y="973394"/>
            <a:ext cx="4773707" cy="3218122"/>
          </a:xfrm>
        </p:spPr>
        <p:txBody>
          <a:bodyPr/>
          <a:lstStyle/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D58BF-911D-43BE-9A2A-0204E73BC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81" y="1134240"/>
            <a:ext cx="3097619" cy="40092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1884AF-E4B7-44E7-A397-5A2D60D0DE7E}"/>
              </a:ext>
            </a:extLst>
          </p:cNvPr>
          <p:cNvSpPr/>
          <p:nvPr/>
        </p:nvSpPr>
        <p:spPr>
          <a:xfrm>
            <a:off x="258049" y="816423"/>
            <a:ext cx="500995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Ignacio’s on-line preliminary agenda (</a:t>
            </a:r>
            <a:r>
              <a:rPr lang="en-US" sz="1000" dirty="0">
                <a:solidFill>
                  <a:srgbClr val="1155CC"/>
                </a:solidFill>
                <a:latin typeface="Arial" panose="020B0604020202020204" pitchFamily="34" charset="0"/>
                <a:hlinkClick r:id="rId3"/>
              </a:rPr>
              <a:t>https://www.ard.zone/ard19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) is not yet very specific, but these are the current areas that we plan to cover in our CEOS presentation:</a:t>
            </a:r>
          </a:p>
          <a:p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CEOS Engagement Areas:</a:t>
            </a:r>
            <a:endParaRPr lang="en-US" sz="1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457200"/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•</a:t>
            </a:r>
            <a:r>
              <a:rPr lang="en-US" sz="1000" dirty="0">
                <a:solidFill>
                  <a:srgbClr val="222222"/>
                </a:solidFill>
                <a:latin typeface="Times New Roman" panose="02020603050405020304" pitchFamily="18" charset="0"/>
              </a:rPr>
              <a:t>         </a:t>
            </a:r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Definitions</a:t>
            </a:r>
          </a:p>
          <a:p>
            <a:pPr marL="457200"/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•</a:t>
            </a:r>
            <a:r>
              <a:rPr lang="en-US" sz="1000" dirty="0">
                <a:solidFill>
                  <a:srgbClr val="222222"/>
                </a:solidFill>
                <a:latin typeface="Times New Roman" panose="02020603050405020304" pitchFamily="18" charset="0"/>
              </a:rPr>
              <a:t>         </a:t>
            </a:r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CARD4L PFSs</a:t>
            </a:r>
          </a:p>
          <a:p>
            <a:pPr marL="457200"/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•</a:t>
            </a:r>
            <a:r>
              <a:rPr lang="en-US" sz="1000" dirty="0">
                <a:solidFill>
                  <a:srgbClr val="222222"/>
                </a:solidFill>
                <a:latin typeface="Times New Roman" panose="02020603050405020304" pitchFamily="18" charset="0"/>
              </a:rPr>
              <a:t>         </a:t>
            </a:r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CARD4L Self-Assessment Process</a:t>
            </a:r>
          </a:p>
          <a:p>
            <a:pPr marL="457200"/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•</a:t>
            </a:r>
            <a:r>
              <a:rPr lang="en-US" sz="1000" dirty="0">
                <a:solidFill>
                  <a:srgbClr val="222222"/>
                </a:solidFill>
                <a:latin typeface="Times New Roman" panose="02020603050405020304" pitchFamily="18" charset="0"/>
              </a:rPr>
              <a:t>         </a:t>
            </a:r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CARD4L WGCV Peer Review Process</a:t>
            </a:r>
          </a:p>
          <a:p>
            <a:pPr marL="457200"/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•</a:t>
            </a:r>
            <a:r>
              <a:rPr lang="en-US" sz="1000" dirty="0">
                <a:solidFill>
                  <a:srgbClr val="222222"/>
                </a:solidFill>
                <a:latin typeface="Times New Roman" panose="02020603050405020304" pitchFamily="18" charset="0"/>
              </a:rPr>
              <a:t>         </a:t>
            </a:r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Preview Broader CEOS ARD Strategy – SIT Chair Team (CSIRO/GA – Adam Lewis attending)</a:t>
            </a:r>
          </a:p>
          <a:p>
            <a:pPr marL="457200"/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•</a:t>
            </a:r>
            <a:r>
              <a:rPr lang="en-US" sz="1000" dirty="0">
                <a:solidFill>
                  <a:srgbClr val="222222"/>
                </a:solidFill>
                <a:latin typeface="Times New Roman" panose="02020603050405020304" pitchFamily="18" charset="0"/>
              </a:rPr>
              <a:t>         </a:t>
            </a:r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Pilot Examples – ESA, USGS, GEO/LEO</a:t>
            </a:r>
          </a:p>
          <a:p>
            <a:pPr marL="457200"/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•</a:t>
            </a:r>
            <a:r>
              <a:rPr lang="en-US" sz="1000" dirty="0">
                <a:solidFill>
                  <a:srgbClr val="222222"/>
                </a:solidFill>
                <a:latin typeface="Times New Roman" panose="02020603050405020304" pitchFamily="18" charset="0"/>
              </a:rPr>
              <a:t>         </a:t>
            </a:r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Add a couple of slides that include images and measurements</a:t>
            </a:r>
          </a:p>
          <a:p>
            <a:pPr marL="457200"/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•</a:t>
            </a:r>
            <a:r>
              <a:rPr lang="en-US" sz="1000" dirty="0">
                <a:solidFill>
                  <a:srgbClr val="222222"/>
                </a:solidFill>
                <a:latin typeface="Times New Roman" panose="02020603050405020304" pitchFamily="18" charset="0"/>
              </a:rPr>
              <a:t>         </a:t>
            </a:r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Add a slide at the end promoting GEO and the GEO ARD side meeting</a:t>
            </a:r>
          </a:p>
          <a:p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And here are the USGS-specific areas:</a:t>
            </a:r>
          </a:p>
          <a:p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en-US" sz="1000" b="1" dirty="0">
                <a:solidFill>
                  <a:srgbClr val="222222"/>
                </a:solidFill>
                <a:latin typeface="Arial" panose="020B0604020202020204" pitchFamily="34" charset="0"/>
              </a:rPr>
              <a:t>USGS Areas:</a:t>
            </a:r>
            <a:endParaRPr lang="en-US" sz="1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457200"/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•</a:t>
            </a:r>
            <a:r>
              <a:rPr lang="en-US" sz="1000" dirty="0">
                <a:solidFill>
                  <a:srgbClr val="222222"/>
                </a:solidFill>
                <a:latin typeface="Times New Roman" panose="02020603050405020304" pitchFamily="18" charset="0"/>
              </a:rPr>
              <a:t>         </a:t>
            </a:r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ARD / Interoperability / Standards – All / Renee</a:t>
            </a:r>
          </a:p>
          <a:p>
            <a:pPr marL="457200"/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•</a:t>
            </a:r>
            <a:r>
              <a:rPr lang="en-US" sz="1000" dirty="0">
                <a:solidFill>
                  <a:srgbClr val="222222"/>
                </a:solidFill>
                <a:latin typeface="Times New Roman" panose="02020603050405020304" pitchFamily="18" charset="0"/>
              </a:rPr>
              <a:t>         </a:t>
            </a:r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Interoperability Uncertainty – Jon</a:t>
            </a:r>
          </a:p>
          <a:p>
            <a:pPr marL="457200"/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•</a:t>
            </a:r>
            <a:r>
              <a:rPr lang="en-US" sz="1000" dirty="0">
                <a:solidFill>
                  <a:srgbClr val="222222"/>
                </a:solidFill>
                <a:latin typeface="Times New Roman" panose="02020603050405020304" pitchFamily="18" charset="0"/>
              </a:rPr>
              <a:t>         </a:t>
            </a:r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COG / STAC – Kristi / Renee</a:t>
            </a:r>
          </a:p>
          <a:p>
            <a:pPr marL="457200"/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•</a:t>
            </a:r>
            <a:r>
              <a:rPr lang="en-US" sz="1000" dirty="0">
                <a:solidFill>
                  <a:srgbClr val="222222"/>
                </a:solidFill>
                <a:latin typeface="Times New Roman" panose="02020603050405020304" pitchFamily="18" charset="0"/>
              </a:rPr>
              <a:t>         </a:t>
            </a:r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ODC / GA Collaboration – Tony</a:t>
            </a:r>
          </a:p>
          <a:p>
            <a:pPr marL="457200"/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•</a:t>
            </a:r>
            <a:r>
              <a:rPr lang="en-US" sz="1000" dirty="0">
                <a:solidFill>
                  <a:srgbClr val="222222"/>
                </a:solidFill>
                <a:latin typeface="Times New Roman" panose="02020603050405020304" pitchFamily="18" charset="0"/>
              </a:rPr>
              <a:t>         </a:t>
            </a:r>
            <a:r>
              <a:rPr lang="en-US" sz="1000" dirty="0">
                <a:solidFill>
                  <a:srgbClr val="222222"/>
                </a:solidFill>
                <a:latin typeface="Calibri" panose="020F0502020204030204" pitchFamily="34" charset="0"/>
              </a:rPr>
              <a:t>LPDAAC / AppEEARS – Aaron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1CBF73-E276-4536-99E9-090A6996DDB9}"/>
              </a:ext>
            </a:extLst>
          </p:cNvPr>
          <p:cNvSpPr/>
          <p:nvPr/>
        </p:nvSpPr>
        <p:spPr>
          <a:xfrm>
            <a:off x="5268001" y="75902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4"/>
              </a:rPr>
              <a:t>https://docs.google.com/forms/d/e/1FAIpQLSdEGozIBcIt7-5PAqjTD1D6qcJEEzD2oalRgXlkzaubTVQwbQ/viewform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17804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B5694-96A1-413F-9962-F599E8804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CEOS L2 SR Product Validation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ACF1CB-120B-43AB-919B-1CCAD2E10E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99" y="973393"/>
            <a:ext cx="8686801" cy="335051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Where is the CEOS home for this: LPV or IVOS?</a:t>
            </a:r>
          </a:p>
          <a:p>
            <a:r>
              <a:rPr lang="en-US" dirty="0"/>
              <a:t>How do we begin?  One possible approach…</a:t>
            </a:r>
          </a:p>
          <a:p>
            <a:pPr lvl="1"/>
            <a:r>
              <a:rPr lang="en-US" dirty="0"/>
              <a:t>Identify interested organizations</a:t>
            </a:r>
          </a:p>
          <a:p>
            <a:pPr lvl="1"/>
            <a:r>
              <a:rPr lang="en-US" dirty="0"/>
              <a:t>Define acceptable approaches</a:t>
            </a:r>
          </a:p>
          <a:p>
            <a:pPr lvl="1"/>
            <a:r>
              <a:rPr lang="en-US" dirty="0"/>
              <a:t>Develop standard/best practices</a:t>
            </a:r>
          </a:p>
          <a:p>
            <a:pPr lvl="1"/>
            <a:r>
              <a:rPr lang="en-US" dirty="0"/>
              <a:t>Mechanism for identifying and accepting high quality data</a:t>
            </a:r>
          </a:p>
          <a:p>
            <a:pPr lvl="1"/>
            <a:r>
              <a:rPr lang="en-US" dirty="0"/>
              <a:t>Develop mechanism for sharing data</a:t>
            </a:r>
          </a:p>
          <a:p>
            <a:pPr lvl="1"/>
            <a:r>
              <a:rPr lang="en-US" dirty="0"/>
              <a:t>Develop sustainability plan</a:t>
            </a:r>
          </a:p>
          <a:p>
            <a:endParaRPr lang="en-US" dirty="0"/>
          </a:p>
          <a:p>
            <a:r>
              <a:rPr lang="en-US" dirty="0"/>
              <a:t>What does CARD4L provide in terms of harmonization and interoperable data use in the future?</a:t>
            </a:r>
          </a:p>
          <a:p>
            <a:pPr lvl="1"/>
            <a:r>
              <a:rPr lang="en-US" dirty="0"/>
              <a:t>Need for common terminology and associated metadata</a:t>
            </a:r>
          </a:p>
          <a:p>
            <a:pPr lvl="1"/>
            <a:r>
              <a:rPr lang="en-US" dirty="0"/>
              <a:t>Geometric, spatial, spectral, and radiometric measurands and uncertainty documentation</a:t>
            </a:r>
          </a:p>
          <a:p>
            <a:pPr lvl="1"/>
            <a:r>
              <a:rPr lang="en-US" dirty="0"/>
              <a:t>Common test sites and comparison methods</a:t>
            </a:r>
          </a:p>
          <a:p>
            <a:pPr lvl="2"/>
            <a:r>
              <a:rPr lang="en-US" dirty="0"/>
              <a:t>RadCalNet good example – however, impact of vegetation, biomass, BRDF,….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840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E24EC-C400-4347-AA45-1F1EE2877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024B49-A6BD-488D-BACE-F1A3A51196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Opportunities with ECCOE</a:t>
            </a:r>
          </a:p>
          <a:p>
            <a:r>
              <a:rPr lang="en-US" dirty="0"/>
              <a:t>Committed to Level 2 Surface Reflectance validation</a:t>
            </a:r>
          </a:p>
          <a:p>
            <a:r>
              <a:rPr lang="en-US" dirty="0"/>
              <a:t>Many partnership opportunities – always open to working with others</a:t>
            </a:r>
          </a:p>
          <a:p>
            <a:r>
              <a:rPr lang="en-US" dirty="0"/>
              <a:t>USGS continued support for IVOS, LPV, and DEM, as well as WGCV specific tasks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712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0D5FE8-E45E-469D-B6F0-2F0C84212F7F}"/>
              </a:ext>
            </a:extLst>
          </p:cNvPr>
          <p:cNvSpPr txBox="1">
            <a:spLocks/>
          </p:cNvSpPr>
          <p:nvPr/>
        </p:nvSpPr>
        <p:spPr>
          <a:xfrm>
            <a:off x="457200" y="2560320"/>
            <a:ext cx="8229600" cy="6400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82880" indent="-182880" algn="l" defTabSz="457200" rtl="0" eaLnBrk="1" latinLnBrk="0" hangingPunct="1">
              <a:lnSpc>
                <a:spcPts val="2200"/>
              </a:lnSpc>
              <a:spcBef>
                <a:spcPts val="0"/>
              </a:spcBef>
              <a:buFont typeface="Arial" charset="0"/>
              <a:buChar char="•"/>
              <a:defRPr sz="2000" b="1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40080" indent="-274320" algn="l" defTabSz="457200" rtl="0" eaLnBrk="1" latinLnBrk="0" hangingPunct="1">
              <a:lnSpc>
                <a:spcPts val="2000"/>
              </a:lnSpc>
              <a:spcBef>
                <a:spcPts val="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22960" indent="-182880" algn="l" defTabSz="457200" rtl="0" eaLnBrk="1" latinLnBrk="0" hangingPunct="1">
              <a:lnSpc>
                <a:spcPts val="2000"/>
              </a:lnSpc>
              <a:spcBef>
                <a:spcPts val="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97280" indent="-182880" algn="l" defTabSz="457200" rtl="0" eaLnBrk="1" latinLnBrk="0" hangingPunct="1">
              <a:lnSpc>
                <a:spcPts val="2000"/>
              </a:lnSpc>
              <a:spcBef>
                <a:spcPts val="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81134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930DF-4023-46CA-8519-7BA9BD3A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F50160-0D8A-4C63-B40C-76D2270953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552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156651"/>
            <a:ext cx="8780721" cy="639762"/>
          </a:xfrm>
        </p:spPr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sz="2400" i="1" dirty="0"/>
              <a:t>EROS Calibration/Validation Center of Excellence (ECCOE)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599" y="796413"/>
            <a:ext cx="8686801" cy="37393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established 2017 for:</a:t>
            </a:r>
            <a:r>
              <a:rPr lang="en-US" sz="1400" b="0" dirty="0"/>
              <a:t>  “improving the accuracy, precision, and efficiency of radiometric, geometric, and spatial characterization, calibration, and cross-calibration of optical remote sensing systems to achieve the highest degree of interoperability of remote sensing data products.”</a:t>
            </a:r>
            <a:r>
              <a:rPr lang="en-US" sz="1400" dirty="0"/>
              <a:t> </a:t>
            </a:r>
          </a:p>
          <a:p>
            <a:pPr>
              <a:spcBef>
                <a:spcPts val="300"/>
              </a:spcBef>
            </a:pPr>
            <a:r>
              <a:rPr lang="en-US" sz="1400" dirty="0"/>
              <a:t>Scope Enhanced - Increasing Staff by 7-10 FTE’s ~26 people at USGS EROS, and other partnership personnel from NASA, NOAA, agreements, grants, …, (many additional FTE)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000" dirty="0"/>
              <a:t>Collaborate/Integrate International Surface Reflectance and Temperature Measurements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000" dirty="0"/>
              <a:t>Maintain Operational Surface Reflectance and Temperature Monitoring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000" dirty="0"/>
              <a:t>Support/Influence External Data Interoperability 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000" dirty="0"/>
              <a:t>Operationalize USGS UAS Calibration Capability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000" dirty="0"/>
              <a:t>Expand/Improve Landsat/ Sentinel 2 Harmonization and Interoperability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000" dirty="0"/>
              <a:t>Establish Best Practices in conjunction with CEOS IVOS and GSICS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2</a:t>
            </a:r>
            <a:r>
              <a:rPr lang="en-US" sz="1400" baseline="30000" dirty="0"/>
              <a:t>nd</a:t>
            </a:r>
            <a:r>
              <a:rPr lang="en-US" sz="1400" dirty="0"/>
              <a:t> annual workshop:  Sept. 2018 at NOAA in College Park, MD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focus theme:  compare calibration and data quality between satellites </a:t>
            </a:r>
            <a:r>
              <a:rPr lang="en-US" sz="1000" dirty="0"/>
              <a:t>(commercial versus Govt.)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3</a:t>
            </a:r>
            <a:r>
              <a:rPr lang="en-US" sz="1400" baseline="30000" dirty="0"/>
              <a:t>rd</a:t>
            </a:r>
            <a:r>
              <a:rPr lang="en-US" sz="1400" dirty="0"/>
              <a:t> annual workshop: Sept 23, 2019 at USGS in Reston, VA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400" dirty="0"/>
              <a:t>focus theme: GEO-LEO Simultaneous NADIR Overpass Cross-Calibration and joint usability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Register to attend here:</a:t>
            </a:r>
            <a:endParaRPr lang="en-US" altLang="en-US" sz="400" dirty="0"/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dirty="0">
                <a:solidFill>
                  <a:srgbClr val="1155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https://www.eventbrite.com/e/eros-calval-center-of-excellence-eccoe-workshop-tickets-58572955286</a:t>
            </a:r>
            <a:endParaRPr lang="en-US" alt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3A8E4E-09D7-43E4-B98F-04814B8A5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339" y="1963340"/>
            <a:ext cx="3224661" cy="140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680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73CA5-1CB6-4FDD-A945-75C7A65F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6651"/>
            <a:ext cx="8686800" cy="639762"/>
          </a:xfrm>
        </p:spPr>
        <p:txBody>
          <a:bodyPr/>
          <a:lstStyle/>
          <a:p>
            <a:r>
              <a:rPr lang="en-US" dirty="0">
                <a:latin typeface="+mn-lt"/>
                <a:ea typeface="+mj-ea"/>
                <a:cs typeface="Calibri" panose="020F0502020204030204" pitchFamily="34" charset="0"/>
              </a:rPr>
              <a:t>ECCOE</a:t>
            </a:r>
            <a:r>
              <a:rPr lang="en-US" dirty="0">
                <a:latin typeface="+mn-lt"/>
              </a:rPr>
              <a:t> High Level Scope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602CD-E138-4434-A311-6CB5974C6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98" y="886047"/>
            <a:ext cx="8544911" cy="3645331"/>
          </a:xfrm>
        </p:spPr>
        <p:txBody>
          <a:bodyPr>
            <a:normAutofit fontScale="70000" lnSpcReduction="20000"/>
          </a:bodyPr>
          <a:lstStyle/>
          <a:p>
            <a:r>
              <a:rPr lang="en-US" sz="2300" dirty="0">
                <a:latin typeface="+mn-lt"/>
              </a:rPr>
              <a:t>Maintain Landsat and Requirements Capabilities and Analysis for Earth Observation (RCA-EO)</a:t>
            </a:r>
          </a:p>
          <a:p>
            <a:r>
              <a:rPr lang="en-US" sz="2300" dirty="0">
                <a:latin typeface="+mn-lt"/>
              </a:rPr>
              <a:t>Support Landsat and Land Imaging Development </a:t>
            </a:r>
          </a:p>
          <a:p>
            <a:pPr lvl="1"/>
            <a:r>
              <a:rPr lang="en-US" sz="2000" dirty="0">
                <a:cs typeface="Arial" panose="020B0604020202020204" pitchFamily="34" charset="0"/>
              </a:rPr>
              <a:t>Landsat 9</a:t>
            </a:r>
          </a:p>
          <a:p>
            <a:pPr lvl="1"/>
            <a:r>
              <a:rPr lang="en-US" sz="2000" dirty="0">
                <a:cs typeface="Arial" panose="020B0604020202020204" pitchFamily="34" charset="0"/>
              </a:rPr>
              <a:t>Instrument Development and support for cal/val/characterization/testing</a:t>
            </a:r>
          </a:p>
          <a:p>
            <a:pPr lvl="1"/>
            <a:r>
              <a:rPr lang="en-US" sz="2000" dirty="0">
                <a:cs typeface="Arial" panose="020B0604020202020204" pitchFamily="34" charset="0"/>
              </a:rPr>
              <a:t>Maintain and develop cal / val / interoperability tools</a:t>
            </a:r>
          </a:p>
          <a:p>
            <a:r>
              <a:rPr lang="en-US" sz="2300" dirty="0">
                <a:latin typeface="+mn-lt"/>
              </a:rPr>
              <a:t>Perform NLIP New Missions Assessment</a:t>
            </a:r>
          </a:p>
          <a:p>
            <a:pPr lvl="1"/>
            <a:r>
              <a:rPr lang="en-US" sz="2000" dirty="0"/>
              <a:t>Develop and utilize RCA prioritized list of new missions and standardized measurements</a:t>
            </a:r>
            <a:endParaRPr lang="en-US" sz="2000" dirty="0">
              <a:cs typeface="Arial" panose="020B0604020202020204" pitchFamily="34" charset="0"/>
            </a:endParaRPr>
          </a:p>
          <a:p>
            <a:pPr lvl="1"/>
            <a:r>
              <a:rPr lang="en-US" sz="2000" dirty="0">
                <a:cs typeface="Arial" panose="020B0604020202020204" pitchFamily="34" charset="0"/>
              </a:rPr>
              <a:t>Perform prioritization analysis and characterization, mission and usability assessments (JACIE)</a:t>
            </a:r>
          </a:p>
          <a:p>
            <a:pPr lvl="1"/>
            <a:r>
              <a:rPr lang="en-US" sz="2000" dirty="0">
                <a:cs typeface="Arial" panose="020B0604020202020204" pitchFamily="34" charset="0"/>
              </a:rPr>
              <a:t>Field instrumentation and associated cal/val equipment</a:t>
            </a:r>
          </a:p>
          <a:p>
            <a:r>
              <a:rPr lang="en-US" sz="2300" dirty="0">
                <a:latin typeface="+mn-lt"/>
              </a:rPr>
              <a:t>Operationalize L2 Product Validation and Sentinel 2 Interoperability</a:t>
            </a:r>
          </a:p>
          <a:p>
            <a:pPr lvl="1"/>
            <a:r>
              <a:rPr lang="en-US" sz="2000" dirty="0"/>
              <a:t>Research and establish EROS validation plan/team in conjunction with University partners</a:t>
            </a:r>
          </a:p>
          <a:p>
            <a:pPr lvl="1"/>
            <a:r>
              <a:rPr lang="en-US" sz="2000" dirty="0"/>
              <a:t>Understand and document interoperability parameters of land imagery sensors</a:t>
            </a:r>
          </a:p>
          <a:p>
            <a:r>
              <a:rPr lang="en-US" sz="2300" dirty="0">
                <a:latin typeface="+mn-lt"/>
              </a:rPr>
              <a:t>Engage/lead global Cal/Val community</a:t>
            </a:r>
          </a:p>
          <a:p>
            <a:pPr lvl="1"/>
            <a:r>
              <a:rPr lang="en-US" sz="2000" dirty="0">
                <a:cs typeface="Arial" panose="020B0604020202020204" pitchFamily="34" charset="0"/>
              </a:rPr>
              <a:t>Document and support common sensor Cal/Val characterization baseline (pre- and post-Launch)</a:t>
            </a:r>
          </a:p>
          <a:p>
            <a:pPr lvl="1"/>
            <a:r>
              <a:rPr lang="en-US" sz="2000" dirty="0">
                <a:cs typeface="Arial" panose="020B0604020202020204" pitchFamily="34" charset="0"/>
              </a:rPr>
              <a:t>Enhanced Science and CEOS interfaces</a:t>
            </a:r>
          </a:p>
          <a:p>
            <a:pPr lvl="1"/>
            <a:r>
              <a:rPr lang="en-US" sz="2000" dirty="0">
                <a:cs typeface="Arial" panose="020B0604020202020204" pitchFamily="34" charset="0"/>
              </a:rPr>
              <a:t>Electronic Interface and publication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0817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930FD-3A57-40BA-BD2E-D6E13A675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873E01-0D51-4D89-8172-C7B2FDBFF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99" y="973394"/>
            <a:ext cx="8686801" cy="3463524"/>
          </a:xfrm>
        </p:spPr>
        <p:txBody>
          <a:bodyPr/>
          <a:lstStyle/>
          <a:p>
            <a:r>
              <a:rPr lang="en-US" dirty="0"/>
              <a:t>US ARD (currently offered)</a:t>
            </a:r>
          </a:p>
          <a:p>
            <a:pPr lvl="1"/>
            <a:r>
              <a:rPr lang="en-US" dirty="0"/>
              <a:t>Surface Reflectance and Temperature </a:t>
            </a:r>
          </a:p>
          <a:p>
            <a:pPr lvl="1"/>
            <a:r>
              <a:rPr lang="en-US" dirty="0"/>
              <a:t>Albers Equal Area (AEA) Conic map projection</a:t>
            </a:r>
          </a:p>
          <a:p>
            <a:pPr lvl="1"/>
            <a:r>
              <a:rPr lang="en-US" dirty="0"/>
              <a:t>Modified Web-Enabled Landsat Data (WELD) tiling scheme</a:t>
            </a:r>
          </a:p>
          <a:p>
            <a:r>
              <a:rPr lang="en-US" dirty="0"/>
              <a:t>Collection 2</a:t>
            </a:r>
          </a:p>
          <a:p>
            <a:pPr lvl="1"/>
            <a:r>
              <a:rPr lang="en-US" dirty="0"/>
              <a:t>Surface Reflectance and Temperature</a:t>
            </a:r>
          </a:p>
          <a:p>
            <a:pPr lvl="1"/>
            <a:r>
              <a:rPr lang="en-US" dirty="0"/>
              <a:t>Universal Transverse Mercator / Polar Stereographic map projection</a:t>
            </a:r>
          </a:p>
          <a:p>
            <a:pPr lvl="1"/>
            <a:r>
              <a:rPr lang="en-US" dirty="0"/>
              <a:t>Scene Based</a:t>
            </a:r>
          </a:p>
          <a:p>
            <a:r>
              <a:rPr lang="en-US" dirty="0"/>
              <a:t>CEOS ARD for Land Compliance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729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9A540-0738-4044-BB92-6F291F7CB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Approach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F86D0E-F9BD-4C24-96CB-DFD5E7EC4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99" y="801374"/>
            <a:ext cx="8915401" cy="3662541"/>
          </a:xfrm>
        </p:spPr>
        <p:txBody>
          <a:bodyPr/>
          <a:lstStyle/>
          <a:p>
            <a:r>
              <a:rPr lang="en-US" sz="2000" dirty="0"/>
              <a:t>Surface Reflectance</a:t>
            </a:r>
          </a:p>
          <a:p>
            <a:pPr lvl="1"/>
            <a:r>
              <a:rPr lang="en-US" sz="1800" dirty="0"/>
              <a:t>ASDs with reflectance panels and UofA radiometers (SI Traceability)</a:t>
            </a:r>
          </a:p>
          <a:p>
            <a:pPr lvl="1"/>
            <a:r>
              <a:rPr lang="en-US" sz="1800" dirty="0"/>
              <a:t>Mirror based empirical line and hyperspectral UAS (Expanded Area)</a:t>
            </a:r>
          </a:p>
          <a:p>
            <a:r>
              <a:rPr lang="en-US" sz="2000" dirty="0"/>
              <a:t>Surface Temperature</a:t>
            </a:r>
          </a:p>
          <a:p>
            <a:pPr lvl="1"/>
            <a:r>
              <a:rPr lang="en-US" sz="1800" dirty="0"/>
              <a:t>Pole mounted thermopile sensors (SI Traceability)</a:t>
            </a:r>
          </a:p>
          <a:p>
            <a:pPr lvl="1"/>
            <a:r>
              <a:rPr lang="en-US" sz="1800" dirty="0"/>
              <a:t>UAS deployed thermopile sensors (Expanded Area)</a:t>
            </a:r>
          </a:p>
          <a:p>
            <a:r>
              <a:rPr lang="en-US" sz="2000" dirty="0"/>
              <a:t>Operationalization</a:t>
            </a:r>
          </a:p>
          <a:p>
            <a:pPr lvl="1"/>
            <a:r>
              <a:rPr lang="en-US" sz="1800" dirty="0"/>
              <a:t>Working with external entities to establish best practices and standards for Level-2 validation collections</a:t>
            </a:r>
          </a:p>
          <a:p>
            <a:pPr lvl="1"/>
            <a:r>
              <a:rPr lang="en-US" sz="1800" dirty="0"/>
              <a:t>Best practices to include field collects, stationary/continuous collects, data archiving and access, etc.</a:t>
            </a:r>
          </a:p>
        </p:txBody>
      </p:sp>
    </p:spTree>
    <p:extLst>
      <p:ext uri="{BB962C8B-B14F-4D97-AF65-F5344CB8AC3E}">
        <p14:creationId xmlns:p14="http://schemas.microsoft.com/office/powerpoint/2010/main" val="39066144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E6555-111B-4692-A872-FAC13C1AB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Discussion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350D39-DB9C-46C6-8020-F16C764413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99" y="815426"/>
            <a:ext cx="8686801" cy="3600986"/>
          </a:xfrm>
        </p:spPr>
        <p:txBody>
          <a:bodyPr/>
          <a:lstStyle/>
          <a:p>
            <a:r>
              <a:rPr lang="en-US" sz="1800" dirty="0"/>
              <a:t>Level 2 algorithms have a strong peer-reviewed theoretical basis</a:t>
            </a:r>
          </a:p>
          <a:p>
            <a:r>
              <a:rPr lang="en-US" sz="1800" dirty="0"/>
              <a:t>Publication history of L2 validation has highlighted the lack of direct in-situ surface reflectance and temperature measurements</a:t>
            </a:r>
          </a:p>
          <a:p>
            <a:r>
              <a:rPr lang="en-US" sz="1800" dirty="0"/>
              <a:t>Three university partners have extensive experience in surface reflectance and temperature measurements</a:t>
            </a:r>
          </a:p>
          <a:p>
            <a:r>
              <a:rPr lang="en-US" sz="1800" dirty="0"/>
              <a:t>Development of new/expanded methods for measurements is already underway</a:t>
            </a:r>
          </a:p>
          <a:p>
            <a:r>
              <a:rPr lang="en-US" sz="1800" dirty="0"/>
              <a:t>New methods will greatly increase the geographical and temporal extent of in-situ measurements and </a:t>
            </a:r>
            <a:r>
              <a:rPr lang="en-US" sz="1800" u="sng" dirty="0"/>
              <a:t>will provide SI traceability to USGS Level-2 products.</a:t>
            </a:r>
          </a:p>
          <a:p>
            <a:r>
              <a:rPr lang="en-US" sz="1800" dirty="0"/>
              <a:t>USGS will/is working with external entities to establish best practices and standards for Level-2 validation collections.</a:t>
            </a:r>
          </a:p>
        </p:txBody>
      </p:sp>
    </p:spTree>
    <p:extLst>
      <p:ext uri="{BB962C8B-B14F-4D97-AF65-F5344CB8AC3E}">
        <p14:creationId xmlns:p14="http://schemas.microsoft.com/office/powerpoint/2010/main" val="3596897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F68C382-B566-44C1-8A64-2EC3BBC98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973394"/>
            <a:ext cx="1091046" cy="3218122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Click to expand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A4F1297-0981-448A-81C8-EB7678079F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9153058"/>
              </p:ext>
            </p:extLst>
          </p:nvPr>
        </p:nvGraphicFramePr>
        <p:xfrm>
          <a:off x="862445" y="-25978"/>
          <a:ext cx="8281556" cy="5169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Acrobat Document" r:id="rId3" imgW="9326880" imgH="6034757" progId="Acrobat.Document.2015">
                  <p:embed/>
                </p:oleObj>
              </mc:Choice>
              <mc:Fallback>
                <p:oleObj name="Acrobat Document" r:id="rId3" imgW="9326880" imgH="6034757" progId="Acrobat.Document.2015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89D5073-894F-4237-AD2C-11A93FDAE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2445" y="-25978"/>
                        <a:ext cx="8281556" cy="5169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FFCAFE26-898F-4A0A-B0B0-AF01E8CC5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0895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USGS ECCOE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599" y="835511"/>
            <a:ext cx="8686801" cy="3700202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</a:pPr>
            <a:r>
              <a:rPr lang="en-US" altLang="en-US" dirty="0"/>
              <a:t>Greg Stensaas - </a:t>
            </a:r>
            <a:r>
              <a:rPr lang="en-US" dirty="0"/>
              <a:t>ECCOE Project Manager - </a:t>
            </a:r>
            <a:r>
              <a:rPr lang="en-US" dirty="0">
                <a:hlinkClick r:id="rId2"/>
              </a:rPr>
              <a:t>stensaas@usgs.gov</a:t>
            </a: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Cody Anderson – Cal/Val Lead - </a:t>
            </a:r>
            <a:r>
              <a:rPr lang="en-US" dirty="0">
                <a:hlinkClick r:id="rId3"/>
              </a:rPr>
              <a:t>chanderson@usgs.gov</a:t>
            </a: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Michael Choate – Geometric Cal/Val Scientist - </a:t>
            </a:r>
            <a:r>
              <a:rPr lang="en-US" dirty="0">
                <a:hlinkClick r:id="rId4"/>
              </a:rPr>
              <a:t>choate@usgs.gov</a:t>
            </a: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Tom Stone - Lunar Calibration Project Scientist - </a:t>
            </a:r>
            <a:r>
              <a:rPr lang="en-US" dirty="0">
                <a:hlinkClick r:id="rId5"/>
              </a:rPr>
              <a:t>tstone@usgs.gov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/>
              <a:t>co-developer of the ROLO model and Lunar Cal Lead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Jeff Irwin – Field Survey and Data assessment – </a:t>
            </a:r>
            <a:r>
              <a:rPr lang="en-US" dirty="0">
                <a:hlinkClick r:id="rId6"/>
              </a:rPr>
              <a:t>jrirwin@usgs.gov</a:t>
            </a: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Jeff Danielson – Bathy, CoNED, Elevation Assessment - </a:t>
            </a:r>
            <a:r>
              <a:rPr lang="en-US" dirty="0">
                <a:hlinkClick r:id="rId7"/>
              </a:rPr>
              <a:t>daniels@usgs.gov</a:t>
            </a: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Hiring additional Government staff for ECCOE</a:t>
            </a:r>
          </a:p>
          <a:p>
            <a:pPr lvl="1">
              <a:spcBef>
                <a:spcPts val="0"/>
              </a:spcBef>
            </a:pPr>
            <a:r>
              <a:rPr lang="en-US" dirty="0"/>
              <a:t>Radiometric and Photogrammetric experts</a:t>
            </a:r>
          </a:p>
          <a:p>
            <a:pPr lvl="1"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986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200" i="1" dirty="0"/>
              <a:t>Joint Agency Commercial Imagery Evaluation (JACIE)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185" y="892218"/>
            <a:ext cx="8686801" cy="3534783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Co-sponsored by USGS, NASA, NOAA and the U.S. Dept. of Agriculture</a:t>
            </a:r>
          </a:p>
          <a:p>
            <a:r>
              <a:rPr lang="en-US" dirty="0"/>
              <a:t>Performs product analysis of commercial and other remote sensing data and information products</a:t>
            </a:r>
          </a:p>
          <a:p>
            <a:pPr lvl="1"/>
            <a:r>
              <a:rPr lang="en-US" dirty="0"/>
              <a:t>Provides independent characterizations of image and image-derived end products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Provides independent verification of commercial imagery data quality</a:t>
            </a:r>
          </a:p>
          <a:p>
            <a:pPr>
              <a:spcAft>
                <a:spcPts val="0"/>
              </a:spcAft>
            </a:pPr>
            <a:r>
              <a:rPr lang="en-US" dirty="0"/>
              <a:t>Provides Earth scientists with awareness of commercial imagery</a:t>
            </a:r>
          </a:p>
          <a:p>
            <a:pPr lvl="1">
              <a:spcAft>
                <a:spcPts val="0"/>
              </a:spcAft>
            </a:pPr>
            <a:r>
              <a:rPr lang="en-US" dirty="0"/>
              <a:t>Annual workshops, 2019 workshop #18  (Sept. 24-26)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400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3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Register to attend here:   </a:t>
            </a:r>
            <a:r>
              <a:rPr lang="en-US" altLang="en-US" sz="2300" dirty="0">
                <a:solidFill>
                  <a:srgbClr val="0000FF"/>
                </a:solidFill>
                <a:latin typeface="Univers 57 Condensed" pitchFamily="50" charset="0"/>
                <a:hlinkClick r:id="rId2"/>
              </a:rPr>
              <a:t>http://jacieworkshop2019.eventbrite.com?s=84508608</a:t>
            </a:r>
            <a:r>
              <a:rPr lang="en-US" altLang="en-US" sz="2300" dirty="0">
                <a:solidFill>
                  <a:srgbClr val="222222"/>
                </a:solidFill>
              </a:rPr>
              <a:t> 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ECCOE workshops held in conjunction with JACIE (Sept. 23)</a:t>
            </a:r>
          </a:p>
          <a:p>
            <a:pPr>
              <a:spcAft>
                <a:spcPts val="300"/>
              </a:spcAft>
            </a:pPr>
            <a:r>
              <a:rPr lang="en-US" dirty="0"/>
              <a:t>JACIE Information:</a:t>
            </a:r>
          </a:p>
          <a:p>
            <a:pPr marL="457200" lvl="1" indent="0" algn="ctr">
              <a:spcAft>
                <a:spcPts val="0"/>
              </a:spcAft>
              <a:buNone/>
            </a:pPr>
            <a:r>
              <a:rPr lang="en-US" sz="2100" b="1" dirty="0">
                <a:solidFill>
                  <a:srgbClr val="0000FF"/>
                </a:solidFill>
                <a:latin typeface="Univers 57 Condensed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https://www.usgs.gov/land-resources/eros/calval/jacie</a:t>
            </a:r>
            <a:endParaRPr lang="en-US" sz="2100" b="1" dirty="0">
              <a:solidFill>
                <a:srgbClr val="0000FF"/>
              </a:solidFill>
              <a:latin typeface="Univers 57 Condensed" pitchFamily="50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4216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686800" cy="639762"/>
          </a:xfrm>
        </p:spPr>
        <p:txBody>
          <a:bodyPr/>
          <a:lstStyle/>
          <a:p>
            <a:r>
              <a:rPr lang="en-US" altLang="en-US" sz="3200" dirty="0"/>
              <a:t>Landsat 8 Observatory Status</a:t>
            </a:r>
            <a:endParaRPr lang="en-US" sz="3200" dirty="0"/>
          </a:p>
        </p:txBody>
      </p:sp>
      <p:pic>
        <p:nvPicPr>
          <p:cNvPr id="40" name="Picture 2" descr="D:\Documents\7 LDCM\Spacecraft2.JPG">
            <a:extLst>
              <a:ext uri="{FF2B5EF4-FFF2-40B4-BE49-F238E27FC236}">
                <a16:creationId xmlns:a16="http://schemas.microsoft.com/office/drawing/2014/main" id="{F968082A-0082-4E29-BC04-8ED33AA8E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22960"/>
            <a:ext cx="7977901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Arrow Connector 5">
            <a:extLst>
              <a:ext uri="{FF2B5EF4-FFF2-40B4-BE49-F238E27FC236}">
                <a16:creationId xmlns:a16="http://schemas.microsoft.com/office/drawing/2014/main" id="{0451FEB7-3378-4A72-9EC6-21AEE6806BC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2960" y="1097280"/>
            <a:ext cx="476655" cy="21723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Rectangle 9">
            <a:extLst>
              <a:ext uri="{FF2B5EF4-FFF2-40B4-BE49-F238E27FC236}">
                <a16:creationId xmlns:a16="http://schemas.microsoft.com/office/drawing/2014/main" id="{A93A6124-78C9-4DFD-8506-883912E8F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7" y="822960"/>
            <a:ext cx="198451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u="sng" dirty="0">
                <a:solidFill>
                  <a:srgbClr val="00B05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Operational Land Imager</a:t>
            </a:r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id="{90761A47-8633-4B74-9864-28C5D5A22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36" y="2834640"/>
            <a:ext cx="1933158" cy="21544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u="sng" dirty="0">
                <a:solidFill>
                  <a:srgbClr val="00B05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Thermal Infrared Sensor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7FBCEA-0CEC-4ABA-AB89-FE79A13FC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6080" y="914400"/>
            <a:ext cx="24344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u="sng" dirty="0">
                <a:solidFill>
                  <a:srgbClr val="00B05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Propulsion Subsystem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- Service Line/Valve Temp Instability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78A940B3-4D90-4DF0-9DFB-2856BF2D8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7840" y="822960"/>
            <a:ext cx="32749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u="sng" dirty="0">
                <a:solidFill>
                  <a:srgbClr val="00B05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Thermal Control System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- May 2016 Rwheel-4 thermostat instability began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- PDM out of family temperature increase under </a:t>
            </a:r>
            <a:br>
              <a:rPr lang="en-US" altLang="en-US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watch/discussion</a:t>
            </a:r>
          </a:p>
        </p:txBody>
      </p:sp>
      <p:sp>
        <p:nvSpPr>
          <p:cNvPr id="30" name="Rectangle 9">
            <a:extLst>
              <a:ext uri="{FF2B5EF4-FFF2-40B4-BE49-F238E27FC236}">
                <a16:creationId xmlns:a16="http://schemas.microsoft.com/office/drawing/2014/main" id="{27F86F79-F8DB-4E4C-B6A9-0FBA6989A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4960" y="4023360"/>
            <a:ext cx="186262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u="sng" dirty="0">
                <a:solidFill>
                  <a:srgbClr val="00B05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Electrical Power System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</a:pPr>
            <a:endParaRPr lang="en-US" altLang="en-US" sz="1400" u="sng" dirty="0">
              <a:solidFill>
                <a:srgbClr val="00B05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A9D79943-6DE3-4DE3-B1A2-2F626D5C0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720" y="1645920"/>
            <a:ext cx="33218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u="sng" dirty="0">
                <a:solidFill>
                  <a:srgbClr val="00B05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Attitude Control System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- </a:t>
            </a:r>
            <a:r>
              <a:rPr lang="en-US" altLang="en-US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July 2015 CSS-9 &amp;12 current instabilities began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- Oct 18-21 2017 CSS-10 current instabilities seen </a:t>
            </a:r>
            <a:br>
              <a:rPr lang="en-US" altLang="en-US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(reappeared in late Mar 27 2018</a:t>
            </a:r>
            <a:r>
              <a:rPr lang="en-US" altLang="en-US" sz="1200" u="sng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)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- Mar 22-23 2018 CSS-11 current instabilities seen</a:t>
            </a: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B914A7ED-D19F-454A-AAFA-D353FCDD3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680" y="2651760"/>
            <a:ext cx="15819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u="sng" dirty="0">
                <a:solidFill>
                  <a:srgbClr val="00B05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RF Communications</a:t>
            </a:r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9CAADA50-758C-4F59-880C-D07BA084D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0" y="3657600"/>
            <a:ext cx="276838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u="sng" dirty="0">
                <a:solidFill>
                  <a:srgbClr val="00B05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Command &amp; Data Handling System</a:t>
            </a:r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08131AEE-0245-45D1-A9B7-4C8BF3E4C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" y="3840480"/>
            <a:ext cx="4572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- May 2015 SSR Ghost file errors began accumulating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- Sept 2015 Toggled SSR low power, Ghost files ceased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- Mar 2017 SSR HKDB CEC Error Count Trend Increase</a:t>
            </a:r>
          </a:p>
        </p:txBody>
      </p:sp>
      <p:cxnSp>
        <p:nvCxnSpPr>
          <p:cNvPr id="35" name="Straight Arrow Connector 26">
            <a:extLst>
              <a:ext uri="{FF2B5EF4-FFF2-40B4-BE49-F238E27FC236}">
                <a16:creationId xmlns:a16="http://schemas.microsoft.com/office/drawing/2014/main" id="{7BFDBC68-2211-42FA-B7EE-D415FFCBF33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280160" y="2468880"/>
            <a:ext cx="297236" cy="356378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Rectangle 27">
            <a:extLst>
              <a:ext uri="{FF2B5EF4-FFF2-40B4-BE49-F238E27FC236}">
                <a16:creationId xmlns:a16="http://schemas.microsoft.com/office/drawing/2014/main" id="{DC9FCFF1-9D98-4917-8AA1-885BB70D9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" y="3017520"/>
            <a:ext cx="44407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0000"/>
              </a:spcBef>
              <a:buClr>
                <a:srgbClr val="678090"/>
              </a:buClr>
              <a:buSzPct val="70000"/>
              <a:buFont typeface="Wingdings" panose="05000000000000000000" pitchFamily="2" charset="2"/>
              <a:buChar char="u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85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- Mar 2015 - Side-A SSM Encoder degraded, switched to B side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- Aug 2015 - Side-B Encoder degradation, powered off 29 Oct 2015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2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                    (now only used for bi-monthly cals ALT CON OPS)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A9007D0-9794-4BD8-A7A0-550BA16FBC1F}"/>
              </a:ext>
            </a:extLst>
          </p:cNvPr>
          <p:cNvSpPr/>
          <p:nvPr/>
        </p:nvSpPr>
        <p:spPr>
          <a:xfrm>
            <a:off x="5852160" y="182880"/>
            <a:ext cx="2926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Launched 11 February 2013</a:t>
            </a:r>
          </a:p>
          <a:p>
            <a:pPr lvl="1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705 km, Sun sync 10:12 AM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A080C2-BA25-42AF-AEAF-B0672D6E2FA8}"/>
              </a:ext>
            </a:extLst>
          </p:cNvPr>
          <p:cNvSpPr/>
          <p:nvPr/>
        </p:nvSpPr>
        <p:spPr>
          <a:xfrm>
            <a:off x="5394960" y="4206240"/>
            <a:ext cx="356616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- </a:t>
            </a:r>
            <a:r>
              <a:rPr lang="en-US" altLang="en-US" sz="1200" b="1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Average Battery Pressure under watch conditions</a:t>
            </a:r>
          </a:p>
        </p:txBody>
      </p:sp>
    </p:spTree>
    <p:extLst>
      <p:ext uri="{BB962C8B-B14F-4D97-AF65-F5344CB8AC3E}">
        <p14:creationId xmlns:p14="http://schemas.microsoft.com/office/powerpoint/2010/main" val="2945001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Landsat 8 On-board Calibrators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34BBABD-9148-4728-B11C-8A2A6FBF1D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544" y="892629"/>
            <a:ext cx="4023360" cy="356616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2800" u="sng" dirty="0">
                <a:latin typeface="+mn-lt"/>
              </a:rPr>
              <a:t>OLI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+mn-lt"/>
              </a:rPr>
              <a:t>Shutter</a:t>
            </a:r>
          </a:p>
          <a:p>
            <a:r>
              <a:rPr lang="en-US" sz="2000" dirty="0">
                <a:latin typeface="+mn-lt"/>
              </a:rPr>
              <a:t>Two Diffusers</a:t>
            </a:r>
          </a:p>
          <a:p>
            <a:pPr lvl="1"/>
            <a:r>
              <a:rPr lang="en-US" sz="1800" dirty="0"/>
              <a:t>Working </a:t>
            </a:r>
            <a:r>
              <a:rPr lang="mr-IN" sz="1800" dirty="0"/>
              <a:t>–</a:t>
            </a:r>
            <a:r>
              <a:rPr lang="en-US" sz="1800" dirty="0"/>
              <a:t> weekly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Pristine </a:t>
            </a:r>
            <a:r>
              <a:rPr lang="mr-IN" sz="1800" dirty="0"/>
              <a:t>–</a:t>
            </a:r>
            <a:r>
              <a:rPr lang="en-US" sz="1800" dirty="0"/>
              <a:t> twice/year</a:t>
            </a:r>
          </a:p>
          <a:p>
            <a:r>
              <a:rPr lang="en-US" sz="2000" dirty="0">
                <a:latin typeface="+mn-lt"/>
              </a:rPr>
              <a:t>Three Lamp Pairs</a:t>
            </a:r>
          </a:p>
          <a:p>
            <a:pPr lvl="1"/>
            <a:r>
              <a:rPr lang="en-US" sz="1800" dirty="0"/>
              <a:t>Working </a:t>
            </a:r>
            <a:r>
              <a:rPr lang="mr-IN" sz="1800" dirty="0"/>
              <a:t>–</a:t>
            </a:r>
            <a:r>
              <a:rPr lang="en-US" sz="1800" dirty="0"/>
              <a:t> daily</a:t>
            </a:r>
          </a:p>
          <a:p>
            <a:pPr lvl="1"/>
            <a:r>
              <a:rPr lang="en-US" sz="1800" dirty="0"/>
              <a:t>Backup </a:t>
            </a:r>
            <a:r>
              <a:rPr lang="mr-IN" sz="1800" dirty="0"/>
              <a:t>–</a:t>
            </a:r>
            <a:r>
              <a:rPr lang="en-US" sz="1800" dirty="0"/>
              <a:t> every two weeks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Pristine </a:t>
            </a:r>
            <a:r>
              <a:rPr lang="mr-IN" sz="1800" dirty="0"/>
              <a:t>–</a:t>
            </a:r>
            <a:r>
              <a:rPr lang="en-US" sz="1800" dirty="0"/>
              <a:t> twice/year</a:t>
            </a:r>
            <a:endParaRPr lang="en-US" sz="1400" dirty="0">
              <a:latin typeface="+mn-lt"/>
            </a:endParaRPr>
          </a:p>
          <a:p>
            <a:r>
              <a:rPr lang="en-US" sz="2000" dirty="0">
                <a:latin typeface="+mn-lt"/>
              </a:rPr>
              <a:t>Lunar</a:t>
            </a:r>
          </a:p>
          <a:p>
            <a:pPr lvl="1"/>
            <a:r>
              <a:rPr lang="en-US" sz="1800" dirty="0"/>
              <a:t>Once/lunar cycle, near Full </a:t>
            </a:r>
            <a:r>
              <a:rPr lang="en-US" dirty="0"/>
              <a:t>M</a:t>
            </a:r>
            <a:r>
              <a:rPr lang="en-US" sz="1800" dirty="0"/>
              <a:t>oon</a:t>
            </a:r>
          </a:p>
          <a:p>
            <a:pPr lvl="1"/>
            <a:r>
              <a:rPr lang="en-US" dirty="0"/>
              <a:t>All 14 focal plane arrays</a:t>
            </a:r>
            <a:endParaRPr lang="en-US" sz="18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798ACB4-37AC-4213-9091-1AF419E44D73}"/>
              </a:ext>
            </a:extLst>
          </p:cNvPr>
          <p:cNvSpPr txBox="1">
            <a:spLocks/>
          </p:cNvSpPr>
          <p:nvPr/>
        </p:nvSpPr>
        <p:spPr>
          <a:xfrm>
            <a:off x="4657272" y="894812"/>
            <a:ext cx="4023360" cy="202891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400" b="1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u="sng" dirty="0">
                <a:latin typeface="+mn-lt"/>
              </a:rPr>
              <a:t>TIRS</a:t>
            </a:r>
          </a:p>
          <a:p>
            <a:r>
              <a:rPr lang="en-US" sz="2000" dirty="0">
                <a:latin typeface="+mn-lt"/>
              </a:rPr>
              <a:t>Blackbody</a:t>
            </a:r>
          </a:p>
          <a:p>
            <a:r>
              <a:rPr lang="en-US" sz="2000" dirty="0">
                <a:latin typeface="+mn-lt"/>
              </a:rPr>
              <a:t>Deep Space</a:t>
            </a:r>
          </a:p>
        </p:txBody>
      </p:sp>
    </p:spTree>
    <p:extLst>
      <p:ext uri="{BB962C8B-B14F-4D97-AF65-F5344CB8AC3E}">
        <p14:creationId xmlns:p14="http://schemas.microsoft.com/office/powerpoint/2010/main" val="2302122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lIns="0" tIns="0" rIns="0" bIns="0"/>
      <a:lstStyle>
        <a:defPPr marL="342900" indent="-342900">
          <a:buFont typeface="Arial" charset="0"/>
          <a:buChar char="•"/>
          <a:defRPr sz="2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5019</TotalTime>
  <Words>3170</Words>
  <Application>Microsoft Office PowerPoint</Application>
  <PresentationFormat>On-screen Show (16:9)</PresentationFormat>
  <Paragraphs>491</Paragraphs>
  <Slides>43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Arial</vt:lpstr>
      <vt:lpstr>Calibri</vt:lpstr>
      <vt:lpstr>Geneva</vt:lpstr>
      <vt:lpstr>Symbol</vt:lpstr>
      <vt:lpstr>Times New Roman</vt:lpstr>
      <vt:lpstr>Univers 57 Condensed</vt:lpstr>
      <vt:lpstr>Verdana</vt:lpstr>
      <vt:lpstr>Wingdings</vt:lpstr>
      <vt:lpstr>Office Theme</vt:lpstr>
      <vt:lpstr>Acrobat Document</vt:lpstr>
      <vt:lpstr>Bitmap Image</vt:lpstr>
      <vt:lpstr> USGS Agency Report</vt:lpstr>
      <vt:lpstr>Outline </vt:lpstr>
      <vt:lpstr>Introduction</vt:lpstr>
      <vt:lpstr>EROS Calibration/Validation Center of Excellence (ECCOE)</vt:lpstr>
      <vt:lpstr>.</vt:lpstr>
      <vt:lpstr>USGS ECCOE </vt:lpstr>
      <vt:lpstr>Joint Agency Commercial Imagery Evaluation (JACIE) program</vt:lpstr>
      <vt:lpstr>Landsat 8 Observatory Status</vt:lpstr>
      <vt:lpstr>Landsat 8 On-board Calibrators</vt:lpstr>
      <vt:lpstr>L8 OLI Radiometric Stability</vt:lpstr>
      <vt:lpstr>L8 OLI Radiometric Stability (Cont.)</vt:lpstr>
      <vt:lpstr>L8 TIRS Radiometric Stability</vt:lpstr>
      <vt:lpstr>L8 TIRS-to-OLI Pitch Alignment vs. Date</vt:lpstr>
      <vt:lpstr>L8 TIRS SSM Position Variation</vt:lpstr>
      <vt:lpstr>Landsat 7 Observatory Status</vt:lpstr>
      <vt:lpstr>L7 ETM+ Radiometric Stability</vt:lpstr>
      <vt:lpstr> Landsat MSS Validation from L8 OLI using PICS</vt:lpstr>
      <vt:lpstr>Landsat Collection 2</vt:lpstr>
      <vt:lpstr>Lunar Calibration</vt:lpstr>
      <vt:lpstr>Landsat 9 and Beyond</vt:lpstr>
      <vt:lpstr>Landsat/S2 Registration Improvement Plan</vt:lpstr>
      <vt:lpstr>Landsat and Sentinel-2 Harmonization</vt:lpstr>
      <vt:lpstr>Digital Elevation Model Improvements</vt:lpstr>
      <vt:lpstr>LPCS joint effort – NOAA and USGS https://landsat.cr.usgs.gov/lpcs</vt:lpstr>
      <vt:lpstr>CEOS Analysis Ready Data for Land (CARD4L)</vt:lpstr>
      <vt:lpstr>L2 Validation at USGS</vt:lpstr>
      <vt:lpstr>L2 Product Validation (Existing)</vt:lpstr>
      <vt:lpstr>L2 Validation Support - Academia and Partners </vt:lpstr>
      <vt:lpstr>L2 Product Validation (Mirror Based Approach)</vt:lpstr>
      <vt:lpstr>AERONET</vt:lpstr>
      <vt:lpstr>Surface Reflectance Validation Thoughts</vt:lpstr>
      <vt:lpstr>Surface Reflectance Validation Thoughts (2)</vt:lpstr>
      <vt:lpstr>Infrastructure</vt:lpstr>
      <vt:lpstr>Deliverables</vt:lpstr>
      <vt:lpstr>USGS hosted Planet STAC/ Interoperability workshop</vt:lpstr>
      <vt:lpstr>CEOS L2 SR Product Validation Plan</vt:lpstr>
      <vt:lpstr>Summary</vt:lpstr>
      <vt:lpstr>PowerPoint Presentation</vt:lpstr>
      <vt:lpstr>Back up Slides</vt:lpstr>
      <vt:lpstr>ECCOE High Level Scope</vt:lpstr>
      <vt:lpstr>ARD</vt:lpstr>
      <vt:lpstr>Integrated Approach</vt:lpstr>
      <vt:lpstr>L2 Discussion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PK</dc:creator>
  <cp:lastModifiedBy>Stensaas, Gregory L</cp:lastModifiedBy>
  <cp:revision>189</cp:revision>
  <dcterms:created xsi:type="dcterms:W3CDTF">2015-03-10T12:14:06Z</dcterms:created>
  <dcterms:modified xsi:type="dcterms:W3CDTF">2019-07-17T07:17:02Z</dcterms:modified>
</cp:coreProperties>
</file>