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57" r:id="rId2"/>
  </p:sldMasterIdLst>
  <p:notesMasterIdLst>
    <p:notesMasterId r:id="rId20"/>
  </p:notesMasterIdLst>
  <p:sldIdLst>
    <p:sldId id="256" r:id="rId3"/>
    <p:sldId id="277" r:id="rId4"/>
    <p:sldId id="586" r:id="rId5"/>
    <p:sldId id="1253" r:id="rId6"/>
    <p:sldId id="1256" r:id="rId7"/>
    <p:sldId id="727" r:id="rId8"/>
    <p:sldId id="760" r:id="rId9"/>
    <p:sldId id="290" r:id="rId10"/>
    <p:sldId id="725" r:id="rId11"/>
    <p:sldId id="1258" r:id="rId12"/>
    <p:sldId id="1259" r:id="rId13"/>
    <p:sldId id="1260" r:id="rId14"/>
    <p:sldId id="1261" r:id="rId15"/>
    <p:sldId id="1257" r:id="rId16"/>
    <p:sldId id="1255" r:id="rId17"/>
    <p:sldId id="1252" r:id="rId18"/>
    <p:sldId id="728" r:id="rId19"/>
  </p:sldIdLst>
  <p:sldSz cx="9144000" cy="6858000" type="screen4x3"/>
  <p:notesSz cx="6858000" cy="9144000"/>
  <p:defaultTextStyle>
    <a:lvl1pPr defTabSz="457200">
      <a:defRPr>
        <a:solidFill>
          <a:srgbClr val="002569"/>
        </a:solidFill>
      </a:defRPr>
    </a:lvl1pPr>
    <a:lvl2pPr indent="457200" defTabSz="457200">
      <a:defRPr>
        <a:solidFill>
          <a:srgbClr val="002569"/>
        </a:solidFill>
      </a:defRPr>
    </a:lvl2pPr>
    <a:lvl3pPr indent="914400" defTabSz="457200">
      <a:defRPr>
        <a:solidFill>
          <a:srgbClr val="002569"/>
        </a:solidFill>
      </a:defRPr>
    </a:lvl3pPr>
    <a:lvl4pPr indent="1371600" defTabSz="457200">
      <a:defRPr>
        <a:solidFill>
          <a:srgbClr val="002569"/>
        </a:solidFill>
      </a:defRPr>
    </a:lvl4pPr>
    <a:lvl5pPr indent="1828800" defTabSz="457200">
      <a:defRPr>
        <a:solidFill>
          <a:srgbClr val="002569"/>
        </a:solidFill>
      </a:defRPr>
    </a:lvl5pPr>
    <a:lvl6pPr indent="2286000" defTabSz="457200">
      <a:defRPr>
        <a:solidFill>
          <a:srgbClr val="002569"/>
        </a:solidFill>
      </a:defRPr>
    </a:lvl6pPr>
    <a:lvl7pPr indent="2743200" defTabSz="457200">
      <a:defRPr>
        <a:solidFill>
          <a:srgbClr val="002569"/>
        </a:solidFill>
      </a:defRPr>
    </a:lvl7pPr>
    <a:lvl8pPr indent="3200400" defTabSz="457200">
      <a:defRPr>
        <a:solidFill>
          <a:srgbClr val="002569"/>
        </a:solidFill>
      </a:defRPr>
    </a:lvl8pPr>
    <a:lvl9pPr indent="3657600" defTabSz="457200">
      <a:defRPr>
        <a:solidFill>
          <a:srgbClr val="002569"/>
        </a:solidFill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DDCA"/>
          </a:solidFill>
        </a:fill>
      </a:tcStyle>
    </a:wholeTbl>
    <a:band2H>
      <a:tcTxStyle/>
      <a:tcStyle>
        <a:tcBdr/>
        <a:fill>
          <a:solidFill>
            <a:srgbClr val="FFEFE6"/>
          </a:solidFill>
        </a:fill>
      </a:tcStyle>
    </a:band2H>
    <a:firstCol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9A00"/>
          </a:solidFill>
        </a:fill>
      </a:tcStyle>
    </a:firstCol>
    <a:la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9A00"/>
          </a:solidFill>
        </a:fill>
      </a:tcStyle>
    </a:lastRow>
    <a:fir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9A00"/>
          </a:solidFill>
        </a:fill>
      </a:tcStyle>
    </a:firstRow>
  </a:tblStyle>
  <a:tblStyle styleId="{C7B018BB-80A7-4F77-B60F-C8B233D01FF8}" styleName="">
    <a:tblBg/>
    <a:wholeTbl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firstCol>
    <a:la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lastRow>
    <a:fir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firstRow>
  </a:tblStyle>
  <a:tblStyle styleId="{EEE7283C-3CF3-47DC-8721-378D4A62B228}" styleName="">
    <a:tblBg/>
    <a:wholeTbl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DBCBCB"/>
          </a:solidFill>
        </a:fill>
      </a:tcStyle>
    </a:wholeTbl>
    <a:band2H>
      <a:tcTxStyle/>
      <a:tcStyle>
        <a:tcBdr/>
        <a:fill>
          <a:solidFill>
            <a:srgbClr val="EEE7E7"/>
          </a:solidFill>
        </a:fill>
      </a:tcStyle>
    </a:band2H>
    <a:firstCol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90281C"/>
          </a:solidFill>
        </a:fill>
      </a:tcStyle>
    </a:firstCol>
    <a:la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90281C"/>
          </a:solidFill>
        </a:fill>
      </a:tcStyle>
    </a:lastRow>
    <a:fir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90281C"/>
          </a:solidFill>
        </a:fill>
      </a:tcStyle>
    </a:firstRow>
  </a:tblStyle>
  <a:tblStyle styleId="{CF821DB8-F4EB-4A41-A1BA-3FCAFE7338EE}" styleName="">
    <a:tblBg/>
    <a:wholeTbl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7EA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9A00"/>
          </a:solidFill>
        </a:fill>
      </a:tcStyle>
    </a:firstCol>
    <a:lastRow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2569"/>
              </a:solidFill>
              <a:prstDash val="solid"/>
              <a:bevel/>
            </a:ln>
          </a:top>
          <a:bottom>
            <a:ln w="25400" cap="flat">
              <a:solidFill>
                <a:srgbClr val="002569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2569"/>
              </a:solidFill>
              <a:prstDash val="solid"/>
              <a:bevel/>
            </a:ln>
          </a:top>
          <a:bottom>
            <a:ln w="25400" cap="flat">
              <a:solidFill>
                <a:srgbClr val="002569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9A00"/>
          </a:solidFill>
        </a:fill>
      </a:tcStyle>
    </a:firstRow>
  </a:tblStyle>
  <a:tblStyle styleId="{33BA23B1-9221-436E-865A-0063620EA4FD}" styleName="">
    <a:tblBg/>
    <a:wholeTbl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ACBD3"/>
          </a:solidFill>
        </a:fill>
      </a:tcStyle>
    </a:wholeTbl>
    <a:band2H>
      <a:tcTxStyle/>
      <a:tcStyle>
        <a:tcBdr/>
        <a:fill>
          <a:solidFill>
            <a:srgbClr val="E6E7EA"/>
          </a:solidFill>
        </a:fill>
      </a:tcStyle>
    </a:band2H>
    <a:firstCol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002569"/>
          </a:solidFill>
        </a:fill>
      </a:tcStyle>
    </a:firstCol>
    <a:la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002569"/>
          </a:solidFill>
        </a:fill>
      </a:tcStyle>
    </a:lastRow>
    <a:fir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002569"/>
          </a:solidFill>
        </a:fill>
      </a:tcStyle>
    </a:firstRow>
  </a:tblStyle>
  <a:tblStyle styleId="{2708684C-4D16-4618-839F-0558EEFCDFE6}" styleName="">
    <a:tblBg/>
    <a:wholeTbl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002569"/>
              </a:solidFill>
              <a:prstDash val="solid"/>
              <a:bevel/>
            </a:ln>
          </a:left>
          <a:right>
            <a:ln w="12700" cap="flat">
              <a:solidFill>
                <a:srgbClr val="002569"/>
              </a:solidFill>
              <a:prstDash val="solid"/>
              <a:bevel/>
            </a:ln>
          </a:right>
          <a:top>
            <a:ln w="12700" cap="flat">
              <a:solidFill>
                <a:srgbClr val="002569"/>
              </a:solidFill>
              <a:prstDash val="solid"/>
              <a:bevel/>
            </a:ln>
          </a:top>
          <a:bottom>
            <a:ln w="12700" cap="flat">
              <a:solidFill>
                <a:srgbClr val="002569"/>
              </a:solidFill>
              <a:prstDash val="solid"/>
              <a:bevel/>
            </a:ln>
          </a:bottom>
          <a:insideH>
            <a:ln w="12700" cap="flat">
              <a:solidFill>
                <a:srgbClr val="002569"/>
              </a:solidFill>
              <a:prstDash val="solid"/>
              <a:bevel/>
            </a:ln>
          </a:insideH>
          <a:insideV>
            <a:ln w="12700" cap="flat">
              <a:solidFill>
                <a:srgbClr val="002569"/>
              </a:solidFill>
              <a:prstDash val="solid"/>
              <a:bevel/>
            </a:ln>
          </a:insideV>
        </a:tcBdr>
        <a:fill>
          <a:solidFill>
            <a:srgbClr val="002569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002569"/>
              </a:solidFill>
              <a:prstDash val="solid"/>
              <a:bevel/>
            </a:ln>
          </a:left>
          <a:right>
            <a:ln w="12700" cap="flat">
              <a:solidFill>
                <a:srgbClr val="002569"/>
              </a:solidFill>
              <a:prstDash val="solid"/>
              <a:bevel/>
            </a:ln>
          </a:right>
          <a:top>
            <a:ln w="12700" cap="flat">
              <a:solidFill>
                <a:srgbClr val="002569"/>
              </a:solidFill>
              <a:prstDash val="solid"/>
              <a:bevel/>
            </a:ln>
          </a:top>
          <a:bottom>
            <a:ln w="12700" cap="flat">
              <a:solidFill>
                <a:srgbClr val="002569"/>
              </a:solidFill>
              <a:prstDash val="solid"/>
              <a:bevel/>
            </a:ln>
          </a:bottom>
          <a:insideH>
            <a:ln w="12700" cap="flat">
              <a:solidFill>
                <a:srgbClr val="002569"/>
              </a:solidFill>
              <a:prstDash val="solid"/>
              <a:bevel/>
            </a:ln>
          </a:insideH>
          <a:insideV>
            <a:ln w="12700" cap="flat">
              <a:solidFill>
                <a:srgbClr val="002569"/>
              </a:solidFill>
              <a:prstDash val="solid"/>
              <a:bevel/>
            </a:ln>
          </a:insideV>
        </a:tcBdr>
        <a:fill>
          <a:solidFill>
            <a:srgbClr val="002569">
              <a:alpha val="20000"/>
            </a:srgbClr>
          </a:solidFill>
        </a:fill>
      </a:tcStyle>
    </a:firstCol>
    <a:lastRow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002569"/>
              </a:solidFill>
              <a:prstDash val="solid"/>
              <a:bevel/>
            </a:ln>
          </a:left>
          <a:right>
            <a:ln w="12700" cap="flat">
              <a:solidFill>
                <a:srgbClr val="002569"/>
              </a:solidFill>
              <a:prstDash val="solid"/>
              <a:bevel/>
            </a:ln>
          </a:right>
          <a:top>
            <a:ln w="50800" cap="flat">
              <a:solidFill>
                <a:srgbClr val="002569"/>
              </a:solidFill>
              <a:prstDash val="solid"/>
              <a:bevel/>
            </a:ln>
          </a:top>
          <a:bottom>
            <a:ln w="12700" cap="flat">
              <a:solidFill>
                <a:srgbClr val="002569"/>
              </a:solidFill>
              <a:prstDash val="solid"/>
              <a:bevel/>
            </a:ln>
          </a:bottom>
          <a:insideH>
            <a:ln w="12700" cap="flat">
              <a:solidFill>
                <a:srgbClr val="002569"/>
              </a:solidFill>
              <a:prstDash val="solid"/>
              <a:bevel/>
            </a:ln>
          </a:insideH>
          <a:insideV>
            <a:ln w="12700" cap="flat">
              <a:solidFill>
                <a:srgbClr val="002569"/>
              </a:solidFill>
              <a:prstDash val="solid"/>
              <a:bevel/>
            </a:ln>
          </a:insideV>
        </a:tcBdr>
        <a:fill>
          <a:noFill/>
        </a:fill>
      </a:tcStyle>
    </a:lastRow>
    <a:firstRow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002569"/>
              </a:solidFill>
              <a:prstDash val="solid"/>
              <a:bevel/>
            </a:ln>
          </a:left>
          <a:right>
            <a:ln w="12700" cap="flat">
              <a:solidFill>
                <a:srgbClr val="002569"/>
              </a:solidFill>
              <a:prstDash val="solid"/>
              <a:bevel/>
            </a:ln>
          </a:right>
          <a:top>
            <a:ln w="12700" cap="flat">
              <a:solidFill>
                <a:srgbClr val="002569"/>
              </a:solidFill>
              <a:prstDash val="solid"/>
              <a:bevel/>
            </a:ln>
          </a:top>
          <a:bottom>
            <a:ln w="25400" cap="flat">
              <a:solidFill>
                <a:srgbClr val="002569"/>
              </a:solidFill>
              <a:prstDash val="solid"/>
              <a:bevel/>
            </a:ln>
          </a:bottom>
          <a:insideH>
            <a:ln w="12700" cap="flat">
              <a:solidFill>
                <a:srgbClr val="002569"/>
              </a:solidFill>
              <a:prstDash val="solid"/>
              <a:bevel/>
            </a:ln>
          </a:insideH>
          <a:insideV>
            <a:ln w="12700" cap="flat">
              <a:solidFill>
                <a:srgbClr val="002569"/>
              </a:solidFill>
              <a:prstDash val="solid"/>
              <a:bevel/>
            </a:ln>
          </a:insideV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492" autoAdjust="0"/>
    <p:restoredTop sz="94716"/>
  </p:normalViewPr>
  <p:slideViewPr>
    <p:cSldViewPr>
      <p:cViewPr varScale="1">
        <p:scale>
          <a:sx n="99" d="100"/>
          <a:sy n="99" d="100"/>
        </p:scale>
        <p:origin x="998" y="8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23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7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  <a:endParaRPr dirty="0"/>
          </a:p>
        </p:txBody>
      </p:sp>
      <p:sp>
        <p:nvSpPr>
          <p:cNvPr id="8" name="Shape 8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</p:spTree>
    <p:extLst>
      <p:ext uri="{BB962C8B-B14F-4D97-AF65-F5344CB8AC3E}">
        <p14:creationId xmlns:p14="http://schemas.microsoft.com/office/powerpoint/2010/main" val="3530218368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1pPr>
    <a:lvl2pPr indent="2286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2pPr>
    <a:lvl3pPr indent="4572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3pPr>
    <a:lvl4pPr indent="6858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4pPr>
    <a:lvl5pPr indent="9144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5pPr>
    <a:lvl6pPr indent="11430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6pPr>
    <a:lvl7pPr indent="13716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7pPr>
    <a:lvl8pPr indent="16002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8pPr>
    <a:lvl9pPr indent="18288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122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DEDD6E6-B531-42C4-8D23-64F16DC5A602}" type="slidenum">
              <a:rPr kumimoji="1" lang="ja-JP" alt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rPr>
              <a:pPr marL="0" marR="0" lvl="0" indent="0" algn="r" defTabSz="91122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1" lang="ja-JP" alt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89839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4811546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0742956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>
          <a:xfrm>
            <a:off x="4063945" y="9793057"/>
            <a:ext cx="3108990" cy="515517"/>
          </a:xfrm>
          <a:prstGeom prst="rect">
            <a:avLst/>
          </a:prstGeom>
        </p:spPr>
        <p:txBody>
          <a:bodyPr lIns="95463" tIns="47732" rIns="95463" bIns="47732"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39E36D-4BC7-F647-98DD-423ACB9FFA9E}" type="slidenum">
              <a:rPr kumimoji="0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ja-JP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64241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Slid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9A100-E9C2-4703-A924-9755DAD055CB}" type="datetime1">
              <a:rPr kumimoji="1" lang="ja-JP" altLang="en-US" smtClean="0"/>
              <a:t>2019/7/18</a:t>
            </a:fld>
            <a:endParaRPr kumimoji="1" lang="ja-JP" altLang="en-US" dirty="0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5261F-A739-4518-8F98-DCF7DD5CF184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4192397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D494C2-3079-41CD-8A18-2E90EEDBEBC2}" type="datetime1">
              <a:rPr kumimoji="1" lang="ja-JP" altLang="en-US" smtClean="0"/>
              <a:t>2019/7/18</a:t>
            </a:fld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5261F-A739-4518-8F98-DCF7DD5CF184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5212673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タイトルと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表プレースホルダ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endParaRPr lang="ja-JP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23487350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239000" y="6546850"/>
            <a:ext cx="1905000" cy="246221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7D4827-4C93-4F94-BB81-DAE4C57F0460}" type="slidenum">
              <a:rPr lang="en-US" altLang="ja-JP"/>
              <a:pPr>
                <a:defRPr/>
              </a:pPr>
              <a:t>‹#›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33153352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381859" y="260350"/>
            <a:ext cx="6400800" cy="685800"/>
          </a:xfrm>
          <a:prstGeom prst="rect">
            <a:avLst/>
          </a:prstGeo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628651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>
          <a:xfrm>
            <a:off x="628651" y="6356354"/>
            <a:ext cx="2057400" cy="365125"/>
          </a:xfrm>
          <a:prstGeom prst="rect">
            <a:avLst/>
          </a:prstGeom>
        </p:spPr>
        <p:txBody>
          <a:bodyPr/>
          <a:lstStyle/>
          <a:p>
            <a:fld id="{0DA802D6-E333-4565-A5B3-AF49FA96E702}" type="datetimeFigureOut">
              <a:rPr kumimoji="1" lang="ja-JP" altLang="en-US" smtClean="0"/>
              <a:t>2019/7/18</a:t>
            </a:fld>
            <a:endParaRPr kumimoji="1"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>
          <a:xfrm>
            <a:off x="3028951" y="6356354"/>
            <a:ext cx="30861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7507545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239000" y="6546850"/>
            <a:ext cx="1905000" cy="246221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B7386E-C2F9-4FDD-850A-759F4B31A3FD}" type="slidenum">
              <a:rPr lang="en-US" altLang="ja-JP"/>
              <a:pPr>
                <a:defRPr/>
              </a:pPr>
              <a:t>‹#›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396266028"/>
      </p:ext>
    </p:extLst>
  </p:cSld>
  <p:clrMapOvr>
    <a:masterClrMapping/>
  </p:clrMapOvr>
  <p:transition advClick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latin typeface="+mj-lt"/>
              </a:defRPr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Rectangle 6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dirty="0"/>
              <a:t>SPIE Remote Sensing 2011</a:t>
            </a:r>
          </a:p>
        </p:txBody>
      </p:sp>
    </p:spTree>
    <p:extLst>
      <p:ext uri="{BB962C8B-B14F-4D97-AF65-F5344CB8AC3E}">
        <p14:creationId xmlns:p14="http://schemas.microsoft.com/office/powerpoint/2010/main" val="23577047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381859" y="260350"/>
            <a:ext cx="6400800" cy="685800"/>
          </a:xfrm>
          <a:prstGeom prst="rect">
            <a:avLst/>
          </a:prstGeom>
        </p:spPr>
        <p:txBody>
          <a:bodyPr/>
          <a:lstStyle>
            <a:lvl1pPr>
              <a:defRPr sz="2585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defRPr>
            </a:lvl1pPr>
          </a:lstStyle>
          <a:p>
            <a:r>
              <a:rPr lang="ja-JP" altLang="en-US" dirty="0"/>
              <a:t>マスタ タイトルの書式設定</a:t>
            </a:r>
          </a:p>
        </p:txBody>
      </p:sp>
      <p:sp>
        <p:nvSpPr>
          <p:cNvPr id="4" name="Rectangle 3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239000" y="6546855"/>
            <a:ext cx="1905000" cy="246221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69CFEC-65BA-4CC5-BDB1-9C2411248E90}" type="slidenum">
              <a:rPr lang="en-US" altLang="ja-JP"/>
              <a:pPr>
                <a:defRPr/>
              </a:pPr>
              <a:t>‹#›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30037635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37250-2BFE-41BE-BA4B-CC730D2CAEF5}" type="datetime1">
              <a:rPr kumimoji="1" lang="ja-JP" altLang="en-US" smtClean="0"/>
              <a:t>2019/7/18</a:t>
            </a:fld>
            <a:endParaRPr kumimoji="1"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5261F-A739-4518-8F98-DCF7DD5CF184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2906480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6699270" cy="769441"/>
          </a:xfrm>
        </p:spPr>
        <p:txBody>
          <a:bodyPr wrap="none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lang="ja-JP" altLang="en-US" sz="4400" b="1" kern="1200" dirty="0">
                <a:ln w="900" cmpd="sng">
                  <a:noFill/>
                  <a:prstDash val="solid"/>
                </a:ln>
                <a:solidFill>
                  <a:srgbClr val="0E7742"/>
                </a:solidFill>
                <a:effectLst>
                  <a:innerShdw blurRad="101600" dist="76200" dir="5400000">
                    <a:srgbClr val="D4B685">
                      <a:alpha val="73000"/>
                    </a:srgbClr>
                  </a:innerShdw>
                </a:effectLst>
                <a:latin typeface="Garamond" panose="02020404030301010803" pitchFamily="18" charset="0"/>
                <a:ea typeface="+mn-ea"/>
                <a:cs typeface="+mn-cs"/>
              </a:defRPr>
            </a:lvl1pPr>
          </a:lstStyle>
          <a:p>
            <a:r>
              <a:rPr kumimoji="1" lang="ja-JP" altLang="en-US" dirty="0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79512" y="1196752"/>
            <a:ext cx="8712968" cy="2283702"/>
          </a:xfrm>
        </p:spPr>
        <p:txBody>
          <a:bodyPr wrap="square">
            <a:sp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712022-8765-4382-9049-37612C34212C}" type="datetime1">
              <a:rPr kumimoji="1" lang="ja-JP" altLang="en-US" smtClean="0"/>
              <a:t>2019/7/18</a:t>
            </a:fld>
            <a:endParaRPr kumimoji="1"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5261F-A739-4518-8F98-DCF7DD5CF184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7733879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C42D5-7544-4A4A-8229-2EB90D0AE192}" type="datetime1">
              <a:rPr kumimoji="1" lang="ja-JP" altLang="en-US" smtClean="0"/>
              <a:t>2019/7/18</a:t>
            </a:fld>
            <a:endParaRPr kumimoji="1"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5261F-A739-4518-8F98-DCF7DD5CF184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7195230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gif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9.xml"/><Relationship Id="rId7" Type="http://schemas.openxmlformats.org/officeDocument/2006/relationships/theme" Target="../theme/theme2.xml"/><Relationship Id="rId12" Type="http://schemas.openxmlformats.org/officeDocument/2006/relationships/image" Target="../media/image7.gif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image" Target="../media/image6.gif"/><Relationship Id="rId5" Type="http://schemas.openxmlformats.org/officeDocument/2006/relationships/slideLayout" Target="../slideLayouts/slideLayout11.xml"/><Relationship Id="rId10" Type="http://schemas.openxmlformats.org/officeDocument/2006/relationships/image" Target="../media/image5.gif"/><Relationship Id="rId4" Type="http://schemas.openxmlformats.org/officeDocument/2006/relationships/slideLayout" Target="../slideLayouts/slideLayout10.xml"/><Relationship Id="rId9" Type="http://schemas.openxmlformats.org/officeDocument/2006/relationships/image" Target="../media/image4.gi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8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sldNum" sz="quarter" idx="2"/>
          </p:nvPr>
        </p:nvSpPr>
        <p:spPr>
          <a:xfrm>
            <a:off x="7239000" y="6546850"/>
            <a:ext cx="1905000" cy="256540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>
            <a:lvl1pPr algn="r">
              <a:spcBef>
                <a:spcPts val="600"/>
              </a:spcBef>
              <a:defRPr sz="10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lvl="0"/>
            <a:fld id="{86CB4B4D-7CA3-9044-876B-883B54F8677D}" type="slidenum">
              <a:t>‹#›</a:t>
            </a:fld>
            <a:endParaRPr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4" r:id="rId5"/>
    <p:sldLayoutId id="2147483656" r:id="rId6"/>
  </p:sldLayoutIdLst>
  <p:transition spd="med"/>
  <p:hf hdr="0" ftr="0" dt="0"/>
  <p:txStyles>
    <p:titleStyle>
      <a:lvl1pPr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1pPr>
      <a:lvl2pPr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2pPr>
      <a:lvl3pPr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3pPr>
      <a:lvl4pPr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4pPr>
      <a:lvl5pPr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5pPr>
      <a:lvl6pPr indent="457200"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6pPr>
      <a:lvl7pPr indent="914400"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7pPr>
      <a:lvl8pPr indent="1371600"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8pPr>
      <a:lvl9pPr indent="1828800"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9pPr>
    </p:titleStyle>
    <p:bodyStyle>
      <a:lvl1pPr marL="342900" indent="-342900">
        <a:spcBef>
          <a:spcPts val="500"/>
        </a:spcBef>
        <a:buSzPct val="100000"/>
        <a:buFont typeface="Arial"/>
        <a:buChar char="•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1pPr>
      <a:lvl2pPr marL="768927" indent="-311727">
        <a:spcBef>
          <a:spcPts val="500"/>
        </a:spcBef>
        <a:buSzPct val="100000"/>
        <a:buFont typeface="Arial"/>
        <a:buChar char="•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2pPr>
      <a:lvl3pPr marL="1188719" indent="-274319">
        <a:spcBef>
          <a:spcPts val="500"/>
        </a:spcBef>
        <a:buSzPct val="100000"/>
        <a:buFont typeface="Arial"/>
        <a:buChar char="o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3pPr>
      <a:lvl4pPr marL="1676400" indent="-304800">
        <a:spcBef>
          <a:spcPts val="500"/>
        </a:spcBef>
        <a:buSzPct val="100000"/>
        <a:buFont typeface="Arial"/>
        <a:buChar char="▪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4pPr>
      <a:lvl5pPr marL="2171700" indent="-342900">
        <a:spcBef>
          <a:spcPts val="500"/>
        </a:spcBef>
        <a:buSzPct val="100000"/>
        <a:buFont typeface="Arial"/>
        <a:buChar char="•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5pPr>
      <a:lvl6pPr indent="2286000">
        <a:spcBef>
          <a:spcPts val="500"/>
        </a:spcBef>
        <a:buFont typeface="Arial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6pPr>
      <a:lvl7pPr indent="2743200">
        <a:spcBef>
          <a:spcPts val="500"/>
        </a:spcBef>
        <a:buFont typeface="Arial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7pPr>
      <a:lvl8pPr indent="3200400">
        <a:spcBef>
          <a:spcPts val="500"/>
        </a:spcBef>
        <a:buFont typeface="Arial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8pPr>
      <a:lvl9pPr indent="3657600">
        <a:spcBef>
          <a:spcPts val="500"/>
        </a:spcBef>
        <a:buFont typeface="Arial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9pPr>
    </p:bodyStyle>
    <p:otherStyle>
      <a:lvl1pPr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1pPr>
      <a:lvl2pPr indent="4572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2pPr>
      <a:lvl3pPr indent="9144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3pPr>
      <a:lvl4pPr indent="13716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4pPr>
      <a:lvl5pPr indent="18288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5pPr>
      <a:lvl6pPr indent="22860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6pPr>
      <a:lvl7pPr indent="27432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7pPr>
      <a:lvl8pPr indent="32004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8pPr>
      <a:lvl9pPr indent="36576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:\Users\nomaki\Desktop\GCOM_PPTテンプレート\sozai_gcom\footer3.gif"/>
          <p:cNvPicPr>
            <a:picLocks noChangeAspect="1" noChangeArrowheads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514" y="6314964"/>
            <a:ext cx="9158514" cy="543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179512" y="260648"/>
            <a:ext cx="6699270" cy="769441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179512" y="1196752"/>
            <a:ext cx="8784976" cy="2283702"/>
          </a:xfrm>
          <a:prstGeom prst="rect">
            <a:avLst/>
          </a:prstGeom>
        </p:spPr>
        <p:txBody>
          <a:bodyPr vert="horz" lIns="91440" tIns="45720" rIns="91440" bIns="45720" rtlCol="0">
            <a:sp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90C108-4CF0-49B4-96FF-AF88E2BDD570}" type="datetime1">
              <a:rPr kumimoji="1" lang="ja-JP" altLang="en-US" smtClean="0"/>
              <a:t>2019/7/18</a:t>
            </a:fld>
            <a:endParaRPr kumimoji="1"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873868" y="641035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2">
                    <a:lumMod val="75000"/>
                  </a:schemeClr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9BF5261F-A739-4518-8F98-DCF7DD5CF184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  <p:pic>
        <p:nvPicPr>
          <p:cNvPr id="9" name="Picture 4" descr="C:\Users\nomaki\Desktop\sozai_gcom\header2.gif"/>
          <p:cNvPicPr>
            <a:picLocks noChangeAspect="1" noChangeArrowheads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0"/>
            <a:ext cx="4055978" cy="623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nomaki\Desktop\sozai_gcom\gcomc_logo.gif"/>
          <p:cNvPicPr>
            <a:picLocks noChangeAspect="1" noChangeArrowheads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3813" y="126906"/>
            <a:ext cx="1659175" cy="321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" descr="C:\Users\nomaki\Desktop\sozai_gcom\jaxa.gif"/>
          <p:cNvPicPr>
            <a:picLocks noChangeAspect="1" noChangeArrowheads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5607" y="6479320"/>
            <a:ext cx="839425" cy="365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C:\Users\nomaki\Desktop\sozai_gcom\gcom.gif"/>
          <p:cNvPicPr>
            <a:picLocks noChangeAspect="1" noChangeArrowheads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7016" y="6520076"/>
            <a:ext cx="1097547" cy="329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B8D9ECBE-872D-43B0-9808-D3779F84F295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3960" y="6401"/>
            <a:ext cx="556315" cy="530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6804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9" r:id="rId2"/>
    <p:sldLayoutId id="2147483660" r:id="rId3"/>
    <p:sldLayoutId id="2147483661" r:id="rId4"/>
    <p:sldLayoutId id="2147483662" r:id="rId5"/>
    <p:sldLayoutId id="2147483663" r:id="rId6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7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9.emf"/><Relationship Id="rId7" Type="http://schemas.openxmlformats.org/officeDocument/2006/relationships/image" Target="../media/image23.jpeg"/><Relationship Id="rId12" Type="http://schemas.openxmlformats.org/officeDocument/2006/relationships/image" Target="../media/image28.png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11" Type="http://schemas.openxmlformats.org/officeDocument/2006/relationships/image" Target="../media/image27.png"/><Relationship Id="rId5" Type="http://schemas.openxmlformats.org/officeDocument/2006/relationships/image" Target="../media/image21.jpeg"/><Relationship Id="rId10" Type="http://schemas.openxmlformats.org/officeDocument/2006/relationships/image" Target="../media/image26.jpeg"/><Relationship Id="rId4" Type="http://schemas.openxmlformats.org/officeDocument/2006/relationships/image" Target="../media/image20.jpeg"/><Relationship Id="rId9" Type="http://schemas.openxmlformats.org/officeDocument/2006/relationships/image" Target="../media/image25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12" Type="http://schemas.openxmlformats.org/officeDocument/2006/relationships/image" Target="../media/image3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jpeg"/><Relationship Id="rId11" Type="http://schemas.openxmlformats.org/officeDocument/2006/relationships/image" Target="../media/image37.emf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2.png"/><Relationship Id="rId5" Type="http://schemas.openxmlformats.org/officeDocument/2006/relationships/image" Target="../media/image41.jpeg"/><Relationship Id="rId4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>
            <a:spLocks noGrp="1"/>
          </p:cNvSpPr>
          <p:nvPr>
            <p:ph type="title" idx="4294967295"/>
          </p:nvPr>
        </p:nvSpPr>
        <p:spPr>
          <a:xfrm>
            <a:off x="457200" y="1860745"/>
            <a:ext cx="7772400" cy="9931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>
            <a:lvl1pPr algn="l">
              <a:defRPr sz="4200" b="1">
                <a:latin typeface="Droid Serif"/>
                <a:ea typeface="Droid Serif"/>
                <a:cs typeface="Droid Serif"/>
                <a:sym typeface="Droid Serif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lang="en-US" sz="3600" dirty="0">
                <a:solidFill>
                  <a:schemeClr val="bg1"/>
                </a:solidFill>
                <a:latin typeface="+mj-lt"/>
              </a:rPr>
              <a:t>JAXA Agency Report</a:t>
            </a:r>
            <a:endParaRPr sz="3600" b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2" name="ceos_logo.png"/>
          <p:cNvPicPr/>
          <p:nvPr/>
        </p:nvPicPr>
        <p:blipFill>
          <a:blip r:embed="rId2"/>
          <a:stretch>
            <a:fillRect/>
          </a:stretch>
        </p:blipFill>
        <p:spPr>
          <a:xfrm>
            <a:off x="457200" y="259044"/>
            <a:ext cx="2507906" cy="993132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Shape 10"/>
          <p:cNvSpPr txBox="1">
            <a:spLocks/>
          </p:cNvSpPr>
          <p:nvPr/>
        </p:nvSpPr>
        <p:spPr>
          <a:xfrm>
            <a:off x="457200" y="1288273"/>
            <a:ext cx="2806211" cy="2101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>
            <a:lvl1pPr algn="l">
              <a:defRPr sz="4200" b="1">
                <a:solidFill>
                  <a:srgbClr val="FFFFFF"/>
                </a:solidFill>
                <a:latin typeface="Droid Serif"/>
                <a:ea typeface="Droid Serif"/>
                <a:cs typeface="Droid Serif"/>
                <a:sym typeface="Droid Serif"/>
              </a:defRPr>
            </a:lvl1pPr>
            <a:lvl2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2pPr>
            <a:lvl3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3pPr>
            <a:lvl4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4pPr>
            <a:lvl5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5pPr>
            <a:lvl6pPr indent="4572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6pPr>
            <a:lvl7pPr indent="9144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7pPr>
            <a:lvl8pPr indent="13716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8pPr>
            <a:lvl9pPr indent="18288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9pPr>
          </a:lstStyle>
          <a:p>
            <a:pPr defTabSz="914400">
              <a:defRPr sz="1800" b="0">
                <a:solidFill>
                  <a:srgbClr val="000000"/>
                </a:solidFill>
              </a:defRPr>
            </a:pPr>
            <a:r>
              <a:rPr lang="en-US" sz="1050" dirty="0">
                <a:solidFill>
                  <a:schemeClr val="bg1">
                    <a:lumMod val="20000"/>
                    <a:lumOff val="80000"/>
                  </a:schemeClr>
                </a:solidFill>
                <a:latin typeface="+mj-lt"/>
              </a:rPr>
              <a:t>Committee on Earth Observation Satellites</a:t>
            </a:r>
          </a:p>
        </p:txBody>
      </p:sp>
      <p:sp>
        <p:nvSpPr>
          <p:cNvPr id="6" name="Shape 11">
            <a:extLst>
              <a:ext uri="{FF2B5EF4-FFF2-40B4-BE49-F238E27FC236}">
                <a16:creationId xmlns:a16="http://schemas.microsoft.com/office/drawing/2014/main" id="{C514A858-334C-4B56-B14C-A9999859FAE8}"/>
              </a:ext>
            </a:extLst>
          </p:cNvPr>
          <p:cNvSpPr/>
          <p:nvPr/>
        </p:nvSpPr>
        <p:spPr>
          <a:xfrm>
            <a:off x="304800" y="4343400"/>
            <a:ext cx="5105400" cy="1295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/>
          <a:p>
            <a:pPr lvl="0" defTabSz="914400">
              <a:lnSpc>
                <a:spcPct val="150000"/>
              </a:lnSpc>
              <a:defRPr>
                <a:solidFill>
                  <a:srgbClr val="000000"/>
                </a:solidFill>
              </a:defRPr>
            </a:pPr>
            <a:r>
              <a:rPr lang="en-US" sz="2400" dirty="0">
                <a:solidFill>
                  <a:srgbClr val="FFFFFF"/>
                </a:solidFill>
                <a:latin typeface="+mj-lt"/>
                <a:ea typeface="Arial Bold"/>
                <a:cs typeface="Arial Bold"/>
                <a:sym typeface="Arial Bold"/>
              </a:rPr>
              <a:t>Akihiko KUZE </a:t>
            </a:r>
          </a:p>
          <a:p>
            <a:pPr lvl="0" defTabSz="914400">
              <a:lnSpc>
                <a:spcPct val="150000"/>
              </a:lnSpc>
              <a:defRPr>
                <a:solidFill>
                  <a:srgbClr val="000000"/>
                </a:solidFill>
              </a:defRPr>
            </a:pPr>
            <a:r>
              <a:rPr lang="en-US" sz="1100" dirty="0">
                <a:solidFill>
                  <a:srgbClr val="FFFFFF"/>
                </a:solidFill>
                <a:latin typeface="+mj-lt"/>
                <a:ea typeface="Arial Bold"/>
                <a:cs typeface="Arial Bold"/>
                <a:sym typeface="Arial Bold"/>
              </a:rPr>
              <a:t> (</a:t>
            </a:r>
            <a:r>
              <a:rPr lang="en-US" altLang="ja-JP" sz="1100" dirty="0">
                <a:solidFill>
                  <a:srgbClr val="FFFFFF"/>
                </a:solidFill>
                <a:ea typeface="Arial Bold"/>
                <a:cs typeface="Arial Bold"/>
                <a:sym typeface="Arial Bold"/>
              </a:rPr>
              <a:t>Earth Observation Research Center, Japan Aerospace Exploration Agency)</a:t>
            </a:r>
          </a:p>
          <a:p>
            <a:pPr lvl="0" defTabSz="914400">
              <a:lnSpc>
                <a:spcPct val="150000"/>
              </a:lnSpc>
              <a:defRPr>
                <a:solidFill>
                  <a:srgbClr val="000000"/>
                </a:solidFill>
              </a:defRPr>
            </a:pPr>
            <a:r>
              <a:rPr lang="en-US" dirty="0">
                <a:solidFill>
                  <a:srgbClr val="FFFFFF"/>
                </a:solidFill>
                <a:latin typeface="+mj-lt"/>
                <a:ea typeface="Arial Bold"/>
                <a:cs typeface="Arial Bold"/>
                <a:sym typeface="Arial Bold"/>
              </a:rPr>
              <a:t>CEOS WGCV</a:t>
            </a:r>
          </a:p>
          <a:p>
            <a:pPr lvl="0" defTabSz="914400">
              <a:lnSpc>
                <a:spcPct val="150000"/>
              </a:lnSpc>
              <a:defRPr>
                <a:solidFill>
                  <a:srgbClr val="000000"/>
                </a:solidFill>
              </a:defRPr>
            </a:pPr>
            <a:r>
              <a:rPr lang="en-US" dirty="0">
                <a:solidFill>
                  <a:srgbClr val="FFFFFF"/>
                </a:solidFill>
                <a:latin typeface="+mj-lt"/>
                <a:ea typeface="Arial Bold"/>
                <a:cs typeface="Arial Bold"/>
                <a:sym typeface="Arial Bold"/>
              </a:rPr>
              <a:t>CSIRO Perth  </a:t>
            </a:r>
          </a:p>
          <a:p>
            <a:pPr lvl="0" defTabSz="914400">
              <a:lnSpc>
                <a:spcPct val="150000"/>
              </a:lnSpc>
              <a:defRPr>
                <a:solidFill>
                  <a:srgbClr val="000000"/>
                </a:solidFill>
              </a:defRPr>
            </a:pPr>
            <a:r>
              <a:rPr lang="en-US" dirty="0">
                <a:solidFill>
                  <a:srgbClr val="FFFFFF"/>
                </a:solidFill>
                <a:latin typeface="+mj-lt"/>
                <a:ea typeface="Arial Bold"/>
                <a:cs typeface="Arial Bold"/>
                <a:sym typeface="Arial Bold"/>
              </a:rPr>
              <a:t>July 17, 2019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44">
            <a:extLst>
              <a:ext uri="{FF2B5EF4-FFF2-40B4-BE49-F238E27FC236}">
                <a16:creationId xmlns:a16="http://schemas.microsoft.com/office/drawing/2014/main" id="{D6D3DC99-D36D-4AF4-BB79-090A4E4C68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152400"/>
            <a:ext cx="8375084" cy="615950"/>
          </a:xfrm>
        </p:spPr>
        <p:txBody>
          <a:bodyPr/>
          <a:lstStyle/>
          <a:p>
            <a:pPr algn="ctr"/>
            <a:r>
              <a:rPr lang="en-US" altLang="ja-JP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ALOS-2 “Daichi-2”</a:t>
            </a:r>
            <a:endParaRPr lang="ja-JP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表 4">
            <a:extLst>
              <a:ext uri="{FF2B5EF4-FFF2-40B4-BE49-F238E27FC236}">
                <a16:creationId xmlns:a16="http://schemas.microsoft.com/office/drawing/2014/main" id="{C1C72A0A-4D2C-4AA6-A871-26659851186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6195681"/>
              </p:ext>
            </p:extLst>
          </p:nvPr>
        </p:nvGraphicFramePr>
        <p:xfrm>
          <a:off x="4984238" y="1169940"/>
          <a:ext cx="4051633" cy="5166360"/>
        </p:xfrm>
        <a:graphic>
          <a:graphicData uri="http://schemas.openxmlformats.org/drawingml/2006/table">
            <a:tbl>
              <a:tblPr firstRow="1" bandRow="1"/>
              <a:tblGrid>
                <a:gridCol w="1324799">
                  <a:extLst>
                    <a:ext uri="{9D8B030D-6E8A-4147-A177-3AD203B41FA5}">
                      <a16:colId xmlns:a16="http://schemas.microsoft.com/office/drawing/2014/main" val="124318243"/>
                    </a:ext>
                  </a:extLst>
                </a:gridCol>
                <a:gridCol w="2726834">
                  <a:extLst>
                    <a:ext uri="{9D8B030D-6E8A-4147-A177-3AD203B41FA5}">
                      <a16:colId xmlns:a16="http://schemas.microsoft.com/office/drawing/2014/main" val="3626979672"/>
                    </a:ext>
                  </a:extLst>
                </a:gridCol>
              </a:tblGrid>
              <a:tr h="782340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r>
                        <a:rPr kumimoji="1" lang="en-US" altLang="ja-JP" sz="1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Mission sensor</a:t>
                      </a:r>
                      <a:endParaRPr kumimoji="1" lang="ja-JP" altLang="en-US" sz="1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18AB3">
                        <a:lumMod val="20000"/>
                        <a:lumOff val="80000"/>
                        <a:alpha val="67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r>
                        <a:rPr kumimoji="1" lang="en-US" altLang="ja-JP" sz="1400" b="1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PALSAR-2</a:t>
                      </a:r>
                    </a:p>
                    <a:p>
                      <a:r>
                        <a:rPr kumimoji="1" lang="en-US" altLang="ja-JP" sz="1400" b="1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(Phased Array type L-band Synthetic Aperture Radar 2)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alpha val="67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4527894"/>
                  </a:ext>
                </a:extLst>
              </a:tr>
              <a:tr h="575684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r>
                        <a:rPr kumimoji="1" lang="en-US" altLang="ja-JP" sz="1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Launch</a:t>
                      </a:r>
                      <a:endParaRPr kumimoji="1" lang="ja-JP" altLang="en-US" sz="1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18AB3">
                        <a:lumMod val="20000"/>
                        <a:lumOff val="80000"/>
                        <a:alpha val="67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r>
                        <a:rPr kumimoji="1" lang="en-US" altLang="ja-JP" sz="1400" b="1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May 24, 2014</a:t>
                      </a:r>
                    </a:p>
                    <a:p>
                      <a:r>
                        <a:rPr kumimoji="1" lang="en-US" altLang="ja-JP" sz="14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H-IIA launch vehicle FY24</a:t>
                      </a:r>
                      <a:endParaRPr kumimoji="1" lang="ja-JP" altLang="en-US" sz="1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alpha val="67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7867479"/>
                  </a:ext>
                </a:extLst>
              </a:tr>
              <a:tr h="295223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r>
                        <a:rPr kumimoji="1" lang="en-US" altLang="ja-JP" sz="1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Mass</a:t>
                      </a:r>
                      <a:endParaRPr kumimoji="1" lang="ja-JP" altLang="en-US" sz="1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18AB3">
                        <a:lumMod val="20000"/>
                        <a:lumOff val="80000"/>
                        <a:alpha val="67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r>
                        <a:rPr kumimoji="1" lang="en-US" altLang="ja-JP" sz="1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2.1 tons</a:t>
                      </a:r>
                      <a:endParaRPr kumimoji="1" lang="ja-JP" altLang="en-US" sz="1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alpha val="67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4708333"/>
                  </a:ext>
                </a:extLst>
              </a:tr>
              <a:tr h="295223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r>
                        <a:rPr kumimoji="1" lang="en-US" altLang="ja-JP" sz="1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Lifetime</a:t>
                      </a:r>
                      <a:endParaRPr kumimoji="1" lang="ja-JP" altLang="en-US" sz="1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18AB3">
                        <a:lumMod val="20000"/>
                        <a:lumOff val="80000"/>
                        <a:alpha val="67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r>
                        <a:rPr kumimoji="1" lang="en-US" altLang="ja-JP" sz="1400" b="1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r>
                        <a:rPr kumimoji="1" lang="en-US" altLang="ja-JP" sz="1400" b="1" baseline="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years</a:t>
                      </a:r>
                      <a:r>
                        <a:rPr kumimoji="1" lang="en-US" altLang="ja-JP" sz="1400" b="1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(target: 7 years)</a:t>
                      </a:r>
                      <a:endParaRPr kumimoji="1" lang="ja-JP" altLang="en-US" sz="14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alpha val="67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5890670"/>
                  </a:ext>
                </a:extLst>
              </a:tr>
              <a:tr h="1136607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r>
                        <a:rPr kumimoji="1" lang="en-US" altLang="ja-JP" sz="1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Orbit </a:t>
                      </a:r>
                      <a:endParaRPr kumimoji="1" lang="ja-JP" altLang="en-US" sz="1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18AB3">
                        <a:lumMod val="20000"/>
                        <a:lumOff val="80000"/>
                        <a:alpha val="67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r>
                        <a:rPr kumimoji="1" lang="en-US" altLang="ja-JP" sz="1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Sun-synchronous,</a:t>
                      </a:r>
                      <a:r>
                        <a:rPr kumimoji="1" lang="en-US" altLang="ja-JP" sz="14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r>
                        <a:rPr kumimoji="1" lang="en-US" altLang="ja-JP" sz="1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628 km altitude</a:t>
                      </a:r>
                      <a:r>
                        <a:rPr kumimoji="1" lang="en-US" altLang="ja-JP" sz="14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</a:t>
                      </a:r>
                    </a:p>
                    <a:p>
                      <a:r>
                        <a:rPr kumimoji="1" lang="en-US" altLang="ja-JP" sz="1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 days revisit,</a:t>
                      </a:r>
                    </a:p>
                    <a:p>
                      <a:r>
                        <a:rPr kumimoji="1" lang="en-US" altLang="ja-JP" sz="1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Orbit control: ≦ +/-</a:t>
                      </a:r>
                      <a:r>
                        <a:rPr kumimoji="1" lang="ja-JP" altLang="en-US" sz="14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1" lang="en-US" altLang="ja-JP" sz="1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500 m 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alpha val="67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235839"/>
                  </a:ext>
                </a:extLst>
              </a:tr>
              <a:tr h="1062801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r>
                        <a:rPr kumimoji="1" lang="en-US" altLang="ja-JP" sz="1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Local</a:t>
                      </a:r>
                      <a:r>
                        <a:rPr kumimoji="1" lang="en-US" altLang="ja-JP" sz="14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s</a:t>
                      </a:r>
                      <a:r>
                        <a:rPr kumimoji="1" lang="en-US" altLang="ja-JP" sz="1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</a:t>
                      </a:r>
                      <a:r>
                        <a:rPr kumimoji="1" lang="en-US" altLang="ja-JP" sz="14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</a:t>
                      </a:r>
                      <a:r>
                        <a:rPr kumimoji="1" lang="en-US" altLang="ja-JP" sz="1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ime</a:t>
                      </a:r>
                      <a:endParaRPr kumimoji="1" lang="ja-JP" altLang="en-US" sz="1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18AB3">
                        <a:lumMod val="20000"/>
                        <a:lumOff val="80000"/>
                        <a:alpha val="67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r>
                        <a:rPr kumimoji="1" lang="en-US" altLang="ja-JP" sz="1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12:00±15 min </a:t>
                      </a:r>
                    </a:p>
                    <a:p>
                      <a:r>
                        <a:rPr kumimoji="1" lang="en-US" altLang="ja-JP" sz="1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(descending)</a:t>
                      </a:r>
                    </a:p>
                    <a:p>
                      <a:pPr>
                        <a:spcBef>
                          <a:spcPts val="600"/>
                        </a:spcBef>
                      </a:pPr>
                      <a:r>
                        <a:rPr kumimoji="1" lang="en-US" altLang="ja-JP" sz="14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24:00±15 min</a:t>
                      </a:r>
                    </a:p>
                    <a:p>
                      <a:pPr>
                        <a:spcBef>
                          <a:spcPts val="0"/>
                        </a:spcBef>
                      </a:pPr>
                      <a:r>
                        <a:rPr kumimoji="1" lang="en-US" altLang="ja-JP" sz="14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(ascending) </a:t>
                      </a:r>
                      <a:endParaRPr kumimoji="1" lang="en-US" altLang="ja-JP" sz="1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alpha val="67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2551857"/>
                  </a:ext>
                </a:extLst>
              </a:tr>
              <a:tr h="856146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r>
                        <a:rPr kumimoji="1" lang="en-US" altLang="ja-JP" sz="1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Mission</a:t>
                      </a:r>
                      <a:r>
                        <a:rPr kumimoji="1" lang="en-US" altLang="ja-JP" sz="14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data transmission</a:t>
                      </a:r>
                      <a:endParaRPr kumimoji="1" lang="ja-JP" altLang="en-US" sz="1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18AB3">
                        <a:lumMod val="20000"/>
                        <a:lumOff val="80000"/>
                        <a:alpha val="67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r>
                        <a:rPr kumimoji="1" lang="en-US" altLang="ja-JP" sz="1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X-band:</a:t>
                      </a:r>
                      <a:r>
                        <a:rPr kumimoji="1" lang="en-US" altLang="ja-JP" sz="14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r>
                        <a:rPr kumimoji="1" lang="en-US" altLang="ja-JP" sz="1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800 Mbps (16 QAM),</a:t>
                      </a:r>
                    </a:p>
                    <a:p>
                      <a:r>
                        <a:rPr kumimoji="1" lang="en-US" altLang="ja-JP" sz="1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200/400 Mbps (QPSK)</a:t>
                      </a:r>
                      <a:endParaRPr kumimoji="1" lang="ja-JP" altLang="en-US" sz="1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alpha val="67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3738551"/>
                  </a:ext>
                </a:extLst>
              </a:tr>
            </a:tbl>
          </a:graphicData>
        </a:graphic>
      </p:graphicFrame>
      <p:cxnSp>
        <p:nvCxnSpPr>
          <p:cNvPr id="6" name="直線コネクタ 5">
            <a:extLst>
              <a:ext uri="{FF2B5EF4-FFF2-40B4-BE49-F238E27FC236}">
                <a16:creationId xmlns:a16="http://schemas.microsoft.com/office/drawing/2014/main" id="{DDEB70EA-A7C3-4986-9E8F-0A97D351F962}"/>
              </a:ext>
            </a:extLst>
          </p:cNvPr>
          <p:cNvCxnSpPr/>
          <p:nvPr/>
        </p:nvCxnSpPr>
        <p:spPr>
          <a:xfrm flipH="1" flipV="1">
            <a:off x="1717484" y="5217817"/>
            <a:ext cx="393519" cy="637564"/>
          </a:xfrm>
          <a:prstGeom prst="line">
            <a:avLst/>
          </a:prstGeom>
          <a:noFill/>
          <a:ln w="31750" cap="flat" cmpd="sng" algn="ctr">
            <a:solidFill>
              <a:sysClr val="window" lastClr="FFFFFF"/>
            </a:solidFill>
            <a:prstDash val="solid"/>
          </a:ln>
          <a:effectLst/>
        </p:spPr>
      </p:cxn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CDE61AD5-B401-4DD3-984A-BB5321C3BDEA}"/>
              </a:ext>
            </a:extLst>
          </p:cNvPr>
          <p:cNvSpPr txBox="1"/>
          <p:nvPr/>
        </p:nvSpPr>
        <p:spPr>
          <a:xfrm>
            <a:off x="1900472" y="5393716"/>
            <a:ext cx="3043869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50" charset="-128"/>
                <a:cs typeface="Arial" panose="020B0604020202020204" pitchFamily="34" charset="0"/>
              </a:rPr>
              <a:t>PALSAR-2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50" charset="-128"/>
                <a:cs typeface="Arial" panose="020B0604020202020204" pitchFamily="34" charset="0"/>
              </a:rPr>
              <a:t>(Phased Array type L-band Synthetic Aperture Radar 2)</a:t>
            </a:r>
            <a:endParaRPr kumimoji="1" lang="ja-JP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ＭＳ Ｐゴシック" pitchFamily="50" charset="-128"/>
              <a:cs typeface="Arial" panose="020B0604020202020204" pitchFamily="34" charset="0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AFAD2361-DC1C-4E75-8783-786DDE0E43E2}"/>
              </a:ext>
            </a:extLst>
          </p:cNvPr>
          <p:cNvSpPr txBox="1"/>
          <p:nvPr/>
        </p:nvSpPr>
        <p:spPr>
          <a:xfrm>
            <a:off x="34871" y="1332278"/>
            <a:ext cx="4895393" cy="1938992"/>
          </a:xfrm>
          <a:prstGeom prst="rect">
            <a:avLst/>
          </a:prstGeom>
          <a:noFill/>
          <a:ln w="9525" cap="flat" cmpd="sng" algn="ctr">
            <a:solidFill>
              <a:schemeClr val="bg1">
                <a:lumMod val="50000"/>
              </a:scheme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Mission objectives: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altLang="ja-JP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Disaster monitoring (Earthquake, Volcano, Landslide, Flooding, …)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altLang="ja-JP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Environmental monitoring (Forest, Ice sheet, …)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altLang="ja-JP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Agriculture, natural resources, and ocean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altLang="ja-JP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Technology development</a:t>
            </a:r>
          </a:p>
        </p:txBody>
      </p:sp>
      <p:pic>
        <p:nvPicPr>
          <p:cNvPr id="9" name="Picture 51">
            <a:extLst>
              <a:ext uri="{FF2B5EF4-FFF2-40B4-BE49-F238E27FC236}">
                <a16:creationId xmlns:a16="http://schemas.microsoft.com/office/drawing/2014/main" id="{40BD23D2-8093-472D-8B3E-FA84768427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4304" y="3564526"/>
            <a:ext cx="4284662" cy="2125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AutoShape 96">
            <a:extLst>
              <a:ext uri="{FF2B5EF4-FFF2-40B4-BE49-F238E27FC236}">
                <a16:creationId xmlns:a16="http://schemas.microsoft.com/office/drawing/2014/main" id="{42546C7D-FA73-48D1-B715-55AB9E6F099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44454" y="3939176"/>
            <a:ext cx="3941762" cy="259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itchFamily="50" charset="-128"/>
              <a:cs typeface="Arial" panose="020B0604020202020204" pitchFamily="34" charset="0"/>
            </a:endParaRPr>
          </a:p>
        </p:txBody>
      </p:sp>
      <p:cxnSp>
        <p:nvCxnSpPr>
          <p:cNvPr id="11" name="直線矢印コネクタ 10">
            <a:extLst>
              <a:ext uri="{FF2B5EF4-FFF2-40B4-BE49-F238E27FC236}">
                <a16:creationId xmlns:a16="http://schemas.microsoft.com/office/drawing/2014/main" id="{81F405C4-6C0C-4928-BC7C-0F8A08C19F3B}"/>
              </a:ext>
            </a:extLst>
          </p:cNvPr>
          <p:cNvCxnSpPr/>
          <p:nvPr/>
        </p:nvCxnSpPr>
        <p:spPr bwMode="auto">
          <a:xfrm rot="5400000" flipH="1" flipV="1">
            <a:off x="1335054" y="5715589"/>
            <a:ext cx="766762" cy="474662"/>
          </a:xfrm>
          <a:prstGeom prst="straightConnector1">
            <a:avLst/>
          </a:prstGeom>
          <a:noFill/>
          <a:ln w="9525" cap="flat" cmpd="sng" algn="ctr">
            <a:solidFill>
              <a:srgbClr val="000000"/>
            </a:solidFill>
            <a:prstDash val="solid"/>
            <a:headEnd type="none" w="med" len="med"/>
            <a:tailEnd type="triangle" w="med" len="med"/>
          </a:ln>
          <a:effectLst/>
        </p:spPr>
      </p:cxnSp>
      <p:sp>
        <p:nvSpPr>
          <p:cNvPr id="12" name="テキスト ボックス 18">
            <a:extLst>
              <a:ext uri="{FF2B5EF4-FFF2-40B4-BE49-F238E27FC236}">
                <a16:creationId xmlns:a16="http://schemas.microsoft.com/office/drawing/2014/main" id="{FC267F28-273D-421D-9503-7AA6CECD15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8254" y="6299789"/>
            <a:ext cx="173586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PALSAR-2 antenna</a:t>
            </a:r>
            <a:endParaRPr kumimoji="1" lang="ja-JP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cxnSp>
        <p:nvCxnSpPr>
          <p:cNvPr id="13" name="直線矢印コネクタ 12">
            <a:extLst>
              <a:ext uri="{FF2B5EF4-FFF2-40B4-BE49-F238E27FC236}">
                <a16:creationId xmlns:a16="http://schemas.microsoft.com/office/drawing/2014/main" id="{FECEFF9D-87F5-49C4-A1CE-4A4D86CA3D24}"/>
              </a:ext>
            </a:extLst>
          </p:cNvPr>
          <p:cNvCxnSpPr/>
          <p:nvPr/>
        </p:nvCxnSpPr>
        <p:spPr bwMode="auto">
          <a:xfrm flipV="1">
            <a:off x="2979705" y="5634124"/>
            <a:ext cx="336410" cy="686303"/>
          </a:xfrm>
          <a:prstGeom prst="straightConnector1">
            <a:avLst/>
          </a:prstGeom>
          <a:noFill/>
          <a:ln w="9525" cap="flat" cmpd="sng" algn="ctr">
            <a:solidFill>
              <a:srgbClr val="000000"/>
            </a:solidFill>
            <a:prstDash val="solid"/>
            <a:headEnd type="none" w="med" len="med"/>
            <a:tailEnd type="triangle" w="med" len="med"/>
          </a:ln>
          <a:effectLst/>
        </p:spPr>
      </p:cxnSp>
      <p:sp>
        <p:nvSpPr>
          <p:cNvPr id="14" name="テキスト ボックス 18">
            <a:extLst>
              <a:ext uri="{FF2B5EF4-FFF2-40B4-BE49-F238E27FC236}">
                <a16:creationId xmlns:a16="http://schemas.microsoft.com/office/drawing/2014/main" id="{E61E4FED-A73E-4268-B867-65926450F3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0429" y="6299789"/>
            <a:ext cx="21971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X-band downlink antenna</a:t>
            </a:r>
            <a:endParaRPr kumimoji="1" lang="ja-JP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cxnSp>
        <p:nvCxnSpPr>
          <p:cNvPr id="15" name="直線矢印コネクタ 14">
            <a:extLst>
              <a:ext uri="{FF2B5EF4-FFF2-40B4-BE49-F238E27FC236}">
                <a16:creationId xmlns:a16="http://schemas.microsoft.com/office/drawing/2014/main" id="{B77898FA-6277-4DA9-96E0-DB58F985A85B}"/>
              </a:ext>
            </a:extLst>
          </p:cNvPr>
          <p:cNvCxnSpPr/>
          <p:nvPr/>
        </p:nvCxnSpPr>
        <p:spPr bwMode="auto">
          <a:xfrm rot="5400000" flipH="1" flipV="1">
            <a:off x="576229" y="4836113"/>
            <a:ext cx="406400" cy="200025"/>
          </a:xfrm>
          <a:prstGeom prst="straightConnector1">
            <a:avLst/>
          </a:prstGeom>
          <a:noFill/>
          <a:ln w="9525" cap="flat" cmpd="sng" algn="ctr">
            <a:solidFill>
              <a:srgbClr val="000000"/>
            </a:solidFill>
            <a:prstDash val="solid"/>
            <a:headEnd type="none" w="med" len="med"/>
            <a:tailEnd type="triangle" w="med" len="med"/>
          </a:ln>
          <a:effectLst/>
        </p:spPr>
      </p:cxnSp>
      <p:sp>
        <p:nvSpPr>
          <p:cNvPr id="16" name="テキスト ボックス 18">
            <a:extLst>
              <a:ext uri="{FF2B5EF4-FFF2-40B4-BE49-F238E27FC236}">
                <a16:creationId xmlns:a16="http://schemas.microsoft.com/office/drawing/2014/main" id="{698E4D97-14E0-4ED4-84AF-1E3F48C092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340" y="5095253"/>
            <a:ext cx="116063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Solar Arrays</a:t>
            </a:r>
            <a:endParaRPr kumimoji="1" lang="ja-JP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grpSp>
        <p:nvGrpSpPr>
          <p:cNvPr id="17" name="グループ化 32">
            <a:extLst>
              <a:ext uri="{FF2B5EF4-FFF2-40B4-BE49-F238E27FC236}">
                <a16:creationId xmlns:a16="http://schemas.microsoft.com/office/drawing/2014/main" id="{909D4E26-34A3-4D58-8CF3-7EB7956DEF42}"/>
              </a:ext>
            </a:extLst>
          </p:cNvPr>
          <p:cNvGrpSpPr>
            <a:grpSpLocks/>
          </p:cNvGrpSpPr>
          <p:nvPr/>
        </p:nvGrpSpPr>
        <p:grpSpPr bwMode="auto">
          <a:xfrm>
            <a:off x="3618673" y="3564526"/>
            <a:ext cx="838200" cy="784999"/>
            <a:chOff x="3149600" y="1265238"/>
            <a:chExt cx="838200" cy="784999"/>
          </a:xfrm>
        </p:grpSpPr>
        <p:cxnSp>
          <p:nvCxnSpPr>
            <p:cNvPr id="18" name="直線矢印コネクタ 17">
              <a:extLst>
                <a:ext uri="{FF2B5EF4-FFF2-40B4-BE49-F238E27FC236}">
                  <a16:creationId xmlns:a16="http://schemas.microsoft.com/office/drawing/2014/main" id="{1108D756-6C43-46A6-81FF-88B414FC64FD}"/>
                </a:ext>
              </a:extLst>
            </p:cNvPr>
            <p:cNvCxnSpPr/>
            <p:nvPr/>
          </p:nvCxnSpPr>
          <p:spPr bwMode="auto">
            <a:xfrm flipV="1">
              <a:off x="3536950" y="1557338"/>
              <a:ext cx="306388" cy="47625"/>
            </a:xfrm>
            <a:prstGeom prst="straightConnector1">
              <a:avLst/>
            </a:prstGeom>
            <a:noFill/>
            <a:ln w="9525" cap="flat" cmpd="sng" algn="ctr">
              <a:solidFill>
                <a:srgbClr val="000000"/>
              </a:solidFill>
              <a:prstDash val="solid"/>
              <a:tailEnd type="arrow"/>
            </a:ln>
            <a:effectLst/>
          </p:spPr>
        </p:cxnSp>
        <p:cxnSp>
          <p:nvCxnSpPr>
            <p:cNvPr id="19" name="直線矢印コネクタ 18">
              <a:extLst>
                <a:ext uri="{FF2B5EF4-FFF2-40B4-BE49-F238E27FC236}">
                  <a16:creationId xmlns:a16="http://schemas.microsoft.com/office/drawing/2014/main" id="{458E9179-54AA-4D7F-A325-A27683C68E9A}"/>
                </a:ext>
              </a:extLst>
            </p:cNvPr>
            <p:cNvCxnSpPr/>
            <p:nvPr/>
          </p:nvCxnSpPr>
          <p:spPr bwMode="auto">
            <a:xfrm rot="5400000" flipH="1" flipV="1">
              <a:off x="3434556" y="1702595"/>
              <a:ext cx="204787" cy="0"/>
            </a:xfrm>
            <a:prstGeom prst="straightConnector1">
              <a:avLst/>
            </a:prstGeom>
            <a:noFill/>
            <a:ln w="9525" cap="flat" cmpd="sng" algn="ctr">
              <a:solidFill>
                <a:srgbClr val="000000"/>
              </a:solidFill>
              <a:prstDash val="solid"/>
              <a:headEnd type="arrow"/>
              <a:tailEnd type="none"/>
            </a:ln>
            <a:effectLst/>
          </p:spPr>
        </p:cxnSp>
        <p:cxnSp>
          <p:nvCxnSpPr>
            <p:cNvPr id="20" name="直線矢印コネクタ 19">
              <a:extLst>
                <a:ext uri="{FF2B5EF4-FFF2-40B4-BE49-F238E27FC236}">
                  <a16:creationId xmlns:a16="http://schemas.microsoft.com/office/drawing/2014/main" id="{40590463-955F-4A6F-A0A4-831C00F418D8}"/>
                </a:ext>
              </a:extLst>
            </p:cNvPr>
            <p:cNvCxnSpPr/>
            <p:nvPr/>
          </p:nvCxnSpPr>
          <p:spPr bwMode="auto">
            <a:xfrm rot="10800000">
              <a:off x="3332163" y="1520826"/>
              <a:ext cx="206375" cy="84137"/>
            </a:xfrm>
            <a:prstGeom prst="straightConnector1">
              <a:avLst/>
            </a:prstGeom>
            <a:noFill/>
            <a:ln w="9525" cap="flat" cmpd="sng" algn="ctr">
              <a:solidFill>
                <a:srgbClr val="000000"/>
              </a:solidFill>
              <a:prstDash val="solid"/>
              <a:tailEnd type="arrow"/>
            </a:ln>
            <a:effectLst/>
          </p:spPr>
        </p:cxnSp>
        <p:sp>
          <p:nvSpPr>
            <p:cNvPr id="21" name="テキスト ボックス 8">
              <a:extLst>
                <a:ext uri="{FF2B5EF4-FFF2-40B4-BE49-F238E27FC236}">
                  <a16:creationId xmlns:a16="http://schemas.microsoft.com/office/drawing/2014/main" id="{63B2D8D4-9816-441A-8B3A-57549829B5D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43338" y="1338263"/>
              <a:ext cx="144462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charset="0"/>
                  <a:cs typeface="Arial" panose="020B0604020202020204" pitchFamily="34" charset="0"/>
                </a:rPr>
                <a:t>X</a:t>
              </a:r>
              <a:endParaRPr kumimoji="1" lang="ja-JP" alt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endParaRPr>
            </a:p>
          </p:txBody>
        </p:sp>
        <p:sp>
          <p:nvSpPr>
            <p:cNvPr id="22" name="テキスト ボックス 9">
              <a:extLst>
                <a:ext uri="{FF2B5EF4-FFF2-40B4-BE49-F238E27FC236}">
                  <a16:creationId xmlns:a16="http://schemas.microsoft.com/office/drawing/2014/main" id="{47A4FF88-2FC1-4A9A-A6D9-CA16B2D419F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49600" y="1265238"/>
              <a:ext cx="142875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charset="0"/>
                  <a:cs typeface="Arial" panose="020B0604020202020204" pitchFamily="34" charset="0"/>
                </a:rPr>
                <a:t>Y</a:t>
              </a:r>
              <a:endParaRPr kumimoji="1" lang="ja-JP" alt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endParaRPr>
            </a:p>
          </p:txBody>
        </p:sp>
        <p:sp>
          <p:nvSpPr>
            <p:cNvPr id="23" name="テキスト ボックス 10">
              <a:extLst>
                <a:ext uri="{FF2B5EF4-FFF2-40B4-BE49-F238E27FC236}">
                  <a16:creationId xmlns:a16="http://schemas.microsoft.com/office/drawing/2014/main" id="{5CCBD872-2F48-447B-8127-01F971EEAA1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82975" y="1773238"/>
              <a:ext cx="279244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charset="0"/>
                  <a:cs typeface="Arial" panose="020B0604020202020204" pitchFamily="34" charset="0"/>
                </a:rPr>
                <a:t>Z</a:t>
              </a:r>
              <a:endParaRPr kumimoji="1" lang="ja-JP" alt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endParaRPr>
            </a:p>
          </p:txBody>
        </p:sp>
      </p:grpSp>
      <p:sp>
        <p:nvSpPr>
          <p:cNvPr id="24" name="テキスト ボックス 21">
            <a:extLst>
              <a:ext uri="{FF2B5EF4-FFF2-40B4-BE49-F238E27FC236}">
                <a16:creationId xmlns:a16="http://schemas.microsoft.com/office/drawing/2014/main" id="{76AB1122-BC0A-4911-B43C-602BE797E2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1488" y="6317046"/>
            <a:ext cx="4108396" cy="415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17" tIns="45708" rIns="91417" bIns="4570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31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The compact infrared camera (CIRC) and SPAISE2 for detecting ships are carried as a technology demonstration payload. </a:t>
            </a:r>
            <a:endParaRPr kumimoji="1" lang="ja-JP" alt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25" name="スライド番号プレースホルダー 1">
            <a:extLst>
              <a:ext uri="{FF2B5EF4-FFF2-40B4-BE49-F238E27FC236}">
                <a16:creationId xmlns:a16="http://schemas.microsoft.com/office/drawing/2014/main" id="{9C81C42A-0A22-4E51-B375-85B5C34E5193}"/>
              </a:ext>
            </a:extLst>
          </p:cNvPr>
          <p:cNvSpPr txBox="1">
            <a:spLocks/>
          </p:cNvSpPr>
          <p:nvPr/>
        </p:nvSpPr>
        <p:spPr>
          <a:xfrm>
            <a:off x="7010400" y="6397595"/>
            <a:ext cx="1970943" cy="400110"/>
          </a:xfrm>
          <a:prstGeom prst="rect">
            <a:avLst/>
          </a:prstGeom>
        </p:spPr>
        <p:txBody>
          <a:bodyPr/>
          <a:lstStyle>
            <a:lvl1pPr defTabSz="457200">
              <a:defRPr>
                <a:solidFill>
                  <a:srgbClr val="002569"/>
                </a:solidFill>
              </a:defRPr>
            </a:lvl1pPr>
            <a:lvl2pPr indent="457200" defTabSz="457200">
              <a:defRPr>
                <a:solidFill>
                  <a:srgbClr val="002569"/>
                </a:solidFill>
              </a:defRPr>
            </a:lvl2pPr>
            <a:lvl3pPr indent="914400" defTabSz="457200">
              <a:defRPr>
                <a:solidFill>
                  <a:srgbClr val="002569"/>
                </a:solidFill>
              </a:defRPr>
            </a:lvl3pPr>
            <a:lvl4pPr indent="1371600" defTabSz="457200">
              <a:defRPr>
                <a:solidFill>
                  <a:srgbClr val="002569"/>
                </a:solidFill>
              </a:defRPr>
            </a:lvl4pPr>
            <a:lvl5pPr indent="1828800" defTabSz="457200">
              <a:defRPr>
                <a:solidFill>
                  <a:srgbClr val="002569"/>
                </a:solidFill>
              </a:defRPr>
            </a:lvl5pPr>
            <a:lvl6pPr indent="2286000" defTabSz="457200">
              <a:defRPr>
                <a:solidFill>
                  <a:srgbClr val="002569"/>
                </a:solidFill>
              </a:defRPr>
            </a:lvl6pPr>
            <a:lvl7pPr indent="2743200" defTabSz="457200">
              <a:defRPr>
                <a:solidFill>
                  <a:srgbClr val="002569"/>
                </a:solidFill>
              </a:defRPr>
            </a:lvl7pPr>
            <a:lvl8pPr indent="3200400" defTabSz="457200">
              <a:defRPr>
                <a:solidFill>
                  <a:srgbClr val="002569"/>
                </a:solidFill>
              </a:defRPr>
            </a:lvl8pPr>
            <a:lvl9pPr indent="3657600" defTabSz="457200">
              <a:defRPr>
                <a:solidFill>
                  <a:srgbClr val="002569"/>
                </a:solidFill>
              </a:defRPr>
            </a:lvl9pPr>
          </a:lstStyle>
          <a:p>
            <a:pPr algn="r" defTabSz="779173">
              <a:defRPr/>
            </a:pPr>
            <a:fld id="{D1C38B77-350B-4033-A646-6EAACEE6E440}" type="slidenum">
              <a:rPr kumimoji="1" lang="ja-JP" altLang="en-US" sz="2000" kern="1200" smtClean="0">
                <a:solidFill>
                  <a:srgbClr val="008000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rPr>
              <a:pPr algn="r" defTabSz="779173">
                <a:defRPr/>
              </a:pPr>
              <a:t>10</a:t>
            </a:fld>
            <a:endParaRPr kumimoji="1" lang="ja-JP" altLang="en-US" sz="2000" kern="1200" dirty="0">
              <a:solidFill>
                <a:srgbClr val="008000"/>
              </a:solidFill>
              <a:latin typeface="Arial" panose="020B0604020202020204" pitchFamily="34" charset="0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06693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44">
            <a:extLst>
              <a:ext uri="{FF2B5EF4-FFF2-40B4-BE49-F238E27FC236}">
                <a16:creationId xmlns:a16="http://schemas.microsoft.com/office/drawing/2014/main" id="{5A32A2F1-5E25-405D-B471-C8C98BCEC731}"/>
              </a:ext>
            </a:extLst>
          </p:cNvPr>
          <p:cNvSpPr txBox="1">
            <a:spLocks/>
          </p:cNvSpPr>
          <p:nvPr/>
        </p:nvSpPr>
        <p:spPr bwMode="auto">
          <a:xfrm>
            <a:off x="384458" y="228600"/>
            <a:ext cx="8375084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itchFamily="50" charset="-128"/>
                <a:ea typeface="ＭＳ Ｐゴシック" pitchFamily="50" charset="-128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bg1"/>
                </a:solidFill>
                <a:latin typeface="ＭＳ Ｐゴシック" pitchFamily="50" charset="-128"/>
                <a:ea typeface="ＭＳ Ｐゴシック" pitchFamily="50" charset="-128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bg1"/>
                </a:solidFill>
                <a:latin typeface="ＭＳ Ｐゴシック" pitchFamily="50" charset="-128"/>
                <a:ea typeface="ＭＳ Ｐゴシック" pitchFamily="50" charset="-128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bg1"/>
                </a:solidFill>
                <a:latin typeface="ＭＳ Ｐゴシック" pitchFamily="50" charset="-128"/>
                <a:ea typeface="ＭＳ Ｐゴシック" pitchFamily="50" charset="-128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bg1"/>
                </a:solidFill>
                <a:latin typeface="ＭＳ Ｐゴシック" pitchFamily="50" charset="-128"/>
                <a:ea typeface="ＭＳ Ｐゴシック" pitchFamily="50" charset="-128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0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0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0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0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9pPr>
          </a:lstStyle>
          <a:p>
            <a:pPr defTabSz="914400"/>
            <a:r>
              <a:rPr lang="en-US" altLang="ja-JP" b="0" dirty="0"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ALOS-2 Mission Operation</a:t>
            </a:r>
            <a:endParaRPr lang="ja-JP" altLang="en-US" b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表 4">
            <a:extLst>
              <a:ext uri="{FF2B5EF4-FFF2-40B4-BE49-F238E27FC236}">
                <a16:creationId xmlns:a16="http://schemas.microsoft.com/office/drawing/2014/main" id="{92420556-9833-4ECF-978B-9EA1F9C400F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4846913"/>
              </p:ext>
            </p:extLst>
          </p:nvPr>
        </p:nvGraphicFramePr>
        <p:xfrm>
          <a:off x="228600" y="1295400"/>
          <a:ext cx="8791615" cy="5118954"/>
        </p:xfrm>
        <a:graphic>
          <a:graphicData uri="http://schemas.openxmlformats.org/drawingml/2006/table">
            <a:tbl>
              <a:tblPr firstRow="1" bandRow="1"/>
              <a:tblGrid>
                <a:gridCol w="12961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0175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9895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9895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9895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9895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9895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09895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92558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2000" dirty="0"/>
                        <a:t>JFY2014</a:t>
                      </a:r>
                      <a:endParaRPr kumimoji="1" lang="ja-JP" altLang="en-US" sz="2000" b="1" i="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18AB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2000" dirty="0"/>
                        <a:t>2015</a:t>
                      </a:r>
                      <a:endParaRPr kumimoji="1" lang="ja-JP" altLang="en-US" sz="2000" b="1" i="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18AB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2000" dirty="0"/>
                        <a:t>2016</a:t>
                      </a:r>
                      <a:endParaRPr kumimoji="1" lang="ja-JP" altLang="en-US" sz="2000" b="1" i="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18AB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2000" dirty="0"/>
                        <a:t>2017</a:t>
                      </a:r>
                      <a:endParaRPr kumimoji="1" lang="ja-JP" altLang="en-US" sz="2000" b="1" i="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18AB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2000" dirty="0"/>
                        <a:t>2018</a:t>
                      </a:r>
                      <a:endParaRPr kumimoji="1" lang="ja-JP" altLang="en-US" sz="2000" b="1" i="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18AB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2000" dirty="0"/>
                        <a:t>2019</a:t>
                      </a:r>
                      <a:endParaRPr kumimoji="1" lang="ja-JP" altLang="en-US" sz="2000" b="1" i="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18AB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2000" dirty="0"/>
                        <a:t>2020</a:t>
                      </a:r>
                      <a:endParaRPr kumimoji="1" lang="ja-JP" altLang="en-US" sz="2000" b="1" i="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18AB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2000" dirty="0"/>
                        <a:t>2021</a:t>
                      </a:r>
                      <a:endParaRPr kumimoji="1" lang="ja-JP" altLang="en-US" sz="2000" b="1" i="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18AB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22714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endParaRPr kumimoji="1" lang="ja-JP" altLang="en-US" sz="1400" b="1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3838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endParaRPr kumimoji="1" lang="ja-JP" altLang="en-US" sz="14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3838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endParaRPr kumimoji="1" lang="ja-JP" altLang="en-US" sz="14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3838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endParaRPr kumimoji="1" lang="ja-JP" altLang="en-US" sz="14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3838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endParaRPr kumimoji="1" lang="ja-JP" altLang="en-US" sz="14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3838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endParaRPr kumimoji="1" lang="ja-JP" altLang="en-US" sz="14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3838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endParaRPr kumimoji="1" lang="ja-JP" altLang="en-US" sz="14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3838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endParaRPr kumimoji="1" lang="ja-JP" altLang="en-US" sz="14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38383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6" name="二等辺三角形 5">
            <a:extLst>
              <a:ext uri="{FF2B5EF4-FFF2-40B4-BE49-F238E27FC236}">
                <a16:creationId xmlns:a16="http://schemas.microsoft.com/office/drawing/2014/main" id="{9452DC12-FB0B-4F47-AAE5-E6EBE85D2D9A}"/>
              </a:ext>
            </a:extLst>
          </p:cNvPr>
          <p:cNvSpPr/>
          <p:nvPr/>
        </p:nvSpPr>
        <p:spPr>
          <a:xfrm>
            <a:off x="562378" y="2865064"/>
            <a:ext cx="215149" cy="193637"/>
          </a:xfrm>
          <a:prstGeom prst="triangle">
            <a:avLst/>
          </a:prstGeom>
          <a:gradFill rotWithShape="1">
            <a:gsLst>
              <a:gs pos="0">
                <a:srgbClr val="838383">
                  <a:shade val="51000"/>
                  <a:satMod val="130000"/>
                </a:srgbClr>
              </a:gs>
              <a:gs pos="80000">
                <a:srgbClr val="838383">
                  <a:shade val="93000"/>
                  <a:satMod val="130000"/>
                </a:srgbClr>
              </a:gs>
              <a:gs pos="100000">
                <a:srgbClr val="838383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838383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81D2B84F-8CD3-41F0-AFBE-BA1A19E40C6D}"/>
              </a:ext>
            </a:extLst>
          </p:cNvPr>
          <p:cNvSpPr txBox="1"/>
          <p:nvPr/>
        </p:nvSpPr>
        <p:spPr>
          <a:xfrm>
            <a:off x="766769" y="2801869"/>
            <a:ext cx="9681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Launch</a:t>
            </a:r>
            <a:endParaRPr kumimoji="1" lang="ja-JP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8" name="右矢印 7">
            <a:extLst>
              <a:ext uri="{FF2B5EF4-FFF2-40B4-BE49-F238E27FC236}">
                <a16:creationId xmlns:a16="http://schemas.microsoft.com/office/drawing/2014/main" id="{1B42AEE5-8CF7-4F61-864E-A9A89018B2A2}"/>
              </a:ext>
            </a:extLst>
          </p:cNvPr>
          <p:cNvSpPr/>
          <p:nvPr/>
        </p:nvSpPr>
        <p:spPr>
          <a:xfrm>
            <a:off x="695446" y="3177037"/>
            <a:ext cx="303474" cy="301214"/>
          </a:xfrm>
          <a:prstGeom prst="rightArrow">
            <a:avLst/>
          </a:prstGeom>
          <a:solidFill>
            <a:srgbClr val="A6B727"/>
          </a:solidFill>
          <a:ln w="25400" cap="flat" cmpd="sng" algn="ctr">
            <a:solidFill>
              <a:srgbClr val="A6B727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9" name="右矢印 12">
            <a:extLst>
              <a:ext uri="{FF2B5EF4-FFF2-40B4-BE49-F238E27FC236}">
                <a16:creationId xmlns:a16="http://schemas.microsoft.com/office/drawing/2014/main" id="{BAA75BA6-C2EB-45CF-BB1F-0C4F995209EE}"/>
              </a:ext>
            </a:extLst>
          </p:cNvPr>
          <p:cNvSpPr/>
          <p:nvPr/>
        </p:nvSpPr>
        <p:spPr>
          <a:xfrm>
            <a:off x="981263" y="3512323"/>
            <a:ext cx="360040" cy="301214"/>
          </a:xfrm>
          <a:prstGeom prst="rightArrow">
            <a:avLst/>
          </a:prstGeom>
          <a:solidFill>
            <a:srgbClr val="A6B727"/>
          </a:solidFill>
          <a:ln w="25400" cap="flat" cmpd="sng" algn="ctr">
            <a:solidFill>
              <a:srgbClr val="A6B727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810AD021-7DEA-4771-830A-E7BD6904C2D1}"/>
              </a:ext>
            </a:extLst>
          </p:cNvPr>
          <p:cNvSpPr txBox="1"/>
          <p:nvPr/>
        </p:nvSpPr>
        <p:spPr>
          <a:xfrm>
            <a:off x="942870" y="3159244"/>
            <a:ext cx="22340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Initial C/O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DD46B862-1F42-488F-B875-2A9AA019DBFD}"/>
              </a:ext>
            </a:extLst>
          </p:cNvPr>
          <p:cNvSpPr txBox="1"/>
          <p:nvPr/>
        </p:nvSpPr>
        <p:spPr>
          <a:xfrm>
            <a:off x="1339550" y="3519284"/>
            <a:ext cx="22340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Initial Cal-Val</a:t>
            </a:r>
            <a:endParaRPr kumimoji="1" lang="ja-JP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12" name="二等辺三角形 11">
            <a:extLst>
              <a:ext uri="{FF2B5EF4-FFF2-40B4-BE49-F238E27FC236}">
                <a16:creationId xmlns:a16="http://schemas.microsoft.com/office/drawing/2014/main" id="{892A188D-B96B-4CE2-9CB1-DB2523BA7260}"/>
              </a:ext>
            </a:extLst>
          </p:cNvPr>
          <p:cNvSpPr/>
          <p:nvPr/>
        </p:nvSpPr>
        <p:spPr>
          <a:xfrm>
            <a:off x="1270170" y="3951332"/>
            <a:ext cx="215149" cy="193637"/>
          </a:xfrm>
          <a:prstGeom prst="triangle">
            <a:avLst/>
          </a:prstGeom>
          <a:gradFill rotWithShape="1">
            <a:gsLst>
              <a:gs pos="0">
                <a:srgbClr val="838383">
                  <a:shade val="51000"/>
                  <a:satMod val="130000"/>
                </a:srgbClr>
              </a:gs>
              <a:gs pos="80000">
                <a:srgbClr val="838383">
                  <a:shade val="93000"/>
                  <a:satMod val="130000"/>
                </a:srgbClr>
              </a:gs>
              <a:gs pos="100000">
                <a:srgbClr val="838383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838383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6C055741-4A2F-40A3-872E-D68F1EB58B4C}"/>
              </a:ext>
            </a:extLst>
          </p:cNvPr>
          <p:cNvSpPr txBox="1"/>
          <p:nvPr/>
        </p:nvSpPr>
        <p:spPr>
          <a:xfrm>
            <a:off x="1485319" y="3900810"/>
            <a:ext cx="22340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Product release</a:t>
            </a:r>
            <a:endParaRPr kumimoji="1" lang="ja-JP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14" name="右矢印 20">
            <a:extLst>
              <a:ext uri="{FF2B5EF4-FFF2-40B4-BE49-F238E27FC236}">
                <a16:creationId xmlns:a16="http://schemas.microsoft.com/office/drawing/2014/main" id="{0E74A5C7-CE9C-45A6-B5B6-D18398023F8C}"/>
              </a:ext>
            </a:extLst>
          </p:cNvPr>
          <p:cNvSpPr/>
          <p:nvPr/>
        </p:nvSpPr>
        <p:spPr>
          <a:xfrm>
            <a:off x="6021823" y="4196911"/>
            <a:ext cx="2915535" cy="301214"/>
          </a:xfrm>
          <a:prstGeom prst="rightArrow">
            <a:avLst/>
          </a:prstGeom>
          <a:gradFill rotWithShape="1">
            <a:gsLst>
              <a:gs pos="0">
                <a:srgbClr val="A6B727">
                  <a:tint val="50000"/>
                  <a:satMod val="300000"/>
                </a:srgbClr>
              </a:gs>
              <a:gs pos="35000">
                <a:srgbClr val="A6B727">
                  <a:tint val="37000"/>
                  <a:satMod val="300000"/>
                </a:srgbClr>
              </a:gs>
              <a:gs pos="100000">
                <a:srgbClr val="A6B727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A6B727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1E21CAF8-80AA-408E-BC5D-2F9C0BBE694C}"/>
              </a:ext>
            </a:extLst>
          </p:cNvPr>
          <p:cNvSpPr txBox="1"/>
          <p:nvPr/>
        </p:nvSpPr>
        <p:spPr>
          <a:xfrm>
            <a:off x="2020845" y="4443942"/>
            <a:ext cx="32483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Mission operation (5 years)</a:t>
            </a:r>
            <a:endParaRPr kumimoji="1" lang="ja-JP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96DCBCC9-BD1F-46E9-81CA-367ACCC56110}"/>
              </a:ext>
            </a:extLst>
          </p:cNvPr>
          <p:cNvSpPr txBox="1"/>
          <p:nvPr/>
        </p:nvSpPr>
        <p:spPr>
          <a:xfrm>
            <a:off x="6256518" y="4459425"/>
            <a:ext cx="26808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Post-mission operation</a:t>
            </a:r>
          </a:p>
        </p:txBody>
      </p:sp>
      <p:sp>
        <p:nvSpPr>
          <p:cNvPr id="17" name="右矢印 28">
            <a:extLst>
              <a:ext uri="{FF2B5EF4-FFF2-40B4-BE49-F238E27FC236}">
                <a16:creationId xmlns:a16="http://schemas.microsoft.com/office/drawing/2014/main" id="{4384C75E-DFFB-4768-8882-D56C8FC70E49}"/>
              </a:ext>
            </a:extLst>
          </p:cNvPr>
          <p:cNvSpPr/>
          <p:nvPr/>
        </p:nvSpPr>
        <p:spPr>
          <a:xfrm>
            <a:off x="7549287" y="5121218"/>
            <a:ext cx="1407960" cy="295919"/>
          </a:xfrm>
          <a:prstGeom prst="rightArrow">
            <a:avLst/>
          </a:prstGeom>
          <a:solidFill>
            <a:srgbClr val="418AB3"/>
          </a:solidFill>
          <a:ln w="25400" cap="flat" cmpd="sng" algn="ctr">
            <a:solidFill>
              <a:srgbClr val="418AB3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18" name="右矢印 30">
            <a:extLst>
              <a:ext uri="{FF2B5EF4-FFF2-40B4-BE49-F238E27FC236}">
                <a16:creationId xmlns:a16="http://schemas.microsoft.com/office/drawing/2014/main" id="{887D2976-58D3-453A-9682-87810E94F4AE}"/>
              </a:ext>
            </a:extLst>
          </p:cNvPr>
          <p:cNvSpPr/>
          <p:nvPr/>
        </p:nvSpPr>
        <p:spPr>
          <a:xfrm>
            <a:off x="7861447" y="5697478"/>
            <a:ext cx="1078289" cy="274449"/>
          </a:xfrm>
          <a:prstGeom prst="rightArrow">
            <a:avLst/>
          </a:prstGeom>
          <a:solidFill>
            <a:srgbClr val="F69200"/>
          </a:solidFill>
          <a:ln w="25400" cap="flat" cmpd="sng" algn="ctr">
            <a:solidFill>
              <a:srgbClr val="F69200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0299ACE0-525A-47A0-80C5-5FDBCEDB3EA9}"/>
              </a:ext>
            </a:extLst>
          </p:cNvPr>
          <p:cNvSpPr txBox="1"/>
          <p:nvPr/>
        </p:nvSpPr>
        <p:spPr>
          <a:xfrm>
            <a:off x="1631467" y="4974194"/>
            <a:ext cx="12754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ALOS-3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(Optical)</a:t>
            </a:r>
            <a:endParaRPr kumimoji="1" lang="en-US" altLang="ja-JP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12CD25C6-EC02-493C-BD17-733A78F72743}"/>
              </a:ext>
            </a:extLst>
          </p:cNvPr>
          <p:cNvSpPr txBox="1"/>
          <p:nvPr/>
        </p:nvSpPr>
        <p:spPr>
          <a:xfrm>
            <a:off x="300608" y="2557287"/>
            <a:ext cx="12924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May 24, 2014</a:t>
            </a:r>
            <a:endParaRPr kumimoji="1" lang="ja-JP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21" name="右矢印 18">
            <a:extLst>
              <a:ext uri="{FF2B5EF4-FFF2-40B4-BE49-F238E27FC236}">
                <a16:creationId xmlns:a16="http://schemas.microsoft.com/office/drawing/2014/main" id="{4477073F-0C1D-4979-B270-46E484E05871}"/>
              </a:ext>
            </a:extLst>
          </p:cNvPr>
          <p:cNvSpPr/>
          <p:nvPr/>
        </p:nvSpPr>
        <p:spPr>
          <a:xfrm>
            <a:off x="979510" y="4196911"/>
            <a:ext cx="5330345" cy="301214"/>
          </a:xfrm>
          <a:prstGeom prst="rightArrow">
            <a:avLst/>
          </a:prstGeom>
          <a:solidFill>
            <a:srgbClr val="A6B727"/>
          </a:solidFill>
          <a:ln w="25400" cap="flat" cmpd="sng" algn="ctr">
            <a:solidFill>
              <a:srgbClr val="A6B727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22" name="右矢印 28">
            <a:extLst>
              <a:ext uri="{FF2B5EF4-FFF2-40B4-BE49-F238E27FC236}">
                <a16:creationId xmlns:a16="http://schemas.microsoft.com/office/drawing/2014/main" id="{B9FF61EB-72B3-4793-9DCD-860BD8D20C7C}"/>
              </a:ext>
            </a:extLst>
          </p:cNvPr>
          <p:cNvSpPr/>
          <p:nvPr/>
        </p:nvSpPr>
        <p:spPr>
          <a:xfrm>
            <a:off x="2861085" y="5117283"/>
            <a:ext cx="4688202" cy="284718"/>
          </a:xfrm>
          <a:prstGeom prst="rightArrow">
            <a:avLst/>
          </a:prstGeom>
          <a:gradFill rotWithShape="1">
            <a:gsLst>
              <a:gs pos="0">
                <a:srgbClr val="418AB3">
                  <a:tint val="50000"/>
                  <a:satMod val="300000"/>
                </a:srgbClr>
              </a:gs>
              <a:gs pos="35000">
                <a:srgbClr val="418AB3">
                  <a:tint val="37000"/>
                  <a:satMod val="300000"/>
                </a:srgbClr>
              </a:gs>
              <a:gs pos="100000">
                <a:srgbClr val="418AB3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418AB3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07287B5A-507E-46BA-9F98-65FF462DA4FA}"/>
              </a:ext>
            </a:extLst>
          </p:cNvPr>
          <p:cNvSpPr txBox="1"/>
          <p:nvPr/>
        </p:nvSpPr>
        <p:spPr>
          <a:xfrm>
            <a:off x="156592" y="1779852"/>
            <a:ext cx="12754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ALOS-2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(L-SAR)</a:t>
            </a:r>
            <a:endParaRPr kumimoji="1" lang="en-US" altLang="ja-JP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24" name="右矢印 28">
            <a:extLst>
              <a:ext uri="{FF2B5EF4-FFF2-40B4-BE49-F238E27FC236}">
                <a16:creationId xmlns:a16="http://schemas.microsoft.com/office/drawing/2014/main" id="{80F1714F-808A-497A-9A0B-E1D86979803B}"/>
              </a:ext>
            </a:extLst>
          </p:cNvPr>
          <p:cNvSpPr/>
          <p:nvPr/>
        </p:nvSpPr>
        <p:spPr>
          <a:xfrm>
            <a:off x="3573550" y="5679388"/>
            <a:ext cx="4287897" cy="292539"/>
          </a:xfrm>
          <a:prstGeom prst="rightArrow">
            <a:avLst/>
          </a:prstGeom>
          <a:gradFill rotWithShape="1">
            <a:gsLst>
              <a:gs pos="0">
                <a:srgbClr val="F69200">
                  <a:tint val="50000"/>
                  <a:satMod val="300000"/>
                </a:srgbClr>
              </a:gs>
              <a:gs pos="35000">
                <a:srgbClr val="F69200">
                  <a:tint val="37000"/>
                  <a:satMod val="300000"/>
                </a:srgbClr>
              </a:gs>
              <a:gs pos="100000">
                <a:srgbClr val="F69200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F69200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cxnSp>
        <p:nvCxnSpPr>
          <p:cNvPr id="25" name="直線コネクタ 24">
            <a:extLst>
              <a:ext uri="{FF2B5EF4-FFF2-40B4-BE49-F238E27FC236}">
                <a16:creationId xmlns:a16="http://schemas.microsoft.com/office/drawing/2014/main" id="{A26A8941-C443-4FFF-9A4F-03C7AB7BF29E}"/>
              </a:ext>
            </a:extLst>
          </p:cNvPr>
          <p:cNvCxnSpPr/>
          <p:nvPr/>
        </p:nvCxnSpPr>
        <p:spPr>
          <a:xfrm flipH="1">
            <a:off x="6334147" y="1715526"/>
            <a:ext cx="21772" cy="4691796"/>
          </a:xfrm>
          <a:prstGeom prst="line">
            <a:avLst/>
          </a:prstGeom>
          <a:noFill/>
          <a:ln w="101600" cap="flat" cmpd="sng" algn="ctr">
            <a:solidFill>
              <a:srgbClr val="FF00FF">
                <a:alpha val="50000"/>
              </a:srgbClr>
            </a:solidFill>
            <a:prstDash val="solid"/>
          </a:ln>
          <a:effectLst/>
        </p:spPr>
      </p:cxnSp>
      <p:pic>
        <p:nvPicPr>
          <p:cNvPr id="26" name="Picture 2" descr="F:\Resources\ALOS2\新CG\2_leaflet_small.png">
            <a:extLst>
              <a:ext uri="{FF2B5EF4-FFF2-40B4-BE49-F238E27FC236}">
                <a16:creationId xmlns:a16="http://schemas.microsoft.com/office/drawing/2014/main" id="{CD6185F7-AB00-4003-9CCF-5D1AD9E035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05491" y="1733834"/>
            <a:ext cx="1519853" cy="837776"/>
          </a:xfrm>
          <a:prstGeom prst="rect">
            <a:avLst/>
          </a:prstGeom>
          <a:noFill/>
        </p:spPr>
      </p:pic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A0C23970-8900-4532-A5BB-8D3304D9B6AB}"/>
              </a:ext>
            </a:extLst>
          </p:cNvPr>
          <p:cNvSpPr txBox="1"/>
          <p:nvPr/>
        </p:nvSpPr>
        <p:spPr>
          <a:xfrm>
            <a:off x="2413541" y="5524919"/>
            <a:ext cx="12754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ALOS-4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(L-SAR)</a:t>
            </a:r>
            <a:endParaRPr kumimoji="1" lang="en-US" altLang="ja-JP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67A02071-01EA-4866-AC90-11CBDBAC40D4}"/>
              </a:ext>
            </a:extLst>
          </p:cNvPr>
          <p:cNvSpPr txBox="1"/>
          <p:nvPr/>
        </p:nvSpPr>
        <p:spPr>
          <a:xfrm>
            <a:off x="4325812" y="5934380"/>
            <a:ext cx="32483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Development</a:t>
            </a:r>
            <a:endParaRPr kumimoji="1" lang="ja-JP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0A2FF1B9-9C7C-4CE7-A6F5-75AF34DA58C1}"/>
              </a:ext>
            </a:extLst>
          </p:cNvPr>
          <p:cNvSpPr txBox="1"/>
          <p:nvPr/>
        </p:nvSpPr>
        <p:spPr>
          <a:xfrm>
            <a:off x="3733818" y="5349315"/>
            <a:ext cx="32483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Development</a:t>
            </a:r>
            <a:endParaRPr kumimoji="1" lang="ja-JP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30" name="二等辺三角形 29">
            <a:extLst>
              <a:ext uri="{FF2B5EF4-FFF2-40B4-BE49-F238E27FC236}">
                <a16:creationId xmlns:a16="http://schemas.microsoft.com/office/drawing/2014/main" id="{238BED48-8409-42D1-A358-6E5EA663C74B}"/>
              </a:ext>
            </a:extLst>
          </p:cNvPr>
          <p:cNvSpPr/>
          <p:nvPr/>
        </p:nvSpPr>
        <p:spPr>
          <a:xfrm>
            <a:off x="6184812" y="2815402"/>
            <a:ext cx="215149" cy="193637"/>
          </a:xfrm>
          <a:prstGeom prst="triangle">
            <a:avLst/>
          </a:prstGeom>
          <a:solidFill>
            <a:schemeClr val="accent2"/>
          </a:solidFill>
          <a:ln w="9525" cap="flat" cmpd="sng" algn="ctr">
            <a:solidFill>
              <a:srgbClr val="838383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37DE437E-C5D7-4643-9B5A-C1B076A2DA3F}"/>
              </a:ext>
            </a:extLst>
          </p:cNvPr>
          <p:cNvSpPr txBox="1"/>
          <p:nvPr/>
        </p:nvSpPr>
        <p:spPr>
          <a:xfrm>
            <a:off x="5140779" y="3029978"/>
            <a:ext cx="1075863" cy="915892"/>
          </a:xfrm>
          <a:prstGeom prst="rect">
            <a:avLst/>
          </a:prstGeom>
          <a:noFill/>
          <a:ln>
            <a:solidFill>
              <a:srgbClr val="FF404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ＭＳ Ｐゴシック" pitchFamily="50" charset="-128"/>
                <a:cs typeface="+mn-cs"/>
              </a:rPr>
              <a:t>Nominal Operation  Review</a:t>
            </a:r>
            <a:r>
              <a:rPr kumimoji="1" lang="ja-JP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ＭＳ Ｐゴシック" pitchFamily="50" charset="-128"/>
                <a:cs typeface="+mn-cs"/>
              </a:rPr>
              <a:t>　</a:t>
            </a:r>
            <a:r>
              <a:rPr kumimoji="1" lang="en-US" altLang="ja-JP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ＭＳ Ｐゴシック" pitchFamily="50" charset="-128"/>
                <a:cs typeface="+mn-cs"/>
              </a:rPr>
              <a:t>Meeting</a:t>
            </a:r>
            <a:endParaRPr kumimoji="1" lang="ja-JP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ＭＳ Ｐゴシック" pitchFamily="50" charset="-128"/>
              <a:cs typeface="+mn-cs"/>
            </a:endParaRPr>
          </a:p>
        </p:txBody>
      </p:sp>
      <p:sp>
        <p:nvSpPr>
          <p:cNvPr id="32" name="スライド番号プレースホルダー 1">
            <a:extLst>
              <a:ext uri="{FF2B5EF4-FFF2-40B4-BE49-F238E27FC236}">
                <a16:creationId xmlns:a16="http://schemas.microsoft.com/office/drawing/2014/main" id="{5D714EBF-59CB-4D47-9A50-FCC034FC098A}"/>
              </a:ext>
            </a:extLst>
          </p:cNvPr>
          <p:cNvSpPr txBox="1">
            <a:spLocks/>
          </p:cNvSpPr>
          <p:nvPr/>
        </p:nvSpPr>
        <p:spPr>
          <a:xfrm>
            <a:off x="7010400" y="6397595"/>
            <a:ext cx="1970943" cy="400110"/>
          </a:xfrm>
          <a:prstGeom prst="rect">
            <a:avLst/>
          </a:prstGeom>
        </p:spPr>
        <p:txBody>
          <a:bodyPr/>
          <a:lstStyle>
            <a:lvl1pPr defTabSz="457200">
              <a:defRPr>
                <a:solidFill>
                  <a:srgbClr val="002569"/>
                </a:solidFill>
              </a:defRPr>
            </a:lvl1pPr>
            <a:lvl2pPr indent="457200" defTabSz="457200">
              <a:defRPr>
                <a:solidFill>
                  <a:srgbClr val="002569"/>
                </a:solidFill>
              </a:defRPr>
            </a:lvl2pPr>
            <a:lvl3pPr indent="914400" defTabSz="457200">
              <a:defRPr>
                <a:solidFill>
                  <a:srgbClr val="002569"/>
                </a:solidFill>
              </a:defRPr>
            </a:lvl3pPr>
            <a:lvl4pPr indent="1371600" defTabSz="457200">
              <a:defRPr>
                <a:solidFill>
                  <a:srgbClr val="002569"/>
                </a:solidFill>
              </a:defRPr>
            </a:lvl4pPr>
            <a:lvl5pPr indent="1828800" defTabSz="457200">
              <a:defRPr>
                <a:solidFill>
                  <a:srgbClr val="002569"/>
                </a:solidFill>
              </a:defRPr>
            </a:lvl5pPr>
            <a:lvl6pPr indent="2286000" defTabSz="457200">
              <a:defRPr>
                <a:solidFill>
                  <a:srgbClr val="002569"/>
                </a:solidFill>
              </a:defRPr>
            </a:lvl6pPr>
            <a:lvl7pPr indent="2743200" defTabSz="457200">
              <a:defRPr>
                <a:solidFill>
                  <a:srgbClr val="002569"/>
                </a:solidFill>
              </a:defRPr>
            </a:lvl7pPr>
            <a:lvl8pPr indent="3200400" defTabSz="457200">
              <a:defRPr>
                <a:solidFill>
                  <a:srgbClr val="002569"/>
                </a:solidFill>
              </a:defRPr>
            </a:lvl8pPr>
            <a:lvl9pPr indent="3657600" defTabSz="457200">
              <a:defRPr>
                <a:solidFill>
                  <a:srgbClr val="002569"/>
                </a:solidFill>
              </a:defRPr>
            </a:lvl9pPr>
          </a:lstStyle>
          <a:p>
            <a:pPr algn="r" defTabSz="779173">
              <a:defRPr/>
            </a:pPr>
            <a:fld id="{D1C38B77-350B-4033-A646-6EAACEE6E440}" type="slidenum">
              <a:rPr kumimoji="1" lang="ja-JP" altLang="en-US" sz="2000" kern="1200" smtClean="0">
                <a:solidFill>
                  <a:srgbClr val="008000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rPr>
              <a:pPr algn="r" defTabSz="779173">
                <a:defRPr/>
              </a:pPr>
              <a:t>11</a:t>
            </a:fld>
            <a:endParaRPr kumimoji="1" lang="ja-JP" altLang="en-US" sz="2000" kern="1200" dirty="0">
              <a:solidFill>
                <a:srgbClr val="008000"/>
              </a:solidFill>
              <a:latin typeface="Arial" panose="020B0604020202020204" pitchFamily="34" charset="0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84987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テキスト ボックス 1">
            <a:extLst>
              <a:ext uri="{FF2B5EF4-FFF2-40B4-BE49-F238E27FC236}">
                <a16:creationId xmlns:a16="http://schemas.microsoft.com/office/drawing/2014/main" id="{2DCA8542-49E7-4D13-BC8C-F99E9CD49A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7652" y="2002728"/>
            <a:ext cx="18573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graphicFrame>
        <p:nvGraphicFramePr>
          <p:cNvPr id="6" name="表 5">
            <a:extLst>
              <a:ext uri="{FF2B5EF4-FFF2-40B4-BE49-F238E27FC236}">
                <a16:creationId xmlns:a16="http://schemas.microsoft.com/office/drawing/2014/main" id="{E9D3ACD1-BB7E-4057-B77B-436BF57D9F1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6584695"/>
              </p:ext>
            </p:extLst>
          </p:nvPr>
        </p:nvGraphicFramePr>
        <p:xfrm>
          <a:off x="999617" y="3662660"/>
          <a:ext cx="7027430" cy="2984813"/>
        </p:xfrm>
        <a:graphic>
          <a:graphicData uri="http://schemas.openxmlformats.org/drawingml/2006/table">
            <a:tbl>
              <a:tblPr firstRow="1" firstCol="1"/>
              <a:tblGrid>
                <a:gridCol w="140127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946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63152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9856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Items</a:t>
                      </a:r>
                      <a:endParaRPr kumimoji="1" lang="ja-JP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anchor="ctr" horzOverflow="overflow"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18AB3"/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Results</a:t>
                      </a:r>
                      <a:endParaRPr kumimoji="1" lang="ja-JP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anchor="ctr" horzOverflow="overflow"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18AB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3833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lvl="0" indent="0" algn="l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Geometry (RMSE)</a:t>
                      </a:r>
                      <a:endParaRPr kumimoji="1" lang="ja-JP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anchor="ctr" horzOverflow="overflow"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18AB3">
                        <a:lumMod val="20000"/>
                        <a:lumOff val="80000"/>
                      </a:srgbClr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lvl="0" indent="0" algn="l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[</a:t>
                      </a:r>
                      <a:r>
                        <a:rPr kumimoji="1" lang="en-US" altLang="ja-JP" sz="1400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Stripmap</a:t>
                      </a:r>
                      <a:r>
                        <a:rPr kumimoji="1" lang="en-US" altLang="ja-JP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 and Spotlight]   </a:t>
                      </a:r>
                      <a:r>
                        <a:rPr kumimoji="1" lang="en-US" altLang="ja-JP" sz="14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6.38 m (L1.1)</a:t>
                      </a:r>
                      <a:r>
                        <a:rPr kumimoji="1" lang="ja-JP" altLang="en-US" sz="14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1" lang="en-US" altLang="ja-JP" sz="14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/</a:t>
                      </a:r>
                      <a:r>
                        <a:rPr kumimoji="1" lang="ja-JP" altLang="en-US" sz="14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1" lang="en-US" altLang="ja-JP" sz="14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6.73 m (L2.1) </a:t>
                      </a:r>
                    </a:p>
                    <a:p>
                      <a:pPr marL="0" marR="0" lvl="0" indent="0" algn="l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[</a:t>
                      </a:r>
                      <a:r>
                        <a:rPr kumimoji="1" lang="en-US" altLang="ja-JP" sz="1400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ScanSAR</a:t>
                      </a:r>
                      <a:r>
                        <a:rPr kumimoji="1" lang="en-US" altLang="ja-JP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]                       </a:t>
                      </a:r>
                      <a:r>
                        <a:rPr kumimoji="1" lang="en-US" altLang="ja-JP" sz="14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60.77 m (L1.1) / 29.33 m (L2.1)</a:t>
                      </a:r>
                      <a:endParaRPr kumimoji="1" lang="ja-JP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anchor="ctr" horzOverflow="overflow"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1444" marR="91444" marT="45686" marB="4568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lvl="0" indent="0" algn="l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Radiometry</a:t>
                      </a:r>
                      <a:endParaRPr kumimoji="1" lang="ja-JP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anchor="ctr" horzOverflow="overflow"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18AB3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lvl="0" indent="0" algn="l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RCS accuracy (1σ)</a:t>
                      </a:r>
                      <a:endParaRPr kumimoji="1" lang="en-US" altLang="ja-JP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anchor="ctr" horzOverflow="overflow"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lvl="0" indent="0" algn="l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0.57 dB (corner reflectors)</a:t>
                      </a:r>
                    </a:p>
                    <a:p>
                      <a:pPr marL="0" marR="0" lvl="0" indent="0" algn="l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0.41 dB (Amazonian forests)</a:t>
                      </a:r>
                      <a:endParaRPr kumimoji="1" lang="en-US" altLang="ja-JP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anchor="ctr" horzOverflow="overflow"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9856">
                <a:tc rowSpan="3"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lvl="0" indent="0" algn="l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Polarimetry</a:t>
                      </a:r>
                      <a:endParaRPr kumimoji="1" lang="ja-JP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anchor="ctr" horzOverflow="overflow"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18AB3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lvl="0" indent="0" algn="l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VV-HH amplitude ratio</a:t>
                      </a:r>
                      <a:endParaRPr kumimoji="1" lang="en-US" altLang="ja-JP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anchor="ctr" horzOverflow="overflow"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lvl="0" indent="0" algn="l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1.000  </a:t>
                      </a:r>
                      <a:r>
                        <a:rPr kumimoji="1" lang="el-GR" altLang="ja-JP" sz="14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(σ=0.012)</a:t>
                      </a:r>
                      <a:endParaRPr kumimoji="1" lang="en-US" altLang="ja-JP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anchor="ctr" horzOverflow="overflow"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75134">
                <a:tc vMerge="1">
                  <a:txBody>
                    <a:bodyPr/>
                    <a:lstStyle/>
                    <a:p>
                      <a:pPr marL="0" marR="0" lvl="0" indent="0" algn="l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1444" marR="91444" marT="45686" marB="4568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lvl="0" indent="0" algn="l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VV-HH phase difference</a:t>
                      </a:r>
                      <a:endParaRPr kumimoji="1" lang="en-US" altLang="ja-JP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anchor="ctr" horzOverflow="overflow"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lvl="0" indent="0" algn="l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0.137 </a:t>
                      </a:r>
                      <a:r>
                        <a:rPr kumimoji="1" lang="en-US" altLang="ja-JP" sz="1400" b="1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deg</a:t>
                      </a:r>
                      <a:r>
                        <a:rPr kumimoji="1" lang="en-US" altLang="ja-JP" sz="14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  (</a:t>
                      </a:r>
                      <a:r>
                        <a:rPr kumimoji="1" lang="el-GR" altLang="ja-JP" sz="14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σ=4.42)</a:t>
                      </a:r>
                    </a:p>
                  </a:txBody>
                  <a:tcPr anchor="ctr" horzOverflow="overflow"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17970488"/>
                  </a:ext>
                </a:extLst>
              </a:tr>
              <a:tr h="654948">
                <a:tc vMerge="1">
                  <a:txBody>
                    <a:bodyPr/>
                    <a:lstStyle/>
                    <a:p>
                      <a:pPr marL="0" marR="0" lvl="0" indent="0" algn="l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1444" marR="91444" marT="45686" marB="4568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lvl="0" indent="0" algn="l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Cross talk</a:t>
                      </a:r>
                      <a:endParaRPr kumimoji="1" lang="ja-JP" altLang="en-US" sz="1400" u="none" strike="noStrike" cap="none" normalizeH="0" baseline="0" dirty="0">
                        <a:ln>
                          <a:noFill/>
                        </a:ln>
                        <a:effectLst/>
                      </a:endParaRPr>
                    </a:p>
                  </a:txBody>
                  <a:tcPr anchor="ctr" horzOverflow="overflow"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lvl="0" indent="0" algn="l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[HV/HH]  -41.90 dB   (σ=5.264)</a:t>
                      </a:r>
                    </a:p>
                    <a:p>
                      <a:pPr marL="0" marR="0" lvl="0" indent="0" algn="l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[VH/VV]   -41.56 dB  (σ=4.953)</a:t>
                      </a:r>
                      <a:endParaRPr kumimoji="1" lang="en-US" altLang="ja-JP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anchor="ctr" horzOverflow="overflow"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06997895"/>
                  </a:ext>
                </a:extLst>
              </a:tr>
            </a:tbl>
          </a:graphicData>
        </a:graphic>
      </p:graphicFrame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59DE2D1D-99B3-49E8-9D56-E259208F888C}"/>
              </a:ext>
            </a:extLst>
          </p:cNvPr>
          <p:cNvSpPr txBox="1"/>
          <p:nvPr/>
        </p:nvSpPr>
        <p:spPr>
          <a:xfrm>
            <a:off x="426071" y="3290670"/>
            <a:ext cx="63917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ＭＳ Ｐゴシック" pitchFamily="50" charset="-128"/>
                <a:cs typeface="+mn-cs"/>
              </a:rPr>
              <a:t>Calibration summary as of August 2018.</a:t>
            </a:r>
            <a:endParaRPr kumimoji="1" lang="ja-JP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ＭＳ Ｐゴシック" pitchFamily="50" charset="-128"/>
              <a:cs typeface="+mn-cs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DC3A6AFC-0584-4322-965F-53A7BBF22618}"/>
              </a:ext>
            </a:extLst>
          </p:cNvPr>
          <p:cNvSpPr txBox="1"/>
          <p:nvPr/>
        </p:nvSpPr>
        <p:spPr>
          <a:xfrm>
            <a:off x="999617" y="2837085"/>
            <a:ext cx="65527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50" charset="-128"/>
                <a:cs typeface="Arial" panose="020B0604020202020204" pitchFamily="34" charset="0"/>
              </a:rPr>
              <a:t>&gt; </a:t>
            </a:r>
            <a:r>
              <a:rPr kumimoji="1" lang="en-US" altLang="ja-JP" sz="20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50" charset="-128"/>
                <a:cs typeface="Arial" panose="020B0604020202020204" pitchFamily="34" charset="0"/>
              </a:rPr>
              <a:t>PALSAR-2 keeps good conditions and performances.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F4078FC3-0DDA-41AB-A558-DB87AD18C66C}"/>
              </a:ext>
            </a:extLst>
          </p:cNvPr>
          <p:cNvSpPr txBox="1"/>
          <p:nvPr/>
        </p:nvSpPr>
        <p:spPr>
          <a:xfrm>
            <a:off x="-19312" y="1279379"/>
            <a:ext cx="891173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ＭＳ Ｐゴシック" pitchFamily="50" charset="-128"/>
                <a:cs typeface="+mn-cs"/>
              </a:rPr>
              <a:t>On-board</a:t>
            </a:r>
            <a:r>
              <a:rPr kumimoji="1" lang="ja-JP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ＭＳ Ｐゴシック" pitchFamily="50" charset="-128"/>
                <a:cs typeface="+mn-cs"/>
              </a:rPr>
              <a:t> </a:t>
            </a:r>
            <a:r>
              <a:rPr kumimoji="1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ＭＳ Ｐゴシック" pitchFamily="50" charset="-128"/>
                <a:cs typeface="+mn-cs"/>
              </a:rPr>
              <a:t>internal</a:t>
            </a:r>
            <a:r>
              <a:rPr kumimoji="1" lang="ja-JP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ＭＳ Ｐゴシック" pitchFamily="50" charset="-128"/>
                <a:cs typeface="+mn-cs"/>
              </a:rPr>
              <a:t> </a:t>
            </a:r>
            <a:r>
              <a:rPr kumimoji="1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ＭＳ Ｐゴシック" pitchFamily="50" charset="-128"/>
                <a:cs typeface="+mn-cs"/>
              </a:rPr>
              <a:t>calibration</a:t>
            </a:r>
            <a:r>
              <a:rPr kumimoji="1" lang="ja-JP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ＭＳ Ｐゴシック" pitchFamily="50" charset="-128"/>
                <a:cs typeface="+mn-cs"/>
              </a:rPr>
              <a:t> </a:t>
            </a:r>
            <a:r>
              <a:rPr kumimoji="1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ＭＳ Ｐゴシック" pitchFamily="50" charset="-128"/>
                <a:cs typeface="+mn-cs"/>
              </a:rPr>
              <a:t>is performed every</a:t>
            </a:r>
            <a:r>
              <a:rPr kumimoji="1" lang="ja-JP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ＭＳ Ｐゴシック" pitchFamily="50" charset="-128"/>
                <a:cs typeface="+mn-cs"/>
              </a:rPr>
              <a:t> </a:t>
            </a:r>
            <a:r>
              <a:rPr kumimoji="1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ＭＳ Ｐゴシック" pitchFamily="50" charset="-128"/>
                <a:cs typeface="+mn-cs"/>
              </a:rPr>
              <a:t>3</a:t>
            </a:r>
            <a:r>
              <a:rPr kumimoji="1" lang="ja-JP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ＭＳ Ｐゴシック" pitchFamily="50" charset="-128"/>
                <a:cs typeface="+mn-cs"/>
              </a:rPr>
              <a:t> </a:t>
            </a:r>
            <a:r>
              <a:rPr kumimoji="1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ＭＳ Ｐゴシック" pitchFamily="50" charset="-128"/>
                <a:cs typeface="+mn-cs"/>
              </a:rPr>
              <a:t>months.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ＭＳ Ｐゴシック" pitchFamily="50" charset="-128"/>
                <a:cs typeface="+mn-cs"/>
              </a:rPr>
              <a:t>Product quality of major observation modes is evaluating regularly using SAR data over calibration sites.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ＭＳ Ｐゴシック" pitchFamily="50" charset="-128"/>
                <a:cs typeface="+mn-cs"/>
              </a:rPr>
              <a:t>The standard product processing software was updated on June 2018 (radiometric calibration) and on Nov. 2018 (correction of range offset).</a:t>
            </a: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FFF1B224-BE6E-4964-8702-62F1F3AADC85}"/>
              </a:ext>
            </a:extLst>
          </p:cNvPr>
          <p:cNvSpPr/>
          <p:nvPr/>
        </p:nvSpPr>
        <p:spPr>
          <a:xfrm>
            <a:off x="2209800" y="239843"/>
            <a:ext cx="537999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800" dirty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PALSAR-2 Calibration Summary</a:t>
            </a:r>
            <a:endParaRPr lang="ja-JP" alt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スライド番号プレースホルダー 1">
            <a:extLst>
              <a:ext uri="{FF2B5EF4-FFF2-40B4-BE49-F238E27FC236}">
                <a16:creationId xmlns:a16="http://schemas.microsoft.com/office/drawing/2014/main" id="{51534089-7C08-4CA4-93DE-9D6BBA65E6A6}"/>
              </a:ext>
            </a:extLst>
          </p:cNvPr>
          <p:cNvSpPr txBox="1">
            <a:spLocks/>
          </p:cNvSpPr>
          <p:nvPr/>
        </p:nvSpPr>
        <p:spPr>
          <a:xfrm>
            <a:off x="7010400" y="6397595"/>
            <a:ext cx="1970943" cy="400110"/>
          </a:xfrm>
          <a:prstGeom prst="rect">
            <a:avLst/>
          </a:prstGeom>
        </p:spPr>
        <p:txBody>
          <a:bodyPr/>
          <a:lstStyle>
            <a:lvl1pPr defTabSz="457200">
              <a:defRPr>
                <a:solidFill>
                  <a:srgbClr val="002569"/>
                </a:solidFill>
              </a:defRPr>
            </a:lvl1pPr>
            <a:lvl2pPr indent="457200" defTabSz="457200">
              <a:defRPr>
                <a:solidFill>
                  <a:srgbClr val="002569"/>
                </a:solidFill>
              </a:defRPr>
            </a:lvl2pPr>
            <a:lvl3pPr indent="914400" defTabSz="457200">
              <a:defRPr>
                <a:solidFill>
                  <a:srgbClr val="002569"/>
                </a:solidFill>
              </a:defRPr>
            </a:lvl3pPr>
            <a:lvl4pPr indent="1371600" defTabSz="457200">
              <a:defRPr>
                <a:solidFill>
                  <a:srgbClr val="002569"/>
                </a:solidFill>
              </a:defRPr>
            </a:lvl4pPr>
            <a:lvl5pPr indent="1828800" defTabSz="457200">
              <a:defRPr>
                <a:solidFill>
                  <a:srgbClr val="002569"/>
                </a:solidFill>
              </a:defRPr>
            </a:lvl5pPr>
            <a:lvl6pPr indent="2286000" defTabSz="457200">
              <a:defRPr>
                <a:solidFill>
                  <a:srgbClr val="002569"/>
                </a:solidFill>
              </a:defRPr>
            </a:lvl6pPr>
            <a:lvl7pPr indent="2743200" defTabSz="457200">
              <a:defRPr>
                <a:solidFill>
                  <a:srgbClr val="002569"/>
                </a:solidFill>
              </a:defRPr>
            </a:lvl7pPr>
            <a:lvl8pPr indent="3200400" defTabSz="457200">
              <a:defRPr>
                <a:solidFill>
                  <a:srgbClr val="002569"/>
                </a:solidFill>
              </a:defRPr>
            </a:lvl8pPr>
            <a:lvl9pPr indent="3657600" defTabSz="457200">
              <a:defRPr>
                <a:solidFill>
                  <a:srgbClr val="002569"/>
                </a:solidFill>
              </a:defRPr>
            </a:lvl9pPr>
          </a:lstStyle>
          <a:p>
            <a:pPr algn="r" defTabSz="779173">
              <a:defRPr/>
            </a:pPr>
            <a:fld id="{D1C38B77-350B-4033-A646-6EAACEE6E440}" type="slidenum">
              <a:rPr kumimoji="1" lang="ja-JP" altLang="en-US" sz="2000" kern="1200" smtClean="0">
                <a:solidFill>
                  <a:srgbClr val="008000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rPr>
              <a:pPr algn="r" defTabSz="779173">
                <a:defRPr/>
              </a:pPr>
              <a:t>12</a:t>
            </a:fld>
            <a:endParaRPr kumimoji="1" lang="ja-JP" altLang="en-US" sz="2000" kern="1200" dirty="0">
              <a:solidFill>
                <a:srgbClr val="008000"/>
              </a:solidFill>
              <a:latin typeface="Arial" panose="020B0604020202020204" pitchFamily="34" charset="0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24982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 3">
            <a:extLst>
              <a:ext uri="{FF2B5EF4-FFF2-40B4-BE49-F238E27FC236}">
                <a16:creationId xmlns:a16="http://schemas.microsoft.com/office/drawing/2014/main" id="{93F603E1-06B4-42C8-8C0B-35354308E73E}"/>
              </a:ext>
            </a:extLst>
          </p:cNvPr>
          <p:cNvSpPr txBox="1">
            <a:spLocks/>
          </p:cNvSpPr>
          <p:nvPr/>
        </p:nvSpPr>
        <p:spPr>
          <a:xfrm>
            <a:off x="8494041" y="7172138"/>
            <a:ext cx="565638" cy="252412"/>
          </a:xfrm>
          <a:prstGeom prst="rect">
            <a:avLst/>
          </a:prstGeom>
        </p:spPr>
        <p:txBody>
          <a:bodyPr/>
          <a:lstStyle>
            <a:lvl1pPr defTabSz="457200">
              <a:defRPr>
                <a:solidFill>
                  <a:srgbClr val="002569"/>
                </a:solidFill>
              </a:defRPr>
            </a:lvl1pPr>
            <a:lvl2pPr indent="457200" defTabSz="457200">
              <a:defRPr>
                <a:solidFill>
                  <a:srgbClr val="002569"/>
                </a:solidFill>
              </a:defRPr>
            </a:lvl2pPr>
            <a:lvl3pPr indent="914400" defTabSz="457200">
              <a:defRPr>
                <a:solidFill>
                  <a:srgbClr val="002569"/>
                </a:solidFill>
              </a:defRPr>
            </a:lvl3pPr>
            <a:lvl4pPr indent="1371600" defTabSz="457200">
              <a:defRPr>
                <a:solidFill>
                  <a:srgbClr val="002569"/>
                </a:solidFill>
              </a:defRPr>
            </a:lvl4pPr>
            <a:lvl5pPr indent="1828800" defTabSz="457200">
              <a:defRPr>
                <a:solidFill>
                  <a:srgbClr val="002569"/>
                </a:solidFill>
              </a:defRPr>
            </a:lvl5pPr>
            <a:lvl6pPr indent="2286000" defTabSz="457200">
              <a:defRPr>
                <a:solidFill>
                  <a:srgbClr val="002569"/>
                </a:solidFill>
              </a:defRPr>
            </a:lvl6pPr>
            <a:lvl7pPr indent="2743200" defTabSz="457200">
              <a:defRPr>
                <a:solidFill>
                  <a:srgbClr val="002569"/>
                </a:solidFill>
              </a:defRPr>
            </a:lvl7pPr>
            <a:lvl8pPr indent="3200400" defTabSz="457200">
              <a:defRPr>
                <a:solidFill>
                  <a:srgbClr val="002569"/>
                </a:solidFill>
              </a:defRPr>
            </a:lvl8pPr>
            <a:lvl9pPr indent="3657600" defTabSz="457200">
              <a:defRPr>
                <a:solidFill>
                  <a:srgbClr val="002569"/>
                </a:solidFill>
              </a:defRPr>
            </a:lvl9pPr>
          </a:lstStyle>
          <a:p>
            <a:pPr algn="r" defTabSz="914400" rtl="0" fontAlgn="base">
              <a:spcBef>
                <a:spcPct val="0"/>
              </a:spcBef>
              <a:spcAft>
                <a:spcPct val="0"/>
              </a:spcAft>
              <a:defRPr/>
            </a:pPr>
            <a:fld id="{1E861118-D4C2-4B9B-B840-FFC4721AB545}" type="slidenum">
              <a:rPr kumimoji="1" lang="en-US" altLang="ja-JP" sz="1400" b="1" kern="1200" smtClean="0">
                <a:solidFill>
                  <a:prstClr val="black"/>
                </a:solidFill>
                <a:latin typeface="Calibri" panose="020F0502020204030204" pitchFamily="34" charset="0"/>
                <a:ea typeface="ＭＳ Ｐゴシック" pitchFamily="50" charset="-128"/>
                <a:cs typeface="+mn-cs"/>
              </a:rPr>
              <a:pPr algn="r" defTabSz="914400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13</a:t>
            </a:fld>
            <a:endParaRPr kumimoji="1" lang="en-US" altLang="ja-JP" sz="1400" b="1" kern="1200" dirty="0">
              <a:solidFill>
                <a:prstClr val="black"/>
              </a:solidFill>
              <a:latin typeface="Calibri" panose="020F0502020204030204" pitchFamily="34" charset="0"/>
              <a:ea typeface="ＭＳ Ｐゴシック" pitchFamily="50" charset="-128"/>
              <a:cs typeface="+mn-cs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079E0A80-EABE-42B5-981B-492E93C3D19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37" y="2167792"/>
            <a:ext cx="6614658" cy="1554853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1248E229-0E9E-4643-A913-0A8C3C0A4500}"/>
              </a:ext>
            </a:extLst>
          </p:cNvPr>
          <p:cNvSpPr txBox="1"/>
          <p:nvPr/>
        </p:nvSpPr>
        <p:spPr>
          <a:xfrm>
            <a:off x="75937" y="1303696"/>
            <a:ext cx="8639033" cy="1000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ＭＳ Ｐゴシック" pitchFamily="50" charset="-128"/>
                <a:cs typeface="+mn-cs"/>
              </a:rPr>
              <a:t>Digital number of PALSAR-2 product can be converted to sigma-zero value by using the following equation.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ＭＳ Ｐゴシック" pitchFamily="50" charset="-128"/>
                <a:cs typeface="+mn-cs"/>
              </a:rPr>
              <a:t>The Calibration Factor (CF) in the equation is evaluated by measuring CRs.  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ＭＳ Ｐゴシック" pitchFamily="50" charset="-128"/>
              <a:cs typeface="+mn-cs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4A9D858C-D961-44F9-8186-FD6E766CA728}"/>
              </a:ext>
            </a:extLst>
          </p:cNvPr>
          <p:cNvSpPr txBox="1"/>
          <p:nvPr/>
        </p:nvSpPr>
        <p:spPr>
          <a:xfrm>
            <a:off x="6690595" y="2362200"/>
            <a:ext cx="245340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Times New Roman" panose="02020603050405020304" pitchFamily="18" charset="0"/>
              </a:rPr>
              <a:t>DN: digital number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Times New Roman" panose="02020603050405020304" pitchFamily="18" charset="0"/>
              </a:rPr>
              <a:t>CF = </a:t>
            </a:r>
            <a:r>
              <a:rPr kumimoji="1" lang="en-US" altLang="ja-JP" sz="20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Times New Roman" panose="02020603050405020304" pitchFamily="18" charset="0"/>
              </a:rPr>
              <a:t>-83 dB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Times New Roman" panose="02020603050405020304" pitchFamily="18" charset="0"/>
              </a:rPr>
              <a:t>A = 32 dB</a:t>
            </a:r>
            <a:endParaRPr kumimoji="1" lang="ja-JP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 pitchFamily="50" charset="-128"/>
              <a:cs typeface="Times New Roman" panose="02020603050405020304" pitchFamily="18" charset="0"/>
            </a:endParaRP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DA9E35E7-75FA-4590-9A4A-80676D4945A0}"/>
              </a:ext>
            </a:extLst>
          </p:cNvPr>
          <p:cNvSpPr/>
          <p:nvPr/>
        </p:nvSpPr>
        <p:spPr>
          <a:xfrm>
            <a:off x="3060958" y="2460463"/>
            <a:ext cx="382575" cy="300251"/>
          </a:xfrm>
          <a:prstGeom prst="rect">
            <a:avLst/>
          </a:prstGeom>
          <a:noFill/>
          <a:ln w="127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F5787D4B-59E1-4F05-BE31-34B57A0AE2F7}"/>
              </a:ext>
            </a:extLst>
          </p:cNvPr>
          <p:cNvSpPr/>
          <p:nvPr/>
        </p:nvSpPr>
        <p:spPr>
          <a:xfrm>
            <a:off x="3060958" y="3182432"/>
            <a:ext cx="382575" cy="300251"/>
          </a:xfrm>
          <a:prstGeom prst="rect">
            <a:avLst/>
          </a:prstGeom>
          <a:noFill/>
          <a:ln w="127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ＭＳ Ｐゴシック" panose="020B0600070205080204" pitchFamily="50" charset="-128"/>
              <a:cs typeface="+mn-cs"/>
            </a:endParaRP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B4DB1248-B33A-415F-8167-E769ED477062}"/>
              </a:ext>
            </a:extLst>
          </p:cNvPr>
          <p:cNvPicPr/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80914" y="3810000"/>
            <a:ext cx="4568071" cy="32494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C8C777BF-C57C-41CA-9C86-A4E7CA3718E8}"/>
              </a:ext>
            </a:extLst>
          </p:cNvPr>
          <p:cNvSpPr txBox="1"/>
          <p:nvPr/>
        </p:nvSpPr>
        <p:spPr>
          <a:xfrm>
            <a:off x="4717394" y="6021560"/>
            <a:ext cx="403244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ＭＳ Ｐゴシック" pitchFamily="50" charset="-128"/>
                <a:cs typeface="+mn-cs"/>
              </a:rPr>
              <a:t>Time trend of radiometric accuracy.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ＭＳ Ｐゴシック" pitchFamily="50" charset="-128"/>
                <a:cs typeface="+mn-cs"/>
              </a:rPr>
              <a:t>Ave.= -82.96 dB, RMSE = 0.57 dB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ＭＳ Ｐゴシック" pitchFamily="50" charset="-128"/>
                <a:cs typeface="+mn-cs"/>
              </a:rPr>
              <a:t>No. = 248 CRs </a:t>
            </a:r>
            <a:endParaRPr kumimoji="1" lang="ja-JP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ＭＳ Ｐゴシック" pitchFamily="50" charset="-128"/>
              <a:cs typeface="+mn-cs"/>
            </a:endParaRPr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CF2E2E53-663D-43F6-A6CC-765D1834F99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896" r="6964" b="8010"/>
          <a:stretch/>
        </p:blipFill>
        <p:spPr>
          <a:xfrm>
            <a:off x="5790793" y="3525997"/>
            <a:ext cx="2827869" cy="2244240"/>
          </a:xfrm>
          <a:prstGeom prst="rect">
            <a:avLst/>
          </a:prstGeom>
        </p:spPr>
      </p:pic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8F0DF851-F5D0-4784-A8C4-D5BFAFAC78A4}"/>
              </a:ext>
            </a:extLst>
          </p:cNvPr>
          <p:cNvSpPr/>
          <p:nvPr/>
        </p:nvSpPr>
        <p:spPr>
          <a:xfrm>
            <a:off x="5600762" y="5770237"/>
            <a:ext cx="320792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400" dirty="0"/>
              <a:t>Corner Cube reflector in </a:t>
            </a:r>
            <a:r>
              <a:rPr lang="en-US" altLang="ja-JP" sz="1400" dirty="0" err="1"/>
              <a:t>Gotenba</a:t>
            </a:r>
            <a:r>
              <a:rPr lang="en-US" altLang="ja-JP" sz="1400" dirty="0"/>
              <a:t>-city </a:t>
            </a:r>
            <a:endParaRPr lang="ja-JP" altLang="en-US" sz="1400" dirty="0"/>
          </a:p>
        </p:txBody>
      </p:sp>
      <p:sp>
        <p:nvSpPr>
          <p:cNvPr id="14" name="タイトル 44">
            <a:extLst>
              <a:ext uri="{FF2B5EF4-FFF2-40B4-BE49-F238E27FC236}">
                <a16:creationId xmlns:a16="http://schemas.microsoft.com/office/drawing/2014/main" id="{EAB291DB-8965-4BB3-AD44-8CED009171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3607" y="254995"/>
            <a:ext cx="8375084" cy="615950"/>
          </a:xfrm>
        </p:spPr>
        <p:txBody>
          <a:bodyPr/>
          <a:lstStyle/>
          <a:p>
            <a:pPr algn="ctr"/>
            <a:r>
              <a:rPr lang="en-US" altLang="ja-JP" sz="28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PALSAR-2 Radiometric Calibration</a:t>
            </a:r>
            <a:endParaRPr lang="ja-JP" alt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スライド番号プレースホルダー 1">
            <a:extLst>
              <a:ext uri="{FF2B5EF4-FFF2-40B4-BE49-F238E27FC236}">
                <a16:creationId xmlns:a16="http://schemas.microsoft.com/office/drawing/2014/main" id="{6345683A-E3D4-4496-8E2F-AFBB8D5460C7}"/>
              </a:ext>
            </a:extLst>
          </p:cNvPr>
          <p:cNvSpPr txBox="1">
            <a:spLocks/>
          </p:cNvSpPr>
          <p:nvPr/>
        </p:nvSpPr>
        <p:spPr>
          <a:xfrm>
            <a:off x="7010400" y="6397595"/>
            <a:ext cx="1970943" cy="400110"/>
          </a:xfrm>
          <a:prstGeom prst="rect">
            <a:avLst/>
          </a:prstGeom>
        </p:spPr>
        <p:txBody>
          <a:bodyPr/>
          <a:lstStyle>
            <a:lvl1pPr defTabSz="457200">
              <a:defRPr>
                <a:solidFill>
                  <a:srgbClr val="002569"/>
                </a:solidFill>
              </a:defRPr>
            </a:lvl1pPr>
            <a:lvl2pPr indent="457200" defTabSz="457200">
              <a:defRPr>
                <a:solidFill>
                  <a:srgbClr val="002569"/>
                </a:solidFill>
              </a:defRPr>
            </a:lvl2pPr>
            <a:lvl3pPr indent="914400" defTabSz="457200">
              <a:defRPr>
                <a:solidFill>
                  <a:srgbClr val="002569"/>
                </a:solidFill>
              </a:defRPr>
            </a:lvl3pPr>
            <a:lvl4pPr indent="1371600" defTabSz="457200">
              <a:defRPr>
                <a:solidFill>
                  <a:srgbClr val="002569"/>
                </a:solidFill>
              </a:defRPr>
            </a:lvl4pPr>
            <a:lvl5pPr indent="1828800" defTabSz="457200">
              <a:defRPr>
                <a:solidFill>
                  <a:srgbClr val="002569"/>
                </a:solidFill>
              </a:defRPr>
            </a:lvl5pPr>
            <a:lvl6pPr indent="2286000" defTabSz="457200">
              <a:defRPr>
                <a:solidFill>
                  <a:srgbClr val="002569"/>
                </a:solidFill>
              </a:defRPr>
            </a:lvl6pPr>
            <a:lvl7pPr indent="2743200" defTabSz="457200">
              <a:defRPr>
                <a:solidFill>
                  <a:srgbClr val="002569"/>
                </a:solidFill>
              </a:defRPr>
            </a:lvl7pPr>
            <a:lvl8pPr indent="3200400" defTabSz="457200">
              <a:defRPr>
                <a:solidFill>
                  <a:srgbClr val="002569"/>
                </a:solidFill>
              </a:defRPr>
            </a:lvl8pPr>
            <a:lvl9pPr indent="3657600" defTabSz="457200">
              <a:defRPr>
                <a:solidFill>
                  <a:srgbClr val="002569"/>
                </a:solidFill>
              </a:defRPr>
            </a:lvl9pPr>
          </a:lstStyle>
          <a:p>
            <a:pPr algn="r" defTabSz="779173">
              <a:defRPr/>
            </a:pPr>
            <a:fld id="{D1C38B77-350B-4033-A646-6EAACEE6E440}" type="slidenum">
              <a:rPr kumimoji="1" lang="ja-JP" altLang="en-US" sz="2000" kern="1200" smtClean="0">
                <a:solidFill>
                  <a:srgbClr val="008000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rPr>
              <a:pPr algn="r" defTabSz="779173">
                <a:defRPr/>
              </a:pPr>
              <a:t>13</a:t>
            </a:fld>
            <a:endParaRPr kumimoji="1" lang="ja-JP" altLang="en-US" sz="2000" kern="1200" dirty="0">
              <a:solidFill>
                <a:srgbClr val="008000"/>
              </a:solidFill>
              <a:latin typeface="Arial" panose="020B0604020202020204" pitchFamily="34" charset="0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71521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3EA1624-A41D-4FFD-ADC7-A4FD8CFF9F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3" name="タイトル 44">
            <a:extLst>
              <a:ext uri="{FF2B5EF4-FFF2-40B4-BE49-F238E27FC236}">
                <a16:creationId xmlns:a16="http://schemas.microsoft.com/office/drawing/2014/main" id="{54BA0A86-6251-4334-BB90-F72D998F7BD3}"/>
              </a:ext>
            </a:extLst>
          </p:cNvPr>
          <p:cNvSpPr txBox="1">
            <a:spLocks/>
          </p:cNvSpPr>
          <p:nvPr/>
        </p:nvSpPr>
        <p:spPr>
          <a:xfrm>
            <a:off x="-838200" y="304800"/>
            <a:ext cx="8375084" cy="615950"/>
          </a:xfrm>
        </p:spPr>
        <p:txBody>
          <a:bodyPr/>
          <a:lstStyle>
            <a:lvl1pPr algn="r">
              <a:defRPr sz="3200" b="1">
                <a:solidFill>
                  <a:srgbClr val="FFFFFF"/>
                </a:solidFill>
                <a:latin typeface="+mj-lt"/>
                <a:ea typeface="Arial Bold"/>
                <a:cs typeface="Arial Bold"/>
                <a:sym typeface="Arial Bold"/>
              </a:defRPr>
            </a:lvl1pPr>
            <a:lvl2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2pPr>
            <a:lvl3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3pPr>
            <a:lvl4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4pPr>
            <a:lvl5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5pPr>
            <a:lvl6pPr indent="4572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6pPr>
            <a:lvl7pPr indent="9144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7pPr>
            <a:lvl8pPr indent="13716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8pPr>
            <a:lvl9pPr indent="18288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9pPr>
          </a:lstStyle>
          <a:p>
            <a:pPr defTabSz="914400"/>
            <a:r>
              <a:rPr lang="en-US" altLang="ja-JP" sz="2800" b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PALSAR-2 Geometric Calibration</a:t>
            </a:r>
            <a:endParaRPr lang="ja-JP" altLang="en-US" sz="28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5C80F665-AE6C-4BC9-85B2-E61BF6DA3DD2}"/>
              </a:ext>
            </a:extLst>
          </p:cNvPr>
          <p:cNvSpPr txBox="1"/>
          <p:nvPr/>
        </p:nvSpPr>
        <p:spPr>
          <a:xfrm>
            <a:off x="1738699" y="6518373"/>
            <a:ext cx="59046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ＭＳ Ｐゴシック" pitchFamily="50" charset="-128"/>
                <a:cs typeface="+mn-cs"/>
              </a:rPr>
              <a:t>Ionosphere effects on geometric accuracy.</a:t>
            </a:r>
            <a:endParaRPr kumimoji="1" lang="ja-JP" altLang="en-US" sz="160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ＭＳ Ｐゴシック" pitchFamily="50" charset="-128"/>
              <a:cs typeface="+mn-cs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21AAA41E-F4D8-4298-AE6A-8239C2ED993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4084" t="46388" r="3488" b="3828"/>
          <a:stretch/>
        </p:blipFill>
        <p:spPr>
          <a:xfrm>
            <a:off x="6122401" y="4619302"/>
            <a:ext cx="1981100" cy="1725362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87303F8E-FAAF-4132-9FF7-AACB63189EDA}"/>
              </a:ext>
            </a:extLst>
          </p:cNvPr>
          <p:cNvSpPr txBox="1"/>
          <p:nvPr/>
        </p:nvSpPr>
        <p:spPr>
          <a:xfrm>
            <a:off x="6418696" y="4627922"/>
            <a:ext cx="1104793" cy="307777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ＭＳ Ｐゴシック" pitchFamily="50" charset="-128"/>
                <a:cs typeface="+mn-cs"/>
              </a:rPr>
              <a:t>N=180</a:t>
            </a:r>
            <a:endParaRPr kumimoji="0" lang="ja-JP" alt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ＭＳ Ｐゴシック" pitchFamily="50" charset="-128"/>
              <a:cs typeface="+mn-cs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05CC90B4-97B7-411E-A707-37C50AF5A397}"/>
              </a:ext>
            </a:extLst>
          </p:cNvPr>
          <p:cNvSpPr txBox="1"/>
          <p:nvPr/>
        </p:nvSpPr>
        <p:spPr>
          <a:xfrm>
            <a:off x="5703071" y="6313284"/>
            <a:ext cx="31965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ＭＳ Ｐゴシック" pitchFamily="50" charset="-128"/>
                <a:cs typeface="+mn-cs"/>
              </a:rPr>
              <a:t>Geometric error in slant range (m).</a:t>
            </a:r>
            <a:endParaRPr kumimoji="1" lang="ja-JP" altLang="en-US" sz="140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ＭＳ Ｐゴシック" pitchFamily="50" charset="-128"/>
              <a:cs typeface="+mn-cs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EB4CA01A-15BB-439A-86B4-63F055B030CA}"/>
              </a:ext>
            </a:extLst>
          </p:cNvPr>
          <p:cNvSpPr txBox="1"/>
          <p:nvPr/>
        </p:nvSpPr>
        <p:spPr>
          <a:xfrm>
            <a:off x="3387695" y="4645369"/>
            <a:ext cx="24215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ＭＳ Ｐゴシック" pitchFamily="50" charset="-128"/>
                <a:cs typeface="+mn-cs"/>
              </a:rPr>
              <a:t>Range difference estimated by TEC (m)</a:t>
            </a:r>
            <a:endParaRPr kumimoji="1" lang="ja-JP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ＭＳ Ｐゴシック" pitchFamily="50" charset="-128"/>
              <a:cs typeface="+mn-cs"/>
            </a:endParaRP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B9FFB2B9-C103-4B5B-AA1D-B0AD4E110EC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016" t="19122" r="66027" b="64247"/>
          <a:stretch/>
        </p:blipFill>
        <p:spPr>
          <a:xfrm>
            <a:off x="4042325" y="5548501"/>
            <a:ext cx="1660746" cy="866958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D9483372-5077-4A21-9AB6-1582CE61FF45}"/>
              </a:ext>
            </a:extLst>
          </p:cNvPr>
          <p:cNvSpPr txBox="1"/>
          <p:nvPr/>
        </p:nvSpPr>
        <p:spPr>
          <a:xfrm>
            <a:off x="384754" y="6261571"/>
            <a:ext cx="32168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ＭＳ Ｐゴシック" pitchFamily="50" charset="-128"/>
                <a:cs typeface="+mn-cs"/>
              </a:rPr>
              <a:t>Time series in global average TEC. </a:t>
            </a:r>
            <a:endParaRPr kumimoji="1" lang="ja-JP" altLang="en-US" sz="140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ＭＳ Ｐゴシック" pitchFamily="50" charset="-128"/>
              <a:cs typeface="+mn-cs"/>
            </a:endParaRPr>
          </a:p>
        </p:txBody>
      </p: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6DA0DE6A-BE31-4533-887B-AA58C7A3E472}"/>
              </a:ext>
            </a:extLst>
          </p:cNvPr>
          <p:cNvGrpSpPr/>
          <p:nvPr/>
        </p:nvGrpSpPr>
        <p:grpSpPr>
          <a:xfrm>
            <a:off x="42765" y="4556994"/>
            <a:ext cx="3073062" cy="1770435"/>
            <a:chOff x="340717" y="1378919"/>
            <a:chExt cx="3998936" cy="2828263"/>
          </a:xfrm>
        </p:grpSpPr>
        <p:pic>
          <p:nvPicPr>
            <p:cNvPr id="12" name="図 11">
              <a:extLst>
                <a:ext uri="{FF2B5EF4-FFF2-40B4-BE49-F238E27FC236}">
                  <a16:creationId xmlns:a16="http://schemas.microsoft.com/office/drawing/2014/main" id="{BECE39ED-4C5F-45A9-A546-EC501C7C16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0717" y="1378919"/>
              <a:ext cx="3998936" cy="2828263"/>
            </a:xfrm>
            <a:prstGeom prst="rect">
              <a:avLst/>
            </a:prstGeom>
          </p:spPr>
        </p:pic>
        <p:grpSp>
          <p:nvGrpSpPr>
            <p:cNvPr id="13" name="グループ化 12">
              <a:extLst>
                <a:ext uri="{FF2B5EF4-FFF2-40B4-BE49-F238E27FC236}">
                  <a16:creationId xmlns:a16="http://schemas.microsoft.com/office/drawing/2014/main" id="{1FC60921-E6E4-424B-B938-B0AF145EA8FC}"/>
                </a:ext>
              </a:extLst>
            </p:cNvPr>
            <p:cNvGrpSpPr/>
            <p:nvPr/>
          </p:nvGrpSpPr>
          <p:grpSpPr>
            <a:xfrm>
              <a:off x="697045" y="1551612"/>
              <a:ext cx="3470221" cy="2345831"/>
              <a:chOff x="1858780" y="1596452"/>
              <a:chExt cx="4434444" cy="3057994"/>
            </a:xfrm>
          </p:grpSpPr>
          <p:sp>
            <p:nvSpPr>
              <p:cNvPr id="14" name="正方形/長方形 13">
                <a:extLst>
                  <a:ext uri="{FF2B5EF4-FFF2-40B4-BE49-F238E27FC236}">
                    <a16:creationId xmlns:a16="http://schemas.microsoft.com/office/drawing/2014/main" id="{D6168967-6C1F-467E-9600-00C087CB5D2D}"/>
                  </a:ext>
                </a:extLst>
              </p:cNvPr>
              <p:cNvSpPr/>
              <p:nvPr/>
            </p:nvSpPr>
            <p:spPr>
              <a:xfrm>
                <a:off x="1858780" y="1596452"/>
                <a:ext cx="1026827" cy="3057994"/>
              </a:xfrm>
              <a:prstGeom prst="rect">
                <a:avLst/>
              </a:prstGeom>
              <a:solidFill>
                <a:srgbClr val="418AB3">
                  <a:alpha val="49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15" name="正方形/長方形 14">
                <a:extLst>
                  <a:ext uri="{FF2B5EF4-FFF2-40B4-BE49-F238E27FC236}">
                    <a16:creationId xmlns:a16="http://schemas.microsoft.com/office/drawing/2014/main" id="{B9BF5158-DA91-4F05-ACD4-498858BA5B48}"/>
                  </a:ext>
                </a:extLst>
              </p:cNvPr>
              <p:cNvSpPr/>
              <p:nvPr/>
            </p:nvSpPr>
            <p:spPr>
              <a:xfrm>
                <a:off x="4355485" y="1596452"/>
                <a:ext cx="1937739" cy="3057994"/>
              </a:xfrm>
              <a:prstGeom prst="rect">
                <a:avLst/>
              </a:prstGeom>
              <a:solidFill>
                <a:srgbClr val="DF5327">
                  <a:lumMod val="20000"/>
                  <a:lumOff val="80000"/>
                  <a:alpha val="48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16" name="テキスト ボックス 15">
                <a:extLst>
                  <a:ext uri="{FF2B5EF4-FFF2-40B4-BE49-F238E27FC236}">
                    <a16:creationId xmlns:a16="http://schemas.microsoft.com/office/drawing/2014/main" id="{AD9D188E-4E08-4606-B11D-CDD5676357B1}"/>
                  </a:ext>
                </a:extLst>
              </p:cNvPr>
              <p:cNvSpPr txBox="1"/>
              <p:nvPr/>
            </p:nvSpPr>
            <p:spPr>
              <a:xfrm>
                <a:off x="1946463" y="1726082"/>
                <a:ext cx="851460" cy="3583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ja-JP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w Cen MT" panose="020B0602020104020603" pitchFamily="34" charset="0"/>
                    <a:ea typeface="ＭＳ Ｐゴシック" pitchFamily="50" charset="-128"/>
                    <a:cs typeface="+mn-cs"/>
                  </a:rPr>
                  <a:t>PALSAR</a:t>
                </a:r>
                <a:endParaRPr kumimoji="0" lang="ja-JP" alt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w Cen MT" panose="020B0602020104020603" pitchFamily="34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7" name="テキスト ボックス 16">
                <a:extLst>
                  <a:ext uri="{FF2B5EF4-FFF2-40B4-BE49-F238E27FC236}">
                    <a16:creationId xmlns:a16="http://schemas.microsoft.com/office/drawing/2014/main" id="{FDD03827-A4A9-4E46-B7EA-E775ED58A4BD}"/>
                  </a:ext>
                </a:extLst>
              </p:cNvPr>
              <p:cNvSpPr txBox="1"/>
              <p:nvPr/>
            </p:nvSpPr>
            <p:spPr>
              <a:xfrm>
                <a:off x="4862826" y="1714062"/>
                <a:ext cx="1131212" cy="40121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ja-JP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w Cen MT" panose="020B0602020104020603" pitchFamily="34" charset="0"/>
                    <a:ea typeface="ＭＳ Ｐゴシック" pitchFamily="50" charset="-128"/>
                    <a:cs typeface="+mn-cs"/>
                  </a:rPr>
                  <a:t>PALSAR-2</a:t>
                </a:r>
                <a:endParaRPr kumimoji="0" lang="ja-JP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w Cen MT" panose="020B0602020104020603" pitchFamily="34" charset="0"/>
                  <a:ea typeface="ＭＳ Ｐゴシック" pitchFamily="50" charset="-128"/>
                  <a:cs typeface="+mn-cs"/>
                </a:endParaRPr>
              </a:p>
            </p:txBody>
          </p:sp>
        </p:grpSp>
      </p:grpSp>
      <p:pic>
        <p:nvPicPr>
          <p:cNvPr id="18" name="Picture 4" descr="C:\Users\hirano_haruya\Desktop\校正検証_20190110\evaluation_result\geometric\geometric_evaluation_dx_A_D.png">
            <a:extLst>
              <a:ext uri="{FF2B5EF4-FFF2-40B4-BE49-F238E27FC236}">
                <a16:creationId xmlns:a16="http://schemas.microsoft.com/office/drawing/2014/main" id="{80AD7246-DC99-4B9F-B458-18630C2A3845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53"/>
          <a:stretch/>
        </p:blipFill>
        <p:spPr bwMode="auto">
          <a:xfrm>
            <a:off x="1797752" y="1473267"/>
            <a:ext cx="1972410" cy="142833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9" name="Picture 3" descr="C:\Users\hirano_haruya\Desktop\校正検証_20190110\evaluation_result\geometric\geometric_evaluation_dy_A_D.png">
            <a:extLst>
              <a:ext uri="{FF2B5EF4-FFF2-40B4-BE49-F238E27FC236}">
                <a16:creationId xmlns:a16="http://schemas.microsoft.com/office/drawing/2014/main" id="{96D21A2F-53DE-40F6-BDCF-77F35687368C}"/>
              </a:ext>
            </a:extLst>
          </p:cNvPr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94"/>
          <a:stretch/>
        </p:blipFill>
        <p:spPr bwMode="auto">
          <a:xfrm>
            <a:off x="5943599" y="1533791"/>
            <a:ext cx="2257303" cy="126050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490EF3B8-3AD2-46AD-AC75-C8D555907BFF}"/>
              </a:ext>
            </a:extLst>
          </p:cNvPr>
          <p:cNvSpPr txBox="1"/>
          <p:nvPr/>
        </p:nvSpPr>
        <p:spPr>
          <a:xfrm>
            <a:off x="58119" y="2877023"/>
            <a:ext cx="59046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ＭＳ Ｐゴシック" pitchFamily="50" charset="-128"/>
                <a:cs typeface="+mn-cs"/>
              </a:rPr>
              <a:t>Time trend of geometric accuracy (SM mode).</a:t>
            </a:r>
            <a:endParaRPr kumimoji="1" lang="ja-JP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ＭＳ Ｐゴシック" pitchFamily="50" charset="-128"/>
              <a:cs typeface="+mn-cs"/>
            </a:endParaRPr>
          </a:p>
        </p:txBody>
      </p:sp>
      <p:graphicFrame>
        <p:nvGraphicFramePr>
          <p:cNvPr id="21" name="表 20">
            <a:extLst>
              <a:ext uri="{FF2B5EF4-FFF2-40B4-BE49-F238E27FC236}">
                <a16:creationId xmlns:a16="http://schemas.microsoft.com/office/drawing/2014/main" id="{5D8A743B-4C28-4F0F-BB7C-8D6925CECF5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0895168"/>
              </p:ext>
            </p:extLst>
          </p:nvPr>
        </p:nvGraphicFramePr>
        <p:xfrm>
          <a:off x="231587" y="3262521"/>
          <a:ext cx="8640957" cy="1280160"/>
        </p:xfrm>
        <a:graphic>
          <a:graphicData uri="http://schemas.openxmlformats.org/drawingml/2006/table">
            <a:tbl>
              <a:tblPr/>
              <a:tblGrid>
                <a:gridCol w="842867">
                  <a:extLst>
                    <a:ext uri="{9D8B030D-6E8A-4147-A177-3AD203B41FA5}">
                      <a16:colId xmlns:a16="http://schemas.microsoft.com/office/drawing/2014/main" val="3969292102"/>
                    </a:ext>
                  </a:extLst>
                </a:gridCol>
                <a:gridCol w="1042572">
                  <a:extLst>
                    <a:ext uri="{9D8B030D-6E8A-4147-A177-3AD203B41FA5}">
                      <a16:colId xmlns:a16="http://schemas.microsoft.com/office/drawing/2014/main" val="543450561"/>
                    </a:ext>
                  </a:extLst>
                </a:gridCol>
                <a:gridCol w="1042572">
                  <a:extLst>
                    <a:ext uri="{9D8B030D-6E8A-4147-A177-3AD203B41FA5}">
                      <a16:colId xmlns:a16="http://schemas.microsoft.com/office/drawing/2014/main" val="989486732"/>
                    </a:ext>
                  </a:extLst>
                </a:gridCol>
                <a:gridCol w="1032429">
                  <a:extLst>
                    <a:ext uri="{9D8B030D-6E8A-4147-A177-3AD203B41FA5}">
                      <a16:colId xmlns:a16="http://schemas.microsoft.com/office/drawing/2014/main" val="4142117174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1057745253"/>
                    </a:ext>
                  </a:extLst>
                </a:gridCol>
                <a:gridCol w="1008112">
                  <a:extLst>
                    <a:ext uri="{9D8B030D-6E8A-4147-A177-3AD203B41FA5}">
                      <a16:colId xmlns:a16="http://schemas.microsoft.com/office/drawing/2014/main" val="2552816409"/>
                    </a:ext>
                  </a:extLst>
                </a:gridCol>
                <a:gridCol w="1152128">
                  <a:extLst>
                    <a:ext uri="{9D8B030D-6E8A-4147-A177-3AD203B41FA5}">
                      <a16:colId xmlns:a16="http://schemas.microsoft.com/office/drawing/2014/main" val="1518144710"/>
                    </a:ext>
                  </a:extLst>
                </a:gridCol>
                <a:gridCol w="1008112">
                  <a:extLst>
                    <a:ext uri="{9D8B030D-6E8A-4147-A177-3AD203B41FA5}">
                      <a16:colId xmlns:a16="http://schemas.microsoft.com/office/drawing/2014/main" val="2697377681"/>
                    </a:ext>
                  </a:extLst>
                </a:gridCol>
                <a:gridCol w="576061">
                  <a:extLst>
                    <a:ext uri="{9D8B030D-6E8A-4147-A177-3AD203B41FA5}">
                      <a16:colId xmlns:a16="http://schemas.microsoft.com/office/drawing/2014/main" val="2915698137"/>
                    </a:ext>
                  </a:extLst>
                </a:gridCol>
              </a:tblGrid>
              <a:tr h="0">
                <a:tc rowSpan="2"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ja-JP" sz="1200" kern="100" dirty="0">
                          <a:effectLst/>
                          <a:latin typeface="Arial" panose="020B0604020202020204" pitchFamily="34" charset="0"/>
                          <a:ea typeface="游明朝" panose="02020400000000000000" pitchFamily="18" charset="-128"/>
                          <a:cs typeface="Arial" panose="020B0604020202020204" pitchFamily="34" charset="0"/>
                        </a:rPr>
                        <a:t>Mode</a:t>
                      </a:r>
                      <a:endParaRPr lang="ja-JP" sz="1200" kern="100" dirty="0">
                        <a:effectLst/>
                        <a:latin typeface="Arial" panose="020B0604020202020204" pitchFamily="34" charset="0"/>
                        <a:ea typeface="ＭＳ Ｐゴシック" panose="020B0600070205080204" pitchFamily="50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ja-JP" sz="1200" kern="100" dirty="0">
                          <a:effectLst/>
                          <a:latin typeface="Arial" panose="020B0604020202020204" pitchFamily="34" charset="0"/>
                          <a:ea typeface="ＭＳ 明朝" panose="02020609040205080304" pitchFamily="17" charset="-128"/>
                          <a:cs typeface="Arial" panose="020B0604020202020204" pitchFamily="34" charset="0"/>
                        </a:rPr>
                        <a:t>Beam</a:t>
                      </a:r>
                      <a:endParaRPr lang="ja-JP" sz="1200" kern="100" dirty="0">
                        <a:effectLst/>
                        <a:latin typeface="Arial" panose="020B0604020202020204" pitchFamily="34" charset="0"/>
                        <a:ea typeface="ＭＳ Ｐゴシック" panose="020B0600070205080204" pitchFamily="50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dx (EW direction)</a:t>
                      </a:r>
                      <a:endParaRPr lang="ja-JP" sz="1200" kern="100" dirty="0">
                        <a:effectLst/>
                        <a:latin typeface="Arial" panose="020B0604020202020204" pitchFamily="34" charset="0"/>
                        <a:ea typeface="ＭＳ Ｐゴシック" panose="020B0600070205080204" pitchFamily="50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 err="1"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dy</a:t>
                      </a:r>
                      <a:r>
                        <a:rPr lang="en-US" sz="1200" kern="100" dirty="0"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 (NS direction)</a:t>
                      </a:r>
                      <a:endParaRPr lang="ja-JP" sz="1200" kern="100" dirty="0">
                        <a:effectLst/>
                        <a:latin typeface="Arial" panose="020B0604020202020204" pitchFamily="34" charset="0"/>
                        <a:ea typeface="ＭＳ Ｐゴシック" panose="020B0600070205080204" pitchFamily="50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ja-JP" sz="1200" kern="100" dirty="0">
                          <a:effectLst/>
                          <a:latin typeface="Arial" panose="020B0604020202020204" pitchFamily="34" charset="0"/>
                          <a:ea typeface="ＭＳ 明朝" panose="02020609040205080304" pitchFamily="17" charset="-128"/>
                          <a:cs typeface="Arial" panose="020B0604020202020204" pitchFamily="34" charset="0"/>
                        </a:rPr>
                        <a:t>No.</a:t>
                      </a:r>
                      <a:endParaRPr lang="ja-JP" sz="1200" kern="100" dirty="0">
                        <a:effectLst/>
                        <a:latin typeface="Arial" panose="020B0604020202020204" pitchFamily="34" charset="0"/>
                        <a:ea typeface="ＭＳ Ｐゴシック" panose="020B0600070205080204" pitchFamily="50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16260891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ja-JP" sz="1200" kern="100" dirty="0">
                          <a:effectLst/>
                          <a:latin typeface="Arial" panose="020B0604020202020204" pitchFamily="34" charset="0"/>
                          <a:ea typeface="ＭＳ 明朝" panose="02020609040205080304" pitchFamily="17" charset="-128"/>
                          <a:cs typeface="Arial" panose="020B0604020202020204" pitchFamily="34" charset="0"/>
                        </a:rPr>
                        <a:t>Ave. (m)</a:t>
                      </a:r>
                      <a:endParaRPr lang="ja-JP" sz="1200" kern="100" dirty="0">
                        <a:effectLst/>
                        <a:latin typeface="Arial" panose="020B0604020202020204" pitchFamily="34" charset="0"/>
                        <a:ea typeface="ＭＳ Ｐゴシック" panose="020B0600070205080204" pitchFamily="50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ja-JP" sz="1200" kern="100" dirty="0">
                          <a:effectLst/>
                          <a:latin typeface="Arial" panose="020B0604020202020204" pitchFamily="34" charset="0"/>
                          <a:ea typeface="ＭＳ 明朝" panose="02020609040205080304" pitchFamily="17" charset="-128"/>
                          <a:cs typeface="Arial" panose="020B0604020202020204" pitchFamily="34" charset="0"/>
                        </a:rPr>
                        <a:t>STDEV (m)</a:t>
                      </a:r>
                      <a:endParaRPr lang="ja-JP" sz="1200" kern="100" dirty="0">
                        <a:effectLst/>
                        <a:latin typeface="Arial" panose="020B0604020202020204" pitchFamily="34" charset="0"/>
                        <a:ea typeface="ＭＳ Ｐゴシック" panose="020B0600070205080204" pitchFamily="50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RMSE (m)</a:t>
                      </a:r>
                      <a:endParaRPr lang="ja-JP" sz="1200" kern="100" dirty="0">
                        <a:effectLst/>
                        <a:latin typeface="Arial" panose="020B0604020202020204" pitchFamily="34" charset="0"/>
                        <a:ea typeface="ＭＳ Ｐゴシック" panose="020B0600070205080204" pitchFamily="50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ja-JP" sz="1200" kern="100" dirty="0">
                          <a:effectLst/>
                          <a:latin typeface="Arial" panose="020B0604020202020204" pitchFamily="34" charset="0"/>
                          <a:ea typeface="ＭＳ 明朝" panose="02020609040205080304" pitchFamily="17" charset="-128"/>
                          <a:cs typeface="Arial" panose="020B0604020202020204" pitchFamily="34" charset="0"/>
                        </a:rPr>
                        <a:t>Ave. (m)</a:t>
                      </a:r>
                      <a:endParaRPr lang="ja-JP" sz="1200" kern="100" dirty="0">
                        <a:effectLst/>
                        <a:latin typeface="Arial" panose="020B0604020202020204" pitchFamily="34" charset="0"/>
                        <a:ea typeface="ＭＳ Ｐゴシック" panose="020B0600070205080204" pitchFamily="50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ja-JP" sz="1200" kern="100" dirty="0">
                          <a:effectLst/>
                          <a:latin typeface="Arial" panose="020B0604020202020204" pitchFamily="34" charset="0"/>
                          <a:ea typeface="ＭＳ 明朝" panose="02020609040205080304" pitchFamily="17" charset="-128"/>
                          <a:cs typeface="Arial" panose="020B0604020202020204" pitchFamily="34" charset="0"/>
                        </a:rPr>
                        <a:t>STDEV (m)</a:t>
                      </a:r>
                      <a:endParaRPr lang="ja-JP" sz="1200" kern="100" dirty="0">
                        <a:effectLst/>
                        <a:latin typeface="Arial" panose="020B0604020202020204" pitchFamily="34" charset="0"/>
                        <a:ea typeface="ＭＳ Ｐゴシック" panose="020B0600070205080204" pitchFamily="50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RMSE (m)</a:t>
                      </a:r>
                      <a:endParaRPr lang="ja-JP" sz="1200" kern="100" dirty="0">
                        <a:effectLst/>
                        <a:latin typeface="Arial" panose="020B0604020202020204" pitchFamily="34" charset="0"/>
                        <a:ea typeface="ＭＳ Ｐゴシック" panose="020B0600070205080204" pitchFamily="50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691163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ja-JP" sz="1200" kern="100" dirty="0">
                          <a:effectLst/>
                          <a:latin typeface="Arial" panose="020B0604020202020204" pitchFamily="34" charset="0"/>
                          <a:ea typeface="ＭＳ 明朝" panose="02020609040205080304" pitchFamily="17" charset="-128"/>
                          <a:cs typeface="Arial" panose="020B0604020202020204" pitchFamily="34" charset="0"/>
                        </a:rPr>
                        <a:t>Spotlight</a:t>
                      </a:r>
                      <a:endParaRPr lang="ja-JP" sz="1200" kern="100" dirty="0">
                        <a:effectLst/>
                        <a:latin typeface="Arial" panose="020B0604020202020204" pitchFamily="34" charset="0"/>
                        <a:ea typeface="ＭＳ Ｐゴシック" panose="020B0600070205080204" pitchFamily="50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-</a:t>
                      </a:r>
                      <a:endParaRPr lang="ja-JP" sz="1200" kern="100" dirty="0">
                        <a:effectLst/>
                        <a:latin typeface="Arial" panose="020B0604020202020204" pitchFamily="34" charset="0"/>
                        <a:ea typeface="ＭＳ Ｐゴシック" panose="020B0600070205080204" pitchFamily="50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-5.423</a:t>
                      </a:r>
                      <a:endParaRPr lang="ja-JP" sz="1200" kern="100" dirty="0">
                        <a:effectLst/>
                        <a:latin typeface="Arial" panose="020B0604020202020204" pitchFamily="34" charset="0"/>
                        <a:ea typeface="ＭＳ Ｐゴシック" panose="020B0600070205080204" pitchFamily="50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4.278</a:t>
                      </a:r>
                      <a:endParaRPr lang="ja-JP" sz="1200" kern="100" dirty="0">
                        <a:effectLst/>
                        <a:latin typeface="Arial" panose="020B0604020202020204" pitchFamily="34" charset="0"/>
                        <a:ea typeface="ＭＳ Ｐゴシック" panose="020B0600070205080204" pitchFamily="50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7.140</a:t>
                      </a:r>
                      <a:endParaRPr lang="ja-JP" sz="1200" kern="100" dirty="0">
                        <a:effectLst/>
                        <a:latin typeface="Arial" panose="020B0604020202020204" pitchFamily="34" charset="0"/>
                        <a:ea typeface="ＭＳ Ｐゴシック" panose="020B0600070205080204" pitchFamily="50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2.540</a:t>
                      </a:r>
                      <a:endParaRPr lang="ja-JP" sz="1200" kern="100" dirty="0">
                        <a:effectLst/>
                        <a:latin typeface="Arial" panose="020B0604020202020204" pitchFamily="34" charset="0"/>
                        <a:ea typeface="ＭＳ Ｐゴシック" panose="020B0600070205080204" pitchFamily="50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2.439</a:t>
                      </a:r>
                      <a:endParaRPr lang="ja-JP" sz="1200" kern="100">
                        <a:effectLst/>
                        <a:latin typeface="Arial" panose="020B0604020202020204" pitchFamily="34" charset="0"/>
                        <a:ea typeface="ＭＳ Ｐゴシック" panose="020B0600070205080204" pitchFamily="50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3.622</a:t>
                      </a:r>
                      <a:endParaRPr lang="ja-JP" sz="1200" kern="100" dirty="0">
                        <a:effectLst/>
                        <a:latin typeface="Arial" panose="020B0604020202020204" pitchFamily="34" charset="0"/>
                        <a:ea typeface="ＭＳ Ｐゴシック" panose="020B0600070205080204" pitchFamily="50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10</a:t>
                      </a:r>
                      <a:endParaRPr lang="ja-JP" sz="1200" kern="100" dirty="0">
                        <a:effectLst/>
                        <a:latin typeface="Arial" panose="020B0604020202020204" pitchFamily="34" charset="0"/>
                        <a:ea typeface="ＭＳ Ｐゴシック" panose="020B0600070205080204" pitchFamily="50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307853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ja-JP" sz="1200" kern="100" dirty="0">
                          <a:effectLst/>
                          <a:latin typeface="Arial" panose="020B0604020202020204" pitchFamily="34" charset="0"/>
                          <a:ea typeface="ＭＳ 明朝" panose="02020609040205080304" pitchFamily="17" charset="-128"/>
                          <a:cs typeface="Arial" panose="020B0604020202020204" pitchFamily="34" charset="0"/>
                        </a:rPr>
                        <a:t>SM </a:t>
                      </a:r>
                      <a:r>
                        <a:rPr lang="en-US" sz="1200" kern="100" dirty="0">
                          <a:effectLst/>
                          <a:latin typeface="Arial" panose="020B0604020202020204" pitchFamily="34" charset="0"/>
                          <a:ea typeface="ＭＳ 明朝" panose="02020609040205080304" pitchFamily="17" charset="-128"/>
                          <a:cs typeface="Arial" panose="020B0604020202020204" pitchFamily="34" charset="0"/>
                        </a:rPr>
                        <a:t>3m</a:t>
                      </a:r>
                      <a:endParaRPr lang="ja-JP" sz="1200" kern="100" dirty="0">
                        <a:effectLst/>
                        <a:latin typeface="Arial" panose="020B0604020202020204" pitchFamily="34" charset="0"/>
                        <a:ea typeface="ＭＳ Ｐゴシック" panose="020B0600070205080204" pitchFamily="50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U2-6</a:t>
                      </a:r>
                      <a:r>
                        <a:rPr lang="ja-JP" sz="1200" kern="100" dirty="0">
                          <a:effectLst/>
                          <a:latin typeface="Arial" panose="020B0604020202020204" pitchFamily="34" charset="0"/>
                          <a:ea typeface="ＭＳ 明朝" panose="02020609040205080304" pitchFamily="17" charset="-128"/>
                          <a:cs typeface="Arial" panose="020B0604020202020204" pitchFamily="34" charset="0"/>
                        </a:rPr>
                        <a:t>～</a:t>
                      </a:r>
                      <a:r>
                        <a:rPr lang="en-US" sz="1200" kern="100" dirty="0">
                          <a:effectLst/>
                          <a:latin typeface="Arial" panose="020B0604020202020204" pitchFamily="34" charset="0"/>
                          <a:ea typeface="ＭＳ 明朝" panose="02020609040205080304" pitchFamily="17" charset="-128"/>
                          <a:cs typeface="Arial" panose="020B0604020202020204" pitchFamily="34" charset="0"/>
                        </a:rPr>
                        <a:t>U3-14</a:t>
                      </a:r>
                      <a:endParaRPr lang="ja-JP" sz="1200" kern="100" dirty="0">
                        <a:effectLst/>
                        <a:latin typeface="Arial" panose="020B0604020202020204" pitchFamily="34" charset="0"/>
                        <a:ea typeface="ＭＳ Ｐゴシック" panose="020B0600070205080204" pitchFamily="50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-0.546</a:t>
                      </a:r>
                      <a:endParaRPr lang="ja-JP" sz="1200" kern="100" dirty="0">
                        <a:effectLst/>
                        <a:latin typeface="Arial" panose="020B0604020202020204" pitchFamily="34" charset="0"/>
                        <a:ea typeface="ＭＳ Ｐゴシック" panose="020B0600070205080204" pitchFamily="50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3.636</a:t>
                      </a:r>
                      <a:endParaRPr lang="ja-JP" sz="1200" kern="100" dirty="0">
                        <a:effectLst/>
                        <a:latin typeface="Arial" panose="020B0604020202020204" pitchFamily="34" charset="0"/>
                        <a:ea typeface="ＭＳ Ｐゴシック" panose="020B0600070205080204" pitchFamily="50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3.677</a:t>
                      </a:r>
                      <a:endParaRPr lang="ja-JP" sz="1200" kern="100" dirty="0">
                        <a:effectLst/>
                        <a:latin typeface="Arial" panose="020B0604020202020204" pitchFamily="34" charset="0"/>
                        <a:ea typeface="ＭＳ Ｐゴシック" panose="020B0600070205080204" pitchFamily="50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-0.926</a:t>
                      </a:r>
                      <a:endParaRPr lang="ja-JP" sz="1200" kern="100" dirty="0">
                        <a:effectLst/>
                        <a:latin typeface="Arial" panose="020B0604020202020204" pitchFamily="34" charset="0"/>
                        <a:ea typeface="ＭＳ Ｐゴシック" panose="020B0600070205080204" pitchFamily="50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4.053</a:t>
                      </a:r>
                      <a:endParaRPr lang="ja-JP" sz="1200" kern="100">
                        <a:effectLst/>
                        <a:latin typeface="Arial" panose="020B0604020202020204" pitchFamily="34" charset="0"/>
                        <a:ea typeface="ＭＳ Ｐゴシック" panose="020B0600070205080204" pitchFamily="50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4.159</a:t>
                      </a:r>
                      <a:endParaRPr lang="ja-JP" sz="1200" kern="100" dirty="0">
                        <a:effectLst/>
                        <a:latin typeface="Arial" panose="020B0604020202020204" pitchFamily="34" charset="0"/>
                        <a:ea typeface="ＭＳ Ｐゴシック" panose="020B0600070205080204" pitchFamily="50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141</a:t>
                      </a:r>
                      <a:endParaRPr lang="ja-JP" sz="1200" kern="100">
                        <a:effectLst/>
                        <a:latin typeface="Arial" panose="020B0604020202020204" pitchFamily="34" charset="0"/>
                        <a:ea typeface="ＭＳ Ｐゴシック" panose="020B0600070205080204" pitchFamily="50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4447633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ja-JP" sz="1200" kern="100" dirty="0">
                          <a:effectLst/>
                          <a:latin typeface="Arial" panose="020B0604020202020204" pitchFamily="34" charset="0"/>
                          <a:ea typeface="ＭＳ 明朝" panose="02020609040205080304" pitchFamily="17" charset="-128"/>
                          <a:cs typeface="Arial" panose="020B0604020202020204" pitchFamily="34" charset="0"/>
                        </a:rPr>
                        <a:t>SM </a:t>
                      </a:r>
                      <a:r>
                        <a:rPr lang="en-US" sz="1200" kern="100" dirty="0">
                          <a:effectLst/>
                          <a:latin typeface="Arial" panose="020B0604020202020204" pitchFamily="34" charset="0"/>
                          <a:ea typeface="ＭＳ 明朝" panose="02020609040205080304" pitchFamily="17" charset="-128"/>
                          <a:cs typeface="Arial" panose="020B0604020202020204" pitchFamily="34" charset="0"/>
                        </a:rPr>
                        <a:t>6m</a:t>
                      </a:r>
                      <a:endParaRPr lang="ja-JP" sz="1200" kern="100" dirty="0">
                        <a:effectLst/>
                        <a:latin typeface="Arial" panose="020B0604020202020204" pitchFamily="34" charset="0"/>
                        <a:ea typeface="ＭＳ Ｐゴシック" panose="020B0600070205080204" pitchFamily="50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FP6-3</a:t>
                      </a:r>
                      <a:r>
                        <a:rPr lang="ja-JP" sz="1200" kern="100" dirty="0">
                          <a:effectLst/>
                          <a:latin typeface="Arial" panose="020B0604020202020204" pitchFamily="34" charset="0"/>
                          <a:ea typeface="ＭＳ 明朝" panose="02020609040205080304" pitchFamily="17" charset="-128"/>
                          <a:cs typeface="Arial" panose="020B0604020202020204" pitchFamily="34" charset="0"/>
                        </a:rPr>
                        <a:t>～</a:t>
                      </a:r>
                      <a:r>
                        <a:rPr lang="en-US" sz="1200" kern="100" dirty="0">
                          <a:effectLst/>
                          <a:latin typeface="Arial" panose="020B0604020202020204" pitchFamily="34" charset="0"/>
                          <a:ea typeface="ＭＳ 明朝" panose="02020609040205080304" pitchFamily="17" charset="-128"/>
                          <a:cs typeface="Arial" panose="020B0604020202020204" pitchFamily="34" charset="0"/>
                        </a:rPr>
                        <a:t>7</a:t>
                      </a:r>
                      <a:endParaRPr lang="ja-JP" sz="1200" kern="100" dirty="0">
                        <a:effectLst/>
                        <a:latin typeface="Arial" panose="020B0604020202020204" pitchFamily="34" charset="0"/>
                        <a:ea typeface="ＭＳ Ｐゴシック" panose="020B0600070205080204" pitchFamily="50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-4.310</a:t>
                      </a:r>
                      <a:endParaRPr lang="ja-JP" sz="1200" kern="100" dirty="0">
                        <a:effectLst/>
                        <a:latin typeface="Arial" panose="020B0604020202020204" pitchFamily="34" charset="0"/>
                        <a:ea typeface="ＭＳ Ｐゴシック" panose="020B0600070205080204" pitchFamily="50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3.495</a:t>
                      </a:r>
                      <a:endParaRPr lang="ja-JP" sz="1200" kern="100" dirty="0">
                        <a:effectLst/>
                        <a:latin typeface="Arial" panose="020B0604020202020204" pitchFamily="34" charset="0"/>
                        <a:ea typeface="ＭＳ Ｐゴシック" panose="020B0600070205080204" pitchFamily="50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5.569</a:t>
                      </a:r>
                      <a:endParaRPr lang="ja-JP" sz="1200" kern="100" dirty="0">
                        <a:effectLst/>
                        <a:latin typeface="Arial" panose="020B0604020202020204" pitchFamily="34" charset="0"/>
                        <a:ea typeface="ＭＳ Ｐゴシック" panose="020B0600070205080204" pitchFamily="50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3.667</a:t>
                      </a:r>
                      <a:endParaRPr lang="ja-JP" sz="1200" kern="100" dirty="0">
                        <a:effectLst/>
                        <a:latin typeface="Arial" panose="020B0604020202020204" pitchFamily="34" charset="0"/>
                        <a:ea typeface="ＭＳ Ｐゴシック" panose="020B0600070205080204" pitchFamily="50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1.743</a:t>
                      </a:r>
                      <a:endParaRPr lang="ja-JP" sz="1200" kern="100">
                        <a:effectLst/>
                        <a:latin typeface="Arial" panose="020B0604020202020204" pitchFamily="34" charset="0"/>
                        <a:ea typeface="ＭＳ Ｐゴシック" panose="020B0600070205080204" pitchFamily="50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4.080</a:t>
                      </a:r>
                      <a:endParaRPr lang="ja-JP" sz="1200" kern="100" dirty="0">
                        <a:effectLst/>
                        <a:latin typeface="Arial" panose="020B0604020202020204" pitchFamily="34" charset="0"/>
                        <a:ea typeface="ＭＳ Ｐゴシック" panose="020B0600070205080204" pitchFamily="50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83</a:t>
                      </a:r>
                      <a:endParaRPr lang="ja-JP" sz="1200" kern="100" dirty="0">
                        <a:effectLst/>
                        <a:latin typeface="Arial" panose="020B0604020202020204" pitchFamily="34" charset="0"/>
                        <a:ea typeface="ＭＳ Ｐゴシック" panose="020B0600070205080204" pitchFamily="50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1904212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ja-JP" sz="1200" kern="100" dirty="0">
                          <a:effectLst/>
                          <a:latin typeface="Arial" panose="020B0604020202020204" pitchFamily="34" charset="0"/>
                          <a:ea typeface="ＭＳ 明朝" panose="02020609040205080304" pitchFamily="17" charset="-128"/>
                          <a:cs typeface="Arial" panose="020B0604020202020204" pitchFamily="34" charset="0"/>
                        </a:rPr>
                        <a:t>SM </a:t>
                      </a:r>
                      <a:r>
                        <a:rPr lang="en-US" sz="1200" kern="100" dirty="0">
                          <a:effectLst/>
                          <a:latin typeface="Arial" panose="020B0604020202020204" pitchFamily="34" charset="0"/>
                          <a:ea typeface="ＭＳ 明朝" panose="02020609040205080304" pitchFamily="17" charset="-128"/>
                          <a:cs typeface="Arial" panose="020B0604020202020204" pitchFamily="34" charset="0"/>
                        </a:rPr>
                        <a:t>10m</a:t>
                      </a:r>
                      <a:endParaRPr lang="ja-JP" sz="1200" kern="100" dirty="0">
                        <a:effectLst/>
                        <a:latin typeface="Arial" panose="020B0604020202020204" pitchFamily="34" charset="0"/>
                        <a:ea typeface="ＭＳ Ｐゴシック" panose="020B0600070205080204" pitchFamily="50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F2-5</a:t>
                      </a:r>
                      <a:r>
                        <a:rPr lang="ja-JP" sz="1200" kern="100" dirty="0">
                          <a:effectLst/>
                          <a:latin typeface="Arial" panose="020B0604020202020204" pitchFamily="34" charset="0"/>
                          <a:ea typeface="ＭＳ 明朝" panose="02020609040205080304" pitchFamily="17" charset="-128"/>
                          <a:cs typeface="Arial" panose="020B0604020202020204" pitchFamily="34" charset="0"/>
                        </a:rPr>
                        <a:t>～</a:t>
                      </a:r>
                      <a:r>
                        <a:rPr lang="en-US" sz="1200" kern="100" dirty="0">
                          <a:effectLst/>
                          <a:latin typeface="Arial" panose="020B0604020202020204" pitchFamily="34" charset="0"/>
                          <a:ea typeface="ＭＳ 明朝" panose="02020609040205080304" pitchFamily="17" charset="-128"/>
                          <a:cs typeface="Arial" panose="020B0604020202020204" pitchFamily="34" charset="0"/>
                        </a:rPr>
                        <a:t>7</a:t>
                      </a:r>
                      <a:endParaRPr lang="ja-JP" sz="1200" kern="100" dirty="0">
                        <a:effectLst/>
                        <a:latin typeface="Arial" panose="020B0604020202020204" pitchFamily="34" charset="0"/>
                        <a:ea typeface="ＭＳ Ｐゴシック" panose="020B0600070205080204" pitchFamily="50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-4.201</a:t>
                      </a:r>
                      <a:endParaRPr lang="ja-JP" sz="1200" kern="100" dirty="0">
                        <a:effectLst/>
                        <a:latin typeface="Arial" panose="020B0604020202020204" pitchFamily="34" charset="0"/>
                        <a:ea typeface="ＭＳ Ｐゴシック" panose="020B0600070205080204" pitchFamily="50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3.151</a:t>
                      </a:r>
                      <a:endParaRPr lang="ja-JP" sz="1200" kern="100" dirty="0">
                        <a:effectLst/>
                        <a:latin typeface="Arial" panose="020B0604020202020204" pitchFamily="34" charset="0"/>
                        <a:ea typeface="ＭＳ Ｐゴシック" panose="020B0600070205080204" pitchFamily="50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5.279</a:t>
                      </a:r>
                      <a:endParaRPr lang="ja-JP" sz="1200" kern="100" dirty="0">
                        <a:effectLst/>
                        <a:latin typeface="Arial" panose="020B0604020202020204" pitchFamily="34" charset="0"/>
                        <a:ea typeface="ＭＳ Ｐゴシック" panose="020B0600070205080204" pitchFamily="50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-0.995</a:t>
                      </a:r>
                      <a:endParaRPr lang="ja-JP" sz="1200" kern="100" dirty="0">
                        <a:effectLst/>
                        <a:latin typeface="Arial" panose="020B0604020202020204" pitchFamily="34" charset="0"/>
                        <a:ea typeface="ＭＳ Ｐゴシック" panose="020B0600070205080204" pitchFamily="50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2.793</a:t>
                      </a:r>
                      <a:endParaRPr lang="ja-JP" sz="1200" kern="100" dirty="0">
                        <a:effectLst/>
                        <a:latin typeface="Arial" panose="020B0604020202020204" pitchFamily="34" charset="0"/>
                        <a:ea typeface="ＭＳ Ｐゴシック" panose="020B0600070205080204" pitchFamily="50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2.968</a:t>
                      </a:r>
                      <a:endParaRPr lang="ja-JP" sz="1200" kern="100" dirty="0">
                        <a:effectLst/>
                        <a:latin typeface="Arial" panose="020B0604020202020204" pitchFamily="34" charset="0"/>
                        <a:ea typeface="ＭＳ Ｐゴシック" panose="020B0600070205080204" pitchFamily="50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60</a:t>
                      </a:r>
                      <a:endParaRPr lang="ja-JP" sz="1200" kern="100" dirty="0">
                        <a:effectLst/>
                        <a:latin typeface="Arial" panose="020B0604020202020204" pitchFamily="34" charset="0"/>
                        <a:ea typeface="ＭＳ Ｐゴシック" panose="020B0600070205080204" pitchFamily="50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7921468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ja-JP" sz="1200" kern="100" dirty="0" err="1">
                          <a:effectLst/>
                          <a:latin typeface="Arial" panose="020B0604020202020204" pitchFamily="34" charset="0"/>
                          <a:ea typeface="ＭＳ 明朝" panose="02020609040205080304" pitchFamily="17" charset="-128"/>
                          <a:cs typeface="Arial" panose="020B0604020202020204" pitchFamily="34" charset="0"/>
                        </a:rPr>
                        <a:t>ScanSAR</a:t>
                      </a:r>
                      <a:endParaRPr lang="ja-JP" sz="1200" kern="100" dirty="0">
                        <a:effectLst/>
                        <a:latin typeface="Arial" panose="020B0604020202020204" pitchFamily="34" charset="0"/>
                        <a:ea typeface="ＭＳ Ｐゴシック" panose="020B0600070205080204" pitchFamily="50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W2</a:t>
                      </a:r>
                      <a:endParaRPr lang="ja-JP" sz="1200" kern="100" dirty="0">
                        <a:effectLst/>
                        <a:latin typeface="Arial" panose="020B0604020202020204" pitchFamily="34" charset="0"/>
                        <a:ea typeface="ＭＳ Ｐゴシック" panose="020B0600070205080204" pitchFamily="50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-7.977</a:t>
                      </a:r>
                      <a:endParaRPr lang="ja-JP" sz="1200" kern="100" dirty="0">
                        <a:effectLst/>
                        <a:latin typeface="Arial" panose="020B0604020202020204" pitchFamily="34" charset="0"/>
                        <a:ea typeface="ＭＳ Ｐゴシック" panose="020B0600070205080204" pitchFamily="50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7.864</a:t>
                      </a:r>
                      <a:endParaRPr lang="ja-JP" sz="1200" kern="100" dirty="0">
                        <a:effectLst/>
                        <a:latin typeface="Arial" panose="020B0604020202020204" pitchFamily="34" charset="0"/>
                        <a:ea typeface="ＭＳ Ｐゴシック" panose="020B0600070205080204" pitchFamily="50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10.987</a:t>
                      </a:r>
                      <a:endParaRPr lang="ja-JP" sz="1200" kern="100" dirty="0">
                        <a:effectLst/>
                        <a:latin typeface="Arial" panose="020B0604020202020204" pitchFamily="34" charset="0"/>
                        <a:ea typeface="ＭＳ Ｐゴシック" panose="020B0600070205080204" pitchFamily="50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4.838</a:t>
                      </a:r>
                      <a:endParaRPr lang="ja-JP" sz="1200" kern="100" dirty="0">
                        <a:effectLst/>
                        <a:latin typeface="Arial" panose="020B0604020202020204" pitchFamily="34" charset="0"/>
                        <a:ea typeface="ＭＳ Ｐゴシック" panose="020B0600070205080204" pitchFamily="50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4.757</a:t>
                      </a:r>
                      <a:endParaRPr lang="ja-JP" sz="1200" kern="100" dirty="0">
                        <a:effectLst/>
                        <a:latin typeface="Arial" panose="020B0604020202020204" pitchFamily="34" charset="0"/>
                        <a:ea typeface="ＭＳ Ｐゴシック" panose="020B0600070205080204" pitchFamily="50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6.656</a:t>
                      </a:r>
                      <a:endParaRPr lang="ja-JP" sz="1200" kern="100" dirty="0">
                        <a:effectLst/>
                        <a:latin typeface="Arial" panose="020B0604020202020204" pitchFamily="34" charset="0"/>
                        <a:ea typeface="ＭＳ Ｐゴシック" panose="020B0600070205080204" pitchFamily="50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13</a:t>
                      </a:r>
                      <a:endParaRPr lang="ja-JP" sz="1200" kern="100" dirty="0">
                        <a:effectLst/>
                        <a:latin typeface="Arial" panose="020B0604020202020204" pitchFamily="34" charset="0"/>
                        <a:ea typeface="ＭＳ Ｐゴシック" panose="020B0600070205080204" pitchFamily="50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87140261"/>
                  </a:ext>
                </a:extLst>
              </a:tr>
            </a:tbl>
          </a:graphicData>
        </a:graphic>
      </p:graphicFrame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886F17ED-2118-4560-B10C-22BD3E92F397}"/>
              </a:ext>
            </a:extLst>
          </p:cNvPr>
          <p:cNvSpPr txBox="1"/>
          <p:nvPr/>
        </p:nvSpPr>
        <p:spPr>
          <a:xfrm>
            <a:off x="11469" y="1537669"/>
            <a:ext cx="79928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Both"/>
              <a:tabLst/>
              <a:defRPr/>
            </a:pPr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ＭＳ Ｐゴシック" pitchFamily="50" charset="-128"/>
                <a:cs typeface="+mn-cs"/>
              </a:rPr>
              <a:t>Geometric</a:t>
            </a:r>
            <a:r>
              <a:rPr kumimoji="1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ＭＳ Ｐゴシック" pitchFamily="50" charset="-128"/>
                <a:cs typeface="+mn-cs"/>
              </a:rPr>
              <a:t> error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1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ＭＳ Ｐゴシック" pitchFamily="50" charset="-128"/>
                <a:cs typeface="+mn-cs"/>
              </a:rPr>
              <a:t> in EW direction. </a:t>
            </a: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92581F21-B628-4124-BF4D-7F393AF88172}"/>
              </a:ext>
            </a:extLst>
          </p:cNvPr>
          <p:cNvSpPr txBox="1"/>
          <p:nvPr/>
        </p:nvSpPr>
        <p:spPr>
          <a:xfrm>
            <a:off x="76200" y="1121486"/>
            <a:ext cx="86390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ＭＳ Ｐゴシック" pitchFamily="50" charset="-128"/>
                <a:cs typeface="+mn-cs"/>
              </a:rPr>
              <a:t>Geometric accuracy is evaluated at the point targets </a:t>
            </a:r>
            <a:r>
              <a:rPr kumimoji="1" lang="en-US" altLang="ja-JP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ＭＳ Ｐゴシック" pitchFamily="50" charset="-128"/>
                <a:cs typeface="+mn-cs"/>
              </a:rPr>
              <a:t>i.e.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ＭＳ Ｐゴシック" pitchFamily="50" charset="-128"/>
                <a:cs typeface="+mn-cs"/>
              </a:rPr>
              <a:t> CRs, ARCs, GCs.  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ＭＳ Ｐゴシック" pitchFamily="50" charset="-128"/>
              <a:cs typeface="+mn-cs"/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954B4906-6C4C-46C2-93C6-9AB1E1647122}"/>
              </a:ext>
            </a:extLst>
          </p:cNvPr>
          <p:cNvSpPr txBox="1"/>
          <p:nvPr/>
        </p:nvSpPr>
        <p:spPr>
          <a:xfrm>
            <a:off x="8103501" y="1506289"/>
            <a:ext cx="814647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+mn-cs"/>
              </a:rPr>
              <a:t>●</a:t>
            </a:r>
            <a:r>
              <a:rPr kumimoji="1" lang="ja-JP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+mn-cs"/>
              </a:rPr>
              <a:t> </a:t>
            </a:r>
            <a:r>
              <a:rPr kumimoji="1" lang="en-US" altLang="ja-JP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+mn-cs"/>
              </a:rPr>
              <a:t>Asc</a:t>
            </a:r>
            <a:r>
              <a:rPr kumimoji="1" lang="en-US" altLang="ja-JP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+mn-cs"/>
              </a:rPr>
              <a:t>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+mn-cs"/>
              </a:rPr>
              <a:t>●</a:t>
            </a:r>
            <a:r>
              <a:rPr kumimoji="1" lang="ja-JP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+mn-cs"/>
              </a:rPr>
              <a:t> </a:t>
            </a:r>
            <a:r>
              <a:rPr kumimoji="1" lang="en-US" altLang="ja-JP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+mn-cs"/>
              </a:rPr>
              <a:t>Desc.</a:t>
            </a:r>
            <a:endParaRPr kumimoji="1" lang="ja-JP" alt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ＭＳ Ｐゴシック" pitchFamily="50" charset="-128"/>
              <a:cs typeface="+mn-cs"/>
            </a:endParaRPr>
          </a:p>
        </p:txBody>
      </p:sp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A1571064-9DE7-4D98-ACC4-2A295BFB7043}"/>
              </a:ext>
            </a:extLst>
          </p:cNvPr>
          <p:cNvSpPr/>
          <p:nvPr/>
        </p:nvSpPr>
        <p:spPr>
          <a:xfrm>
            <a:off x="3869306" y="1481940"/>
            <a:ext cx="173462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en-US" altLang="ja-JP" sz="1200" kern="1200" dirty="0">
                <a:solidFill>
                  <a:srgbClr val="000000"/>
                </a:solidFill>
                <a:latin typeface="Arial" panose="020B0604020202020204"/>
                <a:ea typeface="ＭＳ Ｐゴシック" pitchFamily="50" charset="-128"/>
              </a:rPr>
              <a:t>  (b) Geometric error </a:t>
            </a:r>
          </a:p>
          <a:p>
            <a:r>
              <a:rPr kumimoji="1" lang="en-US" altLang="ja-JP" sz="1200" kern="1200" dirty="0">
                <a:solidFill>
                  <a:srgbClr val="000000"/>
                </a:solidFill>
                <a:latin typeface="Arial" panose="020B0604020202020204"/>
                <a:ea typeface="ＭＳ Ｐゴシック" pitchFamily="50" charset="-128"/>
              </a:rPr>
              <a:t>in NS direction</a:t>
            </a:r>
            <a:endParaRPr lang="ja-JP" altLang="en-US" sz="1200" dirty="0"/>
          </a:p>
        </p:txBody>
      </p:sp>
      <p:sp>
        <p:nvSpPr>
          <p:cNvPr id="26" name="スライド番号プレースホルダー 1">
            <a:extLst>
              <a:ext uri="{FF2B5EF4-FFF2-40B4-BE49-F238E27FC236}">
                <a16:creationId xmlns:a16="http://schemas.microsoft.com/office/drawing/2014/main" id="{05D8B0C1-B06B-4CE9-9E53-13590F3C1779}"/>
              </a:ext>
            </a:extLst>
          </p:cNvPr>
          <p:cNvSpPr txBox="1">
            <a:spLocks/>
          </p:cNvSpPr>
          <p:nvPr/>
        </p:nvSpPr>
        <p:spPr>
          <a:xfrm>
            <a:off x="7078873" y="6429626"/>
            <a:ext cx="1970943" cy="400110"/>
          </a:xfrm>
          <a:prstGeom prst="rect">
            <a:avLst/>
          </a:prstGeom>
        </p:spPr>
        <p:txBody>
          <a:bodyPr/>
          <a:lstStyle>
            <a:lvl1pPr defTabSz="457200">
              <a:defRPr>
                <a:solidFill>
                  <a:srgbClr val="002569"/>
                </a:solidFill>
              </a:defRPr>
            </a:lvl1pPr>
            <a:lvl2pPr indent="457200" defTabSz="457200">
              <a:defRPr>
                <a:solidFill>
                  <a:srgbClr val="002569"/>
                </a:solidFill>
              </a:defRPr>
            </a:lvl2pPr>
            <a:lvl3pPr indent="914400" defTabSz="457200">
              <a:defRPr>
                <a:solidFill>
                  <a:srgbClr val="002569"/>
                </a:solidFill>
              </a:defRPr>
            </a:lvl3pPr>
            <a:lvl4pPr indent="1371600" defTabSz="457200">
              <a:defRPr>
                <a:solidFill>
                  <a:srgbClr val="002569"/>
                </a:solidFill>
              </a:defRPr>
            </a:lvl4pPr>
            <a:lvl5pPr indent="1828800" defTabSz="457200">
              <a:defRPr>
                <a:solidFill>
                  <a:srgbClr val="002569"/>
                </a:solidFill>
              </a:defRPr>
            </a:lvl5pPr>
            <a:lvl6pPr indent="2286000" defTabSz="457200">
              <a:defRPr>
                <a:solidFill>
                  <a:srgbClr val="002569"/>
                </a:solidFill>
              </a:defRPr>
            </a:lvl6pPr>
            <a:lvl7pPr indent="2743200" defTabSz="457200">
              <a:defRPr>
                <a:solidFill>
                  <a:srgbClr val="002569"/>
                </a:solidFill>
              </a:defRPr>
            </a:lvl7pPr>
            <a:lvl8pPr indent="3200400" defTabSz="457200">
              <a:defRPr>
                <a:solidFill>
                  <a:srgbClr val="002569"/>
                </a:solidFill>
              </a:defRPr>
            </a:lvl8pPr>
            <a:lvl9pPr indent="3657600" defTabSz="457200">
              <a:defRPr>
                <a:solidFill>
                  <a:srgbClr val="002569"/>
                </a:solidFill>
              </a:defRPr>
            </a:lvl9pPr>
          </a:lstStyle>
          <a:p>
            <a:pPr algn="r" defTabSz="779173">
              <a:defRPr/>
            </a:pPr>
            <a:fld id="{D1C38B77-350B-4033-A646-6EAACEE6E440}" type="slidenum">
              <a:rPr kumimoji="1" lang="ja-JP" altLang="en-US" sz="2000" kern="1200" smtClean="0">
                <a:solidFill>
                  <a:srgbClr val="008000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rPr>
              <a:pPr algn="r" defTabSz="779173">
                <a:defRPr/>
              </a:pPr>
              <a:t>14</a:t>
            </a:fld>
            <a:endParaRPr kumimoji="1" lang="ja-JP" altLang="en-US" sz="2000" kern="1200" dirty="0">
              <a:solidFill>
                <a:srgbClr val="008000"/>
              </a:solidFill>
              <a:latin typeface="Arial" panose="020B0604020202020204" pitchFamily="34" charset="0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9444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2350408-D219-4EF8-B807-83B28B14AA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3" name="タイトル 2">
            <a:extLst>
              <a:ext uri="{FF2B5EF4-FFF2-40B4-BE49-F238E27FC236}">
                <a16:creationId xmlns:a16="http://schemas.microsoft.com/office/drawing/2014/main" id="{B1C4954C-0065-4F61-B8FB-C46965975A5B}"/>
              </a:ext>
            </a:extLst>
          </p:cNvPr>
          <p:cNvSpPr txBox="1">
            <a:spLocks/>
          </p:cNvSpPr>
          <p:nvPr/>
        </p:nvSpPr>
        <p:spPr>
          <a:xfrm>
            <a:off x="609600" y="152400"/>
            <a:ext cx="7678479" cy="1020762"/>
          </a:xfrm>
        </p:spPr>
        <p:txBody>
          <a:bodyPr>
            <a:normAutofit fontScale="97500" lnSpcReduction="10000"/>
          </a:bodyPr>
          <a:lstStyle>
            <a:lvl1pPr algn="r">
              <a:defRPr sz="3200" b="1">
                <a:solidFill>
                  <a:srgbClr val="FFFFFF"/>
                </a:solidFill>
                <a:latin typeface="+mj-lt"/>
                <a:ea typeface="Arial Bold"/>
                <a:cs typeface="Arial Bold"/>
                <a:sym typeface="Arial Bold"/>
              </a:defRPr>
            </a:lvl1pPr>
            <a:lvl2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2pPr>
            <a:lvl3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3pPr>
            <a:lvl4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4pPr>
            <a:lvl5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5pPr>
            <a:lvl6pPr indent="4572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6pPr>
            <a:lvl7pPr indent="9144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7pPr>
            <a:lvl8pPr indent="13716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8pPr>
            <a:lvl9pPr indent="18288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9pPr>
          </a:lstStyle>
          <a:p>
            <a:pPr algn="ctr" defTabSz="914400"/>
            <a:r>
              <a:rPr lang="en-US" altLang="ja-JP" b="0" dirty="0">
                <a:latin typeface="+mn-lt"/>
              </a:rPr>
              <a:t>Continuity of the GPM/DPR </a:t>
            </a:r>
            <a:br>
              <a:rPr lang="en-US" altLang="ja-JP" b="0" dirty="0">
                <a:latin typeface="+mn-lt"/>
              </a:rPr>
            </a:br>
            <a:r>
              <a:rPr lang="en-US" altLang="ja-JP" b="0" dirty="0">
                <a:latin typeface="+mn-lt"/>
              </a:rPr>
              <a:t>and the TRMM/PR</a:t>
            </a:r>
            <a:endParaRPr lang="ja-JP" altLang="en-US" b="0" dirty="0">
              <a:latin typeface="+mn-lt"/>
            </a:endParaRPr>
          </a:p>
        </p:txBody>
      </p:sp>
      <p:sp>
        <p:nvSpPr>
          <p:cNvPr id="4" name="コンテンツ プレースホルダー 4">
            <a:extLst>
              <a:ext uri="{FF2B5EF4-FFF2-40B4-BE49-F238E27FC236}">
                <a16:creationId xmlns:a16="http://schemas.microsoft.com/office/drawing/2014/main" id="{D023AF37-D101-4C0F-A449-AE1CE5F26828}"/>
              </a:ext>
            </a:extLst>
          </p:cNvPr>
          <p:cNvSpPr txBox="1">
            <a:spLocks/>
          </p:cNvSpPr>
          <p:nvPr/>
        </p:nvSpPr>
        <p:spPr>
          <a:xfrm>
            <a:off x="504212" y="1441245"/>
            <a:ext cx="8229600" cy="1627759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ja-JP" sz="28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Both GPM/DPR’s calibration factors and TRMM/PR’s calibration factors were changed in 2017.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ja-JP" sz="28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After the algorithm update in Oct. 2018, </a:t>
            </a:r>
            <a:r>
              <a:rPr kumimoji="0" lang="en-US" altLang="ja-JP" sz="28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  <a:sym typeface="Wingdings" panose="05000000000000000000" pitchFamily="2" charset="2"/>
              </a:rPr>
              <a:t>the GPM/KuPR V06  and the TRMM/PR V8(GPM TRMM V06) show </a:t>
            </a:r>
            <a:r>
              <a:rPr kumimoji="0" lang="en-US" altLang="ja-JP" sz="28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b</a:t>
            </a:r>
            <a:r>
              <a:rPr kumimoji="0" lang="en-US" altLang="ja-JP" sz="28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  <a:sym typeface="Wingdings" panose="05000000000000000000" pitchFamily="2" charset="2"/>
              </a:rPr>
              <a:t>etter continuity on surface precipitation rate.</a:t>
            </a:r>
            <a:endParaRPr kumimoji="0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78192B76-8FDB-4D2B-8DB2-9DF4C329108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849"/>
          <a:stretch/>
        </p:blipFill>
        <p:spPr>
          <a:xfrm>
            <a:off x="4475654" y="4038600"/>
            <a:ext cx="4452210" cy="2110154"/>
          </a:xfrm>
          <a:prstGeom prst="rect">
            <a:avLst/>
          </a:prstGeom>
          <a:solidFill>
            <a:sysClr val="window" lastClr="FFFFFF"/>
          </a:solidFill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77B04509-FB01-454C-AC8B-CEE1AE8BF34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857"/>
          <a:stretch/>
        </p:blipFill>
        <p:spPr>
          <a:xfrm>
            <a:off x="123212" y="4038600"/>
            <a:ext cx="4456659" cy="2112027"/>
          </a:xfrm>
          <a:prstGeom prst="rect">
            <a:avLst/>
          </a:prstGeom>
          <a:solidFill>
            <a:sysClr val="window" lastClr="FFFFFF"/>
          </a:solidFill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DDEA24F4-48F4-404D-8402-31BC5C14D474}"/>
              </a:ext>
            </a:extLst>
          </p:cNvPr>
          <p:cNvSpPr txBox="1"/>
          <p:nvPr/>
        </p:nvSpPr>
        <p:spPr>
          <a:xfrm>
            <a:off x="3289433" y="5237960"/>
            <a:ext cx="12723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914400" rtl="0"/>
            <a:r>
              <a:rPr lang="en-US" altLang="ja-JP" sz="2000" b="1" kern="1200" dirty="0" err="1">
                <a:solidFill>
                  <a:srgbClr val="3FE33D"/>
                </a:solidFill>
                <a:latin typeface="Calibri"/>
                <a:ea typeface="メイリオ"/>
                <a:cs typeface="+mn-cs"/>
              </a:rPr>
              <a:t>KuPR</a:t>
            </a:r>
            <a:r>
              <a:rPr lang="en-US" altLang="ja-JP" sz="2000" b="1" kern="1200" dirty="0">
                <a:solidFill>
                  <a:srgbClr val="3FE33D"/>
                </a:solidFill>
                <a:latin typeface="Calibri"/>
                <a:ea typeface="メイリオ"/>
                <a:cs typeface="+mn-cs"/>
              </a:rPr>
              <a:t> V6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FA61F58F-9957-44CE-BC33-32781124F1DA}"/>
              </a:ext>
            </a:extLst>
          </p:cNvPr>
          <p:cNvSpPr txBox="1"/>
          <p:nvPr/>
        </p:nvSpPr>
        <p:spPr>
          <a:xfrm>
            <a:off x="3289433" y="4292023"/>
            <a:ext cx="11151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914400" rtl="0"/>
            <a:r>
              <a:rPr lang="en-US" altLang="ja-JP" sz="2000" b="1" kern="1200" dirty="0" err="1">
                <a:solidFill>
                  <a:srgbClr val="FF0000"/>
                </a:solidFill>
                <a:latin typeface="Calibri"/>
                <a:ea typeface="メイリオ"/>
                <a:cs typeface="+mn-cs"/>
              </a:rPr>
              <a:t>KuPR</a:t>
            </a:r>
            <a:r>
              <a:rPr lang="en-US" altLang="ja-JP" sz="2000" b="1" kern="1200" dirty="0">
                <a:solidFill>
                  <a:srgbClr val="FF0000"/>
                </a:solidFill>
                <a:latin typeface="Calibri"/>
                <a:ea typeface="メイリオ"/>
                <a:cs typeface="+mn-cs"/>
              </a:rPr>
              <a:t> V5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D44EC9A6-CCD9-4753-9348-D0D226A05844}"/>
              </a:ext>
            </a:extLst>
          </p:cNvPr>
          <p:cNvSpPr txBox="1"/>
          <p:nvPr/>
        </p:nvSpPr>
        <p:spPr>
          <a:xfrm>
            <a:off x="1201201" y="4292023"/>
            <a:ext cx="20131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914400" rtl="0"/>
            <a:r>
              <a:rPr lang="en-US" altLang="ja-JP" sz="2000" b="1" kern="1200" dirty="0">
                <a:solidFill>
                  <a:srgbClr val="0000FF"/>
                </a:solidFill>
                <a:latin typeface="Calibri"/>
                <a:ea typeface="メイリオ"/>
                <a:cs typeface="+mn-cs"/>
              </a:rPr>
              <a:t>PR V7</a:t>
            </a:r>
            <a:endParaRPr lang="ja-JP" altLang="en-US" sz="1600" b="1" kern="1200" dirty="0">
              <a:solidFill>
                <a:srgbClr val="0000FF"/>
              </a:solidFill>
              <a:latin typeface="Calibri"/>
              <a:ea typeface="メイリオ"/>
              <a:cs typeface="+mn-cs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72461218-FE83-4D6B-9C93-AEA1A44CC3CF}"/>
              </a:ext>
            </a:extLst>
          </p:cNvPr>
          <p:cNvSpPr txBox="1"/>
          <p:nvPr/>
        </p:nvSpPr>
        <p:spPr>
          <a:xfrm>
            <a:off x="1273209" y="5300135"/>
            <a:ext cx="8709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914400" rtl="0"/>
            <a:r>
              <a:rPr lang="en-US" altLang="ja-JP" sz="2000" b="1" kern="1200" dirty="0">
                <a:solidFill>
                  <a:prstClr val="black"/>
                </a:solidFill>
                <a:latin typeface="Calibri"/>
                <a:ea typeface="メイリオ"/>
                <a:cs typeface="+mn-cs"/>
              </a:rPr>
              <a:t>PR V8</a:t>
            </a:r>
            <a:endParaRPr lang="ja-JP" altLang="en-US" sz="1600" b="1" kern="1200" dirty="0">
              <a:solidFill>
                <a:prstClr val="black"/>
              </a:solidFill>
              <a:latin typeface="Calibri"/>
              <a:ea typeface="メイリオ"/>
              <a:cs typeface="+mn-cs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F1280F20-EF57-4BBB-A2CD-0D1C26F19185}"/>
              </a:ext>
            </a:extLst>
          </p:cNvPr>
          <p:cNvSpPr txBox="1"/>
          <p:nvPr/>
        </p:nvSpPr>
        <p:spPr>
          <a:xfrm>
            <a:off x="513028" y="3119386"/>
            <a:ext cx="3712509" cy="70788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 defTabSz="914400" rtl="0"/>
            <a:r>
              <a:rPr lang="en-US" altLang="ja-JP" sz="2000" b="1" kern="1200" dirty="0">
                <a:solidFill>
                  <a:srgbClr val="FF0000"/>
                </a:solidFill>
                <a:latin typeface="Calibri"/>
                <a:ea typeface="ＭＳ Ｐゴシック" panose="020B0600070205080204" pitchFamily="50" charset="-128"/>
                <a:cs typeface="+mn-cs"/>
              </a:rPr>
              <a:t>Over-land</a:t>
            </a:r>
            <a:r>
              <a:rPr lang="en-US" altLang="ja-JP" sz="2000" kern="1200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  <a:cs typeface="+mn-cs"/>
              </a:rPr>
              <a:t> surface precipitation rates averaged in 35S-35N.</a:t>
            </a:r>
            <a:endParaRPr kumimoji="1" lang="ja-JP" altLang="en-US" sz="2000" kern="1200" dirty="0">
              <a:solidFill>
                <a:prstClr val="black"/>
              </a:solidFill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338DC06B-3000-433C-8A18-BA211C553E17}"/>
              </a:ext>
            </a:extLst>
          </p:cNvPr>
          <p:cNvSpPr txBox="1"/>
          <p:nvPr/>
        </p:nvSpPr>
        <p:spPr>
          <a:xfrm>
            <a:off x="7874192" y="4961922"/>
            <a:ext cx="12723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914400" rtl="0"/>
            <a:r>
              <a:rPr lang="en-US" altLang="ja-JP" sz="2000" b="1" kern="1200" dirty="0" err="1">
                <a:solidFill>
                  <a:srgbClr val="3FE33D"/>
                </a:solidFill>
                <a:latin typeface="Calibri"/>
                <a:ea typeface="メイリオ"/>
                <a:cs typeface="+mn-cs"/>
              </a:rPr>
              <a:t>KuPR</a:t>
            </a:r>
            <a:r>
              <a:rPr lang="en-US" altLang="ja-JP" sz="2000" b="1" kern="1200" dirty="0">
                <a:solidFill>
                  <a:srgbClr val="3FE33D"/>
                </a:solidFill>
                <a:latin typeface="Calibri"/>
                <a:ea typeface="メイリオ"/>
                <a:cs typeface="+mn-cs"/>
              </a:rPr>
              <a:t> V6</a:t>
            </a: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5DAED2B7-B348-4C00-A250-E680779FABF0}"/>
              </a:ext>
            </a:extLst>
          </p:cNvPr>
          <p:cNvSpPr txBox="1"/>
          <p:nvPr/>
        </p:nvSpPr>
        <p:spPr>
          <a:xfrm>
            <a:off x="7875500" y="4154994"/>
            <a:ext cx="11151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914400" rtl="0"/>
            <a:r>
              <a:rPr lang="en-US" altLang="ja-JP" sz="2000" b="1" kern="1200" dirty="0" err="1">
                <a:solidFill>
                  <a:srgbClr val="FF0000"/>
                </a:solidFill>
                <a:latin typeface="Calibri"/>
                <a:ea typeface="メイリオ"/>
                <a:cs typeface="+mn-cs"/>
              </a:rPr>
              <a:t>KuPR</a:t>
            </a:r>
            <a:r>
              <a:rPr lang="en-US" altLang="ja-JP" sz="2000" b="1" kern="1200" dirty="0">
                <a:solidFill>
                  <a:srgbClr val="FF0000"/>
                </a:solidFill>
                <a:latin typeface="Calibri"/>
                <a:ea typeface="メイリオ"/>
                <a:cs typeface="+mn-cs"/>
              </a:rPr>
              <a:t> V5</a:t>
            </a: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D91B9D4F-AA58-4E4A-80FD-F2D58077FA1C}"/>
              </a:ext>
            </a:extLst>
          </p:cNvPr>
          <p:cNvSpPr txBox="1"/>
          <p:nvPr/>
        </p:nvSpPr>
        <p:spPr>
          <a:xfrm>
            <a:off x="5741002" y="4951200"/>
            <a:ext cx="20131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914400" rtl="0"/>
            <a:r>
              <a:rPr lang="en-US" altLang="ja-JP" sz="2000" b="1" kern="1200" dirty="0">
                <a:solidFill>
                  <a:srgbClr val="0000FF"/>
                </a:solidFill>
                <a:latin typeface="Calibri"/>
                <a:ea typeface="メイリオ"/>
                <a:cs typeface="+mn-cs"/>
              </a:rPr>
              <a:t>PR V7</a:t>
            </a:r>
            <a:endParaRPr lang="ja-JP" altLang="en-US" sz="1600" b="1" kern="1200" dirty="0">
              <a:solidFill>
                <a:srgbClr val="0000FF"/>
              </a:solidFill>
              <a:latin typeface="Calibri"/>
              <a:ea typeface="メイリオ"/>
              <a:cs typeface="+mn-cs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799C65B9-75F0-434D-8E2C-C73A36502FE9}"/>
              </a:ext>
            </a:extLst>
          </p:cNvPr>
          <p:cNvSpPr txBox="1"/>
          <p:nvPr/>
        </p:nvSpPr>
        <p:spPr>
          <a:xfrm>
            <a:off x="5741002" y="4326007"/>
            <a:ext cx="8709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914400" rtl="0"/>
            <a:r>
              <a:rPr lang="en-US" altLang="ja-JP" sz="2000" b="1" kern="1200" dirty="0">
                <a:solidFill>
                  <a:prstClr val="black"/>
                </a:solidFill>
                <a:latin typeface="Calibri"/>
                <a:ea typeface="メイリオ"/>
                <a:cs typeface="+mn-cs"/>
              </a:rPr>
              <a:t>PR V8</a:t>
            </a:r>
            <a:endParaRPr lang="ja-JP" altLang="en-US" sz="1600" b="1" kern="1200" dirty="0">
              <a:solidFill>
                <a:prstClr val="black"/>
              </a:solidFill>
              <a:latin typeface="Calibri"/>
              <a:ea typeface="メイリオ"/>
              <a:cs typeface="+mn-cs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24115C4C-215C-4FEB-9A82-74760805464B}"/>
              </a:ext>
            </a:extLst>
          </p:cNvPr>
          <p:cNvSpPr txBox="1"/>
          <p:nvPr/>
        </p:nvSpPr>
        <p:spPr>
          <a:xfrm>
            <a:off x="4768939" y="3117645"/>
            <a:ext cx="3984978" cy="70788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 defTabSz="914400" rtl="0"/>
            <a:r>
              <a:rPr lang="en-US" altLang="ja-JP" sz="2000" b="1" kern="1200" dirty="0">
                <a:solidFill>
                  <a:srgbClr val="FF0000"/>
                </a:solidFill>
                <a:latin typeface="Calibri"/>
                <a:ea typeface="ＭＳ Ｐゴシック" panose="020B0600070205080204" pitchFamily="50" charset="-128"/>
                <a:cs typeface="+mn-cs"/>
              </a:rPr>
              <a:t>Over-ocean </a:t>
            </a:r>
            <a:r>
              <a:rPr lang="en-US" altLang="ja-JP" sz="2000" kern="1200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  <a:cs typeface="+mn-cs"/>
              </a:rPr>
              <a:t>surface precipitation rates averaged in 35S-35N.</a:t>
            </a:r>
            <a:endParaRPr lang="ja-JP" altLang="en-US" sz="2000" kern="1200" dirty="0">
              <a:solidFill>
                <a:prstClr val="black"/>
              </a:solidFill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7" name="スライド番号プレースホルダー 1">
            <a:extLst>
              <a:ext uri="{FF2B5EF4-FFF2-40B4-BE49-F238E27FC236}">
                <a16:creationId xmlns:a16="http://schemas.microsoft.com/office/drawing/2014/main" id="{E2E95A3A-0507-4873-956E-E82C7FADB73C}"/>
              </a:ext>
            </a:extLst>
          </p:cNvPr>
          <p:cNvSpPr txBox="1">
            <a:spLocks/>
          </p:cNvSpPr>
          <p:nvPr/>
        </p:nvSpPr>
        <p:spPr>
          <a:xfrm>
            <a:off x="7010400" y="6397595"/>
            <a:ext cx="1970943" cy="400110"/>
          </a:xfrm>
          <a:prstGeom prst="rect">
            <a:avLst/>
          </a:prstGeom>
        </p:spPr>
        <p:txBody>
          <a:bodyPr/>
          <a:lstStyle>
            <a:lvl1pPr defTabSz="457200">
              <a:defRPr>
                <a:solidFill>
                  <a:srgbClr val="002569"/>
                </a:solidFill>
              </a:defRPr>
            </a:lvl1pPr>
            <a:lvl2pPr indent="457200" defTabSz="457200">
              <a:defRPr>
                <a:solidFill>
                  <a:srgbClr val="002569"/>
                </a:solidFill>
              </a:defRPr>
            </a:lvl2pPr>
            <a:lvl3pPr indent="914400" defTabSz="457200">
              <a:defRPr>
                <a:solidFill>
                  <a:srgbClr val="002569"/>
                </a:solidFill>
              </a:defRPr>
            </a:lvl3pPr>
            <a:lvl4pPr indent="1371600" defTabSz="457200">
              <a:defRPr>
                <a:solidFill>
                  <a:srgbClr val="002569"/>
                </a:solidFill>
              </a:defRPr>
            </a:lvl4pPr>
            <a:lvl5pPr indent="1828800" defTabSz="457200">
              <a:defRPr>
                <a:solidFill>
                  <a:srgbClr val="002569"/>
                </a:solidFill>
              </a:defRPr>
            </a:lvl5pPr>
            <a:lvl6pPr indent="2286000" defTabSz="457200">
              <a:defRPr>
                <a:solidFill>
                  <a:srgbClr val="002569"/>
                </a:solidFill>
              </a:defRPr>
            </a:lvl6pPr>
            <a:lvl7pPr indent="2743200" defTabSz="457200">
              <a:defRPr>
                <a:solidFill>
                  <a:srgbClr val="002569"/>
                </a:solidFill>
              </a:defRPr>
            </a:lvl7pPr>
            <a:lvl8pPr indent="3200400" defTabSz="457200">
              <a:defRPr>
                <a:solidFill>
                  <a:srgbClr val="002569"/>
                </a:solidFill>
              </a:defRPr>
            </a:lvl8pPr>
            <a:lvl9pPr indent="3657600" defTabSz="457200">
              <a:defRPr>
                <a:solidFill>
                  <a:srgbClr val="002569"/>
                </a:solidFill>
              </a:defRPr>
            </a:lvl9pPr>
          </a:lstStyle>
          <a:p>
            <a:pPr algn="r" defTabSz="779173">
              <a:defRPr/>
            </a:pPr>
            <a:fld id="{D1C38B77-350B-4033-A646-6EAACEE6E440}" type="slidenum">
              <a:rPr kumimoji="1" lang="ja-JP" altLang="en-US" sz="2000" kern="1200" smtClean="0">
                <a:solidFill>
                  <a:srgbClr val="008000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rPr>
              <a:pPr algn="r" defTabSz="779173">
                <a:defRPr/>
              </a:pPr>
              <a:t>15</a:t>
            </a:fld>
            <a:endParaRPr kumimoji="1" lang="ja-JP" altLang="en-US" sz="2000" kern="1200" dirty="0">
              <a:solidFill>
                <a:srgbClr val="008000"/>
              </a:solidFill>
              <a:latin typeface="Arial" panose="020B0604020202020204" pitchFamily="34" charset="0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20335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1">
            <a:extLst>
              <a:ext uri="{FF2B5EF4-FFF2-40B4-BE49-F238E27FC236}">
                <a16:creationId xmlns:a16="http://schemas.microsoft.com/office/drawing/2014/main" id="{9A755AA5-50E8-4EB2-8886-D2D215F86C24}"/>
              </a:ext>
            </a:extLst>
          </p:cNvPr>
          <p:cNvSpPr txBox="1">
            <a:spLocks/>
          </p:cNvSpPr>
          <p:nvPr/>
        </p:nvSpPr>
        <p:spPr>
          <a:xfrm>
            <a:off x="685800" y="314610"/>
            <a:ext cx="7955013" cy="510300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lang="en-GB" sz="2200" b="0" dirty="0" smtClean="0">
                <a:solidFill>
                  <a:schemeClr val="bg1"/>
                </a:solidFill>
                <a:latin typeface="Verdana"/>
                <a:ea typeface="+mj-ea"/>
                <a:cs typeface="Verdana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algn="ctr" defTabSz="990570">
              <a:defRPr/>
            </a:pPr>
            <a:r>
              <a:rPr lang="en-US" altLang="ja-JP" sz="2400" dirty="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Future JAXA Earth Observation Satellites</a:t>
            </a:r>
            <a:endParaRPr lang="ja-JP" altLang="en-US" sz="2400" dirty="0">
              <a:solidFill>
                <a:srgbClr val="FFFFFF"/>
              </a:solidFill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382A8B1-47A8-4C49-B0FB-CC365273279C}"/>
              </a:ext>
            </a:extLst>
          </p:cNvPr>
          <p:cNvSpPr/>
          <p:nvPr/>
        </p:nvSpPr>
        <p:spPr>
          <a:xfrm>
            <a:off x="-36163" y="5486400"/>
            <a:ext cx="9143999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400" dirty="0"/>
              <a:t>AMSR3 additional higher frequency channels of 166 &amp; 183 GHz for snowfall retrievals)</a:t>
            </a:r>
          </a:p>
          <a:p>
            <a:r>
              <a:rPr lang="en-US" altLang="ja-JP" sz="1400" dirty="0"/>
              <a:t>New products: TPW over land, high-resolution SST, all-weather sea surface wind speed &amp; high-resolution sea ice concentration</a:t>
            </a:r>
          </a:p>
          <a:p>
            <a:r>
              <a:rPr lang="en-US" altLang="ja-JP" sz="1400" dirty="0"/>
              <a:t>GOSAT-3: GHG + NO</a:t>
            </a:r>
            <a:r>
              <a:rPr lang="en-US" altLang="ja-JP" sz="1400" baseline="-25000" dirty="0"/>
              <a:t>2</a:t>
            </a:r>
            <a:r>
              <a:rPr lang="en-US" altLang="ja-JP" sz="1400" dirty="0"/>
              <a:t>, Global coverage and targeting anthropogenic emission sauces with high spatial resolution imaging capability </a:t>
            </a: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1511B8F0-312C-4D85-BDB7-3EF2EF947C4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550"/>
          <a:stretch/>
        </p:blipFill>
        <p:spPr>
          <a:xfrm>
            <a:off x="2" y="1143000"/>
            <a:ext cx="9143998" cy="4140661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11" name="スライド番号プレースホルダー 1">
            <a:extLst>
              <a:ext uri="{FF2B5EF4-FFF2-40B4-BE49-F238E27FC236}">
                <a16:creationId xmlns:a16="http://schemas.microsoft.com/office/drawing/2014/main" id="{A0A08516-FA22-4FDF-81C5-8610210852B0}"/>
              </a:ext>
            </a:extLst>
          </p:cNvPr>
          <p:cNvSpPr txBox="1">
            <a:spLocks/>
          </p:cNvSpPr>
          <p:nvPr/>
        </p:nvSpPr>
        <p:spPr>
          <a:xfrm>
            <a:off x="7010400" y="6397595"/>
            <a:ext cx="1970943" cy="400110"/>
          </a:xfrm>
          <a:prstGeom prst="rect">
            <a:avLst/>
          </a:prstGeom>
        </p:spPr>
        <p:txBody>
          <a:bodyPr/>
          <a:lstStyle>
            <a:lvl1pPr defTabSz="457200">
              <a:defRPr>
                <a:solidFill>
                  <a:srgbClr val="002569"/>
                </a:solidFill>
              </a:defRPr>
            </a:lvl1pPr>
            <a:lvl2pPr indent="457200" defTabSz="457200">
              <a:defRPr>
                <a:solidFill>
                  <a:srgbClr val="002569"/>
                </a:solidFill>
              </a:defRPr>
            </a:lvl2pPr>
            <a:lvl3pPr indent="914400" defTabSz="457200">
              <a:defRPr>
                <a:solidFill>
                  <a:srgbClr val="002569"/>
                </a:solidFill>
              </a:defRPr>
            </a:lvl3pPr>
            <a:lvl4pPr indent="1371600" defTabSz="457200">
              <a:defRPr>
                <a:solidFill>
                  <a:srgbClr val="002569"/>
                </a:solidFill>
              </a:defRPr>
            </a:lvl4pPr>
            <a:lvl5pPr indent="1828800" defTabSz="457200">
              <a:defRPr>
                <a:solidFill>
                  <a:srgbClr val="002569"/>
                </a:solidFill>
              </a:defRPr>
            </a:lvl5pPr>
            <a:lvl6pPr indent="2286000" defTabSz="457200">
              <a:defRPr>
                <a:solidFill>
                  <a:srgbClr val="002569"/>
                </a:solidFill>
              </a:defRPr>
            </a:lvl6pPr>
            <a:lvl7pPr indent="2743200" defTabSz="457200">
              <a:defRPr>
                <a:solidFill>
                  <a:srgbClr val="002569"/>
                </a:solidFill>
              </a:defRPr>
            </a:lvl7pPr>
            <a:lvl8pPr indent="3200400" defTabSz="457200">
              <a:defRPr>
                <a:solidFill>
                  <a:srgbClr val="002569"/>
                </a:solidFill>
              </a:defRPr>
            </a:lvl8pPr>
            <a:lvl9pPr indent="3657600" defTabSz="457200">
              <a:defRPr>
                <a:solidFill>
                  <a:srgbClr val="002569"/>
                </a:solidFill>
              </a:defRPr>
            </a:lvl9pPr>
          </a:lstStyle>
          <a:p>
            <a:pPr algn="r" defTabSz="779173">
              <a:defRPr/>
            </a:pPr>
            <a:fld id="{D1C38B77-350B-4033-A646-6EAACEE6E440}" type="slidenum">
              <a:rPr kumimoji="1" lang="ja-JP" altLang="en-US" sz="2000" kern="1200" smtClean="0">
                <a:solidFill>
                  <a:srgbClr val="008000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rPr>
              <a:pPr algn="r" defTabSz="779173">
                <a:defRPr/>
              </a:pPr>
              <a:t>16</a:t>
            </a:fld>
            <a:endParaRPr kumimoji="1" lang="ja-JP" altLang="en-US" sz="2000" kern="1200" dirty="0">
              <a:solidFill>
                <a:srgbClr val="008000"/>
              </a:solidFill>
              <a:latin typeface="Arial" panose="020B0604020202020204" pitchFamily="34" charset="0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94872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3F3A989-DDCA-4BFA-9291-8656F6F363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kumimoji="1"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IGARSS 2019 Yokohama</a:t>
            </a:r>
            <a:br>
              <a:rPr kumimoji="1" lang="en-US" altLang="ja-JP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kumimoji="1" lang="ja-JP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スライド番号プレースホルダー 1">
            <a:extLst>
              <a:ext uri="{FF2B5EF4-FFF2-40B4-BE49-F238E27FC236}">
                <a16:creationId xmlns:a16="http://schemas.microsoft.com/office/drawing/2014/main" id="{A2C60FBA-DC3B-4AA9-888E-0FF11254C80F}"/>
              </a:ext>
            </a:extLst>
          </p:cNvPr>
          <p:cNvSpPr txBox="1">
            <a:spLocks/>
          </p:cNvSpPr>
          <p:nvPr/>
        </p:nvSpPr>
        <p:spPr>
          <a:xfrm>
            <a:off x="7010400" y="6397595"/>
            <a:ext cx="1970943" cy="400110"/>
          </a:xfrm>
          <a:prstGeom prst="rect">
            <a:avLst/>
          </a:prstGeom>
        </p:spPr>
        <p:txBody>
          <a:bodyPr/>
          <a:lstStyle>
            <a:lvl1pPr defTabSz="457200">
              <a:defRPr>
                <a:solidFill>
                  <a:srgbClr val="002569"/>
                </a:solidFill>
              </a:defRPr>
            </a:lvl1pPr>
            <a:lvl2pPr indent="457200" defTabSz="457200">
              <a:defRPr>
                <a:solidFill>
                  <a:srgbClr val="002569"/>
                </a:solidFill>
              </a:defRPr>
            </a:lvl2pPr>
            <a:lvl3pPr indent="914400" defTabSz="457200">
              <a:defRPr>
                <a:solidFill>
                  <a:srgbClr val="002569"/>
                </a:solidFill>
              </a:defRPr>
            </a:lvl3pPr>
            <a:lvl4pPr indent="1371600" defTabSz="457200">
              <a:defRPr>
                <a:solidFill>
                  <a:srgbClr val="002569"/>
                </a:solidFill>
              </a:defRPr>
            </a:lvl4pPr>
            <a:lvl5pPr indent="1828800" defTabSz="457200">
              <a:defRPr>
                <a:solidFill>
                  <a:srgbClr val="002569"/>
                </a:solidFill>
              </a:defRPr>
            </a:lvl5pPr>
            <a:lvl6pPr indent="2286000" defTabSz="457200">
              <a:defRPr>
                <a:solidFill>
                  <a:srgbClr val="002569"/>
                </a:solidFill>
              </a:defRPr>
            </a:lvl6pPr>
            <a:lvl7pPr indent="2743200" defTabSz="457200">
              <a:defRPr>
                <a:solidFill>
                  <a:srgbClr val="002569"/>
                </a:solidFill>
              </a:defRPr>
            </a:lvl7pPr>
            <a:lvl8pPr indent="3200400" defTabSz="457200">
              <a:defRPr>
                <a:solidFill>
                  <a:srgbClr val="002569"/>
                </a:solidFill>
              </a:defRPr>
            </a:lvl8pPr>
            <a:lvl9pPr indent="3657600" defTabSz="457200">
              <a:defRPr>
                <a:solidFill>
                  <a:srgbClr val="002569"/>
                </a:solidFill>
              </a:defRPr>
            </a:lvl9pPr>
          </a:lstStyle>
          <a:p>
            <a:pPr algn="r" defTabSz="779173">
              <a:defRPr/>
            </a:pPr>
            <a:fld id="{D1C38B77-350B-4033-A646-6EAACEE6E440}" type="slidenum">
              <a:rPr kumimoji="1" lang="ja-JP" altLang="en-US" sz="2000" kern="1200" smtClean="0">
                <a:solidFill>
                  <a:srgbClr val="008000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rPr>
              <a:pPr algn="r" defTabSz="779173">
                <a:defRPr/>
              </a:pPr>
              <a:t>17</a:t>
            </a:fld>
            <a:endParaRPr kumimoji="1" lang="ja-JP" altLang="en-US" sz="2000" kern="1200" dirty="0">
              <a:solidFill>
                <a:srgbClr val="008000"/>
              </a:solidFill>
              <a:latin typeface="Arial" panose="020B0604020202020204" pitchFamily="34" charset="0"/>
              <a:ea typeface="ＭＳ Ｐゴシック" panose="020B0600070205080204" pitchFamily="50" charset="-128"/>
              <a:cs typeface="+mn-cs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D57D15E6-0385-4C41-988A-FD11257865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" y="963930"/>
            <a:ext cx="8763000" cy="4930140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70642C26-CCA1-41A0-996F-8CB101763A21}"/>
              </a:ext>
            </a:extLst>
          </p:cNvPr>
          <p:cNvSpPr txBox="1"/>
          <p:nvPr/>
        </p:nvSpPr>
        <p:spPr>
          <a:xfrm>
            <a:off x="685800" y="6197540"/>
            <a:ext cx="6552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50" charset="-128"/>
                <a:cs typeface="Arial" panose="020B0604020202020204" pitchFamily="34" charset="0"/>
              </a:rPr>
              <a:t>See you again in 10 days!</a:t>
            </a:r>
            <a:endParaRPr kumimoji="1" lang="en-US" altLang="ja-JP" sz="2800" b="0" i="0" u="sng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ＭＳ Ｐゴシック" pitchFamily="50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10550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146C41EB-2002-4F90-94D1-A93B82415E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6600" y="6404574"/>
            <a:ext cx="1970943" cy="400110"/>
          </a:xfrm>
        </p:spPr>
        <p:txBody>
          <a:bodyPr/>
          <a:lstStyle/>
          <a:p>
            <a:pPr defTabSz="779173">
              <a:defRPr/>
            </a:pPr>
            <a:fld id="{D1C38B77-350B-4033-A646-6EAACEE6E440}" type="slidenum">
              <a:rPr kumimoji="1" lang="ja-JP" altLang="en-US" sz="2000" kern="1200">
                <a:solidFill>
                  <a:srgbClr val="008000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rPr>
              <a:pPr defTabSz="779173">
                <a:defRPr/>
              </a:pPr>
              <a:t>2</a:t>
            </a:fld>
            <a:endParaRPr kumimoji="1" lang="ja-JP" altLang="en-US" sz="2000" kern="1200" dirty="0">
              <a:solidFill>
                <a:srgbClr val="008000"/>
              </a:solidFill>
              <a:latin typeface="Arial" panose="020B0604020202020204" pitchFamily="34" charset="0"/>
              <a:ea typeface="ＭＳ Ｐゴシック" panose="020B0600070205080204" pitchFamily="50" charset="-128"/>
              <a:cs typeface="+mn-cs"/>
            </a:endParaRPr>
          </a:p>
        </p:txBody>
      </p:sp>
      <p:graphicFrame>
        <p:nvGraphicFramePr>
          <p:cNvPr id="3" name="表 2">
            <a:extLst>
              <a:ext uri="{FF2B5EF4-FFF2-40B4-BE49-F238E27FC236}">
                <a16:creationId xmlns:a16="http://schemas.microsoft.com/office/drawing/2014/main" id="{75D5EF23-2B12-4CCE-85A2-8E6876F3950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4718485"/>
              </p:ext>
            </p:extLst>
          </p:nvPr>
        </p:nvGraphicFramePr>
        <p:xfrm>
          <a:off x="1295400" y="1326009"/>
          <a:ext cx="7407525" cy="512342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93835">
                  <a:extLst>
                    <a:ext uri="{9D8B030D-6E8A-4147-A177-3AD203B41FA5}">
                      <a16:colId xmlns:a16="http://schemas.microsoft.com/office/drawing/2014/main" val="3467344710"/>
                    </a:ext>
                  </a:extLst>
                </a:gridCol>
                <a:gridCol w="493835">
                  <a:extLst>
                    <a:ext uri="{9D8B030D-6E8A-4147-A177-3AD203B41FA5}">
                      <a16:colId xmlns:a16="http://schemas.microsoft.com/office/drawing/2014/main" val="3632211665"/>
                    </a:ext>
                  </a:extLst>
                </a:gridCol>
                <a:gridCol w="493835">
                  <a:extLst>
                    <a:ext uri="{9D8B030D-6E8A-4147-A177-3AD203B41FA5}">
                      <a16:colId xmlns:a16="http://schemas.microsoft.com/office/drawing/2014/main" val="4179568092"/>
                    </a:ext>
                  </a:extLst>
                </a:gridCol>
                <a:gridCol w="493835">
                  <a:extLst>
                    <a:ext uri="{9D8B030D-6E8A-4147-A177-3AD203B41FA5}">
                      <a16:colId xmlns:a16="http://schemas.microsoft.com/office/drawing/2014/main" val="3161799283"/>
                    </a:ext>
                  </a:extLst>
                </a:gridCol>
                <a:gridCol w="493835">
                  <a:extLst>
                    <a:ext uri="{9D8B030D-6E8A-4147-A177-3AD203B41FA5}">
                      <a16:colId xmlns:a16="http://schemas.microsoft.com/office/drawing/2014/main" val="916194354"/>
                    </a:ext>
                  </a:extLst>
                </a:gridCol>
                <a:gridCol w="493835">
                  <a:extLst>
                    <a:ext uri="{9D8B030D-6E8A-4147-A177-3AD203B41FA5}">
                      <a16:colId xmlns:a16="http://schemas.microsoft.com/office/drawing/2014/main" val="1038670854"/>
                    </a:ext>
                  </a:extLst>
                </a:gridCol>
                <a:gridCol w="493835">
                  <a:extLst>
                    <a:ext uri="{9D8B030D-6E8A-4147-A177-3AD203B41FA5}">
                      <a16:colId xmlns:a16="http://schemas.microsoft.com/office/drawing/2014/main" val="987277023"/>
                    </a:ext>
                  </a:extLst>
                </a:gridCol>
                <a:gridCol w="493835">
                  <a:extLst>
                    <a:ext uri="{9D8B030D-6E8A-4147-A177-3AD203B41FA5}">
                      <a16:colId xmlns:a16="http://schemas.microsoft.com/office/drawing/2014/main" val="2862195171"/>
                    </a:ext>
                  </a:extLst>
                </a:gridCol>
                <a:gridCol w="493835">
                  <a:extLst>
                    <a:ext uri="{9D8B030D-6E8A-4147-A177-3AD203B41FA5}">
                      <a16:colId xmlns:a16="http://schemas.microsoft.com/office/drawing/2014/main" val="1838914098"/>
                    </a:ext>
                  </a:extLst>
                </a:gridCol>
                <a:gridCol w="493835">
                  <a:extLst>
                    <a:ext uri="{9D8B030D-6E8A-4147-A177-3AD203B41FA5}">
                      <a16:colId xmlns:a16="http://schemas.microsoft.com/office/drawing/2014/main" val="2877019420"/>
                    </a:ext>
                  </a:extLst>
                </a:gridCol>
                <a:gridCol w="493835">
                  <a:extLst>
                    <a:ext uri="{9D8B030D-6E8A-4147-A177-3AD203B41FA5}">
                      <a16:colId xmlns:a16="http://schemas.microsoft.com/office/drawing/2014/main" val="1266611553"/>
                    </a:ext>
                  </a:extLst>
                </a:gridCol>
                <a:gridCol w="498233">
                  <a:extLst>
                    <a:ext uri="{9D8B030D-6E8A-4147-A177-3AD203B41FA5}">
                      <a16:colId xmlns:a16="http://schemas.microsoft.com/office/drawing/2014/main" val="145625592"/>
                    </a:ext>
                  </a:extLst>
                </a:gridCol>
                <a:gridCol w="492369">
                  <a:extLst>
                    <a:ext uri="{9D8B030D-6E8A-4147-A177-3AD203B41FA5}">
                      <a16:colId xmlns:a16="http://schemas.microsoft.com/office/drawing/2014/main" val="1643097529"/>
                    </a:ext>
                  </a:extLst>
                </a:gridCol>
                <a:gridCol w="492369">
                  <a:extLst>
                    <a:ext uri="{9D8B030D-6E8A-4147-A177-3AD203B41FA5}">
                      <a16:colId xmlns:a16="http://schemas.microsoft.com/office/drawing/2014/main" val="647020893"/>
                    </a:ext>
                  </a:extLst>
                </a:gridCol>
                <a:gridCol w="492369">
                  <a:extLst>
                    <a:ext uri="{9D8B030D-6E8A-4147-A177-3AD203B41FA5}">
                      <a16:colId xmlns:a16="http://schemas.microsoft.com/office/drawing/2014/main" val="1271807462"/>
                    </a:ext>
                  </a:extLst>
                </a:gridCol>
              </a:tblGrid>
              <a:tr h="695989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/>
                        <a:t>2016</a:t>
                      </a:r>
                    </a:p>
                  </a:txBody>
                  <a:tcPr marL="84406" marR="84406" marT="42203" marB="42203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/>
                        <a:t>2017</a:t>
                      </a:r>
                      <a:endParaRPr kumimoji="1" lang="ja-JP" altLang="en-US" sz="1200" dirty="0"/>
                    </a:p>
                  </a:txBody>
                  <a:tcPr marL="84406" marR="84406" marT="42203" marB="42203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/>
                        <a:t>2018</a:t>
                      </a:r>
                      <a:endParaRPr kumimoji="1" lang="ja-JP" altLang="en-US" sz="1200" dirty="0"/>
                    </a:p>
                  </a:txBody>
                  <a:tcPr marL="84406" marR="84406" marT="42203" marB="42203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/>
                        <a:t>2019</a:t>
                      </a:r>
                      <a:endParaRPr kumimoji="1" lang="ja-JP" altLang="en-US" sz="1200" dirty="0"/>
                    </a:p>
                  </a:txBody>
                  <a:tcPr marL="84406" marR="84406" marT="42203" marB="42203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/>
                        <a:t>2020</a:t>
                      </a:r>
                      <a:endParaRPr kumimoji="1" lang="ja-JP" altLang="en-US" sz="1200" dirty="0"/>
                    </a:p>
                  </a:txBody>
                  <a:tcPr marL="84406" marR="84406" marT="42203" marB="42203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/>
                        <a:t>2021</a:t>
                      </a:r>
                      <a:endParaRPr kumimoji="1" lang="ja-JP" altLang="en-US" sz="1200" dirty="0"/>
                    </a:p>
                  </a:txBody>
                  <a:tcPr marL="84406" marR="84406" marT="42203" marB="42203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/>
                        <a:t>2022</a:t>
                      </a:r>
                      <a:endParaRPr kumimoji="1" lang="ja-JP" altLang="en-US" sz="1200" dirty="0"/>
                    </a:p>
                  </a:txBody>
                  <a:tcPr marL="84406" marR="84406" marT="42203" marB="42203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/>
                        <a:t>2023</a:t>
                      </a:r>
                      <a:endParaRPr kumimoji="1" lang="ja-JP" altLang="en-US" sz="1200" dirty="0"/>
                    </a:p>
                  </a:txBody>
                  <a:tcPr marL="84406" marR="84406" marT="42203" marB="42203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/>
                        <a:t>2024</a:t>
                      </a:r>
                      <a:endParaRPr kumimoji="1" lang="ja-JP" altLang="en-US" sz="1200" dirty="0"/>
                    </a:p>
                  </a:txBody>
                  <a:tcPr marL="84406" marR="84406" marT="42203" marB="42203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/>
                        <a:t>2025</a:t>
                      </a:r>
                      <a:endParaRPr kumimoji="1" lang="ja-JP" altLang="en-US" sz="1200" dirty="0"/>
                    </a:p>
                  </a:txBody>
                  <a:tcPr marL="84406" marR="84406" marT="42203" marB="42203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/>
                        <a:t>2026</a:t>
                      </a:r>
                      <a:endParaRPr kumimoji="1" lang="ja-JP" altLang="en-US" sz="1200" dirty="0"/>
                    </a:p>
                  </a:txBody>
                  <a:tcPr marL="84406" marR="84406" marT="42203" marB="42203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/>
                        <a:t>2027</a:t>
                      </a:r>
                      <a:endParaRPr kumimoji="1" lang="ja-JP" altLang="en-US" sz="1200" dirty="0"/>
                    </a:p>
                  </a:txBody>
                  <a:tcPr marL="84406" marR="84406" marT="42203" marB="42203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/>
                        <a:t>2028</a:t>
                      </a:r>
                      <a:endParaRPr kumimoji="1" lang="ja-JP" altLang="en-US" sz="1200" dirty="0"/>
                    </a:p>
                  </a:txBody>
                  <a:tcPr marL="84406" marR="84406" marT="42203" marB="42203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/>
                        <a:t>2029</a:t>
                      </a:r>
                      <a:endParaRPr kumimoji="1" lang="ja-JP" altLang="en-US" sz="1200" dirty="0"/>
                    </a:p>
                  </a:txBody>
                  <a:tcPr marL="84406" marR="84406" marT="42203" marB="42203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/>
                        <a:t>2030</a:t>
                      </a:r>
                      <a:endParaRPr kumimoji="1" lang="ja-JP" altLang="en-US" sz="1200" dirty="0"/>
                    </a:p>
                  </a:txBody>
                  <a:tcPr marL="84406" marR="84406" marT="42203" marB="42203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7053540"/>
                  </a:ext>
                </a:extLst>
              </a:tr>
              <a:tr h="1372386"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84406" marR="84406" marT="42203" marB="42203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84406" marR="84406" marT="42203" marB="42203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84406" marR="84406" marT="42203" marB="42203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84406" marR="84406" marT="42203" marB="42203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84406" marR="84406" marT="42203" marB="42203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84406" marR="84406" marT="42203" marB="42203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84406" marR="84406" marT="42203" marB="42203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84406" marR="84406" marT="42203" marB="42203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84406" marR="84406" marT="42203" marB="42203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84406" marR="84406" marT="42203" marB="42203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84406" marR="84406" marT="42203" marB="42203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84406" marR="84406" marT="42203" marB="42203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84406" marR="84406" marT="42203" marB="42203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84406" marR="84406" marT="42203" marB="42203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84406" marR="84406" marT="42203" marB="42203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1955187"/>
                  </a:ext>
                </a:extLst>
              </a:tr>
              <a:tr h="3055054"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84406" marR="84406" marT="42203" marB="42203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84406" marR="84406" marT="42203" marB="42203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84406" marR="84406" marT="42203" marB="42203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84406" marR="84406" marT="42203" marB="42203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84406" marR="84406" marT="42203" marB="42203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84406" marR="84406" marT="42203" marB="42203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84406" marR="84406" marT="42203" marB="42203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84406" marR="84406" marT="42203" marB="42203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84406" marR="84406" marT="42203" marB="42203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84406" marR="84406" marT="42203" marB="42203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84406" marR="84406" marT="42203" marB="42203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84406" marR="84406" marT="42203" marB="42203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84406" marR="84406" marT="42203" marB="42203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84406" marR="84406" marT="42203" marB="42203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84406" marR="84406" marT="42203" marB="42203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1493882"/>
                  </a:ext>
                </a:extLst>
              </a:tr>
            </a:tbl>
          </a:graphicData>
        </a:graphic>
      </p:graphicFrame>
      <p:graphicFrame>
        <p:nvGraphicFramePr>
          <p:cNvPr id="4" name="表 3">
            <a:extLst>
              <a:ext uri="{FF2B5EF4-FFF2-40B4-BE49-F238E27FC236}">
                <a16:creationId xmlns:a16="http://schemas.microsoft.com/office/drawing/2014/main" id="{0A769AF9-BEA0-4086-8127-8D948E3B70B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0323496"/>
              </p:ext>
            </p:extLst>
          </p:nvPr>
        </p:nvGraphicFramePr>
        <p:xfrm>
          <a:off x="358334" y="1341605"/>
          <a:ext cx="927582" cy="50922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27582">
                  <a:extLst>
                    <a:ext uri="{9D8B030D-6E8A-4147-A177-3AD203B41FA5}">
                      <a16:colId xmlns:a16="http://schemas.microsoft.com/office/drawing/2014/main" val="486626558"/>
                    </a:ext>
                  </a:extLst>
                </a:gridCol>
              </a:tblGrid>
              <a:tr h="645184"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1300" dirty="0"/>
                        <a:t>Japanese Fiscal Year</a:t>
                      </a:r>
                    </a:p>
                  </a:txBody>
                  <a:tcPr marL="84406" marR="84406" marT="42203" marB="42203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83119093"/>
                  </a:ext>
                </a:extLst>
              </a:tr>
              <a:tr h="1335692">
                <a:tc>
                  <a:txBody>
                    <a:bodyPr/>
                    <a:lstStyle/>
                    <a:p>
                      <a:pPr algn="l"/>
                      <a:endParaRPr kumimoji="1" lang="en-US" altLang="ja-JP" sz="1700" b="1" u="sng" dirty="0">
                        <a:solidFill>
                          <a:schemeClr val="tx1"/>
                        </a:solidFill>
                      </a:endParaRPr>
                    </a:p>
                  </a:txBody>
                  <a:tcPr marL="84406" marR="84406" marT="42203" marB="42203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8997900"/>
                  </a:ext>
                </a:extLst>
              </a:tr>
              <a:tr h="3111364">
                <a:tc>
                  <a:txBody>
                    <a:bodyPr/>
                    <a:lstStyle/>
                    <a:p>
                      <a:pPr algn="l"/>
                      <a:endParaRPr kumimoji="1" lang="en-US" altLang="ja-JP" sz="1300" b="1" u="sng" dirty="0"/>
                    </a:p>
                  </a:txBody>
                  <a:tcPr marL="84406" marR="84406" marT="42203" marB="42203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0766074"/>
                  </a:ext>
                </a:extLst>
              </a:tr>
            </a:tbl>
          </a:graphicData>
        </a:graphic>
      </p:graphicFrame>
      <p:cxnSp>
        <p:nvCxnSpPr>
          <p:cNvPr id="130" name="直線コネクタ 129">
            <a:extLst>
              <a:ext uri="{FF2B5EF4-FFF2-40B4-BE49-F238E27FC236}">
                <a16:creationId xmlns:a16="http://schemas.microsoft.com/office/drawing/2014/main" id="{67719B02-A99D-42E2-B42B-A68A69F9E589}"/>
              </a:ext>
            </a:extLst>
          </p:cNvPr>
          <p:cNvCxnSpPr/>
          <p:nvPr/>
        </p:nvCxnSpPr>
        <p:spPr>
          <a:xfrm>
            <a:off x="1281214" y="2261689"/>
            <a:ext cx="1534265" cy="0"/>
          </a:xfrm>
          <a:prstGeom prst="line">
            <a:avLst/>
          </a:prstGeom>
          <a:noFill/>
          <a:ln w="165100" cap="flat">
            <a:solidFill>
              <a:srgbClr val="FF0000"/>
            </a:solidFill>
            <a:prstDash val="solid"/>
            <a:bevel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32" name="直線コネクタ 131">
            <a:extLst>
              <a:ext uri="{FF2B5EF4-FFF2-40B4-BE49-F238E27FC236}">
                <a16:creationId xmlns:a16="http://schemas.microsoft.com/office/drawing/2014/main" id="{62324155-9665-4E0A-BE3E-37EDB65C0914}"/>
              </a:ext>
            </a:extLst>
          </p:cNvPr>
          <p:cNvCxnSpPr>
            <a:cxnSpLocks/>
          </p:cNvCxnSpPr>
          <p:nvPr/>
        </p:nvCxnSpPr>
        <p:spPr>
          <a:xfrm>
            <a:off x="2969337" y="2261689"/>
            <a:ext cx="844062" cy="0"/>
          </a:xfrm>
          <a:prstGeom prst="line">
            <a:avLst/>
          </a:prstGeom>
          <a:noFill/>
          <a:ln w="165100" cap="flat">
            <a:solidFill>
              <a:srgbClr val="FF0000"/>
            </a:solidFill>
            <a:prstDash val="sysDot"/>
            <a:bevel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35" name="直線コネクタ 134">
            <a:extLst>
              <a:ext uri="{FF2B5EF4-FFF2-40B4-BE49-F238E27FC236}">
                <a16:creationId xmlns:a16="http://schemas.microsoft.com/office/drawing/2014/main" id="{7EBD13DE-C1D7-475D-89D6-38DC3426428A}"/>
              </a:ext>
            </a:extLst>
          </p:cNvPr>
          <p:cNvCxnSpPr>
            <a:cxnSpLocks/>
          </p:cNvCxnSpPr>
          <p:nvPr/>
        </p:nvCxnSpPr>
        <p:spPr>
          <a:xfrm>
            <a:off x="3532044" y="2472704"/>
            <a:ext cx="3446585" cy="24292"/>
          </a:xfrm>
          <a:prstGeom prst="line">
            <a:avLst/>
          </a:prstGeom>
          <a:noFill/>
          <a:ln w="165100" cap="flat">
            <a:solidFill>
              <a:srgbClr val="FF0000">
                <a:alpha val="50000"/>
              </a:srgbClr>
            </a:solidFill>
            <a:prstDash val="solid"/>
            <a:bevel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36" name="直線コネクタ 135">
            <a:extLst>
              <a:ext uri="{FF2B5EF4-FFF2-40B4-BE49-F238E27FC236}">
                <a16:creationId xmlns:a16="http://schemas.microsoft.com/office/drawing/2014/main" id="{FE5627E3-2BD8-4D6F-A008-D2202218B5C2}"/>
              </a:ext>
            </a:extLst>
          </p:cNvPr>
          <p:cNvCxnSpPr>
            <a:cxnSpLocks/>
          </p:cNvCxnSpPr>
          <p:nvPr/>
        </p:nvCxnSpPr>
        <p:spPr>
          <a:xfrm>
            <a:off x="3532044" y="2965074"/>
            <a:ext cx="3446585" cy="0"/>
          </a:xfrm>
          <a:prstGeom prst="line">
            <a:avLst/>
          </a:prstGeom>
          <a:noFill/>
          <a:ln w="165100" cap="flat">
            <a:solidFill>
              <a:srgbClr val="FF0000">
                <a:alpha val="50196"/>
              </a:srgbClr>
            </a:solidFill>
            <a:prstDash val="solid"/>
            <a:bevel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37" name="テキスト ボックス 136">
            <a:extLst>
              <a:ext uri="{FF2B5EF4-FFF2-40B4-BE49-F238E27FC236}">
                <a16:creationId xmlns:a16="http://schemas.microsoft.com/office/drawing/2014/main" id="{46373F25-FD59-4F9B-9C5B-0CA65F205D91}"/>
              </a:ext>
            </a:extLst>
          </p:cNvPr>
          <p:cNvSpPr txBox="1"/>
          <p:nvPr/>
        </p:nvSpPr>
        <p:spPr>
          <a:xfrm>
            <a:off x="1364734" y="1980335"/>
            <a:ext cx="1534265" cy="24142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2202" tIns="42202" rIns="42202" bIns="42202" numCol="1" spcCol="38100" rtlCol="0" anchor="t">
            <a:spAutoFit/>
          </a:bodyPr>
          <a:lstStyle/>
          <a:p>
            <a:pPr defTabSz="422041" latinLnBrk="1"/>
            <a:r>
              <a:rPr lang="en-US" altLang="ja-JP" sz="1015" dirty="0">
                <a:solidFill>
                  <a:srgbClr val="FF0000"/>
                </a:solidFill>
              </a:rPr>
              <a:t>ALOS-2/PALSAR-2</a:t>
            </a:r>
            <a:endParaRPr lang="ja-JP" altLang="en-US" sz="1015" dirty="0">
              <a:solidFill>
                <a:srgbClr val="FF0000"/>
              </a:solidFill>
            </a:endParaRPr>
          </a:p>
        </p:txBody>
      </p:sp>
      <p:sp>
        <p:nvSpPr>
          <p:cNvPr id="138" name="テキスト ボックス 137">
            <a:extLst>
              <a:ext uri="{FF2B5EF4-FFF2-40B4-BE49-F238E27FC236}">
                <a16:creationId xmlns:a16="http://schemas.microsoft.com/office/drawing/2014/main" id="{2F718C81-C25F-46B6-A70F-A784AD2C339E}"/>
              </a:ext>
            </a:extLst>
          </p:cNvPr>
          <p:cNvSpPr txBox="1"/>
          <p:nvPr/>
        </p:nvSpPr>
        <p:spPr>
          <a:xfrm>
            <a:off x="2555311" y="2402366"/>
            <a:ext cx="1407474" cy="24142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2202" tIns="42202" rIns="42202" bIns="42202" numCol="1" spcCol="38100" rtlCol="0" anchor="t">
            <a:spAutoFit/>
          </a:bodyPr>
          <a:lstStyle/>
          <a:p>
            <a:pPr defTabSz="422041" latinLnBrk="1"/>
            <a:r>
              <a:rPr lang="en-US" altLang="ja-JP" sz="1015" dirty="0">
                <a:solidFill>
                  <a:srgbClr val="FF0000"/>
                </a:solidFill>
              </a:rPr>
              <a:t>ALOS-4 (SAR)</a:t>
            </a:r>
            <a:endParaRPr lang="ja-JP" altLang="en-US" sz="1015" dirty="0">
              <a:solidFill>
                <a:srgbClr val="FF0000"/>
              </a:solidFill>
            </a:endParaRPr>
          </a:p>
        </p:txBody>
      </p:sp>
      <p:sp>
        <p:nvSpPr>
          <p:cNvPr id="139" name="テキスト ボックス 138">
            <a:extLst>
              <a:ext uri="{FF2B5EF4-FFF2-40B4-BE49-F238E27FC236}">
                <a16:creationId xmlns:a16="http://schemas.microsoft.com/office/drawing/2014/main" id="{93FD9B37-5CBA-4A00-A39A-7C0E4D8A2ED8}"/>
              </a:ext>
            </a:extLst>
          </p:cNvPr>
          <p:cNvSpPr txBox="1"/>
          <p:nvPr/>
        </p:nvSpPr>
        <p:spPr>
          <a:xfrm>
            <a:off x="2960628" y="2754059"/>
            <a:ext cx="1002157" cy="397621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2202" tIns="42202" rIns="42202" bIns="42202" numCol="1" spcCol="38100" rtlCol="0" anchor="t">
            <a:spAutoFit/>
          </a:bodyPr>
          <a:lstStyle/>
          <a:p>
            <a:pPr defTabSz="422041" latinLnBrk="1"/>
            <a:r>
              <a:rPr lang="en-US" altLang="ja-JP" sz="1015" dirty="0">
                <a:solidFill>
                  <a:srgbClr val="FF0000"/>
                </a:solidFill>
              </a:rPr>
              <a:t>ALOS-3 </a:t>
            </a:r>
          </a:p>
          <a:p>
            <a:pPr defTabSz="422041" latinLnBrk="1"/>
            <a:r>
              <a:rPr lang="en-US" altLang="ja-JP" sz="1015" dirty="0">
                <a:solidFill>
                  <a:srgbClr val="FF0000"/>
                </a:solidFill>
              </a:rPr>
              <a:t>(Optical)</a:t>
            </a:r>
            <a:endParaRPr lang="ja-JP" altLang="en-US" sz="1015" dirty="0">
              <a:solidFill>
                <a:srgbClr val="FF0000"/>
              </a:solidFill>
            </a:endParaRPr>
          </a:p>
        </p:txBody>
      </p:sp>
      <p:cxnSp>
        <p:nvCxnSpPr>
          <p:cNvPr id="142" name="直線コネクタ 141">
            <a:extLst>
              <a:ext uri="{FF2B5EF4-FFF2-40B4-BE49-F238E27FC236}">
                <a16:creationId xmlns:a16="http://schemas.microsoft.com/office/drawing/2014/main" id="{D196A043-A953-407E-B6E7-1C9BF7846F54}"/>
              </a:ext>
            </a:extLst>
          </p:cNvPr>
          <p:cNvCxnSpPr>
            <a:cxnSpLocks/>
          </p:cNvCxnSpPr>
          <p:nvPr/>
        </p:nvCxnSpPr>
        <p:spPr>
          <a:xfrm>
            <a:off x="1281214" y="4442181"/>
            <a:ext cx="488367" cy="0"/>
          </a:xfrm>
          <a:prstGeom prst="line">
            <a:avLst/>
          </a:prstGeom>
          <a:noFill/>
          <a:ln w="165100" cap="flat">
            <a:solidFill>
              <a:srgbClr val="0066FF"/>
            </a:solidFill>
            <a:prstDash val="solid"/>
            <a:bevel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45" name="テキスト ボックス 144">
            <a:extLst>
              <a:ext uri="{FF2B5EF4-FFF2-40B4-BE49-F238E27FC236}">
                <a16:creationId xmlns:a16="http://schemas.microsoft.com/office/drawing/2014/main" id="{E88E8D01-38E7-4E27-8DDD-3A3E52732C84}"/>
              </a:ext>
            </a:extLst>
          </p:cNvPr>
          <p:cNvSpPr txBox="1"/>
          <p:nvPr/>
        </p:nvSpPr>
        <p:spPr>
          <a:xfrm>
            <a:off x="1351552" y="4160828"/>
            <a:ext cx="976734" cy="24142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2202" tIns="42202" rIns="42202" bIns="42202" numCol="1" spcCol="38100" rtlCol="0" anchor="t">
            <a:spAutoFit/>
          </a:bodyPr>
          <a:lstStyle/>
          <a:p>
            <a:pPr defTabSz="422041" latinLnBrk="1"/>
            <a:r>
              <a:rPr lang="en-US" altLang="ja-JP" sz="1015" dirty="0">
                <a:solidFill>
                  <a:srgbClr val="0066FF"/>
                </a:solidFill>
              </a:rPr>
              <a:t>GPM/DPR</a:t>
            </a:r>
            <a:endParaRPr lang="ja-JP" altLang="en-US" sz="1015" dirty="0">
              <a:solidFill>
                <a:srgbClr val="0066FF"/>
              </a:solidFill>
            </a:endParaRPr>
          </a:p>
        </p:txBody>
      </p:sp>
      <p:grpSp>
        <p:nvGrpSpPr>
          <p:cNvPr id="13" name="グループ化 12">
            <a:extLst>
              <a:ext uri="{FF2B5EF4-FFF2-40B4-BE49-F238E27FC236}">
                <a16:creationId xmlns:a16="http://schemas.microsoft.com/office/drawing/2014/main" id="{2E766626-741D-4022-96FF-C762AD8B1FE7}"/>
              </a:ext>
            </a:extLst>
          </p:cNvPr>
          <p:cNvGrpSpPr/>
          <p:nvPr/>
        </p:nvGrpSpPr>
        <p:grpSpPr>
          <a:xfrm>
            <a:off x="1281214" y="3668458"/>
            <a:ext cx="1477108" cy="311823"/>
            <a:chOff x="1143000" y="4005592"/>
            <a:chExt cx="1600200" cy="337808"/>
          </a:xfrm>
        </p:grpSpPr>
        <p:cxnSp>
          <p:nvCxnSpPr>
            <p:cNvPr id="146" name="直線コネクタ 145">
              <a:extLst>
                <a:ext uri="{FF2B5EF4-FFF2-40B4-BE49-F238E27FC236}">
                  <a16:creationId xmlns:a16="http://schemas.microsoft.com/office/drawing/2014/main" id="{9CCC40D0-53E7-4CBD-BF1F-C95851E01F2A}"/>
                </a:ext>
              </a:extLst>
            </p:cNvPr>
            <p:cNvCxnSpPr>
              <a:cxnSpLocks/>
            </p:cNvCxnSpPr>
            <p:nvPr/>
          </p:nvCxnSpPr>
          <p:spPr>
            <a:xfrm>
              <a:off x="1151672" y="4343400"/>
              <a:ext cx="529064" cy="0"/>
            </a:xfrm>
            <a:prstGeom prst="line">
              <a:avLst/>
            </a:prstGeom>
            <a:noFill/>
            <a:ln w="165100" cap="flat">
              <a:solidFill>
                <a:srgbClr val="0066FF"/>
              </a:solidFill>
              <a:prstDash val="solid"/>
              <a:bevel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147" name="直線コネクタ 146">
              <a:extLst>
                <a:ext uri="{FF2B5EF4-FFF2-40B4-BE49-F238E27FC236}">
                  <a16:creationId xmlns:a16="http://schemas.microsoft.com/office/drawing/2014/main" id="{00A72A0C-429E-470B-9F01-5DCD71FC8507}"/>
                </a:ext>
              </a:extLst>
            </p:cNvPr>
            <p:cNvCxnSpPr>
              <a:cxnSpLocks/>
            </p:cNvCxnSpPr>
            <p:nvPr/>
          </p:nvCxnSpPr>
          <p:spPr>
            <a:xfrm>
              <a:off x="1682008" y="4343400"/>
              <a:ext cx="1061192" cy="0"/>
            </a:xfrm>
            <a:prstGeom prst="line">
              <a:avLst/>
            </a:prstGeom>
            <a:noFill/>
            <a:ln w="165100" cap="flat">
              <a:solidFill>
                <a:srgbClr val="0066FF"/>
              </a:solidFill>
              <a:prstDash val="sysDot"/>
              <a:bevel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148" name="テキスト ボックス 147">
              <a:extLst>
                <a:ext uri="{FF2B5EF4-FFF2-40B4-BE49-F238E27FC236}">
                  <a16:creationId xmlns:a16="http://schemas.microsoft.com/office/drawing/2014/main" id="{468AB30B-B5BE-4D2B-B4DC-F962E7E12682}"/>
                </a:ext>
              </a:extLst>
            </p:cNvPr>
            <p:cNvSpPr txBox="1"/>
            <p:nvPr/>
          </p:nvSpPr>
          <p:spPr>
            <a:xfrm>
              <a:off x="1143000" y="4005592"/>
              <a:ext cx="1304072" cy="26154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2202" tIns="42202" rIns="42202" bIns="42202" numCol="1" spcCol="38100" rtlCol="0" anchor="t">
              <a:spAutoFit/>
            </a:bodyPr>
            <a:lstStyle/>
            <a:p>
              <a:pPr defTabSz="422041" latinLnBrk="1"/>
              <a:r>
                <a:rPr lang="en-US" altLang="ja-JP" sz="1015" dirty="0">
                  <a:solidFill>
                    <a:srgbClr val="0066FF"/>
                  </a:solidFill>
                </a:rPr>
                <a:t>GCOM-W/AMSR-2</a:t>
              </a:r>
              <a:endParaRPr lang="ja-JP" altLang="en-US" sz="1015" dirty="0">
                <a:solidFill>
                  <a:srgbClr val="0066FF"/>
                </a:solidFill>
              </a:endParaRPr>
            </a:p>
          </p:txBody>
        </p:sp>
      </p:grpSp>
      <p:cxnSp>
        <p:nvCxnSpPr>
          <p:cNvPr id="149" name="直線コネクタ 148">
            <a:extLst>
              <a:ext uri="{FF2B5EF4-FFF2-40B4-BE49-F238E27FC236}">
                <a16:creationId xmlns:a16="http://schemas.microsoft.com/office/drawing/2014/main" id="{1E4E19C5-978F-4C5F-B212-9026CF88BE2B}"/>
              </a:ext>
            </a:extLst>
          </p:cNvPr>
          <p:cNvCxnSpPr>
            <a:cxnSpLocks/>
          </p:cNvCxnSpPr>
          <p:nvPr/>
        </p:nvCxnSpPr>
        <p:spPr>
          <a:xfrm flipV="1">
            <a:off x="6791060" y="2728354"/>
            <a:ext cx="1875692" cy="3306"/>
          </a:xfrm>
          <a:prstGeom prst="line">
            <a:avLst/>
          </a:prstGeom>
          <a:noFill/>
          <a:ln w="165100" cap="flat">
            <a:solidFill>
              <a:srgbClr val="FF0000">
                <a:alpha val="20000"/>
              </a:srgbClr>
            </a:solidFill>
            <a:prstDash val="solid"/>
            <a:bevel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51" name="直線コネクタ 150">
            <a:extLst>
              <a:ext uri="{FF2B5EF4-FFF2-40B4-BE49-F238E27FC236}">
                <a16:creationId xmlns:a16="http://schemas.microsoft.com/office/drawing/2014/main" id="{50064E2F-73BA-4DA8-B339-A91FB282675B}"/>
              </a:ext>
            </a:extLst>
          </p:cNvPr>
          <p:cNvCxnSpPr>
            <a:cxnSpLocks/>
            <a:stCxn id="58" idx="3"/>
          </p:cNvCxnSpPr>
          <p:nvPr/>
        </p:nvCxnSpPr>
        <p:spPr>
          <a:xfrm>
            <a:off x="6279273" y="3171704"/>
            <a:ext cx="2387479" cy="4386"/>
          </a:xfrm>
          <a:prstGeom prst="line">
            <a:avLst/>
          </a:prstGeom>
          <a:noFill/>
          <a:ln w="165100" cap="flat">
            <a:solidFill>
              <a:srgbClr val="FF0000">
                <a:alpha val="20000"/>
              </a:srgbClr>
            </a:solidFill>
            <a:prstDash val="solid"/>
            <a:bevel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5" name="楕円 4">
            <a:extLst>
              <a:ext uri="{FF2B5EF4-FFF2-40B4-BE49-F238E27FC236}">
                <a16:creationId xmlns:a16="http://schemas.microsoft.com/office/drawing/2014/main" id="{4B650E11-E9A3-4BF5-8899-D19D4DF3C5BE}"/>
              </a:ext>
            </a:extLst>
          </p:cNvPr>
          <p:cNvSpPr/>
          <p:nvPr/>
        </p:nvSpPr>
        <p:spPr>
          <a:xfrm>
            <a:off x="348003" y="3316802"/>
            <a:ext cx="916621" cy="519278"/>
          </a:xfrm>
          <a:prstGeom prst="ellipse">
            <a:avLst/>
          </a:prstGeom>
          <a:solidFill>
            <a:srgbClr val="CCECFF"/>
          </a:solidFill>
          <a:ln w="25400" cap="flat">
            <a:noFill/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2202" tIns="42202" rIns="42202" bIns="42202" numCol="1" spcCol="38100" rtlCol="0" anchor="ctr">
            <a:spAutoFit/>
          </a:bodyPr>
          <a:lstStyle/>
          <a:p>
            <a:pPr algn="ctr" rtl="0" latinLnBrk="1" hangingPunct="0"/>
            <a:r>
              <a:rPr lang="en-US" altLang="ja-JP" sz="923" dirty="0"/>
              <a:t>Climate </a:t>
            </a:r>
          </a:p>
          <a:p>
            <a:pPr algn="ctr" rtl="0" latinLnBrk="1" hangingPunct="0"/>
            <a:r>
              <a:rPr lang="en-US" altLang="ja-JP" sz="923" dirty="0"/>
              <a:t>Change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4E7E5687-83D4-4E28-8C51-0F0772507F19}"/>
              </a:ext>
            </a:extLst>
          </p:cNvPr>
          <p:cNvSpPr txBox="1"/>
          <p:nvPr/>
        </p:nvSpPr>
        <p:spPr>
          <a:xfrm>
            <a:off x="388801" y="3834801"/>
            <a:ext cx="927582" cy="255724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2202" tIns="42202" rIns="42202" bIns="42202" numCol="1" spcCol="38100" rtlCol="0" anchor="t">
            <a:spAutoFit/>
          </a:bodyPr>
          <a:lstStyle/>
          <a:p>
            <a:pPr algn="l"/>
            <a:r>
              <a:rPr lang="en-US" altLang="ja-JP" sz="1108" dirty="0"/>
              <a:t>Water Cycle</a:t>
            </a: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039BF21F-5F1E-4E26-9ABF-E9FE451B91EE}"/>
              </a:ext>
            </a:extLst>
          </p:cNvPr>
          <p:cNvSpPr txBox="1"/>
          <p:nvPr/>
        </p:nvSpPr>
        <p:spPr>
          <a:xfrm>
            <a:off x="385591" y="4216962"/>
            <a:ext cx="899625" cy="255724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2202" tIns="42202" rIns="42202" bIns="42202" numCol="1" spcCol="38100" rtlCol="0" anchor="t">
            <a:spAutoFit/>
          </a:bodyPr>
          <a:lstStyle/>
          <a:p>
            <a:pPr algn="l"/>
            <a:r>
              <a:rPr lang="en-US" altLang="ja-JP" sz="1108" dirty="0"/>
              <a:t>Precipitation</a:t>
            </a: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D14475A1-EB45-4295-8678-41723B894E57}"/>
              </a:ext>
            </a:extLst>
          </p:cNvPr>
          <p:cNvSpPr txBox="1"/>
          <p:nvPr/>
        </p:nvSpPr>
        <p:spPr>
          <a:xfrm>
            <a:off x="366814" y="4587215"/>
            <a:ext cx="844062" cy="42621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2202" tIns="42202" rIns="42202" bIns="42202" numCol="1" spcCol="38100" rtlCol="0" anchor="t">
            <a:spAutoFit/>
          </a:bodyPr>
          <a:lstStyle/>
          <a:p>
            <a:pPr algn="l"/>
            <a:r>
              <a:rPr lang="en-US" altLang="ja-JP" sz="1108" dirty="0"/>
              <a:t>Vegetation,</a:t>
            </a:r>
          </a:p>
          <a:p>
            <a:pPr algn="l"/>
            <a:r>
              <a:rPr lang="en-US" altLang="ja-JP" sz="1108" dirty="0"/>
              <a:t>Aerosol</a:t>
            </a:r>
          </a:p>
        </p:txBody>
      </p:sp>
      <p:cxnSp>
        <p:nvCxnSpPr>
          <p:cNvPr id="31" name="直線コネクタ 30">
            <a:extLst>
              <a:ext uri="{FF2B5EF4-FFF2-40B4-BE49-F238E27FC236}">
                <a16:creationId xmlns:a16="http://schemas.microsoft.com/office/drawing/2014/main" id="{9A43D070-9B79-41DF-AAEB-6E95967E7302}"/>
              </a:ext>
            </a:extLst>
          </p:cNvPr>
          <p:cNvCxnSpPr>
            <a:cxnSpLocks/>
          </p:cNvCxnSpPr>
          <p:nvPr/>
        </p:nvCxnSpPr>
        <p:spPr>
          <a:xfrm>
            <a:off x="2125276" y="4754004"/>
            <a:ext cx="2455255" cy="0"/>
          </a:xfrm>
          <a:prstGeom prst="line">
            <a:avLst/>
          </a:prstGeom>
          <a:noFill/>
          <a:ln w="165100" cap="flat">
            <a:solidFill>
              <a:srgbClr val="0066FF"/>
            </a:solidFill>
            <a:prstDash val="solid"/>
            <a:bevel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F8071516-4E34-40EA-A444-C3FDA6BA2B46}"/>
              </a:ext>
            </a:extLst>
          </p:cNvPr>
          <p:cNvSpPr txBox="1"/>
          <p:nvPr/>
        </p:nvSpPr>
        <p:spPr>
          <a:xfrm>
            <a:off x="2265952" y="4512520"/>
            <a:ext cx="976734" cy="24142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2202" tIns="42202" rIns="42202" bIns="42202" numCol="1" spcCol="38100" rtlCol="0" anchor="t">
            <a:spAutoFit/>
          </a:bodyPr>
          <a:lstStyle/>
          <a:p>
            <a:pPr defTabSz="422041" latinLnBrk="1"/>
            <a:r>
              <a:rPr lang="en-US" altLang="ja-JP" sz="1015" dirty="0">
                <a:solidFill>
                  <a:srgbClr val="0066FF"/>
                </a:solidFill>
              </a:rPr>
              <a:t>GCOM-C/SGLI</a:t>
            </a:r>
            <a:endParaRPr lang="ja-JP" altLang="en-US" sz="1015" dirty="0">
              <a:solidFill>
                <a:srgbClr val="0066FF"/>
              </a:solidFill>
            </a:endParaRPr>
          </a:p>
        </p:txBody>
      </p:sp>
      <p:cxnSp>
        <p:nvCxnSpPr>
          <p:cNvPr id="34" name="直線コネクタ 33">
            <a:extLst>
              <a:ext uri="{FF2B5EF4-FFF2-40B4-BE49-F238E27FC236}">
                <a16:creationId xmlns:a16="http://schemas.microsoft.com/office/drawing/2014/main" id="{78B9183A-33C1-42D4-9686-AF106EB29BAB}"/>
              </a:ext>
            </a:extLst>
          </p:cNvPr>
          <p:cNvCxnSpPr>
            <a:cxnSpLocks/>
          </p:cNvCxnSpPr>
          <p:nvPr/>
        </p:nvCxnSpPr>
        <p:spPr>
          <a:xfrm>
            <a:off x="4028416" y="5176035"/>
            <a:ext cx="1402767" cy="0"/>
          </a:xfrm>
          <a:prstGeom prst="line">
            <a:avLst/>
          </a:prstGeom>
          <a:noFill/>
          <a:ln w="165100" cap="flat">
            <a:solidFill>
              <a:srgbClr val="0066FF">
                <a:alpha val="50000"/>
              </a:srgbClr>
            </a:solidFill>
            <a:prstDash val="solid"/>
            <a:bevel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6D7C5EF8-9DAD-4ABD-AC32-296AD19488E6}"/>
              </a:ext>
            </a:extLst>
          </p:cNvPr>
          <p:cNvSpPr txBox="1"/>
          <p:nvPr/>
        </p:nvSpPr>
        <p:spPr>
          <a:xfrm>
            <a:off x="4036421" y="4864212"/>
            <a:ext cx="1328426" cy="24142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2202" tIns="42202" rIns="42202" bIns="42202" numCol="1" spcCol="38100" rtlCol="0" anchor="t">
            <a:spAutoFit/>
          </a:bodyPr>
          <a:lstStyle/>
          <a:p>
            <a:pPr defTabSz="422041" latinLnBrk="1"/>
            <a:r>
              <a:rPr lang="en-US" altLang="ja-JP" sz="1015" dirty="0">
                <a:solidFill>
                  <a:srgbClr val="0066FF"/>
                </a:solidFill>
              </a:rPr>
              <a:t>EarthCARE/CPR</a:t>
            </a:r>
            <a:endParaRPr lang="ja-JP" altLang="en-US" sz="1015" dirty="0">
              <a:solidFill>
                <a:srgbClr val="0066FF"/>
              </a:solidFill>
            </a:endParaRPr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6D635760-036A-4FA1-BADB-F94084BA3EF1}"/>
              </a:ext>
            </a:extLst>
          </p:cNvPr>
          <p:cNvSpPr txBox="1"/>
          <p:nvPr/>
        </p:nvSpPr>
        <p:spPr>
          <a:xfrm>
            <a:off x="366814" y="5075229"/>
            <a:ext cx="844062" cy="255724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2202" tIns="42202" rIns="42202" bIns="42202" numCol="1" spcCol="38100" rtlCol="0" anchor="t">
            <a:spAutoFit/>
          </a:bodyPr>
          <a:lstStyle/>
          <a:p>
            <a:pPr algn="l"/>
            <a:r>
              <a:rPr lang="en-US" altLang="ja-JP" sz="1108" dirty="0"/>
              <a:t>Clouds</a:t>
            </a:r>
          </a:p>
        </p:txBody>
      </p:sp>
      <p:cxnSp>
        <p:nvCxnSpPr>
          <p:cNvPr id="41" name="直線コネクタ 40">
            <a:extLst>
              <a:ext uri="{FF2B5EF4-FFF2-40B4-BE49-F238E27FC236}">
                <a16:creationId xmlns:a16="http://schemas.microsoft.com/office/drawing/2014/main" id="{D4644A90-69EC-4BCF-B270-484F2C2C1BBB}"/>
              </a:ext>
            </a:extLst>
          </p:cNvPr>
          <p:cNvCxnSpPr>
            <a:cxnSpLocks/>
          </p:cNvCxnSpPr>
          <p:nvPr/>
        </p:nvCxnSpPr>
        <p:spPr>
          <a:xfrm>
            <a:off x="4446446" y="4002324"/>
            <a:ext cx="3529483" cy="0"/>
          </a:xfrm>
          <a:prstGeom prst="line">
            <a:avLst/>
          </a:prstGeom>
          <a:noFill/>
          <a:ln w="165100" cap="flat">
            <a:solidFill>
              <a:srgbClr val="0066FF">
                <a:alpha val="20000"/>
              </a:srgbClr>
            </a:solidFill>
            <a:prstDash val="solid"/>
            <a:bevel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2DF35EA6-8C06-473F-943C-CCB0ECA56BA9}"/>
              </a:ext>
            </a:extLst>
          </p:cNvPr>
          <p:cNvSpPr txBox="1"/>
          <p:nvPr/>
        </p:nvSpPr>
        <p:spPr>
          <a:xfrm>
            <a:off x="4489266" y="3738797"/>
            <a:ext cx="3459145" cy="24142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2202" tIns="42202" rIns="42202" bIns="42202" numCol="1" spcCol="38100" rtlCol="0" anchor="t">
            <a:spAutoFit/>
          </a:bodyPr>
          <a:lstStyle/>
          <a:p>
            <a:pPr defTabSz="422041" latinLnBrk="1"/>
            <a:r>
              <a:rPr lang="en-US" altLang="ja-JP" sz="1015" dirty="0">
                <a:solidFill>
                  <a:srgbClr val="0066FF"/>
                </a:solidFill>
              </a:rPr>
              <a:t>AMSR-2’s Successor Sensor onboard GOSAT-3 </a:t>
            </a:r>
            <a:endParaRPr lang="ja-JP" altLang="en-US" sz="1015" dirty="0">
              <a:solidFill>
                <a:srgbClr val="0066FF"/>
              </a:solidFill>
            </a:endParaRPr>
          </a:p>
        </p:txBody>
      </p:sp>
      <p:cxnSp>
        <p:nvCxnSpPr>
          <p:cNvPr id="43" name="直線コネクタ 42">
            <a:extLst>
              <a:ext uri="{FF2B5EF4-FFF2-40B4-BE49-F238E27FC236}">
                <a16:creationId xmlns:a16="http://schemas.microsoft.com/office/drawing/2014/main" id="{A579AA0A-BF16-4CCF-AE9C-EB3C1ECF3301}"/>
              </a:ext>
            </a:extLst>
          </p:cNvPr>
          <p:cNvCxnSpPr>
            <a:cxnSpLocks/>
          </p:cNvCxnSpPr>
          <p:nvPr/>
        </p:nvCxnSpPr>
        <p:spPr>
          <a:xfrm>
            <a:off x="1351552" y="5583463"/>
            <a:ext cx="3525248" cy="1"/>
          </a:xfrm>
          <a:prstGeom prst="line">
            <a:avLst/>
          </a:prstGeom>
          <a:noFill/>
          <a:ln w="165100" cap="flat">
            <a:solidFill>
              <a:srgbClr val="0066FF"/>
            </a:solidFill>
            <a:prstDash val="sysDot"/>
            <a:bevel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17DFE33F-FC1E-4107-90CD-269B7E5FC91C}"/>
              </a:ext>
            </a:extLst>
          </p:cNvPr>
          <p:cNvSpPr txBox="1"/>
          <p:nvPr/>
        </p:nvSpPr>
        <p:spPr>
          <a:xfrm>
            <a:off x="387404" y="5429260"/>
            <a:ext cx="915798" cy="42621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2202" tIns="42202" rIns="42202" bIns="42202" numCol="1" spcCol="38100" rtlCol="0" anchor="t">
            <a:spAutoFit/>
          </a:bodyPr>
          <a:lstStyle/>
          <a:p>
            <a:pPr algn="l"/>
            <a:r>
              <a:rPr lang="en-US" altLang="ja-JP" sz="1108" dirty="0"/>
              <a:t>Greenhouse</a:t>
            </a:r>
          </a:p>
          <a:p>
            <a:pPr algn="l"/>
            <a:r>
              <a:rPr lang="en-US" altLang="ja-JP" sz="1108" dirty="0"/>
              <a:t>Gases</a:t>
            </a:r>
          </a:p>
        </p:txBody>
      </p:sp>
      <p:sp>
        <p:nvSpPr>
          <p:cNvPr id="51" name="テキスト ボックス 50">
            <a:extLst>
              <a:ext uri="{FF2B5EF4-FFF2-40B4-BE49-F238E27FC236}">
                <a16:creationId xmlns:a16="http://schemas.microsoft.com/office/drawing/2014/main" id="{21D015FE-1432-478B-9796-8FB35CA31813}"/>
              </a:ext>
            </a:extLst>
          </p:cNvPr>
          <p:cNvSpPr txBox="1"/>
          <p:nvPr/>
        </p:nvSpPr>
        <p:spPr>
          <a:xfrm>
            <a:off x="1474390" y="5285302"/>
            <a:ext cx="1080921" cy="24142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2202" tIns="42202" rIns="42202" bIns="42202" numCol="1" spcCol="38100" rtlCol="0" anchor="t">
            <a:spAutoFit/>
          </a:bodyPr>
          <a:lstStyle/>
          <a:p>
            <a:pPr defTabSz="422041" latinLnBrk="1"/>
            <a:r>
              <a:rPr lang="en-US" altLang="ja-JP" sz="1015" dirty="0">
                <a:solidFill>
                  <a:srgbClr val="0066FF"/>
                </a:solidFill>
              </a:rPr>
              <a:t>GOSAT/FTS</a:t>
            </a:r>
            <a:endParaRPr lang="ja-JP" altLang="en-US" sz="1015" dirty="0">
              <a:solidFill>
                <a:srgbClr val="0066FF"/>
              </a:solidFill>
            </a:endParaRPr>
          </a:p>
        </p:txBody>
      </p:sp>
      <p:cxnSp>
        <p:nvCxnSpPr>
          <p:cNvPr id="52" name="直線コネクタ 51">
            <a:extLst>
              <a:ext uri="{FF2B5EF4-FFF2-40B4-BE49-F238E27FC236}">
                <a16:creationId xmlns:a16="http://schemas.microsoft.com/office/drawing/2014/main" id="{E8E13E90-E0F3-49DC-BA64-BF1D65CF5A65}"/>
              </a:ext>
            </a:extLst>
          </p:cNvPr>
          <p:cNvCxnSpPr>
            <a:cxnSpLocks/>
          </p:cNvCxnSpPr>
          <p:nvPr/>
        </p:nvCxnSpPr>
        <p:spPr>
          <a:xfrm>
            <a:off x="2484973" y="5919289"/>
            <a:ext cx="2500004" cy="0"/>
          </a:xfrm>
          <a:prstGeom prst="line">
            <a:avLst/>
          </a:prstGeom>
          <a:noFill/>
          <a:ln w="165100" cap="flat">
            <a:solidFill>
              <a:srgbClr val="0066FF">
                <a:alpha val="50000"/>
              </a:srgbClr>
            </a:solidFill>
            <a:prstDash val="solid"/>
            <a:bevel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53" name="テキスト ボックス 52">
            <a:extLst>
              <a:ext uri="{FF2B5EF4-FFF2-40B4-BE49-F238E27FC236}">
                <a16:creationId xmlns:a16="http://schemas.microsoft.com/office/drawing/2014/main" id="{98D23D8A-8F8C-490D-A0DB-ECA692671A15}"/>
              </a:ext>
            </a:extLst>
          </p:cNvPr>
          <p:cNvSpPr txBox="1"/>
          <p:nvPr/>
        </p:nvSpPr>
        <p:spPr>
          <a:xfrm>
            <a:off x="2754319" y="5651326"/>
            <a:ext cx="1080921" cy="24142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2202" tIns="42202" rIns="42202" bIns="42202" numCol="1" spcCol="38100" rtlCol="0" anchor="t">
            <a:spAutoFit/>
          </a:bodyPr>
          <a:lstStyle/>
          <a:p>
            <a:pPr defTabSz="422041" latinLnBrk="1"/>
            <a:r>
              <a:rPr lang="en-US" altLang="ja-JP" sz="1015" dirty="0">
                <a:solidFill>
                  <a:srgbClr val="0066FF"/>
                </a:solidFill>
              </a:rPr>
              <a:t>GOSAT-2/FTS-2</a:t>
            </a:r>
            <a:endParaRPr lang="ja-JP" altLang="en-US" sz="1015" dirty="0">
              <a:solidFill>
                <a:srgbClr val="0066FF"/>
              </a:solidFill>
            </a:endParaRPr>
          </a:p>
        </p:txBody>
      </p:sp>
      <p:cxnSp>
        <p:nvCxnSpPr>
          <p:cNvPr id="55" name="直線コネクタ 54">
            <a:extLst>
              <a:ext uri="{FF2B5EF4-FFF2-40B4-BE49-F238E27FC236}">
                <a16:creationId xmlns:a16="http://schemas.microsoft.com/office/drawing/2014/main" id="{D4887E5B-C266-4600-9DE4-041108574033}"/>
              </a:ext>
            </a:extLst>
          </p:cNvPr>
          <p:cNvCxnSpPr>
            <a:cxnSpLocks/>
          </p:cNvCxnSpPr>
          <p:nvPr/>
        </p:nvCxnSpPr>
        <p:spPr>
          <a:xfrm>
            <a:off x="4471071" y="6187194"/>
            <a:ext cx="3459145" cy="0"/>
          </a:xfrm>
          <a:prstGeom prst="line">
            <a:avLst/>
          </a:prstGeom>
          <a:noFill/>
          <a:ln w="165100" cap="flat">
            <a:solidFill>
              <a:srgbClr val="0066FF">
                <a:alpha val="20000"/>
              </a:srgbClr>
            </a:solidFill>
            <a:prstDash val="solid"/>
            <a:bevel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56" name="テキスト ボックス 55">
            <a:extLst>
              <a:ext uri="{FF2B5EF4-FFF2-40B4-BE49-F238E27FC236}">
                <a16:creationId xmlns:a16="http://schemas.microsoft.com/office/drawing/2014/main" id="{9CBDB556-A63E-4DC9-8B51-D380316370F9}"/>
              </a:ext>
            </a:extLst>
          </p:cNvPr>
          <p:cNvSpPr txBox="1"/>
          <p:nvPr/>
        </p:nvSpPr>
        <p:spPr>
          <a:xfrm>
            <a:off x="4701954" y="5945769"/>
            <a:ext cx="2089106" cy="24142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2202" tIns="42202" rIns="42202" bIns="42202" numCol="1" spcCol="38100" rtlCol="0" anchor="t">
            <a:spAutoFit/>
          </a:bodyPr>
          <a:lstStyle/>
          <a:p>
            <a:pPr defTabSz="422041" latinLnBrk="1"/>
            <a:r>
              <a:rPr lang="en-US" altLang="ja-JP" sz="1015" dirty="0">
                <a:solidFill>
                  <a:srgbClr val="0066FF"/>
                </a:solidFill>
              </a:rPr>
              <a:t>GOSAT-3</a:t>
            </a:r>
            <a:r>
              <a:rPr lang="ja-JP" altLang="en-US" sz="1015" dirty="0">
                <a:solidFill>
                  <a:srgbClr val="0066FF"/>
                </a:solidFill>
              </a:rPr>
              <a:t> </a:t>
            </a:r>
            <a:r>
              <a:rPr lang="en-US" altLang="ja-JP" sz="1015" dirty="0">
                <a:solidFill>
                  <a:srgbClr val="0066FF"/>
                </a:solidFill>
              </a:rPr>
              <a:t>(tentative name)</a:t>
            </a:r>
            <a:endParaRPr lang="ja-JP" altLang="en-US" sz="1015" dirty="0">
              <a:solidFill>
                <a:srgbClr val="0066FF"/>
              </a:solidFill>
            </a:endParaRPr>
          </a:p>
        </p:txBody>
      </p:sp>
      <p:sp>
        <p:nvSpPr>
          <p:cNvPr id="57" name="テキスト ボックス 56">
            <a:extLst>
              <a:ext uri="{FF2B5EF4-FFF2-40B4-BE49-F238E27FC236}">
                <a16:creationId xmlns:a16="http://schemas.microsoft.com/office/drawing/2014/main" id="{4439196D-9E97-48B7-BA02-7598068A5EF3}"/>
              </a:ext>
            </a:extLst>
          </p:cNvPr>
          <p:cNvSpPr txBox="1"/>
          <p:nvPr/>
        </p:nvSpPr>
        <p:spPr>
          <a:xfrm>
            <a:off x="5628013" y="2613870"/>
            <a:ext cx="1210401" cy="24142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2202" tIns="42202" rIns="42202" bIns="42202" numCol="1" spcCol="38100" rtlCol="0" anchor="t">
            <a:spAutoFit/>
          </a:bodyPr>
          <a:lstStyle/>
          <a:p>
            <a:pPr defTabSz="422041" latinLnBrk="1"/>
            <a:r>
              <a:rPr lang="en-US" altLang="ja-JP" sz="1015" dirty="0">
                <a:solidFill>
                  <a:srgbClr val="FF0000"/>
                </a:solidFill>
              </a:rPr>
              <a:t>ALOS-4 Follow-on</a:t>
            </a:r>
            <a:endParaRPr lang="ja-JP" altLang="en-US" sz="1015" dirty="0">
              <a:solidFill>
                <a:srgbClr val="FF0000"/>
              </a:solidFill>
            </a:endParaRPr>
          </a:p>
        </p:txBody>
      </p:sp>
      <p:sp>
        <p:nvSpPr>
          <p:cNvPr id="58" name="テキスト ボックス 57">
            <a:extLst>
              <a:ext uri="{FF2B5EF4-FFF2-40B4-BE49-F238E27FC236}">
                <a16:creationId xmlns:a16="http://schemas.microsoft.com/office/drawing/2014/main" id="{AA71595B-DF1A-4C16-A7D1-BF1195B96BF2}"/>
              </a:ext>
            </a:extLst>
          </p:cNvPr>
          <p:cNvSpPr txBox="1"/>
          <p:nvPr/>
        </p:nvSpPr>
        <p:spPr>
          <a:xfrm>
            <a:off x="5068872" y="3050991"/>
            <a:ext cx="1210401" cy="24142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2202" tIns="42202" rIns="42202" bIns="42202" numCol="1" spcCol="38100" rtlCol="0" anchor="t">
            <a:spAutoFit/>
          </a:bodyPr>
          <a:lstStyle/>
          <a:p>
            <a:pPr defTabSz="422041" latinLnBrk="1"/>
            <a:r>
              <a:rPr lang="en-US" altLang="ja-JP" sz="1015" dirty="0">
                <a:solidFill>
                  <a:srgbClr val="FF0000"/>
                </a:solidFill>
              </a:rPr>
              <a:t>ALOS-3 Follow-on</a:t>
            </a:r>
            <a:endParaRPr lang="ja-JP" altLang="en-US" sz="1015" dirty="0">
              <a:solidFill>
                <a:srgbClr val="FF0000"/>
              </a:solidFill>
            </a:endParaRPr>
          </a:p>
        </p:txBody>
      </p:sp>
      <p:sp>
        <p:nvSpPr>
          <p:cNvPr id="59" name="テキスト ボックス 58">
            <a:extLst>
              <a:ext uri="{FF2B5EF4-FFF2-40B4-BE49-F238E27FC236}">
                <a16:creationId xmlns:a16="http://schemas.microsoft.com/office/drawing/2014/main" id="{C2D931B1-AF5D-43C8-997F-3CC2BD846785}"/>
              </a:ext>
            </a:extLst>
          </p:cNvPr>
          <p:cNvSpPr txBox="1"/>
          <p:nvPr/>
        </p:nvSpPr>
        <p:spPr>
          <a:xfrm>
            <a:off x="413558" y="2622390"/>
            <a:ext cx="878454" cy="42621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2202" tIns="42202" rIns="42202" bIns="42202" numCol="1" spcCol="38100" rtlCol="0" anchor="t">
            <a:spAutoFit/>
          </a:bodyPr>
          <a:lstStyle/>
          <a:p>
            <a:pPr algn="l"/>
            <a:r>
              <a:rPr lang="en-US" altLang="ja-JP" sz="1108" dirty="0">
                <a:solidFill>
                  <a:srgbClr val="C00000"/>
                </a:solidFill>
              </a:rPr>
              <a:t>Land Monitoring</a:t>
            </a:r>
          </a:p>
        </p:txBody>
      </p:sp>
      <p:sp>
        <p:nvSpPr>
          <p:cNvPr id="60" name="楕円 59">
            <a:extLst>
              <a:ext uri="{FF2B5EF4-FFF2-40B4-BE49-F238E27FC236}">
                <a16:creationId xmlns:a16="http://schemas.microsoft.com/office/drawing/2014/main" id="{747EDAEE-D095-4B01-A9F3-26BF1D2A2758}"/>
              </a:ext>
            </a:extLst>
          </p:cNvPr>
          <p:cNvSpPr/>
          <p:nvPr/>
        </p:nvSpPr>
        <p:spPr>
          <a:xfrm>
            <a:off x="230557" y="2054095"/>
            <a:ext cx="1351230" cy="479425"/>
          </a:xfrm>
          <a:prstGeom prst="ellipse">
            <a:avLst/>
          </a:prstGeom>
          <a:solidFill>
            <a:srgbClr val="FFCCCC"/>
          </a:solidFill>
          <a:ln w="25400" cap="flat">
            <a:noFill/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2202" tIns="42202" rIns="42202" bIns="42202" numCol="1" spcCol="38100" rtlCol="0" anchor="ctr">
            <a:spAutoFit/>
          </a:bodyPr>
          <a:lstStyle/>
          <a:p>
            <a:pPr algn="ctr" rtl="0" latinLnBrk="1" hangingPunct="0"/>
            <a:r>
              <a:rPr lang="en-US" altLang="ja-JP" sz="831" dirty="0">
                <a:solidFill>
                  <a:srgbClr val="C00000"/>
                </a:solidFill>
              </a:rPr>
              <a:t>National Security</a:t>
            </a:r>
          </a:p>
          <a:p>
            <a:pPr algn="ctr" rtl="0" latinLnBrk="1" hangingPunct="0"/>
            <a:r>
              <a:rPr lang="en-US" altLang="ja-JP" sz="831" dirty="0">
                <a:solidFill>
                  <a:srgbClr val="C00000"/>
                </a:solidFill>
              </a:rPr>
              <a:t>Disaster</a:t>
            </a:r>
          </a:p>
        </p:txBody>
      </p:sp>
      <p:pic>
        <p:nvPicPr>
          <p:cNvPr id="68" name="Picture 5" descr="jaxa_logo">
            <a:extLst>
              <a:ext uri="{FF2B5EF4-FFF2-40B4-BE49-F238E27FC236}">
                <a16:creationId xmlns:a16="http://schemas.microsoft.com/office/drawing/2014/main" id="{A8A7222C-525D-4C09-9BBF-2E94D81129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78" b="98667" l="2260" r="96893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791" y="5075536"/>
            <a:ext cx="419892" cy="264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" name="Picture 10">
            <a:extLst>
              <a:ext uri="{FF2B5EF4-FFF2-40B4-BE49-F238E27FC236}">
                <a16:creationId xmlns:a16="http://schemas.microsoft.com/office/drawing/2014/main" id="{B4CD1DB4-308E-4226-8882-15507420BA0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23122"/>
          <a:stretch/>
        </p:blipFill>
        <p:spPr>
          <a:xfrm>
            <a:off x="3560360" y="4915923"/>
            <a:ext cx="468058" cy="194886"/>
          </a:xfrm>
          <a:prstGeom prst="rect">
            <a:avLst/>
          </a:prstGeom>
        </p:spPr>
      </p:pic>
      <p:pic>
        <p:nvPicPr>
          <p:cNvPr id="71" name="図 70">
            <a:extLst>
              <a:ext uri="{FF2B5EF4-FFF2-40B4-BE49-F238E27FC236}">
                <a16:creationId xmlns:a16="http://schemas.microsoft.com/office/drawing/2014/main" id="{656F2A93-42B5-4AB0-AC61-F32B71711F5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6477" y="4125952"/>
            <a:ext cx="263601" cy="273828"/>
          </a:xfrm>
          <a:prstGeom prst="rect">
            <a:avLst/>
          </a:prstGeom>
        </p:spPr>
      </p:pic>
      <p:pic>
        <p:nvPicPr>
          <p:cNvPr id="72" name="Picture 5" descr="jaxa_logo">
            <a:extLst>
              <a:ext uri="{FF2B5EF4-FFF2-40B4-BE49-F238E27FC236}">
                <a16:creationId xmlns:a16="http://schemas.microsoft.com/office/drawing/2014/main" id="{4306DDFD-614E-4313-AE8A-5F1E7DE534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78" b="98667" l="2260" r="96893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9589" y="4148743"/>
            <a:ext cx="419892" cy="264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3" name="直線コネクタ 142">
            <a:extLst>
              <a:ext uri="{FF2B5EF4-FFF2-40B4-BE49-F238E27FC236}">
                <a16:creationId xmlns:a16="http://schemas.microsoft.com/office/drawing/2014/main" id="{7DE30B2A-9817-496E-B135-6F8E62720C44}"/>
              </a:ext>
            </a:extLst>
          </p:cNvPr>
          <p:cNvCxnSpPr>
            <a:cxnSpLocks/>
          </p:cNvCxnSpPr>
          <p:nvPr/>
        </p:nvCxnSpPr>
        <p:spPr>
          <a:xfrm>
            <a:off x="1773583" y="4442181"/>
            <a:ext cx="984738" cy="0"/>
          </a:xfrm>
          <a:prstGeom prst="line">
            <a:avLst/>
          </a:prstGeom>
          <a:noFill/>
          <a:ln w="165100" cap="flat">
            <a:solidFill>
              <a:srgbClr val="0066FF"/>
            </a:solidFill>
            <a:prstDash val="sysDot"/>
            <a:bevel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49" name="タイトル 6">
            <a:extLst>
              <a:ext uri="{FF2B5EF4-FFF2-40B4-BE49-F238E27FC236}">
                <a16:creationId xmlns:a16="http://schemas.microsoft.com/office/drawing/2014/main" id="{159A76A2-FCB8-47FC-BC09-7143B11B4B7B}"/>
              </a:ext>
            </a:extLst>
          </p:cNvPr>
          <p:cNvSpPr txBox="1">
            <a:spLocks/>
          </p:cNvSpPr>
          <p:nvPr/>
        </p:nvSpPr>
        <p:spPr>
          <a:xfrm>
            <a:off x="2280078" y="214244"/>
            <a:ext cx="7451124" cy="779463"/>
          </a:xfrm>
          <a:prstGeom prst="rect">
            <a:avLst/>
          </a:prstGeom>
        </p:spPr>
        <p:txBody>
          <a:bodyPr/>
          <a:lstStyle>
            <a:lvl1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1pPr>
            <a:lvl2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2pPr>
            <a:lvl3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3pPr>
            <a:lvl4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4pPr>
            <a:lvl5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5pPr>
            <a:lvl6pPr indent="4572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6pPr>
            <a:lvl7pPr indent="9144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7pPr>
            <a:lvl8pPr indent="13716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8pPr>
            <a:lvl9pPr indent="18288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9pPr>
          </a:lstStyle>
          <a:p>
            <a:pPr algn="l" defTabSz="914400"/>
            <a:r>
              <a:rPr lang="en-U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JAXA’s Earth Observation Schedule </a:t>
            </a:r>
            <a:endParaRPr lang="ja-JP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5419070"/>
      </p:ext>
    </p:extLst>
  </p:cSld>
  <p:clrMapOvr>
    <a:masterClrMapping/>
  </p:clrMapOvr>
  <p:transition advClick="0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表 3"/>
          <p:cNvGraphicFramePr>
            <a:graphicFrameLocks noGrp="1"/>
          </p:cNvGraphicFramePr>
          <p:nvPr/>
        </p:nvGraphicFramePr>
        <p:xfrm>
          <a:off x="645221" y="1976842"/>
          <a:ext cx="3006969" cy="2950556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00232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0232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0232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60826"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Surface</a:t>
                      </a:r>
                      <a:endParaRPr kumimoji="1" lang="ja-JP" altLang="en-US" sz="1200" dirty="0"/>
                    </a:p>
                  </a:txBody>
                  <a:tcPr marL="77927" marR="77927" marT="38973" marB="38973"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Upper-air</a:t>
                      </a:r>
                      <a:endParaRPr kumimoji="1" lang="ja-JP" altLang="en-US" sz="1200" dirty="0"/>
                    </a:p>
                  </a:txBody>
                  <a:tcPr marL="77927" marR="77927" marT="38973" marB="38973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/>
                        <a:t>Composition</a:t>
                      </a:r>
                      <a:endParaRPr kumimoji="1" lang="ja-JP" altLang="en-US" sz="1000" dirty="0"/>
                    </a:p>
                  </a:txBody>
                  <a:tcPr marL="77927" marR="77927" marT="38973" marB="38973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9599">
                <a:tc>
                  <a:txBody>
                    <a:bodyPr/>
                    <a:lstStyle/>
                    <a:p>
                      <a:r>
                        <a:rPr kumimoji="1" lang="en-US" altLang="ja-JP" sz="1000" dirty="0">
                          <a:effectLst/>
                        </a:rPr>
                        <a:t>Air temperature</a:t>
                      </a:r>
                      <a:endParaRPr kumimoji="1" lang="ja-JP" altLang="en-US" sz="1000" dirty="0">
                        <a:effectLst/>
                      </a:endParaRPr>
                    </a:p>
                  </a:txBody>
                  <a:tcPr marL="77927" marR="77927" marT="38973" marB="38973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b="1" dirty="0">
                          <a:effectLst/>
                        </a:rPr>
                        <a:t>Temperature</a:t>
                      </a:r>
                      <a:endParaRPr kumimoji="1" lang="ja-JP" altLang="en-US" sz="1000" b="1" dirty="0">
                        <a:effectLst/>
                      </a:endParaRPr>
                    </a:p>
                  </a:txBody>
                  <a:tcPr marL="77927" marR="77927" marT="38973" marB="38973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b="1" dirty="0">
                          <a:effectLst/>
                        </a:rPr>
                        <a:t>Carbon dioxide</a:t>
                      </a:r>
                      <a:endParaRPr kumimoji="1" lang="ja-JP" altLang="en-US" sz="1000" b="1" dirty="0">
                        <a:effectLst/>
                      </a:endParaRPr>
                    </a:p>
                  </a:txBody>
                  <a:tcPr marL="77927" marR="77927" marT="38973" marB="38973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9726">
                <a:tc>
                  <a:txBody>
                    <a:bodyPr/>
                    <a:lstStyle/>
                    <a:p>
                      <a:r>
                        <a:rPr kumimoji="1" lang="en-US" altLang="ja-JP" sz="1000" b="1" dirty="0">
                          <a:effectLst/>
                        </a:rPr>
                        <a:t>Wind</a:t>
                      </a:r>
                      <a:r>
                        <a:rPr kumimoji="1" lang="en-US" altLang="ja-JP" sz="1000" b="1" baseline="0" dirty="0">
                          <a:effectLst/>
                        </a:rPr>
                        <a:t> speed &amp; direction</a:t>
                      </a:r>
                      <a:endParaRPr kumimoji="1" lang="ja-JP" altLang="en-US" sz="1000" b="1" dirty="0">
                        <a:effectLst/>
                      </a:endParaRPr>
                    </a:p>
                  </a:txBody>
                  <a:tcPr marL="77927" marR="77927" marT="38973" marB="38973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b="1" dirty="0">
                          <a:effectLst/>
                        </a:rPr>
                        <a:t>Wind speed &amp; direction</a:t>
                      </a:r>
                      <a:endParaRPr kumimoji="1" lang="ja-JP" altLang="en-US" sz="1000" b="1" dirty="0">
                        <a:effectLst/>
                      </a:endParaRPr>
                    </a:p>
                  </a:txBody>
                  <a:tcPr marL="77927" marR="77927" marT="38973" marB="38973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b="1" dirty="0">
                          <a:effectLst/>
                        </a:rPr>
                        <a:t>Methane</a:t>
                      </a:r>
                      <a:endParaRPr kumimoji="1" lang="ja-JP" altLang="en-US" sz="1000" b="1" dirty="0">
                        <a:effectLst/>
                      </a:endParaRPr>
                    </a:p>
                  </a:txBody>
                  <a:tcPr marL="77927" marR="77927" marT="38973" marB="38973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9726">
                <a:tc>
                  <a:txBody>
                    <a:bodyPr/>
                    <a:lstStyle/>
                    <a:p>
                      <a:r>
                        <a:rPr kumimoji="1" lang="en-US" altLang="ja-JP" sz="1000" dirty="0">
                          <a:effectLst/>
                        </a:rPr>
                        <a:t>Water vapour</a:t>
                      </a:r>
                      <a:endParaRPr kumimoji="1" lang="ja-JP" altLang="en-US" sz="1000" dirty="0">
                        <a:effectLst/>
                      </a:endParaRPr>
                    </a:p>
                  </a:txBody>
                  <a:tcPr marL="77927" marR="77927" marT="38973" marB="38973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b="1" dirty="0">
                          <a:effectLst/>
                        </a:rPr>
                        <a:t>Water vapour</a:t>
                      </a:r>
                      <a:endParaRPr kumimoji="1" lang="ja-JP" altLang="en-US" sz="1000" b="1" dirty="0">
                        <a:effectLst/>
                      </a:endParaRPr>
                    </a:p>
                  </a:txBody>
                  <a:tcPr marL="77927" marR="77927" marT="38973" marB="38973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b="1" dirty="0">
                          <a:effectLst/>
                        </a:rPr>
                        <a:t>&amp;</a:t>
                      </a:r>
                      <a:r>
                        <a:rPr kumimoji="1" lang="en-US" altLang="ja-JP" sz="1000" b="1" baseline="0" dirty="0">
                          <a:effectLst/>
                        </a:rPr>
                        <a:t> other long-lived GHGs *</a:t>
                      </a:r>
                      <a:endParaRPr kumimoji="1" lang="ja-JP" altLang="en-US" sz="1000" b="1" dirty="0">
                        <a:effectLst/>
                      </a:endParaRPr>
                    </a:p>
                  </a:txBody>
                  <a:tcPr marL="77927" marR="77927" marT="38973" marB="38973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9726">
                <a:tc>
                  <a:txBody>
                    <a:bodyPr/>
                    <a:lstStyle/>
                    <a:p>
                      <a:r>
                        <a:rPr kumimoji="1" lang="en-US" altLang="ja-JP" sz="1000" dirty="0"/>
                        <a:t>Pressure</a:t>
                      </a:r>
                      <a:endParaRPr kumimoji="1" lang="ja-JP" altLang="en-US" sz="1000" dirty="0"/>
                    </a:p>
                  </a:txBody>
                  <a:tcPr marL="77927" marR="77927" marT="38973" marB="38973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b="1" dirty="0">
                          <a:effectLst/>
                        </a:rPr>
                        <a:t>Cloud properties</a:t>
                      </a:r>
                      <a:endParaRPr kumimoji="1" lang="ja-JP" altLang="en-US" sz="1000" b="1" dirty="0">
                        <a:effectLst/>
                      </a:endParaRPr>
                    </a:p>
                  </a:txBody>
                  <a:tcPr marL="77927" marR="77927" marT="38973" marB="38973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b="1" dirty="0">
                          <a:effectLst/>
                        </a:rPr>
                        <a:t>Ozone</a:t>
                      </a:r>
                      <a:r>
                        <a:rPr kumimoji="1" lang="en-US" altLang="ja-JP" sz="1000" b="1" baseline="0" dirty="0">
                          <a:effectLst/>
                        </a:rPr>
                        <a:t> &amp; Aerosol</a:t>
                      </a:r>
                      <a:endParaRPr kumimoji="1" lang="ja-JP" altLang="en-US" sz="1000" b="1" dirty="0">
                        <a:effectLst/>
                      </a:endParaRPr>
                    </a:p>
                  </a:txBody>
                  <a:tcPr marL="77927" marR="77927" marT="38973" marB="38973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67263">
                <a:tc>
                  <a:txBody>
                    <a:bodyPr/>
                    <a:lstStyle/>
                    <a:p>
                      <a:r>
                        <a:rPr kumimoji="1" lang="en-US" altLang="ja-JP" sz="900" dirty="0"/>
                        <a:t>Precipitation</a:t>
                      </a:r>
                      <a:endParaRPr kumimoji="1" lang="ja-JP" altLang="en-US" sz="900" dirty="0"/>
                    </a:p>
                  </a:txBody>
                  <a:tcPr marL="77927" marR="77927" marT="38973" marB="38973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b="1" dirty="0">
                          <a:effectLst/>
                        </a:rPr>
                        <a:t>Earth radiation budget</a:t>
                      </a:r>
                    </a:p>
                    <a:p>
                      <a:r>
                        <a:rPr kumimoji="1" lang="en-US" altLang="ja-JP" sz="1000" b="1" dirty="0">
                          <a:effectLst/>
                        </a:rPr>
                        <a:t>(including solar irradiance)</a:t>
                      </a:r>
                      <a:endParaRPr kumimoji="1" lang="ja-JP" altLang="en-US" sz="1000" b="1" dirty="0">
                        <a:effectLst/>
                      </a:endParaRPr>
                    </a:p>
                  </a:txBody>
                  <a:tcPr marL="77927" marR="77927" marT="38973" marB="38973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b="1" dirty="0">
                          <a:effectLst/>
                        </a:rPr>
                        <a:t>supported by their precursors ** </a:t>
                      </a:r>
                      <a:endParaRPr kumimoji="1" lang="ja-JP" altLang="en-US" sz="1000" b="1" dirty="0">
                        <a:effectLst/>
                      </a:endParaRPr>
                    </a:p>
                  </a:txBody>
                  <a:tcPr marL="77927" marR="77927" marT="38973" marB="38973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369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dirty="0"/>
                        <a:t>Surface</a:t>
                      </a:r>
                      <a:r>
                        <a:rPr kumimoji="1" lang="en-US" altLang="ja-JP" sz="900" baseline="0" dirty="0"/>
                        <a:t> radiation budget</a:t>
                      </a:r>
                      <a:endParaRPr kumimoji="1" lang="ja-JP" altLang="en-US" sz="900" dirty="0"/>
                    </a:p>
                  </a:txBody>
                  <a:tcPr marL="77927" marR="77927" marT="38973" marB="38973"/>
                </a:tc>
                <a:tc>
                  <a:txBody>
                    <a:bodyPr/>
                    <a:lstStyle/>
                    <a:p>
                      <a:endParaRPr kumimoji="1" lang="ja-JP" altLang="en-US" sz="1000" b="1" dirty="0"/>
                    </a:p>
                  </a:txBody>
                  <a:tcPr marL="77927" marR="77927" marT="38973" marB="38973"/>
                </a:tc>
                <a:tc>
                  <a:txBody>
                    <a:bodyPr/>
                    <a:lstStyle/>
                    <a:p>
                      <a:endParaRPr kumimoji="1" lang="ja-JP" altLang="en-US" sz="1000" b="1" dirty="0"/>
                    </a:p>
                  </a:txBody>
                  <a:tcPr marL="77927" marR="77927" marT="38973" marB="38973"/>
                </a:tc>
                <a:extLst>
                  <a:ext uri="{0D108BD9-81ED-4DB2-BD59-A6C34878D82A}">
                    <a16:rowId xmlns:a16="http://schemas.microsoft.com/office/drawing/2014/main" val="2011289135"/>
                  </a:ext>
                </a:extLst>
              </a:tr>
            </a:tbl>
          </a:graphicData>
        </a:graphic>
      </p:graphicFrame>
      <p:graphicFrame>
        <p:nvGraphicFramePr>
          <p:cNvPr id="5" name="表 4"/>
          <p:cNvGraphicFramePr>
            <a:graphicFrameLocks noGrp="1"/>
          </p:cNvGraphicFramePr>
          <p:nvPr/>
        </p:nvGraphicFramePr>
        <p:xfrm>
          <a:off x="3937920" y="2194854"/>
          <a:ext cx="2087159" cy="4206888"/>
        </p:xfrm>
        <a:graphic>
          <a:graphicData uri="http://schemas.openxmlformats.org/drawingml/2006/table">
            <a:tbl>
              <a:tblPr bandRow="1">
                <a:tableStyleId>{8EC20E35-A176-4012-BC5E-935CFFF8708E}</a:tableStyleId>
              </a:tblPr>
              <a:tblGrid>
                <a:gridCol w="20871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33713">
                <a:tc>
                  <a:txBody>
                    <a:bodyPr/>
                    <a:lstStyle/>
                    <a:p>
                      <a:r>
                        <a:rPr kumimoji="1" lang="en-US" altLang="ja-JP" sz="1000" dirty="0">
                          <a:effectLst/>
                        </a:rPr>
                        <a:t>River discharge</a:t>
                      </a:r>
                      <a:endParaRPr kumimoji="1" lang="ja-JP" altLang="en-US" sz="1000" b="1" dirty="0">
                        <a:effectLst/>
                      </a:endParaRPr>
                    </a:p>
                  </a:txBody>
                  <a:tcPr marL="77953" marR="77953" marT="38943" marB="38943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3713">
                <a:tc>
                  <a:txBody>
                    <a:bodyPr/>
                    <a:lstStyle/>
                    <a:p>
                      <a:r>
                        <a:rPr kumimoji="1" lang="en-US" altLang="ja-JP" sz="1000" dirty="0">
                          <a:effectLst/>
                        </a:rPr>
                        <a:t>Water use</a:t>
                      </a:r>
                      <a:endParaRPr kumimoji="1" lang="ja-JP" altLang="en-US" sz="1000" b="1" dirty="0">
                        <a:effectLst/>
                      </a:endParaRPr>
                    </a:p>
                  </a:txBody>
                  <a:tcPr marL="77953" marR="77953" marT="38943" marB="38943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3713">
                <a:tc>
                  <a:txBody>
                    <a:bodyPr/>
                    <a:lstStyle/>
                    <a:p>
                      <a:r>
                        <a:rPr kumimoji="1" lang="en-US" altLang="ja-JP" sz="1000" dirty="0">
                          <a:effectLst/>
                        </a:rPr>
                        <a:t>Groundwater</a:t>
                      </a:r>
                      <a:endParaRPr kumimoji="1" lang="ja-JP" altLang="en-US" sz="1000" b="0" dirty="0">
                        <a:effectLst/>
                      </a:endParaRPr>
                    </a:p>
                  </a:txBody>
                  <a:tcPr marL="77953" marR="77953" marT="38943" marB="38943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3713">
                <a:tc>
                  <a:txBody>
                    <a:bodyPr/>
                    <a:lstStyle/>
                    <a:p>
                      <a:r>
                        <a:rPr kumimoji="1" lang="en-US" altLang="ja-JP" sz="1000" b="1" dirty="0">
                          <a:effectLst/>
                        </a:rPr>
                        <a:t>Lakes</a:t>
                      </a:r>
                      <a:endParaRPr kumimoji="1" lang="ja-JP" altLang="en-US" sz="1000" b="1" dirty="0">
                        <a:effectLst/>
                      </a:endParaRPr>
                    </a:p>
                  </a:txBody>
                  <a:tcPr marL="77953" marR="77953" marT="38943" marB="38943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3713">
                <a:tc>
                  <a:txBody>
                    <a:bodyPr/>
                    <a:lstStyle/>
                    <a:p>
                      <a:r>
                        <a:rPr kumimoji="1" lang="en-US" altLang="ja-JP" sz="1000" b="1" dirty="0">
                          <a:effectLst/>
                        </a:rPr>
                        <a:t>Snow</a:t>
                      </a:r>
                      <a:r>
                        <a:rPr kumimoji="1" lang="en-US" altLang="ja-JP" sz="1000" b="1" baseline="0" dirty="0">
                          <a:effectLst/>
                        </a:rPr>
                        <a:t> cover</a:t>
                      </a:r>
                      <a:endParaRPr kumimoji="1" lang="ja-JP" altLang="en-US" sz="1000" b="1" dirty="0">
                        <a:effectLst/>
                      </a:endParaRPr>
                    </a:p>
                  </a:txBody>
                  <a:tcPr marL="77953" marR="77953" marT="38943" marB="38943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33713">
                <a:tc>
                  <a:txBody>
                    <a:bodyPr/>
                    <a:lstStyle/>
                    <a:p>
                      <a:r>
                        <a:rPr kumimoji="1" lang="en-US" altLang="ja-JP" sz="1000" b="1" dirty="0">
                          <a:effectLst/>
                        </a:rPr>
                        <a:t>Glaciers</a:t>
                      </a:r>
                      <a:r>
                        <a:rPr kumimoji="1" lang="en-US" altLang="ja-JP" sz="1000" b="1" baseline="0" dirty="0">
                          <a:effectLst/>
                        </a:rPr>
                        <a:t> and ice caps</a:t>
                      </a:r>
                      <a:endParaRPr kumimoji="1" lang="ja-JP" altLang="en-US" sz="1000" b="1" dirty="0">
                        <a:effectLst/>
                      </a:endParaRPr>
                    </a:p>
                  </a:txBody>
                  <a:tcPr marL="77953" marR="77953" marT="38943" marB="38943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33713">
                <a:tc>
                  <a:txBody>
                    <a:bodyPr/>
                    <a:lstStyle/>
                    <a:p>
                      <a:r>
                        <a:rPr kumimoji="1" lang="en-US" altLang="ja-JP" sz="1000" b="1" dirty="0">
                          <a:effectLst/>
                        </a:rPr>
                        <a:t>Ice</a:t>
                      </a:r>
                      <a:r>
                        <a:rPr kumimoji="1" lang="en-US" altLang="ja-JP" sz="1000" b="1" baseline="0" dirty="0">
                          <a:effectLst/>
                        </a:rPr>
                        <a:t> sheets</a:t>
                      </a:r>
                      <a:endParaRPr kumimoji="1" lang="ja-JP" altLang="en-US" sz="1000" b="1" dirty="0">
                        <a:effectLst/>
                      </a:endParaRPr>
                    </a:p>
                  </a:txBody>
                  <a:tcPr marL="77953" marR="77953" marT="38943" marB="38943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33713">
                <a:tc>
                  <a:txBody>
                    <a:bodyPr/>
                    <a:lstStyle/>
                    <a:p>
                      <a:r>
                        <a:rPr kumimoji="1" lang="en-US" altLang="ja-JP" sz="1000" dirty="0">
                          <a:effectLst/>
                        </a:rPr>
                        <a:t>Permafrost</a:t>
                      </a:r>
                      <a:endParaRPr kumimoji="1" lang="ja-JP" altLang="en-US" sz="1000" dirty="0">
                        <a:effectLst/>
                      </a:endParaRPr>
                    </a:p>
                  </a:txBody>
                  <a:tcPr marL="77953" marR="77953" marT="38943" marB="38943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33713">
                <a:tc>
                  <a:txBody>
                    <a:bodyPr/>
                    <a:lstStyle/>
                    <a:p>
                      <a:r>
                        <a:rPr kumimoji="1" lang="en-US" altLang="ja-JP" sz="1000" b="1" dirty="0">
                          <a:effectLst/>
                        </a:rPr>
                        <a:t>Albedo</a:t>
                      </a:r>
                      <a:endParaRPr kumimoji="1" lang="ja-JP" altLang="en-US" sz="1000" b="1" dirty="0">
                        <a:effectLst/>
                      </a:endParaRPr>
                    </a:p>
                  </a:txBody>
                  <a:tcPr marL="77953" marR="77953" marT="38943" marB="38943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89539">
                <a:tc>
                  <a:txBody>
                    <a:bodyPr/>
                    <a:lstStyle/>
                    <a:p>
                      <a:r>
                        <a:rPr kumimoji="1" lang="en-US" altLang="ja-JP" sz="1000" b="1" dirty="0">
                          <a:effectLst/>
                        </a:rPr>
                        <a:t>Land cover (including vegetation type</a:t>
                      </a:r>
                      <a:endParaRPr kumimoji="1" lang="ja-JP" altLang="en-US" sz="1000" b="1" dirty="0">
                        <a:effectLst/>
                      </a:endParaRPr>
                    </a:p>
                  </a:txBody>
                  <a:tcPr marL="77953" marR="77953" marT="38943" marB="38943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545367">
                <a:tc>
                  <a:txBody>
                    <a:bodyPr/>
                    <a:lstStyle/>
                    <a:p>
                      <a:r>
                        <a:rPr kumimoji="1" lang="en-US" altLang="ja-JP" sz="1000" b="1" dirty="0">
                          <a:effectLst/>
                        </a:rPr>
                        <a:t>Fraction of</a:t>
                      </a:r>
                      <a:r>
                        <a:rPr kumimoji="1" lang="en-US" altLang="ja-JP" sz="1000" b="1" baseline="0" dirty="0">
                          <a:effectLst/>
                        </a:rPr>
                        <a:t> absorbed photosynthetically active radiation (FAPR)</a:t>
                      </a:r>
                      <a:endParaRPr kumimoji="1" lang="ja-JP" altLang="en-US" sz="1000" b="1" dirty="0">
                        <a:effectLst/>
                      </a:endParaRPr>
                    </a:p>
                  </a:txBody>
                  <a:tcPr marL="77953" marR="77953" marT="38943" marB="38943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33713">
                <a:tc>
                  <a:txBody>
                    <a:bodyPr/>
                    <a:lstStyle/>
                    <a:p>
                      <a:r>
                        <a:rPr kumimoji="1" lang="en-US" altLang="ja-JP" sz="1000" b="1" dirty="0">
                          <a:effectLst/>
                        </a:rPr>
                        <a:t>Leaf area index (LAI)</a:t>
                      </a:r>
                      <a:endParaRPr kumimoji="1" lang="ja-JP" altLang="en-US" sz="1000" b="1" dirty="0">
                        <a:effectLst/>
                      </a:endParaRPr>
                    </a:p>
                  </a:txBody>
                  <a:tcPr marL="77953" marR="77953" marT="38943" marB="38943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33713">
                <a:tc>
                  <a:txBody>
                    <a:bodyPr/>
                    <a:lstStyle/>
                    <a:p>
                      <a:r>
                        <a:rPr kumimoji="1" lang="en-US" altLang="ja-JP" sz="1000" b="1" dirty="0">
                          <a:effectLst/>
                        </a:rPr>
                        <a:t>Above-ground biomass</a:t>
                      </a:r>
                      <a:endParaRPr kumimoji="1" lang="ja-JP" altLang="en-US" sz="1000" b="1" dirty="0">
                        <a:effectLst/>
                      </a:endParaRPr>
                    </a:p>
                  </a:txBody>
                  <a:tcPr marL="77953" marR="77953" marT="38943" marB="38943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33713">
                <a:tc>
                  <a:txBody>
                    <a:bodyPr/>
                    <a:lstStyle/>
                    <a:p>
                      <a:r>
                        <a:rPr kumimoji="1" lang="en-US" altLang="ja-JP" sz="1000" dirty="0">
                          <a:effectLst/>
                        </a:rPr>
                        <a:t>Soil carbon</a:t>
                      </a:r>
                      <a:endParaRPr kumimoji="1" lang="ja-JP" altLang="en-US" sz="1000" b="0" dirty="0">
                        <a:effectLst/>
                      </a:endParaRPr>
                    </a:p>
                  </a:txBody>
                  <a:tcPr marL="77953" marR="77953" marT="38943" marB="38943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33713">
                <a:tc>
                  <a:txBody>
                    <a:bodyPr/>
                    <a:lstStyle/>
                    <a:p>
                      <a:r>
                        <a:rPr kumimoji="1" lang="en-US" altLang="ja-JP" sz="1000" b="1" dirty="0">
                          <a:effectLst/>
                        </a:rPr>
                        <a:t>Fire disturbance</a:t>
                      </a:r>
                      <a:endParaRPr kumimoji="1" lang="ja-JP" altLang="en-US" sz="1000" b="1" dirty="0">
                        <a:effectLst/>
                      </a:endParaRPr>
                    </a:p>
                  </a:txBody>
                  <a:tcPr marL="77953" marR="77953" marT="38943" marB="38943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33713">
                <a:tc>
                  <a:txBody>
                    <a:bodyPr/>
                    <a:lstStyle/>
                    <a:p>
                      <a:r>
                        <a:rPr kumimoji="1" lang="en-US" altLang="ja-JP" sz="1000" b="1" dirty="0">
                          <a:effectLst/>
                        </a:rPr>
                        <a:t>Soil moisture</a:t>
                      </a:r>
                      <a:endParaRPr kumimoji="1" lang="ja-JP" altLang="en-US" sz="1000" b="1" dirty="0">
                        <a:effectLst/>
                      </a:endParaRPr>
                    </a:p>
                  </a:txBody>
                  <a:tcPr marL="77953" marR="77953" marT="38943" marB="38943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</a:tbl>
          </a:graphicData>
        </a:graphic>
      </p:graphicFrame>
      <p:sp>
        <p:nvSpPr>
          <p:cNvPr id="6" name="正方形/長方形 5"/>
          <p:cNvSpPr/>
          <p:nvPr/>
        </p:nvSpPr>
        <p:spPr>
          <a:xfrm>
            <a:off x="656041" y="1677902"/>
            <a:ext cx="2996147" cy="282707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389586">
              <a:defRPr/>
            </a:pPr>
            <a:endParaRPr lang="ja-JP" altLang="en-US" sz="1534" dirty="0">
              <a:solidFill>
                <a:sysClr val="windowText" lastClr="000000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1565033" y="1669788"/>
            <a:ext cx="1289087" cy="32842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389586">
              <a:defRPr/>
            </a:pPr>
            <a:r>
              <a:rPr lang="en-US" altLang="ja-JP" sz="1534" dirty="0">
                <a:solidFill>
                  <a:prstClr val="white"/>
                </a:solidFill>
                <a:latin typeface="Calibri" panose="020F0502020204030204"/>
                <a:ea typeface="游ゴシック" panose="020B0400000000000000" pitchFamily="50" charset="-128"/>
              </a:rPr>
              <a:t>Atmospheric</a:t>
            </a:r>
            <a:endParaRPr lang="ja-JP" altLang="en-US" sz="1534" dirty="0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8" name="正方形/長方形 7"/>
          <p:cNvSpPr/>
          <p:nvPr/>
        </p:nvSpPr>
        <p:spPr>
          <a:xfrm>
            <a:off x="3937918" y="1667316"/>
            <a:ext cx="2092569" cy="530244"/>
          </a:xfrm>
          <a:prstGeom prst="rect">
            <a:avLst/>
          </a:prstGeom>
          <a:solidFill>
            <a:srgbClr val="C45B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389586">
              <a:defRPr/>
            </a:pPr>
            <a:endParaRPr lang="ja-JP" altLang="en-US" sz="1534" dirty="0">
              <a:solidFill>
                <a:sysClr val="windowText" lastClr="000000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4489804" y="1775530"/>
            <a:ext cx="1473050" cy="32842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389586">
              <a:defRPr/>
            </a:pPr>
            <a:r>
              <a:rPr lang="en-US" altLang="ja-JP" sz="1534" dirty="0">
                <a:solidFill>
                  <a:prstClr val="white"/>
                </a:solidFill>
                <a:latin typeface="Calibri" panose="020F0502020204030204"/>
                <a:ea typeface="游ゴシック" panose="020B0400000000000000" pitchFamily="50" charset="-128"/>
              </a:rPr>
              <a:t>Terrestrial</a:t>
            </a:r>
            <a:endParaRPr lang="ja-JP" altLang="en-US" sz="1534" dirty="0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10" name="四角形: 角を丸くする 9"/>
          <p:cNvSpPr/>
          <p:nvPr/>
        </p:nvSpPr>
        <p:spPr>
          <a:xfrm>
            <a:off x="669680" y="2624173"/>
            <a:ext cx="971212" cy="367925"/>
          </a:xfrm>
          <a:prstGeom prst="roundRect">
            <a:avLst/>
          </a:prstGeom>
          <a:solidFill>
            <a:srgbClr val="0066FF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389586">
              <a:defRPr/>
            </a:pPr>
            <a:endParaRPr lang="ja-JP" altLang="en-US" sz="1534" dirty="0">
              <a:solidFill>
                <a:sysClr val="windowText" lastClr="000000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11" name="四角形: 角を丸くする 10"/>
          <p:cNvSpPr/>
          <p:nvPr/>
        </p:nvSpPr>
        <p:spPr>
          <a:xfrm>
            <a:off x="662516" y="3002607"/>
            <a:ext cx="971212" cy="171382"/>
          </a:xfrm>
          <a:prstGeom prst="roundRect">
            <a:avLst/>
          </a:prstGeom>
          <a:solidFill>
            <a:srgbClr val="0066FF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389586">
              <a:defRPr/>
            </a:pPr>
            <a:endParaRPr lang="ja-JP" altLang="en-US" sz="1534" dirty="0">
              <a:solidFill>
                <a:sysClr val="windowText" lastClr="000000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12" name="四角形: 角を丸くする 11"/>
          <p:cNvSpPr/>
          <p:nvPr/>
        </p:nvSpPr>
        <p:spPr>
          <a:xfrm>
            <a:off x="667247" y="3816861"/>
            <a:ext cx="971212" cy="307926"/>
          </a:xfrm>
          <a:prstGeom prst="roundRect">
            <a:avLst/>
          </a:prstGeom>
          <a:solidFill>
            <a:srgbClr val="0066FF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389586">
              <a:defRPr/>
            </a:pPr>
            <a:endParaRPr lang="ja-JP" altLang="en-US" sz="1534" dirty="0">
              <a:solidFill>
                <a:sysClr val="windowText" lastClr="000000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13" name="四角形: 角を丸くする 12"/>
          <p:cNvSpPr/>
          <p:nvPr/>
        </p:nvSpPr>
        <p:spPr>
          <a:xfrm>
            <a:off x="1670084" y="3017008"/>
            <a:ext cx="972564" cy="198376"/>
          </a:xfrm>
          <a:prstGeom prst="roundRect">
            <a:avLst/>
          </a:prstGeom>
          <a:solidFill>
            <a:srgbClr val="0066FF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389586">
              <a:defRPr/>
            </a:pPr>
            <a:endParaRPr lang="ja-JP" altLang="en-US" sz="1534" dirty="0">
              <a:solidFill>
                <a:sysClr val="windowText" lastClr="000000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14" name="四角形: 角を丸くする 13"/>
          <p:cNvSpPr/>
          <p:nvPr/>
        </p:nvSpPr>
        <p:spPr>
          <a:xfrm>
            <a:off x="2657698" y="3612107"/>
            <a:ext cx="940543" cy="156438"/>
          </a:xfrm>
          <a:prstGeom prst="roundRect">
            <a:avLst/>
          </a:prstGeom>
          <a:solidFill>
            <a:srgbClr val="FFC000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389586">
              <a:defRPr/>
            </a:pPr>
            <a:endParaRPr lang="ja-JP" altLang="en-US" sz="1534" dirty="0">
              <a:solidFill>
                <a:sysClr val="windowText" lastClr="000000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15" name="四角形: 角を丸くする 14"/>
          <p:cNvSpPr/>
          <p:nvPr/>
        </p:nvSpPr>
        <p:spPr>
          <a:xfrm>
            <a:off x="3959562" y="3132247"/>
            <a:ext cx="2065517" cy="239422"/>
          </a:xfrm>
          <a:prstGeom prst="roundRect">
            <a:avLst/>
          </a:prstGeom>
          <a:solidFill>
            <a:srgbClr val="0066FF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389586">
              <a:defRPr/>
            </a:pPr>
            <a:endParaRPr lang="ja-JP" altLang="en-US" sz="1534" dirty="0">
              <a:solidFill>
                <a:sysClr val="windowText" lastClr="000000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16" name="四角形: 角を丸くする 15"/>
          <p:cNvSpPr/>
          <p:nvPr/>
        </p:nvSpPr>
        <p:spPr>
          <a:xfrm>
            <a:off x="3959561" y="6178446"/>
            <a:ext cx="2070927" cy="240774"/>
          </a:xfrm>
          <a:prstGeom prst="roundRect">
            <a:avLst/>
          </a:prstGeom>
          <a:solidFill>
            <a:srgbClr val="0066FF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389586">
              <a:defRPr/>
            </a:pPr>
            <a:endParaRPr lang="ja-JP" altLang="en-US" sz="1534" dirty="0">
              <a:solidFill>
                <a:sysClr val="windowText" lastClr="000000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17" name="四角形: 角を丸くする 16"/>
          <p:cNvSpPr/>
          <p:nvPr/>
        </p:nvSpPr>
        <p:spPr>
          <a:xfrm>
            <a:off x="637396" y="4549822"/>
            <a:ext cx="971212" cy="367925"/>
          </a:xfrm>
          <a:prstGeom prst="roundRect">
            <a:avLst/>
          </a:prstGeom>
          <a:solidFill>
            <a:srgbClr val="FFC000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389586">
              <a:defRPr/>
            </a:pPr>
            <a:endParaRPr lang="ja-JP" altLang="en-US" sz="1534" dirty="0">
              <a:solidFill>
                <a:sysClr val="windowText" lastClr="000000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18" name="四角形: 角を丸くする 17"/>
          <p:cNvSpPr/>
          <p:nvPr/>
        </p:nvSpPr>
        <p:spPr>
          <a:xfrm>
            <a:off x="1657387" y="3413735"/>
            <a:ext cx="971212" cy="367925"/>
          </a:xfrm>
          <a:prstGeom prst="roundRect">
            <a:avLst/>
          </a:prstGeom>
          <a:solidFill>
            <a:srgbClr val="FFC000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389586">
              <a:defRPr/>
            </a:pPr>
            <a:endParaRPr lang="ja-JP" altLang="en-US" sz="1534" dirty="0">
              <a:solidFill>
                <a:sysClr val="windowText" lastClr="000000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19" name="四角形: 角を丸くする 18"/>
          <p:cNvSpPr/>
          <p:nvPr/>
        </p:nvSpPr>
        <p:spPr>
          <a:xfrm>
            <a:off x="3952799" y="3380946"/>
            <a:ext cx="2060106" cy="228600"/>
          </a:xfrm>
          <a:prstGeom prst="roundRect">
            <a:avLst/>
          </a:prstGeom>
          <a:solidFill>
            <a:srgbClr val="FFC000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389586">
              <a:defRPr/>
            </a:pPr>
            <a:endParaRPr lang="ja-JP" altLang="en-US" sz="1534" dirty="0">
              <a:solidFill>
                <a:sysClr val="windowText" lastClr="000000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20" name="四角形: 角を丸くする 19"/>
          <p:cNvSpPr/>
          <p:nvPr/>
        </p:nvSpPr>
        <p:spPr>
          <a:xfrm>
            <a:off x="3952122" y="4080466"/>
            <a:ext cx="2085806" cy="227248"/>
          </a:xfrm>
          <a:prstGeom prst="roundRect">
            <a:avLst/>
          </a:prstGeom>
          <a:solidFill>
            <a:srgbClr val="FFC000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389586">
              <a:defRPr/>
            </a:pPr>
            <a:endParaRPr lang="ja-JP" altLang="en-US" sz="1534" dirty="0">
              <a:solidFill>
                <a:sysClr val="windowText" lastClr="000000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21" name="四角形: 角を丸くする 20"/>
          <p:cNvSpPr/>
          <p:nvPr/>
        </p:nvSpPr>
        <p:spPr>
          <a:xfrm>
            <a:off x="3967675" y="3605514"/>
            <a:ext cx="2062811" cy="228600"/>
          </a:xfrm>
          <a:prstGeom prst="roundRect">
            <a:avLst/>
          </a:prstGeom>
          <a:solidFill>
            <a:srgbClr val="FFC000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389586">
              <a:defRPr/>
            </a:pPr>
            <a:endParaRPr lang="ja-JP" altLang="en-US" sz="1534" dirty="0">
              <a:solidFill>
                <a:sysClr val="windowText" lastClr="000000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22" name="四角形: 角を丸くする 21"/>
          <p:cNvSpPr/>
          <p:nvPr/>
        </p:nvSpPr>
        <p:spPr>
          <a:xfrm>
            <a:off x="3957385" y="4321072"/>
            <a:ext cx="2087159" cy="386862"/>
          </a:xfrm>
          <a:prstGeom prst="roundRect">
            <a:avLst/>
          </a:prstGeom>
          <a:solidFill>
            <a:srgbClr val="FFC000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389586">
              <a:defRPr/>
            </a:pPr>
            <a:endParaRPr lang="ja-JP" altLang="en-US" sz="1534" dirty="0">
              <a:solidFill>
                <a:sysClr val="windowText" lastClr="000000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23" name="四角形: 角を丸くする 22"/>
          <p:cNvSpPr/>
          <p:nvPr/>
        </p:nvSpPr>
        <p:spPr>
          <a:xfrm>
            <a:off x="3959561" y="4716216"/>
            <a:ext cx="2070927" cy="535654"/>
          </a:xfrm>
          <a:prstGeom prst="roundRect">
            <a:avLst/>
          </a:prstGeom>
          <a:solidFill>
            <a:srgbClr val="FFC000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389586">
              <a:defRPr/>
            </a:pPr>
            <a:endParaRPr lang="ja-JP" altLang="en-US" sz="1534" dirty="0">
              <a:solidFill>
                <a:sysClr val="windowText" lastClr="000000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24" name="四角形: 角を丸くする 23"/>
          <p:cNvSpPr/>
          <p:nvPr/>
        </p:nvSpPr>
        <p:spPr>
          <a:xfrm>
            <a:off x="3952798" y="5278925"/>
            <a:ext cx="2069574" cy="194783"/>
          </a:xfrm>
          <a:prstGeom prst="roundRect">
            <a:avLst/>
          </a:prstGeom>
          <a:solidFill>
            <a:srgbClr val="FFC000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389586">
              <a:defRPr/>
            </a:pPr>
            <a:endParaRPr lang="ja-JP" altLang="en-US" sz="1534" dirty="0">
              <a:solidFill>
                <a:sysClr val="windowText" lastClr="000000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25" name="四角形: 角を丸くする 24"/>
          <p:cNvSpPr/>
          <p:nvPr/>
        </p:nvSpPr>
        <p:spPr>
          <a:xfrm>
            <a:off x="3963619" y="5493999"/>
            <a:ext cx="2051989" cy="171787"/>
          </a:xfrm>
          <a:prstGeom prst="roundRect">
            <a:avLst/>
          </a:prstGeom>
          <a:solidFill>
            <a:srgbClr val="FFC000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389586">
              <a:defRPr/>
            </a:pPr>
            <a:endParaRPr lang="ja-JP" altLang="en-US" sz="1534" dirty="0">
              <a:solidFill>
                <a:sysClr val="windowText" lastClr="000000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26" name="四角形: 角を丸くする 25"/>
          <p:cNvSpPr/>
          <p:nvPr/>
        </p:nvSpPr>
        <p:spPr>
          <a:xfrm>
            <a:off x="3967677" y="5956609"/>
            <a:ext cx="2069574" cy="194783"/>
          </a:xfrm>
          <a:prstGeom prst="roundRect">
            <a:avLst/>
          </a:prstGeom>
          <a:solidFill>
            <a:srgbClr val="FFC000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389586">
              <a:defRPr/>
            </a:pPr>
            <a:endParaRPr lang="ja-JP" altLang="en-US" sz="1534" dirty="0">
              <a:solidFill>
                <a:sysClr val="windowText" lastClr="000000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graphicFrame>
        <p:nvGraphicFramePr>
          <p:cNvPr id="27" name="表 26"/>
          <p:cNvGraphicFramePr>
            <a:graphicFrameLocks noGrp="1"/>
          </p:cNvGraphicFramePr>
          <p:nvPr/>
        </p:nvGraphicFramePr>
        <p:xfrm>
          <a:off x="6311037" y="2014736"/>
          <a:ext cx="2126386" cy="3994506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0631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6319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60793">
                <a:tc>
                  <a:txBody>
                    <a:bodyPr/>
                    <a:lstStyle/>
                    <a:p>
                      <a:r>
                        <a:rPr kumimoji="1" lang="en-US" altLang="ja-JP" sz="1200" dirty="0">
                          <a:effectLst/>
                        </a:rPr>
                        <a:t>Surface</a:t>
                      </a:r>
                      <a:endParaRPr kumimoji="1" lang="ja-JP" altLang="en-US" sz="1200" dirty="0">
                        <a:effectLst/>
                      </a:endParaRPr>
                    </a:p>
                  </a:txBody>
                  <a:tcPr marL="77890" marR="77890" marT="38957" marB="38957"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>
                          <a:effectLst/>
                        </a:rPr>
                        <a:t>Sub-surface</a:t>
                      </a:r>
                      <a:endParaRPr kumimoji="1" lang="ja-JP" altLang="en-US" sz="1200" dirty="0">
                        <a:effectLst/>
                      </a:endParaRPr>
                    </a:p>
                  </a:txBody>
                  <a:tcPr marL="77890" marR="77890" marT="38957" marB="38957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9567">
                <a:tc>
                  <a:txBody>
                    <a:bodyPr/>
                    <a:lstStyle/>
                    <a:p>
                      <a:r>
                        <a:rPr kumimoji="1" lang="en-US" altLang="ja-JP" sz="1000" dirty="0">
                          <a:effectLst/>
                        </a:rPr>
                        <a:t>Sea</a:t>
                      </a:r>
                      <a:r>
                        <a:rPr kumimoji="1" lang="en-US" altLang="ja-JP" sz="1000" baseline="0" dirty="0">
                          <a:effectLst/>
                        </a:rPr>
                        <a:t>-surface temperature</a:t>
                      </a:r>
                      <a:endParaRPr kumimoji="1" lang="ja-JP" altLang="en-US" sz="1000" b="1" dirty="0">
                        <a:effectLst/>
                      </a:endParaRPr>
                    </a:p>
                  </a:txBody>
                  <a:tcPr marL="77890" marR="77890" marT="38957" marB="38957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>
                          <a:effectLst/>
                        </a:rPr>
                        <a:t>Temperature</a:t>
                      </a:r>
                      <a:endParaRPr kumimoji="1" lang="ja-JP" altLang="en-US" sz="1000" b="0" dirty="0">
                        <a:effectLst/>
                      </a:endParaRPr>
                    </a:p>
                  </a:txBody>
                  <a:tcPr marL="77890" marR="77890" marT="38957" marB="38957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741">
                <a:tc>
                  <a:txBody>
                    <a:bodyPr/>
                    <a:lstStyle/>
                    <a:p>
                      <a:r>
                        <a:rPr kumimoji="1" lang="en-US" altLang="ja-JP" sz="1000" dirty="0">
                          <a:effectLst/>
                        </a:rPr>
                        <a:t>Sea-surface</a:t>
                      </a:r>
                    </a:p>
                    <a:p>
                      <a:r>
                        <a:rPr kumimoji="1" lang="en-US" altLang="ja-JP" sz="1000" dirty="0">
                          <a:effectLst/>
                        </a:rPr>
                        <a:t>salinity</a:t>
                      </a:r>
                      <a:endParaRPr kumimoji="1" lang="ja-JP" altLang="en-US" sz="1000" b="1" dirty="0">
                        <a:effectLst/>
                      </a:endParaRPr>
                    </a:p>
                  </a:txBody>
                  <a:tcPr marL="77890" marR="77890" marT="38957" marB="38957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>
                          <a:effectLst/>
                        </a:rPr>
                        <a:t>Salinity</a:t>
                      </a:r>
                      <a:endParaRPr kumimoji="1" lang="ja-JP" altLang="en-US" sz="1000" b="0" dirty="0">
                        <a:effectLst/>
                      </a:endParaRPr>
                    </a:p>
                  </a:txBody>
                  <a:tcPr marL="77890" marR="77890" marT="38957" marB="38957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7296">
                <a:tc>
                  <a:txBody>
                    <a:bodyPr/>
                    <a:lstStyle/>
                    <a:p>
                      <a:r>
                        <a:rPr kumimoji="1" lang="en-US" altLang="ja-JP" sz="1000" dirty="0">
                          <a:effectLst/>
                        </a:rPr>
                        <a:t>Sea level</a:t>
                      </a:r>
                      <a:endParaRPr kumimoji="1" lang="ja-JP" altLang="en-US" sz="1000" b="1" dirty="0">
                        <a:effectLst/>
                      </a:endParaRPr>
                    </a:p>
                  </a:txBody>
                  <a:tcPr marL="77890" marR="77890" marT="38957" marB="38957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>
                          <a:effectLst/>
                        </a:rPr>
                        <a:t>Current</a:t>
                      </a:r>
                      <a:endParaRPr kumimoji="1" lang="ja-JP" altLang="en-US" sz="1000" b="0" dirty="0">
                        <a:effectLst/>
                      </a:endParaRPr>
                    </a:p>
                  </a:txBody>
                  <a:tcPr marL="77890" marR="77890" marT="38957" marB="38957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7296">
                <a:tc>
                  <a:txBody>
                    <a:bodyPr/>
                    <a:lstStyle/>
                    <a:p>
                      <a:r>
                        <a:rPr kumimoji="1" lang="en-US" altLang="ja-JP" sz="1000" dirty="0">
                          <a:effectLst/>
                        </a:rPr>
                        <a:t>Sea</a:t>
                      </a:r>
                      <a:r>
                        <a:rPr kumimoji="1" lang="en-US" altLang="ja-JP" sz="1000" baseline="0" dirty="0">
                          <a:effectLst/>
                        </a:rPr>
                        <a:t> state</a:t>
                      </a:r>
                      <a:endParaRPr kumimoji="1" lang="ja-JP" altLang="en-US" sz="1000" b="1" dirty="0">
                        <a:effectLst/>
                      </a:endParaRPr>
                    </a:p>
                  </a:txBody>
                  <a:tcPr marL="77890" marR="77890" marT="38957" marB="38957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>
                          <a:effectLst/>
                        </a:rPr>
                        <a:t>Nutrients</a:t>
                      </a:r>
                      <a:endParaRPr kumimoji="1" lang="ja-JP" altLang="en-US" sz="1000" b="0" dirty="0">
                        <a:effectLst/>
                      </a:endParaRPr>
                    </a:p>
                  </a:txBody>
                  <a:tcPr marL="77890" marR="77890" marT="38957" marB="38957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7296">
                <a:tc>
                  <a:txBody>
                    <a:bodyPr/>
                    <a:lstStyle/>
                    <a:p>
                      <a:r>
                        <a:rPr kumimoji="1" lang="en-US" altLang="ja-JP" sz="1000" dirty="0">
                          <a:effectLst/>
                        </a:rPr>
                        <a:t>Sea ice</a:t>
                      </a:r>
                      <a:endParaRPr kumimoji="1" lang="ja-JP" altLang="en-US" sz="1000" b="1" dirty="0">
                        <a:effectLst/>
                      </a:endParaRPr>
                    </a:p>
                  </a:txBody>
                  <a:tcPr marL="77890" marR="77890" marT="38957" marB="38957"/>
                </a:tc>
                <a:tc>
                  <a:txBody>
                    <a:bodyPr/>
                    <a:lstStyle/>
                    <a:p>
                      <a:endParaRPr kumimoji="1" lang="ja-JP" altLang="en-US" sz="1000" dirty="0">
                        <a:effectLst/>
                      </a:endParaRPr>
                    </a:p>
                  </a:txBody>
                  <a:tcPr marL="77890" marR="77890" marT="38957" marB="38957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7296">
                <a:tc>
                  <a:txBody>
                    <a:bodyPr/>
                    <a:lstStyle/>
                    <a:p>
                      <a:r>
                        <a:rPr kumimoji="1" lang="en-US" altLang="ja-JP" sz="1000" dirty="0">
                          <a:effectLst/>
                        </a:rPr>
                        <a:t>Surface current</a:t>
                      </a:r>
                      <a:endParaRPr kumimoji="1" lang="ja-JP" altLang="en-US" sz="1000" dirty="0">
                        <a:effectLst/>
                      </a:endParaRPr>
                    </a:p>
                  </a:txBody>
                  <a:tcPr marL="77890" marR="77890" marT="38957" marB="38957"/>
                </a:tc>
                <a:tc>
                  <a:txBody>
                    <a:bodyPr/>
                    <a:lstStyle/>
                    <a:p>
                      <a:endParaRPr kumimoji="1" lang="ja-JP" altLang="en-US" sz="1000" dirty="0">
                        <a:effectLst/>
                      </a:endParaRPr>
                    </a:p>
                  </a:txBody>
                  <a:tcPr marL="77890" marR="77890" marT="38957" marB="38957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7296">
                <a:tc>
                  <a:txBody>
                    <a:bodyPr/>
                    <a:lstStyle/>
                    <a:p>
                      <a:r>
                        <a:rPr kumimoji="1" lang="en-US" altLang="ja-JP" sz="1000" dirty="0">
                          <a:effectLst/>
                        </a:rPr>
                        <a:t>Ocean colour</a:t>
                      </a:r>
                      <a:endParaRPr kumimoji="1" lang="ja-JP" altLang="en-US" sz="1000" dirty="0">
                        <a:effectLst/>
                      </a:endParaRPr>
                    </a:p>
                  </a:txBody>
                  <a:tcPr marL="77890" marR="77890" marT="38957" marB="38957"/>
                </a:tc>
                <a:tc>
                  <a:txBody>
                    <a:bodyPr/>
                    <a:lstStyle/>
                    <a:p>
                      <a:endParaRPr kumimoji="1" lang="ja-JP" altLang="en-US" sz="1000" dirty="0">
                        <a:effectLst/>
                      </a:endParaRPr>
                    </a:p>
                  </a:txBody>
                  <a:tcPr marL="77890" marR="77890" marT="38957" marB="38957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89567">
                <a:tc>
                  <a:txBody>
                    <a:bodyPr/>
                    <a:lstStyle/>
                    <a:p>
                      <a:r>
                        <a:rPr kumimoji="1" lang="en-US" altLang="ja-JP" sz="1000" dirty="0">
                          <a:effectLst/>
                        </a:rPr>
                        <a:t>CO2 partial pressure</a:t>
                      </a:r>
                      <a:endParaRPr kumimoji="1" lang="ja-JP" altLang="en-US" sz="1000" dirty="0">
                        <a:effectLst/>
                      </a:endParaRPr>
                    </a:p>
                  </a:txBody>
                  <a:tcPr marL="77890" marR="77890" marT="38957" marB="38957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>
                          <a:effectLst/>
                        </a:rPr>
                        <a:t>CO2 partial pressure</a:t>
                      </a:r>
                      <a:endParaRPr kumimoji="1" lang="ja-JP" altLang="en-US" sz="1000" dirty="0">
                        <a:effectLst/>
                      </a:endParaRPr>
                    </a:p>
                  </a:txBody>
                  <a:tcPr marL="77890" marR="77890" marT="38957" marB="38957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77296">
                <a:tc>
                  <a:txBody>
                    <a:bodyPr/>
                    <a:lstStyle/>
                    <a:p>
                      <a:r>
                        <a:rPr kumimoji="1" lang="en-US" altLang="ja-JP" sz="1000" dirty="0">
                          <a:effectLst/>
                        </a:rPr>
                        <a:t>Ocean acidity</a:t>
                      </a:r>
                      <a:endParaRPr kumimoji="1" lang="ja-JP" altLang="en-US" sz="1000" dirty="0">
                        <a:effectLst/>
                      </a:endParaRPr>
                    </a:p>
                  </a:txBody>
                  <a:tcPr marL="77890" marR="77890" marT="38957" marB="38957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>
                          <a:effectLst/>
                        </a:rPr>
                        <a:t>Ocean acidity</a:t>
                      </a:r>
                      <a:endParaRPr kumimoji="1" lang="ja-JP" altLang="en-US" sz="1000" dirty="0">
                        <a:effectLst/>
                      </a:endParaRPr>
                    </a:p>
                  </a:txBody>
                  <a:tcPr marL="77890" marR="77890" marT="38957" marB="38957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77296">
                <a:tc>
                  <a:txBody>
                    <a:bodyPr/>
                    <a:lstStyle/>
                    <a:p>
                      <a:r>
                        <a:rPr kumimoji="1" lang="en-US" altLang="ja-JP" sz="1000" dirty="0">
                          <a:effectLst/>
                        </a:rPr>
                        <a:t>Phytoplankton</a:t>
                      </a:r>
                      <a:endParaRPr kumimoji="1" lang="ja-JP" altLang="en-US" sz="1000" dirty="0">
                        <a:effectLst/>
                      </a:endParaRPr>
                    </a:p>
                  </a:txBody>
                  <a:tcPr marL="77890" marR="77890" marT="38957" marB="38957"/>
                </a:tc>
                <a:tc>
                  <a:txBody>
                    <a:bodyPr/>
                    <a:lstStyle/>
                    <a:p>
                      <a:endParaRPr kumimoji="1" lang="ja-JP" altLang="en-US" sz="1000" dirty="0">
                        <a:effectLst/>
                      </a:endParaRPr>
                    </a:p>
                  </a:txBody>
                  <a:tcPr marL="77890" marR="77890" marT="38957" marB="38957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77296">
                <a:tc>
                  <a:txBody>
                    <a:bodyPr/>
                    <a:lstStyle/>
                    <a:p>
                      <a:endParaRPr kumimoji="1" lang="ja-JP" altLang="en-US" sz="1000" dirty="0">
                        <a:effectLst/>
                      </a:endParaRPr>
                    </a:p>
                  </a:txBody>
                  <a:tcPr marL="77890" marR="77890" marT="38957" marB="38957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>
                          <a:effectLst/>
                        </a:rPr>
                        <a:t>Oxygen</a:t>
                      </a:r>
                      <a:endParaRPr kumimoji="1" lang="ja-JP" altLang="en-US" sz="1000" dirty="0">
                        <a:effectLst/>
                      </a:endParaRPr>
                    </a:p>
                  </a:txBody>
                  <a:tcPr marL="77890" marR="77890" marT="38957" marB="38957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77296">
                <a:tc>
                  <a:txBody>
                    <a:bodyPr/>
                    <a:lstStyle/>
                    <a:p>
                      <a:endParaRPr kumimoji="1" lang="ja-JP" altLang="en-US" sz="1000" dirty="0">
                        <a:effectLst/>
                      </a:endParaRPr>
                    </a:p>
                  </a:txBody>
                  <a:tcPr marL="77890" marR="77890" marT="38957" marB="38957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>
                          <a:effectLst/>
                        </a:rPr>
                        <a:t>Tracers</a:t>
                      </a:r>
                      <a:endParaRPr kumimoji="1" lang="ja-JP" altLang="en-US" sz="1000" dirty="0">
                        <a:effectLst/>
                      </a:endParaRPr>
                    </a:p>
                  </a:txBody>
                  <a:tcPr marL="77890" marR="77890" marT="38957" marB="38957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28" name="正方形/長方形 27"/>
          <p:cNvSpPr/>
          <p:nvPr/>
        </p:nvSpPr>
        <p:spPr>
          <a:xfrm>
            <a:off x="6311040" y="1715796"/>
            <a:ext cx="2120975" cy="28270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389586">
              <a:defRPr/>
            </a:pPr>
            <a:endParaRPr lang="ja-JP" altLang="en-US" sz="1534" dirty="0">
              <a:solidFill>
                <a:sysClr val="windowText" lastClr="000000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6872393" y="1699566"/>
            <a:ext cx="1287735" cy="32842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389586">
              <a:defRPr/>
            </a:pPr>
            <a:r>
              <a:rPr lang="en-US" altLang="ja-JP" sz="1534" dirty="0">
                <a:solidFill>
                  <a:prstClr val="white"/>
                </a:solidFill>
                <a:latin typeface="Calibri" panose="020F0502020204030204"/>
                <a:ea typeface="游ゴシック" panose="020B0400000000000000" pitchFamily="50" charset="-128"/>
              </a:rPr>
              <a:t>Oceanic</a:t>
            </a:r>
            <a:endParaRPr lang="ja-JP" altLang="en-US" sz="1534" dirty="0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30" name="四角形: 角を丸くする 29"/>
          <p:cNvSpPr/>
          <p:nvPr/>
        </p:nvSpPr>
        <p:spPr>
          <a:xfrm>
            <a:off x="6338092" y="2486094"/>
            <a:ext cx="1038845" cy="160968"/>
          </a:xfrm>
          <a:prstGeom prst="roundRect">
            <a:avLst/>
          </a:prstGeom>
          <a:solidFill>
            <a:srgbClr val="0066FF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389586">
              <a:defRPr/>
            </a:pPr>
            <a:endParaRPr lang="ja-JP" altLang="en-US" sz="1534" dirty="0">
              <a:solidFill>
                <a:sysClr val="windowText" lastClr="000000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32" name="四角形: 角を丸くする 31"/>
          <p:cNvSpPr/>
          <p:nvPr/>
        </p:nvSpPr>
        <p:spPr>
          <a:xfrm>
            <a:off x="6330504" y="4267864"/>
            <a:ext cx="1034787" cy="227248"/>
          </a:xfrm>
          <a:prstGeom prst="roundRect">
            <a:avLst/>
          </a:prstGeom>
          <a:solidFill>
            <a:srgbClr val="FFC000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389586">
              <a:defRPr/>
            </a:pPr>
            <a:endParaRPr lang="ja-JP" altLang="en-US" sz="1534" dirty="0">
              <a:solidFill>
                <a:sysClr val="windowText" lastClr="000000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33" name="四角形: 角を丸くする 32"/>
          <p:cNvSpPr/>
          <p:nvPr/>
        </p:nvSpPr>
        <p:spPr>
          <a:xfrm>
            <a:off x="6336740" y="5194275"/>
            <a:ext cx="1034787" cy="227248"/>
          </a:xfrm>
          <a:prstGeom prst="roundRect">
            <a:avLst/>
          </a:prstGeom>
          <a:solidFill>
            <a:srgbClr val="FFC000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389586">
              <a:defRPr/>
            </a:pPr>
            <a:endParaRPr lang="ja-JP" altLang="en-US" sz="1534" dirty="0">
              <a:solidFill>
                <a:sysClr val="windowText" lastClr="000000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35" name="四角形: 角を丸くする 34"/>
          <p:cNvSpPr/>
          <p:nvPr/>
        </p:nvSpPr>
        <p:spPr>
          <a:xfrm>
            <a:off x="6342148" y="2280064"/>
            <a:ext cx="1034788" cy="199601"/>
          </a:xfrm>
          <a:prstGeom prst="roundRect">
            <a:avLst/>
          </a:prstGeom>
          <a:solidFill>
            <a:srgbClr val="FFC000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389586">
              <a:defRPr/>
            </a:pPr>
            <a:endParaRPr lang="ja-JP" altLang="en-US" sz="1534" dirty="0">
              <a:solidFill>
                <a:sysClr val="windowText" lastClr="000000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graphicFrame>
        <p:nvGraphicFramePr>
          <p:cNvPr id="36" name="表 35"/>
          <p:cNvGraphicFramePr>
            <a:graphicFrameLocks noGrp="1"/>
          </p:cNvGraphicFramePr>
          <p:nvPr/>
        </p:nvGraphicFramePr>
        <p:xfrm>
          <a:off x="426089" y="5081459"/>
          <a:ext cx="3445235" cy="1390220"/>
        </p:xfrm>
        <a:graphic>
          <a:graphicData uri="http://schemas.openxmlformats.org/drawingml/2006/table">
            <a:tbl>
              <a:tblPr bandRow="1">
                <a:tableStyleId>{2D5ABB26-0587-4C30-8999-92F81FD0307C}</a:tableStyleId>
              </a:tblPr>
              <a:tblGrid>
                <a:gridCol w="2997366">
                  <a:extLst>
                    <a:ext uri="{9D8B030D-6E8A-4147-A177-3AD203B41FA5}">
                      <a16:colId xmlns:a16="http://schemas.microsoft.com/office/drawing/2014/main" val="2778385167"/>
                    </a:ext>
                  </a:extLst>
                </a:gridCol>
                <a:gridCol w="447869">
                  <a:extLst>
                    <a:ext uri="{9D8B030D-6E8A-4147-A177-3AD203B41FA5}">
                      <a16:colId xmlns:a16="http://schemas.microsoft.com/office/drawing/2014/main" val="2299751923"/>
                    </a:ext>
                  </a:extLst>
                </a:gridCol>
              </a:tblGrid>
              <a:tr h="668732">
                <a:tc>
                  <a:txBody>
                    <a:bodyPr/>
                    <a:lstStyle/>
                    <a:p>
                      <a:r>
                        <a:rPr kumimoji="1" lang="en-US" altLang="ja-JP" sz="1400" u="sng" dirty="0"/>
                        <a:t>Total</a:t>
                      </a:r>
                      <a:r>
                        <a:rPr kumimoji="1" lang="en-US" altLang="ja-JP" sz="1400" u="sng" baseline="0" dirty="0"/>
                        <a:t> Essential Climate Variables (ECVs)</a:t>
                      </a:r>
                    </a:p>
                    <a:p>
                      <a:r>
                        <a:rPr kumimoji="1" lang="en-US" altLang="ja-JP" sz="1000" b="0" baseline="0" dirty="0">
                          <a:effectLst/>
                        </a:rPr>
                        <a:t>(</a:t>
                      </a:r>
                      <a:r>
                        <a:rPr kumimoji="1" lang="en-US" altLang="ja-JP" sz="1000" b="0" dirty="0">
                          <a:effectLst/>
                        </a:rPr>
                        <a:t>ECVs largely dependent</a:t>
                      </a:r>
                      <a:r>
                        <a:rPr kumimoji="1" lang="en-US" altLang="ja-JP" sz="1000" b="0" baseline="0" dirty="0">
                          <a:effectLst/>
                        </a:rPr>
                        <a:t> on s</a:t>
                      </a:r>
                      <a:r>
                        <a:rPr kumimoji="1" lang="en-US" altLang="ja-JP" sz="1000" b="0" dirty="0">
                          <a:effectLst/>
                        </a:rPr>
                        <a:t>atellite</a:t>
                      </a:r>
                      <a:r>
                        <a:rPr kumimoji="1" lang="en-US" altLang="ja-JP" sz="1000" b="0" baseline="0" dirty="0">
                          <a:effectLst/>
                        </a:rPr>
                        <a:t> observations identified by CEOS and GCOS are shown in </a:t>
                      </a:r>
                      <a:r>
                        <a:rPr kumimoji="1" lang="en-US" altLang="ja-JP" sz="1000" b="1" baseline="0" dirty="0">
                          <a:effectLst/>
                        </a:rPr>
                        <a:t>bold</a:t>
                      </a:r>
                      <a:r>
                        <a:rPr kumimoji="1" lang="en-US" altLang="ja-JP" sz="1000" b="0" baseline="0" dirty="0">
                          <a:effectLst/>
                        </a:rPr>
                        <a:t>.)</a:t>
                      </a:r>
                      <a:endParaRPr kumimoji="1" lang="ja-JP" altLang="en-US" sz="1000" b="0" dirty="0">
                        <a:effectLst/>
                      </a:endParaRPr>
                    </a:p>
                  </a:txBody>
                  <a:tcPr marL="77898" marR="77898" marT="38945" marB="3894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/>
                        <a:t>50</a:t>
                      </a:r>
                      <a:endParaRPr kumimoji="1" lang="ja-JP" altLang="en-US" sz="1400" dirty="0"/>
                    </a:p>
                    <a:p>
                      <a:endParaRPr kumimoji="1" lang="ja-JP" altLang="en-US" sz="1200" b="1" dirty="0">
                        <a:effectLst/>
                      </a:endParaRPr>
                    </a:p>
                  </a:txBody>
                  <a:tcPr marL="77898" marR="77898" marT="38945" marB="389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7578624"/>
                  </a:ext>
                </a:extLst>
              </a:tr>
              <a:tr h="499920">
                <a:tc>
                  <a:txBody>
                    <a:bodyPr/>
                    <a:lstStyle/>
                    <a:p>
                      <a:r>
                        <a:rPr kumimoji="1" lang="en-US" altLang="ja-JP" sz="1400" b="1" u="none" dirty="0">
                          <a:solidFill>
                            <a:srgbClr val="FF0000"/>
                          </a:solidFill>
                        </a:rPr>
                        <a:t>ECVs</a:t>
                      </a:r>
                      <a:r>
                        <a:rPr kumimoji="1" lang="en-US" altLang="ja-JP" sz="1400" b="1" u="none" baseline="0" dirty="0">
                          <a:solidFill>
                            <a:srgbClr val="FF0000"/>
                          </a:solidFill>
                        </a:rPr>
                        <a:t> measured by GCOM-C&amp;W, </a:t>
                      </a:r>
                      <a:br>
                        <a:rPr kumimoji="1" lang="en-US" altLang="ja-JP" sz="1400" b="1" u="none" baseline="0" dirty="0">
                          <a:solidFill>
                            <a:srgbClr val="FF0000"/>
                          </a:solidFill>
                        </a:rPr>
                      </a:br>
                      <a:r>
                        <a:rPr kumimoji="1" lang="en-US" altLang="ja-JP" sz="1400" b="1" u="none" baseline="0" dirty="0">
                          <a:solidFill>
                            <a:srgbClr val="FF0000"/>
                          </a:solidFill>
                        </a:rPr>
                        <a:t>GPM/DPR and GOSAT</a:t>
                      </a:r>
                      <a:endParaRPr kumimoji="1" lang="ja-JP" altLang="en-US" sz="1400" b="1" u="none" dirty="0">
                        <a:solidFill>
                          <a:srgbClr val="FF0000"/>
                        </a:solidFill>
                      </a:endParaRPr>
                    </a:p>
                  </a:txBody>
                  <a:tcPr marL="77898" marR="77898" marT="38945" marB="3894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b="1" dirty="0">
                          <a:solidFill>
                            <a:srgbClr val="FF0000"/>
                          </a:solidFill>
                        </a:rPr>
                        <a:t>23</a:t>
                      </a:r>
                      <a:endParaRPr kumimoji="1" lang="ja-JP" altLang="en-US" sz="1400" b="1" dirty="0">
                        <a:solidFill>
                          <a:srgbClr val="FF0000"/>
                        </a:solidFill>
                      </a:endParaRPr>
                    </a:p>
                  </a:txBody>
                  <a:tcPr marL="77898" marR="77898" marT="38945" marB="389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8182149"/>
                  </a:ext>
                </a:extLst>
              </a:tr>
            </a:tbl>
          </a:graphicData>
        </a:graphic>
      </p:graphicFrame>
      <p:sp>
        <p:nvSpPr>
          <p:cNvPr id="37" name="テキスト ボックス 36"/>
          <p:cNvSpPr txBox="1"/>
          <p:nvPr/>
        </p:nvSpPr>
        <p:spPr>
          <a:xfrm>
            <a:off x="1668521" y="4587222"/>
            <a:ext cx="2116916" cy="36753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/>
          <a:p>
            <a:pPr defTabSz="389586">
              <a:defRPr/>
            </a:pPr>
            <a:r>
              <a:rPr lang="en-US" altLang="ja-JP" sz="894" dirty="0">
                <a:solidFill>
                  <a:sysClr val="windowText" lastClr="000000"/>
                </a:solidFill>
                <a:latin typeface="Calibri" panose="020F0502020204030204"/>
                <a:ea typeface="游ゴシック" panose="020B0400000000000000" pitchFamily="50" charset="-128"/>
              </a:rPr>
              <a:t>* including N2O, CFCs, HCFCs, SF6, PFCs</a:t>
            </a:r>
          </a:p>
          <a:p>
            <a:pPr defTabSz="389586">
              <a:defRPr/>
            </a:pPr>
            <a:r>
              <a:rPr lang="en-US" altLang="ja-JP" sz="894" dirty="0">
                <a:solidFill>
                  <a:sysClr val="windowText" lastClr="000000"/>
                </a:solidFill>
                <a:latin typeface="Calibri" panose="020F0502020204030204"/>
                <a:ea typeface="游ゴシック" panose="020B0400000000000000" pitchFamily="50" charset="-128"/>
              </a:rPr>
              <a:t>** in particular NO2, SO2, HCHO, CO</a:t>
            </a:r>
            <a:endParaRPr lang="ja-JP" altLang="en-US" sz="894" dirty="0">
              <a:solidFill>
                <a:sysClr val="windowText" lastClr="000000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38" name="タイトル 1"/>
          <p:cNvSpPr txBox="1">
            <a:spLocks/>
          </p:cNvSpPr>
          <p:nvPr/>
        </p:nvSpPr>
        <p:spPr bwMode="auto">
          <a:xfrm>
            <a:off x="1884479" y="335466"/>
            <a:ext cx="6275649" cy="480195"/>
          </a:xfrm>
          <a:prstGeom prst="rect">
            <a:avLst/>
          </a:prstGeom>
          <a:noFill/>
          <a:ln>
            <a:noFill/>
          </a:ln>
        </p:spPr>
        <p:txBody>
          <a:bodyPr vert="horz" wrap="square" lIns="77913" tIns="38957" rIns="77913" bIns="38957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defTabSz="389586" eaLnBrk="1" hangingPunct="1">
              <a:defRPr/>
            </a:pPr>
            <a:r>
              <a:rPr lang="en-US" altLang="ja-JP" sz="2400" dirty="0">
                <a:solidFill>
                  <a:schemeClr val="bg1"/>
                </a:solidFill>
                <a:latin typeface="Arial" panose="020B0604020202020204" pitchFamily="34" charset="0"/>
                <a:ea typeface="游ゴシック Light" panose="020B0300000000000000" pitchFamily="50" charset="-128"/>
                <a:cs typeface="Arial" panose="020B0604020202020204" pitchFamily="34" charset="0"/>
              </a:rPr>
              <a:t>Essential Climate Variables measured </a:t>
            </a:r>
          </a:p>
          <a:p>
            <a:pPr defTabSz="389586" eaLnBrk="1" hangingPunct="1">
              <a:defRPr/>
            </a:pPr>
            <a:r>
              <a:rPr lang="en-US" altLang="ja-JP" sz="2400" dirty="0">
                <a:solidFill>
                  <a:schemeClr val="bg1"/>
                </a:solidFill>
                <a:latin typeface="Arial" panose="020B0604020202020204" pitchFamily="34" charset="0"/>
                <a:ea typeface="游ゴシック Light" panose="020B0300000000000000" pitchFamily="50" charset="-128"/>
                <a:cs typeface="Arial" panose="020B0604020202020204" pitchFamily="34" charset="0"/>
              </a:rPr>
              <a:t>by GCOM-C &amp; W, GPM/DPR, GOSAT</a:t>
            </a:r>
          </a:p>
        </p:txBody>
      </p:sp>
      <p:sp>
        <p:nvSpPr>
          <p:cNvPr id="39" name="四角形: 角を丸くする 38"/>
          <p:cNvSpPr/>
          <p:nvPr/>
        </p:nvSpPr>
        <p:spPr>
          <a:xfrm>
            <a:off x="499516" y="1466086"/>
            <a:ext cx="291410" cy="130512"/>
          </a:xfrm>
          <a:prstGeom prst="roundRect">
            <a:avLst/>
          </a:prstGeom>
          <a:solidFill>
            <a:srgbClr val="FFC000">
              <a:alpha val="3500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389586">
              <a:defRPr/>
            </a:pPr>
            <a:endParaRPr lang="ja-JP" altLang="en-US" sz="1534" dirty="0">
              <a:solidFill>
                <a:sysClr val="windowText" lastClr="000000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40" name="テキスト ボックス 39"/>
          <p:cNvSpPr txBox="1"/>
          <p:nvPr/>
        </p:nvSpPr>
        <p:spPr>
          <a:xfrm>
            <a:off x="762291" y="1397968"/>
            <a:ext cx="2152699" cy="275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89586">
              <a:defRPr/>
            </a:pPr>
            <a:r>
              <a:rPr lang="en-US" altLang="ja-JP" sz="1193" dirty="0">
                <a:solidFill>
                  <a:srgbClr val="0070C0"/>
                </a:solidFill>
                <a:latin typeface="Calibri" panose="020F0502020204030204"/>
                <a:ea typeface="游ゴシック" panose="020B0400000000000000" pitchFamily="50" charset="-128"/>
              </a:rPr>
              <a:t> Measured by GCOM-C</a:t>
            </a:r>
            <a:endParaRPr lang="ja-JP" altLang="en-US" sz="1193" dirty="0">
              <a:solidFill>
                <a:srgbClr val="0070C0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41" name="四角形: 角を丸くする 40"/>
          <p:cNvSpPr/>
          <p:nvPr/>
        </p:nvSpPr>
        <p:spPr>
          <a:xfrm>
            <a:off x="2436298" y="1453584"/>
            <a:ext cx="300737" cy="134065"/>
          </a:xfrm>
          <a:prstGeom prst="roundRect">
            <a:avLst/>
          </a:prstGeom>
          <a:solidFill>
            <a:srgbClr val="0066FF">
              <a:alpha val="3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389586">
              <a:defRPr/>
            </a:pPr>
            <a:endParaRPr lang="ja-JP" altLang="en-US" sz="1534" dirty="0">
              <a:solidFill>
                <a:sysClr val="windowText" lastClr="000000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42" name="テキスト ボックス 41"/>
          <p:cNvSpPr txBox="1"/>
          <p:nvPr/>
        </p:nvSpPr>
        <p:spPr>
          <a:xfrm>
            <a:off x="2696132" y="1401767"/>
            <a:ext cx="2152699" cy="275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89586">
              <a:defRPr/>
            </a:pPr>
            <a:r>
              <a:rPr lang="en-US" altLang="ja-JP" sz="1193" dirty="0">
                <a:latin typeface="Calibri" panose="020F0502020204030204"/>
                <a:ea typeface="游ゴシック" panose="020B0400000000000000" pitchFamily="50" charset="-128"/>
              </a:rPr>
              <a:t>Measured by GCOM-W</a:t>
            </a:r>
            <a:endParaRPr lang="ja-JP" altLang="en-US" sz="1193" dirty="0"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43" name="四角形: 角を丸くする 42"/>
          <p:cNvSpPr/>
          <p:nvPr/>
        </p:nvSpPr>
        <p:spPr>
          <a:xfrm>
            <a:off x="6367986" y="1463278"/>
            <a:ext cx="343852" cy="136922"/>
          </a:xfrm>
          <a:prstGeom prst="roundRect">
            <a:avLst/>
          </a:prstGeom>
          <a:solidFill>
            <a:srgbClr val="92D050">
              <a:alpha val="35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389586">
              <a:defRPr/>
            </a:pPr>
            <a:endParaRPr lang="ja-JP" altLang="en-US" sz="1534" dirty="0">
              <a:solidFill>
                <a:sysClr val="windowText" lastClr="000000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44" name="テキスト ボックス 43"/>
          <p:cNvSpPr txBox="1"/>
          <p:nvPr/>
        </p:nvSpPr>
        <p:spPr>
          <a:xfrm>
            <a:off x="6696443" y="1370012"/>
            <a:ext cx="2152699" cy="275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89586">
              <a:defRPr/>
            </a:pPr>
            <a:r>
              <a:rPr lang="en-US" altLang="ja-JP" sz="1193" dirty="0">
                <a:solidFill>
                  <a:prstClr val="black"/>
                </a:solidFill>
                <a:latin typeface="Calibri" panose="020F0502020204030204"/>
                <a:ea typeface="游ゴシック" panose="020B0400000000000000" pitchFamily="50" charset="-128"/>
              </a:rPr>
              <a:t>Measured by GOSAT</a:t>
            </a:r>
            <a:endParaRPr lang="ja-JP" altLang="en-US" sz="1193" dirty="0">
              <a:solidFill>
                <a:prstClr val="black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45" name="四角形: 角を丸くする 44"/>
          <p:cNvSpPr/>
          <p:nvPr/>
        </p:nvSpPr>
        <p:spPr>
          <a:xfrm>
            <a:off x="2628600" y="2277253"/>
            <a:ext cx="1036140" cy="312016"/>
          </a:xfrm>
          <a:prstGeom prst="roundRect">
            <a:avLst/>
          </a:prstGeom>
          <a:solidFill>
            <a:srgbClr val="92D050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389586">
              <a:defRPr/>
            </a:pPr>
            <a:endParaRPr lang="ja-JP" altLang="en-US" sz="1534" dirty="0">
              <a:solidFill>
                <a:sysClr val="windowText" lastClr="000000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46" name="四角形: 角を丸くする 45"/>
          <p:cNvSpPr/>
          <p:nvPr/>
        </p:nvSpPr>
        <p:spPr>
          <a:xfrm>
            <a:off x="2628599" y="2640704"/>
            <a:ext cx="1012318" cy="368250"/>
          </a:xfrm>
          <a:prstGeom prst="roundRect">
            <a:avLst/>
          </a:prstGeom>
          <a:solidFill>
            <a:srgbClr val="92D050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389586">
              <a:defRPr/>
            </a:pPr>
            <a:endParaRPr lang="ja-JP" altLang="en-US" sz="1534" dirty="0">
              <a:solidFill>
                <a:sysClr val="windowText" lastClr="000000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47" name="四角形: 角を丸くする 46"/>
          <p:cNvSpPr/>
          <p:nvPr/>
        </p:nvSpPr>
        <p:spPr>
          <a:xfrm>
            <a:off x="2658045" y="3435085"/>
            <a:ext cx="939849" cy="148677"/>
          </a:xfrm>
          <a:prstGeom prst="roundRect">
            <a:avLst/>
          </a:prstGeom>
          <a:solidFill>
            <a:srgbClr val="92D050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389586">
              <a:defRPr/>
            </a:pPr>
            <a:endParaRPr lang="ja-JP" altLang="en-US" sz="1534" dirty="0">
              <a:solidFill>
                <a:sysClr val="windowText" lastClr="000000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48" name="四角形: 角を丸くする 47"/>
          <p:cNvSpPr/>
          <p:nvPr/>
        </p:nvSpPr>
        <p:spPr>
          <a:xfrm>
            <a:off x="6332682" y="3816859"/>
            <a:ext cx="1038845" cy="131461"/>
          </a:xfrm>
          <a:prstGeom prst="roundRect">
            <a:avLst/>
          </a:prstGeom>
          <a:solidFill>
            <a:srgbClr val="0066FF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389586">
              <a:defRPr/>
            </a:pPr>
            <a:endParaRPr lang="ja-JP" altLang="en-US" sz="1534" dirty="0">
              <a:solidFill>
                <a:sysClr val="windowText" lastClr="000000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49" name="四角形: 角を丸くする 48"/>
          <p:cNvSpPr/>
          <p:nvPr/>
        </p:nvSpPr>
        <p:spPr>
          <a:xfrm>
            <a:off x="6323886" y="3677310"/>
            <a:ext cx="1034788" cy="123318"/>
          </a:xfrm>
          <a:prstGeom prst="roundRect">
            <a:avLst/>
          </a:prstGeom>
          <a:solidFill>
            <a:srgbClr val="FFC000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389586">
              <a:defRPr/>
            </a:pPr>
            <a:endParaRPr lang="ja-JP" altLang="en-US" sz="1534" dirty="0">
              <a:solidFill>
                <a:sysClr val="windowText" lastClr="000000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53" name="四角形: 角を丸くする 52">
            <a:extLst>
              <a:ext uri="{FF2B5EF4-FFF2-40B4-BE49-F238E27FC236}">
                <a16:creationId xmlns:a16="http://schemas.microsoft.com/office/drawing/2014/main" id="{96234E25-12D5-434C-9997-0AE6C4254876}"/>
              </a:ext>
            </a:extLst>
          </p:cNvPr>
          <p:cNvSpPr/>
          <p:nvPr/>
        </p:nvSpPr>
        <p:spPr>
          <a:xfrm>
            <a:off x="1660615" y="3209193"/>
            <a:ext cx="981155" cy="178918"/>
          </a:xfrm>
          <a:prstGeom prst="roundRect">
            <a:avLst/>
          </a:prstGeom>
          <a:solidFill>
            <a:srgbClr val="92D050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389586">
              <a:defRPr/>
            </a:pPr>
            <a:endParaRPr lang="ja-JP" altLang="en-US" sz="1534" dirty="0">
              <a:solidFill>
                <a:sysClr val="windowText" lastClr="000000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54" name="四角形: 角を丸くする 53">
            <a:extLst>
              <a:ext uri="{FF2B5EF4-FFF2-40B4-BE49-F238E27FC236}">
                <a16:creationId xmlns:a16="http://schemas.microsoft.com/office/drawing/2014/main" id="{53C8FC0C-6E0C-442E-BD13-0E1E575C4C33}"/>
              </a:ext>
            </a:extLst>
          </p:cNvPr>
          <p:cNvSpPr/>
          <p:nvPr/>
        </p:nvSpPr>
        <p:spPr>
          <a:xfrm>
            <a:off x="634445" y="3189339"/>
            <a:ext cx="981110" cy="184589"/>
          </a:xfrm>
          <a:prstGeom prst="roundRect">
            <a:avLst/>
          </a:prstGeom>
          <a:solidFill>
            <a:srgbClr val="92D050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389586">
              <a:defRPr/>
            </a:pPr>
            <a:endParaRPr lang="ja-JP" altLang="en-US" sz="1534" dirty="0">
              <a:solidFill>
                <a:sysClr val="windowText" lastClr="000000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55" name="四角形: 角を丸くする 54">
            <a:extLst>
              <a:ext uri="{FF2B5EF4-FFF2-40B4-BE49-F238E27FC236}">
                <a16:creationId xmlns:a16="http://schemas.microsoft.com/office/drawing/2014/main" id="{4B1555B1-D938-4BA9-A849-B599F4AAED18}"/>
              </a:ext>
            </a:extLst>
          </p:cNvPr>
          <p:cNvSpPr/>
          <p:nvPr/>
        </p:nvSpPr>
        <p:spPr>
          <a:xfrm>
            <a:off x="4317877" y="1445825"/>
            <a:ext cx="343852" cy="136922"/>
          </a:xfrm>
          <a:prstGeom prst="roundRect">
            <a:avLst/>
          </a:prstGeom>
          <a:solidFill>
            <a:srgbClr val="FF33CC">
              <a:alpha val="35000"/>
            </a:srgbClr>
          </a:solidFill>
          <a:ln>
            <a:solidFill>
              <a:srgbClr val="FF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389586">
              <a:defRPr/>
            </a:pPr>
            <a:endParaRPr lang="ja-JP" altLang="en-US" sz="1534" dirty="0">
              <a:solidFill>
                <a:sysClr val="windowText" lastClr="000000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56" name="テキスト ボックス 55">
            <a:extLst>
              <a:ext uri="{FF2B5EF4-FFF2-40B4-BE49-F238E27FC236}">
                <a16:creationId xmlns:a16="http://schemas.microsoft.com/office/drawing/2014/main" id="{ED9E6481-A856-48B0-8FB3-7EC5FADF0528}"/>
              </a:ext>
            </a:extLst>
          </p:cNvPr>
          <p:cNvSpPr txBox="1"/>
          <p:nvPr/>
        </p:nvSpPr>
        <p:spPr>
          <a:xfrm>
            <a:off x="4634387" y="1373694"/>
            <a:ext cx="2152699" cy="275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89586">
              <a:defRPr/>
            </a:pPr>
            <a:r>
              <a:rPr lang="en-US" altLang="ja-JP" sz="1193" dirty="0">
                <a:solidFill>
                  <a:prstClr val="black"/>
                </a:solidFill>
                <a:latin typeface="Calibri" panose="020F0502020204030204"/>
                <a:ea typeface="游ゴシック" panose="020B0400000000000000" pitchFamily="50" charset="-128"/>
              </a:rPr>
              <a:t>Measured by GPM/DPR</a:t>
            </a:r>
          </a:p>
        </p:txBody>
      </p:sp>
      <p:sp>
        <p:nvSpPr>
          <p:cNvPr id="57" name="四角形: 角を丸くする 56">
            <a:extLst>
              <a:ext uri="{FF2B5EF4-FFF2-40B4-BE49-F238E27FC236}">
                <a16:creationId xmlns:a16="http://schemas.microsoft.com/office/drawing/2014/main" id="{64E851E4-CC09-44B8-9466-A1901456125F}"/>
              </a:ext>
            </a:extLst>
          </p:cNvPr>
          <p:cNvSpPr/>
          <p:nvPr/>
        </p:nvSpPr>
        <p:spPr>
          <a:xfrm>
            <a:off x="667247" y="4120196"/>
            <a:ext cx="971212" cy="295338"/>
          </a:xfrm>
          <a:prstGeom prst="roundRect">
            <a:avLst/>
          </a:prstGeom>
          <a:solidFill>
            <a:srgbClr val="FF33CC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389586">
              <a:defRPr/>
            </a:pPr>
            <a:endParaRPr lang="ja-JP" altLang="en-US" sz="1534" dirty="0">
              <a:solidFill>
                <a:sysClr val="windowText" lastClr="000000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52" name="テキスト ボックス 51">
            <a:extLst>
              <a:ext uri="{FF2B5EF4-FFF2-40B4-BE49-F238E27FC236}">
                <a16:creationId xmlns:a16="http://schemas.microsoft.com/office/drawing/2014/main" id="{6F4CF118-C878-4A2D-8BAF-C8C51F96C6E4}"/>
              </a:ext>
            </a:extLst>
          </p:cNvPr>
          <p:cNvSpPr txBox="1"/>
          <p:nvPr/>
        </p:nvSpPr>
        <p:spPr>
          <a:xfrm>
            <a:off x="142140" y="1180610"/>
            <a:ext cx="1297571" cy="262829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ja-JP" sz="1108" b="1" dirty="0">
                <a:solidFill>
                  <a:schemeClr val="bg1"/>
                </a:solidFill>
              </a:rPr>
              <a:t>Climate Change</a:t>
            </a:r>
            <a:endParaRPr lang="ja-JP" altLang="en-US" sz="1108" b="1" dirty="0">
              <a:solidFill>
                <a:schemeClr val="bg1"/>
              </a:solidFill>
            </a:endParaRPr>
          </a:p>
        </p:txBody>
      </p:sp>
      <p:sp>
        <p:nvSpPr>
          <p:cNvPr id="58" name="スライド番号プレースホルダー 1">
            <a:extLst>
              <a:ext uri="{FF2B5EF4-FFF2-40B4-BE49-F238E27FC236}">
                <a16:creationId xmlns:a16="http://schemas.microsoft.com/office/drawing/2014/main" id="{5C24F305-A3D9-49C4-96B0-D2F97884D712}"/>
              </a:ext>
            </a:extLst>
          </p:cNvPr>
          <p:cNvSpPr txBox="1">
            <a:spLocks/>
          </p:cNvSpPr>
          <p:nvPr/>
        </p:nvSpPr>
        <p:spPr>
          <a:xfrm>
            <a:off x="7086600" y="6404574"/>
            <a:ext cx="1970943" cy="400110"/>
          </a:xfrm>
          <a:prstGeom prst="rect">
            <a:avLst/>
          </a:prstGeom>
        </p:spPr>
        <p:txBody>
          <a:bodyPr/>
          <a:lstStyle>
            <a:lvl1pPr defTabSz="457200">
              <a:defRPr>
                <a:solidFill>
                  <a:srgbClr val="002569"/>
                </a:solidFill>
              </a:defRPr>
            </a:lvl1pPr>
            <a:lvl2pPr indent="457200" defTabSz="457200">
              <a:defRPr>
                <a:solidFill>
                  <a:srgbClr val="002569"/>
                </a:solidFill>
              </a:defRPr>
            </a:lvl2pPr>
            <a:lvl3pPr indent="914400" defTabSz="457200">
              <a:defRPr>
                <a:solidFill>
                  <a:srgbClr val="002569"/>
                </a:solidFill>
              </a:defRPr>
            </a:lvl3pPr>
            <a:lvl4pPr indent="1371600" defTabSz="457200">
              <a:defRPr>
                <a:solidFill>
                  <a:srgbClr val="002569"/>
                </a:solidFill>
              </a:defRPr>
            </a:lvl4pPr>
            <a:lvl5pPr indent="1828800" defTabSz="457200">
              <a:defRPr>
                <a:solidFill>
                  <a:srgbClr val="002569"/>
                </a:solidFill>
              </a:defRPr>
            </a:lvl5pPr>
            <a:lvl6pPr indent="2286000" defTabSz="457200">
              <a:defRPr>
                <a:solidFill>
                  <a:srgbClr val="002569"/>
                </a:solidFill>
              </a:defRPr>
            </a:lvl6pPr>
            <a:lvl7pPr indent="2743200" defTabSz="457200">
              <a:defRPr>
                <a:solidFill>
                  <a:srgbClr val="002569"/>
                </a:solidFill>
              </a:defRPr>
            </a:lvl7pPr>
            <a:lvl8pPr indent="3200400" defTabSz="457200">
              <a:defRPr>
                <a:solidFill>
                  <a:srgbClr val="002569"/>
                </a:solidFill>
              </a:defRPr>
            </a:lvl8pPr>
            <a:lvl9pPr indent="3657600" defTabSz="457200">
              <a:defRPr>
                <a:solidFill>
                  <a:srgbClr val="002569"/>
                </a:solidFill>
              </a:defRPr>
            </a:lvl9pPr>
          </a:lstStyle>
          <a:p>
            <a:pPr algn="r" defTabSz="779173">
              <a:defRPr/>
            </a:pPr>
            <a:fld id="{D1C38B77-350B-4033-A646-6EAACEE6E440}" type="slidenum">
              <a:rPr kumimoji="1" lang="ja-JP" altLang="en-US" sz="2000" kern="1200" smtClean="0">
                <a:solidFill>
                  <a:srgbClr val="008000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rPr>
              <a:pPr algn="r" defTabSz="779173">
                <a:defRPr/>
              </a:pPr>
              <a:t>3</a:t>
            </a:fld>
            <a:endParaRPr kumimoji="1" lang="ja-JP" altLang="en-US" sz="2000" kern="1200" dirty="0">
              <a:solidFill>
                <a:srgbClr val="008000"/>
              </a:solidFill>
              <a:latin typeface="Arial" panose="020B0604020202020204" pitchFamily="34" charset="0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06711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 descr="D:\Documents\KJWOC\GCOMC_1s.png">
            <a:extLst>
              <a:ext uri="{FF2B5EF4-FFF2-40B4-BE49-F238E27FC236}">
                <a16:creationId xmlns:a16="http://schemas.microsoft.com/office/drawing/2014/main" id="{27767B61-0FE4-4B8C-AC2C-079A1C1B28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0831">
            <a:off x="405001" y="1710816"/>
            <a:ext cx="3488679" cy="1350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135">
            <a:extLst>
              <a:ext uri="{FF2B5EF4-FFF2-40B4-BE49-F238E27FC236}">
                <a16:creationId xmlns:a16="http://schemas.microsoft.com/office/drawing/2014/main" id="{649831B1-1535-4462-AE8B-CFE2C9DB10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0" y="0"/>
            <a:ext cx="5480718" cy="1057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54000" tIns="36000" rIns="54000" bIns="3600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96875" algn="l"/>
              </a:tabLst>
              <a:defRPr/>
            </a:pPr>
            <a:r>
              <a:rPr kumimoji="0" lang="en-US" altLang="ja-JP" sz="3200" i="0" u="none" strike="noStrike" kern="1200" cap="none" spc="0" normalizeH="0" baseline="0" noProof="0" dirty="0">
                <a:ln w="900" cmpd="sng">
                  <a:noFill/>
                  <a:prstDash val="solid"/>
                </a:ln>
                <a:solidFill>
                  <a:schemeClr val="bg1"/>
                </a:solidFill>
                <a:effectLst>
                  <a:innerShdw blurRad="101600" dist="76200" dir="5400000">
                    <a:srgbClr val="D4B685">
                      <a:alpha val="73000"/>
                    </a:srgbClr>
                  </a:innerShdw>
                </a:effectLst>
                <a:uLnTx/>
                <a:uFillTx/>
                <a:latin typeface="Arial" panose="020B0604020202020204" pitchFamily="34" charset="0"/>
                <a:ea typeface="HGP教科書体" panose="02020600000000000000" pitchFamily="18" charset="-128"/>
                <a:cs typeface="Arial" panose="020B0604020202020204" pitchFamily="34" charset="0"/>
              </a:rPr>
              <a:t>GCOM-C/SGLI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96875" algn="l"/>
              </a:tabLst>
              <a:defRPr/>
            </a:pPr>
            <a:r>
              <a:rPr kumimoji="0" lang="en-US" altLang="ja-JP" sz="1600" i="0" u="none" strike="noStrike" kern="1200" cap="none" spc="0" normalizeH="0" baseline="0" noProof="0" dirty="0">
                <a:ln w="900" cmpd="sng">
                  <a:noFill/>
                  <a:prstDash val="solid"/>
                </a:ln>
                <a:solidFill>
                  <a:schemeClr val="bg1"/>
                </a:solidFill>
                <a:effectLst>
                  <a:innerShdw blurRad="101600" dist="76200" dir="5400000">
                    <a:srgbClr val="D4B685">
                      <a:alpha val="73000"/>
                    </a:srgbClr>
                  </a:innerShdw>
                </a:effectLst>
                <a:uLnTx/>
                <a:uFillTx/>
                <a:latin typeface="Arial" panose="020B0604020202020204" pitchFamily="34" charset="0"/>
                <a:ea typeface="HGP教科書体" panose="02020600000000000000" pitchFamily="18" charset="-128"/>
                <a:cs typeface="Arial" panose="020B0604020202020204" pitchFamily="34" charset="0"/>
              </a:rPr>
              <a:t>Global Change Observation Mission – Climate (GCOM-C), 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96875" algn="l"/>
              </a:tabLst>
              <a:defRPr/>
            </a:pPr>
            <a:r>
              <a:rPr kumimoji="0" lang="en-US" altLang="ja-JP" sz="1600" i="0" u="none" strike="noStrike" kern="1200" cap="none" spc="0" normalizeH="0" baseline="0" noProof="0" dirty="0">
                <a:ln w="900" cmpd="sng">
                  <a:noFill/>
                  <a:prstDash val="solid"/>
                </a:ln>
                <a:solidFill>
                  <a:schemeClr val="bg1"/>
                </a:solidFill>
                <a:effectLst>
                  <a:innerShdw blurRad="101600" dist="76200" dir="5400000">
                    <a:srgbClr val="D4B685">
                      <a:alpha val="73000"/>
                    </a:srgbClr>
                  </a:innerShdw>
                </a:effectLst>
                <a:uLnTx/>
                <a:uFillTx/>
                <a:latin typeface="Arial" panose="020B0604020202020204" pitchFamily="34" charset="0"/>
                <a:ea typeface="HGP教科書体" panose="02020600000000000000" pitchFamily="18" charset="-128"/>
                <a:cs typeface="Arial" panose="020B0604020202020204" pitchFamily="34" charset="0"/>
              </a:rPr>
              <a:t>Second-generation Global Imager (SGLI)</a:t>
            </a:r>
          </a:p>
        </p:txBody>
      </p:sp>
      <p:graphicFrame>
        <p:nvGraphicFramePr>
          <p:cNvPr id="11" name="Group 248">
            <a:extLst>
              <a:ext uri="{FF2B5EF4-FFF2-40B4-BE49-F238E27FC236}">
                <a16:creationId xmlns:a16="http://schemas.microsoft.com/office/drawing/2014/main" id="{4218361C-5AB7-4D01-98A9-15D699124D0C}"/>
              </a:ext>
            </a:extLst>
          </p:cNvPr>
          <p:cNvGraphicFramePr>
            <a:graphicFrameLocks noGrp="1"/>
          </p:cNvGraphicFramePr>
          <p:nvPr/>
        </p:nvGraphicFramePr>
        <p:xfrm>
          <a:off x="4488388" y="1318215"/>
          <a:ext cx="4511099" cy="4081440"/>
        </p:xfrm>
        <a:graphic>
          <a:graphicData uri="http://schemas.openxmlformats.org/drawingml/2006/table">
            <a:tbl>
              <a:tblPr/>
              <a:tblGrid>
                <a:gridCol w="11615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495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6220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 Light" panose="020F0302020204030204" pitchFamily="34" charset="0"/>
                          <a:ea typeface="ＭＳ Ｐゴシック" pitchFamily="50" charset="-128"/>
                        </a:rPr>
                        <a:t>GCOM-C SGLI characteristics</a:t>
                      </a:r>
                      <a:endParaRPr kumimoji="1" lang="en-US" altLang="ja-JP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 Light" panose="020F0302020204030204" pitchFamily="34" charset="0"/>
                        <a:ea typeface="ＭＳ Ｐゴシック" pitchFamily="50" charset="-128"/>
                      </a:endParaRPr>
                    </a:p>
                  </a:txBody>
                  <a:tcPr marL="36000" marR="36000" marT="1800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6794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622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ea typeface="ＭＳ Ｐゴシック" pitchFamily="50" charset="-128"/>
                        </a:rPr>
                        <a:t>Launch Date</a:t>
                      </a:r>
                    </a:p>
                  </a:txBody>
                  <a:tcPr marL="36000" marR="36000" marT="1800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1" kern="0" dirty="0">
                          <a:solidFill>
                            <a:srgbClr val="FF3300"/>
                          </a:solidFill>
                          <a:latin typeface="Calibri Light" panose="020F0302020204030204" pitchFamily="34" charset="0"/>
                          <a:ea typeface="Meiryo UI" panose="020B0604030504040204" pitchFamily="50" charset="-128"/>
                          <a:cs typeface="+mn-cs"/>
                          <a:sym typeface="Symbol"/>
                        </a:rPr>
                        <a:t>23 Dec. 2017</a:t>
                      </a:r>
                      <a:endParaRPr kumimoji="1" lang="en-US" altLang="ja-JP" sz="1600" b="1" kern="0" dirty="0">
                        <a:solidFill>
                          <a:srgbClr val="FF3300"/>
                        </a:solidFill>
                        <a:latin typeface="Calibri Light" panose="020F0302020204030204" pitchFamily="34" charset="0"/>
                        <a:ea typeface="Meiryo UI" panose="020B0604030504040204" pitchFamily="50" charset="-128"/>
                        <a:cs typeface="+mn-cs"/>
                      </a:endParaRPr>
                    </a:p>
                  </a:txBody>
                  <a:tcPr marL="36000" marR="36000" marT="1800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622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ea typeface="ＭＳ Ｐゴシック" pitchFamily="50" charset="-128"/>
                        </a:rPr>
                        <a:t>Weight</a:t>
                      </a:r>
                    </a:p>
                  </a:txBody>
                  <a:tcPr marL="36000" marR="36000" marT="1800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ea typeface="ＭＳ Ｐゴシック" pitchFamily="50" charset="-128"/>
                          <a:cs typeface="Times New Roman" pitchFamily="18" charset="0"/>
                        </a:rPr>
                        <a:t>2,000kg</a:t>
                      </a:r>
                    </a:p>
                  </a:txBody>
                  <a:tcPr marL="36000" marR="36000" marT="1800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622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ea typeface="ＭＳ ゴシック" pitchFamily="49" charset="-128"/>
                        </a:rPr>
                        <a:t>Orbit</a:t>
                      </a:r>
                    </a:p>
                  </a:txBody>
                  <a:tcPr marL="36000" marR="36000" marT="1800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ea typeface="ＭＳ Ｐゴシック" pitchFamily="50" charset="-128"/>
                        </a:rPr>
                        <a:t>Sun-synchronous (</a:t>
                      </a:r>
                      <a:r>
                        <a:rPr lang="en-US" altLang="ja-JP" sz="1600" b="1" kern="0" dirty="0">
                          <a:solidFill>
                            <a:srgbClr val="FF3300"/>
                          </a:solidFill>
                          <a:latin typeface="Calibri Light" panose="020F0302020204030204" pitchFamily="34" charset="0"/>
                          <a:ea typeface="Meiryo UI" panose="020B0604030504040204" pitchFamily="50" charset="-128"/>
                          <a:cs typeface="+mn-cs"/>
                        </a:rPr>
                        <a:t>descending local time: </a:t>
                      </a:r>
                      <a:r>
                        <a:rPr lang="en-US" altLang="zh-TW" sz="1600" b="1" kern="0" dirty="0">
                          <a:solidFill>
                            <a:srgbClr val="FF3300"/>
                          </a:solidFill>
                          <a:latin typeface="Calibri Light" panose="020F0302020204030204" pitchFamily="34" charset="0"/>
                          <a:ea typeface="Meiryo UI" panose="020B0604030504040204" pitchFamily="50" charset="-128"/>
                          <a:cs typeface="+mn-cs"/>
                        </a:rPr>
                        <a:t>10:30</a:t>
                      </a:r>
                      <a:r>
                        <a:rPr kumimoji="1" lang="en-US" altLang="ja-JP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ea typeface="ＭＳ ゴシック" pitchFamily="49" charset="-128"/>
                        </a:rPr>
                        <a:t>), Altitude: 798km, </a:t>
                      </a:r>
                      <a:r>
                        <a:rPr kumimoji="1" lang="en-US" altLang="ja-JP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ＭＳ Ｐゴシック" pitchFamily="50" charset="-128"/>
                          <a:cs typeface="Arial" charset="0"/>
                        </a:rPr>
                        <a:t>Inclination</a:t>
                      </a:r>
                      <a:r>
                        <a:rPr kumimoji="1" lang="en-US" altLang="ja-JP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ea typeface="ＭＳ ゴシック" pitchFamily="49" charset="-128"/>
                        </a:rPr>
                        <a:t>: </a:t>
                      </a:r>
                      <a:r>
                        <a:rPr kumimoji="1" lang="en-US" altLang="zh-TW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ea typeface="ＭＳ ゴシック" pitchFamily="49" charset="-128"/>
                        </a:rPr>
                        <a:t>9</a:t>
                      </a:r>
                      <a:r>
                        <a:rPr kumimoji="1" lang="en-US" altLang="ja-JP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ea typeface="ＭＳ ゴシック" pitchFamily="49" charset="-128"/>
                        </a:rPr>
                        <a:t>8.6</a:t>
                      </a:r>
                      <a:r>
                        <a:rPr kumimoji="1" lang="en-US" altLang="zh-TW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ea typeface="ＭＳ ゴシック" pitchFamily="49" charset="-128"/>
                        </a:rPr>
                        <a:t>deg</a:t>
                      </a:r>
                      <a:endParaRPr kumimoji="1" lang="en-US" altLang="ja-JP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ea typeface="ＭＳ ゴシック" pitchFamily="49" charset="-128"/>
                      </a:endParaRPr>
                    </a:p>
                  </a:txBody>
                  <a:tcPr marL="36000" marR="36000" marT="1800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622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ea typeface="ＭＳ Ｐゴシック" pitchFamily="50" charset="-128"/>
                        </a:rPr>
                        <a:t>Mission Life</a:t>
                      </a:r>
                    </a:p>
                  </a:txBody>
                  <a:tcPr marL="36000" marR="36000" marT="1800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ea typeface="ＭＳ ゴシック" pitchFamily="49" charset="-128"/>
                        </a:rPr>
                        <a:t>5 years (3 satellites; total 13 years)</a:t>
                      </a:r>
                    </a:p>
                  </a:txBody>
                  <a:tcPr marL="36000" marR="36000" marT="1800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8381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ea typeface="ＭＳ ゴシック" pitchFamily="49" charset="-128"/>
                          <a:cs typeface="Times New Roman" pitchFamily="18" charset="0"/>
                        </a:rPr>
                        <a:t>Scan</a:t>
                      </a:r>
                    </a:p>
                  </a:txBody>
                  <a:tcPr marL="36000" marR="36000" marT="1800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ea typeface="ＭＳ ゴシック" pitchFamily="49" charset="-128"/>
                          <a:cs typeface="Times New Roman" pitchFamily="18" charset="0"/>
                        </a:rPr>
                        <a:t>Push-broom electric scan (VNR)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ea typeface="ＭＳ ゴシック" pitchFamily="49" charset="-128"/>
                          <a:cs typeface="Times New Roman" pitchFamily="18" charset="0"/>
                        </a:rPr>
                        <a:t>Wisk-broom mechanical scan (IRS)</a:t>
                      </a:r>
                    </a:p>
                  </a:txBody>
                  <a:tcPr marL="36000" marR="36000" marT="1800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8381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ea typeface="ＭＳ Ｐゴシック" pitchFamily="50" charset="-128"/>
                          <a:cs typeface="Times New Roman" pitchFamily="18" charset="0"/>
                        </a:rPr>
                        <a:t>Scan width</a:t>
                      </a:r>
                    </a:p>
                  </a:txBody>
                  <a:tcPr marL="36000" marR="36000" marT="1800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1" kern="0" dirty="0">
                          <a:solidFill>
                            <a:srgbClr val="FF3300"/>
                          </a:solidFill>
                          <a:latin typeface="Calibri Light" panose="020F0302020204030204" pitchFamily="34" charset="0"/>
                          <a:ea typeface="Meiryo UI" panose="020B0604030504040204" pitchFamily="50" charset="-128"/>
                          <a:cs typeface="+mn-cs"/>
                        </a:rPr>
                        <a:t>1150km</a:t>
                      </a:r>
                      <a:r>
                        <a:rPr kumimoji="1" lang="en-US" altLang="ja-JP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ea typeface="ＭＳ Ｐゴシック" pitchFamily="50" charset="-128"/>
                          <a:cs typeface="Times New Roman" pitchFamily="18" charset="0"/>
                        </a:rPr>
                        <a:t> cross track (VNR: NP &amp; POL)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Calibri Light" panose="020F0302020204030204" pitchFamily="34" charset="0"/>
                          <a:ea typeface="ＭＳ Ｐゴシック" pitchFamily="50" charset="-128"/>
                          <a:cs typeface="Times New Roman" pitchFamily="18" charset="0"/>
                        </a:rPr>
                        <a:t>1400km</a:t>
                      </a:r>
                      <a:r>
                        <a:rPr kumimoji="1" lang="en-US" altLang="ja-JP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ea typeface="ＭＳ Ｐゴシック" pitchFamily="50" charset="-128"/>
                          <a:cs typeface="Times New Roman" pitchFamily="18" charset="0"/>
                        </a:rPr>
                        <a:t> cross track (IRS: SWIR &amp; TIR)</a:t>
                      </a:r>
                    </a:p>
                  </a:txBody>
                  <a:tcPr marL="36000" marR="36000" marT="1800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9622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ea typeface="ＭＳ ゴシック" pitchFamily="49" charset="-128"/>
                          <a:cs typeface="Times New Roman" pitchFamily="18" charset="0"/>
                        </a:rPr>
                        <a:t>Spatial resolution</a:t>
                      </a:r>
                    </a:p>
                  </a:txBody>
                  <a:tcPr marL="36000" marR="36000" marT="1800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Calibri Light" panose="020F0302020204030204" pitchFamily="34" charset="0"/>
                          <a:ea typeface="ＭＳ ゴシック" pitchFamily="49" charset="-128"/>
                          <a:cs typeface="Times New Roman" pitchFamily="18" charset="0"/>
                        </a:rPr>
                        <a:t>250m (land and coast), 500m (TIR), 1km</a:t>
                      </a:r>
                    </a:p>
                  </a:txBody>
                  <a:tcPr marL="36000" marR="36000" marT="1800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9622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ea typeface="ＭＳ ゴシック" pitchFamily="49" charset="-128"/>
                          <a:cs typeface="Times New Roman" pitchFamily="18" charset="0"/>
                        </a:rPr>
                        <a:t>Polarization</a:t>
                      </a:r>
                    </a:p>
                  </a:txBody>
                  <a:tcPr marL="36000" marR="36000" marT="1800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Calibri Light" panose="020F0302020204030204" pitchFamily="34" charset="0"/>
                          <a:ea typeface="ＭＳ Ｐゴシック" pitchFamily="50" charset="-128"/>
                          <a:cs typeface="Times New Roman" pitchFamily="18" charset="0"/>
                        </a:rPr>
                        <a:t>3 polarization angles for POL</a:t>
                      </a:r>
                    </a:p>
                  </a:txBody>
                  <a:tcPr marL="36000" marR="36000" marT="1800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389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ea typeface="ＭＳ ゴシック" pitchFamily="49" charset="-128"/>
                          <a:cs typeface="Times New Roman" pitchFamily="18" charset="0"/>
                        </a:rPr>
                        <a:t>Along track tilt</a:t>
                      </a:r>
                    </a:p>
                  </a:txBody>
                  <a:tcPr marL="36000" marR="36000" marT="1800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ea typeface="ＭＳ Ｐゴシック" pitchFamily="50" charset="-128"/>
                          <a:cs typeface="Times New Roman" pitchFamily="18" charset="0"/>
                        </a:rPr>
                        <a:t>Nadir for VN, SW and TIR,  &amp; +/-45 deg for POL</a:t>
                      </a:r>
                    </a:p>
                  </a:txBody>
                  <a:tcPr marL="36000" marR="36000" marT="1800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pic>
        <p:nvPicPr>
          <p:cNvPr id="12" name="図 11">
            <a:extLst>
              <a:ext uri="{FF2B5EF4-FFF2-40B4-BE49-F238E27FC236}">
                <a16:creationId xmlns:a16="http://schemas.microsoft.com/office/drawing/2014/main" id="{1C3EEFC9-C849-4EB9-ADA1-95C9BA847E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683"/>
          <a:stretch/>
        </p:blipFill>
        <p:spPr>
          <a:xfrm>
            <a:off x="91695" y="3596639"/>
            <a:ext cx="3964017" cy="2500031"/>
          </a:xfrm>
          <a:prstGeom prst="rect">
            <a:avLst/>
          </a:prstGeom>
        </p:spPr>
      </p:pic>
      <p:sp>
        <p:nvSpPr>
          <p:cNvPr id="13" name="Rectangle 234">
            <a:extLst>
              <a:ext uri="{FF2B5EF4-FFF2-40B4-BE49-F238E27FC236}">
                <a16:creationId xmlns:a16="http://schemas.microsoft.com/office/drawing/2014/main" id="{2D134C0D-B04C-4296-886F-AF25C7B5D5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7445" y="6077816"/>
            <a:ext cx="3768267" cy="288147"/>
          </a:xfrm>
          <a:prstGeom prst="rect">
            <a:avLst/>
          </a:prstGeom>
          <a:solidFill>
            <a:srgbClr val="FFFFFF">
              <a:alpha val="69804"/>
            </a:srgbClr>
          </a:solidFill>
          <a:ln w="9525">
            <a:noFill/>
            <a:prstDash val="sysDot"/>
            <a:miter lim="800000"/>
            <a:headEnd/>
            <a:tailEnd/>
          </a:ln>
        </p:spPr>
        <p:txBody>
          <a:bodyPr wrap="none" lIns="36000" tIns="36000" rIns="36000" bIns="3600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HGPｺﾞｼｯｸM"/>
                <a:cs typeface="+mn-cs"/>
              </a:rPr>
              <a:t>An example of SGLI/VNR daily coverage (5 Jan2018)</a:t>
            </a: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1BDDA893-048B-4AC8-B197-CF9339E7C25A}"/>
              </a:ext>
            </a:extLst>
          </p:cNvPr>
          <p:cNvSpPr txBox="1"/>
          <p:nvPr/>
        </p:nvSpPr>
        <p:spPr>
          <a:xfrm>
            <a:off x="57709" y="3111928"/>
            <a:ext cx="42310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ＭＳ Ｐゴシック" pitchFamily="50" charset="-128"/>
                <a:cs typeface="Arial" charset="0"/>
              </a:rPr>
              <a:t>Visible and Near-infrared Radiometer (VNR)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 Light" panose="020F0302020204030204" pitchFamily="34" charset="0"/>
              <a:ea typeface="ＭＳ Ｐゴシック" pitchFamily="50" charset="-128"/>
              <a:cs typeface="Arial" charset="0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83E9D840-0BE5-4F10-91EF-E43C7EC49A9B}"/>
              </a:ext>
            </a:extLst>
          </p:cNvPr>
          <p:cNvSpPr txBox="1"/>
          <p:nvPr/>
        </p:nvSpPr>
        <p:spPr>
          <a:xfrm>
            <a:off x="1972381" y="1383466"/>
            <a:ext cx="22335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ＭＳ Ｐゴシック" pitchFamily="50" charset="-128"/>
                <a:cs typeface="Arial" charset="0"/>
              </a:rPr>
              <a:t>InfraRed Scanner (IRS)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 Light" panose="020F0302020204030204" pitchFamily="34" charset="0"/>
              <a:ea typeface="ＭＳ Ｐゴシック" pitchFamily="50" charset="-128"/>
              <a:cs typeface="Arial" charset="0"/>
            </a:endParaRPr>
          </a:p>
        </p:txBody>
      </p:sp>
      <p:cxnSp>
        <p:nvCxnSpPr>
          <p:cNvPr id="16" name="直線矢印コネクタ 15">
            <a:extLst>
              <a:ext uri="{FF2B5EF4-FFF2-40B4-BE49-F238E27FC236}">
                <a16:creationId xmlns:a16="http://schemas.microsoft.com/office/drawing/2014/main" id="{7FFD24CB-A2A4-4696-A3A7-F6A4ED6AD0CC}"/>
              </a:ext>
            </a:extLst>
          </p:cNvPr>
          <p:cNvCxnSpPr>
            <a:cxnSpLocks/>
            <a:stCxn id="14" idx="0"/>
          </p:cNvCxnSpPr>
          <p:nvPr/>
        </p:nvCxnSpPr>
        <p:spPr>
          <a:xfrm flipV="1">
            <a:off x="2173224" y="2250152"/>
            <a:ext cx="237467" cy="861776"/>
          </a:xfrm>
          <a:prstGeom prst="straightConnector1">
            <a:avLst/>
          </a:prstGeom>
          <a:ln w="28575">
            <a:solidFill>
              <a:srgbClr val="FF3300">
                <a:alpha val="69804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矢印コネクタ 16">
            <a:extLst>
              <a:ext uri="{FF2B5EF4-FFF2-40B4-BE49-F238E27FC236}">
                <a16:creationId xmlns:a16="http://schemas.microsoft.com/office/drawing/2014/main" id="{93F56E5F-F5A9-4AE3-94BE-72FD4D89AC6B}"/>
              </a:ext>
            </a:extLst>
          </p:cNvPr>
          <p:cNvCxnSpPr>
            <a:cxnSpLocks/>
            <a:stCxn id="15" idx="2"/>
          </p:cNvCxnSpPr>
          <p:nvPr/>
        </p:nvCxnSpPr>
        <p:spPr>
          <a:xfrm flipH="1">
            <a:off x="2784764" y="1752798"/>
            <a:ext cx="304397" cy="427400"/>
          </a:xfrm>
          <a:prstGeom prst="straightConnector1">
            <a:avLst/>
          </a:prstGeom>
          <a:ln w="28575">
            <a:solidFill>
              <a:srgbClr val="FF3300">
                <a:alpha val="69804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DDF00B18-E747-474C-A521-9926C7BC487E}"/>
              </a:ext>
            </a:extLst>
          </p:cNvPr>
          <p:cNvSpPr/>
          <p:nvPr/>
        </p:nvSpPr>
        <p:spPr>
          <a:xfrm>
            <a:off x="4478961" y="5577493"/>
            <a:ext cx="451908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9388" marR="0" lvl="0" indent="-179388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altLang="ja-JP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Meiryo UI" panose="020B0604030504040204" pitchFamily="50" charset="-128"/>
                <a:cs typeface="+mn-cs"/>
              </a:rPr>
              <a:t>All standard products (Level-1, 2, and 3) have been open to the public via JAXA data portal, </a:t>
            </a:r>
            <a:r>
              <a:rPr kumimoji="0" lang="en-US" altLang="ja-JP" sz="1400" b="1" i="0" u="none" strike="noStrike" kern="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 Light" panose="020F0302020204030204" pitchFamily="34" charset="0"/>
                <a:ea typeface="Meiryo UI" panose="020B0604030504040204" pitchFamily="50" charset="-128"/>
                <a:cs typeface="+mn-cs"/>
              </a:rPr>
              <a:t>“G-Portal” </a:t>
            </a:r>
            <a:r>
              <a:rPr kumimoji="0" lang="en-US" altLang="ja-JP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Meiryo UI" panose="020B0604030504040204" pitchFamily="50" charset="-128"/>
                <a:cs typeface="+mn-cs"/>
              </a:rPr>
              <a:t>(GUI data search and direct FTP are available; </a:t>
            </a:r>
            <a:r>
              <a:rPr kumimoji="0" lang="en-US" altLang="ja-JP" sz="1400" b="1" i="0" u="none" strike="noStrike" kern="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 Light" panose="020F0302020204030204" pitchFamily="34" charset="0"/>
                <a:ea typeface="Meiryo UI" panose="020B0604030504040204" pitchFamily="50" charset="-128"/>
                <a:cs typeface="+mn-cs"/>
              </a:rPr>
              <a:t>https://gportal.jaxa.jp/gpr/</a:t>
            </a:r>
            <a:r>
              <a:rPr kumimoji="0" lang="en-US" altLang="ja-JP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Meiryo UI" panose="020B0604030504040204" pitchFamily="50" charset="-128"/>
                <a:cs typeface="+mn-cs"/>
              </a:rPr>
              <a:t>)</a:t>
            </a:r>
            <a:endParaRPr kumimoji="0" lang="en-US" altLang="ja-JP" sz="1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ea typeface="HGPｺﾞｼｯｸM"/>
              <a:cs typeface="+mn-cs"/>
            </a:endParaRPr>
          </a:p>
        </p:txBody>
      </p:sp>
      <p:sp>
        <p:nvSpPr>
          <p:cNvPr id="19" name="スライド番号プレースホルダー 1">
            <a:extLst>
              <a:ext uri="{FF2B5EF4-FFF2-40B4-BE49-F238E27FC236}">
                <a16:creationId xmlns:a16="http://schemas.microsoft.com/office/drawing/2014/main" id="{1F32F027-951B-4AA6-ADB0-625CAD183331}"/>
              </a:ext>
            </a:extLst>
          </p:cNvPr>
          <p:cNvSpPr txBox="1">
            <a:spLocks/>
          </p:cNvSpPr>
          <p:nvPr/>
        </p:nvSpPr>
        <p:spPr>
          <a:xfrm>
            <a:off x="7010400" y="6397595"/>
            <a:ext cx="1970943" cy="400110"/>
          </a:xfrm>
          <a:prstGeom prst="rect">
            <a:avLst/>
          </a:prstGeom>
        </p:spPr>
        <p:txBody>
          <a:bodyPr/>
          <a:lstStyle>
            <a:lvl1pPr defTabSz="457200">
              <a:defRPr>
                <a:solidFill>
                  <a:srgbClr val="002569"/>
                </a:solidFill>
              </a:defRPr>
            </a:lvl1pPr>
            <a:lvl2pPr indent="457200" defTabSz="457200">
              <a:defRPr>
                <a:solidFill>
                  <a:srgbClr val="002569"/>
                </a:solidFill>
              </a:defRPr>
            </a:lvl2pPr>
            <a:lvl3pPr indent="914400" defTabSz="457200">
              <a:defRPr>
                <a:solidFill>
                  <a:srgbClr val="002569"/>
                </a:solidFill>
              </a:defRPr>
            </a:lvl3pPr>
            <a:lvl4pPr indent="1371600" defTabSz="457200">
              <a:defRPr>
                <a:solidFill>
                  <a:srgbClr val="002569"/>
                </a:solidFill>
              </a:defRPr>
            </a:lvl4pPr>
            <a:lvl5pPr indent="1828800" defTabSz="457200">
              <a:defRPr>
                <a:solidFill>
                  <a:srgbClr val="002569"/>
                </a:solidFill>
              </a:defRPr>
            </a:lvl5pPr>
            <a:lvl6pPr indent="2286000" defTabSz="457200">
              <a:defRPr>
                <a:solidFill>
                  <a:srgbClr val="002569"/>
                </a:solidFill>
              </a:defRPr>
            </a:lvl6pPr>
            <a:lvl7pPr indent="2743200" defTabSz="457200">
              <a:defRPr>
                <a:solidFill>
                  <a:srgbClr val="002569"/>
                </a:solidFill>
              </a:defRPr>
            </a:lvl7pPr>
            <a:lvl8pPr indent="3200400" defTabSz="457200">
              <a:defRPr>
                <a:solidFill>
                  <a:srgbClr val="002569"/>
                </a:solidFill>
              </a:defRPr>
            </a:lvl8pPr>
            <a:lvl9pPr indent="3657600" defTabSz="457200">
              <a:defRPr>
                <a:solidFill>
                  <a:srgbClr val="002569"/>
                </a:solidFill>
              </a:defRPr>
            </a:lvl9pPr>
          </a:lstStyle>
          <a:p>
            <a:pPr algn="r" defTabSz="779173">
              <a:defRPr/>
            </a:pPr>
            <a:fld id="{D1C38B77-350B-4033-A646-6EAACEE6E440}" type="slidenum">
              <a:rPr kumimoji="1" lang="ja-JP" altLang="en-US" sz="2000" kern="1200" smtClean="0">
                <a:solidFill>
                  <a:srgbClr val="008000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rPr>
              <a:pPr algn="r" defTabSz="779173">
                <a:defRPr/>
              </a:pPr>
              <a:t>4</a:t>
            </a:fld>
            <a:endParaRPr kumimoji="1" lang="ja-JP" altLang="en-US" sz="2000" kern="1200" dirty="0">
              <a:solidFill>
                <a:srgbClr val="008000"/>
              </a:solidFill>
              <a:latin typeface="Arial" panose="020B0604020202020204" pitchFamily="34" charset="0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52642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EBF6458F-201B-4B32-AA86-0029869DC60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31" y="1059838"/>
            <a:ext cx="6135776" cy="4340809"/>
          </a:xfrm>
          <a:prstGeom prst="rect">
            <a:avLst/>
          </a:prstGeom>
        </p:spPr>
      </p:pic>
      <p:graphicFrame>
        <p:nvGraphicFramePr>
          <p:cNvPr id="4" name="表 3">
            <a:extLst>
              <a:ext uri="{FF2B5EF4-FFF2-40B4-BE49-F238E27FC236}">
                <a16:creationId xmlns:a16="http://schemas.microsoft.com/office/drawing/2014/main" id="{7F995C85-326E-4259-9E4F-A70A5390AEE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8420750"/>
              </p:ext>
            </p:extLst>
          </p:nvPr>
        </p:nvGraphicFramePr>
        <p:xfrm>
          <a:off x="261734" y="5651321"/>
          <a:ext cx="8313773" cy="411285"/>
        </p:xfrm>
        <a:graphic>
          <a:graphicData uri="http://schemas.openxmlformats.org/drawingml/2006/table">
            <a:tbl>
              <a:tblPr/>
              <a:tblGrid>
                <a:gridCol w="1718470">
                  <a:extLst>
                    <a:ext uri="{9D8B030D-6E8A-4147-A177-3AD203B41FA5}">
                      <a16:colId xmlns:a16="http://schemas.microsoft.com/office/drawing/2014/main" val="3925406124"/>
                    </a:ext>
                  </a:extLst>
                </a:gridCol>
                <a:gridCol w="599573">
                  <a:extLst>
                    <a:ext uri="{9D8B030D-6E8A-4147-A177-3AD203B41FA5}">
                      <a16:colId xmlns:a16="http://schemas.microsoft.com/office/drawing/2014/main" val="2948909119"/>
                    </a:ext>
                  </a:extLst>
                </a:gridCol>
                <a:gridCol w="599573">
                  <a:extLst>
                    <a:ext uri="{9D8B030D-6E8A-4147-A177-3AD203B41FA5}">
                      <a16:colId xmlns:a16="http://schemas.microsoft.com/office/drawing/2014/main" val="1512018832"/>
                    </a:ext>
                  </a:extLst>
                </a:gridCol>
                <a:gridCol w="599573">
                  <a:extLst>
                    <a:ext uri="{9D8B030D-6E8A-4147-A177-3AD203B41FA5}">
                      <a16:colId xmlns:a16="http://schemas.microsoft.com/office/drawing/2014/main" val="2748544098"/>
                    </a:ext>
                  </a:extLst>
                </a:gridCol>
                <a:gridCol w="599573">
                  <a:extLst>
                    <a:ext uri="{9D8B030D-6E8A-4147-A177-3AD203B41FA5}">
                      <a16:colId xmlns:a16="http://schemas.microsoft.com/office/drawing/2014/main" val="813845693"/>
                    </a:ext>
                  </a:extLst>
                </a:gridCol>
                <a:gridCol w="599573">
                  <a:extLst>
                    <a:ext uri="{9D8B030D-6E8A-4147-A177-3AD203B41FA5}">
                      <a16:colId xmlns:a16="http://schemas.microsoft.com/office/drawing/2014/main" val="386780503"/>
                    </a:ext>
                  </a:extLst>
                </a:gridCol>
                <a:gridCol w="599573">
                  <a:extLst>
                    <a:ext uri="{9D8B030D-6E8A-4147-A177-3AD203B41FA5}">
                      <a16:colId xmlns:a16="http://schemas.microsoft.com/office/drawing/2014/main" val="1586783842"/>
                    </a:ext>
                  </a:extLst>
                </a:gridCol>
                <a:gridCol w="599573">
                  <a:extLst>
                    <a:ext uri="{9D8B030D-6E8A-4147-A177-3AD203B41FA5}">
                      <a16:colId xmlns:a16="http://schemas.microsoft.com/office/drawing/2014/main" val="885913297"/>
                    </a:ext>
                  </a:extLst>
                </a:gridCol>
                <a:gridCol w="599573">
                  <a:extLst>
                    <a:ext uri="{9D8B030D-6E8A-4147-A177-3AD203B41FA5}">
                      <a16:colId xmlns:a16="http://schemas.microsoft.com/office/drawing/2014/main" val="1345941789"/>
                    </a:ext>
                  </a:extLst>
                </a:gridCol>
                <a:gridCol w="599573">
                  <a:extLst>
                    <a:ext uri="{9D8B030D-6E8A-4147-A177-3AD203B41FA5}">
                      <a16:colId xmlns:a16="http://schemas.microsoft.com/office/drawing/2014/main" val="2134721737"/>
                    </a:ext>
                  </a:extLst>
                </a:gridCol>
                <a:gridCol w="599573">
                  <a:extLst>
                    <a:ext uri="{9D8B030D-6E8A-4147-A177-3AD203B41FA5}">
                      <a16:colId xmlns:a16="http://schemas.microsoft.com/office/drawing/2014/main" val="1092832896"/>
                    </a:ext>
                  </a:extLst>
                </a:gridCol>
                <a:gridCol w="599573">
                  <a:extLst>
                    <a:ext uri="{9D8B030D-6E8A-4147-A177-3AD203B41FA5}">
                      <a16:colId xmlns:a16="http://schemas.microsoft.com/office/drawing/2014/main" val="555781309"/>
                    </a:ext>
                  </a:extLst>
                </a:gridCol>
              </a:tblGrid>
              <a:tr h="7026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Wavelength nm</a:t>
                      </a:r>
                    </a:p>
                  </a:txBody>
                  <a:tcPr marL="36000" marR="36000" marT="360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A7EB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380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A7EB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412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A7EB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443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A7EB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200" b="1" i="0" u="none" strike="noStrike">
                          <a:solidFill>
                            <a:schemeClr val="bg1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490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A7EB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530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A7EB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670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A7EB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200" b="1" i="0" u="none" strike="noStrike">
                          <a:solidFill>
                            <a:schemeClr val="bg1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763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A7EB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865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A7EB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1050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A7EB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1630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A7EB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2200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A7EB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3421351"/>
                  </a:ext>
                </a:extLst>
              </a:tr>
              <a:tr h="7026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RadCalNet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(in)+Pstar4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0.982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1.023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0.997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1.010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1.041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1.000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NA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1.008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1.050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1.007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1.028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54862126"/>
                  </a:ext>
                </a:extLst>
              </a:tr>
            </a:tbl>
          </a:graphicData>
        </a:graphic>
      </p:graphicFrame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8B2A16E6-C5F5-4C2B-8D09-EB6D51404CAB}"/>
              </a:ext>
            </a:extLst>
          </p:cNvPr>
          <p:cNvSpPr/>
          <p:nvPr/>
        </p:nvSpPr>
        <p:spPr>
          <a:xfrm>
            <a:off x="6689765" y="5317668"/>
            <a:ext cx="1986634" cy="307777"/>
          </a:xfrm>
          <a:prstGeom prst="rect">
            <a:avLst/>
          </a:prstGeom>
          <a:ln>
            <a:solidFill>
              <a:srgbClr val="00B050"/>
            </a:solidFill>
          </a:ln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HGPｺﾞｼｯｸM"/>
                <a:cs typeface="+mn-cs"/>
              </a:rPr>
              <a:t>In-situ surface reflectance</a:t>
            </a:r>
            <a:endParaRPr kumimoji="0" lang="ja-JP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 pitchFamily="18" charset="0"/>
              <a:ea typeface="HGPｺﾞｼｯｸM"/>
              <a:cs typeface="+mn-cs"/>
            </a:endParaRP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8D225886-52ED-40B3-B32B-7A3C55E5D4D7}"/>
              </a:ext>
            </a:extLst>
          </p:cNvPr>
          <p:cNvSpPr/>
          <p:nvPr/>
        </p:nvSpPr>
        <p:spPr>
          <a:xfrm>
            <a:off x="6688414" y="4793667"/>
            <a:ext cx="737702" cy="523220"/>
          </a:xfrm>
          <a:prstGeom prst="rect">
            <a:avLst/>
          </a:prstGeom>
          <a:ln>
            <a:solidFill>
              <a:srgbClr val="00B050"/>
            </a:solidFill>
          </a:ln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HGPｺﾞｼｯｸM"/>
                <a:cs typeface="+mn-cs"/>
              </a:rPr>
              <a:t>In-situ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HGPｺﾞｼｯｸM"/>
                <a:cs typeface="+mn-cs"/>
              </a:rPr>
              <a:t>AOT, </a:t>
            </a:r>
            <a:r>
              <a:rPr kumimoji="0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HGPｺﾞｼｯｸM"/>
                <a:cs typeface="+mn-cs"/>
                <a:sym typeface="Symbol" panose="05050102010706020507" pitchFamily="18" charset="2"/>
              </a:rPr>
              <a:t></a:t>
            </a:r>
            <a:endParaRPr kumimoji="0" lang="ja-JP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 pitchFamily="18" charset="0"/>
              <a:ea typeface="HGPｺﾞｼｯｸM"/>
              <a:cs typeface="+mn-cs"/>
            </a:endParaRP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979AD90C-5B6E-4F59-B1C3-F11FCEAA9F2C}"/>
              </a:ext>
            </a:extLst>
          </p:cNvPr>
          <p:cNvSpPr/>
          <p:nvPr/>
        </p:nvSpPr>
        <p:spPr>
          <a:xfrm>
            <a:off x="6644543" y="3475525"/>
            <a:ext cx="2079993" cy="307777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HGPｺﾞｼｯｸM"/>
                <a:cs typeface="+mn-cs"/>
              </a:rPr>
              <a:t>Simulated TOA reflectance</a:t>
            </a:r>
            <a:endParaRPr kumimoji="0" lang="ja-JP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 pitchFamily="18" charset="0"/>
              <a:ea typeface="HGPｺﾞｼｯｸM"/>
              <a:cs typeface="+mn-cs"/>
            </a:endParaRPr>
          </a:p>
        </p:txBody>
      </p:sp>
      <p:cxnSp>
        <p:nvCxnSpPr>
          <p:cNvPr id="8" name="直線矢印コネクタ 7">
            <a:extLst>
              <a:ext uri="{FF2B5EF4-FFF2-40B4-BE49-F238E27FC236}">
                <a16:creationId xmlns:a16="http://schemas.microsoft.com/office/drawing/2014/main" id="{F178E95D-0E97-41B7-8D41-19147C90456D}"/>
              </a:ext>
            </a:extLst>
          </p:cNvPr>
          <p:cNvCxnSpPr>
            <a:stCxn id="5" idx="0"/>
            <a:endCxn id="7" idx="2"/>
          </p:cNvCxnSpPr>
          <p:nvPr/>
        </p:nvCxnSpPr>
        <p:spPr>
          <a:xfrm flipV="1">
            <a:off x="7683082" y="3783302"/>
            <a:ext cx="1458" cy="153436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矢印コネクタ 13">
            <a:extLst>
              <a:ext uri="{FF2B5EF4-FFF2-40B4-BE49-F238E27FC236}">
                <a16:creationId xmlns:a16="http://schemas.microsoft.com/office/drawing/2014/main" id="{2295CEEE-59F7-41ED-A23F-0304F7323F3B}"/>
              </a:ext>
            </a:extLst>
          </p:cNvPr>
          <p:cNvCxnSpPr>
            <a:cxnSpLocks/>
            <a:stCxn id="6" idx="1"/>
            <a:endCxn id="13" idx="2"/>
          </p:cNvCxnSpPr>
          <p:nvPr/>
        </p:nvCxnSpPr>
        <p:spPr>
          <a:xfrm rot="10800000">
            <a:off x="6588060" y="4673169"/>
            <a:ext cx="100354" cy="382109"/>
          </a:xfrm>
          <a:prstGeom prst="bentConnector2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DEF60DF1-9E3E-47D4-A09A-5AB43625F0DE}"/>
              </a:ext>
            </a:extLst>
          </p:cNvPr>
          <p:cNvSpPr/>
          <p:nvPr/>
        </p:nvSpPr>
        <p:spPr>
          <a:xfrm>
            <a:off x="6789697" y="2674575"/>
            <a:ext cx="1785810" cy="307777"/>
          </a:xfrm>
          <a:prstGeom prst="rect">
            <a:avLst/>
          </a:prstGeom>
          <a:ln>
            <a:solidFill>
              <a:srgbClr val="00B0F0"/>
            </a:solidFill>
          </a:ln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HGPｺﾞｼｯｸM"/>
                <a:cs typeface="+mn-cs"/>
              </a:rPr>
              <a:t>SGLI TOA reflectance</a:t>
            </a:r>
            <a:endParaRPr kumimoji="0" lang="ja-JP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 pitchFamily="18" charset="0"/>
              <a:ea typeface="HGPｺﾞｼｯｸM"/>
              <a:cs typeface="+mn-cs"/>
            </a:endParaRPr>
          </a:p>
        </p:txBody>
      </p:sp>
      <p:cxnSp>
        <p:nvCxnSpPr>
          <p:cNvPr id="11" name="直線矢印コネクタ 10">
            <a:extLst>
              <a:ext uri="{FF2B5EF4-FFF2-40B4-BE49-F238E27FC236}">
                <a16:creationId xmlns:a16="http://schemas.microsoft.com/office/drawing/2014/main" id="{BD90929E-D984-4711-B47F-B22CFB80EAEC}"/>
              </a:ext>
            </a:extLst>
          </p:cNvPr>
          <p:cNvCxnSpPr>
            <a:cxnSpLocks/>
            <a:stCxn id="7" idx="0"/>
            <a:endCxn id="10" idx="2"/>
          </p:cNvCxnSpPr>
          <p:nvPr/>
        </p:nvCxnSpPr>
        <p:spPr>
          <a:xfrm flipH="1" flipV="1">
            <a:off x="7682602" y="2982352"/>
            <a:ext cx="1938" cy="493173"/>
          </a:xfrm>
          <a:prstGeom prst="straightConnector1">
            <a:avLst/>
          </a:prstGeom>
          <a:ln w="19050">
            <a:solidFill>
              <a:srgbClr val="FF0000">
                <a:alpha val="60000"/>
              </a:srgbClr>
            </a:solidFill>
            <a:prstDash val="sysDot"/>
            <a:headEnd type="arrow" w="sm" len="sm"/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001424F8-256B-4945-A4CD-51B8C5FBFB52}"/>
              </a:ext>
            </a:extLst>
          </p:cNvPr>
          <p:cNvSpPr/>
          <p:nvPr/>
        </p:nvSpPr>
        <p:spPr>
          <a:xfrm>
            <a:off x="7672598" y="3065012"/>
            <a:ext cx="100380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aramond" panose="02020404030301010803" pitchFamily="18" charset="0"/>
                <a:ea typeface="HGPｺﾞｼｯｸM"/>
                <a:cs typeface="+mn-cs"/>
              </a:rPr>
              <a:t>comparison</a:t>
            </a:r>
            <a:endParaRPr kumimoji="0" lang="ja-JP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Garamond" panose="02020404030301010803" pitchFamily="18" charset="0"/>
              <a:ea typeface="HGPｺﾞｼｯｸM"/>
              <a:cs typeface="+mn-cs"/>
            </a:endParaRPr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2FD73507-104F-4B8A-8A40-35AAAA54BA84}"/>
              </a:ext>
            </a:extLst>
          </p:cNvPr>
          <p:cNvSpPr/>
          <p:nvPr/>
        </p:nvSpPr>
        <p:spPr>
          <a:xfrm>
            <a:off x="5823074" y="4149948"/>
            <a:ext cx="1529971" cy="52322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HGPｺﾞｼｯｸM"/>
                <a:cs typeface="+mn-cs"/>
              </a:rPr>
              <a:t>Radiative transfer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HGPｺﾞｼｯｸM"/>
                <a:cs typeface="+mn-cs"/>
              </a:rPr>
              <a:t> (Pstar4)</a:t>
            </a:r>
            <a:endParaRPr kumimoji="0" lang="ja-JP" alt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 pitchFamily="18" charset="0"/>
              <a:ea typeface="HGPｺﾞｼｯｸM"/>
              <a:cs typeface="+mn-cs"/>
            </a:endParaRPr>
          </a:p>
        </p:txBody>
      </p:sp>
      <p:cxnSp>
        <p:nvCxnSpPr>
          <p:cNvPr id="14" name="直線矢印コネクタ 13">
            <a:extLst>
              <a:ext uri="{FF2B5EF4-FFF2-40B4-BE49-F238E27FC236}">
                <a16:creationId xmlns:a16="http://schemas.microsoft.com/office/drawing/2014/main" id="{3550D711-62C3-4D36-94B9-0BE8A202EADB}"/>
              </a:ext>
            </a:extLst>
          </p:cNvPr>
          <p:cNvCxnSpPr>
            <a:cxnSpLocks/>
            <a:stCxn id="13" idx="3"/>
            <a:endCxn id="7" idx="2"/>
          </p:cNvCxnSpPr>
          <p:nvPr/>
        </p:nvCxnSpPr>
        <p:spPr>
          <a:xfrm flipV="1">
            <a:off x="7353045" y="3783302"/>
            <a:ext cx="331495" cy="628256"/>
          </a:xfrm>
          <a:prstGeom prst="bentConnector2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662A963E-C7EF-4E7A-B030-FC7E4CD0B017}"/>
              </a:ext>
            </a:extLst>
          </p:cNvPr>
          <p:cNvSpPr/>
          <p:nvPr/>
        </p:nvSpPr>
        <p:spPr>
          <a:xfrm>
            <a:off x="7737134" y="5055277"/>
            <a:ext cx="104560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00" b="1" i="0" u="none" strike="noStrike" kern="1200" cap="none" spc="0" normalizeH="0" baseline="0" noProof="0" dirty="0" err="1">
                <a:ln w="900" cmpd="sng">
                  <a:noFill/>
                  <a:prstDash val="solid"/>
                </a:ln>
                <a:solidFill>
                  <a:srgbClr val="0E7742"/>
                </a:solidFill>
                <a:effectLst>
                  <a:innerShdw blurRad="101600" dist="76200" dir="5400000">
                    <a:srgbClr val="D4B685">
                      <a:alpha val="73000"/>
                    </a:srgbClr>
                  </a:innerShdw>
                </a:effectLst>
                <a:uLnTx/>
                <a:uFillTx/>
                <a:latin typeface="Garamond" panose="02020404030301010803" pitchFamily="18" charset="0"/>
                <a:ea typeface="HGP教科書体" panose="02020600000000000000" pitchFamily="18" charset="-128"/>
                <a:cs typeface="+mn-cs"/>
              </a:rPr>
              <a:t>RadCalNet</a:t>
            </a:r>
            <a:endParaRPr kumimoji="0" lang="ja-JP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HGPｺﾞｼｯｸM"/>
              <a:cs typeface="+mn-cs"/>
            </a:endParaRPr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26A2567C-B186-494E-B7E7-F3EF110728DD}"/>
              </a:ext>
            </a:extLst>
          </p:cNvPr>
          <p:cNvSpPr/>
          <p:nvPr/>
        </p:nvSpPr>
        <p:spPr>
          <a:xfrm>
            <a:off x="132673" y="6312548"/>
            <a:ext cx="7385676" cy="369332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altLang="ja-JP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HGP教科書体" panose="02020600000000000000" pitchFamily="18" charset="-128"/>
                <a:cs typeface="Arial" panose="020B0604020202020204" pitchFamily="34" charset="0"/>
              </a:rPr>
              <a:t>Gobabeb</a:t>
            </a:r>
            <a:r>
              <a:rPr kumimoji="0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HGP教科書体" panose="02020600000000000000" pitchFamily="18" charset="-128"/>
                <a:cs typeface="Arial" panose="020B0604020202020204" pitchFamily="34" charset="0"/>
              </a:rPr>
              <a:t>, </a:t>
            </a:r>
            <a:r>
              <a:rPr kumimoji="0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HGP教科書体" panose="02020600000000000000" pitchFamily="18" charset="-128"/>
                <a:cs typeface="Arial" panose="020B0604020202020204" pitchFamily="34" charset="0"/>
              </a:rPr>
              <a:t>RRV</a:t>
            </a:r>
            <a:r>
              <a:rPr kumimoji="0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HGP教科書体" panose="02020600000000000000" pitchFamily="18" charset="-128"/>
                <a:cs typeface="Arial" panose="020B0604020202020204" pitchFamily="34" charset="0"/>
              </a:rPr>
              <a:t>,</a:t>
            </a:r>
            <a:r>
              <a:rPr kumimoji="0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HGP教科書体" panose="02020600000000000000" pitchFamily="18" charset="-128"/>
                <a:cs typeface="Arial" panose="020B0604020202020204" pitchFamily="34" charset="0"/>
              </a:rPr>
              <a:t> </a:t>
            </a:r>
            <a:r>
              <a:rPr kumimoji="0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Arial" panose="020B0604020202020204" pitchFamily="34" charset="0"/>
                <a:ea typeface="HGP教科書体" panose="02020600000000000000" pitchFamily="18" charset="-128"/>
                <a:cs typeface="Arial" panose="020B0604020202020204" pitchFamily="34" charset="0"/>
              </a:rPr>
              <a:t>LCFR* (* can be influenced by the small structures)</a:t>
            </a:r>
            <a:endParaRPr kumimoji="0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HGPｺﾞｼｯｸM"/>
              <a:cs typeface="Arial" panose="020B0604020202020204" pitchFamily="34" charset="0"/>
            </a:endParaRP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80AB5802-9752-42C1-9D7A-972CC722C04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7596" y="1078147"/>
            <a:ext cx="2562149" cy="1462126"/>
          </a:xfrm>
          <a:prstGeom prst="rect">
            <a:avLst/>
          </a:prstGeom>
        </p:spPr>
      </p:pic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89452D12-1AA0-4BBA-89D1-668D1A8CF2AF}"/>
              </a:ext>
            </a:extLst>
          </p:cNvPr>
          <p:cNvSpPr/>
          <p:nvPr/>
        </p:nvSpPr>
        <p:spPr>
          <a:xfrm>
            <a:off x="5938195" y="6069034"/>
            <a:ext cx="274466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  <a:cs typeface="+mn-cs"/>
              </a:rPr>
              <a:t>Samples from Jan 2018 to May 2019</a:t>
            </a:r>
            <a:endParaRPr kumimoji="1" lang="ja-JP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游ゴシック" panose="020B0400000000000000" pitchFamily="50" charset="-128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2A1BA7F4-C9B4-4A75-8D7A-6856F14009CB}"/>
              </a:ext>
            </a:extLst>
          </p:cNvPr>
          <p:cNvSpPr/>
          <p:nvPr/>
        </p:nvSpPr>
        <p:spPr>
          <a:xfrm>
            <a:off x="3005787" y="176475"/>
            <a:ext cx="384271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1" i="0" u="none" strike="noStrike" kern="1200" cap="none" spc="0" normalizeH="0" baseline="0" noProof="0" dirty="0">
                <a:ln w="900" cmpd="sng">
                  <a:noFill/>
                  <a:prstDash val="solid"/>
                </a:ln>
                <a:solidFill>
                  <a:schemeClr val="bg1"/>
                </a:solidFill>
                <a:effectLst>
                  <a:innerShdw blurRad="101600" dist="76200" dir="5400000">
                    <a:srgbClr val="D4B685">
                      <a:alpha val="73000"/>
                    </a:srgbClr>
                  </a:innerShdw>
                </a:effectLst>
                <a:uLnTx/>
                <a:uFillTx/>
                <a:latin typeface="Arial" panose="020B0604020202020204" pitchFamily="34" charset="0"/>
                <a:ea typeface="HGP教科書体" panose="02020600000000000000" pitchFamily="18" charset="-128"/>
                <a:cs typeface="Arial" panose="020B0604020202020204" pitchFamily="34" charset="0"/>
              </a:rPr>
              <a:t>SGLI </a:t>
            </a:r>
            <a:r>
              <a:rPr kumimoji="1" lang="en-US" altLang="ja-JP" sz="2400" b="1" i="0" u="none" strike="noStrike" kern="1200" cap="none" spc="0" normalizeH="0" baseline="0" noProof="0" dirty="0" err="1">
                <a:ln w="900" cmpd="sng">
                  <a:noFill/>
                  <a:prstDash val="solid"/>
                </a:ln>
                <a:solidFill>
                  <a:schemeClr val="bg1"/>
                </a:solidFill>
                <a:effectLst>
                  <a:innerShdw blurRad="101600" dist="76200" dir="5400000">
                    <a:srgbClr val="D4B685">
                      <a:alpha val="73000"/>
                    </a:srgbClr>
                  </a:innerShdw>
                </a:effectLst>
                <a:uLnTx/>
                <a:uFillTx/>
                <a:latin typeface="Arial" panose="020B0604020202020204" pitchFamily="34" charset="0"/>
                <a:ea typeface="HGP教科書体" panose="02020600000000000000" pitchFamily="18" charset="-128"/>
                <a:cs typeface="Arial" panose="020B0604020202020204" pitchFamily="34" charset="0"/>
              </a:rPr>
              <a:t>vical</a:t>
            </a:r>
            <a:r>
              <a:rPr kumimoji="1" lang="en-US" altLang="ja-JP" sz="2400" b="1" i="0" u="none" strike="noStrike" kern="1200" cap="none" spc="0" normalizeH="0" baseline="0" noProof="0" dirty="0">
                <a:ln w="900" cmpd="sng">
                  <a:noFill/>
                  <a:prstDash val="solid"/>
                </a:ln>
                <a:solidFill>
                  <a:schemeClr val="bg1"/>
                </a:solidFill>
                <a:effectLst>
                  <a:innerShdw blurRad="101600" dist="76200" dir="5400000">
                    <a:srgbClr val="D4B685">
                      <a:alpha val="73000"/>
                    </a:srgbClr>
                  </a:innerShdw>
                </a:effectLst>
                <a:uLnTx/>
                <a:uFillTx/>
                <a:latin typeface="Arial" panose="020B0604020202020204" pitchFamily="34" charset="0"/>
                <a:ea typeface="HGP教科書体" panose="02020600000000000000" pitchFamily="18" charset="-128"/>
                <a:cs typeface="Arial" panose="020B0604020202020204" pitchFamily="34" charset="0"/>
              </a:rPr>
              <a:t> by </a:t>
            </a:r>
            <a:r>
              <a:rPr kumimoji="1" lang="en-US" altLang="ja-JP" sz="2400" b="1" i="0" u="none" strike="noStrike" kern="1200" cap="none" spc="0" normalizeH="0" baseline="0" noProof="0" dirty="0" err="1">
                <a:ln w="900" cmpd="sng">
                  <a:noFill/>
                  <a:prstDash val="solid"/>
                </a:ln>
                <a:solidFill>
                  <a:schemeClr val="bg1"/>
                </a:solidFill>
                <a:effectLst>
                  <a:innerShdw blurRad="101600" dist="76200" dir="5400000">
                    <a:srgbClr val="D4B685">
                      <a:alpha val="73000"/>
                    </a:srgbClr>
                  </a:innerShdw>
                </a:effectLst>
                <a:uLnTx/>
                <a:uFillTx/>
                <a:latin typeface="Arial" panose="020B0604020202020204" pitchFamily="34" charset="0"/>
                <a:ea typeface="HGP教科書体" panose="02020600000000000000" pitchFamily="18" charset="-128"/>
                <a:cs typeface="Arial" panose="020B0604020202020204" pitchFamily="34" charset="0"/>
              </a:rPr>
              <a:t>RadCalNet</a:t>
            </a:r>
            <a:r>
              <a:rPr kumimoji="1" lang="en-US" altLang="ja-JP" sz="2400" b="1" i="0" u="none" strike="noStrike" kern="1200" cap="none" spc="0" normalizeH="0" baseline="0" noProof="0" dirty="0">
                <a:ln w="900" cmpd="sng">
                  <a:noFill/>
                  <a:prstDash val="solid"/>
                </a:ln>
                <a:solidFill>
                  <a:schemeClr val="bg1"/>
                </a:solidFill>
                <a:effectLst>
                  <a:innerShdw blurRad="101600" dist="76200" dir="5400000">
                    <a:srgbClr val="D4B685">
                      <a:alpha val="73000"/>
                    </a:srgbClr>
                  </a:innerShdw>
                </a:effectLst>
                <a:uLnTx/>
                <a:uFillTx/>
                <a:latin typeface="Arial" panose="020B0604020202020204" pitchFamily="34" charset="0"/>
                <a:ea typeface="HGP教科書体" panose="02020600000000000000" pitchFamily="18" charset="-128"/>
                <a:cs typeface="Arial" panose="020B0604020202020204" pitchFamily="34" charset="0"/>
              </a:rPr>
              <a:t>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HGP教科書体" panose="02020600000000000000" pitchFamily="18" charset="-128"/>
                <a:cs typeface="Arial" panose="020B0604020202020204" pitchFamily="34" charset="0"/>
              </a:rPr>
              <a:t>(</a:t>
            </a:r>
            <a:r>
              <a:rPr kumimoji="0" lang="en-US" altLang="ja-JP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HGP教科書体" panose="02020600000000000000" pitchFamily="18" charset="-128"/>
                <a:cs typeface="Arial" panose="020B0604020202020204" pitchFamily="34" charset="0"/>
              </a:rPr>
              <a:t>Gobabeb</a:t>
            </a:r>
            <a:r>
              <a:rPr kumimoji="0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HGP教科書体" panose="02020600000000000000" pitchFamily="18" charset="-128"/>
                <a:cs typeface="Arial" panose="020B0604020202020204" pitchFamily="34" charset="0"/>
              </a:rPr>
              <a:t>,</a:t>
            </a: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HGP教科書体" panose="02020600000000000000" pitchFamily="18" charset="-128"/>
                <a:cs typeface="Arial" panose="020B0604020202020204" pitchFamily="34" charset="0"/>
              </a:rPr>
              <a:t> </a:t>
            </a:r>
            <a:r>
              <a:rPr kumimoji="0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HGP教科書体" panose="02020600000000000000" pitchFamily="18" charset="-128"/>
                <a:cs typeface="Arial" panose="020B0604020202020204" pitchFamily="34" charset="0"/>
              </a:rPr>
              <a:t>LCFR, RRV)</a:t>
            </a:r>
            <a:endParaRPr kumimoji="0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HGPｺﾞｼｯｸM"/>
              <a:cs typeface="Arial" panose="020B0604020202020204" pitchFamily="34" charset="0"/>
            </a:endParaRPr>
          </a:p>
        </p:txBody>
      </p:sp>
      <p:sp>
        <p:nvSpPr>
          <p:cNvPr id="20" name="スライド番号プレースホルダー 1">
            <a:extLst>
              <a:ext uri="{FF2B5EF4-FFF2-40B4-BE49-F238E27FC236}">
                <a16:creationId xmlns:a16="http://schemas.microsoft.com/office/drawing/2014/main" id="{DA3B9008-B4D1-44B2-A75D-5537B8B43240}"/>
              </a:ext>
            </a:extLst>
          </p:cNvPr>
          <p:cNvSpPr txBox="1">
            <a:spLocks/>
          </p:cNvSpPr>
          <p:nvPr/>
        </p:nvSpPr>
        <p:spPr>
          <a:xfrm>
            <a:off x="7010400" y="6397595"/>
            <a:ext cx="1970943" cy="400110"/>
          </a:xfrm>
          <a:prstGeom prst="rect">
            <a:avLst/>
          </a:prstGeom>
        </p:spPr>
        <p:txBody>
          <a:bodyPr/>
          <a:lstStyle>
            <a:lvl1pPr defTabSz="457200">
              <a:defRPr>
                <a:solidFill>
                  <a:srgbClr val="002569"/>
                </a:solidFill>
              </a:defRPr>
            </a:lvl1pPr>
            <a:lvl2pPr indent="457200" defTabSz="457200">
              <a:defRPr>
                <a:solidFill>
                  <a:srgbClr val="002569"/>
                </a:solidFill>
              </a:defRPr>
            </a:lvl2pPr>
            <a:lvl3pPr indent="914400" defTabSz="457200">
              <a:defRPr>
                <a:solidFill>
                  <a:srgbClr val="002569"/>
                </a:solidFill>
              </a:defRPr>
            </a:lvl3pPr>
            <a:lvl4pPr indent="1371600" defTabSz="457200">
              <a:defRPr>
                <a:solidFill>
                  <a:srgbClr val="002569"/>
                </a:solidFill>
              </a:defRPr>
            </a:lvl4pPr>
            <a:lvl5pPr indent="1828800" defTabSz="457200">
              <a:defRPr>
                <a:solidFill>
                  <a:srgbClr val="002569"/>
                </a:solidFill>
              </a:defRPr>
            </a:lvl5pPr>
            <a:lvl6pPr indent="2286000" defTabSz="457200">
              <a:defRPr>
                <a:solidFill>
                  <a:srgbClr val="002569"/>
                </a:solidFill>
              </a:defRPr>
            </a:lvl6pPr>
            <a:lvl7pPr indent="2743200" defTabSz="457200">
              <a:defRPr>
                <a:solidFill>
                  <a:srgbClr val="002569"/>
                </a:solidFill>
              </a:defRPr>
            </a:lvl7pPr>
            <a:lvl8pPr indent="3200400" defTabSz="457200">
              <a:defRPr>
                <a:solidFill>
                  <a:srgbClr val="002569"/>
                </a:solidFill>
              </a:defRPr>
            </a:lvl8pPr>
            <a:lvl9pPr indent="3657600" defTabSz="457200">
              <a:defRPr>
                <a:solidFill>
                  <a:srgbClr val="002569"/>
                </a:solidFill>
              </a:defRPr>
            </a:lvl9pPr>
          </a:lstStyle>
          <a:p>
            <a:pPr algn="r" defTabSz="779173">
              <a:defRPr/>
            </a:pPr>
            <a:fld id="{D1C38B77-350B-4033-A646-6EAACEE6E440}" type="slidenum">
              <a:rPr kumimoji="1" lang="ja-JP" altLang="en-US" sz="2000" kern="1200" smtClean="0">
                <a:solidFill>
                  <a:srgbClr val="008000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rPr>
              <a:pPr algn="r" defTabSz="779173">
                <a:defRPr/>
              </a:pPr>
              <a:t>5</a:t>
            </a:fld>
            <a:endParaRPr kumimoji="1" lang="ja-JP" altLang="en-US" sz="2000" kern="1200" dirty="0">
              <a:solidFill>
                <a:srgbClr val="008000"/>
              </a:solidFill>
              <a:latin typeface="Arial" panose="020B0604020202020204" pitchFamily="34" charset="0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83355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正方形/長方形 16"/>
          <p:cNvSpPr/>
          <p:nvPr/>
        </p:nvSpPr>
        <p:spPr>
          <a:xfrm>
            <a:off x="3832110" y="1185360"/>
            <a:ext cx="4809553" cy="55461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ja-JP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Successor of Aqua/AMSR-E (launched in May 2002), providing continuous data for climate studies and operational applications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ja-JP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Joining A-train constellation and also GPM constellation</a:t>
            </a:r>
            <a:endParaRPr kumimoji="0" lang="en-US" altLang="ja-JP" sz="1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ja-JP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Carrying AMSR2, a multi-polarization and multi-frequency microwave imager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ja-JP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Observing various water-related ECVs </a:t>
            </a:r>
            <a:r>
              <a:rPr kumimoji="0" lang="en-US" altLang="ja-JP" sz="1400" kern="0" dirty="0">
                <a:solidFill>
                  <a:sysClr val="windowText" lastClr="000000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over atmosphere, land, ocean and cryosphere in</a:t>
            </a:r>
            <a:r>
              <a:rPr kumimoji="0" lang="en-US" altLang="ja-JP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h</a:t>
            </a:r>
            <a:r>
              <a:rPr kumimoji="0" lang="en-US" altLang="ja-JP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igh spatial resolution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ja-JP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Improving on-board calibration target has resulted reduction of annual TB variation due to calibration and improvement of TB stability</a:t>
            </a:r>
          </a:p>
          <a:p>
            <a:pPr marL="285750" indent="-28575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kumimoji="0" lang="en-US" altLang="ja-JP" sz="1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Achieved designed mission life (5-year) on May 18, 2017</a:t>
            </a:r>
            <a:r>
              <a:rPr kumimoji="0" lang="en-US" altLang="ja-JP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, and continues observation.</a:t>
            </a:r>
          </a:p>
          <a:p>
            <a:pPr marL="285750" indent="-28575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kumimoji="0" lang="en-US" altLang="ja-JP" sz="1400" kern="0" dirty="0">
                <a:solidFill>
                  <a:srgbClr val="FF0000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AMSR2 follow-on (AMSR3) has been in Pre-project phase (Phase A) </a:t>
            </a:r>
            <a:r>
              <a:rPr kumimoji="0" lang="en-US" altLang="ja-JP" sz="1400" kern="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since Sep. 2018.</a:t>
            </a:r>
            <a:endParaRPr kumimoji="0" lang="en-US" altLang="ja-JP" sz="1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pic>
        <p:nvPicPr>
          <p:cNvPr id="24" name="図 2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71" b="16972"/>
          <a:stretch/>
        </p:blipFill>
        <p:spPr>
          <a:xfrm>
            <a:off x="506212" y="1143000"/>
            <a:ext cx="2790987" cy="1552208"/>
          </a:xfrm>
          <a:prstGeom prst="rect">
            <a:avLst/>
          </a:prstGeom>
        </p:spPr>
      </p:pic>
      <p:sp>
        <p:nvSpPr>
          <p:cNvPr id="5" name="タイトル 4">
            <a:extLst>
              <a:ext uri="{FF2B5EF4-FFF2-40B4-BE49-F238E27FC236}">
                <a16:creationId xmlns:a16="http://schemas.microsoft.com/office/drawing/2014/main" id="{DEAD3074-C86C-4647-A4B9-3DEF094472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6893" y="126442"/>
            <a:ext cx="5510213" cy="581025"/>
          </a:xfrm>
        </p:spPr>
        <p:txBody>
          <a:bodyPr/>
          <a:lstStyle/>
          <a:p>
            <a:pPr algn="ctr"/>
            <a:r>
              <a:rPr lang="en-US" altLang="ja-JP" sz="2000" dirty="0"/>
              <a:t>Global Change Observation Mission - Water "SHIZUKU" (GCOM-W)</a:t>
            </a:r>
            <a:endParaRPr lang="ja-JP" altLang="en-US" sz="2000" dirty="0"/>
          </a:p>
        </p:txBody>
      </p:sp>
      <p:graphicFrame>
        <p:nvGraphicFramePr>
          <p:cNvPr id="6" name="表 5">
            <a:extLst>
              <a:ext uri="{FF2B5EF4-FFF2-40B4-BE49-F238E27FC236}">
                <a16:creationId xmlns:a16="http://schemas.microsoft.com/office/drawing/2014/main" id="{F871208E-52BF-4EDC-A5A7-2CB3A4CFCB1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2659958"/>
              </p:ext>
            </p:extLst>
          </p:nvPr>
        </p:nvGraphicFramePr>
        <p:xfrm>
          <a:off x="0" y="2751949"/>
          <a:ext cx="3652598" cy="41148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40841">
                  <a:extLst>
                    <a:ext uri="{9D8B030D-6E8A-4147-A177-3AD203B41FA5}">
                      <a16:colId xmlns:a16="http://schemas.microsoft.com/office/drawing/2014/main" val="3748962175"/>
                    </a:ext>
                  </a:extLst>
                </a:gridCol>
                <a:gridCol w="3311757">
                  <a:extLst>
                    <a:ext uri="{9D8B030D-6E8A-4147-A177-3AD203B41FA5}">
                      <a16:colId xmlns:a16="http://schemas.microsoft.com/office/drawing/2014/main" val="813341471"/>
                    </a:ext>
                  </a:extLst>
                </a:gridCol>
              </a:tblGrid>
              <a:tr h="0">
                <a:tc gridSpan="2">
                  <a:txBody>
                    <a:bodyPr/>
                    <a:lstStyle/>
                    <a:p>
                      <a:pPr algn="l"/>
                      <a:r>
                        <a:rPr kumimoji="1" lang="en-US" altLang="ja-JP" sz="1200" b="0" dirty="0"/>
                        <a:t>AMSR2</a:t>
                      </a:r>
                      <a:r>
                        <a:rPr kumimoji="1" lang="ja-JP" altLang="en-US" sz="1200" b="0" dirty="0"/>
                        <a:t> </a:t>
                      </a:r>
                      <a:r>
                        <a:rPr kumimoji="1" lang="en-US" altLang="ja-JP" sz="1200" b="0" dirty="0"/>
                        <a:t>Products</a:t>
                      </a:r>
                      <a:endParaRPr kumimoji="1" lang="ja-JP" altLang="en-US" sz="1200" b="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kumimoji="1" lang="ja-JP" altLang="en-US" sz="14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5167411"/>
                  </a:ext>
                </a:extLst>
              </a:tr>
              <a:tr h="176743">
                <a:tc rowSpan="9">
                  <a:txBody>
                    <a:bodyPr/>
                    <a:lstStyle/>
                    <a:p>
                      <a:pPr algn="l"/>
                      <a:r>
                        <a:rPr kumimoji="1" lang="en-US" altLang="ja-JP" sz="1200" b="0" dirty="0"/>
                        <a:t>STD</a:t>
                      </a:r>
                      <a:endParaRPr kumimoji="1" lang="ja-JP" altLang="en-US" sz="1200" b="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1200" b="0" dirty="0"/>
                        <a:t>Brightness</a:t>
                      </a:r>
                      <a:r>
                        <a:rPr kumimoji="1" lang="ja-JP" altLang="en-US" sz="1200" b="0" dirty="0"/>
                        <a:t> </a:t>
                      </a:r>
                      <a:r>
                        <a:rPr kumimoji="1" lang="en-US" altLang="ja-JP" sz="1200" b="0" dirty="0"/>
                        <a:t>Temperature</a:t>
                      </a:r>
                      <a:endParaRPr kumimoji="1" lang="ja-JP" altLang="en-US" sz="12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45455471"/>
                  </a:ext>
                </a:extLst>
              </a:tr>
              <a:tr h="125943">
                <a:tc vMerge="1">
                  <a:txBody>
                    <a:bodyPr/>
                    <a:lstStyle/>
                    <a:p>
                      <a:pPr algn="l"/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1200" b="0" dirty="0"/>
                        <a:t>Total</a:t>
                      </a:r>
                      <a:r>
                        <a:rPr kumimoji="1" lang="ja-JP" altLang="en-US" sz="1200" b="0" dirty="0"/>
                        <a:t> </a:t>
                      </a:r>
                      <a:r>
                        <a:rPr kumimoji="1" lang="en-US" altLang="ja-JP" sz="1200" b="0" dirty="0"/>
                        <a:t>Precipitable Water (over Ocean)</a:t>
                      </a:r>
                      <a:endParaRPr kumimoji="1" lang="ja-JP" altLang="en-US" sz="12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4338420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algn="l"/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1200" b="0" dirty="0"/>
                        <a:t>Total</a:t>
                      </a:r>
                      <a:r>
                        <a:rPr kumimoji="1" lang="ja-JP" altLang="en-US" sz="1200" b="0" dirty="0"/>
                        <a:t> </a:t>
                      </a:r>
                      <a:r>
                        <a:rPr kumimoji="1" lang="en-US" altLang="ja-JP" sz="1200" b="0" dirty="0"/>
                        <a:t>Cloud</a:t>
                      </a:r>
                      <a:r>
                        <a:rPr kumimoji="1" lang="ja-JP" altLang="en-US" sz="1200" b="0" dirty="0"/>
                        <a:t> </a:t>
                      </a:r>
                      <a:r>
                        <a:rPr kumimoji="1" lang="en-US" altLang="ja-JP" sz="1200" b="0" dirty="0"/>
                        <a:t>Liquid</a:t>
                      </a:r>
                      <a:r>
                        <a:rPr kumimoji="1" lang="ja-JP" altLang="en-US" sz="1200" b="0" dirty="0"/>
                        <a:t> </a:t>
                      </a:r>
                      <a:r>
                        <a:rPr kumimoji="1" lang="en-US" altLang="ja-JP" sz="1200" b="0" dirty="0"/>
                        <a:t>Water</a:t>
                      </a:r>
                      <a:r>
                        <a:rPr kumimoji="1" lang="ja-JP" altLang="en-US" sz="1200" b="0" dirty="0"/>
                        <a:t> </a:t>
                      </a:r>
                      <a:r>
                        <a:rPr kumimoji="1" lang="en-US" altLang="ja-JP" sz="1200" b="0" dirty="0"/>
                        <a:t>Content</a:t>
                      </a:r>
                      <a:endParaRPr kumimoji="1" lang="ja-JP" altLang="en-US" sz="12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1790356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algn="l"/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1200" b="0" dirty="0"/>
                        <a:t>Precipitation</a:t>
                      </a:r>
                      <a:endParaRPr kumimoji="1" lang="ja-JP" altLang="en-US" sz="12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50787708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algn="l"/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1200" b="0" dirty="0"/>
                        <a:t>Sea</a:t>
                      </a:r>
                      <a:r>
                        <a:rPr kumimoji="1" lang="ja-JP" altLang="en-US" sz="1200" b="0" dirty="0"/>
                        <a:t> </a:t>
                      </a:r>
                      <a:r>
                        <a:rPr kumimoji="1" lang="en-US" altLang="ja-JP" sz="1200" b="0" dirty="0"/>
                        <a:t>Surface</a:t>
                      </a:r>
                      <a:r>
                        <a:rPr kumimoji="1" lang="ja-JP" altLang="en-US" sz="1200" b="0" dirty="0"/>
                        <a:t> </a:t>
                      </a:r>
                      <a:r>
                        <a:rPr kumimoji="1" lang="en-US" altLang="ja-JP" sz="1200" b="0" dirty="0"/>
                        <a:t>Temperature</a:t>
                      </a:r>
                      <a:endParaRPr kumimoji="1" lang="ja-JP" altLang="en-US" sz="12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38501626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algn="l"/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1200" b="0" dirty="0"/>
                        <a:t>Sea Surface Wind Speed</a:t>
                      </a:r>
                      <a:endParaRPr kumimoji="1" lang="ja-JP" altLang="en-US" sz="12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45126623"/>
                  </a:ext>
                </a:extLst>
              </a:tr>
              <a:tr h="207223">
                <a:tc vMerge="1">
                  <a:txBody>
                    <a:bodyPr/>
                    <a:lstStyle/>
                    <a:p>
                      <a:pPr algn="l"/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1200" b="0" dirty="0"/>
                        <a:t>Sea</a:t>
                      </a:r>
                      <a:r>
                        <a:rPr kumimoji="1" lang="ja-JP" altLang="en-US" sz="1200" b="0" dirty="0"/>
                        <a:t> </a:t>
                      </a:r>
                      <a:r>
                        <a:rPr kumimoji="1" lang="en-US" altLang="ja-JP" sz="1200" b="0" dirty="0"/>
                        <a:t>Ice</a:t>
                      </a:r>
                      <a:r>
                        <a:rPr kumimoji="1" lang="ja-JP" altLang="en-US" sz="1200" b="0" dirty="0"/>
                        <a:t> </a:t>
                      </a:r>
                      <a:r>
                        <a:rPr kumimoji="1" lang="en-US" altLang="ja-JP" sz="1200" b="0" dirty="0"/>
                        <a:t>Concentration</a:t>
                      </a:r>
                      <a:endParaRPr kumimoji="1" lang="ja-JP" altLang="en-US" sz="12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32392036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algn="l"/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1200" b="0" dirty="0"/>
                        <a:t>Snow</a:t>
                      </a:r>
                      <a:r>
                        <a:rPr kumimoji="1" lang="ja-JP" altLang="en-US" sz="1200" b="0" dirty="0"/>
                        <a:t> </a:t>
                      </a:r>
                      <a:r>
                        <a:rPr kumimoji="1" lang="en-US" altLang="ja-JP" sz="1200" b="0" dirty="0"/>
                        <a:t>Depth</a:t>
                      </a:r>
                      <a:endParaRPr kumimoji="1" lang="ja-JP" altLang="en-US" sz="12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75436474"/>
                  </a:ext>
                </a:extLst>
              </a:tr>
              <a:tr h="136103">
                <a:tc vMerge="1">
                  <a:txBody>
                    <a:bodyPr/>
                    <a:lstStyle/>
                    <a:p>
                      <a:pPr algn="l"/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1200" b="0" dirty="0"/>
                        <a:t>Soil Moisture Content</a:t>
                      </a:r>
                      <a:endParaRPr kumimoji="1" lang="ja-JP" altLang="en-US" sz="12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27568919"/>
                  </a:ext>
                </a:extLst>
              </a:tr>
              <a:tr h="0">
                <a:tc rowSpan="5">
                  <a:txBody>
                    <a:bodyPr/>
                    <a:lstStyle/>
                    <a:p>
                      <a:pPr algn="l"/>
                      <a:r>
                        <a:rPr kumimoji="1" lang="en-US" altLang="ja-JP" sz="1200" b="0" dirty="0">
                          <a:solidFill>
                            <a:srgbClr val="0070C0"/>
                          </a:solidFill>
                        </a:rPr>
                        <a:t>RES</a:t>
                      </a:r>
                      <a:endParaRPr kumimoji="1" lang="ja-JP" altLang="en-US" sz="1200" b="0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1200" b="0" dirty="0">
                          <a:solidFill>
                            <a:srgbClr val="0070C0"/>
                          </a:solidFill>
                        </a:rPr>
                        <a:t>All-weather Sea Surface Wind Speed</a:t>
                      </a:r>
                      <a:endParaRPr kumimoji="1" lang="ja-JP" altLang="en-US" sz="1200" b="0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4701450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algn="l"/>
                      <a:endParaRPr kumimoji="1" lang="ja-JP" altLang="en-US" sz="1400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1200" b="0" dirty="0">
                          <a:solidFill>
                            <a:srgbClr val="0070C0"/>
                          </a:solidFill>
                        </a:rPr>
                        <a:t>10-GHz Sea Surface Temperature</a:t>
                      </a:r>
                      <a:endParaRPr kumimoji="1" lang="ja-JP" altLang="en-US" sz="1200" b="0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23886647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algn="l"/>
                      <a:endParaRPr kumimoji="1" lang="ja-JP" altLang="en-US" sz="1400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1200" b="0" dirty="0">
                          <a:solidFill>
                            <a:srgbClr val="0070C0"/>
                          </a:solidFill>
                        </a:rPr>
                        <a:t>Land</a:t>
                      </a:r>
                      <a:r>
                        <a:rPr kumimoji="1" lang="ja-JP" altLang="en-US" sz="1200" b="0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kumimoji="1" lang="en-US" altLang="ja-JP" sz="1200" b="0" dirty="0">
                          <a:solidFill>
                            <a:srgbClr val="0070C0"/>
                          </a:solidFill>
                        </a:rPr>
                        <a:t>Surface</a:t>
                      </a:r>
                      <a:r>
                        <a:rPr kumimoji="1" lang="ja-JP" altLang="en-US" sz="1200" b="0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kumimoji="1" lang="en-US" altLang="ja-JP" sz="1200" b="0" dirty="0">
                          <a:solidFill>
                            <a:srgbClr val="0070C0"/>
                          </a:solidFill>
                        </a:rPr>
                        <a:t>Temperature</a:t>
                      </a:r>
                      <a:endParaRPr kumimoji="1" lang="ja-JP" altLang="en-US" sz="1200" b="0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1585606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algn="l"/>
                      <a:endParaRPr kumimoji="1" lang="ja-JP" altLang="en-US" sz="1200" b="1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1200" b="0" dirty="0">
                          <a:solidFill>
                            <a:srgbClr val="0070C0"/>
                          </a:solidFill>
                        </a:rPr>
                        <a:t>Thin Ice Detection</a:t>
                      </a:r>
                      <a:endParaRPr kumimoji="1" lang="ja-JP" altLang="en-US" sz="1200" b="0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19383232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algn="l"/>
                      <a:endParaRPr kumimoji="1" lang="ja-JP" altLang="en-US" sz="1200" b="1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1200" b="0" dirty="0">
                          <a:solidFill>
                            <a:srgbClr val="0070C0"/>
                          </a:solidFill>
                        </a:rPr>
                        <a:t>Total Precipitable Water over Land</a:t>
                      </a:r>
                      <a:endParaRPr kumimoji="1" lang="ja-JP" altLang="en-US" sz="1200" b="0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2299745"/>
                  </a:ext>
                </a:extLst>
              </a:tr>
            </a:tbl>
          </a:graphicData>
        </a:graphic>
      </p:graphicFrame>
      <p:sp>
        <p:nvSpPr>
          <p:cNvPr id="7" name="スライド番号プレースホルダー 1">
            <a:extLst>
              <a:ext uri="{FF2B5EF4-FFF2-40B4-BE49-F238E27FC236}">
                <a16:creationId xmlns:a16="http://schemas.microsoft.com/office/drawing/2014/main" id="{D11995F8-85AC-47BC-90B9-A41F581E5A94}"/>
              </a:ext>
            </a:extLst>
          </p:cNvPr>
          <p:cNvSpPr txBox="1">
            <a:spLocks/>
          </p:cNvSpPr>
          <p:nvPr/>
        </p:nvSpPr>
        <p:spPr>
          <a:xfrm>
            <a:off x="6934200" y="6362445"/>
            <a:ext cx="1970943" cy="400110"/>
          </a:xfrm>
          <a:prstGeom prst="rect">
            <a:avLst/>
          </a:prstGeom>
        </p:spPr>
        <p:txBody>
          <a:bodyPr/>
          <a:lstStyle>
            <a:lvl1pPr defTabSz="457200">
              <a:defRPr>
                <a:solidFill>
                  <a:srgbClr val="002569"/>
                </a:solidFill>
              </a:defRPr>
            </a:lvl1pPr>
            <a:lvl2pPr indent="457200" defTabSz="457200">
              <a:defRPr>
                <a:solidFill>
                  <a:srgbClr val="002569"/>
                </a:solidFill>
              </a:defRPr>
            </a:lvl2pPr>
            <a:lvl3pPr indent="914400" defTabSz="457200">
              <a:defRPr>
                <a:solidFill>
                  <a:srgbClr val="002569"/>
                </a:solidFill>
              </a:defRPr>
            </a:lvl3pPr>
            <a:lvl4pPr indent="1371600" defTabSz="457200">
              <a:defRPr>
                <a:solidFill>
                  <a:srgbClr val="002569"/>
                </a:solidFill>
              </a:defRPr>
            </a:lvl4pPr>
            <a:lvl5pPr indent="1828800" defTabSz="457200">
              <a:defRPr>
                <a:solidFill>
                  <a:srgbClr val="002569"/>
                </a:solidFill>
              </a:defRPr>
            </a:lvl5pPr>
            <a:lvl6pPr indent="2286000" defTabSz="457200">
              <a:defRPr>
                <a:solidFill>
                  <a:srgbClr val="002569"/>
                </a:solidFill>
              </a:defRPr>
            </a:lvl6pPr>
            <a:lvl7pPr indent="2743200" defTabSz="457200">
              <a:defRPr>
                <a:solidFill>
                  <a:srgbClr val="002569"/>
                </a:solidFill>
              </a:defRPr>
            </a:lvl7pPr>
            <a:lvl8pPr indent="3200400" defTabSz="457200">
              <a:defRPr>
                <a:solidFill>
                  <a:srgbClr val="002569"/>
                </a:solidFill>
              </a:defRPr>
            </a:lvl8pPr>
            <a:lvl9pPr indent="3657600" defTabSz="457200">
              <a:defRPr>
                <a:solidFill>
                  <a:srgbClr val="002569"/>
                </a:solidFill>
              </a:defRPr>
            </a:lvl9pPr>
          </a:lstStyle>
          <a:p>
            <a:pPr algn="r" defTabSz="779173">
              <a:defRPr/>
            </a:pPr>
            <a:fld id="{D1C38B77-350B-4033-A646-6EAACEE6E440}" type="slidenum">
              <a:rPr kumimoji="1" lang="ja-JP" altLang="en-US" sz="2000" kern="1200" smtClean="0">
                <a:solidFill>
                  <a:srgbClr val="008000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rPr>
              <a:pPr algn="r" defTabSz="779173">
                <a:defRPr/>
              </a:pPr>
              <a:t>6</a:t>
            </a:fld>
            <a:endParaRPr kumimoji="1" lang="ja-JP" altLang="en-US" sz="2000" kern="1200" dirty="0">
              <a:solidFill>
                <a:srgbClr val="008000"/>
              </a:solidFill>
              <a:latin typeface="Arial" panose="020B0604020202020204" pitchFamily="34" charset="0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8182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6"/>
          <p:cNvSpPr txBox="1">
            <a:spLocks/>
          </p:cNvSpPr>
          <p:nvPr/>
        </p:nvSpPr>
        <p:spPr>
          <a:xfrm>
            <a:off x="1823777" y="231693"/>
            <a:ext cx="5694606" cy="514350"/>
          </a:xfrm>
          <a:prstGeom prst="rect">
            <a:avLst/>
          </a:prstGeom>
        </p:spPr>
        <p:txBody>
          <a:bodyPr/>
          <a:lstStyle>
            <a:lvl1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1pPr>
            <a:lvl2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2pPr>
            <a:lvl3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3pPr>
            <a:lvl4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4pPr>
            <a:lvl5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5pPr>
            <a:lvl6pPr indent="4572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6pPr>
            <a:lvl7pPr indent="9144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7pPr>
            <a:lvl8pPr indent="13716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8pPr>
            <a:lvl9pPr indent="18288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9pPr>
          </a:lstStyle>
          <a:p>
            <a:pPr algn="ctr"/>
            <a:r>
              <a:rPr lang="en-US" altLang="ja-JP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Decade-long Observation by GOSAT</a:t>
            </a:r>
          </a:p>
          <a:p>
            <a:pPr algn="ctr"/>
            <a:r>
              <a:rPr lang="en-US" altLang="ja-JP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n-US" altLang="ja-JP" sz="240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altLang="ja-JP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anniversary on Jan. 23, 2018</a:t>
            </a:r>
          </a:p>
        </p:txBody>
      </p:sp>
      <p:sp>
        <p:nvSpPr>
          <p:cNvPr id="13" name="スライド番号プレースホルダ 1"/>
          <p:cNvSpPr txBox="1">
            <a:spLocks noGrp="1"/>
          </p:cNvSpPr>
          <p:nvPr/>
        </p:nvSpPr>
        <p:spPr bwMode="auto">
          <a:xfrm>
            <a:off x="8319263" y="6392669"/>
            <a:ext cx="636527" cy="25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 eaLnBrk="1" hangingPunct="1"/>
            <a:fld id="{2A375BFF-D917-4D96-A3AA-960483DE114F}" type="slidenum">
              <a:rPr lang="en-US" altLang="ja-JP" sz="2100">
                <a:solidFill>
                  <a:srgbClr val="008000"/>
                </a:solidFill>
                <a:cs typeface="Arial" pitchFamily="34" charset="0"/>
              </a:rPr>
              <a:pPr algn="r" eaLnBrk="1" hangingPunct="1"/>
              <a:t>7</a:t>
            </a:fld>
            <a:endParaRPr lang="en-US" altLang="ja-JP" sz="2100" dirty="0">
              <a:solidFill>
                <a:srgbClr val="008000"/>
              </a:solidFill>
              <a:cs typeface="Arial" pitchFamily="34" charset="0"/>
            </a:endParaRPr>
          </a:p>
        </p:txBody>
      </p:sp>
      <p:sp>
        <p:nvSpPr>
          <p:cNvPr id="14" name="正方形/長方形 13"/>
          <p:cNvSpPr/>
          <p:nvPr/>
        </p:nvSpPr>
        <p:spPr>
          <a:xfrm>
            <a:off x="87325" y="4176729"/>
            <a:ext cx="153118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106939"/>
            <a:r>
              <a:rPr lang="en-US" altLang="ja-JP" sz="12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Global CO</a:t>
            </a:r>
            <a:r>
              <a:rPr lang="en-US" altLang="ja-JP" sz="1200" baseline="-250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2</a:t>
            </a:r>
            <a:r>
              <a:rPr lang="en-US" altLang="ja-JP" sz="12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density </a:t>
            </a:r>
          </a:p>
        </p:txBody>
      </p:sp>
      <p:pic>
        <p:nvPicPr>
          <p:cNvPr id="31" name="図 30">
            <a:extLst>
              <a:ext uri="{FF2B5EF4-FFF2-40B4-BE49-F238E27FC236}">
                <a16:creationId xmlns:a16="http://schemas.microsoft.com/office/drawing/2014/main" id="{7ECE32B3-134A-4503-AE01-3C9DFCA28D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7661" y="4246147"/>
            <a:ext cx="2134235" cy="297479"/>
          </a:xfrm>
          <a:prstGeom prst="rect">
            <a:avLst/>
          </a:prstGeom>
        </p:spPr>
      </p:pic>
      <p:sp>
        <p:nvSpPr>
          <p:cNvPr id="18" name="正方形/長方形 17"/>
          <p:cNvSpPr/>
          <p:nvPr/>
        </p:nvSpPr>
        <p:spPr>
          <a:xfrm>
            <a:off x="4806101" y="4154151"/>
            <a:ext cx="383142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900" dirty="0">
                <a:solidFill>
                  <a:srgbClr val="0000FF"/>
                </a:solidFill>
              </a:rPr>
              <a:t>https://data2.gosat.nies.go.jp/gallery/fts_l3_swir_co2_gallery_en.html</a:t>
            </a:r>
            <a:endParaRPr lang="ja-JP" altLang="en-US" sz="900" dirty="0">
              <a:solidFill>
                <a:srgbClr val="0000FF"/>
              </a:solidFill>
            </a:endParaRPr>
          </a:p>
        </p:txBody>
      </p:sp>
      <p:grpSp>
        <p:nvGrpSpPr>
          <p:cNvPr id="33" name="グループ化 32"/>
          <p:cNvGrpSpPr/>
          <p:nvPr/>
        </p:nvGrpSpPr>
        <p:grpSpPr>
          <a:xfrm>
            <a:off x="506473" y="1349376"/>
            <a:ext cx="3208792" cy="2909586"/>
            <a:chOff x="305610" y="269760"/>
            <a:chExt cx="6746811" cy="6181840"/>
          </a:xfrm>
        </p:grpSpPr>
        <p:pic>
          <p:nvPicPr>
            <p:cNvPr id="34" name="図 3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05610" y="269760"/>
              <a:ext cx="6746811" cy="6181840"/>
            </a:xfrm>
            <a:prstGeom prst="rect">
              <a:avLst/>
            </a:prstGeom>
          </p:spPr>
        </p:pic>
        <p:pic>
          <p:nvPicPr>
            <p:cNvPr id="35" name="図 3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320499" y="4934121"/>
              <a:ext cx="580721" cy="397976"/>
            </a:xfrm>
            <a:prstGeom prst="rect">
              <a:avLst/>
            </a:prstGeom>
          </p:spPr>
        </p:pic>
        <p:pic>
          <p:nvPicPr>
            <p:cNvPr id="36" name="図 3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310727" y="4481735"/>
              <a:ext cx="590493" cy="390450"/>
            </a:xfrm>
            <a:prstGeom prst="rect">
              <a:avLst/>
            </a:prstGeom>
          </p:spPr>
        </p:pic>
        <p:pic>
          <p:nvPicPr>
            <p:cNvPr id="37" name="図 3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285420" y="3979986"/>
              <a:ext cx="615800" cy="393495"/>
            </a:xfrm>
            <a:prstGeom prst="rect">
              <a:avLst/>
            </a:prstGeom>
          </p:spPr>
        </p:pic>
        <p:pic>
          <p:nvPicPr>
            <p:cNvPr id="38" name="図 37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296007" y="3515933"/>
              <a:ext cx="605212" cy="374679"/>
            </a:xfrm>
            <a:prstGeom prst="rect">
              <a:avLst/>
            </a:prstGeom>
          </p:spPr>
        </p:pic>
        <p:pic>
          <p:nvPicPr>
            <p:cNvPr id="39" name="図 38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296007" y="3014183"/>
              <a:ext cx="605212" cy="385849"/>
            </a:xfrm>
            <a:prstGeom prst="rect">
              <a:avLst/>
            </a:prstGeom>
          </p:spPr>
        </p:pic>
        <p:pic>
          <p:nvPicPr>
            <p:cNvPr id="40" name="図 39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296007" y="2524975"/>
              <a:ext cx="605212" cy="373308"/>
            </a:xfrm>
            <a:prstGeom prst="rect">
              <a:avLst/>
            </a:prstGeom>
          </p:spPr>
        </p:pic>
        <p:pic>
          <p:nvPicPr>
            <p:cNvPr id="41" name="図 40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320499" y="2044351"/>
              <a:ext cx="580719" cy="360400"/>
            </a:xfrm>
            <a:prstGeom prst="rect">
              <a:avLst/>
            </a:prstGeom>
          </p:spPr>
        </p:pic>
      </p:grpSp>
      <p:pic>
        <p:nvPicPr>
          <p:cNvPr id="44" name="図 43">
            <a:extLst>
              <a:ext uri="{FF2B5EF4-FFF2-40B4-BE49-F238E27FC236}">
                <a16:creationId xmlns:a16="http://schemas.microsoft.com/office/drawing/2014/main" id="{3793B999-E91C-4412-81F0-4C181D305EA1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9333" t="6874" r="52232" b="62490"/>
          <a:stretch/>
        </p:blipFill>
        <p:spPr>
          <a:xfrm>
            <a:off x="4412283" y="1684159"/>
            <a:ext cx="4309733" cy="233344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436A4FEC-ECEC-46C4-86F2-180C3886E4D4}"/>
              </a:ext>
            </a:extLst>
          </p:cNvPr>
          <p:cNvSpPr/>
          <p:nvPr/>
        </p:nvSpPr>
        <p:spPr>
          <a:xfrm>
            <a:off x="232073" y="4584196"/>
            <a:ext cx="8723717" cy="1668214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defTabSz="1106939">
              <a:lnSpc>
                <a:spcPct val="150000"/>
              </a:lnSpc>
            </a:pPr>
            <a:r>
              <a:rPr lang="en-US" altLang="ja-JP" sz="1400" dirty="0">
                <a:solidFill>
                  <a:srgbClr val="0000FF"/>
                </a:solidFill>
              </a:rPr>
              <a:t>Toward 20-year operation </a:t>
            </a:r>
          </a:p>
          <a:p>
            <a:pPr marL="342900" indent="-342900" defTabSz="1106939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ja-JP" sz="1400" dirty="0">
                <a:solidFill>
                  <a:srgbClr val="0000FF"/>
                </a:solidFill>
              </a:rPr>
              <a:t>enough fuel for another decade operation</a:t>
            </a:r>
          </a:p>
          <a:p>
            <a:pPr marL="342900" indent="-342900" defTabSz="1106939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ja-JP" sz="1400" dirty="0">
                <a:solidFill>
                  <a:srgbClr val="0000FF"/>
                </a:solidFill>
              </a:rPr>
              <a:t>no significant degradation in classic four </a:t>
            </a:r>
            <a:r>
              <a:rPr lang="en-US" altLang="ja-JP" sz="1400" dirty="0" err="1">
                <a:solidFill>
                  <a:srgbClr val="0000FF"/>
                </a:solidFill>
              </a:rPr>
              <a:t>NiCd</a:t>
            </a:r>
            <a:r>
              <a:rPr lang="en-US" altLang="ja-JP" sz="1400" dirty="0">
                <a:solidFill>
                  <a:srgbClr val="0000FF"/>
                </a:solidFill>
              </a:rPr>
              <a:t> batteries.</a:t>
            </a:r>
          </a:p>
          <a:p>
            <a:pPr marL="342900" indent="-342900" defTabSz="1106939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ja-JP" sz="1400" dirty="0">
                <a:solidFill>
                  <a:srgbClr val="0000FF"/>
                </a:solidFill>
              </a:rPr>
              <a:t>Radiance degradation and TIR non-linearity correction tables for 20-year operation are ready  in new  Level V220.</a:t>
            </a:r>
            <a:r>
              <a:rPr lang="ja-JP" altLang="en-US" sz="1400" dirty="0">
                <a:solidFill>
                  <a:srgbClr val="0000FF"/>
                </a:solidFill>
              </a:rPr>
              <a:t> </a:t>
            </a:r>
            <a:r>
              <a:rPr lang="en-US" altLang="ja-JP" sz="1400" dirty="0">
                <a:solidFill>
                  <a:srgbClr val="0000FF"/>
                </a:solidFill>
              </a:rPr>
              <a:t>(assuming</a:t>
            </a:r>
            <a:r>
              <a:rPr lang="ja-JP" altLang="en-US" sz="1400" dirty="0">
                <a:solidFill>
                  <a:srgbClr val="0000FF"/>
                </a:solidFill>
              </a:rPr>
              <a:t> </a:t>
            </a:r>
            <a:r>
              <a:rPr lang="en-US" altLang="ja-JP" sz="1400" dirty="0">
                <a:solidFill>
                  <a:srgbClr val="0000FF"/>
                </a:solidFill>
              </a:rPr>
              <a:t>very</a:t>
            </a:r>
            <a:r>
              <a:rPr lang="ja-JP" altLang="en-US" sz="1400" dirty="0">
                <a:solidFill>
                  <a:srgbClr val="0000FF"/>
                </a:solidFill>
              </a:rPr>
              <a:t> </a:t>
            </a:r>
            <a:r>
              <a:rPr lang="en-US" altLang="ja-JP" sz="1400" dirty="0">
                <a:solidFill>
                  <a:srgbClr val="0000FF"/>
                </a:solidFill>
              </a:rPr>
              <a:t>slow</a:t>
            </a:r>
            <a:r>
              <a:rPr lang="ja-JP" altLang="en-US" sz="1400" dirty="0">
                <a:solidFill>
                  <a:srgbClr val="0000FF"/>
                </a:solidFill>
              </a:rPr>
              <a:t> </a:t>
            </a:r>
            <a:r>
              <a:rPr lang="en-US" altLang="ja-JP" sz="1400" dirty="0">
                <a:solidFill>
                  <a:srgbClr val="0000FF"/>
                </a:solidFill>
              </a:rPr>
              <a:t>degradation in 0.76 </a:t>
            </a:r>
            <a:r>
              <a:rPr lang="en-US" altLang="ja-JP" sz="1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µm </a:t>
            </a:r>
            <a:r>
              <a:rPr lang="en-US" altLang="ja-JP" sz="1400" dirty="0">
                <a:solidFill>
                  <a:srgbClr val="0000FF"/>
                </a:solidFill>
              </a:rPr>
              <a:t>and no degradation in 1.6 and 2.0 </a:t>
            </a:r>
            <a:r>
              <a:rPr lang="en-US" altLang="ja-JP" sz="1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µm</a:t>
            </a:r>
            <a:r>
              <a:rPr lang="en-US" altLang="ja-JP" sz="1400" dirty="0">
                <a:solidFill>
                  <a:srgbClr val="0000FF"/>
                </a:solidFill>
              </a:rPr>
              <a:t>.</a:t>
            </a:r>
          </a:p>
        </p:txBody>
      </p:sp>
      <p:pic>
        <p:nvPicPr>
          <p:cNvPr id="19" name="図 18">
            <a:extLst>
              <a:ext uri="{FF2B5EF4-FFF2-40B4-BE49-F238E27FC236}">
                <a16:creationId xmlns:a16="http://schemas.microsoft.com/office/drawing/2014/main" id="{5054A1A0-A998-4219-ABC3-63679ACC217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962400" y="1347534"/>
            <a:ext cx="1001285" cy="914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2268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418544" y="273348"/>
            <a:ext cx="6525201" cy="474785"/>
          </a:xfrm>
        </p:spPr>
        <p:txBody>
          <a:bodyPr/>
          <a:lstStyle/>
          <a:p>
            <a:pPr algn="ctr"/>
            <a:r>
              <a:rPr lang="en-US" altLang="ja-JP" sz="2000" dirty="0"/>
              <a:t>GOSAT (2009-) new products</a:t>
            </a:r>
            <a:br>
              <a:rPr lang="en-US" altLang="ja-JP" sz="2000" dirty="0"/>
            </a:br>
            <a:r>
              <a:rPr lang="en-US" altLang="ja-JP" sz="2000" dirty="0"/>
              <a:t>Partial column density using both SWIR and TIR  </a:t>
            </a:r>
            <a:endParaRPr lang="ja-JP" altLang="en-US" sz="2000" dirty="0"/>
          </a:p>
        </p:txBody>
      </p:sp>
      <p:sp>
        <p:nvSpPr>
          <p:cNvPr id="5" name="正方形/長方形 4"/>
          <p:cNvSpPr/>
          <p:nvPr/>
        </p:nvSpPr>
        <p:spPr>
          <a:xfrm>
            <a:off x="2798792" y="3387562"/>
            <a:ext cx="2279862" cy="1808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575" dirty="0">
                <a:solidFill>
                  <a:schemeClr val="bg1"/>
                </a:solidFill>
              </a:rPr>
              <a:t>http://www.eorc.jaxa.jp/GOSAT/CO2_moitor/index.html</a:t>
            </a:r>
          </a:p>
        </p:txBody>
      </p:sp>
      <p:sp>
        <p:nvSpPr>
          <p:cNvPr id="13" name="スライド番号プレースホルダ 1"/>
          <p:cNvSpPr txBox="1">
            <a:spLocks noGrp="1"/>
          </p:cNvSpPr>
          <p:nvPr/>
        </p:nvSpPr>
        <p:spPr bwMode="auto">
          <a:xfrm>
            <a:off x="8218493" y="6408727"/>
            <a:ext cx="866271" cy="1283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 eaLnBrk="1" hangingPunct="1"/>
            <a:fld id="{2A375BFF-D917-4D96-A3AA-960483DE114F}" type="slidenum">
              <a:rPr lang="en-US" altLang="ja-JP">
                <a:solidFill>
                  <a:srgbClr val="008000"/>
                </a:solidFill>
                <a:cs typeface="Arial" pitchFamily="34" charset="0"/>
              </a:rPr>
              <a:pPr algn="r" eaLnBrk="1" hangingPunct="1"/>
              <a:t>8</a:t>
            </a:fld>
            <a:endParaRPr lang="en-US" altLang="ja-JP" dirty="0">
              <a:solidFill>
                <a:srgbClr val="008000"/>
              </a:solidFill>
              <a:cs typeface="Arial" pitchFamily="34" charset="0"/>
            </a:endParaRPr>
          </a:p>
        </p:txBody>
      </p:sp>
      <p:grpSp>
        <p:nvGrpSpPr>
          <p:cNvPr id="14" name="グループ化 13">
            <a:extLst>
              <a:ext uri="{FF2B5EF4-FFF2-40B4-BE49-F238E27FC236}">
                <a16:creationId xmlns:a16="http://schemas.microsoft.com/office/drawing/2014/main" id="{9A6DB12F-063E-4133-93EB-CCFD638B63A9}"/>
              </a:ext>
            </a:extLst>
          </p:cNvPr>
          <p:cNvGrpSpPr/>
          <p:nvPr/>
        </p:nvGrpSpPr>
        <p:grpSpPr>
          <a:xfrm>
            <a:off x="450045" y="1358367"/>
            <a:ext cx="3511371" cy="3510475"/>
            <a:chOff x="1335328" y="1291772"/>
            <a:chExt cx="5348361" cy="5070686"/>
          </a:xfrm>
        </p:grpSpPr>
        <p:pic>
          <p:nvPicPr>
            <p:cNvPr id="16" name="図 15">
              <a:extLst>
                <a:ext uri="{FF2B5EF4-FFF2-40B4-BE49-F238E27FC236}">
                  <a16:creationId xmlns:a16="http://schemas.microsoft.com/office/drawing/2014/main" id="{417BCA47-B216-404C-ACE9-CB8CC3DC83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705" t="13730" r="1441" b="19908"/>
            <a:stretch/>
          </p:blipFill>
          <p:spPr>
            <a:xfrm>
              <a:off x="1381689" y="5558149"/>
              <a:ext cx="1752837" cy="804309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7" name="直方体 16">
              <a:extLst>
                <a:ext uri="{FF2B5EF4-FFF2-40B4-BE49-F238E27FC236}">
                  <a16:creationId xmlns:a16="http://schemas.microsoft.com/office/drawing/2014/main" id="{9287FEF0-9686-419F-8A4A-8C097536118A}"/>
                </a:ext>
              </a:extLst>
            </p:cNvPr>
            <p:cNvSpPr/>
            <p:nvPr/>
          </p:nvSpPr>
          <p:spPr bwMode="auto">
            <a:xfrm>
              <a:off x="3357978" y="4725838"/>
              <a:ext cx="1580115" cy="1216152"/>
            </a:xfrm>
            <a:prstGeom prst="cube">
              <a:avLst>
                <a:gd name="adj" fmla="val 19116"/>
              </a:avLst>
            </a:prstGeom>
            <a:solidFill>
              <a:srgbClr val="66FFFF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3305" tIns="31652" rIns="63305" bIns="31652" numCol="1" rtlCol="0" anchor="t" anchorCtr="0" compatLnSpc="1">
              <a:prstTxWarp prst="textNoShape">
                <a:avLst/>
              </a:prstTxWarp>
            </a:bodyPr>
            <a:lstStyle/>
            <a:p>
              <a:endParaRPr lang="ja-JP" altLang="en-US" sz="831">
                <a:latin typeface="Arial" charset="0"/>
                <a:ea typeface="ＭＳ Ｐゴシック" pitchFamily="96" charset="-128"/>
              </a:endParaRPr>
            </a:p>
          </p:txBody>
        </p:sp>
        <p:sp>
          <p:nvSpPr>
            <p:cNvPr id="18" name="雲 17">
              <a:extLst>
                <a:ext uri="{FF2B5EF4-FFF2-40B4-BE49-F238E27FC236}">
                  <a16:creationId xmlns:a16="http://schemas.microsoft.com/office/drawing/2014/main" id="{903D7523-E091-4339-84C7-C87CD2820625}"/>
                </a:ext>
              </a:extLst>
            </p:cNvPr>
            <p:cNvSpPr/>
            <p:nvPr/>
          </p:nvSpPr>
          <p:spPr bwMode="auto">
            <a:xfrm>
              <a:off x="3727595" y="5748792"/>
              <a:ext cx="669477" cy="193197"/>
            </a:xfrm>
            <a:prstGeom prst="cloud">
              <a:avLst/>
            </a:prstGeom>
            <a:gradFill flip="none" rotWithShape="1">
              <a:gsLst>
                <a:gs pos="0">
                  <a:srgbClr val="CC0000">
                    <a:shade val="30000"/>
                    <a:satMod val="115000"/>
                  </a:srgbClr>
                </a:gs>
                <a:gs pos="50000">
                  <a:srgbClr val="CC0000">
                    <a:shade val="67500"/>
                    <a:satMod val="115000"/>
                  </a:srgbClr>
                </a:gs>
                <a:gs pos="100000">
                  <a:srgbClr val="CC0000">
                    <a:shade val="100000"/>
                    <a:satMod val="115000"/>
                  </a:srgbClr>
                </a:gs>
              </a:gsLst>
              <a:lin ang="18900000" scaled="1"/>
              <a:tileRect/>
            </a:gra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3305" tIns="31652" rIns="63305" bIns="31652" numCol="1" rtlCol="0" anchor="t" anchorCtr="0" compatLnSpc="1">
              <a:prstTxWarp prst="textNoShape">
                <a:avLst/>
              </a:prstTxWarp>
            </a:bodyPr>
            <a:lstStyle/>
            <a:p>
              <a:pPr defTabSz="633078"/>
              <a:endParaRPr lang="ja-JP" altLang="en-US" sz="831" dirty="0">
                <a:latin typeface="Arial" charset="0"/>
                <a:ea typeface="ＭＳ Ｐゴシック" pitchFamily="96" charset="-128"/>
              </a:endParaRPr>
            </a:p>
          </p:txBody>
        </p:sp>
        <p:sp>
          <p:nvSpPr>
            <p:cNvPr id="19" name="正方形/長方形 18">
              <a:extLst>
                <a:ext uri="{FF2B5EF4-FFF2-40B4-BE49-F238E27FC236}">
                  <a16:creationId xmlns:a16="http://schemas.microsoft.com/office/drawing/2014/main" id="{E447DEAF-C527-4378-833B-40AEC3F6DA36}"/>
                </a:ext>
              </a:extLst>
            </p:cNvPr>
            <p:cNvSpPr/>
            <p:nvPr/>
          </p:nvSpPr>
          <p:spPr>
            <a:xfrm>
              <a:off x="3338851" y="5941989"/>
              <a:ext cx="1869057" cy="31804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ja-JP" sz="831" dirty="0">
                  <a:solidFill>
                    <a:srgbClr val="FF0000"/>
                  </a:solidFill>
                </a:rPr>
                <a:t>Local Emission</a:t>
              </a:r>
              <a:endParaRPr lang="ja-JP" altLang="en-US" sz="831" dirty="0">
                <a:solidFill>
                  <a:srgbClr val="FF0000"/>
                </a:solidFill>
              </a:endParaRPr>
            </a:p>
          </p:txBody>
        </p:sp>
        <p:sp>
          <p:nvSpPr>
            <p:cNvPr id="20" name="AutoShape 62">
              <a:extLst>
                <a:ext uri="{FF2B5EF4-FFF2-40B4-BE49-F238E27FC236}">
                  <a16:creationId xmlns:a16="http://schemas.microsoft.com/office/drawing/2014/main" id="{179B308C-1DF3-473E-98D4-8C94C1B199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35328" y="1718726"/>
              <a:ext cx="597663" cy="579496"/>
            </a:xfrm>
            <a:prstGeom prst="sun">
              <a:avLst>
                <a:gd name="adj" fmla="val 25000"/>
              </a:avLst>
            </a:prstGeom>
            <a:solidFill>
              <a:srgbClr val="FF0000"/>
            </a:solidFill>
            <a:ln w="1270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 sz="831" dirty="0"/>
            </a:p>
          </p:txBody>
        </p:sp>
        <p:pic>
          <p:nvPicPr>
            <p:cNvPr id="21" name="図 1" descr="リーフレット最終背景なし高.jpg">
              <a:extLst>
                <a:ext uri="{FF2B5EF4-FFF2-40B4-BE49-F238E27FC236}">
                  <a16:creationId xmlns:a16="http://schemas.microsoft.com/office/drawing/2014/main" id="{B14C52D4-866F-43B4-8EA2-7D1477862CB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15977" y="2177657"/>
              <a:ext cx="830262" cy="476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" name="Picture 8" descr="二酸化炭素">
              <a:extLst>
                <a:ext uri="{FF2B5EF4-FFF2-40B4-BE49-F238E27FC236}">
                  <a16:creationId xmlns:a16="http://schemas.microsoft.com/office/drawing/2014/main" id="{EA8DBA70-BBD7-4366-8C12-9F9FFDC0A57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685994">
              <a:off x="2092348" y="3981018"/>
              <a:ext cx="475625" cy="434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8" descr="二酸化炭素">
              <a:extLst>
                <a:ext uri="{FF2B5EF4-FFF2-40B4-BE49-F238E27FC236}">
                  <a16:creationId xmlns:a16="http://schemas.microsoft.com/office/drawing/2014/main" id="{09A8798E-26C0-48BB-B059-8F28DB8A273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685994">
              <a:off x="2131127" y="5003361"/>
              <a:ext cx="475625" cy="434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" name="Line 63">
              <a:extLst>
                <a:ext uri="{FF2B5EF4-FFF2-40B4-BE49-F238E27FC236}">
                  <a16:creationId xmlns:a16="http://schemas.microsoft.com/office/drawing/2014/main" id="{F4FC830B-82AD-4C4E-9DE3-823BB3B6A83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614804" y="2671273"/>
              <a:ext cx="10639" cy="1778280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prstDash val="sysDot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ja-JP" altLang="en-US" sz="831" dirty="0"/>
            </a:p>
          </p:txBody>
        </p:sp>
        <p:sp>
          <p:nvSpPr>
            <p:cNvPr id="25" name="Line 63">
              <a:extLst>
                <a:ext uri="{FF2B5EF4-FFF2-40B4-BE49-F238E27FC236}">
                  <a16:creationId xmlns:a16="http://schemas.microsoft.com/office/drawing/2014/main" id="{43D5ECA0-FC49-4C04-8378-0218C51B422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940867" y="2671273"/>
              <a:ext cx="8468" cy="2556933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prstDash val="sysDot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ja-JP" altLang="en-US" sz="831" dirty="0"/>
            </a:p>
          </p:txBody>
        </p:sp>
        <p:sp>
          <p:nvSpPr>
            <p:cNvPr id="26" name="Line 64">
              <a:extLst>
                <a:ext uri="{FF2B5EF4-FFF2-40B4-BE49-F238E27FC236}">
                  <a16:creationId xmlns:a16="http://schemas.microsoft.com/office/drawing/2014/main" id="{0C6DEFE7-3F5B-4FDB-80B1-E49AC117417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634160" y="2459089"/>
              <a:ext cx="1" cy="3392388"/>
            </a:xfrm>
            <a:prstGeom prst="line">
              <a:avLst/>
            </a:prstGeom>
            <a:noFill/>
            <a:ln w="76200">
              <a:solidFill>
                <a:srgbClr val="0000FF"/>
              </a:solidFill>
              <a:prstDash val="solid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ja-JP" altLang="en-US" sz="831" dirty="0"/>
            </a:p>
          </p:txBody>
        </p:sp>
        <p:sp>
          <p:nvSpPr>
            <p:cNvPr id="27" name="Line 64">
              <a:extLst>
                <a:ext uri="{FF2B5EF4-FFF2-40B4-BE49-F238E27FC236}">
                  <a16:creationId xmlns:a16="http://schemas.microsoft.com/office/drawing/2014/main" id="{0EBE0BA8-55B1-4D9B-8BEB-1AE82A6C824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053964" y="2679931"/>
              <a:ext cx="13150" cy="3171545"/>
            </a:xfrm>
            <a:prstGeom prst="line">
              <a:avLst/>
            </a:prstGeom>
            <a:noFill/>
            <a:ln w="76200">
              <a:solidFill>
                <a:srgbClr val="0000FF"/>
              </a:solidFill>
              <a:prstDash val="solid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ja-JP" altLang="en-US" sz="831" dirty="0"/>
            </a:p>
          </p:txBody>
        </p:sp>
        <p:sp>
          <p:nvSpPr>
            <p:cNvPr id="28" name="直方体 27">
              <a:extLst>
                <a:ext uri="{FF2B5EF4-FFF2-40B4-BE49-F238E27FC236}">
                  <a16:creationId xmlns:a16="http://schemas.microsoft.com/office/drawing/2014/main" id="{B647C32B-3E80-4989-85D8-EBEA19946E73}"/>
                </a:ext>
              </a:extLst>
            </p:cNvPr>
            <p:cNvSpPr/>
            <p:nvPr/>
          </p:nvSpPr>
          <p:spPr bwMode="auto">
            <a:xfrm>
              <a:off x="3354261" y="3744382"/>
              <a:ext cx="1580115" cy="1216152"/>
            </a:xfrm>
            <a:prstGeom prst="cube">
              <a:avLst>
                <a:gd name="adj" fmla="val 19116"/>
              </a:avLst>
            </a:prstGeom>
            <a:solidFill>
              <a:srgbClr val="CCFFFF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3305" tIns="31652" rIns="63305" bIns="31652" numCol="1" rtlCol="0" anchor="t" anchorCtr="0" compatLnSpc="1">
              <a:prstTxWarp prst="textNoShape">
                <a:avLst/>
              </a:prstTxWarp>
            </a:bodyPr>
            <a:lstStyle/>
            <a:p>
              <a:endParaRPr lang="ja-JP" altLang="en-US" sz="831">
                <a:latin typeface="Arial" charset="0"/>
                <a:ea typeface="ＭＳ Ｐゴシック" pitchFamily="96" charset="-128"/>
              </a:endParaRPr>
            </a:p>
          </p:txBody>
        </p:sp>
        <p:sp>
          <p:nvSpPr>
            <p:cNvPr id="29" name="正方形/長方形 28">
              <a:extLst>
                <a:ext uri="{FF2B5EF4-FFF2-40B4-BE49-F238E27FC236}">
                  <a16:creationId xmlns:a16="http://schemas.microsoft.com/office/drawing/2014/main" id="{D13933E3-19A1-4209-BA00-527D21782C7F}"/>
                </a:ext>
              </a:extLst>
            </p:cNvPr>
            <p:cNvSpPr/>
            <p:nvPr/>
          </p:nvSpPr>
          <p:spPr>
            <a:xfrm>
              <a:off x="3139358" y="1291772"/>
              <a:ext cx="3544331" cy="21438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ja-JP" sz="1292" dirty="0">
                  <a:solidFill>
                    <a:schemeClr val="tx1"/>
                  </a:solidFill>
                </a:rPr>
                <a:t>GOSAT measures both </a:t>
              </a:r>
              <a:r>
                <a:rPr lang="en-US" altLang="ja-JP" sz="1292" dirty="0">
                  <a:solidFill>
                    <a:srgbClr val="0000FF"/>
                  </a:solidFill>
                </a:rPr>
                <a:t>solar reflected light from the Earth’s surface (SWIR) </a:t>
              </a:r>
              <a:r>
                <a:rPr lang="en-US" altLang="ja-JP" sz="1292" dirty="0">
                  <a:solidFill>
                    <a:schemeClr val="tx1"/>
                  </a:solidFill>
                </a:rPr>
                <a:t>and </a:t>
              </a:r>
              <a:r>
                <a:rPr lang="en-US" altLang="ja-JP" sz="1292" dirty="0">
                  <a:solidFill>
                    <a:srgbClr val="FF0000"/>
                  </a:solidFill>
                </a:rPr>
                <a:t>thermal emission from the Earth’s atmosphere (TIR) </a:t>
              </a:r>
              <a:r>
                <a:rPr lang="en-US" altLang="ja-JP" sz="1292" dirty="0">
                  <a:solidFill>
                    <a:schemeClr val="tx1"/>
                  </a:solidFill>
                </a:rPr>
                <a:t>providing CO</a:t>
              </a:r>
              <a:r>
                <a:rPr lang="en-US" altLang="ja-JP" sz="1292" baseline="-25000" dirty="0">
                  <a:solidFill>
                    <a:schemeClr val="tx1"/>
                  </a:solidFill>
                </a:rPr>
                <a:t>2</a:t>
              </a:r>
              <a:r>
                <a:rPr lang="en-US" altLang="ja-JP" sz="1292" dirty="0">
                  <a:solidFill>
                    <a:schemeClr val="tx1"/>
                  </a:solidFill>
                </a:rPr>
                <a:t> partial-column densities of UT and LT. </a:t>
              </a:r>
            </a:p>
          </p:txBody>
        </p:sp>
        <p:sp>
          <p:nvSpPr>
            <p:cNvPr id="30" name="正方形/長方形 29">
              <a:extLst>
                <a:ext uri="{FF2B5EF4-FFF2-40B4-BE49-F238E27FC236}">
                  <a16:creationId xmlns:a16="http://schemas.microsoft.com/office/drawing/2014/main" id="{A7E56576-7152-4DBF-B967-A9857A3CFB72}"/>
                </a:ext>
              </a:extLst>
            </p:cNvPr>
            <p:cNvSpPr/>
            <p:nvPr/>
          </p:nvSpPr>
          <p:spPr>
            <a:xfrm>
              <a:off x="3578321" y="3998147"/>
              <a:ext cx="2605251" cy="7077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ja-JP" sz="1292" dirty="0">
                  <a:solidFill>
                    <a:schemeClr val="tx1"/>
                  </a:solidFill>
                  <a:cs typeface="Arial" panose="020B0604020202020204" pitchFamily="34" charset="0"/>
                </a:rPr>
                <a:t>Upper Troposphere (UT)</a:t>
              </a:r>
              <a:endParaRPr lang="ja-JP" altLang="en-US" sz="1292" dirty="0">
                <a:cs typeface="Arial" panose="020B0604020202020204" pitchFamily="34" charset="0"/>
              </a:endParaRPr>
            </a:p>
          </p:txBody>
        </p:sp>
        <p:sp>
          <p:nvSpPr>
            <p:cNvPr id="31" name="正方形/長方形 30">
              <a:extLst>
                <a:ext uri="{FF2B5EF4-FFF2-40B4-BE49-F238E27FC236}">
                  <a16:creationId xmlns:a16="http://schemas.microsoft.com/office/drawing/2014/main" id="{486C662E-E4BC-4C74-9F1C-6F92C28E3943}"/>
                </a:ext>
              </a:extLst>
            </p:cNvPr>
            <p:cNvSpPr/>
            <p:nvPr/>
          </p:nvSpPr>
          <p:spPr>
            <a:xfrm>
              <a:off x="3600660" y="5001849"/>
              <a:ext cx="2727904" cy="7077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ja-JP" sz="1292" dirty="0">
                  <a:solidFill>
                    <a:schemeClr val="tx1"/>
                  </a:solidFill>
                  <a:cs typeface="Arial" panose="020B0604020202020204" pitchFamily="34" charset="0"/>
                </a:rPr>
                <a:t>Lower Troposphere (LT)</a:t>
              </a:r>
              <a:endParaRPr lang="ja-JP" altLang="en-US" sz="1292" dirty="0">
                <a:cs typeface="Arial" panose="020B0604020202020204" pitchFamily="34" charset="0"/>
              </a:endParaRPr>
            </a:p>
          </p:txBody>
        </p:sp>
      </p:grpSp>
      <p:pic>
        <p:nvPicPr>
          <p:cNvPr id="34" name="図 33">
            <a:extLst>
              <a:ext uri="{FF2B5EF4-FFF2-40B4-BE49-F238E27FC236}">
                <a16:creationId xmlns:a16="http://schemas.microsoft.com/office/drawing/2014/main" id="{124E4826-F2DE-4708-86C2-13FAB8E9F4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7653" y="5075460"/>
            <a:ext cx="2611315" cy="1550963"/>
          </a:xfrm>
          <a:prstGeom prst="rect">
            <a:avLst/>
          </a:prstGeom>
        </p:spPr>
      </p:pic>
      <p:pic>
        <p:nvPicPr>
          <p:cNvPr id="35" name="図 34">
            <a:extLst>
              <a:ext uri="{FF2B5EF4-FFF2-40B4-BE49-F238E27FC236}">
                <a16:creationId xmlns:a16="http://schemas.microsoft.com/office/drawing/2014/main" id="{7497A3D6-91C2-4FBB-99E8-C8DFC5BD16D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70050" y="5048576"/>
            <a:ext cx="2817055" cy="1540412"/>
          </a:xfrm>
          <a:prstGeom prst="rect">
            <a:avLst/>
          </a:prstGeom>
        </p:spPr>
      </p:pic>
      <p:pic>
        <p:nvPicPr>
          <p:cNvPr id="36" name="図 35">
            <a:extLst>
              <a:ext uri="{FF2B5EF4-FFF2-40B4-BE49-F238E27FC236}">
                <a16:creationId xmlns:a16="http://schemas.microsoft.com/office/drawing/2014/main" id="{0A5FA7E6-9210-44AA-82AF-8B8F5DA9599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55546" y="5080735"/>
            <a:ext cx="2737925" cy="1540412"/>
          </a:xfrm>
          <a:prstGeom prst="rect">
            <a:avLst/>
          </a:prstGeom>
        </p:spPr>
      </p:pic>
      <p:pic>
        <p:nvPicPr>
          <p:cNvPr id="32" name="図 31">
            <a:extLst>
              <a:ext uri="{FF2B5EF4-FFF2-40B4-BE49-F238E27FC236}">
                <a16:creationId xmlns:a16="http://schemas.microsoft.com/office/drawing/2014/main" id="{CCA9AAA6-2A7A-4C32-AB37-73D41F9525B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81145" y="1354181"/>
            <a:ext cx="1288907" cy="1222655"/>
          </a:xfrm>
          <a:prstGeom prst="rect">
            <a:avLst/>
          </a:prstGeom>
        </p:spPr>
      </p:pic>
      <p:sp>
        <p:nvSpPr>
          <p:cNvPr id="33" name="正方形/長方形 32">
            <a:extLst>
              <a:ext uri="{FF2B5EF4-FFF2-40B4-BE49-F238E27FC236}">
                <a16:creationId xmlns:a16="http://schemas.microsoft.com/office/drawing/2014/main" id="{9D228D7E-7538-4910-B2E7-E924DC414FFB}"/>
              </a:ext>
            </a:extLst>
          </p:cNvPr>
          <p:cNvSpPr/>
          <p:nvPr/>
        </p:nvSpPr>
        <p:spPr>
          <a:xfrm>
            <a:off x="6317616" y="3767208"/>
            <a:ext cx="282638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200" dirty="0">
                <a:solidFill>
                  <a:schemeClr val="tx1"/>
                </a:solidFill>
              </a:rPr>
              <a:t>AJAXA vertical profile vs. 4 GOSAT retrieval at RRV, NV</a:t>
            </a:r>
            <a:endParaRPr lang="ja-JP" altLang="en-US" sz="1200" dirty="0">
              <a:solidFill>
                <a:schemeClr val="tx1"/>
              </a:solidFill>
            </a:endParaRPr>
          </a:p>
        </p:txBody>
      </p:sp>
      <p:pic>
        <p:nvPicPr>
          <p:cNvPr id="37" name="図 36">
            <a:extLst>
              <a:ext uri="{FF2B5EF4-FFF2-40B4-BE49-F238E27FC236}">
                <a16:creationId xmlns:a16="http://schemas.microsoft.com/office/drawing/2014/main" id="{89C602AD-BC49-4B4D-8CBD-629DC568058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7612" y="1469630"/>
            <a:ext cx="1941934" cy="2513091"/>
          </a:xfrm>
          <a:prstGeom prst="rect">
            <a:avLst/>
          </a:prstGeom>
        </p:spPr>
      </p:pic>
      <p:pic>
        <p:nvPicPr>
          <p:cNvPr id="38" name="図 37">
            <a:extLst>
              <a:ext uri="{FF2B5EF4-FFF2-40B4-BE49-F238E27FC236}">
                <a16:creationId xmlns:a16="http://schemas.microsoft.com/office/drawing/2014/main" id="{8CD6E2C6-22B2-4D9A-9F43-9BE149DD7A7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72000" y="2700165"/>
            <a:ext cx="1846614" cy="1226717"/>
          </a:xfrm>
          <a:prstGeom prst="rect">
            <a:avLst/>
          </a:prstGeom>
        </p:spPr>
      </p:pic>
      <p:sp>
        <p:nvSpPr>
          <p:cNvPr id="39" name="正方形/長方形 38">
            <a:extLst>
              <a:ext uri="{FF2B5EF4-FFF2-40B4-BE49-F238E27FC236}">
                <a16:creationId xmlns:a16="http://schemas.microsoft.com/office/drawing/2014/main" id="{98AE4046-48C8-43F8-9158-BD6D66A8E317}"/>
              </a:ext>
            </a:extLst>
          </p:cNvPr>
          <p:cNvSpPr/>
          <p:nvPr/>
        </p:nvSpPr>
        <p:spPr>
          <a:xfrm>
            <a:off x="4586561" y="3957520"/>
            <a:ext cx="158038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200" dirty="0">
                <a:solidFill>
                  <a:schemeClr val="tx1"/>
                </a:solidFill>
              </a:rPr>
              <a:t>Coutesy of R. Kawa</a:t>
            </a:r>
            <a:endParaRPr lang="ja-JP" altLang="en-US" sz="1200" dirty="0">
              <a:solidFill>
                <a:schemeClr val="tx1"/>
              </a:solidFill>
            </a:endParaRPr>
          </a:p>
        </p:txBody>
      </p:sp>
      <p:pic>
        <p:nvPicPr>
          <p:cNvPr id="40" name="Picture 8" descr="gosat（中）">
            <a:extLst>
              <a:ext uri="{FF2B5EF4-FFF2-40B4-BE49-F238E27FC236}">
                <a16:creationId xmlns:a16="http://schemas.microsoft.com/office/drawing/2014/main" id="{933C28EE-5C1A-44A3-85DD-DD9619011A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15776" y="117069"/>
            <a:ext cx="1121420" cy="9723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CC6F56FF-5F7D-4C45-B62D-E6FA6DF988FD}"/>
              </a:ext>
            </a:extLst>
          </p:cNvPr>
          <p:cNvSpPr/>
          <p:nvPr/>
        </p:nvSpPr>
        <p:spPr>
          <a:xfrm>
            <a:off x="3186717" y="4423307"/>
            <a:ext cx="5686172" cy="369332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en-US" altLang="ja-JP" dirty="0">
                <a:solidFill>
                  <a:srgbClr val="FF0000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Needs more validation data of vertical CO</a:t>
            </a:r>
            <a:r>
              <a:rPr lang="en-US" altLang="ja-JP" baseline="-25000" dirty="0">
                <a:solidFill>
                  <a:srgbClr val="FF0000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2</a:t>
            </a:r>
            <a:r>
              <a:rPr lang="en-US" altLang="ja-JP" dirty="0">
                <a:solidFill>
                  <a:srgbClr val="FF0000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and CH</a:t>
            </a:r>
            <a:r>
              <a:rPr lang="en-US" altLang="ja-JP" baseline="-25000" dirty="0">
                <a:solidFill>
                  <a:srgbClr val="FF0000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4</a:t>
            </a:r>
            <a:r>
              <a:rPr lang="en-US" altLang="ja-JP" dirty="0">
                <a:solidFill>
                  <a:srgbClr val="FF0000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 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2360063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タイトル 10">
            <a:extLst>
              <a:ext uri="{FF2B5EF4-FFF2-40B4-BE49-F238E27FC236}">
                <a16:creationId xmlns:a16="http://schemas.microsoft.com/office/drawing/2014/main" id="{E99B8229-2EE8-4EA3-9EA4-9BDB287ED7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6156" y="42659"/>
            <a:ext cx="5997227" cy="581025"/>
          </a:xfrm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altLang="ja-JP" sz="2000" b="1" dirty="0"/>
              <a:t>Greenhouse gases Observing SATellite-2</a:t>
            </a:r>
            <a:br>
              <a:rPr lang="en-US" altLang="ja-JP" sz="2000" b="1" dirty="0"/>
            </a:br>
            <a:r>
              <a:rPr lang="en-US" altLang="ja-JP" sz="2000" b="1" dirty="0"/>
              <a:t>“IBUKI-2” (GOSAT-2)</a:t>
            </a:r>
            <a:r>
              <a:rPr lang="ja-JP" altLang="en-US" sz="2000" b="1" dirty="0"/>
              <a:t> </a:t>
            </a:r>
            <a:r>
              <a:rPr lang="en-US" altLang="ja-JP" sz="2000" b="1" dirty="0"/>
              <a:t>(2018-)</a:t>
            </a:r>
            <a:endParaRPr lang="ja-JP" altLang="en-US" sz="2000" dirty="0"/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7CF37823-479F-4A01-8969-50FD26F9FA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087" y="1313490"/>
            <a:ext cx="1561850" cy="2392621"/>
          </a:xfrm>
          <a:prstGeom prst="rect">
            <a:avLst/>
          </a:prstGeom>
        </p:spPr>
      </p:pic>
      <p:grpSp>
        <p:nvGrpSpPr>
          <p:cNvPr id="16" name="グループ化 15">
            <a:extLst>
              <a:ext uri="{FF2B5EF4-FFF2-40B4-BE49-F238E27FC236}">
                <a16:creationId xmlns:a16="http://schemas.microsoft.com/office/drawing/2014/main" id="{2A8490E2-8CD3-4D59-BCF7-1F37C408B84C}"/>
              </a:ext>
            </a:extLst>
          </p:cNvPr>
          <p:cNvGrpSpPr/>
          <p:nvPr/>
        </p:nvGrpSpPr>
        <p:grpSpPr>
          <a:xfrm>
            <a:off x="209309" y="4271043"/>
            <a:ext cx="4271254" cy="2270417"/>
            <a:chOff x="5746494" y="620566"/>
            <a:chExt cx="6091249" cy="3348543"/>
          </a:xfrm>
        </p:grpSpPr>
        <p:pic>
          <p:nvPicPr>
            <p:cNvPr id="17" name="図 16">
              <a:extLst>
                <a:ext uri="{FF2B5EF4-FFF2-40B4-BE49-F238E27FC236}">
                  <a16:creationId xmlns:a16="http://schemas.microsoft.com/office/drawing/2014/main" id="{C35BC680-F914-4E66-AFE2-593A432433C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746494" y="620566"/>
              <a:ext cx="5880704" cy="3348543"/>
            </a:xfrm>
            <a:prstGeom prst="rect">
              <a:avLst/>
            </a:prstGeom>
          </p:spPr>
        </p:pic>
        <p:sp>
          <p:nvSpPr>
            <p:cNvPr id="18" name="正方形/長方形 17">
              <a:extLst>
                <a:ext uri="{FF2B5EF4-FFF2-40B4-BE49-F238E27FC236}">
                  <a16:creationId xmlns:a16="http://schemas.microsoft.com/office/drawing/2014/main" id="{C676E0F5-BAFF-4566-A41B-B2B5B1787AA4}"/>
                </a:ext>
              </a:extLst>
            </p:cNvPr>
            <p:cNvSpPr/>
            <p:nvPr/>
          </p:nvSpPr>
          <p:spPr>
            <a:xfrm>
              <a:off x="7697435" y="2480682"/>
              <a:ext cx="2060584" cy="108942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kumimoji="0" lang="en-US" altLang="ja-JP" sz="1400" dirty="0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TANSO-CAI-2 first light</a:t>
              </a: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kumimoji="0" lang="en-US" altLang="ja-JP" sz="1400" dirty="0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(Nov. 5) </a:t>
              </a:r>
            </a:p>
          </p:txBody>
        </p:sp>
        <p:sp>
          <p:nvSpPr>
            <p:cNvPr id="20" name="正方形/長方形 19">
              <a:extLst>
                <a:ext uri="{FF2B5EF4-FFF2-40B4-BE49-F238E27FC236}">
                  <a16:creationId xmlns:a16="http://schemas.microsoft.com/office/drawing/2014/main" id="{28BF121B-AF27-402A-88E4-8159D1C04317}"/>
                </a:ext>
              </a:extLst>
            </p:cNvPr>
            <p:cNvSpPr/>
            <p:nvPr/>
          </p:nvSpPr>
          <p:spPr>
            <a:xfrm>
              <a:off x="9765644" y="1380603"/>
              <a:ext cx="601105" cy="298977"/>
            </a:xfrm>
            <a:prstGeom prst="rect">
              <a:avLst/>
            </a:prstGeom>
            <a:solidFill>
              <a:srgbClr val="FFFF99"/>
            </a:solidFill>
          </p:spPr>
          <p:txBody>
            <a:bodyPr wrap="square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kumimoji="0" lang="en-US" altLang="ja-JP" sz="900" dirty="0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Iran</a:t>
              </a:r>
            </a:p>
          </p:txBody>
        </p:sp>
        <p:sp>
          <p:nvSpPr>
            <p:cNvPr id="22" name="正方形/長方形 21">
              <a:extLst>
                <a:ext uri="{FF2B5EF4-FFF2-40B4-BE49-F238E27FC236}">
                  <a16:creationId xmlns:a16="http://schemas.microsoft.com/office/drawing/2014/main" id="{8601A0EC-0632-41A8-B76D-6462268E87A0}"/>
                </a:ext>
              </a:extLst>
            </p:cNvPr>
            <p:cNvSpPr/>
            <p:nvPr/>
          </p:nvSpPr>
          <p:spPr>
            <a:xfrm>
              <a:off x="9758017" y="1749801"/>
              <a:ext cx="608732" cy="279807"/>
            </a:xfrm>
            <a:prstGeom prst="rect">
              <a:avLst/>
            </a:prstGeom>
            <a:solidFill>
              <a:srgbClr val="FFFF99"/>
            </a:solidFill>
          </p:spPr>
          <p:txBody>
            <a:bodyPr wrap="square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kumimoji="0" lang="en-US" altLang="ja-JP" sz="900" dirty="0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Dubai</a:t>
              </a:r>
            </a:p>
          </p:txBody>
        </p:sp>
        <p:sp>
          <p:nvSpPr>
            <p:cNvPr id="23" name="正方形/長方形 22">
              <a:extLst>
                <a:ext uri="{FF2B5EF4-FFF2-40B4-BE49-F238E27FC236}">
                  <a16:creationId xmlns:a16="http://schemas.microsoft.com/office/drawing/2014/main" id="{6549BDE4-B702-4413-AF4E-069E2678279B}"/>
                </a:ext>
              </a:extLst>
            </p:cNvPr>
            <p:cNvSpPr/>
            <p:nvPr/>
          </p:nvSpPr>
          <p:spPr>
            <a:xfrm>
              <a:off x="10760288" y="1592078"/>
              <a:ext cx="857964" cy="279807"/>
            </a:xfrm>
            <a:prstGeom prst="rect">
              <a:avLst/>
            </a:prstGeom>
            <a:solidFill>
              <a:srgbClr val="FFFF99"/>
            </a:solidFill>
          </p:spPr>
          <p:txBody>
            <a:bodyPr wrap="square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kumimoji="0" lang="en-US" altLang="ja-JP" sz="900" dirty="0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Pakistan</a:t>
              </a:r>
              <a:endParaRPr kumimoji="0" lang="ja-JP" altLang="en-US" sz="90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4" name="正方形/長方形 23">
              <a:extLst>
                <a:ext uri="{FF2B5EF4-FFF2-40B4-BE49-F238E27FC236}">
                  <a16:creationId xmlns:a16="http://schemas.microsoft.com/office/drawing/2014/main" id="{71FFBD13-E2F0-4C4F-A284-D009AA29B2B1}"/>
                </a:ext>
              </a:extLst>
            </p:cNvPr>
            <p:cNvSpPr/>
            <p:nvPr/>
          </p:nvSpPr>
          <p:spPr>
            <a:xfrm>
              <a:off x="5809554" y="679512"/>
              <a:ext cx="1834161" cy="261154"/>
            </a:xfrm>
            <a:prstGeom prst="rect">
              <a:avLst/>
            </a:prstGeom>
            <a:solidFill>
              <a:srgbClr val="FFFF99"/>
            </a:solidFill>
          </p:spPr>
          <p:txBody>
            <a:bodyPr wrap="square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kumimoji="0" lang="en-US" altLang="ja-JP" sz="800" dirty="0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GOSAT-2 CAI-2-forward</a:t>
              </a:r>
            </a:p>
          </p:txBody>
        </p:sp>
        <p:sp>
          <p:nvSpPr>
            <p:cNvPr id="25" name="正方形/長方形 24">
              <a:extLst>
                <a:ext uri="{FF2B5EF4-FFF2-40B4-BE49-F238E27FC236}">
                  <a16:creationId xmlns:a16="http://schemas.microsoft.com/office/drawing/2014/main" id="{7F83F789-3B66-4589-8E33-C986E840E88F}"/>
                </a:ext>
              </a:extLst>
            </p:cNvPr>
            <p:cNvSpPr/>
            <p:nvPr/>
          </p:nvSpPr>
          <p:spPr>
            <a:xfrm>
              <a:off x="10663426" y="2328738"/>
              <a:ext cx="1174317" cy="279807"/>
            </a:xfrm>
            <a:prstGeom prst="rect">
              <a:avLst/>
            </a:prstGeom>
            <a:solidFill>
              <a:srgbClr val="FFFF99"/>
            </a:solidFill>
          </p:spPr>
          <p:txBody>
            <a:bodyPr wrap="square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kumimoji="0" lang="en-US" altLang="ja-JP" sz="900" dirty="0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Arabian Sea</a:t>
              </a:r>
            </a:p>
          </p:txBody>
        </p:sp>
        <p:sp>
          <p:nvSpPr>
            <p:cNvPr id="26" name="正方形/長方形 25">
              <a:extLst>
                <a:ext uri="{FF2B5EF4-FFF2-40B4-BE49-F238E27FC236}">
                  <a16:creationId xmlns:a16="http://schemas.microsoft.com/office/drawing/2014/main" id="{BE523C4D-02A7-425A-B492-7F9CCE9406D4}"/>
                </a:ext>
              </a:extLst>
            </p:cNvPr>
            <p:cNvSpPr/>
            <p:nvPr/>
          </p:nvSpPr>
          <p:spPr>
            <a:xfrm>
              <a:off x="7681764" y="693767"/>
              <a:ext cx="1872207" cy="261154"/>
            </a:xfrm>
            <a:prstGeom prst="rect">
              <a:avLst/>
            </a:prstGeom>
            <a:solidFill>
              <a:srgbClr val="FFFF99"/>
            </a:solidFill>
          </p:spPr>
          <p:txBody>
            <a:bodyPr wrap="square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kumimoji="0" lang="en-US" altLang="ja-JP" sz="800" dirty="0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GOSAT-2 CAI-2-Backward</a:t>
              </a:r>
            </a:p>
          </p:txBody>
        </p:sp>
        <p:sp>
          <p:nvSpPr>
            <p:cNvPr id="27" name="正方形/長方形 26">
              <a:extLst>
                <a:ext uri="{FF2B5EF4-FFF2-40B4-BE49-F238E27FC236}">
                  <a16:creationId xmlns:a16="http://schemas.microsoft.com/office/drawing/2014/main" id="{4CA8C94E-DDA0-4CFA-89C9-94ABA7B3FA1B}"/>
                </a:ext>
              </a:extLst>
            </p:cNvPr>
            <p:cNvSpPr/>
            <p:nvPr/>
          </p:nvSpPr>
          <p:spPr>
            <a:xfrm>
              <a:off x="5771509" y="2282570"/>
              <a:ext cx="1872207" cy="261154"/>
            </a:xfrm>
            <a:prstGeom prst="rect">
              <a:avLst/>
            </a:prstGeom>
            <a:solidFill>
              <a:srgbClr val="FFFF99"/>
            </a:solidFill>
          </p:spPr>
          <p:txBody>
            <a:bodyPr wrap="square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kumimoji="0" lang="en-US" altLang="ja-JP" sz="800" dirty="0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GOSAT CAI Nadir </a:t>
              </a:r>
            </a:p>
          </p:txBody>
        </p:sp>
      </p:grpSp>
      <p:sp>
        <p:nvSpPr>
          <p:cNvPr id="29" name="正方形/長方形 28">
            <a:extLst>
              <a:ext uri="{FF2B5EF4-FFF2-40B4-BE49-F238E27FC236}">
                <a16:creationId xmlns:a16="http://schemas.microsoft.com/office/drawing/2014/main" id="{9AC4BA5D-77D4-4C45-851D-C210496A82BA}"/>
              </a:ext>
            </a:extLst>
          </p:cNvPr>
          <p:cNvSpPr/>
          <p:nvPr/>
        </p:nvSpPr>
        <p:spPr>
          <a:xfrm>
            <a:off x="1881306" y="1292829"/>
            <a:ext cx="2987309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400" dirty="0">
                <a:solidFill>
                  <a:srgbClr val="0000FF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GOSA-2 launch on Oct. 29, 2018</a:t>
            </a:r>
          </a:p>
          <a:p>
            <a:r>
              <a:rPr lang="en-US" altLang="ja-JP" sz="1400" dirty="0">
                <a:solidFill>
                  <a:srgbClr val="0000FF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TANSO-FTS-2</a:t>
            </a:r>
          </a:p>
          <a:p>
            <a:pPr marL="342900" indent="-342900">
              <a:buAutoNum type="arabicParenBoth"/>
            </a:pPr>
            <a:r>
              <a:rPr lang="en-US" altLang="ja-JP" sz="1400" dirty="0">
                <a:solidFill>
                  <a:srgbClr val="0000FF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Adding Carbon Monoxide (CO) measurement to identify CO</a:t>
            </a:r>
            <a:r>
              <a:rPr lang="en-US" altLang="ja-JP" sz="1400" baseline="-25000" dirty="0">
                <a:solidFill>
                  <a:srgbClr val="0000FF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2</a:t>
            </a:r>
            <a:r>
              <a:rPr lang="en-US" altLang="ja-JP" sz="1400" dirty="0">
                <a:solidFill>
                  <a:srgbClr val="0000FF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enhancement by combustion</a:t>
            </a:r>
          </a:p>
          <a:p>
            <a:pPr marL="342900" indent="-342900">
              <a:buAutoNum type="arabicParenBoth"/>
            </a:pPr>
            <a:r>
              <a:rPr lang="en-US" altLang="ja-JP" sz="1400" dirty="0">
                <a:solidFill>
                  <a:srgbClr val="0000FF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Wider pointing angles</a:t>
            </a:r>
          </a:p>
          <a:p>
            <a:pPr marL="342900" indent="-342900">
              <a:buAutoNum type="arabicParenBoth"/>
            </a:pPr>
            <a:r>
              <a:rPr lang="en-US" altLang="ja-JP" sz="1400" dirty="0">
                <a:solidFill>
                  <a:srgbClr val="0000FF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Fully customized observation pattern </a:t>
            </a:r>
          </a:p>
          <a:p>
            <a:pPr marL="342900" indent="-342900">
              <a:buAutoNum type="arabicParenBoth"/>
            </a:pPr>
            <a:r>
              <a:rPr lang="en-US" altLang="ja-JP" sz="1400" dirty="0">
                <a:solidFill>
                  <a:srgbClr val="0000FF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Cloud avoiding pointing</a:t>
            </a:r>
          </a:p>
        </p:txBody>
      </p:sp>
      <p:pic>
        <p:nvPicPr>
          <p:cNvPr id="48" name="図 47">
            <a:extLst>
              <a:ext uri="{FF2B5EF4-FFF2-40B4-BE49-F238E27FC236}">
                <a16:creationId xmlns:a16="http://schemas.microsoft.com/office/drawing/2014/main" id="{EB026C89-028F-408E-A428-6F489C5381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7081" y="2919281"/>
            <a:ext cx="1788913" cy="904621"/>
          </a:xfrm>
          <a:prstGeom prst="rect">
            <a:avLst/>
          </a:prstGeom>
        </p:spPr>
      </p:pic>
      <p:grpSp>
        <p:nvGrpSpPr>
          <p:cNvPr id="9" name="グループ化 8">
            <a:extLst>
              <a:ext uri="{FF2B5EF4-FFF2-40B4-BE49-F238E27FC236}">
                <a16:creationId xmlns:a16="http://schemas.microsoft.com/office/drawing/2014/main" id="{393DAD76-E36C-42C1-B748-17D61B5EAF6B}"/>
              </a:ext>
            </a:extLst>
          </p:cNvPr>
          <p:cNvGrpSpPr/>
          <p:nvPr/>
        </p:nvGrpSpPr>
        <p:grpSpPr>
          <a:xfrm>
            <a:off x="4523073" y="1845264"/>
            <a:ext cx="4572000" cy="4936924"/>
            <a:chOff x="4685342" y="1740990"/>
            <a:chExt cx="4572000" cy="4936924"/>
          </a:xfrm>
        </p:grpSpPr>
        <p:sp>
          <p:nvSpPr>
            <p:cNvPr id="33" name="正方形/長方形 32">
              <a:extLst>
                <a:ext uri="{FF2B5EF4-FFF2-40B4-BE49-F238E27FC236}">
                  <a16:creationId xmlns:a16="http://schemas.microsoft.com/office/drawing/2014/main" id="{D935763F-1BFC-4E4E-8932-8D91CC0D364A}"/>
                </a:ext>
              </a:extLst>
            </p:cNvPr>
            <p:cNvSpPr/>
            <p:nvPr/>
          </p:nvSpPr>
          <p:spPr>
            <a:xfrm>
              <a:off x="4685342" y="6170226"/>
              <a:ext cx="4572000" cy="307777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/>
              <a:r>
                <a:rPr lang="en-US" altLang="ja-JP" sz="1400" dirty="0">
                  <a:solidFill>
                    <a:schemeClr val="tx1"/>
                  </a:solidFill>
                </a:rPr>
                <a:t>Dec. 13, Nagoya</a:t>
              </a:r>
              <a:endParaRPr lang="ja-JP" altLang="en-US" sz="1400" dirty="0">
                <a:solidFill>
                  <a:schemeClr val="tx1"/>
                </a:solidFill>
              </a:endParaRPr>
            </a:p>
          </p:txBody>
        </p:sp>
        <p:pic>
          <p:nvPicPr>
            <p:cNvPr id="32" name="図 31">
              <a:extLst>
                <a:ext uri="{FF2B5EF4-FFF2-40B4-BE49-F238E27FC236}">
                  <a16:creationId xmlns:a16="http://schemas.microsoft.com/office/drawing/2014/main" id="{E79E9EDE-7CCE-4A7C-A420-5EF96F1768BC}"/>
                </a:ext>
              </a:extLst>
            </p:cNvPr>
            <p:cNvPicPr/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157" t="-630"/>
            <a:stretch/>
          </p:blipFill>
          <p:spPr bwMode="auto">
            <a:xfrm>
              <a:off x="4976432" y="1740990"/>
              <a:ext cx="4181448" cy="493692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4" name="テキスト ボックス 33">
              <a:extLst>
                <a:ext uri="{FF2B5EF4-FFF2-40B4-BE49-F238E27FC236}">
                  <a16:creationId xmlns:a16="http://schemas.microsoft.com/office/drawing/2014/main" id="{15A1D384-5FD4-41EF-82E6-9588E87E444C}"/>
                </a:ext>
              </a:extLst>
            </p:cNvPr>
            <p:cNvSpPr txBox="1"/>
            <p:nvPr/>
          </p:nvSpPr>
          <p:spPr>
            <a:xfrm>
              <a:off x="6371760" y="5301978"/>
              <a:ext cx="524385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ja-JP" alt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38" name="テキスト ボックス 37">
              <a:extLst>
                <a:ext uri="{FF2B5EF4-FFF2-40B4-BE49-F238E27FC236}">
                  <a16:creationId xmlns:a16="http://schemas.microsoft.com/office/drawing/2014/main" id="{449DFA46-0CDE-4F72-912F-4E4D255B213B}"/>
                </a:ext>
              </a:extLst>
            </p:cNvPr>
            <p:cNvSpPr txBox="1"/>
            <p:nvPr/>
          </p:nvSpPr>
          <p:spPr>
            <a:xfrm>
              <a:off x="7035375" y="5566339"/>
              <a:ext cx="524385" cy="184666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600" dirty="0">
                  <a:solidFill>
                    <a:schemeClr val="tx1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CH</a:t>
              </a:r>
              <a:r>
                <a:rPr lang="en-US" altLang="ja-JP" sz="600" baseline="-25000" dirty="0">
                  <a:solidFill>
                    <a:schemeClr val="tx1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4</a:t>
              </a:r>
              <a:endParaRPr lang="ja-JP" altLang="en-US" sz="600" baseline="-25000" dirty="0">
                <a:solidFill>
                  <a:schemeClr val="tx1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  <p:sp>
          <p:nvSpPr>
            <p:cNvPr id="39" name="テキスト ボックス 38">
              <a:extLst>
                <a:ext uri="{FF2B5EF4-FFF2-40B4-BE49-F238E27FC236}">
                  <a16:creationId xmlns:a16="http://schemas.microsoft.com/office/drawing/2014/main" id="{6E753DB5-D402-4899-AF59-B63B2911D2FA}"/>
                </a:ext>
              </a:extLst>
            </p:cNvPr>
            <p:cNvSpPr txBox="1"/>
            <p:nvPr/>
          </p:nvSpPr>
          <p:spPr>
            <a:xfrm>
              <a:off x="6182706" y="4373146"/>
              <a:ext cx="524385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ja-JP" alt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40" name="テキスト ボックス 39">
              <a:extLst>
                <a:ext uri="{FF2B5EF4-FFF2-40B4-BE49-F238E27FC236}">
                  <a16:creationId xmlns:a16="http://schemas.microsoft.com/office/drawing/2014/main" id="{D9115116-D931-4C3D-ACA8-6D88A82D7155}"/>
                </a:ext>
              </a:extLst>
            </p:cNvPr>
            <p:cNvSpPr txBox="1"/>
            <p:nvPr/>
          </p:nvSpPr>
          <p:spPr>
            <a:xfrm>
              <a:off x="6151245" y="4364260"/>
              <a:ext cx="524385" cy="184666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600" dirty="0">
                  <a:solidFill>
                    <a:schemeClr val="tx1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CH</a:t>
              </a:r>
              <a:r>
                <a:rPr lang="en-US" altLang="ja-JP" sz="600" baseline="-25000" dirty="0">
                  <a:solidFill>
                    <a:schemeClr val="tx1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4</a:t>
              </a:r>
              <a:endParaRPr lang="ja-JP" altLang="en-US" sz="600" baseline="-25000" dirty="0">
                <a:solidFill>
                  <a:schemeClr val="tx1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  <p:sp>
          <p:nvSpPr>
            <p:cNvPr id="41" name="テキスト ボックス 40">
              <a:extLst>
                <a:ext uri="{FF2B5EF4-FFF2-40B4-BE49-F238E27FC236}">
                  <a16:creationId xmlns:a16="http://schemas.microsoft.com/office/drawing/2014/main" id="{763621E3-DC7D-424F-ACF4-0458D07B0E36}"/>
                </a:ext>
              </a:extLst>
            </p:cNvPr>
            <p:cNvSpPr txBox="1"/>
            <p:nvPr/>
          </p:nvSpPr>
          <p:spPr>
            <a:xfrm>
              <a:off x="6076572" y="3150898"/>
              <a:ext cx="524385" cy="184666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600" dirty="0">
                  <a:solidFill>
                    <a:schemeClr val="tx1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CH</a:t>
              </a:r>
              <a:r>
                <a:rPr lang="en-US" altLang="ja-JP" sz="600" baseline="-25000" dirty="0">
                  <a:solidFill>
                    <a:schemeClr val="tx1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4</a:t>
              </a:r>
              <a:endParaRPr lang="ja-JP" altLang="en-US" sz="600" baseline="-25000" dirty="0">
                <a:solidFill>
                  <a:schemeClr val="tx1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  <p:sp>
          <p:nvSpPr>
            <p:cNvPr id="42" name="テキスト ボックス 41">
              <a:extLst>
                <a:ext uri="{FF2B5EF4-FFF2-40B4-BE49-F238E27FC236}">
                  <a16:creationId xmlns:a16="http://schemas.microsoft.com/office/drawing/2014/main" id="{188E4741-E188-4535-927E-EE90D57F0293}"/>
                </a:ext>
              </a:extLst>
            </p:cNvPr>
            <p:cNvSpPr txBox="1"/>
            <p:nvPr/>
          </p:nvSpPr>
          <p:spPr>
            <a:xfrm>
              <a:off x="7576998" y="3161776"/>
              <a:ext cx="604840" cy="186784"/>
            </a:xfrm>
            <a:prstGeom prst="rect">
              <a:avLst/>
            </a:prstGeom>
            <a:solidFill>
              <a:srgbClr val="FF99FF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600" dirty="0">
                  <a:solidFill>
                    <a:schemeClr val="tx1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CO</a:t>
              </a:r>
              <a:r>
                <a:rPr lang="en-US" altLang="ja-JP" sz="600" baseline="-25000" dirty="0">
                  <a:solidFill>
                    <a:schemeClr val="tx1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2</a:t>
              </a:r>
              <a:endParaRPr lang="ja-JP" altLang="en-US" sz="600" baseline="-25000" dirty="0">
                <a:solidFill>
                  <a:schemeClr val="tx1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  <p:sp>
          <p:nvSpPr>
            <p:cNvPr id="43" name="テキスト ボックス 42">
              <a:extLst>
                <a:ext uri="{FF2B5EF4-FFF2-40B4-BE49-F238E27FC236}">
                  <a16:creationId xmlns:a16="http://schemas.microsoft.com/office/drawing/2014/main" id="{62B9642D-1327-46D8-9D5D-003248C9D376}"/>
                </a:ext>
              </a:extLst>
            </p:cNvPr>
            <p:cNvSpPr txBox="1"/>
            <p:nvPr/>
          </p:nvSpPr>
          <p:spPr>
            <a:xfrm>
              <a:off x="7559760" y="4342477"/>
              <a:ext cx="604840" cy="186784"/>
            </a:xfrm>
            <a:prstGeom prst="rect">
              <a:avLst/>
            </a:prstGeom>
            <a:solidFill>
              <a:srgbClr val="FF99FF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600" dirty="0">
                  <a:solidFill>
                    <a:schemeClr val="tx1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CO</a:t>
              </a:r>
              <a:r>
                <a:rPr lang="en-US" altLang="ja-JP" sz="600" baseline="-25000" dirty="0">
                  <a:solidFill>
                    <a:schemeClr val="tx1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2</a:t>
              </a:r>
              <a:endParaRPr lang="ja-JP" altLang="en-US" sz="600" baseline="-25000" dirty="0">
                <a:solidFill>
                  <a:schemeClr val="tx1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  <p:sp>
          <p:nvSpPr>
            <p:cNvPr id="44" name="テキスト ボックス 43">
              <a:extLst>
                <a:ext uri="{FF2B5EF4-FFF2-40B4-BE49-F238E27FC236}">
                  <a16:creationId xmlns:a16="http://schemas.microsoft.com/office/drawing/2014/main" id="{C61F0554-AA77-40B1-8E2C-1ED935F42070}"/>
                </a:ext>
              </a:extLst>
            </p:cNvPr>
            <p:cNvSpPr txBox="1"/>
            <p:nvPr/>
          </p:nvSpPr>
          <p:spPr>
            <a:xfrm>
              <a:off x="5694348" y="5538778"/>
              <a:ext cx="604840" cy="186784"/>
            </a:xfrm>
            <a:prstGeom prst="rect">
              <a:avLst/>
            </a:prstGeom>
            <a:solidFill>
              <a:srgbClr val="FF99FF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600" dirty="0">
                  <a:solidFill>
                    <a:schemeClr val="tx1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CO</a:t>
              </a:r>
              <a:r>
                <a:rPr lang="en-US" altLang="ja-JP" sz="600" baseline="-25000" dirty="0">
                  <a:solidFill>
                    <a:schemeClr val="tx1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2</a:t>
              </a:r>
              <a:endParaRPr lang="ja-JP" altLang="en-US" sz="600" baseline="-25000" dirty="0">
                <a:solidFill>
                  <a:schemeClr val="tx1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  <p:sp>
          <p:nvSpPr>
            <p:cNvPr id="45" name="テキスト ボックス 44">
              <a:extLst>
                <a:ext uri="{FF2B5EF4-FFF2-40B4-BE49-F238E27FC236}">
                  <a16:creationId xmlns:a16="http://schemas.microsoft.com/office/drawing/2014/main" id="{746DC4DF-F9B6-4D8D-BE6A-F56E6999F02F}"/>
                </a:ext>
              </a:extLst>
            </p:cNvPr>
            <p:cNvSpPr txBox="1"/>
            <p:nvPr/>
          </p:nvSpPr>
          <p:spPr>
            <a:xfrm>
              <a:off x="5684514" y="4323211"/>
              <a:ext cx="639010" cy="184666"/>
            </a:xfrm>
            <a:prstGeom prst="rect">
              <a:avLst/>
            </a:prstGeom>
            <a:solidFill>
              <a:srgbClr val="99FF99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600" dirty="0">
                  <a:solidFill>
                    <a:schemeClr val="tx1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CO</a:t>
              </a:r>
              <a:endParaRPr lang="ja-JP" altLang="en-US" sz="600" baseline="-25000" dirty="0">
                <a:solidFill>
                  <a:schemeClr val="tx1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  <p:sp>
          <p:nvSpPr>
            <p:cNvPr id="46" name="テキスト ボックス 45">
              <a:extLst>
                <a:ext uri="{FF2B5EF4-FFF2-40B4-BE49-F238E27FC236}">
                  <a16:creationId xmlns:a16="http://schemas.microsoft.com/office/drawing/2014/main" id="{0CB62083-7693-491E-8DEC-A86683FD5E32}"/>
                </a:ext>
              </a:extLst>
            </p:cNvPr>
            <p:cNvSpPr txBox="1"/>
            <p:nvPr/>
          </p:nvSpPr>
          <p:spPr>
            <a:xfrm>
              <a:off x="6636083" y="1967183"/>
              <a:ext cx="604840" cy="186784"/>
            </a:xfrm>
            <a:prstGeom prst="rect">
              <a:avLst/>
            </a:prstGeom>
            <a:solidFill>
              <a:srgbClr val="33CCFF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600" dirty="0">
                  <a:solidFill>
                    <a:schemeClr val="tx1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O</a:t>
              </a:r>
              <a:r>
                <a:rPr lang="en-US" altLang="ja-JP" sz="600" baseline="-25000" dirty="0">
                  <a:solidFill>
                    <a:schemeClr val="tx1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2</a:t>
              </a:r>
              <a:endParaRPr lang="ja-JP" altLang="en-US" sz="600" baseline="-25000" dirty="0">
                <a:solidFill>
                  <a:schemeClr val="tx1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  <p:sp>
          <p:nvSpPr>
            <p:cNvPr id="47" name="テキスト ボックス 46">
              <a:extLst>
                <a:ext uri="{FF2B5EF4-FFF2-40B4-BE49-F238E27FC236}">
                  <a16:creationId xmlns:a16="http://schemas.microsoft.com/office/drawing/2014/main" id="{F6B03C84-AF1C-46DE-BB1F-3C53D01DB729}"/>
                </a:ext>
              </a:extLst>
            </p:cNvPr>
            <p:cNvSpPr txBox="1"/>
            <p:nvPr/>
          </p:nvSpPr>
          <p:spPr>
            <a:xfrm>
              <a:off x="7205177" y="1786363"/>
              <a:ext cx="508912" cy="12688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ja-JP" alt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49" name="テキスト ボックス 48">
              <a:extLst>
                <a:ext uri="{FF2B5EF4-FFF2-40B4-BE49-F238E27FC236}">
                  <a16:creationId xmlns:a16="http://schemas.microsoft.com/office/drawing/2014/main" id="{5956BE25-A85F-4344-BB95-184CDCB74CA0}"/>
                </a:ext>
              </a:extLst>
            </p:cNvPr>
            <p:cNvSpPr txBox="1"/>
            <p:nvPr/>
          </p:nvSpPr>
          <p:spPr>
            <a:xfrm rot="16200000">
              <a:off x="5095219" y="2614295"/>
              <a:ext cx="257412" cy="16550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ja-JP" alt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50" name="テキスト ボックス 49">
              <a:extLst>
                <a:ext uri="{FF2B5EF4-FFF2-40B4-BE49-F238E27FC236}">
                  <a16:creationId xmlns:a16="http://schemas.microsoft.com/office/drawing/2014/main" id="{736F7F7D-79DF-4A4B-89CE-92D8A502B735}"/>
                </a:ext>
              </a:extLst>
            </p:cNvPr>
            <p:cNvSpPr txBox="1"/>
            <p:nvPr/>
          </p:nvSpPr>
          <p:spPr>
            <a:xfrm rot="16200000">
              <a:off x="5131048" y="3804662"/>
              <a:ext cx="257412" cy="16550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ja-JP" alt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51" name="テキスト ボックス 50">
              <a:extLst>
                <a:ext uri="{FF2B5EF4-FFF2-40B4-BE49-F238E27FC236}">
                  <a16:creationId xmlns:a16="http://schemas.microsoft.com/office/drawing/2014/main" id="{570FE48C-F81B-47F2-87FA-15FBE85C6DB5}"/>
                </a:ext>
              </a:extLst>
            </p:cNvPr>
            <p:cNvSpPr txBox="1"/>
            <p:nvPr/>
          </p:nvSpPr>
          <p:spPr>
            <a:xfrm rot="16200000">
              <a:off x="5131048" y="5044099"/>
              <a:ext cx="257412" cy="16550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ja-JP" alt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52" name="テキスト ボックス 51">
              <a:extLst>
                <a:ext uri="{FF2B5EF4-FFF2-40B4-BE49-F238E27FC236}">
                  <a16:creationId xmlns:a16="http://schemas.microsoft.com/office/drawing/2014/main" id="{57C10971-0BA4-483E-9A84-55742D420D49}"/>
                </a:ext>
              </a:extLst>
            </p:cNvPr>
            <p:cNvSpPr txBox="1"/>
            <p:nvPr/>
          </p:nvSpPr>
          <p:spPr>
            <a:xfrm rot="16200000">
              <a:off x="5063423" y="6136592"/>
              <a:ext cx="257412" cy="16550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ja-JP" alt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53" name="テキスト ボックス 52">
              <a:extLst>
                <a:ext uri="{FF2B5EF4-FFF2-40B4-BE49-F238E27FC236}">
                  <a16:creationId xmlns:a16="http://schemas.microsoft.com/office/drawing/2014/main" id="{84337B97-C304-45BC-AFB5-093E04F743C5}"/>
                </a:ext>
              </a:extLst>
            </p:cNvPr>
            <p:cNvSpPr txBox="1"/>
            <p:nvPr/>
          </p:nvSpPr>
          <p:spPr>
            <a:xfrm>
              <a:off x="7205177" y="2973331"/>
              <a:ext cx="508912" cy="12688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ja-JP" alt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54" name="テキスト ボックス 53">
              <a:extLst>
                <a:ext uri="{FF2B5EF4-FFF2-40B4-BE49-F238E27FC236}">
                  <a16:creationId xmlns:a16="http://schemas.microsoft.com/office/drawing/2014/main" id="{8D51E1A4-E29D-4659-8B0D-B40C73F5ED1C}"/>
                </a:ext>
              </a:extLst>
            </p:cNvPr>
            <p:cNvSpPr txBox="1"/>
            <p:nvPr/>
          </p:nvSpPr>
          <p:spPr>
            <a:xfrm>
              <a:off x="7200206" y="4183912"/>
              <a:ext cx="508912" cy="12688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ja-JP" alt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55" name="テキスト ボックス 54">
              <a:extLst>
                <a:ext uri="{FF2B5EF4-FFF2-40B4-BE49-F238E27FC236}">
                  <a16:creationId xmlns:a16="http://schemas.microsoft.com/office/drawing/2014/main" id="{61877F82-3E9B-45BF-810F-F9FF4305835F}"/>
                </a:ext>
              </a:extLst>
            </p:cNvPr>
            <p:cNvSpPr txBox="1"/>
            <p:nvPr/>
          </p:nvSpPr>
          <p:spPr>
            <a:xfrm>
              <a:off x="7732560" y="5387981"/>
              <a:ext cx="508912" cy="12688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ja-JP" altLang="en-US" sz="1200" dirty="0">
                <a:solidFill>
                  <a:schemeClr val="tx1"/>
                </a:solidFill>
              </a:endParaRPr>
            </a:p>
          </p:txBody>
        </p:sp>
      </p:grp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B7278CEF-B039-4FD7-B4CF-B14D2421DAC6}"/>
              </a:ext>
            </a:extLst>
          </p:cNvPr>
          <p:cNvSpPr/>
          <p:nvPr/>
        </p:nvSpPr>
        <p:spPr>
          <a:xfrm>
            <a:off x="1925994" y="3307801"/>
            <a:ext cx="297427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400" dirty="0">
                <a:solidFill>
                  <a:srgbClr val="0000FF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TANSO-CAI-2 (1) 10 bands</a:t>
            </a:r>
          </a:p>
          <a:p>
            <a:r>
              <a:rPr lang="en-US" altLang="ja-JP" sz="1400" dirty="0">
                <a:solidFill>
                  <a:srgbClr val="0000FF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(2) Multi-viewing capability improved aerosol detection</a:t>
            </a:r>
          </a:p>
        </p:txBody>
      </p:sp>
      <p:sp>
        <p:nvSpPr>
          <p:cNvPr id="56" name="正方形/長方形 55">
            <a:extLst>
              <a:ext uri="{FF2B5EF4-FFF2-40B4-BE49-F238E27FC236}">
                <a16:creationId xmlns:a16="http://schemas.microsoft.com/office/drawing/2014/main" id="{CCC4E3D0-37B9-47F2-89D6-0F5FF3DCE945}"/>
              </a:ext>
            </a:extLst>
          </p:cNvPr>
          <p:cNvSpPr/>
          <p:nvPr/>
        </p:nvSpPr>
        <p:spPr>
          <a:xfrm>
            <a:off x="5493831" y="1242750"/>
            <a:ext cx="270905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ja-JP" sz="1400" dirty="0">
                <a:solidFill>
                  <a:schemeClr val="tx1"/>
                </a:solidFill>
              </a:rPr>
              <a:t>TANSO-FTS-2 first spectra Dec. 13, 2018 Nagoya</a:t>
            </a:r>
            <a:endParaRPr lang="ja-JP" altLang="en-US" sz="1400" dirty="0">
              <a:solidFill>
                <a:schemeClr val="tx1"/>
              </a:solidFill>
            </a:endParaRPr>
          </a:p>
        </p:txBody>
      </p:sp>
      <p:sp>
        <p:nvSpPr>
          <p:cNvPr id="57" name="スライド番号プレースホルダー 1">
            <a:extLst>
              <a:ext uri="{FF2B5EF4-FFF2-40B4-BE49-F238E27FC236}">
                <a16:creationId xmlns:a16="http://schemas.microsoft.com/office/drawing/2014/main" id="{CACCF20A-67BF-48B4-A5DE-A0A7577CABF0}"/>
              </a:ext>
            </a:extLst>
          </p:cNvPr>
          <p:cNvSpPr txBox="1">
            <a:spLocks/>
          </p:cNvSpPr>
          <p:nvPr/>
        </p:nvSpPr>
        <p:spPr>
          <a:xfrm>
            <a:off x="7047198" y="5934870"/>
            <a:ext cx="1970943" cy="400110"/>
          </a:xfrm>
          <a:prstGeom prst="rect">
            <a:avLst/>
          </a:prstGeom>
        </p:spPr>
        <p:txBody>
          <a:bodyPr/>
          <a:lstStyle>
            <a:lvl1pPr defTabSz="457200">
              <a:defRPr>
                <a:solidFill>
                  <a:srgbClr val="002569"/>
                </a:solidFill>
              </a:defRPr>
            </a:lvl1pPr>
            <a:lvl2pPr indent="457200" defTabSz="457200">
              <a:defRPr>
                <a:solidFill>
                  <a:srgbClr val="002569"/>
                </a:solidFill>
              </a:defRPr>
            </a:lvl2pPr>
            <a:lvl3pPr indent="914400" defTabSz="457200">
              <a:defRPr>
                <a:solidFill>
                  <a:srgbClr val="002569"/>
                </a:solidFill>
              </a:defRPr>
            </a:lvl3pPr>
            <a:lvl4pPr indent="1371600" defTabSz="457200">
              <a:defRPr>
                <a:solidFill>
                  <a:srgbClr val="002569"/>
                </a:solidFill>
              </a:defRPr>
            </a:lvl4pPr>
            <a:lvl5pPr indent="1828800" defTabSz="457200">
              <a:defRPr>
                <a:solidFill>
                  <a:srgbClr val="002569"/>
                </a:solidFill>
              </a:defRPr>
            </a:lvl5pPr>
            <a:lvl6pPr indent="2286000" defTabSz="457200">
              <a:defRPr>
                <a:solidFill>
                  <a:srgbClr val="002569"/>
                </a:solidFill>
              </a:defRPr>
            </a:lvl6pPr>
            <a:lvl7pPr indent="2743200" defTabSz="457200">
              <a:defRPr>
                <a:solidFill>
                  <a:srgbClr val="002569"/>
                </a:solidFill>
              </a:defRPr>
            </a:lvl7pPr>
            <a:lvl8pPr indent="3200400" defTabSz="457200">
              <a:defRPr>
                <a:solidFill>
                  <a:srgbClr val="002569"/>
                </a:solidFill>
              </a:defRPr>
            </a:lvl8pPr>
            <a:lvl9pPr indent="3657600" defTabSz="457200">
              <a:defRPr>
                <a:solidFill>
                  <a:srgbClr val="002569"/>
                </a:solidFill>
              </a:defRPr>
            </a:lvl9pPr>
          </a:lstStyle>
          <a:p>
            <a:pPr algn="r" defTabSz="779173">
              <a:defRPr/>
            </a:pPr>
            <a:fld id="{D1C38B77-350B-4033-A646-6EAACEE6E440}" type="slidenum">
              <a:rPr kumimoji="1" lang="ja-JP" altLang="en-US" sz="2000" kern="1200" smtClean="0">
                <a:solidFill>
                  <a:srgbClr val="008000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rPr>
              <a:pPr algn="r" defTabSz="779173">
                <a:defRPr/>
              </a:pPr>
              <a:t>9</a:t>
            </a:fld>
            <a:endParaRPr kumimoji="1" lang="ja-JP" altLang="en-US" sz="2000" kern="1200" dirty="0">
              <a:solidFill>
                <a:srgbClr val="008000"/>
              </a:solidFill>
              <a:latin typeface="Arial" panose="020B0604020202020204" pitchFamily="34" charset="0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4349976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Default">
      <a:majorFont>
        <a:latin typeface="Helvetica"/>
        <a:ea typeface="Helvetica"/>
        <a:cs typeface="Helvetica"/>
      </a:majorFont>
      <a:minorFont>
        <a:latin typeface="Avenir Roman"/>
        <a:ea typeface="Avenir Roman"/>
        <a:cs typeface="Avenir Roman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FF9A00"/>
          </a:solidFill>
          <a:prstDash val="solid"/>
          <a:bevel/>
        </a:ln>
        <a:effectLst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2569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9A00"/>
          </a:solidFill>
          <a:prstDash val="solid"/>
          <a:bevel/>
        </a:ln>
        <a:effectLst>
          <a:outerShdw blurRad="38100" dist="20000" dir="5400000" rotWithShape="0">
            <a:srgbClr val="000000">
              <a:alpha val="38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2569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ユーザー定義 2">
      <a:majorFont>
        <a:latin typeface="Times New Roman"/>
        <a:ea typeface="HGPｺﾞｼｯｸM"/>
        <a:cs typeface=""/>
      </a:majorFont>
      <a:minorFont>
        <a:latin typeface="Times New Roman"/>
        <a:ea typeface="HGPｺﾞｼｯｸ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F9A00"/>
      </a:accent1>
      <a:accent2>
        <a:srgbClr val="9F2D20"/>
      </a:accent2>
      <a:accent3>
        <a:srgbClr val="8F8F8F"/>
      </a:accent3>
      <a:accent4>
        <a:srgbClr val="001E59"/>
      </a:accent4>
      <a:accent5>
        <a:srgbClr val="FFCAAA"/>
      </a:accent5>
      <a:accent6>
        <a:srgbClr val="90281C"/>
      </a:accent6>
      <a:hlink>
        <a:srgbClr val="0000FF"/>
      </a:hlink>
      <a:folHlink>
        <a:srgbClr val="FF00FF"/>
      </a:folHlink>
    </a:clrScheme>
    <a:fontScheme name="Default">
      <a:majorFont>
        <a:latin typeface="Helvetica"/>
        <a:ea typeface="Helvetica"/>
        <a:cs typeface="Helvetica"/>
      </a:majorFont>
      <a:minorFont>
        <a:latin typeface="Avenir Roman"/>
        <a:ea typeface="Avenir Roman"/>
        <a:cs typeface="Avenir Roman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FF9A00"/>
          </a:solidFill>
          <a:prstDash val="solid"/>
          <a:bevel/>
        </a:ln>
        <a:effectLst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2569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9A00"/>
          </a:solidFill>
          <a:prstDash val="solid"/>
          <a:bevel/>
        </a:ln>
        <a:effectLst>
          <a:outerShdw blurRad="38100" dist="20000" dir="5400000" rotWithShape="0">
            <a:srgbClr val="000000">
              <a:alpha val="38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2569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27908</TotalTime>
  <Words>1874</Words>
  <Application>Microsoft Office PowerPoint</Application>
  <PresentationFormat>画面に合わせる (4:3)</PresentationFormat>
  <Paragraphs>466</Paragraphs>
  <Slides>17</Slides>
  <Notes>4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13</vt:i4>
      </vt:variant>
      <vt:variant>
        <vt:lpstr>テーマ</vt:lpstr>
      </vt:variant>
      <vt:variant>
        <vt:i4>2</vt:i4>
      </vt:variant>
      <vt:variant>
        <vt:lpstr>スライド タイトル</vt:lpstr>
      </vt:variant>
      <vt:variant>
        <vt:i4>17</vt:i4>
      </vt:variant>
    </vt:vector>
  </HeadingPairs>
  <TitlesOfParts>
    <vt:vector size="32" baseType="lpstr">
      <vt:lpstr>Arial Unicode MS</vt:lpstr>
      <vt:lpstr>Avenir Roman</vt:lpstr>
      <vt:lpstr>メイリオ</vt:lpstr>
      <vt:lpstr>游ゴシック</vt:lpstr>
      <vt:lpstr>Arial</vt:lpstr>
      <vt:lpstr>Arial Bold</vt:lpstr>
      <vt:lpstr>Calibri</vt:lpstr>
      <vt:lpstr>Calibri Light</vt:lpstr>
      <vt:lpstr>Garamond</vt:lpstr>
      <vt:lpstr>Helvetica</vt:lpstr>
      <vt:lpstr>Times New Roman</vt:lpstr>
      <vt:lpstr>Tw Cen MT</vt:lpstr>
      <vt:lpstr>Wingdings</vt:lpstr>
      <vt:lpstr>Default</vt:lpstr>
      <vt:lpstr>Office ​​テーマ</vt:lpstr>
      <vt:lpstr>JAXA Agency Report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Global Change Observation Mission - Water "SHIZUKU" (GCOM-W)</vt:lpstr>
      <vt:lpstr>PowerPoint プレゼンテーション</vt:lpstr>
      <vt:lpstr>GOSAT (2009-) new products Partial column density using both SWIR and TIR  </vt:lpstr>
      <vt:lpstr>Greenhouse gases Observing SATellite-2 “IBUKI-2” (GOSAT-2) (2018-)</vt:lpstr>
      <vt:lpstr>ALOS-2 “Daichi-2”</vt:lpstr>
      <vt:lpstr>PowerPoint プレゼンテーション</vt:lpstr>
      <vt:lpstr>PowerPoint プレゼンテーション</vt:lpstr>
      <vt:lpstr>PALSAR-2 Radiometric Calibration</vt:lpstr>
      <vt:lpstr>PowerPoint プレゼンテーション</vt:lpstr>
      <vt:lpstr>PowerPoint プレゼンテーション</vt:lpstr>
      <vt:lpstr>PowerPoint プレゼンテーション</vt:lpstr>
      <vt:lpstr>IGARSS 2019 Yokohama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Goes Here</dc:title>
  <dc:creator>Brian R. Williams</dc:creator>
  <cp:lastModifiedBy>久世　暁彦</cp:lastModifiedBy>
  <cp:revision>345</cp:revision>
  <dcterms:modified xsi:type="dcterms:W3CDTF">2019-07-17T23:50:36Z</dcterms:modified>
</cp:coreProperties>
</file>