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35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896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48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8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533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5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97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52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25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50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12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66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98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28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24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57701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LSI-VC &amp; CARD4L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Background &amp; Status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7882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Matt Steventon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LSI-VC Sec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7432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261" y="0"/>
            <a:ext cx="97414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45" t="7318" r="20127" b="62462"/>
          <a:stretch/>
        </p:blipFill>
        <p:spPr>
          <a:xfrm>
            <a:off x="-28587" y="114301"/>
            <a:ext cx="12250769" cy="341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838200" y="33401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Key Outcomes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comprehensive ARD strategy for CEOS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 agreed </a:t>
            </a: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CEOS position on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multiple aspects of the </a:t>
            </a: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interplay between industry and CEOS ARD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Demonstrated real world benefits of CEOS ARD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for both data providers and data users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variety of </a:t>
            </a: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CEOS ARD products being actively produced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by numerous CEOS missions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Data hosts/aggregators hosting and promoting CEOS ARD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on their platforms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CEOS ARD Specifications used as the basis for </a:t>
            </a: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community standards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sz="2000" b="0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Additional CEOS ARD Specifications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for new applications, greatly increasing the user base for and impact of CEOS Agency data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CEOS ARD Strategy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Work of LSI-VC on CARD4L is the foundation for this strategy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CEOS has acknowledged the need to broaden efforts beyond the PFS work, and beyond the land domain.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Main objectives of the strategy: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to </a:t>
            </a:r>
            <a:r>
              <a:rPr lang="en-US" sz="2220">
                <a:solidFill>
                  <a:schemeClr val="accent2"/>
                </a:solidFill>
              </a:rPr>
              <a:t>ensure effective engagement of the three key stakeholder groups</a:t>
            </a:r>
            <a:r>
              <a:rPr lang="en-US" sz="2220">
                <a:solidFill>
                  <a:schemeClr val="lt1"/>
                </a:solidFill>
              </a:rPr>
              <a:t> (producers, hosts, users);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to </a:t>
            </a:r>
            <a:r>
              <a:rPr lang="en-US" sz="2220">
                <a:solidFill>
                  <a:schemeClr val="accent2"/>
                </a:solidFill>
              </a:rPr>
              <a:t>manage expectations of all stakeholders as to the status and outlook for ARD availability</a:t>
            </a:r>
            <a:r>
              <a:rPr lang="en-US" sz="2220">
                <a:solidFill>
                  <a:schemeClr val="lt1"/>
                </a:solidFill>
              </a:rPr>
              <a:t> – so that all might plan and invest with confidence in capabilities to best exploit the CEOS Agency ARD;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to </a:t>
            </a:r>
            <a:r>
              <a:rPr lang="en-US" sz="2220">
                <a:solidFill>
                  <a:schemeClr val="accent2"/>
                </a:solidFill>
              </a:rPr>
              <a:t>establish priorities for which products and applications might follow on from the current CARD4L PFS</a:t>
            </a:r>
            <a:r>
              <a:rPr lang="en-US" sz="2220">
                <a:solidFill>
                  <a:schemeClr val="lt1"/>
                </a:solidFill>
              </a:rPr>
              <a:t> – forming a rational and orderly queue for future efforts;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to ensure appropriate organisational responsibilities across the CEOS structure for the </a:t>
            </a:r>
            <a:r>
              <a:rPr lang="en-US" sz="2220">
                <a:solidFill>
                  <a:schemeClr val="accent2"/>
                </a:solidFill>
              </a:rPr>
              <a:t>definition and execution of the way forward on ARD</a:t>
            </a:r>
            <a:r>
              <a:rPr lang="en-US" sz="2220">
                <a:solidFill>
                  <a:schemeClr val="lt1"/>
                </a:solidFill>
              </a:rPr>
              <a:t>.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CEOS ARD Strategy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838200" y="1625592"/>
            <a:ext cx="10515600" cy="501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2590">
                <a:solidFill>
                  <a:schemeClr val="lt1"/>
                </a:solidFill>
              </a:rPr>
              <a:t>4 Pillars:</a:t>
            </a:r>
            <a:endParaRPr/>
          </a:p>
          <a:p>
            <a:pPr marL="22860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solidFill>
                <a:schemeClr val="lt1"/>
              </a:solidFill>
            </a:endParaRPr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AutoNum type="arabicPeriod"/>
            </a:pPr>
            <a:r>
              <a:rPr lang="en-US" sz="2590">
                <a:solidFill>
                  <a:schemeClr val="lt1"/>
                </a:solidFill>
              </a:rPr>
              <a:t>CEOS ARD User Needs &amp; Specifications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AutoNum type="arabicPeriod"/>
            </a:pPr>
            <a:r>
              <a:rPr lang="en-US" sz="2590">
                <a:solidFill>
                  <a:schemeClr val="lt1"/>
                </a:solidFill>
              </a:rPr>
              <a:t>Assured Production and Access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AutoNum type="arabicPeriod"/>
            </a:pPr>
            <a:r>
              <a:rPr lang="en-US" sz="2590">
                <a:solidFill>
                  <a:schemeClr val="lt1"/>
                </a:solidFill>
              </a:rPr>
              <a:t>Pilots and Feedback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Calibri"/>
              <a:buAutoNum type="arabicPeriod"/>
            </a:pPr>
            <a:r>
              <a:rPr lang="en-US" sz="2590">
                <a:solidFill>
                  <a:schemeClr val="lt1"/>
                </a:solidFill>
              </a:rPr>
              <a:t>Communication &amp; Promotion</a:t>
            </a:r>
            <a:endParaRPr/>
          </a:p>
          <a:p>
            <a:pPr marL="514350" lvl="0" indent="-34988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Calibri"/>
              <a:buNone/>
            </a:pPr>
            <a:endParaRPr sz="259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2590">
                <a:solidFill>
                  <a:schemeClr val="lt1"/>
                </a:solidFill>
              </a:rPr>
              <a:t>Foreseen as an informal collection of ARD-related activities across the CEOS structure, with light oversight and coordinated reporting supported by SIT.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2590">
                <a:solidFill>
                  <a:schemeClr val="lt1"/>
                </a:solidFill>
              </a:rPr>
              <a:t>Will be shared with the CEOS community shortly for review, ahead of planned endorsement later this year at Plenary – all feedback is very welcome!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ctrTitle"/>
          </p:nvPr>
        </p:nvSpPr>
        <p:spPr>
          <a:xfrm>
            <a:off x="1524000" y="542918"/>
            <a:ext cx="7156174" cy="576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Thanks!</a:t>
            </a:r>
            <a:br>
              <a:rPr lang="en-US" sz="4800">
                <a:solidFill>
                  <a:schemeClr val="lt1"/>
                </a:solidFill>
              </a:rPr>
            </a:br>
            <a:r>
              <a:rPr lang="en-US" sz="4800">
                <a:solidFill>
                  <a:schemeClr val="lt1"/>
                </a:solidFill>
              </a:rPr>
              <a:t>Questions?</a:t>
            </a: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More info:</a:t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http://ceos.org/ard/</a:t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lsi@lists.ceos.org</a:t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matthew@symbioscomms.com</a:t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/>
            </a:r>
            <a:br>
              <a:rPr lang="en-US" sz="2800">
                <a:solidFill>
                  <a:schemeClr val="lt1"/>
                </a:solidFill>
              </a:rPr>
            </a:br>
            <a:r>
              <a:rPr lang="en-US" sz="2800">
                <a:solidFill>
                  <a:schemeClr val="lt1"/>
                </a:solidFill>
              </a:rPr>
              <a:t>Medhavy.Thankappan@ga.gov.au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7432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CEOS LSI-VC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>
                <a:solidFill>
                  <a:schemeClr val="lt1"/>
                </a:solidFill>
              </a:rPr>
              <a:t>Land Surface Imaging Virtual Constellation (LSI-VC)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Progressing analysis-ready data </a:t>
            </a:r>
            <a:r>
              <a:rPr lang="en-US">
                <a:solidFill>
                  <a:srgbClr val="FFFFFF"/>
                </a:solidFill>
              </a:rPr>
              <a:t>- minimising the need for end users to understand satellite/pass/sensor-specific processing.</a:t>
            </a:r>
            <a:endParaRPr>
              <a:solidFill>
                <a:srgbClr val="FFFFF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Draw together validated </a:t>
            </a:r>
            <a:r>
              <a:rPr lang="en-US">
                <a:solidFill>
                  <a:schemeClr val="accent2"/>
                </a:solidFill>
              </a:rPr>
              <a:t>requirements</a:t>
            </a:r>
            <a:r>
              <a:rPr lang="en-US">
                <a:solidFill>
                  <a:schemeClr val="lt1"/>
                </a:solidFill>
              </a:rPr>
              <a:t> identified by downstream land user communities to identify opportunities to better </a:t>
            </a:r>
            <a:r>
              <a:rPr lang="en-US">
                <a:solidFill>
                  <a:schemeClr val="accent2"/>
                </a:solidFill>
              </a:rPr>
              <a:t>optimize</a:t>
            </a:r>
            <a:r>
              <a:rPr lang="en-US">
                <a:solidFill>
                  <a:schemeClr val="lt1"/>
                </a:solidFill>
              </a:rPr>
              <a:t>, and </a:t>
            </a:r>
            <a:r>
              <a:rPr lang="en-US">
                <a:solidFill>
                  <a:schemeClr val="accent2"/>
                </a:solidFill>
              </a:rPr>
              <a:t>increase resilience</a:t>
            </a:r>
            <a:r>
              <a:rPr lang="en-US">
                <a:solidFill>
                  <a:schemeClr val="lt1"/>
                </a:solidFill>
              </a:rPr>
              <a:t> of, land surface imaging programs &amp; </a:t>
            </a:r>
            <a:r>
              <a:rPr lang="en-US">
                <a:solidFill>
                  <a:schemeClr val="accent2"/>
                </a:solidFill>
              </a:rPr>
              <a:t>identify</a:t>
            </a:r>
            <a:r>
              <a:rPr lang="en-US">
                <a:solidFill>
                  <a:schemeClr val="lt1"/>
                </a:solidFill>
              </a:rPr>
              <a:t> current and potential </a:t>
            </a:r>
            <a:r>
              <a:rPr lang="en-US">
                <a:solidFill>
                  <a:schemeClr val="accent2"/>
                </a:solidFill>
              </a:rPr>
              <a:t>data gaps.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Encourage </a:t>
            </a:r>
            <a:r>
              <a:rPr lang="en-US">
                <a:solidFill>
                  <a:schemeClr val="accent2"/>
                </a:solidFill>
              </a:rPr>
              <a:t>Moderate Resolution Interoperability (MRI) </a:t>
            </a:r>
            <a:r>
              <a:rPr lang="en-US">
                <a:solidFill>
                  <a:schemeClr val="lt1"/>
                </a:solidFill>
              </a:rPr>
              <a:t>for complementarity and compatibility.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>
                <a:solidFill>
                  <a:schemeClr val="accent2"/>
                </a:solidFill>
              </a:rPr>
              <a:t>LSI-VC leads the CEOS Analysis-Ready Data (ARD) initiative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CARD4L Definition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solidFill>
                  <a:schemeClr val="lt1"/>
                </a:solidFill>
              </a:rPr>
              <a:t>CEOS Analysis Ready Data for Land (CARD4L) are </a:t>
            </a:r>
            <a:r>
              <a:rPr lang="en-US" sz="3600">
                <a:solidFill>
                  <a:schemeClr val="accent2"/>
                </a:solidFill>
              </a:rPr>
              <a:t>satellite data </a:t>
            </a:r>
            <a:r>
              <a:rPr lang="en-US" sz="3600">
                <a:solidFill>
                  <a:schemeClr val="lt1"/>
                </a:solidFill>
              </a:rPr>
              <a:t>that have been </a:t>
            </a:r>
            <a:r>
              <a:rPr lang="en-US" sz="3600">
                <a:solidFill>
                  <a:schemeClr val="accent2"/>
                </a:solidFill>
              </a:rPr>
              <a:t>processed to a minimum set of requirements</a:t>
            </a:r>
            <a:r>
              <a:rPr lang="en-US" sz="3600">
                <a:solidFill>
                  <a:schemeClr val="lt1"/>
                </a:solidFill>
              </a:rPr>
              <a:t> and organized into a form that allows </a:t>
            </a:r>
            <a:r>
              <a:rPr lang="en-US" sz="3600">
                <a:solidFill>
                  <a:schemeClr val="accent2"/>
                </a:solidFill>
              </a:rPr>
              <a:t>immediate analysis</a:t>
            </a:r>
            <a:r>
              <a:rPr lang="en-US" sz="3600">
                <a:solidFill>
                  <a:schemeClr val="lt1"/>
                </a:solidFill>
              </a:rPr>
              <a:t> with a </a:t>
            </a:r>
            <a:r>
              <a:rPr lang="en-US" sz="3600">
                <a:solidFill>
                  <a:schemeClr val="accent2"/>
                </a:solidFill>
              </a:rPr>
              <a:t>minimum of additional user effort</a:t>
            </a:r>
            <a:r>
              <a:rPr lang="en-US" sz="3600">
                <a:solidFill>
                  <a:schemeClr val="lt1"/>
                </a:solidFill>
              </a:rPr>
              <a:t> and interoperability both through time and with other datasets.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u="sng">
                <a:solidFill>
                  <a:schemeClr val="lt1"/>
                </a:solidFill>
                <a:hlinkClick r:id="rId3"/>
              </a:rPr>
              <a:t>http://ceos.org/ard/</a:t>
            </a:r>
            <a:endParaRPr sz="4000">
              <a:solidFill>
                <a:schemeClr val="lt1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CARD4L Framework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2595557" y="2200220"/>
            <a:ext cx="7000875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Product Family Specifications (PFS)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Detail specific 'Threshold' and 'Target' requirements for: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General &amp; Per-pixel Metadata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Radiometric, Atmospheric &amp; Geometric Corrections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2595559" y="1653594"/>
            <a:ext cx="7000875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CARD4L Definition</a:t>
            </a:r>
            <a:endParaRPr sz="1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2595557" y="3479529"/>
            <a:ext cx="7000875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Self-Assessment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Carried out by the data provider that is seeking to have their dataset classified as CARD4L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Data provider f</a:t>
            </a: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ills out table in PFS and submits to LSI-VC Secretariat along with sample data and metadata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2595558" y="5005060"/>
            <a:ext cx="700087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Peer Review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WGCV reviews submitted materials and confirms level of compliance with PFS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2595557" y="5791927"/>
            <a:ext cx="7000875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Dataset Recognised as CARD4L 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Added to register of datasets on ceos.org/ard, etc.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CARD4L Status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Three Product Family Specifications (PFS) endorsed at LSI-VC’s February 2019 meeting: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Surface Reflectance (SR)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Surface Temperature (ST)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•"/>
            </a:pPr>
            <a:r>
              <a:rPr lang="en-US" sz="2220">
                <a:solidFill>
                  <a:schemeClr val="lt1"/>
                </a:solidFill>
              </a:rPr>
              <a:t>Normalised Radar Backscatter (NRB)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Additional SAR PFS in development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 u="sng">
                <a:solidFill>
                  <a:schemeClr val="lt1"/>
                </a:solidFill>
              </a:rPr>
              <a:t>June 2019:</a:t>
            </a:r>
            <a:r>
              <a:rPr lang="en-US" sz="2590">
                <a:solidFill>
                  <a:schemeClr val="lt1"/>
                </a:solidFill>
              </a:rPr>
              <a:t> Streamlined PFS (v4.1) and LSI-VC side of assessment process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</a:rPr>
              <a:t>ESA (Sentinel-2, SR), USGS (Landsat, SR&amp;ST) and JAXA (ALOS, NRB) completing self-assessments</a:t>
            </a:r>
            <a:endParaRPr sz="2590">
              <a:solidFill>
                <a:schemeClr val="lt1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Some Next Steps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Completion of ESA (Sentinel-2, SR), USGS (Landsat, SR&amp;ST) and JAXA (ALOS, NRB) product assessments.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LSI/CEOS Agencies to trial production and supply of CARD4L (including to third party data hosts/analysis platforms)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User access trials</a:t>
            </a:r>
            <a:endParaRPr sz="2200">
              <a:solidFill>
                <a:schemeClr val="lt1"/>
              </a:solidFill>
            </a:endParaRPr>
          </a:p>
          <a:p>
            <a:pPr marL="685800" lvl="1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e.g., SDCG-led trial for GFOI focusing on Digital Earth Africa (Data Cube) as a user.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Investigation into COGs and STAC for CARD4L usability and discoverability and impact on PFS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Ongoing annual maintenance of the CARD4L PFS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SAR Definition Team developing new SAR PFS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Promote and communicate CARD4L to CEOS Agencies, and engage with other sectors (commercial, users, research).</a:t>
            </a:r>
            <a:endParaRPr sz="2200">
              <a:solidFill>
                <a:schemeClr val="lt1"/>
              </a:solidFill>
            </a:endParaRPr>
          </a:p>
          <a:p>
            <a:pPr marL="2286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CEOS ARD Strategy (explained later)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660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WGCV CARD4L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Peer Review Process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&amp; Status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1524000" y="47882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Medhavy Thankappan</a:t>
            </a:r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7432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715617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2020-21 SIT Chair Priorities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&amp; CEOS ARD Strategy</a:t>
            </a:r>
            <a:endParaRPr sz="5400">
              <a:solidFill>
                <a:schemeClr val="lt1"/>
              </a:solidFill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1524000" y="47882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Matt Steventon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2020-21 SIT Chair Team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7432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2020-21 SIT Chair Priorities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CSIRO/GA will serve as the SIT Chair for 2020-21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Intention for the term is to </a:t>
            </a:r>
            <a:r>
              <a:rPr lang="en-US">
                <a:solidFill>
                  <a:schemeClr val="accent2"/>
                </a:solidFill>
              </a:rPr>
              <a:t>escalate, elevate and encourage accomplishment</a:t>
            </a:r>
            <a:r>
              <a:rPr lang="en-US">
                <a:solidFill>
                  <a:schemeClr val="lt1"/>
                </a:solidFill>
              </a:rPr>
              <a:t> of ongoing pieces of CEOS work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>
                <a:solidFill>
                  <a:schemeClr val="lt1"/>
                </a:solidFill>
              </a:rPr>
              <a:t>Three priority areas: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CEOS ARD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Carbon and Biomass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UN Sustainable Development Goals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97727" y="0"/>
            <a:ext cx="7156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LSI-VC &amp; CARD4L Background &amp; Status</vt:lpstr>
      <vt:lpstr>CEOS LSI-VC</vt:lpstr>
      <vt:lpstr>CARD4L Definition</vt:lpstr>
      <vt:lpstr>CARD4L Framework</vt:lpstr>
      <vt:lpstr>CARD4L Status</vt:lpstr>
      <vt:lpstr>Some Next Steps</vt:lpstr>
      <vt:lpstr>WGCV CARD4L Peer Review Process &amp; Status</vt:lpstr>
      <vt:lpstr>2020-21 SIT Chair Priorities &amp; CEOS ARD Strategy</vt:lpstr>
      <vt:lpstr>2020-21 SIT Chair Priorities</vt:lpstr>
      <vt:lpstr>PowerPoint Presentation</vt:lpstr>
      <vt:lpstr>PowerPoint Presentation</vt:lpstr>
      <vt:lpstr>CEOS ARD Strategy</vt:lpstr>
      <vt:lpstr>CEOS ARD Strategy</vt:lpstr>
      <vt:lpstr>Thanks! Questions?   More info:  http://ceos.org/ard/  lsi@lists.ceos.org  matthew@symbioscomms.com  Medhavy.Thankappan@ga.gov.au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 &amp; CARD4L Background &amp; Status</dc:title>
  <dc:creator>Ong, Cindy (Energy, Kensington WA)</dc:creator>
  <cp:lastModifiedBy>Ong, Cindy (Energy, Kensington WA)</cp:lastModifiedBy>
  <cp:revision>1</cp:revision>
  <dcterms:modified xsi:type="dcterms:W3CDTF">2019-07-17T00:05:14Z</dcterms:modified>
</cp:coreProperties>
</file>