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8" r:id="rId2"/>
    <p:sldId id="330" r:id="rId3"/>
    <p:sldId id="339" r:id="rId4"/>
    <p:sldId id="341" r:id="rId5"/>
    <p:sldId id="344" r:id="rId6"/>
    <p:sldId id="345" r:id="rId7"/>
    <p:sldId id="346" r:id="rId8"/>
    <p:sldId id="342" r:id="rId9"/>
    <p:sldId id="337" r:id="rId10"/>
    <p:sldId id="338" r:id="rId11"/>
    <p:sldId id="334" r:id="rId12"/>
    <p:sldId id="335" r:id="rId13"/>
    <p:sldId id="349" r:id="rId14"/>
    <p:sldId id="343" r:id="rId15"/>
    <p:sldId id="348" r:id="rId16"/>
    <p:sldId id="347" r:id="rId17"/>
    <p:sldId id="329" r:id="rId18"/>
    <p:sldId id="350" r:id="rId1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2805" y="6486792"/>
            <a:ext cx="670624" cy="3693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868617" cy="49444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46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57" y="-108970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9" name="Shape 3"/>
          <p:cNvSpPr/>
          <p:nvPr userDrawn="1"/>
        </p:nvSpPr>
        <p:spPr>
          <a:xfrm>
            <a:off x="101599" y="6629401"/>
            <a:ext cx="3575455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WGCV #45, Perth, Australia, July 16-19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Virtual_Constellations/ACC/Documents/CEOS_AC-VC_GHG_White_Paper_Publication_Draft2_20181111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6798714" cy="1560470"/>
          </a:xfrm>
        </p:spPr>
        <p:txBody>
          <a:bodyPr anchor="ctr">
            <a:normAutofit/>
          </a:bodyPr>
          <a:lstStyle/>
          <a:p>
            <a:r>
              <a:rPr lang="en-GB" dirty="0" smtClean="0"/>
              <a:t>AC-VC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9" y="3852290"/>
            <a:ext cx="6286180" cy="194539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David Crisp </a:t>
            </a:r>
            <a:r>
              <a:rPr lang="en-US" dirty="0">
                <a:solidFill>
                  <a:srgbClr val="FFFFFF"/>
                </a:solidFill>
              </a:rPr>
              <a:t>(Jet Propulsion Laboratory, California Institute of </a:t>
            </a:r>
            <a:r>
              <a:rPr lang="en-US" dirty="0" smtClean="0">
                <a:solidFill>
                  <a:srgbClr val="FFFFFF"/>
                </a:solidFill>
              </a:rPr>
              <a:t>Technology, CEOS AC-VC GHG Lead</a:t>
            </a: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July </a:t>
            </a:r>
            <a:r>
              <a:rPr lang="en-US" dirty="0" smtClean="0">
                <a:solidFill>
                  <a:srgbClr val="FFFFFF"/>
                </a:solidFill>
              </a:rPr>
              <a:t>16, </a:t>
            </a:r>
            <a:r>
              <a:rPr lang="en-US" dirty="0" smtClean="0">
                <a:solidFill>
                  <a:srgbClr val="FFFFFF"/>
                </a:solidFill>
              </a:rPr>
              <a:t>2019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889" y="6246141"/>
            <a:ext cx="270135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100" dirty="0">
                <a:solidFill>
                  <a:schemeClr val="bg1"/>
                </a:solidFill>
              </a:rPr>
              <a:t> © </a:t>
            </a:r>
            <a:r>
              <a:rPr lang="en-US" sz="1100" dirty="0" smtClean="0">
                <a:solidFill>
                  <a:schemeClr val="bg1"/>
                </a:solidFill>
              </a:rPr>
              <a:t>2019 </a:t>
            </a:r>
            <a:r>
              <a:rPr lang="en-US" sz="1100" dirty="0">
                <a:solidFill>
                  <a:schemeClr val="bg1"/>
                </a:solidFill>
              </a:rPr>
              <a:t>California Institute of Technology. Government sponsorship acknowledged. 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 and 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10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The 2018 CEOS Plenary endorsed the AC-VC GHG White Paper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b="1" dirty="0" err="1" smtClean="0"/>
              <a:t>WGClimate</a:t>
            </a:r>
            <a:r>
              <a:rPr lang="en-US" sz="2000" dirty="0" smtClean="0"/>
              <a:t> commissioned to </a:t>
            </a:r>
            <a:r>
              <a:rPr lang="en-US" sz="2000" dirty="0" smtClean="0"/>
              <a:t>form a dedicated task group on </a:t>
            </a:r>
            <a:r>
              <a:rPr lang="en-US" sz="2000" dirty="0"/>
              <a:t>GHG monitoring, with </a:t>
            </a:r>
            <a:r>
              <a:rPr lang="en-US" sz="2000" dirty="0" smtClean="0"/>
              <a:t>resources </a:t>
            </a:r>
            <a:r>
              <a:rPr lang="en-US" sz="2000" dirty="0"/>
              <a:t>and activities </a:t>
            </a:r>
            <a:r>
              <a:rPr lang="en-US" sz="2000" dirty="0" smtClean="0"/>
              <a:t>designed to address the </a:t>
            </a:r>
            <a:r>
              <a:rPr lang="en-US" sz="2000" dirty="0"/>
              <a:t>actions identified in the </a:t>
            </a:r>
            <a:r>
              <a:rPr lang="en-US" sz="2000" dirty="0" smtClean="0"/>
              <a:t>White Paper 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WGCV</a:t>
            </a:r>
            <a:r>
              <a:rPr lang="en-US" sz="2000" dirty="0"/>
              <a:t> was enlisted to support the definition of the calibration and validation needs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AC-VC</a:t>
            </a:r>
            <a:r>
              <a:rPr lang="en-US" sz="2000" dirty="0" smtClean="0"/>
              <a:t> was enlisted </a:t>
            </a:r>
            <a:r>
              <a:rPr lang="en-US" sz="2000" dirty="0"/>
              <a:t>support GHG constellation development and synergistic GHG and atmospheric composition observations and modelling </a:t>
            </a:r>
            <a:r>
              <a:rPr lang="en-US" sz="2000" dirty="0" smtClean="0"/>
              <a:t>efforts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The first step in this process is to write a comprehensive Roadmap for the GHG activities to be conducted by </a:t>
            </a:r>
            <a:r>
              <a:rPr lang="en-US" b="1" dirty="0" err="1" smtClean="0"/>
              <a:t>WGClimate</a:t>
            </a:r>
            <a:r>
              <a:rPr lang="en-US" b="1" dirty="0" smtClean="0"/>
              <a:t>, WGCV, and AC-VC</a:t>
            </a:r>
            <a:endParaRPr lang="en-US" sz="2000" dirty="0" smtClean="0"/>
          </a:p>
          <a:p>
            <a:pPr lvl="1"/>
            <a:r>
              <a:rPr lang="en-US" sz="2000" dirty="0" smtClean="0"/>
              <a:t>A dedicated GHG Roadmap Meeting was held in Nakano, Tokyo on 9 June 2019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811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 GHG Roadmap Meeting Participants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2" y="1314663"/>
            <a:ext cx="5788244" cy="4944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Local Participants</a:t>
            </a:r>
          </a:p>
          <a:p>
            <a:r>
              <a:rPr lang="en-US" sz="1600" dirty="0"/>
              <a:t>Albrecht von Bargen (DLR, </a:t>
            </a:r>
            <a:r>
              <a:rPr lang="en-US" sz="1600" dirty="0" err="1"/>
              <a:t>WGClimate&amp;GHG</a:t>
            </a:r>
            <a:r>
              <a:rPr lang="en-US" sz="1600" dirty="0"/>
              <a:t> Dep. Lead)</a:t>
            </a:r>
          </a:p>
          <a:p>
            <a:r>
              <a:rPr lang="en-US" sz="1600" dirty="0"/>
              <a:t>David Crisp (JPL/Caltech, CEOS AC-VC GHG Lead)</a:t>
            </a:r>
          </a:p>
          <a:p>
            <a:r>
              <a:rPr lang="en-US" sz="1600" dirty="0" smtClean="0"/>
              <a:t>Mark Dowell (EC/JRC, CEOS GHG Task Lead)</a:t>
            </a:r>
          </a:p>
          <a:p>
            <a:r>
              <a:rPr lang="en-US" sz="1600" dirty="0"/>
              <a:t>Valerie Fernandez (ESA, CO2M)</a:t>
            </a:r>
          </a:p>
          <a:p>
            <a:r>
              <a:rPr lang="en-US" sz="1600" dirty="0"/>
              <a:t>Mariko Harada (JAXA)</a:t>
            </a:r>
          </a:p>
          <a:p>
            <a:r>
              <a:rPr lang="en-US" sz="1600" dirty="0" smtClean="0"/>
              <a:t>Akihiko </a:t>
            </a:r>
            <a:r>
              <a:rPr lang="en-US" sz="1600" dirty="0" err="1"/>
              <a:t>Kuze</a:t>
            </a:r>
            <a:r>
              <a:rPr lang="en-US" sz="1600" dirty="0"/>
              <a:t> (JAXA, </a:t>
            </a:r>
            <a:r>
              <a:rPr lang="en-US" sz="1600" dirty="0" smtClean="0"/>
              <a:t>WGCV ACSG GOSAT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Rosemary Munro (EUMETSAT, CGMS/GSICS)</a:t>
            </a:r>
          </a:p>
          <a:p>
            <a:r>
              <a:rPr lang="en-US" sz="1600" dirty="0" smtClean="0"/>
              <a:t>Masakatsu Nakajima (JAXA, GOSAT, GOSAT-2)</a:t>
            </a:r>
          </a:p>
          <a:p>
            <a:r>
              <a:rPr lang="en-US" sz="1600" dirty="0"/>
              <a:t>Yuko Nakamura (JAXA)</a:t>
            </a:r>
          </a:p>
          <a:p>
            <a:r>
              <a:rPr lang="en-US" sz="1600" dirty="0" smtClean="0"/>
              <a:t>Nobuko </a:t>
            </a:r>
            <a:r>
              <a:rPr lang="en-US" sz="1600" dirty="0" err="1" smtClean="0"/>
              <a:t>Saigusa</a:t>
            </a:r>
            <a:r>
              <a:rPr lang="en-US" sz="1600" dirty="0" smtClean="0"/>
              <a:t> (NIES, GOSAT, GOSAT-2)</a:t>
            </a:r>
          </a:p>
          <a:p>
            <a:r>
              <a:rPr lang="en-US" sz="1600" dirty="0"/>
              <a:t>Kei </a:t>
            </a:r>
            <a:r>
              <a:rPr lang="en-US" sz="1600" dirty="0" err="1"/>
              <a:t>Shiomi</a:t>
            </a:r>
            <a:r>
              <a:rPr lang="en-US" sz="1600" dirty="0"/>
              <a:t> (JAXA, GOSAT, GOSAT-2)</a:t>
            </a:r>
          </a:p>
          <a:p>
            <a:r>
              <a:rPr lang="en-US" sz="1600" dirty="0"/>
              <a:t>Hitoshi </a:t>
            </a:r>
            <a:r>
              <a:rPr lang="en-US" sz="1600" dirty="0" err="1"/>
              <a:t>Tsuruma</a:t>
            </a:r>
            <a:r>
              <a:rPr lang="en-US" sz="1600" dirty="0"/>
              <a:t> (JAXA) </a:t>
            </a:r>
          </a:p>
          <a:p>
            <a:r>
              <a:rPr lang="en-US" sz="1600" dirty="0" smtClean="0"/>
              <a:t>Stephen </a:t>
            </a:r>
            <a:r>
              <a:rPr lang="en-US" sz="1600" dirty="0"/>
              <a:t>Ward (for JAXA)</a:t>
            </a:r>
          </a:p>
          <a:p>
            <a:r>
              <a:rPr lang="en-US" sz="1600" dirty="0" smtClean="0"/>
              <a:t>Ben </a:t>
            </a:r>
            <a:r>
              <a:rPr lang="en-US" sz="1600" dirty="0" err="1"/>
              <a:t>Veihelmann</a:t>
            </a:r>
            <a:r>
              <a:rPr lang="en-US" sz="1600" dirty="0"/>
              <a:t> (ESA, CEOS AC-VC Co-Lead)</a:t>
            </a:r>
          </a:p>
          <a:p>
            <a:r>
              <a:rPr lang="en-US" sz="1600" dirty="0"/>
              <a:t>Claus </a:t>
            </a:r>
            <a:r>
              <a:rPr lang="en-US" sz="1600" dirty="0" err="1"/>
              <a:t>Zehner</a:t>
            </a:r>
            <a:r>
              <a:rPr lang="en-US" sz="1600" dirty="0"/>
              <a:t> (ESA, S5P)</a:t>
            </a:r>
          </a:p>
          <a:p>
            <a:r>
              <a:rPr lang="en-US" sz="1600" dirty="0" smtClean="0"/>
              <a:t>Hugo </a:t>
            </a:r>
            <a:r>
              <a:rPr lang="en-US" sz="1600" dirty="0" err="1"/>
              <a:t>Zunker</a:t>
            </a:r>
            <a:r>
              <a:rPr lang="en-US" sz="1600" dirty="0"/>
              <a:t> (EC)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11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70171" y="1314663"/>
            <a:ext cx="5788244" cy="494441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kern="0" dirty="0" smtClean="0"/>
              <a:t>Remote Contributors</a:t>
            </a:r>
            <a:endParaRPr lang="en-US" sz="1600" kern="0" dirty="0" smtClean="0"/>
          </a:p>
          <a:p>
            <a:r>
              <a:rPr lang="en-US" sz="1600" kern="0" dirty="0" err="1" smtClean="0"/>
              <a:t>Bojan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Bojkov</a:t>
            </a:r>
            <a:r>
              <a:rPr lang="en-US" sz="1600" kern="0" dirty="0" smtClean="0"/>
              <a:t> (EUMETSAT, WGCV ACSG)</a:t>
            </a:r>
          </a:p>
          <a:p>
            <a:r>
              <a:rPr lang="en-US" sz="1600" kern="0" dirty="0"/>
              <a:t>Robert Husband (EUMETSAT, </a:t>
            </a:r>
            <a:r>
              <a:rPr lang="en-US" sz="1600" kern="0" dirty="0" err="1"/>
              <a:t>WGClimate</a:t>
            </a:r>
            <a:r>
              <a:rPr lang="en-US" sz="1600" kern="0" dirty="0"/>
              <a:t>)</a:t>
            </a:r>
          </a:p>
          <a:p>
            <a:r>
              <a:rPr lang="en-US" sz="1600" kern="0" dirty="0" smtClean="0"/>
              <a:t>Osamu </a:t>
            </a:r>
            <a:r>
              <a:rPr lang="en-US" sz="1600" kern="0" dirty="0" err="1" smtClean="0"/>
              <a:t>Ochiai</a:t>
            </a:r>
            <a:r>
              <a:rPr lang="en-US" sz="1600" kern="0" dirty="0" smtClean="0"/>
              <a:t> (JAXA, CEOS POC)</a:t>
            </a:r>
          </a:p>
          <a:p>
            <a:r>
              <a:rPr lang="en-US" sz="1600" kern="0" dirty="0" err="1"/>
              <a:t>Joerg</a:t>
            </a:r>
            <a:r>
              <a:rPr lang="en-US" sz="1600" kern="0" dirty="0"/>
              <a:t> Schulz (EUMETSAT, </a:t>
            </a:r>
            <a:r>
              <a:rPr lang="en-US" sz="1600" kern="0" dirty="0" err="1"/>
              <a:t>WGClimate</a:t>
            </a:r>
            <a:r>
              <a:rPr lang="en-US" sz="1600" kern="0" dirty="0"/>
              <a:t> Lead)</a:t>
            </a:r>
          </a:p>
          <a:p>
            <a:endParaRPr lang="en-US" sz="16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15"/>
          <a:stretch/>
        </p:blipFill>
        <p:spPr>
          <a:xfrm>
            <a:off x="6182622" y="3180944"/>
            <a:ext cx="5325199" cy="34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2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CEOS/CGMS GHG Roadmap Report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12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SCOPE </a:t>
            </a:r>
            <a:r>
              <a:rPr lang="en-US" sz="1800" dirty="0"/>
              <a:t>AND OBJECTIVE OF ROADMAP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CONTEXT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APPROACH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CEOS </a:t>
            </a:r>
            <a:r>
              <a:rPr lang="en-US" sz="1800" dirty="0"/>
              <a:t>AND CGMS IMPLEMENTATION ENTITIES AND THEIR ROLES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Role </a:t>
            </a:r>
            <a:r>
              <a:rPr lang="en-US" sz="1800" dirty="0"/>
              <a:t>of Joint </a:t>
            </a:r>
            <a:r>
              <a:rPr lang="en-US" sz="1800" dirty="0" err="1"/>
              <a:t>WGClimate</a:t>
            </a:r>
            <a:r>
              <a:rPr lang="en-US" sz="1800" dirty="0"/>
              <a:t> GHG Task Team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Role </a:t>
            </a:r>
            <a:r>
              <a:rPr lang="en-US" sz="1800" dirty="0"/>
              <a:t>of </a:t>
            </a:r>
            <a:r>
              <a:rPr lang="en-US" sz="1800" dirty="0" smtClean="0"/>
              <a:t>CEOS Atmospheric  </a:t>
            </a:r>
            <a:r>
              <a:rPr lang="en-US" sz="1800" dirty="0"/>
              <a:t>Composition – Virtual Constellation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 smtClean="0">
                <a:solidFill>
                  <a:srgbClr val="00B050"/>
                </a:solidFill>
              </a:rPr>
              <a:t>Role </a:t>
            </a:r>
            <a:r>
              <a:rPr lang="en-US" sz="1800" b="1" dirty="0">
                <a:solidFill>
                  <a:srgbClr val="00B050"/>
                </a:solidFill>
              </a:rPr>
              <a:t>of WGCV/ACSG and GSICS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Role </a:t>
            </a:r>
            <a:r>
              <a:rPr lang="en-US" sz="1800" dirty="0"/>
              <a:t>of other entities in CEOS and CGMS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ROADMAP </a:t>
            </a:r>
            <a:r>
              <a:rPr lang="en-US" sz="1800" dirty="0"/>
              <a:t>ACTIONS TO 2021 AND 2025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Actions </a:t>
            </a:r>
            <a:r>
              <a:rPr lang="en-US" sz="1800" dirty="0"/>
              <a:t>for Joint </a:t>
            </a:r>
            <a:r>
              <a:rPr lang="en-US" sz="1800" dirty="0" err="1"/>
              <a:t>WGClimate</a:t>
            </a:r>
            <a:r>
              <a:rPr lang="en-US" sz="1800" dirty="0"/>
              <a:t> GHG Task Team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Actions </a:t>
            </a:r>
            <a:r>
              <a:rPr lang="en-US" sz="1800" dirty="0"/>
              <a:t>for Atmospheric  Composition – Virtual Constellation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Actions </a:t>
            </a:r>
            <a:r>
              <a:rPr lang="en-US" sz="1800" dirty="0"/>
              <a:t>for WGCV/ACSG and GSICS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EXPECTED </a:t>
            </a:r>
            <a:r>
              <a:rPr lang="en-US" sz="1800" dirty="0"/>
              <a:t>OUTCOMES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RESOURCE </a:t>
            </a:r>
            <a:r>
              <a:rPr lang="en-US" sz="1800" dirty="0"/>
              <a:t>IMPLICATIONS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HIGH-LEVEL </a:t>
            </a:r>
            <a:r>
              <a:rPr lang="en-US" sz="1800" dirty="0"/>
              <a:t>TIMELINE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4865" y="4191005"/>
            <a:ext cx="316382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 roadmap document will be complemented by a representation of the roadmap in a project planning tool that is maintained by the </a:t>
            </a:r>
            <a:r>
              <a:rPr lang="en-GB" sz="1600" dirty="0" err="1"/>
              <a:t>WGClimate</a:t>
            </a:r>
            <a:r>
              <a:rPr lang="en-GB" sz="1600" dirty="0"/>
              <a:t> Task Team. This allows a close follow up of achievements and emerging risks during implementation.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7E0B6A62-B39A-4BF3-BB88-6052071731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33752" y="1648719"/>
            <a:ext cx="3174365" cy="18434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3118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Roadmap Refined at 15</a:t>
            </a:r>
            <a:r>
              <a:rPr lang="en-US" baseline="30000" dirty="0" smtClean="0"/>
              <a:t>th</a:t>
            </a:r>
            <a:r>
              <a:rPr lang="en-US" dirty="0" smtClean="0"/>
              <a:t> Annual </a:t>
            </a:r>
            <a:r>
              <a:rPr lang="en-US" dirty="0"/>
              <a:t>AC-VC </a:t>
            </a:r>
            <a:r>
              <a:rPr lang="en-US" dirty="0" smtClean="0"/>
              <a:t>Meeting: Nakano</a:t>
            </a:r>
            <a:r>
              <a:rPr lang="en-US" dirty="0"/>
              <a:t>, Tokyo </a:t>
            </a:r>
            <a:r>
              <a:rPr lang="en-US" dirty="0" smtClean="0"/>
              <a:t>10-12 </a:t>
            </a:r>
            <a:r>
              <a:rPr lang="en-US" dirty="0"/>
              <a:t>June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13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5355" y="1413816"/>
            <a:ext cx="7938057" cy="4944412"/>
          </a:xfrm>
        </p:spPr>
        <p:txBody>
          <a:bodyPr/>
          <a:lstStyle/>
          <a:p>
            <a:r>
              <a:rPr lang="en-US" dirty="0" smtClean="0"/>
              <a:t>Day 1: </a:t>
            </a:r>
          </a:p>
          <a:p>
            <a:pPr lvl="1"/>
            <a:r>
              <a:rPr lang="en-US" sz="2000" dirty="0" smtClean="0"/>
              <a:t>GHG Mission Status Reports</a:t>
            </a:r>
          </a:p>
          <a:p>
            <a:pPr lvl="1"/>
            <a:r>
              <a:rPr lang="en-US" sz="2000" dirty="0" smtClean="0"/>
              <a:t>Cal/Val of GHG Missions</a:t>
            </a:r>
          </a:p>
          <a:p>
            <a:pPr lvl="1"/>
            <a:r>
              <a:rPr lang="en-US" sz="2000" dirty="0" smtClean="0"/>
              <a:t>GHG Inventories -Preparing for the 2021 </a:t>
            </a:r>
            <a:r>
              <a:rPr lang="en-US" sz="2000" dirty="0" err="1" smtClean="0"/>
              <a:t>Stocktake</a:t>
            </a:r>
            <a:endParaRPr lang="en-US" sz="2000" dirty="0" smtClean="0"/>
          </a:p>
          <a:p>
            <a:r>
              <a:rPr lang="en-US" dirty="0" smtClean="0"/>
              <a:t>Day 2: </a:t>
            </a:r>
          </a:p>
          <a:p>
            <a:pPr lvl="1"/>
            <a:r>
              <a:rPr lang="en-US" sz="2000" dirty="0" smtClean="0"/>
              <a:t>Synergies between Air Quality (AQ) and GHG OSSEs</a:t>
            </a:r>
          </a:p>
          <a:p>
            <a:pPr lvl="1"/>
            <a:r>
              <a:rPr lang="en-US" sz="2000" dirty="0" smtClean="0"/>
              <a:t>AC-VC </a:t>
            </a:r>
            <a:r>
              <a:rPr lang="en-US" sz="2000" dirty="0"/>
              <a:t>Leadership and Interdisciplinary </a:t>
            </a:r>
            <a:r>
              <a:rPr lang="en-US" sz="2000" dirty="0" smtClean="0"/>
              <a:t>topics</a:t>
            </a:r>
          </a:p>
          <a:p>
            <a:pPr lvl="1"/>
            <a:r>
              <a:rPr lang="en-US" sz="2000" dirty="0" smtClean="0"/>
              <a:t>AQ Mission Status reports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</a:rPr>
              <a:t>S5P reports including Cal/Val Lesson Learned</a:t>
            </a:r>
          </a:p>
          <a:p>
            <a:r>
              <a:rPr lang="en-US" dirty="0" smtClean="0"/>
              <a:t>Day 3: </a:t>
            </a:r>
          </a:p>
          <a:p>
            <a:pPr lvl="1"/>
            <a:r>
              <a:rPr lang="en-US" sz="2000" dirty="0" smtClean="0"/>
              <a:t>AQ Validation activities</a:t>
            </a:r>
          </a:p>
          <a:p>
            <a:pPr lvl="1"/>
            <a:r>
              <a:rPr lang="en-US" sz="2000" dirty="0" smtClean="0"/>
              <a:t>AQ Aerosol measurements </a:t>
            </a:r>
          </a:p>
          <a:p>
            <a:pPr lvl="1"/>
            <a:r>
              <a:rPr lang="en-US" sz="2000" dirty="0" smtClean="0"/>
              <a:t>Tropospheric Ozone products, status and plans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983" y="1229035"/>
            <a:ext cx="3327445" cy="2218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283" y="3786244"/>
            <a:ext cx="3461145" cy="2700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48" t="9311" r="23775" b="11336"/>
          <a:stretch/>
        </p:blipFill>
        <p:spPr>
          <a:xfrm>
            <a:off x="7418147" y="2494021"/>
            <a:ext cx="1768820" cy="1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Advances </a:t>
            </a:r>
            <a:r>
              <a:rPr lang="en-US" dirty="0" smtClean="0"/>
              <a:t>Needed to Support GHG Constellations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14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Space based sensors for CO</a:t>
            </a:r>
            <a:r>
              <a:rPr lang="en-US" b="1" baseline="-25000" dirty="0"/>
              <a:t>2</a:t>
            </a:r>
            <a:r>
              <a:rPr lang="en-US" b="1" dirty="0"/>
              <a:t> and CH</a:t>
            </a:r>
            <a:r>
              <a:rPr lang="en-US" b="1" baseline="-25000" dirty="0"/>
              <a:t>4</a:t>
            </a:r>
            <a:r>
              <a:rPr lang="en-US" b="1" dirty="0"/>
              <a:t> must </a:t>
            </a:r>
            <a:r>
              <a:rPr lang="en-US" b="1" dirty="0" smtClean="0"/>
              <a:t>be: </a:t>
            </a:r>
            <a:endParaRPr lang="en-US" b="1" dirty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alibrated </a:t>
            </a:r>
            <a:r>
              <a:rPr lang="en-US" sz="2000" dirty="0"/>
              <a:t>to unprecedented levels of accuracy to detect and quantify the small XCO</a:t>
            </a:r>
            <a:r>
              <a:rPr lang="en-US" sz="2000" baseline="-25000" dirty="0"/>
              <a:t>2</a:t>
            </a:r>
            <a:r>
              <a:rPr lang="en-US" sz="2000" dirty="0"/>
              <a:t> and XCH</a:t>
            </a:r>
            <a:r>
              <a:rPr lang="en-US" sz="2000" baseline="-25000" dirty="0"/>
              <a:t>4</a:t>
            </a:r>
            <a:r>
              <a:rPr lang="en-US" sz="2000" dirty="0"/>
              <a:t> changes associated with surface fluxes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ross-calibrated </a:t>
            </a:r>
            <a:r>
              <a:rPr lang="en-US" sz="2000" dirty="0"/>
              <a:t>against internationally-accepted standards prior to launch and in orbit so that their measurements can be integrated into a harmonized data product that meets the accuracy, precision, resolution, and coverage requirements for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</a:p>
          <a:p>
            <a:pPr lvl="0"/>
            <a:r>
              <a:rPr lang="en-US" b="1" dirty="0"/>
              <a:t>Efforts by the ACOS and GHG-CCI teams have demonstrated the feasibility of this approach for SCIAMACHY, GOSAT, and OCO-2</a:t>
            </a:r>
          </a:p>
          <a:p>
            <a:pPr lvl="1"/>
            <a:r>
              <a:rPr lang="en-US" sz="2000" dirty="0"/>
              <a:t>Rigorous pre-launch and in-orbit calibration methods demonstrated  </a:t>
            </a:r>
            <a:endParaRPr lang="en-US" sz="2000" dirty="0" smtClean="0"/>
          </a:p>
          <a:p>
            <a:pPr lvl="1"/>
            <a:r>
              <a:rPr lang="en-US" sz="2000" dirty="0" smtClean="0"/>
              <a:t>GOSAT-2, OCO-3, and S5P TROPOMI now being integrated into system</a:t>
            </a:r>
            <a:endParaRPr lang="en-US" sz="2000" dirty="0"/>
          </a:p>
          <a:p>
            <a:pPr lvl="0"/>
            <a:r>
              <a:rPr lang="en-US" b="1" dirty="0" smtClean="0"/>
              <a:t>Working actively with CEOS WGCV and GSICS to </a:t>
            </a:r>
            <a:r>
              <a:rPr lang="en-US" b="1" dirty="0"/>
              <a:t>meet the much more demanding requirements of anthropogenic emissions monitoring</a:t>
            </a:r>
          </a:p>
          <a:p>
            <a:pPr lvl="1"/>
            <a:r>
              <a:rPr lang="en-US" sz="2000" dirty="0"/>
              <a:t>Cross-calibrating a more diverse range of spacecraft sensors</a:t>
            </a:r>
          </a:p>
          <a:p>
            <a:pPr lvl="1"/>
            <a:r>
              <a:rPr lang="en-US" sz="2000" dirty="0"/>
              <a:t>Reducing calibration-related biases across multiple spacecraft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Cross-Calibrating Observations from Greenhouse Gas </a:t>
            </a:r>
            <a:r>
              <a:rPr lang="en-US" dirty="0" smtClean="0"/>
              <a:t>Constellation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9756721" cy="4944412"/>
          </a:xfrm>
        </p:spPr>
        <p:txBody>
          <a:bodyPr/>
          <a:lstStyle/>
          <a:p>
            <a:r>
              <a:rPr lang="en-US" sz="2000" b="1" dirty="0" smtClean="0"/>
              <a:t>High </a:t>
            </a:r>
            <a:r>
              <a:rPr lang="en-US" sz="2000" b="1" dirty="0"/>
              <a:t>accuracy r</a:t>
            </a:r>
            <a:r>
              <a:rPr lang="en-US" sz="2000" b="1" dirty="0" smtClean="0"/>
              <a:t>equirements for GHG measurements </a:t>
            </a:r>
            <a:r>
              <a:rPr lang="en-US" sz="2000" b="1" dirty="0"/>
              <a:t>(&lt; 0.1%) </a:t>
            </a:r>
            <a:r>
              <a:rPr lang="en-US" sz="2000" b="1" dirty="0" smtClean="0"/>
              <a:t>impose </a:t>
            </a:r>
            <a:r>
              <a:rPr lang="en-US" sz="2000" b="1" dirty="0"/>
              <a:t>stringent constraints on the calibration individual instruments and cross-calibration of data from different instruments </a:t>
            </a:r>
          </a:p>
          <a:p>
            <a:r>
              <a:rPr lang="en-US" sz="2000" b="1" dirty="0"/>
              <a:t>Lessons learned from the GOSAT, OCO collaboration suggest the following minimum </a:t>
            </a:r>
            <a:r>
              <a:rPr lang="en-US" sz="2000" b="1" dirty="0" smtClean="0"/>
              <a:t>requirements for cross calibrating GHG sensors:</a:t>
            </a:r>
            <a:endParaRPr lang="en-US" sz="2000" b="1" dirty="0"/>
          </a:p>
          <a:p>
            <a:pPr marL="519113" lvl="1" indent="-284163"/>
            <a:r>
              <a:rPr lang="en-US" sz="2000" b="1" dirty="0">
                <a:cs typeface="Arial" panose="020B0604020202020204" pitchFamily="34" charset="0"/>
              </a:rPr>
              <a:t>Pre Launch:</a:t>
            </a:r>
          </a:p>
          <a:p>
            <a:pPr marL="741363" lvl="2" indent="-284163"/>
            <a:r>
              <a:rPr lang="en-US" sz="1800" dirty="0">
                <a:cs typeface="Arial" panose="020B0604020202020204" pitchFamily="34" charset="0"/>
              </a:rPr>
              <a:t>Exchange information on best practice for pre-launch instrument characterization </a:t>
            </a:r>
          </a:p>
          <a:p>
            <a:pPr marL="741363" lvl="2" indent="-284163"/>
            <a:r>
              <a:rPr lang="en-US" sz="1800" dirty="0">
                <a:cs typeface="Arial" panose="020B0604020202020204" pitchFamily="34" charset="0"/>
              </a:rPr>
              <a:t>Cross calibrate pre-launch </a:t>
            </a:r>
            <a:r>
              <a:rPr lang="en-US" sz="1800" dirty="0" smtClean="0">
                <a:cs typeface="Arial" panose="020B0604020202020204" pitchFamily="34" charset="0"/>
              </a:rPr>
              <a:t>radiometric and spectroscopic </a:t>
            </a:r>
            <a:r>
              <a:rPr lang="en-US" sz="1800" dirty="0">
                <a:cs typeface="Arial" panose="020B0604020202020204" pitchFamily="34" charset="0"/>
              </a:rPr>
              <a:t>standards against internationally-recognized (Si-Traceable) standards</a:t>
            </a:r>
            <a:endParaRPr lang="en-US" sz="1600" dirty="0">
              <a:cs typeface="Arial" panose="020B0604020202020204" pitchFamily="34" charset="0"/>
            </a:endParaRPr>
          </a:p>
          <a:p>
            <a:pPr marL="519113" lvl="1" indent="-284163"/>
            <a:r>
              <a:rPr lang="en-US" sz="2000" b="1" dirty="0">
                <a:cs typeface="Arial" panose="020B0604020202020204" pitchFamily="34" charset="0"/>
              </a:rPr>
              <a:t>Post Launch:</a:t>
            </a:r>
          </a:p>
          <a:p>
            <a:pPr marL="741363" lvl="2" indent="-284163">
              <a:tabLst>
                <a:tab pos="692150" algn="l"/>
              </a:tabLst>
            </a:pPr>
            <a:r>
              <a:rPr lang="en-US" sz="1800" dirty="0">
                <a:cs typeface="Arial" panose="020B0604020202020204" pitchFamily="34" charset="0"/>
              </a:rPr>
              <a:t>Exchange solar and lunar </a:t>
            </a:r>
            <a:r>
              <a:rPr lang="en-US" sz="1800" dirty="0" smtClean="0">
                <a:cs typeface="Arial" panose="020B0604020202020204" pitchFamily="34" charset="0"/>
              </a:rPr>
              <a:t>standards </a:t>
            </a:r>
            <a:r>
              <a:rPr lang="en-US" sz="1800" dirty="0">
                <a:cs typeface="Arial" panose="020B0604020202020204" pitchFamily="34" charset="0"/>
              </a:rPr>
              <a:t>and best practices for solar and lunar observations and analysis </a:t>
            </a:r>
          </a:p>
          <a:p>
            <a:pPr marL="741363" lvl="2" indent="-284163">
              <a:tabLst>
                <a:tab pos="692150" algn="l"/>
              </a:tabLst>
            </a:pPr>
            <a:r>
              <a:rPr lang="en-US" sz="1800" dirty="0">
                <a:cs typeface="Arial" panose="020B0604020202020204" pitchFamily="34" charset="0"/>
              </a:rPr>
              <a:t>Conduct joint vicarious calibration campaigns and coordinate observations of pseudo-invariant Earth </a:t>
            </a:r>
            <a:r>
              <a:rPr lang="en-US" sz="1800" dirty="0" smtClean="0">
                <a:cs typeface="Arial" panose="020B0604020202020204" pitchFamily="34" charset="0"/>
              </a:rPr>
              <a:t>targets</a:t>
            </a:r>
          </a:p>
          <a:p>
            <a:pPr marL="321571" lvl="1" indent="-284163">
              <a:tabLst>
                <a:tab pos="692150" algn="l"/>
              </a:tabLst>
            </a:pPr>
            <a:r>
              <a:rPr lang="en-US" sz="2000" b="1" dirty="0" smtClean="0">
                <a:cs typeface="Arial" panose="020B0604020202020204" pitchFamily="34" charset="0"/>
              </a:rPr>
              <a:t>A. </a:t>
            </a:r>
            <a:r>
              <a:rPr lang="en-US" sz="2000" b="1" dirty="0" err="1" smtClean="0">
                <a:cs typeface="Arial" panose="020B0604020202020204" pitchFamily="34" charset="0"/>
              </a:rPr>
              <a:t>Kuze</a:t>
            </a:r>
            <a:r>
              <a:rPr lang="en-US" sz="2000" b="1" dirty="0" smtClean="0">
                <a:cs typeface="Arial" panose="020B0604020202020204" pitchFamily="34" charset="0"/>
              </a:rPr>
              <a:t> will discuss these needs in greater detail later this afternoon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483" y="1532336"/>
            <a:ext cx="1798944" cy="134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8639" y="2733304"/>
            <a:ext cx="951788" cy="822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83" y="3516188"/>
            <a:ext cx="1351132" cy="1380903"/>
          </a:xfrm>
          <a:prstGeom prst="rect">
            <a:avLst/>
          </a:prstGeom>
        </p:spPr>
      </p:pic>
      <p:pic>
        <p:nvPicPr>
          <p:cNvPr id="16" name="Picture 10" descr="http://bruegge.us/2012_rrv/photos/Equipment/Images/15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1482" y="2806284"/>
            <a:ext cx="858785" cy="7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3378" y="3553782"/>
            <a:ext cx="613735" cy="57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6764" y="4897091"/>
            <a:ext cx="1181100" cy="101578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10830114" y="5125692"/>
            <a:ext cx="914400" cy="756266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672" y="4940011"/>
            <a:ext cx="597493" cy="448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263" y="5392411"/>
            <a:ext cx="631153" cy="457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963" y="4081026"/>
            <a:ext cx="608913" cy="8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Needed </a:t>
            </a:r>
            <a:r>
              <a:rPr lang="en-US" dirty="0" smtClean="0"/>
              <a:t>to Develop and Maintain Atmospheric </a:t>
            </a:r>
            <a:r>
              <a:rPr lang="en-US" dirty="0"/>
              <a:t>GHG Inventories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16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6445" y="1159021"/>
            <a:ext cx="8735725" cy="517368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Improved precision, spatial resolution, and coverage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Accuracy/Precision:</a:t>
            </a:r>
            <a:r>
              <a:rPr lang="en-US" sz="2000" dirty="0">
                <a:solidFill>
                  <a:schemeClr val="tx1"/>
                </a:solidFill>
              </a:rPr>
              <a:t> Improved calibration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Resolution/Coverage: </a:t>
            </a:r>
            <a:r>
              <a:rPr lang="en-US" sz="2000" dirty="0">
                <a:solidFill>
                  <a:schemeClr val="tx1"/>
                </a:solidFill>
              </a:rPr>
              <a:t>LEO and Geo GHG constellations</a:t>
            </a:r>
          </a:p>
          <a:p>
            <a:r>
              <a:rPr lang="en-US" b="1" dirty="0">
                <a:solidFill>
                  <a:schemeClr val="tx1"/>
                </a:solidFill>
              </a:rPr>
              <a:t>Improved remote sensing retrieval algorithms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Optical properties:</a:t>
            </a:r>
            <a:r>
              <a:rPr lang="en-US" sz="2000" dirty="0">
                <a:solidFill>
                  <a:schemeClr val="tx1"/>
                </a:solidFill>
              </a:rPr>
              <a:t> gas absorption and aerosol scattering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Retrieval methods: </a:t>
            </a:r>
            <a:r>
              <a:rPr lang="en-US" sz="2000" dirty="0">
                <a:solidFill>
                  <a:schemeClr val="tx1"/>
                </a:solidFill>
              </a:rPr>
              <a:t>Optimized to analyze solar spectra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Better coordination with ground-based/aircraft networks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Vicarious Calibration: </a:t>
            </a:r>
            <a:r>
              <a:rPr lang="en-US" sz="2000" dirty="0" err="1" smtClean="0">
                <a:solidFill>
                  <a:schemeClr val="tx1"/>
                </a:solidFill>
              </a:rPr>
              <a:t>RadCalNet</a:t>
            </a:r>
            <a:r>
              <a:rPr lang="en-US" sz="2000" dirty="0" smtClean="0">
                <a:solidFill>
                  <a:schemeClr val="tx1"/>
                </a:solidFill>
              </a:rPr>
              <a:t>, Railroad Valley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Validation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TCCON, EM27-Sun, </a:t>
            </a:r>
            <a:r>
              <a:rPr lang="en-US" sz="2000" dirty="0" err="1">
                <a:solidFill>
                  <a:schemeClr val="tx1"/>
                </a:solidFill>
              </a:rPr>
              <a:t>AirCore</a:t>
            </a:r>
            <a:r>
              <a:rPr lang="en-US" sz="2000" dirty="0">
                <a:solidFill>
                  <a:schemeClr val="tx1"/>
                </a:solidFill>
              </a:rPr>
              <a:t>, Aircraft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Complementary coverage: </a:t>
            </a:r>
            <a:r>
              <a:rPr lang="en-US" sz="2000" dirty="0">
                <a:solidFill>
                  <a:schemeClr val="tx1"/>
                </a:solidFill>
              </a:rPr>
              <a:t>polar regions, cloudy regions</a:t>
            </a:r>
          </a:p>
          <a:p>
            <a:r>
              <a:rPr lang="en-US" b="1" dirty="0">
                <a:solidFill>
                  <a:schemeClr val="tx1"/>
                </a:solidFill>
              </a:rPr>
              <a:t>Improved atmospheric inversion models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Transport:</a:t>
            </a:r>
            <a:r>
              <a:rPr lang="en-US" sz="2000" dirty="0">
                <a:solidFill>
                  <a:schemeClr val="tx1"/>
                </a:solidFill>
              </a:rPr>
              <a:t> Adequate resolution of mesoscale transport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Assimilation techniques: </a:t>
            </a:r>
            <a:r>
              <a:rPr lang="en-US" sz="2000" dirty="0">
                <a:solidFill>
                  <a:schemeClr val="tx1"/>
                </a:solidFill>
              </a:rPr>
              <a:t>Incorporating ground-, aircraft-, and space-based GHG data and transport fields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Figure 5_12.tif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7973" y="1439937"/>
            <a:ext cx="1553262" cy="18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301" y="1348225"/>
            <a:ext cx="1050379" cy="18537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043335" y="3352987"/>
            <a:ext cx="2229156" cy="964891"/>
            <a:chOff x="9276956" y="4111733"/>
            <a:chExt cx="2626093" cy="1136705"/>
          </a:xfrm>
        </p:grpSpPr>
        <p:pic>
          <p:nvPicPr>
            <p:cNvPr id="8" name="Picture 133" descr="137_3741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76956" y="4111733"/>
              <a:ext cx="1448358" cy="1132061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esrl.noaa.gov/news/2013/img/MLO_600.png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25658" y="4133589"/>
              <a:ext cx="1677391" cy="111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 descr="flux_annual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42"/>
          <a:stretch/>
        </p:blipFill>
        <p:spPr>
          <a:xfrm>
            <a:off x="9043335" y="4512021"/>
            <a:ext cx="3090855" cy="18206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490" y="3396158"/>
            <a:ext cx="695451" cy="9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2020-2021 CSIRO/GA Australian SIT Chair Priorities – Role of Carbon and GHG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74811" y="3813568"/>
            <a:ext cx="11868617" cy="2542784"/>
          </a:xfrm>
        </p:spPr>
        <p:txBody>
          <a:bodyPr/>
          <a:lstStyle/>
          <a:p>
            <a:pPr marL="0" lvl="0" indent="0">
              <a:buClr>
                <a:schemeClr val="dk1"/>
              </a:buClr>
              <a:buSzPts val="1800"/>
              <a:buNone/>
            </a:pPr>
            <a:r>
              <a:rPr lang="en-AU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Carbon and GHGs are one of 3 CEOS Chair Priorities for 2020-2021</a:t>
            </a: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20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Supporting </a:t>
            </a:r>
            <a:r>
              <a:rPr lang="en-AU" sz="20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the GHG Roadmap process – escalating, elevating, and accelerating progress towards major milestones, including for 2023 Global Stocktake. 2021 prototype flux products.</a:t>
            </a:r>
            <a:endParaRPr lang="en-AU" sz="2000" b="1" dirty="0">
              <a:solidFill>
                <a:srgbClr val="00B050"/>
              </a:solidFill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2000" dirty="0">
                <a:solidFill>
                  <a:schemeClr val="dk1"/>
                </a:solidFill>
                <a:cs typeface="Calibri"/>
                <a:sym typeface="Calibri"/>
              </a:rPr>
              <a:t>Reflecting $4Bn+ investment (2018-2024) in Above-Ground Biomass missions and seeking to accelerate the policy relevance of these new data (GFOI, GEOGLAM…)</a:t>
            </a: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2000" dirty="0">
                <a:solidFill>
                  <a:schemeClr val="dk1"/>
                </a:solidFill>
                <a:cs typeface="Calibri"/>
                <a:sym typeface="Calibri"/>
              </a:rPr>
              <a:t>Encouraging stronger and more systematic engagement by CEOS of convention frameworks – building on IPCC outreach</a:t>
            </a: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endParaRPr lang="en-AU" sz="2000" dirty="0">
              <a:solidFill>
                <a:schemeClr val="dk1"/>
              </a:solidFill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C6C16-CFC9-E34E-BF9D-FF22737D2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02" y="1121041"/>
            <a:ext cx="11955338" cy="25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Plans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Summer 2019 – Completing the GHG Roadmap</a:t>
            </a:r>
          </a:p>
          <a:p>
            <a:pPr lvl="1"/>
            <a:r>
              <a:rPr lang="en-US" dirty="0" smtClean="0"/>
              <a:t>Rough draft nearly complete</a:t>
            </a:r>
          </a:p>
          <a:p>
            <a:endParaRPr lang="en-US" dirty="0" smtClean="0"/>
          </a:p>
          <a:p>
            <a:r>
              <a:rPr lang="en-US" dirty="0" smtClean="0"/>
              <a:t>4-6 September – Joint CEOS/CGMS </a:t>
            </a:r>
            <a:r>
              <a:rPr lang="en-US" dirty="0" err="1" smtClean="0"/>
              <a:t>WGClimate</a:t>
            </a:r>
            <a:r>
              <a:rPr lang="en-US" dirty="0" smtClean="0"/>
              <a:t> Meeting in Anchorage, AK </a:t>
            </a:r>
          </a:p>
          <a:p>
            <a:pPr lvl="1"/>
            <a:r>
              <a:rPr lang="en-US" dirty="0" smtClean="0"/>
              <a:t>Plan vetted by </a:t>
            </a:r>
            <a:r>
              <a:rPr lang="en-US" dirty="0" err="1" smtClean="0"/>
              <a:t>WGClimate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9-12 September – CEOS SIT Technical Workshop, Fairbanks, AK</a:t>
            </a:r>
          </a:p>
          <a:p>
            <a:pPr lvl="1"/>
            <a:r>
              <a:rPr lang="en-US" dirty="0" smtClean="0"/>
              <a:t>Plan Roadmap approved by the SIT, and promoted to Plenary for endorsement</a:t>
            </a:r>
          </a:p>
          <a:p>
            <a:endParaRPr lang="en-US" dirty="0" smtClean="0"/>
          </a:p>
          <a:p>
            <a:r>
              <a:rPr lang="en-US" dirty="0" smtClean="0"/>
              <a:t>14-16 October – CEOS Plenary, Hanoi, Vietnam</a:t>
            </a:r>
          </a:p>
          <a:p>
            <a:pPr lvl="1"/>
            <a:r>
              <a:rPr lang="en-US" dirty="0" smtClean="0"/>
              <a:t>Endorsement of Roadmap by CEOS Plenary</a:t>
            </a:r>
          </a:p>
        </p:txBody>
      </p:sp>
    </p:spTree>
    <p:extLst>
      <p:ext uri="{BB962C8B-B14F-4D97-AF65-F5344CB8AC3E}">
        <p14:creationId xmlns:p14="http://schemas.microsoft.com/office/powerpoint/2010/main" val="42438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AC-VC Actions Items and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2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Contribute to CMRS-25, implementation of GHG monitoring system</a:t>
            </a:r>
            <a:endParaRPr lang="en-AU" b="1" dirty="0"/>
          </a:p>
          <a:p>
            <a:pPr lvl="1"/>
            <a:r>
              <a:rPr lang="en-AU" sz="2000" dirty="0"/>
              <a:t>Led by CEOS-CGMS Working Group on Climate (</a:t>
            </a:r>
            <a:r>
              <a:rPr lang="en-AU" sz="2000" dirty="0" err="1" smtClean="0"/>
              <a:t>WGClimate</a:t>
            </a:r>
            <a:r>
              <a:rPr lang="en-AU" sz="2000" dirty="0" smtClean="0"/>
              <a:t>)</a:t>
            </a:r>
            <a:endParaRPr lang="en-AU" sz="2000" dirty="0"/>
          </a:p>
          <a:p>
            <a:pPr lvl="1"/>
            <a:r>
              <a:rPr lang="en-US" sz="2000" dirty="0"/>
              <a:t>Establish roadmap for development of a GHG monitoring system [Q3 2019]</a:t>
            </a:r>
          </a:p>
          <a:p>
            <a:pPr lvl="1"/>
            <a:r>
              <a:rPr lang="en-US" sz="2000" dirty="0"/>
              <a:t>Develop a prototype GHG monitoring system [Q3 2021]</a:t>
            </a:r>
          </a:p>
          <a:p>
            <a:pPr lvl="1"/>
            <a:r>
              <a:rPr lang="en-US" sz="2000" dirty="0"/>
              <a:t>Develop initial operational GHG monitoring system [Q3 2026]</a:t>
            </a:r>
            <a:endParaRPr lang="en-AU" sz="2000" b="1" dirty="0"/>
          </a:p>
          <a:p>
            <a:pPr lvl="0">
              <a:spcBef>
                <a:spcPts val="1700"/>
              </a:spcBef>
            </a:pPr>
            <a:r>
              <a:rPr lang="en-AU" b="1" dirty="0"/>
              <a:t>VC-2, Ozone dataset validation/harmonization </a:t>
            </a:r>
            <a:r>
              <a:rPr lang="en-US" b="1" dirty="0"/>
              <a:t>[Q4 2020]</a:t>
            </a:r>
            <a:endParaRPr lang="en-AU" b="1" dirty="0"/>
          </a:p>
          <a:p>
            <a:pPr lvl="1"/>
            <a:r>
              <a:rPr lang="en-US" sz="2200" dirty="0"/>
              <a:t>Peer-reviewed papers on ozone profile </a:t>
            </a:r>
            <a:r>
              <a:rPr lang="en-US" sz="2200" dirty="0" err="1"/>
              <a:t>intercomparisons</a:t>
            </a:r>
            <a:endParaRPr lang="en-AU" sz="2200" b="1" dirty="0"/>
          </a:p>
          <a:p>
            <a:pPr>
              <a:spcBef>
                <a:spcPts val="1700"/>
              </a:spcBef>
            </a:pPr>
            <a:r>
              <a:rPr lang="en-AU" b="1" dirty="0"/>
              <a:t>VC-3, Air Quality (AQ) Constellation Coordination [Q1/2019]</a:t>
            </a:r>
          </a:p>
          <a:p>
            <a:pPr lvl="1"/>
            <a:r>
              <a:rPr lang="en-AU" sz="2000" dirty="0"/>
              <a:t>Document on validation needs for the AQ Constellation will be presented for endorsement 6/2019 </a:t>
            </a:r>
            <a:r>
              <a:rPr lang="en-AU" sz="2000" dirty="0"/>
              <a:t>during AC-VC-15</a:t>
            </a:r>
          </a:p>
          <a:p>
            <a:r>
              <a:rPr lang="en-AU" b="1" dirty="0" smtClean="0"/>
              <a:t>I </a:t>
            </a:r>
            <a:r>
              <a:rPr lang="en-AU" b="1" dirty="0"/>
              <a:t>will focus primarily on the AC-VC/WGCV interactions for the GHG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2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AC-VC GHG White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The CEOS Chair commissioned the Atmospheric Composition Virtual Constellation (AC-VC) to write a white paper that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Defines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key characteristics of a global architecture for monitoring atmospheric CO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CH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concentrations and their natural and anthropogenic fluxes from instruments on space-based platforms </a:t>
            </a:r>
            <a:r>
              <a:rPr lang="en-US" b="1" dirty="0"/>
              <a:t>to:</a:t>
            </a:r>
          </a:p>
          <a:p>
            <a:pPr lvl="1"/>
            <a:r>
              <a:rPr lang="en-GB" dirty="0"/>
              <a:t>reduce uncertainty of national emission inventory reporting; </a:t>
            </a:r>
          </a:p>
          <a:p>
            <a:pPr lvl="1"/>
            <a:r>
              <a:rPr lang="en-GB" dirty="0"/>
              <a:t>identify additional emission reduction opportunities 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rovide </a:t>
            </a:r>
            <a:r>
              <a:rPr lang="en-GB" dirty="0"/>
              <a:t>nations with timely and quantified guidance on progress towards their emission reduction strategies and pledges (Nationally Determined Contributions, NDCs); and, </a:t>
            </a:r>
          </a:p>
          <a:p>
            <a:pPr lvl="1"/>
            <a:r>
              <a:rPr lang="en-GB" dirty="0" smtClean="0"/>
              <a:t>track </a:t>
            </a:r>
            <a:r>
              <a:rPr lang="en-GB" dirty="0"/>
              <a:t>changes in the natural carbon cycle caused by human activities (deforestation, degradation of ecosystems, fire) and climate change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3</a:t>
            </a:fld>
            <a:endParaRPr lang="en-US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31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CEOS Architecture </a:t>
            </a:r>
            <a:r>
              <a:rPr lang="en-US" dirty="0"/>
              <a:t>for </a:t>
            </a:r>
            <a:r>
              <a:rPr lang="en-US" dirty="0" smtClean="0"/>
              <a:t>Monitoring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Concentrations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1365" y="1412998"/>
            <a:ext cx="8505980" cy="482233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/>
              <a:t>The </a:t>
            </a:r>
            <a:r>
              <a:rPr lang="en-US" b="1" dirty="0" smtClean="0"/>
              <a:t>CEOS Atmospheric </a:t>
            </a:r>
            <a:r>
              <a:rPr lang="en-US" b="1" dirty="0"/>
              <a:t>Composition Virtual Constellation (AC-VC) </a:t>
            </a:r>
            <a:r>
              <a:rPr lang="en-US" b="1" dirty="0" smtClean="0"/>
              <a:t>white </a:t>
            </a:r>
            <a:r>
              <a:rPr lang="en-US" b="1" dirty="0"/>
              <a:t>paper </a:t>
            </a:r>
            <a:r>
              <a:rPr lang="en-US" b="1" dirty="0" smtClean="0"/>
              <a:t>defines </a:t>
            </a:r>
            <a:r>
              <a:rPr lang="en-US" b="1" dirty="0"/>
              <a:t>a global architecture for monitoring atmospheric CO</a:t>
            </a:r>
            <a:r>
              <a:rPr lang="en-US" b="1" baseline="-25000" dirty="0"/>
              <a:t>2</a:t>
            </a:r>
            <a:r>
              <a:rPr lang="en-US" b="1" dirty="0"/>
              <a:t> and CH</a:t>
            </a:r>
            <a:r>
              <a:rPr lang="en-US" b="1" baseline="-25000" dirty="0"/>
              <a:t>4</a:t>
            </a:r>
            <a:r>
              <a:rPr lang="en-US" b="1" dirty="0"/>
              <a:t> concentrations from instruments on space-based platforms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166-page document, 88 authors </a:t>
            </a:r>
            <a:r>
              <a:rPr lang="en-US" dirty="0" smtClean="0">
                <a:solidFill>
                  <a:srgbClr val="0070C0"/>
                </a:solidFill>
              </a:rPr>
              <a:t>from </a:t>
            </a:r>
            <a:r>
              <a:rPr lang="en-US" dirty="0">
                <a:solidFill>
                  <a:srgbClr val="0070C0"/>
                </a:solidFill>
              </a:rPr>
              <a:t>47 organizations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Executive Summary (2 pages)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Body </a:t>
            </a:r>
            <a:r>
              <a:rPr lang="en-US" dirty="0">
                <a:solidFill>
                  <a:srgbClr val="0070C0"/>
                </a:solidFill>
              </a:rPr>
              <a:t>of report (75 pages)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Technical </a:t>
            </a:r>
            <a:r>
              <a:rPr lang="en-US" dirty="0">
                <a:solidFill>
                  <a:srgbClr val="0070C0"/>
                </a:solidFill>
              </a:rPr>
              <a:t>Appendices (42 pages)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>
              <a:solidFill>
                <a:srgbClr val="00256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921" y="1412999"/>
            <a:ext cx="3209141" cy="4174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600" y="5715855"/>
            <a:ext cx="110131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FFFF00"/>
                </a:solidFill>
                <a:hlinkClick r:id="rId3"/>
              </a:rPr>
              <a:t>http://ceos.org/document_management/Virtual_Constellations/ACC/Documents/CEOS_AC-VC_GHG_White_Paper_Publication_Draft2_20181111.pdf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1057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Space-based </a:t>
            </a:r>
            <a:r>
              <a:rPr lang="en-US" dirty="0"/>
              <a:t>Measurements </a:t>
            </a:r>
            <a:r>
              <a:rPr lang="en-US" dirty="0" smtClean="0"/>
              <a:t>in an </a:t>
            </a:r>
            <a:r>
              <a:rPr lang="en-US" dirty="0"/>
              <a:t>Atmospheric GHG Inventory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5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042" y="3481379"/>
            <a:ext cx="1868462" cy="22757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602715" y="3877989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218" y="1611329"/>
            <a:ext cx="1916113" cy="17170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9602715" y="2255108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70637" y="2111361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70637" y="310530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570637" y="405834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570637" y="5047759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17" y="1898878"/>
            <a:ext cx="1743607" cy="401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552" y="1692383"/>
            <a:ext cx="6565961" cy="4371211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4450097" y="1128298"/>
            <a:ext cx="1931248" cy="646329"/>
          </a:xfrm>
          <a:prstGeom prst="wedgeRectCallout">
            <a:avLst>
              <a:gd name="adj1" fmla="val -54760"/>
              <a:gd name="adj2" fmla="val 117133"/>
            </a:avLst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WGCV Supports this activity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786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9" grpId="0" animBg="1"/>
      <p:bldP spid="2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6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560705" cy="990600"/>
          </a:xfrm>
        </p:spPr>
        <p:txBody>
          <a:bodyPr/>
          <a:lstStyle/>
          <a:p>
            <a:r>
              <a:rPr lang="en-US" dirty="0"/>
              <a:t>Collecting GHG Observations from Space: The Evolving Fleet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987" y="1526550"/>
            <a:ext cx="7912143" cy="55393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kern="0" dirty="0" smtClean="0"/>
              <a:t>Space agencies have supported several pioneering space-based GHG sensors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70C0"/>
                </a:solidFill>
              </a:rPr>
              <a:t>ESA’s ENVISAT SCIAMACHY,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70C0"/>
                </a:solidFill>
              </a:rPr>
              <a:t>Japan’s GOSAT TANSO-FTS, NASA’s OCO-2, China’s </a:t>
            </a:r>
            <a:r>
              <a:rPr lang="en-US" sz="2000" kern="0" dirty="0" err="1" smtClean="0">
                <a:solidFill>
                  <a:srgbClr val="0070C0"/>
                </a:solidFill>
              </a:rPr>
              <a:t>TanSat</a:t>
            </a:r>
            <a:r>
              <a:rPr lang="en-US" sz="2000" kern="0" dirty="0" smtClean="0">
                <a:solidFill>
                  <a:srgbClr val="0070C0"/>
                </a:solidFill>
              </a:rPr>
              <a:t> AGCS, Feng Yun-3D GAS and Gaofen-5 GMI, Copernicus Sentinel 5 Precursor TROPOMI.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kern="0" dirty="0" smtClean="0"/>
              <a:t>Other sensors just added to the fleet: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70C0"/>
                </a:solidFill>
              </a:rPr>
              <a:t>Japan’s GOSAT-2 TANSO-FTS-2 and NASA’s ISS OCO-3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kern="0" dirty="0" smtClean="0"/>
              <a:t>Others are under development: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rgbClr val="0070C0"/>
                </a:solidFill>
              </a:rPr>
              <a:t>CNES </a:t>
            </a:r>
            <a:r>
              <a:rPr lang="en-US" sz="2000" kern="0" dirty="0" err="1" smtClean="0">
                <a:solidFill>
                  <a:srgbClr val="0070C0"/>
                </a:solidFill>
              </a:rPr>
              <a:t>MicroCarb</a:t>
            </a:r>
            <a:r>
              <a:rPr lang="en-US" sz="2000" kern="0" dirty="0" smtClean="0">
                <a:solidFill>
                  <a:srgbClr val="0070C0"/>
                </a:solidFill>
              </a:rPr>
              <a:t>, CNES/DLR MERLIN, NASA’s </a:t>
            </a:r>
            <a:r>
              <a:rPr lang="en-US" sz="2000" kern="0" dirty="0" err="1" smtClean="0">
                <a:solidFill>
                  <a:srgbClr val="0070C0"/>
                </a:solidFill>
              </a:rPr>
              <a:t>GeoCarb</a:t>
            </a:r>
            <a:endParaRPr lang="en-US" sz="2000" kern="0" dirty="0" smtClean="0">
              <a:solidFill>
                <a:srgbClr val="0070C0"/>
              </a:solidFill>
            </a:endParaRPr>
          </a:p>
        </p:txBody>
      </p:sp>
      <p:pic>
        <p:nvPicPr>
          <p:cNvPr id="5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15" y="2125804"/>
            <a:ext cx="1597425" cy="9245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15" y="1276008"/>
            <a:ext cx="1497264" cy="7524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888" y="3243928"/>
            <a:ext cx="1589089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888" y="4179449"/>
            <a:ext cx="1611291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629" y="5457947"/>
            <a:ext cx="1411348" cy="117422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2" descr="C:\Users\nsiegler\AppData\Local\Temp\msohtmlclip1\01\clip_image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483" y="2285302"/>
            <a:ext cx="1462486" cy="95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0756" y="1259343"/>
            <a:ext cx="1492406" cy="999263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9885" y="4332764"/>
            <a:ext cx="1367084" cy="104637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9557" y="3296392"/>
            <a:ext cx="1327966" cy="9998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1956" y="5429612"/>
            <a:ext cx="1375013" cy="1145999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61140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7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GHG Constellation Time Line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4109" y="1293121"/>
          <a:ext cx="11051035" cy="532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17459110" imgH="8410402" progId="Excel.Sheet.12">
                  <p:embed/>
                </p:oleObj>
              </mc:Choice>
              <mc:Fallback>
                <p:oleObj name="Worksheet" r:id="rId3" imgW="17459110" imgH="8410402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109" y="1293121"/>
                        <a:ext cx="11051035" cy="532262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638163" y="1108953"/>
            <a:ext cx="0" cy="524320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75709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8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Candidate Operational CO</a:t>
            </a:r>
            <a:r>
              <a:rPr lang="en-US" baseline="-25000" dirty="0"/>
              <a:t>2</a:t>
            </a:r>
            <a:r>
              <a:rPr lang="en-US" dirty="0"/>
              <a:t>/CH</a:t>
            </a:r>
            <a:r>
              <a:rPr lang="en-US" baseline="-25000" dirty="0"/>
              <a:t>4</a:t>
            </a:r>
            <a:r>
              <a:rPr lang="en-US" dirty="0"/>
              <a:t> Constellation Architecture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09686" y="1205191"/>
            <a:ext cx="9060772" cy="57960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000" b="1" kern="0" dirty="0" smtClean="0">
                <a:latin typeface="+mj-lt"/>
              </a:rPr>
              <a:t>The coverage, resolution, and repeat frequency requirements could be achieved with a constellation that incorporates: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latin typeface="+mj-lt"/>
              </a:rPr>
              <a:t>A constellation of 3 (or more) satellites in LEO with 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B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road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(&gt; 250 km)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swaths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with a footprint size &lt; 4 km</a:t>
            </a:r>
            <a:r>
              <a:rPr lang="en-US" sz="1800" kern="0" baseline="30000" dirty="0" smtClean="0">
                <a:solidFill>
                  <a:srgbClr val="0070C0"/>
                </a:solidFill>
                <a:latin typeface="+mj-lt"/>
              </a:rPr>
              <a:t>2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ingle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sounding random error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&lt;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0.5 ppm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V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anishing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small regional scale bias (&lt; 0.1 ppm) </a:t>
            </a:r>
          </a:p>
          <a:p>
            <a:pPr lvl="1">
              <a:spcAft>
                <a:spcPts val="300"/>
              </a:spcAft>
            </a:pP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Ancillary sensors to identify plumes (CO, satellites NO</a:t>
            </a:r>
            <a:r>
              <a:rPr lang="en-US" sz="1800" kern="0" baseline="-25000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) </a:t>
            </a:r>
          </a:p>
          <a:p>
            <a:pPr>
              <a:spcAft>
                <a:spcPts val="300"/>
              </a:spcAft>
            </a:pPr>
            <a:r>
              <a:rPr lang="en-US" sz="2000" kern="0" dirty="0" smtClean="0">
                <a:latin typeface="+mj-lt"/>
              </a:rPr>
              <a:t>A constellation with 3 (or more) GEO satellites</a:t>
            </a:r>
            <a:endParaRPr lang="en-US" kern="0" dirty="0" smtClean="0"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Stationed over Europe/Africa, Americas, and East Asia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iurnally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varying processes (e.g. rush hours,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photosynthetic uptake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latin typeface="+mj-lt"/>
              </a:rPr>
              <a:t>Possible augmentations </a:t>
            </a:r>
            <a:r>
              <a:rPr lang="en-US" sz="2000" kern="0" dirty="0" smtClean="0">
                <a:latin typeface="+mj-lt"/>
              </a:rPr>
              <a:t>include: </a:t>
            </a:r>
            <a:endParaRPr lang="en-US" sz="2000" kern="0" dirty="0"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Active  (</a:t>
            </a:r>
            <a:r>
              <a:rPr lang="en-US" sz="1800" kern="0" dirty="0" err="1">
                <a:solidFill>
                  <a:srgbClr val="0070C0"/>
                </a:solidFill>
                <a:latin typeface="+mj-lt"/>
              </a:rPr>
              <a:t>lidar</a:t>
            </a:r>
            <a:r>
              <a:rPr lang="en-US" sz="1800" kern="0" dirty="0">
                <a:solidFill>
                  <a:srgbClr val="0070C0"/>
                </a:solidFill>
                <a:latin typeface="+mj-lt"/>
              </a:rPr>
              <a:t>) satellites in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LEO for night-time/polar night coverage</a:t>
            </a:r>
            <a:endParaRPr lang="en-US" sz="1800" kern="0" dirty="0">
              <a:solidFill>
                <a:srgbClr val="0070C0"/>
              </a:solidFill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Satellites in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HEO </a:t>
            </a:r>
            <a:r>
              <a:rPr lang="en-US" sz="1800" kern="0" dirty="0">
                <a:solidFill>
                  <a:srgbClr val="0070C0"/>
                </a:solidFill>
                <a:latin typeface="+mj-lt"/>
              </a:rPr>
              <a:t>for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improved high latitude coverage and repeat frequency</a:t>
            </a:r>
            <a:endParaRPr lang="en-US" sz="1800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910" y="1205191"/>
            <a:ext cx="2809524" cy="26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0"/>
          <a:stretch/>
        </p:blipFill>
        <p:spPr>
          <a:xfrm>
            <a:off x="9246910" y="3869871"/>
            <a:ext cx="281414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9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Atmospheric GHG Inventories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The CEOS AC-VC GHG White Paper recommends the following approach: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Refine </a:t>
            </a:r>
            <a:r>
              <a:rPr lang="en-US" dirty="0">
                <a:solidFill>
                  <a:srgbClr val="00B050"/>
                </a:solidFill>
              </a:rPr>
              <a:t>requirements and implementation plans for </a:t>
            </a:r>
            <a:r>
              <a:rPr lang="en-US" dirty="0" smtClean="0">
                <a:solidFill>
                  <a:srgbClr val="00B050"/>
                </a:solidFill>
              </a:rPr>
              <a:t>atmospheric </a:t>
            </a:r>
            <a:r>
              <a:rPr lang="en-US" dirty="0">
                <a:solidFill>
                  <a:srgbClr val="00B050"/>
                </a:solidFill>
              </a:rPr>
              <a:t>flux </a:t>
            </a:r>
            <a:r>
              <a:rPr lang="en-US" dirty="0" smtClean="0">
                <a:solidFill>
                  <a:srgbClr val="00B050"/>
                </a:solidFill>
              </a:rPr>
              <a:t>inventories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Foster </a:t>
            </a:r>
            <a:r>
              <a:rPr lang="en-US" sz="2000" dirty="0"/>
              <a:t>collaboration between the space-based and ground-based GHG measurement and modeling communities and the bottom-up inventory and policy </a:t>
            </a:r>
            <a:r>
              <a:rPr lang="en-US" sz="2000" dirty="0" smtClean="0"/>
              <a:t>communities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Produce </a:t>
            </a:r>
            <a:r>
              <a:rPr lang="en-US" dirty="0">
                <a:solidFill>
                  <a:srgbClr val="00B050"/>
                </a:solidFill>
              </a:rPr>
              <a:t>a prototype atmospheric CO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and CH</a:t>
            </a:r>
            <a:r>
              <a:rPr lang="en-US" baseline="-25000" dirty="0">
                <a:solidFill>
                  <a:srgbClr val="00B050"/>
                </a:solidFill>
              </a:rPr>
              <a:t>4</a:t>
            </a:r>
            <a:r>
              <a:rPr lang="en-US" dirty="0">
                <a:solidFill>
                  <a:srgbClr val="00B050"/>
                </a:solidFill>
              </a:rPr>
              <a:t> flux </a:t>
            </a:r>
            <a:r>
              <a:rPr lang="en-US" dirty="0" smtClean="0">
                <a:solidFill>
                  <a:srgbClr val="00B050"/>
                </a:solidFill>
              </a:rPr>
              <a:t>inventory that </a:t>
            </a:r>
            <a:r>
              <a:rPr lang="en-US" dirty="0">
                <a:solidFill>
                  <a:srgbClr val="00B050"/>
                </a:solidFill>
              </a:rPr>
              <a:t>is available in time to inform the bottom-up inventories for the 2023 global S</a:t>
            </a:r>
            <a:r>
              <a:rPr lang="en-US" dirty="0" smtClean="0">
                <a:solidFill>
                  <a:srgbClr val="00B050"/>
                </a:solidFill>
              </a:rPr>
              <a:t>tocktake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Exploit capabilities </a:t>
            </a:r>
            <a:r>
              <a:rPr lang="en-US" sz="2000" dirty="0"/>
              <a:t>of </a:t>
            </a:r>
            <a:r>
              <a:rPr lang="en-US" sz="2000" dirty="0" smtClean="0"/>
              <a:t>CEOS</a:t>
            </a:r>
            <a:r>
              <a:rPr lang="en-US" sz="2000" dirty="0"/>
              <a:t>), Coordination Group on Meteorological Satellites (CGMS) and the WMO Integrated Global Greenhouse Gas Information System (IG3IS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Use the lessons learned from this prototype flux product to refine the requirements for a future, purpose-built, operational, atmospheric inventory system 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more completely addresses the inventory process in time to support the 2028 global S</a:t>
            </a:r>
            <a:r>
              <a:rPr lang="en-US" sz="2000" dirty="0" smtClean="0"/>
              <a:t>tocktake</a:t>
            </a:r>
            <a:r>
              <a:rPr lang="en-US" sz="20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9</a:t>
            </a:fld>
            <a:endParaRPr lang="en-US" kern="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83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5349</TotalTime>
  <Words>1696</Words>
  <Application>Microsoft Office PowerPoint</Application>
  <PresentationFormat>Widescreen</PresentationFormat>
  <Paragraphs>194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Bold</vt:lpstr>
      <vt:lpstr>Avenir Roman</vt:lpstr>
      <vt:lpstr>Calibri</vt:lpstr>
      <vt:lpstr>Helvetica</vt:lpstr>
      <vt:lpstr>Proxima Nova Regular</vt:lpstr>
      <vt:lpstr>Default</vt:lpstr>
      <vt:lpstr>Worksheet</vt:lpstr>
      <vt:lpstr>AC-VC Activities</vt:lpstr>
      <vt:lpstr>Overview of AC-VC Actions Items and Activities</vt:lpstr>
      <vt:lpstr>Objectives of the AC-VC GHG White Paper</vt:lpstr>
      <vt:lpstr>The CEOS Architecture for Monitoring Atmospheric CO2 and CH4 Concentrations </vt:lpstr>
      <vt:lpstr>Role of Space-based Measurements in an Atmospheric GHG Inventory System</vt:lpstr>
      <vt:lpstr>Collecting GHG Observations from Space: The Evolving Fleet</vt:lpstr>
      <vt:lpstr>The GHG Constellation Time Line</vt:lpstr>
      <vt:lpstr>A Candidate Operational CO2/CH4 Constellation Architecture</vt:lpstr>
      <vt:lpstr>Developing Atmospheric GHG Inventories</vt:lpstr>
      <vt:lpstr>Endorsement and Next Steps</vt:lpstr>
      <vt:lpstr>CEOS GHG Roadmap Meeting Participants</vt:lpstr>
      <vt:lpstr>CEOS/CGMS GHG Roadmap Report Outline</vt:lpstr>
      <vt:lpstr>GHG Roadmap Refined at 15th Annual AC-VC Meeting: Nakano, Tokyo 10-12 June 2019</vt:lpstr>
      <vt:lpstr>Calibration Advances Needed to Support GHG Constellations</vt:lpstr>
      <vt:lpstr>Cross-Calibrating Observations from Greenhouse Gas Constellation</vt:lpstr>
      <vt:lpstr>Other Tools Needed to Develop and Maintain Atmospheric GHG Inventories </vt:lpstr>
      <vt:lpstr>2020-2021 CSIRO/GA Australian SIT Chair Priorities – Role of Carbon and GHG</vt:lpstr>
      <vt:lpstr>Near-term Plans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Crisp, David (3290)</cp:lastModifiedBy>
  <cp:revision>155</cp:revision>
  <cp:lastPrinted>2017-08-23T16:50:31Z</cp:lastPrinted>
  <dcterms:created xsi:type="dcterms:W3CDTF">2017-04-07T17:29:45Z</dcterms:created>
  <dcterms:modified xsi:type="dcterms:W3CDTF">2019-07-17T01:48:44Z</dcterms:modified>
</cp:coreProperties>
</file>