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9" r:id="rId3"/>
    <p:sldId id="260" r:id="rId4"/>
    <p:sldId id="261" r:id="rId5"/>
    <p:sldId id="265" r:id="rId6"/>
    <p:sldId id="272" r:id="rId7"/>
    <p:sldId id="262" r:id="rId8"/>
    <p:sldId id="266" r:id="rId9"/>
    <p:sldId id="268" r:id="rId10"/>
    <p:sldId id="269" r:id="rId11"/>
    <p:sldId id="263" r:id="rId12"/>
    <p:sldId id="267" r:id="rId13"/>
    <p:sldId id="264" r:id="rId14"/>
    <p:sldId id="270" r:id="rId15"/>
    <p:sldId id="271" r:id="rId16"/>
  </p:sldIdLst>
  <p:sldSz cx="9144000" cy="6858000" type="screen4x3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14"/>
  </p:normalViewPr>
  <p:slideViewPr>
    <p:cSldViewPr>
      <p:cViewPr>
        <p:scale>
          <a:sx n="75" d="100"/>
          <a:sy n="75" d="100"/>
        </p:scale>
        <p:origin x="-123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AC63C4-7D63-4B3C-B1A4-98709D743CB4}" type="doc">
      <dgm:prSet loTypeId="urn:microsoft.com/office/officeart/2008/layout/CircularPictureCallout" loCatId="picture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n-ZA"/>
        </a:p>
      </dgm:t>
    </dgm:pt>
    <dgm:pt modelId="{99D457C0-8670-45F0-9F9F-CE858FCB9EE9}">
      <dgm:prSet custT="1"/>
      <dgm:spPr/>
      <dgm:t>
        <a:bodyPr/>
        <a:lstStyle/>
        <a:p>
          <a:pPr algn="ctr"/>
          <a:r>
            <a:rPr lang="en-ZA" sz="2800" b="1" i="1" dirty="0" smtClean="0">
              <a:solidFill>
                <a:sysClr val="windowText" lastClr="000000"/>
              </a:solidFill>
              <a:latin typeface="Aparajita" panose="020B0604020202020204" pitchFamily="34" charset="0"/>
              <a:cs typeface="Aparajita" panose="020B0604020202020204" pitchFamily="34" charset="0"/>
            </a:rPr>
            <a:t>12 </a:t>
          </a:r>
          <a:r>
            <a:rPr lang="en-ZA" sz="2800" b="1" i="1" dirty="0">
              <a:solidFill>
                <a:sysClr val="windowText" lastClr="000000"/>
              </a:solidFill>
              <a:latin typeface="Aparajita" panose="020B0604020202020204" pitchFamily="34" charset="0"/>
              <a:cs typeface="Aparajita" panose="020B0604020202020204" pitchFamily="34" charset="0"/>
            </a:rPr>
            <a:t>Training courses</a:t>
          </a:r>
        </a:p>
      </dgm:t>
    </dgm:pt>
    <dgm:pt modelId="{0CE0AD16-C0FA-4D98-83FA-B73567E187B8}" type="parTrans" cxnId="{0F229FD2-03DF-4E6F-821F-DC7FB8D99D03}">
      <dgm:prSet/>
      <dgm:spPr/>
      <dgm:t>
        <a:bodyPr/>
        <a:lstStyle/>
        <a:p>
          <a:pPr algn="ctr"/>
          <a:endParaRPr lang="en-ZA"/>
        </a:p>
      </dgm:t>
    </dgm:pt>
    <dgm:pt modelId="{EA1907F0-2C0C-4E91-B1F3-B44CA255EF93}" type="sibTrans" cxnId="{0F229FD2-03DF-4E6F-821F-DC7FB8D99D03}">
      <dgm:prSet/>
      <dgm:spPr>
        <a:blipFill dpi="0" rotWithShape="1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0" ty="0" sx="100000" sy="100000" flip="none" algn="tl"/>
        </a:blipFill>
      </dgm:spPr>
      <dgm:t>
        <a:bodyPr/>
        <a:lstStyle/>
        <a:p>
          <a:pPr algn="ctr"/>
          <a:endParaRPr lang="en-ZA"/>
        </a:p>
      </dgm:t>
    </dgm:pt>
    <dgm:pt modelId="{C906D7DD-E95C-4CA0-B734-EC183421F08A}">
      <dgm:prSet phldrT="[Text]"/>
      <dgm:spPr/>
      <dgm:t>
        <a:bodyPr/>
        <a:lstStyle/>
        <a:p>
          <a:pPr algn="ctr"/>
          <a:r>
            <a:rPr lang="en-ZA" b="1" i="1">
              <a:latin typeface="Aparajita" panose="020B0604020202020204" pitchFamily="34" charset="0"/>
              <a:cs typeface="Aparajita" panose="020B0604020202020204" pitchFamily="34" charset="0"/>
            </a:rPr>
            <a:t>172 participants</a:t>
          </a:r>
        </a:p>
      </dgm:t>
    </dgm:pt>
    <dgm:pt modelId="{EA1C8B17-2333-4EB8-9346-D50FC55A8645}" type="parTrans" cxnId="{5598FAAE-4174-4A57-83B1-12A4C3E08C8A}">
      <dgm:prSet/>
      <dgm:spPr/>
      <dgm:t>
        <a:bodyPr/>
        <a:lstStyle/>
        <a:p>
          <a:pPr algn="ctr"/>
          <a:endParaRPr lang="en-ZA"/>
        </a:p>
      </dgm:t>
    </dgm:pt>
    <dgm:pt modelId="{DD44DB72-EF7E-4319-8402-1A718E844C6C}" type="sibTrans" cxnId="{5598FAAE-4174-4A57-83B1-12A4C3E08C8A}">
      <dgm:prSet/>
      <dgm:spPr>
        <a:solidFill>
          <a:srgbClr val="00B0F0"/>
        </a:solidFill>
      </dgm:spPr>
      <dgm:t>
        <a:bodyPr/>
        <a:lstStyle/>
        <a:p>
          <a:pPr algn="ctr"/>
          <a:endParaRPr lang="en-ZA"/>
        </a:p>
      </dgm:t>
    </dgm:pt>
    <dgm:pt modelId="{38AB75CE-B660-4943-8E37-E31EB8C147C4}">
      <dgm:prSet phldrT="[Text]"/>
      <dgm:spPr/>
      <dgm:t>
        <a:bodyPr/>
        <a:lstStyle/>
        <a:p>
          <a:pPr algn="ctr"/>
          <a:r>
            <a:rPr lang="en-ZA" b="1" i="1" u="none">
              <a:latin typeface="Aparajita" panose="020B0604020202020204" pitchFamily="34" charset="0"/>
              <a:cs typeface="Aparajita" panose="020B0604020202020204" pitchFamily="34" charset="0"/>
            </a:rPr>
            <a:t>47 organizations capacitated</a:t>
          </a:r>
        </a:p>
      </dgm:t>
    </dgm:pt>
    <dgm:pt modelId="{1D7D5DCC-6C2F-47D5-9A89-E0526E5F67B0}" type="parTrans" cxnId="{0F985EF3-D54B-4A13-8453-9662D6BF4F62}">
      <dgm:prSet/>
      <dgm:spPr/>
      <dgm:t>
        <a:bodyPr/>
        <a:lstStyle/>
        <a:p>
          <a:pPr algn="ctr"/>
          <a:endParaRPr lang="en-ZA"/>
        </a:p>
      </dgm:t>
    </dgm:pt>
    <dgm:pt modelId="{81F69C4D-5369-4A9A-86F5-447D3BFA5B69}" type="sibTrans" cxnId="{0F985EF3-D54B-4A13-8453-9662D6BF4F62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algn="ctr"/>
          <a:endParaRPr lang="en-ZA"/>
        </a:p>
      </dgm:t>
    </dgm:pt>
    <dgm:pt modelId="{9031F10D-EB20-4ECC-AB8B-2F64853C1F8E}">
      <dgm:prSet phldrT="[Text]"/>
      <dgm:spPr/>
      <dgm:t>
        <a:bodyPr/>
        <a:lstStyle/>
        <a:p>
          <a:pPr algn="ctr"/>
          <a:r>
            <a:rPr lang="en-ZA" b="1" i="1" dirty="0" smtClean="0">
              <a:latin typeface="Aparajita" panose="020B0604020202020204" pitchFamily="34" charset="0"/>
              <a:cs typeface="Aparajita" panose="020B0604020202020204" pitchFamily="34" charset="0"/>
            </a:rPr>
            <a:t>15 Countries</a:t>
          </a:r>
          <a:endParaRPr lang="en-ZA" b="1" i="1" dirty="0">
            <a:latin typeface="Aparajita" panose="020B0604020202020204" pitchFamily="34" charset="0"/>
            <a:cs typeface="Aparajita" panose="020B0604020202020204" pitchFamily="34" charset="0"/>
          </a:endParaRPr>
        </a:p>
      </dgm:t>
    </dgm:pt>
    <dgm:pt modelId="{07E506AE-CE58-45BD-A497-AB0A57EBC64F}" type="sibTrans" cxnId="{95DE1EBD-D03D-49F0-BEA5-5F9C76F6DC01}">
      <dgm:prSet/>
      <dgm:spPr>
        <a:solidFill>
          <a:srgbClr val="FF0000"/>
        </a:solidFill>
      </dgm:spPr>
      <dgm:t>
        <a:bodyPr/>
        <a:lstStyle/>
        <a:p>
          <a:pPr algn="ctr"/>
          <a:endParaRPr lang="en-ZA"/>
        </a:p>
      </dgm:t>
    </dgm:pt>
    <dgm:pt modelId="{F3D11167-F2D3-4066-AD76-23ECBD914885}" type="parTrans" cxnId="{95DE1EBD-D03D-49F0-BEA5-5F9C76F6DC01}">
      <dgm:prSet/>
      <dgm:spPr/>
      <dgm:t>
        <a:bodyPr/>
        <a:lstStyle/>
        <a:p>
          <a:pPr algn="ctr"/>
          <a:endParaRPr lang="en-ZA"/>
        </a:p>
      </dgm:t>
    </dgm:pt>
    <dgm:pt modelId="{0B6E8C5B-BB5A-4621-887E-CD1B57464F28}" type="pres">
      <dgm:prSet presAssocID="{19AC63C4-7D63-4B3C-B1A4-98709D743CB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ZA"/>
        </a:p>
      </dgm:t>
    </dgm:pt>
    <dgm:pt modelId="{25C97D82-F68C-4105-B0CC-AA21E74B62DC}" type="pres">
      <dgm:prSet presAssocID="{19AC63C4-7D63-4B3C-B1A4-98709D743CB4}" presName="Name1" presStyleCnt="0"/>
      <dgm:spPr/>
    </dgm:pt>
    <dgm:pt modelId="{62614413-37CC-400C-8E62-D00B6459FA2D}" type="pres">
      <dgm:prSet presAssocID="{EA1907F0-2C0C-4E91-B1F3-B44CA255EF93}" presName="picture_1" presStyleCnt="0"/>
      <dgm:spPr/>
    </dgm:pt>
    <dgm:pt modelId="{D5F92DF8-7EA3-48EA-A983-C59469DB3DD6}" type="pres">
      <dgm:prSet presAssocID="{EA1907F0-2C0C-4E91-B1F3-B44CA255EF93}" presName="pictureRepeatNode" presStyleLbl="alignImgPlace1" presStyleIdx="0" presStyleCnt="4" custScaleX="49084" custScaleY="53333" custLinFactNeighborX="-11862" custLinFactNeighborY="-2222"/>
      <dgm:spPr/>
      <dgm:t>
        <a:bodyPr/>
        <a:lstStyle/>
        <a:p>
          <a:endParaRPr lang="en-ZA"/>
        </a:p>
      </dgm:t>
    </dgm:pt>
    <dgm:pt modelId="{95FBED1A-3558-4B5A-9037-B0034379C2C4}" type="pres">
      <dgm:prSet presAssocID="{99D457C0-8670-45F0-9F9F-CE858FCB9EE9}" presName="text_1" presStyleLbl="node1" presStyleIdx="0" presStyleCnt="0" custScaleX="80989" custScaleY="62121" custLinFactY="-100000" custLinFactNeighborX="-2958" custLinFactNeighborY="-188127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20973F7E-4FD5-4B9B-968D-E55F8622486F}" type="pres">
      <dgm:prSet presAssocID="{DD44DB72-EF7E-4319-8402-1A718E844C6C}" presName="picture_2" presStyleCnt="0"/>
      <dgm:spPr/>
    </dgm:pt>
    <dgm:pt modelId="{F4F91B14-4C4E-47F6-B58D-D476C87C2474}" type="pres">
      <dgm:prSet presAssocID="{DD44DB72-EF7E-4319-8402-1A718E844C6C}" presName="pictureRepeatNode" presStyleLbl="alignImgPlace1" presStyleIdx="1" presStyleCnt="4"/>
      <dgm:spPr/>
      <dgm:t>
        <a:bodyPr/>
        <a:lstStyle/>
        <a:p>
          <a:endParaRPr lang="en-ZA"/>
        </a:p>
      </dgm:t>
    </dgm:pt>
    <dgm:pt modelId="{AC7C3FDE-2372-4E9A-8A8A-34D121D34B2F}" type="pres">
      <dgm:prSet presAssocID="{C906D7DD-E95C-4CA0-B734-EC183421F08A}" presName="line_2" presStyleLbl="parChTrans1D1" presStyleIdx="0" presStyleCnt="3"/>
      <dgm:spPr/>
    </dgm:pt>
    <dgm:pt modelId="{ADBE6F49-5E14-43D5-B90F-50B99C87F79B}" type="pres">
      <dgm:prSet presAssocID="{C906D7DD-E95C-4CA0-B734-EC183421F08A}" presName="textparent_2" presStyleLbl="node1" presStyleIdx="0" presStyleCnt="0"/>
      <dgm:spPr/>
    </dgm:pt>
    <dgm:pt modelId="{60616816-0846-4873-8420-13F46EA12E16}" type="pres">
      <dgm:prSet presAssocID="{C906D7DD-E95C-4CA0-B734-EC183421F08A}" presName="text_2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8BFC3D56-5397-4616-BDD8-851765B39388}" type="pres">
      <dgm:prSet presAssocID="{81F69C4D-5369-4A9A-86F5-447D3BFA5B69}" presName="picture_3" presStyleCnt="0"/>
      <dgm:spPr/>
    </dgm:pt>
    <dgm:pt modelId="{CF0B7193-0807-4C7E-B922-4B5AF09A354B}" type="pres">
      <dgm:prSet presAssocID="{81F69C4D-5369-4A9A-86F5-447D3BFA5B69}" presName="pictureRepeatNode" presStyleLbl="alignImgPlace1" presStyleIdx="2" presStyleCnt="4"/>
      <dgm:spPr/>
      <dgm:t>
        <a:bodyPr/>
        <a:lstStyle/>
        <a:p>
          <a:endParaRPr lang="en-ZA"/>
        </a:p>
      </dgm:t>
    </dgm:pt>
    <dgm:pt modelId="{D15DA6DD-0CDA-44D3-87D4-EB9A7B7E6BD3}" type="pres">
      <dgm:prSet presAssocID="{38AB75CE-B660-4943-8E37-E31EB8C147C4}" presName="line_3" presStyleLbl="parChTrans1D1" presStyleIdx="1" presStyleCnt="3"/>
      <dgm:spPr/>
    </dgm:pt>
    <dgm:pt modelId="{F1AE5357-25B8-49E8-BC2F-F7C23849B2E7}" type="pres">
      <dgm:prSet presAssocID="{38AB75CE-B660-4943-8E37-E31EB8C147C4}" presName="textparent_3" presStyleLbl="node1" presStyleIdx="0" presStyleCnt="0"/>
      <dgm:spPr/>
    </dgm:pt>
    <dgm:pt modelId="{5E0B8C5A-980F-441C-98E0-60D0332483BE}" type="pres">
      <dgm:prSet presAssocID="{38AB75CE-B660-4943-8E37-E31EB8C147C4}" presName="text_3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622B1225-7072-4A57-8742-11938459CEB4}" type="pres">
      <dgm:prSet presAssocID="{07E506AE-CE58-45BD-A497-AB0A57EBC64F}" presName="picture_4" presStyleCnt="0"/>
      <dgm:spPr/>
    </dgm:pt>
    <dgm:pt modelId="{29D65E5C-F4E7-4B5F-84A0-62E3B3719968}" type="pres">
      <dgm:prSet presAssocID="{07E506AE-CE58-45BD-A497-AB0A57EBC64F}" presName="pictureRepeatNode" presStyleLbl="alignImgPlace1" presStyleIdx="3" presStyleCnt="4"/>
      <dgm:spPr/>
      <dgm:t>
        <a:bodyPr/>
        <a:lstStyle/>
        <a:p>
          <a:endParaRPr lang="en-ZA"/>
        </a:p>
      </dgm:t>
    </dgm:pt>
    <dgm:pt modelId="{57117671-3F1B-4929-9AE4-A18AF02CCA27}" type="pres">
      <dgm:prSet presAssocID="{9031F10D-EB20-4ECC-AB8B-2F64853C1F8E}" presName="line_4" presStyleLbl="parChTrans1D1" presStyleIdx="2" presStyleCnt="3"/>
      <dgm:spPr/>
    </dgm:pt>
    <dgm:pt modelId="{325BF12F-A8F8-40A0-9349-A4D71EE1A92E}" type="pres">
      <dgm:prSet presAssocID="{9031F10D-EB20-4ECC-AB8B-2F64853C1F8E}" presName="textparent_4" presStyleLbl="node1" presStyleIdx="0" presStyleCnt="0"/>
      <dgm:spPr/>
    </dgm:pt>
    <dgm:pt modelId="{7D69665F-CE56-4BB6-A136-4979736D39AF}" type="pres">
      <dgm:prSet presAssocID="{9031F10D-EB20-4ECC-AB8B-2F64853C1F8E}" presName="text_4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910244AD-FAAE-4D9F-BDD7-C1E2BCB57293}" type="presOf" srcId="{81F69C4D-5369-4A9A-86F5-447D3BFA5B69}" destId="{CF0B7193-0807-4C7E-B922-4B5AF09A354B}" srcOrd="0" destOrd="0" presId="urn:microsoft.com/office/officeart/2008/layout/CircularPictureCallout"/>
    <dgm:cxn modelId="{70481B6C-F795-45EA-A406-10EF299DFC65}" type="presOf" srcId="{19AC63C4-7D63-4B3C-B1A4-98709D743CB4}" destId="{0B6E8C5B-BB5A-4621-887E-CD1B57464F28}" srcOrd="0" destOrd="0" presId="urn:microsoft.com/office/officeart/2008/layout/CircularPictureCallout"/>
    <dgm:cxn modelId="{B0E5981B-8572-4559-A042-82FB999ECFE5}" type="presOf" srcId="{07E506AE-CE58-45BD-A497-AB0A57EBC64F}" destId="{29D65E5C-F4E7-4B5F-84A0-62E3B3719968}" srcOrd="0" destOrd="0" presId="urn:microsoft.com/office/officeart/2008/layout/CircularPictureCallout"/>
    <dgm:cxn modelId="{A3198F21-37A6-43A6-824A-92B5A2EFBA11}" type="presOf" srcId="{9031F10D-EB20-4ECC-AB8B-2F64853C1F8E}" destId="{7D69665F-CE56-4BB6-A136-4979736D39AF}" srcOrd="0" destOrd="0" presId="urn:microsoft.com/office/officeart/2008/layout/CircularPictureCallout"/>
    <dgm:cxn modelId="{F3E214E8-A6B5-42A2-8A56-218410A425D2}" type="presOf" srcId="{99D457C0-8670-45F0-9F9F-CE858FCB9EE9}" destId="{95FBED1A-3558-4B5A-9037-B0034379C2C4}" srcOrd="0" destOrd="0" presId="urn:microsoft.com/office/officeart/2008/layout/CircularPictureCallout"/>
    <dgm:cxn modelId="{5B05C4D7-3C5A-4CC1-A517-09B7C853D763}" type="presOf" srcId="{38AB75CE-B660-4943-8E37-E31EB8C147C4}" destId="{5E0B8C5A-980F-441C-98E0-60D0332483BE}" srcOrd="0" destOrd="0" presId="urn:microsoft.com/office/officeart/2008/layout/CircularPictureCallout"/>
    <dgm:cxn modelId="{4FEC4F52-EF2E-4B2D-96A9-696D935F9716}" type="presOf" srcId="{EA1907F0-2C0C-4E91-B1F3-B44CA255EF93}" destId="{D5F92DF8-7EA3-48EA-A983-C59469DB3DD6}" srcOrd="0" destOrd="0" presId="urn:microsoft.com/office/officeart/2008/layout/CircularPictureCallout"/>
    <dgm:cxn modelId="{0F985EF3-D54B-4A13-8453-9662D6BF4F62}" srcId="{19AC63C4-7D63-4B3C-B1A4-98709D743CB4}" destId="{38AB75CE-B660-4943-8E37-E31EB8C147C4}" srcOrd="2" destOrd="0" parTransId="{1D7D5DCC-6C2F-47D5-9A89-E0526E5F67B0}" sibTransId="{81F69C4D-5369-4A9A-86F5-447D3BFA5B69}"/>
    <dgm:cxn modelId="{042C2C3C-1DB2-4798-A972-A67B89ADD088}" type="presOf" srcId="{DD44DB72-EF7E-4319-8402-1A718E844C6C}" destId="{F4F91B14-4C4E-47F6-B58D-D476C87C2474}" srcOrd="0" destOrd="0" presId="urn:microsoft.com/office/officeart/2008/layout/CircularPictureCallout"/>
    <dgm:cxn modelId="{198D5432-45B9-4E7E-BE7F-7F1AEEB8D602}" type="presOf" srcId="{C906D7DD-E95C-4CA0-B734-EC183421F08A}" destId="{60616816-0846-4873-8420-13F46EA12E16}" srcOrd="0" destOrd="0" presId="urn:microsoft.com/office/officeart/2008/layout/CircularPictureCallout"/>
    <dgm:cxn modelId="{5598FAAE-4174-4A57-83B1-12A4C3E08C8A}" srcId="{19AC63C4-7D63-4B3C-B1A4-98709D743CB4}" destId="{C906D7DD-E95C-4CA0-B734-EC183421F08A}" srcOrd="1" destOrd="0" parTransId="{EA1C8B17-2333-4EB8-9346-D50FC55A8645}" sibTransId="{DD44DB72-EF7E-4319-8402-1A718E844C6C}"/>
    <dgm:cxn modelId="{0F229FD2-03DF-4E6F-821F-DC7FB8D99D03}" srcId="{19AC63C4-7D63-4B3C-B1A4-98709D743CB4}" destId="{99D457C0-8670-45F0-9F9F-CE858FCB9EE9}" srcOrd="0" destOrd="0" parTransId="{0CE0AD16-C0FA-4D98-83FA-B73567E187B8}" sibTransId="{EA1907F0-2C0C-4E91-B1F3-B44CA255EF93}"/>
    <dgm:cxn modelId="{95DE1EBD-D03D-49F0-BEA5-5F9C76F6DC01}" srcId="{19AC63C4-7D63-4B3C-B1A4-98709D743CB4}" destId="{9031F10D-EB20-4ECC-AB8B-2F64853C1F8E}" srcOrd="3" destOrd="0" parTransId="{F3D11167-F2D3-4066-AD76-23ECBD914885}" sibTransId="{07E506AE-CE58-45BD-A497-AB0A57EBC64F}"/>
    <dgm:cxn modelId="{2D277A27-ABA3-4CFC-BE0A-A68DB9CAAD6A}" type="presParOf" srcId="{0B6E8C5B-BB5A-4621-887E-CD1B57464F28}" destId="{25C97D82-F68C-4105-B0CC-AA21E74B62DC}" srcOrd="0" destOrd="0" presId="urn:microsoft.com/office/officeart/2008/layout/CircularPictureCallout"/>
    <dgm:cxn modelId="{77823BE6-4CBE-4EC5-9B03-BC38EC118E71}" type="presParOf" srcId="{25C97D82-F68C-4105-B0CC-AA21E74B62DC}" destId="{62614413-37CC-400C-8E62-D00B6459FA2D}" srcOrd="0" destOrd="0" presId="urn:microsoft.com/office/officeart/2008/layout/CircularPictureCallout"/>
    <dgm:cxn modelId="{CEF3842D-576A-4484-BAEA-F5D62DD13D64}" type="presParOf" srcId="{62614413-37CC-400C-8E62-D00B6459FA2D}" destId="{D5F92DF8-7EA3-48EA-A983-C59469DB3DD6}" srcOrd="0" destOrd="0" presId="urn:microsoft.com/office/officeart/2008/layout/CircularPictureCallout"/>
    <dgm:cxn modelId="{38F353F0-A68C-4440-9897-8A166DF62B6C}" type="presParOf" srcId="{25C97D82-F68C-4105-B0CC-AA21E74B62DC}" destId="{95FBED1A-3558-4B5A-9037-B0034379C2C4}" srcOrd="1" destOrd="0" presId="urn:microsoft.com/office/officeart/2008/layout/CircularPictureCallout"/>
    <dgm:cxn modelId="{D8D739D8-00C8-4BEC-87F3-806AF35825A4}" type="presParOf" srcId="{25C97D82-F68C-4105-B0CC-AA21E74B62DC}" destId="{20973F7E-4FD5-4B9B-968D-E55F8622486F}" srcOrd="2" destOrd="0" presId="urn:microsoft.com/office/officeart/2008/layout/CircularPictureCallout"/>
    <dgm:cxn modelId="{4A44864D-EDB0-4F8D-8A60-01359CE6D1A5}" type="presParOf" srcId="{20973F7E-4FD5-4B9B-968D-E55F8622486F}" destId="{F4F91B14-4C4E-47F6-B58D-D476C87C2474}" srcOrd="0" destOrd="0" presId="urn:microsoft.com/office/officeart/2008/layout/CircularPictureCallout"/>
    <dgm:cxn modelId="{D699F80C-C81C-44F2-B100-F99093C2139B}" type="presParOf" srcId="{25C97D82-F68C-4105-B0CC-AA21E74B62DC}" destId="{AC7C3FDE-2372-4E9A-8A8A-34D121D34B2F}" srcOrd="3" destOrd="0" presId="urn:microsoft.com/office/officeart/2008/layout/CircularPictureCallout"/>
    <dgm:cxn modelId="{3C4BB2F9-5BF0-4E97-84B7-95450B73E0EA}" type="presParOf" srcId="{25C97D82-F68C-4105-B0CC-AA21E74B62DC}" destId="{ADBE6F49-5E14-43D5-B90F-50B99C87F79B}" srcOrd="4" destOrd="0" presId="urn:microsoft.com/office/officeart/2008/layout/CircularPictureCallout"/>
    <dgm:cxn modelId="{F13E9772-996C-458E-B51E-1FBC8C8E5710}" type="presParOf" srcId="{ADBE6F49-5E14-43D5-B90F-50B99C87F79B}" destId="{60616816-0846-4873-8420-13F46EA12E16}" srcOrd="0" destOrd="0" presId="urn:microsoft.com/office/officeart/2008/layout/CircularPictureCallout"/>
    <dgm:cxn modelId="{8486B40B-11BC-4C23-BD69-04FA48C3B554}" type="presParOf" srcId="{25C97D82-F68C-4105-B0CC-AA21E74B62DC}" destId="{8BFC3D56-5397-4616-BDD8-851765B39388}" srcOrd="5" destOrd="0" presId="urn:microsoft.com/office/officeart/2008/layout/CircularPictureCallout"/>
    <dgm:cxn modelId="{CE3BDC9E-2DE9-45B7-8795-26B8AC1C8066}" type="presParOf" srcId="{8BFC3D56-5397-4616-BDD8-851765B39388}" destId="{CF0B7193-0807-4C7E-B922-4B5AF09A354B}" srcOrd="0" destOrd="0" presId="urn:microsoft.com/office/officeart/2008/layout/CircularPictureCallout"/>
    <dgm:cxn modelId="{62421554-6F21-4010-A8E7-B0B7B5F79864}" type="presParOf" srcId="{25C97D82-F68C-4105-B0CC-AA21E74B62DC}" destId="{D15DA6DD-0CDA-44D3-87D4-EB9A7B7E6BD3}" srcOrd="6" destOrd="0" presId="urn:microsoft.com/office/officeart/2008/layout/CircularPictureCallout"/>
    <dgm:cxn modelId="{82F47CD7-DD7A-4068-B00A-89A7D221F872}" type="presParOf" srcId="{25C97D82-F68C-4105-B0CC-AA21E74B62DC}" destId="{F1AE5357-25B8-49E8-BC2F-F7C23849B2E7}" srcOrd="7" destOrd="0" presId="urn:microsoft.com/office/officeart/2008/layout/CircularPictureCallout"/>
    <dgm:cxn modelId="{B962B99A-901F-467E-8B5F-3A9CF9FA4D1B}" type="presParOf" srcId="{F1AE5357-25B8-49E8-BC2F-F7C23849B2E7}" destId="{5E0B8C5A-980F-441C-98E0-60D0332483BE}" srcOrd="0" destOrd="0" presId="urn:microsoft.com/office/officeart/2008/layout/CircularPictureCallout"/>
    <dgm:cxn modelId="{4D8A0FA7-31C5-4703-9F0D-23FD3EABE521}" type="presParOf" srcId="{25C97D82-F68C-4105-B0CC-AA21E74B62DC}" destId="{622B1225-7072-4A57-8742-11938459CEB4}" srcOrd="8" destOrd="0" presId="urn:microsoft.com/office/officeart/2008/layout/CircularPictureCallout"/>
    <dgm:cxn modelId="{FE9869B9-596B-4E9A-8932-6618A8CB31A6}" type="presParOf" srcId="{622B1225-7072-4A57-8742-11938459CEB4}" destId="{29D65E5C-F4E7-4B5F-84A0-62E3B3719968}" srcOrd="0" destOrd="0" presId="urn:microsoft.com/office/officeart/2008/layout/CircularPictureCallout"/>
    <dgm:cxn modelId="{6951C784-D874-4F05-8092-B755120E4804}" type="presParOf" srcId="{25C97D82-F68C-4105-B0CC-AA21E74B62DC}" destId="{57117671-3F1B-4929-9AE4-A18AF02CCA27}" srcOrd="9" destOrd="0" presId="urn:microsoft.com/office/officeart/2008/layout/CircularPictureCallout"/>
    <dgm:cxn modelId="{D5701C37-CE0C-4790-A59B-2B9DE0554135}" type="presParOf" srcId="{25C97D82-F68C-4105-B0CC-AA21E74B62DC}" destId="{325BF12F-A8F8-40A0-9349-A4D71EE1A92E}" srcOrd="10" destOrd="0" presId="urn:microsoft.com/office/officeart/2008/layout/CircularPictureCallout"/>
    <dgm:cxn modelId="{270C7A91-2511-4208-9F37-2E1C0AD5E77B}" type="presParOf" srcId="{325BF12F-A8F8-40A0-9349-A4D71EE1A92E}" destId="{7D69665F-CE56-4BB6-A136-4979736D39AF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Proxima Nova Regular"/>
              </a:defRPr>
            </a:lvl1pPr>
          </a:lstStyle>
          <a:p>
            <a:pPr lvl="0"/>
            <a:r>
              <a:rPr lang="en-US" dirty="0" smtClean="0"/>
              <a:t>Title Goes Here</a:t>
            </a:r>
            <a:endParaRPr lang="en-US"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kim.e.holloway@nasa.gov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457200" y="2456817"/>
            <a:ext cx="8216411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ZA" sz="4200" b="1" dirty="0" smtClean="0">
                <a:solidFill>
                  <a:srgbClr val="FFFFFF"/>
                </a:solidFill>
              </a:rPr>
              <a:t>Capacity Building </a:t>
            </a:r>
            <a:br>
              <a:rPr lang="en-ZA" sz="4200" b="1" dirty="0" smtClean="0">
                <a:solidFill>
                  <a:srgbClr val="FFFFFF"/>
                </a:solidFill>
              </a:rPr>
            </a:br>
            <a:r>
              <a:rPr lang="en-ZA" sz="4200" b="1" dirty="0" smtClean="0">
                <a:solidFill>
                  <a:srgbClr val="FFFFFF"/>
                </a:solidFill>
              </a:rPr>
              <a:t>Activities at SANSA</a:t>
            </a:r>
            <a:endParaRPr sz="4200" b="1" dirty="0">
              <a:solidFill>
                <a:srgbClr val="FFFFFF"/>
              </a:solidFill>
            </a:endParaRPr>
          </a:p>
        </p:txBody>
      </p:sp>
      <p:sp>
        <p:nvSpPr>
          <p:cNvPr id="11" name="Shape 11"/>
          <p:cNvSpPr/>
          <p:nvPr/>
        </p:nvSpPr>
        <p:spPr>
          <a:xfrm>
            <a:off x="457200" y="3706811"/>
            <a:ext cx="4810858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l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Phila Sibandze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Agenda </a:t>
            </a:r>
            <a:r>
              <a:rPr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Item #</a:t>
            </a:r>
            <a:r>
              <a:rPr lang="en-ZA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7</a:t>
            </a: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CEOS </a:t>
            </a:r>
            <a:r>
              <a:rPr lang="en-US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6</a:t>
            </a:r>
            <a:r>
              <a:rPr lang="en-US" baseline="30000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th</a:t>
            </a:r>
            <a:r>
              <a:rPr lang="en-US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Working Group for Capacity Building and Data Democracy (WGCapD)-6 Annual Meeting</a:t>
            </a: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DLR</a:t>
            </a:r>
            <a:r>
              <a:rPr lang="en-US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Oberpfaffenhofen</a:t>
            </a:r>
            <a:r>
              <a:rPr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, </a:t>
            </a:r>
            <a:r>
              <a:rPr lang="en-US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Germany</a:t>
            </a: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2</a:t>
            </a:r>
            <a:r>
              <a:rPr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7th-</a:t>
            </a:r>
            <a:r>
              <a:rPr lang="en-US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29</a:t>
            </a:r>
            <a:r>
              <a:rPr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th </a:t>
            </a:r>
            <a:r>
              <a:rPr lang="en-US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March, </a:t>
            </a:r>
            <a:r>
              <a:rPr lang="en-US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2017</a:t>
            </a:r>
            <a:endParaRPr lang="en-US" dirty="0" smtClean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2789" y="1217405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622789" y="2246634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Committee on Earth Observation Satellites</a:t>
            </a:r>
            <a:endParaRPr lang="en-US" sz="105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</p:spPr>
        <p:txBody>
          <a:bodyPr/>
          <a:lstStyle/>
          <a:p>
            <a:r>
              <a:rPr lang="en-ZA" b="1" dirty="0"/>
              <a:t>Introduction to Human settlements mapping and interpretation of Human Settlement Layer</a:t>
            </a:r>
            <a:endParaRPr lang="en-ZA" dirty="0"/>
          </a:p>
          <a:p>
            <a:pPr lvl="0"/>
            <a:r>
              <a:rPr lang="en-ZA" sz="1600" dirty="0" err="1" smtClean="0"/>
              <a:t>Nationa</a:t>
            </a:r>
            <a:r>
              <a:rPr lang="en-ZA" sz="1600" dirty="0" smtClean="0"/>
              <a:t> Human Settlement Department-Pretoria</a:t>
            </a:r>
          </a:p>
          <a:p>
            <a:pPr lvl="0"/>
            <a:r>
              <a:rPr lang="en-ZA" sz="1600" dirty="0" smtClean="0"/>
              <a:t>November 2016</a:t>
            </a:r>
          </a:p>
          <a:p>
            <a:pPr lvl="0"/>
            <a:r>
              <a:rPr lang="en-ZA" sz="1600" dirty="0" smtClean="0"/>
              <a:t>4 Participants</a:t>
            </a:r>
          </a:p>
          <a:p>
            <a:pPr lvl="0"/>
            <a:r>
              <a:rPr lang="en-ZA" sz="1600" dirty="0" smtClean="0"/>
              <a:t>SANSA</a:t>
            </a:r>
          </a:p>
          <a:p>
            <a:pPr lvl="0"/>
            <a:r>
              <a:rPr lang="en-ZA" sz="1600" dirty="0" smtClean="0"/>
              <a:t>Target Group: Government officials</a:t>
            </a:r>
            <a:endParaRPr lang="en-ZA" sz="1600" dirty="0"/>
          </a:p>
          <a:p>
            <a:endParaRPr lang="en-ZA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2057400" y="228600"/>
            <a:ext cx="4953000" cy="533400"/>
          </a:xfrm>
        </p:spPr>
        <p:txBody>
          <a:bodyPr/>
          <a:lstStyle/>
          <a:p>
            <a:pPr algn="ctr"/>
            <a:r>
              <a:rPr lang="en-ZA" dirty="0" smtClean="0"/>
              <a:t>SANSA Capacity Building Accomplishments 2016-2017</a:t>
            </a:r>
            <a:endParaRPr lang="en-ZA" dirty="0"/>
          </a:p>
        </p:txBody>
      </p:sp>
      <p:pic>
        <p:nvPicPr>
          <p:cNvPr id="10" name="Picture 9" descr="F:\DHS Training\Training pictures\Day 2\IMG-20161027-00839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3" b="17175"/>
          <a:stretch/>
        </p:blipFill>
        <p:spPr bwMode="auto">
          <a:xfrm>
            <a:off x="2209800" y="4267200"/>
            <a:ext cx="4722495" cy="2438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479268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ZA" b="1" dirty="0" smtClean="0"/>
              <a:t>CEOS-SAR Training-Zambia Workshop</a:t>
            </a:r>
            <a:endParaRPr lang="en-ZA" b="1" dirty="0"/>
          </a:p>
          <a:p>
            <a:pPr lvl="0"/>
            <a:r>
              <a:rPr lang="en-ZA" sz="1600" dirty="0" smtClean="0"/>
              <a:t>University of Zambia, Lusaka</a:t>
            </a:r>
            <a:endParaRPr lang="en-ZA" sz="1600" dirty="0"/>
          </a:p>
          <a:p>
            <a:pPr lvl="0"/>
            <a:r>
              <a:rPr lang="en-ZA" sz="1600" dirty="0" smtClean="0"/>
              <a:t>10 -14 October </a:t>
            </a:r>
            <a:r>
              <a:rPr lang="en-ZA" sz="1600" dirty="0"/>
              <a:t>2016</a:t>
            </a:r>
          </a:p>
          <a:p>
            <a:pPr lvl="0"/>
            <a:r>
              <a:rPr lang="en-ZA" sz="1600" dirty="0" smtClean="0"/>
              <a:t>12 </a:t>
            </a:r>
            <a:r>
              <a:rPr lang="en-ZA" sz="1600" dirty="0"/>
              <a:t>Participants</a:t>
            </a:r>
          </a:p>
          <a:p>
            <a:pPr lvl="0"/>
            <a:r>
              <a:rPr lang="en-ZA" sz="1600" dirty="0" smtClean="0"/>
              <a:t>ESA-Copernicus, UNOOSA, UNIZAM, UF-JENA, Delft-</a:t>
            </a:r>
            <a:r>
              <a:rPr lang="en-ZA" sz="1600" dirty="0" err="1" smtClean="0"/>
              <a:t>UniTech</a:t>
            </a:r>
            <a:r>
              <a:rPr lang="en-ZA" sz="1600" dirty="0" smtClean="0"/>
              <a:t>, SAREDU, DLR, </a:t>
            </a:r>
            <a:endParaRPr lang="en-ZA" sz="1600" dirty="0"/>
          </a:p>
          <a:p>
            <a:pPr lvl="0"/>
            <a:r>
              <a:rPr lang="en-ZA" sz="1600" dirty="0"/>
              <a:t>Target Group: </a:t>
            </a:r>
            <a:r>
              <a:rPr lang="en-ZA" sz="1600" dirty="0" smtClean="0"/>
              <a:t>Academic</a:t>
            </a:r>
            <a:endParaRPr lang="en-ZA" dirty="0"/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10000"/>
            <a:ext cx="5079365" cy="285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ontent Placeholder 2"/>
          <p:cNvSpPr>
            <a:spLocks noGrp="1"/>
          </p:cNvSpPr>
          <p:nvPr>
            <p:ph sz="quarter" idx="11"/>
          </p:nvPr>
        </p:nvSpPr>
        <p:spPr>
          <a:xfrm>
            <a:off x="2057400" y="228600"/>
            <a:ext cx="4953000" cy="533400"/>
          </a:xfrm>
        </p:spPr>
        <p:txBody>
          <a:bodyPr/>
          <a:lstStyle/>
          <a:p>
            <a:pPr algn="ctr"/>
            <a:r>
              <a:rPr lang="en-ZA" dirty="0" smtClean="0"/>
              <a:t>SANSA Capacity Building Accomplishments 2016-2017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4312017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</p:spPr>
        <p:txBody>
          <a:bodyPr/>
          <a:lstStyle/>
          <a:p>
            <a:r>
              <a:rPr lang="en-ZA" b="1" dirty="0" smtClean="0"/>
              <a:t>CEOS-JICA </a:t>
            </a:r>
            <a:r>
              <a:rPr lang="en-ZA" b="1" dirty="0"/>
              <a:t>Radar Remote Sensing Training Workshop</a:t>
            </a:r>
            <a:endParaRPr lang="en-ZA" dirty="0"/>
          </a:p>
          <a:p>
            <a:pPr lvl="0"/>
            <a:r>
              <a:rPr lang="en-ZA" sz="1600" dirty="0" smtClean="0"/>
              <a:t>SANSA-Space Operations</a:t>
            </a:r>
          </a:p>
          <a:p>
            <a:pPr lvl="0"/>
            <a:r>
              <a:rPr lang="en-ZA" sz="1600" dirty="0" smtClean="0"/>
              <a:t>20 – 24 January 2017</a:t>
            </a:r>
          </a:p>
          <a:p>
            <a:pPr lvl="0"/>
            <a:r>
              <a:rPr lang="en-ZA" sz="1600" dirty="0" smtClean="0"/>
              <a:t>19 Participants</a:t>
            </a:r>
          </a:p>
          <a:p>
            <a:pPr lvl="0"/>
            <a:r>
              <a:rPr lang="en-ZA" sz="1600" dirty="0" smtClean="0"/>
              <a:t>JICA</a:t>
            </a:r>
          </a:p>
          <a:p>
            <a:pPr lvl="0"/>
            <a:r>
              <a:rPr lang="en-ZA" sz="1600" dirty="0" smtClean="0"/>
              <a:t>Target Group: Government officials and Academic Officials</a:t>
            </a:r>
            <a:endParaRPr lang="en-ZA" sz="1600" dirty="0"/>
          </a:p>
          <a:p>
            <a:endParaRPr lang="en-ZA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1"/>
          </p:nvPr>
        </p:nvSpPr>
        <p:spPr>
          <a:xfrm>
            <a:off x="2057400" y="228600"/>
            <a:ext cx="4953000" cy="533400"/>
          </a:xfrm>
        </p:spPr>
        <p:txBody>
          <a:bodyPr/>
          <a:lstStyle/>
          <a:p>
            <a:pPr algn="ctr"/>
            <a:r>
              <a:rPr lang="en-ZA" dirty="0" smtClean="0"/>
              <a:t>SANSA Capacity Building Accomplishments 2016-2017</a:t>
            </a:r>
            <a:endParaRPr lang="en-ZA" dirty="0"/>
          </a:p>
        </p:txBody>
      </p:sp>
      <p:pic>
        <p:nvPicPr>
          <p:cNvPr id="9" name="Picture 8"/>
          <p:cNvPicPr/>
          <p:nvPr/>
        </p:nvPicPr>
        <p:blipFill rotWithShape="1">
          <a:blip r:embed="rId2"/>
          <a:srcRect t="13508" b="19348"/>
          <a:stretch/>
        </p:blipFill>
        <p:spPr>
          <a:xfrm>
            <a:off x="1676400" y="3848100"/>
            <a:ext cx="5758496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904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</p:spPr>
        <p:txBody>
          <a:bodyPr/>
          <a:lstStyle/>
          <a:p>
            <a:pPr lvl="0"/>
            <a:r>
              <a:rPr lang="en-ZA" b="1" dirty="0" smtClean="0"/>
              <a:t>CEOS-SAR Gabon</a:t>
            </a:r>
            <a:endParaRPr lang="en-ZA" sz="1600" dirty="0"/>
          </a:p>
          <a:p>
            <a:pPr lvl="0"/>
            <a:r>
              <a:rPr lang="en-ZA" sz="1600" dirty="0" smtClean="0"/>
              <a:t>10 -14 October </a:t>
            </a:r>
            <a:r>
              <a:rPr lang="en-ZA" sz="1600" dirty="0"/>
              <a:t>2016</a:t>
            </a:r>
          </a:p>
          <a:p>
            <a:pPr lvl="0"/>
            <a:r>
              <a:rPr lang="en-ZA" sz="1600" dirty="0" smtClean="0"/>
              <a:t>23 </a:t>
            </a:r>
            <a:r>
              <a:rPr lang="en-ZA" sz="1600" dirty="0"/>
              <a:t>Participants</a:t>
            </a:r>
          </a:p>
          <a:p>
            <a:pPr lvl="0"/>
            <a:r>
              <a:rPr lang="en-ZA" sz="1600" dirty="0" smtClean="0"/>
              <a:t>ESA-Copernicus, UNOOSA, AGEOS, SAREDU, DLR, </a:t>
            </a:r>
            <a:endParaRPr lang="en-ZA" sz="1600" dirty="0"/>
          </a:p>
          <a:p>
            <a:pPr lvl="0"/>
            <a:r>
              <a:rPr lang="en-ZA" sz="1600" dirty="0"/>
              <a:t>Target Group: </a:t>
            </a:r>
            <a:r>
              <a:rPr lang="en-ZA" sz="1600" dirty="0" smtClean="0"/>
              <a:t>Academics and Government Officials.</a:t>
            </a:r>
            <a:endParaRPr lang="en-ZA" dirty="0"/>
          </a:p>
        </p:txBody>
      </p:sp>
      <p:pic>
        <p:nvPicPr>
          <p:cNvPr id="7" name="Picture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5" t="27716" r="10525" b="18181"/>
          <a:stretch/>
        </p:blipFill>
        <p:spPr bwMode="auto">
          <a:xfrm>
            <a:off x="1187133" y="3581400"/>
            <a:ext cx="6204268" cy="311467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sz="quarter" idx="11"/>
          </p:nvPr>
        </p:nvSpPr>
        <p:spPr>
          <a:xfrm>
            <a:off x="2057400" y="228600"/>
            <a:ext cx="4953000" cy="533400"/>
          </a:xfrm>
        </p:spPr>
        <p:txBody>
          <a:bodyPr/>
          <a:lstStyle/>
          <a:p>
            <a:pPr algn="ctr"/>
            <a:r>
              <a:rPr lang="en-ZA" dirty="0" smtClean="0"/>
              <a:t>SANSA Capacity Building Accomplishments 2016-2017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416397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803670304"/>
              </p:ext>
            </p:extLst>
          </p:nvPr>
        </p:nvGraphicFramePr>
        <p:xfrm>
          <a:off x="838200" y="1447800"/>
          <a:ext cx="73152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1"/>
          </p:nvPr>
        </p:nvSpPr>
        <p:spPr>
          <a:xfrm>
            <a:off x="2057400" y="228600"/>
            <a:ext cx="4953000" cy="533400"/>
          </a:xfrm>
        </p:spPr>
        <p:txBody>
          <a:bodyPr/>
          <a:lstStyle/>
          <a:p>
            <a:pPr algn="ctr"/>
            <a:r>
              <a:rPr lang="en-ZA" dirty="0" smtClean="0"/>
              <a:t>SANSA Capacity Building Accomplishments 2016-2017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8791674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981200" y="2743200"/>
            <a:ext cx="4953000" cy="533400"/>
          </a:xfrm>
        </p:spPr>
        <p:txBody>
          <a:bodyPr/>
          <a:lstStyle/>
          <a:p>
            <a:pPr algn="ctr"/>
            <a:r>
              <a:rPr lang="en-ZA" sz="8000" dirty="0" smtClean="0">
                <a:solidFill>
                  <a:schemeClr val="tx1"/>
                </a:solidFill>
              </a:rPr>
              <a:t>Thank You</a:t>
            </a:r>
            <a:endParaRPr lang="en-ZA" sz="8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26055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381000" y="1143000"/>
            <a:ext cx="8153400" cy="4724400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Presenter Guidance</a:t>
            </a:r>
          </a:p>
          <a:p>
            <a:r>
              <a:rPr lang="en-US" sz="1800" dirty="0"/>
              <a:t>Note the time allocated for your topic and match the number of slides accordingly</a:t>
            </a:r>
            <a:r>
              <a:rPr lang="en-US" sz="1800" dirty="0" smtClean="0"/>
              <a:t>.</a:t>
            </a:r>
            <a:endParaRPr lang="en-US" sz="1800" dirty="0"/>
          </a:p>
          <a:p>
            <a:r>
              <a:rPr lang="en-US" sz="1800" dirty="0" smtClean="0"/>
              <a:t>For the Agency, WG, GEO presentations (Agency numbers 6 – 22):</a:t>
            </a:r>
            <a:endParaRPr lang="en-US" sz="1800" dirty="0"/>
          </a:p>
          <a:p>
            <a:pPr lvl="1"/>
            <a:r>
              <a:rPr lang="en-US" sz="1800" dirty="0" smtClean="0"/>
              <a:t>Summarize 2016 accomplishments</a:t>
            </a:r>
          </a:p>
          <a:p>
            <a:pPr lvl="2"/>
            <a:r>
              <a:rPr lang="en-US" sz="1800" dirty="0" smtClean="0"/>
              <a:t>In capacity building for your agency</a:t>
            </a:r>
          </a:p>
          <a:p>
            <a:pPr lvl="2"/>
            <a:r>
              <a:rPr lang="en-US" sz="1800" dirty="0" smtClean="0"/>
              <a:t>In capacity building as a contribution to </a:t>
            </a:r>
            <a:r>
              <a:rPr lang="en-US" sz="1800" dirty="0" err="1" smtClean="0"/>
              <a:t>WGCapD</a:t>
            </a:r>
            <a:endParaRPr lang="en-US" sz="1800" dirty="0"/>
          </a:p>
          <a:p>
            <a:pPr lvl="1"/>
            <a:r>
              <a:rPr lang="en-US" sz="1800" dirty="0"/>
              <a:t>Summarize </a:t>
            </a:r>
            <a:r>
              <a:rPr lang="en-US" sz="1800" dirty="0" smtClean="0"/>
              <a:t>2017 accomplishments &amp; plans</a:t>
            </a:r>
            <a:endParaRPr lang="en-US" sz="1800" dirty="0"/>
          </a:p>
          <a:p>
            <a:pPr lvl="2"/>
            <a:r>
              <a:rPr lang="en-US" sz="1800" dirty="0"/>
              <a:t>In capacity building for your agency</a:t>
            </a:r>
          </a:p>
          <a:p>
            <a:pPr lvl="2"/>
            <a:r>
              <a:rPr lang="en-US" sz="1800" dirty="0"/>
              <a:t>In capacity building as a contribution to </a:t>
            </a:r>
            <a:r>
              <a:rPr lang="en-US" sz="1800" dirty="0" err="1" smtClean="0"/>
              <a:t>WGCapD</a:t>
            </a:r>
            <a:endParaRPr lang="en-US" sz="1800" dirty="0" smtClean="0"/>
          </a:p>
          <a:p>
            <a:pPr lvl="2"/>
            <a:r>
              <a:rPr lang="en-US" sz="1800" dirty="0" smtClean="0"/>
              <a:t>Please fill out schedule template also</a:t>
            </a:r>
          </a:p>
          <a:p>
            <a:pPr lvl="1"/>
            <a:r>
              <a:rPr lang="en-US" sz="1800" dirty="0"/>
              <a:t>Summarize </a:t>
            </a:r>
            <a:r>
              <a:rPr lang="en-US" sz="1800" dirty="0" smtClean="0"/>
              <a:t>2018-2019 plans (tentative schedules by quarter)</a:t>
            </a:r>
            <a:endParaRPr lang="en-US" sz="1800" dirty="0"/>
          </a:p>
          <a:p>
            <a:pPr lvl="2"/>
            <a:r>
              <a:rPr lang="en-US" sz="1800" dirty="0"/>
              <a:t>In capacity building for your agency</a:t>
            </a:r>
          </a:p>
          <a:p>
            <a:pPr lvl="2"/>
            <a:r>
              <a:rPr lang="en-US" sz="1800" dirty="0"/>
              <a:t>In capacity building as a contribution to </a:t>
            </a:r>
            <a:r>
              <a:rPr lang="en-US" sz="1800" dirty="0" err="1" smtClean="0"/>
              <a:t>WGCapD</a:t>
            </a:r>
            <a:endParaRPr lang="en-US" sz="1800" dirty="0" smtClean="0"/>
          </a:p>
          <a:p>
            <a:pPr lvl="2"/>
            <a:r>
              <a:rPr lang="en-US" sz="1800" dirty="0"/>
              <a:t>Please fill out schedule template </a:t>
            </a:r>
            <a:r>
              <a:rPr lang="en-US" sz="1800" dirty="0" smtClean="0"/>
              <a:t>also</a:t>
            </a:r>
            <a:endParaRPr lang="en-US" sz="1800" dirty="0"/>
          </a:p>
          <a:p>
            <a:r>
              <a:rPr lang="en-US" sz="1800" dirty="0"/>
              <a:t>Presentation materials should be sent to </a:t>
            </a:r>
            <a:r>
              <a:rPr lang="en-US" sz="1800" dirty="0" smtClean="0">
                <a:hlinkClick r:id="rId2"/>
              </a:rPr>
              <a:t>kim.e.holloway@nasa.gov</a:t>
            </a:r>
            <a:r>
              <a:rPr lang="en-US" sz="1800" dirty="0" smtClean="0"/>
              <a:t> no </a:t>
            </a:r>
            <a:r>
              <a:rPr lang="en-US" sz="1800" dirty="0"/>
              <a:t>later than </a:t>
            </a:r>
            <a:r>
              <a:rPr lang="en-US" sz="1800" dirty="0" smtClean="0"/>
              <a:t>Monday 20th March for </a:t>
            </a:r>
            <a:r>
              <a:rPr lang="en-US" sz="1800" dirty="0"/>
              <a:t>inclusion on the meeting website.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5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WGCapD-6 Annual Meeting </a:t>
            </a: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201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7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DLR</a:t>
            </a:r>
            <a:r>
              <a:rPr lang="en-US"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 </a:t>
            </a:r>
            <a:r>
              <a:rPr lang="en-US" sz="1500" dirty="0" err="1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Oberpfaffenhofen</a:t>
            </a: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, 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Germany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2</a:t>
            </a: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7</a:t>
            </a:r>
            <a:r>
              <a:rPr sz="1500" baseline="30666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th</a:t>
            </a: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-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29</a:t>
            </a:r>
            <a:r>
              <a:rPr sz="1500" baseline="30666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th</a:t>
            </a: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 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March </a:t>
            </a: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201</a:t>
            </a: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7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9743237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057400" y="228600"/>
            <a:ext cx="4953000" cy="533400"/>
          </a:xfrm>
        </p:spPr>
        <p:txBody>
          <a:bodyPr/>
          <a:lstStyle/>
          <a:p>
            <a:pPr algn="ctr"/>
            <a:r>
              <a:rPr lang="en-ZA" dirty="0" smtClean="0"/>
              <a:t>SANSA Capacity Building Accomplishments 2016-2017</a:t>
            </a:r>
            <a:endParaRPr lang="en-ZA" dirty="0"/>
          </a:p>
        </p:txBody>
      </p:sp>
      <p:sp>
        <p:nvSpPr>
          <p:cNvPr id="4" name="Content Placeholder 1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</p:spPr>
        <p:txBody>
          <a:bodyPr/>
          <a:lstStyle/>
          <a:p>
            <a:endParaRPr lang="en-ZA" dirty="0"/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18288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82120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458200" cy="4724400"/>
          </a:xfrm>
        </p:spPr>
        <p:txBody>
          <a:bodyPr/>
          <a:lstStyle/>
          <a:p>
            <a:pPr lvl="0"/>
            <a:r>
              <a:rPr lang="en-ZA" b="1" dirty="0" smtClean="0"/>
              <a:t>Synthetic </a:t>
            </a:r>
            <a:r>
              <a:rPr lang="en-ZA" b="1" dirty="0"/>
              <a:t>Aperture Radar (SAR) </a:t>
            </a:r>
            <a:r>
              <a:rPr lang="en-ZA" b="1" dirty="0" smtClean="0"/>
              <a:t>- for </a:t>
            </a:r>
            <a:r>
              <a:rPr lang="en-ZA" b="1" dirty="0"/>
              <a:t>the Maritime Environment</a:t>
            </a:r>
            <a:r>
              <a:rPr lang="en-ZA" sz="1600" b="1" dirty="0" smtClean="0"/>
              <a:t>.</a:t>
            </a:r>
          </a:p>
          <a:p>
            <a:pPr lvl="0"/>
            <a:r>
              <a:rPr lang="en-ZA" sz="1600" dirty="0"/>
              <a:t>Transnet Maritime School of Excellence in </a:t>
            </a:r>
            <a:r>
              <a:rPr lang="en-ZA" sz="1600" dirty="0" smtClean="0"/>
              <a:t>Durban</a:t>
            </a:r>
          </a:p>
          <a:p>
            <a:pPr lvl="0"/>
            <a:r>
              <a:rPr lang="en-ZA" sz="1600" dirty="0"/>
              <a:t>25 – 27 May </a:t>
            </a:r>
            <a:r>
              <a:rPr lang="en-ZA" sz="1600" dirty="0" smtClean="0"/>
              <a:t>2016</a:t>
            </a:r>
          </a:p>
          <a:p>
            <a:pPr lvl="0"/>
            <a:r>
              <a:rPr lang="en-ZA" sz="1600" dirty="0" smtClean="0"/>
              <a:t>20 Participants</a:t>
            </a:r>
          </a:p>
          <a:p>
            <a:pPr lvl="0"/>
            <a:r>
              <a:rPr lang="en-ZA" sz="1600" dirty="0" smtClean="0"/>
              <a:t>RESTEC &amp; </a:t>
            </a:r>
            <a:r>
              <a:rPr lang="en-ZA" sz="1600" dirty="0"/>
              <a:t>Tokyo </a:t>
            </a:r>
            <a:r>
              <a:rPr lang="en-ZA" sz="1600" dirty="0" smtClean="0"/>
              <a:t>University</a:t>
            </a:r>
          </a:p>
          <a:p>
            <a:pPr lvl="0"/>
            <a:r>
              <a:rPr lang="en-ZA" sz="1600" dirty="0" smtClean="0"/>
              <a:t>Target Group: Government Officials</a:t>
            </a:r>
            <a:endParaRPr lang="en-ZA" sz="1600" dirty="0"/>
          </a:p>
          <a:p>
            <a:endParaRPr lang="en-ZA" dirty="0"/>
          </a:p>
        </p:txBody>
      </p:sp>
      <p:sp>
        <p:nvSpPr>
          <p:cNvPr id="4" name="Content Placeholder 2"/>
          <p:cNvSpPr>
            <a:spLocks noGrp="1"/>
          </p:cNvSpPr>
          <p:nvPr>
            <p:ph sz="quarter" idx="11"/>
          </p:nvPr>
        </p:nvSpPr>
        <p:spPr>
          <a:xfrm>
            <a:off x="2057400" y="228600"/>
            <a:ext cx="4953000" cy="533400"/>
          </a:xfrm>
        </p:spPr>
        <p:txBody>
          <a:bodyPr/>
          <a:lstStyle/>
          <a:p>
            <a:pPr algn="ctr"/>
            <a:r>
              <a:rPr lang="en-ZA" dirty="0" smtClean="0"/>
              <a:t>SANSA Capacity Building Accomplishments 2016-2017</a:t>
            </a:r>
            <a:endParaRPr lang="en-ZA" dirty="0"/>
          </a:p>
        </p:txBody>
      </p:sp>
      <p:pic>
        <p:nvPicPr>
          <p:cNvPr id="7" name="Picture 6" descr="https://www.restec.or.jp/en/wp-content/uploads/2016/06/DSCN0533-620x465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7"/>
          <a:stretch/>
        </p:blipFill>
        <p:spPr bwMode="auto">
          <a:xfrm>
            <a:off x="1524000" y="3581400"/>
            <a:ext cx="5867400" cy="3124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39610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458200" cy="4724400"/>
          </a:xfrm>
        </p:spPr>
        <p:txBody>
          <a:bodyPr/>
          <a:lstStyle/>
          <a:p>
            <a:pPr lvl="0"/>
            <a:r>
              <a:rPr lang="en-ZA" b="1" dirty="0"/>
              <a:t>Japan Tour and Synthetic Aperture Training</a:t>
            </a:r>
            <a:endParaRPr lang="en-ZA" dirty="0"/>
          </a:p>
          <a:p>
            <a:pPr lvl="0"/>
            <a:r>
              <a:rPr lang="en-ZA" sz="1600" dirty="0" smtClean="0"/>
              <a:t>Different Institutes in Japan (RESTEC, Space Solutions, JAXA, JICA)</a:t>
            </a:r>
          </a:p>
          <a:p>
            <a:pPr lvl="0"/>
            <a:r>
              <a:rPr lang="en-ZA" sz="1600" dirty="0" smtClean="0"/>
              <a:t>10 June- 10 July 2016</a:t>
            </a:r>
          </a:p>
          <a:p>
            <a:pPr lvl="0"/>
            <a:r>
              <a:rPr lang="en-ZA" sz="1600" dirty="0"/>
              <a:t>1</a:t>
            </a:r>
            <a:r>
              <a:rPr lang="en-ZA" sz="1600" dirty="0" smtClean="0"/>
              <a:t>0 Participants</a:t>
            </a:r>
          </a:p>
          <a:p>
            <a:pPr lvl="0"/>
            <a:r>
              <a:rPr lang="en-ZA" sz="1600" dirty="0" smtClean="0"/>
              <a:t>JICA</a:t>
            </a:r>
          </a:p>
          <a:p>
            <a:pPr lvl="0"/>
            <a:r>
              <a:rPr lang="en-ZA" sz="1600" dirty="0" smtClean="0"/>
              <a:t>Target Group: Government Officials</a:t>
            </a:r>
            <a:endParaRPr lang="en-ZA" sz="1600" dirty="0"/>
          </a:p>
          <a:p>
            <a:endParaRPr lang="en-ZA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057400" y="228600"/>
            <a:ext cx="4953000" cy="533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SzPct val="100000"/>
              <a:buFont typeface="Arial"/>
              <a:buNone/>
              <a:defRPr sz="2400">
                <a:solidFill>
                  <a:schemeClr val="bg1"/>
                </a:solidFill>
                <a:latin typeface="Proxima Nova Regular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ctr" defTabSz="914400"/>
            <a:r>
              <a:rPr lang="en-ZA" smtClean="0"/>
              <a:t>SANSA Capacity Building Accomplishments 2016-2017</a:t>
            </a:r>
            <a:endParaRPr lang="en-ZA" dirty="0"/>
          </a:p>
        </p:txBody>
      </p:sp>
      <p:pic>
        <p:nvPicPr>
          <p:cNvPr id="10" name="Picture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505200"/>
            <a:ext cx="5334000" cy="3007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66405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458200" cy="4724400"/>
          </a:xfrm>
        </p:spPr>
        <p:txBody>
          <a:bodyPr/>
          <a:lstStyle/>
          <a:p>
            <a:pPr lvl="0"/>
            <a:r>
              <a:rPr lang="en-ZA" b="1" dirty="0" smtClean="0"/>
              <a:t>Geoscience Information  for Teacher (GIFT)</a:t>
            </a:r>
            <a:endParaRPr lang="en-ZA" dirty="0"/>
          </a:p>
          <a:p>
            <a:pPr lvl="0"/>
            <a:r>
              <a:rPr lang="en-ZA" sz="1600" dirty="0" smtClean="0"/>
              <a:t>Cape Town Iziko Museum</a:t>
            </a:r>
          </a:p>
          <a:p>
            <a:pPr lvl="0"/>
            <a:r>
              <a:rPr lang="en-ZA" sz="1600" dirty="0" smtClean="0"/>
              <a:t>27 -28 August 2016</a:t>
            </a:r>
          </a:p>
          <a:p>
            <a:pPr lvl="0"/>
            <a:r>
              <a:rPr lang="en-ZA" sz="1600" dirty="0" smtClean="0"/>
              <a:t>30 Participants</a:t>
            </a:r>
          </a:p>
          <a:p>
            <a:pPr lvl="0"/>
            <a:r>
              <a:rPr lang="en-ZA" sz="1600" dirty="0" smtClean="0"/>
              <a:t>Target Group: Academics &amp; Government Officials</a:t>
            </a:r>
            <a:endParaRPr lang="en-ZA" sz="1600" dirty="0"/>
          </a:p>
          <a:p>
            <a:endParaRPr lang="en-ZA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057400" y="228600"/>
            <a:ext cx="4953000" cy="533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SzPct val="100000"/>
              <a:buFont typeface="Arial"/>
              <a:buNone/>
              <a:defRPr sz="2400">
                <a:solidFill>
                  <a:schemeClr val="bg1"/>
                </a:solidFill>
                <a:latin typeface="Proxima Nova Regular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ctr" defTabSz="914400"/>
            <a:r>
              <a:rPr lang="en-ZA" smtClean="0"/>
              <a:t>SANSA Capacity Building Accomplishments 2016-2017</a:t>
            </a:r>
            <a:endParaRPr lang="en-ZA" dirty="0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505200"/>
            <a:ext cx="5200015" cy="30676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861230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</p:spPr>
        <p:txBody>
          <a:bodyPr/>
          <a:lstStyle/>
          <a:p>
            <a:pPr lvl="0"/>
            <a:r>
              <a:rPr lang="en-ZA" b="1" dirty="0" smtClean="0"/>
              <a:t>Synthetic </a:t>
            </a:r>
            <a:r>
              <a:rPr lang="en-ZA" b="1" dirty="0"/>
              <a:t>Aperture Radar (SAR) </a:t>
            </a:r>
            <a:r>
              <a:rPr lang="en-ZA" b="1" dirty="0" smtClean="0"/>
              <a:t>- for Crop Yield Estimate.</a:t>
            </a:r>
          </a:p>
          <a:p>
            <a:pPr lvl="0"/>
            <a:r>
              <a:rPr lang="en-ZA" sz="1600" dirty="0" smtClean="0"/>
              <a:t>SANSA-Space Operations</a:t>
            </a:r>
          </a:p>
          <a:p>
            <a:pPr lvl="0"/>
            <a:r>
              <a:rPr lang="en-ZA" sz="1600" dirty="0" smtClean="0"/>
              <a:t>4 – 6 October 2016</a:t>
            </a:r>
          </a:p>
          <a:p>
            <a:pPr lvl="0"/>
            <a:r>
              <a:rPr lang="en-ZA" sz="1600" dirty="0" smtClean="0"/>
              <a:t>18 Participants</a:t>
            </a:r>
          </a:p>
          <a:p>
            <a:pPr lvl="0"/>
            <a:r>
              <a:rPr lang="en-ZA" sz="1600" dirty="0" smtClean="0"/>
              <a:t>RESTEC &amp; </a:t>
            </a:r>
            <a:r>
              <a:rPr lang="en-ZA" sz="1600" dirty="0"/>
              <a:t>Tokyo </a:t>
            </a:r>
            <a:r>
              <a:rPr lang="en-ZA" sz="1600" dirty="0" smtClean="0"/>
              <a:t>University</a:t>
            </a:r>
          </a:p>
          <a:p>
            <a:pPr lvl="0"/>
            <a:r>
              <a:rPr lang="en-ZA" sz="1600" dirty="0" smtClean="0"/>
              <a:t>Target Group: Government officials</a:t>
            </a:r>
            <a:endParaRPr lang="en-ZA" sz="1600" dirty="0"/>
          </a:p>
          <a:p>
            <a:endParaRPr lang="en-ZA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2057400" y="228600"/>
            <a:ext cx="4953000" cy="533400"/>
          </a:xfrm>
        </p:spPr>
        <p:txBody>
          <a:bodyPr/>
          <a:lstStyle/>
          <a:p>
            <a:pPr algn="ctr"/>
            <a:r>
              <a:rPr lang="en-ZA" dirty="0" smtClean="0"/>
              <a:t>SANSA Capacity Building Accomplishments 2016-2017</a:t>
            </a:r>
            <a:endParaRPr lang="en-ZA" dirty="0"/>
          </a:p>
        </p:txBody>
      </p:sp>
      <p:pic>
        <p:nvPicPr>
          <p:cNvPr id="7" name="Picture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" t="19032" r="3750" b="17392"/>
          <a:stretch/>
        </p:blipFill>
        <p:spPr bwMode="auto">
          <a:xfrm>
            <a:off x="1295400" y="3733799"/>
            <a:ext cx="5867400" cy="304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33707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</p:spPr>
        <p:txBody>
          <a:bodyPr/>
          <a:lstStyle/>
          <a:p>
            <a:pPr lvl="0"/>
            <a:r>
              <a:rPr lang="en-ZA" b="1" dirty="0" smtClean="0"/>
              <a:t>Introduction to Remote Sensing Workshop-COGTA.</a:t>
            </a:r>
          </a:p>
          <a:p>
            <a:pPr lvl="0"/>
            <a:r>
              <a:rPr lang="en-ZA" sz="1600" dirty="0" smtClean="0"/>
              <a:t>COGTA-Durban</a:t>
            </a:r>
          </a:p>
          <a:p>
            <a:pPr lvl="0"/>
            <a:r>
              <a:rPr lang="en-ZA" sz="1600" dirty="0" smtClean="0"/>
              <a:t>20 – 21 October 2016</a:t>
            </a:r>
          </a:p>
          <a:p>
            <a:pPr lvl="0"/>
            <a:r>
              <a:rPr lang="en-ZA" sz="1600" dirty="0" smtClean="0"/>
              <a:t>18 Participants</a:t>
            </a:r>
          </a:p>
          <a:p>
            <a:pPr lvl="0"/>
            <a:r>
              <a:rPr lang="en-ZA" sz="1600" dirty="0" smtClean="0"/>
              <a:t>SANSA</a:t>
            </a:r>
          </a:p>
          <a:p>
            <a:pPr lvl="0"/>
            <a:r>
              <a:rPr lang="en-ZA" sz="1600" dirty="0" smtClean="0"/>
              <a:t>Target Group: Government officials</a:t>
            </a:r>
            <a:endParaRPr lang="en-ZA" sz="1600" dirty="0"/>
          </a:p>
          <a:p>
            <a:endParaRPr lang="en-ZA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2057400" y="228600"/>
            <a:ext cx="4953000" cy="533400"/>
          </a:xfrm>
        </p:spPr>
        <p:txBody>
          <a:bodyPr/>
          <a:lstStyle/>
          <a:p>
            <a:pPr algn="ctr"/>
            <a:r>
              <a:rPr lang="en-ZA" dirty="0" smtClean="0"/>
              <a:t>SANSA Capacity Building Accomplishments 2016-2017</a:t>
            </a:r>
            <a:endParaRPr lang="en-ZA" dirty="0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733800"/>
            <a:ext cx="5245735" cy="2949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66443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</p:spPr>
        <p:txBody>
          <a:bodyPr/>
          <a:lstStyle/>
          <a:p>
            <a:pPr lvl="0"/>
            <a:r>
              <a:rPr lang="en-ZA" b="1" dirty="0" smtClean="0"/>
              <a:t>Introduction to Remote Sensing Workshop-</a:t>
            </a:r>
            <a:r>
              <a:rPr lang="en-ZA" b="1" dirty="0" err="1" smtClean="0"/>
              <a:t>Magalakwena</a:t>
            </a:r>
            <a:r>
              <a:rPr lang="en-ZA" b="1" dirty="0" smtClean="0"/>
              <a:t> Muni.</a:t>
            </a:r>
          </a:p>
          <a:p>
            <a:pPr lvl="0"/>
            <a:r>
              <a:rPr lang="en-ZA" sz="1600" dirty="0" smtClean="0"/>
              <a:t>Office of the Premier-Limpopo</a:t>
            </a:r>
          </a:p>
          <a:p>
            <a:pPr lvl="0"/>
            <a:r>
              <a:rPr lang="en-ZA" sz="1600" dirty="0" smtClean="0"/>
              <a:t>November 2016</a:t>
            </a:r>
          </a:p>
          <a:p>
            <a:pPr lvl="0"/>
            <a:r>
              <a:rPr lang="en-ZA" sz="1600" dirty="0" smtClean="0"/>
              <a:t>12 Participants</a:t>
            </a:r>
          </a:p>
          <a:p>
            <a:pPr lvl="0"/>
            <a:r>
              <a:rPr lang="en-ZA" sz="1600" dirty="0" smtClean="0"/>
              <a:t>SANSA</a:t>
            </a:r>
          </a:p>
          <a:p>
            <a:pPr lvl="0"/>
            <a:r>
              <a:rPr lang="en-ZA" sz="1600" dirty="0" smtClean="0"/>
              <a:t>Target Group: Government officials</a:t>
            </a:r>
            <a:endParaRPr lang="en-ZA" sz="1600" dirty="0"/>
          </a:p>
          <a:p>
            <a:endParaRPr lang="en-ZA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2057400" y="228600"/>
            <a:ext cx="4953000" cy="533400"/>
          </a:xfrm>
        </p:spPr>
        <p:txBody>
          <a:bodyPr/>
          <a:lstStyle/>
          <a:p>
            <a:pPr algn="ctr"/>
            <a:r>
              <a:rPr lang="en-ZA" dirty="0" smtClean="0"/>
              <a:t>SANSA Capacity Building Accomplishments 2016-2017</a:t>
            </a:r>
            <a:endParaRPr lang="en-ZA" dirty="0"/>
          </a:p>
        </p:txBody>
      </p:sp>
      <p:pic>
        <p:nvPicPr>
          <p:cNvPr id="7" name="Picture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4"/>
          <a:stretch/>
        </p:blipFill>
        <p:spPr bwMode="auto">
          <a:xfrm>
            <a:off x="1901825" y="3962400"/>
            <a:ext cx="4895850" cy="27124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384097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8903</TotalTime>
  <Words>517</Words>
  <Application>Microsoft Office PowerPoint</Application>
  <PresentationFormat>On-screen Show (4:3)</PresentationFormat>
  <Paragraphs>99</Paragraphs>
  <Slides>15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Default</vt:lpstr>
      <vt:lpstr>Capacity Building  Activities at SANSA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Phila Sibandze</cp:lastModifiedBy>
  <cp:revision>35</cp:revision>
  <dcterms:modified xsi:type="dcterms:W3CDTF">2017-03-27T07:41:09Z</dcterms:modified>
</cp:coreProperties>
</file>