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2" r:id="rId4"/>
    <p:sldId id="263" r:id="rId5"/>
    <p:sldId id="260" r:id="rId6"/>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4"/>
  </p:normalViewPr>
  <p:slideViewPr>
    <p:cSldViewPr>
      <p:cViewPr>
        <p:scale>
          <a:sx n="50" d="100"/>
          <a:sy n="50" d="100"/>
        </p:scale>
        <p:origin x="-84" y="-3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xmlns=""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rPr/>
              <a:pPr lvl="0"/>
              <a:t>‹nº›</a:t>
            </a:fld>
            <a:endParaRPr/>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Arial" panose="020B0604020202020204" pitchFamily="34" charset="0"/>
                <a:cs typeface="Arial" panose="020B0604020202020204" pitchFamily="34" charset="0"/>
              </a:defRPr>
            </a:lvl1pPr>
            <a:lvl2pPr marL="768927" indent="-311727">
              <a:buFont typeface="Courier New" panose="02070309020205020404" pitchFamily="49" charset="0"/>
              <a:buChar char="o"/>
              <a:defRPr sz="2000">
                <a:latin typeface="Arial" panose="020B0604020202020204" pitchFamily="34" charset="0"/>
                <a:cs typeface="Arial" panose="020B0604020202020204" pitchFamily="34" charset="0"/>
              </a:defRPr>
            </a:lvl2pPr>
            <a:lvl3pPr marL="1188719" indent="-274319">
              <a:buFont typeface="Wingdings" panose="05000000000000000000" pitchFamily="2" charset="2"/>
              <a:buChar cha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Proxima Nova Regular"/>
              </a:defRPr>
            </a:lvl1pPr>
          </a:lstStyle>
          <a:p>
            <a:pPr lvl="0"/>
            <a:r>
              <a:rPr lang="en-US" dirty="0" smtClean="0"/>
              <a:t>Title Goes Here</a:t>
            </a:r>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pPr lvl="0"/>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ted.ucar.edu/training_module.php?id=1174" TargetMode="External"/><Relationship Id="rId2" Type="http://schemas.openxmlformats.org/officeDocument/2006/relationships/hyperlink" Target="https://sites.google.com/site/cmsforsh/CoE-Brazil" TargetMode="External"/><Relationship Id="rId1" Type="http://schemas.openxmlformats.org/officeDocument/2006/relationships/slideLayout" Target="../slideLayouts/slideLayout2.xml"/><Relationship Id="rId5" Type="http://schemas.openxmlformats.org/officeDocument/2006/relationships/hyperlink" Target="https://www.meted.ucar.edu/training_module.php?id=1175" TargetMode="External"/><Relationship Id="rId4" Type="http://schemas.openxmlformats.org/officeDocument/2006/relationships/hyperlink" Target="https://www.meted.ucar.edu/training_module.php?id=117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GB" sz="2800" b="0" dirty="0" smtClean="0">
                <a:solidFill>
                  <a:schemeClr val="bg1"/>
                </a:solidFill>
              </a:rPr>
              <a:t>Liaison: </a:t>
            </a:r>
            <a:r>
              <a:rPr lang="en-US" sz="2800" b="0" dirty="0" smtClean="0">
                <a:solidFill>
                  <a:schemeClr val="bg1"/>
                </a:solidFill>
              </a:rPr>
              <a:t>CGMS-</a:t>
            </a:r>
            <a:r>
              <a:rPr lang="en-US" sz="2800" b="0" dirty="0" err="1" smtClean="0">
                <a:solidFill>
                  <a:schemeClr val="bg1"/>
                </a:solidFill>
              </a:rPr>
              <a:t>VLab</a:t>
            </a:r>
            <a:r>
              <a:rPr lang="en-US" sz="2800" b="0" dirty="0" smtClean="0">
                <a:solidFill>
                  <a:schemeClr val="bg1"/>
                </a:solidFill>
              </a:rPr>
              <a:t> and WGClimate</a:t>
            </a:r>
            <a:endParaRPr lang="en-GB" sz="2800" b="0" dirty="0" smtClean="0">
              <a:solidFill>
                <a:schemeClr val="bg1"/>
              </a:solidFill>
            </a:endParaRPr>
          </a:p>
        </p:txBody>
      </p:sp>
      <p:sp>
        <p:nvSpPr>
          <p:cNvPr id="11" name="Shape 11"/>
          <p:cNvSpPr/>
          <p:nvPr/>
        </p:nvSpPr>
        <p:spPr>
          <a:xfrm>
            <a:off x="457200" y="3759200"/>
            <a:ext cx="4810858" cy="28702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pt-BR" dirty="0" smtClean="0">
                <a:solidFill>
                  <a:srgbClr val="FFFFFF"/>
                </a:solidFill>
                <a:latin typeface="Arial Bold"/>
                <a:ea typeface="Arial Bold"/>
                <a:cs typeface="Arial Bold"/>
                <a:sym typeface="Arial Bold"/>
              </a:rPr>
              <a:t>INPE – Hilcéa Ferreira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Agenda </a:t>
            </a:r>
            <a:r>
              <a:rPr dirty="0">
                <a:solidFill>
                  <a:srgbClr val="FFFFFF"/>
                </a:solidFill>
                <a:latin typeface="Arial Bold"/>
                <a:ea typeface="Arial Bold"/>
                <a:cs typeface="Arial Bold"/>
                <a:sym typeface="Arial Bold"/>
              </a:rPr>
              <a:t>Item </a:t>
            </a:r>
            <a:r>
              <a:rPr lang="pt-BR" dirty="0" smtClean="0">
                <a:solidFill>
                  <a:srgbClr val="FFFFFF"/>
                </a:solidFill>
                <a:latin typeface="Arial Bold"/>
                <a:ea typeface="Arial Bold"/>
                <a:cs typeface="Arial Bold"/>
                <a:sym typeface="Arial Bold"/>
              </a:rPr>
              <a:t>40</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CEOS </a:t>
            </a:r>
            <a:r>
              <a:rPr lang="en-US" dirty="0" smtClean="0">
                <a:solidFill>
                  <a:srgbClr val="FFFFFF"/>
                </a:solidFill>
                <a:latin typeface="Arial Bold"/>
                <a:ea typeface="Arial Bold"/>
                <a:cs typeface="Arial Bold"/>
                <a:sym typeface="Arial Bold"/>
              </a:rPr>
              <a:t>6</a:t>
            </a:r>
            <a:r>
              <a:rPr lang="en-US" baseline="30000" dirty="0" smtClean="0">
                <a:solidFill>
                  <a:srgbClr val="FFFFFF"/>
                </a:solidFill>
                <a:latin typeface="Arial Bold"/>
                <a:ea typeface="Arial Bold"/>
                <a:cs typeface="Arial Bold"/>
                <a:sym typeface="Arial Bold"/>
              </a:rPr>
              <a:t>th</a:t>
            </a:r>
            <a:r>
              <a:rPr lang="en-US" dirty="0" smtClean="0">
                <a:solidFill>
                  <a:srgbClr val="FFFFFF"/>
                </a:solidFill>
                <a:latin typeface="Arial Bold"/>
                <a:ea typeface="Arial Bold"/>
                <a:cs typeface="Arial Bold"/>
                <a:sym typeface="Arial Bold"/>
              </a:rPr>
              <a:t> Working Group for Capacity Building and Data Democracy (WGCapD)-6 Annual Meeting</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DLR</a:t>
            </a:r>
            <a:r>
              <a:rPr lang="en-US" dirty="0">
                <a:solidFill>
                  <a:srgbClr val="FFFFFF"/>
                </a:solidFill>
                <a:latin typeface="Arial Bold"/>
                <a:ea typeface="Arial Bold"/>
                <a:cs typeface="Arial Bold"/>
                <a:sym typeface="Arial Bold"/>
              </a:rPr>
              <a:t> </a:t>
            </a:r>
            <a:r>
              <a:rPr lang="en-US" dirty="0" err="1" smtClean="0">
                <a:solidFill>
                  <a:srgbClr val="FFFFFF"/>
                </a:solidFill>
                <a:latin typeface="Arial Bold"/>
                <a:ea typeface="Arial Bold"/>
                <a:cs typeface="Arial Bold"/>
                <a:sym typeface="Arial Bold"/>
              </a:rPr>
              <a:t>Oberpfaffenhofen</a:t>
            </a:r>
            <a:r>
              <a:rPr dirty="0" smtClean="0">
                <a:solidFill>
                  <a:srgbClr val="FFFFFF"/>
                </a:solidFill>
                <a:latin typeface="Arial Bold"/>
                <a:ea typeface="Arial Bold"/>
                <a:cs typeface="Arial Bold"/>
                <a:sym typeface="Arial Bold"/>
              </a:rPr>
              <a:t>, </a:t>
            </a:r>
            <a:r>
              <a:rPr lang="en-US" dirty="0" smtClean="0">
                <a:solidFill>
                  <a:srgbClr val="FFFFFF"/>
                </a:solidFill>
                <a:latin typeface="Arial Bold"/>
                <a:ea typeface="Arial Bold"/>
                <a:cs typeface="Arial Bold"/>
                <a:sym typeface="Arial Bold"/>
              </a:rPr>
              <a:t>Germany</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2</a:t>
            </a:r>
            <a:r>
              <a:rPr dirty="0" smtClean="0">
                <a:solidFill>
                  <a:srgbClr val="FFFFFF"/>
                </a:solidFill>
                <a:latin typeface="Arial Bold"/>
                <a:ea typeface="Arial Bold"/>
                <a:cs typeface="Arial Bold"/>
                <a:sym typeface="Arial Bold"/>
              </a:rPr>
              <a:t>7th-</a:t>
            </a:r>
            <a:r>
              <a:rPr lang="en-US" dirty="0" smtClean="0">
                <a:solidFill>
                  <a:srgbClr val="FFFFFF"/>
                </a:solidFill>
                <a:latin typeface="Arial Bold"/>
                <a:ea typeface="Arial Bold"/>
                <a:cs typeface="Arial Bold"/>
                <a:sym typeface="Arial Bold"/>
              </a:rPr>
              <a:t>29</a:t>
            </a:r>
            <a:r>
              <a:rPr dirty="0" smtClean="0">
                <a:solidFill>
                  <a:srgbClr val="FFFFFF"/>
                </a:solidFill>
                <a:latin typeface="Arial Bold"/>
                <a:ea typeface="Arial Bold"/>
                <a:cs typeface="Arial Bold"/>
                <a:sym typeface="Arial Bold"/>
              </a:rPr>
              <a:t>th </a:t>
            </a:r>
            <a:r>
              <a:rPr lang="en-US" dirty="0" smtClean="0">
                <a:solidFill>
                  <a:srgbClr val="FFFFFF"/>
                </a:solidFill>
                <a:latin typeface="Arial Bold"/>
                <a:ea typeface="Arial Bold"/>
                <a:cs typeface="Arial Bold"/>
                <a:sym typeface="Arial Bold"/>
              </a:rPr>
              <a:t>March, 2017</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cstate="print">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1143000"/>
            <a:ext cx="8382000" cy="5486400"/>
          </a:xfrm>
        </p:spPr>
        <p:txBody>
          <a:bodyPr/>
          <a:lstStyle/>
          <a:p>
            <a:r>
              <a:rPr lang="en-US" sz="1600" b="1" dirty="0" smtClean="0"/>
              <a:t>Mission of </a:t>
            </a:r>
            <a:r>
              <a:rPr lang="en-US" sz="1600" b="1" dirty="0" err="1" smtClean="0"/>
              <a:t>VLab</a:t>
            </a:r>
            <a:endParaRPr lang="en-US" sz="1600" b="1" dirty="0" smtClean="0"/>
          </a:p>
          <a:p>
            <a:pPr lvl="1">
              <a:buFont typeface="Wingdings" pitchFamily="2" charset="2"/>
              <a:buChar char="§"/>
            </a:pPr>
            <a:r>
              <a:rPr lang="en-US" sz="1600" dirty="0" smtClean="0"/>
              <a:t>To improve weather, water, climate and related environmental services by enabling WMO Members to utilize satellite data.</a:t>
            </a:r>
          </a:p>
          <a:p>
            <a:r>
              <a:rPr lang="en-US" sz="1600" dirty="0" smtClean="0"/>
              <a:t>Continuous Professional Development - Basic to Weather Forecast Services and Forecasters/Meteorologists.</a:t>
            </a:r>
          </a:p>
          <a:p>
            <a:r>
              <a:rPr lang="en-US" sz="1600" dirty="0" smtClean="0"/>
              <a:t>Capability to deliver global scale events on training and education in </a:t>
            </a:r>
            <a:r>
              <a:rPr lang="en-US" sz="1600" u="sng" dirty="0" smtClean="0"/>
              <a:t>satellite meteorology</a:t>
            </a:r>
          </a:p>
          <a:p>
            <a:endParaRPr lang="en-US" sz="1800" dirty="0" smtClean="0"/>
          </a:p>
          <a:p>
            <a:r>
              <a:rPr lang="en-US" sz="1600" b="1" dirty="0" smtClean="0"/>
              <a:t>Benchmark</a:t>
            </a:r>
          </a:p>
          <a:p>
            <a:pPr lvl="1">
              <a:buFont typeface="Wingdings" pitchFamily="2" charset="2"/>
              <a:buChar char="§"/>
            </a:pPr>
            <a:r>
              <a:rPr lang="en-US" sz="1600" dirty="0" smtClean="0"/>
              <a:t>Group “modus operandi”: organization, communication (Events Calendar) etc.</a:t>
            </a:r>
          </a:p>
          <a:p>
            <a:pPr lvl="1">
              <a:buFont typeface="Wingdings" pitchFamily="2" charset="2"/>
              <a:buChar char="§"/>
            </a:pPr>
            <a:r>
              <a:rPr lang="en-US" sz="1600" dirty="0" smtClean="0"/>
              <a:t>Quality of training offered depends on </a:t>
            </a:r>
            <a:r>
              <a:rPr lang="en-US" sz="1600" dirty="0" err="1" smtClean="0"/>
              <a:t>CoEs</a:t>
            </a:r>
            <a:endParaRPr lang="en-US" sz="1600" dirty="0" smtClean="0"/>
          </a:p>
          <a:p>
            <a:pPr lvl="2"/>
            <a:r>
              <a:rPr lang="en-US" sz="1400" dirty="0" smtClean="0"/>
              <a:t>List of requisites</a:t>
            </a:r>
            <a:endParaRPr lang="pt-BR" sz="1400" dirty="0" smtClean="0"/>
          </a:p>
          <a:p>
            <a:pPr lvl="2"/>
            <a:r>
              <a:rPr lang="en-US" sz="1400" dirty="0" smtClean="0"/>
              <a:t>Expectation Document</a:t>
            </a:r>
            <a:endParaRPr lang="pt-BR" sz="1400" dirty="0" smtClean="0"/>
          </a:p>
          <a:p>
            <a:pPr lvl="2"/>
            <a:r>
              <a:rPr lang="en-US" sz="1400" dirty="0" err="1" smtClean="0"/>
              <a:t>ToR</a:t>
            </a:r>
            <a:r>
              <a:rPr lang="en-US" sz="1400" dirty="0" smtClean="0"/>
              <a:t> - chair and co-chairs duties</a:t>
            </a:r>
          </a:p>
          <a:p>
            <a:pPr lvl="1" algn="l">
              <a:buFont typeface="Wingdings" pitchFamily="2" charset="2"/>
              <a:buChar char="§"/>
            </a:pPr>
            <a:r>
              <a:rPr lang="en-US" sz="1600" dirty="0" smtClean="0"/>
              <a:t>Best Practices</a:t>
            </a:r>
          </a:p>
          <a:p>
            <a:pPr lvl="1" algn="l">
              <a:buFont typeface="Wingdings" pitchFamily="2" charset="2"/>
              <a:buChar char="§"/>
            </a:pPr>
            <a:r>
              <a:rPr lang="en-US" sz="1600" dirty="0" smtClean="0"/>
              <a:t>Global Campus: plans for having Library of Training Resources (not materials our videos but complete courses by Creative Commons License). To have materials published there one has to go through an application process and evaluation (quality, appropriateness etc.)</a:t>
            </a:r>
            <a:endParaRPr lang="pt-BR" sz="1600" dirty="0" smtClean="0"/>
          </a:p>
          <a:p>
            <a:pPr lvl="1" algn="l"/>
            <a:endParaRPr lang="pt-BR" sz="1400" dirty="0" smtClean="0"/>
          </a:p>
          <a:p>
            <a:pPr lvl="2"/>
            <a:endParaRPr lang="en-US" sz="1800" dirty="0" smtClean="0"/>
          </a:p>
          <a:p>
            <a:endParaRPr lang="en-US" sz="1800" dirty="0"/>
          </a:p>
        </p:txBody>
      </p:sp>
      <p:sp>
        <p:nvSpPr>
          <p:cNvPr id="5" name="Shape 3"/>
          <p:cNvSpPr/>
          <p:nvPr/>
        </p:nvSpPr>
        <p:spPr>
          <a:xfrm>
            <a:off x="2130871" y="190714"/>
            <a:ext cx="4955729" cy="96949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lvl="0" algn="ctr" defTabSz="914400">
              <a:spcAft>
                <a:spcPts val="600"/>
              </a:spcAft>
              <a:defRPr>
                <a:solidFill>
                  <a:srgbClr val="000000"/>
                </a:solidFill>
              </a:defRPr>
            </a:pPr>
            <a:r>
              <a:rPr lang="en-US" sz="1400" b="1" dirty="0" err="1" smtClean="0">
                <a:solidFill>
                  <a:srgbClr val="FFFFFF"/>
                </a:solidFill>
                <a:latin typeface="Proxima Nova Regular"/>
                <a:ea typeface="Proxima Nova Regular"/>
                <a:cs typeface="Proxima Nova Regular"/>
                <a:sym typeface="Proxima Nova Regular"/>
              </a:rPr>
              <a:t>Vlab</a:t>
            </a:r>
            <a:r>
              <a:rPr lang="en-US" sz="1400" b="1" dirty="0" smtClean="0">
                <a:solidFill>
                  <a:srgbClr val="FFFFFF"/>
                </a:solidFill>
                <a:latin typeface="Proxima Nova Regular"/>
                <a:ea typeface="Proxima Nova Regular"/>
                <a:cs typeface="Proxima Nova Regular"/>
                <a:sym typeface="Proxima Nova Regular"/>
              </a:rPr>
              <a:t> - WMO-CGMS Virtual Laboratory for Training and Education in Satellite Meteorology </a:t>
            </a:r>
            <a:endParaRPr lang="en-US" sz="1200" b="1" dirty="0" smtClean="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xmlns="" val="19743237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1143000"/>
            <a:ext cx="8077200" cy="5562600"/>
          </a:xfrm>
        </p:spPr>
        <p:txBody>
          <a:bodyPr/>
          <a:lstStyle/>
          <a:p>
            <a:pPr>
              <a:buNone/>
            </a:pPr>
            <a:endParaRPr lang="en-US" sz="1600" b="1" dirty="0" smtClean="0"/>
          </a:p>
          <a:p>
            <a:pPr>
              <a:buNone/>
            </a:pPr>
            <a:r>
              <a:rPr lang="en-US" sz="1800" b="1" dirty="0" smtClean="0"/>
              <a:t>Center for Weather Forecast and Climate Studies (CPTEC) – </a:t>
            </a:r>
            <a:r>
              <a:rPr lang="en-US" sz="1800" b="1" dirty="0" err="1" smtClean="0"/>
              <a:t>VLab</a:t>
            </a:r>
            <a:r>
              <a:rPr lang="en-US" sz="1800" b="1" dirty="0" smtClean="0"/>
              <a:t> </a:t>
            </a:r>
            <a:r>
              <a:rPr lang="en-US" sz="1800" b="1" dirty="0" err="1" smtClean="0"/>
              <a:t>CoE</a:t>
            </a:r>
            <a:endParaRPr lang="en-US" sz="1800" b="1" dirty="0" smtClean="0"/>
          </a:p>
          <a:p>
            <a:endParaRPr lang="en-US" sz="1600" b="1" dirty="0" smtClean="0"/>
          </a:p>
          <a:p>
            <a:r>
              <a:rPr lang="en-US" sz="1600" b="1" dirty="0" smtClean="0"/>
              <a:t>Activities include: organizing training, workshops</a:t>
            </a:r>
            <a:r>
              <a:rPr lang="en-US" sz="1600" b="1" dirty="0" smtClean="0"/>
              <a:t>, preparing and teaching </a:t>
            </a:r>
            <a:r>
              <a:rPr lang="en-US" sz="1600" b="1" dirty="0" smtClean="0"/>
              <a:t>courses and helping </a:t>
            </a:r>
            <a:r>
              <a:rPr lang="en-US" sz="1600" b="1" dirty="0" smtClean="0"/>
              <a:t>partners with advertisement and translation to Portuguese of some modules</a:t>
            </a:r>
          </a:p>
          <a:p>
            <a:endParaRPr lang="en-US" sz="1600" b="1" dirty="0" smtClean="0"/>
          </a:p>
          <a:p>
            <a:pPr lvl="1">
              <a:buFont typeface="Wingdings" pitchFamily="2" charset="2"/>
              <a:buChar char="§"/>
            </a:pPr>
            <a:r>
              <a:rPr lang="en-US" sz="1600" dirty="0" smtClean="0"/>
              <a:t>Conceptual Models (</a:t>
            </a:r>
            <a:r>
              <a:rPr lang="en-US" sz="1600" dirty="0" smtClean="0">
                <a:hlinkClick r:id="rId2"/>
              </a:rPr>
              <a:t>https://sites.google.com/site/cmsforsh/CoE-Brazil)</a:t>
            </a:r>
            <a:r>
              <a:rPr lang="en-US" sz="1600" dirty="0" smtClean="0"/>
              <a:t> </a:t>
            </a:r>
          </a:p>
          <a:p>
            <a:pPr lvl="1">
              <a:buFont typeface="Wingdings" pitchFamily="2" charset="2"/>
              <a:buChar char="§"/>
            </a:pPr>
            <a:r>
              <a:rPr lang="en-US" sz="1600" smtClean="0"/>
              <a:t>Courses</a:t>
            </a:r>
            <a:endParaRPr lang="en-US" sz="1600" dirty="0" smtClean="0"/>
          </a:p>
          <a:p>
            <a:pPr lvl="2"/>
            <a:r>
              <a:rPr lang="en-US" sz="1600" dirty="0" smtClean="0"/>
              <a:t>Climate Services (</a:t>
            </a:r>
            <a:r>
              <a:rPr lang="en-US" sz="1600" dirty="0" err="1" smtClean="0"/>
              <a:t>CoE</a:t>
            </a:r>
            <a:r>
              <a:rPr lang="en-US" sz="1600" dirty="0" smtClean="0"/>
              <a:t> Barbados)</a:t>
            </a:r>
          </a:p>
          <a:p>
            <a:pPr lvl="2"/>
            <a:r>
              <a:rPr lang="en-US" sz="1600" dirty="0" smtClean="0"/>
              <a:t>COMET </a:t>
            </a:r>
            <a:r>
              <a:rPr lang="en-US" sz="1600" dirty="0" err="1" smtClean="0"/>
              <a:t>MetEd</a:t>
            </a:r>
            <a:r>
              <a:rPr lang="en-US" sz="1600" dirty="0" smtClean="0"/>
              <a:t> </a:t>
            </a:r>
          </a:p>
          <a:p>
            <a:pPr lvl="3"/>
            <a:r>
              <a:rPr lang="en-US" sz="1600" dirty="0" smtClean="0"/>
              <a:t>GOES-R ABI</a:t>
            </a:r>
          </a:p>
          <a:p>
            <a:pPr lvl="4"/>
            <a:r>
              <a:rPr lang="en-US" sz="1600" dirty="0" smtClean="0">
                <a:hlinkClick r:id="rId3"/>
              </a:rPr>
              <a:t>https://www.meted.ucar.edu/training_module.php?id=1174</a:t>
            </a:r>
            <a:endParaRPr lang="en-US" sz="1600" dirty="0" smtClean="0"/>
          </a:p>
          <a:p>
            <a:pPr lvl="3"/>
            <a:r>
              <a:rPr lang="en-US" sz="1600" dirty="0" smtClean="0"/>
              <a:t>GOES-R: </a:t>
            </a:r>
            <a:r>
              <a:rPr lang="en-US" sz="1600" i="1" dirty="0" err="1" smtClean="0"/>
              <a:t>Benefícios</a:t>
            </a:r>
            <a:r>
              <a:rPr lang="en-US" sz="1600" i="1" dirty="0" smtClean="0"/>
              <a:t> </a:t>
            </a:r>
            <a:r>
              <a:rPr lang="en-US" sz="1600" i="1" dirty="0" err="1" smtClean="0"/>
              <a:t>da</a:t>
            </a:r>
            <a:r>
              <a:rPr lang="en-US" sz="1600" i="1" dirty="0" smtClean="0"/>
              <a:t> </a:t>
            </a:r>
            <a:r>
              <a:rPr lang="en-US" sz="1600" i="1" dirty="0" err="1" smtClean="0"/>
              <a:t>Próxima</a:t>
            </a:r>
            <a:r>
              <a:rPr lang="en-US" sz="1600" i="1" dirty="0" smtClean="0"/>
              <a:t> </a:t>
            </a:r>
            <a:r>
              <a:rPr lang="en-US" sz="1600" i="1" dirty="0" err="1" smtClean="0"/>
              <a:t>Geração</a:t>
            </a:r>
            <a:r>
              <a:rPr lang="en-US" sz="1600" i="1" dirty="0" smtClean="0"/>
              <a:t> de </a:t>
            </a:r>
            <a:r>
              <a:rPr lang="en-US" sz="1600" i="1" dirty="0" err="1" smtClean="0"/>
              <a:t>Monitoramento</a:t>
            </a:r>
            <a:r>
              <a:rPr lang="en-US" sz="1600" i="1" dirty="0" smtClean="0"/>
              <a:t> </a:t>
            </a:r>
            <a:r>
              <a:rPr lang="en-US" sz="1600" i="1" dirty="0" err="1" smtClean="0"/>
              <a:t>Ambiental</a:t>
            </a:r>
            <a:endParaRPr lang="en-US" sz="1600" i="1" dirty="0" smtClean="0"/>
          </a:p>
          <a:p>
            <a:pPr lvl="4"/>
            <a:r>
              <a:rPr lang="en-US" sz="1600" dirty="0" smtClean="0">
                <a:hlinkClick r:id="rId4"/>
              </a:rPr>
              <a:t>https://www.meted.ucar.edu/training_module.php?id=1176</a:t>
            </a:r>
            <a:endParaRPr lang="en-US" sz="1600" dirty="0" smtClean="0"/>
          </a:p>
          <a:p>
            <a:pPr lvl="3"/>
            <a:r>
              <a:rPr lang="en-US" sz="1600" dirty="0" smtClean="0"/>
              <a:t>GOES-R GLM: </a:t>
            </a:r>
            <a:r>
              <a:rPr lang="en-US" sz="1600" i="1" dirty="0" err="1" smtClean="0"/>
              <a:t>Introdução</a:t>
            </a:r>
            <a:r>
              <a:rPr lang="en-US" sz="1600" i="1" dirty="0" smtClean="0"/>
              <a:t> </a:t>
            </a:r>
            <a:r>
              <a:rPr lang="en-US" sz="1600" i="1" dirty="0" err="1" smtClean="0"/>
              <a:t>ao</a:t>
            </a:r>
            <a:r>
              <a:rPr lang="en-US" sz="1600" i="1" dirty="0" smtClean="0"/>
              <a:t> </a:t>
            </a:r>
            <a:r>
              <a:rPr lang="en-US" sz="1600" i="1" dirty="0" err="1" smtClean="0"/>
              <a:t>Mapeador</a:t>
            </a:r>
            <a:r>
              <a:rPr lang="en-US" sz="1600" i="1" dirty="0" smtClean="0"/>
              <a:t> </a:t>
            </a:r>
            <a:r>
              <a:rPr lang="en-US" sz="1600" i="1" dirty="0" err="1" smtClean="0"/>
              <a:t>Geoestacionário</a:t>
            </a:r>
            <a:r>
              <a:rPr lang="en-US" sz="1600" i="1" dirty="0" smtClean="0"/>
              <a:t> de </a:t>
            </a:r>
            <a:r>
              <a:rPr lang="en-US" sz="1600" i="1" dirty="0" err="1" smtClean="0"/>
              <a:t>Raios</a:t>
            </a:r>
            <a:endParaRPr lang="en-US" sz="1600" i="1" dirty="0" smtClean="0"/>
          </a:p>
          <a:p>
            <a:pPr lvl="4"/>
            <a:r>
              <a:rPr lang="en-US" sz="1600" dirty="0" smtClean="0">
                <a:hlinkClick r:id="rId5"/>
              </a:rPr>
              <a:t>https://www.meted.ucar.edu/training_module.php?id=1175</a:t>
            </a:r>
            <a:endParaRPr lang="en-US" sz="1600" dirty="0" smtClean="0"/>
          </a:p>
          <a:p>
            <a:pPr lvl="1">
              <a:buFont typeface="Wingdings" pitchFamily="2" charset="2"/>
              <a:buChar char="§"/>
            </a:pPr>
            <a:endParaRPr lang="en-US" sz="1600" dirty="0" smtClean="0"/>
          </a:p>
          <a:p>
            <a:endParaRPr lang="en-US" sz="1600" dirty="0" smtClean="0"/>
          </a:p>
          <a:p>
            <a:endParaRPr lang="en-US" sz="1800" dirty="0"/>
          </a:p>
        </p:txBody>
      </p:sp>
      <p:sp>
        <p:nvSpPr>
          <p:cNvPr id="5" name="Shape 3"/>
          <p:cNvSpPr/>
          <p:nvPr/>
        </p:nvSpPr>
        <p:spPr>
          <a:xfrm>
            <a:off x="2130871" y="190714"/>
            <a:ext cx="4955729" cy="8156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lvl="0" algn="ctr" defTabSz="914400">
              <a:spcAft>
                <a:spcPts val="600"/>
              </a:spcAft>
              <a:defRPr>
                <a:solidFill>
                  <a:srgbClr val="000000"/>
                </a:solidFill>
              </a:defRPr>
            </a:pPr>
            <a:r>
              <a:rPr lang="en-US" b="1" dirty="0" smtClean="0">
                <a:solidFill>
                  <a:srgbClr val="FFFFFF"/>
                </a:solidFill>
                <a:latin typeface="Proxima Nova Regular"/>
                <a:ea typeface="Proxima Nova Regular"/>
                <a:cs typeface="Proxima Nova Regular"/>
                <a:sym typeface="Proxima Nova Regular"/>
              </a:rPr>
              <a:t>CPTEC/INPE- Center of Excellence  </a:t>
            </a:r>
            <a:endParaRPr lang="en-US" sz="1600" b="1" dirty="0" smtClean="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xmlns="" val="197432378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1295400"/>
            <a:ext cx="8077200" cy="5486400"/>
          </a:xfrm>
        </p:spPr>
        <p:txBody>
          <a:bodyPr/>
          <a:lstStyle/>
          <a:p>
            <a:pPr>
              <a:buNone/>
            </a:pPr>
            <a:r>
              <a:rPr lang="en-US" sz="1600" b="1" dirty="0" smtClean="0"/>
              <a:t>Center for Weather forecast and Climate Studies (CPTEC) – </a:t>
            </a:r>
            <a:r>
              <a:rPr lang="en-US" sz="1600" b="1" dirty="0" err="1" smtClean="0"/>
              <a:t>VLab</a:t>
            </a:r>
            <a:r>
              <a:rPr lang="en-US" sz="1600" b="1" dirty="0" smtClean="0"/>
              <a:t> </a:t>
            </a:r>
            <a:r>
              <a:rPr lang="en-US" sz="1600" b="1" dirty="0" err="1" smtClean="0"/>
              <a:t>CoE</a:t>
            </a:r>
            <a:endParaRPr lang="en-US" sz="1600" b="1" dirty="0" smtClean="0"/>
          </a:p>
          <a:p>
            <a:pPr marL="342900" lvl="1" indent="-342900">
              <a:buFont typeface="Arial"/>
              <a:buChar char="•"/>
            </a:pPr>
            <a:r>
              <a:rPr lang="en-US" sz="1400" b="1" dirty="0" smtClean="0"/>
              <a:t>Training Events held in 2016</a:t>
            </a:r>
          </a:p>
          <a:p>
            <a:pPr lvl="1">
              <a:buFont typeface="Wingdings" pitchFamily="2" charset="2"/>
              <a:buChar char="§"/>
            </a:pPr>
            <a:r>
              <a:rPr lang="pt-BR" sz="1300" dirty="0" smtClean="0"/>
              <a:t>Workshop </a:t>
            </a:r>
            <a:r>
              <a:rPr lang="pt-BR" sz="1300" dirty="0" err="1" smtClean="0"/>
              <a:t>on</a:t>
            </a:r>
            <a:r>
              <a:rPr lang="pt-BR" sz="1300" dirty="0" smtClean="0"/>
              <a:t> </a:t>
            </a:r>
            <a:r>
              <a:rPr lang="pt-BR" sz="1300" dirty="0" err="1" smtClean="0"/>
              <a:t>aerosol-cloud-precipitation</a:t>
            </a:r>
            <a:r>
              <a:rPr lang="pt-BR" sz="1300" dirty="0" smtClean="0"/>
              <a:t> </a:t>
            </a:r>
            <a:r>
              <a:rPr lang="pt-BR" sz="1300" dirty="0" err="1" smtClean="0"/>
              <a:t>interactions</a:t>
            </a:r>
            <a:r>
              <a:rPr lang="pt-BR" sz="1300" dirty="0" smtClean="0"/>
              <a:t> in </a:t>
            </a:r>
            <a:r>
              <a:rPr lang="pt-BR" sz="1300" dirty="0" err="1" smtClean="0"/>
              <a:t>Amazonia</a:t>
            </a:r>
            <a:r>
              <a:rPr lang="pt-BR" sz="1300" dirty="0" smtClean="0"/>
              <a:t> </a:t>
            </a:r>
            <a:r>
              <a:rPr lang="pt-BR" sz="1300" dirty="0" err="1" smtClean="0"/>
              <a:t>during</a:t>
            </a:r>
            <a:r>
              <a:rPr lang="pt-BR" sz="1300" dirty="0" smtClean="0"/>
              <a:t> </a:t>
            </a:r>
            <a:r>
              <a:rPr lang="pt-BR" sz="1300" dirty="0" err="1" smtClean="0"/>
              <a:t>the</a:t>
            </a:r>
            <a:r>
              <a:rPr lang="pt-BR" sz="1300" dirty="0" smtClean="0"/>
              <a:t> </a:t>
            </a:r>
            <a:r>
              <a:rPr lang="pt-BR" sz="1300" dirty="0" err="1" smtClean="0"/>
              <a:t>acridicon</a:t>
            </a:r>
            <a:r>
              <a:rPr lang="pt-BR" sz="1300" dirty="0" smtClean="0"/>
              <a:t> chuva </a:t>
            </a:r>
            <a:r>
              <a:rPr lang="pt-BR" sz="1300" dirty="0" err="1" smtClean="0"/>
              <a:t>campaign</a:t>
            </a:r>
            <a:r>
              <a:rPr lang="pt-BR" sz="1300" dirty="0" smtClean="0"/>
              <a:t> </a:t>
            </a:r>
          </a:p>
          <a:p>
            <a:pPr lvl="1">
              <a:buFont typeface="Wingdings" pitchFamily="2" charset="2"/>
              <a:buChar char="§"/>
            </a:pPr>
            <a:r>
              <a:rPr lang="pt-BR" sz="1300" dirty="0" smtClean="0"/>
              <a:t>Training for </a:t>
            </a:r>
            <a:r>
              <a:rPr lang="pt-BR" sz="1300" dirty="0" err="1" smtClean="0"/>
              <a:t>GEONETCast-Americas</a:t>
            </a:r>
            <a:r>
              <a:rPr lang="pt-BR" sz="1300" dirty="0" smtClean="0"/>
              <a:t> </a:t>
            </a:r>
            <a:r>
              <a:rPr lang="pt-BR" sz="1300" dirty="0" err="1" smtClean="0"/>
              <a:t>Reception</a:t>
            </a:r>
            <a:r>
              <a:rPr lang="pt-BR" sz="1300" dirty="0" smtClean="0"/>
              <a:t> </a:t>
            </a:r>
            <a:r>
              <a:rPr lang="pt-BR" sz="1300" dirty="0" err="1" smtClean="0"/>
              <a:t>Station</a:t>
            </a:r>
            <a:r>
              <a:rPr lang="pt-BR" sz="1300" dirty="0" smtClean="0"/>
              <a:t>, </a:t>
            </a:r>
            <a:r>
              <a:rPr lang="pt-BR" sz="1300" dirty="0" err="1" smtClean="0"/>
              <a:t>Products</a:t>
            </a:r>
            <a:r>
              <a:rPr lang="pt-BR" sz="1300" dirty="0" smtClean="0"/>
              <a:t> </a:t>
            </a:r>
            <a:r>
              <a:rPr lang="pt-BR" sz="1300" dirty="0" err="1" smtClean="0"/>
              <a:t>and</a:t>
            </a:r>
            <a:r>
              <a:rPr lang="pt-BR" sz="1300" dirty="0" smtClean="0"/>
              <a:t> </a:t>
            </a:r>
            <a:r>
              <a:rPr lang="pt-BR" sz="1300" dirty="0" err="1" smtClean="0"/>
              <a:t>SIGMACast</a:t>
            </a:r>
            <a:r>
              <a:rPr lang="pt-BR" sz="1300" dirty="0" smtClean="0"/>
              <a:t> Software </a:t>
            </a:r>
          </a:p>
          <a:p>
            <a:pPr lvl="1">
              <a:buFont typeface="Wingdings" pitchFamily="2" charset="2"/>
              <a:buChar char="§"/>
            </a:pPr>
            <a:r>
              <a:rPr lang="pt-BR" sz="1300" dirty="0" err="1" smtClean="0"/>
              <a:t>Fire</a:t>
            </a:r>
            <a:r>
              <a:rPr lang="pt-BR" sz="1300" dirty="0" smtClean="0"/>
              <a:t> </a:t>
            </a:r>
            <a:r>
              <a:rPr lang="pt-BR" sz="1300" dirty="0" err="1" smtClean="0"/>
              <a:t>Detection</a:t>
            </a:r>
            <a:r>
              <a:rPr lang="pt-BR" sz="1300" dirty="0" smtClean="0"/>
              <a:t> </a:t>
            </a:r>
            <a:r>
              <a:rPr lang="pt-BR" sz="1300" dirty="0" err="1" smtClean="0"/>
              <a:t>and</a:t>
            </a:r>
            <a:r>
              <a:rPr lang="pt-BR" sz="1300" dirty="0" smtClean="0"/>
              <a:t> </a:t>
            </a:r>
            <a:r>
              <a:rPr lang="pt-BR" sz="1300" dirty="0" err="1" smtClean="0"/>
              <a:t>Monitoring</a:t>
            </a:r>
            <a:r>
              <a:rPr lang="pt-BR" sz="1300" dirty="0" smtClean="0"/>
              <a:t> </a:t>
            </a:r>
            <a:r>
              <a:rPr lang="pt-BR" sz="1300" dirty="0" err="1" smtClean="0"/>
              <a:t>by</a:t>
            </a:r>
            <a:r>
              <a:rPr lang="pt-BR" sz="1300" dirty="0" smtClean="0"/>
              <a:t> </a:t>
            </a:r>
            <a:r>
              <a:rPr lang="pt-BR" sz="1300" dirty="0" err="1" smtClean="0"/>
              <a:t>Satellite</a:t>
            </a:r>
            <a:endParaRPr lang="en-US" sz="1300" dirty="0" smtClean="0"/>
          </a:p>
          <a:p>
            <a:pPr marL="342900" lvl="1" indent="-342900">
              <a:buFont typeface="Arial"/>
              <a:buChar char="•"/>
            </a:pPr>
            <a:r>
              <a:rPr lang="en-US" sz="1400" b="1" dirty="0" smtClean="0"/>
              <a:t>Training Events planned for 2017</a:t>
            </a:r>
          </a:p>
          <a:p>
            <a:pPr lvl="1">
              <a:buFont typeface="Wingdings" pitchFamily="2" charset="2"/>
              <a:buChar char="§"/>
            </a:pPr>
            <a:r>
              <a:rPr lang="en-US" sz="1300" dirty="0" smtClean="0"/>
              <a:t>Training Access and Use of JPSS and GOES-R Imagery for Environmental</a:t>
            </a:r>
          </a:p>
          <a:p>
            <a:pPr lvl="1">
              <a:buFont typeface="Wingdings" pitchFamily="2" charset="2"/>
              <a:buChar char="§"/>
            </a:pPr>
            <a:r>
              <a:rPr lang="en-US" sz="1300" dirty="0" smtClean="0"/>
              <a:t>Applications Fire Detection and Monitoring by Satellite </a:t>
            </a:r>
          </a:p>
          <a:p>
            <a:pPr lvl="1">
              <a:buFont typeface="Wingdings" pitchFamily="2" charset="2"/>
              <a:buChar char="§"/>
            </a:pPr>
            <a:r>
              <a:rPr lang="en-US" sz="1300" dirty="0" smtClean="0"/>
              <a:t>Satellite Meteorology  (online course, 2</a:t>
            </a:r>
            <a:r>
              <a:rPr lang="en-US" sz="1300" baseline="30000" dirty="0" smtClean="0"/>
              <a:t>nd</a:t>
            </a:r>
            <a:r>
              <a:rPr lang="en-US" sz="1300" dirty="0" smtClean="0"/>
              <a:t> semester)</a:t>
            </a:r>
          </a:p>
          <a:p>
            <a:pPr lvl="1">
              <a:buFont typeface="Wingdings" pitchFamily="2" charset="2"/>
              <a:buChar char="§"/>
            </a:pPr>
            <a:r>
              <a:rPr lang="en-US" sz="1300" dirty="0" smtClean="0"/>
              <a:t>Monthly </a:t>
            </a:r>
            <a:r>
              <a:rPr lang="pt-BR" sz="1300" dirty="0" err="1" smtClean="0"/>
              <a:t>Webinars</a:t>
            </a:r>
            <a:endParaRPr lang="pt-BR" sz="1300" dirty="0" smtClean="0"/>
          </a:p>
          <a:p>
            <a:pPr lvl="2"/>
            <a:r>
              <a:rPr lang="pt-BR" sz="1200" b="1" dirty="0" err="1" smtClean="0"/>
              <a:t>March</a:t>
            </a:r>
            <a:r>
              <a:rPr lang="pt-BR" sz="1200" dirty="0" smtClean="0"/>
              <a:t> - </a:t>
            </a:r>
            <a:r>
              <a:rPr lang="pt-BR" sz="1200" dirty="0" err="1" smtClean="0"/>
              <a:t>Next</a:t>
            </a:r>
            <a:r>
              <a:rPr lang="pt-BR" sz="1200" dirty="0" smtClean="0"/>
              <a:t> </a:t>
            </a:r>
            <a:r>
              <a:rPr lang="pt-BR" sz="1200" dirty="0" err="1" smtClean="0"/>
              <a:t>Generation</a:t>
            </a:r>
            <a:r>
              <a:rPr lang="pt-BR" sz="1200" dirty="0" smtClean="0"/>
              <a:t> </a:t>
            </a:r>
            <a:r>
              <a:rPr lang="pt-BR" sz="1200" dirty="0" err="1" smtClean="0"/>
              <a:t>of</a:t>
            </a:r>
            <a:r>
              <a:rPr lang="pt-BR" sz="1200" dirty="0" smtClean="0"/>
              <a:t> </a:t>
            </a:r>
            <a:r>
              <a:rPr lang="pt-BR" sz="1200" dirty="0" err="1" smtClean="0"/>
              <a:t>Environmental</a:t>
            </a:r>
            <a:r>
              <a:rPr lang="pt-BR" sz="1200" dirty="0" smtClean="0"/>
              <a:t> </a:t>
            </a:r>
            <a:r>
              <a:rPr lang="pt-BR" sz="1200" dirty="0" err="1" smtClean="0"/>
              <a:t>Satellites</a:t>
            </a:r>
            <a:r>
              <a:rPr lang="pt-BR" sz="1200" dirty="0" smtClean="0"/>
              <a:t>: GOES-R </a:t>
            </a:r>
          </a:p>
          <a:p>
            <a:pPr lvl="2"/>
            <a:r>
              <a:rPr lang="pt-BR" sz="1200" b="1" dirty="0" err="1" smtClean="0"/>
              <a:t>April</a:t>
            </a:r>
            <a:r>
              <a:rPr lang="pt-BR" sz="1200" dirty="0" smtClean="0"/>
              <a:t> - </a:t>
            </a:r>
            <a:r>
              <a:rPr lang="pt-BR" sz="1200" dirty="0" err="1" smtClean="0"/>
              <a:t>GeonetCAST</a:t>
            </a:r>
            <a:r>
              <a:rPr lang="pt-BR" sz="1200" dirty="0" smtClean="0"/>
              <a:t> </a:t>
            </a:r>
            <a:r>
              <a:rPr lang="pt-BR" sz="1200" dirty="0" err="1" smtClean="0"/>
              <a:t>Americas</a:t>
            </a:r>
            <a:r>
              <a:rPr lang="pt-BR" sz="1200" dirty="0" smtClean="0"/>
              <a:t> </a:t>
            </a:r>
          </a:p>
          <a:p>
            <a:pPr lvl="2"/>
            <a:r>
              <a:rPr lang="pt-BR" sz="1200" b="1" dirty="0" err="1" smtClean="0"/>
              <a:t>May</a:t>
            </a:r>
            <a:r>
              <a:rPr lang="pt-BR" sz="1200" b="1" dirty="0" smtClean="0"/>
              <a:t> - </a:t>
            </a:r>
            <a:r>
              <a:rPr lang="pt-BR" sz="1200" dirty="0" err="1" smtClean="0"/>
              <a:t>Nowcasting</a:t>
            </a:r>
            <a:r>
              <a:rPr lang="pt-BR" sz="1200" dirty="0" smtClean="0"/>
              <a:t> </a:t>
            </a:r>
          </a:p>
          <a:p>
            <a:pPr lvl="2"/>
            <a:r>
              <a:rPr lang="pt-BR" sz="1200" b="1" dirty="0" err="1" smtClean="0"/>
              <a:t>June</a:t>
            </a:r>
            <a:r>
              <a:rPr lang="pt-BR" sz="1200" dirty="0" smtClean="0"/>
              <a:t> - Use </a:t>
            </a:r>
            <a:r>
              <a:rPr lang="pt-BR" sz="1200" dirty="0" err="1" smtClean="0"/>
              <a:t>of</a:t>
            </a:r>
            <a:r>
              <a:rPr lang="pt-BR" sz="1200" dirty="0" smtClean="0"/>
              <a:t> RADAR data </a:t>
            </a:r>
          </a:p>
          <a:p>
            <a:pPr lvl="2"/>
            <a:r>
              <a:rPr lang="pt-BR" sz="1200" b="1" dirty="0" smtClean="0"/>
              <a:t>July</a:t>
            </a:r>
            <a:r>
              <a:rPr lang="pt-BR" sz="1200" dirty="0" smtClean="0"/>
              <a:t>  - </a:t>
            </a:r>
            <a:r>
              <a:rPr lang="pt-BR" sz="1200" dirty="0" err="1" smtClean="0"/>
              <a:t>Satellite</a:t>
            </a:r>
            <a:r>
              <a:rPr lang="pt-BR" sz="1200" dirty="0" smtClean="0"/>
              <a:t> </a:t>
            </a:r>
            <a:r>
              <a:rPr lang="pt-BR" sz="1200" dirty="0" err="1" smtClean="0"/>
              <a:t>Precipitation</a:t>
            </a:r>
            <a:r>
              <a:rPr lang="pt-BR" sz="1200" dirty="0" smtClean="0"/>
              <a:t> </a:t>
            </a:r>
            <a:r>
              <a:rPr lang="pt-BR" sz="1200" dirty="0" err="1" smtClean="0"/>
              <a:t>Product</a:t>
            </a:r>
            <a:r>
              <a:rPr lang="pt-BR" sz="1200" dirty="0" smtClean="0"/>
              <a:t> </a:t>
            </a:r>
          </a:p>
          <a:p>
            <a:pPr lvl="2"/>
            <a:r>
              <a:rPr lang="pt-BR" sz="1200" b="1" dirty="0" smtClean="0"/>
              <a:t>August</a:t>
            </a:r>
            <a:r>
              <a:rPr lang="pt-BR" sz="1200" dirty="0" smtClean="0"/>
              <a:t>  - UV </a:t>
            </a:r>
            <a:r>
              <a:rPr lang="pt-BR" sz="1200" dirty="0" err="1" smtClean="0"/>
              <a:t>Radiation</a:t>
            </a:r>
            <a:r>
              <a:rPr lang="pt-BR" sz="1200" dirty="0" smtClean="0"/>
              <a:t> </a:t>
            </a:r>
          </a:p>
          <a:p>
            <a:pPr lvl="2"/>
            <a:r>
              <a:rPr lang="pt-BR" sz="1200" b="1" dirty="0" err="1" smtClean="0"/>
              <a:t>September</a:t>
            </a:r>
            <a:r>
              <a:rPr lang="pt-BR" sz="1200" dirty="0" smtClean="0"/>
              <a:t>  -  </a:t>
            </a:r>
            <a:r>
              <a:rPr lang="pt-BR" sz="1200" dirty="0" err="1" smtClean="0"/>
              <a:t>Radiation</a:t>
            </a:r>
            <a:r>
              <a:rPr lang="pt-BR" sz="1200" dirty="0" smtClean="0"/>
              <a:t> Budget </a:t>
            </a:r>
          </a:p>
          <a:p>
            <a:pPr lvl="2"/>
            <a:r>
              <a:rPr lang="pt-BR" sz="1200" b="1" dirty="0" err="1" smtClean="0"/>
              <a:t>October</a:t>
            </a:r>
            <a:r>
              <a:rPr lang="pt-BR" sz="1200" dirty="0" smtClean="0"/>
              <a:t>  - </a:t>
            </a:r>
            <a:r>
              <a:rPr lang="pt-BR" sz="1200" dirty="0" err="1" smtClean="0"/>
              <a:t>Satellite</a:t>
            </a:r>
            <a:r>
              <a:rPr lang="pt-BR" sz="1200" dirty="0" smtClean="0"/>
              <a:t> </a:t>
            </a:r>
            <a:r>
              <a:rPr lang="pt-BR" sz="1200" dirty="0" err="1" smtClean="0"/>
              <a:t>Upper</a:t>
            </a:r>
            <a:r>
              <a:rPr lang="pt-BR" sz="1200" dirty="0" smtClean="0"/>
              <a:t> </a:t>
            </a:r>
            <a:r>
              <a:rPr lang="pt-BR" sz="1200" dirty="0" err="1" smtClean="0"/>
              <a:t>atmospheric</a:t>
            </a:r>
            <a:r>
              <a:rPr lang="pt-BR" sz="1200" dirty="0" smtClean="0"/>
              <a:t> </a:t>
            </a:r>
            <a:r>
              <a:rPr lang="pt-BR" sz="1200" dirty="0" err="1" smtClean="0"/>
              <a:t>wind</a:t>
            </a:r>
            <a:r>
              <a:rPr lang="pt-BR" sz="1200" dirty="0" smtClean="0"/>
              <a:t> </a:t>
            </a:r>
            <a:r>
              <a:rPr lang="pt-BR" sz="1200" dirty="0" err="1" smtClean="0"/>
              <a:t>fields</a:t>
            </a:r>
            <a:r>
              <a:rPr lang="pt-BR" sz="1200" dirty="0" smtClean="0"/>
              <a:t> </a:t>
            </a:r>
          </a:p>
          <a:p>
            <a:pPr lvl="2"/>
            <a:r>
              <a:rPr lang="pt-BR" sz="1200" b="1" dirty="0" err="1" smtClean="0"/>
              <a:t>November</a:t>
            </a:r>
            <a:r>
              <a:rPr lang="pt-BR" sz="1200" dirty="0" smtClean="0"/>
              <a:t>  - </a:t>
            </a:r>
            <a:r>
              <a:rPr lang="pt-BR" sz="1200" dirty="0" err="1" smtClean="0"/>
              <a:t>Sea</a:t>
            </a:r>
            <a:r>
              <a:rPr lang="pt-BR" sz="1200" dirty="0" smtClean="0"/>
              <a:t> </a:t>
            </a:r>
            <a:r>
              <a:rPr lang="pt-BR" sz="1200" dirty="0" err="1" smtClean="0"/>
              <a:t>surface</a:t>
            </a:r>
            <a:r>
              <a:rPr lang="pt-BR" sz="1200" dirty="0" smtClean="0"/>
              <a:t> </a:t>
            </a:r>
            <a:r>
              <a:rPr lang="pt-BR" sz="1200" dirty="0" err="1" smtClean="0"/>
              <a:t>wind</a:t>
            </a:r>
            <a:r>
              <a:rPr lang="pt-BR" sz="1200" dirty="0" smtClean="0"/>
              <a:t> </a:t>
            </a:r>
            <a:r>
              <a:rPr lang="pt-BR" sz="1200" dirty="0" err="1" smtClean="0"/>
              <a:t>fields</a:t>
            </a:r>
            <a:r>
              <a:rPr lang="pt-BR" sz="1200" dirty="0" smtClean="0"/>
              <a:t> </a:t>
            </a:r>
          </a:p>
          <a:p>
            <a:pPr lvl="2"/>
            <a:r>
              <a:rPr lang="pt-BR" sz="1200" b="1" dirty="0" err="1" smtClean="0"/>
              <a:t>December</a:t>
            </a:r>
            <a:r>
              <a:rPr lang="pt-BR" sz="1200" dirty="0" smtClean="0"/>
              <a:t>  - </a:t>
            </a:r>
            <a:r>
              <a:rPr lang="pt-BR" sz="1200" dirty="0" err="1" smtClean="0"/>
              <a:t>Sea</a:t>
            </a:r>
            <a:r>
              <a:rPr lang="pt-BR" sz="1200" dirty="0" smtClean="0"/>
              <a:t> </a:t>
            </a:r>
            <a:r>
              <a:rPr lang="pt-BR" sz="1200" dirty="0" err="1" smtClean="0"/>
              <a:t>surface</a:t>
            </a:r>
            <a:r>
              <a:rPr lang="pt-BR" sz="1200" dirty="0" smtClean="0"/>
              <a:t> </a:t>
            </a:r>
            <a:r>
              <a:rPr lang="pt-BR" sz="1200" dirty="0" err="1" smtClean="0"/>
              <a:t>temperature</a:t>
            </a:r>
            <a:r>
              <a:rPr lang="pt-BR" sz="1200" dirty="0" smtClean="0"/>
              <a:t> &amp; </a:t>
            </a:r>
            <a:r>
              <a:rPr lang="pt-BR" sz="1200" dirty="0" err="1" smtClean="0"/>
              <a:t>air</a:t>
            </a:r>
            <a:r>
              <a:rPr lang="pt-BR" sz="1200" dirty="0" smtClean="0"/>
              <a:t> </a:t>
            </a:r>
            <a:r>
              <a:rPr lang="pt-BR" sz="1200" dirty="0" err="1" smtClean="0"/>
              <a:t>sea</a:t>
            </a:r>
            <a:r>
              <a:rPr lang="pt-BR" sz="1200" dirty="0" smtClean="0"/>
              <a:t> </a:t>
            </a:r>
            <a:r>
              <a:rPr lang="pt-BR" sz="1200" dirty="0" err="1" smtClean="0"/>
              <a:t>interactions</a:t>
            </a:r>
            <a:endParaRPr lang="pt-BR" sz="1400" dirty="0" smtClean="0"/>
          </a:p>
          <a:p>
            <a:pPr lvl="1">
              <a:buFont typeface="Wingdings" pitchFamily="2" charset="2"/>
              <a:buChar char="§"/>
            </a:pPr>
            <a:endParaRPr lang="en-US" sz="1600" dirty="0" smtClean="0"/>
          </a:p>
          <a:p>
            <a:endParaRPr lang="en-US" sz="1600" dirty="0" smtClean="0"/>
          </a:p>
          <a:p>
            <a:endParaRPr lang="en-US" sz="1800" dirty="0"/>
          </a:p>
        </p:txBody>
      </p:sp>
      <p:sp>
        <p:nvSpPr>
          <p:cNvPr id="5" name="Shape 3"/>
          <p:cNvSpPr/>
          <p:nvPr/>
        </p:nvSpPr>
        <p:spPr>
          <a:xfrm>
            <a:off x="2130871" y="190714"/>
            <a:ext cx="4955729" cy="8156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lvl="0" algn="ctr" defTabSz="914400">
              <a:spcAft>
                <a:spcPts val="600"/>
              </a:spcAft>
              <a:defRPr>
                <a:solidFill>
                  <a:srgbClr val="000000"/>
                </a:solidFill>
              </a:defRPr>
            </a:pPr>
            <a:r>
              <a:rPr lang="en-US" b="1" dirty="0" smtClean="0">
                <a:solidFill>
                  <a:srgbClr val="FFFFFF"/>
                </a:solidFill>
                <a:latin typeface="Proxima Nova Regular"/>
                <a:ea typeface="Proxima Nova Regular"/>
                <a:cs typeface="Proxima Nova Regular"/>
                <a:sym typeface="Proxima Nova Regular"/>
              </a:rPr>
              <a:t>CPTEC/INPE- Center of Excellence  </a:t>
            </a:r>
            <a:endParaRPr lang="en-US" sz="1600" b="1" dirty="0" smtClean="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xmlns="" val="197432378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1524000"/>
            <a:ext cx="8153400" cy="4724400"/>
          </a:xfrm>
        </p:spPr>
        <p:txBody>
          <a:bodyPr/>
          <a:lstStyle/>
          <a:p>
            <a:pPr marL="0" indent="0">
              <a:buNone/>
            </a:pPr>
            <a:r>
              <a:rPr lang="en-US" sz="1600" b="1" dirty="0" smtClean="0"/>
              <a:t>Essential Climate Variables (ECV) Inventory</a:t>
            </a:r>
          </a:p>
          <a:p>
            <a:pPr marL="0" indent="0">
              <a:buNone/>
            </a:pPr>
            <a:endParaRPr lang="en-US" sz="1600" b="1" dirty="0"/>
          </a:p>
          <a:p>
            <a:r>
              <a:rPr lang="en-US" sz="1400" b="1" dirty="0" smtClean="0"/>
              <a:t>When ready, the ECV Inventory may</a:t>
            </a:r>
            <a:r>
              <a:rPr lang="en-US" sz="1400" dirty="0" smtClean="0"/>
              <a:t>:</a:t>
            </a:r>
          </a:p>
          <a:p>
            <a:pPr lvl="1">
              <a:buFont typeface="Wingdings" pitchFamily="2" charset="2"/>
              <a:buChar char="§"/>
            </a:pPr>
            <a:r>
              <a:rPr lang="en-US" sz="1400" dirty="0" smtClean="0"/>
              <a:t>Inform data record users with public repository of verified information on what is available and how to access the data; </a:t>
            </a:r>
          </a:p>
          <a:p>
            <a:pPr lvl="1">
              <a:buFont typeface="Wingdings" pitchFamily="2" charset="2"/>
              <a:buChar char="§"/>
            </a:pPr>
            <a:r>
              <a:rPr lang="en-US" sz="1400" dirty="0" smtClean="0"/>
              <a:t>In principle, although the Inventory is not primarily meant to be a data access portal; its purpose is to make visible what exists and what does not; it should contain some metadata on data access mechanisms, but not be a direct gateway to the data. </a:t>
            </a:r>
          </a:p>
          <a:p>
            <a:pPr lvl="1">
              <a:buFont typeface="Wingdings" pitchFamily="2" charset="2"/>
              <a:buChar char="§"/>
            </a:pPr>
            <a:r>
              <a:rPr lang="en-US" sz="1400" dirty="0" smtClean="0"/>
              <a:t>Inform climate services on what to use; </a:t>
            </a:r>
          </a:p>
          <a:p>
            <a:pPr lvl="1">
              <a:buFont typeface="Wingdings" pitchFamily="2" charset="2"/>
              <a:buChar char="§"/>
            </a:pPr>
            <a:r>
              <a:rPr lang="en-US" sz="1400" dirty="0" smtClean="0"/>
              <a:t>Inform data providers on competitive situations; </a:t>
            </a:r>
          </a:p>
          <a:p>
            <a:pPr lvl="1">
              <a:buFont typeface="Wingdings" pitchFamily="2" charset="2"/>
              <a:buChar char="§"/>
            </a:pPr>
            <a:r>
              <a:rPr lang="en-US" sz="1400" dirty="0" smtClean="0"/>
              <a:t>Inform developers with whom to collaborate; </a:t>
            </a:r>
          </a:p>
          <a:p>
            <a:pPr lvl="1">
              <a:buFont typeface="Wingdings" pitchFamily="2" charset="2"/>
              <a:buChar char="§"/>
            </a:pPr>
            <a:r>
              <a:rPr lang="en-US" sz="1400" dirty="0" smtClean="0"/>
              <a:t>Inform reviewers of proposals for new CDR´s if it is worth trying. </a:t>
            </a:r>
          </a:p>
          <a:p>
            <a:endParaRPr lang="en-US" sz="1400" dirty="0" smtClean="0"/>
          </a:p>
          <a:p>
            <a:r>
              <a:rPr lang="en-US" sz="1400" dirty="0" smtClean="0"/>
              <a:t>It is a little </a:t>
            </a:r>
            <a:r>
              <a:rPr lang="en-US" sz="1400" b="1" dirty="0" smtClean="0"/>
              <a:t>premature to think about training now</a:t>
            </a:r>
            <a:r>
              <a:rPr lang="en-US" sz="1400" dirty="0" smtClean="0"/>
              <a:t> since the ECV Inventory is not complete and the group still needs to do the gap analysis that the inventory will support and data validation. </a:t>
            </a:r>
          </a:p>
          <a:p>
            <a:pPr lvl="1">
              <a:buFont typeface="Wingdings" pitchFamily="2" charset="2"/>
              <a:buChar char="§"/>
            </a:pPr>
            <a:r>
              <a:rPr lang="en-US" sz="1400" dirty="0" smtClean="0"/>
              <a:t>By November we might have something more concrete.</a:t>
            </a:r>
          </a:p>
          <a:p>
            <a:pPr lvl="1">
              <a:buFont typeface="Wingdings" pitchFamily="2" charset="2"/>
              <a:buChar char="§"/>
            </a:pPr>
            <a:r>
              <a:rPr lang="en-US" sz="1400" dirty="0" smtClean="0"/>
              <a:t>The Virtual Climate Roundtable planned by </a:t>
            </a:r>
            <a:r>
              <a:rPr lang="en-US" sz="1400" dirty="0" err="1" smtClean="0"/>
              <a:t>VLab</a:t>
            </a:r>
            <a:r>
              <a:rPr lang="en-US" sz="1400" dirty="0" smtClean="0"/>
              <a:t> may make a reference to the ECV inventory, once it is public.</a:t>
            </a:r>
          </a:p>
          <a:p>
            <a:pPr lvl="1">
              <a:buFont typeface="Wingdings" pitchFamily="2" charset="2"/>
              <a:buChar char="§"/>
            </a:pPr>
            <a:endParaRPr lang="en-US" sz="1400" dirty="0" smtClean="0"/>
          </a:p>
        </p:txBody>
      </p:sp>
      <p:sp>
        <p:nvSpPr>
          <p:cNvPr id="5" name="Shape 3"/>
          <p:cNvSpPr/>
          <p:nvPr/>
        </p:nvSpPr>
        <p:spPr>
          <a:xfrm>
            <a:off x="2130871" y="190714"/>
            <a:ext cx="4955729" cy="8156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lvl="0" algn="ctr" defTabSz="914400">
              <a:spcAft>
                <a:spcPts val="600"/>
              </a:spcAft>
              <a:defRPr>
                <a:solidFill>
                  <a:srgbClr val="000000"/>
                </a:solidFill>
              </a:defRPr>
            </a:pPr>
            <a:r>
              <a:rPr lang="en-US" b="1" dirty="0" smtClean="0">
                <a:solidFill>
                  <a:srgbClr val="FFFFFF"/>
                </a:solidFill>
                <a:latin typeface="Proxima Nova Regular"/>
                <a:ea typeface="Proxima Nova Regular"/>
                <a:cs typeface="Proxima Nova Regular"/>
                <a:sym typeface="Proxima Nova Regular"/>
              </a:rPr>
              <a:t>WGClimate</a:t>
            </a:r>
            <a:endParaRPr lang="en-US" sz="16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xmlns="" val="1974323787"/>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9406</TotalTime>
  <Words>646</Words>
  <Application>Microsoft Office PowerPoint</Application>
  <PresentationFormat>Apresentação na tela (4:3)</PresentationFormat>
  <Paragraphs>79</Paragraphs>
  <Slides>5</Slides>
  <Notes>0</Notes>
  <HiddenSlides>0</HiddenSlides>
  <MMClips>0</MMClips>
  <ScaleCrop>false</ScaleCrop>
  <HeadingPairs>
    <vt:vector size="4" baseType="variant">
      <vt:variant>
        <vt:lpstr>Tema</vt:lpstr>
      </vt:variant>
      <vt:variant>
        <vt:i4>1</vt:i4>
      </vt:variant>
      <vt:variant>
        <vt:lpstr>Títulos de slides</vt:lpstr>
      </vt:variant>
      <vt:variant>
        <vt:i4>5</vt:i4>
      </vt:variant>
    </vt:vector>
  </HeadingPairs>
  <TitlesOfParts>
    <vt:vector size="6" baseType="lpstr">
      <vt:lpstr>Default</vt:lpstr>
      <vt:lpstr>Liaison: CGMS-VLab and WGClimate</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Hilcea</cp:lastModifiedBy>
  <cp:revision>41</cp:revision>
  <dcterms:modified xsi:type="dcterms:W3CDTF">2017-04-13T13:32:07Z</dcterms:modified>
</cp:coreProperties>
</file>