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71" r:id="rId2"/>
    <p:sldId id="263" r:id="rId3"/>
    <p:sldId id="272" r:id="rId4"/>
    <p:sldId id="273" r:id="rId5"/>
    <p:sldId id="274" r:id="rId6"/>
    <p:sldId id="276" r:id="rId7"/>
    <p:sldId id="277" r:id="rId8"/>
    <p:sldId id="280" r:id="rId9"/>
    <p:sldId id="279" r:id="rId10"/>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C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1"/>
    <p:restoredTop sz="58082" autoAdjust="0"/>
  </p:normalViewPr>
  <p:slideViewPr>
    <p:cSldViewPr>
      <p:cViewPr varScale="1">
        <p:scale>
          <a:sx n="53" d="100"/>
          <a:sy n="53" d="100"/>
        </p:scale>
        <p:origin x="2992"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76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COVE Tool Suite,</a:t>
            </a:r>
            <a:r>
              <a:rPr lang="en-US" baseline="0" dirty="0" smtClean="0"/>
              <a:t> found at </a:t>
            </a:r>
            <a:r>
              <a:rPr lang="en-US" baseline="0" dirty="0" err="1" smtClean="0"/>
              <a:t>ceos-cove.org</a:t>
            </a:r>
            <a:r>
              <a:rPr lang="en-US" baseline="0" dirty="0" smtClean="0"/>
              <a:t>, </a:t>
            </a:r>
            <a:r>
              <a:rPr lang="en-US" baseline="0" dirty="0" err="1" smtClean="0"/>
              <a:t>repesents</a:t>
            </a:r>
            <a:r>
              <a:rPr lang="en-US" baseline="0" dirty="0" smtClean="0"/>
              <a:t> CEOS’ attempt to reduce many of the barriers that users face when attempting to obtain useful satellite data. COVE provides users with four main tools.</a:t>
            </a:r>
            <a:endParaRPr lang="en-US" dirty="0"/>
          </a:p>
        </p:txBody>
      </p:sp>
    </p:spTree>
    <p:extLst>
      <p:ext uri="{BB962C8B-B14F-4D97-AF65-F5344CB8AC3E}">
        <p14:creationId xmlns:p14="http://schemas.microsoft.com/office/powerpoint/2010/main" val="150155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a:t>
            </a:r>
            <a:r>
              <a:rPr lang="en-US" baseline="0" dirty="0" smtClean="0"/>
              <a:t> four tools are 1. The Acquisition Forecaster, 2. The Coverage Analyzer (historical data assessment) 3. The Data Browser (data availability) &amp; 4. The Data Policy Portal (data accessibility). I’ll go over what each of these do very briefly and try to show you what that looks like</a:t>
            </a:r>
            <a:r>
              <a:rPr lang="is-IS" baseline="0" dirty="0" smtClean="0"/>
              <a:t>… I can’t show you that live today because our tool is undergoing some renovations and our lead developer is on maternity leave... </a:t>
            </a:r>
            <a:r>
              <a:rPr lang="en-US" baseline="0" dirty="0" smtClean="0"/>
              <a:t>B</a:t>
            </a:r>
            <a:r>
              <a:rPr lang="is-IS" baseline="0" dirty="0" smtClean="0"/>
              <a:t>ut you’ll get the idea. And then, finally, I’ll go over what a COVE Training might look like. </a:t>
            </a:r>
            <a:endParaRPr lang="en-US" dirty="0"/>
          </a:p>
        </p:txBody>
      </p:sp>
    </p:spTree>
    <p:extLst>
      <p:ext uri="{BB962C8B-B14F-4D97-AF65-F5344CB8AC3E}">
        <p14:creationId xmlns:p14="http://schemas.microsoft.com/office/powerpoint/2010/main" val="74696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dirty="0" smtClean="0"/>
              <a:t>This tool allows users to predict the future dat</a:t>
            </a:r>
            <a:r>
              <a:rPr lang="en-US" baseline="0" dirty="0" smtClean="0"/>
              <a:t>a acquisitions of </a:t>
            </a:r>
            <a:r>
              <a:rPr lang="en-US" dirty="0" smtClean="0"/>
              <a:t>satellite instruments.</a:t>
            </a:r>
            <a:r>
              <a:rPr lang="en-US" baseline="0" dirty="0" smtClean="0"/>
              <a:t>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en-U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baseline="0" dirty="0" smtClean="0"/>
              <a:t>In the simplest form, users can select an instrument on any satellite and a time range up to three months into the future and see the ground footprint of the sensor swath as a colored tile on the globe. And, this analysis can be run on a particular region of interest. Now, our COVE </a:t>
            </a:r>
            <a:r>
              <a:rPr lang="en-US" baseline="0" dirty="0" err="1" smtClean="0"/>
              <a:t>frameework</a:t>
            </a:r>
            <a:r>
              <a:rPr lang="en-US" baseline="0" dirty="0" smtClean="0"/>
              <a:t> doesn’t have access to individual mission’s image </a:t>
            </a:r>
            <a:r>
              <a:rPr lang="en-US" baseline="0" dirty="0" err="1" smtClean="0"/>
              <a:t>acqusition</a:t>
            </a:r>
            <a:r>
              <a:rPr lang="en-US" baseline="0" dirty="0" smtClean="0"/>
              <a:t> plans</a:t>
            </a:r>
            <a:r>
              <a:rPr lang="is-IS" baseline="0" dirty="0" smtClean="0"/>
              <a:t>… so these swath footprints are only *possibilities* - the instrument may or may not actual acquire data in that spot when the time comes... </a:t>
            </a:r>
            <a:r>
              <a:rPr lang="en-US" baseline="0" dirty="0" smtClean="0"/>
              <a:t>B</a:t>
            </a:r>
            <a:r>
              <a:rPr lang="is-IS" baseline="0" dirty="0" smtClean="0"/>
              <a:t>ut this does allow users to see where acquisitions are possible in the future.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is-IS" baseline="0" dirty="0" smtClean="0"/>
              <a:t>This tool will, in the future, also allow users to select more than one satellite instrument and predict coincident observation opportunities between them for a specific time frame, over a specific region – super valuable if you’re interested in acquring or comparing data from more than one instrument.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en-US" dirty="0" smtClean="0"/>
          </a:p>
        </p:txBody>
      </p:sp>
    </p:spTree>
    <p:extLst>
      <p:ext uri="{BB962C8B-B14F-4D97-AF65-F5344CB8AC3E}">
        <p14:creationId xmlns:p14="http://schemas.microsoft.com/office/powerpoint/2010/main" val="682034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dirty="0" smtClean="0"/>
              <a:t>This tool</a:t>
            </a:r>
            <a:r>
              <a:rPr lang="is-IS" baseline="0" dirty="0" smtClean="0"/>
              <a:t> helps users understand historical satellite coverage of a region. </a:t>
            </a:r>
            <a:r>
              <a:rPr lang="en-US" baseline="0" dirty="0" smtClean="0"/>
              <a:t>U</a:t>
            </a:r>
            <a:r>
              <a:rPr lang="is-IS" baseline="0" dirty="0" smtClean="0"/>
              <a:t>sers can select an instrument or multiple instruments from various satellites, a region of interest, and a time period in order to learn the number of acquisitions that have occurred over that area.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baseline="0" dirty="0" smtClean="0"/>
              <a:t>Users </a:t>
            </a:r>
            <a:r>
              <a:rPr lang="is-IS" baseline="0" dirty="0" smtClean="0"/>
              <a:t>can cilck a block on the map to view the scene metadata for all the scenes that touch the location clicked. For some missions, namely Landsat, Sentinel, and potentially CBERS though I’d have to check on that...  that metadata table includes links to view the full browse image and order the scene.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1" u="sng"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is-IS" baseline="0" dirty="0" smtClean="0"/>
              <a:t>Then, if desires, the query done here in coverage analyzer can be “sent” to our next tool.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en-US" dirty="0" smtClean="0"/>
          </a:p>
        </p:txBody>
      </p:sp>
    </p:spTree>
    <p:extLst>
      <p:ext uri="{BB962C8B-B14F-4D97-AF65-F5344CB8AC3E}">
        <p14:creationId xmlns:p14="http://schemas.microsoft.com/office/powerpoint/2010/main" val="122506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dirty="0" smtClean="0"/>
              <a:t>The</a:t>
            </a:r>
            <a:r>
              <a:rPr lang="en-US" baseline="0" dirty="0" smtClean="0"/>
              <a:t> Data Browser. This tool allows users to take a look at their results on a scene by </a:t>
            </a:r>
            <a:r>
              <a:rPr lang="en-US" baseline="0" dirty="0" err="1" smtClean="0"/>
              <a:t>scen</a:t>
            </a:r>
            <a:r>
              <a:rPr lang="en-US" baseline="0" dirty="0" smtClean="0"/>
              <a:t> basis. Since COVE is connected to </a:t>
            </a:r>
            <a:r>
              <a:rPr lang="en-US" baseline="0" dirty="0" err="1" smtClean="0"/>
              <a:t>mutliple</a:t>
            </a:r>
            <a:r>
              <a:rPr lang="en-US" baseline="0" dirty="0" smtClean="0"/>
              <a:t> data archives within </a:t>
            </a:r>
            <a:r>
              <a:rPr lang="en-US" baseline="0" dirty="0" err="1" smtClean="0"/>
              <a:t>th</a:t>
            </a:r>
            <a:r>
              <a:rPr lang="en-US" baseline="0" dirty="0" smtClean="0"/>
              <a:t> CEOS community, Data </a:t>
            </a:r>
            <a:r>
              <a:rPr lang="en-US" baseline="0" dirty="0" err="1" smtClean="0"/>
              <a:t>Brrowser</a:t>
            </a:r>
            <a:r>
              <a:rPr lang="en-US" baseline="0" dirty="0" smtClean="0"/>
              <a:t> helps users search for </a:t>
            </a:r>
            <a:r>
              <a:rPr lang="en-US" baseline="0" dirty="0" err="1" smtClean="0"/>
              <a:t>scenese</a:t>
            </a:r>
            <a:r>
              <a:rPr lang="en-US" baseline="0" dirty="0" smtClean="0"/>
              <a:t> from </a:t>
            </a:r>
            <a:r>
              <a:rPr lang="en-US" baseline="0" dirty="0" err="1" smtClean="0"/>
              <a:t>mutltiple</a:t>
            </a:r>
            <a:r>
              <a:rPr lang="en-US" baseline="0" dirty="0" smtClean="0"/>
              <a:t> missions and </a:t>
            </a:r>
            <a:r>
              <a:rPr lang="en-US" baseline="0" dirty="0" err="1" smtClean="0"/>
              <a:t>instturments</a:t>
            </a:r>
            <a:r>
              <a:rPr lang="en-US" baseline="0" dirty="0" smtClean="0"/>
              <a:t> from right here within the tool.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en-U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baseline="0" dirty="0" smtClean="0"/>
              <a:t>The </a:t>
            </a:r>
            <a:r>
              <a:rPr lang="en-US" baseline="0" dirty="0" err="1" smtClean="0"/>
              <a:t>scenese</a:t>
            </a:r>
            <a:r>
              <a:rPr lang="en-US" baseline="0" dirty="0" smtClean="0"/>
              <a:t> returned by the query are displayed on the map and a results panel will open. Users can hover over the scene to see a browse image and its location, including the associated metadata and URLs for </a:t>
            </a:r>
            <a:r>
              <a:rPr lang="en-US" baseline="0" dirty="0" err="1" smtClean="0"/>
              <a:t>viewig</a:t>
            </a:r>
            <a:r>
              <a:rPr lang="en-US" baseline="0" dirty="0" smtClean="0"/>
              <a:t> the full browse </a:t>
            </a:r>
            <a:r>
              <a:rPr lang="en-US" baseline="0" dirty="0" err="1" smtClean="0"/>
              <a:t>iage</a:t>
            </a:r>
            <a:r>
              <a:rPr lang="en-US" baseline="0" dirty="0" smtClean="0"/>
              <a:t> and – for some missions - scene ordering (for some missions). </a:t>
            </a:r>
            <a:endParaRPr lang="en-US" dirty="0" smtClean="0"/>
          </a:p>
        </p:txBody>
      </p:sp>
    </p:spTree>
    <p:extLst>
      <p:ext uri="{BB962C8B-B14F-4D97-AF65-F5344CB8AC3E}">
        <p14:creationId xmlns:p14="http://schemas.microsoft.com/office/powerpoint/2010/main" val="166879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dirty="0" smtClean="0"/>
              <a:t>An</a:t>
            </a:r>
            <a:r>
              <a:rPr lang="en-US" baseline="0" dirty="0" smtClean="0"/>
              <a:t>d finally, this interactive database tracks the primary </a:t>
            </a:r>
            <a:r>
              <a:rPr lang="en-US" baseline="0" dirty="0" err="1" smtClean="0"/>
              <a:t>archvies</a:t>
            </a:r>
            <a:r>
              <a:rPr lang="en-US" baseline="0" dirty="0" smtClean="0"/>
              <a:t> and data access </a:t>
            </a:r>
            <a:r>
              <a:rPr lang="en-US" baseline="0" dirty="0" err="1" smtClean="0"/>
              <a:t>policieis</a:t>
            </a:r>
            <a:r>
              <a:rPr lang="en-US" baseline="0" dirty="0" smtClean="0"/>
              <a:t> of all CEOS missions. It includes every mission launched since 1990 and is updated bi-annually with: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en-U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baseline="0" dirty="0" smtClean="0"/>
              <a:t>What organizations are involved with the mission.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baseline="0" dirty="0" smtClean="0"/>
              <a:t>The location of the primary data archive.</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baseline="0" dirty="0" smtClean="0"/>
              <a:t>And the general accessibility of the dataset – from completely open, to open with a simple registration </a:t>
            </a:r>
            <a:r>
              <a:rPr lang="en-US" baseline="0" dirty="0" err="1" smtClean="0"/>
              <a:t>requiremetn</a:t>
            </a:r>
            <a:r>
              <a:rPr lang="en-US" baseline="0" dirty="0" smtClean="0"/>
              <a:t>, to open with advanced protocols, to restricted</a:t>
            </a:r>
            <a:r>
              <a:rPr lang="is-IS" baseline="0" dirty="0" smtClean="0"/>
              <a:t>… which means they require a fee to obtain them  or are not avaialble to teh general public... </a:t>
            </a:r>
            <a:r>
              <a:rPr lang="en-US" baseline="0" dirty="0" smtClean="0"/>
              <a:t>A</a:t>
            </a:r>
            <a:r>
              <a:rPr lang="is-IS" baseline="0" dirty="0" smtClean="0"/>
              <a:t>nd then, some that allow no access.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is-IS" baseline="0" dirty="0" smtClean="0"/>
              <a:t>Users can check the data policy portal to see whether a dataset they’re interested in might be readily accessible for access and use. </a:t>
            </a:r>
            <a:endParaRPr lang="en-US" dirty="0" smtClean="0"/>
          </a:p>
        </p:txBody>
      </p:sp>
    </p:spTree>
    <p:extLst>
      <p:ext uri="{BB962C8B-B14F-4D97-AF65-F5344CB8AC3E}">
        <p14:creationId xmlns:p14="http://schemas.microsoft.com/office/powerpoint/2010/main" val="3467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dirty="0" smtClean="0"/>
              <a:t>Each</a:t>
            </a:r>
            <a:r>
              <a:rPr lang="en-US" baseline="0" dirty="0" smtClean="0"/>
              <a:t> of these tools can solve a certain set of problems for users across all applications</a:t>
            </a:r>
            <a:r>
              <a:rPr lang="is-IS" baseline="0" dirty="0" smtClean="0"/>
              <a:t>…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is-IS" baseline="0" dirty="0" smtClean="0"/>
              <a:t>From needing to find Landsat data over a region and wondering about how often data might be acquired over their area of interest, or even to preview the actual scenes already acquired...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is-IS" baseline="0" dirty="0" smtClean="0"/>
              <a:t>To ascertaining data availability and coverage in cloudy regions...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is-IS" baseline="0" dirty="0" smtClean="0"/>
              <a:t>And the tool sare useful for anyone that takes land ground validation sample data that need to be correlated with satellite data...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is-IS" baseline="0" dirty="0" smtClean="0"/>
              <a:t>So our thought was that perhaps we could dvelop esomething like...</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sz="2400" dirty="0" smtClean="0">
                <a:effectLst/>
                <a:latin typeface="+mn-lt"/>
                <a:ea typeface="+mn-ea"/>
                <a:cs typeface="+mn-cs"/>
                <a:sym typeface="Avenir Roman"/>
              </a:rPr>
              <a:t> </a:t>
            </a:r>
          </a:p>
          <a:p>
            <a:r>
              <a:rPr lang="en-US" sz="2400" dirty="0" smtClean="0">
                <a:effectLst/>
                <a:latin typeface="+mn-lt"/>
                <a:ea typeface="+mn-ea"/>
                <a:cs typeface="+mn-cs"/>
                <a:sym typeface="Avenir Roman"/>
              </a:rPr>
              <a:t>A</a:t>
            </a:r>
            <a:r>
              <a:rPr lang="en-US" sz="2400" baseline="0" dirty="0" smtClean="0">
                <a:effectLst/>
                <a:latin typeface="+mn-lt"/>
                <a:ea typeface="+mn-ea"/>
                <a:cs typeface="+mn-cs"/>
                <a:sym typeface="Avenir Roman"/>
              </a:rPr>
              <a:t> l</a:t>
            </a:r>
            <a:r>
              <a:rPr lang="en-US" sz="2400" dirty="0" smtClean="0">
                <a:effectLst/>
                <a:latin typeface="+mn-lt"/>
                <a:ea typeface="+mn-ea"/>
                <a:cs typeface="+mn-cs"/>
                <a:sym typeface="Avenir Roman"/>
              </a:rPr>
              <a:t>ive webinar series of 5 weekly modules that combine the use of recorded demos/lecture materials with live Q &amp; A sessions – e.g. Each module would comprise of a 10-min recorded lecture, 10-min interactive Case Study</a:t>
            </a:r>
            <a:r>
              <a:rPr lang="en-US" sz="2400" baseline="0" dirty="0" smtClean="0">
                <a:effectLst/>
                <a:latin typeface="+mn-lt"/>
                <a:ea typeface="+mn-ea"/>
                <a:cs typeface="+mn-cs"/>
                <a:sym typeface="Avenir Roman"/>
              </a:rPr>
              <a:t> Solving an Actual Problem</a:t>
            </a:r>
            <a:r>
              <a:rPr lang="en-US" sz="2400" dirty="0" smtClean="0">
                <a:effectLst/>
                <a:latin typeface="+mn-lt"/>
                <a:ea typeface="+mn-ea"/>
                <a:cs typeface="+mn-cs"/>
                <a:sym typeface="Avenir Roman"/>
              </a:rPr>
              <a:t>, and a 5 to 10-min Q&amp;A. </a:t>
            </a:r>
          </a:p>
          <a:p>
            <a:r>
              <a:rPr lang="en-US" sz="2400" dirty="0" smtClean="0">
                <a:effectLst/>
                <a:latin typeface="+mn-lt"/>
                <a:ea typeface="+mn-ea"/>
                <a:cs typeface="+mn-cs"/>
                <a:sym typeface="Avenir Roman"/>
              </a:rPr>
              <a:t> </a:t>
            </a:r>
          </a:p>
          <a:p>
            <a:r>
              <a:rPr lang="en-US" sz="2400" b="1" dirty="0" smtClean="0">
                <a:effectLst/>
                <a:latin typeface="+mn-lt"/>
                <a:ea typeface="+mn-ea"/>
                <a:cs typeface="+mn-cs"/>
                <a:sym typeface="Avenir Roman"/>
              </a:rPr>
              <a:t>Modules: </a:t>
            </a:r>
          </a:p>
          <a:p>
            <a:r>
              <a:rPr lang="en-US" sz="2400" dirty="0" smtClean="0">
                <a:effectLst/>
                <a:latin typeface="+mn-lt"/>
                <a:ea typeface="+mn-ea"/>
                <a:cs typeface="+mn-cs"/>
                <a:sym typeface="Avenir Roman"/>
              </a:rPr>
              <a:t> </a:t>
            </a:r>
          </a:p>
          <a:p>
            <a:pPr lvl="0"/>
            <a:r>
              <a:rPr lang="en-US" sz="2400" dirty="0" smtClean="0">
                <a:effectLst/>
                <a:latin typeface="+mn-lt"/>
                <a:ea typeface="+mn-ea"/>
                <a:cs typeface="+mn-cs"/>
                <a:sym typeface="Avenir Roman"/>
              </a:rPr>
              <a:t>1. Overview of CEOS, CEOS Tools, and the COVE Tool Suite.</a:t>
            </a:r>
          </a:p>
          <a:p>
            <a:pPr lvl="0"/>
            <a:r>
              <a:rPr lang="en-US" sz="2400" dirty="0" smtClean="0">
                <a:effectLst/>
                <a:latin typeface="+mn-lt"/>
                <a:ea typeface="+mn-ea"/>
                <a:cs typeface="+mn-cs"/>
                <a:sym typeface="Avenir Roman"/>
              </a:rPr>
              <a:t>2. The COVE Tool: Acquisition Forecaster | Lecture + Case Study + Q&amp;A</a:t>
            </a:r>
          </a:p>
          <a:p>
            <a:pPr lvl="0"/>
            <a:r>
              <a:rPr lang="en-US" sz="2400" dirty="0" smtClean="0">
                <a:effectLst/>
                <a:latin typeface="+mn-lt"/>
                <a:ea typeface="+mn-ea"/>
                <a:cs typeface="+mn-cs"/>
                <a:sym typeface="Avenir Roman"/>
              </a:rPr>
              <a:t>3. The COVE Tool: Coverage Analyzer | Lecture + Case Study + Q&amp;A</a:t>
            </a:r>
          </a:p>
          <a:p>
            <a:pPr lvl="0"/>
            <a:r>
              <a:rPr lang="en-US" sz="2400" dirty="0" smtClean="0">
                <a:effectLst/>
                <a:latin typeface="+mn-lt"/>
                <a:ea typeface="+mn-ea"/>
                <a:cs typeface="+mn-cs"/>
                <a:sym typeface="Avenir Roman"/>
              </a:rPr>
              <a:t>4. The COVE Tool: Data Browser | Lecture + Case Study + Q&amp;A</a:t>
            </a:r>
          </a:p>
          <a:p>
            <a:pPr lvl="0"/>
            <a:r>
              <a:rPr lang="en-US" sz="2400" dirty="0" smtClean="0">
                <a:effectLst/>
                <a:latin typeface="+mn-lt"/>
                <a:ea typeface="+mn-ea"/>
                <a:cs typeface="+mn-cs"/>
                <a:sym typeface="Avenir Roman"/>
              </a:rPr>
              <a:t>5. COVE Application Showcase: Tying it all together with a Case Study</a:t>
            </a:r>
          </a:p>
          <a:p>
            <a:pPr lvl="0"/>
            <a:endParaRPr lang="en-US" sz="2400" dirty="0" smtClean="0">
              <a:effectLst/>
              <a:latin typeface="+mn-lt"/>
              <a:ea typeface="+mn-ea"/>
              <a:cs typeface="+mn-cs"/>
              <a:sym typeface="Avenir Roman"/>
            </a:endParaRPr>
          </a:p>
          <a:p>
            <a:pPr lvl="0"/>
            <a:r>
              <a:rPr lang="en-US" sz="2400" dirty="0" smtClean="0">
                <a:effectLst/>
                <a:latin typeface="+mn-lt"/>
                <a:ea typeface="+mn-ea"/>
                <a:cs typeface="+mn-cs"/>
                <a:sym typeface="Avenir Roman"/>
              </a:rPr>
              <a:t>And</a:t>
            </a:r>
            <a:r>
              <a:rPr lang="en-US" sz="2400" baseline="0" dirty="0" smtClean="0">
                <a:effectLst/>
                <a:latin typeface="+mn-lt"/>
                <a:ea typeface="+mn-ea"/>
                <a:cs typeface="+mn-cs"/>
                <a:sym typeface="Avenir Roman"/>
              </a:rPr>
              <a:t> then, at the end, we send users away with a problem they can solve on their own using the cove tool, with the promise to post the answer in a few days (or something like that). </a:t>
            </a:r>
          </a:p>
          <a:p>
            <a:pPr lvl="0"/>
            <a:endParaRPr lang="en-US" sz="2400" baseline="0" dirty="0" smtClean="0">
              <a:effectLst/>
              <a:latin typeface="+mn-lt"/>
              <a:ea typeface="+mn-ea"/>
              <a:cs typeface="+mn-cs"/>
              <a:sym typeface="Avenir Roman"/>
            </a:endParaRPr>
          </a:p>
          <a:p>
            <a:pPr lvl="0"/>
            <a:r>
              <a:rPr lang="en-US" sz="2400" baseline="0" dirty="0" smtClean="0">
                <a:effectLst/>
                <a:latin typeface="+mn-lt"/>
                <a:ea typeface="+mn-ea"/>
                <a:cs typeface="+mn-cs"/>
                <a:sym typeface="Avenir Roman"/>
              </a:rPr>
              <a:t>I should also take this time to note that COVE is in a re-development phase that has been delayed for the next 6 months due to our primary programmers being on maternity leave, so developing this training will not be possible for at least another six months, and then</a:t>
            </a:r>
            <a:r>
              <a:rPr lang="is-IS" sz="2400" baseline="0" dirty="0" smtClean="0">
                <a:effectLst/>
                <a:latin typeface="+mn-lt"/>
                <a:ea typeface="+mn-ea"/>
                <a:cs typeface="+mn-cs"/>
                <a:sym typeface="Avenir Roman"/>
              </a:rPr>
              <a:t>… </a:t>
            </a:r>
          </a:p>
          <a:p>
            <a:pPr lvl="0"/>
            <a:endParaRPr lang="is-IS" sz="2400" baseline="0" dirty="0" smtClean="0">
              <a:effectLst/>
              <a:latin typeface="+mn-lt"/>
              <a:ea typeface="+mn-ea"/>
              <a:cs typeface="+mn-cs"/>
              <a:sym typeface="Avenir Roman"/>
            </a:endParaRPr>
          </a:p>
          <a:p>
            <a:pPr lvl="0"/>
            <a:r>
              <a:rPr lang="en-US" sz="2400" baseline="0" dirty="0" smtClean="0">
                <a:effectLst/>
                <a:latin typeface="+mn-lt"/>
                <a:ea typeface="+mn-ea"/>
                <a:cs typeface="+mn-cs"/>
                <a:sym typeface="Avenir Roman"/>
              </a:rPr>
              <a:t>I will be moving to a part-time employment status at NASA next month – which is good for me personally – but I will have even less time to dedicate to our CEOS </a:t>
            </a:r>
            <a:r>
              <a:rPr lang="en-US" sz="2400" baseline="0" dirty="0" err="1" smtClean="0">
                <a:effectLst/>
                <a:latin typeface="+mn-lt"/>
                <a:ea typeface="+mn-ea"/>
                <a:cs typeface="+mn-cs"/>
                <a:sym typeface="Avenir Roman"/>
              </a:rPr>
              <a:t>activtiies</a:t>
            </a:r>
            <a:r>
              <a:rPr lang="en-US" sz="2400" baseline="0" dirty="0" smtClean="0">
                <a:effectLst/>
                <a:latin typeface="+mn-lt"/>
                <a:ea typeface="+mn-ea"/>
                <a:cs typeface="+mn-cs"/>
                <a:sym typeface="Avenir Roman"/>
              </a:rPr>
              <a:t> and may not be able to contribute much to the work of </a:t>
            </a:r>
            <a:r>
              <a:rPr lang="en-US" sz="2400" baseline="0" dirty="0" err="1" smtClean="0">
                <a:effectLst/>
                <a:latin typeface="+mn-lt"/>
                <a:ea typeface="+mn-ea"/>
                <a:cs typeface="+mn-cs"/>
                <a:sym typeface="Avenir Roman"/>
              </a:rPr>
              <a:t>WGCapD</a:t>
            </a:r>
            <a:r>
              <a:rPr lang="en-US" sz="2400" baseline="0" dirty="0" smtClean="0">
                <a:effectLst/>
                <a:latin typeface="+mn-lt"/>
                <a:ea typeface="+mn-ea"/>
                <a:cs typeface="+mn-cs"/>
                <a:sym typeface="Avenir Roman"/>
              </a:rPr>
              <a:t>. So the timeline of completing an activity like this is quite long, if I</a:t>
            </a:r>
            <a:r>
              <a:rPr lang="uk-UA" sz="2400" baseline="0" dirty="0" smtClean="0">
                <a:effectLst/>
                <a:latin typeface="+mn-lt"/>
                <a:ea typeface="+mn-ea"/>
                <a:cs typeface="+mn-cs"/>
                <a:sym typeface="Avenir Roman"/>
              </a:rPr>
              <a:t>’</a:t>
            </a:r>
            <a:r>
              <a:rPr lang="en-US" sz="2400" baseline="0" dirty="0" smtClean="0">
                <a:effectLst/>
                <a:latin typeface="+mn-lt"/>
                <a:ea typeface="+mn-ea"/>
                <a:cs typeface="+mn-cs"/>
                <a:sym typeface="Avenir Roman"/>
              </a:rPr>
              <a:t>m to do it on my own as time allows. But I would like to add that the SEO will be looking for ways to continue engaging with the </a:t>
            </a:r>
            <a:r>
              <a:rPr lang="en-US" sz="2400" baseline="0" dirty="0" err="1" smtClean="0">
                <a:effectLst/>
                <a:latin typeface="+mn-lt"/>
                <a:ea typeface="+mn-ea"/>
                <a:cs typeface="+mn-cs"/>
                <a:sym typeface="Avenir Roman"/>
              </a:rPr>
              <a:t>WGCapD</a:t>
            </a:r>
            <a:r>
              <a:rPr lang="en-US" sz="2400" baseline="0" dirty="0" smtClean="0">
                <a:effectLst/>
                <a:latin typeface="+mn-lt"/>
                <a:ea typeface="+mn-ea"/>
                <a:cs typeface="+mn-cs"/>
                <a:sym typeface="Avenir Roman"/>
              </a:rPr>
              <a:t> going forward, it just may take some time to figure that out. </a:t>
            </a:r>
            <a:r>
              <a:rPr lang="en-US" sz="2400" dirty="0" smtClean="0">
                <a:effectLst/>
                <a:latin typeface="+mn-lt"/>
                <a:ea typeface="+mn-ea"/>
                <a:cs typeface="+mn-cs"/>
                <a:sym typeface="Avenir Roman"/>
              </a:rPr>
              <a:t> </a:t>
            </a:r>
          </a:p>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p:txBody>
      </p:sp>
    </p:spTree>
    <p:extLst>
      <p:ext uri="{BB962C8B-B14F-4D97-AF65-F5344CB8AC3E}">
        <p14:creationId xmlns:p14="http://schemas.microsoft.com/office/powerpoint/2010/main" val="29733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marR="0" lvl="0" indent="-15875" algn="l" defTabSz="914400" rtl="0" eaLnBrk="1" fontAlgn="auto" latinLnBrk="1" hangingPunct="0">
              <a:lnSpc>
                <a:spcPct val="100000"/>
              </a:lnSpc>
              <a:spcBef>
                <a:spcPts val="0"/>
              </a:spcBef>
              <a:spcAft>
                <a:spcPts val="0"/>
              </a:spcAft>
              <a:buClrTx/>
              <a:buSzTx/>
              <a:buFont typeface="Arial" charset="0"/>
              <a:buNone/>
              <a:defRPr/>
            </a:pPr>
            <a:endParaRPr lang="is-IS" baseline="0" dirty="0" smtClean="0"/>
          </a:p>
        </p:txBody>
      </p:sp>
    </p:spTree>
    <p:extLst>
      <p:ext uri="{BB962C8B-B14F-4D97-AF65-F5344CB8AC3E}">
        <p14:creationId xmlns:p14="http://schemas.microsoft.com/office/powerpoint/2010/main" val="199159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Proxima Nova Regular"/>
              </a:defRPr>
            </a:lvl1pPr>
          </a:lstStyle>
          <a:p>
            <a:pPr lvl="0"/>
            <a:r>
              <a:rPr lang="en-US" dirty="0"/>
              <a:t>Title Goes Here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457200" y="2514600"/>
            <a:ext cx="7848600"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smtClean="0">
                <a:solidFill>
                  <a:srgbClr val="FFFFFF"/>
                </a:solidFill>
              </a:rPr>
              <a:t>CEOS Visualization Environment (COVE)</a:t>
            </a:r>
            <a:endParaRPr sz="4200" b="1" dirty="0">
              <a:solidFill>
                <a:srgbClr val="FFFFFF"/>
              </a:solidFill>
            </a:endParaRPr>
          </a:p>
        </p:txBody>
      </p:sp>
      <p:sp>
        <p:nvSpPr>
          <p:cNvPr id="11" name="Shape 11"/>
          <p:cNvSpPr/>
          <p:nvPr/>
        </p:nvSpPr>
        <p:spPr>
          <a:xfrm>
            <a:off x="457200" y="4011611"/>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US" sz="1600" dirty="0" smtClean="0">
                <a:solidFill>
                  <a:srgbClr val="FFFFFF"/>
                </a:solidFill>
                <a:latin typeface="Arial Bold"/>
                <a:ea typeface="Arial Bold"/>
                <a:cs typeface="Arial Bold"/>
                <a:sym typeface="Arial Bold"/>
              </a:rPr>
              <a:t>Kim Holloway</a:t>
            </a:r>
            <a:endParaRPr sz="1600"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sz="1600" dirty="0">
                <a:solidFill>
                  <a:srgbClr val="FFFFFF"/>
                </a:solidFill>
                <a:latin typeface="Arial Bold"/>
                <a:ea typeface="Arial Bold"/>
                <a:cs typeface="Arial Bold"/>
                <a:sym typeface="Arial Bold"/>
              </a:rPr>
              <a:t>Agenda Item </a:t>
            </a:r>
            <a:r>
              <a:rPr sz="1600" dirty="0" smtClean="0">
                <a:solidFill>
                  <a:srgbClr val="FFFFFF"/>
                </a:solidFill>
                <a:latin typeface="Arial Bold"/>
                <a:ea typeface="Arial Bold"/>
                <a:cs typeface="Arial Bold"/>
                <a:sym typeface="Arial Bold"/>
              </a:rPr>
              <a:t>#</a:t>
            </a:r>
            <a:r>
              <a:rPr lang="en-US" sz="1600" dirty="0" smtClean="0">
                <a:solidFill>
                  <a:srgbClr val="FFFFFF"/>
                </a:solidFill>
                <a:latin typeface="Arial Bold"/>
                <a:ea typeface="Arial Bold"/>
                <a:cs typeface="Arial Bold"/>
                <a:sym typeface="Arial Bold"/>
              </a:rPr>
              <a:t> 07</a:t>
            </a:r>
            <a:endParaRPr lang="en-US" sz="1600"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sz="1600" dirty="0">
                <a:solidFill>
                  <a:srgbClr val="FFFFFF"/>
                </a:solidFill>
                <a:latin typeface="Arial Bold"/>
                <a:ea typeface="Arial Bold"/>
                <a:cs typeface="Arial Bold"/>
                <a:sym typeface="Arial Bold"/>
              </a:rPr>
              <a:t>CEOS </a:t>
            </a:r>
            <a:r>
              <a:rPr lang="en-US" sz="1600" dirty="0">
                <a:solidFill>
                  <a:srgbClr val="FFFFFF"/>
                </a:solidFill>
                <a:latin typeface="Arial Bold"/>
                <a:ea typeface="Arial Bold"/>
                <a:cs typeface="Arial Bold"/>
                <a:sym typeface="Arial Bold"/>
              </a:rPr>
              <a:t>7</a:t>
            </a:r>
            <a:r>
              <a:rPr lang="en-US" sz="1600" baseline="30000" dirty="0">
                <a:solidFill>
                  <a:srgbClr val="FFFFFF"/>
                </a:solidFill>
                <a:latin typeface="Arial Bold"/>
                <a:ea typeface="Arial Bold"/>
                <a:cs typeface="Arial Bold"/>
                <a:sym typeface="Arial Bold"/>
              </a:rPr>
              <a:t>th</a:t>
            </a:r>
            <a:r>
              <a:rPr lang="en-US" sz="1600" dirty="0">
                <a:solidFill>
                  <a:srgbClr val="FFFFFF"/>
                </a:solidFill>
                <a:latin typeface="Arial Bold"/>
                <a:ea typeface="Arial Bold"/>
                <a:cs typeface="Arial Bold"/>
                <a:sym typeface="Arial Bold"/>
              </a:rPr>
              <a:t> Working Group for Capacity Building and Data Democracy (WGCapD) Annual Meeting</a:t>
            </a:r>
            <a:endParaRPr sz="1600"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sz="1600" dirty="0">
                <a:solidFill>
                  <a:srgbClr val="FFFFFF"/>
                </a:solidFill>
                <a:latin typeface="Arial Bold"/>
                <a:ea typeface="Arial Bold"/>
                <a:cs typeface="Arial Bold"/>
                <a:sym typeface="Arial Bold"/>
              </a:rPr>
              <a:t>INPE São José dos Campos</a:t>
            </a:r>
            <a:r>
              <a:rPr sz="1600" dirty="0">
                <a:solidFill>
                  <a:srgbClr val="FFFFFF"/>
                </a:solidFill>
                <a:latin typeface="Arial Bold"/>
                <a:ea typeface="Arial Bold"/>
                <a:cs typeface="Arial Bold"/>
                <a:sym typeface="Arial Bold"/>
              </a:rPr>
              <a:t>, </a:t>
            </a:r>
            <a:r>
              <a:rPr lang="en-US" sz="1600" dirty="0">
                <a:solidFill>
                  <a:srgbClr val="FFFFFF"/>
                </a:solidFill>
                <a:latin typeface="Arial Bold"/>
                <a:ea typeface="Arial Bold"/>
                <a:cs typeface="Arial Bold"/>
                <a:sym typeface="Arial Bold"/>
              </a:rPr>
              <a:t>Brazil</a:t>
            </a:r>
            <a:endParaRPr sz="1600"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sz="1600" dirty="0">
                <a:solidFill>
                  <a:srgbClr val="FFFFFF"/>
                </a:solidFill>
                <a:latin typeface="Arial Bold"/>
                <a:ea typeface="Arial Bold"/>
                <a:cs typeface="Arial Bold"/>
                <a:sym typeface="Arial Bold"/>
              </a:rPr>
              <a:t>6-8</a:t>
            </a:r>
            <a:r>
              <a:rPr lang="en-US" sz="1600" baseline="30000" dirty="0">
                <a:solidFill>
                  <a:srgbClr val="FFFFFF"/>
                </a:solidFill>
                <a:latin typeface="Arial Bold"/>
                <a:ea typeface="Arial Bold"/>
                <a:cs typeface="Arial Bold"/>
                <a:sym typeface="Arial Bold"/>
              </a:rPr>
              <a:t>th</a:t>
            </a:r>
            <a:r>
              <a:rPr lang="en-US" sz="1600" dirty="0">
                <a:solidFill>
                  <a:srgbClr val="FFFFFF"/>
                </a:solidFill>
                <a:latin typeface="Arial Bold"/>
                <a:ea typeface="Arial Bold"/>
                <a:cs typeface="Arial Bold"/>
                <a:sym typeface="Arial Bold"/>
              </a:rPr>
              <a:t> March, 2018</a:t>
            </a:r>
            <a:endParaRPr sz="1600" dirty="0">
              <a:solidFill>
                <a:srgbClr val="FFFFFF"/>
              </a:solidFill>
              <a:latin typeface="Arial Bold"/>
              <a:ea typeface="Arial Bold"/>
              <a:cs typeface="Arial Bold"/>
              <a:sym typeface="Arial Bold"/>
            </a:endParaRPr>
          </a:p>
        </p:txBody>
      </p:sp>
      <p:pic>
        <p:nvPicPr>
          <p:cNvPr id="12" name="ceos_logo.png"/>
          <p:cNvPicPr/>
          <p:nvPr/>
        </p:nvPicPr>
        <p:blipFill>
          <a:blip r:embed="rId3" cstate="print">
            <a:extLst/>
          </a:blip>
          <a:stretch>
            <a:fillRect/>
          </a:stretch>
        </p:blipFill>
        <p:spPr>
          <a:xfrm>
            <a:off x="457200" y="1217405"/>
            <a:ext cx="2507906" cy="993132"/>
          </a:xfrm>
          <a:prstGeom prst="rect">
            <a:avLst/>
          </a:prstGeom>
          <a:ln w="12700">
            <a:miter lim="400000"/>
          </a:ln>
        </p:spPr>
      </p:pic>
      <p:sp>
        <p:nvSpPr>
          <p:cNvPr id="5" name="Shape 10"/>
          <p:cNvSpPr txBox="1">
            <a:spLocks/>
          </p:cNvSpPr>
          <p:nvPr/>
        </p:nvSpPr>
        <p:spPr>
          <a:xfrm>
            <a:off x="457200"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Tree>
    <p:extLst>
      <p:ext uri="{BB962C8B-B14F-4D97-AF65-F5344CB8AC3E}">
        <p14:creationId xmlns:p14="http://schemas.microsoft.com/office/powerpoint/2010/main" val="17672818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228600"/>
            <a:ext cx="5867400" cy="533400"/>
          </a:xfrm>
        </p:spPr>
        <p:txBody>
          <a:bodyPr anchor="ctr"/>
          <a:lstStyle/>
          <a:p>
            <a:pPr algn="ctr"/>
            <a:r>
              <a:rPr lang="en-US" sz="3200" dirty="0" smtClean="0">
                <a:solidFill>
                  <a:srgbClr val="FFFFFF"/>
                </a:solidFill>
              </a:rPr>
              <a:t>CEOS-COVE.ORG</a:t>
            </a:r>
            <a:endParaRPr lang="en-US" sz="1800" dirty="0">
              <a:solidFill>
                <a:srgbClr val="FFFFFF"/>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457" r="12163"/>
          <a:stretch/>
        </p:blipFill>
        <p:spPr>
          <a:xfrm>
            <a:off x="0" y="1447800"/>
            <a:ext cx="9144000" cy="5098424"/>
          </a:xfrm>
          <a:prstGeom prst="rect">
            <a:avLst/>
          </a:prstGeom>
        </p:spPr>
      </p:pic>
    </p:spTree>
    <p:extLst>
      <p:ext uri="{BB962C8B-B14F-4D97-AF65-F5344CB8AC3E}">
        <p14:creationId xmlns:p14="http://schemas.microsoft.com/office/powerpoint/2010/main" val="411039286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228600"/>
            <a:ext cx="5867400" cy="533400"/>
          </a:xfrm>
        </p:spPr>
        <p:txBody>
          <a:bodyPr anchor="ctr"/>
          <a:lstStyle/>
          <a:p>
            <a:pPr algn="ctr"/>
            <a:r>
              <a:rPr lang="en-US" sz="3200" dirty="0" smtClean="0">
                <a:solidFill>
                  <a:srgbClr val="FFFFFF"/>
                </a:solidFill>
              </a:rPr>
              <a:t>Presentation Agenda</a:t>
            </a:r>
            <a:endParaRPr lang="en-US" sz="1800" dirty="0">
              <a:solidFill>
                <a:srgbClr val="FFFFFF"/>
              </a:solidFill>
            </a:endParaRPr>
          </a:p>
        </p:txBody>
      </p:sp>
      <p:sp>
        <p:nvSpPr>
          <p:cNvPr id="2" name="TextBox 1"/>
          <p:cNvSpPr txBox="1"/>
          <p:nvPr/>
        </p:nvSpPr>
        <p:spPr>
          <a:xfrm>
            <a:off x="762000" y="1524000"/>
            <a:ext cx="7620000" cy="40318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1" hangingPunct="0">
              <a:lnSpc>
                <a:spcPct val="100000"/>
              </a:lnSpc>
              <a:spcBef>
                <a:spcPts val="0"/>
              </a:spcBef>
              <a:spcAft>
                <a:spcPts val="0"/>
              </a:spcAft>
              <a:buClrTx/>
              <a:buSzTx/>
              <a:tabLst/>
            </a:pPr>
            <a:r>
              <a:rPr kumimoji="0" lang="en-US" sz="3200" b="0" i="0" u="none" strike="noStrike" cap="none" spc="0" normalizeH="0" baseline="0" dirty="0" smtClean="0">
                <a:ln>
                  <a:noFill/>
                </a:ln>
                <a:solidFill>
                  <a:srgbClr val="002569"/>
                </a:solidFill>
                <a:effectLst/>
                <a:uFillTx/>
              </a:rPr>
              <a:t>The 4 COVE Suite Tools</a:t>
            </a:r>
          </a:p>
          <a:p>
            <a:pPr marL="342900" marR="0" indent="-342900" algn="l" defTabSz="457200" rtl="0" fontAlgn="auto" latinLnBrk="1" hangingPunct="0">
              <a:lnSpc>
                <a:spcPct val="100000"/>
              </a:lnSpc>
              <a:spcBef>
                <a:spcPts val="0"/>
              </a:spcBef>
              <a:spcAft>
                <a:spcPts val="0"/>
              </a:spcAft>
              <a:buClrTx/>
              <a:buSzTx/>
              <a:buFontTx/>
              <a:buAutoNum type="arabicPeriod"/>
              <a:tabLst/>
            </a:pPr>
            <a:endParaRPr kumimoji="0" lang="en-US" sz="3200" b="0" i="0" u="none" strike="noStrike" cap="none" spc="0" normalizeH="0" baseline="0" dirty="0" smtClean="0">
              <a:ln>
                <a:noFill/>
              </a:ln>
              <a:solidFill>
                <a:srgbClr val="002569"/>
              </a:solidFill>
              <a:effectLst/>
              <a:uFillTx/>
            </a:endParaRPr>
          </a:p>
          <a:p>
            <a:pPr marL="693738" lvl="2" indent="-355600" algn="l" rtl="0" latinLnBrk="1" hangingPunct="0">
              <a:buFontTx/>
              <a:buAutoNum type="arabicPeriod"/>
            </a:pPr>
            <a:r>
              <a:rPr kumimoji="0" lang="en-US" sz="3200" b="0" i="0" u="none" strike="noStrike" cap="none" spc="0" normalizeH="0" baseline="0" dirty="0" smtClean="0">
                <a:ln>
                  <a:noFill/>
                </a:ln>
                <a:solidFill>
                  <a:srgbClr val="002569"/>
                </a:solidFill>
                <a:effectLst/>
                <a:uFillTx/>
              </a:rPr>
              <a:t>The Acquisition Forecaster</a:t>
            </a:r>
          </a:p>
          <a:p>
            <a:pPr marL="693738" lvl="2" indent="-355600" algn="l" rtl="0" latinLnBrk="1" hangingPunct="0">
              <a:buFontTx/>
              <a:buAutoNum type="arabicPeriod"/>
            </a:pPr>
            <a:r>
              <a:rPr lang="en-US" sz="3200" dirty="0" smtClean="0"/>
              <a:t>The Coverage Analyzer</a:t>
            </a:r>
          </a:p>
          <a:p>
            <a:pPr marL="693738" lvl="2" indent="-355600" algn="l" rtl="0" latinLnBrk="1" hangingPunct="0">
              <a:buFontTx/>
              <a:buAutoNum type="arabicPeriod"/>
            </a:pPr>
            <a:r>
              <a:rPr kumimoji="0" lang="en-US" sz="3200" b="0" i="0" u="none" strike="noStrike" cap="none" spc="0" normalizeH="0" baseline="0" dirty="0" smtClean="0">
                <a:ln>
                  <a:noFill/>
                </a:ln>
                <a:solidFill>
                  <a:srgbClr val="002569"/>
                </a:solidFill>
                <a:effectLst/>
                <a:uFillTx/>
              </a:rPr>
              <a:t>The</a:t>
            </a:r>
            <a:r>
              <a:rPr kumimoji="0" lang="en-US" sz="3200" b="0" i="0" u="none" strike="noStrike" cap="none" spc="0" normalizeH="0" dirty="0" smtClean="0">
                <a:ln>
                  <a:noFill/>
                </a:ln>
                <a:solidFill>
                  <a:srgbClr val="002569"/>
                </a:solidFill>
                <a:effectLst/>
                <a:uFillTx/>
              </a:rPr>
              <a:t> Data Browser</a:t>
            </a:r>
          </a:p>
          <a:p>
            <a:pPr marL="693738" lvl="2" indent="-355600" algn="l" rtl="0" latinLnBrk="1" hangingPunct="0">
              <a:buFontTx/>
              <a:buAutoNum type="arabicPeriod"/>
            </a:pPr>
            <a:r>
              <a:rPr lang="en-US" sz="3200" baseline="0" dirty="0" smtClean="0"/>
              <a:t>The</a:t>
            </a:r>
            <a:r>
              <a:rPr lang="en-US" sz="3200" dirty="0" smtClean="0"/>
              <a:t> Data Policy Portal</a:t>
            </a:r>
          </a:p>
          <a:p>
            <a:pPr marL="342900" marR="0" indent="-342900" algn="l" defTabSz="457200" rtl="0" fontAlgn="auto" latinLnBrk="1" hangingPunct="0">
              <a:lnSpc>
                <a:spcPct val="100000"/>
              </a:lnSpc>
              <a:spcBef>
                <a:spcPts val="0"/>
              </a:spcBef>
              <a:spcAft>
                <a:spcPts val="0"/>
              </a:spcAft>
              <a:buClrTx/>
              <a:buSzTx/>
              <a:buFontTx/>
              <a:buAutoNum type="arabicPeriod"/>
              <a:tabLst/>
            </a:pPr>
            <a:endParaRPr lang="en-US" sz="3200" dirty="0"/>
          </a:p>
          <a:p>
            <a:pPr marL="285750" marR="0" indent="-285750" algn="l" defTabSz="457200" rtl="0" fontAlgn="auto" latinLnBrk="1" hangingPunct="0">
              <a:lnSpc>
                <a:spcPct val="100000"/>
              </a:lnSpc>
              <a:spcBef>
                <a:spcPts val="0"/>
              </a:spcBef>
              <a:spcAft>
                <a:spcPts val="0"/>
              </a:spcAft>
              <a:buClrTx/>
              <a:buSzTx/>
              <a:buFont typeface="Arial" charset="0"/>
              <a:buChar char="•"/>
              <a:tabLst/>
            </a:pPr>
            <a:r>
              <a:rPr lang="en-US" sz="3200" dirty="0" smtClean="0"/>
              <a:t>COVE Training Proposal</a:t>
            </a:r>
          </a:p>
        </p:txBody>
      </p:sp>
    </p:spTree>
    <p:extLst>
      <p:ext uri="{BB962C8B-B14F-4D97-AF65-F5344CB8AC3E}">
        <p14:creationId xmlns:p14="http://schemas.microsoft.com/office/powerpoint/2010/main" val="101621745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228600"/>
            <a:ext cx="5867400" cy="533400"/>
          </a:xfrm>
        </p:spPr>
        <p:txBody>
          <a:bodyPr anchor="ctr"/>
          <a:lstStyle/>
          <a:p>
            <a:pPr algn="ctr"/>
            <a:r>
              <a:rPr lang="en-US" sz="3200" dirty="0" smtClean="0">
                <a:solidFill>
                  <a:srgbClr val="FFFFFF"/>
                </a:solidFill>
              </a:rPr>
              <a:t>The Acquisition Forecaster</a:t>
            </a:r>
            <a:endParaRPr lang="en-US" sz="1800" dirty="0">
              <a:solidFill>
                <a:srgbClr val="FFFFFF"/>
              </a:solidFill>
            </a:endParaRPr>
          </a:p>
        </p:txBody>
      </p:sp>
      <p:pic>
        <p:nvPicPr>
          <p:cNvPr id="4" name="Picture 3"/>
          <p:cNvPicPr>
            <a:picLocks noChangeAspect="1"/>
          </p:cNvPicPr>
          <p:nvPr/>
        </p:nvPicPr>
        <p:blipFill>
          <a:blip r:embed="rId3"/>
          <a:stretch>
            <a:fillRect/>
          </a:stretch>
        </p:blipFill>
        <p:spPr>
          <a:xfrm>
            <a:off x="533400" y="1143000"/>
            <a:ext cx="8077200" cy="5945041"/>
          </a:xfrm>
          <a:prstGeom prst="rect">
            <a:avLst/>
          </a:prstGeom>
        </p:spPr>
      </p:pic>
    </p:spTree>
    <p:extLst>
      <p:ext uri="{BB962C8B-B14F-4D97-AF65-F5344CB8AC3E}">
        <p14:creationId xmlns:p14="http://schemas.microsoft.com/office/powerpoint/2010/main" val="132185401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228600"/>
            <a:ext cx="5867400" cy="533400"/>
          </a:xfrm>
        </p:spPr>
        <p:txBody>
          <a:bodyPr anchor="ctr"/>
          <a:lstStyle/>
          <a:p>
            <a:pPr algn="ctr"/>
            <a:r>
              <a:rPr lang="en-US" sz="3200" dirty="0" smtClean="0">
                <a:solidFill>
                  <a:srgbClr val="FFFFFF"/>
                </a:solidFill>
              </a:rPr>
              <a:t>The Coverage Analyzer</a:t>
            </a:r>
            <a:endParaRPr lang="en-US" sz="1800" dirty="0">
              <a:solidFill>
                <a:srgbClr val="FFFFFF"/>
              </a:solidFill>
            </a:endParaRPr>
          </a:p>
        </p:txBody>
      </p:sp>
      <p:sp>
        <p:nvSpPr>
          <p:cNvPr id="2" name="TextBox 1"/>
          <p:cNvSpPr txBox="1"/>
          <p:nvPr/>
        </p:nvSpPr>
        <p:spPr>
          <a:xfrm>
            <a:off x="914400" y="2286000"/>
            <a:ext cx="70104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5875" indent="-15875" algn="l" defTabSz="914400" rtl="0" latinLnBrk="1" hangingPunct="0"/>
            <a:r>
              <a:rPr lang="en-US" dirty="0" err="1" smtClean="0"/>
              <a:t>Cov</a:t>
            </a:r>
            <a:endParaRPr lang="en-US" dirty="0" smtClean="0"/>
          </a:p>
        </p:txBody>
      </p:sp>
      <p:pic>
        <p:nvPicPr>
          <p:cNvPr id="4" name="Picture 3"/>
          <p:cNvPicPr>
            <a:picLocks noChangeAspect="1"/>
          </p:cNvPicPr>
          <p:nvPr/>
        </p:nvPicPr>
        <p:blipFill>
          <a:blip r:embed="rId3"/>
          <a:stretch>
            <a:fillRect/>
          </a:stretch>
        </p:blipFill>
        <p:spPr>
          <a:xfrm>
            <a:off x="533400" y="1143000"/>
            <a:ext cx="8077200" cy="5932017"/>
          </a:xfrm>
          <a:prstGeom prst="rect">
            <a:avLst/>
          </a:prstGeom>
        </p:spPr>
      </p:pic>
    </p:spTree>
    <p:extLst>
      <p:ext uri="{BB962C8B-B14F-4D97-AF65-F5344CB8AC3E}">
        <p14:creationId xmlns:p14="http://schemas.microsoft.com/office/powerpoint/2010/main" val="90023486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228600"/>
            <a:ext cx="5867400" cy="533400"/>
          </a:xfrm>
        </p:spPr>
        <p:txBody>
          <a:bodyPr anchor="ctr"/>
          <a:lstStyle/>
          <a:p>
            <a:pPr algn="ctr"/>
            <a:r>
              <a:rPr lang="en-US" sz="3200" dirty="0" smtClean="0">
                <a:solidFill>
                  <a:srgbClr val="FFFFFF"/>
                </a:solidFill>
              </a:rPr>
              <a:t>Data Browser</a:t>
            </a:r>
            <a:endParaRPr lang="en-US" sz="1800" dirty="0">
              <a:solidFill>
                <a:srgbClr val="FFFFFF"/>
              </a:solidFill>
            </a:endParaRPr>
          </a:p>
        </p:txBody>
      </p:sp>
      <p:sp>
        <p:nvSpPr>
          <p:cNvPr id="2" name="TextBox 1"/>
          <p:cNvSpPr txBox="1"/>
          <p:nvPr/>
        </p:nvSpPr>
        <p:spPr>
          <a:xfrm>
            <a:off x="914400" y="2286000"/>
            <a:ext cx="701040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5875" marR="0" lvl="0" indent="-15875" algn="l" defTabSz="914400" rtl="0" eaLnBrk="1" fontAlgn="auto" latinLnBrk="1" hangingPunct="0">
              <a:lnSpc>
                <a:spcPct val="100000"/>
              </a:lnSpc>
              <a:spcBef>
                <a:spcPts val="0"/>
              </a:spcBef>
              <a:spcAft>
                <a:spcPts val="0"/>
              </a:spcAft>
              <a:buClrTx/>
              <a:buSzTx/>
              <a:buFont typeface="Arial" charset="0"/>
              <a:buNone/>
              <a:defRPr/>
            </a:pPr>
            <a:r>
              <a:rPr lang="en-US" dirty="0" smtClean="0"/>
              <a:t>This tool allows users to predict when CEOS Agency satellite instruments mi</a:t>
            </a:r>
          </a:p>
        </p:txBody>
      </p:sp>
      <p:pic>
        <p:nvPicPr>
          <p:cNvPr id="4" name="Picture 3"/>
          <p:cNvPicPr>
            <a:picLocks noChangeAspect="1"/>
          </p:cNvPicPr>
          <p:nvPr/>
        </p:nvPicPr>
        <p:blipFill>
          <a:blip r:embed="rId3"/>
          <a:stretch>
            <a:fillRect/>
          </a:stretch>
        </p:blipFill>
        <p:spPr>
          <a:xfrm>
            <a:off x="0" y="1066800"/>
            <a:ext cx="7608114" cy="5638800"/>
          </a:xfrm>
          <a:prstGeom prst="rect">
            <a:avLst/>
          </a:prstGeom>
        </p:spPr>
      </p:pic>
      <p:pic>
        <p:nvPicPr>
          <p:cNvPr id="5" name="Picture 4"/>
          <p:cNvPicPr>
            <a:picLocks noChangeAspect="1"/>
          </p:cNvPicPr>
          <p:nvPr/>
        </p:nvPicPr>
        <p:blipFill>
          <a:blip r:embed="rId4"/>
          <a:stretch>
            <a:fillRect/>
          </a:stretch>
        </p:blipFill>
        <p:spPr>
          <a:xfrm>
            <a:off x="5922614" y="2609164"/>
            <a:ext cx="3197324" cy="2877236"/>
          </a:xfrm>
          <a:prstGeom prst="rect">
            <a:avLst/>
          </a:prstGeom>
        </p:spPr>
      </p:pic>
    </p:spTree>
    <p:extLst>
      <p:ext uri="{BB962C8B-B14F-4D97-AF65-F5344CB8AC3E}">
        <p14:creationId xmlns:p14="http://schemas.microsoft.com/office/powerpoint/2010/main" val="112134725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228600"/>
            <a:ext cx="5867400" cy="533400"/>
          </a:xfrm>
        </p:spPr>
        <p:txBody>
          <a:bodyPr anchor="ctr"/>
          <a:lstStyle/>
          <a:p>
            <a:pPr algn="ctr"/>
            <a:r>
              <a:rPr lang="en-US" sz="3200" dirty="0" smtClean="0">
                <a:solidFill>
                  <a:srgbClr val="FFFFFF"/>
                </a:solidFill>
              </a:rPr>
              <a:t>The Data Policy Portal</a:t>
            </a:r>
            <a:endParaRPr lang="en-US" sz="1800" dirty="0">
              <a:solidFill>
                <a:srgbClr val="FFFFFF"/>
              </a:solidFill>
            </a:endParaRPr>
          </a:p>
        </p:txBody>
      </p:sp>
      <p:pic>
        <p:nvPicPr>
          <p:cNvPr id="4" name="Picture 3"/>
          <p:cNvPicPr>
            <a:picLocks noChangeAspect="1"/>
          </p:cNvPicPr>
          <p:nvPr/>
        </p:nvPicPr>
        <p:blipFill>
          <a:blip r:embed="rId3"/>
          <a:stretch>
            <a:fillRect/>
          </a:stretch>
        </p:blipFill>
        <p:spPr>
          <a:xfrm>
            <a:off x="0" y="1295400"/>
            <a:ext cx="9144000" cy="5133672"/>
          </a:xfrm>
          <a:prstGeom prst="rect">
            <a:avLst/>
          </a:prstGeom>
        </p:spPr>
      </p:pic>
    </p:spTree>
    <p:extLst>
      <p:ext uri="{BB962C8B-B14F-4D97-AF65-F5344CB8AC3E}">
        <p14:creationId xmlns:p14="http://schemas.microsoft.com/office/powerpoint/2010/main" val="173912080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228600"/>
            <a:ext cx="5867400" cy="533400"/>
          </a:xfrm>
        </p:spPr>
        <p:txBody>
          <a:bodyPr anchor="ctr"/>
          <a:lstStyle/>
          <a:p>
            <a:pPr algn="ctr"/>
            <a:r>
              <a:rPr lang="en-US" sz="3200" dirty="0" smtClean="0">
                <a:solidFill>
                  <a:srgbClr val="FFFFFF"/>
                </a:solidFill>
              </a:rPr>
              <a:t>CEOS-COVE.ORG</a:t>
            </a:r>
            <a:endParaRPr lang="en-US" sz="1800" dirty="0">
              <a:solidFill>
                <a:srgbClr val="FFFFFF"/>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457" r="12163"/>
          <a:stretch/>
        </p:blipFill>
        <p:spPr>
          <a:xfrm>
            <a:off x="0" y="1447800"/>
            <a:ext cx="9144000" cy="5098424"/>
          </a:xfrm>
          <a:prstGeom prst="rect">
            <a:avLst/>
          </a:prstGeom>
        </p:spPr>
      </p:pic>
    </p:spTree>
    <p:extLst>
      <p:ext uri="{BB962C8B-B14F-4D97-AF65-F5344CB8AC3E}">
        <p14:creationId xmlns:p14="http://schemas.microsoft.com/office/powerpoint/2010/main" val="110934434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524000" y="2438400"/>
            <a:ext cx="5867400" cy="533400"/>
          </a:xfrm>
        </p:spPr>
        <p:txBody>
          <a:bodyPr anchor="ctr"/>
          <a:lstStyle/>
          <a:p>
            <a:pPr algn="ctr"/>
            <a:r>
              <a:rPr lang="en-US" sz="3200" b="1" smtClean="0">
                <a:solidFill>
                  <a:schemeClr val="tx1"/>
                </a:solidFill>
              </a:rPr>
              <a:t>Comments? Questions</a:t>
            </a:r>
            <a:r>
              <a:rPr lang="en-US" sz="3200" b="1" dirty="0" smtClean="0">
                <a:solidFill>
                  <a:schemeClr val="tx1"/>
                </a:solidFill>
              </a:rPr>
              <a:t>?</a:t>
            </a:r>
            <a:endParaRPr lang="en-US" sz="1800" b="1" dirty="0">
              <a:solidFill>
                <a:schemeClr val="tx1"/>
              </a:solidFill>
            </a:endParaRPr>
          </a:p>
        </p:txBody>
      </p:sp>
    </p:spTree>
    <p:extLst>
      <p:ext uri="{BB962C8B-B14F-4D97-AF65-F5344CB8AC3E}">
        <p14:creationId xmlns:p14="http://schemas.microsoft.com/office/powerpoint/2010/main" val="29553006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13651</TotalTime>
  <Words>887</Words>
  <Application>Microsoft Macintosh PowerPoint</Application>
  <PresentationFormat>On-screen Show (4:3)</PresentationFormat>
  <Paragraphs>73</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 Bold</vt:lpstr>
      <vt:lpstr>Avenir Roman</vt:lpstr>
      <vt:lpstr>Calibri</vt:lpstr>
      <vt:lpstr>Courier New</vt:lpstr>
      <vt:lpstr>Droid Serif</vt:lpstr>
      <vt:lpstr>Proxima Nova Regular</vt:lpstr>
      <vt:lpstr>Wingdings</vt:lpstr>
      <vt:lpstr>Arial</vt:lpstr>
      <vt:lpstr>Default</vt:lpstr>
      <vt:lpstr>CEOS Visualization Environment (COVE)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Microsoft Office User</cp:lastModifiedBy>
  <cp:revision>76</cp:revision>
  <cp:lastPrinted>2018-03-03T19:14:34Z</cp:lastPrinted>
  <dcterms:modified xsi:type="dcterms:W3CDTF">2018-03-06T12:39:33Z</dcterms:modified>
</cp:coreProperties>
</file>