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8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70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D6"/>
    <a:srgbClr val="0BA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8" autoAdjust="0"/>
    <p:restoredTop sz="86164" autoAdjust="0"/>
  </p:normalViewPr>
  <p:slideViewPr>
    <p:cSldViewPr>
      <p:cViewPr>
        <p:scale>
          <a:sx n="82" d="100"/>
          <a:sy n="82" d="100"/>
        </p:scale>
        <p:origin x="28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data is already </a:t>
            </a:r>
            <a:r>
              <a:rPr lang="en-AU" dirty="0" err="1"/>
              <a:t>preprocessed</a:t>
            </a:r>
            <a:r>
              <a:rPr lang="en-AU" dirty="0"/>
              <a:t>, reprojected to </a:t>
            </a:r>
            <a:r>
              <a:rPr lang="en-AU" dirty="0" err="1"/>
              <a:t>20m</a:t>
            </a:r>
            <a:r>
              <a:rPr lang="en-AU" dirty="0"/>
              <a:t> resolution,</a:t>
            </a:r>
            <a:r>
              <a:rPr lang="en-US" dirty="0"/>
              <a:t> transformed to dB values, and a multitemporal speckle filter has been applied. </a:t>
            </a:r>
          </a:p>
          <a:p>
            <a:r>
              <a:rPr lang="en-US" dirty="0"/>
              <a:t>Only the images in </a:t>
            </a:r>
            <a:r>
              <a:rPr lang="en-US" dirty="0" err="1"/>
              <a:t>VH</a:t>
            </a:r>
            <a:r>
              <a:rPr lang="en-US" dirty="0"/>
              <a:t> polarization is provided and used. </a:t>
            </a:r>
          </a:p>
        </p:txBody>
      </p:sp>
    </p:spTree>
    <p:extLst>
      <p:ext uri="{BB962C8B-B14F-4D97-AF65-F5344CB8AC3E}">
        <p14:creationId xmlns:p14="http://schemas.microsoft.com/office/powerpoint/2010/main" val="30328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1445269"/>
            <a:ext cx="83058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Update on SAR, </a:t>
            </a:r>
            <a:r>
              <a:rPr lang="en-US" sz="4400" dirty="0" err="1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EO</a:t>
            </a:r>
            <a:r>
              <a:rPr lang="en-US" sz="4400" dirty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 &amp; </a:t>
            </a:r>
            <a:br>
              <a:rPr lang="en-US" sz="4400" dirty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sz="4400" dirty="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rPr>
              <a:t>Disaster Trainings in Vietnam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87867" y="3067173"/>
            <a:ext cx="6629400" cy="3714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Vietnam National Space Center (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VNSC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WGCapD-8 Annual Meeting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Activities – Technology, Tools &amp; Methods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Working Group on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Building &amp; Data Democracy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Institute of Remote Sensing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Indian Space Research Organisation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Dehradun, India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 06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– 08</a:t>
            </a:r>
            <a:r>
              <a:rPr lang="en-US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52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04800" y="11816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199" y="1219200"/>
            <a:ext cx="9004839" cy="6096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Future targets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" y="1828800"/>
            <a:ext cx="8724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More SAR training on</a:t>
            </a:r>
          </a:p>
          <a:p>
            <a:pPr marL="914400" lvl="1" indent="-457200" algn="just" rtl="0" latinLnBrk="1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Flood mapping / disaster monitoring</a:t>
            </a:r>
          </a:p>
          <a:p>
            <a:pPr marL="914400" lvl="1" indent="-457200" algn="just" rtl="0" latinLnBrk="1" hangingPunct="0">
              <a:lnSpc>
                <a:spcPct val="150000"/>
              </a:lnSpc>
              <a:buFont typeface="+mj-lt"/>
              <a:buAutoNum type="arabicPeriod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Subsidence</a:t>
            </a:r>
          </a:p>
          <a:p>
            <a:endParaRPr lang="en-US" sz="2400" dirty="0"/>
          </a:p>
        </p:txBody>
      </p:sp>
      <p:pic>
        <p:nvPicPr>
          <p:cNvPr id="1026" name="Picture 2" descr="ESA Sentinel-1 Imag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9726"/>
            <a:ext cx="354329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" y="5810090"/>
            <a:ext cx="9004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NASA color coded SAR based flood detection maps reveal extensive flooding in areas of Vietnam. The SAR data used in analysis are Copernicus Sentinel data (2017), processed by ESA.</a:t>
            </a:r>
          </a:p>
          <a:p>
            <a:r>
              <a:rPr lang="en-US" sz="1600" dirty="0"/>
              <a:t>Ref.: https://</a:t>
            </a:r>
            <a:r>
              <a:rPr lang="en-US" sz="1600" dirty="0" err="1"/>
              <a:t>disasters.nasa.gov</a:t>
            </a:r>
            <a:r>
              <a:rPr lang="en-US" sz="1600" dirty="0"/>
              <a:t>/typhoon-</a:t>
            </a:r>
            <a:r>
              <a:rPr lang="en-US" sz="1600" dirty="0" err="1"/>
              <a:t>damrey</a:t>
            </a:r>
            <a:r>
              <a:rPr lang="en-US" sz="1600" dirty="0"/>
              <a:t>-2017/</a:t>
            </a:r>
            <a:r>
              <a:rPr lang="en-US" sz="1600" dirty="0" err="1"/>
              <a:t>esa</a:t>
            </a:r>
            <a:r>
              <a:rPr lang="en-US" sz="1600" dirty="0"/>
              <a:t>-</a:t>
            </a:r>
            <a:r>
              <a:rPr lang="en-US" sz="1600" dirty="0" err="1"/>
              <a:t>copernicus</a:t>
            </a:r>
            <a:r>
              <a:rPr lang="en-US" sz="1600" dirty="0"/>
              <a:t>-sentinel-1-</a:t>
            </a:r>
            <a:r>
              <a:rPr lang="en-US" sz="1600" dirty="0" err="1"/>
              <a:t>sar</a:t>
            </a:r>
            <a:r>
              <a:rPr lang="en-US" sz="1600" dirty="0"/>
              <a:t>-used-flood-detection-maps</a:t>
            </a:r>
          </a:p>
        </p:txBody>
      </p:sp>
    </p:spTree>
    <p:extLst>
      <p:ext uri="{BB962C8B-B14F-4D97-AF65-F5344CB8AC3E}">
        <p14:creationId xmlns:p14="http://schemas.microsoft.com/office/powerpoint/2010/main" val="7596005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GCapD - SAR Technical Training - 20-22 Feb.2019 &#10;&#10;ffff">
            <a:extLst>
              <a:ext uri="{FF2B5EF4-FFF2-40B4-BE49-F238E27FC236}">
                <a16:creationId xmlns:a16="http://schemas.microsoft.com/office/drawing/2014/main" id="{3AC7031A-F354-4EFD-A9B4-50141F3088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94" y="1600200"/>
            <a:ext cx="7425611" cy="4953000"/>
          </a:xfrm>
        </p:spPr>
      </p:pic>
      <p:sp>
        <p:nvSpPr>
          <p:cNvPr id="6" name="Shape 3">
            <a:extLst>
              <a:ext uri="{FF2B5EF4-FFF2-40B4-BE49-F238E27FC236}">
                <a16:creationId xmlns:a16="http://schemas.microsoft.com/office/drawing/2014/main" id="{00D3EBD5-FC88-495C-A52E-19D83CC14FD5}"/>
              </a:ext>
            </a:extLst>
          </p:cNvPr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559998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83620"/>
            <a:ext cx="4159193" cy="43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671897"/>
            <a:ext cx="4572000" cy="43749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/>
              <a:t>Training objectives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capacity for Vietnamese remote sensing technical experts from academies and universities in applying SAR data and processing technology support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monitoring,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monitoring, under coordination and support of CEOS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WGCapD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">
            <a:extLst>
              <a:ext uri="{FF2B5EF4-FFF2-40B4-BE49-F238E27FC236}">
                <a16:creationId xmlns:a16="http://schemas.microsoft.com/office/drawing/2014/main" id="{56776D55-FB17-4FA1-B94F-F8145244D28E}"/>
              </a:ext>
            </a:extLst>
          </p:cNvPr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A6ACB3-89E5-4FA9-933D-9CF5863AA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153400" cy="47244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/>
              <a:t>Information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Participants</a:t>
            </a:r>
            <a:r>
              <a:rPr lang="en-US" dirty="0"/>
              <a:t>: more than 40 young researchers (Vietnamese Academy, ministries and universities: </a:t>
            </a:r>
            <a:r>
              <a:rPr lang="en-US" dirty="0" err="1"/>
              <a:t>VNSC</a:t>
            </a:r>
            <a:r>
              <a:rPr lang="en-US" dirty="0"/>
              <a:t>, </a:t>
            </a:r>
            <a:r>
              <a:rPr lang="en-US" dirty="0" err="1"/>
              <a:t>FIPI</a:t>
            </a:r>
            <a:r>
              <a:rPr lang="en-US" dirty="0"/>
              <a:t>, National Center for remote sensing (</a:t>
            </a:r>
            <a:r>
              <a:rPr lang="en-US" dirty="0" err="1"/>
              <a:t>MONRE</a:t>
            </a:r>
            <a:r>
              <a:rPr lang="en-US" dirty="0"/>
              <a:t>), </a:t>
            </a:r>
            <a:r>
              <a:rPr lang="en-US" dirty="0" err="1"/>
              <a:t>STI</a:t>
            </a:r>
            <a:r>
              <a:rPr lang="en-US" dirty="0"/>
              <a:t>, </a:t>
            </a:r>
            <a:r>
              <a:rPr lang="en-US" dirty="0" err="1"/>
              <a:t>NIAPP</a:t>
            </a:r>
            <a:r>
              <a:rPr lang="en-US" dirty="0"/>
              <a:t>, VNU, Can </a:t>
            </a:r>
            <a:r>
              <a:rPr lang="en-US" dirty="0" err="1"/>
              <a:t>Tho</a:t>
            </a:r>
            <a:r>
              <a:rPr lang="en-US" dirty="0"/>
              <a:t> University, Da Nang University, Viettel Corporation,… &amp; 2 foreigners - </a:t>
            </a:r>
            <a:r>
              <a:rPr lang="en-US" dirty="0" err="1"/>
              <a:t>SERVIR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Duration</a:t>
            </a:r>
            <a:r>
              <a:rPr lang="en-US" dirty="0"/>
              <a:t>: 3 days (20-22 Feb. 2019)</a:t>
            </a:r>
          </a:p>
          <a:p>
            <a:pPr>
              <a:lnSpc>
                <a:spcPct val="150000"/>
              </a:lnSpc>
            </a:pPr>
            <a:r>
              <a:rPr lang="en-US" b="1" i="1" dirty="0"/>
              <a:t>Location</a:t>
            </a:r>
            <a:r>
              <a:rPr lang="en-US" dirty="0"/>
              <a:t>: </a:t>
            </a:r>
            <a:r>
              <a:rPr lang="en-US" dirty="0" err="1"/>
              <a:t>VNSC</a:t>
            </a:r>
            <a:r>
              <a:rPr lang="en-US" dirty="0"/>
              <a:t>-Building </a:t>
            </a:r>
            <a:r>
              <a:rPr lang="en-US" dirty="0" err="1"/>
              <a:t>A6</a:t>
            </a:r>
            <a:r>
              <a:rPr lang="en-US" dirty="0"/>
              <a:t>, 18 Hoang Quoc Viet, Hanoi</a:t>
            </a:r>
          </a:p>
        </p:txBody>
      </p:sp>
    </p:spTree>
    <p:extLst>
      <p:ext uri="{BB962C8B-B14F-4D97-AF65-F5344CB8AC3E}">
        <p14:creationId xmlns:p14="http://schemas.microsoft.com/office/powerpoint/2010/main" val="41705866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6308"/>
            <a:ext cx="5791201" cy="55626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dirty="0"/>
              <a:t>Expected outcome</a:t>
            </a:r>
            <a:endParaRPr lang="en-US" sz="3200" dirty="0"/>
          </a:p>
          <a:p>
            <a:pPr lvl="0">
              <a:lnSpc>
                <a:spcPct val="150000"/>
              </a:lnSpc>
            </a:pPr>
            <a:r>
              <a:rPr lang="en-US" dirty="0"/>
              <a:t>Understand the physical information content of SAR data and statistical properties of SAR images applied in rice and forest monitoring;</a:t>
            </a:r>
          </a:p>
          <a:p>
            <a:pPr lvl="0"/>
            <a:r>
              <a:rPr lang="en-US" dirty="0"/>
              <a:t>Access and download available SAR data portal and free software;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Able to perform exercises with general SAR pre-processing and processing steps;</a:t>
            </a:r>
          </a:p>
          <a:p>
            <a:pPr>
              <a:lnSpc>
                <a:spcPct val="150000"/>
              </a:lnSpc>
            </a:pPr>
            <a:r>
              <a:rPr lang="en-US" dirty="0"/>
              <a:t>Able to conduct time series processing with Sentinel – 1 data for rice monitoring or forest monitoring.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A74D8-2796-4B0F-BD03-798B57E8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808">
            <a:off x="6618520" y="1981395"/>
            <a:ext cx="2713409" cy="40324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11790825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199" y="1371600"/>
            <a:ext cx="9004839" cy="16002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1"/>
              <a:t>Expert team: </a:t>
            </a:r>
            <a:r>
              <a:rPr lang="en-US">
                <a:solidFill>
                  <a:srgbClr val="002060"/>
                </a:solidFill>
                <a:ea typeface="Calibri"/>
              </a:rPr>
              <a:t>Alexandre Bouvet</a:t>
            </a:r>
            <a:r>
              <a:rPr lang="en-US" baseline="30000">
                <a:solidFill>
                  <a:srgbClr val="002060"/>
                </a:solidFill>
                <a:ea typeface="Calibri"/>
              </a:rPr>
              <a:t>1</a:t>
            </a:r>
            <a:r>
              <a:rPr lang="en-US">
                <a:solidFill>
                  <a:srgbClr val="002060"/>
                </a:solidFill>
                <a:ea typeface="Calibri"/>
              </a:rPr>
              <a:t>, Thierry Koleck</a:t>
            </a:r>
            <a:r>
              <a:rPr lang="en-US" baseline="30000">
                <a:solidFill>
                  <a:srgbClr val="002060"/>
                </a:solidFill>
                <a:ea typeface="Calibri"/>
              </a:rPr>
              <a:t>1,2</a:t>
            </a:r>
            <a:r>
              <a:rPr lang="en-US">
                <a:solidFill>
                  <a:srgbClr val="002060"/>
                </a:solidFill>
                <a:ea typeface="Calibri"/>
              </a:rPr>
              <a:t>, Stéphane Mermoz</a:t>
            </a:r>
            <a:r>
              <a:rPr lang="en-US" baseline="30000">
                <a:solidFill>
                  <a:srgbClr val="002060"/>
                </a:solidFill>
                <a:ea typeface="Calibri"/>
              </a:rPr>
              <a:t>3</a:t>
            </a:r>
            <a:r>
              <a:rPr lang="en-US">
                <a:solidFill>
                  <a:srgbClr val="002060"/>
                </a:solidFill>
                <a:ea typeface="Calibri"/>
              </a:rPr>
              <a:t>, Hoa Phan</a:t>
            </a:r>
            <a:r>
              <a:rPr lang="en-US" baseline="30000">
                <a:solidFill>
                  <a:srgbClr val="002060"/>
                </a:solidFill>
                <a:ea typeface="Calibri"/>
              </a:rPr>
              <a:t>1</a:t>
            </a:r>
            <a:r>
              <a:rPr lang="en-US">
                <a:solidFill>
                  <a:srgbClr val="002060"/>
                </a:solidFill>
                <a:ea typeface="Calibri"/>
              </a:rPr>
              <a:t> </a:t>
            </a:r>
            <a:endParaRPr lang="en-US" sz="1600">
              <a:solidFill>
                <a:srgbClr val="002060"/>
              </a:solidFill>
              <a:ea typeface="Calibri"/>
            </a:endParaRPr>
          </a:p>
          <a:p>
            <a:pPr lvl="0" algn="ctr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fr-FR" sz="1600">
                <a:solidFill>
                  <a:srgbClr val="002060"/>
                </a:solidFill>
                <a:ea typeface="Calibri"/>
              </a:rPr>
              <a:t>CESBIO, Toulouse, France; 2. CNES, Toulouse, France; 3. GlobEO, Toulouse, France</a:t>
            </a:r>
            <a:endParaRPr lang="en-US" sz="1600">
              <a:solidFill>
                <a:srgbClr val="002060"/>
              </a:solidFill>
              <a:ea typeface="Calibri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050" name="Picture 2" descr="Image may contain: 8 people, people sitting and in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9" y="2514600"/>
            <a:ext cx="4343400" cy="28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5 people, people sitting and in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1" y="3200400"/>
            <a:ext cx="548773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615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AB821E-D3F5-45D5-AF3E-1FE324B0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853292"/>
            <a:ext cx="4356216" cy="2514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2358" y="1457579"/>
            <a:ext cx="6131097" cy="3819006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Main Results</a:t>
            </a:r>
            <a:endParaRPr lang="en-US" sz="3200" dirty="0"/>
          </a:p>
          <a:p>
            <a:r>
              <a:rPr lang="en-US" dirty="0"/>
              <a:t>Understand the physical content and statistic properties of SAR data;</a:t>
            </a:r>
          </a:p>
          <a:p>
            <a:r>
              <a:rPr lang="vi-VN" dirty="0"/>
              <a:t>Get familiar with SAR images (Sentinel-1)</a:t>
            </a:r>
            <a:r>
              <a:rPr lang="en-US" dirty="0"/>
              <a:t>;</a:t>
            </a:r>
          </a:p>
          <a:p>
            <a:r>
              <a:rPr lang="en-US" dirty="0"/>
              <a:t>Understand characteristic of rice and forest with SAR data;</a:t>
            </a:r>
            <a:endParaRPr lang="vi-VN" dirty="0"/>
          </a:p>
          <a:p>
            <a:r>
              <a:rPr lang="vi-VN" dirty="0"/>
              <a:t>Perform basic </a:t>
            </a:r>
            <a:r>
              <a:rPr lang="en-US" dirty="0"/>
              <a:t>SAR</a:t>
            </a:r>
            <a:r>
              <a:rPr lang="vi-VN" dirty="0"/>
              <a:t> preprocessing </a:t>
            </a:r>
            <a:r>
              <a:rPr lang="en-US" dirty="0"/>
              <a:t>(calibration, geocoding, filter…) </a:t>
            </a:r>
            <a:r>
              <a:rPr lang="vi-VN" dirty="0"/>
              <a:t>with the free and open software</a:t>
            </a:r>
            <a:r>
              <a:rPr lang="en-US" dirty="0"/>
              <a:t>s</a:t>
            </a:r>
            <a:r>
              <a:rPr lang="vi-VN" dirty="0"/>
              <a:t> Orfeo ToolBox</a:t>
            </a:r>
            <a:r>
              <a:rPr lang="en-US" dirty="0"/>
              <a:t>,</a:t>
            </a:r>
            <a:r>
              <a:rPr lang="vi-VN" dirty="0"/>
              <a:t> </a:t>
            </a:r>
            <a:r>
              <a:rPr lang="en-US" dirty="0" err="1"/>
              <a:t>QGIS</a:t>
            </a:r>
            <a:r>
              <a:rPr lang="en-US" dirty="0"/>
              <a:t>.</a:t>
            </a:r>
            <a:endParaRPr lang="vi-VN" sz="2400" dirty="0"/>
          </a:p>
          <a:p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A21FF-ED8A-4BF0-A94E-61EF9B9C3E96}"/>
              </a:ext>
            </a:extLst>
          </p:cNvPr>
          <p:cNvSpPr/>
          <p:nvPr/>
        </p:nvSpPr>
        <p:spPr>
          <a:xfrm>
            <a:off x="222358" y="4843341"/>
            <a:ext cx="8540641" cy="1512658"/>
          </a:xfrm>
          <a:prstGeom prst="rect">
            <a:avLst/>
          </a:prstGeom>
        </p:spPr>
        <p:txBody>
          <a:bodyPr wrap="square">
            <a:spAutoFit/>
          </a:bodyPr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sz="2400" b="1" dirty="0"/>
              <a:t>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Rice mapping in Thái Bình Province</a:t>
            </a:r>
            <a:r>
              <a:rPr lang="en-US" sz="2000" dirty="0"/>
              <a:t>;</a:t>
            </a:r>
            <a:endParaRPr lang="vi-V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Forest monitoring in Bình Dương / Tây Ninh / Bình Phước Provinces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809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199" y="1371600"/>
            <a:ext cx="9004839" cy="55626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Main Results: Rice monitoring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71" y="1981200"/>
            <a:ext cx="8727629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Material</a:t>
            </a:r>
            <a:r>
              <a:rPr lang="en-US" dirty="0"/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12 dates of Sentinel-1 (9 Feb, 21 Feb, 5 Mar, 17 Mar, 29 Mar, 10 Apr, 22 Apr, 4 May, 16 May, 28 May, 9 June, 21 June) -  rice season in 2017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Province, Vietnam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err="1"/>
              <a:t>VH</a:t>
            </a:r>
            <a:r>
              <a:rPr lang="en-AU" dirty="0"/>
              <a:t> and VV. </a:t>
            </a:r>
            <a:r>
              <a:rPr lang="en-US" dirty="0"/>
              <a:t>   </a:t>
            </a:r>
          </a:p>
        </p:txBody>
      </p:sp>
      <p:pic>
        <p:nvPicPr>
          <p:cNvPr id="10" name="Image 1">
            <a:extLst>
              <a:ext uri="{FF2B5EF4-FFF2-40B4-BE49-F238E27FC236}">
                <a16:creationId xmlns:a16="http://schemas.microsoft.com/office/drawing/2014/main" id="{8101C080-BE31-45EB-A33F-2037ACF2BB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680" y="3810000"/>
            <a:ext cx="5760720" cy="30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6237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EF79F-34D4-43CB-B7C4-E0E24D7C75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 1" descr="ThaiBinh_Google_log.png">
            <a:extLst>
              <a:ext uri="{FF2B5EF4-FFF2-40B4-BE49-F238E27FC236}">
                <a16:creationId xmlns:a16="http://schemas.microsoft.com/office/drawing/2014/main" id="{E3731EB6-EF5E-4C96-8E43-1EA7A135B0D8}"/>
              </a:ext>
            </a:extLst>
          </p:cNvPr>
          <p:cNvPicPr/>
          <p:nvPr/>
        </p:nvPicPr>
        <p:blipFill>
          <a:blip r:embed="rId2" cstate="print"/>
          <a:srcRect l="18500" t="3975" r="24013" b="8159"/>
          <a:stretch>
            <a:fillRect/>
          </a:stretch>
        </p:blipFill>
        <p:spPr>
          <a:xfrm>
            <a:off x="152401" y="1981201"/>
            <a:ext cx="4419599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7972B0-7CD0-47C4-A170-D2AFA09F7FB4}"/>
              </a:ext>
            </a:extLst>
          </p:cNvPr>
          <p:cNvSpPr/>
          <p:nvPr/>
        </p:nvSpPr>
        <p:spPr>
          <a:xfrm>
            <a:off x="-109858" y="5851216"/>
            <a:ext cx="5035062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  <a:tab pos="1371600" algn="l"/>
                <a:tab pos="2286000" algn="l"/>
                <a:tab pos="3886200" algn="l"/>
                <a:tab pos="5080000" algn="l"/>
              </a:tabLs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composite of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9 February (Red), 10 April (Green) and 9 June (Blue) over the Thai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Province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DB12958A-6195-4B26-80EA-CC8862F7BDE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 l="21553" t="9813" r="37104" b="18379"/>
          <a:stretch>
            <a:fillRect/>
          </a:stretch>
        </p:blipFill>
        <p:spPr bwMode="auto">
          <a:xfrm>
            <a:off x="4800600" y="2022232"/>
            <a:ext cx="4038600" cy="36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CB7489-BAA5-44CE-827D-32C191A36F6E}"/>
              </a:ext>
            </a:extLst>
          </p:cNvPr>
          <p:cNvSpPr/>
          <p:nvPr/>
        </p:nvSpPr>
        <p:spPr>
          <a:xfrm>
            <a:off x="4708658" y="5915635"/>
            <a:ext cx="4359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Classification: </a:t>
            </a:r>
            <a:r>
              <a:rPr lang="en-US" sz="1600" b="1" i="1" dirty="0">
                <a:solidFill>
                  <a:srgbClr val="FF0000"/>
                </a:solidFill>
              </a:rPr>
              <a:t>urban/forested </a:t>
            </a:r>
            <a:r>
              <a:rPr lang="en-US" sz="1600" b="1" i="1" dirty="0">
                <a:solidFill>
                  <a:schemeClr val="tx1"/>
                </a:solidFill>
              </a:rPr>
              <a:t>–</a:t>
            </a:r>
            <a:r>
              <a:rPr lang="en-US" sz="1600" i="1" dirty="0"/>
              <a:t> </a:t>
            </a:r>
            <a:r>
              <a:rPr lang="en-US" sz="1600" b="1" i="1" dirty="0">
                <a:solidFill>
                  <a:srgbClr val="0BA50B"/>
                </a:solidFill>
              </a:rPr>
              <a:t>rice </a:t>
            </a:r>
            <a:r>
              <a:rPr lang="en-US" sz="1600" b="1" i="1" dirty="0">
                <a:solidFill>
                  <a:schemeClr val="tx1"/>
                </a:solidFill>
              </a:rPr>
              <a:t>-</a:t>
            </a:r>
            <a:r>
              <a:rPr lang="en-US" sz="1600" b="1" i="1" dirty="0">
                <a:solidFill>
                  <a:srgbClr val="0BA50B"/>
                </a:solidFill>
              </a:rPr>
              <a:t> </a:t>
            </a:r>
            <a:r>
              <a:rPr lang="en-US" sz="1600" b="1" i="1" dirty="0">
                <a:solidFill>
                  <a:srgbClr val="0019D6"/>
                </a:solidFill>
              </a:rPr>
              <a:t>water</a:t>
            </a:r>
            <a:endParaRPr lang="en-US" sz="1600" i="1" dirty="0">
              <a:solidFill>
                <a:srgbClr val="0019D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CDD149-6770-41EB-9063-E149417B98A6}"/>
              </a:ext>
            </a:extLst>
          </p:cNvPr>
          <p:cNvSpPr/>
          <p:nvPr/>
        </p:nvSpPr>
        <p:spPr>
          <a:xfrm>
            <a:off x="3864468" y="6553200"/>
            <a:ext cx="5035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 Photo from Training material</a:t>
            </a:r>
          </a:p>
        </p:txBody>
      </p:sp>
      <p:sp>
        <p:nvSpPr>
          <p:cNvPr id="9" name="Shape 3">
            <a:extLst>
              <a:ext uri="{FF2B5EF4-FFF2-40B4-BE49-F238E27FC236}">
                <a16:creationId xmlns:a16="http://schemas.microsoft.com/office/drawing/2014/main" id="{30AB2103-463C-4C81-BCE4-F076F188EC51}"/>
              </a:ext>
            </a:extLst>
          </p:cNvPr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824846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199" y="1371600"/>
            <a:ext cx="9004839" cy="55626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/>
              <a:t>Main Results: Forest monitoring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2130871" y="190714"/>
            <a:ext cx="263852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WGCapD-8 Annual Meeting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IIRS, Dehradun, India</a:t>
            </a:r>
            <a:br>
              <a:rPr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06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– 08</a:t>
            </a:r>
            <a:r>
              <a:rPr lang="en-US" sz="1500" baseline="300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sz="1500" dirty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2019</a:t>
            </a:r>
            <a:endParaRPr sz="1500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723" y="4400173"/>
            <a:ext cx="32766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/>
              <a:t>Result: 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Forest/Non-forest mask of reference period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Near-Real-Time detection of logging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" y="1981200"/>
            <a:ext cx="386034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Material</a:t>
            </a:r>
            <a:r>
              <a:rPr lang="en-US" dirty="0"/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46 dates of Sentinel-1 (March 2015 to February 2017).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, </a:t>
            </a:r>
            <a:r>
              <a:rPr lang="en-US" dirty="0" err="1"/>
              <a:t>Tây</a:t>
            </a:r>
            <a:r>
              <a:rPr lang="en-US" dirty="0"/>
              <a:t> </a:t>
            </a:r>
            <a:r>
              <a:rPr lang="en-US" dirty="0" err="1"/>
              <a:t>Ninh</a:t>
            </a:r>
            <a:r>
              <a:rPr lang="en-US" dirty="0"/>
              <a:t> and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Phươc</a:t>
            </a:r>
            <a:r>
              <a:rPr lang="en-US" dirty="0"/>
              <a:t> Provinces, Vietnam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7" name="Image 1"/>
          <p:cNvPicPr/>
          <p:nvPr/>
        </p:nvPicPr>
        <p:blipFill rotWithShape="1">
          <a:blip r:embed="rId3" cstate="print"/>
          <a:srcRect l="23855" t="4651"/>
          <a:stretch/>
        </p:blipFill>
        <p:spPr bwMode="auto">
          <a:xfrm>
            <a:off x="3733800" y="2133600"/>
            <a:ext cx="5562601" cy="425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721655" y="6540389"/>
            <a:ext cx="2121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Photo from Training material</a:t>
            </a:r>
          </a:p>
        </p:txBody>
      </p:sp>
    </p:spTree>
    <p:extLst>
      <p:ext uri="{BB962C8B-B14F-4D97-AF65-F5344CB8AC3E}">
        <p14:creationId xmlns:p14="http://schemas.microsoft.com/office/powerpoint/2010/main" val="12230170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9047</TotalTime>
  <Words>660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Wingdings</vt:lpstr>
      <vt:lpstr>Default</vt:lpstr>
      <vt:lpstr>Update on SAR, EO &amp;  Disaster Trainings in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Thy Pham</cp:lastModifiedBy>
  <cp:revision>36</cp:revision>
  <dcterms:modified xsi:type="dcterms:W3CDTF">2019-03-06T03:59:23Z</dcterms:modified>
</cp:coreProperties>
</file>