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256" r:id="rId2"/>
    <p:sldId id="259" r:id="rId3"/>
    <p:sldId id="261" r:id="rId4"/>
    <p:sldId id="263" r:id="rId5"/>
    <p:sldId id="264" r:id="rId6"/>
    <p:sldId id="265" r:id="rId7"/>
    <p:sldId id="266" r:id="rId8"/>
    <p:sldId id="267" r:id="rId9"/>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24"/>
  </p:normalViewPr>
  <p:slideViewPr>
    <p:cSldViewPr>
      <p:cViewPr varScale="1">
        <p:scale>
          <a:sx n="65" d="100"/>
          <a:sy n="65" d="100"/>
        </p:scale>
        <p:origin x="1320" y="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Arial" panose="020B0604020202020204" pitchFamily="34" charset="0"/>
                <a:cs typeface="Arial" panose="020B0604020202020204" pitchFamily="34" charset="0"/>
              </a:defRPr>
            </a:lvl1pPr>
            <a:lvl2pPr marL="768927" indent="-311727">
              <a:buFont typeface="Courier New" panose="02070309020205020404" pitchFamily="49" charset="0"/>
              <a:buChar char="o"/>
              <a:defRPr sz="2000">
                <a:latin typeface="Arial" panose="020B0604020202020204" pitchFamily="34" charset="0"/>
                <a:cs typeface="Arial" panose="020B0604020202020204" pitchFamily="34" charset="0"/>
              </a:defRPr>
            </a:lvl2pPr>
            <a:lvl3pPr marL="1188719" indent="-274319">
              <a:buFont typeface="Wingdings" panose="05000000000000000000" pitchFamily="2" charset="2"/>
              <a:buChar cha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1" hasCustomPrompt="1"/>
          </p:nvPr>
        </p:nvSpPr>
        <p:spPr>
          <a:xfrm>
            <a:off x="2057400" y="304800"/>
            <a:ext cx="4953000" cy="533400"/>
          </a:xfrm>
          <a:prstGeom prst="rect">
            <a:avLst/>
          </a:prstGeom>
        </p:spPr>
        <p:txBody>
          <a:bodyPr/>
          <a:lstStyle>
            <a:lvl1pPr marL="0" indent="0">
              <a:buNone/>
              <a:defRPr>
                <a:solidFill>
                  <a:schemeClr val="bg1"/>
                </a:solidFill>
                <a:latin typeface="Proxima Nova Regular"/>
              </a:defRPr>
            </a:lvl1pPr>
          </a:lstStyle>
          <a:p>
            <a:pPr lvl="0"/>
            <a:r>
              <a:rPr lang="en-US" dirty="0"/>
              <a:t>Title Goes Here</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457200" y="1676400"/>
            <a:ext cx="8305800" cy="99313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latin typeface="Droid Serif"/>
                <a:ea typeface="Droid Serif"/>
                <a:cs typeface="Droid Serif"/>
                <a:sym typeface="Droid Serif"/>
              </a:defRPr>
            </a:lvl1pPr>
          </a:lstStyle>
          <a:p>
            <a:pPr lvl="0" algn="ctr">
              <a:defRPr sz="1800" b="0">
                <a:solidFill>
                  <a:srgbClr val="000000"/>
                </a:solidFill>
              </a:defRPr>
            </a:pPr>
            <a:r>
              <a:rPr lang="en-US" sz="4200" b="1" dirty="0" smtClean="0">
                <a:solidFill>
                  <a:srgbClr val="FFFFFF"/>
                </a:solidFill>
              </a:rPr>
              <a:t> The GEO Capacity Development Strategy</a:t>
            </a:r>
            <a:endParaRPr sz="4200" b="1" dirty="0">
              <a:solidFill>
                <a:srgbClr val="FFFFFF"/>
              </a:solidFill>
            </a:endParaRPr>
          </a:p>
        </p:txBody>
      </p:sp>
      <p:sp>
        <p:nvSpPr>
          <p:cNvPr id="11" name="Shape 11"/>
          <p:cNvSpPr/>
          <p:nvPr/>
        </p:nvSpPr>
        <p:spPr>
          <a:xfrm>
            <a:off x="287867" y="2686173"/>
            <a:ext cx="6629400" cy="3714627"/>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lnSpc>
                <a:spcPct val="150000"/>
              </a:lnSpc>
              <a:defRPr>
                <a:solidFill>
                  <a:srgbClr val="000000"/>
                </a:solidFill>
              </a:defRPr>
            </a:pPr>
            <a:endParaRPr lang="en-US" dirty="0" smtClean="0">
              <a:solidFill>
                <a:srgbClr val="FFFFFF"/>
              </a:solidFill>
              <a:latin typeface="Arial Bold"/>
              <a:ea typeface="Arial Bold"/>
              <a:cs typeface="Arial Bold"/>
              <a:sym typeface="Arial Bold"/>
            </a:endParaRPr>
          </a:p>
          <a:p>
            <a:pPr lvl="0" defTabSz="914400">
              <a:lnSpc>
                <a:spcPct val="150000"/>
              </a:lnSpc>
              <a:defRPr>
                <a:solidFill>
                  <a:srgbClr val="000000"/>
                </a:solidFill>
              </a:defRPr>
            </a:pPr>
            <a:r>
              <a:rPr lang="en-US" dirty="0" smtClean="0">
                <a:solidFill>
                  <a:srgbClr val="FFFFFF"/>
                </a:solidFill>
                <a:latin typeface="Arial Bold"/>
                <a:ea typeface="Arial Bold"/>
                <a:cs typeface="Arial Bold"/>
                <a:sym typeface="Arial Bold"/>
              </a:rPr>
              <a:t>CEOS </a:t>
            </a:r>
            <a:r>
              <a:rPr lang="en-US" dirty="0">
                <a:solidFill>
                  <a:srgbClr val="FFFFFF"/>
                </a:solidFill>
                <a:latin typeface="Arial Bold"/>
                <a:ea typeface="Arial Bold"/>
                <a:cs typeface="Arial Bold"/>
                <a:sym typeface="Arial Bold"/>
              </a:rPr>
              <a:t>WGCapD-8 Annual Meeting </a:t>
            </a:r>
          </a:p>
          <a:p>
            <a:pPr lvl="0" defTabSz="914400">
              <a:lnSpc>
                <a:spcPct val="150000"/>
              </a:lnSpc>
              <a:defRPr>
                <a:solidFill>
                  <a:srgbClr val="000000"/>
                </a:solidFill>
              </a:defRPr>
            </a:pPr>
            <a:r>
              <a:rPr dirty="0">
                <a:solidFill>
                  <a:srgbClr val="FFFFFF"/>
                </a:solidFill>
                <a:latin typeface="Arial Bold"/>
                <a:ea typeface="Arial Bold"/>
                <a:cs typeface="Arial Bold"/>
                <a:sym typeface="Arial Bold"/>
              </a:rPr>
              <a:t>Agenda Item </a:t>
            </a:r>
            <a:r>
              <a:rPr dirty="0" smtClean="0">
                <a:solidFill>
                  <a:srgbClr val="FFFFFF"/>
                </a:solidFill>
                <a:latin typeface="Arial Bold"/>
                <a:ea typeface="Arial Bold"/>
                <a:cs typeface="Arial Bold"/>
                <a:sym typeface="Arial Bold"/>
              </a:rPr>
              <a:t>#</a:t>
            </a:r>
            <a:r>
              <a:rPr lang="en-US" dirty="0" smtClean="0">
                <a:solidFill>
                  <a:srgbClr val="FFFFFF"/>
                </a:solidFill>
                <a:latin typeface="Arial Bold"/>
                <a:ea typeface="Arial Bold"/>
                <a:cs typeface="Arial Bold"/>
                <a:sym typeface="Arial Bold"/>
              </a:rPr>
              <a:t> 34</a:t>
            </a:r>
            <a:endParaRPr dirty="0">
              <a:solidFill>
                <a:srgbClr val="FFFFFF"/>
              </a:solidFill>
              <a:latin typeface="Arial Bold"/>
              <a:ea typeface="Arial Bold"/>
              <a:cs typeface="Arial Bold"/>
              <a:sym typeface="Arial Bold"/>
            </a:endParaRPr>
          </a:p>
          <a:p>
            <a:pPr lvl="0" defTabSz="914400">
              <a:lnSpc>
                <a:spcPct val="150000"/>
              </a:lnSpc>
              <a:defRPr>
                <a:solidFill>
                  <a:srgbClr val="000000"/>
                </a:solidFill>
              </a:defRPr>
            </a:pPr>
            <a:r>
              <a:rPr lang="en-US" dirty="0">
                <a:solidFill>
                  <a:srgbClr val="FFFFFF"/>
                </a:solidFill>
                <a:latin typeface="Arial Bold"/>
                <a:ea typeface="Arial Bold"/>
                <a:cs typeface="Arial Bold"/>
                <a:sym typeface="Arial Bold"/>
              </a:rPr>
              <a:t>Working Group on </a:t>
            </a:r>
          </a:p>
          <a:p>
            <a:pPr lvl="0" defTabSz="914400">
              <a:lnSpc>
                <a:spcPct val="150000"/>
              </a:lnSpc>
              <a:defRPr>
                <a:solidFill>
                  <a:srgbClr val="000000"/>
                </a:solidFill>
              </a:defRPr>
            </a:pPr>
            <a:r>
              <a:rPr lang="en-US" dirty="0">
                <a:solidFill>
                  <a:srgbClr val="FFFFFF"/>
                </a:solidFill>
                <a:latin typeface="Arial Bold"/>
                <a:ea typeface="Arial Bold"/>
                <a:cs typeface="Arial Bold"/>
                <a:sym typeface="Arial Bold"/>
              </a:rPr>
              <a:t>Capacity Building &amp; Data Democracy</a:t>
            </a:r>
            <a:endParaRPr dirty="0">
              <a:solidFill>
                <a:srgbClr val="FFFFFF"/>
              </a:solidFill>
              <a:latin typeface="Arial Bold"/>
              <a:ea typeface="Arial Bold"/>
              <a:cs typeface="Arial Bold"/>
              <a:sym typeface="Arial Bold"/>
            </a:endParaRPr>
          </a:p>
          <a:p>
            <a:pPr lvl="0" defTabSz="914400">
              <a:lnSpc>
                <a:spcPct val="150000"/>
              </a:lnSpc>
              <a:defRPr>
                <a:solidFill>
                  <a:srgbClr val="000000"/>
                </a:solidFill>
              </a:defRPr>
            </a:pPr>
            <a:r>
              <a:rPr lang="en-US" dirty="0">
                <a:solidFill>
                  <a:srgbClr val="FFFFFF"/>
                </a:solidFill>
                <a:latin typeface="Arial Bold"/>
                <a:ea typeface="Arial Bold"/>
                <a:cs typeface="Arial Bold"/>
                <a:sym typeface="Arial Bold"/>
              </a:rPr>
              <a:t>Indian Institute of Remote Sensing</a:t>
            </a:r>
          </a:p>
          <a:p>
            <a:pPr lvl="0" defTabSz="914400">
              <a:lnSpc>
                <a:spcPct val="150000"/>
              </a:lnSpc>
              <a:defRPr>
                <a:solidFill>
                  <a:srgbClr val="000000"/>
                </a:solidFill>
              </a:defRPr>
            </a:pPr>
            <a:r>
              <a:rPr lang="en-US" dirty="0">
                <a:solidFill>
                  <a:srgbClr val="FFFFFF"/>
                </a:solidFill>
                <a:latin typeface="Arial Bold"/>
                <a:ea typeface="Arial Bold"/>
                <a:cs typeface="Arial Bold"/>
                <a:sym typeface="Arial Bold"/>
              </a:rPr>
              <a:t>Indian Space Research Organisation</a:t>
            </a:r>
          </a:p>
          <a:p>
            <a:pPr lvl="0" defTabSz="914400">
              <a:lnSpc>
                <a:spcPct val="150000"/>
              </a:lnSpc>
              <a:defRPr>
                <a:solidFill>
                  <a:srgbClr val="000000"/>
                </a:solidFill>
              </a:defRPr>
            </a:pPr>
            <a:r>
              <a:rPr lang="en-US" dirty="0">
                <a:solidFill>
                  <a:srgbClr val="FFFFFF"/>
                </a:solidFill>
                <a:latin typeface="Arial Bold"/>
                <a:ea typeface="Arial Bold"/>
                <a:cs typeface="Arial Bold"/>
                <a:sym typeface="Arial Bold"/>
              </a:rPr>
              <a:t>Dehradun, India</a:t>
            </a:r>
          </a:p>
          <a:p>
            <a:pPr lvl="0" defTabSz="914400">
              <a:lnSpc>
                <a:spcPct val="150000"/>
              </a:lnSpc>
              <a:defRPr>
                <a:solidFill>
                  <a:srgbClr val="000000"/>
                </a:solidFill>
              </a:defRPr>
            </a:pPr>
            <a:r>
              <a:rPr lang="en-US" dirty="0">
                <a:solidFill>
                  <a:srgbClr val="FFFFFF"/>
                </a:solidFill>
                <a:latin typeface="Arial Bold"/>
                <a:ea typeface="Arial Bold"/>
                <a:cs typeface="Arial Bold"/>
                <a:sym typeface="Arial Bold"/>
              </a:rPr>
              <a:t>March 06</a:t>
            </a:r>
            <a:r>
              <a:rPr lang="en-US" baseline="30000" dirty="0">
                <a:solidFill>
                  <a:srgbClr val="FFFFFF"/>
                </a:solidFill>
                <a:latin typeface="Arial Bold"/>
                <a:ea typeface="Arial Bold"/>
                <a:cs typeface="Arial Bold"/>
                <a:sym typeface="Arial Bold"/>
              </a:rPr>
              <a:t>th</a:t>
            </a:r>
            <a:r>
              <a:rPr lang="en-US" dirty="0">
                <a:solidFill>
                  <a:srgbClr val="FFFFFF"/>
                </a:solidFill>
                <a:latin typeface="Arial Bold"/>
                <a:ea typeface="Arial Bold"/>
                <a:cs typeface="Arial Bold"/>
                <a:sym typeface="Arial Bold"/>
              </a:rPr>
              <a:t> – 08</a:t>
            </a:r>
            <a:r>
              <a:rPr lang="en-US" baseline="30000" dirty="0">
                <a:solidFill>
                  <a:srgbClr val="FFFFFF"/>
                </a:solidFill>
                <a:latin typeface="Arial Bold"/>
                <a:ea typeface="Arial Bold"/>
                <a:cs typeface="Arial Bold"/>
                <a:sym typeface="Arial Bold"/>
              </a:rPr>
              <a:t>th</a:t>
            </a:r>
            <a:r>
              <a:rPr lang="en-US" dirty="0">
                <a:solidFill>
                  <a:srgbClr val="FFFFFF"/>
                </a:solidFill>
                <a:latin typeface="Arial Bold"/>
                <a:ea typeface="Arial Bold"/>
                <a:cs typeface="Arial Bold"/>
                <a:sym typeface="Arial Bold"/>
              </a:rPr>
              <a:t>, 2019</a:t>
            </a:r>
            <a:endParaRPr dirty="0">
              <a:solidFill>
                <a:srgbClr val="FFFFFF"/>
              </a:solidFill>
              <a:latin typeface="Arial Bold"/>
              <a:ea typeface="Arial Bold"/>
              <a:cs typeface="Arial Bold"/>
              <a:sym typeface="Arial Bold"/>
            </a:endParaRPr>
          </a:p>
        </p:txBody>
      </p:sp>
      <p:pic>
        <p:nvPicPr>
          <p:cNvPr id="12" name="ceos_logo.png"/>
          <p:cNvPicPr/>
          <p:nvPr/>
        </p:nvPicPr>
        <p:blipFill>
          <a:blip r:embed="rId2">
            <a:extLst/>
          </a:blip>
          <a:stretch>
            <a:fillRect/>
          </a:stretch>
        </p:blipFill>
        <p:spPr>
          <a:xfrm>
            <a:off x="304800" y="152400"/>
            <a:ext cx="2507906" cy="993132"/>
          </a:xfrm>
          <a:prstGeom prst="rect">
            <a:avLst/>
          </a:prstGeom>
          <a:ln w="12700">
            <a:miter lim="400000"/>
          </a:ln>
        </p:spPr>
      </p:pic>
      <p:sp>
        <p:nvSpPr>
          <p:cNvPr id="5" name="Shape 10"/>
          <p:cNvSpPr txBox="1">
            <a:spLocks/>
          </p:cNvSpPr>
          <p:nvPr/>
        </p:nvSpPr>
        <p:spPr>
          <a:xfrm>
            <a:off x="304800" y="1181629"/>
            <a:ext cx="2806211" cy="21018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rPr>
              <a:t>Committee on Earth Observation Satellites</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28600" y="2209800"/>
            <a:ext cx="8763000" cy="4648200"/>
          </a:xfrm>
        </p:spPr>
        <p:txBody>
          <a:bodyPr/>
          <a:lstStyle/>
          <a:p>
            <a:endParaRPr lang="en-US" sz="1800" dirty="0"/>
          </a:p>
          <a:p>
            <a:pPr marL="0" lvl="1" indent="0" algn="just">
              <a:buNone/>
            </a:pPr>
            <a:r>
              <a:rPr lang="en-US" dirty="0"/>
              <a:t>“</a:t>
            </a:r>
            <a:r>
              <a:rPr lang="en-US" i="1" dirty="0"/>
              <a:t>Building capacity, as well as sustaining and enhancing existing capacity, is essential for developing the competencies of GEO Members and Participating Organizations in the effective use of Earth observations for responding to societal challenges and addressing sustainable development issues</a:t>
            </a:r>
            <a:r>
              <a:rPr lang="en-US" dirty="0"/>
              <a:t>.”</a:t>
            </a:r>
          </a:p>
          <a:p>
            <a:pPr marL="0" lvl="1" indent="0" algn="just">
              <a:buNone/>
            </a:pPr>
            <a:endParaRPr lang="en-GB" b="1" dirty="0">
              <a:latin typeface="Calibri"/>
              <a:cs typeface="Calibri"/>
            </a:endParaRPr>
          </a:p>
          <a:p>
            <a:pPr marL="0" indent="0">
              <a:buNone/>
            </a:pPr>
            <a:endParaRPr lang="en-US" b="1" dirty="0">
              <a:latin typeface="Calibri"/>
              <a:cs typeface="Calibri"/>
            </a:endParaRPr>
          </a:p>
        </p:txBody>
      </p:sp>
      <p:sp>
        <p:nvSpPr>
          <p:cNvPr id="4" name="Content Placeholder 2"/>
          <p:cNvSpPr>
            <a:spLocks noGrp="1"/>
          </p:cNvSpPr>
          <p:nvPr>
            <p:ph sz="quarter" idx="11"/>
          </p:nvPr>
        </p:nvSpPr>
        <p:spPr>
          <a:xfrm>
            <a:off x="1752600" y="0"/>
            <a:ext cx="6019800" cy="533400"/>
          </a:xfrm>
        </p:spPr>
        <p:txBody>
          <a:bodyPr/>
          <a:lstStyle/>
          <a:p>
            <a:r>
              <a:rPr lang="en-US" dirty="0"/>
              <a:t>GEO’s interpretation of capacity </a:t>
            </a:r>
            <a:r>
              <a:rPr lang="en-US" dirty="0" smtClean="0"/>
              <a:t>development is </a:t>
            </a:r>
            <a:r>
              <a:rPr lang="en-US" dirty="0"/>
              <a:t>based on widely-accepted definitions from UNCED, UNDP and OECD</a:t>
            </a:r>
            <a:endParaRPr lang="nl-NL" dirty="0"/>
          </a:p>
        </p:txBody>
      </p:sp>
    </p:spTree>
    <p:extLst>
      <p:ext uri="{BB962C8B-B14F-4D97-AF65-F5344CB8AC3E}">
        <p14:creationId xmlns:p14="http://schemas.microsoft.com/office/powerpoint/2010/main" val="197432378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1828800" y="0"/>
            <a:ext cx="5715000" cy="533400"/>
          </a:xfrm>
        </p:spPr>
        <p:txBody>
          <a:bodyPr/>
          <a:lstStyle/>
          <a:p>
            <a:pPr algn="l" rtl="0"/>
            <a:r>
              <a:rPr lang="en-US" dirty="0" smtClean="0"/>
              <a:t>GEO promotes a holistic </a:t>
            </a:r>
            <a:r>
              <a:rPr lang="en-US" dirty="0"/>
              <a:t>approach on CD, addressing three different levels of      interventions</a:t>
            </a:r>
            <a:endParaRPr lang="nl-NL" dirty="0"/>
          </a:p>
          <a:p>
            <a:r>
              <a:rPr lang="en-US" dirty="0" smtClean="0"/>
              <a:t> </a:t>
            </a:r>
            <a:r>
              <a:rPr lang="en-US" dirty="0"/>
              <a:t>interpretation of capacity </a:t>
            </a:r>
            <a:r>
              <a:rPr lang="en-US" dirty="0" smtClean="0"/>
              <a:t>development is </a:t>
            </a:r>
            <a:r>
              <a:rPr lang="en-US" dirty="0"/>
              <a:t>based on widely-accepted definitions from UNCED, UNDP and OECD</a:t>
            </a:r>
            <a:endParaRPr lang="nl-NL"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981" y="1752600"/>
            <a:ext cx="7876637" cy="4453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655571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1917575" y="0"/>
            <a:ext cx="5550025" cy="533400"/>
          </a:xfrm>
        </p:spPr>
        <p:txBody>
          <a:bodyPr/>
          <a:lstStyle/>
          <a:p>
            <a:r>
              <a:rPr lang="en-US" dirty="0" smtClean="0"/>
              <a:t>Going from a traditional approach, </a:t>
            </a:r>
            <a:r>
              <a:rPr lang="en-US" dirty="0"/>
              <a:t>strengthening individual capacity through </a:t>
            </a:r>
            <a:r>
              <a:rPr lang="en-US" dirty="0" smtClean="0"/>
              <a:t>training, to co-creation</a:t>
            </a:r>
            <a:endParaRPr lang="nl-NL" dirty="0"/>
          </a:p>
        </p:txBody>
      </p:sp>
      <p:pic>
        <p:nvPicPr>
          <p:cNvPr id="4" name="Picture 3" descr="\\internal.wmo.int\UserData\Redirected\clarlee\Downloads\kisspng-training-teacher-classroom-clip-art-training-5abe32eee393a0.700099481522414318932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130" y="1404601"/>
            <a:ext cx="3669280" cy="267062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nternal.wmo.int\UserData\Redirected\clarlee\Downloads\kisspng-dialogue-interpersonal-relationship-understanding-computer-class-pictures-5a76efa9efd199.134418041517744041982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7056" y="1121615"/>
            <a:ext cx="3240360" cy="283531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00653" y="3922247"/>
            <a:ext cx="2857834" cy="461665"/>
          </a:xfrm>
          <a:prstGeom prst="rect">
            <a:avLst/>
          </a:prstGeom>
          <a:noFill/>
        </p:spPr>
        <p:txBody>
          <a:bodyPr wrap="none" rtlCol="0">
            <a:spAutoFit/>
          </a:bodyPr>
          <a:lstStyle/>
          <a:p>
            <a:r>
              <a:rPr lang="en-US" sz="2400" b="1" smtClean="0"/>
              <a:t>Traditional Approach</a:t>
            </a:r>
            <a:endParaRPr lang="en-GB" sz="2400" b="1"/>
          </a:p>
        </p:txBody>
      </p:sp>
      <p:sp>
        <p:nvSpPr>
          <p:cNvPr id="7" name="TextBox 6"/>
          <p:cNvSpPr txBox="1"/>
          <p:nvPr/>
        </p:nvSpPr>
        <p:spPr>
          <a:xfrm>
            <a:off x="4761345" y="3908126"/>
            <a:ext cx="2995820" cy="461665"/>
          </a:xfrm>
          <a:prstGeom prst="rect">
            <a:avLst/>
          </a:prstGeom>
          <a:noFill/>
        </p:spPr>
        <p:txBody>
          <a:bodyPr wrap="none" rtlCol="0">
            <a:spAutoFit/>
          </a:bodyPr>
          <a:lstStyle/>
          <a:p>
            <a:r>
              <a:rPr lang="en-US" sz="2400" b="1" dirty="0" smtClean="0"/>
              <a:t>Co-Creation Approach</a:t>
            </a:r>
            <a:endParaRPr lang="en-GB" sz="2400" b="1" dirty="0"/>
          </a:p>
        </p:txBody>
      </p:sp>
      <p:sp>
        <p:nvSpPr>
          <p:cNvPr id="8" name="TextBox 7"/>
          <p:cNvSpPr txBox="1"/>
          <p:nvPr/>
        </p:nvSpPr>
        <p:spPr>
          <a:xfrm>
            <a:off x="425022" y="4369791"/>
            <a:ext cx="4311954" cy="1754326"/>
          </a:xfrm>
          <a:prstGeom prst="rect">
            <a:avLst/>
          </a:prstGeom>
          <a:noFill/>
        </p:spPr>
        <p:txBody>
          <a:bodyPr wrap="square" rtlCol="0">
            <a:spAutoFit/>
          </a:bodyPr>
          <a:lstStyle/>
          <a:p>
            <a:pPr marL="285750" indent="-285750">
              <a:buFont typeface="Arial" panose="020B0604020202020204" pitchFamily="34" charset="0"/>
              <a:buChar char="•"/>
            </a:pPr>
            <a:r>
              <a:rPr lang="en-US" dirty="0" smtClean="0"/>
              <a:t>User organization identifies a need</a:t>
            </a:r>
          </a:p>
          <a:p>
            <a:pPr marL="285750" indent="-285750">
              <a:buFont typeface="Arial" panose="020B0604020202020204" pitchFamily="34" charset="0"/>
              <a:buChar char="•"/>
            </a:pPr>
            <a:r>
              <a:rPr lang="en-US" dirty="0" smtClean="0"/>
              <a:t>Provider organization develops &amp; delivers a course (on-site or virtual)</a:t>
            </a:r>
          </a:p>
          <a:p>
            <a:pPr marL="285750" indent="-285750">
              <a:buFont typeface="Arial" panose="020B0604020202020204" pitchFamily="34" charset="0"/>
              <a:buChar char="•"/>
            </a:pPr>
            <a:r>
              <a:rPr lang="en-US" dirty="0" smtClean="0"/>
              <a:t>Users participate as recipients</a:t>
            </a:r>
          </a:p>
          <a:p>
            <a:pPr marL="285750" indent="-285750">
              <a:buFont typeface="Arial" panose="020B0604020202020204" pitchFamily="34" charset="0"/>
              <a:buChar char="•"/>
            </a:pPr>
            <a:r>
              <a:rPr lang="en-US" dirty="0" smtClean="0"/>
              <a:t>Assessment based on participant satisfaction</a:t>
            </a:r>
            <a:endParaRPr lang="en-GB" dirty="0"/>
          </a:p>
        </p:txBody>
      </p:sp>
      <p:sp>
        <p:nvSpPr>
          <p:cNvPr id="9" name="TextBox 8"/>
          <p:cNvSpPr txBox="1"/>
          <p:nvPr/>
        </p:nvSpPr>
        <p:spPr>
          <a:xfrm>
            <a:off x="4761345" y="4348449"/>
            <a:ext cx="4513667" cy="2031325"/>
          </a:xfrm>
          <a:prstGeom prst="rect">
            <a:avLst/>
          </a:prstGeom>
          <a:noFill/>
        </p:spPr>
        <p:txBody>
          <a:bodyPr wrap="square" rtlCol="0">
            <a:spAutoFit/>
          </a:bodyPr>
          <a:lstStyle/>
          <a:p>
            <a:pPr marL="285750" indent="-285750">
              <a:buFont typeface="Arial" panose="020B0604020202020204" pitchFamily="34" charset="0"/>
              <a:buChar char="•"/>
            </a:pPr>
            <a:r>
              <a:rPr lang="en-US" dirty="0" smtClean="0"/>
              <a:t>Complex problem addressed by joint effort</a:t>
            </a:r>
          </a:p>
          <a:p>
            <a:pPr marL="285750" indent="-285750">
              <a:buFont typeface="Arial" panose="020B0604020202020204" pitchFamily="34" charset="0"/>
              <a:buChar char="•"/>
            </a:pPr>
            <a:r>
              <a:rPr lang="en-US" dirty="0" smtClean="0"/>
              <a:t>Participants may bring: technological capabilities, contextual knowledge, identified needs</a:t>
            </a:r>
          </a:p>
          <a:p>
            <a:pPr marL="285750" indent="-285750">
              <a:buFont typeface="Arial" panose="020B0604020202020204" pitchFamily="34" charset="0"/>
              <a:buChar char="•"/>
            </a:pPr>
            <a:r>
              <a:rPr lang="en-US" dirty="0" smtClean="0"/>
              <a:t>Assessment based on real learning, performance improvement, future management of the problem</a:t>
            </a:r>
          </a:p>
        </p:txBody>
      </p:sp>
    </p:spTree>
    <p:extLst>
      <p:ext uri="{BB962C8B-B14F-4D97-AF65-F5344CB8AC3E}">
        <p14:creationId xmlns:p14="http://schemas.microsoft.com/office/powerpoint/2010/main" val="293606415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1905000" y="0"/>
            <a:ext cx="4953000" cy="533400"/>
          </a:xfrm>
        </p:spPr>
        <p:txBody>
          <a:bodyPr/>
          <a:lstStyle/>
          <a:p>
            <a:r>
              <a:rPr lang="en-US" dirty="0" smtClean="0"/>
              <a:t>The Theory of Change and related pathways to change supports the co-creation processes</a:t>
            </a:r>
            <a:endParaRPr lang="nl-NL"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676400"/>
            <a:ext cx="5404927" cy="18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81236" y="1533783"/>
            <a:ext cx="2880320" cy="1323439"/>
          </a:xfrm>
          <a:prstGeom prst="rect">
            <a:avLst/>
          </a:prstGeom>
          <a:noFill/>
        </p:spPr>
        <p:txBody>
          <a:bodyPr wrap="square" rtlCol="0">
            <a:spAutoFit/>
          </a:bodyPr>
          <a:lstStyle/>
          <a:p>
            <a:r>
              <a:rPr lang="en-US" sz="1600" smtClean="0"/>
              <a:t>Theory of Change is used by many UN and national agencies. Here is a diagram describing the general approach from the UN Development Group.</a:t>
            </a:r>
            <a:endParaRPr lang="en-GB" sz="1600"/>
          </a:p>
        </p:txBody>
      </p:sp>
      <p:sp>
        <p:nvSpPr>
          <p:cNvPr id="6" name="Arc 5"/>
          <p:cNvSpPr/>
          <p:nvPr/>
        </p:nvSpPr>
        <p:spPr>
          <a:xfrm rot="10800000">
            <a:off x="2433464" y="2509506"/>
            <a:ext cx="1864382" cy="360040"/>
          </a:xfrm>
          <a:prstGeom prst="arc">
            <a:avLst>
              <a:gd name="adj1" fmla="val 13669110"/>
              <a:gd name="adj2" fmla="val 0"/>
            </a:avLst>
          </a:prstGeom>
          <a:ln w="762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pic>
        <p:nvPicPr>
          <p:cNvPr id="7" name="Picture 6"/>
          <p:cNvPicPr>
            <a:picLocks noChangeAspect="1"/>
          </p:cNvPicPr>
          <p:nvPr/>
        </p:nvPicPr>
        <p:blipFill>
          <a:blip r:embed="rId3"/>
          <a:stretch>
            <a:fillRect/>
          </a:stretch>
        </p:blipFill>
        <p:spPr>
          <a:xfrm>
            <a:off x="2590800" y="3587514"/>
            <a:ext cx="3595639" cy="3270486"/>
          </a:xfrm>
          <a:prstGeom prst="rect">
            <a:avLst/>
          </a:prstGeom>
        </p:spPr>
      </p:pic>
    </p:spTree>
    <p:extLst>
      <p:ext uri="{BB962C8B-B14F-4D97-AF65-F5344CB8AC3E}">
        <p14:creationId xmlns:p14="http://schemas.microsoft.com/office/powerpoint/2010/main" val="350764699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2057400" y="14748"/>
            <a:ext cx="5486400" cy="533400"/>
          </a:xfrm>
        </p:spPr>
        <p:txBody>
          <a:bodyPr/>
          <a:lstStyle/>
          <a:p>
            <a:r>
              <a:rPr lang="en-US" dirty="0"/>
              <a:t>GEO’s efforts on capacity </a:t>
            </a:r>
            <a:r>
              <a:rPr lang="en-US" dirty="0" smtClean="0"/>
              <a:t>development building are redirected in the new strategy</a:t>
            </a:r>
            <a:endParaRPr lang="nl-NL" dirty="0"/>
          </a:p>
        </p:txBody>
      </p:sp>
      <p:sp>
        <p:nvSpPr>
          <p:cNvPr id="4" name="TextBox 3"/>
          <p:cNvSpPr txBox="1"/>
          <p:nvPr/>
        </p:nvSpPr>
        <p:spPr>
          <a:xfrm>
            <a:off x="1393129" y="1364352"/>
            <a:ext cx="957763" cy="523220"/>
          </a:xfrm>
          <a:prstGeom prst="rect">
            <a:avLst/>
          </a:prstGeom>
          <a:noFill/>
        </p:spPr>
        <p:txBody>
          <a:bodyPr wrap="none" rtlCol="0">
            <a:spAutoFit/>
          </a:bodyPr>
          <a:lstStyle/>
          <a:p>
            <a:r>
              <a:rPr lang="en-US" sz="2800" b="1" i="1" smtClean="0">
                <a:solidFill>
                  <a:schemeClr val="tx2"/>
                </a:solidFill>
              </a:rPr>
              <a:t>From</a:t>
            </a:r>
            <a:endParaRPr lang="en-GB" sz="2800" b="1" i="1">
              <a:solidFill>
                <a:schemeClr val="tx2"/>
              </a:solidFill>
            </a:endParaRPr>
          </a:p>
        </p:txBody>
      </p:sp>
      <p:sp>
        <p:nvSpPr>
          <p:cNvPr id="5" name="TextBox 4"/>
          <p:cNvSpPr txBox="1"/>
          <p:nvPr/>
        </p:nvSpPr>
        <p:spPr>
          <a:xfrm>
            <a:off x="6341837" y="1362634"/>
            <a:ext cx="523926" cy="523220"/>
          </a:xfrm>
          <a:prstGeom prst="rect">
            <a:avLst/>
          </a:prstGeom>
          <a:noFill/>
        </p:spPr>
        <p:txBody>
          <a:bodyPr wrap="none" rtlCol="0">
            <a:spAutoFit/>
          </a:bodyPr>
          <a:lstStyle/>
          <a:p>
            <a:r>
              <a:rPr lang="en-US" sz="2800" b="1" i="1" smtClean="0">
                <a:solidFill>
                  <a:schemeClr val="tx2"/>
                </a:solidFill>
              </a:rPr>
              <a:t>To</a:t>
            </a:r>
            <a:endParaRPr lang="en-GB" sz="2800" b="1" i="1">
              <a:solidFill>
                <a:schemeClr val="tx2"/>
              </a:solidFill>
            </a:endParaRPr>
          </a:p>
        </p:txBody>
      </p:sp>
      <p:sp>
        <p:nvSpPr>
          <p:cNvPr id="6" name="TextBox 5"/>
          <p:cNvSpPr txBox="1"/>
          <p:nvPr/>
        </p:nvSpPr>
        <p:spPr>
          <a:xfrm>
            <a:off x="886003" y="2015004"/>
            <a:ext cx="2238197" cy="707886"/>
          </a:xfrm>
          <a:prstGeom prst="rect">
            <a:avLst/>
          </a:prstGeom>
          <a:noFill/>
        </p:spPr>
        <p:txBody>
          <a:bodyPr wrap="square" rtlCol="0">
            <a:spAutoFit/>
          </a:bodyPr>
          <a:lstStyle/>
          <a:p>
            <a:r>
              <a:rPr lang="en-US" sz="2000" dirty="0" smtClean="0">
                <a:solidFill>
                  <a:schemeClr val="accent3">
                    <a:lumMod val="75000"/>
                  </a:schemeClr>
                </a:solidFill>
              </a:rPr>
              <a:t>Capacity </a:t>
            </a:r>
            <a:r>
              <a:rPr lang="en-US" sz="2000" dirty="0" smtClean="0">
                <a:solidFill>
                  <a:schemeClr val="accent3">
                    <a:lumMod val="75000"/>
                  </a:schemeClr>
                </a:solidFill>
              </a:rPr>
              <a:t>Building Coordination</a:t>
            </a:r>
            <a:endParaRPr lang="en-GB" sz="2000" dirty="0">
              <a:solidFill>
                <a:schemeClr val="accent3">
                  <a:lumMod val="75000"/>
                </a:schemeClr>
              </a:solidFill>
            </a:endParaRPr>
          </a:p>
        </p:txBody>
      </p:sp>
      <p:sp>
        <p:nvSpPr>
          <p:cNvPr id="7" name="TextBox 6"/>
          <p:cNvSpPr txBox="1"/>
          <p:nvPr/>
        </p:nvSpPr>
        <p:spPr>
          <a:xfrm>
            <a:off x="5105400" y="1923275"/>
            <a:ext cx="2741664" cy="707886"/>
          </a:xfrm>
          <a:prstGeom prst="rect">
            <a:avLst/>
          </a:prstGeom>
          <a:noFill/>
        </p:spPr>
        <p:txBody>
          <a:bodyPr wrap="square" rtlCol="0">
            <a:spAutoFit/>
          </a:bodyPr>
          <a:lstStyle/>
          <a:p>
            <a:r>
              <a:rPr lang="en-US" sz="2000" dirty="0" smtClean="0">
                <a:solidFill>
                  <a:schemeClr val="accent3">
                    <a:lumMod val="75000"/>
                  </a:schemeClr>
                </a:solidFill>
              </a:rPr>
              <a:t>Capacity </a:t>
            </a:r>
            <a:r>
              <a:rPr lang="en-US" sz="2000" dirty="0" smtClean="0">
                <a:solidFill>
                  <a:schemeClr val="accent3">
                    <a:lumMod val="75000"/>
                  </a:schemeClr>
                </a:solidFill>
              </a:rPr>
              <a:t>Development Facilitation</a:t>
            </a:r>
            <a:endParaRPr lang="en-GB" sz="2000" dirty="0">
              <a:solidFill>
                <a:schemeClr val="accent3">
                  <a:lumMod val="75000"/>
                </a:schemeClr>
              </a:solidFill>
            </a:endParaRPr>
          </a:p>
        </p:txBody>
      </p:sp>
      <p:sp>
        <p:nvSpPr>
          <p:cNvPr id="10" name="TextBox 9"/>
          <p:cNvSpPr txBox="1"/>
          <p:nvPr/>
        </p:nvSpPr>
        <p:spPr>
          <a:xfrm>
            <a:off x="1186607" y="3078358"/>
            <a:ext cx="2577457" cy="400110"/>
          </a:xfrm>
          <a:prstGeom prst="rect">
            <a:avLst/>
          </a:prstGeom>
          <a:noFill/>
        </p:spPr>
        <p:txBody>
          <a:bodyPr wrap="square" rtlCol="0">
            <a:spAutoFit/>
          </a:bodyPr>
          <a:lstStyle/>
          <a:p>
            <a:r>
              <a:rPr lang="en-US" sz="2000" dirty="0" smtClean="0">
                <a:solidFill>
                  <a:schemeClr val="accent3">
                    <a:lumMod val="75000"/>
                  </a:schemeClr>
                </a:solidFill>
              </a:rPr>
              <a:t>Maintaining databases</a:t>
            </a:r>
            <a:endParaRPr lang="en-GB" sz="2000" dirty="0">
              <a:solidFill>
                <a:schemeClr val="accent3">
                  <a:lumMod val="75000"/>
                </a:schemeClr>
              </a:solidFill>
            </a:endParaRPr>
          </a:p>
        </p:txBody>
      </p:sp>
      <p:sp>
        <p:nvSpPr>
          <p:cNvPr id="11" name="TextBox 10"/>
          <p:cNvSpPr txBox="1"/>
          <p:nvPr/>
        </p:nvSpPr>
        <p:spPr>
          <a:xfrm>
            <a:off x="4155529" y="3059726"/>
            <a:ext cx="4896543" cy="707886"/>
          </a:xfrm>
          <a:prstGeom prst="rect">
            <a:avLst/>
          </a:prstGeom>
          <a:noFill/>
        </p:spPr>
        <p:txBody>
          <a:bodyPr wrap="square" rtlCol="0">
            <a:spAutoFit/>
          </a:bodyPr>
          <a:lstStyle/>
          <a:p>
            <a:pPr algn="ctr"/>
            <a:r>
              <a:rPr lang="en-US" sz="2000" dirty="0" smtClean="0">
                <a:solidFill>
                  <a:schemeClr val="accent3">
                    <a:lumMod val="75000"/>
                  </a:schemeClr>
                </a:solidFill>
              </a:rPr>
              <a:t>Assisting with the design, development &amp; implementation of </a:t>
            </a:r>
            <a:r>
              <a:rPr lang="en-US" sz="2000" dirty="0" smtClean="0">
                <a:solidFill>
                  <a:schemeClr val="accent3">
                    <a:lumMod val="75000"/>
                  </a:schemeClr>
                </a:solidFill>
              </a:rPr>
              <a:t>CD </a:t>
            </a:r>
            <a:r>
              <a:rPr lang="en-US" sz="2000" dirty="0" smtClean="0">
                <a:solidFill>
                  <a:schemeClr val="accent3">
                    <a:lumMod val="75000"/>
                  </a:schemeClr>
                </a:solidFill>
              </a:rPr>
              <a:t>activities</a:t>
            </a:r>
            <a:endParaRPr lang="en-GB" sz="2000" dirty="0">
              <a:solidFill>
                <a:schemeClr val="accent3">
                  <a:lumMod val="75000"/>
                </a:schemeClr>
              </a:solidFill>
            </a:endParaRPr>
          </a:p>
        </p:txBody>
      </p:sp>
      <p:sp>
        <p:nvSpPr>
          <p:cNvPr id="12" name="Right Arrow 11"/>
          <p:cNvSpPr/>
          <p:nvPr/>
        </p:nvSpPr>
        <p:spPr>
          <a:xfrm>
            <a:off x="3581400" y="1371600"/>
            <a:ext cx="648072" cy="2335425"/>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p:cNvGrpSpPr/>
          <p:nvPr/>
        </p:nvGrpSpPr>
        <p:grpSpPr>
          <a:xfrm>
            <a:off x="578824" y="4624742"/>
            <a:ext cx="7598328" cy="1488889"/>
            <a:chOff x="1487603" y="4509120"/>
            <a:chExt cx="7598328" cy="1488889"/>
          </a:xfrm>
        </p:grpSpPr>
        <p:sp>
          <p:nvSpPr>
            <p:cNvPr id="14" name="TextBox 13"/>
            <p:cNvSpPr txBox="1"/>
            <p:nvPr/>
          </p:nvSpPr>
          <p:spPr>
            <a:xfrm>
              <a:off x="1487603" y="4509120"/>
              <a:ext cx="3625964" cy="646331"/>
            </a:xfrm>
            <a:prstGeom prst="rect">
              <a:avLst/>
            </a:prstGeom>
            <a:noFill/>
          </p:spPr>
          <p:txBody>
            <a:bodyPr wrap="square" rtlCol="0">
              <a:spAutoFit/>
            </a:bodyPr>
            <a:lstStyle/>
            <a:p>
              <a:r>
                <a:rPr lang="en-US" b="1" dirty="0" smtClean="0">
                  <a:solidFill>
                    <a:schemeClr val="accent2"/>
                  </a:solidFill>
                </a:rPr>
                <a:t>Target Audience of the Capacity Building Working Group</a:t>
              </a:r>
              <a:endParaRPr lang="en-GB" b="1" dirty="0">
                <a:solidFill>
                  <a:schemeClr val="accent2"/>
                </a:solidFill>
              </a:endParaRPr>
            </a:p>
          </p:txBody>
        </p:sp>
        <p:sp>
          <p:nvSpPr>
            <p:cNvPr id="15" name="TextBox 14"/>
            <p:cNvSpPr txBox="1"/>
            <p:nvPr/>
          </p:nvSpPr>
          <p:spPr>
            <a:xfrm>
              <a:off x="5198857" y="4509120"/>
              <a:ext cx="3887074" cy="646331"/>
            </a:xfrm>
            <a:prstGeom prst="rect">
              <a:avLst/>
            </a:prstGeom>
            <a:noFill/>
          </p:spPr>
          <p:txBody>
            <a:bodyPr wrap="square" rtlCol="0">
              <a:spAutoFit/>
            </a:bodyPr>
            <a:lstStyle/>
            <a:p>
              <a:r>
                <a:rPr lang="en-US" b="1" dirty="0" smtClean="0">
                  <a:solidFill>
                    <a:schemeClr val="accent3">
                      <a:lumMod val="75000"/>
                    </a:schemeClr>
                  </a:solidFill>
                  <a:sym typeface="Wingdings"/>
                </a:rPr>
                <a:t>Leads and Participants of GEO Flagships, Initiatives  &amp; Regional GEOs</a:t>
              </a:r>
              <a:r>
                <a:rPr lang="en-US" b="1" dirty="0" smtClean="0">
                  <a:solidFill>
                    <a:schemeClr val="accent3">
                      <a:lumMod val="75000"/>
                    </a:schemeClr>
                  </a:solidFill>
                </a:rPr>
                <a:t> </a:t>
              </a:r>
              <a:endParaRPr lang="en-GB" b="1" dirty="0">
                <a:solidFill>
                  <a:schemeClr val="accent3">
                    <a:lumMod val="75000"/>
                  </a:schemeClr>
                </a:solidFill>
              </a:endParaRPr>
            </a:p>
          </p:txBody>
        </p:sp>
        <p:sp>
          <p:nvSpPr>
            <p:cNvPr id="16" name="TextBox 15"/>
            <p:cNvSpPr txBox="1"/>
            <p:nvPr/>
          </p:nvSpPr>
          <p:spPr>
            <a:xfrm>
              <a:off x="1487603" y="5351678"/>
              <a:ext cx="3729700" cy="646331"/>
            </a:xfrm>
            <a:prstGeom prst="rect">
              <a:avLst/>
            </a:prstGeom>
            <a:noFill/>
          </p:spPr>
          <p:txBody>
            <a:bodyPr wrap="square" rtlCol="0">
              <a:spAutoFit/>
            </a:bodyPr>
            <a:lstStyle/>
            <a:p>
              <a:r>
                <a:rPr lang="en-US" b="1" smtClean="0">
                  <a:solidFill>
                    <a:schemeClr val="accent2"/>
                  </a:solidFill>
                </a:rPr>
                <a:t>Target Audience of GEO Flagships, Initiatives &amp; Regional GEOs</a:t>
              </a:r>
              <a:r>
                <a:rPr lang="en-US" b="1" smtClean="0">
                  <a:solidFill>
                    <a:schemeClr val="accent2"/>
                  </a:solidFill>
                  <a:sym typeface="Wingdings"/>
                </a:rPr>
                <a:t></a:t>
              </a:r>
              <a:endParaRPr lang="en-GB" b="1">
                <a:solidFill>
                  <a:schemeClr val="accent2"/>
                </a:solidFill>
              </a:endParaRPr>
            </a:p>
          </p:txBody>
        </p:sp>
        <p:sp>
          <p:nvSpPr>
            <p:cNvPr id="17" name="TextBox 16"/>
            <p:cNvSpPr txBox="1"/>
            <p:nvPr/>
          </p:nvSpPr>
          <p:spPr>
            <a:xfrm>
              <a:off x="5198857" y="5490177"/>
              <a:ext cx="3312367" cy="369332"/>
            </a:xfrm>
            <a:prstGeom prst="rect">
              <a:avLst/>
            </a:prstGeom>
            <a:noFill/>
          </p:spPr>
          <p:txBody>
            <a:bodyPr wrap="square" rtlCol="0">
              <a:spAutoFit/>
            </a:bodyPr>
            <a:lstStyle/>
            <a:p>
              <a:r>
                <a:rPr lang="en-US" b="1" smtClean="0">
                  <a:solidFill>
                    <a:schemeClr val="accent3">
                      <a:lumMod val="75000"/>
                    </a:schemeClr>
                  </a:solidFill>
                  <a:sym typeface="Wingdings"/>
                </a:rPr>
                <a:t>End Users of Earth Observations</a:t>
              </a:r>
              <a:endParaRPr lang="en-GB" b="1">
                <a:solidFill>
                  <a:schemeClr val="accent3">
                    <a:lumMod val="75000"/>
                  </a:schemeClr>
                </a:solidFill>
              </a:endParaRPr>
            </a:p>
          </p:txBody>
        </p:sp>
        <p:sp>
          <p:nvSpPr>
            <p:cNvPr id="18" name="Equal 17"/>
            <p:cNvSpPr/>
            <p:nvPr/>
          </p:nvSpPr>
          <p:spPr>
            <a:xfrm>
              <a:off x="4791721" y="4724273"/>
              <a:ext cx="306518" cy="216024"/>
            </a:xfrm>
            <a:prstGeom prst="mathEqual">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 name="Equal 18"/>
            <p:cNvSpPr/>
            <p:nvPr/>
          </p:nvSpPr>
          <p:spPr>
            <a:xfrm>
              <a:off x="4833831" y="5566831"/>
              <a:ext cx="306518" cy="216024"/>
            </a:xfrm>
            <a:prstGeom prst="mathEqual">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Tree>
    <p:extLst>
      <p:ext uri="{BB962C8B-B14F-4D97-AF65-F5344CB8AC3E}">
        <p14:creationId xmlns:p14="http://schemas.microsoft.com/office/powerpoint/2010/main" val="235035438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a:lstStyle/>
          <a:p>
            <a:r>
              <a:rPr lang="en-US" dirty="0"/>
              <a:t>Summarizing</a:t>
            </a:r>
            <a:endParaRPr lang="nl-NL" dirty="0"/>
          </a:p>
        </p:txBody>
      </p:sp>
      <p:sp>
        <p:nvSpPr>
          <p:cNvPr id="4" name="Content Placeholder 2"/>
          <p:cNvSpPr>
            <a:spLocks noGrp="1"/>
          </p:cNvSpPr>
          <p:nvPr>
            <p:ph idx="4294967295"/>
          </p:nvPr>
        </p:nvSpPr>
        <p:spPr>
          <a:xfrm>
            <a:off x="199103" y="1447800"/>
            <a:ext cx="8915400" cy="4525963"/>
          </a:xfrm>
          <a:prstGeom prst="rect">
            <a:avLst/>
          </a:prstGeom>
        </p:spPr>
        <p:txBody>
          <a:bodyPr>
            <a:normAutofit fontScale="85000" lnSpcReduction="20000"/>
          </a:bodyPr>
          <a:lstStyle/>
          <a:p>
            <a:r>
              <a:rPr lang="en-US" dirty="0" smtClean="0"/>
              <a:t>Focus lies on supporting GEO Flagships and Initiatives in developing and implementing CD interventions, applying a holistic view (going beyond individual training) and the concept of co-creation.</a:t>
            </a:r>
          </a:p>
          <a:p>
            <a:endParaRPr lang="en-US" dirty="0" smtClean="0"/>
          </a:p>
          <a:p>
            <a:r>
              <a:rPr lang="en-US" dirty="0" smtClean="0"/>
              <a:t>Applying </a:t>
            </a:r>
            <a:r>
              <a:rPr lang="en-US" dirty="0"/>
              <a:t>the </a:t>
            </a:r>
            <a:r>
              <a:rPr lang="en-US" dirty="0" err="1"/>
              <a:t>ToC</a:t>
            </a:r>
            <a:r>
              <a:rPr lang="en-US" dirty="0"/>
              <a:t> </a:t>
            </a:r>
            <a:r>
              <a:rPr lang="en-US" dirty="0" smtClean="0"/>
              <a:t>will ensure measurable results and contribute to sustainable impact.</a:t>
            </a:r>
            <a:endParaRPr lang="en-US" dirty="0"/>
          </a:p>
          <a:p>
            <a:endParaRPr lang="en-US" dirty="0"/>
          </a:p>
          <a:p>
            <a:r>
              <a:rPr lang="en-US" dirty="0" smtClean="0"/>
              <a:t>Tools, methods and best practices will be developed and shared among the GEO community. </a:t>
            </a:r>
          </a:p>
          <a:p>
            <a:endParaRPr lang="en-US" dirty="0"/>
          </a:p>
          <a:p>
            <a:r>
              <a:rPr lang="en-US" dirty="0" smtClean="0"/>
              <a:t>Additional efforts are needed to strengthen the WG-CBC by active participation of the members.</a:t>
            </a:r>
          </a:p>
          <a:p>
            <a:endParaRPr lang="en-US" dirty="0"/>
          </a:p>
          <a:p>
            <a:r>
              <a:rPr lang="en-US" dirty="0" smtClean="0"/>
              <a:t>The </a:t>
            </a:r>
            <a:r>
              <a:rPr lang="en-US" dirty="0" err="1" smtClean="0"/>
              <a:t>GeoCab</a:t>
            </a:r>
            <a:r>
              <a:rPr lang="en-US" dirty="0" smtClean="0"/>
              <a:t> Portal, actually off-line, will not be supported anymore by the WG.</a:t>
            </a:r>
            <a:endParaRPr lang="nl-NL" dirty="0"/>
          </a:p>
        </p:txBody>
      </p:sp>
    </p:spTree>
    <p:extLst>
      <p:ext uri="{BB962C8B-B14F-4D97-AF65-F5344CB8AC3E}">
        <p14:creationId xmlns:p14="http://schemas.microsoft.com/office/powerpoint/2010/main" val="429129542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42"/>
          <p:cNvPicPr>
            <a:picLocks noChangeAspect="1"/>
          </p:cNvPicPr>
          <p:nvPr/>
        </p:nvPicPr>
        <p:blipFill>
          <a:blip r:embed="rId2"/>
          <a:stretch>
            <a:fillRect/>
          </a:stretch>
        </p:blipFill>
        <p:spPr>
          <a:xfrm>
            <a:off x="838200" y="1169702"/>
            <a:ext cx="7391400" cy="5117123"/>
          </a:xfrm>
          <a:prstGeom prst="rect">
            <a:avLst/>
          </a:prstGeom>
        </p:spPr>
      </p:pic>
      <p:sp>
        <p:nvSpPr>
          <p:cNvPr id="5" name="TextBox 4"/>
          <p:cNvSpPr txBox="1"/>
          <p:nvPr/>
        </p:nvSpPr>
        <p:spPr>
          <a:xfrm>
            <a:off x="1905000" y="4876800"/>
            <a:ext cx="6324600" cy="92332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err="1" smtClean="0">
                <a:ln>
                  <a:noFill/>
                </a:ln>
                <a:solidFill>
                  <a:srgbClr val="002569"/>
                </a:solidFill>
                <a:effectLst/>
                <a:uFillTx/>
              </a:rPr>
              <a:t>Joost</a:t>
            </a:r>
            <a:r>
              <a:rPr kumimoji="0" lang="en-US" sz="1800" b="0" i="0" u="none" strike="noStrike" cap="none" spc="0" normalizeH="0" baseline="0" dirty="0" smtClean="0">
                <a:ln>
                  <a:noFill/>
                </a:ln>
                <a:solidFill>
                  <a:srgbClr val="002569"/>
                </a:solidFill>
                <a:effectLst/>
                <a:uFillTx/>
              </a:rPr>
              <a:t> Teuben, GEO Secretariat</a:t>
            </a:r>
          </a:p>
          <a:p>
            <a:pPr marL="0" marR="0" indent="0" algn="l" defTabSz="457200" rtl="0" fontAlgn="auto" latinLnBrk="1" hangingPunct="0">
              <a:lnSpc>
                <a:spcPct val="100000"/>
              </a:lnSpc>
              <a:spcBef>
                <a:spcPts val="0"/>
              </a:spcBef>
              <a:spcAft>
                <a:spcPts val="0"/>
              </a:spcAft>
              <a:buClrTx/>
              <a:buSzTx/>
              <a:buFontTx/>
              <a:buNone/>
              <a:tabLst/>
            </a:pPr>
            <a:r>
              <a:rPr lang="en-US" dirty="0" smtClean="0"/>
              <a:t>WG-CBC coordinator (secondment by ITC, The Netherlands)</a:t>
            </a:r>
          </a:p>
          <a:p>
            <a:pPr marL="0" marR="0" indent="0" algn="l" defTabSz="4572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2569"/>
                </a:solidFill>
                <a:effectLst/>
                <a:uFillTx/>
              </a:rPr>
              <a:t>jteuben@geosec.org</a:t>
            </a:r>
            <a:endParaRPr kumimoji="0" lang="nl-NL" sz="1800" b="0" i="0" u="none" strike="noStrike" cap="none" spc="0" normalizeH="0" baseline="0" dirty="0">
              <a:ln>
                <a:noFill/>
              </a:ln>
              <a:solidFill>
                <a:srgbClr val="002569"/>
              </a:solidFill>
              <a:effectLst/>
              <a:uFillTx/>
            </a:endParaRPr>
          </a:p>
        </p:txBody>
      </p:sp>
    </p:spTree>
    <p:extLst>
      <p:ext uri="{BB962C8B-B14F-4D97-AF65-F5344CB8AC3E}">
        <p14:creationId xmlns:p14="http://schemas.microsoft.com/office/powerpoint/2010/main" val="4049173411"/>
      </p:ext>
    </p:extLst>
  </p:cSld>
  <p:clrMapOvr>
    <a:masterClrMapping/>
  </p:clrMapOvr>
  <p:transition spd="med"/>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8792</TotalTime>
  <Words>425</Words>
  <Application>Microsoft Office PowerPoint</Application>
  <PresentationFormat>On-screen Show (4:3)</PresentationFormat>
  <Paragraphs>52</Paragraphs>
  <Slides>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Arial</vt:lpstr>
      <vt:lpstr>Arial Bold</vt:lpstr>
      <vt:lpstr>Avenir Roman</vt:lpstr>
      <vt:lpstr>Calibri</vt:lpstr>
      <vt:lpstr>Courier New</vt:lpstr>
      <vt:lpstr>Droid Serif</vt:lpstr>
      <vt:lpstr>Proxima Nova Regular</vt:lpstr>
      <vt:lpstr>Wingdings</vt:lpstr>
      <vt:lpstr>Default</vt:lpstr>
      <vt:lpstr> The GEO Capacity Development Strategy</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Teuben, J.G.F. (ITC)</cp:lastModifiedBy>
  <cp:revision>13</cp:revision>
  <dcterms:modified xsi:type="dcterms:W3CDTF">2019-02-26T10:14:57Z</dcterms:modified>
</cp:coreProperties>
</file>