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76" r:id="rId3"/>
    <p:sldId id="278" r:id="rId4"/>
    <p:sldId id="259" r:id="rId5"/>
    <p:sldId id="260" r:id="rId6"/>
    <p:sldId id="257" r:id="rId7"/>
    <p:sldId id="261" r:id="rId8"/>
    <p:sldId id="262" r:id="rId9"/>
    <p:sldId id="258" r:id="rId10"/>
    <p:sldId id="275" r:id="rId11"/>
    <p:sldId id="272"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8" d="100"/>
          <a:sy n="78" d="100"/>
        </p:scale>
        <p:origin x="546" y="948"/>
      </p:cViewPr>
      <p:guideLst/>
    </p:cSldViewPr>
  </p:slideViewPr>
  <p:notesTextViewPr>
    <p:cViewPr>
      <p:scale>
        <a:sx n="3" d="2"/>
        <a:sy n="3" d="2"/>
      </p:scale>
      <p:origin x="0" y="0"/>
    </p:cViewPr>
  </p:notesTextViewPr>
  <p:sorterViewPr>
    <p:cViewPr varScale="1">
      <p:scale>
        <a:sx n="100" d="100"/>
        <a:sy n="100" d="100"/>
      </p:scale>
      <p:origin x="0" y="-1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A7A55-0E74-412B-BDBD-B302704EA31D}" type="datetimeFigureOut">
              <a:rPr lang="en-GB" smtClean="0"/>
              <a:t>09/03/2020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E54FB-5EB3-464B-A3DE-8CCED6C09710}" type="slidenum">
              <a:rPr lang="en-GB" smtClean="0"/>
              <a:t>‹#›</a:t>
            </a:fld>
            <a:endParaRPr lang="en-GB"/>
          </a:p>
        </p:txBody>
      </p:sp>
    </p:spTree>
    <p:extLst>
      <p:ext uri="{BB962C8B-B14F-4D97-AF65-F5344CB8AC3E}">
        <p14:creationId xmlns:p14="http://schemas.microsoft.com/office/powerpoint/2010/main" val="380137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98500" y="4467781"/>
            <a:ext cx="5588000" cy="3655457"/>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95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9E54FB-5EB3-464B-A3DE-8CCED6C09710}" type="slidenum">
              <a:rPr lang="en-GB" smtClean="0"/>
              <a:t>3</a:t>
            </a:fld>
            <a:endParaRPr lang="en-GB"/>
          </a:p>
        </p:txBody>
      </p:sp>
    </p:spTree>
    <p:extLst>
      <p:ext uri="{BB962C8B-B14F-4D97-AF65-F5344CB8AC3E}">
        <p14:creationId xmlns:p14="http://schemas.microsoft.com/office/powerpoint/2010/main" val="3072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9E54FB-5EB3-464B-A3DE-8CCED6C09710}" type="slidenum">
              <a:rPr lang="en-GB" smtClean="0"/>
              <a:t>4</a:t>
            </a:fld>
            <a:endParaRPr lang="en-GB"/>
          </a:p>
        </p:txBody>
      </p:sp>
    </p:spTree>
    <p:extLst>
      <p:ext uri="{BB962C8B-B14F-4D97-AF65-F5344CB8AC3E}">
        <p14:creationId xmlns:p14="http://schemas.microsoft.com/office/powerpoint/2010/main" val="242348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265A51-B59D-4D90-9AF1-B5B3646EA7EC}" type="datetimeFigureOut">
              <a:rPr lang="en-GB" smtClean="0"/>
              <a:t>09/03/2020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1502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265A51-B59D-4D90-9AF1-B5B3646EA7EC}" type="datetimeFigureOut">
              <a:rPr lang="en-GB" smtClean="0"/>
              <a:t>09/03/2020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405686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265A51-B59D-4D90-9AF1-B5B3646EA7EC}" type="datetimeFigureOut">
              <a:rPr lang="en-GB" smtClean="0"/>
              <a:t>09/03/2020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197549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830385" y="2492915"/>
            <a:ext cx="10363200" cy="72276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r" rtl="0">
              <a:spcBef>
                <a:spcPts val="0"/>
              </a:spcBef>
              <a:spcAft>
                <a:spcPts val="0"/>
              </a:spcAft>
              <a:buSzPts val="1400"/>
              <a:buNone/>
              <a:defRPr sz="3200" b="0" i="0" u="none" strike="noStrike" cap="none">
                <a:solidFill>
                  <a:srgbClr val="FFFFFF"/>
                </a:solidFill>
                <a:latin typeface="Arial"/>
                <a:ea typeface="Arial"/>
                <a:cs typeface="Arial"/>
                <a:sym typeface="Arial"/>
              </a:defRPr>
            </a:lvl2pPr>
            <a:lvl3pPr marR="0" lvl="2" algn="r" rtl="0">
              <a:spcBef>
                <a:spcPts val="0"/>
              </a:spcBef>
              <a:spcAft>
                <a:spcPts val="0"/>
              </a:spcAft>
              <a:buSzPts val="1400"/>
              <a:buNone/>
              <a:defRPr sz="3200" b="0" i="0" u="none" strike="noStrike" cap="none">
                <a:solidFill>
                  <a:srgbClr val="FFFFFF"/>
                </a:solidFill>
                <a:latin typeface="Arial"/>
                <a:ea typeface="Arial"/>
                <a:cs typeface="Arial"/>
                <a:sym typeface="Arial"/>
              </a:defRPr>
            </a:lvl3pPr>
            <a:lvl4pPr marR="0" lvl="3" algn="r" rtl="0">
              <a:spcBef>
                <a:spcPts val="0"/>
              </a:spcBef>
              <a:spcAft>
                <a:spcPts val="0"/>
              </a:spcAft>
              <a:buSzPts val="1400"/>
              <a:buNone/>
              <a:defRPr sz="3200" b="0" i="0" u="none" strike="noStrike" cap="none">
                <a:solidFill>
                  <a:srgbClr val="FFFFFF"/>
                </a:solidFill>
                <a:latin typeface="Arial"/>
                <a:ea typeface="Arial"/>
                <a:cs typeface="Arial"/>
                <a:sym typeface="Arial"/>
              </a:defRPr>
            </a:lvl4pPr>
            <a:lvl5pPr marR="0" lvl="4" algn="r" rtl="0">
              <a:spcBef>
                <a:spcPts val="0"/>
              </a:spcBef>
              <a:spcAft>
                <a:spcPts val="0"/>
              </a:spcAft>
              <a:buSzPts val="1400"/>
              <a:buNone/>
              <a:defRPr sz="3200" b="0" i="0" u="none" strike="noStrike" cap="none">
                <a:solidFill>
                  <a:srgbClr val="FFFFFF"/>
                </a:solidFill>
                <a:latin typeface="Arial"/>
                <a:ea typeface="Arial"/>
                <a:cs typeface="Arial"/>
                <a:sym typeface="Arial"/>
              </a:defRPr>
            </a:lvl5pPr>
            <a:lvl6pPr marR="0" lvl="5" algn="r" rtl="0">
              <a:spcBef>
                <a:spcPts val="0"/>
              </a:spcBef>
              <a:spcAft>
                <a:spcPts val="0"/>
              </a:spcAft>
              <a:buSzPts val="1400"/>
              <a:buNone/>
              <a:defRPr sz="3200" b="0" i="0" u="none" strike="noStrike" cap="none">
                <a:solidFill>
                  <a:srgbClr val="FFFFFF"/>
                </a:solidFill>
                <a:latin typeface="Arial"/>
                <a:ea typeface="Arial"/>
                <a:cs typeface="Arial"/>
                <a:sym typeface="Arial"/>
              </a:defRPr>
            </a:lvl6pPr>
            <a:lvl7pPr marR="0" lvl="6" algn="r" rtl="0">
              <a:spcBef>
                <a:spcPts val="0"/>
              </a:spcBef>
              <a:spcAft>
                <a:spcPts val="0"/>
              </a:spcAft>
              <a:buSzPts val="1400"/>
              <a:buNone/>
              <a:defRPr sz="3200" b="0" i="0" u="none" strike="noStrike" cap="none">
                <a:solidFill>
                  <a:srgbClr val="FFFFFF"/>
                </a:solidFill>
                <a:latin typeface="Arial"/>
                <a:ea typeface="Arial"/>
                <a:cs typeface="Arial"/>
                <a:sym typeface="Arial"/>
              </a:defRPr>
            </a:lvl7pPr>
            <a:lvl8pPr marR="0" lvl="7" algn="r" rtl="0">
              <a:spcBef>
                <a:spcPts val="0"/>
              </a:spcBef>
              <a:spcAft>
                <a:spcPts val="0"/>
              </a:spcAft>
              <a:buSzPts val="1400"/>
              <a:buNone/>
              <a:defRPr sz="3200" b="0" i="0" u="none" strike="noStrike" cap="none">
                <a:solidFill>
                  <a:srgbClr val="FFFFFF"/>
                </a:solidFill>
                <a:latin typeface="Arial"/>
                <a:ea typeface="Arial"/>
                <a:cs typeface="Arial"/>
                <a:sym typeface="Arial"/>
              </a:defRPr>
            </a:lvl8pPr>
            <a:lvl9pPr marR="0" lvl="8" algn="r" rtl="0">
              <a:spcBef>
                <a:spcPts val="0"/>
              </a:spcBef>
              <a:spcAft>
                <a:spcPts val="0"/>
              </a:spcAft>
              <a:buSzPts val="1400"/>
              <a:buNone/>
              <a:defRPr sz="3200" b="0" i="0" u="none" strike="noStrike" cap="none">
                <a:solidFill>
                  <a:srgbClr val="FFFFFF"/>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830386" y="3847065"/>
            <a:ext cx="5961633" cy="2212604"/>
          </a:xfrm>
          <a:prstGeom prst="rect">
            <a:avLst/>
          </a:prstGeom>
          <a:noFill/>
          <a:ln>
            <a:noFill/>
          </a:ln>
        </p:spPr>
        <p:txBody>
          <a:bodyPr spcFirstLastPara="1" wrap="square" lIns="91425" tIns="45700" rIns="91425" bIns="45700" anchor="t" anchorCtr="0">
            <a:noAutofit/>
          </a:bodyPr>
          <a:lstStyle>
            <a:lvl1pPr marR="0" lvl="0" algn="l" rtl="0">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spcBef>
                <a:spcPts val="500"/>
              </a:spcBef>
              <a:spcAft>
                <a:spcPts val="0"/>
              </a:spcAft>
              <a:buClr>
                <a:srgbClr val="002569"/>
              </a:buClr>
              <a:buSzPts val="2000"/>
              <a:buFont typeface="Arial"/>
              <a:buNone/>
              <a:defRPr sz="2000" b="0" i="0" u="none" strike="noStrike" cap="none">
                <a:solidFill>
                  <a:srgbClr val="002569"/>
                </a:solidFill>
                <a:latin typeface="Arial"/>
                <a:ea typeface="Arial"/>
                <a:cs typeface="Arial"/>
                <a:sym typeface="Arial"/>
              </a:defRPr>
            </a:lvl2pPr>
            <a:lvl3pPr marR="0" lvl="2" algn="ctr" rtl="0">
              <a:spcBef>
                <a:spcPts val="500"/>
              </a:spcBef>
              <a:spcAft>
                <a:spcPts val="0"/>
              </a:spcAft>
              <a:buClr>
                <a:srgbClr val="002569"/>
              </a:buClr>
              <a:buSzPts val="1800"/>
              <a:buFont typeface="Arial"/>
              <a:buNone/>
              <a:defRPr sz="1800" b="0" i="0" u="none" strike="noStrike" cap="none">
                <a:solidFill>
                  <a:srgbClr val="002569"/>
                </a:solidFill>
                <a:latin typeface="Arial"/>
                <a:ea typeface="Arial"/>
                <a:cs typeface="Arial"/>
                <a:sym typeface="Arial"/>
              </a:defRPr>
            </a:lvl3pPr>
            <a:lvl4pPr marR="0" lvl="3"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4pPr>
            <a:lvl5pPr marR="0" lvl="4"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5pPr>
            <a:lvl6pPr marR="0" lvl="5"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6pPr>
            <a:lvl7pPr marR="0" lvl="6"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7pPr>
            <a:lvl8pPr marR="0" lvl="7"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8pPr>
            <a:lvl9pPr marR="0" lvl="8" algn="ctr" rtl="0">
              <a:spcBef>
                <a:spcPts val="500"/>
              </a:spcBef>
              <a:spcAft>
                <a:spcPts val="0"/>
              </a:spcAft>
              <a:buClr>
                <a:srgbClr val="002569"/>
              </a:buClr>
              <a:buSzPts val="1600"/>
              <a:buFont typeface="Arial"/>
              <a:buNone/>
              <a:defRPr sz="1600" b="0" i="0" u="none" strike="noStrike" cap="none">
                <a:solidFill>
                  <a:srgbClr val="002569"/>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838200" y="6474336"/>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9" name="Google Shape;19;p2"/>
          <p:cNvSpPr txBox="1">
            <a:spLocks noGrp="1"/>
          </p:cNvSpPr>
          <p:nvPr>
            <p:ph type="ftr" idx="11"/>
          </p:nvPr>
        </p:nvSpPr>
        <p:spPr>
          <a:xfrm>
            <a:off x="4038600" y="6474336"/>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20" name="Google Shape;20;p2"/>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
          <p:cNvPicPr preferRelativeResize="0"/>
          <p:nvPr/>
        </p:nvPicPr>
        <p:blipFill rotWithShape="1">
          <a:blip r:embed="rId2">
            <a:alphaModFix/>
          </a:blip>
          <a:srcRect/>
          <a:stretch/>
        </p:blipFill>
        <p:spPr>
          <a:xfrm>
            <a:off x="830385" y="1217405"/>
            <a:ext cx="3343875" cy="993132"/>
          </a:xfrm>
          <a:prstGeom prst="rect">
            <a:avLst/>
          </a:prstGeom>
          <a:noFill/>
          <a:ln>
            <a:noFill/>
          </a:ln>
        </p:spPr>
      </p:pic>
      <p:sp>
        <p:nvSpPr>
          <p:cNvPr id="22" name="Google Shape;22;p2"/>
          <p:cNvSpPr txBox="1"/>
          <p:nvPr/>
        </p:nvSpPr>
        <p:spPr>
          <a:xfrm>
            <a:off x="830386" y="2246635"/>
            <a:ext cx="3741615"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a:solidFill>
                  <a:schemeClr val="lt1"/>
                </a:solidFill>
                <a:latin typeface="Helvetica Neue"/>
                <a:ea typeface="Helvetica Neue"/>
                <a:cs typeface="Helvetica Neue"/>
                <a:sym typeface="Helvetica Neue"/>
              </a:rPr>
              <a:t>Committee on Earth Observation Satellites</a:t>
            </a:r>
            <a:endParaRPr/>
          </a:p>
        </p:txBody>
      </p:sp>
      <p:pic>
        <p:nvPicPr>
          <p:cNvPr id="23" name="Google Shape;23;p2"/>
          <p:cNvPicPr preferRelativeResize="0"/>
          <p:nvPr/>
        </p:nvPicPr>
        <p:blipFill rotWithShape="1">
          <a:blip r:embed="rId3">
            <a:alphaModFix/>
          </a:blip>
          <a:srcRect t="24395"/>
          <a:stretch/>
        </p:blipFill>
        <p:spPr>
          <a:xfrm>
            <a:off x="0" y="-68240"/>
            <a:ext cx="12192000" cy="6926239"/>
          </a:xfrm>
          <a:prstGeom prst="rect">
            <a:avLst/>
          </a:prstGeom>
          <a:noFill/>
          <a:ln>
            <a:noFill/>
          </a:ln>
        </p:spPr>
      </p:pic>
      <p:pic>
        <p:nvPicPr>
          <p:cNvPr id="24" name="Google Shape;24;p2"/>
          <p:cNvPicPr preferRelativeResize="0"/>
          <p:nvPr/>
        </p:nvPicPr>
        <p:blipFill rotWithShape="1">
          <a:blip r:embed="rId2">
            <a:alphaModFix/>
          </a:blip>
          <a:srcRect/>
          <a:stretch/>
        </p:blipFill>
        <p:spPr>
          <a:xfrm>
            <a:off x="622789" y="1217405"/>
            <a:ext cx="2507906" cy="993132"/>
          </a:xfrm>
          <a:prstGeom prst="rect">
            <a:avLst/>
          </a:prstGeom>
          <a:noFill/>
          <a:ln>
            <a:noFill/>
          </a:ln>
        </p:spPr>
      </p:pic>
      <p:sp>
        <p:nvSpPr>
          <p:cNvPr id="25" name="Google Shape;25;p2"/>
          <p:cNvSpPr txBox="1"/>
          <p:nvPr/>
        </p:nvSpPr>
        <p:spPr>
          <a:xfrm>
            <a:off x="622789" y="224663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a:solidFill>
                  <a:schemeClr val="lt1"/>
                </a:solidFill>
                <a:latin typeface="Helvetica Neue"/>
                <a:ea typeface="Helvetica Neue"/>
                <a:cs typeface="Helvetica Neue"/>
                <a:sym typeface="Helvetica Neue"/>
              </a:rPr>
              <a:t>Committee on Earth Observation Satellites</a:t>
            </a:r>
            <a:endParaRPr/>
          </a:p>
        </p:txBody>
      </p:sp>
      <p:sp>
        <p:nvSpPr>
          <p:cNvPr id="26" name="Google Shape;26;p2"/>
          <p:cNvSpPr txBox="1"/>
          <p:nvPr/>
        </p:nvSpPr>
        <p:spPr>
          <a:xfrm>
            <a:off x="622789" y="2514600"/>
            <a:ext cx="5746243" cy="99313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4400" b="1" i="0" u="none" strike="noStrike" cap="none">
              <a:solidFill>
                <a:schemeClr val="lt1"/>
              </a:solidFill>
              <a:latin typeface="Helvetica Neue"/>
              <a:ea typeface="Helvetica Neue"/>
              <a:cs typeface="Helvetica Neue"/>
              <a:sym typeface="Helvetica Neue"/>
            </a:endParaRPr>
          </a:p>
        </p:txBody>
      </p:sp>
      <p:sp>
        <p:nvSpPr>
          <p:cNvPr id="27" name="Google Shape;27;p2"/>
          <p:cNvSpPr/>
          <p:nvPr/>
        </p:nvSpPr>
        <p:spPr>
          <a:xfrm>
            <a:off x="622789" y="3759200"/>
            <a:ext cx="4810858" cy="2541589"/>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9181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
        <p:cNvGrpSpPr/>
        <p:nvPr/>
      </p:nvGrpSpPr>
      <p:grpSpPr>
        <a:xfrm>
          <a:off x="0" y="0"/>
          <a:ext cx="0" cy="0"/>
          <a:chOff x="0" y="0"/>
          <a:chExt cx="0" cy="0"/>
        </a:xfrm>
      </p:grpSpPr>
      <p:sp>
        <p:nvSpPr>
          <p:cNvPr id="29" name="Google Shape;29;p3"/>
          <p:cNvSpPr>
            <a:spLocks noGrp="1"/>
          </p:cNvSpPr>
          <p:nvPr>
            <p:ph type="sldNum" idx="12"/>
          </p:nvPr>
        </p:nvSpPr>
        <p:spPr>
          <a:xfrm>
            <a:off x="11684000" y="6629403"/>
            <a:ext cx="4064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None/>
              <a:defRPr sz="1100" b="0" i="1" u="none" strike="noStrike" cap="none">
                <a:solidFill>
                  <a:srgbClr val="1F497D"/>
                </a:solidFill>
                <a:latin typeface="Helvetica Neue"/>
                <a:ea typeface="Helvetica Neue"/>
                <a:cs typeface="Helvetica Neue"/>
                <a:sym typeface="Helvetica Neue"/>
              </a:defRPr>
            </a:lvl1pPr>
            <a:lvl2pPr marL="0" marR="0" lvl="1" indent="0" algn="ctr">
              <a:spcBef>
                <a:spcPts val="0"/>
              </a:spcBef>
              <a:buNone/>
              <a:defRPr sz="1100" b="0" i="1" u="none" strike="noStrike" cap="none">
                <a:solidFill>
                  <a:srgbClr val="1F497D"/>
                </a:solidFill>
                <a:latin typeface="Helvetica Neue"/>
                <a:ea typeface="Helvetica Neue"/>
                <a:cs typeface="Helvetica Neue"/>
                <a:sym typeface="Helvetica Neue"/>
              </a:defRPr>
            </a:lvl2pPr>
            <a:lvl3pPr marL="0" marR="0" lvl="2" indent="0" algn="ctr">
              <a:spcBef>
                <a:spcPts val="0"/>
              </a:spcBef>
              <a:buNone/>
              <a:defRPr sz="1100" b="0" i="1" u="none" strike="noStrike" cap="none">
                <a:solidFill>
                  <a:srgbClr val="1F497D"/>
                </a:solidFill>
                <a:latin typeface="Helvetica Neue"/>
                <a:ea typeface="Helvetica Neue"/>
                <a:cs typeface="Helvetica Neue"/>
                <a:sym typeface="Helvetica Neue"/>
              </a:defRPr>
            </a:lvl3pPr>
            <a:lvl4pPr marL="0" marR="0" lvl="3" indent="0" algn="ctr">
              <a:spcBef>
                <a:spcPts val="0"/>
              </a:spcBef>
              <a:buNone/>
              <a:defRPr sz="1100" b="0" i="1" u="none" strike="noStrike" cap="none">
                <a:solidFill>
                  <a:srgbClr val="1F497D"/>
                </a:solidFill>
                <a:latin typeface="Helvetica Neue"/>
                <a:ea typeface="Helvetica Neue"/>
                <a:cs typeface="Helvetica Neue"/>
                <a:sym typeface="Helvetica Neue"/>
              </a:defRPr>
            </a:lvl4pPr>
            <a:lvl5pPr marL="0" marR="0" lvl="4" indent="0" algn="ctr">
              <a:spcBef>
                <a:spcPts val="0"/>
              </a:spcBef>
              <a:buNone/>
              <a:defRPr sz="1100" b="0" i="1" u="none" strike="noStrike" cap="none">
                <a:solidFill>
                  <a:srgbClr val="1F497D"/>
                </a:solidFill>
                <a:latin typeface="Helvetica Neue"/>
                <a:ea typeface="Helvetica Neue"/>
                <a:cs typeface="Helvetica Neue"/>
                <a:sym typeface="Helvetica Neue"/>
              </a:defRPr>
            </a:lvl5pPr>
            <a:lvl6pPr marL="0" marR="0" lvl="5" indent="0" algn="ctr">
              <a:spcBef>
                <a:spcPts val="0"/>
              </a:spcBef>
              <a:buNone/>
              <a:defRPr sz="1100" b="0" i="1" u="none" strike="noStrike" cap="none">
                <a:solidFill>
                  <a:srgbClr val="1F497D"/>
                </a:solidFill>
                <a:latin typeface="Helvetica Neue"/>
                <a:ea typeface="Helvetica Neue"/>
                <a:cs typeface="Helvetica Neue"/>
                <a:sym typeface="Helvetica Neue"/>
              </a:defRPr>
            </a:lvl6pPr>
            <a:lvl7pPr marL="0" marR="0" lvl="6" indent="0" algn="ctr">
              <a:spcBef>
                <a:spcPts val="0"/>
              </a:spcBef>
              <a:buNone/>
              <a:defRPr sz="1100" b="0" i="1" u="none" strike="noStrike" cap="none">
                <a:solidFill>
                  <a:srgbClr val="1F497D"/>
                </a:solidFill>
                <a:latin typeface="Helvetica Neue"/>
                <a:ea typeface="Helvetica Neue"/>
                <a:cs typeface="Helvetica Neue"/>
                <a:sym typeface="Helvetica Neue"/>
              </a:defRPr>
            </a:lvl7pPr>
            <a:lvl8pPr marL="0" marR="0" lvl="7" indent="0" algn="ctr">
              <a:spcBef>
                <a:spcPts val="0"/>
              </a:spcBef>
              <a:buNone/>
              <a:defRPr sz="1100" b="0" i="1" u="none" strike="noStrike" cap="none">
                <a:solidFill>
                  <a:srgbClr val="1F497D"/>
                </a:solidFill>
                <a:latin typeface="Helvetica Neue"/>
                <a:ea typeface="Helvetica Neue"/>
                <a:cs typeface="Helvetica Neue"/>
                <a:sym typeface="Helvetica Neue"/>
              </a:defRPr>
            </a:lvl8pPr>
            <a:lvl9pPr marL="0" marR="0" lvl="8" indent="0" algn="ctr">
              <a:spcBef>
                <a:spcPts val="0"/>
              </a:spcBef>
              <a:buNone/>
              <a:defRPr sz="1100" b="0" i="1" u="none" strike="noStrike" cap="none">
                <a:solidFill>
                  <a:srgbClr val="1F497D"/>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3"/>
          <p:cNvSpPr txBox="1">
            <a:spLocks noGrp="1"/>
          </p:cNvSpPr>
          <p:nvPr>
            <p:ph type="body" idx="1"/>
          </p:nvPr>
        </p:nvSpPr>
        <p:spPr>
          <a:xfrm>
            <a:off x="166255" y="1402773"/>
            <a:ext cx="11845636" cy="5101935"/>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1pPr>
            <a:lvl2pPr marL="914400" marR="0" lvl="1" indent="-355600" algn="l" rtl="0">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
        <p:nvSpPr>
          <p:cNvPr id="31" name="Google Shape;31;p3"/>
          <p:cNvSpPr txBox="1">
            <a:spLocks noGrp="1"/>
          </p:cNvSpPr>
          <p:nvPr>
            <p:ph type="body" idx="2"/>
          </p:nvPr>
        </p:nvSpPr>
        <p:spPr>
          <a:xfrm>
            <a:off x="2220686" y="353887"/>
            <a:ext cx="6604000" cy="53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Clr>
                <a:schemeClr val="lt1"/>
              </a:buClr>
              <a:buSzPts val="2800"/>
              <a:buFont typeface="Arial"/>
              <a:buNone/>
              <a:defRPr sz="2800" b="1" i="0" u="none" strike="noStrike" cap="none">
                <a:solidFill>
                  <a:schemeClr val="lt1"/>
                </a:solidFill>
                <a:latin typeface="Helvetica Neue"/>
                <a:ea typeface="Helvetica Neue"/>
                <a:cs typeface="Helvetica Neue"/>
                <a:sym typeface="Helvetica Neue"/>
              </a:defRPr>
            </a:lvl1pPr>
            <a:lvl2pPr marL="914400" marR="0" lvl="1"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2pPr>
            <a:lvl3pPr marL="1371600" marR="0" lvl="2" indent="-381000" algn="l" rtl="0">
              <a:spcBef>
                <a:spcPts val="500"/>
              </a:spcBef>
              <a:spcAft>
                <a:spcPts val="0"/>
              </a:spcAft>
              <a:buClr>
                <a:srgbClr val="002569"/>
              </a:buClr>
              <a:buSzPts val="2400"/>
              <a:buFont typeface="Arial"/>
              <a:buChar char="o"/>
              <a:defRPr sz="2400" b="0" i="0" u="none" strike="noStrike" cap="none">
                <a:solidFill>
                  <a:srgbClr val="002569"/>
                </a:solidFill>
                <a:latin typeface="Arial"/>
                <a:ea typeface="Arial"/>
                <a:cs typeface="Arial"/>
                <a:sym typeface="Arial"/>
              </a:defRPr>
            </a:lvl3pPr>
            <a:lvl4pPr marL="1828800" marR="0" lvl="3"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4pPr>
            <a:lvl5pPr marL="2286000" marR="0" lvl="4"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a:p>
        </p:txBody>
      </p:sp>
    </p:spTree>
    <p:extLst>
      <p:ext uri="{BB962C8B-B14F-4D97-AF65-F5344CB8AC3E}">
        <p14:creationId xmlns:p14="http://schemas.microsoft.com/office/powerpoint/2010/main" val="3340128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
        <p:cNvGrpSpPr/>
        <p:nvPr/>
      </p:nvGrpSpPr>
      <p:grpSpPr>
        <a:xfrm>
          <a:off x="0" y="0"/>
          <a:ext cx="0" cy="0"/>
          <a:chOff x="0" y="0"/>
          <a:chExt cx="0" cy="0"/>
        </a:xfrm>
      </p:grpSpPr>
      <p:sp>
        <p:nvSpPr>
          <p:cNvPr id="33" name="Google Shape;33;p4"/>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lvl="0" indent="0" algn="r">
              <a:spcBef>
                <a:spcPts val="0"/>
              </a:spcBef>
              <a:buNone/>
              <a:defRPr>
                <a:solidFill>
                  <a:srgbClr val="002569"/>
                </a:solidFill>
              </a:defRPr>
            </a:lvl1pPr>
            <a:lvl2pPr marL="0" lvl="1" indent="0" algn="r">
              <a:spcBef>
                <a:spcPts val="0"/>
              </a:spcBef>
              <a:buNone/>
              <a:defRPr>
                <a:solidFill>
                  <a:srgbClr val="002569"/>
                </a:solidFill>
              </a:defRPr>
            </a:lvl2pPr>
            <a:lvl3pPr marL="0" lvl="2" indent="0" algn="r">
              <a:spcBef>
                <a:spcPts val="0"/>
              </a:spcBef>
              <a:buNone/>
              <a:defRPr>
                <a:solidFill>
                  <a:srgbClr val="002569"/>
                </a:solidFill>
              </a:defRPr>
            </a:lvl3pPr>
            <a:lvl4pPr marL="0" lvl="3" indent="0" algn="r">
              <a:spcBef>
                <a:spcPts val="0"/>
              </a:spcBef>
              <a:buNone/>
              <a:defRPr>
                <a:solidFill>
                  <a:srgbClr val="002569"/>
                </a:solidFill>
              </a:defRPr>
            </a:lvl4pPr>
            <a:lvl5pPr marL="0" lvl="4" indent="0" algn="r">
              <a:spcBef>
                <a:spcPts val="0"/>
              </a:spcBef>
              <a:buNone/>
              <a:defRPr>
                <a:solidFill>
                  <a:srgbClr val="002569"/>
                </a:solidFill>
              </a:defRPr>
            </a:lvl5pPr>
            <a:lvl6pPr marL="0" lvl="5" indent="0" algn="r">
              <a:spcBef>
                <a:spcPts val="0"/>
              </a:spcBef>
              <a:buNone/>
              <a:defRPr>
                <a:solidFill>
                  <a:srgbClr val="002569"/>
                </a:solidFill>
              </a:defRPr>
            </a:lvl6pPr>
            <a:lvl7pPr marL="0" lvl="6" indent="0" algn="r">
              <a:spcBef>
                <a:spcPts val="0"/>
              </a:spcBef>
              <a:buNone/>
              <a:defRPr>
                <a:solidFill>
                  <a:srgbClr val="002569"/>
                </a:solidFill>
              </a:defRPr>
            </a:lvl7pPr>
            <a:lvl8pPr marL="0" lvl="7" indent="0" algn="r">
              <a:spcBef>
                <a:spcPts val="0"/>
              </a:spcBef>
              <a:buNone/>
              <a:defRPr>
                <a:solidFill>
                  <a:srgbClr val="002569"/>
                </a:solidFill>
              </a:defRPr>
            </a:lvl8pPr>
            <a:lvl9pPr marL="0" lvl="8" indent="0" algn="r">
              <a:spcBef>
                <a:spcPts val="0"/>
              </a:spcBef>
              <a:buNone/>
              <a:defRPr>
                <a:solidFill>
                  <a:srgbClr val="002569"/>
                </a:solidFil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0" i="0" u="none" strike="noStrike" cap="none">
                <a:solidFill>
                  <a:srgbClr val="FFFFFF"/>
                </a:solidFill>
                <a:latin typeface="Arial"/>
                <a:ea typeface="Arial"/>
                <a:cs typeface="Arial"/>
                <a:sym typeface="Arial"/>
              </a:defRPr>
            </a:lvl1pPr>
            <a:lvl2pPr marR="0" lvl="1" algn="r" rtl="0">
              <a:spcBef>
                <a:spcPts val="0"/>
              </a:spcBef>
              <a:spcAft>
                <a:spcPts val="0"/>
              </a:spcAft>
              <a:buSzPts val="1400"/>
              <a:buNone/>
              <a:defRPr sz="3200" b="0" i="0" u="none" strike="noStrike" cap="none">
                <a:solidFill>
                  <a:srgbClr val="FFFFFF"/>
                </a:solidFill>
                <a:latin typeface="Arial"/>
                <a:ea typeface="Arial"/>
                <a:cs typeface="Arial"/>
                <a:sym typeface="Arial"/>
              </a:defRPr>
            </a:lvl2pPr>
            <a:lvl3pPr marR="0" lvl="2" algn="r" rtl="0">
              <a:spcBef>
                <a:spcPts val="0"/>
              </a:spcBef>
              <a:spcAft>
                <a:spcPts val="0"/>
              </a:spcAft>
              <a:buSzPts val="1400"/>
              <a:buNone/>
              <a:defRPr sz="3200" b="0" i="0" u="none" strike="noStrike" cap="none">
                <a:solidFill>
                  <a:srgbClr val="FFFFFF"/>
                </a:solidFill>
                <a:latin typeface="Arial"/>
                <a:ea typeface="Arial"/>
                <a:cs typeface="Arial"/>
                <a:sym typeface="Arial"/>
              </a:defRPr>
            </a:lvl3pPr>
            <a:lvl4pPr marR="0" lvl="3" algn="r" rtl="0">
              <a:spcBef>
                <a:spcPts val="0"/>
              </a:spcBef>
              <a:spcAft>
                <a:spcPts val="0"/>
              </a:spcAft>
              <a:buSzPts val="1400"/>
              <a:buNone/>
              <a:defRPr sz="3200" b="0" i="0" u="none" strike="noStrike" cap="none">
                <a:solidFill>
                  <a:srgbClr val="FFFFFF"/>
                </a:solidFill>
                <a:latin typeface="Arial"/>
                <a:ea typeface="Arial"/>
                <a:cs typeface="Arial"/>
                <a:sym typeface="Arial"/>
              </a:defRPr>
            </a:lvl4pPr>
            <a:lvl5pPr marR="0" lvl="4" algn="r" rtl="0">
              <a:spcBef>
                <a:spcPts val="0"/>
              </a:spcBef>
              <a:spcAft>
                <a:spcPts val="0"/>
              </a:spcAft>
              <a:buSzPts val="1400"/>
              <a:buNone/>
              <a:defRPr sz="3200" b="0" i="0" u="none" strike="noStrike" cap="none">
                <a:solidFill>
                  <a:srgbClr val="FFFFFF"/>
                </a:solidFill>
                <a:latin typeface="Arial"/>
                <a:ea typeface="Arial"/>
                <a:cs typeface="Arial"/>
                <a:sym typeface="Arial"/>
              </a:defRPr>
            </a:lvl5pPr>
            <a:lvl6pPr marR="0" lvl="5" algn="r" rtl="0">
              <a:spcBef>
                <a:spcPts val="0"/>
              </a:spcBef>
              <a:spcAft>
                <a:spcPts val="0"/>
              </a:spcAft>
              <a:buSzPts val="1400"/>
              <a:buNone/>
              <a:defRPr sz="3200" b="0" i="0" u="none" strike="noStrike" cap="none">
                <a:solidFill>
                  <a:srgbClr val="FFFFFF"/>
                </a:solidFill>
                <a:latin typeface="Arial"/>
                <a:ea typeface="Arial"/>
                <a:cs typeface="Arial"/>
                <a:sym typeface="Arial"/>
              </a:defRPr>
            </a:lvl6pPr>
            <a:lvl7pPr marR="0" lvl="6" algn="r" rtl="0">
              <a:spcBef>
                <a:spcPts val="0"/>
              </a:spcBef>
              <a:spcAft>
                <a:spcPts val="0"/>
              </a:spcAft>
              <a:buSzPts val="1400"/>
              <a:buNone/>
              <a:defRPr sz="3200" b="0" i="0" u="none" strike="noStrike" cap="none">
                <a:solidFill>
                  <a:srgbClr val="FFFFFF"/>
                </a:solidFill>
                <a:latin typeface="Arial"/>
                <a:ea typeface="Arial"/>
                <a:cs typeface="Arial"/>
                <a:sym typeface="Arial"/>
              </a:defRPr>
            </a:lvl7pPr>
            <a:lvl8pPr marR="0" lvl="7" algn="r" rtl="0">
              <a:spcBef>
                <a:spcPts val="0"/>
              </a:spcBef>
              <a:spcAft>
                <a:spcPts val="0"/>
              </a:spcAft>
              <a:buSzPts val="1400"/>
              <a:buNone/>
              <a:defRPr sz="3200" b="0" i="0" u="none" strike="noStrike" cap="none">
                <a:solidFill>
                  <a:srgbClr val="FFFFFF"/>
                </a:solidFill>
                <a:latin typeface="Arial"/>
                <a:ea typeface="Arial"/>
                <a:cs typeface="Arial"/>
                <a:sym typeface="Arial"/>
              </a:defRPr>
            </a:lvl8pPr>
            <a:lvl9pPr marR="0" lvl="8" algn="r" rtl="0">
              <a:spcBef>
                <a:spcPts val="0"/>
              </a:spcBef>
              <a:spcAft>
                <a:spcPts val="0"/>
              </a:spcAft>
              <a:buSzPts val="1400"/>
              <a:buNone/>
              <a:defRPr sz="3200" b="0"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4635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265A51-B59D-4D90-9AF1-B5B3646EA7EC}" type="datetimeFigureOut">
              <a:rPr lang="en-GB" smtClean="0"/>
              <a:t>09/03/2020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365930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265A51-B59D-4D90-9AF1-B5B3646EA7EC}" type="datetimeFigureOut">
              <a:rPr lang="en-GB" smtClean="0"/>
              <a:t>09/03/2020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402678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265A51-B59D-4D90-9AF1-B5B3646EA7EC}" type="datetimeFigureOut">
              <a:rPr lang="en-GB" smtClean="0"/>
              <a:t>09/03/2020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330665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265A51-B59D-4D90-9AF1-B5B3646EA7EC}" type="datetimeFigureOut">
              <a:rPr lang="en-GB" smtClean="0"/>
              <a:t>09/03/2020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320186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265A51-B59D-4D90-9AF1-B5B3646EA7EC}" type="datetimeFigureOut">
              <a:rPr lang="en-GB" smtClean="0"/>
              <a:t>09/03/2020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239540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65A51-B59D-4D90-9AF1-B5B3646EA7EC}" type="datetimeFigureOut">
              <a:rPr lang="en-GB" smtClean="0"/>
              <a:t>09/03/2020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111352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265A51-B59D-4D90-9AF1-B5B3646EA7EC}" type="datetimeFigureOut">
              <a:rPr lang="en-GB" smtClean="0"/>
              <a:t>09/03/2020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41052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265A51-B59D-4D90-9AF1-B5B3646EA7EC}" type="datetimeFigureOut">
              <a:rPr lang="en-GB" smtClean="0"/>
              <a:t>09/03/2020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7F3DC-BA2A-41CC-904B-7C4937D94086}" type="slidenum">
              <a:rPr lang="en-GB" smtClean="0"/>
              <a:t>‹#›</a:t>
            </a:fld>
            <a:endParaRPr lang="en-GB"/>
          </a:p>
        </p:txBody>
      </p:sp>
    </p:spTree>
    <p:extLst>
      <p:ext uri="{BB962C8B-B14F-4D97-AF65-F5344CB8AC3E}">
        <p14:creationId xmlns:p14="http://schemas.microsoft.com/office/powerpoint/2010/main" val="324580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65A51-B59D-4D90-9AF1-B5B3646EA7EC}" type="datetimeFigureOut">
              <a:rPr lang="en-GB" smtClean="0"/>
              <a:t>09/03/2020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7F3DC-BA2A-41CC-904B-7C4937D94086}" type="slidenum">
              <a:rPr lang="en-GB" smtClean="0"/>
              <a:t>‹#›</a:t>
            </a:fld>
            <a:endParaRPr lang="en-GB"/>
          </a:p>
        </p:txBody>
      </p:sp>
    </p:spTree>
    <p:extLst>
      <p:ext uri="{BB962C8B-B14F-4D97-AF65-F5344CB8AC3E}">
        <p14:creationId xmlns:p14="http://schemas.microsoft.com/office/powerpoint/2010/main" val="34368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9652000" y="6546852"/>
            <a:ext cx="2540000" cy="369332"/>
          </a:xfrm>
          <a:prstGeom prst="rect">
            <a:avLst/>
          </a:prstGeom>
          <a:noFill/>
          <a:ln>
            <a:noFill/>
          </a:ln>
        </p:spPr>
        <p:txBody>
          <a:bodyPr spcFirstLastPara="1" wrap="square" lIns="45700" tIns="45700" rIns="45700" bIns="45700" anchor="t" anchorCtr="0">
            <a:noAutofit/>
          </a:bodyPr>
          <a:lstStyle>
            <a:lvl1pPr marL="0" marR="0" lvl="0" indent="0" algn="r" rtl="0">
              <a:spcBef>
                <a:spcPts val="0"/>
              </a:spcBef>
              <a:buNone/>
              <a:defRPr sz="1800" b="0" i="0" u="none" strike="noStrike" cap="none">
                <a:solidFill>
                  <a:srgbClr val="002569"/>
                </a:solidFill>
                <a:latin typeface="Calibri"/>
                <a:ea typeface="Calibri"/>
                <a:cs typeface="Calibri"/>
                <a:sym typeface="Calibri"/>
              </a:defRPr>
            </a:lvl1pPr>
            <a:lvl2pPr marL="0" marR="0" lvl="1" indent="0" algn="r" rtl="0">
              <a:spcBef>
                <a:spcPts val="0"/>
              </a:spcBef>
              <a:buNone/>
              <a:defRPr sz="1800" b="0" i="0" u="none" strike="noStrike" cap="none">
                <a:solidFill>
                  <a:srgbClr val="002569"/>
                </a:solidFill>
                <a:latin typeface="Calibri"/>
                <a:ea typeface="Calibri"/>
                <a:cs typeface="Calibri"/>
                <a:sym typeface="Calibri"/>
              </a:defRPr>
            </a:lvl2pPr>
            <a:lvl3pPr marL="0" marR="0" lvl="2" indent="0" algn="r" rtl="0">
              <a:spcBef>
                <a:spcPts val="0"/>
              </a:spcBef>
              <a:buNone/>
              <a:defRPr sz="1800" b="0" i="0" u="none" strike="noStrike" cap="none">
                <a:solidFill>
                  <a:srgbClr val="002569"/>
                </a:solidFill>
                <a:latin typeface="Calibri"/>
                <a:ea typeface="Calibri"/>
                <a:cs typeface="Calibri"/>
                <a:sym typeface="Calibri"/>
              </a:defRPr>
            </a:lvl3pPr>
            <a:lvl4pPr marL="0" marR="0" lvl="3" indent="0" algn="r" rtl="0">
              <a:spcBef>
                <a:spcPts val="0"/>
              </a:spcBef>
              <a:buNone/>
              <a:defRPr sz="1800" b="0" i="0" u="none" strike="noStrike" cap="none">
                <a:solidFill>
                  <a:srgbClr val="002569"/>
                </a:solidFill>
                <a:latin typeface="Calibri"/>
                <a:ea typeface="Calibri"/>
                <a:cs typeface="Calibri"/>
                <a:sym typeface="Calibri"/>
              </a:defRPr>
            </a:lvl4pPr>
            <a:lvl5pPr marL="0" marR="0" lvl="4" indent="0" algn="r" rtl="0">
              <a:spcBef>
                <a:spcPts val="0"/>
              </a:spcBef>
              <a:buNone/>
              <a:defRPr sz="1800" b="0" i="0" u="none" strike="noStrike" cap="none">
                <a:solidFill>
                  <a:srgbClr val="002569"/>
                </a:solidFill>
                <a:latin typeface="Calibri"/>
                <a:ea typeface="Calibri"/>
                <a:cs typeface="Calibri"/>
                <a:sym typeface="Calibri"/>
              </a:defRPr>
            </a:lvl5pPr>
            <a:lvl6pPr marL="0" marR="0" lvl="5" indent="0" algn="r" rtl="0">
              <a:spcBef>
                <a:spcPts val="0"/>
              </a:spcBef>
              <a:buNone/>
              <a:defRPr sz="1800" b="0" i="0" u="none" strike="noStrike" cap="none">
                <a:solidFill>
                  <a:srgbClr val="002569"/>
                </a:solidFill>
                <a:latin typeface="Calibri"/>
                <a:ea typeface="Calibri"/>
                <a:cs typeface="Calibri"/>
                <a:sym typeface="Calibri"/>
              </a:defRPr>
            </a:lvl6pPr>
            <a:lvl7pPr marL="0" marR="0" lvl="6" indent="0" algn="r" rtl="0">
              <a:spcBef>
                <a:spcPts val="0"/>
              </a:spcBef>
              <a:buNone/>
              <a:defRPr sz="1800" b="0" i="0" u="none" strike="noStrike" cap="none">
                <a:solidFill>
                  <a:srgbClr val="002569"/>
                </a:solidFill>
                <a:latin typeface="Calibri"/>
                <a:ea typeface="Calibri"/>
                <a:cs typeface="Calibri"/>
                <a:sym typeface="Calibri"/>
              </a:defRPr>
            </a:lvl7pPr>
            <a:lvl8pPr marL="0" marR="0" lvl="7" indent="0" algn="r" rtl="0">
              <a:spcBef>
                <a:spcPts val="0"/>
              </a:spcBef>
              <a:buNone/>
              <a:defRPr sz="1800" b="0" i="0" u="none" strike="noStrike" cap="none">
                <a:solidFill>
                  <a:srgbClr val="002569"/>
                </a:solidFill>
                <a:latin typeface="Calibri"/>
                <a:ea typeface="Calibri"/>
                <a:cs typeface="Calibri"/>
                <a:sym typeface="Calibri"/>
              </a:defRPr>
            </a:lvl8pPr>
            <a:lvl9pPr marL="0" marR="0" lvl="8" indent="0" algn="r" rtl="0">
              <a:spcBef>
                <a:spcPts val="0"/>
              </a:spcBef>
              <a:buNone/>
              <a:defRPr sz="1800" b="0" i="0" u="none" strike="noStrike" cap="none">
                <a:solidFill>
                  <a:srgbClr val="00256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1" name="Google Shape;11;p1"/>
          <p:cNvGrpSpPr/>
          <p:nvPr/>
        </p:nvGrpSpPr>
        <p:grpSpPr>
          <a:xfrm>
            <a:off x="0" y="0"/>
            <a:ext cx="12192000" cy="1266667"/>
            <a:chOff x="0" y="1156447"/>
            <a:chExt cx="12192000" cy="1266667"/>
          </a:xfrm>
        </p:grpSpPr>
        <p:pic>
          <p:nvPicPr>
            <p:cNvPr id="12" name="Google Shape;12;p1"/>
            <p:cNvPicPr preferRelativeResize="0"/>
            <p:nvPr/>
          </p:nvPicPr>
          <p:blipFill rotWithShape="1">
            <a:blip r:embed="rId6">
              <a:alphaModFix/>
            </a:blip>
            <a:srcRect r="17922"/>
            <a:stretch/>
          </p:blipFill>
          <p:spPr>
            <a:xfrm>
              <a:off x="0" y="1156447"/>
              <a:ext cx="8364071" cy="1266667"/>
            </a:xfrm>
            <a:prstGeom prst="rect">
              <a:avLst/>
            </a:prstGeom>
            <a:noFill/>
            <a:ln>
              <a:noFill/>
            </a:ln>
          </p:spPr>
        </p:pic>
        <p:pic>
          <p:nvPicPr>
            <p:cNvPr id="13" name="Google Shape;13;p1"/>
            <p:cNvPicPr preferRelativeResize="0"/>
            <p:nvPr/>
          </p:nvPicPr>
          <p:blipFill rotWithShape="1">
            <a:blip r:embed="rId6">
              <a:alphaModFix/>
            </a:blip>
            <a:srcRect l="58457"/>
            <a:stretch/>
          </p:blipFill>
          <p:spPr>
            <a:xfrm>
              <a:off x="7958571" y="1156447"/>
              <a:ext cx="4233429" cy="1266667"/>
            </a:xfrm>
            <a:prstGeom prst="rect">
              <a:avLst/>
            </a:prstGeom>
            <a:noFill/>
            <a:ln>
              <a:noFill/>
            </a:ln>
          </p:spPr>
        </p:pic>
      </p:grpSp>
      <p:sp>
        <p:nvSpPr>
          <p:cNvPr id="14" name="Google Shape;14;p1"/>
          <p:cNvSpPr/>
          <p:nvPr/>
        </p:nvSpPr>
        <p:spPr>
          <a:xfrm>
            <a:off x="101600" y="6629401"/>
            <a:ext cx="3149600" cy="187285"/>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100" b="0" i="1" u="none" strike="noStrike" cap="none">
                <a:solidFill>
                  <a:schemeClr val="dk2"/>
                </a:solidFill>
                <a:latin typeface="Helvetica Neue"/>
                <a:ea typeface="Helvetica Neue"/>
                <a:cs typeface="Helvetica Neue"/>
                <a:sym typeface="Helvetica Neue"/>
              </a:rPr>
              <a:t>WGCapD-9 Annual Meeting March 10-12, 2020</a:t>
            </a:r>
            <a:endParaRPr sz="1100" b="0" i="1" u="none" strike="noStrike" cap="none">
              <a:solidFill>
                <a:schemeClr val="dk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0186609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eo4society.esa.int/training-educ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mperativemoocs.com/courses/disruptinge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hyperlink" Target="https://www.sentinel-hub.com/explore/education"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5"/>
          <p:cNvSpPr txBox="1"/>
          <p:nvPr/>
        </p:nvSpPr>
        <p:spPr>
          <a:xfrm>
            <a:off x="622788" y="2514600"/>
            <a:ext cx="7192141" cy="1855381"/>
          </a:xfrm>
          <a:prstGeom prst="rect">
            <a:avLst/>
          </a:prstGeom>
          <a:noFill/>
          <a:ln>
            <a:noFill/>
          </a:ln>
        </p:spPr>
        <p:txBody>
          <a:bodyPr spcFirstLastPara="1" wrap="square" lIns="0" tIns="0" rIns="0" bIns="0" anchor="t" anchorCtr="0">
            <a:noAutofit/>
          </a:bodyPr>
          <a:lstStyle/>
          <a:p>
            <a:pPr lvl="0">
              <a:buClr>
                <a:srgbClr val="000000"/>
              </a:buClr>
            </a:pPr>
            <a:r>
              <a:rPr lang="en-GB" sz="4000" b="1" kern="0" dirty="0">
                <a:solidFill>
                  <a:srgbClr val="FFFFFF"/>
                </a:solidFill>
                <a:latin typeface="Helvetica Neue"/>
                <a:ea typeface="Helvetica Neue"/>
                <a:cs typeface="Helvetica Neue"/>
                <a:sym typeface="Helvetica Neue"/>
              </a:rPr>
              <a:t>ESA innovative tools for EO </a:t>
            </a:r>
            <a:r>
              <a:rPr lang="en-GB" sz="4000" b="1" kern="0" dirty="0" smtClean="0">
                <a:solidFill>
                  <a:srgbClr val="FFFFFF"/>
                </a:solidFill>
                <a:latin typeface="Helvetica Neue"/>
                <a:ea typeface="Helvetica Neue"/>
                <a:cs typeface="Helvetica Neue"/>
                <a:sym typeface="Helvetica Neue"/>
              </a:rPr>
              <a:t>Education</a:t>
            </a:r>
            <a:r>
              <a:rPr lang="en-GB" sz="4000" b="1" kern="0" dirty="0">
                <a:solidFill>
                  <a:srgbClr val="FFFFFF"/>
                </a:solidFill>
                <a:latin typeface="Helvetica Neue"/>
                <a:ea typeface="Helvetica Neue"/>
                <a:cs typeface="Helvetica Neue"/>
                <a:sym typeface="Helvetica Neue"/>
              </a:rPr>
              <a:t> </a:t>
            </a:r>
            <a:r>
              <a:rPr lang="en-GB" sz="4000" b="1" kern="0" dirty="0" smtClean="0">
                <a:solidFill>
                  <a:srgbClr val="FFFFFF"/>
                </a:solidFill>
                <a:latin typeface="Helvetica Neue"/>
                <a:ea typeface="Helvetica Neue"/>
                <a:cs typeface="Helvetica Neue"/>
                <a:sym typeface="Helvetica Neue"/>
              </a:rPr>
              <a:t>and Training</a:t>
            </a:r>
            <a:endParaRPr lang="en-GB" sz="4000" b="1" kern="0" dirty="0">
              <a:solidFill>
                <a:srgbClr val="FFFFFF"/>
              </a:solidFill>
              <a:latin typeface="Helvetica Neue"/>
              <a:ea typeface="Helvetica Neue"/>
              <a:cs typeface="Helvetica Neue"/>
              <a:sym typeface="Helvetica Neue"/>
            </a:endParaRPr>
          </a:p>
        </p:txBody>
      </p:sp>
      <p:sp>
        <p:nvSpPr>
          <p:cNvPr id="40" name="Google Shape;40;p5"/>
          <p:cNvSpPr txBox="1">
            <a:spLocks noGrp="1"/>
          </p:cNvSpPr>
          <p:nvPr>
            <p:ph type="subTitle" idx="1"/>
          </p:nvPr>
        </p:nvSpPr>
        <p:spPr>
          <a:xfrm>
            <a:off x="194554" y="4163438"/>
            <a:ext cx="8083910" cy="25276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800"/>
              <a:buFont typeface="Arial"/>
              <a:buNone/>
            </a:pPr>
            <a:r>
              <a:rPr lang="en-US" sz="1800" dirty="0">
                <a:latin typeface="Helvetica Neue"/>
                <a:ea typeface="Helvetica Neue"/>
                <a:cs typeface="Helvetica Neue"/>
                <a:sym typeface="Helvetica Neue"/>
              </a:rPr>
              <a:t>Session </a:t>
            </a:r>
            <a:r>
              <a:rPr lang="en-US" sz="1800" dirty="0" smtClean="0">
                <a:latin typeface="Helvetica Neue"/>
                <a:ea typeface="Helvetica Neue"/>
                <a:cs typeface="Helvetica Neue"/>
                <a:sym typeface="Helvetica Neue"/>
              </a:rPr>
              <a:t>1: </a:t>
            </a:r>
            <a:r>
              <a:rPr lang="en-US" sz="1800" dirty="0">
                <a:latin typeface="Helvetica Neue"/>
                <a:ea typeface="Helvetica Neue"/>
                <a:cs typeface="Helvetica Neue"/>
                <a:sym typeface="Helvetica Neue"/>
              </a:rPr>
              <a:t>Spotlight on Innovation </a:t>
            </a:r>
            <a:endParaRPr lang="en-US" sz="1800" dirty="0" smtClean="0">
              <a:latin typeface="Helvetica Neue"/>
              <a:ea typeface="Helvetica Neue"/>
              <a:cs typeface="Helvetica Neue"/>
              <a:sym typeface="Helvetica Neue"/>
            </a:endParaRPr>
          </a:p>
          <a:p>
            <a:pPr marL="0" lvl="0" indent="0" algn="l" rtl="0">
              <a:spcBef>
                <a:spcPts val="0"/>
              </a:spcBef>
              <a:spcAft>
                <a:spcPts val="0"/>
              </a:spcAft>
              <a:buClr>
                <a:schemeClr val="lt1"/>
              </a:buClr>
              <a:buSzPts val="1800"/>
              <a:buFont typeface="Arial"/>
              <a:buNone/>
            </a:pPr>
            <a:endParaRPr lang="en-GB" dirty="0" smtClean="0"/>
          </a:p>
          <a:p>
            <a:pPr marL="0" lvl="0" indent="0" algn="l" rtl="0">
              <a:spcBef>
                <a:spcPts val="0"/>
              </a:spcBef>
              <a:spcAft>
                <a:spcPts val="0"/>
              </a:spcAft>
              <a:buClr>
                <a:schemeClr val="lt1"/>
              </a:buClr>
              <a:buSzPts val="1800"/>
              <a:buFont typeface="Arial"/>
              <a:buNone/>
            </a:pPr>
            <a:r>
              <a:rPr lang="en-GB" sz="1800" dirty="0" smtClean="0">
                <a:latin typeface="Helvetica Neue"/>
                <a:ea typeface="Helvetica Neue"/>
                <a:cs typeface="Helvetica Neue"/>
                <a:sym typeface="Helvetica Neue"/>
              </a:rPr>
              <a:t>ESA</a:t>
            </a:r>
            <a:endParaRPr dirty="0"/>
          </a:p>
          <a:p>
            <a:pPr marL="0" lvl="0" indent="0" algn="l" rtl="0">
              <a:spcBef>
                <a:spcPts val="0"/>
              </a:spcBef>
              <a:spcAft>
                <a:spcPts val="0"/>
              </a:spcAft>
              <a:buClr>
                <a:srgbClr val="FFFFFF"/>
              </a:buClr>
              <a:buSzPts val="1800"/>
              <a:buNone/>
            </a:pPr>
            <a:r>
              <a:rPr lang="en-GB" sz="1800" dirty="0" smtClean="0">
                <a:latin typeface="Helvetica Neue"/>
                <a:ea typeface="Helvetica Neue"/>
                <a:cs typeface="Helvetica Neue"/>
                <a:sym typeface="Helvetica Neue"/>
              </a:rPr>
              <a:t>Francesco Sarti, </a:t>
            </a:r>
            <a:r>
              <a:rPr lang="en-GB" sz="1800" dirty="0" err="1" smtClean="0">
                <a:latin typeface="Helvetica Neue"/>
                <a:ea typeface="Helvetica Neue"/>
                <a:cs typeface="Helvetica Neue"/>
                <a:sym typeface="Helvetica Neue"/>
              </a:rPr>
              <a:t>Amalia</a:t>
            </a:r>
            <a:r>
              <a:rPr lang="en-GB" sz="1800" dirty="0" smtClean="0">
                <a:latin typeface="Helvetica Neue"/>
                <a:ea typeface="Helvetica Neue"/>
                <a:cs typeface="Helvetica Neue"/>
                <a:sym typeface="Helvetica Neue"/>
              </a:rPr>
              <a:t> Castro Gomez</a:t>
            </a:r>
            <a:endParaRPr sz="1800" dirty="0">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r>
              <a:rPr lang="en-US" sz="1800" dirty="0">
                <a:solidFill>
                  <a:srgbClr val="FFFFFF"/>
                </a:solidFill>
                <a:latin typeface="Helvetica Neue"/>
                <a:ea typeface="Helvetica Neue"/>
                <a:cs typeface="Helvetica Neue"/>
                <a:sym typeface="Helvetica Neue"/>
              </a:rPr>
              <a:t>CEOS WGCapD-9 Annual Meeting</a:t>
            </a:r>
            <a:endParaRPr dirty="0"/>
          </a:p>
          <a:p>
            <a:pPr marL="0" lvl="0" indent="0" algn="l" rtl="0">
              <a:spcBef>
                <a:spcPts val="0"/>
              </a:spcBef>
              <a:spcAft>
                <a:spcPts val="0"/>
              </a:spcAft>
              <a:buClr>
                <a:srgbClr val="FFFFFF"/>
              </a:buClr>
              <a:buSzPts val="1800"/>
              <a:buNone/>
            </a:pPr>
            <a:r>
              <a:rPr lang="en-US" sz="1800" dirty="0">
                <a:solidFill>
                  <a:srgbClr val="FFFFFF"/>
                </a:solidFill>
              </a:rPr>
              <a:t>Sunnyvale, California</a:t>
            </a: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r>
              <a:rPr lang="en-US" sz="1800" dirty="0">
                <a:solidFill>
                  <a:srgbClr val="FFFFFF"/>
                </a:solidFill>
                <a:latin typeface="Helvetica Neue"/>
                <a:ea typeface="Helvetica Neue"/>
                <a:cs typeface="Helvetica Neue"/>
                <a:sym typeface="Helvetica Neue"/>
              </a:rPr>
              <a:t>10-12 March 2020</a:t>
            </a:r>
            <a:endParaRPr dirty="0"/>
          </a:p>
          <a:p>
            <a:pPr marL="0" lvl="0" indent="0" algn="l" rtl="0">
              <a:spcBef>
                <a:spcPts val="0"/>
              </a:spcBef>
              <a:spcAft>
                <a:spcPts val="0"/>
              </a:spcAft>
              <a:buClr>
                <a:srgbClr val="000000"/>
              </a:buClr>
              <a:buSzPts val="1800"/>
              <a:buNone/>
            </a:pPr>
            <a:endParaRPr sz="1800" dirty="0">
              <a:solidFill>
                <a:srgbClr val="FFFFFF"/>
              </a:solidFill>
              <a:latin typeface="Helvetica Neue"/>
              <a:ea typeface="Helvetica Neue"/>
              <a:cs typeface="Helvetica Neue"/>
              <a:sym typeface="Helvetica Neue"/>
            </a:endParaRPr>
          </a:p>
          <a:p>
            <a:pPr marL="0" lvl="0" indent="0" algn="l" rtl="0">
              <a:spcBef>
                <a:spcPts val="0"/>
              </a:spcBef>
              <a:spcAft>
                <a:spcPts val="0"/>
              </a:spcAft>
              <a:buClr>
                <a:srgbClr val="FFFFFF"/>
              </a:buClr>
              <a:buSzPts val="1800"/>
              <a:buNone/>
            </a:pPr>
            <a:endParaRPr dirty="0"/>
          </a:p>
        </p:txBody>
      </p:sp>
    </p:spTree>
    <p:extLst>
      <p:ext uri="{BB962C8B-B14F-4D97-AF65-F5344CB8AC3E}">
        <p14:creationId xmlns:p14="http://schemas.microsoft.com/office/powerpoint/2010/main" val="3739200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txBox="1">
            <a:spLocks noChangeArrowheads="1"/>
          </p:cNvSpPr>
          <p:nvPr/>
        </p:nvSpPr>
        <p:spPr bwMode="auto">
          <a:xfrm>
            <a:off x="193723" y="2508176"/>
            <a:ext cx="8668923" cy="416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4800" indent="-3048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r" eaLnBrk="1" hangingPunct="1">
              <a:lnSpc>
                <a:spcPts val="3333"/>
              </a:lnSpc>
              <a:buClr>
                <a:srgbClr val="0098DB"/>
              </a:buClr>
            </a:pPr>
            <a:endParaRPr lang="it-IT" altLang="en-US" sz="2133" dirty="0"/>
          </a:p>
          <a:p>
            <a:pPr indent="19050" algn="just" eaLnBrk="1" hangingPunct="1">
              <a:spcBef>
                <a:spcPct val="0"/>
              </a:spcBef>
              <a:buClr>
                <a:srgbClr val="0098DB"/>
              </a:buClr>
            </a:pPr>
            <a:r>
              <a:rPr lang="en-US" sz="2800" dirty="0">
                <a:solidFill>
                  <a:schemeClr val="tx1"/>
                </a:solidFill>
              </a:rPr>
              <a:t>Development of a </a:t>
            </a:r>
            <a:r>
              <a:rPr lang="en-US" sz="2800" b="1" i="1" dirty="0">
                <a:solidFill>
                  <a:schemeClr val="tx1"/>
                </a:solidFill>
              </a:rPr>
              <a:t>hybrid version </a:t>
            </a:r>
            <a:r>
              <a:rPr lang="en-US" sz="2800" dirty="0">
                <a:solidFill>
                  <a:schemeClr val="tx1"/>
                </a:solidFill>
              </a:rPr>
              <a:t>(electronic </a:t>
            </a:r>
            <a:r>
              <a:rPr lang="en-US" sz="2800" dirty="0" smtClean="0">
                <a:solidFill>
                  <a:schemeClr val="tx1"/>
                </a:solidFill>
              </a:rPr>
              <a:t>plus </a:t>
            </a:r>
            <a:r>
              <a:rPr lang="en-US" sz="2800" dirty="0">
                <a:solidFill>
                  <a:schemeClr val="tx1"/>
                </a:solidFill>
              </a:rPr>
              <a:t>hardcopy) of a </a:t>
            </a:r>
            <a:r>
              <a:rPr lang="en-US" sz="2800" b="1" i="1" dirty="0">
                <a:solidFill>
                  <a:schemeClr val="tx1"/>
                </a:solidFill>
              </a:rPr>
              <a:t>new ESA School </a:t>
            </a:r>
            <a:r>
              <a:rPr lang="en-US" sz="2800" b="1" i="1" dirty="0" smtClean="0">
                <a:solidFill>
                  <a:schemeClr val="tx1"/>
                </a:solidFill>
              </a:rPr>
              <a:t>Atlas</a:t>
            </a:r>
            <a:r>
              <a:rPr lang="en-US" sz="2800" dirty="0" smtClean="0">
                <a:solidFill>
                  <a:schemeClr val="tx1"/>
                </a:solidFill>
              </a:rPr>
              <a:t>, including interactive web-based exercises for secondary schools. </a:t>
            </a:r>
            <a:endParaRPr lang="en-GB" altLang="en-US" sz="2133" dirty="0">
              <a:solidFill>
                <a:schemeClr val="tx1"/>
              </a:solidFill>
            </a:endParaRPr>
          </a:p>
        </p:txBody>
      </p:sp>
      <p:sp>
        <p:nvSpPr>
          <p:cNvPr id="7" name="Title 3"/>
          <p:cNvSpPr txBox="1">
            <a:spLocks/>
          </p:cNvSpPr>
          <p:nvPr/>
        </p:nvSpPr>
        <p:spPr>
          <a:xfrm>
            <a:off x="422603" y="274729"/>
            <a:ext cx="11414914" cy="2092881"/>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3200" b="1" dirty="0" smtClean="0">
                <a:solidFill>
                  <a:srgbClr val="FF0000"/>
                </a:solidFill>
                <a:latin typeface="Arial" panose="020B0604020202020204" pitchFamily="34" charset="0"/>
                <a:cs typeface="Arial" panose="020B0604020202020204" pitchFamily="34" charset="0"/>
              </a:rPr>
              <a:t>Future</a:t>
            </a:r>
            <a:r>
              <a:rPr lang="en-US" altLang="en-US" sz="3200" b="1" dirty="0" smtClean="0">
                <a:latin typeface="Arial" panose="020B0604020202020204" pitchFamily="34" charset="0"/>
                <a:cs typeface="Arial" panose="020B0604020202020204" pitchFamily="34" charset="0"/>
              </a:rPr>
              <a:t> ESA EO education toolbox for schools (and beginners) in preparation: </a:t>
            </a:r>
          </a:p>
          <a:p>
            <a:pPr>
              <a:defRPr/>
            </a:pPr>
            <a:r>
              <a:rPr lang="en-US" sz="3200" b="1" dirty="0" smtClean="0">
                <a:solidFill>
                  <a:srgbClr val="FF0000"/>
                </a:solidFill>
                <a:latin typeface="Arial" panose="020B0604020202020204" pitchFamily="34" charset="0"/>
                <a:cs typeface="Arial" panose="020B0604020202020204" pitchFamily="34" charset="0"/>
              </a:rPr>
              <a:t>Next Generation ESA School Atlas</a:t>
            </a:r>
            <a:r>
              <a:rPr lang="en-US" sz="3200" b="1" dirty="0" smtClean="0">
                <a:latin typeface="Arial" panose="020B0604020202020204" pitchFamily="34" charset="0"/>
                <a:cs typeface="Arial" panose="020B0604020202020204" pitchFamily="34" charset="0"/>
              </a:rPr>
              <a:t> </a:t>
            </a:r>
          </a:p>
          <a:p>
            <a:pPr>
              <a:defRPr/>
            </a:pPr>
            <a:r>
              <a:rPr lang="en-US" sz="3200" b="1" dirty="0" smtClean="0">
                <a:latin typeface="Arial" panose="020B0604020202020204" pitchFamily="34" charset="0"/>
                <a:cs typeface="Arial" panose="020B0604020202020204" pitchFamily="34" charset="0"/>
              </a:rPr>
              <a:t>(2-year procurement, starting now)</a:t>
            </a:r>
            <a:endParaRPr lang="en-US" sz="3200" b="1" dirty="0">
              <a:latin typeface="Arial" panose="020B0604020202020204" pitchFamily="34" charset="0"/>
              <a:cs typeface="Arial" panose="020B0604020202020204" pitchFamily="34" charset="0"/>
            </a:endParaRPr>
          </a:p>
        </p:txBody>
      </p:sp>
      <p:pic>
        <p:nvPicPr>
          <p:cNvPr id="2050" name="Picture 2" descr="ESA School At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6468" y="2895600"/>
            <a:ext cx="27527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16292">
            <a:off x="9507424" y="5052649"/>
            <a:ext cx="2157046" cy="369332"/>
          </a:xfrm>
          <a:prstGeom prst="rect">
            <a:avLst/>
          </a:prstGeom>
          <a:solidFill>
            <a:schemeClr val="bg1"/>
          </a:solidFill>
          <a:ln w="28575">
            <a:solidFill>
              <a:srgbClr val="FF0000"/>
            </a:solidFill>
          </a:ln>
        </p:spPr>
        <p:txBody>
          <a:bodyPr wrap="square" rtlCol="0">
            <a:spAutoFit/>
          </a:bodyPr>
          <a:lstStyle/>
          <a:p>
            <a:r>
              <a:rPr lang="en-GB" b="1" dirty="0" smtClean="0">
                <a:solidFill>
                  <a:srgbClr val="FF0000"/>
                </a:solidFill>
              </a:rPr>
              <a:t>Old ESA School Atlas</a:t>
            </a:r>
            <a:endParaRPr lang="en-GB" b="1" dirty="0">
              <a:solidFill>
                <a:srgbClr val="FF0000"/>
              </a:solidFill>
            </a:endParaRPr>
          </a:p>
        </p:txBody>
      </p:sp>
    </p:spTree>
    <p:extLst>
      <p:ext uri="{BB962C8B-B14F-4D97-AF65-F5344CB8AC3E}">
        <p14:creationId xmlns:p14="http://schemas.microsoft.com/office/powerpoint/2010/main" val="3829026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58617"/>
            <a:ext cx="11652738" cy="1207477"/>
          </a:xfrm>
        </p:spPr>
        <p:txBody>
          <a:bodyPr>
            <a:normAutofit fontScale="90000"/>
          </a:bodyPr>
          <a:lstStyle/>
          <a:p>
            <a:r>
              <a:rPr lang="en-GB" b="1" dirty="0" smtClean="0">
                <a:solidFill>
                  <a:srgbClr val="0000FF"/>
                </a:solidFill>
              </a:rPr>
              <a:t>ESA/ESRIN:    </a:t>
            </a:r>
            <a:r>
              <a:rPr lang="el-GR" b="1" dirty="0" smtClean="0">
                <a:solidFill>
                  <a:srgbClr val="0000FF"/>
                </a:solidFill>
              </a:rPr>
              <a:t>Φ </a:t>
            </a:r>
            <a:r>
              <a:rPr lang="en-GB" b="1" dirty="0" smtClean="0">
                <a:solidFill>
                  <a:srgbClr val="0000FF"/>
                </a:solidFill>
              </a:rPr>
              <a:t>Experience </a:t>
            </a:r>
            <a:br>
              <a:rPr lang="en-GB" b="1" dirty="0" smtClean="0">
                <a:solidFill>
                  <a:srgbClr val="0000FF"/>
                </a:solidFill>
              </a:rPr>
            </a:br>
            <a:r>
              <a:rPr lang="en-US" dirty="0" smtClean="0"/>
              <a:t>a </a:t>
            </a:r>
            <a:r>
              <a:rPr lang="en-US" dirty="0"/>
              <a:t>possible </a:t>
            </a:r>
            <a:r>
              <a:rPr lang="en-US" dirty="0" smtClean="0"/>
              <a:t>EO outreach model </a:t>
            </a:r>
            <a:r>
              <a:rPr lang="en-US" dirty="0"/>
              <a:t>for inspiration </a:t>
            </a:r>
            <a:endParaRPr lang="en-GB" dirty="0"/>
          </a:p>
        </p:txBody>
      </p:sp>
      <p:sp>
        <p:nvSpPr>
          <p:cNvPr id="4" name="Title 1"/>
          <p:cNvSpPr txBox="1">
            <a:spLocks/>
          </p:cNvSpPr>
          <p:nvPr/>
        </p:nvSpPr>
        <p:spPr>
          <a:xfrm>
            <a:off x="6963508" y="339968"/>
            <a:ext cx="5216768" cy="717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GB" sz="2400" dirty="0" smtClean="0"/>
              <a:t>a recently installed, unique, </a:t>
            </a:r>
            <a:r>
              <a:rPr lang="en-GB" sz="2400" b="1" i="1" dirty="0">
                <a:solidFill>
                  <a:srgbClr val="0000FF"/>
                </a:solidFill>
              </a:rPr>
              <a:t>impressive</a:t>
            </a:r>
            <a:r>
              <a:rPr lang="en-GB" sz="2400" dirty="0" smtClean="0"/>
              <a:t>, permanent </a:t>
            </a:r>
            <a:r>
              <a:rPr lang="en-GB" sz="2400" b="1" i="1" dirty="0" smtClean="0">
                <a:solidFill>
                  <a:srgbClr val="0000FF"/>
                </a:solidFill>
              </a:rPr>
              <a:t>interactive</a:t>
            </a:r>
            <a:r>
              <a:rPr lang="en-GB" sz="2400" dirty="0" smtClean="0"/>
              <a:t> exhibition, with constantly </a:t>
            </a:r>
            <a:r>
              <a:rPr lang="en-GB" sz="2400" b="1" i="1" dirty="0">
                <a:solidFill>
                  <a:srgbClr val="0000FF"/>
                </a:solidFill>
              </a:rPr>
              <a:t>updated</a:t>
            </a:r>
            <a:r>
              <a:rPr lang="en-GB" sz="2400" dirty="0" smtClean="0"/>
              <a:t> content</a:t>
            </a:r>
          </a:p>
          <a:p>
            <a:pPr marL="457200" indent="-457200">
              <a:buFont typeface="Arial" panose="020B0604020202020204" pitchFamily="34" charset="0"/>
              <a:buChar char="•"/>
            </a:pPr>
            <a:r>
              <a:rPr lang="en-GB" sz="2400" dirty="0" smtClean="0"/>
              <a:t>presenting ESA EO missions and results in a way that is </a:t>
            </a:r>
            <a:r>
              <a:rPr lang="en-GB" sz="2400" b="1" i="1" dirty="0">
                <a:solidFill>
                  <a:srgbClr val="0000FF"/>
                </a:solidFill>
              </a:rPr>
              <a:t>easily  understandable</a:t>
            </a:r>
            <a:r>
              <a:rPr lang="en-GB" sz="2400" dirty="0" smtClean="0"/>
              <a:t> by the general public, </a:t>
            </a:r>
            <a:r>
              <a:rPr lang="en-GB" sz="2400" dirty="0"/>
              <a:t>though scientifically correct </a:t>
            </a:r>
          </a:p>
          <a:p>
            <a:pPr marL="457200" indent="-457200">
              <a:buFont typeface="Arial" panose="020B0604020202020204" pitchFamily="34" charset="0"/>
              <a:buChar char="•"/>
            </a:pPr>
            <a:r>
              <a:rPr lang="en-GB" sz="2400" dirty="0" smtClean="0"/>
              <a:t>4 installations, featuring a variety of scenarios about EO Satellites, Earth Science and illustrating </a:t>
            </a:r>
            <a:r>
              <a:rPr lang="en-GB" sz="2400" b="1" i="1" dirty="0" smtClean="0"/>
              <a:t>new results both in research and operational / societal applications of EO </a:t>
            </a:r>
            <a:endParaRPr lang="en-GB" b="1" i="1" dirty="0"/>
          </a:p>
        </p:txBody>
      </p:sp>
      <p:pic>
        <p:nvPicPr>
          <p:cNvPr id="8196" name="Picture 4" descr="Image result for phi experience esrin"/>
          <p:cNvPicPr>
            <a:picLocks noChangeAspect="1" noChangeArrowheads="1"/>
          </p:cNvPicPr>
          <p:nvPr/>
        </p:nvPicPr>
        <p:blipFill rotWithShape="1">
          <a:blip r:embed="rId2">
            <a:extLst>
              <a:ext uri="{28A0092B-C50C-407E-A947-70E740481C1C}">
                <a14:useLocalDpi xmlns:a14="http://schemas.microsoft.com/office/drawing/2010/main" val="0"/>
              </a:ext>
            </a:extLst>
          </a:blip>
          <a:srcRect l="12917" t="14889" r="3544" b="5024"/>
          <a:stretch/>
        </p:blipFill>
        <p:spPr bwMode="auto">
          <a:xfrm>
            <a:off x="460768" y="2625968"/>
            <a:ext cx="6385510" cy="40796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SA"/>
          <p:cNvPicPr>
            <a:picLocks noChangeAspect="1" noChangeArrowheads="1"/>
          </p:cNvPicPr>
          <p:nvPr/>
        </p:nvPicPr>
        <p:blipFill rotWithShape="1">
          <a:blip r:embed="rId3">
            <a:extLst>
              <a:ext uri="{28A0092B-C50C-407E-A947-70E740481C1C}">
                <a14:useLocalDpi xmlns:a14="http://schemas.microsoft.com/office/drawing/2010/main" val="0"/>
              </a:ext>
            </a:extLst>
          </a:blip>
          <a:srcRect l="2551" r="29510"/>
          <a:stretch/>
        </p:blipFill>
        <p:spPr bwMode="auto">
          <a:xfrm>
            <a:off x="152398" y="1371601"/>
            <a:ext cx="6471139"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7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3" name="Text Placeholder 2"/>
          <p:cNvSpPr>
            <a:spLocks noGrp="1"/>
          </p:cNvSpPr>
          <p:nvPr>
            <p:ph type="body" idx="1"/>
          </p:nvPr>
        </p:nvSpPr>
        <p:spPr>
          <a:xfrm>
            <a:off x="-5195" y="1478973"/>
            <a:ext cx="12235295" cy="4902777"/>
          </a:xfrm>
        </p:spPr>
        <p:txBody>
          <a:bodyPr/>
          <a:lstStyle/>
          <a:p>
            <a:r>
              <a:rPr lang="en-GB" sz="3600" dirty="0" smtClean="0"/>
              <a:t>MOOC’s (</a:t>
            </a:r>
            <a:r>
              <a:rPr lang="en-GB" sz="3600" dirty="0"/>
              <a:t>already in </a:t>
            </a:r>
            <a:r>
              <a:rPr lang="en-GB" sz="3600" dirty="0"/>
              <a:t>preparation and for the future)</a:t>
            </a:r>
          </a:p>
          <a:p>
            <a:r>
              <a:rPr lang="en-GB" sz="3600" dirty="0"/>
              <a:t>New EO Education </a:t>
            </a:r>
          </a:p>
          <a:p>
            <a:r>
              <a:rPr lang="en-GB" sz="3600" dirty="0"/>
              <a:t>Dedicated EO Education Platform</a:t>
            </a:r>
          </a:p>
          <a:p>
            <a:r>
              <a:rPr lang="en-US" sz="3600" dirty="0"/>
              <a:t>web-based image analysis for </a:t>
            </a:r>
            <a:r>
              <a:rPr lang="en-US" sz="3600" dirty="0" smtClean="0"/>
              <a:t>teachers</a:t>
            </a:r>
          </a:p>
          <a:p>
            <a:r>
              <a:rPr lang="en-US" sz="3600" dirty="0"/>
              <a:t>Next Generation ESA School </a:t>
            </a:r>
            <a:r>
              <a:rPr lang="en-US" sz="3600" dirty="0"/>
              <a:t>Atlas </a:t>
            </a:r>
            <a:r>
              <a:rPr lang="en-US" sz="3600" dirty="0" smtClean="0"/>
              <a:t>(hybrid, web-based</a:t>
            </a:r>
            <a:r>
              <a:rPr lang="en-US" sz="3600" dirty="0"/>
              <a:t>) </a:t>
            </a:r>
            <a:endParaRPr lang="en-US" sz="3600" dirty="0"/>
          </a:p>
          <a:p>
            <a:r>
              <a:rPr lang="en-US" sz="3600" dirty="0"/>
              <a:t>Training via data-cubes and TEPs </a:t>
            </a:r>
            <a:r>
              <a:rPr lang="en-US" sz="3600" dirty="0">
                <a:sym typeface="Wingdings" panose="05000000000000000000" pitchFamily="2" charset="2"/>
              </a:rPr>
              <a:t> see </a:t>
            </a:r>
            <a:r>
              <a:rPr lang="en-US" sz="3600" dirty="0">
                <a:sym typeface="Wingdings" panose="05000000000000000000" pitchFamily="2" charset="2"/>
              </a:rPr>
              <a:t>session</a:t>
            </a:r>
            <a:r>
              <a:rPr lang="en-US" sz="3600" dirty="0"/>
              <a:t> 8 </a:t>
            </a:r>
            <a:r>
              <a:rPr lang="en-US" sz="3600" dirty="0" smtClean="0"/>
              <a:t>(</a:t>
            </a:r>
            <a:r>
              <a:rPr lang="en-US" sz="3600" dirty="0" smtClean="0">
                <a:sym typeface="Wingdings" panose="05000000000000000000" pitchFamily="2" charset="2"/>
              </a:rPr>
              <a:t>Data Democracy)</a:t>
            </a:r>
            <a:endParaRPr lang="en-US" sz="3600" dirty="0"/>
          </a:p>
          <a:p>
            <a:r>
              <a:rPr lang="el-GR" sz="3600" dirty="0" smtClean="0"/>
              <a:t>Φ </a:t>
            </a:r>
            <a:r>
              <a:rPr lang="en-GB" sz="3600" dirty="0"/>
              <a:t>Experience </a:t>
            </a:r>
            <a:r>
              <a:rPr lang="en-GB" sz="3600" dirty="0" smtClean="0"/>
              <a:t>at ESRIN</a:t>
            </a:r>
            <a:r>
              <a:rPr lang="en-GB" dirty="0"/>
              <a:t/>
            </a:r>
            <a:br>
              <a:rPr lang="en-GB" dirty="0"/>
            </a:br>
            <a:endParaRPr lang="en-GB" dirty="0"/>
          </a:p>
        </p:txBody>
      </p:sp>
      <p:sp>
        <p:nvSpPr>
          <p:cNvPr id="4" name="Text Placeholder 3"/>
          <p:cNvSpPr>
            <a:spLocks noGrp="1"/>
          </p:cNvSpPr>
          <p:nvPr>
            <p:ph type="body" idx="2"/>
          </p:nvPr>
        </p:nvSpPr>
        <p:spPr>
          <a:xfrm>
            <a:off x="1820636" y="144337"/>
            <a:ext cx="9190264" cy="1106036"/>
          </a:xfrm>
        </p:spPr>
        <p:txBody>
          <a:bodyPr/>
          <a:lstStyle/>
          <a:p>
            <a:r>
              <a:rPr lang="en-GB" sz="2400" dirty="0" smtClean="0"/>
              <a:t>MOOCs, educational web-based tools,  TEPs and data cubes, new Education and dedicated platform</a:t>
            </a:r>
            <a:endParaRPr lang="en-GB" sz="2400" dirty="0"/>
          </a:p>
        </p:txBody>
      </p:sp>
    </p:spTree>
    <p:extLst>
      <p:ext uri="{BB962C8B-B14F-4D97-AF65-F5344CB8AC3E}">
        <p14:creationId xmlns:p14="http://schemas.microsoft.com/office/powerpoint/2010/main" val="1300331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3" y="-5706"/>
            <a:ext cx="12251404" cy="1325563"/>
          </a:xfrm>
        </p:spPr>
        <p:txBody>
          <a:bodyPr>
            <a:normAutofit/>
          </a:bodyPr>
          <a:lstStyle/>
          <a:p>
            <a:r>
              <a:rPr lang="en-GB" sz="3600" dirty="0" smtClean="0"/>
              <a:t>Please visit: </a:t>
            </a:r>
            <a:r>
              <a:rPr lang="en-GB" sz="3600" dirty="0" smtClean="0">
                <a:hlinkClick r:id="rId3"/>
              </a:rPr>
              <a:t>https</a:t>
            </a:r>
            <a:r>
              <a:rPr lang="en-GB" sz="3600" dirty="0">
                <a:hlinkClick r:id="rId3"/>
              </a:rPr>
              <a:t>://eo4society.esa.int/training-education/</a:t>
            </a:r>
            <a:r>
              <a:rPr lang="en-GB" sz="3600" dirty="0"/>
              <a:t/>
            </a:r>
            <a:br>
              <a:rPr lang="en-GB" sz="3600" dirty="0"/>
            </a:br>
            <a:endParaRPr lang="en-GB" sz="3600" dirty="0"/>
          </a:p>
        </p:txBody>
      </p:sp>
      <p:pic>
        <p:nvPicPr>
          <p:cNvPr id="4" name="Picture 3"/>
          <p:cNvPicPr>
            <a:picLocks noChangeAspect="1"/>
          </p:cNvPicPr>
          <p:nvPr/>
        </p:nvPicPr>
        <p:blipFill rotWithShape="1">
          <a:blip r:embed="rId4"/>
          <a:srcRect l="8092" t="11226" r="50537" b="39125"/>
          <a:stretch/>
        </p:blipFill>
        <p:spPr>
          <a:xfrm>
            <a:off x="171999" y="715307"/>
            <a:ext cx="9049284" cy="3393738"/>
          </a:xfrm>
          <a:prstGeom prst="rect">
            <a:avLst/>
          </a:prstGeom>
        </p:spPr>
      </p:pic>
      <p:pic>
        <p:nvPicPr>
          <p:cNvPr id="6" name="Picture 5"/>
          <p:cNvPicPr>
            <a:picLocks noChangeAspect="1"/>
          </p:cNvPicPr>
          <p:nvPr/>
        </p:nvPicPr>
        <p:blipFill rotWithShape="1">
          <a:blip r:embed="rId4"/>
          <a:srcRect l="15019" t="78453" r="63747" b="5803"/>
          <a:stretch/>
        </p:blipFill>
        <p:spPr>
          <a:xfrm>
            <a:off x="-3761" y="4156356"/>
            <a:ext cx="11295166" cy="2617236"/>
          </a:xfrm>
          <a:prstGeom prst="rect">
            <a:avLst/>
          </a:prstGeom>
        </p:spPr>
      </p:pic>
      <p:sp>
        <p:nvSpPr>
          <p:cNvPr id="5" name="Right Arrow 4"/>
          <p:cNvSpPr/>
          <p:nvPr/>
        </p:nvSpPr>
        <p:spPr>
          <a:xfrm rot="10800000">
            <a:off x="9791113" y="4692197"/>
            <a:ext cx="2326133" cy="524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315201" y="4726379"/>
            <a:ext cx="2470069" cy="5462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347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64072" y="-15519"/>
            <a:ext cx="5658303" cy="1231106"/>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2400" b="1" dirty="0" smtClean="0">
                <a:solidFill>
                  <a:srgbClr val="FF0000"/>
                </a:solidFill>
                <a:latin typeface="Arial" panose="020B0604020202020204" pitchFamily="34" charset="0"/>
                <a:cs typeface="Arial" panose="020B0604020202020204" pitchFamily="34" charset="0"/>
              </a:rPr>
              <a:t>Previous</a:t>
            </a:r>
            <a:r>
              <a:rPr lang="en-US" altLang="en-US" sz="2400" b="1" dirty="0" smtClean="0">
                <a:latin typeface="Arial" panose="020B0604020202020204" pitchFamily="34" charset="0"/>
                <a:cs typeface="Arial" panose="020B0604020202020204" pitchFamily="34" charset="0"/>
              </a:rPr>
              <a:t> ESA EO MOOCs (occasionally subject to re-run and updates): </a:t>
            </a:r>
          </a:p>
        </p:txBody>
      </p:sp>
      <p:pic>
        <p:nvPicPr>
          <p:cNvPr id="2" name="Picture 1"/>
          <p:cNvPicPr>
            <a:picLocks noChangeAspect="1"/>
          </p:cNvPicPr>
          <p:nvPr/>
        </p:nvPicPr>
        <p:blipFill rotWithShape="1">
          <a:blip r:embed="rId3"/>
          <a:srcRect l="17446" t="32646" r="67876" b="15982"/>
          <a:stretch/>
        </p:blipFill>
        <p:spPr>
          <a:xfrm>
            <a:off x="6686205" y="986214"/>
            <a:ext cx="5368413" cy="5871788"/>
          </a:xfrm>
          <a:prstGeom prst="rect">
            <a:avLst/>
          </a:prstGeom>
        </p:spPr>
      </p:pic>
      <p:pic>
        <p:nvPicPr>
          <p:cNvPr id="3" name="Picture 2"/>
          <p:cNvPicPr>
            <a:picLocks noChangeAspect="1"/>
          </p:cNvPicPr>
          <p:nvPr/>
        </p:nvPicPr>
        <p:blipFill rotWithShape="1">
          <a:blip r:embed="rId4"/>
          <a:srcRect l="8983" t="15058" r="59774" b="53354"/>
          <a:stretch/>
        </p:blipFill>
        <p:spPr>
          <a:xfrm>
            <a:off x="970089" y="1215588"/>
            <a:ext cx="5234201" cy="1811818"/>
          </a:xfrm>
          <a:prstGeom prst="rect">
            <a:avLst/>
          </a:prstGeom>
        </p:spPr>
      </p:pic>
    </p:spTree>
    <p:extLst>
      <p:ext uri="{BB962C8B-B14F-4D97-AF65-F5344CB8AC3E}">
        <p14:creationId xmlns:p14="http://schemas.microsoft.com/office/powerpoint/2010/main" val="256806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242275" y="142095"/>
            <a:ext cx="2852616" cy="861774"/>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2400" b="1" dirty="0" smtClean="0">
                <a:solidFill>
                  <a:srgbClr val="FF0000"/>
                </a:solidFill>
                <a:latin typeface="Arial" panose="020B0604020202020204" pitchFamily="34" charset="0"/>
                <a:cs typeface="Arial" panose="020B0604020202020204" pitchFamily="34" charset="0"/>
              </a:rPr>
              <a:t>Two </a:t>
            </a:r>
            <a:r>
              <a:rPr lang="en-US" altLang="en-US" sz="2400" b="1" dirty="0" smtClean="0">
                <a:solidFill>
                  <a:srgbClr val="FF0000"/>
                </a:solidFill>
                <a:latin typeface="Arial" panose="020B0604020202020204" pitchFamily="34" charset="0"/>
                <a:cs typeface="Arial" panose="020B0604020202020204" pitchFamily="34" charset="0"/>
              </a:rPr>
              <a:t>Ongoing</a:t>
            </a:r>
            <a:r>
              <a:rPr lang="en-US" altLang="en-US" sz="2400" b="1" dirty="0" smtClean="0">
                <a:latin typeface="Arial" panose="020B0604020202020204" pitchFamily="34" charset="0"/>
                <a:cs typeface="Arial" panose="020B0604020202020204" pitchFamily="34" charset="0"/>
              </a:rPr>
              <a:t> ESA EO MOOCs: </a:t>
            </a:r>
          </a:p>
        </p:txBody>
      </p:sp>
      <p:pic>
        <p:nvPicPr>
          <p:cNvPr id="4" name="Picture 3"/>
          <p:cNvPicPr>
            <a:picLocks noChangeAspect="1"/>
          </p:cNvPicPr>
          <p:nvPr/>
        </p:nvPicPr>
        <p:blipFill rotWithShape="1">
          <a:blip r:embed="rId2"/>
          <a:srcRect l="15430" t="26710" r="65860" b="21323"/>
          <a:stretch/>
        </p:blipFill>
        <p:spPr>
          <a:xfrm>
            <a:off x="4244822" y="-1"/>
            <a:ext cx="7900980" cy="6858001"/>
          </a:xfrm>
          <a:prstGeom prst="rect">
            <a:avLst/>
          </a:prstGeom>
        </p:spPr>
      </p:pic>
      <p:sp>
        <p:nvSpPr>
          <p:cNvPr id="5" name="TextBox 4"/>
          <p:cNvSpPr txBox="1"/>
          <p:nvPr/>
        </p:nvSpPr>
        <p:spPr>
          <a:xfrm>
            <a:off x="64072" y="3352800"/>
            <a:ext cx="3738671" cy="1477328"/>
          </a:xfrm>
          <a:prstGeom prst="rect">
            <a:avLst/>
          </a:prstGeom>
          <a:noFill/>
        </p:spPr>
        <p:txBody>
          <a:bodyPr wrap="square" rtlCol="0">
            <a:spAutoFit/>
          </a:bodyPr>
          <a:lstStyle/>
          <a:p>
            <a:r>
              <a:rPr lang="en-GB" dirty="0" smtClean="0">
                <a:solidFill>
                  <a:srgbClr val="0000FF"/>
                </a:solidFill>
              </a:rPr>
              <a:t>One additional associated mini-MOOC in in preparation:</a:t>
            </a:r>
          </a:p>
          <a:p>
            <a:endParaRPr lang="en-US" i="1" dirty="0" smtClean="0">
              <a:solidFill>
                <a:srgbClr val="0000FF"/>
              </a:solidFill>
            </a:endParaRPr>
          </a:p>
          <a:p>
            <a:r>
              <a:rPr lang="en-US" b="1" i="1" dirty="0" smtClean="0">
                <a:solidFill>
                  <a:srgbClr val="008080"/>
                </a:solidFill>
              </a:rPr>
              <a:t>“</a:t>
            </a:r>
            <a:r>
              <a:rPr lang="en-US" b="1" i="1" dirty="0">
                <a:solidFill>
                  <a:srgbClr val="008080"/>
                </a:solidFill>
              </a:rPr>
              <a:t>Canadian” Applications of </a:t>
            </a:r>
            <a:r>
              <a:rPr lang="en-US" b="1" i="1" dirty="0" smtClean="0">
                <a:solidFill>
                  <a:srgbClr val="008080"/>
                </a:solidFill>
              </a:rPr>
              <a:t>SAR</a:t>
            </a:r>
          </a:p>
          <a:p>
            <a:r>
              <a:rPr lang="en-US" b="1" i="1" dirty="0" smtClean="0">
                <a:solidFill>
                  <a:srgbClr val="008080"/>
                </a:solidFill>
              </a:rPr>
              <a:t>based </a:t>
            </a:r>
            <a:r>
              <a:rPr lang="en-US" b="1" i="1" dirty="0">
                <a:solidFill>
                  <a:srgbClr val="008080"/>
                </a:solidFill>
              </a:rPr>
              <a:t>on CSA experience</a:t>
            </a:r>
            <a:r>
              <a:rPr lang="en-GB" b="1" dirty="0" smtClean="0">
                <a:solidFill>
                  <a:srgbClr val="008080"/>
                </a:solidFill>
              </a:rPr>
              <a:t> </a:t>
            </a:r>
            <a:endParaRPr lang="en-GB" b="1" dirty="0">
              <a:solidFill>
                <a:srgbClr val="008080"/>
              </a:solidFill>
            </a:endParaRPr>
          </a:p>
        </p:txBody>
      </p:sp>
      <p:sp>
        <p:nvSpPr>
          <p:cNvPr id="6" name="TextBox 5"/>
          <p:cNvSpPr txBox="1"/>
          <p:nvPr/>
        </p:nvSpPr>
        <p:spPr>
          <a:xfrm>
            <a:off x="333829" y="5428343"/>
            <a:ext cx="3193142" cy="646331"/>
          </a:xfrm>
          <a:prstGeom prst="rect">
            <a:avLst/>
          </a:prstGeom>
          <a:noFill/>
        </p:spPr>
        <p:txBody>
          <a:bodyPr wrap="square" rtlCol="0">
            <a:spAutoFit/>
          </a:bodyPr>
          <a:lstStyle/>
          <a:p>
            <a:r>
              <a:rPr lang="en-GB" dirty="0" smtClean="0"/>
              <a:t>Please refer to R. </a:t>
            </a:r>
            <a:r>
              <a:rPr lang="en-GB" dirty="0" err="1" smtClean="0"/>
              <a:t>Eckardt</a:t>
            </a:r>
            <a:r>
              <a:rPr lang="en-GB" dirty="0" smtClean="0"/>
              <a:t> (Jena) for further information </a:t>
            </a:r>
            <a:endParaRPr lang="en-GB" dirty="0"/>
          </a:p>
        </p:txBody>
      </p:sp>
    </p:spTree>
    <p:extLst>
      <p:ext uri="{BB962C8B-B14F-4D97-AF65-F5344CB8AC3E}">
        <p14:creationId xmlns:p14="http://schemas.microsoft.com/office/powerpoint/2010/main" val="2123464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txBox="1">
            <a:spLocks noChangeArrowheads="1"/>
          </p:cNvSpPr>
          <p:nvPr/>
        </p:nvSpPr>
        <p:spPr bwMode="auto">
          <a:xfrm>
            <a:off x="216473" y="949094"/>
            <a:ext cx="5765228" cy="54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4800" indent="-3048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r" eaLnBrk="1" hangingPunct="1">
              <a:lnSpc>
                <a:spcPts val="3333"/>
              </a:lnSpc>
              <a:buClr>
                <a:srgbClr val="0098DB"/>
              </a:buClr>
            </a:pPr>
            <a:endParaRPr lang="it-IT" altLang="en-US" sz="2200" dirty="0"/>
          </a:p>
          <a:p>
            <a:pPr marL="0" lvl="0" indent="0" fontAlgn="base">
              <a:lnSpc>
                <a:spcPct val="100000"/>
              </a:lnSpc>
              <a:spcBef>
                <a:spcPct val="0"/>
              </a:spcBef>
              <a:spcAft>
                <a:spcPct val="0"/>
              </a:spcAft>
              <a:buClrTx/>
            </a:pPr>
            <a:r>
              <a:rPr lang="en-US" altLang="en-US" sz="2200" dirty="0">
                <a:solidFill>
                  <a:srgbClr val="23323F"/>
                </a:solidFill>
                <a:latin typeface="inherit"/>
              </a:rPr>
              <a:t>Short MOOC with a series of interviews with leading experts across </a:t>
            </a:r>
            <a:r>
              <a:rPr lang="en-US" altLang="en-US" sz="2200" dirty="0" smtClean="0">
                <a:solidFill>
                  <a:srgbClr val="23323F"/>
                </a:solidFill>
                <a:latin typeface="inherit"/>
              </a:rPr>
              <a:t>EO and </a:t>
            </a:r>
            <a:r>
              <a:rPr lang="en-US" altLang="en-US" sz="2200" dirty="0">
                <a:solidFill>
                  <a:srgbClr val="23323F"/>
                </a:solidFill>
                <a:latin typeface="inherit"/>
              </a:rPr>
              <a:t>related technologies. This MOOC also acts as an additional section for the ‘Earth Observation from Space: The Optical View’ MOOC</a:t>
            </a:r>
            <a:r>
              <a:rPr lang="en-US" altLang="en-US" sz="2200" dirty="0" smtClean="0">
                <a:solidFill>
                  <a:srgbClr val="23323F"/>
                </a:solidFill>
                <a:latin typeface="inherit"/>
              </a:rPr>
              <a:t>.</a:t>
            </a:r>
            <a:endParaRPr lang="en-US" altLang="en-US" sz="2200" dirty="0">
              <a:solidFill>
                <a:srgbClr val="23323F"/>
              </a:solidFill>
              <a:latin typeface="inherit"/>
            </a:endParaRPr>
          </a:p>
          <a:p>
            <a:pPr marL="0" lvl="0" indent="0" fontAlgn="base">
              <a:lnSpc>
                <a:spcPct val="100000"/>
              </a:lnSpc>
              <a:spcBef>
                <a:spcPct val="0"/>
              </a:spcBef>
              <a:spcAft>
                <a:spcPct val="0"/>
              </a:spcAft>
              <a:buClrTx/>
            </a:pPr>
            <a:r>
              <a:rPr lang="en-US" altLang="en-US" sz="2200" dirty="0">
                <a:solidFill>
                  <a:srgbClr val="23323F"/>
                </a:solidFill>
                <a:latin typeface="inherit"/>
              </a:rPr>
              <a:t>The explosion in EO data has created one of the greatest </a:t>
            </a:r>
            <a:r>
              <a:rPr lang="en-US" altLang="en-US" sz="2200" b="1" i="1" u="sng" dirty="0">
                <a:solidFill>
                  <a:srgbClr val="0070C0"/>
                </a:solidFill>
                <a:latin typeface="inherit"/>
              </a:rPr>
              <a:t>‘big data’ challenges </a:t>
            </a:r>
            <a:r>
              <a:rPr lang="en-US" altLang="en-US" sz="2200" dirty="0">
                <a:solidFill>
                  <a:srgbClr val="23323F"/>
                </a:solidFill>
                <a:latin typeface="inherit"/>
              </a:rPr>
              <a:t>in the world today. The MOOC includes </a:t>
            </a:r>
            <a:r>
              <a:rPr lang="en-US" altLang="en-US" sz="2200" b="1" dirty="0">
                <a:solidFill>
                  <a:srgbClr val="FF0000"/>
                </a:solidFill>
                <a:latin typeface="inherit"/>
              </a:rPr>
              <a:t>technologies such as AI, 3D data </a:t>
            </a:r>
            <a:r>
              <a:rPr lang="en-US" altLang="en-US" sz="2200" b="1" dirty="0" err="1">
                <a:solidFill>
                  <a:srgbClr val="FF0000"/>
                </a:solidFill>
                <a:latin typeface="inherit"/>
              </a:rPr>
              <a:t>visualisation</a:t>
            </a:r>
            <a:r>
              <a:rPr lang="en-US" altLang="en-US" sz="2200" b="1" dirty="0">
                <a:solidFill>
                  <a:srgbClr val="FF0000"/>
                </a:solidFill>
                <a:latin typeface="inherit"/>
              </a:rPr>
              <a:t>, cloud computing technologies and </a:t>
            </a:r>
            <a:r>
              <a:rPr lang="en-US" altLang="en-US" sz="2200" b="1" dirty="0" err="1">
                <a:solidFill>
                  <a:srgbClr val="FF0000"/>
                </a:solidFill>
                <a:latin typeface="inherit"/>
              </a:rPr>
              <a:t>blockchain</a:t>
            </a:r>
            <a:r>
              <a:rPr lang="en-US" altLang="en-US" sz="2200" dirty="0">
                <a:solidFill>
                  <a:srgbClr val="23323F"/>
                </a:solidFill>
                <a:latin typeface="inherit"/>
              </a:rPr>
              <a:t>, explaining how they are </a:t>
            </a:r>
            <a:r>
              <a:rPr lang="en-US" altLang="en-US" sz="2200" b="1" dirty="0">
                <a:solidFill>
                  <a:srgbClr val="23323F"/>
                </a:solidFill>
                <a:latin typeface="inherit"/>
              </a:rPr>
              <a:t>meeting the </a:t>
            </a:r>
            <a:r>
              <a:rPr lang="en-US" altLang="en-US" sz="2200" b="1" dirty="0">
                <a:solidFill>
                  <a:srgbClr val="FF0000"/>
                </a:solidFill>
                <a:latin typeface="inherit"/>
              </a:rPr>
              <a:t>needs of the ever growing data analytics and data navigation challenges in EO</a:t>
            </a:r>
            <a:r>
              <a:rPr lang="en-US" altLang="en-US" sz="2200" dirty="0">
                <a:solidFill>
                  <a:srgbClr val="FF0000"/>
                </a:solidFill>
                <a:latin typeface="inherit"/>
              </a:rPr>
              <a:t>. </a:t>
            </a:r>
            <a:endParaRPr lang="en-US" altLang="en-US" sz="2200" dirty="0" smtClean="0">
              <a:solidFill>
                <a:srgbClr val="FF0000"/>
              </a:solidFill>
              <a:latin typeface="inherit"/>
            </a:endParaRPr>
          </a:p>
        </p:txBody>
      </p:sp>
      <p:sp>
        <p:nvSpPr>
          <p:cNvPr id="7" name="Title 3"/>
          <p:cNvSpPr txBox="1">
            <a:spLocks/>
          </p:cNvSpPr>
          <p:nvPr/>
        </p:nvSpPr>
        <p:spPr>
          <a:xfrm>
            <a:off x="3141783" y="207671"/>
            <a:ext cx="9026770" cy="1107996"/>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lvl="0"/>
            <a:r>
              <a:rPr lang="en-US" altLang="en-US" sz="2000" b="1" dirty="0" smtClean="0">
                <a:latin typeface="Arial" panose="020B0604020202020204" pitchFamily="34" charset="0"/>
                <a:cs typeface="Arial" panose="020B0604020202020204" pitchFamily="34" charset="0"/>
              </a:rPr>
              <a:t>EARTH </a:t>
            </a:r>
            <a:r>
              <a:rPr lang="en-US" altLang="en-US" sz="2000" b="1" dirty="0" smtClean="0">
                <a:latin typeface="Arial" panose="020B0604020202020204" pitchFamily="34" charset="0"/>
                <a:cs typeface="Arial" panose="020B0604020202020204" pitchFamily="34" charset="0"/>
              </a:rPr>
              <a:t>OBSERVATION – DISRUPTIVE TECHNOLOGY AND NEW SPACE</a:t>
            </a:r>
          </a:p>
          <a:p>
            <a:pPr lvl="0"/>
            <a:r>
              <a:rPr lang="en-US" altLang="en-US" sz="2000" dirty="0" smtClean="0">
                <a:solidFill>
                  <a:srgbClr val="23323F"/>
                </a:solidFill>
                <a:latin typeface="inherit"/>
              </a:rPr>
              <a:t>See: </a:t>
            </a:r>
            <a:r>
              <a:rPr lang="en-GB" sz="2000" dirty="0" smtClean="0">
                <a:hlinkClick r:id="rId2"/>
              </a:rPr>
              <a:t>https</a:t>
            </a:r>
            <a:r>
              <a:rPr lang="en-GB" sz="2000" dirty="0">
                <a:hlinkClick r:id="rId2"/>
              </a:rPr>
              <a:t>://www.imperativemoocs.com/courses/disruptingeo</a:t>
            </a:r>
            <a:endParaRPr lang="en-GB" altLang="en-US" sz="2000" dirty="0">
              <a:solidFill>
                <a:schemeClr val="tx1"/>
              </a:solidFill>
            </a:endParaRPr>
          </a:p>
          <a:p>
            <a:pPr lvl="0" eaLnBrk="0" hangingPunct="0"/>
            <a:endParaRPr lang="en-US" altLang="en-US" sz="2400" b="1" dirty="0">
              <a:latin typeface="Arial" panose="020B0604020202020204" pitchFamily="34" charset="0"/>
              <a:cs typeface="Arial" panose="020B0604020202020204" pitchFamily="34" charset="0"/>
            </a:endParaRPr>
          </a:p>
        </p:txBody>
      </p:sp>
      <p:sp>
        <p:nvSpPr>
          <p:cNvPr id="4" name="Title 3"/>
          <p:cNvSpPr txBox="1">
            <a:spLocks/>
          </p:cNvSpPr>
          <p:nvPr/>
        </p:nvSpPr>
        <p:spPr>
          <a:xfrm>
            <a:off x="93784" y="142095"/>
            <a:ext cx="2751017" cy="861774"/>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2400" b="1" dirty="0" smtClean="0">
                <a:solidFill>
                  <a:srgbClr val="FF0000"/>
                </a:solidFill>
                <a:latin typeface="Arial" panose="020B0604020202020204" pitchFamily="34" charset="0"/>
                <a:cs typeface="Arial" panose="020B0604020202020204" pitchFamily="34" charset="0"/>
              </a:rPr>
              <a:t>Two </a:t>
            </a:r>
            <a:r>
              <a:rPr lang="en-US" altLang="en-US" sz="2400" b="1" dirty="0" smtClean="0">
                <a:solidFill>
                  <a:srgbClr val="FF0000"/>
                </a:solidFill>
                <a:latin typeface="Arial" panose="020B0604020202020204" pitchFamily="34" charset="0"/>
                <a:cs typeface="Arial" panose="020B0604020202020204" pitchFamily="34" charset="0"/>
              </a:rPr>
              <a:t>Ongoing</a:t>
            </a:r>
            <a:r>
              <a:rPr lang="en-US" altLang="en-US" sz="2400" b="1" dirty="0" smtClean="0">
                <a:latin typeface="Arial" panose="020B0604020202020204" pitchFamily="34" charset="0"/>
                <a:cs typeface="Arial" panose="020B0604020202020204" pitchFamily="34" charset="0"/>
              </a:rPr>
              <a:t> ESA EO MOOCs: </a:t>
            </a:r>
          </a:p>
        </p:txBody>
      </p:sp>
      <p:pic>
        <p:nvPicPr>
          <p:cNvPr id="2" name="Picture 1"/>
          <p:cNvPicPr>
            <a:picLocks noChangeAspect="1"/>
          </p:cNvPicPr>
          <p:nvPr/>
        </p:nvPicPr>
        <p:blipFill rotWithShape="1">
          <a:blip r:embed="rId3"/>
          <a:srcRect l="10365" t="14001" r="65052" b="10375"/>
          <a:stretch/>
        </p:blipFill>
        <p:spPr>
          <a:xfrm>
            <a:off x="6094538" y="996381"/>
            <a:ext cx="6097462" cy="5861619"/>
          </a:xfrm>
          <a:prstGeom prst="rect">
            <a:avLst/>
          </a:prstGeom>
        </p:spPr>
      </p:pic>
    </p:spTree>
    <p:extLst>
      <p:ext uri="{BB962C8B-B14F-4D97-AF65-F5344CB8AC3E}">
        <p14:creationId xmlns:p14="http://schemas.microsoft.com/office/powerpoint/2010/main" val="2297684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81572" y="15466"/>
            <a:ext cx="11414914" cy="615553"/>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3200" b="1" dirty="0" smtClean="0">
                <a:latin typeface="Arial" panose="020B0604020202020204" pitchFamily="34" charset="0"/>
                <a:cs typeface="Arial" panose="020B0604020202020204" pitchFamily="34" charset="0"/>
              </a:rPr>
              <a:t>ESA </a:t>
            </a:r>
            <a:r>
              <a:rPr lang="en-US" altLang="en-US" sz="3200" b="1" dirty="0" smtClean="0">
                <a:latin typeface="Arial" panose="020B0604020202020204" pitchFamily="34" charset="0"/>
                <a:cs typeface="Arial" panose="020B0604020202020204" pitchFamily="34" charset="0"/>
              </a:rPr>
              <a:t>MOOCs </a:t>
            </a:r>
            <a:r>
              <a:rPr lang="en-US" altLang="en-US" sz="3200" b="1" dirty="0" smtClean="0">
                <a:solidFill>
                  <a:srgbClr val="FF0000"/>
                </a:solidFill>
                <a:latin typeface="Arial" panose="020B0604020202020204" pitchFamily="34" charset="0"/>
                <a:cs typeface="Arial" panose="020B0604020202020204" pitchFamily="34" charset="0"/>
              </a:rPr>
              <a:t>in preparation: </a:t>
            </a:r>
          </a:p>
        </p:txBody>
      </p:sp>
      <p:sp>
        <p:nvSpPr>
          <p:cNvPr id="4" name="Title 3"/>
          <p:cNvSpPr txBox="1">
            <a:spLocks/>
          </p:cNvSpPr>
          <p:nvPr/>
        </p:nvSpPr>
        <p:spPr>
          <a:xfrm>
            <a:off x="38672" y="720256"/>
            <a:ext cx="11757814" cy="1415772"/>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800" b="1" dirty="0" smtClean="0">
                <a:latin typeface="Times New Roman" panose="02020603050405020304" pitchFamily="18" charset="0"/>
                <a:cs typeface="Times New Roman" panose="02020603050405020304" pitchFamily="18" charset="0"/>
              </a:rPr>
              <a:t>ESA </a:t>
            </a:r>
            <a:r>
              <a:rPr lang="en-US" sz="2800" b="1" dirty="0">
                <a:latin typeface="Times New Roman" panose="02020603050405020304" pitchFamily="18" charset="0"/>
                <a:cs typeface="Times New Roman" panose="02020603050405020304" pitchFamily="18" charset="0"/>
              </a:rPr>
              <a:t>MOOC </a:t>
            </a:r>
            <a:r>
              <a:rPr lang="en-US" sz="2800" b="1" dirty="0" smtClean="0">
                <a:solidFill>
                  <a:srgbClr val="FF0000"/>
                </a:solidFill>
                <a:latin typeface="Times New Roman" panose="02020603050405020304" pitchFamily="18" charset="0"/>
                <a:cs typeface="Times New Roman" panose="02020603050405020304" pitchFamily="18" charset="0"/>
              </a:rPr>
              <a:t>Atmospheric </a:t>
            </a:r>
            <a:r>
              <a:rPr lang="en-US" sz="2800" b="1" dirty="0">
                <a:solidFill>
                  <a:srgbClr val="FF0000"/>
                </a:solidFill>
                <a:latin typeface="Times New Roman" panose="02020603050405020304" pitchFamily="18" charset="0"/>
                <a:cs typeface="Times New Roman" panose="02020603050405020304" pitchFamily="18" charset="0"/>
              </a:rPr>
              <a:t>Remote Sensing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defRPr/>
            </a:pPr>
            <a:r>
              <a:rPr lang="en-US" sz="2800" dirty="0" smtClean="0">
                <a:solidFill>
                  <a:schemeClr val="tx1"/>
                </a:solidFill>
                <a:latin typeface="Times New Roman" panose="02020603050405020304" pitchFamily="18" charset="0"/>
                <a:cs typeface="Times New Roman" panose="02020603050405020304" pitchFamily="18" charset="0"/>
              </a:rPr>
              <a:t>for </a:t>
            </a:r>
            <a:r>
              <a:rPr lang="en-US" sz="2800" b="1" i="1" dirty="0">
                <a:solidFill>
                  <a:schemeClr val="tx1"/>
                </a:solidFill>
                <a:latin typeface="Times New Roman" panose="02020603050405020304" pitchFamily="18" charset="0"/>
                <a:cs typeface="Times New Roman" panose="02020603050405020304" pitchFamily="18" charset="0"/>
              </a:rPr>
              <a:t>Atmosphere scientific studies, societal applications and services </a:t>
            </a:r>
            <a:endParaRPr lang="en-US" sz="2800" dirty="0" smtClean="0">
              <a:solidFill>
                <a:schemeClr val="tx1"/>
              </a:solidFill>
              <a:latin typeface="Times New Roman" panose="02020603050405020304" pitchFamily="18" charset="0"/>
              <a:cs typeface="Times New Roman" panose="02020603050405020304" pitchFamily="18" charset="0"/>
            </a:endParaRPr>
          </a:p>
          <a:p>
            <a:pPr>
              <a:defRPr/>
            </a:pPr>
            <a:r>
              <a:rPr lang="en-US" sz="2800" dirty="0">
                <a:solidFill>
                  <a:schemeClr val="tx1"/>
                </a:solidFill>
                <a:latin typeface="Times New Roman" panose="02020603050405020304" pitchFamily="18" charset="0"/>
                <a:cs typeface="Times New Roman" panose="02020603050405020304" pitchFamily="18" charset="0"/>
              </a:rPr>
              <a:t>E</a:t>
            </a:r>
            <a:r>
              <a:rPr lang="en-US" sz="2800" dirty="0" smtClean="0">
                <a:solidFill>
                  <a:schemeClr val="tx1"/>
                </a:solidFill>
                <a:latin typeface="Times New Roman" panose="02020603050405020304" pitchFamily="18" charset="0"/>
                <a:cs typeface="Times New Roman" panose="02020603050405020304" pitchFamily="18" charset="0"/>
              </a:rPr>
              <a:t>xpected </a:t>
            </a:r>
            <a:r>
              <a:rPr lang="en-US" sz="2800" dirty="0">
                <a:solidFill>
                  <a:schemeClr val="tx1"/>
                </a:solidFill>
                <a:latin typeface="Times New Roman" panose="02020603050405020304" pitchFamily="18" charset="0"/>
                <a:cs typeface="Times New Roman" panose="02020603050405020304" pitchFamily="18" charset="0"/>
              </a:rPr>
              <a:t>launch: </a:t>
            </a:r>
            <a:r>
              <a:rPr lang="en-US" sz="2800" dirty="0">
                <a:solidFill>
                  <a:schemeClr val="tx1"/>
                </a:solidFill>
                <a:latin typeface="Times New Roman" panose="02020603050405020304" pitchFamily="18" charset="0"/>
                <a:cs typeface="Times New Roman" panose="02020603050405020304" pitchFamily="18" charset="0"/>
              </a:rPr>
              <a:t>summer </a:t>
            </a:r>
            <a:r>
              <a:rPr lang="en-US" sz="2800" dirty="0">
                <a:solidFill>
                  <a:schemeClr val="tx1"/>
                </a:solidFill>
                <a:latin typeface="Times New Roman" panose="02020603050405020304" pitchFamily="18" charset="0"/>
                <a:cs typeface="Times New Roman" panose="02020603050405020304" pitchFamily="18" charset="0"/>
              </a:rPr>
              <a:t>2020, two runs</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3"/>
          <p:cNvSpPr txBox="1">
            <a:spLocks/>
          </p:cNvSpPr>
          <p:nvPr/>
        </p:nvSpPr>
        <p:spPr>
          <a:xfrm>
            <a:off x="114872" y="2022917"/>
            <a:ext cx="11757814" cy="2277547"/>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800" b="1" dirty="0">
                <a:latin typeface="Times New Roman" panose="02020603050405020304" pitchFamily="18" charset="0"/>
                <a:cs typeface="Times New Roman" panose="02020603050405020304" pitchFamily="18" charset="0"/>
              </a:rPr>
              <a:t>ESA</a:t>
            </a:r>
            <a:r>
              <a:rPr lang="en-US" sz="2800" b="1" dirty="0" smtClean="0">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Land MOOC</a:t>
            </a:r>
            <a:endParaRPr lang="en-US" sz="2800" b="1" dirty="0" smtClean="0">
              <a:solidFill>
                <a:srgbClr val="FF0000"/>
              </a:solidFill>
              <a:latin typeface="Times New Roman" panose="02020603050405020304" pitchFamily="18" charset="0"/>
              <a:cs typeface="Times New Roman" panose="02020603050405020304" pitchFamily="18" charset="0"/>
            </a:endParaRPr>
          </a:p>
          <a:p>
            <a:pPr indent="19050" algn="just">
              <a:buClr>
                <a:srgbClr val="0098DB"/>
              </a:buClr>
            </a:pPr>
            <a:r>
              <a:rPr lang="en-US" sz="2800" dirty="0">
                <a:solidFill>
                  <a:schemeClr val="tx1"/>
                </a:solidFill>
                <a:latin typeface="Times New Roman" panose="02020603050405020304" pitchFamily="18" charset="0"/>
                <a:cs typeface="Times New Roman" panose="02020603050405020304" pitchFamily="18" charset="0"/>
              </a:rPr>
              <a:t>One core MOOC about the principles and the general </a:t>
            </a:r>
            <a:r>
              <a:rPr lang="en-US" sz="2800" b="1" i="1" dirty="0">
                <a:solidFill>
                  <a:schemeClr val="tx1"/>
                </a:solidFill>
                <a:latin typeface="Times New Roman" panose="02020603050405020304" pitchFamily="18" charset="0"/>
                <a:cs typeface="Times New Roman" panose="02020603050405020304" pitchFamily="18" charset="0"/>
              </a:rPr>
              <a:t>Land applications of Remote Sensing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Four associated mini-MOOCs (or runs) will follow, with different focus (</a:t>
            </a:r>
            <a:r>
              <a:rPr lang="en-US" sz="2800" dirty="0" smtClean="0">
                <a:solidFill>
                  <a:schemeClr val="tx1"/>
                </a:solidFill>
                <a:latin typeface="Times New Roman" panose="02020603050405020304" pitchFamily="18" charset="0"/>
                <a:cs typeface="Times New Roman" panose="02020603050405020304" pitchFamily="18" charset="0"/>
              </a:rPr>
              <a:t>incl. regional </a:t>
            </a:r>
            <a:r>
              <a:rPr lang="en-US" sz="2800" dirty="0">
                <a:solidFill>
                  <a:schemeClr val="tx1"/>
                </a:solidFill>
                <a:latin typeface="Times New Roman" panose="02020603050405020304" pitchFamily="18" charset="0"/>
                <a:cs typeface="Times New Roman" panose="02020603050405020304" pitchFamily="18" charset="0"/>
              </a:rPr>
              <a:t>applications for  Africa</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a:defRPr/>
            </a:pPr>
            <a:r>
              <a:rPr lang="en-US" sz="2800" dirty="0">
                <a:solidFill>
                  <a:schemeClr val="tx1"/>
                </a:solidFill>
                <a:latin typeface="Times New Roman" panose="02020603050405020304" pitchFamily="18" charset="0"/>
                <a:cs typeface="Times New Roman" panose="02020603050405020304" pitchFamily="18" charset="0"/>
              </a:rPr>
              <a:t>Expected launch: </a:t>
            </a:r>
            <a:r>
              <a:rPr lang="en-US" sz="2800" dirty="0" smtClean="0">
                <a:solidFill>
                  <a:schemeClr val="tx1"/>
                </a:solidFill>
                <a:latin typeface="Times New Roman" panose="02020603050405020304" pitchFamily="18" charset="0"/>
                <a:cs typeface="Times New Roman" panose="02020603050405020304" pitchFamily="18" charset="0"/>
              </a:rPr>
              <a:t>end </a:t>
            </a:r>
            <a:r>
              <a:rPr lang="en-US" sz="2800" dirty="0">
                <a:solidFill>
                  <a:schemeClr val="tx1"/>
                </a:solidFill>
                <a:latin typeface="Times New Roman" panose="02020603050405020304" pitchFamily="18" charset="0"/>
                <a:cs typeface="Times New Roman" panose="02020603050405020304" pitchFamily="18" charset="0"/>
              </a:rPr>
              <a:t>2020, five runs</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itle 3"/>
          <p:cNvSpPr txBox="1">
            <a:spLocks/>
          </p:cNvSpPr>
          <p:nvPr/>
        </p:nvSpPr>
        <p:spPr>
          <a:xfrm>
            <a:off x="133922" y="3782781"/>
            <a:ext cx="11757814" cy="3139321"/>
          </a:xfrm>
          <a:prstGeom prst="rect">
            <a:avLst/>
          </a:prstGeom>
          <a:solidFill>
            <a:schemeClr val="bg1"/>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800" b="1" dirty="0">
                <a:latin typeface="Times New Roman" panose="02020603050405020304" pitchFamily="18" charset="0"/>
                <a:cs typeface="Times New Roman" panose="02020603050405020304" pitchFamily="18" charset="0"/>
              </a:rPr>
              <a:t>ESA</a:t>
            </a:r>
            <a:r>
              <a:rPr lang="en-US" sz="2800" b="1" dirty="0" smtClean="0">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Cryosphere MOOC</a:t>
            </a:r>
            <a:endParaRPr lang="en-US" sz="2800" b="1" dirty="0" smtClean="0">
              <a:solidFill>
                <a:srgbClr val="FF0000"/>
              </a:solidFill>
              <a:latin typeface="Times New Roman" panose="02020603050405020304" pitchFamily="18" charset="0"/>
              <a:cs typeface="Times New Roman" panose="02020603050405020304" pitchFamily="18" charset="0"/>
            </a:endParaRPr>
          </a:p>
          <a:p>
            <a:pPr indent="19050" algn="just">
              <a:buClr>
                <a:srgbClr val="0098DB"/>
              </a:buClr>
            </a:pPr>
            <a:r>
              <a:rPr lang="en-GB" sz="2800" dirty="0">
                <a:solidFill>
                  <a:schemeClr val="tx1"/>
                </a:solidFill>
                <a:latin typeface="Times New Roman" panose="02020603050405020304" pitchFamily="18" charset="0"/>
                <a:cs typeface="Times New Roman" panose="02020603050405020304" pitchFamily="18" charset="0"/>
              </a:rPr>
              <a:t>Explaining </a:t>
            </a:r>
            <a:r>
              <a:rPr lang="en-GB" sz="2800" b="1" i="1" dirty="0">
                <a:solidFill>
                  <a:schemeClr val="tx1"/>
                </a:solidFill>
                <a:latin typeface="Times New Roman" panose="02020603050405020304" pitchFamily="18" charset="0"/>
                <a:cs typeface="Times New Roman" panose="02020603050405020304" pitchFamily="18" charset="0"/>
              </a:rPr>
              <a:t>EO-based Cryosphere monitoring </a:t>
            </a:r>
            <a:r>
              <a:rPr lang="en-GB" sz="2800" dirty="0">
                <a:solidFill>
                  <a:schemeClr val="tx1"/>
                </a:solidFill>
                <a:latin typeface="Times New Roman" panose="02020603050405020304" pitchFamily="18" charset="0"/>
                <a:cs typeface="Times New Roman" panose="02020603050405020304" pitchFamily="18" charset="0"/>
              </a:rPr>
              <a:t>to </a:t>
            </a:r>
            <a:r>
              <a:rPr lang="en-GB" sz="2800" dirty="0" smtClean="0">
                <a:solidFill>
                  <a:schemeClr val="tx1"/>
                </a:solidFill>
                <a:latin typeface="Times New Roman" panose="02020603050405020304" pitchFamily="18" charset="0"/>
                <a:cs typeface="Times New Roman" panose="02020603050405020304" pitchFamily="18" charset="0"/>
              </a:rPr>
              <a:t>non-specialists</a:t>
            </a:r>
            <a:endParaRPr lang="en-US" altLang="en-US" sz="2800"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altLang="en-US" sz="2800" dirty="0">
                <a:solidFill>
                  <a:schemeClr val="tx1"/>
                </a:solidFill>
                <a:latin typeface="Times New Roman" panose="02020603050405020304" pitchFamily="18" charset="0"/>
                <a:cs typeface="Times New Roman" panose="02020603050405020304" pitchFamily="18" charset="0"/>
              </a:rPr>
              <a:t>R</a:t>
            </a:r>
            <a:r>
              <a:rPr lang="en-GB" sz="2800" dirty="0">
                <a:solidFill>
                  <a:schemeClr val="tx1"/>
                </a:solidFill>
                <a:latin typeface="Times New Roman" panose="02020603050405020304" pitchFamily="18" charset="0"/>
                <a:cs typeface="Times New Roman" panose="02020603050405020304" pitchFamily="18" charset="0"/>
              </a:rPr>
              <a:t>ole of the Cryosphere in our climate </a:t>
            </a:r>
            <a:r>
              <a:rPr lang="en-GB" sz="2800" dirty="0" smtClean="0">
                <a:solidFill>
                  <a:schemeClr val="tx1"/>
                </a:solidFill>
                <a:latin typeface="Times New Roman" panose="02020603050405020304" pitchFamily="18" charset="0"/>
                <a:cs typeface="Times New Roman" panose="02020603050405020304" pitchFamily="18" charset="0"/>
              </a:rPr>
              <a:t>system</a:t>
            </a:r>
            <a:endParaRPr lang="en-GB" sz="2800"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tx1"/>
                </a:solidFill>
                <a:latin typeface="Times New Roman" panose="02020603050405020304" pitchFamily="18" charset="0"/>
                <a:cs typeface="Times New Roman" panose="02020603050405020304" pitchFamily="18" charset="0"/>
              </a:rPr>
              <a:t>Sea </a:t>
            </a:r>
            <a:r>
              <a:rPr lang="en-GB" sz="2800" dirty="0" smtClean="0">
                <a:solidFill>
                  <a:schemeClr val="tx1"/>
                </a:solidFill>
                <a:latin typeface="Times New Roman" panose="02020603050405020304" pitchFamily="18" charset="0"/>
                <a:cs typeface="Times New Roman" panose="02020603050405020304" pitchFamily="18" charset="0"/>
              </a:rPr>
              <a:t>ice </a:t>
            </a:r>
            <a:endParaRPr lang="en-GB" sz="2800"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tx1"/>
                </a:solidFill>
                <a:latin typeface="Times New Roman" panose="02020603050405020304" pitchFamily="18" charset="0"/>
                <a:cs typeface="Times New Roman" panose="02020603050405020304" pitchFamily="18" charset="0"/>
              </a:rPr>
              <a:t>Ice sheets and ice </a:t>
            </a:r>
            <a:r>
              <a:rPr lang="en-GB" sz="2800" dirty="0" smtClean="0">
                <a:solidFill>
                  <a:schemeClr val="tx1"/>
                </a:solidFill>
                <a:latin typeface="Times New Roman" panose="02020603050405020304" pitchFamily="18" charset="0"/>
                <a:cs typeface="Times New Roman" panose="02020603050405020304" pitchFamily="18" charset="0"/>
              </a:rPr>
              <a:t>shelves </a:t>
            </a:r>
            <a:endParaRPr lang="en-GB" sz="2800" dirty="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tx1"/>
                </a:solidFill>
                <a:latin typeface="Times New Roman" panose="02020603050405020304" pitchFamily="18" charset="0"/>
                <a:cs typeface="Times New Roman" panose="02020603050405020304" pitchFamily="18" charset="0"/>
              </a:rPr>
              <a:t>Mountain glaciers, river/lake ice and snow</a:t>
            </a:r>
          </a:p>
          <a:p>
            <a:pPr>
              <a:defRPr/>
            </a:pPr>
            <a:r>
              <a:rPr lang="en-US" sz="2800" dirty="0">
                <a:solidFill>
                  <a:schemeClr val="tx1"/>
                </a:solidFill>
                <a:latin typeface="Times New Roman" panose="02020603050405020304" pitchFamily="18" charset="0"/>
                <a:cs typeface="Times New Roman" panose="02020603050405020304" pitchFamily="18" charset="0"/>
              </a:rPr>
              <a:t>Expected launch: end </a:t>
            </a:r>
            <a:r>
              <a:rPr lang="en-US" sz="2800" dirty="0" smtClean="0">
                <a:solidFill>
                  <a:schemeClr val="tx1"/>
                </a:solidFill>
                <a:latin typeface="Times New Roman" panose="02020603050405020304" pitchFamily="18" charset="0"/>
                <a:cs typeface="Times New Roman" panose="02020603050405020304" pitchFamily="18" charset="0"/>
              </a:rPr>
              <a:t>2020, </a:t>
            </a:r>
            <a:r>
              <a:rPr lang="en-US" altLang="en-US" sz="2800" dirty="0">
                <a:solidFill>
                  <a:schemeClr val="tx1"/>
                </a:solidFill>
                <a:latin typeface="Times New Roman" panose="02020603050405020304" pitchFamily="18" charset="0"/>
                <a:cs typeface="Times New Roman" panose="02020603050405020304" pitchFamily="18" charset="0"/>
              </a:rPr>
              <a:t>4-week duration</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910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txBox="1">
            <a:spLocks noChangeArrowheads="1"/>
          </p:cNvSpPr>
          <p:nvPr/>
        </p:nvSpPr>
        <p:spPr bwMode="auto">
          <a:xfrm>
            <a:off x="-228600" y="133350"/>
            <a:ext cx="12363450" cy="409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4800" indent="-3048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r" eaLnBrk="1" hangingPunct="1">
              <a:lnSpc>
                <a:spcPts val="3333"/>
              </a:lnSpc>
              <a:buClr>
                <a:srgbClr val="0098DB"/>
              </a:buClr>
            </a:pPr>
            <a:endParaRPr lang="it-IT" altLang="en-US" sz="2133" dirty="0"/>
          </a:p>
          <a:p>
            <a:pPr marL="762000" indent="-457200" algn="just" eaLnBrk="1" hangingPunct="1">
              <a:spcBef>
                <a:spcPct val="0"/>
              </a:spcBef>
              <a:buClr>
                <a:srgbClr val="0098DB"/>
              </a:buClr>
              <a:buFont typeface="Arial" panose="020B0604020202020204" pitchFamily="34" charset="0"/>
              <a:buChar char="•"/>
            </a:pPr>
            <a:r>
              <a:rPr lang="en-US" altLang="en-US" sz="3200" b="1" dirty="0" smtClean="0">
                <a:solidFill>
                  <a:srgbClr val="FF0000"/>
                </a:solidFill>
                <a:latin typeface="Arial" panose="020B0604020202020204" pitchFamily="34" charset="0"/>
                <a:ea typeface="+mj-ea"/>
                <a:cs typeface="Arial" panose="020B0604020202020204" pitchFamily="34" charset="0"/>
              </a:rPr>
              <a:t>MOOC Earth </a:t>
            </a:r>
            <a:r>
              <a:rPr lang="en-US" altLang="en-US" sz="3200" b="1" dirty="0">
                <a:solidFill>
                  <a:srgbClr val="FF0000"/>
                </a:solidFill>
                <a:latin typeface="Arial" panose="020B0604020202020204" pitchFamily="34" charset="0"/>
                <a:ea typeface="+mj-ea"/>
                <a:cs typeface="Arial" panose="020B0604020202020204" pitchFamily="34" charset="0"/>
              </a:rPr>
              <a:t>Observation for Computer Scientists </a:t>
            </a:r>
          </a:p>
          <a:p>
            <a:pPr indent="19050" algn="just" eaLnBrk="1" hangingPunct="1">
              <a:spcBef>
                <a:spcPct val="0"/>
              </a:spcBef>
              <a:buClr>
                <a:srgbClr val="0098DB"/>
              </a:buClr>
            </a:pPr>
            <a:r>
              <a:rPr lang="en-US" altLang="en-US" sz="2000" dirty="0" smtClean="0">
                <a:solidFill>
                  <a:srgbClr val="23323F"/>
                </a:solidFill>
                <a:latin typeface="inherit"/>
              </a:rPr>
              <a:t>This</a:t>
            </a:r>
            <a:r>
              <a:rPr lang="en-GB" altLang="en-US" sz="2000" dirty="0" smtClean="0">
                <a:solidFill>
                  <a:srgbClr val="23323F"/>
                </a:solidFill>
                <a:latin typeface="inherit"/>
              </a:rPr>
              <a:t> </a:t>
            </a:r>
            <a:r>
              <a:rPr lang="en-US" altLang="en-US" sz="2000" dirty="0">
                <a:solidFill>
                  <a:srgbClr val="23323F"/>
                </a:solidFill>
                <a:latin typeface="inherit"/>
              </a:rPr>
              <a:t>MOOC</a:t>
            </a:r>
            <a:r>
              <a:rPr lang="en-GB" altLang="en-US" sz="2000" dirty="0">
                <a:solidFill>
                  <a:srgbClr val="23323F"/>
                </a:solidFill>
                <a:latin typeface="inherit"/>
              </a:rPr>
              <a:t> </a:t>
            </a:r>
            <a:r>
              <a:rPr lang="en-US" altLang="en-US" sz="2000" dirty="0" smtClean="0">
                <a:solidFill>
                  <a:srgbClr val="23323F"/>
                </a:solidFill>
                <a:latin typeface="inherit"/>
              </a:rPr>
              <a:t>will be</a:t>
            </a:r>
            <a:r>
              <a:rPr lang="en-GB" altLang="en-US" sz="2000" dirty="0" smtClean="0">
                <a:solidFill>
                  <a:srgbClr val="23323F"/>
                </a:solidFill>
                <a:latin typeface="inherit"/>
              </a:rPr>
              <a:t> </a:t>
            </a:r>
            <a:r>
              <a:rPr lang="en-US" altLang="en-US" sz="2000" b="1" i="1" dirty="0">
                <a:solidFill>
                  <a:srgbClr val="0070C0"/>
                </a:solidFill>
                <a:latin typeface="inherit"/>
              </a:rPr>
              <a:t>intended for Computer Scientists</a:t>
            </a:r>
            <a:r>
              <a:rPr lang="en-US" altLang="en-US" sz="2000" dirty="0">
                <a:solidFill>
                  <a:srgbClr val="23323F"/>
                </a:solidFill>
                <a:latin typeface="inherit"/>
              </a:rPr>
              <a:t>: students or practitioners in the field of Computer Vision that wish to understand EO data and the typical scientific approaches to process them and extract relevant information. It should enable them to apply their knowledge </a:t>
            </a:r>
            <a:r>
              <a:rPr lang="en-US" altLang="en-US" sz="2000" b="1" i="1" dirty="0">
                <a:solidFill>
                  <a:srgbClr val="0070C0"/>
                </a:solidFill>
                <a:latin typeface="inherit"/>
              </a:rPr>
              <a:t>to build suitable machine learning models allowing AI-based solutions to typical Earth System Science challenges</a:t>
            </a:r>
            <a:r>
              <a:rPr lang="en-US" altLang="en-US" sz="2000" dirty="0">
                <a:solidFill>
                  <a:srgbClr val="23323F"/>
                </a:solidFill>
                <a:latin typeface="inherit"/>
              </a:rPr>
              <a:t>. </a:t>
            </a:r>
            <a:endParaRPr lang="en-US" altLang="en-US" sz="2133" dirty="0" smtClean="0">
              <a:solidFill>
                <a:schemeClr val="tx1"/>
              </a:solidFill>
            </a:endParaRPr>
          </a:p>
          <a:p>
            <a:pPr marL="762000" indent="-457200" algn="just" eaLnBrk="1" hangingPunct="1">
              <a:spcBef>
                <a:spcPct val="0"/>
              </a:spcBef>
              <a:buClr>
                <a:srgbClr val="0098DB"/>
              </a:buClr>
              <a:buFont typeface="Arial" panose="020B0604020202020204" pitchFamily="34" charset="0"/>
              <a:buChar char="•"/>
            </a:pPr>
            <a:r>
              <a:rPr lang="en-US" altLang="en-US" sz="3200" b="1" dirty="0" smtClean="0">
                <a:solidFill>
                  <a:srgbClr val="FF0000"/>
                </a:solidFill>
                <a:latin typeface="Arial" panose="020B0604020202020204" pitchFamily="34" charset="0"/>
                <a:ea typeface="+mj-ea"/>
                <a:cs typeface="Arial" panose="020B0604020202020204" pitchFamily="34" charset="0"/>
              </a:rPr>
              <a:t>MOOC Ocean </a:t>
            </a:r>
            <a:r>
              <a:rPr lang="en-US" altLang="en-US" sz="3200" b="1" dirty="0">
                <a:solidFill>
                  <a:srgbClr val="FF0000"/>
                </a:solidFill>
                <a:latin typeface="Arial" panose="020B0604020202020204" pitchFamily="34" charset="0"/>
                <a:ea typeface="+mj-ea"/>
                <a:cs typeface="Arial" panose="020B0604020202020204" pitchFamily="34" charset="0"/>
              </a:rPr>
              <a:t>Remote </a:t>
            </a:r>
            <a:r>
              <a:rPr lang="en-US" altLang="en-US" sz="3200" b="1" dirty="0" smtClean="0">
                <a:solidFill>
                  <a:srgbClr val="FF0000"/>
                </a:solidFill>
                <a:latin typeface="Arial" panose="020B0604020202020204" pitchFamily="34" charset="0"/>
                <a:ea typeface="+mj-ea"/>
                <a:cs typeface="Arial" panose="020B0604020202020204" pitchFamily="34" charset="0"/>
              </a:rPr>
              <a:t>Sensing</a:t>
            </a:r>
          </a:p>
          <a:p>
            <a:pPr marL="762000" indent="-457200" algn="just" eaLnBrk="1" hangingPunct="1">
              <a:spcBef>
                <a:spcPct val="0"/>
              </a:spcBef>
              <a:buClr>
                <a:srgbClr val="0098DB"/>
              </a:buClr>
              <a:buFont typeface="Arial" panose="020B0604020202020204" pitchFamily="34" charset="0"/>
              <a:buChar char="•"/>
            </a:pPr>
            <a:r>
              <a:rPr lang="en-US" altLang="en-US" sz="3200" b="1" dirty="0" smtClean="0">
                <a:solidFill>
                  <a:srgbClr val="FF0000"/>
                </a:solidFill>
                <a:latin typeface="Arial" panose="020B0604020202020204" pitchFamily="34" charset="0"/>
                <a:ea typeface="+mj-ea"/>
                <a:cs typeface="Arial" panose="020B0604020202020204" pitchFamily="34" charset="0"/>
              </a:rPr>
              <a:t>MOOC Climate Change</a:t>
            </a:r>
            <a:endParaRPr lang="en-GB" altLang="en-US" sz="2000" dirty="0">
              <a:solidFill>
                <a:srgbClr val="FF0000"/>
              </a:solidFill>
              <a:latin typeface="inherit"/>
            </a:endParaRPr>
          </a:p>
        </p:txBody>
      </p:sp>
      <p:sp>
        <p:nvSpPr>
          <p:cNvPr id="7" name="Title 3"/>
          <p:cNvSpPr txBox="1">
            <a:spLocks/>
          </p:cNvSpPr>
          <p:nvPr/>
        </p:nvSpPr>
        <p:spPr>
          <a:xfrm>
            <a:off x="736882" y="53625"/>
            <a:ext cx="4444718" cy="615553"/>
          </a:xfrm>
          <a:prstGeom prst="rect">
            <a:avLst/>
          </a:prstGeom>
          <a:solidFill>
            <a:schemeClr val="tx2">
              <a:lumMod val="20000"/>
              <a:lumOff val="80000"/>
            </a:schemeClr>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3200" b="1" dirty="0" smtClean="0">
                <a:solidFill>
                  <a:srgbClr val="FF0000"/>
                </a:solidFill>
                <a:latin typeface="Arial" panose="020B0604020202020204" pitchFamily="34" charset="0"/>
                <a:cs typeface="Arial" panose="020B0604020202020204" pitchFamily="34" charset="0"/>
              </a:rPr>
              <a:t>Future</a:t>
            </a:r>
            <a:r>
              <a:rPr lang="en-US" altLang="en-US" sz="3200" b="1" dirty="0" smtClean="0">
                <a:latin typeface="Arial" panose="020B0604020202020204" pitchFamily="34" charset="0"/>
                <a:cs typeface="Arial" panose="020B0604020202020204" pitchFamily="34" charset="0"/>
              </a:rPr>
              <a:t> ESA </a:t>
            </a:r>
            <a:r>
              <a:rPr lang="en-US" altLang="en-US" sz="3200" dirty="0" smtClean="0">
                <a:latin typeface="Arial" panose="020B0604020202020204" pitchFamily="34" charset="0"/>
                <a:cs typeface="Arial" panose="020B0604020202020204" pitchFamily="34" charset="0"/>
              </a:rPr>
              <a:t>MOOCs:</a:t>
            </a:r>
            <a:endParaRPr lang="en-US" altLang="en-US" sz="3200" b="1" dirty="0" smtClean="0">
              <a:latin typeface="Arial" panose="020B0604020202020204" pitchFamily="34" charset="0"/>
              <a:cs typeface="Arial" panose="020B0604020202020204" pitchFamily="34" charset="0"/>
            </a:endParaRPr>
          </a:p>
        </p:txBody>
      </p:sp>
      <p:sp>
        <p:nvSpPr>
          <p:cNvPr id="5" name="TextBox 4"/>
          <p:cNvSpPr txBox="1"/>
          <p:nvPr/>
        </p:nvSpPr>
        <p:spPr>
          <a:xfrm>
            <a:off x="159730" y="4339009"/>
            <a:ext cx="11975120" cy="1569660"/>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New generation of ESA open science education and training activities</a:t>
            </a:r>
            <a:r>
              <a:rPr lang="en-US" sz="2400" dirty="0"/>
              <a:t>, </a:t>
            </a:r>
            <a:r>
              <a:rPr lang="en-US" sz="2400" dirty="0" smtClean="0"/>
              <a:t>exploiting </a:t>
            </a:r>
            <a:r>
              <a:rPr lang="en-US" sz="2400" b="1" dirty="0" smtClean="0"/>
              <a:t>recent </a:t>
            </a:r>
            <a:r>
              <a:rPr lang="en-US" sz="2400" b="1" dirty="0" smtClean="0"/>
              <a:t>developments in </a:t>
            </a:r>
            <a:r>
              <a:rPr lang="en-US" sz="2400" b="1" dirty="0" smtClean="0"/>
              <a:t>ICT</a:t>
            </a:r>
            <a:r>
              <a:rPr lang="en-US" sz="2400" dirty="0" smtClean="0"/>
              <a:t>, </a:t>
            </a:r>
            <a:r>
              <a:rPr lang="en-US" sz="2400" dirty="0" smtClean="0"/>
              <a:t>maximizing </a:t>
            </a:r>
            <a:r>
              <a:rPr lang="en-US" sz="2400" dirty="0" smtClean="0"/>
              <a:t>the use of </a:t>
            </a:r>
            <a:r>
              <a:rPr lang="en-US" sz="2400" b="1" dirty="0" smtClean="0"/>
              <a:t>modern </a:t>
            </a:r>
            <a:r>
              <a:rPr lang="en-US" sz="2400" b="1" dirty="0"/>
              <a:t>education methods</a:t>
            </a:r>
            <a:r>
              <a:rPr lang="en-US" sz="2400" dirty="0"/>
              <a:t>, </a:t>
            </a:r>
            <a:r>
              <a:rPr lang="en-US" sz="2400" b="1" dirty="0"/>
              <a:t>advanced visualization </a:t>
            </a:r>
            <a:r>
              <a:rPr lang="en-US" sz="2400" b="1" dirty="0" smtClean="0"/>
              <a:t>techniques, </a:t>
            </a:r>
            <a:r>
              <a:rPr lang="en-US" sz="2400" dirty="0" smtClean="0"/>
              <a:t>community </a:t>
            </a:r>
            <a:r>
              <a:rPr lang="en-US" sz="2400" dirty="0"/>
              <a:t>tools, </a:t>
            </a:r>
            <a:r>
              <a:rPr lang="en-US" sz="2400" b="1" dirty="0" smtClean="0"/>
              <a:t>hackathons</a:t>
            </a:r>
            <a:r>
              <a:rPr lang="en-US" sz="2400" b="1" dirty="0"/>
              <a:t>, serious games, on-line education </a:t>
            </a:r>
            <a:r>
              <a:rPr lang="en-US" sz="2400" b="1" dirty="0" smtClean="0"/>
              <a:t>channels</a:t>
            </a:r>
            <a:r>
              <a:rPr lang="en-US" sz="2400" dirty="0" smtClean="0"/>
              <a:t> </a:t>
            </a:r>
            <a:r>
              <a:rPr lang="en-US" sz="2400" dirty="0"/>
              <a:t>and </a:t>
            </a:r>
            <a:r>
              <a:rPr lang="en-US" sz="2400" dirty="0" smtClean="0"/>
              <a:t>the </a:t>
            </a:r>
            <a:r>
              <a:rPr lang="en-US" sz="2400" b="1" dirty="0" smtClean="0"/>
              <a:t>stimulation </a:t>
            </a:r>
            <a:r>
              <a:rPr lang="en-US" sz="2400" b="1" dirty="0"/>
              <a:t>of an open science community </a:t>
            </a:r>
            <a:r>
              <a:rPr lang="en-US" sz="2400" dirty="0"/>
              <a:t>promoting </a:t>
            </a:r>
            <a:r>
              <a:rPr lang="en-US" sz="2400" dirty="0" smtClean="0"/>
              <a:t>debate &amp; discussions</a:t>
            </a:r>
            <a:endParaRPr lang="en-GB" sz="2000" dirty="0"/>
          </a:p>
        </p:txBody>
      </p:sp>
      <p:sp>
        <p:nvSpPr>
          <p:cNvPr id="6" name="TextBox 5"/>
          <p:cNvSpPr txBox="1"/>
          <p:nvPr/>
        </p:nvSpPr>
        <p:spPr>
          <a:xfrm>
            <a:off x="6457950" y="5934813"/>
            <a:ext cx="5734050" cy="1200329"/>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dedicated ESA platform </a:t>
            </a:r>
            <a:r>
              <a:rPr lang="en-US" sz="2400" dirty="0"/>
              <a:t>hosting all developed </a:t>
            </a:r>
            <a:r>
              <a:rPr lang="en-US" sz="2400" b="1" dirty="0">
                <a:solidFill>
                  <a:srgbClr val="FF0000"/>
                </a:solidFill>
                <a:effectLst>
                  <a:outerShdw blurRad="38100" dist="38100" dir="2700000" algn="tl">
                    <a:srgbClr val="000000">
                      <a:alpha val="43137"/>
                    </a:srgbClr>
                  </a:outerShdw>
                </a:effectLst>
              </a:rPr>
              <a:t>EO e-learning </a:t>
            </a:r>
            <a:r>
              <a:rPr lang="en-US" sz="2400" b="1" dirty="0" smtClean="0">
                <a:solidFill>
                  <a:srgbClr val="FF0000"/>
                </a:solidFill>
                <a:effectLst>
                  <a:outerShdw blurRad="38100" dist="38100" dir="2700000" algn="tl">
                    <a:srgbClr val="000000">
                      <a:alpha val="43137"/>
                    </a:srgbClr>
                  </a:outerShdw>
                </a:effectLst>
              </a:rPr>
              <a:t>material</a:t>
            </a:r>
            <a:endParaRPr lang="en-GB" sz="2400" b="1" dirty="0">
              <a:solidFill>
                <a:srgbClr val="FF0000"/>
              </a:solidFill>
              <a:effectLst>
                <a:outerShdw blurRad="38100" dist="38100" dir="2700000" algn="tl">
                  <a:srgbClr val="000000">
                    <a:alpha val="43137"/>
                  </a:srgbClr>
                </a:outerShdw>
              </a:effectLst>
            </a:endParaRPr>
          </a:p>
          <a:p>
            <a:endParaRPr lang="en-GB" sz="2400" dirty="0"/>
          </a:p>
        </p:txBody>
      </p:sp>
      <p:sp>
        <p:nvSpPr>
          <p:cNvPr id="9" name="Title 3"/>
          <p:cNvSpPr txBox="1">
            <a:spLocks/>
          </p:cNvSpPr>
          <p:nvPr/>
        </p:nvSpPr>
        <p:spPr>
          <a:xfrm>
            <a:off x="546382" y="3787425"/>
            <a:ext cx="6025868" cy="615553"/>
          </a:xfrm>
          <a:prstGeom prst="rect">
            <a:avLst/>
          </a:prstGeom>
          <a:solidFill>
            <a:schemeClr val="tx2">
              <a:lumMod val="20000"/>
              <a:lumOff val="80000"/>
            </a:schemeClr>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GB" sz="3200" b="1" i="1" dirty="0">
                <a:solidFill>
                  <a:srgbClr val="0000FF"/>
                </a:solidFill>
              </a:rPr>
              <a:t>“New Education in EO”</a:t>
            </a:r>
            <a:endParaRPr lang="en-US" altLang="en-US" sz="3200" b="1" dirty="0" smtClean="0">
              <a:latin typeface="Arial" panose="020B0604020202020204" pitchFamily="34" charset="0"/>
              <a:cs typeface="Arial" panose="020B0604020202020204" pitchFamily="34" charset="0"/>
            </a:endParaRPr>
          </a:p>
        </p:txBody>
      </p:sp>
      <p:sp>
        <p:nvSpPr>
          <p:cNvPr id="10" name="Title 3"/>
          <p:cNvSpPr txBox="1">
            <a:spLocks/>
          </p:cNvSpPr>
          <p:nvPr/>
        </p:nvSpPr>
        <p:spPr>
          <a:xfrm>
            <a:off x="451132" y="6092475"/>
            <a:ext cx="6025868" cy="615553"/>
          </a:xfrm>
          <a:prstGeom prst="rect">
            <a:avLst/>
          </a:prstGeom>
          <a:solidFill>
            <a:schemeClr val="tx2">
              <a:lumMod val="20000"/>
              <a:lumOff val="80000"/>
            </a:schemeClr>
          </a:solid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GB" sz="3200" b="1" i="1" dirty="0" smtClean="0">
                <a:solidFill>
                  <a:srgbClr val="0000FF"/>
                </a:solidFill>
              </a:rPr>
              <a:t>“EO Education platform”</a:t>
            </a:r>
            <a:endParaRPr lang="en-US" altLang="en-US" sz="3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0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0411" cy="830997"/>
          </a:xfrm>
          <a:prstGeom prst="rect">
            <a:avLst/>
          </a:prstGeom>
        </p:spPr>
        <p:txBody>
          <a:bodyPr wrap="square">
            <a:spAutoFit/>
          </a:bodyPr>
          <a:lstStyle/>
          <a:p>
            <a:r>
              <a:rPr lang="en-GB" sz="2400" dirty="0" smtClean="0"/>
              <a:t>Sentinel Hub and associated </a:t>
            </a:r>
            <a:r>
              <a:rPr lang="en-GB" sz="2400" b="1" dirty="0" smtClean="0"/>
              <a:t>EO Browser </a:t>
            </a:r>
            <a:r>
              <a:rPr lang="en-GB" sz="2400" dirty="0" smtClean="0"/>
              <a:t>with an </a:t>
            </a:r>
            <a:r>
              <a:rPr lang="en-GB" sz="2400" b="1" dirty="0" smtClean="0"/>
              <a:t>educational </a:t>
            </a:r>
            <a:r>
              <a:rPr lang="en-GB" sz="2400" b="1" dirty="0"/>
              <a:t>mode </a:t>
            </a:r>
            <a:r>
              <a:rPr lang="en-GB" sz="2400" dirty="0" smtClean="0"/>
              <a:t>&amp; </a:t>
            </a:r>
            <a:r>
              <a:rPr lang="en-GB" sz="2400" dirty="0" smtClean="0"/>
              <a:t>pre-selected topics/products:  </a:t>
            </a:r>
            <a:r>
              <a:rPr lang="en-US" sz="2400" b="1" dirty="0" smtClean="0">
                <a:solidFill>
                  <a:srgbClr val="FF0000"/>
                </a:solidFill>
              </a:rPr>
              <a:t>web-based </a:t>
            </a:r>
            <a:r>
              <a:rPr lang="en-US" sz="2400" b="1" dirty="0">
                <a:solidFill>
                  <a:srgbClr val="FF0000"/>
                </a:solidFill>
              </a:rPr>
              <a:t>image analysis for </a:t>
            </a:r>
            <a:r>
              <a:rPr lang="en-US" sz="2400" b="1" dirty="0" smtClean="0">
                <a:solidFill>
                  <a:srgbClr val="FF0000"/>
                </a:solidFill>
              </a:rPr>
              <a:t>school teachers</a:t>
            </a:r>
            <a:endParaRPr lang="en-GB" sz="2400" b="1" dirty="0"/>
          </a:p>
        </p:txBody>
      </p:sp>
      <p:pic>
        <p:nvPicPr>
          <p:cNvPr id="3" name="Picture 2"/>
          <p:cNvPicPr>
            <a:picLocks noChangeAspect="1"/>
          </p:cNvPicPr>
          <p:nvPr/>
        </p:nvPicPr>
        <p:blipFill>
          <a:blip r:embed="rId2"/>
          <a:stretch>
            <a:fillRect/>
          </a:stretch>
        </p:blipFill>
        <p:spPr>
          <a:xfrm>
            <a:off x="7577007" y="1650369"/>
            <a:ext cx="4613405" cy="1833858"/>
          </a:xfrm>
          <a:prstGeom prst="rect">
            <a:avLst/>
          </a:prstGeom>
        </p:spPr>
      </p:pic>
      <p:pic>
        <p:nvPicPr>
          <p:cNvPr id="4" name="Picture 3"/>
          <p:cNvPicPr>
            <a:picLocks noChangeAspect="1"/>
          </p:cNvPicPr>
          <p:nvPr/>
        </p:nvPicPr>
        <p:blipFill>
          <a:blip r:embed="rId3"/>
          <a:stretch>
            <a:fillRect/>
          </a:stretch>
        </p:blipFill>
        <p:spPr>
          <a:xfrm>
            <a:off x="7577006" y="3387949"/>
            <a:ext cx="4613406" cy="1547428"/>
          </a:xfrm>
          <a:prstGeom prst="rect">
            <a:avLst/>
          </a:prstGeom>
        </p:spPr>
      </p:pic>
      <p:pic>
        <p:nvPicPr>
          <p:cNvPr id="5" name="Picture 4"/>
          <p:cNvPicPr>
            <a:picLocks noChangeAspect="1"/>
          </p:cNvPicPr>
          <p:nvPr/>
        </p:nvPicPr>
        <p:blipFill rotWithShape="1">
          <a:blip r:embed="rId4"/>
          <a:srcRect b="14052"/>
          <a:stretch/>
        </p:blipFill>
        <p:spPr>
          <a:xfrm>
            <a:off x="7577007" y="4877201"/>
            <a:ext cx="4613407" cy="1980800"/>
          </a:xfrm>
          <a:prstGeom prst="rect">
            <a:avLst/>
          </a:prstGeom>
        </p:spPr>
      </p:pic>
      <p:pic>
        <p:nvPicPr>
          <p:cNvPr id="6" name="Picture 5"/>
          <p:cNvPicPr>
            <a:picLocks noChangeAspect="1"/>
          </p:cNvPicPr>
          <p:nvPr/>
        </p:nvPicPr>
        <p:blipFill rotWithShape="1">
          <a:blip r:embed="rId5"/>
          <a:srcRect b="8481"/>
          <a:stretch/>
        </p:blipFill>
        <p:spPr>
          <a:xfrm>
            <a:off x="48480" y="4314859"/>
            <a:ext cx="5807998" cy="2466942"/>
          </a:xfrm>
          <a:prstGeom prst="rect">
            <a:avLst/>
          </a:prstGeom>
        </p:spPr>
      </p:pic>
      <p:pic>
        <p:nvPicPr>
          <p:cNvPr id="14" name="Picture 13"/>
          <p:cNvPicPr>
            <a:picLocks noChangeAspect="1"/>
          </p:cNvPicPr>
          <p:nvPr/>
        </p:nvPicPr>
        <p:blipFill rotWithShape="1">
          <a:blip r:embed="rId6"/>
          <a:srcRect l="37209" t="11314" r="59352" b="81083"/>
          <a:stretch/>
        </p:blipFill>
        <p:spPr>
          <a:xfrm>
            <a:off x="3503673" y="974634"/>
            <a:ext cx="1131476" cy="750282"/>
          </a:xfrm>
          <a:prstGeom prst="rect">
            <a:avLst/>
          </a:prstGeom>
        </p:spPr>
      </p:pic>
      <p:sp>
        <p:nvSpPr>
          <p:cNvPr id="15" name="Rectangle 14"/>
          <p:cNvSpPr/>
          <p:nvPr/>
        </p:nvSpPr>
        <p:spPr>
          <a:xfrm>
            <a:off x="-45771" y="3988728"/>
            <a:ext cx="6231642" cy="369332"/>
          </a:xfrm>
          <a:prstGeom prst="rect">
            <a:avLst/>
          </a:prstGeom>
        </p:spPr>
        <p:txBody>
          <a:bodyPr wrap="none">
            <a:spAutoFit/>
          </a:bodyPr>
          <a:lstStyle/>
          <a:p>
            <a:r>
              <a:rPr lang="en-GB" dirty="0"/>
              <a:t>Face-to-face exercises (teachers, students, young professionals..)</a:t>
            </a:r>
          </a:p>
        </p:txBody>
      </p:sp>
      <p:sp>
        <p:nvSpPr>
          <p:cNvPr id="16" name="Rectangle 15"/>
          <p:cNvSpPr/>
          <p:nvPr/>
        </p:nvSpPr>
        <p:spPr>
          <a:xfrm>
            <a:off x="7428865" y="1036083"/>
            <a:ext cx="4896790" cy="646331"/>
          </a:xfrm>
          <a:prstGeom prst="rect">
            <a:avLst/>
          </a:prstGeom>
        </p:spPr>
        <p:txBody>
          <a:bodyPr wrap="none">
            <a:spAutoFit/>
          </a:bodyPr>
          <a:lstStyle/>
          <a:p>
            <a:pPr algn="ctr"/>
            <a:r>
              <a:rPr lang="en-GB" dirty="0">
                <a:hlinkClick r:id="rId7"/>
              </a:rPr>
              <a:t>https://www.sentinel-hub.com/explore/education</a:t>
            </a:r>
            <a:endParaRPr lang="en-GB" dirty="0"/>
          </a:p>
          <a:p>
            <a:pPr algn="ctr"/>
            <a:r>
              <a:rPr lang="en-GB" dirty="0"/>
              <a:t>Custom Scripts and Use Cases: </a:t>
            </a:r>
          </a:p>
        </p:txBody>
      </p:sp>
      <p:grpSp>
        <p:nvGrpSpPr>
          <p:cNvPr id="26" name="Group 25"/>
          <p:cNvGrpSpPr/>
          <p:nvPr/>
        </p:nvGrpSpPr>
        <p:grpSpPr>
          <a:xfrm>
            <a:off x="48480" y="890351"/>
            <a:ext cx="5384556" cy="3151996"/>
            <a:chOff x="1263901" y="369332"/>
            <a:chExt cx="5384556" cy="3151996"/>
          </a:xfrm>
        </p:grpSpPr>
        <p:pic>
          <p:nvPicPr>
            <p:cNvPr id="17" name="Picture 16"/>
            <p:cNvPicPr>
              <a:picLocks noChangeAspect="1"/>
            </p:cNvPicPr>
            <p:nvPr/>
          </p:nvPicPr>
          <p:blipFill rotWithShape="1">
            <a:blip r:embed="rId8"/>
            <a:srcRect b="11675"/>
            <a:stretch/>
          </p:blipFill>
          <p:spPr>
            <a:xfrm>
              <a:off x="1263901" y="369332"/>
              <a:ext cx="3212492" cy="3151996"/>
            </a:xfrm>
            <a:prstGeom prst="rect">
              <a:avLst/>
            </a:prstGeom>
          </p:spPr>
        </p:pic>
        <p:sp>
          <p:nvSpPr>
            <p:cNvPr id="24" name="Isosceles Triangle 23"/>
            <p:cNvSpPr/>
            <p:nvPr/>
          </p:nvSpPr>
          <p:spPr>
            <a:xfrm rot="10800000">
              <a:off x="6562920" y="1467678"/>
              <a:ext cx="85537" cy="75373"/>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7" name="Picture 26"/>
          <p:cNvPicPr>
            <a:picLocks noChangeAspect="1"/>
          </p:cNvPicPr>
          <p:nvPr/>
        </p:nvPicPr>
        <p:blipFill>
          <a:blip r:embed="rId9"/>
          <a:stretch>
            <a:fillRect/>
          </a:stretch>
        </p:blipFill>
        <p:spPr>
          <a:xfrm>
            <a:off x="5199359" y="1455519"/>
            <a:ext cx="2229507" cy="2572508"/>
          </a:xfrm>
          <a:prstGeom prst="rect">
            <a:avLst/>
          </a:prstGeom>
        </p:spPr>
      </p:pic>
      <p:grpSp>
        <p:nvGrpSpPr>
          <p:cNvPr id="32" name="Group 31"/>
          <p:cNvGrpSpPr/>
          <p:nvPr/>
        </p:nvGrpSpPr>
        <p:grpSpPr>
          <a:xfrm>
            <a:off x="3307564" y="1907922"/>
            <a:ext cx="1746771" cy="2122714"/>
            <a:chOff x="3305975" y="1393572"/>
            <a:chExt cx="1746771" cy="2122714"/>
          </a:xfrm>
        </p:grpSpPr>
        <p:pic>
          <p:nvPicPr>
            <p:cNvPr id="28" name="Picture 27"/>
            <p:cNvPicPr>
              <a:picLocks noChangeAspect="1"/>
            </p:cNvPicPr>
            <p:nvPr/>
          </p:nvPicPr>
          <p:blipFill rotWithShape="1">
            <a:blip r:embed="rId10"/>
            <a:srcRect l="3274" t="23333" r="91632" b="56032"/>
            <a:stretch/>
          </p:blipFill>
          <p:spPr>
            <a:xfrm>
              <a:off x="3305975" y="1393572"/>
              <a:ext cx="1746771" cy="2122714"/>
            </a:xfrm>
            <a:prstGeom prst="rect">
              <a:avLst/>
            </a:prstGeom>
          </p:spPr>
        </p:pic>
        <p:sp>
          <p:nvSpPr>
            <p:cNvPr id="31" name="Isosceles Triangle 30"/>
            <p:cNvSpPr/>
            <p:nvPr/>
          </p:nvSpPr>
          <p:spPr>
            <a:xfrm rot="10800000">
              <a:off x="4944137" y="1452723"/>
              <a:ext cx="63795" cy="64626"/>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33" name="Straight Arrow Connector 32"/>
          <p:cNvCxnSpPr/>
          <p:nvPr/>
        </p:nvCxnSpPr>
        <p:spPr>
          <a:xfrm>
            <a:off x="2858000" y="1931020"/>
            <a:ext cx="493671" cy="25537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853828" y="2336208"/>
            <a:ext cx="34553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642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707</Words>
  <Application>Microsoft Office PowerPoint</Application>
  <PresentationFormat>Widescreen</PresentationFormat>
  <Paragraphs>72</Paragraphs>
  <Slides>11</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MS PGothic</vt:lpstr>
      <vt:lpstr>Arial</vt:lpstr>
      <vt:lpstr>Avenir</vt:lpstr>
      <vt:lpstr>Calibri</vt:lpstr>
      <vt:lpstr>Calibri Light</vt:lpstr>
      <vt:lpstr>Courier New</vt:lpstr>
      <vt:lpstr>Helvetica Neue</vt:lpstr>
      <vt:lpstr>inherit</vt:lpstr>
      <vt:lpstr>Noto Sans Symbols</vt:lpstr>
      <vt:lpstr>Times New Roman</vt:lpstr>
      <vt:lpstr>Verdana</vt:lpstr>
      <vt:lpstr>Wingdings</vt:lpstr>
      <vt:lpstr>Office Theme</vt:lpstr>
      <vt:lpstr>Default</vt:lpstr>
      <vt:lpstr>PowerPoint Presentation</vt:lpstr>
      <vt:lpstr>PowerPoint Presentation</vt:lpstr>
      <vt:lpstr>Please visit: https://eo4society.esa.int/training-education/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ESA/ESRIN:    Φ Experience  a possible EO outreach model for inspiration </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Sarti</dc:creator>
  <cp:lastModifiedBy>Francesco Sarti</cp:lastModifiedBy>
  <cp:revision>70</cp:revision>
  <dcterms:created xsi:type="dcterms:W3CDTF">2020-03-04T15:14:25Z</dcterms:created>
  <dcterms:modified xsi:type="dcterms:W3CDTF">2020-03-09T16:22:37Z</dcterms:modified>
</cp:coreProperties>
</file>