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7"/>
  </p:notesMasterIdLst>
  <p:sldIdLst>
    <p:sldId id="256" r:id="rId2"/>
    <p:sldId id="263" r:id="rId3"/>
    <p:sldId id="264" r:id="rId4"/>
    <p:sldId id="260" r:id="rId5"/>
    <p:sldId id="261" r:id="rId6"/>
  </p:sldIdLst>
  <p:sldSz cx="12192000" cy="6858000"/>
  <p:notesSz cx="6985000" cy="9283700"/>
  <p:embeddedFontLst>
    <p:embeddedFont>
      <p:font typeface="Calibri" panose="020F0502020204030204" pitchFamily="34" charset="0"/>
      <p:regular r:id="rId8"/>
      <p:bold r:id="rId9"/>
      <p:italic r:id="rId10"/>
      <p:boldItalic r:id="rId11"/>
    </p:embeddedFont>
    <p:embeddedFont>
      <p:font typeface="Helvetica Neue"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Mart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Martin" userId="2bf639ecfd8afc29" providerId="LiveId" clId="{241F15D0-9DA1-4D0F-8A4A-F5FD0B6D9FF2}"/>
    <pc:docChg chg="modSld">
      <pc:chgData name="Erin Martin" userId="2bf639ecfd8afc29" providerId="LiveId" clId="{241F15D0-9DA1-4D0F-8A4A-F5FD0B6D9FF2}" dt="2020-03-09T21:55:40.050" v="37" actId="20577"/>
      <pc:docMkLst>
        <pc:docMk/>
      </pc:docMkLst>
      <pc:sldChg chg="modSp">
        <pc:chgData name="Erin Martin" userId="2bf639ecfd8afc29" providerId="LiveId" clId="{241F15D0-9DA1-4D0F-8A4A-F5FD0B6D9FF2}" dt="2020-03-09T21:55:40.050" v="37" actId="20577"/>
        <pc:sldMkLst>
          <pc:docMk/>
          <pc:sldMk cId="0" sldId="256"/>
        </pc:sldMkLst>
        <pc:spChg chg="mod">
          <ac:chgData name="Erin Martin" userId="2bf639ecfd8afc29" providerId="LiveId" clId="{241F15D0-9DA1-4D0F-8A4A-F5FD0B6D9FF2}" dt="2020-03-09T21:55:40.050" v="37" actId="20577"/>
          <ac:spMkLst>
            <pc:docMk/>
            <pc:sldMk cId="0" sldId="256"/>
            <ac:spMk id="40"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0-02-24T20:44:46.889" idx="1">
    <p:pos x="6000" y="0"/>
    <p:text>IS this okay?  Or possibly seen as political?</p:text>
  </p:cm>
</p:cmLst>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F6EEA-1B8A-45A1-A7C8-2CE782995800}" type="doc">
      <dgm:prSet loTypeId="urn:microsoft.com/office/officeart/2011/layout/HexagonRadial" loCatId="cycle" qsTypeId="urn:microsoft.com/office/officeart/2005/8/quickstyle/simple1" qsCatId="simple" csTypeId="urn:microsoft.com/office/officeart/2005/8/colors/accent3_1" csCatId="accent3" phldr="1"/>
      <dgm:spPr/>
      <dgm:t>
        <a:bodyPr/>
        <a:lstStyle/>
        <a:p>
          <a:endParaRPr lang="en-ZA"/>
        </a:p>
      </dgm:t>
    </dgm:pt>
    <dgm:pt modelId="{16625B24-E7F3-4BD1-A5B2-4AC195A284BC}">
      <dgm:prSet phldrT="[Text]"/>
      <dgm:spPr>
        <a:solidFill>
          <a:srgbClr val="027D8D"/>
        </a:solidFill>
      </dgm:spPr>
      <dgm:t>
        <a:bodyPr/>
        <a:lstStyle/>
        <a:p>
          <a:endParaRPr lang="en-ZA" dirty="0"/>
        </a:p>
      </dgm:t>
    </dgm:pt>
    <dgm:pt modelId="{45B37C0C-AFC1-485F-B231-E4D40B3165AC}" type="parTrans" cxnId="{B8E4E550-2605-4D32-B325-9FBC804B0DD6}">
      <dgm:prSet/>
      <dgm:spPr/>
      <dgm:t>
        <a:bodyPr/>
        <a:lstStyle/>
        <a:p>
          <a:endParaRPr lang="en-ZA"/>
        </a:p>
      </dgm:t>
    </dgm:pt>
    <dgm:pt modelId="{760D3BD3-A890-4F1A-8ABA-1F961B1DAEEF}" type="sibTrans" cxnId="{B8E4E550-2605-4D32-B325-9FBC804B0DD6}">
      <dgm:prSet/>
      <dgm:spPr/>
      <dgm:t>
        <a:bodyPr/>
        <a:lstStyle/>
        <a:p>
          <a:endParaRPr lang="en-ZA"/>
        </a:p>
      </dgm:t>
    </dgm:pt>
    <dgm:pt modelId="{F5477235-4CBE-461A-BCE2-E5556AF97ADA}">
      <dgm:prSet phldrT="[Text]"/>
      <dgm:spPr>
        <a:solidFill>
          <a:srgbClr val="027D8D"/>
        </a:solidFill>
      </dgm:spPr>
      <dgm:t>
        <a:bodyPr/>
        <a:lstStyle/>
        <a:p>
          <a:r>
            <a:rPr lang="en-ZA" b="1">
              <a:solidFill>
                <a:schemeClr val="bg1"/>
              </a:solidFill>
            </a:rPr>
            <a:t>Agri-tech</a:t>
          </a:r>
          <a:endParaRPr lang="en-ZA" b="1" dirty="0">
            <a:solidFill>
              <a:schemeClr val="bg1"/>
            </a:solidFill>
          </a:endParaRPr>
        </a:p>
      </dgm:t>
    </dgm:pt>
    <dgm:pt modelId="{B41409A0-B266-469F-8AEB-96226010450C}" type="parTrans" cxnId="{3A9064E4-7C92-4401-AD62-A7E185F0C792}">
      <dgm:prSet/>
      <dgm:spPr/>
      <dgm:t>
        <a:bodyPr/>
        <a:lstStyle/>
        <a:p>
          <a:endParaRPr lang="en-ZA"/>
        </a:p>
      </dgm:t>
    </dgm:pt>
    <dgm:pt modelId="{7FA4B69D-28A5-481C-9FA1-93281AF69EA5}" type="sibTrans" cxnId="{3A9064E4-7C92-4401-AD62-A7E185F0C792}">
      <dgm:prSet/>
      <dgm:spPr/>
      <dgm:t>
        <a:bodyPr/>
        <a:lstStyle/>
        <a:p>
          <a:endParaRPr lang="en-ZA"/>
        </a:p>
      </dgm:t>
    </dgm:pt>
    <dgm:pt modelId="{DF369788-8CF5-4855-AB80-DB6799B0B2AC}">
      <dgm:prSet phldrT="[Text]"/>
      <dgm:spPr>
        <a:solidFill>
          <a:srgbClr val="027D8D"/>
        </a:solidFill>
      </dgm:spPr>
      <dgm:t>
        <a:bodyPr/>
        <a:lstStyle/>
        <a:p>
          <a:r>
            <a:rPr lang="en-ZA" b="1">
              <a:solidFill>
                <a:schemeClr val="bg1"/>
              </a:solidFill>
            </a:rPr>
            <a:t>Climate</a:t>
          </a:r>
          <a:endParaRPr lang="en-ZA" b="1" dirty="0">
            <a:solidFill>
              <a:schemeClr val="bg1"/>
            </a:solidFill>
          </a:endParaRPr>
        </a:p>
      </dgm:t>
    </dgm:pt>
    <dgm:pt modelId="{D7DB0B0C-5337-47FE-9F3A-9979F6B27E93}" type="parTrans" cxnId="{B9251CDD-D888-4BF4-B7DD-80E979F18DF9}">
      <dgm:prSet/>
      <dgm:spPr/>
      <dgm:t>
        <a:bodyPr/>
        <a:lstStyle/>
        <a:p>
          <a:endParaRPr lang="en-ZA"/>
        </a:p>
      </dgm:t>
    </dgm:pt>
    <dgm:pt modelId="{9021648B-D79B-453B-83DB-3CA32BD9E94B}" type="sibTrans" cxnId="{B9251CDD-D888-4BF4-B7DD-80E979F18DF9}">
      <dgm:prSet/>
      <dgm:spPr/>
      <dgm:t>
        <a:bodyPr/>
        <a:lstStyle/>
        <a:p>
          <a:endParaRPr lang="en-ZA"/>
        </a:p>
      </dgm:t>
    </dgm:pt>
    <dgm:pt modelId="{F400EA85-354F-4CA9-AEFC-12B422696636}">
      <dgm:prSet phldrT="[Text]"/>
      <dgm:spPr>
        <a:solidFill>
          <a:srgbClr val="027D8D"/>
        </a:solidFill>
      </dgm:spPr>
      <dgm:t>
        <a:bodyPr/>
        <a:lstStyle/>
        <a:p>
          <a:r>
            <a:rPr lang="en-ZA" b="1">
              <a:solidFill>
                <a:schemeClr val="bg1"/>
              </a:solidFill>
            </a:rPr>
            <a:t>Data Analytics</a:t>
          </a:r>
          <a:endParaRPr lang="en-ZA" b="1" dirty="0">
            <a:solidFill>
              <a:schemeClr val="bg1"/>
            </a:solidFill>
          </a:endParaRPr>
        </a:p>
      </dgm:t>
    </dgm:pt>
    <dgm:pt modelId="{02C1B6E6-5D9C-4DF4-BFEB-A71F2380294C}" type="parTrans" cxnId="{72415D09-BBE6-44D9-BFF5-DECFF2AA1CF6}">
      <dgm:prSet/>
      <dgm:spPr/>
      <dgm:t>
        <a:bodyPr/>
        <a:lstStyle/>
        <a:p>
          <a:endParaRPr lang="en-ZA"/>
        </a:p>
      </dgm:t>
    </dgm:pt>
    <dgm:pt modelId="{07C89C87-89D3-41A2-878A-7E0B0F5EF40A}" type="sibTrans" cxnId="{72415D09-BBE6-44D9-BFF5-DECFF2AA1CF6}">
      <dgm:prSet/>
      <dgm:spPr/>
      <dgm:t>
        <a:bodyPr/>
        <a:lstStyle/>
        <a:p>
          <a:endParaRPr lang="en-ZA"/>
        </a:p>
      </dgm:t>
    </dgm:pt>
    <dgm:pt modelId="{E0E49E60-DB21-42CB-80E6-11F2E1FB7576}">
      <dgm:prSet phldrT="[Text]"/>
      <dgm:spPr>
        <a:solidFill>
          <a:srgbClr val="027D8D"/>
        </a:solidFill>
      </dgm:spPr>
      <dgm:t>
        <a:bodyPr/>
        <a:lstStyle/>
        <a:p>
          <a:r>
            <a:rPr lang="en-ZA" b="1">
              <a:solidFill>
                <a:schemeClr val="bg1"/>
              </a:solidFill>
            </a:rPr>
            <a:t>Rescue </a:t>
          </a:r>
          <a:endParaRPr lang="en-ZA" b="1" dirty="0">
            <a:solidFill>
              <a:schemeClr val="bg1"/>
            </a:solidFill>
          </a:endParaRPr>
        </a:p>
      </dgm:t>
    </dgm:pt>
    <dgm:pt modelId="{1CD7E423-462F-4FB7-ADB1-7BEA2FCBA2D2}" type="parTrans" cxnId="{91343DB3-C968-49FE-8919-D75A874C7DD8}">
      <dgm:prSet/>
      <dgm:spPr/>
      <dgm:t>
        <a:bodyPr/>
        <a:lstStyle/>
        <a:p>
          <a:endParaRPr lang="en-ZA"/>
        </a:p>
      </dgm:t>
    </dgm:pt>
    <dgm:pt modelId="{62AC7B87-1A48-4834-9B3C-522178DE6563}" type="sibTrans" cxnId="{91343DB3-C968-49FE-8919-D75A874C7DD8}">
      <dgm:prSet/>
      <dgm:spPr/>
      <dgm:t>
        <a:bodyPr/>
        <a:lstStyle/>
        <a:p>
          <a:endParaRPr lang="en-ZA"/>
        </a:p>
      </dgm:t>
    </dgm:pt>
    <dgm:pt modelId="{9330E038-3D70-4ACD-83DE-1CFC0FC19702}">
      <dgm:prSet phldrT="[Text]"/>
      <dgm:spPr>
        <a:solidFill>
          <a:srgbClr val="027D8D"/>
        </a:solidFill>
      </dgm:spPr>
      <dgm:t>
        <a:bodyPr/>
        <a:lstStyle/>
        <a:p>
          <a:r>
            <a:rPr lang="en-ZA" b="1">
              <a:solidFill>
                <a:schemeClr val="bg1"/>
              </a:solidFill>
            </a:rPr>
            <a:t>Community engagement </a:t>
          </a:r>
          <a:endParaRPr lang="en-ZA" b="1" dirty="0">
            <a:solidFill>
              <a:schemeClr val="bg1"/>
            </a:solidFill>
          </a:endParaRPr>
        </a:p>
      </dgm:t>
    </dgm:pt>
    <dgm:pt modelId="{AD1ED236-6C9A-4DA2-BE35-64BDCADEE058}" type="parTrans" cxnId="{84D41B61-00C1-4C5B-A1E2-C36745686C73}">
      <dgm:prSet/>
      <dgm:spPr/>
      <dgm:t>
        <a:bodyPr/>
        <a:lstStyle/>
        <a:p>
          <a:endParaRPr lang="en-ZA"/>
        </a:p>
      </dgm:t>
    </dgm:pt>
    <dgm:pt modelId="{38DC86DF-3829-436B-B2A0-E6431D96A6AB}" type="sibTrans" cxnId="{84D41B61-00C1-4C5B-A1E2-C36745686C73}">
      <dgm:prSet/>
      <dgm:spPr/>
      <dgm:t>
        <a:bodyPr/>
        <a:lstStyle/>
        <a:p>
          <a:endParaRPr lang="en-ZA"/>
        </a:p>
      </dgm:t>
    </dgm:pt>
    <dgm:pt modelId="{475BCF81-B1BB-4534-A11D-86998DF252CC}">
      <dgm:prSet phldrT="[Text]"/>
      <dgm:spPr>
        <a:solidFill>
          <a:srgbClr val="027D8D"/>
        </a:solidFill>
      </dgm:spPr>
      <dgm:t>
        <a:bodyPr/>
        <a:lstStyle/>
        <a:p>
          <a:r>
            <a:rPr lang="en-ZA" b="1" dirty="0">
              <a:solidFill>
                <a:schemeClr val="bg1"/>
              </a:solidFill>
            </a:rPr>
            <a:t>Healthcare</a:t>
          </a:r>
        </a:p>
      </dgm:t>
    </dgm:pt>
    <dgm:pt modelId="{EA12ADCC-F494-428E-BD0F-E78B7AEA37C1}" type="parTrans" cxnId="{09383AED-FE5E-4A3E-8C59-87CAC3ABDF50}">
      <dgm:prSet/>
      <dgm:spPr/>
      <dgm:t>
        <a:bodyPr/>
        <a:lstStyle/>
        <a:p>
          <a:endParaRPr lang="en-ZA"/>
        </a:p>
      </dgm:t>
    </dgm:pt>
    <dgm:pt modelId="{AB00C188-C5A9-4846-BBFD-6747FA0A9E69}" type="sibTrans" cxnId="{09383AED-FE5E-4A3E-8C59-87CAC3ABDF50}">
      <dgm:prSet/>
      <dgm:spPr/>
      <dgm:t>
        <a:bodyPr/>
        <a:lstStyle/>
        <a:p>
          <a:endParaRPr lang="en-ZA"/>
        </a:p>
      </dgm:t>
    </dgm:pt>
    <dgm:pt modelId="{7F1AA574-293F-4345-81AD-0D28C1BEBC81}" type="pres">
      <dgm:prSet presAssocID="{A1FF6EEA-1B8A-45A1-A7C8-2CE782995800}" presName="Name0" presStyleCnt="0">
        <dgm:presLayoutVars>
          <dgm:chMax val="1"/>
          <dgm:chPref val="1"/>
          <dgm:dir/>
          <dgm:animOne val="branch"/>
          <dgm:animLvl val="lvl"/>
        </dgm:presLayoutVars>
      </dgm:prSet>
      <dgm:spPr/>
    </dgm:pt>
    <dgm:pt modelId="{8BE561FF-C73E-483E-B64A-BBD87EC524BE}" type="pres">
      <dgm:prSet presAssocID="{16625B24-E7F3-4BD1-A5B2-4AC195A284BC}" presName="Parent" presStyleLbl="node0" presStyleIdx="0" presStyleCnt="1">
        <dgm:presLayoutVars>
          <dgm:chMax val="6"/>
          <dgm:chPref val="6"/>
        </dgm:presLayoutVars>
      </dgm:prSet>
      <dgm:spPr/>
    </dgm:pt>
    <dgm:pt modelId="{A9C7DEA7-606D-4DDD-A5C5-F14CA1A8BE97}" type="pres">
      <dgm:prSet presAssocID="{F5477235-4CBE-461A-BCE2-E5556AF97ADA}" presName="Accent1" presStyleCnt="0"/>
      <dgm:spPr/>
    </dgm:pt>
    <dgm:pt modelId="{56EAB31B-0161-45F3-9C61-12844B7D6DA8}" type="pres">
      <dgm:prSet presAssocID="{F5477235-4CBE-461A-BCE2-E5556AF97ADA}" presName="Accent" presStyleLbl="bgShp" presStyleIdx="0" presStyleCnt="6"/>
      <dgm:spPr/>
    </dgm:pt>
    <dgm:pt modelId="{13B1C018-334B-4F1B-BB84-BF61DC869309}" type="pres">
      <dgm:prSet presAssocID="{F5477235-4CBE-461A-BCE2-E5556AF97ADA}" presName="Child1" presStyleLbl="node1" presStyleIdx="0" presStyleCnt="6">
        <dgm:presLayoutVars>
          <dgm:chMax val="0"/>
          <dgm:chPref val="0"/>
          <dgm:bulletEnabled val="1"/>
        </dgm:presLayoutVars>
      </dgm:prSet>
      <dgm:spPr/>
    </dgm:pt>
    <dgm:pt modelId="{F4EC4C15-63E4-4897-AA35-D1B96C18A4C8}" type="pres">
      <dgm:prSet presAssocID="{DF369788-8CF5-4855-AB80-DB6799B0B2AC}" presName="Accent2" presStyleCnt="0"/>
      <dgm:spPr/>
    </dgm:pt>
    <dgm:pt modelId="{A01272A8-A9E3-4EB2-87FC-A0E648349751}" type="pres">
      <dgm:prSet presAssocID="{DF369788-8CF5-4855-AB80-DB6799B0B2AC}" presName="Accent" presStyleLbl="bgShp" presStyleIdx="1" presStyleCnt="6"/>
      <dgm:spPr/>
    </dgm:pt>
    <dgm:pt modelId="{3B5E483A-1508-4534-8305-09BCC978F800}" type="pres">
      <dgm:prSet presAssocID="{DF369788-8CF5-4855-AB80-DB6799B0B2AC}" presName="Child2" presStyleLbl="node1" presStyleIdx="1" presStyleCnt="6">
        <dgm:presLayoutVars>
          <dgm:chMax val="0"/>
          <dgm:chPref val="0"/>
          <dgm:bulletEnabled val="1"/>
        </dgm:presLayoutVars>
      </dgm:prSet>
      <dgm:spPr/>
    </dgm:pt>
    <dgm:pt modelId="{F1837DDD-A18C-4C8F-BEB4-1B455C8B1591}" type="pres">
      <dgm:prSet presAssocID="{F400EA85-354F-4CA9-AEFC-12B422696636}" presName="Accent3" presStyleCnt="0"/>
      <dgm:spPr/>
    </dgm:pt>
    <dgm:pt modelId="{3B54BE1A-B59C-45A4-9972-D118CB273DD3}" type="pres">
      <dgm:prSet presAssocID="{F400EA85-354F-4CA9-AEFC-12B422696636}" presName="Accent" presStyleLbl="bgShp" presStyleIdx="2" presStyleCnt="6"/>
      <dgm:spPr/>
    </dgm:pt>
    <dgm:pt modelId="{042CB1BD-412C-4237-939E-19668E92F6EC}" type="pres">
      <dgm:prSet presAssocID="{F400EA85-354F-4CA9-AEFC-12B422696636}" presName="Child3" presStyleLbl="node1" presStyleIdx="2" presStyleCnt="6">
        <dgm:presLayoutVars>
          <dgm:chMax val="0"/>
          <dgm:chPref val="0"/>
          <dgm:bulletEnabled val="1"/>
        </dgm:presLayoutVars>
      </dgm:prSet>
      <dgm:spPr/>
    </dgm:pt>
    <dgm:pt modelId="{50167CFF-CBC3-4322-BCF3-86DA5931EEA8}" type="pres">
      <dgm:prSet presAssocID="{E0E49E60-DB21-42CB-80E6-11F2E1FB7576}" presName="Accent4" presStyleCnt="0"/>
      <dgm:spPr/>
    </dgm:pt>
    <dgm:pt modelId="{9F455881-2DAD-4EF9-8ECA-580568A36C08}" type="pres">
      <dgm:prSet presAssocID="{E0E49E60-DB21-42CB-80E6-11F2E1FB7576}" presName="Accent" presStyleLbl="bgShp" presStyleIdx="3" presStyleCnt="6"/>
      <dgm:spPr/>
    </dgm:pt>
    <dgm:pt modelId="{130BF3A6-08B5-4DD7-94F8-34E4ADC76015}" type="pres">
      <dgm:prSet presAssocID="{E0E49E60-DB21-42CB-80E6-11F2E1FB7576}" presName="Child4" presStyleLbl="node1" presStyleIdx="3" presStyleCnt="6">
        <dgm:presLayoutVars>
          <dgm:chMax val="0"/>
          <dgm:chPref val="0"/>
          <dgm:bulletEnabled val="1"/>
        </dgm:presLayoutVars>
      </dgm:prSet>
      <dgm:spPr/>
    </dgm:pt>
    <dgm:pt modelId="{EF142735-4D7F-48E2-916E-89935A2B2606}" type="pres">
      <dgm:prSet presAssocID="{9330E038-3D70-4ACD-83DE-1CFC0FC19702}" presName="Accent5" presStyleCnt="0"/>
      <dgm:spPr/>
    </dgm:pt>
    <dgm:pt modelId="{066DE1A3-A7F1-4831-840B-F90CF8D2C4BE}" type="pres">
      <dgm:prSet presAssocID="{9330E038-3D70-4ACD-83DE-1CFC0FC19702}" presName="Accent" presStyleLbl="bgShp" presStyleIdx="4" presStyleCnt="6"/>
      <dgm:spPr/>
    </dgm:pt>
    <dgm:pt modelId="{D7CED895-1260-48FC-880E-A0753CEB2512}" type="pres">
      <dgm:prSet presAssocID="{9330E038-3D70-4ACD-83DE-1CFC0FC19702}" presName="Child5" presStyleLbl="node1" presStyleIdx="4" presStyleCnt="6">
        <dgm:presLayoutVars>
          <dgm:chMax val="0"/>
          <dgm:chPref val="0"/>
          <dgm:bulletEnabled val="1"/>
        </dgm:presLayoutVars>
      </dgm:prSet>
      <dgm:spPr/>
    </dgm:pt>
    <dgm:pt modelId="{BA6031C1-3E97-47E6-87E7-84C4399BBB9F}" type="pres">
      <dgm:prSet presAssocID="{475BCF81-B1BB-4534-A11D-86998DF252CC}" presName="Accent6" presStyleCnt="0"/>
      <dgm:spPr/>
    </dgm:pt>
    <dgm:pt modelId="{B62AD76B-A094-496E-82C0-864DE37EF1ED}" type="pres">
      <dgm:prSet presAssocID="{475BCF81-B1BB-4534-A11D-86998DF252CC}" presName="Accent" presStyleLbl="bgShp" presStyleIdx="5" presStyleCnt="6"/>
      <dgm:spPr/>
    </dgm:pt>
    <dgm:pt modelId="{57AE79B4-F511-48B9-922A-7C7768B0672D}" type="pres">
      <dgm:prSet presAssocID="{475BCF81-B1BB-4534-A11D-86998DF252CC}" presName="Child6" presStyleLbl="node1" presStyleIdx="5" presStyleCnt="6">
        <dgm:presLayoutVars>
          <dgm:chMax val="0"/>
          <dgm:chPref val="0"/>
          <dgm:bulletEnabled val="1"/>
        </dgm:presLayoutVars>
      </dgm:prSet>
      <dgm:spPr/>
    </dgm:pt>
  </dgm:ptLst>
  <dgm:cxnLst>
    <dgm:cxn modelId="{72415D09-BBE6-44D9-BFF5-DECFF2AA1CF6}" srcId="{16625B24-E7F3-4BD1-A5B2-4AC195A284BC}" destId="{F400EA85-354F-4CA9-AEFC-12B422696636}" srcOrd="2" destOrd="0" parTransId="{02C1B6E6-5D9C-4DF4-BFEB-A71F2380294C}" sibTransId="{07C89C87-89D3-41A2-878A-7E0B0F5EF40A}"/>
    <dgm:cxn modelId="{84D41B61-00C1-4C5B-A1E2-C36745686C73}" srcId="{16625B24-E7F3-4BD1-A5B2-4AC195A284BC}" destId="{9330E038-3D70-4ACD-83DE-1CFC0FC19702}" srcOrd="4" destOrd="0" parTransId="{AD1ED236-6C9A-4DA2-BE35-64BDCADEE058}" sibTransId="{38DC86DF-3829-436B-B2A0-E6431D96A6AB}"/>
    <dgm:cxn modelId="{CE476D47-D8E6-4232-A6B0-06D20AB812DB}" type="presOf" srcId="{9330E038-3D70-4ACD-83DE-1CFC0FC19702}" destId="{D7CED895-1260-48FC-880E-A0753CEB2512}" srcOrd="0" destOrd="0" presId="urn:microsoft.com/office/officeart/2011/layout/HexagonRadial"/>
    <dgm:cxn modelId="{B8E4E550-2605-4D32-B325-9FBC804B0DD6}" srcId="{A1FF6EEA-1B8A-45A1-A7C8-2CE782995800}" destId="{16625B24-E7F3-4BD1-A5B2-4AC195A284BC}" srcOrd="0" destOrd="0" parTransId="{45B37C0C-AFC1-485F-B231-E4D40B3165AC}" sibTransId="{760D3BD3-A890-4F1A-8ABA-1F961B1DAEEF}"/>
    <dgm:cxn modelId="{1BB1C857-F09A-49DA-A01F-E6F99FC7B52E}" type="presOf" srcId="{F400EA85-354F-4CA9-AEFC-12B422696636}" destId="{042CB1BD-412C-4237-939E-19668E92F6EC}" srcOrd="0" destOrd="0" presId="urn:microsoft.com/office/officeart/2011/layout/HexagonRadial"/>
    <dgm:cxn modelId="{2BFF137C-A54C-4076-91F6-7C9E9ED83670}" type="presOf" srcId="{DF369788-8CF5-4855-AB80-DB6799B0B2AC}" destId="{3B5E483A-1508-4534-8305-09BCC978F800}" srcOrd="0" destOrd="0" presId="urn:microsoft.com/office/officeart/2011/layout/HexagonRadial"/>
    <dgm:cxn modelId="{6A7DE796-29EB-423E-A6DD-B51F50839364}" type="presOf" srcId="{F5477235-4CBE-461A-BCE2-E5556AF97ADA}" destId="{13B1C018-334B-4F1B-BB84-BF61DC869309}" srcOrd="0" destOrd="0" presId="urn:microsoft.com/office/officeart/2011/layout/HexagonRadial"/>
    <dgm:cxn modelId="{A7DB0C9E-9429-4D6F-A193-BA2F61FB091B}" type="presOf" srcId="{E0E49E60-DB21-42CB-80E6-11F2E1FB7576}" destId="{130BF3A6-08B5-4DD7-94F8-34E4ADC76015}" srcOrd="0" destOrd="0" presId="urn:microsoft.com/office/officeart/2011/layout/HexagonRadial"/>
    <dgm:cxn modelId="{6BDDA8B0-F65F-42A7-B126-D24E50A8B54A}" type="presOf" srcId="{A1FF6EEA-1B8A-45A1-A7C8-2CE782995800}" destId="{7F1AA574-293F-4345-81AD-0D28C1BEBC81}" srcOrd="0" destOrd="0" presId="urn:microsoft.com/office/officeart/2011/layout/HexagonRadial"/>
    <dgm:cxn modelId="{91343DB3-C968-49FE-8919-D75A874C7DD8}" srcId="{16625B24-E7F3-4BD1-A5B2-4AC195A284BC}" destId="{E0E49E60-DB21-42CB-80E6-11F2E1FB7576}" srcOrd="3" destOrd="0" parTransId="{1CD7E423-462F-4FB7-ADB1-7BEA2FCBA2D2}" sibTransId="{62AC7B87-1A48-4834-9B3C-522178DE6563}"/>
    <dgm:cxn modelId="{54FCBABD-48AC-475E-81ED-C278CD910B2D}" type="presOf" srcId="{475BCF81-B1BB-4534-A11D-86998DF252CC}" destId="{57AE79B4-F511-48B9-922A-7C7768B0672D}" srcOrd="0" destOrd="0" presId="urn:microsoft.com/office/officeart/2011/layout/HexagonRadial"/>
    <dgm:cxn modelId="{34E510C8-132A-44DB-9CA9-3CFD7A51C405}" type="presOf" srcId="{16625B24-E7F3-4BD1-A5B2-4AC195A284BC}" destId="{8BE561FF-C73E-483E-B64A-BBD87EC524BE}" srcOrd="0" destOrd="0" presId="urn:microsoft.com/office/officeart/2011/layout/HexagonRadial"/>
    <dgm:cxn modelId="{B9251CDD-D888-4BF4-B7DD-80E979F18DF9}" srcId="{16625B24-E7F3-4BD1-A5B2-4AC195A284BC}" destId="{DF369788-8CF5-4855-AB80-DB6799B0B2AC}" srcOrd="1" destOrd="0" parTransId="{D7DB0B0C-5337-47FE-9F3A-9979F6B27E93}" sibTransId="{9021648B-D79B-453B-83DB-3CA32BD9E94B}"/>
    <dgm:cxn modelId="{3A9064E4-7C92-4401-AD62-A7E185F0C792}" srcId="{16625B24-E7F3-4BD1-A5B2-4AC195A284BC}" destId="{F5477235-4CBE-461A-BCE2-E5556AF97ADA}" srcOrd="0" destOrd="0" parTransId="{B41409A0-B266-469F-8AEB-96226010450C}" sibTransId="{7FA4B69D-28A5-481C-9FA1-93281AF69EA5}"/>
    <dgm:cxn modelId="{09383AED-FE5E-4A3E-8C59-87CAC3ABDF50}" srcId="{16625B24-E7F3-4BD1-A5B2-4AC195A284BC}" destId="{475BCF81-B1BB-4534-A11D-86998DF252CC}" srcOrd="5" destOrd="0" parTransId="{EA12ADCC-F494-428E-BD0F-E78B7AEA37C1}" sibTransId="{AB00C188-C5A9-4846-BBFD-6747FA0A9E69}"/>
    <dgm:cxn modelId="{054352A5-2C95-4AF7-8133-F0AB391E2DDB}" type="presParOf" srcId="{7F1AA574-293F-4345-81AD-0D28C1BEBC81}" destId="{8BE561FF-C73E-483E-B64A-BBD87EC524BE}" srcOrd="0" destOrd="0" presId="urn:microsoft.com/office/officeart/2011/layout/HexagonRadial"/>
    <dgm:cxn modelId="{6D38B96C-BBD0-4270-BC39-6E3B3D9EA728}" type="presParOf" srcId="{7F1AA574-293F-4345-81AD-0D28C1BEBC81}" destId="{A9C7DEA7-606D-4DDD-A5C5-F14CA1A8BE97}" srcOrd="1" destOrd="0" presId="urn:microsoft.com/office/officeart/2011/layout/HexagonRadial"/>
    <dgm:cxn modelId="{86233A53-6432-4763-9E53-B2AC3DCD9FED}" type="presParOf" srcId="{A9C7DEA7-606D-4DDD-A5C5-F14CA1A8BE97}" destId="{56EAB31B-0161-45F3-9C61-12844B7D6DA8}" srcOrd="0" destOrd="0" presId="urn:microsoft.com/office/officeart/2011/layout/HexagonRadial"/>
    <dgm:cxn modelId="{1EA4C89D-9DB5-4C04-9CC4-FB42CF028B8D}" type="presParOf" srcId="{7F1AA574-293F-4345-81AD-0D28C1BEBC81}" destId="{13B1C018-334B-4F1B-BB84-BF61DC869309}" srcOrd="2" destOrd="0" presId="urn:microsoft.com/office/officeart/2011/layout/HexagonRadial"/>
    <dgm:cxn modelId="{D6D245D8-EB9F-482E-A971-DA3B1EF0401E}" type="presParOf" srcId="{7F1AA574-293F-4345-81AD-0D28C1BEBC81}" destId="{F4EC4C15-63E4-4897-AA35-D1B96C18A4C8}" srcOrd="3" destOrd="0" presId="urn:microsoft.com/office/officeart/2011/layout/HexagonRadial"/>
    <dgm:cxn modelId="{27E86463-AB8E-4BDF-93C2-6F23DE81ED74}" type="presParOf" srcId="{F4EC4C15-63E4-4897-AA35-D1B96C18A4C8}" destId="{A01272A8-A9E3-4EB2-87FC-A0E648349751}" srcOrd="0" destOrd="0" presId="urn:microsoft.com/office/officeart/2011/layout/HexagonRadial"/>
    <dgm:cxn modelId="{95134596-22C9-4A19-B66B-2E7FD3B81C55}" type="presParOf" srcId="{7F1AA574-293F-4345-81AD-0D28C1BEBC81}" destId="{3B5E483A-1508-4534-8305-09BCC978F800}" srcOrd="4" destOrd="0" presId="urn:microsoft.com/office/officeart/2011/layout/HexagonRadial"/>
    <dgm:cxn modelId="{E582E2FF-F201-4F50-B051-CB795A826419}" type="presParOf" srcId="{7F1AA574-293F-4345-81AD-0D28C1BEBC81}" destId="{F1837DDD-A18C-4C8F-BEB4-1B455C8B1591}" srcOrd="5" destOrd="0" presId="urn:microsoft.com/office/officeart/2011/layout/HexagonRadial"/>
    <dgm:cxn modelId="{D1D4D324-B475-49E3-8702-74B8F39EE7E5}" type="presParOf" srcId="{F1837DDD-A18C-4C8F-BEB4-1B455C8B1591}" destId="{3B54BE1A-B59C-45A4-9972-D118CB273DD3}" srcOrd="0" destOrd="0" presId="urn:microsoft.com/office/officeart/2011/layout/HexagonRadial"/>
    <dgm:cxn modelId="{84537A32-DE9B-4473-B323-9AB1DA3540DE}" type="presParOf" srcId="{7F1AA574-293F-4345-81AD-0D28C1BEBC81}" destId="{042CB1BD-412C-4237-939E-19668E92F6EC}" srcOrd="6" destOrd="0" presId="urn:microsoft.com/office/officeart/2011/layout/HexagonRadial"/>
    <dgm:cxn modelId="{27F9AA82-2B1B-4DB9-8A99-D7C86B6A796C}" type="presParOf" srcId="{7F1AA574-293F-4345-81AD-0D28C1BEBC81}" destId="{50167CFF-CBC3-4322-BCF3-86DA5931EEA8}" srcOrd="7" destOrd="0" presId="urn:microsoft.com/office/officeart/2011/layout/HexagonRadial"/>
    <dgm:cxn modelId="{33DB9417-5862-4FC1-9871-30BDE111C075}" type="presParOf" srcId="{50167CFF-CBC3-4322-BCF3-86DA5931EEA8}" destId="{9F455881-2DAD-4EF9-8ECA-580568A36C08}" srcOrd="0" destOrd="0" presId="urn:microsoft.com/office/officeart/2011/layout/HexagonRadial"/>
    <dgm:cxn modelId="{946081F9-F97B-4922-9692-91A8499EA459}" type="presParOf" srcId="{7F1AA574-293F-4345-81AD-0D28C1BEBC81}" destId="{130BF3A6-08B5-4DD7-94F8-34E4ADC76015}" srcOrd="8" destOrd="0" presId="urn:microsoft.com/office/officeart/2011/layout/HexagonRadial"/>
    <dgm:cxn modelId="{21ABA27A-D9BD-4103-9D9D-EF650222D91B}" type="presParOf" srcId="{7F1AA574-293F-4345-81AD-0D28C1BEBC81}" destId="{EF142735-4D7F-48E2-916E-89935A2B2606}" srcOrd="9" destOrd="0" presId="urn:microsoft.com/office/officeart/2011/layout/HexagonRadial"/>
    <dgm:cxn modelId="{47AF97AE-4C68-4D8A-91F2-E6FF83F1FAFD}" type="presParOf" srcId="{EF142735-4D7F-48E2-916E-89935A2B2606}" destId="{066DE1A3-A7F1-4831-840B-F90CF8D2C4BE}" srcOrd="0" destOrd="0" presId="urn:microsoft.com/office/officeart/2011/layout/HexagonRadial"/>
    <dgm:cxn modelId="{D9FD93ED-185B-4AC3-B0DC-8880840F6306}" type="presParOf" srcId="{7F1AA574-293F-4345-81AD-0D28C1BEBC81}" destId="{D7CED895-1260-48FC-880E-A0753CEB2512}" srcOrd="10" destOrd="0" presId="urn:microsoft.com/office/officeart/2011/layout/HexagonRadial"/>
    <dgm:cxn modelId="{C6174211-A0BA-44D6-978D-EB7652FBE82E}" type="presParOf" srcId="{7F1AA574-293F-4345-81AD-0D28C1BEBC81}" destId="{BA6031C1-3E97-47E6-87E7-84C4399BBB9F}" srcOrd="11" destOrd="0" presId="urn:microsoft.com/office/officeart/2011/layout/HexagonRadial"/>
    <dgm:cxn modelId="{9DDB9BF1-6124-405F-B7EB-B1BE2B2452D4}" type="presParOf" srcId="{BA6031C1-3E97-47E6-87E7-84C4399BBB9F}" destId="{B62AD76B-A094-496E-82C0-864DE37EF1ED}" srcOrd="0" destOrd="0" presId="urn:microsoft.com/office/officeart/2011/layout/HexagonRadial"/>
    <dgm:cxn modelId="{DD2D0DF1-CA4A-4F34-A8EF-8C2B0C86FE9F}" type="presParOf" srcId="{7F1AA574-293F-4345-81AD-0D28C1BEBC81}" destId="{57AE79B4-F511-48B9-922A-7C7768B0672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561FF-C73E-483E-B64A-BBD87EC524BE}">
      <dsp:nvSpPr>
        <dsp:cNvPr id="0" name=""/>
        <dsp:cNvSpPr/>
      </dsp:nvSpPr>
      <dsp:spPr>
        <a:xfrm>
          <a:off x="2536583" y="870124"/>
          <a:ext cx="1105966" cy="956705"/>
        </a:xfrm>
        <a:prstGeom prst="hexagon">
          <a:avLst>
            <a:gd name="adj" fmla="val 28570"/>
            <a:gd name="vf" fmla="val 115470"/>
          </a:avLst>
        </a:prstGeom>
        <a:solidFill>
          <a:srgbClr val="027D8D"/>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ZA" sz="700" kern="1200" dirty="0"/>
        </a:p>
      </dsp:txBody>
      <dsp:txXfrm>
        <a:off x="2719857" y="1028663"/>
        <a:ext cx="739418" cy="639627"/>
      </dsp:txXfrm>
    </dsp:sp>
    <dsp:sp modelId="{A01272A8-A9E3-4EB2-87FC-A0E648349751}">
      <dsp:nvSpPr>
        <dsp:cNvPr id="0" name=""/>
        <dsp:cNvSpPr/>
      </dsp:nvSpPr>
      <dsp:spPr>
        <a:xfrm>
          <a:off x="3229130" y="412405"/>
          <a:ext cx="417277" cy="359539"/>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B1C018-334B-4F1B-BB84-BF61DC869309}">
      <dsp:nvSpPr>
        <dsp:cNvPr id="0" name=""/>
        <dsp:cNvSpPr/>
      </dsp:nvSpPr>
      <dsp:spPr>
        <a:xfrm>
          <a:off x="2638458" y="0"/>
          <a:ext cx="906331" cy="784083"/>
        </a:xfrm>
        <a:prstGeom prst="hexagon">
          <a:avLst>
            <a:gd name="adj" fmla="val 28570"/>
            <a:gd name="vf" fmla="val 115470"/>
          </a:avLst>
        </a:prstGeom>
        <a:solidFill>
          <a:srgbClr val="027D8D"/>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b="1" kern="1200">
              <a:solidFill>
                <a:schemeClr val="bg1"/>
              </a:solidFill>
            </a:rPr>
            <a:t>Agri-tech</a:t>
          </a:r>
          <a:endParaRPr lang="en-ZA" sz="700" b="1" kern="1200" dirty="0">
            <a:solidFill>
              <a:schemeClr val="bg1"/>
            </a:solidFill>
          </a:endParaRPr>
        </a:p>
      </dsp:txBody>
      <dsp:txXfrm>
        <a:off x="2788656" y="129939"/>
        <a:ext cx="605935" cy="524205"/>
      </dsp:txXfrm>
    </dsp:sp>
    <dsp:sp modelId="{3B54BE1A-B59C-45A4-9972-D118CB273DD3}">
      <dsp:nvSpPr>
        <dsp:cNvPr id="0" name=""/>
        <dsp:cNvSpPr/>
      </dsp:nvSpPr>
      <dsp:spPr>
        <a:xfrm>
          <a:off x="3716126" y="1084553"/>
          <a:ext cx="417277" cy="359539"/>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5E483A-1508-4534-8305-09BCC978F800}">
      <dsp:nvSpPr>
        <dsp:cNvPr id="0" name=""/>
        <dsp:cNvSpPr/>
      </dsp:nvSpPr>
      <dsp:spPr>
        <a:xfrm>
          <a:off x="3469669" y="482263"/>
          <a:ext cx="906331" cy="784083"/>
        </a:xfrm>
        <a:prstGeom prst="hexagon">
          <a:avLst>
            <a:gd name="adj" fmla="val 28570"/>
            <a:gd name="vf" fmla="val 115470"/>
          </a:avLst>
        </a:prstGeom>
        <a:solidFill>
          <a:srgbClr val="027D8D"/>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b="1" kern="1200">
              <a:solidFill>
                <a:schemeClr val="bg1"/>
              </a:solidFill>
            </a:rPr>
            <a:t>Climate</a:t>
          </a:r>
          <a:endParaRPr lang="en-ZA" sz="700" b="1" kern="1200" dirty="0">
            <a:solidFill>
              <a:schemeClr val="bg1"/>
            </a:solidFill>
          </a:endParaRPr>
        </a:p>
      </dsp:txBody>
      <dsp:txXfrm>
        <a:off x="3619867" y="612202"/>
        <a:ext cx="605935" cy="524205"/>
      </dsp:txXfrm>
    </dsp:sp>
    <dsp:sp modelId="{9F455881-2DAD-4EF9-8ECA-580568A36C08}">
      <dsp:nvSpPr>
        <dsp:cNvPr id="0" name=""/>
        <dsp:cNvSpPr/>
      </dsp:nvSpPr>
      <dsp:spPr>
        <a:xfrm>
          <a:off x="3377827" y="1843282"/>
          <a:ext cx="417277" cy="359539"/>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2CB1BD-412C-4237-939E-19668E92F6EC}">
      <dsp:nvSpPr>
        <dsp:cNvPr id="0" name=""/>
        <dsp:cNvSpPr/>
      </dsp:nvSpPr>
      <dsp:spPr>
        <a:xfrm>
          <a:off x="3469669" y="1430337"/>
          <a:ext cx="906331" cy="784083"/>
        </a:xfrm>
        <a:prstGeom prst="hexagon">
          <a:avLst>
            <a:gd name="adj" fmla="val 28570"/>
            <a:gd name="vf" fmla="val 115470"/>
          </a:avLst>
        </a:prstGeom>
        <a:solidFill>
          <a:srgbClr val="027D8D"/>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b="1" kern="1200">
              <a:solidFill>
                <a:schemeClr val="bg1"/>
              </a:solidFill>
            </a:rPr>
            <a:t>Data Analytics</a:t>
          </a:r>
          <a:endParaRPr lang="en-ZA" sz="700" b="1" kern="1200" dirty="0">
            <a:solidFill>
              <a:schemeClr val="bg1"/>
            </a:solidFill>
          </a:endParaRPr>
        </a:p>
      </dsp:txBody>
      <dsp:txXfrm>
        <a:off x="3619867" y="1560276"/>
        <a:ext cx="605935" cy="524205"/>
      </dsp:txXfrm>
    </dsp:sp>
    <dsp:sp modelId="{066DE1A3-A7F1-4831-840B-F90CF8D2C4BE}">
      <dsp:nvSpPr>
        <dsp:cNvPr id="0" name=""/>
        <dsp:cNvSpPr/>
      </dsp:nvSpPr>
      <dsp:spPr>
        <a:xfrm>
          <a:off x="2538641" y="1922041"/>
          <a:ext cx="417277" cy="359539"/>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BF3A6-08B5-4DD7-94F8-34E4ADC76015}">
      <dsp:nvSpPr>
        <dsp:cNvPr id="0" name=""/>
        <dsp:cNvSpPr/>
      </dsp:nvSpPr>
      <dsp:spPr>
        <a:xfrm>
          <a:off x="2638458" y="1913140"/>
          <a:ext cx="906331" cy="784083"/>
        </a:xfrm>
        <a:prstGeom prst="hexagon">
          <a:avLst>
            <a:gd name="adj" fmla="val 28570"/>
            <a:gd name="vf" fmla="val 115470"/>
          </a:avLst>
        </a:prstGeom>
        <a:solidFill>
          <a:srgbClr val="027D8D"/>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b="1" kern="1200">
              <a:solidFill>
                <a:schemeClr val="bg1"/>
              </a:solidFill>
            </a:rPr>
            <a:t>Rescue </a:t>
          </a:r>
          <a:endParaRPr lang="en-ZA" sz="700" b="1" kern="1200" dirty="0">
            <a:solidFill>
              <a:schemeClr val="bg1"/>
            </a:solidFill>
          </a:endParaRPr>
        </a:p>
      </dsp:txBody>
      <dsp:txXfrm>
        <a:off x="2788656" y="2043079"/>
        <a:ext cx="605935" cy="524205"/>
      </dsp:txXfrm>
    </dsp:sp>
    <dsp:sp modelId="{B62AD76B-A094-496E-82C0-864DE37EF1ED}">
      <dsp:nvSpPr>
        <dsp:cNvPr id="0" name=""/>
        <dsp:cNvSpPr/>
      </dsp:nvSpPr>
      <dsp:spPr>
        <a:xfrm>
          <a:off x="2043670" y="1250163"/>
          <a:ext cx="417277" cy="359539"/>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ED895-1260-48FC-880E-A0753CEB2512}">
      <dsp:nvSpPr>
        <dsp:cNvPr id="0" name=""/>
        <dsp:cNvSpPr/>
      </dsp:nvSpPr>
      <dsp:spPr>
        <a:xfrm>
          <a:off x="1803388" y="1430877"/>
          <a:ext cx="906331" cy="784083"/>
        </a:xfrm>
        <a:prstGeom prst="hexagon">
          <a:avLst>
            <a:gd name="adj" fmla="val 28570"/>
            <a:gd name="vf" fmla="val 115470"/>
          </a:avLst>
        </a:prstGeom>
        <a:solidFill>
          <a:srgbClr val="027D8D"/>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b="1" kern="1200">
              <a:solidFill>
                <a:schemeClr val="bg1"/>
              </a:solidFill>
            </a:rPr>
            <a:t>Community engagement </a:t>
          </a:r>
          <a:endParaRPr lang="en-ZA" sz="700" b="1" kern="1200" dirty="0">
            <a:solidFill>
              <a:schemeClr val="bg1"/>
            </a:solidFill>
          </a:endParaRPr>
        </a:p>
      </dsp:txBody>
      <dsp:txXfrm>
        <a:off x="1953586" y="1560816"/>
        <a:ext cx="605935" cy="524205"/>
      </dsp:txXfrm>
    </dsp:sp>
    <dsp:sp modelId="{57AE79B4-F511-48B9-922A-7C7768B0672D}">
      <dsp:nvSpPr>
        <dsp:cNvPr id="0" name=""/>
        <dsp:cNvSpPr/>
      </dsp:nvSpPr>
      <dsp:spPr>
        <a:xfrm>
          <a:off x="1803388" y="481184"/>
          <a:ext cx="906331" cy="784083"/>
        </a:xfrm>
        <a:prstGeom prst="hexagon">
          <a:avLst>
            <a:gd name="adj" fmla="val 28570"/>
            <a:gd name="vf" fmla="val 115470"/>
          </a:avLst>
        </a:prstGeom>
        <a:solidFill>
          <a:srgbClr val="027D8D"/>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b="1" kern="1200" dirty="0">
              <a:solidFill>
                <a:schemeClr val="bg1"/>
              </a:solidFill>
            </a:rPr>
            <a:t>Healthcare</a:t>
          </a:r>
        </a:p>
      </dsp:txBody>
      <dsp:txXfrm>
        <a:off x="1953586" y="611123"/>
        <a:ext cx="605935" cy="52420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97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7" name="Google Shape;57;p4: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06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6: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1" name="Google Shape;71;p6: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WGCapD-9 Annual Meeting March 10-12, 2020</a:t>
            </a:r>
            <a:endParaRPr sz="1100" b="0" i="1" u="none" strike="noStrike" cap="none">
              <a:solidFill>
                <a:schemeClr val="dk2"/>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comments" Target="../comments/comment1.xml"/><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p:nvPr/>
        </p:nvSpPr>
        <p:spPr>
          <a:xfrm>
            <a:off x="622788" y="2514600"/>
            <a:ext cx="7192141" cy="185538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dirty="0">
                <a:solidFill>
                  <a:schemeClr val="lt1"/>
                </a:solidFill>
                <a:latin typeface="Helvetica Neue"/>
                <a:sym typeface="Helvetica Neue"/>
              </a:rPr>
              <a:t>EO Data Innovation Challenge</a:t>
            </a:r>
            <a:endParaRPr dirty="0"/>
          </a:p>
        </p:txBody>
      </p:sp>
      <p:sp>
        <p:nvSpPr>
          <p:cNvPr id="40" name="Google Shape;40;p5"/>
          <p:cNvSpPr txBox="1">
            <a:spLocks noGrp="1"/>
          </p:cNvSpPr>
          <p:nvPr>
            <p:ph type="subTitle" idx="1"/>
          </p:nvPr>
        </p:nvSpPr>
        <p:spPr>
          <a:xfrm>
            <a:off x="622788" y="4465673"/>
            <a:ext cx="8180969" cy="20308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Font typeface="Arial"/>
              <a:buNone/>
            </a:pPr>
            <a:r>
              <a:rPr lang="en-US" dirty="0"/>
              <a:t>Session 1: Spotlight </a:t>
            </a:r>
            <a:r>
              <a:rPr lang="en-US"/>
              <a:t>on innovation</a:t>
            </a:r>
            <a:endParaRPr dirty="0"/>
          </a:p>
          <a:p>
            <a:pPr marL="0" lvl="0" indent="0" algn="l" rtl="0">
              <a:spcBef>
                <a:spcPts val="0"/>
              </a:spcBef>
              <a:spcAft>
                <a:spcPts val="0"/>
              </a:spcAft>
              <a:buClr>
                <a:schemeClr val="lt1"/>
              </a:buClr>
              <a:buSzPts val="1800"/>
              <a:buFont typeface="Arial"/>
              <a:buNone/>
            </a:pPr>
            <a:r>
              <a:rPr lang="en-US" sz="1800" dirty="0">
                <a:latin typeface="Helvetica Neue"/>
                <a:ea typeface="Helvetica Neue"/>
                <a:cs typeface="Helvetica Neue"/>
                <a:sym typeface="Helvetica Neue"/>
              </a:rPr>
              <a:t>SANSA</a:t>
            </a:r>
            <a:endParaRPr dirty="0"/>
          </a:p>
          <a:p>
            <a:pPr marL="0" lvl="0" indent="0" algn="l" rtl="0">
              <a:spcBef>
                <a:spcPts val="0"/>
              </a:spcBef>
              <a:spcAft>
                <a:spcPts val="0"/>
              </a:spcAft>
              <a:buClr>
                <a:schemeClr val="lt1"/>
              </a:buClr>
              <a:buSzPts val="1800"/>
              <a:buFont typeface="Arial"/>
              <a:buNone/>
            </a:pPr>
            <a:r>
              <a:rPr lang="en-US" sz="1800" dirty="0">
                <a:latin typeface="Helvetica Neue"/>
                <a:ea typeface="Helvetica Neue"/>
                <a:cs typeface="Helvetica Neue"/>
                <a:sym typeface="Helvetica Neue"/>
              </a:rPr>
              <a:t>Daniel A. Matsapola</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CEOS WGCapD-9 Annual Meeting</a:t>
            </a:r>
            <a:endParaRPr dirty="0"/>
          </a:p>
          <a:p>
            <a:pPr marL="0" lvl="0" indent="0" algn="l" rtl="0">
              <a:spcBef>
                <a:spcPts val="0"/>
              </a:spcBef>
              <a:spcAft>
                <a:spcPts val="0"/>
              </a:spcAft>
              <a:buClr>
                <a:srgbClr val="FFFFFF"/>
              </a:buClr>
              <a:buSzPts val="1800"/>
              <a:buNone/>
            </a:pPr>
            <a:r>
              <a:rPr lang="en-US" sz="1800" dirty="0">
                <a:solidFill>
                  <a:srgbClr val="FFFFFF"/>
                </a:solidFill>
              </a:rPr>
              <a:t>Sunnyvale, California</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10-12 March 2020</a:t>
            </a:r>
            <a:endParaRPr dirty="0"/>
          </a:p>
          <a:p>
            <a:pPr marL="0" lvl="0" indent="0" algn="l" rtl="0">
              <a:spcBef>
                <a:spcPts val="0"/>
              </a:spcBef>
              <a:spcAft>
                <a:spcPts val="0"/>
              </a:spcAft>
              <a:buClr>
                <a:srgbClr val="000000"/>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2</a:t>
            </a:fld>
            <a:endParaRPr>
              <a:solidFill>
                <a:srgbClr val="1F497D"/>
              </a:solidFill>
            </a:endParaRPr>
          </a:p>
        </p:txBody>
      </p:sp>
      <p:sp>
        <p:nvSpPr>
          <p:cNvPr id="53" name="Google Shape;53;p7"/>
          <p:cNvSpPr txBox="1">
            <a:spLocks noGrp="1"/>
          </p:cNvSpPr>
          <p:nvPr>
            <p:ph type="body" idx="1"/>
          </p:nvPr>
        </p:nvSpPr>
        <p:spPr>
          <a:xfrm>
            <a:off x="0" y="1471992"/>
            <a:ext cx="11845636" cy="5101935"/>
          </a:xfrm>
          <a:prstGeom prst="rect">
            <a:avLst/>
          </a:prstGeom>
          <a:noFill/>
          <a:ln>
            <a:noFill/>
          </a:ln>
        </p:spPr>
        <p:txBody>
          <a:bodyPr spcFirstLastPara="1" wrap="square" lIns="91425" tIns="45700" rIns="91425" bIns="45700" anchor="t" anchorCtr="0">
            <a:noAutofit/>
          </a:bodyPr>
          <a:lstStyle/>
          <a:p>
            <a:pPr marL="342900" lvl="0" indent="-355600" algn="l" rtl="0">
              <a:spcBef>
                <a:spcPts val="0"/>
              </a:spcBef>
              <a:spcAft>
                <a:spcPts val="0"/>
              </a:spcAft>
              <a:buClr>
                <a:srgbClr val="002569"/>
              </a:buClr>
              <a:buSzPts val="2200"/>
              <a:buChar char="•"/>
            </a:pPr>
            <a:r>
              <a:rPr lang="en-US" sz="2200" dirty="0"/>
              <a:t>Earth Observation Data Innovation Challenge for increased use of Earth Observation Data to develop innovative applications. Targeting private and public sector.</a:t>
            </a:r>
            <a:endParaRPr sz="2200" dirty="0"/>
          </a:p>
        </p:txBody>
      </p:sp>
      <p:sp>
        <p:nvSpPr>
          <p:cNvPr id="54" name="Google Shape;54;p7"/>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a:t>Current activities</a:t>
            </a:r>
            <a:endParaRPr/>
          </a:p>
        </p:txBody>
      </p:sp>
      <p:grpSp>
        <p:nvGrpSpPr>
          <p:cNvPr id="5" name="Group 4">
            <a:extLst>
              <a:ext uri="{FF2B5EF4-FFF2-40B4-BE49-F238E27FC236}">
                <a16:creationId xmlns:a16="http://schemas.microsoft.com/office/drawing/2014/main" id="{92A0BEA7-6B9B-4A8D-BBDC-16DA931EDA20}"/>
              </a:ext>
            </a:extLst>
          </p:cNvPr>
          <p:cNvGrpSpPr/>
          <p:nvPr/>
        </p:nvGrpSpPr>
        <p:grpSpPr>
          <a:xfrm>
            <a:off x="6510080" y="5160981"/>
            <a:ext cx="5237604" cy="1687312"/>
            <a:chOff x="1752599" y="738476"/>
            <a:chExt cx="8322558" cy="2681140"/>
          </a:xfrm>
        </p:grpSpPr>
        <p:pic>
          <p:nvPicPr>
            <p:cNvPr id="6" name="Content Placeholder 10" descr="https://saeochallenge.com/wp-content/uploads/2018/08/Sansa-BIG.png">
              <a:extLst>
                <a:ext uri="{FF2B5EF4-FFF2-40B4-BE49-F238E27FC236}">
                  <a16:creationId xmlns:a16="http://schemas.microsoft.com/office/drawing/2014/main" id="{9464A6B2-D302-47E2-B32D-E762AC1649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2615" y="774553"/>
              <a:ext cx="2602542" cy="886314"/>
            </a:xfrm>
            <a:prstGeom prst="rect">
              <a:avLst/>
            </a:prstGeom>
            <a:noFill/>
            <a:ln>
              <a:noFill/>
            </a:ln>
          </p:spPr>
        </p:pic>
        <p:pic>
          <p:nvPicPr>
            <p:cNvPr id="7" name="Picture 6">
              <a:extLst>
                <a:ext uri="{FF2B5EF4-FFF2-40B4-BE49-F238E27FC236}">
                  <a16:creationId xmlns:a16="http://schemas.microsoft.com/office/drawing/2014/main" id="{58E6ACC7-B42B-4415-938F-CB1D672AE8C2}"/>
                </a:ext>
              </a:extLst>
            </p:cNvPr>
            <p:cNvPicPr>
              <a:picLocks noChangeAspect="1"/>
            </p:cNvPicPr>
            <p:nvPr/>
          </p:nvPicPr>
          <p:blipFill>
            <a:blip r:embed="rId4"/>
            <a:stretch>
              <a:fillRect/>
            </a:stretch>
          </p:blipFill>
          <p:spPr>
            <a:xfrm>
              <a:off x="2600325" y="2442932"/>
              <a:ext cx="1792172" cy="742339"/>
            </a:xfrm>
            <a:prstGeom prst="rect">
              <a:avLst/>
            </a:prstGeom>
          </p:spPr>
        </p:pic>
        <p:pic>
          <p:nvPicPr>
            <p:cNvPr id="8" name="Graphic 5">
              <a:extLst>
                <a:ext uri="{FF2B5EF4-FFF2-40B4-BE49-F238E27FC236}">
                  <a16:creationId xmlns:a16="http://schemas.microsoft.com/office/drawing/2014/main" id="{39375707-65C1-47C2-BD3F-C642A6840B4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2599" y="738476"/>
              <a:ext cx="4941329" cy="960813"/>
            </a:xfrm>
            <a:prstGeom prst="rect">
              <a:avLst/>
            </a:prstGeom>
          </p:spPr>
        </p:pic>
        <p:pic>
          <p:nvPicPr>
            <p:cNvPr id="9" name="Picture 8">
              <a:extLst>
                <a:ext uri="{FF2B5EF4-FFF2-40B4-BE49-F238E27FC236}">
                  <a16:creationId xmlns:a16="http://schemas.microsoft.com/office/drawing/2014/main" id="{43C61380-ACEB-4B8C-A349-E2B1873242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7728" y="2302645"/>
              <a:ext cx="2454973" cy="805735"/>
            </a:xfrm>
            <a:prstGeom prst="rect">
              <a:avLst/>
            </a:prstGeom>
          </p:spPr>
        </p:pic>
        <p:pic>
          <p:nvPicPr>
            <p:cNvPr id="10" name="Picture 2">
              <a:extLst>
                <a:ext uri="{FF2B5EF4-FFF2-40B4-BE49-F238E27FC236}">
                  <a16:creationId xmlns:a16="http://schemas.microsoft.com/office/drawing/2014/main" id="{566BADFE-13C7-433B-BEDC-1A3EF2B1033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 r="2687"/>
            <a:stretch/>
          </p:blipFill>
          <p:spPr bwMode="auto">
            <a:xfrm>
              <a:off x="5244299" y="2113420"/>
              <a:ext cx="1197988" cy="130619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A7E0F3CC-491E-443C-AC75-05858C1F8967}"/>
              </a:ext>
            </a:extLst>
          </p:cNvPr>
          <p:cNvSpPr/>
          <p:nvPr/>
        </p:nvSpPr>
        <p:spPr>
          <a:xfrm>
            <a:off x="349175" y="2735343"/>
            <a:ext cx="10870650" cy="1384995"/>
          </a:xfrm>
          <a:prstGeom prst="rect">
            <a:avLst/>
          </a:prstGeom>
        </p:spPr>
        <p:txBody>
          <a:bodyPr wrap="square">
            <a:spAutoFit/>
          </a:bodyPr>
          <a:lstStyle/>
          <a:p>
            <a:pPr algn="just"/>
            <a:r>
              <a:rPr lang="en-US" sz="2800" dirty="0">
                <a:solidFill>
                  <a:schemeClr val="tx1">
                    <a:lumMod val="65000"/>
                    <a:lumOff val="35000"/>
                  </a:schemeClr>
                </a:solidFill>
                <a:latin typeface="Open Sans "/>
              </a:rPr>
              <a:t>How can </a:t>
            </a:r>
            <a:r>
              <a:rPr lang="en-US" sz="2800" b="1" dirty="0">
                <a:solidFill>
                  <a:srgbClr val="027D8D"/>
                </a:solidFill>
                <a:latin typeface="Open Sans "/>
              </a:rPr>
              <a:t>innovative technology applications </a:t>
            </a:r>
            <a:r>
              <a:rPr lang="en-US" sz="2800" dirty="0">
                <a:solidFill>
                  <a:schemeClr val="tx1">
                    <a:lumMod val="65000"/>
                    <a:lumOff val="35000"/>
                  </a:schemeClr>
                </a:solidFill>
                <a:latin typeface="Open Sans "/>
              </a:rPr>
              <a:t>for multi-sensor satellite data be used to advance societal and commercial competitiveness the </a:t>
            </a:r>
            <a:r>
              <a:rPr lang="en-US" sz="2800" b="1" dirty="0">
                <a:solidFill>
                  <a:srgbClr val="027D8D"/>
                </a:solidFill>
                <a:latin typeface="Open Sans "/>
              </a:rPr>
              <a:t>South African mining industry</a:t>
            </a:r>
            <a:r>
              <a:rPr lang="en-US" sz="2800" dirty="0">
                <a:solidFill>
                  <a:schemeClr val="tx1">
                    <a:lumMod val="65000"/>
                    <a:lumOff val="35000"/>
                  </a:schemeClr>
                </a:solidFill>
                <a:latin typeface="Open Sans "/>
              </a:rPr>
              <a:t>? </a:t>
            </a:r>
            <a:endParaRPr lang="en-US" sz="2800" b="0" i="0" dirty="0">
              <a:solidFill>
                <a:schemeClr val="tx1">
                  <a:lumMod val="65000"/>
                  <a:lumOff val="35000"/>
                </a:schemeClr>
              </a:solidFill>
              <a:effectLst/>
              <a:latin typeface="Open Sans "/>
            </a:endParaRPr>
          </a:p>
        </p:txBody>
      </p:sp>
      <p:pic>
        <p:nvPicPr>
          <p:cNvPr id="2" name="Picture 1"/>
          <p:cNvPicPr>
            <a:picLocks noChangeAspect="1"/>
          </p:cNvPicPr>
          <p:nvPr/>
        </p:nvPicPr>
        <p:blipFill>
          <a:blip r:embed="rId9"/>
          <a:stretch>
            <a:fillRect/>
          </a:stretch>
        </p:blipFill>
        <p:spPr>
          <a:xfrm>
            <a:off x="1006868" y="4024214"/>
            <a:ext cx="4723682" cy="2718950"/>
          </a:xfrm>
          <a:prstGeom prst="rect">
            <a:avLst/>
          </a:prstGeom>
        </p:spPr>
      </p:pic>
    </p:spTree>
    <p:extLst>
      <p:ext uri="{BB962C8B-B14F-4D97-AF65-F5344CB8AC3E}">
        <p14:creationId xmlns:p14="http://schemas.microsoft.com/office/powerpoint/2010/main" val="85385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8"/>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3</a:t>
            </a:fld>
            <a:endParaRPr>
              <a:solidFill>
                <a:srgbClr val="1F497D"/>
              </a:solidFill>
            </a:endParaRPr>
          </a:p>
        </p:txBody>
      </p:sp>
      <p:sp>
        <p:nvSpPr>
          <p:cNvPr id="60" name="Google Shape;60;p8"/>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p>
            <a:pPr marL="342900" lvl="0" indent="-355600" algn="l" rtl="0">
              <a:spcBef>
                <a:spcPts val="0"/>
              </a:spcBef>
              <a:spcAft>
                <a:spcPts val="0"/>
              </a:spcAft>
              <a:buClr>
                <a:srgbClr val="002569"/>
              </a:buClr>
              <a:buSzPts val="2200"/>
              <a:buChar char="•"/>
            </a:pPr>
            <a:r>
              <a:rPr lang="en-US" sz="2200" dirty="0"/>
              <a:t>In its 5</a:t>
            </a:r>
            <a:r>
              <a:rPr lang="en-US" sz="2200" baseline="30000" dirty="0"/>
              <a:t>th</a:t>
            </a:r>
            <a:r>
              <a:rPr lang="en-US" sz="2200" dirty="0"/>
              <a:t> year running in 2019:</a:t>
            </a:r>
            <a:endParaRPr sz="2200" dirty="0"/>
          </a:p>
          <a:p>
            <a:pPr marL="768927" lvl="1" indent="-324427" algn="l" rtl="0">
              <a:spcBef>
                <a:spcPts val="500"/>
              </a:spcBef>
              <a:spcAft>
                <a:spcPts val="0"/>
              </a:spcAft>
              <a:buClr>
                <a:srgbClr val="002569"/>
              </a:buClr>
              <a:buSzPts val="2200"/>
              <a:buChar char="o"/>
            </a:pPr>
            <a:r>
              <a:rPr lang="en-US" sz="2200" dirty="0"/>
              <a:t>+100 companies in 5 years reached</a:t>
            </a:r>
            <a:endParaRPr sz="2200" dirty="0"/>
          </a:p>
          <a:p>
            <a:pPr marL="768927" lvl="1" indent="-324427" algn="l" rtl="0">
              <a:spcBef>
                <a:spcPts val="500"/>
              </a:spcBef>
              <a:spcAft>
                <a:spcPts val="0"/>
              </a:spcAft>
              <a:buClr>
                <a:srgbClr val="002569"/>
              </a:buClr>
              <a:buSzPts val="2200"/>
              <a:buChar char="o"/>
            </a:pPr>
            <a:r>
              <a:rPr lang="en-US" sz="2200" dirty="0"/>
              <a:t>Access to data is guaranteed for participants. Innovations take time to emerge due to lack of business conversion skills.</a:t>
            </a:r>
            <a:endParaRPr sz="2200" dirty="0"/>
          </a:p>
          <a:p>
            <a:pPr marL="768927" lvl="1" indent="-324427" algn="l" rtl="0">
              <a:spcBef>
                <a:spcPts val="500"/>
              </a:spcBef>
              <a:spcAft>
                <a:spcPts val="0"/>
              </a:spcAft>
              <a:buClr>
                <a:srgbClr val="002569"/>
              </a:buClr>
              <a:buSzPts val="2200"/>
              <a:buChar char="o"/>
            </a:pPr>
            <a:r>
              <a:rPr lang="en-US" sz="2200" dirty="0"/>
              <a:t>Have you seen these capacities being applied? Still in the early stages of application.</a:t>
            </a:r>
            <a:endParaRPr sz="2200" dirty="0"/>
          </a:p>
          <a:p>
            <a:pPr marL="768927" lvl="1" indent="-324427" algn="l" rtl="0">
              <a:spcBef>
                <a:spcPts val="500"/>
              </a:spcBef>
              <a:spcAft>
                <a:spcPts val="0"/>
              </a:spcAft>
              <a:buClr>
                <a:srgbClr val="002569"/>
              </a:buClr>
              <a:buSzPts val="2200"/>
              <a:buChar char="o"/>
            </a:pPr>
            <a:r>
              <a:rPr lang="en-US" sz="2200" dirty="0"/>
              <a:t>Key success factors: Securing the business support partners for the participants with prospects of securing business incubation, vendor finance etc.</a:t>
            </a:r>
            <a:endParaRPr sz="2200" dirty="0"/>
          </a:p>
          <a:p>
            <a:pPr marL="768927" lvl="1" indent="-324427" algn="l" rtl="0">
              <a:spcBef>
                <a:spcPts val="500"/>
              </a:spcBef>
              <a:spcAft>
                <a:spcPts val="0"/>
              </a:spcAft>
              <a:buClr>
                <a:srgbClr val="002569"/>
              </a:buClr>
              <a:buSzPts val="2200"/>
              <a:buChar char="o"/>
            </a:pPr>
            <a:r>
              <a:rPr lang="en-US" sz="2200" dirty="0"/>
              <a:t>The EO DIC can be scaled to other African countries but the right mix of technical and business skills is required to create sustainable value proposition.</a:t>
            </a:r>
            <a:endParaRPr sz="2200" dirty="0"/>
          </a:p>
          <a:p>
            <a:pPr marL="768927" lvl="1" indent="-184727" algn="l" rtl="0">
              <a:spcBef>
                <a:spcPts val="500"/>
              </a:spcBef>
              <a:spcAft>
                <a:spcPts val="0"/>
              </a:spcAft>
              <a:buClr>
                <a:srgbClr val="002569"/>
              </a:buClr>
              <a:buSzPts val="2000"/>
              <a:buNone/>
            </a:pPr>
            <a:endParaRPr dirty="0"/>
          </a:p>
          <a:p>
            <a:pPr marL="768927" lvl="1" indent="-184727" algn="l" rtl="0">
              <a:spcBef>
                <a:spcPts val="500"/>
              </a:spcBef>
              <a:spcAft>
                <a:spcPts val="0"/>
              </a:spcAft>
              <a:buClr>
                <a:srgbClr val="002569"/>
              </a:buClr>
              <a:buSzPts val="2000"/>
              <a:buNone/>
            </a:pPr>
            <a:endParaRPr dirty="0"/>
          </a:p>
        </p:txBody>
      </p:sp>
      <p:sp>
        <p:nvSpPr>
          <p:cNvPr id="61" name="Google Shape;61;p8"/>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a:t>Notable outcomes</a:t>
            </a:r>
            <a:endParaRPr/>
          </a:p>
        </p:txBody>
      </p:sp>
    </p:spTree>
    <p:extLst>
      <p:ext uri="{BB962C8B-B14F-4D97-AF65-F5344CB8AC3E}">
        <p14:creationId xmlns:p14="http://schemas.microsoft.com/office/powerpoint/2010/main" val="65574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4</a:t>
            </a:fld>
            <a:endParaRPr>
              <a:solidFill>
                <a:srgbClr val="1F497D"/>
              </a:solidFill>
            </a:endParaRPr>
          </a:p>
        </p:txBody>
      </p:sp>
      <p:sp>
        <p:nvSpPr>
          <p:cNvPr id="67" name="Google Shape;67;p9"/>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dirty="0"/>
              <a:t>Solving one problem created another one.</a:t>
            </a:r>
            <a:endParaRPr dirty="0"/>
          </a:p>
          <a:p>
            <a:pPr marL="768926" lvl="1" indent="-311726" algn="l" rtl="0">
              <a:spcBef>
                <a:spcPts val="500"/>
              </a:spcBef>
              <a:spcAft>
                <a:spcPts val="0"/>
              </a:spcAft>
              <a:buClr>
                <a:srgbClr val="002569"/>
              </a:buClr>
              <a:buSzPts val="2000"/>
              <a:buChar char="o"/>
            </a:pPr>
            <a:r>
              <a:rPr lang="en-US" dirty="0"/>
              <a:t>Use this slide to identify immediate and long-term obstacles, barriers or risks to your activities,  and how you have tried to address them. The immediate challenge is that people who respond to the EO Data Innovation Challenge are remote sensing professionals who understand remote sensing but don’t have business skills to start and run a business.</a:t>
            </a:r>
          </a:p>
          <a:p>
            <a:pPr marL="768926" lvl="1" indent="-311726" algn="l" rtl="0">
              <a:spcBef>
                <a:spcPts val="500"/>
              </a:spcBef>
              <a:spcAft>
                <a:spcPts val="0"/>
              </a:spcAft>
              <a:buClr>
                <a:srgbClr val="002569"/>
              </a:buClr>
              <a:buSzPts val="2000"/>
              <a:buChar char="o"/>
            </a:pPr>
            <a:r>
              <a:rPr lang="en-US" dirty="0"/>
              <a:t>Our short-term solution was to get them business support services built into the challenge partners but this doesn’t guarantee success. </a:t>
            </a:r>
            <a:endParaRPr dirty="0"/>
          </a:p>
          <a:p>
            <a:pPr marL="768926" lvl="1" indent="-311726" algn="l" rtl="0">
              <a:spcBef>
                <a:spcPts val="500"/>
              </a:spcBef>
              <a:spcAft>
                <a:spcPts val="0"/>
              </a:spcAft>
              <a:buSzPts val="2000"/>
              <a:buChar char="o"/>
            </a:pPr>
            <a:r>
              <a:rPr lang="en-US" dirty="0"/>
              <a:t>Recommended solution: build entrepreneurship into capacity building efforts in Earth Observation. </a:t>
            </a:r>
            <a:endParaRPr dirty="0"/>
          </a:p>
          <a:p>
            <a:pPr marL="768927" lvl="1" indent="-311727" algn="l" rtl="0">
              <a:spcBef>
                <a:spcPts val="500"/>
              </a:spcBef>
              <a:spcAft>
                <a:spcPts val="0"/>
              </a:spcAft>
              <a:buClr>
                <a:srgbClr val="002569"/>
              </a:buClr>
              <a:buSzPts val="2000"/>
              <a:buChar char="o"/>
            </a:pPr>
            <a:r>
              <a:rPr lang="en-US" dirty="0"/>
              <a:t>Automated processes will make it easier for entrepreneurs with no Earth Observation technical background to create sustainable business value.</a:t>
            </a:r>
            <a:endParaRPr dirty="0"/>
          </a:p>
          <a:p>
            <a:pPr marL="768927" lvl="1" indent="-311727" algn="l" rtl="0">
              <a:spcBef>
                <a:spcPts val="500"/>
              </a:spcBef>
              <a:spcAft>
                <a:spcPts val="0"/>
              </a:spcAft>
              <a:buClr>
                <a:srgbClr val="002569"/>
              </a:buClr>
              <a:buSzPts val="2000"/>
              <a:buChar char="o"/>
            </a:pPr>
            <a:r>
              <a:rPr lang="en-US" dirty="0"/>
              <a:t>Training people in Earth Observation for the job market is unsustainable and violates Sustainable Development principles. It creates dependency on employment being available. The 4IR is challenging this model.</a:t>
            </a:r>
            <a:endParaRPr dirty="0"/>
          </a:p>
          <a:p>
            <a:pPr marL="342900" lvl="0" indent="-215900" algn="l" rtl="0">
              <a:spcBef>
                <a:spcPts val="500"/>
              </a:spcBef>
              <a:spcAft>
                <a:spcPts val="0"/>
              </a:spcAft>
              <a:buClr>
                <a:srgbClr val="002569"/>
              </a:buClr>
              <a:buSzPts val="2000"/>
              <a:buNone/>
            </a:pPr>
            <a:endParaRPr dirty="0"/>
          </a:p>
        </p:txBody>
      </p:sp>
      <p:sp>
        <p:nvSpPr>
          <p:cNvPr id="68" name="Google Shape;68;p9"/>
          <p:cNvSpPr txBox="1">
            <a:spLocks noGrp="1"/>
          </p:cNvSpPr>
          <p:nvPr>
            <p:ph type="body" idx="2"/>
          </p:nvPr>
        </p:nvSpPr>
        <p:spPr>
          <a:xfrm>
            <a:off x="2220686" y="353887"/>
            <a:ext cx="8142514"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a:t>Challenges – and the path to overcoming them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0"/>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5</a:t>
            </a:fld>
            <a:endParaRPr>
              <a:solidFill>
                <a:srgbClr val="1F497D"/>
              </a:solidFill>
            </a:endParaRPr>
          </a:p>
        </p:txBody>
      </p:sp>
      <p:sp>
        <p:nvSpPr>
          <p:cNvPr id="74" name="Google Shape;74;p10"/>
          <p:cNvSpPr txBox="1">
            <a:spLocks noGrp="1"/>
          </p:cNvSpPr>
          <p:nvPr>
            <p:ph type="body" idx="1"/>
          </p:nvPr>
        </p:nvSpPr>
        <p:spPr>
          <a:xfrm>
            <a:off x="244764" y="1491319"/>
            <a:ext cx="11845636" cy="510193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dirty="0"/>
              <a:t>Reflection on the purpose of capacity building:</a:t>
            </a:r>
            <a:endParaRPr dirty="0"/>
          </a:p>
          <a:p>
            <a:pPr marL="768927" lvl="1" indent="-311727" algn="l" rtl="0">
              <a:spcBef>
                <a:spcPts val="500"/>
              </a:spcBef>
              <a:spcAft>
                <a:spcPts val="0"/>
              </a:spcAft>
              <a:buClr>
                <a:srgbClr val="002569"/>
              </a:buClr>
              <a:buSzPts val="2000"/>
              <a:buChar char="o"/>
            </a:pPr>
            <a:r>
              <a:rPr lang="en-US" dirty="0"/>
              <a:t>Capacity building for personnel who are already employed to deliver a mandate e.g. agriculture in government, academic institutions, helps to unlock value from effective use of Earth Observation.</a:t>
            </a:r>
            <a:endParaRPr dirty="0"/>
          </a:p>
          <a:p>
            <a:pPr marL="768927" lvl="1" indent="-311727" algn="l" rtl="0">
              <a:spcBef>
                <a:spcPts val="500"/>
              </a:spcBef>
              <a:spcAft>
                <a:spcPts val="0"/>
              </a:spcAft>
              <a:buClr>
                <a:srgbClr val="002569"/>
              </a:buClr>
              <a:buSzPts val="2000"/>
              <a:buChar char="o"/>
            </a:pPr>
            <a:r>
              <a:rPr lang="en-US" dirty="0"/>
              <a:t>The EO DIC revealed weaknesses in training and capacity building</a:t>
            </a:r>
            <a:endParaRPr dirty="0"/>
          </a:p>
          <a:p>
            <a:pPr marL="768927" lvl="1" indent="-311727" algn="l" rtl="0">
              <a:spcBef>
                <a:spcPts val="500"/>
              </a:spcBef>
              <a:spcAft>
                <a:spcPts val="0"/>
              </a:spcAft>
              <a:buClr>
                <a:srgbClr val="002569"/>
              </a:buClr>
              <a:buSzPts val="2000"/>
              <a:buChar char="o"/>
            </a:pPr>
            <a:r>
              <a:rPr lang="en-US" dirty="0"/>
              <a:t>Economics of supply and demand dictate what service the market needs</a:t>
            </a:r>
            <a:endParaRPr dirty="0"/>
          </a:p>
          <a:p>
            <a:pPr marL="768927" lvl="1" indent="-184727" algn="l" rtl="0">
              <a:spcBef>
                <a:spcPts val="500"/>
              </a:spcBef>
              <a:spcAft>
                <a:spcPts val="0"/>
              </a:spcAft>
              <a:buClr>
                <a:srgbClr val="002569"/>
              </a:buClr>
              <a:buSzPts val="2000"/>
              <a:buNone/>
            </a:pPr>
            <a:endParaRPr dirty="0"/>
          </a:p>
          <a:p>
            <a:pPr marL="768927" lvl="1" indent="-184727" algn="l" rtl="0">
              <a:spcBef>
                <a:spcPts val="500"/>
              </a:spcBef>
              <a:spcAft>
                <a:spcPts val="0"/>
              </a:spcAft>
              <a:buClr>
                <a:srgbClr val="002569"/>
              </a:buClr>
              <a:buSzPts val="2000"/>
              <a:buNone/>
            </a:pPr>
            <a:endParaRPr dirty="0"/>
          </a:p>
          <a:p>
            <a:pPr marL="768927" lvl="1" indent="-184727" algn="l" rtl="0">
              <a:spcBef>
                <a:spcPts val="500"/>
              </a:spcBef>
              <a:spcAft>
                <a:spcPts val="0"/>
              </a:spcAft>
              <a:buClr>
                <a:srgbClr val="002569"/>
              </a:buClr>
              <a:buSzPts val="2000"/>
              <a:buNone/>
            </a:pPr>
            <a:endParaRPr dirty="0"/>
          </a:p>
          <a:p>
            <a:pPr marL="768927" lvl="1" indent="-184727" algn="l" rtl="0">
              <a:spcBef>
                <a:spcPts val="500"/>
              </a:spcBef>
              <a:spcAft>
                <a:spcPts val="0"/>
              </a:spcAft>
              <a:buClr>
                <a:srgbClr val="002569"/>
              </a:buClr>
              <a:buSzPts val="2000"/>
              <a:buNone/>
            </a:pPr>
            <a:endParaRPr dirty="0"/>
          </a:p>
        </p:txBody>
      </p:sp>
      <p:sp>
        <p:nvSpPr>
          <p:cNvPr id="75" name="Google Shape;75;p10"/>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a:t>Key takeaways and lessons learned </a:t>
            </a:r>
            <a:endParaRPr/>
          </a:p>
        </p:txBody>
      </p:sp>
      <p:grpSp>
        <p:nvGrpSpPr>
          <p:cNvPr id="5" name="Group 4">
            <a:extLst>
              <a:ext uri="{FF2B5EF4-FFF2-40B4-BE49-F238E27FC236}">
                <a16:creationId xmlns:a16="http://schemas.microsoft.com/office/drawing/2014/main" id="{932F8FF9-526A-4520-AAEA-C194DABEDDD7}"/>
              </a:ext>
            </a:extLst>
          </p:cNvPr>
          <p:cNvGrpSpPr/>
          <p:nvPr/>
        </p:nvGrpSpPr>
        <p:grpSpPr>
          <a:xfrm>
            <a:off x="4464121" y="3652463"/>
            <a:ext cx="7319582" cy="3164225"/>
            <a:chOff x="2025769" y="813392"/>
            <a:chExt cx="7950291" cy="5249301"/>
          </a:xfrm>
        </p:grpSpPr>
        <p:sp>
          <p:nvSpPr>
            <p:cNvPr id="6" name="Hexagon 5">
              <a:extLst>
                <a:ext uri="{FF2B5EF4-FFF2-40B4-BE49-F238E27FC236}">
                  <a16:creationId xmlns:a16="http://schemas.microsoft.com/office/drawing/2014/main" id="{FCBD19CC-0782-421E-B2D2-65EBEF06B1C5}"/>
                </a:ext>
              </a:extLst>
            </p:cNvPr>
            <p:cNvSpPr/>
            <p:nvPr/>
          </p:nvSpPr>
          <p:spPr>
            <a:xfrm>
              <a:off x="4832564" y="2001726"/>
              <a:ext cx="692244" cy="596459"/>
            </a:xfrm>
            <a:prstGeom prst="hexagon">
              <a:avLst>
                <a:gd name="adj" fmla="val 28900"/>
                <a:gd name="vf" fmla="val 11547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graphicFrame>
          <p:nvGraphicFramePr>
            <p:cNvPr id="7" name="Diagram 6">
              <a:extLst>
                <a:ext uri="{FF2B5EF4-FFF2-40B4-BE49-F238E27FC236}">
                  <a16:creationId xmlns:a16="http://schemas.microsoft.com/office/drawing/2014/main" id="{DA6C972A-0E82-425E-B547-17FFD102874A}"/>
                </a:ext>
              </a:extLst>
            </p:cNvPr>
            <p:cNvGraphicFramePr/>
            <p:nvPr>
              <p:extLst>
                <p:ext uri="{D42A27DB-BD31-4B8C-83A1-F6EECF244321}">
                  <p14:modId xmlns:p14="http://schemas.microsoft.com/office/powerpoint/2010/main" val="1524133130"/>
                </p:ext>
              </p:extLst>
            </p:nvPr>
          </p:nvGraphicFramePr>
          <p:xfrm>
            <a:off x="2632971" y="1191716"/>
            <a:ext cx="6711852" cy="4474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4" descr="Image result for SOUTHERN AFRICA">
              <a:extLst>
                <a:ext uri="{FF2B5EF4-FFF2-40B4-BE49-F238E27FC236}">
                  <a16:creationId xmlns:a16="http://schemas.microsoft.com/office/drawing/2014/main" id="{5986A3CB-592F-4537-96EA-BD86CB7829BB}"/>
                </a:ext>
              </a:extLst>
            </p:cNvPr>
            <p:cNvPicPr>
              <a:picLocks noChangeAspect="1" noChangeArrowheads="1"/>
            </p:cNvPicPr>
            <p:nvPr/>
          </p:nvPicPr>
          <p:blipFill rotWithShape="1">
            <a:blip r:embed="rId8" cstate="hqprint">
              <a:duotone>
                <a:schemeClr val="accent3">
                  <a:shade val="45000"/>
                  <a:satMod val="135000"/>
                </a:schemeClr>
                <a:prstClr val="white"/>
              </a:duotone>
              <a:extLst>
                <a:ext uri="{BEBA8EAE-BF5A-486C-A8C5-ECC9F3942E4B}">
                  <a14:imgProps xmlns:a14="http://schemas.microsoft.com/office/drawing/2010/main">
                    <a14:imgLayer r:embed="rId9">
                      <a14:imgEffect>
                        <a14:backgroundRemoval t="46331" b="96171" l="36650" r="78750">
                          <a14:foregroundMark x1="50500" y1="72240" x2="50500" y2="72240"/>
                          <a14:foregroundMark x1="60800" y1="74601" x2="60800" y2="74601"/>
                          <a14:foregroundMark x1="58600" y1="87747" x2="58600" y2="87747"/>
                          <a14:foregroundMark x1="67050" y1="70325" x2="67050" y2="70325"/>
                          <a14:foregroundMark x1="64100" y1="63306" x2="64100" y2="63306"/>
                          <a14:foregroundMark x1="69600" y1="55775" x2="69600" y2="55775"/>
                          <a14:foregroundMark x1="73300" y1="60498" x2="73300" y2="60498"/>
                          <a14:foregroundMark x1="77350" y1="62795" x2="77350" y2="62795"/>
                          <a14:foregroundMark x1="72550" y1="74091" x2="72550" y2="74091"/>
                          <a14:foregroundMark x1="78800" y1="62348" x2="78800" y2="62348"/>
                          <a14:foregroundMark x1="54150" y1="96171" x2="54150" y2="96171"/>
                        </a14:backgroundRemoval>
                      </a14:imgEffect>
                      <a14:imgEffect>
                        <a14:saturation sat="400000"/>
                      </a14:imgEffect>
                    </a14:imgLayer>
                  </a14:imgProps>
                </a:ext>
                <a:ext uri="{28A0092B-C50C-407E-A947-70E740481C1C}">
                  <a14:useLocalDpi xmlns:a14="http://schemas.microsoft.com/office/drawing/2010/main" val="0"/>
                </a:ext>
              </a:extLst>
            </a:blip>
            <a:srcRect l="31447" t="40452" r="16135"/>
            <a:stretch/>
          </p:blipFill>
          <p:spPr bwMode="auto">
            <a:xfrm>
              <a:off x="5234139" y="2991960"/>
              <a:ext cx="1289321" cy="114753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3724C6E8-F1E7-4333-8875-83E7370423FE}"/>
                </a:ext>
              </a:extLst>
            </p:cNvPr>
            <p:cNvGrpSpPr/>
            <p:nvPr/>
          </p:nvGrpSpPr>
          <p:grpSpPr>
            <a:xfrm>
              <a:off x="5650734" y="2690456"/>
              <a:ext cx="457143" cy="457143"/>
              <a:chOff x="5756941" y="2707234"/>
              <a:chExt cx="457143" cy="457143"/>
            </a:xfrm>
          </p:grpSpPr>
          <p:grpSp>
            <p:nvGrpSpPr>
              <p:cNvPr id="53" name="Group 52">
                <a:extLst>
                  <a:ext uri="{FF2B5EF4-FFF2-40B4-BE49-F238E27FC236}">
                    <a16:creationId xmlns:a16="http://schemas.microsoft.com/office/drawing/2014/main" id="{2AC9D294-2AFD-4AEF-BB28-EB9E0B2FE46B}"/>
                  </a:ext>
                </a:extLst>
              </p:cNvPr>
              <p:cNvGrpSpPr/>
              <p:nvPr/>
            </p:nvGrpSpPr>
            <p:grpSpPr>
              <a:xfrm>
                <a:off x="5756941" y="2707234"/>
                <a:ext cx="457143" cy="457143"/>
                <a:chOff x="5756941" y="2707234"/>
                <a:chExt cx="457143" cy="457143"/>
              </a:xfrm>
            </p:grpSpPr>
            <p:pic>
              <p:nvPicPr>
                <p:cNvPr id="56" name="Picture 55">
                  <a:extLst>
                    <a:ext uri="{FF2B5EF4-FFF2-40B4-BE49-F238E27FC236}">
                      <a16:creationId xmlns:a16="http://schemas.microsoft.com/office/drawing/2014/main" id="{40F53754-6AAA-4100-A2E1-362CF1516575}"/>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56941" y="2707234"/>
                  <a:ext cx="457143" cy="457143"/>
                </a:xfrm>
                <a:prstGeom prst="rect">
                  <a:avLst/>
                </a:prstGeom>
              </p:spPr>
            </p:pic>
            <p:sp>
              <p:nvSpPr>
                <p:cNvPr id="57" name="Rectangle: Rounded Corners 9">
                  <a:extLst>
                    <a:ext uri="{FF2B5EF4-FFF2-40B4-BE49-F238E27FC236}">
                      <a16:creationId xmlns:a16="http://schemas.microsoft.com/office/drawing/2014/main" id="{0C372702-2698-4887-BD44-3469E58B293F}"/>
                    </a:ext>
                  </a:extLst>
                </p:cNvPr>
                <p:cNvSpPr/>
                <p:nvPr/>
              </p:nvSpPr>
              <p:spPr>
                <a:xfrm rot="19829275">
                  <a:off x="5915290" y="2767266"/>
                  <a:ext cx="114042" cy="191926"/>
                </a:xfrm>
                <a:prstGeom prst="roundRect">
                  <a:avLst/>
                </a:prstGeom>
                <a:solidFill>
                  <a:srgbClr val="027D8D"/>
                </a:solid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54" name="Rectangle: Rounded Corners 6">
                <a:extLst>
                  <a:ext uri="{FF2B5EF4-FFF2-40B4-BE49-F238E27FC236}">
                    <a16:creationId xmlns:a16="http://schemas.microsoft.com/office/drawing/2014/main" id="{6C0FA50C-C41B-451A-A92C-754945F47FC2}"/>
                  </a:ext>
                </a:extLst>
              </p:cNvPr>
              <p:cNvSpPr/>
              <p:nvPr/>
            </p:nvSpPr>
            <p:spPr>
              <a:xfrm rot="3617263">
                <a:off x="6097317" y="2726200"/>
                <a:ext cx="65155" cy="163782"/>
              </a:xfrm>
              <a:prstGeom prst="roundRect">
                <a:avLst/>
              </a:prstGeom>
              <a:solidFill>
                <a:srgbClr val="027D8D"/>
              </a:solid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5" name="Rectangle: Rounded Corners 7">
                <a:extLst>
                  <a:ext uri="{FF2B5EF4-FFF2-40B4-BE49-F238E27FC236}">
                    <a16:creationId xmlns:a16="http://schemas.microsoft.com/office/drawing/2014/main" id="{6EFCF2C2-B402-479D-A1AD-4572F17BDD4B}"/>
                  </a:ext>
                </a:extLst>
              </p:cNvPr>
              <p:cNvSpPr/>
              <p:nvPr/>
            </p:nvSpPr>
            <p:spPr>
              <a:xfrm rot="3617263">
                <a:off x="5812039" y="2888557"/>
                <a:ext cx="63552" cy="163782"/>
              </a:xfrm>
              <a:prstGeom prst="roundRect">
                <a:avLst/>
              </a:prstGeom>
              <a:solidFill>
                <a:srgbClr val="027D8D"/>
              </a:solid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0" name="Group 92">
              <a:extLst>
                <a:ext uri="{FF2B5EF4-FFF2-40B4-BE49-F238E27FC236}">
                  <a16:creationId xmlns:a16="http://schemas.microsoft.com/office/drawing/2014/main" id="{E2B5C222-7D15-413F-BDE6-5353DB871A72}"/>
                </a:ext>
              </a:extLst>
            </p:cNvPr>
            <p:cNvGrpSpPr>
              <a:grpSpLocks noChangeAspect="1"/>
            </p:cNvGrpSpPr>
            <p:nvPr/>
          </p:nvGrpSpPr>
          <p:grpSpPr bwMode="auto">
            <a:xfrm>
              <a:off x="6010390" y="3759349"/>
              <a:ext cx="279786" cy="339506"/>
              <a:chOff x="5189" y="1281"/>
              <a:chExt cx="684" cy="830"/>
            </a:xfrm>
            <a:solidFill>
              <a:schemeClr val="bg1"/>
            </a:solidFill>
          </p:grpSpPr>
          <p:sp>
            <p:nvSpPr>
              <p:cNvPr id="50" name="Freeform 93">
                <a:extLst>
                  <a:ext uri="{FF2B5EF4-FFF2-40B4-BE49-F238E27FC236}">
                    <a16:creationId xmlns:a16="http://schemas.microsoft.com/office/drawing/2014/main" id="{B44D5D6B-3B17-47F2-A7C2-938BFB2F213A}"/>
                  </a:ext>
                </a:extLst>
              </p:cNvPr>
              <p:cNvSpPr>
                <a:spLocks noEditPoints="1"/>
              </p:cNvSpPr>
              <p:nvPr/>
            </p:nvSpPr>
            <p:spPr bwMode="auto">
              <a:xfrm>
                <a:off x="5189" y="1281"/>
                <a:ext cx="335" cy="830"/>
              </a:xfrm>
              <a:custGeom>
                <a:avLst/>
                <a:gdLst>
                  <a:gd name="T0" fmla="*/ 614 w 1339"/>
                  <a:gd name="T1" fmla="*/ 4 h 3320"/>
                  <a:gd name="T2" fmla="*/ 529 w 1339"/>
                  <a:gd name="T3" fmla="*/ 28 h 3320"/>
                  <a:gd name="T4" fmla="*/ 452 w 1339"/>
                  <a:gd name="T5" fmla="*/ 72 h 3320"/>
                  <a:gd name="T6" fmla="*/ 389 w 1339"/>
                  <a:gd name="T7" fmla="*/ 131 h 3320"/>
                  <a:gd name="T8" fmla="*/ 343 w 1339"/>
                  <a:gd name="T9" fmla="*/ 205 h 3320"/>
                  <a:gd name="T10" fmla="*/ 314 w 1339"/>
                  <a:gd name="T11" fmla="*/ 289 h 3320"/>
                  <a:gd name="T12" fmla="*/ 307 w 1339"/>
                  <a:gd name="T13" fmla="*/ 362 h 3320"/>
                  <a:gd name="T14" fmla="*/ 318 w 1339"/>
                  <a:gd name="T15" fmla="*/ 452 h 3320"/>
                  <a:gd name="T16" fmla="*/ 351 w 1339"/>
                  <a:gd name="T17" fmla="*/ 534 h 3320"/>
                  <a:gd name="T18" fmla="*/ 401 w 1339"/>
                  <a:gd name="T19" fmla="*/ 605 h 3320"/>
                  <a:gd name="T20" fmla="*/ 467 w 1339"/>
                  <a:gd name="T21" fmla="*/ 662 h 3320"/>
                  <a:gd name="T22" fmla="*/ 545 w 1339"/>
                  <a:gd name="T23" fmla="*/ 701 h 3320"/>
                  <a:gd name="T24" fmla="*/ 633 w 1339"/>
                  <a:gd name="T25" fmla="*/ 722 h 3320"/>
                  <a:gd name="T26" fmla="*/ 707 w 1339"/>
                  <a:gd name="T27" fmla="*/ 722 h 3320"/>
                  <a:gd name="T28" fmla="*/ 795 w 1339"/>
                  <a:gd name="T29" fmla="*/ 701 h 3320"/>
                  <a:gd name="T30" fmla="*/ 873 w 1339"/>
                  <a:gd name="T31" fmla="*/ 662 h 3320"/>
                  <a:gd name="T32" fmla="*/ 939 w 1339"/>
                  <a:gd name="T33" fmla="*/ 605 h 3320"/>
                  <a:gd name="T34" fmla="*/ 990 w 1339"/>
                  <a:gd name="T35" fmla="*/ 534 h 3320"/>
                  <a:gd name="T36" fmla="*/ 1021 w 1339"/>
                  <a:gd name="T37" fmla="*/ 452 h 3320"/>
                  <a:gd name="T38" fmla="*/ 1033 w 1339"/>
                  <a:gd name="T39" fmla="*/ 362 h 3320"/>
                  <a:gd name="T40" fmla="*/ 1026 w 1339"/>
                  <a:gd name="T41" fmla="*/ 289 h 3320"/>
                  <a:gd name="T42" fmla="*/ 997 w 1339"/>
                  <a:gd name="T43" fmla="*/ 205 h 3320"/>
                  <a:gd name="T44" fmla="*/ 950 w 1339"/>
                  <a:gd name="T45" fmla="*/ 131 h 3320"/>
                  <a:gd name="T46" fmla="*/ 887 w 1339"/>
                  <a:gd name="T47" fmla="*/ 72 h 3320"/>
                  <a:gd name="T48" fmla="*/ 811 w 1339"/>
                  <a:gd name="T49" fmla="*/ 28 h 3320"/>
                  <a:gd name="T50" fmla="*/ 725 w 1339"/>
                  <a:gd name="T51" fmla="*/ 4 h 3320"/>
                  <a:gd name="T52" fmla="*/ 1339 w 1339"/>
                  <a:gd name="T53" fmla="*/ 1037 h 3320"/>
                  <a:gd name="T54" fmla="*/ 1329 w 1339"/>
                  <a:gd name="T55" fmla="*/ 1953 h 3320"/>
                  <a:gd name="T56" fmla="*/ 1275 w 1339"/>
                  <a:gd name="T57" fmla="*/ 2045 h 3320"/>
                  <a:gd name="T58" fmla="*/ 1185 w 1339"/>
                  <a:gd name="T59" fmla="*/ 2103 h 3320"/>
                  <a:gd name="T60" fmla="*/ 1120 w 1339"/>
                  <a:gd name="T61" fmla="*/ 3094 h 3320"/>
                  <a:gd name="T62" fmla="*/ 1092 w 1339"/>
                  <a:gd name="T63" fmla="*/ 3202 h 3320"/>
                  <a:gd name="T64" fmla="*/ 1020 w 1339"/>
                  <a:gd name="T65" fmla="*/ 3282 h 3320"/>
                  <a:gd name="T66" fmla="*/ 916 w 1339"/>
                  <a:gd name="T67" fmla="*/ 3319 h 3320"/>
                  <a:gd name="T68" fmla="*/ 834 w 1339"/>
                  <a:gd name="T69" fmla="*/ 3312 h 3320"/>
                  <a:gd name="T70" fmla="*/ 749 w 1339"/>
                  <a:gd name="T71" fmla="*/ 3268 h 3320"/>
                  <a:gd name="T72" fmla="*/ 690 w 1339"/>
                  <a:gd name="T73" fmla="*/ 3194 h 3320"/>
                  <a:gd name="T74" fmla="*/ 667 w 1339"/>
                  <a:gd name="T75" fmla="*/ 3158 h 3320"/>
                  <a:gd name="T76" fmla="*/ 621 w 1339"/>
                  <a:gd name="T77" fmla="*/ 3241 h 3320"/>
                  <a:gd name="T78" fmla="*/ 545 w 1339"/>
                  <a:gd name="T79" fmla="*/ 3299 h 3320"/>
                  <a:gd name="T80" fmla="*/ 450 w 1339"/>
                  <a:gd name="T81" fmla="*/ 3320 h 3320"/>
                  <a:gd name="T82" fmla="*/ 361 w 1339"/>
                  <a:gd name="T83" fmla="*/ 3302 h 3320"/>
                  <a:gd name="T84" fmla="*/ 274 w 1339"/>
                  <a:gd name="T85" fmla="*/ 3238 h 3320"/>
                  <a:gd name="T86" fmla="*/ 227 w 1339"/>
                  <a:gd name="T87" fmla="*/ 3139 h 3320"/>
                  <a:gd name="T88" fmla="*/ 200 w 1339"/>
                  <a:gd name="T89" fmla="*/ 2114 h 3320"/>
                  <a:gd name="T90" fmla="*/ 99 w 1339"/>
                  <a:gd name="T91" fmla="*/ 2074 h 3320"/>
                  <a:gd name="T92" fmla="*/ 27 w 1339"/>
                  <a:gd name="T93" fmla="*/ 1994 h 3320"/>
                  <a:gd name="T94" fmla="*/ 0 w 1339"/>
                  <a:gd name="T95" fmla="*/ 1887 h 3320"/>
                  <a:gd name="T96" fmla="*/ 8 w 1339"/>
                  <a:gd name="T97" fmla="*/ 990 h 3320"/>
                  <a:gd name="T98" fmla="*/ 48 w 1339"/>
                  <a:gd name="T99" fmla="*/ 924 h 3320"/>
                  <a:gd name="T100" fmla="*/ 114 w 1339"/>
                  <a:gd name="T101" fmla="*/ 885 h 3320"/>
                  <a:gd name="T102" fmla="*/ 675 w 1339"/>
                  <a:gd name="T103" fmla="*/ 1206 h 3320"/>
                  <a:gd name="T104" fmla="*/ 1210 w 1339"/>
                  <a:gd name="T105" fmla="*/ 880 h 3320"/>
                  <a:gd name="T106" fmla="*/ 1281 w 1339"/>
                  <a:gd name="T107" fmla="*/ 914 h 3320"/>
                  <a:gd name="T108" fmla="*/ 1327 w 1339"/>
                  <a:gd name="T109" fmla="*/ 976 h 3320"/>
                  <a:gd name="T110" fmla="*/ 1339 w 1339"/>
                  <a:gd name="T111" fmla="*/ 1037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9" h="3320">
                    <a:moveTo>
                      <a:pt x="670" y="0"/>
                    </a:moveTo>
                    <a:lnTo>
                      <a:pt x="670" y="0"/>
                    </a:lnTo>
                    <a:lnTo>
                      <a:pt x="651" y="0"/>
                    </a:lnTo>
                    <a:lnTo>
                      <a:pt x="633" y="2"/>
                    </a:lnTo>
                    <a:lnTo>
                      <a:pt x="614" y="4"/>
                    </a:lnTo>
                    <a:lnTo>
                      <a:pt x="597" y="7"/>
                    </a:lnTo>
                    <a:lnTo>
                      <a:pt x="579" y="11"/>
                    </a:lnTo>
                    <a:lnTo>
                      <a:pt x="562" y="16"/>
                    </a:lnTo>
                    <a:lnTo>
                      <a:pt x="545" y="21"/>
                    </a:lnTo>
                    <a:lnTo>
                      <a:pt x="529" y="28"/>
                    </a:lnTo>
                    <a:lnTo>
                      <a:pt x="513" y="36"/>
                    </a:lnTo>
                    <a:lnTo>
                      <a:pt x="497" y="44"/>
                    </a:lnTo>
                    <a:lnTo>
                      <a:pt x="481" y="52"/>
                    </a:lnTo>
                    <a:lnTo>
                      <a:pt x="467" y="62"/>
                    </a:lnTo>
                    <a:lnTo>
                      <a:pt x="452" y="72"/>
                    </a:lnTo>
                    <a:lnTo>
                      <a:pt x="439" y="82"/>
                    </a:lnTo>
                    <a:lnTo>
                      <a:pt x="425" y="93"/>
                    </a:lnTo>
                    <a:lnTo>
                      <a:pt x="413" y="106"/>
                    </a:lnTo>
                    <a:lnTo>
                      <a:pt x="401" y="118"/>
                    </a:lnTo>
                    <a:lnTo>
                      <a:pt x="389" y="131"/>
                    </a:lnTo>
                    <a:lnTo>
                      <a:pt x="379" y="145"/>
                    </a:lnTo>
                    <a:lnTo>
                      <a:pt x="369" y="160"/>
                    </a:lnTo>
                    <a:lnTo>
                      <a:pt x="359" y="174"/>
                    </a:lnTo>
                    <a:lnTo>
                      <a:pt x="351" y="189"/>
                    </a:lnTo>
                    <a:lnTo>
                      <a:pt x="343" y="205"/>
                    </a:lnTo>
                    <a:lnTo>
                      <a:pt x="335" y="220"/>
                    </a:lnTo>
                    <a:lnTo>
                      <a:pt x="328" y="237"/>
                    </a:lnTo>
                    <a:lnTo>
                      <a:pt x="323" y="254"/>
                    </a:lnTo>
                    <a:lnTo>
                      <a:pt x="318" y="271"/>
                    </a:lnTo>
                    <a:lnTo>
                      <a:pt x="314" y="289"/>
                    </a:lnTo>
                    <a:lnTo>
                      <a:pt x="310" y="307"/>
                    </a:lnTo>
                    <a:lnTo>
                      <a:pt x="308" y="325"/>
                    </a:lnTo>
                    <a:lnTo>
                      <a:pt x="307" y="343"/>
                    </a:lnTo>
                    <a:lnTo>
                      <a:pt x="307" y="362"/>
                    </a:lnTo>
                    <a:lnTo>
                      <a:pt x="307" y="362"/>
                    </a:lnTo>
                    <a:lnTo>
                      <a:pt x="307" y="380"/>
                    </a:lnTo>
                    <a:lnTo>
                      <a:pt x="308" y="399"/>
                    </a:lnTo>
                    <a:lnTo>
                      <a:pt x="310" y="417"/>
                    </a:lnTo>
                    <a:lnTo>
                      <a:pt x="314" y="435"/>
                    </a:lnTo>
                    <a:lnTo>
                      <a:pt x="318" y="452"/>
                    </a:lnTo>
                    <a:lnTo>
                      <a:pt x="323" y="469"/>
                    </a:lnTo>
                    <a:lnTo>
                      <a:pt x="328" y="486"/>
                    </a:lnTo>
                    <a:lnTo>
                      <a:pt x="335" y="502"/>
                    </a:lnTo>
                    <a:lnTo>
                      <a:pt x="343" y="518"/>
                    </a:lnTo>
                    <a:lnTo>
                      <a:pt x="351" y="534"/>
                    </a:lnTo>
                    <a:lnTo>
                      <a:pt x="359" y="550"/>
                    </a:lnTo>
                    <a:lnTo>
                      <a:pt x="369" y="564"/>
                    </a:lnTo>
                    <a:lnTo>
                      <a:pt x="379" y="578"/>
                    </a:lnTo>
                    <a:lnTo>
                      <a:pt x="389" y="591"/>
                    </a:lnTo>
                    <a:lnTo>
                      <a:pt x="401" y="605"/>
                    </a:lnTo>
                    <a:lnTo>
                      <a:pt x="413" y="617"/>
                    </a:lnTo>
                    <a:lnTo>
                      <a:pt x="425" y="629"/>
                    </a:lnTo>
                    <a:lnTo>
                      <a:pt x="439" y="641"/>
                    </a:lnTo>
                    <a:lnTo>
                      <a:pt x="452" y="652"/>
                    </a:lnTo>
                    <a:lnTo>
                      <a:pt x="467" y="662"/>
                    </a:lnTo>
                    <a:lnTo>
                      <a:pt x="481" y="671"/>
                    </a:lnTo>
                    <a:lnTo>
                      <a:pt x="497" y="680"/>
                    </a:lnTo>
                    <a:lnTo>
                      <a:pt x="513" y="688"/>
                    </a:lnTo>
                    <a:lnTo>
                      <a:pt x="529" y="695"/>
                    </a:lnTo>
                    <a:lnTo>
                      <a:pt x="545" y="701"/>
                    </a:lnTo>
                    <a:lnTo>
                      <a:pt x="562" y="707"/>
                    </a:lnTo>
                    <a:lnTo>
                      <a:pt x="579" y="713"/>
                    </a:lnTo>
                    <a:lnTo>
                      <a:pt x="597" y="716"/>
                    </a:lnTo>
                    <a:lnTo>
                      <a:pt x="614" y="719"/>
                    </a:lnTo>
                    <a:lnTo>
                      <a:pt x="633" y="722"/>
                    </a:lnTo>
                    <a:lnTo>
                      <a:pt x="651" y="723"/>
                    </a:lnTo>
                    <a:lnTo>
                      <a:pt x="670" y="724"/>
                    </a:lnTo>
                    <a:lnTo>
                      <a:pt x="670" y="724"/>
                    </a:lnTo>
                    <a:lnTo>
                      <a:pt x="688" y="723"/>
                    </a:lnTo>
                    <a:lnTo>
                      <a:pt x="707" y="722"/>
                    </a:lnTo>
                    <a:lnTo>
                      <a:pt x="725" y="719"/>
                    </a:lnTo>
                    <a:lnTo>
                      <a:pt x="743" y="716"/>
                    </a:lnTo>
                    <a:lnTo>
                      <a:pt x="760" y="713"/>
                    </a:lnTo>
                    <a:lnTo>
                      <a:pt x="778" y="707"/>
                    </a:lnTo>
                    <a:lnTo>
                      <a:pt x="795" y="701"/>
                    </a:lnTo>
                    <a:lnTo>
                      <a:pt x="811" y="695"/>
                    </a:lnTo>
                    <a:lnTo>
                      <a:pt x="828" y="688"/>
                    </a:lnTo>
                    <a:lnTo>
                      <a:pt x="843" y="680"/>
                    </a:lnTo>
                    <a:lnTo>
                      <a:pt x="858" y="671"/>
                    </a:lnTo>
                    <a:lnTo>
                      <a:pt x="873" y="662"/>
                    </a:lnTo>
                    <a:lnTo>
                      <a:pt x="887" y="652"/>
                    </a:lnTo>
                    <a:lnTo>
                      <a:pt x="901" y="641"/>
                    </a:lnTo>
                    <a:lnTo>
                      <a:pt x="914" y="629"/>
                    </a:lnTo>
                    <a:lnTo>
                      <a:pt x="927" y="617"/>
                    </a:lnTo>
                    <a:lnTo>
                      <a:pt x="939" y="605"/>
                    </a:lnTo>
                    <a:lnTo>
                      <a:pt x="950" y="591"/>
                    </a:lnTo>
                    <a:lnTo>
                      <a:pt x="960" y="578"/>
                    </a:lnTo>
                    <a:lnTo>
                      <a:pt x="970" y="564"/>
                    </a:lnTo>
                    <a:lnTo>
                      <a:pt x="981" y="550"/>
                    </a:lnTo>
                    <a:lnTo>
                      <a:pt x="990" y="534"/>
                    </a:lnTo>
                    <a:lnTo>
                      <a:pt x="997" y="518"/>
                    </a:lnTo>
                    <a:lnTo>
                      <a:pt x="1004" y="502"/>
                    </a:lnTo>
                    <a:lnTo>
                      <a:pt x="1011" y="486"/>
                    </a:lnTo>
                    <a:lnTo>
                      <a:pt x="1017" y="469"/>
                    </a:lnTo>
                    <a:lnTo>
                      <a:pt x="1021" y="452"/>
                    </a:lnTo>
                    <a:lnTo>
                      <a:pt x="1026" y="435"/>
                    </a:lnTo>
                    <a:lnTo>
                      <a:pt x="1029" y="417"/>
                    </a:lnTo>
                    <a:lnTo>
                      <a:pt x="1031" y="399"/>
                    </a:lnTo>
                    <a:lnTo>
                      <a:pt x="1032" y="380"/>
                    </a:lnTo>
                    <a:lnTo>
                      <a:pt x="1033" y="362"/>
                    </a:lnTo>
                    <a:lnTo>
                      <a:pt x="1033" y="362"/>
                    </a:lnTo>
                    <a:lnTo>
                      <a:pt x="1032" y="343"/>
                    </a:lnTo>
                    <a:lnTo>
                      <a:pt x="1031" y="325"/>
                    </a:lnTo>
                    <a:lnTo>
                      <a:pt x="1029" y="307"/>
                    </a:lnTo>
                    <a:lnTo>
                      <a:pt x="1026" y="289"/>
                    </a:lnTo>
                    <a:lnTo>
                      <a:pt x="1021" y="271"/>
                    </a:lnTo>
                    <a:lnTo>
                      <a:pt x="1017" y="254"/>
                    </a:lnTo>
                    <a:lnTo>
                      <a:pt x="1011" y="237"/>
                    </a:lnTo>
                    <a:lnTo>
                      <a:pt x="1004" y="220"/>
                    </a:lnTo>
                    <a:lnTo>
                      <a:pt x="997" y="205"/>
                    </a:lnTo>
                    <a:lnTo>
                      <a:pt x="990" y="189"/>
                    </a:lnTo>
                    <a:lnTo>
                      <a:pt x="981" y="174"/>
                    </a:lnTo>
                    <a:lnTo>
                      <a:pt x="970" y="160"/>
                    </a:lnTo>
                    <a:lnTo>
                      <a:pt x="960" y="145"/>
                    </a:lnTo>
                    <a:lnTo>
                      <a:pt x="950" y="131"/>
                    </a:lnTo>
                    <a:lnTo>
                      <a:pt x="939" y="118"/>
                    </a:lnTo>
                    <a:lnTo>
                      <a:pt x="927" y="106"/>
                    </a:lnTo>
                    <a:lnTo>
                      <a:pt x="914" y="93"/>
                    </a:lnTo>
                    <a:lnTo>
                      <a:pt x="901" y="82"/>
                    </a:lnTo>
                    <a:lnTo>
                      <a:pt x="887" y="72"/>
                    </a:lnTo>
                    <a:lnTo>
                      <a:pt x="873" y="62"/>
                    </a:lnTo>
                    <a:lnTo>
                      <a:pt x="858" y="52"/>
                    </a:lnTo>
                    <a:lnTo>
                      <a:pt x="843" y="44"/>
                    </a:lnTo>
                    <a:lnTo>
                      <a:pt x="828" y="36"/>
                    </a:lnTo>
                    <a:lnTo>
                      <a:pt x="811" y="28"/>
                    </a:lnTo>
                    <a:lnTo>
                      <a:pt x="795" y="21"/>
                    </a:lnTo>
                    <a:lnTo>
                      <a:pt x="778" y="16"/>
                    </a:lnTo>
                    <a:lnTo>
                      <a:pt x="760" y="11"/>
                    </a:lnTo>
                    <a:lnTo>
                      <a:pt x="743" y="7"/>
                    </a:lnTo>
                    <a:lnTo>
                      <a:pt x="725" y="4"/>
                    </a:lnTo>
                    <a:lnTo>
                      <a:pt x="707" y="2"/>
                    </a:lnTo>
                    <a:lnTo>
                      <a:pt x="688" y="0"/>
                    </a:lnTo>
                    <a:lnTo>
                      <a:pt x="670" y="0"/>
                    </a:lnTo>
                    <a:lnTo>
                      <a:pt x="670" y="0"/>
                    </a:lnTo>
                    <a:close/>
                    <a:moveTo>
                      <a:pt x="1339" y="1037"/>
                    </a:moveTo>
                    <a:lnTo>
                      <a:pt x="1339" y="1887"/>
                    </a:lnTo>
                    <a:lnTo>
                      <a:pt x="1339" y="1887"/>
                    </a:lnTo>
                    <a:lnTo>
                      <a:pt x="1338" y="1910"/>
                    </a:lnTo>
                    <a:lnTo>
                      <a:pt x="1335" y="1932"/>
                    </a:lnTo>
                    <a:lnTo>
                      <a:pt x="1329" y="1953"/>
                    </a:lnTo>
                    <a:lnTo>
                      <a:pt x="1322" y="1974"/>
                    </a:lnTo>
                    <a:lnTo>
                      <a:pt x="1312" y="1994"/>
                    </a:lnTo>
                    <a:lnTo>
                      <a:pt x="1302" y="2012"/>
                    </a:lnTo>
                    <a:lnTo>
                      <a:pt x="1289" y="2029"/>
                    </a:lnTo>
                    <a:lnTo>
                      <a:pt x="1275" y="2045"/>
                    </a:lnTo>
                    <a:lnTo>
                      <a:pt x="1259" y="2060"/>
                    </a:lnTo>
                    <a:lnTo>
                      <a:pt x="1243" y="2072"/>
                    </a:lnTo>
                    <a:lnTo>
                      <a:pt x="1225" y="2085"/>
                    </a:lnTo>
                    <a:lnTo>
                      <a:pt x="1206" y="2095"/>
                    </a:lnTo>
                    <a:lnTo>
                      <a:pt x="1185" y="2103"/>
                    </a:lnTo>
                    <a:lnTo>
                      <a:pt x="1164" y="2108"/>
                    </a:lnTo>
                    <a:lnTo>
                      <a:pt x="1143" y="2113"/>
                    </a:lnTo>
                    <a:lnTo>
                      <a:pt x="1120" y="2115"/>
                    </a:lnTo>
                    <a:lnTo>
                      <a:pt x="1120" y="3094"/>
                    </a:lnTo>
                    <a:lnTo>
                      <a:pt x="1120" y="3094"/>
                    </a:lnTo>
                    <a:lnTo>
                      <a:pt x="1119" y="3117"/>
                    </a:lnTo>
                    <a:lnTo>
                      <a:pt x="1116" y="3139"/>
                    </a:lnTo>
                    <a:lnTo>
                      <a:pt x="1110" y="3162"/>
                    </a:lnTo>
                    <a:lnTo>
                      <a:pt x="1102" y="3182"/>
                    </a:lnTo>
                    <a:lnTo>
                      <a:pt x="1092" y="3202"/>
                    </a:lnTo>
                    <a:lnTo>
                      <a:pt x="1081" y="3220"/>
                    </a:lnTo>
                    <a:lnTo>
                      <a:pt x="1068" y="3238"/>
                    </a:lnTo>
                    <a:lnTo>
                      <a:pt x="1054" y="3254"/>
                    </a:lnTo>
                    <a:lnTo>
                      <a:pt x="1037" y="3268"/>
                    </a:lnTo>
                    <a:lnTo>
                      <a:pt x="1020" y="3282"/>
                    </a:lnTo>
                    <a:lnTo>
                      <a:pt x="1001" y="3293"/>
                    </a:lnTo>
                    <a:lnTo>
                      <a:pt x="981" y="3302"/>
                    </a:lnTo>
                    <a:lnTo>
                      <a:pt x="960" y="3310"/>
                    </a:lnTo>
                    <a:lnTo>
                      <a:pt x="939" y="3316"/>
                    </a:lnTo>
                    <a:lnTo>
                      <a:pt x="916" y="3319"/>
                    </a:lnTo>
                    <a:lnTo>
                      <a:pt x="893" y="3320"/>
                    </a:lnTo>
                    <a:lnTo>
                      <a:pt x="893" y="3320"/>
                    </a:lnTo>
                    <a:lnTo>
                      <a:pt x="873" y="3319"/>
                    </a:lnTo>
                    <a:lnTo>
                      <a:pt x="854" y="3317"/>
                    </a:lnTo>
                    <a:lnTo>
                      <a:pt x="834" y="3312"/>
                    </a:lnTo>
                    <a:lnTo>
                      <a:pt x="815" y="3307"/>
                    </a:lnTo>
                    <a:lnTo>
                      <a:pt x="797" y="3299"/>
                    </a:lnTo>
                    <a:lnTo>
                      <a:pt x="780" y="3290"/>
                    </a:lnTo>
                    <a:lnTo>
                      <a:pt x="765" y="3280"/>
                    </a:lnTo>
                    <a:lnTo>
                      <a:pt x="749" y="3268"/>
                    </a:lnTo>
                    <a:lnTo>
                      <a:pt x="735" y="3256"/>
                    </a:lnTo>
                    <a:lnTo>
                      <a:pt x="722" y="3241"/>
                    </a:lnTo>
                    <a:lnTo>
                      <a:pt x="711" y="3227"/>
                    </a:lnTo>
                    <a:lnTo>
                      <a:pt x="699" y="3211"/>
                    </a:lnTo>
                    <a:lnTo>
                      <a:pt x="690" y="3194"/>
                    </a:lnTo>
                    <a:lnTo>
                      <a:pt x="683" y="3177"/>
                    </a:lnTo>
                    <a:lnTo>
                      <a:pt x="676" y="3158"/>
                    </a:lnTo>
                    <a:lnTo>
                      <a:pt x="671" y="3139"/>
                    </a:lnTo>
                    <a:lnTo>
                      <a:pt x="671" y="3139"/>
                    </a:lnTo>
                    <a:lnTo>
                      <a:pt x="667" y="3158"/>
                    </a:lnTo>
                    <a:lnTo>
                      <a:pt x="660" y="3177"/>
                    </a:lnTo>
                    <a:lnTo>
                      <a:pt x="652" y="3194"/>
                    </a:lnTo>
                    <a:lnTo>
                      <a:pt x="643" y="3211"/>
                    </a:lnTo>
                    <a:lnTo>
                      <a:pt x="632" y="3227"/>
                    </a:lnTo>
                    <a:lnTo>
                      <a:pt x="621" y="3241"/>
                    </a:lnTo>
                    <a:lnTo>
                      <a:pt x="607" y="3256"/>
                    </a:lnTo>
                    <a:lnTo>
                      <a:pt x="594" y="3268"/>
                    </a:lnTo>
                    <a:lnTo>
                      <a:pt x="578" y="3280"/>
                    </a:lnTo>
                    <a:lnTo>
                      <a:pt x="562" y="3290"/>
                    </a:lnTo>
                    <a:lnTo>
                      <a:pt x="545" y="3299"/>
                    </a:lnTo>
                    <a:lnTo>
                      <a:pt x="527" y="3307"/>
                    </a:lnTo>
                    <a:lnTo>
                      <a:pt x="508" y="3312"/>
                    </a:lnTo>
                    <a:lnTo>
                      <a:pt x="489" y="3317"/>
                    </a:lnTo>
                    <a:lnTo>
                      <a:pt x="470" y="3319"/>
                    </a:lnTo>
                    <a:lnTo>
                      <a:pt x="450" y="3320"/>
                    </a:lnTo>
                    <a:lnTo>
                      <a:pt x="450" y="3320"/>
                    </a:lnTo>
                    <a:lnTo>
                      <a:pt x="426" y="3319"/>
                    </a:lnTo>
                    <a:lnTo>
                      <a:pt x="404" y="3316"/>
                    </a:lnTo>
                    <a:lnTo>
                      <a:pt x="382" y="3310"/>
                    </a:lnTo>
                    <a:lnTo>
                      <a:pt x="361" y="3302"/>
                    </a:lnTo>
                    <a:lnTo>
                      <a:pt x="342" y="3293"/>
                    </a:lnTo>
                    <a:lnTo>
                      <a:pt x="323" y="3282"/>
                    </a:lnTo>
                    <a:lnTo>
                      <a:pt x="306" y="3268"/>
                    </a:lnTo>
                    <a:lnTo>
                      <a:pt x="289" y="3254"/>
                    </a:lnTo>
                    <a:lnTo>
                      <a:pt x="274" y="3238"/>
                    </a:lnTo>
                    <a:lnTo>
                      <a:pt x="262" y="3220"/>
                    </a:lnTo>
                    <a:lnTo>
                      <a:pt x="251" y="3202"/>
                    </a:lnTo>
                    <a:lnTo>
                      <a:pt x="241" y="3182"/>
                    </a:lnTo>
                    <a:lnTo>
                      <a:pt x="233" y="3162"/>
                    </a:lnTo>
                    <a:lnTo>
                      <a:pt x="227" y="3139"/>
                    </a:lnTo>
                    <a:lnTo>
                      <a:pt x="224" y="3117"/>
                    </a:lnTo>
                    <a:lnTo>
                      <a:pt x="223" y="3094"/>
                    </a:lnTo>
                    <a:lnTo>
                      <a:pt x="223" y="2115"/>
                    </a:lnTo>
                    <a:lnTo>
                      <a:pt x="223" y="2115"/>
                    </a:lnTo>
                    <a:lnTo>
                      <a:pt x="200" y="2114"/>
                    </a:lnTo>
                    <a:lnTo>
                      <a:pt x="178" y="2110"/>
                    </a:lnTo>
                    <a:lnTo>
                      <a:pt x="156" y="2104"/>
                    </a:lnTo>
                    <a:lnTo>
                      <a:pt x="136" y="2096"/>
                    </a:lnTo>
                    <a:lnTo>
                      <a:pt x="117" y="2086"/>
                    </a:lnTo>
                    <a:lnTo>
                      <a:pt x="99" y="2074"/>
                    </a:lnTo>
                    <a:lnTo>
                      <a:pt x="81" y="2061"/>
                    </a:lnTo>
                    <a:lnTo>
                      <a:pt x="65" y="2047"/>
                    </a:lnTo>
                    <a:lnTo>
                      <a:pt x="52" y="2030"/>
                    </a:lnTo>
                    <a:lnTo>
                      <a:pt x="38" y="2013"/>
                    </a:lnTo>
                    <a:lnTo>
                      <a:pt x="27" y="1994"/>
                    </a:lnTo>
                    <a:lnTo>
                      <a:pt x="18" y="1975"/>
                    </a:lnTo>
                    <a:lnTo>
                      <a:pt x="10" y="1953"/>
                    </a:lnTo>
                    <a:lnTo>
                      <a:pt x="4" y="1932"/>
                    </a:lnTo>
                    <a:lnTo>
                      <a:pt x="1" y="1911"/>
                    </a:lnTo>
                    <a:lnTo>
                      <a:pt x="0" y="1887"/>
                    </a:lnTo>
                    <a:lnTo>
                      <a:pt x="0" y="1037"/>
                    </a:lnTo>
                    <a:lnTo>
                      <a:pt x="0" y="1037"/>
                    </a:lnTo>
                    <a:lnTo>
                      <a:pt x="1" y="1022"/>
                    </a:lnTo>
                    <a:lnTo>
                      <a:pt x="3" y="1005"/>
                    </a:lnTo>
                    <a:lnTo>
                      <a:pt x="8" y="990"/>
                    </a:lnTo>
                    <a:lnTo>
                      <a:pt x="13" y="976"/>
                    </a:lnTo>
                    <a:lnTo>
                      <a:pt x="20" y="961"/>
                    </a:lnTo>
                    <a:lnTo>
                      <a:pt x="28" y="947"/>
                    </a:lnTo>
                    <a:lnTo>
                      <a:pt x="37" y="935"/>
                    </a:lnTo>
                    <a:lnTo>
                      <a:pt x="48" y="924"/>
                    </a:lnTo>
                    <a:lnTo>
                      <a:pt x="60" y="914"/>
                    </a:lnTo>
                    <a:lnTo>
                      <a:pt x="72" y="905"/>
                    </a:lnTo>
                    <a:lnTo>
                      <a:pt x="85" y="897"/>
                    </a:lnTo>
                    <a:lnTo>
                      <a:pt x="99" y="890"/>
                    </a:lnTo>
                    <a:lnTo>
                      <a:pt x="114" y="885"/>
                    </a:lnTo>
                    <a:lnTo>
                      <a:pt x="129" y="880"/>
                    </a:lnTo>
                    <a:lnTo>
                      <a:pt x="145" y="878"/>
                    </a:lnTo>
                    <a:lnTo>
                      <a:pt x="162" y="877"/>
                    </a:lnTo>
                    <a:lnTo>
                      <a:pt x="451" y="877"/>
                    </a:lnTo>
                    <a:lnTo>
                      <a:pt x="675" y="1206"/>
                    </a:lnTo>
                    <a:lnTo>
                      <a:pt x="897" y="877"/>
                    </a:lnTo>
                    <a:lnTo>
                      <a:pt x="1179" y="877"/>
                    </a:lnTo>
                    <a:lnTo>
                      <a:pt x="1179" y="877"/>
                    </a:lnTo>
                    <a:lnTo>
                      <a:pt x="1194" y="878"/>
                    </a:lnTo>
                    <a:lnTo>
                      <a:pt x="1210" y="880"/>
                    </a:lnTo>
                    <a:lnTo>
                      <a:pt x="1226" y="885"/>
                    </a:lnTo>
                    <a:lnTo>
                      <a:pt x="1240" y="890"/>
                    </a:lnTo>
                    <a:lnTo>
                      <a:pt x="1255" y="897"/>
                    </a:lnTo>
                    <a:lnTo>
                      <a:pt x="1268" y="905"/>
                    </a:lnTo>
                    <a:lnTo>
                      <a:pt x="1281" y="914"/>
                    </a:lnTo>
                    <a:lnTo>
                      <a:pt x="1292" y="924"/>
                    </a:lnTo>
                    <a:lnTo>
                      <a:pt x="1302" y="935"/>
                    </a:lnTo>
                    <a:lnTo>
                      <a:pt x="1311" y="947"/>
                    </a:lnTo>
                    <a:lnTo>
                      <a:pt x="1320" y="961"/>
                    </a:lnTo>
                    <a:lnTo>
                      <a:pt x="1327" y="976"/>
                    </a:lnTo>
                    <a:lnTo>
                      <a:pt x="1331" y="990"/>
                    </a:lnTo>
                    <a:lnTo>
                      <a:pt x="1336" y="1005"/>
                    </a:lnTo>
                    <a:lnTo>
                      <a:pt x="1338" y="1022"/>
                    </a:lnTo>
                    <a:lnTo>
                      <a:pt x="1339" y="1037"/>
                    </a:lnTo>
                    <a:lnTo>
                      <a:pt x="1339" y="1037"/>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51" name="Freeform 94">
                <a:extLst>
                  <a:ext uri="{FF2B5EF4-FFF2-40B4-BE49-F238E27FC236}">
                    <a16:creationId xmlns:a16="http://schemas.microsoft.com/office/drawing/2014/main" id="{29466063-7E6A-4D0C-9AF7-84CC69EF926B}"/>
                  </a:ext>
                </a:extLst>
              </p:cNvPr>
              <p:cNvSpPr>
                <a:spLocks/>
              </p:cNvSpPr>
              <p:nvPr/>
            </p:nvSpPr>
            <p:spPr bwMode="auto">
              <a:xfrm>
                <a:off x="5478" y="1331"/>
                <a:ext cx="395" cy="748"/>
              </a:xfrm>
              <a:custGeom>
                <a:avLst/>
                <a:gdLst>
                  <a:gd name="T0" fmla="*/ 1570 w 1580"/>
                  <a:gd name="T1" fmla="*/ 2810 h 2992"/>
                  <a:gd name="T2" fmla="*/ 1525 w 1580"/>
                  <a:gd name="T3" fmla="*/ 2898 h 2992"/>
                  <a:gd name="T4" fmla="*/ 1472 w 1580"/>
                  <a:gd name="T5" fmla="*/ 2947 h 2992"/>
                  <a:gd name="T6" fmla="*/ 1391 w 1580"/>
                  <a:gd name="T7" fmla="*/ 2984 h 2992"/>
                  <a:gd name="T8" fmla="*/ 1325 w 1580"/>
                  <a:gd name="T9" fmla="*/ 2992 h 2992"/>
                  <a:gd name="T10" fmla="*/ 1253 w 1580"/>
                  <a:gd name="T11" fmla="*/ 2982 h 2992"/>
                  <a:gd name="T12" fmla="*/ 1165 w 1580"/>
                  <a:gd name="T13" fmla="*/ 2937 h 2992"/>
                  <a:gd name="T14" fmla="*/ 464 w 1580"/>
                  <a:gd name="T15" fmla="*/ 2368 h 2992"/>
                  <a:gd name="T16" fmla="*/ 346 w 1580"/>
                  <a:gd name="T17" fmla="*/ 2403 h 2992"/>
                  <a:gd name="T18" fmla="*/ 187 w 1580"/>
                  <a:gd name="T19" fmla="*/ 2431 h 2992"/>
                  <a:gd name="T20" fmla="*/ 164 w 1580"/>
                  <a:gd name="T21" fmla="*/ 2038 h 2992"/>
                  <a:gd name="T22" fmla="*/ 250 w 1580"/>
                  <a:gd name="T23" fmla="*/ 2013 h 2992"/>
                  <a:gd name="T24" fmla="*/ 380 w 1580"/>
                  <a:gd name="T25" fmla="*/ 1970 h 2992"/>
                  <a:gd name="T26" fmla="*/ 499 w 1580"/>
                  <a:gd name="T27" fmla="*/ 1906 h 2992"/>
                  <a:gd name="T28" fmla="*/ 607 w 1580"/>
                  <a:gd name="T29" fmla="*/ 1825 h 2992"/>
                  <a:gd name="T30" fmla="*/ 699 w 1580"/>
                  <a:gd name="T31" fmla="*/ 1728 h 2992"/>
                  <a:gd name="T32" fmla="*/ 776 w 1580"/>
                  <a:gd name="T33" fmla="*/ 1616 h 2992"/>
                  <a:gd name="T34" fmla="*/ 833 w 1580"/>
                  <a:gd name="T35" fmla="*/ 1493 h 2992"/>
                  <a:gd name="T36" fmla="*/ 868 w 1580"/>
                  <a:gd name="T37" fmla="*/ 1360 h 2992"/>
                  <a:gd name="T38" fmla="*/ 881 w 1580"/>
                  <a:gd name="T39" fmla="*/ 1248 h 2992"/>
                  <a:gd name="T40" fmla="*/ 870 w 1580"/>
                  <a:gd name="T41" fmla="*/ 1085 h 2992"/>
                  <a:gd name="T42" fmla="*/ 828 w 1580"/>
                  <a:gd name="T43" fmla="*/ 930 h 2992"/>
                  <a:gd name="T44" fmla="*/ 758 w 1580"/>
                  <a:gd name="T45" fmla="*/ 789 h 2992"/>
                  <a:gd name="T46" fmla="*/ 662 w 1580"/>
                  <a:gd name="T47" fmla="*/ 664 h 2992"/>
                  <a:gd name="T48" fmla="*/ 544 w 1580"/>
                  <a:gd name="T49" fmla="*/ 559 h 2992"/>
                  <a:gd name="T50" fmla="*/ 407 w 1580"/>
                  <a:gd name="T51" fmla="*/ 478 h 2992"/>
                  <a:gd name="T52" fmla="*/ 254 w 1580"/>
                  <a:gd name="T53" fmla="*/ 424 h 2992"/>
                  <a:gd name="T54" fmla="*/ 129 w 1580"/>
                  <a:gd name="T55" fmla="*/ 404 h 2992"/>
                  <a:gd name="T56" fmla="*/ 0 w 1580"/>
                  <a:gd name="T57" fmla="*/ 404 h 2992"/>
                  <a:gd name="T58" fmla="*/ 36 w 1580"/>
                  <a:gd name="T59" fmla="*/ 317 h 2992"/>
                  <a:gd name="T60" fmla="*/ 59 w 1580"/>
                  <a:gd name="T61" fmla="*/ 193 h 2992"/>
                  <a:gd name="T62" fmla="*/ 59 w 1580"/>
                  <a:gd name="T63" fmla="*/ 119 h 2992"/>
                  <a:gd name="T64" fmla="*/ 46 w 1580"/>
                  <a:gd name="T65" fmla="*/ 40 h 2992"/>
                  <a:gd name="T66" fmla="*/ 71 w 1580"/>
                  <a:gd name="T67" fmla="*/ 0 h 2992"/>
                  <a:gd name="T68" fmla="*/ 163 w 1580"/>
                  <a:gd name="T69" fmla="*/ 5 h 2992"/>
                  <a:gd name="T70" fmla="*/ 285 w 1580"/>
                  <a:gd name="T71" fmla="*/ 22 h 2992"/>
                  <a:gd name="T72" fmla="*/ 401 w 1580"/>
                  <a:gd name="T73" fmla="*/ 49 h 2992"/>
                  <a:gd name="T74" fmla="*/ 515 w 1580"/>
                  <a:gd name="T75" fmla="*/ 88 h 2992"/>
                  <a:gd name="T76" fmla="*/ 623 w 1580"/>
                  <a:gd name="T77" fmla="*/ 137 h 2992"/>
                  <a:gd name="T78" fmla="*/ 726 w 1580"/>
                  <a:gd name="T79" fmla="*/ 197 h 2992"/>
                  <a:gd name="T80" fmla="*/ 823 w 1580"/>
                  <a:gd name="T81" fmla="*/ 267 h 2992"/>
                  <a:gd name="T82" fmla="*/ 913 w 1580"/>
                  <a:gd name="T83" fmla="*/ 346 h 2992"/>
                  <a:gd name="T84" fmla="*/ 996 w 1580"/>
                  <a:gd name="T85" fmla="*/ 435 h 2992"/>
                  <a:gd name="T86" fmla="*/ 1053 w 1580"/>
                  <a:gd name="T87" fmla="*/ 507 h 2992"/>
                  <a:gd name="T88" fmla="*/ 1118 w 1580"/>
                  <a:gd name="T89" fmla="*/ 608 h 2992"/>
                  <a:gd name="T90" fmla="*/ 1173 w 1580"/>
                  <a:gd name="T91" fmla="*/ 715 h 2992"/>
                  <a:gd name="T92" fmla="*/ 1218 w 1580"/>
                  <a:gd name="T93" fmla="*/ 825 h 2992"/>
                  <a:gd name="T94" fmla="*/ 1251 w 1580"/>
                  <a:gd name="T95" fmla="*/ 939 h 2992"/>
                  <a:gd name="T96" fmla="*/ 1272 w 1580"/>
                  <a:gd name="T97" fmla="*/ 1056 h 2992"/>
                  <a:gd name="T98" fmla="*/ 1283 w 1580"/>
                  <a:gd name="T99" fmla="*/ 1176 h 2992"/>
                  <a:gd name="T100" fmla="*/ 1281 w 1580"/>
                  <a:gd name="T101" fmla="*/ 1296 h 2992"/>
                  <a:gd name="T102" fmla="*/ 1271 w 1580"/>
                  <a:gd name="T103" fmla="*/ 1396 h 2992"/>
                  <a:gd name="T104" fmla="*/ 1243 w 1580"/>
                  <a:gd name="T105" fmla="*/ 1530 h 2992"/>
                  <a:gd name="T106" fmla="*/ 1200 w 1580"/>
                  <a:gd name="T107" fmla="*/ 1660 h 2992"/>
                  <a:gd name="T108" fmla="*/ 1144 w 1580"/>
                  <a:gd name="T109" fmla="*/ 1785 h 2992"/>
                  <a:gd name="T110" fmla="*/ 1523 w 1580"/>
                  <a:gd name="T111" fmla="*/ 2577 h 2992"/>
                  <a:gd name="T112" fmla="*/ 1561 w 1580"/>
                  <a:gd name="T113" fmla="*/ 2640 h 2992"/>
                  <a:gd name="T114" fmla="*/ 1580 w 1580"/>
                  <a:gd name="T115" fmla="*/ 2736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0" h="2992">
                    <a:moveTo>
                      <a:pt x="1579" y="2760"/>
                    </a:moveTo>
                    <a:lnTo>
                      <a:pt x="1579" y="2760"/>
                    </a:lnTo>
                    <a:lnTo>
                      <a:pt x="1576" y="2785"/>
                    </a:lnTo>
                    <a:lnTo>
                      <a:pt x="1570" y="2810"/>
                    </a:lnTo>
                    <a:lnTo>
                      <a:pt x="1562" y="2834"/>
                    </a:lnTo>
                    <a:lnTo>
                      <a:pt x="1552" y="2856"/>
                    </a:lnTo>
                    <a:lnTo>
                      <a:pt x="1540" y="2877"/>
                    </a:lnTo>
                    <a:lnTo>
                      <a:pt x="1525" y="2898"/>
                    </a:lnTo>
                    <a:lnTo>
                      <a:pt x="1508" y="2917"/>
                    </a:lnTo>
                    <a:lnTo>
                      <a:pt x="1490" y="2934"/>
                    </a:lnTo>
                    <a:lnTo>
                      <a:pt x="1490" y="2934"/>
                    </a:lnTo>
                    <a:lnTo>
                      <a:pt x="1472" y="2947"/>
                    </a:lnTo>
                    <a:lnTo>
                      <a:pt x="1453" y="2958"/>
                    </a:lnTo>
                    <a:lnTo>
                      <a:pt x="1433" y="2968"/>
                    </a:lnTo>
                    <a:lnTo>
                      <a:pt x="1412" y="2977"/>
                    </a:lnTo>
                    <a:lnTo>
                      <a:pt x="1391" y="2984"/>
                    </a:lnTo>
                    <a:lnTo>
                      <a:pt x="1370" y="2989"/>
                    </a:lnTo>
                    <a:lnTo>
                      <a:pt x="1347" y="2992"/>
                    </a:lnTo>
                    <a:lnTo>
                      <a:pt x="1325" y="2992"/>
                    </a:lnTo>
                    <a:lnTo>
                      <a:pt x="1325" y="2992"/>
                    </a:lnTo>
                    <a:lnTo>
                      <a:pt x="1302" y="2992"/>
                    </a:lnTo>
                    <a:lnTo>
                      <a:pt x="1302" y="2992"/>
                    </a:lnTo>
                    <a:lnTo>
                      <a:pt x="1277" y="2989"/>
                    </a:lnTo>
                    <a:lnTo>
                      <a:pt x="1253" y="2982"/>
                    </a:lnTo>
                    <a:lnTo>
                      <a:pt x="1229" y="2974"/>
                    </a:lnTo>
                    <a:lnTo>
                      <a:pt x="1207" y="2964"/>
                    </a:lnTo>
                    <a:lnTo>
                      <a:pt x="1185" y="2952"/>
                    </a:lnTo>
                    <a:lnTo>
                      <a:pt x="1165" y="2937"/>
                    </a:lnTo>
                    <a:lnTo>
                      <a:pt x="1146" y="2920"/>
                    </a:lnTo>
                    <a:lnTo>
                      <a:pt x="1128" y="2901"/>
                    </a:lnTo>
                    <a:lnTo>
                      <a:pt x="620" y="2314"/>
                    </a:lnTo>
                    <a:lnTo>
                      <a:pt x="464" y="2368"/>
                    </a:lnTo>
                    <a:lnTo>
                      <a:pt x="464" y="2368"/>
                    </a:lnTo>
                    <a:lnTo>
                      <a:pt x="425" y="2382"/>
                    </a:lnTo>
                    <a:lnTo>
                      <a:pt x="386" y="2393"/>
                    </a:lnTo>
                    <a:lnTo>
                      <a:pt x="346" y="2403"/>
                    </a:lnTo>
                    <a:lnTo>
                      <a:pt x="307" y="2412"/>
                    </a:lnTo>
                    <a:lnTo>
                      <a:pt x="267" y="2420"/>
                    </a:lnTo>
                    <a:lnTo>
                      <a:pt x="227" y="2427"/>
                    </a:lnTo>
                    <a:lnTo>
                      <a:pt x="187" y="2431"/>
                    </a:lnTo>
                    <a:lnTo>
                      <a:pt x="146" y="2435"/>
                    </a:lnTo>
                    <a:lnTo>
                      <a:pt x="146" y="2049"/>
                    </a:lnTo>
                    <a:lnTo>
                      <a:pt x="146" y="2049"/>
                    </a:lnTo>
                    <a:lnTo>
                      <a:pt x="164" y="2038"/>
                    </a:lnTo>
                    <a:lnTo>
                      <a:pt x="182" y="2027"/>
                    </a:lnTo>
                    <a:lnTo>
                      <a:pt x="182" y="2027"/>
                    </a:lnTo>
                    <a:lnTo>
                      <a:pt x="216" y="2021"/>
                    </a:lnTo>
                    <a:lnTo>
                      <a:pt x="250" y="2013"/>
                    </a:lnTo>
                    <a:lnTo>
                      <a:pt x="283" y="2004"/>
                    </a:lnTo>
                    <a:lnTo>
                      <a:pt x="316" y="1994"/>
                    </a:lnTo>
                    <a:lnTo>
                      <a:pt x="349" y="1983"/>
                    </a:lnTo>
                    <a:lnTo>
                      <a:pt x="380" y="1970"/>
                    </a:lnTo>
                    <a:lnTo>
                      <a:pt x="410" y="1956"/>
                    </a:lnTo>
                    <a:lnTo>
                      <a:pt x="441" y="1941"/>
                    </a:lnTo>
                    <a:lnTo>
                      <a:pt x="471" y="1924"/>
                    </a:lnTo>
                    <a:lnTo>
                      <a:pt x="499" y="1906"/>
                    </a:lnTo>
                    <a:lnTo>
                      <a:pt x="527" y="1888"/>
                    </a:lnTo>
                    <a:lnTo>
                      <a:pt x="554" y="1868"/>
                    </a:lnTo>
                    <a:lnTo>
                      <a:pt x="581" y="1847"/>
                    </a:lnTo>
                    <a:lnTo>
                      <a:pt x="607" y="1825"/>
                    </a:lnTo>
                    <a:lnTo>
                      <a:pt x="632" y="1803"/>
                    </a:lnTo>
                    <a:lnTo>
                      <a:pt x="656" y="1778"/>
                    </a:lnTo>
                    <a:lnTo>
                      <a:pt x="678" y="1753"/>
                    </a:lnTo>
                    <a:lnTo>
                      <a:pt x="699" y="1728"/>
                    </a:lnTo>
                    <a:lnTo>
                      <a:pt x="721" y="1702"/>
                    </a:lnTo>
                    <a:lnTo>
                      <a:pt x="740" y="1674"/>
                    </a:lnTo>
                    <a:lnTo>
                      <a:pt x="759" y="1646"/>
                    </a:lnTo>
                    <a:lnTo>
                      <a:pt x="776" y="1616"/>
                    </a:lnTo>
                    <a:lnTo>
                      <a:pt x="792" y="1587"/>
                    </a:lnTo>
                    <a:lnTo>
                      <a:pt x="807" y="1557"/>
                    </a:lnTo>
                    <a:lnTo>
                      <a:pt x="821" y="1525"/>
                    </a:lnTo>
                    <a:lnTo>
                      <a:pt x="833" y="1493"/>
                    </a:lnTo>
                    <a:lnTo>
                      <a:pt x="843" y="1461"/>
                    </a:lnTo>
                    <a:lnTo>
                      <a:pt x="854" y="1428"/>
                    </a:lnTo>
                    <a:lnTo>
                      <a:pt x="861" y="1394"/>
                    </a:lnTo>
                    <a:lnTo>
                      <a:pt x="868" y="1360"/>
                    </a:lnTo>
                    <a:lnTo>
                      <a:pt x="874" y="1325"/>
                    </a:lnTo>
                    <a:lnTo>
                      <a:pt x="878" y="1290"/>
                    </a:lnTo>
                    <a:lnTo>
                      <a:pt x="878" y="1290"/>
                    </a:lnTo>
                    <a:lnTo>
                      <a:pt x="881" y="1248"/>
                    </a:lnTo>
                    <a:lnTo>
                      <a:pt x="881" y="1206"/>
                    </a:lnTo>
                    <a:lnTo>
                      <a:pt x="879" y="1166"/>
                    </a:lnTo>
                    <a:lnTo>
                      <a:pt x="876" y="1124"/>
                    </a:lnTo>
                    <a:lnTo>
                      <a:pt x="870" y="1085"/>
                    </a:lnTo>
                    <a:lnTo>
                      <a:pt x="863" y="1045"/>
                    </a:lnTo>
                    <a:lnTo>
                      <a:pt x="852" y="1006"/>
                    </a:lnTo>
                    <a:lnTo>
                      <a:pt x="841" y="968"/>
                    </a:lnTo>
                    <a:lnTo>
                      <a:pt x="828" y="930"/>
                    </a:lnTo>
                    <a:lnTo>
                      <a:pt x="813" y="894"/>
                    </a:lnTo>
                    <a:lnTo>
                      <a:pt x="796" y="858"/>
                    </a:lnTo>
                    <a:lnTo>
                      <a:pt x="778" y="823"/>
                    </a:lnTo>
                    <a:lnTo>
                      <a:pt x="758" y="789"/>
                    </a:lnTo>
                    <a:lnTo>
                      <a:pt x="737" y="755"/>
                    </a:lnTo>
                    <a:lnTo>
                      <a:pt x="713" y="724"/>
                    </a:lnTo>
                    <a:lnTo>
                      <a:pt x="688" y="694"/>
                    </a:lnTo>
                    <a:lnTo>
                      <a:pt x="662" y="664"/>
                    </a:lnTo>
                    <a:lnTo>
                      <a:pt x="634" y="635"/>
                    </a:lnTo>
                    <a:lnTo>
                      <a:pt x="606" y="608"/>
                    </a:lnTo>
                    <a:lnTo>
                      <a:pt x="576" y="583"/>
                    </a:lnTo>
                    <a:lnTo>
                      <a:pt x="544" y="559"/>
                    </a:lnTo>
                    <a:lnTo>
                      <a:pt x="512" y="536"/>
                    </a:lnTo>
                    <a:lnTo>
                      <a:pt x="478" y="515"/>
                    </a:lnTo>
                    <a:lnTo>
                      <a:pt x="443" y="496"/>
                    </a:lnTo>
                    <a:lnTo>
                      <a:pt x="407" y="478"/>
                    </a:lnTo>
                    <a:lnTo>
                      <a:pt x="370" y="462"/>
                    </a:lnTo>
                    <a:lnTo>
                      <a:pt x="332" y="447"/>
                    </a:lnTo>
                    <a:lnTo>
                      <a:pt x="294" y="435"/>
                    </a:lnTo>
                    <a:lnTo>
                      <a:pt x="254" y="424"/>
                    </a:lnTo>
                    <a:lnTo>
                      <a:pt x="213" y="415"/>
                    </a:lnTo>
                    <a:lnTo>
                      <a:pt x="172" y="408"/>
                    </a:lnTo>
                    <a:lnTo>
                      <a:pt x="129" y="404"/>
                    </a:lnTo>
                    <a:lnTo>
                      <a:pt x="129" y="404"/>
                    </a:lnTo>
                    <a:lnTo>
                      <a:pt x="106" y="403"/>
                    </a:lnTo>
                    <a:lnTo>
                      <a:pt x="73" y="401"/>
                    </a:lnTo>
                    <a:lnTo>
                      <a:pt x="37" y="401"/>
                    </a:lnTo>
                    <a:lnTo>
                      <a:pt x="0" y="404"/>
                    </a:lnTo>
                    <a:lnTo>
                      <a:pt x="0" y="404"/>
                    </a:lnTo>
                    <a:lnTo>
                      <a:pt x="14" y="376"/>
                    </a:lnTo>
                    <a:lnTo>
                      <a:pt x="26" y="347"/>
                    </a:lnTo>
                    <a:lnTo>
                      <a:pt x="36" y="317"/>
                    </a:lnTo>
                    <a:lnTo>
                      <a:pt x="44" y="288"/>
                    </a:lnTo>
                    <a:lnTo>
                      <a:pt x="51" y="256"/>
                    </a:lnTo>
                    <a:lnTo>
                      <a:pt x="55" y="225"/>
                    </a:lnTo>
                    <a:lnTo>
                      <a:pt x="59" y="193"/>
                    </a:lnTo>
                    <a:lnTo>
                      <a:pt x="60" y="161"/>
                    </a:lnTo>
                    <a:lnTo>
                      <a:pt x="60" y="161"/>
                    </a:lnTo>
                    <a:lnTo>
                      <a:pt x="60" y="140"/>
                    </a:lnTo>
                    <a:lnTo>
                      <a:pt x="59" y="119"/>
                    </a:lnTo>
                    <a:lnTo>
                      <a:pt x="56" y="99"/>
                    </a:lnTo>
                    <a:lnTo>
                      <a:pt x="53" y="79"/>
                    </a:lnTo>
                    <a:lnTo>
                      <a:pt x="50" y="60"/>
                    </a:lnTo>
                    <a:lnTo>
                      <a:pt x="46" y="40"/>
                    </a:lnTo>
                    <a:lnTo>
                      <a:pt x="42" y="20"/>
                    </a:lnTo>
                    <a:lnTo>
                      <a:pt x="36" y="1"/>
                    </a:lnTo>
                    <a:lnTo>
                      <a:pt x="36" y="1"/>
                    </a:lnTo>
                    <a:lnTo>
                      <a:pt x="71" y="0"/>
                    </a:lnTo>
                    <a:lnTo>
                      <a:pt x="103" y="1"/>
                    </a:lnTo>
                    <a:lnTo>
                      <a:pt x="135" y="2"/>
                    </a:lnTo>
                    <a:lnTo>
                      <a:pt x="163" y="5"/>
                    </a:lnTo>
                    <a:lnTo>
                      <a:pt x="163" y="5"/>
                    </a:lnTo>
                    <a:lnTo>
                      <a:pt x="193" y="8"/>
                    </a:lnTo>
                    <a:lnTo>
                      <a:pt x="224" y="11"/>
                    </a:lnTo>
                    <a:lnTo>
                      <a:pt x="254" y="16"/>
                    </a:lnTo>
                    <a:lnTo>
                      <a:pt x="285" y="22"/>
                    </a:lnTo>
                    <a:lnTo>
                      <a:pt x="314" y="27"/>
                    </a:lnTo>
                    <a:lnTo>
                      <a:pt x="343" y="34"/>
                    </a:lnTo>
                    <a:lnTo>
                      <a:pt x="372" y="41"/>
                    </a:lnTo>
                    <a:lnTo>
                      <a:pt x="401" y="49"/>
                    </a:lnTo>
                    <a:lnTo>
                      <a:pt x="430" y="57"/>
                    </a:lnTo>
                    <a:lnTo>
                      <a:pt x="459" y="66"/>
                    </a:lnTo>
                    <a:lnTo>
                      <a:pt x="487" y="77"/>
                    </a:lnTo>
                    <a:lnTo>
                      <a:pt x="515" y="88"/>
                    </a:lnTo>
                    <a:lnTo>
                      <a:pt x="542" y="99"/>
                    </a:lnTo>
                    <a:lnTo>
                      <a:pt x="569" y="111"/>
                    </a:lnTo>
                    <a:lnTo>
                      <a:pt x="596" y="124"/>
                    </a:lnTo>
                    <a:lnTo>
                      <a:pt x="623" y="137"/>
                    </a:lnTo>
                    <a:lnTo>
                      <a:pt x="649" y="151"/>
                    </a:lnTo>
                    <a:lnTo>
                      <a:pt x="675" y="165"/>
                    </a:lnTo>
                    <a:lnTo>
                      <a:pt x="701" y="181"/>
                    </a:lnTo>
                    <a:lnTo>
                      <a:pt x="726" y="197"/>
                    </a:lnTo>
                    <a:lnTo>
                      <a:pt x="751" y="214"/>
                    </a:lnTo>
                    <a:lnTo>
                      <a:pt x="775" y="231"/>
                    </a:lnTo>
                    <a:lnTo>
                      <a:pt x="800" y="249"/>
                    </a:lnTo>
                    <a:lnTo>
                      <a:pt x="823" y="267"/>
                    </a:lnTo>
                    <a:lnTo>
                      <a:pt x="846" y="286"/>
                    </a:lnTo>
                    <a:lnTo>
                      <a:pt x="869" y="306"/>
                    </a:lnTo>
                    <a:lnTo>
                      <a:pt x="892" y="326"/>
                    </a:lnTo>
                    <a:lnTo>
                      <a:pt x="913" y="346"/>
                    </a:lnTo>
                    <a:lnTo>
                      <a:pt x="935" y="368"/>
                    </a:lnTo>
                    <a:lnTo>
                      <a:pt x="956" y="390"/>
                    </a:lnTo>
                    <a:lnTo>
                      <a:pt x="976" y="413"/>
                    </a:lnTo>
                    <a:lnTo>
                      <a:pt x="996" y="435"/>
                    </a:lnTo>
                    <a:lnTo>
                      <a:pt x="996" y="435"/>
                    </a:lnTo>
                    <a:lnTo>
                      <a:pt x="1015" y="459"/>
                    </a:lnTo>
                    <a:lnTo>
                      <a:pt x="1035" y="483"/>
                    </a:lnTo>
                    <a:lnTo>
                      <a:pt x="1053" y="507"/>
                    </a:lnTo>
                    <a:lnTo>
                      <a:pt x="1071" y="532"/>
                    </a:lnTo>
                    <a:lnTo>
                      <a:pt x="1086" y="558"/>
                    </a:lnTo>
                    <a:lnTo>
                      <a:pt x="1103" y="582"/>
                    </a:lnTo>
                    <a:lnTo>
                      <a:pt x="1118" y="608"/>
                    </a:lnTo>
                    <a:lnTo>
                      <a:pt x="1134" y="634"/>
                    </a:lnTo>
                    <a:lnTo>
                      <a:pt x="1147" y="661"/>
                    </a:lnTo>
                    <a:lnTo>
                      <a:pt x="1161" y="688"/>
                    </a:lnTo>
                    <a:lnTo>
                      <a:pt x="1173" y="715"/>
                    </a:lnTo>
                    <a:lnTo>
                      <a:pt x="1185" y="742"/>
                    </a:lnTo>
                    <a:lnTo>
                      <a:pt x="1197" y="769"/>
                    </a:lnTo>
                    <a:lnTo>
                      <a:pt x="1208" y="797"/>
                    </a:lnTo>
                    <a:lnTo>
                      <a:pt x="1218" y="825"/>
                    </a:lnTo>
                    <a:lnTo>
                      <a:pt x="1227" y="853"/>
                    </a:lnTo>
                    <a:lnTo>
                      <a:pt x="1236" y="881"/>
                    </a:lnTo>
                    <a:lnTo>
                      <a:pt x="1244" y="911"/>
                    </a:lnTo>
                    <a:lnTo>
                      <a:pt x="1251" y="939"/>
                    </a:lnTo>
                    <a:lnTo>
                      <a:pt x="1257" y="968"/>
                    </a:lnTo>
                    <a:lnTo>
                      <a:pt x="1263" y="997"/>
                    </a:lnTo>
                    <a:lnTo>
                      <a:pt x="1269" y="1026"/>
                    </a:lnTo>
                    <a:lnTo>
                      <a:pt x="1272" y="1056"/>
                    </a:lnTo>
                    <a:lnTo>
                      <a:pt x="1276" y="1086"/>
                    </a:lnTo>
                    <a:lnTo>
                      <a:pt x="1279" y="1115"/>
                    </a:lnTo>
                    <a:lnTo>
                      <a:pt x="1281" y="1145"/>
                    </a:lnTo>
                    <a:lnTo>
                      <a:pt x="1283" y="1176"/>
                    </a:lnTo>
                    <a:lnTo>
                      <a:pt x="1283" y="1206"/>
                    </a:lnTo>
                    <a:lnTo>
                      <a:pt x="1283" y="1235"/>
                    </a:lnTo>
                    <a:lnTo>
                      <a:pt x="1283" y="1266"/>
                    </a:lnTo>
                    <a:lnTo>
                      <a:pt x="1281" y="1296"/>
                    </a:lnTo>
                    <a:lnTo>
                      <a:pt x="1279" y="1328"/>
                    </a:lnTo>
                    <a:lnTo>
                      <a:pt x="1279" y="1328"/>
                    </a:lnTo>
                    <a:lnTo>
                      <a:pt x="1275" y="1361"/>
                    </a:lnTo>
                    <a:lnTo>
                      <a:pt x="1271" y="1396"/>
                    </a:lnTo>
                    <a:lnTo>
                      <a:pt x="1265" y="1430"/>
                    </a:lnTo>
                    <a:lnTo>
                      <a:pt x="1258" y="1463"/>
                    </a:lnTo>
                    <a:lnTo>
                      <a:pt x="1252" y="1497"/>
                    </a:lnTo>
                    <a:lnTo>
                      <a:pt x="1243" y="1530"/>
                    </a:lnTo>
                    <a:lnTo>
                      <a:pt x="1234" y="1564"/>
                    </a:lnTo>
                    <a:lnTo>
                      <a:pt x="1224" y="1596"/>
                    </a:lnTo>
                    <a:lnTo>
                      <a:pt x="1212" y="1628"/>
                    </a:lnTo>
                    <a:lnTo>
                      <a:pt x="1200" y="1660"/>
                    </a:lnTo>
                    <a:lnTo>
                      <a:pt x="1188" y="1692"/>
                    </a:lnTo>
                    <a:lnTo>
                      <a:pt x="1174" y="1723"/>
                    </a:lnTo>
                    <a:lnTo>
                      <a:pt x="1159" y="1753"/>
                    </a:lnTo>
                    <a:lnTo>
                      <a:pt x="1144" y="1785"/>
                    </a:lnTo>
                    <a:lnTo>
                      <a:pt x="1127" y="1815"/>
                    </a:lnTo>
                    <a:lnTo>
                      <a:pt x="1109" y="1844"/>
                    </a:lnTo>
                    <a:lnTo>
                      <a:pt x="1019" y="1995"/>
                    </a:lnTo>
                    <a:lnTo>
                      <a:pt x="1523" y="2577"/>
                    </a:lnTo>
                    <a:lnTo>
                      <a:pt x="1523" y="2577"/>
                    </a:lnTo>
                    <a:lnTo>
                      <a:pt x="1537" y="2598"/>
                    </a:lnTo>
                    <a:lnTo>
                      <a:pt x="1550" y="2618"/>
                    </a:lnTo>
                    <a:lnTo>
                      <a:pt x="1561" y="2640"/>
                    </a:lnTo>
                    <a:lnTo>
                      <a:pt x="1569" y="2663"/>
                    </a:lnTo>
                    <a:lnTo>
                      <a:pt x="1576" y="2686"/>
                    </a:lnTo>
                    <a:lnTo>
                      <a:pt x="1579" y="2711"/>
                    </a:lnTo>
                    <a:lnTo>
                      <a:pt x="1580" y="2736"/>
                    </a:lnTo>
                    <a:lnTo>
                      <a:pt x="1579" y="2760"/>
                    </a:lnTo>
                    <a:lnTo>
                      <a:pt x="1579" y="27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52" name="Freeform 95">
                <a:extLst>
                  <a:ext uri="{FF2B5EF4-FFF2-40B4-BE49-F238E27FC236}">
                    <a16:creationId xmlns:a16="http://schemas.microsoft.com/office/drawing/2014/main" id="{24BA9341-6ED0-4CD9-9737-DA2D67EB5257}"/>
                  </a:ext>
                </a:extLst>
              </p:cNvPr>
              <p:cNvSpPr>
                <a:spLocks/>
              </p:cNvSpPr>
              <p:nvPr/>
            </p:nvSpPr>
            <p:spPr bwMode="auto">
              <a:xfrm>
                <a:off x="5564" y="1520"/>
                <a:ext cx="77" cy="141"/>
              </a:xfrm>
              <a:custGeom>
                <a:avLst/>
                <a:gdLst>
                  <a:gd name="T0" fmla="*/ 243 w 308"/>
                  <a:gd name="T1" fmla="*/ 562 h 562"/>
                  <a:gd name="T2" fmla="*/ 238 w 308"/>
                  <a:gd name="T3" fmla="*/ 560 h 562"/>
                  <a:gd name="T4" fmla="*/ 215 w 308"/>
                  <a:gd name="T5" fmla="*/ 554 h 562"/>
                  <a:gd name="T6" fmla="*/ 196 w 308"/>
                  <a:gd name="T7" fmla="*/ 539 h 562"/>
                  <a:gd name="T8" fmla="*/ 184 w 308"/>
                  <a:gd name="T9" fmla="*/ 518 h 562"/>
                  <a:gd name="T10" fmla="*/ 181 w 308"/>
                  <a:gd name="T11" fmla="*/ 493 h 562"/>
                  <a:gd name="T12" fmla="*/ 182 w 308"/>
                  <a:gd name="T13" fmla="*/ 473 h 562"/>
                  <a:gd name="T14" fmla="*/ 182 w 308"/>
                  <a:gd name="T15" fmla="*/ 431 h 562"/>
                  <a:gd name="T16" fmla="*/ 178 w 308"/>
                  <a:gd name="T17" fmla="*/ 390 h 562"/>
                  <a:gd name="T18" fmla="*/ 170 w 308"/>
                  <a:gd name="T19" fmla="*/ 349 h 562"/>
                  <a:gd name="T20" fmla="*/ 159 w 308"/>
                  <a:gd name="T21" fmla="*/ 310 h 562"/>
                  <a:gd name="T22" fmla="*/ 144 w 308"/>
                  <a:gd name="T23" fmla="*/ 272 h 562"/>
                  <a:gd name="T24" fmla="*/ 125 w 308"/>
                  <a:gd name="T25" fmla="*/ 234 h 562"/>
                  <a:gd name="T26" fmla="*/ 102 w 308"/>
                  <a:gd name="T27" fmla="*/ 198 h 562"/>
                  <a:gd name="T28" fmla="*/ 91 w 308"/>
                  <a:gd name="T29" fmla="*/ 182 h 562"/>
                  <a:gd name="T30" fmla="*/ 58 w 308"/>
                  <a:gd name="T31" fmla="*/ 143 h 562"/>
                  <a:gd name="T32" fmla="*/ 22 w 308"/>
                  <a:gd name="T33" fmla="*/ 109 h 562"/>
                  <a:gd name="T34" fmla="*/ 14 w 308"/>
                  <a:gd name="T35" fmla="*/ 100 h 562"/>
                  <a:gd name="T36" fmla="*/ 2 w 308"/>
                  <a:gd name="T37" fmla="*/ 78 h 562"/>
                  <a:gd name="T38" fmla="*/ 0 w 308"/>
                  <a:gd name="T39" fmla="*/ 55 h 562"/>
                  <a:gd name="T40" fmla="*/ 8 w 308"/>
                  <a:gd name="T41" fmla="*/ 31 h 562"/>
                  <a:gd name="T42" fmla="*/ 15 w 308"/>
                  <a:gd name="T43" fmla="*/ 21 h 562"/>
                  <a:gd name="T44" fmla="*/ 35 w 308"/>
                  <a:gd name="T45" fmla="*/ 5 h 562"/>
                  <a:gd name="T46" fmla="*/ 57 w 308"/>
                  <a:gd name="T47" fmla="*/ 0 h 562"/>
                  <a:gd name="T48" fmla="*/ 82 w 308"/>
                  <a:gd name="T49" fmla="*/ 2 h 562"/>
                  <a:gd name="T50" fmla="*/ 103 w 308"/>
                  <a:gd name="T51" fmla="*/ 14 h 562"/>
                  <a:gd name="T52" fmla="*/ 127 w 308"/>
                  <a:gd name="T53" fmla="*/ 36 h 562"/>
                  <a:gd name="T54" fmla="*/ 171 w 308"/>
                  <a:gd name="T55" fmla="*/ 82 h 562"/>
                  <a:gd name="T56" fmla="*/ 190 w 308"/>
                  <a:gd name="T57" fmla="*/ 106 h 562"/>
                  <a:gd name="T58" fmla="*/ 220 w 308"/>
                  <a:gd name="T59" fmla="*/ 150 h 562"/>
                  <a:gd name="T60" fmla="*/ 246 w 308"/>
                  <a:gd name="T61" fmla="*/ 196 h 562"/>
                  <a:gd name="T62" fmla="*/ 268 w 308"/>
                  <a:gd name="T63" fmla="*/ 245 h 562"/>
                  <a:gd name="T64" fmla="*/ 285 w 308"/>
                  <a:gd name="T65" fmla="*/ 294 h 562"/>
                  <a:gd name="T66" fmla="*/ 297 w 308"/>
                  <a:gd name="T67" fmla="*/ 346 h 562"/>
                  <a:gd name="T68" fmla="*/ 305 w 308"/>
                  <a:gd name="T69" fmla="*/ 397 h 562"/>
                  <a:gd name="T70" fmla="*/ 308 w 308"/>
                  <a:gd name="T71" fmla="*/ 450 h 562"/>
                  <a:gd name="T72" fmla="*/ 306 w 308"/>
                  <a:gd name="T73" fmla="*/ 504 h 562"/>
                  <a:gd name="T74" fmla="*/ 304 w 308"/>
                  <a:gd name="T75" fmla="*/ 515 h 562"/>
                  <a:gd name="T76" fmla="*/ 294 w 308"/>
                  <a:gd name="T77" fmla="*/ 536 h 562"/>
                  <a:gd name="T78" fmla="*/ 277 w 308"/>
                  <a:gd name="T79" fmla="*/ 551 h 562"/>
                  <a:gd name="T80" fmla="*/ 255 w 308"/>
                  <a:gd name="T81" fmla="*/ 560 h 562"/>
                  <a:gd name="T82" fmla="*/ 243 w 308"/>
                  <a:gd name="T83" fmla="*/ 562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62">
                    <a:moveTo>
                      <a:pt x="243" y="562"/>
                    </a:moveTo>
                    <a:lnTo>
                      <a:pt x="243" y="562"/>
                    </a:lnTo>
                    <a:lnTo>
                      <a:pt x="238" y="560"/>
                    </a:lnTo>
                    <a:lnTo>
                      <a:pt x="238" y="560"/>
                    </a:lnTo>
                    <a:lnTo>
                      <a:pt x="226" y="558"/>
                    </a:lnTo>
                    <a:lnTo>
                      <a:pt x="215" y="554"/>
                    </a:lnTo>
                    <a:lnTo>
                      <a:pt x="205" y="547"/>
                    </a:lnTo>
                    <a:lnTo>
                      <a:pt x="196" y="539"/>
                    </a:lnTo>
                    <a:lnTo>
                      <a:pt x="189" y="529"/>
                    </a:lnTo>
                    <a:lnTo>
                      <a:pt x="184" y="518"/>
                    </a:lnTo>
                    <a:lnTo>
                      <a:pt x="181" y="506"/>
                    </a:lnTo>
                    <a:lnTo>
                      <a:pt x="181" y="493"/>
                    </a:lnTo>
                    <a:lnTo>
                      <a:pt x="181" y="493"/>
                    </a:lnTo>
                    <a:lnTo>
                      <a:pt x="182" y="473"/>
                    </a:lnTo>
                    <a:lnTo>
                      <a:pt x="182" y="451"/>
                    </a:lnTo>
                    <a:lnTo>
                      <a:pt x="182" y="431"/>
                    </a:lnTo>
                    <a:lnTo>
                      <a:pt x="180" y="410"/>
                    </a:lnTo>
                    <a:lnTo>
                      <a:pt x="178" y="390"/>
                    </a:lnTo>
                    <a:lnTo>
                      <a:pt x="174" y="369"/>
                    </a:lnTo>
                    <a:lnTo>
                      <a:pt x="170" y="349"/>
                    </a:lnTo>
                    <a:lnTo>
                      <a:pt x="164" y="329"/>
                    </a:lnTo>
                    <a:lnTo>
                      <a:pt x="159" y="310"/>
                    </a:lnTo>
                    <a:lnTo>
                      <a:pt x="152" y="291"/>
                    </a:lnTo>
                    <a:lnTo>
                      <a:pt x="144" y="272"/>
                    </a:lnTo>
                    <a:lnTo>
                      <a:pt x="135" y="252"/>
                    </a:lnTo>
                    <a:lnTo>
                      <a:pt x="125" y="234"/>
                    </a:lnTo>
                    <a:lnTo>
                      <a:pt x="115" y="216"/>
                    </a:lnTo>
                    <a:lnTo>
                      <a:pt x="102" y="198"/>
                    </a:lnTo>
                    <a:lnTo>
                      <a:pt x="91" y="182"/>
                    </a:lnTo>
                    <a:lnTo>
                      <a:pt x="91" y="182"/>
                    </a:lnTo>
                    <a:lnTo>
                      <a:pt x="75" y="163"/>
                    </a:lnTo>
                    <a:lnTo>
                      <a:pt x="58" y="143"/>
                    </a:lnTo>
                    <a:lnTo>
                      <a:pt x="40" y="125"/>
                    </a:lnTo>
                    <a:lnTo>
                      <a:pt x="22" y="109"/>
                    </a:lnTo>
                    <a:lnTo>
                      <a:pt x="22" y="109"/>
                    </a:lnTo>
                    <a:lnTo>
                      <a:pt x="14" y="100"/>
                    </a:lnTo>
                    <a:lnTo>
                      <a:pt x="7" y="89"/>
                    </a:lnTo>
                    <a:lnTo>
                      <a:pt x="2" y="78"/>
                    </a:lnTo>
                    <a:lnTo>
                      <a:pt x="0" y="67"/>
                    </a:lnTo>
                    <a:lnTo>
                      <a:pt x="0" y="55"/>
                    </a:lnTo>
                    <a:lnTo>
                      <a:pt x="3" y="42"/>
                    </a:lnTo>
                    <a:lnTo>
                      <a:pt x="8" y="31"/>
                    </a:lnTo>
                    <a:lnTo>
                      <a:pt x="15" y="21"/>
                    </a:lnTo>
                    <a:lnTo>
                      <a:pt x="15" y="21"/>
                    </a:lnTo>
                    <a:lnTo>
                      <a:pt x="25" y="12"/>
                    </a:lnTo>
                    <a:lnTo>
                      <a:pt x="35" y="5"/>
                    </a:lnTo>
                    <a:lnTo>
                      <a:pt x="46" y="2"/>
                    </a:lnTo>
                    <a:lnTo>
                      <a:pt x="57" y="0"/>
                    </a:lnTo>
                    <a:lnTo>
                      <a:pt x="70" y="0"/>
                    </a:lnTo>
                    <a:lnTo>
                      <a:pt x="82" y="2"/>
                    </a:lnTo>
                    <a:lnTo>
                      <a:pt x="93" y="6"/>
                    </a:lnTo>
                    <a:lnTo>
                      <a:pt x="103" y="14"/>
                    </a:lnTo>
                    <a:lnTo>
                      <a:pt x="103" y="14"/>
                    </a:lnTo>
                    <a:lnTo>
                      <a:pt x="127" y="36"/>
                    </a:lnTo>
                    <a:lnTo>
                      <a:pt x="150" y="58"/>
                    </a:lnTo>
                    <a:lnTo>
                      <a:pt x="171" y="82"/>
                    </a:lnTo>
                    <a:lnTo>
                      <a:pt x="190" y="106"/>
                    </a:lnTo>
                    <a:lnTo>
                      <a:pt x="190" y="106"/>
                    </a:lnTo>
                    <a:lnTo>
                      <a:pt x="206" y="128"/>
                    </a:lnTo>
                    <a:lnTo>
                      <a:pt x="220" y="150"/>
                    </a:lnTo>
                    <a:lnTo>
                      <a:pt x="234" y="174"/>
                    </a:lnTo>
                    <a:lnTo>
                      <a:pt x="246" y="196"/>
                    </a:lnTo>
                    <a:lnTo>
                      <a:pt x="258" y="221"/>
                    </a:lnTo>
                    <a:lnTo>
                      <a:pt x="268" y="245"/>
                    </a:lnTo>
                    <a:lnTo>
                      <a:pt x="277" y="269"/>
                    </a:lnTo>
                    <a:lnTo>
                      <a:pt x="285" y="294"/>
                    </a:lnTo>
                    <a:lnTo>
                      <a:pt x="291" y="320"/>
                    </a:lnTo>
                    <a:lnTo>
                      <a:pt x="297" y="346"/>
                    </a:lnTo>
                    <a:lnTo>
                      <a:pt x="301" y="372"/>
                    </a:lnTo>
                    <a:lnTo>
                      <a:pt x="305" y="397"/>
                    </a:lnTo>
                    <a:lnTo>
                      <a:pt x="307" y="424"/>
                    </a:lnTo>
                    <a:lnTo>
                      <a:pt x="308" y="450"/>
                    </a:lnTo>
                    <a:lnTo>
                      <a:pt x="307" y="477"/>
                    </a:lnTo>
                    <a:lnTo>
                      <a:pt x="306" y="504"/>
                    </a:lnTo>
                    <a:lnTo>
                      <a:pt x="306" y="504"/>
                    </a:lnTo>
                    <a:lnTo>
                      <a:pt x="304" y="515"/>
                    </a:lnTo>
                    <a:lnTo>
                      <a:pt x="299" y="527"/>
                    </a:lnTo>
                    <a:lnTo>
                      <a:pt x="294" y="536"/>
                    </a:lnTo>
                    <a:lnTo>
                      <a:pt x="286" y="545"/>
                    </a:lnTo>
                    <a:lnTo>
                      <a:pt x="277" y="551"/>
                    </a:lnTo>
                    <a:lnTo>
                      <a:pt x="267" y="557"/>
                    </a:lnTo>
                    <a:lnTo>
                      <a:pt x="255" y="560"/>
                    </a:lnTo>
                    <a:lnTo>
                      <a:pt x="243" y="562"/>
                    </a:lnTo>
                    <a:lnTo>
                      <a:pt x="243" y="5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grpSp>
        <p:sp>
          <p:nvSpPr>
            <p:cNvPr id="11" name="Freeform 93">
              <a:extLst>
                <a:ext uri="{FF2B5EF4-FFF2-40B4-BE49-F238E27FC236}">
                  <a16:creationId xmlns:a16="http://schemas.microsoft.com/office/drawing/2014/main" id="{1C485B62-B2B3-4F16-B75B-2BD1777E0B52}"/>
                </a:ext>
              </a:extLst>
            </p:cNvPr>
            <p:cNvSpPr>
              <a:spLocks noEditPoints="1"/>
            </p:cNvSpPr>
            <p:nvPr/>
          </p:nvSpPr>
          <p:spPr bwMode="auto">
            <a:xfrm>
              <a:off x="5903205" y="3759349"/>
              <a:ext cx="137029" cy="341866"/>
            </a:xfrm>
            <a:custGeom>
              <a:avLst/>
              <a:gdLst>
                <a:gd name="T0" fmla="*/ 614 w 1339"/>
                <a:gd name="T1" fmla="*/ 4 h 3320"/>
                <a:gd name="T2" fmla="*/ 529 w 1339"/>
                <a:gd name="T3" fmla="*/ 28 h 3320"/>
                <a:gd name="T4" fmla="*/ 452 w 1339"/>
                <a:gd name="T5" fmla="*/ 72 h 3320"/>
                <a:gd name="T6" fmla="*/ 389 w 1339"/>
                <a:gd name="T7" fmla="*/ 131 h 3320"/>
                <a:gd name="T8" fmla="*/ 343 w 1339"/>
                <a:gd name="T9" fmla="*/ 205 h 3320"/>
                <a:gd name="T10" fmla="*/ 314 w 1339"/>
                <a:gd name="T11" fmla="*/ 289 h 3320"/>
                <a:gd name="T12" fmla="*/ 307 w 1339"/>
                <a:gd name="T13" fmla="*/ 362 h 3320"/>
                <a:gd name="T14" fmla="*/ 318 w 1339"/>
                <a:gd name="T15" fmla="*/ 452 h 3320"/>
                <a:gd name="T16" fmla="*/ 351 w 1339"/>
                <a:gd name="T17" fmla="*/ 534 h 3320"/>
                <a:gd name="T18" fmla="*/ 401 w 1339"/>
                <a:gd name="T19" fmla="*/ 605 h 3320"/>
                <a:gd name="T20" fmla="*/ 467 w 1339"/>
                <a:gd name="T21" fmla="*/ 662 h 3320"/>
                <a:gd name="T22" fmla="*/ 545 w 1339"/>
                <a:gd name="T23" fmla="*/ 701 h 3320"/>
                <a:gd name="T24" fmla="*/ 633 w 1339"/>
                <a:gd name="T25" fmla="*/ 722 h 3320"/>
                <a:gd name="T26" fmla="*/ 707 w 1339"/>
                <a:gd name="T27" fmla="*/ 722 h 3320"/>
                <a:gd name="T28" fmla="*/ 795 w 1339"/>
                <a:gd name="T29" fmla="*/ 701 h 3320"/>
                <a:gd name="T30" fmla="*/ 873 w 1339"/>
                <a:gd name="T31" fmla="*/ 662 h 3320"/>
                <a:gd name="T32" fmla="*/ 939 w 1339"/>
                <a:gd name="T33" fmla="*/ 605 h 3320"/>
                <a:gd name="T34" fmla="*/ 990 w 1339"/>
                <a:gd name="T35" fmla="*/ 534 h 3320"/>
                <a:gd name="T36" fmla="*/ 1021 w 1339"/>
                <a:gd name="T37" fmla="*/ 452 h 3320"/>
                <a:gd name="T38" fmla="*/ 1033 w 1339"/>
                <a:gd name="T39" fmla="*/ 362 h 3320"/>
                <a:gd name="T40" fmla="*/ 1026 w 1339"/>
                <a:gd name="T41" fmla="*/ 289 h 3320"/>
                <a:gd name="T42" fmla="*/ 997 w 1339"/>
                <a:gd name="T43" fmla="*/ 205 h 3320"/>
                <a:gd name="T44" fmla="*/ 950 w 1339"/>
                <a:gd name="T45" fmla="*/ 131 h 3320"/>
                <a:gd name="T46" fmla="*/ 887 w 1339"/>
                <a:gd name="T47" fmla="*/ 72 h 3320"/>
                <a:gd name="T48" fmla="*/ 811 w 1339"/>
                <a:gd name="T49" fmla="*/ 28 h 3320"/>
                <a:gd name="T50" fmla="*/ 725 w 1339"/>
                <a:gd name="T51" fmla="*/ 4 h 3320"/>
                <a:gd name="T52" fmla="*/ 1339 w 1339"/>
                <a:gd name="T53" fmla="*/ 1037 h 3320"/>
                <a:gd name="T54" fmla="*/ 1329 w 1339"/>
                <a:gd name="T55" fmla="*/ 1953 h 3320"/>
                <a:gd name="T56" fmla="*/ 1275 w 1339"/>
                <a:gd name="T57" fmla="*/ 2045 h 3320"/>
                <a:gd name="T58" fmla="*/ 1185 w 1339"/>
                <a:gd name="T59" fmla="*/ 2103 h 3320"/>
                <a:gd name="T60" fmla="*/ 1120 w 1339"/>
                <a:gd name="T61" fmla="*/ 3094 h 3320"/>
                <a:gd name="T62" fmla="*/ 1092 w 1339"/>
                <a:gd name="T63" fmla="*/ 3202 h 3320"/>
                <a:gd name="T64" fmla="*/ 1020 w 1339"/>
                <a:gd name="T65" fmla="*/ 3282 h 3320"/>
                <a:gd name="T66" fmla="*/ 916 w 1339"/>
                <a:gd name="T67" fmla="*/ 3319 h 3320"/>
                <a:gd name="T68" fmla="*/ 834 w 1339"/>
                <a:gd name="T69" fmla="*/ 3312 h 3320"/>
                <a:gd name="T70" fmla="*/ 749 w 1339"/>
                <a:gd name="T71" fmla="*/ 3268 h 3320"/>
                <a:gd name="T72" fmla="*/ 690 w 1339"/>
                <a:gd name="T73" fmla="*/ 3194 h 3320"/>
                <a:gd name="T74" fmla="*/ 667 w 1339"/>
                <a:gd name="T75" fmla="*/ 3158 h 3320"/>
                <a:gd name="T76" fmla="*/ 621 w 1339"/>
                <a:gd name="T77" fmla="*/ 3241 h 3320"/>
                <a:gd name="T78" fmla="*/ 545 w 1339"/>
                <a:gd name="T79" fmla="*/ 3299 h 3320"/>
                <a:gd name="T80" fmla="*/ 450 w 1339"/>
                <a:gd name="T81" fmla="*/ 3320 h 3320"/>
                <a:gd name="T82" fmla="*/ 361 w 1339"/>
                <a:gd name="T83" fmla="*/ 3302 h 3320"/>
                <a:gd name="T84" fmla="*/ 274 w 1339"/>
                <a:gd name="T85" fmla="*/ 3238 h 3320"/>
                <a:gd name="T86" fmla="*/ 227 w 1339"/>
                <a:gd name="T87" fmla="*/ 3139 h 3320"/>
                <a:gd name="T88" fmla="*/ 200 w 1339"/>
                <a:gd name="T89" fmla="*/ 2114 h 3320"/>
                <a:gd name="T90" fmla="*/ 99 w 1339"/>
                <a:gd name="T91" fmla="*/ 2074 h 3320"/>
                <a:gd name="T92" fmla="*/ 27 w 1339"/>
                <a:gd name="T93" fmla="*/ 1994 h 3320"/>
                <a:gd name="T94" fmla="*/ 0 w 1339"/>
                <a:gd name="T95" fmla="*/ 1887 h 3320"/>
                <a:gd name="T96" fmla="*/ 8 w 1339"/>
                <a:gd name="T97" fmla="*/ 990 h 3320"/>
                <a:gd name="T98" fmla="*/ 48 w 1339"/>
                <a:gd name="T99" fmla="*/ 924 h 3320"/>
                <a:gd name="T100" fmla="*/ 114 w 1339"/>
                <a:gd name="T101" fmla="*/ 885 h 3320"/>
                <a:gd name="T102" fmla="*/ 675 w 1339"/>
                <a:gd name="T103" fmla="*/ 1206 h 3320"/>
                <a:gd name="T104" fmla="*/ 1210 w 1339"/>
                <a:gd name="T105" fmla="*/ 880 h 3320"/>
                <a:gd name="T106" fmla="*/ 1281 w 1339"/>
                <a:gd name="T107" fmla="*/ 914 h 3320"/>
                <a:gd name="T108" fmla="*/ 1327 w 1339"/>
                <a:gd name="T109" fmla="*/ 976 h 3320"/>
                <a:gd name="T110" fmla="*/ 1339 w 1339"/>
                <a:gd name="T111" fmla="*/ 1037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9" h="3320">
                  <a:moveTo>
                    <a:pt x="670" y="0"/>
                  </a:moveTo>
                  <a:lnTo>
                    <a:pt x="670" y="0"/>
                  </a:lnTo>
                  <a:lnTo>
                    <a:pt x="651" y="0"/>
                  </a:lnTo>
                  <a:lnTo>
                    <a:pt x="633" y="2"/>
                  </a:lnTo>
                  <a:lnTo>
                    <a:pt x="614" y="4"/>
                  </a:lnTo>
                  <a:lnTo>
                    <a:pt x="597" y="7"/>
                  </a:lnTo>
                  <a:lnTo>
                    <a:pt x="579" y="11"/>
                  </a:lnTo>
                  <a:lnTo>
                    <a:pt x="562" y="16"/>
                  </a:lnTo>
                  <a:lnTo>
                    <a:pt x="545" y="21"/>
                  </a:lnTo>
                  <a:lnTo>
                    <a:pt x="529" y="28"/>
                  </a:lnTo>
                  <a:lnTo>
                    <a:pt x="513" y="36"/>
                  </a:lnTo>
                  <a:lnTo>
                    <a:pt x="497" y="44"/>
                  </a:lnTo>
                  <a:lnTo>
                    <a:pt x="481" y="52"/>
                  </a:lnTo>
                  <a:lnTo>
                    <a:pt x="467" y="62"/>
                  </a:lnTo>
                  <a:lnTo>
                    <a:pt x="452" y="72"/>
                  </a:lnTo>
                  <a:lnTo>
                    <a:pt x="439" y="82"/>
                  </a:lnTo>
                  <a:lnTo>
                    <a:pt x="425" y="93"/>
                  </a:lnTo>
                  <a:lnTo>
                    <a:pt x="413" y="106"/>
                  </a:lnTo>
                  <a:lnTo>
                    <a:pt x="401" y="118"/>
                  </a:lnTo>
                  <a:lnTo>
                    <a:pt x="389" y="131"/>
                  </a:lnTo>
                  <a:lnTo>
                    <a:pt x="379" y="145"/>
                  </a:lnTo>
                  <a:lnTo>
                    <a:pt x="369" y="160"/>
                  </a:lnTo>
                  <a:lnTo>
                    <a:pt x="359" y="174"/>
                  </a:lnTo>
                  <a:lnTo>
                    <a:pt x="351" y="189"/>
                  </a:lnTo>
                  <a:lnTo>
                    <a:pt x="343" y="205"/>
                  </a:lnTo>
                  <a:lnTo>
                    <a:pt x="335" y="220"/>
                  </a:lnTo>
                  <a:lnTo>
                    <a:pt x="328" y="237"/>
                  </a:lnTo>
                  <a:lnTo>
                    <a:pt x="323" y="254"/>
                  </a:lnTo>
                  <a:lnTo>
                    <a:pt x="318" y="271"/>
                  </a:lnTo>
                  <a:lnTo>
                    <a:pt x="314" y="289"/>
                  </a:lnTo>
                  <a:lnTo>
                    <a:pt x="310" y="307"/>
                  </a:lnTo>
                  <a:lnTo>
                    <a:pt x="308" y="325"/>
                  </a:lnTo>
                  <a:lnTo>
                    <a:pt x="307" y="343"/>
                  </a:lnTo>
                  <a:lnTo>
                    <a:pt x="307" y="362"/>
                  </a:lnTo>
                  <a:lnTo>
                    <a:pt x="307" y="362"/>
                  </a:lnTo>
                  <a:lnTo>
                    <a:pt x="307" y="380"/>
                  </a:lnTo>
                  <a:lnTo>
                    <a:pt x="308" y="399"/>
                  </a:lnTo>
                  <a:lnTo>
                    <a:pt x="310" y="417"/>
                  </a:lnTo>
                  <a:lnTo>
                    <a:pt x="314" y="435"/>
                  </a:lnTo>
                  <a:lnTo>
                    <a:pt x="318" y="452"/>
                  </a:lnTo>
                  <a:lnTo>
                    <a:pt x="323" y="469"/>
                  </a:lnTo>
                  <a:lnTo>
                    <a:pt x="328" y="486"/>
                  </a:lnTo>
                  <a:lnTo>
                    <a:pt x="335" y="502"/>
                  </a:lnTo>
                  <a:lnTo>
                    <a:pt x="343" y="518"/>
                  </a:lnTo>
                  <a:lnTo>
                    <a:pt x="351" y="534"/>
                  </a:lnTo>
                  <a:lnTo>
                    <a:pt x="359" y="550"/>
                  </a:lnTo>
                  <a:lnTo>
                    <a:pt x="369" y="564"/>
                  </a:lnTo>
                  <a:lnTo>
                    <a:pt x="379" y="578"/>
                  </a:lnTo>
                  <a:lnTo>
                    <a:pt x="389" y="591"/>
                  </a:lnTo>
                  <a:lnTo>
                    <a:pt x="401" y="605"/>
                  </a:lnTo>
                  <a:lnTo>
                    <a:pt x="413" y="617"/>
                  </a:lnTo>
                  <a:lnTo>
                    <a:pt x="425" y="629"/>
                  </a:lnTo>
                  <a:lnTo>
                    <a:pt x="439" y="641"/>
                  </a:lnTo>
                  <a:lnTo>
                    <a:pt x="452" y="652"/>
                  </a:lnTo>
                  <a:lnTo>
                    <a:pt x="467" y="662"/>
                  </a:lnTo>
                  <a:lnTo>
                    <a:pt x="481" y="671"/>
                  </a:lnTo>
                  <a:lnTo>
                    <a:pt x="497" y="680"/>
                  </a:lnTo>
                  <a:lnTo>
                    <a:pt x="513" y="688"/>
                  </a:lnTo>
                  <a:lnTo>
                    <a:pt x="529" y="695"/>
                  </a:lnTo>
                  <a:lnTo>
                    <a:pt x="545" y="701"/>
                  </a:lnTo>
                  <a:lnTo>
                    <a:pt x="562" y="707"/>
                  </a:lnTo>
                  <a:lnTo>
                    <a:pt x="579" y="713"/>
                  </a:lnTo>
                  <a:lnTo>
                    <a:pt x="597" y="716"/>
                  </a:lnTo>
                  <a:lnTo>
                    <a:pt x="614" y="719"/>
                  </a:lnTo>
                  <a:lnTo>
                    <a:pt x="633" y="722"/>
                  </a:lnTo>
                  <a:lnTo>
                    <a:pt x="651" y="723"/>
                  </a:lnTo>
                  <a:lnTo>
                    <a:pt x="670" y="724"/>
                  </a:lnTo>
                  <a:lnTo>
                    <a:pt x="670" y="724"/>
                  </a:lnTo>
                  <a:lnTo>
                    <a:pt x="688" y="723"/>
                  </a:lnTo>
                  <a:lnTo>
                    <a:pt x="707" y="722"/>
                  </a:lnTo>
                  <a:lnTo>
                    <a:pt x="725" y="719"/>
                  </a:lnTo>
                  <a:lnTo>
                    <a:pt x="743" y="716"/>
                  </a:lnTo>
                  <a:lnTo>
                    <a:pt x="760" y="713"/>
                  </a:lnTo>
                  <a:lnTo>
                    <a:pt x="778" y="707"/>
                  </a:lnTo>
                  <a:lnTo>
                    <a:pt x="795" y="701"/>
                  </a:lnTo>
                  <a:lnTo>
                    <a:pt x="811" y="695"/>
                  </a:lnTo>
                  <a:lnTo>
                    <a:pt x="828" y="688"/>
                  </a:lnTo>
                  <a:lnTo>
                    <a:pt x="843" y="680"/>
                  </a:lnTo>
                  <a:lnTo>
                    <a:pt x="858" y="671"/>
                  </a:lnTo>
                  <a:lnTo>
                    <a:pt x="873" y="662"/>
                  </a:lnTo>
                  <a:lnTo>
                    <a:pt x="887" y="652"/>
                  </a:lnTo>
                  <a:lnTo>
                    <a:pt x="901" y="641"/>
                  </a:lnTo>
                  <a:lnTo>
                    <a:pt x="914" y="629"/>
                  </a:lnTo>
                  <a:lnTo>
                    <a:pt x="927" y="617"/>
                  </a:lnTo>
                  <a:lnTo>
                    <a:pt x="939" y="605"/>
                  </a:lnTo>
                  <a:lnTo>
                    <a:pt x="950" y="591"/>
                  </a:lnTo>
                  <a:lnTo>
                    <a:pt x="960" y="578"/>
                  </a:lnTo>
                  <a:lnTo>
                    <a:pt x="970" y="564"/>
                  </a:lnTo>
                  <a:lnTo>
                    <a:pt x="981" y="550"/>
                  </a:lnTo>
                  <a:lnTo>
                    <a:pt x="990" y="534"/>
                  </a:lnTo>
                  <a:lnTo>
                    <a:pt x="997" y="518"/>
                  </a:lnTo>
                  <a:lnTo>
                    <a:pt x="1004" y="502"/>
                  </a:lnTo>
                  <a:lnTo>
                    <a:pt x="1011" y="486"/>
                  </a:lnTo>
                  <a:lnTo>
                    <a:pt x="1017" y="469"/>
                  </a:lnTo>
                  <a:lnTo>
                    <a:pt x="1021" y="452"/>
                  </a:lnTo>
                  <a:lnTo>
                    <a:pt x="1026" y="435"/>
                  </a:lnTo>
                  <a:lnTo>
                    <a:pt x="1029" y="417"/>
                  </a:lnTo>
                  <a:lnTo>
                    <a:pt x="1031" y="399"/>
                  </a:lnTo>
                  <a:lnTo>
                    <a:pt x="1032" y="380"/>
                  </a:lnTo>
                  <a:lnTo>
                    <a:pt x="1033" y="362"/>
                  </a:lnTo>
                  <a:lnTo>
                    <a:pt x="1033" y="362"/>
                  </a:lnTo>
                  <a:lnTo>
                    <a:pt x="1032" y="343"/>
                  </a:lnTo>
                  <a:lnTo>
                    <a:pt x="1031" y="325"/>
                  </a:lnTo>
                  <a:lnTo>
                    <a:pt x="1029" y="307"/>
                  </a:lnTo>
                  <a:lnTo>
                    <a:pt x="1026" y="289"/>
                  </a:lnTo>
                  <a:lnTo>
                    <a:pt x="1021" y="271"/>
                  </a:lnTo>
                  <a:lnTo>
                    <a:pt x="1017" y="254"/>
                  </a:lnTo>
                  <a:lnTo>
                    <a:pt x="1011" y="237"/>
                  </a:lnTo>
                  <a:lnTo>
                    <a:pt x="1004" y="220"/>
                  </a:lnTo>
                  <a:lnTo>
                    <a:pt x="997" y="205"/>
                  </a:lnTo>
                  <a:lnTo>
                    <a:pt x="990" y="189"/>
                  </a:lnTo>
                  <a:lnTo>
                    <a:pt x="981" y="174"/>
                  </a:lnTo>
                  <a:lnTo>
                    <a:pt x="970" y="160"/>
                  </a:lnTo>
                  <a:lnTo>
                    <a:pt x="960" y="145"/>
                  </a:lnTo>
                  <a:lnTo>
                    <a:pt x="950" y="131"/>
                  </a:lnTo>
                  <a:lnTo>
                    <a:pt x="939" y="118"/>
                  </a:lnTo>
                  <a:lnTo>
                    <a:pt x="927" y="106"/>
                  </a:lnTo>
                  <a:lnTo>
                    <a:pt x="914" y="93"/>
                  </a:lnTo>
                  <a:lnTo>
                    <a:pt x="901" y="82"/>
                  </a:lnTo>
                  <a:lnTo>
                    <a:pt x="887" y="72"/>
                  </a:lnTo>
                  <a:lnTo>
                    <a:pt x="873" y="62"/>
                  </a:lnTo>
                  <a:lnTo>
                    <a:pt x="858" y="52"/>
                  </a:lnTo>
                  <a:lnTo>
                    <a:pt x="843" y="44"/>
                  </a:lnTo>
                  <a:lnTo>
                    <a:pt x="828" y="36"/>
                  </a:lnTo>
                  <a:lnTo>
                    <a:pt x="811" y="28"/>
                  </a:lnTo>
                  <a:lnTo>
                    <a:pt x="795" y="21"/>
                  </a:lnTo>
                  <a:lnTo>
                    <a:pt x="778" y="16"/>
                  </a:lnTo>
                  <a:lnTo>
                    <a:pt x="760" y="11"/>
                  </a:lnTo>
                  <a:lnTo>
                    <a:pt x="743" y="7"/>
                  </a:lnTo>
                  <a:lnTo>
                    <a:pt x="725" y="4"/>
                  </a:lnTo>
                  <a:lnTo>
                    <a:pt x="707" y="2"/>
                  </a:lnTo>
                  <a:lnTo>
                    <a:pt x="688" y="0"/>
                  </a:lnTo>
                  <a:lnTo>
                    <a:pt x="670" y="0"/>
                  </a:lnTo>
                  <a:lnTo>
                    <a:pt x="670" y="0"/>
                  </a:lnTo>
                  <a:close/>
                  <a:moveTo>
                    <a:pt x="1339" y="1037"/>
                  </a:moveTo>
                  <a:lnTo>
                    <a:pt x="1339" y="1887"/>
                  </a:lnTo>
                  <a:lnTo>
                    <a:pt x="1339" y="1887"/>
                  </a:lnTo>
                  <a:lnTo>
                    <a:pt x="1338" y="1910"/>
                  </a:lnTo>
                  <a:lnTo>
                    <a:pt x="1335" y="1932"/>
                  </a:lnTo>
                  <a:lnTo>
                    <a:pt x="1329" y="1953"/>
                  </a:lnTo>
                  <a:lnTo>
                    <a:pt x="1322" y="1974"/>
                  </a:lnTo>
                  <a:lnTo>
                    <a:pt x="1312" y="1994"/>
                  </a:lnTo>
                  <a:lnTo>
                    <a:pt x="1302" y="2012"/>
                  </a:lnTo>
                  <a:lnTo>
                    <a:pt x="1289" y="2029"/>
                  </a:lnTo>
                  <a:lnTo>
                    <a:pt x="1275" y="2045"/>
                  </a:lnTo>
                  <a:lnTo>
                    <a:pt x="1259" y="2060"/>
                  </a:lnTo>
                  <a:lnTo>
                    <a:pt x="1243" y="2072"/>
                  </a:lnTo>
                  <a:lnTo>
                    <a:pt x="1225" y="2085"/>
                  </a:lnTo>
                  <a:lnTo>
                    <a:pt x="1206" y="2095"/>
                  </a:lnTo>
                  <a:lnTo>
                    <a:pt x="1185" y="2103"/>
                  </a:lnTo>
                  <a:lnTo>
                    <a:pt x="1164" y="2108"/>
                  </a:lnTo>
                  <a:lnTo>
                    <a:pt x="1143" y="2113"/>
                  </a:lnTo>
                  <a:lnTo>
                    <a:pt x="1120" y="2115"/>
                  </a:lnTo>
                  <a:lnTo>
                    <a:pt x="1120" y="3094"/>
                  </a:lnTo>
                  <a:lnTo>
                    <a:pt x="1120" y="3094"/>
                  </a:lnTo>
                  <a:lnTo>
                    <a:pt x="1119" y="3117"/>
                  </a:lnTo>
                  <a:lnTo>
                    <a:pt x="1116" y="3139"/>
                  </a:lnTo>
                  <a:lnTo>
                    <a:pt x="1110" y="3162"/>
                  </a:lnTo>
                  <a:lnTo>
                    <a:pt x="1102" y="3182"/>
                  </a:lnTo>
                  <a:lnTo>
                    <a:pt x="1092" y="3202"/>
                  </a:lnTo>
                  <a:lnTo>
                    <a:pt x="1081" y="3220"/>
                  </a:lnTo>
                  <a:lnTo>
                    <a:pt x="1068" y="3238"/>
                  </a:lnTo>
                  <a:lnTo>
                    <a:pt x="1054" y="3254"/>
                  </a:lnTo>
                  <a:lnTo>
                    <a:pt x="1037" y="3268"/>
                  </a:lnTo>
                  <a:lnTo>
                    <a:pt x="1020" y="3282"/>
                  </a:lnTo>
                  <a:lnTo>
                    <a:pt x="1001" y="3293"/>
                  </a:lnTo>
                  <a:lnTo>
                    <a:pt x="981" y="3302"/>
                  </a:lnTo>
                  <a:lnTo>
                    <a:pt x="960" y="3310"/>
                  </a:lnTo>
                  <a:lnTo>
                    <a:pt x="939" y="3316"/>
                  </a:lnTo>
                  <a:lnTo>
                    <a:pt x="916" y="3319"/>
                  </a:lnTo>
                  <a:lnTo>
                    <a:pt x="893" y="3320"/>
                  </a:lnTo>
                  <a:lnTo>
                    <a:pt x="893" y="3320"/>
                  </a:lnTo>
                  <a:lnTo>
                    <a:pt x="873" y="3319"/>
                  </a:lnTo>
                  <a:lnTo>
                    <a:pt x="854" y="3317"/>
                  </a:lnTo>
                  <a:lnTo>
                    <a:pt x="834" y="3312"/>
                  </a:lnTo>
                  <a:lnTo>
                    <a:pt x="815" y="3307"/>
                  </a:lnTo>
                  <a:lnTo>
                    <a:pt x="797" y="3299"/>
                  </a:lnTo>
                  <a:lnTo>
                    <a:pt x="780" y="3290"/>
                  </a:lnTo>
                  <a:lnTo>
                    <a:pt x="765" y="3280"/>
                  </a:lnTo>
                  <a:lnTo>
                    <a:pt x="749" y="3268"/>
                  </a:lnTo>
                  <a:lnTo>
                    <a:pt x="735" y="3256"/>
                  </a:lnTo>
                  <a:lnTo>
                    <a:pt x="722" y="3241"/>
                  </a:lnTo>
                  <a:lnTo>
                    <a:pt x="711" y="3227"/>
                  </a:lnTo>
                  <a:lnTo>
                    <a:pt x="699" y="3211"/>
                  </a:lnTo>
                  <a:lnTo>
                    <a:pt x="690" y="3194"/>
                  </a:lnTo>
                  <a:lnTo>
                    <a:pt x="683" y="3177"/>
                  </a:lnTo>
                  <a:lnTo>
                    <a:pt x="676" y="3158"/>
                  </a:lnTo>
                  <a:lnTo>
                    <a:pt x="671" y="3139"/>
                  </a:lnTo>
                  <a:lnTo>
                    <a:pt x="671" y="3139"/>
                  </a:lnTo>
                  <a:lnTo>
                    <a:pt x="667" y="3158"/>
                  </a:lnTo>
                  <a:lnTo>
                    <a:pt x="660" y="3177"/>
                  </a:lnTo>
                  <a:lnTo>
                    <a:pt x="652" y="3194"/>
                  </a:lnTo>
                  <a:lnTo>
                    <a:pt x="643" y="3211"/>
                  </a:lnTo>
                  <a:lnTo>
                    <a:pt x="632" y="3227"/>
                  </a:lnTo>
                  <a:lnTo>
                    <a:pt x="621" y="3241"/>
                  </a:lnTo>
                  <a:lnTo>
                    <a:pt x="607" y="3256"/>
                  </a:lnTo>
                  <a:lnTo>
                    <a:pt x="594" y="3268"/>
                  </a:lnTo>
                  <a:lnTo>
                    <a:pt x="578" y="3280"/>
                  </a:lnTo>
                  <a:lnTo>
                    <a:pt x="562" y="3290"/>
                  </a:lnTo>
                  <a:lnTo>
                    <a:pt x="545" y="3299"/>
                  </a:lnTo>
                  <a:lnTo>
                    <a:pt x="527" y="3307"/>
                  </a:lnTo>
                  <a:lnTo>
                    <a:pt x="508" y="3312"/>
                  </a:lnTo>
                  <a:lnTo>
                    <a:pt x="489" y="3317"/>
                  </a:lnTo>
                  <a:lnTo>
                    <a:pt x="470" y="3319"/>
                  </a:lnTo>
                  <a:lnTo>
                    <a:pt x="450" y="3320"/>
                  </a:lnTo>
                  <a:lnTo>
                    <a:pt x="450" y="3320"/>
                  </a:lnTo>
                  <a:lnTo>
                    <a:pt x="426" y="3319"/>
                  </a:lnTo>
                  <a:lnTo>
                    <a:pt x="404" y="3316"/>
                  </a:lnTo>
                  <a:lnTo>
                    <a:pt x="382" y="3310"/>
                  </a:lnTo>
                  <a:lnTo>
                    <a:pt x="361" y="3302"/>
                  </a:lnTo>
                  <a:lnTo>
                    <a:pt x="342" y="3293"/>
                  </a:lnTo>
                  <a:lnTo>
                    <a:pt x="323" y="3282"/>
                  </a:lnTo>
                  <a:lnTo>
                    <a:pt x="306" y="3268"/>
                  </a:lnTo>
                  <a:lnTo>
                    <a:pt x="289" y="3254"/>
                  </a:lnTo>
                  <a:lnTo>
                    <a:pt x="274" y="3238"/>
                  </a:lnTo>
                  <a:lnTo>
                    <a:pt x="262" y="3220"/>
                  </a:lnTo>
                  <a:lnTo>
                    <a:pt x="251" y="3202"/>
                  </a:lnTo>
                  <a:lnTo>
                    <a:pt x="241" y="3182"/>
                  </a:lnTo>
                  <a:lnTo>
                    <a:pt x="233" y="3162"/>
                  </a:lnTo>
                  <a:lnTo>
                    <a:pt x="227" y="3139"/>
                  </a:lnTo>
                  <a:lnTo>
                    <a:pt x="224" y="3117"/>
                  </a:lnTo>
                  <a:lnTo>
                    <a:pt x="223" y="3094"/>
                  </a:lnTo>
                  <a:lnTo>
                    <a:pt x="223" y="2115"/>
                  </a:lnTo>
                  <a:lnTo>
                    <a:pt x="223" y="2115"/>
                  </a:lnTo>
                  <a:lnTo>
                    <a:pt x="200" y="2114"/>
                  </a:lnTo>
                  <a:lnTo>
                    <a:pt x="178" y="2110"/>
                  </a:lnTo>
                  <a:lnTo>
                    <a:pt x="156" y="2104"/>
                  </a:lnTo>
                  <a:lnTo>
                    <a:pt x="136" y="2096"/>
                  </a:lnTo>
                  <a:lnTo>
                    <a:pt x="117" y="2086"/>
                  </a:lnTo>
                  <a:lnTo>
                    <a:pt x="99" y="2074"/>
                  </a:lnTo>
                  <a:lnTo>
                    <a:pt x="81" y="2061"/>
                  </a:lnTo>
                  <a:lnTo>
                    <a:pt x="65" y="2047"/>
                  </a:lnTo>
                  <a:lnTo>
                    <a:pt x="52" y="2030"/>
                  </a:lnTo>
                  <a:lnTo>
                    <a:pt x="38" y="2013"/>
                  </a:lnTo>
                  <a:lnTo>
                    <a:pt x="27" y="1994"/>
                  </a:lnTo>
                  <a:lnTo>
                    <a:pt x="18" y="1975"/>
                  </a:lnTo>
                  <a:lnTo>
                    <a:pt x="10" y="1953"/>
                  </a:lnTo>
                  <a:lnTo>
                    <a:pt x="4" y="1932"/>
                  </a:lnTo>
                  <a:lnTo>
                    <a:pt x="1" y="1911"/>
                  </a:lnTo>
                  <a:lnTo>
                    <a:pt x="0" y="1887"/>
                  </a:lnTo>
                  <a:lnTo>
                    <a:pt x="0" y="1037"/>
                  </a:lnTo>
                  <a:lnTo>
                    <a:pt x="0" y="1037"/>
                  </a:lnTo>
                  <a:lnTo>
                    <a:pt x="1" y="1022"/>
                  </a:lnTo>
                  <a:lnTo>
                    <a:pt x="3" y="1005"/>
                  </a:lnTo>
                  <a:lnTo>
                    <a:pt x="8" y="990"/>
                  </a:lnTo>
                  <a:lnTo>
                    <a:pt x="13" y="976"/>
                  </a:lnTo>
                  <a:lnTo>
                    <a:pt x="20" y="961"/>
                  </a:lnTo>
                  <a:lnTo>
                    <a:pt x="28" y="947"/>
                  </a:lnTo>
                  <a:lnTo>
                    <a:pt x="37" y="935"/>
                  </a:lnTo>
                  <a:lnTo>
                    <a:pt x="48" y="924"/>
                  </a:lnTo>
                  <a:lnTo>
                    <a:pt x="60" y="914"/>
                  </a:lnTo>
                  <a:lnTo>
                    <a:pt x="72" y="905"/>
                  </a:lnTo>
                  <a:lnTo>
                    <a:pt x="85" y="897"/>
                  </a:lnTo>
                  <a:lnTo>
                    <a:pt x="99" y="890"/>
                  </a:lnTo>
                  <a:lnTo>
                    <a:pt x="114" y="885"/>
                  </a:lnTo>
                  <a:lnTo>
                    <a:pt x="129" y="880"/>
                  </a:lnTo>
                  <a:lnTo>
                    <a:pt x="145" y="878"/>
                  </a:lnTo>
                  <a:lnTo>
                    <a:pt x="162" y="877"/>
                  </a:lnTo>
                  <a:lnTo>
                    <a:pt x="451" y="877"/>
                  </a:lnTo>
                  <a:lnTo>
                    <a:pt x="675" y="1206"/>
                  </a:lnTo>
                  <a:lnTo>
                    <a:pt x="897" y="877"/>
                  </a:lnTo>
                  <a:lnTo>
                    <a:pt x="1179" y="877"/>
                  </a:lnTo>
                  <a:lnTo>
                    <a:pt x="1179" y="877"/>
                  </a:lnTo>
                  <a:lnTo>
                    <a:pt x="1194" y="878"/>
                  </a:lnTo>
                  <a:lnTo>
                    <a:pt x="1210" y="880"/>
                  </a:lnTo>
                  <a:lnTo>
                    <a:pt x="1226" y="885"/>
                  </a:lnTo>
                  <a:lnTo>
                    <a:pt x="1240" y="890"/>
                  </a:lnTo>
                  <a:lnTo>
                    <a:pt x="1255" y="897"/>
                  </a:lnTo>
                  <a:lnTo>
                    <a:pt x="1268" y="905"/>
                  </a:lnTo>
                  <a:lnTo>
                    <a:pt x="1281" y="914"/>
                  </a:lnTo>
                  <a:lnTo>
                    <a:pt x="1292" y="924"/>
                  </a:lnTo>
                  <a:lnTo>
                    <a:pt x="1302" y="935"/>
                  </a:lnTo>
                  <a:lnTo>
                    <a:pt x="1311" y="947"/>
                  </a:lnTo>
                  <a:lnTo>
                    <a:pt x="1320" y="961"/>
                  </a:lnTo>
                  <a:lnTo>
                    <a:pt x="1327" y="976"/>
                  </a:lnTo>
                  <a:lnTo>
                    <a:pt x="1331" y="990"/>
                  </a:lnTo>
                  <a:lnTo>
                    <a:pt x="1336" y="1005"/>
                  </a:lnTo>
                  <a:lnTo>
                    <a:pt x="1338" y="1022"/>
                  </a:lnTo>
                  <a:lnTo>
                    <a:pt x="1339" y="1037"/>
                  </a:lnTo>
                  <a:lnTo>
                    <a:pt x="1339" y="1037"/>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93">
              <a:extLst>
                <a:ext uri="{FF2B5EF4-FFF2-40B4-BE49-F238E27FC236}">
                  <a16:creationId xmlns:a16="http://schemas.microsoft.com/office/drawing/2014/main" id="{1CCE8DB8-864D-4CD4-81ED-0E21302FB709}"/>
                </a:ext>
              </a:extLst>
            </p:cNvPr>
            <p:cNvSpPr>
              <a:spLocks noEditPoints="1"/>
            </p:cNvSpPr>
            <p:nvPr/>
          </p:nvSpPr>
          <p:spPr bwMode="auto">
            <a:xfrm>
              <a:off x="5799130" y="3759349"/>
              <a:ext cx="137029" cy="341866"/>
            </a:xfrm>
            <a:custGeom>
              <a:avLst/>
              <a:gdLst>
                <a:gd name="T0" fmla="*/ 614 w 1339"/>
                <a:gd name="T1" fmla="*/ 4 h 3320"/>
                <a:gd name="T2" fmla="*/ 529 w 1339"/>
                <a:gd name="T3" fmla="*/ 28 h 3320"/>
                <a:gd name="T4" fmla="*/ 452 w 1339"/>
                <a:gd name="T5" fmla="*/ 72 h 3320"/>
                <a:gd name="T6" fmla="*/ 389 w 1339"/>
                <a:gd name="T7" fmla="*/ 131 h 3320"/>
                <a:gd name="T8" fmla="*/ 343 w 1339"/>
                <a:gd name="T9" fmla="*/ 205 h 3320"/>
                <a:gd name="T10" fmla="*/ 314 w 1339"/>
                <a:gd name="T11" fmla="*/ 289 h 3320"/>
                <a:gd name="T12" fmla="*/ 307 w 1339"/>
                <a:gd name="T13" fmla="*/ 362 h 3320"/>
                <a:gd name="T14" fmla="*/ 318 w 1339"/>
                <a:gd name="T15" fmla="*/ 452 h 3320"/>
                <a:gd name="T16" fmla="*/ 351 w 1339"/>
                <a:gd name="T17" fmla="*/ 534 h 3320"/>
                <a:gd name="T18" fmla="*/ 401 w 1339"/>
                <a:gd name="T19" fmla="*/ 605 h 3320"/>
                <a:gd name="T20" fmla="*/ 467 w 1339"/>
                <a:gd name="T21" fmla="*/ 662 h 3320"/>
                <a:gd name="T22" fmla="*/ 545 w 1339"/>
                <a:gd name="T23" fmla="*/ 701 h 3320"/>
                <a:gd name="T24" fmla="*/ 633 w 1339"/>
                <a:gd name="T25" fmla="*/ 722 h 3320"/>
                <a:gd name="T26" fmla="*/ 707 w 1339"/>
                <a:gd name="T27" fmla="*/ 722 h 3320"/>
                <a:gd name="T28" fmla="*/ 795 w 1339"/>
                <a:gd name="T29" fmla="*/ 701 h 3320"/>
                <a:gd name="T30" fmla="*/ 873 w 1339"/>
                <a:gd name="T31" fmla="*/ 662 h 3320"/>
                <a:gd name="T32" fmla="*/ 939 w 1339"/>
                <a:gd name="T33" fmla="*/ 605 h 3320"/>
                <a:gd name="T34" fmla="*/ 990 w 1339"/>
                <a:gd name="T35" fmla="*/ 534 h 3320"/>
                <a:gd name="T36" fmla="*/ 1021 w 1339"/>
                <a:gd name="T37" fmla="*/ 452 h 3320"/>
                <a:gd name="T38" fmla="*/ 1033 w 1339"/>
                <a:gd name="T39" fmla="*/ 362 h 3320"/>
                <a:gd name="T40" fmla="*/ 1026 w 1339"/>
                <a:gd name="T41" fmla="*/ 289 h 3320"/>
                <a:gd name="T42" fmla="*/ 997 w 1339"/>
                <a:gd name="T43" fmla="*/ 205 h 3320"/>
                <a:gd name="T44" fmla="*/ 950 w 1339"/>
                <a:gd name="T45" fmla="*/ 131 h 3320"/>
                <a:gd name="T46" fmla="*/ 887 w 1339"/>
                <a:gd name="T47" fmla="*/ 72 h 3320"/>
                <a:gd name="T48" fmla="*/ 811 w 1339"/>
                <a:gd name="T49" fmla="*/ 28 h 3320"/>
                <a:gd name="T50" fmla="*/ 725 w 1339"/>
                <a:gd name="T51" fmla="*/ 4 h 3320"/>
                <a:gd name="T52" fmla="*/ 1339 w 1339"/>
                <a:gd name="T53" fmla="*/ 1037 h 3320"/>
                <a:gd name="T54" fmla="*/ 1329 w 1339"/>
                <a:gd name="T55" fmla="*/ 1953 h 3320"/>
                <a:gd name="T56" fmla="*/ 1275 w 1339"/>
                <a:gd name="T57" fmla="*/ 2045 h 3320"/>
                <a:gd name="T58" fmla="*/ 1185 w 1339"/>
                <a:gd name="T59" fmla="*/ 2103 h 3320"/>
                <a:gd name="T60" fmla="*/ 1120 w 1339"/>
                <a:gd name="T61" fmla="*/ 3094 h 3320"/>
                <a:gd name="T62" fmla="*/ 1092 w 1339"/>
                <a:gd name="T63" fmla="*/ 3202 h 3320"/>
                <a:gd name="T64" fmla="*/ 1020 w 1339"/>
                <a:gd name="T65" fmla="*/ 3282 h 3320"/>
                <a:gd name="T66" fmla="*/ 916 w 1339"/>
                <a:gd name="T67" fmla="*/ 3319 h 3320"/>
                <a:gd name="T68" fmla="*/ 834 w 1339"/>
                <a:gd name="T69" fmla="*/ 3312 h 3320"/>
                <a:gd name="T70" fmla="*/ 749 w 1339"/>
                <a:gd name="T71" fmla="*/ 3268 h 3320"/>
                <a:gd name="T72" fmla="*/ 690 w 1339"/>
                <a:gd name="T73" fmla="*/ 3194 h 3320"/>
                <a:gd name="T74" fmla="*/ 667 w 1339"/>
                <a:gd name="T75" fmla="*/ 3158 h 3320"/>
                <a:gd name="T76" fmla="*/ 621 w 1339"/>
                <a:gd name="T77" fmla="*/ 3241 h 3320"/>
                <a:gd name="T78" fmla="*/ 545 w 1339"/>
                <a:gd name="T79" fmla="*/ 3299 h 3320"/>
                <a:gd name="T80" fmla="*/ 450 w 1339"/>
                <a:gd name="T81" fmla="*/ 3320 h 3320"/>
                <a:gd name="T82" fmla="*/ 361 w 1339"/>
                <a:gd name="T83" fmla="*/ 3302 h 3320"/>
                <a:gd name="T84" fmla="*/ 274 w 1339"/>
                <a:gd name="T85" fmla="*/ 3238 h 3320"/>
                <a:gd name="T86" fmla="*/ 227 w 1339"/>
                <a:gd name="T87" fmla="*/ 3139 h 3320"/>
                <a:gd name="T88" fmla="*/ 200 w 1339"/>
                <a:gd name="T89" fmla="*/ 2114 h 3320"/>
                <a:gd name="T90" fmla="*/ 99 w 1339"/>
                <a:gd name="T91" fmla="*/ 2074 h 3320"/>
                <a:gd name="T92" fmla="*/ 27 w 1339"/>
                <a:gd name="T93" fmla="*/ 1994 h 3320"/>
                <a:gd name="T94" fmla="*/ 0 w 1339"/>
                <a:gd name="T95" fmla="*/ 1887 h 3320"/>
                <a:gd name="T96" fmla="*/ 8 w 1339"/>
                <a:gd name="T97" fmla="*/ 990 h 3320"/>
                <a:gd name="T98" fmla="*/ 48 w 1339"/>
                <a:gd name="T99" fmla="*/ 924 h 3320"/>
                <a:gd name="T100" fmla="*/ 114 w 1339"/>
                <a:gd name="T101" fmla="*/ 885 h 3320"/>
                <a:gd name="T102" fmla="*/ 675 w 1339"/>
                <a:gd name="T103" fmla="*/ 1206 h 3320"/>
                <a:gd name="T104" fmla="*/ 1210 w 1339"/>
                <a:gd name="T105" fmla="*/ 880 h 3320"/>
                <a:gd name="T106" fmla="*/ 1281 w 1339"/>
                <a:gd name="T107" fmla="*/ 914 h 3320"/>
                <a:gd name="T108" fmla="*/ 1327 w 1339"/>
                <a:gd name="T109" fmla="*/ 976 h 3320"/>
                <a:gd name="T110" fmla="*/ 1339 w 1339"/>
                <a:gd name="T111" fmla="*/ 1037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9" h="3320">
                  <a:moveTo>
                    <a:pt x="670" y="0"/>
                  </a:moveTo>
                  <a:lnTo>
                    <a:pt x="670" y="0"/>
                  </a:lnTo>
                  <a:lnTo>
                    <a:pt x="651" y="0"/>
                  </a:lnTo>
                  <a:lnTo>
                    <a:pt x="633" y="2"/>
                  </a:lnTo>
                  <a:lnTo>
                    <a:pt x="614" y="4"/>
                  </a:lnTo>
                  <a:lnTo>
                    <a:pt x="597" y="7"/>
                  </a:lnTo>
                  <a:lnTo>
                    <a:pt x="579" y="11"/>
                  </a:lnTo>
                  <a:lnTo>
                    <a:pt x="562" y="16"/>
                  </a:lnTo>
                  <a:lnTo>
                    <a:pt x="545" y="21"/>
                  </a:lnTo>
                  <a:lnTo>
                    <a:pt x="529" y="28"/>
                  </a:lnTo>
                  <a:lnTo>
                    <a:pt x="513" y="36"/>
                  </a:lnTo>
                  <a:lnTo>
                    <a:pt x="497" y="44"/>
                  </a:lnTo>
                  <a:lnTo>
                    <a:pt x="481" y="52"/>
                  </a:lnTo>
                  <a:lnTo>
                    <a:pt x="467" y="62"/>
                  </a:lnTo>
                  <a:lnTo>
                    <a:pt x="452" y="72"/>
                  </a:lnTo>
                  <a:lnTo>
                    <a:pt x="439" y="82"/>
                  </a:lnTo>
                  <a:lnTo>
                    <a:pt x="425" y="93"/>
                  </a:lnTo>
                  <a:lnTo>
                    <a:pt x="413" y="106"/>
                  </a:lnTo>
                  <a:lnTo>
                    <a:pt x="401" y="118"/>
                  </a:lnTo>
                  <a:lnTo>
                    <a:pt x="389" y="131"/>
                  </a:lnTo>
                  <a:lnTo>
                    <a:pt x="379" y="145"/>
                  </a:lnTo>
                  <a:lnTo>
                    <a:pt x="369" y="160"/>
                  </a:lnTo>
                  <a:lnTo>
                    <a:pt x="359" y="174"/>
                  </a:lnTo>
                  <a:lnTo>
                    <a:pt x="351" y="189"/>
                  </a:lnTo>
                  <a:lnTo>
                    <a:pt x="343" y="205"/>
                  </a:lnTo>
                  <a:lnTo>
                    <a:pt x="335" y="220"/>
                  </a:lnTo>
                  <a:lnTo>
                    <a:pt x="328" y="237"/>
                  </a:lnTo>
                  <a:lnTo>
                    <a:pt x="323" y="254"/>
                  </a:lnTo>
                  <a:lnTo>
                    <a:pt x="318" y="271"/>
                  </a:lnTo>
                  <a:lnTo>
                    <a:pt x="314" y="289"/>
                  </a:lnTo>
                  <a:lnTo>
                    <a:pt x="310" y="307"/>
                  </a:lnTo>
                  <a:lnTo>
                    <a:pt x="308" y="325"/>
                  </a:lnTo>
                  <a:lnTo>
                    <a:pt x="307" y="343"/>
                  </a:lnTo>
                  <a:lnTo>
                    <a:pt x="307" y="362"/>
                  </a:lnTo>
                  <a:lnTo>
                    <a:pt x="307" y="362"/>
                  </a:lnTo>
                  <a:lnTo>
                    <a:pt x="307" y="380"/>
                  </a:lnTo>
                  <a:lnTo>
                    <a:pt x="308" y="399"/>
                  </a:lnTo>
                  <a:lnTo>
                    <a:pt x="310" y="417"/>
                  </a:lnTo>
                  <a:lnTo>
                    <a:pt x="314" y="435"/>
                  </a:lnTo>
                  <a:lnTo>
                    <a:pt x="318" y="452"/>
                  </a:lnTo>
                  <a:lnTo>
                    <a:pt x="323" y="469"/>
                  </a:lnTo>
                  <a:lnTo>
                    <a:pt x="328" y="486"/>
                  </a:lnTo>
                  <a:lnTo>
                    <a:pt x="335" y="502"/>
                  </a:lnTo>
                  <a:lnTo>
                    <a:pt x="343" y="518"/>
                  </a:lnTo>
                  <a:lnTo>
                    <a:pt x="351" y="534"/>
                  </a:lnTo>
                  <a:lnTo>
                    <a:pt x="359" y="550"/>
                  </a:lnTo>
                  <a:lnTo>
                    <a:pt x="369" y="564"/>
                  </a:lnTo>
                  <a:lnTo>
                    <a:pt x="379" y="578"/>
                  </a:lnTo>
                  <a:lnTo>
                    <a:pt x="389" y="591"/>
                  </a:lnTo>
                  <a:lnTo>
                    <a:pt x="401" y="605"/>
                  </a:lnTo>
                  <a:lnTo>
                    <a:pt x="413" y="617"/>
                  </a:lnTo>
                  <a:lnTo>
                    <a:pt x="425" y="629"/>
                  </a:lnTo>
                  <a:lnTo>
                    <a:pt x="439" y="641"/>
                  </a:lnTo>
                  <a:lnTo>
                    <a:pt x="452" y="652"/>
                  </a:lnTo>
                  <a:lnTo>
                    <a:pt x="467" y="662"/>
                  </a:lnTo>
                  <a:lnTo>
                    <a:pt x="481" y="671"/>
                  </a:lnTo>
                  <a:lnTo>
                    <a:pt x="497" y="680"/>
                  </a:lnTo>
                  <a:lnTo>
                    <a:pt x="513" y="688"/>
                  </a:lnTo>
                  <a:lnTo>
                    <a:pt x="529" y="695"/>
                  </a:lnTo>
                  <a:lnTo>
                    <a:pt x="545" y="701"/>
                  </a:lnTo>
                  <a:lnTo>
                    <a:pt x="562" y="707"/>
                  </a:lnTo>
                  <a:lnTo>
                    <a:pt x="579" y="713"/>
                  </a:lnTo>
                  <a:lnTo>
                    <a:pt x="597" y="716"/>
                  </a:lnTo>
                  <a:lnTo>
                    <a:pt x="614" y="719"/>
                  </a:lnTo>
                  <a:lnTo>
                    <a:pt x="633" y="722"/>
                  </a:lnTo>
                  <a:lnTo>
                    <a:pt x="651" y="723"/>
                  </a:lnTo>
                  <a:lnTo>
                    <a:pt x="670" y="724"/>
                  </a:lnTo>
                  <a:lnTo>
                    <a:pt x="670" y="724"/>
                  </a:lnTo>
                  <a:lnTo>
                    <a:pt x="688" y="723"/>
                  </a:lnTo>
                  <a:lnTo>
                    <a:pt x="707" y="722"/>
                  </a:lnTo>
                  <a:lnTo>
                    <a:pt x="725" y="719"/>
                  </a:lnTo>
                  <a:lnTo>
                    <a:pt x="743" y="716"/>
                  </a:lnTo>
                  <a:lnTo>
                    <a:pt x="760" y="713"/>
                  </a:lnTo>
                  <a:lnTo>
                    <a:pt x="778" y="707"/>
                  </a:lnTo>
                  <a:lnTo>
                    <a:pt x="795" y="701"/>
                  </a:lnTo>
                  <a:lnTo>
                    <a:pt x="811" y="695"/>
                  </a:lnTo>
                  <a:lnTo>
                    <a:pt x="828" y="688"/>
                  </a:lnTo>
                  <a:lnTo>
                    <a:pt x="843" y="680"/>
                  </a:lnTo>
                  <a:lnTo>
                    <a:pt x="858" y="671"/>
                  </a:lnTo>
                  <a:lnTo>
                    <a:pt x="873" y="662"/>
                  </a:lnTo>
                  <a:lnTo>
                    <a:pt x="887" y="652"/>
                  </a:lnTo>
                  <a:lnTo>
                    <a:pt x="901" y="641"/>
                  </a:lnTo>
                  <a:lnTo>
                    <a:pt x="914" y="629"/>
                  </a:lnTo>
                  <a:lnTo>
                    <a:pt x="927" y="617"/>
                  </a:lnTo>
                  <a:lnTo>
                    <a:pt x="939" y="605"/>
                  </a:lnTo>
                  <a:lnTo>
                    <a:pt x="950" y="591"/>
                  </a:lnTo>
                  <a:lnTo>
                    <a:pt x="960" y="578"/>
                  </a:lnTo>
                  <a:lnTo>
                    <a:pt x="970" y="564"/>
                  </a:lnTo>
                  <a:lnTo>
                    <a:pt x="981" y="550"/>
                  </a:lnTo>
                  <a:lnTo>
                    <a:pt x="990" y="534"/>
                  </a:lnTo>
                  <a:lnTo>
                    <a:pt x="997" y="518"/>
                  </a:lnTo>
                  <a:lnTo>
                    <a:pt x="1004" y="502"/>
                  </a:lnTo>
                  <a:lnTo>
                    <a:pt x="1011" y="486"/>
                  </a:lnTo>
                  <a:lnTo>
                    <a:pt x="1017" y="469"/>
                  </a:lnTo>
                  <a:lnTo>
                    <a:pt x="1021" y="452"/>
                  </a:lnTo>
                  <a:lnTo>
                    <a:pt x="1026" y="435"/>
                  </a:lnTo>
                  <a:lnTo>
                    <a:pt x="1029" y="417"/>
                  </a:lnTo>
                  <a:lnTo>
                    <a:pt x="1031" y="399"/>
                  </a:lnTo>
                  <a:lnTo>
                    <a:pt x="1032" y="380"/>
                  </a:lnTo>
                  <a:lnTo>
                    <a:pt x="1033" y="362"/>
                  </a:lnTo>
                  <a:lnTo>
                    <a:pt x="1033" y="362"/>
                  </a:lnTo>
                  <a:lnTo>
                    <a:pt x="1032" y="343"/>
                  </a:lnTo>
                  <a:lnTo>
                    <a:pt x="1031" y="325"/>
                  </a:lnTo>
                  <a:lnTo>
                    <a:pt x="1029" y="307"/>
                  </a:lnTo>
                  <a:lnTo>
                    <a:pt x="1026" y="289"/>
                  </a:lnTo>
                  <a:lnTo>
                    <a:pt x="1021" y="271"/>
                  </a:lnTo>
                  <a:lnTo>
                    <a:pt x="1017" y="254"/>
                  </a:lnTo>
                  <a:lnTo>
                    <a:pt x="1011" y="237"/>
                  </a:lnTo>
                  <a:lnTo>
                    <a:pt x="1004" y="220"/>
                  </a:lnTo>
                  <a:lnTo>
                    <a:pt x="997" y="205"/>
                  </a:lnTo>
                  <a:lnTo>
                    <a:pt x="990" y="189"/>
                  </a:lnTo>
                  <a:lnTo>
                    <a:pt x="981" y="174"/>
                  </a:lnTo>
                  <a:lnTo>
                    <a:pt x="970" y="160"/>
                  </a:lnTo>
                  <a:lnTo>
                    <a:pt x="960" y="145"/>
                  </a:lnTo>
                  <a:lnTo>
                    <a:pt x="950" y="131"/>
                  </a:lnTo>
                  <a:lnTo>
                    <a:pt x="939" y="118"/>
                  </a:lnTo>
                  <a:lnTo>
                    <a:pt x="927" y="106"/>
                  </a:lnTo>
                  <a:lnTo>
                    <a:pt x="914" y="93"/>
                  </a:lnTo>
                  <a:lnTo>
                    <a:pt x="901" y="82"/>
                  </a:lnTo>
                  <a:lnTo>
                    <a:pt x="887" y="72"/>
                  </a:lnTo>
                  <a:lnTo>
                    <a:pt x="873" y="62"/>
                  </a:lnTo>
                  <a:lnTo>
                    <a:pt x="858" y="52"/>
                  </a:lnTo>
                  <a:lnTo>
                    <a:pt x="843" y="44"/>
                  </a:lnTo>
                  <a:lnTo>
                    <a:pt x="828" y="36"/>
                  </a:lnTo>
                  <a:lnTo>
                    <a:pt x="811" y="28"/>
                  </a:lnTo>
                  <a:lnTo>
                    <a:pt x="795" y="21"/>
                  </a:lnTo>
                  <a:lnTo>
                    <a:pt x="778" y="16"/>
                  </a:lnTo>
                  <a:lnTo>
                    <a:pt x="760" y="11"/>
                  </a:lnTo>
                  <a:lnTo>
                    <a:pt x="743" y="7"/>
                  </a:lnTo>
                  <a:lnTo>
                    <a:pt x="725" y="4"/>
                  </a:lnTo>
                  <a:lnTo>
                    <a:pt x="707" y="2"/>
                  </a:lnTo>
                  <a:lnTo>
                    <a:pt x="688" y="0"/>
                  </a:lnTo>
                  <a:lnTo>
                    <a:pt x="670" y="0"/>
                  </a:lnTo>
                  <a:lnTo>
                    <a:pt x="670" y="0"/>
                  </a:lnTo>
                  <a:close/>
                  <a:moveTo>
                    <a:pt x="1339" y="1037"/>
                  </a:moveTo>
                  <a:lnTo>
                    <a:pt x="1339" y="1887"/>
                  </a:lnTo>
                  <a:lnTo>
                    <a:pt x="1339" y="1887"/>
                  </a:lnTo>
                  <a:lnTo>
                    <a:pt x="1338" y="1910"/>
                  </a:lnTo>
                  <a:lnTo>
                    <a:pt x="1335" y="1932"/>
                  </a:lnTo>
                  <a:lnTo>
                    <a:pt x="1329" y="1953"/>
                  </a:lnTo>
                  <a:lnTo>
                    <a:pt x="1322" y="1974"/>
                  </a:lnTo>
                  <a:lnTo>
                    <a:pt x="1312" y="1994"/>
                  </a:lnTo>
                  <a:lnTo>
                    <a:pt x="1302" y="2012"/>
                  </a:lnTo>
                  <a:lnTo>
                    <a:pt x="1289" y="2029"/>
                  </a:lnTo>
                  <a:lnTo>
                    <a:pt x="1275" y="2045"/>
                  </a:lnTo>
                  <a:lnTo>
                    <a:pt x="1259" y="2060"/>
                  </a:lnTo>
                  <a:lnTo>
                    <a:pt x="1243" y="2072"/>
                  </a:lnTo>
                  <a:lnTo>
                    <a:pt x="1225" y="2085"/>
                  </a:lnTo>
                  <a:lnTo>
                    <a:pt x="1206" y="2095"/>
                  </a:lnTo>
                  <a:lnTo>
                    <a:pt x="1185" y="2103"/>
                  </a:lnTo>
                  <a:lnTo>
                    <a:pt x="1164" y="2108"/>
                  </a:lnTo>
                  <a:lnTo>
                    <a:pt x="1143" y="2113"/>
                  </a:lnTo>
                  <a:lnTo>
                    <a:pt x="1120" y="2115"/>
                  </a:lnTo>
                  <a:lnTo>
                    <a:pt x="1120" y="3094"/>
                  </a:lnTo>
                  <a:lnTo>
                    <a:pt x="1120" y="3094"/>
                  </a:lnTo>
                  <a:lnTo>
                    <a:pt x="1119" y="3117"/>
                  </a:lnTo>
                  <a:lnTo>
                    <a:pt x="1116" y="3139"/>
                  </a:lnTo>
                  <a:lnTo>
                    <a:pt x="1110" y="3162"/>
                  </a:lnTo>
                  <a:lnTo>
                    <a:pt x="1102" y="3182"/>
                  </a:lnTo>
                  <a:lnTo>
                    <a:pt x="1092" y="3202"/>
                  </a:lnTo>
                  <a:lnTo>
                    <a:pt x="1081" y="3220"/>
                  </a:lnTo>
                  <a:lnTo>
                    <a:pt x="1068" y="3238"/>
                  </a:lnTo>
                  <a:lnTo>
                    <a:pt x="1054" y="3254"/>
                  </a:lnTo>
                  <a:lnTo>
                    <a:pt x="1037" y="3268"/>
                  </a:lnTo>
                  <a:lnTo>
                    <a:pt x="1020" y="3282"/>
                  </a:lnTo>
                  <a:lnTo>
                    <a:pt x="1001" y="3293"/>
                  </a:lnTo>
                  <a:lnTo>
                    <a:pt x="981" y="3302"/>
                  </a:lnTo>
                  <a:lnTo>
                    <a:pt x="960" y="3310"/>
                  </a:lnTo>
                  <a:lnTo>
                    <a:pt x="939" y="3316"/>
                  </a:lnTo>
                  <a:lnTo>
                    <a:pt x="916" y="3319"/>
                  </a:lnTo>
                  <a:lnTo>
                    <a:pt x="893" y="3320"/>
                  </a:lnTo>
                  <a:lnTo>
                    <a:pt x="893" y="3320"/>
                  </a:lnTo>
                  <a:lnTo>
                    <a:pt x="873" y="3319"/>
                  </a:lnTo>
                  <a:lnTo>
                    <a:pt x="854" y="3317"/>
                  </a:lnTo>
                  <a:lnTo>
                    <a:pt x="834" y="3312"/>
                  </a:lnTo>
                  <a:lnTo>
                    <a:pt x="815" y="3307"/>
                  </a:lnTo>
                  <a:lnTo>
                    <a:pt x="797" y="3299"/>
                  </a:lnTo>
                  <a:lnTo>
                    <a:pt x="780" y="3290"/>
                  </a:lnTo>
                  <a:lnTo>
                    <a:pt x="765" y="3280"/>
                  </a:lnTo>
                  <a:lnTo>
                    <a:pt x="749" y="3268"/>
                  </a:lnTo>
                  <a:lnTo>
                    <a:pt x="735" y="3256"/>
                  </a:lnTo>
                  <a:lnTo>
                    <a:pt x="722" y="3241"/>
                  </a:lnTo>
                  <a:lnTo>
                    <a:pt x="711" y="3227"/>
                  </a:lnTo>
                  <a:lnTo>
                    <a:pt x="699" y="3211"/>
                  </a:lnTo>
                  <a:lnTo>
                    <a:pt x="690" y="3194"/>
                  </a:lnTo>
                  <a:lnTo>
                    <a:pt x="683" y="3177"/>
                  </a:lnTo>
                  <a:lnTo>
                    <a:pt x="676" y="3158"/>
                  </a:lnTo>
                  <a:lnTo>
                    <a:pt x="671" y="3139"/>
                  </a:lnTo>
                  <a:lnTo>
                    <a:pt x="671" y="3139"/>
                  </a:lnTo>
                  <a:lnTo>
                    <a:pt x="667" y="3158"/>
                  </a:lnTo>
                  <a:lnTo>
                    <a:pt x="660" y="3177"/>
                  </a:lnTo>
                  <a:lnTo>
                    <a:pt x="652" y="3194"/>
                  </a:lnTo>
                  <a:lnTo>
                    <a:pt x="643" y="3211"/>
                  </a:lnTo>
                  <a:lnTo>
                    <a:pt x="632" y="3227"/>
                  </a:lnTo>
                  <a:lnTo>
                    <a:pt x="621" y="3241"/>
                  </a:lnTo>
                  <a:lnTo>
                    <a:pt x="607" y="3256"/>
                  </a:lnTo>
                  <a:lnTo>
                    <a:pt x="594" y="3268"/>
                  </a:lnTo>
                  <a:lnTo>
                    <a:pt x="578" y="3280"/>
                  </a:lnTo>
                  <a:lnTo>
                    <a:pt x="562" y="3290"/>
                  </a:lnTo>
                  <a:lnTo>
                    <a:pt x="545" y="3299"/>
                  </a:lnTo>
                  <a:lnTo>
                    <a:pt x="527" y="3307"/>
                  </a:lnTo>
                  <a:lnTo>
                    <a:pt x="508" y="3312"/>
                  </a:lnTo>
                  <a:lnTo>
                    <a:pt x="489" y="3317"/>
                  </a:lnTo>
                  <a:lnTo>
                    <a:pt x="470" y="3319"/>
                  </a:lnTo>
                  <a:lnTo>
                    <a:pt x="450" y="3320"/>
                  </a:lnTo>
                  <a:lnTo>
                    <a:pt x="450" y="3320"/>
                  </a:lnTo>
                  <a:lnTo>
                    <a:pt x="426" y="3319"/>
                  </a:lnTo>
                  <a:lnTo>
                    <a:pt x="404" y="3316"/>
                  </a:lnTo>
                  <a:lnTo>
                    <a:pt x="382" y="3310"/>
                  </a:lnTo>
                  <a:lnTo>
                    <a:pt x="361" y="3302"/>
                  </a:lnTo>
                  <a:lnTo>
                    <a:pt x="342" y="3293"/>
                  </a:lnTo>
                  <a:lnTo>
                    <a:pt x="323" y="3282"/>
                  </a:lnTo>
                  <a:lnTo>
                    <a:pt x="306" y="3268"/>
                  </a:lnTo>
                  <a:lnTo>
                    <a:pt x="289" y="3254"/>
                  </a:lnTo>
                  <a:lnTo>
                    <a:pt x="274" y="3238"/>
                  </a:lnTo>
                  <a:lnTo>
                    <a:pt x="262" y="3220"/>
                  </a:lnTo>
                  <a:lnTo>
                    <a:pt x="251" y="3202"/>
                  </a:lnTo>
                  <a:lnTo>
                    <a:pt x="241" y="3182"/>
                  </a:lnTo>
                  <a:lnTo>
                    <a:pt x="233" y="3162"/>
                  </a:lnTo>
                  <a:lnTo>
                    <a:pt x="227" y="3139"/>
                  </a:lnTo>
                  <a:lnTo>
                    <a:pt x="224" y="3117"/>
                  </a:lnTo>
                  <a:lnTo>
                    <a:pt x="223" y="3094"/>
                  </a:lnTo>
                  <a:lnTo>
                    <a:pt x="223" y="2115"/>
                  </a:lnTo>
                  <a:lnTo>
                    <a:pt x="223" y="2115"/>
                  </a:lnTo>
                  <a:lnTo>
                    <a:pt x="200" y="2114"/>
                  </a:lnTo>
                  <a:lnTo>
                    <a:pt x="178" y="2110"/>
                  </a:lnTo>
                  <a:lnTo>
                    <a:pt x="156" y="2104"/>
                  </a:lnTo>
                  <a:lnTo>
                    <a:pt x="136" y="2096"/>
                  </a:lnTo>
                  <a:lnTo>
                    <a:pt x="117" y="2086"/>
                  </a:lnTo>
                  <a:lnTo>
                    <a:pt x="99" y="2074"/>
                  </a:lnTo>
                  <a:lnTo>
                    <a:pt x="81" y="2061"/>
                  </a:lnTo>
                  <a:lnTo>
                    <a:pt x="65" y="2047"/>
                  </a:lnTo>
                  <a:lnTo>
                    <a:pt x="52" y="2030"/>
                  </a:lnTo>
                  <a:lnTo>
                    <a:pt x="38" y="2013"/>
                  </a:lnTo>
                  <a:lnTo>
                    <a:pt x="27" y="1994"/>
                  </a:lnTo>
                  <a:lnTo>
                    <a:pt x="18" y="1975"/>
                  </a:lnTo>
                  <a:lnTo>
                    <a:pt x="10" y="1953"/>
                  </a:lnTo>
                  <a:lnTo>
                    <a:pt x="4" y="1932"/>
                  </a:lnTo>
                  <a:lnTo>
                    <a:pt x="1" y="1911"/>
                  </a:lnTo>
                  <a:lnTo>
                    <a:pt x="0" y="1887"/>
                  </a:lnTo>
                  <a:lnTo>
                    <a:pt x="0" y="1037"/>
                  </a:lnTo>
                  <a:lnTo>
                    <a:pt x="0" y="1037"/>
                  </a:lnTo>
                  <a:lnTo>
                    <a:pt x="1" y="1022"/>
                  </a:lnTo>
                  <a:lnTo>
                    <a:pt x="3" y="1005"/>
                  </a:lnTo>
                  <a:lnTo>
                    <a:pt x="8" y="990"/>
                  </a:lnTo>
                  <a:lnTo>
                    <a:pt x="13" y="976"/>
                  </a:lnTo>
                  <a:lnTo>
                    <a:pt x="20" y="961"/>
                  </a:lnTo>
                  <a:lnTo>
                    <a:pt x="28" y="947"/>
                  </a:lnTo>
                  <a:lnTo>
                    <a:pt x="37" y="935"/>
                  </a:lnTo>
                  <a:lnTo>
                    <a:pt x="48" y="924"/>
                  </a:lnTo>
                  <a:lnTo>
                    <a:pt x="60" y="914"/>
                  </a:lnTo>
                  <a:lnTo>
                    <a:pt x="72" y="905"/>
                  </a:lnTo>
                  <a:lnTo>
                    <a:pt x="85" y="897"/>
                  </a:lnTo>
                  <a:lnTo>
                    <a:pt x="99" y="890"/>
                  </a:lnTo>
                  <a:lnTo>
                    <a:pt x="114" y="885"/>
                  </a:lnTo>
                  <a:lnTo>
                    <a:pt x="129" y="880"/>
                  </a:lnTo>
                  <a:lnTo>
                    <a:pt x="145" y="878"/>
                  </a:lnTo>
                  <a:lnTo>
                    <a:pt x="162" y="877"/>
                  </a:lnTo>
                  <a:lnTo>
                    <a:pt x="451" y="877"/>
                  </a:lnTo>
                  <a:lnTo>
                    <a:pt x="675" y="1206"/>
                  </a:lnTo>
                  <a:lnTo>
                    <a:pt x="897" y="877"/>
                  </a:lnTo>
                  <a:lnTo>
                    <a:pt x="1179" y="877"/>
                  </a:lnTo>
                  <a:lnTo>
                    <a:pt x="1179" y="877"/>
                  </a:lnTo>
                  <a:lnTo>
                    <a:pt x="1194" y="878"/>
                  </a:lnTo>
                  <a:lnTo>
                    <a:pt x="1210" y="880"/>
                  </a:lnTo>
                  <a:lnTo>
                    <a:pt x="1226" y="885"/>
                  </a:lnTo>
                  <a:lnTo>
                    <a:pt x="1240" y="890"/>
                  </a:lnTo>
                  <a:lnTo>
                    <a:pt x="1255" y="897"/>
                  </a:lnTo>
                  <a:lnTo>
                    <a:pt x="1268" y="905"/>
                  </a:lnTo>
                  <a:lnTo>
                    <a:pt x="1281" y="914"/>
                  </a:lnTo>
                  <a:lnTo>
                    <a:pt x="1292" y="924"/>
                  </a:lnTo>
                  <a:lnTo>
                    <a:pt x="1302" y="935"/>
                  </a:lnTo>
                  <a:lnTo>
                    <a:pt x="1311" y="947"/>
                  </a:lnTo>
                  <a:lnTo>
                    <a:pt x="1320" y="961"/>
                  </a:lnTo>
                  <a:lnTo>
                    <a:pt x="1327" y="976"/>
                  </a:lnTo>
                  <a:lnTo>
                    <a:pt x="1331" y="990"/>
                  </a:lnTo>
                  <a:lnTo>
                    <a:pt x="1336" y="1005"/>
                  </a:lnTo>
                  <a:lnTo>
                    <a:pt x="1338" y="1022"/>
                  </a:lnTo>
                  <a:lnTo>
                    <a:pt x="1339" y="1037"/>
                  </a:lnTo>
                  <a:lnTo>
                    <a:pt x="1339" y="1037"/>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93">
              <a:extLst>
                <a:ext uri="{FF2B5EF4-FFF2-40B4-BE49-F238E27FC236}">
                  <a16:creationId xmlns:a16="http://schemas.microsoft.com/office/drawing/2014/main" id="{3BE36710-7916-40E3-A56A-29F1B96C08AD}"/>
                </a:ext>
              </a:extLst>
            </p:cNvPr>
            <p:cNvSpPr>
              <a:spLocks noEditPoints="1"/>
            </p:cNvSpPr>
            <p:nvPr/>
          </p:nvSpPr>
          <p:spPr bwMode="auto">
            <a:xfrm>
              <a:off x="5693900" y="3759349"/>
              <a:ext cx="137029" cy="341866"/>
            </a:xfrm>
            <a:custGeom>
              <a:avLst/>
              <a:gdLst>
                <a:gd name="T0" fmla="*/ 614 w 1339"/>
                <a:gd name="T1" fmla="*/ 4 h 3320"/>
                <a:gd name="T2" fmla="*/ 529 w 1339"/>
                <a:gd name="T3" fmla="*/ 28 h 3320"/>
                <a:gd name="T4" fmla="*/ 452 w 1339"/>
                <a:gd name="T5" fmla="*/ 72 h 3320"/>
                <a:gd name="T6" fmla="*/ 389 w 1339"/>
                <a:gd name="T7" fmla="*/ 131 h 3320"/>
                <a:gd name="T8" fmla="*/ 343 w 1339"/>
                <a:gd name="T9" fmla="*/ 205 h 3320"/>
                <a:gd name="T10" fmla="*/ 314 w 1339"/>
                <a:gd name="T11" fmla="*/ 289 h 3320"/>
                <a:gd name="T12" fmla="*/ 307 w 1339"/>
                <a:gd name="T13" fmla="*/ 362 h 3320"/>
                <a:gd name="T14" fmla="*/ 318 w 1339"/>
                <a:gd name="T15" fmla="*/ 452 h 3320"/>
                <a:gd name="T16" fmla="*/ 351 w 1339"/>
                <a:gd name="T17" fmla="*/ 534 h 3320"/>
                <a:gd name="T18" fmla="*/ 401 w 1339"/>
                <a:gd name="T19" fmla="*/ 605 h 3320"/>
                <a:gd name="T20" fmla="*/ 467 w 1339"/>
                <a:gd name="T21" fmla="*/ 662 h 3320"/>
                <a:gd name="T22" fmla="*/ 545 w 1339"/>
                <a:gd name="T23" fmla="*/ 701 h 3320"/>
                <a:gd name="T24" fmla="*/ 633 w 1339"/>
                <a:gd name="T25" fmla="*/ 722 h 3320"/>
                <a:gd name="T26" fmla="*/ 707 w 1339"/>
                <a:gd name="T27" fmla="*/ 722 h 3320"/>
                <a:gd name="T28" fmla="*/ 795 w 1339"/>
                <a:gd name="T29" fmla="*/ 701 h 3320"/>
                <a:gd name="T30" fmla="*/ 873 w 1339"/>
                <a:gd name="T31" fmla="*/ 662 h 3320"/>
                <a:gd name="T32" fmla="*/ 939 w 1339"/>
                <a:gd name="T33" fmla="*/ 605 h 3320"/>
                <a:gd name="T34" fmla="*/ 990 w 1339"/>
                <a:gd name="T35" fmla="*/ 534 h 3320"/>
                <a:gd name="T36" fmla="*/ 1021 w 1339"/>
                <a:gd name="T37" fmla="*/ 452 h 3320"/>
                <a:gd name="T38" fmla="*/ 1033 w 1339"/>
                <a:gd name="T39" fmla="*/ 362 h 3320"/>
                <a:gd name="T40" fmla="*/ 1026 w 1339"/>
                <a:gd name="T41" fmla="*/ 289 h 3320"/>
                <a:gd name="T42" fmla="*/ 997 w 1339"/>
                <a:gd name="T43" fmla="*/ 205 h 3320"/>
                <a:gd name="T44" fmla="*/ 950 w 1339"/>
                <a:gd name="T45" fmla="*/ 131 h 3320"/>
                <a:gd name="T46" fmla="*/ 887 w 1339"/>
                <a:gd name="T47" fmla="*/ 72 h 3320"/>
                <a:gd name="T48" fmla="*/ 811 w 1339"/>
                <a:gd name="T49" fmla="*/ 28 h 3320"/>
                <a:gd name="T50" fmla="*/ 725 w 1339"/>
                <a:gd name="T51" fmla="*/ 4 h 3320"/>
                <a:gd name="T52" fmla="*/ 1339 w 1339"/>
                <a:gd name="T53" fmla="*/ 1037 h 3320"/>
                <a:gd name="T54" fmla="*/ 1329 w 1339"/>
                <a:gd name="T55" fmla="*/ 1953 h 3320"/>
                <a:gd name="T56" fmla="*/ 1275 w 1339"/>
                <a:gd name="T57" fmla="*/ 2045 h 3320"/>
                <a:gd name="T58" fmla="*/ 1185 w 1339"/>
                <a:gd name="T59" fmla="*/ 2103 h 3320"/>
                <a:gd name="T60" fmla="*/ 1120 w 1339"/>
                <a:gd name="T61" fmla="*/ 3094 h 3320"/>
                <a:gd name="T62" fmla="*/ 1092 w 1339"/>
                <a:gd name="T63" fmla="*/ 3202 h 3320"/>
                <a:gd name="T64" fmla="*/ 1020 w 1339"/>
                <a:gd name="T65" fmla="*/ 3282 h 3320"/>
                <a:gd name="T66" fmla="*/ 916 w 1339"/>
                <a:gd name="T67" fmla="*/ 3319 h 3320"/>
                <a:gd name="T68" fmla="*/ 834 w 1339"/>
                <a:gd name="T69" fmla="*/ 3312 h 3320"/>
                <a:gd name="T70" fmla="*/ 749 w 1339"/>
                <a:gd name="T71" fmla="*/ 3268 h 3320"/>
                <a:gd name="T72" fmla="*/ 690 w 1339"/>
                <a:gd name="T73" fmla="*/ 3194 h 3320"/>
                <a:gd name="T74" fmla="*/ 667 w 1339"/>
                <a:gd name="T75" fmla="*/ 3158 h 3320"/>
                <a:gd name="T76" fmla="*/ 621 w 1339"/>
                <a:gd name="T77" fmla="*/ 3241 h 3320"/>
                <a:gd name="T78" fmla="*/ 545 w 1339"/>
                <a:gd name="T79" fmla="*/ 3299 h 3320"/>
                <a:gd name="T80" fmla="*/ 450 w 1339"/>
                <a:gd name="T81" fmla="*/ 3320 h 3320"/>
                <a:gd name="T82" fmla="*/ 361 w 1339"/>
                <a:gd name="T83" fmla="*/ 3302 h 3320"/>
                <a:gd name="T84" fmla="*/ 274 w 1339"/>
                <a:gd name="T85" fmla="*/ 3238 h 3320"/>
                <a:gd name="T86" fmla="*/ 227 w 1339"/>
                <a:gd name="T87" fmla="*/ 3139 h 3320"/>
                <a:gd name="T88" fmla="*/ 200 w 1339"/>
                <a:gd name="T89" fmla="*/ 2114 h 3320"/>
                <a:gd name="T90" fmla="*/ 99 w 1339"/>
                <a:gd name="T91" fmla="*/ 2074 h 3320"/>
                <a:gd name="T92" fmla="*/ 27 w 1339"/>
                <a:gd name="T93" fmla="*/ 1994 h 3320"/>
                <a:gd name="T94" fmla="*/ 0 w 1339"/>
                <a:gd name="T95" fmla="*/ 1887 h 3320"/>
                <a:gd name="T96" fmla="*/ 8 w 1339"/>
                <a:gd name="T97" fmla="*/ 990 h 3320"/>
                <a:gd name="T98" fmla="*/ 48 w 1339"/>
                <a:gd name="T99" fmla="*/ 924 h 3320"/>
                <a:gd name="T100" fmla="*/ 114 w 1339"/>
                <a:gd name="T101" fmla="*/ 885 h 3320"/>
                <a:gd name="T102" fmla="*/ 675 w 1339"/>
                <a:gd name="T103" fmla="*/ 1206 h 3320"/>
                <a:gd name="T104" fmla="*/ 1210 w 1339"/>
                <a:gd name="T105" fmla="*/ 880 h 3320"/>
                <a:gd name="T106" fmla="*/ 1281 w 1339"/>
                <a:gd name="T107" fmla="*/ 914 h 3320"/>
                <a:gd name="T108" fmla="*/ 1327 w 1339"/>
                <a:gd name="T109" fmla="*/ 976 h 3320"/>
                <a:gd name="T110" fmla="*/ 1339 w 1339"/>
                <a:gd name="T111" fmla="*/ 1037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9" h="3320">
                  <a:moveTo>
                    <a:pt x="670" y="0"/>
                  </a:moveTo>
                  <a:lnTo>
                    <a:pt x="670" y="0"/>
                  </a:lnTo>
                  <a:lnTo>
                    <a:pt x="651" y="0"/>
                  </a:lnTo>
                  <a:lnTo>
                    <a:pt x="633" y="2"/>
                  </a:lnTo>
                  <a:lnTo>
                    <a:pt x="614" y="4"/>
                  </a:lnTo>
                  <a:lnTo>
                    <a:pt x="597" y="7"/>
                  </a:lnTo>
                  <a:lnTo>
                    <a:pt x="579" y="11"/>
                  </a:lnTo>
                  <a:lnTo>
                    <a:pt x="562" y="16"/>
                  </a:lnTo>
                  <a:lnTo>
                    <a:pt x="545" y="21"/>
                  </a:lnTo>
                  <a:lnTo>
                    <a:pt x="529" y="28"/>
                  </a:lnTo>
                  <a:lnTo>
                    <a:pt x="513" y="36"/>
                  </a:lnTo>
                  <a:lnTo>
                    <a:pt x="497" y="44"/>
                  </a:lnTo>
                  <a:lnTo>
                    <a:pt x="481" y="52"/>
                  </a:lnTo>
                  <a:lnTo>
                    <a:pt x="467" y="62"/>
                  </a:lnTo>
                  <a:lnTo>
                    <a:pt x="452" y="72"/>
                  </a:lnTo>
                  <a:lnTo>
                    <a:pt x="439" y="82"/>
                  </a:lnTo>
                  <a:lnTo>
                    <a:pt x="425" y="93"/>
                  </a:lnTo>
                  <a:lnTo>
                    <a:pt x="413" y="106"/>
                  </a:lnTo>
                  <a:lnTo>
                    <a:pt x="401" y="118"/>
                  </a:lnTo>
                  <a:lnTo>
                    <a:pt x="389" y="131"/>
                  </a:lnTo>
                  <a:lnTo>
                    <a:pt x="379" y="145"/>
                  </a:lnTo>
                  <a:lnTo>
                    <a:pt x="369" y="160"/>
                  </a:lnTo>
                  <a:lnTo>
                    <a:pt x="359" y="174"/>
                  </a:lnTo>
                  <a:lnTo>
                    <a:pt x="351" y="189"/>
                  </a:lnTo>
                  <a:lnTo>
                    <a:pt x="343" y="205"/>
                  </a:lnTo>
                  <a:lnTo>
                    <a:pt x="335" y="220"/>
                  </a:lnTo>
                  <a:lnTo>
                    <a:pt x="328" y="237"/>
                  </a:lnTo>
                  <a:lnTo>
                    <a:pt x="323" y="254"/>
                  </a:lnTo>
                  <a:lnTo>
                    <a:pt x="318" y="271"/>
                  </a:lnTo>
                  <a:lnTo>
                    <a:pt x="314" y="289"/>
                  </a:lnTo>
                  <a:lnTo>
                    <a:pt x="310" y="307"/>
                  </a:lnTo>
                  <a:lnTo>
                    <a:pt x="308" y="325"/>
                  </a:lnTo>
                  <a:lnTo>
                    <a:pt x="307" y="343"/>
                  </a:lnTo>
                  <a:lnTo>
                    <a:pt x="307" y="362"/>
                  </a:lnTo>
                  <a:lnTo>
                    <a:pt x="307" y="362"/>
                  </a:lnTo>
                  <a:lnTo>
                    <a:pt x="307" y="380"/>
                  </a:lnTo>
                  <a:lnTo>
                    <a:pt x="308" y="399"/>
                  </a:lnTo>
                  <a:lnTo>
                    <a:pt x="310" y="417"/>
                  </a:lnTo>
                  <a:lnTo>
                    <a:pt x="314" y="435"/>
                  </a:lnTo>
                  <a:lnTo>
                    <a:pt x="318" y="452"/>
                  </a:lnTo>
                  <a:lnTo>
                    <a:pt x="323" y="469"/>
                  </a:lnTo>
                  <a:lnTo>
                    <a:pt x="328" y="486"/>
                  </a:lnTo>
                  <a:lnTo>
                    <a:pt x="335" y="502"/>
                  </a:lnTo>
                  <a:lnTo>
                    <a:pt x="343" y="518"/>
                  </a:lnTo>
                  <a:lnTo>
                    <a:pt x="351" y="534"/>
                  </a:lnTo>
                  <a:lnTo>
                    <a:pt x="359" y="550"/>
                  </a:lnTo>
                  <a:lnTo>
                    <a:pt x="369" y="564"/>
                  </a:lnTo>
                  <a:lnTo>
                    <a:pt x="379" y="578"/>
                  </a:lnTo>
                  <a:lnTo>
                    <a:pt x="389" y="591"/>
                  </a:lnTo>
                  <a:lnTo>
                    <a:pt x="401" y="605"/>
                  </a:lnTo>
                  <a:lnTo>
                    <a:pt x="413" y="617"/>
                  </a:lnTo>
                  <a:lnTo>
                    <a:pt x="425" y="629"/>
                  </a:lnTo>
                  <a:lnTo>
                    <a:pt x="439" y="641"/>
                  </a:lnTo>
                  <a:lnTo>
                    <a:pt x="452" y="652"/>
                  </a:lnTo>
                  <a:lnTo>
                    <a:pt x="467" y="662"/>
                  </a:lnTo>
                  <a:lnTo>
                    <a:pt x="481" y="671"/>
                  </a:lnTo>
                  <a:lnTo>
                    <a:pt x="497" y="680"/>
                  </a:lnTo>
                  <a:lnTo>
                    <a:pt x="513" y="688"/>
                  </a:lnTo>
                  <a:lnTo>
                    <a:pt x="529" y="695"/>
                  </a:lnTo>
                  <a:lnTo>
                    <a:pt x="545" y="701"/>
                  </a:lnTo>
                  <a:lnTo>
                    <a:pt x="562" y="707"/>
                  </a:lnTo>
                  <a:lnTo>
                    <a:pt x="579" y="713"/>
                  </a:lnTo>
                  <a:lnTo>
                    <a:pt x="597" y="716"/>
                  </a:lnTo>
                  <a:lnTo>
                    <a:pt x="614" y="719"/>
                  </a:lnTo>
                  <a:lnTo>
                    <a:pt x="633" y="722"/>
                  </a:lnTo>
                  <a:lnTo>
                    <a:pt x="651" y="723"/>
                  </a:lnTo>
                  <a:lnTo>
                    <a:pt x="670" y="724"/>
                  </a:lnTo>
                  <a:lnTo>
                    <a:pt x="670" y="724"/>
                  </a:lnTo>
                  <a:lnTo>
                    <a:pt x="688" y="723"/>
                  </a:lnTo>
                  <a:lnTo>
                    <a:pt x="707" y="722"/>
                  </a:lnTo>
                  <a:lnTo>
                    <a:pt x="725" y="719"/>
                  </a:lnTo>
                  <a:lnTo>
                    <a:pt x="743" y="716"/>
                  </a:lnTo>
                  <a:lnTo>
                    <a:pt x="760" y="713"/>
                  </a:lnTo>
                  <a:lnTo>
                    <a:pt x="778" y="707"/>
                  </a:lnTo>
                  <a:lnTo>
                    <a:pt x="795" y="701"/>
                  </a:lnTo>
                  <a:lnTo>
                    <a:pt x="811" y="695"/>
                  </a:lnTo>
                  <a:lnTo>
                    <a:pt x="828" y="688"/>
                  </a:lnTo>
                  <a:lnTo>
                    <a:pt x="843" y="680"/>
                  </a:lnTo>
                  <a:lnTo>
                    <a:pt x="858" y="671"/>
                  </a:lnTo>
                  <a:lnTo>
                    <a:pt x="873" y="662"/>
                  </a:lnTo>
                  <a:lnTo>
                    <a:pt x="887" y="652"/>
                  </a:lnTo>
                  <a:lnTo>
                    <a:pt x="901" y="641"/>
                  </a:lnTo>
                  <a:lnTo>
                    <a:pt x="914" y="629"/>
                  </a:lnTo>
                  <a:lnTo>
                    <a:pt x="927" y="617"/>
                  </a:lnTo>
                  <a:lnTo>
                    <a:pt x="939" y="605"/>
                  </a:lnTo>
                  <a:lnTo>
                    <a:pt x="950" y="591"/>
                  </a:lnTo>
                  <a:lnTo>
                    <a:pt x="960" y="578"/>
                  </a:lnTo>
                  <a:lnTo>
                    <a:pt x="970" y="564"/>
                  </a:lnTo>
                  <a:lnTo>
                    <a:pt x="981" y="550"/>
                  </a:lnTo>
                  <a:lnTo>
                    <a:pt x="990" y="534"/>
                  </a:lnTo>
                  <a:lnTo>
                    <a:pt x="997" y="518"/>
                  </a:lnTo>
                  <a:lnTo>
                    <a:pt x="1004" y="502"/>
                  </a:lnTo>
                  <a:lnTo>
                    <a:pt x="1011" y="486"/>
                  </a:lnTo>
                  <a:lnTo>
                    <a:pt x="1017" y="469"/>
                  </a:lnTo>
                  <a:lnTo>
                    <a:pt x="1021" y="452"/>
                  </a:lnTo>
                  <a:lnTo>
                    <a:pt x="1026" y="435"/>
                  </a:lnTo>
                  <a:lnTo>
                    <a:pt x="1029" y="417"/>
                  </a:lnTo>
                  <a:lnTo>
                    <a:pt x="1031" y="399"/>
                  </a:lnTo>
                  <a:lnTo>
                    <a:pt x="1032" y="380"/>
                  </a:lnTo>
                  <a:lnTo>
                    <a:pt x="1033" y="362"/>
                  </a:lnTo>
                  <a:lnTo>
                    <a:pt x="1033" y="362"/>
                  </a:lnTo>
                  <a:lnTo>
                    <a:pt x="1032" y="343"/>
                  </a:lnTo>
                  <a:lnTo>
                    <a:pt x="1031" y="325"/>
                  </a:lnTo>
                  <a:lnTo>
                    <a:pt x="1029" y="307"/>
                  </a:lnTo>
                  <a:lnTo>
                    <a:pt x="1026" y="289"/>
                  </a:lnTo>
                  <a:lnTo>
                    <a:pt x="1021" y="271"/>
                  </a:lnTo>
                  <a:lnTo>
                    <a:pt x="1017" y="254"/>
                  </a:lnTo>
                  <a:lnTo>
                    <a:pt x="1011" y="237"/>
                  </a:lnTo>
                  <a:lnTo>
                    <a:pt x="1004" y="220"/>
                  </a:lnTo>
                  <a:lnTo>
                    <a:pt x="997" y="205"/>
                  </a:lnTo>
                  <a:lnTo>
                    <a:pt x="990" y="189"/>
                  </a:lnTo>
                  <a:lnTo>
                    <a:pt x="981" y="174"/>
                  </a:lnTo>
                  <a:lnTo>
                    <a:pt x="970" y="160"/>
                  </a:lnTo>
                  <a:lnTo>
                    <a:pt x="960" y="145"/>
                  </a:lnTo>
                  <a:lnTo>
                    <a:pt x="950" y="131"/>
                  </a:lnTo>
                  <a:lnTo>
                    <a:pt x="939" y="118"/>
                  </a:lnTo>
                  <a:lnTo>
                    <a:pt x="927" y="106"/>
                  </a:lnTo>
                  <a:lnTo>
                    <a:pt x="914" y="93"/>
                  </a:lnTo>
                  <a:lnTo>
                    <a:pt x="901" y="82"/>
                  </a:lnTo>
                  <a:lnTo>
                    <a:pt x="887" y="72"/>
                  </a:lnTo>
                  <a:lnTo>
                    <a:pt x="873" y="62"/>
                  </a:lnTo>
                  <a:lnTo>
                    <a:pt x="858" y="52"/>
                  </a:lnTo>
                  <a:lnTo>
                    <a:pt x="843" y="44"/>
                  </a:lnTo>
                  <a:lnTo>
                    <a:pt x="828" y="36"/>
                  </a:lnTo>
                  <a:lnTo>
                    <a:pt x="811" y="28"/>
                  </a:lnTo>
                  <a:lnTo>
                    <a:pt x="795" y="21"/>
                  </a:lnTo>
                  <a:lnTo>
                    <a:pt x="778" y="16"/>
                  </a:lnTo>
                  <a:lnTo>
                    <a:pt x="760" y="11"/>
                  </a:lnTo>
                  <a:lnTo>
                    <a:pt x="743" y="7"/>
                  </a:lnTo>
                  <a:lnTo>
                    <a:pt x="725" y="4"/>
                  </a:lnTo>
                  <a:lnTo>
                    <a:pt x="707" y="2"/>
                  </a:lnTo>
                  <a:lnTo>
                    <a:pt x="688" y="0"/>
                  </a:lnTo>
                  <a:lnTo>
                    <a:pt x="670" y="0"/>
                  </a:lnTo>
                  <a:lnTo>
                    <a:pt x="670" y="0"/>
                  </a:lnTo>
                  <a:close/>
                  <a:moveTo>
                    <a:pt x="1339" y="1037"/>
                  </a:moveTo>
                  <a:lnTo>
                    <a:pt x="1339" y="1887"/>
                  </a:lnTo>
                  <a:lnTo>
                    <a:pt x="1339" y="1887"/>
                  </a:lnTo>
                  <a:lnTo>
                    <a:pt x="1338" y="1910"/>
                  </a:lnTo>
                  <a:lnTo>
                    <a:pt x="1335" y="1932"/>
                  </a:lnTo>
                  <a:lnTo>
                    <a:pt x="1329" y="1953"/>
                  </a:lnTo>
                  <a:lnTo>
                    <a:pt x="1322" y="1974"/>
                  </a:lnTo>
                  <a:lnTo>
                    <a:pt x="1312" y="1994"/>
                  </a:lnTo>
                  <a:lnTo>
                    <a:pt x="1302" y="2012"/>
                  </a:lnTo>
                  <a:lnTo>
                    <a:pt x="1289" y="2029"/>
                  </a:lnTo>
                  <a:lnTo>
                    <a:pt x="1275" y="2045"/>
                  </a:lnTo>
                  <a:lnTo>
                    <a:pt x="1259" y="2060"/>
                  </a:lnTo>
                  <a:lnTo>
                    <a:pt x="1243" y="2072"/>
                  </a:lnTo>
                  <a:lnTo>
                    <a:pt x="1225" y="2085"/>
                  </a:lnTo>
                  <a:lnTo>
                    <a:pt x="1206" y="2095"/>
                  </a:lnTo>
                  <a:lnTo>
                    <a:pt x="1185" y="2103"/>
                  </a:lnTo>
                  <a:lnTo>
                    <a:pt x="1164" y="2108"/>
                  </a:lnTo>
                  <a:lnTo>
                    <a:pt x="1143" y="2113"/>
                  </a:lnTo>
                  <a:lnTo>
                    <a:pt x="1120" y="2115"/>
                  </a:lnTo>
                  <a:lnTo>
                    <a:pt x="1120" y="3094"/>
                  </a:lnTo>
                  <a:lnTo>
                    <a:pt x="1120" y="3094"/>
                  </a:lnTo>
                  <a:lnTo>
                    <a:pt x="1119" y="3117"/>
                  </a:lnTo>
                  <a:lnTo>
                    <a:pt x="1116" y="3139"/>
                  </a:lnTo>
                  <a:lnTo>
                    <a:pt x="1110" y="3162"/>
                  </a:lnTo>
                  <a:lnTo>
                    <a:pt x="1102" y="3182"/>
                  </a:lnTo>
                  <a:lnTo>
                    <a:pt x="1092" y="3202"/>
                  </a:lnTo>
                  <a:lnTo>
                    <a:pt x="1081" y="3220"/>
                  </a:lnTo>
                  <a:lnTo>
                    <a:pt x="1068" y="3238"/>
                  </a:lnTo>
                  <a:lnTo>
                    <a:pt x="1054" y="3254"/>
                  </a:lnTo>
                  <a:lnTo>
                    <a:pt x="1037" y="3268"/>
                  </a:lnTo>
                  <a:lnTo>
                    <a:pt x="1020" y="3282"/>
                  </a:lnTo>
                  <a:lnTo>
                    <a:pt x="1001" y="3293"/>
                  </a:lnTo>
                  <a:lnTo>
                    <a:pt x="981" y="3302"/>
                  </a:lnTo>
                  <a:lnTo>
                    <a:pt x="960" y="3310"/>
                  </a:lnTo>
                  <a:lnTo>
                    <a:pt x="939" y="3316"/>
                  </a:lnTo>
                  <a:lnTo>
                    <a:pt x="916" y="3319"/>
                  </a:lnTo>
                  <a:lnTo>
                    <a:pt x="893" y="3320"/>
                  </a:lnTo>
                  <a:lnTo>
                    <a:pt x="893" y="3320"/>
                  </a:lnTo>
                  <a:lnTo>
                    <a:pt x="873" y="3319"/>
                  </a:lnTo>
                  <a:lnTo>
                    <a:pt x="854" y="3317"/>
                  </a:lnTo>
                  <a:lnTo>
                    <a:pt x="834" y="3312"/>
                  </a:lnTo>
                  <a:lnTo>
                    <a:pt x="815" y="3307"/>
                  </a:lnTo>
                  <a:lnTo>
                    <a:pt x="797" y="3299"/>
                  </a:lnTo>
                  <a:lnTo>
                    <a:pt x="780" y="3290"/>
                  </a:lnTo>
                  <a:lnTo>
                    <a:pt x="765" y="3280"/>
                  </a:lnTo>
                  <a:lnTo>
                    <a:pt x="749" y="3268"/>
                  </a:lnTo>
                  <a:lnTo>
                    <a:pt x="735" y="3256"/>
                  </a:lnTo>
                  <a:lnTo>
                    <a:pt x="722" y="3241"/>
                  </a:lnTo>
                  <a:lnTo>
                    <a:pt x="711" y="3227"/>
                  </a:lnTo>
                  <a:lnTo>
                    <a:pt x="699" y="3211"/>
                  </a:lnTo>
                  <a:lnTo>
                    <a:pt x="690" y="3194"/>
                  </a:lnTo>
                  <a:lnTo>
                    <a:pt x="683" y="3177"/>
                  </a:lnTo>
                  <a:lnTo>
                    <a:pt x="676" y="3158"/>
                  </a:lnTo>
                  <a:lnTo>
                    <a:pt x="671" y="3139"/>
                  </a:lnTo>
                  <a:lnTo>
                    <a:pt x="671" y="3139"/>
                  </a:lnTo>
                  <a:lnTo>
                    <a:pt x="667" y="3158"/>
                  </a:lnTo>
                  <a:lnTo>
                    <a:pt x="660" y="3177"/>
                  </a:lnTo>
                  <a:lnTo>
                    <a:pt x="652" y="3194"/>
                  </a:lnTo>
                  <a:lnTo>
                    <a:pt x="643" y="3211"/>
                  </a:lnTo>
                  <a:lnTo>
                    <a:pt x="632" y="3227"/>
                  </a:lnTo>
                  <a:lnTo>
                    <a:pt x="621" y="3241"/>
                  </a:lnTo>
                  <a:lnTo>
                    <a:pt x="607" y="3256"/>
                  </a:lnTo>
                  <a:lnTo>
                    <a:pt x="594" y="3268"/>
                  </a:lnTo>
                  <a:lnTo>
                    <a:pt x="578" y="3280"/>
                  </a:lnTo>
                  <a:lnTo>
                    <a:pt x="562" y="3290"/>
                  </a:lnTo>
                  <a:lnTo>
                    <a:pt x="545" y="3299"/>
                  </a:lnTo>
                  <a:lnTo>
                    <a:pt x="527" y="3307"/>
                  </a:lnTo>
                  <a:lnTo>
                    <a:pt x="508" y="3312"/>
                  </a:lnTo>
                  <a:lnTo>
                    <a:pt x="489" y="3317"/>
                  </a:lnTo>
                  <a:lnTo>
                    <a:pt x="470" y="3319"/>
                  </a:lnTo>
                  <a:lnTo>
                    <a:pt x="450" y="3320"/>
                  </a:lnTo>
                  <a:lnTo>
                    <a:pt x="450" y="3320"/>
                  </a:lnTo>
                  <a:lnTo>
                    <a:pt x="426" y="3319"/>
                  </a:lnTo>
                  <a:lnTo>
                    <a:pt x="404" y="3316"/>
                  </a:lnTo>
                  <a:lnTo>
                    <a:pt x="382" y="3310"/>
                  </a:lnTo>
                  <a:lnTo>
                    <a:pt x="361" y="3302"/>
                  </a:lnTo>
                  <a:lnTo>
                    <a:pt x="342" y="3293"/>
                  </a:lnTo>
                  <a:lnTo>
                    <a:pt x="323" y="3282"/>
                  </a:lnTo>
                  <a:lnTo>
                    <a:pt x="306" y="3268"/>
                  </a:lnTo>
                  <a:lnTo>
                    <a:pt x="289" y="3254"/>
                  </a:lnTo>
                  <a:lnTo>
                    <a:pt x="274" y="3238"/>
                  </a:lnTo>
                  <a:lnTo>
                    <a:pt x="262" y="3220"/>
                  </a:lnTo>
                  <a:lnTo>
                    <a:pt x="251" y="3202"/>
                  </a:lnTo>
                  <a:lnTo>
                    <a:pt x="241" y="3182"/>
                  </a:lnTo>
                  <a:lnTo>
                    <a:pt x="233" y="3162"/>
                  </a:lnTo>
                  <a:lnTo>
                    <a:pt x="227" y="3139"/>
                  </a:lnTo>
                  <a:lnTo>
                    <a:pt x="224" y="3117"/>
                  </a:lnTo>
                  <a:lnTo>
                    <a:pt x="223" y="3094"/>
                  </a:lnTo>
                  <a:lnTo>
                    <a:pt x="223" y="2115"/>
                  </a:lnTo>
                  <a:lnTo>
                    <a:pt x="223" y="2115"/>
                  </a:lnTo>
                  <a:lnTo>
                    <a:pt x="200" y="2114"/>
                  </a:lnTo>
                  <a:lnTo>
                    <a:pt x="178" y="2110"/>
                  </a:lnTo>
                  <a:lnTo>
                    <a:pt x="156" y="2104"/>
                  </a:lnTo>
                  <a:lnTo>
                    <a:pt x="136" y="2096"/>
                  </a:lnTo>
                  <a:lnTo>
                    <a:pt x="117" y="2086"/>
                  </a:lnTo>
                  <a:lnTo>
                    <a:pt x="99" y="2074"/>
                  </a:lnTo>
                  <a:lnTo>
                    <a:pt x="81" y="2061"/>
                  </a:lnTo>
                  <a:lnTo>
                    <a:pt x="65" y="2047"/>
                  </a:lnTo>
                  <a:lnTo>
                    <a:pt x="52" y="2030"/>
                  </a:lnTo>
                  <a:lnTo>
                    <a:pt x="38" y="2013"/>
                  </a:lnTo>
                  <a:lnTo>
                    <a:pt x="27" y="1994"/>
                  </a:lnTo>
                  <a:lnTo>
                    <a:pt x="18" y="1975"/>
                  </a:lnTo>
                  <a:lnTo>
                    <a:pt x="10" y="1953"/>
                  </a:lnTo>
                  <a:lnTo>
                    <a:pt x="4" y="1932"/>
                  </a:lnTo>
                  <a:lnTo>
                    <a:pt x="1" y="1911"/>
                  </a:lnTo>
                  <a:lnTo>
                    <a:pt x="0" y="1887"/>
                  </a:lnTo>
                  <a:lnTo>
                    <a:pt x="0" y="1037"/>
                  </a:lnTo>
                  <a:lnTo>
                    <a:pt x="0" y="1037"/>
                  </a:lnTo>
                  <a:lnTo>
                    <a:pt x="1" y="1022"/>
                  </a:lnTo>
                  <a:lnTo>
                    <a:pt x="3" y="1005"/>
                  </a:lnTo>
                  <a:lnTo>
                    <a:pt x="8" y="990"/>
                  </a:lnTo>
                  <a:lnTo>
                    <a:pt x="13" y="976"/>
                  </a:lnTo>
                  <a:lnTo>
                    <a:pt x="20" y="961"/>
                  </a:lnTo>
                  <a:lnTo>
                    <a:pt x="28" y="947"/>
                  </a:lnTo>
                  <a:lnTo>
                    <a:pt x="37" y="935"/>
                  </a:lnTo>
                  <a:lnTo>
                    <a:pt x="48" y="924"/>
                  </a:lnTo>
                  <a:lnTo>
                    <a:pt x="60" y="914"/>
                  </a:lnTo>
                  <a:lnTo>
                    <a:pt x="72" y="905"/>
                  </a:lnTo>
                  <a:lnTo>
                    <a:pt x="85" y="897"/>
                  </a:lnTo>
                  <a:lnTo>
                    <a:pt x="99" y="890"/>
                  </a:lnTo>
                  <a:lnTo>
                    <a:pt x="114" y="885"/>
                  </a:lnTo>
                  <a:lnTo>
                    <a:pt x="129" y="880"/>
                  </a:lnTo>
                  <a:lnTo>
                    <a:pt x="145" y="878"/>
                  </a:lnTo>
                  <a:lnTo>
                    <a:pt x="162" y="877"/>
                  </a:lnTo>
                  <a:lnTo>
                    <a:pt x="451" y="877"/>
                  </a:lnTo>
                  <a:lnTo>
                    <a:pt x="675" y="1206"/>
                  </a:lnTo>
                  <a:lnTo>
                    <a:pt x="897" y="877"/>
                  </a:lnTo>
                  <a:lnTo>
                    <a:pt x="1179" y="877"/>
                  </a:lnTo>
                  <a:lnTo>
                    <a:pt x="1179" y="877"/>
                  </a:lnTo>
                  <a:lnTo>
                    <a:pt x="1194" y="878"/>
                  </a:lnTo>
                  <a:lnTo>
                    <a:pt x="1210" y="880"/>
                  </a:lnTo>
                  <a:lnTo>
                    <a:pt x="1226" y="885"/>
                  </a:lnTo>
                  <a:lnTo>
                    <a:pt x="1240" y="890"/>
                  </a:lnTo>
                  <a:lnTo>
                    <a:pt x="1255" y="897"/>
                  </a:lnTo>
                  <a:lnTo>
                    <a:pt x="1268" y="905"/>
                  </a:lnTo>
                  <a:lnTo>
                    <a:pt x="1281" y="914"/>
                  </a:lnTo>
                  <a:lnTo>
                    <a:pt x="1292" y="924"/>
                  </a:lnTo>
                  <a:lnTo>
                    <a:pt x="1302" y="935"/>
                  </a:lnTo>
                  <a:lnTo>
                    <a:pt x="1311" y="947"/>
                  </a:lnTo>
                  <a:lnTo>
                    <a:pt x="1320" y="961"/>
                  </a:lnTo>
                  <a:lnTo>
                    <a:pt x="1327" y="976"/>
                  </a:lnTo>
                  <a:lnTo>
                    <a:pt x="1331" y="990"/>
                  </a:lnTo>
                  <a:lnTo>
                    <a:pt x="1336" y="1005"/>
                  </a:lnTo>
                  <a:lnTo>
                    <a:pt x="1338" y="1022"/>
                  </a:lnTo>
                  <a:lnTo>
                    <a:pt x="1339" y="1037"/>
                  </a:lnTo>
                  <a:lnTo>
                    <a:pt x="1339" y="1037"/>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Hexagon 13">
              <a:extLst>
                <a:ext uri="{FF2B5EF4-FFF2-40B4-BE49-F238E27FC236}">
                  <a16:creationId xmlns:a16="http://schemas.microsoft.com/office/drawing/2014/main" id="{5932C019-F350-43AA-BAB6-FFE471E8E463}"/>
                </a:ext>
              </a:extLst>
            </p:cNvPr>
            <p:cNvSpPr/>
            <p:nvPr/>
          </p:nvSpPr>
          <p:spPr>
            <a:xfrm>
              <a:off x="4281199" y="999926"/>
              <a:ext cx="963957" cy="830997"/>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a:solidFill>
                    <a:prstClr val="white"/>
                  </a:solidFill>
                  <a:latin typeface="Calibri" panose="020F0502020204030204"/>
                </a:rPr>
                <a:t>Tracking</a:t>
              </a:r>
            </a:p>
          </p:txBody>
        </p:sp>
        <p:sp>
          <p:nvSpPr>
            <p:cNvPr id="15" name="Hexagon 14">
              <a:extLst>
                <a:ext uri="{FF2B5EF4-FFF2-40B4-BE49-F238E27FC236}">
                  <a16:creationId xmlns:a16="http://schemas.microsoft.com/office/drawing/2014/main" id="{1A164B6B-2CB5-4815-B8F3-BFAAFF61E546}"/>
                </a:ext>
              </a:extLst>
            </p:cNvPr>
            <p:cNvSpPr/>
            <p:nvPr/>
          </p:nvSpPr>
          <p:spPr>
            <a:xfrm>
              <a:off x="6750043" y="5068565"/>
              <a:ext cx="963957" cy="830997"/>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a:solidFill>
                    <a:prstClr val="white"/>
                  </a:solidFill>
                  <a:latin typeface="Calibri" panose="020F0502020204030204"/>
                </a:rPr>
                <a:t>Security</a:t>
              </a:r>
            </a:p>
          </p:txBody>
        </p:sp>
        <p:sp>
          <p:nvSpPr>
            <p:cNvPr id="16" name="Hexagon 15">
              <a:extLst>
                <a:ext uri="{FF2B5EF4-FFF2-40B4-BE49-F238E27FC236}">
                  <a16:creationId xmlns:a16="http://schemas.microsoft.com/office/drawing/2014/main" id="{FF9C43C1-A1BF-4FEA-ACD0-F1EC2F1D44DC}"/>
                </a:ext>
              </a:extLst>
            </p:cNvPr>
            <p:cNvSpPr/>
            <p:nvPr/>
          </p:nvSpPr>
          <p:spPr>
            <a:xfrm>
              <a:off x="4271720" y="5068565"/>
              <a:ext cx="963957" cy="830997"/>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17" name="TextBox 16">
              <a:extLst>
                <a:ext uri="{FF2B5EF4-FFF2-40B4-BE49-F238E27FC236}">
                  <a16:creationId xmlns:a16="http://schemas.microsoft.com/office/drawing/2014/main" id="{293737CC-0223-4507-8EC3-38F3A85EC588}"/>
                </a:ext>
              </a:extLst>
            </p:cNvPr>
            <p:cNvSpPr txBox="1"/>
            <p:nvPr/>
          </p:nvSpPr>
          <p:spPr>
            <a:xfrm>
              <a:off x="4278919" y="5367923"/>
              <a:ext cx="958917" cy="261610"/>
            </a:xfrm>
            <a:prstGeom prst="rect">
              <a:avLst/>
            </a:prstGeom>
            <a:noFill/>
          </p:spPr>
          <p:txBody>
            <a:bodyPr wrap="none" rtlCol="0">
              <a:spAutoFit/>
            </a:bodyPr>
            <a:lstStyle/>
            <a:p>
              <a:r>
                <a:rPr lang="en-ZA" sz="1100" b="1" dirty="0">
                  <a:solidFill>
                    <a:prstClr val="white"/>
                  </a:solidFill>
                </a:rPr>
                <a:t>Conservation</a:t>
              </a:r>
              <a:endParaRPr lang="en-ZA" sz="500" b="1" dirty="0">
                <a:solidFill>
                  <a:prstClr val="white"/>
                </a:solidFill>
              </a:endParaRPr>
            </a:p>
          </p:txBody>
        </p:sp>
        <p:sp>
          <p:nvSpPr>
            <p:cNvPr id="18" name="Hexagon 17">
              <a:extLst>
                <a:ext uri="{FF2B5EF4-FFF2-40B4-BE49-F238E27FC236}">
                  <a16:creationId xmlns:a16="http://schemas.microsoft.com/office/drawing/2014/main" id="{443D134B-88EB-4508-A42F-8B457D2ED2C9}"/>
                </a:ext>
              </a:extLst>
            </p:cNvPr>
            <p:cNvSpPr/>
            <p:nvPr/>
          </p:nvSpPr>
          <p:spPr>
            <a:xfrm>
              <a:off x="6745754" y="999926"/>
              <a:ext cx="963957" cy="830997"/>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a:solidFill>
                    <a:prstClr val="white"/>
                  </a:solidFill>
                  <a:latin typeface="Calibri" panose="020F0502020204030204"/>
                </a:rPr>
                <a:t>Geology</a:t>
              </a:r>
            </a:p>
          </p:txBody>
        </p:sp>
        <p:sp>
          <p:nvSpPr>
            <p:cNvPr id="19" name="Hexagon 18">
              <a:extLst>
                <a:ext uri="{FF2B5EF4-FFF2-40B4-BE49-F238E27FC236}">
                  <a16:creationId xmlns:a16="http://schemas.microsoft.com/office/drawing/2014/main" id="{EAA0B44B-CF95-4868-BD6F-2C86F563242B}"/>
                </a:ext>
              </a:extLst>
            </p:cNvPr>
            <p:cNvSpPr/>
            <p:nvPr/>
          </p:nvSpPr>
          <p:spPr>
            <a:xfrm>
              <a:off x="7923846" y="3013501"/>
              <a:ext cx="963957" cy="830997"/>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a:solidFill>
                    <a:prstClr val="white"/>
                  </a:solidFill>
                  <a:latin typeface="Calibri" panose="020F0502020204030204"/>
                </a:rPr>
                <a:t>Zero Harm</a:t>
              </a:r>
            </a:p>
          </p:txBody>
        </p:sp>
        <p:sp>
          <p:nvSpPr>
            <p:cNvPr id="20" name="Hexagon 19">
              <a:extLst>
                <a:ext uri="{FF2B5EF4-FFF2-40B4-BE49-F238E27FC236}">
                  <a16:creationId xmlns:a16="http://schemas.microsoft.com/office/drawing/2014/main" id="{1F9DB05F-6B15-47EF-A19D-4E4DA56FB7AA}"/>
                </a:ext>
              </a:extLst>
            </p:cNvPr>
            <p:cNvSpPr/>
            <p:nvPr/>
          </p:nvSpPr>
          <p:spPr>
            <a:xfrm>
              <a:off x="3079622" y="3013501"/>
              <a:ext cx="963957" cy="830997"/>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a:solidFill>
                    <a:prstClr val="white"/>
                  </a:solidFill>
                  <a:latin typeface="Calibri" panose="020F0502020204030204"/>
                </a:rPr>
                <a:t>Stats</a:t>
              </a:r>
            </a:p>
          </p:txBody>
        </p:sp>
        <p:sp>
          <p:nvSpPr>
            <p:cNvPr id="21" name="Hexagon 20">
              <a:extLst>
                <a:ext uri="{FF2B5EF4-FFF2-40B4-BE49-F238E27FC236}">
                  <a16:creationId xmlns:a16="http://schemas.microsoft.com/office/drawing/2014/main" id="{B282AB7D-5626-4A44-9446-F1A297DB6494}"/>
                </a:ext>
              </a:extLst>
            </p:cNvPr>
            <p:cNvSpPr/>
            <p:nvPr/>
          </p:nvSpPr>
          <p:spPr>
            <a:xfrm>
              <a:off x="7971692" y="1582230"/>
              <a:ext cx="963957" cy="830997"/>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00" b="1" dirty="0">
                <a:solidFill>
                  <a:prstClr val="white"/>
                </a:solidFill>
                <a:latin typeface="Calibri" panose="020F0502020204030204"/>
              </a:endParaRPr>
            </a:p>
          </p:txBody>
        </p:sp>
        <p:sp>
          <p:nvSpPr>
            <p:cNvPr id="22" name="TextBox 21">
              <a:extLst>
                <a:ext uri="{FF2B5EF4-FFF2-40B4-BE49-F238E27FC236}">
                  <a16:creationId xmlns:a16="http://schemas.microsoft.com/office/drawing/2014/main" id="{254B83AA-628C-4DCE-A241-BC941BAA0C76}"/>
                </a:ext>
              </a:extLst>
            </p:cNvPr>
            <p:cNvSpPr txBox="1"/>
            <p:nvPr/>
          </p:nvSpPr>
          <p:spPr>
            <a:xfrm>
              <a:off x="8072408" y="1874617"/>
              <a:ext cx="798617" cy="246221"/>
            </a:xfrm>
            <a:prstGeom prst="rect">
              <a:avLst/>
            </a:prstGeom>
            <a:noFill/>
          </p:spPr>
          <p:txBody>
            <a:bodyPr wrap="none" rtlCol="0">
              <a:spAutoFit/>
            </a:bodyPr>
            <a:lstStyle/>
            <a:p>
              <a:r>
                <a:rPr lang="en-ZA" sz="1000" b="1" dirty="0">
                  <a:solidFill>
                    <a:prstClr val="white"/>
                  </a:solidFill>
                </a:rPr>
                <a:t>Exploration</a:t>
              </a:r>
              <a:endParaRPr lang="en-ZA" sz="700" b="1" dirty="0">
                <a:solidFill>
                  <a:prstClr val="white"/>
                </a:solidFill>
              </a:endParaRPr>
            </a:p>
          </p:txBody>
        </p:sp>
        <p:sp>
          <p:nvSpPr>
            <p:cNvPr id="23" name="Hexagon 22">
              <a:extLst>
                <a:ext uri="{FF2B5EF4-FFF2-40B4-BE49-F238E27FC236}">
                  <a16:creationId xmlns:a16="http://schemas.microsoft.com/office/drawing/2014/main" id="{3E5CAF2F-8417-4310-8AEB-F55AFFABFECB}"/>
                </a:ext>
              </a:extLst>
            </p:cNvPr>
            <p:cNvSpPr/>
            <p:nvPr/>
          </p:nvSpPr>
          <p:spPr>
            <a:xfrm>
              <a:off x="2970367" y="4507258"/>
              <a:ext cx="963957" cy="830997"/>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prstClr val="white"/>
                  </a:solidFill>
                  <a:latin typeface="Calibri" panose="020F0502020204030204"/>
                </a:rPr>
                <a:t>Education</a:t>
              </a:r>
            </a:p>
          </p:txBody>
        </p:sp>
        <p:sp>
          <p:nvSpPr>
            <p:cNvPr id="24" name="Hexagon 23">
              <a:extLst>
                <a:ext uri="{FF2B5EF4-FFF2-40B4-BE49-F238E27FC236}">
                  <a16:creationId xmlns:a16="http://schemas.microsoft.com/office/drawing/2014/main" id="{D18E1499-859E-46A7-A794-CABF95E3BAA7}"/>
                </a:ext>
              </a:extLst>
            </p:cNvPr>
            <p:cNvSpPr/>
            <p:nvPr/>
          </p:nvSpPr>
          <p:spPr>
            <a:xfrm>
              <a:off x="3001605" y="1572264"/>
              <a:ext cx="963957" cy="830997"/>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a:solidFill>
                    <a:prstClr val="white"/>
                  </a:solidFill>
                  <a:latin typeface="Calibri" panose="020F0502020204030204"/>
                </a:rPr>
                <a:t>Training</a:t>
              </a:r>
            </a:p>
          </p:txBody>
        </p:sp>
        <p:sp>
          <p:nvSpPr>
            <p:cNvPr id="25" name="Hexagon 24">
              <a:extLst>
                <a:ext uri="{FF2B5EF4-FFF2-40B4-BE49-F238E27FC236}">
                  <a16:creationId xmlns:a16="http://schemas.microsoft.com/office/drawing/2014/main" id="{507D6F6B-71A8-4CC3-8D92-6D5BD55B3D0E}"/>
                </a:ext>
              </a:extLst>
            </p:cNvPr>
            <p:cNvSpPr/>
            <p:nvPr/>
          </p:nvSpPr>
          <p:spPr>
            <a:xfrm>
              <a:off x="8037084" y="4488903"/>
              <a:ext cx="963957" cy="830997"/>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a:solidFill>
                    <a:prstClr val="white"/>
                  </a:solidFill>
                  <a:latin typeface="Calibri" panose="020F0502020204030204"/>
                </a:rPr>
                <a:t>Job Creation</a:t>
              </a:r>
            </a:p>
          </p:txBody>
        </p:sp>
        <p:sp>
          <p:nvSpPr>
            <p:cNvPr id="26" name="Hexagon 25">
              <a:extLst>
                <a:ext uri="{FF2B5EF4-FFF2-40B4-BE49-F238E27FC236}">
                  <a16:creationId xmlns:a16="http://schemas.microsoft.com/office/drawing/2014/main" id="{EB49695E-1C18-429E-8E48-4A68005AF5DE}"/>
                </a:ext>
              </a:extLst>
            </p:cNvPr>
            <p:cNvSpPr/>
            <p:nvPr/>
          </p:nvSpPr>
          <p:spPr>
            <a:xfrm>
              <a:off x="2460146" y="3844498"/>
              <a:ext cx="617935" cy="532702"/>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27" name="Hexagon 26">
              <a:extLst>
                <a:ext uri="{FF2B5EF4-FFF2-40B4-BE49-F238E27FC236}">
                  <a16:creationId xmlns:a16="http://schemas.microsoft.com/office/drawing/2014/main" id="{57C27BDB-EBCC-4C6C-A6FA-EA22456BB063}"/>
                </a:ext>
              </a:extLst>
            </p:cNvPr>
            <p:cNvSpPr/>
            <p:nvPr/>
          </p:nvSpPr>
          <p:spPr>
            <a:xfrm>
              <a:off x="2458605" y="2489156"/>
              <a:ext cx="617935" cy="532702"/>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28" name="Hexagon 27">
              <a:extLst>
                <a:ext uri="{FF2B5EF4-FFF2-40B4-BE49-F238E27FC236}">
                  <a16:creationId xmlns:a16="http://schemas.microsoft.com/office/drawing/2014/main" id="{D47A4BA7-5710-4AF0-984A-277E29A7FC37}"/>
                </a:ext>
              </a:extLst>
            </p:cNvPr>
            <p:cNvSpPr/>
            <p:nvPr/>
          </p:nvSpPr>
          <p:spPr>
            <a:xfrm>
              <a:off x="8887803" y="2489156"/>
              <a:ext cx="617935" cy="532702"/>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29" name="Hexagon 28">
              <a:extLst>
                <a:ext uri="{FF2B5EF4-FFF2-40B4-BE49-F238E27FC236}">
                  <a16:creationId xmlns:a16="http://schemas.microsoft.com/office/drawing/2014/main" id="{A852784D-BF03-4E93-AAC9-2B8C0A22A4B5}"/>
                </a:ext>
              </a:extLst>
            </p:cNvPr>
            <p:cNvSpPr/>
            <p:nvPr/>
          </p:nvSpPr>
          <p:spPr>
            <a:xfrm>
              <a:off x="8933706" y="3860306"/>
              <a:ext cx="617935" cy="532702"/>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30" name="Hexagon 29">
              <a:extLst>
                <a:ext uri="{FF2B5EF4-FFF2-40B4-BE49-F238E27FC236}">
                  <a16:creationId xmlns:a16="http://schemas.microsoft.com/office/drawing/2014/main" id="{731E92F4-A286-4DD5-8C98-265FB154FBA2}"/>
                </a:ext>
              </a:extLst>
            </p:cNvPr>
            <p:cNvSpPr/>
            <p:nvPr/>
          </p:nvSpPr>
          <p:spPr>
            <a:xfrm>
              <a:off x="7971692" y="5529991"/>
              <a:ext cx="617935" cy="532702"/>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31" name="Hexagon 30">
              <a:extLst>
                <a:ext uri="{FF2B5EF4-FFF2-40B4-BE49-F238E27FC236}">
                  <a16:creationId xmlns:a16="http://schemas.microsoft.com/office/drawing/2014/main" id="{DEAD3000-67BD-4225-8043-8CBF78B0FFDF}"/>
                </a:ext>
              </a:extLst>
            </p:cNvPr>
            <p:cNvSpPr/>
            <p:nvPr/>
          </p:nvSpPr>
          <p:spPr>
            <a:xfrm>
              <a:off x="7876221" y="813392"/>
              <a:ext cx="617935" cy="532702"/>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32" name="Hexagon 31">
              <a:extLst>
                <a:ext uri="{FF2B5EF4-FFF2-40B4-BE49-F238E27FC236}">
                  <a16:creationId xmlns:a16="http://schemas.microsoft.com/office/drawing/2014/main" id="{016B7B43-01AB-4BC4-9417-7605E527672E}"/>
                </a:ext>
              </a:extLst>
            </p:cNvPr>
            <p:cNvSpPr/>
            <p:nvPr/>
          </p:nvSpPr>
          <p:spPr>
            <a:xfrm>
              <a:off x="3421152" y="5529991"/>
              <a:ext cx="617935" cy="532702"/>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33" name="Hexagon 32">
              <a:extLst>
                <a:ext uri="{FF2B5EF4-FFF2-40B4-BE49-F238E27FC236}">
                  <a16:creationId xmlns:a16="http://schemas.microsoft.com/office/drawing/2014/main" id="{AF8C06C1-24B1-49B3-B47B-B618313BD9BA}"/>
                </a:ext>
              </a:extLst>
            </p:cNvPr>
            <p:cNvSpPr/>
            <p:nvPr/>
          </p:nvSpPr>
          <p:spPr>
            <a:xfrm>
              <a:off x="3425644" y="816871"/>
              <a:ext cx="617935" cy="532702"/>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34" name="Hexagon 33">
              <a:extLst>
                <a:ext uri="{FF2B5EF4-FFF2-40B4-BE49-F238E27FC236}">
                  <a16:creationId xmlns:a16="http://schemas.microsoft.com/office/drawing/2014/main" id="{C76C2F5C-95CA-4710-AABE-AD075CAC608D}"/>
                </a:ext>
              </a:extLst>
            </p:cNvPr>
            <p:cNvSpPr/>
            <p:nvPr/>
          </p:nvSpPr>
          <p:spPr>
            <a:xfrm>
              <a:off x="9044803" y="5185566"/>
              <a:ext cx="353660" cy="304879"/>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35" name="Hexagon 34">
              <a:extLst>
                <a:ext uri="{FF2B5EF4-FFF2-40B4-BE49-F238E27FC236}">
                  <a16:creationId xmlns:a16="http://schemas.microsoft.com/office/drawing/2014/main" id="{BC9C7BC2-C37A-4429-B13A-FF11C8CB77A7}"/>
                </a:ext>
              </a:extLst>
            </p:cNvPr>
            <p:cNvSpPr/>
            <p:nvPr/>
          </p:nvSpPr>
          <p:spPr>
            <a:xfrm>
              <a:off x="8956448" y="1471109"/>
              <a:ext cx="353660" cy="304879"/>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36" name="Hexagon 35">
              <a:extLst>
                <a:ext uri="{FF2B5EF4-FFF2-40B4-BE49-F238E27FC236}">
                  <a16:creationId xmlns:a16="http://schemas.microsoft.com/office/drawing/2014/main" id="{A7F0DE88-38E7-4130-BFF7-A4389D7CA450}"/>
                </a:ext>
              </a:extLst>
            </p:cNvPr>
            <p:cNvSpPr/>
            <p:nvPr/>
          </p:nvSpPr>
          <p:spPr>
            <a:xfrm>
              <a:off x="2601222" y="5150015"/>
              <a:ext cx="353660" cy="304879"/>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37" name="Hexagon 36">
              <a:extLst>
                <a:ext uri="{FF2B5EF4-FFF2-40B4-BE49-F238E27FC236}">
                  <a16:creationId xmlns:a16="http://schemas.microsoft.com/office/drawing/2014/main" id="{B0BBEE0E-F7B9-490B-8B20-9BEEA66BBD2D}"/>
                </a:ext>
              </a:extLst>
            </p:cNvPr>
            <p:cNvSpPr/>
            <p:nvPr/>
          </p:nvSpPr>
          <p:spPr>
            <a:xfrm>
              <a:off x="2651809" y="1406886"/>
              <a:ext cx="353660" cy="304879"/>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38" name="Hexagon 37">
              <a:extLst>
                <a:ext uri="{FF2B5EF4-FFF2-40B4-BE49-F238E27FC236}">
                  <a16:creationId xmlns:a16="http://schemas.microsoft.com/office/drawing/2014/main" id="{79548AE8-2E77-4509-BB53-7A147A1963F7}"/>
                </a:ext>
              </a:extLst>
            </p:cNvPr>
            <p:cNvSpPr/>
            <p:nvPr/>
          </p:nvSpPr>
          <p:spPr>
            <a:xfrm>
              <a:off x="2025769" y="3301307"/>
              <a:ext cx="353660" cy="304879"/>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39" name="Hexagon 38">
              <a:extLst>
                <a:ext uri="{FF2B5EF4-FFF2-40B4-BE49-F238E27FC236}">
                  <a16:creationId xmlns:a16="http://schemas.microsoft.com/office/drawing/2014/main" id="{EE48C7CA-7FDC-4129-AB8F-6D806BB474C5}"/>
                </a:ext>
              </a:extLst>
            </p:cNvPr>
            <p:cNvSpPr/>
            <p:nvPr/>
          </p:nvSpPr>
          <p:spPr>
            <a:xfrm>
              <a:off x="9622400" y="3301306"/>
              <a:ext cx="353660" cy="304879"/>
            </a:xfrm>
            <a:prstGeom prst="hexagon">
              <a:avLst/>
            </a:prstGeom>
            <a:solidFill>
              <a:srgbClr val="027D8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40" name="Hexagon 39">
              <a:extLst>
                <a:ext uri="{FF2B5EF4-FFF2-40B4-BE49-F238E27FC236}">
                  <a16:creationId xmlns:a16="http://schemas.microsoft.com/office/drawing/2014/main" id="{DB1C6747-79EA-4346-9682-EB46CFB35B24}"/>
                </a:ext>
              </a:extLst>
            </p:cNvPr>
            <p:cNvSpPr/>
            <p:nvPr/>
          </p:nvSpPr>
          <p:spPr>
            <a:xfrm>
              <a:off x="2624355" y="3346100"/>
              <a:ext cx="274230" cy="236405"/>
            </a:xfrm>
            <a:prstGeom prst="hexago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41" name="Hexagon 40">
              <a:extLst>
                <a:ext uri="{FF2B5EF4-FFF2-40B4-BE49-F238E27FC236}">
                  <a16:creationId xmlns:a16="http://schemas.microsoft.com/office/drawing/2014/main" id="{15F43D1B-E6EC-4476-A0D6-BD1964F7E43D}"/>
                </a:ext>
              </a:extLst>
            </p:cNvPr>
            <p:cNvSpPr/>
            <p:nvPr/>
          </p:nvSpPr>
          <p:spPr>
            <a:xfrm>
              <a:off x="3323199" y="4057851"/>
              <a:ext cx="274230" cy="236405"/>
            </a:xfrm>
            <a:prstGeom prst="hexago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42" name="Hexagon 41">
              <a:extLst>
                <a:ext uri="{FF2B5EF4-FFF2-40B4-BE49-F238E27FC236}">
                  <a16:creationId xmlns:a16="http://schemas.microsoft.com/office/drawing/2014/main" id="{3159232F-4A3F-4DF4-AFD7-2FEC05F709F5}"/>
                </a:ext>
              </a:extLst>
            </p:cNvPr>
            <p:cNvSpPr/>
            <p:nvPr/>
          </p:nvSpPr>
          <p:spPr>
            <a:xfrm>
              <a:off x="3319466" y="2598249"/>
              <a:ext cx="274230" cy="236405"/>
            </a:xfrm>
            <a:prstGeom prst="hexago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43" name="Hexagon 42">
              <a:extLst>
                <a:ext uri="{FF2B5EF4-FFF2-40B4-BE49-F238E27FC236}">
                  <a16:creationId xmlns:a16="http://schemas.microsoft.com/office/drawing/2014/main" id="{AAF30E06-AE13-436C-BD2B-BC4ADB7C6B04}"/>
                </a:ext>
              </a:extLst>
            </p:cNvPr>
            <p:cNvSpPr/>
            <p:nvPr/>
          </p:nvSpPr>
          <p:spPr>
            <a:xfrm>
              <a:off x="8336087" y="2603896"/>
              <a:ext cx="274230" cy="236405"/>
            </a:xfrm>
            <a:prstGeom prst="hexago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44" name="Hexagon 43">
              <a:extLst>
                <a:ext uri="{FF2B5EF4-FFF2-40B4-BE49-F238E27FC236}">
                  <a16:creationId xmlns:a16="http://schemas.microsoft.com/office/drawing/2014/main" id="{3BFD6FE0-EF61-48C9-9699-B9355CA2AD6B}"/>
                </a:ext>
              </a:extLst>
            </p:cNvPr>
            <p:cNvSpPr/>
            <p:nvPr/>
          </p:nvSpPr>
          <p:spPr>
            <a:xfrm>
              <a:off x="8335689" y="4045051"/>
              <a:ext cx="274230" cy="236405"/>
            </a:xfrm>
            <a:prstGeom prst="hexago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45" name="Hexagon 44">
              <a:extLst>
                <a:ext uri="{FF2B5EF4-FFF2-40B4-BE49-F238E27FC236}">
                  <a16:creationId xmlns:a16="http://schemas.microsoft.com/office/drawing/2014/main" id="{5C297876-D145-4662-903E-F0360636FEE4}"/>
                </a:ext>
              </a:extLst>
            </p:cNvPr>
            <p:cNvSpPr/>
            <p:nvPr/>
          </p:nvSpPr>
          <p:spPr>
            <a:xfrm>
              <a:off x="7693151" y="5015379"/>
              <a:ext cx="274230" cy="236405"/>
            </a:xfrm>
            <a:prstGeom prst="hexago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46" name="Hexagon 45">
              <a:extLst>
                <a:ext uri="{FF2B5EF4-FFF2-40B4-BE49-F238E27FC236}">
                  <a16:creationId xmlns:a16="http://schemas.microsoft.com/office/drawing/2014/main" id="{F79EBDB1-48DA-4556-B780-7B8C701FBBE4}"/>
                </a:ext>
              </a:extLst>
            </p:cNvPr>
            <p:cNvSpPr/>
            <p:nvPr/>
          </p:nvSpPr>
          <p:spPr>
            <a:xfrm>
              <a:off x="4003370" y="5015378"/>
              <a:ext cx="274230" cy="236405"/>
            </a:xfrm>
            <a:prstGeom prst="hexago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47" name="Hexagon 46">
              <a:extLst>
                <a:ext uri="{FF2B5EF4-FFF2-40B4-BE49-F238E27FC236}">
                  <a16:creationId xmlns:a16="http://schemas.microsoft.com/office/drawing/2014/main" id="{9517E8E4-DA7C-4FEE-87FC-CAEB55CB756E}"/>
                </a:ext>
              </a:extLst>
            </p:cNvPr>
            <p:cNvSpPr/>
            <p:nvPr/>
          </p:nvSpPr>
          <p:spPr>
            <a:xfrm>
              <a:off x="3986361" y="1553682"/>
              <a:ext cx="274230" cy="236405"/>
            </a:xfrm>
            <a:prstGeom prst="hexago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48" name="Hexagon 47">
              <a:extLst>
                <a:ext uri="{FF2B5EF4-FFF2-40B4-BE49-F238E27FC236}">
                  <a16:creationId xmlns:a16="http://schemas.microsoft.com/office/drawing/2014/main" id="{B14D358B-E37F-407A-84CD-37BDCF4099B7}"/>
                </a:ext>
              </a:extLst>
            </p:cNvPr>
            <p:cNvSpPr/>
            <p:nvPr/>
          </p:nvSpPr>
          <p:spPr>
            <a:xfrm>
              <a:off x="7701830" y="1572264"/>
              <a:ext cx="274230" cy="236405"/>
            </a:xfrm>
            <a:prstGeom prst="hexago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sp>
          <p:nvSpPr>
            <p:cNvPr id="49" name="Hexagon 48">
              <a:extLst>
                <a:ext uri="{FF2B5EF4-FFF2-40B4-BE49-F238E27FC236}">
                  <a16:creationId xmlns:a16="http://schemas.microsoft.com/office/drawing/2014/main" id="{DF3BCD47-D5EE-4D76-A9EA-ED347505C6BC}"/>
                </a:ext>
              </a:extLst>
            </p:cNvPr>
            <p:cNvSpPr/>
            <p:nvPr/>
          </p:nvSpPr>
          <p:spPr>
            <a:xfrm>
              <a:off x="9060628" y="3346100"/>
              <a:ext cx="274230" cy="236405"/>
            </a:xfrm>
            <a:prstGeom prst="hexago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latin typeface="Calibri" panose="020F0502020204030204"/>
              </a:endParaRPr>
            </a:p>
          </p:txBody>
        </p:sp>
      </p:grpSp>
    </p:spTree>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430</Words>
  <Application>Microsoft Office PowerPoint</Application>
  <PresentationFormat>Widescreen</PresentationFormat>
  <Paragraphs>52</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Courier New</vt:lpstr>
      <vt:lpstr>Helvetica Neue</vt:lpstr>
      <vt:lpstr>Noto Sans Symbols</vt:lpstr>
      <vt:lpstr>Arial</vt:lpstr>
      <vt:lpstr>Calibri</vt:lpstr>
      <vt:lpstr>Avenir</vt:lpstr>
      <vt:lpstr>Open Sans </vt:lpstr>
      <vt:lpstr>Default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Matsapola</dc:creator>
  <cp:lastModifiedBy>Erin Martin</cp:lastModifiedBy>
  <cp:revision>9</cp:revision>
  <dcterms:modified xsi:type="dcterms:W3CDTF">2020-03-09T21:55:46Z</dcterms:modified>
</cp:coreProperties>
</file>