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7.jpg" ContentType="image/jpg"/>
  <Override PartName="/ppt/media/image29.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2" r:id="rId2"/>
  </p:sldMasterIdLst>
  <p:notesMasterIdLst>
    <p:notesMasterId r:id="rId18"/>
  </p:notesMasterIdLst>
  <p:sldIdLst>
    <p:sldId id="256" r:id="rId3"/>
    <p:sldId id="285" r:id="rId4"/>
    <p:sldId id="263" r:id="rId5"/>
    <p:sldId id="268" r:id="rId6"/>
    <p:sldId id="270" r:id="rId7"/>
    <p:sldId id="258" r:id="rId8"/>
    <p:sldId id="286" r:id="rId9"/>
    <p:sldId id="259" r:id="rId10"/>
    <p:sldId id="260" r:id="rId11"/>
    <p:sldId id="287" r:id="rId12"/>
    <p:sldId id="271" r:id="rId13"/>
    <p:sldId id="288" r:id="rId14"/>
    <p:sldId id="261" r:id="rId15"/>
    <p:sldId id="267" r:id="rId16"/>
    <p:sldId id="257" r:id="rId17"/>
  </p:sldIdLst>
  <p:sldSz cx="12192000" cy="6858000"/>
  <p:notesSz cx="6985000" cy="9283700"/>
  <p:embeddedFontLst>
    <p:embeddedFont>
      <p:font typeface="Arial Narrow" panose="020B0604020202020204" pitchFamily="34" charset="0"/>
      <p:regular r:id="rId19"/>
      <p:bold r:id="rId20"/>
      <p:italic r:id="rId21"/>
      <p:boldItalic r:id="rId22"/>
    </p:embeddedFont>
    <p:embeddedFont>
      <p:font typeface="Avenir" panose="02000503020000020003" pitchFamily="2" charset="0"/>
      <p:regular r:id="rId23"/>
      <p:italic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Gill Sans" panose="020B0502020104020203" pitchFamily="34" charset="-79"/>
      <p:regular r:id="rId31"/>
      <p:bold r:id="rId32"/>
    </p:embeddedFont>
    <p:embeddedFont>
      <p:font typeface="Helvetica Neue" panose="02000503000000020004" pitchFamily="2" charset="0"/>
      <p:regular r:id="rId33"/>
      <p:bold r:id="rId34"/>
      <p:italic r:id="rId35"/>
      <p:boldItalic r:id="rId36"/>
    </p:embeddedFont>
    <p:embeddedFont>
      <p:font typeface="MS PGothic" panose="020B0600070205080204" pitchFamily="34" charset="-128"/>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showGuides="1">
      <p:cViewPr varScale="1">
        <p:scale>
          <a:sx n="112" d="100"/>
          <a:sy n="112" d="100"/>
        </p:scale>
        <p:origin x="48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6833" cy="465797"/>
          </a:xfrm>
          <a:prstGeom prst="rect">
            <a:avLst/>
          </a:prstGeom>
          <a:noFill/>
          <a:ln>
            <a:noFill/>
          </a:ln>
        </p:spPr>
        <p:txBody>
          <a:bodyPr spcFirstLastPara="1" wrap="square" lIns="92950" tIns="46475" rIns="92950" bIns="464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6550" y="0"/>
            <a:ext cx="3026833" cy="465797"/>
          </a:xfrm>
          <a:prstGeom prst="rect">
            <a:avLst/>
          </a:prstGeom>
          <a:noFill/>
          <a:ln>
            <a:noFill/>
          </a:ln>
        </p:spPr>
        <p:txBody>
          <a:bodyPr spcFirstLastPara="1" wrap="square" lIns="92950" tIns="46475" rIns="92950" bIns="464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7904"/>
            <a:ext cx="3026833" cy="465796"/>
          </a:xfrm>
          <a:prstGeom prst="rect">
            <a:avLst/>
          </a:prstGeom>
          <a:noFill/>
          <a:ln>
            <a:noFill/>
          </a:ln>
        </p:spPr>
        <p:txBody>
          <a:bodyPr spcFirstLastPara="1" wrap="square" lIns="92950" tIns="46475" rIns="92950" bIns="464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5926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7" name="Google Shape;37;p1: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09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 name="Google Shape;4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127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31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991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7" name="Google Shape;57;p4: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64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64" name="Google Shape;64;p5: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007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64" name="Google Shape;64;p5: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302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6: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1" name="Google Shape;71;p6: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79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8" name="Google Shape;78;p7: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649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830385" y="2492915"/>
            <a:ext cx="10363200" cy="72276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r" rtl="0">
              <a:spcBef>
                <a:spcPts val="0"/>
              </a:spcBef>
              <a:spcAft>
                <a:spcPts val="0"/>
              </a:spcAft>
              <a:buSzPts val="1400"/>
              <a:buNone/>
              <a:defRPr sz="3200" b="0" i="0" u="none" strike="noStrike" cap="none">
                <a:solidFill>
                  <a:srgbClr val="FFFFFF"/>
                </a:solidFill>
                <a:latin typeface="Arial"/>
                <a:ea typeface="Arial"/>
                <a:cs typeface="Arial"/>
                <a:sym typeface="Arial"/>
              </a:defRPr>
            </a:lvl2pPr>
            <a:lvl3pPr marR="0" lvl="2" algn="r" rtl="0">
              <a:spcBef>
                <a:spcPts val="0"/>
              </a:spcBef>
              <a:spcAft>
                <a:spcPts val="0"/>
              </a:spcAft>
              <a:buSzPts val="1400"/>
              <a:buNone/>
              <a:defRPr sz="3200" b="0" i="0" u="none" strike="noStrike" cap="none">
                <a:solidFill>
                  <a:srgbClr val="FFFFFF"/>
                </a:solidFill>
                <a:latin typeface="Arial"/>
                <a:ea typeface="Arial"/>
                <a:cs typeface="Arial"/>
                <a:sym typeface="Arial"/>
              </a:defRPr>
            </a:lvl3pPr>
            <a:lvl4pPr marR="0" lvl="3" algn="r" rtl="0">
              <a:spcBef>
                <a:spcPts val="0"/>
              </a:spcBef>
              <a:spcAft>
                <a:spcPts val="0"/>
              </a:spcAft>
              <a:buSzPts val="1400"/>
              <a:buNone/>
              <a:defRPr sz="3200" b="0" i="0" u="none" strike="noStrike" cap="none">
                <a:solidFill>
                  <a:srgbClr val="FFFFFF"/>
                </a:solidFill>
                <a:latin typeface="Arial"/>
                <a:ea typeface="Arial"/>
                <a:cs typeface="Arial"/>
                <a:sym typeface="Arial"/>
              </a:defRPr>
            </a:lvl4pPr>
            <a:lvl5pPr marR="0" lvl="4" algn="r" rtl="0">
              <a:spcBef>
                <a:spcPts val="0"/>
              </a:spcBef>
              <a:spcAft>
                <a:spcPts val="0"/>
              </a:spcAft>
              <a:buSzPts val="1400"/>
              <a:buNone/>
              <a:defRPr sz="3200" b="0" i="0" u="none" strike="noStrike" cap="none">
                <a:solidFill>
                  <a:srgbClr val="FFFFFF"/>
                </a:solidFill>
                <a:latin typeface="Arial"/>
                <a:ea typeface="Arial"/>
                <a:cs typeface="Arial"/>
                <a:sym typeface="Arial"/>
              </a:defRPr>
            </a:lvl5pPr>
            <a:lvl6pPr marR="0" lvl="5" algn="r" rtl="0">
              <a:spcBef>
                <a:spcPts val="0"/>
              </a:spcBef>
              <a:spcAft>
                <a:spcPts val="0"/>
              </a:spcAft>
              <a:buSzPts val="1400"/>
              <a:buNone/>
              <a:defRPr sz="3200" b="0" i="0" u="none" strike="noStrike" cap="none">
                <a:solidFill>
                  <a:srgbClr val="FFFFFF"/>
                </a:solidFill>
                <a:latin typeface="Arial"/>
                <a:ea typeface="Arial"/>
                <a:cs typeface="Arial"/>
                <a:sym typeface="Arial"/>
              </a:defRPr>
            </a:lvl6pPr>
            <a:lvl7pPr marR="0" lvl="6" algn="r" rtl="0">
              <a:spcBef>
                <a:spcPts val="0"/>
              </a:spcBef>
              <a:spcAft>
                <a:spcPts val="0"/>
              </a:spcAft>
              <a:buSzPts val="1400"/>
              <a:buNone/>
              <a:defRPr sz="3200" b="0" i="0" u="none" strike="noStrike" cap="none">
                <a:solidFill>
                  <a:srgbClr val="FFFFFF"/>
                </a:solidFill>
                <a:latin typeface="Arial"/>
                <a:ea typeface="Arial"/>
                <a:cs typeface="Arial"/>
                <a:sym typeface="Arial"/>
              </a:defRPr>
            </a:lvl7pPr>
            <a:lvl8pPr marR="0" lvl="7" algn="r" rtl="0">
              <a:spcBef>
                <a:spcPts val="0"/>
              </a:spcBef>
              <a:spcAft>
                <a:spcPts val="0"/>
              </a:spcAft>
              <a:buSzPts val="1400"/>
              <a:buNone/>
              <a:defRPr sz="3200" b="0" i="0" u="none" strike="noStrike" cap="none">
                <a:solidFill>
                  <a:srgbClr val="FFFFFF"/>
                </a:solidFill>
                <a:latin typeface="Arial"/>
                <a:ea typeface="Arial"/>
                <a:cs typeface="Arial"/>
                <a:sym typeface="Arial"/>
              </a:defRPr>
            </a:lvl8pPr>
            <a:lvl9pPr marR="0" lvl="8" algn="r" rtl="0">
              <a:spcBef>
                <a:spcPts val="0"/>
              </a:spcBef>
              <a:spcAft>
                <a:spcPts val="0"/>
              </a:spcAft>
              <a:buSzPts val="1400"/>
              <a:buNone/>
              <a:defRPr sz="3200" b="0" i="0" u="none" strike="noStrike" cap="none">
                <a:solidFill>
                  <a:srgbClr val="FFFFFF"/>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830386" y="3847065"/>
            <a:ext cx="5961633" cy="2212604"/>
          </a:xfrm>
          <a:prstGeom prst="rect">
            <a:avLst/>
          </a:prstGeom>
          <a:noFill/>
          <a:ln>
            <a:noFill/>
          </a:ln>
        </p:spPr>
        <p:txBody>
          <a:bodyPr spcFirstLastPara="1" wrap="square" lIns="91425" tIns="45700" rIns="91425" bIns="45700" anchor="t" anchorCtr="0">
            <a:noAutofit/>
          </a:bodyPr>
          <a:lstStyle>
            <a:lvl1pPr marR="0" lvl="0" algn="l" rtl="0">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spcBef>
                <a:spcPts val="500"/>
              </a:spcBef>
              <a:spcAft>
                <a:spcPts val="0"/>
              </a:spcAft>
              <a:buClr>
                <a:srgbClr val="002569"/>
              </a:buClr>
              <a:buSzPts val="2000"/>
              <a:buFont typeface="Arial"/>
              <a:buNone/>
              <a:defRPr sz="2000" b="0" i="0" u="none" strike="noStrike" cap="none">
                <a:solidFill>
                  <a:srgbClr val="002569"/>
                </a:solidFill>
                <a:latin typeface="Arial"/>
                <a:ea typeface="Arial"/>
                <a:cs typeface="Arial"/>
                <a:sym typeface="Arial"/>
              </a:defRPr>
            </a:lvl2pPr>
            <a:lvl3pPr marR="0" lvl="2" algn="ctr" rtl="0">
              <a:spcBef>
                <a:spcPts val="500"/>
              </a:spcBef>
              <a:spcAft>
                <a:spcPts val="0"/>
              </a:spcAft>
              <a:buClr>
                <a:srgbClr val="002569"/>
              </a:buClr>
              <a:buSzPts val="1800"/>
              <a:buFont typeface="Arial"/>
              <a:buNone/>
              <a:defRPr sz="1800" b="0" i="0" u="none" strike="noStrike" cap="none">
                <a:solidFill>
                  <a:srgbClr val="002569"/>
                </a:solidFill>
                <a:latin typeface="Arial"/>
                <a:ea typeface="Arial"/>
                <a:cs typeface="Arial"/>
                <a:sym typeface="Arial"/>
              </a:defRPr>
            </a:lvl3pPr>
            <a:lvl4pPr marR="0" lvl="3"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4pPr>
            <a:lvl5pPr marR="0" lvl="4"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5pPr>
            <a:lvl6pPr marR="0" lvl="5"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6pPr>
            <a:lvl7pPr marR="0" lvl="6"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7pPr>
            <a:lvl8pPr marR="0" lvl="7"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8pPr>
            <a:lvl9pPr marR="0" lvl="8"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838200" y="6474336"/>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9" name="Google Shape;19;p2"/>
          <p:cNvSpPr txBox="1">
            <a:spLocks noGrp="1"/>
          </p:cNvSpPr>
          <p:nvPr>
            <p:ph type="ftr" idx="11"/>
          </p:nvPr>
        </p:nvSpPr>
        <p:spPr>
          <a:xfrm>
            <a:off x="4038600" y="6474336"/>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20" name="Google Shape;20;p2"/>
          <p:cNvSpPr txBox="1">
            <a:spLocks noGrp="1"/>
          </p:cNvSpPr>
          <p:nvPr>
            <p:ph type="sldNum" idx="12"/>
          </p:nvPr>
        </p:nvSpPr>
        <p:spPr>
          <a:xfrm>
            <a:off x="9652000" y="6546852"/>
            <a:ext cx="2540000" cy="369332"/>
          </a:xfrm>
          <a:prstGeom prst="rect">
            <a:avLst/>
          </a:prstGeom>
          <a:noFill/>
          <a:ln>
            <a:noFill/>
          </a:ln>
        </p:spPr>
        <p:txBody>
          <a:bodyPr spcFirstLastPara="1" wrap="square" lIns="45700" tIns="45700" rIns="45700"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
          <p:cNvPicPr preferRelativeResize="0"/>
          <p:nvPr/>
        </p:nvPicPr>
        <p:blipFill rotWithShape="1">
          <a:blip r:embed="rId2">
            <a:alphaModFix/>
          </a:blip>
          <a:srcRect/>
          <a:stretch/>
        </p:blipFill>
        <p:spPr>
          <a:xfrm>
            <a:off x="830385" y="1217405"/>
            <a:ext cx="3343875" cy="993132"/>
          </a:xfrm>
          <a:prstGeom prst="rect">
            <a:avLst/>
          </a:prstGeom>
          <a:noFill/>
          <a:ln>
            <a:noFill/>
          </a:ln>
        </p:spPr>
      </p:pic>
      <p:sp>
        <p:nvSpPr>
          <p:cNvPr id="22" name="Google Shape;22;p2"/>
          <p:cNvSpPr txBox="1"/>
          <p:nvPr/>
        </p:nvSpPr>
        <p:spPr>
          <a:xfrm>
            <a:off x="830386" y="2246635"/>
            <a:ext cx="3741615"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i="0" u="none" strike="noStrike" cap="none">
                <a:solidFill>
                  <a:schemeClr val="lt1"/>
                </a:solidFill>
                <a:latin typeface="Helvetica Neue"/>
                <a:ea typeface="Helvetica Neue"/>
                <a:cs typeface="Helvetica Neue"/>
                <a:sym typeface="Helvetica Neue"/>
              </a:rPr>
              <a:t>Committee on Earth Observation Satellites</a:t>
            </a:r>
            <a:endParaRPr/>
          </a:p>
        </p:txBody>
      </p:sp>
      <p:pic>
        <p:nvPicPr>
          <p:cNvPr id="23" name="Google Shape;23;p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68240"/>
            <a:ext cx="12192000" cy="6926239"/>
          </a:xfrm>
          <a:prstGeom prst="rect">
            <a:avLst/>
          </a:prstGeom>
          <a:noFill/>
          <a:ln>
            <a:noFill/>
          </a:ln>
        </p:spPr>
      </p:pic>
      <p:pic>
        <p:nvPicPr>
          <p:cNvPr id="24" name="Google Shape;24;p2"/>
          <p:cNvPicPr preferRelativeResize="0"/>
          <p:nvPr/>
        </p:nvPicPr>
        <p:blipFill rotWithShape="1">
          <a:blip r:embed="rId2">
            <a:alphaModFix/>
          </a:blip>
          <a:srcRect/>
          <a:stretch/>
        </p:blipFill>
        <p:spPr>
          <a:xfrm>
            <a:off x="622789" y="1217405"/>
            <a:ext cx="2507906" cy="993132"/>
          </a:xfrm>
          <a:prstGeom prst="rect">
            <a:avLst/>
          </a:prstGeom>
          <a:noFill/>
          <a:ln>
            <a:noFill/>
          </a:ln>
        </p:spPr>
      </p:pic>
      <p:sp>
        <p:nvSpPr>
          <p:cNvPr id="25" name="Google Shape;25;p2"/>
          <p:cNvSpPr txBox="1"/>
          <p:nvPr/>
        </p:nvSpPr>
        <p:spPr>
          <a:xfrm>
            <a:off x="622789" y="2246634"/>
            <a:ext cx="2806211"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i="0" u="none" strike="noStrike" cap="none">
                <a:solidFill>
                  <a:schemeClr val="lt1"/>
                </a:solidFill>
                <a:latin typeface="Helvetica Neue"/>
                <a:ea typeface="Helvetica Neue"/>
                <a:cs typeface="Helvetica Neue"/>
                <a:sym typeface="Helvetica Neue"/>
              </a:rPr>
              <a:t>Committee on Earth Observation Satellites</a:t>
            </a:r>
            <a:endParaRPr/>
          </a:p>
        </p:txBody>
      </p:sp>
      <p:sp>
        <p:nvSpPr>
          <p:cNvPr id="26" name="Google Shape;26;p2"/>
          <p:cNvSpPr txBox="1"/>
          <p:nvPr/>
        </p:nvSpPr>
        <p:spPr>
          <a:xfrm>
            <a:off x="622789" y="2514600"/>
            <a:ext cx="5746243" cy="99313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4400" b="1" i="0" u="none" strike="noStrike" cap="none">
              <a:solidFill>
                <a:schemeClr val="lt1"/>
              </a:solidFill>
              <a:latin typeface="Helvetica Neue"/>
              <a:ea typeface="Helvetica Neue"/>
              <a:cs typeface="Helvetica Neue"/>
              <a:sym typeface="Helvetica Neue"/>
            </a:endParaRPr>
          </a:p>
        </p:txBody>
      </p:sp>
      <p:sp>
        <p:nvSpPr>
          <p:cNvPr id="27" name="Google Shape;27;p2"/>
          <p:cNvSpPr/>
          <p:nvPr/>
        </p:nvSpPr>
        <p:spPr>
          <a:xfrm>
            <a:off x="622789" y="3759200"/>
            <a:ext cx="4810858" cy="2541589"/>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5904DB-9462-4B61-929A-5BEEAFFA1C1B}"/>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3" name="Footer Placeholder 2">
            <a:extLst>
              <a:ext uri="{FF2B5EF4-FFF2-40B4-BE49-F238E27FC236}">
                <a16:creationId xmlns:a16="http://schemas.microsoft.com/office/drawing/2014/main" id="{8AC94EFE-869C-4983-BB17-ABFB749AF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7B0AD0-A823-4981-9A90-F8CA6E9080C0}"/>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388645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1371-7E4F-4D03-9340-B82F85B36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56356-44B2-4684-BAA9-57092C982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AA465-97B5-4CEF-9F0C-5172E6552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64B0A-1591-4BF4-BDD1-1F0BFEF7EBB8}"/>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6" name="Footer Placeholder 5">
            <a:extLst>
              <a:ext uri="{FF2B5EF4-FFF2-40B4-BE49-F238E27FC236}">
                <a16:creationId xmlns:a16="http://schemas.microsoft.com/office/drawing/2014/main" id="{C35FEF38-B77F-4E5B-A5DA-F29F9C220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C829F-B71C-48E7-BCAA-F303B8D0A558}"/>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687640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E2DE-95C5-4F4D-86AC-10637043E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F3005B-612C-4EBD-90C2-746EBAA31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3876B5-9513-4B68-9018-3EE2AFD77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EA3F8-557A-48F8-A45C-B9151E9BE407}"/>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6" name="Footer Placeholder 5">
            <a:extLst>
              <a:ext uri="{FF2B5EF4-FFF2-40B4-BE49-F238E27FC236}">
                <a16:creationId xmlns:a16="http://schemas.microsoft.com/office/drawing/2014/main" id="{5849FE09-C551-4A4C-9FD9-674A73F555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EE907-48B7-465D-85DC-C20A40AB7F38}"/>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888844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6864-CF0C-4167-A7C1-67655E71FB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D000C-212C-4FF9-8275-8389D27820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0B56F-CFC5-49BF-8015-9B70AE67E90C}"/>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5" name="Footer Placeholder 4">
            <a:extLst>
              <a:ext uri="{FF2B5EF4-FFF2-40B4-BE49-F238E27FC236}">
                <a16:creationId xmlns:a16="http://schemas.microsoft.com/office/drawing/2014/main" id="{F70F2A14-B305-4588-BA86-4F0B88BD9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47D33-4DD7-451B-B3B4-ACC828FEA4A3}"/>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4209351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DDBC-6B90-408B-A05A-76233AA1FB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B15E82-CC54-4ADE-996C-6673EE8C63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2FFEF-BFE9-481C-A57C-B99D0104FE70}"/>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5" name="Footer Placeholder 4">
            <a:extLst>
              <a:ext uri="{FF2B5EF4-FFF2-40B4-BE49-F238E27FC236}">
                <a16:creationId xmlns:a16="http://schemas.microsoft.com/office/drawing/2014/main" id="{A226E898-4BBE-4F98-A515-9A4D394D9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FDF11-E2BC-46D1-A979-05FBF76A669B}"/>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927542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30"/>
        <p:cNvGrpSpPr/>
        <p:nvPr/>
      </p:nvGrpSpPr>
      <p:grpSpPr>
        <a:xfrm>
          <a:off x="0" y="0"/>
          <a:ext cx="0" cy="0"/>
          <a:chOff x="0" y="0"/>
          <a:chExt cx="0" cy="0"/>
        </a:xfrm>
      </p:grpSpPr>
      <p:sp>
        <p:nvSpPr>
          <p:cNvPr id="6" name="Google Shape;25;p3">
            <a:extLst>
              <a:ext uri="{FF2B5EF4-FFF2-40B4-BE49-F238E27FC236}">
                <a16:creationId xmlns:a16="http://schemas.microsoft.com/office/drawing/2014/main" id="{0C8B77EB-192C-C240-A4E9-15979AC6AE95}"/>
              </a:ext>
            </a:extLst>
          </p:cNvPr>
          <p:cNvSpPr txBox="1">
            <a:spLocks noGrp="1"/>
          </p:cNvSpPr>
          <p:nvPr>
            <p:ph type="title"/>
          </p:nvPr>
        </p:nvSpPr>
        <p:spPr>
          <a:xfrm>
            <a:off x="172529" y="76199"/>
            <a:ext cx="9923010" cy="836613"/>
          </a:xfrm>
          <a:prstGeom prst="rect">
            <a:avLst/>
          </a:prstGeom>
          <a:noFill/>
          <a:ln>
            <a:noFill/>
          </a:ln>
        </p:spPr>
        <p:txBody>
          <a:bodyPr spcFirstLastPara="1" wrap="square" lIns="91425" tIns="45700" rIns="91425" bIns="45700" anchor="ctr" anchorCtr="0"/>
          <a:lstStyle>
            <a:lvl1pPr lvl="0" algn="l">
              <a:lnSpc>
                <a:spcPct val="80000"/>
              </a:lnSpc>
              <a:spcBef>
                <a:spcPts val="0"/>
              </a:spcBef>
              <a:spcAft>
                <a:spcPts val="0"/>
              </a:spcAft>
              <a:buClr>
                <a:schemeClr val="lt1"/>
              </a:buClr>
              <a:buSzPts val="1800"/>
              <a:buNone/>
              <a:defRPr sz="3600" b="1" i="0">
                <a:latin typeface="Arial Narrow" panose="020B0604020202020204" pitchFamily="34" charset="0"/>
                <a:cs typeface="Arial Narrow"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Google Shape;22;p3">
            <a:extLst>
              <a:ext uri="{FF2B5EF4-FFF2-40B4-BE49-F238E27FC236}">
                <a16:creationId xmlns:a16="http://schemas.microsoft.com/office/drawing/2014/main" id="{CD2580F5-F92C-7143-99BA-1A223A5DAA25}"/>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a:solidFill>
                  <a:srgbClr val="041626"/>
                </a:solidFill>
                <a:latin typeface="Arial Narrow" panose="020B0604020202020204" pitchFamily="34" charset="0"/>
                <a:ea typeface="Arial Narrow" panose="020B0604020202020204" pitchFamily="34" charset="0"/>
                <a:cs typeface="Arial Narrow"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lang="en-US" sz="1800" b="0" i="0" u="none" strike="noStrike" kern="1200" cap="none" spc="0" normalizeH="0" baseline="0" noProof="0" dirty="0">
              <a:ln>
                <a:noFill/>
              </a:ln>
              <a:solidFill>
                <a:srgbClr val="041626"/>
              </a:solidFill>
              <a:effectLst/>
              <a:uLnTx/>
              <a:uFillTx/>
              <a:latin typeface="Arial Narrow" panose="020B0604020202020204" pitchFamily="34" charset="0"/>
              <a:sym typeface="Calibri"/>
            </a:endParaRPr>
          </a:p>
        </p:txBody>
      </p:sp>
      <p:sp>
        <p:nvSpPr>
          <p:cNvPr id="8" name="Google Shape;23;p3">
            <a:extLst>
              <a:ext uri="{FF2B5EF4-FFF2-40B4-BE49-F238E27FC236}">
                <a16:creationId xmlns:a16="http://schemas.microsoft.com/office/drawing/2014/main" id="{F1C91FAA-4000-E743-B80F-CB868C1C38B0}"/>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a:solidFill>
                  <a:srgbClr val="041626"/>
                </a:solidFill>
                <a:latin typeface="Arial Narrow" panose="020B0604020202020204" pitchFamily="34" charset="0"/>
                <a:ea typeface="Arial Narrow" panose="020B0604020202020204" pitchFamily="34" charset="0"/>
                <a:cs typeface="Arial Narrow"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lang="en-US" sz="1800" b="0" i="0" u="none" strike="noStrike" kern="1200" cap="none" spc="0" normalizeH="0" baseline="0" noProof="0" dirty="0">
              <a:ln>
                <a:noFill/>
              </a:ln>
              <a:solidFill>
                <a:srgbClr val="041626"/>
              </a:solidFill>
              <a:effectLst/>
              <a:uLnTx/>
              <a:uFillTx/>
              <a:latin typeface="Arial Narrow" panose="020B0604020202020204" pitchFamily="34" charset="0"/>
              <a:sym typeface="Calibri"/>
            </a:endParaRPr>
          </a:p>
        </p:txBody>
      </p:sp>
      <p:sp>
        <p:nvSpPr>
          <p:cNvPr id="9" name="Google Shape;24;p3">
            <a:extLst>
              <a:ext uri="{FF2B5EF4-FFF2-40B4-BE49-F238E27FC236}">
                <a16:creationId xmlns:a16="http://schemas.microsoft.com/office/drawing/2014/main" id="{F78E148C-6435-E143-981E-1CA2B3B470B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rgbClr val="041626"/>
                </a:solidFill>
                <a:latin typeface="Arial Narrow" panose="020B0604020202020204" pitchFamily="34" charset="0"/>
                <a:ea typeface="Arial Narrow" panose="020B0604020202020204" pitchFamily="34" charset="0"/>
                <a:cs typeface="Arial Narrow"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041626"/>
                </a:solidFill>
                <a:effectLst/>
                <a:uLnTx/>
                <a:uFillTx/>
                <a:latin typeface="Arial Narrow" panose="020B0604020202020204" pitchFamily="34" charset="0"/>
                <a:sym typeface="Calibri"/>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41626"/>
              </a:solidFill>
              <a:effectLst/>
              <a:uLnTx/>
              <a:uFillTx/>
              <a:latin typeface="Arial Narrow" panose="020B0604020202020204" pitchFamily="34" charset="0"/>
              <a:sym typeface="Calibri"/>
            </a:endParaRPr>
          </a:p>
        </p:txBody>
      </p:sp>
    </p:spTree>
    <p:extLst>
      <p:ext uri="{BB962C8B-B14F-4D97-AF65-F5344CB8AC3E}">
        <p14:creationId xmlns:p14="http://schemas.microsoft.com/office/powerpoint/2010/main" val="2086071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Only" userDrawn="1">
  <p:cSld name="1_Title Only">
    <p:spTree>
      <p:nvGrpSpPr>
        <p:cNvPr id="1" name="Shape 26"/>
        <p:cNvGrpSpPr/>
        <p:nvPr/>
      </p:nvGrpSpPr>
      <p:grpSpPr>
        <a:xfrm>
          <a:off x="0" y="0"/>
          <a:ext cx="0" cy="0"/>
          <a:chOff x="0" y="0"/>
          <a:chExt cx="0" cy="0"/>
        </a:xfrm>
      </p:grpSpPr>
      <p:sp>
        <p:nvSpPr>
          <p:cNvPr id="29" name="Google Shape;2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rgbClr val="203864"/>
              </a:buClr>
              <a:buSzPts val="2800"/>
              <a:buChar char="•"/>
              <a:defRPr b="0" i="0">
                <a:solidFill>
                  <a:srgbClr val="041626"/>
                </a:solidFill>
                <a:latin typeface="Arial Narrow" panose="020B0604020202020204" pitchFamily="34" charset="0"/>
                <a:cs typeface="Arial Narrow" panose="020B0604020202020204" pitchFamily="34" charset="0"/>
              </a:defRPr>
            </a:lvl1pPr>
            <a:lvl2pPr marL="914400" lvl="1" indent="-381000" algn="l">
              <a:lnSpc>
                <a:spcPct val="90000"/>
              </a:lnSpc>
              <a:spcBef>
                <a:spcPts val="500"/>
              </a:spcBef>
              <a:spcAft>
                <a:spcPts val="0"/>
              </a:spcAft>
              <a:buClr>
                <a:srgbClr val="203864"/>
              </a:buClr>
              <a:buSzPts val="2400"/>
              <a:buFont typeface="Arial"/>
              <a:buChar char="-"/>
              <a:defRPr>
                <a:solidFill>
                  <a:srgbClr val="203864"/>
                </a:solidFill>
              </a:defRPr>
            </a:lvl2pPr>
            <a:lvl3pPr marL="1371600" lvl="2" indent="-355600" algn="l">
              <a:lnSpc>
                <a:spcPct val="90000"/>
              </a:lnSpc>
              <a:spcBef>
                <a:spcPts val="500"/>
              </a:spcBef>
              <a:spcAft>
                <a:spcPts val="0"/>
              </a:spcAft>
              <a:buClr>
                <a:srgbClr val="203864"/>
              </a:buClr>
              <a:buSzPts val="2000"/>
              <a:buFont typeface="Arial"/>
              <a:buChar char="-"/>
              <a:defRPr>
                <a:solidFill>
                  <a:srgbClr val="203864"/>
                </a:solidFill>
              </a:defRPr>
            </a:lvl3pPr>
            <a:lvl4pPr marL="1828800" lvl="3" indent="-342900" algn="l">
              <a:lnSpc>
                <a:spcPct val="90000"/>
              </a:lnSpc>
              <a:spcBef>
                <a:spcPts val="500"/>
              </a:spcBef>
              <a:spcAft>
                <a:spcPts val="0"/>
              </a:spcAft>
              <a:buClr>
                <a:srgbClr val="203864"/>
              </a:buClr>
              <a:buSzPts val="1800"/>
              <a:buFont typeface="Arial"/>
              <a:buChar char="-"/>
              <a:defRPr b="0">
                <a:solidFill>
                  <a:srgbClr val="203864"/>
                </a:solidFill>
              </a:defRPr>
            </a:lvl4pPr>
            <a:lvl5pPr marL="2286000" lvl="4" indent="-342900" algn="l">
              <a:lnSpc>
                <a:spcPct val="90000"/>
              </a:lnSpc>
              <a:spcBef>
                <a:spcPts val="500"/>
              </a:spcBef>
              <a:spcAft>
                <a:spcPts val="0"/>
              </a:spcAft>
              <a:buClr>
                <a:srgbClr val="203864"/>
              </a:buClr>
              <a:buSzPts val="1800"/>
              <a:buFont typeface="Arial"/>
              <a:buChar char="-"/>
              <a:defRPr b="0">
                <a:solidFill>
                  <a:srgbClr val="20386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 name="Google Shape;25;p3">
            <a:extLst>
              <a:ext uri="{FF2B5EF4-FFF2-40B4-BE49-F238E27FC236}">
                <a16:creationId xmlns:a16="http://schemas.microsoft.com/office/drawing/2014/main" id="{FDDE80A1-EDA3-1F48-AE23-BA4883B8AA70}"/>
              </a:ext>
            </a:extLst>
          </p:cNvPr>
          <p:cNvSpPr txBox="1">
            <a:spLocks noGrp="1"/>
          </p:cNvSpPr>
          <p:nvPr>
            <p:ph type="title"/>
          </p:nvPr>
        </p:nvSpPr>
        <p:spPr>
          <a:xfrm>
            <a:off x="172529" y="76199"/>
            <a:ext cx="9923010" cy="836613"/>
          </a:xfrm>
          <a:prstGeom prst="rect">
            <a:avLst/>
          </a:prstGeom>
          <a:noFill/>
          <a:ln>
            <a:noFill/>
          </a:ln>
        </p:spPr>
        <p:txBody>
          <a:bodyPr spcFirstLastPara="1" wrap="square" lIns="91425" tIns="45700" rIns="91425" bIns="45700" anchor="ctr" anchorCtr="0"/>
          <a:lstStyle>
            <a:lvl1pPr lvl="0" algn="l">
              <a:lnSpc>
                <a:spcPct val="80000"/>
              </a:lnSpc>
              <a:spcBef>
                <a:spcPts val="0"/>
              </a:spcBef>
              <a:spcAft>
                <a:spcPts val="0"/>
              </a:spcAft>
              <a:buClr>
                <a:schemeClr val="lt1"/>
              </a:buClr>
              <a:buSzPts val="1800"/>
              <a:buNone/>
              <a:defRPr sz="3600" b="1" i="0">
                <a:latin typeface="Arial Narrow" panose="020B0604020202020204" pitchFamily="34" charset="0"/>
                <a:cs typeface="Arial Narrow"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946209938"/>
      </p:ext>
    </p:extLst>
  </p:cSld>
  <p:clrMapOvr>
    <a:masterClrMapping/>
  </p:clrMapOvr>
  <p:extLst>
    <p:ext uri="{DCECCB84-F9BA-43D5-87BE-67443E8EF086}">
      <p15:sldGuideLst xmlns:p15="http://schemas.microsoft.com/office/powerpoint/2012/main">
        <p15:guide id="1" orient="horz" pos="408">
          <p15:clr>
            <a:srgbClr val="FBAE40"/>
          </p15:clr>
        </p15:guide>
        <p15:guide id="2" pos="7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
        <p:cNvGrpSpPr/>
        <p:nvPr/>
      </p:nvGrpSpPr>
      <p:grpSpPr>
        <a:xfrm>
          <a:off x="0" y="0"/>
          <a:ext cx="0" cy="0"/>
          <a:chOff x="0" y="0"/>
          <a:chExt cx="0" cy="0"/>
        </a:xfrm>
      </p:grpSpPr>
      <p:sp>
        <p:nvSpPr>
          <p:cNvPr id="29" name="Google Shape;29;p3"/>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a:spcBef>
                <a:spcPts val="0"/>
              </a:spcBef>
              <a:buNone/>
              <a:defRPr sz="1100" b="0" i="1" u="none" strike="noStrike" cap="none">
                <a:solidFill>
                  <a:srgbClr val="1F497D"/>
                </a:solidFill>
                <a:latin typeface="Helvetica Neue"/>
                <a:ea typeface="Helvetica Neue"/>
                <a:cs typeface="Helvetica Neue"/>
                <a:sym typeface="Helvetica Neue"/>
              </a:defRPr>
            </a:lvl1pPr>
            <a:lvl2pPr marL="0" marR="0" lvl="1" indent="0" algn="ctr">
              <a:spcBef>
                <a:spcPts val="0"/>
              </a:spcBef>
              <a:buNone/>
              <a:defRPr sz="1100" b="0" i="1" u="none" strike="noStrike" cap="none">
                <a:solidFill>
                  <a:srgbClr val="1F497D"/>
                </a:solidFill>
                <a:latin typeface="Helvetica Neue"/>
                <a:ea typeface="Helvetica Neue"/>
                <a:cs typeface="Helvetica Neue"/>
                <a:sym typeface="Helvetica Neue"/>
              </a:defRPr>
            </a:lvl2pPr>
            <a:lvl3pPr marL="0" marR="0" lvl="2" indent="0" algn="ctr">
              <a:spcBef>
                <a:spcPts val="0"/>
              </a:spcBef>
              <a:buNone/>
              <a:defRPr sz="1100" b="0" i="1" u="none" strike="noStrike" cap="none">
                <a:solidFill>
                  <a:srgbClr val="1F497D"/>
                </a:solidFill>
                <a:latin typeface="Helvetica Neue"/>
                <a:ea typeface="Helvetica Neue"/>
                <a:cs typeface="Helvetica Neue"/>
                <a:sym typeface="Helvetica Neue"/>
              </a:defRPr>
            </a:lvl3pPr>
            <a:lvl4pPr marL="0" marR="0" lvl="3" indent="0" algn="ctr">
              <a:spcBef>
                <a:spcPts val="0"/>
              </a:spcBef>
              <a:buNone/>
              <a:defRPr sz="1100" b="0" i="1" u="none" strike="noStrike" cap="none">
                <a:solidFill>
                  <a:srgbClr val="1F497D"/>
                </a:solidFill>
                <a:latin typeface="Helvetica Neue"/>
                <a:ea typeface="Helvetica Neue"/>
                <a:cs typeface="Helvetica Neue"/>
                <a:sym typeface="Helvetica Neue"/>
              </a:defRPr>
            </a:lvl4pPr>
            <a:lvl5pPr marL="0" marR="0" lvl="4" indent="0" algn="ctr">
              <a:spcBef>
                <a:spcPts val="0"/>
              </a:spcBef>
              <a:buNone/>
              <a:defRPr sz="1100" b="0" i="1" u="none" strike="noStrike" cap="none">
                <a:solidFill>
                  <a:srgbClr val="1F497D"/>
                </a:solidFill>
                <a:latin typeface="Helvetica Neue"/>
                <a:ea typeface="Helvetica Neue"/>
                <a:cs typeface="Helvetica Neue"/>
                <a:sym typeface="Helvetica Neue"/>
              </a:defRPr>
            </a:lvl5pPr>
            <a:lvl6pPr marL="0" marR="0" lvl="5" indent="0" algn="ctr">
              <a:spcBef>
                <a:spcPts val="0"/>
              </a:spcBef>
              <a:buNone/>
              <a:defRPr sz="1100" b="0" i="1" u="none" strike="noStrike" cap="none">
                <a:solidFill>
                  <a:srgbClr val="1F497D"/>
                </a:solidFill>
                <a:latin typeface="Helvetica Neue"/>
                <a:ea typeface="Helvetica Neue"/>
                <a:cs typeface="Helvetica Neue"/>
                <a:sym typeface="Helvetica Neue"/>
              </a:defRPr>
            </a:lvl6pPr>
            <a:lvl7pPr marL="0" marR="0" lvl="6" indent="0" algn="ctr">
              <a:spcBef>
                <a:spcPts val="0"/>
              </a:spcBef>
              <a:buNone/>
              <a:defRPr sz="1100" b="0" i="1" u="none" strike="noStrike" cap="none">
                <a:solidFill>
                  <a:srgbClr val="1F497D"/>
                </a:solidFill>
                <a:latin typeface="Helvetica Neue"/>
                <a:ea typeface="Helvetica Neue"/>
                <a:cs typeface="Helvetica Neue"/>
                <a:sym typeface="Helvetica Neue"/>
              </a:defRPr>
            </a:lvl7pPr>
            <a:lvl8pPr marL="0" marR="0" lvl="7" indent="0" algn="ctr">
              <a:spcBef>
                <a:spcPts val="0"/>
              </a:spcBef>
              <a:buNone/>
              <a:defRPr sz="1100" b="0" i="1" u="none" strike="noStrike" cap="none">
                <a:solidFill>
                  <a:srgbClr val="1F497D"/>
                </a:solidFill>
                <a:latin typeface="Helvetica Neue"/>
                <a:ea typeface="Helvetica Neue"/>
                <a:cs typeface="Helvetica Neue"/>
                <a:sym typeface="Helvetica Neue"/>
              </a:defRPr>
            </a:lvl8pPr>
            <a:lvl9pPr marL="0" marR="0" lvl="8" indent="0" algn="ctr">
              <a:spcBef>
                <a:spcPts val="0"/>
              </a:spcBef>
              <a:buNone/>
              <a:defRPr sz="1100" b="0" i="1" u="none" strike="noStrike" cap="none">
                <a:solidFill>
                  <a:srgbClr val="1F497D"/>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3"/>
          <p:cNvSpPr txBox="1">
            <a:spLocks noGrp="1"/>
          </p:cNvSpPr>
          <p:nvPr>
            <p:ph type="body" idx="1"/>
          </p:nvPr>
        </p:nvSpPr>
        <p:spPr>
          <a:xfrm>
            <a:off x="166255" y="1402773"/>
            <a:ext cx="11845636" cy="5101935"/>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1pPr>
            <a:lvl2pPr marL="914400" marR="0" lvl="1" indent="-355600" algn="l" rtl="0">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a:p>
        </p:txBody>
      </p:sp>
      <p:sp>
        <p:nvSpPr>
          <p:cNvPr id="31" name="Google Shape;31;p3"/>
          <p:cNvSpPr txBox="1">
            <a:spLocks noGrp="1"/>
          </p:cNvSpPr>
          <p:nvPr>
            <p:ph type="body" idx="2"/>
          </p:nvPr>
        </p:nvSpPr>
        <p:spPr>
          <a:xfrm>
            <a:off x="2220686" y="353887"/>
            <a:ext cx="6604000" cy="533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Clr>
                <a:schemeClr val="lt1"/>
              </a:buClr>
              <a:buSzPts val="2800"/>
              <a:buFont typeface="Arial"/>
              <a:buNone/>
              <a:defRPr sz="2800" b="1" i="0" u="none" strike="noStrike" cap="none">
                <a:solidFill>
                  <a:schemeClr val="lt1"/>
                </a:solidFill>
                <a:latin typeface="Helvetica Neue"/>
                <a:ea typeface="Helvetica Neue"/>
                <a:cs typeface="Helvetica Neue"/>
                <a:sym typeface="Helvetica Neue"/>
              </a:defRPr>
            </a:lvl1pPr>
            <a:lvl2pPr marL="914400" marR="0" lvl="1"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2pPr>
            <a:lvl3pPr marL="1371600" marR="0" lvl="2" indent="-381000" algn="l" rtl="0">
              <a:spcBef>
                <a:spcPts val="500"/>
              </a:spcBef>
              <a:spcAft>
                <a:spcPts val="0"/>
              </a:spcAft>
              <a:buClr>
                <a:srgbClr val="002569"/>
              </a:buClr>
              <a:buSzPts val="2400"/>
              <a:buFont typeface="Arial"/>
              <a:buChar char="o"/>
              <a:defRPr sz="2400" b="0" i="0" u="none" strike="noStrike" cap="none">
                <a:solidFill>
                  <a:srgbClr val="002569"/>
                </a:solidFill>
                <a:latin typeface="Arial"/>
                <a:ea typeface="Arial"/>
                <a:cs typeface="Arial"/>
                <a:sym typeface="Arial"/>
              </a:defRPr>
            </a:lvl3pPr>
            <a:lvl4pPr marL="1828800" marR="0" lvl="3"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4pPr>
            <a:lvl5pPr marL="2286000" marR="0" lvl="4"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2"/>
        <p:cNvGrpSpPr/>
        <p:nvPr/>
      </p:nvGrpSpPr>
      <p:grpSpPr>
        <a:xfrm>
          <a:off x="0" y="0"/>
          <a:ext cx="0" cy="0"/>
          <a:chOff x="0" y="0"/>
          <a:chExt cx="0" cy="0"/>
        </a:xfrm>
      </p:grpSpPr>
      <p:sp>
        <p:nvSpPr>
          <p:cNvPr id="33" name="Google Shape;33;p4"/>
          <p:cNvSpPr txBox="1">
            <a:spLocks noGrp="1"/>
          </p:cNvSpPr>
          <p:nvPr>
            <p:ph type="sldNum" idx="12"/>
          </p:nvPr>
        </p:nvSpPr>
        <p:spPr>
          <a:xfrm>
            <a:off x="9652000" y="6546852"/>
            <a:ext cx="2540000" cy="369332"/>
          </a:xfrm>
          <a:prstGeom prst="rect">
            <a:avLst/>
          </a:prstGeom>
          <a:noFill/>
          <a:ln>
            <a:noFill/>
          </a:ln>
        </p:spPr>
        <p:txBody>
          <a:bodyPr spcFirstLastPara="1" wrap="square" lIns="45700" tIns="45700" rIns="45700" bIns="45700" anchor="t" anchorCtr="0">
            <a:noAutofit/>
          </a:bodyPr>
          <a:lstStyle>
            <a:lvl1pPr marL="0" lvl="0" indent="0" algn="r">
              <a:spcBef>
                <a:spcPts val="0"/>
              </a:spcBef>
              <a:buNone/>
              <a:defRPr>
                <a:solidFill>
                  <a:srgbClr val="002569"/>
                </a:solidFill>
              </a:defRPr>
            </a:lvl1pPr>
            <a:lvl2pPr marL="0" lvl="1" indent="0" algn="r">
              <a:spcBef>
                <a:spcPts val="0"/>
              </a:spcBef>
              <a:buNone/>
              <a:defRPr>
                <a:solidFill>
                  <a:srgbClr val="002569"/>
                </a:solidFill>
              </a:defRPr>
            </a:lvl2pPr>
            <a:lvl3pPr marL="0" lvl="2" indent="0" algn="r">
              <a:spcBef>
                <a:spcPts val="0"/>
              </a:spcBef>
              <a:buNone/>
              <a:defRPr>
                <a:solidFill>
                  <a:srgbClr val="002569"/>
                </a:solidFill>
              </a:defRPr>
            </a:lvl3pPr>
            <a:lvl4pPr marL="0" lvl="3" indent="0" algn="r">
              <a:spcBef>
                <a:spcPts val="0"/>
              </a:spcBef>
              <a:buNone/>
              <a:defRPr>
                <a:solidFill>
                  <a:srgbClr val="002569"/>
                </a:solidFill>
              </a:defRPr>
            </a:lvl4pPr>
            <a:lvl5pPr marL="0" lvl="4" indent="0" algn="r">
              <a:spcBef>
                <a:spcPts val="0"/>
              </a:spcBef>
              <a:buNone/>
              <a:defRPr>
                <a:solidFill>
                  <a:srgbClr val="002569"/>
                </a:solidFill>
              </a:defRPr>
            </a:lvl5pPr>
            <a:lvl6pPr marL="0" lvl="5" indent="0" algn="r">
              <a:spcBef>
                <a:spcPts val="0"/>
              </a:spcBef>
              <a:buNone/>
              <a:defRPr>
                <a:solidFill>
                  <a:srgbClr val="002569"/>
                </a:solidFill>
              </a:defRPr>
            </a:lvl6pPr>
            <a:lvl7pPr marL="0" lvl="6" indent="0" algn="r">
              <a:spcBef>
                <a:spcPts val="0"/>
              </a:spcBef>
              <a:buNone/>
              <a:defRPr>
                <a:solidFill>
                  <a:srgbClr val="002569"/>
                </a:solidFill>
              </a:defRPr>
            </a:lvl7pPr>
            <a:lvl8pPr marL="0" lvl="7" indent="0" algn="r">
              <a:spcBef>
                <a:spcPts val="0"/>
              </a:spcBef>
              <a:buNone/>
              <a:defRPr>
                <a:solidFill>
                  <a:srgbClr val="002569"/>
                </a:solidFill>
              </a:defRPr>
            </a:lvl8pPr>
            <a:lvl9pPr marL="0" lvl="8" indent="0" algn="r">
              <a:spcBef>
                <a:spcPts val="0"/>
              </a:spcBef>
              <a:buNone/>
              <a:defRPr>
                <a:solidFill>
                  <a:srgbClr val="002569"/>
                </a:solidFil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0" i="0" u="none" strike="noStrike" cap="none">
                <a:solidFill>
                  <a:srgbClr val="FFFFFF"/>
                </a:solidFill>
                <a:latin typeface="Arial"/>
                <a:ea typeface="Arial"/>
                <a:cs typeface="Arial"/>
                <a:sym typeface="Arial"/>
              </a:defRPr>
            </a:lvl1pPr>
            <a:lvl2pPr marR="0" lvl="1" algn="r" rtl="0">
              <a:spcBef>
                <a:spcPts val="0"/>
              </a:spcBef>
              <a:spcAft>
                <a:spcPts val="0"/>
              </a:spcAft>
              <a:buSzPts val="1400"/>
              <a:buNone/>
              <a:defRPr sz="3200" b="0" i="0" u="none" strike="noStrike" cap="none">
                <a:solidFill>
                  <a:srgbClr val="FFFFFF"/>
                </a:solidFill>
                <a:latin typeface="Arial"/>
                <a:ea typeface="Arial"/>
                <a:cs typeface="Arial"/>
                <a:sym typeface="Arial"/>
              </a:defRPr>
            </a:lvl2pPr>
            <a:lvl3pPr marR="0" lvl="2" algn="r" rtl="0">
              <a:spcBef>
                <a:spcPts val="0"/>
              </a:spcBef>
              <a:spcAft>
                <a:spcPts val="0"/>
              </a:spcAft>
              <a:buSzPts val="1400"/>
              <a:buNone/>
              <a:defRPr sz="3200" b="0" i="0" u="none" strike="noStrike" cap="none">
                <a:solidFill>
                  <a:srgbClr val="FFFFFF"/>
                </a:solidFill>
                <a:latin typeface="Arial"/>
                <a:ea typeface="Arial"/>
                <a:cs typeface="Arial"/>
                <a:sym typeface="Arial"/>
              </a:defRPr>
            </a:lvl3pPr>
            <a:lvl4pPr marR="0" lvl="3" algn="r" rtl="0">
              <a:spcBef>
                <a:spcPts val="0"/>
              </a:spcBef>
              <a:spcAft>
                <a:spcPts val="0"/>
              </a:spcAft>
              <a:buSzPts val="1400"/>
              <a:buNone/>
              <a:defRPr sz="3200" b="0" i="0" u="none" strike="noStrike" cap="none">
                <a:solidFill>
                  <a:srgbClr val="FFFFFF"/>
                </a:solidFill>
                <a:latin typeface="Arial"/>
                <a:ea typeface="Arial"/>
                <a:cs typeface="Arial"/>
                <a:sym typeface="Arial"/>
              </a:defRPr>
            </a:lvl4pPr>
            <a:lvl5pPr marR="0" lvl="4" algn="r" rtl="0">
              <a:spcBef>
                <a:spcPts val="0"/>
              </a:spcBef>
              <a:spcAft>
                <a:spcPts val="0"/>
              </a:spcAft>
              <a:buSzPts val="1400"/>
              <a:buNone/>
              <a:defRPr sz="3200" b="0" i="0" u="none" strike="noStrike" cap="none">
                <a:solidFill>
                  <a:srgbClr val="FFFFFF"/>
                </a:solidFill>
                <a:latin typeface="Arial"/>
                <a:ea typeface="Arial"/>
                <a:cs typeface="Arial"/>
                <a:sym typeface="Arial"/>
              </a:defRPr>
            </a:lvl5pPr>
            <a:lvl6pPr marR="0" lvl="5" algn="r" rtl="0">
              <a:spcBef>
                <a:spcPts val="0"/>
              </a:spcBef>
              <a:spcAft>
                <a:spcPts val="0"/>
              </a:spcAft>
              <a:buSzPts val="1400"/>
              <a:buNone/>
              <a:defRPr sz="3200" b="0" i="0" u="none" strike="noStrike" cap="none">
                <a:solidFill>
                  <a:srgbClr val="FFFFFF"/>
                </a:solidFill>
                <a:latin typeface="Arial"/>
                <a:ea typeface="Arial"/>
                <a:cs typeface="Arial"/>
                <a:sym typeface="Arial"/>
              </a:defRPr>
            </a:lvl6pPr>
            <a:lvl7pPr marR="0" lvl="6" algn="r" rtl="0">
              <a:spcBef>
                <a:spcPts val="0"/>
              </a:spcBef>
              <a:spcAft>
                <a:spcPts val="0"/>
              </a:spcAft>
              <a:buSzPts val="1400"/>
              <a:buNone/>
              <a:defRPr sz="3200" b="0" i="0" u="none" strike="noStrike" cap="none">
                <a:solidFill>
                  <a:srgbClr val="FFFFFF"/>
                </a:solidFill>
                <a:latin typeface="Arial"/>
                <a:ea typeface="Arial"/>
                <a:cs typeface="Arial"/>
                <a:sym typeface="Arial"/>
              </a:defRPr>
            </a:lvl7pPr>
            <a:lvl8pPr marR="0" lvl="7" algn="r" rtl="0">
              <a:spcBef>
                <a:spcPts val="0"/>
              </a:spcBef>
              <a:spcAft>
                <a:spcPts val="0"/>
              </a:spcAft>
              <a:buSzPts val="1400"/>
              <a:buNone/>
              <a:defRPr sz="3200" b="0" i="0" u="none" strike="noStrike" cap="none">
                <a:solidFill>
                  <a:srgbClr val="FFFFFF"/>
                </a:solidFill>
                <a:latin typeface="Arial"/>
                <a:ea typeface="Arial"/>
                <a:cs typeface="Arial"/>
                <a:sym typeface="Arial"/>
              </a:defRPr>
            </a:lvl8pPr>
            <a:lvl9pPr marR="0" lvl="8" algn="r" rtl="0">
              <a:spcBef>
                <a:spcPts val="0"/>
              </a:spcBef>
              <a:spcAft>
                <a:spcPts val="0"/>
              </a:spcAft>
              <a:buSzPts val="1400"/>
              <a:buNone/>
              <a:defRPr sz="32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8956-1C1E-4378-BDEC-20035189E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2D44F-100F-406F-86D0-0D64D1886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820F10-A88F-42D9-9F3D-C95AF981E530}"/>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5" name="Footer Placeholder 4">
            <a:extLst>
              <a:ext uri="{FF2B5EF4-FFF2-40B4-BE49-F238E27FC236}">
                <a16:creationId xmlns:a16="http://schemas.microsoft.com/office/drawing/2014/main" id="{F87B6DC6-AE46-46E1-A109-AADAA4C4D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CEF8-1295-460F-9C30-A2760364BC97}"/>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29720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AC041-8E26-46DF-A08E-B1D38BF79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BE0FAC-0477-4C81-8D06-84530839B9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55CAC-D93D-41AB-B86B-5AA59B3BF4C5}"/>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5" name="Footer Placeholder 4">
            <a:extLst>
              <a:ext uri="{FF2B5EF4-FFF2-40B4-BE49-F238E27FC236}">
                <a16:creationId xmlns:a16="http://schemas.microsoft.com/office/drawing/2014/main" id="{EE35DBE8-F7D2-45D2-9787-7C481D4F1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F35B6-F629-4666-802C-11B6E1F88A60}"/>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249304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F324-1DB4-4420-83A5-B68A0966DB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AC0E4-D2BB-4185-9B20-33730A06C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96507-37F9-497B-B01F-35D7CB8645BD}"/>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5" name="Footer Placeholder 4">
            <a:extLst>
              <a:ext uri="{FF2B5EF4-FFF2-40B4-BE49-F238E27FC236}">
                <a16:creationId xmlns:a16="http://schemas.microsoft.com/office/drawing/2014/main" id="{E02C3325-F586-448E-8285-B0E7A6B16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29F6D-8743-4664-A792-B21DA869D04E}"/>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1793922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2B7A-7591-416A-9705-972AC846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A6F57B-3592-452F-BBD2-BCC7BA152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E15D27-ACC7-40F6-81B9-4DF95C723A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98B828-7256-4661-A765-EF244B9C3D5A}"/>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6" name="Footer Placeholder 5">
            <a:extLst>
              <a:ext uri="{FF2B5EF4-FFF2-40B4-BE49-F238E27FC236}">
                <a16:creationId xmlns:a16="http://schemas.microsoft.com/office/drawing/2014/main" id="{415B3CE9-322E-4911-9104-B2564B1C9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AE24B-D5C2-4E97-8431-F848D00CB12F}"/>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132973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08A2-B8AD-4CAC-B6DA-BC9C8F7C28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E7501C-BACD-47C9-9271-DF0BB3C27D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E940B3-EEF0-4F16-B3A5-E60E14DB8F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2F0D7-BD79-4716-8E85-982370A2C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BD6B3C-80E5-41D5-A18E-337D9321BA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4AE247-0259-4F00-B687-4E2DC3180703}"/>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8" name="Footer Placeholder 7">
            <a:extLst>
              <a:ext uri="{FF2B5EF4-FFF2-40B4-BE49-F238E27FC236}">
                <a16:creationId xmlns:a16="http://schemas.microsoft.com/office/drawing/2014/main" id="{E70762D9-E3AC-47CE-8A1A-EC89BB4AEF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B78E9F-9160-4A52-88B9-37821412FEAA}"/>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249778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EA7A-5C17-41D1-993E-9A5C750DA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225E98-FA20-4300-9AA6-41032B7B8BF8}"/>
              </a:ext>
            </a:extLst>
          </p:cNvPr>
          <p:cNvSpPr>
            <a:spLocks noGrp="1"/>
          </p:cNvSpPr>
          <p:nvPr>
            <p:ph type="dt" sz="half" idx="10"/>
          </p:nvPr>
        </p:nvSpPr>
        <p:spPr/>
        <p:txBody>
          <a:bodyPr/>
          <a:lstStyle/>
          <a:p>
            <a:fld id="{B91CF8C3-309D-4F0D-B764-EF50693076AD}" type="datetimeFigureOut">
              <a:rPr lang="en-US" smtClean="0"/>
              <a:t>3/9/20</a:t>
            </a:fld>
            <a:endParaRPr lang="en-US"/>
          </a:p>
        </p:txBody>
      </p:sp>
      <p:sp>
        <p:nvSpPr>
          <p:cNvPr id="4" name="Footer Placeholder 3">
            <a:extLst>
              <a:ext uri="{FF2B5EF4-FFF2-40B4-BE49-F238E27FC236}">
                <a16:creationId xmlns:a16="http://schemas.microsoft.com/office/drawing/2014/main" id="{2109B7FA-0895-4EB6-8BA3-4C70E0A295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39D9B4-CEC9-4E26-BC6F-560EACE27FD4}"/>
              </a:ext>
            </a:extLst>
          </p:cNvPr>
          <p:cNvSpPr>
            <a:spLocks noGrp="1"/>
          </p:cNvSpPr>
          <p:nvPr>
            <p:ph type="sldNum" sz="quarter" idx="12"/>
          </p:nvPr>
        </p:nvSpPr>
        <p:spPr/>
        <p:txBody>
          <a:bodyPr/>
          <a:lstStyle/>
          <a:p>
            <a:fld id="{75CC5F4E-6FF3-460E-A905-30C667037B93}" type="slidenum">
              <a:rPr lang="en-US" smtClean="0"/>
              <a:t>‹#›</a:t>
            </a:fld>
            <a:endParaRPr lang="en-US"/>
          </a:p>
        </p:txBody>
      </p:sp>
    </p:spTree>
    <p:extLst>
      <p:ext uri="{BB962C8B-B14F-4D97-AF65-F5344CB8AC3E}">
        <p14:creationId xmlns:p14="http://schemas.microsoft.com/office/powerpoint/2010/main" val="9508620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9652000" y="6546852"/>
            <a:ext cx="2540000" cy="369332"/>
          </a:xfrm>
          <a:prstGeom prst="rect">
            <a:avLst/>
          </a:prstGeom>
          <a:noFill/>
          <a:ln>
            <a:noFill/>
          </a:ln>
        </p:spPr>
        <p:txBody>
          <a:bodyPr spcFirstLastPara="1" wrap="square" lIns="45700" tIns="45700" rIns="45700" bIns="45700" anchor="t" anchorCtr="0">
            <a:noAutofit/>
          </a:bodyPr>
          <a:lstStyle>
            <a:lvl1pPr marL="0" marR="0" lvl="0" indent="0" algn="r" rtl="0">
              <a:spcBef>
                <a:spcPts val="0"/>
              </a:spcBef>
              <a:buNone/>
              <a:defRPr sz="1800" b="0" i="0" u="none" strike="noStrike" cap="none">
                <a:solidFill>
                  <a:srgbClr val="002569"/>
                </a:solidFill>
                <a:latin typeface="Calibri"/>
                <a:ea typeface="Calibri"/>
                <a:cs typeface="Calibri"/>
                <a:sym typeface="Calibri"/>
              </a:defRPr>
            </a:lvl1pPr>
            <a:lvl2pPr marL="0" marR="0" lvl="1" indent="0" algn="r" rtl="0">
              <a:spcBef>
                <a:spcPts val="0"/>
              </a:spcBef>
              <a:buNone/>
              <a:defRPr sz="1800" b="0" i="0" u="none" strike="noStrike" cap="none">
                <a:solidFill>
                  <a:srgbClr val="002569"/>
                </a:solidFill>
                <a:latin typeface="Calibri"/>
                <a:ea typeface="Calibri"/>
                <a:cs typeface="Calibri"/>
                <a:sym typeface="Calibri"/>
              </a:defRPr>
            </a:lvl2pPr>
            <a:lvl3pPr marL="0" marR="0" lvl="2" indent="0" algn="r" rtl="0">
              <a:spcBef>
                <a:spcPts val="0"/>
              </a:spcBef>
              <a:buNone/>
              <a:defRPr sz="1800" b="0" i="0" u="none" strike="noStrike" cap="none">
                <a:solidFill>
                  <a:srgbClr val="002569"/>
                </a:solidFill>
                <a:latin typeface="Calibri"/>
                <a:ea typeface="Calibri"/>
                <a:cs typeface="Calibri"/>
                <a:sym typeface="Calibri"/>
              </a:defRPr>
            </a:lvl3pPr>
            <a:lvl4pPr marL="0" marR="0" lvl="3" indent="0" algn="r" rtl="0">
              <a:spcBef>
                <a:spcPts val="0"/>
              </a:spcBef>
              <a:buNone/>
              <a:defRPr sz="1800" b="0" i="0" u="none" strike="noStrike" cap="none">
                <a:solidFill>
                  <a:srgbClr val="002569"/>
                </a:solidFill>
                <a:latin typeface="Calibri"/>
                <a:ea typeface="Calibri"/>
                <a:cs typeface="Calibri"/>
                <a:sym typeface="Calibri"/>
              </a:defRPr>
            </a:lvl4pPr>
            <a:lvl5pPr marL="0" marR="0" lvl="4" indent="0" algn="r" rtl="0">
              <a:spcBef>
                <a:spcPts val="0"/>
              </a:spcBef>
              <a:buNone/>
              <a:defRPr sz="1800" b="0" i="0" u="none" strike="noStrike" cap="none">
                <a:solidFill>
                  <a:srgbClr val="002569"/>
                </a:solidFill>
                <a:latin typeface="Calibri"/>
                <a:ea typeface="Calibri"/>
                <a:cs typeface="Calibri"/>
                <a:sym typeface="Calibri"/>
              </a:defRPr>
            </a:lvl5pPr>
            <a:lvl6pPr marL="0" marR="0" lvl="5" indent="0" algn="r" rtl="0">
              <a:spcBef>
                <a:spcPts val="0"/>
              </a:spcBef>
              <a:buNone/>
              <a:defRPr sz="1800" b="0" i="0" u="none" strike="noStrike" cap="none">
                <a:solidFill>
                  <a:srgbClr val="002569"/>
                </a:solidFill>
                <a:latin typeface="Calibri"/>
                <a:ea typeface="Calibri"/>
                <a:cs typeface="Calibri"/>
                <a:sym typeface="Calibri"/>
              </a:defRPr>
            </a:lvl6pPr>
            <a:lvl7pPr marL="0" marR="0" lvl="6" indent="0" algn="r" rtl="0">
              <a:spcBef>
                <a:spcPts val="0"/>
              </a:spcBef>
              <a:buNone/>
              <a:defRPr sz="1800" b="0" i="0" u="none" strike="noStrike" cap="none">
                <a:solidFill>
                  <a:srgbClr val="002569"/>
                </a:solidFill>
                <a:latin typeface="Calibri"/>
                <a:ea typeface="Calibri"/>
                <a:cs typeface="Calibri"/>
                <a:sym typeface="Calibri"/>
              </a:defRPr>
            </a:lvl7pPr>
            <a:lvl8pPr marL="0" marR="0" lvl="7" indent="0" algn="r" rtl="0">
              <a:spcBef>
                <a:spcPts val="0"/>
              </a:spcBef>
              <a:buNone/>
              <a:defRPr sz="1800" b="0" i="0" u="none" strike="noStrike" cap="none">
                <a:solidFill>
                  <a:srgbClr val="002569"/>
                </a:solidFill>
                <a:latin typeface="Calibri"/>
                <a:ea typeface="Calibri"/>
                <a:cs typeface="Calibri"/>
                <a:sym typeface="Calibri"/>
              </a:defRPr>
            </a:lvl8pPr>
            <a:lvl9pPr marL="0" marR="0" lvl="8" indent="0" algn="r" rtl="0">
              <a:spcBef>
                <a:spcPts val="0"/>
              </a:spcBef>
              <a:buNone/>
              <a:defRPr sz="1800" b="0" i="0" u="none" strike="noStrike" cap="none">
                <a:solidFill>
                  <a:srgbClr val="00256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1" name="Google Shape;11;p1"/>
          <p:cNvGrpSpPr/>
          <p:nvPr/>
        </p:nvGrpSpPr>
        <p:grpSpPr>
          <a:xfrm>
            <a:off x="0" y="0"/>
            <a:ext cx="12192000" cy="1266667"/>
            <a:chOff x="0" y="1156447"/>
            <a:chExt cx="12192000" cy="1266667"/>
          </a:xfrm>
        </p:grpSpPr>
        <p:pic>
          <p:nvPicPr>
            <p:cNvPr id="12" name="Google Shape;12;p1"/>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0" y="1156447"/>
              <a:ext cx="8364071" cy="1266667"/>
            </a:xfrm>
            <a:prstGeom prst="rect">
              <a:avLst/>
            </a:prstGeom>
            <a:noFill/>
            <a:ln>
              <a:noFill/>
            </a:ln>
          </p:spPr>
        </p:pic>
        <p:pic>
          <p:nvPicPr>
            <p:cNvPr id="13" name="Google Shape;13;p1"/>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958571" y="1156447"/>
              <a:ext cx="4233429" cy="1266667"/>
            </a:xfrm>
            <a:prstGeom prst="rect">
              <a:avLst/>
            </a:prstGeom>
            <a:noFill/>
            <a:ln>
              <a:noFill/>
            </a:ln>
          </p:spPr>
        </p:pic>
      </p:grpSp>
      <p:sp>
        <p:nvSpPr>
          <p:cNvPr id="14" name="Google Shape;14;p1"/>
          <p:cNvSpPr/>
          <p:nvPr/>
        </p:nvSpPr>
        <p:spPr>
          <a:xfrm>
            <a:off x="101600" y="6629401"/>
            <a:ext cx="31496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100" b="0" i="1" u="none" strike="noStrike" cap="none">
                <a:solidFill>
                  <a:schemeClr val="dk2"/>
                </a:solidFill>
                <a:latin typeface="Helvetica Neue"/>
                <a:ea typeface="Helvetica Neue"/>
                <a:cs typeface="Helvetica Neue"/>
                <a:sym typeface="Helvetica Neue"/>
              </a:rPr>
              <a:t>WGCapD-9 Annual Meeting March 10-12, 2020</a:t>
            </a:r>
            <a:endParaRPr sz="1100" b="0" i="1" u="none" strike="noStrike" cap="none">
              <a:solidFill>
                <a:schemeClr val="dk2"/>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E3D17-49B2-4D3B-B775-4DDD20174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35DB6-AFFF-4F37-B633-2E19991748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E3C74-B20A-4F86-8F85-5D7C13632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CF8C3-309D-4F0D-B764-EF50693076AD}" type="datetimeFigureOut">
              <a:rPr lang="en-US" smtClean="0"/>
              <a:t>3/9/20</a:t>
            </a:fld>
            <a:endParaRPr lang="en-US"/>
          </a:p>
        </p:txBody>
      </p:sp>
      <p:sp>
        <p:nvSpPr>
          <p:cNvPr id="5" name="Footer Placeholder 4">
            <a:extLst>
              <a:ext uri="{FF2B5EF4-FFF2-40B4-BE49-F238E27FC236}">
                <a16:creationId xmlns:a16="http://schemas.microsoft.com/office/drawing/2014/main" id="{2A70EAC4-C4E1-4FA8-8F54-9191CB1465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CAEC1E-ECC4-40FF-8A35-09467B3DA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C5F4E-6FF3-460E-A905-30C667037B93}" type="slidenum">
              <a:rPr lang="en-US" smtClean="0"/>
              <a:t>‹#›</a:t>
            </a:fld>
            <a:endParaRPr lang="en-US"/>
          </a:p>
        </p:txBody>
      </p:sp>
    </p:spTree>
    <p:extLst>
      <p:ext uri="{BB962C8B-B14F-4D97-AF65-F5344CB8AC3E}">
        <p14:creationId xmlns:p14="http://schemas.microsoft.com/office/powerpoint/2010/main" val="35787609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hyperlink" Target="https://servir.adpc.net/" TargetMode="External"/><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5"/>
          <p:cNvSpPr txBox="1"/>
          <p:nvPr/>
        </p:nvSpPr>
        <p:spPr>
          <a:xfrm>
            <a:off x="622788" y="2514600"/>
            <a:ext cx="7192141" cy="185538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Helvetica Neue"/>
                <a:ea typeface="Helvetica Neue"/>
                <a:cs typeface="Helvetica Neue"/>
                <a:sym typeface="Helvetica Neue"/>
              </a:rPr>
              <a:t>NASA Work in Asia (SERVIR and SARI)</a:t>
            </a:r>
            <a:endParaRPr dirty="0"/>
          </a:p>
        </p:txBody>
      </p:sp>
      <p:sp>
        <p:nvSpPr>
          <p:cNvPr id="40" name="Google Shape;40;p5"/>
          <p:cNvSpPr txBox="1">
            <a:spLocks noGrp="1"/>
          </p:cNvSpPr>
          <p:nvPr>
            <p:ph type="subTitle" idx="1"/>
          </p:nvPr>
        </p:nvSpPr>
        <p:spPr>
          <a:xfrm>
            <a:off x="622788" y="4465673"/>
            <a:ext cx="8180969" cy="203081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800"/>
              <a:buFont typeface="Arial"/>
              <a:buNone/>
            </a:pPr>
            <a:r>
              <a:rPr lang="en-US" sz="1800" dirty="0">
                <a:latin typeface="Helvetica Neue"/>
                <a:ea typeface="Helvetica Neue"/>
                <a:cs typeface="Helvetica Neue"/>
                <a:sym typeface="Helvetica Neue"/>
              </a:rPr>
              <a:t>Regional Spotlight: Asia-Oceana</a:t>
            </a:r>
            <a:endParaRPr dirty="0"/>
          </a:p>
          <a:p>
            <a:pPr marL="0" lvl="0" indent="0" algn="l" rtl="0">
              <a:spcBef>
                <a:spcPts val="0"/>
              </a:spcBef>
              <a:spcAft>
                <a:spcPts val="0"/>
              </a:spcAft>
              <a:buClr>
                <a:schemeClr val="lt1"/>
              </a:buClr>
              <a:buSzPts val="1800"/>
              <a:buFont typeface="Arial"/>
              <a:buNone/>
            </a:pPr>
            <a:r>
              <a:rPr lang="en-US" sz="1800" dirty="0">
                <a:latin typeface="Helvetica Neue"/>
                <a:ea typeface="Helvetica Neue"/>
                <a:cs typeface="Helvetica Neue"/>
                <a:sym typeface="Helvetica Neue"/>
              </a:rPr>
              <a:t>NASA</a:t>
            </a:r>
            <a:endParaRPr dirty="0"/>
          </a:p>
          <a:p>
            <a:pPr marL="0" lvl="0" indent="0" algn="l" rtl="0">
              <a:spcBef>
                <a:spcPts val="0"/>
              </a:spcBef>
              <a:spcAft>
                <a:spcPts val="0"/>
              </a:spcAft>
              <a:buClr>
                <a:schemeClr val="lt1"/>
              </a:buClr>
              <a:buSzPts val="1800"/>
              <a:buFont typeface="Arial"/>
              <a:buNone/>
            </a:pPr>
            <a:r>
              <a:rPr lang="en-US" sz="1800">
                <a:latin typeface="Helvetica Neue"/>
                <a:ea typeface="Helvetica Neue"/>
                <a:cs typeface="Helvetica Neue"/>
                <a:sym typeface="Helvetica Neue"/>
              </a:rPr>
              <a:t>Daniel E. </a:t>
            </a:r>
            <a:r>
              <a:rPr lang="en-US" sz="1800" dirty="0">
                <a:latin typeface="Helvetica Neue"/>
                <a:ea typeface="Helvetica Neue"/>
                <a:cs typeface="Helvetica Neue"/>
                <a:sym typeface="Helvetica Neue"/>
              </a:rPr>
              <a:t>Irwin</a:t>
            </a: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r>
              <a:rPr lang="en-US" sz="1800" dirty="0">
                <a:solidFill>
                  <a:srgbClr val="FFFFFF"/>
                </a:solidFill>
                <a:latin typeface="Helvetica Neue"/>
                <a:ea typeface="Helvetica Neue"/>
                <a:cs typeface="Helvetica Neue"/>
                <a:sym typeface="Helvetica Neue"/>
              </a:rPr>
              <a:t>CEOS WGCapD-9 Annual Meeting</a:t>
            </a:r>
            <a:endParaRPr dirty="0"/>
          </a:p>
          <a:p>
            <a:pPr marL="0" lvl="0" indent="0" algn="l" rtl="0">
              <a:spcBef>
                <a:spcPts val="0"/>
              </a:spcBef>
              <a:spcAft>
                <a:spcPts val="0"/>
              </a:spcAft>
              <a:buClr>
                <a:srgbClr val="FFFFFF"/>
              </a:buClr>
              <a:buSzPts val="1800"/>
              <a:buNone/>
            </a:pPr>
            <a:r>
              <a:rPr lang="en-US" sz="1800" dirty="0">
                <a:solidFill>
                  <a:srgbClr val="FFFFFF"/>
                </a:solidFill>
              </a:rPr>
              <a:t>Sunnyvale, California</a:t>
            </a: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r>
              <a:rPr lang="en-US" sz="1800" dirty="0">
                <a:solidFill>
                  <a:srgbClr val="FFFFFF"/>
                </a:solidFill>
                <a:latin typeface="Helvetica Neue"/>
                <a:ea typeface="Helvetica Neue"/>
                <a:cs typeface="Helvetica Neue"/>
                <a:sym typeface="Helvetica Neue"/>
              </a:rPr>
              <a:t>10-12 March 2020</a:t>
            </a:r>
            <a:endParaRPr dirty="0"/>
          </a:p>
          <a:p>
            <a:pPr marL="0" lvl="0" indent="0" algn="l" rtl="0">
              <a:spcBef>
                <a:spcPts val="0"/>
              </a:spcBef>
              <a:spcAft>
                <a:spcPts val="0"/>
              </a:spcAft>
              <a:buClr>
                <a:srgbClr val="000000"/>
              </a:buClr>
              <a:buSzPts val="1800"/>
              <a:buNone/>
            </a:pP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B69D14-EA77-4A5B-900A-72D40DCE53E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02" y="1138773"/>
            <a:ext cx="3361038" cy="5161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E5D89D-7192-4E67-B679-CD5EF6EDE4A5}"/>
              </a:ext>
            </a:extLst>
          </p:cNvPr>
          <p:cNvSpPr/>
          <p:nvPr/>
        </p:nvSpPr>
        <p:spPr>
          <a:xfrm>
            <a:off x="0" y="-62755"/>
            <a:ext cx="12192000"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1E1E"/>
                </a:solidFill>
                <a:effectLst/>
                <a:uLnTx/>
                <a:uFillTx/>
                <a:latin typeface="Open Sans"/>
                <a:ea typeface="+mn-ea"/>
                <a:cs typeface="+mn-cs"/>
              </a:rPr>
              <a:t>Recent Example on the Integrated </a:t>
            </a:r>
            <a:r>
              <a:rPr kumimoji="0" lang="en-US" sz="3200" b="1" i="0" u="none" strike="noStrike" kern="1200" cap="none" spc="0" normalizeH="0" baseline="0" noProof="0" dirty="0" err="1">
                <a:ln>
                  <a:noFill/>
                </a:ln>
                <a:solidFill>
                  <a:srgbClr val="1E1E1E"/>
                </a:solidFill>
                <a:effectLst/>
                <a:uLnTx/>
                <a:uFillTx/>
                <a:latin typeface="Open Sans"/>
                <a:ea typeface="+mn-ea"/>
                <a:cs typeface="+mn-cs"/>
              </a:rPr>
              <a:t>WGCapD</a:t>
            </a:r>
            <a:r>
              <a:rPr kumimoji="0" lang="en-US" sz="3200" b="1" i="0" u="none" strike="noStrike" kern="1200" cap="none" spc="0" normalizeH="0" baseline="0" noProof="0" dirty="0">
                <a:ln>
                  <a:noFill/>
                </a:ln>
                <a:solidFill>
                  <a:srgbClr val="1E1E1E"/>
                </a:solidFill>
                <a:effectLst/>
                <a:uLnTx/>
                <a:uFillTx/>
                <a:latin typeface="Open Sans"/>
                <a:ea typeface="+mn-ea"/>
                <a:cs typeface="+mn-cs"/>
              </a:rPr>
              <a:t> Training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1E1E"/>
                </a:solidFill>
                <a:effectLst/>
                <a:uLnTx/>
                <a:uFillTx/>
                <a:latin typeface="Open Sans"/>
                <a:ea typeface="+mn-ea"/>
                <a:cs typeface="+mn-cs"/>
              </a:rPr>
              <a:t>Remote Sensing of Land-Use/Cover Change and Climate Impacts In Coastal Zone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1E1E"/>
                </a:solidFill>
                <a:effectLst/>
                <a:uLnTx/>
                <a:uFillTx/>
                <a:latin typeface="Open Sans"/>
                <a:ea typeface="+mn-ea"/>
                <a:cs typeface="+mn-cs"/>
              </a:rPr>
              <a:t>17-19th December, Phuket, Thailand</a:t>
            </a:r>
          </a:p>
        </p:txBody>
      </p:sp>
      <p:sp>
        <p:nvSpPr>
          <p:cNvPr id="6" name="TextBox 5">
            <a:extLst>
              <a:ext uri="{FF2B5EF4-FFF2-40B4-BE49-F238E27FC236}">
                <a16:creationId xmlns:a16="http://schemas.microsoft.com/office/drawing/2014/main" id="{80C39E7A-4A3D-4889-BE83-D7DCADD5FC5F}"/>
              </a:ext>
            </a:extLst>
          </p:cNvPr>
          <p:cNvSpPr txBox="1"/>
          <p:nvPr/>
        </p:nvSpPr>
        <p:spPr>
          <a:xfrm>
            <a:off x="3477763" y="1076018"/>
            <a:ext cx="5034276" cy="68941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15 different partners came together to organize a training event in Phuket, Thailand  - all under </a:t>
            </a:r>
            <a:r>
              <a:rPr kumimoji="0" lang="en-US" sz="1600" b="1" i="0" u="none" strike="noStrike" kern="1200" cap="none" spc="0" normalizeH="0" baseline="0" noProof="0" dirty="0" err="1">
                <a:ln>
                  <a:noFill/>
                </a:ln>
                <a:solidFill>
                  <a:srgbClr val="4472C4"/>
                </a:solidFill>
                <a:effectLst/>
                <a:uLnTx/>
                <a:uFillTx/>
                <a:latin typeface="Calibri" panose="020F0502020204030204"/>
                <a:ea typeface="+mn-ea"/>
                <a:cs typeface="+mn-cs"/>
              </a:rPr>
              <a:t>WGCapD</a:t>
            </a: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 Umbrella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Involving SARI, SERVIR,  Local Universities, Government, Non-Government, International and Regional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It is mandatory to have at least 2 space agency involvement in </a:t>
            </a:r>
            <a:r>
              <a:rPr kumimoji="0" lang="en-US" sz="1600" b="1" i="0" u="none" strike="noStrike" kern="1200" cap="none" spc="0" normalizeH="0" baseline="0" noProof="0" dirty="0" err="1">
                <a:ln>
                  <a:noFill/>
                </a:ln>
                <a:solidFill>
                  <a:srgbClr val="4472C4"/>
                </a:solidFill>
                <a:effectLst/>
                <a:uLnTx/>
                <a:uFillTx/>
                <a:latin typeface="Calibri" panose="020F0502020204030204"/>
                <a:ea typeface="+mn-ea"/>
                <a:cs typeface="+mn-cs"/>
              </a:rPr>
              <a:t>WGCapD</a:t>
            </a: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 events. Through effective coordination, we brought trainers from 4-different space agencies: NASA + ISRO + GISTDA + JAXA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Funding</a:t>
            </a: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 cost-shared by multiple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Total Days: </a:t>
            </a: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3 + 1-day field trip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Total Participants: </a:t>
            </a: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85 (university students, govt and non-govt agencies)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Costs to participants: </a:t>
            </a: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None/ free training including food to all participants for 3-days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Pre-and post evaluation surveys to get feedback for improving the training events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group of people walking in front of a crowd&#10;&#10;Description automatically generated">
            <a:extLst>
              <a:ext uri="{FF2B5EF4-FFF2-40B4-BE49-F238E27FC236}">
                <a16:creationId xmlns:a16="http://schemas.microsoft.com/office/drawing/2014/main" id="{112F5D29-47E2-4275-98A1-37A8411F47D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77942" y="790495"/>
            <a:ext cx="3548155" cy="1905984"/>
          </a:xfrm>
          <a:prstGeom prst="rect">
            <a:avLst/>
          </a:prstGeom>
        </p:spPr>
      </p:pic>
      <p:pic>
        <p:nvPicPr>
          <p:cNvPr id="8" name="Picture 7" descr="A person holding a sign&#10;&#10;Description automatically generated">
            <a:extLst>
              <a:ext uri="{FF2B5EF4-FFF2-40B4-BE49-F238E27FC236}">
                <a16:creationId xmlns:a16="http://schemas.microsoft.com/office/drawing/2014/main" id="{2C692018-22BA-4DC7-9A76-976DE3C46F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577944" y="4955317"/>
            <a:ext cx="3548154" cy="1867987"/>
          </a:xfrm>
          <a:prstGeom prst="rect">
            <a:avLst/>
          </a:prstGeom>
        </p:spPr>
      </p:pic>
      <p:pic>
        <p:nvPicPr>
          <p:cNvPr id="9" name="Picture 8" descr="A group of people sitting at a table in a room&#10;&#10;Description automatically generated">
            <a:extLst>
              <a:ext uri="{FF2B5EF4-FFF2-40B4-BE49-F238E27FC236}">
                <a16:creationId xmlns:a16="http://schemas.microsoft.com/office/drawing/2014/main" id="{58FCDE5B-9685-4075-B975-3C3AEB238CC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77943" y="2829272"/>
            <a:ext cx="3548154" cy="2071074"/>
          </a:xfrm>
          <a:prstGeom prst="rect">
            <a:avLst/>
          </a:prstGeom>
        </p:spPr>
      </p:pic>
      <p:sp>
        <p:nvSpPr>
          <p:cNvPr id="10" name="TextBox 9">
            <a:extLst>
              <a:ext uri="{FF2B5EF4-FFF2-40B4-BE49-F238E27FC236}">
                <a16:creationId xmlns:a16="http://schemas.microsoft.com/office/drawing/2014/main" id="{DBECC24C-F04F-4E1F-84AA-83568653D1FA}"/>
              </a:ext>
            </a:extLst>
          </p:cNvPr>
          <p:cNvSpPr txBox="1"/>
          <p:nvPr/>
        </p:nvSpPr>
        <p:spPr>
          <a:xfrm>
            <a:off x="1425388" y="6396728"/>
            <a:ext cx="81489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Coordination is the Key for Success</a:t>
            </a:r>
          </a:p>
        </p:txBody>
      </p:sp>
    </p:spTree>
    <p:extLst>
      <p:ext uri="{BB962C8B-B14F-4D97-AF65-F5344CB8AC3E}">
        <p14:creationId xmlns:p14="http://schemas.microsoft.com/office/powerpoint/2010/main" val="167051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solidFill>
                  <a:srgbClr val="1F497D"/>
                </a:solidFill>
              </a:rPr>
              <a:t>11</a:t>
            </a:fld>
            <a:endParaRPr>
              <a:solidFill>
                <a:srgbClr val="1F497D"/>
              </a:solidFill>
            </a:endParaRPr>
          </a:p>
        </p:txBody>
      </p:sp>
      <p:sp>
        <p:nvSpPr>
          <p:cNvPr id="67" name="Google Shape;67;p9"/>
          <p:cNvSpPr txBox="1">
            <a:spLocks noGrp="1"/>
          </p:cNvSpPr>
          <p:nvPr>
            <p:ph type="body" idx="1"/>
          </p:nvPr>
        </p:nvSpPr>
        <p:spPr>
          <a:xfrm>
            <a:off x="166255" y="1402773"/>
            <a:ext cx="11845636" cy="5101935"/>
          </a:xfrm>
          <a:prstGeom prst="rect">
            <a:avLst/>
          </a:prstGeom>
          <a:noFill/>
          <a:ln>
            <a:noFill/>
          </a:ln>
        </p:spPr>
        <p:txBody>
          <a:bodyPr spcFirstLastPara="1" wrap="square" lIns="91425" tIns="45700" rIns="91425" bIns="45700" anchor="t" anchorCtr="0">
            <a:noAutofit/>
          </a:bodyPr>
          <a:lstStyle/>
          <a:p>
            <a:pPr marL="0" indent="0">
              <a:buSzPts val="2200"/>
              <a:buNone/>
            </a:pPr>
            <a:r>
              <a:rPr lang="en-US" sz="2200" b="1" dirty="0"/>
              <a:t>Identify immediate and long-term obstacles, barriers or risks to your activities, and how you have tried to address them.</a:t>
            </a:r>
          </a:p>
          <a:p>
            <a:pPr marL="330200" indent="-342900">
              <a:buSzPts val="2200"/>
              <a:buFont typeface="Arial" panose="020B0604020202020204" pitchFamily="34" charset="0"/>
              <a:buChar char="•"/>
            </a:pPr>
            <a:r>
              <a:rPr lang="en-US" sz="2200" dirty="0"/>
              <a:t>Use of the service planning approach -&gt; theories of change which force us to document assumptions + conditions required </a:t>
            </a:r>
            <a:r>
              <a:rPr lang="en-US" sz="2200"/>
              <a:t>for success</a:t>
            </a:r>
            <a:endParaRPr sz="2200" dirty="0"/>
          </a:p>
          <a:p>
            <a:pPr marL="0" indent="0">
              <a:buSzPts val="2200"/>
              <a:buNone/>
            </a:pPr>
            <a:endParaRPr lang="en-US" sz="2200" dirty="0"/>
          </a:p>
          <a:p>
            <a:pPr marL="0" indent="0">
              <a:buSzPts val="2200"/>
              <a:buNone/>
            </a:pPr>
            <a:r>
              <a:rPr lang="en-US" sz="2200" b="1" dirty="0"/>
              <a:t>Do you have recommendations on how to anticipate and/or avoid challenges? Were there any things you learned </a:t>
            </a:r>
            <a:r>
              <a:rPr lang="en-US" sz="2200" b="1" i="1" dirty="0"/>
              <a:t>not </a:t>
            </a:r>
            <a:r>
              <a:rPr lang="en-US" sz="2200" b="1" dirty="0"/>
              <a:t>to do?</a:t>
            </a:r>
            <a:endParaRPr sz="2200" b="1" dirty="0"/>
          </a:p>
          <a:p>
            <a:pPr marL="330200" indent="-342900">
              <a:buSzPts val="2200"/>
              <a:buFont typeface="Arial" panose="020B0604020202020204" pitchFamily="34" charset="0"/>
              <a:buChar char="•"/>
            </a:pPr>
            <a:r>
              <a:rPr lang="en-US" sz="2200" dirty="0"/>
              <a:t>Recommendation: Be systematic in approaching CB -&gt; service planning approach</a:t>
            </a:r>
          </a:p>
          <a:p>
            <a:pPr marL="330200" indent="-342900">
              <a:buSzPts val="2200"/>
              <a:buFont typeface="Arial" panose="020B0604020202020204" pitchFamily="34" charset="0"/>
              <a:buChar char="•"/>
            </a:pPr>
            <a:r>
              <a:rPr lang="en-US" sz="2200" dirty="0"/>
              <a:t>Learned not to try to do CB in everything -&gt; prioritization of thematic areas, others</a:t>
            </a:r>
          </a:p>
          <a:p>
            <a:pPr marL="0" indent="0">
              <a:buSzPts val="2200"/>
              <a:buNone/>
            </a:pPr>
            <a:endParaRPr lang="en-US" sz="2200" dirty="0"/>
          </a:p>
          <a:p>
            <a:pPr marL="0" indent="0">
              <a:buSzPts val="2200"/>
              <a:buNone/>
            </a:pPr>
            <a:r>
              <a:rPr lang="en-US" sz="2200" b="1" dirty="0"/>
              <a:t>What gaps do you see, e.g. in capacity building methodologies, training topics, etc.?</a:t>
            </a:r>
            <a:endParaRPr sz="2200" b="1" dirty="0"/>
          </a:p>
          <a:p>
            <a:pPr marL="330200" indent="-342900">
              <a:buSzPts val="2200"/>
              <a:buFont typeface="Arial" panose="020B0604020202020204" pitchFamily="34" charset="0"/>
              <a:buChar char="•"/>
            </a:pPr>
            <a:r>
              <a:rPr lang="en-US" sz="2200" dirty="0"/>
              <a:t>For our SERVIR hubs in general, cloud computing has represented a paradigm shift, and has not always been addressed in capacity building activities</a:t>
            </a:r>
            <a:endParaRPr sz="2200" dirty="0"/>
          </a:p>
          <a:p>
            <a:pPr marL="342900" lvl="0" indent="-215900" algn="l" rtl="0">
              <a:spcBef>
                <a:spcPts val="500"/>
              </a:spcBef>
              <a:spcAft>
                <a:spcPts val="0"/>
              </a:spcAft>
              <a:buClr>
                <a:srgbClr val="002569"/>
              </a:buClr>
              <a:buSzPts val="2000"/>
              <a:buNone/>
            </a:pPr>
            <a:endParaRPr dirty="0"/>
          </a:p>
        </p:txBody>
      </p:sp>
      <p:sp>
        <p:nvSpPr>
          <p:cNvPr id="68" name="Google Shape;68;p9"/>
          <p:cNvSpPr txBox="1">
            <a:spLocks noGrp="1"/>
          </p:cNvSpPr>
          <p:nvPr>
            <p:ph type="body" idx="2"/>
          </p:nvPr>
        </p:nvSpPr>
        <p:spPr>
          <a:xfrm>
            <a:off x="2220686" y="353887"/>
            <a:ext cx="8142514"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a:t>Challenges – and the path to overcoming them</a:t>
            </a:r>
            <a:endParaRPr/>
          </a:p>
        </p:txBody>
      </p:sp>
    </p:spTree>
    <p:extLst>
      <p:ext uri="{BB962C8B-B14F-4D97-AF65-F5344CB8AC3E}">
        <p14:creationId xmlns:p14="http://schemas.microsoft.com/office/powerpoint/2010/main" val="357043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solidFill>
                  <a:srgbClr val="1F497D"/>
                </a:solidFill>
              </a:rPr>
              <a:t>12</a:t>
            </a:fld>
            <a:endParaRPr>
              <a:solidFill>
                <a:srgbClr val="1F497D"/>
              </a:solidFill>
            </a:endParaRPr>
          </a:p>
        </p:txBody>
      </p:sp>
      <p:sp>
        <p:nvSpPr>
          <p:cNvPr id="67" name="Google Shape;67;p9"/>
          <p:cNvSpPr txBox="1">
            <a:spLocks noGrp="1"/>
          </p:cNvSpPr>
          <p:nvPr>
            <p:ph type="body" idx="1"/>
          </p:nvPr>
        </p:nvSpPr>
        <p:spPr>
          <a:xfrm>
            <a:off x="166255" y="1402773"/>
            <a:ext cx="11845636" cy="5101935"/>
          </a:xfrm>
          <a:prstGeom prst="rect">
            <a:avLst/>
          </a:prstGeom>
          <a:noFill/>
          <a:ln>
            <a:noFill/>
          </a:ln>
        </p:spPr>
        <p:txBody>
          <a:bodyPr spcFirstLastPara="1" wrap="square" lIns="91425" tIns="45700" rIns="91425" bIns="45700" anchor="t" anchorCtr="0">
            <a:noAutofit/>
          </a:bodyPr>
          <a:lstStyle/>
          <a:p>
            <a:pPr marL="342900" lvl="0" indent="-215900" algn="ctr" rtl="0">
              <a:spcBef>
                <a:spcPts val="500"/>
              </a:spcBef>
              <a:spcAft>
                <a:spcPts val="0"/>
              </a:spcAft>
              <a:buClr>
                <a:srgbClr val="002569"/>
              </a:buClr>
              <a:buSzPts val="2000"/>
              <a:buNone/>
            </a:pPr>
            <a:endParaRPr lang="en-US" sz="4800" b="1" dirty="0"/>
          </a:p>
          <a:p>
            <a:pPr marL="342900" lvl="0" indent="-215900" algn="ctr" rtl="0">
              <a:spcBef>
                <a:spcPts val="500"/>
              </a:spcBef>
              <a:spcAft>
                <a:spcPts val="0"/>
              </a:spcAft>
              <a:buClr>
                <a:srgbClr val="002569"/>
              </a:buClr>
              <a:buSzPts val="2000"/>
              <a:buNone/>
            </a:pPr>
            <a:endParaRPr lang="en-US" sz="4800" b="1" dirty="0"/>
          </a:p>
          <a:p>
            <a:pPr marL="342900" lvl="0" indent="-215900" algn="ctr" rtl="0">
              <a:spcBef>
                <a:spcPts val="500"/>
              </a:spcBef>
              <a:spcAft>
                <a:spcPts val="0"/>
              </a:spcAft>
              <a:buClr>
                <a:srgbClr val="002569"/>
              </a:buClr>
              <a:buSzPts val="2000"/>
              <a:buNone/>
            </a:pPr>
            <a:r>
              <a:rPr lang="en-US" sz="4800" b="1" dirty="0"/>
              <a:t>Backup</a:t>
            </a:r>
            <a:endParaRPr b="1" dirty="0"/>
          </a:p>
        </p:txBody>
      </p:sp>
      <p:sp>
        <p:nvSpPr>
          <p:cNvPr id="68" name="Google Shape;68;p9"/>
          <p:cNvSpPr txBox="1">
            <a:spLocks noGrp="1"/>
          </p:cNvSpPr>
          <p:nvPr>
            <p:ph type="body" idx="2"/>
          </p:nvPr>
        </p:nvSpPr>
        <p:spPr>
          <a:xfrm>
            <a:off x="2220686" y="353887"/>
            <a:ext cx="8142514"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endParaRPr dirty="0"/>
          </a:p>
        </p:txBody>
      </p:sp>
    </p:spTree>
    <p:extLst>
      <p:ext uri="{BB962C8B-B14F-4D97-AF65-F5344CB8AC3E}">
        <p14:creationId xmlns:p14="http://schemas.microsoft.com/office/powerpoint/2010/main" val="132193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0"/>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solidFill>
                  <a:srgbClr val="1F497D"/>
                </a:solidFill>
              </a:rPr>
              <a:t>13</a:t>
            </a:fld>
            <a:endParaRPr>
              <a:solidFill>
                <a:srgbClr val="1F497D"/>
              </a:solidFill>
            </a:endParaRPr>
          </a:p>
        </p:txBody>
      </p:sp>
      <p:sp>
        <p:nvSpPr>
          <p:cNvPr id="74" name="Google Shape;74;p10"/>
          <p:cNvSpPr txBox="1">
            <a:spLocks noGrp="1"/>
          </p:cNvSpPr>
          <p:nvPr>
            <p:ph type="body" idx="1"/>
          </p:nvPr>
        </p:nvSpPr>
        <p:spPr>
          <a:xfrm>
            <a:off x="166255" y="1402773"/>
            <a:ext cx="11845636" cy="5101935"/>
          </a:xfrm>
          <a:prstGeom prst="rect">
            <a:avLst/>
          </a:prstGeom>
          <a:noFill/>
          <a:ln>
            <a:noFill/>
          </a:ln>
        </p:spPr>
        <p:txBody>
          <a:bodyPr spcFirstLastPara="1" wrap="square" lIns="91425" tIns="45700" rIns="91425" bIns="45700" anchor="t" anchorCtr="0">
            <a:noAutofit/>
          </a:bodyPr>
          <a:lstStyle/>
          <a:p>
            <a:pPr marL="0" indent="0">
              <a:buSzPts val="2200"/>
              <a:buNone/>
            </a:pPr>
            <a:r>
              <a:rPr lang="en-US" sz="2200" b="1" dirty="0"/>
              <a:t>What has worked?</a:t>
            </a:r>
          </a:p>
          <a:p>
            <a:pPr marL="787400" lvl="1" indent="-342900">
              <a:buSzPts val="2200"/>
              <a:buFont typeface="Arial" panose="020B0604020202020204" pitchFamily="34" charset="0"/>
              <a:buChar char="•"/>
            </a:pPr>
            <a:r>
              <a:rPr lang="en-US" sz="2200" dirty="0"/>
              <a:t>Co-development approach</a:t>
            </a:r>
            <a:endParaRPr sz="2200" dirty="0"/>
          </a:p>
          <a:p>
            <a:pPr marL="0" indent="0">
              <a:buSzPts val="2200"/>
              <a:buNone/>
            </a:pPr>
            <a:r>
              <a:rPr lang="en-US" sz="2200" b="1" dirty="0"/>
              <a:t>How did collaboration affect the outcomes?</a:t>
            </a:r>
          </a:p>
          <a:p>
            <a:pPr marL="787400" lvl="1" indent="-342900">
              <a:buSzPts val="2200"/>
              <a:buFont typeface="Arial" panose="020B0604020202020204" pitchFamily="34" charset="0"/>
              <a:buChar char="•"/>
            </a:pPr>
            <a:r>
              <a:rPr lang="en-US" sz="2200" dirty="0"/>
              <a:t>Active engagement of those being ‘trained’ + more tailored</a:t>
            </a:r>
            <a:endParaRPr sz="2200" dirty="0"/>
          </a:p>
          <a:p>
            <a:pPr marL="0" indent="0">
              <a:buSzPts val="2200"/>
              <a:buNone/>
            </a:pPr>
            <a:r>
              <a:rPr lang="en-US" sz="2200" b="1" dirty="0"/>
              <a:t>What best practices are emerging?</a:t>
            </a:r>
            <a:endParaRPr sz="2200" b="1" dirty="0"/>
          </a:p>
          <a:p>
            <a:pPr marL="787400" lvl="1" indent="-342900">
              <a:buSzPts val="2200"/>
              <a:buFont typeface="Arial" panose="020B0604020202020204" pitchFamily="34" charset="0"/>
              <a:buChar char="•"/>
            </a:pPr>
            <a:r>
              <a:rPr lang="en-US" sz="2200" dirty="0"/>
              <a:t>Co-development; service planning approach for service deployment</a:t>
            </a:r>
          </a:p>
          <a:p>
            <a:pPr marL="0" indent="0">
              <a:buSzPts val="2200"/>
              <a:buNone/>
            </a:pPr>
            <a:r>
              <a:rPr lang="en-US" sz="2200" b="1" dirty="0"/>
              <a:t>What capacity building approaches and methodologies are most effective?</a:t>
            </a:r>
          </a:p>
          <a:p>
            <a:pPr marL="787400" lvl="1" indent="-342900">
              <a:buSzPts val="2200"/>
              <a:buFont typeface="Arial" panose="020B0604020202020204" pitchFamily="34" charset="0"/>
              <a:buChar char="•"/>
            </a:pPr>
            <a:r>
              <a:rPr lang="en-US" sz="2200" dirty="0"/>
              <a:t>Co-development</a:t>
            </a:r>
            <a:endParaRPr sz="2200" dirty="0"/>
          </a:p>
          <a:p>
            <a:pPr marL="0" indent="0">
              <a:buSzPts val="2200"/>
              <a:buNone/>
            </a:pPr>
            <a:r>
              <a:rPr lang="en-US" sz="2200" b="1" dirty="0"/>
              <a:t>What has changed since the capacity building work began?</a:t>
            </a:r>
          </a:p>
          <a:p>
            <a:pPr marL="787400" lvl="1" indent="-342900">
              <a:buSzPts val="2200"/>
              <a:buFont typeface="Arial" panose="020B0604020202020204" pitchFamily="34" charset="0"/>
              <a:buChar char="•"/>
            </a:pPr>
            <a:r>
              <a:rPr lang="en-US" sz="2200" dirty="0"/>
              <a:t>SERVIR Service Planning Toolkit launched in 2017</a:t>
            </a:r>
            <a:endParaRPr sz="2200" dirty="0"/>
          </a:p>
          <a:p>
            <a:pPr marL="0" indent="0">
              <a:buSzPts val="2200"/>
              <a:buNone/>
            </a:pPr>
            <a:r>
              <a:rPr lang="en-US" sz="2200" b="1" dirty="0"/>
              <a:t>Are any particular EO, models or data products becoming more relevant?</a:t>
            </a:r>
          </a:p>
          <a:p>
            <a:pPr marL="787400" lvl="1" indent="-342900">
              <a:buSzPts val="2200"/>
              <a:buFont typeface="Arial" panose="020B0604020202020204" pitchFamily="34" charset="0"/>
              <a:buChar char="•"/>
            </a:pPr>
            <a:r>
              <a:rPr lang="en-US" sz="2200" dirty="0"/>
              <a:t>SAR (ALOS PALSAR, Sentinel-1), spaceborne LiDAR (GEDI, ICESat-2)</a:t>
            </a:r>
            <a:endParaRPr sz="2200" dirty="0"/>
          </a:p>
          <a:p>
            <a:pPr marL="768927" lvl="1" indent="-184727" algn="l" rtl="0">
              <a:spcBef>
                <a:spcPts val="500"/>
              </a:spcBef>
              <a:spcAft>
                <a:spcPts val="0"/>
              </a:spcAft>
              <a:buClr>
                <a:srgbClr val="002569"/>
              </a:buClr>
              <a:buSzPts val="2000"/>
              <a:buNone/>
            </a:pPr>
            <a:endParaRPr dirty="0"/>
          </a:p>
          <a:p>
            <a:pPr marL="768927" lvl="1" indent="-184727" algn="l" rtl="0">
              <a:spcBef>
                <a:spcPts val="500"/>
              </a:spcBef>
              <a:spcAft>
                <a:spcPts val="0"/>
              </a:spcAft>
              <a:buClr>
                <a:srgbClr val="002569"/>
              </a:buClr>
              <a:buSzPts val="2000"/>
              <a:buNone/>
            </a:pPr>
            <a:endParaRPr dirty="0"/>
          </a:p>
          <a:p>
            <a:pPr marL="768927" lvl="1" indent="-184727" algn="l" rtl="0">
              <a:spcBef>
                <a:spcPts val="500"/>
              </a:spcBef>
              <a:spcAft>
                <a:spcPts val="0"/>
              </a:spcAft>
              <a:buClr>
                <a:srgbClr val="002569"/>
              </a:buClr>
              <a:buSzPts val="2000"/>
              <a:buNone/>
            </a:pPr>
            <a:endParaRPr dirty="0"/>
          </a:p>
          <a:p>
            <a:pPr marL="768927" lvl="1" indent="-184727" algn="l" rtl="0">
              <a:spcBef>
                <a:spcPts val="500"/>
              </a:spcBef>
              <a:spcAft>
                <a:spcPts val="0"/>
              </a:spcAft>
              <a:buClr>
                <a:srgbClr val="002569"/>
              </a:buClr>
              <a:buSzPts val="2000"/>
              <a:buNone/>
            </a:pPr>
            <a:endParaRPr dirty="0"/>
          </a:p>
        </p:txBody>
      </p:sp>
      <p:sp>
        <p:nvSpPr>
          <p:cNvPr id="75" name="Google Shape;75;p10"/>
          <p:cNvSpPr txBox="1">
            <a:spLocks noGrp="1"/>
          </p:cNvSpPr>
          <p:nvPr>
            <p:ph type="body" idx="2"/>
          </p:nvPr>
        </p:nvSpPr>
        <p:spPr>
          <a:xfrm>
            <a:off x="2220686" y="353887"/>
            <a:ext cx="6604000"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a:t>Key takeaways and lessons learned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1"/>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solidFill>
                  <a:srgbClr val="1F497D"/>
                </a:solidFill>
              </a:rPr>
              <a:t>14</a:t>
            </a:fld>
            <a:endParaRPr>
              <a:solidFill>
                <a:srgbClr val="1F497D"/>
              </a:solidFill>
            </a:endParaRPr>
          </a:p>
        </p:txBody>
      </p:sp>
      <p:sp>
        <p:nvSpPr>
          <p:cNvPr id="81" name="Google Shape;81;p11"/>
          <p:cNvSpPr txBox="1">
            <a:spLocks noGrp="1"/>
          </p:cNvSpPr>
          <p:nvPr>
            <p:ph type="body" idx="1"/>
          </p:nvPr>
        </p:nvSpPr>
        <p:spPr>
          <a:xfrm>
            <a:off x="166255" y="1402773"/>
            <a:ext cx="5768201" cy="5101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569"/>
              </a:buClr>
              <a:buSzPts val="2200"/>
              <a:buNone/>
            </a:pPr>
            <a:r>
              <a:rPr lang="en-US" sz="2800" b="1" dirty="0"/>
              <a:t>Priority needs:</a:t>
            </a:r>
          </a:p>
          <a:p>
            <a:pPr marL="342900" lvl="0" indent="-355600" algn="l" rtl="0">
              <a:spcBef>
                <a:spcPts val="0"/>
              </a:spcBef>
              <a:spcAft>
                <a:spcPts val="0"/>
              </a:spcAft>
              <a:buClr>
                <a:srgbClr val="002569"/>
              </a:buClr>
              <a:buSzPts val="2200"/>
              <a:buChar char="•"/>
            </a:pPr>
            <a:r>
              <a:rPr lang="en-US" sz="2800" dirty="0"/>
              <a:t>Capacity building + exposure re: new products (e.g. upcoming BIOMASS mission products)</a:t>
            </a:r>
          </a:p>
          <a:p>
            <a:pPr marL="342900" lvl="0" indent="-355600" algn="l" rtl="0">
              <a:spcBef>
                <a:spcPts val="0"/>
              </a:spcBef>
              <a:spcAft>
                <a:spcPts val="0"/>
              </a:spcAft>
              <a:buClr>
                <a:srgbClr val="002569"/>
              </a:buClr>
              <a:buSzPts val="2200"/>
              <a:buChar char="•"/>
            </a:pPr>
            <a:r>
              <a:rPr lang="en-US" sz="2800" dirty="0"/>
              <a:t>Continued capacity building in use of SAR, LiDAR</a:t>
            </a:r>
          </a:p>
          <a:p>
            <a:pPr marL="342900" lvl="0" indent="-355600" algn="l" rtl="0">
              <a:spcBef>
                <a:spcPts val="0"/>
              </a:spcBef>
              <a:spcAft>
                <a:spcPts val="0"/>
              </a:spcAft>
              <a:buClr>
                <a:srgbClr val="002569"/>
              </a:buClr>
              <a:buSzPts val="2200"/>
              <a:buChar char="•"/>
            </a:pPr>
            <a:r>
              <a:rPr lang="en-US" sz="2800" dirty="0"/>
              <a:t>Support in cloud-based computing (paradigm shift)</a:t>
            </a:r>
          </a:p>
          <a:p>
            <a:pPr marL="342900" lvl="0" indent="-355600" algn="l" rtl="0">
              <a:spcBef>
                <a:spcPts val="0"/>
              </a:spcBef>
              <a:spcAft>
                <a:spcPts val="0"/>
              </a:spcAft>
              <a:buClr>
                <a:srgbClr val="002569"/>
              </a:buClr>
              <a:buSzPts val="2200"/>
              <a:buChar char="•"/>
            </a:pPr>
            <a:r>
              <a:rPr lang="en-US" sz="2800" dirty="0"/>
              <a:t>Overall CB in SERVIR’s 4 thematic areas -&gt; supports service deployment</a:t>
            </a:r>
            <a:endParaRPr sz="2800" dirty="0"/>
          </a:p>
        </p:txBody>
      </p:sp>
      <p:sp>
        <p:nvSpPr>
          <p:cNvPr id="82" name="Google Shape;82;p11"/>
          <p:cNvSpPr txBox="1">
            <a:spLocks noGrp="1"/>
          </p:cNvSpPr>
          <p:nvPr>
            <p:ph type="body" idx="2"/>
          </p:nvPr>
        </p:nvSpPr>
        <p:spPr>
          <a:xfrm>
            <a:off x="2220685" y="353887"/>
            <a:ext cx="7294375"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a:t>Priority needs and areas for collaboration</a:t>
            </a:r>
            <a:endParaRPr/>
          </a:p>
        </p:txBody>
      </p:sp>
      <p:sp>
        <p:nvSpPr>
          <p:cNvPr id="5" name="Google Shape;81;p11"/>
          <p:cNvSpPr txBox="1">
            <a:spLocks/>
          </p:cNvSpPr>
          <p:nvPr/>
        </p:nvSpPr>
        <p:spPr>
          <a:xfrm>
            <a:off x="6313055" y="1406514"/>
            <a:ext cx="5768201" cy="51019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1pPr>
            <a:lvl2pPr marL="914400" marR="0" lvl="1" indent="-355600" algn="l" rtl="0">
              <a:lnSpc>
                <a:spcPct val="100000"/>
              </a:lnSpc>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lnSpc>
                <a:spcPct val="100000"/>
              </a:lnSpc>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lnSpc>
                <a:spcPct val="100000"/>
              </a:lnSpc>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lnSpc>
                <a:spcPct val="100000"/>
              </a:lnSpc>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6pPr>
            <a:lvl7pPr marL="3200400" marR="0" lvl="6"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7pPr>
            <a:lvl8pPr marL="3657600" marR="0" lvl="7"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8pPr>
            <a:lvl9pPr marL="4114800" marR="0" lvl="8"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9pPr>
          </a:lstStyle>
          <a:p>
            <a:pPr marL="0" indent="0">
              <a:spcBef>
                <a:spcPts val="0"/>
              </a:spcBef>
              <a:buSzPts val="2200"/>
              <a:buNone/>
            </a:pPr>
            <a:r>
              <a:rPr lang="en-US" sz="2800" b="1" dirty="0"/>
              <a:t>Areas for potential collaboration:</a:t>
            </a:r>
          </a:p>
          <a:p>
            <a:pPr marL="342900">
              <a:spcBef>
                <a:spcPts val="0"/>
              </a:spcBef>
              <a:buSzPts val="2200"/>
            </a:pPr>
            <a:r>
              <a:rPr lang="en-US" sz="2800" dirty="0"/>
              <a:t>Synergies w/ the various space agencies</a:t>
            </a:r>
          </a:p>
          <a:p>
            <a:pPr marL="342900">
              <a:spcBef>
                <a:spcPts val="0"/>
              </a:spcBef>
              <a:buSzPts val="2200"/>
            </a:pPr>
            <a:r>
              <a:rPr lang="en-US" sz="2800" dirty="0"/>
              <a:t>Joint SERVIR / CEOS WGCapD activities, e.g. AOGEO Week</a:t>
            </a:r>
          </a:p>
          <a:p>
            <a:pPr marL="342900">
              <a:spcBef>
                <a:spcPts val="0"/>
              </a:spcBef>
              <a:buSzPts val="2200"/>
            </a:pPr>
            <a:r>
              <a:rPr lang="en-US" sz="2800" dirty="0"/>
              <a:t>Targeted ARSET courses</a:t>
            </a:r>
          </a:p>
          <a:p>
            <a:pPr marL="342900">
              <a:spcBef>
                <a:spcPts val="0"/>
              </a:spcBef>
              <a:buSzPts val="2200"/>
            </a:pPr>
            <a:r>
              <a:rPr lang="en-US" sz="2800" dirty="0"/>
              <a:t>Coordination on training calendar, database, surveys</a:t>
            </a:r>
          </a:p>
        </p:txBody>
      </p:sp>
    </p:spTree>
    <p:extLst>
      <p:ext uri="{BB962C8B-B14F-4D97-AF65-F5344CB8AC3E}">
        <p14:creationId xmlns:p14="http://schemas.microsoft.com/office/powerpoint/2010/main" val="233560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AD555738-0DBD-4068-B126-DCF33D2E0847}"/>
              </a:ext>
            </a:extLst>
          </p:cNvPr>
          <p:cNvSpPr txBox="1"/>
          <p:nvPr/>
        </p:nvSpPr>
        <p:spPr>
          <a:xfrm>
            <a:off x="280544" y="1138033"/>
            <a:ext cx="11839738" cy="3295774"/>
          </a:xfrm>
          <a:prstGeom prst="rect">
            <a:avLst/>
          </a:prstGeom>
        </p:spPr>
        <p:txBody>
          <a:bodyPr vert="horz" wrap="square" lIns="0" tIns="12700" rIns="0" bIns="0" rtlCol="0">
            <a:spAutoFit/>
          </a:bodyPr>
          <a:lstStyle/>
          <a:p>
            <a:pPr marL="241300" marR="667385" lvl="0" indent="-228600" algn="l" defTabSz="914400" rtl="0" eaLnBrk="1" fontAlgn="auto" latinLnBrk="0" hangingPunct="1">
              <a:lnSpc>
                <a:spcPct val="100000"/>
              </a:lnSpc>
              <a:spcBef>
                <a:spcPts val="100"/>
              </a:spcBef>
              <a:spcAft>
                <a:spcPts val="0"/>
              </a:spcAft>
              <a:buClr>
                <a:srgbClr val="9BAFB5"/>
              </a:buClr>
              <a:buSzTx/>
              <a:buFont typeface="Arial"/>
              <a:buChar char="•"/>
              <a:tabLst>
                <a:tab pos="241300" algn="l"/>
              </a:tabLst>
              <a:defRPr/>
            </a:pPr>
            <a:r>
              <a:rPr kumimoji="0" sz="2400" b="0" i="0" u="none" strike="noStrike" kern="1200" cap="none" spc="-5" normalizeH="0" baseline="0" noProof="0" dirty="0">
                <a:ln>
                  <a:noFill/>
                </a:ln>
                <a:solidFill>
                  <a:srgbClr val="212121"/>
                </a:solidFill>
                <a:effectLst/>
                <a:uLnTx/>
                <a:uFillTx/>
                <a:latin typeface="Arial"/>
                <a:ea typeface="+mn-ea"/>
                <a:cs typeface="Arial"/>
              </a:rPr>
              <a:t>LCLUC is a </a:t>
            </a:r>
            <a:r>
              <a:rPr kumimoji="0" sz="2400" b="0" i="0" u="heavy" strike="noStrike" kern="1200" cap="none" spc="-5" normalizeH="0" baseline="0" noProof="0" dirty="0">
                <a:ln>
                  <a:noFill/>
                </a:ln>
                <a:solidFill>
                  <a:srgbClr val="212121"/>
                </a:solidFill>
                <a:effectLst/>
                <a:uLnTx/>
                <a:uFill>
                  <a:solidFill>
                    <a:srgbClr val="212121"/>
                  </a:solidFill>
                </a:uFill>
                <a:latin typeface="Arial"/>
                <a:ea typeface="+mn-ea"/>
                <a:cs typeface="Arial"/>
              </a:rPr>
              <a:t>global program</a:t>
            </a:r>
            <a:r>
              <a:rPr kumimoji="0" sz="2400" b="0" i="0" u="none" strike="noStrike" kern="1200" cap="none" spc="-5" normalizeH="0" baseline="0" noProof="0" dirty="0">
                <a:ln>
                  <a:noFill/>
                </a:ln>
                <a:solidFill>
                  <a:srgbClr val="212121"/>
                </a:solidFill>
                <a:effectLst/>
                <a:uLnTx/>
                <a:uFillTx/>
                <a:latin typeface="Arial"/>
                <a:ea typeface="+mn-ea"/>
                <a:cs typeface="Arial"/>
              </a:rPr>
              <a:t> supported through regional  partnerships </a:t>
            </a:r>
            <a:r>
              <a:rPr kumimoji="0" sz="2400" b="0" i="0" u="none" strike="noStrike" kern="1200" cap="none" spc="0" normalizeH="0" baseline="0" noProof="0" dirty="0">
                <a:ln>
                  <a:noFill/>
                </a:ln>
                <a:solidFill>
                  <a:srgbClr val="212121"/>
                </a:solidFill>
                <a:effectLst/>
                <a:uLnTx/>
                <a:uFillTx/>
                <a:latin typeface="Arial"/>
                <a:ea typeface="+mn-ea"/>
                <a:cs typeface="Arial"/>
              </a:rPr>
              <a:t>to</a:t>
            </a:r>
            <a:r>
              <a:rPr kumimoji="0" sz="2400" b="0" i="0" u="none" strike="noStrike" kern="1200" cap="none" spc="5" normalizeH="0" baseline="0" noProof="0" dirty="0">
                <a:ln>
                  <a:noFill/>
                </a:ln>
                <a:solidFill>
                  <a:srgbClr val="212121"/>
                </a:solidFill>
                <a:effectLst/>
                <a:uLnTx/>
                <a:uFillTx/>
                <a:latin typeface="Arial"/>
                <a:ea typeface="+mn-ea"/>
                <a:cs typeface="Arial"/>
              </a:rPr>
              <a:t> </a:t>
            </a:r>
            <a:r>
              <a:rPr kumimoji="0" sz="2400" b="0" i="0" u="none" strike="noStrike" kern="1200" cap="none" spc="-5" normalizeH="0" baseline="0" noProof="0" dirty="0">
                <a:ln>
                  <a:noFill/>
                </a:ln>
                <a:solidFill>
                  <a:srgbClr val="212121"/>
                </a:solidFill>
                <a:effectLst/>
                <a:uLnTx/>
                <a:uFillTx/>
                <a:latin typeface="Arial"/>
                <a:ea typeface="+mn-ea"/>
                <a:cs typeface="Arial"/>
              </a:rPr>
              <a:t>enhance</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469900" marR="0" lvl="1" indent="-228600" algn="l" defTabSz="914400" rtl="0" eaLnBrk="1" fontAlgn="auto" latinLnBrk="0" hangingPunct="1">
              <a:lnSpc>
                <a:spcPct val="100000"/>
              </a:lnSpc>
              <a:spcBef>
                <a:spcPts val="1005"/>
              </a:spcBef>
              <a:spcAft>
                <a:spcPts val="0"/>
              </a:spcAft>
              <a:buClr>
                <a:srgbClr val="9BAFB5"/>
              </a:buClr>
              <a:buSzTx/>
              <a:buFontTx/>
              <a:buChar char="•"/>
              <a:tabLst>
                <a:tab pos="469265" algn="l"/>
                <a:tab pos="469900" algn="l"/>
              </a:tabLst>
              <a:defRPr/>
            </a:pPr>
            <a:r>
              <a:rPr kumimoji="0" sz="1800" b="0" i="0" u="none" strike="noStrike" kern="1200" cap="none" spc="-10" normalizeH="0" baseline="0" noProof="0" dirty="0">
                <a:ln>
                  <a:noFill/>
                </a:ln>
                <a:solidFill>
                  <a:srgbClr val="212121"/>
                </a:solidFill>
                <a:effectLst/>
                <a:uLnTx/>
                <a:uFillTx/>
                <a:latin typeface="Arial"/>
                <a:ea typeface="+mn-ea"/>
                <a:cs typeface="Arial"/>
              </a:rPr>
              <a:t>Regional </a:t>
            </a:r>
            <a:r>
              <a:rPr kumimoji="0" sz="1800" b="0" i="0" u="none" strike="noStrike" kern="1200" cap="none" spc="-5" normalizeH="0" baseline="0" noProof="0" dirty="0">
                <a:ln>
                  <a:noFill/>
                </a:ln>
                <a:solidFill>
                  <a:srgbClr val="212121"/>
                </a:solidFill>
                <a:effectLst/>
                <a:uLnTx/>
                <a:uFillTx/>
                <a:latin typeface="Arial"/>
                <a:ea typeface="+mn-ea"/>
                <a:cs typeface="Arial"/>
              </a:rPr>
              <a:t>scientists’ access </a:t>
            </a:r>
            <a:r>
              <a:rPr kumimoji="0" sz="1800" b="0" i="0" u="none" strike="noStrike" kern="1200" cap="none" spc="0" normalizeH="0" baseline="0" noProof="0" dirty="0">
                <a:ln>
                  <a:noFill/>
                </a:ln>
                <a:solidFill>
                  <a:srgbClr val="212121"/>
                </a:solidFill>
                <a:effectLst/>
                <a:uLnTx/>
                <a:uFillTx/>
                <a:latin typeface="Arial"/>
                <a:ea typeface="+mn-ea"/>
                <a:cs typeface="Arial"/>
              </a:rPr>
              <a:t>to </a:t>
            </a:r>
            <a:r>
              <a:rPr kumimoji="0" sz="1800" b="0" i="0" u="none" strike="noStrike" kern="1200" cap="none" spc="-5" normalizeH="0" baseline="0" noProof="0" dirty="0">
                <a:ln>
                  <a:noFill/>
                </a:ln>
                <a:solidFill>
                  <a:srgbClr val="212121"/>
                </a:solidFill>
                <a:effectLst/>
                <a:uLnTx/>
                <a:uFillTx/>
                <a:latin typeface="Arial"/>
                <a:ea typeface="+mn-ea"/>
                <a:cs typeface="Arial"/>
              </a:rPr>
              <a:t>NASA</a:t>
            </a:r>
            <a:r>
              <a:rPr kumimoji="0" sz="1800" b="0" i="0" u="none" strike="noStrike" kern="1200" cap="none" spc="-120" normalizeH="0" baseline="0" noProof="0" dirty="0">
                <a:ln>
                  <a:noFill/>
                </a:ln>
                <a:solidFill>
                  <a:srgbClr val="212121"/>
                </a:solidFill>
                <a:effectLst/>
                <a:uLnTx/>
                <a:uFillTx/>
                <a:latin typeface="Arial"/>
                <a:ea typeface="+mn-ea"/>
                <a:cs typeface="Arial"/>
              </a:rPr>
              <a:t> </a:t>
            </a:r>
            <a:r>
              <a:rPr kumimoji="0" sz="1800" b="0" i="0" u="none" strike="noStrike" kern="1200" cap="none" spc="-5" normalizeH="0" baseline="0" noProof="0" dirty="0">
                <a:ln>
                  <a:noFill/>
                </a:ln>
                <a:solidFill>
                  <a:srgbClr val="212121"/>
                </a:solidFill>
                <a:effectLst/>
                <a:uLnTx/>
                <a:uFillTx/>
                <a:latin typeface="Arial"/>
                <a:ea typeface="+mn-ea"/>
                <a:cs typeface="Arial"/>
              </a:rPr>
              <a:t>assets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469900" marR="0" lvl="1" indent="-228600" algn="l" defTabSz="914400" rtl="0" eaLnBrk="1" fontAlgn="auto" latinLnBrk="0" hangingPunct="1">
              <a:lnSpc>
                <a:spcPct val="100000"/>
              </a:lnSpc>
              <a:spcBef>
                <a:spcPts val="1010"/>
              </a:spcBef>
              <a:spcAft>
                <a:spcPts val="0"/>
              </a:spcAft>
              <a:buClr>
                <a:srgbClr val="9BAFB5"/>
              </a:buClr>
              <a:buSzTx/>
              <a:buFontTx/>
              <a:buChar char="•"/>
              <a:tabLst>
                <a:tab pos="469265" algn="l"/>
                <a:tab pos="469900" algn="l"/>
              </a:tabLst>
              <a:defRPr/>
            </a:pPr>
            <a:r>
              <a:rPr kumimoji="0" sz="1800" b="0" i="0" u="none" strike="noStrike" kern="1200" cap="none" spc="-5" normalizeH="0" baseline="0" noProof="0" dirty="0">
                <a:ln>
                  <a:noFill/>
                </a:ln>
                <a:solidFill>
                  <a:srgbClr val="212121"/>
                </a:solidFill>
                <a:effectLst/>
                <a:uLnTx/>
                <a:uFillTx/>
                <a:latin typeface="Arial"/>
                <a:ea typeface="+mn-ea"/>
                <a:cs typeface="Arial"/>
              </a:rPr>
              <a:t>NASA scientists access </a:t>
            </a:r>
            <a:r>
              <a:rPr kumimoji="0" sz="1800" b="0" i="0" u="none" strike="noStrike" kern="1200" cap="none" spc="0" normalizeH="0" baseline="0" noProof="0" dirty="0">
                <a:ln>
                  <a:noFill/>
                </a:ln>
                <a:solidFill>
                  <a:srgbClr val="212121"/>
                </a:solidFill>
                <a:effectLst/>
                <a:uLnTx/>
                <a:uFillTx/>
                <a:latin typeface="Arial"/>
                <a:ea typeface="+mn-ea"/>
                <a:cs typeface="Arial"/>
              </a:rPr>
              <a:t>to </a:t>
            </a:r>
            <a:r>
              <a:rPr kumimoji="0" sz="1800" b="0" i="0" u="none" strike="noStrike" kern="1200" cap="none" spc="-10" normalizeH="0" baseline="0" noProof="0" dirty="0">
                <a:ln>
                  <a:noFill/>
                </a:ln>
                <a:solidFill>
                  <a:srgbClr val="212121"/>
                </a:solidFill>
                <a:effectLst/>
                <a:uLnTx/>
                <a:uFillTx/>
                <a:latin typeface="Arial"/>
                <a:ea typeface="+mn-ea"/>
                <a:cs typeface="Arial"/>
              </a:rPr>
              <a:t>national data and </a:t>
            </a:r>
            <a:r>
              <a:rPr kumimoji="0" sz="1800" b="0" i="0" u="none" strike="noStrike" kern="1200" cap="none" spc="-5" normalizeH="0" baseline="0" noProof="0" dirty="0">
                <a:ln>
                  <a:noFill/>
                </a:ln>
                <a:solidFill>
                  <a:srgbClr val="212121"/>
                </a:solidFill>
                <a:effectLst/>
                <a:uLnTx/>
                <a:uFillTx/>
                <a:latin typeface="Arial"/>
                <a:ea typeface="+mn-ea"/>
                <a:cs typeface="Arial"/>
              </a:rPr>
              <a:t>facilitate field </a:t>
            </a:r>
            <a:r>
              <a:rPr kumimoji="0" sz="1800" b="0" i="0" u="none" strike="noStrike" kern="1200" cap="none" spc="-10" normalizeH="0" baseline="0" noProof="0" dirty="0">
                <a:ln>
                  <a:noFill/>
                </a:ln>
                <a:solidFill>
                  <a:srgbClr val="212121"/>
                </a:solidFill>
                <a:effectLst/>
                <a:uLnTx/>
                <a:uFillTx/>
                <a:latin typeface="Arial"/>
                <a:ea typeface="+mn-ea"/>
                <a:cs typeface="Arial"/>
              </a:rPr>
              <a:t>data</a:t>
            </a:r>
            <a:r>
              <a:rPr kumimoji="0" sz="1800" b="0" i="0" u="none" strike="noStrike" kern="1200" cap="none" spc="15" normalizeH="0" baseline="0" noProof="0" dirty="0">
                <a:ln>
                  <a:noFill/>
                </a:ln>
                <a:solidFill>
                  <a:srgbClr val="212121"/>
                </a:solidFill>
                <a:effectLst/>
                <a:uLnTx/>
                <a:uFillTx/>
                <a:latin typeface="Arial"/>
                <a:ea typeface="+mn-ea"/>
                <a:cs typeface="Arial"/>
              </a:rPr>
              <a:t> </a:t>
            </a:r>
            <a:r>
              <a:rPr kumimoji="0" sz="1800" b="0" i="0" u="none" strike="noStrike" kern="1200" cap="none" spc="-10" normalizeH="0" baseline="0" noProof="0" dirty="0">
                <a:ln>
                  <a:noFill/>
                </a:ln>
                <a:solidFill>
                  <a:srgbClr val="212121"/>
                </a:solidFill>
                <a:effectLst/>
                <a:uLnTx/>
                <a:uFillTx/>
                <a:latin typeface="Arial"/>
                <a:ea typeface="+mn-ea"/>
                <a:cs typeface="Arial"/>
              </a:rPr>
              <a:t>collection</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9BAFB5"/>
              </a:buClr>
              <a:buSzTx/>
              <a:buFont typeface="Arial"/>
              <a:buChar char="•"/>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457200" marR="0" lvl="1" indent="0" algn="l" defTabSz="914400" rtl="0" eaLnBrk="1" fontAlgn="auto" latinLnBrk="0" hangingPunct="1">
              <a:lnSpc>
                <a:spcPct val="100000"/>
              </a:lnSpc>
              <a:spcBef>
                <a:spcPts val="30"/>
              </a:spcBef>
              <a:spcAft>
                <a:spcPts val="0"/>
              </a:spcAft>
              <a:buClr>
                <a:srgbClr val="9BAFB5"/>
              </a:buClr>
              <a:buSzTx/>
              <a:buFont typeface="Arial"/>
              <a:buChar char="•"/>
              <a:tabLst/>
              <a:defRPr/>
            </a:pPr>
            <a:endParaRPr kumimoji="0" sz="22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0"/>
              </a:spcBef>
              <a:spcAft>
                <a:spcPts val="0"/>
              </a:spcAft>
              <a:buClr>
                <a:srgbClr val="9BAFB5"/>
              </a:buClr>
              <a:buSzTx/>
              <a:buFontTx/>
              <a:buChar char="•"/>
              <a:tabLst>
                <a:tab pos="241300" algn="l"/>
              </a:tabLst>
              <a:defRPr/>
            </a:pPr>
            <a:r>
              <a:rPr kumimoji="0" sz="2400" b="0" i="0" u="none" strike="noStrike" kern="1200" cap="none" spc="-5" normalizeH="0" baseline="0" noProof="0" dirty="0">
                <a:ln>
                  <a:noFill/>
                </a:ln>
                <a:solidFill>
                  <a:srgbClr val="212121"/>
                </a:solidFill>
                <a:effectLst/>
                <a:uLnTx/>
                <a:uFillTx/>
                <a:latin typeface="Arial"/>
                <a:ea typeface="+mn-ea"/>
                <a:cs typeface="Arial"/>
              </a:rPr>
              <a:t>LCLUC is a </a:t>
            </a:r>
            <a:r>
              <a:rPr kumimoji="0" sz="2400" b="0" i="0" u="heavy" strike="noStrike" kern="1200" cap="none" spc="-5" normalizeH="0" baseline="0" noProof="0" dirty="0">
                <a:ln>
                  <a:noFill/>
                </a:ln>
                <a:solidFill>
                  <a:srgbClr val="212121"/>
                </a:solidFill>
                <a:effectLst/>
                <a:uLnTx/>
                <a:uFill>
                  <a:solidFill>
                    <a:srgbClr val="212121"/>
                  </a:solidFill>
                </a:uFill>
                <a:latin typeface="Arial"/>
                <a:ea typeface="+mn-ea"/>
                <a:cs typeface="Arial"/>
              </a:rPr>
              <a:t>catalyst for regional science initiatives</a:t>
            </a:r>
            <a:r>
              <a:rPr kumimoji="0" sz="2400" b="0" i="0" u="none" strike="noStrike" kern="1200" cap="none" spc="125" normalizeH="0" baseline="0" noProof="0" dirty="0">
                <a:ln>
                  <a:noFill/>
                </a:ln>
                <a:solidFill>
                  <a:srgbClr val="212121"/>
                </a:solidFill>
                <a:effectLst/>
                <a:uLnTx/>
                <a:uFillTx/>
                <a:latin typeface="Arial"/>
                <a:ea typeface="+mn-ea"/>
                <a:cs typeface="Arial"/>
              </a:rPr>
              <a:t> </a:t>
            </a:r>
            <a:r>
              <a:rPr kumimoji="0" sz="2400" b="0" i="0" u="none" strike="noStrike" kern="1200" cap="none" spc="-5" normalizeH="0" baseline="0" noProof="0" dirty="0">
                <a:ln>
                  <a:noFill/>
                </a:ln>
                <a:solidFill>
                  <a:srgbClr val="212121"/>
                </a:solidFill>
                <a:effectLst/>
                <a:uLnTx/>
                <a:uFillTx/>
                <a:latin typeface="Arial"/>
                <a:ea typeface="+mn-ea"/>
                <a:cs typeface="Arial"/>
              </a:rPr>
              <a:t>through</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469900" marR="964565" lvl="1" indent="-228600" algn="l" defTabSz="914400" rtl="0" eaLnBrk="1" fontAlgn="auto" latinLnBrk="0" hangingPunct="1">
              <a:lnSpc>
                <a:spcPct val="100000"/>
              </a:lnSpc>
              <a:spcBef>
                <a:spcPts val="1019"/>
              </a:spcBef>
              <a:spcAft>
                <a:spcPts val="0"/>
              </a:spcAft>
              <a:buClr>
                <a:srgbClr val="9BAFB5"/>
              </a:buClr>
              <a:buSzTx/>
              <a:buFontTx/>
              <a:buChar char="•"/>
              <a:tabLst>
                <a:tab pos="469265" algn="l"/>
                <a:tab pos="469900" algn="l"/>
              </a:tabLst>
              <a:defRPr/>
            </a:pPr>
            <a:r>
              <a:rPr kumimoji="0" sz="1800" b="0" i="0" u="none" strike="noStrike" kern="1200" cap="none" spc="-10" normalizeH="0" baseline="0" noProof="0" dirty="0">
                <a:ln>
                  <a:noFill/>
                </a:ln>
                <a:solidFill>
                  <a:srgbClr val="212121"/>
                </a:solidFill>
                <a:effectLst/>
                <a:uLnTx/>
                <a:uFillTx/>
                <a:latin typeface="Arial"/>
                <a:ea typeface="+mn-ea"/>
                <a:cs typeface="Arial"/>
              </a:rPr>
              <a:t>Networks by leveraging national/local </a:t>
            </a:r>
            <a:r>
              <a:rPr kumimoji="0" sz="1800" b="0" i="0" u="none" strike="noStrike" kern="1200" cap="none" spc="-15" normalizeH="0" baseline="0" noProof="0" dirty="0">
                <a:ln>
                  <a:noFill/>
                </a:ln>
                <a:solidFill>
                  <a:srgbClr val="212121"/>
                </a:solidFill>
                <a:effectLst/>
                <a:uLnTx/>
                <a:uFillTx/>
                <a:latin typeface="Arial"/>
                <a:ea typeface="+mn-ea"/>
                <a:cs typeface="Arial"/>
              </a:rPr>
              <a:t>knowledge </a:t>
            </a:r>
            <a:r>
              <a:rPr kumimoji="0" sz="1800" b="0" i="0" u="none" strike="noStrike" kern="1200" cap="none" spc="-10" normalizeH="0" baseline="0" noProof="0" dirty="0">
                <a:ln>
                  <a:noFill/>
                </a:ln>
                <a:solidFill>
                  <a:srgbClr val="212121"/>
                </a:solidFill>
                <a:effectLst/>
                <a:uLnTx/>
                <a:uFillTx/>
                <a:latin typeface="Arial"/>
                <a:ea typeface="+mn-ea"/>
                <a:cs typeface="Arial"/>
              </a:rPr>
              <a:t>and </a:t>
            </a:r>
            <a:r>
              <a:rPr kumimoji="0" sz="1800" b="0" i="0" u="none" strike="noStrike" kern="1200" cap="none" spc="-5" normalizeH="0" baseline="0" noProof="0" dirty="0">
                <a:ln>
                  <a:noFill/>
                </a:ln>
                <a:solidFill>
                  <a:srgbClr val="212121"/>
                </a:solidFill>
                <a:effectLst/>
                <a:uLnTx/>
                <a:uFillTx/>
                <a:latin typeface="Arial"/>
                <a:ea typeface="+mn-ea"/>
                <a:cs typeface="Arial"/>
              </a:rPr>
              <a:t>resources </a:t>
            </a:r>
            <a:r>
              <a:rPr kumimoji="0" sz="1800" b="0" i="0" u="none" strike="noStrike" kern="1200" cap="none" spc="-15" normalizeH="0" baseline="0" noProof="0" dirty="0">
                <a:ln>
                  <a:noFill/>
                </a:ln>
                <a:solidFill>
                  <a:srgbClr val="212121"/>
                </a:solidFill>
                <a:effectLst/>
                <a:uLnTx/>
                <a:uFillTx/>
                <a:latin typeface="Arial"/>
                <a:ea typeface="+mn-ea"/>
                <a:cs typeface="Arial"/>
              </a:rPr>
              <a:t>and  </a:t>
            </a:r>
            <a:r>
              <a:rPr kumimoji="0" sz="1800" b="0" i="0" u="none" strike="noStrike" kern="1200" cap="none" spc="-10" normalizeH="0" baseline="0" noProof="0" dirty="0">
                <a:ln>
                  <a:noFill/>
                </a:ln>
                <a:solidFill>
                  <a:srgbClr val="212121"/>
                </a:solidFill>
                <a:effectLst/>
                <a:uLnTx/>
                <a:uFillTx/>
                <a:latin typeface="Arial"/>
                <a:ea typeface="+mn-ea"/>
                <a:cs typeface="Arial"/>
              </a:rPr>
              <a:t>strengthening </a:t>
            </a:r>
            <a:r>
              <a:rPr kumimoji="0" sz="1800" b="0" i="0" u="none" strike="noStrike" kern="1200" cap="none" spc="-5" normalizeH="0" baseline="0" noProof="0" dirty="0">
                <a:ln>
                  <a:noFill/>
                </a:ln>
                <a:solidFill>
                  <a:srgbClr val="212121"/>
                </a:solidFill>
                <a:effectLst/>
                <a:uLnTx/>
                <a:uFillTx/>
                <a:latin typeface="Arial"/>
                <a:ea typeface="+mn-ea"/>
                <a:cs typeface="Arial"/>
              </a:rPr>
              <a:t>NASA research</a:t>
            </a:r>
            <a:r>
              <a:rPr kumimoji="0" sz="1800" b="0" i="0" u="none" strike="noStrike" kern="1200" cap="none" spc="-55" normalizeH="0" baseline="0" noProof="0" dirty="0">
                <a:ln>
                  <a:noFill/>
                </a:ln>
                <a:solidFill>
                  <a:srgbClr val="212121"/>
                </a:solidFill>
                <a:effectLst/>
                <a:uLnTx/>
                <a:uFillTx/>
                <a:latin typeface="Arial"/>
                <a:ea typeface="+mn-ea"/>
                <a:cs typeface="Arial"/>
              </a:rPr>
              <a:t> </a:t>
            </a:r>
            <a:r>
              <a:rPr kumimoji="0" sz="1800" b="0" i="0" u="none" strike="noStrike" kern="1200" cap="none" spc="-5" normalizeH="0" baseline="0" noProof="0" dirty="0">
                <a:ln>
                  <a:noFill/>
                </a:ln>
                <a:solidFill>
                  <a:srgbClr val="212121"/>
                </a:solidFill>
                <a:effectLst/>
                <a:uLnTx/>
                <a:uFillTx/>
                <a:latin typeface="Arial"/>
                <a:ea typeface="+mn-ea"/>
                <a:cs typeface="Arial"/>
              </a:rPr>
              <a:t>projects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469900" marR="0" lvl="1" indent="-228600" algn="l" defTabSz="914400" rtl="0" eaLnBrk="1" fontAlgn="auto" latinLnBrk="0" hangingPunct="1">
              <a:lnSpc>
                <a:spcPct val="100000"/>
              </a:lnSpc>
              <a:spcBef>
                <a:spcPts val="994"/>
              </a:spcBef>
              <a:spcAft>
                <a:spcPts val="0"/>
              </a:spcAft>
              <a:buClr>
                <a:srgbClr val="9BAFB5"/>
              </a:buClr>
              <a:buSzTx/>
              <a:buFontTx/>
              <a:buChar char="•"/>
              <a:tabLst>
                <a:tab pos="469265" algn="l"/>
                <a:tab pos="469900" algn="l"/>
              </a:tabLst>
              <a:defRPr/>
            </a:pPr>
            <a:r>
              <a:rPr kumimoji="0" sz="1800" b="0" i="0" u="none" strike="noStrike" kern="1200" cap="none" spc="-10" normalizeH="0" baseline="0" noProof="0" dirty="0">
                <a:ln>
                  <a:noFill/>
                </a:ln>
                <a:solidFill>
                  <a:srgbClr val="212121"/>
                </a:solidFill>
                <a:effectLst/>
                <a:uLnTx/>
                <a:uFillTx/>
                <a:latin typeface="Arial"/>
                <a:ea typeface="+mn-ea"/>
                <a:cs typeface="Arial"/>
              </a:rPr>
              <a:t>Workshops </a:t>
            </a:r>
            <a:r>
              <a:rPr kumimoji="0" sz="1800" b="0" i="0" u="none" strike="noStrike" kern="1200" cap="none" spc="-5" normalizeH="0" baseline="0" noProof="0" dirty="0">
                <a:ln>
                  <a:noFill/>
                </a:ln>
                <a:solidFill>
                  <a:srgbClr val="212121"/>
                </a:solidFill>
                <a:effectLst/>
                <a:uLnTx/>
                <a:uFillTx/>
                <a:latin typeface="Arial"/>
                <a:ea typeface="+mn-ea"/>
                <a:cs typeface="Arial"/>
              </a:rPr>
              <a:t>focused </a:t>
            </a:r>
            <a:r>
              <a:rPr kumimoji="0" sz="1800" b="0" i="0" u="none" strike="noStrike" kern="1200" cap="none" spc="-10" normalizeH="0" baseline="0" noProof="0" dirty="0">
                <a:ln>
                  <a:noFill/>
                </a:ln>
                <a:solidFill>
                  <a:srgbClr val="212121"/>
                </a:solidFill>
                <a:effectLst/>
                <a:uLnTx/>
                <a:uFillTx/>
                <a:latin typeface="Arial"/>
                <a:ea typeface="+mn-ea"/>
                <a:cs typeface="Arial"/>
              </a:rPr>
              <a:t>on </a:t>
            </a:r>
            <a:r>
              <a:rPr kumimoji="0" sz="1800" b="0" i="0" u="none" strike="noStrike" kern="1200" cap="none" spc="-5" normalizeH="0" baseline="0" noProof="0" dirty="0">
                <a:ln>
                  <a:noFill/>
                </a:ln>
                <a:solidFill>
                  <a:srgbClr val="212121"/>
                </a:solidFill>
                <a:effectLst/>
                <a:uLnTx/>
                <a:uFillTx/>
                <a:latin typeface="Arial"/>
                <a:ea typeface="+mn-ea"/>
                <a:cs typeface="Arial"/>
              </a:rPr>
              <a:t>societal priorities</a:t>
            </a:r>
            <a:r>
              <a:rPr kumimoji="0" lang="en-US" sz="1800" b="0" i="0" u="none" strike="noStrike" kern="1200" cap="none" spc="-5" normalizeH="0" baseline="0" noProof="0" dirty="0">
                <a:ln>
                  <a:noFill/>
                </a:ln>
                <a:solidFill>
                  <a:srgbClr val="212121"/>
                </a:solidFill>
                <a:effectLst/>
                <a:uLnTx/>
                <a:uFillTx/>
                <a:latin typeface="Arial"/>
                <a:ea typeface="+mn-ea"/>
                <a:cs typeface="Arial"/>
              </a:rPr>
              <a:t>, advanced research</a:t>
            </a:r>
            <a:r>
              <a:rPr kumimoji="0" sz="1800" b="0" i="0" u="none" strike="noStrike" kern="1200" cap="none" spc="-5" normalizeH="0" baseline="0" noProof="0" dirty="0">
                <a:ln>
                  <a:noFill/>
                </a:ln>
                <a:solidFill>
                  <a:srgbClr val="212121"/>
                </a:solidFill>
                <a:effectLst/>
                <a:uLnTx/>
                <a:uFillTx/>
                <a:latin typeface="Arial"/>
                <a:ea typeface="+mn-ea"/>
                <a:cs typeface="Arial"/>
              </a:rPr>
              <a:t> </a:t>
            </a:r>
            <a:r>
              <a:rPr kumimoji="0" sz="1800" b="0" i="0" u="none" strike="noStrike" kern="1200" cap="none" spc="-10" normalizeH="0" baseline="0" noProof="0" dirty="0">
                <a:ln>
                  <a:noFill/>
                </a:ln>
                <a:solidFill>
                  <a:srgbClr val="212121"/>
                </a:solidFill>
                <a:effectLst/>
                <a:uLnTx/>
                <a:uFillTx/>
                <a:latin typeface="Arial"/>
                <a:ea typeface="+mn-ea"/>
                <a:cs typeface="Arial"/>
              </a:rPr>
              <a:t>and policy-relevant land-use</a:t>
            </a:r>
            <a:r>
              <a:rPr kumimoji="0" sz="1800" b="0" i="0" u="none" strike="noStrike" kern="1200" cap="none" spc="225" normalizeH="0" baseline="0" noProof="0" dirty="0">
                <a:ln>
                  <a:noFill/>
                </a:ln>
                <a:solidFill>
                  <a:srgbClr val="212121"/>
                </a:solidFill>
                <a:effectLst/>
                <a:uLnTx/>
                <a:uFillTx/>
                <a:latin typeface="Arial"/>
                <a:ea typeface="+mn-ea"/>
                <a:cs typeface="Arial"/>
              </a:rPr>
              <a:t> </a:t>
            </a:r>
            <a:r>
              <a:rPr kumimoji="0" sz="1800" b="0" i="0" u="none" strike="noStrike" kern="1200" cap="none" spc="-5" normalizeH="0" baseline="0" noProof="0" dirty="0">
                <a:ln>
                  <a:noFill/>
                </a:ln>
                <a:solidFill>
                  <a:srgbClr val="212121"/>
                </a:solidFill>
                <a:effectLst/>
                <a:uLnTx/>
                <a:uFillTx/>
                <a:latin typeface="Arial"/>
                <a:ea typeface="+mn-ea"/>
                <a:cs typeface="Arial"/>
              </a:rPr>
              <a:t>science</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3">
            <a:extLst>
              <a:ext uri="{FF2B5EF4-FFF2-40B4-BE49-F238E27FC236}">
                <a16:creationId xmlns:a16="http://schemas.microsoft.com/office/drawing/2014/main" id="{7815038C-B6FB-445F-82E1-AB10999F2C98}"/>
              </a:ext>
            </a:extLst>
          </p:cNvPr>
          <p:cNvSpPr txBox="1"/>
          <p:nvPr/>
        </p:nvSpPr>
        <p:spPr>
          <a:xfrm>
            <a:off x="280544" y="4808220"/>
            <a:ext cx="11230138" cy="1409700"/>
          </a:xfrm>
          <a:prstGeom prst="rect">
            <a:avLst/>
          </a:prstGeom>
        </p:spPr>
        <p:txBody>
          <a:bodyPr vert="horz" wrap="square" lIns="0" tIns="165735" rIns="0" bIns="0" rtlCol="0">
            <a:spAutoFit/>
          </a:bodyPr>
          <a:lstStyle/>
          <a:p>
            <a:pPr marL="241300" marR="0" lvl="0" indent="-228600" algn="l" defTabSz="914400" rtl="0" eaLnBrk="1" fontAlgn="auto" latinLnBrk="0" hangingPunct="1">
              <a:lnSpc>
                <a:spcPct val="100000"/>
              </a:lnSpc>
              <a:spcBef>
                <a:spcPts val="1305"/>
              </a:spcBef>
              <a:spcAft>
                <a:spcPts val="0"/>
              </a:spcAft>
              <a:buClr>
                <a:srgbClr val="9BAFB5"/>
              </a:buClr>
              <a:buSzTx/>
              <a:buFontTx/>
              <a:buChar char="•"/>
              <a:tabLst>
                <a:tab pos="241300" algn="l"/>
              </a:tabLst>
              <a:defRPr/>
            </a:pPr>
            <a:r>
              <a:rPr kumimoji="0" sz="2400" b="0" i="0" u="none" strike="noStrike" kern="1200" cap="none" spc="-5" normalizeH="0" baseline="0" noProof="0" dirty="0">
                <a:ln>
                  <a:noFill/>
                </a:ln>
                <a:solidFill>
                  <a:srgbClr val="212121"/>
                </a:solidFill>
                <a:effectLst/>
                <a:uLnTx/>
                <a:uFillTx/>
                <a:latin typeface="Arial"/>
                <a:ea typeface="+mn-ea"/>
                <a:cs typeface="Arial"/>
              </a:rPr>
              <a:t>LCLUC is a </a:t>
            </a:r>
            <a:r>
              <a:rPr kumimoji="0" sz="2400" b="0" i="0" u="heavy" strike="noStrike" kern="1200" cap="none" spc="-5" normalizeH="0" baseline="0" noProof="0" dirty="0">
                <a:ln>
                  <a:noFill/>
                </a:ln>
                <a:solidFill>
                  <a:srgbClr val="212121"/>
                </a:solidFill>
                <a:effectLst/>
                <a:uLnTx/>
                <a:uFill>
                  <a:solidFill>
                    <a:srgbClr val="212121"/>
                  </a:solidFill>
                </a:uFill>
                <a:latin typeface="Arial"/>
                <a:ea typeface="+mn-ea"/>
                <a:cs typeface="Arial"/>
              </a:rPr>
              <a:t>promoter of regional capacity building</a:t>
            </a:r>
            <a:r>
              <a:rPr kumimoji="0" sz="2400" b="0" i="0" u="none" strike="noStrike" kern="1200" cap="none" spc="120" normalizeH="0" baseline="0" noProof="0" dirty="0">
                <a:ln>
                  <a:noFill/>
                </a:ln>
                <a:solidFill>
                  <a:srgbClr val="212121"/>
                </a:solidFill>
                <a:effectLst/>
                <a:uLnTx/>
                <a:uFillTx/>
                <a:latin typeface="Arial"/>
                <a:ea typeface="+mn-ea"/>
                <a:cs typeface="Arial"/>
              </a:rPr>
              <a:t> </a:t>
            </a:r>
            <a:r>
              <a:rPr kumimoji="0" sz="2400" b="0" i="0" u="none" strike="noStrike" kern="1200" cap="none" spc="-5" normalizeH="0" baseline="0" noProof="0" dirty="0">
                <a:ln>
                  <a:noFill/>
                </a:ln>
                <a:solidFill>
                  <a:srgbClr val="212121"/>
                </a:solidFill>
                <a:effectLst/>
                <a:uLnTx/>
                <a:uFillTx/>
                <a:latin typeface="Arial"/>
                <a:ea typeface="+mn-ea"/>
                <a:cs typeface="Arial"/>
              </a:rPr>
              <a:t>through</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469900" marR="0" lvl="1" indent="-228600" algn="l" defTabSz="914400" rtl="0" eaLnBrk="1" fontAlgn="auto" latinLnBrk="0" hangingPunct="1">
              <a:lnSpc>
                <a:spcPct val="100000"/>
              </a:lnSpc>
              <a:spcBef>
                <a:spcPts val="1015"/>
              </a:spcBef>
              <a:spcAft>
                <a:spcPts val="0"/>
              </a:spcAft>
              <a:buClr>
                <a:srgbClr val="9BAFB5"/>
              </a:buClr>
              <a:buSzTx/>
              <a:buFontTx/>
              <a:buChar char="•"/>
              <a:tabLst>
                <a:tab pos="469265" algn="l"/>
                <a:tab pos="469900" algn="l"/>
              </a:tabLst>
              <a:defRPr/>
            </a:pPr>
            <a:r>
              <a:rPr kumimoji="0" sz="2000" b="0" i="0" u="none" strike="noStrike" kern="1200" cap="none" spc="0" normalizeH="0" baseline="0" noProof="0" dirty="0">
                <a:ln>
                  <a:noFill/>
                </a:ln>
                <a:solidFill>
                  <a:srgbClr val="212121"/>
                </a:solidFill>
                <a:effectLst/>
                <a:uLnTx/>
                <a:uFillTx/>
                <a:latin typeface="Arial"/>
                <a:ea typeface="+mn-ea"/>
                <a:cs typeface="Arial"/>
              </a:rPr>
              <a:t>NASA data-use</a:t>
            </a:r>
            <a:r>
              <a:rPr kumimoji="0" sz="2000" b="0" i="0" u="none" strike="noStrike" kern="1200" cap="none" spc="-150" normalizeH="0" baseline="0" noProof="0" dirty="0">
                <a:ln>
                  <a:noFill/>
                </a:ln>
                <a:solidFill>
                  <a:srgbClr val="212121"/>
                </a:solidFill>
                <a:effectLst/>
                <a:uLnTx/>
                <a:uFillTx/>
                <a:latin typeface="Arial"/>
                <a:ea typeface="+mn-ea"/>
                <a:cs typeface="Arial"/>
              </a:rPr>
              <a:t> </a:t>
            </a:r>
            <a:r>
              <a:rPr kumimoji="0" sz="2000" b="0" i="0" u="none" strike="noStrike" kern="1200" cap="none" spc="-5" normalizeH="0" baseline="0" noProof="0" dirty="0">
                <a:ln>
                  <a:noFill/>
                </a:ln>
                <a:solidFill>
                  <a:srgbClr val="212121"/>
                </a:solidFill>
                <a:effectLst/>
                <a:uLnTx/>
                <a:uFillTx/>
                <a:latin typeface="Arial"/>
                <a:ea typeface="+mn-ea"/>
                <a:cs typeface="Arial"/>
              </a:rPr>
              <a:t>training</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469900" marR="0" lvl="1" indent="-228600" algn="l" defTabSz="914400" rtl="0" eaLnBrk="1" fontAlgn="auto" latinLnBrk="0" hangingPunct="1">
              <a:lnSpc>
                <a:spcPct val="100000"/>
              </a:lnSpc>
              <a:spcBef>
                <a:spcPts val="994"/>
              </a:spcBef>
              <a:spcAft>
                <a:spcPts val="0"/>
              </a:spcAft>
              <a:buClr>
                <a:srgbClr val="9BAFB5"/>
              </a:buClr>
              <a:buSzTx/>
              <a:buFontTx/>
              <a:buChar char="•"/>
              <a:tabLst>
                <a:tab pos="469265" algn="l"/>
                <a:tab pos="469900" algn="l"/>
              </a:tabLst>
              <a:defRPr/>
            </a:pPr>
            <a:r>
              <a:rPr kumimoji="0" sz="2000" b="0" i="0" u="none" strike="noStrike" kern="1200" cap="none" spc="-5" normalizeH="0" baseline="0" noProof="0" dirty="0">
                <a:ln>
                  <a:noFill/>
                </a:ln>
                <a:solidFill>
                  <a:srgbClr val="212121"/>
                </a:solidFill>
                <a:effectLst/>
                <a:uLnTx/>
                <a:uFillTx/>
                <a:latin typeface="Arial"/>
                <a:ea typeface="+mn-ea"/>
                <a:cs typeface="Arial"/>
              </a:rPr>
              <a:t>International </a:t>
            </a:r>
            <a:r>
              <a:rPr kumimoji="0" sz="2000" b="0" i="0" u="none" strike="noStrike" kern="1200" cap="none" spc="0" normalizeH="0" baseline="0" noProof="0" dirty="0">
                <a:ln>
                  <a:noFill/>
                </a:ln>
                <a:solidFill>
                  <a:srgbClr val="212121"/>
                </a:solidFill>
                <a:effectLst/>
                <a:uLnTx/>
                <a:uFillTx/>
                <a:latin typeface="Arial"/>
                <a:ea typeface="+mn-ea"/>
                <a:cs typeface="Arial"/>
              </a:rPr>
              <a:t>data</a:t>
            </a:r>
            <a:r>
              <a:rPr kumimoji="0" sz="2000" b="0" i="0" u="none" strike="noStrike" kern="1200" cap="none" spc="-60" normalizeH="0" baseline="0" noProof="0" dirty="0">
                <a:ln>
                  <a:noFill/>
                </a:ln>
                <a:solidFill>
                  <a:srgbClr val="212121"/>
                </a:solidFill>
                <a:effectLst/>
                <a:uLnTx/>
                <a:uFillTx/>
                <a:latin typeface="Arial"/>
                <a:ea typeface="+mn-ea"/>
                <a:cs typeface="Arial"/>
              </a:rPr>
              <a:t> </a:t>
            </a:r>
            <a:r>
              <a:rPr kumimoji="0" sz="2000" b="0" i="0" u="none" strike="noStrike" kern="1200" cap="none" spc="0" normalizeH="0" baseline="0" noProof="0" dirty="0">
                <a:ln>
                  <a:noFill/>
                </a:ln>
                <a:solidFill>
                  <a:srgbClr val="212121"/>
                </a:solidFill>
                <a:effectLst/>
                <a:uLnTx/>
                <a:uFillTx/>
                <a:latin typeface="Arial"/>
                <a:ea typeface="+mn-ea"/>
                <a:cs typeface="Arial"/>
              </a:rPr>
              <a:t>sharing</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4">
            <a:extLst>
              <a:ext uri="{FF2B5EF4-FFF2-40B4-BE49-F238E27FC236}">
                <a16:creationId xmlns:a16="http://schemas.microsoft.com/office/drawing/2014/main" id="{A67D5FF6-F43E-4B99-8486-599BF2F4B0F1}"/>
              </a:ext>
            </a:extLst>
          </p:cNvPr>
          <p:cNvSpPr/>
          <p:nvPr/>
        </p:nvSpPr>
        <p:spPr>
          <a:xfrm>
            <a:off x="0" y="0"/>
            <a:ext cx="12192000" cy="108936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5">
            <a:extLst>
              <a:ext uri="{FF2B5EF4-FFF2-40B4-BE49-F238E27FC236}">
                <a16:creationId xmlns:a16="http://schemas.microsoft.com/office/drawing/2014/main" id="{82A9459D-09BE-440E-A99D-6BB9E5C6B8CD}"/>
              </a:ext>
            </a:extLst>
          </p:cNvPr>
          <p:cNvSpPr/>
          <p:nvPr/>
        </p:nvSpPr>
        <p:spPr>
          <a:xfrm>
            <a:off x="8240268" y="6217920"/>
            <a:ext cx="365760" cy="365760"/>
          </a:xfrm>
          <a:custGeom>
            <a:avLst/>
            <a:gdLst/>
            <a:ahLst/>
            <a:cxnLst/>
            <a:rect l="l" t="t" r="r" b="b"/>
            <a:pathLst>
              <a:path w="365759" h="365759">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171717">
              <a:alpha val="6980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6">
            <a:extLst>
              <a:ext uri="{FF2B5EF4-FFF2-40B4-BE49-F238E27FC236}">
                <a16:creationId xmlns:a16="http://schemas.microsoft.com/office/drawing/2014/main" id="{DBDF9DBD-62AC-445C-8B26-2FA1E047B6B3}"/>
              </a:ext>
            </a:extLst>
          </p:cNvPr>
          <p:cNvSpPr txBox="1"/>
          <p:nvPr/>
        </p:nvSpPr>
        <p:spPr>
          <a:xfrm>
            <a:off x="8374951" y="6299708"/>
            <a:ext cx="95885"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Times New Roman"/>
                <a:ea typeface="+mn-ea"/>
                <a:cs typeface="Times New Roman"/>
              </a:rPr>
              <a:t>4</a:t>
            </a:r>
            <a:endParaRPr kumimoji="0" sz="1100" b="0" i="0" u="none" strike="noStrike" kern="1200" cap="none" spc="0" normalizeH="0" baseline="0" noProof="0">
              <a:ln>
                <a:noFill/>
              </a:ln>
              <a:solidFill>
                <a:prstClr val="black"/>
              </a:solidFill>
              <a:effectLst/>
              <a:uLnTx/>
              <a:uFillTx/>
              <a:latin typeface="Times New Roman"/>
              <a:ea typeface="+mn-ea"/>
              <a:cs typeface="Times New Roman"/>
            </a:endParaRPr>
          </a:p>
        </p:txBody>
      </p:sp>
    </p:spTree>
    <p:extLst>
      <p:ext uri="{BB962C8B-B14F-4D97-AF65-F5344CB8AC3E}">
        <p14:creationId xmlns:p14="http://schemas.microsoft.com/office/powerpoint/2010/main" val="3074966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7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0162" y="0"/>
            <a:ext cx="12252162" cy="6881672"/>
          </a:xfrm>
          <a:prstGeom prst="rect">
            <a:avLst/>
          </a:prstGeom>
          <a:noFill/>
          <a:ln>
            <a:noFill/>
          </a:ln>
        </p:spPr>
      </p:pic>
      <p:pic>
        <p:nvPicPr>
          <p:cNvPr id="446" name="Google Shape;446;p71"/>
          <p:cNvPicPr preferRelativeResize="0"/>
          <p:nvPr/>
        </p:nvPicPr>
        <p:blipFill rotWithShape="1">
          <a:blip r:embed="rId4">
            <a:duotone>
              <a:schemeClr val="bg2">
                <a:shade val="45000"/>
                <a:satMod val="135000"/>
              </a:schemeClr>
              <a:prstClr val="white"/>
            </a:duotone>
            <a:alphaModFix amt="39000"/>
          </a:blip>
          <a:srcRect/>
          <a:stretch/>
        </p:blipFill>
        <p:spPr>
          <a:xfrm>
            <a:off x="52550" y="1656463"/>
            <a:ext cx="12086900" cy="1723698"/>
          </a:xfrm>
          <a:prstGeom prst="rect">
            <a:avLst/>
          </a:prstGeom>
          <a:noFill/>
          <a:ln>
            <a:noFill/>
          </a:ln>
        </p:spPr>
      </p:pic>
      <p:pic>
        <p:nvPicPr>
          <p:cNvPr id="43" name="Picture 42">
            <a:extLst>
              <a:ext uri="{FF2B5EF4-FFF2-40B4-BE49-F238E27FC236}">
                <a16:creationId xmlns:a16="http://schemas.microsoft.com/office/drawing/2014/main" id="{DBDD6AF5-5371-2E4B-88A0-CAF3A646923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29806" y="4959709"/>
            <a:ext cx="118950" cy="189100"/>
          </a:xfrm>
          <a:prstGeom prst="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a16="http://schemas.microsoft.com/office/drawing/2014/main" id="{D1345664-3B57-7F4D-9543-FE84142BA50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820464" y="4112972"/>
            <a:ext cx="118950" cy="189100"/>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182B6B17-A702-1147-8B55-F7095DF312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24131" y="4329567"/>
            <a:ext cx="118950" cy="189100"/>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2A2EC2C4-CC99-4849-BA32-2112D219B4E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67803" y="4697909"/>
            <a:ext cx="118950" cy="189100"/>
          </a:xfrm>
          <a:prstGeom prst="rect">
            <a:avLst/>
          </a:prstGeom>
          <a:effectLst>
            <a:outerShdw blurRad="50800" dist="38100" dir="2700000" algn="tl" rotWithShape="0">
              <a:prstClr val="black">
                <a:alpha val="40000"/>
              </a:prstClr>
            </a:outerShdw>
          </a:effectLst>
        </p:spPr>
      </p:pic>
      <p:pic>
        <p:nvPicPr>
          <p:cNvPr id="47" name="Picture 46">
            <a:extLst>
              <a:ext uri="{FF2B5EF4-FFF2-40B4-BE49-F238E27FC236}">
                <a16:creationId xmlns:a16="http://schemas.microsoft.com/office/drawing/2014/main" id="{79AAC841-33D4-204A-8B49-6DC88837AF7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68676" y="4207522"/>
            <a:ext cx="118950" cy="189100"/>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36EB9ED7-1636-E945-985D-36C36A1CEBD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80200" y="4642174"/>
            <a:ext cx="118950" cy="189100"/>
          </a:xfrm>
          <a:prstGeom prst="rect">
            <a:avLst/>
          </a:prstGeom>
          <a:effectLst>
            <a:outerShdw blurRad="50800" dist="38100" dir="2700000" algn="tl" rotWithShape="0">
              <a:prstClr val="black">
                <a:alpha val="40000"/>
              </a:prstClr>
            </a:outerShdw>
          </a:effectLst>
        </p:spPr>
      </p:pic>
      <p:sp>
        <p:nvSpPr>
          <p:cNvPr id="445" name="Google Shape;445;p71"/>
          <p:cNvSpPr txBox="1"/>
          <p:nvPr/>
        </p:nvSpPr>
        <p:spPr>
          <a:xfrm>
            <a:off x="232188" y="452669"/>
            <a:ext cx="3047323" cy="6543005"/>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numCol="1" spcCol="457200" anchor="t" anchorCtr="0">
            <a:noAutofit/>
          </a:bodyPr>
          <a:lstStyle/>
          <a:p>
            <a:pPr marL="0" marR="0" lvl="0" indent="0" algn="l" defTabSz="914400" rtl="0" eaLnBrk="1" fontAlgn="auto" latinLnBrk="0" hangingPunct="1">
              <a:lnSpc>
                <a:spcPct val="100000"/>
              </a:lnSpc>
              <a:spcBef>
                <a:spcPts val="0"/>
              </a:spcBef>
              <a:spcAft>
                <a:spcPts val="500"/>
              </a:spcAft>
              <a:buClr>
                <a:srgbClr val="D8D8D8"/>
              </a:buClr>
              <a:buSzPts val="1650"/>
              <a:buFont typeface="Calibri"/>
              <a:buNone/>
              <a:tabLst/>
              <a:defRPr/>
            </a:pPr>
            <a:r>
              <a:rPr kumimoji="0" lang="en-US" sz="2200" b="1"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SERVIR</a:t>
            </a:r>
            <a:r>
              <a:rPr kumimoji="0" lang="en-US" sz="2200" b="0"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 connects space to village by helping developing countries use satellite data to address critical challenges in food security, water resources, weather and climate, land use, and natural disasters. </a:t>
            </a:r>
          </a:p>
          <a:p>
            <a:pPr marL="0" marR="0" lvl="0" indent="0" algn="l" defTabSz="914400" rtl="0" eaLnBrk="1" fontAlgn="auto" latinLnBrk="0" hangingPunct="1">
              <a:lnSpc>
                <a:spcPct val="100000"/>
              </a:lnSpc>
              <a:spcBef>
                <a:spcPts val="0"/>
              </a:spcBef>
              <a:spcAft>
                <a:spcPts val="500"/>
              </a:spcAft>
              <a:buClr>
                <a:srgbClr val="D8D8D8"/>
              </a:buClr>
              <a:buSzPts val="1650"/>
              <a:buFont typeface="Calibri"/>
              <a:buNone/>
              <a:tabLst/>
              <a:defRPr/>
            </a:pPr>
            <a:endParaRPr kumimoji="0" lang="en-US" sz="2200" b="0"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D8D8D8"/>
              </a:buClr>
              <a:buSzPts val="1650"/>
              <a:buFont typeface="Calibri"/>
              <a:buNone/>
              <a:tabLst/>
              <a:defRPr/>
            </a:pPr>
            <a:r>
              <a:rPr kumimoji="0" lang="en-US" sz="2200" b="0"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A partnership of </a:t>
            </a:r>
            <a:r>
              <a:rPr kumimoji="0" lang="en-US" sz="2200" b="1"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NASA</a:t>
            </a:r>
            <a:r>
              <a:rPr kumimoji="0" lang="en-US" sz="2200" b="0"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 </a:t>
            </a:r>
            <a:r>
              <a:rPr kumimoji="0" lang="en-US" sz="2200" b="1"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USAID</a:t>
            </a:r>
            <a:r>
              <a:rPr kumimoji="0" lang="en-US" sz="2200" b="0"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 and </a:t>
            </a:r>
            <a:r>
              <a:rPr kumimoji="0" lang="en-US" sz="2200" b="1"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leading technical organizations</a:t>
            </a:r>
            <a:r>
              <a:rPr kumimoji="0" lang="en-US" sz="2200" b="0" i="0" u="none" strike="noStrike" kern="1200" cap="none" spc="0" normalizeH="0" baseline="0" noProof="0" dirty="0">
                <a:ln>
                  <a:noFill/>
                </a:ln>
                <a:solidFill>
                  <a:prstClr val="white"/>
                </a:solidFill>
                <a:effectLst/>
                <a:uLnTx/>
                <a:uFillTx/>
                <a:latin typeface="Arial Narrow" panose="020B0604020202020204" pitchFamily="34" charset="0"/>
                <a:ea typeface="Calibri"/>
                <a:cs typeface="Arial Narrow" panose="020B0604020202020204" pitchFamily="34" charset="0"/>
                <a:sym typeface="Calibri"/>
              </a:rPr>
              <a:t>, SERVIR develops innovative solutions to improve livelihoods and foster self-reliance in Asia, Africa, and the Americas.</a:t>
            </a:r>
            <a:endParaRPr kumimoji="0" sz="2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grpSp>
        <p:nvGrpSpPr>
          <p:cNvPr id="18" name="Group 17">
            <a:extLst>
              <a:ext uri="{FF2B5EF4-FFF2-40B4-BE49-F238E27FC236}">
                <a16:creationId xmlns:a16="http://schemas.microsoft.com/office/drawing/2014/main" id="{BC9289F1-B58A-6F4B-B87F-E898B160E135}"/>
              </a:ext>
            </a:extLst>
          </p:cNvPr>
          <p:cNvGrpSpPr/>
          <p:nvPr/>
        </p:nvGrpSpPr>
        <p:grpSpPr>
          <a:xfrm>
            <a:off x="9474288" y="452669"/>
            <a:ext cx="2444741" cy="3175884"/>
            <a:chOff x="7763534" y="958039"/>
            <a:chExt cx="3817242" cy="4958855"/>
          </a:xfrm>
        </p:grpSpPr>
        <p:grpSp>
          <p:nvGrpSpPr>
            <p:cNvPr id="6" name="Group 5">
              <a:extLst>
                <a:ext uri="{FF2B5EF4-FFF2-40B4-BE49-F238E27FC236}">
                  <a16:creationId xmlns:a16="http://schemas.microsoft.com/office/drawing/2014/main" id="{181BC5E1-2CBE-0145-8FFA-0AD897EC8721}"/>
                </a:ext>
              </a:extLst>
            </p:cNvPr>
            <p:cNvGrpSpPr/>
            <p:nvPr/>
          </p:nvGrpSpPr>
          <p:grpSpPr>
            <a:xfrm>
              <a:off x="7763534" y="958039"/>
              <a:ext cx="2543851" cy="2800408"/>
              <a:chOff x="2632049" y="1498534"/>
              <a:chExt cx="2543851" cy="2800408"/>
            </a:xfrm>
          </p:grpSpPr>
          <p:sp>
            <p:nvSpPr>
              <p:cNvPr id="4" name="Hexagon 3">
                <a:extLst>
                  <a:ext uri="{FF2B5EF4-FFF2-40B4-BE49-F238E27FC236}">
                    <a16:creationId xmlns:a16="http://schemas.microsoft.com/office/drawing/2014/main" id="{14015569-E238-014E-8FB2-4E4F10C75D85}"/>
                  </a:ext>
                </a:extLst>
              </p:cNvPr>
              <p:cNvSpPr/>
              <p:nvPr/>
            </p:nvSpPr>
            <p:spPr>
              <a:xfrm rot="16200000">
                <a:off x="2503771" y="1626812"/>
                <a:ext cx="2800408" cy="2543851"/>
              </a:xfrm>
              <a:prstGeom prst="hexagon">
                <a:avLst/>
              </a:prstGeom>
              <a:solidFill>
                <a:schemeClr val="accent1">
                  <a:lumMod val="40000"/>
                  <a:lumOff val="60000"/>
                  <a:alpha val="89000"/>
                </a:schemeClr>
              </a:solidFill>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477" name="Google Shape;477;p71" descr="HIRes_Meatball_PantoneSolidCoated.ai"/>
              <p:cNvPicPr preferRelativeResize="0"/>
              <p:nvPr/>
            </p:nvPicPr>
            <p:blipFill rotWithShape="1">
              <a:blip r:embed="rId6" cstate="hqprint">
                <a:alphaModFix/>
                <a:extLst>
                  <a:ext uri="{28A0092B-C50C-407E-A947-70E740481C1C}">
                    <a14:useLocalDpi xmlns:a14="http://schemas.microsoft.com/office/drawing/2010/main"/>
                  </a:ext>
                </a:extLst>
              </a:blip>
              <a:srcRect l="11210" t="21876" r="4580" b="20908"/>
              <a:stretch/>
            </p:blipFill>
            <p:spPr>
              <a:xfrm>
                <a:off x="3117297" y="2129857"/>
                <a:ext cx="1762537" cy="1549796"/>
              </a:xfrm>
              <a:prstGeom prst="rect">
                <a:avLst/>
              </a:prstGeom>
              <a:noFill/>
              <a:ln>
                <a:noFill/>
              </a:ln>
            </p:spPr>
          </p:pic>
        </p:grpSp>
        <p:grpSp>
          <p:nvGrpSpPr>
            <p:cNvPr id="7" name="Group 6">
              <a:extLst>
                <a:ext uri="{FF2B5EF4-FFF2-40B4-BE49-F238E27FC236}">
                  <a16:creationId xmlns:a16="http://schemas.microsoft.com/office/drawing/2014/main" id="{B6FBDB49-59EB-3F4E-9A4F-3BA794A2F89F}"/>
                </a:ext>
              </a:extLst>
            </p:cNvPr>
            <p:cNvGrpSpPr/>
            <p:nvPr/>
          </p:nvGrpSpPr>
          <p:grpSpPr>
            <a:xfrm>
              <a:off x="9036925" y="3116486"/>
              <a:ext cx="2543851" cy="2800408"/>
              <a:chOff x="6776061" y="2030866"/>
              <a:chExt cx="2543851" cy="2800408"/>
            </a:xfrm>
          </p:grpSpPr>
          <p:sp>
            <p:nvSpPr>
              <p:cNvPr id="48" name="Hexagon 47">
                <a:extLst>
                  <a:ext uri="{FF2B5EF4-FFF2-40B4-BE49-F238E27FC236}">
                    <a16:creationId xmlns:a16="http://schemas.microsoft.com/office/drawing/2014/main" id="{04DBE603-F86E-CD40-A818-6120A7AFD6F9}"/>
                  </a:ext>
                </a:extLst>
              </p:cNvPr>
              <p:cNvSpPr/>
              <p:nvPr/>
            </p:nvSpPr>
            <p:spPr>
              <a:xfrm rot="16200000">
                <a:off x="6647783" y="2159144"/>
                <a:ext cx="2800408" cy="2543851"/>
              </a:xfrm>
              <a:prstGeom prst="hexagon">
                <a:avLst/>
              </a:prstGeom>
              <a:solidFill>
                <a:srgbClr val="E3B7B1">
                  <a:alpha val="90000"/>
                </a:srgbClr>
              </a:solidFill>
              <a:ln>
                <a:noFill/>
              </a:ln>
              <a:effectLst>
                <a:outerShdw blurRad="190500" dist="228600" dir="2700000" algn="ctr">
                  <a:srgbClr val="000000">
                    <a:alpha val="47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id="{CA46179B-11A2-C24A-82FC-3ADD378C32A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80168" y="2663951"/>
                <a:ext cx="1735637" cy="1408345"/>
              </a:xfrm>
              <a:prstGeom prst="rect">
                <a:avLst/>
              </a:prstGeom>
            </p:spPr>
          </p:pic>
        </p:grpSp>
      </p:grpSp>
      <p:pic>
        <p:nvPicPr>
          <p:cNvPr id="19" name="Picture 18">
            <a:extLst>
              <a:ext uri="{FF2B5EF4-FFF2-40B4-BE49-F238E27FC236}">
                <a16:creationId xmlns:a16="http://schemas.microsoft.com/office/drawing/2014/main" id="{C2AAACF7-6E98-456A-954E-6B327CB530CD}"/>
              </a:ext>
            </a:extLst>
          </p:cNvPr>
          <p:cNvPicPr>
            <a:picLocks noChangeAspect="1"/>
          </p:cNvPicPr>
          <p:nvPr/>
        </p:nvPicPr>
        <p:blipFill>
          <a:blip r:embed="rId8"/>
          <a:stretch>
            <a:fillRect/>
          </a:stretch>
        </p:blipFill>
        <p:spPr>
          <a:xfrm>
            <a:off x="5283410" y="4149808"/>
            <a:ext cx="722174" cy="704118"/>
          </a:xfrm>
          <a:prstGeom prst="rect">
            <a:avLst/>
          </a:prstGeom>
        </p:spPr>
      </p:pic>
      <p:pic>
        <p:nvPicPr>
          <p:cNvPr id="20" name="Picture 19">
            <a:extLst>
              <a:ext uri="{FF2B5EF4-FFF2-40B4-BE49-F238E27FC236}">
                <a16:creationId xmlns:a16="http://schemas.microsoft.com/office/drawing/2014/main" id="{BD5EDC61-C502-494A-84FD-50F39D8FCC36}"/>
              </a:ext>
            </a:extLst>
          </p:cNvPr>
          <p:cNvPicPr>
            <a:picLocks noChangeAspect="1"/>
          </p:cNvPicPr>
          <p:nvPr/>
        </p:nvPicPr>
        <p:blipFill>
          <a:blip r:embed="rId9"/>
          <a:stretch>
            <a:fillRect/>
          </a:stretch>
        </p:blipFill>
        <p:spPr>
          <a:xfrm>
            <a:off x="6480916" y="4848216"/>
            <a:ext cx="1412337" cy="466888"/>
          </a:xfrm>
          <a:prstGeom prst="rect">
            <a:avLst/>
          </a:prstGeom>
        </p:spPr>
      </p:pic>
      <p:pic>
        <p:nvPicPr>
          <p:cNvPr id="21" name="Picture 20">
            <a:extLst>
              <a:ext uri="{FF2B5EF4-FFF2-40B4-BE49-F238E27FC236}">
                <a16:creationId xmlns:a16="http://schemas.microsoft.com/office/drawing/2014/main" id="{2C07D660-8A64-4A2C-822D-82D1110538A3}"/>
              </a:ext>
            </a:extLst>
          </p:cNvPr>
          <p:cNvPicPr>
            <a:picLocks noChangeAspect="1"/>
          </p:cNvPicPr>
          <p:nvPr/>
        </p:nvPicPr>
        <p:blipFill>
          <a:blip r:embed="rId10"/>
          <a:stretch>
            <a:fillRect/>
          </a:stretch>
        </p:blipFill>
        <p:spPr>
          <a:xfrm>
            <a:off x="8032876" y="4822485"/>
            <a:ext cx="503595" cy="247530"/>
          </a:xfrm>
          <a:prstGeom prst="rect">
            <a:avLst/>
          </a:prstGeom>
        </p:spPr>
      </p:pic>
      <p:pic>
        <p:nvPicPr>
          <p:cNvPr id="22" name="Picture 21">
            <a:extLst>
              <a:ext uri="{FF2B5EF4-FFF2-40B4-BE49-F238E27FC236}">
                <a16:creationId xmlns:a16="http://schemas.microsoft.com/office/drawing/2014/main" id="{2DBE37CE-8C0F-47CC-BAEB-FE1C3CDF38EA}"/>
              </a:ext>
            </a:extLst>
          </p:cNvPr>
          <p:cNvPicPr>
            <a:picLocks noChangeAspect="1"/>
          </p:cNvPicPr>
          <p:nvPr/>
        </p:nvPicPr>
        <p:blipFill>
          <a:blip r:embed="rId11"/>
          <a:stretch>
            <a:fillRect/>
          </a:stretch>
        </p:blipFill>
        <p:spPr>
          <a:xfrm>
            <a:off x="7862766" y="4024337"/>
            <a:ext cx="649720" cy="181318"/>
          </a:xfrm>
          <a:prstGeom prst="rect">
            <a:avLst/>
          </a:prstGeom>
        </p:spPr>
      </p:pic>
      <p:pic>
        <p:nvPicPr>
          <p:cNvPr id="23" name="Google Shape;431;p69">
            <a:extLst>
              <a:ext uri="{FF2B5EF4-FFF2-40B4-BE49-F238E27FC236}">
                <a16:creationId xmlns:a16="http://schemas.microsoft.com/office/drawing/2014/main" id="{E3D6EE13-4DF6-426B-8384-228F9A22E50B}"/>
              </a:ext>
            </a:extLst>
          </p:cNvPr>
          <p:cNvPicPr preferRelativeResize="0">
            <a:picLocks noChangeAspect="1"/>
          </p:cNvPicPr>
          <p:nvPr/>
        </p:nvPicPr>
        <p:blipFill rotWithShape="1">
          <a:blip r:embed="rId12" cstate="hqprint">
            <a:alphaModFix/>
            <a:extLst>
              <a:ext uri="{28A0092B-C50C-407E-A947-70E740481C1C}">
                <a14:useLocalDpi xmlns:a14="http://schemas.microsoft.com/office/drawing/2010/main"/>
              </a:ext>
            </a:extLst>
          </a:blip>
          <a:srcRect/>
          <a:stretch/>
        </p:blipFill>
        <p:spPr>
          <a:xfrm>
            <a:off x="4138872" y="5149546"/>
            <a:ext cx="596879" cy="165558"/>
          </a:xfrm>
          <a:prstGeom prst="rect">
            <a:avLst/>
          </a:prstGeom>
          <a:noFill/>
          <a:ln>
            <a:noFill/>
          </a:ln>
        </p:spPr>
      </p:pic>
    </p:spTree>
    <p:extLst>
      <p:ext uri="{BB962C8B-B14F-4D97-AF65-F5344CB8AC3E}">
        <p14:creationId xmlns:p14="http://schemas.microsoft.com/office/powerpoint/2010/main" val="58053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4" name="Google Shape;54;p7"/>
          <p:cNvSpPr txBox="1">
            <a:spLocks noGrp="1"/>
          </p:cNvSpPr>
          <p:nvPr>
            <p:ph type="body" idx="2"/>
          </p:nvPr>
        </p:nvSpPr>
        <p:spPr>
          <a:xfrm>
            <a:off x="2220686" y="353887"/>
            <a:ext cx="6604000"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a:t>Current activities</a:t>
            </a:r>
            <a:endParaRPr/>
          </a:p>
        </p:txBody>
      </p:sp>
      <p:pic>
        <p:nvPicPr>
          <p:cNvPr id="6" name="Google Shape;61;p14"/>
          <p:cNvPicPr preferRelativeResize="0">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28015" y="2475529"/>
            <a:ext cx="3849625" cy="1449581"/>
          </a:xfrm>
          <a:prstGeom prst="rect">
            <a:avLst/>
          </a:prstGeom>
          <a:noFill/>
          <a:ln>
            <a:noFill/>
          </a:ln>
        </p:spPr>
      </p:pic>
      <p:sp>
        <p:nvSpPr>
          <p:cNvPr id="11" name="Google Shape;60;p14"/>
          <p:cNvSpPr/>
          <p:nvPr/>
        </p:nvSpPr>
        <p:spPr>
          <a:xfrm>
            <a:off x="128015" y="4038170"/>
            <a:ext cx="3849625" cy="2504385"/>
          </a:xfrm>
          <a:prstGeom prst="rect">
            <a:avLst/>
          </a:prstGeom>
          <a:solidFill>
            <a:srgbClr val="D9EAD3"/>
          </a:solidFill>
          <a:ln w="19050"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solidFill>
                <a:srgbClr val="FFFFFF"/>
              </a:solidFill>
              <a:latin typeface="Gill Sans"/>
              <a:ea typeface="Gill Sans"/>
              <a:cs typeface="Gill Sans"/>
              <a:sym typeface="Gill Sans"/>
            </a:endParaRPr>
          </a:p>
        </p:txBody>
      </p:sp>
      <p:sp>
        <p:nvSpPr>
          <p:cNvPr id="13" name="Google Shape;64;p14"/>
          <p:cNvSpPr txBox="1">
            <a:spLocks/>
          </p:cNvSpPr>
          <p:nvPr/>
        </p:nvSpPr>
        <p:spPr>
          <a:xfrm>
            <a:off x="128015" y="3981727"/>
            <a:ext cx="3293100" cy="23494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r>
              <a:rPr lang="en-US" sz="2400" dirty="0">
                <a:latin typeface="Gill Sans"/>
                <a:ea typeface="Gill Sans"/>
                <a:cs typeface="Gill Sans"/>
                <a:sym typeface="Gill Sans"/>
              </a:rPr>
              <a:t>Countries supported:</a:t>
            </a:r>
          </a:p>
          <a:p>
            <a:pPr indent="-381000" algn="l">
              <a:buSzPts val="2400"/>
              <a:buFont typeface="Gill Sans"/>
              <a:buChar char="●"/>
            </a:pPr>
            <a:r>
              <a:rPr lang="en-US" sz="2400" dirty="0">
                <a:latin typeface="Gill Sans"/>
                <a:ea typeface="Gill Sans"/>
                <a:cs typeface="Gill Sans"/>
                <a:sym typeface="Gill Sans"/>
              </a:rPr>
              <a:t>Afghanistan</a:t>
            </a:r>
          </a:p>
          <a:p>
            <a:pPr indent="-381000" algn="l">
              <a:buSzPts val="2400"/>
              <a:buFont typeface="Gill Sans"/>
              <a:buChar char="●"/>
            </a:pPr>
            <a:r>
              <a:rPr lang="en-US" sz="2400" dirty="0">
                <a:latin typeface="Gill Sans"/>
                <a:ea typeface="Gill Sans"/>
                <a:cs typeface="Gill Sans"/>
                <a:sym typeface="Gill Sans"/>
              </a:rPr>
              <a:t>Bangladesh</a:t>
            </a:r>
          </a:p>
          <a:p>
            <a:pPr indent="-381000" algn="l">
              <a:buSzPts val="2400"/>
              <a:buFont typeface="Gill Sans"/>
              <a:buChar char="●"/>
            </a:pPr>
            <a:r>
              <a:rPr lang="en-US" sz="2400" dirty="0">
                <a:latin typeface="Gill Sans"/>
                <a:ea typeface="Gill Sans"/>
                <a:cs typeface="Gill Sans"/>
                <a:sym typeface="Gill Sans"/>
              </a:rPr>
              <a:t>Myanmar*</a:t>
            </a:r>
          </a:p>
          <a:p>
            <a:pPr indent="-381000" algn="l">
              <a:buSzPts val="2400"/>
              <a:buFont typeface="Gill Sans"/>
              <a:buChar char="●"/>
            </a:pPr>
            <a:r>
              <a:rPr lang="en-US" sz="2400" dirty="0">
                <a:latin typeface="Gill Sans"/>
                <a:ea typeface="Gill Sans"/>
                <a:cs typeface="Gill Sans"/>
                <a:sym typeface="Gill Sans"/>
              </a:rPr>
              <a:t>Nepal</a:t>
            </a:r>
          </a:p>
          <a:p>
            <a:pPr indent="-381000" algn="l">
              <a:buSzPts val="2400"/>
              <a:buFont typeface="Gill Sans"/>
              <a:buChar char="●"/>
            </a:pPr>
            <a:r>
              <a:rPr lang="en-US" sz="2400" dirty="0">
                <a:latin typeface="Gill Sans"/>
                <a:ea typeface="Gill Sans"/>
                <a:cs typeface="Gill Sans"/>
                <a:sym typeface="Gill Sans"/>
              </a:rPr>
              <a:t>Pakistan</a:t>
            </a:r>
          </a:p>
        </p:txBody>
      </p:sp>
      <p:sp>
        <p:nvSpPr>
          <p:cNvPr id="17" name="Google Shape;66;p14"/>
          <p:cNvSpPr txBox="1">
            <a:spLocks/>
          </p:cNvSpPr>
          <p:nvPr/>
        </p:nvSpPr>
        <p:spPr>
          <a:xfrm>
            <a:off x="128015" y="6204819"/>
            <a:ext cx="4260300" cy="306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r>
              <a:rPr lang="en-US" sz="1000" dirty="0">
                <a:latin typeface="Gill Sans"/>
                <a:ea typeface="Gill Sans"/>
                <a:cs typeface="Gill Sans"/>
                <a:sym typeface="Gill Sans"/>
              </a:rPr>
              <a:t>*Myanmar is also supported by past SERVIR-Mekong services</a:t>
            </a:r>
          </a:p>
        </p:txBody>
      </p:sp>
      <p:sp>
        <p:nvSpPr>
          <p:cNvPr id="20" name="Google Shape;276;p9"/>
          <p:cNvSpPr txBox="1"/>
          <p:nvPr/>
        </p:nvSpPr>
        <p:spPr>
          <a:xfrm>
            <a:off x="6313934" y="2482920"/>
            <a:ext cx="3534154" cy="42675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i="0" u="none" strike="noStrike" cap="none" dirty="0">
                <a:solidFill>
                  <a:srgbClr val="1F497D"/>
                </a:solidFill>
                <a:latin typeface="Arial"/>
                <a:ea typeface="Arial"/>
                <a:cs typeface="Arial"/>
                <a:sym typeface="Arial"/>
              </a:rPr>
              <a:t>SERVIR-Mekong </a:t>
            </a:r>
            <a:r>
              <a:rPr lang="en-US" sz="1600" i="0" u="none" strike="noStrike" cap="none" dirty="0">
                <a:solidFill>
                  <a:srgbClr val="1F497D"/>
                </a:solidFill>
                <a:latin typeface="Arial"/>
                <a:ea typeface="Arial"/>
                <a:cs typeface="Arial"/>
                <a:sym typeface="Arial"/>
              </a:rPr>
              <a:t>is </a:t>
            </a:r>
            <a:r>
              <a:rPr lang="en-US" sz="1600" b="0" i="0" u="none" strike="noStrike" cap="none" dirty="0">
                <a:solidFill>
                  <a:srgbClr val="1F497D"/>
                </a:solidFill>
                <a:latin typeface="Arial"/>
                <a:ea typeface="Arial"/>
                <a:cs typeface="Arial"/>
                <a:sym typeface="Arial"/>
              </a:rPr>
              <a:t>a partnership between USAID and NASA working in the Lower Mekong Region to address climate change and implications on land use, agriculture, biodiversity, disasters, forests, health, water, and weather through the use of Earth observations.  </a:t>
            </a:r>
            <a:endParaRPr sz="1600" b="0" i="0" u="none" strike="noStrike" cap="none" dirty="0">
              <a:solidFill>
                <a:srgbClr val="1F497D"/>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600"/>
              <a:buFont typeface="Arial"/>
              <a:buNone/>
            </a:pPr>
            <a:r>
              <a:rPr lang="en-US" sz="1600" b="1" i="0" u="none" strike="noStrike" cap="none" dirty="0">
                <a:solidFill>
                  <a:srgbClr val="1F497D"/>
                </a:solidFill>
                <a:latin typeface="Arial"/>
                <a:ea typeface="Arial"/>
                <a:cs typeface="Arial"/>
                <a:sym typeface="Arial"/>
              </a:rPr>
              <a:t>Countries: </a:t>
            </a:r>
            <a:r>
              <a:rPr lang="en-US" sz="1600" b="0" i="0" u="none" strike="noStrike" cap="none" dirty="0">
                <a:solidFill>
                  <a:srgbClr val="1F497D"/>
                </a:solidFill>
                <a:latin typeface="Arial"/>
                <a:ea typeface="Arial"/>
                <a:cs typeface="Arial"/>
                <a:sym typeface="Arial"/>
              </a:rPr>
              <a:t>Myanmar, Thailand, Laos, Vietnam, and Cambodia</a:t>
            </a:r>
            <a:endParaRPr sz="1600" b="0" i="0" u="none" strike="noStrike" cap="none" dirty="0">
              <a:solidFill>
                <a:srgbClr val="1F497D"/>
              </a:solidFill>
              <a:latin typeface="Arial"/>
              <a:ea typeface="Arial"/>
              <a:cs typeface="Arial"/>
              <a:sym typeface="Arial"/>
            </a:endParaRPr>
          </a:p>
          <a:p>
            <a:pPr marL="0" marR="0" lvl="0" indent="0" algn="l" rtl="0">
              <a:lnSpc>
                <a:spcPct val="100000"/>
              </a:lnSpc>
              <a:spcBef>
                <a:spcPts val="1000"/>
              </a:spcBef>
              <a:spcAft>
                <a:spcPts val="0"/>
              </a:spcAft>
              <a:buClr>
                <a:schemeClr val="lt1"/>
              </a:buClr>
              <a:buSzPts val="1600"/>
              <a:buFont typeface="Arial"/>
              <a:buNone/>
            </a:pPr>
            <a:r>
              <a:rPr lang="en-US" sz="1600" b="0" i="0" u="none" strike="noStrike" cap="none" dirty="0">
                <a:solidFill>
                  <a:srgbClr val="1F497D"/>
                </a:solidFill>
                <a:latin typeface="Arial"/>
                <a:ea typeface="Arial"/>
                <a:cs typeface="Arial"/>
                <a:sym typeface="Arial"/>
              </a:rPr>
              <a:t>SERVIR-Mekong is a consortium led by the Asian Disaster Preparedness Center (</a:t>
            </a:r>
            <a:r>
              <a:rPr lang="en-US" sz="1600" b="1" i="0" u="none" strike="noStrike" cap="none" dirty="0">
                <a:solidFill>
                  <a:srgbClr val="1F497D"/>
                </a:solidFill>
                <a:latin typeface="Arial"/>
                <a:ea typeface="Arial"/>
                <a:cs typeface="Arial"/>
                <a:sym typeface="Arial"/>
              </a:rPr>
              <a:t>ADPC</a:t>
            </a:r>
            <a:r>
              <a:rPr lang="en-US" sz="1600" b="0" i="0" u="none" strike="noStrike" cap="none" dirty="0">
                <a:solidFill>
                  <a:srgbClr val="1F497D"/>
                </a:solidFill>
                <a:latin typeface="Arial"/>
                <a:ea typeface="Arial"/>
                <a:cs typeface="Arial"/>
                <a:sym typeface="Arial"/>
              </a:rPr>
              <a:t>) and comprised of the Spatial Informatics Group, Stockholm Environmental Institute, and </a:t>
            </a:r>
            <a:r>
              <a:rPr lang="en-US" sz="1600" b="0" i="0" u="none" strike="noStrike" cap="none" dirty="0" err="1">
                <a:solidFill>
                  <a:srgbClr val="1F497D"/>
                </a:solidFill>
                <a:latin typeface="Arial"/>
                <a:ea typeface="Arial"/>
                <a:cs typeface="Arial"/>
                <a:sym typeface="Arial"/>
              </a:rPr>
              <a:t>Deltares</a:t>
            </a:r>
            <a:r>
              <a:rPr lang="en-US" sz="1600" b="0" i="0" u="none" strike="noStrike" cap="none" dirty="0">
                <a:solidFill>
                  <a:srgbClr val="1F497D"/>
                </a:solidFill>
                <a:latin typeface="Arial"/>
                <a:ea typeface="Arial"/>
                <a:cs typeface="Arial"/>
                <a:sym typeface="Arial"/>
              </a:rPr>
              <a:t>.</a:t>
            </a:r>
            <a:endParaRPr sz="1600" b="0" i="0" u="none" strike="noStrike" cap="none" dirty="0">
              <a:solidFill>
                <a:srgbClr val="1F497D"/>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600"/>
              <a:buFont typeface="Arial"/>
              <a:buNone/>
            </a:pPr>
            <a:endParaRPr sz="1600" b="0" i="0" u="none" strike="noStrike" cap="none" dirty="0">
              <a:solidFill>
                <a:srgbClr val="1F497D"/>
              </a:solidFill>
              <a:latin typeface="Arial"/>
              <a:ea typeface="Arial"/>
              <a:cs typeface="Arial"/>
              <a:sym typeface="Arial"/>
            </a:endParaRPr>
          </a:p>
        </p:txBody>
      </p:sp>
      <p:sp>
        <p:nvSpPr>
          <p:cNvPr id="21" name="Google Shape;277;p9"/>
          <p:cNvSpPr txBox="1"/>
          <p:nvPr/>
        </p:nvSpPr>
        <p:spPr>
          <a:xfrm>
            <a:off x="7526990" y="4933758"/>
            <a:ext cx="18473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pic>
        <p:nvPicPr>
          <p:cNvPr id="22" name="Google Shape;278;p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957556" y="4210995"/>
            <a:ext cx="1937668" cy="2402292"/>
          </a:xfrm>
          <a:prstGeom prst="rect">
            <a:avLst/>
          </a:prstGeom>
          <a:noFill/>
          <a:ln w="9525" cap="flat" cmpd="sng">
            <a:solidFill>
              <a:srgbClr val="D8D8D8"/>
            </a:solidFill>
            <a:prstDash val="solid"/>
            <a:round/>
            <a:headEnd type="none" w="sm" len="sm"/>
            <a:tailEnd type="none" w="sm" len="sm"/>
          </a:ln>
          <a:effectLst>
            <a:outerShdw blurRad="63500" sx="102000" sy="102000" algn="ctr" rotWithShape="0">
              <a:srgbClr val="000000">
                <a:alpha val="40000"/>
              </a:srgbClr>
            </a:outerShdw>
          </a:effectLst>
        </p:spPr>
      </p:pic>
      <p:sp>
        <p:nvSpPr>
          <p:cNvPr id="23" name="Google Shape;310;p9"/>
          <p:cNvSpPr/>
          <p:nvPr/>
        </p:nvSpPr>
        <p:spPr>
          <a:xfrm>
            <a:off x="6323222" y="2049621"/>
            <a:ext cx="277699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chemeClr val="accent2"/>
                </a:solidFill>
                <a:latin typeface="Arial"/>
                <a:ea typeface="Arial"/>
                <a:cs typeface="Arial"/>
                <a:sym typeface="Arial"/>
                <a:hlinkClick r:id="rId5"/>
              </a:rPr>
              <a:t>https://servir.adpc.net</a:t>
            </a:r>
            <a:endParaRPr sz="2000" b="0" i="0" u="sng" strike="noStrike" cap="none" dirty="0">
              <a:solidFill>
                <a:schemeClr val="accent2"/>
              </a:solidFill>
              <a:latin typeface="Arial"/>
              <a:ea typeface="Arial"/>
              <a:cs typeface="Arial"/>
              <a:sym typeface="Arial"/>
            </a:endParaRPr>
          </a:p>
        </p:txBody>
      </p:sp>
      <p:sp>
        <p:nvSpPr>
          <p:cNvPr id="52" name="Google Shape;52;p7"/>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fld id="{00000000-1234-1234-1234-123412341234}" type="slidenum">
              <a:rPr lang="en-US">
                <a:solidFill>
                  <a:srgbClr val="1F497D"/>
                </a:solidFill>
              </a:rPr>
              <a:t>3</a:t>
            </a:fld>
            <a:endParaRPr>
              <a:solidFill>
                <a:srgbClr val="1F497D"/>
              </a:solidFill>
            </a:endParaRPr>
          </a:p>
        </p:txBody>
      </p:sp>
      <p:pic>
        <p:nvPicPr>
          <p:cNvPr id="31" name="Google Shape;291;p9"/>
          <p:cNvPicPr preferRelativeResize="0"/>
          <p:nvPr/>
        </p:nvPicPr>
        <p:blipFill rotWithShape="1">
          <a:blip r:embed="rId6">
            <a:alphaModFix/>
          </a:blip>
          <a:srcRect/>
          <a:stretch/>
        </p:blipFill>
        <p:spPr>
          <a:xfrm>
            <a:off x="9848088" y="3429000"/>
            <a:ext cx="906111" cy="552728"/>
          </a:xfrm>
          <a:prstGeom prst="rect">
            <a:avLst/>
          </a:prstGeom>
          <a:noFill/>
          <a:ln>
            <a:noFill/>
          </a:ln>
        </p:spPr>
      </p:pic>
      <p:pic>
        <p:nvPicPr>
          <p:cNvPr id="32" name="Google Shape;292;p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952738" y="3303720"/>
            <a:ext cx="1098895" cy="803288"/>
          </a:xfrm>
          <a:prstGeom prst="rect">
            <a:avLst/>
          </a:prstGeom>
          <a:noFill/>
          <a:ln>
            <a:noFill/>
          </a:ln>
        </p:spPr>
      </p:pic>
      <p:pic>
        <p:nvPicPr>
          <p:cNvPr id="33" name="Google Shape;293;p9"/>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0939785" y="2779061"/>
            <a:ext cx="1173477" cy="562745"/>
          </a:xfrm>
          <a:prstGeom prst="rect">
            <a:avLst/>
          </a:prstGeom>
          <a:noFill/>
          <a:ln>
            <a:noFill/>
          </a:ln>
        </p:spPr>
      </p:pic>
      <p:pic>
        <p:nvPicPr>
          <p:cNvPr id="34" name="Google Shape;294;p9"/>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9848088" y="2820489"/>
            <a:ext cx="893158" cy="392257"/>
          </a:xfrm>
          <a:prstGeom prst="rect">
            <a:avLst/>
          </a:prstGeom>
          <a:noFill/>
          <a:ln>
            <a:noFill/>
          </a:ln>
        </p:spPr>
      </p:pic>
      <p:pic>
        <p:nvPicPr>
          <p:cNvPr id="4" name="Picture 3"/>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01167" y="1402362"/>
            <a:ext cx="5010913" cy="608542"/>
          </a:xfrm>
          <a:prstGeom prst="rect">
            <a:avLst/>
          </a:prstGeom>
        </p:spPr>
      </p:pic>
      <p:pic>
        <p:nvPicPr>
          <p:cNvPr id="5" name="Picture 4"/>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401526" y="1410172"/>
            <a:ext cx="5010912" cy="631665"/>
          </a:xfrm>
          <a:prstGeom prst="rect">
            <a:avLst/>
          </a:prstGeom>
        </p:spPr>
      </p:pic>
      <p:sp>
        <p:nvSpPr>
          <p:cNvPr id="37" name="Google Shape;310;p9"/>
          <p:cNvSpPr/>
          <p:nvPr/>
        </p:nvSpPr>
        <p:spPr>
          <a:xfrm>
            <a:off x="128015" y="2041280"/>
            <a:ext cx="307238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rgbClr val="0000FF"/>
                </a:solidFill>
                <a:latin typeface="Arial"/>
                <a:ea typeface="Arial"/>
                <a:cs typeface="Arial"/>
                <a:sym typeface="Arial"/>
              </a:rPr>
              <a:t>https://servir.icimod.org</a:t>
            </a:r>
            <a:endParaRPr sz="2000" b="0" i="0" u="sng" strike="noStrike" cap="none" dirty="0">
              <a:solidFill>
                <a:srgbClr val="0000FF"/>
              </a:solidFill>
              <a:latin typeface="Arial"/>
              <a:ea typeface="Arial"/>
              <a:cs typeface="Arial"/>
              <a:sym typeface="Arial"/>
            </a:endParaRPr>
          </a:p>
        </p:txBody>
      </p:sp>
      <p:pic>
        <p:nvPicPr>
          <p:cNvPr id="3" name="Picture 2">
            <a:extLst>
              <a:ext uri="{FF2B5EF4-FFF2-40B4-BE49-F238E27FC236}">
                <a16:creationId xmlns:a16="http://schemas.microsoft.com/office/drawing/2014/main" id="{878B1993-2DA2-4E73-8D93-8927AB4BD1A8}"/>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3207640" y="2739948"/>
            <a:ext cx="2888360" cy="1937950"/>
          </a:xfrm>
          <a:prstGeom prst="rect">
            <a:avLst/>
          </a:prstGeom>
        </p:spPr>
      </p:pic>
    </p:spTree>
    <p:extLst>
      <p:ext uri="{BB962C8B-B14F-4D97-AF65-F5344CB8AC3E}">
        <p14:creationId xmlns:p14="http://schemas.microsoft.com/office/powerpoint/2010/main" val="868310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4" name="Google Shape;54;p7"/>
          <p:cNvSpPr txBox="1">
            <a:spLocks noGrp="1"/>
          </p:cNvSpPr>
          <p:nvPr>
            <p:ph type="body" idx="2"/>
          </p:nvPr>
        </p:nvSpPr>
        <p:spPr>
          <a:xfrm>
            <a:off x="2220686" y="353887"/>
            <a:ext cx="6604000"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a:t>Current activities</a:t>
            </a:r>
            <a:endParaRPr/>
          </a:p>
        </p:txBody>
      </p:sp>
      <p:sp>
        <p:nvSpPr>
          <p:cNvPr id="21" name="Google Shape;277;p9"/>
          <p:cNvSpPr txBox="1"/>
          <p:nvPr/>
        </p:nvSpPr>
        <p:spPr>
          <a:xfrm>
            <a:off x="7526990" y="4933758"/>
            <a:ext cx="184731"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2;p7"/>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1" u="none" strike="noStrike" kern="0" cap="none" spc="0" normalizeH="0" baseline="0" noProof="0">
                <a:ln>
                  <a:noFill/>
                </a:ln>
                <a:solidFill>
                  <a:srgbClr val="1F497D"/>
                </a:solidFill>
                <a:effectLst/>
                <a:uLnTx/>
                <a:uFillTx/>
                <a:latin typeface="Helvetica Neue"/>
                <a:sym typeface="Helvetica Neu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100" b="0" i="1" u="none" strike="noStrike" kern="0" cap="none" spc="0" normalizeH="0" baseline="0" noProof="0">
              <a:ln>
                <a:noFill/>
              </a:ln>
              <a:solidFill>
                <a:srgbClr val="1F497D"/>
              </a:solidFill>
              <a:effectLst/>
              <a:uLnTx/>
              <a:uFillTx/>
              <a:latin typeface="Helvetica Neue"/>
              <a:sym typeface="Helvetica Neue"/>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1167" y="1402362"/>
            <a:ext cx="5010913" cy="608542"/>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01526" y="1410172"/>
            <a:ext cx="5010912" cy="631665"/>
          </a:xfrm>
          <a:prstGeom prst="rect">
            <a:avLst/>
          </a:prstGeom>
        </p:spPr>
      </p:pic>
      <p:sp>
        <p:nvSpPr>
          <p:cNvPr id="19" name="Google Shape;81;p11"/>
          <p:cNvSpPr txBox="1">
            <a:spLocks noGrp="1"/>
          </p:cNvSpPr>
          <p:nvPr>
            <p:ph type="body" idx="1"/>
          </p:nvPr>
        </p:nvSpPr>
        <p:spPr>
          <a:xfrm>
            <a:off x="166255" y="2124133"/>
            <a:ext cx="5786489" cy="446287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569"/>
              </a:buClr>
              <a:buSzPts val="2200"/>
              <a:buNone/>
            </a:pPr>
            <a:r>
              <a:rPr lang="en-US" b="1" dirty="0"/>
              <a:t>Agriculture &amp; Food Security</a:t>
            </a:r>
          </a:p>
          <a:p>
            <a:pPr marL="342900" lvl="0">
              <a:spcBef>
                <a:spcPts val="0"/>
              </a:spcBef>
              <a:buSzPts val="2200"/>
            </a:pPr>
            <a:r>
              <a:rPr lang="en-US" sz="1800" dirty="0"/>
              <a:t>Regional Drought Monitoring and Early Warning System</a:t>
            </a:r>
          </a:p>
          <a:p>
            <a:pPr marL="342900" lvl="0">
              <a:spcBef>
                <a:spcPts val="0"/>
              </a:spcBef>
              <a:buSzPts val="2200"/>
            </a:pPr>
            <a:r>
              <a:rPr lang="en-US" sz="1800" dirty="0"/>
              <a:t>Agro-Met Advisory Service for National/Local Level Planning in Nepal and Bangladesh</a:t>
            </a:r>
          </a:p>
          <a:p>
            <a:pPr marL="342900" lvl="0">
              <a:spcBef>
                <a:spcPts val="0"/>
              </a:spcBef>
              <a:buSzPts val="2200"/>
            </a:pPr>
            <a:r>
              <a:rPr lang="en-US" sz="1800" dirty="0"/>
              <a:t>Food Security Vulnerability Information System of Nepal</a:t>
            </a:r>
          </a:p>
          <a:p>
            <a:pPr marL="0" lvl="0" indent="0" algn="l" rtl="0">
              <a:spcBef>
                <a:spcPts val="0"/>
              </a:spcBef>
              <a:spcAft>
                <a:spcPts val="0"/>
              </a:spcAft>
              <a:buClr>
                <a:srgbClr val="002569"/>
              </a:buClr>
              <a:buSzPts val="2200"/>
              <a:buNone/>
            </a:pPr>
            <a:r>
              <a:rPr lang="en-US" b="1" dirty="0"/>
              <a:t>Land Cover &amp; Land Use &amp; Ecosystems</a:t>
            </a:r>
          </a:p>
          <a:p>
            <a:pPr lvl="0" indent="-304800">
              <a:spcBef>
                <a:spcPts val="0"/>
              </a:spcBef>
              <a:buSzPts val="1200"/>
              <a:buFont typeface="Gill Sans"/>
              <a:buChar char="●"/>
            </a:pPr>
            <a:r>
              <a:rPr lang="en-US" sz="1800" dirty="0">
                <a:latin typeface="Gill Sans"/>
                <a:ea typeface="Gill Sans"/>
                <a:cs typeface="Gill Sans"/>
                <a:sym typeface="Gill Sans"/>
              </a:rPr>
              <a:t>Regional Land Cover Monitoring System</a:t>
            </a:r>
          </a:p>
          <a:p>
            <a:pPr lvl="0" indent="-304800">
              <a:spcBef>
                <a:spcPts val="0"/>
              </a:spcBef>
              <a:buSzPts val="1200"/>
              <a:buFont typeface="Gill Sans"/>
              <a:buChar char="●"/>
            </a:pPr>
            <a:r>
              <a:rPr lang="en-US" sz="1800" dirty="0">
                <a:latin typeface="Gill Sans"/>
                <a:ea typeface="Gill Sans"/>
                <a:cs typeface="Gill Sans"/>
                <a:sym typeface="Gill Sans"/>
              </a:rPr>
              <a:t>Climate Resilient Forest Management System</a:t>
            </a:r>
            <a:endParaRPr lang="en-US" dirty="0">
              <a:latin typeface="Gill Sans"/>
              <a:ea typeface="Gill Sans"/>
              <a:cs typeface="Gill Sans"/>
              <a:sym typeface="Gill Sans"/>
            </a:endParaRPr>
          </a:p>
          <a:p>
            <a:pPr marL="0" lvl="0" indent="0" algn="l" rtl="0">
              <a:spcBef>
                <a:spcPts val="0"/>
              </a:spcBef>
              <a:spcAft>
                <a:spcPts val="0"/>
              </a:spcAft>
              <a:buClr>
                <a:srgbClr val="002569"/>
              </a:buClr>
              <a:buSzPts val="2200"/>
              <a:buNone/>
            </a:pPr>
            <a:r>
              <a:rPr lang="en-US" b="1" dirty="0"/>
              <a:t>Water Resources &amp; Hydro-Climatic Disasters</a:t>
            </a:r>
          </a:p>
          <a:p>
            <a:pPr marL="342900" lvl="0" indent="-355600" algn="l" rtl="0">
              <a:spcBef>
                <a:spcPts val="0"/>
              </a:spcBef>
              <a:spcAft>
                <a:spcPts val="0"/>
              </a:spcAft>
              <a:buClr>
                <a:srgbClr val="002569"/>
              </a:buClr>
              <a:buSzPts val="2200"/>
              <a:buChar char="•"/>
            </a:pPr>
            <a:r>
              <a:rPr lang="en-US" sz="1800" dirty="0"/>
              <a:t>Enhancing Flood Early Warning System in HKH</a:t>
            </a:r>
          </a:p>
          <a:p>
            <a:pPr marL="0" lvl="0" indent="0" algn="l" rtl="0">
              <a:spcBef>
                <a:spcPts val="0"/>
              </a:spcBef>
              <a:spcAft>
                <a:spcPts val="0"/>
              </a:spcAft>
              <a:buClr>
                <a:srgbClr val="002569"/>
              </a:buClr>
              <a:buSzPts val="2200"/>
              <a:buNone/>
            </a:pPr>
            <a:r>
              <a:rPr lang="en-US" b="1" dirty="0"/>
              <a:t>Weather &amp; Climate</a:t>
            </a:r>
          </a:p>
          <a:p>
            <a:pPr marL="342900" lvl="0" indent="-355600" algn="l" rtl="0">
              <a:spcBef>
                <a:spcPts val="0"/>
              </a:spcBef>
              <a:spcAft>
                <a:spcPts val="0"/>
              </a:spcAft>
              <a:buClr>
                <a:srgbClr val="002569"/>
              </a:buClr>
              <a:buSzPts val="2200"/>
              <a:buChar char="•"/>
            </a:pPr>
            <a:r>
              <a:rPr lang="en-US" sz="1800" dirty="0"/>
              <a:t>Monitoring Extreme Weather in HKH </a:t>
            </a:r>
            <a:endParaRPr sz="1800" dirty="0"/>
          </a:p>
        </p:txBody>
      </p:sp>
      <p:pic>
        <p:nvPicPr>
          <p:cNvPr id="1026" name="Picture 2" descr="https://lh3.googleusercontent.com/S6wlVYnslD4oS_KWqpcA99cr-uds8wdoA49mpltHPxkC2ilzyhGhnVHzoQdwqlUd0QTHKgVIJ4Q8Su4931OYjWrPJrwjyF81zLLrIQGdZexN7DBosN-t_XqhF7lZ6gxIVqyZUOWl5S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82055" y="2272977"/>
            <a:ext cx="5762235" cy="29993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Sfm1hhfDYzLFUikdnI3oDkieD1DUsBdq5K-E_VPJCZlosYD-OJZ5x6wLfws7kNR3ec94K_6yzpmADtQuOtOkwDV5-FMLsgB0gatCksLmAdCRKffTwmddIrsyIApn07dwNOgUiFfzE8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82055" y="5272312"/>
            <a:ext cx="5796403" cy="103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653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8"/>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1" u="none" strike="noStrike" kern="0" cap="none" spc="0" normalizeH="0" baseline="0" noProof="0">
                <a:ln>
                  <a:noFill/>
                </a:ln>
                <a:solidFill>
                  <a:srgbClr val="1F497D"/>
                </a:solidFill>
                <a:effectLst/>
                <a:uLnTx/>
                <a:uFillTx/>
                <a:latin typeface="Helvetica Neue"/>
                <a:sym typeface="Helvetica Neu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100" b="0" i="1" u="none" strike="noStrike" kern="0" cap="none" spc="0" normalizeH="0" baseline="0" noProof="0">
              <a:ln>
                <a:noFill/>
              </a:ln>
              <a:solidFill>
                <a:srgbClr val="1F497D"/>
              </a:solidFill>
              <a:effectLst/>
              <a:uLnTx/>
              <a:uFillTx/>
              <a:latin typeface="Helvetica Neue"/>
              <a:sym typeface="Helvetica Neue"/>
            </a:endParaRPr>
          </a:p>
        </p:txBody>
      </p:sp>
      <p:sp>
        <p:nvSpPr>
          <p:cNvPr id="60" name="Google Shape;60;p8"/>
          <p:cNvSpPr txBox="1">
            <a:spLocks noGrp="1"/>
          </p:cNvSpPr>
          <p:nvPr>
            <p:ph type="body" idx="1"/>
          </p:nvPr>
        </p:nvSpPr>
        <p:spPr>
          <a:xfrm>
            <a:off x="166255" y="1293779"/>
            <a:ext cx="11845636" cy="5335624"/>
          </a:xfrm>
          <a:prstGeom prst="rect">
            <a:avLst/>
          </a:prstGeom>
          <a:noFill/>
          <a:ln>
            <a:noFill/>
          </a:ln>
        </p:spPr>
        <p:txBody>
          <a:bodyPr spcFirstLastPara="1" wrap="square" lIns="91425" tIns="45700" rIns="91425" bIns="45700" anchor="t" anchorCtr="0">
            <a:noAutofit/>
          </a:bodyPr>
          <a:lstStyle/>
          <a:p>
            <a:pPr marL="0" indent="0">
              <a:buSzPts val="2200"/>
              <a:buNone/>
            </a:pPr>
            <a:r>
              <a:rPr lang="en-US" sz="2200" b="1" dirty="0"/>
              <a:t>How many people/institutions have you reached?</a:t>
            </a:r>
            <a:endParaRPr sz="2200" b="1" dirty="0"/>
          </a:p>
          <a:p>
            <a:pPr marL="330200" indent="-342900">
              <a:buSzPts val="2200"/>
              <a:buFont typeface="Arial" panose="020B0604020202020204" pitchFamily="34" charset="0"/>
              <a:buChar char="•"/>
            </a:pPr>
            <a:r>
              <a:rPr lang="en-US" dirty="0"/>
              <a:t>HKH: </a:t>
            </a:r>
            <a:r>
              <a:rPr lang="en-US" dirty="0">
                <a:solidFill>
                  <a:srgbClr val="1F497D"/>
                </a:solidFill>
              </a:rPr>
              <a:t>1,200</a:t>
            </a:r>
            <a:r>
              <a:rPr lang="en-US" dirty="0"/>
              <a:t> individuals trained from 2016-2019</a:t>
            </a:r>
          </a:p>
          <a:p>
            <a:pPr marL="330200" indent="-342900">
              <a:buSzPts val="2200"/>
              <a:buFont typeface="Arial" panose="020B0604020202020204" pitchFamily="34" charset="0"/>
              <a:buChar char="•"/>
            </a:pPr>
            <a:r>
              <a:rPr lang="en-US" dirty="0"/>
              <a:t>Mekong: 1,045 individuals trained from 2016-2019</a:t>
            </a:r>
          </a:p>
          <a:p>
            <a:pPr marL="0" indent="0">
              <a:buSzPts val="2200"/>
              <a:buNone/>
            </a:pPr>
            <a:r>
              <a:rPr lang="en-US" sz="2200" b="1" dirty="0"/>
              <a:t>What capacities have been or are being built? </a:t>
            </a:r>
            <a:endParaRPr sz="2200" b="1" dirty="0"/>
          </a:p>
          <a:p>
            <a:pPr marL="330200" indent="-342900">
              <a:buSzPts val="2200"/>
              <a:buFont typeface="Arial" panose="020B0604020202020204" pitchFamily="34" charset="0"/>
              <a:buChar char="•"/>
            </a:pPr>
            <a:r>
              <a:rPr lang="en-US" dirty="0"/>
              <a:t>Capacity developed in both hubs in SERVIR’s 4 thematic areas (ag &amp; food security; land cover, land use, ecosystems; water &amp; related disasters; weather &amp; climate)</a:t>
            </a:r>
          </a:p>
          <a:p>
            <a:pPr marL="0" indent="0">
              <a:buSzPts val="2200"/>
              <a:buNone/>
            </a:pPr>
            <a:r>
              <a:rPr lang="en-US" sz="2200" b="1" dirty="0"/>
              <a:t>Have you seen these capacities being applied?</a:t>
            </a:r>
            <a:endParaRPr sz="2200" b="1" dirty="0"/>
          </a:p>
          <a:p>
            <a:pPr marL="330200" indent="-342900">
              <a:buSzPts val="2200"/>
              <a:buFont typeface="Arial" panose="020B0604020202020204" pitchFamily="34" charset="0"/>
              <a:buChar char="•"/>
            </a:pPr>
            <a:r>
              <a:rPr lang="en-US" dirty="0"/>
              <a:t>Capacity development has translated into service implementation -&gt; 7 in HKH, 17 in Mekong</a:t>
            </a:r>
          </a:p>
          <a:p>
            <a:pPr marL="0" indent="0">
              <a:buSzPts val="2200"/>
              <a:buNone/>
            </a:pPr>
            <a:r>
              <a:rPr lang="en-US" sz="2200" b="1" dirty="0"/>
              <a:t>What were key success factors? </a:t>
            </a:r>
            <a:endParaRPr sz="2200" b="1" dirty="0"/>
          </a:p>
          <a:p>
            <a:pPr marL="330200" indent="-342900">
              <a:buSzPts val="2200"/>
              <a:buFont typeface="Arial" panose="020B0604020202020204" pitchFamily="34" charset="0"/>
              <a:buChar char="•"/>
            </a:pPr>
            <a:r>
              <a:rPr lang="en-US" dirty="0"/>
              <a:t>Co-development, large global network, subject matter experts, backstopping</a:t>
            </a:r>
          </a:p>
          <a:p>
            <a:pPr marL="0" indent="0">
              <a:buSzPts val="2200"/>
              <a:buNone/>
            </a:pPr>
            <a:r>
              <a:rPr lang="en-US" sz="2200" b="1" dirty="0"/>
              <a:t>Can these outcomes be scaled or replicated elsewhere?</a:t>
            </a:r>
          </a:p>
          <a:p>
            <a:pPr marL="330200" indent="-342900">
              <a:buSzPts val="2200"/>
              <a:buFont typeface="Arial" panose="020B0604020202020204" pitchFamily="34" charset="0"/>
              <a:buChar char="•"/>
            </a:pPr>
            <a:r>
              <a:rPr lang="en-US" dirty="0"/>
              <a:t>SERVIR model has always sought to upscale results</a:t>
            </a:r>
          </a:p>
          <a:p>
            <a:pPr marL="787400" lvl="1" indent="-342900">
              <a:buSzPts val="2200"/>
              <a:buFont typeface="Arial" panose="020B0604020202020204" pitchFamily="34" charset="0"/>
              <a:buChar char="•"/>
            </a:pPr>
            <a:r>
              <a:rPr lang="en-US" dirty="0"/>
              <a:t>e.g. RLCMS was expanded from Mekong to HKH, also being piloted in W. Africa, Amazonia</a:t>
            </a:r>
          </a:p>
          <a:p>
            <a:pPr marL="787400" lvl="1" indent="-342900">
              <a:buSzPts val="2200"/>
              <a:buFont typeface="Arial" panose="020B0604020202020204" pitchFamily="34" charset="0"/>
              <a:buChar char="•"/>
            </a:pPr>
            <a:r>
              <a:rPr lang="en-US" dirty="0"/>
              <a:t>e.g. surface water mapping tool from Mekong adapted for W. Africa ephemeral service</a:t>
            </a:r>
            <a:endParaRPr dirty="0"/>
          </a:p>
          <a:p>
            <a:pPr marL="768927" lvl="1" indent="-184727" algn="l" rtl="0">
              <a:spcBef>
                <a:spcPts val="500"/>
              </a:spcBef>
              <a:spcAft>
                <a:spcPts val="0"/>
              </a:spcAft>
              <a:buClr>
                <a:srgbClr val="002569"/>
              </a:buClr>
              <a:buSzPts val="2000"/>
              <a:buNone/>
            </a:pPr>
            <a:endParaRPr dirty="0"/>
          </a:p>
          <a:p>
            <a:pPr marL="768927" lvl="1" indent="-184727" algn="l" rtl="0">
              <a:spcBef>
                <a:spcPts val="500"/>
              </a:spcBef>
              <a:spcAft>
                <a:spcPts val="0"/>
              </a:spcAft>
              <a:buClr>
                <a:srgbClr val="002569"/>
              </a:buClr>
              <a:buSzPts val="2000"/>
              <a:buNone/>
            </a:pPr>
            <a:endParaRPr dirty="0"/>
          </a:p>
        </p:txBody>
      </p:sp>
      <p:sp>
        <p:nvSpPr>
          <p:cNvPr id="61" name="Google Shape;61;p8"/>
          <p:cNvSpPr txBox="1">
            <a:spLocks noGrp="1"/>
          </p:cNvSpPr>
          <p:nvPr>
            <p:ph type="body" idx="2"/>
          </p:nvPr>
        </p:nvSpPr>
        <p:spPr>
          <a:xfrm>
            <a:off x="2220686" y="353887"/>
            <a:ext cx="6604000"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a:t>Notable outcomes</a:t>
            </a:r>
            <a:endParaRPr/>
          </a:p>
        </p:txBody>
      </p:sp>
    </p:spTree>
    <p:extLst>
      <p:ext uri="{BB962C8B-B14F-4D97-AF65-F5344CB8AC3E}">
        <p14:creationId xmlns:p14="http://schemas.microsoft.com/office/powerpoint/2010/main" val="284674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FA46D5-6FD1-422E-AC45-5A9134739BC2}"/>
              </a:ext>
            </a:extLst>
          </p:cNvPr>
          <p:cNvSpPr/>
          <p:nvPr/>
        </p:nvSpPr>
        <p:spPr>
          <a:xfrm>
            <a:off x="203069" y="1160702"/>
            <a:ext cx="3782889"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SARI - An innovative </a:t>
            </a:r>
            <a:r>
              <a:rPr kumimoji="0" lang="en-US" sz="2600" b="0" i="0" u="sng" strike="noStrike" kern="1200" cap="none" spc="0" normalizeH="0" baseline="0" noProof="0" dirty="0">
                <a:ln>
                  <a:noFill/>
                </a:ln>
                <a:solidFill>
                  <a:prstClr val="black"/>
                </a:solidFill>
                <a:effectLst/>
                <a:uLnTx/>
                <a:uFillTx/>
                <a:latin typeface="Calibri" panose="020F0502020204030204"/>
                <a:ea typeface="+mn-ea"/>
                <a:cs typeface="+mn-cs"/>
              </a:rPr>
              <a:t>research, education, and capacity building program</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involving state-of-the-art remote sensing, natural sciences, engineering and social sciences to enrich Land Use/Cover Change Science in South/Southeast Asia. </a:t>
            </a:r>
          </a:p>
        </p:txBody>
      </p:sp>
      <p:sp>
        <p:nvSpPr>
          <p:cNvPr id="5" name="object 6">
            <a:extLst>
              <a:ext uri="{FF2B5EF4-FFF2-40B4-BE49-F238E27FC236}">
                <a16:creationId xmlns:a16="http://schemas.microsoft.com/office/drawing/2014/main" id="{C1B482B4-EAE6-4506-A77C-991CAB95BBE5}"/>
              </a:ext>
            </a:extLst>
          </p:cNvPr>
          <p:cNvSpPr/>
          <p:nvPr/>
        </p:nvSpPr>
        <p:spPr>
          <a:xfrm>
            <a:off x="6284258" y="1156447"/>
            <a:ext cx="4760259" cy="378828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8">
            <a:extLst>
              <a:ext uri="{FF2B5EF4-FFF2-40B4-BE49-F238E27FC236}">
                <a16:creationId xmlns:a16="http://schemas.microsoft.com/office/drawing/2014/main" id="{782AAE66-87FD-4F2E-AC41-04755147EB6D}"/>
              </a:ext>
            </a:extLst>
          </p:cNvPr>
          <p:cNvSpPr>
            <a:spLocks noGrp="1"/>
          </p:cNvSpPr>
          <p:nvPr>
            <p:ph type="title"/>
          </p:nvPr>
        </p:nvSpPr>
        <p:spPr>
          <a:xfrm>
            <a:off x="0" y="200100"/>
            <a:ext cx="12192000" cy="738664"/>
          </a:xfrm>
        </p:spPr>
        <p:txBody>
          <a:bodyPr>
            <a:noAutofit/>
          </a:bodyPr>
          <a:lstStyle/>
          <a:p>
            <a:pPr algn="ctr"/>
            <a:r>
              <a:rPr lang="en-US" sz="3800" b="1" dirty="0">
                <a:solidFill>
                  <a:srgbClr val="002060"/>
                </a:solidFill>
              </a:rPr>
              <a:t>South-Southeast Asia Research Initiative (SARI)  - </a:t>
            </a:r>
            <a:br>
              <a:rPr lang="en-US" sz="3800" b="1" dirty="0">
                <a:solidFill>
                  <a:srgbClr val="002060"/>
                </a:solidFill>
              </a:rPr>
            </a:br>
            <a:r>
              <a:rPr lang="en-US" sz="3800" b="1" dirty="0">
                <a:solidFill>
                  <a:srgbClr val="002060"/>
                </a:solidFill>
              </a:rPr>
              <a:t>Funded by the NASA LCLUC Program (2015-current)</a:t>
            </a:r>
          </a:p>
        </p:txBody>
      </p:sp>
      <p:sp>
        <p:nvSpPr>
          <p:cNvPr id="7" name="TextBox 6">
            <a:extLst>
              <a:ext uri="{FF2B5EF4-FFF2-40B4-BE49-F238E27FC236}">
                <a16:creationId xmlns:a16="http://schemas.microsoft.com/office/drawing/2014/main" id="{2A6D8858-435D-41A0-8B21-2E54502BB475}"/>
              </a:ext>
            </a:extLst>
          </p:cNvPr>
          <p:cNvSpPr txBox="1"/>
          <p:nvPr/>
        </p:nvSpPr>
        <p:spPr>
          <a:xfrm>
            <a:off x="61193" y="5254130"/>
            <a:ext cx="12069613"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alibri" panose="020F0502020204030204"/>
                <a:ea typeface="+mn-ea"/>
                <a:cs typeface="+mn-cs"/>
              </a:rPr>
              <a:t>35 LCLUC SARI research projects on-going involving US + Regional country scientists</a:t>
            </a:r>
          </a:p>
          <a:p>
            <a:pPr marL="457200" marR="0" lvl="0" indent="-4572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300" b="0" i="0" u="none" strike="noStrike" kern="0" cap="none" spc="0" normalizeH="0" baseline="0" noProof="0" dirty="0">
                <a:ln>
                  <a:noFill/>
                </a:ln>
                <a:solidFill>
                  <a:srgbClr val="0070C0"/>
                </a:solidFill>
                <a:effectLst/>
                <a:uLnTx/>
                <a:uFillTx/>
                <a:latin typeface="Calibri" panose="020F0502020204030204"/>
                <a:ea typeface="+mn-ea"/>
                <a:cs typeface="+mn-cs"/>
              </a:rPr>
              <a:t>SARI Focuses on building research collaborations between the US and regional scientists  </a:t>
            </a:r>
          </a:p>
          <a:p>
            <a:pPr marL="457200" marR="0" lvl="0" indent="-4572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300" b="0" i="0" u="none" strike="noStrike" kern="0" cap="none" spc="0" normalizeH="0" baseline="0" noProof="0" dirty="0">
                <a:ln>
                  <a:noFill/>
                </a:ln>
                <a:solidFill>
                  <a:srgbClr val="0070C0"/>
                </a:solidFill>
                <a:effectLst/>
                <a:uLnTx/>
                <a:uFillTx/>
                <a:latin typeface="Calibri" panose="020F0502020204030204"/>
                <a:ea typeface="+mn-ea"/>
                <a:cs typeface="+mn-cs"/>
              </a:rPr>
              <a:t>Meetings/Workshops help in identifying Needs and Priorities for the region </a:t>
            </a:r>
          </a:p>
          <a:p>
            <a:pPr marL="457200" marR="0" lvl="0" indent="-4572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300" b="0" i="0" u="none" strike="noStrike" kern="0" cap="none" spc="0" normalizeH="0" baseline="0" noProof="0" dirty="0">
                <a:ln>
                  <a:noFill/>
                </a:ln>
                <a:solidFill>
                  <a:srgbClr val="0070C0"/>
                </a:solidFill>
                <a:effectLst/>
                <a:uLnTx/>
                <a:uFillTx/>
                <a:latin typeface="Calibri" panose="020F0502020204030204"/>
                <a:ea typeface="+mn-ea"/>
                <a:cs typeface="+mn-cs"/>
              </a:rPr>
              <a:t>Training events are integral to SARI promoting capacity building activities in Asia </a:t>
            </a:r>
          </a:p>
          <a:p>
            <a:pPr marL="457200" marR="0" lvl="0" indent="-4572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91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14087C10-4FD6-46A8-B592-6C4091391B02}"/>
              </a:ext>
            </a:extLst>
          </p:cNvPr>
          <p:cNvSpPr txBox="1">
            <a:spLocks/>
          </p:cNvSpPr>
          <p:nvPr/>
        </p:nvSpPr>
        <p:spPr>
          <a:xfrm>
            <a:off x="2710973" y="9651"/>
            <a:ext cx="5606415" cy="452120"/>
          </a:xfrm>
          <a:prstGeom prst="rect">
            <a:avLst/>
          </a:prstGeom>
        </p:spPr>
        <p:txBody>
          <a:bodyPr vert="horz" wrap="square" lIns="0" tIns="1206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2800" b="0" i="0" u="none" strike="noStrike" kern="1200" cap="none" spc="-10" normalizeH="0" baseline="0" noProof="0" dirty="0">
                <a:ln>
                  <a:noFill/>
                </a:ln>
                <a:solidFill>
                  <a:prstClr val="black"/>
                </a:solidFill>
                <a:effectLst/>
                <a:uLnTx/>
                <a:uFillTx/>
                <a:latin typeface="Calibri"/>
                <a:ea typeface="+mj-ea"/>
                <a:cs typeface="Calibri"/>
              </a:rPr>
              <a:t>Land-Cover/Land-Use Change</a:t>
            </a:r>
            <a:r>
              <a:rPr kumimoji="0" lang="en-US" sz="2800" b="0" i="0" u="none" strike="noStrike" kern="1200" cap="none" spc="35" normalizeH="0" baseline="0" noProof="0" dirty="0">
                <a:ln>
                  <a:noFill/>
                </a:ln>
                <a:solidFill>
                  <a:prstClr val="black"/>
                </a:solidFill>
                <a:effectLst/>
                <a:uLnTx/>
                <a:uFillTx/>
                <a:latin typeface="Calibri"/>
                <a:ea typeface="+mj-ea"/>
                <a:cs typeface="Calibri"/>
              </a:rPr>
              <a:t> </a:t>
            </a:r>
            <a:r>
              <a:rPr kumimoji="0" lang="en-US" sz="2800" b="0" i="0" u="none" strike="noStrike" kern="1200" cap="none" spc="-20" normalizeH="0" baseline="0" noProof="0" dirty="0">
                <a:ln>
                  <a:noFill/>
                </a:ln>
                <a:solidFill>
                  <a:prstClr val="black"/>
                </a:solidFill>
                <a:effectLst/>
                <a:uLnTx/>
                <a:uFillTx/>
                <a:latin typeface="Calibri"/>
                <a:ea typeface="+mj-ea"/>
                <a:cs typeface="Calibri"/>
              </a:rPr>
              <a:t>Program</a:t>
            </a:r>
            <a:endParaRPr kumimoji="0" lang="en-US" sz="2800" b="0" i="0" u="none" strike="noStrike" kern="1200" cap="none" spc="0" normalizeH="0" baseline="0" noProof="0" dirty="0">
              <a:ln>
                <a:noFill/>
              </a:ln>
              <a:solidFill>
                <a:prstClr val="black"/>
              </a:solidFill>
              <a:effectLst/>
              <a:uLnTx/>
              <a:uFillTx/>
              <a:latin typeface="Calibri"/>
              <a:ea typeface="+mj-ea"/>
              <a:cs typeface="Calibri"/>
            </a:endParaRPr>
          </a:p>
        </p:txBody>
      </p:sp>
      <p:sp>
        <p:nvSpPr>
          <p:cNvPr id="5" name="object 7">
            <a:extLst>
              <a:ext uri="{FF2B5EF4-FFF2-40B4-BE49-F238E27FC236}">
                <a16:creationId xmlns:a16="http://schemas.microsoft.com/office/drawing/2014/main" id="{4516F72F-DB97-4645-9760-FFA7A6035E3D}"/>
              </a:ext>
            </a:extLst>
          </p:cNvPr>
          <p:cNvSpPr/>
          <p:nvPr/>
        </p:nvSpPr>
        <p:spPr>
          <a:xfrm>
            <a:off x="152400" y="152400"/>
            <a:ext cx="714755" cy="61874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8">
            <a:extLst>
              <a:ext uri="{FF2B5EF4-FFF2-40B4-BE49-F238E27FC236}">
                <a16:creationId xmlns:a16="http://schemas.microsoft.com/office/drawing/2014/main" id="{11D987EA-7D27-4A25-94C1-0C5D982A27A2}"/>
              </a:ext>
            </a:extLst>
          </p:cNvPr>
          <p:cNvSpPr/>
          <p:nvPr/>
        </p:nvSpPr>
        <p:spPr>
          <a:xfrm>
            <a:off x="2814033" y="647700"/>
            <a:ext cx="5228843" cy="12192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4">
            <a:extLst>
              <a:ext uri="{FF2B5EF4-FFF2-40B4-BE49-F238E27FC236}">
                <a16:creationId xmlns:a16="http://schemas.microsoft.com/office/drawing/2014/main" id="{73802464-9A22-4EE4-94EB-8E0824A6033B}"/>
              </a:ext>
            </a:extLst>
          </p:cNvPr>
          <p:cNvSpPr txBox="1"/>
          <p:nvPr/>
        </p:nvSpPr>
        <p:spPr>
          <a:xfrm>
            <a:off x="346899" y="2031084"/>
            <a:ext cx="11770615" cy="1552348"/>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99800"/>
              </a:lnSpc>
              <a:spcBef>
                <a:spcPts val="10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LCLUC </a:t>
            </a:r>
            <a:r>
              <a:rPr kumimoji="0" sz="2000" b="0" i="0" u="none" strike="noStrike" kern="1200" cap="none" spc="-5" normalizeH="0" baseline="0" noProof="0" dirty="0">
                <a:ln>
                  <a:noFill/>
                </a:ln>
                <a:solidFill>
                  <a:prstClr val="black"/>
                </a:solidFill>
                <a:effectLst/>
                <a:uLnTx/>
                <a:uFillTx/>
                <a:latin typeface="Arial"/>
                <a:ea typeface="+mn-ea"/>
                <a:cs typeface="Arial"/>
              </a:rPr>
              <a:t>is </a:t>
            </a:r>
            <a:r>
              <a:rPr kumimoji="0" sz="2000" b="0" i="0" u="none" strike="noStrike" kern="1200" cap="none" spc="0" normalizeH="0" baseline="0" noProof="0" dirty="0">
                <a:ln>
                  <a:noFill/>
                </a:ln>
                <a:solidFill>
                  <a:prstClr val="black"/>
                </a:solidFill>
                <a:effectLst/>
                <a:uLnTx/>
                <a:uFillTx/>
                <a:latin typeface="Arial"/>
                <a:ea typeface="+mn-ea"/>
                <a:cs typeface="Arial"/>
              </a:rPr>
              <a:t>an interdisciplinary </a:t>
            </a:r>
            <a:r>
              <a:rPr kumimoji="0" sz="2000" b="0" i="0" u="none" strike="noStrike" kern="1200" cap="none" spc="-5" normalizeH="0" baseline="0" noProof="0" dirty="0">
                <a:ln>
                  <a:noFill/>
                </a:ln>
                <a:solidFill>
                  <a:prstClr val="black"/>
                </a:solidFill>
                <a:effectLst/>
                <a:uLnTx/>
                <a:uFillTx/>
                <a:latin typeface="Arial"/>
                <a:ea typeface="+mn-ea"/>
                <a:cs typeface="Arial"/>
              </a:rPr>
              <a:t>scientific theme within </a:t>
            </a:r>
            <a:r>
              <a:rPr kumimoji="0" sz="2000" b="0" i="0" u="none" strike="noStrike" kern="1200" cap="none" spc="0" normalizeH="0" baseline="0" noProof="0" dirty="0">
                <a:ln>
                  <a:noFill/>
                </a:ln>
                <a:solidFill>
                  <a:prstClr val="black"/>
                </a:solidFill>
                <a:effectLst/>
                <a:uLnTx/>
                <a:uFillTx/>
                <a:latin typeface="Arial"/>
                <a:ea typeface="+mn-ea"/>
                <a:cs typeface="Arial"/>
              </a:rPr>
              <a:t>NASA</a:t>
            </a:r>
            <a:r>
              <a:rPr kumimoji="0" sz="2000" b="0" i="0" u="none" strike="noStrike" kern="1200" cap="none" spc="0" normalizeH="0" baseline="0" noProof="0" dirty="0">
                <a:ln>
                  <a:noFill/>
                </a:ln>
                <a:solidFill>
                  <a:prstClr val="black"/>
                </a:solidFill>
                <a:effectLst/>
                <a:uLnTx/>
                <a:uFillTx/>
                <a:latin typeface="MS PGothic"/>
                <a:ea typeface="+mn-ea"/>
                <a:cs typeface="MS PGothic"/>
              </a:rPr>
              <a:t>’</a:t>
            </a:r>
            <a:r>
              <a:rPr kumimoji="0" sz="2000" b="0" i="0" u="none" strike="noStrike" kern="1200" cap="none" spc="0" normalizeH="0" baseline="0" noProof="0" dirty="0">
                <a:ln>
                  <a:noFill/>
                </a:ln>
                <a:solidFill>
                  <a:prstClr val="black"/>
                </a:solidFill>
                <a:effectLst/>
                <a:uLnTx/>
                <a:uFillTx/>
                <a:latin typeface="Arial"/>
                <a:ea typeface="+mn-ea"/>
                <a:cs typeface="Arial"/>
              </a:rPr>
              <a:t>s </a:t>
            </a:r>
            <a:r>
              <a:rPr kumimoji="0" sz="2000" b="0" i="0" u="none" strike="noStrike" kern="1200" cap="none" spc="-5" normalizeH="0" baseline="0" noProof="0" dirty="0">
                <a:ln>
                  <a:noFill/>
                </a:ln>
                <a:solidFill>
                  <a:prstClr val="black"/>
                </a:solidFill>
                <a:effectLst/>
                <a:uLnTx/>
                <a:uFillTx/>
                <a:latin typeface="Arial"/>
                <a:ea typeface="+mn-ea"/>
                <a:cs typeface="Arial"/>
              </a:rPr>
              <a:t>Earth </a:t>
            </a:r>
            <a:r>
              <a:rPr kumimoji="0" sz="2000" b="0" i="0" u="none" strike="noStrike" kern="1200" cap="none" spc="0" normalizeH="0" baseline="0" noProof="0" dirty="0">
                <a:ln>
                  <a:noFill/>
                </a:ln>
                <a:solidFill>
                  <a:prstClr val="black"/>
                </a:solidFill>
                <a:effectLst/>
                <a:uLnTx/>
                <a:uFillTx/>
                <a:latin typeface="Arial"/>
                <a:ea typeface="+mn-ea"/>
                <a:cs typeface="Arial"/>
              </a:rPr>
              <a:t>Science  program. The </a:t>
            </a:r>
            <a:r>
              <a:rPr kumimoji="0" sz="2000" b="0" i="0" u="none" strike="noStrike" kern="1200" cap="none" spc="-5" normalizeH="0" baseline="0" noProof="0" dirty="0">
                <a:ln>
                  <a:noFill/>
                </a:ln>
                <a:solidFill>
                  <a:prstClr val="black"/>
                </a:solidFill>
                <a:effectLst/>
                <a:uLnTx/>
                <a:uFillTx/>
                <a:latin typeface="Arial"/>
                <a:ea typeface="+mn-ea"/>
                <a:cs typeface="Arial"/>
              </a:rPr>
              <a:t>ultimate vision </a:t>
            </a:r>
            <a:r>
              <a:rPr kumimoji="0" sz="2000" b="0" i="0" u="none" strike="noStrike" kern="1200" cap="none" spc="0" normalizeH="0" baseline="0" noProof="0" dirty="0">
                <a:ln>
                  <a:noFill/>
                </a:ln>
                <a:solidFill>
                  <a:prstClr val="black"/>
                </a:solidFill>
                <a:effectLst/>
                <a:uLnTx/>
                <a:uFillTx/>
                <a:latin typeface="Arial"/>
                <a:ea typeface="+mn-ea"/>
                <a:cs typeface="Arial"/>
              </a:rPr>
              <a:t>of </a:t>
            </a:r>
            <a:r>
              <a:rPr kumimoji="0" sz="2000" b="0" i="0" u="none" strike="noStrike" kern="1200" cap="none" spc="-5" normalizeH="0" baseline="0" noProof="0" dirty="0">
                <a:ln>
                  <a:noFill/>
                </a:ln>
                <a:solidFill>
                  <a:prstClr val="black"/>
                </a:solidFill>
                <a:effectLst/>
                <a:uLnTx/>
                <a:uFillTx/>
                <a:latin typeface="Arial"/>
                <a:ea typeface="+mn-ea"/>
                <a:cs typeface="Arial"/>
              </a:rPr>
              <a:t>this </a:t>
            </a:r>
            <a:r>
              <a:rPr kumimoji="0" sz="2000" b="0" i="0" u="none" strike="noStrike" kern="1200" cap="none" spc="0" normalizeH="0" baseline="0" noProof="0" dirty="0">
                <a:ln>
                  <a:noFill/>
                </a:ln>
                <a:solidFill>
                  <a:prstClr val="black"/>
                </a:solidFill>
                <a:effectLst/>
                <a:uLnTx/>
                <a:uFillTx/>
                <a:latin typeface="Arial"/>
                <a:ea typeface="+mn-ea"/>
                <a:cs typeface="Arial"/>
              </a:rPr>
              <a:t>program </a:t>
            </a:r>
            <a:r>
              <a:rPr kumimoji="0" sz="2000" b="0" i="0" u="none" strike="noStrike" kern="1200" cap="none" spc="-5" normalizeH="0" baseline="0" noProof="0" dirty="0">
                <a:ln>
                  <a:noFill/>
                </a:ln>
                <a:solidFill>
                  <a:prstClr val="black"/>
                </a:solidFill>
                <a:effectLst/>
                <a:uLnTx/>
                <a:uFillTx/>
                <a:latin typeface="Arial"/>
                <a:ea typeface="+mn-ea"/>
                <a:cs typeface="Arial"/>
              </a:rPr>
              <a:t>is </a:t>
            </a:r>
            <a:r>
              <a:rPr kumimoji="0" sz="2000" b="1" i="1" u="none" strike="noStrike" kern="1200" cap="none" spc="0" normalizeH="0" baseline="0" noProof="0" dirty="0">
                <a:ln>
                  <a:noFill/>
                </a:ln>
                <a:solidFill>
                  <a:prstClr val="black"/>
                </a:solidFill>
                <a:effectLst/>
                <a:uLnTx/>
                <a:uFillTx/>
                <a:latin typeface="Arial"/>
                <a:ea typeface="+mn-ea"/>
                <a:cs typeface="Arial"/>
              </a:rPr>
              <a:t>to develop the </a:t>
            </a:r>
            <a:r>
              <a:rPr kumimoji="0" sz="2000" b="1" i="1" u="none" strike="noStrike" kern="1200" cap="none" spc="-5" normalizeH="0" baseline="0" noProof="0" dirty="0">
                <a:ln>
                  <a:noFill/>
                </a:ln>
                <a:solidFill>
                  <a:prstClr val="black"/>
                </a:solidFill>
                <a:effectLst/>
                <a:uLnTx/>
                <a:uFillTx/>
                <a:latin typeface="Arial"/>
                <a:ea typeface="+mn-ea"/>
                <a:cs typeface="Arial"/>
              </a:rPr>
              <a:t>capability  </a:t>
            </a:r>
            <a:r>
              <a:rPr kumimoji="0" sz="2000" b="1" i="1" u="none" strike="noStrike" kern="1200" cap="none" spc="0" normalizeH="0" baseline="0" noProof="0" dirty="0">
                <a:ln>
                  <a:noFill/>
                </a:ln>
                <a:solidFill>
                  <a:prstClr val="black"/>
                </a:solidFill>
                <a:effectLst/>
                <a:uLnTx/>
                <a:uFillTx/>
                <a:latin typeface="Arial"/>
                <a:ea typeface="+mn-ea"/>
                <a:cs typeface="Arial"/>
              </a:rPr>
              <a:t>for </a:t>
            </a:r>
            <a:r>
              <a:rPr kumimoji="0" sz="2000" b="1" i="1" u="none" strike="noStrike" kern="1200" cap="none" spc="-5" normalizeH="0" baseline="0" noProof="0" dirty="0">
                <a:ln>
                  <a:noFill/>
                </a:ln>
                <a:solidFill>
                  <a:prstClr val="black"/>
                </a:solidFill>
                <a:effectLst/>
                <a:uLnTx/>
                <a:uFillTx/>
                <a:latin typeface="Arial"/>
                <a:ea typeface="+mn-ea"/>
                <a:cs typeface="Arial"/>
              </a:rPr>
              <a:t>periodic </a:t>
            </a:r>
            <a:r>
              <a:rPr kumimoji="0" sz="2000" b="1" i="1" u="none" strike="noStrike" kern="1200" cap="none" spc="0" normalizeH="0" baseline="0" noProof="0" dirty="0">
                <a:ln>
                  <a:noFill/>
                </a:ln>
                <a:solidFill>
                  <a:prstClr val="black"/>
                </a:solidFill>
                <a:effectLst/>
                <a:uLnTx/>
                <a:uFillTx/>
                <a:latin typeface="Arial"/>
                <a:ea typeface="+mn-ea"/>
                <a:cs typeface="Arial"/>
              </a:rPr>
              <a:t>global inventories of land use and land cover from space</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1" u="none" strike="noStrike" kern="1200" cap="none" spc="0" normalizeH="0" baseline="0" noProof="0" dirty="0">
                <a:ln>
                  <a:noFill/>
                </a:ln>
                <a:solidFill>
                  <a:prstClr val="black"/>
                </a:solidFill>
                <a:effectLst/>
                <a:uLnTx/>
                <a:uFillTx/>
                <a:latin typeface="Arial"/>
                <a:ea typeface="+mn-ea"/>
                <a:cs typeface="Arial"/>
              </a:rPr>
              <a:t>to develop the </a:t>
            </a:r>
            <a:r>
              <a:rPr kumimoji="0" sz="2000" b="1" i="1" u="none" strike="noStrike" kern="1200" cap="none" spc="-5" normalizeH="0" baseline="0" noProof="0" dirty="0">
                <a:ln>
                  <a:noFill/>
                </a:ln>
                <a:solidFill>
                  <a:prstClr val="black"/>
                </a:solidFill>
                <a:effectLst/>
                <a:uLnTx/>
                <a:uFillTx/>
                <a:latin typeface="Arial"/>
                <a:ea typeface="+mn-ea"/>
                <a:cs typeface="Arial"/>
              </a:rPr>
              <a:t>scientific </a:t>
            </a:r>
            <a:r>
              <a:rPr kumimoji="0" sz="2000" b="1" i="1" u="none" strike="noStrike" kern="1200" cap="none" spc="0" normalizeH="0" baseline="0" noProof="0" dirty="0">
                <a:ln>
                  <a:noFill/>
                </a:ln>
                <a:solidFill>
                  <a:prstClr val="black"/>
                </a:solidFill>
                <a:effectLst/>
                <a:uLnTx/>
                <a:uFillTx/>
                <a:latin typeface="Arial"/>
                <a:ea typeface="+mn-ea"/>
                <a:cs typeface="Arial"/>
              </a:rPr>
              <a:t>understanding and </a:t>
            </a:r>
            <a:r>
              <a:rPr kumimoji="0" sz="2000" b="1" i="1" u="none" strike="noStrike" kern="1200" cap="none" spc="-5" normalizeH="0" baseline="0" noProof="0" dirty="0">
                <a:ln>
                  <a:noFill/>
                </a:ln>
                <a:solidFill>
                  <a:prstClr val="black"/>
                </a:solidFill>
                <a:effectLst/>
                <a:uLnTx/>
                <a:uFillTx/>
                <a:latin typeface="Arial"/>
                <a:ea typeface="+mn-ea"/>
                <a:cs typeface="Arial"/>
              </a:rPr>
              <a:t>models </a:t>
            </a:r>
            <a:r>
              <a:rPr kumimoji="0" sz="2000" b="1" i="1" u="none" strike="noStrike" kern="1200" cap="none" spc="0" normalizeH="0" baseline="0" noProof="0" dirty="0">
                <a:ln>
                  <a:noFill/>
                </a:ln>
                <a:solidFill>
                  <a:prstClr val="black"/>
                </a:solidFill>
                <a:effectLst/>
                <a:uLnTx/>
                <a:uFillTx/>
                <a:latin typeface="Arial"/>
                <a:ea typeface="+mn-ea"/>
                <a:cs typeface="Arial"/>
              </a:rPr>
              <a:t>necessary to  </a:t>
            </a:r>
            <a:r>
              <a:rPr kumimoji="0" sz="2000" b="1" i="1" u="none" strike="noStrike" kern="1200" cap="none" spc="-5" normalizeH="0" baseline="0" noProof="0" dirty="0">
                <a:ln>
                  <a:noFill/>
                </a:ln>
                <a:solidFill>
                  <a:prstClr val="black"/>
                </a:solidFill>
                <a:effectLst/>
                <a:uLnTx/>
                <a:uFillTx/>
                <a:latin typeface="Arial"/>
                <a:ea typeface="+mn-ea"/>
                <a:cs typeface="Arial"/>
              </a:rPr>
              <a:t>simulate </a:t>
            </a:r>
            <a:r>
              <a:rPr kumimoji="0" sz="2000" b="1" i="1" u="none" strike="noStrike" kern="1200" cap="none" spc="0" normalizeH="0" baseline="0" noProof="0" dirty="0">
                <a:ln>
                  <a:noFill/>
                </a:ln>
                <a:solidFill>
                  <a:prstClr val="black"/>
                </a:solidFill>
                <a:effectLst/>
                <a:uLnTx/>
                <a:uFillTx/>
                <a:latin typeface="Arial"/>
                <a:ea typeface="+mn-ea"/>
                <a:cs typeface="Arial"/>
              </a:rPr>
              <a:t>the processes taking place, and to evaluate the</a:t>
            </a:r>
            <a:r>
              <a:rPr kumimoji="0" sz="2000" b="1" i="1" u="none" strike="noStrike" kern="1200" cap="none" spc="-260" normalizeH="0" baseline="0" noProof="0" dirty="0">
                <a:ln>
                  <a:noFill/>
                </a:ln>
                <a:solidFill>
                  <a:prstClr val="black"/>
                </a:solidFill>
                <a:effectLst/>
                <a:uLnTx/>
                <a:uFillTx/>
                <a:latin typeface="Arial"/>
                <a:ea typeface="+mn-ea"/>
                <a:cs typeface="Arial"/>
              </a:rPr>
              <a:t> </a:t>
            </a:r>
            <a:r>
              <a:rPr kumimoji="0" sz="2000" b="1" i="1" u="none" strike="noStrike" kern="1200" cap="none" spc="0" normalizeH="0" baseline="0" noProof="0" dirty="0">
                <a:ln>
                  <a:noFill/>
                </a:ln>
                <a:solidFill>
                  <a:prstClr val="black"/>
                </a:solidFill>
                <a:effectLst/>
                <a:uLnTx/>
                <a:uFillTx/>
                <a:latin typeface="Arial"/>
                <a:ea typeface="+mn-ea"/>
                <a:cs typeface="Arial"/>
              </a:rPr>
              <a:t>consequences  of observed and predicted</a:t>
            </a:r>
            <a:r>
              <a:rPr kumimoji="0" sz="2000" b="1" i="1" u="none" strike="noStrike" kern="1200" cap="none" spc="-90" normalizeH="0" baseline="0" noProof="0" dirty="0">
                <a:ln>
                  <a:noFill/>
                </a:ln>
                <a:solidFill>
                  <a:prstClr val="black"/>
                </a:solidFill>
                <a:effectLst/>
                <a:uLnTx/>
                <a:uFillTx/>
                <a:latin typeface="Arial"/>
                <a:ea typeface="+mn-ea"/>
                <a:cs typeface="Arial"/>
              </a:rPr>
              <a:t> </a:t>
            </a:r>
            <a:r>
              <a:rPr kumimoji="0" sz="2000" b="1" i="1" u="none" strike="noStrike" kern="1200" cap="none" spc="0" normalizeH="0" baseline="0" noProof="0" dirty="0">
                <a:ln>
                  <a:noFill/>
                </a:ln>
                <a:solidFill>
                  <a:prstClr val="black"/>
                </a:solidFill>
                <a:effectLst/>
                <a:uLnTx/>
                <a:uFillTx/>
                <a:latin typeface="Arial"/>
                <a:ea typeface="+mn-ea"/>
                <a:cs typeface="Arial"/>
              </a:rPr>
              <a:t>changes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2" name="Group 11">
            <a:extLst>
              <a:ext uri="{FF2B5EF4-FFF2-40B4-BE49-F238E27FC236}">
                <a16:creationId xmlns:a16="http://schemas.microsoft.com/office/drawing/2014/main" id="{43D8F8DD-505B-4486-A2B9-8C0BF759D7A2}"/>
              </a:ext>
            </a:extLst>
          </p:cNvPr>
          <p:cNvGrpSpPr/>
          <p:nvPr/>
        </p:nvGrpSpPr>
        <p:grpSpPr>
          <a:xfrm>
            <a:off x="1572894" y="3722217"/>
            <a:ext cx="3996690" cy="2943785"/>
            <a:chOff x="1572894" y="3722217"/>
            <a:chExt cx="3996690" cy="2943785"/>
          </a:xfrm>
        </p:grpSpPr>
        <p:sp>
          <p:nvSpPr>
            <p:cNvPr id="8" name="object 5">
              <a:extLst>
                <a:ext uri="{FF2B5EF4-FFF2-40B4-BE49-F238E27FC236}">
                  <a16:creationId xmlns:a16="http://schemas.microsoft.com/office/drawing/2014/main" id="{90FCDFAA-9361-4CA4-BD55-29D3FAD57C02}"/>
                </a:ext>
              </a:extLst>
            </p:cNvPr>
            <p:cNvSpPr txBox="1"/>
            <p:nvPr/>
          </p:nvSpPr>
          <p:spPr>
            <a:xfrm>
              <a:off x="1572894" y="3722217"/>
              <a:ext cx="3996690" cy="2219960"/>
            </a:xfrm>
            <a:prstGeom prst="rect">
              <a:avLst/>
            </a:prstGeom>
          </p:spPr>
          <p:txBody>
            <a:bodyPr vert="horz" wrap="square" lIns="0" tIns="73660" rIns="0" bIns="0" rtlCol="0">
              <a:spAutoFit/>
            </a:bodyPr>
            <a:lstStyle/>
            <a:p>
              <a:pPr marL="80010" marR="0" lvl="0" indent="-67310" algn="l" defTabSz="914400" rtl="0" eaLnBrk="1" fontAlgn="auto" latinLnBrk="0" hangingPunct="1">
                <a:lnSpc>
                  <a:spcPct val="100000"/>
                </a:lnSpc>
                <a:spcBef>
                  <a:spcPts val="580"/>
                </a:spcBef>
                <a:spcAft>
                  <a:spcPts val="0"/>
                </a:spcAft>
                <a:buClr>
                  <a:srgbClr val="4A5356"/>
                </a:buClr>
                <a:buSzPct val="70000"/>
                <a:buFontTx/>
                <a:buChar char="•"/>
                <a:tabLst>
                  <a:tab pos="8001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Characterizing Land</a:t>
              </a:r>
              <a:r>
                <a:rPr kumimoji="0" sz="2000" b="0" i="0" u="none" strike="noStrike" kern="1200" cap="none" spc="-7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Cover</a:t>
              </a:r>
            </a:p>
            <a:p>
              <a:pPr marL="80010" marR="0" lvl="0" indent="-67310" algn="l" defTabSz="914400" rtl="0" eaLnBrk="1" fontAlgn="auto" latinLnBrk="0" hangingPunct="1">
                <a:lnSpc>
                  <a:spcPct val="100000"/>
                </a:lnSpc>
                <a:spcBef>
                  <a:spcPts val="480"/>
                </a:spcBef>
                <a:spcAft>
                  <a:spcPts val="0"/>
                </a:spcAft>
                <a:buClr>
                  <a:srgbClr val="4A5356"/>
                </a:buClr>
                <a:buSzPct val="70000"/>
                <a:buFontTx/>
                <a:buChar char="•"/>
                <a:tabLst>
                  <a:tab pos="80010" algn="l"/>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Quantifying </a:t>
              </a:r>
              <a:r>
                <a:rPr kumimoji="0" sz="2000" b="0" i="0" u="none" strike="noStrike" kern="1200" cap="none" spc="0" normalizeH="0" baseline="0" noProof="0" dirty="0">
                  <a:ln>
                    <a:noFill/>
                  </a:ln>
                  <a:solidFill>
                    <a:prstClr val="black"/>
                  </a:solidFill>
                  <a:effectLst/>
                  <a:uLnTx/>
                  <a:uFillTx/>
                  <a:latin typeface="Arial"/>
                  <a:ea typeface="+mn-ea"/>
                  <a:cs typeface="Arial"/>
                </a:rPr>
                <a:t>LC</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Change</a:t>
              </a:r>
            </a:p>
            <a:p>
              <a:pPr marL="80010" marR="0" lvl="0" indent="-67310" algn="l" defTabSz="914400" rtl="0" eaLnBrk="1" fontAlgn="auto" latinLnBrk="0" hangingPunct="1">
                <a:lnSpc>
                  <a:spcPct val="100000"/>
                </a:lnSpc>
                <a:spcBef>
                  <a:spcPts val="480"/>
                </a:spcBef>
                <a:spcAft>
                  <a:spcPts val="0"/>
                </a:spcAft>
                <a:buClr>
                  <a:srgbClr val="4A5356"/>
                </a:buClr>
                <a:buSzPct val="70000"/>
                <a:buFontTx/>
                <a:buChar char="•"/>
                <a:tabLst>
                  <a:tab pos="8001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Drivers of</a:t>
              </a:r>
              <a:r>
                <a:rPr kumimoji="0" sz="2000" b="0" i="0" u="none" strike="noStrike" kern="1200" cap="none" spc="-6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LCLUC</a:t>
              </a:r>
            </a:p>
            <a:p>
              <a:pPr marL="812800" marR="0" lvl="1" indent="-342900" algn="l" defTabSz="914400" rtl="0" eaLnBrk="1" fontAlgn="auto" latinLnBrk="0" hangingPunct="1">
                <a:lnSpc>
                  <a:spcPct val="100000"/>
                </a:lnSpc>
                <a:spcBef>
                  <a:spcPts val="480"/>
                </a:spcBef>
                <a:spcAft>
                  <a:spcPts val="0"/>
                </a:spcAft>
                <a:buClr>
                  <a:srgbClr val="4A5356"/>
                </a:buClr>
                <a:buSzPct val="75000"/>
                <a:buFontTx/>
                <a:buChar char="•"/>
                <a:tabLst>
                  <a:tab pos="812165" algn="l"/>
                  <a:tab pos="8128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Natural</a:t>
              </a:r>
              <a:r>
                <a:rPr kumimoji="0" sz="2000" b="0" i="0" u="none" strike="noStrike" kern="1200" cap="none" spc="-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Drivers</a:t>
              </a:r>
            </a:p>
            <a:p>
              <a:pPr marL="812800" marR="0" lvl="1" indent="-342900" algn="l" defTabSz="914400" rtl="0" eaLnBrk="1" fontAlgn="auto" latinLnBrk="0" hangingPunct="1">
                <a:lnSpc>
                  <a:spcPct val="100000"/>
                </a:lnSpc>
                <a:spcBef>
                  <a:spcPts val="480"/>
                </a:spcBef>
                <a:spcAft>
                  <a:spcPts val="0"/>
                </a:spcAft>
                <a:buClr>
                  <a:srgbClr val="738F97"/>
                </a:buClr>
                <a:buSzPct val="60000"/>
                <a:buFontTx/>
                <a:buChar char="•"/>
                <a:tabLst>
                  <a:tab pos="812165" algn="l"/>
                  <a:tab pos="8128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Anthropogenic</a:t>
              </a:r>
              <a:r>
                <a:rPr kumimoji="0" sz="2000" b="0" i="0" u="none" strike="noStrike" kern="1200" cap="none" spc="-4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Drivers</a:t>
              </a:r>
            </a:p>
            <a:p>
              <a:pPr marL="1270000" marR="0" lvl="2" indent="-342900" algn="l" defTabSz="914400" rtl="0" eaLnBrk="1" fontAlgn="auto" latinLnBrk="0" hangingPunct="1">
                <a:lnSpc>
                  <a:spcPct val="100000"/>
                </a:lnSpc>
                <a:spcBef>
                  <a:spcPts val="480"/>
                </a:spcBef>
                <a:spcAft>
                  <a:spcPts val="0"/>
                </a:spcAft>
                <a:buClr>
                  <a:srgbClr val="738F97"/>
                </a:buClr>
                <a:buSzPct val="60000"/>
                <a:buFontTx/>
                <a:buChar char="•"/>
                <a:tabLst>
                  <a:tab pos="1269365" algn="l"/>
                  <a:tab pos="12700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Socio-Economic</a:t>
              </a:r>
              <a:r>
                <a:rPr kumimoji="0" sz="2000" b="0" i="0" u="none" strike="noStrike" kern="1200" cap="none" spc="-10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Drivers</a:t>
              </a:r>
            </a:p>
          </p:txBody>
        </p:sp>
        <p:sp>
          <p:nvSpPr>
            <p:cNvPr id="9" name="object 6">
              <a:extLst>
                <a:ext uri="{FF2B5EF4-FFF2-40B4-BE49-F238E27FC236}">
                  <a16:creationId xmlns:a16="http://schemas.microsoft.com/office/drawing/2014/main" id="{5B296C6B-C2D8-450D-A117-7382D1F1012F}"/>
                </a:ext>
              </a:extLst>
            </p:cNvPr>
            <p:cNvSpPr txBox="1"/>
            <p:nvPr/>
          </p:nvSpPr>
          <p:spPr>
            <a:xfrm>
              <a:off x="1985009" y="5909082"/>
              <a:ext cx="3039110" cy="756920"/>
            </a:xfrm>
            <a:prstGeom prst="rect">
              <a:avLst/>
            </a:prstGeom>
          </p:spPr>
          <p:txBody>
            <a:bodyPr vert="horz" wrap="square" lIns="0" tIns="73660" rIns="0" bIns="0" rtlCol="0">
              <a:spAutoFit/>
            </a:bodyPr>
            <a:lstStyle/>
            <a:p>
              <a:pPr marL="355600" marR="0" lvl="0" indent="-342900" algn="l" defTabSz="914400" rtl="0" eaLnBrk="1" fontAlgn="auto" latinLnBrk="0" hangingPunct="1">
                <a:lnSpc>
                  <a:spcPct val="100000"/>
                </a:lnSpc>
                <a:spcBef>
                  <a:spcPts val="580"/>
                </a:spcBef>
                <a:spcAft>
                  <a:spcPts val="0"/>
                </a:spcAft>
                <a:buClr>
                  <a:srgbClr val="738F97"/>
                </a:buClr>
                <a:buSzPct val="60000"/>
                <a:buFontTx/>
                <a:buChar char="•"/>
                <a:tabLst>
                  <a:tab pos="354965" algn="l"/>
                  <a:tab pos="355600" algn="l"/>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Political</a:t>
              </a:r>
              <a:r>
                <a:rPr kumimoji="0" sz="2000" b="0" i="0" u="none" strike="noStrike" kern="1200" cap="none" spc="0" normalizeH="0" baseline="0" noProof="0" dirty="0">
                  <a:ln>
                    <a:noFill/>
                  </a:ln>
                  <a:solidFill>
                    <a:prstClr val="black"/>
                  </a:solidFill>
                  <a:effectLst/>
                  <a:uLnTx/>
                  <a:uFillTx/>
                  <a:latin typeface="Arial"/>
                  <a:ea typeface="+mn-ea"/>
                  <a:cs typeface="Arial"/>
                </a:rPr>
                <a:t> Drivers</a:t>
              </a:r>
            </a:p>
            <a:p>
              <a:pPr marL="355600" marR="0" lvl="0" indent="-342900" algn="l" defTabSz="914400" rtl="0" eaLnBrk="1" fontAlgn="auto" latinLnBrk="0" hangingPunct="1">
                <a:lnSpc>
                  <a:spcPct val="100000"/>
                </a:lnSpc>
                <a:spcBef>
                  <a:spcPts val="480"/>
                </a:spcBef>
                <a:spcAft>
                  <a:spcPts val="0"/>
                </a:spcAft>
                <a:buClr>
                  <a:srgbClr val="738F97"/>
                </a:buClr>
                <a:buSzPct val="60000"/>
                <a:buFontTx/>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Landscape</a:t>
              </a:r>
              <a:r>
                <a:rPr kumimoji="0" sz="2000" b="0" i="0" u="none" strike="noStrike" kern="1200" cap="none" spc="-70"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Modification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grpSp>
      <p:sp>
        <p:nvSpPr>
          <p:cNvPr id="10" name="object 10">
            <a:extLst>
              <a:ext uri="{FF2B5EF4-FFF2-40B4-BE49-F238E27FC236}">
                <a16:creationId xmlns:a16="http://schemas.microsoft.com/office/drawing/2014/main" id="{B60581A2-CB52-4907-B87C-2CFC3D5E8228}"/>
              </a:ext>
            </a:extLst>
          </p:cNvPr>
          <p:cNvSpPr txBox="1"/>
          <p:nvPr/>
        </p:nvSpPr>
        <p:spPr>
          <a:xfrm>
            <a:off x="6622417" y="3747616"/>
            <a:ext cx="2683510" cy="1854200"/>
          </a:xfrm>
          <a:prstGeom prst="rect">
            <a:avLst/>
          </a:prstGeom>
        </p:spPr>
        <p:txBody>
          <a:bodyPr vert="horz" wrap="square" lIns="0" tIns="73660" rIns="0" bIns="0" rtlCol="0">
            <a:spAutoFit/>
          </a:bodyPr>
          <a:lstStyle/>
          <a:p>
            <a:pPr marL="355600" marR="0" lvl="0" indent="-342900" algn="l" defTabSz="914400" rtl="0" eaLnBrk="1" fontAlgn="auto" latinLnBrk="0" hangingPunct="1">
              <a:lnSpc>
                <a:spcPct val="100000"/>
              </a:lnSpc>
              <a:spcBef>
                <a:spcPts val="580"/>
              </a:spcBef>
              <a:spcAft>
                <a:spcPts val="0"/>
              </a:spcAft>
              <a:buClr>
                <a:srgbClr val="738F97"/>
              </a:buClr>
              <a:buSzPct val="60000"/>
              <a:buFontTx/>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Carbon</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Cycle</a:t>
            </a:r>
          </a:p>
          <a:p>
            <a:pPr marL="355600" marR="0" lvl="0" indent="-342900" algn="l" defTabSz="914400" rtl="0" eaLnBrk="1" fontAlgn="auto" latinLnBrk="0" hangingPunct="1">
              <a:lnSpc>
                <a:spcPct val="100000"/>
              </a:lnSpc>
              <a:spcBef>
                <a:spcPts val="480"/>
              </a:spcBef>
              <a:spcAft>
                <a:spcPts val="0"/>
              </a:spcAft>
              <a:buClr>
                <a:srgbClr val="738F97"/>
              </a:buClr>
              <a:buSzPct val="60000"/>
              <a:buFontTx/>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Surface</a:t>
            </a:r>
            <a:r>
              <a:rPr kumimoji="0" sz="2000" b="0" i="0" u="none" strike="noStrike" kern="1200" cap="none" spc="-5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Hydrology</a:t>
            </a:r>
          </a:p>
          <a:p>
            <a:pPr marL="355600" marR="0" lvl="0" indent="-342900" algn="l" defTabSz="914400" rtl="0" eaLnBrk="1" fontAlgn="auto" latinLnBrk="0" hangingPunct="1">
              <a:lnSpc>
                <a:spcPct val="100000"/>
              </a:lnSpc>
              <a:spcBef>
                <a:spcPts val="480"/>
              </a:spcBef>
              <a:spcAft>
                <a:spcPts val="0"/>
              </a:spcAft>
              <a:buClr>
                <a:srgbClr val="738F97"/>
              </a:buClr>
              <a:buSzPct val="60000"/>
              <a:buFontTx/>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Atmosphere</a:t>
            </a:r>
          </a:p>
          <a:p>
            <a:pPr marL="355600" marR="0" lvl="0" indent="-342900" algn="l" defTabSz="914400" rtl="0" eaLnBrk="1" fontAlgn="auto" latinLnBrk="0" hangingPunct="1">
              <a:lnSpc>
                <a:spcPct val="100000"/>
              </a:lnSpc>
              <a:spcBef>
                <a:spcPts val="480"/>
              </a:spcBef>
              <a:spcAft>
                <a:spcPts val="0"/>
              </a:spcAft>
              <a:buClr>
                <a:srgbClr val="738F97"/>
              </a:buClr>
              <a:buSzPct val="60000"/>
              <a:buFontTx/>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Social</a:t>
            </a:r>
            <a:r>
              <a:rPr kumimoji="0" sz="2000" b="0" i="0" u="none" strike="noStrike" kern="1200" cap="none" spc="-15"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Systems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480"/>
              </a:spcBef>
              <a:spcAft>
                <a:spcPts val="0"/>
              </a:spcAft>
              <a:buClr>
                <a:srgbClr val="738F97"/>
              </a:buClr>
              <a:buSzPct val="60000"/>
              <a:buFontTx/>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Food, </a:t>
            </a:r>
            <a:r>
              <a:rPr kumimoji="0" sz="2000" b="0" i="0" u="none" strike="noStrike" kern="1200" cap="none" spc="-25" normalizeH="0" baseline="0" noProof="0" dirty="0">
                <a:ln>
                  <a:noFill/>
                </a:ln>
                <a:solidFill>
                  <a:prstClr val="black"/>
                </a:solidFill>
                <a:effectLst/>
                <a:uLnTx/>
                <a:uFillTx/>
                <a:latin typeface="Arial"/>
                <a:ea typeface="+mn-ea"/>
                <a:cs typeface="Arial"/>
              </a:rPr>
              <a:t>Energy,</a:t>
            </a:r>
            <a:r>
              <a:rPr kumimoji="0" sz="2000" b="0" i="0" u="none" strike="noStrike" kern="1200" cap="none" spc="-110" normalizeH="0" baseline="0" noProof="0" dirty="0">
                <a:ln>
                  <a:noFill/>
                </a:ln>
                <a:solidFill>
                  <a:prstClr val="black"/>
                </a:solidFill>
                <a:effectLst/>
                <a:uLnTx/>
                <a:uFillTx/>
                <a:latin typeface="Arial"/>
                <a:ea typeface="+mn-ea"/>
                <a:cs typeface="Arial"/>
              </a:rPr>
              <a:t> </a:t>
            </a:r>
            <a:r>
              <a:rPr kumimoji="0" sz="2000" b="0" i="0" u="none" strike="noStrike" kern="1200" cap="none" spc="-15" normalizeH="0" baseline="0" noProof="0" dirty="0">
                <a:ln>
                  <a:noFill/>
                </a:ln>
                <a:solidFill>
                  <a:prstClr val="black"/>
                </a:solidFill>
                <a:effectLst/>
                <a:uLnTx/>
                <a:uFillTx/>
                <a:latin typeface="Arial"/>
                <a:ea typeface="+mn-ea"/>
                <a:cs typeface="Arial"/>
              </a:rPr>
              <a:t>Water</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a:extLst>
              <a:ext uri="{FF2B5EF4-FFF2-40B4-BE49-F238E27FC236}">
                <a16:creationId xmlns:a16="http://schemas.microsoft.com/office/drawing/2014/main" id="{FEEBE79B-C2A6-4F2D-8EDC-304053F832CB}"/>
              </a:ext>
            </a:extLst>
          </p:cNvPr>
          <p:cNvSpPr txBox="1"/>
          <p:nvPr/>
        </p:nvSpPr>
        <p:spPr>
          <a:xfrm>
            <a:off x="6622417" y="5942177"/>
            <a:ext cx="3029585" cy="75692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
                <a:srgbClr val="738F97"/>
              </a:buClr>
              <a:buSzPct val="60416"/>
              <a:buFontTx/>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Scenarios of Future  </a:t>
            </a:r>
            <a:r>
              <a:rPr kumimoji="0" sz="2400" b="0" i="0" u="none" strike="noStrike" kern="1200" cap="none" spc="-10" normalizeH="0" baseline="0" noProof="0" dirty="0">
                <a:ln>
                  <a:noFill/>
                </a:ln>
                <a:solidFill>
                  <a:prstClr val="black"/>
                </a:solidFill>
                <a:effectLst/>
                <a:uLnTx/>
                <a:uFillTx/>
                <a:latin typeface="Arial"/>
                <a:ea typeface="+mn-ea"/>
                <a:cs typeface="Arial"/>
              </a:rPr>
              <a:t>Change</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14701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7EC76997-6946-4BE1-B37E-A8AB977FFC40}"/>
              </a:ext>
            </a:extLst>
          </p:cNvPr>
          <p:cNvSpPr>
            <a:spLocks noGrp="1"/>
          </p:cNvSpPr>
          <p:nvPr>
            <p:ph type="title"/>
          </p:nvPr>
        </p:nvSpPr>
        <p:spPr>
          <a:xfrm>
            <a:off x="0" y="458694"/>
            <a:ext cx="12192000" cy="738664"/>
          </a:xfrm>
        </p:spPr>
        <p:txBody>
          <a:bodyPr>
            <a:normAutofit fontScale="90000"/>
          </a:bodyPr>
          <a:lstStyle/>
          <a:p>
            <a:pPr algn="ctr"/>
            <a:br>
              <a:rPr lang="en-US" b="1" dirty="0">
                <a:solidFill>
                  <a:srgbClr val="002060"/>
                </a:solidFill>
              </a:rPr>
            </a:br>
            <a:r>
              <a:rPr lang="en-US" b="1" dirty="0">
                <a:solidFill>
                  <a:srgbClr val="002060"/>
                </a:solidFill>
              </a:rPr>
              <a:t>SARI-Lead Dr. Vadrevu hired at NASA MSFC-SERVIR (2016)</a:t>
            </a:r>
            <a:br>
              <a:rPr lang="en-US" b="1" dirty="0">
                <a:solidFill>
                  <a:srgbClr val="002060"/>
                </a:solidFill>
              </a:rPr>
            </a:br>
            <a:r>
              <a:rPr lang="en-US" sz="3600" b="1" dirty="0">
                <a:solidFill>
                  <a:srgbClr val="002060"/>
                </a:solidFill>
              </a:rPr>
              <a:t>SERVIR-SARI Integrated Events – 3-4 events per year in Asia</a:t>
            </a:r>
            <a:br>
              <a:rPr lang="en-US" b="1" dirty="0">
                <a:solidFill>
                  <a:srgbClr val="002060"/>
                </a:solidFill>
              </a:rPr>
            </a:br>
            <a:br>
              <a:rPr lang="en-US" b="1" dirty="0">
                <a:solidFill>
                  <a:srgbClr val="002060"/>
                </a:solidFill>
              </a:rPr>
            </a:br>
            <a:endParaRPr lang="en-US" b="1" dirty="0">
              <a:solidFill>
                <a:srgbClr val="002060"/>
              </a:solidFill>
            </a:endParaRPr>
          </a:p>
        </p:txBody>
      </p:sp>
      <p:grpSp>
        <p:nvGrpSpPr>
          <p:cNvPr id="15" name="Group 14">
            <a:extLst>
              <a:ext uri="{FF2B5EF4-FFF2-40B4-BE49-F238E27FC236}">
                <a16:creationId xmlns:a16="http://schemas.microsoft.com/office/drawing/2014/main" id="{AC2C415A-41F6-49AB-8044-BE1A7C642CBD}"/>
              </a:ext>
            </a:extLst>
          </p:cNvPr>
          <p:cNvGrpSpPr/>
          <p:nvPr/>
        </p:nvGrpSpPr>
        <p:grpSpPr>
          <a:xfrm>
            <a:off x="0" y="1372318"/>
            <a:ext cx="12155744" cy="4613011"/>
            <a:chOff x="0" y="1739871"/>
            <a:chExt cx="12155744" cy="4613011"/>
          </a:xfrm>
        </p:grpSpPr>
        <p:pic>
          <p:nvPicPr>
            <p:cNvPr id="4" name="Picture 3">
              <a:extLst>
                <a:ext uri="{FF2B5EF4-FFF2-40B4-BE49-F238E27FC236}">
                  <a16:creationId xmlns:a16="http://schemas.microsoft.com/office/drawing/2014/main" id="{B67B8F19-A9A3-4B5A-878F-EF028DD53A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07768" y="1739871"/>
              <a:ext cx="2208390" cy="2529574"/>
            </a:xfrm>
            <a:prstGeom prst="rect">
              <a:avLst/>
            </a:prstGeom>
          </p:spPr>
        </p:pic>
        <p:pic>
          <p:nvPicPr>
            <p:cNvPr id="5" name="Picture 4">
              <a:extLst>
                <a:ext uri="{FF2B5EF4-FFF2-40B4-BE49-F238E27FC236}">
                  <a16:creationId xmlns:a16="http://schemas.microsoft.com/office/drawing/2014/main" id="{BA9FA26E-AE44-492F-AA69-6E3F489E9DE8}"/>
                </a:ext>
              </a:extLst>
            </p:cNvPr>
            <p:cNvPicPr/>
            <p:nvPr/>
          </p:nvPicPr>
          <p:blipFill>
            <a:blip r:embed="rId3" cstate="print">
              <a:extLst>
                <a:ext uri="{28A0092B-C50C-407E-A947-70E740481C1C}">
                  <a14:useLocalDpi xmlns:a14="http://schemas.microsoft.com/office/drawing/2010/main"/>
                </a:ext>
              </a:extLst>
            </a:blip>
            <a:stretch>
              <a:fillRect/>
            </a:stretch>
          </p:blipFill>
          <p:spPr>
            <a:xfrm>
              <a:off x="0" y="1815702"/>
              <a:ext cx="2709674" cy="1666301"/>
            </a:xfrm>
            <a:prstGeom prst="rect">
              <a:avLst/>
            </a:prstGeom>
          </p:spPr>
        </p:pic>
        <p:pic>
          <p:nvPicPr>
            <p:cNvPr id="6" name="Picture 2" descr="Hanoi">
              <a:extLst>
                <a:ext uri="{FF2B5EF4-FFF2-40B4-BE49-F238E27FC236}">
                  <a16:creationId xmlns:a16="http://schemas.microsoft.com/office/drawing/2014/main" id="{031AF3A3-48A2-46AC-982F-7A91C5F7B58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4408624"/>
              <a:ext cx="4127764" cy="19010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sari.umd.edu/sites/default/files/Group_Picture.JPG">
              <a:extLst>
                <a:ext uri="{FF2B5EF4-FFF2-40B4-BE49-F238E27FC236}">
                  <a16:creationId xmlns:a16="http://schemas.microsoft.com/office/drawing/2014/main" id="{434570A2-D4E0-457C-8B75-C2C19525C6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0800000" flipV="1">
              <a:off x="8446926" y="1739871"/>
              <a:ext cx="3609784" cy="24065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9823F5-50F4-4791-91DC-EF14069D61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46926" y="4444484"/>
              <a:ext cx="3708818" cy="1901032"/>
            </a:xfrm>
            <a:prstGeom prst="rect">
              <a:avLst/>
            </a:prstGeom>
          </p:spPr>
        </p:pic>
        <p:pic>
          <p:nvPicPr>
            <p:cNvPr id="9" name="Picture 8">
              <a:extLst>
                <a:ext uri="{FF2B5EF4-FFF2-40B4-BE49-F238E27FC236}">
                  <a16:creationId xmlns:a16="http://schemas.microsoft.com/office/drawing/2014/main" id="{C071D33A-75CB-435C-B4BE-74B8BCFC016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980200" y="1766088"/>
              <a:ext cx="3439022" cy="1639563"/>
            </a:xfrm>
            <a:prstGeom prst="rect">
              <a:avLst/>
            </a:prstGeom>
          </p:spPr>
        </p:pic>
        <p:pic>
          <p:nvPicPr>
            <p:cNvPr id="12" name="Picture 11" descr="A group of people standing in front of a crowd&#10;&#10;Description automatically generated">
              <a:extLst>
                <a:ext uri="{FF2B5EF4-FFF2-40B4-BE49-F238E27FC236}">
                  <a16:creationId xmlns:a16="http://schemas.microsoft.com/office/drawing/2014/main" id="{5D84A103-0F97-46E7-87FD-A735A14D6FD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27766" y="4426554"/>
              <a:ext cx="4415600" cy="1926328"/>
            </a:xfrm>
            <a:prstGeom prst="rect">
              <a:avLst/>
            </a:prstGeom>
          </p:spPr>
        </p:pic>
      </p:grpSp>
      <p:sp>
        <p:nvSpPr>
          <p:cNvPr id="14" name="TextBox 13">
            <a:extLst>
              <a:ext uri="{FF2B5EF4-FFF2-40B4-BE49-F238E27FC236}">
                <a16:creationId xmlns:a16="http://schemas.microsoft.com/office/drawing/2014/main" id="{77660E7B-4CF2-4A9C-9391-9D7632229639}"/>
              </a:ext>
            </a:extLst>
          </p:cNvPr>
          <p:cNvSpPr txBox="1"/>
          <p:nvPr/>
        </p:nvSpPr>
        <p:spPr>
          <a:xfrm>
            <a:off x="175221" y="6021948"/>
            <a:ext cx="118415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Training Events Focused on Remote Sensing and Geospatial Technologies for Land Remote Sensing </a:t>
            </a:r>
          </a:p>
        </p:txBody>
      </p:sp>
    </p:spTree>
    <p:extLst>
      <p:ext uri="{BB962C8B-B14F-4D97-AF65-F5344CB8AC3E}">
        <p14:creationId xmlns:p14="http://schemas.microsoft.com/office/powerpoint/2010/main" val="354274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C67F14C-1D34-4E23-BD8D-F9172098CFC4}"/>
              </a:ext>
            </a:extLst>
          </p:cNvPr>
          <p:cNvSpPr>
            <a:spLocks noGrp="1"/>
          </p:cNvSpPr>
          <p:nvPr>
            <p:ph type="title"/>
          </p:nvPr>
        </p:nvSpPr>
        <p:spPr>
          <a:xfrm>
            <a:off x="-89647" y="182170"/>
            <a:ext cx="12192000" cy="738664"/>
          </a:xfrm>
        </p:spPr>
        <p:txBody>
          <a:bodyPr>
            <a:normAutofit fontScale="90000"/>
          </a:bodyPr>
          <a:lstStyle/>
          <a:p>
            <a:pPr algn="ctr"/>
            <a:r>
              <a:rPr lang="en-US" b="1" dirty="0">
                <a:solidFill>
                  <a:srgbClr val="002060"/>
                </a:solidFill>
              </a:rPr>
              <a:t>SERVIR-SARI </a:t>
            </a:r>
            <a:r>
              <a:rPr lang="en-US" b="1" dirty="0" err="1">
                <a:solidFill>
                  <a:srgbClr val="002060"/>
                </a:solidFill>
              </a:rPr>
              <a:t>WGCapD</a:t>
            </a:r>
            <a:r>
              <a:rPr lang="en-US" b="1" dirty="0">
                <a:solidFill>
                  <a:srgbClr val="002060"/>
                </a:solidFill>
              </a:rPr>
              <a:t> Integrated Training Events</a:t>
            </a:r>
            <a:br>
              <a:rPr lang="en-US" b="1" dirty="0">
                <a:solidFill>
                  <a:srgbClr val="002060"/>
                </a:solidFill>
              </a:rPr>
            </a:br>
            <a:r>
              <a:rPr lang="en-US" b="1" dirty="0">
                <a:solidFill>
                  <a:srgbClr val="002060"/>
                </a:solidFill>
              </a:rPr>
              <a:t>Since 2019</a:t>
            </a:r>
          </a:p>
        </p:txBody>
      </p:sp>
      <p:sp>
        <p:nvSpPr>
          <p:cNvPr id="5" name="Rectangle 4">
            <a:extLst>
              <a:ext uri="{FF2B5EF4-FFF2-40B4-BE49-F238E27FC236}">
                <a16:creationId xmlns:a16="http://schemas.microsoft.com/office/drawing/2014/main" id="{BE90CCC3-2D61-4EA7-9DDA-9F1DA871BBE2}"/>
              </a:ext>
            </a:extLst>
          </p:cNvPr>
          <p:cNvSpPr/>
          <p:nvPr/>
        </p:nvSpPr>
        <p:spPr>
          <a:xfrm>
            <a:off x="0" y="1110271"/>
            <a:ext cx="7864025" cy="587853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Through </a:t>
            </a:r>
            <a:r>
              <a:rPr kumimoji="0" lang="en-US" sz="2500" b="0" i="0" u="none" strike="noStrike" kern="1200" cap="none" spc="0" normalizeH="0" baseline="0" noProof="0" dirty="0" err="1">
                <a:ln>
                  <a:noFill/>
                </a:ln>
                <a:solidFill>
                  <a:prstClr val="black"/>
                </a:solidFill>
                <a:effectLst/>
                <a:uLnTx/>
                <a:uFillTx/>
                <a:latin typeface="Calibri" panose="020F0502020204030204"/>
                <a:ea typeface="+mn-ea"/>
                <a:cs typeface="+mn-cs"/>
              </a:rPr>
              <a:t>WGCapD</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we are bringing different capacity building programs under one umbrella to coordinate training events in different regions of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Joining hands with other programs has significant benefits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On leveraging funding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Involving expert trainers from multiple organizations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Involving not only Space Agencies, but also Universities, other govt and non-govt organizations to do the events effectively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Sharing one of the recent success stories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455FDE-D9DC-4AB8-A5F1-341B49ABE0A2}"/>
              </a:ext>
            </a:extLst>
          </p:cNvPr>
          <p:cNvGrpSpPr/>
          <p:nvPr/>
        </p:nvGrpSpPr>
        <p:grpSpPr>
          <a:xfrm>
            <a:off x="7834180" y="1110271"/>
            <a:ext cx="4268173" cy="5476431"/>
            <a:chOff x="7864437" y="1235777"/>
            <a:chExt cx="4268173" cy="5476431"/>
          </a:xfrm>
        </p:grpSpPr>
        <p:pic>
          <p:nvPicPr>
            <p:cNvPr id="7" name="Picture 6" descr="A group of people in a room&#10;&#10;Description automatically generated">
              <a:extLst>
                <a:ext uri="{FF2B5EF4-FFF2-40B4-BE49-F238E27FC236}">
                  <a16:creationId xmlns:a16="http://schemas.microsoft.com/office/drawing/2014/main" id="{36D90BE4-E462-4225-8274-DDB104E187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864437" y="3867297"/>
              <a:ext cx="4267761" cy="2844911"/>
            </a:xfrm>
            <a:prstGeom prst="rect">
              <a:avLst/>
            </a:prstGeom>
          </p:spPr>
        </p:pic>
        <p:pic>
          <p:nvPicPr>
            <p:cNvPr id="10" name="Picture 9">
              <a:extLst>
                <a:ext uri="{FF2B5EF4-FFF2-40B4-BE49-F238E27FC236}">
                  <a16:creationId xmlns:a16="http://schemas.microsoft.com/office/drawing/2014/main" id="{C0904923-EB86-4E9E-8B37-65346CFD05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64437" y="1235777"/>
              <a:ext cx="4268173" cy="2844911"/>
            </a:xfrm>
            <a:prstGeom prst="rect">
              <a:avLst/>
            </a:prstGeom>
          </p:spPr>
        </p:pic>
      </p:grpSp>
    </p:spTree>
    <p:extLst>
      <p:ext uri="{BB962C8B-B14F-4D97-AF65-F5344CB8AC3E}">
        <p14:creationId xmlns:p14="http://schemas.microsoft.com/office/powerpoint/2010/main" val="1085691418"/>
      </p:ext>
    </p:extLst>
  </p:cSld>
  <p:clrMapOvr>
    <a:masterClrMapping/>
  </p:clrMapOvr>
</p:sld>
</file>

<file path=ppt/theme/theme1.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1349</Words>
  <Application>Microsoft Macintosh PowerPoint</Application>
  <PresentationFormat>Widescreen</PresentationFormat>
  <Paragraphs>160</Paragraphs>
  <Slides>15</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Calibri Light</vt:lpstr>
      <vt:lpstr>Arial Narrow</vt:lpstr>
      <vt:lpstr>MS PGothic</vt:lpstr>
      <vt:lpstr>Times New Roman</vt:lpstr>
      <vt:lpstr>Noto Sans Symbols</vt:lpstr>
      <vt:lpstr>Helvetica Neue</vt:lpstr>
      <vt:lpstr>Calibri</vt:lpstr>
      <vt:lpstr>Arial</vt:lpstr>
      <vt:lpstr>Avenir</vt:lpstr>
      <vt:lpstr>Gill Sans</vt:lpstr>
      <vt:lpstr>Open Sans</vt:lpstr>
      <vt:lpstr>Courier New</vt:lpstr>
      <vt:lpstr>Default</vt:lpstr>
      <vt:lpstr>1_Office Theme</vt:lpstr>
      <vt:lpstr>PowerPoint Presentation</vt:lpstr>
      <vt:lpstr>PowerPoint Presentation</vt:lpstr>
      <vt:lpstr>PowerPoint Presentation</vt:lpstr>
      <vt:lpstr>PowerPoint Presentation</vt:lpstr>
      <vt:lpstr>PowerPoint Presentation</vt:lpstr>
      <vt:lpstr>South-Southeast Asia Research Initiative (SARI)  -  Funded by the NASA LCLUC Program (2015-current)</vt:lpstr>
      <vt:lpstr>PowerPoint Presentation</vt:lpstr>
      <vt:lpstr> SARI-Lead Dr. Vadrevu hired at NASA MSFC-SERVIR (2016) SERVIR-SARI Integrated Events – 3-4 events per year in Asia  </vt:lpstr>
      <vt:lpstr>SERVIR-SARI WGCapD Integrated Training Events Since 2019</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 A. Cherrington</dc:creator>
  <cp:lastModifiedBy>Irwin, Daniel E. (MSFC-ST11)</cp:lastModifiedBy>
  <cp:revision>27</cp:revision>
  <dcterms:modified xsi:type="dcterms:W3CDTF">2020-03-09T16:42:38Z</dcterms:modified>
</cp:coreProperties>
</file>