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5"/>
  </p:notesMasterIdLst>
  <p:sldIdLst>
    <p:sldId id="256" r:id="rId2"/>
    <p:sldId id="258" r:id="rId3"/>
    <p:sldId id="259" r:id="rId4"/>
  </p:sldIdLst>
  <p:sldSz cx="12192000" cy="6858000"/>
  <p:notesSz cx="6985000" cy="9283700"/>
  <p:embeddedFontLst>
    <p:embeddedFont>
      <p:font typeface="Helvetica Neue" panose="020B060402020202020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60"/>
  </p:normalViewPr>
  <p:slideViewPr>
    <p:cSldViewPr snapToGrid="0">
      <p:cViewPr varScale="1">
        <p:scale>
          <a:sx n="70" d="100"/>
          <a:sy n="70" d="100"/>
        </p:scale>
        <p:origin x="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dirty="0"/>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01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eos.org/document_management/Working_Groups/WGCapD/Meetings/WGCapD-8-2019/Day2_Items20-43/40_Zoffoli_SynergyWithWGDisasters_v2.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iscuss.terradue.com/t/gep-for-capacity-building-in-palu-sulawesi-indonesia/8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9" y="2514600"/>
            <a:ext cx="6727246"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i="0" u="none" strike="noStrike" cap="none" dirty="0" smtClean="0">
                <a:solidFill>
                  <a:schemeClr val="lt1"/>
                </a:solidFill>
                <a:latin typeface="Helvetica Neue"/>
                <a:ea typeface="Helvetica Neue"/>
                <a:cs typeface="Helvetica Neue"/>
                <a:sym typeface="Helvetica Neue"/>
              </a:rPr>
              <a:t>WGCapD &amp; </a:t>
            </a:r>
            <a:r>
              <a:rPr lang="en-US" sz="4000" b="1" i="0" u="none" strike="noStrike" cap="none" dirty="0" err="1" smtClean="0">
                <a:solidFill>
                  <a:schemeClr val="lt1"/>
                </a:solidFill>
                <a:latin typeface="Helvetica Neue"/>
                <a:ea typeface="Helvetica Neue"/>
                <a:cs typeface="Helvetica Neue"/>
                <a:sym typeface="Helvetica Neue"/>
              </a:rPr>
              <a:t>WGDisasters</a:t>
            </a:r>
            <a:r>
              <a:rPr lang="en-US" sz="4000" b="1" i="0" u="none" strike="noStrike" cap="none" dirty="0" smtClean="0">
                <a:solidFill>
                  <a:schemeClr val="lt1"/>
                </a:solidFill>
                <a:latin typeface="Helvetica Neue"/>
                <a:ea typeface="Helvetica Neue"/>
                <a:cs typeface="Helvetica Neue"/>
                <a:sym typeface="Helvetica Neue"/>
              </a:rPr>
              <a:t> </a:t>
            </a:r>
            <a:r>
              <a:rPr lang="en-US" sz="3600" b="1" i="0" u="none" strike="noStrike" cap="none" dirty="0" smtClean="0">
                <a:solidFill>
                  <a:schemeClr val="lt1"/>
                </a:solidFill>
                <a:latin typeface="Helvetica Neue"/>
                <a:ea typeface="Helvetica Neue"/>
                <a:cs typeface="Helvetica Neue"/>
                <a:sym typeface="Helvetica Neue"/>
              </a:rPr>
              <a:t>Synergies, Intersections and Opportunities to Collaborate</a:t>
            </a:r>
            <a:endParaRPr sz="1200"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2400" dirty="0" smtClean="0">
                <a:latin typeface="Helvetica Neue"/>
                <a:ea typeface="Helvetica Neue"/>
                <a:cs typeface="Helvetica Neue"/>
                <a:sym typeface="Helvetica Neue"/>
              </a:rPr>
              <a:t>Session 5b</a:t>
            </a:r>
            <a:endParaRPr sz="2800" dirty="0"/>
          </a:p>
          <a:p>
            <a:pPr marL="0" lvl="0" indent="0" algn="l" rtl="0">
              <a:spcBef>
                <a:spcPts val="0"/>
              </a:spcBef>
              <a:spcAft>
                <a:spcPts val="0"/>
              </a:spcAft>
              <a:buClr>
                <a:srgbClr val="FFFFFF"/>
              </a:buClr>
              <a:buSzPts val="1800"/>
              <a:buNone/>
            </a:pPr>
            <a:endParaRPr lang="en-US" sz="1800" dirty="0" smtClean="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3" name="Google Shape;53;p7"/>
          <p:cNvSpPr txBox="1">
            <a:spLocks noGrp="1"/>
          </p:cNvSpPr>
          <p:nvPr>
            <p:ph type="body" idx="1"/>
          </p:nvPr>
        </p:nvSpPr>
        <p:spPr>
          <a:xfrm>
            <a:off x="166254" y="1402773"/>
            <a:ext cx="5415679" cy="5101935"/>
          </a:xfrm>
          <a:prstGeom prst="rect">
            <a:avLst/>
          </a:prstGeom>
          <a:noFill/>
          <a:ln>
            <a:solidFill>
              <a:srgbClr val="002060"/>
            </a:solidFill>
          </a:ln>
        </p:spPr>
        <p:txBody>
          <a:bodyPr spcFirstLastPara="1" wrap="square" lIns="91425" tIns="45700" rIns="91425" bIns="45700" anchor="t" anchorCtr="0">
            <a:noAutofit/>
          </a:bodyPr>
          <a:lstStyle/>
          <a:p>
            <a:pPr marL="0" lvl="0" indent="0" algn="l" rtl="0">
              <a:spcBef>
                <a:spcPts val="0"/>
              </a:spcBef>
              <a:spcAft>
                <a:spcPts val="0"/>
              </a:spcAft>
              <a:buClr>
                <a:srgbClr val="002569"/>
              </a:buClr>
              <a:buSzPts val="2200"/>
              <a:buNone/>
            </a:pPr>
            <a:r>
              <a:rPr lang="en-US" sz="2200" b="1" dirty="0" smtClean="0"/>
              <a:t>WGCapD</a:t>
            </a:r>
          </a:p>
          <a:p>
            <a:pPr marL="0" lvl="0" indent="0" algn="l" rtl="0">
              <a:spcBef>
                <a:spcPts val="0"/>
              </a:spcBef>
              <a:spcAft>
                <a:spcPts val="0"/>
              </a:spcAft>
              <a:buClr>
                <a:srgbClr val="002569"/>
              </a:buClr>
              <a:buSzPts val="2200"/>
              <a:buNone/>
            </a:pPr>
            <a:r>
              <a:rPr lang="en-US" sz="1800" dirty="0" smtClean="0"/>
              <a:t>Created </a:t>
            </a:r>
            <a:r>
              <a:rPr lang="en-US" sz="1800" dirty="0"/>
              <a:t>in 2011, WGCapD undertakes activities based on the four pillars of the Data Democracy Initiative </a:t>
            </a:r>
            <a:r>
              <a:rPr lang="en-US" sz="1800" dirty="0" smtClean="0"/>
              <a:t>and </a:t>
            </a:r>
            <a:r>
              <a:rPr lang="en-US" sz="1800" dirty="0"/>
              <a:t>aims to unify CEOS efforts toward:</a:t>
            </a:r>
          </a:p>
          <a:p>
            <a:pPr marL="579438" lvl="1">
              <a:spcBef>
                <a:spcPts val="600"/>
              </a:spcBef>
              <a:buSzPts val="2200"/>
              <a:buChar char="•"/>
            </a:pPr>
            <a:r>
              <a:rPr lang="en-US" sz="1800" dirty="0" smtClean="0"/>
              <a:t>Providing </a:t>
            </a:r>
            <a:r>
              <a:rPr lang="en-US" sz="1800" dirty="0"/>
              <a:t>wider and easier access to Earth Observation data</a:t>
            </a:r>
          </a:p>
          <a:p>
            <a:pPr marL="579438" lvl="1">
              <a:spcBef>
                <a:spcPts val="0"/>
              </a:spcBef>
              <a:buSzPts val="2200"/>
              <a:buChar char="•"/>
            </a:pPr>
            <a:r>
              <a:rPr lang="en-US" sz="1800" dirty="0" smtClean="0"/>
              <a:t>Increasing </a:t>
            </a:r>
            <a:r>
              <a:rPr lang="en-US" sz="1800" dirty="0"/>
              <a:t>the sharing of software tools such as the use of open source software and open systems interface</a:t>
            </a:r>
          </a:p>
          <a:p>
            <a:pPr marL="579438" lvl="1">
              <a:spcBef>
                <a:spcPts val="0"/>
              </a:spcBef>
              <a:buSzPts val="2200"/>
              <a:buChar char="•"/>
            </a:pPr>
            <a:r>
              <a:rPr lang="en-US" sz="1800" dirty="0" smtClean="0"/>
              <a:t>Increasing </a:t>
            </a:r>
            <a:r>
              <a:rPr lang="en-US" sz="1800" dirty="0"/>
              <a:t>data dissemination capabilities and transferring relevant technologies to end users</a:t>
            </a:r>
          </a:p>
          <a:p>
            <a:pPr marL="579438" lvl="1">
              <a:spcBef>
                <a:spcPts val="0"/>
              </a:spcBef>
              <a:buSzPts val="2200"/>
              <a:buChar char="•"/>
            </a:pPr>
            <a:r>
              <a:rPr lang="en-US" sz="1800" dirty="0" smtClean="0"/>
              <a:t>Providing </a:t>
            </a:r>
            <a:r>
              <a:rPr lang="en-US" sz="1800" dirty="0"/>
              <a:t>intensive capacity building, education, and training (including awareness and outreach) for enabling end users to gather the information they </a:t>
            </a:r>
            <a:r>
              <a:rPr lang="en-US" sz="1800" dirty="0" smtClean="0"/>
              <a:t>need</a:t>
            </a:r>
            <a:endParaRPr sz="1800" dirty="0"/>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WGCapD &amp; </a:t>
            </a:r>
            <a:r>
              <a:rPr lang="en-US" dirty="0" err="1" smtClean="0"/>
              <a:t>WGDisasters</a:t>
            </a:r>
            <a:r>
              <a:rPr lang="en-US" dirty="0" smtClean="0"/>
              <a:t> Overviews</a:t>
            </a:r>
            <a:endParaRPr dirty="0"/>
          </a:p>
        </p:txBody>
      </p:sp>
      <p:sp>
        <p:nvSpPr>
          <p:cNvPr id="5" name="Google Shape;53;p7"/>
          <p:cNvSpPr txBox="1">
            <a:spLocks/>
          </p:cNvSpPr>
          <p:nvPr/>
        </p:nvSpPr>
        <p:spPr>
          <a:xfrm>
            <a:off x="5827593" y="1402772"/>
            <a:ext cx="6170503" cy="5101935"/>
          </a:xfrm>
          <a:prstGeom prst="rect">
            <a:avLst/>
          </a:prstGeom>
          <a:noFill/>
          <a:ln>
            <a:solidFill>
              <a:srgbClr val="002060"/>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buSzPts val="2200"/>
              <a:buFont typeface="Arial"/>
              <a:buNone/>
            </a:pPr>
            <a:r>
              <a:rPr lang="en-US" sz="2200" b="1" dirty="0" err="1" smtClean="0"/>
              <a:t>WGDisasters</a:t>
            </a:r>
            <a:endParaRPr lang="en-US" sz="2200" b="1" dirty="0" smtClean="0"/>
          </a:p>
          <a:p>
            <a:pPr marL="0" indent="0">
              <a:spcBef>
                <a:spcPts val="400"/>
              </a:spcBef>
              <a:buNone/>
            </a:pPr>
            <a:r>
              <a:rPr lang="en-US" sz="1800" dirty="0" err="1"/>
              <a:t>WGDisasters</a:t>
            </a:r>
            <a:r>
              <a:rPr lang="en-US" sz="1800" dirty="0"/>
              <a:t> ensures the sustained coordination of disaster-related activities undertaken by the CEOS Agencies and acts as an interface between CEOS and the community of stakeholders and users involved in risk management and disaster reduction. The main objectives of the WG are</a:t>
            </a:r>
            <a:r>
              <a:rPr lang="en-US" sz="1800" dirty="0" smtClean="0"/>
              <a:t>:</a:t>
            </a:r>
            <a:endParaRPr lang="en-US" sz="1800" dirty="0"/>
          </a:p>
          <a:p>
            <a:pPr marL="568325" indent="-336550">
              <a:spcBef>
                <a:spcPts val="400"/>
              </a:spcBef>
            </a:pPr>
            <a:r>
              <a:rPr lang="en-US" sz="1800" dirty="0"/>
              <a:t>To support the efforts of DRM authorities in protecting lives and safeguarding property by means of satellite-based EO and science-based analyses</a:t>
            </a:r>
          </a:p>
          <a:p>
            <a:pPr marL="568325" indent="-336550">
              <a:spcBef>
                <a:spcPts val="400"/>
              </a:spcBef>
            </a:pPr>
            <a:r>
              <a:rPr lang="en-US" sz="1800" dirty="0" smtClean="0"/>
              <a:t>To </a:t>
            </a:r>
            <a:r>
              <a:rPr lang="en-US" sz="1800" dirty="0"/>
              <a:t>foster increased use of EO in support of DRM</a:t>
            </a:r>
          </a:p>
          <a:p>
            <a:pPr marL="568325" indent="-336550">
              <a:spcBef>
                <a:spcPts val="400"/>
              </a:spcBef>
            </a:pPr>
            <a:r>
              <a:rPr lang="en-US" sz="1800" dirty="0" smtClean="0"/>
              <a:t>To </a:t>
            </a:r>
            <a:r>
              <a:rPr lang="en-US" sz="1800" dirty="0"/>
              <a:t>support the Implementation of the Sendai Framework for DRR, and in particular contribute to its Priority 1 “Understanding Risk”</a:t>
            </a:r>
          </a:p>
          <a:p>
            <a:pPr marL="568325" indent="-336550">
              <a:spcBef>
                <a:spcPts val="400"/>
              </a:spcBef>
            </a:pPr>
            <a:r>
              <a:rPr lang="en-US" sz="1800" dirty="0" smtClean="0"/>
              <a:t>To </a:t>
            </a:r>
            <a:r>
              <a:rPr lang="en-US" sz="1800" dirty="0"/>
              <a:t>raise the awareness of politicians, decision-makers, and major stakeholders of the benefits of using satellite EO in all phases of DRM.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53" name="Google Shape;53;p7"/>
          <p:cNvSpPr txBox="1">
            <a:spLocks noGrp="1"/>
          </p:cNvSpPr>
          <p:nvPr>
            <p:ph type="body" idx="1"/>
          </p:nvPr>
        </p:nvSpPr>
        <p:spPr>
          <a:xfrm>
            <a:off x="166255" y="1402773"/>
            <a:ext cx="11775536" cy="5101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569"/>
              </a:buClr>
              <a:buSzPts val="2200"/>
              <a:buNone/>
            </a:pPr>
            <a:r>
              <a:rPr lang="en-US" sz="2400" b="1" dirty="0" smtClean="0"/>
              <a:t>Past Collaborative Activities:</a:t>
            </a:r>
          </a:p>
          <a:p>
            <a:pPr lvl="0"/>
            <a:r>
              <a:rPr lang="en-US" sz="2200" dirty="0"/>
              <a:t>Joint session during WG annual meetings (conducted in March 2019): </a:t>
            </a:r>
            <a:r>
              <a:rPr lang="en-US" sz="2200" dirty="0">
                <a:hlinkClick r:id="rId3"/>
              </a:rPr>
              <a:t>http://</a:t>
            </a:r>
            <a:r>
              <a:rPr lang="en-US" sz="2200" dirty="0" smtClean="0">
                <a:hlinkClick r:id="rId3"/>
              </a:rPr>
              <a:t>ceos.org/document_management/Working_Groups/WGCapD/Meetings/WGCapD-8-2019/Day2_Items20-43/40_Zoffoli_SynergyWithWGDisasters_v2.pptx</a:t>
            </a:r>
            <a:r>
              <a:rPr lang="en-US" sz="2200" dirty="0" smtClean="0"/>
              <a:t> </a:t>
            </a:r>
            <a:endParaRPr lang="en-US" sz="2200" dirty="0"/>
          </a:p>
          <a:p>
            <a:pPr lvl="0"/>
            <a:r>
              <a:rPr lang="en-US" sz="2200" dirty="0" smtClean="0"/>
              <a:t>Discussions </a:t>
            </a:r>
            <a:r>
              <a:rPr lang="en-US" sz="2200" dirty="0"/>
              <a:t>about past WGCapD-organized disaster-related workshops and webinars</a:t>
            </a:r>
            <a:endParaRPr lang="en-US" sz="2400" b="1" dirty="0" smtClean="0"/>
          </a:p>
          <a:p>
            <a:pPr marL="101600" lvl="0" indent="0">
              <a:buNone/>
            </a:pPr>
            <a:endParaRPr lang="en-US" sz="2400" b="1" dirty="0"/>
          </a:p>
          <a:p>
            <a:pPr marL="101600" lvl="0" indent="0">
              <a:buNone/>
            </a:pPr>
            <a:r>
              <a:rPr lang="en-US" sz="2400" b="1" dirty="0" smtClean="0"/>
              <a:t>Opportunities for Future Collaboration:</a:t>
            </a:r>
            <a:endParaRPr lang="en-US" sz="2400" b="1" dirty="0"/>
          </a:p>
          <a:p>
            <a:pPr lvl="0"/>
            <a:r>
              <a:rPr lang="en-US" sz="2200" dirty="0"/>
              <a:t>GEO/LEO/SAR integration discussions have identified potential opportunities for joint capacity building activities</a:t>
            </a:r>
          </a:p>
          <a:p>
            <a:pPr lvl="0"/>
            <a:r>
              <a:rPr lang="en-US" sz="2200" dirty="0" smtClean="0"/>
              <a:t>Ongoing </a:t>
            </a:r>
            <a:r>
              <a:rPr lang="en-US" sz="2200" dirty="0"/>
              <a:t>capacity development activities within individual </a:t>
            </a:r>
            <a:r>
              <a:rPr lang="en-US" sz="2200" dirty="0" err="1"/>
              <a:t>WGDisasters</a:t>
            </a:r>
            <a:r>
              <a:rPr lang="en-US" sz="2200" dirty="0"/>
              <a:t> Pilot and Demonstrator activities could be coordinated or advertised through WGCapD </a:t>
            </a:r>
            <a:r>
              <a:rPr lang="en-US" sz="2200" dirty="0" smtClean="0"/>
              <a:t>channels.</a:t>
            </a:r>
          </a:p>
          <a:p>
            <a:pPr lvl="1"/>
            <a:r>
              <a:rPr lang="en-US" sz="2200" dirty="0" smtClean="0"/>
              <a:t>Example</a:t>
            </a:r>
            <a:r>
              <a:rPr lang="en-US" sz="2200" dirty="0"/>
              <a:t>: </a:t>
            </a:r>
            <a:r>
              <a:rPr lang="en-US" sz="2200" dirty="0" err="1">
                <a:hlinkClick r:id="rId4"/>
              </a:rPr>
              <a:t>WGDisasters</a:t>
            </a:r>
            <a:r>
              <a:rPr lang="en-US" sz="2200" dirty="0">
                <a:hlinkClick r:id="rId4"/>
              </a:rPr>
              <a:t> </a:t>
            </a:r>
            <a:r>
              <a:rPr lang="en-US" sz="2200" dirty="0" err="1">
                <a:hlinkClick r:id="rId4"/>
              </a:rPr>
              <a:t>GeoHazards</a:t>
            </a:r>
            <a:r>
              <a:rPr lang="en-US" sz="2200" dirty="0">
                <a:hlinkClick r:id="rId4"/>
              </a:rPr>
              <a:t> Lab </a:t>
            </a:r>
            <a:r>
              <a:rPr lang="en-US" sz="2200" dirty="0" err="1">
                <a:hlinkClick r:id="rId4"/>
              </a:rPr>
              <a:t>Geohazards</a:t>
            </a:r>
            <a:r>
              <a:rPr lang="en-US" sz="2200" dirty="0">
                <a:hlinkClick r:id="rId4"/>
              </a:rPr>
              <a:t> Exploitation Platform (GEP) Capacity Building in </a:t>
            </a:r>
            <a:r>
              <a:rPr lang="en-US" sz="2200" dirty="0" err="1">
                <a:hlinkClick r:id="rId4"/>
              </a:rPr>
              <a:t>Palu</a:t>
            </a:r>
            <a:r>
              <a:rPr lang="en-US" sz="2200" dirty="0">
                <a:hlinkClick r:id="rId4"/>
              </a:rPr>
              <a:t>, Sulawesi – </a:t>
            </a:r>
            <a:r>
              <a:rPr lang="en-US" sz="2200" dirty="0" smtClean="0">
                <a:hlinkClick r:id="rId4"/>
              </a:rPr>
              <a:t>Indonesia</a:t>
            </a:r>
            <a:r>
              <a:rPr lang="en-US" sz="2200" dirty="0" smtClean="0"/>
              <a:t>.</a:t>
            </a:r>
            <a:endParaRPr lang="en-US" sz="2200" dirty="0"/>
          </a:p>
        </p:txBody>
      </p:sp>
      <p:sp>
        <p:nvSpPr>
          <p:cNvPr id="54" name="Google Shape;54;p7"/>
          <p:cNvSpPr txBox="1">
            <a:spLocks noGrp="1"/>
          </p:cNvSpPr>
          <p:nvPr>
            <p:ph type="body" idx="2"/>
          </p:nvPr>
        </p:nvSpPr>
        <p:spPr>
          <a:xfrm>
            <a:off x="2220685" y="353887"/>
            <a:ext cx="8318977"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Collaborative Activities: Past, Present &amp; Future</a:t>
            </a:r>
            <a:endParaRPr dirty="0"/>
          </a:p>
        </p:txBody>
      </p:sp>
    </p:spTree>
    <p:extLst>
      <p:ext uri="{BB962C8B-B14F-4D97-AF65-F5344CB8AC3E}">
        <p14:creationId xmlns:p14="http://schemas.microsoft.com/office/powerpoint/2010/main" val="937108865"/>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332</Words>
  <Application>Microsoft Office PowerPoint</Application>
  <PresentationFormat>Widescreen</PresentationFormat>
  <Paragraphs>31</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Helvetica Neue</vt:lpstr>
      <vt:lpstr>Noto Sans Symbols</vt:lpstr>
      <vt:lpstr>Courier New</vt:lpstr>
      <vt:lpstr>Avenir</vt:lpstr>
      <vt:lpstr>Arial</vt:lpstr>
      <vt:lpstr>Calibri</vt:lpstr>
      <vt:lpstr>Default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(LARC-E3)[Science Systems &amp; Applications, Inc.]</dc:creator>
  <cp:lastModifiedBy>Childs, Lauren M. (LARC-E3)[DEVELOP]</cp:lastModifiedBy>
  <cp:revision>10</cp:revision>
  <dcterms:modified xsi:type="dcterms:W3CDTF">2020-03-10T19:49:13Z</dcterms:modified>
</cp:coreProperties>
</file>