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97" r:id="rId1"/>
  </p:sldMasterIdLst>
  <p:notesMasterIdLst>
    <p:notesMasterId r:id="rId22"/>
  </p:notesMasterIdLst>
  <p:sldIdLst>
    <p:sldId id="431" r:id="rId2"/>
    <p:sldId id="633" r:id="rId3"/>
    <p:sldId id="666" r:id="rId4"/>
    <p:sldId id="665" r:id="rId5"/>
    <p:sldId id="626" r:id="rId6"/>
    <p:sldId id="664" r:id="rId7"/>
    <p:sldId id="667" r:id="rId8"/>
    <p:sldId id="469" r:id="rId9"/>
    <p:sldId id="478" r:id="rId10"/>
    <p:sldId id="661" r:id="rId11"/>
    <p:sldId id="669" r:id="rId12"/>
    <p:sldId id="658" r:id="rId13"/>
    <p:sldId id="662" r:id="rId14"/>
    <p:sldId id="482" r:id="rId15"/>
    <p:sldId id="672" r:id="rId16"/>
    <p:sldId id="673" r:id="rId17"/>
    <p:sldId id="671" r:id="rId18"/>
    <p:sldId id="668" r:id="rId19"/>
    <p:sldId id="670" r:id="rId20"/>
    <p:sldId id="656" r:id="rId21"/>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5FF76"/>
    <a:srgbClr val="FFFF66"/>
    <a:srgbClr val="3BFF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5" autoAdjust="0"/>
    <p:restoredTop sz="82011" autoAdjust="0"/>
  </p:normalViewPr>
  <p:slideViewPr>
    <p:cSldViewPr snapToGrid="0" showGuides="1">
      <p:cViewPr varScale="1">
        <p:scale>
          <a:sx n="75" d="100"/>
          <a:sy n="75" d="100"/>
        </p:scale>
        <p:origin x="-228" y="-9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371F5B5A-1F3F-4A36-A8DB-4C059F08AFCD}" type="datetimeFigureOut">
              <a:rPr lang="ja-JP" altLang="en-US"/>
              <a:pPr>
                <a:defRPr/>
              </a:pPr>
              <a:t>2014/3/5</a:t>
            </a:fld>
            <a:endParaRPr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ja-JP" altLang="en-US" noProof="0" smtClean="0"/>
          </a:p>
        </p:txBody>
      </p:sp>
      <p:sp>
        <p:nvSpPr>
          <p:cNvPr id="5" name="ノート プレースホルダ 4"/>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E87024F4-82F8-49C9-B709-6CF4A22181D3}" type="slidenum">
              <a:rPr lang="ja-JP" altLang="en-US"/>
              <a:pPr>
                <a:defRPr/>
              </a:pPr>
              <a:t>‹#›</a:t>
            </a:fld>
            <a:endParaRPr lang="ja-JP" altLang="en-US"/>
          </a:p>
        </p:txBody>
      </p:sp>
    </p:spTree>
    <p:extLst>
      <p:ext uri="{BB962C8B-B14F-4D97-AF65-F5344CB8AC3E}">
        <p14:creationId xmlns:p14="http://schemas.microsoft.com/office/powerpoint/2010/main" val="2441785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xfrm>
            <a:off x="447675" y="4684713"/>
            <a:ext cx="5972175" cy="2586037"/>
          </a:xfrm>
          <a:noFill/>
          <a:ln/>
        </p:spPr>
        <p:txBody>
          <a:bodyPr>
            <a:spAutoFit/>
          </a:bodyPr>
          <a:lstStyle/>
          <a:p>
            <a:r>
              <a:rPr lang="en-US" altLang="ja-JP" smtClean="0">
                <a:ea typeface="ＭＳ Ｐゴシック" charset="-128"/>
              </a:rPr>
              <a:t>As you may know, Advanced Land Observing Satellite,</a:t>
            </a:r>
            <a:r>
              <a:rPr lang="en-GB" altLang="ja-JP" smtClean="0">
                <a:ea typeface="ＭＳ Ｐゴシック" charset="-128"/>
              </a:rPr>
              <a:t> </a:t>
            </a:r>
            <a:r>
              <a:rPr lang="en-US" altLang="ja-JP" smtClean="0">
                <a:ea typeface="ＭＳ Ｐゴシック" charset="-128"/>
              </a:rPr>
              <a:t>ALOS was launched successfully on January 24th in 2006, and renamed Daichi.</a:t>
            </a:r>
          </a:p>
          <a:p>
            <a:r>
              <a:rPr lang="en-US" altLang="ja-JP" smtClean="0">
                <a:ea typeface="ＭＳ Ｐゴシック" charset="-128"/>
              </a:rPr>
              <a:t>Calibration and Validation were done in the following months after the launch, and its regular operation started on October 24.</a:t>
            </a:r>
          </a:p>
          <a:p>
            <a:r>
              <a:rPr lang="en-US" altLang="ja-JP" smtClean="0">
                <a:ea typeface="ＭＳ Ｐゴシック" charset="-128"/>
              </a:rPr>
              <a:t>ALOS is a follow-on satellite to the Japanese Earth Resources Satellite-I, JERS-I and the first Advanced Earth-Observing Satellite, ADEOS, with significantly enhanced land-observation capability and technology.</a:t>
            </a:r>
          </a:p>
          <a:p>
            <a:r>
              <a:rPr lang="en-US" altLang="ja-JP" smtClean="0">
                <a:ea typeface="ＭＳ Ｐゴシック" charset="-128"/>
              </a:rPr>
              <a:t>ALOS has three remote-sensing instruments, PRISM, PALSAR and AVNIR-2 that enable precise land-coverage observation. </a:t>
            </a:r>
          </a:p>
          <a:p>
            <a:r>
              <a:rPr lang="en-US" altLang="ja-JP" smtClean="0">
                <a:ea typeface="ＭＳ Ｐゴシック" charset="-128"/>
              </a:rPr>
              <a:t>It will be used for disaster monitoring, cartography, and regional observation and resource surveying, and will address global warming. </a:t>
            </a:r>
          </a:p>
          <a:p>
            <a:endParaRPr lang="en-US" altLang="ja-JP" smtClean="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100"/>
              <a:t>GPM core observatory is nearly ready for launch at the Tanegashima Space Center in Japan. The satellite was transported by a large aircraft from the United States, shipped via sea to the Tanegashima Island, and transported to the Tanegashima Space Center by land. This is the photo of the GPM core observatory with two project managers from NASA and JAXA. The large and small rectangular boxes are Ku- and Ka-band radar, respectively.</a:t>
            </a:r>
            <a:endParaRPr kumimoji="1" lang="ja-JP" altLang="en-US"/>
          </a:p>
        </p:txBody>
      </p:sp>
      <p:sp>
        <p:nvSpPr>
          <p:cNvPr id="4" name="スライド番号プレースホルダー 3"/>
          <p:cNvSpPr>
            <a:spLocks noGrp="1"/>
          </p:cNvSpPr>
          <p:nvPr>
            <p:ph type="sldNum" sz="quarter" idx="10"/>
          </p:nvPr>
        </p:nvSpPr>
        <p:spPr/>
        <p:txBody>
          <a:bodyPr/>
          <a:lstStyle/>
          <a:p>
            <a:fld id="{E8118FB9-6259-4266-8042-F0B1698F4567}" type="slidenum">
              <a:rPr kumimoji="1" lang="ja-JP" altLang="en-US" smtClean="0"/>
              <a:t>3</a:t>
            </a:fld>
            <a:endParaRPr kumimoji="1" lang="ja-JP" altLang="en-US" dirty="0"/>
          </a:p>
        </p:txBody>
      </p:sp>
    </p:spTree>
    <p:extLst>
      <p:ext uri="{BB962C8B-B14F-4D97-AF65-F5344CB8AC3E}">
        <p14:creationId xmlns:p14="http://schemas.microsoft.com/office/powerpoint/2010/main" val="1424368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1AF73F7-171A-4E2F-80DB-D61AB9F897EA}" type="slidenum">
              <a:rPr lang="en-US" altLang="ja-JP" smtClean="0">
                <a:latin typeface="Arial" pitchFamily="34" charset="0"/>
              </a:rPr>
              <a:pPr/>
              <a:t>4</a:t>
            </a:fld>
            <a:endParaRPr lang="en-US" altLang="ja-JP" smtClean="0">
              <a:latin typeface="Arial" pitchFamily="34" charset="0"/>
            </a:endParaRPr>
          </a:p>
        </p:txBody>
      </p:sp>
      <p:sp>
        <p:nvSpPr>
          <p:cNvPr id="29699" name="Rectangle 2"/>
          <p:cNvSpPr>
            <a:spLocks noGrp="1" noRot="1" noChangeAspect="1" noChangeArrowheads="1" noTextEdit="1"/>
          </p:cNvSpPr>
          <p:nvPr>
            <p:ph type="sldImg"/>
          </p:nvPr>
        </p:nvSpPr>
        <p:spPr>
          <a:xfrm>
            <a:off x="903288" y="741363"/>
            <a:ext cx="4929187" cy="3698875"/>
          </a:xfrm>
          <a:ln/>
        </p:spPr>
      </p:sp>
      <p:sp>
        <p:nvSpPr>
          <p:cNvPr id="29700" name="Rectangle 3"/>
          <p:cNvSpPr>
            <a:spLocks noGrp="1" noChangeArrowheads="1"/>
          </p:cNvSpPr>
          <p:nvPr>
            <p:ph type="body" idx="1"/>
          </p:nvPr>
        </p:nvSpPr>
        <p:spPr>
          <a:xfrm>
            <a:off x="674688" y="4686303"/>
            <a:ext cx="5387975" cy="4441825"/>
          </a:xfrm>
          <a:noFill/>
          <a:ln/>
        </p:spPr>
        <p:txBody>
          <a:bodyPr lIns="95972" tIns="47987" rIns="95972" bIns="47987"/>
          <a:lstStyle/>
          <a:p>
            <a:r>
              <a:rPr lang="en-US" altLang="ja-JP" sz="1100"/>
              <a:t>Global Precipitation Measurement (GPM) is the follow up mission to TRMM. GPM is not the name of a single satellite, but the name of the mission consisting of GPM core observatory and constellation satellites for high accurate and frequent global precipitation observation. The GPM core observatory has been developed under an equal partnership between NASA and JAXA. As constellation satellites, we will utilize the international partners’ satellites with precipitation measurement capability. GPM is equipped with the most sophisticated spaceborne radar, the Dual-frequency Precipitation Radar (DPR) developed by JAXA and the National Institute of Information and Communications Technology (NICT), to observe 3-dimensional structure of rainfall. While TRMM/PR only uses a Ku-band radar (at approximately 13 GHz), GPM/DPR will add Ka-band radar (at approximately 36 GHz) to increase its sensitivity to weak rainfall and solid precipitation like snow. NASA provides the GPM microwave imager (GMI), which is a passive microwave radiometer, to obtain wide-area distribution of rainfall. GPM core observatory will be launched on February 27, 2014 (UTC).</a:t>
            </a:r>
            <a:endParaRPr lang="en-US" altLang="ja-JP" sz="13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100"/>
              <a:t>This is an example of TRMM results, showing the rainfall climatology over the tropics during a 14 year TRMM/PR observing period. This is really a breakthrough result, since there have been virtually no accurate precipitation observations over oceans. Considering the original design life of TRMM, which was just 3 years, we needed a follow up mission to continue this important observation from space.</a:t>
            </a:r>
            <a:endParaRPr kumimoji="1" lang="ja-JP" altLang="en-US"/>
          </a:p>
        </p:txBody>
      </p:sp>
      <p:sp>
        <p:nvSpPr>
          <p:cNvPr id="4" name="スライド番号プレースホルダー 3"/>
          <p:cNvSpPr>
            <a:spLocks noGrp="1"/>
          </p:cNvSpPr>
          <p:nvPr>
            <p:ph type="sldNum" sz="quarter" idx="10"/>
          </p:nvPr>
        </p:nvSpPr>
        <p:spPr/>
        <p:txBody>
          <a:bodyPr/>
          <a:lstStyle/>
          <a:p>
            <a:fld id="{E8118FB9-6259-4266-8042-F0B1698F4567}" type="slidenum">
              <a:rPr kumimoji="1" lang="ja-JP" altLang="en-US" smtClean="0"/>
              <a:t>6</a:t>
            </a:fld>
            <a:endParaRPr kumimoji="1" lang="ja-JP" altLang="en-US" dirty="0"/>
          </a:p>
        </p:txBody>
      </p:sp>
    </p:spTree>
    <p:extLst>
      <p:ext uri="{BB962C8B-B14F-4D97-AF65-F5344CB8AC3E}">
        <p14:creationId xmlns:p14="http://schemas.microsoft.com/office/powerpoint/2010/main" val="1069142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FFAF981-4F35-4C88-A75A-B0B9187C30DC}"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60902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EDF98E-956E-4839-AFEA-6AAC8306F225}" type="slidenum">
              <a:rPr lang="en-US" altLang="ja-JP" smtClean="0"/>
              <a:pPr fontAlgn="base">
                <a:spcBef>
                  <a:spcPct val="0"/>
                </a:spcBef>
                <a:spcAft>
                  <a:spcPct val="0"/>
                </a:spcAft>
                <a:defRPr/>
              </a:pPr>
              <a:t>14</a:t>
            </a:fld>
            <a:endParaRPr lang="en-US" altLang="ja-JP" dirty="0" smtClean="0"/>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D34BCC5-DCBF-4868-A53E-DB59D3F04EE6}" type="slidenum">
              <a:rPr lang="en-US" altLang="ja-JP" smtClean="0">
                <a:latin typeface="Arial" pitchFamily="34" charset="0"/>
              </a:rPr>
              <a:pPr/>
              <a:t>17</a:t>
            </a:fld>
            <a:endParaRPr lang="en-US" altLang="ja-JP" smtClean="0">
              <a:latin typeface="Arial" pitchFamily="34" charset="0"/>
            </a:endParaRPr>
          </a:p>
        </p:txBody>
      </p:sp>
      <p:sp>
        <p:nvSpPr>
          <p:cNvPr id="41987" name="Rectangle 2"/>
          <p:cNvSpPr>
            <a:spLocks noChangeArrowheads="1"/>
          </p:cNvSpPr>
          <p:nvPr/>
        </p:nvSpPr>
        <p:spPr bwMode="auto">
          <a:xfrm>
            <a:off x="3816350" y="0"/>
            <a:ext cx="2919413" cy="492125"/>
          </a:xfrm>
          <a:prstGeom prst="rect">
            <a:avLst/>
          </a:prstGeom>
          <a:noFill/>
          <a:ln w="12700">
            <a:noFill/>
            <a:miter lim="800000"/>
            <a:headEnd/>
            <a:tailEnd/>
          </a:ln>
        </p:spPr>
        <p:txBody>
          <a:bodyPr wrap="none" lIns="91425" tIns="45713" rIns="91425" bIns="45713" anchor="ctr"/>
          <a:lstStyle/>
          <a:p>
            <a:pPr defTabSz="912813">
              <a:spcBef>
                <a:spcPct val="20000"/>
              </a:spcBef>
              <a:buSzPct val="100000"/>
            </a:pPr>
            <a:endParaRPr lang="ja-JP" altLang="en-US" sz="2400"/>
          </a:p>
        </p:txBody>
      </p:sp>
      <p:sp>
        <p:nvSpPr>
          <p:cNvPr id="41988" name="Rectangle 3"/>
          <p:cNvSpPr>
            <a:spLocks noChangeArrowheads="1"/>
          </p:cNvSpPr>
          <p:nvPr/>
        </p:nvSpPr>
        <p:spPr bwMode="auto">
          <a:xfrm>
            <a:off x="3816350" y="9374188"/>
            <a:ext cx="2919413" cy="492125"/>
          </a:xfrm>
          <a:prstGeom prst="rect">
            <a:avLst/>
          </a:prstGeom>
          <a:noFill/>
          <a:ln w="12700">
            <a:noFill/>
            <a:miter lim="800000"/>
            <a:headEnd/>
            <a:tailEnd/>
          </a:ln>
        </p:spPr>
        <p:txBody>
          <a:bodyPr lIns="90863" tIns="44635" rIns="90863" bIns="44635" anchor="b"/>
          <a:lstStyle/>
          <a:p>
            <a:pPr algn="r"/>
            <a:r>
              <a:rPr lang="en-US" altLang="ja-JP" sz="1200">
                <a:latin typeface="Times New Roman" pitchFamily="18" charset="0"/>
                <a:ea typeface="明朝" pitchFamily="17" charset="-128"/>
              </a:rPr>
              <a:t>1</a:t>
            </a:r>
          </a:p>
        </p:txBody>
      </p:sp>
      <p:sp>
        <p:nvSpPr>
          <p:cNvPr id="41989" name="Rectangle 4"/>
          <p:cNvSpPr>
            <a:spLocks noChangeArrowheads="1"/>
          </p:cNvSpPr>
          <p:nvPr/>
        </p:nvSpPr>
        <p:spPr bwMode="auto">
          <a:xfrm>
            <a:off x="0" y="9374188"/>
            <a:ext cx="2919413" cy="492125"/>
          </a:xfrm>
          <a:prstGeom prst="rect">
            <a:avLst/>
          </a:prstGeom>
          <a:noFill/>
          <a:ln w="12700">
            <a:noFill/>
            <a:miter lim="800000"/>
            <a:headEnd/>
            <a:tailEnd/>
          </a:ln>
        </p:spPr>
        <p:txBody>
          <a:bodyPr wrap="none" lIns="91425" tIns="45713" rIns="91425" bIns="45713" anchor="ctr"/>
          <a:lstStyle/>
          <a:p>
            <a:pPr defTabSz="912813">
              <a:spcBef>
                <a:spcPct val="20000"/>
              </a:spcBef>
              <a:buSzPct val="100000"/>
            </a:pPr>
            <a:endParaRPr lang="ja-JP" altLang="en-US" sz="2400"/>
          </a:p>
        </p:txBody>
      </p:sp>
      <p:sp>
        <p:nvSpPr>
          <p:cNvPr id="41990" name="Rectangle 5"/>
          <p:cNvSpPr>
            <a:spLocks noChangeArrowheads="1"/>
          </p:cNvSpPr>
          <p:nvPr/>
        </p:nvSpPr>
        <p:spPr bwMode="auto">
          <a:xfrm>
            <a:off x="0" y="0"/>
            <a:ext cx="2919413" cy="492125"/>
          </a:xfrm>
          <a:prstGeom prst="rect">
            <a:avLst/>
          </a:prstGeom>
          <a:noFill/>
          <a:ln w="12700">
            <a:noFill/>
            <a:miter lim="800000"/>
            <a:headEnd/>
            <a:tailEnd/>
          </a:ln>
        </p:spPr>
        <p:txBody>
          <a:bodyPr wrap="none" lIns="91425" tIns="45713" rIns="91425" bIns="45713" anchor="ctr"/>
          <a:lstStyle/>
          <a:p>
            <a:pPr defTabSz="912813">
              <a:spcBef>
                <a:spcPct val="20000"/>
              </a:spcBef>
              <a:buSzPct val="100000"/>
            </a:pPr>
            <a:endParaRPr lang="ja-JP" altLang="en-US" sz="2400"/>
          </a:p>
        </p:txBody>
      </p:sp>
      <p:sp>
        <p:nvSpPr>
          <p:cNvPr id="41991" name="Rectangle 6"/>
          <p:cNvSpPr>
            <a:spLocks noGrp="1" noRot="1" noChangeAspect="1" noChangeArrowheads="1" noTextEdit="1"/>
          </p:cNvSpPr>
          <p:nvPr>
            <p:ph type="sldImg"/>
          </p:nvPr>
        </p:nvSpPr>
        <p:spPr>
          <a:xfrm>
            <a:off x="912813" y="749300"/>
            <a:ext cx="4911725" cy="3684588"/>
          </a:xfrm>
          <a:ln w="12700" cap="flat"/>
        </p:spPr>
      </p:sp>
      <p:sp>
        <p:nvSpPr>
          <p:cNvPr id="41992" name="Rectangle 7"/>
          <p:cNvSpPr>
            <a:spLocks noGrp="1" noChangeArrowheads="1"/>
          </p:cNvSpPr>
          <p:nvPr>
            <p:ph type="body" idx="1"/>
          </p:nvPr>
        </p:nvSpPr>
        <p:spPr>
          <a:xfrm>
            <a:off x="896938" y="4684713"/>
            <a:ext cx="4941887" cy="4443412"/>
          </a:xfrm>
          <a:noFill/>
          <a:ln/>
        </p:spPr>
        <p:txBody>
          <a:bodyPr lIns="90863" tIns="44635" rIns="90863" bIns="44635"/>
          <a:lstStyle/>
          <a:p>
            <a:pPr eaLnBrk="1" hangingPunct="1"/>
            <a:endParaRPr lang="en-US" altLang="ja-JP"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8577051B-8EE4-48C0-AB33-FA4398B717B4}" type="slidenum">
              <a:rPr lang="en-US" altLang="ja-JP" smtClean="0">
                <a:latin typeface="Times New Roman" pitchFamily="-80" charset="0"/>
                <a:ea typeface="ＭＳ Ｐゴシック" charset="-128"/>
              </a:rPr>
              <a:pPr/>
              <a:t>19</a:t>
            </a:fld>
            <a:endParaRPr lang="en-US" altLang="ja-JP" smtClean="0">
              <a:latin typeface="Times New Roman" pitchFamily="-80" charset="0"/>
              <a:ea typeface="ＭＳ Ｐゴシック" charset="-128"/>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ja-JP" altLang="en-US" dirty="0" smtClean="0">
              <a:latin typeface="Times New Roman" pitchFamily="-80" charset="0"/>
              <a:ea typeface="ＭＳ Ｐ明朝"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3555"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r>
              <a:rPr lang="ja-JP" altLang="en-US" dirty="0" smtClean="0"/>
              <a:t>・　</a:t>
            </a:r>
            <a:r>
              <a:rPr lang="en-US" altLang="ja-JP" dirty="0" smtClean="0"/>
              <a:t>JAXA</a:t>
            </a:r>
            <a:r>
              <a:rPr lang="ja-JP" altLang="en-US" dirty="0" smtClean="0"/>
              <a:t> </a:t>
            </a:r>
            <a:r>
              <a:rPr lang="en-US" altLang="ja-JP" dirty="0" smtClean="0"/>
              <a:t>is planning new satellites as a post-ALOS mission.</a:t>
            </a:r>
          </a:p>
          <a:p>
            <a:r>
              <a:rPr lang="ja-JP" altLang="en-US" dirty="0" smtClean="0"/>
              <a:t>・ </a:t>
            </a:r>
            <a:r>
              <a:rPr lang="en-US" altLang="ja-JP" dirty="0" smtClean="0"/>
              <a:t> ALOS-2 and ALOS-3.</a:t>
            </a:r>
          </a:p>
          <a:p>
            <a:r>
              <a:rPr lang="ja-JP" altLang="en-US" dirty="0" smtClean="0"/>
              <a:t>・　</a:t>
            </a:r>
            <a:r>
              <a:rPr lang="en-US" altLang="ja-JP" dirty="0" smtClean="0"/>
              <a:t>ALOS-2 will carry L-band SAR, and ALOS-3 will carry optical imagers.</a:t>
            </a:r>
          </a:p>
          <a:p>
            <a:r>
              <a:rPr lang="ja-JP" altLang="en-US" dirty="0" smtClean="0"/>
              <a:t>・　</a:t>
            </a:r>
            <a:r>
              <a:rPr lang="en-US" altLang="ja-JP" dirty="0" smtClean="0"/>
              <a:t>Tomorrow morning, Suzuki-san from JAXA will introduce about ALOS-2.</a:t>
            </a:r>
          </a:p>
          <a:p>
            <a:r>
              <a:rPr lang="ja-JP" altLang="en-US" dirty="0" smtClean="0"/>
              <a:t>・　</a:t>
            </a:r>
            <a:r>
              <a:rPr lang="en-US" altLang="ja-JP" dirty="0" smtClean="0"/>
              <a:t>ALOS-3</a:t>
            </a:r>
            <a:r>
              <a:rPr lang="ja-JP" altLang="en-US" dirty="0" smtClean="0"/>
              <a:t> </a:t>
            </a:r>
            <a:r>
              <a:rPr lang="en-US" altLang="ja-JP" dirty="0" smtClean="0"/>
              <a:t>will take over the global land observation by PRISM and AVNIR-2 on board ALOS, as well as </a:t>
            </a:r>
            <a:r>
              <a:rPr lang="ja-JP" altLang="en-US" dirty="0" smtClean="0"/>
              <a:t>・・・</a:t>
            </a:r>
            <a:endParaRPr lang="en-US" altLang="ja-JP" dirty="0" smtClean="0"/>
          </a:p>
        </p:txBody>
      </p:sp>
      <p:sp>
        <p:nvSpPr>
          <p:cNvPr id="23556" name="スライド番号プレースホルダー 3"/>
          <p:cNvSpPr>
            <a:spLocks noGrp="1"/>
          </p:cNvSpPr>
          <p:nvPr>
            <p:ph type="sldNum" sz="quarter" idx="5"/>
          </p:nvPr>
        </p:nvSpPr>
        <p:spPr bwMode="auto">
          <a:noFill/>
          <a:ln>
            <a:miter lim="800000"/>
            <a:headEnd/>
            <a:tailEnd/>
          </a:ln>
        </p:spPr>
        <p:txBody>
          <a:bodyPr/>
          <a:lstStyle/>
          <a:p>
            <a:fld id="{8484FCDC-5638-426A-84E0-056A0A708152}" type="slidenum">
              <a:rPr lang="ja-JP" altLang="en-US" smtClean="0"/>
              <a:pPr/>
              <a:t>20</a:t>
            </a:fld>
            <a:endParaRPr lang="en-US"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5" name="直角三角形 4"/>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kumimoji="0" lang="en-US"/>
          </a:p>
        </p:txBody>
      </p:sp>
      <p:grpSp>
        <p:nvGrpSpPr>
          <p:cNvPr id="6" name="グループ化 16"/>
          <p:cNvGrpSpPr>
            <a:grpSpLocks/>
          </p:cNvGrpSpPr>
          <p:nvPr/>
        </p:nvGrpSpPr>
        <p:grpSpPr bwMode="auto">
          <a:xfrm>
            <a:off x="-3175" y="4953000"/>
            <a:ext cx="9147175" cy="1911350"/>
            <a:chOff x="-3765" y="4832896"/>
            <a:chExt cx="9147765" cy="2032192"/>
          </a:xfrm>
        </p:grpSpPr>
        <p:sp>
          <p:nvSpPr>
            <p:cNvPr id="7" name="フリーフォーム 6"/>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kumimoji="0" lang="en-US">
                <a:latin typeface="+mn-lt"/>
                <a:ea typeface="+mn-ea"/>
              </a:endParaRPr>
            </a:p>
          </p:txBody>
        </p:sp>
        <p:sp>
          <p:nvSpPr>
            <p:cNvPr id="8" name="フリーフォーム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w="9525" cap="flat" cmpd="sng" algn="ctr">
              <a:noFill/>
              <a:prstDash val="solid"/>
              <a:round/>
              <a:headEnd type="none" w="med" len="med"/>
              <a:tailEnd type="none" w="med" len="med"/>
            </a:ln>
          </p:spPr>
          <p:txBody>
            <a:bodyPr/>
            <a:lstStyle/>
            <a:p>
              <a:pPr>
                <a:defRPr/>
              </a:pPr>
              <a:endParaRPr lang="ja-JP" altLang="en-US">
                <a:ea typeface="ＭＳ Ｐゴシック" pitchFamily="50" charset="-128"/>
              </a:endParaRPr>
            </a:p>
          </p:txBody>
        </p:sp>
        <p:sp>
          <p:nvSpPr>
            <p:cNvPr id="10" name="フリーフォーム 9"/>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kumimoji="0" lang="en-US"/>
            </a:p>
          </p:txBody>
        </p:sp>
        <p:cxnSp>
          <p:nvCxnSpPr>
            <p:cNvPr id="11" name="直線コネクタ 10"/>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タイトル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ja-JP" altLang="en-US" smtClean="0"/>
              <a:t>マスタ タイトルの書式設定</a:t>
            </a:r>
            <a:endParaRPr lang="en-US"/>
          </a:p>
        </p:txBody>
      </p:sp>
      <p:sp>
        <p:nvSpPr>
          <p:cNvPr id="17" name="サブタイトル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ja-JP" altLang="en-US" smtClean="0"/>
              <a:t>マスタ サブタイトルの書式設定</a:t>
            </a:r>
            <a:endParaRPr lang="en-US"/>
          </a:p>
        </p:txBody>
      </p:sp>
      <p:sp>
        <p:nvSpPr>
          <p:cNvPr id="12" name="日付プレースホルダ 29"/>
          <p:cNvSpPr>
            <a:spLocks noGrp="1"/>
          </p:cNvSpPr>
          <p:nvPr>
            <p:ph type="dt" sz="half" idx="10"/>
          </p:nvPr>
        </p:nvSpPr>
        <p:spPr/>
        <p:txBody>
          <a:bodyPr/>
          <a:lstStyle>
            <a:lvl1pPr>
              <a:defRPr>
                <a:solidFill>
                  <a:srgbClr val="FFFFFF"/>
                </a:solidFill>
              </a:defRPr>
            </a:lvl1pPr>
            <a:extLst/>
          </a:lstStyle>
          <a:p>
            <a:pPr>
              <a:defRPr/>
            </a:pPr>
            <a:fld id="{45533D9C-F454-40DA-910D-C1754E8E57C8}" type="datetime1">
              <a:rPr lang="ja-JP" altLang="en-US"/>
              <a:pPr>
                <a:defRPr/>
              </a:pPr>
              <a:t>2014/3/5</a:t>
            </a:fld>
            <a:endParaRPr lang="ja-JP" altLang="en-US"/>
          </a:p>
        </p:txBody>
      </p:sp>
      <p:sp>
        <p:nvSpPr>
          <p:cNvPr id="13" name="フッター プレースホルダ 18"/>
          <p:cNvSpPr>
            <a:spLocks noGrp="1"/>
          </p:cNvSpPr>
          <p:nvPr>
            <p:ph type="ftr" sz="quarter" idx="11"/>
          </p:nvPr>
        </p:nvSpPr>
        <p:spPr/>
        <p:txBody>
          <a:bodyPr/>
          <a:lstStyle>
            <a:lvl1pPr>
              <a:defRPr>
                <a:solidFill>
                  <a:schemeClr val="accent1">
                    <a:tint val="20000"/>
                  </a:schemeClr>
                </a:solidFill>
              </a:defRPr>
            </a:lvl1pPr>
            <a:extLst/>
          </a:lstStyle>
          <a:p>
            <a:pPr>
              <a:defRPr/>
            </a:pPr>
            <a:endParaRPr lang="ja-JP" altLang="en-US"/>
          </a:p>
        </p:txBody>
      </p:sp>
      <p:sp>
        <p:nvSpPr>
          <p:cNvPr id="14" name="スライド番号プレースホルダ 26"/>
          <p:cNvSpPr>
            <a:spLocks noGrp="1"/>
          </p:cNvSpPr>
          <p:nvPr>
            <p:ph type="sldNum" sz="quarter" idx="12"/>
          </p:nvPr>
        </p:nvSpPr>
        <p:spPr/>
        <p:txBody>
          <a:bodyPr/>
          <a:lstStyle>
            <a:lvl1pPr>
              <a:defRPr>
                <a:solidFill>
                  <a:srgbClr val="FFFFFF"/>
                </a:solidFill>
              </a:defRPr>
            </a:lvl1pPr>
            <a:extLst/>
          </a:lstStyle>
          <a:p>
            <a:pPr>
              <a:defRPr/>
            </a:pPr>
            <a:fld id="{89FF7231-CF32-45FE-AF5F-0325673A61E3}" type="slidenum">
              <a:rPr lang="ja-JP" altLang="en-US"/>
              <a:pPr>
                <a:defRPr/>
              </a:pPr>
              <a:t>‹#›</a:t>
            </a:fld>
            <a:endParaRPr lang="ja-JP" altLang="en-US"/>
          </a:p>
        </p:txBody>
      </p:sp>
      <p:pic>
        <p:nvPicPr>
          <p:cNvPr id="15" name="Picture 19" descr="logo_j"/>
          <p:cNvPicPr>
            <a:picLocks noChangeAspect="1" noChangeArrowheads="1"/>
          </p:cNvPicPr>
          <p:nvPr userDrawn="1"/>
        </p:nvPicPr>
        <p:blipFill>
          <a:blip r:embed="rId3" cstate="print"/>
          <a:srcRect/>
          <a:stretch>
            <a:fillRect/>
          </a:stretch>
        </p:blipFill>
        <p:spPr bwMode="auto">
          <a:xfrm>
            <a:off x="8088922" y="1"/>
            <a:ext cx="1055077" cy="623088"/>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extLs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457200" y="1481329"/>
            <a:ext cx="8229600" cy="4386071"/>
          </a:xfrm>
        </p:spPr>
        <p:txBody>
          <a:bodyPr vert="eaVert"/>
          <a:lstStyle>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9"/>
          <p:cNvSpPr>
            <a:spLocks noGrp="1"/>
          </p:cNvSpPr>
          <p:nvPr>
            <p:ph type="dt" sz="half" idx="10"/>
          </p:nvPr>
        </p:nvSpPr>
        <p:spPr/>
        <p:txBody>
          <a:bodyPr/>
          <a:lstStyle>
            <a:lvl1pPr>
              <a:defRPr/>
            </a:lvl1pPr>
          </a:lstStyle>
          <a:p>
            <a:pPr>
              <a:defRPr/>
            </a:pPr>
            <a:fld id="{B50E08E0-1CFC-488C-9190-F1C2CE3F0266}" type="datetime1">
              <a:rPr lang="ja-JP" altLang="en-US"/>
              <a:pPr>
                <a:defRPr/>
              </a:pPr>
              <a:t>2014/3/5</a:t>
            </a:fld>
            <a:endParaRPr lang="ja-JP" altLang="en-US"/>
          </a:p>
        </p:txBody>
      </p:sp>
      <p:sp>
        <p:nvSpPr>
          <p:cNvPr id="5" name="フッター プレースホルダ 21"/>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17"/>
          <p:cNvSpPr>
            <a:spLocks noGrp="1"/>
          </p:cNvSpPr>
          <p:nvPr>
            <p:ph type="sldNum" sz="quarter" idx="12"/>
          </p:nvPr>
        </p:nvSpPr>
        <p:spPr/>
        <p:txBody>
          <a:bodyPr/>
          <a:lstStyle>
            <a:lvl1pPr>
              <a:defRPr/>
            </a:lvl1pPr>
          </a:lstStyle>
          <a:p>
            <a:pPr>
              <a:defRPr/>
            </a:pPr>
            <a:fld id="{B15FB7F6-D012-4256-8532-F5088BB132CE}"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44013" y="274640"/>
            <a:ext cx="1777470" cy="5592761"/>
          </a:xfrm>
        </p:spPr>
        <p:txBody>
          <a:bodyPr vert="eaVert"/>
          <a:lstStyle>
            <a:extLs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457200" y="274641"/>
            <a:ext cx="6324600" cy="5592760"/>
          </a:xfrm>
        </p:spPr>
        <p:txBody>
          <a:bodyPr vert="eaVert"/>
          <a:lstStyle>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9"/>
          <p:cNvSpPr>
            <a:spLocks noGrp="1"/>
          </p:cNvSpPr>
          <p:nvPr>
            <p:ph type="dt" sz="half" idx="10"/>
          </p:nvPr>
        </p:nvSpPr>
        <p:spPr/>
        <p:txBody>
          <a:bodyPr/>
          <a:lstStyle>
            <a:lvl1pPr>
              <a:defRPr/>
            </a:lvl1pPr>
          </a:lstStyle>
          <a:p>
            <a:pPr>
              <a:defRPr/>
            </a:pPr>
            <a:fld id="{B1D78267-C946-4E11-B60B-3C4C747674D5}" type="datetime1">
              <a:rPr lang="ja-JP" altLang="en-US"/>
              <a:pPr>
                <a:defRPr/>
              </a:pPr>
              <a:t>2014/3/5</a:t>
            </a:fld>
            <a:endParaRPr lang="ja-JP" altLang="en-US"/>
          </a:p>
        </p:txBody>
      </p:sp>
      <p:sp>
        <p:nvSpPr>
          <p:cNvPr id="5" name="フッター プレースホルダ 21"/>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17"/>
          <p:cNvSpPr>
            <a:spLocks noGrp="1"/>
          </p:cNvSpPr>
          <p:nvPr>
            <p:ph type="sldNum" sz="quarter" idx="12"/>
          </p:nvPr>
        </p:nvSpPr>
        <p:spPr/>
        <p:txBody>
          <a:bodyPr/>
          <a:lstStyle>
            <a:lvl1pPr>
              <a:defRPr/>
            </a:lvl1pPr>
          </a:lstStyle>
          <a:p>
            <a:pPr>
              <a:defRPr/>
            </a:pPr>
            <a:fld id="{CE78CBE1-0135-4ECF-B816-12A1B69CDFB2}"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9"/>
          <p:cNvSpPr>
            <a:spLocks noGrp="1"/>
          </p:cNvSpPr>
          <p:nvPr>
            <p:ph type="dt" sz="half" idx="10"/>
          </p:nvPr>
        </p:nvSpPr>
        <p:spPr/>
        <p:txBody>
          <a:bodyPr/>
          <a:lstStyle>
            <a:lvl1pPr>
              <a:defRPr/>
            </a:lvl1pPr>
          </a:lstStyle>
          <a:p>
            <a:pPr>
              <a:defRPr/>
            </a:pPr>
            <a:fld id="{E3CF7F5A-E141-43C0-99B2-65886BA49D6F}" type="datetime1">
              <a:rPr lang="ja-JP" altLang="en-US"/>
              <a:pPr>
                <a:defRPr/>
              </a:pPr>
              <a:t>2014/3/5</a:t>
            </a:fld>
            <a:endParaRPr lang="ja-JP" altLang="en-US"/>
          </a:p>
        </p:txBody>
      </p:sp>
      <p:sp>
        <p:nvSpPr>
          <p:cNvPr id="4" name="フッター プレースホルダ 21"/>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17"/>
          <p:cNvSpPr>
            <a:spLocks noGrp="1"/>
          </p:cNvSpPr>
          <p:nvPr>
            <p:ph type="sldNum" sz="quarter" idx="12"/>
          </p:nvPr>
        </p:nvSpPr>
        <p:spPr/>
        <p:txBody>
          <a:bodyPr/>
          <a:lstStyle>
            <a:lvl1pPr>
              <a:defRPr/>
            </a:lvl1pPr>
          </a:lstStyle>
          <a:p>
            <a:pPr>
              <a:defRPr/>
            </a:pPr>
            <a:fld id="{90DF35CD-DA97-49D4-AFE6-3FB0AACC6149}"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タイトル 6"/>
          <p:cNvSpPr>
            <a:spLocks noGrp="1"/>
          </p:cNvSpPr>
          <p:nvPr>
            <p:ph type="title"/>
          </p:nvPr>
        </p:nvSpPr>
        <p:spPr/>
        <p:txBody>
          <a:bodyPr rtlCol="0"/>
          <a:lstStyle>
            <a:extLst/>
          </a:lstStyle>
          <a:p>
            <a:r>
              <a:rPr lang="ja-JP" altLang="en-US" smtClean="0"/>
              <a:t>マスタ タイトルの書式設定</a:t>
            </a:r>
            <a:endParaRPr lang="en-US"/>
          </a:p>
        </p:txBody>
      </p:sp>
      <p:sp>
        <p:nvSpPr>
          <p:cNvPr id="4" name="日付プレースホルダ 9"/>
          <p:cNvSpPr>
            <a:spLocks noGrp="1"/>
          </p:cNvSpPr>
          <p:nvPr>
            <p:ph type="dt" sz="half" idx="10"/>
          </p:nvPr>
        </p:nvSpPr>
        <p:spPr/>
        <p:txBody>
          <a:bodyPr/>
          <a:lstStyle>
            <a:lvl1pPr>
              <a:defRPr/>
            </a:lvl1pPr>
          </a:lstStyle>
          <a:p>
            <a:pPr>
              <a:defRPr/>
            </a:pPr>
            <a:fld id="{9864ECFB-E338-4918-BB3D-EF67B336F97A}" type="datetime1">
              <a:rPr lang="ja-JP" altLang="en-US"/>
              <a:pPr>
                <a:defRPr/>
              </a:pPr>
              <a:t>2014/3/5</a:t>
            </a:fld>
            <a:endParaRPr lang="ja-JP" altLang="en-US"/>
          </a:p>
        </p:txBody>
      </p:sp>
      <p:sp>
        <p:nvSpPr>
          <p:cNvPr id="5" name="フッター プレースホルダ 21"/>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17"/>
          <p:cNvSpPr>
            <a:spLocks noGrp="1"/>
          </p:cNvSpPr>
          <p:nvPr>
            <p:ph type="sldNum" sz="quarter" idx="12"/>
          </p:nvPr>
        </p:nvSpPr>
        <p:spPr/>
        <p:txBody>
          <a:bodyPr/>
          <a:lstStyle>
            <a:lvl1pPr>
              <a:defRPr/>
            </a:lvl1pPr>
          </a:lstStyle>
          <a:p>
            <a:pPr>
              <a:defRPr/>
            </a:pPr>
            <a:fld id="{60D52ED9-908A-4981-B9FD-904A1FF148D6}"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 name="山形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kumimoji="0" lang="en-US"/>
          </a:p>
        </p:txBody>
      </p:sp>
      <p:sp>
        <p:nvSpPr>
          <p:cNvPr id="5" name="山形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kumimoji="0" lang="en-US"/>
          </a:p>
        </p:txBody>
      </p:sp>
      <p:sp>
        <p:nvSpPr>
          <p:cNvPr id="2" name="タイトル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ja-JP" altLang="en-US" smtClean="0"/>
              <a:t>マスタ テキストの書式設定</a:t>
            </a:r>
          </a:p>
        </p:txBody>
      </p:sp>
      <p:sp>
        <p:nvSpPr>
          <p:cNvPr id="6" name="日付プレースホルダ 3"/>
          <p:cNvSpPr>
            <a:spLocks noGrp="1"/>
          </p:cNvSpPr>
          <p:nvPr>
            <p:ph type="dt" sz="half" idx="10"/>
          </p:nvPr>
        </p:nvSpPr>
        <p:spPr/>
        <p:txBody>
          <a:bodyPr/>
          <a:lstStyle>
            <a:lvl1pPr>
              <a:defRPr/>
            </a:lvl1pPr>
            <a:extLst/>
          </a:lstStyle>
          <a:p>
            <a:pPr>
              <a:defRPr/>
            </a:pPr>
            <a:fld id="{5EC54876-5BD9-44AB-AB53-72C0B636A430}" type="datetime1">
              <a:rPr lang="ja-JP" altLang="en-US"/>
              <a:pPr>
                <a:defRPr/>
              </a:pPr>
              <a:t>2014/3/5</a:t>
            </a:fld>
            <a:endParaRPr lang="ja-JP" altLang="en-US"/>
          </a:p>
        </p:txBody>
      </p:sp>
      <p:sp>
        <p:nvSpPr>
          <p:cNvPr id="7" name="フッター プレースホルダ 4"/>
          <p:cNvSpPr>
            <a:spLocks noGrp="1"/>
          </p:cNvSpPr>
          <p:nvPr>
            <p:ph type="ftr" sz="quarter" idx="11"/>
          </p:nvPr>
        </p:nvSpPr>
        <p:spPr/>
        <p:txBody>
          <a:bodyPr/>
          <a:lstStyle>
            <a:lvl1pPr>
              <a:defRPr/>
            </a:lvl1pPr>
            <a:extLst/>
          </a:lstStyle>
          <a:p>
            <a:pPr>
              <a:defRPr/>
            </a:pPr>
            <a:endParaRPr lang="ja-JP" altLang="en-US"/>
          </a:p>
        </p:txBody>
      </p:sp>
      <p:sp>
        <p:nvSpPr>
          <p:cNvPr id="8" name="スライド番号プレースホルダ 5"/>
          <p:cNvSpPr>
            <a:spLocks noGrp="1"/>
          </p:cNvSpPr>
          <p:nvPr>
            <p:ph type="sldNum" sz="quarter" idx="12"/>
          </p:nvPr>
        </p:nvSpPr>
        <p:spPr/>
        <p:txBody>
          <a:bodyPr/>
          <a:lstStyle>
            <a:lvl1pPr>
              <a:defRPr/>
            </a:lvl1pPr>
            <a:extLst/>
          </a:lstStyle>
          <a:p>
            <a:pPr>
              <a:defRPr/>
            </a:pPr>
            <a:fld id="{2B292610-62C3-469D-9DA1-9E29A250589A}"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3" name="コンテンツ プレースホルダ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8" name="タイトル 7"/>
          <p:cNvSpPr>
            <a:spLocks noGrp="1"/>
          </p:cNvSpPr>
          <p:nvPr>
            <p:ph type="title"/>
          </p:nvPr>
        </p:nvSpPr>
        <p:spPr/>
        <p:txBody>
          <a:bodyPr rtlCol="0"/>
          <a:lstStyle>
            <a:extLst/>
          </a:lstStyle>
          <a:p>
            <a:r>
              <a:rPr lang="ja-JP" altLang="en-US" smtClean="0"/>
              <a:t>マスタ タイトルの書式設定</a:t>
            </a:r>
            <a:endParaRPr lang="en-US"/>
          </a:p>
        </p:txBody>
      </p:sp>
      <p:sp>
        <p:nvSpPr>
          <p:cNvPr id="5" name="日付プレースホルダ 9"/>
          <p:cNvSpPr>
            <a:spLocks noGrp="1"/>
          </p:cNvSpPr>
          <p:nvPr>
            <p:ph type="dt" sz="half" idx="10"/>
          </p:nvPr>
        </p:nvSpPr>
        <p:spPr/>
        <p:txBody>
          <a:bodyPr/>
          <a:lstStyle>
            <a:lvl1pPr>
              <a:defRPr/>
            </a:lvl1pPr>
          </a:lstStyle>
          <a:p>
            <a:pPr>
              <a:defRPr/>
            </a:pPr>
            <a:fld id="{B0707608-AE80-4470-AD39-7F87419C7112}" type="datetime1">
              <a:rPr lang="ja-JP" altLang="en-US"/>
              <a:pPr>
                <a:defRPr/>
              </a:pPr>
              <a:t>2014/3/5</a:t>
            </a:fld>
            <a:endParaRPr lang="ja-JP" altLang="en-US"/>
          </a:p>
        </p:txBody>
      </p:sp>
      <p:sp>
        <p:nvSpPr>
          <p:cNvPr id="6" name="フッター プレースホルダ 21"/>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17"/>
          <p:cNvSpPr>
            <a:spLocks noGrp="1"/>
          </p:cNvSpPr>
          <p:nvPr>
            <p:ph type="sldNum" sz="quarter" idx="12"/>
          </p:nvPr>
        </p:nvSpPr>
        <p:spPr/>
        <p:txBody>
          <a:bodyPr/>
          <a:lstStyle>
            <a:lvl1pPr>
              <a:defRPr/>
            </a:lvl1pPr>
          </a:lstStyle>
          <a:p>
            <a:pPr>
              <a:defRPr/>
            </a:pPr>
            <a:fld id="{092C101F-FA38-4230-A03E-F6B0F22AAE42}"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8229600" cy="1143000"/>
          </a:xfrm>
        </p:spPr>
        <p:txBody>
          <a:bodyPr/>
          <a:lstStyle>
            <a:lvl1pPr>
              <a:defRPr/>
            </a:lvl1pPr>
            <a:extLst/>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ja-JP" altLang="en-US" smtClean="0"/>
              <a:t>マスタ テキストの書式設定</a:t>
            </a:r>
          </a:p>
        </p:txBody>
      </p:sp>
      <p:sp>
        <p:nvSpPr>
          <p:cNvPr id="4" name="テキスト プレースホルダ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ja-JP" altLang="en-US" smtClean="0"/>
              <a:t>マスタ テキストの書式設定</a:t>
            </a:r>
          </a:p>
        </p:txBody>
      </p:sp>
      <p:sp>
        <p:nvSpPr>
          <p:cNvPr id="5" name="コンテンツ プレースホルダ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コンテンツ プレースホルダ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日付プレースホルダ 6"/>
          <p:cNvSpPr>
            <a:spLocks noGrp="1"/>
          </p:cNvSpPr>
          <p:nvPr>
            <p:ph type="dt" sz="half" idx="10"/>
          </p:nvPr>
        </p:nvSpPr>
        <p:spPr/>
        <p:txBody>
          <a:bodyPr/>
          <a:lstStyle>
            <a:lvl1pPr>
              <a:defRPr/>
            </a:lvl1pPr>
            <a:extLst/>
          </a:lstStyle>
          <a:p>
            <a:pPr>
              <a:defRPr/>
            </a:pPr>
            <a:fld id="{497B009D-80EB-4944-AE35-DE58F412B625}" type="datetime1">
              <a:rPr lang="ja-JP" altLang="en-US"/>
              <a:pPr>
                <a:defRPr/>
              </a:pPr>
              <a:t>2014/3/5</a:t>
            </a:fld>
            <a:endParaRPr lang="ja-JP" altLang="en-US"/>
          </a:p>
        </p:txBody>
      </p:sp>
      <p:sp>
        <p:nvSpPr>
          <p:cNvPr id="8" name="フッター プレースホルダ 7"/>
          <p:cNvSpPr>
            <a:spLocks noGrp="1"/>
          </p:cNvSpPr>
          <p:nvPr>
            <p:ph type="ftr" sz="quarter" idx="11"/>
          </p:nvPr>
        </p:nvSpPr>
        <p:spPr/>
        <p:txBody>
          <a:bodyPr/>
          <a:lstStyle>
            <a:lvl1pPr>
              <a:defRPr/>
            </a:lvl1pPr>
            <a:extLst/>
          </a:lstStyle>
          <a:p>
            <a:pPr>
              <a:defRPr/>
            </a:pPr>
            <a:endParaRPr lang="ja-JP" altLang="en-US"/>
          </a:p>
        </p:txBody>
      </p:sp>
      <p:sp>
        <p:nvSpPr>
          <p:cNvPr id="9" name="スライド番号プレースホルダ 8"/>
          <p:cNvSpPr>
            <a:spLocks noGrp="1"/>
          </p:cNvSpPr>
          <p:nvPr>
            <p:ph type="sldNum" sz="quarter" idx="12"/>
          </p:nvPr>
        </p:nvSpPr>
        <p:spPr/>
        <p:txBody>
          <a:bodyPr/>
          <a:lstStyle>
            <a:lvl1pPr>
              <a:defRPr/>
            </a:lvl1pPr>
            <a:extLst/>
          </a:lstStyle>
          <a:p>
            <a:pPr>
              <a:defRPr/>
            </a:pPr>
            <a:fld id="{F3273889-9D18-41D5-A413-357FA6E08B50}"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タイトル 5"/>
          <p:cNvSpPr>
            <a:spLocks noGrp="1"/>
          </p:cNvSpPr>
          <p:nvPr>
            <p:ph type="title"/>
          </p:nvPr>
        </p:nvSpPr>
        <p:spPr/>
        <p:txBody>
          <a:bodyPr rtlCol="0"/>
          <a:lstStyle>
            <a:extLst/>
          </a:lstStyle>
          <a:p>
            <a:r>
              <a:rPr lang="ja-JP" altLang="en-US" smtClean="0"/>
              <a:t>マスタ タイトルの書式設定</a:t>
            </a:r>
            <a:endParaRPr lang="en-US"/>
          </a:p>
        </p:txBody>
      </p:sp>
      <p:sp>
        <p:nvSpPr>
          <p:cNvPr id="3" name="日付プレースホルダ 9"/>
          <p:cNvSpPr>
            <a:spLocks noGrp="1"/>
          </p:cNvSpPr>
          <p:nvPr>
            <p:ph type="dt" sz="half" idx="10"/>
          </p:nvPr>
        </p:nvSpPr>
        <p:spPr/>
        <p:txBody>
          <a:bodyPr/>
          <a:lstStyle>
            <a:lvl1pPr>
              <a:defRPr/>
            </a:lvl1pPr>
          </a:lstStyle>
          <a:p>
            <a:pPr>
              <a:defRPr/>
            </a:pPr>
            <a:fld id="{780C08B7-DFFC-4042-9068-A0C2796D4627}" type="datetime1">
              <a:rPr lang="ja-JP" altLang="en-US"/>
              <a:pPr>
                <a:defRPr/>
              </a:pPr>
              <a:t>2014/3/5</a:t>
            </a:fld>
            <a:endParaRPr lang="ja-JP" altLang="en-US"/>
          </a:p>
        </p:txBody>
      </p:sp>
      <p:sp>
        <p:nvSpPr>
          <p:cNvPr id="4" name="フッター プレースホルダ 21"/>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17"/>
          <p:cNvSpPr>
            <a:spLocks noGrp="1"/>
          </p:cNvSpPr>
          <p:nvPr>
            <p:ph type="sldNum" sz="quarter" idx="12"/>
          </p:nvPr>
        </p:nvSpPr>
        <p:spPr/>
        <p:txBody>
          <a:bodyPr/>
          <a:lstStyle>
            <a:lvl1pPr>
              <a:defRPr/>
            </a:lvl1pPr>
          </a:lstStyle>
          <a:p>
            <a:pPr>
              <a:defRPr/>
            </a:pPr>
            <a:fld id="{EE8DC3D8-78C0-4241-8EA9-781CC64ACD01}"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9"/>
          <p:cNvSpPr>
            <a:spLocks noGrp="1"/>
          </p:cNvSpPr>
          <p:nvPr>
            <p:ph type="dt" sz="half" idx="10"/>
          </p:nvPr>
        </p:nvSpPr>
        <p:spPr/>
        <p:txBody>
          <a:bodyPr/>
          <a:lstStyle>
            <a:lvl1pPr>
              <a:defRPr/>
            </a:lvl1pPr>
          </a:lstStyle>
          <a:p>
            <a:pPr>
              <a:defRPr/>
            </a:pPr>
            <a:fld id="{421DD2ED-4995-4F83-9364-FF7C8D16F63F}" type="datetime1">
              <a:rPr lang="ja-JP" altLang="en-US"/>
              <a:pPr>
                <a:defRPr/>
              </a:pPr>
              <a:t>2014/3/5</a:t>
            </a:fld>
            <a:endParaRPr lang="ja-JP" altLang="en-US"/>
          </a:p>
        </p:txBody>
      </p:sp>
      <p:sp>
        <p:nvSpPr>
          <p:cNvPr id="3" name="フッター プレースホルダ 21"/>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17"/>
          <p:cNvSpPr>
            <a:spLocks noGrp="1"/>
          </p:cNvSpPr>
          <p:nvPr>
            <p:ph type="sldNum" sz="quarter" idx="12"/>
          </p:nvPr>
        </p:nvSpPr>
        <p:spPr/>
        <p:txBody>
          <a:bodyPr/>
          <a:lstStyle>
            <a:lvl1pPr>
              <a:defRPr/>
            </a:lvl1pPr>
          </a:lstStyle>
          <a:p>
            <a:pPr>
              <a:defRPr/>
            </a:pPr>
            <a:fld id="{2C77EA4A-B2B5-4B41-816D-0D0A175A1767}"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ja-JP" altLang="en-US" smtClean="0"/>
              <a:t>マスタ タイトルの書式設定</a:t>
            </a:r>
            <a:endParaRPr lang="en-US"/>
          </a:p>
        </p:txBody>
      </p:sp>
      <p:sp>
        <p:nvSpPr>
          <p:cNvPr id="3" name="テキスト プレースホルダ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ja-JP" altLang="en-US" smtClean="0"/>
              <a:t>マスタ テキストの書式設定</a:t>
            </a:r>
          </a:p>
        </p:txBody>
      </p:sp>
      <p:sp>
        <p:nvSpPr>
          <p:cNvPr id="4" name="コンテンツ プレースホルダ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p:txBody>
          <a:bodyPr/>
          <a:lstStyle>
            <a:lvl1pPr>
              <a:defRPr/>
            </a:lvl1pPr>
            <a:extLst/>
          </a:lstStyle>
          <a:p>
            <a:pPr>
              <a:defRPr/>
            </a:pPr>
            <a:fld id="{5F99F43E-41B4-4765-AB27-2726EC873BA1}" type="datetime1">
              <a:rPr lang="ja-JP" altLang="en-US"/>
              <a:pPr>
                <a:defRPr/>
              </a:pPr>
              <a:t>2014/3/5</a:t>
            </a:fld>
            <a:endParaRPr lang="ja-JP" altLang="en-US"/>
          </a:p>
        </p:txBody>
      </p:sp>
      <p:sp>
        <p:nvSpPr>
          <p:cNvPr id="6" name="フッター プレースホルダ 5"/>
          <p:cNvSpPr>
            <a:spLocks noGrp="1"/>
          </p:cNvSpPr>
          <p:nvPr>
            <p:ph type="ftr" sz="quarter" idx="11"/>
          </p:nvPr>
        </p:nvSpPr>
        <p:spPr/>
        <p:txBody>
          <a:bodyPr/>
          <a:lstStyle>
            <a:lvl1pPr>
              <a:defRPr/>
            </a:lvl1pPr>
            <a:extLst/>
          </a:lstStyle>
          <a:p>
            <a:pPr>
              <a:defRPr/>
            </a:pPr>
            <a:endParaRPr lang="ja-JP" altLang="en-US"/>
          </a:p>
        </p:txBody>
      </p:sp>
      <p:sp>
        <p:nvSpPr>
          <p:cNvPr id="7" name="スライド番号プレースホルダ 6"/>
          <p:cNvSpPr>
            <a:spLocks noGrp="1"/>
          </p:cNvSpPr>
          <p:nvPr>
            <p:ph type="sldNum" sz="quarter" idx="12"/>
          </p:nvPr>
        </p:nvSpPr>
        <p:spPr/>
        <p:txBody>
          <a:bodyPr/>
          <a:lstStyle>
            <a:lvl1pPr>
              <a:defRPr/>
            </a:lvl1pPr>
            <a:extLst/>
          </a:lstStyle>
          <a:p>
            <a:pPr>
              <a:defRPr/>
            </a:pPr>
            <a:fld id="{9987A4E6-C562-4FBA-96C4-D3C52F4467C4}"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フリーフォーム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kumimoji="0" lang="en-US">
              <a:latin typeface="+mn-lt"/>
              <a:ea typeface="+mn-ea"/>
            </a:endParaRPr>
          </a:p>
        </p:txBody>
      </p:sp>
      <p:sp>
        <p:nvSpPr>
          <p:cNvPr id="6" name="フリーフォーム 16"/>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pPr>
              <a:defRPr/>
            </a:pPr>
            <a:endParaRPr lang="ja-JP" altLang="en-US">
              <a:ea typeface="ＭＳ Ｐゴシック" pitchFamily="50" charset="-128"/>
            </a:endParaRPr>
          </a:p>
        </p:txBody>
      </p:sp>
      <p:sp>
        <p:nvSpPr>
          <p:cNvPr id="7" name="直角三角形 6"/>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kumimoji="0" lang="en-US"/>
          </a:p>
        </p:txBody>
      </p:sp>
      <p:cxnSp>
        <p:nvCxnSpPr>
          <p:cNvPr id="8" name="直線コネクタ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山形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kumimoji="0" lang="en-US"/>
          </a:p>
        </p:txBody>
      </p:sp>
      <p:sp>
        <p:nvSpPr>
          <p:cNvPr id="10" name="山形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kumimoji="0" lang="en-US"/>
          </a:p>
        </p:txBody>
      </p:sp>
      <p:sp>
        <p:nvSpPr>
          <p:cNvPr id="4" name="テキスト プレースホルダ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ja-JP" altLang="en-US" smtClean="0"/>
              <a:t>マスタ テキストの書式設定</a:t>
            </a:r>
          </a:p>
        </p:txBody>
      </p:sp>
      <p:sp>
        <p:nvSpPr>
          <p:cNvPr id="3" name="図プレースホルダ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ja-JP" altLang="en-US" noProof="0" smtClean="0"/>
              <a:t>アイコンをクリックして図を追加</a:t>
            </a:r>
            <a:endParaRPr lang="en-US" noProof="0" dirty="0"/>
          </a:p>
        </p:txBody>
      </p:sp>
      <p:sp>
        <p:nvSpPr>
          <p:cNvPr id="2" name="タイトル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ja-JP" altLang="en-US" smtClean="0"/>
              <a:t>マスタ タイトルの書式設定</a:t>
            </a:r>
            <a:endParaRPr lang="en-US"/>
          </a:p>
        </p:txBody>
      </p:sp>
      <p:sp>
        <p:nvSpPr>
          <p:cNvPr id="11" name="日付プレースホルダ 4"/>
          <p:cNvSpPr>
            <a:spLocks noGrp="1"/>
          </p:cNvSpPr>
          <p:nvPr>
            <p:ph type="dt" sz="half" idx="10"/>
          </p:nvPr>
        </p:nvSpPr>
        <p:spPr/>
        <p:txBody>
          <a:bodyPr/>
          <a:lstStyle>
            <a:lvl1pPr>
              <a:defRPr>
                <a:solidFill>
                  <a:schemeClr val="tx1"/>
                </a:solidFill>
              </a:defRPr>
            </a:lvl1pPr>
            <a:extLst/>
          </a:lstStyle>
          <a:p>
            <a:pPr>
              <a:defRPr/>
            </a:pPr>
            <a:fld id="{E1C37FCF-117B-4882-A4EC-210446B3A94F}" type="datetime1">
              <a:rPr lang="ja-JP" altLang="en-US"/>
              <a:pPr>
                <a:defRPr/>
              </a:pPr>
              <a:t>2014/3/5</a:t>
            </a:fld>
            <a:endParaRPr lang="ja-JP" altLang="en-US"/>
          </a:p>
        </p:txBody>
      </p:sp>
      <p:sp>
        <p:nvSpPr>
          <p:cNvPr id="12" name="フッター プレースホルダ 5"/>
          <p:cNvSpPr>
            <a:spLocks noGrp="1"/>
          </p:cNvSpPr>
          <p:nvPr>
            <p:ph type="ftr" sz="quarter" idx="11"/>
          </p:nvPr>
        </p:nvSpPr>
        <p:spPr/>
        <p:txBody>
          <a:bodyPr/>
          <a:lstStyle>
            <a:lvl1pPr>
              <a:defRPr>
                <a:solidFill>
                  <a:schemeClr val="tx1"/>
                </a:solidFill>
              </a:defRPr>
            </a:lvl1pPr>
            <a:extLst/>
          </a:lstStyle>
          <a:p>
            <a:pPr>
              <a:defRPr/>
            </a:pPr>
            <a:endParaRPr lang="ja-JP" altLang="en-US"/>
          </a:p>
        </p:txBody>
      </p:sp>
      <p:sp>
        <p:nvSpPr>
          <p:cNvPr id="13" name="スライド番号プレースホルダ 6"/>
          <p:cNvSpPr>
            <a:spLocks noGrp="1"/>
          </p:cNvSpPr>
          <p:nvPr>
            <p:ph type="sldNum" sz="quarter" idx="12"/>
          </p:nvPr>
        </p:nvSpPr>
        <p:spPr/>
        <p:txBody>
          <a:bodyPr/>
          <a:lstStyle>
            <a:lvl1pPr>
              <a:defRPr>
                <a:solidFill>
                  <a:schemeClr val="tx1"/>
                </a:solidFill>
              </a:defRPr>
            </a:lvl1pPr>
            <a:extLst/>
          </a:lstStyle>
          <a:p>
            <a:pPr>
              <a:defRPr/>
            </a:pPr>
            <a:fld id="{02BFA6BD-9E6C-45A1-BC0C-C98D29BDA948}"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フリーフォーム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kumimoji="0" lang="en-US">
              <a:latin typeface="+mn-lt"/>
              <a:ea typeface="+mn-ea"/>
            </a:endParaRPr>
          </a:p>
        </p:txBody>
      </p:sp>
      <p:sp>
        <p:nvSpPr>
          <p:cNvPr id="1027" name="フリーフォーム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pPr>
              <a:defRPr/>
            </a:pPr>
            <a:endParaRPr lang="ja-JP" altLang="en-US">
              <a:ea typeface="ＭＳ Ｐゴシック" pitchFamily="50" charset="-128"/>
            </a:endParaRPr>
          </a:p>
        </p:txBody>
      </p:sp>
      <p:sp>
        <p:nvSpPr>
          <p:cNvPr id="14" name="直角三角形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kumimoji="0" lang="en-US"/>
          </a:p>
        </p:txBody>
      </p:sp>
      <p:cxnSp>
        <p:nvCxnSpPr>
          <p:cNvPr id="15" name="直線コネクタ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タイトル プレースホルダ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ja-JP" altLang="en-US" smtClean="0"/>
              <a:t>マスタ タイトルの書式設定</a:t>
            </a:r>
            <a:endParaRPr lang="en-US"/>
          </a:p>
        </p:txBody>
      </p:sp>
      <p:sp>
        <p:nvSpPr>
          <p:cNvPr id="2057" name="テキスト プレースホルダ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10" name="日付プレースホルダ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1" sz="1000">
                <a:solidFill>
                  <a:schemeClr val="tx1"/>
                </a:solidFill>
                <a:latin typeface="+mn-lt"/>
                <a:ea typeface="+mn-ea"/>
              </a:defRPr>
            </a:lvl1pPr>
            <a:extLst/>
          </a:lstStyle>
          <a:p>
            <a:pPr>
              <a:defRPr/>
            </a:pPr>
            <a:fld id="{AEB232AE-8C13-4CA1-8417-BB6BFAFC0266}" type="datetime1">
              <a:rPr lang="ja-JP" altLang="en-US"/>
              <a:pPr>
                <a:defRPr/>
              </a:pPr>
              <a:t>2014/3/5</a:t>
            </a:fld>
            <a:endParaRPr lang="ja-JP" altLang="en-US"/>
          </a:p>
        </p:txBody>
      </p:sp>
      <p:sp>
        <p:nvSpPr>
          <p:cNvPr id="22" name="フッター プレースホルダ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1" sz="1000">
                <a:solidFill>
                  <a:schemeClr val="tx1"/>
                </a:solidFill>
                <a:latin typeface="+mn-lt"/>
                <a:ea typeface="+mn-ea"/>
              </a:defRPr>
            </a:lvl1pPr>
            <a:extLst/>
          </a:lstStyle>
          <a:p>
            <a:pPr>
              <a:defRPr/>
            </a:pPr>
            <a:endParaRPr lang="ja-JP" altLang="en-US"/>
          </a:p>
        </p:txBody>
      </p:sp>
      <p:sp>
        <p:nvSpPr>
          <p:cNvPr id="18" name="スライド番号プレースホルダ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1" sz="1000" b="0">
                <a:solidFill>
                  <a:schemeClr val="tx1"/>
                </a:solidFill>
                <a:latin typeface="+mn-lt"/>
                <a:ea typeface="+mn-ea"/>
              </a:defRPr>
            </a:lvl1pPr>
            <a:extLst/>
          </a:lstStyle>
          <a:p>
            <a:pPr>
              <a:defRPr/>
            </a:pPr>
            <a:fld id="{0099403D-AE80-49EF-B868-6A46C9483983}" type="slidenum">
              <a:rPr lang="ja-JP" altLang="en-US"/>
              <a:pPr>
                <a:defRPr/>
              </a:pPr>
              <a:t>‹#›</a:t>
            </a:fld>
            <a:endParaRPr lang="ja-JP" altLang="en-US"/>
          </a:p>
        </p:txBody>
      </p:sp>
      <p:pic>
        <p:nvPicPr>
          <p:cNvPr id="12" name="Picture 19" descr="logo_j"/>
          <p:cNvPicPr>
            <a:picLocks noChangeAspect="1" noChangeArrowheads="1"/>
          </p:cNvPicPr>
          <p:nvPr userDrawn="1"/>
        </p:nvPicPr>
        <p:blipFill>
          <a:blip r:embed="rId15" cstate="print"/>
          <a:srcRect/>
          <a:stretch>
            <a:fillRect/>
          </a:stretch>
        </p:blipFill>
        <p:spPr bwMode="auto">
          <a:xfrm>
            <a:off x="8088922" y="1"/>
            <a:ext cx="1055077" cy="6230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248" r:id="rId1"/>
    <p:sldLayoutId id="2147485241" r:id="rId2"/>
    <p:sldLayoutId id="2147485249" r:id="rId3"/>
    <p:sldLayoutId id="2147485242" r:id="rId4"/>
    <p:sldLayoutId id="2147485250" r:id="rId5"/>
    <p:sldLayoutId id="2147485243" r:id="rId6"/>
    <p:sldLayoutId id="2147485244" r:id="rId7"/>
    <p:sldLayoutId id="2147485251" r:id="rId8"/>
    <p:sldLayoutId id="2147485252" r:id="rId9"/>
    <p:sldLayoutId id="2147485245" r:id="rId10"/>
    <p:sldLayoutId id="2147485246" r:id="rId11"/>
    <p:sldLayoutId id="2147485247" r:id="rId12"/>
  </p:sldLayoutIdLst>
  <p:hf hdr="0" ftr="0" dt="0"/>
  <p:txStyles>
    <p:titleStyle>
      <a:lvl1pPr algn="l" rtl="0" eaLnBrk="0" fontAlgn="base" hangingPunct="0">
        <a:spcBef>
          <a:spcPct val="0"/>
        </a:spcBef>
        <a:spcAft>
          <a:spcPct val="0"/>
        </a:spcAft>
        <a:defRPr kumimoji="1"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2pPr>
      <a:lvl3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3pPr>
      <a:lvl4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4pPr>
      <a:lvl5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5pPr>
      <a:lvl6pPr marL="457200" algn="l" rtl="0" fontAlgn="base">
        <a:spcBef>
          <a:spcPct val="0"/>
        </a:spcBef>
        <a:spcAft>
          <a:spcPct val="0"/>
        </a:spcAft>
        <a:defRPr kumimoji="1" sz="4100" b="1">
          <a:solidFill>
            <a:schemeClr val="tx2"/>
          </a:solidFill>
          <a:latin typeface="Lucida Sans Unicode" pitchFamily="34" charset="0"/>
          <a:ea typeface="ＭＳ Ｐゴシック" charset="-128"/>
        </a:defRPr>
      </a:lvl6pPr>
      <a:lvl7pPr marL="914400" algn="l" rtl="0" fontAlgn="base">
        <a:spcBef>
          <a:spcPct val="0"/>
        </a:spcBef>
        <a:spcAft>
          <a:spcPct val="0"/>
        </a:spcAft>
        <a:defRPr kumimoji="1" sz="4100" b="1">
          <a:solidFill>
            <a:schemeClr val="tx2"/>
          </a:solidFill>
          <a:latin typeface="Lucida Sans Unicode" pitchFamily="34" charset="0"/>
          <a:ea typeface="ＭＳ Ｐゴシック" charset="-128"/>
        </a:defRPr>
      </a:lvl7pPr>
      <a:lvl8pPr marL="1371600" algn="l" rtl="0" fontAlgn="base">
        <a:spcBef>
          <a:spcPct val="0"/>
        </a:spcBef>
        <a:spcAft>
          <a:spcPct val="0"/>
        </a:spcAft>
        <a:defRPr kumimoji="1" sz="4100" b="1">
          <a:solidFill>
            <a:schemeClr val="tx2"/>
          </a:solidFill>
          <a:latin typeface="Lucida Sans Unicode" pitchFamily="34" charset="0"/>
          <a:ea typeface="ＭＳ Ｐゴシック" charset="-128"/>
        </a:defRPr>
      </a:lvl8pPr>
      <a:lvl9pPr marL="1828800" algn="l" rtl="0" fontAlgn="base">
        <a:spcBef>
          <a:spcPct val="0"/>
        </a:spcBef>
        <a:spcAft>
          <a:spcPct val="0"/>
        </a:spcAft>
        <a:defRPr kumimoji="1" sz="4100" b="1">
          <a:solidFill>
            <a:schemeClr val="tx2"/>
          </a:solidFill>
          <a:latin typeface="Lucida Sans Unicode" pitchFamily="34" charset="0"/>
          <a:ea typeface="ＭＳ Ｐゴシック" charset="-128"/>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kumimoji="1"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kumimoji="1"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kumimoji="1"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kumimoji="1"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umimoji="1"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1"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1" sz="1600" kern="1200" baseline="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www.eorc.jaxa.jp/cgi-bin/jasmes/monthly/jasmes_list_v3.cgi?prod=WF&amp;type=map&amp;area=GL&amp;year=2013&amp;lang=en" TargetMode="External"/><Relationship Id="rId13" Type="http://schemas.openxmlformats.org/officeDocument/2006/relationships/image" Target="../media/image60.jpeg"/><Relationship Id="rId18" Type="http://schemas.openxmlformats.org/officeDocument/2006/relationships/hyperlink" Target="http://www.eorc.jaxa.jp/cgi-bin/jasmes/monthly/jasmes_list_v3.cgi?prod=OLST&amp;type=map&amp;area=GL&amp;year=2013&amp;lang=en" TargetMode="External"/><Relationship Id="rId3" Type="http://schemas.openxmlformats.org/officeDocument/2006/relationships/image" Target="../media/image55.jpeg"/><Relationship Id="rId7" Type="http://schemas.openxmlformats.org/officeDocument/2006/relationships/image" Target="../media/image57.jpeg"/><Relationship Id="rId12" Type="http://schemas.openxmlformats.org/officeDocument/2006/relationships/hyperlink" Target="http://www.eorc.jaxa.jp/cgi-bin/jasmes/monthly/jasmes_list_v3.cgi?prod=NDVI&amp;type=map&amp;area=GL&amp;year=2013&amp;lang=en" TargetMode="External"/><Relationship Id="rId17" Type="http://schemas.openxmlformats.org/officeDocument/2006/relationships/image" Target="../media/image62.jpeg"/><Relationship Id="rId2" Type="http://schemas.openxmlformats.org/officeDocument/2006/relationships/hyperlink" Target="http://www.eorc.jaxa.jp/cgi-bin/jasmes/monthly/jasmes_list_v3.cgi?prod=PAR&amp;type=map&amp;area=GL&amp;year=2013&amp;lang=en" TargetMode="External"/><Relationship Id="rId16" Type="http://schemas.openxmlformats.org/officeDocument/2006/relationships/hyperlink" Target="http://www.eorc.jaxa.jp/cgi-bin/jasmes/monthly/jasmes_list_v3.cgi?prod=TAUA&amp;type=map&amp;area=GL&amp;year=2013&amp;lang=en" TargetMode="External"/><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hyperlink" Target="http://www.eorc.jaxa.jp/cgi-bin/jasmes/monthly/jasmes_list_v3.cgi?prod=WST&amp;type=map&amp;area=GL&amp;year=2013&amp;lang=en" TargetMode="External"/><Relationship Id="rId11" Type="http://schemas.openxmlformats.org/officeDocument/2006/relationships/image" Target="../media/image59.jpeg"/><Relationship Id="rId5" Type="http://schemas.openxmlformats.org/officeDocument/2006/relationships/image" Target="../media/image56.jpeg"/><Relationship Id="rId15" Type="http://schemas.openxmlformats.org/officeDocument/2006/relationships/image" Target="../media/image61.jpeg"/><Relationship Id="rId10" Type="http://schemas.openxmlformats.org/officeDocument/2006/relationships/hyperlink" Target="http://www.eorc.jaxa.jp/cgi-bin/jasmes/monthly/jasmes_list_v3.cgi?prod=CFR&amp;type=map&amp;area=GL&amp;year=2013&amp;lang=en" TargetMode="External"/><Relationship Id="rId19" Type="http://schemas.openxmlformats.org/officeDocument/2006/relationships/image" Target="../media/image63.jpeg"/><Relationship Id="rId4" Type="http://schemas.openxmlformats.org/officeDocument/2006/relationships/hyperlink" Target="http://www.eorc.jaxa.jp/cgi-bin/jasmes/monthly/jasmes_list_v3.cgi?prod=CSF&amp;type=map&amp;area=GL&amp;year=2013&amp;lang=en" TargetMode="External"/><Relationship Id="rId9" Type="http://schemas.openxmlformats.org/officeDocument/2006/relationships/image" Target="../media/image58.jpeg"/><Relationship Id="rId14" Type="http://schemas.openxmlformats.org/officeDocument/2006/relationships/hyperlink" Target="http://www.eorc.jaxa.jp/cgi-bin/jasmes/monthly/jasmes_list_v3.cgi?prod=CHLA&amp;type=map&amp;area=GL&amp;year=2013&amp;lang=e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93966" y="1908094"/>
            <a:ext cx="8746838" cy="1829761"/>
          </a:xfrm>
        </p:spPr>
        <p:txBody>
          <a:bodyPr>
            <a:noAutofit/>
          </a:bodyPr>
          <a:lstStyle/>
          <a:p>
            <a:pPr algn="l">
              <a:defRPr/>
            </a:pPr>
            <a:r>
              <a:rPr lang="en-US" altLang="ja-JP" sz="3200" smtClean="0">
                <a:latin typeface="Arial" pitchFamily="34" charset="0"/>
                <a:cs typeface="Arial" pitchFamily="34" charset="0"/>
              </a:rPr>
              <a:t>JAXA Agency Report</a:t>
            </a:r>
            <a:endParaRPr lang="ja-JP" altLang="en-US" sz="3200">
              <a:latin typeface="Arial" pitchFamily="34" charset="0"/>
              <a:cs typeface="Arial" pitchFamily="34" charset="0"/>
            </a:endParaRPr>
          </a:p>
        </p:txBody>
      </p:sp>
      <p:sp>
        <p:nvSpPr>
          <p:cNvPr id="8195" name="サブタイトル 2"/>
          <p:cNvSpPr>
            <a:spLocks noGrp="1"/>
          </p:cNvSpPr>
          <p:nvPr>
            <p:ph type="subTitle" idx="1"/>
          </p:nvPr>
        </p:nvSpPr>
        <p:spPr>
          <a:xfrm>
            <a:off x="150725" y="3972375"/>
            <a:ext cx="8812405" cy="1200150"/>
          </a:xfrm>
        </p:spPr>
        <p:txBody>
          <a:bodyPr/>
          <a:lstStyle/>
          <a:p>
            <a:pPr marR="0"/>
            <a:endParaRPr lang="en-US" altLang="ja-JP" sz="2200" smtClean="0">
              <a:effectLst>
                <a:outerShdw blurRad="38100" dist="38100" dir="2700000" algn="tl">
                  <a:srgbClr val="000000">
                    <a:alpha val="43137"/>
                  </a:srgbClr>
                </a:outerShdw>
              </a:effectLst>
              <a:latin typeface="Arial" pitchFamily="34" charset="0"/>
              <a:cs typeface="Arial" pitchFamily="34" charset="0"/>
            </a:endParaRPr>
          </a:p>
          <a:p>
            <a:pPr marR="0"/>
            <a:r>
              <a:rPr lang="en-US" altLang="ja-JP" sz="2200" smtClean="0">
                <a:effectLst>
                  <a:outerShdw blurRad="38100" dist="38100" dir="2700000" algn="tl">
                    <a:srgbClr val="000000">
                      <a:alpha val="43137"/>
                    </a:srgbClr>
                  </a:outerShdw>
                </a:effectLst>
                <a:latin typeface="Arial" pitchFamily="34" charset="0"/>
                <a:cs typeface="Arial" pitchFamily="34" charset="0"/>
              </a:rPr>
              <a:t>Keiji Imaoka</a:t>
            </a:r>
          </a:p>
          <a:p>
            <a:pPr marR="0"/>
            <a:r>
              <a:rPr lang="en-US" altLang="ja-JP" sz="2200" smtClean="0">
                <a:effectLst>
                  <a:outerShdw blurRad="38100" dist="38100" dir="2700000" algn="tl">
                    <a:srgbClr val="000000">
                      <a:alpha val="43137"/>
                    </a:srgbClr>
                  </a:outerShdw>
                </a:effectLst>
                <a:latin typeface="Arial" pitchFamily="34" charset="0"/>
                <a:cs typeface="Arial" pitchFamily="34" charset="0"/>
              </a:rPr>
              <a:t>Japan Aerospace Exploration Agency (JAXA)</a:t>
            </a:r>
          </a:p>
          <a:p>
            <a:pPr marR="0"/>
            <a:endParaRPr lang="en-US" altLang="ja-JP" sz="1800" smtClean="0">
              <a:effectLst>
                <a:outerShdw blurRad="38100" dist="38100" dir="2700000" algn="tl">
                  <a:srgbClr val="000000">
                    <a:alpha val="43137"/>
                  </a:srgbClr>
                </a:outerShdw>
              </a:effectLst>
              <a:latin typeface="Arial" pitchFamily="34" charset="0"/>
              <a:cs typeface="Arial" pitchFamily="34" charset="0"/>
            </a:endParaRPr>
          </a:p>
          <a:p>
            <a:pPr marR="0"/>
            <a:endParaRPr lang="en-US" altLang="ja-JP" sz="1800" smtClean="0">
              <a:effectLst>
                <a:outerShdw blurRad="38100" dist="38100" dir="2700000" algn="tl">
                  <a:srgbClr val="000000">
                    <a:alpha val="43137"/>
                  </a:srgbClr>
                </a:outerShdw>
              </a:effectLst>
              <a:latin typeface="Arial" pitchFamily="34" charset="0"/>
              <a:cs typeface="Arial" pitchFamily="34" charset="0"/>
            </a:endParaRPr>
          </a:p>
          <a:p>
            <a:pPr marR="0"/>
            <a:r>
              <a:rPr lang="en-US" altLang="ja-JP" sz="1800" smtClean="0">
                <a:solidFill>
                  <a:schemeClr val="bg1"/>
                </a:solidFill>
                <a:effectLst>
                  <a:outerShdw blurRad="38100" dist="38100" dir="2700000" algn="tl">
                    <a:srgbClr val="000000">
                      <a:alpha val="43137"/>
                    </a:srgbClr>
                  </a:outerShdw>
                </a:effectLst>
                <a:latin typeface="Arial" pitchFamily="34" charset="0"/>
                <a:cs typeface="Arial" pitchFamily="34" charset="0"/>
              </a:rPr>
              <a:t>CGMS-CEOS Joint Working Group on Climate</a:t>
            </a:r>
          </a:p>
          <a:p>
            <a:pPr marR="0"/>
            <a:r>
              <a:rPr lang="en-US" altLang="ja-JP" sz="1800" smtClean="0">
                <a:solidFill>
                  <a:schemeClr val="bg1"/>
                </a:solidFill>
                <a:effectLst>
                  <a:outerShdw blurRad="38100" dist="38100" dir="2700000" algn="tl">
                    <a:srgbClr val="000000">
                      <a:alpha val="43137"/>
                    </a:srgbClr>
                  </a:outerShdw>
                </a:effectLst>
                <a:latin typeface="Arial" pitchFamily="34" charset="0"/>
                <a:cs typeface="Arial" pitchFamily="34" charset="0"/>
              </a:rPr>
              <a:t>Darmstadt, Germany</a:t>
            </a:r>
          </a:p>
          <a:p>
            <a:pPr marR="0"/>
            <a:r>
              <a:rPr lang="en-US" altLang="ja-JP" sz="1800" smtClean="0">
                <a:solidFill>
                  <a:schemeClr val="bg1"/>
                </a:solidFill>
                <a:effectLst>
                  <a:outerShdw blurRad="38100" dist="38100" dir="2700000" algn="tl">
                    <a:srgbClr val="000000">
                      <a:alpha val="43137"/>
                    </a:srgbClr>
                  </a:outerShdw>
                </a:effectLst>
                <a:latin typeface="Arial" pitchFamily="34" charset="0"/>
                <a:cs typeface="Arial" pitchFamily="34" charset="0"/>
              </a:rPr>
              <a:t>March 5, 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Mobile同期ファイル\発表\Academic\Oral\2012宇科連\typss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5750" y="812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578790" y="106868"/>
            <a:ext cx="7983276" cy="584775"/>
          </a:xfrm>
          <a:prstGeom prst="rect">
            <a:avLst/>
          </a:prstGeom>
          <a:noFill/>
          <a:ln w="9525">
            <a:noFill/>
            <a:miter lim="800000"/>
            <a:headEnd/>
            <a:tailEnd/>
          </a:ln>
        </p:spPr>
        <p:txBody>
          <a:bodyPr wrap="none" anchor="ctr">
            <a:spAutoFit/>
          </a:bodyPr>
          <a:lstStyle/>
          <a:p>
            <a:pPr algn="ctr">
              <a:defRPr/>
            </a:pPr>
            <a:r>
              <a:rPr lang="en-US" altLang="ja-JP" sz="3200" b="1" smtClean="0">
                <a:solidFill>
                  <a:schemeClr val="tx2"/>
                </a:solidFill>
                <a:effectLst>
                  <a:outerShdw blurRad="38100" dist="38100" dir="2700000" algn="tl">
                    <a:srgbClr val="000000">
                      <a:alpha val="43137"/>
                    </a:srgbClr>
                  </a:outerShdw>
                </a:effectLst>
                <a:ea typeface="HGS創英角ｺﾞｼｯｸUB" pitchFamily="50" charset="-128"/>
                <a:cs typeface="Arial" charset="0"/>
              </a:rPr>
              <a:t>Depression of SST by Typhoon passage</a:t>
            </a:r>
            <a:endParaRPr lang="en-US" altLang="ja-JP" sz="3200" b="1">
              <a:solidFill>
                <a:schemeClr val="tx2"/>
              </a:solidFill>
              <a:effectLst>
                <a:outerShdw blurRad="38100" dist="38100" dir="2700000" algn="tl">
                  <a:srgbClr val="000000">
                    <a:alpha val="43137"/>
                  </a:srgbClr>
                </a:outerShdw>
              </a:effectLst>
              <a:ea typeface="HGS創英角ｺﾞｼｯｸUB" pitchFamily="50" charset="-128"/>
              <a:cs typeface="Arial" charset="0"/>
            </a:endParaRPr>
          </a:p>
        </p:txBody>
      </p:sp>
      <p:sp>
        <p:nvSpPr>
          <p:cNvPr id="7" name="スライド番号プレースホルダ 6"/>
          <p:cNvSpPr txBox="1">
            <a:spLocks noGrp="1"/>
          </p:cNvSpPr>
          <p:nvPr/>
        </p:nvSpPr>
        <p:spPr bwMode="auto">
          <a:xfrm>
            <a:off x="8373656" y="6557818"/>
            <a:ext cx="785091" cy="300182"/>
          </a:xfrm>
          <a:prstGeom prst="rect">
            <a:avLst/>
          </a:prstGeom>
          <a:noFill/>
          <a:ln w="9525">
            <a:noFill/>
            <a:miter lim="800000"/>
            <a:headEnd/>
            <a:tailEnd/>
          </a:ln>
        </p:spPr>
        <p:txBody>
          <a:bodyPr/>
          <a:lstStyle/>
          <a:p>
            <a:pPr algn="r"/>
            <a:fld id="{89FBB806-39FB-4EB3-BC59-67A71223A732}" type="slidenum">
              <a:rPr lang="en-US" altLang="ja-JP">
                <a:cs typeface="Arial" pitchFamily="34" charset="0"/>
              </a:rPr>
              <a:pPr algn="r"/>
              <a:t>10</a:t>
            </a:fld>
            <a:endParaRPr lang="en-US" altLang="ja-JP">
              <a:cs typeface="Arial" pitchFamily="34" charset="0"/>
            </a:endParaRPr>
          </a:p>
        </p:txBody>
      </p:sp>
    </p:spTree>
    <p:extLst>
      <p:ext uri="{BB962C8B-B14F-4D97-AF65-F5344CB8AC3E}">
        <p14:creationId xmlns:p14="http://schemas.microsoft.com/office/powerpoint/2010/main" val="1340619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0"/>
            <a:ext cx="9144000" cy="2462463"/>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70079"/>
            <a:ext cx="9144000" cy="2462463"/>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13158"/>
            <a:ext cx="9144000" cy="1844842"/>
          </a:xfrm>
          <a:prstGeom prst="rect">
            <a:avLst/>
          </a:prstGeom>
        </p:spPr>
      </p:pic>
    </p:spTree>
    <p:extLst>
      <p:ext uri="{BB962C8B-B14F-4D97-AF65-F5344CB8AC3E}">
        <p14:creationId xmlns:p14="http://schemas.microsoft.com/office/powerpoint/2010/main" val="22897453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図 3" descr="wndst-120501-ratio_mv-15days-north_america.png"/>
          <p:cNvPicPr>
            <a:picLocks noChangeAspect="1"/>
          </p:cNvPicPr>
          <p:nvPr/>
        </p:nvPicPr>
        <p:blipFill>
          <a:blip r:embed="rId2" cstate="print"/>
          <a:srcRect r="14107"/>
          <a:stretch>
            <a:fillRect/>
          </a:stretch>
        </p:blipFill>
        <p:spPr bwMode="auto">
          <a:xfrm>
            <a:off x="407480" y="1271430"/>
            <a:ext cx="1943064" cy="1529240"/>
          </a:xfrm>
          <a:prstGeom prst="rect">
            <a:avLst/>
          </a:prstGeom>
          <a:noFill/>
          <a:ln w="9525">
            <a:noFill/>
            <a:miter lim="800000"/>
            <a:headEnd/>
            <a:tailEnd/>
          </a:ln>
        </p:spPr>
      </p:pic>
      <p:pic>
        <p:nvPicPr>
          <p:cNvPr id="22532" name="図 4" descr="wndst-120516-ratio_mv-15days-north_america.png"/>
          <p:cNvPicPr>
            <a:picLocks noChangeAspect="1"/>
          </p:cNvPicPr>
          <p:nvPr/>
        </p:nvPicPr>
        <p:blipFill>
          <a:blip r:embed="rId3" cstate="print"/>
          <a:srcRect r="14107"/>
          <a:stretch>
            <a:fillRect/>
          </a:stretch>
        </p:blipFill>
        <p:spPr bwMode="auto">
          <a:xfrm>
            <a:off x="2492566" y="1271430"/>
            <a:ext cx="1943064" cy="1529240"/>
          </a:xfrm>
          <a:prstGeom prst="rect">
            <a:avLst/>
          </a:prstGeom>
          <a:noFill/>
          <a:ln w="9525">
            <a:noFill/>
            <a:miter lim="800000"/>
            <a:headEnd/>
            <a:tailEnd/>
          </a:ln>
        </p:spPr>
      </p:pic>
      <p:pic>
        <p:nvPicPr>
          <p:cNvPr id="22533" name="図 5" descr="wndst-120601-ratio_mv-15days-north_america.png"/>
          <p:cNvPicPr>
            <a:picLocks noChangeAspect="1"/>
          </p:cNvPicPr>
          <p:nvPr/>
        </p:nvPicPr>
        <p:blipFill>
          <a:blip r:embed="rId4" cstate="print"/>
          <a:srcRect r="14102"/>
          <a:stretch>
            <a:fillRect/>
          </a:stretch>
        </p:blipFill>
        <p:spPr bwMode="auto">
          <a:xfrm>
            <a:off x="4585589" y="1259111"/>
            <a:ext cx="1943227" cy="1529240"/>
          </a:xfrm>
          <a:prstGeom prst="rect">
            <a:avLst/>
          </a:prstGeom>
          <a:noFill/>
          <a:ln w="9525">
            <a:noFill/>
            <a:miter lim="800000"/>
            <a:headEnd/>
            <a:tailEnd/>
          </a:ln>
        </p:spPr>
      </p:pic>
      <p:pic>
        <p:nvPicPr>
          <p:cNvPr id="22534" name="図 6" descr="wndst-120616-ratio_mv-15days-north_america.png"/>
          <p:cNvPicPr>
            <a:picLocks noChangeAspect="1"/>
          </p:cNvPicPr>
          <p:nvPr/>
        </p:nvPicPr>
        <p:blipFill>
          <a:blip r:embed="rId5" cstate="print"/>
          <a:srcRect r="14107"/>
          <a:stretch>
            <a:fillRect/>
          </a:stretch>
        </p:blipFill>
        <p:spPr bwMode="auto">
          <a:xfrm>
            <a:off x="6653217" y="1260889"/>
            <a:ext cx="1943064" cy="1529240"/>
          </a:xfrm>
          <a:prstGeom prst="rect">
            <a:avLst/>
          </a:prstGeom>
          <a:noFill/>
          <a:ln w="9525">
            <a:noFill/>
            <a:miter lim="800000"/>
            <a:headEnd/>
            <a:tailEnd/>
          </a:ln>
        </p:spPr>
      </p:pic>
      <p:pic>
        <p:nvPicPr>
          <p:cNvPr id="22535" name="図 7" descr="wndst-120701-ratio_mv-15days-north_america.png"/>
          <p:cNvPicPr>
            <a:picLocks noChangeAspect="1"/>
          </p:cNvPicPr>
          <p:nvPr/>
        </p:nvPicPr>
        <p:blipFill>
          <a:blip r:embed="rId6" cstate="print"/>
          <a:srcRect r="14107"/>
          <a:stretch>
            <a:fillRect/>
          </a:stretch>
        </p:blipFill>
        <p:spPr bwMode="auto">
          <a:xfrm>
            <a:off x="407734" y="2961229"/>
            <a:ext cx="1943064" cy="1529240"/>
          </a:xfrm>
          <a:prstGeom prst="rect">
            <a:avLst/>
          </a:prstGeom>
          <a:noFill/>
          <a:ln w="9525">
            <a:noFill/>
            <a:miter lim="800000"/>
            <a:headEnd/>
            <a:tailEnd/>
          </a:ln>
        </p:spPr>
      </p:pic>
      <p:pic>
        <p:nvPicPr>
          <p:cNvPr id="22536" name="図 8" descr="wndst-120716-ratio_mv-15days-north_america-q.png"/>
          <p:cNvPicPr>
            <a:picLocks noChangeAspect="1"/>
          </p:cNvPicPr>
          <p:nvPr/>
        </p:nvPicPr>
        <p:blipFill>
          <a:blip r:embed="rId7" cstate="print"/>
          <a:srcRect r="13861"/>
          <a:stretch>
            <a:fillRect/>
          </a:stretch>
        </p:blipFill>
        <p:spPr bwMode="auto">
          <a:xfrm>
            <a:off x="2495296" y="2964023"/>
            <a:ext cx="1948688" cy="1529239"/>
          </a:xfrm>
          <a:prstGeom prst="rect">
            <a:avLst/>
          </a:prstGeom>
          <a:noFill/>
          <a:ln w="9525">
            <a:noFill/>
            <a:miter lim="800000"/>
            <a:headEnd/>
            <a:tailEnd/>
          </a:ln>
        </p:spPr>
      </p:pic>
      <p:sp>
        <p:nvSpPr>
          <p:cNvPr id="22537" name="テキスト ボックス 10"/>
          <p:cNvSpPr txBox="1">
            <a:spLocks noChangeArrowheads="1"/>
          </p:cNvSpPr>
          <p:nvPr/>
        </p:nvSpPr>
        <p:spPr bwMode="auto">
          <a:xfrm>
            <a:off x="827901" y="1080265"/>
            <a:ext cx="1250663" cy="276999"/>
          </a:xfrm>
          <a:prstGeom prst="rect">
            <a:avLst/>
          </a:prstGeom>
          <a:solidFill>
            <a:schemeClr val="bg1"/>
          </a:solidFill>
          <a:ln w="9525">
            <a:noFill/>
            <a:miter lim="800000"/>
            <a:headEnd/>
            <a:tailEnd/>
          </a:ln>
        </p:spPr>
        <p:txBody>
          <a:bodyPr wrap="none">
            <a:spAutoFit/>
          </a:bodyPr>
          <a:lstStyle/>
          <a:p>
            <a:pPr algn="ctr"/>
            <a:r>
              <a:rPr lang="en-US" altLang="ja-JP" sz="1200" smtClean="0">
                <a:latin typeface="Arial" pitchFamily="34" charset="0"/>
                <a:cs typeface="Arial" pitchFamily="34" charset="0"/>
              </a:rPr>
              <a:t>May 1-15, 2012</a:t>
            </a:r>
          </a:p>
        </p:txBody>
      </p:sp>
      <p:pic>
        <p:nvPicPr>
          <p:cNvPr id="39" name="図 38" descr="am2gw120801a.ratio_mv.png"/>
          <p:cNvPicPr>
            <a:picLocks noChangeAspect="1"/>
          </p:cNvPicPr>
          <p:nvPr/>
        </p:nvPicPr>
        <p:blipFill>
          <a:blip r:embed="rId8" cstate="print"/>
          <a:srcRect r="14107"/>
          <a:stretch>
            <a:fillRect/>
          </a:stretch>
        </p:blipFill>
        <p:spPr>
          <a:xfrm>
            <a:off x="4601337" y="2959293"/>
            <a:ext cx="1916888" cy="1508760"/>
          </a:xfrm>
          <a:prstGeom prst="rect">
            <a:avLst/>
          </a:prstGeom>
        </p:spPr>
      </p:pic>
      <p:pic>
        <p:nvPicPr>
          <p:cNvPr id="40" name="図 39" descr="am2gw120816a.ratio_mv.png"/>
          <p:cNvPicPr>
            <a:picLocks noChangeAspect="1"/>
          </p:cNvPicPr>
          <p:nvPr/>
        </p:nvPicPr>
        <p:blipFill>
          <a:blip r:embed="rId9" cstate="print"/>
          <a:srcRect r="14107"/>
          <a:stretch>
            <a:fillRect/>
          </a:stretch>
        </p:blipFill>
        <p:spPr>
          <a:xfrm>
            <a:off x="6665404" y="2963484"/>
            <a:ext cx="1916888" cy="1508760"/>
          </a:xfrm>
          <a:prstGeom prst="rect">
            <a:avLst/>
          </a:prstGeom>
        </p:spPr>
      </p:pic>
      <p:pic>
        <p:nvPicPr>
          <p:cNvPr id="41" name="図 40" descr="am2gw120901a.ratio_mv.png"/>
          <p:cNvPicPr>
            <a:picLocks noChangeAspect="1"/>
          </p:cNvPicPr>
          <p:nvPr/>
        </p:nvPicPr>
        <p:blipFill>
          <a:blip r:embed="rId10" cstate="print"/>
          <a:srcRect r="14107"/>
          <a:stretch>
            <a:fillRect/>
          </a:stretch>
        </p:blipFill>
        <p:spPr>
          <a:xfrm>
            <a:off x="422529" y="4664268"/>
            <a:ext cx="1916888" cy="1508760"/>
          </a:xfrm>
          <a:prstGeom prst="rect">
            <a:avLst/>
          </a:prstGeom>
        </p:spPr>
      </p:pic>
      <p:pic>
        <p:nvPicPr>
          <p:cNvPr id="42" name="図 41" descr="am2gw120916a.ratio_mv.png"/>
          <p:cNvPicPr>
            <a:picLocks noChangeAspect="1"/>
          </p:cNvPicPr>
          <p:nvPr/>
        </p:nvPicPr>
        <p:blipFill>
          <a:blip r:embed="rId11" cstate="print"/>
          <a:srcRect r="14107"/>
          <a:stretch>
            <a:fillRect/>
          </a:stretch>
        </p:blipFill>
        <p:spPr>
          <a:xfrm>
            <a:off x="2507361" y="4664268"/>
            <a:ext cx="1916888" cy="1508760"/>
          </a:xfrm>
          <a:prstGeom prst="rect">
            <a:avLst/>
          </a:prstGeom>
        </p:spPr>
      </p:pic>
      <p:pic>
        <p:nvPicPr>
          <p:cNvPr id="43" name="図 42" descr="am2gw121001a.ratio_mv.r.png"/>
          <p:cNvPicPr>
            <a:picLocks noChangeAspect="1"/>
          </p:cNvPicPr>
          <p:nvPr/>
        </p:nvPicPr>
        <p:blipFill>
          <a:blip r:embed="rId12" cstate="print"/>
          <a:srcRect r="14107"/>
          <a:stretch>
            <a:fillRect/>
          </a:stretch>
        </p:blipFill>
        <p:spPr>
          <a:xfrm>
            <a:off x="4599432" y="4655505"/>
            <a:ext cx="1916888" cy="1508760"/>
          </a:xfrm>
          <a:prstGeom prst="rect">
            <a:avLst/>
          </a:prstGeom>
        </p:spPr>
      </p:pic>
      <p:pic>
        <p:nvPicPr>
          <p:cNvPr id="44" name="図 43" descr="am2gw121016a.ratio_mv.r.png"/>
          <p:cNvPicPr>
            <a:picLocks noChangeAspect="1"/>
          </p:cNvPicPr>
          <p:nvPr/>
        </p:nvPicPr>
        <p:blipFill>
          <a:blip r:embed="rId13" cstate="print"/>
          <a:srcRect r="14107"/>
          <a:stretch>
            <a:fillRect/>
          </a:stretch>
        </p:blipFill>
        <p:spPr>
          <a:xfrm>
            <a:off x="6665404" y="4655505"/>
            <a:ext cx="1916888" cy="1508760"/>
          </a:xfrm>
          <a:prstGeom prst="rect">
            <a:avLst/>
          </a:prstGeom>
        </p:spPr>
      </p:pic>
      <p:sp>
        <p:nvSpPr>
          <p:cNvPr id="45" name="テキスト ボックス 10"/>
          <p:cNvSpPr txBox="1">
            <a:spLocks noChangeArrowheads="1"/>
          </p:cNvSpPr>
          <p:nvPr/>
        </p:nvSpPr>
        <p:spPr bwMode="auto">
          <a:xfrm>
            <a:off x="2867210" y="1077217"/>
            <a:ext cx="1335622" cy="276999"/>
          </a:xfrm>
          <a:prstGeom prst="rect">
            <a:avLst/>
          </a:prstGeom>
          <a:solidFill>
            <a:schemeClr val="bg1"/>
          </a:solidFill>
          <a:ln w="9525">
            <a:noFill/>
            <a:miter lim="800000"/>
            <a:headEnd/>
            <a:tailEnd/>
          </a:ln>
        </p:spPr>
        <p:txBody>
          <a:bodyPr wrap="none">
            <a:spAutoFit/>
          </a:bodyPr>
          <a:lstStyle/>
          <a:p>
            <a:pPr algn="ctr"/>
            <a:r>
              <a:rPr lang="en-US" altLang="ja-JP" sz="1200" smtClean="0">
                <a:latin typeface="Arial" pitchFamily="34" charset="0"/>
                <a:cs typeface="Arial" pitchFamily="34" charset="0"/>
              </a:rPr>
              <a:t>May 16-31, 2012</a:t>
            </a:r>
            <a:endParaRPr lang="ja-JP" altLang="en-US" sz="1200">
              <a:latin typeface="Arial" pitchFamily="34" charset="0"/>
              <a:cs typeface="Arial" pitchFamily="34" charset="0"/>
            </a:endParaRPr>
          </a:p>
        </p:txBody>
      </p:sp>
      <p:sp>
        <p:nvSpPr>
          <p:cNvPr id="46" name="テキスト ボックス 10"/>
          <p:cNvSpPr txBox="1">
            <a:spLocks noChangeArrowheads="1"/>
          </p:cNvSpPr>
          <p:nvPr/>
        </p:nvSpPr>
        <p:spPr bwMode="auto">
          <a:xfrm>
            <a:off x="4961490" y="1065025"/>
            <a:ext cx="1292341" cy="276999"/>
          </a:xfrm>
          <a:prstGeom prst="rect">
            <a:avLst/>
          </a:prstGeom>
          <a:solidFill>
            <a:schemeClr val="bg1"/>
          </a:solidFill>
          <a:ln w="9525">
            <a:noFill/>
            <a:miter lim="800000"/>
            <a:headEnd/>
            <a:tailEnd/>
          </a:ln>
        </p:spPr>
        <p:txBody>
          <a:bodyPr wrap="none">
            <a:spAutoFit/>
          </a:bodyPr>
          <a:lstStyle/>
          <a:p>
            <a:pPr algn="ctr"/>
            <a:r>
              <a:rPr lang="en-US" altLang="ja-JP" sz="1200" smtClean="0">
                <a:latin typeface="Arial" pitchFamily="34" charset="0"/>
                <a:cs typeface="Arial" pitchFamily="34" charset="0"/>
              </a:rPr>
              <a:t>June 1-15, 2012</a:t>
            </a:r>
            <a:endParaRPr lang="ja-JP" altLang="en-US" sz="1200">
              <a:latin typeface="Arial" pitchFamily="34" charset="0"/>
              <a:cs typeface="Arial" pitchFamily="34" charset="0"/>
            </a:endParaRPr>
          </a:p>
        </p:txBody>
      </p:sp>
      <p:sp>
        <p:nvSpPr>
          <p:cNvPr id="47" name="テキスト ボックス 10"/>
          <p:cNvSpPr txBox="1">
            <a:spLocks noChangeArrowheads="1"/>
          </p:cNvSpPr>
          <p:nvPr/>
        </p:nvSpPr>
        <p:spPr bwMode="auto">
          <a:xfrm>
            <a:off x="7003844" y="1065025"/>
            <a:ext cx="1377300" cy="276999"/>
          </a:xfrm>
          <a:prstGeom prst="rect">
            <a:avLst/>
          </a:prstGeom>
          <a:solidFill>
            <a:schemeClr val="bg1"/>
          </a:solidFill>
          <a:ln w="9525">
            <a:noFill/>
            <a:miter lim="800000"/>
            <a:headEnd/>
            <a:tailEnd/>
          </a:ln>
        </p:spPr>
        <p:txBody>
          <a:bodyPr wrap="none">
            <a:spAutoFit/>
          </a:bodyPr>
          <a:lstStyle/>
          <a:p>
            <a:pPr algn="ctr"/>
            <a:r>
              <a:rPr lang="en-US" altLang="ja-JP" sz="1200" smtClean="0">
                <a:latin typeface="Arial" pitchFamily="34" charset="0"/>
                <a:cs typeface="Arial" pitchFamily="34" charset="0"/>
              </a:rPr>
              <a:t>June 16-31, 2012</a:t>
            </a:r>
            <a:endParaRPr lang="ja-JP" altLang="en-US" sz="1200">
              <a:latin typeface="Arial" pitchFamily="34" charset="0"/>
              <a:cs typeface="Arial" pitchFamily="34" charset="0"/>
            </a:endParaRPr>
          </a:p>
        </p:txBody>
      </p:sp>
      <p:sp>
        <p:nvSpPr>
          <p:cNvPr id="48" name="テキスト ボックス 10"/>
          <p:cNvSpPr txBox="1">
            <a:spLocks noChangeArrowheads="1"/>
          </p:cNvSpPr>
          <p:nvPr/>
        </p:nvSpPr>
        <p:spPr bwMode="auto">
          <a:xfrm>
            <a:off x="851962" y="2787145"/>
            <a:ext cx="1233030" cy="276999"/>
          </a:xfrm>
          <a:prstGeom prst="rect">
            <a:avLst/>
          </a:prstGeom>
          <a:solidFill>
            <a:schemeClr val="bg1"/>
          </a:solidFill>
          <a:ln w="9525">
            <a:noFill/>
            <a:miter lim="800000"/>
            <a:headEnd/>
            <a:tailEnd/>
          </a:ln>
        </p:spPr>
        <p:txBody>
          <a:bodyPr wrap="none">
            <a:spAutoFit/>
          </a:bodyPr>
          <a:lstStyle/>
          <a:p>
            <a:pPr algn="ctr"/>
            <a:r>
              <a:rPr lang="en-US" altLang="ja-JP" sz="1200" smtClean="0">
                <a:latin typeface="Arial" pitchFamily="34" charset="0"/>
                <a:cs typeface="Arial" pitchFamily="34" charset="0"/>
              </a:rPr>
              <a:t>July 1-15, 2012</a:t>
            </a:r>
            <a:endParaRPr lang="ja-JP" altLang="en-US" sz="1200">
              <a:latin typeface="Arial" pitchFamily="34" charset="0"/>
              <a:cs typeface="Arial" pitchFamily="34" charset="0"/>
            </a:endParaRPr>
          </a:p>
        </p:txBody>
      </p:sp>
      <p:sp>
        <p:nvSpPr>
          <p:cNvPr id="49" name="テキスト ボックス 10"/>
          <p:cNvSpPr txBox="1">
            <a:spLocks noChangeArrowheads="1"/>
          </p:cNvSpPr>
          <p:nvPr/>
        </p:nvSpPr>
        <p:spPr bwMode="auto">
          <a:xfrm>
            <a:off x="2891289" y="2784097"/>
            <a:ext cx="1317989" cy="276999"/>
          </a:xfrm>
          <a:prstGeom prst="rect">
            <a:avLst/>
          </a:prstGeom>
          <a:solidFill>
            <a:schemeClr val="bg1"/>
          </a:solidFill>
          <a:ln w="9525">
            <a:noFill/>
            <a:miter lim="800000"/>
            <a:headEnd/>
            <a:tailEnd/>
          </a:ln>
        </p:spPr>
        <p:txBody>
          <a:bodyPr wrap="none">
            <a:spAutoFit/>
          </a:bodyPr>
          <a:lstStyle/>
          <a:p>
            <a:pPr algn="ctr"/>
            <a:r>
              <a:rPr lang="en-US" altLang="ja-JP" sz="1200" smtClean="0">
                <a:latin typeface="Arial" pitchFamily="34" charset="0"/>
                <a:cs typeface="Arial" pitchFamily="34" charset="0"/>
              </a:rPr>
              <a:t>July 16-31, 2012</a:t>
            </a:r>
            <a:endParaRPr lang="ja-JP" altLang="en-US" sz="1200">
              <a:latin typeface="Arial" pitchFamily="34" charset="0"/>
              <a:cs typeface="Arial" pitchFamily="34" charset="0"/>
            </a:endParaRPr>
          </a:p>
        </p:txBody>
      </p:sp>
      <p:sp>
        <p:nvSpPr>
          <p:cNvPr id="50" name="テキスト ボックス 10"/>
          <p:cNvSpPr txBox="1">
            <a:spLocks noChangeArrowheads="1"/>
          </p:cNvSpPr>
          <p:nvPr/>
        </p:nvSpPr>
        <p:spPr bwMode="auto">
          <a:xfrm>
            <a:off x="4903795" y="2771905"/>
            <a:ext cx="1438214" cy="276999"/>
          </a:xfrm>
          <a:prstGeom prst="rect">
            <a:avLst/>
          </a:prstGeom>
          <a:solidFill>
            <a:schemeClr val="bg1"/>
          </a:solidFill>
          <a:ln w="9525">
            <a:noFill/>
            <a:miter lim="800000"/>
            <a:headEnd/>
            <a:tailEnd/>
          </a:ln>
        </p:spPr>
        <p:txBody>
          <a:bodyPr wrap="none">
            <a:spAutoFit/>
          </a:bodyPr>
          <a:lstStyle/>
          <a:p>
            <a:pPr algn="ctr"/>
            <a:r>
              <a:rPr lang="en-US" altLang="ja-JP" sz="1200" smtClean="0">
                <a:latin typeface="Arial" pitchFamily="34" charset="0"/>
                <a:cs typeface="Arial" pitchFamily="34" charset="0"/>
              </a:rPr>
              <a:t>August 1-15, 2012</a:t>
            </a:r>
            <a:endParaRPr lang="ja-JP" altLang="en-US" sz="1200">
              <a:latin typeface="Arial" pitchFamily="34" charset="0"/>
              <a:cs typeface="Arial" pitchFamily="34" charset="0"/>
            </a:endParaRPr>
          </a:p>
        </p:txBody>
      </p:sp>
      <p:sp>
        <p:nvSpPr>
          <p:cNvPr id="51" name="テキスト ボックス 10"/>
          <p:cNvSpPr txBox="1">
            <a:spLocks noChangeArrowheads="1"/>
          </p:cNvSpPr>
          <p:nvPr/>
        </p:nvSpPr>
        <p:spPr bwMode="auto">
          <a:xfrm>
            <a:off x="6946146" y="2771905"/>
            <a:ext cx="1523173" cy="276999"/>
          </a:xfrm>
          <a:prstGeom prst="rect">
            <a:avLst/>
          </a:prstGeom>
          <a:solidFill>
            <a:schemeClr val="bg1"/>
          </a:solidFill>
          <a:ln w="9525">
            <a:noFill/>
            <a:miter lim="800000"/>
            <a:headEnd/>
            <a:tailEnd/>
          </a:ln>
        </p:spPr>
        <p:txBody>
          <a:bodyPr wrap="none">
            <a:spAutoFit/>
          </a:bodyPr>
          <a:lstStyle/>
          <a:p>
            <a:pPr algn="ctr"/>
            <a:r>
              <a:rPr lang="en-US" altLang="ja-JP" sz="1200" smtClean="0">
                <a:latin typeface="Arial" pitchFamily="34" charset="0"/>
                <a:cs typeface="Arial" pitchFamily="34" charset="0"/>
              </a:rPr>
              <a:t>August 16-31, 2012</a:t>
            </a:r>
            <a:endParaRPr lang="ja-JP" altLang="en-US" sz="1200">
              <a:latin typeface="Arial" pitchFamily="34" charset="0"/>
              <a:cs typeface="Arial" pitchFamily="34" charset="0"/>
            </a:endParaRPr>
          </a:p>
        </p:txBody>
      </p:sp>
      <p:sp>
        <p:nvSpPr>
          <p:cNvPr id="52" name="テキスト ボックス 10"/>
          <p:cNvSpPr txBox="1">
            <a:spLocks noChangeArrowheads="1"/>
          </p:cNvSpPr>
          <p:nvPr/>
        </p:nvSpPr>
        <p:spPr bwMode="auto">
          <a:xfrm>
            <a:off x="600924" y="4475737"/>
            <a:ext cx="1710725" cy="276999"/>
          </a:xfrm>
          <a:prstGeom prst="rect">
            <a:avLst/>
          </a:prstGeom>
          <a:solidFill>
            <a:schemeClr val="bg1"/>
          </a:solidFill>
          <a:ln w="9525">
            <a:noFill/>
            <a:miter lim="800000"/>
            <a:headEnd/>
            <a:tailEnd/>
          </a:ln>
        </p:spPr>
        <p:txBody>
          <a:bodyPr wrap="none">
            <a:spAutoFit/>
          </a:bodyPr>
          <a:lstStyle/>
          <a:p>
            <a:pPr algn="ctr"/>
            <a:r>
              <a:rPr lang="en-US" altLang="ja-JP" sz="1200" smtClean="0">
                <a:latin typeface="Arial" pitchFamily="34" charset="0"/>
                <a:cs typeface="Arial" pitchFamily="34" charset="0"/>
              </a:rPr>
              <a:t>September 1-15, 2012</a:t>
            </a:r>
            <a:endParaRPr lang="ja-JP" altLang="en-US" sz="1200">
              <a:latin typeface="Arial" pitchFamily="34" charset="0"/>
              <a:cs typeface="Arial" pitchFamily="34" charset="0"/>
            </a:endParaRPr>
          </a:p>
        </p:txBody>
      </p:sp>
      <p:sp>
        <p:nvSpPr>
          <p:cNvPr id="53" name="テキスト ボックス 10"/>
          <p:cNvSpPr txBox="1">
            <a:spLocks noChangeArrowheads="1"/>
          </p:cNvSpPr>
          <p:nvPr/>
        </p:nvSpPr>
        <p:spPr bwMode="auto">
          <a:xfrm>
            <a:off x="2640229" y="4472689"/>
            <a:ext cx="1795684" cy="276999"/>
          </a:xfrm>
          <a:prstGeom prst="rect">
            <a:avLst/>
          </a:prstGeom>
          <a:solidFill>
            <a:schemeClr val="bg1"/>
          </a:solidFill>
          <a:ln w="9525">
            <a:noFill/>
            <a:miter lim="800000"/>
            <a:headEnd/>
            <a:tailEnd/>
          </a:ln>
        </p:spPr>
        <p:txBody>
          <a:bodyPr wrap="none">
            <a:spAutoFit/>
          </a:bodyPr>
          <a:lstStyle/>
          <a:p>
            <a:pPr algn="ctr"/>
            <a:r>
              <a:rPr lang="en-US" altLang="ja-JP" sz="1200" smtClean="0">
                <a:latin typeface="Arial" pitchFamily="34" charset="0"/>
                <a:cs typeface="Arial" pitchFamily="34" charset="0"/>
              </a:rPr>
              <a:t>September 16-30, 2012</a:t>
            </a:r>
            <a:endParaRPr lang="ja-JP" altLang="en-US" sz="1200">
              <a:latin typeface="Arial" pitchFamily="34" charset="0"/>
              <a:cs typeface="Arial" pitchFamily="34" charset="0"/>
            </a:endParaRPr>
          </a:p>
        </p:txBody>
      </p:sp>
      <p:sp>
        <p:nvSpPr>
          <p:cNvPr id="54" name="テキスト ボックス 10"/>
          <p:cNvSpPr txBox="1">
            <a:spLocks noChangeArrowheads="1"/>
          </p:cNvSpPr>
          <p:nvPr/>
        </p:nvSpPr>
        <p:spPr bwMode="auto">
          <a:xfrm>
            <a:off x="4857137" y="4460497"/>
            <a:ext cx="1507143" cy="276999"/>
          </a:xfrm>
          <a:prstGeom prst="rect">
            <a:avLst/>
          </a:prstGeom>
          <a:solidFill>
            <a:schemeClr val="bg1"/>
          </a:solidFill>
          <a:ln w="9525">
            <a:noFill/>
            <a:miter lim="800000"/>
            <a:headEnd/>
            <a:tailEnd/>
          </a:ln>
        </p:spPr>
        <p:txBody>
          <a:bodyPr wrap="none">
            <a:spAutoFit/>
          </a:bodyPr>
          <a:lstStyle/>
          <a:p>
            <a:pPr algn="ctr"/>
            <a:r>
              <a:rPr lang="en-US" altLang="ja-JP" sz="1200" smtClean="0">
                <a:latin typeface="Arial" pitchFamily="34" charset="0"/>
                <a:cs typeface="Arial" pitchFamily="34" charset="0"/>
              </a:rPr>
              <a:t>October 1-15, 2012</a:t>
            </a:r>
            <a:endParaRPr lang="ja-JP" altLang="en-US" sz="1200">
              <a:latin typeface="Arial" pitchFamily="34" charset="0"/>
              <a:cs typeface="Arial" pitchFamily="34" charset="0"/>
            </a:endParaRPr>
          </a:p>
        </p:txBody>
      </p:sp>
      <p:sp>
        <p:nvSpPr>
          <p:cNvPr id="55" name="テキスト ボックス 10"/>
          <p:cNvSpPr txBox="1">
            <a:spLocks noChangeArrowheads="1"/>
          </p:cNvSpPr>
          <p:nvPr/>
        </p:nvSpPr>
        <p:spPr bwMode="auto">
          <a:xfrm>
            <a:off x="6899492" y="4460497"/>
            <a:ext cx="1592103" cy="276999"/>
          </a:xfrm>
          <a:prstGeom prst="rect">
            <a:avLst/>
          </a:prstGeom>
          <a:solidFill>
            <a:schemeClr val="bg1"/>
          </a:solidFill>
          <a:ln w="9525">
            <a:noFill/>
            <a:miter lim="800000"/>
            <a:headEnd/>
            <a:tailEnd/>
          </a:ln>
        </p:spPr>
        <p:txBody>
          <a:bodyPr wrap="none">
            <a:spAutoFit/>
          </a:bodyPr>
          <a:lstStyle/>
          <a:p>
            <a:pPr algn="ctr"/>
            <a:r>
              <a:rPr lang="en-US" altLang="ja-JP" sz="1200" smtClean="0">
                <a:latin typeface="Arial" pitchFamily="34" charset="0"/>
                <a:cs typeface="Arial" pitchFamily="34" charset="0"/>
              </a:rPr>
              <a:t>October 16-31, 2012</a:t>
            </a:r>
            <a:endParaRPr lang="ja-JP" altLang="en-US" sz="1200">
              <a:latin typeface="Arial" pitchFamily="34" charset="0"/>
              <a:cs typeface="Arial" pitchFamily="34" charset="0"/>
            </a:endParaRPr>
          </a:p>
        </p:txBody>
      </p:sp>
      <p:sp>
        <p:nvSpPr>
          <p:cNvPr id="58" name="右矢印 57"/>
          <p:cNvSpPr/>
          <p:nvPr/>
        </p:nvSpPr>
        <p:spPr>
          <a:xfrm>
            <a:off x="4572000" y="4179636"/>
            <a:ext cx="923544" cy="27432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smtClean="0">
                <a:latin typeface="Arial" pitchFamily="34" charset="0"/>
                <a:cs typeface="Arial" pitchFamily="34" charset="0"/>
              </a:rPr>
              <a:t>AMSR2</a:t>
            </a:r>
            <a:endParaRPr kumimoji="1" lang="ja-JP" altLang="en-US" sz="1200">
              <a:latin typeface="Arial" pitchFamily="34" charset="0"/>
              <a:cs typeface="Arial" pitchFamily="34" charset="0"/>
            </a:endParaRPr>
          </a:p>
        </p:txBody>
      </p:sp>
      <p:sp>
        <p:nvSpPr>
          <p:cNvPr id="60" name="右矢印 59"/>
          <p:cNvSpPr/>
          <p:nvPr/>
        </p:nvSpPr>
        <p:spPr>
          <a:xfrm flipH="1">
            <a:off x="3648456" y="4176588"/>
            <a:ext cx="902208" cy="2743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smtClean="0">
                <a:latin typeface="Arial" pitchFamily="34" charset="0"/>
                <a:cs typeface="Arial" pitchFamily="34" charset="0"/>
              </a:rPr>
              <a:t>WindSat</a:t>
            </a:r>
            <a:endParaRPr kumimoji="1" lang="ja-JP" altLang="en-US" sz="1200">
              <a:latin typeface="Arial" pitchFamily="34" charset="0"/>
              <a:cs typeface="Arial" pitchFamily="34" charset="0"/>
            </a:endParaRPr>
          </a:p>
        </p:txBody>
      </p:sp>
      <p:sp>
        <p:nvSpPr>
          <p:cNvPr id="56" name="正方形/長方形 55"/>
          <p:cNvSpPr/>
          <p:nvPr/>
        </p:nvSpPr>
        <p:spPr>
          <a:xfrm>
            <a:off x="241300" y="6163827"/>
            <a:ext cx="8601075" cy="633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57" name="グループ化 36"/>
          <p:cNvGrpSpPr>
            <a:grpSpLocks/>
          </p:cNvGrpSpPr>
          <p:nvPr/>
        </p:nvGrpSpPr>
        <p:grpSpPr bwMode="auto">
          <a:xfrm>
            <a:off x="4746625" y="6173352"/>
            <a:ext cx="4249738" cy="587375"/>
            <a:chOff x="4657159" y="6269994"/>
            <a:chExt cx="4249273" cy="588006"/>
          </a:xfrm>
        </p:grpSpPr>
        <p:pic>
          <p:nvPicPr>
            <p:cNvPr id="59" name="図 5" descr="wndst-120601-ratio_mv-15days-north_america.png"/>
            <p:cNvPicPr>
              <a:picLocks noChangeAspect="1"/>
            </p:cNvPicPr>
            <p:nvPr/>
          </p:nvPicPr>
          <p:blipFill>
            <a:blip r:embed="rId14" cstate="print"/>
            <a:srcRect l="86810" t="56461" r="10596" b="5855"/>
            <a:stretch>
              <a:fillRect/>
            </a:stretch>
          </p:blipFill>
          <p:spPr bwMode="auto">
            <a:xfrm rot="-5400000">
              <a:off x="6643639" y="5257004"/>
              <a:ext cx="295835" cy="2906155"/>
            </a:xfrm>
            <a:prstGeom prst="rect">
              <a:avLst/>
            </a:prstGeom>
            <a:noFill/>
            <a:ln w="9525">
              <a:noFill/>
              <a:miter lim="800000"/>
              <a:headEnd/>
              <a:tailEnd/>
            </a:ln>
          </p:spPr>
        </p:pic>
        <p:sp>
          <p:nvSpPr>
            <p:cNvPr id="61" name="テキスト ボックス 13"/>
            <p:cNvSpPr txBox="1">
              <a:spLocks noChangeArrowheads="1"/>
            </p:cNvSpPr>
            <p:nvPr/>
          </p:nvSpPr>
          <p:spPr bwMode="auto">
            <a:xfrm>
              <a:off x="5405715" y="6278959"/>
              <a:ext cx="457200" cy="276999"/>
            </a:xfrm>
            <a:prstGeom prst="rect">
              <a:avLst/>
            </a:prstGeom>
            <a:noFill/>
            <a:ln w="9525">
              <a:noFill/>
              <a:miter lim="800000"/>
              <a:headEnd/>
              <a:tailEnd/>
            </a:ln>
          </p:spPr>
          <p:txBody>
            <a:bodyPr>
              <a:spAutoFit/>
            </a:bodyPr>
            <a:lstStyle/>
            <a:p>
              <a:pPr algn="ctr"/>
              <a:r>
                <a:rPr lang="en-US" altLang="ja-JP" sz="1200" b="1"/>
                <a:t>300</a:t>
              </a:r>
              <a:endParaRPr lang="ja-JP" altLang="en-US" sz="1200" b="1"/>
            </a:p>
          </p:txBody>
        </p:sp>
        <p:sp>
          <p:nvSpPr>
            <p:cNvPr id="62" name="テキスト ボックス 13"/>
            <p:cNvSpPr txBox="1">
              <a:spLocks noChangeArrowheads="1"/>
            </p:cNvSpPr>
            <p:nvPr/>
          </p:nvSpPr>
          <p:spPr bwMode="auto">
            <a:xfrm>
              <a:off x="5706032" y="6278959"/>
              <a:ext cx="457200" cy="276999"/>
            </a:xfrm>
            <a:prstGeom prst="rect">
              <a:avLst/>
            </a:prstGeom>
            <a:noFill/>
            <a:ln w="9525">
              <a:noFill/>
              <a:miter lim="800000"/>
              <a:headEnd/>
              <a:tailEnd/>
            </a:ln>
          </p:spPr>
          <p:txBody>
            <a:bodyPr>
              <a:spAutoFit/>
            </a:bodyPr>
            <a:lstStyle/>
            <a:p>
              <a:pPr algn="ctr"/>
              <a:r>
                <a:rPr lang="en-US" altLang="ja-JP" sz="1200" b="1"/>
                <a:t>200</a:t>
              </a:r>
              <a:endParaRPr lang="ja-JP" altLang="en-US" sz="1200" b="1"/>
            </a:p>
          </p:txBody>
        </p:sp>
        <p:sp>
          <p:nvSpPr>
            <p:cNvPr id="63" name="テキスト ボックス 13"/>
            <p:cNvSpPr txBox="1">
              <a:spLocks noChangeArrowheads="1"/>
            </p:cNvSpPr>
            <p:nvPr/>
          </p:nvSpPr>
          <p:spPr bwMode="auto">
            <a:xfrm>
              <a:off x="5988421" y="6278959"/>
              <a:ext cx="457200" cy="276999"/>
            </a:xfrm>
            <a:prstGeom prst="rect">
              <a:avLst/>
            </a:prstGeom>
            <a:noFill/>
            <a:ln w="9525">
              <a:noFill/>
              <a:miter lim="800000"/>
              <a:headEnd/>
              <a:tailEnd/>
            </a:ln>
          </p:spPr>
          <p:txBody>
            <a:bodyPr>
              <a:spAutoFit/>
            </a:bodyPr>
            <a:lstStyle/>
            <a:p>
              <a:pPr algn="ctr"/>
              <a:r>
                <a:rPr lang="en-US" altLang="ja-JP" sz="1200" b="1"/>
                <a:t>150</a:t>
              </a:r>
              <a:endParaRPr lang="ja-JP" altLang="en-US" sz="1200" b="1"/>
            </a:p>
          </p:txBody>
        </p:sp>
        <p:sp>
          <p:nvSpPr>
            <p:cNvPr id="64" name="テキスト ボックス 13"/>
            <p:cNvSpPr txBox="1">
              <a:spLocks noChangeArrowheads="1"/>
            </p:cNvSpPr>
            <p:nvPr/>
          </p:nvSpPr>
          <p:spPr bwMode="auto">
            <a:xfrm>
              <a:off x="6270808" y="6278959"/>
              <a:ext cx="457200" cy="276999"/>
            </a:xfrm>
            <a:prstGeom prst="rect">
              <a:avLst/>
            </a:prstGeom>
            <a:noFill/>
            <a:ln w="9525">
              <a:noFill/>
              <a:miter lim="800000"/>
              <a:headEnd/>
              <a:tailEnd/>
            </a:ln>
          </p:spPr>
          <p:txBody>
            <a:bodyPr>
              <a:spAutoFit/>
            </a:bodyPr>
            <a:lstStyle/>
            <a:p>
              <a:pPr algn="ctr"/>
              <a:r>
                <a:rPr lang="en-US" altLang="ja-JP" sz="1200" b="1"/>
                <a:t>120</a:t>
              </a:r>
              <a:endParaRPr lang="ja-JP" altLang="en-US" sz="1200" b="1"/>
            </a:p>
          </p:txBody>
        </p:sp>
        <p:sp>
          <p:nvSpPr>
            <p:cNvPr id="65" name="テキスト ボックス 13"/>
            <p:cNvSpPr txBox="1">
              <a:spLocks noChangeArrowheads="1"/>
            </p:cNvSpPr>
            <p:nvPr/>
          </p:nvSpPr>
          <p:spPr bwMode="auto">
            <a:xfrm>
              <a:off x="6530785" y="6278959"/>
              <a:ext cx="457200" cy="276999"/>
            </a:xfrm>
            <a:prstGeom prst="rect">
              <a:avLst/>
            </a:prstGeom>
            <a:noFill/>
            <a:ln w="9525">
              <a:noFill/>
              <a:miter lim="800000"/>
              <a:headEnd/>
              <a:tailEnd/>
            </a:ln>
          </p:spPr>
          <p:txBody>
            <a:bodyPr>
              <a:spAutoFit/>
            </a:bodyPr>
            <a:lstStyle/>
            <a:p>
              <a:pPr algn="ctr"/>
              <a:r>
                <a:rPr lang="en-US" altLang="ja-JP" sz="1200" b="1"/>
                <a:t>100</a:t>
              </a:r>
              <a:endParaRPr lang="ja-JP" altLang="en-US" sz="1200" b="1"/>
            </a:p>
          </p:txBody>
        </p:sp>
        <p:sp>
          <p:nvSpPr>
            <p:cNvPr id="66" name="テキスト ボックス 13"/>
            <p:cNvSpPr txBox="1">
              <a:spLocks noChangeArrowheads="1"/>
            </p:cNvSpPr>
            <p:nvPr/>
          </p:nvSpPr>
          <p:spPr bwMode="auto">
            <a:xfrm>
              <a:off x="6831103" y="6278959"/>
              <a:ext cx="457200" cy="276999"/>
            </a:xfrm>
            <a:prstGeom prst="rect">
              <a:avLst/>
            </a:prstGeom>
            <a:noFill/>
            <a:ln w="9525">
              <a:noFill/>
              <a:miter lim="800000"/>
              <a:headEnd/>
              <a:tailEnd/>
            </a:ln>
          </p:spPr>
          <p:txBody>
            <a:bodyPr>
              <a:spAutoFit/>
            </a:bodyPr>
            <a:lstStyle/>
            <a:p>
              <a:pPr algn="ctr"/>
              <a:r>
                <a:rPr lang="en-US" altLang="ja-JP" sz="1200" b="1"/>
                <a:t>90</a:t>
              </a:r>
              <a:endParaRPr lang="ja-JP" altLang="en-US" sz="1200" b="1"/>
            </a:p>
          </p:txBody>
        </p:sp>
        <p:sp>
          <p:nvSpPr>
            <p:cNvPr id="67" name="テキスト ボックス 13"/>
            <p:cNvSpPr txBox="1">
              <a:spLocks noChangeArrowheads="1"/>
            </p:cNvSpPr>
            <p:nvPr/>
          </p:nvSpPr>
          <p:spPr bwMode="auto">
            <a:xfrm>
              <a:off x="7117974" y="6278959"/>
              <a:ext cx="457200" cy="276999"/>
            </a:xfrm>
            <a:prstGeom prst="rect">
              <a:avLst/>
            </a:prstGeom>
            <a:noFill/>
            <a:ln w="9525">
              <a:noFill/>
              <a:miter lim="800000"/>
              <a:headEnd/>
              <a:tailEnd/>
            </a:ln>
          </p:spPr>
          <p:txBody>
            <a:bodyPr>
              <a:spAutoFit/>
            </a:bodyPr>
            <a:lstStyle/>
            <a:p>
              <a:pPr algn="ctr"/>
              <a:r>
                <a:rPr lang="en-US" altLang="ja-JP" sz="1200" b="1"/>
                <a:t>70</a:t>
              </a:r>
              <a:endParaRPr lang="ja-JP" altLang="en-US" sz="1200" b="1"/>
            </a:p>
          </p:txBody>
        </p:sp>
        <p:sp>
          <p:nvSpPr>
            <p:cNvPr id="68" name="テキスト ボックス 13"/>
            <p:cNvSpPr txBox="1">
              <a:spLocks noChangeArrowheads="1"/>
            </p:cNvSpPr>
            <p:nvPr/>
          </p:nvSpPr>
          <p:spPr bwMode="auto">
            <a:xfrm>
              <a:off x="7400362" y="6278959"/>
              <a:ext cx="457200" cy="276999"/>
            </a:xfrm>
            <a:prstGeom prst="rect">
              <a:avLst/>
            </a:prstGeom>
            <a:noFill/>
            <a:ln w="9525">
              <a:noFill/>
              <a:miter lim="800000"/>
              <a:headEnd/>
              <a:tailEnd/>
            </a:ln>
          </p:spPr>
          <p:txBody>
            <a:bodyPr>
              <a:spAutoFit/>
            </a:bodyPr>
            <a:lstStyle/>
            <a:p>
              <a:pPr algn="ctr"/>
              <a:r>
                <a:rPr lang="en-US" altLang="ja-JP" sz="1200" b="1"/>
                <a:t>30</a:t>
              </a:r>
              <a:endParaRPr lang="ja-JP" altLang="en-US" sz="1200" b="1"/>
            </a:p>
          </p:txBody>
        </p:sp>
        <p:sp>
          <p:nvSpPr>
            <p:cNvPr id="69" name="テキスト ボックス 13"/>
            <p:cNvSpPr txBox="1">
              <a:spLocks noChangeArrowheads="1"/>
            </p:cNvSpPr>
            <p:nvPr/>
          </p:nvSpPr>
          <p:spPr bwMode="auto">
            <a:xfrm>
              <a:off x="7682752" y="6278959"/>
              <a:ext cx="457200" cy="276999"/>
            </a:xfrm>
            <a:prstGeom prst="rect">
              <a:avLst/>
            </a:prstGeom>
            <a:noFill/>
            <a:ln w="9525">
              <a:noFill/>
              <a:miter lim="800000"/>
              <a:headEnd/>
              <a:tailEnd/>
            </a:ln>
          </p:spPr>
          <p:txBody>
            <a:bodyPr>
              <a:spAutoFit/>
            </a:bodyPr>
            <a:lstStyle/>
            <a:p>
              <a:pPr algn="ctr"/>
              <a:r>
                <a:rPr lang="en-US" altLang="ja-JP" sz="1200" b="1"/>
                <a:t>0</a:t>
              </a:r>
              <a:endParaRPr lang="ja-JP" altLang="en-US" sz="1200" b="1"/>
            </a:p>
          </p:txBody>
        </p:sp>
        <p:sp>
          <p:nvSpPr>
            <p:cNvPr id="70" name="テキスト ボックス 13"/>
            <p:cNvSpPr txBox="1">
              <a:spLocks noChangeArrowheads="1"/>
            </p:cNvSpPr>
            <p:nvPr/>
          </p:nvSpPr>
          <p:spPr bwMode="auto">
            <a:xfrm>
              <a:off x="7996517" y="6269994"/>
              <a:ext cx="457200" cy="276999"/>
            </a:xfrm>
            <a:prstGeom prst="rect">
              <a:avLst/>
            </a:prstGeom>
            <a:noFill/>
            <a:ln w="9525">
              <a:noFill/>
              <a:miter lim="800000"/>
              <a:headEnd/>
              <a:tailEnd/>
            </a:ln>
          </p:spPr>
          <p:txBody>
            <a:bodyPr>
              <a:spAutoFit/>
            </a:bodyPr>
            <a:lstStyle/>
            <a:p>
              <a:pPr algn="ctr"/>
              <a:r>
                <a:rPr lang="en-US" altLang="ja-JP" sz="1200" b="1"/>
                <a:t>[%]</a:t>
              </a:r>
              <a:endParaRPr lang="ja-JP" altLang="en-US" sz="1200" b="1"/>
            </a:p>
          </p:txBody>
        </p:sp>
        <p:sp>
          <p:nvSpPr>
            <p:cNvPr id="71" name="テキスト ボックス 13"/>
            <p:cNvSpPr txBox="1">
              <a:spLocks noChangeArrowheads="1"/>
            </p:cNvSpPr>
            <p:nvPr/>
          </p:nvSpPr>
          <p:spPr bwMode="auto">
            <a:xfrm>
              <a:off x="4657159" y="6485147"/>
              <a:ext cx="681320" cy="338554"/>
            </a:xfrm>
            <a:prstGeom prst="rect">
              <a:avLst/>
            </a:prstGeom>
            <a:noFill/>
            <a:ln w="9525">
              <a:noFill/>
              <a:miter lim="800000"/>
              <a:headEnd/>
              <a:tailEnd/>
            </a:ln>
          </p:spPr>
          <p:txBody>
            <a:bodyPr>
              <a:spAutoFit/>
            </a:bodyPr>
            <a:lstStyle/>
            <a:p>
              <a:pPr algn="ctr"/>
              <a:r>
                <a:rPr lang="en-US" altLang="ja-JP" sz="1600" b="1">
                  <a:solidFill>
                    <a:srgbClr val="0070C0"/>
                  </a:solidFill>
                </a:rPr>
                <a:t>Wet</a:t>
              </a:r>
              <a:endParaRPr lang="ja-JP" altLang="en-US" sz="1600" b="1">
                <a:solidFill>
                  <a:srgbClr val="0070C0"/>
                </a:solidFill>
              </a:endParaRPr>
            </a:p>
          </p:txBody>
        </p:sp>
        <p:sp>
          <p:nvSpPr>
            <p:cNvPr id="72" name="テキスト ボックス 13"/>
            <p:cNvSpPr txBox="1">
              <a:spLocks noChangeArrowheads="1"/>
            </p:cNvSpPr>
            <p:nvPr/>
          </p:nvSpPr>
          <p:spPr bwMode="auto">
            <a:xfrm>
              <a:off x="8225112" y="6519446"/>
              <a:ext cx="681320" cy="338554"/>
            </a:xfrm>
            <a:prstGeom prst="rect">
              <a:avLst/>
            </a:prstGeom>
            <a:noFill/>
            <a:ln w="9525">
              <a:noFill/>
              <a:miter lim="800000"/>
              <a:headEnd/>
              <a:tailEnd/>
            </a:ln>
          </p:spPr>
          <p:txBody>
            <a:bodyPr>
              <a:spAutoFit/>
            </a:bodyPr>
            <a:lstStyle/>
            <a:p>
              <a:pPr algn="ctr"/>
              <a:r>
                <a:rPr lang="en-US" altLang="ja-JP" sz="1600" b="1">
                  <a:solidFill>
                    <a:srgbClr val="C00000"/>
                  </a:solidFill>
                </a:rPr>
                <a:t>Dry</a:t>
              </a:r>
              <a:endParaRPr lang="ja-JP" altLang="en-US" sz="1600" b="1">
                <a:solidFill>
                  <a:srgbClr val="C00000"/>
                </a:solidFill>
              </a:endParaRPr>
            </a:p>
          </p:txBody>
        </p:sp>
      </p:grpSp>
      <p:grpSp>
        <p:nvGrpSpPr>
          <p:cNvPr id="73" name="グループ化 37"/>
          <p:cNvGrpSpPr>
            <a:grpSpLocks/>
          </p:cNvGrpSpPr>
          <p:nvPr/>
        </p:nvGrpSpPr>
        <p:grpSpPr bwMode="auto">
          <a:xfrm>
            <a:off x="1579563" y="6178115"/>
            <a:ext cx="1423987" cy="608012"/>
            <a:chOff x="1526243" y="6207242"/>
            <a:chExt cx="1423146" cy="608094"/>
          </a:xfrm>
        </p:grpSpPr>
        <p:pic>
          <p:nvPicPr>
            <p:cNvPr id="74" name="図 5" descr="wndst-120601-ratio_mv-15days-north_america.png"/>
            <p:cNvPicPr>
              <a:picLocks noChangeAspect="1"/>
            </p:cNvPicPr>
            <p:nvPr/>
          </p:nvPicPr>
          <p:blipFill>
            <a:blip r:embed="rId14" cstate="print"/>
            <a:srcRect l="86099" t="33369" r="10774" b="60088"/>
            <a:stretch>
              <a:fillRect/>
            </a:stretch>
          </p:blipFill>
          <p:spPr bwMode="auto">
            <a:xfrm>
              <a:off x="1526243" y="6225990"/>
              <a:ext cx="396685" cy="561167"/>
            </a:xfrm>
            <a:prstGeom prst="rect">
              <a:avLst/>
            </a:prstGeom>
            <a:noFill/>
            <a:ln w="9525">
              <a:noFill/>
              <a:miter lim="800000"/>
              <a:headEnd/>
              <a:tailEnd/>
            </a:ln>
          </p:spPr>
        </p:pic>
        <p:sp>
          <p:nvSpPr>
            <p:cNvPr id="75" name="テキスト ボックス 13"/>
            <p:cNvSpPr txBox="1">
              <a:spLocks noChangeArrowheads="1"/>
            </p:cNvSpPr>
            <p:nvPr/>
          </p:nvSpPr>
          <p:spPr bwMode="auto">
            <a:xfrm>
              <a:off x="1775012" y="6207242"/>
              <a:ext cx="1169894" cy="307777"/>
            </a:xfrm>
            <a:prstGeom prst="rect">
              <a:avLst/>
            </a:prstGeom>
            <a:noFill/>
            <a:ln w="9525">
              <a:noFill/>
              <a:miter lim="800000"/>
              <a:headEnd/>
              <a:tailEnd/>
            </a:ln>
          </p:spPr>
          <p:txBody>
            <a:bodyPr>
              <a:spAutoFit/>
            </a:bodyPr>
            <a:lstStyle/>
            <a:p>
              <a:pPr algn="ctr"/>
              <a:r>
                <a:rPr lang="en-US" altLang="ja-JP" sz="1400" b="1">
                  <a:solidFill>
                    <a:srgbClr val="0070C0"/>
                  </a:solidFill>
                </a:rPr>
                <a:t>Dry Snow</a:t>
              </a:r>
              <a:endParaRPr lang="ja-JP" altLang="en-US" sz="1400" b="1">
                <a:solidFill>
                  <a:srgbClr val="0070C0"/>
                </a:solidFill>
              </a:endParaRPr>
            </a:p>
          </p:txBody>
        </p:sp>
        <p:sp>
          <p:nvSpPr>
            <p:cNvPr id="76" name="テキスト ボックス 13"/>
            <p:cNvSpPr txBox="1">
              <a:spLocks noChangeArrowheads="1"/>
            </p:cNvSpPr>
            <p:nvPr/>
          </p:nvSpPr>
          <p:spPr bwMode="auto">
            <a:xfrm>
              <a:off x="1780093" y="6507319"/>
              <a:ext cx="1169296" cy="308017"/>
            </a:xfrm>
            <a:prstGeom prst="rect">
              <a:avLst/>
            </a:prstGeom>
            <a:noFill/>
            <a:ln w="9525">
              <a:noFill/>
              <a:miter lim="800000"/>
              <a:headEnd/>
              <a:tailEnd/>
            </a:ln>
          </p:spPr>
          <p:txBody>
            <a:bodyPr>
              <a:spAutoFit/>
            </a:bodyPr>
            <a:lstStyle/>
            <a:p>
              <a:pPr algn="ctr">
                <a:defRPr/>
              </a:pPr>
              <a:r>
                <a:rPr lang="en-US" altLang="ja-JP" sz="1400" b="1">
                  <a:solidFill>
                    <a:schemeClr val="accent2">
                      <a:lumMod val="60000"/>
                      <a:lumOff val="40000"/>
                    </a:schemeClr>
                  </a:solidFill>
                  <a:ea typeface="ＭＳ Ｐゴシック" pitchFamily="50" charset="-128"/>
                </a:rPr>
                <a:t>Wet Snow</a:t>
              </a:r>
              <a:endParaRPr lang="ja-JP" altLang="en-US" sz="1400" b="1">
                <a:solidFill>
                  <a:schemeClr val="accent2">
                    <a:lumMod val="60000"/>
                    <a:lumOff val="40000"/>
                  </a:schemeClr>
                </a:solidFill>
                <a:ea typeface="ＭＳ Ｐゴシック" pitchFamily="50" charset="-128"/>
              </a:endParaRPr>
            </a:p>
          </p:txBody>
        </p:sp>
      </p:grpSp>
      <p:sp>
        <p:nvSpPr>
          <p:cNvPr id="77" name="テキスト ボックス 13"/>
          <p:cNvSpPr txBox="1">
            <a:spLocks noChangeArrowheads="1"/>
          </p:cNvSpPr>
          <p:nvPr/>
        </p:nvSpPr>
        <p:spPr bwMode="auto">
          <a:xfrm>
            <a:off x="461963" y="6182877"/>
            <a:ext cx="1169987" cy="522288"/>
          </a:xfrm>
          <a:prstGeom prst="rect">
            <a:avLst/>
          </a:prstGeom>
          <a:noFill/>
          <a:ln w="9525">
            <a:noFill/>
            <a:miter lim="800000"/>
            <a:headEnd/>
            <a:tailEnd/>
          </a:ln>
        </p:spPr>
        <p:txBody>
          <a:bodyPr>
            <a:spAutoFit/>
          </a:bodyPr>
          <a:lstStyle/>
          <a:p>
            <a:pPr algn="ctr"/>
            <a:r>
              <a:rPr lang="en-US" altLang="ja-JP" sz="1400" b="1"/>
              <a:t>Snow Area by MODIS</a:t>
            </a:r>
            <a:endParaRPr lang="ja-JP" altLang="en-US" sz="1400" b="1"/>
          </a:p>
        </p:txBody>
      </p:sp>
      <p:sp>
        <p:nvSpPr>
          <p:cNvPr id="78" name="テキスト ボックス 13"/>
          <p:cNvSpPr txBox="1">
            <a:spLocks noChangeArrowheads="1"/>
          </p:cNvSpPr>
          <p:nvPr/>
        </p:nvSpPr>
        <p:spPr bwMode="auto">
          <a:xfrm>
            <a:off x="3384550" y="6128902"/>
            <a:ext cx="1509713" cy="739775"/>
          </a:xfrm>
          <a:prstGeom prst="rect">
            <a:avLst/>
          </a:prstGeom>
          <a:noFill/>
          <a:ln w="9525">
            <a:noFill/>
            <a:miter lim="800000"/>
            <a:headEnd/>
            <a:tailEnd/>
          </a:ln>
        </p:spPr>
        <p:txBody>
          <a:bodyPr>
            <a:spAutoFit/>
          </a:bodyPr>
          <a:lstStyle/>
          <a:p>
            <a:pPr algn="ctr"/>
            <a:r>
              <a:rPr lang="en-US" altLang="ja-JP" sz="1400" b="1"/>
              <a:t>Soil Moisture Anomaly Ratio </a:t>
            </a:r>
            <a:r>
              <a:rPr lang="en-US" altLang="ja-JP" sz="1400" b="1" smtClean="0"/>
              <a:t>by Microwave</a:t>
            </a:r>
            <a:endParaRPr lang="ja-JP" altLang="en-US" sz="1400" b="1"/>
          </a:p>
        </p:txBody>
      </p:sp>
      <p:sp>
        <p:nvSpPr>
          <p:cNvPr id="79" name="スライド番号プレースホルダ 6"/>
          <p:cNvSpPr txBox="1">
            <a:spLocks noGrp="1"/>
          </p:cNvSpPr>
          <p:nvPr/>
        </p:nvSpPr>
        <p:spPr bwMode="auto">
          <a:xfrm>
            <a:off x="8373656" y="6557818"/>
            <a:ext cx="785091" cy="300182"/>
          </a:xfrm>
          <a:prstGeom prst="rect">
            <a:avLst/>
          </a:prstGeom>
          <a:noFill/>
          <a:ln w="9525">
            <a:noFill/>
            <a:miter lim="800000"/>
            <a:headEnd/>
            <a:tailEnd/>
          </a:ln>
        </p:spPr>
        <p:txBody>
          <a:bodyPr/>
          <a:lstStyle/>
          <a:p>
            <a:pPr algn="r"/>
            <a:fld id="{89FBB806-39FB-4EB3-BC59-67A71223A732}" type="slidenum">
              <a:rPr lang="en-US" altLang="ja-JP">
                <a:cs typeface="Arial" pitchFamily="34" charset="0"/>
              </a:rPr>
              <a:pPr algn="r"/>
              <a:t>12</a:t>
            </a:fld>
            <a:endParaRPr lang="en-US" altLang="ja-JP">
              <a:cs typeface="Arial" pitchFamily="34" charset="0"/>
            </a:endParaRPr>
          </a:p>
        </p:txBody>
      </p:sp>
      <p:sp>
        <p:nvSpPr>
          <p:cNvPr id="80" name="タイトル 1"/>
          <p:cNvSpPr txBox="1">
            <a:spLocks/>
          </p:cNvSpPr>
          <p:nvPr/>
        </p:nvSpPr>
        <p:spPr>
          <a:xfrm>
            <a:off x="838200" y="63500"/>
            <a:ext cx="7493000" cy="579438"/>
          </a:xfrm>
          <a:prstGeom prst="rect">
            <a:avLst/>
          </a:prstGeom>
        </p:spPr>
        <p:txBody>
          <a:bodyPr>
            <a:scene3d>
              <a:camera prst="orthographicFront"/>
              <a:lightRig rig="soft" dir="t"/>
            </a:scene3d>
            <a:sp3d prstMaterial="softEdge">
              <a:bevelT w="25400" h="25400"/>
            </a:sp3d>
          </a:bodyPr>
          <a:lstStyle/>
          <a:p>
            <a:pPr algn="ctr" eaLnBrk="0" hangingPunct="0">
              <a:defRPr/>
            </a:pPr>
            <a:r>
              <a:rPr lang="en-US" altLang="ja-JP" sz="3700" b="1">
                <a:solidFill>
                  <a:schemeClr val="tx2"/>
                </a:solidFill>
                <a:effectLst>
                  <a:outerShdw blurRad="31750" dist="25400" dir="5400000" algn="tl" rotWithShape="0">
                    <a:srgbClr val="000000">
                      <a:alpha val="25000"/>
                    </a:srgbClr>
                  </a:outerShdw>
                </a:effectLst>
                <a:ea typeface="+mj-ea"/>
                <a:cs typeface="Arial" charset="0"/>
              </a:rPr>
              <a:t>Soil Moisture Anomaly over</a:t>
            </a:r>
          </a:p>
          <a:p>
            <a:pPr algn="ctr" eaLnBrk="0" hangingPunct="0">
              <a:defRPr/>
            </a:pPr>
            <a:r>
              <a:rPr lang="en-US" altLang="ja-JP" sz="3700" b="1">
                <a:solidFill>
                  <a:schemeClr val="tx2"/>
                </a:solidFill>
                <a:effectLst>
                  <a:outerShdw blurRad="31750" dist="25400" dir="5400000" algn="tl" rotWithShape="0">
                    <a:srgbClr val="000000">
                      <a:alpha val="25000"/>
                    </a:srgbClr>
                  </a:outerShdw>
                </a:effectLst>
                <a:ea typeface="+mj-ea"/>
                <a:cs typeface="Arial" charset="0"/>
              </a:rPr>
              <a:t>North America</a:t>
            </a:r>
            <a:endParaRPr lang="ja-JP" altLang="en-US" sz="3700" b="1">
              <a:solidFill>
                <a:schemeClr val="tx2"/>
              </a:solidFill>
              <a:effectLst>
                <a:outerShdw blurRad="31750" dist="25400" dir="5400000" algn="tl" rotWithShape="0">
                  <a:srgbClr val="000000">
                    <a:alpha val="25000"/>
                  </a:srgbClr>
                </a:outerShdw>
              </a:effectLst>
              <a:latin typeface="+mj-lt"/>
              <a:ea typeface="+mj-ea"/>
              <a:cs typeface="+mj-cs"/>
            </a:endParaRPr>
          </a:p>
        </p:txBody>
      </p:sp>
    </p:spTree>
    <p:extLst>
      <p:ext uri="{BB962C8B-B14F-4D97-AF65-F5344CB8AC3E}">
        <p14:creationId xmlns:p14="http://schemas.microsoft.com/office/powerpoint/2010/main" val="2869306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17"/>
          <p:cNvSpPr>
            <a:spLocks noChangeArrowheads="1"/>
          </p:cNvSpPr>
          <p:nvPr/>
        </p:nvSpPr>
        <p:spPr bwMode="auto">
          <a:xfrm>
            <a:off x="400050" y="969963"/>
            <a:ext cx="8143875" cy="2000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ja-JP" altLang="en-US" sz="1200">
              <a:solidFill>
                <a:srgbClr val="000000"/>
              </a:solidFill>
              <a:latin typeface="Century Gothic" pitchFamily="34" charset="0"/>
              <a:ea typeface="HGP創英角ｺﾞｼｯｸUB" pitchFamily="50" charset="-128"/>
            </a:endParaRPr>
          </a:p>
        </p:txBody>
      </p:sp>
      <p:grpSp>
        <p:nvGrpSpPr>
          <p:cNvPr id="6" name="グループ化 27"/>
          <p:cNvGrpSpPr>
            <a:grpSpLocks/>
          </p:cNvGrpSpPr>
          <p:nvPr/>
        </p:nvGrpSpPr>
        <p:grpSpPr bwMode="auto">
          <a:xfrm>
            <a:off x="485775" y="909638"/>
            <a:ext cx="3714750" cy="5726112"/>
            <a:chOff x="600075" y="883920"/>
            <a:chExt cx="3714750" cy="5726430"/>
          </a:xfrm>
        </p:grpSpPr>
        <p:pic>
          <p:nvPicPr>
            <p:cNvPr id="7"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883920"/>
              <a:ext cx="3714750" cy="572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29"/>
            <p:cNvSpPr>
              <a:spLocks noChangeArrowheads="1"/>
            </p:cNvSpPr>
            <p:nvPr/>
          </p:nvSpPr>
          <p:spPr bwMode="auto">
            <a:xfrm>
              <a:off x="2830513" y="5762625"/>
              <a:ext cx="1373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b="1" i="1">
                  <a:solidFill>
                    <a:srgbClr val="0070C0"/>
                  </a:solidFill>
                  <a:latin typeface="Calibri" pitchFamily="34" charset="0"/>
                </a:rPr>
                <a:t>Atlantic</a:t>
              </a:r>
              <a:endParaRPr lang="ja-JP" altLang="en-US" i="1">
                <a:solidFill>
                  <a:srgbClr val="0070C0"/>
                </a:solidFill>
                <a:latin typeface="Calibri" pitchFamily="34" charset="0"/>
              </a:endParaRPr>
            </a:p>
          </p:txBody>
        </p:sp>
        <p:sp>
          <p:nvSpPr>
            <p:cNvPr id="9" name="正方形/長方形 29"/>
            <p:cNvSpPr>
              <a:spLocks noChangeArrowheads="1"/>
            </p:cNvSpPr>
            <p:nvPr/>
          </p:nvSpPr>
          <p:spPr bwMode="auto">
            <a:xfrm>
              <a:off x="773113" y="1152525"/>
              <a:ext cx="1373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b="1" i="1">
                  <a:solidFill>
                    <a:srgbClr val="0070C0"/>
                  </a:solidFill>
                  <a:latin typeface="Calibri" pitchFamily="34" charset="0"/>
                </a:rPr>
                <a:t>Patific</a:t>
              </a:r>
              <a:endParaRPr lang="ja-JP" altLang="en-US" b="1" i="1">
                <a:solidFill>
                  <a:srgbClr val="0070C0"/>
                </a:solidFill>
                <a:latin typeface="Calibri" pitchFamily="34" charset="0"/>
              </a:endParaRPr>
            </a:p>
          </p:txBody>
        </p:sp>
      </p:grpSp>
      <p:pic>
        <p:nvPicPr>
          <p:cNvPr id="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8488" y="993775"/>
            <a:ext cx="4211637"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488" y="2932113"/>
            <a:ext cx="4211637"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488" y="4860925"/>
            <a:ext cx="42306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線コネクタ 13"/>
          <p:cNvCxnSpPr>
            <a:cxnSpLocks noChangeShapeType="1"/>
            <a:endCxn id="16" idx="1"/>
          </p:cNvCxnSpPr>
          <p:nvPr/>
        </p:nvCxnSpPr>
        <p:spPr bwMode="auto">
          <a:xfrm>
            <a:off x="1047750" y="2755900"/>
            <a:ext cx="3814763" cy="523875"/>
          </a:xfrm>
          <a:prstGeom prst="line">
            <a:avLst/>
          </a:prstGeom>
          <a:noFill/>
          <a:ln w="9525" algn="ctr">
            <a:solidFill>
              <a:srgbClr val="00FF00"/>
            </a:solidFill>
            <a:round/>
            <a:headEnd type="oval" w="sm" len="sm"/>
            <a:tailEnd/>
          </a:ln>
          <a:extLst>
            <a:ext uri="{909E8E84-426E-40DD-AFC4-6F175D3DCCD1}">
              <a14:hiddenFill xmlns:a14="http://schemas.microsoft.com/office/drawing/2010/main">
                <a:noFill/>
              </a14:hiddenFill>
            </a:ext>
          </a:extLst>
        </p:spPr>
      </p:cxnSp>
      <p:cxnSp>
        <p:nvCxnSpPr>
          <p:cNvPr id="14" name="直線コネクタ 21"/>
          <p:cNvCxnSpPr>
            <a:cxnSpLocks noChangeShapeType="1"/>
            <a:endCxn id="17" idx="1"/>
          </p:cNvCxnSpPr>
          <p:nvPr/>
        </p:nvCxnSpPr>
        <p:spPr bwMode="auto">
          <a:xfrm>
            <a:off x="3163888" y="3962400"/>
            <a:ext cx="1698625" cy="1260475"/>
          </a:xfrm>
          <a:prstGeom prst="line">
            <a:avLst/>
          </a:prstGeom>
          <a:noFill/>
          <a:ln w="9525" algn="ctr">
            <a:solidFill>
              <a:srgbClr val="00FF00"/>
            </a:solidFill>
            <a:round/>
            <a:headEnd type="oval" w="sm" len="sm"/>
            <a:tailEnd/>
          </a:ln>
          <a:extLst>
            <a:ext uri="{909E8E84-426E-40DD-AFC4-6F175D3DCCD1}">
              <a14:hiddenFill xmlns:a14="http://schemas.microsoft.com/office/drawing/2010/main">
                <a:noFill/>
              </a14:hiddenFill>
            </a:ext>
          </a:extLst>
        </p:spPr>
      </p:cxnSp>
      <p:sp>
        <p:nvSpPr>
          <p:cNvPr id="15" name="正方形/長方形 27"/>
          <p:cNvSpPr>
            <a:spLocks noChangeArrowheads="1"/>
          </p:cNvSpPr>
          <p:nvPr/>
        </p:nvSpPr>
        <p:spPr bwMode="auto">
          <a:xfrm>
            <a:off x="4862513" y="2273300"/>
            <a:ext cx="3748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b="1" smtClean="0">
                <a:solidFill>
                  <a:srgbClr val="000000"/>
                </a:solidFill>
                <a:latin typeface="Calibri" pitchFamily="34" charset="0"/>
              </a:rPr>
              <a:t>Northern Hemisphere</a:t>
            </a:r>
            <a:r>
              <a:rPr lang="ja-JP" altLang="en-US" b="1" smtClean="0">
                <a:solidFill>
                  <a:srgbClr val="000000"/>
                </a:solidFill>
                <a:latin typeface="Calibri" pitchFamily="34" charset="0"/>
              </a:rPr>
              <a:t>：</a:t>
            </a:r>
            <a:r>
              <a:rPr lang="en-US" altLang="ja-JP" b="1">
                <a:solidFill>
                  <a:srgbClr val="FF0000"/>
                </a:solidFill>
                <a:latin typeface="Calibri" pitchFamily="34" charset="0"/>
              </a:rPr>
              <a:t>-153km</a:t>
            </a:r>
            <a:r>
              <a:rPr lang="en-US" altLang="ja-JP" b="1" baseline="30000">
                <a:solidFill>
                  <a:srgbClr val="FF0000"/>
                </a:solidFill>
                <a:latin typeface="Calibri" pitchFamily="34" charset="0"/>
              </a:rPr>
              <a:t>2</a:t>
            </a:r>
            <a:r>
              <a:rPr lang="en-US" altLang="ja-JP" b="1">
                <a:solidFill>
                  <a:srgbClr val="FF0000"/>
                </a:solidFill>
                <a:latin typeface="Calibri" pitchFamily="34" charset="0"/>
              </a:rPr>
              <a:t>/day</a:t>
            </a:r>
            <a:endParaRPr lang="ja-JP" altLang="en-US">
              <a:solidFill>
                <a:srgbClr val="FF0000"/>
              </a:solidFill>
              <a:latin typeface="Calibri" pitchFamily="34" charset="0"/>
            </a:endParaRPr>
          </a:p>
        </p:txBody>
      </p:sp>
      <p:sp>
        <p:nvSpPr>
          <p:cNvPr id="16" name="正方形/長方形 28"/>
          <p:cNvSpPr>
            <a:spLocks noChangeArrowheads="1"/>
          </p:cNvSpPr>
          <p:nvPr/>
        </p:nvSpPr>
        <p:spPr bwMode="auto">
          <a:xfrm>
            <a:off x="4862513" y="3095625"/>
            <a:ext cx="3532187" cy="369888"/>
          </a:xfrm>
          <a:prstGeom prst="rect">
            <a:avLst/>
          </a:prstGeom>
          <a:noFill/>
          <a:ln w="9525">
            <a:noFill/>
            <a:miter lim="800000"/>
            <a:headEnd/>
            <a:tailEnd/>
          </a:ln>
        </p:spPr>
        <p:txBody>
          <a:bodyPr>
            <a:spAutoFit/>
          </a:bodyPr>
          <a:lstStyle/>
          <a:p>
            <a:pPr>
              <a:defRPr/>
            </a:pPr>
            <a:r>
              <a:rPr lang="en-US" altLang="ja-JP" b="1" smtClean="0">
                <a:solidFill>
                  <a:srgbClr val="000000"/>
                </a:solidFill>
                <a:latin typeface="Calibri" pitchFamily="34" charset="0"/>
                <a:ea typeface="ＭＳ Ｐゴシック" pitchFamily="50" charset="-128"/>
              </a:rPr>
              <a:t>Bering Sea</a:t>
            </a:r>
            <a:r>
              <a:rPr lang="ja-JP" altLang="en-US" b="1" smtClean="0">
                <a:solidFill>
                  <a:srgbClr val="000000"/>
                </a:solidFill>
                <a:latin typeface="Calibri" pitchFamily="34" charset="0"/>
                <a:ea typeface="ＭＳ Ｐゴシック" pitchFamily="50" charset="-128"/>
              </a:rPr>
              <a:t>：</a:t>
            </a:r>
            <a:r>
              <a:rPr lang="en-US" altLang="ja-JP" b="1">
                <a:solidFill>
                  <a:srgbClr val="2D2D8A">
                    <a:lumMod val="60000"/>
                    <a:lumOff val="40000"/>
                  </a:srgbClr>
                </a:solidFill>
                <a:effectLst>
                  <a:outerShdw blurRad="38100" dist="38100" dir="2700000" algn="tl">
                    <a:srgbClr val="000000">
                      <a:alpha val="43137"/>
                    </a:srgbClr>
                  </a:outerShdw>
                </a:effectLst>
                <a:latin typeface="Calibri" pitchFamily="34" charset="0"/>
                <a:ea typeface="ＭＳ Ｐゴシック" pitchFamily="50" charset="-128"/>
              </a:rPr>
              <a:t>+0.5km</a:t>
            </a:r>
            <a:r>
              <a:rPr lang="en-US" altLang="ja-JP" b="1" baseline="30000">
                <a:solidFill>
                  <a:srgbClr val="2D2D8A">
                    <a:lumMod val="60000"/>
                    <a:lumOff val="40000"/>
                  </a:srgbClr>
                </a:solidFill>
                <a:effectLst>
                  <a:outerShdw blurRad="38100" dist="38100" dir="2700000" algn="tl">
                    <a:srgbClr val="000000">
                      <a:alpha val="43137"/>
                    </a:srgbClr>
                  </a:outerShdw>
                </a:effectLst>
                <a:latin typeface="Calibri" pitchFamily="34" charset="0"/>
                <a:ea typeface="ＭＳ Ｐゴシック" pitchFamily="50" charset="-128"/>
              </a:rPr>
              <a:t>2</a:t>
            </a:r>
            <a:r>
              <a:rPr lang="en-US" altLang="ja-JP" b="1">
                <a:solidFill>
                  <a:srgbClr val="2D2D8A">
                    <a:lumMod val="60000"/>
                    <a:lumOff val="40000"/>
                  </a:srgbClr>
                </a:solidFill>
                <a:effectLst>
                  <a:outerShdw blurRad="38100" dist="38100" dir="2700000" algn="tl">
                    <a:srgbClr val="000000">
                      <a:alpha val="43137"/>
                    </a:srgbClr>
                  </a:outerShdw>
                </a:effectLst>
                <a:latin typeface="Calibri" pitchFamily="34" charset="0"/>
                <a:ea typeface="ＭＳ Ｐゴシック" pitchFamily="50" charset="-128"/>
              </a:rPr>
              <a:t>/day</a:t>
            </a:r>
            <a:endParaRPr lang="ja-JP" altLang="en-US">
              <a:solidFill>
                <a:srgbClr val="2D2D8A">
                  <a:lumMod val="60000"/>
                  <a:lumOff val="40000"/>
                </a:srgbClr>
              </a:solidFill>
              <a:effectLst>
                <a:outerShdw blurRad="38100" dist="38100" dir="2700000" algn="tl">
                  <a:srgbClr val="000000">
                    <a:alpha val="43137"/>
                  </a:srgbClr>
                </a:outerShdw>
              </a:effectLst>
              <a:latin typeface="Calibri" pitchFamily="34" charset="0"/>
              <a:ea typeface="ＭＳ Ｐゴシック" pitchFamily="50" charset="-128"/>
            </a:endParaRPr>
          </a:p>
        </p:txBody>
      </p:sp>
      <p:sp>
        <p:nvSpPr>
          <p:cNvPr id="17" name="正方形/長方形 29"/>
          <p:cNvSpPr>
            <a:spLocks noChangeArrowheads="1"/>
          </p:cNvSpPr>
          <p:nvPr/>
        </p:nvSpPr>
        <p:spPr bwMode="auto">
          <a:xfrm>
            <a:off x="4862513" y="5038725"/>
            <a:ext cx="3071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b="1" smtClean="0">
                <a:solidFill>
                  <a:srgbClr val="000000"/>
                </a:solidFill>
                <a:latin typeface="Calibri" pitchFamily="34" charset="0"/>
              </a:rPr>
              <a:t>Barents Sea</a:t>
            </a:r>
            <a:r>
              <a:rPr lang="ja-JP" altLang="en-US" b="1" smtClean="0">
                <a:solidFill>
                  <a:srgbClr val="000000"/>
                </a:solidFill>
                <a:latin typeface="Calibri" pitchFamily="34" charset="0"/>
              </a:rPr>
              <a:t>：</a:t>
            </a:r>
            <a:r>
              <a:rPr lang="en-US" altLang="ja-JP" b="1">
                <a:solidFill>
                  <a:srgbClr val="FF0000"/>
                </a:solidFill>
                <a:latin typeface="Calibri" pitchFamily="34" charset="0"/>
              </a:rPr>
              <a:t>-30km</a:t>
            </a:r>
            <a:r>
              <a:rPr lang="en-US" altLang="ja-JP" b="1" baseline="30000">
                <a:solidFill>
                  <a:srgbClr val="FF0000"/>
                </a:solidFill>
                <a:latin typeface="Calibri" pitchFamily="34" charset="0"/>
              </a:rPr>
              <a:t>2</a:t>
            </a:r>
            <a:r>
              <a:rPr lang="en-US" altLang="ja-JP" b="1">
                <a:solidFill>
                  <a:srgbClr val="FF0000"/>
                </a:solidFill>
                <a:latin typeface="Calibri" pitchFamily="34" charset="0"/>
              </a:rPr>
              <a:t>/day</a:t>
            </a:r>
            <a:endParaRPr lang="ja-JP" altLang="en-US">
              <a:solidFill>
                <a:srgbClr val="FF0000"/>
              </a:solidFill>
              <a:latin typeface="Calibri" pitchFamily="34" charset="0"/>
            </a:endParaRPr>
          </a:p>
        </p:txBody>
      </p:sp>
      <p:sp>
        <p:nvSpPr>
          <p:cNvPr id="18" name="右中かっこ 20"/>
          <p:cNvSpPr>
            <a:spLocks/>
          </p:cNvSpPr>
          <p:nvPr/>
        </p:nvSpPr>
        <p:spPr bwMode="auto">
          <a:xfrm>
            <a:off x="4241800" y="977900"/>
            <a:ext cx="312738" cy="5384800"/>
          </a:xfrm>
          <a:prstGeom prst="rightBrace">
            <a:avLst>
              <a:gd name="adj1" fmla="val 107056"/>
              <a:gd name="adj2" fmla="val 25944"/>
            </a:avLst>
          </a:prstGeom>
          <a:noFill/>
          <a:ln w="9525" algn="ctr">
            <a:solidFill>
              <a:srgbClr val="339933"/>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200">
              <a:solidFill>
                <a:srgbClr val="000000"/>
              </a:solidFill>
              <a:latin typeface="Century Gothic" pitchFamily="34" charset="0"/>
              <a:ea typeface="HGP創英角ｺﾞｼｯｸUB" pitchFamily="50" charset="-128"/>
            </a:endParaRPr>
          </a:p>
        </p:txBody>
      </p:sp>
      <p:cxnSp>
        <p:nvCxnSpPr>
          <p:cNvPr id="19" name="直線コネクタ 22"/>
          <p:cNvCxnSpPr>
            <a:cxnSpLocks noChangeShapeType="1"/>
            <a:stCxn id="18" idx="1"/>
            <a:endCxn id="15" idx="1"/>
          </p:cNvCxnSpPr>
          <p:nvPr/>
        </p:nvCxnSpPr>
        <p:spPr bwMode="auto">
          <a:xfrm>
            <a:off x="4554538" y="2374900"/>
            <a:ext cx="307975" cy="82550"/>
          </a:xfrm>
          <a:prstGeom prst="line">
            <a:avLst/>
          </a:prstGeom>
          <a:noFill/>
          <a:ln w="9525" algn="ctr">
            <a:solidFill>
              <a:srgbClr val="339933"/>
            </a:solidFill>
            <a:round/>
            <a:headEnd/>
            <a:tailEnd/>
          </a:ln>
          <a:extLst>
            <a:ext uri="{909E8E84-426E-40DD-AFC4-6F175D3DCCD1}">
              <a14:hiddenFill xmlns:a14="http://schemas.microsoft.com/office/drawing/2010/main">
                <a:noFill/>
              </a14:hiddenFill>
            </a:ext>
          </a:extLst>
        </p:spPr>
      </p:cxnSp>
      <p:sp>
        <p:nvSpPr>
          <p:cNvPr id="20" name="正方形/長方形 13"/>
          <p:cNvSpPr>
            <a:spLocks noChangeArrowheads="1"/>
          </p:cNvSpPr>
          <p:nvPr/>
        </p:nvSpPr>
        <p:spPr bwMode="auto">
          <a:xfrm>
            <a:off x="0" y="6604000"/>
            <a:ext cx="7048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ja-JP" b="1">
                <a:latin typeface="Calibri" pitchFamily="34" charset="0"/>
              </a:rPr>
              <a:t>http://</a:t>
            </a:r>
            <a:r>
              <a:rPr lang="en-US" altLang="ja-JP" b="1" smtClean="0">
                <a:latin typeface="Calibri" pitchFamily="34" charset="0"/>
              </a:rPr>
              <a:t>kuroshio.eorc.jaxa.jp/JASMES/climate/index.html</a:t>
            </a:r>
            <a:endParaRPr lang="ja-JP" altLang="en-US" b="1">
              <a:latin typeface="Calibri" pitchFamily="34" charset="0"/>
            </a:endParaRPr>
          </a:p>
        </p:txBody>
      </p:sp>
      <p:sp>
        <p:nvSpPr>
          <p:cNvPr id="21" name="Rectangle 2"/>
          <p:cNvSpPr txBox="1">
            <a:spLocks noChangeArrowheads="1"/>
          </p:cNvSpPr>
          <p:nvPr/>
        </p:nvSpPr>
        <p:spPr>
          <a:xfrm>
            <a:off x="825500" y="63500"/>
            <a:ext cx="7493000" cy="579438"/>
          </a:xfrm>
          <a:prstGeom prst="rect">
            <a:avLst/>
          </a:prstGeom>
        </p:spPr>
        <p:txBody>
          <a:bodyPr anchor="ctr">
            <a:normAutofit fontScale="75000" lnSpcReduction="20000"/>
            <a:scene3d>
              <a:camera prst="orthographicFront"/>
              <a:lightRig rig="soft" dir="t"/>
            </a:scene3d>
            <a:sp3d prstMaterial="softEdge">
              <a:bevelT w="25400" h="25400"/>
            </a:sp3d>
          </a:bodyPr>
          <a:lstStyle/>
          <a:p>
            <a:pPr algn="ctr">
              <a:defRPr/>
            </a:pPr>
            <a:r>
              <a:rPr lang="en-US" altLang="ja-JP" sz="4100" b="1" smtClean="0">
                <a:solidFill>
                  <a:schemeClr val="tx2"/>
                </a:solidFill>
                <a:effectLst>
                  <a:outerShdw blurRad="31750" dist="25400" dir="5400000" algn="tl" rotWithShape="0">
                    <a:srgbClr val="000000">
                      <a:alpha val="25000"/>
                    </a:srgbClr>
                  </a:outerShdw>
                </a:effectLst>
                <a:ea typeface="+mj-ea"/>
                <a:cs typeface="Arial" charset="0"/>
              </a:rPr>
              <a:t>Long-Term Dataset of Arctic Sea Ice</a:t>
            </a:r>
            <a:endParaRPr lang="en-US" altLang="ja-JP" sz="4100" b="1">
              <a:solidFill>
                <a:schemeClr val="tx2"/>
              </a:solidFill>
              <a:effectLst>
                <a:outerShdw blurRad="31750" dist="25400" dir="5400000" algn="tl" rotWithShape="0">
                  <a:srgbClr val="000000">
                    <a:alpha val="25000"/>
                  </a:srgbClr>
                </a:outerShdw>
              </a:effectLst>
              <a:ea typeface="+mj-ea"/>
              <a:cs typeface="Arial" charset="0"/>
            </a:endParaRPr>
          </a:p>
        </p:txBody>
      </p:sp>
      <p:sp>
        <p:nvSpPr>
          <p:cNvPr id="4" name="テキスト ボックス 3"/>
          <p:cNvSpPr txBox="1"/>
          <p:nvPr/>
        </p:nvSpPr>
        <p:spPr>
          <a:xfrm>
            <a:off x="1966126" y="531623"/>
            <a:ext cx="5211748" cy="369332"/>
          </a:xfrm>
          <a:prstGeom prst="rect">
            <a:avLst/>
          </a:prstGeom>
          <a:noFill/>
        </p:spPr>
        <p:txBody>
          <a:bodyPr wrap="none" rtlCol="0">
            <a:spAutoFit/>
          </a:bodyPr>
          <a:lstStyle/>
          <a:p>
            <a:pPr algn="ctr"/>
            <a:r>
              <a:rPr lang="en-US" altLang="ja-JP" smtClean="0">
                <a:solidFill>
                  <a:srgbClr val="C00000"/>
                </a:solidFill>
              </a:rPr>
              <a:t>Combining histrical dataset and AMSR-E/AMSR2</a:t>
            </a:r>
            <a:endParaRPr kumimoji="1" lang="ja-JP" altLang="en-US">
              <a:solidFill>
                <a:srgbClr val="C00000"/>
              </a:solidFill>
            </a:endParaRPr>
          </a:p>
        </p:txBody>
      </p:sp>
      <p:sp>
        <p:nvSpPr>
          <p:cNvPr id="22" name="スライド番号プレースホルダ 6"/>
          <p:cNvSpPr txBox="1">
            <a:spLocks noGrp="1"/>
          </p:cNvSpPr>
          <p:nvPr/>
        </p:nvSpPr>
        <p:spPr bwMode="auto">
          <a:xfrm>
            <a:off x="8373656" y="6557818"/>
            <a:ext cx="785091" cy="300182"/>
          </a:xfrm>
          <a:prstGeom prst="rect">
            <a:avLst/>
          </a:prstGeom>
          <a:noFill/>
          <a:ln w="9525">
            <a:noFill/>
            <a:miter lim="800000"/>
            <a:headEnd/>
            <a:tailEnd/>
          </a:ln>
        </p:spPr>
        <p:txBody>
          <a:bodyPr/>
          <a:lstStyle/>
          <a:p>
            <a:pPr algn="r"/>
            <a:fld id="{89FBB806-39FB-4EB3-BC59-67A71223A732}" type="slidenum">
              <a:rPr lang="en-US" altLang="ja-JP">
                <a:cs typeface="Arial" pitchFamily="34" charset="0"/>
              </a:rPr>
              <a:pPr algn="r"/>
              <a:t>13</a:t>
            </a:fld>
            <a:endParaRPr lang="en-US" altLang="ja-JP">
              <a:cs typeface="Arial" pitchFamily="34" charset="0"/>
            </a:endParaRPr>
          </a:p>
        </p:txBody>
      </p:sp>
    </p:spTree>
    <p:extLst>
      <p:ext uri="{BB962C8B-B14F-4D97-AF65-F5344CB8AC3E}">
        <p14:creationId xmlns:p14="http://schemas.microsoft.com/office/powerpoint/2010/main" val="431962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93" descr="modis_rgb_2007"/>
          <p:cNvPicPr>
            <a:picLocks noChangeAspect="1" noChangeArrowheads="1"/>
          </p:cNvPicPr>
          <p:nvPr/>
        </p:nvPicPr>
        <p:blipFill>
          <a:blip r:embed="rId3" cstate="print">
            <a:lum bright="30000" contrast="-30000"/>
          </a:blip>
          <a:srcRect/>
          <a:stretch>
            <a:fillRect/>
          </a:stretch>
        </p:blipFill>
        <p:spPr bwMode="auto">
          <a:xfrm>
            <a:off x="7118350" y="1604963"/>
            <a:ext cx="1414463" cy="1414462"/>
          </a:xfrm>
          <a:prstGeom prst="rect">
            <a:avLst/>
          </a:prstGeom>
          <a:noFill/>
          <a:ln w="9525">
            <a:noFill/>
            <a:miter lim="800000"/>
            <a:headEnd/>
            <a:tailEnd/>
          </a:ln>
        </p:spPr>
      </p:pic>
      <p:pic>
        <p:nvPicPr>
          <p:cNvPr id="31747" name="Picture 194" descr="modis_lst_2007"/>
          <p:cNvPicPr>
            <a:picLocks noChangeAspect="1" noChangeArrowheads="1"/>
          </p:cNvPicPr>
          <p:nvPr/>
        </p:nvPicPr>
        <p:blipFill>
          <a:blip r:embed="rId4" cstate="print">
            <a:lum bright="30000" contrast="-30000"/>
          </a:blip>
          <a:srcRect/>
          <a:stretch>
            <a:fillRect/>
          </a:stretch>
        </p:blipFill>
        <p:spPr bwMode="auto">
          <a:xfrm>
            <a:off x="4913313" y="1604963"/>
            <a:ext cx="1414462" cy="1414462"/>
          </a:xfrm>
          <a:prstGeom prst="rect">
            <a:avLst/>
          </a:prstGeom>
          <a:noFill/>
          <a:ln w="9525">
            <a:noFill/>
            <a:miter lim="800000"/>
            <a:headEnd/>
            <a:tailEnd/>
          </a:ln>
        </p:spPr>
      </p:pic>
      <p:pic>
        <p:nvPicPr>
          <p:cNvPr id="31748" name="Picture 195" descr="modis_chla_2007"/>
          <p:cNvPicPr>
            <a:picLocks noChangeAspect="1" noChangeArrowheads="1"/>
          </p:cNvPicPr>
          <p:nvPr/>
        </p:nvPicPr>
        <p:blipFill>
          <a:blip r:embed="rId5" cstate="print">
            <a:lum bright="30000" contrast="-30000"/>
          </a:blip>
          <a:srcRect/>
          <a:stretch>
            <a:fillRect/>
          </a:stretch>
        </p:blipFill>
        <p:spPr bwMode="auto">
          <a:xfrm>
            <a:off x="501650" y="1604963"/>
            <a:ext cx="1414463" cy="1414462"/>
          </a:xfrm>
          <a:prstGeom prst="rect">
            <a:avLst/>
          </a:prstGeom>
          <a:noFill/>
          <a:ln w="9525">
            <a:noFill/>
            <a:miter lim="800000"/>
            <a:headEnd/>
            <a:tailEnd/>
          </a:ln>
        </p:spPr>
      </p:pic>
      <p:pic>
        <p:nvPicPr>
          <p:cNvPr id="31749" name="Picture 196" descr="modis_taua_2007"/>
          <p:cNvPicPr>
            <a:picLocks noChangeAspect="1" noChangeArrowheads="1"/>
          </p:cNvPicPr>
          <p:nvPr/>
        </p:nvPicPr>
        <p:blipFill>
          <a:blip r:embed="rId6" cstate="print">
            <a:lum bright="30000" contrast="-30000"/>
          </a:blip>
          <a:srcRect/>
          <a:stretch>
            <a:fillRect/>
          </a:stretch>
        </p:blipFill>
        <p:spPr bwMode="auto">
          <a:xfrm>
            <a:off x="2708275" y="1604963"/>
            <a:ext cx="1414463" cy="1414462"/>
          </a:xfrm>
          <a:prstGeom prst="rect">
            <a:avLst/>
          </a:prstGeom>
          <a:noFill/>
          <a:ln w="9525">
            <a:noFill/>
            <a:miter lim="800000"/>
            <a:headEnd/>
            <a:tailEnd/>
          </a:ln>
        </p:spPr>
      </p:pic>
      <p:graphicFrame>
        <p:nvGraphicFramePr>
          <p:cNvPr id="14558" name="Group 222"/>
          <p:cNvGraphicFramePr>
            <a:graphicFrameLocks noGrp="1"/>
          </p:cNvGraphicFramePr>
          <p:nvPr/>
        </p:nvGraphicFramePr>
        <p:xfrm>
          <a:off x="206375" y="2549525"/>
          <a:ext cx="2070100" cy="3774984"/>
        </p:xfrm>
        <a:graphic>
          <a:graphicData uri="http://schemas.openxmlformats.org/drawingml/2006/table">
            <a:tbl>
              <a:tblPr/>
              <a:tblGrid>
                <a:gridCol w="573088"/>
                <a:gridCol w="1497012"/>
              </a:tblGrid>
              <a:tr h="1889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1" u="none" strike="noStrike" cap="none" normalizeH="0" baseline="0" dirty="0" smtClean="0">
                          <a:ln>
                            <a:noFill/>
                          </a:ln>
                          <a:solidFill>
                            <a:schemeClr val="tx1"/>
                          </a:solidFill>
                          <a:effectLst/>
                          <a:latin typeface="Trebuchet MS" pitchFamily="34" charset="0"/>
                          <a:ea typeface="ＭＳ Ｐゴシック" pitchFamily="50" charset="-128"/>
                        </a:rPr>
                        <a:t>Land</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8255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Surface reflectance</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Precise geometric correction</a:t>
                      </a:r>
                      <a:endPar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3413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Atmospheric corrected reflectance</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Vegetation and carbon cycle</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Vegetation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82550">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Above-ground biomass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Vegetation roughness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Shadow index</a:t>
                      </a:r>
                      <a:endParaRPr kumimoji="1" lang="it-IT" altLang="ja-JP" sz="10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82550">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Fraction of Absorbed Photosynthetically available radiation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Leaf area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Temp.</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Surface temperature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82550">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Application</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Land net primary production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Water stress trend</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Fire detection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8255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Land cover type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Land surface albedo</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bl>
          </a:graphicData>
        </a:graphic>
      </p:graphicFrame>
      <p:graphicFrame>
        <p:nvGraphicFramePr>
          <p:cNvPr id="14559" name="Group 223"/>
          <p:cNvGraphicFramePr>
            <a:graphicFrameLocks noGrp="1"/>
          </p:cNvGraphicFramePr>
          <p:nvPr/>
        </p:nvGraphicFramePr>
        <p:xfrm>
          <a:off x="2411413" y="2549525"/>
          <a:ext cx="2070100" cy="3359619"/>
        </p:xfrm>
        <a:graphic>
          <a:graphicData uri="http://schemas.openxmlformats.org/drawingml/2006/table">
            <a:tbl>
              <a:tblPr/>
              <a:tblGrid>
                <a:gridCol w="581025"/>
                <a:gridCol w="1489075"/>
              </a:tblGrid>
              <a:tr h="1889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1" u="none" strike="noStrike" cap="none" normalizeH="0" baseline="0" dirty="0" smtClean="0">
                          <a:ln>
                            <a:noFill/>
                          </a:ln>
                          <a:solidFill>
                            <a:schemeClr val="tx1"/>
                          </a:solidFill>
                          <a:effectLst/>
                          <a:latin typeface="Trebuchet MS" pitchFamily="34" charset="0"/>
                          <a:ea typeface="ＭＳ Ｐゴシック" pitchFamily="50" charset="-128"/>
                        </a:rPr>
                        <a:t>Atmosphere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96838">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Cloud</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Cloud flag/Classification </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09550">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Classified cloud fraction </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Cloud top temp/height</a:t>
                      </a:r>
                      <a:endPar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53988">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Water cloud optical thickness /effective radius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Ice cloud optical thickness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Water cloud geometrical thickness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96838">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Aerosol</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Aerosol over the ocean </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Land aerosol by near ultra violet </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Ae</a:t>
                      </a: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r</a:t>
                      </a:r>
                      <a:r>
                        <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osol by Polarization </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984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Radiation budget</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Long-wave radiation flux </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Short-wave radiation flux </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bl>
          </a:graphicData>
        </a:graphic>
      </p:graphicFrame>
      <p:graphicFrame>
        <p:nvGraphicFramePr>
          <p:cNvPr id="14561" name="Group 225"/>
          <p:cNvGraphicFramePr>
            <a:graphicFrameLocks noGrp="1"/>
          </p:cNvGraphicFramePr>
          <p:nvPr/>
        </p:nvGraphicFramePr>
        <p:xfrm>
          <a:off x="6821488" y="2549525"/>
          <a:ext cx="2071687" cy="4004193"/>
        </p:xfrm>
        <a:graphic>
          <a:graphicData uri="http://schemas.openxmlformats.org/drawingml/2006/table">
            <a:tbl>
              <a:tblPr/>
              <a:tblGrid>
                <a:gridCol w="581025"/>
                <a:gridCol w="1490662"/>
              </a:tblGrid>
              <a:tr h="1889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1" u="none" strike="noStrike" cap="none" normalizeH="0" baseline="0" dirty="0" smtClean="0">
                          <a:ln>
                            <a:noFill/>
                          </a:ln>
                          <a:solidFill>
                            <a:schemeClr val="tx1"/>
                          </a:solidFill>
                          <a:effectLst/>
                          <a:latin typeface="Trebuchet MS" pitchFamily="34" charset="0"/>
                          <a:ea typeface="ＭＳ Ｐゴシック" pitchFamily="50" charset="-128"/>
                        </a:rPr>
                        <a:t>Cryosphere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173038">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Area/ distribution</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Snow and Ice covered area</a:t>
                      </a:r>
                      <a:endParaRPr kumimoji="1" lang="it-IT" altLang="ja-JP" sz="10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Okhotsk sea-ice distribution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000" b="0" i="0" u="none" strike="noStrike" cap="none" normalizeH="0" baseline="0" smtClean="0">
                          <a:ln>
                            <a:noFill/>
                          </a:ln>
                          <a:solidFill>
                            <a:schemeClr val="tx1"/>
                          </a:solidFill>
                          <a:effectLst/>
                          <a:latin typeface="Trebuchet MS" pitchFamily="34" charset="0"/>
                          <a:ea typeface="ＭＳ Ｐゴシック" pitchFamily="50" charset="-128"/>
                        </a:rPr>
                        <a:t>Snow and </a:t>
                      </a:r>
                      <a:r>
                        <a:rPr kumimoji="1" lang="zh-TW" altLang="en-US" sz="1000" b="0" i="0" u="none" strike="noStrike" cap="none" normalizeH="0" baseline="0" smtClean="0">
                          <a:ln>
                            <a:noFill/>
                          </a:ln>
                          <a:solidFill>
                            <a:schemeClr val="tx1"/>
                          </a:solidFill>
                          <a:effectLst/>
                          <a:latin typeface="Trebuchet MS" pitchFamily="34" charset="0"/>
                          <a:ea typeface="ＭＳ Ｐゴシック" pitchFamily="50" charset="-128"/>
                        </a:rPr>
                        <a:t>i</a:t>
                      </a:r>
                      <a:r>
                        <a:rPr kumimoji="1" lang="zh-TW" altLang="zh-TW" sz="1000" b="0" i="0" u="none" strike="noStrike" cap="none" normalizeH="0" baseline="0" smtClean="0">
                          <a:ln>
                            <a:noFill/>
                          </a:ln>
                          <a:solidFill>
                            <a:schemeClr val="tx1"/>
                          </a:solidFill>
                          <a:effectLst/>
                          <a:latin typeface="Trebuchet MS" pitchFamily="34" charset="0"/>
                          <a:ea typeface="ＭＳ Ｐゴシック" pitchFamily="50" charset="-128"/>
                        </a:rPr>
                        <a:t>ce </a:t>
                      </a:r>
                      <a:r>
                        <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rPr>
                        <a:t>c</a:t>
                      </a:r>
                      <a:r>
                        <a:rPr kumimoji="1" lang="zh-TW" altLang="zh-TW" sz="1000" b="0" i="0" u="none" strike="noStrike" cap="none" normalizeH="0" baseline="0" smtClean="0">
                          <a:ln>
                            <a:noFill/>
                          </a:ln>
                          <a:solidFill>
                            <a:schemeClr val="tx1"/>
                          </a:solidFill>
                          <a:effectLst/>
                          <a:latin typeface="Trebuchet MS" pitchFamily="34" charset="0"/>
                          <a:ea typeface="ＭＳ Ｐゴシック" pitchFamily="50" charset="-128"/>
                        </a:rPr>
                        <a:t>lassification</a:t>
                      </a:r>
                      <a:endPar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5398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Snow covered area in forest and mountain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Surface properties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Snow and ice surface Temperature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Snow grain size of shallow layer</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4763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tx1"/>
                          </a:solidFill>
                          <a:effectLst/>
                          <a:latin typeface="Trebuchet MS" pitchFamily="34" charset="0"/>
                          <a:ea typeface="ＭＳ Ｐゴシック" pitchFamily="50" charset="-128"/>
                        </a:rPr>
                        <a:t>S</a:t>
                      </a: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n</a:t>
                      </a:r>
                      <a:r>
                        <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rPr>
                        <a:t>ow </a:t>
                      </a: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g</a:t>
                      </a:r>
                      <a:r>
                        <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rPr>
                        <a:t>rain </a:t>
                      </a: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s</a:t>
                      </a:r>
                      <a:r>
                        <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rPr>
                        <a:t>ize of </a:t>
                      </a: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s</a:t>
                      </a:r>
                      <a:r>
                        <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rPr>
                        <a:t>ubsurface layer</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Snow grain size of top layer</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Snow and ice albedo</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4605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Snow impurity</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Ice sheet surface roughness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Boundary</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Ice sheet boundary monitoring</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bl>
          </a:graphicData>
        </a:graphic>
      </p:graphicFrame>
      <p:graphicFrame>
        <p:nvGraphicFramePr>
          <p:cNvPr id="14534" name="Group 198"/>
          <p:cNvGraphicFramePr>
            <a:graphicFrameLocks noGrp="1"/>
          </p:cNvGraphicFramePr>
          <p:nvPr/>
        </p:nvGraphicFramePr>
        <p:xfrm>
          <a:off x="296863" y="1120775"/>
          <a:ext cx="2565400" cy="529713"/>
        </p:xfrm>
        <a:graphic>
          <a:graphicData uri="http://schemas.openxmlformats.org/drawingml/2006/table">
            <a:tbl>
              <a:tblPr/>
              <a:tblGrid>
                <a:gridCol w="585787"/>
                <a:gridCol w="1979613"/>
              </a:tblGrid>
              <a:tr h="1889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1" u="none" strike="noStrike" cap="none" normalizeH="0" baseline="0" dirty="0" smtClean="0">
                          <a:ln>
                            <a:noFill/>
                          </a:ln>
                          <a:solidFill>
                            <a:schemeClr val="tx1"/>
                          </a:solidFill>
                          <a:effectLst/>
                          <a:latin typeface="Trebuchet MS" pitchFamily="34" charset="0"/>
                          <a:ea typeface="ＭＳ Ｐゴシック" pitchFamily="50" charset="-128"/>
                        </a:rPr>
                        <a:t>Common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239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Radiance</a:t>
                      </a:r>
                      <a:endParaRPr kumimoji="1" lang="en-US" altLang="ja-JP" sz="1000" b="0" i="0" u="none" strike="noStrike" cap="none" normalizeH="0" baseline="3000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TOA radiance (including system geometric correction)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bl>
          </a:graphicData>
        </a:graphic>
      </p:graphicFrame>
      <p:graphicFrame>
        <p:nvGraphicFramePr>
          <p:cNvPr id="14560" name="Group 224"/>
          <p:cNvGraphicFramePr>
            <a:graphicFrameLocks noGrp="1"/>
          </p:cNvGraphicFramePr>
          <p:nvPr/>
        </p:nvGraphicFramePr>
        <p:xfrm>
          <a:off x="4616450" y="2549525"/>
          <a:ext cx="2070100" cy="4079368"/>
        </p:xfrm>
        <a:graphic>
          <a:graphicData uri="http://schemas.openxmlformats.org/drawingml/2006/table">
            <a:tbl>
              <a:tblPr/>
              <a:tblGrid>
                <a:gridCol w="581025"/>
                <a:gridCol w="1489075"/>
              </a:tblGrid>
              <a:tr h="1127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1" u="none" strike="noStrike" cap="none" normalizeH="0" baseline="0" dirty="0" smtClean="0">
                          <a:ln>
                            <a:noFill/>
                          </a:ln>
                          <a:solidFill>
                            <a:schemeClr val="tx1"/>
                          </a:solidFill>
                          <a:effectLst/>
                          <a:latin typeface="Trebuchet MS" pitchFamily="34" charset="0"/>
                          <a:ea typeface="ＭＳ Ｐゴシック" pitchFamily="50" charset="-128"/>
                        </a:rPr>
                        <a:t>Ocean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206375">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Ocean color</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Normalized water leaving radiance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127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Atmospheric correction parameter</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06375">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Photosynthetically available radiation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9208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Euphotic zone depth</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1271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In-water</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Chlorophyll-a conc.</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127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Suspended solid conc.</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14300">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Colored dissolved organic matter</a:t>
                      </a:r>
                      <a:endPar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12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In-water</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Inherent optical properties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0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Temp.</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Sea surface temp.</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12713">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Application</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000" b="0" i="0" u="none" strike="noStrike" cap="none" normalizeH="0" baseline="0" smtClean="0">
                          <a:ln>
                            <a:noFill/>
                          </a:ln>
                          <a:solidFill>
                            <a:schemeClr val="tx1"/>
                          </a:solidFill>
                          <a:effectLst/>
                          <a:latin typeface="Trebuchet MS" pitchFamily="34" charset="0"/>
                          <a:ea typeface="ＭＳ Ｐゴシック" pitchFamily="50" charset="-128"/>
                        </a:rPr>
                        <a:t>Ocean </a:t>
                      </a:r>
                      <a:r>
                        <a:rPr kumimoji="1" lang="zh-TW" altLang="en-US" sz="1000" b="0" i="0" u="none" strike="noStrike" cap="none" normalizeH="0" baseline="0" smtClean="0">
                          <a:ln>
                            <a:noFill/>
                          </a:ln>
                          <a:solidFill>
                            <a:schemeClr val="tx1"/>
                          </a:solidFill>
                          <a:effectLst/>
                          <a:latin typeface="Trebuchet MS" pitchFamily="34" charset="0"/>
                          <a:ea typeface="ＭＳ Ｐゴシック" pitchFamily="50" charset="-128"/>
                        </a:rPr>
                        <a:t>n</a:t>
                      </a:r>
                      <a:r>
                        <a:rPr kumimoji="1" lang="zh-TW" altLang="zh-TW" sz="1000" b="0" i="0" u="none" strike="noStrike" cap="none" normalizeH="0" baseline="0" smtClean="0">
                          <a:ln>
                            <a:noFill/>
                          </a:ln>
                          <a:solidFill>
                            <a:schemeClr val="tx1"/>
                          </a:solidFill>
                          <a:effectLst/>
                          <a:latin typeface="Trebuchet MS" pitchFamily="34" charset="0"/>
                          <a:ea typeface="ＭＳ Ｐゴシック" pitchFamily="50" charset="-128"/>
                        </a:rPr>
                        <a:t>et </a:t>
                      </a:r>
                      <a:r>
                        <a:rPr kumimoji="1" lang="zh-TW" altLang="en-US" sz="1000" b="0" i="0" u="none" strike="noStrike" cap="none" normalizeH="0" baseline="0" smtClean="0">
                          <a:ln>
                            <a:noFill/>
                          </a:ln>
                          <a:solidFill>
                            <a:schemeClr val="tx1"/>
                          </a:solidFill>
                          <a:effectLst/>
                          <a:latin typeface="Trebuchet MS" pitchFamily="34" charset="0"/>
                          <a:ea typeface="ＭＳ Ｐゴシック" pitchFamily="50" charset="-128"/>
                        </a:rPr>
                        <a:t>p</a:t>
                      </a:r>
                      <a:r>
                        <a:rPr kumimoji="1" lang="zh-TW" altLang="zh-TW" sz="1000" b="0" i="0" u="none" strike="noStrike" cap="none" normalizeH="0" baseline="0" smtClean="0">
                          <a:ln>
                            <a:noFill/>
                          </a:ln>
                          <a:solidFill>
                            <a:schemeClr val="tx1"/>
                          </a:solidFill>
                          <a:effectLst/>
                          <a:latin typeface="Trebuchet MS" pitchFamily="34" charset="0"/>
                          <a:ea typeface="ＭＳ Ｐゴシック" pitchFamily="50" charset="-128"/>
                        </a:rPr>
                        <a:t>rimary </a:t>
                      </a:r>
                      <a:r>
                        <a:rPr kumimoji="1" lang="zh-TW" altLang="en-US" sz="1000" b="0" i="0" u="none" strike="noStrike" cap="none" normalizeH="0" baseline="0" smtClean="0">
                          <a:ln>
                            <a:noFill/>
                          </a:ln>
                          <a:solidFill>
                            <a:schemeClr val="tx1"/>
                          </a:solidFill>
                          <a:effectLst/>
                          <a:latin typeface="Trebuchet MS" pitchFamily="34" charset="0"/>
                          <a:ea typeface="ＭＳ Ｐゴシック" pitchFamily="50" charset="-128"/>
                        </a:rPr>
                        <a:t>p</a:t>
                      </a:r>
                      <a:r>
                        <a:rPr kumimoji="1" lang="zh-TW" altLang="zh-TW" sz="1000" b="0" i="0" u="none" strike="noStrike" cap="none" normalizeH="0" baseline="0" smtClean="0">
                          <a:ln>
                            <a:noFill/>
                          </a:ln>
                          <a:solidFill>
                            <a:schemeClr val="tx1"/>
                          </a:solidFill>
                          <a:effectLst/>
                          <a:latin typeface="Trebuchet MS" pitchFamily="34" charset="0"/>
                          <a:ea typeface="ＭＳ Ｐゴシック" pitchFamily="50" charset="-128"/>
                        </a:rPr>
                        <a:t>roductivity</a:t>
                      </a:r>
                      <a:endPar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1430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Phytoplankton functional type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127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Redtide</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1430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multi sensor merged ocean color</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127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multi sensor merged SST</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bl>
          </a:graphicData>
        </a:graphic>
      </p:graphicFrame>
      <p:sp>
        <p:nvSpPr>
          <p:cNvPr id="16546" name="Text Box 1608"/>
          <p:cNvSpPr txBox="1">
            <a:spLocks noChangeArrowheads="1"/>
          </p:cNvSpPr>
          <p:nvPr/>
        </p:nvSpPr>
        <p:spPr bwMode="auto">
          <a:xfrm>
            <a:off x="3089275" y="1116013"/>
            <a:ext cx="1662113" cy="517525"/>
          </a:xfrm>
          <a:prstGeom prst="rect">
            <a:avLst/>
          </a:prstGeom>
          <a:noFill/>
          <a:ln w="9525">
            <a:noFill/>
            <a:miter lim="800000"/>
            <a:headEnd/>
            <a:tailEnd/>
          </a:ln>
        </p:spPr>
        <p:txBody>
          <a:bodyPr wrap="none">
            <a:spAutoFit/>
          </a:bodyPr>
          <a:lstStyle/>
          <a:p>
            <a:pPr>
              <a:spcBef>
                <a:spcPct val="30000"/>
              </a:spcBef>
              <a:defRPr/>
            </a:pPr>
            <a:r>
              <a:rPr lang="en-US" altLang="ja-JP" sz="1200" i="1" dirty="0">
                <a:solidFill>
                  <a:srgbClr val="0066FF"/>
                </a:solidFill>
                <a:latin typeface="+mn-lt"/>
                <a:ea typeface="ＭＳ Ｐゴシック" pitchFamily="50" charset="-128"/>
                <a:sym typeface="Symbol" pitchFamily="18" charset="2"/>
              </a:rPr>
              <a:t>Blue: standard products</a:t>
            </a:r>
          </a:p>
          <a:p>
            <a:pPr>
              <a:spcBef>
                <a:spcPct val="30000"/>
              </a:spcBef>
              <a:defRPr/>
            </a:pPr>
            <a:r>
              <a:rPr lang="en-US" altLang="ja-JP" sz="1200" i="1" dirty="0">
                <a:solidFill>
                  <a:srgbClr val="FF3300"/>
                </a:solidFill>
                <a:latin typeface="+mn-lt"/>
                <a:ea typeface="ＭＳ Ｐゴシック" pitchFamily="50" charset="-128"/>
                <a:sym typeface="Symbol" pitchFamily="18" charset="2"/>
              </a:rPr>
              <a:t>Red: research products</a:t>
            </a:r>
          </a:p>
        </p:txBody>
      </p:sp>
      <p:cxnSp>
        <p:nvCxnSpPr>
          <p:cNvPr id="31906" name="AutoShape 186"/>
          <p:cNvCxnSpPr>
            <a:cxnSpLocks noChangeShapeType="1"/>
          </p:cNvCxnSpPr>
          <p:nvPr/>
        </p:nvCxnSpPr>
        <p:spPr bwMode="auto">
          <a:xfrm rot="5400000">
            <a:off x="1107282" y="1783556"/>
            <a:ext cx="900112" cy="631825"/>
          </a:xfrm>
          <a:prstGeom prst="bentConnector3">
            <a:avLst>
              <a:gd name="adj1" fmla="val 49912"/>
            </a:avLst>
          </a:prstGeom>
          <a:noFill/>
          <a:ln w="38100">
            <a:solidFill>
              <a:srgbClr val="000000">
                <a:alpha val="59999"/>
              </a:srgbClr>
            </a:solidFill>
            <a:miter lim="800000"/>
            <a:headEnd/>
            <a:tailEnd type="triangle" w="med" len="med"/>
          </a:ln>
        </p:spPr>
      </p:cxnSp>
      <p:cxnSp>
        <p:nvCxnSpPr>
          <p:cNvPr id="31907" name="AutoShape 187"/>
          <p:cNvCxnSpPr>
            <a:cxnSpLocks noChangeShapeType="1"/>
          </p:cNvCxnSpPr>
          <p:nvPr/>
        </p:nvCxnSpPr>
        <p:spPr bwMode="auto">
          <a:xfrm rot="16200000" flipH="1">
            <a:off x="2209801" y="1312862"/>
            <a:ext cx="900112" cy="1573213"/>
          </a:xfrm>
          <a:prstGeom prst="bentConnector3">
            <a:avLst>
              <a:gd name="adj1" fmla="val 49912"/>
            </a:avLst>
          </a:prstGeom>
          <a:noFill/>
          <a:ln w="38100">
            <a:solidFill>
              <a:srgbClr val="000000">
                <a:alpha val="59999"/>
              </a:srgbClr>
            </a:solidFill>
            <a:miter lim="800000"/>
            <a:headEnd/>
            <a:tailEnd type="triangle" w="med" len="med"/>
          </a:ln>
        </p:spPr>
      </p:cxnSp>
      <p:cxnSp>
        <p:nvCxnSpPr>
          <p:cNvPr id="31908" name="AutoShape 188"/>
          <p:cNvCxnSpPr>
            <a:cxnSpLocks noChangeShapeType="1"/>
          </p:cNvCxnSpPr>
          <p:nvPr/>
        </p:nvCxnSpPr>
        <p:spPr bwMode="auto">
          <a:xfrm rot="16200000" flipH="1">
            <a:off x="3312319" y="210344"/>
            <a:ext cx="900112" cy="3778250"/>
          </a:xfrm>
          <a:prstGeom prst="bentConnector3">
            <a:avLst>
              <a:gd name="adj1" fmla="val 49912"/>
            </a:avLst>
          </a:prstGeom>
          <a:noFill/>
          <a:ln w="38100">
            <a:solidFill>
              <a:srgbClr val="000000">
                <a:alpha val="59999"/>
              </a:srgbClr>
            </a:solidFill>
            <a:miter lim="800000"/>
            <a:headEnd/>
            <a:tailEnd type="triangle" w="med" len="med"/>
          </a:ln>
        </p:spPr>
      </p:cxnSp>
      <p:cxnSp>
        <p:nvCxnSpPr>
          <p:cNvPr id="31909" name="AutoShape 189"/>
          <p:cNvCxnSpPr>
            <a:cxnSpLocks noChangeShapeType="1"/>
          </p:cNvCxnSpPr>
          <p:nvPr/>
        </p:nvCxnSpPr>
        <p:spPr bwMode="auto">
          <a:xfrm rot="16200000" flipH="1">
            <a:off x="4415632" y="-892969"/>
            <a:ext cx="900112" cy="5984875"/>
          </a:xfrm>
          <a:prstGeom prst="bentConnector3">
            <a:avLst>
              <a:gd name="adj1" fmla="val 49912"/>
            </a:avLst>
          </a:prstGeom>
          <a:noFill/>
          <a:ln w="38100">
            <a:solidFill>
              <a:srgbClr val="000000">
                <a:alpha val="59999"/>
              </a:srgbClr>
            </a:solidFill>
            <a:miter lim="800000"/>
            <a:headEnd/>
            <a:tailEnd type="triangle" w="med" len="med"/>
          </a:ln>
        </p:spPr>
      </p:cxnSp>
      <p:sp>
        <p:nvSpPr>
          <p:cNvPr id="19" name="正方形/長方形 18"/>
          <p:cNvSpPr/>
          <p:nvPr/>
        </p:nvSpPr>
        <p:spPr>
          <a:xfrm>
            <a:off x="1905000" y="1616075"/>
            <a:ext cx="5389563" cy="523875"/>
          </a:xfrm>
          <a:prstGeom prst="rect">
            <a:avLst/>
          </a:prstGeom>
        </p:spPr>
        <p:txBody>
          <a:bodyPr>
            <a:spAutoFit/>
          </a:bodyPr>
          <a:lstStyle/>
          <a:p>
            <a:pPr marL="174625" indent="-174625" fontAlgn="auto">
              <a:spcBef>
                <a:spcPts val="0"/>
              </a:spcBef>
              <a:spcAft>
                <a:spcPts val="0"/>
              </a:spcAft>
              <a:buFont typeface="Arial" pitchFamily="34" charset="0"/>
              <a:buChar char="•"/>
              <a:defRPr/>
            </a:pPr>
            <a:r>
              <a:rPr lang="en-US" altLang="ja-JP" sz="1400" i="1" dirty="0">
                <a:latin typeface="+mn-lt"/>
                <a:ea typeface="+mn-ea"/>
              </a:rPr>
              <a:t>Radiation budget by the atmosphere-surface system</a:t>
            </a:r>
          </a:p>
          <a:p>
            <a:pPr marL="174625" indent="-174625" fontAlgn="auto">
              <a:spcBef>
                <a:spcPts val="0"/>
              </a:spcBef>
              <a:spcAft>
                <a:spcPts val="0"/>
              </a:spcAft>
              <a:buFont typeface="Arial" pitchFamily="34" charset="0"/>
              <a:buChar char="•"/>
              <a:defRPr/>
            </a:pPr>
            <a:r>
              <a:rPr lang="en-US" altLang="ja-JP" sz="1400" i="1" dirty="0">
                <a:latin typeface="+mn-lt"/>
                <a:ea typeface="+mn-ea"/>
              </a:rPr>
              <a:t>Carbon cycle in the Land and Ocean</a:t>
            </a:r>
            <a:endParaRPr lang="ja-JP" altLang="en-US" sz="1400" dirty="0">
              <a:latin typeface="+mn-lt"/>
              <a:ea typeface="+mn-ea"/>
            </a:endParaRPr>
          </a:p>
        </p:txBody>
      </p:sp>
      <p:sp>
        <p:nvSpPr>
          <p:cNvPr id="22" name="円/楕円 21"/>
          <p:cNvSpPr/>
          <p:nvPr/>
        </p:nvSpPr>
        <p:spPr>
          <a:xfrm>
            <a:off x="4705350" y="3570288"/>
            <a:ext cx="400050" cy="303212"/>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23" name="円/楕円 22"/>
          <p:cNvSpPr/>
          <p:nvPr/>
        </p:nvSpPr>
        <p:spPr>
          <a:xfrm>
            <a:off x="2482850" y="5829300"/>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24" name="円/楕円 23"/>
          <p:cNvSpPr/>
          <p:nvPr/>
        </p:nvSpPr>
        <p:spPr>
          <a:xfrm>
            <a:off x="2527300" y="3829050"/>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25" name="円/楕円 24"/>
          <p:cNvSpPr/>
          <p:nvPr/>
        </p:nvSpPr>
        <p:spPr>
          <a:xfrm>
            <a:off x="2482850" y="5207000"/>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26" name="円/楕円 25"/>
          <p:cNvSpPr/>
          <p:nvPr/>
        </p:nvSpPr>
        <p:spPr>
          <a:xfrm>
            <a:off x="6350000" y="4984750"/>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27" name="円/楕円 26"/>
          <p:cNvSpPr/>
          <p:nvPr/>
        </p:nvSpPr>
        <p:spPr>
          <a:xfrm>
            <a:off x="8585200" y="2857500"/>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28" name="円/楕円 27"/>
          <p:cNvSpPr/>
          <p:nvPr/>
        </p:nvSpPr>
        <p:spPr>
          <a:xfrm>
            <a:off x="8572500" y="6273800"/>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29" name="円/楕円 28"/>
          <p:cNvSpPr/>
          <p:nvPr/>
        </p:nvSpPr>
        <p:spPr>
          <a:xfrm>
            <a:off x="1949450" y="6140450"/>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0" name="円/楕円 29"/>
          <p:cNvSpPr/>
          <p:nvPr/>
        </p:nvSpPr>
        <p:spPr>
          <a:xfrm>
            <a:off x="1949450" y="5924550"/>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1" name="円/楕円 30"/>
          <p:cNvSpPr/>
          <p:nvPr/>
        </p:nvSpPr>
        <p:spPr>
          <a:xfrm>
            <a:off x="1949450" y="4584700"/>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2" name="円/楕円 31"/>
          <p:cNvSpPr/>
          <p:nvPr/>
        </p:nvSpPr>
        <p:spPr>
          <a:xfrm>
            <a:off x="1949450" y="4806950"/>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3" name="円/楕円 32"/>
          <p:cNvSpPr/>
          <p:nvPr/>
        </p:nvSpPr>
        <p:spPr>
          <a:xfrm>
            <a:off x="2139950" y="3613150"/>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4" name="円/楕円 33"/>
          <p:cNvSpPr/>
          <p:nvPr/>
        </p:nvSpPr>
        <p:spPr>
          <a:xfrm>
            <a:off x="8572500" y="5473700"/>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5" name="円/楕円 34"/>
          <p:cNvSpPr/>
          <p:nvPr/>
        </p:nvSpPr>
        <p:spPr>
          <a:xfrm>
            <a:off x="1962150" y="5740400"/>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6" name="Rectangle 2"/>
          <p:cNvSpPr txBox="1">
            <a:spLocks noChangeArrowheads="1"/>
          </p:cNvSpPr>
          <p:nvPr/>
        </p:nvSpPr>
        <p:spPr>
          <a:xfrm>
            <a:off x="825500" y="63500"/>
            <a:ext cx="7493000" cy="579438"/>
          </a:xfrm>
          <a:prstGeom prst="rect">
            <a:avLst/>
          </a:prstGeom>
        </p:spPr>
        <p:txBody>
          <a:bodyPr anchor="ctr">
            <a:normAutofit fontScale="90000" lnSpcReduction="20000"/>
            <a:scene3d>
              <a:camera prst="orthographicFront"/>
              <a:lightRig rig="soft" dir="t"/>
            </a:scene3d>
            <a:sp3d prstMaterial="softEdge">
              <a:bevelT w="25400" h="25400"/>
            </a:sp3d>
          </a:bodyPr>
          <a:lstStyle/>
          <a:p>
            <a:pPr algn="ctr">
              <a:defRPr/>
            </a:pPr>
            <a:r>
              <a:rPr lang="en-US" altLang="ja-JP" sz="4100" b="1" smtClean="0">
                <a:solidFill>
                  <a:schemeClr val="tx2"/>
                </a:solidFill>
                <a:effectLst>
                  <a:outerShdw blurRad="31750" dist="25400" dir="5400000" algn="tl" rotWithShape="0">
                    <a:srgbClr val="000000">
                      <a:alpha val="25000"/>
                    </a:srgbClr>
                  </a:outerShdw>
                </a:effectLst>
                <a:ea typeface="+mj-ea"/>
                <a:cs typeface="Arial" charset="0"/>
              </a:rPr>
              <a:t>Future GCOM-C </a:t>
            </a:r>
            <a:r>
              <a:rPr lang="en-US" altLang="ja-JP" sz="4100" b="1">
                <a:solidFill>
                  <a:schemeClr val="tx2"/>
                </a:solidFill>
                <a:effectLst>
                  <a:outerShdw blurRad="31750" dist="25400" dir="5400000" algn="tl" rotWithShape="0">
                    <a:srgbClr val="000000">
                      <a:alpha val="25000"/>
                    </a:srgbClr>
                  </a:outerShdw>
                </a:effectLst>
                <a:ea typeface="+mj-ea"/>
                <a:cs typeface="Arial" charset="0"/>
              </a:rPr>
              <a:t>Products</a:t>
            </a:r>
          </a:p>
        </p:txBody>
      </p:sp>
      <p:pic>
        <p:nvPicPr>
          <p:cNvPr id="37" name="Picture 7" descr="D:\Document_murakami\SGLI\GCOMC_201011.gif"/>
          <p:cNvPicPr>
            <a:picLocks noChangeAspect="1" noChangeArrowheads="1"/>
          </p:cNvPicPr>
          <p:nvPr/>
        </p:nvPicPr>
        <p:blipFill>
          <a:blip r:embed="rId7" cstate="print"/>
          <a:srcRect t="1598"/>
          <a:stretch>
            <a:fillRect/>
          </a:stretch>
        </p:blipFill>
        <p:spPr bwMode="auto">
          <a:xfrm rot="20097402">
            <a:off x="5676735" y="326092"/>
            <a:ext cx="3015859" cy="1430392"/>
          </a:xfrm>
          <a:prstGeom prst="rect">
            <a:avLst/>
          </a:prstGeom>
          <a:noFill/>
          <a:ln w="9525">
            <a:noFill/>
            <a:miter lim="800000"/>
            <a:headEnd/>
            <a:tailEnd/>
          </a:ln>
        </p:spPr>
      </p:pic>
      <p:sp>
        <p:nvSpPr>
          <p:cNvPr id="38" name="スライド番号プレースホルダ 6"/>
          <p:cNvSpPr txBox="1">
            <a:spLocks noGrp="1"/>
          </p:cNvSpPr>
          <p:nvPr/>
        </p:nvSpPr>
        <p:spPr bwMode="auto">
          <a:xfrm>
            <a:off x="8373656" y="6557818"/>
            <a:ext cx="785091" cy="300182"/>
          </a:xfrm>
          <a:prstGeom prst="rect">
            <a:avLst/>
          </a:prstGeom>
          <a:noFill/>
          <a:ln w="9525">
            <a:noFill/>
            <a:miter lim="800000"/>
            <a:headEnd/>
            <a:tailEnd/>
          </a:ln>
        </p:spPr>
        <p:txBody>
          <a:bodyPr/>
          <a:lstStyle/>
          <a:p>
            <a:pPr algn="r"/>
            <a:fld id="{89FBB806-39FB-4EB3-BC59-67A71223A732}" type="slidenum">
              <a:rPr lang="en-US" altLang="ja-JP">
                <a:cs typeface="Arial" pitchFamily="34" charset="0"/>
              </a:rPr>
              <a:pPr algn="r"/>
              <a:t>14</a:t>
            </a:fld>
            <a:endParaRPr lang="en-US" altLang="ja-JP">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2" descr="D:\Document_murakami\SGLI\POLDER2_AOT_san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900" y="3279775"/>
            <a:ext cx="37782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6" descr="A2GL1030601_gmaAvm_c121_tau_380_trn"/>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3311525"/>
            <a:ext cx="39227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8"/>
          <p:cNvSpPr>
            <a:spLocks noChangeArrowheads="1"/>
          </p:cNvSpPr>
          <p:nvPr/>
        </p:nvSpPr>
        <p:spPr bwMode="auto">
          <a:xfrm>
            <a:off x="349250" y="5975350"/>
            <a:ext cx="4006850" cy="825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600">
                <a:latin typeface="Calibri" pitchFamily="34" charset="0"/>
              </a:rPr>
              <a:t>Global aerosol optical thickness in June 2003 using the GLI Near-UV (380nm) channel (NIR is used for the ocean area)</a:t>
            </a:r>
          </a:p>
        </p:txBody>
      </p:sp>
      <p:sp>
        <p:nvSpPr>
          <p:cNvPr id="26629" name="Rectangle 9"/>
          <p:cNvSpPr>
            <a:spLocks noChangeArrowheads="1"/>
          </p:cNvSpPr>
          <p:nvPr/>
        </p:nvSpPr>
        <p:spPr bwMode="auto">
          <a:xfrm>
            <a:off x="4664075" y="5965825"/>
            <a:ext cx="3952875"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600">
                <a:latin typeface="Calibri" pitchFamily="34" charset="0"/>
              </a:rPr>
              <a:t>Global aerosol optical thickness in June 2003 using POLDER-2 polarization reflectance </a:t>
            </a:r>
            <a:r>
              <a:rPr lang="en-US" altLang="ja-JP" sz="1400">
                <a:latin typeface="Calibri" pitchFamily="34" charset="0"/>
              </a:rPr>
              <a:t>(provided by T. Sano, Kinki Univ.)</a:t>
            </a:r>
          </a:p>
        </p:txBody>
      </p:sp>
      <p:sp>
        <p:nvSpPr>
          <p:cNvPr id="26630" name="Text Box 10"/>
          <p:cNvSpPr txBox="1">
            <a:spLocks noChangeArrowheads="1"/>
          </p:cNvSpPr>
          <p:nvPr/>
        </p:nvSpPr>
        <p:spPr bwMode="auto">
          <a:xfrm>
            <a:off x="3246438" y="5286375"/>
            <a:ext cx="890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en-US" altLang="ja-JP" sz="1200">
                <a:latin typeface="Calibri" pitchFamily="34" charset="0"/>
              </a:rPr>
              <a:t>JAXA/EORC</a:t>
            </a:r>
          </a:p>
        </p:txBody>
      </p:sp>
      <p:sp>
        <p:nvSpPr>
          <p:cNvPr id="26631" name="Rectangle 11"/>
          <p:cNvSpPr>
            <a:spLocks noChangeArrowheads="1"/>
          </p:cNvSpPr>
          <p:nvPr/>
        </p:nvSpPr>
        <p:spPr bwMode="auto">
          <a:xfrm>
            <a:off x="1238250" y="2968625"/>
            <a:ext cx="1773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2563" indent="-18256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b="1" i="1">
                <a:latin typeface="Calibri" pitchFamily="34" charset="0"/>
              </a:rPr>
              <a:t>Near-UV aerosol</a:t>
            </a:r>
          </a:p>
        </p:txBody>
      </p:sp>
      <p:sp>
        <p:nvSpPr>
          <p:cNvPr id="26632" name="Rectangle 12"/>
          <p:cNvSpPr>
            <a:spLocks noChangeArrowheads="1"/>
          </p:cNvSpPr>
          <p:nvPr/>
        </p:nvSpPr>
        <p:spPr bwMode="auto">
          <a:xfrm>
            <a:off x="5327650" y="2954338"/>
            <a:ext cx="2092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2563" indent="-18256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b="1" i="1">
                <a:latin typeface="Calibri" pitchFamily="34" charset="0"/>
              </a:rPr>
              <a:t>Polarization aerosol</a:t>
            </a:r>
          </a:p>
        </p:txBody>
      </p:sp>
      <p:sp>
        <p:nvSpPr>
          <p:cNvPr id="26633" name="Text Box 3"/>
          <p:cNvSpPr txBox="1">
            <a:spLocks noChangeArrowheads="1"/>
          </p:cNvSpPr>
          <p:nvPr/>
        </p:nvSpPr>
        <p:spPr bwMode="auto">
          <a:xfrm>
            <a:off x="341313" y="1155700"/>
            <a:ext cx="846137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marL="182563" indent="-18256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ts val="600"/>
              </a:spcBef>
              <a:buFontTx/>
              <a:buChar char="•"/>
            </a:pPr>
            <a:r>
              <a:rPr lang="en-US" altLang="ja-JP" i="1">
                <a:latin typeface="Calibri" pitchFamily="34" charset="0"/>
                <a:ea typeface="HGS創英角ｺﾞｼｯｸUB" pitchFamily="50" charset="-128"/>
              </a:rPr>
              <a:t>Not only over the ocean, SGLI will estimate </a:t>
            </a:r>
            <a:r>
              <a:rPr lang="en-US" altLang="ja-JP" i="1">
                <a:solidFill>
                  <a:srgbClr val="FF3300"/>
                </a:solidFill>
                <a:latin typeface="Calibri" pitchFamily="34" charset="0"/>
                <a:ea typeface="HGS創英角ｺﾞｼｯｸUB" pitchFamily="50" charset="-128"/>
              </a:rPr>
              <a:t>land-area aerosols using </a:t>
            </a:r>
            <a:r>
              <a:rPr lang="en-US" altLang="ja-JP" i="1" u="sng">
                <a:solidFill>
                  <a:srgbClr val="FF3300"/>
                </a:solidFill>
                <a:latin typeface="Calibri" pitchFamily="34" charset="0"/>
                <a:ea typeface="HGS創英角ｺﾞｼｯｸUB" pitchFamily="50" charset="-128"/>
              </a:rPr>
              <a:t>near-UV (380nm)</a:t>
            </a:r>
            <a:r>
              <a:rPr lang="en-US" altLang="ja-JP" i="1">
                <a:solidFill>
                  <a:srgbClr val="FF3300"/>
                </a:solidFill>
                <a:latin typeface="Calibri" pitchFamily="34" charset="0"/>
                <a:ea typeface="HGS創英角ｺﾞｼｯｸUB" pitchFamily="50" charset="-128"/>
              </a:rPr>
              <a:t> and </a:t>
            </a:r>
            <a:r>
              <a:rPr lang="en-US" altLang="ja-JP" i="1" u="sng">
                <a:solidFill>
                  <a:srgbClr val="FF3300"/>
                </a:solidFill>
                <a:latin typeface="Calibri" pitchFamily="34" charset="0"/>
                <a:ea typeface="HGS創英角ｺﾞｼｯｸUB" pitchFamily="50" charset="-128"/>
              </a:rPr>
              <a:t>polarization</a:t>
            </a:r>
            <a:r>
              <a:rPr lang="en-US" altLang="ja-JP" i="1">
                <a:solidFill>
                  <a:srgbClr val="FF3300"/>
                </a:solidFill>
                <a:latin typeface="Calibri" pitchFamily="34" charset="0"/>
                <a:ea typeface="HGS創英角ｺﾞｼｯｸUB" pitchFamily="50" charset="-128"/>
              </a:rPr>
              <a:t> channels</a:t>
            </a:r>
            <a:r>
              <a:rPr lang="en-US" altLang="ja-JP" i="1">
                <a:latin typeface="Calibri" pitchFamily="34" charset="0"/>
                <a:ea typeface="HGS創英角ｺﾞｼｯｸUB" pitchFamily="50" charset="-128"/>
              </a:rPr>
              <a:t> which are more sensitive to atmosphere scattering rather than land surface reflection</a:t>
            </a:r>
          </a:p>
          <a:p>
            <a:pPr eaLnBrk="1" hangingPunct="1">
              <a:spcBef>
                <a:spcPts val="600"/>
              </a:spcBef>
              <a:buFontTx/>
              <a:buChar char="•"/>
            </a:pPr>
            <a:r>
              <a:rPr lang="en-US" altLang="ja-JP" i="1">
                <a:latin typeface="Calibri" pitchFamily="34" charset="0"/>
                <a:ea typeface="HGS創英角ｺﾞｼｯｸUB" pitchFamily="50" charset="-128"/>
              </a:rPr>
              <a:t>Combination of aerosol absorption by Near-UV and fine-mode aerosol properties by polarization</a:t>
            </a:r>
          </a:p>
          <a:p>
            <a:pPr eaLnBrk="1" hangingPunct="1">
              <a:spcBef>
                <a:spcPts val="600"/>
              </a:spcBef>
              <a:buFontTx/>
              <a:buChar char="•"/>
            </a:pPr>
            <a:r>
              <a:rPr lang="en-US" altLang="ja-JP" i="1">
                <a:latin typeface="Calibri" pitchFamily="34" charset="0"/>
                <a:ea typeface="HGS創英角ｺﾞｼｯｸUB" pitchFamily="50" charset="-128"/>
              </a:rPr>
              <a:t>They will improve the atmospheric correction</a:t>
            </a:r>
          </a:p>
        </p:txBody>
      </p:sp>
      <p:sp>
        <p:nvSpPr>
          <p:cNvPr id="12" name="タイトル 1"/>
          <p:cNvSpPr txBox="1">
            <a:spLocks/>
          </p:cNvSpPr>
          <p:nvPr/>
        </p:nvSpPr>
        <p:spPr>
          <a:xfrm>
            <a:off x="457200" y="56922"/>
            <a:ext cx="8229600" cy="703262"/>
          </a:xfrm>
          <a:prstGeom prst="rect">
            <a:avLst/>
          </a:prstGeom>
        </p:spPr>
        <p:txBody>
          <a:bodyPr anchor="t" anchorCtr="0">
            <a:noAutofit/>
          </a:bodyPr>
          <a:lstStyle>
            <a:lvl1pPr algn="l" rtl="0" eaLnBrk="0" fontAlgn="base" hangingPunct="0">
              <a:spcBef>
                <a:spcPct val="0"/>
              </a:spcBef>
              <a:spcAft>
                <a:spcPct val="0"/>
              </a:spcAft>
              <a:defRPr kumimoji="1"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2pPr>
            <a:lvl3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3pPr>
            <a:lvl4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4pPr>
            <a:lvl5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5pPr>
            <a:lvl6pPr marL="457200" algn="l" rtl="0" fontAlgn="base">
              <a:spcBef>
                <a:spcPct val="0"/>
              </a:spcBef>
              <a:spcAft>
                <a:spcPct val="0"/>
              </a:spcAft>
              <a:defRPr kumimoji="1" sz="4100" b="1">
                <a:solidFill>
                  <a:schemeClr val="tx2"/>
                </a:solidFill>
                <a:latin typeface="Lucida Sans Unicode" pitchFamily="34" charset="0"/>
                <a:ea typeface="ＭＳ Ｐゴシック" charset="-128"/>
              </a:defRPr>
            </a:lvl6pPr>
            <a:lvl7pPr marL="914400" algn="l" rtl="0" fontAlgn="base">
              <a:spcBef>
                <a:spcPct val="0"/>
              </a:spcBef>
              <a:spcAft>
                <a:spcPct val="0"/>
              </a:spcAft>
              <a:defRPr kumimoji="1" sz="4100" b="1">
                <a:solidFill>
                  <a:schemeClr val="tx2"/>
                </a:solidFill>
                <a:latin typeface="Lucida Sans Unicode" pitchFamily="34" charset="0"/>
                <a:ea typeface="ＭＳ Ｐゴシック" charset="-128"/>
              </a:defRPr>
            </a:lvl7pPr>
            <a:lvl8pPr marL="1371600" algn="l" rtl="0" fontAlgn="base">
              <a:spcBef>
                <a:spcPct val="0"/>
              </a:spcBef>
              <a:spcAft>
                <a:spcPct val="0"/>
              </a:spcAft>
              <a:defRPr kumimoji="1" sz="4100" b="1">
                <a:solidFill>
                  <a:schemeClr val="tx2"/>
                </a:solidFill>
                <a:latin typeface="Lucida Sans Unicode" pitchFamily="34" charset="0"/>
                <a:ea typeface="ＭＳ Ｐゴシック" charset="-128"/>
              </a:defRPr>
            </a:lvl8pPr>
            <a:lvl9pPr marL="1828800" algn="l" rtl="0" fontAlgn="base">
              <a:spcBef>
                <a:spcPct val="0"/>
              </a:spcBef>
              <a:spcAft>
                <a:spcPct val="0"/>
              </a:spcAft>
              <a:defRPr kumimoji="1" sz="4100" b="1">
                <a:solidFill>
                  <a:schemeClr val="tx2"/>
                </a:solidFill>
                <a:latin typeface="Lucida Sans Unicode" pitchFamily="34" charset="0"/>
                <a:ea typeface="ＭＳ Ｐゴシック" charset="-128"/>
              </a:defRPr>
            </a:lvl9pPr>
            <a:extLst/>
          </a:lstStyle>
          <a:p>
            <a:pPr algn="ctr"/>
            <a:r>
              <a:rPr lang="en-US" altLang="ja-JP" sz="3600" smtClean="0">
                <a:latin typeface="Arial" panose="020B0604020202020204" pitchFamily="34" charset="0"/>
                <a:cs typeface="Arial" panose="020B0604020202020204" pitchFamily="34" charset="0"/>
              </a:rPr>
              <a:t>Future GCOM-C Products</a:t>
            </a:r>
          </a:p>
          <a:p>
            <a:pPr algn="ctr"/>
            <a:r>
              <a:rPr lang="en-US" altLang="ja-JP" sz="2400">
                <a:latin typeface="Arial" panose="020B0604020202020204" pitchFamily="34" charset="0"/>
                <a:cs typeface="Arial" panose="020B0604020202020204" pitchFamily="34" charset="0"/>
              </a:rPr>
              <a:t>- </a:t>
            </a:r>
            <a:r>
              <a:rPr lang="en-US" altLang="ja-JP" sz="2400" smtClean="0">
                <a:latin typeface="Arial" panose="020B0604020202020204" pitchFamily="34" charset="0"/>
                <a:cs typeface="Arial" panose="020B0604020202020204" pitchFamily="34" charset="0"/>
              </a:rPr>
              <a:t>Land Aerosol by NUV and Polarization -</a:t>
            </a:r>
            <a:endParaRPr lang="en-US" altLang="ja-JP" sz="2400">
              <a:latin typeface="Arial" panose="020B0604020202020204" pitchFamily="34" charset="0"/>
              <a:cs typeface="Arial" panose="020B0604020202020204" pitchFamily="34" charset="0"/>
            </a:endParaRPr>
          </a:p>
        </p:txBody>
      </p:sp>
      <p:sp>
        <p:nvSpPr>
          <p:cNvPr id="13" name="スライド番号プレースホルダ 6"/>
          <p:cNvSpPr txBox="1">
            <a:spLocks noGrp="1"/>
          </p:cNvSpPr>
          <p:nvPr/>
        </p:nvSpPr>
        <p:spPr bwMode="auto">
          <a:xfrm>
            <a:off x="8621486" y="6615874"/>
            <a:ext cx="522747" cy="239483"/>
          </a:xfrm>
          <a:prstGeom prst="rect">
            <a:avLst/>
          </a:prstGeom>
          <a:noFill/>
          <a:ln w="9525">
            <a:noFill/>
            <a:miter lim="800000"/>
            <a:headEnd/>
            <a:tailEnd/>
          </a:ln>
        </p:spPr>
        <p:txBody>
          <a:bodyPr/>
          <a:lstStyle/>
          <a:p>
            <a:pPr algn="r"/>
            <a:fld id="{89FBB806-39FB-4EB3-BC59-67A71223A732}" type="slidenum">
              <a:rPr lang="en-US" altLang="ja-JP" sz="1400">
                <a:cs typeface="Arial" pitchFamily="34" charset="0"/>
              </a:rPr>
              <a:pPr algn="r"/>
              <a:t>15</a:t>
            </a:fld>
            <a:endParaRPr lang="en-US" altLang="ja-JP" sz="1400">
              <a:cs typeface="Arial" pitchFamily="34" charset="0"/>
            </a:endParaRPr>
          </a:p>
        </p:txBody>
      </p:sp>
    </p:spTree>
    <p:extLst>
      <p:ext uri="{BB962C8B-B14F-4D97-AF65-F5344CB8AC3E}">
        <p14:creationId xmlns:p14="http://schemas.microsoft.com/office/powerpoint/2010/main" val="2901822365"/>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kuroshio.eorc.jaxa.jp/JASMES/data/GL/PAR/201301/MDS02SSH_A20130116Avh_v601_7200_3601_PAR_l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673225"/>
            <a:ext cx="286543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descr="http://kuroshio.eorc.jaxa.jp/JASMES/data/GL/CSF/201301/MDS20130116_20130131_GLBOD0HM_SNWFG_EQ05KM_302.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8" y="3482975"/>
            <a:ext cx="286543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descr="http://kuroshio.eorc.jaxa.jp/JASMES/data/GL/WST/201301/MDS20130116_20130131-WST_A.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588" y="5249863"/>
            <a:ext cx="286543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8" descr="http://kuroshio.eorc.jaxa.jp/JASMES/data/GL/WF/201301/MDS20130116_20130131-WF_A.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3088" y="1673225"/>
            <a:ext cx="286543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0" descr="http://kuroshio.eorc.jaxa.jp/JASMES/data/GL/CFR/201301/MDS20130116_20130131_GLBOD0HM_CLDFR_EQ05KM_302.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3088" y="3476625"/>
            <a:ext cx="286543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2" descr="http://kuroshio.eorc.jaxa.jp/JASMES/data/GL/NDVI/201301/MDS02SSH_A20130116Avh_v601_7200_3601_NDVI_le.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13088" y="5259388"/>
            <a:ext cx="286543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14" descr="http://kuroshio.eorc.jaxa.jp/JASMES/data/GL/CHLA/201301/MDS02SSH_A20130116Avh_v601_7200_3601_CHLA_le.jpg">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88063" y="1673225"/>
            <a:ext cx="286543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6" descr="http://kuroshio.eorc.jaxa.jp/JASMES/data/GL/TAUA/201301/MDS02SSH_A20130116Avh_v601_7200_3601_T500_le.jpg">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88063" y="3476625"/>
            <a:ext cx="286543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8" descr="http://kuroshio.eorc.jaxa.jp/JASMES/data/GL/OLST/201301/MDS02SSH_A20130116Avh_v601_7200_3601_OLST_le.jpg">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88063" y="5249863"/>
            <a:ext cx="286543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テキスト ボックス 4"/>
          <p:cNvSpPr txBox="1">
            <a:spLocks noChangeArrowheads="1"/>
          </p:cNvSpPr>
          <p:nvPr/>
        </p:nvSpPr>
        <p:spPr bwMode="auto">
          <a:xfrm>
            <a:off x="-25400" y="1377950"/>
            <a:ext cx="3198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fr-FR" altLang="ja-JP" sz="1400"/>
              <a:t>Photosynthetically Available Radiation</a:t>
            </a:r>
            <a:endParaRPr lang="ja-JP" altLang="en-US" sz="1400"/>
          </a:p>
        </p:txBody>
      </p:sp>
      <p:sp>
        <p:nvSpPr>
          <p:cNvPr id="30732" name="テキスト ボックス 14"/>
          <p:cNvSpPr txBox="1">
            <a:spLocks noChangeArrowheads="1"/>
          </p:cNvSpPr>
          <p:nvPr/>
        </p:nvSpPr>
        <p:spPr bwMode="auto">
          <a:xfrm>
            <a:off x="752475" y="3148013"/>
            <a:ext cx="1719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fr-FR" altLang="ja-JP" sz="1400"/>
              <a:t>Snow Cover Extent</a:t>
            </a:r>
            <a:endParaRPr lang="ja-JP" altLang="en-US" sz="1400"/>
          </a:p>
        </p:txBody>
      </p:sp>
      <p:sp>
        <p:nvSpPr>
          <p:cNvPr id="30733" name="テキスト ボックス 15"/>
          <p:cNvSpPr txBox="1">
            <a:spLocks noChangeArrowheads="1"/>
          </p:cNvSpPr>
          <p:nvPr/>
        </p:nvSpPr>
        <p:spPr bwMode="auto">
          <a:xfrm>
            <a:off x="522288" y="4916488"/>
            <a:ext cx="2178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fr-FR" altLang="ja-JP" sz="1400"/>
              <a:t>Plant Water Stress Trend</a:t>
            </a:r>
            <a:endParaRPr lang="ja-JP" altLang="en-US" sz="1400"/>
          </a:p>
        </p:txBody>
      </p:sp>
      <p:sp>
        <p:nvSpPr>
          <p:cNvPr id="30734" name="テキスト ボックス 16"/>
          <p:cNvSpPr txBox="1">
            <a:spLocks noChangeArrowheads="1"/>
          </p:cNvSpPr>
          <p:nvPr/>
        </p:nvSpPr>
        <p:spPr bwMode="auto">
          <a:xfrm>
            <a:off x="3598863" y="1365250"/>
            <a:ext cx="1927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fr-FR" altLang="ja-JP" sz="1400"/>
              <a:t>Hot Spots of Wild Fire</a:t>
            </a:r>
            <a:endParaRPr lang="ja-JP" altLang="en-US" sz="1400"/>
          </a:p>
        </p:txBody>
      </p:sp>
      <p:sp>
        <p:nvSpPr>
          <p:cNvPr id="30735" name="テキスト ボックス 17"/>
          <p:cNvSpPr txBox="1">
            <a:spLocks noChangeArrowheads="1"/>
          </p:cNvSpPr>
          <p:nvPr/>
        </p:nvSpPr>
        <p:spPr bwMode="auto">
          <a:xfrm>
            <a:off x="3759200" y="3130550"/>
            <a:ext cx="1608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fr-FR" altLang="ja-JP" sz="1400"/>
              <a:t>Cloud Cover Rate</a:t>
            </a:r>
            <a:endParaRPr lang="ja-JP" altLang="en-US" sz="1400"/>
          </a:p>
        </p:txBody>
      </p:sp>
      <p:sp>
        <p:nvSpPr>
          <p:cNvPr id="30736" name="テキスト ボックス 18"/>
          <p:cNvSpPr txBox="1">
            <a:spLocks noChangeArrowheads="1"/>
          </p:cNvSpPr>
          <p:nvPr/>
        </p:nvSpPr>
        <p:spPr bwMode="auto">
          <a:xfrm>
            <a:off x="3360738" y="4956175"/>
            <a:ext cx="2446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fr-FR" altLang="ja-JP" sz="1400"/>
              <a:t>Activity of Vegetation (NDVI)</a:t>
            </a:r>
            <a:endParaRPr lang="ja-JP" altLang="en-US" sz="1400"/>
          </a:p>
        </p:txBody>
      </p:sp>
      <p:sp>
        <p:nvSpPr>
          <p:cNvPr id="30737" name="テキスト ボックス 19"/>
          <p:cNvSpPr txBox="1">
            <a:spLocks noChangeArrowheads="1"/>
          </p:cNvSpPr>
          <p:nvPr/>
        </p:nvSpPr>
        <p:spPr bwMode="auto">
          <a:xfrm>
            <a:off x="6900863" y="1365250"/>
            <a:ext cx="1239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fr-FR" altLang="ja-JP" sz="1400"/>
              <a:t>Chlorophyll-a</a:t>
            </a:r>
            <a:endParaRPr lang="ja-JP" altLang="en-US" sz="1400"/>
          </a:p>
        </p:txBody>
      </p:sp>
      <p:sp>
        <p:nvSpPr>
          <p:cNvPr id="30738" name="テキスト ボックス 20"/>
          <p:cNvSpPr txBox="1">
            <a:spLocks noChangeArrowheads="1"/>
          </p:cNvSpPr>
          <p:nvPr/>
        </p:nvSpPr>
        <p:spPr bwMode="auto">
          <a:xfrm>
            <a:off x="6392863" y="3168650"/>
            <a:ext cx="2255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fr-FR" altLang="ja-JP" sz="1400"/>
              <a:t>Aerosol Optical thickness</a:t>
            </a:r>
            <a:endParaRPr lang="ja-JP" altLang="en-US" sz="1400"/>
          </a:p>
        </p:txBody>
      </p:sp>
      <p:sp>
        <p:nvSpPr>
          <p:cNvPr id="30739" name="テキスト ボックス 21"/>
          <p:cNvSpPr txBox="1">
            <a:spLocks noChangeArrowheads="1"/>
          </p:cNvSpPr>
          <p:nvPr/>
        </p:nvSpPr>
        <p:spPr bwMode="auto">
          <a:xfrm>
            <a:off x="5910263" y="4960938"/>
            <a:ext cx="322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400"/>
              <a:t>Ocean and Land Surface Temperature</a:t>
            </a:r>
            <a:endParaRPr lang="ja-JP" altLang="en-US" sz="1400"/>
          </a:p>
        </p:txBody>
      </p:sp>
      <p:pic>
        <p:nvPicPr>
          <p:cNvPr id="30740" name="Picture 7"/>
          <p:cNvPicPr>
            <a:picLocks noChangeAspect="1" noChangeArrowheads="1"/>
          </p:cNvPicPr>
          <p:nvPr/>
        </p:nvPicPr>
        <p:blipFill>
          <a:blip r:embed="rId20">
            <a:lum bright="-10000" contrast="-10000"/>
            <a:extLst>
              <a:ext uri="{28A0092B-C50C-407E-A947-70E740481C1C}">
                <a14:useLocalDpi xmlns:a14="http://schemas.microsoft.com/office/drawing/2010/main" val="0"/>
              </a:ext>
            </a:extLst>
          </a:blip>
          <a:srcRect/>
          <a:stretch>
            <a:fillRect/>
          </a:stretch>
        </p:blipFill>
        <p:spPr bwMode="auto">
          <a:xfrm>
            <a:off x="0" y="0"/>
            <a:ext cx="91440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1" name="Rectangle 15"/>
          <p:cNvSpPr>
            <a:spLocks noChangeArrowheads="1"/>
          </p:cNvSpPr>
          <p:nvPr/>
        </p:nvSpPr>
        <p:spPr bwMode="auto">
          <a:xfrm>
            <a:off x="4746625" y="906463"/>
            <a:ext cx="4397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r>
              <a:rPr lang="en-US" altLang="ja-JP" b="1">
                <a:solidFill>
                  <a:srgbClr val="FF0000"/>
                </a:solidFill>
                <a:latin typeface="Arial Narrow" pitchFamily="34" charset="0"/>
              </a:rPr>
              <a:t>http://kuroshio.eorc.jaxa.jp/JASMES/index.html</a:t>
            </a:r>
          </a:p>
        </p:txBody>
      </p:sp>
      <p:sp>
        <p:nvSpPr>
          <p:cNvPr id="23" name="スライド番号プレースホルダ 6"/>
          <p:cNvSpPr txBox="1">
            <a:spLocks noGrp="1"/>
          </p:cNvSpPr>
          <p:nvPr/>
        </p:nvSpPr>
        <p:spPr bwMode="auto">
          <a:xfrm>
            <a:off x="8621486" y="6615874"/>
            <a:ext cx="522747" cy="239483"/>
          </a:xfrm>
          <a:prstGeom prst="rect">
            <a:avLst/>
          </a:prstGeom>
          <a:noFill/>
          <a:ln w="9525">
            <a:noFill/>
            <a:miter lim="800000"/>
            <a:headEnd/>
            <a:tailEnd/>
          </a:ln>
        </p:spPr>
        <p:txBody>
          <a:bodyPr/>
          <a:lstStyle/>
          <a:p>
            <a:pPr algn="r"/>
            <a:fld id="{89FBB806-39FB-4EB3-BC59-67A71223A732}" type="slidenum">
              <a:rPr lang="en-US" altLang="ja-JP" sz="1400">
                <a:cs typeface="Arial" pitchFamily="34" charset="0"/>
              </a:rPr>
              <a:pPr algn="r"/>
              <a:t>16</a:t>
            </a:fld>
            <a:endParaRPr lang="en-US" altLang="ja-JP" sz="1400">
              <a:cs typeface="Arial" pitchFamily="34" charset="0"/>
            </a:endParaRPr>
          </a:p>
        </p:txBody>
      </p:sp>
    </p:spTree>
    <p:extLst>
      <p:ext uri="{BB962C8B-B14F-4D97-AF65-F5344CB8AC3E}">
        <p14:creationId xmlns:p14="http://schemas.microsoft.com/office/powerpoint/2010/main" val="2427864711"/>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 name="図 10" descr="図1.jpg"/>
          <p:cNvPicPr>
            <a:picLocks noChangeAspect="1"/>
          </p:cNvPicPr>
          <p:nvPr/>
        </p:nvPicPr>
        <p:blipFill rotWithShape="1">
          <a:blip r:embed="rId3" cstate="print"/>
          <a:srcRect b="4815"/>
          <a:stretch/>
        </p:blipFill>
        <p:spPr>
          <a:xfrm>
            <a:off x="2028" y="333823"/>
            <a:ext cx="9139943" cy="6527764"/>
          </a:xfrm>
          <a:prstGeom prst="rect">
            <a:avLst/>
          </a:prstGeom>
        </p:spPr>
      </p:pic>
      <p:sp>
        <p:nvSpPr>
          <p:cNvPr id="20482" name="Line 14"/>
          <p:cNvSpPr>
            <a:spLocks noChangeShapeType="1"/>
          </p:cNvSpPr>
          <p:nvPr/>
        </p:nvSpPr>
        <p:spPr bwMode="auto">
          <a:xfrm flipV="1">
            <a:off x="5353263" y="4084343"/>
            <a:ext cx="505558" cy="541631"/>
          </a:xfrm>
          <a:prstGeom prst="line">
            <a:avLst/>
          </a:prstGeom>
          <a:noFill/>
          <a:ln w="9525">
            <a:solidFill>
              <a:schemeClr val="bg1"/>
            </a:solidFill>
            <a:round/>
            <a:headEnd/>
            <a:tailEnd type="triangle" w="med" len="med"/>
          </a:ln>
        </p:spPr>
        <p:txBody>
          <a:bodyPr/>
          <a:lstStyle/>
          <a:p>
            <a:endParaRPr lang="ja-JP" altLang="en-US">
              <a:latin typeface="Arial" pitchFamily="34" charset="0"/>
              <a:cs typeface="Arial" pitchFamily="34" charset="0"/>
            </a:endParaRPr>
          </a:p>
        </p:txBody>
      </p:sp>
      <p:sp>
        <p:nvSpPr>
          <p:cNvPr id="7173" name="Text Box 18"/>
          <p:cNvSpPr txBox="1">
            <a:spLocks noChangeArrowheads="1"/>
          </p:cNvSpPr>
          <p:nvPr/>
        </p:nvSpPr>
        <p:spPr bwMode="auto">
          <a:xfrm>
            <a:off x="58061" y="6475990"/>
            <a:ext cx="7736110" cy="369332"/>
          </a:xfrm>
          <a:prstGeom prst="rect">
            <a:avLst/>
          </a:prstGeom>
          <a:noFill/>
          <a:ln w="12700">
            <a:noFill/>
            <a:miter lim="800000"/>
            <a:headEnd/>
            <a:tailEnd/>
          </a:ln>
        </p:spPr>
        <p:txBody>
          <a:bodyPr wrap="square">
            <a:spAutoFit/>
          </a:bodyPr>
          <a:lstStyle/>
          <a:p>
            <a:pPr marL="1438275" indent="-1438275">
              <a:spcBef>
                <a:spcPct val="20000"/>
              </a:spcBef>
              <a:buSzPct val="100000"/>
              <a:defRPr/>
            </a:pPr>
            <a:r>
              <a:rPr lang="en-US" altLang="ja-JP" b="1" smtClean="0">
                <a:solidFill>
                  <a:schemeClr val="bg1"/>
                </a:solidFill>
                <a:latin typeface="Arial" pitchFamily="34" charset="0"/>
                <a:cs typeface="Arial" pitchFamily="34" charset="0"/>
              </a:rPr>
              <a:t>TANSO = </a:t>
            </a:r>
            <a:r>
              <a:rPr lang="en-US" altLang="ja-JP" b="1" u="sng" smtClean="0">
                <a:solidFill>
                  <a:schemeClr val="bg1"/>
                </a:solidFill>
                <a:latin typeface="Arial" pitchFamily="34" charset="0"/>
                <a:cs typeface="Arial" pitchFamily="34" charset="0"/>
              </a:rPr>
              <a:t>T</a:t>
            </a:r>
            <a:r>
              <a:rPr lang="en-US" altLang="ja-JP" b="1" smtClean="0">
                <a:solidFill>
                  <a:schemeClr val="bg1"/>
                </a:solidFill>
                <a:latin typeface="Arial" pitchFamily="34" charset="0"/>
                <a:cs typeface="Arial" pitchFamily="34" charset="0"/>
              </a:rPr>
              <a:t>hermal </a:t>
            </a:r>
            <a:r>
              <a:rPr lang="en-US" altLang="ja-JP" b="1" u="sng" dirty="0">
                <a:solidFill>
                  <a:schemeClr val="bg1"/>
                </a:solidFill>
                <a:latin typeface="Arial" pitchFamily="34" charset="0"/>
                <a:cs typeface="Arial" pitchFamily="34" charset="0"/>
              </a:rPr>
              <a:t>A</a:t>
            </a:r>
            <a:r>
              <a:rPr lang="en-US" altLang="ja-JP" b="1" dirty="0">
                <a:solidFill>
                  <a:schemeClr val="bg1"/>
                </a:solidFill>
                <a:latin typeface="Arial" pitchFamily="34" charset="0"/>
                <a:cs typeface="Arial" pitchFamily="34" charset="0"/>
              </a:rPr>
              <a:t>nd </a:t>
            </a:r>
            <a:r>
              <a:rPr lang="en-US" altLang="ja-JP" b="1" u="sng" dirty="0">
                <a:solidFill>
                  <a:schemeClr val="bg1"/>
                </a:solidFill>
                <a:latin typeface="Arial" pitchFamily="34" charset="0"/>
                <a:cs typeface="Arial" pitchFamily="34" charset="0"/>
              </a:rPr>
              <a:t>N</a:t>
            </a:r>
            <a:r>
              <a:rPr lang="en-US" altLang="ja-JP" b="1" dirty="0">
                <a:solidFill>
                  <a:schemeClr val="bg1"/>
                </a:solidFill>
                <a:latin typeface="Arial" pitchFamily="34" charset="0"/>
                <a:cs typeface="Arial" pitchFamily="34" charset="0"/>
              </a:rPr>
              <a:t>ear infrared </a:t>
            </a:r>
            <a:r>
              <a:rPr lang="en-US" altLang="ja-JP" b="1" u="sng" dirty="0">
                <a:solidFill>
                  <a:schemeClr val="bg1"/>
                </a:solidFill>
                <a:latin typeface="Arial" pitchFamily="34" charset="0"/>
                <a:cs typeface="Arial" pitchFamily="34" charset="0"/>
              </a:rPr>
              <a:t>S</a:t>
            </a:r>
            <a:r>
              <a:rPr lang="en-US" altLang="ja-JP" b="1" dirty="0">
                <a:solidFill>
                  <a:schemeClr val="bg1"/>
                </a:solidFill>
                <a:latin typeface="Arial" pitchFamily="34" charset="0"/>
                <a:cs typeface="Arial" pitchFamily="34" charset="0"/>
              </a:rPr>
              <a:t>ensor for carbon </a:t>
            </a:r>
            <a:r>
              <a:rPr lang="en-US" altLang="ja-JP" b="1" u="sng" dirty="0">
                <a:solidFill>
                  <a:schemeClr val="bg1"/>
                </a:solidFill>
                <a:latin typeface="Arial" pitchFamily="34" charset="0"/>
                <a:cs typeface="Arial" pitchFamily="34" charset="0"/>
              </a:rPr>
              <a:t>O</a:t>
            </a:r>
            <a:r>
              <a:rPr lang="en-US" altLang="ja-JP" b="1" dirty="0">
                <a:solidFill>
                  <a:schemeClr val="bg1"/>
                </a:solidFill>
                <a:latin typeface="Arial" pitchFamily="34" charset="0"/>
                <a:cs typeface="Arial" pitchFamily="34" charset="0"/>
              </a:rPr>
              <a:t>bservation</a:t>
            </a:r>
          </a:p>
        </p:txBody>
      </p:sp>
      <p:pic>
        <p:nvPicPr>
          <p:cNvPr id="20484"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96462" y="4154937"/>
            <a:ext cx="2384181" cy="2330450"/>
          </a:xfrm>
          <a:prstGeom prst="rect">
            <a:avLst/>
          </a:prstGeom>
          <a:noFill/>
          <a:ln w="9525">
            <a:noFill/>
            <a:miter lim="800000"/>
            <a:headEnd/>
            <a:tailEnd/>
          </a:ln>
        </p:spPr>
      </p:pic>
      <p:pic>
        <p:nvPicPr>
          <p:cNvPr id="20485" name="Picture 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435720" y="4724623"/>
            <a:ext cx="1614854" cy="1916112"/>
          </a:xfrm>
          <a:prstGeom prst="rect">
            <a:avLst/>
          </a:prstGeom>
          <a:noFill/>
          <a:ln w="9525">
            <a:noFill/>
            <a:miter lim="800000"/>
            <a:headEnd/>
            <a:tailEnd/>
          </a:ln>
        </p:spPr>
      </p:pic>
      <p:cxnSp>
        <p:nvCxnSpPr>
          <p:cNvPr id="20486" name="カギ線コネクタ 24"/>
          <p:cNvCxnSpPr>
            <a:cxnSpLocks noChangeShapeType="1"/>
          </p:cNvCxnSpPr>
          <p:nvPr/>
        </p:nvCxnSpPr>
        <p:spPr bwMode="auto">
          <a:xfrm flipV="1">
            <a:off x="3234105" y="3715012"/>
            <a:ext cx="2816469" cy="679190"/>
          </a:xfrm>
          <a:prstGeom prst="bentConnector3">
            <a:avLst>
              <a:gd name="adj1" fmla="val 50000"/>
            </a:avLst>
          </a:prstGeom>
          <a:noFill/>
          <a:ln w="12700" algn="ctr">
            <a:solidFill>
              <a:schemeClr val="bg1"/>
            </a:solidFill>
            <a:round/>
            <a:headEnd/>
            <a:tailEnd type="triangle" w="med" len="med"/>
          </a:ln>
        </p:spPr>
      </p:cxnSp>
      <p:sp>
        <p:nvSpPr>
          <p:cNvPr id="7171" name="Text Box 15"/>
          <p:cNvSpPr txBox="1">
            <a:spLocks noChangeArrowheads="1"/>
          </p:cNvSpPr>
          <p:nvPr/>
        </p:nvSpPr>
        <p:spPr bwMode="auto">
          <a:xfrm>
            <a:off x="0" y="3345680"/>
            <a:ext cx="3878049" cy="738664"/>
          </a:xfrm>
          <a:prstGeom prst="rect">
            <a:avLst/>
          </a:prstGeom>
          <a:noFill/>
          <a:ln w="12700">
            <a:noFill/>
            <a:miter lim="800000"/>
            <a:headEnd/>
            <a:tailEnd/>
          </a:ln>
        </p:spPr>
        <p:txBody>
          <a:bodyPr wrap="none">
            <a:spAutoFit/>
          </a:bodyPr>
          <a:lstStyle/>
          <a:p>
            <a:pPr>
              <a:spcBef>
                <a:spcPct val="20000"/>
              </a:spcBef>
              <a:buSzPct val="100000"/>
              <a:defRPr/>
            </a:pPr>
            <a:r>
              <a:rPr lang="en-US" altLang="ja-JP" sz="2400" b="1" dirty="0">
                <a:solidFill>
                  <a:schemeClr val="bg1"/>
                </a:solidFill>
                <a:latin typeface="Arial" pitchFamily="34" charset="0"/>
                <a:ea typeface="HG丸ｺﾞｼｯｸM-PRO" pitchFamily="50" charset="-128"/>
                <a:cs typeface="Arial" pitchFamily="34" charset="0"/>
              </a:rPr>
              <a:t>TANSO-FTS</a:t>
            </a:r>
            <a:br>
              <a:rPr lang="en-US" altLang="ja-JP" sz="2400" b="1" dirty="0">
                <a:solidFill>
                  <a:schemeClr val="bg1"/>
                </a:solidFill>
                <a:latin typeface="Arial" pitchFamily="34" charset="0"/>
                <a:ea typeface="HG丸ｺﾞｼｯｸM-PRO" pitchFamily="50" charset="-128"/>
                <a:cs typeface="Arial" pitchFamily="34" charset="0"/>
              </a:rPr>
            </a:br>
            <a:r>
              <a:rPr lang="en-US" altLang="ja-JP" b="1" dirty="0">
                <a:solidFill>
                  <a:schemeClr val="bg1"/>
                </a:solidFill>
                <a:latin typeface="Arial" pitchFamily="34" charset="0"/>
                <a:ea typeface="HG丸ｺﾞｼｯｸM-PRO" pitchFamily="50" charset="-128"/>
                <a:cs typeface="Arial" pitchFamily="34" charset="0"/>
              </a:rPr>
              <a:t>(Fourier Transform Spectrometer)</a:t>
            </a:r>
          </a:p>
        </p:txBody>
      </p:sp>
      <p:sp>
        <p:nvSpPr>
          <p:cNvPr id="7172" name="Text Box 16"/>
          <p:cNvSpPr txBox="1">
            <a:spLocks noChangeArrowheads="1"/>
          </p:cNvSpPr>
          <p:nvPr/>
        </p:nvSpPr>
        <p:spPr bwMode="auto">
          <a:xfrm>
            <a:off x="5873778" y="4698308"/>
            <a:ext cx="3229879" cy="794064"/>
          </a:xfrm>
          <a:prstGeom prst="rect">
            <a:avLst/>
          </a:prstGeom>
          <a:noFill/>
          <a:ln w="12700">
            <a:noFill/>
            <a:miter lim="800000"/>
            <a:headEnd/>
            <a:tailEnd/>
          </a:ln>
        </p:spPr>
        <p:txBody>
          <a:bodyPr wrap="square">
            <a:spAutoFit/>
          </a:bodyPr>
          <a:lstStyle/>
          <a:p>
            <a:pPr>
              <a:spcBef>
                <a:spcPct val="20000"/>
              </a:spcBef>
              <a:buSzPct val="100000"/>
              <a:defRPr/>
            </a:pPr>
            <a:r>
              <a:rPr lang="en-US" altLang="ja-JP" sz="2400" b="1" dirty="0">
                <a:solidFill>
                  <a:schemeClr val="bg1"/>
                </a:solidFill>
                <a:latin typeface="Arial" pitchFamily="34" charset="0"/>
                <a:ea typeface="HG丸ｺﾞｼｯｸM-PRO" pitchFamily="50" charset="-128"/>
                <a:cs typeface="Arial" pitchFamily="34" charset="0"/>
              </a:rPr>
              <a:t>TANSO-CAI</a:t>
            </a:r>
          </a:p>
          <a:p>
            <a:pPr>
              <a:spcBef>
                <a:spcPct val="20000"/>
              </a:spcBef>
              <a:buSzPct val="100000"/>
              <a:defRPr/>
            </a:pPr>
            <a:r>
              <a:rPr lang="en-US" altLang="ja-JP" b="1" dirty="0">
                <a:solidFill>
                  <a:schemeClr val="bg1"/>
                </a:solidFill>
                <a:latin typeface="Arial" pitchFamily="34" charset="0"/>
                <a:ea typeface="HG丸ｺﾞｼｯｸM-PRO" pitchFamily="50" charset="-128"/>
                <a:cs typeface="Arial" pitchFamily="34" charset="0"/>
              </a:rPr>
              <a:t>(Cloud and Aerosol Imager)</a:t>
            </a:r>
          </a:p>
        </p:txBody>
      </p:sp>
      <p:sp>
        <p:nvSpPr>
          <p:cNvPr id="12" name="コンテンツ プレースホルダ 6"/>
          <p:cNvSpPr txBox="1">
            <a:spLocks/>
          </p:cNvSpPr>
          <p:nvPr/>
        </p:nvSpPr>
        <p:spPr>
          <a:xfrm>
            <a:off x="0" y="118275"/>
            <a:ext cx="8984343" cy="2334639"/>
          </a:xfrm>
          <a:prstGeom prst="rect">
            <a:avLst/>
          </a:prstGeom>
          <a:noFill/>
        </p:spPr>
        <p:txBody>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kumimoji="1"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kumimoji="1"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kumimoji="1"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kumimoji="1"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umimoji="1"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1"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1" sz="1600" kern="1200" baseline="0">
                <a:solidFill>
                  <a:schemeClr val="tx1"/>
                </a:solidFill>
                <a:latin typeface="+mn-lt"/>
                <a:ea typeface="+mn-ea"/>
                <a:cs typeface="+mn-cs"/>
              </a:defRPr>
            </a:lvl9pPr>
            <a:extLst/>
          </a:lstStyle>
          <a:p>
            <a:pPr marL="109537" indent="0">
              <a:buNone/>
            </a:pPr>
            <a:r>
              <a:rPr lang="en-US" altLang="ja-JP" sz="2800" b="1">
                <a:solidFill>
                  <a:schemeClr val="bg1"/>
                </a:solidFill>
                <a:effectLst>
                  <a:outerShdw blurRad="38100" dist="38100" dir="2700000" algn="tl">
                    <a:srgbClr val="000000">
                      <a:alpha val="43137"/>
                    </a:srgbClr>
                  </a:outerShdw>
                </a:effectLst>
                <a:latin typeface="Arial" pitchFamily="34" charset="0"/>
                <a:cs typeface="Arial" pitchFamily="34" charset="0"/>
              </a:rPr>
              <a:t>Greenhouse Gases Observing </a:t>
            </a:r>
            <a:r>
              <a:rPr lang="en-US" altLang="ja-JP" sz="2800" b="1" smtClean="0">
                <a:solidFill>
                  <a:schemeClr val="bg1"/>
                </a:solidFill>
                <a:effectLst>
                  <a:outerShdw blurRad="38100" dist="38100" dir="2700000" algn="tl">
                    <a:srgbClr val="000000">
                      <a:alpha val="43137"/>
                    </a:srgbClr>
                  </a:outerShdw>
                </a:effectLst>
                <a:latin typeface="Arial" pitchFamily="34" charset="0"/>
                <a:cs typeface="Arial" pitchFamily="34" charset="0"/>
              </a:rPr>
              <a:t>SATellite (GOSAT)</a:t>
            </a:r>
          </a:p>
          <a:p>
            <a:pPr lvl="1"/>
            <a:r>
              <a:rPr lang="en-US" altLang="ja-JP" sz="1800" smtClean="0">
                <a:solidFill>
                  <a:schemeClr val="bg1"/>
                </a:solidFill>
                <a:latin typeface="Arial" pitchFamily="34" charset="0"/>
                <a:cs typeface="Arial" pitchFamily="34" charset="0"/>
              </a:rPr>
              <a:t>Monitoring global distribution of Greenhouse Gases (CO2, CH4) from space.</a:t>
            </a:r>
          </a:p>
          <a:p>
            <a:pPr lvl="1"/>
            <a:r>
              <a:rPr lang="en-US" altLang="ja-JP" sz="1800" smtClean="0">
                <a:solidFill>
                  <a:schemeClr val="bg1"/>
                </a:solidFill>
                <a:latin typeface="Arial" pitchFamily="34" charset="0"/>
                <a:cs typeface="Arial" pitchFamily="34" charset="0"/>
              </a:rPr>
              <a:t>Joint project by JAXA, NIES, and MOE.</a:t>
            </a:r>
          </a:p>
          <a:p>
            <a:pPr lvl="1"/>
            <a:r>
              <a:rPr lang="en-US" altLang="ja-JP" sz="1800" smtClean="0">
                <a:solidFill>
                  <a:schemeClr val="bg1"/>
                </a:solidFill>
                <a:latin typeface="Arial" pitchFamily="34" charset="0"/>
                <a:cs typeface="Arial" pitchFamily="34" charset="0"/>
              </a:rPr>
              <a:t>Launch:  23 January 2009 by H2A launch vehicle</a:t>
            </a:r>
          </a:p>
        </p:txBody>
      </p:sp>
      <p:sp>
        <p:nvSpPr>
          <p:cNvPr id="13" name="スライド番号プレースホルダ 6"/>
          <p:cNvSpPr txBox="1">
            <a:spLocks noGrp="1"/>
          </p:cNvSpPr>
          <p:nvPr/>
        </p:nvSpPr>
        <p:spPr bwMode="auto">
          <a:xfrm>
            <a:off x="8621486" y="6615874"/>
            <a:ext cx="522747" cy="239483"/>
          </a:xfrm>
          <a:prstGeom prst="rect">
            <a:avLst/>
          </a:prstGeom>
          <a:noFill/>
          <a:ln w="9525">
            <a:noFill/>
            <a:miter lim="800000"/>
            <a:headEnd/>
            <a:tailEnd/>
          </a:ln>
        </p:spPr>
        <p:txBody>
          <a:bodyPr/>
          <a:lstStyle/>
          <a:p>
            <a:pPr algn="r"/>
            <a:fld id="{89FBB806-39FB-4EB3-BC59-67A71223A732}" type="slidenum">
              <a:rPr lang="en-US" altLang="ja-JP" sz="1400">
                <a:cs typeface="Arial" pitchFamily="34" charset="0"/>
              </a:rPr>
              <a:pPr algn="r"/>
              <a:t>17</a:t>
            </a:fld>
            <a:endParaRPr lang="en-US" altLang="ja-JP" sz="1400">
              <a:cs typeface="Arial" pitchFamily="34" charset="0"/>
            </a:endParaRPr>
          </a:p>
        </p:txBody>
      </p:sp>
    </p:spTree>
    <p:extLst>
      <p:ext uri="{BB962C8B-B14F-4D97-AF65-F5344CB8AC3E}">
        <p14:creationId xmlns:p14="http://schemas.microsoft.com/office/powerpoint/2010/main" val="416127620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88516" y="188640"/>
            <a:ext cx="8229600" cy="706090"/>
          </a:xfrm>
        </p:spPr>
        <p:txBody>
          <a:bodyPr>
            <a:noAutofit/>
          </a:bodyPr>
          <a:lstStyle/>
          <a:p>
            <a:pPr algn="ctr"/>
            <a:r>
              <a:rPr lang="en-US" altLang="ja-JP" sz="2400" smtClean="0"/>
              <a:t>Five-year CO</a:t>
            </a:r>
            <a:r>
              <a:rPr lang="en-US" altLang="ja-JP" sz="2400" baseline="-25000" smtClean="0"/>
              <a:t>2</a:t>
            </a:r>
            <a:r>
              <a:rPr lang="en-US" altLang="ja-JP" sz="2400" smtClean="0"/>
              <a:t> ,CH</a:t>
            </a:r>
            <a:r>
              <a:rPr lang="en-US" altLang="ja-JP" sz="2400" baseline="-25000" smtClean="0"/>
              <a:t>4</a:t>
            </a:r>
            <a:r>
              <a:rPr lang="en-US" altLang="ja-JP" sz="2400" smtClean="0"/>
              <a:t>, and the flux estimate </a:t>
            </a:r>
            <a:r>
              <a:rPr lang="en-US" altLang="ja-JP" sz="2400" smtClean="0"/>
              <a:t>data</a:t>
            </a:r>
            <a:br>
              <a:rPr lang="en-US" altLang="ja-JP" sz="2400" smtClean="0"/>
            </a:br>
            <a:r>
              <a:rPr lang="en-US" altLang="ja-JP" sz="2400" smtClean="0"/>
              <a:t>from </a:t>
            </a:r>
            <a:r>
              <a:rPr lang="en-US" altLang="ja-JP" sz="2400" smtClean="0"/>
              <a:t>GOSAT</a:t>
            </a:r>
            <a:endParaRPr kumimoji="1" lang="ja-JP" altLang="en-US" sz="2400"/>
          </a:p>
        </p:txBody>
      </p:sp>
      <p:pic>
        <p:nvPicPr>
          <p:cNvPr id="1026" name="Picture 2" descr="http://www.gosat.nies.go.jp/eng/img/XCO2_L2_201308010831average_v02_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066" y="1178881"/>
            <a:ext cx="8627045" cy="450023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501576" y="5676963"/>
            <a:ext cx="8136904" cy="646331"/>
          </a:xfrm>
          <a:prstGeom prst="rect">
            <a:avLst/>
          </a:prstGeom>
        </p:spPr>
        <p:txBody>
          <a:bodyPr wrap="square">
            <a:spAutoFit/>
          </a:bodyPr>
          <a:lstStyle/>
          <a:p>
            <a:r>
              <a:rPr lang="en-US" altLang="ja-JP"/>
              <a:t>Monthly Global Map of the CO</a:t>
            </a:r>
            <a:r>
              <a:rPr lang="en-US" altLang="ja-JP" baseline="-25000"/>
              <a:t>2</a:t>
            </a:r>
            <a:r>
              <a:rPr lang="en-US" altLang="ja-JP"/>
              <a:t> column-averaged volume mixing ratios in 2.5 deg by 2.5 deg </a:t>
            </a:r>
            <a:r>
              <a:rPr lang="en-US" altLang="ja-JP" smtClean="0"/>
              <a:t>mesh</a:t>
            </a:r>
            <a:r>
              <a:rPr lang="en-US" altLang="ja-JP"/>
              <a:t> </a:t>
            </a:r>
            <a:r>
              <a:rPr lang="en-US" altLang="ja-JP" smtClean="0"/>
              <a:t>in August 2013 (Ver.02.21)</a:t>
            </a:r>
            <a:endParaRPr lang="ja-JP" altLang="en-US"/>
          </a:p>
        </p:txBody>
      </p:sp>
      <p:sp>
        <p:nvSpPr>
          <p:cNvPr id="6" name="正方形/長方形 5"/>
          <p:cNvSpPr/>
          <p:nvPr/>
        </p:nvSpPr>
        <p:spPr>
          <a:xfrm>
            <a:off x="822142" y="6273225"/>
            <a:ext cx="7495771" cy="584775"/>
          </a:xfrm>
          <a:prstGeom prst="rect">
            <a:avLst/>
          </a:prstGeom>
          <a:solidFill>
            <a:schemeClr val="bg1"/>
          </a:solidFill>
        </p:spPr>
        <p:txBody>
          <a:bodyPr wrap="none">
            <a:spAutoFit/>
          </a:bodyPr>
          <a:lstStyle/>
          <a:p>
            <a:pPr algn="ctr"/>
            <a:r>
              <a:rPr lang="fr-FR" altLang="ja-JP" sz="3200" u="sng" smtClean="0"/>
              <a:t>http://www.gosat.nies.go.jp/index_e.html</a:t>
            </a:r>
            <a:endParaRPr lang="ja-JP" altLang="en-US" sz="3200" u="sng"/>
          </a:p>
        </p:txBody>
      </p:sp>
    </p:spTree>
    <p:extLst>
      <p:ext uri="{BB962C8B-B14F-4D97-AF65-F5344CB8AC3E}">
        <p14:creationId xmlns:p14="http://schemas.microsoft.com/office/powerpoint/2010/main" val="17205412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80994" name="Picture 2" descr="F:\EarthCARE\計画・スケジュール\2009\20090903_パンフレット\EarthCARE20090902.jpg"/>
          <p:cNvPicPr>
            <a:picLocks noChangeAspect="1" noChangeArrowheads="1"/>
          </p:cNvPicPr>
          <p:nvPr/>
        </p:nvPicPr>
        <p:blipFill>
          <a:blip r:embed="rId3" cstate="print">
            <a:lum/>
            <a:extLst>
              <a:ext uri="{28A0092B-C50C-407E-A947-70E740481C1C}">
                <a14:useLocalDpi xmlns:a14="http://schemas.microsoft.com/office/drawing/2010/main" val="0"/>
              </a:ext>
            </a:extLst>
          </a:blip>
          <a:srcRect/>
          <a:stretch>
            <a:fillRect/>
          </a:stretch>
        </p:blipFill>
        <p:spPr bwMode="auto">
          <a:xfrm>
            <a:off x="0" y="296533"/>
            <a:ext cx="9144000" cy="6561467"/>
          </a:xfrm>
          <a:prstGeom prst="rect">
            <a:avLst/>
          </a:prstGeom>
          <a:noFill/>
          <a:effectLst>
            <a:outerShdw blurRad="50800" dist="50800" dir="5400000" sx="6000" sy="6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6" name="タイトル 5"/>
          <p:cNvSpPr>
            <a:spLocks noGrp="1"/>
          </p:cNvSpPr>
          <p:nvPr>
            <p:ph type="ctrTitle"/>
          </p:nvPr>
        </p:nvSpPr>
        <p:spPr>
          <a:xfrm>
            <a:off x="363904" y="67236"/>
            <a:ext cx="8416192" cy="1053166"/>
          </a:xfrm>
        </p:spPr>
        <p:txBody>
          <a:bodyPr>
            <a:noAutofit/>
          </a:bodyPr>
          <a:lstStyle/>
          <a:p>
            <a:pPr algn="ctr"/>
            <a:r>
              <a:rPr lang="en-US" altLang="ja-JP" sz="2800" dirty="0" smtClean="0">
                <a:solidFill>
                  <a:schemeClr val="bg1"/>
                </a:solidFill>
                <a:latin typeface="Arial" pitchFamily="34" charset="0"/>
                <a:cs typeface="Arial" pitchFamily="34" charset="0"/>
              </a:rPr>
              <a:t>Earth Cloud, Aerosol and Radiation Explorer (</a:t>
            </a:r>
            <a:r>
              <a:rPr lang="en-US" altLang="ja-JP" sz="2800" err="1" smtClean="0">
                <a:solidFill>
                  <a:schemeClr val="bg1"/>
                </a:solidFill>
                <a:latin typeface="Arial" pitchFamily="34" charset="0"/>
                <a:cs typeface="Arial" pitchFamily="34" charset="0"/>
              </a:rPr>
              <a:t>EarthCARE</a:t>
            </a:r>
            <a:r>
              <a:rPr lang="en-US" altLang="ja-JP" sz="2800" smtClean="0">
                <a:solidFill>
                  <a:schemeClr val="bg1"/>
                </a:solidFill>
                <a:latin typeface="Arial" pitchFamily="34" charset="0"/>
                <a:cs typeface="Arial" pitchFamily="34" charset="0"/>
              </a:rPr>
              <a:t>)</a:t>
            </a:r>
            <a:endParaRPr kumimoji="1" lang="ja-JP" altLang="en-US" sz="2800" dirty="0">
              <a:solidFill>
                <a:schemeClr val="bg1"/>
              </a:solidFill>
              <a:latin typeface="Arial" pitchFamily="34" charset="0"/>
              <a:ea typeface="Arial Unicode MS" pitchFamily="50" charset="-128"/>
              <a:cs typeface="Arial" pitchFamily="34" charset="0"/>
            </a:endParaRPr>
          </a:p>
        </p:txBody>
      </p:sp>
      <p:sp>
        <p:nvSpPr>
          <p:cNvPr id="7" name="スライド番号プレースホルダ 6"/>
          <p:cNvSpPr>
            <a:spLocks noGrp="1"/>
          </p:cNvSpPr>
          <p:nvPr>
            <p:ph type="sldNum" sz="quarter" idx="4294967295"/>
          </p:nvPr>
        </p:nvSpPr>
        <p:spPr>
          <a:xfrm>
            <a:off x="8686801" y="-65316"/>
            <a:ext cx="478971" cy="365125"/>
          </a:xfrm>
          <a:prstGeom prst="rect">
            <a:avLst/>
          </a:prstGeom>
        </p:spPr>
        <p:txBody>
          <a:bodyPr/>
          <a:lstStyle/>
          <a:p>
            <a:pPr>
              <a:defRPr/>
            </a:pPr>
            <a:fld id="{67C1EA4D-0082-45C3-A311-5308A49DFB1A}" type="slidenum">
              <a:rPr lang="en-US" altLang="ja-JP" smtClean="0"/>
              <a:pPr>
                <a:defRPr/>
              </a:pPr>
              <a:t>19</a:t>
            </a:fld>
            <a:endParaRPr lang="en-US" altLang="ja-JP"/>
          </a:p>
        </p:txBody>
      </p:sp>
      <p:sp>
        <p:nvSpPr>
          <p:cNvPr id="5" name="Rectangle 4"/>
          <p:cNvSpPr txBox="1">
            <a:spLocks noChangeArrowheads="1"/>
          </p:cNvSpPr>
          <p:nvPr/>
        </p:nvSpPr>
        <p:spPr bwMode="auto">
          <a:xfrm>
            <a:off x="1559859" y="1149389"/>
            <a:ext cx="7584141" cy="1311423"/>
          </a:xfrm>
          <a:prstGeom prst="rect">
            <a:avLst/>
          </a:prstGeom>
          <a:noFill/>
          <a:ln w="9525">
            <a:noFill/>
            <a:miter lim="800000"/>
            <a:headEnd/>
            <a:tailEnd/>
          </a:ln>
        </p:spPr>
        <p:txBody>
          <a:bodyPr/>
          <a:lstStyle/>
          <a:p>
            <a:pPr>
              <a:buClr>
                <a:schemeClr val="accent2"/>
              </a:buClr>
              <a:buSzPct val="80000"/>
            </a:pPr>
            <a:r>
              <a:rPr lang="en-US" altLang="ja-JP" sz="2000" smtClean="0">
                <a:solidFill>
                  <a:srgbClr val="FFFF00"/>
                </a:solidFill>
              </a:rPr>
              <a:t>To reduce the uncertainties in global warming prediction by measuring the three dimensional structure of clouds and aerosols, which are most uncertain parameter in the numerical climate models.</a:t>
            </a:r>
            <a:endParaRPr lang="en-US" altLang="ja-JP" sz="2000" b="1">
              <a:solidFill>
                <a:srgbClr val="FFFF00"/>
              </a:solidFill>
            </a:endParaRPr>
          </a:p>
        </p:txBody>
      </p:sp>
      <p:sp>
        <p:nvSpPr>
          <p:cNvPr id="8" name="Rectangle 4"/>
          <p:cNvSpPr txBox="1">
            <a:spLocks noChangeArrowheads="1"/>
          </p:cNvSpPr>
          <p:nvPr/>
        </p:nvSpPr>
        <p:spPr bwMode="auto">
          <a:xfrm>
            <a:off x="94129" y="5013177"/>
            <a:ext cx="5082989" cy="1791035"/>
          </a:xfrm>
          <a:prstGeom prst="rect">
            <a:avLst/>
          </a:prstGeom>
          <a:solidFill>
            <a:schemeClr val="tx1">
              <a:alpha val="61000"/>
            </a:schemeClr>
          </a:solidFill>
          <a:ln w="9525">
            <a:noFill/>
            <a:miter lim="800000"/>
            <a:headEnd/>
            <a:tailEnd/>
          </a:ln>
        </p:spPr>
        <p:txBody>
          <a:bodyPr/>
          <a:lstStyle/>
          <a:p>
            <a:pPr marL="174625" lvl="1" indent="-174625">
              <a:buSzPct val="80000"/>
              <a:buFont typeface="Arial" pitchFamily="34" charset="0"/>
              <a:buChar char="•"/>
            </a:pPr>
            <a:r>
              <a:rPr lang="en-US" altLang="ja-JP" sz="2000" dirty="0" smtClean="0">
                <a:solidFill>
                  <a:srgbClr val="FFFF00"/>
                </a:solidFill>
              </a:rPr>
              <a:t>Joint Mission by Europe and Japan</a:t>
            </a:r>
          </a:p>
          <a:p>
            <a:pPr marL="174625" lvl="1" indent="-174625">
              <a:buSzPct val="80000"/>
              <a:buFont typeface="Arial" pitchFamily="34" charset="0"/>
              <a:buChar char="•"/>
            </a:pPr>
            <a:r>
              <a:rPr lang="en-US" altLang="ja-JP" sz="2000" smtClean="0">
                <a:solidFill>
                  <a:srgbClr val="FFFF00"/>
                </a:solidFill>
              </a:rPr>
              <a:t>Launch in 2016</a:t>
            </a:r>
          </a:p>
          <a:p>
            <a:pPr marL="174625" lvl="1" indent="-174625">
              <a:buSzPct val="80000"/>
              <a:buFont typeface="Arial" pitchFamily="34" charset="0"/>
              <a:buChar char="•"/>
            </a:pPr>
            <a:r>
              <a:rPr lang="en-US" altLang="ja-JP" sz="2000" dirty="0" smtClean="0">
                <a:solidFill>
                  <a:srgbClr val="FFFF00"/>
                </a:solidFill>
              </a:rPr>
              <a:t>3 years lifetime</a:t>
            </a:r>
          </a:p>
          <a:p>
            <a:pPr marL="174625" lvl="1" indent="-174625">
              <a:buSzPct val="80000"/>
              <a:buFont typeface="Arial" pitchFamily="34" charset="0"/>
              <a:buChar char="•"/>
            </a:pPr>
            <a:r>
              <a:rPr lang="en-US" altLang="ja-JP" sz="2000" dirty="0" smtClean="0">
                <a:solidFill>
                  <a:srgbClr val="FFFF00"/>
                </a:solidFill>
              </a:rPr>
              <a:t>400 km altitude</a:t>
            </a:r>
          </a:p>
          <a:p>
            <a:pPr marL="174625" lvl="1" indent="-174625">
              <a:buSzPct val="80000"/>
              <a:buFont typeface="Arial" pitchFamily="34" charset="0"/>
              <a:buChar char="•"/>
            </a:pPr>
            <a:r>
              <a:rPr lang="en-US" altLang="ja-JP" sz="2000" dirty="0" smtClean="0">
                <a:solidFill>
                  <a:srgbClr val="FFFF00"/>
                </a:solidFill>
              </a:rPr>
              <a:t>Sun-synchronous orbit (Local time: 14:00)</a:t>
            </a:r>
            <a:endParaRPr lang="en-US" altLang="ja-JP" sz="2000" dirty="0" smtClean="0">
              <a:solidFill>
                <a:srgbClr val="FFFF00"/>
              </a:solidFill>
              <a:cs typeface="Arial" charset="0"/>
            </a:endParaRPr>
          </a:p>
        </p:txBody>
      </p:sp>
      <p:sp>
        <p:nvSpPr>
          <p:cNvPr id="2" name="正方形/長方形 1"/>
          <p:cNvSpPr/>
          <p:nvPr/>
        </p:nvSpPr>
        <p:spPr>
          <a:xfrm>
            <a:off x="5587465" y="2460812"/>
            <a:ext cx="3414272" cy="1421928"/>
          </a:xfrm>
          <a:prstGeom prst="rect">
            <a:avLst/>
          </a:prstGeom>
          <a:solidFill>
            <a:schemeClr val="tx1">
              <a:alpha val="61000"/>
            </a:schemeClr>
          </a:solidFill>
        </p:spPr>
        <p:txBody>
          <a:bodyPr wrap="square">
            <a:spAutoFit/>
          </a:bodyPr>
          <a:lstStyle/>
          <a:p>
            <a:pPr eaLnBrk="1" hangingPunct="1">
              <a:lnSpc>
                <a:spcPct val="90000"/>
              </a:lnSpc>
            </a:pPr>
            <a:r>
              <a:rPr lang="en-US" altLang="ja-JP" sz="1600" b="1">
                <a:solidFill>
                  <a:srgbClr val="FFFF00"/>
                </a:solidFill>
                <a:latin typeface="Arial" panose="020B0604020202020204" pitchFamily="34" charset="0"/>
                <a:cs typeface="Arial" panose="020B0604020202020204" pitchFamily="34" charset="0"/>
              </a:rPr>
              <a:t>Instrument</a:t>
            </a:r>
          </a:p>
          <a:p>
            <a:pPr lvl="1" eaLnBrk="1" hangingPunct="1">
              <a:lnSpc>
                <a:spcPct val="90000"/>
              </a:lnSpc>
            </a:pPr>
            <a:r>
              <a:rPr lang="en-US" altLang="ja-JP" sz="1600" b="1">
                <a:solidFill>
                  <a:srgbClr val="FFFF00"/>
                </a:solidFill>
                <a:latin typeface="Arial" panose="020B0604020202020204" pitchFamily="34" charset="0"/>
                <a:cs typeface="Arial" panose="020B0604020202020204" pitchFamily="34" charset="0"/>
              </a:rPr>
              <a:t>CPR (Cloud Profile Radar)</a:t>
            </a:r>
          </a:p>
          <a:p>
            <a:pPr lvl="1" eaLnBrk="1" hangingPunct="1">
              <a:lnSpc>
                <a:spcPct val="90000"/>
              </a:lnSpc>
            </a:pPr>
            <a:r>
              <a:rPr lang="en-US" altLang="ja-JP" sz="1600" b="1">
                <a:solidFill>
                  <a:srgbClr val="FFFF00"/>
                </a:solidFill>
                <a:latin typeface="Arial" panose="020B0604020202020204" pitchFamily="34" charset="0"/>
                <a:cs typeface="Arial" panose="020B0604020202020204" pitchFamily="34" charset="0"/>
              </a:rPr>
              <a:t>ATLID (Atmospheric LIDAR)</a:t>
            </a:r>
          </a:p>
          <a:p>
            <a:pPr lvl="1" eaLnBrk="1" hangingPunct="1">
              <a:lnSpc>
                <a:spcPct val="90000"/>
              </a:lnSpc>
            </a:pPr>
            <a:r>
              <a:rPr lang="en-US" altLang="ja-JP" sz="1600" b="1">
                <a:solidFill>
                  <a:srgbClr val="FFFF00"/>
                </a:solidFill>
                <a:latin typeface="Arial" panose="020B0604020202020204" pitchFamily="34" charset="0"/>
                <a:cs typeface="Arial" panose="020B0604020202020204" pitchFamily="34" charset="0"/>
              </a:rPr>
              <a:t>MSI (Multi-Spectral Imager)</a:t>
            </a:r>
          </a:p>
          <a:p>
            <a:pPr lvl="1" eaLnBrk="1" hangingPunct="1">
              <a:lnSpc>
                <a:spcPct val="90000"/>
              </a:lnSpc>
            </a:pPr>
            <a:r>
              <a:rPr lang="en-US" altLang="ja-JP" sz="1600" b="1">
                <a:solidFill>
                  <a:srgbClr val="FFFF00"/>
                </a:solidFill>
                <a:latin typeface="Arial" panose="020B0604020202020204" pitchFamily="34" charset="0"/>
                <a:cs typeface="Arial" panose="020B0604020202020204" pitchFamily="34" charset="0"/>
              </a:rPr>
              <a:t>BBR (Broad Band Radiometer)</a:t>
            </a:r>
            <a:endParaRPr lang="ja-JP" altLang="en-US">
              <a:solidFill>
                <a:srgbClr val="FFFF00"/>
              </a:solidFill>
              <a:latin typeface="Arial" panose="020B0604020202020204" pitchFamily="34" charset="0"/>
              <a:cs typeface="Arial" panose="020B0604020202020204" pitchFamily="34" charset="0"/>
            </a:endParaRPr>
          </a:p>
        </p:txBody>
      </p:sp>
      <p:sp>
        <p:nvSpPr>
          <p:cNvPr id="10" name="スライド番号プレースホルダ 6"/>
          <p:cNvSpPr txBox="1">
            <a:spLocks noGrp="1"/>
          </p:cNvSpPr>
          <p:nvPr/>
        </p:nvSpPr>
        <p:spPr bwMode="auto">
          <a:xfrm>
            <a:off x="8621486" y="6615874"/>
            <a:ext cx="522747" cy="239483"/>
          </a:xfrm>
          <a:prstGeom prst="rect">
            <a:avLst/>
          </a:prstGeom>
          <a:noFill/>
          <a:ln w="9525">
            <a:noFill/>
            <a:miter lim="800000"/>
            <a:headEnd/>
            <a:tailEnd/>
          </a:ln>
        </p:spPr>
        <p:txBody>
          <a:bodyPr/>
          <a:lstStyle/>
          <a:p>
            <a:pPr algn="r"/>
            <a:fld id="{89FBB806-39FB-4EB3-BC59-67A71223A732}" type="slidenum">
              <a:rPr lang="en-US" altLang="ja-JP" sz="1400">
                <a:cs typeface="Arial" pitchFamily="34" charset="0"/>
              </a:rPr>
              <a:pPr algn="r"/>
              <a:t>19</a:t>
            </a:fld>
            <a:endParaRPr lang="en-US" altLang="ja-JP" sz="1400">
              <a:cs typeface="Arial" pitchFamily="34" charset="0"/>
            </a:endParaRPr>
          </a:p>
        </p:txBody>
      </p:sp>
    </p:spTree>
    <p:extLst>
      <p:ext uri="{BB962C8B-B14F-4D97-AF65-F5344CB8AC3E}">
        <p14:creationId xmlns:p14="http://schemas.microsoft.com/office/powerpoint/2010/main" val="5882849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85"/>
          <p:cNvSpPr>
            <a:spLocks noChangeShapeType="1"/>
          </p:cNvSpPr>
          <p:nvPr/>
        </p:nvSpPr>
        <p:spPr bwMode="auto">
          <a:xfrm>
            <a:off x="1763713" y="4400176"/>
            <a:ext cx="7129462" cy="0"/>
          </a:xfrm>
          <a:prstGeom prst="line">
            <a:avLst/>
          </a:prstGeom>
          <a:noFill/>
          <a:ln w="9525">
            <a:solidFill>
              <a:srgbClr val="006600"/>
            </a:solidFill>
            <a:round/>
            <a:headEnd/>
            <a:tailEnd/>
          </a:ln>
          <a:effectLst>
            <a:prstShdw prst="shdw17" dist="17961" dir="2700000">
              <a:srgbClr val="006600"/>
            </a:prstShdw>
          </a:effectLst>
        </p:spPr>
        <p:txBody>
          <a:bodyPr/>
          <a:lstStyle/>
          <a:p>
            <a:endParaRPr lang="ja-JP" altLang="en-US"/>
          </a:p>
        </p:txBody>
      </p:sp>
      <p:sp>
        <p:nvSpPr>
          <p:cNvPr id="6147" name="Line 82"/>
          <p:cNvSpPr>
            <a:spLocks noChangeShapeType="1"/>
          </p:cNvSpPr>
          <p:nvPr/>
        </p:nvSpPr>
        <p:spPr bwMode="auto">
          <a:xfrm>
            <a:off x="3348038" y="3104776"/>
            <a:ext cx="5545137" cy="0"/>
          </a:xfrm>
          <a:prstGeom prst="line">
            <a:avLst/>
          </a:prstGeom>
          <a:noFill/>
          <a:ln w="9525">
            <a:solidFill>
              <a:srgbClr val="006600"/>
            </a:solidFill>
            <a:round/>
            <a:headEnd/>
            <a:tailEnd/>
          </a:ln>
          <a:effectLst>
            <a:prstShdw prst="shdw17" dist="17961" dir="2700000">
              <a:srgbClr val="006600"/>
            </a:prstShdw>
          </a:effectLst>
        </p:spPr>
        <p:txBody>
          <a:bodyPr/>
          <a:lstStyle/>
          <a:p>
            <a:endParaRPr lang="ja-JP" altLang="en-US"/>
          </a:p>
        </p:txBody>
      </p:sp>
      <p:sp>
        <p:nvSpPr>
          <p:cNvPr id="6148" name="Line 120"/>
          <p:cNvSpPr>
            <a:spLocks noChangeShapeType="1"/>
          </p:cNvSpPr>
          <p:nvPr/>
        </p:nvSpPr>
        <p:spPr bwMode="auto">
          <a:xfrm>
            <a:off x="71438" y="5552701"/>
            <a:ext cx="8964612" cy="0"/>
          </a:xfrm>
          <a:prstGeom prst="line">
            <a:avLst/>
          </a:prstGeom>
          <a:noFill/>
          <a:ln w="6350">
            <a:solidFill>
              <a:srgbClr val="333399"/>
            </a:solidFill>
            <a:round/>
            <a:headEnd/>
            <a:tailEnd/>
          </a:ln>
          <a:effectLst>
            <a:prstShdw prst="shdw17" dist="17961" dir="2700000">
              <a:srgbClr val="1F1F5C"/>
            </a:prstShdw>
          </a:effectLst>
        </p:spPr>
        <p:txBody>
          <a:bodyPr/>
          <a:lstStyle/>
          <a:p>
            <a:endParaRPr lang="ja-JP" altLang="en-US"/>
          </a:p>
        </p:txBody>
      </p:sp>
      <p:sp>
        <p:nvSpPr>
          <p:cNvPr id="6150" name="Line 6"/>
          <p:cNvSpPr>
            <a:spLocks noChangeShapeType="1"/>
          </p:cNvSpPr>
          <p:nvPr/>
        </p:nvSpPr>
        <p:spPr bwMode="auto">
          <a:xfrm>
            <a:off x="179388" y="799726"/>
            <a:ext cx="1587" cy="6118225"/>
          </a:xfrm>
          <a:prstGeom prst="line">
            <a:avLst/>
          </a:prstGeom>
          <a:noFill/>
          <a:ln w="6350">
            <a:solidFill>
              <a:srgbClr val="0000FF"/>
            </a:solidFill>
            <a:prstDash val="sysDot"/>
            <a:round/>
            <a:headEnd type="oval" w="med" len="med"/>
            <a:tailEnd type="none" w="sm" len="sm"/>
          </a:ln>
          <a:effectLst>
            <a:prstShdw prst="shdw17" dist="17961" dir="2700000">
              <a:srgbClr val="000099"/>
            </a:prstShdw>
          </a:effectLst>
        </p:spPr>
        <p:txBody>
          <a:bodyPr/>
          <a:lstStyle/>
          <a:p>
            <a:endParaRPr lang="ja-JP" altLang="en-US"/>
          </a:p>
        </p:txBody>
      </p:sp>
      <p:sp>
        <p:nvSpPr>
          <p:cNvPr id="6152" name="Text Box 8"/>
          <p:cNvSpPr txBox="1">
            <a:spLocks noChangeArrowheads="1"/>
          </p:cNvSpPr>
          <p:nvPr/>
        </p:nvSpPr>
        <p:spPr bwMode="auto">
          <a:xfrm>
            <a:off x="153988" y="594845"/>
            <a:ext cx="1217612"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spcBef>
                <a:spcPct val="50000"/>
              </a:spcBef>
              <a:defRPr/>
            </a:pPr>
            <a:r>
              <a:rPr lang="en-US" altLang="ja-JP" sz="1400" b="1" smtClean="0">
                <a:latin typeface="Arial" charset="0"/>
                <a:ea typeface="ＭＳ Ｐゴシック" pitchFamily="50" charset="-128"/>
                <a:cs typeface="Arial" charset="0"/>
              </a:rPr>
              <a:t>Late 1990s</a:t>
            </a:r>
            <a:endParaRPr lang="en-US" altLang="ja-JP" sz="1400" b="1" dirty="0">
              <a:latin typeface="Arial" charset="0"/>
              <a:ea typeface="ＭＳ Ｐゴシック" pitchFamily="50" charset="-128"/>
              <a:cs typeface="Arial" charset="0"/>
            </a:endParaRPr>
          </a:p>
        </p:txBody>
      </p:sp>
      <p:sp>
        <p:nvSpPr>
          <p:cNvPr id="2" name="Line 5"/>
          <p:cNvSpPr>
            <a:spLocks noChangeShapeType="1"/>
          </p:cNvSpPr>
          <p:nvPr/>
        </p:nvSpPr>
        <p:spPr bwMode="auto">
          <a:xfrm>
            <a:off x="1692275" y="802901"/>
            <a:ext cx="0" cy="6118225"/>
          </a:xfrm>
          <a:prstGeom prst="line">
            <a:avLst/>
          </a:prstGeom>
          <a:noFill/>
          <a:ln w="6350">
            <a:solidFill>
              <a:srgbClr val="0000FF"/>
            </a:solidFill>
            <a:prstDash val="sysDot"/>
            <a:round/>
            <a:headEnd type="oval" w="med" len="med"/>
            <a:tailEnd type="none" w="sm" len="sm"/>
          </a:ln>
          <a:effectLst>
            <a:prstShdw prst="shdw17" dist="17961" dir="2700000">
              <a:srgbClr val="000099"/>
            </a:prstShdw>
          </a:effectLst>
        </p:spPr>
        <p:txBody>
          <a:bodyPr/>
          <a:lstStyle/>
          <a:p>
            <a:endParaRPr lang="ja-JP" altLang="en-US"/>
          </a:p>
        </p:txBody>
      </p:sp>
      <p:sp>
        <p:nvSpPr>
          <p:cNvPr id="6153" name="Text Box 9"/>
          <p:cNvSpPr txBox="1">
            <a:spLocks noChangeArrowheads="1"/>
          </p:cNvSpPr>
          <p:nvPr/>
        </p:nvSpPr>
        <p:spPr bwMode="auto">
          <a:xfrm>
            <a:off x="1690688" y="596333"/>
            <a:ext cx="720725" cy="30480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latin typeface="Arial" charset="0"/>
                <a:ea typeface="ＭＳ Ｐゴシック" pitchFamily="50" charset="-128"/>
                <a:cs typeface="Arial" charset="0"/>
              </a:rPr>
              <a:t>2000s</a:t>
            </a:r>
          </a:p>
        </p:txBody>
      </p:sp>
      <p:sp>
        <p:nvSpPr>
          <p:cNvPr id="6154" name="Line 7"/>
          <p:cNvSpPr>
            <a:spLocks noChangeShapeType="1"/>
          </p:cNvSpPr>
          <p:nvPr/>
        </p:nvSpPr>
        <p:spPr bwMode="auto">
          <a:xfrm>
            <a:off x="3276600" y="799726"/>
            <a:ext cx="1588" cy="6118225"/>
          </a:xfrm>
          <a:prstGeom prst="line">
            <a:avLst/>
          </a:prstGeom>
          <a:noFill/>
          <a:ln w="6350">
            <a:solidFill>
              <a:srgbClr val="0000FF"/>
            </a:solidFill>
            <a:prstDash val="sysDot"/>
            <a:round/>
            <a:headEnd type="oval" w="med" len="med"/>
            <a:tailEnd type="none" w="sm" len="sm"/>
          </a:ln>
          <a:effectLst>
            <a:prstShdw prst="shdw17" dist="17961" dir="2700000">
              <a:srgbClr val="000099"/>
            </a:prstShdw>
          </a:effectLst>
        </p:spPr>
        <p:txBody>
          <a:bodyPr/>
          <a:lstStyle/>
          <a:p>
            <a:endParaRPr lang="ja-JP" altLang="en-US"/>
          </a:p>
        </p:txBody>
      </p:sp>
      <p:sp>
        <p:nvSpPr>
          <p:cNvPr id="3" name="Text Box 10"/>
          <p:cNvSpPr txBox="1">
            <a:spLocks noChangeArrowheads="1"/>
          </p:cNvSpPr>
          <p:nvPr/>
        </p:nvSpPr>
        <p:spPr bwMode="auto">
          <a:xfrm>
            <a:off x="3279775" y="645546"/>
            <a:ext cx="2444750" cy="2063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nSpc>
                <a:spcPts val="900"/>
              </a:lnSpc>
              <a:spcBef>
                <a:spcPct val="50000"/>
              </a:spcBef>
              <a:defRPr/>
            </a:pPr>
            <a:r>
              <a:rPr lang="en-US" altLang="ja-JP" sz="1400" b="1" dirty="0">
                <a:latin typeface="Arial" charset="0"/>
                <a:ea typeface="ＭＳ Ｐゴシック" pitchFamily="50" charset="-128"/>
                <a:cs typeface="Arial" charset="0"/>
              </a:rPr>
              <a:t>2003 (JAXA established)</a:t>
            </a:r>
          </a:p>
        </p:txBody>
      </p:sp>
      <p:grpSp>
        <p:nvGrpSpPr>
          <p:cNvPr id="8" name="Group 30"/>
          <p:cNvGrpSpPr>
            <a:grpSpLocks/>
          </p:cNvGrpSpPr>
          <p:nvPr/>
        </p:nvGrpSpPr>
        <p:grpSpPr bwMode="auto">
          <a:xfrm>
            <a:off x="223931" y="1393264"/>
            <a:ext cx="1443504" cy="1044575"/>
            <a:chOff x="340" y="618"/>
            <a:chExt cx="670" cy="567"/>
          </a:xfrm>
        </p:grpSpPr>
        <p:pic>
          <p:nvPicPr>
            <p:cNvPr id="6231" name="Picture 18" descr="photo_adeos"/>
            <p:cNvPicPr>
              <a:picLocks noChangeAspect="1" noChangeArrowheads="1"/>
            </p:cNvPicPr>
            <p:nvPr/>
          </p:nvPicPr>
          <p:blipFill>
            <a:blip r:embed="rId3" cstate="print"/>
            <a:srcRect/>
            <a:stretch>
              <a:fillRect/>
            </a:stretch>
          </p:blipFill>
          <p:spPr bwMode="auto">
            <a:xfrm>
              <a:off x="340" y="618"/>
              <a:ext cx="670" cy="567"/>
            </a:xfrm>
            <a:prstGeom prst="rect">
              <a:avLst/>
            </a:prstGeom>
            <a:noFill/>
            <a:ln w="9525">
              <a:noFill/>
              <a:miter lim="800000"/>
              <a:headEnd/>
              <a:tailEnd/>
            </a:ln>
          </p:spPr>
        </p:pic>
        <p:sp>
          <p:nvSpPr>
            <p:cNvPr id="6163" name="Text Box 19"/>
            <p:cNvSpPr txBox="1">
              <a:spLocks noChangeArrowheads="1"/>
            </p:cNvSpPr>
            <p:nvPr/>
          </p:nvSpPr>
          <p:spPr bwMode="auto">
            <a:xfrm>
              <a:off x="340" y="663"/>
              <a:ext cx="589" cy="16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solidFill>
                    <a:schemeClr val="bg1"/>
                  </a:solidFill>
                  <a:latin typeface="Arial" charset="0"/>
                  <a:ea typeface="ＭＳ Ｐゴシック" pitchFamily="50" charset="-128"/>
                  <a:cs typeface="Arial" charset="0"/>
                </a:rPr>
                <a:t>ADEOS</a:t>
              </a:r>
            </a:p>
          </p:txBody>
        </p:sp>
      </p:grpSp>
      <p:grpSp>
        <p:nvGrpSpPr>
          <p:cNvPr id="10" name="Group 31"/>
          <p:cNvGrpSpPr>
            <a:grpSpLocks/>
          </p:cNvGrpSpPr>
          <p:nvPr/>
        </p:nvGrpSpPr>
        <p:grpSpPr bwMode="auto">
          <a:xfrm>
            <a:off x="237378" y="2794747"/>
            <a:ext cx="1510740" cy="1152525"/>
            <a:chOff x="340" y="1434"/>
            <a:chExt cx="772" cy="573"/>
          </a:xfrm>
        </p:grpSpPr>
        <p:pic>
          <p:nvPicPr>
            <p:cNvPr id="6229" name="Picture 26" descr="photo-1_trmm"/>
            <p:cNvPicPr>
              <a:picLocks noChangeAspect="1" noChangeArrowheads="1"/>
            </p:cNvPicPr>
            <p:nvPr/>
          </p:nvPicPr>
          <p:blipFill>
            <a:blip r:embed="rId4" cstate="print"/>
            <a:srcRect/>
            <a:stretch>
              <a:fillRect/>
            </a:stretch>
          </p:blipFill>
          <p:spPr bwMode="auto">
            <a:xfrm>
              <a:off x="340" y="1434"/>
              <a:ext cx="726" cy="573"/>
            </a:xfrm>
            <a:prstGeom prst="rect">
              <a:avLst/>
            </a:prstGeom>
            <a:noFill/>
            <a:ln w="9525">
              <a:noFill/>
              <a:miter lim="800000"/>
              <a:headEnd/>
              <a:tailEnd/>
            </a:ln>
          </p:spPr>
        </p:pic>
        <p:sp>
          <p:nvSpPr>
            <p:cNvPr id="4" name="Text Box 29"/>
            <p:cNvSpPr txBox="1">
              <a:spLocks noChangeArrowheads="1"/>
            </p:cNvSpPr>
            <p:nvPr/>
          </p:nvSpPr>
          <p:spPr bwMode="auto">
            <a:xfrm>
              <a:off x="567" y="1434"/>
              <a:ext cx="545" cy="15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solidFill>
                    <a:schemeClr val="bg1"/>
                  </a:solidFill>
                  <a:latin typeface="Arial" charset="0"/>
                  <a:ea typeface="ＭＳ Ｐゴシック" pitchFamily="50" charset="-128"/>
                  <a:cs typeface="Arial" charset="0"/>
                </a:rPr>
                <a:t>TRMM/PR</a:t>
              </a:r>
            </a:p>
          </p:txBody>
        </p:sp>
      </p:grpSp>
      <p:sp>
        <p:nvSpPr>
          <p:cNvPr id="6189" name="Text Box 45"/>
          <p:cNvSpPr txBox="1">
            <a:spLocks noChangeArrowheads="1"/>
          </p:cNvSpPr>
          <p:nvPr/>
        </p:nvSpPr>
        <p:spPr bwMode="auto">
          <a:xfrm>
            <a:off x="3423678" y="2149101"/>
            <a:ext cx="1009650" cy="3079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latin typeface="Arial" charset="0"/>
                <a:ea typeface="ＭＳ Ｐゴシック" pitchFamily="50" charset="-128"/>
                <a:cs typeface="Arial" charset="0"/>
              </a:rPr>
              <a:t>GCOM-W</a:t>
            </a:r>
          </a:p>
        </p:txBody>
      </p:sp>
      <p:pic>
        <p:nvPicPr>
          <p:cNvPr id="6160" name="Picture 47" descr="Core satellite of the GPM mission"/>
          <p:cNvPicPr>
            <a:picLocks noChangeAspect="1" noChangeArrowheads="1"/>
          </p:cNvPicPr>
          <p:nvPr/>
        </p:nvPicPr>
        <p:blipFill>
          <a:blip r:embed="rId5" cstate="print"/>
          <a:srcRect/>
          <a:stretch>
            <a:fillRect/>
          </a:stretch>
        </p:blipFill>
        <p:spPr bwMode="auto">
          <a:xfrm>
            <a:off x="4868303" y="1429964"/>
            <a:ext cx="1365250" cy="1008062"/>
          </a:xfrm>
          <a:prstGeom prst="rect">
            <a:avLst/>
          </a:prstGeom>
          <a:noFill/>
          <a:ln w="9525">
            <a:noFill/>
            <a:miter lim="800000"/>
            <a:headEnd/>
            <a:tailEnd/>
          </a:ln>
        </p:spPr>
      </p:pic>
      <p:sp>
        <p:nvSpPr>
          <p:cNvPr id="6192" name="Text Box 48"/>
          <p:cNvSpPr txBox="1">
            <a:spLocks noChangeArrowheads="1"/>
          </p:cNvSpPr>
          <p:nvPr/>
        </p:nvSpPr>
        <p:spPr bwMode="auto">
          <a:xfrm>
            <a:off x="4797893" y="1447613"/>
            <a:ext cx="1079500" cy="3079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latin typeface="Arial" charset="0"/>
                <a:ea typeface="ＭＳ Ｐゴシック" pitchFamily="50" charset="-128"/>
                <a:cs typeface="Arial" charset="0"/>
              </a:rPr>
              <a:t>GPM/DPR</a:t>
            </a:r>
          </a:p>
        </p:txBody>
      </p:sp>
      <p:sp>
        <p:nvSpPr>
          <p:cNvPr id="6199" name="Text Box 55"/>
          <p:cNvSpPr txBox="1">
            <a:spLocks noChangeArrowheads="1"/>
          </p:cNvSpPr>
          <p:nvPr/>
        </p:nvSpPr>
        <p:spPr bwMode="auto">
          <a:xfrm>
            <a:off x="6233553" y="2130051"/>
            <a:ext cx="1079500" cy="3079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latin typeface="Arial" charset="0"/>
                <a:ea typeface="ＭＳ Ｐゴシック" pitchFamily="50" charset="-128"/>
                <a:cs typeface="Arial" charset="0"/>
              </a:rPr>
              <a:t>GCOM-C</a:t>
            </a:r>
          </a:p>
        </p:txBody>
      </p:sp>
      <p:pic>
        <p:nvPicPr>
          <p:cNvPr id="6164" name="Picture 62" descr="EarthCARE - Earth Clouds, Aerosols and Radiation Explorer (courtesy: ESA)"/>
          <p:cNvPicPr>
            <a:picLocks noChangeAspect="1" noChangeArrowheads="1"/>
          </p:cNvPicPr>
          <p:nvPr/>
        </p:nvPicPr>
        <p:blipFill>
          <a:blip r:embed="rId6" cstate="print"/>
          <a:srcRect/>
          <a:stretch>
            <a:fillRect/>
          </a:stretch>
        </p:blipFill>
        <p:spPr bwMode="auto">
          <a:xfrm>
            <a:off x="7748028" y="1428376"/>
            <a:ext cx="1365250" cy="1009650"/>
          </a:xfrm>
          <a:prstGeom prst="rect">
            <a:avLst/>
          </a:prstGeom>
          <a:noFill/>
          <a:ln w="9525">
            <a:noFill/>
            <a:miter lim="800000"/>
            <a:headEnd/>
            <a:tailEnd/>
          </a:ln>
        </p:spPr>
      </p:pic>
      <p:sp>
        <p:nvSpPr>
          <p:cNvPr id="6207" name="Text Box 63"/>
          <p:cNvSpPr txBox="1">
            <a:spLocks noChangeArrowheads="1"/>
          </p:cNvSpPr>
          <p:nvPr/>
        </p:nvSpPr>
        <p:spPr bwMode="auto">
          <a:xfrm>
            <a:off x="7698722" y="1952251"/>
            <a:ext cx="1404937" cy="54292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solidFill>
                  <a:schemeClr val="bg1"/>
                </a:solidFill>
                <a:latin typeface="Arial" charset="0"/>
                <a:ea typeface="ＭＳ Ｐゴシック" pitchFamily="50" charset="-128"/>
                <a:cs typeface="Arial" charset="0"/>
              </a:rPr>
              <a:t>EarthCARE/</a:t>
            </a:r>
            <a:br>
              <a:rPr lang="en-US" altLang="ja-JP" sz="1400" b="1" dirty="0">
                <a:solidFill>
                  <a:schemeClr val="bg1"/>
                </a:solidFill>
                <a:latin typeface="Arial" charset="0"/>
                <a:ea typeface="ＭＳ Ｐゴシック" pitchFamily="50" charset="-128"/>
                <a:cs typeface="Arial" charset="0"/>
              </a:rPr>
            </a:br>
            <a:r>
              <a:rPr lang="en-US" altLang="ja-JP" sz="1400" b="1" dirty="0">
                <a:solidFill>
                  <a:schemeClr val="bg1"/>
                </a:solidFill>
                <a:latin typeface="Arial" charset="0"/>
                <a:ea typeface="ＭＳ Ｐゴシック" pitchFamily="50" charset="-128"/>
                <a:cs typeface="Arial" charset="0"/>
              </a:rPr>
              <a:t>CPR</a:t>
            </a:r>
          </a:p>
        </p:txBody>
      </p:sp>
      <p:grpSp>
        <p:nvGrpSpPr>
          <p:cNvPr id="12" name="Group 32"/>
          <p:cNvGrpSpPr>
            <a:grpSpLocks/>
          </p:cNvGrpSpPr>
          <p:nvPr/>
        </p:nvGrpSpPr>
        <p:grpSpPr bwMode="auto">
          <a:xfrm>
            <a:off x="1835150" y="1411940"/>
            <a:ext cx="1419038" cy="1025899"/>
            <a:chOff x="1383" y="618"/>
            <a:chExt cx="680" cy="546"/>
          </a:xfrm>
        </p:grpSpPr>
        <p:pic>
          <p:nvPicPr>
            <p:cNvPr id="6227" name="Picture 15" descr="photo_adeos2"/>
            <p:cNvPicPr>
              <a:picLocks noChangeAspect="1" noChangeArrowheads="1"/>
            </p:cNvPicPr>
            <p:nvPr/>
          </p:nvPicPr>
          <p:blipFill>
            <a:blip r:embed="rId7" cstate="print"/>
            <a:srcRect/>
            <a:stretch>
              <a:fillRect/>
            </a:stretch>
          </p:blipFill>
          <p:spPr bwMode="auto">
            <a:xfrm>
              <a:off x="1383" y="618"/>
              <a:ext cx="680" cy="546"/>
            </a:xfrm>
            <a:prstGeom prst="rect">
              <a:avLst/>
            </a:prstGeom>
            <a:noFill/>
            <a:ln w="9525">
              <a:noFill/>
              <a:miter lim="800000"/>
              <a:headEnd/>
              <a:tailEnd/>
            </a:ln>
          </p:spPr>
        </p:pic>
        <p:sp>
          <p:nvSpPr>
            <p:cNvPr id="5" name="Text Box 16"/>
            <p:cNvSpPr txBox="1">
              <a:spLocks noChangeArrowheads="1"/>
            </p:cNvSpPr>
            <p:nvPr/>
          </p:nvSpPr>
          <p:spPr bwMode="auto">
            <a:xfrm>
              <a:off x="1429" y="981"/>
              <a:ext cx="590" cy="146"/>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solidFill>
                    <a:schemeClr val="bg1"/>
                  </a:solidFill>
                  <a:latin typeface="Arial" charset="0"/>
                  <a:ea typeface="ＭＳ Ｐゴシック" pitchFamily="50" charset="-128"/>
                  <a:cs typeface="Arial" charset="0"/>
                </a:rPr>
                <a:t>ADEOS-Ⅱ</a:t>
              </a:r>
            </a:p>
          </p:txBody>
        </p:sp>
      </p:grpSp>
      <p:sp>
        <p:nvSpPr>
          <p:cNvPr id="6168" name="Line 76"/>
          <p:cNvSpPr>
            <a:spLocks noChangeShapeType="1"/>
          </p:cNvSpPr>
          <p:nvPr/>
        </p:nvSpPr>
        <p:spPr bwMode="auto">
          <a:xfrm>
            <a:off x="0" y="1087064"/>
            <a:ext cx="8964613" cy="0"/>
          </a:xfrm>
          <a:prstGeom prst="line">
            <a:avLst/>
          </a:prstGeom>
          <a:noFill/>
          <a:ln w="6350">
            <a:solidFill>
              <a:srgbClr val="006600"/>
            </a:solidFill>
            <a:round/>
            <a:headEnd/>
            <a:tailEnd/>
          </a:ln>
          <a:effectLst>
            <a:prstShdw prst="shdw17" dist="17961" dir="2700000">
              <a:srgbClr val="006600"/>
            </a:prstShdw>
          </a:effectLst>
        </p:spPr>
        <p:txBody>
          <a:bodyPr/>
          <a:lstStyle/>
          <a:p>
            <a:endParaRPr lang="ja-JP" altLang="en-US"/>
          </a:p>
        </p:txBody>
      </p:sp>
      <p:sp>
        <p:nvSpPr>
          <p:cNvPr id="6221" name="Freeform 77"/>
          <p:cNvSpPr>
            <a:spLocks/>
          </p:cNvSpPr>
          <p:nvPr/>
        </p:nvSpPr>
        <p:spPr bwMode="auto">
          <a:xfrm>
            <a:off x="3348038" y="1375989"/>
            <a:ext cx="142875" cy="2849562"/>
          </a:xfrm>
          <a:custGeom>
            <a:avLst/>
            <a:gdLst/>
            <a:ahLst/>
            <a:cxnLst>
              <a:cxn ang="0">
                <a:pos x="0" y="0"/>
              </a:cxn>
              <a:cxn ang="0">
                <a:pos x="14" y="430"/>
              </a:cxn>
              <a:cxn ang="0">
                <a:pos x="61" y="1203"/>
              </a:cxn>
              <a:cxn ang="0">
                <a:pos x="53" y="1795"/>
              </a:cxn>
            </a:cxnLst>
            <a:rect l="0" t="0" r="r" b="b"/>
            <a:pathLst>
              <a:path w="90" h="1795">
                <a:moveTo>
                  <a:pt x="0" y="0"/>
                </a:moveTo>
                <a:cubicBezTo>
                  <a:pt x="90" y="149"/>
                  <a:pt x="14" y="9"/>
                  <a:pt x="14" y="430"/>
                </a:cubicBezTo>
                <a:cubicBezTo>
                  <a:pt x="14" y="746"/>
                  <a:pt x="7" y="931"/>
                  <a:pt x="61" y="1203"/>
                </a:cubicBezTo>
                <a:cubicBezTo>
                  <a:pt x="53" y="1758"/>
                  <a:pt x="53" y="1560"/>
                  <a:pt x="53" y="1795"/>
                </a:cubicBezTo>
              </a:path>
            </a:pathLst>
          </a:custGeom>
          <a:noFill/>
          <a:ln w="9525">
            <a:noFill/>
            <a:round/>
            <a:headEnd/>
            <a:tailEnd/>
          </a:ln>
          <a:effectLst>
            <a:prstShdw prst="shdw17" dist="17961" dir="2700000">
              <a:schemeClr val="accent1">
                <a:gamma/>
                <a:shade val="60000"/>
                <a:invGamma/>
              </a:schemeClr>
            </a:prstShdw>
          </a:effectLst>
        </p:spPr>
        <p:txBody>
          <a:bodyPr/>
          <a:lstStyle/>
          <a:p>
            <a:pPr>
              <a:defRPr/>
            </a:pPr>
            <a:endParaRPr lang="ja-JP" altLang="en-US" dirty="0">
              <a:ea typeface="ＭＳ Ｐゴシック" pitchFamily="50" charset="-128"/>
            </a:endParaRPr>
          </a:p>
        </p:txBody>
      </p:sp>
      <p:sp>
        <p:nvSpPr>
          <p:cNvPr id="6223" name="Freeform 79"/>
          <p:cNvSpPr>
            <a:spLocks/>
          </p:cNvSpPr>
          <p:nvPr/>
        </p:nvSpPr>
        <p:spPr bwMode="auto">
          <a:xfrm>
            <a:off x="3344863" y="1393451"/>
            <a:ext cx="79375" cy="2105025"/>
          </a:xfrm>
          <a:custGeom>
            <a:avLst/>
            <a:gdLst/>
            <a:ahLst/>
            <a:cxnLst>
              <a:cxn ang="0">
                <a:pos x="0" y="0"/>
              </a:cxn>
              <a:cxn ang="0">
                <a:pos x="47" y="308"/>
              </a:cxn>
              <a:cxn ang="0">
                <a:pos x="47" y="1326"/>
              </a:cxn>
            </a:cxnLst>
            <a:rect l="0" t="0" r="r" b="b"/>
            <a:pathLst>
              <a:path w="50" h="1326">
                <a:moveTo>
                  <a:pt x="0" y="0"/>
                </a:moveTo>
                <a:cubicBezTo>
                  <a:pt x="9" y="102"/>
                  <a:pt x="46" y="205"/>
                  <a:pt x="47" y="308"/>
                </a:cubicBezTo>
                <a:cubicBezTo>
                  <a:pt x="50" y="647"/>
                  <a:pt x="47" y="987"/>
                  <a:pt x="47" y="1326"/>
                </a:cubicBezTo>
              </a:path>
            </a:pathLst>
          </a:custGeom>
          <a:noFill/>
          <a:ln w="9525">
            <a:noFill/>
            <a:round/>
            <a:headEnd/>
            <a:tailEnd/>
          </a:ln>
          <a:effectLst>
            <a:prstShdw prst="shdw17" dist="17961" dir="2700000">
              <a:schemeClr val="accent1">
                <a:gamma/>
                <a:shade val="60000"/>
                <a:invGamma/>
              </a:schemeClr>
            </a:prstShdw>
          </a:effectLst>
        </p:spPr>
        <p:txBody>
          <a:bodyPr/>
          <a:lstStyle/>
          <a:p>
            <a:pPr>
              <a:defRPr/>
            </a:pPr>
            <a:endParaRPr lang="ja-JP" altLang="en-US" dirty="0">
              <a:ea typeface="ＭＳ Ｐゴシック" pitchFamily="50" charset="-128"/>
            </a:endParaRPr>
          </a:p>
        </p:txBody>
      </p:sp>
      <p:sp>
        <p:nvSpPr>
          <p:cNvPr id="6224" name="Freeform 80"/>
          <p:cNvSpPr>
            <a:spLocks/>
          </p:cNvSpPr>
          <p:nvPr/>
        </p:nvSpPr>
        <p:spPr bwMode="auto">
          <a:xfrm>
            <a:off x="3170238" y="1369639"/>
            <a:ext cx="261937" cy="2667000"/>
          </a:xfrm>
          <a:custGeom>
            <a:avLst/>
            <a:gdLst/>
            <a:ahLst/>
            <a:cxnLst>
              <a:cxn ang="0">
                <a:pos x="118" y="0"/>
              </a:cxn>
              <a:cxn ang="0">
                <a:pos x="126" y="1215"/>
              </a:cxn>
              <a:cxn ang="0">
                <a:pos x="157" y="1428"/>
              </a:cxn>
              <a:cxn ang="0">
                <a:pos x="157" y="1554"/>
              </a:cxn>
              <a:cxn ang="0">
                <a:pos x="165" y="1680"/>
              </a:cxn>
            </a:cxnLst>
            <a:rect l="0" t="0" r="r" b="b"/>
            <a:pathLst>
              <a:path w="165" h="1680">
                <a:moveTo>
                  <a:pt x="118" y="0"/>
                </a:moveTo>
                <a:cubicBezTo>
                  <a:pt x="95" y="401"/>
                  <a:pt x="0" y="838"/>
                  <a:pt x="126" y="1215"/>
                </a:cubicBezTo>
                <a:cubicBezTo>
                  <a:pt x="132" y="1288"/>
                  <a:pt x="149" y="1356"/>
                  <a:pt x="157" y="1428"/>
                </a:cubicBezTo>
                <a:cubicBezTo>
                  <a:pt x="141" y="1491"/>
                  <a:pt x="149" y="1445"/>
                  <a:pt x="157" y="1554"/>
                </a:cubicBezTo>
                <a:cubicBezTo>
                  <a:pt x="160" y="1596"/>
                  <a:pt x="165" y="1680"/>
                  <a:pt x="165" y="1680"/>
                </a:cubicBezTo>
              </a:path>
            </a:pathLst>
          </a:custGeom>
          <a:noFill/>
          <a:ln w="9525">
            <a:noFill/>
            <a:round/>
            <a:headEnd/>
            <a:tailEnd/>
          </a:ln>
          <a:effectLst>
            <a:prstShdw prst="shdw17" dist="17961" dir="2700000">
              <a:schemeClr val="accent1">
                <a:gamma/>
                <a:shade val="60000"/>
                <a:invGamma/>
              </a:schemeClr>
            </a:prstShdw>
          </a:effectLst>
        </p:spPr>
        <p:txBody>
          <a:bodyPr/>
          <a:lstStyle/>
          <a:p>
            <a:pPr>
              <a:defRPr/>
            </a:pPr>
            <a:endParaRPr lang="ja-JP" altLang="en-US" dirty="0">
              <a:ea typeface="ＭＳ Ｐゴシック" pitchFamily="50" charset="-128"/>
            </a:endParaRPr>
          </a:p>
        </p:txBody>
      </p:sp>
      <p:sp>
        <p:nvSpPr>
          <p:cNvPr id="6172" name="Line 81"/>
          <p:cNvSpPr>
            <a:spLocks noChangeShapeType="1"/>
          </p:cNvSpPr>
          <p:nvPr/>
        </p:nvSpPr>
        <p:spPr bwMode="auto">
          <a:xfrm>
            <a:off x="3348038" y="1087064"/>
            <a:ext cx="0" cy="2017712"/>
          </a:xfrm>
          <a:prstGeom prst="line">
            <a:avLst/>
          </a:prstGeom>
          <a:noFill/>
          <a:ln w="9525">
            <a:solidFill>
              <a:srgbClr val="006600"/>
            </a:solidFill>
            <a:round/>
            <a:headEnd/>
            <a:tailEnd/>
          </a:ln>
          <a:effectLst>
            <a:prstShdw prst="shdw17" dist="17961" dir="2700000">
              <a:srgbClr val="006600"/>
            </a:prstShdw>
          </a:effectLst>
        </p:spPr>
        <p:txBody>
          <a:bodyPr/>
          <a:lstStyle/>
          <a:p>
            <a:endParaRPr lang="ja-JP" altLang="en-US"/>
          </a:p>
        </p:txBody>
      </p:sp>
      <p:sp>
        <p:nvSpPr>
          <p:cNvPr id="6173" name="Oval 75"/>
          <p:cNvSpPr>
            <a:spLocks noChangeArrowheads="1"/>
          </p:cNvSpPr>
          <p:nvPr/>
        </p:nvSpPr>
        <p:spPr bwMode="auto">
          <a:xfrm>
            <a:off x="0" y="893855"/>
            <a:ext cx="1763713" cy="433388"/>
          </a:xfrm>
          <a:prstGeom prst="ellipse">
            <a:avLst/>
          </a:prstGeom>
          <a:solidFill>
            <a:srgbClr val="006600"/>
          </a:solidFill>
          <a:ln w="9525">
            <a:noFill/>
            <a:round/>
            <a:headEnd/>
            <a:tailEnd/>
          </a:ln>
          <a:effectLst>
            <a:prstShdw prst="shdw17" dist="17961" dir="2700000">
              <a:srgbClr val="995C00"/>
            </a:prstShdw>
          </a:effectLst>
        </p:spPr>
        <p:txBody>
          <a:bodyPr wrap="none" anchor="ctr"/>
          <a:lstStyle/>
          <a:p>
            <a:pPr algn="ctr"/>
            <a:r>
              <a:rPr lang="en-US" altLang="ja-JP" sz="1400" b="1">
                <a:solidFill>
                  <a:schemeClr val="bg1"/>
                </a:solidFill>
                <a:latin typeface="Arial" charset="0"/>
                <a:cs typeface="Arial" charset="0"/>
              </a:rPr>
              <a:t>Earth Observation</a:t>
            </a:r>
          </a:p>
        </p:txBody>
      </p:sp>
      <p:sp>
        <p:nvSpPr>
          <p:cNvPr id="6174" name="Oval 69"/>
          <p:cNvSpPr>
            <a:spLocks noChangeArrowheads="1"/>
          </p:cNvSpPr>
          <p:nvPr/>
        </p:nvSpPr>
        <p:spPr bwMode="auto">
          <a:xfrm>
            <a:off x="5435600" y="2888876"/>
            <a:ext cx="1584325" cy="431800"/>
          </a:xfrm>
          <a:prstGeom prst="ellipse">
            <a:avLst/>
          </a:prstGeom>
          <a:solidFill>
            <a:srgbClr val="006600"/>
          </a:solidFill>
          <a:ln w="9525">
            <a:noFill/>
            <a:round/>
            <a:headEnd/>
            <a:tailEnd/>
          </a:ln>
          <a:effectLst>
            <a:prstShdw prst="shdw17" dist="17961" dir="2700000">
              <a:srgbClr val="997A00"/>
            </a:prstShdw>
          </a:effectLst>
        </p:spPr>
        <p:txBody>
          <a:bodyPr wrap="none" anchor="ctr"/>
          <a:lstStyle/>
          <a:p>
            <a:pPr algn="ctr"/>
            <a:r>
              <a:rPr lang="en-US" altLang="ja-JP" sz="1400" b="1">
                <a:solidFill>
                  <a:schemeClr val="bg1"/>
                </a:solidFill>
                <a:latin typeface="Arial" charset="0"/>
                <a:cs typeface="Arial" charset="0"/>
              </a:rPr>
              <a:t>Global Warming</a:t>
            </a:r>
          </a:p>
        </p:txBody>
      </p:sp>
      <p:grpSp>
        <p:nvGrpSpPr>
          <p:cNvPr id="13" name="Group 33"/>
          <p:cNvGrpSpPr>
            <a:grpSpLocks/>
          </p:cNvGrpSpPr>
          <p:nvPr/>
        </p:nvGrpSpPr>
        <p:grpSpPr bwMode="auto">
          <a:xfrm>
            <a:off x="1835150" y="2794747"/>
            <a:ext cx="1657350" cy="1152525"/>
            <a:chOff x="1655" y="1298"/>
            <a:chExt cx="908" cy="493"/>
          </a:xfrm>
        </p:grpSpPr>
        <p:pic>
          <p:nvPicPr>
            <p:cNvPr id="6225" name="Picture 23" descr="photo-1_aqua[1]"/>
            <p:cNvPicPr>
              <a:picLocks noChangeAspect="1" noChangeArrowheads="1"/>
            </p:cNvPicPr>
            <p:nvPr/>
          </p:nvPicPr>
          <p:blipFill>
            <a:blip r:embed="rId8" cstate="print"/>
            <a:srcRect/>
            <a:stretch>
              <a:fillRect/>
            </a:stretch>
          </p:blipFill>
          <p:spPr bwMode="auto">
            <a:xfrm>
              <a:off x="1655" y="1298"/>
              <a:ext cx="771" cy="493"/>
            </a:xfrm>
            <a:prstGeom prst="rect">
              <a:avLst/>
            </a:prstGeom>
            <a:noFill/>
            <a:ln w="9525">
              <a:noFill/>
              <a:miter lim="800000"/>
              <a:headEnd/>
              <a:tailEnd/>
            </a:ln>
          </p:spPr>
        </p:pic>
        <p:sp>
          <p:nvSpPr>
            <p:cNvPr id="6" name="Text Box 24"/>
            <p:cNvSpPr txBox="1">
              <a:spLocks noChangeArrowheads="1"/>
            </p:cNvSpPr>
            <p:nvPr/>
          </p:nvSpPr>
          <p:spPr bwMode="auto">
            <a:xfrm>
              <a:off x="1973" y="1344"/>
              <a:ext cx="590" cy="18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nSpc>
                  <a:spcPts val="800"/>
                </a:lnSpc>
                <a:spcBef>
                  <a:spcPct val="50000"/>
                </a:spcBef>
                <a:defRPr/>
              </a:pPr>
              <a:r>
                <a:rPr lang="en-US" altLang="ja-JP" sz="1400" b="1" dirty="0">
                  <a:effectLst>
                    <a:outerShdw blurRad="38100" dist="38100" dir="2700000" algn="tl">
                      <a:srgbClr val="C0C0C0"/>
                    </a:outerShdw>
                  </a:effectLst>
                  <a:latin typeface="Arial" charset="0"/>
                  <a:ea typeface="ＭＳ Ｐゴシック" pitchFamily="50" charset="-128"/>
                  <a:cs typeface="Arial" charset="0"/>
                </a:rPr>
                <a:t>Aqua/</a:t>
              </a:r>
            </a:p>
            <a:p>
              <a:pPr>
                <a:lnSpc>
                  <a:spcPts val="800"/>
                </a:lnSpc>
                <a:spcBef>
                  <a:spcPct val="50000"/>
                </a:spcBef>
                <a:defRPr/>
              </a:pPr>
              <a:r>
                <a:rPr lang="en-US" altLang="ja-JP" sz="1400" b="1" dirty="0">
                  <a:effectLst>
                    <a:outerShdw blurRad="38100" dist="38100" dir="2700000" algn="tl">
                      <a:srgbClr val="C0C0C0"/>
                    </a:outerShdw>
                  </a:effectLst>
                  <a:latin typeface="Arial" charset="0"/>
                  <a:ea typeface="ＭＳ Ｐゴシック" pitchFamily="50" charset="-128"/>
                  <a:cs typeface="Arial" charset="0"/>
                </a:rPr>
                <a:t>AMSR-E</a:t>
              </a:r>
            </a:p>
          </p:txBody>
        </p:sp>
      </p:grpSp>
      <p:sp>
        <p:nvSpPr>
          <p:cNvPr id="6176" name="Line 84"/>
          <p:cNvSpPr>
            <a:spLocks noChangeShapeType="1"/>
          </p:cNvSpPr>
          <p:nvPr/>
        </p:nvSpPr>
        <p:spPr bwMode="auto">
          <a:xfrm>
            <a:off x="1763713" y="1087064"/>
            <a:ext cx="0" cy="3313112"/>
          </a:xfrm>
          <a:prstGeom prst="line">
            <a:avLst/>
          </a:prstGeom>
          <a:noFill/>
          <a:ln w="9525">
            <a:solidFill>
              <a:srgbClr val="006600"/>
            </a:solidFill>
            <a:round/>
            <a:headEnd/>
            <a:tailEnd/>
          </a:ln>
          <a:effectLst>
            <a:prstShdw prst="shdw17" dist="17961" dir="2700000">
              <a:srgbClr val="006600"/>
            </a:prstShdw>
          </a:effectLst>
        </p:spPr>
        <p:txBody>
          <a:bodyPr/>
          <a:lstStyle/>
          <a:p>
            <a:endParaRPr lang="ja-JP" altLang="en-US"/>
          </a:p>
        </p:txBody>
      </p:sp>
      <p:sp>
        <p:nvSpPr>
          <p:cNvPr id="6178" name="Line 93"/>
          <p:cNvSpPr>
            <a:spLocks noChangeShapeType="1"/>
          </p:cNvSpPr>
          <p:nvPr/>
        </p:nvSpPr>
        <p:spPr bwMode="auto">
          <a:xfrm>
            <a:off x="3348038" y="4400175"/>
            <a:ext cx="0" cy="504000"/>
          </a:xfrm>
          <a:prstGeom prst="line">
            <a:avLst/>
          </a:prstGeom>
          <a:noFill/>
          <a:ln w="9525">
            <a:solidFill>
              <a:srgbClr val="006600"/>
            </a:solidFill>
            <a:round/>
            <a:headEnd/>
            <a:tailEnd/>
          </a:ln>
          <a:effectLst>
            <a:prstShdw prst="shdw17" dist="17961" dir="2700000">
              <a:srgbClr val="006600"/>
            </a:prstShdw>
          </a:effectLst>
        </p:spPr>
        <p:txBody>
          <a:bodyPr/>
          <a:lstStyle/>
          <a:p>
            <a:endParaRPr lang="ja-JP" altLang="en-US"/>
          </a:p>
        </p:txBody>
      </p:sp>
      <p:sp>
        <p:nvSpPr>
          <p:cNvPr id="6179" name="Oval 94"/>
          <p:cNvSpPr>
            <a:spLocks noChangeArrowheads="1"/>
          </p:cNvSpPr>
          <p:nvPr/>
        </p:nvSpPr>
        <p:spPr bwMode="auto">
          <a:xfrm>
            <a:off x="4932363" y="4180074"/>
            <a:ext cx="1439862" cy="431800"/>
          </a:xfrm>
          <a:prstGeom prst="ellipse">
            <a:avLst/>
          </a:prstGeom>
          <a:solidFill>
            <a:srgbClr val="006600"/>
          </a:solidFill>
          <a:ln w="9525">
            <a:noFill/>
            <a:round/>
            <a:headEnd/>
            <a:tailEnd/>
          </a:ln>
          <a:effectLst>
            <a:prstShdw prst="shdw17" dist="17961" dir="2700000">
              <a:srgbClr val="997A00"/>
            </a:prstShdw>
          </a:effectLst>
        </p:spPr>
        <p:txBody>
          <a:bodyPr wrap="none" anchor="ctr"/>
          <a:lstStyle/>
          <a:p>
            <a:pPr algn="ctr"/>
            <a:r>
              <a:rPr lang="en-US" altLang="ja-JP" sz="1200" b="1">
                <a:solidFill>
                  <a:schemeClr val="bg1"/>
                </a:solidFill>
                <a:latin typeface="Arial" charset="0"/>
                <a:cs typeface="Arial" charset="0"/>
              </a:rPr>
              <a:t>Land Use</a:t>
            </a:r>
          </a:p>
        </p:txBody>
      </p:sp>
      <p:grpSp>
        <p:nvGrpSpPr>
          <p:cNvPr id="14" name="Group 104"/>
          <p:cNvGrpSpPr>
            <a:grpSpLocks/>
          </p:cNvGrpSpPr>
          <p:nvPr/>
        </p:nvGrpSpPr>
        <p:grpSpPr bwMode="auto">
          <a:xfrm>
            <a:off x="3434435" y="2796988"/>
            <a:ext cx="1420473" cy="1169894"/>
            <a:chOff x="3038" y="1722"/>
            <a:chExt cx="728" cy="574"/>
          </a:xfrm>
        </p:grpSpPr>
        <p:pic>
          <p:nvPicPr>
            <p:cNvPr id="6222" name="Picture 36" descr="photo-1_goast"/>
            <p:cNvPicPr>
              <a:picLocks noChangeAspect="1" noChangeArrowheads="1"/>
            </p:cNvPicPr>
            <p:nvPr/>
          </p:nvPicPr>
          <p:blipFill>
            <a:blip r:embed="rId9" cstate="print"/>
            <a:srcRect/>
            <a:stretch>
              <a:fillRect/>
            </a:stretch>
          </p:blipFill>
          <p:spPr bwMode="auto">
            <a:xfrm>
              <a:off x="3038" y="1722"/>
              <a:ext cx="726" cy="574"/>
            </a:xfrm>
            <a:prstGeom prst="rect">
              <a:avLst/>
            </a:prstGeom>
            <a:noFill/>
            <a:ln w="9525">
              <a:noFill/>
              <a:miter lim="800000"/>
              <a:headEnd/>
              <a:tailEnd/>
            </a:ln>
          </p:spPr>
        </p:pic>
        <p:sp>
          <p:nvSpPr>
            <p:cNvPr id="7" name="Text Box 40"/>
            <p:cNvSpPr txBox="1">
              <a:spLocks noChangeArrowheads="1"/>
            </p:cNvSpPr>
            <p:nvPr/>
          </p:nvSpPr>
          <p:spPr bwMode="auto">
            <a:xfrm>
              <a:off x="3300" y="1723"/>
              <a:ext cx="466" cy="16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r">
                <a:spcBef>
                  <a:spcPct val="50000"/>
                </a:spcBef>
                <a:defRPr/>
              </a:pPr>
              <a:r>
                <a:rPr lang="en-US" altLang="ja-JP" sz="1400" b="1" dirty="0">
                  <a:solidFill>
                    <a:schemeClr val="bg1"/>
                  </a:solidFill>
                  <a:ea typeface="ＭＳ Ｐゴシック" pitchFamily="50" charset="-128"/>
                </a:rPr>
                <a:t>GOSAT</a:t>
              </a:r>
            </a:p>
          </p:txBody>
        </p:sp>
      </p:grpSp>
      <p:sp>
        <p:nvSpPr>
          <p:cNvPr id="6181" name="Line 105"/>
          <p:cNvSpPr>
            <a:spLocks noChangeShapeType="1"/>
          </p:cNvSpPr>
          <p:nvPr/>
        </p:nvSpPr>
        <p:spPr bwMode="auto">
          <a:xfrm>
            <a:off x="3348038" y="4895009"/>
            <a:ext cx="5545137" cy="0"/>
          </a:xfrm>
          <a:prstGeom prst="line">
            <a:avLst/>
          </a:prstGeom>
          <a:noFill/>
          <a:ln w="9525">
            <a:solidFill>
              <a:srgbClr val="006600"/>
            </a:solidFill>
            <a:round/>
            <a:headEnd/>
            <a:tailEnd/>
          </a:ln>
          <a:effectLst>
            <a:prstShdw prst="shdw17" dist="17961" dir="2700000">
              <a:srgbClr val="006600"/>
            </a:prstShdw>
          </a:effectLst>
        </p:spPr>
        <p:txBody>
          <a:bodyPr/>
          <a:lstStyle/>
          <a:p>
            <a:endParaRPr lang="ja-JP" altLang="en-US"/>
          </a:p>
        </p:txBody>
      </p:sp>
      <p:sp>
        <p:nvSpPr>
          <p:cNvPr id="6182" name="Oval 96"/>
          <p:cNvSpPr>
            <a:spLocks noChangeArrowheads="1"/>
          </p:cNvSpPr>
          <p:nvPr/>
        </p:nvSpPr>
        <p:spPr bwMode="auto">
          <a:xfrm>
            <a:off x="4932364" y="4683311"/>
            <a:ext cx="1454990" cy="433388"/>
          </a:xfrm>
          <a:prstGeom prst="ellipse">
            <a:avLst/>
          </a:prstGeom>
          <a:solidFill>
            <a:srgbClr val="006600"/>
          </a:solidFill>
          <a:ln w="9525">
            <a:noFill/>
            <a:round/>
            <a:headEnd/>
            <a:tailEnd/>
          </a:ln>
          <a:effectLst>
            <a:prstShdw prst="shdw17" dist="17961" dir="2700000">
              <a:srgbClr val="997A00"/>
            </a:prstShdw>
          </a:effectLst>
        </p:spPr>
        <p:txBody>
          <a:bodyPr wrap="none" anchor="ctr"/>
          <a:lstStyle/>
          <a:p>
            <a:pPr algn="ctr"/>
            <a:r>
              <a:rPr lang="en-US" altLang="ja-JP" sz="1200" b="1" smtClean="0">
                <a:solidFill>
                  <a:schemeClr val="bg1"/>
                </a:solidFill>
                <a:latin typeface="Arial" charset="0"/>
                <a:cs typeface="Arial" charset="0"/>
              </a:rPr>
              <a:t>Disaster</a:t>
            </a:r>
          </a:p>
          <a:p>
            <a:pPr algn="ctr"/>
            <a:r>
              <a:rPr lang="en-US" altLang="ja-JP" sz="1200" b="1" smtClean="0">
                <a:solidFill>
                  <a:schemeClr val="bg1"/>
                </a:solidFill>
                <a:latin typeface="Arial" charset="0"/>
                <a:cs typeface="Arial" charset="0"/>
              </a:rPr>
              <a:t>Monitoring</a:t>
            </a:r>
            <a:endParaRPr lang="en-US" altLang="ja-JP" sz="1200" b="1">
              <a:solidFill>
                <a:schemeClr val="bg1"/>
              </a:solidFill>
              <a:latin typeface="Arial" charset="0"/>
              <a:cs typeface="Arial" charset="0"/>
            </a:endParaRPr>
          </a:p>
        </p:txBody>
      </p:sp>
      <p:grpSp>
        <p:nvGrpSpPr>
          <p:cNvPr id="15" name="Group 107"/>
          <p:cNvGrpSpPr>
            <a:grpSpLocks/>
          </p:cNvGrpSpPr>
          <p:nvPr/>
        </p:nvGrpSpPr>
        <p:grpSpPr bwMode="auto">
          <a:xfrm>
            <a:off x="6440984" y="4112840"/>
            <a:ext cx="1407832" cy="1091172"/>
            <a:chOff x="4091" y="2523"/>
            <a:chExt cx="771" cy="546"/>
          </a:xfrm>
        </p:grpSpPr>
        <p:pic>
          <p:nvPicPr>
            <p:cNvPr id="6220" name="Picture 98" descr="photo1"/>
            <p:cNvPicPr>
              <a:picLocks noChangeAspect="1" noChangeArrowheads="1"/>
            </p:cNvPicPr>
            <p:nvPr/>
          </p:nvPicPr>
          <p:blipFill>
            <a:blip r:embed="rId10" cstate="print"/>
            <a:srcRect/>
            <a:stretch>
              <a:fillRect/>
            </a:stretch>
          </p:blipFill>
          <p:spPr bwMode="auto">
            <a:xfrm>
              <a:off x="4091" y="2523"/>
              <a:ext cx="771" cy="546"/>
            </a:xfrm>
            <a:prstGeom prst="rect">
              <a:avLst/>
            </a:prstGeom>
            <a:noFill/>
            <a:ln w="9525">
              <a:noFill/>
              <a:miter lim="800000"/>
              <a:headEnd/>
              <a:tailEnd/>
            </a:ln>
          </p:spPr>
        </p:pic>
        <p:sp>
          <p:nvSpPr>
            <p:cNvPr id="6250" name="Text Box 106"/>
            <p:cNvSpPr txBox="1">
              <a:spLocks noChangeArrowheads="1"/>
            </p:cNvSpPr>
            <p:nvPr/>
          </p:nvSpPr>
          <p:spPr bwMode="auto">
            <a:xfrm>
              <a:off x="4257" y="2886"/>
              <a:ext cx="499" cy="13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solidFill>
                    <a:schemeClr val="bg1"/>
                  </a:solidFill>
                  <a:latin typeface="Arial" charset="0"/>
                  <a:ea typeface="ＭＳ Ｐゴシック" pitchFamily="50" charset="-128"/>
                  <a:cs typeface="Arial" charset="0"/>
                </a:rPr>
                <a:t>ALOS-2</a:t>
              </a:r>
            </a:p>
          </p:txBody>
        </p:sp>
      </p:grpSp>
      <p:grpSp>
        <p:nvGrpSpPr>
          <p:cNvPr id="16" name="Group 108"/>
          <p:cNvGrpSpPr>
            <a:grpSpLocks/>
          </p:cNvGrpSpPr>
          <p:nvPr/>
        </p:nvGrpSpPr>
        <p:grpSpPr bwMode="auto">
          <a:xfrm>
            <a:off x="3455894" y="4112839"/>
            <a:ext cx="1519518" cy="1079500"/>
            <a:chOff x="3061" y="2432"/>
            <a:chExt cx="861" cy="507"/>
          </a:xfrm>
        </p:grpSpPr>
        <p:pic>
          <p:nvPicPr>
            <p:cNvPr id="6218" name="Picture 100" descr="photo1"/>
            <p:cNvPicPr>
              <a:picLocks noChangeAspect="1" noChangeArrowheads="1"/>
            </p:cNvPicPr>
            <p:nvPr/>
          </p:nvPicPr>
          <p:blipFill>
            <a:blip r:embed="rId11" cstate="print"/>
            <a:srcRect/>
            <a:stretch>
              <a:fillRect/>
            </a:stretch>
          </p:blipFill>
          <p:spPr bwMode="auto">
            <a:xfrm>
              <a:off x="3061" y="2432"/>
              <a:ext cx="816" cy="507"/>
            </a:xfrm>
            <a:prstGeom prst="rect">
              <a:avLst/>
            </a:prstGeom>
            <a:noFill/>
            <a:ln w="9525">
              <a:noFill/>
              <a:miter lim="800000"/>
              <a:headEnd/>
              <a:tailEnd/>
            </a:ln>
          </p:spPr>
        </p:pic>
        <p:sp>
          <p:nvSpPr>
            <p:cNvPr id="6246" name="Text Box 102"/>
            <p:cNvSpPr txBox="1">
              <a:spLocks noChangeArrowheads="1"/>
            </p:cNvSpPr>
            <p:nvPr/>
          </p:nvSpPr>
          <p:spPr bwMode="auto">
            <a:xfrm>
              <a:off x="3061" y="2750"/>
              <a:ext cx="861" cy="144"/>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solidFill>
                    <a:schemeClr val="bg1"/>
                  </a:solidFill>
                  <a:latin typeface="Arial" charset="0"/>
                  <a:ea typeface="ＭＳ Ｐゴシック" pitchFamily="50" charset="-128"/>
                  <a:cs typeface="Arial" charset="0"/>
                </a:rPr>
                <a:t>ALOS</a:t>
              </a:r>
            </a:p>
          </p:txBody>
        </p:sp>
      </p:grpSp>
      <p:sp>
        <p:nvSpPr>
          <p:cNvPr id="6185" name="Oval 121"/>
          <p:cNvSpPr>
            <a:spLocks noChangeArrowheads="1"/>
          </p:cNvSpPr>
          <p:nvPr/>
        </p:nvSpPr>
        <p:spPr bwMode="auto">
          <a:xfrm>
            <a:off x="0" y="4976439"/>
            <a:ext cx="1692275" cy="360362"/>
          </a:xfrm>
          <a:prstGeom prst="ellipse">
            <a:avLst/>
          </a:prstGeom>
          <a:solidFill>
            <a:srgbClr val="333399"/>
          </a:solidFill>
          <a:ln w="9525">
            <a:noFill/>
            <a:round/>
            <a:headEnd/>
            <a:tailEnd/>
          </a:ln>
          <a:effectLst>
            <a:prstShdw prst="shdw17" dist="17961" dir="2700000">
              <a:srgbClr val="1F1F5C"/>
            </a:prstShdw>
          </a:effectLst>
        </p:spPr>
        <p:txBody>
          <a:bodyPr wrap="none" anchor="ctr"/>
          <a:lstStyle/>
          <a:p>
            <a:pPr algn="ctr"/>
            <a:r>
              <a:rPr lang="en-US" altLang="ja-JP" sz="1400" b="1">
                <a:solidFill>
                  <a:schemeClr val="bg1"/>
                </a:solidFill>
                <a:latin typeface="Arial" charset="0"/>
                <a:cs typeface="Arial" charset="0"/>
              </a:rPr>
              <a:t>Communications</a:t>
            </a:r>
          </a:p>
        </p:txBody>
      </p:sp>
      <p:sp>
        <p:nvSpPr>
          <p:cNvPr id="6186" name="AutoShape 125"/>
          <p:cNvSpPr>
            <a:spLocks noChangeArrowheads="1"/>
          </p:cNvSpPr>
          <p:nvPr/>
        </p:nvSpPr>
        <p:spPr bwMode="auto">
          <a:xfrm>
            <a:off x="395288" y="5408239"/>
            <a:ext cx="1223962" cy="288925"/>
          </a:xfrm>
          <a:prstGeom prst="roundRect">
            <a:avLst>
              <a:gd name="adj" fmla="val 16667"/>
            </a:avLst>
          </a:prstGeom>
          <a:solidFill>
            <a:srgbClr val="000080"/>
          </a:solidFill>
          <a:ln w="9525">
            <a:noFill/>
            <a:round/>
            <a:headEnd/>
            <a:tailEnd/>
          </a:ln>
          <a:effectLst>
            <a:prstShdw prst="shdw17" dist="17961" dir="2700000">
              <a:srgbClr val="00004D"/>
            </a:prstShdw>
          </a:effectLst>
        </p:spPr>
        <p:txBody>
          <a:bodyPr wrap="none" anchor="ctr"/>
          <a:lstStyle/>
          <a:p>
            <a:pPr algn="ctr"/>
            <a:endParaRPr lang="en-US" altLang="ja-JP" sz="1400" b="1">
              <a:solidFill>
                <a:schemeClr val="bg1"/>
              </a:solidFill>
              <a:latin typeface="Arial" charset="0"/>
              <a:cs typeface="Arial" charset="0"/>
            </a:endParaRPr>
          </a:p>
        </p:txBody>
      </p:sp>
      <p:sp>
        <p:nvSpPr>
          <p:cNvPr id="6271" name="Text Box 127"/>
          <p:cNvSpPr txBox="1">
            <a:spLocks noChangeArrowheads="1"/>
          </p:cNvSpPr>
          <p:nvPr/>
        </p:nvSpPr>
        <p:spPr bwMode="auto">
          <a:xfrm>
            <a:off x="490538" y="5408239"/>
            <a:ext cx="1128712" cy="3079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solidFill>
                  <a:schemeClr val="bg1"/>
                </a:solidFill>
                <a:latin typeface="Arial" charset="0"/>
                <a:ea typeface="ＭＳ Ｐゴシック" pitchFamily="50" charset="-128"/>
                <a:cs typeface="Arial" charset="0"/>
              </a:rPr>
              <a:t>COMETS</a:t>
            </a:r>
          </a:p>
        </p:txBody>
      </p:sp>
      <p:grpSp>
        <p:nvGrpSpPr>
          <p:cNvPr id="17" name="Group 130"/>
          <p:cNvGrpSpPr>
            <a:grpSpLocks/>
          </p:cNvGrpSpPr>
          <p:nvPr/>
        </p:nvGrpSpPr>
        <p:grpSpPr bwMode="auto">
          <a:xfrm>
            <a:off x="1908175" y="5408239"/>
            <a:ext cx="1295400" cy="649287"/>
            <a:chOff x="1202" y="3294"/>
            <a:chExt cx="590" cy="338"/>
          </a:xfrm>
        </p:grpSpPr>
        <p:sp>
          <p:nvSpPr>
            <p:cNvPr id="9" name="AutoShape 128"/>
            <p:cNvSpPr>
              <a:spLocks noChangeArrowheads="1"/>
            </p:cNvSpPr>
            <p:nvPr/>
          </p:nvSpPr>
          <p:spPr bwMode="auto">
            <a:xfrm>
              <a:off x="1202" y="3294"/>
              <a:ext cx="590" cy="181"/>
            </a:xfrm>
            <a:prstGeom prst="roundRect">
              <a:avLst>
                <a:gd name="adj" fmla="val 16667"/>
              </a:avLst>
            </a:prstGeom>
            <a:solidFill>
              <a:srgbClr val="000080"/>
            </a:solidFill>
            <a:ln w="9525">
              <a:noFill/>
              <a:round/>
              <a:headEnd/>
              <a:tailEnd/>
            </a:ln>
            <a:effectLst>
              <a:prstShdw prst="shdw17" dist="17961" dir="2700000">
                <a:srgbClr val="00004D"/>
              </a:prstShdw>
            </a:effectLst>
          </p:spPr>
          <p:txBody>
            <a:bodyPr wrap="none" anchor="ctr"/>
            <a:lstStyle/>
            <a:p>
              <a:pPr algn="ctr"/>
              <a:endParaRPr lang="en-US" altLang="ja-JP" sz="1400" b="1">
                <a:solidFill>
                  <a:schemeClr val="bg1"/>
                </a:solidFill>
                <a:latin typeface="Arial" charset="0"/>
                <a:cs typeface="Arial" charset="0"/>
              </a:endParaRPr>
            </a:p>
          </p:txBody>
        </p:sp>
        <p:sp>
          <p:nvSpPr>
            <p:cNvPr id="6273" name="Text Box 129"/>
            <p:cNvSpPr txBox="1">
              <a:spLocks noChangeArrowheads="1"/>
            </p:cNvSpPr>
            <p:nvPr/>
          </p:nvSpPr>
          <p:spPr bwMode="auto">
            <a:xfrm>
              <a:off x="1316" y="3302"/>
              <a:ext cx="363" cy="33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solidFill>
                    <a:schemeClr val="bg1"/>
                  </a:solidFill>
                  <a:latin typeface="Arial" charset="0"/>
                  <a:ea typeface="ＭＳ Ｐゴシック" pitchFamily="50" charset="-128"/>
                  <a:cs typeface="Arial" charset="0"/>
                </a:rPr>
                <a:t>DRTS</a:t>
              </a:r>
            </a:p>
          </p:txBody>
        </p:sp>
      </p:grpSp>
      <p:grpSp>
        <p:nvGrpSpPr>
          <p:cNvPr id="18" name="Group 135"/>
          <p:cNvGrpSpPr>
            <a:grpSpLocks/>
          </p:cNvGrpSpPr>
          <p:nvPr/>
        </p:nvGrpSpPr>
        <p:grpSpPr bwMode="auto">
          <a:xfrm>
            <a:off x="3348038" y="5408239"/>
            <a:ext cx="1295400" cy="360362"/>
            <a:chOff x="2517" y="3294"/>
            <a:chExt cx="636" cy="202"/>
          </a:xfrm>
        </p:grpSpPr>
        <p:sp>
          <p:nvSpPr>
            <p:cNvPr id="6214" name="AutoShape 132"/>
            <p:cNvSpPr>
              <a:spLocks noChangeArrowheads="1"/>
            </p:cNvSpPr>
            <p:nvPr/>
          </p:nvSpPr>
          <p:spPr bwMode="auto">
            <a:xfrm>
              <a:off x="2517" y="3294"/>
              <a:ext cx="636" cy="181"/>
            </a:xfrm>
            <a:prstGeom prst="roundRect">
              <a:avLst>
                <a:gd name="adj" fmla="val 16667"/>
              </a:avLst>
            </a:prstGeom>
            <a:solidFill>
              <a:srgbClr val="000080"/>
            </a:solidFill>
            <a:ln w="9525">
              <a:noFill/>
              <a:round/>
              <a:headEnd/>
              <a:tailEnd/>
            </a:ln>
            <a:effectLst>
              <a:prstShdw prst="shdw17" dist="17961" dir="2700000">
                <a:srgbClr val="00004D"/>
              </a:prstShdw>
            </a:effectLst>
          </p:spPr>
          <p:txBody>
            <a:bodyPr wrap="none" anchor="ctr"/>
            <a:lstStyle/>
            <a:p>
              <a:pPr algn="ctr"/>
              <a:endParaRPr lang="en-US" altLang="ja-JP" sz="1400" b="1">
                <a:solidFill>
                  <a:schemeClr val="bg1"/>
                </a:solidFill>
                <a:latin typeface="Arial" charset="0"/>
                <a:cs typeface="Arial" charset="0"/>
              </a:endParaRPr>
            </a:p>
          </p:txBody>
        </p:sp>
        <p:sp>
          <p:nvSpPr>
            <p:cNvPr id="6277" name="Text Box 133"/>
            <p:cNvSpPr txBox="1">
              <a:spLocks noChangeArrowheads="1"/>
            </p:cNvSpPr>
            <p:nvPr/>
          </p:nvSpPr>
          <p:spPr bwMode="auto">
            <a:xfrm>
              <a:off x="2630" y="3302"/>
              <a:ext cx="522" cy="194"/>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solidFill>
                    <a:schemeClr val="bg1"/>
                  </a:solidFill>
                  <a:latin typeface="Arial" charset="0"/>
                  <a:ea typeface="ＭＳ Ｐゴシック" pitchFamily="50" charset="-128"/>
                  <a:cs typeface="Arial" charset="0"/>
                </a:rPr>
                <a:t>WINDS</a:t>
              </a:r>
            </a:p>
          </p:txBody>
        </p:sp>
      </p:grpSp>
      <p:sp>
        <p:nvSpPr>
          <p:cNvPr id="6190" name="Line 136"/>
          <p:cNvSpPr>
            <a:spLocks noChangeShapeType="1"/>
          </p:cNvSpPr>
          <p:nvPr/>
        </p:nvSpPr>
        <p:spPr bwMode="auto">
          <a:xfrm>
            <a:off x="71438" y="6632201"/>
            <a:ext cx="8964612" cy="0"/>
          </a:xfrm>
          <a:prstGeom prst="line">
            <a:avLst/>
          </a:prstGeom>
          <a:noFill/>
          <a:ln w="6350">
            <a:solidFill>
              <a:srgbClr val="C0C0C0"/>
            </a:solidFill>
            <a:round/>
            <a:headEnd/>
            <a:tailEnd/>
          </a:ln>
          <a:effectLst>
            <a:prstShdw prst="shdw17" dist="17961" dir="2700000">
              <a:srgbClr val="737373"/>
            </a:prstShdw>
          </a:effectLst>
        </p:spPr>
        <p:txBody>
          <a:bodyPr/>
          <a:lstStyle/>
          <a:p>
            <a:endParaRPr lang="ja-JP" altLang="en-US"/>
          </a:p>
        </p:txBody>
      </p:sp>
      <p:sp>
        <p:nvSpPr>
          <p:cNvPr id="6191" name="Oval 137"/>
          <p:cNvSpPr>
            <a:spLocks noChangeArrowheads="1"/>
          </p:cNvSpPr>
          <p:nvPr/>
        </p:nvSpPr>
        <p:spPr bwMode="auto">
          <a:xfrm>
            <a:off x="0" y="5840039"/>
            <a:ext cx="1692275" cy="576262"/>
          </a:xfrm>
          <a:prstGeom prst="ellipse">
            <a:avLst/>
          </a:prstGeom>
          <a:solidFill>
            <a:srgbClr val="C0C0C0"/>
          </a:solidFill>
          <a:ln w="9525">
            <a:noFill/>
            <a:round/>
            <a:headEnd/>
            <a:tailEnd/>
          </a:ln>
          <a:effectLst>
            <a:prstShdw prst="shdw17" dist="17961" dir="2700000">
              <a:srgbClr val="737373"/>
            </a:prstShdw>
          </a:effectLst>
        </p:spPr>
        <p:txBody>
          <a:bodyPr wrap="none" anchor="ctr"/>
          <a:lstStyle/>
          <a:p>
            <a:pPr algn="ctr"/>
            <a:r>
              <a:rPr lang="en-US" altLang="ja-JP" sz="1400" b="1">
                <a:latin typeface="Arial" charset="0"/>
                <a:cs typeface="Arial" charset="0"/>
              </a:rPr>
              <a:t>Technology</a:t>
            </a:r>
          </a:p>
          <a:p>
            <a:pPr algn="ctr"/>
            <a:r>
              <a:rPr lang="en-US" altLang="ja-JP" sz="1400" b="1">
                <a:latin typeface="Arial" charset="0"/>
                <a:cs typeface="Arial" charset="0"/>
              </a:rPr>
              <a:t>Development</a:t>
            </a:r>
          </a:p>
        </p:txBody>
      </p:sp>
      <p:sp>
        <p:nvSpPr>
          <p:cNvPr id="11" name="AutoShape 138"/>
          <p:cNvSpPr>
            <a:spLocks noChangeArrowheads="1"/>
          </p:cNvSpPr>
          <p:nvPr/>
        </p:nvSpPr>
        <p:spPr bwMode="auto">
          <a:xfrm>
            <a:off x="179388" y="6489326"/>
            <a:ext cx="647700" cy="260350"/>
          </a:xfrm>
          <a:prstGeom prst="roundRect">
            <a:avLst>
              <a:gd name="adj" fmla="val 16667"/>
            </a:avLst>
          </a:prstGeom>
          <a:solidFill>
            <a:srgbClr val="C0C0C0"/>
          </a:solidFill>
          <a:ln w="9525">
            <a:noFill/>
            <a:round/>
            <a:headEnd/>
            <a:tailEnd/>
          </a:ln>
          <a:effectLst>
            <a:prstShdw prst="shdw17" dist="17961" dir="2700000">
              <a:srgbClr val="737373"/>
            </a:prstShdw>
          </a:effectLst>
        </p:spPr>
        <p:txBody>
          <a:bodyPr wrap="none" anchor="ctr"/>
          <a:lstStyle/>
          <a:p>
            <a:endParaRPr lang="ja-JP" altLang="en-US" sz="1400"/>
          </a:p>
        </p:txBody>
      </p:sp>
      <p:sp>
        <p:nvSpPr>
          <p:cNvPr id="6193" name="AutoShape 139"/>
          <p:cNvSpPr>
            <a:spLocks noChangeArrowheads="1"/>
          </p:cNvSpPr>
          <p:nvPr/>
        </p:nvSpPr>
        <p:spPr bwMode="auto">
          <a:xfrm>
            <a:off x="969963" y="6487739"/>
            <a:ext cx="722312" cy="288925"/>
          </a:xfrm>
          <a:prstGeom prst="roundRect">
            <a:avLst>
              <a:gd name="adj" fmla="val 16667"/>
            </a:avLst>
          </a:prstGeom>
          <a:solidFill>
            <a:srgbClr val="C0C0C0"/>
          </a:solidFill>
          <a:ln w="9525">
            <a:noFill/>
            <a:round/>
            <a:headEnd/>
            <a:tailEnd/>
          </a:ln>
          <a:effectLst>
            <a:prstShdw prst="shdw17" dist="17961" dir="2700000">
              <a:srgbClr val="737373"/>
            </a:prstShdw>
          </a:effectLst>
        </p:spPr>
        <p:txBody>
          <a:bodyPr wrap="none" anchor="ctr"/>
          <a:lstStyle/>
          <a:p>
            <a:endParaRPr lang="ja-JP" altLang="en-US" sz="1400"/>
          </a:p>
        </p:txBody>
      </p:sp>
      <p:sp>
        <p:nvSpPr>
          <p:cNvPr id="6284" name="Text Box 140"/>
          <p:cNvSpPr txBox="1">
            <a:spLocks noChangeArrowheads="1"/>
          </p:cNvSpPr>
          <p:nvPr/>
        </p:nvSpPr>
        <p:spPr bwMode="auto">
          <a:xfrm>
            <a:off x="34925" y="6489326"/>
            <a:ext cx="865188" cy="3079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latin typeface="Arial" charset="0"/>
                <a:ea typeface="ＭＳ Ｐゴシック" pitchFamily="50" charset="-128"/>
                <a:cs typeface="Arial" charset="0"/>
              </a:rPr>
              <a:t> ETS-Ⅵ</a:t>
            </a:r>
          </a:p>
        </p:txBody>
      </p:sp>
      <p:sp>
        <p:nvSpPr>
          <p:cNvPr id="6285" name="Text Box 141"/>
          <p:cNvSpPr txBox="1">
            <a:spLocks noChangeArrowheads="1"/>
          </p:cNvSpPr>
          <p:nvPr/>
        </p:nvSpPr>
        <p:spPr bwMode="auto">
          <a:xfrm>
            <a:off x="855663" y="6487739"/>
            <a:ext cx="979487" cy="3079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latin typeface="Arial" charset="0"/>
                <a:ea typeface="ＭＳ Ｐゴシック" pitchFamily="50" charset="-128"/>
                <a:cs typeface="Arial" charset="0"/>
              </a:rPr>
              <a:t> ETS-Ⅶ</a:t>
            </a:r>
          </a:p>
        </p:txBody>
      </p:sp>
      <p:sp>
        <p:nvSpPr>
          <p:cNvPr id="6196" name="AutoShape 145"/>
          <p:cNvSpPr>
            <a:spLocks noChangeArrowheads="1"/>
          </p:cNvSpPr>
          <p:nvPr/>
        </p:nvSpPr>
        <p:spPr bwMode="auto">
          <a:xfrm>
            <a:off x="3348038" y="6489326"/>
            <a:ext cx="647700" cy="287338"/>
          </a:xfrm>
          <a:prstGeom prst="roundRect">
            <a:avLst>
              <a:gd name="adj" fmla="val 16667"/>
            </a:avLst>
          </a:prstGeom>
          <a:solidFill>
            <a:srgbClr val="C0C0C0"/>
          </a:solidFill>
          <a:ln w="9525">
            <a:noFill/>
            <a:round/>
            <a:headEnd/>
            <a:tailEnd/>
          </a:ln>
          <a:effectLst>
            <a:prstShdw prst="shdw17" dist="17961" dir="2700000">
              <a:srgbClr val="737373"/>
            </a:prstShdw>
          </a:effectLst>
        </p:spPr>
        <p:txBody>
          <a:bodyPr wrap="none" anchor="ctr"/>
          <a:lstStyle/>
          <a:p>
            <a:endParaRPr lang="ja-JP" altLang="en-US" sz="1400"/>
          </a:p>
        </p:txBody>
      </p:sp>
      <p:sp>
        <p:nvSpPr>
          <p:cNvPr id="6197" name="AutoShape 146"/>
          <p:cNvSpPr>
            <a:spLocks noChangeArrowheads="1"/>
          </p:cNvSpPr>
          <p:nvPr/>
        </p:nvSpPr>
        <p:spPr bwMode="auto">
          <a:xfrm>
            <a:off x="4067175" y="6489326"/>
            <a:ext cx="885825" cy="261938"/>
          </a:xfrm>
          <a:prstGeom prst="roundRect">
            <a:avLst>
              <a:gd name="adj" fmla="val 16667"/>
            </a:avLst>
          </a:prstGeom>
          <a:solidFill>
            <a:srgbClr val="C0C0C0"/>
          </a:solidFill>
          <a:ln w="9525">
            <a:noFill/>
            <a:round/>
            <a:headEnd/>
            <a:tailEnd/>
          </a:ln>
          <a:effectLst>
            <a:prstShdw prst="shdw17" dist="17961" dir="2700000">
              <a:srgbClr val="737373"/>
            </a:prstShdw>
          </a:effectLst>
        </p:spPr>
        <p:txBody>
          <a:bodyPr wrap="none" anchor="ctr"/>
          <a:lstStyle/>
          <a:p>
            <a:endParaRPr lang="ja-JP" altLang="en-US" sz="1400"/>
          </a:p>
        </p:txBody>
      </p:sp>
      <p:sp>
        <p:nvSpPr>
          <p:cNvPr id="6286" name="Text Box 142"/>
          <p:cNvSpPr txBox="1">
            <a:spLocks noChangeArrowheads="1"/>
          </p:cNvSpPr>
          <p:nvPr/>
        </p:nvSpPr>
        <p:spPr bwMode="auto">
          <a:xfrm>
            <a:off x="4067175" y="6489326"/>
            <a:ext cx="936625" cy="3079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latin typeface="Arial" charset="0"/>
                <a:ea typeface="ＭＳ Ｐゴシック" pitchFamily="50" charset="-128"/>
                <a:cs typeface="Arial" charset="0"/>
              </a:rPr>
              <a:t> ETS-Ⅷ</a:t>
            </a:r>
          </a:p>
        </p:txBody>
      </p:sp>
      <p:sp>
        <p:nvSpPr>
          <p:cNvPr id="6291" name="Text Box 147"/>
          <p:cNvSpPr txBox="1">
            <a:spLocks noChangeArrowheads="1"/>
          </p:cNvSpPr>
          <p:nvPr/>
        </p:nvSpPr>
        <p:spPr bwMode="auto">
          <a:xfrm>
            <a:off x="3203575" y="6489326"/>
            <a:ext cx="1081088" cy="3079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1400" b="1" dirty="0">
                <a:latin typeface="Arial" charset="0"/>
                <a:ea typeface="ＭＳ Ｐゴシック" pitchFamily="50" charset="-128"/>
                <a:cs typeface="Arial" charset="0"/>
              </a:rPr>
              <a:t>OICETS</a:t>
            </a:r>
          </a:p>
        </p:txBody>
      </p:sp>
      <p:sp>
        <p:nvSpPr>
          <p:cNvPr id="6292" name="Line 148"/>
          <p:cNvSpPr>
            <a:spLocks noChangeShapeType="1"/>
          </p:cNvSpPr>
          <p:nvPr/>
        </p:nvSpPr>
        <p:spPr bwMode="auto">
          <a:xfrm>
            <a:off x="3276600" y="6128964"/>
            <a:ext cx="5867400" cy="0"/>
          </a:xfrm>
          <a:prstGeom prst="line">
            <a:avLst/>
          </a:prstGeom>
          <a:noFill/>
          <a:ln w="9525">
            <a:solidFill>
              <a:schemeClr val="folHlink"/>
            </a:solidFill>
            <a:round/>
            <a:headEnd/>
            <a:tailEnd/>
          </a:ln>
          <a:effectLst>
            <a:prstShdw prst="shdw17" dist="17961" dir="2700000">
              <a:schemeClr val="folHlink">
                <a:gamma/>
                <a:shade val="60000"/>
                <a:invGamma/>
              </a:schemeClr>
            </a:prstShdw>
          </a:effectLst>
        </p:spPr>
        <p:txBody>
          <a:bodyPr/>
          <a:lstStyle/>
          <a:p>
            <a:pPr>
              <a:defRPr/>
            </a:pPr>
            <a:endParaRPr lang="ja-JP" altLang="en-US" dirty="0">
              <a:ea typeface="ＭＳ Ｐゴシック" pitchFamily="50" charset="-128"/>
            </a:endParaRPr>
          </a:p>
        </p:txBody>
      </p:sp>
      <p:sp>
        <p:nvSpPr>
          <p:cNvPr id="6293" name="Oval 149"/>
          <p:cNvSpPr>
            <a:spLocks noChangeArrowheads="1"/>
          </p:cNvSpPr>
          <p:nvPr/>
        </p:nvSpPr>
        <p:spPr bwMode="auto">
          <a:xfrm>
            <a:off x="2124075" y="5913064"/>
            <a:ext cx="1368425" cy="360362"/>
          </a:xfrm>
          <a:prstGeom prst="ellipse">
            <a:avLst/>
          </a:prstGeom>
          <a:solidFill>
            <a:schemeClr val="folHlink"/>
          </a:solidFill>
          <a:ln w="9525">
            <a:noFill/>
            <a:round/>
            <a:headEnd/>
            <a:tailEnd/>
          </a:ln>
          <a:effectLst>
            <a:prstShdw prst="shdw17" dist="17961" dir="2700000">
              <a:schemeClr val="folHlink">
                <a:gamma/>
                <a:shade val="60000"/>
                <a:invGamma/>
              </a:schemeClr>
            </a:prstShdw>
          </a:effectLst>
        </p:spPr>
        <p:txBody>
          <a:bodyPr wrap="none" anchor="ctr"/>
          <a:lstStyle/>
          <a:p>
            <a:pPr algn="ctr">
              <a:defRPr/>
            </a:pPr>
            <a:r>
              <a:rPr lang="en-US" altLang="ja-JP" sz="1400" b="1" dirty="0">
                <a:latin typeface="Arial" charset="0"/>
                <a:ea typeface="ＭＳ Ｐゴシック" pitchFamily="50" charset="-128"/>
                <a:cs typeface="Arial" charset="0"/>
              </a:rPr>
              <a:t>Positioning</a:t>
            </a:r>
          </a:p>
        </p:txBody>
      </p:sp>
      <p:sp>
        <p:nvSpPr>
          <p:cNvPr id="6295" name="AutoShape 151"/>
          <p:cNvSpPr>
            <a:spLocks noChangeArrowheads="1"/>
          </p:cNvSpPr>
          <p:nvPr/>
        </p:nvSpPr>
        <p:spPr bwMode="auto">
          <a:xfrm>
            <a:off x="3635375" y="5984501"/>
            <a:ext cx="863600" cy="288925"/>
          </a:xfrm>
          <a:prstGeom prst="roundRect">
            <a:avLst>
              <a:gd name="adj" fmla="val 16667"/>
            </a:avLst>
          </a:prstGeom>
          <a:solidFill>
            <a:schemeClr val="folHlink"/>
          </a:solidFill>
          <a:ln w="9525">
            <a:noFill/>
            <a:round/>
            <a:headEnd/>
            <a:tailEnd/>
          </a:ln>
          <a:effectLst>
            <a:prstShdw prst="shdw17" dist="17961" dir="2700000">
              <a:schemeClr val="folHlink">
                <a:gamma/>
                <a:shade val="60000"/>
                <a:invGamma/>
              </a:schemeClr>
            </a:prstShdw>
          </a:effectLst>
        </p:spPr>
        <p:txBody>
          <a:bodyPr wrap="none" anchor="ctr"/>
          <a:lstStyle/>
          <a:p>
            <a:pPr>
              <a:defRPr/>
            </a:pPr>
            <a:endParaRPr lang="ja-JP" altLang="en-US" dirty="0">
              <a:ea typeface="ＭＳ Ｐゴシック" pitchFamily="50" charset="-128"/>
            </a:endParaRPr>
          </a:p>
        </p:txBody>
      </p:sp>
      <p:sp>
        <p:nvSpPr>
          <p:cNvPr id="6296" name="Text Box 152"/>
          <p:cNvSpPr txBox="1">
            <a:spLocks noChangeArrowheads="1"/>
          </p:cNvSpPr>
          <p:nvPr/>
        </p:nvSpPr>
        <p:spPr bwMode="auto">
          <a:xfrm>
            <a:off x="3563938" y="5984501"/>
            <a:ext cx="1041400" cy="3079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en-US" altLang="ja-JP" sz="1400" b="1" dirty="0">
                <a:latin typeface="Arial" charset="0"/>
                <a:ea typeface="ＭＳ Ｐゴシック" pitchFamily="50" charset="-128"/>
                <a:cs typeface="Arial" charset="0"/>
              </a:rPr>
              <a:t>QZSS</a:t>
            </a:r>
          </a:p>
        </p:txBody>
      </p:sp>
      <p:pic>
        <p:nvPicPr>
          <p:cNvPr id="89" name="Picture 7" descr="D:\Document_murakami\SGLI\GCOMC_201011.gif"/>
          <p:cNvPicPr>
            <a:picLocks noChangeAspect="1" noChangeArrowheads="1"/>
          </p:cNvPicPr>
          <p:nvPr/>
        </p:nvPicPr>
        <p:blipFill>
          <a:blip r:embed="rId12" cstate="print"/>
          <a:srcRect t="1598"/>
          <a:stretch>
            <a:fillRect/>
          </a:stretch>
        </p:blipFill>
        <p:spPr bwMode="auto">
          <a:xfrm rot="299254">
            <a:off x="6317293" y="1637292"/>
            <a:ext cx="1370327" cy="649933"/>
          </a:xfrm>
          <a:prstGeom prst="rect">
            <a:avLst/>
          </a:prstGeom>
          <a:noFill/>
          <a:ln w="9525">
            <a:noFill/>
            <a:miter lim="800000"/>
            <a:headEnd/>
            <a:tailEnd/>
          </a:ln>
        </p:spPr>
      </p:pic>
      <p:pic>
        <p:nvPicPr>
          <p:cNvPr id="90" name="図 5" descr="ff3ae5f975214c1cd772596c4d334ea6.gif"/>
          <p:cNvPicPr>
            <a:picLocks noChangeAspect="1"/>
          </p:cNvPicPr>
          <p:nvPr/>
        </p:nvPicPr>
        <p:blipFill>
          <a:blip r:embed="rId13" cstate="print"/>
          <a:srcRect/>
          <a:stretch>
            <a:fillRect/>
          </a:stretch>
        </p:blipFill>
        <p:spPr bwMode="auto">
          <a:xfrm>
            <a:off x="3430246" y="1489913"/>
            <a:ext cx="1396002" cy="785347"/>
          </a:xfrm>
          <a:prstGeom prst="rect">
            <a:avLst/>
          </a:prstGeom>
          <a:noFill/>
          <a:ln w="9525">
            <a:noFill/>
            <a:miter lim="800000"/>
            <a:headEnd/>
            <a:tailEnd/>
          </a:ln>
        </p:spPr>
      </p:pic>
      <p:sp>
        <p:nvSpPr>
          <p:cNvPr id="95" name="Rectangle 2"/>
          <p:cNvSpPr>
            <a:spLocks noGrp="1" noChangeArrowheads="1"/>
          </p:cNvSpPr>
          <p:nvPr>
            <p:ph type="title" idx="4294967295"/>
          </p:nvPr>
        </p:nvSpPr>
        <p:spPr>
          <a:xfrm>
            <a:off x="510987" y="63500"/>
            <a:ext cx="8103347" cy="579438"/>
          </a:xfrm>
        </p:spPr>
        <p:txBody>
          <a:bodyPr>
            <a:normAutofit fontScale="90000"/>
          </a:bodyPr>
          <a:lstStyle/>
          <a:p>
            <a:pPr algn="ctr" eaLnBrk="1" hangingPunct="1">
              <a:defRPr/>
            </a:pPr>
            <a:r>
              <a:rPr lang="en-US" altLang="ja-JP" smtClean="0">
                <a:latin typeface="Arial" charset="0"/>
                <a:cs typeface="Arial" charset="0"/>
              </a:rPr>
              <a:t>JAXA Satellite Programs</a:t>
            </a:r>
          </a:p>
        </p:txBody>
      </p:sp>
      <p:sp>
        <p:nvSpPr>
          <p:cNvPr id="6177" name="Oval 88"/>
          <p:cNvSpPr>
            <a:spLocks noChangeArrowheads="1"/>
          </p:cNvSpPr>
          <p:nvPr/>
        </p:nvSpPr>
        <p:spPr bwMode="auto">
          <a:xfrm>
            <a:off x="5217459" y="876953"/>
            <a:ext cx="1946929" cy="440857"/>
          </a:xfrm>
          <a:prstGeom prst="ellipse">
            <a:avLst/>
          </a:prstGeom>
          <a:solidFill>
            <a:srgbClr val="006600"/>
          </a:solidFill>
          <a:ln w="9525">
            <a:noFill/>
            <a:round/>
            <a:headEnd/>
            <a:tailEnd/>
          </a:ln>
          <a:effectLst>
            <a:prstShdw prst="shdw17" dist="17961" dir="2700000">
              <a:srgbClr val="997A00"/>
            </a:prstShdw>
          </a:effectLst>
        </p:spPr>
        <p:txBody>
          <a:bodyPr wrap="none" anchor="ctr"/>
          <a:lstStyle/>
          <a:p>
            <a:pPr algn="ctr"/>
            <a:r>
              <a:rPr lang="en-US" altLang="ja-JP" sz="1400" b="1">
                <a:solidFill>
                  <a:schemeClr val="bg1"/>
                </a:solidFill>
                <a:latin typeface="Arial" charset="0"/>
                <a:cs typeface="Arial" charset="0"/>
              </a:rPr>
              <a:t>Climate </a:t>
            </a:r>
            <a:r>
              <a:rPr lang="en-US" altLang="ja-JP" sz="1400" b="1" smtClean="0">
                <a:solidFill>
                  <a:schemeClr val="bg1"/>
                </a:solidFill>
                <a:latin typeface="Arial" charset="0"/>
                <a:cs typeface="Arial" charset="0"/>
              </a:rPr>
              <a:t>Change/Water</a:t>
            </a:r>
            <a:endParaRPr lang="en-US" altLang="ja-JP" sz="1400" b="1">
              <a:solidFill>
                <a:schemeClr val="bg1"/>
              </a:solidFill>
              <a:latin typeface="Arial" charset="0"/>
              <a:cs typeface="Arial" charset="0"/>
            </a:endParaRPr>
          </a:p>
        </p:txBody>
      </p:sp>
      <p:sp>
        <p:nvSpPr>
          <p:cNvPr id="80" name="スライド番号プレースホルダ 6"/>
          <p:cNvSpPr txBox="1">
            <a:spLocks noGrp="1"/>
          </p:cNvSpPr>
          <p:nvPr/>
        </p:nvSpPr>
        <p:spPr bwMode="auto">
          <a:xfrm>
            <a:off x="8373656" y="6557818"/>
            <a:ext cx="785091" cy="300182"/>
          </a:xfrm>
          <a:prstGeom prst="rect">
            <a:avLst/>
          </a:prstGeom>
          <a:noFill/>
          <a:ln w="9525">
            <a:noFill/>
            <a:miter lim="800000"/>
            <a:headEnd/>
            <a:tailEnd/>
          </a:ln>
        </p:spPr>
        <p:txBody>
          <a:bodyPr/>
          <a:lstStyle/>
          <a:p>
            <a:pPr algn="r"/>
            <a:fld id="{89FBB806-39FB-4EB3-BC59-67A71223A732}" type="slidenum">
              <a:rPr lang="en-US" altLang="ja-JP">
                <a:cs typeface="Arial" pitchFamily="34" charset="0"/>
              </a:rPr>
              <a:pPr algn="r"/>
              <a:t>2</a:t>
            </a:fld>
            <a:endParaRPr lang="en-US" altLang="ja-JP">
              <a:cs typeface="Arial" pitchFamily="34" charset="0"/>
            </a:endParaRPr>
          </a:p>
        </p:txBody>
      </p:sp>
      <p:sp>
        <p:nvSpPr>
          <p:cNvPr id="81" name="Text Box 72"/>
          <p:cNvSpPr txBox="1">
            <a:spLocks noChangeArrowheads="1"/>
          </p:cNvSpPr>
          <p:nvPr/>
        </p:nvSpPr>
        <p:spPr bwMode="auto">
          <a:xfrm>
            <a:off x="7835527" y="4945342"/>
            <a:ext cx="1368425" cy="430887"/>
          </a:xfrm>
          <a:prstGeom prst="rect">
            <a:avLst/>
          </a:prstGeom>
          <a:noFill/>
          <a:ln w="9525">
            <a:noFill/>
            <a:miter lim="800000"/>
            <a:headEnd/>
            <a:tailEnd/>
          </a:ln>
          <a:effectLst>
            <a:prstShdw prst="shdw17" dist="17961" dir="2700000">
              <a:schemeClr val="accent1">
                <a:gamma/>
                <a:shade val="60000"/>
                <a:invGamma/>
              </a:schemeClr>
            </a:prstShdw>
          </a:effectLst>
        </p:spPr>
        <p:txBody>
          <a:bodyPr lIns="0" tIns="0" rIns="0" bIns="0">
            <a:spAutoFit/>
          </a:bodyPr>
          <a:lstStyle/>
          <a:p>
            <a:pPr algn="ctr">
              <a:spcBef>
                <a:spcPts val="0"/>
              </a:spcBef>
              <a:defRPr/>
            </a:pPr>
            <a:r>
              <a:rPr lang="en-US" altLang="ja-JP" sz="1400" b="1" smtClean="0">
                <a:ea typeface="ＭＳ Ｐゴシック" pitchFamily="50" charset="-128"/>
                <a:cs typeface="Arial" charset="0"/>
              </a:rPr>
              <a:t>Next Gene.</a:t>
            </a:r>
          </a:p>
          <a:p>
            <a:pPr algn="ctr">
              <a:spcBef>
                <a:spcPts val="0"/>
              </a:spcBef>
              <a:defRPr/>
            </a:pPr>
            <a:r>
              <a:rPr lang="en-US" altLang="ja-JP" sz="1400" b="1" smtClean="0">
                <a:ea typeface="ＭＳ Ｐゴシック" pitchFamily="50" charset="-128"/>
                <a:cs typeface="Arial" charset="0"/>
              </a:rPr>
              <a:t>(optical)</a:t>
            </a:r>
            <a:endParaRPr lang="ja-JP" altLang="en-US" sz="1400" b="1" dirty="0">
              <a:ea typeface="ＭＳ Ｐゴシック" pitchFamily="50" charset="-128"/>
              <a:cs typeface="Arial" charset="0"/>
            </a:endParaRPr>
          </a:p>
        </p:txBody>
      </p:sp>
      <p:sp>
        <p:nvSpPr>
          <p:cNvPr id="83" name="Text Box 40"/>
          <p:cNvSpPr txBox="1">
            <a:spLocks noChangeArrowheads="1"/>
          </p:cNvSpPr>
          <p:nvPr/>
        </p:nvSpPr>
        <p:spPr bwMode="auto">
          <a:xfrm>
            <a:off x="5717011" y="3353757"/>
            <a:ext cx="1038334"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altLang="ja-JP" sz="1400" b="1" smtClean="0">
                <a:ea typeface="ＭＳ Ｐゴシック" pitchFamily="50" charset="-128"/>
              </a:rPr>
              <a:t>GOSAT-2</a:t>
            </a:r>
            <a:endParaRPr lang="en-US" altLang="ja-JP" sz="1400" b="1" dirty="0">
              <a:ea typeface="ＭＳ Ｐゴシック" pitchFamily="50" charset="-128"/>
            </a:endParaRPr>
          </a:p>
        </p:txBody>
      </p:sp>
      <p:pic>
        <p:nvPicPr>
          <p:cNvPr id="84" name="Picture 2" descr="orbit_1"/>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52958">
            <a:off x="7916936" y="4332338"/>
            <a:ext cx="1134901" cy="57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正方形/長方形 18"/>
          <p:cNvSpPr/>
          <p:nvPr/>
        </p:nvSpPr>
        <p:spPr>
          <a:xfrm>
            <a:off x="236631" y="2769020"/>
            <a:ext cx="1468344" cy="1223262"/>
          </a:xfrm>
          <a:prstGeom prst="rect">
            <a:avLst/>
          </a:prstGeom>
          <a:noFill/>
          <a:ln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p:cNvSpPr/>
          <p:nvPr/>
        </p:nvSpPr>
        <p:spPr>
          <a:xfrm>
            <a:off x="1824131" y="2769020"/>
            <a:ext cx="1468344" cy="1223262"/>
          </a:xfrm>
          <a:prstGeom prst="rect">
            <a:avLst/>
          </a:prstGeom>
          <a:noFill/>
          <a:ln cmpd="sng">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3394842" y="1371413"/>
            <a:ext cx="1468344" cy="1223262"/>
          </a:xfrm>
          <a:prstGeom prst="rect">
            <a:avLst/>
          </a:prstGeom>
          <a:noFill/>
          <a:ln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p:cNvSpPr/>
          <p:nvPr/>
        </p:nvSpPr>
        <p:spPr>
          <a:xfrm>
            <a:off x="3407542" y="2755713"/>
            <a:ext cx="1468344" cy="1223262"/>
          </a:xfrm>
          <a:prstGeom prst="rect">
            <a:avLst/>
          </a:prstGeom>
          <a:noFill/>
          <a:ln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p:cNvSpPr/>
          <p:nvPr/>
        </p:nvSpPr>
        <p:spPr>
          <a:xfrm>
            <a:off x="4868042" y="1371413"/>
            <a:ext cx="1468344" cy="1223262"/>
          </a:xfrm>
          <a:prstGeom prst="rect">
            <a:avLst/>
          </a:prstGeom>
          <a:noFill/>
          <a:ln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p:cNvSpPr/>
          <p:nvPr/>
        </p:nvSpPr>
        <p:spPr>
          <a:xfrm>
            <a:off x="6411792" y="4046280"/>
            <a:ext cx="1468344" cy="1223262"/>
          </a:xfrm>
          <a:prstGeom prst="rect">
            <a:avLst/>
          </a:prstGeom>
          <a:noFill/>
          <a:ln cmpd="sng">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5" grpId="0" animBg="1"/>
      <p:bldP spid="86" grpId="0" animBg="1"/>
      <p:bldP spid="87" grpId="0" animBg="1"/>
      <p:bldP spid="88" grpId="0" animBg="1"/>
      <p:bldP spid="9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3330893" y="3749220"/>
            <a:ext cx="5747920" cy="1338280"/>
          </a:xfrm>
          <a:prstGeom prst="roundRect">
            <a:avLst/>
          </a:prstGeom>
          <a:solidFill>
            <a:srgbClr val="66FF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ja-JP" altLang="en-US" sz="1200" dirty="0">
              <a:solidFill>
                <a:schemeClr val="tx1"/>
              </a:solidFill>
              <a:latin typeface="Arial" panose="020B0604020202020204" pitchFamily="34" charset="0"/>
              <a:cs typeface="Arial" panose="020B0604020202020204" pitchFamily="34" charset="0"/>
            </a:endParaRPr>
          </a:p>
        </p:txBody>
      </p:sp>
      <p:sp>
        <p:nvSpPr>
          <p:cNvPr id="55" name="角丸四角形 54"/>
          <p:cNvSpPr/>
          <p:nvPr/>
        </p:nvSpPr>
        <p:spPr>
          <a:xfrm>
            <a:off x="3176153" y="3128402"/>
            <a:ext cx="3939830" cy="1945531"/>
          </a:xfrm>
          <a:prstGeom prst="roundRect">
            <a:avLst/>
          </a:prstGeom>
          <a:solidFill>
            <a:srgbClr val="66FF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ja-JP" altLang="en-US" sz="1200" dirty="0">
              <a:solidFill>
                <a:schemeClr val="tx1"/>
              </a:solidFill>
              <a:latin typeface="Arial" panose="020B0604020202020204" pitchFamily="34" charset="0"/>
              <a:cs typeface="Arial" panose="020B0604020202020204" pitchFamily="34" charset="0"/>
            </a:endParaRPr>
          </a:p>
        </p:txBody>
      </p:sp>
      <p:pic>
        <p:nvPicPr>
          <p:cNvPr id="8196" name="Picture 10" descr="\\Earthquake.s.tksc.in-jaxa\計画決定以降\（短期限定）フリースペース\ALOS_cut2.png"/>
          <p:cNvPicPr>
            <a:picLocks noChangeAspect="1" noChangeArrowheads="1"/>
          </p:cNvPicPr>
          <p:nvPr/>
        </p:nvPicPr>
        <p:blipFill>
          <a:blip r:embed="rId3" cstate="print"/>
          <a:srcRect/>
          <a:stretch>
            <a:fillRect/>
          </a:stretch>
        </p:blipFill>
        <p:spPr bwMode="auto">
          <a:xfrm>
            <a:off x="59456" y="3273733"/>
            <a:ext cx="2814164" cy="996961"/>
          </a:xfrm>
          <a:prstGeom prst="rect">
            <a:avLst/>
          </a:prstGeom>
          <a:noFill/>
          <a:ln w="9525">
            <a:noFill/>
            <a:miter lim="800000"/>
            <a:headEnd/>
            <a:tailEnd/>
          </a:ln>
        </p:spPr>
      </p:pic>
      <p:pic>
        <p:nvPicPr>
          <p:cNvPr id="8197" name="Picture 53" descr="C:\Documents and Settings\02027\デスクトップ\2.png"/>
          <p:cNvPicPr>
            <a:picLocks noChangeAspect="1" noChangeArrowheads="1"/>
          </p:cNvPicPr>
          <p:nvPr/>
        </p:nvPicPr>
        <p:blipFill>
          <a:blip r:embed="rId4" cstate="print"/>
          <a:srcRect/>
          <a:stretch>
            <a:fillRect/>
          </a:stretch>
        </p:blipFill>
        <p:spPr bwMode="auto">
          <a:xfrm>
            <a:off x="3176153" y="2955634"/>
            <a:ext cx="3403575" cy="2406330"/>
          </a:xfrm>
          <a:prstGeom prst="rect">
            <a:avLst/>
          </a:prstGeom>
          <a:noFill/>
          <a:ln w="9525">
            <a:noFill/>
            <a:miter lim="800000"/>
            <a:headEnd/>
            <a:tailEnd/>
          </a:ln>
        </p:spPr>
      </p:pic>
      <p:grpSp>
        <p:nvGrpSpPr>
          <p:cNvPr id="8200" name="グループ化 57"/>
          <p:cNvGrpSpPr>
            <a:grpSpLocks/>
          </p:cNvGrpSpPr>
          <p:nvPr/>
        </p:nvGrpSpPr>
        <p:grpSpPr bwMode="auto">
          <a:xfrm>
            <a:off x="317989" y="4187290"/>
            <a:ext cx="2685563" cy="1028700"/>
            <a:chOff x="325392" y="4542880"/>
            <a:chExt cx="2953036" cy="1029666"/>
          </a:xfrm>
        </p:grpSpPr>
        <p:sp>
          <p:nvSpPr>
            <p:cNvPr id="4" name="テキスト プレースホルダ 18"/>
            <p:cNvSpPr txBox="1">
              <a:spLocks/>
            </p:cNvSpPr>
            <p:nvPr/>
          </p:nvSpPr>
          <p:spPr bwMode="auto">
            <a:xfrm>
              <a:off x="325392" y="4542880"/>
              <a:ext cx="2953036" cy="640363"/>
            </a:xfrm>
            <a:prstGeom prst="rect">
              <a:avLst/>
            </a:prstGeom>
            <a:noFill/>
            <a:ln w="9525">
              <a:noFill/>
              <a:miter lim="800000"/>
              <a:headEnd/>
              <a:tailEnd/>
            </a:ln>
          </p:spPr>
          <p:txBody>
            <a:bodyPr anchor="b"/>
            <a:lstStyle/>
            <a:p>
              <a:pPr algn="ctr" eaLnBrk="0" hangingPunct="0">
                <a:lnSpc>
                  <a:spcPts val="1900"/>
                </a:lnSpc>
                <a:spcBef>
                  <a:spcPct val="20000"/>
                </a:spcBef>
                <a:defRPr/>
              </a:pPr>
              <a:r>
                <a:rPr lang="en-US" altLang="ja-JP" sz="1600" b="1" kern="0" dirty="0">
                  <a:solidFill>
                    <a:srgbClr val="0000CC"/>
                  </a:solidFill>
                  <a:latin typeface="Arial" panose="020B0604020202020204" pitchFamily="34" charset="0"/>
                  <a:ea typeface="+mn-ea"/>
                  <a:cs typeface="Arial" panose="020B0604020202020204" pitchFamily="34" charset="0"/>
                </a:rPr>
                <a:t>ALOS </a:t>
              </a:r>
            </a:p>
            <a:p>
              <a:pPr algn="ctr" eaLnBrk="0" hangingPunct="0">
                <a:lnSpc>
                  <a:spcPts val="1900"/>
                </a:lnSpc>
                <a:spcBef>
                  <a:spcPct val="20000"/>
                </a:spcBef>
                <a:defRPr/>
              </a:pPr>
              <a:r>
                <a:rPr lang="en-US" altLang="ja-JP" sz="1600" b="1" kern="0" dirty="0">
                  <a:solidFill>
                    <a:srgbClr val="0000CC"/>
                  </a:solidFill>
                  <a:latin typeface="Arial" panose="020B0604020202020204" pitchFamily="34" charset="0"/>
                  <a:ea typeface="+mn-ea"/>
                  <a:cs typeface="Arial" panose="020B0604020202020204" pitchFamily="34" charset="0"/>
                </a:rPr>
                <a:t>(Optical &amp; SAR)</a:t>
              </a:r>
              <a:endParaRPr lang="ja-JP" altLang="en-US" sz="1600" b="1" kern="0" dirty="0">
                <a:solidFill>
                  <a:srgbClr val="0000CC"/>
                </a:solidFill>
                <a:latin typeface="Arial" panose="020B0604020202020204" pitchFamily="34" charset="0"/>
                <a:ea typeface="+mn-ea"/>
                <a:cs typeface="Arial" panose="020B0604020202020204" pitchFamily="34" charset="0"/>
              </a:endParaRPr>
            </a:p>
          </p:txBody>
        </p:sp>
        <p:sp>
          <p:nvSpPr>
            <p:cNvPr id="8227" name="テキスト プレースホルダ 20"/>
            <p:cNvSpPr txBox="1">
              <a:spLocks/>
            </p:cNvSpPr>
            <p:nvPr/>
          </p:nvSpPr>
          <p:spPr bwMode="auto">
            <a:xfrm>
              <a:off x="513733" y="5085184"/>
              <a:ext cx="2540684" cy="487362"/>
            </a:xfrm>
            <a:prstGeom prst="rect">
              <a:avLst/>
            </a:prstGeom>
            <a:noFill/>
            <a:ln w="9525">
              <a:noFill/>
              <a:miter lim="800000"/>
              <a:headEnd/>
              <a:tailEnd/>
            </a:ln>
          </p:spPr>
          <p:txBody>
            <a:bodyPr/>
            <a:lstStyle/>
            <a:p>
              <a:pPr algn="ctr" eaLnBrk="0" hangingPunct="0">
                <a:lnSpc>
                  <a:spcPts val="2400"/>
                </a:lnSpc>
                <a:buFont typeface="Arial" pitchFamily="34" charset="0"/>
                <a:buNone/>
              </a:pPr>
              <a:r>
                <a:rPr lang="en-US" altLang="ja-JP" sz="1400" dirty="0">
                  <a:solidFill>
                    <a:srgbClr val="0000CC"/>
                  </a:solidFill>
                  <a:latin typeface="Arial" panose="020B0604020202020204" pitchFamily="34" charset="0"/>
                  <a:cs typeface="Arial" panose="020B0604020202020204" pitchFamily="34" charset="0"/>
                </a:rPr>
                <a:t>(</a:t>
              </a:r>
              <a:r>
                <a:rPr lang="en-US" altLang="ja-JP" sz="1400" dirty="0">
                  <a:solidFill>
                    <a:srgbClr val="0000FF"/>
                  </a:solidFill>
                  <a:latin typeface="Arial" panose="020B0604020202020204" pitchFamily="34" charset="0"/>
                  <a:cs typeface="Arial" panose="020B0604020202020204" pitchFamily="34" charset="0"/>
                </a:rPr>
                <a:t>2006</a:t>
              </a:r>
              <a:r>
                <a:rPr lang="ja-JP" altLang="en-US" sz="1400" dirty="0">
                  <a:solidFill>
                    <a:srgbClr val="0000FF"/>
                  </a:solidFill>
                  <a:latin typeface="Arial" panose="020B0604020202020204" pitchFamily="34" charset="0"/>
                  <a:cs typeface="Arial" panose="020B0604020202020204" pitchFamily="34" charset="0"/>
                </a:rPr>
                <a:t>～</a:t>
              </a:r>
              <a:r>
                <a:rPr lang="en-US" altLang="ja-JP" sz="1400" dirty="0">
                  <a:solidFill>
                    <a:srgbClr val="0000FF"/>
                  </a:solidFill>
                  <a:latin typeface="Arial" panose="020B0604020202020204" pitchFamily="34" charset="0"/>
                  <a:cs typeface="Arial" panose="020B0604020202020204" pitchFamily="34" charset="0"/>
                </a:rPr>
                <a:t>2011)</a:t>
              </a:r>
              <a:endParaRPr lang="ja-JP" altLang="en-US" sz="1400" dirty="0">
                <a:solidFill>
                  <a:srgbClr val="0000FF"/>
                </a:solidFill>
                <a:latin typeface="Arial" panose="020B0604020202020204" pitchFamily="34" charset="0"/>
                <a:cs typeface="Arial" panose="020B0604020202020204" pitchFamily="34" charset="0"/>
              </a:endParaRPr>
            </a:p>
          </p:txBody>
        </p:sp>
      </p:grpSp>
      <p:sp>
        <p:nvSpPr>
          <p:cNvPr id="18" name="テキスト プレースホルダ 18"/>
          <p:cNvSpPr txBox="1">
            <a:spLocks/>
          </p:cNvSpPr>
          <p:nvPr/>
        </p:nvSpPr>
        <p:spPr bwMode="auto">
          <a:xfrm>
            <a:off x="3110648" y="4684995"/>
            <a:ext cx="4070838" cy="417513"/>
          </a:xfrm>
          <a:prstGeom prst="rect">
            <a:avLst/>
          </a:prstGeom>
          <a:noFill/>
          <a:ln w="9525">
            <a:noFill/>
            <a:miter lim="800000"/>
            <a:headEnd/>
            <a:tailEnd/>
          </a:ln>
        </p:spPr>
        <p:txBody>
          <a:bodyPr/>
          <a:lstStyle/>
          <a:p>
            <a:pPr algn="ctr" eaLnBrk="0" hangingPunct="0">
              <a:lnSpc>
                <a:spcPts val="2400"/>
              </a:lnSpc>
              <a:buFont typeface="Arial" charset="0"/>
              <a:buNone/>
              <a:defRPr/>
            </a:pPr>
            <a:r>
              <a:rPr lang="en-US" altLang="ja-JP" sz="1600" b="1" dirty="0">
                <a:solidFill>
                  <a:srgbClr val="FF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ALOS-2 (SAR) </a:t>
            </a:r>
            <a:r>
              <a:rPr lang="en-US" altLang="ja-JP" sz="1400" dirty="0">
                <a:solidFill>
                  <a:srgbClr val="FF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(Launch</a:t>
            </a:r>
            <a:r>
              <a:rPr lang="en-US" altLang="ja-JP" sz="1400">
                <a:solidFill>
                  <a:srgbClr val="FF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1400" smtClean="0">
                <a:solidFill>
                  <a:srgbClr val="FF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2014)</a:t>
            </a:r>
            <a:endParaRPr lang="en-US" altLang="ja-JP" sz="1400" dirty="0">
              <a:solidFill>
                <a:srgbClr val="FF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テキスト プレースホルダ 20"/>
          <p:cNvSpPr txBox="1">
            <a:spLocks/>
          </p:cNvSpPr>
          <p:nvPr/>
        </p:nvSpPr>
        <p:spPr bwMode="auto">
          <a:xfrm>
            <a:off x="4877941" y="6369184"/>
            <a:ext cx="4200874" cy="288925"/>
          </a:xfrm>
          <a:prstGeom prst="rect">
            <a:avLst/>
          </a:prstGeom>
          <a:noFill/>
          <a:ln w="9525">
            <a:noFill/>
            <a:miter lim="800000"/>
            <a:headEnd/>
            <a:tailEnd/>
          </a:ln>
        </p:spPr>
        <p:txBody>
          <a:bodyPr/>
          <a:lstStyle/>
          <a:p>
            <a:pPr algn="ctr" eaLnBrk="0" hangingPunct="0">
              <a:lnSpc>
                <a:spcPts val="2400"/>
              </a:lnSpc>
              <a:buFont typeface="Arial" charset="0"/>
              <a:buNone/>
              <a:defRPr/>
            </a:pPr>
            <a:r>
              <a:rPr lang="en-US" altLang="ja-JP" sz="1600" b="1" smtClean="0">
                <a:solidFill>
                  <a:schemeClr val="accent6">
                    <a:lumMod val="75000"/>
                  </a:schemeClr>
                </a:solidFill>
                <a:latin typeface="Arial" panose="020B0604020202020204" pitchFamily="34" charset="0"/>
                <a:cs typeface="Arial" panose="020B0604020202020204" pitchFamily="34" charset="0"/>
              </a:rPr>
              <a:t>Next Gene. </a:t>
            </a:r>
            <a:r>
              <a:rPr lang="en-US" altLang="ja-JP" sz="1600" b="1" dirty="0">
                <a:solidFill>
                  <a:schemeClr val="accent6">
                    <a:lumMod val="75000"/>
                  </a:schemeClr>
                </a:solidFill>
                <a:latin typeface="Arial" panose="020B0604020202020204" pitchFamily="34" charset="0"/>
                <a:cs typeface="Arial" panose="020B0604020202020204" pitchFamily="34" charset="0"/>
              </a:rPr>
              <a:t>(</a:t>
            </a:r>
            <a:r>
              <a:rPr lang="en-US" altLang="ja-JP" sz="1600" b="1">
                <a:solidFill>
                  <a:schemeClr val="accent6">
                    <a:lumMod val="75000"/>
                  </a:schemeClr>
                </a:solidFill>
                <a:latin typeface="Arial" panose="020B0604020202020204" pitchFamily="34" charset="0"/>
                <a:cs typeface="Arial" panose="020B0604020202020204" pitchFamily="34" charset="0"/>
              </a:rPr>
              <a:t>Optical</a:t>
            </a:r>
            <a:r>
              <a:rPr lang="en-US" altLang="ja-JP" sz="1400" b="1" smtClean="0">
                <a:solidFill>
                  <a:schemeClr val="accent6">
                    <a:lumMod val="75000"/>
                  </a:schemeClr>
                </a:solidFill>
                <a:latin typeface="Arial" panose="020B0604020202020204" pitchFamily="34" charset="0"/>
                <a:cs typeface="Arial" panose="020B0604020202020204" pitchFamily="34" charset="0"/>
              </a:rPr>
              <a:t>)</a:t>
            </a:r>
            <a:endParaRPr lang="en-US" altLang="ja-JP" sz="1400" dirty="0">
              <a:solidFill>
                <a:schemeClr val="accent6">
                  <a:lumMod val="75000"/>
                </a:schemeClr>
              </a:solidFill>
              <a:latin typeface="Arial" panose="020B0604020202020204" pitchFamily="34" charset="0"/>
              <a:cs typeface="Arial" panose="020B0604020202020204" pitchFamily="34" charset="0"/>
            </a:endParaRPr>
          </a:p>
        </p:txBody>
      </p:sp>
      <p:sp>
        <p:nvSpPr>
          <p:cNvPr id="8222" name="Rectangle 12"/>
          <p:cNvSpPr>
            <a:spLocks noChangeArrowheads="1"/>
          </p:cNvSpPr>
          <p:nvPr/>
        </p:nvSpPr>
        <p:spPr bwMode="auto">
          <a:xfrm>
            <a:off x="252046" y="692696"/>
            <a:ext cx="8639908" cy="882293"/>
          </a:xfrm>
          <a:prstGeom prst="rect">
            <a:avLst/>
          </a:prstGeom>
          <a:noFill/>
          <a:ln w="9525">
            <a:noFill/>
            <a:miter lim="800000"/>
            <a:headEnd/>
            <a:tailEnd/>
          </a:ln>
        </p:spPr>
        <p:txBody>
          <a:bodyPr>
            <a:spAutoFit/>
          </a:bodyPr>
          <a:lstStyle/>
          <a:p>
            <a:pPr marL="266700" indent="-266700">
              <a:spcAft>
                <a:spcPts val="400"/>
              </a:spcAft>
              <a:buFont typeface="Wingdings" pitchFamily="2" charset="2"/>
              <a:buChar char="l"/>
            </a:pPr>
            <a:r>
              <a:rPr lang="en-US" altLang="ja-JP" sz="1600" smtClean="0">
                <a:latin typeface="Arial" panose="020B0604020202020204" pitchFamily="34" charset="0"/>
                <a:cs typeface="Arial" panose="020B0604020202020204" pitchFamily="34" charset="0"/>
              </a:rPr>
              <a:t>Wide-swath </a:t>
            </a:r>
            <a:r>
              <a:rPr lang="en-US" altLang="ja-JP" sz="1600" dirty="0">
                <a:latin typeface="Arial" panose="020B0604020202020204" pitchFamily="34" charset="0"/>
                <a:cs typeface="Arial" panose="020B0604020202020204" pitchFamily="34" charset="0"/>
              </a:rPr>
              <a:t>and high-resolution data of ALOS series </a:t>
            </a:r>
            <a:r>
              <a:rPr lang="en-US" altLang="ja-JP" sz="1600" dirty="0" smtClean="0">
                <a:latin typeface="Arial" panose="020B0604020202020204" pitchFamily="34" charset="0"/>
                <a:cs typeface="Arial" panose="020B0604020202020204" pitchFamily="34" charset="0"/>
              </a:rPr>
              <a:t>to </a:t>
            </a:r>
            <a:r>
              <a:rPr lang="en-US" altLang="ja-JP" sz="1600" dirty="0">
                <a:latin typeface="Arial" panose="020B0604020202020204" pitchFamily="34" charset="0"/>
                <a:cs typeface="Arial" panose="020B0604020202020204" pitchFamily="34" charset="0"/>
              </a:rPr>
              <a:t>contribute </a:t>
            </a:r>
            <a:r>
              <a:rPr lang="en-US" altLang="ja-JP" sz="1600" dirty="0" smtClean="0">
                <a:latin typeface="Arial" panose="020B0604020202020204" pitchFamily="34" charset="0"/>
                <a:cs typeface="Arial" panose="020B0604020202020204" pitchFamily="34" charset="0"/>
              </a:rPr>
              <a:t>to</a:t>
            </a:r>
            <a:r>
              <a:rPr lang="en-US" altLang="ja-JP" sz="1600" dirty="0">
                <a:latin typeface="Arial" panose="020B0604020202020204" pitchFamily="34" charset="0"/>
                <a:cs typeface="Arial" panose="020B0604020202020204" pitchFamily="34" charset="0"/>
              </a:rPr>
              <a:t> </a:t>
            </a:r>
            <a:r>
              <a:rPr lang="en-US" altLang="ja-JP" sz="1600" dirty="0" smtClean="0">
                <a:latin typeface="Arial" panose="020B0604020202020204" pitchFamily="34" charset="0"/>
                <a:cs typeface="Arial" panose="020B0604020202020204" pitchFamily="34" charset="0"/>
              </a:rPr>
              <a:t>disaster monitoring, </a:t>
            </a:r>
            <a:r>
              <a:rPr lang="en-US" altLang="ja-JP" sz="1600" dirty="0">
                <a:latin typeface="Arial" panose="020B0604020202020204" pitchFamily="34" charset="0"/>
                <a:cs typeface="Arial" panose="020B0604020202020204" pitchFamily="34" charset="0"/>
              </a:rPr>
              <a:t>land </a:t>
            </a:r>
            <a:r>
              <a:rPr lang="en-US" altLang="ja-JP" sz="1600" dirty="0" smtClean="0">
                <a:latin typeface="Arial" panose="020B0604020202020204" pitchFamily="34" charset="0"/>
                <a:cs typeface="Arial" panose="020B0604020202020204" pitchFamily="34" charset="0"/>
              </a:rPr>
              <a:t>management, and solution </a:t>
            </a:r>
            <a:r>
              <a:rPr lang="en-US" altLang="ja-JP" sz="1600" dirty="0">
                <a:latin typeface="Arial" panose="020B0604020202020204" pitchFamily="34" charset="0"/>
                <a:cs typeface="Arial" panose="020B0604020202020204" pitchFamily="34" charset="0"/>
              </a:rPr>
              <a:t>of global environment </a:t>
            </a:r>
            <a:r>
              <a:rPr lang="en-US" altLang="ja-JP" sz="1600" dirty="0" smtClean="0">
                <a:latin typeface="Arial" panose="020B0604020202020204" pitchFamily="34" charset="0"/>
                <a:cs typeface="Arial" panose="020B0604020202020204" pitchFamily="34" charset="0"/>
              </a:rPr>
              <a:t>issues, etc.</a:t>
            </a:r>
            <a:endParaRPr lang="en-US" altLang="ja-JP" sz="1600" dirty="0">
              <a:latin typeface="Arial" panose="020B0604020202020204" pitchFamily="34" charset="0"/>
              <a:cs typeface="Arial" panose="020B0604020202020204" pitchFamily="34" charset="0"/>
            </a:endParaRPr>
          </a:p>
          <a:p>
            <a:pPr marL="266700" indent="-266700">
              <a:spcAft>
                <a:spcPts val="400"/>
              </a:spcAft>
              <a:buFont typeface="Wingdings" pitchFamily="2" charset="2"/>
              <a:buChar char="l"/>
            </a:pPr>
            <a:r>
              <a:rPr lang="en-US" altLang="ja-JP" sz="1600" smtClean="0">
                <a:latin typeface="Arial" panose="020B0604020202020204" pitchFamily="34" charset="0"/>
                <a:cs typeface="Arial" panose="020B0604020202020204" pitchFamily="34" charset="0"/>
              </a:rPr>
              <a:t>To </a:t>
            </a:r>
            <a:r>
              <a:rPr lang="en-US" altLang="ja-JP" sz="1600" dirty="0" smtClean="0">
                <a:latin typeface="Arial" panose="020B0604020202020204" pitchFamily="34" charset="0"/>
                <a:cs typeface="Arial" panose="020B0604020202020204" pitchFamily="34" charset="0"/>
              </a:rPr>
              <a:t>promote </a:t>
            </a:r>
            <a:r>
              <a:rPr lang="en-US" altLang="ja-JP" sz="1600" dirty="0">
                <a:latin typeface="Arial" panose="020B0604020202020204" pitchFamily="34" charset="0"/>
                <a:cs typeface="Arial" panose="020B0604020202020204" pitchFamily="34" charset="0"/>
              </a:rPr>
              <a:t>public-private </a:t>
            </a:r>
            <a:r>
              <a:rPr lang="en-US" altLang="ja-JP" sz="1600" dirty="0" smtClean="0">
                <a:latin typeface="Arial" panose="020B0604020202020204" pitchFamily="34" charset="0"/>
                <a:cs typeface="Arial" panose="020B0604020202020204" pitchFamily="34" charset="0"/>
              </a:rPr>
              <a:t>partnership</a:t>
            </a:r>
            <a:endParaRPr lang="ja-JP" altLang="en-US" sz="1600" dirty="0">
              <a:latin typeface="Arial" panose="020B0604020202020204" pitchFamily="34" charset="0"/>
              <a:cs typeface="Arial" panose="020B0604020202020204" pitchFamily="34" charset="0"/>
            </a:endParaRPr>
          </a:p>
        </p:txBody>
      </p:sp>
      <p:sp>
        <p:nvSpPr>
          <p:cNvPr id="8223" name="AutoShape 34"/>
          <p:cNvSpPr>
            <a:spLocks noChangeArrowheads="1"/>
          </p:cNvSpPr>
          <p:nvPr/>
        </p:nvSpPr>
        <p:spPr bwMode="auto">
          <a:xfrm>
            <a:off x="1709126" y="5522201"/>
            <a:ext cx="3879192" cy="1030288"/>
          </a:xfrm>
          <a:prstGeom prst="roundRect">
            <a:avLst>
              <a:gd name="adj" fmla="val 0"/>
            </a:avLst>
          </a:prstGeom>
          <a:noFill/>
          <a:ln w="9525">
            <a:noFill/>
            <a:round/>
            <a:headEnd/>
            <a:tailEnd/>
          </a:ln>
        </p:spPr>
        <p:txBody>
          <a:bodyPr lIns="53977" tIns="45700" rIns="53977" bIns="45700"/>
          <a:lstStyle/>
          <a:p>
            <a:pPr defTabSz="912813">
              <a:buFont typeface="Wingdings" pitchFamily="2" charset="2"/>
              <a:buChar char="l"/>
            </a:pPr>
            <a:r>
              <a:rPr lang="en-US" altLang="ja-JP" sz="1600" dirty="0">
                <a:latin typeface="Arial" panose="020B0604020202020204" pitchFamily="34" charset="0"/>
                <a:cs typeface="Arial" panose="020B0604020202020204" pitchFamily="34" charset="0"/>
              </a:rPr>
              <a:t> Panchromatic imager with wide-swath </a:t>
            </a:r>
            <a:br>
              <a:rPr lang="en-US" altLang="ja-JP" sz="1600" dirty="0">
                <a:latin typeface="Arial" panose="020B0604020202020204" pitchFamily="34" charset="0"/>
                <a:cs typeface="Arial" panose="020B0604020202020204" pitchFamily="34" charset="0"/>
              </a:rPr>
            </a:br>
            <a:r>
              <a:rPr lang="en-US" altLang="ja-JP" sz="1600" dirty="0">
                <a:latin typeface="Arial" panose="020B0604020202020204" pitchFamily="34" charset="0"/>
                <a:cs typeface="Arial" panose="020B0604020202020204" pitchFamily="34" charset="0"/>
              </a:rPr>
              <a:t>   (50km) and high-resolution (0.8m) </a:t>
            </a:r>
          </a:p>
          <a:p>
            <a:pPr defTabSz="912813">
              <a:buFont typeface="Wingdings" pitchFamily="2" charset="2"/>
              <a:buChar char="l"/>
            </a:pPr>
            <a:r>
              <a:rPr lang="en-US" altLang="ja-JP" sz="1600" dirty="0">
                <a:latin typeface="Arial" panose="020B0604020202020204" pitchFamily="34" charset="0"/>
                <a:cs typeface="Arial" panose="020B0604020202020204" pitchFamily="34" charset="0"/>
              </a:rPr>
              <a:t> obtain global 3D geospatial information</a:t>
            </a:r>
            <a:endParaRPr lang="ja-JP" altLang="en-US" sz="1600" dirty="0">
              <a:latin typeface="Arial" panose="020B0604020202020204" pitchFamily="34" charset="0"/>
              <a:cs typeface="Arial" panose="020B0604020202020204" pitchFamily="34" charset="0"/>
            </a:endParaRPr>
          </a:p>
        </p:txBody>
      </p:sp>
      <p:sp>
        <p:nvSpPr>
          <p:cNvPr id="8225" name="AutoShape 34"/>
          <p:cNvSpPr>
            <a:spLocks noChangeArrowheads="1"/>
          </p:cNvSpPr>
          <p:nvPr/>
        </p:nvSpPr>
        <p:spPr bwMode="auto">
          <a:xfrm>
            <a:off x="6452657" y="3908744"/>
            <a:ext cx="2977662" cy="1150937"/>
          </a:xfrm>
          <a:prstGeom prst="roundRect">
            <a:avLst>
              <a:gd name="adj" fmla="val 0"/>
            </a:avLst>
          </a:prstGeom>
          <a:noFill/>
          <a:ln w="9525">
            <a:noFill/>
            <a:round/>
            <a:headEnd/>
            <a:tailEnd/>
          </a:ln>
        </p:spPr>
        <p:txBody>
          <a:bodyPr lIns="53977" tIns="45700" rIns="53977" bIns="45700"/>
          <a:lstStyle/>
          <a:p>
            <a:pPr marL="173038" indent="-173038" defTabSz="912813">
              <a:buFont typeface="Arial" pitchFamily="34" charset="0"/>
              <a:buChar char="•"/>
            </a:pPr>
            <a:r>
              <a:rPr lang="en-US" altLang="ja-JP" sz="1600" dirty="0" smtClean="0">
                <a:latin typeface="Arial" panose="020B0604020202020204" pitchFamily="34" charset="0"/>
                <a:cs typeface="Arial" panose="020B0604020202020204" pitchFamily="34" charset="0"/>
              </a:rPr>
              <a:t>Wide-swath </a:t>
            </a:r>
            <a:r>
              <a:rPr lang="en-US" altLang="ja-JP" sz="1600" dirty="0">
                <a:latin typeface="Arial" panose="020B0604020202020204" pitchFamily="34" charset="0"/>
                <a:cs typeface="Arial" panose="020B0604020202020204" pitchFamily="34" charset="0"/>
              </a:rPr>
              <a:t>(Max 490km), </a:t>
            </a:r>
            <a:r>
              <a:rPr lang="en-US" altLang="ja-JP" sz="1600" dirty="0" smtClean="0">
                <a:latin typeface="Arial" panose="020B0604020202020204" pitchFamily="34" charset="0"/>
                <a:cs typeface="Arial" panose="020B0604020202020204" pitchFamily="34" charset="0"/>
              </a:rPr>
              <a:t>High-resolution </a:t>
            </a:r>
            <a:r>
              <a:rPr lang="en-US" altLang="ja-JP" sz="1600" dirty="0">
                <a:latin typeface="Arial" panose="020B0604020202020204" pitchFamily="34" charset="0"/>
                <a:cs typeface="Arial" panose="020B0604020202020204" pitchFamily="34" charset="0"/>
              </a:rPr>
              <a:t>(1-3m)</a:t>
            </a:r>
          </a:p>
          <a:p>
            <a:pPr marL="173038" indent="-173038" defTabSz="912813">
              <a:buFont typeface="Arial" pitchFamily="34" charset="0"/>
              <a:buChar char="•"/>
            </a:pPr>
            <a:r>
              <a:rPr lang="en-US" altLang="ja-JP" sz="1600" dirty="0" smtClean="0">
                <a:latin typeface="Arial" panose="020B0604020202020204" pitchFamily="34" charset="0"/>
                <a:cs typeface="Arial" panose="020B0604020202020204" pitchFamily="34" charset="0"/>
              </a:rPr>
              <a:t>L-band </a:t>
            </a:r>
            <a:r>
              <a:rPr lang="en-US" altLang="ja-JP" sz="1600" dirty="0">
                <a:latin typeface="Arial" panose="020B0604020202020204" pitchFamily="34" charset="0"/>
                <a:cs typeface="Arial" panose="020B0604020202020204" pitchFamily="34" charset="0"/>
              </a:rPr>
              <a:t>SAR (PALSAR-2)</a:t>
            </a:r>
            <a:endParaRPr lang="ja-JP" altLang="en-US" sz="1600" dirty="0">
              <a:latin typeface="Arial" panose="020B0604020202020204" pitchFamily="34" charset="0"/>
              <a:cs typeface="Arial" panose="020B0604020202020204" pitchFamily="34" charset="0"/>
            </a:endParaRPr>
          </a:p>
        </p:txBody>
      </p:sp>
      <p:sp>
        <p:nvSpPr>
          <p:cNvPr id="40" name="正方形/長方形 39"/>
          <p:cNvSpPr/>
          <p:nvPr/>
        </p:nvSpPr>
        <p:spPr>
          <a:xfrm>
            <a:off x="756138" y="2428016"/>
            <a:ext cx="2520462" cy="527618"/>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latin typeface="Arial" panose="020B0604020202020204" pitchFamily="34" charset="0"/>
                <a:cs typeface="Arial" panose="020B0604020202020204" pitchFamily="34" charset="0"/>
              </a:rPr>
              <a:t>ALOS</a:t>
            </a:r>
          </a:p>
          <a:p>
            <a:pPr algn="ctr">
              <a:defRPr/>
            </a:pPr>
            <a:r>
              <a:rPr lang="en-US" altLang="ja-JP" sz="1600" dirty="0">
                <a:latin typeface="Arial" panose="020B0604020202020204" pitchFamily="34" charset="0"/>
                <a:cs typeface="Arial" panose="020B0604020202020204" pitchFamily="34" charset="0"/>
              </a:rPr>
              <a:t> (Optical &amp; SAR)</a:t>
            </a:r>
            <a:endParaRPr lang="ja-JP" altLang="en-US" sz="1600" dirty="0">
              <a:latin typeface="Arial" panose="020B0604020202020204" pitchFamily="34" charset="0"/>
              <a:cs typeface="Arial" panose="020B0604020202020204" pitchFamily="34" charset="0"/>
            </a:endParaRPr>
          </a:p>
        </p:txBody>
      </p:sp>
      <p:sp>
        <p:nvSpPr>
          <p:cNvPr id="41" name="正方形/長方形 40"/>
          <p:cNvSpPr/>
          <p:nvPr/>
        </p:nvSpPr>
        <p:spPr>
          <a:xfrm>
            <a:off x="4211516" y="2428016"/>
            <a:ext cx="2305050" cy="2159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latin typeface="Arial" panose="020B0604020202020204" pitchFamily="34" charset="0"/>
                <a:cs typeface="Arial" panose="020B0604020202020204" pitchFamily="34" charset="0"/>
              </a:rPr>
              <a:t>ALOS-2 (SAR)</a:t>
            </a:r>
            <a:endParaRPr lang="ja-JP" altLang="en-US" sz="1600" dirty="0">
              <a:latin typeface="Arial" panose="020B0604020202020204" pitchFamily="34" charset="0"/>
              <a:cs typeface="Arial" panose="020B0604020202020204" pitchFamily="34" charset="0"/>
            </a:endParaRPr>
          </a:p>
        </p:txBody>
      </p:sp>
      <p:cxnSp>
        <p:nvCxnSpPr>
          <p:cNvPr id="42" name="直線コネクタ 41"/>
          <p:cNvCxnSpPr/>
          <p:nvPr/>
        </p:nvCxnSpPr>
        <p:spPr>
          <a:xfrm>
            <a:off x="756139" y="2140679"/>
            <a:ext cx="2735874" cy="0"/>
          </a:xfrm>
          <a:prstGeom prst="line">
            <a:avLst/>
          </a:prstGeom>
          <a:ln w="127000">
            <a:solidFill>
              <a:srgbClr val="000066"/>
            </a:solidFill>
            <a:prstDash val="sysDot"/>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3635620" y="2140679"/>
            <a:ext cx="4969119" cy="0"/>
          </a:xfrm>
          <a:prstGeom prst="line">
            <a:avLst/>
          </a:prstGeom>
          <a:ln w="1270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524608" y="1597754"/>
            <a:ext cx="639919" cy="338554"/>
          </a:xfrm>
          <a:prstGeom prst="rect">
            <a:avLst/>
          </a:prstGeom>
          <a:noFill/>
        </p:spPr>
        <p:txBody>
          <a:bodyPr wrap="none">
            <a:spAutoFit/>
          </a:bodyPr>
          <a:lstStyle/>
          <a:p>
            <a:pPr>
              <a:defRPr/>
            </a:pPr>
            <a:r>
              <a:rPr lang="en-US" altLang="ja-JP" sz="1600" i="1" dirty="0">
                <a:solidFill>
                  <a:schemeClr val="bg2">
                    <a:lumMod val="25000"/>
                  </a:schemeClr>
                </a:solidFill>
                <a:latin typeface="Arial" panose="020B0604020202020204" pitchFamily="34" charset="0"/>
                <a:cs typeface="Arial" panose="020B0604020202020204" pitchFamily="34" charset="0"/>
              </a:rPr>
              <a:t>2006</a:t>
            </a:r>
            <a:endParaRPr lang="ja-JP" altLang="en-US" sz="1600" i="1" dirty="0">
              <a:solidFill>
                <a:schemeClr val="bg2">
                  <a:lumMod val="25000"/>
                </a:schemeClr>
              </a:solidFill>
              <a:latin typeface="Arial" panose="020B0604020202020204" pitchFamily="34" charset="0"/>
              <a:cs typeface="Arial" panose="020B0604020202020204" pitchFamily="34" charset="0"/>
            </a:endParaRPr>
          </a:p>
        </p:txBody>
      </p:sp>
      <p:sp>
        <p:nvSpPr>
          <p:cNvPr id="46" name="二等辺三角形 45"/>
          <p:cNvSpPr/>
          <p:nvPr/>
        </p:nvSpPr>
        <p:spPr>
          <a:xfrm flipV="1">
            <a:off x="707781" y="1924780"/>
            <a:ext cx="191965" cy="142875"/>
          </a:xfrm>
          <a:prstGeom prst="triangl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Arial" panose="020B0604020202020204" pitchFamily="34" charset="0"/>
              <a:cs typeface="Arial" panose="020B0604020202020204" pitchFamily="34" charset="0"/>
            </a:endParaRPr>
          </a:p>
        </p:txBody>
      </p:sp>
      <p:sp>
        <p:nvSpPr>
          <p:cNvPr id="47" name="テキスト ボックス 46"/>
          <p:cNvSpPr txBox="1"/>
          <p:nvPr/>
        </p:nvSpPr>
        <p:spPr>
          <a:xfrm>
            <a:off x="2873620" y="1566005"/>
            <a:ext cx="624658" cy="338554"/>
          </a:xfrm>
          <a:prstGeom prst="rect">
            <a:avLst/>
          </a:prstGeom>
          <a:noFill/>
        </p:spPr>
        <p:txBody>
          <a:bodyPr wrap="none">
            <a:spAutoFit/>
          </a:bodyPr>
          <a:lstStyle/>
          <a:p>
            <a:pPr>
              <a:defRPr/>
            </a:pPr>
            <a:r>
              <a:rPr lang="en-US" altLang="ja-JP" sz="1600" i="1" dirty="0">
                <a:solidFill>
                  <a:schemeClr val="bg2">
                    <a:lumMod val="25000"/>
                  </a:schemeClr>
                </a:solidFill>
                <a:latin typeface="Arial" panose="020B0604020202020204" pitchFamily="34" charset="0"/>
                <a:cs typeface="Arial" panose="020B0604020202020204" pitchFamily="34" charset="0"/>
              </a:rPr>
              <a:t>2011</a:t>
            </a:r>
            <a:endParaRPr lang="ja-JP" altLang="en-US" sz="1600" i="1" dirty="0">
              <a:solidFill>
                <a:schemeClr val="bg2">
                  <a:lumMod val="25000"/>
                </a:schemeClr>
              </a:solidFill>
              <a:latin typeface="Arial" panose="020B0604020202020204" pitchFamily="34" charset="0"/>
              <a:cs typeface="Arial" panose="020B0604020202020204" pitchFamily="34" charset="0"/>
            </a:endParaRPr>
          </a:p>
        </p:txBody>
      </p:sp>
      <p:sp>
        <p:nvSpPr>
          <p:cNvPr id="51" name="二等辺三角形 50"/>
          <p:cNvSpPr/>
          <p:nvPr/>
        </p:nvSpPr>
        <p:spPr>
          <a:xfrm flipV="1">
            <a:off x="3052397" y="1891442"/>
            <a:ext cx="191965" cy="144463"/>
          </a:xfrm>
          <a:prstGeom prst="triangl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Arial" panose="020B0604020202020204" pitchFamily="34" charset="0"/>
              <a:cs typeface="Arial" panose="020B0604020202020204" pitchFamily="34" charset="0"/>
            </a:endParaRPr>
          </a:p>
        </p:txBody>
      </p:sp>
      <p:sp>
        <p:nvSpPr>
          <p:cNvPr id="53" name="テキスト ボックス 52"/>
          <p:cNvSpPr txBox="1"/>
          <p:nvPr/>
        </p:nvSpPr>
        <p:spPr>
          <a:xfrm>
            <a:off x="3901831" y="1566004"/>
            <a:ext cx="639919" cy="338554"/>
          </a:xfrm>
          <a:prstGeom prst="rect">
            <a:avLst/>
          </a:prstGeom>
          <a:noFill/>
        </p:spPr>
        <p:txBody>
          <a:bodyPr wrap="none">
            <a:spAutoFit/>
          </a:bodyPr>
          <a:lstStyle/>
          <a:p>
            <a:pPr>
              <a:defRPr/>
            </a:pPr>
            <a:r>
              <a:rPr lang="en-US" altLang="ja-JP" sz="1600" i="1" smtClean="0">
                <a:solidFill>
                  <a:schemeClr val="bg2">
                    <a:lumMod val="25000"/>
                  </a:schemeClr>
                </a:solidFill>
                <a:latin typeface="Arial" panose="020B0604020202020204" pitchFamily="34" charset="0"/>
                <a:cs typeface="Arial" panose="020B0604020202020204" pitchFamily="34" charset="0"/>
              </a:rPr>
              <a:t>2014</a:t>
            </a:r>
            <a:endParaRPr lang="ja-JP" altLang="en-US" sz="1600" i="1" dirty="0">
              <a:solidFill>
                <a:schemeClr val="bg2">
                  <a:lumMod val="25000"/>
                </a:schemeClr>
              </a:solidFill>
              <a:latin typeface="Arial" panose="020B0604020202020204" pitchFamily="34" charset="0"/>
              <a:cs typeface="Arial" panose="020B0604020202020204" pitchFamily="34" charset="0"/>
            </a:endParaRPr>
          </a:p>
        </p:txBody>
      </p:sp>
      <p:sp>
        <p:nvSpPr>
          <p:cNvPr id="56" name="二等辺三角形 55"/>
          <p:cNvSpPr/>
          <p:nvPr/>
        </p:nvSpPr>
        <p:spPr>
          <a:xfrm flipV="1">
            <a:off x="4125058" y="1891442"/>
            <a:ext cx="191965" cy="144463"/>
          </a:xfrm>
          <a:prstGeom prst="triangl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Arial" panose="020B0604020202020204" pitchFamily="34" charset="0"/>
              <a:cs typeface="Arial" panose="020B0604020202020204" pitchFamily="34" charset="0"/>
            </a:endParaRPr>
          </a:p>
        </p:txBody>
      </p:sp>
      <p:sp>
        <p:nvSpPr>
          <p:cNvPr id="58" name="二等辺三角形 57"/>
          <p:cNvSpPr/>
          <p:nvPr/>
        </p:nvSpPr>
        <p:spPr>
          <a:xfrm flipV="1">
            <a:off x="6108227" y="1891442"/>
            <a:ext cx="191965" cy="144463"/>
          </a:xfrm>
          <a:prstGeom prst="triangl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Arial" panose="020B0604020202020204" pitchFamily="34" charset="0"/>
              <a:cs typeface="Arial" panose="020B0604020202020204" pitchFamily="34" charset="0"/>
            </a:endParaRPr>
          </a:p>
        </p:txBody>
      </p:sp>
      <p:sp>
        <p:nvSpPr>
          <p:cNvPr id="60" name="正方形/長方形 59"/>
          <p:cNvSpPr/>
          <p:nvPr/>
        </p:nvSpPr>
        <p:spPr>
          <a:xfrm>
            <a:off x="6516566" y="2428016"/>
            <a:ext cx="863111" cy="215900"/>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Arial" panose="020B0604020202020204" pitchFamily="34" charset="0"/>
              <a:cs typeface="Arial" panose="020B0604020202020204" pitchFamily="34" charset="0"/>
            </a:endParaRPr>
          </a:p>
        </p:txBody>
      </p:sp>
      <p:sp>
        <p:nvSpPr>
          <p:cNvPr id="61" name="正方形/長方形 60"/>
          <p:cNvSpPr/>
          <p:nvPr/>
        </p:nvSpPr>
        <p:spPr>
          <a:xfrm>
            <a:off x="7669823" y="2715355"/>
            <a:ext cx="863112" cy="21748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Arial" panose="020B0604020202020204" pitchFamily="34" charset="0"/>
              <a:cs typeface="Arial" panose="020B0604020202020204" pitchFamily="34" charset="0"/>
            </a:endParaRPr>
          </a:p>
        </p:txBody>
      </p:sp>
      <p:sp>
        <p:nvSpPr>
          <p:cNvPr id="64" name="正方形/長方形 63"/>
          <p:cNvSpPr/>
          <p:nvPr/>
        </p:nvSpPr>
        <p:spPr>
          <a:xfrm>
            <a:off x="7379677" y="2428016"/>
            <a:ext cx="1153258" cy="215900"/>
          </a:xfrm>
          <a:prstGeom prst="rect">
            <a:avLst/>
          </a:prstGeom>
          <a:solidFill>
            <a:schemeClr val="accent6">
              <a:lumMod val="60000"/>
              <a:lumOff val="40000"/>
            </a:schemeClr>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Arial" panose="020B0604020202020204" pitchFamily="34" charset="0"/>
              <a:cs typeface="Arial" panose="020B0604020202020204" pitchFamily="34" charset="0"/>
            </a:endParaRPr>
          </a:p>
        </p:txBody>
      </p:sp>
      <p:cxnSp>
        <p:nvCxnSpPr>
          <p:cNvPr id="66" name="直線矢印コネクタ 65"/>
          <p:cNvCxnSpPr/>
          <p:nvPr/>
        </p:nvCxnSpPr>
        <p:spPr>
          <a:xfrm flipV="1">
            <a:off x="3348404" y="2502109"/>
            <a:ext cx="867508" cy="4763"/>
          </a:xfrm>
          <a:prstGeom prst="straightConnector1">
            <a:avLst/>
          </a:prstGeom>
          <a:ln w="38100">
            <a:solidFill>
              <a:schemeClr val="accent6">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a:endCxn id="59" idx="1"/>
          </p:cNvCxnSpPr>
          <p:nvPr/>
        </p:nvCxnSpPr>
        <p:spPr>
          <a:xfrm>
            <a:off x="3364523" y="2807120"/>
            <a:ext cx="2840328" cy="16979"/>
          </a:xfrm>
          <a:prstGeom prst="straightConnector1">
            <a:avLst/>
          </a:prstGeom>
          <a:ln w="38100">
            <a:solidFill>
              <a:schemeClr val="accent6">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正方形/長方形 58"/>
          <p:cNvSpPr/>
          <p:nvPr/>
        </p:nvSpPr>
        <p:spPr>
          <a:xfrm>
            <a:off x="6204851" y="2715355"/>
            <a:ext cx="2188371" cy="21748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smtClean="0">
                <a:latin typeface="Arial" panose="020B0604020202020204" pitchFamily="34" charset="0"/>
                <a:cs typeface="Arial" panose="020B0604020202020204" pitchFamily="34" charset="0"/>
              </a:rPr>
              <a:t>Next Gene. </a:t>
            </a:r>
            <a:r>
              <a:rPr lang="en-US" altLang="ja-JP" sz="1600" dirty="0">
                <a:latin typeface="Arial" panose="020B0604020202020204" pitchFamily="34" charset="0"/>
                <a:cs typeface="Arial" panose="020B0604020202020204" pitchFamily="34" charset="0"/>
              </a:rPr>
              <a:t>(Optical )</a:t>
            </a:r>
            <a:endParaRPr lang="ja-JP" altLang="en-US" sz="1600" dirty="0">
              <a:latin typeface="Arial" panose="020B0604020202020204" pitchFamily="34" charset="0"/>
              <a:cs typeface="Arial" panose="020B0604020202020204" pitchFamily="34" charset="0"/>
            </a:endParaRPr>
          </a:p>
        </p:txBody>
      </p:sp>
      <p:sp>
        <p:nvSpPr>
          <p:cNvPr id="35" name="Rectangle 2"/>
          <p:cNvSpPr txBox="1">
            <a:spLocks noChangeArrowheads="1"/>
          </p:cNvSpPr>
          <p:nvPr/>
        </p:nvSpPr>
        <p:spPr>
          <a:xfrm>
            <a:off x="510987" y="63500"/>
            <a:ext cx="8103347" cy="579438"/>
          </a:xfrm>
          <a:prstGeom prst="rect">
            <a:avLst/>
          </a:prstGeom>
        </p:spPr>
        <p:txBody>
          <a:bodyPr vert="horz" anchor="t" anchorCtr="0">
            <a:noAutofit/>
            <a:scene3d>
              <a:camera prst="orthographicFront"/>
              <a:lightRig rig="soft" dir="t"/>
            </a:scene3d>
            <a:sp3d prstMaterial="softEdge">
              <a:bevelT w="25400" h="25400"/>
            </a:sp3d>
          </a:bodyPr>
          <a:lstStyle/>
          <a:p>
            <a:pPr lvl="0" algn="ctr">
              <a:defRPr/>
            </a:pPr>
            <a:r>
              <a:rPr lang="en-US" altLang="ja-JP" sz="3700" b="1" smtClean="0">
                <a:solidFill>
                  <a:schemeClr val="tx2"/>
                </a:solidFill>
                <a:effectLst>
                  <a:outerShdw blurRad="31750" dist="25400" dir="5400000" algn="tl" rotWithShape="0">
                    <a:srgbClr val="000000">
                      <a:alpha val="25000"/>
                    </a:srgbClr>
                  </a:outerShdw>
                </a:effectLst>
                <a:latin typeface="Arial" pitchFamily="34" charset="0"/>
                <a:ea typeface="+mj-ea"/>
                <a:cs typeface="Arial" pitchFamily="34" charset="0"/>
              </a:rPr>
              <a:t>Concept of ALOS F/O Mission</a:t>
            </a:r>
          </a:p>
        </p:txBody>
      </p:sp>
      <p:pic>
        <p:nvPicPr>
          <p:cNvPr id="34" name="Picture 2" descr="orbit_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52958">
            <a:off x="5884379" y="5186150"/>
            <a:ext cx="2501306" cy="126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7052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2" name="AutoShape 8" descr="http://jda-strm.tksc.jaxa.jp/archive/photo/P100006741/0751e3426ab3685518748e93089efb71.jpg"/>
          <p:cNvSpPr>
            <a:spLocks noChangeAspect="1" noChangeArrowheads="1"/>
          </p:cNvSpPr>
          <p:nvPr/>
        </p:nvSpPr>
        <p:spPr bwMode="auto">
          <a:xfrm>
            <a:off x="76200" y="-146050"/>
            <a:ext cx="43053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2840" y="0"/>
            <a:ext cx="4581160" cy="6858000"/>
          </a:xfrm>
          <a:prstGeom prst="rect">
            <a:avLst/>
          </a:prstGeom>
        </p:spPr>
      </p:pic>
      <p:sp>
        <p:nvSpPr>
          <p:cNvPr id="7" name="スライド番号プレースホルダ 6"/>
          <p:cNvSpPr txBox="1">
            <a:spLocks noGrp="1"/>
          </p:cNvSpPr>
          <p:nvPr/>
        </p:nvSpPr>
        <p:spPr bwMode="auto">
          <a:xfrm>
            <a:off x="8620152" y="6618517"/>
            <a:ext cx="522747" cy="239483"/>
          </a:xfrm>
          <a:prstGeom prst="rect">
            <a:avLst/>
          </a:prstGeom>
          <a:noFill/>
          <a:ln w="9525">
            <a:noFill/>
            <a:miter lim="800000"/>
            <a:headEnd/>
            <a:tailEnd/>
          </a:ln>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fld id="{89FBB806-39FB-4EB3-BC59-67A71223A732}" type="slidenum">
              <a:rPr lang="en-US" altLang="ja-JP" sz="1400">
                <a:cs typeface="Arial" pitchFamily="34" charset="0"/>
              </a:rPr>
              <a:pPr algn="r"/>
              <a:t>3</a:t>
            </a:fld>
            <a:endParaRPr lang="en-US" altLang="ja-JP" sz="1400">
              <a:cs typeface="Arial" pitchFamily="34" charset="0"/>
            </a:endParaRP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62840" cy="6887306"/>
          </a:xfrm>
          <a:prstGeom prst="rect">
            <a:avLst/>
          </a:prstGeom>
        </p:spPr>
      </p:pic>
      <p:sp>
        <p:nvSpPr>
          <p:cNvPr id="2" name="テキスト ボックス 1"/>
          <p:cNvSpPr txBox="1"/>
          <p:nvPr/>
        </p:nvSpPr>
        <p:spPr>
          <a:xfrm>
            <a:off x="76200" y="25400"/>
            <a:ext cx="4394200" cy="646331"/>
          </a:xfrm>
          <a:prstGeom prst="rect">
            <a:avLst/>
          </a:prstGeom>
          <a:noFill/>
        </p:spPr>
        <p:txBody>
          <a:bodyPr wrap="square" rtlCol="0">
            <a:spAutoFit/>
          </a:bodyPr>
          <a:lstStyle/>
          <a:p>
            <a:pPr algn="ctr"/>
            <a:r>
              <a:rPr kumimoji="1" lang="en-US" altLang="ja-JP" smtClean="0">
                <a:solidFill>
                  <a:schemeClr val="bg1"/>
                </a:solidFill>
              </a:rPr>
              <a:t>GPM Core Observatory was successfully launched on February 28, 2014 (JST)</a:t>
            </a:r>
            <a:endParaRPr kumimoji="1" lang="ja-JP" altLang="en-US">
              <a:solidFill>
                <a:schemeClr val="bg1"/>
              </a:solidFill>
            </a:endParaRPr>
          </a:p>
        </p:txBody>
      </p:sp>
    </p:spTree>
    <p:extLst>
      <p:ext uri="{BB962C8B-B14F-4D97-AF65-F5344CB8AC3E}">
        <p14:creationId xmlns:p14="http://schemas.microsoft.com/office/powerpoint/2010/main" val="42167561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ChangeArrowheads="1"/>
          </p:cNvSpPr>
          <p:nvPr/>
        </p:nvSpPr>
        <p:spPr bwMode="auto">
          <a:xfrm>
            <a:off x="4367054" y="963836"/>
            <a:ext cx="4741450" cy="4308872"/>
          </a:xfrm>
          <a:prstGeom prst="rect">
            <a:avLst/>
          </a:prstGeom>
          <a:noFill/>
          <a:ln w="12700">
            <a:noFill/>
            <a:miter lim="800000"/>
            <a:headEnd type="none" w="sm" len="sm"/>
            <a:tailEnd type="none" w="sm" len="sm"/>
          </a:ln>
        </p:spPr>
        <p:txBody>
          <a:bodyPr wrap="square">
            <a:spAutoFit/>
          </a:bodyPr>
          <a:lstStyle/>
          <a:p>
            <a:pPr marL="265113" indent="-265113">
              <a:spcBef>
                <a:spcPts val="600"/>
              </a:spcBef>
              <a:buFont typeface="Wingdings" pitchFamily="2" charset="2"/>
              <a:buChar char="n"/>
              <a:defRPr/>
            </a:pPr>
            <a:r>
              <a:rPr lang="en-US" altLang="ja-JP">
                <a:latin typeface="Arial" panose="020B0604020202020204" pitchFamily="34" charset="0"/>
                <a:cs typeface="Arial" panose="020B0604020202020204" pitchFamily="34" charset="0"/>
              </a:rPr>
              <a:t>I</a:t>
            </a:r>
            <a:r>
              <a:rPr lang="en-US" altLang="ja-JP" smtClean="0">
                <a:latin typeface="Arial" panose="020B0604020202020204" pitchFamily="34" charset="0"/>
                <a:cs typeface="Arial" panose="020B0604020202020204" pitchFamily="34" charset="0"/>
              </a:rPr>
              <a:t>nternational mission for high accurate / frequent </a:t>
            </a:r>
            <a:r>
              <a:rPr lang="en-US" altLang="ja-JP" dirty="0" smtClean="0">
                <a:latin typeface="Arial" panose="020B0604020202020204" pitchFamily="34" charset="0"/>
                <a:cs typeface="Arial" panose="020B0604020202020204" pitchFamily="34" charset="0"/>
              </a:rPr>
              <a:t>global precipitation observation.</a:t>
            </a:r>
          </a:p>
          <a:p>
            <a:pPr marL="722313" lvl="1" indent="-265113">
              <a:spcBef>
                <a:spcPts val="600"/>
              </a:spcBef>
              <a:buFont typeface="Wingdings" pitchFamily="2" charset="2"/>
              <a:buChar char="n"/>
              <a:defRPr/>
            </a:pPr>
            <a:r>
              <a:rPr lang="en-US" altLang="ja-JP" sz="1600" dirty="0" smtClean="0">
                <a:latin typeface="Arial" panose="020B0604020202020204" pitchFamily="34" charset="0"/>
                <a:cs typeface="Arial" panose="020B0604020202020204" pitchFamily="34" charset="0"/>
              </a:rPr>
              <a:t>Core Observatory: developed under NASA and JAXA equal partnership. </a:t>
            </a:r>
          </a:p>
          <a:p>
            <a:pPr marL="722313" lvl="1" indent="-265113">
              <a:spcBef>
                <a:spcPts val="600"/>
              </a:spcBef>
              <a:buFont typeface="Wingdings" pitchFamily="2" charset="2"/>
              <a:buChar char="n"/>
              <a:defRPr/>
            </a:pPr>
            <a:r>
              <a:rPr lang="en-US" altLang="ja-JP" sz="1600" smtClean="0">
                <a:latin typeface="Arial" panose="020B0604020202020204" pitchFamily="34" charset="0"/>
                <a:cs typeface="Arial" panose="020B0604020202020204" pitchFamily="34" charset="0"/>
              </a:rPr>
              <a:t>Constellation Satellites: utilization of international partners’ satellites with precipitation measurement capability.</a:t>
            </a:r>
          </a:p>
          <a:p>
            <a:pPr marL="265113" indent="-265113">
              <a:spcBef>
                <a:spcPts val="1200"/>
              </a:spcBef>
              <a:buFont typeface="Wingdings" pitchFamily="2" charset="2"/>
              <a:buChar char="n"/>
              <a:defRPr/>
            </a:pPr>
            <a:r>
              <a:rPr lang="en-US" altLang="ja-JP" smtClean="0">
                <a:solidFill>
                  <a:srgbClr val="FF0000"/>
                </a:solidFill>
                <a:latin typeface="Arial" panose="020B0604020202020204" pitchFamily="34" charset="0"/>
                <a:cs typeface="Arial" panose="020B0604020202020204" pitchFamily="34" charset="0"/>
              </a:rPr>
              <a:t>Dual-frequency </a:t>
            </a:r>
            <a:r>
              <a:rPr lang="en-US" altLang="ja-JP" dirty="0" smtClean="0">
                <a:solidFill>
                  <a:srgbClr val="FF0000"/>
                </a:solidFill>
                <a:latin typeface="Arial" panose="020B0604020202020204" pitchFamily="34" charset="0"/>
                <a:cs typeface="Arial" panose="020B0604020202020204" pitchFamily="34" charset="0"/>
              </a:rPr>
              <a:t>Precipitation Radar (DPR) </a:t>
            </a:r>
            <a:endParaRPr lang="en-US" altLang="ja-JP" dirty="0" smtClean="0">
              <a:latin typeface="Arial" panose="020B0604020202020204" pitchFamily="34" charset="0"/>
              <a:cs typeface="Arial" panose="020B0604020202020204" pitchFamily="34" charset="0"/>
            </a:endParaRPr>
          </a:p>
          <a:p>
            <a:pPr marL="722313" lvl="1" indent="-265113">
              <a:spcBef>
                <a:spcPts val="600"/>
              </a:spcBef>
              <a:buFont typeface="Wingdings" pitchFamily="2" charset="2"/>
              <a:buChar char="n"/>
              <a:defRPr/>
            </a:pPr>
            <a:r>
              <a:rPr lang="en-US" altLang="ja-JP" sz="1600" dirty="0">
                <a:latin typeface="Arial" panose="020B0604020202020204" pitchFamily="34" charset="0"/>
                <a:cs typeface="Arial" panose="020B0604020202020204" pitchFamily="34" charset="0"/>
              </a:rPr>
              <a:t>D</a:t>
            </a:r>
            <a:r>
              <a:rPr lang="en-US" altLang="ja-JP" sz="1600" smtClean="0">
                <a:latin typeface="Arial" panose="020B0604020202020204" pitchFamily="34" charset="0"/>
                <a:cs typeface="Arial" panose="020B0604020202020204" pitchFamily="34" charset="0"/>
              </a:rPr>
              <a:t>eveloped </a:t>
            </a:r>
            <a:r>
              <a:rPr lang="en-US" altLang="ja-JP" sz="1600" dirty="0" smtClean="0">
                <a:latin typeface="Arial" panose="020B0604020202020204" pitchFamily="34" charset="0"/>
                <a:cs typeface="Arial" panose="020B0604020202020204" pitchFamily="34" charset="0"/>
              </a:rPr>
              <a:t>by </a:t>
            </a:r>
            <a:r>
              <a:rPr lang="en-US" altLang="ja-JP" sz="1600" smtClean="0">
                <a:latin typeface="Arial" panose="020B0604020202020204" pitchFamily="34" charset="0"/>
                <a:cs typeface="Arial" panose="020B0604020202020204" pitchFamily="34" charset="0"/>
              </a:rPr>
              <a:t>JAXA and</a:t>
            </a:r>
            <a:r>
              <a:rPr lang="ja-JP" altLang="en-US" sz="1600" smtClean="0">
                <a:latin typeface="Arial" panose="020B0604020202020204" pitchFamily="34" charset="0"/>
                <a:cs typeface="Arial" panose="020B0604020202020204" pitchFamily="34" charset="0"/>
              </a:rPr>
              <a:t> </a:t>
            </a:r>
            <a:r>
              <a:rPr lang="fr-FR" altLang="ja-JP" sz="1600" smtClean="0">
                <a:latin typeface="Arial" panose="020B0604020202020204" pitchFamily="34" charset="0"/>
                <a:cs typeface="Arial" panose="020B0604020202020204" pitchFamily="34" charset="0"/>
              </a:rPr>
              <a:t>National </a:t>
            </a:r>
            <a:r>
              <a:rPr lang="fr-FR" altLang="ja-JP" sz="1600">
                <a:latin typeface="Arial" panose="020B0604020202020204" pitchFamily="34" charset="0"/>
                <a:cs typeface="Arial" panose="020B0604020202020204" pitchFamily="34" charset="0"/>
              </a:rPr>
              <a:t>Institute of Information and Communications </a:t>
            </a:r>
            <a:r>
              <a:rPr lang="fr-FR" altLang="ja-JP" sz="1600" smtClean="0">
                <a:latin typeface="Arial" panose="020B0604020202020204" pitchFamily="34" charset="0"/>
                <a:cs typeface="Arial" panose="020B0604020202020204" pitchFamily="34" charset="0"/>
              </a:rPr>
              <a:t>Technology </a:t>
            </a:r>
            <a:r>
              <a:rPr lang="ja-JP" altLang="fr-FR" sz="1600" smtClean="0">
                <a:latin typeface="Arial" panose="020B0604020202020204" pitchFamily="34" charset="0"/>
                <a:cs typeface="Arial" panose="020B0604020202020204" pitchFamily="34" charset="0"/>
              </a:rPr>
              <a:t>（</a:t>
            </a:r>
            <a:r>
              <a:rPr lang="fr-FR" altLang="ja-JP" sz="1600">
                <a:latin typeface="Arial" panose="020B0604020202020204" pitchFamily="34" charset="0"/>
                <a:cs typeface="Arial" panose="020B0604020202020204" pitchFamily="34" charset="0"/>
              </a:rPr>
              <a:t>NICT</a:t>
            </a:r>
            <a:r>
              <a:rPr lang="ja-JP" altLang="fr-FR" sz="1600">
                <a:latin typeface="Arial" panose="020B0604020202020204" pitchFamily="34" charset="0"/>
                <a:cs typeface="Arial" panose="020B0604020202020204" pitchFamily="34" charset="0"/>
              </a:rPr>
              <a:t>）</a:t>
            </a:r>
            <a:r>
              <a:rPr lang="en-US" altLang="ja-JP" sz="1600" smtClean="0">
                <a:latin typeface="Arial" panose="020B0604020202020204" pitchFamily="34" charset="0"/>
                <a:cs typeface="Arial" panose="020B0604020202020204" pitchFamily="34" charset="0"/>
              </a:rPr>
              <a:t> </a:t>
            </a:r>
            <a:endParaRPr lang="en-US" altLang="ja-JP" sz="1600" dirty="0" smtClean="0">
              <a:latin typeface="Arial" panose="020B0604020202020204" pitchFamily="34" charset="0"/>
              <a:cs typeface="Arial" panose="020B0604020202020204" pitchFamily="34" charset="0"/>
            </a:endParaRPr>
          </a:p>
          <a:p>
            <a:pPr marL="722313" lvl="1" indent="-265113">
              <a:spcBef>
                <a:spcPts val="600"/>
              </a:spcBef>
              <a:buFont typeface="Wingdings" pitchFamily="2" charset="2"/>
              <a:buChar char="n"/>
              <a:defRPr/>
            </a:pPr>
            <a:r>
              <a:rPr lang="en-US" altLang="ja-JP" sz="1600" dirty="0" smtClean="0">
                <a:latin typeface="Arial" panose="020B0604020202020204" pitchFamily="34" charset="0"/>
                <a:cs typeface="Arial" panose="020B0604020202020204" pitchFamily="34" charset="0"/>
              </a:rPr>
              <a:t>DPR </a:t>
            </a:r>
            <a:r>
              <a:rPr lang="en-US" altLang="ja-JP" sz="1600">
                <a:latin typeface="Arial" panose="020B0604020202020204" pitchFamily="34" charset="0"/>
                <a:cs typeface="Arial" panose="020B0604020202020204" pitchFamily="34" charset="0"/>
              </a:rPr>
              <a:t>is </a:t>
            </a:r>
            <a:r>
              <a:rPr lang="en-US" altLang="ja-JP" sz="1600" smtClean="0">
                <a:latin typeface="Arial" panose="020B0604020202020204" pitchFamily="34" charset="0"/>
                <a:cs typeface="Arial" panose="020B0604020202020204" pitchFamily="34" charset="0"/>
              </a:rPr>
              <a:t>composed of KuPR and KaPR</a:t>
            </a:r>
            <a:endParaRPr lang="en-US" altLang="ja-JP" sz="1600" dirty="0" smtClean="0">
              <a:latin typeface="Arial" panose="020B0604020202020204" pitchFamily="34" charset="0"/>
              <a:cs typeface="Arial" panose="020B0604020202020204" pitchFamily="34" charset="0"/>
            </a:endParaRPr>
          </a:p>
          <a:p>
            <a:pPr marL="265113" indent="-265113">
              <a:spcBef>
                <a:spcPts val="1200"/>
              </a:spcBef>
              <a:buFont typeface="Wingdings" pitchFamily="2" charset="2"/>
              <a:buChar char="n"/>
              <a:defRPr/>
            </a:pPr>
            <a:r>
              <a:rPr lang="en-US" altLang="ja-JP" dirty="0" smtClean="0">
                <a:latin typeface="Arial" panose="020B0604020202020204" pitchFamily="34" charset="0"/>
                <a:cs typeface="Arial" panose="020B0604020202020204" pitchFamily="34" charset="0"/>
              </a:rPr>
              <a:t>GPM </a:t>
            </a:r>
            <a:r>
              <a:rPr lang="en-US" altLang="ja-JP" dirty="0">
                <a:latin typeface="Arial" panose="020B0604020202020204" pitchFamily="34" charset="0"/>
                <a:cs typeface="Arial" panose="020B0604020202020204" pitchFamily="34" charset="0"/>
              </a:rPr>
              <a:t>Core </a:t>
            </a:r>
            <a:r>
              <a:rPr lang="en-US" altLang="ja-JP" dirty="0" smtClean="0">
                <a:latin typeface="Arial" panose="020B0604020202020204" pitchFamily="34" charset="0"/>
                <a:cs typeface="Arial" panose="020B0604020202020204" pitchFamily="34" charset="0"/>
              </a:rPr>
              <a:t>Observatory will </a:t>
            </a:r>
            <a:r>
              <a:rPr lang="en-US" altLang="ja-JP" smtClean="0">
                <a:latin typeface="Arial" panose="020B0604020202020204" pitchFamily="34" charset="0"/>
                <a:cs typeface="Arial" panose="020B0604020202020204" pitchFamily="34" charset="0"/>
              </a:rPr>
              <a:t>be launched on </a:t>
            </a:r>
            <a:r>
              <a:rPr lang="en-US" altLang="ja-JP" smtClean="0">
                <a:solidFill>
                  <a:srgbClr val="FF0000"/>
                </a:solidFill>
                <a:latin typeface="Arial" panose="020B0604020202020204" pitchFamily="34" charset="0"/>
                <a:cs typeface="Arial" panose="020B0604020202020204" pitchFamily="34" charset="0"/>
              </a:rPr>
              <a:t>February </a:t>
            </a:r>
            <a:r>
              <a:rPr lang="en-US" altLang="ja-JP" dirty="0" smtClean="0">
                <a:solidFill>
                  <a:srgbClr val="FF0000"/>
                </a:solidFill>
                <a:latin typeface="Arial" panose="020B0604020202020204" pitchFamily="34" charset="0"/>
                <a:cs typeface="Arial" panose="020B0604020202020204" pitchFamily="34" charset="0"/>
              </a:rPr>
              <a:t>27th 2014 (UTC).</a:t>
            </a:r>
            <a:endParaRPr lang="en-US" altLang="ja-JP" dirty="0" smtClean="0">
              <a:latin typeface="Arial" panose="020B0604020202020204" pitchFamily="34" charset="0"/>
              <a:cs typeface="Arial" panose="020B0604020202020204" pitchFamily="34" charset="0"/>
            </a:endParaRPr>
          </a:p>
        </p:txBody>
      </p:sp>
      <p:pic>
        <p:nvPicPr>
          <p:cNvPr id="15367" name="Picture 8"/>
          <p:cNvPicPr>
            <a:picLocks noChangeAspect="1" noChangeArrowheads="1"/>
          </p:cNvPicPr>
          <p:nvPr/>
        </p:nvPicPr>
        <p:blipFill>
          <a:blip r:embed="rId3" cstate="print"/>
          <a:srcRect/>
          <a:stretch>
            <a:fillRect/>
          </a:stretch>
        </p:blipFill>
        <p:spPr bwMode="auto">
          <a:xfrm>
            <a:off x="4306124" y="5356324"/>
            <a:ext cx="3655791" cy="1227372"/>
          </a:xfrm>
          <a:prstGeom prst="rect">
            <a:avLst/>
          </a:prstGeom>
          <a:noFill/>
          <a:ln w="9525">
            <a:noFill/>
            <a:miter lim="800000"/>
            <a:headEnd/>
            <a:tailEnd/>
          </a:ln>
        </p:spPr>
      </p:pic>
      <p:pic>
        <p:nvPicPr>
          <p:cNvPr id="15370" name="Picture 11"/>
          <p:cNvPicPr>
            <a:picLocks noChangeAspect="1" noChangeArrowheads="1"/>
          </p:cNvPicPr>
          <p:nvPr/>
        </p:nvPicPr>
        <p:blipFill>
          <a:blip r:embed="rId4" cstate="print"/>
          <a:srcRect/>
          <a:stretch>
            <a:fillRect/>
          </a:stretch>
        </p:blipFill>
        <p:spPr bwMode="auto">
          <a:xfrm>
            <a:off x="43873" y="4105186"/>
            <a:ext cx="3647115" cy="2619290"/>
          </a:xfrm>
          <a:prstGeom prst="rect">
            <a:avLst/>
          </a:prstGeom>
          <a:noFill/>
          <a:ln w="12700">
            <a:noFill/>
            <a:miter lim="800000"/>
            <a:headEnd/>
            <a:tailEnd/>
          </a:ln>
        </p:spPr>
      </p:pic>
      <p:pic>
        <p:nvPicPr>
          <p:cNvPr id="14" name="Picture 46" descr="GPM_core1_RGB"/>
          <p:cNvPicPr>
            <a:picLocks noChangeAspect="1" noChangeArrowheads="1"/>
          </p:cNvPicPr>
          <p:nvPr/>
        </p:nvPicPr>
        <p:blipFill rotWithShape="1">
          <a:blip r:embed="rId5" cstate="print"/>
          <a:srcRect l="17653"/>
          <a:stretch/>
        </p:blipFill>
        <p:spPr bwMode="auto">
          <a:xfrm>
            <a:off x="107504" y="891828"/>
            <a:ext cx="3410630" cy="2928938"/>
          </a:xfrm>
          <a:prstGeom prst="rect">
            <a:avLst/>
          </a:prstGeom>
          <a:noFill/>
        </p:spPr>
      </p:pic>
      <p:sp>
        <p:nvSpPr>
          <p:cNvPr id="15" name="Text Box 36"/>
          <p:cNvSpPr txBox="1">
            <a:spLocks noChangeArrowheads="1"/>
          </p:cNvSpPr>
          <p:nvPr/>
        </p:nvSpPr>
        <p:spPr bwMode="auto">
          <a:xfrm>
            <a:off x="2966103" y="2506038"/>
            <a:ext cx="1395413" cy="738664"/>
          </a:xfrm>
          <a:prstGeom prst="rect">
            <a:avLst/>
          </a:prstGeom>
          <a:noFill/>
          <a:ln w="12700">
            <a:noFill/>
            <a:miter lim="800000"/>
            <a:headEnd/>
            <a:tailEnd/>
          </a:ln>
          <a:effectLst/>
        </p:spPr>
        <p:txBody>
          <a:bodyPr>
            <a:spAutoFit/>
          </a:bodyPr>
          <a:lstStyle/>
          <a:p>
            <a:r>
              <a:rPr lang="en-US" altLang="ja-JP" sz="1400" dirty="0" err="1">
                <a:latin typeface="+mn-lt"/>
              </a:rPr>
              <a:t>KuPR</a:t>
            </a:r>
            <a:r>
              <a:rPr lang="en-US" altLang="ja-JP" sz="1400" dirty="0">
                <a:latin typeface="+mn-lt"/>
              </a:rPr>
              <a:t>: 13.6GHz radar (phased array)</a:t>
            </a:r>
            <a:endParaRPr kumimoji="0" lang="en-US" altLang="ja-JP" sz="1400" dirty="0">
              <a:latin typeface="+mn-lt"/>
            </a:endParaRPr>
          </a:p>
        </p:txBody>
      </p:sp>
      <p:sp>
        <p:nvSpPr>
          <p:cNvPr id="16" name="Text Box 37"/>
          <p:cNvSpPr txBox="1">
            <a:spLocks noChangeArrowheads="1"/>
          </p:cNvSpPr>
          <p:nvPr/>
        </p:nvSpPr>
        <p:spPr bwMode="auto">
          <a:xfrm>
            <a:off x="772194" y="3088383"/>
            <a:ext cx="1727200" cy="503590"/>
          </a:xfrm>
          <a:prstGeom prst="rect">
            <a:avLst/>
          </a:prstGeom>
          <a:noFill/>
          <a:ln w="12700">
            <a:noFill/>
            <a:miter lim="800000"/>
            <a:headEnd/>
            <a:tailEnd/>
          </a:ln>
          <a:effectLst/>
        </p:spPr>
        <p:txBody>
          <a:bodyPr lIns="18000" tIns="36000" rIns="18000" bIns="36000">
            <a:spAutoFit/>
          </a:bodyPr>
          <a:lstStyle/>
          <a:p>
            <a:r>
              <a:rPr lang="en-US" altLang="ja-JP" sz="1400" dirty="0" err="1">
                <a:latin typeface="+mn-lt"/>
              </a:rPr>
              <a:t>KaPR</a:t>
            </a:r>
            <a:r>
              <a:rPr lang="en-US" altLang="ja-JP" sz="1400" dirty="0">
                <a:latin typeface="+mn-lt"/>
              </a:rPr>
              <a:t>: 35.5GHz radar (phased array)</a:t>
            </a:r>
          </a:p>
        </p:txBody>
      </p:sp>
      <p:sp>
        <p:nvSpPr>
          <p:cNvPr id="17" name="Text Box 38"/>
          <p:cNvSpPr txBox="1">
            <a:spLocks noChangeArrowheads="1"/>
          </p:cNvSpPr>
          <p:nvPr/>
        </p:nvSpPr>
        <p:spPr bwMode="auto">
          <a:xfrm>
            <a:off x="2965668" y="1497926"/>
            <a:ext cx="1123950" cy="738664"/>
          </a:xfrm>
          <a:prstGeom prst="rect">
            <a:avLst/>
          </a:prstGeom>
          <a:noFill/>
          <a:ln w="12700">
            <a:noFill/>
            <a:miter lim="800000"/>
            <a:headEnd/>
            <a:tailEnd/>
          </a:ln>
          <a:effectLst/>
        </p:spPr>
        <p:txBody>
          <a:bodyPr>
            <a:spAutoFit/>
          </a:bodyPr>
          <a:lstStyle/>
          <a:p>
            <a:r>
              <a:rPr lang="en-US" altLang="ja-JP" sz="1400">
                <a:latin typeface="+mn-lt"/>
              </a:rPr>
              <a:t>GMI (Microwave Imager)</a:t>
            </a:r>
            <a:endParaRPr kumimoji="0" lang="en-US" altLang="ja-JP" sz="1400">
              <a:latin typeface="+mn-lt"/>
            </a:endParaRPr>
          </a:p>
        </p:txBody>
      </p:sp>
      <p:sp>
        <p:nvSpPr>
          <p:cNvPr id="18" name="Line 39"/>
          <p:cNvSpPr>
            <a:spLocks noChangeShapeType="1"/>
          </p:cNvSpPr>
          <p:nvPr/>
        </p:nvSpPr>
        <p:spPr bwMode="auto">
          <a:xfrm flipH="1">
            <a:off x="2654473" y="1648520"/>
            <a:ext cx="360363" cy="44450"/>
          </a:xfrm>
          <a:prstGeom prst="line">
            <a:avLst/>
          </a:prstGeom>
          <a:noFill/>
          <a:ln w="19050">
            <a:solidFill>
              <a:schemeClr val="tx1"/>
            </a:solidFill>
            <a:round/>
            <a:headEnd/>
            <a:tailEnd type="arrow" w="med" len="med"/>
          </a:ln>
          <a:effectLst/>
        </p:spPr>
        <p:txBody>
          <a:bodyPr/>
          <a:lstStyle/>
          <a:p>
            <a:endParaRPr lang="ja-JP" altLang="en-US"/>
          </a:p>
        </p:txBody>
      </p:sp>
      <p:sp>
        <p:nvSpPr>
          <p:cNvPr id="19" name="Line 40"/>
          <p:cNvSpPr>
            <a:spLocks noChangeShapeType="1"/>
          </p:cNvSpPr>
          <p:nvPr/>
        </p:nvSpPr>
        <p:spPr bwMode="auto">
          <a:xfrm flipV="1">
            <a:off x="1104539" y="2818507"/>
            <a:ext cx="513297" cy="269876"/>
          </a:xfrm>
          <a:prstGeom prst="line">
            <a:avLst/>
          </a:prstGeom>
          <a:noFill/>
          <a:ln w="19050">
            <a:solidFill>
              <a:schemeClr val="tx1"/>
            </a:solidFill>
            <a:round/>
            <a:headEnd/>
            <a:tailEnd type="arrow" w="med" len="med"/>
          </a:ln>
          <a:effectLst/>
        </p:spPr>
        <p:txBody>
          <a:bodyPr/>
          <a:lstStyle/>
          <a:p>
            <a:endParaRPr lang="ja-JP" altLang="en-US"/>
          </a:p>
        </p:txBody>
      </p:sp>
      <p:sp>
        <p:nvSpPr>
          <p:cNvPr id="20" name="Line 41"/>
          <p:cNvSpPr>
            <a:spLocks noChangeShapeType="1"/>
          </p:cNvSpPr>
          <p:nvPr/>
        </p:nvSpPr>
        <p:spPr bwMode="auto">
          <a:xfrm flipH="1" flipV="1">
            <a:off x="2743373" y="2637532"/>
            <a:ext cx="225425" cy="46038"/>
          </a:xfrm>
          <a:prstGeom prst="line">
            <a:avLst/>
          </a:prstGeom>
          <a:noFill/>
          <a:ln w="19050">
            <a:solidFill>
              <a:schemeClr val="tx1"/>
            </a:solidFill>
            <a:round/>
            <a:headEnd/>
            <a:tailEnd type="arrow" w="med" len="med"/>
          </a:ln>
          <a:effectLst/>
        </p:spPr>
        <p:txBody>
          <a:bodyPr/>
          <a:lstStyle/>
          <a:p>
            <a:endParaRPr lang="ja-JP" altLang="en-US"/>
          </a:p>
        </p:txBody>
      </p:sp>
      <p:sp>
        <p:nvSpPr>
          <p:cNvPr id="22" name="テキスト ボックス 6"/>
          <p:cNvSpPr txBox="1">
            <a:spLocks noChangeArrowheads="1"/>
          </p:cNvSpPr>
          <p:nvPr/>
        </p:nvSpPr>
        <p:spPr bwMode="auto">
          <a:xfrm>
            <a:off x="35496" y="5265732"/>
            <a:ext cx="1251561" cy="738664"/>
          </a:xfrm>
          <a:prstGeom prst="rect">
            <a:avLst/>
          </a:prstGeom>
          <a:noFill/>
          <a:ln w="9525">
            <a:noFill/>
            <a:miter lim="800000"/>
            <a:headEnd/>
            <a:tailEnd/>
          </a:ln>
        </p:spPr>
        <p:txBody>
          <a:bodyPr wrap="none">
            <a:spAutoFit/>
          </a:bodyPr>
          <a:lstStyle/>
          <a:p>
            <a:r>
              <a:rPr lang="en-US" altLang="ja-JP" sz="1400" b="1" dirty="0">
                <a:latin typeface="+mn-lt"/>
              </a:rPr>
              <a:t>Core</a:t>
            </a:r>
          </a:p>
          <a:p>
            <a:r>
              <a:rPr lang="en-US" altLang="ja-JP" sz="1400" b="1" dirty="0" smtClean="0">
                <a:latin typeface="+mn-lt"/>
              </a:rPr>
              <a:t>Observatory</a:t>
            </a:r>
            <a:br>
              <a:rPr lang="en-US" altLang="ja-JP" sz="1400" b="1" dirty="0" smtClean="0">
                <a:latin typeface="+mn-lt"/>
              </a:rPr>
            </a:br>
            <a:r>
              <a:rPr lang="en-US" altLang="ja-JP" sz="1400" b="1" dirty="0" smtClean="0">
                <a:latin typeface="+mn-lt"/>
              </a:rPr>
              <a:t>by NASA-JAXA</a:t>
            </a:r>
            <a:endParaRPr lang="ja-JP" altLang="en-US" sz="1400" b="1" dirty="0">
              <a:latin typeface="+mn-lt"/>
            </a:endParaRPr>
          </a:p>
        </p:txBody>
      </p:sp>
      <p:sp>
        <p:nvSpPr>
          <p:cNvPr id="23" name="テキスト ボックス 7"/>
          <p:cNvSpPr txBox="1">
            <a:spLocks noChangeArrowheads="1"/>
          </p:cNvSpPr>
          <p:nvPr/>
        </p:nvSpPr>
        <p:spPr bwMode="auto">
          <a:xfrm>
            <a:off x="3365693" y="3988172"/>
            <a:ext cx="1261697" cy="954107"/>
          </a:xfrm>
          <a:prstGeom prst="rect">
            <a:avLst/>
          </a:prstGeom>
          <a:noFill/>
          <a:ln w="9525">
            <a:noFill/>
            <a:miter lim="800000"/>
            <a:headEnd/>
            <a:tailEnd/>
          </a:ln>
        </p:spPr>
        <p:txBody>
          <a:bodyPr>
            <a:spAutoFit/>
          </a:bodyPr>
          <a:lstStyle/>
          <a:p>
            <a:r>
              <a:rPr lang="en-US" altLang="ja-JP" sz="1400" b="1" dirty="0">
                <a:latin typeface="+mn-lt"/>
              </a:rPr>
              <a:t>Constellation </a:t>
            </a:r>
          </a:p>
          <a:p>
            <a:r>
              <a:rPr lang="en-US" altLang="ja-JP" sz="1400" b="1" dirty="0" smtClean="0">
                <a:latin typeface="+mn-lt"/>
              </a:rPr>
              <a:t>Satellites by international partners</a:t>
            </a:r>
            <a:endParaRPr lang="ja-JP" altLang="en-US" sz="1400" b="1" dirty="0">
              <a:latin typeface="+mn-lt"/>
            </a:endParaRPr>
          </a:p>
        </p:txBody>
      </p:sp>
      <p:sp>
        <p:nvSpPr>
          <p:cNvPr id="30" name="正方形/長方形 29"/>
          <p:cNvSpPr/>
          <p:nvPr/>
        </p:nvSpPr>
        <p:spPr>
          <a:xfrm>
            <a:off x="107504" y="1012454"/>
            <a:ext cx="4187542" cy="27363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altLang="ja-JP" dirty="0">
                <a:solidFill>
                  <a:schemeClr val="tx2">
                    <a:lumMod val="50000"/>
                  </a:schemeClr>
                </a:solidFill>
                <a:cs typeface="Arial" pitchFamily="34" charset="0"/>
              </a:rPr>
              <a:t>GPM </a:t>
            </a:r>
            <a:r>
              <a:rPr lang="en-US" altLang="ja-JP" dirty="0" smtClean="0">
                <a:solidFill>
                  <a:schemeClr val="tx2">
                    <a:lumMod val="50000"/>
                  </a:schemeClr>
                </a:solidFill>
                <a:cs typeface="Arial" pitchFamily="34" charset="0"/>
              </a:rPr>
              <a:t>Core Observatory</a:t>
            </a:r>
            <a:endParaRPr kumimoji="1" lang="ja-JP" altLang="en-US" dirty="0">
              <a:solidFill>
                <a:schemeClr val="tx2">
                  <a:lumMod val="50000"/>
                </a:schemeClr>
              </a:solidFill>
            </a:endParaRPr>
          </a:p>
        </p:txBody>
      </p:sp>
      <p:sp>
        <p:nvSpPr>
          <p:cNvPr id="32" name="下矢印 31"/>
          <p:cNvSpPr/>
          <p:nvPr/>
        </p:nvSpPr>
        <p:spPr>
          <a:xfrm flipV="1">
            <a:off x="899591" y="3820766"/>
            <a:ext cx="132938" cy="576064"/>
          </a:xfrm>
          <a:prstGeom prst="downArrow">
            <a:avLst>
              <a:gd name="adj1" fmla="val 50000"/>
              <a:gd name="adj2" fmla="val 139948"/>
            </a:avLst>
          </a:prstGeom>
          <a:solidFill>
            <a:srgbClr val="FF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AutoShape 9"/>
          <p:cNvSpPr>
            <a:spLocks noChangeArrowheads="1"/>
          </p:cNvSpPr>
          <p:nvPr/>
        </p:nvSpPr>
        <p:spPr bwMode="auto">
          <a:xfrm rot="16200000">
            <a:off x="3151469" y="5635209"/>
            <a:ext cx="1200415" cy="786662"/>
          </a:xfrm>
          <a:prstGeom prst="downArrow">
            <a:avLst>
              <a:gd name="adj1" fmla="val 50000"/>
              <a:gd name="adj2" fmla="val 25000"/>
            </a:avLst>
          </a:prstGeom>
          <a:solidFill>
            <a:srgbClr val="002060"/>
          </a:solidFill>
          <a:ln w="9525">
            <a:solidFill>
              <a:schemeClr val="tx1"/>
            </a:solidFill>
            <a:miter lim="800000"/>
            <a:headEnd/>
            <a:tailEnd/>
          </a:ln>
        </p:spPr>
        <p:txBody>
          <a:bodyPr vert="eaVert" wrap="none" anchor="ctr"/>
          <a:lstStyle/>
          <a:p>
            <a:endParaRPr lang="ja-JP" altLang="en-US">
              <a:solidFill>
                <a:srgbClr val="000000"/>
              </a:solidFill>
            </a:endParaRPr>
          </a:p>
        </p:txBody>
      </p:sp>
      <p:sp>
        <p:nvSpPr>
          <p:cNvPr id="24" name="Rectangle 2"/>
          <p:cNvSpPr txBox="1">
            <a:spLocks noChangeArrowheads="1"/>
          </p:cNvSpPr>
          <p:nvPr/>
        </p:nvSpPr>
        <p:spPr>
          <a:xfrm>
            <a:off x="510987" y="63500"/>
            <a:ext cx="8103347" cy="579438"/>
          </a:xfrm>
          <a:prstGeom prst="rect">
            <a:avLst/>
          </a:prstGeom>
        </p:spPr>
        <p:txBody>
          <a:bodyPr vert="horz" anchor="ctr">
            <a:normAutofit fontScale="75000" lnSpcReduction="20000"/>
            <a:scene3d>
              <a:camera prst="orthographicFront"/>
              <a:lightRig rig="soft" dir="t"/>
            </a:scene3d>
            <a:sp3d prstMaterial="softEdge">
              <a:bevelT w="25400" h="25400"/>
            </a:sp3d>
          </a:bodyPr>
          <a:lstStyle>
            <a:lvl1pPr algn="l" rtl="0" eaLnBrk="0" fontAlgn="base" hangingPunct="0">
              <a:spcBef>
                <a:spcPct val="0"/>
              </a:spcBef>
              <a:spcAft>
                <a:spcPct val="0"/>
              </a:spcAft>
              <a:defRPr kumimoji="1"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2pPr>
            <a:lvl3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3pPr>
            <a:lvl4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4pPr>
            <a:lvl5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5pPr>
            <a:lvl6pPr marL="457200" algn="l" rtl="0" fontAlgn="base">
              <a:spcBef>
                <a:spcPct val="0"/>
              </a:spcBef>
              <a:spcAft>
                <a:spcPct val="0"/>
              </a:spcAft>
              <a:defRPr kumimoji="1" sz="4100" b="1">
                <a:solidFill>
                  <a:schemeClr val="tx2"/>
                </a:solidFill>
                <a:latin typeface="Lucida Sans Unicode" pitchFamily="34" charset="0"/>
                <a:ea typeface="ＭＳ Ｐゴシック" charset="-128"/>
              </a:defRPr>
            </a:lvl6pPr>
            <a:lvl7pPr marL="914400" algn="l" rtl="0" fontAlgn="base">
              <a:spcBef>
                <a:spcPct val="0"/>
              </a:spcBef>
              <a:spcAft>
                <a:spcPct val="0"/>
              </a:spcAft>
              <a:defRPr kumimoji="1" sz="4100" b="1">
                <a:solidFill>
                  <a:schemeClr val="tx2"/>
                </a:solidFill>
                <a:latin typeface="Lucida Sans Unicode" pitchFamily="34" charset="0"/>
                <a:ea typeface="ＭＳ Ｐゴシック" charset="-128"/>
              </a:defRPr>
            </a:lvl7pPr>
            <a:lvl8pPr marL="1371600" algn="l" rtl="0" fontAlgn="base">
              <a:spcBef>
                <a:spcPct val="0"/>
              </a:spcBef>
              <a:spcAft>
                <a:spcPct val="0"/>
              </a:spcAft>
              <a:defRPr kumimoji="1" sz="4100" b="1">
                <a:solidFill>
                  <a:schemeClr val="tx2"/>
                </a:solidFill>
                <a:latin typeface="Lucida Sans Unicode" pitchFamily="34" charset="0"/>
                <a:ea typeface="ＭＳ Ｐゴシック" charset="-128"/>
              </a:defRPr>
            </a:lvl8pPr>
            <a:lvl9pPr marL="1828800" algn="l" rtl="0" fontAlgn="base">
              <a:spcBef>
                <a:spcPct val="0"/>
              </a:spcBef>
              <a:spcAft>
                <a:spcPct val="0"/>
              </a:spcAft>
              <a:defRPr kumimoji="1" sz="4100" b="1">
                <a:solidFill>
                  <a:schemeClr val="tx2"/>
                </a:solidFill>
                <a:latin typeface="Lucida Sans Unicode" pitchFamily="34" charset="0"/>
                <a:ea typeface="ＭＳ Ｐゴシック" charset="-128"/>
              </a:defRPr>
            </a:lvl9pPr>
            <a:extLst/>
          </a:lstStyle>
          <a:p>
            <a:pPr algn="ctr" eaLnBrk="1" hangingPunct="1">
              <a:defRPr/>
            </a:pPr>
            <a:r>
              <a:rPr lang="en-US" altLang="ja-JP">
                <a:latin typeface="Arial" charset="0"/>
                <a:cs typeface="Arial" charset="0"/>
              </a:rPr>
              <a:t>Global Precipitation Measurement (GPM)</a:t>
            </a:r>
            <a:endParaRPr lang="en-US" altLang="ja-JP" smtClean="0">
              <a:latin typeface="Arial" charset="0"/>
              <a:cs typeface="Arial" charset="0"/>
            </a:endParaRPr>
          </a:p>
        </p:txBody>
      </p:sp>
    </p:spTree>
    <p:extLst>
      <p:ext uri="{BB962C8B-B14F-4D97-AF65-F5344CB8AC3E}">
        <p14:creationId xmlns:p14="http://schemas.microsoft.com/office/powerpoint/2010/main" val="1106541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noCrop="1"/>
          </p:cNvPicPr>
          <p:nvPr/>
        </p:nvPicPr>
        <p:blipFill>
          <a:blip r:embed="rId2" cstate="print"/>
          <a:srcRect/>
          <a:stretch>
            <a:fillRect/>
          </a:stretch>
        </p:blipFill>
        <p:spPr bwMode="auto">
          <a:xfrm>
            <a:off x="52388" y="819150"/>
            <a:ext cx="9021762" cy="3257550"/>
          </a:xfrm>
          <a:prstGeom prst="rect">
            <a:avLst/>
          </a:prstGeom>
          <a:noFill/>
          <a:ln w="9525">
            <a:noFill/>
            <a:miter lim="800000"/>
            <a:headEnd/>
            <a:tailEnd/>
          </a:ln>
        </p:spPr>
      </p:pic>
      <p:sp>
        <p:nvSpPr>
          <p:cNvPr id="25603" name="テキスト ボックス 5"/>
          <p:cNvSpPr txBox="1">
            <a:spLocks noChangeArrowheads="1"/>
          </p:cNvSpPr>
          <p:nvPr/>
        </p:nvSpPr>
        <p:spPr bwMode="auto">
          <a:xfrm>
            <a:off x="334963" y="4129088"/>
            <a:ext cx="6278562" cy="307975"/>
          </a:xfrm>
          <a:prstGeom prst="rect">
            <a:avLst/>
          </a:prstGeom>
          <a:noFill/>
          <a:ln w="9525">
            <a:noFill/>
            <a:miter lim="800000"/>
            <a:headEnd/>
            <a:tailEnd/>
          </a:ln>
        </p:spPr>
        <p:txBody>
          <a:bodyPr wrap="none">
            <a:spAutoFit/>
          </a:bodyPr>
          <a:lstStyle/>
          <a:p>
            <a:pPr algn="ctr"/>
            <a:r>
              <a:rPr lang="en-US" altLang="ja-JP" sz="1400">
                <a:cs typeface="Arial" charset="0"/>
              </a:rPr>
              <a:t>Typhoon MORAKOT (09W): Aug. 5 – 10, 2009 (Big impact in Chinese Taipei)</a:t>
            </a:r>
            <a:endParaRPr lang="ja-JP" altLang="en-US" sz="1400">
              <a:cs typeface="Arial" charset="0"/>
            </a:endParaRPr>
          </a:p>
        </p:txBody>
      </p:sp>
      <p:sp>
        <p:nvSpPr>
          <p:cNvPr id="8" name="Rectangle 3"/>
          <p:cNvSpPr txBox="1">
            <a:spLocks noChangeArrowheads="1"/>
          </p:cNvSpPr>
          <p:nvPr/>
        </p:nvSpPr>
        <p:spPr>
          <a:xfrm>
            <a:off x="271463" y="4632325"/>
            <a:ext cx="6138862" cy="1439863"/>
          </a:xfrm>
          <a:prstGeom prst="rect">
            <a:avLst/>
          </a:prstGeom>
        </p:spPr>
        <p:txBody>
          <a:bodyPr/>
          <a:lstStyle/>
          <a:p>
            <a:pPr marL="174625" indent="-174625" algn="just" defTabSz="873125">
              <a:spcBef>
                <a:spcPct val="20000"/>
              </a:spcBef>
              <a:buFontTx/>
              <a:buChar char="•"/>
              <a:defRPr/>
            </a:pPr>
            <a:r>
              <a:rPr lang="is-IS" altLang="ja-JP" sz="2000" kern="0" smtClean="0">
                <a:ea typeface="ＭＳ Ｐゴシック" pitchFamily="50" charset="-128"/>
                <a:cs typeface="Arial" pitchFamily="34" charset="0"/>
              </a:rPr>
              <a:t>Rapidly changing precipitation phenomena need frequent observations.</a:t>
            </a:r>
          </a:p>
          <a:p>
            <a:pPr marL="174625" indent="-174625" algn="just" defTabSz="873125">
              <a:spcBef>
                <a:spcPct val="20000"/>
              </a:spcBef>
              <a:buFontTx/>
              <a:buChar char="•"/>
              <a:defRPr/>
            </a:pPr>
            <a:r>
              <a:rPr lang="is-IS" altLang="ja-JP" sz="2000" kern="0" smtClean="0">
                <a:ea typeface="ＭＳ Ｐゴシック" pitchFamily="50" charset="-128"/>
                <a:cs typeface="Arial" pitchFamily="34" charset="0"/>
              </a:rPr>
              <a:t>Global </a:t>
            </a:r>
            <a:r>
              <a:rPr lang="is-IS" altLang="ja-JP" sz="2000" kern="0">
                <a:ea typeface="ＭＳ Ｐゴシック" pitchFamily="50" charset="-128"/>
                <a:cs typeface="Arial" pitchFamily="34" charset="0"/>
              </a:rPr>
              <a:t>rainfall map merging TRMM, polar orbiting microwave radiometer/sounders, and geostationary infrared radiometers</a:t>
            </a:r>
            <a:r>
              <a:rPr lang="is-IS" altLang="ja-JP" sz="2000" kern="0" smtClean="0">
                <a:ea typeface="ＭＳ Ｐゴシック" pitchFamily="50" charset="-128"/>
                <a:cs typeface="Arial" pitchFamily="34" charset="0"/>
              </a:rPr>
              <a:t>.</a:t>
            </a:r>
            <a:endParaRPr lang="is-IS" altLang="ja-JP" sz="2000" kern="0">
              <a:ea typeface="ＭＳ Ｐゴシック" pitchFamily="50" charset="-128"/>
              <a:cs typeface="Arial" pitchFamily="34" charset="0"/>
            </a:endParaRPr>
          </a:p>
        </p:txBody>
      </p:sp>
      <p:pic>
        <p:nvPicPr>
          <p:cNvPr id="25605" name="Picture 8"/>
          <p:cNvPicPr>
            <a:picLocks noChangeAspect="1" noChangeArrowheads="1"/>
          </p:cNvPicPr>
          <p:nvPr/>
        </p:nvPicPr>
        <p:blipFill>
          <a:blip r:embed="rId3" cstate="print"/>
          <a:srcRect/>
          <a:stretch>
            <a:fillRect/>
          </a:stretch>
        </p:blipFill>
        <p:spPr bwMode="auto">
          <a:xfrm>
            <a:off x="6572250" y="4129088"/>
            <a:ext cx="2417763" cy="200025"/>
          </a:xfrm>
          <a:prstGeom prst="rect">
            <a:avLst/>
          </a:prstGeom>
          <a:noFill/>
          <a:ln w="12700">
            <a:noFill/>
            <a:miter lim="800000"/>
            <a:headEnd/>
            <a:tailEnd/>
          </a:ln>
        </p:spPr>
      </p:pic>
      <p:pic>
        <p:nvPicPr>
          <p:cNvPr id="25606" name="Picture 8"/>
          <p:cNvPicPr>
            <a:picLocks noChangeAspect="1" noChangeArrowheads="1"/>
          </p:cNvPicPr>
          <p:nvPr/>
        </p:nvPicPr>
        <p:blipFill>
          <a:blip r:embed="rId4" cstate="print"/>
          <a:srcRect/>
          <a:stretch>
            <a:fillRect/>
          </a:stretch>
        </p:blipFill>
        <p:spPr bwMode="auto">
          <a:xfrm>
            <a:off x="6627813" y="4365625"/>
            <a:ext cx="2198687" cy="2381250"/>
          </a:xfrm>
          <a:prstGeom prst="rect">
            <a:avLst/>
          </a:prstGeom>
          <a:noFill/>
          <a:ln w="9525">
            <a:noFill/>
            <a:miter lim="800000"/>
            <a:headEnd/>
            <a:tailEnd/>
          </a:ln>
        </p:spPr>
      </p:pic>
      <p:sp>
        <p:nvSpPr>
          <p:cNvPr id="9" name="Text Box 2"/>
          <p:cNvSpPr txBox="1">
            <a:spLocks noChangeArrowheads="1"/>
          </p:cNvSpPr>
          <p:nvPr/>
        </p:nvSpPr>
        <p:spPr bwMode="auto">
          <a:xfrm>
            <a:off x="573088" y="6316663"/>
            <a:ext cx="4873625" cy="401637"/>
          </a:xfrm>
          <a:prstGeom prst="rect">
            <a:avLst/>
          </a:prstGeom>
          <a:gradFill rotWithShape="1">
            <a:gsLst>
              <a:gs pos="0">
                <a:srgbClr val="A3C4FF"/>
              </a:gs>
              <a:gs pos="35001">
                <a:srgbClr val="BFD5FF"/>
              </a:gs>
              <a:gs pos="100000">
                <a:srgbClr val="E5EEFF"/>
              </a:gs>
            </a:gsLst>
            <a:lin ang="16200000" scaled="1"/>
          </a:gradFill>
          <a:ln w="9525">
            <a:solidFill>
              <a:srgbClr val="4A7EBB"/>
            </a:solidFill>
            <a:miter lim="800000"/>
            <a:headEnd/>
            <a:tailEnd/>
          </a:ln>
          <a:effectLst>
            <a:outerShdw blurRad="63500" dist="20000" dir="5400000" rotWithShape="0">
              <a:srgbClr val="000000">
                <a:alpha val="37999"/>
              </a:srgbClr>
            </a:outerShdw>
          </a:effectLst>
        </p:spPr>
        <p:txBody>
          <a:bodyPr lIns="90000" tIns="46800" rIns="90000" bIns="46800">
            <a:spAutoFit/>
          </a:bodyPr>
          <a:lstStyle/>
          <a:p>
            <a:pPr>
              <a:spcBef>
                <a:spcPct val="50000"/>
              </a:spcBef>
              <a:defRPr/>
            </a:pPr>
            <a:r>
              <a:rPr lang="pt-BR" altLang="ja-JP" sz="2000" b="1">
                <a:latin typeface="Garamond" pitchFamily="18" charset="0"/>
                <a:ea typeface="ＭＳ Ｐゴシック" pitchFamily="50" charset="-128"/>
              </a:rPr>
              <a:t>http:</a:t>
            </a:r>
            <a:r>
              <a:rPr lang="en-US" altLang="ja-JP" sz="2000" b="1" dirty="0">
                <a:latin typeface="Garamond" pitchFamily="18" charset="0"/>
                <a:ea typeface="ＭＳ Ｐゴシック" pitchFamily="50" charset="-128"/>
              </a:rPr>
              <a:t>//</a:t>
            </a:r>
            <a:r>
              <a:rPr lang="pt-BR" altLang="ja-JP" sz="2000" b="1">
                <a:latin typeface="Garamond" pitchFamily="18" charset="0"/>
                <a:ea typeface="ＭＳ Ｐゴシック" pitchFamily="50" charset="-128"/>
              </a:rPr>
              <a:t>sharaku.eorc.jaxa.jp/GSMaP/</a:t>
            </a:r>
            <a:endParaRPr lang="en-US" altLang="ja-JP" sz="2000" b="1" dirty="0">
              <a:latin typeface="Garamond" pitchFamily="18" charset="0"/>
              <a:ea typeface="ＭＳ Ｐゴシック" pitchFamily="50" charset="-128"/>
            </a:endParaRPr>
          </a:p>
        </p:txBody>
      </p:sp>
      <p:sp>
        <p:nvSpPr>
          <p:cNvPr id="10" name="Rectangle 2"/>
          <p:cNvSpPr txBox="1">
            <a:spLocks noChangeArrowheads="1"/>
          </p:cNvSpPr>
          <p:nvPr/>
        </p:nvSpPr>
        <p:spPr>
          <a:xfrm>
            <a:off x="825500" y="63500"/>
            <a:ext cx="7493000" cy="579438"/>
          </a:xfrm>
          <a:prstGeom prst="rect">
            <a:avLst/>
          </a:prstGeom>
        </p:spPr>
        <p:txBody>
          <a:bodyPr anchor="ctr">
            <a:normAutofit fontScale="90000" lnSpcReduction="20000"/>
            <a:scene3d>
              <a:camera prst="orthographicFront"/>
              <a:lightRig rig="soft" dir="t"/>
            </a:scene3d>
            <a:sp3d prstMaterial="softEdge">
              <a:bevelT w="25400" h="25400"/>
            </a:sp3d>
          </a:bodyPr>
          <a:lstStyle/>
          <a:p>
            <a:pPr algn="ctr">
              <a:defRPr/>
            </a:pPr>
            <a:r>
              <a:rPr lang="en-US" altLang="ja-JP" sz="4100" b="1">
                <a:solidFill>
                  <a:schemeClr val="tx2"/>
                </a:solidFill>
                <a:effectLst>
                  <a:outerShdw blurRad="31750" dist="25400" dir="5400000" algn="tl" rotWithShape="0">
                    <a:srgbClr val="000000">
                      <a:alpha val="25000"/>
                    </a:srgbClr>
                  </a:outerShdw>
                </a:effectLst>
                <a:ea typeface="+mj-ea"/>
                <a:cs typeface="Arial" charset="0"/>
              </a:rPr>
              <a:t>GSMaP</a:t>
            </a:r>
          </a:p>
        </p:txBody>
      </p:sp>
      <p:sp>
        <p:nvSpPr>
          <p:cNvPr id="11" name="スライド番号プレースホルダ 6"/>
          <p:cNvSpPr txBox="1">
            <a:spLocks noGrp="1"/>
          </p:cNvSpPr>
          <p:nvPr/>
        </p:nvSpPr>
        <p:spPr bwMode="auto">
          <a:xfrm>
            <a:off x="8373656" y="6557818"/>
            <a:ext cx="785091" cy="300182"/>
          </a:xfrm>
          <a:prstGeom prst="rect">
            <a:avLst/>
          </a:prstGeom>
          <a:noFill/>
          <a:ln w="9525">
            <a:noFill/>
            <a:miter lim="800000"/>
            <a:headEnd/>
            <a:tailEnd/>
          </a:ln>
        </p:spPr>
        <p:txBody>
          <a:bodyPr/>
          <a:lstStyle/>
          <a:p>
            <a:pPr algn="r"/>
            <a:fld id="{89FBB806-39FB-4EB3-BC59-67A71223A732}" type="slidenum">
              <a:rPr lang="en-US" altLang="ja-JP">
                <a:cs typeface="Arial" pitchFamily="34" charset="0"/>
              </a:rPr>
              <a:pPr algn="r"/>
              <a:t>5</a:t>
            </a:fld>
            <a:endParaRPr lang="en-US" altLang="ja-JP">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work\20120810-TRMM14年分データ表示(可知さんへ)\PR2A25.0.5deg.1998_01-2011_12.png"/>
          <p:cNvPicPr>
            <a:picLocks noChangeAspect="1" noChangeArrowheads="1"/>
          </p:cNvPicPr>
          <p:nvPr/>
        </p:nvPicPr>
        <p:blipFill>
          <a:blip r:embed="rId3" cstate="print"/>
          <a:srcRect/>
          <a:stretch>
            <a:fillRect/>
          </a:stretch>
        </p:blipFill>
        <p:spPr bwMode="auto">
          <a:xfrm>
            <a:off x="200025" y="1390605"/>
            <a:ext cx="8743950" cy="3600450"/>
          </a:xfrm>
          <a:prstGeom prst="rect">
            <a:avLst/>
          </a:prstGeom>
          <a:noFill/>
        </p:spPr>
      </p:pic>
      <p:sp>
        <p:nvSpPr>
          <p:cNvPr id="5" name="テキスト ボックス 4"/>
          <p:cNvSpPr txBox="1"/>
          <p:nvPr/>
        </p:nvSpPr>
        <p:spPr>
          <a:xfrm>
            <a:off x="902208" y="5301208"/>
            <a:ext cx="7650736" cy="830997"/>
          </a:xfrm>
          <a:prstGeom prst="rect">
            <a:avLst/>
          </a:prstGeom>
          <a:noFill/>
        </p:spPr>
        <p:txBody>
          <a:bodyPr wrap="square" rtlCol="0">
            <a:spAutoFit/>
          </a:bodyPr>
          <a:lstStyle/>
          <a:p>
            <a:r>
              <a:rPr kumimoji="1" lang="en-US" altLang="ja-JP" sz="2400" dirty="0" smtClean="0">
                <a:latin typeface="Arial" panose="020B0604020202020204" pitchFamily="34" charset="0"/>
                <a:cs typeface="Arial" panose="020B0604020202020204" pitchFamily="34" charset="0"/>
              </a:rPr>
              <a:t>14 year-mean (from Jan. 1998 to Dec. 2011) surface rain observed by TRMM/PR</a:t>
            </a:r>
          </a:p>
        </p:txBody>
      </p:sp>
      <p:sp>
        <p:nvSpPr>
          <p:cNvPr id="6" name="スライド番号プレースホルダ 6"/>
          <p:cNvSpPr txBox="1">
            <a:spLocks noGrp="1"/>
          </p:cNvSpPr>
          <p:nvPr/>
        </p:nvSpPr>
        <p:spPr bwMode="auto">
          <a:xfrm>
            <a:off x="8620152" y="6618517"/>
            <a:ext cx="522747" cy="239483"/>
          </a:xfrm>
          <a:prstGeom prst="rect">
            <a:avLst/>
          </a:prstGeom>
          <a:noFill/>
          <a:ln w="9525">
            <a:noFill/>
            <a:miter lim="800000"/>
            <a:headEnd/>
            <a:tailEnd/>
          </a:ln>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fld id="{89FBB806-39FB-4EB3-BC59-67A71223A732}" type="slidenum">
              <a:rPr lang="en-US" altLang="ja-JP" sz="1400">
                <a:cs typeface="Arial" pitchFamily="34" charset="0"/>
              </a:rPr>
              <a:pPr algn="r"/>
              <a:t>6</a:t>
            </a:fld>
            <a:endParaRPr lang="en-US" altLang="ja-JP" sz="1400">
              <a:cs typeface="Arial" pitchFamily="34" charset="0"/>
            </a:endParaRPr>
          </a:p>
        </p:txBody>
      </p:sp>
      <p:sp>
        <p:nvSpPr>
          <p:cNvPr id="7" name="Rectangle 2"/>
          <p:cNvSpPr txBox="1">
            <a:spLocks noChangeArrowheads="1"/>
          </p:cNvSpPr>
          <p:nvPr/>
        </p:nvSpPr>
        <p:spPr>
          <a:xfrm>
            <a:off x="510987" y="63500"/>
            <a:ext cx="8103347" cy="579438"/>
          </a:xfrm>
          <a:prstGeom prst="rect">
            <a:avLst/>
          </a:prstGeom>
        </p:spPr>
        <p:txBody>
          <a:bodyPr vert="horz" anchor="ctr">
            <a:normAutofit fontScale="90000" lnSpcReduction="20000"/>
            <a:scene3d>
              <a:camera prst="orthographicFront"/>
              <a:lightRig rig="soft" dir="t"/>
            </a:scene3d>
            <a:sp3d prstMaterial="softEdge">
              <a:bevelT w="25400" h="25400"/>
            </a:sp3d>
          </a:bodyPr>
          <a:lstStyle>
            <a:lvl1pPr algn="l" rtl="0" eaLnBrk="0" fontAlgn="base" hangingPunct="0">
              <a:spcBef>
                <a:spcPct val="0"/>
              </a:spcBef>
              <a:spcAft>
                <a:spcPct val="0"/>
              </a:spcAft>
              <a:defRPr kumimoji="1"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2pPr>
            <a:lvl3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3pPr>
            <a:lvl4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4pPr>
            <a:lvl5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5pPr>
            <a:lvl6pPr marL="457200" algn="l" rtl="0" fontAlgn="base">
              <a:spcBef>
                <a:spcPct val="0"/>
              </a:spcBef>
              <a:spcAft>
                <a:spcPct val="0"/>
              </a:spcAft>
              <a:defRPr kumimoji="1" sz="4100" b="1">
                <a:solidFill>
                  <a:schemeClr val="tx2"/>
                </a:solidFill>
                <a:latin typeface="Lucida Sans Unicode" pitchFamily="34" charset="0"/>
                <a:ea typeface="ＭＳ Ｐゴシック" charset="-128"/>
              </a:defRPr>
            </a:lvl6pPr>
            <a:lvl7pPr marL="914400" algn="l" rtl="0" fontAlgn="base">
              <a:spcBef>
                <a:spcPct val="0"/>
              </a:spcBef>
              <a:spcAft>
                <a:spcPct val="0"/>
              </a:spcAft>
              <a:defRPr kumimoji="1" sz="4100" b="1">
                <a:solidFill>
                  <a:schemeClr val="tx2"/>
                </a:solidFill>
                <a:latin typeface="Lucida Sans Unicode" pitchFamily="34" charset="0"/>
                <a:ea typeface="ＭＳ Ｐゴシック" charset="-128"/>
              </a:defRPr>
            </a:lvl7pPr>
            <a:lvl8pPr marL="1371600" algn="l" rtl="0" fontAlgn="base">
              <a:spcBef>
                <a:spcPct val="0"/>
              </a:spcBef>
              <a:spcAft>
                <a:spcPct val="0"/>
              </a:spcAft>
              <a:defRPr kumimoji="1" sz="4100" b="1">
                <a:solidFill>
                  <a:schemeClr val="tx2"/>
                </a:solidFill>
                <a:latin typeface="Lucida Sans Unicode" pitchFamily="34" charset="0"/>
                <a:ea typeface="ＭＳ Ｐゴシック" charset="-128"/>
              </a:defRPr>
            </a:lvl8pPr>
            <a:lvl9pPr marL="1828800" algn="l" rtl="0" fontAlgn="base">
              <a:spcBef>
                <a:spcPct val="0"/>
              </a:spcBef>
              <a:spcAft>
                <a:spcPct val="0"/>
              </a:spcAft>
              <a:defRPr kumimoji="1" sz="4100" b="1">
                <a:solidFill>
                  <a:schemeClr val="tx2"/>
                </a:solidFill>
                <a:latin typeface="Lucida Sans Unicode" pitchFamily="34" charset="0"/>
                <a:ea typeface="ＭＳ Ｐゴシック" charset="-128"/>
              </a:defRPr>
            </a:lvl9pPr>
            <a:extLst/>
          </a:lstStyle>
          <a:p>
            <a:pPr algn="ctr" eaLnBrk="1" hangingPunct="1">
              <a:defRPr/>
            </a:pPr>
            <a:r>
              <a:rPr lang="en-US" altLang="ja-JP">
                <a:latin typeface="Arial" charset="0"/>
                <a:cs typeface="Arial" charset="0"/>
              </a:rPr>
              <a:t>Rainfall Climatology </a:t>
            </a:r>
            <a:r>
              <a:rPr lang="en-US" altLang="ja-JP">
                <a:latin typeface="Arial" charset="0"/>
                <a:cs typeface="Arial" charset="0"/>
              </a:rPr>
              <a:t>by </a:t>
            </a:r>
            <a:r>
              <a:rPr lang="en-US" altLang="ja-JP" smtClean="0">
                <a:latin typeface="Arial" charset="0"/>
                <a:cs typeface="Arial" charset="0"/>
              </a:rPr>
              <a:t>TRMM/PR</a:t>
            </a:r>
            <a:endParaRPr lang="en-US" altLang="ja-JP" smtClean="0">
              <a:latin typeface="Arial" charset="0"/>
              <a:cs typeface="Arial" charset="0"/>
            </a:endParaRPr>
          </a:p>
        </p:txBody>
      </p:sp>
    </p:spTree>
    <p:extLst>
      <p:ext uri="{BB962C8B-B14F-4D97-AF65-F5344CB8AC3E}">
        <p14:creationId xmlns:p14="http://schemas.microsoft.com/office/powerpoint/2010/main" val="34183940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D:\work\20121106-TRMM14高薮先生\datatime_series_ext16day_oce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820" y="1552464"/>
            <a:ext cx="7166049" cy="2388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D:\work\20121106-TRMM14高薮先生\datatime_series_ext16day_la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820" y="4357577"/>
            <a:ext cx="7166049" cy="238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テキスト ボックス 4"/>
          <p:cNvSpPr txBox="1">
            <a:spLocks noChangeArrowheads="1"/>
          </p:cNvSpPr>
          <p:nvPr/>
        </p:nvSpPr>
        <p:spPr bwMode="auto">
          <a:xfrm>
            <a:off x="1811495" y="1749403"/>
            <a:ext cx="792757"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mtClean="0">
                <a:solidFill>
                  <a:srgbClr val="000000"/>
                </a:solidFill>
                <a:latin typeface="Calibri" pitchFamily="34" charset="0"/>
              </a:rPr>
              <a:t>Ocean</a:t>
            </a:r>
            <a:endParaRPr lang="ja-JP" altLang="en-US" dirty="0">
              <a:solidFill>
                <a:srgbClr val="000000"/>
              </a:solidFill>
              <a:latin typeface="Calibri" pitchFamily="34" charset="0"/>
            </a:endParaRPr>
          </a:p>
        </p:txBody>
      </p:sp>
      <p:sp>
        <p:nvSpPr>
          <p:cNvPr id="2054" name="テキスト ボックス 5"/>
          <p:cNvSpPr txBox="1">
            <a:spLocks noChangeArrowheads="1"/>
          </p:cNvSpPr>
          <p:nvPr/>
        </p:nvSpPr>
        <p:spPr bwMode="auto">
          <a:xfrm>
            <a:off x="1884520" y="4485560"/>
            <a:ext cx="719731"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mtClean="0">
                <a:solidFill>
                  <a:srgbClr val="000000"/>
                </a:solidFill>
                <a:latin typeface="Calibri" pitchFamily="34" charset="0"/>
              </a:rPr>
              <a:t>Land</a:t>
            </a:r>
            <a:endParaRPr lang="ja-JP" altLang="en-US">
              <a:solidFill>
                <a:srgbClr val="000000"/>
              </a:solidFill>
              <a:latin typeface="Calibri" pitchFamily="34" charset="0"/>
            </a:endParaRPr>
          </a:p>
        </p:txBody>
      </p:sp>
      <p:sp>
        <p:nvSpPr>
          <p:cNvPr id="9" name="タイトル 3"/>
          <p:cNvSpPr txBox="1">
            <a:spLocks/>
          </p:cNvSpPr>
          <p:nvPr/>
        </p:nvSpPr>
        <p:spPr>
          <a:xfrm>
            <a:off x="129988" y="620325"/>
            <a:ext cx="8886218" cy="579438"/>
          </a:xfrm>
          <a:prstGeom prst="rect">
            <a:avLst/>
          </a:prstGeom>
        </p:spPr>
        <p:txBody>
          <a:bodyPr/>
          <a:lstStyle/>
          <a:p>
            <a:pPr algn="ctr">
              <a:defRPr/>
            </a:pPr>
            <a:r>
              <a:rPr lang="en-US" altLang="ja-JP" sz="2000" smtClean="0">
                <a:solidFill>
                  <a:srgbClr val="000000"/>
                </a:solidFill>
                <a:cs typeface="+mj-cs"/>
              </a:rPr>
              <a:t>Variation of precipitation by TRMM/PR (Jan. 1998 – Jun. 2012)</a:t>
            </a:r>
          </a:p>
        </p:txBody>
      </p:sp>
      <p:sp>
        <p:nvSpPr>
          <p:cNvPr id="10" name="Rectangle 2"/>
          <p:cNvSpPr txBox="1">
            <a:spLocks noChangeArrowheads="1"/>
          </p:cNvSpPr>
          <p:nvPr/>
        </p:nvSpPr>
        <p:spPr>
          <a:xfrm>
            <a:off x="510987" y="63500"/>
            <a:ext cx="8103347" cy="579438"/>
          </a:xfrm>
          <a:prstGeom prst="rect">
            <a:avLst/>
          </a:prstGeom>
        </p:spPr>
        <p:txBody>
          <a:bodyPr vert="horz" anchor="ctr">
            <a:normAutofit fontScale="90000" lnSpcReduction="20000"/>
            <a:scene3d>
              <a:camera prst="orthographicFront"/>
              <a:lightRig rig="soft" dir="t"/>
            </a:scene3d>
            <a:sp3d prstMaterial="softEdge">
              <a:bevelT w="25400" h="25400"/>
            </a:sp3d>
          </a:bodyPr>
          <a:lstStyle>
            <a:lvl1pPr algn="l" rtl="0" eaLnBrk="0" fontAlgn="base" hangingPunct="0">
              <a:spcBef>
                <a:spcPct val="0"/>
              </a:spcBef>
              <a:spcAft>
                <a:spcPct val="0"/>
              </a:spcAft>
              <a:defRPr kumimoji="1"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2pPr>
            <a:lvl3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3pPr>
            <a:lvl4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4pPr>
            <a:lvl5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5pPr>
            <a:lvl6pPr marL="457200" algn="l" rtl="0" fontAlgn="base">
              <a:spcBef>
                <a:spcPct val="0"/>
              </a:spcBef>
              <a:spcAft>
                <a:spcPct val="0"/>
              </a:spcAft>
              <a:defRPr kumimoji="1" sz="4100" b="1">
                <a:solidFill>
                  <a:schemeClr val="tx2"/>
                </a:solidFill>
                <a:latin typeface="Lucida Sans Unicode" pitchFamily="34" charset="0"/>
                <a:ea typeface="ＭＳ Ｐゴシック" charset="-128"/>
              </a:defRPr>
            </a:lvl6pPr>
            <a:lvl7pPr marL="914400" algn="l" rtl="0" fontAlgn="base">
              <a:spcBef>
                <a:spcPct val="0"/>
              </a:spcBef>
              <a:spcAft>
                <a:spcPct val="0"/>
              </a:spcAft>
              <a:defRPr kumimoji="1" sz="4100" b="1">
                <a:solidFill>
                  <a:schemeClr val="tx2"/>
                </a:solidFill>
                <a:latin typeface="Lucida Sans Unicode" pitchFamily="34" charset="0"/>
                <a:ea typeface="ＭＳ Ｐゴシック" charset="-128"/>
              </a:defRPr>
            </a:lvl7pPr>
            <a:lvl8pPr marL="1371600" algn="l" rtl="0" fontAlgn="base">
              <a:spcBef>
                <a:spcPct val="0"/>
              </a:spcBef>
              <a:spcAft>
                <a:spcPct val="0"/>
              </a:spcAft>
              <a:defRPr kumimoji="1" sz="4100" b="1">
                <a:solidFill>
                  <a:schemeClr val="tx2"/>
                </a:solidFill>
                <a:latin typeface="Lucida Sans Unicode" pitchFamily="34" charset="0"/>
                <a:ea typeface="ＭＳ Ｐゴシック" charset="-128"/>
              </a:defRPr>
            </a:lvl8pPr>
            <a:lvl9pPr marL="1828800" algn="l" rtl="0" fontAlgn="base">
              <a:spcBef>
                <a:spcPct val="0"/>
              </a:spcBef>
              <a:spcAft>
                <a:spcPct val="0"/>
              </a:spcAft>
              <a:defRPr kumimoji="1" sz="4100" b="1">
                <a:solidFill>
                  <a:schemeClr val="tx2"/>
                </a:solidFill>
                <a:latin typeface="Lucida Sans Unicode" pitchFamily="34" charset="0"/>
                <a:ea typeface="ＭＳ Ｐゴシック" charset="-128"/>
              </a:defRPr>
            </a:lvl9pPr>
            <a:extLst/>
          </a:lstStyle>
          <a:p>
            <a:pPr algn="ctr" eaLnBrk="1" hangingPunct="1">
              <a:defRPr/>
            </a:pPr>
            <a:r>
              <a:rPr lang="en-US" altLang="ja-JP">
                <a:latin typeface="Arial" charset="0"/>
                <a:cs typeface="Arial" charset="0"/>
              </a:rPr>
              <a:t>Rainfall Climatology </a:t>
            </a:r>
            <a:r>
              <a:rPr lang="en-US" altLang="ja-JP">
                <a:latin typeface="Arial" charset="0"/>
                <a:cs typeface="Arial" charset="0"/>
              </a:rPr>
              <a:t>by </a:t>
            </a:r>
            <a:r>
              <a:rPr lang="en-US" altLang="ja-JP" smtClean="0">
                <a:latin typeface="Arial" charset="0"/>
                <a:cs typeface="Arial" charset="0"/>
              </a:rPr>
              <a:t>TRMM/PR</a:t>
            </a:r>
            <a:endParaRPr lang="en-US" altLang="ja-JP" smtClean="0">
              <a:latin typeface="Arial" charset="0"/>
              <a:cs typeface="Arial" charset="0"/>
            </a:endParaRPr>
          </a:p>
        </p:txBody>
      </p:sp>
      <p:sp>
        <p:nvSpPr>
          <p:cNvPr id="2" name="テキスト ボックス 1"/>
          <p:cNvSpPr txBox="1"/>
          <p:nvPr/>
        </p:nvSpPr>
        <p:spPr>
          <a:xfrm>
            <a:off x="661402" y="1054286"/>
            <a:ext cx="7833042" cy="400110"/>
          </a:xfrm>
          <a:prstGeom prst="rect">
            <a:avLst/>
          </a:prstGeom>
          <a:noFill/>
        </p:spPr>
        <p:txBody>
          <a:bodyPr wrap="none" rtlCol="0">
            <a:spAutoFit/>
          </a:bodyPr>
          <a:lstStyle/>
          <a:p>
            <a:pPr algn="ctr"/>
            <a:r>
              <a:rPr lang="en-US" altLang="ja-JP" sz="2000" smtClean="0">
                <a:solidFill>
                  <a:srgbClr val="C00000"/>
                </a:solidFill>
              </a:rPr>
              <a:t>To be extended by GPM to longer time period and mid/high latitudes</a:t>
            </a:r>
          </a:p>
        </p:txBody>
      </p:sp>
    </p:spTree>
    <p:extLst>
      <p:ext uri="{BB962C8B-B14F-4D97-AF65-F5344CB8AC3E}">
        <p14:creationId xmlns:p14="http://schemas.microsoft.com/office/powerpoint/2010/main" val="36831821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50800" y="1062038"/>
            <a:ext cx="9039225"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67" name="テキスト ボックス 21"/>
          <p:cNvSpPr txBox="1">
            <a:spLocks noChangeArrowheads="1"/>
          </p:cNvSpPr>
          <p:nvPr/>
        </p:nvSpPr>
        <p:spPr bwMode="auto">
          <a:xfrm>
            <a:off x="411163" y="712788"/>
            <a:ext cx="8337550" cy="369887"/>
          </a:xfrm>
          <a:prstGeom prst="rect">
            <a:avLst/>
          </a:prstGeom>
          <a:noFill/>
          <a:ln w="9525">
            <a:noFill/>
            <a:miter lim="800000"/>
            <a:headEnd/>
            <a:tailEnd/>
          </a:ln>
        </p:spPr>
        <p:txBody>
          <a:bodyPr wrap="none">
            <a:spAutoFit/>
          </a:bodyPr>
          <a:lstStyle/>
          <a:p>
            <a:pPr marL="174625" indent="-174625">
              <a:buFont typeface="Arial" charset="0"/>
              <a:buChar char="•"/>
            </a:pPr>
            <a:r>
              <a:rPr lang="en-US" altLang="ja-JP"/>
              <a:t>2 types of medium-sized satellites and 3 generations: 10-15 years observation</a:t>
            </a:r>
          </a:p>
        </p:txBody>
      </p:sp>
      <p:sp>
        <p:nvSpPr>
          <p:cNvPr id="6148" name="Rectangle 2"/>
          <p:cNvSpPr>
            <a:spLocks noChangeArrowheads="1"/>
          </p:cNvSpPr>
          <p:nvPr/>
        </p:nvSpPr>
        <p:spPr bwMode="auto">
          <a:xfrm>
            <a:off x="1063625" y="66675"/>
            <a:ext cx="6997700" cy="646113"/>
          </a:xfrm>
          <a:prstGeom prst="rect">
            <a:avLst/>
          </a:prstGeom>
          <a:noFill/>
          <a:ln w="9525">
            <a:noFill/>
            <a:miter lim="800000"/>
            <a:headEnd/>
            <a:tailEnd/>
          </a:ln>
        </p:spPr>
        <p:txBody>
          <a:bodyPr wrap="none" anchor="ctr">
            <a:spAutoFit/>
          </a:bodyPr>
          <a:lstStyle/>
          <a:p>
            <a:pPr algn="ctr">
              <a:defRPr/>
            </a:pPr>
            <a:r>
              <a:rPr lang="en-US" altLang="ja-JP" sz="3600" b="1">
                <a:solidFill>
                  <a:schemeClr val="tx2"/>
                </a:solidFill>
                <a:effectLst>
                  <a:outerShdw blurRad="38100" dist="38100" dir="2700000" algn="tl">
                    <a:srgbClr val="000000">
                      <a:alpha val="43137"/>
                    </a:srgbClr>
                  </a:outerShdw>
                </a:effectLst>
                <a:ea typeface="HGS創英角ｺﾞｼｯｸUB" pitchFamily="50" charset="-128"/>
                <a:cs typeface="Arial" charset="0"/>
              </a:rPr>
              <a:t>GCOM 1</a:t>
            </a:r>
            <a:r>
              <a:rPr lang="en-US" altLang="ja-JP" sz="3600" b="1" baseline="30000">
                <a:solidFill>
                  <a:schemeClr val="tx2"/>
                </a:solidFill>
                <a:effectLst>
                  <a:outerShdw blurRad="38100" dist="38100" dir="2700000" algn="tl">
                    <a:srgbClr val="000000">
                      <a:alpha val="43137"/>
                    </a:srgbClr>
                  </a:outerShdw>
                </a:effectLst>
                <a:ea typeface="HGS創英角ｺﾞｼｯｸUB" pitchFamily="50" charset="-128"/>
                <a:cs typeface="Arial" charset="0"/>
              </a:rPr>
              <a:t>st</a:t>
            </a:r>
            <a:r>
              <a:rPr lang="en-US" altLang="ja-JP" sz="3600" b="1">
                <a:solidFill>
                  <a:schemeClr val="tx2"/>
                </a:solidFill>
                <a:effectLst>
                  <a:outerShdw blurRad="38100" dist="38100" dir="2700000" algn="tl">
                    <a:srgbClr val="000000">
                      <a:alpha val="43137"/>
                    </a:srgbClr>
                  </a:outerShdw>
                </a:effectLst>
                <a:ea typeface="HGS創英角ｺﾞｼｯｸUB" pitchFamily="50" charset="-128"/>
                <a:cs typeface="Arial" charset="0"/>
              </a:rPr>
              <a:t> Generation Satellites</a:t>
            </a:r>
          </a:p>
        </p:txBody>
      </p:sp>
      <p:graphicFrame>
        <p:nvGraphicFramePr>
          <p:cNvPr id="19" name="Group 75"/>
          <p:cNvGraphicFramePr>
            <a:graphicFrameLocks noGrp="1"/>
          </p:cNvGraphicFramePr>
          <p:nvPr/>
        </p:nvGraphicFramePr>
        <p:xfrm>
          <a:off x="66675" y="4025900"/>
          <a:ext cx="4464050" cy="2546988"/>
        </p:xfrm>
        <a:graphic>
          <a:graphicData uri="http://schemas.openxmlformats.org/drawingml/2006/table">
            <a:tbl>
              <a:tblPr/>
              <a:tblGrid>
                <a:gridCol w="1136650"/>
                <a:gridCol w="3327400"/>
              </a:tblGrid>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CC0000"/>
                          </a:solidFill>
                          <a:effectLst/>
                          <a:latin typeface="Times New Roman" pitchFamily="18" charset="0"/>
                          <a:ea typeface="ＭＳ Ｐゴシック" pitchFamily="50" charset="-128"/>
                          <a:cs typeface="Times New Roman" pitchFamily="18" charset="0"/>
                        </a:rPr>
                        <a:t>Instrument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rgbClr val="CC0000"/>
                          </a:solidFill>
                          <a:effectLst/>
                          <a:latin typeface="Times New Roman" pitchFamily="18" charset="0"/>
                          <a:ea typeface="ＭＳ Ｐゴシック" pitchFamily="50" charset="-128"/>
                        </a:rPr>
                        <a:t>Advanced Microwave Scanning Radiometer-2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Orbit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Sun Synchronous orbit</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Times New Roman" pitchFamily="18" charset="0"/>
                          <a:ea typeface="ＭＳ Ｐゴシック" pitchFamily="50" charset="-128"/>
                        </a:rPr>
                        <a:t>　</a:t>
                      </a: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Altitude</a:t>
                      </a:r>
                      <a:r>
                        <a:rPr kumimoji="1" lang="ja-JP" altLang="en-US" sz="1200" b="0" i="0" u="none" strike="noStrike" cap="none" normalizeH="0" baseline="0" smtClean="0">
                          <a:ln>
                            <a:noFill/>
                          </a:ln>
                          <a:solidFill>
                            <a:schemeClr val="tx1"/>
                          </a:solidFill>
                          <a:effectLst/>
                          <a:latin typeface="Times New Roman" pitchFamily="18" charset="0"/>
                          <a:ea typeface="ＭＳ Ｐゴシック" pitchFamily="50" charset="-128"/>
                        </a:rPr>
                        <a:t>：</a:t>
                      </a: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699.6km (on Equator)</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   Inclination: 98.2 degrees</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   Local sun time: 13:30+/-15 min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Size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5.1m (X) * 17.5m (Y) * 3.4m (Z) (on-orbit)</a:t>
                      </a:r>
                      <a:endParaRPr kumimoji="1" lang="zh-TW" altLang="en-US"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Mass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1991kg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Power gen.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More than 3880W (EOL)</a:t>
                      </a:r>
                      <a:endParaRPr kumimoji="1" lang="zh-TW" altLang="en-US"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Launch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May 18, 2012</a:t>
                      </a:r>
                      <a:endParaRPr kumimoji="1" lang="zh-TW" altLang="en-US"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Design Life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5-years</a:t>
                      </a:r>
                      <a:endParaRPr kumimoji="1" lang="en-US" altLang="zh-TW" sz="1200" b="0" i="0" u="none" strike="noStrike" cap="none" normalizeH="0" baseline="0" smtClean="0">
                        <a:ln>
                          <a:noFill/>
                        </a:ln>
                        <a:solidFill>
                          <a:schemeClr val="tx1"/>
                        </a:solidFill>
                        <a:effectLst/>
                        <a:latin typeface="PMingLiU" pitchFamily="18" charset="-120"/>
                        <a:ea typeface="PMingLiU" pitchFamily="18"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bl>
          </a:graphicData>
        </a:graphic>
      </p:graphicFrame>
      <p:sp>
        <p:nvSpPr>
          <p:cNvPr id="11295" name="テキスト ボックス 4"/>
          <p:cNvSpPr txBox="1">
            <a:spLocks noChangeArrowheads="1"/>
          </p:cNvSpPr>
          <p:nvPr/>
        </p:nvSpPr>
        <p:spPr bwMode="auto">
          <a:xfrm>
            <a:off x="1217613" y="3652838"/>
            <a:ext cx="2417762" cy="369887"/>
          </a:xfrm>
          <a:prstGeom prst="rect">
            <a:avLst/>
          </a:prstGeom>
          <a:noFill/>
          <a:ln w="9525">
            <a:noFill/>
            <a:miter lim="800000"/>
            <a:headEnd/>
            <a:tailEnd/>
          </a:ln>
        </p:spPr>
        <p:txBody>
          <a:bodyPr>
            <a:spAutoFit/>
          </a:bodyPr>
          <a:lstStyle/>
          <a:p>
            <a:pPr algn="ctr"/>
            <a:r>
              <a:rPr lang="en-US" altLang="ja-JP" b="1" u="sng"/>
              <a:t>GCOM-W1 (Water)</a:t>
            </a:r>
          </a:p>
        </p:txBody>
      </p:sp>
      <p:graphicFrame>
        <p:nvGraphicFramePr>
          <p:cNvPr id="22" name="Group 107"/>
          <p:cNvGraphicFramePr>
            <a:graphicFrameLocks noGrp="1"/>
          </p:cNvGraphicFramePr>
          <p:nvPr>
            <p:extLst>
              <p:ext uri="{D42A27DB-BD31-4B8C-83A1-F6EECF244321}">
                <p14:modId xmlns:p14="http://schemas.microsoft.com/office/powerpoint/2010/main" val="2206681682"/>
              </p:ext>
            </p:extLst>
          </p:nvPr>
        </p:nvGraphicFramePr>
        <p:xfrm>
          <a:off x="4581525" y="4027488"/>
          <a:ext cx="4464050" cy="2553337"/>
        </p:xfrm>
        <a:graphic>
          <a:graphicData uri="http://schemas.openxmlformats.org/drawingml/2006/table">
            <a:tbl>
              <a:tblPr/>
              <a:tblGrid>
                <a:gridCol w="1117600"/>
                <a:gridCol w="3346450"/>
              </a:tblGrid>
              <a:tr h="2905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CC0000"/>
                          </a:solidFill>
                          <a:effectLst/>
                          <a:latin typeface="Times New Roman" pitchFamily="18" charset="0"/>
                          <a:ea typeface="ＭＳ Ｐゴシック" pitchFamily="50" charset="-128"/>
                          <a:cs typeface="Times New Roman" pitchFamily="18" charset="0"/>
                        </a:rPr>
                        <a:t>Instrument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rgbClr val="CC0000"/>
                          </a:solidFill>
                          <a:effectLst/>
                          <a:latin typeface="Times New Roman" pitchFamily="18" charset="0"/>
                          <a:ea typeface="ＭＳ Ｐゴシック" pitchFamily="50" charset="-128"/>
                        </a:rPr>
                        <a:t>Second-generation Global Imager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Orbit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chemeClr val="tx1"/>
                          </a:solidFill>
                          <a:effectLst/>
                          <a:latin typeface="Times New Roman" pitchFamily="18" charset="0"/>
                          <a:ea typeface="ＭＳ Ｐゴシック" pitchFamily="50" charset="-128"/>
                        </a:rPr>
                        <a:t>Sun Synchronous orbit</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Times New Roman" pitchFamily="18" charset="0"/>
                          <a:ea typeface="ＭＳ Ｐゴシック" pitchFamily="50" charset="-128"/>
                        </a:rPr>
                        <a:t>　</a:t>
                      </a: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Altitude</a:t>
                      </a:r>
                      <a:r>
                        <a:rPr kumimoji="1" lang="ja-JP" altLang="en-US" sz="1200" b="0" i="0" u="none" strike="noStrike" cap="none" normalizeH="0" baseline="0" smtClean="0">
                          <a:ln>
                            <a:noFill/>
                          </a:ln>
                          <a:solidFill>
                            <a:schemeClr val="tx1"/>
                          </a:solidFill>
                          <a:effectLst/>
                          <a:latin typeface="Times New Roman" pitchFamily="18" charset="0"/>
                          <a:ea typeface="ＭＳ Ｐゴシック" pitchFamily="50" charset="-128"/>
                        </a:rPr>
                        <a:t>：</a:t>
                      </a: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798km (on Equator)</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   Inclination: 98.6 deg.</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   Local sun time: 10:30+/- 15min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Size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4.6m (X) * 16.3m (Y) * 2.8m (Z) (on orbit)</a:t>
                      </a:r>
                      <a:endParaRPr kumimoji="1" lang="zh-TW" altLang="en-US"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5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Mass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2093kg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Power gen.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More than 4000W (EOL)</a:t>
                      </a:r>
                      <a:endParaRPr kumimoji="1" lang="zh-TW" altLang="en-US"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Launch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JFY 2016</a:t>
                      </a:r>
                      <a:endParaRPr kumimoji="1" lang="en-US" altLang="zh-TW" sz="1200" b="0" i="0" u="none" strike="noStrike" cap="none" normalizeH="0" baseline="0" smtClean="0">
                        <a:ln>
                          <a:noFill/>
                        </a:ln>
                        <a:solidFill>
                          <a:schemeClr val="tx1"/>
                        </a:solidFill>
                        <a:effectLst/>
                        <a:latin typeface="PMingLiU" pitchFamily="18" charset="-120"/>
                        <a:ea typeface="PMingLiU" pitchFamily="18"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4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Design Life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5-years</a:t>
                      </a:r>
                      <a:endParaRPr kumimoji="1" lang="en-US" altLang="zh-TW" sz="1200" b="0" i="0" u="none" strike="noStrike" cap="none" normalizeH="0" baseline="0" smtClean="0">
                        <a:ln>
                          <a:noFill/>
                        </a:ln>
                        <a:solidFill>
                          <a:schemeClr val="tx1"/>
                        </a:solidFill>
                        <a:effectLst/>
                        <a:latin typeface="PMingLiU" pitchFamily="18" charset="-120"/>
                        <a:ea typeface="PMingLiU" pitchFamily="18"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bl>
          </a:graphicData>
        </a:graphic>
      </p:graphicFrame>
      <p:sp>
        <p:nvSpPr>
          <p:cNvPr id="11322" name="テキスト ボックス 5"/>
          <p:cNvSpPr txBox="1">
            <a:spLocks noChangeArrowheads="1"/>
          </p:cNvSpPr>
          <p:nvPr/>
        </p:nvSpPr>
        <p:spPr bwMode="auto">
          <a:xfrm>
            <a:off x="5688013" y="3657600"/>
            <a:ext cx="2339975" cy="369888"/>
          </a:xfrm>
          <a:prstGeom prst="rect">
            <a:avLst/>
          </a:prstGeom>
          <a:noFill/>
          <a:ln w="9525">
            <a:noFill/>
            <a:miter lim="800000"/>
            <a:headEnd/>
            <a:tailEnd/>
          </a:ln>
        </p:spPr>
        <p:txBody>
          <a:bodyPr>
            <a:spAutoFit/>
          </a:bodyPr>
          <a:lstStyle/>
          <a:p>
            <a:pPr algn="ctr"/>
            <a:r>
              <a:rPr lang="en-US" altLang="ja-JP" b="1" u="sng"/>
              <a:t>GCOM-C1 (Climate)</a:t>
            </a:r>
          </a:p>
        </p:txBody>
      </p:sp>
      <p:sp>
        <p:nvSpPr>
          <p:cNvPr id="11323" name="テキスト ボックス 18"/>
          <p:cNvSpPr txBox="1">
            <a:spLocks noChangeArrowheads="1"/>
          </p:cNvSpPr>
          <p:nvPr/>
        </p:nvSpPr>
        <p:spPr bwMode="auto">
          <a:xfrm>
            <a:off x="395288" y="1190625"/>
            <a:ext cx="2419350" cy="584200"/>
          </a:xfrm>
          <a:prstGeom prst="rect">
            <a:avLst/>
          </a:prstGeom>
          <a:noFill/>
          <a:ln w="9525">
            <a:noFill/>
            <a:miter lim="800000"/>
            <a:headEnd/>
            <a:tailEnd/>
          </a:ln>
        </p:spPr>
        <p:txBody>
          <a:bodyPr wrap="none">
            <a:spAutoFit/>
          </a:bodyPr>
          <a:lstStyle/>
          <a:p>
            <a:r>
              <a:rPr lang="en-US" altLang="ja-JP" sz="3200" b="1">
                <a:solidFill>
                  <a:srgbClr val="6699FF"/>
                </a:solidFill>
              </a:rPr>
              <a:t>“SHIZUKU”</a:t>
            </a:r>
          </a:p>
        </p:txBody>
      </p:sp>
      <p:pic>
        <p:nvPicPr>
          <p:cNvPr id="11324" name="Picture 7" descr="D:\Document_murakami\SGLI\GCOMC_201011.gif"/>
          <p:cNvPicPr>
            <a:picLocks noChangeAspect="1" noChangeArrowheads="1"/>
          </p:cNvPicPr>
          <p:nvPr/>
        </p:nvPicPr>
        <p:blipFill>
          <a:blip r:embed="rId2" cstate="print"/>
          <a:srcRect t="1598"/>
          <a:stretch>
            <a:fillRect/>
          </a:stretch>
        </p:blipFill>
        <p:spPr bwMode="auto">
          <a:xfrm rot="-1502598">
            <a:off x="4767263" y="1470025"/>
            <a:ext cx="4137025" cy="1962150"/>
          </a:xfrm>
          <a:prstGeom prst="rect">
            <a:avLst/>
          </a:prstGeom>
          <a:noFill/>
          <a:ln w="9525">
            <a:noFill/>
            <a:miter lim="800000"/>
            <a:headEnd/>
            <a:tailEnd/>
          </a:ln>
        </p:spPr>
      </p:pic>
      <p:pic>
        <p:nvPicPr>
          <p:cNvPr id="11325" name="図 5" descr="ff3ae5f975214c1cd772596c4d334ea6.gif"/>
          <p:cNvPicPr>
            <a:picLocks noChangeAspect="1"/>
          </p:cNvPicPr>
          <p:nvPr/>
        </p:nvPicPr>
        <p:blipFill>
          <a:blip r:embed="rId3" cstate="print"/>
          <a:srcRect/>
          <a:stretch>
            <a:fillRect/>
          </a:stretch>
        </p:blipFill>
        <p:spPr bwMode="auto">
          <a:xfrm>
            <a:off x="146050" y="1189038"/>
            <a:ext cx="4325938" cy="2433637"/>
          </a:xfrm>
          <a:prstGeom prst="rect">
            <a:avLst/>
          </a:prstGeom>
          <a:noFill/>
          <a:ln w="9525">
            <a:noFill/>
            <a:miter lim="800000"/>
            <a:headEnd/>
            <a:tailEnd/>
          </a:ln>
        </p:spPr>
      </p:pic>
      <p:sp>
        <p:nvSpPr>
          <p:cNvPr id="14" name="スライド番号プレースホルダ 6"/>
          <p:cNvSpPr txBox="1">
            <a:spLocks noGrp="1"/>
          </p:cNvSpPr>
          <p:nvPr/>
        </p:nvSpPr>
        <p:spPr bwMode="auto">
          <a:xfrm>
            <a:off x="8373656" y="6557818"/>
            <a:ext cx="785091" cy="300182"/>
          </a:xfrm>
          <a:prstGeom prst="rect">
            <a:avLst/>
          </a:prstGeom>
          <a:noFill/>
          <a:ln w="9525">
            <a:noFill/>
            <a:miter lim="800000"/>
            <a:headEnd/>
            <a:tailEnd/>
          </a:ln>
        </p:spPr>
        <p:txBody>
          <a:bodyPr/>
          <a:lstStyle/>
          <a:p>
            <a:pPr algn="r"/>
            <a:fld id="{89FBB806-39FB-4EB3-BC59-67A71223A732}" type="slidenum">
              <a:rPr lang="en-US" altLang="ja-JP">
                <a:cs typeface="Arial" pitchFamily="34" charset="0"/>
              </a:rPr>
              <a:pPr algn="r"/>
              <a:t>8</a:t>
            </a:fld>
            <a:endParaRPr lang="en-US" altLang="ja-JP">
              <a:cs typeface="Arial" pitchFamily="34"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Oval 2"/>
          <p:cNvSpPr>
            <a:spLocks noChangeArrowheads="1"/>
          </p:cNvSpPr>
          <p:nvPr/>
        </p:nvSpPr>
        <p:spPr bwMode="auto">
          <a:xfrm rot="-1264848">
            <a:off x="900113" y="1641475"/>
            <a:ext cx="7632700" cy="4824413"/>
          </a:xfrm>
          <a:prstGeom prst="ellipse">
            <a:avLst/>
          </a:prstGeom>
          <a:noFill/>
          <a:ln w="9525">
            <a:solidFill>
              <a:srgbClr val="009900"/>
            </a:solidFill>
            <a:round/>
            <a:headEnd/>
            <a:tailEnd/>
          </a:ln>
        </p:spPr>
        <p:txBody>
          <a:bodyPr wrap="none" anchor="ctr"/>
          <a:lstStyle/>
          <a:p>
            <a:endParaRPr lang="ja-JP" altLang="en-US"/>
          </a:p>
        </p:txBody>
      </p:sp>
      <p:sp>
        <p:nvSpPr>
          <p:cNvPr id="60419" name="Oval 3"/>
          <p:cNvSpPr>
            <a:spLocks noChangeArrowheads="1"/>
          </p:cNvSpPr>
          <p:nvPr/>
        </p:nvSpPr>
        <p:spPr bwMode="auto">
          <a:xfrm rot="-815745">
            <a:off x="755650" y="1497013"/>
            <a:ext cx="7632700" cy="4824412"/>
          </a:xfrm>
          <a:prstGeom prst="ellipse">
            <a:avLst/>
          </a:prstGeom>
          <a:noFill/>
          <a:ln w="9525">
            <a:solidFill>
              <a:schemeClr val="accent2"/>
            </a:solidFill>
            <a:round/>
            <a:headEnd/>
            <a:tailEnd/>
          </a:ln>
        </p:spPr>
        <p:txBody>
          <a:bodyPr wrap="none" anchor="ctr"/>
          <a:lstStyle/>
          <a:p>
            <a:endParaRPr lang="ja-JP" altLang="en-US"/>
          </a:p>
        </p:txBody>
      </p:sp>
      <p:grpSp>
        <p:nvGrpSpPr>
          <p:cNvPr id="10244" name="Group 4"/>
          <p:cNvGrpSpPr>
            <a:grpSpLocks/>
          </p:cNvGrpSpPr>
          <p:nvPr/>
        </p:nvGrpSpPr>
        <p:grpSpPr bwMode="auto">
          <a:xfrm>
            <a:off x="2368550" y="1208088"/>
            <a:ext cx="4370388" cy="4900612"/>
            <a:chOff x="1492" y="436"/>
            <a:chExt cx="2753" cy="3087"/>
          </a:xfrm>
        </p:grpSpPr>
        <p:grpSp>
          <p:nvGrpSpPr>
            <p:cNvPr id="10284" name="Group 5"/>
            <p:cNvGrpSpPr>
              <a:grpSpLocks/>
            </p:cNvGrpSpPr>
            <p:nvPr/>
          </p:nvGrpSpPr>
          <p:grpSpPr bwMode="auto">
            <a:xfrm>
              <a:off x="3606" y="2341"/>
              <a:ext cx="639" cy="559"/>
              <a:chOff x="4464" y="1971"/>
              <a:chExt cx="639" cy="559"/>
            </a:xfrm>
          </p:grpSpPr>
          <p:sp>
            <p:nvSpPr>
              <p:cNvPr id="10304" name="Freeform 6"/>
              <p:cNvSpPr>
                <a:spLocks/>
              </p:cNvSpPr>
              <p:nvPr/>
            </p:nvSpPr>
            <p:spPr bwMode="auto">
              <a:xfrm>
                <a:off x="4464" y="1978"/>
                <a:ext cx="503" cy="552"/>
              </a:xfrm>
              <a:custGeom>
                <a:avLst/>
                <a:gdLst>
                  <a:gd name="T0" fmla="*/ 158 w 503"/>
                  <a:gd name="T1" fmla="*/ 0 h 552"/>
                  <a:gd name="T2" fmla="*/ 0 w 503"/>
                  <a:gd name="T3" fmla="*/ 278 h 552"/>
                  <a:gd name="T4" fmla="*/ 163 w 503"/>
                  <a:gd name="T5" fmla="*/ 552 h 552"/>
                  <a:gd name="T6" fmla="*/ 503 w 503"/>
                  <a:gd name="T7" fmla="*/ 545 h 552"/>
                  <a:gd name="T8" fmla="*/ 0 60000 65536"/>
                  <a:gd name="T9" fmla="*/ 0 60000 65536"/>
                  <a:gd name="T10" fmla="*/ 0 60000 65536"/>
                  <a:gd name="T11" fmla="*/ 0 60000 65536"/>
                  <a:gd name="T12" fmla="*/ 0 w 503"/>
                  <a:gd name="T13" fmla="*/ 0 h 552"/>
                  <a:gd name="T14" fmla="*/ 503 w 503"/>
                  <a:gd name="T15" fmla="*/ 552 h 552"/>
                </a:gdLst>
                <a:ahLst/>
                <a:cxnLst>
                  <a:cxn ang="T8">
                    <a:pos x="T0" y="T1"/>
                  </a:cxn>
                  <a:cxn ang="T9">
                    <a:pos x="T2" y="T3"/>
                  </a:cxn>
                  <a:cxn ang="T10">
                    <a:pos x="T4" y="T5"/>
                  </a:cxn>
                  <a:cxn ang="T11">
                    <a:pos x="T6" y="T7"/>
                  </a:cxn>
                </a:cxnLst>
                <a:rect l="T12" t="T13" r="T14" b="T15"/>
                <a:pathLst>
                  <a:path w="503" h="552">
                    <a:moveTo>
                      <a:pt x="158" y="0"/>
                    </a:moveTo>
                    <a:lnTo>
                      <a:pt x="0" y="278"/>
                    </a:lnTo>
                    <a:lnTo>
                      <a:pt x="163" y="552"/>
                    </a:lnTo>
                    <a:lnTo>
                      <a:pt x="503" y="545"/>
                    </a:lnTo>
                  </a:path>
                </a:pathLst>
              </a:custGeom>
              <a:solidFill>
                <a:srgbClr val="FFFFCC"/>
              </a:solidFill>
              <a:ln w="9525">
                <a:noFill/>
                <a:round/>
                <a:headEnd/>
                <a:tailEnd/>
              </a:ln>
            </p:spPr>
            <p:txBody>
              <a:bodyPr/>
              <a:lstStyle/>
              <a:p>
                <a:endParaRPr lang="ja-JP" altLang="en-US"/>
              </a:p>
            </p:txBody>
          </p:sp>
          <p:sp>
            <p:nvSpPr>
              <p:cNvPr id="10305" name="Freeform 7"/>
              <p:cNvSpPr>
                <a:spLocks/>
              </p:cNvSpPr>
              <p:nvPr/>
            </p:nvSpPr>
            <p:spPr bwMode="auto">
              <a:xfrm rot="10800000">
                <a:off x="4600" y="1971"/>
                <a:ext cx="503" cy="552"/>
              </a:xfrm>
              <a:custGeom>
                <a:avLst/>
                <a:gdLst>
                  <a:gd name="T0" fmla="*/ 158 w 503"/>
                  <a:gd name="T1" fmla="*/ 0 h 552"/>
                  <a:gd name="T2" fmla="*/ 0 w 503"/>
                  <a:gd name="T3" fmla="*/ 278 h 552"/>
                  <a:gd name="T4" fmla="*/ 163 w 503"/>
                  <a:gd name="T5" fmla="*/ 552 h 552"/>
                  <a:gd name="T6" fmla="*/ 503 w 503"/>
                  <a:gd name="T7" fmla="*/ 545 h 552"/>
                  <a:gd name="T8" fmla="*/ 0 60000 65536"/>
                  <a:gd name="T9" fmla="*/ 0 60000 65536"/>
                  <a:gd name="T10" fmla="*/ 0 60000 65536"/>
                  <a:gd name="T11" fmla="*/ 0 60000 65536"/>
                  <a:gd name="T12" fmla="*/ 0 w 503"/>
                  <a:gd name="T13" fmla="*/ 0 h 552"/>
                  <a:gd name="T14" fmla="*/ 503 w 503"/>
                  <a:gd name="T15" fmla="*/ 552 h 552"/>
                </a:gdLst>
                <a:ahLst/>
                <a:cxnLst>
                  <a:cxn ang="T8">
                    <a:pos x="T0" y="T1"/>
                  </a:cxn>
                  <a:cxn ang="T9">
                    <a:pos x="T2" y="T3"/>
                  </a:cxn>
                  <a:cxn ang="T10">
                    <a:pos x="T4" y="T5"/>
                  </a:cxn>
                  <a:cxn ang="T11">
                    <a:pos x="T6" y="T7"/>
                  </a:cxn>
                </a:cxnLst>
                <a:rect l="T12" t="T13" r="T14" b="T15"/>
                <a:pathLst>
                  <a:path w="503" h="552">
                    <a:moveTo>
                      <a:pt x="158" y="0"/>
                    </a:moveTo>
                    <a:lnTo>
                      <a:pt x="0" y="278"/>
                    </a:lnTo>
                    <a:lnTo>
                      <a:pt x="163" y="552"/>
                    </a:lnTo>
                    <a:lnTo>
                      <a:pt x="503" y="545"/>
                    </a:lnTo>
                  </a:path>
                </a:pathLst>
              </a:custGeom>
              <a:solidFill>
                <a:srgbClr val="CCFF99"/>
              </a:solidFill>
              <a:ln w="9525">
                <a:noFill/>
                <a:round/>
                <a:headEnd/>
                <a:tailEnd/>
              </a:ln>
            </p:spPr>
            <p:txBody>
              <a:bodyPr/>
              <a:lstStyle/>
              <a:p>
                <a:endParaRPr lang="ja-JP" altLang="en-US"/>
              </a:p>
            </p:txBody>
          </p:sp>
        </p:grpSp>
        <p:sp>
          <p:nvSpPr>
            <p:cNvPr id="10285" name="AutoShape 8"/>
            <p:cNvSpPr>
              <a:spLocks noChangeArrowheads="1"/>
            </p:cNvSpPr>
            <p:nvPr/>
          </p:nvSpPr>
          <p:spPr bwMode="auto">
            <a:xfrm>
              <a:off x="2020" y="1389"/>
              <a:ext cx="635" cy="547"/>
            </a:xfrm>
            <a:prstGeom prst="hexagon">
              <a:avLst>
                <a:gd name="adj" fmla="val 29022"/>
                <a:gd name="vf" fmla="val 115470"/>
              </a:avLst>
            </a:prstGeom>
            <a:solidFill>
              <a:srgbClr val="FFCCFF"/>
            </a:solidFill>
            <a:ln w="9525">
              <a:solidFill>
                <a:schemeClr val="tx1"/>
              </a:solidFill>
              <a:miter lim="800000"/>
              <a:headEnd/>
              <a:tailEnd/>
            </a:ln>
          </p:spPr>
          <p:txBody>
            <a:bodyPr wrap="none" anchor="ctr"/>
            <a:lstStyle/>
            <a:p>
              <a:pPr algn="ctr"/>
              <a:r>
                <a:rPr lang="en-US" altLang="ja-JP" sz="1400" b="1"/>
                <a:t>cloud</a:t>
              </a:r>
            </a:p>
            <a:p>
              <a:pPr algn="ctr"/>
              <a:r>
                <a:rPr lang="en-US" altLang="ja-JP" sz="1400" b="1"/>
                <a:t>liquid </a:t>
              </a:r>
            </a:p>
            <a:p>
              <a:pPr algn="ctr"/>
              <a:r>
                <a:rPr lang="en-US" altLang="ja-JP" sz="1400" b="1"/>
                <a:t>water</a:t>
              </a:r>
            </a:p>
          </p:txBody>
        </p:sp>
        <p:sp>
          <p:nvSpPr>
            <p:cNvPr id="10286" name="AutoShape 9"/>
            <p:cNvSpPr>
              <a:spLocks noChangeArrowheads="1"/>
            </p:cNvSpPr>
            <p:nvPr/>
          </p:nvSpPr>
          <p:spPr bwMode="auto">
            <a:xfrm>
              <a:off x="3078" y="1389"/>
              <a:ext cx="635" cy="547"/>
            </a:xfrm>
            <a:prstGeom prst="hexagon">
              <a:avLst>
                <a:gd name="adj" fmla="val 29022"/>
                <a:gd name="vf" fmla="val 115470"/>
              </a:avLst>
            </a:prstGeom>
            <a:solidFill>
              <a:srgbClr val="CCFF99"/>
            </a:solidFill>
            <a:ln w="9525">
              <a:solidFill>
                <a:schemeClr val="tx1"/>
              </a:solidFill>
              <a:miter lim="800000"/>
              <a:headEnd/>
              <a:tailEnd/>
            </a:ln>
          </p:spPr>
          <p:txBody>
            <a:bodyPr wrap="none" anchor="ctr"/>
            <a:lstStyle/>
            <a:p>
              <a:pPr algn="ctr"/>
              <a:r>
                <a:rPr lang="en-US" altLang="ja-JP" sz="1400" b="1"/>
                <a:t>soil </a:t>
              </a:r>
              <a:br>
                <a:rPr lang="en-US" altLang="ja-JP" sz="1400" b="1"/>
              </a:br>
              <a:r>
                <a:rPr lang="en-US" altLang="ja-JP" sz="1400" b="1"/>
                <a:t>mois-</a:t>
              </a:r>
            </a:p>
            <a:p>
              <a:pPr algn="ctr"/>
              <a:r>
                <a:rPr lang="en-US" altLang="ja-JP" sz="1400" b="1"/>
                <a:t>ture</a:t>
              </a:r>
            </a:p>
          </p:txBody>
        </p:sp>
        <p:sp>
          <p:nvSpPr>
            <p:cNvPr id="10287" name="AutoShape 10"/>
            <p:cNvSpPr>
              <a:spLocks noChangeArrowheads="1"/>
            </p:cNvSpPr>
            <p:nvPr/>
          </p:nvSpPr>
          <p:spPr bwMode="auto">
            <a:xfrm>
              <a:off x="1492" y="1705"/>
              <a:ext cx="633" cy="548"/>
            </a:xfrm>
            <a:prstGeom prst="hexagon">
              <a:avLst>
                <a:gd name="adj" fmla="val 28878"/>
                <a:gd name="vf" fmla="val 115470"/>
              </a:avLst>
            </a:prstGeom>
            <a:solidFill>
              <a:schemeClr val="accent1"/>
            </a:solidFill>
            <a:ln w="9525">
              <a:solidFill>
                <a:schemeClr val="tx1"/>
              </a:solidFill>
              <a:miter lim="800000"/>
              <a:headEnd/>
              <a:tailEnd/>
            </a:ln>
          </p:spPr>
          <p:txBody>
            <a:bodyPr wrap="none" anchor="ctr"/>
            <a:lstStyle/>
            <a:p>
              <a:pPr algn="ctr"/>
              <a:r>
                <a:rPr lang="en-US" altLang="ja-JP" sz="1400" b="1"/>
                <a:t>snow</a:t>
              </a:r>
            </a:p>
            <a:p>
              <a:pPr algn="ctr"/>
              <a:r>
                <a:rPr lang="en-US" altLang="ja-JP" sz="1400" b="1"/>
                <a:t>ice</a:t>
              </a:r>
            </a:p>
            <a:p>
              <a:pPr algn="ctr"/>
              <a:r>
                <a:rPr lang="en-US" altLang="ja-JP" sz="1400" b="1"/>
                <a:t>distribu-</a:t>
              </a:r>
            </a:p>
            <a:p>
              <a:pPr algn="ctr"/>
              <a:r>
                <a:rPr lang="en-US" altLang="ja-JP" sz="1400" b="1"/>
                <a:t>tion</a:t>
              </a:r>
            </a:p>
          </p:txBody>
        </p:sp>
        <p:sp>
          <p:nvSpPr>
            <p:cNvPr id="10288" name="AutoShape 11"/>
            <p:cNvSpPr>
              <a:spLocks noChangeArrowheads="1"/>
            </p:cNvSpPr>
            <p:nvPr/>
          </p:nvSpPr>
          <p:spPr bwMode="auto">
            <a:xfrm>
              <a:off x="2550" y="2340"/>
              <a:ext cx="633" cy="547"/>
            </a:xfrm>
            <a:prstGeom prst="hexagon">
              <a:avLst>
                <a:gd name="adj" fmla="val 28931"/>
                <a:gd name="vf" fmla="val 115470"/>
              </a:avLst>
            </a:prstGeom>
            <a:solidFill>
              <a:schemeClr val="accent1"/>
            </a:solidFill>
            <a:ln w="9525">
              <a:solidFill>
                <a:schemeClr val="tx1"/>
              </a:solidFill>
              <a:miter lim="800000"/>
              <a:headEnd/>
              <a:tailEnd/>
            </a:ln>
          </p:spPr>
          <p:txBody>
            <a:bodyPr wrap="none" anchor="ctr"/>
            <a:lstStyle/>
            <a:p>
              <a:pPr algn="ctr"/>
              <a:r>
                <a:rPr lang="en-US" altLang="ja-JP" sz="1400" b="1"/>
                <a:t>sea ice</a:t>
              </a:r>
            </a:p>
            <a:p>
              <a:pPr algn="ctr"/>
              <a:r>
                <a:rPr lang="en-US" altLang="ja-JP" sz="1400" b="1"/>
                <a:t>concen-</a:t>
              </a:r>
            </a:p>
            <a:p>
              <a:pPr algn="ctr"/>
              <a:r>
                <a:rPr lang="en-US" altLang="ja-JP" sz="1400" b="1"/>
                <a:t>tration.</a:t>
              </a:r>
            </a:p>
          </p:txBody>
        </p:sp>
        <p:sp>
          <p:nvSpPr>
            <p:cNvPr id="10289" name="AutoShape 12"/>
            <p:cNvSpPr>
              <a:spLocks noChangeArrowheads="1"/>
            </p:cNvSpPr>
            <p:nvPr/>
          </p:nvSpPr>
          <p:spPr bwMode="auto">
            <a:xfrm>
              <a:off x="3078" y="2656"/>
              <a:ext cx="635" cy="547"/>
            </a:xfrm>
            <a:prstGeom prst="hexagon">
              <a:avLst>
                <a:gd name="adj" fmla="val 29022"/>
                <a:gd name="vf" fmla="val 115470"/>
              </a:avLst>
            </a:prstGeom>
            <a:solidFill>
              <a:srgbClr val="FFFFCC"/>
            </a:solidFill>
            <a:ln w="9525">
              <a:solidFill>
                <a:schemeClr val="tx1"/>
              </a:solidFill>
              <a:miter lim="800000"/>
              <a:headEnd/>
              <a:tailEnd/>
            </a:ln>
          </p:spPr>
          <p:txBody>
            <a:bodyPr wrap="none" anchor="ctr"/>
            <a:lstStyle/>
            <a:p>
              <a:pPr algn="ctr"/>
              <a:r>
                <a:rPr lang="en-US" altLang="ja-JP" sz="1400" b="1"/>
                <a:t>ocean</a:t>
              </a:r>
            </a:p>
            <a:p>
              <a:pPr algn="ctr"/>
              <a:r>
                <a:rPr lang="en-US" altLang="ja-JP" sz="1400" b="1"/>
                <a:t>color</a:t>
              </a:r>
            </a:p>
          </p:txBody>
        </p:sp>
        <p:sp>
          <p:nvSpPr>
            <p:cNvPr id="10290" name="AutoShape 13"/>
            <p:cNvSpPr>
              <a:spLocks noChangeArrowheads="1"/>
            </p:cNvSpPr>
            <p:nvPr/>
          </p:nvSpPr>
          <p:spPr bwMode="auto">
            <a:xfrm>
              <a:off x="2550" y="1090"/>
              <a:ext cx="633" cy="548"/>
            </a:xfrm>
            <a:prstGeom prst="hexagon">
              <a:avLst>
                <a:gd name="adj" fmla="val 28878"/>
                <a:gd name="vf" fmla="val 115470"/>
              </a:avLst>
            </a:prstGeom>
            <a:solidFill>
              <a:srgbClr val="FFCCFF"/>
            </a:solidFill>
            <a:ln w="9525">
              <a:solidFill>
                <a:schemeClr val="tx1"/>
              </a:solidFill>
              <a:miter lim="800000"/>
              <a:headEnd/>
              <a:tailEnd/>
            </a:ln>
          </p:spPr>
          <p:txBody>
            <a:bodyPr wrap="none" anchor="ctr"/>
            <a:lstStyle/>
            <a:p>
              <a:pPr algn="ctr"/>
              <a:r>
                <a:rPr lang="en-US" altLang="ja-JP" sz="1400" b="1"/>
                <a:t>water</a:t>
              </a:r>
            </a:p>
            <a:p>
              <a:pPr algn="ctr"/>
              <a:r>
                <a:rPr lang="en-US" altLang="ja-JP" sz="1400" b="1"/>
                <a:t>vapor</a:t>
              </a:r>
            </a:p>
          </p:txBody>
        </p:sp>
        <p:sp>
          <p:nvSpPr>
            <p:cNvPr id="10291" name="AutoShape 14"/>
            <p:cNvSpPr>
              <a:spLocks noChangeArrowheads="1"/>
            </p:cNvSpPr>
            <p:nvPr/>
          </p:nvSpPr>
          <p:spPr bwMode="auto">
            <a:xfrm>
              <a:off x="2023" y="746"/>
              <a:ext cx="634" cy="547"/>
            </a:xfrm>
            <a:prstGeom prst="hexagon">
              <a:avLst>
                <a:gd name="adj" fmla="val 28976"/>
                <a:gd name="vf" fmla="val 115470"/>
              </a:avLst>
            </a:prstGeom>
            <a:solidFill>
              <a:srgbClr val="FFCCFF"/>
            </a:solidFill>
            <a:ln w="9525">
              <a:solidFill>
                <a:schemeClr val="tx1"/>
              </a:solidFill>
              <a:miter lim="800000"/>
              <a:headEnd/>
              <a:tailEnd/>
            </a:ln>
          </p:spPr>
          <p:txBody>
            <a:bodyPr wrap="none" anchor="ctr"/>
            <a:lstStyle/>
            <a:p>
              <a:pPr algn="ctr"/>
              <a:r>
                <a:rPr lang="en-US" altLang="ja-JP" sz="1400" b="1"/>
                <a:t>cloud</a:t>
              </a:r>
            </a:p>
            <a:p>
              <a:pPr algn="ctr"/>
              <a:r>
                <a:rPr lang="en-US" altLang="ja-JP" sz="1400" b="1"/>
                <a:t>proper-</a:t>
              </a:r>
            </a:p>
            <a:p>
              <a:pPr algn="ctr"/>
              <a:r>
                <a:rPr lang="en-US" altLang="ja-JP" sz="1400" b="1"/>
                <a:t>ties</a:t>
              </a:r>
            </a:p>
          </p:txBody>
        </p:sp>
        <p:sp>
          <p:nvSpPr>
            <p:cNvPr id="10292" name="AutoShape 15"/>
            <p:cNvSpPr>
              <a:spLocks noChangeArrowheads="1"/>
            </p:cNvSpPr>
            <p:nvPr/>
          </p:nvSpPr>
          <p:spPr bwMode="auto">
            <a:xfrm>
              <a:off x="2023" y="2022"/>
              <a:ext cx="634" cy="547"/>
            </a:xfrm>
            <a:prstGeom prst="hexagon">
              <a:avLst>
                <a:gd name="adj" fmla="val 28976"/>
                <a:gd name="vf" fmla="val 115470"/>
              </a:avLst>
            </a:prstGeom>
            <a:solidFill>
              <a:schemeClr val="accent1"/>
            </a:solidFill>
            <a:ln w="9525">
              <a:solidFill>
                <a:schemeClr val="tx1"/>
              </a:solidFill>
              <a:miter lim="800000"/>
              <a:headEnd/>
              <a:tailEnd/>
            </a:ln>
          </p:spPr>
          <p:txBody>
            <a:bodyPr wrap="none" anchor="ctr"/>
            <a:lstStyle/>
            <a:p>
              <a:pPr algn="ctr"/>
              <a:r>
                <a:rPr lang="en-US" altLang="ja-JP" sz="1400" b="1"/>
                <a:t>snow</a:t>
              </a:r>
            </a:p>
            <a:p>
              <a:pPr algn="ctr"/>
              <a:r>
                <a:rPr lang="en-US" altLang="ja-JP" sz="1400" b="1"/>
                <a:t>depth</a:t>
              </a:r>
            </a:p>
          </p:txBody>
        </p:sp>
        <p:sp>
          <p:nvSpPr>
            <p:cNvPr id="10293" name="AutoShape 16"/>
            <p:cNvSpPr>
              <a:spLocks noChangeArrowheads="1"/>
            </p:cNvSpPr>
            <p:nvPr/>
          </p:nvSpPr>
          <p:spPr bwMode="auto">
            <a:xfrm>
              <a:off x="2023" y="2656"/>
              <a:ext cx="634" cy="547"/>
            </a:xfrm>
            <a:prstGeom prst="hexagon">
              <a:avLst>
                <a:gd name="adj" fmla="val 28976"/>
                <a:gd name="vf" fmla="val 115470"/>
              </a:avLst>
            </a:prstGeom>
            <a:solidFill>
              <a:schemeClr val="accent1"/>
            </a:solidFill>
            <a:ln w="9525">
              <a:solidFill>
                <a:schemeClr val="tx1"/>
              </a:solidFill>
              <a:miter lim="800000"/>
              <a:headEnd/>
              <a:tailEnd/>
            </a:ln>
          </p:spPr>
          <p:txBody>
            <a:bodyPr wrap="none" anchor="ctr"/>
            <a:lstStyle/>
            <a:p>
              <a:pPr algn="ctr"/>
              <a:r>
                <a:rPr lang="en-US" altLang="ja-JP" sz="1400" b="1"/>
                <a:t>snow</a:t>
              </a:r>
            </a:p>
            <a:p>
              <a:pPr algn="ctr"/>
              <a:r>
                <a:rPr lang="en-US" altLang="ja-JP" sz="1400" b="1"/>
                <a:t>surface</a:t>
              </a:r>
            </a:p>
            <a:p>
              <a:pPr algn="ctr"/>
              <a:r>
                <a:rPr lang="en-US" altLang="ja-JP" sz="1400" b="1"/>
                <a:t>temp.</a:t>
              </a:r>
            </a:p>
          </p:txBody>
        </p:sp>
        <p:sp>
          <p:nvSpPr>
            <p:cNvPr id="10294" name="AutoShape 17"/>
            <p:cNvSpPr>
              <a:spLocks noChangeArrowheads="1"/>
            </p:cNvSpPr>
            <p:nvPr/>
          </p:nvSpPr>
          <p:spPr bwMode="auto">
            <a:xfrm>
              <a:off x="2550" y="436"/>
              <a:ext cx="633" cy="547"/>
            </a:xfrm>
            <a:prstGeom prst="hexagon">
              <a:avLst>
                <a:gd name="adj" fmla="val 28931"/>
                <a:gd name="vf" fmla="val 115470"/>
              </a:avLst>
            </a:prstGeom>
            <a:solidFill>
              <a:srgbClr val="CCFF99"/>
            </a:solidFill>
            <a:ln w="9525">
              <a:solidFill>
                <a:schemeClr val="tx1"/>
              </a:solidFill>
              <a:miter lim="800000"/>
              <a:headEnd/>
              <a:tailEnd/>
            </a:ln>
          </p:spPr>
          <p:txBody>
            <a:bodyPr wrap="none" anchor="ctr"/>
            <a:lstStyle/>
            <a:p>
              <a:pPr algn="ctr"/>
              <a:r>
                <a:rPr lang="en-US" altLang="ja-JP" sz="1400" b="1"/>
                <a:t>land</a:t>
              </a:r>
            </a:p>
            <a:p>
              <a:pPr algn="ctr"/>
              <a:r>
                <a:rPr lang="en-US" altLang="ja-JP" sz="1400" b="1"/>
                <a:t>cover</a:t>
              </a:r>
            </a:p>
          </p:txBody>
        </p:sp>
        <p:sp>
          <p:nvSpPr>
            <p:cNvPr id="10295" name="AutoShape 18"/>
            <p:cNvSpPr>
              <a:spLocks noChangeArrowheads="1"/>
            </p:cNvSpPr>
            <p:nvPr/>
          </p:nvSpPr>
          <p:spPr bwMode="auto">
            <a:xfrm>
              <a:off x="3081" y="746"/>
              <a:ext cx="634" cy="547"/>
            </a:xfrm>
            <a:prstGeom prst="hexagon">
              <a:avLst>
                <a:gd name="adj" fmla="val 28976"/>
                <a:gd name="vf" fmla="val 115470"/>
              </a:avLst>
            </a:prstGeom>
            <a:solidFill>
              <a:srgbClr val="CCFF99"/>
            </a:solidFill>
            <a:ln w="9525">
              <a:solidFill>
                <a:schemeClr val="tx1"/>
              </a:solidFill>
              <a:miter lim="800000"/>
              <a:headEnd/>
              <a:tailEnd/>
            </a:ln>
          </p:spPr>
          <p:txBody>
            <a:bodyPr wrap="none" anchor="ctr"/>
            <a:lstStyle/>
            <a:p>
              <a:pPr algn="ctr"/>
              <a:r>
                <a:rPr lang="en-US" altLang="ja-JP" sz="1400" b="1"/>
                <a:t>land</a:t>
              </a:r>
            </a:p>
            <a:p>
              <a:pPr algn="ctr"/>
              <a:r>
                <a:rPr lang="en-US" altLang="ja-JP" sz="1400" b="1"/>
                <a:t>surface</a:t>
              </a:r>
            </a:p>
            <a:p>
              <a:pPr algn="ctr"/>
              <a:r>
                <a:rPr lang="en-US" altLang="ja-JP" sz="1400" b="1"/>
                <a:t>tempera-</a:t>
              </a:r>
            </a:p>
            <a:p>
              <a:pPr algn="ctr"/>
              <a:r>
                <a:rPr lang="en-US" altLang="ja-JP" sz="1400" b="1"/>
                <a:t>ture</a:t>
              </a:r>
            </a:p>
          </p:txBody>
        </p:sp>
        <p:sp>
          <p:nvSpPr>
            <p:cNvPr id="10296" name="AutoShape 19"/>
            <p:cNvSpPr>
              <a:spLocks noChangeArrowheads="1"/>
            </p:cNvSpPr>
            <p:nvPr/>
          </p:nvSpPr>
          <p:spPr bwMode="auto">
            <a:xfrm>
              <a:off x="2550" y="2976"/>
              <a:ext cx="633" cy="547"/>
            </a:xfrm>
            <a:prstGeom prst="hexagon">
              <a:avLst>
                <a:gd name="adj" fmla="val 28931"/>
                <a:gd name="vf" fmla="val 115470"/>
              </a:avLst>
            </a:prstGeom>
            <a:solidFill>
              <a:srgbClr val="FFFFCC"/>
            </a:solidFill>
            <a:ln w="9525">
              <a:solidFill>
                <a:schemeClr val="tx1"/>
              </a:solidFill>
              <a:miter lim="800000"/>
              <a:headEnd/>
              <a:tailEnd/>
            </a:ln>
          </p:spPr>
          <p:txBody>
            <a:bodyPr wrap="none" anchor="ctr"/>
            <a:lstStyle/>
            <a:p>
              <a:pPr algn="ctr"/>
              <a:r>
                <a:rPr lang="en-US" altLang="ja-JP" sz="1400" b="1"/>
                <a:t>sea</a:t>
              </a:r>
            </a:p>
            <a:p>
              <a:pPr algn="ctr"/>
              <a:r>
                <a:rPr lang="en-US" altLang="ja-JP" sz="1400" b="1"/>
                <a:t>surface</a:t>
              </a:r>
            </a:p>
            <a:p>
              <a:pPr algn="ctr"/>
              <a:r>
                <a:rPr lang="en-US" altLang="ja-JP" sz="1400" b="1"/>
                <a:t>temp.</a:t>
              </a:r>
            </a:p>
          </p:txBody>
        </p:sp>
        <p:sp>
          <p:nvSpPr>
            <p:cNvPr id="10297" name="AutoShape 20"/>
            <p:cNvSpPr>
              <a:spLocks noChangeArrowheads="1"/>
            </p:cNvSpPr>
            <p:nvPr/>
          </p:nvSpPr>
          <p:spPr bwMode="auto">
            <a:xfrm>
              <a:off x="3078" y="2022"/>
              <a:ext cx="635" cy="547"/>
            </a:xfrm>
            <a:prstGeom prst="hexagon">
              <a:avLst>
                <a:gd name="adj" fmla="val 29022"/>
                <a:gd name="vf" fmla="val 115470"/>
              </a:avLst>
            </a:prstGeom>
            <a:solidFill>
              <a:srgbClr val="FFFFCC"/>
            </a:solidFill>
            <a:ln w="9525">
              <a:solidFill>
                <a:schemeClr val="tx1"/>
              </a:solidFill>
              <a:miter lim="800000"/>
              <a:headEnd/>
              <a:tailEnd/>
            </a:ln>
          </p:spPr>
          <p:txBody>
            <a:bodyPr wrap="none" anchor="ctr"/>
            <a:lstStyle/>
            <a:p>
              <a:pPr algn="ctr"/>
              <a:r>
                <a:rPr lang="en-US" altLang="ja-JP" sz="1400" b="1"/>
                <a:t>sea</a:t>
              </a:r>
            </a:p>
            <a:p>
              <a:pPr algn="ctr"/>
              <a:r>
                <a:rPr lang="en-US" altLang="ja-JP" sz="1400" b="1"/>
                <a:t>surface</a:t>
              </a:r>
            </a:p>
            <a:p>
              <a:pPr algn="ctr"/>
              <a:r>
                <a:rPr lang="en-US" altLang="ja-JP" sz="1400" b="1"/>
                <a:t>wind</a:t>
              </a:r>
            </a:p>
            <a:p>
              <a:pPr algn="ctr"/>
              <a:r>
                <a:rPr lang="en-US" altLang="ja-JP" sz="1400" b="1"/>
                <a:t>speed</a:t>
              </a:r>
            </a:p>
          </p:txBody>
        </p:sp>
        <p:sp>
          <p:nvSpPr>
            <p:cNvPr id="10298" name="AutoShape 21"/>
            <p:cNvSpPr>
              <a:spLocks noChangeArrowheads="1"/>
            </p:cNvSpPr>
            <p:nvPr/>
          </p:nvSpPr>
          <p:spPr bwMode="auto">
            <a:xfrm>
              <a:off x="2550" y="1705"/>
              <a:ext cx="633" cy="548"/>
            </a:xfrm>
            <a:prstGeom prst="hexagon">
              <a:avLst>
                <a:gd name="adj" fmla="val 28878"/>
                <a:gd name="vf" fmla="val 115470"/>
              </a:avLst>
            </a:prstGeom>
            <a:solidFill>
              <a:srgbClr val="FFCCFF"/>
            </a:solidFill>
            <a:ln w="9525">
              <a:solidFill>
                <a:schemeClr val="tx1"/>
              </a:solidFill>
              <a:miter lim="800000"/>
              <a:headEnd/>
              <a:tailEnd/>
            </a:ln>
          </p:spPr>
          <p:txBody>
            <a:bodyPr wrap="none" anchor="ctr"/>
            <a:lstStyle/>
            <a:p>
              <a:pPr algn="ctr"/>
              <a:r>
                <a:rPr lang="en-US" altLang="ja-JP" sz="1400" b="1"/>
                <a:t>precipi-</a:t>
              </a:r>
            </a:p>
            <a:p>
              <a:pPr algn="ctr"/>
              <a:r>
                <a:rPr lang="en-US" altLang="ja-JP" sz="1400" b="1"/>
                <a:t>tation</a:t>
              </a:r>
            </a:p>
          </p:txBody>
        </p:sp>
        <p:sp>
          <p:nvSpPr>
            <p:cNvPr id="10299" name="AutoShape 22"/>
            <p:cNvSpPr>
              <a:spLocks noChangeArrowheads="1"/>
            </p:cNvSpPr>
            <p:nvPr/>
          </p:nvSpPr>
          <p:spPr bwMode="auto">
            <a:xfrm>
              <a:off x="1494" y="1072"/>
              <a:ext cx="633" cy="548"/>
            </a:xfrm>
            <a:prstGeom prst="hexagon">
              <a:avLst>
                <a:gd name="adj" fmla="val 28878"/>
                <a:gd name="vf" fmla="val 115470"/>
              </a:avLst>
            </a:prstGeom>
            <a:solidFill>
              <a:srgbClr val="FFCCFF"/>
            </a:solidFill>
            <a:ln w="9525">
              <a:solidFill>
                <a:schemeClr val="tx1"/>
              </a:solidFill>
              <a:miter lim="800000"/>
              <a:headEnd/>
              <a:tailEnd/>
            </a:ln>
          </p:spPr>
          <p:txBody>
            <a:bodyPr wrap="none" anchor="ctr"/>
            <a:lstStyle/>
            <a:p>
              <a:pPr algn="ctr"/>
              <a:r>
                <a:rPr lang="en-US" altLang="ja-JP" sz="1400" b="1"/>
                <a:t>aerosol</a:t>
              </a:r>
            </a:p>
            <a:p>
              <a:pPr algn="ctr"/>
              <a:r>
                <a:rPr lang="en-US" altLang="ja-JP" sz="1400" b="1"/>
                <a:t>proper-</a:t>
              </a:r>
            </a:p>
            <a:p>
              <a:pPr algn="ctr"/>
              <a:r>
                <a:rPr lang="en-US" altLang="ja-JP" sz="1400" b="1"/>
                <a:t>ties</a:t>
              </a:r>
            </a:p>
          </p:txBody>
        </p:sp>
        <p:sp>
          <p:nvSpPr>
            <p:cNvPr id="10300" name="AutoShape 23"/>
            <p:cNvSpPr>
              <a:spLocks noChangeArrowheads="1"/>
            </p:cNvSpPr>
            <p:nvPr/>
          </p:nvSpPr>
          <p:spPr bwMode="auto">
            <a:xfrm>
              <a:off x="1492" y="2340"/>
              <a:ext cx="633" cy="547"/>
            </a:xfrm>
            <a:prstGeom prst="hexagon">
              <a:avLst>
                <a:gd name="adj" fmla="val 28931"/>
                <a:gd name="vf" fmla="val 115470"/>
              </a:avLst>
            </a:prstGeom>
            <a:solidFill>
              <a:schemeClr val="accent1"/>
            </a:solidFill>
            <a:ln w="9525">
              <a:solidFill>
                <a:schemeClr val="tx1"/>
              </a:solidFill>
              <a:miter lim="800000"/>
              <a:headEnd/>
              <a:tailEnd/>
            </a:ln>
          </p:spPr>
          <p:txBody>
            <a:bodyPr wrap="none" anchor="ctr"/>
            <a:lstStyle/>
            <a:p>
              <a:pPr algn="ctr"/>
              <a:r>
                <a:rPr lang="en-US" altLang="ja-JP" sz="1400" b="1"/>
                <a:t>snow</a:t>
              </a:r>
            </a:p>
            <a:p>
              <a:pPr algn="ctr"/>
              <a:r>
                <a:rPr lang="en-US" altLang="ja-JP" sz="1400" b="1"/>
                <a:t>surface</a:t>
              </a:r>
            </a:p>
            <a:p>
              <a:pPr algn="ctr"/>
              <a:r>
                <a:rPr lang="en-US" altLang="ja-JP" sz="1400" b="1"/>
                <a:t>proper-</a:t>
              </a:r>
            </a:p>
            <a:p>
              <a:pPr algn="ctr"/>
              <a:r>
                <a:rPr lang="en-US" altLang="ja-JP" sz="1400" b="1"/>
                <a:t>ties</a:t>
              </a:r>
            </a:p>
          </p:txBody>
        </p:sp>
        <p:sp>
          <p:nvSpPr>
            <p:cNvPr id="10301" name="AutoShape 24"/>
            <p:cNvSpPr>
              <a:spLocks noChangeArrowheads="1"/>
            </p:cNvSpPr>
            <p:nvPr/>
          </p:nvSpPr>
          <p:spPr bwMode="auto">
            <a:xfrm>
              <a:off x="3608" y="1705"/>
              <a:ext cx="633" cy="548"/>
            </a:xfrm>
            <a:prstGeom prst="hexagon">
              <a:avLst>
                <a:gd name="adj" fmla="val 28878"/>
                <a:gd name="vf" fmla="val 115470"/>
              </a:avLst>
            </a:prstGeom>
            <a:solidFill>
              <a:srgbClr val="CCFF99"/>
            </a:solidFill>
            <a:ln w="9525">
              <a:solidFill>
                <a:schemeClr val="tx1"/>
              </a:solidFill>
              <a:miter lim="800000"/>
              <a:headEnd/>
              <a:tailEnd/>
            </a:ln>
          </p:spPr>
          <p:txBody>
            <a:bodyPr wrap="none" anchor="ctr"/>
            <a:lstStyle/>
            <a:p>
              <a:pPr algn="ctr"/>
              <a:r>
                <a:rPr lang="en-US" altLang="ja-JP" sz="1400" b="1"/>
                <a:t>above-</a:t>
              </a:r>
            </a:p>
            <a:p>
              <a:pPr algn="ctr"/>
              <a:r>
                <a:rPr lang="en-US" altLang="ja-JP" sz="1400" b="1"/>
                <a:t>ground</a:t>
              </a:r>
            </a:p>
            <a:p>
              <a:pPr algn="ctr"/>
              <a:r>
                <a:rPr lang="en-US" altLang="ja-JP" sz="1400" b="1"/>
                <a:t>bio-</a:t>
              </a:r>
            </a:p>
            <a:p>
              <a:pPr algn="ctr"/>
              <a:r>
                <a:rPr lang="en-US" altLang="ja-JP" sz="1400" b="1"/>
                <a:t>mass</a:t>
              </a:r>
            </a:p>
          </p:txBody>
        </p:sp>
        <p:sp>
          <p:nvSpPr>
            <p:cNvPr id="10302" name="AutoShape 25"/>
            <p:cNvSpPr>
              <a:spLocks noChangeArrowheads="1"/>
            </p:cNvSpPr>
            <p:nvPr/>
          </p:nvSpPr>
          <p:spPr bwMode="auto">
            <a:xfrm>
              <a:off x="3608" y="1062"/>
              <a:ext cx="633" cy="548"/>
            </a:xfrm>
            <a:prstGeom prst="hexagon">
              <a:avLst>
                <a:gd name="adj" fmla="val 28878"/>
                <a:gd name="vf" fmla="val 115470"/>
              </a:avLst>
            </a:prstGeom>
            <a:solidFill>
              <a:srgbClr val="CCFF99"/>
            </a:solidFill>
            <a:ln w="9525">
              <a:solidFill>
                <a:schemeClr val="tx1"/>
              </a:solidFill>
              <a:miter lim="800000"/>
              <a:headEnd/>
              <a:tailEnd/>
            </a:ln>
          </p:spPr>
          <p:txBody>
            <a:bodyPr wrap="none" anchor="ctr"/>
            <a:lstStyle/>
            <a:p>
              <a:pPr algn="ctr"/>
              <a:r>
                <a:rPr lang="en-US" altLang="ja-JP" sz="1400" b="1"/>
                <a:t>primary</a:t>
              </a:r>
            </a:p>
            <a:p>
              <a:pPr algn="ctr"/>
              <a:r>
                <a:rPr lang="en-US" altLang="ja-JP" sz="1400" b="1"/>
                <a:t>produc-</a:t>
              </a:r>
            </a:p>
            <a:p>
              <a:pPr algn="ctr"/>
              <a:r>
                <a:rPr lang="en-US" altLang="ja-JP" sz="1400" b="1"/>
                <a:t>tion</a:t>
              </a:r>
            </a:p>
          </p:txBody>
        </p:sp>
        <p:sp>
          <p:nvSpPr>
            <p:cNvPr id="10303" name="AutoShape 26"/>
            <p:cNvSpPr>
              <a:spLocks noChangeArrowheads="1"/>
            </p:cNvSpPr>
            <p:nvPr/>
          </p:nvSpPr>
          <p:spPr bwMode="auto">
            <a:xfrm>
              <a:off x="3608" y="2340"/>
              <a:ext cx="633" cy="547"/>
            </a:xfrm>
            <a:prstGeom prst="hexagon">
              <a:avLst>
                <a:gd name="adj" fmla="val 28931"/>
                <a:gd name="vf" fmla="val 115470"/>
              </a:avLst>
            </a:prstGeom>
            <a:noFill/>
            <a:ln w="9525">
              <a:solidFill>
                <a:schemeClr val="tx1"/>
              </a:solidFill>
              <a:miter lim="800000"/>
              <a:headEnd/>
              <a:tailEnd/>
            </a:ln>
          </p:spPr>
          <p:txBody>
            <a:bodyPr wrap="none" anchor="ctr"/>
            <a:lstStyle/>
            <a:p>
              <a:pPr algn="ctr"/>
              <a:r>
                <a:rPr lang="en-US" altLang="ja-JP" sz="1400" b="1"/>
                <a:t>PAR</a:t>
              </a:r>
            </a:p>
          </p:txBody>
        </p:sp>
      </p:grpSp>
      <p:sp>
        <p:nvSpPr>
          <p:cNvPr id="10245" name="Rectangle 28"/>
          <p:cNvSpPr>
            <a:spLocks noChangeArrowheads="1"/>
          </p:cNvSpPr>
          <p:nvPr/>
        </p:nvSpPr>
        <p:spPr bwMode="auto">
          <a:xfrm>
            <a:off x="5886450" y="1857375"/>
            <a:ext cx="917575" cy="366713"/>
          </a:xfrm>
          <a:prstGeom prst="rect">
            <a:avLst/>
          </a:prstGeom>
          <a:noFill/>
          <a:ln w="9525">
            <a:noFill/>
            <a:miter lim="800000"/>
            <a:headEnd/>
            <a:tailEnd/>
          </a:ln>
        </p:spPr>
        <p:txBody>
          <a:bodyPr>
            <a:spAutoFit/>
          </a:bodyPr>
          <a:lstStyle/>
          <a:p>
            <a:r>
              <a:rPr lang="en-US" altLang="ja-JP" b="1">
                <a:solidFill>
                  <a:srgbClr val="339966"/>
                </a:solidFill>
              </a:rPr>
              <a:t>Land</a:t>
            </a:r>
          </a:p>
        </p:txBody>
      </p:sp>
      <p:sp>
        <p:nvSpPr>
          <p:cNvPr id="10246" name="Rectangle 29"/>
          <p:cNvSpPr>
            <a:spLocks noChangeArrowheads="1"/>
          </p:cNvSpPr>
          <p:nvPr/>
        </p:nvSpPr>
        <p:spPr bwMode="auto">
          <a:xfrm>
            <a:off x="5867400" y="5091113"/>
            <a:ext cx="1223963" cy="366712"/>
          </a:xfrm>
          <a:prstGeom prst="rect">
            <a:avLst/>
          </a:prstGeom>
          <a:noFill/>
          <a:ln w="9525">
            <a:noFill/>
            <a:miter lim="800000"/>
            <a:headEnd/>
            <a:tailEnd/>
          </a:ln>
        </p:spPr>
        <p:txBody>
          <a:bodyPr>
            <a:spAutoFit/>
          </a:bodyPr>
          <a:lstStyle/>
          <a:p>
            <a:r>
              <a:rPr lang="en-US" altLang="ja-JP" b="1">
                <a:solidFill>
                  <a:srgbClr val="FFCC00"/>
                </a:solidFill>
              </a:rPr>
              <a:t>Ocean</a:t>
            </a:r>
          </a:p>
        </p:txBody>
      </p:sp>
      <p:sp>
        <p:nvSpPr>
          <p:cNvPr id="10247" name="Rectangle 30"/>
          <p:cNvSpPr>
            <a:spLocks noChangeArrowheads="1"/>
          </p:cNvSpPr>
          <p:nvPr/>
        </p:nvSpPr>
        <p:spPr bwMode="auto">
          <a:xfrm>
            <a:off x="1763713" y="5121275"/>
            <a:ext cx="1944687" cy="366713"/>
          </a:xfrm>
          <a:prstGeom prst="rect">
            <a:avLst/>
          </a:prstGeom>
          <a:noFill/>
          <a:ln w="9525">
            <a:noFill/>
            <a:miter lim="800000"/>
            <a:headEnd/>
            <a:tailEnd/>
          </a:ln>
        </p:spPr>
        <p:txBody>
          <a:bodyPr>
            <a:spAutoFit/>
          </a:bodyPr>
          <a:lstStyle/>
          <a:p>
            <a:r>
              <a:rPr lang="en-US" altLang="ja-JP" b="1">
                <a:solidFill>
                  <a:srgbClr val="3366FF"/>
                </a:solidFill>
              </a:rPr>
              <a:t>Cryosphere</a:t>
            </a:r>
          </a:p>
        </p:txBody>
      </p:sp>
      <p:sp>
        <p:nvSpPr>
          <p:cNvPr id="10248" name="Rectangle 31"/>
          <p:cNvSpPr>
            <a:spLocks noChangeArrowheads="1"/>
          </p:cNvSpPr>
          <p:nvPr/>
        </p:nvSpPr>
        <p:spPr bwMode="auto">
          <a:xfrm>
            <a:off x="1384300" y="1857375"/>
            <a:ext cx="1873250" cy="461963"/>
          </a:xfrm>
          <a:prstGeom prst="rect">
            <a:avLst/>
          </a:prstGeom>
          <a:noFill/>
          <a:ln w="9525">
            <a:noFill/>
            <a:miter lim="800000"/>
            <a:headEnd/>
            <a:tailEnd/>
          </a:ln>
        </p:spPr>
        <p:txBody>
          <a:bodyPr>
            <a:spAutoFit/>
          </a:bodyPr>
          <a:lstStyle/>
          <a:p>
            <a:r>
              <a:rPr lang="en-US" altLang="ja-JP" b="1">
                <a:solidFill>
                  <a:srgbClr val="FF0000"/>
                </a:solidFill>
              </a:rPr>
              <a:t>Atmosphere</a:t>
            </a:r>
          </a:p>
        </p:txBody>
      </p:sp>
      <p:grpSp>
        <p:nvGrpSpPr>
          <p:cNvPr id="4" name="Group 32"/>
          <p:cNvGrpSpPr>
            <a:grpSpLocks/>
          </p:cNvGrpSpPr>
          <p:nvPr/>
        </p:nvGrpSpPr>
        <p:grpSpPr bwMode="auto">
          <a:xfrm>
            <a:off x="684213" y="2649538"/>
            <a:ext cx="1655762" cy="1584325"/>
            <a:chOff x="431" y="1344"/>
            <a:chExt cx="1043" cy="998"/>
          </a:xfrm>
        </p:grpSpPr>
        <p:sp>
          <p:nvSpPr>
            <p:cNvPr id="10282" name="Oval 33"/>
            <p:cNvSpPr>
              <a:spLocks noChangeArrowheads="1"/>
            </p:cNvSpPr>
            <p:nvPr/>
          </p:nvSpPr>
          <p:spPr bwMode="auto">
            <a:xfrm>
              <a:off x="431" y="1344"/>
              <a:ext cx="998" cy="998"/>
            </a:xfrm>
            <a:prstGeom prst="ellipse">
              <a:avLst/>
            </a:prstGeom>
            <a:solidFill>
              <a:srgbClr val="009900">
                <a:alpha val="32941"/>
              </a:srgbClr>
            </a:solidFill>
            <a:ln w="9525">
              <a:noFill/>
              <a:round/>
              <a:headEnd/>
              <a:tailEnd/>
            </a:ln>
          </p:spPr>
          <p:txBody>
            <a:bodyPr anchor="ctr"/>
            <a:lstStyle/>
            <a:p>
              <a:pPr algn="ctr"/>
              <a:r>
                <a:rPr lang="en-US" altLang="ja-JP" sz="8800">
                  <a:solidFill>
                    <a:schemeClr val="bg1"/>
                  </a:solidFill>
                  <a:latin typeface="Impact" pitchFamily="34" charset="0"/>
                </a:rPr>
                <a:t>C</a:t>
              </a:r>
            </a:p>
          </p:txBody>
        </p:sp>
        <p:sp>
          <p:nvSpPr>
            <p:cNvPr id="10283" name="Text Box 34"/>
            <p:cNvSpPr txBox="1">
              <a:spLocks noChangeArrowheads="1"/>
            </p:cNvSpPr>
            <p:nvPr/>
          </p:nvSpPr>
          <p:spPr bwMode="auto">
            <a:xfrm>
              <a:off x="431" y="1552"/>
              <a:ext cx="1043" cy="518"/>
            </a:xfrm>
            <a:prstGeom prst="rect">
              <a:avLst/>
            </a:prstGeom>
            <a:noFill/>
            <a:ln w="9525">
              <a:noFill/>
              <a:miter lim="800000"/>
              <a:headEnd/>
              <a:tailEnd/>
            </a:ln>
          </p:spPr>
          <p:txBody>
            <a:bodyPr wrap="none">
              <a:spAutoFit/>
            </a:bodyPr>
            <a:lstStyle/>
            <a:p>
              <a:r>
                <a:rPr lang="en-US" altLang="ja-JP" b="1" i="1"/>
                <a:t>Radiation </a:t>
              </a:r>
            </a:p>
            <a:p>
              <a:r>
                <a:rPr lang="en-US" altLang="ja-JP" b="1" i="1"/>
                <a:t>Budget</a:t>
              </a:r>
            </a:p>
          </p:txBody>
        </p:sp>
      </p:grpSp>
      <p:grpSp>
        <p:nvGrpSpPr>
          <p:cNvPr id="5" name="Group 35"/>
          <p:cNvGrpSpPr>
            <a:grpSpLocks/>
          </p:cNvGrpSpPr>
          <p:nvPr/>
        </p:nvGrpSpPr>
        <p:grpSpPr bwMode="auto">
          <a:xfrm>
            <a:off x="6948488" y="1639888"/>
            <a:ext cx="1584325" cy="1584325"/>
            <a:chOff x="4377" y="708"/>
            <a:chExt cx="998" cy="998"/>
          </a:xfrm>
        </p:grpSpPr>
        <p:sp>
          <p:nvSpPr>
            <p:cNvPr id="10280" name="Oval 36"/>
            <p:cNvSpPr>
              <a:spLocks noChangeArrowheads="1"/>
            </p:cNvSpPr>
            <p:nvPr/>
          </p:nvSpPr>
          <p:spPr bwMode="auto">
            <a:xfrm>
              <a:off x="4377" y="708"/>
              <a:ext cx="998" cy="998"/>
            </a:xfrm>
            <a:prstGeom prst="ellipse">
              <a:avLst/>
            </a:prstGeom>
            <a:solidFill>
              <a:srgbClr val="009900">
                <a:alpha val="32941"/>
              </a:srgbClr>
            </a:solidFill>
            <a:ln w="9525">
              <a:noFill/>
              <a:round/>
              <a:headEnd/>
              <a:tailEnd/>
            </a:ln>
          </p:spPr>
          <p:txBody>
            <a:bodyPr anchor="ctr"/>
            <a:lstStyle/>
            <a:p>
              <a:pPr algn="ctr"/>
              <a:r>
                <a:rPr lang="en-US" altLang="ja-JP" sz="8800">
                  <a:solidFill>
                    <a:schemeClr val="bg1"/>
                  </a:solidFill>
                  <a:latin typeface="Impact" pitchFamily="34" charset="0"/>
                </a:rPr>
                <a:t>C</a:t>
              </a:r>
            </a:p>
          </p:txBody>
        </p:sp>
        <p:sp>
          <p:nvSpPr>
            <p:cNvPr id="10281" name="Text Box 37"/>
            <p:cNvSpPr txBox="1">
              <a:spLocks noChangeArrowheads="1"/>
            </p:cNvSpPr>
            <p:nvPr/>
          </p:nvSpPr>
          <p:spPr bwMode="auto">
            <a:xfrm>
              <a:off x="4468" y="935"/>
              <a:ext cx="841" cy="518"/>
            </a:xfrm>
            <a:prstGeom prst="rect">
              <a:avLst/>
            </a:prstGeom>
            <a:noFill/>
            <a:ln w="9525">
              <a:noFill/>
              <a:miter lim="800000"/>
              <a:headEnd/>
              <a:tailEnd/>
            </a:ln>
          </p:spPr>
          <p:txBody>
            <a:bodyPr wrap="none">
              <a:spAutoFit/>
            </a:bodyPr>
            <a:lstStyle/>
            <a:p>
              <a:r>
                <a:rPr lang="en-US" altLang="ja-JP" b="1" i="1"/>
                <a:t>Carbon </a:t>
              </a:r>
            </a:p>
            <a:p>
              <a:r>
                <a:rPr lang="en-US" altLang="ja-JP" b="1" i="1"/>
                <a:t>Cycle</a:t>
              </a:r>
            </a:p>
          </p:txBody>
        </p:sp>
      </p:grpSp>
      <p:grpSp>
        <p:nvGrpSpPr>
          <p:cNvPr id="6" name="Group 38"/>
          <p:cNvGrpSpPr>
            <a:grpSpLocks/>
          </p:cNvGrpSpPr>
          <p:nvPr/>
        </p:nvGrpSpPr>
        <p:grpSpPr bwMode="auto">
          <a:xfrm>
            <a:off x="6588125" y="5013325"/>
            <a:ext cx="1584325" cy="1584325"/>
            <a:chOff x="3243" y="3203"/>
            <a:chExt cx="998" cy="998"/>
          </a:xfrm>
        </p:grpSpPr>
        <p:sp>
          <p:nvSpPr>
            <p:cNvPr id="10278" name="Oval 39"/>
            <p:cNvSpPr>
              <a:spLocks noChangeArrowheads="1"/>
            </p:cNvSpPr>
            <p:nvPr/>
          </p:nvSpPr>
          <p:spPr bwMode="auto">
            <a:xfrm>
              <a:off x="3243" y="3203"/>
              <a:ext cx="998" cy="998"/>
            </a:xfrm>
            <a:prstGeom prst="ellipse">
              <a:avLst/>
            </a:prstGeom>
            <a:solidFill>
              <a:schemeClr val="accent2">
                <a:alpha val="32941"/>
              </a:schemeClr>
            </a:solidFill>
            <a:ln w="9525">
              <a:noFill/>
              <a:round/>
              <a:headEnd/>
              <a:tailEnd/>
            </a:ln>
          </p:spPr>
          <p:txBody>
            <a:bodyPr anchor="ctr"/>
            <a:lstStyle/>
            <a:p>
              <a:r>
                <a:rPr lang="en-US" altLang="ja-JP" sz="8800">
                  <a:solidFill>
                    <a:schemeClr val="bg1"/>
                  </a:solidFill>
                  <a:latin typeface="Impact" pitchFamily="34" charset="0"/>
                </a:rPr>
                <a:t>W</a:t>
              </a:r>
            </a:p>
          </p:txBody>
        </p:sp>
        <p:sp>
          <p:nvSpPr>
            <p:cNvPr id="10279" name="Text Box 40"/>
            <p:cNvSpPr txBox="1">
              <a:spLocks noChangeArrowheads="1"/>
            </p:cNvSpPr>
            <p:nvPr/>
          </p:nvSpPr>
          <p:spPr bwMode="auto">
            <a:xfrm>
              <a:off x="3300" y="3339"/>
              <a:ext cx="895" cy="748"/>
            </a:xfrm>
            <a:prstGeom prst="rect">
              <a:avLst/>
            </a:prstGeom>
            <a:noFill/>
            <a:ln w="9525">
              <a:noFill/>
              <a:miter lim="800000"/>
              <a:headEnd/>
              <a:tailEnd/>
            </a:ln>
          </p:spPr>
          <p:txBody>
            <a:bodyPr wrap="none">
              <a:spAutoFit/>
            </a:bodyPr>
            <a:lstStyle/>
            <a:p>
              <a:pPr algn="ctr"/>
              <a:r>
                <a:rPr lang="en-US" altLang="ja-JP" b="1" i="1"/>
                <a:t>Water &amp; </a:t>
              </a:r>
            </a:p>
            <a:p>
              <a:pPr algn="ctr"/>
              <a:r>
                <a:rPr lang="en-US" altLang="ja-JP" b="1" i="1"/>
                <a:t>Energy </a:t>
              </a:r>
            </a:p>
            <a:p>
              <a:pPr algn="ctr"/>
              <a:r>
                <a:rPr lang="en-US" altLang="ja-JP" b="1" i="1"/>
                <a:t>Cycle</a:t>
              </a:r>
            </a:p>
          </p:txBody>
        </p:sp>
      </p:grpSp>
      <p:pic>
        <p:nvPicPr>
          <p:cNvPr id="60457" name="Picture 41" descr="Ph_GCOM-C1"/>
          <p:cNvPicPr>
            <a:picLocks noChangeAspect="1" noChangeArrowheads="1"/>
          </p:cNvPicPr>
          <p:nvPr/>
        </p:nvPicPr>
        <p:blipFill>
          <a:blip r:embed="rId2" cstate="print"/>
          <a:srcRect/>
          <a:stretch>
            <a:fillRect/>
          </a:stretch>
        </p:blipFill>
        <p:spPr bwMode="auto">
          <a:xfrm>
            <a:off x="5632450" y="1196975"/>
            <a:ext cx="1171575" cy="587375"/>
          </a:xfrm>
          <a:prstGeom prst="rect">
            <a:avLst/>
          </a:prstGeom>
          <a:noFill/>
          <a:ln w="9525">
            <a:noFill/>
            <a:miter lim="800000"/>
            <a:headEnd/>
            <a:tailEnd/>
          </a:ln>
        </p:spPr>
      </p:pic>
      <p:pic>
        <p:nvPicPr>
          <p:cNvPr id="60458" name="Picture 42" descr="Ph_GCOM-W1"/>
          <p:cNvPicPr>
            <a:picLocks noChangeAspect="1" noChangeArrowheads="1"/>
          </p:cNvPicPr>
          <p:nvPr/>
        </p:nvPicPr>
        <p:blipFill>
          <a:blip r:embed="rId3" cstate="print"/>
          <a:srcRect/>
          <a:stretch>
            <a:fillRect/>
          </a:stretch>
        </p:blipFill>
        <p:spPr bwMode="auto">
          <a:xfrm rot="1466324">
            <a:off x="2627313" y="5889625"/>
            <a:ext cx="1368425" cy="619125"/>
          </a:xfrm>
          <a:prstGeom prst="rect">
            <a:avLst/>
          </a:prstGeom>
          <a:noFill/>
          <a:ln w="9525">
            <a:noFill/>
            <a:miter lim="800000"/>
            <a:headEnd/>
            <a:tailEnd/>
          </a:ln>
        </p:spPr>
      </p:pic>
      <p:grpSp>
        <p:nvGrpSpPr>
          <p:cNvPr id="7" name="Group 43"/>
          <p:cNvGrpSpPr>
            <a:grpSpLocks/>
          </p:cNvGrpSpPr>
          <p:nvPr/>
        </p:nvGrpSpPr>
        <p:grpSpPr bwMode="auto">
          <a:xfrm>
            <a:off x="3197225" y="2251075"/>
            <a:ext cx="2705100" cy="3851275"/>
            <a:chOff x="2014" y="1093"/>
            <a:chExt cx="1704" cy="2426"/>
          </a:xfrm>
        </p:grpSpPr>
        <p:sp>
          <p:nvSpPr>
            <p:cNvPr id="10270" name="AutoShape 44"/>
            <p:cNvSpPr>
              <a:spLocks noChangeArrowheads="1"/>
            </p:cNvSpPr>
            <p:nvPr/>
          </p:nvSpPr>
          <p:spPr bwMode="auto">
            <a:xfrm>
              <a:off x="2550" y="1710"/>
              <a:ext cx="641" cy="549"/>
            </a:xfrm>
            <a:prstGeom prst="hexagon">
              <a:avLst>
                <a:gd name="adj" fmla="val 29189"/>
                <a:gd name="vf" fmla="val 115470"/>
              </a:avLst>
            </a:prstGeom>
            <a:noFill/>
            <a:ln w="57150">
              <a:solidFill>
                <a:schemeClr val="accent2"/>
              </a:solidFill>
              <a:miter lim="800000"/>
              <a:headEnd/>
              <a:tailEnd/>
            </a:ln>
          </p:spPr>
          <p:txBody>
            <a:bodyPr wrap="none" anchor="ctr"/>
            <a:lstStyle/>
            <a:p>
              <a:endParaRPr lang="ja-JP" altLang="en-US"/>
            </a:p>
          </p:txBody>
        </p:sp>
        <p:sp>
          <p:nvSpPr>
            <p:cNvPr id="10271" name="AutoShape 45"/>
            <p:cNvSpPr>
              <a:spLocks noChangeArrowheads="1"/>
            </p:cNvSpPr>
            <p:nvPr/>
          </p:nvSpPr>
          <p:spPr bwMode="auto">
            <a:xfrm>
              <a:off x="2550" y="1093"/>
              <a:ext cx="641" cy="549"/>
            </a:xfrm>
            <a:prstGeom prst="hexagon">
              <a:avLst>
                <a:gd name="adj" fmla="val 29189"/>
                <a:gd name="vf" fmla="val 115470"/>
              </a:avLst>
            </a:prstGeom>
            <a:noFill/>
            <a:ln w="57150">
              <a:solidFill>
                <a:schemeClr val="accent2"/>
              </a:solidFill>
              <a:miter lim="800000"/>
              <a:headEnd/>
              <a:tailEnd/>
            </a:ln>
          </p:spPr>
          <p:txBody>
            <a:bodyPr wrap="none" anchor="ctr"/>
            <a:lstStyle/>
            <a:p>
              <a:endParaRPr lang="ja-JP" altLang="en-US"/>
            </a:p>
          </p:txBody>
        </p:sp>
        <p:sp>
          <p:nvSpPr>
            <p:cNvPr id="10272" name="AutoShape 46"/>
            <p:cNvSpPr>
              <a:spLocks noChangeArrowheads="1"/>
            </p:cNvSpPr>
            <p:nvPr/>
          </p:nvSpPr>
          <p:spPr bwMode="auto">
            <a:xfrm>
              <a:off x="3077" y="1393"/>
              <a:ext cx="641" cy="549"/>
            </a:xfrm>
            <a:prstGeom prst="hexagon">
              <a:avLst>
                <a:gd name="adj" fmla="val 29189"/>
                <a:gd name="vf" fmla="val 115470"/>
              </a:avLst>
            </a:prstGeom>
            <a:noFill/>
            <a:ln w="57150">
              <a:solidFill>
                <a:schemeClr val="accent2"/>
              </a:solidFill>
              <a:miter lim="800000"/>
              <a:headEnd/>
              <a:tailEnd/>
            </a:ln>
          </p:spPr>
          <p:txBody>
            <a:bodyPr wrap="none" anchor="ctr"/>
            <a:lstStyle/>
            <a:p>
              <a:endParaRPr lang="ja-JP" altLang="en-US"/>
            </a:p>
          </p:txBody>
        </p:sp>
        <p:sp>
          <p:nvSpPr>
            <p:cNvPr id="10273" name="AutoShape 47"/>
            <p:cNvSpPr>
              <a:spLocks noChangeArrowheads="1"/>
            </p:cNvSpPr>
            <p:nvPr/>
          </p:nvSpPr>
          <p:spPr bwMode="auto">
            <a:xfrm>
              <a:off x="3077" y="2018"/>
              <a:ext cx="641" cy="549"/>
            </a:xfrm>
            <a:prstGeom prst="hexagon">
              <a:avLst>
                <a:gd name="adj" fmla="val 29189"/>
                <a:gd name="vf" fmla="val 115470"/>
              </a:avLst>
            </a:prstGeom>
            <a:noFill/>
            <a:ln w="57150">
              <a:solidFill>
                <a:schemeClr val="accent2"/>
              </a:solidFill>
              <a:miter lim="800000"/>
              <a:headEnd/>
              <a:tailEnd/>
            </a:ln>
          </p:spPr>
          <p:txBody>
            <a:bodyPr wrap="none" anchor="ctr"/>
            <a:lstStyle/>
            <a:p>
              <a:endParaRPr lang="ja-JP" altLang="en-US"/>
            </a:p>
          </p:txBody>
        </p:sp>
        <p:sp>
          <p:nvSpPr>
            <p:cNvPr id="10274" name="AutoShape 48"/>
            <p:cNvSpPr>
              <a:spLocks noChangeArrowheads="1"/>
            </p:cNvSpPr>
            <p:nvPr/>
          </p:nvSpPr>
          <p:spPr bwMode="auto">
            <a:xfrm>
              <a:off x="2550" y="2334"/>
              <a:ext cx="641" cy="549"/>
            </a:xfrm>
            <a:prstGeom prst="hexagon">
              <a:avLst>
                <a:gd name="adj" fmla="val 29189"/>
                <a:gd name="vf" fmla="val 115470"/>
              </a:avLst>
            </a:prstGeom>
            <a:noFill/>
            <a:ln w="57150">
              <a:solidFill>
                <a:schemeClr val="accent2"/>
              </a:solidFill>
              <a:miter lim="800000"/>
              <a:headEnd/>
              <a:tailEnd/>
            </a:ln>
          </p:spPr>
          <p:txBody>
            <a:bodyPr wrap="none" anchor="ctr"/>
            <a:lstStyle/>
            <a:p>
              <a:endParaRPr lang="ja-JP" altLang="en-US"/>
            </a:p>
          </p:txBody>
        </p:sp>
        <p:sp>
          <p:nvSpPr>
            <p:cNvPr id="10275" name="AutoShape 49"/>
            <p:cNvSpPr>
              <a:spLocks noChangeArrowheads="1"/>
            </p:cNvSpPr>
            <p:nvPr/>
          </p:nvSpPr>
          <p:spPr bwMode="auto">
            <a:xfrm>
              <a:off x="2014" y="2018"/>
              <a:ext cx="641" cy="549"/>
            </a:xfrm>
            <a:prstGeom prst="hexagon">
              <a:avLst>
                <a:gd name="adj" fmla="val 29189"/>
                <a:gd name="vf" fmla="val 115470"/>
              </a:avLst>
            </a:prstGeom>
            <a:noFill/>
            <a:ln w="57150">
              <a:solidFill>
                <a:schemeClr val="accent2"/>
              </a:solidFill>
              <a:miter lim="800000"/>
              <a:headEnd/>
              <a:tailEnd/>
            </a:ln>
          </p:spPr>
          <p:txBody>
            <a:bodyPr wrap="none" anchor="ctr"/>
            <a:lstStyle/>
            <a:p>
              <a:endParaRPr lang="ja-JP" altLang="en-US"/>
            </a:p>
          </p:txBody>
        </p:sp>
        <p:sp>
          <p:nvSpPr>
            <p:cNvPr id="10276" name="AutoShape 50"/>
            <p:cNvSpPr>
              <a:spLocks noChangeArrowheads="1"/>
            </p:cNvSpPr>
            <p:nvPr/>
          </p:nvSpPr>
          <p:spPr bwMode="auto">
            <a:xfrm>
              <a:off x="2018" y="1389"/>
              <a:ext cx="641" cy="549"/>
            </a:xfrm>
            <a:prstGeom prst="hexagon">
              <a:avLst>
                <a:gd name="adj" fmla="val 29189"/>
                <a:gd name="vf" fmla="val 115470"/>
              </a:avLst>
            </a:prstGeom>
            <a:noFill/>
            <a:ln w="57150">
              <a:solidFill>
                <a:schemeClr val="accent2"/>
              </a:solidFill>
              <a:miter lim="800000"/>
              <a:headEnd/>
              <a:tailEnd/>
            </a:ln>
          </p:spPr>
          <p:txBody>
            <a:bodyPr wrap="none" anchor="ctr"/>
            <a:lstStyle/>
            <a:p>
              <a:endParaRPr lang="ja-JP" altLang="en-US"/>
            </a:p>
          </p:txBody>
        </p:sp>
        <p:sp>
          <p:nvSpPr>
            <p:cNvPr id="10277" name="AutoShape 51"/>
            <p:cNvSpPr>
              <a:spLocks noChangeArrowheads="1"/>
            </p:cNvSpPr>
            <p:nvPr/>
          </p:nvSpPr>
          <p:spPr bwMode="auto">
            <a:xfrm>
              <a:off x="2554" y="2970"/>
              <a:ext cx="641" cy="549"/>
            </a:xfrm>
            <a:prstGeom prst="hexagon">
              <a:avLst>
                <a:gd name="adj" fmla="val 29189"/>
                <a:gd name="vf" fmla="val 115470"/>
              </a:avLst>
            </a:prstGeom>
            <a:noFill/>
            <a:ln w="57150">
              <a:solidFill>
                <a:schemeClr val="accent2"/>
              </a:solidFill>
              <a:miter lim="800000"/>
              <a:headEnd/>
              <a:tailEnd/>
            </a:ln>
          </p:spPr>
          <p:txBody>
            <a:bodyPr wrap="none" anchor="ctr"/>
            <a:lstStyle/>
            <a:p>
              <a:endParaRPr lang="ja-JP" altLang="en-US"/>
            </a:p>
          </p:txBody>
        </p:sp>
      </p:grpSp>
      <p:grpSp>
        <p:nvGrpSpPr>
          <p:cNvPr id="8" name="Group 52"/>
          <p:cNvGrpSpPr>
            <a:grpSpLocks/>
          </p:cNvGrpSpPr>
          <p:nvPr/>
        </p:nvGrpSpPr>
        <p:grpSpPr bwMode="auto">
          <a:xfrm>
            <a:off x="2366963" y="1201738"/>
            <a:ext cx="4379912" cy="4903787"/>
            <a:chOff x="1491" y="432"/>
            <a:chExt cx="2759" cy="3089"/>
          </a:xfrm>
        </p:grpSpPr>
        <p:sp>
          <p:nvSpPr>
            <p:cNvPr id="10258" name="AutoShape 53"/>
            <p:cNvSpPr>
              <a:spLocks noChangeArrowheads="1"/>
            </p:cNvSpPr>
            <p:nvPr/>
          </p:nvSpPr>
          <p:spPr bwMode="auto">
            <a:xfrm>
              <a:off x="3609" y="2338"/>
              <a:ext cx="641" cy="549"/>
            </a:xfrm>
            <a:prstGeom prst="hexagon">
              <a:avLst>
                <a:gd name="adj" fmla="val 29189"/>
                <a:gd name="vf" fmla="val 115470"/>
              </a:avLst>
            </a:prstGeom>
            <a:noFill/>
            <a:ln w="57150">
              <a:solidFill>
                <a:srgbClr val="00FF00"/>
              </a:solidFill>
              <a:miter lim="800000"/>
              <a:headEnd/>
              <a:tailEnd/>
            </a:ln>
          </p:spPr>
          <p:txBody>
            <a:bodyPr wrap="none" anchor="ctr"/>
            <a:lstStyle/>
            <a:p>
              <a:endParaRPr lang="ja-JP" altLang="en-US"/>
            </a:p>
          </p:txBody>
        </p:sp>
        <p:sp>
          <p:nvSpPr>
            <p:cNvPr id="10259" name="AutoShape 54"/>
            <p:cNvSpPr>
              <a:spLocks noChangeArrowheads="1"/>
            </p:cNvSpPr>
            <p:nvPr/>
          </p:nvSpPr>
          <p:spPr bwMode="auto">
            <a:xfrm>
              <a:off x="1491" y="2346"/>
              <a:ext cx="641" cy="549"/>
            </a:xfrm>
            <a:prstGeom prst="hexagon">
              <a:avLst>
                <a:gd name="adj" fmla="val 29189"/>
                <a:gd name="vf" fmla="val 115470"/>
              </a:avLst>
            </a:prstGeom>
            <a:noFill/>
            <a:ln w="57150">
              <a:solidFill>
                <a:srgbClr val="00FF00"/>
              </a:solidFill>
              <a:miter lim="800000"/>
              <a:headEnd/>
              <a:tailEnd/>
            </a:ln>
          </p:spPr>
          <p:txBody>
            <a:bodyPr wrap="none" anchor="ctr"/>
            <a:lstStyle/>
            <a:p>
              <a:endParaRPr lang="ja-JP" altLang="en-US"/>
            </a:p>
          </p:txBody>
        </p:sp>
        <p:sp>
          <p:nvSpPr>
            <p:cNvPr id="10260" name="AutoShape 55"/>
            <p:cNvSpPr>
              <a:spLocks noChangeArrowheads="1"/>
            </p:cNvSpPr>
            <p:nvPr/>
          </p:nvSpPr>
          <p:spPr bwMode="auto">
            <a:xfrm>
              <a:off x="2018" y="748"/>
              <a:ext cx="641" cy="549"/>
            </a:xfrm>
            <a:prstGeom prst="hexagon">
              <a:avLst>
                <a:gd name="adj" fmla="val 29189"/>
                <a:gd name="vf" fmla="val 115470"/>
              </a:avLst>
            </a:prstGeom>
            <a:noFill/>
            <a:ln w="57150">
              <a:solidFill>
                <a:srgbClr val="00FF00"/>
              </a:solidFill>
              <a:miter lim="800000"/>
              <a:headEnd/>
              <a:tailEnd/>
            </a:ln>
          </p:spPr>
          <p:txBody>
            <a:bodyPr wrap="none" anchor="ctr"/>
            <a:lstStyle/>
            <a:p>
              <a:endParaRPr lang="ja-JP" altLang="en-US"/>
            </a:p>
          </p:txBody>
        </p:sp>
        <p:sp>
          <p:nvSpPr>
            <p:cNvPr id="10261" name="AutoShape 56"/>
            <p:cNvSpPr>
              <a:spLocks noChangeArrowheads="1"/>
            </p:cNvSpPr>
            <p:nvPr/>
          </p:nvSpPr>
          <p:spPr bwMode="auto">
            <a:xfrm>
              <a:off x="2553" y="432"/>
              <a:ext cx="641" cy="549"/>
            </a:xfrm>
            <a:prstGeom prst="hexagon">
              <a:avLst>
                <a:gd name="adj" fmla="val 29189"/>
                <a:gd name="vf" fmla="val 115470"/>
              </a:avLst>
            </a:prstGeom>
            <a:noFill/>
            <a:ln w="57150">
              <a:solidFill>
                <a:srgbClr val="00FF00"/>
              </a:solidFill>
              <a:miter lim="800000"/>
              <a:headEnd/>
              <a:tailEnd/>
            </a:ln>
          </p:spPr>
          <p:txBody>
            <a:bodyPr wrap="none" anchor="ctr"/>
            <a:lstStyle/>
            <a:p>
              <a:endParaRPr lang="ja-JP" altLang="en-US"/>
            </a:p>
          </p:txBody>
        </p:sp>
        <p:sp>
          <p:nvSpPr>
            <p:cNvPr id="10262" name="AutoShape 57"/>
            <p:cNvSpPr>
              <a:spLocks noChangeArrowheads="1"/>
            </p:cNvSpPr>
            <p:nvPr/>
          </p:nvSpPr>
          <p:spPr bwMode="auto">
            <a:xfrm>
              <a:off x="3081" y="740"/>
              <a:ext cx="641" cy="549"/>
            </a:xfrm>
            <a:prstGeom prst="hexagon">
              <a:avLst>
                <a:gd name="adj" fmla="val 29189"/>
                <a:gd name="vf" fmla="val 115470"/>
              </a:avLst>
            </a:prstGeom>
            <a:noFill/>
            <a:ln w="57150">
              <a:solidFill>
                <a:srgbClr val="00FF00"/>
              </a:solidFill>
              <a:miter lim="800000"/>
              <a:headEnd/>
              <a:tailEnd/>
            </a:ln>
          </p:spPr>
          <p:txBody>
            <a:bodyPr wrap="none" anchor="ctr"/>
            <a:lstStyle/>
            <a:p>
              <a:endParaRPr lang="ja-JP" altLang="en-US"/>
            </a:p>
          </p:txBody>
        </p:sp>
        <p:sp>
          <p:nvSpPr>
            <p:cNvPr id="10263" name="AutoShape 58"/>
            <p:cNvSpPr>
              <a:spLocks noChangeArrowheads="1"/>
            </p:cNvSpPr>
            <p:nvPr/>
          </p:nvSpPr>
          <p:spPr bwMode="auto">
            <a:xfrm>
              <a:off x="3609" y="1064"/>
              <a:ext cx="641" cy="549"/>
            </a:xfrm>
            <a:prstGeom prst="hexagon">
              <a:avLst>
                <a:gd name="adj" fmla="val 29189"/>
                <a:gd name="vf" fmla="val 115470"/>
              </a:avLst>
            </a:prstGeom>
            <a:noFill/>
            <a:ln w="57150">
              <a:solidFill>
                <a:srgbClr val="00FF00"/>
              </a:solidFill>
              <a:miter lim="800000"/>
              <a:headEnd/>
              <a:tailEnd/>
            </a:ln>
          </p:spPr>
          <p:txBody>
            <a:bodyPr wrap="none" anchor="ctr"/>
            <a:lstStyle/>
            <a:p>
              <a:endParaRPr lang="ja-JP" altLang="en-US"/>
            </a:p>
          </p:txBody>
        </p:sp>
        <p:sp>
          <p:nvSpPr>
            <p:cNvPr id="10264" name="AutoShape 59"/>
            <p:cNvSpPr>
              <a:spLocks noChangeArrowheads="1"/>
            </p:cNvSpPr>
            <p:nvPr/>
          </p:nvSpPr>
          <p:spPr bwMode="auto">
            <a:xfrm>
              <a:off x="3609" y="1697"/>
              <a:ext cx="641" cy="549"/>
            </a:xfrm>
            <a:prstGeom prst="hexagon">
              <a:avLst>
                <a:gd name="adj" fmla="val 29189"/>
                <a:gd name="vf" fmla="val 115470"/>
              </a:avLst>
            </a:prstGeom>
            <a:noFill/>
            <a:ln w="57150">
              <a:solidFill>
                <a:srgbClr val="00FF00"/>
              </a:solidFill>
              <a:miter lim="800000"/>
              <a:headEnd/>
              <a:tailEnd/>
            </a:ln>
          </p:spPr>
          <p:txBody>
            <a:bodyPr wrap="none" anchor="ctr"/>
            <a:lstStyle/>
            <a:p>
              <a:endParaRPr lang="ja-JP" altLang="en-US"/>
            </a:p>
          </p:txBody>
        </p:sp>
        <p:sp>
          <p:nvSpPr>
            <p:cNvPr id="10265" name="AutoShape 60"/>
            <p:cNvSpPr>
              <a:spLocks noChangeArrowheads="1"/>
            </p:cNvSpPr>
            <p:nvPr/>
          </p:nvSpPr>
          <p:spPr bwMode="auto">
            <a:xfrm>
              <a:off x="3081" y="2662"/>
              <a:ext cx="641" cy="549"/>
            </a:xfrm>
            <a:prstGeom prst="hexagon">
              <a:avLst>
                <a:gd name="adj" fmla="val 29189"/>
                <a:gd name="vf" fmla="val 115470"/>
              </a:avLst>
            </a:prstGeom>
            <a:noFill/>
            <a:ln w="57150">
              <a:solidFill>
                <a:srgbClr val="00FF00"/>
              </a:solidFill>
              <a:miter lim="800000"/>
              <a:headEnd/>
              <a:tailEnd/>
            </a:ln>
          </p:spPr>
          <p:txBody>
            <a:bodyPr wrap="none" anchor="ctr"/>
            <a:lstStyle/>
            <a:p>
              <a:endParaRPr lang="ja-JP" altLang="en-US"/>
            </a:p>
          </p:txBody>
        </p:sp>
        <p:sp>
          <p:nvSpPr>
            <p:cNvPr id="10266" name="AutoShape 61"/>
            <p:cNvSpPr>
              <a:spLocks noChangeArrowheads="1"/>
            </p:cNvSpPr>
            <p:nvPr/>
          </p:nvSpPr>
          <p:spPr bwMode="auto">
            <a:xfrm>
              <a:off x="2019" y="2662"/>
              <a:ext cx="641" cy="549"/>
            </a:xfrm>
            <a:prstGeom prst="hexagon">
              <a:avLst>
                <a:gd name="adj" fmla="val 29189"/>
                <a:gd name="vf" fmla="val 115470"/>
              </a:avLst>
            </a:prstGeom>
            <a:noFill/>
            <a:ln w="57150">
              <a:solidFill>
                <a:srgbClr val="00FF00"/>
              </a:solidFill>
              <a:miter lim="800000"/>
              <a:headEnd/>
              <a:tailEnd/>
            </a:ln>
          </p:spPr>
          <p:txBody>
            <a:bodyPr wrap="none" anchor="ctr"/>
            <a:lstStyle/>
            <a:p>
              <a:endParaRPr lang="ja-JP" altLang="en-US"/>
            </a:p>
          </p:txBody>
        </p:sp>
        <p:sp>
          <p:nvSpPr>
            <p:cNvPr id="10267" name="AutoShape 62"/>
            <p:cNvSpPr>
              <a:spLocks noChangeArrowheads="1"/>
            </p:cNvSpPr>
            <p:nvPr/>
          </p:nvSpPr>
          <p:spPr bwMode="auto">
            <a:xfrm>
              <a:off x="1491" y="1705"/>
              <a:ext cx="641" cy="549"/>
            </a:xfrm>
            <a:prstGeom prst="hexagon">
              <a:avLst>
                <a:gd name="adj" fmla="val 29189"/>
                <a:gd name="vf" fmla="val 115470"/>
              </a:avLst>
            </a:prstGeom>
            <a:noFill/>
            <a:ln w="57150">
              <a:solidFill>
                <a:srgbClr val="00FF00"/>
              </a:solidFill>
              <a:miter lim="800000"/>
              <a:headEnd/>
              <a:tailEnd/>
            </a:ln>
          </p:spPr>
          <p:txBody>
            <a:bodyPr wrap="none" anchor="ctr"/>
            <a:lstStyle/>
            <a:p>
              <a:endParaRPr lang="ja-JP" altLang="en-US"/>
            </a:p>
          </p:txBody>
        </p:sp>
        <p:sp>
          <p:nvSpPr>
            <p:cNvPr id="10268" name="AutoShape 63"/>
            <p:cNvSpPr>
              <a:spLocks noChangeArrowheads="1"/>
            </p:cNvSpPr>
            <p:nvPr/>
          </p:nvSpPr>
          <p:spPr bwMode="auto">
            <a:xfrm>
              <a:off x="1500" y="1080"/>
              <a:ext cx="641" cy="549"/>
            </a:xfrm>
            <a:prstGeom prst="hexagon">
              <a:avLst>
                <a:gd name="adj" fmla="val 29189"/>
                <a:gd name="vf" fmla="val 115470"/>
              </a:avLst>
            </a:prstGeom>
            <a:noFill/>
            <a:ln w="57150">
              <a:solidFill>
                <a:srgbClr val="00FF00"/>
              </a:solidFill>
              <a:miter lim="800000"/>
              <a:headEnd/>
              <a:tailEnd/>
            </a:ln>
          </p:spPr>
          <p:txBody>
            <a:bodyPr wrap="none" anchor="ctr"/>
            <a:lstStyle/>
            <a:p>
              <a:endParaRPr lang="ja-JP" altLang="en-US"/>
            </a:p>
          </p:txBody>
        </p:sp>
        <p:sp>
          <p:nvSpPr>
            <p:cNvPr id="10269" name="AutoShape 64"/>
            <p:cNvSpPr>
              <a:spLocks noChangeArrowheads="1"/>
            </p:cNvSpPr>
            <p:nvPr/>
          </p:nvSpPr>
          <p:spPr bwMode="auto">
            <a:xfrm>
              <a:off x="2554" y="2972"/>
              <a:ext cx="641" cy="549"/>
            </a:xfrm>
            <a:prstGeom prst="hexagon">
              <a:avLst>
                <a:gd name="adj" fmla="val 29189"/>
                <a:gd name="vf" fmla="val 115470"/>
              </a:avLst>
            </a:prstGeom>
            <a:noFill/>
            <a:ln w="57150">
              <a:solidFill>
                <a:srgbClr val="00FF00"/>
              </a:solidFill>
              <a:prstDash val="sysDot"/>
              <a:miter lim="800000"/>
              <a:headEnd/>
              <a:tailEnd/>
            </a:ln>
          </p:spPr>
          <p:txBody>
            <a:bodyPr wrap="none" anchor="ctr"/>
            <a:lstStyle/>
            <a:p>
              <a:endParaRPr lang="ja-JP" altLang="en-US"/>
            </a:p>
          </p:txBody>
        </p:sp>
      </p:grpSp>
      <p:sp>
        <p:nvSpPr>
          <p:cNvPr id="17424" name="Rectangle 2"/>
          <p:cNvSpPr>
            <a:spLocks noGrp="1" noChangeArrowheads="1"/>
          </p:cNvSpPr>
          <p:nvPr>
            <p:ph type="title" idx="4294967295"/>
          </p:nvPr>
        </p:nvSpPr>
        <p:spPr>
          <a:xfrm>
            <a:off x="825500" y="63500"/>
            <a:ext cx="7493000" cy="579438"/>
          </a:xfrm>
        </p:spPr>
        <p:txBody>
          <a:bodyPr>
            <a:normAutofit fontScale="90000"/>
          </a:bodyPr>
          <a:lstStyle/>
          <a:p>
            <a:pPr algn="ctr" eaLnBrk="1" hangingPunct="1">
              <a:defRPr/>
            </a:pPr>
            <a:r>
              <a:rPr lang="en-US" altLang="ja-JP" smtClean="0">
                <a:latin typeface="Arial" charset="0"/>
                <a:cs typeface="Arial" charset="0"/>
              </a:rPr>
              <a:t>Overview of GCOM Products</a:t>
            </a:r>
          </a:p>
        </p:txBody>
      </p:sp>
      <p:sp>
        <p:nvSpPr>
          <p:cNvPr id="66" name="スライド番号プレースホルダ 6"/>
          <p:cNvSpPr txBox="1">
            <a:spLocks noGrp="1"/>
          </p:cNvSpPr>
          <p:nvPr/>
        </p:nvSpPr>
        <p:spPr bwMode="auto">
          <a:xfrm>
            <a:off x="8373656" y="6557818"/>
            <a:ext cx="785091" cy="300182"/>
          </a:xfrm>
          <a:prstGeom prst="rect">
            <a:avLst/>
          </a:prstGeom>
          <a:noFill/>
          <a:ln w="9525">
            <a:noFill/>
            <a:miter lim="800000"/>
            <a:headEnd/>
            <a:tailEnd/>
          </a:ln>
        </p:spPr>
        <p:txBody>
          <a:bodyPr/>
          <a:lstStyle/>
          <a:p>
            <a:pPr algn="r"/>
            <a:fld id="{89FBB806-39FB-4EB3-BC59-67A71223A732}" type="slidenum">
              <a:rPr lang="en-US" altLang="ja-JP">
                <a:cs typeface="Arial" pitchFamily="34" charset="0"/>
              </a:rPr>
              <a:pPr algn="r"/>
              <a:t>9</a:t>
            </a:fld>
            <a:endParaRPr lang="en-US" altLang="ja-JP">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4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4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nimBg="1"/>
      <p:bldP spid="60419"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ビジネス">
  <a:themeElements>
    <a:clrScheme name="ビジネス">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ビジネス">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ビジネス">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8202</TotalTime>
  <Words>1799</Words>
  <Application>Microsoft Office PowerPoint</Application>
  <PresentationFormat>画面に合わせる (4:3)</PresentationFormat>
  <Paragraphs>415</Paragraphs>
  <Slides>20</Slides>
  <Notes>9</Notes>
  <HiddenSlides>0</HiddenSlides>
  <MMClips>0</MMClips>
  <ScaleCrop>false</ScaleCrop>
  <HeadingPairs>
    <vt:vector size="4" baseType="variant">
      <vt:variant>
        <vt:lpstr>テーマ</vt:lpstr>
      </vt:variant>
      <vt:variant>
        <vt:i4>1</vt:i4>
      </vt:variant>
      <vt:variant>
        <vt:lpstr>スライド タイトル</vt:lpstr>
      </vt:variant>
      <vt:variant>
        <vt:i4>20</vt:i4>
      </vt:variant>
    </vt:vector>
  </HeadingPairs>
  <TitlesOfParts>
    <vt:vector size="21" baseType="lpstr">
      <vt:lpstr>ビジネス</vt:lpstr>
      <vt:lpstr>JAXA Agency Report</vt:lpstr>
      <vt:lpstr>JAXA Satellite Programs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Overview of GCOM Products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Five-year CO2 ,CH4, and the flux estimate data from GOSAT</vt:lpstr>
      <vt:lpstr>Earth Cloud, Aerosol and Radiation Explorer (EarthCARE)</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Nakagawa</dc:creator>
  <cp:lastModifiedBy>各自設定して下さい</cp:lastModifiedBy>
  <cp:revision>488</cp:revision>
  <dcterms:created xsi:type="dcterms:W3CDTF">2008-12-31T12:46:31Z</dcterms:created>
  <dcterms:modified xsi:type="dcterms:W3CDTF">2014-03-05T03:05:41Z</dcterms:modified>
</cp:coreProperties>
</file>