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7730" r:id="rId2"/>
    <p:sldMasterId id="2147487784" r:id="rId3"/>
  </p:sldMasterIdLst>
  <p:notesMasterIdLst>
    <p:notesMasterId r:id="rId54"/>
  </p:notesMasterIdLst>
  <p:handoutMasterIdLst>
    <p:handoutMasterId r:id="rId55"/>
  </p:handoutMasterIdLst>
  <p:sldIdLst>
    <p:sldId id="256" r:id="rId4"/>
    <p:sldId id="267" r:id="rId5"/>
    <p:sldId id="317" r:id="rId6"/>
    <p:sldId id="319" r:id="rId7"/>
    <p:sldId id="261" r:id="rId8"/>
    <p:sldId id="272" r:id="rId9"/>
    <p:sldId id="285" r:id="rId10"/>
    <p:sldId id="320" r:id="rId11"/>
    <p:sldId id="322" r:id="rId12"/>
    <p:sldId id="323" r:id="rId13"/>
    <p:sldId id="283" r:id="rId14"/>
    <p:sldId id="318" r:id="rId15"/>
    <p:sldId id="263" r:id="rId16"/>
    <p:sldId id="264" r:id="rId17"/>
    <p:sldId id="286" r:id="rId18"/>
    <p:sldId id="287" r:id="rId19"/>
    <p:sldId id="268" r:id="rId20"/>
    <p:sldId id="269" r:id="rId21"/>
    <p:sldId id="265" r:id="rId22"/>
    <p:sldId id="294" r:id="rId23"/>
    <p:sldId id="270" r:id="rId24"/>
    <p:sldId id="295" r:id="rId25"/>
    <p:sldId id="335" r:id="rId26"/>
    <p:sldId id="274" r:id="rId27"/>
    <p:sldId id="275" r:id="rId28"/>
    <p:sldId id="276" r:id="rId29"/>
    <p:sldId id="278" r:id="rId30"/>
    <p:sldId id="290" r:id="rId31"/>
    <p:sldId id="291" r:id="rId32"/>
    <p:sldId id="292" r:id="rId33"/>
    <p:sldId id="304" r:id="rId34"/>
    <p:sldId id="271" r:id="rId35"/>
    <p:sldId id="305" r:id="rId36"/>
    <p:sldId id="300" r:id="rId37"/>
    <p:sldId id="301" r:id="rId38"/>
    <p:sldId id="302" r:id="rId39"/>
    <p:sldId id="303" r:id="rId40"/>
    <p:sldId id="281" r:id="rId41"/>
    <p:sldId id="336" r:id="rId42"/>
    <p:sldId id="330" r:id="rId43"/>
    <p:sldId id="331" r:id="rId44"/>
    <p:sldId id="332" r:id="rId45"/>
    <p:sldId id="334" r:id="rId46"/>
    <p:sldId id="337" r:id="rId47"/>
    <p:sldId id="329" r:id="rId48"/>
    <p:sldId id="259" r:id="rId49"/>
    <p:sldId id="262" r:id="rId50"/>
    <p:sldId id="277" r:id="rId51"/>
    <p:sldId id="279" r:id="rId52"/>
    <p:sldId id="280" r:id="rId53"/>
  </p:sldIdLst>
  <p:sldSz cx="9906000" cy="6858000" type="A4"/>
  <p:notesSz cx="9931400" cy="143637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6501" algn="l" rtl="0" fontAlgn="base">
      <a:spcBef>
        <a:spcPct val="0"/>
      </a:spcBef>
      <a:spcAft>
        <a:spcPct val="0"/>
      </a:spcAft>
      <a:defRPr sz="900" b="1" kern="1200">
        <a:solidFill>
          <a:schemeClr val="bg1"/>
        </a:solidFill>
        <a:latin typeface="Tahoma" pitchFamily="34" charset="0"/>
        <a:ea typeface="+mn-ea"/>
        <a:cs typeface="+mn-cs"/>
      </a:defRPr>
    </a:lvl2pPr>
    <a:lvl3pPr marL="913008" algn="l" rtl="0" fontAlgn="base">
      <a:spcBef>
        <a:spcPct val="0"/>
      </a:spcBef>
      <a:spcAft>
        <a:spcPct val="0"/>
      </a:spcAft>
      <a:defRPr sz="900" b="1" kern="1200">
        <a:solidFill>
          <a:schemeClr val="bg1"/>
        </a:solidFill>
        <a:latin typeface="Tahoma" pitchFamily="34" charset="0"/>
        <a:ea typeface="+mn-ea"/>
        <a:cs typeface="+mn-cs"/>
      </a:defRPr>
    </a:lvl3pPr>
    <a:lvl4pPr marL="1369508" algn="l" rtl="0" fontAlgn="base">
      <a:spcBef>
        <a:spcPct val="0"/>
      </a:spcBef>
      <a:spcAft>
        <a:spcPct val="0"/>
      </a:spcAft>
      <a:defRPr sz="900" b="1" kern="1200">
        <a:solidFill>
          <a:schemeClr val="bg1"/>
        </a:solidFill>
        <a:latin typeface="Tahoma" pitchFamily="34" charset="0"/>
        <a:ea typeface="+mn-ea"/>
        <a:cs typeface="+mn-cs"/>
      </a:defRPr>
    </a:lvl4pPr>
    <a:lvl5pPr marL="1826016" algn="l" rtl="0" fontAlgn="base">
      <a:spcBef>
        <a:spcPct val="0"/>
      </a:spcBef>
      <a:spcAft>
        <a:spcPct val="0"/>
      </a:spcAft>
      <a:defRPr sz="900" b="1" kern="1200">
        <a:solidFill>
          <a:schemeClr val="bg1"/>
        </a:solidFill>
        <a:latin typeface="Tahoma" pitchFamily="34" charset="0"/>
        <a:ea typeface="+mn-ea"/>
        <a:cs typeface="+mn-cs"/>
      </a:defRPr>
    </a:lvl5pPr>
    <a:lvl6pPr marL="2282517" algn="l" defTabSz="913008" rtl="0" eaLnBrk="1" latinLnBrk="0" hangingPunct="1">
      <a:defRPr sz="900" b="1" kern="1200">
        <a:solidFill>
          <a:schemeClr val="bg1"/>
        </a:solidFill>
        <a:latin typeface="Tahoma" pitchFamily="34" charset="0"/>
        <a:ea typeface="+mn-ea"/>
        <a:cs typeface="+mn-cs"/>
      </a:defRPr>
    </a:lvl6pPr>
    <a:lvl7pPr marL="2739024" algn="l" defTabSz="913008" rtl="0" eaLnBrk="1" latinLnBrk="0" hangingPunct="1">
      <a:defRPr sz="900" b="1" kern="1200">
        <a:solidFill>
          <a:schemeClr val="bg1"/>
        </a:solidFill>
        <a:latin typeface="Tahoma" pitchFamily="34" charset="0"/>
        <a:ea typeface="+mn-ea"/>
        <a:cs typeface="+mn-cs"/>
      </a:defRPr>
    </a:lvl7pPr>
    <a:lvl8pPr marL="3195521" algn="l" defTabSz="913008" rtl="0" eaLnBrk="1" latinLnBrk="0" hangingPunct="1">
      <a:defRPr sz="900" b="1" kern="1200">
        <a:solidFill>
          <a:schemeClr val="bg1"/>
        </a:solidFill>
        <a:latin typeface="Tahoma" pitchFamily="34" charset="0"/>
        <a:ea typeface="+mn-ea"/>
        <a:cs typeface="+mn-cs"/>
      </a:defRPr>
    </a:lvl8pPr>
    <a:lvl9pPr marL="3652028" algn="l" defTabSz="913008" rtl="0" eaLnBrk="1" latinLnBrk="0" hangingPunct="1">
      <a:defRPr sz="900" b="1" kern="1200">
        <a:solidFill>
          <a:schemeClr val="bg1"/>
        </a:solidFill>
        <a:latin typeface="Tahoma"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opher Merchan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E5000"/>
    <a:srgbClr val="99C221"/>
    <a:srgbClr val="00205B"/>
    <a:srgbClr val="00B5E2"/>
    <a:srgbClr val="C5B9AC"/>
    <a:srgbClr val="CB333B"/>
    <a:srgbClr val="FEDB00"/>
    <a:srgbClr val="968C8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457" autoAdjust="0"/>
    <p:restoredTop sz="94265" autoAdjust="0"/>
  </p:normalViewPr>
  <p:slideViewPr>
    <p:cSldViewPr snapToGrid="0">
      <p:cViewPr>
        <p:scale>
          <a:sx n="70" d="100"/>
          <a:sy n="70" d="100"/>
        </p:scale>
        <p:origin x="-888" y="-258"/>
      </p:cViewPr>
      <p:guideLst>
        <p:guide orient="horz" pos="1164"/>
        <p:guide orient="horz" pos="1410"/>
        <p:guide orient="horz" pos="2715"/>
        <p:guide orient="horz" pos="2389"/>
        <p:guide orient="horz" pos="2064"/>
        <p:guide orient="horz" pos="1735"/>
        <p:guide orient="horz" pos="3369"/>
        <p:guide orient="horz" pos="3698"/>
        <p:guide pos="4214"/>
        <p:guide pos="196"/>
        <p:guide pos="1552"/>
        <p:guide pos="4879"/>
        <p:guide pos="5556"/>
        <p:guide pos="2235"/>
        <p:guide pos="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snapToGrid="0">
      <p:cViewPr varScale="1">
        <p:scale>
          <a:sx n="82" d="100"/>
          <a:sy n="82" d="100"/>
        </p:scale>
        <p:origin x="-3954" y="-78"/>
      </p:cViewPr>
      <p:guideLst>
        <p:guide orient="horz" pos="4525"/>
        <p:guide pos="312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shelley:Desktop:ecv%20inventory%20data%20rev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18"/>
  <c:clrMapOvr bg1="lt1" tx1="dk1" bg2="lt2" tx2="dk2" accent1="accent1" accent2="accent2" accent3="accent3" accent4="accent4" accent5="accent5" accent6="accent6" hlink="hlink" folHlink="folHlink"/>
  <c:chart>
    <c:plotArea>
      <c:layout>
        <c:manualLayout>
          <c:layoutTarget val="inner"/>
          <c:xMode val="edge"/>
          <c:yMode val="edge"/>
          <c:x val="6.4661426189393897E-2"/>
          <c:y val="0.11783514499218599"/>
          <c:w val="0.58825559117899762"/>
          <c:h val="0.88216485500781461"/>
        </c:manualLayout>
      </c:layout>
      <c:pieChart>
        <c:varyColors val="1"/>
        <c:firstSliceAng val="0"/>
      </c:pieChart>
    </c:plotArea>
    <c:legend>
      <c:legendPos val="r"/>
      <c:layout/>
      <c:txPr>
        <a:bodyPr/>
        <a:lstStyle/>
        <a:p>
          <a:pPr>
            <a:defRPr sz="1600"/>
          </a:pPr>
          <a:endParaRPr lang="en-US"/>
        </a:p>
      </c:txPr>
    </c:legend>
    <c:plotVisOnly val="1"/>
    <c:dispBlanksAs val="zero"/>
  </c:chart>
  <c:externalData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9982200" y="0"/>
            <a:ext cx="0" cy="2619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14090650"/>
            <a:ext cx="0" cy="261938"/>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1336954" eaLnBrk="0" hangingPunct="0">
              <a:spcBef>
                <a:spcPct val="0"/>
              </a:spcBef>
              <a:defRPr sz="17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9707563" y="14085888"/>
            <a:ext cx="274637" cy="2667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1336954" eaLnBrk="0" hangingPunct="0">
              <a:spcBef>
                <a:spcPct val="0"/>
              </a:spcBef>
              <a:defRPr sz="1700" b="0">
                <a:solidFill>
                  <a:srgbClr val="000000"/>
                </a:solidFill>
                <a:latin typeface="Helvetica" pitchFamily="34" charset="0"/>
              </a:defRPr>
            </a:lvl1pPr>
          </a:lstStyle>
          <a:p>
            <a:pPr>
              <a:defRPr/>
            </a:pPr>
            <a:fld id="{E842FA72-B9ED-494F-A64D-EC1E1901C355}"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5629275" y="0"/>
            <a:ext cx="4302125" cy="719138"/>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205828" name="Rectangle 4"/>
          <p:cNvSpPr>
            <a:spLocks noGrp="1" noRot="1" noChangeAspect="1" noChangeArrowheads="1" noTextEdit="1"/>
          </p:cNvSpPr>
          <p:nvPr>
            <p:ph type="sldImg" idx="2"/>
          </p:nvPr>
        </p:nvSpPr>
        <p:spPr bwMode="auto">
          <a:xfrm>
            <a:off x="1076325" y="1074738"/>
            <a:ext cx="7778750" cy="5386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388" y="6819900"/>
            <a:ext cx="7286625" cy="6469063"/>
          </a:xfrm>
          <a:prstGeom prst="rect">
            <a:avLst/>
          </a:prstGeom>
          <a:noFill/>
          <a:ln w="9525">
            <a:noFill/>
            <a:miter lim="800000"/>
            <a:headEnd/>
            <a:tailEnd/>
          </a:ln>
          <a:effectLst/>
        </p:spPr>
        <p:txBody>
          <a:bodyPr vert="horz" wrap="square" lIns="133601" tIns="66800" rIns="133601" bIns="6680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3078" name="Rectangle 6"/>
          <p:cNvSpPr>
            <a:spLocks noGrp="1" noChangeArrowheads="1"/>
          </p:cNvSpPr>
          <p:nvPr>
            <p:ph type="ftr" sz="quarter" idx="4"/>
          </p:nvPr>
        </p:nvSpPr>
        <p:spPr bwMode="auto">
          <a:xfrm>
            <a:off x="0"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defTabSz="1336954" eaLnBrk="0" hangingPunct="0">
              <a:spcBef>
                <a:spcPct val="0"/>
              </a:spcBef>
              <a:defRPr sz="17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5629275" y="13644563"/>
            <a:ext cx="4302125" cy="719137"/>
          </a:xfrm>
          <a:prstGeom prst="rect">
            <a:avLst/>
          </a:prstGeom>
          <a:noFill/>
          <a:ln w="9525">
            <a:noFill/>
            <a:miter lim="800000"/>
            <a:headEnd/>
            <a:tailEnd/>
          </a:ln>
          <a:effectLst/>
        </p:spPr>
        <p:txBody>
          <a:bodyPr vert="horz" wrap="square" lIns="133601" tIns="66800" rIns="133601" bIns="66800" numCol="1" anchor="b" anchorCtr="0" compatLnSpc="1">
            <a:prstTxWarp prst="textNoShape">
              <a:avLst/>
            </a:prstTxWarp>
          </a:bodyPr>
          <a:lstStyle>
            <a:lvl1pPr algn="r" defTabSz="1336954" eaLnBrk="0" hangingPunct="0">
              <a:spcBef>
                <a:spcPct val="0"/>
              </a:spcBef>
              <a:defRPr sz="1700" b="0">
                <a:solidFill>
                  <a:schemeClr val="tx1"/>
                </a:solidFill>
                <a:latin typeface="Times New Roman" pitchFamily="18" charset="0"/>
              </a:defRPr>
            </a:lvl1pPr>
          </a:lstStyle>
          <a:p>
            <a:pPr>
              <a:defRPr/>
            </a:pPr>
            <a:fld id="{7FE02029-9BE2-4139-82E8-7E205433FD51}"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6501"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3008"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69508"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6016"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2517" algn="l" defTabSz="913008" rtl="0" eaLnBrk="1" latinLnBrk="0" hangingPunct="1">
      <a:defRPr sz="1200" kern="1200">
        <a:solidFill>
          <a:schemeClr val="tx1"/>
        </a:solidFill>
        <a:latin typeface="+mn-lt"/>
        <a:ea typeface="+mn-ea"/>
        <a:cs typeface="+mn-cs"/>
      </a:defRPr>
    </a:lvl6pPr>
    <a:lvl7pPr marL="2739024" algn="l" defTabSz="913008" rtl="0" eaLnBrk="1" latinLnBrk="0" hangingPunct="1">
      <a:defRPr sz="1200" kern="1200">
        <a:solidFill>
          <a:schemeClr val="tx1"/>
        </a:solidFill>
        <a:latin typeface="+mn-lt"/>
        <a:ea typeface="+mn-ea"/>
        <a:cs typeface="+mn-cs"/>
      </a:defRPr>
    </a:lvl7pPr>
    <a:lvl8pPr marL="3195521" algn="l" defTabSz="913008" rtl="0" eaLnBrk="1" latinLnBrk="0" hangingPunct="1">
      <a:defRPr sz="1200" kern="1200">
        <a:solidFill>
          <a:schemeClr val="tx1"/>
        </a:solidFill>
        <a:latin typeface="+mn-lt"/>
        <a:ea typeface="+mn-ea"/>
        <a:cs typeface="+mn-cs"/>
      </a:defRPr>
    </a:lvl8pPr>
    <a:lvl9pPr marL="3652028" algn="l" defTabSz="9130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pPr defTabSz="1333500"/>
            <a:fld id="{B3123BCD-06C1-4979-A4B6-929E88FE602B}" type="slidenum">
              <a:rPr lang="de-DE" smtClean="0"/>
              <a:pPr defTabSz="1333500"/>
              <a:t>1</a:t>
            </a:fld>
            <a:endParaRPr lang="de-DE" smtClean="0"/>
          </a:p>
        </p:txBody>
      </p:sp>
      <p:sp>
        <p:nvSpPr>
          <p:cNvPr id="206851" name="Rectangle 2"/>
          <p:cNvSpPr>
            <a:spLocks noGrp="1" noRot="1" noChangeAspect="1" noChangeArrowheads="1" noTextEdit="1"/>
          </p:cNvSpPr>
          <p:nvPr>
            <p:ph type="sldImg"/>
          </p:nvPr>
        </p:nvSpPr>
        <p:spPr>
          <a:xfrm>
            <a:off x="1076325" y="1074738"/>
            <a:ext cx="7778750" cy="5386387"/>
          </a:xfrm>
          <a:ln/>
        </p:spPr>
      </p:sp>
      <p:sp>
        <p:nvSpPr>
          <p:cNvPr id="206852" name="Rectangle 3"/>
          <p:cNvSpPr>
            <a:spLocks noGrp="1" noChangeArrowheads="1"/>
          </p:cNvSpPr>
          <p:nvPr>
            <p:ph type="body" idx="1"/>
          </p:nvPr>
        </p:nvSpPr>
        <p:spPr>
          <a:noFill/>
          <a:ln/>
        </p:spPr>
        <p:txBody>
          <a:bodyPr/>
          <a:lstStyle/>
          <a:p>
            <a:endParaRPr lang="de-DE"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076325" y="1077913"/>
            <a:ext cx="7778750" cy="5386387"/>
          </a:xfrm>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 name="Slide Number Placeholder 3"/>
          <p:cNvSpPr>
            <a:spLocks noGrp="1"/>
          </p:cNvSpPr>
          <p:nvPr>
            <p:ph type="sldNum" sz="quarter" idx="5"/>
          </p:nvPr>
        </p:nvSpPr>
        <p:spPr/>
        <p:txBody>
          <a:bodyPr/>
          <a:lstStyle/>
          <a:p>
            <a:pPr>
              <a:defRPr/>
            </a:pPr>
            <a:fld id="{48DE72F6-BD18-4A96-83FB-AAC7A33DDF0C}" type="slidenum">
              <a:rPr lang="en-GB" smtClean="0">
                <a:solidFill>
                  <a:prstClr val="black"/>
                </a:solidFill>
              </a:rPr>
              <a:pPr>
                <a:defRPr/>
              </a:pPr>
              <a:t>30</a:t>
            </a:fld>
            <a:endParaRPr lang="en-GB">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p:spPr>
      </p:sp>
      <p:sp>
        <p:nvSpPr>
          <p:cNvPr id="29699" name="Rectangle 3"/>
          <p:cNvSpPr>
            <a:spLocks noGrp="1"/>
          </p:cNvSpPr>
          <p:nvPr>
            <p:ph type="body" idx="1"/>
          </p:nvPr>
        </p:nvSpPr>
        <p:spPr bwMode="auto">
          <a:noFill/>
        </p:spPr>
        <p:txBody>
          <a:bodyPr wrap="square" numCol="1" anchor="t" anchorCtr="0" compatLnSpc="1">
            <a:prstTxWarp prst="textNoShape">
              <a:avLst/>
            </a:prstTxWarp>
          </a:bodyPr>
          <a:lstStyle/>
          <a:p>
            <a:pPr>
              <a:buFontTx/>
              <a:buChar char="•"/>
            </a:pPr>
            <a:r>
              <a:rPr lang="en-GB" smtClean="0"/>
              <a:t>Search through (query) a database to pick the  right data for the application</a:t>
            </a:r>
          </a:p>
          <a:p>
            <a:pPr>
              <a:buFontTx/>
              <a:buChar char="•"/>
            </a:pPr>
            <a:r>
              <a:rPr lang="en-GB" smtClean="0"/>
              <a:t>Technical specifications of ECVs   (e.g., ECV inventory)</a:t>
            </a:r>
          </a:p>
          <a:p>
            <a:pPr>
              <a:buFontTx/>
              <a:buChar char="•"/>
            </a:pPr>
            <a:r>
              <a:rPr lang="en-GB" smtClean="0"/>
              <a:t>User requirements Table</a:t>
            </a: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6325" y="1074738"/>
            <a:ext cx="7778750" cy="5386387"/>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1B718A40-590A-4AD8-9ED0-29A408A2DCD5}" type="slidenum">
              <a:rPr lang="de-DE" smtClean="0"/>
              <a:pPr>
                <a:defRPr/>
              </a:pPr>
              <a:t>47</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6325" y="1077913"/>
            <a:ext cx="7778750" cy="5386387"/>
          </a:xfrm>
        </p:spPr>
      </p:sp>
      <p:sp>
        <p:nvSpPr>
          <p:cNvPr id="3" name="Notes Placeholder 2"/>
          <p:cNvSpPr>
            <a:spLocks noGrp="1"/>
          </p:cNvSpPr>
          <p:nvPr>
            <p:ph type="body" idx="1"/>
          </p:nvPr>
        </p:nvSpPr>
        <p:spPr/>
        <p:txBody>
          <a:bodyPr/>
          <a:lstStyle/>
          <a:p>
            <a:pPr>
              <a:defRPr/>
            </a:pPr>
            <a:r>
              <a:rPr lang="en-US" dirty="0" smtClean="0"/>
              <a:t>Users = scientists, public and commercial customers</a:t>
            </a:r>
          </a:p>
          <a:p>
            <a:pPr>
              <a:defRPr/>
            </a:pPr>
            <a:r>
              <a:rPr lang="en-US" dirty="0" smtClean="0"/>
              <a:t>Some records are suitable for one particular application, but not for others</a:t>
            </a:r>
          </a:p>
          <a:p>
            <a:pPr>
              <a:defRPr/>
            </a:pPr>
            <a:endParaRPr lang="en-US" dirty="0" smtClean="0"/>
          </a:p>
          <a:p>
            <a:pPr>
              <a:defRPr/>
            </a:pPr>
            <a:r>
              <a:rPr lang="en-US" dirty="0" smtClean="0"/>
              <a:t>Traceable quality info</a:t>
            </a:r>
            <a:r>
              <a:rPr lang="en-US" baseline="0" dirty="0" smtClean="0"/>
              <a:t>: Considers all aspects of the process from instrument calibration, applied retrieval schemes, used models, validation data. </a:t>
            </a:r>
          </a:p>
          <a:p>
            <a:pPr>
              <a:defRPr/>
            </a:pPr>
            <a:r>
              <a:rPr lang="en-US" baseline="0" dirty="0" smtClean="0"/>
              <a:t>Tied to international standards: We need to speak the same language – Metrology is sometimes hard but it pays off in better understanding</a:t>
            </a:r>
          </a:p>
          <a:p>
            <a:pPr>
              <a:defRPr/>
            </a:pPr>
            <a:r>
              <a:rPr lang="en-US" baseline="0" dirty="0" smtClean="0"/>
              <a:t>QA processes: Includes scientific Assessments employing e.g., WCRP bodies. Shall also include internal and external review cycles but also audit type evaluations. </a:t>
            </a:r>
          </a:p>
          <a:p>
            <a:pPr>
              <a:defRPr/>
            </a:pPr>
            <a:r>
              <a:rPr lang="en-US" baseline="0" dirty="0" smtClean="0"/>
              <a:t>QA Tools: Can be software that supports data analysis but also quantifiable metrics that assess the quality of the production and analysis systems.  The latter being important to support decisions in which we finally invest.</a:t>
            </a:r>
            <a:endParaRPr lang="en-US" dirty="0"/>
          </a:p>
        </p:txBody>
      </p:sp>
      <p:sp>
        <p:nvSpPr>
          <p:cNvPr id="4" name="Slide Number Placeholder 3"/>
          <p:cNvSpPr>
            <a:spLocks noGrp="1"/>
          </p:cNvSpPr>
          <p:nvPr>
            <p:ph type="sldNum" sz="quarter" idx="5"/>
          </p:nvPr>
        </p:nvSpPr>
        <p:spPr/>
        <p:txBody>
          <a:bodyPr/>
          <a:lstStyle/>
          <a:p>
            <a:pPr>
              <a:defRPr/>
            </a:pPr>
            <a:fld id="{9E0594E3-B92F-154F-9692-2BA92B1F8BCD}" type="slidenum">
              <a:rPr lang="nl-NL" smtClean="0">
                <a:solidFill>
                  <a:prstClr val="black"/>
                </a:solidFill>
              </a:rPr>
              <a:pPr>
                <a:defRPr/>
              </a:pPr>
              <a:t>7</a:t>
            </a:fld>
            <a:endParaRPr lang="nl-NL">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700" b="1" dirty="0" smtClean="0"/>
              <a:t>Fig. 6.</a:t>
            </a:r>
            <a:r>
              <a:rPr lang="en-IE" sz="1700" dirty="0" smtClean="0"/>
              <a:t> Time series of global CA and CT anomalies as well as of monthly mean instantaneous sampling fraction of the globe (at a specific local observation time) of the participating datasets. For each dataset the period covered in the GEWEX cloud assessment database is shown, with local observation time at 1330 LT (1500 LT for ISCCP, 1030 LT for ATSR-GRAPE, and 1030 LT for MISR). ISCCP anomalies are also shown using the whole diurnal time statistics (blue line).</a:t>
            </a:r>
            <a:endParaRPr lang="en-GB" dirty="0"/>
          </a:p>
        </p:txBody>
      </p:sp>
      <p:sp>
        <p:nvSpPr>
          <p:cNvPr id="4" name="Slide Number Placeholder 3"/>
          <p:cNvSpPr>
            <a:spLocks noGrp="1"/>
          </p:cNvSpPr>
          <p:nvPr>
            <p:ph type="sldNum" sz="quarter" idx="10"/>
          </p:nvPr>
        </p:nvSpPr>
        <p:spPr/>
        <p:txBody>
          <a:bodyPr/>
          <a:lstStyle/>
          <a:p>
            <a:pPr>
              <a:defRPr/>
            </a:pPr>
            <a:fld id="{9B2AD28A-0C87-4DC3-8E1B-BB0865747C4C}" type="slidenum">
              <a:rPr lang="de-DE" smtClean="0"/>
              <a:pPr>
                <a:defRPr/>
              </a:pPr>
              <a:t>8</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700" dirty="0" smtClean="0"/>
              <a:t>Figure 9.9 (updated from (Mears et al., 2007) shows the relationship between 25-year (1988–2012) linear trends in tropical </a:t>
            </a:r>
            <a:r>
              <a:rPr lang="en-IE" sz="1700" dirty="0" err="1" smtClean="0"/>
              <a:t>precipitable</a:t>
            </a:r>
            <a:r>
              <a:rPr lang="en-IE" sz="1700" dirty="0" smtClean="0"/>
              <a:t> water and lower </a:t>
            </a:r>
            <a:r>
              <a:rPr lang="en-IE" sz="1700" dirty="0" err="1" smtClean="0"/>
              <a:t>tropospheric</a:t>
            </a:r>
            <a:r>
              <a:rPr lang="en-IE" sz="1700" dirty="0" smtClean="0"/>
              <a:t> temperature for individual historical simulations (extended by appending RCP8.5 simulations after 2005, see (</a:t>
            </a:r>
            <a:r>
              <a:rPr lang="en-IE" sz="1700" dirty="0" err="1" smtClean="0"/>
              <a:t>Santer</a:t>
            </a:r>
            <a:r>
              <a:rPr lang="en-IE" sz="1700" dirty="0" smtClean="0"/>
              <a:t> et al., 2013)). As described by (Mears et al., 2007) the ratio between changes in these two quantities is fairly tightly constrained in the model simulations and similar across a range of time scales, indicating that relative humidity is close to invariant in each model. In the updated figure, the RSS observations are in fairly good agreement with model expectations, and the UAH observations less so. The points associated with two of the reanalyses are also relatively far from the line, consistent with long-term changes in relative humidity. It is not known whether these discrepancies are due to remaining </a:t>
            </a:r>
            <a:r>
              <a:rPr lang="en-IE" sz="1700" dirty="0" err="1" smtClean="0"/>
              <a:t>inhomogeneity</a:t>
            </a:r>
            <a:r>
              <a:rPr lang="en-IE" sz="1700" dirty="0" smtClean="0"/>
              <a:t> in the observational data and/or reanalysis results, or due to problems with the climate simulations. All of the observational and reanalysis points lie at the lower end of the model distribution, consistent with the findings of (</a:t>
            </a:r>
            <a:r>
              <a:rPr lang="en-IE" sz="1700" dirty="0" err="1" smtClean="0"/>
              <a:t>Santer</a:t>
            </a:r>
            <a:r>
              <a:rPr lang="en-IE" sz="1700" dirty="0" smtClean="0"/>
              <a:t> et al., </a:t>
            </a:r>
            <a:r>
              <a:rPr lang="en-GB" sz="1700" dirty="0" smtClean="0"/>
              <a:t>2013).</a:t>
            </a:r>
            <a:endParaRPr lang="en-GB" dirty="0"/>
          </a:p>
        </p:txBody>
      </p:sp>
      <p:sp>
        <p:nvSpPr>
          <p:cNvPr id="4" name="Slide Number Placeholder 3"/>
          <p:cNvSpPr>
            <a:spLocks noGrp="1"/>
          </p:cNvSpPr>
          <p:nvPr>
            <p:ph type="sldNum" sz="quarter" idx="10"/>
          </p:nvPr>
        </p:nvSpPr>
        <p:spPr/>
        <p:txBody>
          <a:bodyPr/>
          <a:lstStyle/>
          <a:p>
            <a:pPr>
              <a:defRPr/>
            </a:pPr>
            <a:fld id="{9B2AD28A-0C87-4DC3-8E1B-BB0865747C4C}" type="slidenum">
              <a:rPr lang="de-DE" smtClean="0"/>
              <a:pPr>
                <a:defRPr/>
              </a:pPr>
              <a:t>9</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sz="1200" b="0" kern="1200" baseline="0" dirty="0" smtClean="0">
                <a:solidFill>
                  <a:schemeClr val="tx1"/>
                </a:solidFill>
                <a:latin typeface="Times New Roman" pitchFamily="18" charset="0"/>
                <a:ea typeface="+mn-ea"/>
                <a:cs typeface="+mn-cs"/>
              </a:rPr>
              <a:t>Figure 9.6 | Centred pattern correlations between models and observations for the annual mean climatology over the period 1980–1999. Results are shown for individual CMIP3 (black) and CMIP5 (blue) models as thin dashes, along with the corresponding ensemble average (thick dash) and median (open circle). The four variables shown are surface air temperature (TAS), top of the atmosphere (TOA) outgoing </a:t>
            </a:r>
            <a:r>
              <a:rPr lang="en-IE" sz="1200" b="0" kern="1200" baseline="0" dirty="0" err="1" smtClean="0">
                <a:solidFill>
                  <a:schemeClr val="tx1"/>
                </a:solidFill>
                <a:latin typeface="Times New Roman" pitchFamily="18" charset="0"/>
                <a:ea typeface="+mn-ea"/>
                <a:cs typeface="+mn-cs"/>
              </a:rPr>
              <a:t>longwave</a:t>
            </a:r>
            <a:r>
              <a:rPr lang="en-IE" sz="1200" b="0" kern="1200" baseline="0" dirty="0" smtClean="0">
                <a:solidFill>
                  <a:schemeClr val="tx1"/>
                </a:solidFill>
                <a:latin typeface="Times New Roman" pitchFamily="18" charset="0"/>
                <a:ea typeface="+mn-ea"/>
                <a:cs typeface="+mn-cs"/>
              </a:rPr>
              <a:t> radiation (RLUT), precipitation (PR) and TOA shortwave cloud radiative effect (SW CRE). The observations used for each variable are the default products and </a:t>
            </a:r>
            <a:r>
              <a:rPr lang="en-IE" sz="1200" b="0" kern="1200" baseline="0" dirty="0" err="1" smtClean="0">
                <a:solidFill>
                  <a:schemeClr val="tx1"/>
                </a:solidFill>
                <a:latin typeface="Times New Roman" pitchFamily="18" charset="0"/>
                <a:ea typeface="+mn-ea"/>
                <a:cs typeface="+mn-cs"/>
              </a:rPr>
              <a:t>climatological</a:t>
            </a:r>
            <a:r>
              <a:rPr lang="en-IE" sz="1200" b="0" kern="1200" baseline="0" dirty="0" smtClean="0">
                <a:solidFill>
                  <a:schemeClr val="tx1"/>
                </a:solidFill>
                <a:latin typeface="Times New Roman" pitchFamily="18" charset="0"/>
                <a:ea typeface="+mn-ea"/>
                <a:cs typeface="+mn-cs"/>
              </a:rPr>
              <a:t> periods identified in Table 9.3. The correlations between the default and alternate (Table 9.3) observations are also shown (solid green circles). To ensure a fair comparison across a range of model resolutions, the pattern correlations are computed at a resolution of 4º in longitude and 5º in latitude. Only one realization is used from each model from the CMIP3 20C3M and CMIP5 historical simulations. </a:t>
            </a:r>
            <a:endParaRPr lang="en-GB" b="0" dirty="0"/>
          </a:p>
        </p:txBody>
      </p:sp>
      <p:sp>
        <p:nvSpPr>
          <p:cNvPr id="4" name="Slide Number Placeholder 3"/>
          <p:cNvSpPr>
            <a:spLocks noGrp="1"/>
          </p:cNvSpPr>
          <p:nvPr>
            <p:ph type="sldNum" sz="quarter" idx="10"/>
          </p:nvPr>
        </p:nvSpPr>
        <p:spPr/>
        <p:txBody>
          <a:bodyPr/>
          <a:lstStyle/>
          <a:p>
            <a:pPr>
              <a:defRPr/>
            </a:pPr>
            <a:fld id="{7FE02029-9BE2-4139-82E8-7E205433FD51}" type="slidenum">
              <a:rPr lang="de-DE" smtClean="0"/>
              <a:pPr>
                <a:defRPr/>
              </a:pPr>
              <a:t>10</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076325" y="1077913"/>
            <a:ext cx="7778750" cy="53863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993140" y="6822757"/>
            <a:ext cx="7945120" cy="6463665"/>
          </a:xfrm>
          <a:prstGeom prst="rect">
            <a:avLst/>
          </a:prstGeom>
        </p:spPr>
        <p:txBody>
          <a:bodyPr lIns="124923" tIns="124923" rIns="124923" bIns="124923"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xfrm>
            <a:off x="1076325" y="1074738"/>
            <a:ext cx="7778750" cy="5386387"/>
          </a:xfrm>
          <a:ln/>
        </p:spPr>
      </p:sp>
      <p:sp>
        <p:nvSpPr>
          <p:cNvPr id="235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pt-BR" altLang="ja-JP">
              <a:latin typeface="Times New Roman" charset="0"/>
              <a:ea typeface="ＭＳ Ｐゴシック" charset="0"/>
              <a:cs typeface="ＭＳ Ｐゴシック" charset="0"/>
            </a:endParaRP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420498">
              <a:defRPr sz="1500">
                <a:solidFill>
                  <a:schemeClr val="tx1"/>
                </a:solidFill>
                <a:latin typeface="Arial Unicode MS" charset="0"/>
                <a:ea typeface="ＭＳ Ｐゴシック" charset="0"/>
                <a:cs typeface="ＭＳ Ｐゴシック" charset="0"/>
              </a:defRPr>
            </a:lvl1pPr>
            <a:lvl2pPr marL="1079209" indent="-415080" defTabSz="1420498">
              <a:defRPr sz="1500">
                <a:solidFill>
                  <a:schemeClr val="tx1"/>
                </a:solidFill>
                <a:latin typeface="Arial Unicode MS" charset="0"/>
                <a:ea typeface="ＭＳ Ｐゴシック" charset="0"/>
              </a:defRPr>
            </a:lvl2pPr>
            <a:lvl3pPr marL="1660322" indent="-332064" defTabSz="1420498">
              <a:defRPr sz="1500">
                <a:solidFill>
                  <a:schemeClr val="tx1"/>
                </a:solidFill>
                <a:latin typeface="Arial Unicode MS" charset="0"/>
                <a:ea typeface="ＭＳ Ｐゴシック" charset="0"/>
              </a:defRPr>
            </a:lvl3pPr>
            <a:lvl4pPr marL="2324451" indent="-332064" defTabSz="1420498">
              <a:defRPr sz="1500">
                <a:solidFill>
                  <a:schemeClr val="tx1"/>
                </a:solidFill>
                <a:latin typeface="Arial Unicode MS" charset="0"/>
                <a:ea typeface="ＭＳ Ｐゴシック" charset="0"/>
              </a:defRPr>
            </a:lvl4pPr>
            <a:lvl5pPr marL="2988579" indent="-332064" defTabSz="1420498">
              <a:defRPr sz="1500">
                <a:solidFill>
                  <a:schemeClr val="tx1"/>
                </a:solidFill>
                <a:latin typeface="Arial Unicode MS" charset="0"/>
                <a:ea typeface="ＭＳ Ｐゴシック" charset="0"/>
              </a:defRPr>
            </a:lvl5pPr>
            <a:lvl6pPr marL="3652708" indent="-332064" algn="r" defTabSz="1420498" eaLnBrk="0" fontAlgn="base" hangingPunct="0">
              <a:spcBef>
                <a:spcPct val="50000"/>
              </a:spcBef>
              <a:spcAft>
                <a:spcPct val="0"/>
              </a:spcAft>
              <a:defRPr sz="1500">
                <a:solidFill>
                  <a:schemeClr val="tx1"/>
                </a:solidFill>
                <a:latin typeface="Arial Unicode MS" charset="0"/>
                <a:ea typeface="ＭＳ Ｐゴシック" charset="0"/>
              </a:defRPr>
            </a:lvl6pPr>
            <a:lvl7pPr marL="4316837" indent="-332064" algn="r" defTabSz="1420498" eaLnBrk="0" fontAlgn="base" hangingPunct="0">
              <a:spcBef>
                <a:spcPct val="50000"/>
              </a:spcBef>
              <a:spcAft>
                <a:spcPct val="0"/>
              </a:spcAft>
              <a:defRPr sz="1500">
                <a:solidFill>
                  <a:schemeClr val="tx1"/>
                </a:solidFill>
                <a:latin typeface="Arial Unicode MS" charset="0"/>
                <a:ea typeface="ＭＳ Ｐゴシック" charset="0"/>
              </a:defRPr>
            </a:lvl7pPr>
            <a:lvl8pPr marL="4980965" indent="-332064" algn="r" defTabSz="1420498" eaLnBrk="0" fontAlgn="base" hangingPunct="0">
              <a:spcBef>
                <a:spcPct val="50000"/>
              </a:spcBef>
              <a:spcAft>
                <a:spcPct val="0"/>
              </a:spcAft>
              <a:defRPr sz="1500">
                <a:solidFill>
                  <a:schemeClr val="tx1"/>
                </a:solidFill>
                <a:latin typeface="Arial Unicode MS" charset="0"/>
                <a:ea typeface="ＭＳ Ｐゴシック" charset="0"/>
              </a:defRPr>
            </a:lvl8pPr>
            <a:lvl9pPr marL="5645094" indent="-332064" algn="r" defTabSz="1420498" eaLnBrk="0" fontAlgn="base" hangingPunct="0">
              <a:spcBef>
                <a:spcPct val="50000"/>
              </a:spcBef>
              <a:spcAft>
                <a:spcPct val="0"/>
              </a:spcAft>
              <a:defRPr sz="1500">
                <a:solidFill>
                  <a:schemeClr val="tx1"/>
                </a:solidFill>
                <a:latin typeface="Arial Unicode MS" charset="0"/>
                <a:ea typeface="ＭＳ Ｐゴシック" charset="0"/>
              </a:defRPr>
            </a:lvl9pPr>
          </a:lstStyle>
          <a:p>
            <a:fld id="{6CC515E0-8E87-B846-9D8D-3EBB3F67DE64}" type="slidenum">
              <a:rPr lang="en-US" altLang="ja-JP">
                <a:latin typeface="Calibri" charset="0"/>
              </a:rPr>
              <a:pPr/>
              <a:t>13</a:t>
            </a:fld>
            <a:endParaRPr lang="en-US" altLang="ja-JP">
              <a:latin typeface="Calibri" charset="0"/>
            </a:endParaRPr>
          </a:p>
        </p:txBody>
      </p:sp>
      <p:sp>
        <p:nvSpPr>
          <p:cNvPr id="30725" name="Header Placeholder 4"/>
          <p:cNvSpPr>
            <a:spLocks noGrp="1"/>
          </p:cNvSpPr>
          <p:nvPr>
            <p:ph type="hdr" sz="quarter"/>
          </p:nvPr>
        </p:nvSpPr>
        <p:spPr/>
        <p:txBody>
          <a:bodyPr/>
          <a:lstStyle/>
          <a:p>
            <a:pPr>
              <a:defRPr/>
            </a:pPr>
            <a:endParaRPr lang="en-US" altLang="ja-JP">
              <a:latin typeface="Calibri" pitchFamily="32" charset="0"/>
              <a:cs typeface="ＭＳ Ｐゴシック" pitchFamily="3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xfrm>
            <a:off x="1076325" y="1074738"/>
            <a:ext cx="7778750" cy="5386387"/>
          </a:xfrm>
          <a:ln/>
        </p:spPr>
      </p:sp>
      <p:sp>
        <p:nvSpPr>
          <p:cNvPr id="4403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pt-BR" altLang="ja-JP">
              <a:latin typeface="Times New Roman" charset="0"/>
              <a:ea typeface="ＭＳ Ｐゴシック" charset="0"/>
              <a:cs typeface="ＭＳ Ｐゴシック" charset="0"/>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420498">
              <a:defRPr sz="1500">
                <a:solidFill>
                  <a:schemeClr val="tx1"/>
                </a:solidFill>
                <a:latin typeface="Arial Unicode MS" charset="0"/>
                <a:ea typeface="ＭＳ Ｐゴシック" charset="0"/>
                <a:cs typeface="ＭＳ Ｐゴシック" charset="0"/>
              </a:defRPr>
            </a:lvl1pPr>
            <a:lvl2pPr marL="1079209" indent="-415080" defTabSz="1420498">
              <a:defRPr sz="1500">
                <a:solidFill>
                  <a:schemeClr val="tx1"/>
                </a:solidFill>
                <a:latin typeface="Arial Unicode MS" charset="0"/>
                <a:ea typeface="ＭＳ Ｐゴシック" charset="0"/>
              </a:defRPr>
            </a:lvl2pPr>
            <a:lvl3pPr marL="1660322" indent="-332064" defTabSz="1420498">
              <a:defRPr sz="1500">
                <a:solidFill>
                  <a:schemeClr val="tx1"/>
                </a:solidFill>
                <a:latin typeface="Arial Unicode MS" charset="0"/>
                <a:ea typeface="ＭＳ Ｐゴシック" charset="0"/>
              </a:defRPr>
            </a:lvl3pPr>
            <a:lvl4pPr marL="2324451" indent="-332064" defTabSz="1420498">
              <a:defRPr sz="1500">
                <a:solidFill>
                  <a:schemeClr val="tx1"/>
                </a:solidFill>
                <a:latin typeface="Arial Unicode MS" charset="0"/>
                <a:ea typeface="ＭＳ Ｐゴシック" charset="0"/>
              </a:defRPr>
            </a:lvl4pPr>
            <a:lvl5pPr marL="2988579" indent="-332064" defTabSz="1420498">
              <a:defRPr sz="1500">
                <a:solidFill>
                  <a:schemeClr val="tx1"/>
                </a:solidFill>
                <a:latin typeface="Arial Unicode MS" charset="0"/>
                <a:ea typeface="ＭＳ Ｐゴシック" charset="0"/>
              </a:defRPr>
            </a:lvl5pPr>
            <a:lvl6pPr marL="3652708" indent="-332064" algn="r" defTabSz="1420498" eaLnBrk="0" fontAlgn="base" hangingPunct="0">
              <a:spcBef>
                <a:spcPct val="50000"/>
              </a:spcBef>
              <a:spcAft>
                <a:spcPct val="0"/>
              </a:spcAft>
              <a:defRPr sz="1500">
                <a:solidFill>
                  <a:schemeClr val="tx1"/>
                </a:solidFill>
                <a:latin typeface="Arial Unicode MS" charset="0"/>
                <a:ea typeface="ＭＳ Ｐゴシック" charset="0"/>
              </a:defRPr>
            </a:lvl6pPr>
            <a:lvl7pPr marL="4316837" indent="-332064" algn="r" defTabSz="1420498" eaLnBrk="0" fontAlgn="base" hangingPunct="0">
              <a:spcBef>
                <a:spcPct val="50000"/>
              </a:spcBef>
              <a:spcAft>
                <a:spcPct val="0"/>
              </a:spcAft>
              <a:defRPr sz="1500">
                <a:solidFill>
                  <a:schemeClr val="tx1"/>
                </a:solidFill>
                <a:latin typeface="Arial Unicode MS" charset="0"/>
                <a:ea typeface="ＭＳ Ｐゴシック" charset="0"/>
              </a:defRPr>
            </a:lvl7pPr>
            <a:lvl8pPr marL="4980965" indent="-332064" algn="r" defTabSz="1420498" eaLnBrk="0" fontAlgn="base" hangingPunct="0">
              <a:spcBef>
                <a:spcPct val="50000"/>
              </a:spcBef>
              <a:spcAft>
                <a:spcPct val="0"/>
              </a:spcAft>
              <a:defRPr sz="1500">
                <a:solidFill>
                  <a:schemeClr val="tx1"/>
                </a:solidFill>
                <a:latin typeface="Arial Unicode MS" charset="0"/>
                <a:ea typeface="ＭＳ Ｐゴシック" charset="0"/>
              </a:defRPr>
            </a:lvl8pPr>
            <a:lvl9pPr marL="5645094" indent="-332064" algn="r" defTabSz="1420498" eaLnBrk="0" fontAlgn="base" hangingPunct="0">
              <a:spcBef>
                <a:spcPct val="50000"/>
              </a:spcBef>
              <a:spcAft>
                <a:spcPct val="0"/>
              </a:spcAft>
              <a:defRPr sz="1500">
                <a:solidFill>
                  <a:schemeClr val="tx1"/>
                </a:solidFill>
                <a:latin typeface="Arial Unicode MS" charset="0"/>
                <a:ea typeface="ＭＳ Ｐゴシック" charset="0"/>
              </a:defRPr>
            </a:lvl9pPr>
          </a:lstStyle>
          <a:p>
            <a:fld id="{43998019-DBAA-E34E-921A-7E62FE257049}" type="slidenum">
              <a:rPr lang="en-US" altLang="ja-JP">
                <a:latin typeface="Calibri" charset="0"/>
              </a:rPr>
              <a:pPr/>
              <a:t>14</a:t>
            </a:fld>
            <a:endParaRPr lang="en-US" altLang="ja-JP">
              <a:latin typeface="Calibri" charset="0"/>
            </a:endParaRPr>
          </a:p>
        </p:txBody>
      </p:sp>
      <p:sp>
        <p:nvSpPr>
          <p:cNvPr id="30725" name="Header Placeholder 4"/>
          <p:cNvSpPr>
            <a:spLocks noGrp="1"/>
          </p:cNvSpPr>
          <p:nvPr>
            <p:ph type="hdr" sz="quarter"/>
          </p:nvPr>
        </p:nvSpPr>
        <p:spPr/>
        <p:txBody>
          <a:bodyPr/>
          <a:lstStyle/>
          <a:p>
            <a:pPr>
              <a:defRPr/>
            </a:pPr>
            <a:endParaRPr lang="en-US" altLang="ja-JP">
              <a:latin typeface="Calibri" pitchFamily="32" charset="0"/>
              <a:cs typeface="ＭＳ Ｐゴシック" pitchFamily="3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1077913"/>
            <a:ext cx="7775575" cy="5384800"/>
          </a:xfrm>
        </p:spPr>
      </p:sp>
      <p:sp>
        <p:nvSpPr>
          <p:cNvPr id="3" name="Notes Placeholder 2"/>
          <p:cNvSpPr>
            <a:spLocks noGrp="1"/>
          </p:cNvSpPr>
          <p:nvPr>
            <p:ph type="body" idx="1"/>
          </p:nvPr>
        </p:nvSpPr>
        <p:spPr/>
        <p:txBody>
          <a:bodyPr>
            <a:normAutofit/>
          </a:bodyPr>
          <a:lstStyle/>
          <a:p>
            <a:r>
              <a:rPr lang="en-US" sz="1800" dirty="0" smtClean="0"/>
              <a:t>App also points to data, documentation, “product reviews” uploaded by earlier app users, and is further linked via </a:t>
            </a:r>
            <a:r>
              <a:rPr lang="en-US" sz="1800" dirty="0" err="1" smtClean="0"/>
              <a:t>CHARMe</a:t>
            </a:r>
            <a:r>
              <a:rPr lang="en-US" sz="1800" dirty="0" smtClean="0"/>
              <a:t> metadata.</a:t>
            </a:r>
            <a:endParaRPr lang="en-GB" dirty="0"/>
          </a:p>
        </p:txBody>
      </p:sp>
      <p:sp>
        <p:nvSpPr>
          <p:cNvPr id="4" name="Slide Number Placeholder 3"/>
          <p:cNvSpPr>
            <a:spLocks noGrp="1"/>
          </p:cNvSpPr>
          <p:nvPr>
            <p:ph type="sldNum" sz="quarter" idx="10"/>
          </p:nvPr>
        </p:nvSpPr>
        <p:spPr/>
        <p:txBody>
          <a:bodyPr/>
          <a:lstStyle/>
          <a:p>
            <a:fld id="{D9AD7BE1-EEEB-4FA3-A5BD-7E9C341C94A4}" type="slidenum">
              <a:rPr lang="en-GB" smtClean="0">
                <a:solidFill>
                  <a:prstClr val="black"/>
                </a:solidFill>
              </a:rPr>
              <a:pPr/>
              <a:t>18</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jpeg"/><Relationship Id="rId3" Type="http://schemas.openxmlformats.org/officeDocument/2006/relationships/image" Target="../media/image19.jpe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jpeg"/><Relationship Id="rId1" Type="http://schemas.openxmlformats.org/officeDocument/2006/relationships/slideMaster" Target="../slideMasters/slideMaster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gif"/><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bwMode="ltGray">
      <p:bgPr>
        <a:blipFill dpi="0" rotWithShape="0">
          <a:blip r:embed="rId3" cstate="print">
            <a:lum/>
          </a:blip>
          <a:srcRect/>
          <a:stretch>
            <a:fillRect b="-5000"/>
          </a:stretch>
        </a:blipFill>
        <a:effectLst/>
      </p:bgPr>
    </p:bg>
    <p:spTree>
      <p:nvGrpSpPr>
        <p:cNvPr id="1" name=""/>
        <p:cNvGrpSpPr/>
        <p:nvPr/>
      </p:nvGrpSpPr>
      <p:grpSpPr>
        <a:xfrm>
          <a:off x="0" y="0"/>
          <a:ext cx="0" cy="0"/>
          <a:chOff x="0" y="0"/>
          <a:chExt cx="0" cy="0"/>
        </a:xfrm>
      </p:grpSpPr>
      <p:grpSp>
        <p:nvGrpSpPr>
          <p:cNvPr id="253" name="Group 252"/>
          <p:cNvGrpSpPr/>
          <p:nvPr userDrawn="1"/>
        </p:nvGrpSpPr>
        <p:grpSpPr>
          <a:xfrm>
            <a:off x="369889" y="6638123"/>
            <a:ext cx="6754812" cy="110355"/>
            <a:chOff x="369888" y="6619868"/>
            <a:chExt cx="7870825" cy="128587"/>
          </a:xfrm>
        </p:grpSpPr>
        <p:grpSp>
          <p:nvGrpSpPr>
            <p:cNvPr id="2" name="Group 4"/>
            <p:cNvGrpSpPr>
              <a:grpSpLocks/>
            </p:cNvGrpSpPr>
            <p:nvPr userDrawn="1"/>
          </p:nvGrpSpPr>
          <p:grpSpPr bwMode="auto">
            <a:xfrm>
              <a:off x="5791059" y="6619868"/>
              <a:ext cx="192235" cy="127021"/>
              <a:chOff x="4182" y="1087"/>
              <a:chExt cx="238" cy="162"/>
            </a:xfrm>
          </p:grpSpPr>
          <p:sp>
            <p:nvSpPr>
              <p:cNvPr id="236"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a:p>
            </p:txBody>
          </p:sp>
          <p:sp>
            <p:nvSpPr>
              <p:cNvPr id="237"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a:p>
            </p:txBody>
          </p:sp>
          <p:sp>
            <p:nvSpPr>
              <p:cNvPr id="238"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a:p>
            </p:txBody>
          </p:sp>
          <p:sp>
            <p:nvSpPr>
              <p:cNvPr id="239"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a:p>
            </p:txBody>
          </p:sp>
          <p:sp>
            <p:nvSpPr>
              <p:cNvPr id="240"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a:p>
            </p:txBody>
          </p:sp>
          <p:sp>
            <p:nvSpPr>
              <p:cNvPr id="241"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a:p>
            </p:txBody>
          </p:sp>
          <p:sp>
            <p:nvSpPr>
              <p:cNvPr id="242"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a:p>
            </p:txBody>
          </p:sp>
          <p:sp>
            <p:nvSpPr>
              <p:cNvPr id="243"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a:p>
            </p:txBody>
          </p:sp>
          <p:sp>
            <p:nvSpPr>
              <p:cNvPr id="244"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a:p>
            </p:txBody>
          </p:sp>
          <p:sp>
            <p:nvSpPr>
              <p:cNvPr id="245"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a:p>
            </p:txBody>
          </p:sp>
        </p:grpSp>
        <p:grpSp>
          <p:nvGrpSpPr>
            <p:cNvPr id="6" name="Group 16"/>
            <p:cNvGrpSpPr>
              <a:grpSpLocks/>
            </p:cNvGrpSpPr>
            <p:nvPr userDrawn="1"/>
          </p:nvGrpSpPr>
          <p:grpSpPr bwMode="auto">
            <a:xfrm>
              <a:off x="1849301" y="6619868"/>
              <a:ext cx="190640" cy="123854"/>
              <a:chOff x="1116" y="1646"/>
              <a:chExt cx="245" cy="151"/>
            </a:xfrm>
          </p:grpSpPr>
          <p:sp>
            <p:nvSpPr>
              <p:cNvPr id="233"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234"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sp>
            <p:nvSpPr>
              <p:cNvPr id="235"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a:p>
            </p:txBody>
          </p:sp>
        </p:grpSp>
        <p:grpSp>
          <p:nvGrpSpPr>
            <p:cNvPr id="7" name="Group 20"/>
            <p:cNvGrpSpPr>
              <a:grpSpLocks/>
            </p:cNvGrpSpPr>
            <p:nvPr userDrawn="1"/>
          </p:nvGrpSpPr>
          <p:grpSpPr bwMode="auto">
            <a:xfrm>
              <a:off x="3582869" y="6619868"/>
              <a:ext cx="190266" cy="122251"/>
              <a:chOff x="1117" y="2897"/>
              <a:chExt cx="243" cy="157"/>
            </a:xfrm>
          </p:grpSpPr>
          <p:sp>
            <p:nvSpPr>
              <p:cNvPr id="229"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230"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231"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232"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9" name="Group 25"/>
            <p:cNvGrpSpPr>
              <a:grpSpLocks/>
            </p:cNvGrpSpPr>
            <p:nvPr userDrawn="1"/>
          </p:nvGrpSpPr>
          <p:grpSpPr bwMode="auto">
            <a:xfrm>
              <a:off x="3337148" y="6619868"/>
              <a:ext cx="190266" cy="122251"/>
              <a:chOff x="1118" y="2646"/>
              <a:chExt cx="243" cy="157"/>
            </a:xfrm>
          </p:grpSpPr>
          <p:sp>
            <p:nvSpPr>
              <p:cNvPr id="225"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226"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p>
            </p:txBody>
          </p:sp>
          <p:sp>
            <p:nvSpPr>
              <p:cNvPr id="227"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a:p>
            </p:txBody>
          </p:sp>
          <p:sp>
            <p:nvSpPr>
              <p:cNvPr id="228"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10" name="Group 30"/>
            <p:cNvGrpSpPr>
              <a:grpSpLocks/>
            </p:cNvGrpSpPr>
            <p:nvPr userDrawn="1"/>
          </p:nvGrpSpPr>
          <p:grpSpPr bwMode="auto">
            <a:xfrm>
              <a:off x="2341600" y="6619868"/>
              <a:ext cx="190266" cy="121877"/>
              <a:chOff x="1117" y="2143"/>
              <a:chExt cx="243" cy="155"/>
            </a:xfrm>
          </p:grpSpPr>
          <p:sp>
            <p:nvSpPr>
              <p:cNvPr id="221"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a:p>
            </p:txBody>
          </p:sp>
          <p:sp>
            <p:nvSpPr>
              <p:cNvPr id="222"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a:p>
            </p:txBody>
          </p:sp>
          <p:sp>
            <p:nvSpPr>
              <p:cNvPr id="223"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a:p>
            </p:txBody>
          </p:sp>
          <p:sp>
            <p:nvSpPr>
              <p:cNvPr id="224"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11" name="Group 35"/>
            <p:cNvGrpSpPr>
              <a:grpSpLocks/>
            </p:cNvGrpSpPr>
            <p:nvPr userDrawn="1"/>
          </p:nvGrpSpPr>
          <p:grpSpPr bwMode="auto">
            <a:xfrm>
              <a:off x="2095245" y="6619868"/>
              <a:ext cx="190266" cy="121877"/>
              <a:chOff x="1117" y="1892"/>
              <a:chExt cx="243" cy="155"/>
            </a:xfrm>
          </p:grpSpPr>
          <p:sp>
            <p:nvSpPr>
              <p:cNvPr id="217"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218"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219"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p>
            </p:txBody>
          </p:sp>
          <p:sp>
            <p:nvSpPr>
              <p:cNvPr id="220"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12" name="Group 255"/>
            <p:cNvGrpSpPr>
              <a:grpSpLocks/>
            </p:cNvGrpSpPr>
            <p:nvPr userDrawn="1"/>
          </p:nvGrpSpPr>
          <p:grpSpPr bwMode="auto">
            <a:xfrm>
              <a:off x="1357313" y="6619868"/>
              <a:ext cx="190500" cy="123825"/>
              <a:chOff x="7106991" y="2034190"/>
              <a:chExt cx="255683" cy="163929"/>
            </a:xfrm>
          </p:grpSpPr>
          <p:sp>
            <p:nvSpPr>
              <p:cNvPr id="215"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a:p>
            </p:txBody>
          </p:sp>
          <p:sp>
            <p:nvSpPr>
              <p:cNvPr id="216"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a:p>
            </p:txBody>
          </p:sp>
        </p:grpSp>
        <p:grpSp>
          <p:nvGrpSpPr>
            <p:cNvPr id="13" name="Group 254"/>
            <p:cNvGrpSpPr>
              <a:grpSpLocks/>
            </p:cNvGrpSpPr>
            <p:nvPr userDrawn="1"/>
          </p:nvGrpSpPr>
          <p:grpSpPr bwMode="auto">
            <a:xfrm>
              <a:off x="615950" y="6619868"/>
              <a:ext cx="190500" cy="128587"/>
              <a:chOff x="6341261" y="2034186"/>
              <a:chExt cx="254095" cy="170190"/>
            </a:xfrm>
          </p:grpSpPr>
          <p:sp>
            <p:nvSpPr>
              <p:cNvPr id="212" name="Freeform 211"/>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a:p>
            </p:txBody>
          </p:sp>
          <p:sp>
            <p:nvSpPr>
              <p:cNvPr id="213" name="Freeform 212"/>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a:p>
            </p:txBody>
          </p:sp>
          <p:sp>
            <p:nvSpPr>
              <p:cNvPr id="214" name="Freeform 213"/>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a:p>
            </p:txBody>
          </p:sp>
        </p:grpSp>
        <p:grpSp>
          <p:nvGrpSpPr>
            <p:cNvPr id="14" name="Group 49"/>
            <p:cNvGrpSpPr>
              <a:grpSpLocks/>
            </p:cNvGrpSpPr>
            <p:nvPr userDrawn="1"/>
          </p:nvGrpSpPr>
          <p:grpSpPr bwMode="auto">
            <a:xfrm>
              <a:off x="369888" y="6619868"/>
              <a:ext cx="190640" cy="123854"/>
              <a:chOff x="529" y="1166"/>
              <a:chExt cx="245" cy="157"/>
            </a:xfrm>
          </p:grpSpPr>
          <p:sp>
            <p:nvSpPr>
              <p:cNvPr id="208"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p>
            </p:txBody>
          </p:sp>
          <p:sp>
            <p:nvSpPr>
              <p:cNvPr id="209"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210"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a:p>
            </p:txBody>
          </p:sp>
          <p:sp>
            <p:nvSpPr>
              <p:cNvPr id="211"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15" name="Group 54"/>
            <p:cNvGrpSpPr>
              <a:grpSpLocks/>
            </p:cNvGrpSpPr>
            <p:nvPr userDrawn="1"/>
          </p:nvGrpSpPr>
          <p:grpSpPr bwMode="auto">
            <a:xfrm>
              <a:off x="2587952" y="6619868"/>
              <a:ext cx="191832" cy="123854"/>
              <a:chOff x="1117" y="2394"/>
              <a:chExt cx="245" cy="157"/>
            </a:xfrm>
          </p:grpSpPr>
          <p:sp>
            <p:nvSpPr>
              <p:cNvPr id="197"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a:p>
            </p:txBody>
          </p:sp>
          <p:sp>
            <p:nvSpPr>
              <p:cNvPr id="198"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a:p>
            </p:txBody>
          </p:sp>
          <p:sp>
            <p:nvSpPr>
              <p:cNvPr id="199"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a:p>
            </p:txBody>
          </p:sp>
          <p:sp>
            <p:nvSpPr>
              <p:cNvPr id="200"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a:p>
            </p:txBody>
          </p:sp>
          <p:sp>
            <p:nvSpPr>
              <p:cNvPr id="201"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a:p>
            </p:txBody>
          </p:sp>
          <p:sp>
            <p:nvSpPr>
              <p:cNvPr id="202"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203"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p>
            </p:txBody>
          </p:sp>
          <p:sp>
            <p:nvSpPr>
              <p:cNvPr id="204"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205"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206"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p>
            </p:txBody>
          </p:sp>
          <p:sp>
            <p:nvSpPr>
              <p:cNvPr id="207"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16" name="Group 66"/>
            <p:cNvGrpSpPr>
              <a:grpSpLocks/>
            </p:cNvGrpSpPr>
            <p:nvPr userDrawn="1"/>
          </p:nvGrpSpPr>
          <p:grpSpPr bwMode="auto">
            <a:xfrm>
              <a:off x="7266065" y="6619868"/>
              <a:ext cx="193805" cy="122665"/>
              <a:chOff x="1592" y="2897"/>
              <a:chExt cx="247" cy="156"/>
            </a:xfrm>
          </p:grpSpPr>
          <p:sp>
            <p:nvSpPr>
              <p:cNvPr id="182"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a:p>
            </p:txBody>
          </p:sp>
          <p:sp>
            <p:nvSpPr>
              <p:cNvPr id="183"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a:p>
            </p:txBody>
          </p:sp>
          <p:sp>
            <p:nvSpPr>
              <p:cNvPr id="184"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185"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a:p>
            </p:txBody>
          </p:sp>
          <p:sp>
            <p:nvSpPr>
              <p:cNvPr id="186"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a:p>
            </p:txBody>
          </p:sp>
          <p:sp>
            <p:nvSpPr>
              <p:cNvPr id="187"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a:p>
            </p:txBody>
          </p:sp>
          <p:sp>
            <p:nvSpPr>
              <p:cNvPr id="188"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a:p>
            </p:txBody>
          </p:sp>
          <p:sp>
            <p:nvSpPr>
              <p:cNvPr id="189"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a:p>
            </p:txBody>
          </p:sp>
          <p:sp>
            <p:nvSpPr>
              <p:cNvPr id="190"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a:p>
            </p:txBody>
          </p:sp>
          <p:sp>
            <p:nvSpPr>
              <p:cNvPr id="191"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a:p>
            </p:txBody>
          </p:sp>
          <p:sp>
            <p:nvSpPr>
              <p:cNvPr id="192"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a:p>
            </p:txBody>
          </p:sp>
          <p:sp>
            <p:nvSpPr>
              <p:cNvPr id="193"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a:p>
            </p:txBody>
          </p:sp>
          <p:sp>
            <p:nvSpPr>
              <p:cNvPr id="194"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a:p>
            </p:txBody>
          </p:sp>
          <p:sp>
            <p:nvSpPr>
              <p:cNvPr id="195"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a:p>
            </p:txBody>
          </p:sp>
          <p:sp>
            <p:nvSpPr>
              <p:cNvPr id="196"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7" name="Group 82"/>
            <p:cNvGrpSpPr>
              <a:grpSpLocks/>
            </p:cNvGrpSpPr>
            <p:nvPr userDrawn="1"/>
          </p:nvGrpSpPr>
          <p:grpSpPr bwMode="auto">
            <a:xfrm>
              <a:off x="6770593" y="6619868"/>
              <a:ext cx="191829" cy="121883"/>
              <a:chOff x="1778" y="2004"/>
              <a:chExt cx="246" cy="156"/>
            </a:xfrm>
          </p:grpSpPr>
          <p:sp>
            <p:nvSpPr>
              <p:cNvPr id="179"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a:p>
            </p:txBody>
          </p:sp>
          <p:sp>
            <p:nvSpPr>
              <p:cNvPr id="180"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a:p>
            </p:txBody>
          </p:sp>
          <p:sp>
            <p:nvSpPr>
              <p:cNvPr id="181"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18" name="Group 86"/>
            <p:cNvGrpSpPr>
              <a:grpSpLocks/>
            </p:cNvGrpSpPr>
            <p:nvPr userDrawn="1"/>
          </p:nvGrpSpPr>
          <p:grpSpPr bwMode="auto">
            <a:xfrm>
              <a:off x="6527589" y="6619868"/>
              <a:ext cx="191412" cy="122665"/>
              <a:chOff x="1592" y="2143"/>
              <a:chExt cx="247" cy="156"/>
            </a:xfrm>
          </p:grpSpPr>
          <p:sp>
            <p:nvSpPr>
              <p:cNvPr id="173"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a:p>
            </p:txBody>
          </p:sp>
          <p:sp>
            <p:nvSpPr>
              <p:cNvPr id="174"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a:p>
            </p:txBody>
          </p:sp>
          <p:sp>
            <p:nvSpPr>
              <p:cNvPr id="175"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a:p>
            </p:txBody>
          </p:sp>
          <p:sp>
            <p:nvSpPr>
              <p:cNvPr id="176"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a:p>
            </p:txBody>
          </p:sp>
          <p:sp>
            <p:nvSpPr>
              <p:cNvPr id="177"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a:p>
            </p:txBody>
          </p:sp>
          <p:sp>
            <p:nvSpPr>
              <p:cNvPr id="178"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19" name="Group 93"/>
            <p:cNvGrpSpPr>
              <a:grpSpLocks/>
            </p:cNvGrpSpPr>
            <p:nvPr userDrawn="1"/>
          </p:nvGrpSpPr>
          <p:grpSpPr bwMode="auto">
            <a:xfrm>
              <a:off x="6283384" y="6619868"/>
              <a:ext cx="190269" cy="122665"/>
              <a:chOff x="1593" y="1897"/>
              <a:chExt cx="244" cy="157"/>
            </a:xfrm>
          </p:grpSpPr>
          <p:sp>
            <p:nvSpPr>
              <p:cNvPr id="169"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a:p>
            </p:txBody>
          </p:sp>
          <p:sp>
            <p:nvSpPr>
              <p:cNvPr id="170"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171"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a:p>
            </p:txBody>
          </p:sp>
          <p:sp>
            <p:nvSpPr>
              <p:cNvPr id="172"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0" name="Group 98"/>
            <p:cNvGrpSpPr>
              <a:grpSpLocks/>
            </p:cNvGrpSpPr>
            <p:nvPr userDrawn="1"/>
          </p:nvGrpSpPr>
          <p:grpSpPr bwMode="auto">
            <a:xfrm>
              <a:off x="5284697" y="6619868"/>
              <a:ext cx="192609" cy="122251"/>
              <a:chOff x="1778" y="1164"/>
              <a:chExt cx="247" cy="157"/>
            </a:xfrm>
          </p:grpSpPr>
          <p:sp>
            <p:nvSpPr>
              <p:cNvPr id="120"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a:p>
            </p:txBody>
          </p:sp>
          <p:sp>
            <p:nvSpPr>
              <p:cNvPr id="121"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a:p>
            </p:txBody>
          </p:sp>
          <p:sp>
            <p:nvSpPr>
              <p:cNvPr id="122"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a:p>
            </p:txBody>
          </p:sp>
          <p:sp>
            <p:nvSpPr>
              <p:cNvPr id="123"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a:p>
            </p:txBody>
          </p:sp>
          <p:sp>
            <p:nvSpPr>
              <p:cNvPr id="124"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a:p>
            </p:txBody>
          </p:sp>
          <p:sp>
            <p:nvSpPr>
              <p:cNvPr id="125"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a:p>
            </p:txBody>
          </p:sp>
          <p:sp>
            <p:nvSpPr>
              <p:cNvPr id="126"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a:p>
            </p:txBody>
          </p:sp>
          <p:sp>
            <p:nvSpPr>
              <p:cNvPr id="127"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a:p>
            </p:txBody>
          </p:sp>
          <p:sp>
            <p:nvSpPr>
              <p:cNvPr id="128"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a:p>
            </p:txBody>
          </p:sp>
          <p:sp>
            <p:nvSpPr>
              <p:cNvPr id="129"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a:p>
            </p:txBody>
          </p:sp>
          <p:sp>
            <p:nvSpPr>
              <p:cNvPr id="130"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a:p>
            </p:txBody>
          </p:sp>
          <p:sp>
            <p:nvSpPr>
              <p:cNvPr id="131"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a:p>
            </p:txBody>
          </p:sp>
          <p:sp>
            <p:nvSpPr>
              <p:cNvPr id="132"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a:p>
            </p:txBody>
          </p:sp>
          <p:sp>
            <p:nvSpPr>
              <p:cNvPr id="133"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a:p>
            </p:txBody>
          </p:sp>
          <p:sp>
            <p:nvSpPr>
              <p:cNvPr id="134"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a:p>
            </p:txBody>
          </p:sp>
          <p:sp>
            <p:nvSpPr>
              <p:cNvPr id="135"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a:p>
            </p:txBody>
          </p:sp>
          <p:sp>
            <p:nvSpPr>
              <p:cNvPr id="136"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a:p>
            </p:txBody>
          </p:sp>
          <p:sp>
            <p:nvSpPr>
              <p:cNvPr id="137"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a:p>
            </p:txBody>
          </p:sp>
          <p:sp>
            <p:nvSpPr>
              <p:cNvPr id="138"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a:p>
            </p:txBody>
          </p:sp>
          <p:sp>
            <p:nvSpPr>
              <p:cNvPr id="139"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a:p>
            </p:txBody>
          </p:sp>
          <p:sp>
            <p:nvSpPr>
              <p:cNvPr id="140"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a:p>
            </p:txBody>
          </p:sp>
          <p:sp>
            <p:nvSpPr>
              <p:cNvPr id="141"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a:p>
            </p:txBody>
          </p:sp>
          <p:sp>
            <p:nvSpPr>
              <p:cNvPr id="142"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a:p>
            </p:txBody>
          </p:sp>
          <p:sp>
            <p:nvSpPr>
              <p:cNvPr id="143"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a:p>
            </p:txBody>
          </p:sp>
          <p:sp>
            <p:nvSpPr>
              <p:cNvPr id="144"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a:p>
            </p:txBody>
          </p:sp>
          <p:sp>
            <p:nvSpPr>
              <p:cNvPr id="145"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a:p>
            </p:txBody>
          </p:sp>
          <p:sp>
            <p:nvSpPr>
              <p:cNvPr id="146"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a:p>
            </p:txBody>
          </p:sp>
          <p:sp>
            <p:nvSpPr>
              <p:cNvPr id="147"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a:p>
            </p:txBody>
          </p:sp>
          <p:sp>
            <p:nvSpPr>
              <p:cNvPr id="148"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a:p>
            </p:txBody>
          </p:sp>
          <p:sp>
            <p:nvSpPr>
              <p:cNvPr id="149"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a:p>
            </p:txBody>
          </p:sp>
          <p:sp>
            <p:nvSpPr>
              <p:cNvPr id="150"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51"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a:p>
            </p:txBody>
          </p:sp>
          <p:sp>
            <p:nvSpPr>
              <p:cNvPr id="152"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53"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p>
            </p:txBody>
          </p:sp>
          <p:sp>
            <p:nvSpPr>
              <p:cNvPr id="154"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155"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156"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a:p>
            </p:txBody>
          </p:sp>
          <p:sp>
            <p:nvSpPr>
              <p:cNvPr id="157"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a:p>
            </p:txBody>
          </p:sp>
          <p:sp>
            <p:nvSpPr>
              <p:cNvPr id="158"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a:p>
            </p:txBody>
          </p:sp>
          <p:sp>
            <p:nvSpPr>
              <p:cNvPr id="159"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a:p>
            </p:txBody>
          </p:sp>
          <p:sp>
            <p:nvSpPr>
              <p:cNvPr id="160"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a:p>
            </p:txBody>
          </p:sp>
          <p:sp>
            <p:nvSpPr>
              <p:cNvPr id="161"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a:p>
            </p:txBody>
          </p:sp>
          <p:sp>
            <p:nvSpPr>
              <p:cNvPr id="162"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a:p>
            </p:txBody>
          </p:sp>
          <p:sp>
            <p:nvSpPr>
              <p:cNvPr id="163"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a:p>
            </p:txBody>
          </p:sp>
          <p:sp>
            <p:nvSpPr>
              <p:cNvPr id="164"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a:p>
            </p:txBody>
          </p:sp>
          <p:sp>
            <p:nvSpPr>
              <p:cNvPr id="165"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a:p>
            </p:txBody>
          </p:sp>
          <p:sp>
            <p:nvSpPr>
              <p:cNvPr id="166"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p>
            </p:txBody>
          </p:sp>
          <p:sp>
            <p:nvSpPr>
              <p:cNvPr id="167"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p>
            </p:txBody>
          </p:sp>
          <p:sp>
            <p:nvSpPr>
              <p:cNvPr id="168"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pSp>
          <p:nvGrpSpPr>
            <p:cNvPr id="21" name="Group 148"/>
            <p:cNvGrpSpPr>
              <a:grpSpLocks/>
            </p:cNvGrpSpPr>
            <p:nvPr userDrawn="1"/>
          </p:nvGrpSpPr>
          <p:grpSpPr bwMode="auto">
            <a:xfrm>
              <a:off x="4792854" y="6619868"/>
              <a:ext cx="192235" cy="122665"/>
              <a:chOff x="1595" y="1394"/>
              <a:chExt cx="245" cy="157"/>
            </a:xfrm>
          </p:grpSpPr>
          <p:sp>
            <p:nvSpPr>
              <p:cNvPr id="113"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14"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a:p>
            </p:txBody>
          </p:sp>
          <p:sp>
            <p:nvSpPr>
              <p:cNvPr id="115"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a:p>
            </p:txBody>
          </p:sp>
          <p:sp>
            <p:nvSpPr>
              <p:cNvPr id="116"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a:p>
            </p:txBody>
          </p:sp>
          <p:sp>
            <p:nvSpPr>
              <p:cNvPr id="117"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a:p>
            </p:txBody>
          </p:sp>
          <p:sp>
            <p:nvSpPr>
              <p:cNvPr id="118"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a:p>
            </p:txBody>
          </p:sp>
          <p:sp>
            <p:nvSpPr>
              <p:cNvPr id="119"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2" name="Group 156"/>
            <p:cNvGrpSpPr>
              <a:grpSpLocks/>
            </p:cNvGrpSpPr>
            <p:nvPr userDrawn="1"/>
          </p:nvGrpSpPr>
          <p:grpSpPr bwMode="auto">
            <a:xfrm>
              <a:off x="4544782" y="6619868"/>
              <a:ext cx="190269" cy="122665"/>
              <a:chOff x="1593" y="1143"/>
              <a:chExt cx="244" cy="157"/>
            </a:xfrm>
          </p:grpSpPr>
          <p:sp>
            <p:nvSpPr>
              <p:cNvPr id="109"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p>
            </p:txBody>
          </p:sp>
          <p:sp>
            <p:nvSpPr>
              <p:cNvPr id="110"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p>
            </p:txBody>
          </p:sp>
          <p:sp>
            <p:nvSpPr>
              <p:cNvPr id="111"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a:p>
            </p:txBody>
          </p:sp>
          <p:sp>
            <p:nvSpPr>
              <p:cNvPr id="112"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p>
            </p:txBody>
          </p:sp>
        </p:grpSp>
        <p:grpSp>
          <p:nvGrpSpPr>
            <p:cNvPr id="23" name="Group 161"/>
            <p:cNvGrpSpPr>
              <a:grpSpLocks/>
            </p:cNvGrpSpPr>
            <p:nvPr userDrawn="1"/>
          </p:nvGrpSpPr>
          <p:grpSpPr bwMode="auto">
            <a:xfrm>
              <a:off x="4070348" y="6619868"/>
              <a:ext cx="191829" cy="122251"/>
              <a:chOff x="1592" y="892"/>
              <a:chExt cx="246" cy="157"/>
            </a:xfrm>
          </p:grpSpPr>
          <p:sp>
            <p:nvSpPr>
              <p:cNvPr id="105"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a:p>
            </p:txBody>
          </p:sp>
          <p:sp>
            <p:nvSpPr>
              <p:cNvPr id="106"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a:p>
            </p:txBody>
          </p:sp>
          <p:sp>
            <p:nvSpPr>
              <p:cNvPr id="107"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a:p>
            </p:txBody>
          </p:sp>
          <p:sp>
            <p:nvSpPr>
              <p:cNvPr id="108"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p>
            </p:txBody>
          </p:sp>
        </p:grpSp>
        <p:graphicFrame>
          <p:nvGraphicFramePr>
            <p:cNvPr id="26" name="Object 166"/>
            <p:cNvGraphicFramePr>
              <a:graphicFrameLocks noChangeAspect="1"/>
            </p:cNvGraphicFramePr>
            <p:nvPr/>
          </p:nvGraphicFramePr>
          <p:xfrm>
            <a:off x="7017128" y="6619868"/>
            <a:ext cx="195796" cy="127427"/>
          </p:xfrm>
          <a:graphic>
            <a:graphicData uri="http://schemas.openxmlformats.org/presentationml/2006/ole">
              <p:oleObj spid="_x0000_s363522" name="Clip" r:id="rId4" imgW="3809524" imgH="2619048" progId="">
                <p:embed/>
              </p:oleObj>
            </a:graphicData>
          </a:graphic>
        </p:graphicFrame>
        <p:grpSp>
          <p:nvGrpSpPr>
            <p:cNvPr id="24" name="Group 185"/>
            <p:cNvGrpSpPr>
              <a:grpSpLocks/>
            </p:cNvGrpSpPr>
            <p:nvPr userDrawn="1"/>
          </p:nvGrpSpPr>
          <p:grpSpPr bwMode="auto">
            <a:xfrm>
              <a:off x="863803" y="6619868"/>
              <a:ext cx="192235" cy="122228"/>
              <a:chOff x="4187" y="1590"/>
              <a:chExt cx="238" cy="162"/>
            </a:xfrm>
          </p:grpSpPr>
          <p:sp>
            <p:nvSpPr>
              <p:cNvPr id="78"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a:p>
            </p:txBody>
          </p:sp>
          <p:sp>
            <p:nvSpPr>
              <p:cNvPr id="79"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a:p>
            </p:txBody>
          </p:sp>
          <p:sp>
            <p:nvSpPr>
              <p:cNvPr id="80"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81"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a:p>
            </p:txBody>
          </p:sp>
          <p:sp>
            <p:nvSpPr>
              <p:cNvPr id="82"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a:p>
            </p:txBody>
          </p:sp>
          <p:sp>
            <p:nvSpPr>
              <p:cNvPr id="83"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a:p>
            </p:txBody>
          </p:sp>
          <p:sp>
            <p:nvSpPr>
              <p:cNvPr id="84"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a:p>
            </p:txBody>
          </p:sp>
          <p:sp>
            <p:nvSpPr>
              <p:cNvPr id="85"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a:p>
            </p:txBody>
          </p:sp>
          <p:sp>
            <p:nvSpPr>
              <p:cNvPr id="86"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a:p>
            </p:txBody>
          </p:sp>
          <p:sp>
            <p:nvSpPr>
              <p:cNvPr id="87"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a:p>
            </p:txBody>
          </p:sp>
          <p:sp>
            <p:nvSpPr>
              <p:cNvPr id="88"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a:p>
            </p:txBody>
          </p:sp>
          <p:sp>
            <p:nvSpPr>
              <p:cNvPr id="89"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a:p>
            </p:txBody>
          </p:sp>
          <p:sp>
            <p:nvSpPr>
              <p:cNvPr id="90"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a:p>
            </p:txBody>
          </p:sp>
          <p:sp>
            <p:nvSpPr>
              <p:cNvPr id="91"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a:p>
            </p:txBody>
          </p:sp>
          <p:sp>
            <p:nvSpPr>
              <p:cNvPr id="92"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a:p>
            </p:txBody>
          </p:sp>
          <p:sp>
            <p:nvSpPr>
              <p:cNvPr id="93"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a:p>
            </p:txBody>
          </p:sp>
          <p:sp>
            <p:nvSpPr>
              <p:cNvPr id="94"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a:p>
            </p:txBody>
          </p:sp>
          <p:sp>
            <p:nvSpPr>
              <p:cNvPr id="95"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a:p>
            </p:txBody>
          </p:sp>
          <p:sp>
            <p:nvSpPr>
              <p:cNvPr id="96"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a:p>
            </p:txBody>
          </p:sp>
          <p:sp>
            <p:nvSpPr>
              <p:cNvPr id="97"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a:p>
            </p:txBody>
          </p:sp>
          <p:sp>
            <p:nvSpPr>
              <p:cNvPr id="98"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a:p>
            </p:txBody>
          </p:sp>
          <p:sp>
            <p:nvSpPr>
              <p:cNvPr id="99"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a:p>
            </p:txBody>
          </p:sp>
          <p:sp>
            <p:nvSpPr>
              <p:cNvPr id="100"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a:p>
            </p:txBody>
          </p:sp>
          <p:sp>
            <p:nvSpPr>
              <p:cNvPr id="101"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102"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p>
            </p:txBody>
          </p:sp>
          <p:sp>
            <p:nvSpPr>
              <p:cNvPr id="103"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a:p>
            </p:txBody>
          </p:sp>
          <p:sp>
            <p:nvSpPr>
              <p:cNvPr id="104"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5" name="Group 256"/>
            <p:cNvGrpSpPr>
              <a:grpSpLocks/>
            </p:cNvGrpSpPr>
            <p:nvPr userDrawn="1"/>
          </p:nvGrpSpPr>
          <p:grpSpPr bwMode="auto">
            <a:xfrm>
              <a:off x="5038865" y="6619868"/>
              <a:ext cx="190500" cy="123825"/>
              <a:chOff x="7877798" y="2333052"/>
              <a:chExt cx="253806" cy="164973"/>
            </a:xfrm>
          </p:grpSpPr>
          <p:sp>
            <p:nvSpPr>
              <p:cNvPr id="76"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a:p>
            </p:txBody>
          </p:sp>
          <p:sp>
            <p:nvSpPr>
              <p:cNvPr id="77"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a:p>
            </p:txBody>
          </p:sp>
        </p:grpSp>
        <p:grpSp>
          <p:nvGrpSpPr>
            <p:cNvPr id="27" name="Group 223"/>
            <p:cNvGrpSpPr>
              <a:grpSpLocks/>
            </p:cNvGrpSpPr>
            <p:nvPr userDrawn="1"/>
          </p:nvGrpSpPr>
          <p:grpSpPr bwMode="auto">
            <a:xfrm>
              <a:off x="2846569" y="6619868"/>
              <a:ext cx="192235" cy="122227"/>
              <a:chOff x="4184" y="1339"/>
              <a:chExt cx="238" cy="162"/>
            </a:xfrm>
          </p:grpSpPr>
          <p:sp>
            <p:nvSpPr>
              <p:cNvPr id="72"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p>
            </p:txBody>
          </p:sp>
          <p:sp>
            <p:nvSpPr>
              <p:cNvPr id="73"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p>
            </p:txBody>
          </p:sp>
          <p:sp>
            <p:nvSpPr>
              <p:cNvPr id="74"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a:p>
            </p:txBody>
          </p:sp>
          <p:sp>
            <p:nvSpPr>
              <p:cNvPr id="75"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grpSp>
          <p:nvGrpSpPr>
            <p:cNvPr id="28" name="Group 228"/>
            <p:cNvGrpSpPr>
              <a:grpSpLocks/>
            </p:cNvGrpSpPr>
            <p:nvPr userDrawn="1"/>
          </p:nvGrpSpPr>
          <p:grpSpPr bwMode="auto">
            <a:xfrm>
              <a:off x="6037223" y="6619868"/>
              <a:ext cx="192235" cy="127020"/>
              <a:chOff x="4188" y="2157"/>
              <a:chExt cx="238" cy="162"/>
            </a:xfrm>
          </p:grpSpPr>
          <p:sp>
            <p:nvSpPr>
              <p:cNvPr id="59"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a:p>
            </p:txBody>
          </p:sp>
          <p:sp>
            <p:nvSpPr>
              <p:cNvPr id="60"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a:p>
            </p:txBody>
          </p:sp>
          <p:sp>
            <p:nvSpPr>
              <p:cNvPr id="61"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a:p>
            </p:txBody>
          </p:sp>
          <p:sp>
            <p:nvSpPr>
              <p:cNvPr id="62"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a:p>
            </p:txBody>
          </p:sp>
          <p:sp>
            <p:nvSpPr>
              <p:cNvPr id="63"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a:p>
            </p:txBody>
          </p:sp>
          <p:sp>
            <p:nvSpPr>
              <p:cNvPr id="64"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a:p>
            </p:txBody>
          </p:sp>
          <p:sp>
            <p:nvSpPr>
              <p:cNvPr id="65"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a:p>
            </p:txBody>
          </p:sp>
          <p:sp>
            <p:nvSpPr>
              <p:cNvPr id="66"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a:p>
            </p:txBody>
          </p:sp>
          <p:sp>
            <p:nvSpPr>
              <p:cNvPr id="67"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a:p>
            </p:txBody>
          </p:sp>
          <p:sp>
            <p:nvSpPr>
              <p:cNvPr id="68"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a:p>
            </p:txBody>
          </p:sp>
          <p:sp>
            <p:nvSpPr>
              <p:cNvPr id="69"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70"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p>
            </p:txBody>
          </p:sp>
          <p:sp>
            <p:nvSpPr>
              <p:cNvPr id="71"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a:p>
            </p:txBody>
          </p:sp>
        </p:grpSp>
        <p:graphicFrame>
          <p:nvGraphicFramePr>
            <p:cNvPr id="31" name="Object 252"/>
            <p:cNvGraphicFramePr>
              <a:graphicFrameLocks noChangeAspect="1"/>
            </p:cNvGraphicFramePr>
            <p:nvPr/>
          </p:nvGraphicFramePr>
          <p:xfrm>
            <a:off x="3829370" y="6619868"/>
            <a:ext cx="186303" cy="121473"/>
          </p:xfrm>
          <a:graphic>
            <a:graphicData uri="http://schemas.openxmlformats.org/presentationml/2006/ole">
              <p:oleObj spid="_x0000_s363523" name="Clip" r:id="rId5" imgW="2835360" imgH="1920600" progId="">
                <p:embed/>
              </p:oleObj>
            </a:graphicData>
          </a:graphic>
        </p:graphicFrame>
        <p:grpSp>
          <p:nvGrpSpPr>
            <p:cNvPr id="29" name="Group 214"/>
            <p:cNvGrpSpPr>
              <a:grpSpLocks/>
            </p:cNvGrpSpPr>
            <p:nvPr userDrawn="1"/>
          </p:nvGrpSpPr>
          <p:grpSpPr bwMode="auto">
            <a:xfrm>
              <a:off x="5544081" y="6619868"/>
              <a:ext cx="193851" cy="123854"/>
              <a:chOff x="4187" y="2402"/>
              <a:chExt cx="240" cy="161"/>
            </a:xfrm>
          </p:grpSpPr>
          <p:sp>
            <p:nvSpPr>
              <p:cNvPr id="55"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a:p>
            </p:txBody>
          </p:sp>
          <p:sp>
            <p:nvSpPr>
              <p:cNvPr id="56"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p>
            </p:txBody>
          </p:sp>
          <p:sp>
            <p:nvSpPr>
              <p:cNvPr id="57"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a:p>
            </p:txBody>
          </p:sp>
          <p:sp>
            <p:nvSpPr>
              <p:cNvPr id="58"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p>
            </p:txBody>
          </p:sp>
        </p:grpSp>
        <p:grpSp>
          <p:nvGrpSpPr>
            <p:cNvPr id="30" name="Group 38"/>
            <p:cNvGrpSpPr>
              <a:grpSpLocks/>
            </p:cNvGrpSpPr>
            <p:nvPr userDrawn="1"/>
          </p:nvGrpSpPr>
          <p:grpSpPr bwMode="auto">
            <a:xfrm>
              <a:off x="1109726" y="6619868"/>
              <a:ext cx="192235" cy="122256"/>
              <a:chOff x="528" y="1773"/>
              <a:chExt cx="246" cy="156"/>
            </a:xfrm>
          </p:grpSpPr>
          <p:sp>
            <p:nvSpPr>
              <p:cNvPr id="51"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a:p>
            </p:txBody>
          </p:sp>
          <p:sp>
            <p:nvSpPr>
              <p:cNvPr id="52"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a:p>
            </p:txBody>
          </p:sp>
          <p:sp>
            <p:nvSpPr>
              <p:cNvPr id="53"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a:p>
            </p:txBody>
          </p:sp>
          <p:sp>
            <p:nvSpPr>
              <p:cNvPr id="54"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p>
            </p:txBody>
          </p:sp>
        </p:grpSp>
        <p:grpSp>
          <p:nvGrpSpPr>
            <p:cNvPr id="248" name="Group 253"/>
            <p:cNvGrpSpPr>
              <a:grpSpLocks/>
            </p:cNvGrpSpPr>
            <p:nvPr userDrawn="1"/>
          </p:nvGrpSpPr>
          <p:grpSpPr bwMode="auto">
            <a:xfrm>
              <a:off x="7785664" y="6619868"/>
              <a:ext cx="190246" cy="122665"/>
              <a:chOff x="528" y="1164"/>
              <a:chExt cx="237" cy="157"/>
            </a:xfrm>
          </p:grpSpPr>
          <p:sp>
            <p:nvSpPr>
              <p:cNvPr id="47"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8"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49"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sp>
            <p:nvSpPr>
              <p:cNvPr id="50"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a:latin typeface="Arial" pitchFamily="34" charset="0"/>
                  <a:cs typeface="Arial" pitchFamily="34" charset="0"/>
                </a:endParaRPr>
              </a:p>
            </p:txBody>
          </p:sp>
        </p:grpSp>
        <p:pic>
          <p:nvPicPr>
            <p:cNvPr id="35" name="Picture 268"/>
            <p:cNvPicPr>
              <a:picLocks noChangeAspect="1" noChangeArrowheads="1"/>
            </p:cNvPicPr>
            <p:nvPr userDrawn="1"/>
          </p:nvPicPr>
          <p:blipFill>
            <a:blip r:embed="rId6" cstate="print"/>
            <a:srcRect/>
            <a:stretch>
              <a:fillRect/>
            </a:stretch>
          </p:blipFill>
          <p:spPr bwMode="auto">
            <a:xfrm>
              <a:off x="3096021" y="6619868"/>
              <a:ext cx="194609" cy="127427"/>
            </a:xfrm>
            <a:prstGeom prst="rect">
              <a:avLst/>
            </a:prstGeom>
            <a:noFill/>
            <a:ln w="9525">
              <a:noFill/>
              <a:miter lim="800000"/>
              <a:headEnd/>
              <a:tailEnd/>
            </a:ln>
          </p:spPr>
        </p:pic>
        <p:grpSp>
          <p:nvGrpSpPr>
            <p:cNvPr id="249" name="Group 269"/>
            <p:cNvGrpSpPr>
              <a:grpSpLocks noChangeAspect="1"/>
            </p:cNvGrpSpPr>
            <p:nvPr userDrawn="1"/>
          </p:nvGrpSpPr>
          <p:grpSpPr bwMode="auto">
            <a:xfrm>
              <a:off x="4312221" y="6619868"/>
              <a:ext cx="187075" cy="119869"/>
              <a:chOff x="4214" y="2064"/>
              <a:chExt cx="242" cy="157"/>
            </a:xfrm>
          </p:grpSpPr>
          <p:sp>
            <p:nvSpPr>
              <p:cNvPr id="43"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a:p>
            </p:txBody>
          </p:sp>
          <p:sp>
            <p:nvSpPr>
              <p:cNvPr id="44"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a:p>
            </p:txBody>
          </p:sp>
          <p:sp>
            <p:nvSpPr>
              <p:cNvPr id="45"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a:p>
            </p:txBody>
          </p:sp>
          <p:sp>
            <p:nvSpPr>
              <p:cNvPr id="46"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a:p>
            </p:txBody>
          </p:sp>
        </p:grpSp>
        <p:grpSp>
          <p:nvGrpSpPr>
            <p:cNvPr id="250" name="Group 242"/>
            <p:cNvGrpSpPr>
              <a:grpSpLocks/>
            </p:cNvGrpSpPr>
            <p:nvPr userDrawn="1"/>
          </p:nvGrpSpPr>
          <p:grpSpPr bwMode="auto">
            <a:xfrm>
              <a:off x="1598659" y="6619868"/>
              <a:ext cx="190272" cy="121887"/>
              <a:chOff x="5555" y="2058"/>
              <a:chExt cx="245" cy="157"/>
            </a:xfrm>
          </p:grpSpPr>
          <p:sp>
            <p:nvSpPr>
              <p:cNvPr id="39"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a:p>
            </p:txBody>
          </p:sp>
          <p:sp>
            <p:nvSpPr>
              <p:cNvPr id="40"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a:p>
            </p:txBody>
          </p:sp>
          <p:sp>
            <p:nvSpPr>
              <p:cNvPr id="41"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a:p>
            </p:txBody>
          </p:sp>
          <p:sp>
            <p:nvSpPr>
              <p:cNvPr id="42"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p>
            </p:txBody>
          </p:sp>
        </p:grpSp>
        <p:pic>
          <p:nvPicPr>
            <p:cNvPr id="38" name="Picture 3"/>
            <p:cNvPicPr>
              <a:picLocks noChangeAspect="1" noChangeArrowheads="1"/>
            </p:cNvPicPr>
            <p:nvPr userDrawn="1"/>
          </p:nvPicPr>
          <p:blipFill>
            <a:blip r:embed="rId7" cstate="print"/>
            <a:srcRect/>
            <a:stretch>
              <a:fillRect/>
            </a:stretch>
          </p:blipFill>
          <p:spPr bwMode="auto">
            <a:xfrm>
              <a:off x="8048478" y="6619868"/>
              <a:ext cx="192235" cy="123854"/>
            </a:xfrm>
            <a:prstGeom prst="rect">
              <a:avLst/>
            </a:prstGeom>
            <a:noFill/>
            <a:ln w="9525">
              <a:noFill/>
              <a:miter lim="800000"/>
              <a:headEnd/>
              <a:tailEnd/>
            </a:ln>
          </p:spPr>
        </p:pic>
      </p:grpSp>
      <p:sp>
        <p:nvSpPr>
          <p:cNvPr id="246" name="Rectangle 61"/>
          <p:cNvSpPr>
            <a:spLocks noChangeArrowheads="1"/>
          </p:cNvSpPr>
          <p:nvPr userDrawn="1"/>
        </p:nvSpPr>
        <p:spPr bwMode="auto">
          <a:xfrm>
            <a:off x="627063" y="180978"/>
            <a:ext cx="5860579" cy="138499"/>
          </a:xfrm>
          <a:prstGeom prst="rect">
            <a:avLst/>
          </a:prstGeom>
          <a:noFill/>
          <a:ln w="9525">
            <a:noFill/>
            <a:miter lim="800000"/>
            <a:headEnd/>
            <a:tailEnd/>
          </a:ln>
        </p:spPr>
        <p:txBody>
          <a:bodyPr wrap="none" lIns="0" tIns="0" rIns="0" bIns="0">
            <a:spAutoFit/>
          </a:bodyPr>
          <a:lstStyle/>
          <a:p>
            <a:pPr eaLnBrk="0" hangingPunct="0">
              <a:defRPr/>
            </a:pPr>
            <a:r>
              <a:rPr lang="de-DE" b="0" baseline="0" dirty="0" smtClean="0">
                <a:solidFill>
                  <a:srgbClr val="00B5E2"/>
                </a:solidFill>
                <a:latin typeface="Arial" pitchFamily="34" charset="0"/>
                <a:cs typeface="Arial" pitchFamily="34" charset="0"/>
              </a:rPr>
              <a:t>Go to ‚View‘ menu and click on ‚Slide Master‘ to update this footer. Include DM reference, version number and date</a:t>
            </a:r>
            <a:endParaRPr lang="de-DE" b="0" baseline="0" dirty="0">
              <a:solidFill>
                <a:srgbClr val="00B5E2"/>
              </a:solidFill>
              <a:latin typeface="Arial" pitchFamily="34" charset="0"/>
              <a:cs typeface="Arial" pitchFamily="34" charset="0"/>
            </a:endParaRPr>
          </a:p>
        </p:txBody>
      </p:sp>
      <p:sp>
        <p:nvSpPr>
          <p:cNvPr id="247" name="Rectangle 39"/>
          <p:cNvSpPr>
            <a:spLocks noChangeArrowheads="1"/>
          </p:cNvSpPr>
          <p:nvPr userDrawn="1"/>
        </p:nvSpPr>
        <p:spPr bwMode="auto">
          <a:xfrm>
            <a:off x="316026" y="180978"/>
            <a:ext cx="141064" cy="138499"/>
          </a:xfrm>
          <a:prstGeom prst="rect">
            <a:avLst/>
          </a:prstGeom>
          <a:noFill/>
          <a:ln w="9525">
            <a:noFill/>
            <a:miter lim="800000"/>
            <a:headEnd/>
            <a:tailEnd/>
          </a:ln>
        </p:spPr>
        <p:txBody>
          <a:bodyPr wrap="none" lIns="0" tIns="0" rIns="0" bIns="0">
            <a:spAutoFit/>
          </a:bodyPr>
          <a:lstStyle/>
          <a:p>
            <a:pPr algn="ctr" eaLnBrk="0" hangingPunct="0">
              <a:defRPr/>
            </a:pPr>
            <a:fld id="{C4DB5A8F-B97C-4F92-A89C-4616A2E493DE}" type="slidenum">
              <a:rPr lang="de-DE" b="0">
                <a:solidFill>
                  <a:srgbClr val="00B5E2"/>
                </a:solidFill>
                <a:latin typeface="Arial" pitchFamily="34" charset="0"/>
                <a:cs typeface="Arial" pitchFamily="34" charset="0"/>
              </a:rPr>
              <a:pPr algn="ctr" eaLnBrk="0" hangingPunct="0">
                <a:defRPr/>
              </a:pPr>
              <a:t>‹#›</a:t>
            </a:fld>
            <a:endParaRPr lang="de-DE" b="0" dirty="0">
              <a:solidFill>
                <a:srgbClr val="00B5E2"/>
              </a:solidFill>
              <a:latin typeface="Arial" pitchFamily="34" charset="0"/>
              <a:cs typeface="Arial" pitchFamily="34" charset="0"/>
            </a:endParaRPr>
          </a:p>
        </p:txBody>
      </p:sp>
      <p:sp>
        <p:nvSpPr>
          <p:cNvPr id="8" name="Rectangle 41"/>
          <p:cNvSpPr>
            <a:spLocks noGrp="1" noChangeArrowheads="1"/>
          </p:cNvSpPr>
          <p:nvPr userDrawn="1">
            <p:ph type="subTitle" sz="quarter" idx="1"/>
          </p:nvPr>
        </p:nvSpPr>
        <p:spPr>
          <a:xfrm>
            <a:off x="258801" y="534861"/>
            <a:ext cx="5952226" cy="1449237"/>
          </a:xfrm>
        </p:spPr>
        <p:txBody>
          <a:bodyPr anchor="ctr"/>
          <a:lstStyle>
            <a:lvl1pPr marL="0" indent="0">
              <a:lnSpc>
                <a:spcPts val="3400"/>
              </a:lnSpc>
              <a:buNone/>
              <a:defRPr b="1" cap="all" baseline="0">
                <a:solidFill>
                  <a:schemeClr val="bg1"/>
                </a:solidFill>
              </a:defRPr>
            </a:lvl1pPr>
          </a:lstStyle>
          <a:p>
            <a:r>
              <a:rPr lang="en-US" smtClean="0"/>
              <a:t>Click to edit Master subtitle style</a:t>
            </a:r>
            <a:endParaRPr lang="en-GB" dirty="0" smtClean="0"/>
          </a:p>
        </p:txBody>
      </p:sp>
      <p:sp>
        <p:nvSpPr>
          <p:cNvPr id="251" name="Rectangle 250"/>
          <p:cNvSpPr/>
          <p:nvPr userDrawn="1"/>
        </p:nvSpPr>
        <p:spPr bwMode="auto">
          <a:xfrm>
            <a:off x="6334136" y="542948"/>
            <a:ext cx="3571875" cy="1476375"/>
          </a:xfrm>
          <a:prstGeom prst="rect">
            <a:avLst/>
          </a:prstGeom>
          <a:solidFill>
            <a:schemeClr val="bg1"/>
          </a:solidFill>
          <a:ln w="9525" cap="flat" cmpd="sng" algn="ctr">
            <a:noFill/>
            <a:prstDash val="solid"/>
            <a:round/>
            <a:headEnd type="none" w="med" len="med"/>
            <a:tailEnd type="none" w="med" len="med"/>
          </a:ln>
          <a:effectLst/>
        </p:spPr>
        <p:txBody>
          <a:bodyPr lIns="35948" tIns="35948" rIns="35948" bIns="35948"/>
          <a:lstStyle/>
          <a:p>
            <a:pPr eaLnBrk="0" hangingPunct="0">
              <a:spcBef>
                <a:spcPct val="50000"/>
              </a:spcBef>
              <a:defRPr/>
            </a:pPr>
            <a:endParaRPr lang="en-GB"/>
          </a:p>
        </p:txBody>
      </p:sp>
      <p:pic>
        <p:nvPicPr>
          <p:cNvPr id="252" name="Picture 11" descr="EUMETSATLogo_hor_noTagline_solid_CMYK UPDATED version.png"/>
          <p:cNvPicPr>
            <a:picLocks noChangeAspect="1"/>
          </p:cNvPicPr>
          <p:nvPr userDrawn="1"/>
        </p:nvPicPr>
        <p:blipFill>
          <a:blip r:embed="rId8" cstate="print"/>
          <a:srcRect/>
          <a:stretch>
            <a:fillRect/>
          </a:stretch>
        </p:blipFill>
        <p:spPr bwMode="auto">
          <a:xfrm>
            <a:off x="6810388" y="1019175"/>
            <a:ext cx="2614613" cy="482600"/>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4" y="1090615"/>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a:defRPr/>
              </a:pPr>
              <a:endParaRPr lang="en-GB"/>
            </a:p>
          </p:txBody>
        </p:sp>
      </p:gr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5161" y="1090614"/>
            <a:ext cx="9900840" cy="128587"/>
            <a:chOff x="3" y="2044"/>
            <a:chExt cx="6237" cy="179"/>
          </a:xfrm>
        </p:grpSpPr>
        <p:sp>
          <p:nvSpPr>
            <p:cNvPr id="6"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srgbClr val="FFFFFF"/>
                </a:solidFill>
                <a:latin typeface="+mn-lt"/>
                <a:cs typeface="+mn-cs"/>
              </a:endParaRPr>
            </a:p>
          </p:txBody>
        </p:sp>
        <p:sp>
          <p:nvSpPr>
            <p:cNvPr id="7"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srgbClr val="FFFFFF"/>
                </a:solidFill>
                <a:latin typeface="+mn-lt"/>
                <a:cs typeface="+mn-cs"/>
              </a:endParaRPr>
            </a:p>
          </p:txBody>
        </p:sp>
        <p:sp>
          <p:nvSpPr>
            <p:cNvPr id="8" name="Rectangle 55"/>
            <p:cNvSpPr>
              <a:spLocks noChangeArrowheads="1"/>
            </p:cNvSpPr>
            <p:nvPr userDrawn="1"/>
          </p:nvSpPr>
          <p:spPr bwMode="auto">
            <a:xfrm>
              <a:off x="3149" y="2044"/>
              <a:ext cx="147"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srgbClr val="FFFFFF"/>
                </a:solidFill>
                <a:latin typeface="+mn-lt"/>
                <a:cs typeface="+mn-cs"/>
              </a:endParaRPr>
            </a:p>
          </p:txBody>
        </p:sp>
        <p:sp>
          <p:nvSpPr>
            <p:cNvPr id="9"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srgbClr val="FFFFFF"/>
                </a:solidFill>
                <a:latin typeface="+mn-lt"/>
                <a:cs typeface="+mn-cs"/>
              </a:endParaRPr>
            </a:p>
          </p:txBody>
        </p:sp>
        <p:sp>
          <p:nvSpPr>
            <p:cNvPr id="10"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srgbClr val="FFFFFF"/>
                </a:solidFill>
                <a:latin typeface="+mn-lt"/>
                <a:cs typeface="+mn-cs"/>
              </a:endParaRPr>
            </a:p>
          </p:txBody>
        </p:sp>
      </p:grpSp>
      <p:sp>
        <p:nvSpPr>
          <p:cNvPr id="3" name="Content Placeholder 2"/>
          <p:cNvSpPr>
            <a:spLocks noGrp="1"/>
          </p:cNvSpPr>
          <p:nvPr>
            <p:ph sz="half" idx="1"/>
          </p:nvPr>
        </p:nvSpPr>
        <p:spPr>
          <a:xfrm>
            <a:off x="495300" y="1447806"/>
            <a:ext cx="437515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447806"/>
            <a:ext cx="437515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
          <p:cNvSpPr>
            <a:spLocks noGrp="1"/>
          </p:cNvSpPr>
          <p:nvPr>
            <p:ph type="title"/>
          </p:nvPr>
        </p:nvSpPr>
        <p:spPr>
          <a:xfrm>
            <a:off x="452438" y="248900"/>
            <a:ext cx="9023350" cy="839788"/>
          </a:xfrm>
        </p:spPr>
        <p:txBody>
          <a:bodyPr/>
          <a:lstStyle/>
          <a:p>
            <a:r>
              <a:rPr lang="en-US" smtClean="0"/>
              <a:t>Click to edit Master title style</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5161" y="1090614"/>
            <a:ext cx="9900840" cy="128587"/>
            <a:chOff x="3" y="2044"/>
            <a:chExt cx="6237" cy="179"/>
          </a:xfrm>
        </p:grpSpPr>
        <p:sp>
          <p:nvSpPr>
            <p:cNvPr id="6"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srgbClr val="FFFFFF"/>
                </a:solidFill>
                <a:latin typeface="+mn-lt"/>
                <a:cs typeface="+mn-cs"/>
              </a:endParaRPr>
            </a:p>
          </p:txBody>
        </p:sp>
        <p:sp>
          <p:nvSpPr>
            <p:cNvPr id="7"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srgbClr val="FFFFFF"/>
                </a:solidFill>
                <a:latin typeface="+mn-lt"/>
                <a:cs typeface="+mn-cs"/>
              </a:endParaRPr>
            </a:p>
          </p:txBody>
        </p:sp>
        <p:sp>
          <p:nvSpPr>
            <p:cNvPr id="8" name="Rectangle 55"/>
            <p:cNvSpPr>
              <a:spLocks noChangeArrowheads="1"/>
            </p:cNvSpPr>
            <p:nvPr userDrawn="1"/>
          </p:nvSpPr>
          <p:spPr bwMode="auto">
            <a:xfrm>
              <a:off x="3149" y="2044"/>
              <a:ext cx="147"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srgbClr val="FFFFFF"/>
                </a:solidFill>
                <a:latin typeface="+mn-lt"/>
                <a:cs typeface="+mn-cs"/>
              </a:endParaRPr>
            </a:p>
          </p:txBody>
        </p:sp>
        <p:sp>
          <p:nvSpPr>
            <p:cNvPr id="9"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srgbClr val="FFFFFF"/>
                </a:solidFill>
                <a:latin typeface="+mn-lt"/>
                <a:cs typeface="+mn-cs"/>
              </a:endParaRPr>
            </a:p>
          </p:txBody>
        </p:sp>
        <p:sp>
          <p:nvSpPr>
            <p:cNvPr id="10"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srgbClr val="FFFFFF"/>
                </a:solidFill>
                <a:latin typeface="+mn-lt"/>
                <a:cs typeface="+mn-cs"/>
              </a:endParaRPr>
            </a:p>
          </p:txBody>
        </p:sp>
      </p:grpSp>
      <p:sp>
        <p:nvSpPr>
          <p:cNvPr id="5" name="Content Placeholder 2"/>
          <p:cNvSpPr>
            <a:spLocks noGrp="1"/>
          </p:cNvSpPr>
          <p:nvPr>
            <p:ph sz="half" idx="1"/>
          </p:nvPr>
        </p:nvSpPr>
        <p:spPr>
          <a:xfrm>
            <a:off x="452438" y="1400175"/>
            <a:ext cx="9028112" cy="4908550"/>
          </a:xfrm>
        </p:spPr>
        <p:txBody>
          <a:bodyPr/>
          <a:lstStyle>
            <a:lvl1pPr>
              <a:defRPr sz="2800">
                <a:latin typeface="Arial" pitchFamily="34" charset="0"/>
                <a:cs typeface="Arial" pitchFamily="34" charset="0"/>
              </a:defRPr>
            </a:lvl1pPr>
            <a:lvl2pPr>
              <a:defRPr sz="2400">
                <a:solidFill>
                  <a:schemeClr val="accent1">
                    <a:lumMod val="75000"/>
                  </a:schemeClr>
                </a:solidFill>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p:nvPr>
        </p:nvSpPr>
        <p:spPr>
          <a:xfrm>
            <a:off x="452438" y="248900"/>
            <a:ext cx="9023350" cy="839788"/>
          </a:xfrm>
        </p:spPr>
        <p:txBody>
          <a:bodyPr/>
          <a:lstStyle/>
          <a:p>
            <a:r>
              <a:rPr lang="en-US" smtClean="0"/>
              <a:t>Click to edit Master title style</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5161" y="1090614"/>
            <a:ext cx="9900840" cy="128587"/>
            <a:chOff x="3" y="2044"/>
            <a:chExt cx="6237" cy="179"/>
          </a:xfrm>
        </p:grpSpPr>
        <p:sp>
          <p:nvSpPr>
            <p:cNvPr id="6"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srgbClr val="FFFFFF"/>
                </a:solidFill>
                <a:latin typeface="+mn-lt"/>
                <a:cs typeface="+mn-cs"/>
              </a:endParaRPr>
            </a:p>
          </p:txBody>
        </p:sp>
        <p:sp>
          <p:nvSpPr>
            <p:cNvPr id="7"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srgbClr val="FFFFFF"/>
                </a:solidFill>
                <a:latin typeface="+mn-lt"/>
                <a:cs typeface="+mn-cs"/>
              </a:endParaRPr>
            </a:p>
          </p:txBody>
        </p:sp>
        <p:sp>
          <p:nvSpPr>
            <p:cNvPr id="8" name="Rectangle 55"/>
            <p:cNvSpPr>
              <a:spLocks noChangeArrowheads="1"/>
            </p:cNvSpPr>
            <p:nvPr userDrawn="1"/>
          </p:nvSpPr>
          <p:spPr bwMode="auto">
            <a:xfrm>
              <a:off x="3149" y="2044"/>
              <a:ext cx="147"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srgbClr val="FFFFFF"/>
                </a:solidFill>
                <a:latin typeface="+mn-lt"/>
                <a:cs typeface="+mn-cs"/>
              </a:endParaRPr>
            </a:p>
          </p:txBody>
        </p:sp>
        <p:sp>
          <p:nvSpPr>
            <p:cNvPr id="9"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srgbClr val="FFFFFF"/>
                </a:solidFill>
                <a:latin typeface="+mn-lt"/>
                <a:cs typeface="+mn-cs"/>
              </a:endParaRPr>
            </a:p>
          </p:txBody>
        </p:sp>
        <p:sp>
          <p:nvSpPr>
            <p:cNvPr id="10"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sz="900" b="1">
                <a:solidFill>
                  <a:srgbClr val="FFFFFF"/>
                </a:solidFill>
                <a:latin typeface="+mn-lt"/>
                <a:cs typeface="+mn-cs"/>
              </a:endParaRPr>
            </a:p>
          </p:txBody>
        </p:sp>
      </p:grpSp>
      <p:sp>
        <p:nvSpPr>
          <p:cNvPr id="5" name="Content Placeholder 2"/>
          <p:cNvSpPr>
            <a:spLocks noGrp="1"/>
          </p:cNvSpPr>
          <p:nvPr>
            <p:ph sz="half" idx="1"/>
          </p:nvPr>
        </p:nvSpPr>
        <p:spPr>
          <a:xfrm>
            <a:off x="452438" y="1400175"/>
            <a:ext cx="9028112" cy="4908550"/>
          </a:xfrm>
        </p:spPr>
        <p:txBody>
          <a:bodyPr/>
          <a:lstStyle>
            <a:lvl1pPr>
              <a:defRPr sz="2800">
                <a:latin typeface="Arial" pitchFamily="34" charset="0"/>
                <a:cs typeface="Arial" pitchFamily="34" charset="0"/>
              </a:defRPr>
            </a:lvl1pPr>
            <a:lvl2pPr>
              <a:defRPr sz="2400">
                <a:solidFill>
                  <a:schemeClr val="accent1">
                    <a:lumMod val="75000"/>
                  </a:schemeClr>
                </a:solidFill>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p:nvPr>
        </p:nvSpPr>
        <p:spPr>
          <a:xfrm>
            <a:off x="452438" y="248900"/>
            <a:ext cx="9023350" cy="839788"/>
          </a:xfrm>
        </p:spPr>
        <p:txBody>
          <a:bodyPr/>
          <a:lstStyle/>
          <a:p>
            <a:r>
              <a:rPr lang="en-US" smtClean="0"/>
              <a:t>Click to edit Master title style</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6" y="1090619"/>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grpSp>
      <p:sp>
        <p:nvSpPr>
          <p:cNvPr id="3" name="Content Placeholder 2"/>
          <p:cNvSpPr>
            <a:spLocks noGrp="1"/>
          </p:cNvSpPr>
          <p:nvPr>
            <p:ph idx="1"/>
          </p:nvPr>
        </p:nvSpPr>
        <p:spPr>
          <a:xfrm>
            <a:off x="452437" y="1401763"/>
            <a:ext cx="9018588" cy="4906962"/>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itle 1"/>
          <p:cNvSpPr>
            <a:spLocks noGrp="1"/>
          </p:cNvSpPr>
          <p:nvPr>
            <p:ph type="title"/>
          </p:nvPr>
        </p:nvSpPr>
        <p:spPr>
          <a:xfrm>
            <a:off x="452438" y="248900"/>
            <a:ext cx="9023350" cy="839788"/>
          </a:xfrm>
        </p:spPr>
        <p:txBody>
          <a:bodyPr/>
          <a:lstStyle/>
          <a:p>
            <a:r>
              <a:rPr lang="en-US" smtClean="0"/>
              <a:t>Click to edit Master title style</a:t>
            </a:r>
            <a:endParaRPr lang="en-GB"/>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6" y="1090619"/>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grpSp>
      <p:sp>
        <p:nvSpPr>
          <p:cNvPr id="18" name="Title 1"/>
          <p:cNvSpPr>
            <a:spLocks noGrp="1"/>
          </p:cNvSpPr>
          <p:nvPr>
            <p:ph type="title"/>
          </p:nvPr>
        </p:nvSpPr>
        <p:spPr>
          <a:xfrm>
            <a:off x="452438" y="248900"/>
            <a:ext cx="9023350" cy="839788"/>
          </a:xfrm>
        </p:spPr>
        <p:txBody>
          <a:bodyPr/>
          <a:lstStyle/>
          <a:p>
            <a:r>
              <a:rPr lang="en-US" smtClean="0"/>
              <a:t>Click to edit Master title style</a:t>
            </a:r>
            <a:endParaRPr lang="en-GB"/>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6" y="1090619"/>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grpSp>
      <p:sp>
        <p:nvSpPr>
          <p:cNvPr id="16" name="Title 1"/>
          <p:cNvSpPr>
            <a:spLocks noGrp="1"/>
          </p:cNvSpPr>
          <p:nvPr>
            <p:ph type="title"/>
          </p:nvPr>
        </p:nvSpPr>
        <p:spPr>
          <a:xfrm>
            <a:off x="452438" y="248900"/>
            <a:ext cx="9023350" cy="839788"/>
          </a:xfrm>
        </p:spPr>
        <p:txBody>
          <a:bodyPr/>
          <a:lstStyle/>
          <a:p>
            <a:r>
              <a:rPr lang="en-US" smtClean="0"/>
              <a:t>Click to edit Master title style</a:t>
            </a:r>
            <a:endParaRPr lang="en-GB"/>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6" y="1090619"/>
            <a:ext cx="9901237" cy="128587"/>
            <a:chOff x="3" y="2044"/>
            <a:chExt cx="6237" cy="179"/>
          </a:xfrm>
        </p:grpSpPr>
        <p:sp>
          <p:nvSpPr>
            <p:cNvPr id="6"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7"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8"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9"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10"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grpSp>
      <p:sp>
        <p:nvSpPr>
          <p:cNvPr id="3" name="Content Placeholder 2"/>
          <p:cNvSpPr>
            <a:spLocks noGrp="1"/>
          </p:cNvSpPr>
          <p:nvPr>
            <p:ph sz="half" idx="1"/>
          </p:nvPr>
        </p:nvSpPr>
        <p:spPr>
          <a:xfrm>
            <a:off x="495300" y="1447806"/>
            <a:ext cx="437515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447806"/>
            <a:ext cx="437515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
          <p:cNvSpPr>
            <a:spLocks noGrp="1"/>
          </p:cNvSpPr>
          <p:nvPr>
            <p:ph type="title"/>
          </p:nvPr>
        </p:nvSpPr>
        <p:spPr>
          <a:xfrm>
            <a:off x="452438" y="248900"/>
            <a:ext cx="9023350" cy="839788"/>
          </a:xfrm>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6" y="1090619"/>
            <a:ext cx="9901237" cy="128587"/>
            <a:chOff x="3" y="2044"/>
            <a:chExt cx="6237" cy="179"/>
          </a:xfrm>
        </p:grpSpPr>
        <p:sp>
          <p:nvSpPr>
            <p:cNvPr id="6"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7"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8"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9"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10"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grpSp>
      <p:sp>
        <p:nvSpPr>
          <p:cNvPr id="5" name="Content Placeholder 2"/>
          <p:cNvSpPr>
            <a:spLocks noGrp="1"/>
          </p:cNvSpPr>
          <p:nvPr>
            <p:ph sz="half" idx="1"/>
          </p:nvPr>
        </p:nvSpPr>
        <p:spPr>
          <a:xfrm>
            <a:off x="452438" y="1400175"/>
            <a:ext cx="9028112" cy="4908550"/>
          </a:xfrm>
        </p:spPr>
        <p:txBody>
          <a:bodyPr/>
          <a:lstStyle>
            <a:lvl1pPr>
              <a:defRPr sz="2800">
                <a:latin typeface="Arial" pitchFamily="34" charset="0"/>
                <a:cs typeface="Arial" pitchFamily="34" charset="0"/>
              </a:defRPr>
            </a:lvl1pPr>
            <a:lvl2pPr>
              <a:defRPr sz="2400">
                <a:solidFill>
                  <a:schemeClr val="accent1">
                    <a:lumMod val="75000"/>
                  </a:schemeClr>
                </a:solidFill>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p:nvPr>
        </p:nvSpPr>
        <p:spPr>
          <a:xfrm>
            <a:off x="452438" y="248900"/>
            <a:ext cx="9023350" cy="839788"/>
          </a:xfrm>
        </p:spPr>
        <p:txBody>
          <a:bodyPr/>
          <a:lstStyle/>
          <a:p>
            <a:r>
              <a:rPr lang="en-US" smtClean="0"/>
              <a:t>Click to edit Master title style</a:t>
            </a:r>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6" y="1090619"/>
            <a:ext cx="9901237" cy="128587"/>
            <a:chOff x="3" y="2044"/>
            <a:chExt cx="6237" cy="179"/>
          </a:xfrm>
        </p:grpSpPr>
        <p:sp>
          <p:nvSpPr>
            <p:cNvPr id="6"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7"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8"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9"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10"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grpSp>
      <p:sp>
        <p:nvSpPr>
          <p:cNvPr id="5" name="Content Placeholder 2"/>
          <p:cNvSpPr>
            <a:spLocks noGrp="1"/>
          </p:cNvSpPr>
          <p:nvPr>
            <p:ph sz="half" idx="1"/>
          </p:nvPr>
        </p:nvSpPr>
        <p:spPr>
          <a:xfrm>
            <a:off x="452442" y="1400175"/>
            <a:ext cx="9023349" cy="4908550"/>
          </a:xfrm>
        </p:spPr>
        <p:txBody>
          <a:bodyPr/>
          <a:lstStyle>
            <a:lvl1pPr>
              <a:defRPr sz="2800">
                <a:latin typeface="Arial" pitchFamily="34" charset="0"/>
                <a:cs typeface="Arial" pitchFamily="34" charset="0"/>
              </a:defRPr>
            </a:lvl1pPr>
            <a:lvl2pPr>
              <a:defRPr sz="2400">
                <a:solidFill>
                  <a:schemeClr val="accent1">
                    <a:lumMod val="75000"/>
                  </a:schemeClr>
                </a:solidFill>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p:nvPr>
        </p:nvSpPr>
        <p:spPr>
          <a:xfrm>
            <a:off x="452438" y="248900"/>
            <a:ext cx="9023350" cy="839788"/>
          </a:xfrm>
        </p:spPr>
        <p:txBody>
          <a:bodyPr/>
          <a:lstStyle/>
          <a:p>
            <a:r>
              <a:rPr lang="en-US" smtClean="0"/>
              <a:t>Click to edit Master 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ltGray">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4" name="Picture 25" descr="EUMETSATwhite.png"/>
          <p:cNvPicPr>
            <a:picLocks noChangeAspect="1"/>
          </p:cNvPicPr>
          <p:nvPr userDrawn="1"/>
        </p:nvPicPr>
        <p:blipFill>
          <a:blip r:embed="rId3" cstate="print"/>
          <a:srcRect/>
          <a:stretch>
            <a:fillRect/>
          </a:stretch>
        </p:blipFill>
        <p:spPr bwMode="auto">
          <a:xfrm>
            <a:off x="8891593" y="6604000"/>
            <a:ext cx="808037" cy="149225"/>
          </a:xfrm>
          <a:prstGeom prst="rect">
            <a:avLst/>
          </a:prstGeom>
          <a:noFill/>
          <a:ln w="9525">
            <a:noFill/>
            <a:miter lim="800000"/>
            <a:headEnd/>
            <a:tailEnd/>
          </a:ln>
        </p:spPr>
      </p:pic>
      <p:sp>
        <p:nvSpPr>
          <p:cNvPr id="5" name="Rectangle 61"/>
          <p:cNvSpPr>
            <a:spLocks noChangeArrowheads="1"/>
          </p:cNvSpPr>
          <p:nvPr userDrawn="1"/>
        </p:nvSpPr>
        <p:spPr bwMode="auto">
          <a:xfrm>
            <a:off x="627063" y="6610353"/>
            <a:ext cx="4443524" cy="138499"/>
          </a:xfrm>
          <a:prstGeom prst="rect">
            <a:avLst/>
          </a:prstGeom>
          <a:noFill/>
          <a:ln w="9525">
            <a:noFill/>
            <a:miter lim="800000"/>
            <a:headEnd/>
            <a:tailEnd/>
          </a:ln>
        </p:spPr>
        <p:txBody>
          <a:bodyPr wrap="none" lIns="0" tIns="0" rIns="0" bIns="0">
            <a:spAutoFit/>
          </a:bodyPr>
          <a:lstStyle/>
          <a:p>
            <a:pPr eaLnBrk="0" hangingPunct="0">
              <a:defRPr/>
            </a:pPr>
            <a:r>
              <a:rPr lang="de-DE" b="0" baseline="0" dirty="0" smtClean="0">
                <a:solidFill>
                  <a:srgbClr val="00B5E2"/>
                </a:solidFill>
                <a:latin typeface="Arial" pitchFamily="34" charset="0"/>
                <a:cs typeface="Arial" pitchFamily="34" charset="0"/>
              </a:rPr>
              <a:t>CEOS-CGMS Working Group </a:t>
            </a:r>
            <a:r>
              <a:rPr lang="de-DE" b="0" baseline="0" dirty="0" err="1" smtClean="0">
                <a:solidFill>
                  <a:srgbClr val="00B5E2"/>
                </a:solidFill>
                <a:latin typeface="Arial" pitchFamily="34" charset="0"/>
                <a:cs typeface="Arial" pitchFamily="34" charset="0"/>
              </a:rPr>
              <a:t>Climate</a:t>
            </a:r>
            <a:r>
              <a:rPr lang="de-DE" b="0" baseline="0" dirty="0" smtClean="0">
                <a:solidFill>
                  <a:srgbClr val="00B5E2"/>
                </a:solidFill>
                <a:latin typeface="Arial" pitchFamily="34" charset="0"/>
                <a:cs typeface="Arial" pitchFamily="34" charset="0"/>
              </a:rPr>
              <a:t>, EUMETSAT, 5-7 March, Darmstadt, Germany</a:t>
            </a:r>
            <a:endParaRPr lang="de-DE" b="0" baseline="0" dirty="0">
              <a:solidFill>
                <a:srgbClr val="00B5E2"/>
              </a:solidFill>
              <a:latin typeface="Arial" pitchFamily="34" charset="0"/>
              <a:cs typeface="Arial" pitchFamily="34" charset="0"/>
            </a:endParaRPr>
          </a:p>
        </p:txBody>
      </p:sp>
      <p:sp>
        <p:nvSpPr>
          <p:cNvPr id="6" name="Rectangle 39"/>
          <p:cNvSpPr>
            <a:spLocks noChangeArrowheads="1"/>
          </p:cNvSpPr>
          <p:nvPr userDrawn="1"/>
        </p:nvSpPr>
        <p:spPr bwMode="auto">
          <a:xfrm>
            <a:off x="316026" y="6610353"/>
            <a:ext cx="141064" cy="138499"/>
          </a:xfrm>
          <a:prstGeom prst="rect">
            <a:avLst/>
          </a:prstGeom>
          <a:noFill/>
          <a:ln w="9525">
            <a:noFill/>
            <a:miter lim="800000"/>
            <a:headEnd/>
            <a:tailEnd/>
          </a:ln>
        </p:spPr>
        <p:txBody>
          <a:bodyPr wrap="none" lIns="0" tIns="0" rIns="0" bIns="0">
            <a:spAutoFit/>
          </a:bodyPr>
          <a:lstStyle/>
          <a:p>
            <a:pPr algn="ctr" eaLnBrk="0" hangingPunct="0">
              <a:defRPr/>
            </a:pPr>
            <a:fld id="{77640CE9-6600-4461-80F9-194BCF128167}" type="slidenum">
              <a:rPr lang="de-DE" b="0">
                <a:solidFill>
                  <a:srgbClr val="00B5E2"/>
                </a:solidFill>
                <a:latin typeface="Arial" pitchFamily="34" charset="0"/>
                <a:cs typeface="Arial" pitchFamily="34" charset="0"/>
              </a:rPr>
              <a:pPr algn="ctr" eaLnBrk="0" hangingPunct="0">
                <a:defRPr/>
              </a:pPr>
              <a:t>‹#›</a:t>
            </a:fld>
            <a:endParaRPr lang="de-DE" b="0" dirty="0">
              <a:solidFill>
                <a:srgbClr val="00B5E2"/>
              </a:solidFill>
              <a:latin typeface="Arial" pitchFamily="34" charset="0"/>
              <a:cs typeface="Arial" pitchFamily="34" charset="0"/>
            </a:endParaRPr>
          </a:p>
        </p:txBody>
      </p:sp>
      <p:sp>
        <p:nvSpPr>
          <p:cNvPr id="8" name="Rectangle 41"/>
          <p:cNvSpPr>
            <a:spLocks noGrp="1" noChangeArrowheads="1"/>
          </p:cNvSpPr>
          <p:nvPr>
            <p:ph type="subTitle" sz="quarter" idx="1"/>
          </p:nvPr>
        </p:nvSpPr>
        <p:spPr>
          <a:xfrm>
            <a:off x="258802" y="534861"/>
            <a:ext cx="9351932" cy="1449237"/>
          </a:xfrm>
        </p:spPr>
        <p:txBody>
          <a:bodyPr anchor="ctr"/>
          <a:lstStyle>
            <a:lvl1pPr marL="0" indent="0">
              <a:lnSpc>
                <a:spcPts val="3400"/>
              </a:lnSpc>
              <a:buNone/>
              <a:defRPr b="1" cap="all" baseline="0">
                <a:solidFill>
                  <a:schemeClr val="bg1"/>
                </a:solidFill>
              </a:defRPr>
            </a:lvl1pPr>
          </a:lstStyle>
          <a:p>
            <a:r>
              <a:rPr lang="en-US" smtClean="0"/>
              <a:t>Click to edit Master subtitle style</a:t>
            </a:r>
            <a:endParaRPr lang="en-GB" dirty="0" smtClean="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6" y="1090619"/>
            <a:ext cx="9901237" cy="128587"/>
            <a:chOff x="3" y="2044"/>
            <a:chExt cx="6237" cy="179"/>
          </a:xfrm>
        </p:grpSpPr>
        <p:sp>
          <p:nvSpPr>
            <p:cNvPr id="6"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7"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8"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9"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10"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grpSp>
      <p:sp>
        <p:nvSpPr>
          <p:cNvPr id="5" name="Content Placeholder 2"/>
          <p:cNvSpPr>
            <a:spLocks noGrp="1"/>
          </p:cNvSpPr>
          <p:nvPr>
            <p:ph sz="half" idx="1"/>
          </p:nvPr>
        </p:nvSpPr>
        <p:spPr>
          <a:xfrm>
            <a:off x="452438" y="1400175"/>
            <a:ext cx="9028112" cy="4908550"/>
          </a:xfrm>
        </p:spPr>
        <p:txBody>
          <a:bodyPr/>
          <a:lstStyle>
            <a:lvl1pPr>
              <a:defRPr sz="2800">
                <a:latin typeface="Arial" pitchFamily="34" charset="0"/>
                <a:cs typeface="Arial" pitchFamily="34" charset="0"/>
              </a:defRPr>
            </a:lvl1pPr>
            <a:lvl2pPr>
              <a:defRPr sz="2400">
                <a:solidFill>
                  <a:schemeClr val="accent1">
                    <a:lumMod val="75000"/>
                  </a:schemeClr>
                </a:solidFill>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p:nvPr>
        </p:nvSpPr>
        <p:spPr>
          <a:xfrm>
            <a:off x="452438" y="248900"/>
            <a:ext cx="9023350" cy="839788"/>
          </a:xfrm>
        </p:spPr>
        <p:txBody>
          <a:bodyPr/>
          <a:lstStyle/>
          <a:p>
            <a:r>
              <a:rPr lang="en-US" smtClean="0"/>
              <a:t>Click to edit Master title style</a:t>
            </a:r>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1 tekstblo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6" y="1090619"/>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solidFill>
                  <a:srgbClr val="FFFFFF"/>
                </a:solidFill>
                <a:latin typeface="Tahoma"/>
              </a:endParaRPr>
            </a:p>
          </p:txBody>
        </p:sp>
      </p:grpSp>
      <p:sp>
        <p:nvSpPr>
          <p:cNvPr id="18" name="Content Placeholder 2"/>
          <p:cNvSpPr>
            <a:spLocks noGrp="1"/>
          </p:cNvSpPr>
          <p:nvPr>
            <p:ph sz="half" idx="1"/>
          </p:nvPr>
        </p:nvSpPr>
        <p:spPr>
          <a:xfrm>
            <a:off x="452438" y="1400175"/>
            <a:ext cx="9028112" cy="4908550"/>
          </a:xfrm>
        </p:spPr>
        <p:txBody>
          <a:bodyPr/>
          <a:lstStyle>
            <a:lvl1pPr>
              <a:defRPr sz="2800">
                <a:latin typeface="Arial" pitchFamily="34" charset="0"/>
                <a:cs typeface="Arial" pitchFamily="34" charset="0"/>
              </a:defRPr>
            </a:lvl1pPr>
            <a:lvl2pPr>
              <a:defRPr sz="2400">
                <a:solidFill>
                  <a:schemeClr val="accent1">
                    <a:lumMod val="75000"/>
                  </a:schemeClr>
                </a:solidFill>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Title 1"/>
          <p:cNvSpPr>
            <a:spLocks noGrp="1"/>
          </p:cNvSpPr>
          <p:nvPr>
            <p:ph type="title"/>
          </p:nvPr>
        </p:nvSpPr>
        <p:spPr>
          <a:xfrm>
            <a:off x="452438" y="248900"/>
            <a:ext cx="9023350" cy="839788"/>
          </a:xfrm>
        </p:spPr>
        <p:txBody>
          <a:bodyPr/>
          <a:lstStyle/>
          <a:p>
            <a:r>
              <a:rPr lang="en-US" smtClean="0"/>
              <a:t>Click to edit Master title style</a:t>
            </a:r>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5_Title Slide">
    <p:bg bwMode="ltGray">
      <p:bgPr>
        <a:blipFill dpi="0" rotWithShape="0">
          <a:blip r:embed="rId3" cstate="print">
            <a:lum/>
          </a:blip>
          <a:srcRect/>
          <a:stretch>
            <a:fillRect b="-5000"/>
          </a:stretch>
        </a:blipFill>
        <a:effectLst/>
      </p:bgPr>
    </p:bg>
    <p:spTree>
      <p:nvGrpSpPr>
        <p:cNvPr id="1" name=""/>
        <p:cNvGrpSpPr/>
        <p:nvPr/>
      </p:nvGrpSpPr>
      <p:grpSpPr>
        <a:xfrm>
          <a:off x="0" y="0"/>
          <a:ext cx="0" cy="0"/>
          <a:chOff x="0" y="0"/>
          <a:chExt cx="0" cy="0"/>
        </a:xfrm>
      </p:grpSpPr>
      <p:grpSp>
        <p:nvGrpSpPr>
          <p:cNvPr id="2" name="Group 252"/>
          <p:cNvGrpSpPr/>
          <p:nvPr userDrawn="1"/>
        </p:nvGrpSpPr>
        <p:grpSpPr>
          <a:xfrm>
            <a:off x="369889" y="6638100"/>
            <a:ext cx="6754812" cy="110355"/>
            <a:chOff x="369888" y="6619868"/>
            <a:chExt cx="7870825" cy="128587"/>
          </a:xfrm>
        </p:grpSpPr>
        <p:grpSp>
          <p:nvGrpSpPr>
            <p:cNvPr id="3" name="Group 4"/>
            <p:cNvGrpSpPr>
              <a:grpSpLocks/>
            </p:cNvGrpSpPr>
            <p:nvPr userDrawn="1"/>
          </p:nvGrpSpPr>
          <p:grpSpPr bwMode="auto">
            <a:xfrm>
              <a:off x="5791059" y="6619868"/>
              <a:ext cx="192235" cy="127021"/>
              <a:chOff x="4182" y="1087"/>
              <a:chExt cx="238" cy="162"/>
            </a:xfrm>
          </p:grpSpPr>
          <p:sp>
            <p:nvSpPr>
              <p:cNvPr id="236"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237"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238"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a:solidFill>
                    <a:srgbClr val="FFFFFF"/>
                  </a:solidFill>
                </a:endParaRPr>
              </a:p>
            </p:txBody>
          </p:sp>
          <p:sp>
            <p:nvSpPr>
              <p:cNvPr id="239"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240"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a:solidFill>
                    <a:srgbClr val="FFFFFF"/>
                  </a:solidFill>
                </a:endParaRPr>
              </a:p>
            </p:txBody>
          </p:sp>
          <p:sp>
            <p:nvSpPr>
              <p:cNvPr id="241"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242"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243"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244"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245"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a:solidFill>
                    <a:srgbClr val="FFFFFF"/>
                  </a:solidFill>
                </a:endParaRPr>
              </a:p>
            </p:txBody>
          </p:sp>
        </p:grpSp>
        <p:grpSp>
          <p:nvGrpSpPr>
            <p:cNvPr id="4" name="Group 16"/>
            <p:cNvGrpSpPr>
              <a:grpSpLocks/>
            </p:cNvGrpSpPr>
            <p:nvPr userDrawn="1"/>
          </p:nvGrpSpPr>
          <p:grpSpPr bwMode="auto">
            <a:xfrm>
              <a:off x="1849301" y="6619868"/>
              <a:ext cx="190640" cy="123854"/>
              <a:chOff x="1116" y="1646"/>
              <a:chExt cx="245" cy="151"/>
            </a:xfrm>
          </p:grpSpPr>
          <p:sp>
            <p:nvSpPr>
              <p:cNvPr id="233"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234"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235"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a:solidFill>
                    <a:srgbClr val="FFFFFF"/>
                  </a:solidFill>
                </a:endParaRPr>
              </a:p>
            </p:txBody>
          </p:sp>
        </p:grpSp>
        <p:grpSp>
          <p:nvGrpSpPr>
            <p:cNvPr id="5" name="Group 20"/>
            <p:cNvGrpSpPr>
              <a:grpSpLocks/>
            </p:cNvGrpSpPr>
            <p:nvPr userDrawn="1"/>
          </p:nvGrpSpPr>
          <p:grpSpPr bwMode="auto">
            <a:xfrm>
              <a:off x="3582869" y="6619868"/>
              <a:ext cx="190266" cy="122251"/>
              <a:chOff x="1117" y="2897"/>
              <a:chExt cx="243" cy="157"/>
            </a:xfrm>
          </p:grpSpPr>
          <p:sp>
            <p:nvSpPr>
              <p:cNvPr id="229"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230"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solidFill>
                    <a:srgbClr val="FFFFFF"/>
                  </a:solidFill>
                </a:endParaRPr>
              </a:p>
            </p:txBody>
          </p:sp>
          <p:sp>
            <p:nvSpPr>
              <p:cNvPr id="231"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232"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6" name="Group 25"/>
            <p:cNvGrpSpPr>
              <a:grpSpLocks/>
            </p:cNvGrpSpPr>
            <p:nvPr userDrawn="1"/>
          </p:nvGrpSpPr>
          <p:grpSpPr bwMode="auto">
            <a:xfrm>
              <a:off x="3337148" y="6619868"/>
              <a:ext cx="190266" cy="122251"/>
              <a:chOff x="1118" y="2646"/>
              <a:chExt cx="243" cy="157"/>
            </a:xfrm>
          </p:grpSpPr>
          <p:sp>
            <p:nvSpPr>
              <p:cNvPr id="225"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226"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a:solidFill>
                    <a:srgbClr val="FFFFFF"/>
                  </a:solidFill>
                </a:endParaRPr>
              </a:p>
            </p:txBody>
          </p:sp>
          <p:sp>
            <p:nvSpPr>
              <p:cNvPr id="227"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a:solidFill>
                    <a:srgbClr val="FFFFFF"/>
                  </a:solidFill>
                </a:endParaRPr>
              </a:p>
            </p:txBody>
          </p:sp>
          <p:sp>
            <p:nvSpPr>
              <p:cNvPr id="228"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7" name="Group 30"/>
            <p:cNvGrpSpPr>
              <a:grpSpLocks/>
            </p:cNvGrpSpPr>
            <p:nvPr userDrawn="1"/>
          </p:nvGrpSpPr>
          <p:grpSpPr bwMode="auto">
            <a:xfrm>
              <a:off x="2341600" y="6619868"/>
              <a:ext cx="190266" cy="121877"/>
              <a:chOff x="1117" y="2143"/>
              <a:chExt cx="243" cy="155"/>
            </a:xfrm>
          </p:grpSpPr>
          <p:sp>
            <p:nvSpPr>
              <p:cNvPr id="221"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222"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a:solidFill>
                    <a:srgbClr val="FFFFFF"/>
                  </a:solidFill>
                </a:endParaRPr>
              </a:p>
            </p:txBody>
          </p:sp>
          <p:sp>
            <p:nvSpPr>
              <p:cNvPr id="223"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224"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9" name="Group 35"/>
            <p:cNvGrpSpPr>
              <a:grpSpLocks/>
            </p:cNvGrpSpPr>
            <p:nvPr userDrawn="1"/>
          </p:nvGrpSpPr>
          <p:grpSpPr bwMode="auto">
            <a:xfrm>
              <a:off x="2095245" y="6619868"/>
              <a:ext cx="190266" cy="121877"/>
              <a:chOff x="1117" y="1892"/>
              <a:chExt cx="243" cy="155"/>
            </a:xfrm>
          </p:grpSpPr>
          <p:sp>
            <p:nvSpPr>
              <p:cNvPr id="217"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218"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219"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220"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10" name="Group 255"/>
            <p:cNvGrpSpPr>
              <a:grpSpLocks/>
            </p:cNvGrpSpPr>
            <p:nvPr userDrawn="1"/>
          </p:nvGrpSpPr>
          <p:grpSpPr bwMode="auto">
            <a:xfrm>
              <a:off x="1357313" y="6619868"/>
              <a:ext cx="190500" cy="123825"/>
              <a:chOff x="7106991" y="2034190"/>
              <a:chExt cx="255683" cy="163929"/>
            </a:xfrm>
          </p:grpSpPr>
          <p:sp>
            <p:nvSpPr>
              <p:cNvPr id="215"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216"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a:solidFill>
                    <a:srgbClr val="FFFFFF"/>
                  </a:solidFill>
                </a:endParaRPr>
              </a:p>
            </p:txBody>
          </p:sp>
        </p:grpSp>
        <p:grpSp>
          <p:nvGrpSpPr>
            <p:cNvPr id="11" name="Group 254"/>
            <p:cNvGrpSpPr>
              <a:grpSpLocks/>
            </p:cNvGrpSpPr>
            <p:nvPr userDrawn="1"/>
          </p:nvGrpSpPr>
          <p:grpSpPr bwMode="auto">
            <a:xfrm>
              <a:off x="615950" y="6619868"/>
              <a:ext cx="190500" cy="128587"/>
              <a:chOff x="6341261" y="2034186"/>
              <a:chExt cx="254095" cy="170190"/>
            </a:xfrm>
          </p:grpSpPr>
          <p:sp>
            <p:nvSpPr>
              <p:cNvPr id="212" name="Freeform 211"/>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213" name="Freeform 212"/>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a:solidFill>
                    <a:srgbClr val="FFFFFF"/>
                  </a:solidFill>
                </a:endParaRPr>
              </a:p>
            </p:txBody>
          </p:sp>
          <p:sp>
            <p:nvSpPr>
              <p:cNvPr id="214" name="Freeform 213"/>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a:solidFill>
                    <a:srgbClr val="FFFFFF"/>
                  </a:solidFill>
                </a:endParaRPr>
              </a:p>
            </p:txBody>
          </p:sp>
        </p:grpSp>
        <p:grpSp>
          <p:nvGrpSpPr>
            <p:cNvPr id="12" name="Group 49"/>
            <p:cNvGrpSpPr>
              <a:grpSpLocks/>
            </p:cNvGrpSpPr>
            <p:nvPr userDrawn="1"/>
          </p:nvGrpSpPr>
          <p:grpSpPr bwMode="auto">
            <a:xfrm>
              <a:off x="369888" y="6619868"/>
              <a:ext cx="190640" cy="123854"/>
              <a:chOff x="529" y="1166"/>
              <a:chExt cx="245" cy="157"/>
            </a:xfrm>
          </p:grpSpPr>
          <p:sp>
            <p:nvSpPr>
              <p:cNvPr id="208"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209"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210"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211"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13" name="Group 54"/>
            <p:cNvGrpSpPr>
              <a:grpSpLocks/>
            </p:cNvGrpSpPr>
            <p:nvPr userDrawn="1"/>
          </p:nvGrpSpPr>
          <p:grpSpPr bwMode="auto">
            <a:xfrm>
              <a:off x="2587952" y="6619868"/>
              <a:ext cx="191832" cy="123854"/>
              <a:chOff x="1117" y="2394"/>
              <a:chExt cx="245" cy="157"/>
            </a:xfrm>
          </p:grpSpPr>
          <p:sp>
            <p:nvSpPr>
              <p:cNvPr id="197"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198"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a:solidFill>
                    <a:srgbClr val="FFFFFF"/>
                  </a:solidFill>
                </a:endParaRPr>
              </a:p>
            </p:txBody>
          </p:sp>
          <p:sp>
            <p:nvSpPr>
              <p:cNvPr id="199"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a:solidFill>
                    <a:srgbClr val="FFFFFF"/>
                  </a:solidFill>
                </a:endParaRPr>
              </a:p>
            </p:txBody>
          </p:sp>
          <p:sp>
            <p:nvSpPr>
              <p:cNvPr id="200"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a:solidFill>
                    <a:srgbClr val="FFFFFF"/>
                  </a:solidFill>
                </a:endParaRPr>
              </a:p>
            </p:txBody>
          </p:sp>
          <p:sp>
            <p:nvSpPr>
              <p:cNvPr id="201"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a:solidFill>
                    <a:srgbClr val="FFFFFF"/>
                  </a:solidFill>
                </a:endParaRPr>
              </a:p>
            </p:txBody>
          </p:sp>
          <p:sp>
            <p:nvSpPr>
              <p:cNvPr id="202"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solidFill>
                    <a:srgbClr val="FFFFFF"/>
                  </a:solidFill>
                </a:endParaRPr>
              </a:p>
            </p:txBody>
          </p:sp>
          <p:sp>
            <p:nvSpPr>
              <p:cNvPr id="203"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a:solidFill>
                    <a:srgbClr val="FFFFFF"/>
                  </a:solidFill>
                </a:endParaRPr>
              </a:p>
            </p:txBody>
          </p:sp>
          <p:sp>
            <p:nvSpPr>
              <p:cNvPr id="204"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solidFill>
                    <a:srgbClr val="FFFFFF"/>
                  </a:solidFill>
                </a:endParaRPr>
              </a:p>
            </p:txBody>
          </p:sp>
          <p:sp>
            <p:nvSpPr>
              <p:cNvPr id="205"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solidFill>
                    <a:srgbClr val="FFFFFF"/>
                  </a:solidFill>
                </a:endParaRPr>
              </a:p>
            </p:txBody>
          </p:sp>
          <p:sp>
            <p:nvSpPr>
              <p:cNvPr id="206"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a:solidFill>
                    <a:srgbClr val="FFFFFF"/>
                  </a:solidFill>
                </a:endParaRPr>
              </a:p>
            </p:txBody>
          </p:sp>
          <p:sp>
            <p:nvSpPr>
              <p:cNvPr id="207"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14" name="Group 66"/>
            <p:cNvGrpSpPr>
              <a:grpSpLocks/>
            </p:cNvGrpSpPr>
            <p:nvPr userDrawn="1"/>
          </p:nvGrpSpPr>
          <p:grpSpPr bwMode="auto">
            <a:xfrm>
              <a:off x="7266065" y="6619868"/>
              <a:ext cx="193805" cy="122665"/>
              <a:chOff x="1592" y="2897"/>
              <a:chExt cx="247" cy="156"/>
            </a:xfrm>
          </p:grpSpPr>
          <p:sp>
            <p:nvSpPr>
              <p:cNvPr id="182"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183"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84"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185"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186"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87"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188"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189"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90"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191"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192"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93"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194"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195"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96"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15" name="Group 82"/>
            <p:cNvGrpSpPr>
              <a:grpSpLocks/>
            </p:cNvGrpSpPr>
            <p:nvPr userDrawn="1"/>
          </p:nvGrpSpPr>
          <p:grpSpPr bwMode="auto">
            <a:xfrm>
              <a:off x="6770593" y="6619868"/>
              <a:ext cx="191829" cy="121883"/>
              <a:chOff x="1778" y="2004"/>
              <a:chExt cx="246" cy="156"/>
            </a:xfrm>
          </p:grpSpPr>
          <p:sp>
            <p:nvSpPr>
              <p:cNvPr id="179"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80"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181"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16" name="Group 86"/>
            <p:cNvGrpSpPr>
              <a:grpSpLocks/>
            </p:cNvGrpSpPr>
            <p:nvPr userDrawn="1"/>
          </p:nvGrpSpPr>
          <p:grpSpPr bwMode="auto">
            <a:xfrm>
              <a:off x="6527589" y="6619868"/>
              <a:ext cx="191412" cy="122665"/>
              <a:chOff x="1592" y="2143"/>
              <a:chExt cx="247" cy="156"/>
            </a:xfrm>
          </p:grpSpPr>
          <p:sp>
            <p:nvSpPr>
              <p:cNvPr id="173"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74"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175"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176"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177"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178"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17" name="Group 93"/>
            <p:cNvGrpSpPr>
              <a:grpSpLocks/>
            </p:cNvGrpSpPr>
            <p:nvPr userDrawn="1"/>
          </p:nvGrpSpPr>
          <p:grpSpPr bwMode="auto">
            <a:xfrm>
              <a:off x="6283384" y="6619868"/>
              <a:ext cx="190269" cy="122665"/>
              <a:chOff x="1593" y="1897"/>
              <a:chExt cx="244" cy="157"/>
            </a:xfrm>
          </p:grpSpPr>
          <p:sp>
            <p:nvSpPr>
              <p:cNvPr id="169"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70"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71"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72"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18" name="Group 98"/>
            <p:cNvGrpSpPr>
              <a:grpSpLocks/>
            </p:cNvGrpSpPr>
            <p:nvPr userDrawn="1"/>
          </p:nvGrpSpPr>
          <p:grpSpPr bwMode="auto">
            <a:xfrm>
              <a:off x="5284697" y="6619868"/>
              <a:ext cx="192609" cy="122251"/>
              <a:chOff x="1778" y="1164"/>
              <a:chExt cx="247" cy="157"/>
            </a:xfrm>
          </p:grpSpPr>
          <p:sp>
            <p:nvSpPr>
              <p:cNvPr id="120"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a:solidFill>
                    <a:srgbClr val="FFFFFF"/>
                  </a:solidFill>
                </a:endParaRPr>
              </a:p>
            </p:txBody>
          </p:sp>
          <p:sp>
            <p:nvSpPr>
              <p:cNvPr id="121"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a:solidFill>
                    <a:srgbClr val="FFFFFF"/>
                  </a:solidFill>
                </a:endParaRPr>
              </a:p>
            </p:txBody>
          </p:sp>
          <p:sp>
            <p:nvSpPr>
              <p:cNvPr id="122"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23"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24"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25"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26"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27"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28"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29"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30"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31"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32"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33"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34"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35"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36"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37"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38"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39"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40"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41"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42"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43"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44"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45"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46"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47"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a:solidFill>
                    <a:srgbClr val="FFFFFF"/>
                  </a:solidFill>
                </a:endParaRPr>
              </a:p>
            </p:txBody>
          </p:sp>
          <p:sp>
            <p:nvSpPr>
              <p:cNvPr id="148"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a:solidFill>
                    <a:srgbClr val="FFFFFF"/>
                  </a:solidFill>
                </a:endParaRPr>
              </a:p>
            </p:txBody>
          </p:sp>
          <p:sp>
            <p:nvSpPr>
              <p:cNvPr id="149"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150"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solidFill>
                    <a:srgbClr val="FFFFFF"/>
                  </a:solidFill>
                </a:endParaRPr>
              </a:p>
            </p:txBody>
          </p:sp>
          <p:sp>
            <p:nvSpPr>
              <p:cNvPr id="151"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a:solidFill>
                    <a:srgbClr val="FFFFFF"/>
                  </a:solidFill>
                </a:endParaRPr>
              </a:p>
            </p:txBody>
          </p:sp>
          <p:sp>
            <p:nvSpPr>
              <p:cNvPr id="152"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solidFill>
                    <a:srgbClr val="FFFFFF"/>
                  </a:solidFill>
                </a:endParaRPr>
              </a:p>
            </p:txBody>
          </p:sp>
          <p:sp>
            <p:nvSpPr>
              <p:cNvPr id="153"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a:solidFill>
                    <a:srgbClr val="FFFFFF"/>
                  </a:solidFill>
                </a:endParaRPr>
              </a:p>
            </p:txBody>
          </p:sp>
          <p:sp>
            <p:nvSpPr>
              <p:cNvPr id="154"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55"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56"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57"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58"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59"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60"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61"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62"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63"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64"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65"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66"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167"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a:solidFill>
                    <a:srgbClr val="FFFFFF"/>
                  </a:solidFill>
                </a:endParaRPr>
              </a:p>
            </p:txBody>
          </p:sp>
          <p:sp>
            <p:nvSpPr>
              <p:cNvPr id="168"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19" name="Group 148"/>
            <p:cNvGrpSpPr>
              <a:grpSpLocks/>
            </p:cNvGrpSpPr>
            <p:nvPr userDrawn="1"/>
          </p:nvGrpSpPr>
          <p:grpSpPr bwMode="auto">
            <a:xfrm>
              <a:off x="4792854" y="6619868"/>
              <a:ext cx="192235" cy="122665"/>
              <a:chOff x="1595" y="1394"/>
              <a:chExt cx="245" cy="157"/>
            </a:xfrm>
          </p:grpSpPr>
          <p:sp>
            <p:nvSpPr>
              <p:cNvPr id="113"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114"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15"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16"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17"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18"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119"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20" name="Group 156"/>
            <p:cNvGrpSpPr>
              <a:grpSpLocks/>
            </p:cNvGrpSpPr>
            <p:nvPr userDrawn="1"/>
          </p:nvGrpSpPr>
          <p:grpSpPr bwMode="auto">
            <a:xfrm>
              <a:off x="4544782" y="6619868"/>
              <a:ext cx="190269" cy="122665"/>
              <a:chOff x="1593" y="1143"/>
              <a:chExt cx="244" cy="157"/>
            </a:xfrm>
          </p:grpSpPr>
          <p:sp>
            <p:nvSpPr>
              <p:cNvPr id="109"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110"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11"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112"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21" name="Group 161"/>
            <p:cNvGrpSpPr>
              <a:grpSpLocks/>
            </p:cNvGrpSpPr>
            <p:nvPr userDrawn="1"/>
          </p:nvGrpSpPr>
          <p:grpSpPr bwMode="auto">
            <a:xfrm>
              <a:off x="4070348" y="6619868"/>
              <a:ext cx="191829" cy="122251"/>
              <a:chOff x="1592" y="892"/>
              <a:chExt cx="246" cy="157"/>
            </a:xfrm>
          </p:grpSpPr>
          <p:sp>
            <p:nvSpPr>
              <p:cNvPr id="105"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106"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107"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a:solidFill>
                    <a:srgbClr val="FFFFFF"/>
                  </a:solidFill>
                </a:endParaRPr>
              </a:p>
            </p:txBody>
          </p:sp>
          <p:sp>
            <p:nvSpPr>
              <p:cNvPr id="108"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aphicFrame>
          <p:nvGraphicFramePr>
            <p:cNvPr id="26" name="Object 166"/>
            <p:cNvGraphicFramePr>
              <a:graphicFrameLocks noChangeAspect="1"/>
            </p:cNvGraphicFramePr>
            <p:nvPr/>
          </p:nvGraphicFramePr>
          <p:xfrm>
            <a:off x="7017128" y="6619868"/>
            <a:ext cx="195796" cy="127427"/>
          </p:xfrm>
          <a:graphic>
            <a:graphicData uri="http://schemas.openxmlformats.org/presentationml/2006/ole">
              <p:oleObj spid="_x0000_s559106" name="Clip" r:id="rId4" imgW="3809524" imgH="2619048" progId="">
                <p:embed/>
              </p:oleObj>
            </a:graphicData>
          </a:graphic>
        </p:graphicFrame>
        <p:grpSp>
          <p:nvGrpSpPr>
            <p:cNvPr id="22" name="Group 185"/>
            <p:cNvGrpSpPr>
              <a:grpSpLocks/>
            </p:cNvGrpSpPr>
            <p:nvPr userDrawn="1"/>
          </p:nvGrpSpPr>
          <p:grpSpPr bwMode="auto">
            <a:xfrm>
              <a:off x="863803" y="6619868"/>
              <a:ext cx="192235" cy="122228"/>
              <a:chOff x="4187" y="1590"/>
              <a:chExt cx="238" cy="162"/>
            </a:xfrm>
          </p:grpSpPr>
          <p:sp>
            <p:nvSpPr>
              <p:cNvPr id="78"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a:solidFill>
                    <a:srgbClr val="FFFFFF"/>
                  </a:solidFill>
                </a:endParaRPr>
              </a:p>
            </p:txBody>
          </p:sp>
          <p:sp>
            <p:nvSpPr>
              <p:cNvPr id="79"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a:solidFill>
                    <a:srgbClr val="FFFFFF"/>
                  </a:solidFill>
                </a:endParaRPr>
              </a:p>
            </p:txBody>
          </p:sp>
          <p:sp>
            <p:nvSpPr>
              <p:cNvPr id="80"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81"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82"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a:solidFill>
                    <a:srgbClr val="FFFFFF"/>
                  </a:solidFill>
                </a:endParaRPr>
              </a:p>
            </p:txBody>
          </p:sp>
          <p:sp>
            <p:nvSpPr>
              <p:cNvPr id="83"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a:solidFill>
                    <a:srgbClr val="FFFFFF"/>
                  </a:solidFill>
                </a:endParaRPr>
              </a:p>
            </p:txBody>
          </p:sp>
          <p:sp>
            <p:nvSpPr>
              <p:cNvPr id="84"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a:solidFill>
                    <a:srgbClr val="FFFFFF"/>
                  </a:solidFill>
                </a:endParaRPr>
              </a:p>
            </p:txBody>
          </p:sp>
          <p:sp>
            <p:nvSpPr>
              <p:cNvPr id="85"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a:solidFill>
                    <a:srgbClr val="FFFFFF"/>
                  </a:solidFill>
                </a:endParaRPr>
              </a:p>
            </p:txBody>
          </p:sp>
          <p:sp>
            <p:nvSpPr>
              <p:cNvPr id="86"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a:solidFill>
                    <a:srgbClr val="FFFFFF"/>
                  </a:solidFill>
                </a:endParaRPr>
              </a:p>
            </p:txBody>
          </p:sp>
          <p:sp>
            <p:nvSpPr>
              <p:cNvPr id="87"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a:solidFill>
                    <a:srgbClr val="FFFFFF"/>
                  </a:solidFill>
                </a:endParaRPr>
              </a:p>
            </p:txBody>
          </p:sp>
          <p:sp>
            <p:nvSpPr>
              <p:cNvPr id="88"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a:solidFill>
                    <a:srgbClr val="FFFFFF"/>
                  </a:solidFill>
                </a:endParaRPr>
              </a:p>
            </p:txBody>
          </p:sp>
          <p:sp>
            <p:nvSpPr>
              <p:cNvPr id="89"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a:solidFill>
                    <a:srgbClr val="FFFFFF"/>
                  </a:solidFill>
                </a:endParaRPr>
              </a:p>
            </p:txBody>
          </p:sp>
          <p:sp>
            <p:nvSpPr>
              <p:cNvPr id="90"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a:solidFill>
                    <a:srgbClr val="FFFFFF"/>
                  </a:solidFill>
                </a:endParaRPr>
              </a:p>
            </p:txBody>
          </p:sp>
          <p:sp>
            <p:nvSpPr>
              <p:cNvPr id="91"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92"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a:solidFill>
                    <a:srgbClr val="FFFFFF"/>
                  </a:solidFill>
                </a:endParaRPr>
              </a:p>
            </p:txBody>
          </p:sp>
          <p:sp>
            <p:nvSpPr>
              <p:cNvPr id="93"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a:solidFill>
                    <a:srgbClr val="FFFFFF"/>
                  </a:solidFill>
                </a:endParaRPr>
              </a:p>
            </p:txBody>
          </p:sp>
          <p:sp>
            <p:nvSpPr>
              <p:cNvPr id="94"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a:solidFill>
                    <a:srgbClr val="FFFFFF"/>
                  </a:solidFill>
                </a:endParaRPr>
              </a:p>
            </p:txBody>
          </p:sp>
          <p:sp>
            <p:nvSpPr>
              <p:cNvPr id="95"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96"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a:solidFill>
                    <a:srgbClr val="FFFFFF"/>
                  </a:solidFill>
                </a:endParaRPr>
              </a:p>
            </p:txBody>
          </p:sp>
          <p:sp>
            <p:nvSpPr>
              <p:cNvPr id="97"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a:solidFill>
                    <a:srgbClr val="FFFFFF"/>
                  </a:solidFill>
                </a:endParaRPr>
              </a:p>
            </p:txBody>
          </p:sp>
          <p:sp>
            <p:nvSpPr>
              <p:cNvPr id="98"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99"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a:solidFill>
                    <a:srgbClr val="FFFFFF"/>
                  </a:solidFill>
                </a:endParaRPr>
              </a:p>
            </p:txBody>
          </p:sp>
          <p:sp>
            <p:nvSpPr>
              <p:cNvPr id="100"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a:solidFill>
                    <a:srgbClr val="FFFFFF"/>
                  </a:solidFill>
                </a:endParaRPr>
              </a:p>
            </p:txBody>
          </p:sp>
          <p:sp>
            <p:nvSpPr>
              <p:cNvPr id="101"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solidFill>
                    <a:srgbClr val="FFFFFF"/>
                  </a:solidFill>
                </a:endParaRPr>
              </a:p>
            </p:txBody>
          </p:sp>
          <p:sp>
            <p:nvSpPr>
              <p:cNvPr id="102"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a:solidFill>
                    <a:srgbClr val="FFFFFF"/>
                  </a:solidFill>
                </a:endParaRPr>
              </a:p>
            </p:txBody>
          </p:sp>
          <p:sp>
            <p:nvSpPr>
              <p:cNvPr id="103"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a:solidFill>
                    <a:srgbClr val="FFFFFF"/>
                  </a:solidFill>
                </a:endParaRPr>
              </a:p>
            </p:txBody>
          </p:sp>
          <p:sp>
            <p:nvSpPr>
              <p:cNvPr id="104"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23" name="Group 256"/>
            <p:cNvGrpSpPr>
              <a:grpSpLocks/>
            </p:cNvGrpSpPr>
            <p:nvPr userDrawn="1"/>
          </p:nvGrpSpPr>
          <p:grpSpPr bwMode="auto">
            <a:xfrm>
              <a:off x="5038865" y="6619868"/>
              <a:ext cx="190500" cy="123825"/>
              <a:chOff x="7877798" y="2333052"/>
              <a:chExt cx="253806" cy="164973"/>
            </a:xfrm>
          </p:grpSpPr>
          <p:sp>
            <p:nvSpPr>
              <p:cNvPr id="76"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77"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a:solidFill>
                    <a:srgbClr val="FFFFFF"/>
                  </a:solidFill>
                </a:endParaRPr>
              </a:p>
            </p:txBody>
          </p:sp>
        </p:grpSp>
        <p:grpSp>
          <p:nvGrpSpPr>
            <p:cNvPr id="24" name="Group 223"/>
            <p:cNvGrpSpPr>
              <a:grpSpLocks/>
            </p:cNvGrpSpPr>
            <p:nvPr userDrawn="1"/>
          </p:nvGrpSpPr>
          <p:grpSpPr bwMode="auto">
            <a:xfrm>
              <a:off x="2846569" y="6619868"/>
              <a:ext cx="192235" cy="122227"/>
              <a:chOff x="4184" y="1339"/>
              <a:chExt cx="238" cy="162"/>
            </a:xfrm>
          </p:grpSpPr>
          <p:sp>
            <p:nvSpPr>
              <p:cNvPr id="72"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73"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74"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a:solidFill>
                    <a:srgbClr val="FFFFFF"/>
                  </a:solidFill>
                </a:endParaRPr>
              </a:p>
            </p:txBody>
          </p:sp>
          <p:sp>
            <p:nvSpPr>
              <p:cNvPr id="75"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25" name="Group 228"/>
            <p:cNvGrpSpPr>
              <a:grpSpLocks/>
            </p:cNvGrpSpPr>
            <p:nvPr userDrawn="1"/>
          </p:nvGrpSpPr>
          <p:grpSpPr bwMode="auto">
            <a:xfrm>
              <a:off x="6037223" y="6619868"/>
              <a:ext cx="192235" cy="127020"/>
              <a:chOff x="4188" y="2157"/>
              <a:chExt cx="238" cy="162"/>
            </a:xfrm>
          </p:grpSpPr>
          <p:sp>
            <p:nvSpPr>
              <p:cNvPr id="59"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a:solidFill>
                    <a:srgbClr val="FFFFFF"/>
                  </a:solidFill>
                </a:endParaRPr>
              </a:p>
            </p:txBody>
          </p:sp>
          <p:sp>
            <p:nvSpPr>
              <p:cNvPr id="60"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61"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a:solidFill>
                    <a:srgbClr val="FFFFFF"/>
                  </a:solidFill>
                </a:endParaRPr>
              </a:p>
            </p:txBody>
          </p:sp>
          <p:sp>
            <p:nvSpPr>
              <p:cNvPr id="62"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a:solidFill>
                    <a:srgbClr val="FFFFFF"/>
                  </a:solidFill>
                </a:endParaRPr>
              </a:p>
            </p:txBody>
          </p:sp>
          <p:sp>
            <p:nvSpPr>
              <p:cNvPr id="63"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a:solidFill>
                    <a:srgbClr val="FFFFFF"/>
                  </a:solidFill>
                </a:endParaRPr>
              </a:p>
            </p:txBody>
          </p:sp>
          <p:sp>
            <p:nvSpPr>
              <p:cNvPr id="64"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a:solidFill>
                    <a:srgbClr val="FFFFFF"/>
                  </a:solidFill>
                </a:endParaRPr>
              </a:p>
            </p:txBody>
          </p:sp>
          <p:sp>
            <p:nvSpPr>
              <p:cNvPr id="65"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66"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a:solidFill>
                    <a:srgbClr val="FFFFFF"/>
                  </a:solidFill>
                </a:endParaRPr>
              </a:p>
            </p:txBody>
          </p:sp>
          <p:sp>
            <p:nvSpPr>
              <p:cNvPr id="67"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a:solidFill>
                    <a:srgbClr val="FFFFFF"/>
                  </a:solidFill>
                </a:endParaRPr>
              </a:p>
            </p:txBody>
          </p:sp>
          <p:sp>
            <p:nvSpPr>
              <p:cNvPr id="68"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a:solidFill>
                    <a:srgbClr val="FFFFFF"/>
                  </a:solidFill>
                </a:endParaRPr>
              </a:p>
            </p:txBody>
          </p:sp>
          <p:sp>
            <p:nvSpPr>
              <p:cNvPr id="69"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solidFill>
                    <a:srgbClr val="FFFFFF"/>
                  </a:solidFill>
                </a:endParaRPr>
              </a:p>
            </p:txBody>
          </p:sp>
          <p:sp>
            <p:nvSpPr>
              <p:cNvPr id="70"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a:solidFill>
                    <a:srgbClr val="FFFFFF"/>
                  </a:solidFill>
                </a:endParaRPr>
              </a:p>
            </p:txBody>
          </p:sp>
          <p:sp>
            <p:nvSpPr>
              <p:cNvPr id="71"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aphicFrame>
          <p:nvGraphicFramePr>
            <p:cNvPr id="31" name="Object 252"/>
            <p:cNvGraphicFramePr>
              <a:graphicFrameLocks noChangeAspect="1"/>
            </p:cNvGraphicFramePr>
            <p:nvPr/>
          </p:nvGraphicFramePr>
          <p:xfrm>
            <a:off x="3829370" y="6619868"/>
            <a:ext cx="186303" cy="121473"/>
          </p:xfrm>
          <a:graphic>
            <a:graphicData uri="http://schemas.openxmlformats.org/presentationml/2006/ole">
              <p:oleObj spid="_x0000_s559107" name="Clip" r:id="rId5" imgW="2835360" imgH="1920600" progId="">
                <p:embed/>
              </p:oleObj>
            </a:graphicData>
          </a:graphic>
        </p:graphicFrame>
        <p:grpSp>
          <p:nvGrpSpPr>
            <p:cNvPr id="27" name="Group 214"/>
            <p:cNvGrpSpPr>
              <a:grpSpLocks/>
            </p:cNvGrpSpPr>
            <p:nvPr userDrawn="1"/>
          </p:nvGrpSpPr>
          <p:grpSpPr bwMode="auto">
            <a:xfrm>
              <a:off x="5544081" y="6619868"/>
              <a:ext cx="193851" cy="123854"/>
              <a:chOff x="4187" y="2402"/>
              <a:chExt cx="240" cy="161"/>
            </a:xfrm>
          </p:grpSpPr>
          <p:sp>
            <p:nvSpPr>
              <p:cNvPr id="55"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a:solidFill>
                    <a:srgbClr val="FFFFFF"/>
                  </a:solidFill>
                </a:endParaRPr>
              </a:p>
            </p:txBody>
          </p:sp>
          <p:sp>
            <p:nvSpPr>
              <p:cNvPr id="56"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a:solidFill>
                    <a:srgbClr val="FFFFFF"/>
                  </a:solidFill>
                </a:endParaRPr>
              </a:p>
            </p:txBody>
          </p:sp>
          <p:sp>
            <p:nvSpPr>
              <p:cNvPr id="57"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58"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28" name="Group 38"/>
            <p:cNvGrpSpPr>
              <a:grpSpLocks/>
            </p:cNvGrpSpPr>
            <p:nvPr userDrawn="1"/>
          </p:nvGrpSpPr>
          <p:grpSpPr bwMode="auto">
            <a:xfrm>
              <a:off x="1109726" y="6619868"/>
              <a:ext cx="192235" cy="122256"/>
              <a:chOff x="528" y="1773"/>
              <a:chExt cx="246" cy="156"/>
            </a:xfrm>
          </p:grpSpPr>
          <p:sp>
            <p:nvSpPr>
              <p:cNvPr id="51"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a:solidFill>
                    <a:srgbClr val="FFFFFF"/>
                  </a:solidFill>
                </a:endParaRPr>
              </a:p>
            </p:txBody>
          </p:sp>
          <p:sp>
            <p:nvSpPr>
              <p:cNvPr id="52"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a:solidFill>
                    <a:srgbClr val="FFFFFF"/>
                  </a:solidFill>
                </a:endParaRPr>
              </a:p>
            </p:txBody>
          </p:sp>
          <p:sp>
            <p:nvSpPr>
              <p:cNvPr id="53"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a:solidFill>
                    <a:srgbClr val="FFFFFF"/>
                  </a:solidFill>
                </a:endParaRPr>
              </a:p>
            </p:txBody>
          </p:sp>
          <p:sp>
            <p:nvSpPr>
              <p:cNvPr id="54"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grpSp>
          <p:nvGrpSpPr>
            <p:cNvPr id="29" name="Group 253"/>
            <p:cNvGrpSpPr>
              <a:grpSpLocks/>
            </p:cNvGrpSpPr>
            <p:nvPr userDrawn="1"/>
          </p:nvGrpSpPr>
          <p:grpSpPr bwMode="auto">
            <a:xfrm>
              <a:off x="7785664" y="6619868"/>
              <a:ext cx="190246" cy="122665"/>
              <a:chOff x="528" y="1164"/>
              <a:chExt cx="237" cy="157"/>
            </a:xfrm>
          </p:grpSpPr>
          <p:sp>
            <p:nvSpPr>
              <p:cNvPr id="47"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a:solidFill>
                    <a:srgbClr val="FFFFFF"/>
                  </a:solidFill>
                  <a:latin typeface="Arial" pitchFamily="34" charset="0"/>
                  <a:cs typeface="Arial" pitchFamily="34" charset="0"/>
                </a:endParaRPr>
              </a:p>
            </p:txBody>
          </p:sp>
          <p:sp>
            <p:nvSpPr>
              <p:cNvPr id="48"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a:solidFill>
                    <a:srgbClr val="FFFFFF"/>
                  </a:solidFill>
                  <a:latin typeface="Arial" pitchFamily="34" charset="0"/>
                  <a:cs typeface="Arial" pitchFamily="34" charset="0"/>
                </a:endParaRPr>
              </a:p>
            </p:txBody>
          </p:sp>
          <p:sp>
            <p:nvSpPr>
              <p:cNvPr id="49"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a:solidFill>
                    <a:srgbClr val="FFFFFF"/>
                  </a:solidFill>
                  <a:latin typeface="Arial" pitchFamily="34" charset="0"/>
                  <a:cs typeface="Arial" pitchFamily="34" charset="0"/>
                </a:endParaRPr>
              </a:p>
            </p:txBody>
          </p:sp>
          <p:sp>
            <p:nvSpPr>
              <p:cNvPr id="50"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a:solidFill>
                    <a:srgbClr val="FFFFFF"/>
                  </a:solidFill>
                  <a:latin typeface="Arial" pitchFamily="34" charset="0"/>
                  <a:cs typeface="Arial" pitchFamily="34" charset="0"/>
                </a:endParaRPr>
              </a:p>
            </p:txBody>
          </p:sp>
        </p:grpSp>
        <p:pic>
          <p:nvPicPr>
            <p:cNvPr id="35" name="Picture 268"/>
            <p:cNvPicPr>
              <a:picLocks noChangeAspect="1" noChangeArrowheads="1"/>
            </p:cNvPicPr>
            <p:nvPr userDrawn="1"/>
          </p:nvPicPr>
          <p:blipFill>
            <a:blip r:embed="rId6" cstate="print"/>
            <a:srcRect/>
            <a:stretch>
              <a:fillRect/>
            </a:stretch>
          </p:blipFill>
          <p:spPr bwMode="auto">
            <a:xfrm>
              <a:off x="3096021" y="6619868"/>
              <a:ext cx="194609" cy="127427"/>
            </a:xfrm>
            <a:prstGeom prst="rect">
              <a:avLst/>
            </a:prstGeom>
            <a:noFill/>
            <a:ln w="9525">
              <a:noFill/>
              <a:miter lim="800000"/>
              <a:headEnd/>
              <a:tailEnd/>
            </a:ln>
          </p:spPr>
        </p:pic>
        <p:grpSp>
          <p:nvGrpSpPr>
            <p:cNvPr id="30" name="Group 269"/>
            <p:cNvGrpSpPr>
              <a:grpSpLocks noChangeAspect="1"/>
            </p:cNvGrpSpPr>
            <p:nvPr userDrawn="1"/>
          </p:nvGrpSpPr>
          <p:grpSpPr bwMode="auto">
            <a:xfrm>
              <a:off x="4312221" y="6619868"/>
              <a:ext cx="187075" cy="119869"/>
              <a:chOff x="4214" y="2064"/>
              <a:chExt cx="242" cy="157"/>
            </a:xfrm>
          </p:grpSpPr>
          <p:sp>
            <p:nvSpPr>
              <p:cNvPr id="43"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a:solidFill>
                    <a:srgbClr val="FFFFFF"/>
                  </a:solidFill>
                </a:endParaRPr>
              </a:p>
            </p:txBody>
          </p:sp>
          <p:sp>
            <p:nvSpPr>
              <p:cNvPr id="44"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a:solidFill>
                    <a:srgbClr val="FFFFFF"/>
                  </a:solidFill>
                </a:endParaRPr>
              </a:p>
            </p:txBody>
          </p:sp>
          <p:sp>
            <p:nvSpPr>
              <p:cNvPr id="45"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a:solidFill>
                    <a:srgbClr val="FFFFFF"/>
                  </a:solidFill>
                </a:endParaRPr>
              </a:p>
            </p:txBody>
          </p:sp>
          <p:sp>
            <p:nvSpPr>
              <p:cNvPr id="46"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a:solidFill>
                    <a:srgbClr val="FFFFFF"/>
                  </a:solidFill>
                </a:endParaRPr>
              </a:p>
            </p:txBody>
          </p:sp>
        </p:grpSp>
        <p:grpSp>
          <p:nvGrpSpPr>
            <p:cNvPr id="248" name="Group 242"/>
            <p:cNvGrpSpPr>
              <a:grpSpLocks/>
            </p:cNvGrpSpPr>
            <p:nvPr userDrawn="1"/>
          </p:nvGrpSpPr>
          <p:grpSpPr bwMode="auto">
            <a:xfrm>
              <a:off x="1598659" y="6619868"/>
              <a:ext cx="190272" cy="121887"/>
              <a:chOff x="5555" y="2058"/>
              <a:chExt cx="245" cy="157"/>
            </a:xfrm>
          </p:grpSpPr>
          <p:sp>
            <p:nvSpPr>
              <p:cNvPr id="39"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a:solidFill>
                    <a:srgbClr val="FFFFFF"/>
                  </a:solidFill>
                </a:endParaRPr>
              </a:p>
            </p:txBody>
          </p:sp>
          <p:sp>
            <p:nvSpPr>
              <p:cNvPr id="40"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a:solidFill>
                    <a:srgbClr val="FFFFFF"/>
                  </a:solidFill>
                </a:endParaRPr>
              </a:p>
            </p:txBody>
          </p:sp>
          <p:sp>
            <p:nvSpPr>
              <p:cNvPr id="41"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a:solidFill>
                    <a:srgbClr val="FFFFFF"/>
                  </a:solidFill>
                </a:endParaRPr>
              </a:p>
            </p:txBody>
          </p:sp>
          <p:sp>
            <p:nvSpPr>
              <p:cNvPr id="42"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a:solidFill>
                    <a:srgbClr val="FFFFFF"/>
                  </a:solidFill>
                </a:endParaRPr>
              </a:p>
            </p:txBody>
          </p:sp>
        </p:grpSp>
        <p:pic>
          <p:nvPicPr>
            <p:cNvPr id="38" name="Picture 3"/>
            <p:cNvPicPr>
              <a:picLocks noChangeAspect="1" noChangeArrowheads="1"/>
            </p:cNvPicPr>
            <p:nvPr userDrawn="1"/>
          </p:nvPicPr>
          <p:blipFill>
            <a:blip r:embed="rId7" cstate="print"/>
            <a:srcRect/>
            <a:stretch>
              <a:fillRect/>
            </a:stretch>
          </p:blipFill>
          <p:spPr bwMode="auto">
            <a:xfrm>
              <a:off x="8048478" y="6619868"/>
              <a:ext cx="192235" cy="123854"/>
            </a:xfrm>
            <a:prstGeom prst="rect">
              <a:avLst/>
            </a:prstGeom>
            <a:noFill/>
            <a:ln w="9525">
              <a:noFill/>
              <a:miter lim="800000"/>
              <a:headEnd/>
              <a:tailEnd/>
            </a:ln>
          </p:spPr>
        </p:pic>
      </p:grpSp>
      <p:sp>
        <p:nvSpPr>
          <p:cNvPr id="246" name="Rectangle 61"/>
          <p:cNvSpPr>
            <a:spLocks noChangeArrowheads="1"/>
          </p:cNvSpPr>
          <p:nvPr userDrawn="1"/>
        </p:nvSpPr>
        <p:spPr bwMode="auto">
          <a:xfrm>
            <a:off x="627063" y="180975"/>
            <a:ext cx="4655121" cy="138499"/>
          </a:xfrm>
          <a:prstGeom prst="rect">
            <a:avLst/>
          </a:prstGeom>
          <a:noFill/>
          <a:ln w="9525">
            <a:noFill/>
            <a:miter lim="800000"/>
            <a:headEnd/>
            <a:tailEnd/>
          </a:ln>
        </p:spPr>
        <p:txBody>
          <a:bodyPr wrap="none" lIns="0" tIns="0" rIns="0" bIns="0">
            <a:spAutoFit/>
          </a:bodyPr>
          <a:lstStyle/>
          <a:p>
            <a:pPr eaLnBrk="0" hangingPunct="0">
              <a:defRPr/>
            </a:pPr>
            <a:r>
              <a:rPr lang="en-IE" b="0" dirty="0" smtClean="0">
                <a:solidFill>
                  <a:srgbClr val="00B5E2"/>
                </a:solidFill>
                <a:latin typeface="Arial" pitchFamily="34" charset="0"/>
                <a:cs typeface="Arial" pitchFamily="34" charset="0"/>
              </a:rPr>
              <a:t>ECMWF Climate Change Service Workshop,  ECMWF, 17-18 February 2014, Reading, UK</a:t>
            </a:r>
            <a:endParaRPr lang="de-DE" b="0" dirty="0">
              <a:solidFill>
                <a:srgbClr val="00B5E2"/>
              </a:solidFill>
              <a:latin typeface="Arial" pitchFamily="34" charset="0"/>
              <a:cs typeface="Arial" pitchFamily="34" charset="0"/>
            </a:endParaRPr>
          </a:p>
        </p:txBody>
      </p:sp>
      <p:sp>
        <p:nvSpPr>
          <p:cNvPr id="247" name="Rectangle 39"/>
          <p:cNvSpPr>
            <a:spLocks noChangeArrowheads="1"/>
          </p:cNvSpPr>
          <p:nvPr userDrawn="1"/>
        </p:nvSpPr>
        <p:spPr bwMode="auto">
          <a:xfrm>
            <a:off x="315913" y="180975"/>
            <a:ext cx="141287" cy="138113"/>
          </a:xfrm>
          <a:prstGeom prst="rect">
            <a:avLst/>
          </a:prstGeom>
          <a:noFill/>
          <a:ln w="9525">
            <a:noFill/>
            <a:miter lim="800000"/>
            <a:headEnd/>
            <a:tailEnd/>
          </a:ln>
        </p:spPr>
        <p:txBody>
          <a:bodyPr wrap="none" lIns="0" tIns="0" rIns="0" bIns="0">
            <a:spAutoFit/>
          </a:bodyPr>
          <a:lstStyle/>
          <a:p>
            <a:pPr algn="ctr" eaLnBrk="0" hangingPunct="0">
              <a:defRPr/>
            </a:pPr>
            <a:fld id="{C4DB5A8F-B97C-4F92-A89C-4616A2E493DE}" type="slidenum">
              <a:rPr lang="de-DE" b="0">
                <a:solidFill>
                  <a:srgbClr val="00B5E2"/>
                </a:solidFill>
                <a:latin typeface="Arial" pitchFamily="34" charset="0"/>
                <a:cs typeface="Arial" pitchFamily="34" charset="0"/>
              </a:rPr>
              <a:pPr algn="ctr" eaLnBrk="0" hangingPunct="0">
                <a:defRPr/>
              </a:pPr>
              <a:t>‹#›</a:t>
            </a:fld>
            <a:endParaRPr lang="de-DE" b="0" dirty="0">
              <a:solidFill>
                <a:srgbClr val="00B5E2"/>
              </a:solidFill>
              <a:latin typeface="Arial" pitchFamily="34" charset="0"/>
              <a:cs typeface="Arial" pitchFamily="34" charset="0"/>
            </a:endParaRPr>
          </a:p>
        </p:txBody>
      </p:sp>
      <p:sp>
        <p:nvSpPr>
          <p:cNvPr id="8" name="Rectangle 41"/>
          <p:cNvSpPr>
            <a:spLocks noGrp="1" noChangeArrowheads="1"/>
          </p:cNvSpPr>
          <p:nvPr userDrawn="1">
            <p:ph type="subTitle" sz="quarter" idx="1"/>
          </p:nvPr>
        </p:nvSpPr>
        <p:spPr>
          <a:xfrm>
            <a:off x="258793" y="534838"/>
            <a:ext cx="5952226" cy="1449237"/>
          </a:xfrm>
        </p:spPr>
        <p:txBody>
          <a:bodyPr anchor="ctr"/>
          <a:lstStyle>
            <a:lvl1pPr marL="0" indent="0">
              <a:lnSpc>
                <a:spcPts val="3400"/>
              </a:lnSpc>
              <a:buNone/>
              <a:defRPr b="1" cap="all" baseline="0">
                <a:solidFill>
                  <a:schemeClr val="bg1"/>
                </a:solidFill>
              </a:defRPr>
            </a:lvl1pPr>
          </a:lstStyle>
          <a:p>
            <a:r>
              <a:rPr lang="en-US" smtClean="0"/>
              <a:t>Click to edit Master subtitle style</a:t>
            </a:r>
            <a:endParaRPr lang="en-GB" dirty="0" smtClean="0"/>
          </a:p>
        </p:txBody>
      </p:sp>
      <p:sp>
        <p:nvSpPr>
          <p:cNvPr id="251" name="Rectangle 250"/>
          <p:cNvSpPr/>
          <p:nvPr userDrawn="1"/>
        </p:nvSpPr>
        <p:spPr bwMode="auto">
          <a:xfrm>
            <a:off x="6334125" y="542925"/>
            <a:ext cx="3571875" cy="1476375"/>
          </a:xfrm>
          <a:prstGeom prst="rect">
            <a:avLst/>
          </a:prstGeom>
          <a:solidFill>
            <a:schemeClr val="bg1"/>
          </a:solidFill>
          <a:ln w="9525" cap="flat" cmpd="sng" algn="ctr">
            <a:noFill/>
            <a:prstDash val="solid"/>
            <a:round/>
            <a:headEnd type="none" w="med" len="med"/>
            <a:tailEnd type="none" w="med" len="med"/>
          </a:ln>
          <a:effectLst/>
        </p:spPr>
        <p:txBody>
          <a:bodyPr lIns="36000" tIns="36000" rIns="36000" bIns="36000"/>
          <a:lstStyle/>
          <a:p>
            <a:pPr eaLnBrk="0" hangingPunct="0">
              <a:spcBef>
                <a:spcPct val="50000"/>
              </a:spcBef>
              <a:defRPr/>
            </a:pPr>
            <a:endParaRPr lang="en-GB">
              <a:solidFill>
                <a:srgbClr val="FFFFFF"/>
              </a:solidFill>
            </a:endParaRPr>
          </a:p>
        </p:txBody>
      </p:sp>
      <p:pic>
        <p:nvPicPr>
          <p:cNvPr id="252" name="Picture 11" descr="EUMETSATLogo_hor_noTagline_solid_CMYK UPDATED version.png"/>
          <p:cNvPicPr>
            <a:picLocks noChangeAspect="1"/>
          </p:cNvPicPr>
          <p:nvPr userDrawn="1"/>
        </p:nvPicPr>
        <p:blipFill>
          <a:blip r:embed="rId8" cstate="print"/>
          <a:srcRect/>
          <a:stretch>
            <a:fillRect/>
          </a:stretch>
        </p:blipFill>
        <p:spPr bwMode="auto">
          <a:xfrm>
            <a:off x="6810375" y="1019175"/>
            <a:ext cx="2614613" cy="482600"/>
          </a:xfrm>
          <a:prstGeom prst="rect">
            <a:avLst/>
          </a:prstGeom>
          <a:noFill/>
          <a:ln w="9525">
            <a:noFill/>
            <a:miter lim="800000"/>
            <a:headEnd/>
            <a:tailEnd/>
          </a:ln>
        </p:spPr>
      </p:pic>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bwMode="ltGray">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4"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5" name="Rectangle 61"/>
          <p:cNvSpPr>
            <a:spLocks noChangeArrowheads="1"/>
          </p:cNvSpPr>
          <p:nvPr userDrawn="1"/>
        </p:nvSpPr>
        <p:spPr bwMode="auto">
          <a:xfrm>
            <a:off x="627063" y="6610350"/>
            <a:ext cx="4655121" cy="138499"/>
          </a:xfrm>
          <a:prstGeom prst="rect">
            <a:avLst/>
          </a:prstGeom>
          <a:noFill/>
          <a:ln w="9525">
            <a:noFill/>
            <a:miter lim="800000"/>
            <a:headEnd/>
            <a:tailEnd/>
          </a:ln>
        </p:spPr>
        <p:txBody>
          <a:bodyPr wrap="none" lIns="0" tIns="0" rIns="0" bIns="0">
            <a:spAutoFit/>
          </a:bodyPr>
          <a:lstStyle/>
          <a:p>
            <a:pPr eaLnBrk="0" hangingPunct="0">
              <a:defRPr/>
            </a:pPr>
            <a:r>
              <a:rPr lang="en-IE" b="0" dirty="0" smtClean="0">
                <a:solidFill>
                  <a:srgbClr val="00B5E2"/>
                </a:solidFill>
                <a:latin typeface="Arial" pitchFamily="34" charset="0"/>
                <a:cs typeface="Arial" pitchFamily="34" charset="0"/>
              </a:rPr>
              <a:t>ECMWF Climate Change Service Workshop,  ECMWF, 17-18 February 2014, Reading, UK</a:t>
            </a:r>
            <a:endParaRPr lang="de-DE" b="0" dirty="0">
              <a:solidFill>
                <a:srgbClr val="00B5E2"/>
              </a:solidFill>
              <a:latin typeface="Arial" pitchFamily="34" charset="0"/>
              <a:cs typeface="Arial" pitchFamily="34" charset="0"/>
            </a:endParaRPr>
          </a:p>
        </p:txBody>
      </p:sp>
      <p:sp>
        <p:nvSpPr>
          <p:cNvPr id="6" name="Rectangle 39"/>
          <p:cNvSpPr>
            <a:spLocks noChangeArrowheads="1"/>
          </p:cNvSpPr>
          <p:nvPr userDrawn="1"/>
        </p:nvSpPr>
        <p:spPr bwMode="auto">
          <a:xfrm>
            <a:off x="315913" y="6610350"/>
            <a:ext cx="141287" cy="138113"/>
          </a:xfrm>
          <a:prstGeom prst="rect">
            <a:avLst/>
          </a:prstGeom>
          <a:noFill/>
          <a:ln w="9525">
            <a:noFill/>
            <a:miter lim="800000"/>
            <a:headEnd/>
            <a:tailEnd/>
          </a:ln>
        </p:spPr>
        <p:txBody>
          <a:bodyPr wrap="none" lIns="0" tIns="0" rIns="0" bIns="0">
            <a:spAutoFit/>
          </a:bodyPr>
          <a:lstStyle/>
          <a:p>
            <a:pPr algn="ctr" eaLnBrk="0" hangingPunct="0">
              <a:defRPr/>
            </a:pPr>
            <a:fld id="{77640CE9-6600-4461-80F9-194BCF128167}" type="slidenum">
              <a:rPr lang="de-DE" b="0">
                <a:solidFill>
                  <a:srgbClr val="00B5E2"/>
                </a:solidFill>
                <a:latin typeface="Arial" pitchFamily="34" charset="0"/>
                <a:cs typeface="Arial" pitchFamily="34" charset="0"/>
              </a:rPr>
              <a:pPr algn="ctr" eaLnBrk="0" hangingPunct="0">
                <a:defRPr/>
              </a:pPr>
              <a:t>‹#›</a:t>
            </a:fld>
            <a:endParaRPr lang="de-DE" b="0" dirty="0">
              <a:solidFill>
                <a:srgbClr val="00B5E2"/>
              </a:solidFill>
              <a:latin typeface="Arial" pitchFamily="34" charset="0"/>
              <a:cs typeface="Arial" pitchFamily="34" charset="0"/>
            </a:endParaRPr>
          </a:p>
        </p:txBody>
      </p:sp>
      <p:sp>
        <p:nvSpPr>
          <p:cNvPr id="8" name="Rectangle 41"/>
          <p:cNvSpPr>
            <a:spLocks noGrp="1" noChangeArrowheads="1"/>
          </p:cNvSpPr>
          <p:nvPr>
            <p:ph type="subTitle" sz="quarter" idx="1"/>
          </p:nvPr>
        </p:nvSpPr>
        <p:spPr>
          <a:xfrm>
            <a:off x="258793" y="534838"/>
            <a:ext cx="9351932" cy="1449237"/>
          </a:xfrm>
        </p:spPr>
        <p:txBody>
          <a:bodyPr anchor="ctr"/>
          <a:lstStyle>
            <a:lvl1pPr marL="0" indent="0">
              <a:lnSpc>
                <a:spcPts val="3400"/>
              </a:lnSpc>
              <a:buNone/>
              <a:defRPr b="1" cap="all" baseline="0">
                <a:solidFill>
                  <a:schemeClr val="bg1"/>
                </a:solidFill>
              </a:defRPr>
            </a:lvl1pPr>
          </a:lstStyle>
          <a:p>
            <a:r>
              <a:rPr lang="en-US" smtClean="0"/>
              <a:t>Click to edit Master subtitle style</a:t>
            </a:r>
            <a:endParaRPr lang="en-GB" dirty="0" smtClean="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Title Slide">
    <p:bg bwMode="ltGray">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3" name="Picture 25" descr="EUMETSATwhite.png"/>
          <p:cNvPicPr>
            <a:picLocks noChangeAspect="1"/>
          </p:cNvPicPr>
          <p:nvPr userDrawn="1"/>
        </p:nvPicPr>
        <p:blipFill>
          <a:blip r:embed="rId3" cstate="print"/>
          <a:srcRect/>
          <a:stretch>
            <a:fillRect/>
          </a:stretch>
        </p:blipFill>
        <p:spPr bwMode="auto">
          <a:xfrm>
            <a:off x="8891588" y="6604000"/>
            <a:ext cx="808037" cy="149225"/>
          </a:xfrm>
          <a:prstGeom prst="rect">
            <a:avLst/>
          </a:prstGeom>
          <a:noFill/>
          <a:ln w="9525">
            <a:noFill/>
            <a:miter lim="800000"/>
            <a:headEnd/>
            <a:tailEnd/>
          </a:ln>
        </p:spPr>
      </p:pic>
      <p:sp>
        <p:nvSpPr>
          <p:cNvPr id="5" name="Rectangle 61"/>
          <p:cNvSpPr>
            <a:spLocks noChangeArrowheads="1"/>
          </p:cNvSpPr>
          <p:nvPr userDrawn="1"/>
        </p:nvSpPr>
        <p:spPr bwMode="auto">
          <a:xfrm>
            <a:off x="627063" y="6610350"/>
            <a:ext cx="4655121" cy="138499"/>
          </a:xfrm>
          <a:prstGeom prst="rect">
            <a:avLst/>
          </a:prstGeom>
          <a:noFill/>
          <a:ln w="9525">
            <a:noFill/>
            <a:miter lim="800000"/>
            <a:headEnd/>
            <a:tailEnd/>
          </a:ln>
        </p:spPr>
        <p:txBody>
          <a:bodyPr wrap="none" lIns="0" tIns="0" rIns="0" bIns="0">
            <a:spAutoFit/>
          </a:bodyPr>
          <a:lstStyle/>
          <a:p>
            <a:pPr eaLnBrk="0" hangingPunct="0">
              <a:defRPr/>
            </a:pPr>
            <a:r>
              <a:rPr lang="en-IE" b="0" dirty="0" smtClean="0">
                <a:solidFill>
                  <a:srgbClr val="00B5E2"/>
                </a:solidFill>
                <a:latin typeface="Arial" pitchFamily="34" charset="0"/>
                <a:cs typeface="Arial" pitchFamily="34" charset="0"/>
              </a:rPr>
              <a:t>ECMWF Climate Change Service Workshop,  ECMWF, 17-18 February 2014, Reading, UK</a:t>
            </a:r>
            <a:endParaRPr lang="de-DE" b="0" dirty="0">
              <a:solidFill>
                <a:srgbClr val="00B5E2"/>
              </a:solidFill>
              <a:latin typeface="Arial" pitchFamily="34" charset="0"/>
              <a:cs typeface="Arial" pitchFamily="34" charset="0"/>
            </a:endParaRPr>
          </a:p>
        </p:txBody>
      </p:sp>
      <p:sp>
        <p:nvSpPr>
          <p:cNvPr id="7" name="Rectangle 39"/>
          <p:cNvSpPr>
            <a:spLocks noChangeArrowheads="1"/>
          </p:cNvSpPr>
          <p:nvPr userDrawn="1"/>
        </p:nvSpPr>
        <p:spPr bwMode="auto">
          <a:xfrm>
            <a:off x="315913" y="6610350"/>
            <a:ext cx="141287" cy="138113"/>
          </a:xfrm>
          <a:prstGeom prst="rect">
            <a:avLst/>
          </a:prstGeom>
          <a:noFill/>
          <a:ln w="9525">
            <a:noFill/>
            <a:miter lim="800000"/>
            <a:headEnd/>
            <a:tailEnd/>
          </a:ln>
        </p:spPr>
        <p:txBody>
          <a:bodyPr wrap="none" lIns="0" tIns="0" rIns="0" bIns="0">
            <a:spAutoFit/>
          </a:bodyPr>
          <a:lstStyle/>
          <a:p>
            <a:pPr algn="ctr" eaLnBrk="0" hangingPunct="0">
              <a:defRPr/>
            </a:pPr>
            <a:fld id="{ADAE86F7-0BD7-4E98-960B-6036BF03EBC1}" type="slidenum">
              <a:rPr lang="de-DE" b="0">
                <a:solidFill>
                  <a:srgbClr val="00B5E2"/>
                </a:solidFill>
                <a:latin typeface="Arial" pitchFamily="34" charset="0"/>
                <a:cs typeface="Arial" pitchFamily="34" charset="0"/>
              </a:rPr>
              <a:pPr algn="ctr" eaLnBrk="0" hangingPunct="0">
                <a:defRPr/>
              </a:pPr>
              <a:t>‹#›</a:t>
            </a:fld>
            <a:endParaRPr lang="de-DE" b="0" dirty="0">
              <a:solidFill>
                <a:srgbClr val="00B5E2"/>
              </a:solidFill>
              <a:latin typeface="Arial" pitchFamily="34" charset="0"/>
              <a:cs typeface="Arial" pitchFamily="34" charset="0"/>
            </a:endParaRPr>
          </a:p>
        </p:txBody>
      </p:sp>
      <p:sp>
        <p:nvSpPr>
          <p:cNvPr id="6" name="Title 1"/>
          <p:cNvSpPr>
            <a:spLocks noGrp="1"/>
          </p:cNvSpPr>
          <p:nvPr>
            <p:ph type="title"/>
          </p:nvPr>
        </p:nvSpPr>
        <p:spPr>
          <a:xfrm>
            <a:off x="0" y="0"/>
            <a:ext cx="9799638" cy="854075"/>
          </a:xfrm>
        </p:spPr>
        <p:txBody>
          <a:bodyPr/>
          <a:lstStyle>
            <a:lvl1pPr marL="180000">
              <a:defRPr/>
            </a:lvl1pPr>
          </a:lstStyle>
          <a:p>
            <a:r>
              <a:rPr lang="en-US" smtClean="0"/>
              <a:t>Click to edit Master title style</a:t>
            </a:r>
            <a:endParaRPr lang="en-GB"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Title Slide">
    <p:bg bwMode="ltGray">
      <p:bgPr>
        <a:blipFill dpi="0" rotWithShape="0">
          <a:blip r:embed="rId3" cstate="print">
            <a:lum/>
          </a:blip>
          <a:srcRect/>
          <a:stretch>
            <a:fillRect b="-5000"/>
          </a:stretch>
        </a:blipFill>
        <a:effectLst/>
      </p:bgPr>
    </p:bg>
    <p:spTree>
      <p:nvGrpSpPr>
        <p:cNvPr id="1" name=""/>
        <p:cNvGrpSpPr/>
        <p:nvPr/>
      </p:nvGrpSpPr>
      <p:grpSpPr>
        <a:xfrm>
          <a:off x="0" y="0"/>
          <a:ext cx="0" cy="0"/>
          <a:chOff x="0" y="0"/>
          <a:chExt cx="0" cy="0"/>
        </a:xfrm>
      </p:grpSpPr>
      <p:grpSp>
        <p:nvGrpSpPr>
          <p:cNvPr id="2" name="Group 252"/>
          <p:cNvGrpSpPr/>
          <p:nvPr userDrawn="1"/>
        </p:nvGrpSpPr>
        <p:grpSpPr>
          <a:xfrm>
            <a:off x="369890" y="6638106"/>
            <a:ext cx="6754812" cy="110355"/>
            <a:chOff x="369888" y="6619868"/>
            <a:chExt cx="7870825" cy="128587"/>
          </a:xfrm>
        </p:grpSpPr>
        <p:grpSp>
          <p:nvGrpSpPr>
            <p:cNvPr id="3" name="Group 4"/>
            <p:cNvGrpSpPr>
              <a:grpSpLocks/>
            </p:cNvGrpSpPr>
            <p:nvPr userDrawn="1"/>
          </p:nvGrpSpPr>
          <p:grpSpPr bwMode="auto">
            <a:xfrm>
              <a:off x="5791059" y="6619868"/>
              <a:ext cx="192235" cy="127021"/>
              <a:chOff x="4182" y="1087"/>
              <a:chExt cx="238" cy="162"/>
            </a:xfrm>
          </p:grpSpPr>
          <p:sp>
            <p:nvSpPr>
              <p:cNvPr id="236" name="Freeform 5"/>
              <p:cNvSpPr>
                <a:spLocks/>
              </p:cNvSpPr>
              <p:nvPr/>
            </p:nvSpPr>
            <p:spPr bwMode="auto">
              <a:xfrm>
                <a:off x="4182" y="1087"/>
                <a:ext cx="238" cy="162"/>
              </a:xfrm>
              <a:custGeom>
                <a:avLst/>
                <a:gdLst>
                  <a:gd name="T0" fmla="*/ 10 w 250"/>
                  <a:gd name="T1" fmla="*/ 86 h 162"/>
                  <a:gd name="T2" fmla="*/ 10 w 250"/>
                  <a:gd name="T3" fmla="*/ 0 h 162"/>
                  <a:gd name="T4" fmla="*/ 0 w 250"/>
                  <a:gd name="T5" fmla="*/ 0 h 162"/>
                  <a:gd name="T6" fmla="*/ 0 w 250"/>
                  <a:gd name="T7" fmla="*/ 86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250" y="0"/>
                    </a:lnTo>
                    <a:lnTo>
                      <a:pt x="0" y="0"/>
                    </a:lnTo>
                    <a:lnTo>
                      <a:pt x="0" y="162"/>
                    </a:lnTo>
                    <a:lnTo>
                      <a:pt x="250" y="162"/>
                    </a:lnTo>
                    <a:close/>
                  </a:path>
                </a:pathLst>
              </a:custGeom>
              <a:solidFill>
                <a:srgbClr val="0C419A"/>
              </a:solidFill>
              <a:ln w="9525">
                <a:noFill/>
                <a:round/>
                <a:headEnd/>
                <a:tailEnd/>
              </a:ln>
            </p:spPr>
            <p:txBody>
              <a:bodyPr/>
              <a:lstStyle/>
              <a:p>
                <a:pPr>
                  <a:defRPr/>
                </a:pPr>
                <a:endParaRPr lang="en-GB" dirty="0">
                  <a:solidFill>
                    <a:srgbClr val="FFFFFF"/>
                  </a:solidFill>
                </a:endParaRPr>
              </a:p>
            </p:txBody>
          </p:sp>
          <p:sp>
            <p:nvSpPr>
              <p:cNvPr id="237" name="Freeform 6"/>
              <p:cNvSpPr>
                <a:spLocks/>
              </p:cNvSpPr>
              <p:nvPr/>
            </p:nvSpPr>
            <p:spPr bwMode="auto">
              <a:xfrm>
                <a:off x="4182" y="1087"/>
                <a:ext cx="238" cy="53"/>
              </a:xfrm>
              <a:custGeom>
                <a:avLst/>
                <a:gdLst>
                  <a:gd name="T0" fmla="*/ 10 w 250"/>
                  <a:gd name="T1" fmla="*/ 51 h 51"/>
                  <a:gd name="T2" fmla="*/ 10 w 250"/>
                  <a:gd name="T3" fmla="*/ 0 h 51"/>
                  <a:gd name="T4" fmla="*/ 0 w 250"/>
                  <a:gd name="T5" fmla="*/ 0 h 51"/>
                  <a:gd name="T6" fmla="*/ 0 w 250"/>
                  <a:gd name="T7" fmla="*/ 51 h 51"/>
                  <a:gd name="T8" fmla="*/ 10 w 250"/>
                  <a:gd name="T9" fmla="*/ 51 h 51"/>
                  <a:gd name="T10" fmla="*/ 10 w 250"/>
                  <a:gd name="T11" fmla="*/ 51 h 51"/>
                  <a:gd name="T12" fmla="*/ 0 60000 65536"/>
                  <a:gd name="T13" fmla="*/ 0 60000 65536"/>
                  <a:gd name="T14" fmla="*/ 0 60000 65536"/>
                  <a:gd name="T15" fmla="*/ 0 60000 65536"/>
                  <a:gd name="T16" fmla="*/ 0 60000 65536"/>
                  <a:gd name="T17" fmla="*/ 0 60000 65536"/>
                  <a:gd name="T18" fmla="*/ 0 w 250"/>
                  <a:gd name="T19" fmla="*/ 0 h 51"/>
                  <a:gd name="T20" fmla="*/ 250 w 250"/>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50" h="51">
                    <a:moveTo>
                      <a:pt x="250" y="51"/>
                    </a:moveTo>
                    <a:lnTo>
                      <a:pt x="250" y="0"/>
                    </a:lnTo>
                    <a:lnTo>
                      <a:pt x="0" y="0"/>
                    </a:lnTo>
                    <a:lnTo>
                      <a:pt x="0" y="51"/>
                    </a:lnTo>
                    <a:lnTo>
                      <a:pt x="250" y="51"/>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238" name="Freeform 7"/>
              <p:cNvSpPr>
                <a:spLocks/>
              </p:cNvSpPr>
              <p:nvPr/>
            </p:nvSpPr>
            <p:spPr bwMode="auto">
              <a:xfrm>
                <a:off x="4182" y="1198"/>
                <a:ext cx="238" cy="51"/>
              </a:xfrm>
              <a:custGeom>
                <a:avLst/>
                <a:gdLst>
                  <a:gd name="T0" fmla="*/ 10 w 250"/>
                  <a:gd name="T1" fmla="*/ 50 h 50"/>
                  <a:gd name="T2" fmla="*/ 10 w 250"/>
                  <a:gd name="T3" fmla="*/ 0 h 50"/>
                  <a:gd name="T4" fmla="*/ 0 w 250"/>
                  <a:gd name="T5" fmla="*/ 0 h 50"/>
                  <a:gd name="T6" fmla="*/ 0 w 250"/>
                  <a:gd name="T7" fmla="*/ 50 h 50"/>
                  <a:gd name="T8" fmla="*/ 10 w 250"/>
                  <a:gd name="T9" fmla="*/ 50 h 50"/>
                  <a:gd name="T10" fmla="*/ 10 w 250"/>
                  <a:gd name="T11" fmla="*/ 50 h 50"/>
                  <a:gd name="T12" fmla="*/ 0 60000 65536"/>
                  <a:gd name="T13" fmla="*/ 0 60000 65536"/>
                  <a:gd name="T14" fmla="*/ 0 60000 65536"/>
                  <a:gd name="T15" fmla="*/ 0 60000 65536"/>
                  <a:gd name="T16" fmla="*/ 0 60000 65536"/>
                  <a:gd name="T17" fmla="*/ 0 60000 65536"/>
                  <a:gd name="T18" fmla="*/ 0 w 250"/>
                  <a:gd name="T19" fmla="*/ 0 h 50"/>
                  <a:gd name="T20" fmla="*/ 250 w 2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50" h="50">
                    <a:moveTo>
                      <a:pt x="250" y="50"/>
                    </a:moveTo>
                    <a:lnTo>
                      <a:pt x="250" y="0"/>
                    </a:lnTo>
                    <a:lnTo>
                      <a:pt x="0" y="0"/>
                    </a:lnTo>
                    <a:lnTo>
                      <a:pt x="0" y="50"/>
                    </a:lnTo>
                    <a:lnTo>
                      <a:pt x="250" y="50"/>
                    </a:lnTo>
                    <a:close/>
                  </a:path>
                </a:pathLst>
              </a:custGeom>
              <a:solidFill>
                <a:srgbClr val="FF1900"/>
              </a:solidFill>
              <a:ln w="9525">
                <a:noFill/>
                <a:round/>
                <a:headEnd/>
                <a:tailEnd/>
              </a:ln>
            </p:spPr>
            <p:txBody>
              <a:bodyPr/>
              <a:lstStyle/>
              <a:p>
                <a:pPr>
                  <a:defRPr/>
                </a:pPr>
                <a:endParaRPr lang="en-GB" dirty="0">
                  <a:solidFill>
                    <a:srgbClr val="FFFFFF"/>
                  </a:solidFill>
                </a:endParaRPr>
              </a:p>
            </p:txBody>
          </p:sp>
          <p:sp>
            <p:nvSpPr>
              <p:cNvPr id="239" name="Freeform 8"/>
              <p:cNvSpPr>
                <a:spLocks/>
              </p:cNvSpPr>
              <p:nvPr/>
            </p:nvSpPr>
            <p:spPr bwMode="auto">
              <a:xfrm>
                <a:off x="4182" y="1087"/>
                <a:ext cx="238" cy="162"/>
              </a:xfrm>
              <a:custGeom>
                <a:avLst/>
                <a:gdLst>
                  <a:gd name="T0" fmla="*/ 10 w 250"/>
                  <a:gd name="T1" fmla="*/ 86 h 162"/>
                  <a:gd name="T2" fmla="*/ 0 w 250"/>
                  <a:gd name="T3" fmla="*/ 86 h 162"/>
                  <a:gd name="T4" fmla="*/ 0 w 250"/>
                  <a:gd name="T5" fmla="*/ 0 h 162"/>
                  <a:gd name="T6" fmla="*/ 10 w 250"/>
                  <a:gd name="T7" fmla="*/ 0 h 162"/>
                  <a:gd name="T8" fmla="*/ 10 w 250"/>
                  <a:gd name="T9" fmla="*/ 86 h 162"/>
                  <a:gd name="T10" fmla="*/ 10 w 250"/>
                  <a:gd name="T11" fmla="*/ 86 h 162"/>
                  <a:gd name="T12" fmla="*/ 0 60000 65536"/>
                  <a:gd name="T13" fmla="*/ 0 60000 65536"/>
                  <a:gd name="T14" fmla="*/ 0 60000 65536"/>
                  <a:gd name="T15" fmla="*/ 0 60000 65536"/>
                  <a:gd name="T16" fmla="*/ 0 60000 65536"/>
                  <a:gd name="T17" fmla="*/ 0 60000 65536"/>
                  <a:gd name="T18" fmla="*/ 0 w 250"/>
                  <a:gd name="T19" fmla="*/ 0 h 162"/>
                  <a:gd name="T20" fmla="*/ 250 w 250"/>
                  <a:gd name="T21" fmla="*/ 162 h 162"/>
                </a:gdLst>
                <a:ahLst/>
                <a:cxnLst>
                  <a:cxn ang="T12">
                    <a:pos x="T0" y="T1"/>
                  </a:cxn>
                  <a:cxn ang="T13">
                    <a:pos x="T2" y="T3"/>
                  </a:cxn>
                  <a:cxn ang="T14">
                    <a:pos x="T4" y="T5"/>
                  </a:cxn>
                  <a:cxn ang="T15">
                    <a:pos x="T6" y="T7"/>
                  </a:cxn>
                  <a:cxn ang="T16">
                    <a:pos x="T8" y="T9"/>
                  </a:cxn>
                  <a:cxn ang="T17">
                    <a:pos x="T10" y="T11"/>
                  </a:cxn>
                </a:cxnLst>
                <a:rect l="T18" t="T19" r="T20" b="T21"/>
                <a:pathLst>
                  <a:path w="250" h="162">
                    <a:moveTo>
                      <a:pt x="250" y="162"/>
                    </a:moveTo>
                    <a:lnTo>
                      <a:pt x="0" y="162"/>
                    </a:lnTo>
                    <a:lnTo>
                      <a:pt x="0" y="0"/>
                    </a:lnTo>
                    <a:lnTo>
                      <a:pt x="250" y="0"/>
                    </a:lnTo>
                    <a:lnTo>
                      <a:pt x="250" y="162"/>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240" name="Freeform 9"/>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close/>
                  </a:path>
                </a:pathLst>
              </a:custGeom>
              <a:solidFill>
                <a:srgbClr val="FF1900"/>
              </a:solidFill>
              <a:ln w="9525">
                <a:noFill/>
                <a:round/>
                <a:headEnd/>
                <a:tailEnd/>
              </a:ln>
            </p:spPr>
            <p:txBody>
              <a:bodyPr/>
              <a:lstStyle/>
              <a:p>
                <a:pPr>
                  <a:defRPr/>
                </a:pPr>
                <a:endParaRPr lang="en-GB" dirty="0">
                  <a:solidFill>
                    <a:srgbClr val="FFFFFF"/>
                  </a:solidFill>
                </a:endParaRPr>
              </a:p>
            </p:txBody>
          </p:sp>
          <p:sp>
            <p:nvSpPr>
              <p:cNvPr id="241" name="Freeform 10"/>
              <p:cNvSpPr>
                <a:spLocks/>
              </p:cNvSpPr>
              <p:nvPr/>
            </p:nvSpPr>
            <p:spPr bwMode="auto">
              <a:xfrm>
                <a:off x="4267" y="1140"/>
                <a:ext cx="4" cy="49"/>
              </a:xfrm>
              <a:custGeom>
                <a:avLst/>
                <a:gdLst>
                  <a:gd name="T0" fmla="*/ 3 w 6"/>
                  <a:gd name="T1" fmla="*/ 25 h 50"/>
                  <a:gd name="T2" fmla="*/ 0 w 6"/>
                  <a:gd name="T3" fmla="*/ 25 h 50"/>
                  <a:gd name="T4" fmla="*/ 0 w 6"/>
                  <a:gd name="T5" fmla="*/ 0 h 50"/>
                  <a:gd name="T6" fmla="*/ 3 w 6"/>
                  <a:gd name="T7" fmla="*/ 0 h 50"/>
                  <a:gd name="T8" fmla="*/ 3 w 6"/>
                  <a:gd name="T9" fmla="*/ 25 h 50"/>
                  <a:gd name="T10" fmla="*/ 3 w 6"/>
                  <a:gd name="T11" fmla="*/ 25 h 50"/>
                  <a:gd name="T12" fmla="*/ 0 60000 65536"/>
                  <a:gd name="T13" fmla="*/ 0 60000 65536"/>
                  <a:gd name="T14" fmla="*/ 0 60000 65536"/>
                  <a:gd name="T15" fmla="*/ 0 60000 65536"/>
                  <a:gd name="T16" fmla="*/ 0 60000 65536"/>
                  <a:gd name="T17" fmla="*/ 0 60000 65536"/>
                  <a:gd name="T18" fmla="*/ 0 w 6"/>
                  <a:gd name="T19" fmla="*/ 0 h 50"/>
                  <a:gd name="T20" fmla="*/ 6 w 6"/>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6" h="50">
                    <a:moveTo>
                      <a:pt x="6" y="50"/>
                    </a:moveTo>
                    <a:lnTo>
                      <a:pt x="0" y="50"/>
                    </a:lnTo>
                    <a:lnTo>
                      <a:pt x="0" y="0"/>
                    </a:lnTo>
                    <a:lnTo>
                      <a:pt x="6" y="0"/>
                    </a:lnTo>
                    <a:lnTo>
                      <a:pt x="6" y="50"/>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242" name="Freeform 11"/>
              <p:cNvSpPr>
                <a:spLocks/>
              </p:cNvSpPr>
              <p:nvPr/>
            </p:nvSpPr>
            <p:spPr bwMode="auto">
              <a:xfrm>
                <a:off x="4257" y="1150"/>
                <a:ext cx="33" cy="4"/>
              </a:xfrm>
              <a:custGeom>
                <a:avLst/>
                <a:gdLst>
                  <a:gd name="T0" fmla="*/ 18 w 36"/>
                  <a:gd name="T1" fmla="*/ 5 h 5"/>
                  <a:gd name="T2" fmla="*/ 0 w 36"/>
                  <a:gd name="T3" fmla="*/ 5 h 5"/>
                  <a:gd name="T4" fmla="*/ 0 w 36"/>
                  <a:gd name="T5" fmla="*/ 0 h 5"/>
                  <a:gd name="T6" fmla="*/ 18 w 36"/>
                  <a:gd name="T7" fmla="*/ 0 h 5"/>
                  <a:gd name="T8" fmla="*/ 18 w 36"/>
                  <a:gd name="T9" fmla="*/ 5 h 5"/>
                  <a:gd name="T10" fmla="*/ 18 w 36"/>
                  <a:gd name="T11" fmla="*/ 5 h 5"/>
                  <a:gd name="T12" fmla="*/ 0 60000 65536"/>
                  <a:gd name="T13" fmla="*/ 0 60000 65536"/>
                  <a:gd name="T14" fmla="*/ 0 60000 65536"/>
                  <a:gd name="T15" fmla="*/ 0 60000 65536"/>
                  <a:gd name="T16" fmla="*/ 0 60000 65536"/>
                  <a:gd name="T17" fmla="*/ 0 60000 65536"/>
                  <a:gd name="T18" fmla="*/ 0 w 36"/>
                  <a:gd name="T19" fmla="*/ 0 h 5"/>
                  <a:gd name="T20" fmla="*/ 36 w 36"/>
                  <a:gd name="T21" fmla="*/ 5 h 5"/>
                </a:gdLst>
                <a:ahLst/>
                <a:cxnLst>
                  <a:cxn ang="T12">
                    <a:pos x="T0" y="T1"/>
                  </a:cxn>
                  <a:cxn ang="T13">
                    <a:pos x="T2" y="T3"/>
                  </a:cxn>
                  <a:cxn ang="T14">
                    <a:pos x="T4" y="T5"/>
                  </a:cxn>
                  <a:cxn ang="T15">
                    <a:pos x="T6" y="T7"/>
                  </a:cxn>
                  <a:cxn ang="T16">
                    <a:pos x="T8" y="T9"/>
                  </a:cxn>
                  <a:cxn ang="T17">
                    <a:pos x="T10" y="T11"/>
                  </a:cxn>
                </a:cxnLst>
                <a:rect l="T18" t="T19" r="T20" b="T21"/>
                <a:pathLst>
                  <a:path w="36" h="5">
                    <a:moveTo>
                      <a:pt x="36" y="5"/>
                    </a:moveTo>
                    <a:lnTo>
                      <a:pt x="0" y="5"/>
                    </a:lnTo>
                    <a:lnTo>
                      <a:pt x="0" y="0"/>
                    </a:lnTo>
                    <a:lnTo>
                      <a:pt x="36" y="0"/>
                    </a:lnTo>
                    <a:lnTo>
                      <a:pt x="36" y="5"/>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243" name="Freeform 12"/>
              <p:cNvSpPr>
                <a:spLocks/>
              </p:cNvSpPr>
              <p:nvPr/>
            </p:nvSpPr>
            <p:spPr bwMode="auto">
              <a:xfrm>
                <a:off x="4251" y="1164"/>
                <a:ext cx="39" cy="6"/>
              </a:xfrm>
              <a:custGeom>
                <a:avLst/>
                <a:gdLst>
                  <a:gd name="T0" fmla="*/ 10 w 42"/>
                  <a:gd name="T1" fmla="*/ 3 h 6"/>
                  <a:gd name="T2" fmla="*/ 0 w 42"/>
                  <a:gd name="T3" fmla="*/ 3 h 6"/>
                  <a:gd name="T4" fmla="*/ 0 w 42"/>
                  <a:gd name="T5" fmla="*/ 0 h 6"/>
                  <a:gd name="T6" fmla="*/ 10 w 42"/>
                  <a:gd name="T7" fmla="*/ 0 h 6"/>
                  <a:gd name="T8" fmla="*/ 10 w 42"/>
                  <a:gd name="T9" fmla="*/ 3 h 6"/>
                  <a:gd name="T10" fmla="*/ 10 w 42"/>
                  <a:gd name="T11" fmla="*/ 3 h 6"/>
                  <a:gd name="T12" fmla="*/ 0 60000 65536"/>
                  <a:gd name="T13" fmla="*/ 0 60000 65536"/>
                  <a:gd name="T14" fmla="*/ 0 60000 65536"/>
                  <a:gd name="T15" fmla="*/ 0 60000 65536"/>
                  <a:gd name="T16" fmla="*/ 0 60000 65536"/>
                  <a:gd name="T17" fmla="*/ 0 60000 65536"/>
                  <a:gd name="T18" fmla="*/ 0 w 42"/>
                  <a:gd name="T19" fmla="*/ 0 h 6"/>
                  <a:gd name="T20" fmla="*/ 42 w 42"/>
                  <a:gd name="T21" fmla="*/ 6 h 6"/>
                </a:gdLst>
                <a:ahLst/>
                <a:cxnLst>
                  <a:cxn ang="T12">
                    <a:pos x="T0" y="T1"/>
                  </a:cxn>
                  <a:cxn ang="T13">
                    <a:pos x="T2" y="T3"/>
                  </a:cxn>
                  <a:cxn ang="T14">
                    <a:pos x="T4" y="T5"/>
                  </a:cxn>
                  <a:cxn ang="T15">
                    <a:pos x="T6" y="T7"/>
                  </a:cxn>
                  <a:cxn ang="T16">
                    <a:pos x="T8" y="T9"/>
                  </a:cxn>
                  <a:cxn ang="T17">
                    <a:pos x="T10" y="T11"/>
                  </a:cxn>
                </a:cxnLst>
                <a:rect l="T18" t="T19" r="T20" b="T21"/>
                <a:pathLst>
                  <a:path w="42" h="6">
                    <a:moveTo>
                      <a:pt x="42" y="6"/>
                    </a:moveTo>
                    <a:lnTo>
                      <a:pt x="0" y="6"/>
                    </a:lnTo>
                    <a:lnTo>
                      <a:pt x="0" y="0"/>
                    </a:lnTo>
                    <a:lnTo>
                      <a:pt x="42" y="0"/>
                    </a:lnTo>
                    <a:lnTo>
                      <a:pt x="42" y="6"/>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244" name="Freeform 13"/>
              <p:cNvSpPr>
                <a:spLocks/>
              </p:cNvSpPr>
              <p:nvPr/>
            </p:nvSpPr>
            <p:spPr bwMode="auto">
              <a:xfrm>
                <a:off x="4245" y="1182"/>
                <a:ext cx="57" cy="32"/>
              </a:xfrm>
              <a:custGeom>
                <a:avLst/>
                <a:gdLst>
                  <a:gd name="T0" fmla="*/ 0 w 60"/>
                  <a:gd name="T1" fmla="*/ 11 h 34"/>
                  <a:gd name="T2" fmla="*/ 6 w 60"/>
                  <a:gd name="T3" fmla="*/ 6 h 34"/>
                  <a:gd name="T4" fmla="*/ 10 w 60"/>
                  <a:gd name="T5" fmla="*/ 6 h 34"/>
                  <a:gd name="T6" fmla="*/ 10 w 60"/>
                  <a:gd name="T7" fmla="*/ 6 h 34"/>
                  <a:gd name="T8" fmla="*/ 10 w 60"/>
                  <a:gd name="T9" fmla="*/ 11 h 34"/>
                  <a:gd name="T10" fmla="*/ 10 w 60"/>
                  <a:gd name="T11" fmla="*/ 6 h 34"/>
                  <a:gd name="T12" fmla="*/ 10 w 60"/>
                  <a:gd name="T13" fmla="*/ 0 h 34"/>
                  <a:gd name="T14" fmla="*/ 10 w 60"/>
                  <a:gd name="T15" fmla="*/ 6 h 34"/>
                  <a:gd name="T16" fmla="*/ 10 w 60"/>
                  <a:gd name="T17" fmla="*/ 11 h 34"/>
                  <a:gd name="T18" fmla="*/ 10 w 60"/>
                  <a:gd name="T19" fmla="*/ 11 h 34"/>
                  <a:gd name="T20" fmla="*/ 10 w 60"/>
                  <a:gd name="T21" fmla="*/ 6 h 34"/>
                  <a:gd name="T22" fmla="*/ 10 w 60"/>
                  <a:gd name="T23" fmla="*/ 6 h 34"/>
                  <a:gd name="T24" fmla="*/ 10 w 60"/>
                  <a:gd name="T25" fmla="*/ 11 h 34"/>
                  <a:gd name="T26" fmla="*/ 10 w 60"/>
                  <a:gd name="T27" fmla="*/ 11 h 34"/>
                  <a:gd name="T28" fmla="*/ 10 w 60"/>
                  <a:gd name="T29" fmla="*/ 23 h 34"/>
                  <a:gd name="T30" fmla="*/ 10 w 60"/>
                  <a:gd name="T31" fmla="*/ 34 h 34"/>
                  <a:gd name="T32" fmla="*/ 10 w 60"/>
                  <a:gd name="T33" fmla="*/ 34 h 34"/>
                  <a:gd name="T34" fmla="*/ 10 w 60"/>
                  <a:gd name="T35" fmla="*/ 34 h 34"/>
                  <a:gd name="T36" fmla="*/ 10 w 60"/>
                  <a:gd name="T37" fmla="*/ 28 h 34"/>
                  <a:gd name="T38" fmla="*/ 10 w 60"/>
                  <a:gd name="T39" fmla="*/ 23 h 34"/>
                  <a:gd name="T40" fmla="*/ 6 w 60"/>
                  <a:gd name="T41" fmla="*/ 17 h 34"/>
                  <a:gd name="T42" fmla="*/ 6 w 60"/>
                  <a:gd name="T43" fmla="*/ 11 h 34"/>
                  <a:gd name="T44" fmla="*/ 0 w 60"/>
                  <a:gd name="T45" fmla="*/ 11 h 34"/>
                  <a:gd name="T46" fmla="*/ 0 w 60"/>
                  <a:gd name="T47" fmla="*/ 11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34"/>
                  <a:gd name="T74" fmla="*/ 60 w 60"/>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34">
                    <a:moveTo>
                      <a:pt x="0" y="11"/>
                    </a:moveTo>
                    <a:lnTo>
                      <a:pt x="6" y="6"/>
                    </a:lnTo>
                    <a:lnTo>
                      <a:pt x="12" y="6"/>
                    </a:lnTo>
                    <a:lnTo>
                      <a:pt x="18" y="6"/>
                    </a:lnTo>
                    <a:lnTo>
                      <a:pt x="18" y="11"/>
                    </a:lnTo>
                    <a:lnTo>
                      <a:pt x="18" y="6"/>
                    </a:lnTo>
                    <a:lnTo>
                      <a:pt x="30" y="0"/>
                    </a:lnTo>
                    <a:lnTo>
                      <a:pt x="42" y="6"/>
                    </a:lnTo>
                    <a:lnTo>
                      <a:pt x="42" y="11"/>
                    </a:lnTo>
                    <a:lnTo>
                      <a:pt x="42" y="6"/>
                    </a:lnTo>
                    <a:lnTo>
                      <a:pt x="48" y="6"/>
                    </a:lnTo>
                    <a:lnTo>
                      <a:pt x="54" y="11"/>
                    </a:lnTo>
                    <a:lnTo>
                      <a:pt x="60" y="11"/>
                    </a:lnTo>
                    <a:lnTo>
                      <a:pt x="48" y="23"/>
                    </a:lnTo>
                    <a:lnTo>
                      <a:pt x="42" y="34"/>
                    </a:lnTo>
                    <a:lnTo>
                      <a:pt x="30" y="34"/>
                    </a:lnTo>
                    <a:lnTo>
                      <a:pt x="24" y="34"/>
                    </a:lnTo>
                    <a:lnTo>
                      <a:pt x="18" y="28"/>
                    </a:lnTo>
                    <a:lnTo>
                      <a:pt x="12" y="23"/>
                    </a:lnTo>
                    <a:lnTo>
                      <a:pt x="6" y="17"/>
                    </a:lnTo>
                    <a:lnTo>
                      <a:pt x="6" y="11"/>
                    </a:lnTo>
                    <a:lnTo>
                      <a:pt x="0" y="11"/>
                    </a:lnTo>
                    <a:close/>
                  </a:path>
                </a:pathLst>
              </a:custGeom>
              <a:solidFill>
                <a:srgbClr val="0C419A"/>
              </a:solidFill>
              <a:ln w="9525">
                <a:noFill/>
                <a:round/>
                <a:headEnd/>
                <a:tailEnd/>
              </a:ln>
            </p:spPr>
            <p:txBody>
              <a:bodyPr/>
              <a:lstStyle/>
              <a:p>
                <a:pPr>
                  <a:defRPr/>
                </a:pPr>
                <a:endParaRPr lang="en-GB" dirty="0">
                  <a:solidFill>
                    <a:srgbClr val="FFFFFF"/>
                  </a:solidFill>
                </a:endParaRPr>
              </a:p>
            </p:txBody>
          </p:sp>
          <p:sp>
            <p:nvSpPr>
              <p:cNvPr id="245" name="Freeform 14"/>
              <p:cNvSpPr>
                <a:spLocks/>
              </p:cNvSpPr>
              <p:nvPr/>
            </p:nvSpPr>
            <p:spPr bwMode="auto">
              <a:xfrm>
                <a:off x="4237" y="1132"/>
                <a:ext cx="71" cy="83"/>
              </a:xfrm>
              <a:custGeom>
                <a:avLst/>
                <a:gdLst>
                  <a:gd name="T0" fmla="*/ 11 w 72"/>
                  <a:gd name="T1" fmla="*/ 42 h 84"/>
                  <a:gd name="T2" fmla="*/ 11 w 72"/>
                  <a:gd name="T3" fmla="*/ 42 h 84"/>
                  <a:gd name="T4" fmla="*/ 11 w 72"/>
                  <a:gd name="T5" fmla="*/ 42 h 84"/>
                  <a:gd name="T6" fmla="*/ 11 w 72"/>
                  <a:gd name="T7" fmla="*/ 42 h 84"/>
                  <a:gd name="T8" fmla="*/ 11 w 72"/>
                  <a:gd name="T9" fmla="*/ 42 h 84"/>
                  <a:gd name="T10" fmla="*/ 11 w 72"/>
                  <a:gd name="T11" fmla="*/ 42 h 84"/>
                  <a:gd name="T12" fmla="*/ 11 w 72"/>
                  <a:gd name="T13" fmla="*/ 42 h 84"/>
                  <a:gd name="T14" fmla="*/ 6 w 72"/>
                  <a:gd name="T15" fmla="*/ 42 h 84"/>
                  <a:gd name="T16" fmla="*/ 0 w 72"/>
                  <a:gd name="T17" fmla="*/ 42 h 84"/>
                  <a:gd name="T18" fmla="*/ 0 w 72"/>
                  <a:gd name="T19" fmla="*/ 42 h 84"/>
                  <a:gd name="T20" fmla="*/ 0 w 72"/>
                  <a:gd name="T21" fmla="*/ 39 h 84"/>
                  <a:gd name="T22" fmla="*/ 0 w 72"/>
                  <a:gd name="T23" fmla="*/ 22 h 84"/>
                  <a:gd name="T24" fmla="*/ 0 w 72"/>
                  <a:gd name="T25" fmla="*/ 0 h 84"/>
                  <a:gd name="T26" fmla="*/ 11 w 72"/>
                  <a:gd name="T27" fmla="*/ 0 h 84"/>
                  <a:gd name="T28" fmla="*/ 11 w 72"/>
                  <a:gd name="T29" fmla="*/ 6 h 84"/>
                  <a:gd name="T30" fmla="*/ 11 w 72"/>
                  <a:gd name="T31" fmla="*/ 22 h 84"/>
                  <a:gd name="T32" fmla="*/ 11 w 72"/>
                  <a:gd name="T33" fmla="*/ 39 h 84"/>
                  <a:gd name="T34" fmla="*/ 11 w 72"/>
                  <a:gd name="T35" fmla="*/ 42 h 84"/>
                  <a:gd name="T36" fmla="*/ 11 w 72"/>
                  <a:gd name="T37" fmla="*/ 42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84"/>
                  <a:gd name="T59" fmla="*/ 72 w 72"/>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84">
                    <a:moveTo>
                      <a:pt x="72" y="45"/>
                    </a:moveTo>
                    <a:lnTo>
                      <a:pt x="66" y="61"/>
                    </a:lnTo>
                    <a:lnTo>
                      <a:pt x="54" y="73"/>
                    </a:lnTo>
                    <a:lnTo>
                      <a:pt x="42" y="84"/>
                    </a:lnTo>
                    <a:lnTo>
                      <a:pt x="36" y="84"/>
                    </a:lnTo>
                    <a:lnTo>
                      <a:pt x="30" y="84"/>
                    </a:lnTo>
                    <a:lnTo>
                      <a:pt x="18" y="78"/>
                    </a:lnTo>
                    <a:lnTo>
                      <a:pt x="6" y="67"/>
                    </a:lnTo>
                    <a:lnTo>
                      <a:pt x="0" y="50"/>
                    </a:lnTo>
                    <a:lnTo>
                      <a:pt x="0" y="39"/>
                    </a:lnTo>
                    <a:lnTo>
                      <a:pt x="0" y="22"/>
                    </a:lnTo>
                    <a:lnTo>
                      <a:pt x="0" y="0"/>
                    </a:lnTo>
                    <a:lnTo>
                      <a:pt x="72" y="0"/>
                    </a:lnTo>
                    <a:lnTo>
                      <a:pt x="72" y="6"/>
                    </a:lnTo>
                    <a:lnTo>
                      <a:pt x="72" y="22"/>
                    </a:lnTo>
                    <a:lnTo>
                      <a:pt x="72" y="39"/>
                    </a:lnTo>
                    <a:lnTo>
                      <a:pt x="72" y="45"/>
                    </a:lnTo>
                  </a:path>
                </a:pathLst>
              </a:custGeom>
              <a:noFill/>
              <a:ln w="0">
                <a:solidFill>
                  <a:srgbClr val="FFFFFF"/>
                </a:solidFill>
                <a:prstDash val="solid"/>
                <a:round/>
                <a:headEnd/>
                <a:tailEnd/>
              </a:ln>
            </p:spPr>
            <p:txBody>
              <a:bodyPr/>
              <a:lstStyle/>
              <a:p>
                <a:pPr>
                  <a:defRPr/>
                </a:pPr>
                <a:endParaRPr lang="en-GB" dirty="0">
                  <a:solidFill>
                    <a:srgbClr val="FFFFFF"/>
                  </a:solidFill>
                </a:endParaRPr>
              </a:p>
            </p:txBody>
          </p:sp>
        </p:grpSp>
        <p:grpSp>
          <p:nvGrpSpPr>
            <p:cNvPr id="4" name="Group 16"/>
            <p:cNvGrpSpPr>
              <a:grpSpLocks/>
            </p:cNvGrpSpPr>
            <p:nvPr userDrawn="1"/>
          </p:nvGrpSpPr>
          <p:grpSpPr bwMode="auto">
            <a:xfrm>
              <a:off x="1849301" y="6619868"/>
              <a:ext cx="190640" cy="123854"/>
              <a:chOff x="1116" y="1646"/>
              <a:chExt cx="245" cy="151"/>
            </a:xfrm>
          </p:grpSpPr>
          <p:sp>
            <p:nvSpPr>
              <p:cNvPr id="233" name="Freeform 17"/>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234" name="Freeform 18"/>
              <p:cNvSpPr>
                <a:spLocks/>
              </p:cNvSpPr>
              <p:nvPr/>
            </p:nvSpPr>
            <p:spPr bwMode="auto">
              <a:xfrm>
                <a:off x="1116" y="164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235" name="Freeform 19"/>
              <p:cNvSpPr>
                <a:spLocks/>
              </p:cNvSpPr>
              <p:nvPr/>
            </p:nvSpPr>
            <p:spPr bwMode="auto">
              <a:xfrm>
                <a:off x="1116" y="1646"/>
                <a:ext cx="245" cy="151"/>
              </a:xfrm>
              <a:custGeom>
                <a:avLst/>
                <a:gdLst>
                  <a:gd name="T0" fmla="*/ 244 w 244"/>
                  <a:gd name="T1" fmla="*/ 61 h 151"/>
                  <a:gd name="T2" fmla="*/ 89 w 244"/>
                  <a:gd name="T3" fmla="*/ 61 h 151"/>
                  <a:gd name="T4" fmla="*/ 89 w 244"/>
                  <a:gd name="T5" fmla="*/ 0 h 151"/>
                  <a:gd name="T6" fmla="*/ 59 w 244"/>
                  <a:gd name="T7" fmla="*/ 0 h 151"/>
                  <a:gd name="T8" fmla="*/ 59 w 244"/>
                  <a:gd name="T9" fmla="*/ 61 h 151"/>
                  <a:gd name="T10" fmla="*/ 0 w 244"/>
                  <a:gd name="T11" fmla="*/ 61 h 151"/>
                  <a:gd name="T12" fmla="*/ 0 w 244"/>
                  <a:gd name="T13" fmla="*/ 89 h 151"/>
                  <a:gd name="T14" fmla="*/ 59 w 244"/>
                  <a:gd name="T15" fmla="*/ 89 h 151"/>
                  <a:gd name="T16" fmla="*/ 59 w 244"/>
                  <a:gd name="T17" fmla="*/ 151 h 151"/>
                  <a:gd name="T18" fmla="*/ 89 w 244"/>
                  <a:gd name="T19" fmla="*/ 151 h 151"/>
                  <a:gd name="T20" fmla="*/ 89 w 244"/>
                  <a:gd name="T21" fmla="*/ 89 h 151"/>
                  <a:gd name="T22" fmla="*/ 244 w 244"/>
                  <a:gd name="T23" fmla="*/ 89 h 151"/>
                  <a:gd name="T24" fmla="*/ 244 w 244"/>
                  <a:gd name="T25" fmla="*/ 61 h 151"/>
                  <a:gd name="T26" fmla="*/ 244 w 244"/>
                  <a:gd name="T27" fmla="*/ 61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1"/>
                    </a:moveTo>
                    <a:lnTo>
                      <a:pt x="89" y="61"/>
                    </a:lnTo>
                    <a:lnTo>
                      <a:pt x="89" y="0"/>
                    </a:lnTo>
                    <a:lnTo>
                      <a:pt x="59" y="0"/>
                    </a:lnTo>
                    <a:lnTo>
                      <a:pt x="59" y="61"/>
                    </a:lnTo>
                    <a:lnTo>
                      <a:pt x="0" y="61"/>
                    </a:lnTo>
                    <a:lnTo>
                      <a:pt x="0" y="89"/>
                    </a:lnTo>
                    <a:lnTo>
                      <a:pt x="59" y="89"/>
                    </a:lnTo>
                    <a:lnTo>
                      <a:pt x="59" y="151"/>
                    </a:lnTo>
                    <a:lnTo>
                      <a:pt x="89" y="151"/>
                    </a:lnTo>
                    <a:lnTo>
                      <a:pt x="89" y="89"/>
                    </a:lnTo>
                    <a:lnTo>
                      <a:pt x="244" y="89"/>
                    </a:lnTo>
                    <a:lnTo>
                      <a:pt x="244" y="61"/>
                    </a:lnTo>
                    <a:close/>
                  </a:path>
                </a:pathLst>
              </a:custGeom>
              <a:solidFill>
                <a:srgbClr val="0C419A"/>
              </a:solidFill>
              <a:ln w="9525">
                <a:noFill/>
                <a:round/>
                <a:headEnd/>
                <a:tailEnd/>
              </a:ln>
            </p:spPr>
            <p:txBody>
              <a:bodyPr/>
              <a:lstStyle/>
              <a:p>
                <a:pPr>
                  <a:defRPr/>
                </a:pPr>
                <a:endParaRPr lang="en-GB" dirty="0">
                  <a:solidFill>
                    <a:srgbClr val="FFFFFF"/>
                  </a:solidFill>
                </a:endParaRPr>
              </a:p>
            </p:txBody>
          </p:sp>
        </p:grpSp>
        <p:grpSp>
          <p:nvGrpSpPr>
            <p:cNvPr id="5" name="Group 20"/>
            <p:cNvGrpSpPr>
              <a:grpSpLocks/>
            </p:cNvGrpSpPr>
            <p:nvPr userDrawn="1"/>
          </p:nvGrpSpPr>
          <p:grpSpPr bwMode="auto">
            <a:xfrm>
              <a:off x="3582869" y="6619868"/>
              <a:ext cx="190266" cy="122251"/>
              <a:chOff x="1117" y="2897"/>
              <a:chExt cx="243" cy="157"/>
            </a:xfrm>
          </p:grpSpPr>
          <p:sp>
            <p:nvSpPr>
              <p:cNvPr id="229" name="Freeform 21"/>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230" name="Freeform 22"/>
              <p:cNvSpPr>
                <a:spLocks/>
              </p:cNvSpPr>
              <p:nvPr/>
            </p:nvSpPr>
            <p:spPr bwMode="auto">
              <a:xfrm>
                <a:off x="1117" y="2897"/>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dirty="0">
                  <a:solidFill>
                    <a:srgbClr val="FFFFFF"/>
                  </a:solidFill>
                </a:endParaRPr>
              </a:p>
            </p:txBody>
          </p:sp>
          <p:sp>
            <p:nvSpPr>
              <p:cNvPr id="231" name="Freeform 23"/>
              <p:cNvSpPr>
                <a:spLocks/>
              </p:cNvSpPr>
              <p:nvPr/>
            </p:nvSpPr>
            <p:spPr bwMode="auto">
              <a:xfrm>
                <a:off x="1277" y="2897"/>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232" name="Freeform 24"/>
              <p:cNvSpPr>
                <a:spLocks/>
              </p:cNvSpPr>
              <p:nvPr/>
            </p:nvSpPr>
            <p:spPr bwMode="auto">
              <a:xfrm>
                <a:off x="1117" y="2897"/>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grpSp>
        <p:grpSp>
          <p:nvGrpSpPr>
            <p:cNvPr id="6" name="Group 25"/>
            <p:cNvGrpSpPr>
              <a:grpSpLocks/>
            </p:cNvGrpSpPr>
            <p:nvPr userDrawn="1"/>
          </p:nvGrpSpPr>
          <p:grpSpPr bwMode="auto">
            <a:xfrm>
              <a:off x="3337148" y="6619868"/>
              <a:ext cx="190266" cy="122251"/>
              <a:chOff x="1118" y="2646"/>
              <a:chExt cx="243" cy="157"/>
            </a:xfrm>
          </p:grpSpPr>
          <p:sp>
            <p:nvSpPr>
              <p:cNvPr id="225" name="Freeform 26"/>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226" name="Freeform 27"/>
              <p:cNvSpPr>
                <a:spLocks/>
              </p:cNvSpPr>
              <p:nvPr/>
            </p:nvSpPr>
            <p:spPr bwMode="auto">
              <a:xfrm>
                <a:off x="1118" y="2646"/>
                <a:ext cx="77" cy="157"/>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08837"/>
              </a:solidFill>
              <a:ln w="9525">
                <a:noFill/>
                <a:round/>
                <a:headEnd/>
                <a:tailEnd/>
              </a:ln>
            </p:spPr>
            <p:txBody>
              <a:bodyPr/>
              <a:lstStyle/>
              <a:p>
                <a:pPr>
                  <a:defRPr/>
                </a:pPr>
                <a:endParaRPr lang="en-GB" dirty="0">
                  <a:solidFill>
                    <a:srgbClr val="FFFFFF"/>
                  </a:solidFill>
                </a:endParaRPr>
              </a:p>
            </p:txBody>
          </p:sp>
          <p:sp>
            <p:nvSpPr>
              <p:cNvPr id="227" name="Freeform 28"/>
              <p:cNvSpPr>
                <a:spLocks/>
              </p:cNvSpPr>
              <p:nvPr/>
            </p:nvSpPr>
            <p:spPr bwMode="auto">
              <a:xfrm>
                <a:off x="1278" y="2646"/>
                <a:ext cx="83" cy="157"/>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7F00"/>
              </a:solidFill>
              <a:ln w="9525">
                <a:noFill/>
                <a:round/>
                <a:headEnd/>
                <a:tailEnd/>
              </a:ln>
            </p:spPr>
            <p:txBody>
              <a:bodyPr/>
              <a:lstStyle/>
              <a:p>
                <a:pPr>
                  <a:defRPr/>
                </a:pPr>
                <a:endParaRPr lang="en-GB" dirty="0">
                  <a:solidFill>
                    <a:srgbClr val="FFFFFF"/>
                  </a:solidFill>
                </a:endParaRPr>
              </a:p>
            </p:txBody>
          </p:sp>
          <p:sp>
            <p:nvSpPr>
              <p:cNvPr id="228" name="Freeform 29"/>
              <p:cNvSpPr>
                <a:spLocks/>
              </p:cNvSpPr>
              <p:nvPr/>
            </p:nvSpPr>
            <p:spPr bwMode="auto">
              <a:xfrm>
                <a:off x="1118" y="2646"/>
                <a:ext cx="243" cy="157"/>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grpSp>
        <p:grpSp>
          <p:nvGrpSpPr>
            <p:cNvPr id="7" name="Group 30"/>
            <p:cNvGrpSpPr>
              <a:grpSpLocks/>
            </p:cNvGrpSpPr>
            <p:nvPr userDrawn="1"/>
          </p:nvGrpSpPr>
          <p:grpSpPr bwMode="auto">
            <a:xfrm>
              <a:off x="2341600" y="6619868"/>
              <a:ext cx="190266" cy="121877"/>
              <a:chOff x="1117" y="2143"/>
              <a:chExt cx="243" cy="155"/>
            </a:xfrm>
          </p:grpSpPr>
          <p:sp>
            <p:nvSpPr>
              <p:cNvPr id="221" name="Freeform 31"/>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222" name="Freeform 32"/>
              <p:cNvSpPr>
                <a:spLocks/>
              </p:cNvSpPr>
              <p:nvPr/>
            </p:nvSpPr>
            <p:spPr bwMode="auto">
              <a:xfrm>
                <a:off x="1117" y="2143"/>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000000"/>
              </a:solidFill>
              <a:ln w="9525">
                <a:noFill/>
                <a:round/>
                <a:headEnd/>
                <a:tailEnd/>
              </a:ln>
            </p:spPr>
            <p:txBody>
              <a:bodyPr/>
              <a:lstStyle/>
              <a:p>
                <a:pPr>
                  <a:defRPr/>
                </a:pPr>
                <a:endParaRPr lang="en-GB" dirty="0">
                  <a:solidFill>
                    <a:srgbClr val="FFFFFF"/>
                  </a:solidFill>
                </a:endParaRPr>
              </a:p>
            </p:txBody>
          </p:sp>
          <p:sp>
            <p:nvSpPr>
              <p:cNvPr id="223" name="Freeform 33"/>
              <p:cNvSpPr>
                <a:spLocks/>
              </p:cNvSpPr>
              <p:nvPr/>
            </p:nvSpPr>
            <p:spPr bwMode="auto">
              <a:xfrm>
                <a:off x="1117" y="2248"/>
                <a:ext cx="243"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224" name="Freeform 34"/>
              <p:cNvSpPr>
                <a:spLocks/>
              </p:cNvSpPr>
              <p:nvPr/>
            </p:nvSpPr>
            <p:spPr bwMode="auto">
              <a:xfrm>
                <a:off x="1117" y="2143"/>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grpSp>
        <p:grpSp>
          <p:nvGrpSpPr>
            <p:cNvPr id="9" name="Group 35"/>
            <p:cNvGrpSpPr>
              <a:grpSpLocks/>
            </p:cNvGrpSpPr>
            <p:nvPr userDrawn="1"/>
          </p:nvGrpSpPr>
          <p:grpSpPr bwMode="auto">
            <a:xfrm>
              <a:off x="2095245" y="6619868"/>
              <a:ext cx="190266" cy="121877"/>
              <a:chOff x="1117" y="1892"/>
              <a:chExt cx="243" cy="155"/>
            </a:xfrm>
          </p:grpSpPr>
          <p:sp>
            <p:nvSpPr>
              <p:cNvPr id="217" name="Freeform 36"/>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218" name="Freeform 37"/>
              <p:cNvSpPr>
                <a:spLocks/>
              </p:cNvSpPr>
              <p:nvPr/>
            </p:nvSpPr>
            <p:spPr bwMode="auto">
              <a:xfrm>
                <a:off x="1117" y="1892"/>
                <a:ext cx="77" cy="155"/>
              </a:xfrm>
              <a:custGeom>
                <a:avLst/>
                <a:gdLst>
                  <a:gd name="T0" fmla="*/ 77 w 77"/>
                  <a:gd name="T1" fmla="*/ 156 h 156"/>
                  <a:gd name="T2" fmla="*/ 77 w 77"/>
                  <a:gd name="T3" fmla="*/ 0 h 156"/>
                  <a:gd name="T4" fmla="*/ 0 w 77"/>
                  <a:gd name="T5" fmla="*/ 0 h 156"/>
                  <a:gd name="T6" fmla="*/ 0 w 77"/>
                  <a:gd name="T7" fmla="*/ 156 h 156"/>
                  <a:gd name="T8" fmla="*/ 77 w 77"/>
                  <a:gd name="T9" fmla="*/ 156 h 156"/>
                  <a:gd name="T10" fmla="*/ 77 w 77"/>
                  <a:gd name="T11" fmla="*/ 15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dirty="0">
                  <a:solidFill>
                    <a:srgbClr val="FFFFFF"/>
                  </a:solidFill>
                </a:endParaRPr>
              </a:p>
            </p:txBody>
          </p:sp>
          <p:sp>
            <p:nvSpPr>
              <p:cNvPr id="219" name="Freeform 38"/>
              <p:cNvSpPr>
                <a:spLocks/>
              </p:cNvSpPr>
              <p:nvPr/>
            </p:nvSpPr>
            <p:spPr bwMode="auto">
              <a:xfrm>
                <a:off x="1277" y="1892"/>
                <a:ext cx="83" cy="155"/>
              </a:xfrm>
              <a:custGeom>
                <a:avLst/>
                <a:gdLst>
                  <a:gd name="T0" fmla="*/ 84 w 84"/>
                  <a:gd name="T1" fmla="*/ 156 h 156"/>
                  <a:gd name="T2" fmla="*/ 84 w 84"/>
                  <a:gd name="T3" fmla="*/ 0 h 156"/>
                  <a:gd name="T4" fmla="*/ 0 w 84"/>
                  <a:gd name="T5" fmla="*/ 0 h 156"/>
                  <a:gd name="T6" fmla="*/ 0 w 84"/>
                  <a:gd name="T7" fmla="*/ 156 h 156"/>
                  <a:gd name="T8" fmla="*/ 84 w 84"/>
                  <a:gd name="T9" fmla="*/ 156 h 156"/>
                  <a:gd name="T10" fmla="*/ 84 w 84"/>
                  <a:gd name="T11" fmla="*/ 156 h 156"/>
                  <a:gd name="T12" fmla="*/ 0 60000 65536"/>
                  <a:gd name="T13" fmla="*/ 0 60000 65536"/>
                  <a:gd name="T14" fmla="*/ 0 60000 65536"/>
                  <a:gd name="T15" fmla="*/ 0 60000 65536"/>
                  <a:gd name="T16" fmla="*/ 0 60000 65536"/>
                  <a:gd name="T17" fmla="*/ 0 60000 65536"/>
                  <a:gd name="T18" fmla="*/ 0 w 84"/>
                  <a:gd name="T19" fmla="*/ 0 h 156"/>
                  <a:gd name="T20" fmla="*/ 84 w 8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84" h="156">
                    <a:moveTo>
                      <a:pt x="84" y="156"/>
                    </a:moveTo>
                    <a:lnTo>
                      <a:pt x="84" y="0"/>
                    </a:lnTo>
                    <a:lnTo>
                      <a:pt x="0" y="0"/>
                    </a:lnTo>
                    <a:lnTo>
                      <a:pt x="0" y="156"/>
                    </a:lnTo>
                    <a:lnTo>
                      <a:pt x="84" y="156"/>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220" name="Freeform 39"/>
              <p:cNvSpPr>
                <a:spLocks/>
              </p:cNvSpPr>
              <p:nvPr/>
            </p:nvSpPr>
            <p:spPr bwMode="auto">
              <a:xfrm>
                <a:off x="1117" y="1892"/>
                <a:ext cx="243"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grpSp>
        <p:grpSp>
          <p:nvGrpSpPr>
            <p:cNvPr id="10" name="Group 255"/>
            <p:cNvGrpSpPr>
              <a:grpSpLocks/>
            </p:cNvGrpSpPr>
            <p:nvPr userDrawn="1"/>
          </p:nvGrpSpPr>
          <p:grpSpPr bwMode="auto">
            <a:xfrm>
              <a:off x="1357313" y="6619868"/>
              <a:ext cx="190500" cy="123825"/>
              <a:chOff x="7106991" y="2034190"/>
              <a:chExt cx="255683" cy="163929"/>
            </a:xfrm>
          </p:grpSpPr>
          <p:sp>
            <p:nvSpPr>
              <p:cNvPr id="215" name="Freeform 41"/>
              <p:cNvSpPr>
                <a:spLocks/>
              </p:cNvSpPr>
              <p:nvPr/>
            </p:nvSpPr>
            <p:spPr bwMode="auto">
              <a:xfrm>
                <a:off x="7106991" y="2034190"/>
                <a:ext cx="255683" cy="163929"/>
              </a:xfrm>
              <a:custGeom>
                <a:avLst/>
                <a:gdLst>
                  <a:gd name="T0" fmla="*/ 244 w 244"/>
                  <a:gd name="T1" fmla="*/ 2942 h 151"/>
                  <a:gd name="T2" fmla="*/ 244 w 244"/>
                  <a:gd name="T3" fmla="*/ 0 h 151"/>
                  <a:gd name="T4" fmla="*/ 0 w 244"/>
                  <a:gd name="T5" fmla="*/ 0 h 151"/>
                  <a:gd name="T6" fmla="*/ 0 w 244"/>
                  <a:gd name="T7" fmla="*/ 2942 h 151"/>
                  <a:gd name="T8" fmla="*/ 244 w 244"/>
                  <a:gd name="T9" fmla="*/ 2942 h 151"/>
                  <a:gd name="T10" fmla="*/ 244 w 244"/>
                  <a:gd name="T11" fmla="*/ 2942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216" name="Freeform 42"/>
              <p:cNvSpPr>
                <a:spLocks/>
              </p:cNvSpPr>
              <p:nvPr userDrawn="1"/>
            </p:nvSpPr>
            <p:spPr bwMode="auto">
              <a:xfrm>
                <a:off x="7106991" y="2034190"/>
                <a:ext cx="255683" cy="161827"/>
              </a:xfrm>
              <a:custGeom>
                <a:avLst/>
                <a:gdLst>
                  <a:gd name="T0" fmla="*/ 244 w 244"/>
                  <a:gd name="T1" fmla="*/ 264 h 151"/>
                  <a:gd name="T2" fmla="*/ 95 w 244"/>
                  <a:gd name="T3" fmla="*/ 264 h 151"/>
                  <a:gd name="T4" fmla="*/ 95 w 244"/>
                  <a:gd name="T5" fmla="*/ 0 h 151"/>
                  <a:gd name="T6" fmla="*/ 65 w 244"/>
                  <a:gd name="T7" fmla="*/ 0 h 151"/>
                  <a:gd name="T8" fmla="*/ 65 w 244"/>
                  <a:gd name="T9" fmla="*/ 264 h 151"/>
                  <a:gd name="T10" fmla="*/ 0 w 244"/>
                  <a:gd name="T11" fmla="*/ 264 h 151"/>
                  <a:gd name="T12" fmla="*/ 0 w 244"/>
                  <a:gd name="T13" fmla="*/ 398 h 151"/>
                  <a:gd name="T14" fmla="*/ 65 w 244"/>
                  <a:gd name="T15" fmla="*/ 398 h 151"/>
                  <a:gd name="T16" fmla="*/ 65 w 244"/>
                  <a:gd name="T17" fmla="*/ 666 h 151"/>
                  <a:gd name="T18" fmla="*/ 95 w 244"/>
                  <a:gd name="T19" fmla="*/ 666 h 151"/>
                  <a:gd name="T20" fmla="*/ 95 w 244"/>
                  <a:gd name="T21" fmla="*/ 398 h 151"/>
                  <a:gd name="T22" fmla="*/ 244 w 244"/>
                  <a:gd name="T23" fmla="*/ 398 h 151"/>
                  <a:gd name="T24" fmla="*/ 244 w 244"/>
                  <a:gd name="T25" fmla="*/ 264 h 151"/>
                  <a:gd name="T26" fmla="*/ 244 w 244"/>
                  <a:gd name="T27" fmla="*/ 264 h 1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4"/>
                  <a:gd name="T43" fmla="*/ 0 h 151"/>
                  <a:gd name="T44" fmla="*/ 244 w 244"/>
                  <a:gd name="T45" fmla="*/ 151 h 1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4" h="151">
                    <a:moveTo>
                      <a:pt x="244" y="62"/>
                    </a:moveTo>
                    <a:lnTo>
                      <a:pt x="95" y="62"/>
                    </a:lnTo>
                    <a:lnTo>
                      <a:pt x="95" y="0"/>
                    </a:lnTo>
                    <a:lnTo>
                      <a:pt x="65" y="0"/>
                    </a:lnTo>
                    <a:lnTo>
                      <a:pt x="65" y="62"/>
                    </a:lnTo>
                    <a:lnTo>
                      <a:pt x="0" y="62"/>
                    </a:lnTo>
                    <a:lnTo>
                      <a:pt x="0" y="90"/>
                    </a:lnTo>
                    <a:lnTo>
                      <a:pt x="65" y="90"/>
                    </a:lnTo>
                    <a:lnTo>
                      <a:pt x="65" y="151"/>
                    </a:lnTo>
                    <a:lnTo>
                      <a:pt x="95" y="151"/>
                    </a:lnTo>
                    <a:lnTo>
                      <a:pt x="95" y="90"/>
                    </a:lnTo>
                    <a:lnTo>
                      <a:pt x="244" y="90"/>
                    </a:lnTo>
                    <a:lnTo>
                      <a:pt x="244" y="62"/>
                    </a:lnTo>
                    <a:close/>
                  </a:path>
                </a:pathLst>
              </a:custGeom>
              <a:solidFill>
                <a:srgbClr val="FFFFFF"/>
              </a:solidFill>
              <a:ln w="9525">
                <a:noFill/>
                <a:round/>
                <a:headEnd/>
                <a:tailEnd/>
              </a:ln>
            </p:spPr>
            <p:txBody>
              <a:bodyPr/>
              <a:lstStyle/>
              <a:p>
                <a:pPr>
                  <a:defRPr/>
                </a:pPr>
                <a:endParaRPr lang="en-GB" dirty="0">
                  <a:solidFill>
                    <a:srgbClr val="FFFFFF"/>
                  </a:solidFill>
                </a:endParaRPr>
              </a:p>
            </p:txBody>
          </p:sp>
        </p:grpSp>
        <p:grpSp>
          <p:nvGrpSpPr>
            <p:cNvPr id="11" name="Group 254"/>
            <p:cNvGrpSpPr>
              <a:grpSpLocks/>
            </p:cNvGrpSpPr>
            <p:nvPr userDrawn="1"/>
          </p:nvGrpSpPr>
          <p:grpSpPr bwMode="auto">
            <a:xfrm>
              <a:off x="615950" y="6619868"/>
              <a:ext cx="190500" cy="128587"/>
              <a:chOff x="6341261" y="2034186"/>
              <a:chExt cx="254095" cy="170190"/>
            </a:xfrm>
          </p:grpSpPr>
          <p:sp>
            <p:nvSpPr>
              <p:cNvPr id="212" name="Freeform 211"/>
              <p:cNvSpPr>
                <a:spLocks/>
              </p:cNvSpPr>
              <p:nvPr/>
            </p:nvSpPr>
            <p:spPr bwMode="auto">
              <a:xfrm>
                <a:off x="6341261" y="2034186"/>
                <a:ext cx="254095" cy="170190"/>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213" name="Freeform 212"/>
              <p:cNvSpPr>
                <a:spLocks/>
              </p:cNvSpPr>
              <p:nvPr/>
            </p:nvSpPr>
            <p:spPr bwMode="auto">
              <a:xfrm>
                <a:off x="6341261" y="2034186"/>
                <a:ext cx="80463" cy="170190"/>
              </a:xfrm>
              <a:custGeom>
                <a:avLst/>
                <a:gdLst>
                  <a:gd name="T0" fmla="*/ 77 w 77"/>
                  <a:gd name="T1" fmla="*/ 151 h 151"/>
                  <a:gd name="T2" fmla="*/ 77 w 77"/>
                  <a:gd name="T3" fmla="*/ 0 h 151"/>
                  <a:gd name="T4" fmla="*/ 0 w 77"/>
                  <a:gd name="T5" fmla="*/ 0 h 151"/>
                  <a:gd name="T6" fmla="*/ 0 w 77"/>
                  <a:gd name="T7" fmla="*/ 151 h 151"/>
                  <a:gd name="T8" fmla="*/ 77 w 77"/>
                  <a:gd name="T9" fmla="*/ 151 h 151"/>
                  <a:gd name="T10" fmla="*/ 77 w 77"/>
                  <a:gd name="T11" fmla="*/ 151 h 151"/>
                  <a:gd name="T12" fmla="*/ 0 60000 65536"/>
                  <a:gd name="T13" fmla="*/ 0 60000 65536"/>
                  <a:gd name="T14" fmla="*/ 0 60000 65536"/>
                  <a:gd name="T15" fmla="*/ 0 60000 65536"/>
                  <a:gd name="T16" fmla="*/ 0 60000 65536"/>
                  <a:gd name="T17" fmla="*/ 0 60000 65536"/>
                  <a:gd name="T18" fmla="*/ 0 w 77"/>
                  <a:gd name="T19" fmla="*/ 0 h 151"/>
                  <a:gd name="T20" fmla="*/ 77 w 77"/>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7" h="151">
                    <a:moveTo>
                      <a:pt x="77" y="151"/>
                    </a:moveTo>
                    <a:lnTo>
                      <a:pt x="77" y="0"/>
                    </a:lnTo>
                    <a:lnTo>
                      <a:pt x="0" y="0"/>
                    </a:lnTo>
                    <a:lnTo>
                      <a:pt x="0" y="151"/>
                    </a:lnTo>
                    <a:lnTo>
                      <a:pt x="77" y="151"/>
                    </a:lnTo>
                    <a:close/>
                  </a:path>
                </a:pathLst>
              </a:custGeom>
              <a:solidFill>
                <a:srgbClr val="000000"/>
              </a:solidFill>
              <a:ln w="9525">
                <a:noFill/>
                <a:round/>
                <a:headEnd/>
                <a:tailEnd/>
              </a:ln>
            </p:spPr>
            <p:txBody>
              <a:bodyPr/>
              <a:lstStyle/>
              <a:p>
                <a:pPr>
                  <a:defRPr/>
                </a:pPr>
                <a:endParaRPr lang="en-GB" dirty="0">
                  <a:solidFill>
                    <a:srgbClr val="FFFFFF"/>
                  </a:solidFill>
                </a:endParaRPr>
              </a:p>
            </p:txBody>
          </p:sp>
          <p:sp>
            <p:nvSpPr>
              <p:cNvPr id="214" name="Freeform 213"/>
              <p:cNvSpPr>
                <a:spLocks/>
              </p:cNvSpPr>
              <p:nvPr/>
            </p:nvSpPr>
            <p:spPr bwMode="auto">
              <a:xfrm>
                <a:off x="6508541" y="2034186"/>
                <a:ext cx="86815" cy="170190"/>
              </a:xfrm>
              <a:custGeom>
                <a:avLst/>
                <a:gdLst>
                  <a:gd name="T0" fmla="*/ 84 w 84"/>
                  <a:gd name="T1" fmla="*/ 151 h 151"/>
                  <a:gd name="T2" fmla="*/ 84 w 84"/>
                  <a:gd name="T3" fmla="*/ 0 h 151"/>
                  <a:gd name="T4" fmla="*/ 0 w 84"/>
                  <a:gd name="T5" fmla="*/ 0 h 151"/>
                  <a:gd name="T6" fmla="*/ 0 w 84"/>
                  <a:gd name="T7" fmla="*/ 151 h 151"/>
                  <a:gd name="T8" fmla="*/ 84 w 84"/>
                  <a:gd name="T9" fmla="*/ 151 h 151"/>
                  <a:gd name="T10" fmla="*/ 84 w 84"/>
                  <a:gd name="T11" fmla="*/ 151 h 151"/>
                  <a:gd name="T12" fmla="*/ 0 60000 65536"/>
                  <a:gd name="T13" fmla="*/ 0 60000 65536"/>
                  <a:gd name="T14" fmla="*/ 0 60000 65536"/>
                  <a:gd name="T15" fmla="*/ 0 60000 65536"/>
                  <a:gd name="T16" fmla="*/ 0 60000 65536"/>
                  <a:gd name="T17" fmla="*/ 0 60000 65536"/>
                  <a:gd name="T18" fmla="*/ 0 w 84"/>
                  <a:gd name="T19" fmla="*/ 0 h 151"/>
                  <a:gd name="T20" fmla="*/ 84 w 8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84" h="151">
                    <a:moveTo>
                      <a:pt x="84" y="151"/>
                    </a:moveTo>
                    <a:lnTo>
                      <a:pt x="84" y="0"/>
                    </a:lnTo>
                    <a:lnTo>
                      <a:pt x="0" y="0"/>
                    </a:lnTo>
                    <a:lnTo>
                      <a:pt x="0" y="151"/>
                    </a:lnTo>
                    <a:lnTo>
                      <a:pt x="84" y="151"/>
                    </a:lnTo>
                    <a:close/>
                  </a:path>
                </a:pathLst>
              </a:custGeom>
              <a:solidFill>
                <a:srgbClr val="FF0000"/>
              </a:solidFill>
              <a:ln w="9525">
                <a:noFill/>
                <a:round/>
                <a:headEnd/>
                <a:tailEnd/>
              </a:ln>
            </p:spPr>
            <p:txBody>
              <a:bodyPr/>
              <a:lstStyle/>
              <a:p>
                <a:pPr>
                  <a:defRPr/>
                </a:pPr>
                <a:endParaRPr lang="en-GB" dirty="0">
                  <a:solidFill>
                    <a:srgbClr val="FFFFFF"/>
                  </a:solidFill>
                </a:endParaRPr>
              </a:p>
            </p:txBody>
          </p:sp>
        </p:grpSp>
        <p:grpSp>
          <p:nvGrpSpPr>
            <p:cNvPr id="12" name="Group 49"/>
            <p:cNvGrpSpPr>
              <a:grpSpLocks/>
            </p:cNvGrpSpPr>
            <p:nvPr userDrawn="1"/>
          </p:nvGrpSpPr>
          <p:grpSpPr bwMode="auto">
            <a:xfrm>
              <a:off x="369888" y="6619868"/>
              <a:ext cx="190640" cy="123854"/>
              <a:chOff x="529" y="1166"/>
              <a:chExt cx="245" cy="157"/>
            </a:xfrm>
          </p:grpSpPr>
          <p:sp>
            <p:nvSpPr>
              <p:cNvPr id="208" name="Freeform 50"/>
              <p:cNvSpPr>
                <a:spLocks/>
              </p:cNvSpPr>
              <p:nvPr/>
            </p:nvSpPr>
            <p:spPr bwMode="auto">
              <a:xfrm>
                <a:off x="529" y="1166"/>
                <a:ext cx="245" cy="151"/>
              </a:xfrm>
              <a:custGeom>
                <a:avLst/>
                <a:gdLst>
                  <a:gd name="T0" fmla="*/ 244 w 244"/>
                  <a:gd name="T1" fmla="*/ 151 h 151"/>
                  <a:gd name="T2" fmla="*/ 244 w 244"/>
                  <a:gd name="T3" fmla="*/ 0 h 151"/>
                  <a:gd name="T4" fmla="*/ 0 w 244"/>
                  <a:gd name="T5" fmla="*/ 0 h 151"/>
                  <a:gd name="T6" fmla="*/ 0 w 244"/>
                  <a:gd name="T7" fmla="*/ 151 h 151"/>
                  <a:gd name="T8" fmla="*/ 244 w 244"/>
                  <a:gd name="T9" fmla="*/ 151 h 151"/>
                  <a:gd name="T10" fmla="*/ 244 w 244"/>
                  <a:gd name="T11" fmla="*/ 151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209" name="Freeform 51"/>
              <p:cNvSpPr>
                <a:spLocks/>
              </p:cNvSpPr>
              <p:nvPr/>
            </p:nvSpPr>
            <p:spPr bwMode="auto">
              <a:xfrm>
                <a:off x="529" y="1166"/>
                <a:ext cx="245" cy="50"/>
              </a:xfrm>
              <a:custGeom>
                <a:avLst/>
                <a:gdLst>
                  <a:gd name="T0" fmla="*/ 244 w 244"/>
                  <a:gd name="T1" fmla="*/ 50 h 50"/>
                  <a:gd name="T2" fmla="*/ 244 w 244"/>
                  <a:gd name="T3" fmla="*/ 0 h 50"/>
                  <a:gd name="T4" fmla="*/ 0 w 244"/>
                  <a:gd name="T5" fmla="*/ 0 h 50"/>
                  <a:gd name="T6" fmla="*/ 0 w 244"/>
                  <a:gd name="T7" fmla="*/ 50 h 50"/>
                  <a:gd name="T8" fmla="*/ 244 w 244"/>
                  <a:gd name="T9" fmla="*/ 50 h 50"/>
                  <a:gd name="T10" fmla="*/ 244 w 244"/>
                  <a:gd name="T11" fmla="*/ 5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210" name="Freeform 52"/>
              <p:cNvSpPr>
                <a:spLocks/>
              </p:cNvSpPr>
              <p:nvPr/>
            </p:nvSpPr>
            <p:spPr bwMode="auto">
              <a:xfrm>
                <a:off x="529" y="1273"/>
                <a:ext cx="245" cy="50"/>
              </a:xfrm>
              <a:custGeom>
                <a:avLst/>
                <a:gdLst>
                  <a:gd name="T0" fmla="*/ 244 w 244"/>
                  <a:gd name="T1" fmla="*/ 51 h 51"/>
                  <a:gd name="T2" fmla="*/ 244 w 244"/>
                  <a:gd name="T3" fmla="*/ 0 h 51"/>
                  <a:gd name="T4" fmla="*/ 0 w 244"/>
                  <a:gd name="T5" fmla="*/ 0 h 51"/>
                  <a:gd name="T6" fmla="*/ 0 w 244"/>
                  <a:gd name="T7" fmla="*/ 51 h 51"/>
                  <a:gd name="T8" fmla="*/ 244 w 244"/>
                  <a:gd name="T9" fmla="*/ 51 h 51"/>
                  <a:gd name="T10" fmla="*/ 244 w 244"/>
                  <a:gd name="T11" fmla="*/ 51 h 51"/>
                  <a:gd name="T12" fmla="*/ 0 60000 65536"/>
                  <a:gd name="T13" fmla="*/ 0 60000 65536"/>
                  <a:gd name="T14" fmla="*/ 0 60000 65536"/>
                  <a:gd name="T15" fmla="*/ 0 60000 65536"/>
                  <a:gd name="T16" fmla="*/ 0 60000 65536"/>
                  <a:gd name="T17" fmla="*/ 0 60000 65536"/>
                  <a:gd name="T18" fmla="*/ 0 w 244"/>
                  <a:gd name="T19" fmla="*/ 0 h 51"/>
                  <a:gd name="T20" fmla="*/ 244 w 244"/>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4" h="51">
                    <a:moveTo>
                      <a:pt x="244" y="51"/>
                    </a:moveTo>
                    <a:lnTo>
                      <a:pt x="244" y="0"/>
                    </a:lnTo>
                    <a:lnTo>
                      <a:pt x="0" y="0"/>
                    </a:lnTo>
                    <a:lnTo>
                      <a:pt x="0" y="51"/>
                    </a:lnTo>
                    <a:lnTo>
                      <a:pt x="244" y="51"/>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211" name="Freeform 53"/>
              <p:cNvSpPr>
                <a:spLocks/>
              </p:cNvSpPr>
              <p:nvPr/>
            </p:nvSpPr>
            <p:spPr bwMode="auto">
              <a:xfrm>
                <a:off x="529" y="1166"/>
                <a:ext cx="245" cy="155"/>
              </a:xfrm>
              <a:custGeom>
                <a:avLst/>
                <a:gdLst>
                  <a:gd name="T0" fmla="*/ 244 w 244"/>
                  <a:gd name="T1" fmla="*/ 156 h 156"/>
                  <a:gd name="T2" fmla="*/ 244 w 244"/>
                  <a:gd name="T3" fmla="*/ 0 h 156"/>
                  <a:gd name="T4" fmla="*/ 0 w 244"/>
                  <a:gd name="T5" fmla="*/ 0 h 156"/>
                  <a:gd name="T6" fmla="*/ 0 w 244"/>
                  <a:gd name="T7" fmla="*/ 156 h 156"/>
                  <a:gd name="T8" fmla="*/ 244 w 244"/>
                  <a:gd name="T9" fmla="*/ 156 h 156"/>
                  <a:gd name="T10" fmla="*/ 244 w 244"/>
                  <a:gd name="T11" fmla="*/ 156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grpSp>
        <p:grpSp>
          <p:nvGrpSpPr>
            <p:cNvPr id="13" name="Group 54"/>
            <p:cNvGrpSpPr>
              <a:grpSpLocks/>
            </p:cNvGrpSpPr>
            <p:nvPr userDrawn="1"/>
          </p:nvGrpSpPr>
          <p:grpSpPr bwMode="auto">
            <a:xfrm>
              <a:off x="2587952" y="6619868"/>
              <a:ext cx="191832" cy="123854"/>
              <a:chOff x="1117" y="2394"/>
              <a:chExt cx="245" cy="157"/>
            </a:xfrm>
          </p:grpSpPr>
          <p:sp>
            <p:nvSpPr>
              <p:cNvPr id="197" name="Freeform 55"/>
              <p:cNvSpPr>
                <a:spLocks/>
              </p:cNvSpPr>
              <p:nvPr/>
            </p:nvSpPr>
            <p:spPr bwMode="auto">
              <a:xfrm>
                <a:off x="1117" y="2394"/>
                <a:ext cx="245" cy="157"/>
              </a:xfrm>
              <a:custGeom>
                <a:avLst/>
                <a:gdLst>
                  <a:gd name="T0" fmla="*/ 244 w 244"/>
                  <a:gd name="T1" fmla="*/ 157 h 157"/>
                  <a:gd name="T2" fmla="*/ 0 w 244"/>
                  <a:gd name="T3" fmla="*/ 157 h 157"/>
                  <a:gd name="T4" fmla="*/ 0 w 244"/>
                  <a:gd name="T5" fmla="*/ 0 h 157"/>
                  <a:gd name="T6" fmla="*/ 244 w 244"/>
                  <a:gd name="T7" fmla="*/ 0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0" y="157"/>
                    </a:lnTo>
                    <a:lnTo>
                      <a:pt x="0" y="0"/>
                    </a:lnTo>
                    <a:lnTo>
                      <a:pt x="244" y="0"/>
                    </a:lnTo>
                    <a:lnTo>
                      <a:pt x="244" y="157"/>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198" name="Freeform 56"/>
              <p:cNvSpPr>
                <a:spLocks/>
              </p:cNvSpPr>
              <p:nvPr/>
            </p:nvSpPr>
            <p:spPr bwMode="auto">
              <a:xfrm>
                <a:off x="1117" y="2394"/>
                <a:ext cx="34" cy="34"/>
              </a:xfrm>
              <a:custGeom>
                <a:avLst/>
                <a:gdLst>
                  <a:gd name="T0" fmla="*/ 35 w 35"/>
                  <a:gd name="T1" fmla="*/ 34 h 34"/>
                  <a:gd name="T2" fmla="*/ 0 w 35"/>
                  <a:gd name="T3" fmla="*/ 34 h 34"/>
                  <a:gd name="T4" fmla="*/ 0 w 35"/>
                  <a:gd name="T5" fmla="*/ 0 h 34"/>
                  <a:gd name="T6" fmla="*/ 35 w 35"/>
                  <a:gd name="T7" fmla="*/ 0 h 34"/>
                  <a:gd name="T8" fmla="*/ 35 w 35"/>
                  <a:gd name="T9" fmla="*/ 34 h 34"/>
                  <a:gd name="T10" fmla="*/ 35 w 35"/>
                  <a:gd name="T11" fmla="*/ 34 h 34"/>
                  <a:gd name="T12" fmla="*/ 0 60000 65536"/>
                  <a:gd name="T13" fmla="*/ 0 60000 65536"/>
                  <a:gd name="T14" fmla="*/ 0 60000 65536"/>
                  <a:gd name="T15" fmla="*/ 0 60000 65536"/>
                  <a:gd name="T16" fmla="*/ 0 60000 65536"/>
                  <a:gd name="T17" fmla="*/ 0 60000 65536"/>
                  <a:gd name="T18" fmla="*/ 0 w 35"/>
                  <a:gd name="T19" fmla="*/ 0 h 34"/>
                  <a:gd name="T20" fmla="*/ 35 w 35"/>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5" h="34">
                    <a:moveTo>
                      <a:pt x="35" y="34"/>
                    </a:moveTo>
                    <a:lnTo>
                      <a:pt x="0" y="34"/>
                    </a:lnTo>
                    <a:lnTo>
                      <a:pt x="0" y="0"/>
                    </a:lnTo>
                    <a:lnTo>
                      <a:pt x="35" y="0"/>
                    </a:lnTo>
                    <a:lnTo>
                      <a:pt x="35" y="34"/>
                    </a:lnTo>
                    <a:close/>
                  </a:path>
                </a:pathLst>
              </a:custGeom>
              <a:solidFill>
                <a:srgbClr val="34AACD"/>
              </a:solidFill>
              <a:ln w="9525">
                <a:noFill/>
                <a:round/>
                <a:headEnd/>
                <a:tailEnd/>
              </a:ln>
            </p:spPr>
            <p:txBody>
              <a:bodyPr/>
              <a:lstStyle/>
              <a:p>
                <a:pPr>
                  <a:defRPr/>
                </a:pPr>
                <a:endParaRPr lang="en-GB" dirty="0">
                  <a:solidFill>
                    <a:srgbClr val="FFFFFF"/>
                  </a:solidFill>
                </a:endParaRPr>
              </a:p>
            </p:txBody>
          </p:sp>
          <p:sp>
            <p:nvSpPr>
              <p:cNvPr id="199" name="Freeform 57"/>
              <p:cNvSpPr>
                <a:spLocks/>
              </p:cNvSpPr>
              <p:nvPr/>
            </p:nvSpPr>
            <p:spPr bwMode="auto">
              <a:xfrm>
                <a:off x="1117" y="2444"/>
                <a:ext cx="34" cy="34"/>
              </a:xfrm>
              <a:custGeom>
                <a:avLst/>
                <a:gdLst>
                  <a:gd name="T0" fmla="*/ 35 w 35"/>
                  <a:gd name="T1" fmla="*/ 33 h 33"/>
                  <a:gd name="T2" fmla="*/ 0 w 35"/>
                  <a:gd name="T3" fmla="*/ 33 h 33"/>
                  <a:gd name="T4" fmla="*/ 0 w 35"/>
                  <a:gd name="T5" fmla="*/ 0 h 33"/>
                  <a:gd name="T6" fmla="*/ 35 w 35"/>
                  <a:gd name="T7" fmla="*/ 0 h 33"/>
                  <a:gd name="T8" fmla="*/ 35 w 35"/>
                  <a:gd name="T9" fmla="*/ 33 h 33"/>
                  <a:gd name="T10" fmla="*/ 35 w 35"/>
                  <a:gd name="T11" fmla="*/ 33 h 33"/>
                  <a:gd name="T12" fmla="*/ 0 60000 65536"/>
                  <a:gd name="T13" fmla="*/ 0 60000 65536"/>
                  <a:gd name="T14" fmla="*/ 0 60000 65536"/>
                  <a:gd name="T15" fmla="*/ 0 60000 65536"/>
                  <a:gd name="T16" fmla="*/ 0 60000 65536"/>
                  <a:gd name="T17" fmla="*/ 0 60000 65536"/>
                  <a:gd name="T18" fmla="*/ 0 w 35"/>
                  <a:gd name="T19" fmla="*/ 0 h 33"/>
                  <a:gd name="T20" fmla="*/ 35 w 3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5" h="33">
                    <a:moveTo>
                      <a:pt x="35" y="33"/>
                    </a:moveTo>
                    <a:lnTo>
                      <a:pt x="0" y="33"/>
                    </a:lnTo>
                    <a:lnTo>
                      <a:pt x="0" y="0"/>
                    </a:lnTo>
                    <a:lnTo>
                      <a:pt x="35" y="0"/>
                    </a:lnTo>
                    <a:lnTo>
                      <a:pt x="35" y="33"/>
                    </a:lnTo>
                    <a:close/>
                  </a:path>
                </a:pathLst>
              </a:custGeom>
              <a:solidFill>
                <a:srgbClr val="34AACD"/>
              </a:solidFill>
              <a:ln w="9525">
                <a:noFill/>
                <a:round/>
                <a:headEnd/>
                <a:tailEnd/>
              </a:ln>
            </p:spPr>
            <p:txBody>
              <a:bodyPr/>
              <a:lstStyle/>
              <a:p>
                <a:pPr>
                  <a:defRPr/>
                </a:pPr>
                <a:endParaRPr lang="en-GB" dirty="0">
                  <a:solidFill>
                    <a:srgbClr val="FFFFFF"/>
                  </a:solidFill>
                </a:endParaRPr>
              </a:p>
            </p:txBody>
          </p:sp>
          <p:sp>
            <p:nvSpPr>
              <p:cNvPr id="200" name="Freeform 58"/>
              <p:cNvSpPr>
                <a:spLocks/>
              </p:cNvSpPr>
              <p:nvPr/>
            </p:nvSpPr>
            <p:spPr bwMode="auto">
              <a:xfrm>
                <a:off x="1175" y="2394"/>
                <a:ext cx="22" cy="34"/>
              </a:xfrm>
              <a:custGeom>
                <a:avLst/>
                <a:gdLst>
                  <a:gd name="T0" fmla="*/ 36 w 36"/>
                  <a:gd name="T1" fmla="*/ 34 h 34"/>
                  <a:gd name="T2" fmla="*/ 0 w 36"/>
                  <a:gd name="T3" fmla="*/ 34 h 34"/>
                  <a:gd name="T4" fmla="*/ 0 w 36"/>
                  <a:gd name="T5" fmla="*/ 0 h 34"/>
                  <a:gd name="T6" fmla="*/ 36 w 36"/>
                  <a:gd name="T7" fmla="*/ 0 h 34"/>
                  <a:gd name="T8" fmla="*/ 36 w 36"/>
                  <a:gd name="T9" fmla="*/ 34 h 34"/>
                  <a:gd name="T10" fmla="*/ 36 w 36"/>
                  <a:gd name="T11" fmla="*/ 34 h 34"/>
                  <a:gd name="T12" fmla="*/ 0 60000 65536"/>
                  <a:gd name="T13" fmla="*/ 0 60000 65536"/>
                  <a:gd name="T14" fmla="*/ 0 60000 65536"/>
                  <a:gd name="T15" fmla="*/ 0 60000 65536"/>
                  <a:gd name="T16" fmla="*/ 0 60000 65536"/>
                  <a:gd name="T17" fmla="*/ 0 60000 65536"/>
                  <a:gd name="T18" fmla="*/ 0 w 36"/>
                  <a:gd name="T19" fmla="*/ 0 h 34"/>
                  <a:gd name="T20" fmla="*/ 36 w 3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6" h="34">
                    <a:moveTo>
                      <a:pt x="36" y="34"/>
                    </a:moveTo>
                    <a:lnTo>
                      <a:pt x="0" y="34"/>
                    </a:lnTo>
                    <a:lnTo>
                      <a:pt x="0" y="0"/>
                    </a:lnTo>
                    <a:lnTo>
                      <a:pt x="36" y="0"/>
                    </a:lnTo>
                    <a:lnTo>
                      <a:pt x="36" y="34"/>
                    </a:lnTo>
                    <a:close/>
                  </a:path>
                </a:pathLst>
              </a:custGeom>
              <a:solidFill>
                <a:srgbClr val="34AACD"/>
              </a:solidFill>
              <a:ln w="9525">
                <a:noFill/>
                <a:round/>
                <a:headEnd/>
                <a:tailEnd/>
              </a:ln>
            </p:spPr>
            <p:txBody>
              <a:bodyPr/>
              <a:lstStyle/>
              <a:p>
                <a:pPr>
                  <a:defRPr/>
                </a:pPr>
                <a:endParaRPr lang="en-GB" dirty="0">
                  <a:solidFill>
                    <a:srgbClr val="FFFFFF"/>
                  </a:solidFill>
                </a:endParaRPr>
              </a:p>
            </p:txBody>
          </p:sp>
          <p:sp>
            <p:nvSpPr>
              <p:cNvPr id="201" name="Freeform 59"/>
              <p:cNvSpPr>
                <a:spLocks/>
              </p:cNvSpPr>
              <p:nvPr/>
            </p:nvSpPr>
            <p:spPr bwMode="auto">
              <a:xfrm>
                <a:off x="1175" y="2444"/>
                <a:ext cx="22" cy="34"/>
              </a:xfrm>
              <a:custGeom>
                <a:avLst/>
                <a:gdLst>
                  <a:gd name="T0" fmla="*/ 36 w 36"/>
                  <a:gd name="T1" fmla="*/ 33 h 33"/>
                  <a:gd name="T2" fmla="*/ 0 w 36"/>
                  <a:gd name="T3" fmla="*/ 33 h 33"/>
                  <a:gd name="T4" fmla="*/ 0 w 36"/>
                  <a:gd name="T5" fmla="*/ 0 h 33"/>
                  <a:gd name="T6" fmla="*/ 36 w 36"/>
                  <a:gd name="T7" fmla="*/ 0 h 33"/>
                  <a:gd name="T8" fmla="*/ 36 w 36"/>
                  <a:gd name="T9" fmla="*/ 33 h 33"/>
                  <a:gd name="T10" fmla="*/ 36 w 36"/>
                  <a:gd name="T11" fmla="*/ 33 h 33"/>
                  <a:gd name="T12" fmla="*/ 0 60000 65536"/>
                  <a:gd name="T13" fmla="*/ 0 60000 65536"/>
                  <a:gd name="T14" fmla="*/ 0 60000 65536"/>
                  <a:gd name="T15" fmla="*/ 0 60000 65536"/>
                  <a:gd name="T16" fmla="*/ 0 60000 65536"/>
                  <a:gd name="T17" fmla="*/ 0 60000 65536"/>
                  <a:gd name="T18" fmla="*/ 0 w 36"/>
                  <a:gd name="T19" fmla="*/ 0 h 33"/>
                  <a:gd name="T20" fmla="*/ 36 w 36"/>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36" h="33">
                    <a:moveTo>
                      <a:pt x="36" y="33"/>
                    </a:moveTo>
                    <a:lnTo>
                      <a:pt x="0" y="33"/>
                    </a:lnTo>
                    <a:lnTo>
                      <a:pt x="0" y="0"/>
                    </a:lnTo>
                    <a:lnTo>
                      <a:pt x="36" y="0"/>
                    </a:lnTo>
                    <a:lnTo>
                      <a:pt x="36" y="33"/>
                    </a:lnTo>
                    <a:close/>
                  </a:path>
                </a:pathLst>
              </a:custGeom>
              <a:solidFill>
                <a:srgbClr val="34AACD"/>
              </a:solidFill>
              <a:ln w="9525">
                <a:noFill/>
                <a:round/>
                <a:headEnd/>
                <a:tailEnd/>
              </a:ln>
            </p:spPr>
            <p:txBody>
              <a:bodyPr/>
              <a:lstStyle/>
              <a:p>
                <a:pPr>
                  <a:defRPr/>
                </a:pPr>
                <a:endParaRPr lang="en-GB" dirty="0">
                  <a:solidFill>
                    <a:srgbClr val="FFFFFF"/>
                  </a:solidFill>
                </a:endParaRPr>
              </a:p>
            </p:txBody>
          </p:sp>
          <p:sp>
            <p:nvSpPr>
              <p:cNvPr id="202" name="Freeform 60"/>
              <p:cNvSpPr>
                <a:spLocks/>
              </p:cNvSpPr>
              <p:nvPr/>
            </p:nvSpPr>
            <p:spPr bwMode="auto">
              <a:xfrm>
                <a:off x="1117" y="2501"/>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dirty="0">
                  <a:solidFill>
                    <a:srgbClr val="FFFFFF"/>
                  </a:solidFill>
                </a:endParaRPr>
              </a:p>
            </p:txBody>
          </p:sp>
          <p:sp>
            <p:nvSpPr>
              <p:cNvPr id="203" name="Freeform 61"/>
              <p:cNvSpPr>
                <a:spLocks/>
              </p:cNvSpPr>
              <p:nvPr/>
            </p:nvSpPr>
            <p:spPr bwMode="auto">
              <a:xfrm>
                <a:off x="1117" y="2535"/>
                <a:ext cx="245" cy="16"/>
              </a:xfrm>
              <a:custGeom>
                <a:avLst/>
                <a:gdLst>
                  <a:gd name="T0" fmla="*/ 244 w 244"/>
                  <a:gd name="T1" fmla="*/ 0 h 17"/>
                  <a:gd name="T2" fmla="*/ 0 w 244"/>
                  <a:gd name="T3" fmla="*/ 0 h 17"/>
                  <a:gd name="T4" fmla="*/ 0 w 244"/>
                  <a:gd name="T5" fmla="*/ 17 h 17"/>
                  <a:gd name="T6" fmla="*/ 244 w 244"/>
                  <a:gd name="T7" fmla="*/ 17 h 17"/>
                  <a:gd name="T8" fmla="*/ 244 w 244"/>
                  <a:gd name="T9" fmla="*/ 0 h 17"/>
                  <a:gd name="T10" fmla="*/ 244 w 244"/>
                  <a:gd name="T11" fmla="*/ 0 h 17"/>
                  <a:gd name="T12" fmla="*/ 0 60000 65536"/>
                  <a:gd name="T13" fmla="*/ 0 60000 65536"/>
                  <a:gd name="T14" fmla="*/ 0 60000 65536"/>
                  <a:gd name="T15" fmla="*/ 0 60000 65536"/>
                  <a:gd name="T16" fmla="*/ 0 60000 65536"/>
                  <a:gd name="T17" fmla="*/ 0 60000 65536"/>
                  <a:gd name="T18" fmla="*/ 0 w 244"/>
                  <a:gd name="T19" fmla="*/ 0 h 17"/>
                  <a:gd name="T20" fmla="*/ 244 w 24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44" h="17">
                    <a:moveTo>
                      <a:pt x="244" y="0"/>
                    </a:moveTo>
                    <a:lnTo>
                      <a:pt x="0" y="0"/>
                    </a:lnTo>
                    <a:lnTo>
                      <a:pt x="0" y="17"/>
                    </a:lnTo>
                    <a:lnTo>
                      <a:pt x="244" y="17"/>
                    </a:lnTo>
                    <a:lnTo>
                      <a:pt x="244" y="0"/>
                    </a:lnTo>
                    <a:close/>
                  </a:path>
                </a:pathLst>
              </a:custGeom>
              <a:solidFill>
                <a:srgbClr val="34AACD"/>
              </a:solidFill>
              <a:ln w="9525">
                <a:noFill/>
                <a:round/>
                <a:headEnd/>
                <a:tailEnd/>
              </a:ln>
            </p:spPr>
            <p:txBody>
              <a:bodyPr/>
              <a:lstStyle/>
              <a:p>
                <a:pPr>
                  <a:defRPr/>
                </a:pPr>
                <a:endParaRPr lang="en-GB" dirty="0">
                  <a:solidFill>
                    <a:srgbClr val="FFFFFF"/>
                  </a:solidFill>
                </a:endParaRPr>
              </a:p>
            </p:txBody>
          </p:sp>
          <p:sp>
            <p:nvSpPr>
              <p:cNvPr id="204" name="Freeform 62"/>
              <p:cNvSpPr>
                <a:spLocks/>
              </p:cNvSpPr>
              <p:nvPr/>
            </p:nvSpPr>
            <p:spPr bwMode="auto">
              <a:xfrm>
                <a:off x="1212" y="2428"/>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dirty="0">
                  <a:solidFill>
                    <a:srgbClr val="FFFFFF"/>
                  </a:solidFill>
                </a:endParaRPr>
              </a:p>
            </p:txBody>
          </p:sp>
          <p:sp>
            <p:nvSpPr>
              <p:cNvPr id="205" name="Freeform 63"/>
              <p:cNvSpPr>
                <a:spLocks/>
              </p:cNvSpPr>
              <p:nvPr/>
            </p:nvSpPr>
            <p:spPr bwMode="auto">
              <a:xfrm>
                <a:off x="1212" y="2394"/>
                <a:ext cx="150" cy="16"/>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dirty="0">
                  <a:solidFill>
                    <a:srgbClr val="FFFFFF"/>
                  </a:solidFill>
                </a:endParaRPr>
              </a:p>
            </p:txBody>
          </p:sp>
          <p:sp>
            <p:nvSpPr>
              <p:cNvPr id="206" name="Freeform 64"/>
              <p:cNvSpPr>
                <a:spLocks/>
              </p:cNvSpPr>
              <p:nvPr/>
            </p:nvSpPr>
            <p:spPr bwMode="auto">
              <a:xfrm>
                <a:off x="1212" y="2460"/>
                <a:ext cx="150" cy="18"/>
              </a:xfrm>
              <a:custGeom>
                <a:avLst/>
                <a:gdLst>
                  <a:gd name="T0" fmla="*/ 149 w 149"/>
                  <a:gd name="T1" fmla="*/ 0 h 17"/>
                  <a:gd name="T2" fmla="*/ 0 w 149"/>
                  <a:gd name="T3" fmla="*/ 0 h 17"/>
                  <a:gd name="T4" fmla="*/ 0 w 149"/>
                  <a:gd name="T5" fmla="*/ 17 h 17"/>
                  <a:gd name="T6" fmla="*/ 149 w 149"/>
                  <a:gd name="T7" fmla="*/ 17 h 17"/>
                  <a:gd name="T8" fmla="*/ 149 w 149"/>
                  <a:gd name="T9" fmla="*/ 0 h 17"/>
                  <a:gd name="T10" fmla="*/ 149 w 149"/>
                  <a:gd name="T11" fmla="*/ 0 h 17"/>
                  <a:gd name="T12" fmla="*/ 0 60000 65536"/>
                  <a:gd name="T13" fmla="*/ 0 60000 65536"/>
                  <a:gd name="T14" fmla="*/ 0 60000 65536"/>
                  <a:gd name="T15" fmla="*/ 0 60000 65536"/>
                  <a:gd name="T16" fmla="*/ 0 60000 65536"/>
                  <a:gd name="T17" fmla="*/ 0 60000 65536"/>
                  <a:gd name="T18" fmla="*/ 0 w 149"/>
                  <a:gd name="T19" fmla="*/ 0 h 17"/>
                  <a:gd name="T20" fmla="*/ 149 w 14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49" h="17">
                    <a:moveTo>
                      <a:pt x="149" y="0"/>
                    </a:moveTo>
                    <a:lnTo>
                      <a:pt x="0" y="0"/>
                    </a:lnTo>
                    <a:lnTo>
                      <a:pt x="0" y="17"/>
                    </a:lnTo>
                    <a:lnTo>
                      <a:pt x="149" y="17"/>
                    </a:lnTo>
                    <a:lnTo>
                      <a:pt x="149" y="0"/>
                    </a:lnTo>
                    <a:close/>
                  </a:path>
                </a:pathLst>
              </a:custGeom>
              <a:solidFill>
                <a:srgbClr val="34AACD"/>
              </a:solidFill>
              <a:ln w="9525">
                <a:noFill/>
                <a:round/>
                <a:headEnd/>
                <a:tailEnd/>
              </a:ln>
            </p:spPr>
            <p:txBody>
              <a:bodyPr/>
              <a:lstStyle/>
              <a:p>
                <a:pPr>
                  <a:defRPr/>
                </a:pPr>
                <a:endParaRPr lang="en-GB" dirty="0">
                  <a:solidFill>
                    <a:srgbClr val="FFFFFF"/>
                  </a:solidFill>
                </a:endParaRPr>
              </a:p>
            </p:txBody>
          </p:sp>
          <p:sp>
            <p:nvSpPr>
              <p:cNvPr id="207" name="Freeform 65"/>
              <p:cNvSpPr>
                <a:spLocks/>
              </p:cNvSpPr>
              <p:nvPr/>
            </p:nvSpPr>
            <p:spPr bwMode="auto">
              <a:xfrm>
                <a:off x="1117" y="2394"/>
                <a:ext cx="245" cy="157"/>
              </a:xfrm>
              <a:custGeom>
                <a:avLst/>
                <a:gdLst>
                  <a:gd name="T0" fmla="*/ 244 w 244"/>
                  <a:gd name="T1" fmla="*/ 157 h 157"/>
                  <a:gd name="T2" fmla="*/ 244 w 244"/>
                  <a:gd name="T3" fmla="*/ 0 h 157"/>
                  <a:gd name="T4" fmla="*/ 0 w 244"/>
                  <a:gd name="T5" fmla="*/ 0 h 157"/>
                  <a:gd name="T6" fmla="*/ 0 w 244"/>
                  <a:gd name="T7" fmla="*/ 157 h 157"/>
                  <a:gd name="T8" fmla="*/ 244 w 244"/>
                  <a:gd name="T9" fmla="*/ 157 h 157"/>
                  <a:gd name="T10" fmla="*/ 244 w 244"/>
                  <a:gd name="T11" fmla="*/ 157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grpSp>
        <p:grpSp>
          <p:nvGrpSpPr>
            <p:cNvPr id="14" name="Group 66"/>
            <p:cNvGrpSpPr>
              <a:grpSpLocks/>
            </p:cNvGrpSpPr>
            <p:nvPr userDrawn="1"/>
          </p:nvGrpSpPr>
          <p:grpSpPr bwMode="auto">
            <a:xfrm>
              <a:off x="7266065" y="6619868"/>
              <a:ext cx="193805" cy="122665"/>
              <a:chOff x="1592" y="2897"/>
              <a:chExt cx="247" cy="156"/>
            </a:xfrm>
          </p:grpSpPr>
          <p:sp>
            <p:nvSpPr>
              <p:cNvPr id="182" name="Freeform 67"/>
              <p:cNvSpPr>
                <a:spLocks/>
              </p:cNvSpPr>
              <p:nvPr/>
            </p:nvSpPr>
            <p:spPr bwMode="auto">
              <a:xfrm>
                <a:off x="1592" y="2897"/>
                <a:ext cx="247" cy="155"/>
              </a:xfrm>
              <a:custGeom>
                <a:avLst/>
                <a:gdLst>
                  <a:gd name="T0" fmla="*/ 0 w 245"/>
                  <a:gd name="T1" fmla="*/ 156 h 156"/>
                  <a:gd name="T2" fmla="*/ 0 w 245"/>
                  <a:gd name="T3" fmla="*/ 0 h 156"/>
                  <a:gd name="T4" fmla="*/ 245 w 245"/>
                  <a:gd name="T5" fmla="*/ 0 h 156"/>
                  <a:gd name="T6" fmla="*/ 245 w 245"/>
                  <a:gd name="T7" fmla="*/ 156 h 156"/>
                  <a:gd name="T8" fmla="*/ 0 w 245"/>
                  <a:gd name="T9" fmla="*/ 156 h 156"/>
                  <a:gd name="T10" fmla="*/ 0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0" y="156"/>
                    </a:moveTo>
                    <a:lnTo>
                      <a:pt x="0" y="0"/>
                    </a:lnTo>
                    <a:lnTo>
                      <a:pt x="245" y="0"/>
                    </a:lnTo>
                    <a:lnTo>
                      <a:pt x="245" y="156"/>
                    </a:lnTo>
                    <a:lnTo>
                      <a:pt x="0" y="156"/>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183" name="Freeform 68"/>
              <p:cNvSpPr>
                <a:spLocks/>
              </p:cNvSpPr>
              <p:nvPr/>
            </p:nvSpPr>
            <p:spPr bwMode="auto">
              <a:xfrm>
                <a:off x="1592" y="2897"/>
                <a:ext cx="247" cy="155"/>
              </a:xfrm>
              <a:custGeom>
                <a:avLst/>
                <a:gdLst>
                  <a:gd name="T0" fmla="*/ 0 w 245"/>
                  <a:gd name="T1" fmla="*/ 67 h 156"/>
                  <a:gd name="T2" fmla="*/ 114 w 245"/>
                  <a:gd name="T3" fmla="*/ 67 h 156"/>
                  <a:gd name="T4" fmla="*/ 114 w 245"/>
                  <a:gd name="T5" fmla="*/ 0 h 156"/>
                  <a:gd name="T6" fmla="*/ 137 w 245"/>
                  <a:gd name="T7" fmla="*/ 0 h 156"/>
                  <a:gd name="T8" fmla="*/ 137 w 245"/>
                  <a:gd name="T9" fmla="*/ 67 h 156"/>
                  <a:gd name="T10" fmla="*/ 245 w 245"/>
                  <a:gd name="T11" fmla="*/ 67 h 156"/>
                  <a:gd name="T12" fmla="*/ 245 w 245"/>
                  <a:gd name="T13" fmla="*/ 89 h 156"/>
                  <a:gd name="T14" fmla="*/ 137 w 245"/>
                  <a:gd name="T15" fmla="*/ 89 h 156"/>
                  <a:gd name="T16" fmla="*/ 137 w 245"/>
                  <a:gd name="T17" fmla="*/ 156 h 156"/>
                  <a:gd name="T18" fmla="*/ 114 w 245"/>
                  <a:gd name="T19" fmla="*/ 156 h 156"/>
                  <a:gd name="T20" fmla="*/ 114 w 245"/>
                  <a:gd name="T21" fmla="*/ 89 h 156"/>
                  <a:gd name="T22" fmla="*/ 0 w 245"/>
                  <a:gd name="T23" fmla="*/ 89 h 156"/>
                  <a:gd name="T24" fmla="*/ 0 w 245"/>
                  <a:gd name="T25" fmla="*/ 67 h 156"/>
                  <a:gd name="T26" fmla="*/ 0 w 245"/>
                  <a:gd name="T27" fmla="*/ 67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6"/>
                  <a:gd name="T44" fmla="*/ 245 w 245"/>
                  <a:gd name="T45" fmla="*/ 156 h 1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6">
                    <a:moveTo>
                      <a:pt x="0" y="67"/>
                    </a:moveTo>
                    <a:lnTo>
                      <a:pt x="114" y="67"/>
                    </a:lnTo>
                    <a:lnTo>
                      <a:pt x="114" y="0"/>
                    </a:lnTo>
                    <a:lnTo>
                      <a:pt x="137" y="0"/>
                    </a:lnTo>
                    <a:lnTo>
                      <a:pt x="137" y="67"/>
                    </a:lnTo>
                    <a:lnTo>
                      <a:pt x="245" y="67"/>
                    </a:lnTo>
                    <a:lnTo>
                      <a:pt x="245" y="89"/>
                    </a:lnTo>
                    <a:lnTo>
                      <a:pt x="137" y="89"/>
                    </a:lnTo>
                    <a:lnTo>
                      <a:pt x="137" y="156"/>
                    </a:lnTo>
                    <a:lnTo>
                      <a:pt x="114" y="156"/>
                    </a:lnTo>
                    <a:lnTo>
                      <a:pt x="114" y="89"/>
                    </a:lnTo>
                    <a:lnTo>
                      <a:pt x="0" y="89"/>
                    </a:lnTo>
                    <a:lnTo>
                      <a:pt x="0" y="67"/>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184" name="Freeform 69"/>
              <p:cNvSpPr>
                <a:spLocks/>
              </p:cNvSpPr>
              <p:nvPr/>
            </p:nvSpPr>
            <p:spPr bwMode="auto">
              <a:xfrm>
                <a:off x="1742" y="2897"/>
                <a:ext cx="67" cy="50"/>
              </a:xfrm>
              <a:custGeom>
                <a:avLst/>
                <a:gdLst>
                  <a:gd name="T0" fmla="*/ 0 w 66"/>
                  <a:gd name="T1" fmla="*/ 0 h 50"/>
                  <a:gd name="T2" fmla="*/ 0 w 66"/>
                  <a:gd name="T3" fmla="*/ 50 h 50"/>
                  <a:gd name="T4" fmla="*/ 66 w 66"/>
                  <a:gd name="T5" fmla="*/ 0 h 50"/>
                  <a:gd name="T6" fmla="*/ 0 w 66"/>
                  <a:gd name="T7" fmla="*/ 0 h 50"/>
                  <a:gd name="T8" fmla="*/ 0 w 66"/>
                  <a:gd name="T9" fmla="*/ 0 h 50"/>
                  <a:gd name="T10" fmla="*/ 0 60000 65536"/>
                  <a:gd name="T11" fmla="*/ 0 60000 65536"/>
                  <a:gd name="T12" fmla="*/ 0 60000 65536"/>
                  <a:gd name="T13" fmla="*/ 0 60000 65536"/>
                  <a:gd name="T14" fmla="*/ 0 60000 65536"/>
                  <a:gd name="T15" fmla="*/ 0 w 66"/>
                  <a:gd name="T16" fmla="*/ 0 h 50"/>
                  <a:gd name="T17" fmla="*/ 66 w 66"/>
                  <a:gd name="T18" fmla="*/ 50 h 50"/>
                </a:gdLst>
                <a:ahLst/>
                <a:cxnLst>
                  <a:cxn ang="T10">
                    <a:pos x="T0" y="T1"/>
                  </a:cxn>
                  <a:cxn ang="T11">
                    <a:pos x="T2" y="T3"/>
                  </a:cxn>
                  <a:cxn ang="T12">
                    <a:pos x="T4" y="T5"/>
                  </a:cxn>
                  <a:cxn ang="T13">
                    <a:pos x="T6" y="T7"/>
                  </a:cxn>
                  <a:cxn ang="T14">
                    <a:pos x="T8" y="T9"/>
                  </a:cxn>
                </a:cxnLst>
                <a:rect l="T15" t="T16" r="T17" b="T18"/>
                <a:pathLst>
                  <a:path w="66" h="50">
                    <a:moveTo>
                      <a:pt x="0" y="0"/>
                    </a:moveTo>
                    <a:lnTo>
                      <a:pt x="0" y="50"/>
                    </a:lnTo>
                    <a:lnTo>
                      <a:pt x="66" y="0"/>
                    </a:lnTo>
                    <a:lnTo>
                      <a:pt x="0" y="0"/>
                    </a:lnTo>
                    <a:close/>
                  </a:path>
                </a:pathLst>
              </a:custGeom>
              <a:solidFill>
                <a:srgbClr val="0C419A"/>
              </a:solidFill>
              <a:ln w="9525">
                <a:noFill/>
                <a:round/>
                <a:headEnd/>
                <a:tailEnd/>
              </a:ln>
            </p:spPr>
            <p:txBody>
              <a:bodyPr/>
              <a:lstStyle/>
              <a:p>
                <a:pPr>
                  <a:defRPr/>
                </a:pPr>
                <a:endParaRPr lang="en-GB" dirty="0">
                  <a:solidFill>
                    <a:srgbClr val="FFFFFF"/>
                  </a:solidFill>
                </a:endParaRPr>
              </a:p>
            </p:txBody>
          </p:sp>
          <p:sp>
            <p:nvSpPr>
              <p:cNvPr id="185" name="Freeform 70"/>
              <p:cNvSpPr>
                <a:spLocks/>
              </p:cNvSpPr>
              <p:nvPr/>
            </p:nvSpPr>
            <p:spPr bwMode="auto">
              <a:xfrm>
                <a:off x="1778" y="2913"/>
                <a:ext cx="61" cy="40"/>
              </a:xfrm>
              <a:custGeom>
                <a:avLst/>
                <a:gdLst>
                  <a:gd name="T0" fmla="*/ 0 w 60"/>
                  <a:gd name="T1" fmla="*/ 39 h 39"/>
                  <a:gd name="T2" fmla="*/ 60 w 60"/>
                  <a:gd name="T3" fmla="*/ 39 h 39"/>
                  <a:gd name="T4" fmla="*/ 60 w 60"/>
                  <a:gd name="T5" fmla="*/ 0 h 39"/>
                  <a:gd name="T6" fmla="*/ 0 w 60"/>
                  <a:gd name="T7" fmla="*/ 39 h 39"/>
                  <a:gd name="T8" fmla="*/ 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39"/>
                    </a:moveTo>
                    <a:lnTo>
                      <a:pt x="60" y="39"/>
                    </a:lnTo>
                    <a:lnTo>
                      <a:pt x="60" y="0"/>
                    </a:lnTo>
                    <a:lnTo>
                      <a:pt x="0" y="39"/>
                    </a:lnTo>
                    <a:close/>
                  </a:path>
                </a:pathLst>
              </a:custGeom>
              <a:solidFill>
                <a:srgbClr val="0C419A"/>
              </a:solidFill>
              <a:ln w="9525">
                <a:noFill/>
                <a:round/>
                <a:headEnd/>
                <a:tailEnd/>
              </a:ln>
            </p:spPr>
            <p:txBody>
              <a:bodyPr/>
              <a:lstStyle/>
              <a:p>
                <a:pPr>
                  <a:defRPr/>
                </a:pPr>
                <a:endParaRPr lang="en-GB" dirty="0">
                  <a:solidFill>
                    <a:srgbClr val="FFFFFF"/>
                  </a:solidFill>
                </a:endParaRPr>
              </a:p>
            </p:txBody>
          </p:sp>
          <p:sp>
            <p:nvSpPr>
              <p:cNvPr id="186" name="Freeform 71"/>
              <p:cNvSpPr>
                <a:spLocks/>
              </p:cNvSpPr>
              <p:nvPr/>
            </p:nvSpPr>
            <p:spPr bwMode="auto">
              <a:xfrm>
                <a:off x="1742" y="2897"/>
                <a:ext cx="97" cy="57"/>
              </a:xfrm>
              <a:custGeom>
                <a:avLst/>
                <a:gdLst>
                  <a:gd name="T0" fmla="*/ 0 w 96"/>
                  <a:gd name="T1" fmla="*/ 56 h 56"/>
                  <a:gd name="T2" fmla="*/ 78 w 96"/>
                  <a:gd name="T3" fmla="*/ 0 h 56"/>
                  <a:gd name="T4" fmla="*/ 96 w 96"/>
                  <a:gd name="T5" fmla="*/ 0 h 56"/>
                  <a:gd name="T6" fmla="*/ 18 w 96"/>
                  <a:gd name="T7" fmla="*/ 56 h 56"/>
                  <a:gd name="T8" fmla="*/ 0 w 96"/>
                  <a:gd name="T9" fmla="*/ 56 h 56"/>
                  <a:gd name="T10" fmla="*/ 0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0" y="56"/>
                    </a:moveTo>
                    <a:lnTo>
                      <a:pt x="78" y="0"/>
                    </a:lnTo>
                    <a:lnTo>
                      <a:pt x="96" y="0"/>
                    </a:lnTo>
                    <a:lnTo>
                      <a:pt x="18" y="56"/>
                    </a:lnTo>
                    <a:lnTo>
                      <a:pt x="0" y="56"/>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187" name="Freeform 72"/>
              <p:cNvSpPr>
                <a:spLocks/>
              </p:cNvSpPr>
              <p:nvPr/>
            </p:nvSpPr>
            <p:spPr bwMode="auto">
              <a:xfrm>
                <a:off x="1616" y="2897"/>
                <a:ext cx="77" cy="44"/>
              </a:xfrm>
              <a:custGeom>
                <a:avLst/>
                <a:gdLst>
                  <a:gd name="T0" fmla="*/ 78 w 78"/>
                  <a:gd name="T1" fmla="*/ 0 h 45"/>
                  <a:gd name="T2" fmla="*/ 78 w 78"/>
                  <a:gd name="T3" fmla="*/ 45 h 45"/>
                  <a:gd name="T4" fmla="*/ 0 w 78"/>
                  <a:gd name="T5" fmla="*/ 0 h 45"/>
                  <a:gd name="T6" fmla="*/ 78 w 78"/>
                  <a:gd name="T7" fmla="*/ 0 h 45"/>
                  <a:gd name="T8" fmla="*/ 78 w 78"/>
                  <a:gd name="T9" fmla="*/ 0 h 45"/>
                  <a:gd name="T10" fmla="*/ 0 60000 65536"/>
                  <a:gd name="T11" fmla="*/ 0 60000 65536"/>
                  <a:gd name="T12" fmla="*/ 0 60000 65536"/>
                  <a:gd name="T13" fmla="*/ 0 60000 65536"/>
                  <a:gd name="T14" fmla="*/ 0 60000 65536"/>
                  <a:gd name="T15" fmla="*/ 0 w 78"/>
                  <a:gd name="T16" fmla="*/ 0 h 45"/>
                  <a:gd name="T17" fmla="*/ 78 w 78"/>
                  <a:gd name="T18" fmla="*/ 45 h 45"/>
                </a:gdLst>
                <a:ahLst/>
                <a:cxnLst>
                  <a:cxn ang="T10">
                    <a:pos x="T0" y="T1"/>
                  </a:cxn>
                  <a:cxn ang="T11">
                    <a:pos x="T2" y="T3"/>
                  </a:cxn>
                  <a:cxn ang="T12">
                    <a:pos x="T4" y="T5"/>
                  </a:cxn>
                  <a:cxn ang="T13">
                    <a:pos x="T6" y="T7"/>
                  </a:cxn>
                  <a:cxn ang="T14">
                    <a:pos x="T8" y="T9"/>
                  </a:cxn>
                </a:cxnLst>
                <a:rect l="T15" t="T16" r="T17" b="T18"/>
                <a:pathLst>
                  <a:path w="78" h="45">
                    <a:moveTo>
                      <a:pt x="78" y="0"/>
                    </a:moveTo>
                    <a:lnTo>
                      <a:pt x="78" y="45"/>
                    </a:lnTo>
                    <a:lnTo>
                      <a:pt x="0" y="0"/>
                    </a:lnTo>
                    <a:lnTo>
                      <a:pt x="78" y="0"/>
                    </a:lnTo>
                    <a:close/>
                  </a:path>
                </a:pathLst>
              </a:custGeom>
              <a:solidFill>
                <a:srgbClr val="0C419A"/>
              </a:solidFill>
              <a:ln w="9525">
                <a:noFill/>
                <a:round/>
                <a:headEnd/>
                <a:tailEnd/>
              </a:ln>
            </p:spPr>
            <p:txBody>
              <a:bodyPr/>
              <a:lstStyle/>
              <a:p>
                <a:pPr>
                  <a:defRPr/>
                </a:pPr>
                <a:endParaRPr lang="en-GB" dirty="0">
                  <a:solidFill>
                    <a:srgbClr val="FFFFFF"/>
                  </a:solidFill>
                </a:endParaRPr>
              </a:p>
            </p:txBody>
          </p:sp>
          <p:sp>
            <p:nvSpPr>
              <p:cNvPr id="188" name="Freeform 73"/>
              <p:cNvSpPr>
                <a:spLocks/>
              </p:cNvSpPr>
              <p:nvPr/>
            </p:nvSpPr>
            <p:spPr bwMode="auto">
              <a:xfrm>
                <a:off x="1592" y="2913"/>
                <a:ext cx="61" cy="40"/>
              </a:xfrm>
              <a:custGeom>
                <a:avLst/>
                <a:gdLst>
                  <a:gd name="T0" fmla="*/ 60 w 60"/>
                  <a:gd name="T1" fmla="*/ 39 h 39"/>
                  <a:gd name="T2" fmla="*/ 0 w 60"/>
                  <a:gd name="T3" fmla="*/ 39 h 39"/>
                  <a:gd name="T4" fmla="*/ 0 w 60"/>
                  <a:gd name="T5" fmla="*/ 0 h 39"/>
                  <a:gd name="T6" fmla="*/ 60 w 60"/>
                  <a:gd name="T7" fmla="*/ 39 h 39"/>
                  <a:gd name="T8" fmla="*/ 60 w 60"/>
                  <a:gd name="T9" fmla="*/ 39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60" y="39"/>
                    </a:moveTo>
                    <a:lnTo>
                      <a:pt x="0" y="39"/>
                    </a:lnTo>
                    <a:lnTo>
                      <a:pt x="0" y="0"/>
                    </a:lnTo>
                    <a:lnTo>
                      <a:pt x="60" y="39"/>
                    </a:lnTo>
                    <a:close/>
                  </a:path>
                </a:pathLst>
              </a:custGeom>
              <a:solidFill>
                <a:srgbClr val="0C419A"/>
              </a:solidFill>
              <a:ln w="9525">
                <a:noFill/>
                <a:round/>
                <a:headEnd/>
                <a:tailEnd/>
              </a:ln>
            </p:spPr>
            <p:txBody>
              <a:bodyPr/>
              <a:lstStyle/>
              <a:p>
                <a:pPr>
                  <a:defRPr/>
                </a:pPr>
                <a:endParaRPr lang="en-GB" dirty="0">
                  <a:solidFill>
                    <a:srgbClr val="FFFFFF"/>
                  </a:solidFill>
                </a:endParaRPr>
              </a:p>
            </p:txBody>
          </p:sp>
          <p:sp>
            <p:nvSpPr>
              <p:cNvPr id="189" name="Freeform 74"/>
              <p:cNvSpPr>
                <a:spLocks/>
              </p:cNvSpPr>
              <p:nvPr/>
            </p:nvSpPr>
            <p:spPr bwMode="auto">
              <a:xfrm>
                <a:off x="1592" y="2897"/>
                <a:ext cx="95" cy="57"/>
              </a:xfrm>
              <a:custGeom>
                <a:avLst/>
                <a:gdLst>
                  <a:gd name="T0" fmla="*/ 96 w 96"/>
                  <a:gd name="T1" fmla="*/ 56 h 56"/>
                  <a:gd name="T2" fmla="*/ 0 w 96"/>
                  <a:gd name="T3" fmla="*/ 0 h 56"/>
                  <a:gd name="T4" fmla="*/ 6 w 96"/>
                  <a:gd name="T5" fmla="*/ 11 h 56"/>
                  <a:gd name="T6" fmla="*/ 78 w 96"/>
                  <a:gd name="T7" fmla="*/ 56 h 56"/>
                  <a:gd name="T8" fmla="*/ 96 w 96"/>
                  <a:gd name="T9" fmla="*/ 56 h 56"/>
                  <a:gd name="T10" fmla="*/ 96 w 96"/>
                  <a:gd name="T11" fmla="*/ 56 h 56"/>
                  <a:gd name="T12" fmla="*/ 0 60000 65536"/>
                  <a:gd name="T13" fmla="*/ 0 60000 65536"/>
                  <a:gd name="T14" fmla="*/ 0 60000 65536"/>
                  <a:gd name="T15" fmla="*/ 0 60000 65536"/>
                  <a:gd name="T16" fmla="*/ 0 60000 65536"/>
                  <a:gd name="T17" fmla="*/ 0 60000 65536"/>
                  <a:gd name="T18" fmla="*/ 0 w 96"/>
                  <a:gd name="T19" fmla="*/ 0 h 56"/>
                  <a:gd name="T20" fmla="*/ 96 w 9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96" h="56">
                    <a:moveTo>
                      <a:pt x="96" y="56"/>
                    </a:moveTo>
                    <a:lnTo>
                      <a:pt x="0" y="0"/>
                    </a:lnTo>
                    <a:lnTo>
                      <a:pt x="6" y="11"/>
                    </a:lnTo>
                    <a:lnTo>
                      <a:pt x="78" y="56"/>
                    </a:lnTo>
                    <a:lnTo>
                      <a:pt x="96" y="56"/>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190" name="Freeform 75"/>
              <p:cNvSpPr>
                <a:spLocks/>
              </p:cNvSpPr>
              <p:nvPr/>
            </p:nvSpPr>
            <p:spPr bwMode="auto">
              <a:xfrm>
                <a:off x="1742" y="3008"/>
                <a:ext cx="73" cy="44"/>
              </a:xfrm>
              <a:custGeom>
                <a:avLst/>
                <a:gdLst>
                  <a:gd name="T0" fmla="*/ 0 w 72"/>
                  <a:gd name="T1" fmla="*/ 44 h 44"/>
                  <a:gd name="T2" fmla="*/ 0 w 72"/>
                  <a:gd name="T3" fmla="*/ 0 h 44"/>
                  <a:gd name="T4" fmla="*/ 72 w 72"/>
                  <a:gd name="T5" fmla="*/ 44 h 44"/>
                  <a:gd name="T6" fmla="*/ 0 w 72"/>
                  <a:gd name="T7" fmla="*/ 44 h 44"/>
                  <a:gd name="T8" fmla="*/ 0 w 72"/>
                  <a:gd name="T9" fmla="*/ 44 h 44"/>
                  <a:gd name="T10" fmla="*/ 0 60000 65536"/>
                  <a:gd name="T11" fmla="*/ 0 60000 65536"/>
                  <a:gd name="T12" fmla="*/ 0 60000 65536"/>
                  <a:gd name="T13" fmla="*/ 0 60000 65536"/>
                  <a:gd name="T14" fmla="*/ 0 60000 65536"/>
                  <a:gd name="T15" fmla="*/ 0 w 72"/>
                  <a:gd name="T16" fmla="*/ 0 h 44"/>
                  <a:gd name="T17" fmla="*/ 72 w 72"/>
                  <a:gd name="T18" fmla="*/ 44 h 44"/>
                </a:gdLst>
                <a:ahLst/>
                <a:cxnLst>
                  <a:cxn ang="T10">
                    <a:pos x="T0" y="T1"/>
                  </a:cxn>
                  <a:cxn ang="T11">
                    <a:pos x="T2" y="T3"/>
                  </a:cxn>
                  <a:cxn ang="T12">
                    <a:pos x="T4" y="T5"/>
                  </a:cxn>
                  <a:cxn ang="T13">
                    <a:pos x="T6" y="T7"/>
                  </a:cxn>
                  <a:cxn ang="T14">
                    <a:pos x="T8" y="T9"/>
                  </a:cxn>
                </a:cxnLst>
                <a:rect l="T15" t="T16" r="T17" b="T18"/>
                <a:pathLst>
                  <a:path w="72" h="44">
                    <a:moveTo>
                      <a:pt x="0" y="44"/>
                    </a:moveTo>
                    <a:lnTo>
                      <a:pt x="0" y="0"/>
                    </a:lnTo>
                    <a:lnTo>
                      <a:pt x="72" y="44"/>
                    </a:lnTo>
                    <a:lnTo>
                      <a:pt x="0" y="44"/>
                    </a:lnTo>
                    <a:close/>
                  </a:path>
                </a:pathLst>
              </a:custGeom>
              <a:solidFill>
                <a:srgbClr val="0C419A"/>
              </a:solidFill>
              <a:ln w="9525">
                <a:noFill/>
                <a:round/>
                <a:headEnd/>
                <a:tailEnd/>
              </a:ln>
            </p:spPr>
            <p:txBody>
              <a:bodyPr/>
              <a:lstStyle/>
              <a:p>
                <a:pPr>
                  <a:defRPr/>
                </a:pPr>
                <a:endParaRPr lang="en-GB" dirty="0">
                  <a:solidFill>
                    <a:srgbClr val="FFFFFF"/>
                  </a:solidFill>
                </a:endParaRPr>
              </a:p>
            </p:txBody>
          </p:sp>
          <p:sp>
            <p:nvSpPr>
              <p:cNvPr id="191" name="Freeform 76"/>
              <p:cNvSpPr>
                <a:spLocks/>
              </p:cNvSpPr>
              <p:nvPr/>
            </p:nvSpPr>
            <p:spPr bwMode="auto">
              <a:xfrm>
                <a:off x="1778" y="2998"/>
                <a:ext cx="61" cy="38"/>
              </a:xfrm>
              <a:custGeom>
                <a:avLst/>
                <a:gdLst>
                  <a:gd name="T0" fmla="*/ 0 w 60"/>
                  <a:gd name="T1" fmla="*/ 0 h 39"/>
                  <a:gd name="T2" fmla="*/ 60 w 60"/>
                  <a:gd name="T3" fmla="*/ 0 h 39"/>
                  <a:gd name="T4" fmla="*/ 60 w 60"/>
                  <a:gd name="T5" fmla="*/ 39 h 39"/>
                  <a:gd name="T6" fmla="*/ 0 w 60"/>
                  <a:gd name="T7" fmla="*/ 0 h 39"/>
                  <a:gd name="T8" fmla="*/ 0 w 60"/>
                  <a:gd name="T9" fmla="*/ 0 h 39"/>
                  <a:gd name="T10" fmla="*/ 0 60000 65536"/>
                  <a:gd name="T11" fmla="*/ 0 60000 65536"/>
                  <a:gd name="T12" fmla="*/ 0 60000 65536"/>
                  <a:gd name="T13" fmla="*/ 0 60000 65536"/>
                  <a:gd name="T14" fmla="*/ 0 60000 65536"/>
                  <a:gd name="T15" fmla="*/ 0 w 60"/>
                  <a:gd name="T16" fmla="*/ 0 h 39"/>
                  <a:gd name="T17" fmla="*/ 60 w 60"/>
                  <a:gd name="T18" fmla="*/ 39 h 39"/>
                </a:gdLst>
                <a:ahLst/>
                <a:cxnLst>
                  <a:cxn ang="T10">
                    <a:pos x="T0" y="T1"/>
                  </a:cxn>
                  <a:cxn ang="T11">
                    <a:pos x="T2" y="T3"/>
                  </a:cxn>
                  <a:cxn ang="T12">
                    <a:pos x="T4" y="T5"/>
                  </a:cxn>
                  <a:cxn ang="T13">
                    <a:pos x="T6" y="T7"/>
                  </a:cxn>
                  <a:cxn ang="T14">
                    <a:pos x="T8" y="T9"/>
                  </a:cxn>
                </a:cxnLst>
                <a:rect l="T15" t="T16" r="T17" b="T18"/>
                <a:pathLst>
                  <a:path w="60" h="39">
                    <a:moveTo>
                      <a:pt x="0" y="0"/>
                    </a:moveTo>
                    <a:lnTo>
                      <a:pt x="60" y="0"/>
                    </a:lnTo>
                    <a:lnTo>
                      <a:pt x="60" y="39"/>
                    </a:lnTo>
                    <a:lnTo>
                      <a:pt x="0" y="0"/>
                    </a:lnTo>
                    <a:close/>
                  </a:path>
                </a:pathLst>
              </a:custGeom>
              <a:solidFill>
                <a:srgbClr val="0C419A"/>
              </a:solidFill>
              <a:ln w="9525">
                <a:noFill/>
                <a:round/>
                <a:headEnd/>
                <a:tailEnd/>
              </a:ln>
            </p:spPr>
            <p:txBody>
              <a:bodyPr/>
              <a:lstStyle/>
              <a:p>
                <a:pPr>
                  <a:defRPr/>
                </a:pPr>
                <a:endParaRPr lang="en-GB" dirty="0">
                  <a:solidFill>
                    <a:srgbClr val="FFFFFF"/>
                  </a:solidFill>
                </a:endParaRPr>
              </a:p>
            </p:txBody>
          </p:sp>
          <p:sp>
            <p:nvSpPr>
              <p:cNvPr id="192" name="Freeform 77"/>
              <p:cNvSpPr>
                <a:spLocks/>
              </p:cNvSpPr>
              <p:nvPr/>
            </p:nvSpPr>
            <p:spPr bwMode="auto">
              <a:xfrm>
                <a:off x="1754" y="2998"/>
                <a:ext cx="85" cy="55"/>
              </a:xfrm>
              <a:custGeom>
                <a:avLst/>
                <a:gdLst>
                  <a:gd name="T0" fmla="*/ 0 w 84"/>
                  <a:gd name="T1" fmla="*/ 0 h 55"/>
                  <a:gd name="T2" fmla="*/ 84 w 84"/>
                  <a:gd name="T3" fmla="*/ 55 h 55"/>
                  <a:gd name="T4" fmla="*/ 84 w 84"/>
                  <a:gd name="T5" fmla="*/ 44 h 55"/>
                  <a:gd name="T6" fmla="*/ 18 w 84"/>
                  <a:gd name="T7" fmla="*/ 0 h 55"/>
                  <a:gd name="T8" fmla="*/ 0 w 84"/>
                  <a:gd name="T9" fmla="*/ 0 h 55"/>
                  <a:gd name="T10" fmla="*/ 0 w 84"/>
                  <a:gd name="T11" fmla="*/ 0 h 55"/>
                  <a:gd name="T12" fmla="*/ 0 60000 65536"/>
                  <a:gd name="T13" fmla="*/ 0 60000 65536"/>
                  <a:gd name="T14" fmla="*/ 0 60000 65536"/>
                  <a:gd name="T15" fmla="*/ 0 60000 65536"/>
                  <a:gd name="T16" fmla="*/ 0 60000 65536"/>
                  <a:gd name="T17" fmla="*/ 0 60000 65536"/>
                  <a:gd name="T18" fmla="*/ 0 w 84"/>
                  <a:gd name="T19" fmla="*/ 0 h 55"/>
                  <a:gd name="T20" fmla="*/ 84 w 8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84" h="55">
                    <a:moveTo>
                      <a:pt x="0" y="0"/>
                    </a:moveTo>
                    <a:lnTo>
                      <a:pt x="84" y="55"/>
                    </a:lnTo>
                    <a:lnTo>
                      <a:pt x="84" y="44"/>
                    </a:lnTo>
                    <a:lnTo>
                      <a:pt x="18" y="0"/>
                    </a:lnTo>
                    <a:lnTo>
                      <a:pt x="0" y="0"/>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193" name="Freeform 78"/>
              <p:cNvSpPr>
                <a:spLocks/>
              </p:cNvSpPr>
              <p:nvPr/>
            </p:nvSpPr>
            <p:spPr bwMode="auto">
              <a:xfrm>
                <a:off x="1622" y="3002"/>
                <a:ext cx="71" cy="50"/>
              </a:xfrm>
              <a:custGeom>
                <a:avLst/>
                <a:gdLst>
                  <a:gd name="T0" fmla="*/ 72 w 72"/>
                  <a:gd name="T1" fmla="*/ 50 h 50"/>
                  <a:gd name="T2" fmla="*/ 72 w 72"/>
                  <a:gd name="T3" fmla="*/ 0 h 50"/>
                  <a:gd name="T4" fmla="*/ 0 w 72"/>
                  <a:gd name="T5" fmla="*/ 50 h 50"/>
                  <a:gd name="T6" fmla="*/ 72 w 72"/>
                  <a:gd name="T7" fmla="*/ 50 h 50"/>
                  <a:gd name="T8" fmla="*/ 72 w 72"/>
                  <a:gd name="T9" fmla="*/ 50 h 50"/>
                  <a:gd name="T10" fmla="*/ 0 60000 65536"/>
                  <a:gd name="T11" fmla="*/ 0 60000 65536"/>
                  <a:gd name="T12" fmla="*/ 0 60000 65536"/>
                  <a:gd name="T13" fmla="*/ 0 60000 65536"/>
                  <a:gd name="T14" fmla="*/ 0 60000 65536"/>
                  <a:gd name="T15" fmla="*/ 0 w 72"/>
                  <a:gd name="T16" fmla="*/ 0 h 50"/>
                  <a:gd name="T17" fmla="*/ 72 w 72"/>
                  <a:gd name="T18" fmla="*/ 50 h 50"/>
                </a:gdLst>
                <a:ahLst/>
                <a:cxnLst>
                  <a:cxn ang="T10">
                    <a:pos x="T0" y="T1"/>
                  </a:cxn>
                  <a:cxn ang="T11">
                    <a:pos x="T2" y="T3"/>
                  </a:cxn>
                  <a:cxn ang="T12">
                    <a:pos x="T4" y="T5"/>
                  </a:cxn>
                  <a:cxn ang="T13">
                    <a:pos x="T6" y="T7"/>
                  </a:cxn>
                  <a:cxn ang="T14">
                    <a:pos x="T8" y="T9"/>
                  </a:cxn>
                </a:cxnLst>
                <a:rect l="T15" t="T16" r="T17" b="T18"/>
                <a:pathLst>
                  <a:path w="72" h="50">
                    <a:moveTo>
                      <a:pt x="72" y="50"/>
                    </a:moveTo>
                    <a:lnTo>
                      <a:pt x="72" y="0"/>
                    </a:lnTo>
                    <a:lnTo>
                      <a:pt x="0" y="50"/>
                    </a:lnTo>
                    <a:lnTo>
                      <a:pt x="72" y="50"/>
                    </a:lnTo>
                    <a:close/>
                  </a:path>
                </a:pathLst>
              </a:custGeom>
              <a:solidFill>
                <a:srgbClr val="0C419A"/>
              </a:solidFill>
              <a:ln w="9525">
                <a:noFill/>
                <a:round/>
                <a:headEnd/>
                <a:tailEnd/>
              </a:ln>
            </p:spPr>
            <p:txBody>
              <a:bodyPr/>
              <a:lstStyle/>
              <a:p>
                <a:pPr>
                  <a:defRPr/>
                </a:pPr>
                <a:endParaRPr lang="en-GB" dirty="0">
                  <a:solidFill>
                    <a:srgbClr val="FFFFFF"/>
                  </a:solidFill>
                </a:endParaRPr>
              </a:p>
            </p:txBody>
          </p:sp>
          <p:sp>
            <p:nvSpPr>
              <p:cNvPr id="194" name="Freeform 79"/>
              <p:cNvSpPr>
                <a:spLocks/>
              </p:cNvSpPr>
              <p:nvPr/>
            </p:nvSpPr>
            <p:spPr bwMode="auto">
              <a:xfrm>
                <a:off x="1592" y="2998"/>
                <a:ext cx="55" cy="38"/>
              </a:xfrm>
              <a:custGeom>
                <a:avLst/>
                <a:gdLst>
                  <a:gd name="T0" fmla="*/ 54 w 54"/>
                  <a:gd name="T1" fmla="*/ 0 h 39"/>
                  <a:gd name="T2" fmla="*/ 0 w 54"/>
                  <a:gd name="T3" fmla="*/ 0 h 39"/>
                  <a:gd name="T4" fmla="*/ 0 w 54"/>
                  <a:gd name="T5" fmla="*/ 39 h 39"/>
                  <a:gd name="T6" fmla="*/ 54 w 54"/>
                  <a:gd name="T7" fmla="*/ 0 h 39"/>
                  <a:gd name="T8" fmla="*/ 54 w 54"/>
                  <a:gd name="T9" fmla="*/ 0 h 39"/>
                  <a:gd name="T10" fmla="*/ 0 60000 65536"/>
                  <a:gd name="T11" fmla="*/ 0 60000 65536"/>
                  <a:gd name="T12" fmla="*/ 0 60000 65536"/>
                  <a:gd name="T13" fmla="*/ 0 60000 65536"/>
                  <a:gd name="T14" fmla="*/ 0 60000 65536"/>
                  <a:gd name="T15" fmla="*/ 0 w 54"/>
                  <a:gd name="T16" fmla="*/ 0 h 39"/>
                  <a:gd name="T17" fmla="*/ 54 w 54"/>
                  <a:gd name="T18" fmla="*/ 39 h 39"/>
                </a:gdLst>
                <a:ahLst/>
                <a:cxnLst>
                  <a:cxn ang="T10">
                    <a:pos x="T0" y="T1"/>
                  </a:cxn>
                  <a:cxn ang="T11">
                    <a:pos x="T2" y="T3"/>
                  </a:cxn>
                  <a:cxn ang="T12">
                    <a:pos x="T4" y="T5"/>
                  </a:cxn>
                  <a:cxn ang="T13">
                    <a:pos x="T6" y="T7"/>
                  </a:cxn>
                  <a:cxn ang="T14">
                    <a:pos x="T8" y="T9"/>
                  </a:cxn>
                </a:cxnLst>
                <a:rect l="T15" t="T16" r="T17" b="T18"/>
                <a:pathLst>
                  <a:path w="54" h="39">
                    <a:moveTo>
                      <a:pt x="54" y="0"/>
                    </a:moveTo>
                    <a:lnTo>
                      <a:pt x="0" y="0"/>
                    </a:lnTo>
                    <a:lnTo>
                      <a:pt x="0" y="39"/>
                    </a:lnTo>
                    <a:lnTo>
                      <a:pt x="54" y="0"/>
                    </a:lnTo>
                    <a:close/>
                  </a:path>
                </a:pathLst>
              </a:custGeom>
              <a:solidFill>
                <a:srgbClr val="0C419A"/>
              </a:solidFill>
              <a:ln w="9525">
                <a:noFill/>
                <a:round/>
                <a:headEnd/>
                <a:tailEnd/>
              </a:ln>
            </p:spPr>
            <p:txBody>
              <a:bodyPr/>
              <a:lstStyle/>
              <a:p>
                <a:pPr>
                  <a:defRPr/>
                </a:pPr>
                <a:endParaRPr lang="en-GB" dirty="0">
                  <a:solidFill>
                    <a:srgbClr val="FFFFFF"/>
                  </a:solidFill>
                </a:endParaRPr>
              </a:p>
            </p:txBody>
          </p:sp>
          <p:sp>
            <p:nvSpPr>
              <p:cNvPr id="195" name="Freeform 80"/>
              <p:cNvSpPr>
                <a:spLocks/>
              </p:cNvSpPr>
              <p:nvPr/>
            </p:nvSpPr>
            <p:spPr bwMode="auto">
              <a:xfrm>
                <a:off x="1598" y="2998"/>
                <a:ext cx="95" cy="55"/>
              </a:xfrm>
              <a:custGeom>
                <a:avLst/>
                <a:gdLst>
                  <a:gd name="T0" fmla="*/ 96 w 96"/>
                  <a:gd name="T1" fmla="*/ 0 h 55"/>
                  <a:gd name="T2" fmla="*/ 18 w 96"/>
                  <a:gd name="T3" fmla="*/ 55 h 55"/>
                  <a:gd name="T4" fmla="*/ 0 w 96"/>
                  <a:gd name="T5" fmla="*/ 55 h 55"/>
                  <a:gd name="T6" fmla="*/ 78 w 96"/>
                  <a:gd name="T7" fmla="*/ 0 h 55"/>
                  <a:gd name="T8" fmla="*/ 96 w 96"/>
                  <a:gd name="T9" fmla="*/ 0 h 55"/>
                  <a:gd name="T10" fmla="*/ 96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96" y="0"/>
                    </a:moveTo>
                    <a:lnTo>
                      <a:pt x="18" y="55"/>
                    </a:lnTo>
                    <a:lnTo>
                      <a:pt x="0" y="55"/>
                    </a:lnTo>
                    <a:lnTo>
                      <a:pt x="78" y="0"/>
                    </a:lnTo>
                    <a:lnTo>
                      <a:pt x="96" y="0"/>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196" name="Freeform 81"/>
              <p:cNvSpPr>
                <a:spLocks/>
              </p:cNvSpPr>
              <p:nvPr/>
            </p:nvSpPr>
            <p:spPr bwMode="auto">
              <a:xfrm>
                <a:off x="1592" y="2897"/>
                <a:ext cx="247"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grpSp>
        <p:grpSp>
          <p:nvGrpSpPr>
            <p:cNvPr id="15" name="Group 82"/>
            <p:cNvGrpSpPr>
              <a:grpSpLocks/>
            </p:cNvGrpSpPr>
            <p:nvPr userDrawn="1"/>
          </p:nvGrpSpPr>
          <p:grpSpPr bwMode="auto">
            <a:xfrm>
              <a:off x="6770593" y="6619868"/>
              <a:ext cx="191829" cy="121883"/>
              <a:chOff x="1778" y="2004"/>
              <a:chExt cx="246" cy="156"/>
            </a:xfrm>
          </p:grpSpPr>
          <p:sp>
            <p:nvSpPr>
              <p:cNvPr id="179" name="Freeform 83"/>
              <p:cNvSpPr>
                <a:spLocks/>
              </p:cNvSpPr>
              <p:nvPr/>
            </p:nvSpPr>
            <p:spPr bwMode="auto">
              <a:xfrm>
                <a:off x="1778" y="2004"/>
                <a:ext cx="246" cy="156"/>
              </a:xfrm>
              <a:custGeom>
                <a:avLst/>
                <a:gdLst>
                  <a:gd name="T0" fmla="*/ 1573 w 239"/>
                  <a:gd name="T1" fmla="*/ 2942 h 151"/>
                  <a:gd name="T2" fmla="*/ 1573 w 239"/>
                  <a:gd name="T3" fmla="*/ 0 h 151"/>
                  <a:gd name="T4" fmla="*/ 0 w 239"/>
                  <a:gd name="T5" fmla="*/ 0 h 151"/>
                  <a:gd name="T6" fmla="*/ 0 w 239"/>
                  <a:gd name="T7" fmla="*/ 2942 h 151"/>
                  <a:gd name="T8" fmla="*/ 1573 w 239"/>
                  <a:gd name="T9" fmla="*/ 2942 h 151"/>
                  <a:gd name="T10" fmla="*/ 1573 w 239"/>
                  <a:gd name="T11" fmla="*/ 2942 h 151"/>
                  <a:gd name="T12" fmla="*/ 0 60000 65536"/>
                  <a:gd name="T13" fmla="*/ 0 60000 65536"/>
                  <a:gd name="T14" fmla="*/ 0 60000 65536"/>
                  <a:gd name="T15" fmla="*/ 0 60000 65536"/>
                  <a:gd name="T16" fmla="*/ 0 60000 65536"/>
                  <a:gd name="T17" fmla="*/ 0 60000 65536"/>
                  <a:gd name="T18" fmla="*/ 0 w 239"/>
                  <a:gd name="T19" fmla="*/ 0 h 151"/>
                  <a:gd name="T20" fmla="*/ 239 w 239"/>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9" h="151">
                    <a:moveTo>
                      <a:pt x="239" y="151"/>
                    </a:moveTo>
                    <a:lnTo>
                      <a:pt x="239" y="0"/>
                    </a:lnTo>
                    <a:lnTo>
                      <a:pt x="0" y="0"/>
                    </a:lnTo>
                    <a:lnTo>
                      <a:pt x="0" y="151"/>
                    </a:lnTo>
                    <a:lnTo>
                      <a:pt x="239" y="151"/>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180" name="Freeform 84"/>
              <p:cNvSpPr>
                <a:spLocks/>
              </p:cNvSpPr>
              <p:nvPr/>
            </p:nvSpPr>
            <p:spPr bwMode="auto">
              <a:xfrm>
                <a:off x="1845" y="2026"/>
                <a:ext cx="120" cy="118"/>
              </a:xfrm>
              <a:custGeom>
                <a:avLst/>
                <a:gdLst>
                  <a:gd name="T0" fmla="*/ 77 w 119"/>
                  <a:gd name="T1" fmla="*/ 78 h 117"/>
                  <a:gd name="T2" fmla="*/ 119 w 119"/>
                  <a:gd name="T3" fmla="*/ 78 h 117"/>
                  <a:gd name="T4" fmla="*/ 119 w 119"/>
                  <a:gd name="T5" fmla="*/ 44 h 117"/>
                  <a:gd name="T6" fmla="*/ 77 w 119"/>
                  <a:gd name="T7" fmla="*/ 44 h 117"/>
                  <a:gd name="T8" fmla="*/ 77 w 119"/>
                  <a:gd name="T9" fmla="*/ 0 h 117"/>
                  <a:gd name="T10" fmla="*/ 42 w 119"/>
                  <a:gd name="T11" fmla="*/ 0 h 117"/>
                  <a:gd name="T12" fmla="*/ 42 w 119"/>
                  <a:gd name="T13" fmla="*/ 44 h 117"/>
                  <a:gd name="T14" fmla="*/ 0 w 119"/>
                  <a:gd name="T15" fmla="*/ 44 h 117"/>
                  <a:gd name="T16" fmla="*/ 0 w 119"/>
                  <a:gd name="T17" fmla="*/ 78 h 117"/>
                  <a:gd name="T18" fmla="*/ 42 w 119"/>
                  <a:gd name="T19" fmla="*/ 78 h 117"/>
                  <a:gd name="T20" fmla="*/ 42 w 119"/>
                  <a:gd name="T21" fmla="*/ 117 h 117"/>
                  <a:gd name="T22" fmla="*/ 77 w 119"/>
                  <a:gd name="T23" fmla="*/ 117 h 117"/>
                  <a:gd name="T24" fmla="*/ 77 w 119"/>
                  <a:gd name="T25" fmla="*/ 78 h 117"/>
                  <a:gd name="T26" fmla="*/ 77 w 119"/>
                  <a:gd name="T27" fmla="*/ 78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9"/>
                  <a:gd name="T43" fmla="*/ 0 h 117"/>
                  <a:gd name="T44" fmla="*/ 119 w 119"/>
                  <a:gd name="T45" fmla="*/ 117 h 1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9" h="117">
                    <a:moveTo>
                      <a:pt x="77" y="78"/>
                    </a:moveTo>
                    <a:lnTo>
                      <a:pt x="119" y="78"/>
                    </a:lnTo>
                    <a:lnTo>
                      <a:pt x="119" y="44"/>
                    </a:lnTo>
                    <a:lnTo>
                      <a:pt x="77" y="44"/>
                    </a:lnTo>
                    <a:lnTo>
                      <a:pt x="77" y="0"/>
                    </a:lnTo>
                    <a:lnTo>
                      <a:pt x="42" y="0"/>
                    </a:lnTo>
                    <a:lnTo>
                      <a:pt x="42" y="44"/>
                    </a:lnTo>
                    <a:lnTo>
                      <a:pt x="0" y="44"/>
                    </a:lnTo>
                    <a:lnTo>
                      <a:pt x="0" y="78"/>
                    </a:lnTo>
                    <a:lnTo>
                      <a:pt x="42" y="78"/>
                    </a:lnTo>
                    <a:lnTo>
                      <a:pt x="42" y="117"/>
                    </a:lnTo>
                    <a:lnTo>
                      <a:pt x="77" y="117"/>
                    </a:lnTo>
                    <a:lnTo>
                      <a:pt x="77" y="78"/>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181" name="Freeform 85"/>
              <p:cNvSpPr>
                <a:spLocks/>
              </p:cNvSpPr>
              <p:nvPr/>
            </p:nvSpPr>
            <p:spPr bwMode="auto">
              <a:xfrm>
                <a:off x="1778" y="2004"/>
                <a:ext cx="246"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grpSp>
        <p:grpSp>
          <p:nvGrpSpPr>
            <p:cNvPr id="16" name="Group 86"/>
            <p:cNvGrpSpPr>
              <a:grpSpLocks/>
            </p:cNvGrpSpPr>
            <p:nvPr userDrawn="1"/>
          </p:nvGrpSpPr>
          <p:grpSpPr bwMode="auto">
            <a:xfrm>
              <a:off x="6527589" y="6619868"/>
              <a:ext cx="191412" cy="122665"/>
              <a:chOff x="1592" y="2143"/>
              <a:chExt cx="247" cy="156"/>
            </a:xfrm>
          </p:grpSpPr>
          <p:sp>
            <p:nvSpPr>
              <p:cNvPr id="173" name="Freeform 87"/>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74" name="Freeform 88"/>
              <p:cNvSpPr>
                <a:spLocks/>
              </p:cNvSpPr>
              <p:nvPr/>
            </p:nvSpPr>
            <p:spPr bwMode="auto">
              <a:xfrm>
                <a:off x="1592" y="2143"/>
                <a:ext cx="66" cy="67"/>
              </a:xfrm>
              <a:custGeom>
                <a:avLst/>
                <a:gdLst>
                  <a:gd name="T0" fmla="*/ 66 w 66"/>
                  <a:gd name="T1" fmla="*/ 0 h 67"/>
                  <a:gd name="T2" fmla="*/ 0 w 66"/>
                  <a:gd name="T3" fmla="*/ 0 h 67"/>
                  <a:gd name="T4" fmla="*/ 0 w 66"/>
                  <a:gd name="T5" fmla="*/ 67 h 67"/>
                  <a:gd name="T6" fmla="*/ 66 w 66"/>
                  <a:gd name="T7" fmla="*/ 67 h 67"/>
                  <a:gd name="T8" fmla="*/ 66 w 66"/>
                  <a:gd name="T9" fmla="*/ 0 h 67"/>
                  <a:gd name="T10" fmla="*/ 66 w 66"/>
                  <a:gd name="T11" fmla="*/ 0 h 67"/>
                  <a:gd name="T12" fmla="*/ 0 60000 65536"/>
                  <a:gd name="T13" fmla="*/ 0 60000 65536"/>
                  <a:gd name="T14" fmla="*/ 0 60000 65536"/>
                  <a:gd name="T15" fmla="*/ 0 60000 65536"/>
                  <a:gd name="T16" fmla="*/ 0 60000 65536"/>
                  <a:gd name="T17" fmla="*/ 0 60000 65536"/>
                  <a:gd name="T18" fmla="*/ 0 w 66"/>
                  <a:gd name="T19" fmla="*/ 0 h 67"/>
                  <a:gd name="T20" fmla="*/ 66 w 66"/>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66" h="67">
                    <a:moveTo>
                      <a:pt x="66" y="0"/>
                    </a:moveTo>
                    <a:lnTo>
                      <a:pt x="0" y="0"/>
                    </a:lnTo>
                    <a:lnTo>
                      <a:pt x="0" y="67"/>
                    </a:lnTo>
                    <a:lnTo>
                      <a:pt x="66" y="67"/>
                    </a:lnTo>
                    <a:lnTo>
                      <a:pt x="66" y="0"/>
                    </a:lnTo>
                    <a:close/>
                  </a:path>
                </a:pathLst>
              </a:custGeom>
              <a:solidFill>
                <a:srgbClr val="0C419A"/>
              </a:solidFill>
              <a:ln w="9525">
                <a:noFill/>
                <a:round/>
                <a:headEnd/>
                <a:tailEnd/>
              </a:ln>
            </p:spPr>
            <p:txBody>
              <a:bodyPr/>
              <a:lstStyle/>
              <a:p>
                <a:pPr>
                  <a:defRPr/>
                </a:pPr>
                <a:endParaRPr lang="en-GB" dirty="0">
                  <a:solidFill>
                    <a:srgbClr val="FFFFFF"/>
                  </a:solidFill>
                </a:endParaRPr>
              </a:p>
            </p:txBody>
          </p:sp>
          <p:sp>
            <p:nvSpPr>
              <p:cNvPr id="175" name="Freeform 89"/>
              <p:cNvSpPr>
                <a:spLocks/>
              </p:cNvSpPr>
              <p:nvPr/>
            </p:nvSpPr>
            <p:spPr bwMode="auto">
              <a:xfrm>
                <a:off x="1592" y="2238"/>
                <a:ext cx="66" cy="61"/>
              </a:xfrm>
              <a:custGeom>
                <a:avLst/>
                <a:gdLst>
                  <a:gd name="T0" fmla="*/ 0 w 66"/>
                  <a:gd name="T1" fmla="*/ 0 h 61"/>
                  <a:gd name="T2" fmla="*/ 0 w 66"/>
                  <a:gd name="T3" fmla="*/ 61 h 61"/>
                  <a:gd name="T4" fmla="*/ 66 w 66"/>
                  <a:gd name="T5" fmla="*/ 61 h 61"/>
                  <a:gd name="T6" fmla="*/ 66 w 66"/>
                  <a:gd name="T7" fmla="*/ 0 h 61"/>
                  <a:gd name="T8" fmla="*/ 0 w 66"/>
                  <a:gd name="T9" fmla="*/ 0 h 61"/>
                  <a:gd name="T10" fmla="*/ 0 w 66"/>
                  <a:gd name="T11" fmla="*/ 0 h 61"/>
                  <a:gd name="T12" fmla="*/ 0 60000 65536"/>
                  <a:gd name="T13" fmla="*/ 0 60000 65536"/>
                  <a:gd name="T14" fmla="*/ 0 60000 65536"/>
                  <a:gd name="T15" fmla="*/ 0 60000 65536"/>
                  <a:gd name="T16" fmla="*/ 0 60000 65536"/>
                  <a:gd name="T17" fmla="*/ 0 60000 65536"/>
                  <a:gd name="T18" fmla="*/ 0 w 66"/>
                  <a:gd name="T19" fmla="*/ 0 h 61"/>
                  <a:gd name="T20" fmla="*/ 66 w 6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6" h="61">
                    <a:moveTo>
                      <a:pt x="0" y="0"/>
                    </a:moveTo>
                    <a:lnTo>
                      <a:pt x="0" y="61"/>
                    </a:lnTo>
                    <a:lnTo>
                      <a:pt x="66" y="61"/>
                    </a:lnTo>
                    <a:lnTo>
                      <a:pt x="66" y="0"/>
                    </a:lnTo>
                    <a:lnTo>
                      <a:pt x="0" y="0"/>
                    </a:lnTo>
                    <a:close/>
                  </a:path>
                </a:pathLst>
              </a:custGeom>
              <a:solidFill>
                <a:srgbClr val="0C419A"/>
              </a:solidFill>
              <a:ln w="9525">
                <a:noFill/>
                <a:round/>
                <a:headEnd/>
                <a:tailEnd/>
              </a:ln>
            </p:spPr>
            <p:txBody>
              <a:bodyPr/>
              <a:lstStyle/>
              <a:p>
                <a:pPr>
                  <a:defRPr/>
                </a:pPr>
                <a:endParaRPr lang="en-GB" dirty="0">
                  <a:solidFill>
                    <a:srgbClr val="FFFFFF"/>
                  </a:solidFill>
                </a:endParaRPr>
              </a:p>
            </p:txBody>
          </p:sp>
          <p:sp>
            <p:nvSpPr>
              <p:cNvPr id="176" name="Freeform 90"/>
              <p:cNvSpPr>
                <a:spLocks/>
              </p:cNvSpPr>
              <p:nvPr/>
            </p:nvSpPr>
            <p:spPr bwMode="auto">
              <a:xfrm>
                <a:off x="1689" y="2238"/>
                <a:ext cx="150" cy="61"/>
              </a:xfrm>
              <a:custGeom>
                <a:avLst/>
                <a:gdLst>
                  <a:gd name="T0" fmla="*/ 0 w 149"/>
                  <a:gd name="T1" fmla="*/ 61 h 61"/>
                  <a:gd name="T2" fmla="*/ 149 w 149"/>
                  <a:gd name="T3" fmla="*/ 61 h 61"/>
                  <a:gd name="T4" fmla="*/ 149 w 149"/>
                  <a:gd name="T5" fmla="*/ 0 h 61"/>
                  <a:gd name="T6" fmla="*/ 0 w 149"/>
                  <a:gd name="T7" fmla="*/ 0 h 61"/>
                  <a:gd name="T8" fmla="*/ 0 w 149"/>
                  <a:gd name="T9" fmla="*/ 61 h 61"/>
                  <a:gd name="T10" fmla="*/ 0 w 149"/>
                  <a:gd name="T11" fmla="*/ 61 h 61"/>
                  <a:gd name="T12" fmla="*/ 0 60000 65536"/>
                  <a:gd name="T13" fmla="*/ 0 60000 65536"/>
                  <a:gd name="T14" fmla="*/ 0 60000 65536"/>
                  <a:gd name="T15" fmla="*/ 0 60000 65536"/>
                  <a:gd name="T16" fmla="*/ 0 60000 65536"/>
                  <a:gd name="T17" fmla="*/ 0 60000 65536"/>
                  <a:gd name="T18" fmla="*/ 0 w 149"/>
                  <a:gd name="T19" fmla="*/ 0 h 61"/>
                  <a:gd name="T20" fmla="*/ 149 w 14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49" h="61">
                    <a:moveTo>
                      <a:pt x="0" y="61"/>
                    </a:moveTo>
                    <a:lnTo>
                      <a:pt x="149" y="61"/>
                    </a:lnTo>
                    <a:lnTo>
                      <a:pt x="149" y="0"/>
                    </a:lnTo>
                    <a:lnTo>
                      <a:pt x="0" y="0"/>
                    </a:lnTo>
                    <a:lnTo>
                      <a:pt x="0" y="61"/>
                    </a:lnTo>
                    <a:close/>
                  </a:path>
                </a:pathLst>
              </a:custGeom>
              <a:solidFill>
                <a:srgbClr val="0C419A"/>
              </a:solidFill>
              <a:ln w="9525">
                <a:noFill/>
                <a:round/>
                <a:headEnd/>
                <a:tailEnd/>
              </a:ln>
            </p:spPr>
            <p:txBody>
              <a:bodyPr/>
              <a:lstStyle/>
              <a:p>
                <a:pPr>
                  <a:defRPr/>
                </a:pPr>
                <a:endParaRPr lang="en-GB" dirty="0">
                  <a:solidFill>
                    <a:srgbClr val="FFFFFF"/>
                  </a:solidFill>
                </a:endParaRPr>
              </a:p>
            </p:txBody>
          </p:sp>
          <p:sp>
            <p:nvSpPr>
              <p:cNvPr id="177" name="Freeform 91"/>
              <p:cNvSpPr>
                <a:spLocks/>
              </p:cNvSpPr>
              <p:nvPr/>
            </p:nvSpPr>
            <p:spPr bwMode="auto">
              <a:xfrm>
                <a:off x="1689" y="2143"/>
                <a:ext cx="150" cy="67"/>
              </a:xfrm>
              <a:custGeom>
                <a:avLst/>
                <a:gdLst>
                  <a:gd name="T0" fmla="*/ 0 w 149"/>
                  <a:gd name="T1" fmla="*/ 0 h 67"/>
                  <a:gd name="T2" fmla="*/ 0 w 149"/>
                  <a:gd name="T3" fmla="*/ 67 h 67"/>
                  <a:gd name="T4" fmla="*/ 149 w 149"/>
                  <a:gd name="T5" fmla="*/ 67 h 67"/>
                  <a:gd name="T6" fmla="*/ 149 w 149"/>
                  <a:gd name="T7" fmla="*/ 0 h 67"/>
                  <a:gd name="T8" fmla="*/ 0 w 149"/>
                  <a:gd name="T9" fmla="*/ 0 h 67"/>
                  <a:gd name="T10" fmla="*/ 0 w 149"/>
                  <a:gd name="T11" fmla="*/ 0 h 67"/>
                  <a:gd name="T12" fmla="*/ 0 60000 65536"/>
                  <a:gd name="T13" fmla="*/ 0 60000 65536"/>
                  <a:gd name="T14" fmla="*/ 0 60000 65536"/>
                  <a:gd name="T15" fmla="*/ 0 60000 65536"/>
                  <a:gd name="T16" fmla="*/ 0 60000 65536"/>
                  <a:gd name="T17" fmla="*/ 0 60000 65536"/>
                  <a:gd name="T18" fmla="*/ 0 w 149"/>
                  <a:gd name="T19" fmla="*/ 0 h 67"/>
                  <a:gd name="T20" fmla="*/ 149 w 14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49" h="67">
                    <a:moveTo>
                      <a:pt x="0" y="0"/>
                    </a:moveTo>
                    <a:lnTo>
                      <a:pt x="0" y="67"/>
                    </a:lnTo>
                    <a:lnTo>
                      <a:pt x="149" y="67"/>
                    </a:lnTo>
                    <a:lnTo>
                      <a:pt x="149" y="0"/>
                    </a:lnTo>
                    <a:lnTo>
                      <a:pt x="0" y="0"/>
                    </a:lnTo>
                    <a:close/>
                  </a:path>
                </a:pathLst>
              </a:custGeom>
              <a:solidFill>
                <a:srgbClr val="0C419A"/>
              </a:solidFill>
              <a:ln w="9525">
                <a:noFill/>
                <a:round/>
                <a:headEnd/>
                <a:tailEnd/>
              </a:ln>
            </p:spPr>
            <p:txBody>
              <a:bodyPr/>
              <a:lstStyle/>
              <a:p>
                <a:pPr>
                  <a:defRPr/>
                </a:pPr>
                <a:endParaRPr lang="en-GB" dirty="0">
                  <a:solidFill>
                    <a:srgbClr val="FFFFFF"/>
                  </a:solidFill>
                </a:endParaRPr>
              </a:p>
            </p:txBody>
          </p:sp>
          <p:sp>
            <p:nvSpPr>
              <p:cNvPr id="178" name="Freeform 92"/>
              <p:cNvSpPr>
                <a:spLocks/>
              </p:cNvSpPr>
              <p:nvPr/>
            </p:nvSpPr>
            <p:spPr bwMode="auto">
              <a:xfrm>
                <a:off x="1592" y="2143"/>
                <a:ext cx="246" cy="155"/>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grpSp>
        <p:grpSp>
          <p:nvGrpSpPr>
            <p:cNvPr id="17" name="Group 93"/>
            <p:cNvGrpSpPr>
              <a:grpSpLocks/>
            </p:cNvGrpSpPr>
            <p:nvPr userDrawn="1"/>
          </p:nvGrpSpPr>
          <p:grpSpPr bwMode="auto">
            <a:xfrm>
              <a:off x="6283384" y="6619868"/>
              <a:ext cx="190269" cy="122665"/>
              <a:chOff x="1593" y="1897"/>
              <a:chExt cx="244" cy="157"/>
            </a:xfrm>
          </p:grpSpPr>
          <p:sp>
            <p:nvSpPr>
              <p:cNvPr id="169" name="Freeform 94"/>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70" name="Freeform 95"/>
              <p:cNvSpPr>
                <a:spLocks/>
              </p:cNvSpPr>
              <p:nvPr/>
            </p:nvSpPr>
            <p:spPr bwMode="auto">
              <a:xfrm>
                <a:off x="1593" y="1897"/>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171" name="Freeform 96"/>
              <p:cNvSpPr>
                <a:spLocks/>
              </p:cNvSpPr>
              <p:nvPr/>
            </p:nvSpPr>
            <p:spPr bwMode="auto">
              <a:xfrm>
                <a:off x="1593" y="2003"/>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172" name="Freeform 97"/>
              <p:cNvSpPr>
                <a:spLocks/>
              </p:cNvSpPr>
              <p:nvPr/>
            </p:nvSpPr>
            <p:spPr bwMode="auto">
              <a:xfrm>
                <a:off x="1593" y="1897"/>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grpSp>
        <p:grpSp>
          <p:nvGrpSpPr>
            <p:cNvPr id="18" name="Group 98"/>
            <p:cNvGrpSpPr>
              <a:grpSpLocks/>
            </p:cNvGrpSpPr>
            <p:nvPr userDrawn="1"/>
          </p:nvGrpSpPr>
          <p:grpSpPr bwMode="auto">
            <a:xfrm>
              <a:off x="5284697" y="6619868"/>
              <a:ext cx="192609" cy="122251"/>
              <a:chOff x="1778" y="1164"/>
              <a:chExt cx="247" cy="157"/>
            </a:xfrm>
          </p:grpSpPr>
          <p:sp>
            <p:nvSpPr>
              <p:cNvPr id="120" name="Freeform 99"/>
              <p:cNvSpPr>
                <a:spLocks/>
              </p:cNvSpPr>
              <p:nvPr/>
            </p:nvSpPr>
            <p:spPr bwMode="auto">
              <a:xfrm>
                <a:off x="1778" y="1164"/>
                <a:ext cx="102" cy="157"/>
              </a:xfrm>
              <a:custGeom>
                <a:avLst/>
                <a:gdLst>
                  <a:gd name="T0" fmla="*/ 9612 w 96"/>
                  <a:gd name="T1" fmla="*/ 156 h 156"/>
                  <a:gd name="T2" fmla="*/ 0 w 96"/>
                  <a:gd name="T3" fmla="*/ 156 h 156"/>
                  <a:gd name="T4" fmla="*/ 0 w 96"/>
                  <a:gd name="T5" fmla="*/ 0 h 156"/>
                  <a:gd name="T6" fmla="*/ 9612 w 96"/>
                  <a:gd name="T7" fmla="*/ 0 h 156"/>
                  <a:gd name="T8" fmla="*/ 9612 w 96"/>
                  <a:gd name="T9" fmla="*/ 156 h 156"/>
                  <a:gd name="T10" fmla="*/ 9612 w 96"/>
                  <a:gd name="T11" fmla="*/ 156 h 156"/>
                  <a:gd name="T12" fmla="*/ 0 60000 65536"/>
                  <a:gd name="T13" fmla="*/ 0 60000 65536"/>
                  <a:gd name="T14" fmla="*/ 0 60000 65536"/>
                  <a:gd name="T15" fmla="*/ 0 60000 65536"/>
                  <a:gd name="T16" fmla="*/ 0 60000 65536"/>
                  <a:gd name="T17" fmla="*/ 0 60000 65536"/>
                  <a:gd name="T18" fmla="*/ 0 w 96"/>
                  <a:gd name="T19" fmla="*/ 0 h 156"/>
                  <a:gd name="T20" fmla="*/ 96 w 96"/>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96" h="156">
                    <a:moveTo>
                      <a:pt x="96" y="156"/>
                    </a:moveTo>
                    <a:lnTo>
                      <a:pt x="0" y="156"/>
                    </a:lnTo>
                    <a:lnTo>
                      <a:pt x="0" y="0"/>
                    </a:lnTo>
                    <a:lnTo>
                      <a:pt x="96" y="0"/>
                    </a:lnTo>
                    <a:lnTo>
                      <a:pt x="96" y="156"/>
                    </a:lnTo>
                    <a:close/>
                  </a:path>
                </a:pathLst>
              </a:custGeom>
              <a:solidFill>
                <a:srgbClr val="138630"/>
              </a:solidFill>
              <a:ln w="9525">
                <a:noFill/>
                <a:round/>
                <a:headEnd/>
                <a:tailEnd/>
              </a:ln>
            </p:spPr>
            <p:txBody>
              <a:bodyPr/>
              <a:lstStyle/>
              <a:p>
                <a:pPr>
                  <a:defRPr/>
                </a:pPr>
                <a:endParaRPr lang="en-GB" dirty="0">
                  <a:solidFill>
                    <a:srgbClr val="FFFFFF"/>
                  </a:solidFill>
                </a:endParaRPr>
              </a:p>
            </p:txBody>
          </p:sp>
          <p:sp>
            <p:nvSpPr>
              <p:cNvPr id="121" name="Freeform 100"/>
              <p:cNvSpPr>
                <a:spLocks/>
              </p:cNvSpPr>
              <p:nvPr/>
            </p:nvSpPr>
            <p:spPr bwMode="auto">
              <a:xfrm>
                <a:off x="1880" y="1164"/>
                <a:ext cx="145" cy="157"/>
              </a:xfrm>
              <a:custGeom>
                <a:avLst/>
                <a:gdLst>
                  <a:gd name="T0" fmla="*/ 143 w 143"/>
                  <a:gd name="T1" fmla="*/ 156 h 156"/>
                  <a:gd name="T2" fmla="*/ 0 w 143"/>
                  <a:gd name="T3" fmla="*/ 156 h 156"/>
                  <a:gd name="T4" fmla="*/ 0 w 143"/>
                  <a:gd name="T5" fmla="*/ 0 h 156"/>
                  <a:gd name="T6" fmla="*/ 143 w 143"/>
                  <a:gd name="T7" fmla="*/ 0 h 156"/>
                  <a:gd name="T8" fmla="*/ 143 w 143"/>
                  <a:gd name="T9" fmla="*/ 156 h 156"/>
                  <a:gd name="T10" fmla="*/ 143 w 143"/>
                  <a:gd name="T11" fmla="*/ 156 h 156"/>
                  <a:gd name="T12" fmla="*/ 0 60000 65536"/>
                  <a:gd name="T13" fmla="*/ 0 60000 65536"/>
                  <a:gd name="T14" fmla="*/ 0 60000 65536"/>
                  <a:gd name="T15" fmla="*/ 0 60000 65536"/>
                  <a:gd name="T16" fmla="*/ 0 60000 65536"/>
                  <a:gd name="T17" fmla="*/ 0 60000 65536"/>
                  <a:gd name="T18" fmla="*/ 0 w 143"/>
                  <a:gd name="T19" fmla="*/ 0 h 156"/>
                  <a:gd name="T20" fmla="*/ 143 w 143"/>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43" h="156">
                    <a:moveTo>
                      <a:pt x="143" y="156"/>
                    </a:moveTo>
                    <a:lnTo>
                      <a:pt x="0" y="156"/>
                    </a:lnTo>
                    <a:lnTo>
                      <a:pt x="0" y="0"/>
                    </a:lnTo>
                    <a:lnTo>
                      <a:pt x="143" y="0"/>
                    </a:lnTo>
                    <a:lnTo>
                      <a:pt x="143" y="156"/>
                    </a:lnTo>
                    <a:close/>
                  </a:path>
                </a:pathLst>
              </a:custGeom>
              <a:solidFill>
                <a:srgbClr val="FF1702"/>
              </a:solidFill>
              <a:ln w="9525">
                <a:noFill/>
                <a:round/>
                <a:headEnd/>
                <a:tailEnd/>
              </a:ln>
            </p:spPr>
            <p:txBody>
              <a:bodyPr/>
              <a:lstStyle/>
              <a:p>
                <a:pPr>
                  <a:defRPr/>
                </a:pPr>
                <a:endParaRPr lang="en-GB" dirty="0">
                  <a:solidFill>
                    <a:srgbClr val="FFFFFF"/>
                  </a:solidFill>
                </a:endParaRPr>
              </a:p>
            </p:txBody>
          </p:sp>
          <p:sp>
            <p:nvSpPr>
              <p:cNvPr id="122" name="Freeform 101"/>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23" name="Freeform 102"/>
              <p:cNvSpPr>
                <a:spLocks/>
              </p:cNvSpPr>
              <p:nvPr/>
            </p:nvSpPr>
            <p:spPr bwMode="auto">
              <a:xfrm>
                <a:off x="1874" y="1199"/>
                <a:ext cx="12" cy="90"/>
              </a:xfrm>
              <a:custGeom>
                <a:avLst/>
                <a:gdLst>
                  <a:gd name="T0" fmla="*/ 12 w 12"/>
                  <a:gd name="T1" fmla="*/ 90 h 90"/>
                  <a:gd name="T2" fmla="*/ 0 w 12"/>
                  <a:gd name="T3" fmla="*/ 90 h 90"/>
                  <a:gd name="T4" fmla="*/ 0 w 12"/>
                  <a:gd name="T5" fmla="*/ 0 h 90"/>
                  <a:gd name="T6" fmla="*/ 12 w 12"/>
                  <a:gd name="T7" fmla="*/ 0 h 90"/>
                  <a:gd name="T8" fmla="*/ 12 w 12"/>
                  <a:gd name="T9" fmla="*/ 90 h 90"/>
                  <a:gd name="T10" fmla="*/ 12 w 12"/>
                  <a:gd name="T11" fmla="*/ 90 h 90"/>
                  <a:gd name="T12" fmla="*/ 0 60000 65536"/>
                  <a:gd name="T13" fmla="*/ 0 60000 65536"/>
                  <a:gd name="T14" fmla="*/ 0 60000 65536"/>
                  <a:gd name="T15" fmla="*/ 0 60000 65536"/>
                  <a:gd name="T16" fmla="*/ 0 60000 65536"/>
                  <a:gd name="T17" fmla="*/ 0 60000 65536"/>
                  <a:gd name="T18" fmla="*/ 0 w 12"/>
                  <a:gd name="T19" fmla="*/ 0 h 90"/>
                  <a:gd name="T20" fmla="*/ 12 w 1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2" h="90">
                    <a:moveTo>
                      <a:pt x="12" y="90"/>
                    </a:moveTo>
                    <a:lnTo>
                      <a:pt x="0" y="90"/>
                    </a:lnTo>
                    <a:lnTo>
                      <a:pt x="0" y="0"/>
                    </a:lnTo>
                    <a:lnTo>
                      <a:pt x="12" y="0"/>
                    </a:lnTo>
                    <a:lnTo>
                      <a:pt x="12" y="90"/>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124" name="Freeform 103"/>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25" name="Freeform 104"/>
              <p:cNvSpPr>
                <a:spLocks/>
              </p:cNvSpPr>
              <p:nvPr/>
            </p:nvSpPr>
            <p:spPr bwMode="auto">
              <a:xfrm>
                <a:off x="1837" y="1221"/>
                <a:ext cx="49" cy="22"/>
              </a:xfrm>
              <a:custGeom>
                <a:avLst/>
                <a:gdLst>
                  <a:gd name="T0" fmla="*/ 42 w 48"/>
                  <a:gd name="T1" fmla="*/ 22 h 22"/>
                  <a:gd name="T2" fmla="*/ 0 w 48"/>
                  <a:gd name="T3" fmla="*/ 5 h 22"/>
                  <a:gd name="T4" fmla="*/ 6 w 48"/>
                  <a:gd name="T5" fmla="*/ 0 h 22"/>
                  <a:gd name="T6" fmla="*/ 48 w 48"/>
                  <a:gd name="T7" fmla="*/ 16 h 22"/>
                  <a:gd name="T8" fmla="*/ 42 w 48"/>
                  <a:gd name="T9" fmla="*/ 22 h 22"/>
                  <a:gd name="T10" fmla="*/ 42 w 48"/>
                  <a:gd name="T11" fmla="*/ 22 h 22"/>
                  <a:gd name="T12" fmla="*/ 0 60000 65536"/>
                  <a:gd name="T13" fmla="*/ 0 60000 65536"/>
                  <a:gd name="T14" fmla="*/ 0 60000 65536"/>
                  <a:gd name="T15" fmla="*/ 0 60000 65536"/>
                  <a:gd name="T16" fmla="*/ 0 60000 65536"/>
                  <a:gd name="T17" fmla="*/ 0 60000 65536"/>
                  <a:gd name="T18" fmla="*/ 0 w 48"/>
                  <a:gd name="T19" fmla="*/ 0 h 22"/>
                  <a:gd name="T20" fmla="*/ 48 w 4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48" h="22">
                    <a:moveTo>
                      <a:pt x="42" y="22"/>
                    </a:moveTo>
                    <a:lnTo>
                      <a:pt x="0" y="5"/>
                    </a:lnTo>
                    <a:lnTo>
                      <a:pt x="6" y="0"/>
                    </a:lnTo>
                    <a:lnTo>
                      <a:pt x="48" y="16"/>
                    </a:lnTo>
                    <a:lnTo>
                      <a:pt x="42" y="22"/>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126" name="Freeform 105"/>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27" name="Freeform 106"/>
              <p:cNvSpPr>
                <a:spLocks/>
              </p:cNvSpPr>
              <p:nvPr/>
            </p:nvSpPr>
            <p:spPr bwMode="auto">
              <a:xfrm>
                <a:off x="1880" y="1237"/>
                <a:ext cx="49" cy="27"/>
              </a:xfrm>
              <a:custGeom>
                <a:avLst/>
                <a:gdLst>
                  <a:gd name="T0" fmla="*/ 41 w 47"/>
                  <a:gd name="T1" fmla="*/ 28 h 28"/>
                  <a:gd name="T2" fmla="*/ 0 w 47"/>
                  <a:gd name="T3" fmla="*/ 6 h 28"/>
                  <a:gd name="T4" fmla="*/ 6 w 47"/>
                  <a:gd name="T5" fmla="*/ 0 h 28"/>
                  <a:gd name="T6" fmla="*/ 47 w 47"/>
                  <a:gd name="T7" fmla="*/ 23 h 28"/>
                  <a:gd name="T8" fmla="*/ 41 w 47"/>
                  <a:gd name="T9" fmla="*/ 28 h 28"/>
                  <a:gd name="T10" fmla="*/ 41 w 47"/>
                  <a:gd name="T11" fmla="*/ 28 h 28"/>
                  <a:gd name="T12" fmla="*/ 0 60000 65536"/>
                  <a:gd name="T13" fmla="*/ 0 60000 65536"/>
                  <a:gd name="T14" fmla="*/ 0 60000 65536"/>
                  <a:gd name="T15" fmla="*/ 0 60000 65536"/>
                  <a:gd name="T16" fmla="*/ 0 60000 65536"/>
                  <a:gd name="T17" fmla="*/ 0 60000 65536"/>
                  <a:gd name="T18" fmla="*/ 0 w 47"/>
                  <a:gd name="T19" fmla="*/ 0 h 28"/>
                  <a:gd name="T20" fmla="*/ 47 w 47"/>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7" h="28">
                    <a:moveTo>
                      <a:pt x="41" y="28"/>
                    </a:moveTo>
                    <a:lnTo>
                      <a:pt x="0" y="6"/>
                    </a:lnTo>
                    <a:lnTo>
                      <a:pt x="6" y="0"/>
                    </a:lnTo>
                    <a:lnTo>
                      <a:pt x="47" y="23"/>
                    </a:lnTo>
                    <a:lnTo>
                      <a:pt x="41" y="28"/>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128" name="Freeform 107"/>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29" name="Freeform 108"/>
              <p:cNvSpPr>
                <a:spLocks/>
              </p:cNvSpPr>
              <p:nvPr/>
            </p:nvSpPr>
            <p:spPr bwMode="auto">
              <a:xfrm>
                <a:off x="1880" y="1221"/>
                <a:ext cx="43" cy="29"/>
              </a:xfrm>
              <a:custGeom>
                <a:avLst/>
                <a:gdLst>
                  <a:gd name="T0" fmla="*/ 0 w 41"/>
                  <a:gd name="T1" fmla="*/ 28 h 28"/>
                  <a:gd name="T2" fmla="*/ 41 w 41"/>
                  <a:gd name="T3" fmla="*/ 5 h 28"/>
                  <a:gd name="T4" fmla="*/ 41 w 41"/>
                  <a:gd name="T5" fmla="*/ 0 h 28"/>
                  <a:gd name="T6" fmla="*/ 0 w 41"/>
                  <a:gd name="T7" fmla="*/ 22 h 28"/>
                  <a:gd name="T8" fmla="*/ 0 w 41"/>
                  <a:gd name="T9" fmla="*/ 28 h 28"/>
                  <a:gd name="T10" fmla="*/ 0 w 41"/>
                  <a:gd name="T11" fmla="*/ 28 h 28"/>
                  <a:gd name="T12" fmla="*/ 0 60000 65536"/>
                  <a:gd name="T13" fmla="*/ 0 60000 65536"/>
                  <a:gd name="T14" fmla="*/ 0 60000 65536"/>
                  <a:gd name="T15" fmla="*/ 0 60000 65536"/>
                  <a:gd name="T16" fmla="*/ 0 60000 65536"/>
                  <a:gd name="T17" fmla="*/ 0 60000 65536"/>
                  <a:gd name="T18" fmla="*/ 0 w 41"/>
                  <a:gd name="T19" fmla="*/ 0 h 28"/>
                  <a:gd name="T20" fmla="*/ 41 w 41"/>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1" h="28">
                    <a:moveTo>
                      <a:pt x="0" y="28"/>
                    </a:moveTo>
                    <a:lnTo>
                      <a:pt x="41" y="5"/>
                    </a:lnTo>
                    <a:lnTo>
                      <a:pt x="41" y="0"/>
                    </a:lnTo>
                    <a:lnTo>
                      <a:pt x="0" y="22"/>
                    </a:lnTo>
                    <a:lnTo>
                      <a:pt x="0" y="28"/>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130" name="Freeform 109"/>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31" name="Freeform 110"/>
              <p:cNvSpPr>
                <a:spLocks/>
              </p:cNvSpPr>
              <p:nvPr/>
            </p:nvSpPr>
            <p:spPr bwMode="auto">
              <a:xfrm>
                <a:off x="1831" y="1225"/>
                <a:ext cx="55" cy="18"/>
              </a:xfrm>
              <a:custGeom>
                <a:avLst/>
                <a:gdLst>
                  <a:gd name="T0" fmla="*/ 54 w 54"/>
                  <a:gd name="T1" fmla="*/ 6 h 17"/>
                  <a:gd name="T2" fmla="*/ 0 w 54"/>
                  <a:gd name="T3" fmla="*/ 17 h 17"/>
                  <a:gd name="T4" fmla="*/ 0 w 54"/>
                  <a:gd name="T5" fmla="*/ 11 h 17"/>
                  <a:gd name="T6" fmla="*/ 54 w 54"/>
                  <a:gd name="T7" fmla="*/ 0 h 17"/>
                  <a:gd name="T8" fmla="*/ 54 w 54"/>
                  <a:gd name="T9" fmla="*/ 6 h 17"/>
                  <a:gd name="T10" fmla="*/ 54 w 54"/>
                  <a:gd name="T11" fmla="*/ 6 h 17"/>
                  <a:gd name="T12" fmla="*/ 0 60000 65536"/>
                  <a:gd name="T13" fmla="*/ 0 60000 65536"/>
                  <a:gd name="T14" fmla="*/ 0 60000 65536"/>
                  <a:gd name="T15" fmla="*/ 0 60000 65536"/>
                  <a:gd name="T16" fmla="*/ 0 60000 65536"/>
                  <a:gd name="T17" fmla="*/ 0 60000 65536"/>
                  <a:gd name="T18" fmla="*/ 0 w 54"/>
                  <a:gd name="T19" fmla="*/ 0 h 17"/>
                  <a:gd name="T20" fmla="*/ 54 w 54"/>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54" h="17">
                    <a:moveTo>
                      <a:pt x="54" y="6"/>
                    </a:moveTo>
                    <a:lnTo>
                      <a:pt x="0" y="17"/>
                    </a:lnTo>
                    <a:lnTo>
                      <a:pt x="0" y="11"/>
                    </a:lnTo>
                    <a:lnTo>
                      <a:pt x="54" y="0"/>
                    </a:lnTo>
                    <a:lnTo>
                      <a:pt x="54" y="6"/>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132" name="Freeform 111"/>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33" name="Freeform 112"/>
              <p:cNvSpPr>
                <a:spLocks/>
              </p:cNvSpPr>
              <p:nvPr/>
            </p:nvSpPr>
            <p:spPr bwMode="auto">
              <a:xfrm>
                <a:off x="1837" y="1248"/>
                <a:ext cx="55" cy="16"/>
              </a:xfrm>
              <a:custGeom>
                <a:avLst/>
                <a:gdLst>
                  <a:gd name="T0" fmla="*/ 54 w 54"/>
                  <a:gd name="T1" fmla="*/ 5 h 16"/>
                  <a:gd name="T2" fmla="*/ 0 w 54"/>
                  <a:gd name="T3" fmla="*/ 16 h 16"/>
                  <a:gd name="T4" fmla="*/ 0 w 54"/>
                  <a:gd name="T5" fmla="*/ 11 h 16"/>
                  <a:gd name="T6" fmla="*/ 54 w 54"/>
                  <a:gd name="T7" fmla="*/ 0 h 16"/>
                  <a:gd name="T8" fmla="*/ 54 w 54"/>
                  <a:gd name="T9" fmla="*/ 5 h 16"/>
                  <a:gd name="T10" fmla="*/ 54 w 54"/>
                  <a:gd name="T11" fmla="*/ 5 h 16"/>
                  <a:gd name="T12" fmla="*/ 0 60000 65536"/>
                  <a:gd name="T13" fmla="*/ 0 60000 65536"/>
                  <a:gd name="T14" fmla="*/ 0 60000 65536"/>
                  <a:gd name="T15" fmla="*/ 0 60000 65536"/>
                  <a:gd name="T16" fmla="*/ 0 60000 65536"/>
                  <a:gd name="T17" fmla="*/ 0 60000 65536"/>
                  <a:gd name="T18" fmla="*/ 0 w 54"/>
                  <a:gd name="T19" fmla="*/ 0 h 16"/>
                  <a:gd name="T20" fmla="*/ 54 w 5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54" h="16">
                    <a:moveTo>
                      <a:pt x="54" y="5"/>
                    </a:moveTo>
                    <a:lnTo>
                      <a:pt x="0" y="16"/>
                    </a:lnTo>
                    <a:lnTo>
                      <a:pt x="0" y="11"/>
                    </a:lnTo>
                    <a:lnTo>
                      <a:pt x="54" y="0"/>
                    </a:lnTo>
                    <a:lnTo>
                      <a:pt x="54" y="5"/>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134" name="Freeform 113"/>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35" name="Freeform 114"/>
              <p:cNvSpPr>
                <a:spLocks/>
              </p:cNvSpPr>
              <p:nvPr/>
            </p:nvSpPr>
            <p:spPr bwMode="auto">
              <a:xfrm>
                <a:off x="1831" y="1244"/>
                <a:ext cx="55" cy="10"/>
              </a:xfrm>
              <a:custGeom>
                <a:avLst/>
                <a:gdLst>
                  <a:gd name="T0" fmla="*/ 0 w 54"/>
                  <a:gd name="T1" fmla="*/ 0 h 11"/>
                  <a:gd name="T2" fmla="*/ 54 w 54"/>
                  <a:gd name="T3" fmla="*/ 11 h 11"/>
                  <a:gd name="T4" fmla="*/ 54 w 54"/>
                  <a:gd name="T5" fmla="*/ 11 h 11"/>
                  <a:gd name="T6" fmla="*/ 0 w 54"/>
                  <a:gd name="T7" fmla="*/ 0 h 11"/>
                  <a:gd name="T8" fmla="*/ 0 w 54"/>
                  <a:gd name="T9" fmla="*/ 0 h 11"/>
                  <a:gd name="T10" fmla="*/ 0 w 54"/>
                  <a:gd name="T11" fmla="*/ 0 h 11"/>
                  <a:gd name="T12" fmla="*/ 0 60000 65536"/>
                  <a:gd name="T13" fmla="*/ 0 60000 65536"/>
                  <a:gd name="T14" fmla="*/ 0 60000 65536"/>
                  <a:gd name="T15" fmla="*/ 0 60000 65536"/>
                  <a:gd name="T16" fmla="*/ 0 60000 65536"/>
                  <a:gd name="T17" fmla="*/ 0 60000 65536"/>
                  <a:gd name="T18" fmla="*/ 0 w 54"/>
                  <a:gd name="T19" fmla="*/ 0 h 11"/>
                  <a:gd name="T20" fmla="*/ 54 w 5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4" h="11">
                    <a:moveTo>
                      <a:pt x="0" y="0"/>
                    </a:moveTo>
                    <a:lnTo>
                      <a:pt x="54" y="11"/>
                    </a:lnTo>
                    <a:lnTo>
                      <a:pt x="0" y="0"/>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136" name="Freeform 115"/>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37" name="Freeform 116"/>
              <p:cNvSpPr>
                <a:spLocks/>
              </p:cNvSpPr>
              <p:nvPr/>
            </p:nvSpPr>
            <p:spPr bwMode="auto">
              <a:xfrm>
                <a:off x="1880" y="1225"/>
                <a:ext cx="49" cy="18"/>
              </a:xfrm>
              <a:custGeom>
                <a:avLst/>
                <a:gdLst>
                  <a:gd name="T0" fmla="*/ 0 w 47"/>
                  <a:gd name="T1" fmla="*/ 6 h 17"/>
                  <a:gd name="T2" fmla="*/ 47 w 47"/>
                  <a:gd name="T3" fmla="*/ 17 h 17"/>
                  <a:gd name="T4" fmla="*/ 47 w 47"/>
                  <a:gd name="T5" fmla="*/ 11 h 17"/>
                  <a:gd name="T6" fmla="*/ 0 w 47"/>
                  <a:gd name="T7" fmla="*/ 0 h 17"/>
                  <a:gd name="T8" fmla="*/ 0 w 47"/>
                  <a:gd name="T9" fmla="*/ 6 h 17"/>
                  <a:gd name="T10" fmla="*/ 0 w 47"/>
                  <a:gd name="T11" fmla="*/ 6 h 17"/>
                  <a:gd name="T12" fmla="*/ 0 60000 65536"/>
                  <a:gd name="T13" fmla="*/ 0 60000 65536"/>
                  <a:gd name="T14" fmla="*/ 0 60000 65536"/>
                  <a:gd name="T15" fmla="*/ 0 60000 65536"/>
                  <a:gd name="T16" fmla="*/ 0 60000 65536"/>
                  <a:gd name="T17" fmla="*/ 0 60000 65536"/>
                  <a:gd name="T18" fmla="*/ 0 w 47"/>
                  <a:gd name="T19" fmla="*/ 0 h 17"/>
                  <a:gd name="T20" fmla="*/ 47 w 4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7" h="17">
                    <a:moveTo>
                      <a:pt x="0" y="6"/>
                    </a:moveTo>
                    <a:lnTo>
                      <a:pt x="47" y="17"/>
                    </a:lnTo>
                    <a:lnTo>
                      <a:pt x="47" y="11"/>
                    </a:lnTo>
                    <a:lnTo>
                      <a:pt x="0" y="0"/>
                    </a:lnTo>
                    <a:lnTo>
                      <a:pt x="0" y="6"/>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138" name="Freeform 117"/>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39" name="Freeform 118"/>
              <p:cNvSpPr>
                <a:spLocks/>
              </p:cNvSpPr>
              <p:nvPr/>
            </p:nvSpPr>
            <p:spPr bwMode="auto">
              <a:xfrm>
                <a:off x="1880" y="1244"/>
                <a:ext cx="49" cy="10"/>
              </a:xfrm>
              <a:custGeom>
                <a:avLst/>
                <a:gdLst>
                  <a:gd name="T0" fmla="*/ 47 w 47"/>
                  <a:gd name="T1" fmla="*/ 0 h 11"/>
                  <a:gd name="T2" fmla="*/ 0 w 47"/>
                  <a:gd name="T3" fmla="*/ 11 h 11"/>
                  <a:gd name="T4" fmla="*/ 0 w 47"/>
                  <a:gd name="T5" fmla="*/ 11 h 11"/>
                  <a:gd name="T6" fmla="*/ 47 w 47"/>
                  <a:gd name="T7" fmla="*/ 0 h 11"/>
                  <a:gd name="T8" fmla="*/ 47 w 47"/>
                  <a:gd name="T9" fmla="*/ 0 h 11"/>
                  <a:gd name="T10" fmla="*/ 47 w 47"/>
                  <a:gd name="T11" fmla="*/ 0 h 11"/>
                  <a:gd name="T12" fmla="*/ 0 60000 65536"/>
                  <a:gd name="T13" fmla="*/ 0 60000 65536"/>
                  <a:gd name="T14" fmla="*/ 0 60000 65536"/>
                  <a:gd name="T15" fmla="*/ 0 60000 65536"/>
                  <a:gd name="T16" fmla="*/ 0 60000 65536"/>
                  <a:gd name="T17" fmla="*/ 0 60000 65536"/>
                  <a:gd name="T18" fmla="*/ 0 w 47"/>
                  <a:gd name="T19" fmla="*/ 0 h 11"/>
                  <a:gd name="T20" fmla="*/ 47 w 47"/>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47" h="11">
                    <a:moveTo>
                      <a:pt x="47" y="0"/>
                    </a:moveTo>
                    <a:lnTo>
                      <a:pt x="0" y="11"/>
                    </a:lnTo>
                    <a:lnTo>
                      <a:pt x="47" y="0"/>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140" name="Freeform 119"/>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41" name="Freeform 120"/>
              <p:cNvSpPr>
                <a:spLocks/>
              </p:cNvSpPr>
              <p:nvPr/>
            </p:nvSpPr>
            <p:spPr bwMode="auto">
              <a:xfrm>
                <a:off x="1837" y="1264"/>
                <a:ext cx="86" cy="2"/>
              </a:xfrm>
              <a:custGeom>
                <a:avLst/>
                <a:gdLst>
                  <a:gd name="T0" fmla="*/ 83 w 83"/>
                  <a:gd name="T1" fmla="*/ 0 h 1"/>
                  <a:gd name="T2" fmla="*/ 0 w 83"/>
                  <a:gd name="T3" fmla="*/ 0 h 1"/>
                  <a:gd name="T4" fmla="*/ 0 w 83"/>
                  <a:gd name="T5" fmla="*/ 0 h 1"/>
                  <a:gd name="T6" fmla="*/ 83 w 83"/>
                  <a:gd name="T7" fmla="*/ 0 h 1"/>
                  <a:gd name="T8" fmla="*/ 83 w 83"/>
                  <a:gd name="T9" fmla="*/ 0 h 1"/>
                  <a:gd name="T10" fmla="*/ 83 w 83"/>
                  <a:gd name="T11" fmla="*/ 0 h 1"/>
                  <a:gd name="T12" fmla="*/ 0 60000 65536"/>
                  <a:gd name="T13" fmla="*/ 0 60000 65536"/>
                  <a:gd name="T14" fmla="*/ 0 60000 65536"/>
                  <a:gd name="T15" fmla="*/ 0 60000 65536"/>
                  <a:gd name="T16" fmla="*/ 0 60000 65536"/>
                  <a:gd name="T17" fmla="*/ 0 60000 65536"/>
                  <a:gd name="T18" fmla="*/ 0 w 83"/>
                  <a:gd name="T19" fmla="*/ 0 h 1"/>
                  <a:gd name="T20" fmla="*/ 83 w 83"/>
                  <a:gd name="T21" fmla="*/ 1 h 1"/>
                </a:gdLst>
                <a:ahLst/>
                <a:cxnLst>
                  <a:cxn ang="T12">
                    <a:pos x="T0" y="T1"/>
                  </a:cxn>
                  <a:cxn ang="T13">
                    <a:pos x="T2" y="T3"/>
                  </a:cxn>
                  <a:cxn ang="T14">
                    <a:pos x="T4" y="T5"/>
                  </a:cxn>
                  <a:cxn ang="T15">
                    <a:pos x="T6" y="T7"/>
                  </a:cxn>
                  <a:cxn ang="T16">
                    <a:pos x="T8" y="T9"/>
                  </a:cxn>
                  <a:cxn ang="T17">
                    <a:pos x="T10" y="T11"/>
                  </a:cxn>
                </a:cxnLst>
                <a:rect l="T18" t="T19" r="T20" b="T21"/>
                <a:pathLst>
                  <a:path w="83" h="1">
                    <a:moveTo>
                      <a:pt x="83" y="0"/>
                    </a:moveTo>
                    <a:lnTo>
                      <a:pt x="0" y="0"/>
                    </a:lnTo>
                    <a:lnTo>
                      <a:pt x="83" y="0"/>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142" name="Freeform 121"/>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43" name="Freeform 122"/>
              <p:cNvSpPr>
                <a:spLocks/>
              </p:cNvSpPr>
              <p:nvPr/>
            </p:nvSpPr>
            <p:spPr bwMode="auto">
              <a:xfrm>
                <a:off x="1837" y="1215"/>
                <a:ext cx="86" cy="6"/>
              </a:xfrm>
              <a:custGeom>
                <a:avLst/>
                <a:gdLst>
                  <a:gd name="T0" fmla="*/ 83 w 83"/>
                  <a:gd name="T1" fmla="*/ 6 h 6"/>
                  <a:gd name="T2" fmla="*/ 0 w 83"/>
                  <a:gd name="T3" fmla="*/ 6 h 6"/>
                  <a:gd name="T4" fmla="*/ 0 w 83"/>
                  <a:gd name="T5" fmla="*/ 0 h 6"/>
                  <a:gd name="T6" fmla="*/ 83 w 83"/>
                  <a:gd name="T7" fmla="*/ 0 h 6"/>
                  <a:gd name="T8" fmla="*/ 83 w 83"/>
                  <a:gd name="T9" fmla="*/ 6 h 6"/>
                  <a:gd name="T10" fmla="*/ 83 w 83"/>
                  <a:gd name="T11" fmla="*/ 6 h 6"/>
                  <a:gd name="T12" fmla="*/ 0 60000 65536"/>
                  <a:gd name="T13" fmla="*/ 0 60000 65536"/>
                  <a:gd name="T14" fmla="*/ 0 60000 65536"/>
                  <a:gd name="T15" fmla="*/ 0 60000 65536"/>
                  <a:gd name="T16" fmla="*/ 0 60000 65536"/>
                  <a:gd name="T17" fmla="*/ 0 60000 65536"/>
                  <a:gd name="T18" fmla="*/ 0 w 83"/>
                  <a:gd name="T19" fmla="*/ 0 h 6"/>
                  <a:gd name="T20" fmla="*/ 83 w 83"/>
                  <a:gd name="T21" fmla="*/ 6 h 6"/>
                </a:gdLst>
                <a:ahLst/>
                <a:cxnLst>
                  <a:cxn ang="T12">
                    <a:pos x="T0" y="T1"/>
                  </a:cxn>
                  <a:cxn ang="T13">
                    <a:pos x="T2" y="T3"/>
                  </a:cxn>
                  <a:cxn ang="T14">
                    <a:pos x="T4" y="T5"/>
                  </a:cxn>
                  <a:cxn ang="T15">
                    <a:pos x="T6" y="T7"/>
                  </a:cxn>
                  <a:cxn ang="T16">
                    <a:pos x="T8" y="T9"/>
                  </a:cxn>
                  <a:cxn ang="T17">
                    <a:pos x="T10" y="T11"/>
                  </a:cxn>
                </a:cxnLst>
                <a:rect l="T18" t="T19" r="T20" b="T21"/>
                <a:pathLst>
                  <a:path w="83" h="6">
                    <a:moveTo>
                      <a:pt x="83" y="6"/>
                    </a:moveTo>
                    <a:lnTo>
                      <a:pt x="0" y="6"/>
                    </a:lnTo>
                    <a:lnTo>
                      <a:pt x="0" y="0"/>
                    </a:lnTo>
                    <a:lnTo>
                      <a:pt x="83" y="0"/>
                    </a:lnTo>
                    <a:lnTo>
                      <a:pt x="83" y="6"/>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144" name="Freeform 123"/>
              <p:cNvSpPr>
                <a:spLocks noEditPoints="1"/>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48 w 101"/>
                  <a:gd name="T37" fmla="*/ 84 h 90"/>
                  <a:gd name="T38" fmla="*/ 30 w 101"/>
                  <a:gd name="T39" fmla="*/ 84 h 90"/>
                  <a:gd name="T40" fmla="*/ 18 w 101"/>
                  <a:gd name="T41" fmla="*/ 73 h 90"/>
                  <a:gd name="T42" fmla="*/ 12 w 101"/>
                  <a:gd name="T43" fmla="*/ 62 h 90"/>
                  <a:gd name="T44" fmla="*/ 6 w 101"/>
                  <a:gd name="T45" fmla="*/ 45 h 90"/>
                  <a:gd name="T46" fmla="*/ 12 w 101"/>
                  <a:gd name="T47" fmla="*/ 28 h 90"/>
                  <a:gd name="T48" fmla="*/ 18 w 101"/>
                  <a:gd name="T49" fmla="*/ 17 h 90"/>
                  <a:gd name="T50" fmla="*/ 30 w 101"/>
                  <a:gd name="T51" fmla="*/ 6 h 90"/>
                  <a:gd name="T52" fmla="*/ 48 w 101"/>
                  <a:gd name="T53" fmla="*/ 0 h 90"/>
                  <a:gd name="T54" fmla="*/ 66 w 101"/>
                  <a:gd name="T55" fmla="*/ 6 h 90"/>
                  <a:gd name="T56" fmla="*/ 83 w 101"/>
                  <a:gd name="T57" fmla="*/ 17 h 90"/>
                  <a:gd name="T58" fmla="*/ 89 w 101"/>
                  <a:gd name="T59" fmla="*/ 28 h 90"/>
                  <a:gd name="T60" fmla="*/ 95 w 101"/>
                  <a:gd name="T61" fmla="*/ 45 h 90"/>
                  <a:gd name="T62" fmla="*/ 89 w 101"/>
                  <a:gd name="T63" fmla="*/ 62 h 90"/>
                  <a:gd name="T64" fmla="*/ 83 w 101"/>
                  <a:gd name="T65" fmla="*/ 73 h 90"/>
                  <a:gd name="T66" fmla="*/ 66 w 101"/>
                  <a:gd name="T67" fmla="*/ 84 h 90"/>
                  <a:gd name="T68" fmla="*/ 48 w 101"/>
                  <a:gd name="T69" fmla="*/ 84 h 90"/>
                  <a:gd name="T70" fmla="*/ 48 w 101"/>
                  <a:gd name="T71" fmla="*/ 84 h 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1"/>
                  <a:gd name="T109" fmla="*/ 0 h 90"/>
                  <a:gd name="T110" fmla="*/ 101 w 101"/>
                  <a:gd name="T111" fmla="*/ 90 h 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close/>
                    <a:moveTo>
                      <a:pt x="48" y="84"/>
                    </a:moveTo>
                    <a:lnTo>
                      <a:pt x="30" y="84"/>
                    </a:lnTo>
                    <a:lnTo>
                      <a:pt x="18" y="73"/>
                    </a:lnTo>
                    <a:lnTo>
                      <a:pt x="12" y="62"/>
                    </a:lnTo>
                    <a:lnTo>
                      <a:pt x="6" y="45"/>
                    </a:lnTo>
                    <a:lnTo>
                      <a:pt x="12" y="28"/>
                    </a:lnTo>
                    <a:lnTo>
                      <a:pt x="18" y="17"/>
                    </a:lnTo>
                    <a:lnTo>
                      <a:pt x="30" y="6"/>
                    </a:lnTo>
                    <a:lnTo>
                      <a:pt x="48" y="0"/>
                    </a:lnTo>
                    <a:lnTo>
                      <a:pt x="66" y="6"/>
                    </a:lnTo>
                    <a:lnTo>
                      <a:pt x="83" y="17"/>
                    </a:lnTo>
                    <a:lnTo>
                      <a:pt x="89" y="28"/>
                    </a:lnTo>
                    <a:lnTo>
                      <a:pt x="95" y="45"/>
                    </a:lnTo>
                    <a:lnTo>
                      <a:pt x="89" y="62"/>
                    </a:lnTo>
                    <a:lnTo>
                      <a:pt x="83" y="73"/>
                    </a:lnTo>
                    <a:lnTo>
                      <a:pt x="66" y="84"/>
                    </a:lnTo>
                    <a:lnTo>
                      <a:pt x="48" y="84"/>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45" name="Freeform 124"/>
              <p:cNvSpPr>
                <a:spLocks/>
              </p:cNvSpPr>
              <p:nvPr/>
            </p:nvSpPr>
            <p:spPr bwMode="auto">
              <a:xfrm>
                <a:off x="1831" y="1199"/>
                <a:ext cx="104" cy="90"/>
              </a:xfrm>
              <a:custGeom>
                <a:avLst/>
                <a:gdLst>
                  <a:gd name="T0" fmla="*/ 48 w 101"/>
                  <a:gd name="T1" fmla="*/ 0 h 90"/>
                  <a:gd name="T2" fmla="*/ 30 w 101"/>
                  <a:gd name="T3" fmla="*/ 6 h 90"/>
                  <a:gd name="T4" fmla="*/ 18 w 101"/>
                  <a:gd name="T5" fmla="*/ 12 h 90"/>
                  <a:gd name="T6" fmla="*/ 6 w 101"/>
                  <a:gd name="T7" fmla="*/ 28 h 90"/>
                  <a:gd name="T8" fmla="*/ 0 w 101"/>
                  <a:gd name="T9" fmla="*/ 45 h 90"/>
                  <a:gd name="T10" fmla="*/ 6 w 101"/>
                  <a:gd name="T11" fmla="*/ 62 h 90"/>
                  <a:gd name="T12" fmla="*/ 18 w 101"/>
                  <a:gd name="T13" fmla="*/ 79 h 90"/>
                  <a:gd name="T14" fmla="*/ 30 w 101"/>
                  <a:gd name="T15" fmla="*/ 84 h 90"/>
                  <a:gd name="T16" fmla="*/ 48 w 101"/>
                  <a:gd name="T17" fmla="*/ 90 h 90"/>
                  <a:gd name="T18" fmla="*/ 71 w 101"/>
                  <a:gd name="T19" fmla="*/ 84 h 90"/>
                  <a:gd name="T20" fmla="*/ 83 w 101"/>
                  <a:gd name="T21" fmla="*/ 79 h 90"/>
                  <a:gd name="T22" fmla="*/ 95 w 101"/>
                  <a:gd name="T23" fmla="*/ 62 h 90"/>
                  <a:gd name="T24" fmla="*/ 101 w 101"/>
                  <a:gd name="T25" fmla="*/ 45 h 90"/>
                  <a:gd name="T26" fmla="*/ 95 w 101"/>
                  <a:gd name="T27" fmla="*/ 28 h 90"/>
                  <a:gd name="T28" fmla="*/ 83 w 101"/>
                  <a:gd name="T29" fmla="*/ 12 h 90"/>
                  <a:gd name="T30" fmla="*/ 71 w 101"/>
                  <a:gd name="T31" fmla="*/ 6 h 90"/>
                  <a:gd name="T32" fmla="*/ 48 w 101"/>
                  <a:gd name="T33" fmla="*/ 0 h 90"/>
                  <a:gd name="T34" fmla="*/ 48 w 101"/>
                  <a:gd name="T35" fmla="*/ 0 h 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
                  <a:gd name="T55" fmla="*/ 0 h 90"/>
                  <a:gd name="T56" fmla="*/ 101 w 101"/>
                  <a:gd name="T57" fmla="*/ 90 h 9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 h="90">
                    <a:moveTo>
                      <a:pt x="48" y="0"/>
                    </a:moveTo>
                    <a:lnTo>
                      <a:pt x="30" y="6"/>
                    </a:lnTo>
                    <a:lnTo>
                      <a:pt x="18" y="12"/>
                    </a:lnTo>
                    <a:lnTo>
                      <a:pt x="6" y="28"/>
                    </a:lnTo>
                    <a:lnTo>
                      <a:pt x="0" y="45"/>
                    </a:lnTo>
                    <a:lnTo>
                      <a:pt x="6" y="62"/>
                    </a:lnTo>
                    <a:lnTo>
                      <a:pt x="18" y="79"/>
                    </a:lnTo>
                    <a:lnTo>
                      <a:pt x="30" y="84"/>
                    </a:lnTo>
                    <a:lnTo>
                      <a:pt x="48" y="90"/>
                    </a:lnTo>
                    <a:lnTo>
                      <a:pt x="71" y="84"/>
                    </a:lnTo>
                    <a:lnTo>
                      <a:pt x="83" y="79"/>
                    </a:lnTo>
                    <a:lnTo>
                      <a:pt x="95" y="62"/>
                    </a:lnTo>
                    <a:lnTo>
                      <a:pt x="101" y="45"/>
                    </a:lnTo>
                    <a:lnTo>
                      <a:pt x="95" y="28"/>
                    </a:lnTo>
                    <a:lnTo>
                      <a:pt x="83" y="12"/>
                    </a:lnTo>
                    <a:lnTo>
                      <a:pt x="71" y="6"/>
                    </a:lnTo>
                    <a:lnTo>
                      <a:pt x="48" y="0"/>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146" name="Freeform 125"/>
              <p:cNvSpPr>
                <a:spLocks/>
              </p:cNvSpPr>
              <p:nvPr/>
            </p:nvSpPr>
            <p:spPr bwMode="auto">
              <a:xfrm>
                <a:off x="1837" y="1199"/>
                <a:ext cx="92" cy="84"/>
              </a:xfrm>
              <a:custGeom>
                <a:avLst/>
                <a:gdLst>
                  <a:gd name="T0" fmla="*/ 42 w 89"/>
                  <a:gd name="T1" fmla="*/ 84 h 84"/>
                  <a:gd name="T2" fmla="*/ 24 w 89"/>
                  <a:gd name="T3" fmla="*/ 84 h 84"/>
                  <a:gd name="T4" fmla="*/ 12 w 89"/>
                  <a:gd name="T5" fmla="*/ 73 h 84"/>
                  <a:gd name="T6" fmla="*/ 6 w 89"/>
                  <a:gd name="T7" fmla="*/ 62 h 84"/>
                  <a:gd name="T8" fmla="*/ 0 w 89"/>
                  <a:gd name="T9" fmla="*/ 45 h 84"/>
                  <a:gd name="T10" fmla="*/ 6 w 89"/>
                  <a:gd name="T11" fmla="*/ 28 h 84"/>
                  <a:gd name="T12" fmla="*/ 12 w 89"/>
                  <a:gd name="T13" fmla="*/ 17 h 84"/>
                  <a:gd name="T14" fmla="*/ 24 w 89"/>
                  <a:gd name="T15" fmla="*/ 6 h 84"/>
                  <a:gd name="T16" fmla="*/ 42 w 89"/>
                  <a:gd name="T17" fmla="*/ 0 h 84"/>
                  <a:gd name="T18" fmla="*/ 60 w 89"/>
                  <a:gd name="T19" fmla="*/ 6 h 84"/>
                  <a:gd name="T20" fmla="*/ 77 w 89"/>
                  <a:gd name="T21" fmla="*/ 17 h 84"/>
                  <a:gd name="T22" fmla="*/ 83 w 89"/>
                  <a:gd name="T23" fmla="*/ 28 h 84"/>
                  <a:gd name="T24" fmla="*/ 89 w 89"/>
                  <a:gd name="T25" fmla="*/ 45 h 84"/>
                  <a:gd name="T26" fmla="*/ 83 w 89"/>
                  <a:gd name="T27" fmla="*/ 62 h 84"/>
                  <a:gd name="T28" fmla="*/ 77 w 89"/>
                  <a:gd name="T29" fmla="*/ 73 h 84"/>
                  <a:gd name="T30" fmla="*/ 60 w 89"/>
                  <a:gd name="T31" fmla="*/ 84 h 84"/>
                  <a:gd name="T32" fmla="*/ 42 w 89"/>
                  <a:gd name="T33" fmla="*/ 84 h 84"/>
                  <a:gd name="T34" fmla="*/ 42 w 89"/>
                  <a:gd name="T35" fmla="*/ 84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84"/>
                  <a:gd name="T56" fmla="*/ 89 w 89"/>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84">
                    <a:moveTo>
                      <a:pt x="42" y="84"/>
                    </a:moveTo>
                    <a:lnTo>
                      <a:pt x="24" y="84"/>
                    </a:lnTo>
                    <a:lnTo>
                      <a:pt x="12" y="73"/>
                    </a:lnTo>
                    <a:lnTo>
                      <a:pt x="6" y="62"/>
                    </a:lnTo>
                    <a:lnTo>
                      <a:pt x="0" y="45"/>
                    </a:lnTo>
                    <a:lnTo>
                      <a:pt x="6" y="28"/>
                    </a:lnTo>
                    <a:lnTo>
                      <a:pt x="12" y="17"/>
                    </a:lnTo>
                    <a:lnTo>
                      <a:pt x="24" y="6"/>
                    </a:lnTo>
                    <a:lnTo>
                      <a:pt x="42" y="0"/>
                    </a:lnTo>
                    <a:lnTo>
                      <a:pt x="60" y="6"/>
                    </a:lnTo>
                    <a:lnTo>
                      <a:pt x="77" y="17"/>
                    </a:lnTo>
                    <a:lnTo>
                      <a:pt x="83" y="28"/>
                    </a:lnTo>
                    <a:lnTo>
                      <a:pt x="89" y="45"/>
                    </a:lnTo>
                    <a:lnTo>
                      <a:pt x="83" y="62"/>
                    </a:lnTo>
                    <a:lnTo>
                      <a:pt x="77" y="73"/>
                    </a:lnTo>
                    <a:lnTo>
                      <a:pt x="60" y="84"/>
                    </a:lnTo>
                    <a:lnTo>
                      <a:pt x="42" y="84"/>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147" name="Freeform 126"/>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close/>
                  </a:path>
                </a:pathLst>
              </a:custGeom>
              <a:solidFill>
                <a:srgbClr val="FF1601"/>
              </a:solidFill>
              <a:ln w="9525">
                <a:noFill/>
                <a:round/>
                <a:headEnd/>
                <a:tailEnd/>
              </a:ln>
            </p:spPr>
            <p:txBody>
              <a:bodyPr/>
              <a:lstStyle/>
              <a:p>
                <a:pPr>
                  <a:defRPr/>
                </a:pPr>
                <a:endParaRPr lang="en-GB" dirty="0">
                  <a:solidFill>
                    <a:srgbClr val="FFFFFF"/>
                  </a:solidFill>
                </a:endParaRPr>
              </a:p>
            </p:txBody>
          </p:sp>
          <p:sp>
            <p:nvSpPr>
              <p:cNvPr id="148" name="Freeform 127"/>
              <p:cNvSpPr>
                <a:spLocks/>
              </p:cNvSpPr>
              <p:nvPr/>
            </p:nvSpPr>
            <p:spPr bwMode="auto">
              <a:xfrm>
                <a:off x="1858" y="1209"/>
                <a:ext cx="53" cy="67"/>
              </a:xfrm>
              <a:custGeom>
                <a:avLst/>
                <a:gdLst>
                  <a:gd name="T0" fmla="*/ 53 w 53"/>
                  <a:gd name="T1" fmla="*/ 50 h 67"/>
                  <a:gd name="T2" fmla="*/ 53 w 53"/>
                  <a:gd name="T3" fmla="*/ 55 h 67"/>
                  <a:gd name="T4" fmla="*/ 47 w 53"/>
                  <a:gd name="T5" fmla="*/ 61 h 67"/>
                  <a:gd name="T6" fmla="*/ 36 w 53"/>
                  <a:gd name="T7" fmla="*/ 67 h 67"/>
                  <a:gd name="T8" fmla="*/ 24 w 53"/>
                  <a:gd name="T9" fmla="*/ 67 h 67"/>
                  <a:gd name="T10" fmla="*/ 18 w 53"/>
                  <a:gd name="T11" fmla="*/ 67 h 67"/>
                  <a:gd name="T12" fmla="*/ 6 w 53"/>
                  <a:gd name="T13" fmla="*/ 61 h 67"/>
                  <a:gd name="T14" fmla="*/ 0 w 53"/>
                  <a:gd name="T15" fmla="*/ 55 h 67"/>
                  <a:gd name="T16" fmla="*/ 0 w 53"/>
                  <a:gd name="T17" fmla="*/ 50 h 67"/>
                  <a:gd name="T18" fmla="*/ 0 w 53"/>
                  <a:gd name="T19" fmla="*/ 0 h 67"/>
                  <a:gd name="T20" fmla="*/ 53 w 53"/>
                  <a:gd name="T21" fmla="*/ 0 h 67"/>
                  <a:gd name="T22" fmla="*/ 53 w 53"/>
                  <a:gd name="T23" fmla="*/ 50 h 67"/>
                  <a:gd name="T24" fmla="*/ 53 w 53"/>
                  <a:gd name="T25" fmla="*/ 5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67"/>
                  <a:gd name="T41" fmla="*/ 53 w 53"/>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67">
                    <a:moveTo>
                      <a:pt x="53" y="50"/>
                    </a:moveTo>
                    <a:lnTo>
                      <a:pt x="53" y="55"/>
                    </a:lnTo>
                    <a:lnTo>
                      <a:pt x="47" y="61"/>
                    </a:lnTo>
                    <a:lnTo>
                      <a:pt x="36" y="67"/>
                    </a:lnTo>
                    <a:lnTo>
                      <a:pt x="24" y="67"/>
                    </a:lnTo>
                    <a:lnTo>
                      <a:pt x="18" y="67"/>
                    </a:lnTo>
                    <a:lnTo>
                      <a:pt x="6" y="61"/>
                    </a:lnTo>
                    <a:lnTo>
                      <a:pt x="0" y="55"/>
                    </a:lnTo>
                    <a:lnTo>
                      <a:pt x="0" y="50"/>
                    </a:lnTo>
                    <a:lnTo>
                      <a:pt x="0" y="0"/>
                    </a:lnTo>
                    <a:lnTo>
                      <a:pt x="53" y="0"/>
                    </a:lnTo>
                    <a:lnTo>
                      <a:pt x="53" y="50"/>
                    </a:lnTo>
                  </a:path>
                </a:pathLst>
              </a:custGeom>
              <a:noFill/>
              <a:ln w="0">
                <a:solidFill>
                  <a:srgbClr val="FFFFFF"/>
                </a:solidFill>
                <a:prstDash val="solid"/>
                <a:round/>
                <a:headEnd/>
                <a:tailEnd/>
              </a:ln>
            </p:spPr>
            <p:txBody>
              <a:bodyPr/>
              <a:lstStyle/>
              <a:p>
                <a:pPr>
                  <a:defRPr/>
                </a:pPr>
                <a:endParaRPr lang="en-GB" dirty="0">
                  <a:solidFill>
                    <a:srgbClr val="FFFFFF"/>
                  </a:solidFill>
                </a:endParaRPr>
              </a:p>
            </p:txBody>
          </p:sp>
          <p:sp>
            <p:nvSpPr>
              <p:cNvPr id="149" name="Freeform 128"/>
              <p:cNvSpPr>
                <a:spLocks/>
              </p:cNvSpPr>
              <p:nvPr/>
            </p:nvSpPr>
            <p:spPr bwMode="auto">
              <a:xfrm>
                <a:off x="1868" y="1225"/>
                <a:ext cx="31" cy="35"/>
              </a:xfrm>
              <a:custGeom>
                <a:avLst/>
                <a:gdLst>
                  <a:gd name="T0" fmla="*/ 30 w 30"/>
                  <a:gd name="T1" fmla="*/ 28 h 34"/>
                  <a:gd name="T2" fmla="*/ 24 w 30"/>
                  <a:gd name="T3" fmla="*/ 34 h 34"/>
                  <a:gd name="T4" fmla="*/ 12 w 30"/>
                  <a:gd name="T5" fmla="*/ 34 h 34"/>
                  <a:gd name="T6" fmla="*/ 6 w 30"/>
                  <a:gd name="T7" fmla="*/ 34 h 34"/>
                  <a:gd name="T8" fmla="*/ 0 w 30"/>
                  <a:gd name="T9" fmla="*/ 28 h 34"/>
                  <a:gd name="T10" fmla="*/ 0 w 30"/>
                  <a:gd name="T11" fmla="*/ 0 h 34"/>
                  <a:gd name="T12" fmla="*/ 30 w 30"/>
                  <a:gd name="T13" fmla="*/ 0 h 34"/>
                  <a:gd name="T14" fmla="*/ 30 w 30"/>
                  <a:gd name="T15" fmla="*/ 28 h 34"/>
                  <a:gd name="T16" fmla="*/ 30 w 30"/>
                  <a:gd name="T17" fmla="*/ 28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34"/>
                  <a:gd name="T29" fmla="*/ 30 w 30"/>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34">
                    <a:moveTo>
                      <a:pt x="30" y="28"/>
                    </a:moveTo>
                    <a:lnTo>
                      <a:pt x="24" y="34"/>
                    </a:lnTo>
                    <a:lnTo>
                      <a:pt x="12" y="34"/>
                    </a:lnTo>
                    <a:lnTo>
                      <a:pt x="6" y="34"/>
                    </a:lnTo>
                    <a:lnTo>
                      <a:pt x="0" y="28"/>
                    </a:lnTo>
                    <a:lnTo>
                      <a:pt x="0" y="0"/>
                    </a:lnTo>
                    <a:lnTo>
                      <a:pt x="30" y="0"/>
                    </a:lnTo>
                    <a:lnTo>
                      <a:pt x="30" y="28"/>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150" name="Freeform 129"/>
              <p:cNvSpPr>
                <a:spLocks/>
              </p:cNvSpPr>
              <p:nvPr/>
            </p:nvSpPr>
            <p:spPr bwMode="auto">
              <a:xfrm>
                <a:off x="1880" y="1225"/>
                <a:ext cx="6" cy="12"/>
              </a:xfrm>
              <a:custGeom>
                <a:avLst/>
                <a:gdLst>
                  <a:gd name="T0" fmla="*/ 6 w 6"/>
                  <a:gd name="T1" fmla="*/ 6 h 11"/>
                  <a:gd name="T2" fmla="*/ 6 w 6"/>
                  <a:gd name="T3" fmla="*/ 11 h 11"/>
                  <a:gd name="T4" fmla="*/ 0 w 6"/>
                  <a:gd name="T5" fmla="*/ 11 h 11"/>
                  <a:gd name="T6" fmla="*/ 0 w 6"/>
                  <a:gd name="T7" fmla="*/ 11 h 11"/>
                  <a:gd name="T8" fmla="*/ 0 w 6"/>
                  <a:gd name="T9" fmla="*/ 6 h 11"/>
                  <a:gd name="T10" fmla="*/ 0 w 6"/>
                  <a:gd name="T11" fmla="*/ 0 h 11"/>
                  <a:gd name="T12" fmla="*/ 6 w 6"/>
                  <a:gd name="T13" fmla="*/ 0 h 11"/>
                  <a:gd name="T14" fmla="*/ 6 w 6"/>
                  <a:gd name="T15" fmla="*/ 6 h 11"/>
                  <a:gd name="T16" fmla="*/ 6 w 6"/>
                  <a:gd name="T17" fmla="*/ 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11"/>
                  <a:gd name="T29" fmla="*/ 6 w 6"/>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11">
                    <a:moveTo>
                      <a:pt x="6" y="6"/>
                    </a:moveTo>
                    <a:lnTo>
                      <a:pt x="6" y="11"/>
                    </a:lnTo>
                    <a:lnTo>
                      <a:pt x="0" y="11"/>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dirty="0">
                  <a:solidFill>
                    <a:srgbClr val="FFFFFF"/>
                  </a:solidFill>
                </a:endParaRPr>
              </a:p>
            </p:txBody>
          </p:sp>
          <p:sp>
            <p:nvSpPr>
              <p:cNvPr id="151" name="Freeform 130"/>
              <p:cNvSpPr>
                <a:spLocks/>
              </p:cNvSpPr>
              <p:nvPr/>
            </p:nvSpPr>
            <p:spPr bwMode="auto">
              <a:xfrm>
                <a:off x="1880" y="1248"/>
                <a:ext cx="6" cy="6"/>
              </a:xfrm>
              <a:custGeom>
                <a:avLst/>
                <a:gdLst>
                  <a:gd name="T0" fmla="*/ 6 w 6"/>
                  <a:gd name="T1" fmla="*/ 5 h 5"/>
                  <a:gd name="T2" fmla="*/ 6 w 6"/>
                  <a:gd name="T3" fmla="*/ 5 h 5"/>
                  <a:gd name="T4" fmla="*/ 0 w 6"/>
                  <a:gd name="T5" fmla="*/ 5 h 5"/>
                  <a:gd name="T6" fmla="*/ 0 w 6"/>
                  <a:gd name="T7" fmla="*/ 5 h 5"/>
                  <a:gd name="T8" fmla="*/ 0 w 6"/>
                  <a:gd name="T9" fmla="*/ 0 h 5"/>
                  <a:gd name="T10" fmla="*/ 6 w 6"/>
                  <a:gd name="T11" fmla="*/ 0 h 5"/>
                  <a:gd name="T12" fmla="*/ 6 w 6"/>
                  <a:gd name="T13" fmla="*/ 5 h 5"/>
                  <a:gd name="T14" fmla="*/ 6 w 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5"/>
                  <a:gd name="T26" fmla="*/ 6 w 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5">
                    <a:moveTo>
                      <a:pt x="6" y="5"/>
                    </a:moveTo>
                    <a:lnTo>
                      <a:pt x="6" y="5"/>
                    </a:lnTo>
                    <a:lnTo>
                      <a:pt x="0" y="5"/>
                    </a:lnTo>
                    <a:lnTo>
                      <a:pt x="0" y="0"/>
                    </a:lnTo>
                    <a:lnTo>
                      <a:pt x="6" y="0"/>
                    </a:lnTo>
                    <a:lnTo>
                      <a:pt x="6" y="5"/>
                    </a:lnTo>
                    <a:close/>
                  </a:path>
                </a:pathLst>
              </a:custGeom>
              <a:solidFill>
                <a:srgbClr val="0A50A1"/>
              </a:solidFill>
              <a:ln w="9525">
                <a:noFill/>
                <a:round/>
                <a:headEnd/>
                <a:tailEnd/>
              </a:ln>
            </p:spPr>
            <p:txBody>
              <a:bodyPr/>
              <a:lstStyle/>
              <a:p>
                <a:pPr>
                  <a:defRPr/>
                </a:pPr>
                <a:endParaRPr lang="en-GB" dirty="0">
                  <a:solidFill>
                    <a:srgbClr val="FFFFFF"/>
                  </a:solidFill>
                </a:endParaRPr>
              </a:p>
            </p:txBody>
          </p:sp>
          <p:sp>
            <p:nvSpPr>
              <p:cNvPr id="152" name="Freeform 131"/>
              <p:cNvSpPr>
                <a:spLocks/>
              </p:cNvSpPr>
              <p:nvPr/>
            </p:nvSpPr>
            <p:spPr bwMode="auto">
              <a:xfrm>
                <a:off x="1886"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dirty="0">
                  <a:solidFill>
                    <a:srgbClr val="FFFFFF"/>
                  </a:solidFill>
                </a:endParaRPr>
              </a:p>
            </p:txBody>
          </p:sp>
          <p:sp>
            <p:nvSpPr>
              <p:cNvPr id="153" name="Freeform 132"/>
              <p:cNvSpPr>
                <a:spLocks/>
              </p:cNvSpPr>
              <p:nvPr/>
            </p:nvSpPr>
            <p:spPr bwMode="auto">
              <a:xfrm>
                <a:off x="1874" y="1237"/>
                <a:ext cx="6" cy="6"/>
              </a:xfrm>
              <a:custGeom>
                <a:avLst/>
                <a:gdLst>
                  <a:gd name="T0" fmla="*/ 6 w 6"/>
                  <a:gd name="T1" fmla="*/ 6 h 6"/>
                  <a:gd name="T2" fmla="*/ 6 w 6"/>
                  <a:gd name="T3" fmla="*/ 6 h 6"/>
                  <a:gd name="T4" fmla="*/ 0 w 6"/>
                  <a:gd name="T5" fmla="*/ 6 h 6"/>
                  <a:gd name="T6" fmla="*/ 0 w 6"/>
                  <a:gd name="T7" fmla="*/ 6 h 6"/>
                  <a:gd name="T8" fmla="*/ 0 w 6"/>
                  <a:gd name="T9" fmla="*/ 0 h 6"/>
                  <a:gd name="T10" fmla="*/ 6 w 6"/>
                  <a:gd name="T11" fmla="*/ 0 h 6"/>
                  <a:gd name="T12" fmla="*/ 6 w 6"/>
                  <a:gd name="T13" fmla="*/ 6 h 6"/>
                  <a:gd name="T14" fmla="*/ 6 w 6"/>
                  <a:gd name="T15" fmla="*/ 6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6" y="6"/>
                    </a:moveTo>
                    <a:lnTo>
                      <a:pt x="6" y="6"/>
                    </a:lnTo>
                    <a:lnTo>
                      <a:pt x="0" y="6"/>
                    </a:lnTo>
                    <a:lnTo>
                      <a:pt x="0" y="0"/>
                    </a:lnTo>
                    <a:lnTo>
                      <a:pt x="6" y="0"/>
                    </a:lnTo>
                    <a:lnTo>
                      <a:pt x="6" y="6"/>
                    </a:lnTo>
                    <a:close/>
                  </a:path>
                </a:pathLst>
              </a:custGeom>
              <a:solidFill>
                <a:srgbClr val="0A50A1"/>
              </a:solidFill>
              <a:ln w="9525">
                <a:noFill/>
                <a:round/>
                <a:headEnd/>
                <a:tailEnd/>
              </a:ln>
            </p:spPr>
            <p:txBody>
              <a:bodyPr/>
              <a:lstStyle/>
              <a:p>
                <a:pPr>
                  <a:defRPr/>
                </a:pPr>
                <a:endParaRPr lang="en-GB" dirty="0">
                  <a:solidFill>
                    <a:srgbClr val="FFFFFF"/>
                  </a:solidFill>
                </a:endParaRPr>
              </a:p>
            </p:txBody>
          </p:sp>
          <p:sp>
            <p:nvSpPr>
              <p:cNvPr id="154" name="Freeform 133"/>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55" name="Freeform 134"/>
              <p:cNvSpPr>
                <a:spLocks/>
              </p:cNvSpPr>
              <p:nvPr/>
            </p:nvSpPr>
            <p:spPr bwMode="auto">
              <a:xfrm>
                <a:off x="1862"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156" name="Freeform 135"/>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57" name="Freeform 136"/>
              <p:cNvSpPr>
                <a:spLocks/>
              </p:cNvSpPr>
              <p:nvPr/>
            </p:nvSpPr>
            <p:spPr bwMode="auto">
              <a:xfrm>
                <a:off x="1898" y="1209"/>
                <a:ext cx="6" cy="12"/>
              </a:xfrm>
              <a:custGeom>
                <a:avLst/>
                <a:gdLst>
                  <a:gd name="T0" fmla="*/ 5 w 5"/>
                  <a:gd name="T1" fmla="*/ 11 h 11"/>
                  <a:gd name="T2" fmla="*/ 0 w 5"/>
                  <a:gd name="T3" fmla="*/ 11 h 11"/>
                  <a:gd name="T4" fmla="*/ 0 w 5"/>
                  <a:gd name="T5" fmla="*/ 0 h 11"/>
                  <a:gd name="T6" fmla="*/ 5 w 5"/>
                  <a:gd name="T7" fmla="*/ 0 h 11"/>
                  <a:gd name="T8" fmla="*/ 5 w 5"/>
                  <a:gd name="T9" fmla="*/ 11 h 11"/>
                  <a:gd name="T10" fmla="*/ 5 w 5"/>
                  <a:gd name="T11" fmla="*/ 11 h 11"/>
                  <a:gd name="T12" fmla="*/ 0 60000 65536"/>
                  <a:gd name="T13" fmla="*/ 0 60000 65536"/>
                  <a:gd name="T14" fmla="*/ 0 60000 65536"/>
                  <a:gd name="T15" fmla="*/ 0 60000 65536"/>
                  <a:gd name="T16" fmla="*/ 0 60000 65536"/>
                  <a:gd name="T17" fmla="*/ 0 60000 65536"/>
                  <a:gd name="T18" fmla="*/ 0 w 5"/>
                  <a:gd name="T19" fmla="*/ 0 h 11"/>
                  <a:gd name="T20" fmla="*/ 5 w 5"/>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5" h="11">
                    <a:moveTo>
                      <a:pt x="5" y="11"/>
                    </a:moveTo>
                    <a:lnTo>
                      <a:pt x="0" y="11"/>
                    </a:lnTo>
                    <a:lnTo>
                      <a:pt x="0" y="0"/>
                    </a:lnTo>
                    <a:lnTo>
                      <a:pt x="5" y="0"/>
                    </a:lnTo>
                    <a:lnTo>
                      <a:pt x="5" y="11"/>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158" name="Freeform 137"/>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59" name="Freeform 138"/>
              <p:cNvSpPr>
                <a:spLocks/>
              </p:cNvSpPr>
              <p:nvPr/>
            </p:nvSpPr>
            <p:spPr bwMode="auto">
              <a:xfrm>
                <a:off x="1862" y="1237"/>
                <a:ext cx="6" cy="6"/>
              </a:xfrm>
              <a:custGeom>
                <a:avLst/>
                <a:gdLst>
                  <a:gd name="T0" fmla="*/ 6 w 6"/>
                  <a:gd name="T1" fmla="*/ 6 h 6"/>
                  <a:gd name="T2" fmla="*/ 0 w 6"/>
                  <a:gd name="T3" fmla="*/ 6 h 6"/>
                  <a:gd name="T4" fmla="*/ 0 w 6"/>
                  <a:gd name="T5" fmla="*/ 0 h 6"/>
                  <a:gd name="T6" fmla="*/ 6 w 6"/>
                  <a:gd name="T7" fmla="*/ 0 h 6"/>
                  <a:gd name="T8" fmla="*/ 6 w 6"/>
                  <a:gd name="T9" fmla="*/ 6 h 6"/>
                  <a:gd name="T10" fmla="*/ 6 w 6"/>
                  <a:gd name="T11" fmla="*/ 6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6" y="6"/>
                    </a:moveTo>
                    <a:lnTo>
                      <a:pt x="0" y="6"/>
                    </a:lnTo>
                    <a:lnTo>
                      <a:pt x="0" y="0"/>
                    </a:lnTo>
                    <a:lnTo>
                      <a:pt x="6" y="0"/>
                    </a:lnTo>
                    <a:lnTo>
                      <a:pt x="6" y="6"/>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160" name="Freeform 139"/>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61" name="Freeform 140"/>
              <p:cNvSpPr>
                <a:spLocks/>
              </p:cNvSpPr>
              <p:nvPr/>
            </p:nvSpPr>
            <p:spPr bwMode="auto">
              <a:xfrm>
                <a:off x="1862" y="1254"/>
                <a:ext cx="12" cy="10"/>
              </a:xfrm>
              <a:custGeom>
                <a:avLst/>
                <a:gdLst>
                  <a:gd name="T0" fmla="*/ 12 w 12"/>
                  <a:gd name="T1" fmla="*/ 6 h 11"/>
                  <a:gd name="T2" fmla="*/ 12 w 12"/>
                  <a:gd name="T3" fmla="*/ 11 h 11"/>
                  <a:gd name="T4" fmla="*/ 0 w 12"/>
                  <a:gd name="T5" fmla="*/ 6 h 11"/>
                  <a:gd name="T6" fmla="*/ 6 w 12"/>
                  <a:gd name="T7" fmla="*/ 0 h 11"/>
                  <a:gd name="T8" fmla="*/ 12 w 12"/>
                  <a:gd name="T9" fmla="*/ 6 h 11"/>
                  <a:gd name="T10" fmla="*/ 12 w 12"/>
                  <a:gd name="T11" fmla="*/ 6 h 11"/>
                  <a:gd name="T12" fmla="*/ 0 60000 65536"/>
                  <a:gd name="T13" fmla="*/ 0 60000 65536"/>
                  <a:gd name="T14" fmla="*/ 0 60000 65536"/>
                  <a:gd name="T15" fmla="*/ 0 60000 65536"/>
                  <a:gd name="T16" fmla="*/ 0 60000 65536"/>
                  <a:gd name="T17" fmla="*/ 0 60000 65536"/>
                  <a:gd name="T18" fmla="*/ 0 w 12"/>
                  <a:gd name="T19" fmla="*/ 0 h 11"/>
                  <a:gd name="T20" fmla="*/ 12 w 12"/>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2" h="11">
                    <a:moveTo>
                      <a:pt x="12" y="6"/>
                    </a:moveTo>
                    <a:lnTo>
                      <a:pt x="12" y="11"/>
                    </a:lnTo>
                    <a:lnTo>
                      <a:pt x="0" y="6"/>
                    </a:lnTo>
                    <a:lnTo>
                      <a:pt x="6" y="0"/>
                    </a:lnTo>
                    <a:lnTo>
                      <a:pt x="12" y="6"/>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162" name="Freeform 141"/>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63" name="Freeform 142"/>
              <p:cNvSpPr>
                <a:spLocks/>
              </p:cNvSpPr>
              <p:nvPr/>
            </p:nvSpPr>
            <p:spPr bwMode="auto">
              <a:xfrm>
                <a:off x="1892" y="1254"/>
                <a:ext cx="6" cy="10"/>
              </a:xfrm>
              <a:custGeom>
                <a:avLst/>
                <a:gdLst>
                  <a:gd name="T0" fmla="*/ 0 w 6"/>
                  <a:gd name="T1" fmla="*/ 6 h 11"/>
                  <a:gd name="T2" fmla="*/ 0 w 6"/>
                  <a:gd name="T3" fmla="*/ 11 h 11"/>
                  <a:gd name="T4" fmla="*/ 6 w 6"/>
                  <a:gd name="T5" fmla="*/ 6 h 11"/>
                  <a:gd name="T6" fmla="*/ 6 w 6"/>
                  <a:gd name="T7" fmla="*/ 0 h 11"/>
                  <a:gd name="T8" fmla="*/ 0 w 6"/>
                  <a:gd name="T9" fmla="*/ 6 h 11"/>
                  <a:gd name="T10" fmla="*/ 0 w 6"/>
                  <a:gd name="T11" fmla="*/ 6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0" y="6"/>
                    </a:moveTo>
                    <a:lnTo>
                      <a:pt x="0" y="11"/>
                    </a:lnTo>
                    <a:lnTo>
                      <a:pt x="6" y="6"/>
                    </a:lnTo>
                    <a:lnTo>
                      <a:pt x="6" y="0"/>
                    </a:lnTo>
                    <a:lnTo>
                      <a:pt x="0" y="6"/>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164" name="Freeform 143"/>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65" name="Freeform 144"/>
              <p:cNvSpPr>
                <a:spLocks/>
              </p:cNvSpPr>
              <p:nvPr/>
            </p:nvSpPr>
            <p:spPr bwMode="auto">
              <a:xfrm>
                <a:off x="1898" y="1237"/>
                <a:ext cx="6" cy="6"/>
              </a:xfrm>
              <a:custGeom>
                <a:avLst/>
                <a:gdLst>
                  <a:gd name="T0" fmla="*/ 5 w 5"/>
                  <a:gd name="T1" fmla="*/ 6 h 6"/>
                  <a:gd name="T2" fmla="*/ 0 w 5"/>
                  <a:gd name="T3" fmla="*/ 6 h 6"/>
                  <a:gd name="T4" fmla="*/ 0 w 5"/>
                  <a:gd name="T5" fmla="*/ 0 h 6"/>
                  <a:gd name="T6" fmla="*/ 5 w 5"/>
                  <a:gd name="T7" fmla="*/ 0 h 6"/>
                  <a:gd name="T8" fmla="*/ 5 w 5"/>
                  <a:gd name="T9" fmla="*/ 6 h 6"/>
                  <a:gd name="T10" fmla="*/ 5 w 5"/>
                  <a:gd name="T11" fmla="*/ 6 h 6"/>
                  <a:gd name="T12" fmla="*/ 0 60000 65536"/>
                  <a:gd name="T13" fmla="*/ 0 60000 65536"/>
                  <a:gd name="T14" fmla="*/ 0 60000 65536"/>
                  <a:gd name="T15" fmla="*/ 0 60000 65536"/>
                  <a:gd name="T16" fmla="*/ 0 60000 65536"/>
                  <a:gd name="T17" fmla="*/ 0 60000 65536"/>
                  <a:gd name="T18" fmla="*/ 0 w 5"/>
                  <a:gd name="T19" fmla="*/ 0 h 6"/>
                  <a:gd name="T20" fmla="*/ 5 w 5"/>
                  <a:gd name="T21" fmla="*/ 6 h 6"/>
                </a:gdLst>
                <a:ahLst/>
                <a:cxnLst>
                  <a:cxn ang="T12">
                    <a:pos x="T0" y="T1"/>
                  </a:cxn>
                  <a:cxn ang="T13">
                    <a:pos x="T2" y="T3"/>
                  </a:cxn>
                  <a:cxn ang="T14">
                    <a:pos x="T4" y="T5"/>
                  </a:cxn>
                  <a:cxn ang="T15">
                    <a:pos x="T6" y="T7"/>
                  </a:cxn>
                  <a:cxn ang="T16">
                    <a:pos x="T8" y="T9"/>
                  </a:cxn>
                  <a:cxn ang="T17">
                    <a:pos x="T10" y="T11"/>
                  </a:cxn>
                </a:cxnLst>
                <a:rect l="T18" t="T19" r="T20" b="T21"/>
                <a:pathLst>
                  <a:path w="5" h="6">
                    <a:moveTo>
                      <a:pt x="5" y="6"/>
                    </a:moveTo>
                    <a:lnTo>
                      <a:pt x="0" y="6"/>
                    </a:lnTo>
                    <a:lnTo>
                      <a:pt x="0" y="0"/>
                    </a:lnTo>
                    <a:lnTo>
                      <a:pt x="5" y="0"/>
                    </a:lnTo>
                    <a:lnTo>
                      <a:pt x="5" y="6"/>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166" name="Freeform 145"/>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167" name="Freeform 146"/>
              <p:cNvSpPr>
                <a:spLocks/>
              </p:cNvSpPr>
              <p:nvPr/>
            </p:nvSpPr>
            <p:spPr bwMode="auto">
              <a:xfrm>
                <a:off x="1880" y="1209"/>
                <a:ext cx="6" cy="12"/>
              </a:xfrm>
              <a:custGeom>
                <a:avLst/>
                <a:gdLst>
                  <a:gd name="T0" fmla="*/ 6 w 6"/>
                  <a:gd name="T1" fmla="*/ 11 h 11"/>
                  <a:gd name="T2" fmla="*/ 0 w 6"/>
                  <a:gd name="T3" fmla="*/ 11 h 11"/>
                  <a:gd name="T4" fmla="*/ 0 w 6"/>
                  <a:gd name="T5" fmla="*/ 0 h 11"/>
                  <a:gd name="T6" fmla="*/ 6 w 6"/>
                  <a:gd name="T7" fmla="*/ 0 h 11"/>
                  <a:gd name="T8" fmla="*/ 6 w 6"/>
                  <a:gd name="T9" fmla="*/ 11 h 11"/>
                  <a:gd name="T10" fmla="*/ 6 w 6"/>
                  <a:gd name="T11" fmla="*/ 11 h 11"/>
                  <a:gd name="T12" fmla="*/ 0 60000 65536"/>
                  <a:gd name="T13" fmla="*/ 0 60000 65536"/>
                  <a:gd name="T14" fmla="*/ 0 60000 65536"/>
                  <a:gd name="T15" fmla="*/ 0 60000 65536"/>
                  <a:gd name="T16" fmla="*/ 0 60000 65536"/>
                  <a:gd name="T17" fmla="*/ 0 60000 65536"/>
                  <a:gd name="T18" fmla="*/ 0 w 6"/>
                  <a:gd name="T19" fmla="*/ 0 h 11"/>
                  <a:gd name="T20" fmla="*/ 6 w 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6" h="11">
                    <a:moveTo>
                      <a:pt x="6" y="11"/>
                    </a:moveTo>
                    <a:lnTo>
                      <a:pt x="0" y="11"/>
                    </a:lnTo>
                    <a:lnTo>
                      <a:pt x="0" y="0"/>
                    </a:lnTo>
                    <a:lnTo>
                      <a:pt x="6" y="0"/>
                    </a:lnTo>
                    <a:lnTo>
                      <a:pt x="6" y="11"/>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sp>
            <p:nvSpPr>
              <p:cNvPr id="168" name="Freeform 147"/>
              <p:cNvSpPr>
                <a:spLocks/>
              </p:cNvSpPr>
              <p:nvPr/>
            </p:nvSpPr>
            <p:spPr bwMode="auto">
              <a:xfrm>
                <a:off x="1778" y="1164"/>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grpSp>
        <p:grpSp>
          <p:nvGrpSpPr>
            <p:cNvPr id="19" name="Group 148"/>
            <p:cNvGrpSpPr>
              <a:grpSpLocks/>
            </p:cNvGrpSpPr>
            <p:nvPr userDrawn="1"/>
          </p:nvGrpSpPr>
          <p:grpSpPr bwMode="auto">
            <a:xfrm>
              <a:off x="4792854" y="6619868"/>
              <a:ext cx="192235" cy="122665"/>
              <a:chOff x="1595" y="1394"/>
              <a:chExt cx="245" cy="157"/>
            </a:xfrm>
          </p:grpSpPr>
          <p:sp>
            <p:nvSpPr>
              <p:cNvPr id="113" name="Freeform 149"/>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114" name="Freeform 150"/>
              <p:cNvSpPr>
                <a:spLocks/>
              </p:cNvSpPr>
              <p:nvPr/>
            </p:nvSpPr>
            <p:spPr bwMode="auto">
              <a:xfrm>
                <a:off x="1595" y="1394"/>
                <a:ext cx="73" cy="47"/>
              </a:xfrm>
              <a:custGeom>
                <a:avLst/>
                <a:gdLst>
                  <a:gd name="T0" fmla="*/ 72 w 72"/>
                  <a:gd name="T1" fmla="*/ 0 h 45"/>
                  <a:gd name="T2" fmla="*/ 0 w 72"/>
                  <a:gd name="T3" fmla="*/ 0 h 45"/>
                  <a:gd name="T4" fmla="*/ 0 w 72"/>
                  <a:gd name="T5" fmla="*/ 45 h 45"/>
                  <a:gd name="T6" fmla="*/ 72 w 72"/>
                  <a:gd name="T7" fmla="*/ 45 h 45"/>
                  <a:gd name="T8" fmla="*/ 72 w 72"/>
                  <a:gd name="T9" fmla="*/ 0 h 45"/>
                  <a:gd name="T10" fmla="*/ 72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72" y="0"/>
                    </a:moveTo>
                    <a:lnTo>
                      <a:pt x="0" y="0"/>
                    </a:lnTo>
                    <a:lnTo>
                      <a:pt x="0" y="45"/>
                    </a:lnTo>
                    <a:lnTo>
                      <a:pt x="72" y="45"/>
                    </a:lnTo>
                    <a:lnTo>
                      <a:pt x="72" y="0"/>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115" name="Freeform 151"/>
              <p:cNvSpPr>
                <a:spLocks/>
              </p:cNvSpPr>
              <p:nvPr/>
            </p:nvSpPr>
            <p:spPr bwMode="auto">
              <a:xfrm>
                <a:off x="1595" y="1504"/>
                <a:ext cx="73" cy="47"/>
              </a:xfrm>
              <a:custGeom>
                <a:avLst/>
                <a:gdLst>
                  <a:gd name="T0" fmla="*/ 0 w 72"/>
                  <a:gd name="T1" fmla="*/ 0 h 45"/>
                  <a:gd name="T2" fmla="*/ 0 w 72"/>
                  <a:gd name="T3" fmla="*/ 45 h 45"/>
                  <a:gd name="T4" fmla="*/ 72 w 72"/>
                  <a:gd name="T5" fmla="*/ 45 h 45"/>
                  <a:gd name="T6" fmla="*/ 72 w 72"/>
                  <a:gd name="T7" fmla="*/ 0 h 45"/>
                  <a:gd name="T8" fmla="*/ 0 w 72"/>
                  <a:gd name="T9" fmla="*/ 0 h 45"/>
                  <a:gd name="T10" fmla="*/ 0 w 72"/>
                  <a:gd name="T11" fmla="*/ 0 h 45"/>
                  <a:gd name="T12" fmla="*/ 0 60000 65536"/>
                  <a:gd name="T13" fmla="*/ 0 60000 65536"/>
                  <a:gd name="T14" fmla="*/ 0 60000 65536"/>
                  <a:gd name="T15" fmla="*/ 0 60000 65536"/>
                  <a:gd name="T16" fmla="*/ 0 60000 65536"/>
                  <a:gd name="T17" fmla="*/ 0 60000 65536"/>
                  <a:gd name="T18" fmla="*/ 0 w 72"/>
                  <a:gd name="T19" fmla="*/ 0 h 45"/>
                  <a:gd name="T20" fmla="*/ 72 w 7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2" h="45">
                    <a:moveTo>
                      <a:pt x="0" y="0"/>
                    </a:moveTo>
                    <a:lnTo>
                      <a:pt x="0" y="45"/>
                    </a:lnTo>
                    <a:lnTo>
                      <a:pt x="72" y="45"/>
                    </a:lnTo>
                    <a:lnTo>
                      <a:pt x="72" y="0"/>
                    </a:lnTo>
                    <a:lnTo>
                      <a:pt x="0" y="0"/>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116" name="Freeform 152"/>
              <p:cNvSpPr>
                <a:spLocks/>
              </p:cNvSpPr>
              <p:nvPr/>
            </p:nvSpPr>
            <p:spPr bwMode="auto">
              <a:xfrm>
                <a:off x="1739" y="1504"/>
                <a:ext cx="101" cy="47"/>
              </a:xfrm>
              <a:custGeom>
                <a:avLst/>
                <a:gdLst>
                  <a:gd name="T0" fmla="*/ 0 w 102"/>
                  <a:gd name="T1" fmla="*/ 45 h 45"/>
                  <a:gd name="T2" fmla="*/ 102 w 102"/>
                  <a:gd name="T3" fmla="*/ 45 h 45"/>
                  <a:gd name="T4" fmla="*/ 102 w 102"/>
                  <a:gd name="T5" fmla="*/ 0 h 45"/>
                  <a:gd name="T6" fmla="*/ 0 w 102"/>
                  <a:gd name="T7" fmla="*/ 0 h 45"/>
                  <a:gd name="T8" fmla="*/ 0 w 102"/>
                  <a:gd name="T9" fmla="*/ 45 h 45"/>
                  <a:gd name="T10" fmla="*/ 0 w 102"/>
                  <a:gd name="T11" fmla="*/ 45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45"/>
                    </a:moveTo>
                    <a:lnTo>
                      <a:pt x="102" y="45"/>
                    </a:lnTo>
                    <a:lnTo>
                      <a:pt x="102" y="0"/>
                    </a:lnTo>
                    <a:lnTo>
                      <a:pt x="0" y="0"/>
                    </a:lnTo>
                    <a:lnTo>
                      <a:pt x="0" y="45"/>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117" name="Freeform 153"/>
              <p:cNvSpPr>
                <a:spLocks/>
              </p:cNvSpPr>
              <p:nvPr/>
            </p:nvSpPr>
            <p:spPr bwMode="auto">
              <a:xfrm>
                <a:off x="1739" y="1394"/>
                <a:ext cx="101" cy="47"/>
              </a:xfrm>
              <a:custGeom>
                <a:avLst/>
                <a:gdLst>
                  <a:gd name="T0" fmla="*/ 0 w 102"/>
                  <a:gd name="T1" fmla="*/ 0 h 45"/>
                  <a:gd name="T2" fmla="*/ 0 w 102"/>
                  <a:gd name="T3" fmla="*/ 45 h 45"/>
                  <a:gd name="T4" fmla="*/ 102 w 102"/>
                  <a:gd name="T5" fmla="*/ 45 h 45"/>
                  <a:gd name="T6" fmla="*/ 102 w 102"/>
                  <a:gd name="T7" fmla="*/ 0 h 45"/>
                  <a:gd name="T8" fmla="*/ 0 w 102"/>
                  <a:gd name="T9" fmla="*/ 0 h 45"/>
                  <a:gd name="T10" fmla="*/ 0 w 102"/>
                  <a:gd name="T11" fmla="*/ 0 h 45"/>
                  <a:gd name="T12" fmla="*/ 0 60000 65536"/>
                  <a:gd name="T13" fmla="*/ 0 60000 65536"/>
                  <a:gd name="T14" fmla="*/ 0 60000 65536"/>
                  <a:gd name="T15" fmla="*/ 0 60000 65536"/>
                  <a:gd name="T16" fmla="*/ 0 60000 65536"/>
                  <a:gd name="T17" fmla="*/ 0 60000 65536"/>
                  <a:gd name="T18" fmla="*/ 0 w 102"/>
                  <a:gd name="T19" fmla="*/ 0 h 45"/>
                  <a:gd name="T20" fmla="*/ 102 w 102"/>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102" h="45">
                    <a:moveTo>
                      <a:pt x="0" y="0"/>
                    </a:moveTo>
                    <a:lnTo>
                      <a:pt x="0" y="45"/>
                    </a:lnTo>
                    <a:lnTo>
                      <a:pt x="102" y="45"/>
                    </a:lnTo>
                    <a:lnTo>
                      <a:pt x="102" y="0"/>
                    </a:lnTo>
                    <a:lnTo>
                      <a:pt x="0" y="0"/>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118" name="Freeform 154"/>
              <p:cNvSpPr>
                <a:spLocks/>
              </p:cNvSpPr>
              <p:nvPr/>
            </p:nvSpPr>
            <p:spPr bwMode="auto">
              <a:xfrm>
                <a:off x="1595" y="1394"/>
                <a:ext cx="245" cy="156"/>
              </a:xfrm>
              <a:custGeom>
                <a:avLst/>
                <a:gdLst>
                  <a:gd name="T0" fmla="*/ 125 w 245"/>
                  <a:gd name="T1" fmla="*/ 157 h 157"/>
                  <a:gd name="T2" fmla="*/ 125 w 245"/>
                  <a:gd name="T3" fmla="*/ 95 h 157"/>
                  <a:gd name="T4" fmla="*/ 245 w 245"/>
                  <a:gd name="T5" fmla="*/ 95 h 157"/>
                  <a:gd name="T6" fmla="*/ 245 w 245"/>
                  <a:gd name="T7" fmla="*/ 62 h 157"/>
                  <a:gd name="T8" fmla="*/ 125 w 245"/>
                  <a:gd name="T9" fmla="*/ 62 h 157"/>
                  <a:gd name="T10" fmla="*/ 125 w 245"/>
                  <a:gd name="T11" fmla="*/ 0 h 157"/>
                  <a:gd name="T12" fmla="*/ 90 w 245"/>
                  <a:gd name="T13" fmla="*/ 0 h 157"/>
                  <a:gd name="T14" fmla="*/ 90 w 245"/>
                  <a:gd name="T15" fmla="*/ 62 h 157"/>
                  <a:gd name="T16" fmla="*/ 0 w 245"/>
                  <a:gd name="T17" fmla="*/ 62 h 157"/>
                  <a:gd name="T18" fmla="*/ 0 w 245"/>
                  <a:gd name="T19" fmla="*/ 95 h 157"/>
                  <a:gd name="T20" fmla="*/ 90 w 245"/>
                  <a:gd name="T21" fmla="*/ 95 h 157"/>
                  <a:gd name="T22" fmla="*/ 90 w 245"/>
                  <a:gd name="T23" fmla="*/ 157 h 157"/>
                  <a:gd name="T24" fmla="*/ 125 w 245"/>
                  <a:gd name="T25" fmla="*/ 157 h 157"/>
                  <a:gd name="T26" fmla="*/ 125 w 245"/>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157"/>
                  <a:gd name="T44" fmla="*/ 245 w 245"/>
                  <a:gd name="T45" fmla="*/ 157 h 1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157">
                    <a:moveTo>
                      <a:pt x="125" y="157"/>
                    </a:moveTo>
                    <a:lnTo>
                      <a:pt x="125" y="95"/>
                    </a:lnTo>
                    <a:lnTo>
                      <a:pt x="245" y="95"/>
                    </a:lnTo>
                    <a:lnTo>
                      <a:pt x="245" y="62"/>
                    </a:lnTo>
                    <a:lnTo>
                      <a:pt x="125" y="62"/>
                    </a:lnTo>
                    <a:lnTo>
                      <a:pt x="125" y="0"/>
                    </a:lnTo>
                    <a:lnTo>
                      <a:pt x="90" y="0"/>
                    </a:lnTo>
                    <a:lnTo>
                      <a:pt x="90" y="62"/>
                    </a:lnTo>
                    <a:lnTo>
                      <a:pt x="0" y="62"/>
                    </a:lnTo>
                    <a:lnTo>
                      <a:pt x="0" y="95"/>
                    </a:lnTo>
                    <a:lnTo>
                      <a:pt x="90" y="95"/>
                    </a:lnTo>
                    <a:lnTo>
                      <a:pt x="90" y="157"/>
                    </a:lnTo>
                    <a:lnTo>
                      <a:pt x="125" y="157"/>
                    </a:lnTo>
                    <a:close/>
                  </a:path>
                </a:pathLst>
              </a:custGeom>
              <a:solidFill>
                <a:srgbClr val="0C419A"/>
              </a:solidFill>
              <a:ln w="9525">
                <a:noFill/>
                <a:round/>
                <a:headEnd/>
                <a:tailEnd/>
              </a:ln>
            </p:spPr>
            <p:txBody>
              <a:bodyPr/>
              <a:lstStyle/>
              <a:p>
                <a:pPr>
                  <a:defRPr/>
                </a:pPr>
                <a:endParaRPr lang="en-GB" dirty="0">
                  <a:solidFill>
                    <a:srgbClr val="FFFFFF"/>
                  </a:solidFill>
                </a:endParaRPr>
              </a:p>
            </p:txBody>
          </p:sp>
          <p:sp>
            <p:nvSpPr>
              <p:cNvPr id="119" name="Freeform 155"/>
              <p:cNvSpPr>
                <a:spLocks/>
              </p:cNvSpPr>
              <p:nvPr/>
            </p:nvSpPr>
            <p:spPr bwMode="auto">
              <a:xfrm>
                <a:off x="1595" y="1394"/>
                <a:ext cx="245"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grpSp>
        <p:grpSp>
          <p:nvGrpSpPr>
            <p:cNvPr id="20" name="Group 156"/>
            <p:cNvGrpSpPr>
              <a:grpSpLocks/>
            </p:cNvGrpSpPr>
            <p:nvPr userDrawn="1"/>
          </p:nvGrpSpPr>
          <p:grpSpPr bwMode="auto">
            <a:xfrm>
              <a:off x="4544782" y="6619868"/>
              <a:ext cx="190269" cy="122665"/>
              <a:chOff x="1593" y="1143"/>
              <a:chExt cx="244" cy="157"/>
            </a:xfrm>
          </p:grpSpPr>
          <p:sp>
            <p:nvSpPr>
              <p:cNvPr id="109" name="Freeform 157"/>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110" name="Freeform 158"/>
              <p:cNvSpPr>
                <a:spLocks/>
              </p:cNvSpPr>
              <p:nvPr/>
            </p:nvSpPr>
            <p:spPr bwMode="auto">
              <a:xfrm>
                <a:off x="1593" y="1143"/>
                <a:ext cx="244" cy="47"/>
              </a:xfrm>
              <a:custGeom>
                <a:avLst/>
                <a:gdLst>
                  <a:gd name="T0" fmla="*/ 245 w 245"/>
                  <a:gd name="T1" fmla="*/ 45 h 45"/>
                  <a:gd name="T2" fmla="*/ 245 w 245"/>
                  <a:gd name="T3" fmla="*/ 0 h 45"/>
                  <a:gd name="T4" fmla="*/ 0 w 245"/>
                  <a:gd name="T5" fmla="*/ 0 h 45"/>
                  <a:gd name="T6" fmla="*/ 0 w 245"/>
                  <a:gd name="T7" fmla="*/ 45 h 45"/>
                  <a:gd name="T8" fmla="*/ 245 w 245"/>
                  <a:gd name="T9" fmla="*/ 45 h 45"/>
                  <a:gd name="T10" fmla="*/ 245 w 245"/>
                  <a:gd name="T11" fmla="*/ 45 h 45"/>
                  <a:gd name="T12" fmla="*/ 0 60000 65536"/>
                  <a:gd name="T13" fmla="*/ 0 60000 65536"/>
                  <a:gd name="T14" fmla="*/ 0 60000 65536"/>
                  <a:gd name="T15" fmla="*/ 0 60000 65536"/>
                  <a:gd name="T16" fmla="*/ 0 60000 65536"/>
                  <a:gd name="T17" fmla="*/ 0 60000 65536"/>
                  <a:gd name="T18" fmla="*/ 0 w 245"/>
                  <a:gd name="T19" fmla="*/ 0 h 45"/>
                  <a:gd name="T20" fmla="*/ 245 w 245"/>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5" h="45">
                    <a:moveTo>
                      <a:pt x="245" y="45"/>
                    </a:moveTo>
                    <a:lnTo>
                      <a:pt x="245" y="0"/>
                    </a:lnTo>
                    <a:lnTo>
                      <a:pt x="0" y="0"/>
                    </a:lnTo>
                    <a:lnTo>
                      <a:pt x="0" y="45"/>
                    </a:lnTo>
                    <a:lnTo>
                      <a:pt x="245" y="45"/>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111" name="Freeform 159"/>
              <p:cNvSpPr>
                <a:spLocks/>
              </p:cNvSpPr>
              <p:nvPr/>
            </p:nvSpPr>
            <p:spPr bwMode="auto">
              <a:xfrm>
                <a:off x="1593" y="1249"/>
                <a:ext cx="244" cy="51"/>
              </a:xfrm>
              <a:custGeom>
                <a:avLst/>
                <a:gdLst>
                  <a:gd name="T0" fmla="*/ 245 w 245"/>
                  <a:gd name="T1" fmla="*/ 51 h 51"/>
                  <a:gd name="T2" fmla="*/ 245 w 245"/>
                  <a:gd name="T3" fmla="*/ 0 h 51"/>
                  <a:gd name="T4" fmla="*/ 0 w 245"/>
                  <a:gd name="T5" fmla="*/ 0 h 51"/>
                  <a:gd name="T6" fmla="*/ 0 w 245"/>
                  <a:gd name="T7" fmla="*/ 51 h 51"/>
                  <a:gd name="T8" fmla="*/ 245 w 245"/>
                  <a:gd name="T9" fmla="*/ 51 h 51"/>
                  <a:gd name="T10" fmla="*/ 245 w 245"/>
                  <a:gd name="T11" fmla="*/ 51 h 51"/>
                  <a:gd name="T12" fmla="*/ 0 60000 65536"/>
                  <a:gd name="T13" fmla="*/ 0 60000 65536"/>
                  <a:gd name="T14" fmla="*/ 0 60000 65536"/>
                  <a:gd name="T15" fmla="*/ 0 60000 65536"/>
                  <a:gd name="T16" fmla="*/ 0 60000 65536"/>
                  <a:gd name="T17" fmla="*/ 0 60000 65536"/>
                  <a:gd name="T18" fmla="*/ 0 w 245"/>
                  <a:gd name="T19" fmla="*/ 0 h 51"/>
                  <a:gd name="T20" fmla="*/ 245 w 245"/>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245" h="51">
                    <a:moveTo>
                      <a:pt x="245" y="51"/>
                    </a:moveTo>
                    <a:lnTo>
                      <a:pt x="245" y="0"/>
                    </a:lnTo>
                    <a:lnTo>
                      <a:pt x="0" y="0"/>
                    </a:lnTo>
                    <a:lnTo>
                      <a:pt x="0" y="51"/>
                    </a:lnTo>
                    <a:lnTo>
                      <a:pt x="245" y="51"/>
                    </a:lnTo>
                    <a:close/>
                  </a:path>
                </a:pathLst>
              </a:custGeom>
              <a:solidFill>
                <a:srgbClr val="0C419A"/>
              </a:solidFill>
              <a:ln w="9525">
                <a:noFill/>
                <a:round/>
                <a:headEnd/>
                <a:tailEnd/>
              </a:ln>
            </p:spPr>
            <p:txBody>
              <a:bodyPr/>
              <a:lstStyle/>
              <a:p>
                <a:pPr>
                  <a:defRPr/>
                </a:pPr>
                <a:endParaRPr lang="en-GB" dirty="0">
                  <a:solidFill>
                    <a:srgbClr val="FFFFFF"/>
                  </a:solidFill>
                </a:endParaRPr>
              </a:p>
            </p:txBody>
          </p:sp>
          <p:sp>
            <p:nvSpPr>
              <p:cNvPr id="112" name="Freeform 160"/>
              <p:cNvSpPr>
                <a:spLocks/>
              </p:cNvSpPr>
              <p:nvPr/>
            </p:nvSpPr>
            <p:spPr bwMode="auto">
              <a:xfrm>
                <a:off x="1593" y="1143"/>
                <a:ext cx="244" cy="156"/>
              </a:xfrm>
              <a:custGeom>
                <a:avLst/>
                <a:gdLst>
                  <a:gd name="T0" fmla="*/ 245 w 245"/>
                  <a:gd name="T1" fmla="*/ 157 h 157"/>
                  <a:gd name="T2" fmla="*/ 245 w 245"/>
                  <a:gd name="T3" fmla="*/ 0 h 157"/>
                  <a:gd name="T4" fmla="*/ 0 w 245"/>
                  <a:gd name="T5" fmla="*/ 0 h 157"/>
                  <a:gd name="T6" fmla="*/ 0 w 245"/>
                  <a:gd name="T7" fmla="*/ 157 h 157"/>
                  <a:gd name="T8" fmla="*/ 245 w 245"/>
                  <a:gd name="T9" fmla="*/ 157 h 157"/>
                  <a:gd name="T10" fmla="*/ 245 w 245"/>
                  <a:gd name="T11" fmla="*/ 157 h 157"/>
                  <a:gd name="T12" fmla="*/ 0 60000 65536"/>
                  <a:gd name="T13" fmla="*/ 0 60000 65536"/>
                  <a:gd name="T14" fmla="*/ 0 60000 65536"/>
                  <a:gd name="T15" fmla="*/ 0 60000 65536"/>
                  <a:gd name="T16" fmla="*/ 0 60000 65536"/>
                  <a:gd name="T17" fmla="*/ 0 60000 65536"/>
                  <a:gd name="T18" fmla="*/ 0 w 245"/>
                  <a:gd name="T19" fmla="*/ 0 h 157"/>
                  <a:gd name="T20" fmla="*/ 245 w 245"/>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5" h="157">
                    <a:moveTo>
                      <a:pt x="245" y="157"/>
                    </a:moveTo>
                    <a:lnTo>
                      <a:pt x="245" y="0"/>
                    </a:lnTo>
                    <a:lnTo>
                      <a:pt x="0" y="0"/>
                    </a:lnTo>
                    <a:lnTo>
                      <a:pt x="0" y="157"/>
                    </a:lnTo>
                    <a:lnTo>
                      <a:pt x="245" y="157"/>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grpSp>
        <p:grpSp>
          <p:nvGrpSpPr>
            <p:cNvPr id="21" name="Group 161"/>
            <p:cNvGrpSpPr>
              <a:grpSpLocks/>
            </p:cNvGrpSpPr>
            <p:nvPr userDrawn="1"/>
          </p:nvGrpSpPr>
          <p:grpSpPr bwMode="auto">
            <a:xfrm>
              <a:off x="4070348" y="6619868"/>
              <a:ext cx="191829" cy="122251"/>
              <a:chOff x="1592" y="892"/>
              <a:chExt cx="246" cy="157"/>
            </a:xfrm>
          </p:grpSpPr>
          <p:sp>
            <p:nvSpPr>
              <p:cNvPr id="105" name="Freeform 162"/>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106" name="Freeform 163"/>
              <p:cNvSpPr>
                <a:spLocks/>
              </p:cNvSpPr>
              <p:nvPr/>
            </p:nvSpPr>
            <p:spPr bwMode="auto">
              <a:xfrm>
                <a:off x="1592" y="892"/>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107" name="Freeform 164"/>
              <p:cNvSpPr>
                <a:spLocks/>
              </p:cNvSpPr>
              <p:nvPr/>
            </p:nvSpPr>
            <p:spPr bwMode="auto">
              <a:xfrm>
                <a:off x="1592" y="998"/>
                <a:ext cx="246" cy="51"/>
              </a:xfrm>
              <a:custGeom>
                <a:avLst/>
                <a:gdLst>
                  <a:gd name="T0" fmla="*/ 245 w 245"/>
                  <a:gd name="T1" fmla="*/ 50 h 50"/>
                  <a:gd name="T2" fmla="*/ 245 w 245"/>
                  <a:gd name="T3" fmla="*/ 0 h 50"/>
                  <a:gd name="T4" fmla="*/ 0 w 245"/>
                  <a:gd name="T5" fmla="*/ 0 h 50"/>
                  <a:gd name="T6" fmla="*/ 0 w 245"/>
                  <a:gd name="T7" fmla="*/ 50 h 50"/>
                  <a:gd name="T8" fmla="*/ 245 w 245"/>
                  <a:gd name="T9" fmla="*/ 50 h 50"/>
                  <a:gd name="T10" fmla="*/ 245 w 245"/>
                  <a:gd name="T11" fmla="*/ 50 h 50"/>
                  <a:gd name="T12" fmla="*/ 0 60000 65536"/>
                  <a:gd name="T13" fmla="*/ 0 60000 65536"/>
                  <a:gd name="T14" fmla="*/ 0 60000 65536"/>
                  <a:gd name="T15" fmla="*/ 0 60000 65536"/>
                  <a:gd name="T16" fmla="*/ 0 60000 65536"/>
                  <a:gd name="T17" fmla="*/ 0 60000 65536"/>
                  <a:gd name="T18" fmla="*/ 0 w 245"/>
                  <a:gd name="T19" fmla="*/ 0 h 50"/>
                  <a:gd name="T20" fmla="*/ 245 w 245"/>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5" h="50">
                    <a:moveTo>
                      <a:pt x="245" y="50"/>
                    </a:moveTo>
                    <a:lnTo>
                      <a:pt x="245" y="0"/>
                    </a:lnTo>
                    <a:lnTo>
                      <a:pt x="0" y="0"/>
                    </a:lnTo>
                    <a:lnTo>
                      <a:pt x="0" y="50"/>
                    </a:lnTo>
                    <a:lnTo>
                      <a:pt x="245" y="50"/>
                    </a:lnTo>
                    <a:close/>
                  </a:path>
                </a:pathLst>
              </a:custGeom>
              <a:solidFill>
                <a:srgbClr val="1D93C1"/>
              </a:solidFill>
              <a:ln w="9525">
                <a:noFill/>
                <a:round/>
                <a:headEnd/>
                <a:tailEnd/>
              </a:ln>
            </p:spPr>
            <p:txBody>
              <a:bodyPr/>
              <a:lstStyle/>
              <a:p>
                <a:pPr>
                  <a:defRPr/>
                </a:pPr>
                <a:endParaRPr lang="en-GB" dirty="0">
                  <a:solidFill>
                    <a:srgbClr val="FFFFFF"/>
                  </a:solidFill>
                </a:endParaRPr>
              </a:p>
            </p:txBody>
          </p:sp>
          <p:sp>
            <p:nvSpPr>
              <p:cNvPr id="108" name="Freeform 165"/>
              <p:cNvSpPr>
                <a:spLocks/>
              </p:cNvSpPr>
              <p:nvPr/>
            </p:nvSpPr>
            <p:spPr bwMode="auto">
              <a:xfrm>
                <a:off x="1592" y="892"/>
                <a:ext cx="246" cy="157"/>
              </a:xfrm>
              <a:custGeom>
                <a:avLst/>
                <a:gdLst>
                  <a:gd name="T0" fmla="*/ 245 w 245"/>
                  <a:gd name="T1" fmla="*/ 156 h 156"/>
                  <a:gd name="T2" fmla="*/ 245 w 245"/>
                  <a:gd name="T3" fmla="*/ 0 h 156"/>
                  <a:gd name="T4" fmla="*/ 0 w 245"/>
                  <a:gd name="T5" fmla="*/ 0 h 156"/>
                  <a:gd name="T6" fmla="*/ 0 w 245"/>
                  <a:gd name="T7" fmla="*/ 156 h 156"/>
                  <a:gd name="T8" fmla="*/ 245 w 245"/>
                  <a:gd name="T9" fmla="*/ 156 h 156"/>
                  <a:gd name="T10" fmla="*/ 245 w 245"/>
                  <a:gd name="T11" fmla="*/ 156 h 156"/>
                  <a:gd name="T12" fmla="*/ 0 60000 65536"/>
                  <a:gd name="T13" fmla="*/ 0 60000 65536"/>
                  <a:gd name="T14" fmla="*/ 0 60000 65536"/>
                  <a:gd name="T15" fmla="*/ 0 60000 65536"/>
                  <a:gd name="T16" fmla="*/ 0 60000 65536"/>
                  <a:gd name="T17" fmla="*/ 0 60000 65536"/>
                  <a:gd name="T18" fmla="*/ 0 w 245"/>
                  <a:gd name="T19" fmla="*/ 0 h 156"/>
                  <a:gd name="T20" fmla="*/ 245 w 24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5" h="156">
                    <a:moveTo>
                      <a:pt x="245" y="156"/>
                    </a:moveTo>
                    <a:lnTo>
                      <a:pt x="245" y="0"/>
                    </a:lnTo>
                    <a:lnTo>
                      <a:pt x="0" y="0"/>
                    </a:lnTo>
                    <a:lnTo>
                      <a:pt x="0" y="156"/>
                    </a:lnTo>
                    <a:lnTo>
                      <a:pt x="245" y="156"/>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grpSp>
        <p:graphicFrame>
          <p:nvGraphicFramePr>
            <p:cNvPr id="26" name="Object 166"/>
            <p:cNvGraphicFramePr>
              <a:graphicFrameLocks noChangeAspect="1"/>
            </p:cNvGraphicFramePr>
            <p:nvPr/>
          </p:nvGraphicFramePr>
          <p:xfrm>
            <a:off x="7017128" y="6619868"/>
            <a:ext cx="195796" cy="127427"/>
          </p:xfrm>
          <a:graphic>
            <a:graphicData uri="http://schemas.openxmlformats.org/presentationml/2006/ole">
              <p:oleObj spid="_x0000_s431106" name="Clip" r:id="rId4" imgW="3809524" imgH="2619048" progId="">
                <p:embed/>
              </p:oleObj>
            </a:graphicData>
          </a:graphic>
        </p:graphicFrame>
        <p:grpSp>
          <p:nvGrpSpPr>
            <p:cNvPr id="22" name="Group 185"/>
            <p:cNvGrpSpPr>
              <a:grpSpLocks/>
            </p:cNvGrpSpPr>
            <p:nvPr userDrawn="1"/>
          </p:nvGrpSpPr>
          <p:grpSpPr bwMode="auto">
            <a:xfrm>
              <a:off x="863803" y="6619868"/>
              <a:ext cx="192235" cy="122228"/>
              <a:chOff x="4187" y="1590"/>
              <a:chExt cx="238" cy="162"/>
            </a:xfrm>
          </p:grpSpPr>
          <p:sp>
            <p:nvSpPr>
              <p:cNvPr id="78" name="Freeform 186"/>
              <p:cNvSpPr>
                <a:spLocks/>
              </p:cNvSpPr>
              <p:nvPr/>
            </p:nvSpPr>
            <p:spPr bwMode="auto">
              <a:xfrm>
                <a:off x="4187" y="1590"/>
                <a:ext cx="238" cy="53"/>
              </a:xfrm>
              <a:custGeom>
                <a:avLst/>
                <a:gdLst>
                  <a:gd name="T0" fmla="*/ 0 w 244"/>
                  <a:gd name="T1" fmla="*/ 0 h 50"/>
                  <a:gd name="T2" fmla="*/ 40 w 244"/>
                  <a:gd name="T3" fmla="*/ 0 h 50"/>
                  <a:gd name="T4" fmla="*/ 40 w 244"/>
                  <a:gd name="T5" fmla="*/ 962 h 50"/>
                  <a:gd name="T6" fmla="*/ 0 w 244"/>
                  <a:gd name="T7" fmla="*/ 962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244" y="0"/>
                    </a:lnTo>
                    <a:lnTo>
                      <a:pt x="244" y="50"/>
                    </a:lnTo>
                    <a:lnTo>
                      <a:pt x="0" y="50"/>
                    </a:lnTo>
                    <a:lnTo>
                      <a:pt x="0" y="0"/>
                    </a:lnTo>
                    <a:close/>
                  </a:path>
                </a:pathLst>
              </a:custGeom>
              <a:solidFill>
                <a:srgbClr val="FB0F0C"/>
              </a:solidFill>
              <a:ln w="9525">
                <a:noFill/>
                <a:round/>
                <a:headEnd/>
                <a:tailEnd/>
              </a:ln>
            </p:spPr>
            <p:txBody>
              <a:bodyPr/>
              <a:lstStyle/>
              <a:p>
                <a:pPr>
                  <a:defRPr/>
                </a:pPr>
                <a:endParaRPr lang="en-GB" dirty="0">
                  <a:solidFill>
                    <a:srgbClr val="FFFFFF"/>
                  </a:solidFill>
                </a:endParaRPr>
              </a:p>
            </p:txBody>
          </p:sp>
          <p:sp>
            <p:nvSpPr>
              <p:cNvPr id="79" name="Freeform 187"/>
              <p:cNvSpPr>
                <a:spLocks/>
              </p:cNvSpPr>
              <p:nvPr/>
            </p:nvSpPr>
            <p:spPr bwMode="auto">
              <a:xfrm>
                <a:off x="4187" y="1695"/>
                <a:ext cx="238" cy="57"/>
              </a:xfrm>
              <a:custGeom>
                <a:avLst/>
                <a:gdLst>
                  <a:gd name="T0" fmla="*/ 0 w 244"/>
                  <a:gd name="T1" fmla="*/ 0 h 55"/>
                  <a:gd name="T2" fmla="*/ 40 w 244"/>
                  <a:gd name="T3" fmla="*/ 0 h 55"/>
                  <a:gd name="T4" fmla="*/ 40 w 244"/>
                  <a:gd name="T5" fmla="*/ 820 h 55"/>
                  <a:gd name="T6" fmla="*/ 0 w 244"/>
                  <a:gd name="T7" fmla="*/ 820 h 55"/>
                  <a:gd name="T8" fmla="*/ 0 w 244"/>
                  <a:gd name="T9" fmla="*/ 0 h 55"/>
                  <a:gd name="T10" fmla="*/ 0 w 244"/>
                  <a:gd name="T11" fmla="*/ 0 h 55"/>
                  <a:gd name="T12" fmla="*/ 0 60000 65536"/>
                  <a:gd name="T13" fmla="*/ 0 60000 65536"/>
                  <a:gd name="T14" fmla="*/ 0 60000 65536"/>
                  <a:gd name="T15" fmla="*/ 0 60000 65536"/>
                  <a:gd name="T16" fmla="*/ 0 60000 65536"/>
                  <a:gd name="T17" fmla="*/ 0 60000 65536"/>
                  <a:gd name="T18" fmla="*/ 0 w 244"/>
                  <a:gd name="T19" fmla="*/ 0 h 55"/>
                  <a:gd name="T20" fmla="*/ 244 w 24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44" h="55">
                    <a:moveTo>
                      <a:pt x="0" y="0"/>
                    </a:moveTo>
                    <a:lnTo>
                      <a:pt x="244" y="0"/>
                    </a:lnTo>
                    <a:lnTo>
                      <a:pt x="244" y="55"/>
                    </a:lnTo>
                    <a:lnTo>
                      <a:pt x="0" y="55"/>
                    </a:lnTo>
                    <a:lnTo>
                      <a:pt x="0" y="0"/>
                    </a:lnTo>
                    <a:close/>
                  </a:path>
                </a:pathLst>
              </a:custGeom>
              <a:solidFill>
                <a:srgbClr val="1C0A7F"/>
              </a:solidFill>
              <a:ln w="9525">
                <a:noFill/>
                <a:round/>
                <a:headEnd/>
                <a:tailEnd/>
              </a:ln>
            </p:spPr>
            <p:txBody>
              <a:bodyPr/>
              <a:lstStyle/>
              <a:p>
                <a:pPr>
                  <a:defRPr/>
                </a:pPr>
                <a:endParaRPr lang="en-GB" dirty="0">
                  <a:solidFill>
                    <a:srgbClr val="FFFFFF"/>
                  </a:solidFill>
                </a:endParaRPr>
              </a:p>
            </p:txBody>
          </p:sp>
          <p:sp>
            <p:nvSpPr>
              <p:cNvPr id="80" name="Freeform 188"/>
              <p:cNvSpPr>
                <a:spLocks/>
              </p:cNvSpPr>
              <p:nvPr/>
            </p:nvSpPr>
            <p:spPr bwMode="auto">
              <a:xfrm>
                <a:off x="4187" y="1643"/>
                <a:ext cx="238" cy="57"/>
              </a:xfrm>
              <a:custGeom>
                <a:avLst/>
                <a:gdLst>
                  <a:gd name="T0" fmla="*/ 0 w 244"/>
                  <a:gd name="T1" fmla="*/ 0 h 56"/>
                  <a:gd name="T2" fmla="*/ 40 w 244"/>
                  <a:gd name="T3" fmla="*/ 0 h 56"/>
                  <a:gd name="T4" fmla="*/ 40 w 244"/>
                  <a:gd name="T5" fmla="*/ 201 h 56"/>
                  <a:gd name="T6" fmla="*/ 0 w 244"/>
                  <a:gd name="T7" fmla="*/ 201 h 56"/>
                  <a:gd name="T8" fmla="*/ 0 w 244"/>
                  <a:gd name="T9" fmla="*/ 0 h 56"/>
                  <a:gd name="T10" fmla="*/ 0 w 244"/>
                  <a:gd name="T11" fmla="*/ 0 h 56"/>
                  <a:gd name="T12" fmla="*/ 0 60000 65536"/>
                  <a:gd name="T13" fmla="*/ 0 60000 65536"/>
                  <a:gd name="T14" fmla="*/ 0 60000 65536"/>
                  <a:gd name="T15" fmla="*/ 0 60000 65536"/>
                  <a:gd name="T16" fmla="*/ 0 60000 65536"/>
                  <a:gd name="T17" fmla="*/ 0 60000 65536"/>
                  <a:gd name="T18" fmla="*/ 0 w 244"/>
                  <a:gd name="T19" fmla="*/ 0 h 56"/>
                  <a:gd name="T20" fmla="*/ 244 w 24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44" h="56">
                    <a:moveTo>
                      <a:pt x="0" y="0"/>
                    </a:moveTo>
                    <a:lnTo>
                      <a:pt x="244" y="0"/>
                    </a:lnTo>
                    <a:lnTo>
                      <a:pt x="244" y="56"/>
                    </a:lnTo>
                    <a:lnTo>
                      <a:pt x="0" y="56"/>
                    </a:lnTo>
                    <a:lnTo>
                      <a:pt x="0" y="0"/>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81" name="Freeform 189"/>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82" name="Freeform 190"/>
              <p:cNvSpPr>
                <a:spLocks/>
              </p:cNvSpPr>
              <p:nvPr/>
            </p:nvSpPr>
            <p:spPr bwMode="auto">
              <a:xfrm>
                <a:off x="4267" y="1643"/>
                <a:ext cx="69" cy="63"/>
              </a:xfrm>
              <a:custGeom>
                <a:avLst/>
                <a:gdLst>
                  <a:gd name="T0" fmla="*/ 17 w 71"/>
                  <a:gd name="T1" fmla="*/ 355 h 62"/>
                  <a:gd name="T2" fmla="*/ 17 w 71"/>
                  <a:gd name="T3" fmla="*/ 0 h 62"/>
                  <a:gd name="T4" fmla="*/ 0 w 71"/>
                  <a:gd name="T5" fmla="*/ 0 h 62"/>
                  <a:gd name="T6" fmla="*/ 0 w 71"/>
                  <a:gd name="T7" fmla="*/ 355 h 62"/>
                  <a:gd name="T8" fmla="*/ 6 w 71"/>
                  <a:gd name="T9" fmla="*/ 503 h 62"/>
                  <a:gd name="T10" fmla="*/ 12 w 71"/>
                  <a:gd name="T11" fmla="*/ 571 h 62"/>
                  <a:gd name="T12" fmla="*/ 17 w 71"/>
                  <a:gd name="T13" fmla="*/ 618 h 62"/>
                  <a:gd name="T14" fmla="*/ 17 w 71"/>
                  <a:gd name="T15" fmla="*/ 680 h 62"/>
                  <a:gd name="T16" fmla="*/ 17 w 71"/>
                  <a:gd name="T17" fmla="*/ 618 h 62"/>
                  <a:gd name="T18" fmla="*/ 17 w 71"/>
                  <a:gd name="T19" fmla="*/ 571 h 62"/>
                  <a:gd name="T20" fmla="*/ 17 w 71"/>
                  <a:gd name="T21" fmla="*/ 503 h 62"/>
                  <a:gd name="T22" fmla="*/ 17 w 71"/>
                  <a:gd name="T23" fmla="*/ 355 h 62"/>
                  <a:gd name="T24" fmla="*/ 17 w 71"/>
                  <a:gd name="T25" fmla="*/ 355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62"/>
                  <a:gd name="T41" fmla="*/ 71 w 71"/>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62">
                    <a:moveTo>
                      <a:pt x="71" y="34"/>
                    </a:moveTo>
                    <a:lnTo>
                      <a:pt x="71" y="0"/>
                    </a:lnTo>
                    <a:lnTo>
                      <a:pt x="0" y="0"/>
                    </a:lnTo>
                    <a:lnTo>
                      <a:pt x="0" y="34"/>
                    </a:lnTo>
                    <a:lnTo>
                      <a:pt x="6" y="45"/>
                    </a:lnTo>
                    <a:lnTo>
                      <a:pt x="12" y="51"/>
                    </a:lnTo>
                    <a:lnTo>
                      <a:pt x="24" y="56"/>
                    </a:lnTo>
                    <a:lnTo>
                      <a:pt x="36" y="62"/>
                    </a:lnTo>
                    <a:lnTo>
                      <a:pt x="54" y="56"/>
                    </a:lnTo>
                    <a:lnTo>
                      <a:pt x="60" y="51"/>
                    </a:lnTo>
                    <a:lnTo>
                      <a:pt x="66" y="45"/>
                    </a:lnTo>
                    <a:lnTo>
                      <a:pt x="71" y="34"/>
                    </a:lnTo>
                  </a:path>
                </a:pathLst>
              </a:custGeom>
              <a:noFill/>
              <a:ln w="0">
                <a:solidFill>
                  <a:srgbClr val="FB0F0C"/>
                </a:solidFill>
                <a:prstDash val="solid"/>
                <a:round/>
                <a:headEnd/>
                <a:tailEnd/>
              </a:ln>
            </p:spPr>
            <p:txBody>
              <a:bodyPr/>
              <a:lstStyle/>
              <a:p>
                <a:pPr>
                  <a:defRPr/>
                </a:pPr>
                <a:endParaRPr lang="en-GB" dirty="0">
                  <a:solidFill>
                    <a:srgbClr val="FFFFFF"/>
                  </a:solidFill>
                </a:endParaRPr>
              </a:p>
            </p:txBody>
          </p:sp>
          <p:sp>
            <p:nvSpPr>
              <p:cNvPr id="83" name="Freeform 191"/>
              <p:cNvSpPr>
                <a:spLocks/>
              </p:cNvSpPr>
              <p:nvPr/>
            </p:nvSpPr>
            <p:spPr bwMode="auto">
              <a:xfrm>
                <a:off x="4267" y="1643"/>
                <a:ext cx="69" cy="63"/>
              </a:xfrm>
              <a:custGeom>
                <a:avLst/>
                <a:gdLst>
                  <a:gd name="T0" fmla="*/ 17 w 71"/>
                  <a:gd name="T1" fmla="*/ 0 h 62"/>
                  <a:gd name="T2" fmla="*/ 17 w 71"/>
                  <a:gd name="T3" fmla="*/ 251 h 62"/>
                  <a:gd name="T4" fmla="*/ 0 w 71"/>
                  <a:gd name="T5" fmla="*/ 251 h 62"/>
                  <a:gd name="T6" fmla="*/ 0 w 71"/>
                  <a:gd name="T7" fmla="*/ 355 h 62"/>
                  <a:gd name="T8" fmla="*/ 17 w 71"/>
                  <a:gd name="T9" fmla="*/ 355 h 62"/>
                  <a:gd name="T10" fmla="*/ 17 w 71"/>
                  <a:gd name="T11" fmla="*/ 571 h 62"/>
                  <a:gd name="T12" fmla="*/ 17 w 71"/>
                  <a:gd name="T13" fmla="*/ 618 h 62"/>
                  <a:gd name="T14" fmla="*/ 12 w 71"/>
                  <a:gd name="T15" fmla="*/ 571 h 62"/>
                  <a:gd name="T16" fmla="*/ 6 w 71"/>
                  <a:gd name="T17" fmla="*/ 571 h 62"/>
                  <a:gd name="T18" fmla="*/ 17 w 71"/>
                  <a:gd name="T19" fmla="*/ 571 h 62"/>
                  <a:gd name="T20" fmla="*/ 17 w 71"/>
                  <a:gd name="T21" fmla="*/ 571 h 62"/>
                  <a:gd name="T22" fmla="*/ 17 w 71"/>
                  <a:gd name="T23" fmla="*/ 618 h 62"/>
                  <a:gd name="T24" fmla="*/ 17 w 71"/>
                  <a:gd name="T25" fmla="*/ 680 h 62"/>
                  <a:gd name="T26" fmla="*/ 17 w 71"/>
                  <a:gd name="T27" fmla="*/ 618 h 62"/>
                  <a:gd name="T28" fmla="*/ 17 w 71"/>
                  <a:gd name="T29" fmla="*/ 355 h 62"/>
                  <a:gd name="T30" fmla="*/ 17 w 71"/>
                  <a:gd name="T31" fmla="*/ 251 h 62"/>
                  <a:gd name="T32" fmla="*/ 17 w 71"/>
                  <a:gd name="T33" fmla="*/ 251 h 62"/>
                  <a:gd name="T34" fmla="*/ 17 w 71"/>
                  <a:gd name="T35" fmla="*/ 355 h 62"/>
                  <a:gd name="T36" fmla="*/ 17 w 71"/>
                  <a:gd name="T37" fmla="*/ 355 h 62"/>
                  <a:gd name="T38" fmla="*/ 17 w 71"/>
                  <a:gd name="T39" fmla="*/ 355 h 62"/>
                  <a:gd name="T40" fmla="*/ 17 w 71"/>
                  <a:gd name="T41" fmla="*/ 251 h 62"/>
                  <a:gd name="T42" fmla="*/ 17 w 71"/>
                  <a:gd name="T43" fmla="*/ 0 h 62"/>
                  <a:gd name="T44" fmla="*/ 0 w 71"/>
                  <a:gd name="T45" fmla="*/ 0 h 62"/>
                  <a:gd name="T46" fmla="*/ 0 w 71"/>
                  <a:gd name="T47" fmla="*/ 11 h 62"/>
                  <a:gd name="T48" fmla="*/ 17 w 71"/>
                  <a:gd name="T49" fmla="*/ 11 h 62"/>
                  <a:gd name="T50" fmla="*/ 17 w 71"/>
                  <a:gd name="T51" fmla="*/ 11 h 62"/>
                  <a:gd name="T52" fmla="*/ 17 w 71"/>
                  <a:gd name="T53" fmla="*/ 11 h 62"/>
                  <a:gd name="T54" fmla="*/ 17 w 71"/>
                  <a:gd name="T55" fmla="*/ 0 h 62"/>
                  <a:gd name="T56" fmla="*/ 17 w 71"/>
                  <a:gd name="T57" fmla="*/ 0 h 62"/>
                  <a:gd name="T58" fmla="*/ 17 w 71"/>
                  <a:gd name="T59" fmla="*/ 11 h 62"/>
                  <a:gd name="T60" fmla="*/ 17 w 71"/>
                  <a:gd name="T61" fmla="*/ 355 h 62"/>
                  <a:gd name="T62" fmla="*/ 17 w 71"/>
                  <a:gd name="T63" fmla="*/ 355 h 62"/>
                  <a:gd name="T64" fmla="*/ 17 w 71"/>
                  <a:gd name="T65" fmla="*/ 571 h 62"/>
                  <a:gd name="T66" fmla="*/ 17 w 71"/>
                  <a:gd name="T67" fmla="*/ 571 h 62"/>
                  <a:gd name="T68" fmla="*/ 17 w 71"/>
                  <a:gd name="T69" fmla="*/ 618 h 62"/>
                  <a:gd name="T70" fmla="*/ 17 w 71"/>
                  <a:gd name="T71" fmla="*/ 571 h 62"/>
                  <a:gd name="T72" fmla="*/ 17 w 71"/>
                  <a:gd name="T73" fmla="*/ 571 h 62"/>
                  <a:gd name="T74" fmla="*/ 17 w 71"/>
                  <a:gd name="T75" fmla="*/ 571 h 62"/>
                  <a:gd name="T76" fmla="*/ 17 w 71"/>
                  <a:gd name="T77" fmla="*/ 355 h 62"/>
                  <a:gd name="T78" fmla="*/ 17 w 71"/>
                  <a:gd name="T79" fmla="*/ 355 h 62"/>
                  <a:gd name="T80" fmla="*/ 17 w 71"/>
                  <a:gd name="T81" fmla="*/ 251 h 62"/>
                  <a:gd name="T82" fmla="*/ 17 w 71"/>
                  <a:gd name="T83" fmla="*/ 251 h 62"/>
                  <a:gd name="T84" fmla="*/ 17 w 71"/>
                  <a:gd name="T85" fmla="*/ 251 h 62"/>
                  <a:gd name="T86" fmla="*/ 17 w 71"/>
                  <a:gd name="T87" fmla="*/ 0 h 62"/>
                  <a:gd name="T88" fmla="*/ 17 w 71"/>
                  <a:gd name="T89" fmla="*/ 0 h 62"/>
                  <a:gd name="T90" fmla="*/ 17 w 71"/>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1"/>
                  <a:gd name="T139" fmla="*/ 0 h 62"/>
                  <a:gd name="T140" fmla="*/ 71 w 71"/>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1" h="62">
                    <a:moveTo>
                      <a:pt x="30" y="0"/>
                    </a:moveTo>
                    <a:lnTo>
                      <a:pt x="30" y="23"/>
                    </a:lnTo>
                    <a:lnTo>
                      <a:pt x="0" y="23"/>
                    </a:lnTo>
                    <a:lnTo>
                      <a:pt x="0" y="34"/>
                    </a:lnTo>
                    <a:lnTo>
                      <a:pt x="18" y="34"/>
                    </a:lnTo>
                    <a:lnTo>
                      <a:pt x="18" y="51"/>
                    </a:lnTo>
                    <a:lnTo>
                      <a:pt x="18" y="56"/>
                    </a:lnTo>
                    <a:lnTo>
                      <a:pt x="12" y="51"/>
                    </a:lnTo>
                    <a:lnTo>
                      <a:pt x="6" y="51"/>
                    </a:lnTo>
                    <a:lnTo>
                      <a:pt x="30" y="51"/>
                    </a:lnTo>
                    <a:lnTo>
                      <a:pt x="42" y="51"/>
                    </a:lnTo>
                    <a:lnTo>
                      <a:pt x="42" y="56"/>
                    </a:lnTo>
                    <a:lnTo>
                      <a:pt x="36" y="62"/>
                    </a:lnTo>
                    <a:lnTo>
                      <a:pt x="30" y="56"/>
                    </a:lnTo>
                    <a:lnTo>
                      <a:pt x="30" y="34"/>
                    </a:lnTo>
                    <a:lnTo>
                      <a:pt x="30" y="23"/>
                    </a:lnTo>
                    <a:lnTo>
                      <a:pt x="42" y="23"/>
                    </a:lnTo>
                    <a:lnTo>
                      <a:pt x="42" y="34"/>
                    </a:lnTo>
                    <a:lnTo>
                      <a:pt x="30" y="34"/>
                    </a:lnTo>
                    <a:lnTo>
                      <a:pt x="18" y="34"/>
                    </a:lnTo>
                    <a:lnTo>
                      <a:pt x="18" y="23"/>
                    </a:lnTo>
                    <a:lnTo>
                      <a:pt x="18" y="0"/>
                    </a:lnTo>
                    <a:lnTo>
                      <a:pt x="0" y="0"/>
                    </a:lnTo>
                    <a:lnTo>
                      <a:pt x="0" y="11"/>
                    </a:lnTo>
                    <a:lnTo>
                      <a:pt x="18" y="11"/>
                    </a:lnTo>
                    <a:lnTo>
                      <a:pt x="60" y="11"/>
                    </a:lnTo>
                    <a:lnTo>
                      <a:pt x="71" y="11"/>
                    </a:lnTo>
                    <a:lnTo>
                      <a:pt x="71" y="0"/>
                    </a:lnTo>
                    <a:lnTo>
                      <a:pt x="60" y="0"/>
                    </a:lnTo>
                    <a:lnTo>
                      <a:pt x="60" y="11"/>
                    </a:lnTo>
                    <a:lnTo>
                      <a:pt x="60" y="34"/>
                    </a:lnTo>
                    <a:lnTo>
                      <a:pt x="42" y="34"/>
                    </a:lnTo>
                    <a:lnTo>
                      <a:pt x="42" y="51"/>
                    </a:lnTo>
                    <a:lnTo>
                      <a:pt x="60" y="51"/>
                    </a:lnTo>
                    <a:lnTo>
                      <a:pt x="60" y="56"/>
                    </a:lnTo>
                    <a:lnTo>
                      <a:pt x="60" y="51"/>
                    </a:lnTo>
                    <a:lnTo>
                      <a:pt x="66" y="51"/>
                    </a:lnTo>
                    <a:lnTo>
                      <a:pt x="60" y="51"/>
                    </a:lnTo>
                    <a:lnTo>
                      <a:pt x="60" y="34"/>
                    </a:lnTo>
                    <a:lnTo>
                      <a:pt x="71" y="34"/>
                    </a:lnTo>
                    <a:lnTo>
                      <a:pt x="71" y="23"/>
                    </a:lnTo>
                    <a:lnTo>
                      <a:pt x="60" y="23"/>
                    </a:lnTo>
                    <a:lnTo>
                      <a:pt x="42" y="23"/>
                    </a:lnTo>
                    <a:lnTo>
                      <a:pt x="42" y="0"/>
                    </a:lnTo>
                    <a:lnTo>
                      <a:pt x="30" y="0"/>
                    </a:lnTo>
                    <a:close/>
                  </a:path>
                </a:pathLst>
              </a:custGeom>
              <a:solidFill>
                <a:srgbClr val="FB0F0C"/>
              </a:solidFill>
              <a:ln w="9525">
                <a:noFill/>
                <a:round/>
                <a:headEnd/>
                <a:tailEnd/>
              </a:ln>
            </p:spPr>
            <p:txBody>
              <a:bodyPr/>
              <a:lstStyle/>
              <a:p>
                <a:pPr>
                  <a:defRPr/>
                </a:pPr>
                <a:endParaRPr lang="en-GB" dirty="0">
                  <a:solidFill>
                    <a:srgbClr val="FFFFFF"/>
                  </a:solidFill>
                </a:endParaRPr>
              </a:p>
            </p:txBody>
          </p:sp>
          <p:sp>
            <p:nvSpPr>
              <p:cNvPr id="84" name="Freeform 192"/>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close/>
                  </a:path>
                </a:pathLst>
              </a:custGeom>
              <a:solidFill>
                <a:srgbClr val="2F3092"/>
              </a:solidFill>
              <a:ln w="9525">
                <a:noFill/>
                <a:round/>
                <a:headEnd/>
                <a:tailEnd/>
              </a:ln>
            </p:spPr>
            <p:txBody>
              <a:bodyPr/>
              <a:lstStyle/>
              <a:p>
                <a:pPr>
                  <a:defRPr/>
                </a:pPr>
                <a:endParaRPr lang="en-GB" dirty="0">
                  <a:solidFill>
                    <a:srgbClr val="FFFFFF"/>
                  </a:solidFill>
                </a:endParaRPr>
              </a:p>
            </p:txBody>
          </p:sp>
          <p:sp>
            <p:nvSpPr>
              <p:cNvPr id="85" name="Freeform 193"/>
              <p:cNvSpPr>
                <a:spLocks/>
              </p:cNvSpPr>
              <p:nvPr/>
            </p:nvSpPr>
            <p:spPr bwMode="auto">
              <a:xfrm>
                <a:off x="4256" y="1607"/>
                <a:ext cx="92" cy="36"/>
              </a:xfrm>
              <a:custGeom>
                <a:avLst/>
                <a:gdLst>
                  <a:gd name="T0" fmla="*/ 23 w 95"/>
                  <a:gd name="T1" fmla="*/ 256 h 33"/>
                  <a:gd name="T2" fmla="*/ 23 w 95"/>
                  <a:gd name="T3" fmla="*/ 256 h 33"/>
                  <a:gd name="T4" fmla="*/ 23 w 95"/>
                  <a:gd name="T5" fmla="*/ 256 h 33"/>
                  <a:gd name="T6" fmla="*/ 23 w 95"/>
                  <a:gd name="T7" fmla="*/ 256 h 33"/>
                  <a:gd name="T8" fmla="*/ 23 w 95"/>
                  <a:gd name="T9" fmla="*/ 256 h 33"/>
                  <a:gd name="T10" fmla="*/ 23 w 95"/>
                  <a:gd name="T11" fmla="*/ 297 h 33"/>
                  <a:gd name="T12" fmla="*/ 23 w 95"/>
                  <a:gd name="T13" fmla="*/ 297 h 33"/>
                  <a:gd name="T14" fmla="*/ 23 w 95"/>
                  <a:gd name="T15" fmla="*/ 11 h 33"/>
                  <a:gd name="T16" fmla="*/ 23 w 95"/>
                  <a:gd name="T17" fmla="*/ 5 h 33"/>
                  <a:gd name="T18" fmla="*/ 23 w 95"/>
                  <a:gd name="T19" fmla="*/ 5 h 33"/>
                  <a:gd name="T20" fmla="*/ 23 w 95"/>
                  <a:gd name="T21" fmla="*/ 0 h 33"/>
                  <a:gd name="T22" fmla="*/ 23 w 95"/>
                  <a:gd name="T23" fmla="*/ 5 h 33"/>
                  <a:gd name="T24" fmla="*/ 23 w 95"/>
                  <a:gd name="T25" fmla="*/ 0 h 33"/>
                  <a:gd name="T26" fmla="*/ 23 w 95"/>
                  <a:gd name="T27" fmla="*/ 5 h 33"/>
                  <a:gd name="T28" fmla="*/ 23 w 95"/>
                  <a:gd name="T29" fmla="*/ 0 h 33"/>
                  <a:gd name="T30" fmla="*/ 18 w 95"/>
                  <a:gd name="T31" fmla="*/ 5 h 33"/>
                  <a:gd name="T32" fmla="*/ 12 w 95"/>
                  <a:gd name="T33" fmla="*/ 5 h 33"/>
                  <a:gd name="T34" fmla="*/ 0 w 95"/>
                  <a:gd name="T35" fmla="*/ 11 h 33"/>
                  <a:gd name="T36" fmla="*/ 12 w 95"/>
                  <a:gd name="T37" fmla="*/ 297 h 33"/>
                  <a:gd name="T38" fmla="*/ 18 w 95"/>
                  <a:gd name="T39" fmla="*/ 256 h 33"/>
                  <a:gd name="T40" fmla="*/ 23 w 95"/>
                  <a:gd name="T41" fmla="*/ 256 h 33"/>
                  <a:gd name="T42" fmla="*/ 23 w 95"/>
                  <a:gd name="T43" fmla="*/ 256 h 33"/>
                  <a:gd name="T44" fmla="*/ 23 w 95"/>
                  <a:gd name="T45" fmla="*/ 256 h 33"/>
                  <a:gd name="T46" fmla="*/ 23 w 95"/>
                  <a:gd name="T47" fmla="*/ 256 h 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33"/>
                  <a:gd name="T74" fmla="*/ 95 w 95"/>
                  <a:gd name="T75" fmla="*/ 33 h 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33">
                    <a:moveTo>
                      <a:pt x="48" y="28"/>
                    </a:moveTo>
                    <a:lnTo>
                      <a:pt x="54" y="28"/>
                    </a:lnTo>
                    <a:lnTo>
                      <a:pt x="60" y="28"/>
                    </a:lnTo>
                    <a:lnTo>
                      <a:pt x="66" y="28"/>
                    </a:lnTo>
                    <a:lnTo>
                      <a:pt x="78" y="28"/>
                    </a:lnTo>
                    <a:lnTo>
                      <a:pt x="78" y="33"/>
                    </a:lnTo>
                    <a:lnTo>
                      <a:pt x="83" y="33"/>
                    </a:lnTo>
                    <a:lnTo>
                      <a:pt x="95" y="11"/>
                    </a:lnTo>
                    <a:lnTo>
                      <a:pt x="89" y="5"/>
                    </a:lnTo>
                    <a:lnTo>
                      <a:pt x="78" y="5"/>
                    </a:lnTo>
                    <a:lnTo>
                      <a:pt x="72" y="0"/>
                    </a:lnTo>
                    <a:lnTo>
                      <a:pt x="60" y="5"/>
                    </a:lnTo>
                    <a:lnTo>
                      <a:pt x="48" y="0"/>
                    </a:lnTo>
                    <a:lnTo>
                      <a:pt x="36" y="5"/>
                    </a:lnTo>
                    <a:lnTo>
                      <a:pt x="30" y="0"/>
                    </a:lnTo>
                    <a:lnTo>
                      <a:pt x="18" y="5"/>
                    </a:lnTo>
                    <a:lnTo>
                      <a:pt x="12" y="5"/>
                    </a:lnTo>
                    <a:lnTo>
                      <a:pt x="0" y="11"/>
                    </a:lnTo>
                    <a:lnTo>
                      <a:pt x="12" y="33"/>
                    </a:lnTo>
                    <a:lnTo>
                      <a:pt x="18" y="28"/>
                    </a:lnTo>
                    <a:lnTo>
                      <a:pt x="30" y="28"/>
                    </a:lnTo>
                    <a:lnTo>
                      <a:pt x="36" y="28"/>
                    </a:lnTo>
                    <a:lnTo>
                      <a:pt x="48" y="28"/>
                    </a:lnTo>
                  </a:path>
                </a:pathLst>
              </a:custGeom>
              <a:noFill/>
              <a:ln w="0">
                <a:solidFill>
                  <a:srgbClr val="FFFFFF"/>
                </a:solidFill>
                <a:prstDash val="solid"/>
                <a:round/>
                <a:headEnd/>
                <a:tailEnd/>
              </a:ln>
            </p:spPr>
            <p:txBody>
              <a:bodyPr/>
              <a:lstStyle/>
              <a:p>
                <a:pPr>
                  <a:defRPr/>
                </a:pPr>
                <a:endParaRPr lang="en-GB" dirty="0">
                  <a:solidFill>
                    <a:srgbClr val="FFFFFF"/>
                  </a:solidFill>
                </a:endParaRPr>
              </a:p>
            </p:txBody>
          </p:sp>
          <p:sp>
            <p:nvSpPr>
              <p:cNvPr id="86" name="Freeform 194"/>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close/>
                  </a:path>
                </a:pathLst>
              </a:custGeom>
              <a:solidFill>
                <a:srgbClr val="16067B"/>
              </a:solidFill>
              <a:ln w="9525">
                <a:noFill/>
                <a:round/>
                <a:headEnd/>
                <a:tailEnd/>
              </a:ln>
            </p:spPr>
            <p:txBody>
              <a:bodyPr/>
              <a:lstStyle/>
              <a:p>
                <a:pPr>
                  <a:defRPr/>
                </a:pPr>
                <a:endParaRPr lang="en-GB" dirty="0">
                  <a:solidFill>
                    <a:srgbClr val="FFFFFF"/>
                  </a:solidFill>
                </a:endParaRPr>
              </a:p>
            </p:txBody>
          </p:sp>
          <p:sp>
            <p:nvSpPr>
              <p:cNvPr id="87" name="Freeform 195"/>
              <p:cNvSpPr>
                <a:spLocks/>
              </p:cNvSpPr>
              <p:nvPr/>
            </p:nvSpPr>
            <p:spPr bwMode="auto">
              <a:xfrm>
                <a:off x="4273" y="1607"/>
                <a:ext cx="24" cy="29"/>
              </a:xfrm>
              <a:custGeom>
                <a:avLst/>
                <a:gdLst>
                  <a:gd name="T0" fmla="*/ 12 w 24"/>
                  <a:gd name="T1" fmla="*/ 5 h 28"/>
                  <a:gd name="T2" fmla="*/ 12 w 24"/>
                  <a:gd name="T3" fmla="*/ 0 h 28"/>
                  <a:gd name="T4" fmla="*/ 0 w 24"/>
                  <a:gd name="T5" fmla="*/ 5 h 28"/>
                  <a:gd name="T6" fmla="*/ 6 w 24"/>
                  <a:gd name="T7" fmla="*/ 28 h 28"/>
                  <a:gd name="T8" fmla="*/ 12 w 24"/>
                  <a:gd name="T9" fmla="*/ 28 h 28"/>
                  <a:gd name="T10" fmla="*/ 12 w 24"/>
                  <a:gd name="T11" fmla="*/ 28 h 28"/>
                  <a:gd name="T12" fmla="*/ 12 w 24"/>
                  <a:gd name="T13" fmla="*/ 5 h 28"/>
                  <a:gd name="T14" fmla="*/ 12 w 24"/>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28"/>
                  <a:gd name="T26" fmla="*/ 24 w 2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28">
                    <a:moveTo>
                      <a:pt x="18" y="5"/>
                    </a:moveTo>
                    <a:lnTo>
                      <a:pt x="12" y="0"/>
                    </a:lnTo>
                    <a:lnTo>
                      <a:pt x="0" y="5"/>
                    </a:lnTo>
                    <a:lnTo>
                      <a:pt x="6" y="28"/>
                    </a:lnTo>
                    <a:lnTo>
                      <a:pt x="18" y="28"/>
                    </a:lnTo>
                    <a:lnTo>
                      <a:pt x="24" y="28"/>
                    </a:lnTo>
                    <a:lnTo>
                      <a:pt x="18" y="5"/>
                    </a:lnTo>
                  </a:path>
                </a:pathLst>
              </a:custGeom>
              <a:noFill/>
              <a:ln w="0">
                <a:solidFill>
                  <a:srgbClr val="FFFFFF"/>
                </a:solidFill>
                <a:prstDash val="solid"/>
                <a:round/>
                <a:headEnd/>
                <a:tailEnd/>
              </a:ln>
            </p:spPr>
            <p:txBody>
              <a:bodyPr/>
              <a:lstStyle/>
              <a:p>
                <a:pPr>
                  <a:defRPr/>
                </a:pPr>
                <a:endParaRPr lang="en-GB" dirty="0">
                  <a:solidFill>
                    <a:srgbClr val="FFFFFF"/>
                  </a:solidFill>
                </a:endParaRPr>
              </a:p>
            </p:txBody>
          </p:sp>
          <p:sp>
            <p:nvSpPr>
              <p:cNvPr id="88" name="Freeform 196"/>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close/>
                  </a:path>
                </a:pathLst>
              </a:custGeom>
              <a:solidFill>
                <a:srgbClr val="16067B"/>
              </a:solidFill>
              <a:ln w="9525">
                <a:noFill/>
                <a:round/>
                <a:headEnd/>
                <a:tailEnd/>
              </a:ln>
            </p:spPr>
            <p:txBody>
              <a:bodyPr/>
              <a:lstStyle/>
              <a:p>
                <a:pPr>
                  <a:defRPr/>
                </a:pPr>
                <a:endParaRPr lang="en-GB" dirty="0">
                  <a:solidFill>
                    <a:srgbClr val="FFFFFF"/>
                  </a:solidFill>
                </a:endParaRPr>
              </a:p>
            </p:txBody>
          </p:sp>
          <p:sp>
            <p:nvSpPr>
              <p:cNvPr id="89" name="Freeform 197"/>
              <p:cNvSpPr>
                <a:spLocks/>
              </p:cNvSpPr>
              <p:nvPr/>
            </p:nvSpPr>
            <p:spPr bwMode="auto">
              <a:xfrm>
                <a:off x="4315" y="1607"/>
                <a:ext cx="18" cy="29"/>
              </a:xfrm>
              <a:custGeom>
                <a:avLst/>
                <a:gdLst>
                  <a:gd name="T0" fmla="*/ 0 w 18"/>
                  <a:gd name="T1" fmla="*/ 5 h 28"/>
                  <a:gd name="T2" fmla="*/ 9 w 18"/>
                  <a:gd name="T3" fmla="*/ 0 h 28"/>
                  <a:gd name="T4" fmla="*/ 9 w 18"/>
                  <a:gd name="T5" fmla="*/ 5 h 28"/>
                  <a:gd name="T6" fmla="*/ 9 w 18"/>
                  <a:gd name="T7" fmla="*/ 28 h 28"/>
                  <a:gd name="T8" fmla="*/ 6 w 18"/>
                  <a:gd name="T9" fmla="*/ 28 h 28"/>
                  <a:gd name="T10" fmla="*/ 0 w 18"/>
                  <a:gd name="T11" fmla="*/ 28 h 28"/>
                  <a:gd name="T12" fmla="*/ 0 w 18"/>
                  <a:gd name="T13" fmla="*/ 5 h 28"/>
                  <a:gd name="T14" fmla="*/ 0 w 18"/>
                  <a:gd name="T15" fmla="*/ 5 h 2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28"/>
                  <a:gd name="T26" fmla="*/ 18 w 18"/>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28">
                    <a:moveTo>
                      <a:pt x="0" y="5"/>
                    </a:moveTo>
                    <a:lnTo>
                      <a:pt x="12" y="0"/>
                    </a:lnTo>
                    <a:lnTo>
                      <a:pt x="18" y="5"/>
                    </a:lnTo>
                    <a:lnTo>
                      <a:pt x="12" y="28"/>
                    </a:lnTo>
                    <a:lnTo>
                      <a:pt x="6" y="28"/>
                    </a:lnTo>
                    <a:lnTo>
                      <a:pt x="0" y="28"/>
                    </a:lnTo>
                    <a:lnTo>
                      <a:pt x="0" y="5"/>
                    </a:lnTo>
                  </a:path>
                </a:pathLst>
              </a:custGeom>
              <a:noFill/>
              <a:ln w="0">
                <a:solidFill>
                  <a:srgbClr val="FFFFFF"/>
                </a:solidFill>
                <a:prstDash val="solid"/>
                <a:round/>
                <a:headEnd/>
                <a:tailEnd/>
              </a:ln>
            </p:spPr>
            <p:txBody>
              <a:bodyPr/>
              <a:lstStyle/>
              <a:p>
                <a:pPr>
                  <a:defRPr/>
                </a:pPr>
                <a:endParaRPr lang="en-GB" dirty="0">
                  <a:solidFill>
                    <a:srgbClr val="FFFFFF"/>
                  </a:solidFill>
                </a:endParaRPr>
              </a:p>
            </p:txBody>
          </p:sp>
          <p:sp>
            <p:nvSpPr>
              <p:cNvPr id="90" name="Freeform 198"/>
              <p:cNvSpPr>
                <a:spLocks/>
              </p:cNvSpPr>
              <p:nvPr/>
            </p:nvSpPr>
            <p:spPr bwMode="auto">
              <a:xfrm>
                <a:off x="4261" y="1617"/>
                <a:ext cx="12" cy="6"/>
              </a:xfrm>
              <a:custGeom>
                <a:avLst/>
                <a:gdLst>
                  <a:gd name="T0" fmla="*/ 0 w 12"/>
                  <a:gd name="T1" fmla="*/ 5 h 5"/>
                  <a:gd name="T2" fmla="*/ 6 w 12"/>
                  <a:gd name="T3" fmla="*/ 5 h 5"/>
                  <a:gd name="T4" fmla="*/ 6 w 12"/>
                  <a:gd name="T5" fmla="*/ 5 h 5"/>
                  <a:gd name="T6" fmla="*/ 6 w 12"/>
                  <a:gd name="T7" fmla="*/ 5 h 5"/>
                  <a:gd name="T8" fmla="*/ 6 w 12"/>
                  <a:gd name="T9" fmla="*/ 5 h 5"/>
                  <a:gd name="T10" fmla="*/ 6 w 12"/>
                  <a:gd name="T11" fmla="*/ 5 h 5"/>
                  <a:gd name="T12" fmla="*/ 12 w 12"/>
                  <a:gd name="T13" fmla="*/ 5 h 5"/>
                  <a:gd name="T14" fmla="*/ 12 w 12"/>
                  <a:gd name="T15" fmla="*/ 5 h 5"/>
                  <a:gd name="T16" fmla="*/ 12 w 12"/>
                  <a:gd name="T17" fmla="*/ 0 h 5"/>
                  <a:gd name="T18" fmla="*/ 6 w 12"/>
                  <a:gd name="T19" fmla="*/ 0 h 5"/>
                  <a:gd name="T20" fmla="*/ 6 w 12"/>
                  <a:gd name="T21" fmla="*/ 0 h 5"/>
                  <a:gd name="T22" fmla="*/ 6 w 12"/>
                  <a:gd name="T23" fmla="*/ 0 h 5"/>
                  <a:gd name="T24" fmla="*/ 0 w 12"/>
                  <a:gd name="T25" fmla="*/ 5 h 5"/>
                  <a:gd name="T26" fmla="*/ 0 w 12"/>
                  <a:gd name="T27" fmla="*/ 5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5"/>
                  <a:gd name="T44" fmla="*/ 12 w 12"/>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5">
                    <a:moveTo>
                      <a:pt x="0" y="5"/>
                    </a:moveTo>
                    <a:lnTo>
                      <a:pt x="6" y="5"/>
                    </a:lnTo>
                    <a:lnTo>
                      <a:pt x="12" y="5"/>
                    </a:lnTo>
                    <a:lnTo>
                      <a:pt x="12" y="0"/>
                    </a:lnTo>
                    <a:lnTo>
                      <a:pt x="6" y="0"/>
                    </a:lnTo>
                    <a:lnTo>
                      <a:pt x="0" y="5"/>
                    </a:lnTo>
                    <a:close/>
                  </a:path>
                </a:pathLst>
              </a:custGeom>
              <a:solidFill>
                <a:srgbClr val="F7F619"/>
              </a:solidFill>
              <a:ln w="9525">
                <a:noFill/>
                <a:round/>
                <a:headEnd/>
                <a:tailEnd/>
              </a:ln>
            </p:spPr>
            <p:txBody>
              <a:bodyPr/>
              <a:lstStyle/>
              <a:p>
                <a:pPr>
                  <a:defRPr/>
                </a:pPr>
                <a:endParaRPr lang="en-GB" dirty="0">
                  <a:solidFill>
                    <a:srgbClr val="FFFFFF"/>
                  </a:solidFill>
                </a:endParaRPr>
              </a:p>
            </p:txBody>
          </p:sp>
          <p:sp>
            <p:nvSpPr>
              <p:cNvPr id="91" name="Freeform 199"/>
              <p:cNvSpPr>
                <a:spLocks/>
              </p:cNvSpPr>
              <p:nvPr/>
            </p:nvSpPr>
            <p:spPr bwMode="auto">
              <a:xfrm>
                <a:off x="4267" y="1630"/>
                <a:ext cx="12" cy="6"/>
              </a:xfrm>
              <a:custGeom>
                <a:avLst/>
                <a:gdLst>
                  <a:gd name="T0" fmla="*/ 0 w 12"/>
                  <a:gd name="T1" fmla="*/ 6 h 6"/>
                  <a:gd name="T2" fmla="*/ 0 w 12"/>
                  <a:gd name="T3" fmla="*/ 6 h 6"/>
                  <a:gd name="T4" fmla="*/ 0 w 12"/>
                  <a:gd name="T5" fmla="*/ 6 h 6"/>
                  <a:gd name="T6" fmla="*/ 6 w 12"/>
                  <a:gd name="T7" fmla="*/ 6 h 6"/>
                  <a:gd name="T8" fmla="*/ 6 w 12"/>
                  <a:gd name="T9" fmla="*/ 6 h 6"/>
                  <a:gd name="T10" fmla="*/ 6 w 12"/>
                  <a:gd name="T11" fmla="*/ 6 h 6"/>
                  <a:gd name="T12" fmla="*/ 12 w 12"/>
                  <a:gd name="T13" fmla="*/ 0 h 6"/>
                  <a:gd name="T14" fmla="*/ 12 w 12"/>
                  <a:gd name="T15" fmla="*/ 0 h 6"/>
                  <a:gd name="T16" fmla="*/ 12 w 12"/>
                  <a:gd name="T17" fmla="*/ 0 h 6"/>
                  <a:gd name="T18" fmla="*/ 6 w 12"/>
                  <a:gd name="T19" fmla="*/ 0 h 6"/>
                  <a:gd name="T20" fmla="*/ 6 w 12"/>
                  <a:gd name="T21" fmla="*/ 0 h 6"/>
                  <a:gd name="T22" fmla="*/ 6 w 12"/>
                  <a:gd name="T23" fmla="*/ 6 h 6"/>
                  <a:gd name="T24" fmla="*/ 0 w 12"/>
                  <a:gd name="T25" fmla="*/ 6 h 6"/>
                  <a:gd name="T26" fmla="*/ 0 w 12"/>
                  <a:gd name="T27" fmla="*/ 6 h 6"/>
                  <a:gd name="T28" fmla="*/ 0 w 12"/>
                  <a:gd name="T29" fmla="*/ 6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6"/>
                  <a:gd name="T47" fmla="*/ 12 w 12"/>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6">
                    <a:moveTo>
                      <a:pt x="0" y="6"/>
                    </a:moveTo>
                    <a:lnTo>
                      <a:pt x="0" y="6"/>
                    </a:lnTo>
                    <a:lnTo>
                      <a:pt x="6" y="6"/>
                    </a:lnTo>
                    <a:lnTo>
                      <a:pt x="12" y="0"/>
                    </a:lnTo>
                    <a:lnTo>
                      <a:pt x="6" y="0"/>
                    </a:lnTo>
                    <a:lnTo>
                      <a:pt x="6" y="6"/>
                    </a:lnTo>
                    <a:lnTo>
                      <a:pt x="0" y="6"/>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92" name="Freeform 200"/>
              <p:cNvSpPr>
                <a:spLocks/>
              </p:cNvSpPr>
              <p:nvPr/>
            </p:nvSpPr>
            <p:spPr bwMode="auto">
              <a:xfrm>
                <a:off x="4273" y="1613"/>
                <a:ext cx="18" cy="13"/>
              </a:xfrm>
              <a:custGeom>
                <a:avLst/>
                <a:gdLst>
                  <a:gd name="T0" fmla="*/ 9 w 18"/>
                  <a:gd name="T1" fmla="*/ 0 h 11"/>
                  <a:gd name="T2" fmla="*/ 9 w 18"/>
                  <a:gd name="T3" fmla="*/ 0 h 11"/>
                  <a:gd name="T4" fmla="*/ 6 w 18"/>
                  <a:gd name="T5" fmla="*/ 0 h 11"/>
                  <a:gd name="T6" fmla="*/ 0 w 18"/>
                  <a:gd name="T7" fmla="*/ 6 h 11"/>
                  <a:gd name="T8" fmla="*/ 6 w 18"/>
                  <a:gd name="T9" fmla="*/ 11 h 11"/>
                  <a:gd name="T10" fmla="*/ 9 w 18"/>
                  <a:gd name="T11" fmla="*/ 6 h 11"/>
                  <a:gd name="T12" fmla="*/ 9 w 18"/>
                  <a:gd name="T13" fmla="*/ 6 h 11"/>
                  <a:gd name="T14" fmla="*/ 9 w 18"/>
                  <a:gd name="T15" fmla="*/ 6 h 11"/>
                  <a:gd name="T16" fmla="*/ 9 w 18"/>
                  <a:gd name="T17" fmla="*/ 0 h 11"/>
                  <a:gd name="T18" fmla="*/ 9 w 18"/>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1"/>
                  <a:gd name="T32" fmla="*/ 18 w 1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1">
                    <a:moveTo>
                      <a:pt x="18" y="0"/>
                    </a:moveTo>
                    <a:lnTo>
                      <a:pt x="12" y="0"/>
                    </a:lnTo>
                    <a:lnTo>
                      <a:pt x="6" y="0"/>
                    </a:lnTo>
                    <a:lnTo>
                      <a:pt x="0" y="6"/>
                    </a:lnTo>
                    <a:lnTo>
                      <a:pt x="6" y="11"/>
                    </a:lnTo>
                    <a:lnTo>
                      <a:pt x="12" y="6"/>
                    </a:lnTo>
                    <a:lnTo>
                      <a:pt x="18" y="6"/>
                    </a:lnTo>
                    <a:lnTo>
                      <a:pt x="18" y="0"/>
                    </a:lnTo>
                    <a:close/>
                  </a:path>
                </a:pathLst>
              </a:custGeom>
              <a:solidFill>
                <a:srgbClr val="FB0F0C"/>
              </a:solidFill>
              <a:ln w="9525">
                <a:noFill/>
                <a:round/>
                <a:headEnd/>
                <a:tailEnd/>
              </a:ln>
            </p:spPr>
            <p:txBody>
              <a:bodyPr/>
              <a:lstStyle/>
              <a:p>
                <a:pPr>
                  <a:defRPr/>
                </a:pPr>
                <a:endParaRPr lang="en-GB" dirty="0">
                  <a:solidFill>
                    <a:srgbClr val="FFFFFF"/>
                  </a:solidFill>
                </a:endParaRPr>
              </a:p>
            </p:txBody>
          </p:sp>
          <p:sp>
            <p:nvSpPr>
              <p:cNvPr id="93" name="Freeform 201"/>
              <p:cNvSpPr>
                <a:spLocks/>
              </p:cNvSpPr>
              <p:nvPr/>
            </p:nvSpPr>
            <p:spPr bwMode="auto">
              <a:xfrm>
                <a:off x="4279" y="1626"/>
                <a:ext cx="18" cy="4"/>
              </a:xfrm>
              <a:custGeom>
                <a:avLst/>
                <a:gdLst>
                  <a:gd name="T0" fmla="*/ 9 w 18"/>
                  <a:gd name="T1" fmla="*/ 0 h 6"/>
                  <a:gd name="T2" fmla="*/ 9 w 18"/>
                  <a:gd name="T3" fmla="*/ 0 h 6"/>
                  <a:gd name="T4" fmla="*/ 6 w 18"/>
                  <a:gd name="T5" fmla="*/ 0 h 6"/>
                  <a:gd name="T6" fmla="*/ 0 w 18"/>
                  <a:gd name="T7" fmla="*/ 0 h 6"/>
                  <a:gd name="T8" fmla="*/ 0 w 18"/>
                  <a:gd name="T9" fmla="*/ 6 h 6"/>
                  <a:gd name="T10" fmla="*/ 6 w 18"/>
                  <a:gd name="T11" fmla="*/ 6 h 6"/>
                  <a:gd name="T12" fmla="*/ 9 w 18"/>
                  <a:gd name="T13" fmla="*/ 6 h 6"/>
                  <a:gd name="T14" fmla="*/ 9 w 18"/>
                  <a:gd name="T15" fmla="*/ 6 h 6"/>
                  <a:gd name="T16" fmla="*/ 9 w 18"/>
                  <a:gd name="T17" fmla="*/ 0 h 6"/>
                  <a:gd name="T18" fmla="*/ 9 w 18"/>
                  <a:gd name="T19" fmla="*/ 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
                  <a:gd name="T32" fmla="*/ 18 w 18"/>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
                    <a:moveTo>
                      <a:pt x="12" y="0"/>
                    </a:moveTo>
                    <a:lnTo>
                      <a:pt x="12" y="0"/>
                    </a:lnTo>
                    <a:lnTo>
                      <a:pt x="6" y="0"/>
                    </a:lnTo>
                    <a:lnTo>
                      <a:pt x="0" y="0"/>
                    </a:lnTo>
                    <a:lnTo>
                      <a:pt x="0" y="6"/>
                    </a:lnTo>
                    <a:lnTo>
                      <a:pt x="6" y="6"/>
                    </a:lnTo>
                    <a:lnTo>
                      <a:pt x="12" y="6"/>
                    </a:lnTo>
                    <a:lnTo>
                      <a:pt x="18" y="6"/>
                    </a:lnTo>
                    <a:lnTo>
                      <a:pt x="12" y="0"/>
                    </a:lnTo>
                    <a:close/>
                  </a:path>
                </a:pathLst>
              </a:custGeom>
              <a:solidFill>
                <a:srgbClr val="FB0F0C"/>
              </a:solidFill>
              <a:ln w="9525">
                <a:noFill/>
                <a:round/>
                <a:headEnd/>
                <a:tailEnd/>
              </a:ln>
            </p:spPr>
            <p:txBody>
              <a:bodyPr/>
              <a:lstStyle/>
              <a:p>
                <a:pPr>
                  <a:defRPr/>
                </a:pPr>
                <a:endParaRPr lang="en-GB" dirty="0">
                  <a:solidFill>
                    <a:srgbClr val="FFFFFF"/>
                  </a:solidFill>
                </a:endParaRPr>
              </a:p>
            </p:txBody>
          </p:sp>
          <p:sp>
            <p:nvSpPr>
              <p:cNvPr id="94" name="Freeform 202"/>
              <p:cNvSpPr>
                <a:spLocks/>
              </p:cNvSpPr>
              <p:nvPr/>
            </p:nvSpPr>
            <p:spPr bwMode="auto">
              <a:xfrm>
                <a:off x="4332" y="1613"/>
                <a:ext cx="10" cy="13"/>
              </a:xfrm>
              <a:custGeom>
                <a:avLst/>
                <a:gdLst>
                  <a:gd name="T0" fmla="*/ 5 w 11"/>
                  <a:gd name="T1" fmla="*/ 0 h 11"/>
                  <a:gd name="T2" fmla="*/ 5 w 11"/>
                  <a:gd name="T3" fmla="*/ 6 h 11"/>
                  <a:gd name="T4" fmla="*/ 5 w 11"/>
                  <a:gd name="T5" fmla="*/ 6 h 11"/>
                  <a:gd name="T6" fmla="*/ 5 w 11"/>
                  <a:gd name="T7" fmla="*/ 6 h 11"/>
                  <a:gd name="T8" fmla="*/ 0 w 11"/>
                  <a:gd name="T9" fmla="*/ 6 h 11"/>
                  <a:gd name="T10" fmla="*/ 5 w 11"/>
                  <a:gd name="T11" fmla="*/ 11 h 11"/>
                  <a:gd name="T12" fmla="*/ 5 w 11"/>
                  <a:gd name="T13" fmla="*/ 11 h 11"/>
                  <a:gd name="T14" fmla="*/ 5 w 11"/>
                  <a:gd name="T15" fmla="*/ 11 h 11"/>
                  <a:gd name="T16" fmla="*/ 11 w 11"/>
                  <a:gd name="T17" fmla="*/ 11 h 11"/>
                  <a:gd name="T18" fmla="*/ 11 w 11"/>
                  <a:gd name="T19" fmla="*/ 6 h 11"/>
                  <a:gd name="T20" fmla="*/ 11 w 11"/>
                  <a:gd name="T21" fmla="*/ 6 h 11"/>
                  <a:gd name="T22" fmla="*/ 11 w 11"/>
                  <a:gd name="T23" fmla="*/ 6 h 11"/>
                  <a:gd name="T24" fmla="*/ 5 w 11"/>
                  <a:gd name="T25" fmla="*/ 0 h 11"/>
                  <a:gd name="T26" fmla="*/ 5 w 1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11"/>
                  <a:gd name="T44" fmla="*/ 11 w 1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11">
                    <a:moveTo>
                      <a:pt x="5" y="0"/>
                    </a:moveTo>
                    <a:lnTo>
                      <a:pt x="5" y="6"/>
                    </a:lnTo>
                    <a:lnTo>
                      <a:pt x="0" y="6"/>
                    </a:lnTo>
                    <a:lnTo>
                      <a:pt x="5" y="11"/>
                    </a:lnTo>
                    <a:lnTo>
                      <a:pt x="11" y="11"/>
                    </a:lnTo>
                    <a:lnTo>
                      <a:pt x="11" y="6"/>
                    </a:lnTo>
                    <a:lnTo>
                      <a:pt x="5" y="0"/>
                    </a:lnTo>
                    <a:close/>
                  </a:path>
                </a:pathLst>
              </a:custGeom>
              <a:solidFill>
                <a:srgbClr val="F7F619"/>
              </a:solidFill>
              <a:ln w="9525">
                <a:noFill/>
                <a:round/>
                <a:headEnd/>
                <a:tailEnd/>
              </a:ln>
            </p:spPr>
            <p:txBody>
              <a:bodyPr/>
              <a:lstStyle/>
              <a:p>
                <a:pPr>
                  <a:defRPr/>
                </a:pPr>
                <a:endParaRPr lang="en-GB" dirty="0">
                  <a:solidFill>
                    <a:srgbClr val="FFFFFF"/>
                  </a:solidFill>
                </a:endParaRPr>
              </a:p>
            </p:txBody>
          </p:sp>
          <p:sp>
            <p:nvSpPr>
              <p:cNvPr id="95" name="Freeform 203"/>
              <p:cNvSpPr>
                <a:spLocks/>
              </p:cNvSpPr>
              <p:nvPr/>
            </p:nvSpPr>
            <p:spPr bwMode="auto">
              <a:xfrm>
                <a:off x="4326" y="1626"/>
                <a:ext cx="16" cy="11"/>
              </a:xfrm>
              <a:custGeom>
                <a:avLst/>
                <a:gdLst>
                  <a:gd name="T0" fmla="*/ 6 w 17"/>
                  <a:gd name="T1" fmla="*/ 0 h 12"/>
                  <a:gd name="T2" fmla="*/ 6 w 17"/>
                  <a:gd name="T3" fmla="*/ 0 h 12"/>
                  <a:gd name="T4" fmla="*/ 11 w 17"/>
                  <a:gd name="T5" fmla="*/ 0 h 12"/>
                  <a:gd name="T6" fmla="*/ 11 w 17"/>
                  <a:gd name="T7" fmla="*/ 0 h 12"/>
                  <a:gd name="T8" fmla="*/ 17 w 17"/>
                  <a:gd name="T9" fmla="*/ 0 h 12"/>
                  <a:gd name="T10" fmla="*/ 17 w 17"/>
                  <a:gd name="T11" fmla="*/ 6 h 12"/>
                  <a:gd name="T12" fmla="*/ 11 w 17"/>
                  <a:gd name="T13" fmla="*/ 12 h 12"/>
                  <a:gd name="T14" fmla="*/ 11 w 17"/>
                  <a:gd name="T15" fmla="*/ 12 h 12"/>
                  <a:gd name="T16" fmla="*/ 6 w 17"/>
                  <a:gd name="T17" fmla="*/ 12 h 12"/>
                  <a:gd name="T18" fmla="*/ 0 w 17"/>
                  <a:gd name="T19" fmla="*/ 12 h 12"/>
                  <a:gd name="T20" fmla="*/ 6 w 17"/>
                  <a:gd name="T21" fmla="*/ 0 h 12"/>
                  <a:gd name="T22" fmla="*/ 6 w 17"/>
                  <a:gd name="T23" fmla="*/ 0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2"/>
                  <a:gd name="T38" fmla="*/ 17 w 17"/>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2">
                    <a:moveTo>
                      <a:pt x="6" y="0"/>
                    </a:moveTo>
                    <a:lnTo>
                      <a:pt x="6" y="0"/>
                    </a:lnTo>
                    <a:lnTo>
                      <a:pt x="11" y="0"/>
                    </a:lnTo>
                    <a:lnTo>
                      <a:pt x="17" y="0"/>
                    </a:lnTo>
                    <a:lnTo>
                      <a:pt x="17" y="6"/>
                    </a:lnTo>
                    <a:lnTo>
                      <a:pt x="11" y="12"/>
                    </a:lnTo>
                    <a:lnTo>
                      <a:pt x="6" y="12"/>
                    </a:lnTo>
                    <a:lnTo>
                      <a:pt x="0" y="12"/>
                    </a:lnTo>
                    <a:lnTo>
                      <a:pt x="6" y="0"/>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96" name="Freeform 204"/>
              <p:cNvSpPr>
                <a:spLocks/>
              </p:cNvSpPr>
              <p:nvPr/>
            </p:nvSpPr>
            <p:spPr bwMode="auto">
              <a:xfrm>
                <a:off x="4326" y="1626"/>
                <a:ext cx="16" cy="11"/>
              </a:xfrm>
              <a:custGeom>
                <a:avLst/>
                <a:gdLst>
                  <a:gd name="T0" fmla="*/ 0 w 17"/>
                  <a:gd name="T1" fmla="*/ 0 h 12"/>
                  <a:gd name="T2" fmla="*/ 6 w 17"/>
                  <a:gd name="T3" fmla="*/ 0 h 12"/>
                  <a:gd name="T4" fmla="*/ 11 w 17"/>
                  <a:gd name="T5" fmla="*/ 6 h 12"/>
                  <a:gd name="T6" fmla="*/ 11 w 17"/>
                  <a:gd name="T7" fmla="*/ 6 h 12"/>
                  <a:gd name="T8" fmla="*/ 17 w 17"/>
                  <a:gd name="T9" fmla="*/ 6 h 12"/>
                  <a:gd name="T10" fmla="*/ 11 w 17"/>
                  <a:gd name="T11" fmla="*/ 12 h 12"/>
                  <a:gd name="T12" fmla="*/ 11 w 17"/>
                  <a:gd name="T13" fmla="*/ 12 h 12"/>
                  <a:gd name="T14" fmla="*/ 6 w 17"/>
                  <a:gd name="T15" fmla="*/ 12 h 12"/>
                  <a:gd name="T16" fmla="*/ 0 w 17"/>
                  <a:gd name="T17" fmla="*/ 6 h 12"/>
                  <a:gd name="T18" fmla="*/ 0 w 17"/>
                  <a:gd name="T19" fmla="*/ 0 h 12"/>
                  <a:gd name="T20" fmla="*/ 0 w 17"/>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2"/>
                  <a:gd name="T35" fmla="*/ 17 w 17"/>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2">
                    <a:moveTo>
                      <a:pt x="0" y="0"/>
                    </a:moveTo>
                    <a:lnTo>
                      <a:pt x="6" y="0"/>
                    </a:lnTo>
                    <a:lnTo>
                      <a:pt x="11" y="6"/>
                    </a:lnTo>
                    <a:lnTo>
                      <a:pt x="17" y="6"/>
                    </a:lnTo>
                    <a:lnTo>
                      <a:pt x="11" y="12"/>
                    </a:lnTo>
                    <a:lnTo>
                      <a:pt x="6" y="12"/>
                    </a:lnTo>
                    <a:lnTo>
                      <a:pt x="0" y="6"/>
                    </a:lnTo>
                    <a:lnTo>
                      <a:pt x="0" y="0"/>
                    </a:lnTo>
                    <a:close/>
                  </a:path>
                </a:pathLst>
              </a:custGeom>
              <a:solidFill>
                <a:srgbClr val="FB0F0C"/>
              </a:solidFill>
              <a:ln w="9525">
                <a:noFill/>
                <a:round/>
                <a:headEnd/>
                <a:tailEnd/>
              </a:ln>
            </p:spPr>
            <p:txBody>
              <a:bodyPr/>
              <a:lstStyle/>
              <a:p>
                <a:pPr>
                  <a:defRPr/>
                </a:pPr>
                <a:endParaRPr lang="en-GB" dirty="0">
                  <a:solidFill>
                    <a:srgbClr val="FFFFFF"/>
                  </a:solidFill>
                </a:endParaRPr>
              </a:p>
            </p:txBody>
          </p:sp>
          <p:sp>
            <p:nvSpPr>
              <p:cNvPr id="97" name="Freeform 205"/>
              <p:cNvSpPr>
                <a:spLocks/>
              </p:cNvSpPr>
              <p:nvPr/>
            </p:nvSpPr>
            <p:spPr bwMode="auto">
              <a:xfrm>
                <a:off x="4332" y="1630"/>
                <a:ext cx="10" cy="6"/>
              </a:xfrm>
              <a:custGeom>
                <a:avLst/>
                <a:gdLst>
                  <a:gd name="T0" fmla="*/ 5 w 11"/>
                  <a:gd name="T1" fmla="*/ 6 h 6"/>
                  <a:gd name="T2" fmla="*/ 5 w 11"/>
                  <a:gd name="T3" fmla="*/ 6 h 6"/>
                  <a:gd name="T4" fmla="*/ 5 w 11"/>
                  <a:gd name="T5" fmla="*/ 0 h 6"/>
                  <a:gd name="T6" fmla="*/ 5 w 11"/>
                  <a:gd name="T7" fmla="*/ 0 h 6"/>
                  <a:gd name="T8" fmla="*/ 5 w 11"/>
                  <a:gd name="T9" fmla="*/ 0 h 6"/>
                  <a:gd name="T10" fmla="*/ 11 w 11"/>
                  <a:gd name="T11" fmla="*/ 0 h 6"/>
                  <a:gd name="T12" fmla="*/ 11 w 11"/>
                  <a:gd name="T13" fmla="*/ 0 h 6"/>
                  <a:gd name="T14" fmla="*/ 11 w 11"/>
                  <a:gd name="T15" fmla="*/ 0 h 6"/>
                  <a:gd name="T16" fmla="*/ 5 w 11"/>
                  <a:gd name="T17" fmla="*/ 0 h 6"/>
                  <a:gd name="T18" fmla="*/ 5 w 11"/>
                  <a:gd name="T19" fmla="*/ 0 h 6"/>
                  <a:gd name="T20" fmla="*/ 5 w 11"/>
                  <a:gd name="T21" fmla="*/ 0 h 6"/>
                  <a:gd name="T22" fmla="*/ 0 w 11"/>
                  <a:gd name="T23" fmla="*/ 0 h 6"/>
                  <a:gd name="T24" fmla="*/ 0 w 11"/>
                  <a:gd name="T25" fmla="*/ 0 h 6"/>
                  <a:gd name="T26" fmla="*/ 0 w 11"/>
                  <a:gd name="T27" fmla="*/ 0 h 6"/>
                  <a:gd name="T28" fmla="*/ 0 w 11"/>
                  <a:gd name="T29" fmla="*/ 0 h 6"/>
                  <a:gd name="T30" fmla="*/ 0 w 11"/>
                  <a:gd name="T31" fmla="*/ 0 h 6"/>
                  <a:gd name="T32" fmla="*/ 0 w 11"/>
                  <a:gd name="T33" fmla="*/ 0 h 6"/>
                  <a:gd name="T34" fmla="*/ 0 w 11"/>
                  <a:gd name="T35" fmla="*/ 0 h 6"/>
                  <a:gd name="T36" fmla="*/ 0 w 11"/>
                  <a:gd name="T37" fmla="*/ 0 h 6"/>
                  <a:gd name="T38" fmla="*/ 0 w 11"/>
                  <a:gd name="T39" fmla="*/ 0 h 6"/>
                  <a:gd name="T40" fmla="*/ 0 w 11"/>
                  <a:gd name="T41" fmla="*/ 0 h 6"/>
                  <a:gd name="T42" fmla="*/ 0 w 11"/>
                  <a:gd name="T43" fmla="*/ 0 h 6"/>
                  <a:gd name="T44" fmla="*/ 0 w 11"/>
                  <a:gd name="T45" fmla="*/ 0 h 6"/>
                  <a:gd name="T46" fmla="*/ 0 w 11"/>
                  <a:gd name="T47" fmla="*/ 0 h 6"/>
                  <a:gd name="T48" fmla="*/ 0 w 11"/>
                  <a:gd name="T49" fmla="*/ 0 h 6"/>
                  <a:gd name="T50" fmla="*/ 0 w 11"/>
                  <a:gd name="T51" fmla="*/ 0 h 6"/>
                  <a:gd name="T52" fmla="*/ 0 w 11"/>
                  <a:gd name="T53" fmla="*/ 0 h 6"/>
                  <a:gd name="T54" fmla="*/ 0 w 11"/>
                  <a:gd name="T55" fmla="*/ 0 h 6"/>
                  <a:gd name="T56" fmla="*/ 0 w 11"/>
                  <a:gd name="T57" fmla="*/ 0 h 6"/>
                  <a:gd name="T58" fmla="*/ 0 w 11"/>
                  <a:gd name="T59" fmla="*/ 0 h 6"/>
                  <a:gd name="T60" fmla="*/ 0 w 11"/>
                  <a:gd name="T61" fmla="*/ 0 h 6"/>
                  <a:gd name="T62" fmla="*/ 0 w 11"/>
                  <a:gd name="T63" fmla="*/ 0 h 6"/>
                  <a:gd name="T64" fmla="*/ 5 w 11"/>
                  <a:gd name="T65" fmla="*/ 0 h 6"/>
                  <a:gd name="T66" fmla="*/ 5 w 11"/>
                  <a:gd name="T67" fmla="*/ 0 h 6"/>
                  <a:gd name="T68" fmla="*/ 5 w 11"/>
                  <a:gd name="T69" fmla="*/ 6 h 6"/>
                  <a:gd name="T70" fmla="*/ 5 w 11"/>
                  <a:gd name="T71" fmla="*/ 6 h 6"/>
                  <a:gd name="T72" fmla="*/ 5 w 11"/>
                  <a:gd name="T73" fmla="*/ 6 h 6"/>
                  <a:gd name="T74" fmla="*/ 5 w 11"/>
                  <a:gd name="T75" fmla="*/ 0 h 6"/>
                  <a:gd name="T76" fmla="*/ 5 w 11"/>
                  <a:gd name="T77" fmla="*/ 0 h 6"/>
                  <a:gd name="T78" fmla="*/ 5 w 11"/>
                  <a:gd name="T79" fmla="*/ 0 h 6"/>
                  <a:gd name="T80" fmla="*/ 5 w 11"/>
                  <a:gd name="T81" fmla="*/ 0 h 6"/>
                  <a:gd name="T82" fmla="*/ 5 w 11"/>
                  <a:gd name="T83" fmla="*/ 6 h 6"/>
                  <a:gd name="T84" fmla="*/ 5 w 11"/>
                  <a:gd name="T85" fmla="*/ 6 h 6"/>
                  <a:gd name="T86" fmla="*/ 5 w 11"/>
                  <a:gd name="T87" fmla="*/ 6 h 6"/>
                  <a:gd name="T88" fmla="*/ 5 w 11"/>
                  <a:gd name="T89" fmla="*/ 6 h 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
                  <a:gd name="T136" fmla="*/ 0 h 6"/>
                  <a:gd name="T137" fmla="*/ 11 w 11"/>
                  <a:gd name="T138" fmla="*/ 6 h 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 h="6">
                    <a:moveTo>
                      <a:pt x="5" y="6"/>
                    </a:moveTo>
                    <a:lnTo>
                      <a:pt x="5" y="6"/>
                    </a:lnTo>
                    <a:lnTo>
                      <a:pt x="5" y="0"/>
                    </a:lnTo>
                    <a:lnTo>
                      <a:pt x="11" y="0"/>
                    </a:lnTo>
                    <a:lnTo>
                      <a:pt x="5" y="0"/>
                    </a:lnTo>
                    <a:lnTo>
                      <a:pt x="0" y="0"/>
                    </a:lnTo>
                    <a:lnTo>
                      <a:pt x="5" y="0"/>
                    </a:lnTo>
                    <a:lnTo>
                      <a:pt x="5" y="6"/>
                    </a:lnTo>
                    <a:lnTo>
                      <a:pt x="5" y="0"/>
                    </a:lnTo>
                    <a:lnTo>
                      <a:pt x="5" y="6"/>
                    </a:lnTo>
                    <a:close/>
                  </a:path>
                </a:pathLst>
              </a:custGeom>
              <a:solidFill>
                <a:srgbClr val="000000"/>
              </a:solidFill>
              <a:ln w="9525">
                <a:noFill/>
                <a:round/>
                <a:headEnd/>
                <a:tailEnd/>
              </a:ln>
            </p:spPr>
            <p:txBody>
              <a:bodyPr/>
              <a:lstStyle/>
              <a:p>
                <a:pPr>
                  <a:defRPr/>
                </a:pPr>
                <a:endParaRPr lang="en-GB" dirty="0">
                  <a:solidFill>
                    <a:srgbClr val="FFFFFF"/>
                  </a:solidFill>
                </a:endParaRPr>
              </a:p>
            </p:txBody>
          </p:sp>
          <p:sp>
            <p:nvSpPr>
              <p:cNvPr id="98" name="Freeform 206"/>
              <p:cNvSpPr>
                <a:spLocks/>
              </p:cNvSpPr>
              <p:nvPr/>
            </p:nvSpPr>
            <p:spPr bwMode="auto">
              <a:xfrm>
                <a:off x="4315" y="1617"/>
                <a:ext cx="12" cy="13"/>
              </a:xfrm>
              <a:custGeom>
                <a:avLst/>
                <a:gdLst>
                  <a:gd name="T0" fmla="*/ 6 w 12"/>
                  <a:gd name="T1" fmla="*/ 11 h 11"/>
                  <a:gd name="T2" fmla="*/ 6 w 12"/>
                  <a:gd name="T3" fmla="*/ 11 h 11"/>
                  <a:gd name="T4" fmla="*/ 6 w 12"/>
                  <a:gd name="T5" fmla="*/ 5 h 11"/>
                  <a:gd name="T6" fmla="*/ 6 w 12"/>
                  <a:gd name="T7" fmla="*/ 5 h 11"/>
                  <a:gd name="T8" fmla="*/ 6 w 12"/>
                  <a:gd name="T9" fmla="*/ 5 h 11"/>
                  <a:gd name="T10" fmla="*/ 6 w 12"/>
                  <a:gd name="T11" fmla="*/ 5 h 11"/>
                  <a:gd name="T12" fmla="*/ 6 w 12"/>
                  <a:gd name="T13" fmla="*/ 5 h 11"/>
                  <a:gd name="T14" fmla="*/ 6 w 12"/>
                  <a:gd name="T15" fmla="*/ 5 h 11"/>
                  <a:gd name="T16" fmla="*/ 6 w 12"/>
                  <a:gd name="T17" fmla="*/ 5 h 11"/>
                  <a:gd name="T18" fmla="*/ 6 w 12"/>
                  <a:gd name="T19" fmla="*/ 5 h 11"/>
                  <a:gd name="T20" fmla="*/ 6 w 12"/>
                  <a:gd name="T21" fmla="*/ 5 h 11"/>
                  <a:gd name="T22" fmla="*/ 6 w 12"/>
                  <a:gd name="T23" fmla="*/ 0 h 11"/>
                  <a:gd name="T24" fmla="*/ 0 w 12"/>
                  <a:gd name="T25" fmla="*/ 0 h 11"/>
                  <a:gd name="T26" fmla="*/ 0 w 12"/>
                  <a:gd name="T27" fmla="*/ 0 h 11"/>
                  <a:gd name="T28" fmla="*/ 0 w 12"/>
                  <a:gd name="T29" fmla="*/ 0 h 11"/>
                  <a:gd name="T30" fmla="*/ 0 w 12"/>
                  <a:gd name="T31" fmla="*/ 5 h 11"/>
                  <a:gd name="T32" fmla="*/ 0 w 12"/>
                  <a:gd name="T33" fmla="*/ 5 h 11"/>
                  <a:gd name="T34" fmla="*/ 0 w 12"/>
                  <a:gd name="T35" fmla="*/ 5 h 11"/>
                  <a:gd name="T36" fmla="*/ 0 w 12"/>
                  <a:gd name="T37" fmla="*/ 5 h 11"/>
                  <a:gd name="T38" fmla="*/ 0 w 12"/>
                  <a:gd name="T39" fmla="*/ 5 h 11"/>
                  <a:gd name="T40" fmla="*/ 6 w 12"/>
                  <a:gd name="T41" fmla="*/ 5 h 11"/>
                  <a:gd name="T42" fmla="*/ 0 w 12"/>
                  <a:gd name="T43" fmla="*/ 5 h 11"/>
                  <a:gd name="T44" fmla="*/ 6 w 12"/>
                  <a:gd name="T45" fmla="*/ 11 h 11"/>
                  <a:gd name="T46" fmla="*/ 6 w 12"/>
                  <a:gd name="T47" fmla="*/ 11 h 11"/>
                  <a:gd name="T48" fmla="*/ 6 w 12"/>
                  <a:gd name="T49" fmla="*/ 5 h 11"/>
                  <a:gd name="T50" fmla="*/ 6 w 12"/>
                  <a:gd name="T51" fmla="*/ 5 h 11"/>
                  <a:gd name="T52" fmla="*/ 6 w 12"/>
                  <a:gd name="T53" fmla="*/ 5 h 11"/>
                  <a:gd name="T54" fmla="*/ 6 w 12"/>
                  <a:gd name="T55" fmla="*/ 11 h 11"/>
                  <a:gd name="T56" fmla="*/ 6 w 12"/>
                  <a:gd name="T57" fmla="*/ 11 h 11"/>
                  <a:gd name="T58" fmla="*/ 6 w 12"/>
                  <a:gd name="T59" fmla="*/ 11 h 11"/>
                  <a:gd name="T60" fmla="*/ 6 w 12"/>
                  <a:gd name="T61" fmla="*/ 5 h 11"/>
                  <a:gd name="T62" fmla="*/ 6 w 12"/>
                  <a:gd name="T63" fmla="*/ 5 h 11"/>
                  <a:gd name="T64" fmla="*/ 6 w 12"/>
                  <a:gd name="T65" fmla="*/ 5 h 11"/>
                  <a:gd name="T66" fmla="*/ 6 w 12"/>
                  <a:gd name="T67" fmla="*/ 5 h 11"/>
                  <a:gd name="T68" fmla="*/ 6 w 12"/>
                  <a:gd name="T69" fmla="*/ 5 h 11"/>
                  <a:gd name="T70" fmla="*/ 6 w 12"/>
                  <a:gd name="T71" fmla="*/ 11 h 11"/>
                  <a:gd name="T72" fmla="*/ 6 w 12"/>
                  <a:gd name="T73" fmla="*/ 11 h 11"/>
                  <a:gd name="T74" fmla="*/ 6 w 12"/>
                  <a:gd name="T75" fmla="*/ 5 h 11"/>
                  <a:gd name="T76" fmla="*/ 6 w 12"/>
                  <a:gd name="T77" fmla="*/ 5 h 11"/>
                  <a:gd name="T78" fmla="*/ 6 w 12"/>
                  <a:gd name="T79" fmla="*/ 5 h 11"/>
                  <a:gd name="T80" fmla="*/ 6 w 12"/>
                  <a:gd name="T81" fmla="*/ 11 h 11"/>
                  <a:gd name="T82" fmla="*/ 6 w 12"/>
                  <a:gd name="T83" fmla="*/ 11 h 11"/>
                  <a:gd name="T84" fmla="*/ 6 w 12"/>
                  <a:gd name="T85" fmla="*/ 11 h 11"/>
                  <a:gd name="T86" fmla="*/ 6 w 12"/>
                  <a:gd name="T87" fmla="*/ 11 h 1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
                  <a:gd name="T133" fmla="*/ 0 h 11"/>
                  <a:gd name="T134" fmla="*/ 12 w 12"/>
                  <a:gd name="T135" fmla="*/ 11 h 1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 h="11">
                    <a:moveTo>
                      <a:pt x="12" y="11"/>
                    </a:moveTo>
                    <a:lnTo>
                      <a:pt x="12" y="11"/>
                    </a:lnTo>
                    <a:lnTo>
                      <a:pt x="12" y="5"/>
                    </a:lnTo>
                    <a:lnTo>
                      <a:pt x="6" y="5"/>
                    </a:lnTo>
                    <a:lnTo>
                      <a:pt x="6" y="0"/>
                    </a:lnTo>
                    <a:lnTo>
                      <a:pt x="0" y="0"/>
                    </a:lnTo>
                    <a:lnTo>
                      <a:pt x="0" y="5"/>
                    </a:lnTo>
                    <a:lnTo>
                      <a:pt x="6" y="5"/>
                    </a:lnTo>
                    <a:lnTo>
                      <a:pt x="0" y="5"/>
                    </a:lnTo>
                    <a:lnTo>
                      <a:pt x="6" y="11"/>
                    </a:lnTo>
                    <a:lnTo>
                      <a:pt x="6" y="5"/>
                    </a:lnTo>
                    <a:lnTo>
                      <a:pt x="6" y="11"/>
                    </a:lnTo>
                    <a:lnTo>
                      <a:pt x="6" y="5"/>
                    </a:lnTo>
                    <a:lnTo>
                      <a:pt x="12" y="11"/>
                    </a:lnTo>
                    <a:lnTo>
                      <a:pt x="12" y="5"/>
                    </a:lnTo>
                    <a:lnTo>
                      <a:pt x="12" y="11"/>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99" name="Freeform 207"/>
              <p:cNvSpPr>
                <a:spLocks/>
              </p:cNvSpPr>
              <p:nvPr/>
            </p:nvSpPr>
            <p:spPr bwMode="auto">
              <a:xfrm>
                <a:off x="4315" y="1617"/>
                <a:ext cx="6" cy="2"/>
              </a:xfrm>
              <a:custGeom>
                <a:avLst/>
                <a:gdLst>
                  <a:gd name="T0" fmla="*/ 6 w 6"/>
                  <a:gd name="T1" fmla="*/ 0 h 1"/>
                  <a:gd name="T2" fmla="*/ 6 w 6"/>
                  <a:gd name="T3" fmla="*/ 0 h 1"/>
                  <a:gd name="T4" fmla="*/ 6 w 6"/>
                  <a:gd name="T5" fmla="*/ 0 h 1"/>
                  <a:gd name="T6" fmla="*/ 6 w 6"/>
                  <a:gd name="T7" fmla="*/ 0 h 1"/>
                  <a:gd name="T8" fmla="*/ 6 w 6"/>
                  <a:gd name="T9" fmla="*/ 0 h 1"/>
                  <a:gd name="T10" fmla="*/ 6 w 6"/>
                  <a:gd name="T11" fmla="*/ 0 h 1"/>
                  <a:gd name="T12" fmla="*/ 6 w 6"/>
                  <a:gd name="T13" fmla="*/ 0 h 1"/>
                  <a:gd name="T14" fmla="*/ 6 w 6"/>
                  <a:gd name="T15" fmla="*/ 0 h 1"/>
                  <a:gd name="T16" fmla="*/ 0 w 6"/>
                  <a:gd name="T17" fmla="*/ 0 h 1"/>
                  <a:gd name="T18" fmla="*/ 0 w 6"/>
                  <a:gd name="T19" fmla="*/ 0 h 1"/>
                  <a:gd name="T20" fmla="*/ 0 w 6"/>
                  <a:gd name="T21" fmla="*/ 0 h 1"/>
                  <a:gd name="T22" fmla="*/ 0 w 6"/>
                  <a:gd name="T23" fmla="*/ 0 h 1"/>
                  <a:gd name="T24" fmla="*/ 0 w 6"/>
                  <a:gd name="T25" fmla="*/ 0 h 1"/>
                  <a:gd name="T26" fmla="*/ 0 w 6"/>
                  <a:gd name="T27" fmla="*/ 0 h 1"/>
                  <a:gd name="T28" fmla="*/ 0 w 6"/>
                  <a:gd name="T29" fmla="*/ 0 h 1"/>
                  <a:gd name="T30" fmla="*/ 6 w 6"/>
                  <a:gd name="T31" fmla="*/ 0 h 1"/>
                  <a:gd name="T32" fmla="*/ 6 w 6"/>
                  <a:gd name="T33" fmla="*/ 0 h 1"/>
                  <a:gd name="T34" fmla="*/ 6 w 6"/>
                  <a:gd name="T35" fmla="*/ 0 h 1"/>
                  <a:gd name="T36" fmla="*/ 6 w 6"/>
                  <a:gd name="T37" fmla="*/ 0 h 1"/>
                  <a:gd name="T38" fmla="*/ 6 w 6"/>
                  <a:gd name="T39" fmla="*/ 0 h 1"/>
                  <a:gd name="T40" fmla="*/ 6 w 6"/>
                  <a:gd name="T41" fmla="*/ 0 h 1"/>
                  <a:gd name="T42" fmla="*/ 6 w 6"/>
                  <a:gd name="T43" fmla="*/ 0 h 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
                  <a:gd name="T67" fmla="*/ 0 h 1"/>
                  <a:gd name="T68" fmla="*/ 6 w 6"/>
                  <a:gd name="T69" fmla="*/ 1 h 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 h="1">
                    <a:moveTo>
                      <a:pt x="6" y="0"/>
                    </a:moveTo>
                    <a:lnTo>
                      <a:pt x="6" y="0"/>
                    </a:lnTo>
                    <a:lnTo>
                      <a:pt x="0" y="0"/>
                    </a:lnTo>
                    <a:lnTo>
                      <a:pt x="6" y="0"/>
                    </a:lnTo>
                    <a:close/>
                  </a:path>
                </a:pathLst>
              </a:custGeom>
              <a:solidFill>
                <a:srgbClr val="FB0F0C"/>
              </a:solidFill>
              <a:ln w="9525">
                <a:noFill/>
                <a:round/>
                <a:headEnd/>
                <a:tailEnd/>
              </a:ln>
            </p:spPr>
            <p:txBody>
              <a:bodyPr/>
              <a:lstStyle/>
              <a:p>
                <a:pPr>
                  <a:defRPr/>
                </a:pPr>
                <a:endParaRPr lang="en-GB" dirty="0">
                  <a:solidFill>
                    <a:srgbClr val="FFFFFF"/>
                  </a:solidFill>
                </a:endParaRPr>
              </a:p>
            </p:txBody>
          </p:sp>
          <p:sp>
            <p:nvSpPr>
              <p:cNvPr id="100" name="Freeform 208"/>
              <p:cNvSpPr>
                <a:spLocks/>
              </p:cNvSpPr>
              <p:nvPr/>
            </p:nvSpPr>
            <p:spPr bwMode="auto">
              <a:xfrm>
                <a:off x="4315" y="1617"/>
                <a:ext cx="6" cy="6"/>
              </a:xfrm>
              <a:custGeom>
                <a:avLst/>
                <a:gdLst>
                  <a:gd name="T0" fmla="*/ 6 w 6"/>
                  <a:gd name="T1" fmla="*/ 0 h 5"/>
                  <a:gd name="T2" fmla="*/ 0 w 6"/>
                  <a:gd name="T3" fmla="*/ 0 h 5"/>
                  <a:gd name="T4" fmla="*/ 6 w 6"/>
                  <a:gd name="T5" fmla="*/ 5 h 5"/>
                  <a:gd name="T6" fmla="*/ 6 w 6"/>
                  <a:gd name="T7" fmla="*/ 0 h 5"/>
                  <a:gd name="T8" fmla="*/ 6 w 6"/>
                  <a:gd name="T9" fmla="*/ 0 h 5"/>
                  <a:gd name="T10" fmla="*/ 6 w 6"/>
                  <a:gd name="T11" fmla="*/ 0 h 5"/>
                  <a:gd name="T12" fmla="*/ 6 w 6"/>
                  <a:gd name="T13" fmla="*/ 5 h 5"/>
                  <a:gd name="T14" fmla="*/ 6 w 6"/>
                  <a:gd name="T15" fmla="*/ 5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6 w 6"/>
                  <a:gd name="T29" fmla="*/ 0 h 5"/>
                  <a:gd name="T30" fmla="*/ 6 w 6"/>
                  <a:gd name="T31" fmla="*/ 0 h 5"/>
                  <a:gd name="T32" fmla="*/ 6 w 6"/>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5"/>
                  <a:gd name="T53" fmla="*/ 6 w 6"/>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5">
                    <a:moveTo>
                      <a:pt x="6" y="0"/>
                    </a:moveTo>
                    <a:lnTo>
                      <a:pt x="0" y="0"/>
                    </a:lnTo>
                    <a:lnTo>
                      <a:pt x="6" y="5"/>
                    </a:lnTo>
                    <a:lnTo>
                      <a:pt x="6" y="0"/>
                    </a:lnTo>
                    <a:lnTo>
                      <a:pt x="6" y="5"/>
                    </a:lnTo>
                    <a:lnTo>
                      <a:pt x="6" y="0"/>
                    </a:lnTo>
                    <a:close/>
                  </a:path>
                </a:pathLst>
              </a:custGeom>
              <a:solidFill>
                <a:srgbClr val="FB0F0C"/>
              </a:solidFill>
              <a:ln w="9525">
                <a:noFill/>
                <a:round/>
                <a:headEnd/>
                <a:tailEnd/>
              </a:ln>
            </p:spPr>
            <p:txBody>
              <a:bodyPr/>
              <a:lstStyle/>
              <a:p>
                <a:pPr>
                  <a:defRPr/>
                </a:pPr>
                <a:endParaRPr lang="en-GB" dirty="0">
                  <a:solidFill>
                    <a:srgbClr val="FFFFFF"/>
                  </a:solidFill>
                </a:endParaRPr>
              </a:p>
            </p:txBody>
          </p:sp>
          <p:sp>
            <p:nvSpPr>
              <p:cNvPr id="101" name="Freeform 209"/>
              <p:cNvSpPr>
                <a:spLocks/>
              </p:cNvSpPr>
              <p:nvPr/>
            </p:nvSpPr>
            <p:spPr bwMode="auto">
              <a:xfrm>
                <a:off x="4303" y="1626"/>
                <a:ext cx="6" cy="0"/>
              </a:xfrm>
              <a:custGeom>
                <a:avLst/>
                <a:gdLst>
                  <a:gd name="T0" fmla="*/ 0 w 6"/>
                  <a:gd name="T1" fmla="*/ 0 h 1"/>
                  <a:gd name="T2" fmla="*/ 0 w 6"/>
                  <a:gd name="T3" fmla="*/ 0 h 1"/>
                  <a:gd name="T4" fmla="*/ 0 w 6"/>
                  <a:gd name="T5" fmla="*/ 0 h 1"/>
                  <a:gd name="T6" fmla="*/ 6 w 6"/>
                  <a:gd name="T7" fmla="*/ 0 h 1"/>
                  <a:gd name="T8" fmla="*/ 6 w 6"/>
                  <a:gd name="T9" fmla="*/ 0 h 1"/>
                  <a:gd name="T10" fmla="*/ 0 w 6"/>
                  <a:gd name="T11" fmla="*/ 0 h 1"/>
                  <a:gd name="T12" fmla="*/ 0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dirty="0">
                  <a:solidFill>
                    <a:srgbClr val="FFFFFF"/>
                  </a:solidFill>
                </a:endParaRPr>
              </a:p>
            </p:txBody>
          </p:sp>
          <p:sp>
            <p:nvSpPr>
              <p:cNvPr id="102" name="Freeform 210"/>
              <p:cNvSpPr>
                <a:spLocks/>
              </p:cNvSpPr>
              <p:nvPr/>
            </p:nvSpPr>
            <p:spPr bwMode="auto">
              <a:xfrm>
                <a:off x="4297" y="1617"/>
                <a:ext cx="6" cy="2"/>
              </a:xfrm>
              <a:custGeom>
                <a:avLst/>
                <a:gdLst>
                  <a:gd name="T0" fmla="*/ 0 w 6"/>
                  <a:gd name="T1" fmla="*/ 0 h 1"/>
                  <a:gd name="T2" fmla="*/ 0 w 6"/>
                  <a:gd name="T3" fmla="*/ 0 h 1"/>
                  <a:gd name="T4" fmla="*/ 0 w 6"/>
                  <a:gd name="T5" fmla="*/ 0 h 1"/>
                  <a:gd name="T6" fmla="*/ 6 w 6"/>
                  <a:gd name="T7" fmla="*/ 0 h 1"/>
                  <a:gd name="T8" fmla="*/ 6 w 6"/>
                  <a:gd name="T9" fmla="*/ 0 h 1"/>
                  <a:gd name="T10" fmla="*/ 6 w 6"/>
                  <a:gd name="T11" fmla="*/ 0 h 1"/>
                  <a:gd name="T12" fmla="*/ 6 w 6"/>
                  <a:gd name="T13" fmla="*/ 0 h 1"/>
                  <a:gd name="T14" fmla="*/ 0 w 6"/>
                  <a:gd name="T15" fmla="*/ 0 h 1"/>
                  <a:gd name="T16" fmla="*/ 0 w 6"/>
                  <a:gd name="T17" fmla="*/ 0 h 1"/>
                  <a:gd name="T18" fmla="*/ 0 w 6"/>
                  <a:gd name="T19" fmla="*/ 0 h 1"/>
                  <a:gd name="T20" fmla="*/ 0 w 6"/>
                  <a:gd name="T21" fmla="*/ 0 h 1"/>
                  <a:gd name="T22" fmla="*/ 0 w 6"/>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
                  <a:gd name="T38" fmla="*/ 6 w 6"/>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
                    <a:moveTo>
                      <a:pt x="0" y="0"/>
                    </a:moveTo>
                    <a:lnTo>
                      <a:pt x="0" y="0"/>
                    </a:lnTo>
                    <a:lnTo>
                      <a:pt x="6" y="0"/>
                    </a:lnTo>
                    <a:lnTo>
                      <a:pt x="0" y="0"/>
                    </a:lnTo>
                    <a:close/>
                  </a:path>
                </a:pathLst>
              </a:custGeom>
              <a:solidFill>
                <a:srgbClr val="FCCF41"/>
              </a:solidFill>
              <a:ln w="9525">
                <a:noFill/>
                <a:round/>
                <a:headEnd/>
                <a:tailEnd/>
              </a:ln>
            </p:spPr>
            <p:txBody>
              <a:bodyPr/>
              <a:lstStyle/>
              <a:p>
                <a:pPr>
                  <a:defRPr/>
                </a:pPr>
                <a:endParaRPr lang="en-GB" dirty="0">
                  <a:solidFill>
                    <a:srgbClr val="FFFFFF"/>
                  </a:solidFill>
                </a:endParaRPr>
              </a:p>
            </p:txBody>
          </p:sp>
          <p:sp>
            <p:nvSpPr>
              <p:cNvPr id="103" name="Freeform 211"/>
              <p:cNvSpPr>
                <a:spLocks/>
              </p:cNvSpPr>
              <p:nvPr/>
            </p:nvSpPr>
            <p:spPr bwMode="auto">
              <a:xfrm>
                <a:off x="4309" y="1617"/>
                <a:ext cx="2" cy="2"/>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0 w 1"/>
                  <a:gd name="T21" fmla="*/ 0 h 1"/>
                  <a:gd name="T22" fmla="*/ 0 w 1"/>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
                  <a:gd name="T37" fmla="*/ 0 h 1"/>
                  <a:gd name="T38" fmla="*/ 1 w 1"/>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 h="1">
                    <a:moveTo>
                      <a:pt x="0" y="0"/>
                    </a:moveTo>
                    <a:lnTo>
                      <a:pt x="0" y="0"/>
                    </a:lnTo>
                    <a:close/>
                  </a:path>
                </a:pathLst>
              </a:custGeom>
              <a:solidFill>
                <a:srgbClr val="FCCF41"/>
              </a:solidFill>
              <a:ln w="9525">
                <a:noFill/>
                <a:round/>
                <a:headEnd/>
                <a:tailEnd/>
              </a:ln>
            </p:spPr>
            <p:txBody>
              <a:bodyPr/>
              <a:lstStyle/>
              <a:p>
                <a:pPr>
                  <a:defRPr/>
                </a:pPr>
                <a:endParaRPr lang="en-GB" dirty="0">
                  <a:solidFill>
                    <a:srgbClr val="FFFFFF"/>
                  </a:solidFill>
                </a:endParaRPr>
              </a:p>
            </p:txBody>
          </p:sp>
          <p:sp>
            <p:nvSpPr>
              <p:cNvPr id="104" name="Freeform 212"/>
              <p:cNvSpPr>
                <a:spLocks/>
              </p:cNvSpPr>
              <p:nvPr/>
            </p:nvSpPr>
            <p:spPr bwMode="auto">
              <a:xfrm>
                <a:off x="4187" y="1590"/>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grpSp>
        <p:grpSp>
          <p:nvGrpSpPr>
            <p:cNvPr id="23" name="Group 256"/>
            <p:cNvGrpSpPr>
              <a:grpSpLocks/>
            </p:cNvGrpSpPr>
            <p:nvPr userDrawn="1"/>
          </p:nvGrpSpPr>
          <p:grpSpPr bwMode="auto">
            <a:xfrm>
              <a:off x="5038865" y="6619868"/>
              <a:ext cx="190500" cy="123825"/>
              <a:chOff x="7877798" y="2333052"/>
              <a:chExt cx="253806" cy="164973"/>
            </a:xfrm>
          </p:grpSpPr>
          <p:sp>
            <p:nvSpPr>
              <p:cNvPr id="76" name="Freeform 220"/>
              <p:cNvSpPr>
                <a:spLocks/>
              </p:cNvSpPr>
              <p:nvPr userDrawn="1"/>
            </p:nvSpPr>
            <p:spPr bwMode="auto">
              <a:xfrm>
                <a:off x="7877798" y="2333052"/>
                <a:ext cx="253806" cy="74026"/>
              </a:xfrm>
              <a:custGeom>
                <a:avLst/>
                <a:gdLst>
                  <a:gd name="T0" fmla="*/ 37 w 238"/>
                  <a:gd name="T1" fmla="*/ 36 h 72"/>
                  <a:gd name="T2" fmla="*/ 0 w 238"/>
                  <a:gd name="T3" fmla="*/ 36 h 72"/>
                  <a:gd name="T4" fmla="*/ 0 w 238"/>
                  <a:gd name="T5" fmla="*/ 0 h 72"/>
                  <a:gd name="T6" fmla="*/ 37 w 238"/>
                  <a:gd name="T7" fmla="*/ 0 h 72"/>
                  <a:gd name="T8" fmla="*/ 37 w 238"/>
                  <a:gd name="T9" fmla="*/ 36 h 72"/>
                  <a:gd name="T10" fmla="*/ 37 w 238"/>
                  <a:gd name="T11" fmla="*/ 36 h 72"/>
                  <a:gd name="T12" fmla="*/ 0 60000 65536"/>
                  <a:gd name="T13" fmla="*/ 0 60000 65536"/>
                  <a:gd name="T14" fmla="*/ 0 60000 65536"/>
                  <a:gd name="T15" fmla="*/ 0 60000 65536"/>
                  <a:gd name="T16" fmla="*/ 0 60000 65536"/>
                  <a:gd name="T17" fmla="*/ 0 60000 65536"/>
                  <a:gd name="T18" fmla="*/ 0 w 238"/>
                  <a:gd name="T19" fmla="*/ 0 h 72"/>
                  <a:gd name="T20" fmla="*/ 238 w 23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8" h="72">
                    <a:moveTo>
                      <a:pt x="238" y="72"/>
                    </a:moveTo>
                    <a:lnTo>
                      <a:pt x="0" y="72"/>
                    </a:lnTo>
                    <a:lnTo>
                      <a:pt x="0" y="0"/>
                    </a:lnTo>
                    <a:lnTo>
                      <a:pt x="238" y="0"/>
                    </a:lnTo>
                    <a:lnTo>
                      <a:pt x="238" y="72"/>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77" name="Freeform 221"/>
              <p:cNvSpPr>
                <a:spLocks/>
              </p:cNvSpPr>
              <p:nvPr userDrawn="1"/>
            </p:nvSpPr>
            <p:spPr bwMode="auto">
              <a:xfrm>
                <a:off x="7879912" y="2411308"/>
                <a:ext cx="251692" cy="86717"/>
              </a:xfrm>
              <a:custGeom>
                <a:avLst/>
                <a:gdLst>
                  <a:gd name="T0" fmla="*/ 238 w 238"/>
                  <a:gd name="T1" fmla="*/ 84 h 84"/>
                  <a:gd name="T2" fmla="*/ 238 w 238"/>
                  <a:gd name="T3" fmla="*/ 0 h 84"/>
                  <a:gd name="T4" fmla="*/ 0 w 238"/>
                  <a:gd name="T5" fmla="*/ 0 h 84"/>
                  <a:gd name="T6" fmla="*/ 0 w 238"/>
                  <a:gd name="T7" fmla="*/ 84 h 84"/>
                  <a:gd name="T8" fmla="*/ 238 w 238"/>
                  <a:gd name="T9" fmla="*/ 84 h 84"/>
                  <a:gd name="T10" fmla="*/ 238 w 238"/>
                  <a:gd name="T11" fmla="*/ 84 h 84"/>
                  <a:gd name="T12" fmla="*/ 0 60000 65536"/>
                  <a:gd name="T13" fmla="*/ 0 60000 65536"/>
                  <a:gd name="T14" fmla="*/ 0 60000 65536"/>
                  <a:gd name="T15" fmla="*/ 0 60000 65536"/>
                  <a:gd name="T16" fmla="*/ 0 60000 65536"/>
                  <a:gd name="T17" fmla="*/ 0 60000 65536"/>
                  <a:gd name="T18" fmla="*/ 0 w 238"/>
                  <a:gd name="T19" fmla="*/ 0 h 84"/>
                  <a:gd name="T20" fmla="*/ 238 w 238"/>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38" h="84">
                    <a:moveTo>
                      <a:pt x="238" y="84"/>
                    </a:moveTo>
                    <a:lnTo>
                      <a:pt x="238" y="0"/>
                    </a:lnTo>
                    <a:lnTo>
                      <a:pt x="0" y="0"/>
                    </a:lnTo>
                    <a:lnTo>
                      <a:pt x="0" y="84"/>
                    </a:lnTo>
                    <a:lnTo>
                      <a:pt x="238" y="84"/>
                    </a:lnTo>
                    <a:close/>
                  </a:path>
                </a:pathLst>
              </a:custGeom>
              <a:solidFill>
                <a:srgbClr val="FF0000"/>
              </a:solidFill>
              <a:ln w="9525">
                <a:noFill/>
                <a:round/>
                <a:headEnd/>
                <a:tailEnd/>
              </a:ln>
            </p:spPr>
            <p:txBody>
              <a:bodyPr/>
              <a:lstStyle/>
              <a:p>
                <a:pPr>
                  <a:defRPr/>
                </a:pPr>
                <a:endParaRPr lang="en-GB" dirty="0">
                  <a:solidFill>
                    <a:srgbClr val="FFFFFF"/>
                  </a:solidFill>
                </a:endParaRPr>
              </a:p>
            </p:txBody>
          </p:sp>
        </p:grpSp>
        <p:grpSp>
          <p:nvGrpSpPr>
            <p:cNvPr id="24" name="Group 223"/>
            <p:cNvGrpSpPr>
              <a:grpSpLocks/>
            </p:cNvGrpSpPr>
            <p:nvPr userDrawn="1"/>
          </p:nvGrpSpPr>
          <p:grpSpPr bwMode="auto">
            <a:xfrm>
              <a:off x="2846569" y="6619868"/>
              <a:ext cx="192235" cy="122227"/>
              <a:chOff x="4184" y="1339"/>
              <a:chExt cx="238" cy="162"/>
            </a:xfrm>
          </p:grpSpPr>
          <p:sp>
            <p:nvSpPr>
              <p:cNvPr id="72" name="Freeform 224"/>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73" name="Freeform 225"/>
              <p:cNvSpPr>
                <a:spLocks/>
              </p:cNvSpPr>
              <p:nvPr/>
            </p:nvSpPr>
            <p:spPr bwMode="auto">
              <a:xfrm>
                <a:off x="4184" y="1339"/>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74" name="Freeform 226"/>
              <p:cNvSpPr>
                <a:spLocks/>
              </p:cNvSpPr>
              <p:nvPr/>
            </p:nvSpPr>
            <p:spPr bwMode="auto">
              <a:xfrm>
                <a:off x="4184" y="1448"/>
                <a:ext cx="238" cy="53"/>
              </a:xfrm>
              <a:custGeom>
                <a:avLst/>
                <a:gdLst>
                  <a:gd name="T0" fmla="*/ 40 w 244"/>
                  <a:gd name="T1" fmla="*/ 962 h 50"/>
                  <a:gd name="T2" fmla="*/ 40 w 244"/>
                  <a:gd name="T3" fmla="*/ 0 h 50"/>
                  <a:gd name="T4" fmla="*/ 0 w 244"/>
                  <a:gd name="T5" fmla="*/ 0 h 50"/>
                  <a:gd name="T6" fmla="*/ 0 w 244"/>
                  <a:gd name="T7" fmla="*/ 962 h 50"/>
                  <a:gd name="T8" fmla="*/ 40 w 244"/>
                  <a:gd name="T9" fmla="*/ 962 h 50"/>
                  <a:gd name="T10" fmla="*/ 40 w 244"/>
                  <a:gd name="T11" fmla="*/ 962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244" y="50"/>
                    </a:moveTo>
                    <a:lnTo>
                      <a:pt x="244" y="0"/>
                    </a:lnTo>
                    <a:lnTo>
                      <a:pt x="0" y="0"/>
                    </a:lnTo>
                    <a:lnTo>
                      <a:pt x="0" y="50"/>
                    </a:lnTo>
                    <a:lnTo>
                      <a:pt x="244" y="50"/>
                    </a:lnTo>
                    <a:close/>
                  </a:path>
                </a:pathLst>
              </a:custGeom>
              <a:solidFill>
                <a:srgbClr val="409D27"/>
              </a:solidFill>
              <a:ln w="9525">
                <a:noFill/>
                <a:round/>
                <a:headEnd/>
                <a:tailEnd/>
              </a:ln>
            </p:spPr>
            <p:txBody>
              <a:bodyPr/>
              <a:lstStyle/>
              <a:p>
                <a:pPr>
                  <a:defRPr/>
                </a:pPr>
                <a:endParaRPr lang="en-GB" dirty="0">
                  <a:solidFill>
                    <a:srgbClr val="FFFFFF"/>
                  </a:solidFill>
                </a:endParaRPr>
              </a:p>
            </p:txBody>
          </p:sp>
          <p:sp>
            <p:nvSpPr>
              <p:cNvPr id="75" name="Freeform 227"/>
              <p:cNvSpPr>
                <a:spLocks/>
              </p:cNvSpPr>
              <p:nvPr/>
            </p:nvSpPr>
            <p:spPr bwMode="auto">
              <a:xfrm>
                <a:off x="4184" y="1339"/>
                <a:ext cx="238" cy="162"/>
              </a:xfrm>
              <a:custGeom>
                <a:avLst/>
                <a:gdLst>
                  <a:gd name="T0" fmla="*/ 40 w 244"/>
                  <a:gd name="T1" fmla="*/ 1704 h 156"/>
                  <a:gd name="T2" fmla="*/ 40 w 244"/>
                  <a:gd name="T3" fmla="*/ 0 h 156"/>
                  <a:gd name="T4" fmla="*/ 0 w 244"/>
                  <a:gd name="T5" fmla="*/ 0 h 156"/>
                  <a:gd name="T6" fmla="*/ 0 w 244"/>
                  <a:gd name="T7" fmla="*/ 1704 h 156"/>
                  <a:gd name="T8" fmla="*/ 40 w 244"/>
                  <a:gd name="T9" fmla="*/ 1704 h 156"/>
                  <a:gd name="T10" fmla="*/ 40 w 244"/>
                  <a:gd name="T11" fmla="*/ 17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grpSp>
        <p:grpSp>
          <p:nvGrpSpPr>
            <p:cNvPr id="25" name="Group 228"/>
            <p:cNvGrpSpPr>
              <a:grpSpLocks/>
            </p:cNvGrpSpPr>
            <p:nvPr userDrawn="1"/>
          </p:nvGrpSpPr>
          <p:grpSpPr bwMode="auto">
            <a:xfrm>
              <a:off x="6037223" y="6619868"/>
              <a:ext cx="192235" cy="127020"/>
              <a:chOff x="4188" y="2157"/>
              <a:chExt cx="238" cy="162"/>
            </a:xfrm>
          </p:grpSpPr>
          <p:sp>
            <p:nvSpPr>
              <p:cNvPr id="59" name="Freeform 229"/>
              <p:cNvSpPr>
                <a:spLocks/>
              </p:cNvSpPr>
              <p:nvPr/>
            </p:nvSpPr>
            <p:spPr bwMode="auto">
              <a:xfrm>
                <a:off x="4188" y="2157"/>
                <a:ext cx="238" cy="158"/>
              </a:xfrm>
              <a:custGeom>
                <a:avLst/>
                <a:gdLst>
                  <a:gd name="T0" fmla="*/ 0 w 238"/>
                  <a:gd name="T1" fmla="*/ 0 h 151"/>
                  <a:gd name="T2" fmla="*/ 238 w 238"/>
                  <a:gd name="T3" fmla="*/ 0 h 151"/>
                  <a:gd name="T4" fmla="*/ 238 w 238"/>
                  <a:gd name="T5" fmla="*/ 1791 h 151"/>
                  <a:gd name="T6" fmla="*/ 0 w 238"/>
                  <a:gd name="T7" fmla="*/ 1791 h 151"/>
                  <a:gd name="T8" fmla="*/ 0 w 238"/>
                  <a:gd name="T9" fmla="*/ 0 h 151"/>
                  <a:gd name="T10" fmla="*/ 0 w 238"/>
                  <a:gd name="T11" fmla="*/ 0 h 151"/>
                  <a:gd name="T12" fmla="*/ 0 60000 65536"/>
                  <a:gd name="T13" fmla="*/ 0 60000 65536"/>
                  <a:gd name="T14" fmla="*/ 0 60000 65536"/>
                  <a:gd name="T15" fmla="*/ 0 60000 65536"/>
                  <a:gd name="T16" fmla="*/ 0 60000 65536"/>
                  <a:gd name="T17" fmla="*/ 0 60000 65536"/>
                  <a:gd name="T18" fmla="*/ 0 w 238"/>
                  <a:gd name="T19" fmla="*/ 0 h 151"/>
                  <a:gd name="T20" fmla="*/ 238 w 238"/>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38" h="151">
                    <a:moveTo>
                      <a:pt x="0" y="0"/>
                    </a:moveTo>
                    <a:lnTo>
                      <a:pt x="238" y="0"/>
                    </a:lnTo>
                    <a:lnTo>
                      <a:pt x="238" y="151"/>
                    </a:lnTo>
                    <a:lnTo>
                      <a:pt x="0" y="151"/>
                    </a:lnTo>
                    <a:lnTo>
                      <a:pt x="0" y="0"/>
                    </a:lnTo>
                    <a:close/>
                  </a:path>
                </a:pathLst>
              </a:custGeom>
              <a:solidFill>
                <a:srgbClr val="1A0C80"/>
              </a:solidFill>
              <a:ln w="9525">
                <a:noFill/>
                <a:round/>
                <a:headEnd/>
                <a:tailEnd/>
              </a:ln>
            </p:spPr>
            <p:txBody>
              <a:bodyPr/>
              <a:lstStyle/>
              <a:p>
                <a:pPr>
                  <a:defRPr/>
                </a:pPr>
                <a:endParaRPr lang="en-GB" dirty="0">
                  <a:solidFill>
                    <a:srgbClr val="FFFFFF"/>
                  </a:solidFill>
                </a:endParaRPr>
              </a:p>
            </p:txBody>
          </p:sp>
          <p:sp>
            <p:nvSpPr>
              <p:cNvPr id="60" name="Freeform 230"/>
              <p:cNvSpPr>
                <a:spLocks/>
              </p:cNvSpPr>
              <p:nvPr/>
            </p:nvSpPr>
            <p:spPr bwMode="auto">
              <a:xfrm>
                <a:off x="4188" y="2157"/>
                <a:ext cx="238" cy="59"/>
              </a:xfrm>
              <a:custGeom>
                <a:avLst/>
                <a:gdLst>
                  <a:gd name="T0" fmla="*/ 0 w 238"/>
                  <a:gd name="T1" fmla="*/ 0 h 56"/>
                  <a:gd name="T2" fmla="*/ 238 w 238"/>
                  <a:gd name="T3" fmla="*/ 0 h 56"/>
                  <a:gd name="T4" fmla="*/ 238 w 238"/>
                  <a:gd name="T5" fmla="*/ 800 h 56"/>
                  <a:gd name="T6" fmla="*/ 0 w 238"/>
                  <a:gd name="T7" fmla="*/ 800 h 56"/>
                  <a:gd name="T8" fmla="*/ 0 w 238"/>
                  <a:gd name="T9" fmla="*/ 0 h 56"/>
                  <a:gd name="T10" fmla="*/ 0 w 238"/>
                  <a:gd name="T11" fmla="*/ 0 h 56"/>
                  <a:gd name="T12" fmla="*/ 0 60000 65536"/>
                  <a:gd name="T13" fmla="*/ 0 60000 65536"/>
                  <a:gd name="T14" fmla="*/ 0 60000 65536"/>
                  <a:gd name="T15" fmla="*/ 0 60000 65536"/>
                  <a:gd name="T16" fmla="*/ 0 60000 65536"/>
                  <a:gd name="T17" fmla="*/ 0 60000 65536"/>
                  <a:gd name="T18" fmla="*/ 0 w 238"/>
                  <a:gd name="T19" fmla="*/ 0 h 56"/>
                  <a:gd name="T20" fmla="*/ 238 w 238"/>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238" h="56">
                    <a:moveTo>
                      <a:pt x="0" y="0"/>
                    </a:moveTo>
                    <a:lnTo>
                      <a:pt x="238" y="0"/>
                    </a:lnTo>
                    <a:lnTo>
                      <a:pt x="238" y="56"/>
                    </a:lnTo>
                    <a:lnTo>
                      <a:pt x="0" y="56"/>
                    </a:lnTo>
                    <a:lnTo>
                      <a:pt x="0" y="0"/>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61" name="Freeform 231"/>
              <p:cNvSpPr>
                <a:spLocks/>
              </p:cNvSpPr>
              <p:nvPr/>
            </p:nvSpPr>
            <p:spPr bwMode="auto">
              <a:xfrm>
                <a:off x="4188" y="2260"/>
                <a:ext cx="238" cy="59"/>
              </a:xfrm>
              <a:custGeom>
                <a:avLst/>
                <a:gdLst>
                  <a:gd name="T0" fmla="*/ 0 w 238"/>
                  <a:gd name="T1" fmla="*/ 0 h 55"/>
                  <a:gd name="T2" fmla="*/ 238 w 238"/>
                  <a:gd name="T3" fmla="*/ 0 h 55"/>
                  <a:gd name="T4" fmla="*/ 238 w 238"/>
                  <a:gd name="T5" fmla="*/ 820 h 55"/>
                  <a:gd name="T6" fmla="*/ 0 w 238"/>
                  <a:gd name="T7" fmla="*/ 820 h 55"/>
                  <a:gd name="T8" fmla="*/ 0 w 238"/>
                  <a:gd name="T9" fmla="*/ 0 h 55"/>
                  <a:gd name="T10" fmla="*/ 0 w 238"/>
                  <a:gd name="T11" fmla="*/ 0 h 55"/>
                  <a:gd name="T12" fmla="*/ 0 60000 65536"/>
                  <a:gd name="T13" fmla="*/ 0 60000 65536"/>
                  <a:gd name="T14" fmla="*/ 0 60000 65536"/>
                  <a:gd name="T15" fmla="*/ 0 60000 65536"/>
                  <a:gd name="T16" fmla="*/ 0 60000 65536"/>
                  <a:gd name="T17" fmla="*/ 0 60000 65536"/>
                  <a:gd name="T18" fmla="*/ 0 w 238"/>
                  <a:gd name="T19" fmla="*/ 0 h 55"/>
                  <a:gd name="T20" fmla="*/ 238 w 238"/>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238" h="55">
                    <a:moveTo>
                      <a:pt x="0" y="0"/>
                    </a:moveTo>
                    <a:lnTo>
                      <a:pt x="238" y="0"/>
                    </a:lnTo>
                    <a:lnTo>
                      <a:pt x="238" y="55"/>
                    </a:lnTo>
                    <a:lnTo>
                      <a:pt x="0" y="55"/>
                    </a:lnTo>
                    <a:lnTo>
                      <a:pt x="0" y="0"/>
                    </a:lnTo>
                    <a:close/>
                  </a:path>
                </a:pathLst>
              </a:custGeom>
              <a:solidFill>
                <a:srgbClr val="FB0F0C"/>
              </a:solidFill>
              <a:ln w="9525">
                <a:noFill/>
                <a:round/>
                <a:headEnd/>
                <a:tailEnd/>
              </a:ln>
            </p:spPr>
            <p:txBody>
              <a:bodyPr/>
              <a:lstStyle/>
              <a:p>
                <a:pPr>
                  <a:defRPr/>
                </a:pPr>
                <a:endParaRPr lang="en-GB" dirty="0">
                  <a:solidFill>
                    <a:srgbClr val="FFFFFF"/>
                  </a:solidFill>
                </a:endParaRPr>
              </a:p>
            </p:txBody>
          </p:sp>
          <p:sp>
            <p:nvSpPr>
              <p:cNvPr id="62" name="Freeform 232"/>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close/>
                  </a:path>
                </a:pathLst>
              </a:custGeom>
              <a:solidFill>
                <a:srgbClr val="1A0C80"/>
              </a:solidFill>
              <a:ln w="9525">
                <a:noFill/>
                <a:round/>
                <a:headEnd/>
                <a:tailEnd/>
              </a:ln>
            </p:spPr>
            <p:txBody>
              <a:bodyPr/>
              <a:lstStyle/>
              <a:p>
                <a:pPr>
                  <a:defRPr/>
                </a:pPr>
                <a:endParaRPr lang="en-GB" dirty="0">
                  <a:solidFill>
                    <a:srgbClr val="FFFFFF"/>
                  </a:solidFill>
                </a:endParaRPr>
              </a:p>
            </p:txBody>
          </p:sp>
          <p:sp>
            <p:nvSpPr>
              <p:cNvPr id="63" name="Freeform 233"/>
              <p:cNvSpPr>
                <a:spLocks/>
              </p:cNvSpPr>
              <p:nvPr/>
            </p:nvSpPr>
            <p:spPr bwMode="auto">
              <a:xfrm>
                <a:off x="4218" y="2185"/>
                <a:ext cx="41" cy="47"/>
              </a:xfrm>
              <a:custGeom>
                <a:avLst/>
                <a:gdLst>
                  <a:gd name="T0" fmla="*/ 42 w 42"/>
                  <a:gd name="T1" fmla="*/ 153 h 45"/>
                  <a:gd name="T2" fmla="*/ 42 w 42"/>
                  <a:gd name="T3" fmla="*/ 11 h 45"/>
                  <a:gd name="T4" fmla="*/ 42 w 42"/>
                  <a:gd name="T5" fmla="*/ 0 h 45"/>
                  <a:gd name="T6" fmla="*/ 0 w 42"/>
                  <a:gd name="T7" fmla="*/ 0 h 45"/>
                  <a:gd name="T8" fmla="*/ 0 w 42"/>
                  <a:gd name="T9" fmla="*/ 11 h 45"/>
                  <a:gd name="T10" fmla="*/ 0 w 42"/>
                  <a:gd name="T11" fmla="*/ 153 h 45"/>
                  <a:gd name="T12" fmla="*/ 6 w 42"/>
                  <a:gd name="T13" fmla="*/ 175 h 45"/>
                  <a:gd name="T14" fmla="*/ 6 w 42"/>
                  <a:gd name="T15" fmla="*/ 195 h 45"/>
                  <a:gd name="T16" fmla="*/ 12 w 42"/>
                  <a:gd name="T17" fmla="*/ 223 h 45"/>
                  <a:gd name="T18" fmla="*/ 18 w 42"/>
                  <a:gd name="T19" fmla="*/ 223 h 45"/>
                  <a:gd name="T20" fmla="*/ 24 w 42"/>
                  <a:gd name="T21" fmla="*/ 223 h 45"/>
                  <a:gd name="T22" fmla="*/ 30 w 42"/>
                  <a:gd name="T23" fmla="*/ 223 h 45"/>
                  <a:gd name="T24" fmla="*/ 30 w 42"/>
                  <a:gd name="T25" fmla="*/ 223 h 45"/>
                  <a:gd name="T26" fmla="*/ 36 w 42"/>
                  <a:gd name="T27" fmla="*/ 195 h 45"/>
                  <a:gd name="T28" fmla="*/ 36 w 42"/>
                  <a:gd name="T29" fmla="*/ 175 h 45"/>
                  <a:gd name="T30" fmla="*/ 42 w 42"/>
                  <a:gd name="T31" fmla="*/ 153 h 45"/>
                  <a:gd name="T32" fmla="*/ 42 w 42"/>
                  <a:gd name="T33" fmla="*/ 153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5"/>
                  <a:gd name="T53" fmla="*/ 42 w 4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5">
                    <a:moveTo>
                      <a:pt x="42" y="28"/>
                    </a:moveTo>
                    <a:lnTo>
                      <a:pt x="42" y="11"/>
                    </a:lnTo>
                    <a:lnTo>
                      <a:pt x="42" y="0"/>
                    </a:lnTo>
                    <a:lnTo>
                      <a:pt x="0" y="0"/>
                    </a:lnTo>
                    <a:lnTo>
                      <a:pt x="0" y="11"/>
                    </a:lnTo>
                    <a:lnTo>
                      <a:pt x="0" y="28"/>
                    </a:lnTo>
                    <a:lnTo>
                      <a:pt x="6" y="34"/>
                    </a:lnTo>
                    <a:lnTo>
                      <a:pt x="6" y="39"/>
                    </a:lnTo>
                    <a:lnTo>
                      <a:pt x="12" y="45"/>
                    </a:lnTo>
                    <a:lnTo>
                      <a:pt x="18" y="45"/>
                    </a:lnTo>
                    <a:lnTo>
                      <a:pt x="24" y="45"/>
                    </a:lnTo>
                    <a:lnTo>
                      <a:pt x="30" y="45"/>
                    </a:lnTo>
                    <a:lnTo>
                      <a:pt x="36" y="39"/>
                    </a:lnTo>
                    <a:lnTo>
                      <a:pt x="36" y="34"/>
                    </a:lnTo>
                    <a:lnTo>
                      <a:pt x="42" y="28"/>
                    </a:lnTo>
                  </a:path>
                </a:pathLst>
              </a:custGeom>
              <a:noFill/>
              <a:ln w="0">
                <a:solidFill>
                  <a:srgbClr val="FF1900"/>
                </a:solidFill>
                <a:prstDash val="solid"/>
                <a:round/>
                <a:headEnd/>
                <a:tailEnd/>
              </a:ln>
            </p:spPr>
            <p:txBody>
              <a:bodyPr/>
              <a:lstStyle/>
              <a:p>
                <a:pPr>
                  <a:defRPr/>
                </a:pPr>
                <a:endParaRPr lang="en-GB" dirty="0">
                  <a:solidFill>
                    <a:srgbClr val="FFFFFF"/>
                  </a:solidFill>
                </a:endParaRPr>
              </a:p>
            </p:txBody>
          </p:sp>
          <p:sp>
            <p:nvSpPr>
              <p:cNvPr id="64" name="Freeform 234"/>
              <p:cNvSpPr>
                <a:spLocks/>
              </p:cNvSpPr>
              <p:nvPr/>
            </p:nvSpPr>
            <p:spPr bwMode="auto">
              <a:xfrm>
                <a:off x="4218" y="2179"/>
                <a:ext cx="41" cy="12"/>
              </a:xfrm>
              <a:custGeom>
                <a:avLst/>
                <a:gdLst>
                  <a:gd name="T0" fmla="*/ 42 w 42"/>
                  <a:gd name="T1" fmla="*/ 6 h 12"/>
                  <a:gd name="T2" fmla="*/ 42 w 42"/>
                  <a:gd name="T3" fmla="*/ 6 h 12"/>
                  <a:gd name="T4" fmla="*/ 36 w 42"/>
                  <a:gd name="T5" fmla="*/ 6 h 12"/>
                  <a:gd name="T6" fmla="*/ 30 w 42"/>
                  <a:gd name="T7" fmla="*/ 0 h 12"/>
                  <a:gd name="T8" fmla="*/ 24 w 42"/>
                  <a:gd name="T9" fmla="*/ 0 h 12"/>
                  <a:gd name="T10" fmla="*/ 12 w 42"/>
                  <a:gd name="T11" fmla="*/ 0 h 12"/>
                  <a:gd name="T12" fmla="*/ 6 w 42"/>
                  <a:gd name="T13" fmla="*/ 6 h 12"/>
                  <a:gd name="T14" fmla="*/ 0 w 42"/>
                  <a:gd name="T15" fmla="*/ 6 h 12"/>
                  <a:gd name="T16" fmla="*/ 0 w 42"/>
                  <a:gd name="T17" fmla="*/ 12 h 12"/>
                  <a:gd name="T18" fmla="*/ 42 w 42"/>
                  <a:gd name="T19" fmla="*/ 6 h 12"/>
                  <a:gd name="T20" fmla="*/ 42 w 42"/>
                  <a:gd name="T21" fmla="*/ 6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12"/>
                  <a:gd name="T35" fmla="*/ 42 w 42"/>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12">
                    <a:moveTo>
                      <a:pt x="42" y="6"/>
                    </a:moveTo>
                    <a:lnTo>
                      <a:pt x="42" y="6"/>
                    </a:lnTo>
                    <a:lnTo>
                      <a:pt x="36" y="6"/>
                    </a:lnTo>
                    <a:lnTo>
                      <a:pt x="30" y="0"/>
                    </a:lnTo>
                    <a:lnTo>
                      <a:pt x="24" y="0"/>
                    </a:lnTo>
                    <a:lnTo>
                      <a:pt x="12" y="0"/>
                    </a:lnTo>
                    <a:lnTo>
                      <a:pt x="6" y="6"/>
                    </a:lnTo>
                    <a:lnTo>
                      <a:pt x="0" y="6"/>
                    </a:lnTo>
                    <a:lnTo>
                      <a:pt x="0" y="12"/>
                    </a:lnTo>
                    <a:lnTo>
                      <a:pt x="42" y="6"/>
                    </a:lnTo>
                    <a:close/>
                  </a:path>
                </a:pathLst>
              </a:custGeom>
              <a:solidFill>
                <a:srgbClr val="1A0C80"/>
              </a:solidFill>
              <a:ln w="9525">
                <a:noFill/>
                <a:round/>
                <a:headEnd/>
                <a:tailEnd/>
              </a:ln>
            </p:spPr>
            <p:txBody>
              <a:bodyPr/>
              <a:lstStyle/>
              <a:p>
                <a:pPr>
                  <a:defRPr/>
                </a:pPr>
                <a:endParaRPr lang="en-GB" dirty="0">
                  <a:solidFill>
                    <a:srgbClr val="FFFFFF"/>
                  </a:solidFill>
                </a:endParaRPr>
              </a:p>
            </p:txBody>
          </p:sp>
          <p:sp>
            <p:nvSpPr>
              <p:cNvPr id="65" name="Freeform 235"/>
              <p:cNvSpPr>
                <a:spLocks/>
              </p:cNvSpPr>
              <p:nvPr/>
            </p:nvSpPr>
            <p:spPr bwMode="auto">
              <a:xfrm>
                <a:off x="4224" y="2195"/>
                <a:ext cx="29" cy="36"/>
              </a:xfrm>
              <a:custGeom>
                <a:avLst/>
                <a:gdLst>
                  <a:gd name="T0" fmla="*/ 30 w 30"/>
                  <a:gd name="T1" fmla="*/ 174 h 34"/>
                  <a:gd name="T2" fmla="*/ 24 w 30"/>
                  <a:gd name="T3" fmla="*/ 6 h 34"/>
                  <a:gd name="T4" fmla="*/ 18 w 30"/>
                  <a:gd name="T5" fmla="*/ 6 h 34"/>
                  <a:gd name="T6" fmla="*/ 18 w 30"/>
                  <a:gd name="T7" fmla="*/ 0 h 34"/>
                  <a:gd name="T8" fmla="*/ 12 w 30"/>
                  <a:gd name="T9" fmla="*/ 6 h 34"/>
                  <a:gd name="T10" fmla="*/ 6 w 30"/>
                  <a:gd name="T11" fmla="*/ 6 h 34"/>
                  <a:gd name="T12" fmla="*/ 0 w 30"/>
                  <a:gd name="T13" fmla="*/ 174 h 34"/>
                  <a:gd name="T14" fmla="*/ 0 w 30"/>
                  <a:gd name="T15" fmla="*/ 207 h 34"/>
                  <a:gd name="T16" fmla="*/ 6 w 30"/>
                  <a:gd name="T17" fmla="*/ 239 h 34"/>
                  <a:gd name="T18" fmla="*/ 6 w 30"/>
                  <a:gd name="T19" fmla="*/ 239 h 34"/>
                  <a:gd name="T20" fmla="*/ 12 w 30"/>
                  <a:gd name="T21" fmla="*/ 284 h 34"/>
                  <a:gd name="T22" fmla="*/ 18 w 30"/>
                  <a:gd name="T23" fmla="*/ 284 h 34"/>
                  <a:gd name="T24" fmla="*/ 18 w 30"/>
                  <a:gd name="T25" fmla="*/ 284 h 34"/>
                  <a:gd name="T26" fmla="*/ 24 w 30"/>
                  <a:gd name="T27" fmla="*/ 239 h 34"/>
                  <a:gd name="T28" fmla="*/ 30 w 30"/>
                  <a:gd name="T29" fmla="*/ 239 h 34"/>
                  <a:gd name="T30" fmla="*/ 30 w 30"/>
                  <a:gd name="T31" fmla="*/ 207 h 34"/>
                  <a:gd name="T32" fmla="*/ 30 w 30"/>
                  <a:gd name="T33" fmla="*/ 174 h 34"/>
                  <a:gd name="T34" fmla="*/ 30 w 30"/>
                  <a:gd name="T35" fmla="*/ 174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a:moveTo>
                      <a:pt x="30" y="17"/>
                    </a:moveTo>
                    <a:lnTo>
                      <a:pt x="24" y="6"/>
                    </a:lnTo>
                    <a:lnTo>
                      <a:pt x="18" y="6"/>
                    </a:lnTo>
                    <a:lnTo>
                      <a:pt x="18" y="0"/>
                    </a:lnTo>
                    <a:lnTo>
                      <a:pt x="12" y="6"/>
                    </a:lnTo>
                    <a:lnTo>
                      <a:pt x="6" y="6"/>
                    </a:lnTo>
                    <a:lnTo>
                      <a:pt x="0" y="17"/>
                    </a:lnTo>
                    <a:lnTo>
                      <a:pt x="0" y="23"/>
                    </a:lnTo>
                    <a:lnTo>
                      <a:pt x="6" y="28"/>
                    </a:lnTo>
                    <a:lnTo>
                      <a:pt x="12" y="34"/>
                    </a:lnTo>
                    <a:lnTo>
                      <a:pt x="18" y="34"/>
                    </a:lnTo>
                    <a:lnTo>
                      <a:pt x="24" y="28"/>
                    </a:lnTo>
                    <a:lnTo>
                      <a:pt x="30" y="28"/>
                    </a:lnTo>
                    <a:lnTo>
                      <a:pt x="30" y="23"/>
                    </a:lnTo>
                    <a:lnTo>
                      <a:pt x="30" y="17"/>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66" name="Freeform 236"/>
              <p:cNvSpPr>
                <a:spLocks/>
              </p:cNvSpPr>
              <p:nvPr/>
            </p:nvSpPr>
            <p:spPr bwMode="auto">
              <a:xfrm>
                <a:off x="4224" y="2216"/>
                <a:ext cx="29" cy="6"/>
              </a:xfrm>
              <a:custGeom>
                <a:avLst/>
                <a:gdLst>
                  <a:gd name="T0" fmla="*/ 30 w 30"/>
                  <a:gd name="T1" fmla="*/ 6 h 6"/>
                  <a:gd name="T2" fmla="*/ 30 w 30"/>
                  <a:gd name="T3" fmla="*/ 6 h 6"/>
                  <a:gd name="T4" fmla="*/ 30 w 30"/>
                  <a:gd name="T5" fmla="*/ 6 h 6"/>
                  <a:gd name="T6" fmla="*/ 30 w 30"/>
                  <a:gd name="T7" fmla="*/ 6 h 6"/>
                  <a:gd name="T8" fmla="*/ 30 w 30"/>
                  <a:gd name="T9" fmla="*/ 0 h 6"/>
                  <a:gd name="T10" fmla="*/ 30 w 30"/>
                  <a:gd name="T11" fmla="*/ 0 h 6"/>
                  <a:gd name="T12" fmla="*/ 30 w 30"/>
                  <a:gd name="T13" fmla="*/ 0 h 6"/>
                  <a:gd name="T14" fmla="*/ 30 w 30"/>
                  <a:gd name="T15" fmla="*/ 0 h 6"/>
                  <a:gd name="T16" fmla="*/ 24 w 30"/>
                  <a:gd name="T17" fmla="*/ 0 h 6"/>
                  <a:gd name="T18" fmla="*/ 24 w 30"/>
                  <a:gd name="T19" fmla="*/ 0 h 6"/>
                  <a:gd name="T20" fmla="*/ 24 w 30"/>
                  <a:gd name="T21" fmla="*/ 0 h 6"/>
                  <a:gd name="T22" fmla="*/ 18 w 30"/>
                  <a:gd name="T23" fmla="*/ 0 h 6"/>
                  <a:gd name="T24" fmla="*/ 18 w 30"/>
                  <a:gd name="T25" fmla="*/ 0 h 6"/>
                  <a:gd name="T26" fmla="*/ 12 w 30"/>
                  <a:gd name="T27" fmla="*/ 0 h 6"/>
                  <a:gd name="T28" fmla="*/ 12 w 30"/>
                  <a:gd name="T29" fmla="*/ 0 h 6"/>
                  <a:gd name="T30" fmla="*/ 12 w 30"/>
                  <a:gd name="T31" fmla="*/ 0 h 6"/>
                  <a:gd name="T32" fmla="*/ 6 w 30"/>
                  <a:gd name="T33" fmla="*/ 0 h 6"/>
                  <a:gd name="T34" fmla="*/ 6 w 30"/>
                  <a:gd name="T35" fmla="*/ 0 h 6"/>
                  <a:gd name="T36" fmla="*/ 6 w 30"/>
                  <a:gd name="T37" fmla="*/ 0 h 6"/>
                  <a:gd name="T38" fmla="*/ 0 w 30"/>
                  <a:gd name="T39" fmla="*/ 0 h 6"/>
                  <a:gd name="T40" fmla="*/ 0 w 30"/>
                  <a:gd name="T41" fmla="*/ 0 h 6"/>
                  <a:gd name="T42" fmla="*/ 0 w 30"/>
                  <a:gd name="T43" fmla="*/ 0 h 6"/>
                  <a:gd name="T44" fmla="*/ 0 w 30"/>
                  <a:gd name="T45" fmla="*/ 6 h 6"/>
                  <a:gd name="T46" fmla="*/ 0 w 30"/>
                  <a:gd name="T47" fmla="*/ 6 h 6"/>
                  <a:gd name="T48" fmla="*/ 0 w 30"/>
                  <a:gd name="T49" fmla="*/ 6 h 6"/>
                  <a:gd name="T50" fmla="*/ 0 w 30"/>
                  <a:gd name="T51" fmla="*/ 6 h 6"/>
                  <a:gd name="T52" fmla="*/ 6 w 30"/>
                  <a:gd name="T53" fmla="*/ 6 h 6"/>
                  <a:gd name="T54" fmla="*/ 6 w 30"/>
                  <a:gd name="T55" fmla="*/ 6 h 6"/>
                  <a:gd name="T56" fmla="*/ 12 w 30"/>
                  <a:gd name="T57" fmla="*/ 6 h 6"/>
                  <a:gd name="T58" fmla="*/ 12 w 30"/>
                  <a:gd name="T59" fmla="*/ 6 h 6"/>
                  <a:gd name="T60" fmla="*/ 12 w 30"/>
                  <a:gd name="T61" fmla="*/ 6 h 6"/>
                  <a:gd name="T62" fmla="*/ 18 w 30"/>
                  <a:gd name="T63" fmla="*/ 6 h 6"/>
                  <a:gd name="T64" fmla="*/ 18 w 30"/>
                  <a:gd name="T65" fmla="*/ 6 h 6"/>
                  <a:gd name="T66" fmla="*/ 18 w 30"/>
                  <a:gd name="T67" fmla="*/ 6 h 6"/>
                  <a:gd name="T68" fmla="*/ 24 w 30"/>
                  <a:gd name="T69" fmla="*/ 6 h 6"/>
                  <a:gd name="T70" fmla="*/ 24 w 30"/>
                  <a:gd name="T71" fmla="*/ 6 h 6"/>
                  <a:gd name="T72" fmla="*/ 24 w 30"/>
                  <a:gd name="T73" fmla="*/ 6 h 6"/>
                  <a:gd name="T74" fmla="*/ 30 w 30"/>
                  <a:gd name="T75" fmla="*/ 6 h 6"/>
                  <a:gd name="T76" fmla="*/ 30 w 30"/>
                  <a:gd name="T77" fmla="*/ 6 h 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
                  <a:gd name="T118" fmla="*/ 0 h 6"/>
                  <a:gd name="T119" fmla="*/ 30 w 30"/>
                  <a:gd name="T120" fmla="*/ 6 h 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 h="6">
                    <a:moveTo>
                      <a:pt x="30" y="6"/>
                    </a:moveTo>
                    <a:lnTo>
                      <a:pt x="30" y="6"/>
                    </a:lnTo>
                    <a:lnTo>
                      <a:pt x="30" y="0"/>
                    </a:lnTo>
                    <a:lnTo>
                      <a:pt x="24" y="0"/>
                    </a:lnTo>
                    <a:lnTo>
                      <a:pt x="18" y="0"/>
                    </a:lnTo>
                    <a:lnTo>
                      <a:pt x="12" y="0"/>
                    </a:lnTo>
                    <a:lnTo>
                      <a:pt x="6" y="0"/>
                    </a:lnTo>
                    <a:lnTo>
                      <a:pt x="0" y="0"/>
                    </a:lnTo>
                    <a:lnTo>
                      <a:pt x="0" y="6"/>
                    </a:lnTo>
                    <a:lnTo>
                      <a:pt x="6" y="6"/>
                    </a:lnTo>
                    <a:lnTo>
                      <a:pt x="12" y="6"/>
                    </a:lnTo>
                    <a:lnTo>
                      <a:pt x="18" y="6"/>
                    </a:lnTo>
                    <a:lnTo>
                      <a:pt x="24" y="6"/>
                    </a:lnTo>
                    <a:lnTo>
                      <a:pt x="30" y="6"/>
                    </a:lnTo>
                    <a:close/>
                  </a:path>
                </a:pathLst>
              </a:custGeom>
              <a:solidFill>
                <a:srgbClr val="1A0C80"/>
              </a:solidFill>
              <a:ln w="9525">
                <a:noFill/>
                <a:round/>
                <a:headEnd/>
                <a:tailEnd/>
              </a:ln>
            </p:spPr>
            <p:txBody>
              <a:bodyPr/>
              <a:lstStyle/>
              <a:p>
                <a:pPr>
                  <a:defRPr/>
                </a:pPr>
                <a:endParaRPr lang="en-GB" dirty="0">
                  <a:solidFill>
                    <a:srgbClr val="FFFFFF"/>
                  </a:solidFill>
                </a:endParaRPr>
              </a:p>
            </p:txBody>
          </p:sp>
          <p:sp>
            <p:nvSpPr>
              <p:cNvPr id="67" name="Freeform 237"/>
              <p:cNvSpPr>
                <a:spLocks/>
              </p:cNvSpPr>
              <p:nvPr/>
            </p:nvSpPr>
            <p:spPr bwMode="auto">
              <a:xfrm>
                <a:off x="4224" y="2222"/>
                <a:ext cx="29" cy="2"/>
              </a:xfrm>
              <a:custGeom>
                <a:avLst/>
                <a:gdLst>
                  <a:gd name="T0" fmla="*/ 30 w 30"/>
                  <a:gd name="T1" fmla="*/ 0 h 1"/>
                  <a:gd name="T2" fmla="*/ 30 w 30"/>
                  <a:gd name="T3" fmla="*/ 0 h 1"/>
                  <a:gd name="T4" fmla="*/ 30 w 30"/>
                  <a:gd name="T5" fmla="*/ 0 h 1"/>
                  <a:gd name="T6" fmla="*/ 30 w 30"/>
                  <a:gd name="T7" fmla="*/ 0 h 1"/>
                  <a:gd name="T8" fmla="*/ 30 w 30"/>
                  <a:gd name="T9" fmla="*/ 0 h 1"/>
                  <a:gd name="T10" fmla="*/ 30 w 30"/>
                  <a:gd name="T11" fmla="*/ 0 h 1"/>
                  <a:gd name="T12" fmla="*/ 30 w 30"/>
                  <a:gd name="T13" fmla="*/ 0 h 1"/>
                  <a:gd name="T14" fmla="*/ 30 w 30"/>
                  <a:gd name="T15" fmla="*/ 0 h 1"/>
                  <a:gd name="T16" fmla="*/ 24 w 30"/>
                  <a:gd name="T17" fmla="*/ 0 h 1"/>
                  <a:gd name="T18" fmla="*/ 24 w 30"/>
                  <a:gd name="T19" fmla="*/ 0 h 1"/>
                  <a:gd name="T20" fmla="*/ 24 w 30"/>
                  <a:gd name="T21" fmla="*/ 0 h 1"/>
                  <a:gd name="T22" fmla="*/ 18 w 30"/>
                  <a:gd name="T23" fmla="*/ 0 h 1"/>
                  <a:gd name="T24" fmla="*/ 18 w 30"/>
                  <a:gd name="T25" fmla="*/ 0 h 1"/>
                  <a:gd name="T26" fmla="*/ 12 w 30"/>
                  <a:gd name="T27" fmla="*/ 0 h 1"/>
                  <a:gd name="T28" fmla="*/ 12 w 30"/>
                  <a:gd name="T29" fmla="*/ 0 h 1"/>
                  <a:gd name="T30" fmla="*/ 12 w 30"/>
                  <a:gd name="T31" fmla="*/ 0 h 1"/>
                  <a:gd name="T32" fmla="*/ 6 w 30"/>
                  <a:gd name="T33" fmla="*/ 0 h 1"/>
                  <a:gd name="T34" fmla="*/ 6 w 30"/>
                  <a:gd name="T35" fmla="*/ 0 h 1"/>
                  <a:gd name="T36" fmla="*/ 6 w 30"/>
                  <a:gd name="T37" fmla="*/ 0 h 1"/>
                  <a:gd name="T38" fmla="*/ 0 w 30"/>
                  <a:gd name="T39" fmla="*/ 0 h 1"/>
                  <a:gd name="T40" fmla="*/ 0 w 30"/>
                  <a:gd name="T41" fmla="*/ 0 h 1"/>
                  <a:gd name="T42" fmla="*/ 0 w 30"/>
                  <a:gd name="T43" fmla="*/ 0 h 1"/>
                  <a:gd name="T44" fmla="*/ 0 w 30"/>
                  <a:gd name="T45" fmla="*/ 0 h 1"/>
                  <a:gd name="T46" fmla="*/ 0 w 30"/>
                  <a:gd name="T47" fmla="*/ 0 h 1"/>
                  <a:gd name="T48" fmla="*/ 0 w 30"/>
                  <a:gd name="T49" fmla="*/ 0 h 1"/>
                  <a:gd name="T50" fmla="*/ 6 w 30"/>
                  <a:gd name="T51" fmla="*/ 0 h 1"/>
                  <a:gd name="T52" fmla="*/ 6 w 30"/>
                  <a:gd name="T53" fmla="*/ 0 h 1"/>
                  <a:gd name="T54" fmla="*/ 6 w 30"/>
                  <a:gd name="T55" fmla="*/ 0 h 1"/>
                  <a:gd name="T56" fmla="*/ 12 w 30"/>
                  <a:gd name="T57" fmla="*/ 0 h 1"/>
                  <a:gd name="T58" fmla="*/ 12 w 30"/>
                  <a:gd name="T59" fmla="*/ 0 h 1"/>
                  <a:gd name="T60" fmla="*/ 12 w 30"/>
                  <a:gd name="T61" fmla="*/ 0 h 1"/>
                  <a:gd name="T62" fmla="*/ 18 w 30"/>
                  <a:gd name="T63" fmla="*/ 0 h 1"/>
                  <a:gd name="T64" fmla="*/ 18 w 30"/>
                  <a:gd name="T65" fmla="*/ 0 h 1"/>
                  <a:gd name="T66" fmla="*/ 24 w 30"/>
                  <a:gd name="T67" fmla="*/ 0 h 1"/>
                  <a:gd name="T68" fmla="*/ 24 w 30"/>
                  <a:gd name="T69" fmla="*/ 0 h 1"/>
                  <a:gd name="T70" fmla="*/ 24 w 30"/>
                  <a:gd name="T71" fmla="*/ 0 h 1"/>
                  <a:gd name="T72" fmla="*/ 30 w 30"/>
                  <a:gd name="T73" fmla="*/ 0 h 1"/>
                  <a:gd name="T74" fmla="*/ 30 w 30"/>
                  <a:gd name="T75" fmla="*/ 0 h 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
                  <a:gd name="T115" fmla="*/ 0 h 1"/>
                  <a:gd name="T116" fmla="*/ 30 w 30"/>
                  <a:gd name="T117" fmla="*/ 1 h 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 h="1">
                    <a:moveTo>
                      <a:pt x="30" y="0"/>
                    </a:moveTo>
                    <a:lnTo>
                      <a:pt x="30" y="0"/>
                    </a:lnTo>
                    <a:lnTo>
                      <a:pt x="24" y="0"/>
                    </a:lnTo>
                    <a:lnTo>
                      <a:pt x="18" y="0"/>
                    </a:lnTo>
                    <a:lnTo>
                      <a:pt x="12" y="0"/>
                    </a:lnTo>
                    <a:lnTo>
                      <a:pt x="6" y="0"/>
                    </a:lnTo>
                    <a:lnTo>
                      <a:pt x="0" y="0"/>
                    </a:lnTo>
                    <a:lnTo>
                      <a:pt x="6" y="0"/>
                    </a:lnTo>
                    <a:lnTo>
                      <a:pt x="12" y="0"/>
                    </a:lnTo>
                    <a:lnTo>
                      <a:pt x="18" y="0"/>
                    </a:lnTo>
                    <a:lnTo>
                      <a:pt x="24" y="0"/>
                    </a:lnTo>
                    <a:lnTo>
                      <a:pt x="30" y="0"/>
                    </a:lnTo>
                    <a:close/>
                  </a:path>
                </a:pathLst>
              </a:custGeom>
              <a:solidFill>
                <a:srgbClr val="1A0C80"/>
              </a:solidFill>
              <a:ln w="9525">
                <a:noFill/>
                <a:round/>
                <a:headEnd/>
                <a:tailEnd/>
              </a:ln>
            </p:spPr>
            <p:txBody>
              <a:bodyPr/>
              <a:lstStyle/>
              <a:p>
                <a:pPr>
                  <a:defRPr/>
                </a:pPr>
                <a:endParaRPr lang="en-GB" dirty="0">
                  <a:solidFill>
                    <a:srgbClr val="FFFFFF"/>
                  </a:solidFill>
                </a:endParaRPr>
              </a:p>
            </p:txBody>
          </p:sp>
          <p:sp>
            <p:nvSpPr>
              <p:cNvPr id="68" name="Freeform 238"/>
              <p:cNvSpPr>
                <a:spLocks/>
              </p:cNvSpPr>
              <p:nvPr/>
            </p:nvSpPr>
            <p:spPr bwMode="auto">
              <a:xfrm>
                <a:off x="4235" y="2191"/>
                <a:ext cx="6" cy="6"/>
              </a:xfrm>
              <a:custGeom>
                <a:avLst/>
                <a:gdLst>
                  <a:gd name="T0" fmla="*/ 6 w 6"/>
                  <a:gd name="T1" fmla="*/ 0 h 5"/>
                  <a:gd name="T2" fmla="*/ 6 w 6"/>
                  <a:gd name="T3" fmla="*/ 0 h 5"/>
                  <a:gd name="T4" fmla="*/ 6 w 6"/>
                  <a:gd name="T5" fmla="*/ 0 h 5"/>
                  <a:gd name="T6" fmla="*/ 0 w 6"/>
                  <a:gd name="T7" fmla="*/ 0 h 5"/>
                  <a:gd name="T8" fmla="*/ 0 w 6"/>
                  <a:gd name="T9" fmla="*/ 0 h 5"/>
                  <a:gd name="T10" fmla="*/ 0 w 6"/>
                  <a:gd name="T11" fmla="*/ 0 h 5"/>
                  <a:gd name="T12" fmla="*/ 0 w 6"/>
                  <a:gd name="T13" fmla="*/ 0 h 5"/>
                  <a:gd name="T14" fmla="*/ 0 w 6"/>
                  <a:gd name="T15" fmla="*/ 0 h 5"/>
                  <a:gd name="T16" fmla="*/ 6 w 6"/>
                  <a:gd name="T17" fmla="*/ 5 h 5"/>
                  <a:gd name="T18" fmla="*/ 6 w 6"/>
                  <a:gd name="T19" fmla="*/ 0 h 5"/>
                  <a:gd name="T20" fmla="*/ 6 w 6"/>
                  <a:gd name="T21" fmla="*/ 0 h 5"/>
                  <a:gd name="T22" fmla="*/ 6 w 6"/>
                  <a:gd name="T23" fmla="*/ 0 h 5"/>
                  <a:gd name="T24" fmla="*/ 6 w 6"/>
                  <a:gd name="T25" fmla="*/ 0 h 5"/>
                  <a:gd name="T26" fmla="*/ 6 w 6"/>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5"/>
                  <a:gd name="T44" fmla="*/ 6 w 6"/>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5">
                    <a:moveTo>
                      <a:pt x="6" y="0"/>
                    </a:moveTo>
                    <a:lnTo>
                      <a:pt x="6" y="0"/>
                    </a:lnTo>
                    <a:lnTo>
                      <a:pt x="0" y="0"/>
                    </a:lnTo>
                    <a:lnTo>
                      <a:pt x="6" y="5"/>
                    </a:lnTo>
                    <a:lnTo>
                      <a:pt x="6" y="0"/>
                    </a:lnTo>
                    <a:close/>
                  </a:path>
                </a:pathLst>
              </a:custGeom>
              <a:solidFill>
                <a:srgbClr val="F7F619"/>
              </a:solidFill>
              <a:ln w="9525">
                <a:noFill/>
                <a:round/>
                <a:headEnd/>
                <a:tailEnd/>
              </a:ln>
            </p:spPr>
            <p:txBody>
              <a:bodyPr/>
              <a:lstStyle/>
              <a:p>
                <a:pPr>
                  <a:defRPr/>
                </a:pPr>
                <a:endParaRPr lang="en-GB" dirty="0">
                  <a:solidFill>
                    <a:srgbClr val="FFFFFF"/>
                  </a:solidFill>
                </a:endParaRPr>
              </a:p>
            </p:txBody>
          </p:sp>
          <p:sp>
            <p:nvSpPr>
              <p:cNvPr id="69" name="Freeform 239"/>
              <p:cNvSpPr>
                <a:spLocks/>
              </p:cNvSpPr>
              <p:nvPr/>
            </p:nvSpPr>
            <p:spPr bwMode="auto">
              <a:xfrm>
                <a:off x="4241" y="2185"/>
                <a:ext cx="6" cy="2"/>
              </a:xfrm>
              <a:custGeom>
                <a:avLst/>
                <a:gdLst>
                  <a:gd name="T0" fmla="*/ 6 w 6"/>
                  <a:gd name="T1" fmla="*/ 0 h 1"/>
                  <a:gd name="T2" fmla="*/ 6 w 6"/>
                  <a:gd name="T3" fmla="*/ 0 h 1"/>
                  <a:gd name="T4" fmla="*/ 6 w 6"/>
                  <a:gd name="T5" fmla="*/ 0 h 1"/>
                  <a:gd name="T6" fmla="*/ 0 w 6"/>
                  <a:gd name="T7" fmla="*/ 0 h 1"/>
                  <a:gd name="T8" fmla="*/ 0 w 6"/>
                  <a:gd name="T9" fmla="*/ 0 h 1"/>
                  <a:gd name="T10" fmla="*/ 0 w 6"/>
                  <a:gd name="T11" fmla="*/ 0 h 1"/>
                  <a:gd name="T12" fmla="*/ 0 w 6"/>
                  <a:gd name="T13" fmla="*/ 0 h 1"/>
                  <a:gd name="T14" fmla="*/ 0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dirty="0">
                  <a:solidFill>
                    <a:srgbClr val="FFFFFF"/>
                  </a:solidFill>
                </a:endParaRPr>
              </a:p>
            </p:txBody>
          </p:sp>
          <p:sp>
            <p:nvSpPr>
              <p:cNvPr id="70" name="Freeform 240"/>
              <p:cNvSpPr>
                <a:spLocks/>
              </p:cNvSpPr>
              <p:nvPr/>
            </p:nvSpPr>
            <p:spPr bwMode="auto">
              <a:xfrm>
                <a:off x="4229" y="2185"/>
                <a:ext cx="6" cy="2"/>
              </a:xfrm>
              <a:custGeom>
                <a:avLst/>
                <a:gdLst>
                  <a:gd name="T0" fmla="*/ 6 w 6"/>
                  <a:gd name="T1" fmla="*/ 0 h 1"/>
                  <a:gd name="T2" fmla="*/ 6 w 6"/>
                  <a:gd name="T3" fmla="*/ 0 h 1"/>
                  <a:gd name="T4" fmla="*/ 6 w 6"/>
                  <a:gd name="T5" fmla="*/ 0 h 1"/>
                  <a:gd name="T6" fmla="*/ 6 w 6"/>
                  <a:gd name="T7" fmla="*/ 0 h 1"/>
                  <a:gd name="T8" fmla="*/ 0 w 6"/>
                  <a:gd name="T9" fmla="*/ 0 h 1"/>
                  <a:gd name="T10" fmla="*/ 0 w 6"/>
                  <a:gd name="T11" fmla="*/ 0 h 1"/>
                  <a:gd name="T12" fmla="*/ 0 w 6"/>
                  <a:gd name="T13" fmla="*/ 0 h 1"/>
                  <a:gd name="T14" fmla="*/ 6 w 6"/>
                  <a:gd name="T15" fmla="*/ 0 h 1"/>
                  <a:gd name="T16" fmla="*/ 6 w 6"/>
                  <a:gd name="T17" fmla="*/ 0 h 1"/>
                  <a:gd name="T18" fmla="*/ 6 w 6"/>
                  <a:gd name="T19" fmla="*/ 0 h 1"/>
                  <a:gd name="T20" fmla="*/ 6 w 6"/>
                  <a:gd name="T21" fmla="*/ 0 h 1"/>
                  <a:gd name="T22" fmla="*/ 6 w 6"/>
                  <a:gd name="T23" fmla="*/ 0 h 1"/>
                  <a:gd name="T24" fmla="*/ 6 w 6"/>
                  <a:gd name="T25" fmla="*/ 0 h 1"/>
                  <a:gd name="T26" fmla="*/ 6 w 6"/>
                  <a:gd name="T27" fmla="*/ 0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
                  <a:gd name="T43" fmla="*/ 0 h 1"/>
                  <a:gd name="T44" fmla="*/ 6 w 6"/>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 h="1">
                    <a:moveTo>
                      <a:pt x="6" y="0"/>
                    </a:moveTo>
                    <a:lnTo>
                      <a:pt x="6" y="0"/>
                    </a:lnTo>
                    <a:lnTo>
                      <a:pt x="0" y="0"/>
                    </a:lnTo>
                    <a:lnTo>
                      <a:pt x="6" y="0"/>
                    </a:lnTo>
                    <a:close/>
                  </a:path>
                </a:pathLst>
              </a:custGeom>
              <a:solidFill>
                <a:srgbClr val="F7F619"/>
              </a:solidFill>
              <a:ln w="9525">
                <a:noFill/>
                <a:round/>
                <a:headEnd/>
                <a:tailEnd/>
              </a:ln>
            </p:spPr>
            <p:txBody>
              <a:bodyPr/>
              <a:lstStyle/>
              <a:p>
                <a:pPr>
                  <a:defRPr/>
                </a:pPr>
                <a:endParaRPr lang="en-GB" dirty="0">
                  <a:solidFill>
                    <a:srgbClr val="FFFFFF"/>
                  </a:solidFill>
                </a:endParaRPr>
              </a:p>
            </p:txBody>
          </p:sp>
          <p:sp>
            <p:nvSpPr>
              <p:cNvPr id="71" name="Freeform 241"/>
              <p:cNvSpPr>
                <a:spLocks/>
              </p:cNvSpPr>
              <p:nvPr/>
            </p:nvSpPr>
            <p:spPr bwMode="auto">
              <a:xfrm>
                <a:off x="4188" y="2157"/>
                <a:ext cx="238" cy="162"/>
              </a:xfrm>
              <a:custGeom>
                <a:avLst/>
                <a:gdLst>
                  <a:gd name="T0" fmla="*/ 238 w 238"/>
                  <a:gd name="T1" fmla="*/ 0 h 156"/>
                  <a:gd name="T2" fmla="*/ 0 w 238"/>
                  <a:gd name="T3" fmla="*/ 0 h 156"/>
                  <a:gd name="T4" fmla="*/ 0 w 238"/>
                  <a:gd name="T5" fmla="*/ 1704 h 156"/>
                  <a:gd name="T6" fmla="*/ 238 w 238"/>
                  <a:gd name="T7" fmla="*/ 1704 h 156"/>
                  <a:gd name="T8" fmla="*/ 238 w 238"/>
                  <a:gd name="T9" fmla="*/ 0 h 156"/>
                  <a:gd name="T10" fmla="*/ 238 w 238"/>
                  <a:gd name="T11" fmla="*/ 0 h 156"/>
                  <a:gd name="T12" fmla="*/ 0 60000 65536"/>
                  <a:gd name="T13" fmla="*/ 0 60000 65536"/>
                  <a:gd name="T14" fmla="*/ 0 60000 65536"/>
                  <a:gd name="T15" fmla="*/ 0 60000 65536"/>
                  <a:gd name="T16" fmla="*/ 0 60000 65536"/>
                  <a:gd name="T17" fmla="*/ 0 60000 65536"/>
                  <a:gd name="T18" fmla="*/ 0 w 238"/>
                  <a:gd name="T19" fmla="*/ 0 h 156"/>
                  <a:gd name="T20" fmla="*/ 238 w 23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38" h="156">
                    <a:moveTo>
                      <a:pt x="238" y="0"/>
                    </a:moveTo>
                    <a:lnTo>
                      <a:pt x="0" y="0"/>
                    </a:lnTo>
                    <a:lnTo>
                      <a:pt x="0" y="156"/>
                    </a:lnTo>
                    <a:lnTo>
                      <a:pt x="238" y="156"/>
                    </a:lnTo>
                    <a:lnTo>
                      <a:pt x="238" y="0"/>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grpSp>
        <p:graphicFrame>
          <p:nvGraphicFramePr>
            <p:cNvPr id="31" name="Object 252"/>
            <p:cNvGraphicFramePr>
              <a:graphicFrameLocks noChangeAspect="1"/>
            </p:cNvGraphicFramePr>
            <p:nvPr/>
          </p:nvGraphicFramePr>
          <p:xfrm>
            <a:off x="3829370" y="6619868"/>
            <a:ext cx="186303" cy="121473"/>
          </p:xfrm>
          <a:graphic>
            <a:graphicData uri="http://schemas.openxmlformats.org/presentationml/2006/ole">
              <p:oleObj spid="_x0000_s431107" name="Clip" r:id="rId5" imgW="2835360" imgH="1920600" progId="">
                <p:embed/>
              </p:oleObj>
            </a:graphicData>
          </a:graphic>
        </p:graphicFrame>
        <p:grpSp>
          <p:nvGrpSpPr>
            <p:cNvPr id="27" name="Group 214"/>
            <p:cNvGrpSpPr>
              <a:grpSpLocks/>
            </p:cNvGrpSpPr>
            <p:nvPr userDrawn="1"/>
          </p:nvGrpSpPr>
          <p:grpSpPr bwMode="auto">
            <a:xfrm>
              <a:off x="5544081" y="6619868"/>
              <a:ext cx="193851" cy="123854"/>
              <a:chOff x="4187" y="2402"/>
              <a:chExt cx="240" cy="161"/>
            </a:xfrm>
          </p:grpSpPr>
          <p:sp>
            <p:nvSpPr>
              <p:cNvPr id="55" name="Freeform 215"/>
              <p:cNvSpPr>
                <a:spLocks/>
              </p:cNvSpPr>
              <p:nvPr/>
            </p:nvSpPr>
            <p:spPr bwMode="auto">
              <a:xfrm>
                <a:off x="4234" y="2402"/>
                <a:ext cx="191" cy="161"/>
              </a:xfrm>
              <a:custGeom>
                <a:avLst/>
                <a:gdLst>
                  <a:gd name="T0" fmla="*/ 191 w 191"/>
                  <a:gd name="T1" fmla="*/ 1066 h 156"/>
                  <a:gd name="T2" fmla="*/ 191 w 191"/>
                  <a:gd name="T3" fmla="*/ 0 h 156"/>
                  <a:gd name="T4" fmla="*/ 0 w 191"/>
                  <a:gd name="T5" fmla="*/ 0 h 156"/>
                  <a:gd name="T6" fmla="*/ 0 w 191"/>
                  <a:gd name="T7" fmla="*/ 1066 h 156"/>
                  <a:gd name="T8" fmla="*/ 191 w 191"/>
                  <a:gd name="T9" fmla="*/ 1066 h 156"/>
                  <a:gd name="T10" fmla="*/ 191 w 191"/>
                  <a:gd name="T11" fmla="*/ 1066 h 156"/>
                  <a:gd name="T12" fmla="*/ 0 60000 65536"/>
                  <a:gd name="T13" fmla="*/ 0 60000 65536"/>
                  <a:gd name="T14" fmla="*/ 0 60000 65536"/>
                  <a:gd name="T15" fmla="*/ 0 60000 65536"/>
                  <a:gd name="T16" fmla="*/ 0 60000 65536"/>
                  <a:gd name="T17" fmla="*/ 0 60000 65536"/>
                  <a:gd name="T18" fmla="*/ 0 w 191"/>
                  <a:gd name="T19" fmla="*/ 0 h 156"/>
                  <a:gd name="T20" fmla="*/ 191 w 191"/>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91" h="156">
                    <a:moveTo>
                      <a:pt x="191" y="156"/>
                    </a:moveTo>
                    <a:lnTo>
                      <a:pt x="191" y="0"/>
                    </a:lnTo>
                    <a:lnTo>
                      <a:pt x="0" y="0"/>
                    </a:lnTo>
                    <a:lnTo>
                      <a:pt x="0" y="156"/>
                    </a:lnTo>
                    <a:lnTo>
                      <a:pt x="191" y="156"/>
                    </a:lnTo>
                    <a:close/>
                  </a:path>
                </a:pathLst>
              </a:custGeom>
              <a:solidFill>
                <a:srgbClr val="FFE600"/>
              </a:solidFill>
              <a:ln w="9525">
                <a:noFill/>
                <a:round/>
                <a:headEnd/>
                <a:tailEnd/>
              </a:ln>
            </p:spPr>
            <p:txBody>
              <a:bodyPr/>
              <a:lstStyle/>
              <a:p>
                <a:pPr>
                  <a:defRPr/>
                </a:pPr>
                <a:endParaRPr lang="en-GB" dirty="0">
                  <a:solidFill>
                    <a:srgbClr val="FFFFFF"/>
                  </a:solidFill>
                </a:endParaRPr>
              </a:p>
            </p:txBody>
          </p:sp>
          <p:sp>
            <p:nvSpPr>
              <p:cNvPr id="56" name="Freeform 216"/>
              <p:cNvSpPr>
                <a:spLocks/>
              </p:cNvSpPr>
              <p:nvPr/>
            </p:nvSpPr>
            <p:spPr bwMode="auto">
              <a:xfrm>
                <a:off x="4187" y="2402"/>
                <a:ext cx="77" cy="161"/>
              </a:xfrm>
              <a:custGeom>
                <a:avLst/>
                <a:gdLst>
                  <a:gd name="T0" fmla="*/ 77 w 77"/>
                  <a:gd name="T1" fmla="*/ 1066 h 156"/>
                  <a:gd name="T2" fmla="*/ 77 w 77"/>
                  <a:gd name="T3" fmla="*/ 0 h 156"/>
                  <a:gd name="T4" fmla="*/ 0 w 77"/>
                  <a:gd name="T5" fmla="*/ 0 h 156"/>
                  <a:gd name="T6" fmla="*/ 0 w 77"/>
                  <a:gd name="T7" fmla="*/ 1066 h 156"/>
                  <a:gd name="T8" fmla="*/ 77 w 77"/>
                  <a:gd name="T9" fmla="*/ 1066 h 156"/>
                  <a:gd name="T10" fmla="*/ 77 w 77"/>
                  <a:gd name="T11" fmla="*/ 1066 h 156"/>
                  <a:gd name="T12" fmla="*/ 0 60000 65536"/>
                  <a:gd name="T13" fmla="*/ 0 60000 65536"/>
                  <a:gd name="T14" fmla="*/ 0 60000 65536"/>
                  <a:gd name="T15" fmla="*/ 0 60000 65536"/>
                  <a:gd name="T16" fmla="*/ 0 60000 65536"/>
                  <a:gd name="T17" fmla="*/ 0 60000 65536"/>
                  <a:gd name="T18" fmla="*/ 0 w 77"/>
                  <a:gd name="T19" fmla="*/ 0 h 156"/>
                  <a:gd name="T20" fmla="*/ 77 w 77"/>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7" h="156">
                    <a:moveTo>
                      <a:pt x="77" y="156"/>
                    </a:moveTo>
                    <a:lnTo>
                      <a:pt x="77" y="0"/>
                    </a:lnTo>
                    <a:lnTo>
                      <a:pt x="0" y="0"/>
                    </a:lnTo>
                    <a:lnTo>
                      <a:pt x="0" y="156"/>
                    </a:lnTo>
                    <a:lnTo>
                      <a:pt x="77" y="156"/>
                    </a:lnTo>
                    <a:close/>
                  </a:path>
                </a:pathLst>
              </a:custGeom>
              <a:solidFill>
                <a:srgbClr val="0C419A"/>
              </a:solidFill>
              <a:ln w="9525">
                <a:noFill/>
                <a:round/>
                <a:headEnd/>
                <a:tailEnd/>
              </a:ln>
            </p:spPr>
            <p:txBody>
              <a:bodyPr/>
              <a:lstStyle/>
              <a:p>
                <a:pPr>
                  <a:defRPr/>
                </a:pPr>
                <a:endParaRPr lang="en-GB" dirty="0">
                  <a:solidFill>
                    <a:srgbClr val="FFFFFF"/>
                  </a:solidFill>
                </a:endParaRPr>
              </a:p>
            </p:txBody>
          </p:sp>
          <p:sp>
            <p:nvSpPr>
              <p:cNvPr id="57" name="Freeform 217"/>
              <p:cNvSpPr>
                <a:spLocks/>
              </p:cNvSpPr>
              <p:nvPr/>
            </p:nvSpPr>
            <p:spPr bwMode="auto">
              <a:xfrm>
                <a:off x="4348" y="2402"/>
                <a:ext cx="79" cy="161"/>
              </a:xfrm>
              <a:custGeom>
                <a:avLst/>
                <a:gdLst>
                  <a:gd name="T0" fmla="*/ 78 w 78"/>
                  <a:gd name="T1" fmla="*/ 1066 h 156"/>
                  <a:gd name="T2" fmla="*/ 78 w 78"/>
                  <a:gd name="T3" fmla="*/ 0 h 156"/>
                  <a:gd name="T4" fmla="*/ 0 w 78"/>
                  <a:gd name="T5" fmla="*/ 0 h 156"/>
                  <a:gd name="T6" fmla="*/ 0 w 78"/>
                  <a:gd name="T7" fmla="*/ 1066 h 156"/>
                  <a:gd name="T8" fmla="*/ 78 w 78"/>
                  <a:gd name="T9" fmla="*/ 1066 h 156"/>
                  <a:gd name="T10" fmla="*/ 78 w 78"/>
                  <a:gd name="T11" fmla="*/ 1066 h 156"/>
                  <a:gd name="T12" fmla="*/ 0 60000 65536"/>
                  <a:gd name="T13" fmla="*/ 0 60000 65536"/>
                  <a:gd name="T14" fmla="*/ 0 60000 65536"/>
                  <a:gd name="T15" fmla="*/ 0 60000 65536"/>
                  <a:gd name="T16" fmla="*/ 0 60000 65536"/>
                  <a:gd name="T17" fmla="*/ 0 60000 65536"/>
                  <a:gd name="T18" fmla="*/ 0 w 78"/>
                  <a:gd name="T19" fmla="*/ 0 h 156"/>
                  <a:gd name="T20" fmla="*/ 78 w 78"/>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78" h="156">
                    <a:moveTo>
                      <a:pt x="78" y="156"/>
                    </a:moveTo>
                    <a:lnTo>
                      <a:pt x="78" y="0"/>
                    </a:lnTo>
                    <a:lnTo>
                      <a:pt x="0" y="0"/>
                    </a:lnTo>
                    <a:lnTo>
                      <a:pt x="0" y="156"/>
                    </a:lnTo>
                    <a:lnTo>
                      <a:pt x="78" y="156"/>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58" name="Freeform 218"/>
              <p:cNvSpPr>
                <a:spLocks/>
              </p:cNvSpPr>
              <p:nvPr/>
            </p:nvSpPr>
            <p:spPr bwMode="auto">
              <a:xfrm>
                <a:off x="4187" y="2402"/>
                <a:ext cx="238" cy="161"/>
              </a:xfrm>
              <a:custGeom>
                <a:avLst/>
                <a:gdLst>
                  <a:gd name="T0" fmla="*/ 19 w 244"/>
                  <a:gd name="T1" fmla="*/ 19856 h 151"/>
                  <a:gd name="T2" fmla="*/ 19 w 244"/>
                  <a:gd name="T3" fmla="*/ 0 h 151"/>
                  <a:gd name="T4" fmla="*/ 0 w 244"/>
                  <a:gd name="T5" fmla="*/ 0 h 151"/>
                  <a:gd name="T6" fmla="*/ 0 w 244"/>
                  <a:gd name="T7" fmla="*/ 19856 h 151"/>
                  <a:gd name="T8" fmla="*/ 19 w 244"/>
                  <a:gd name="T9" fmla="*/ 19856 h 151"/>
                  <a:gd name="T10" fmla="*/ 19 w 244"/>
                  <a:gd name="T11" fmla="*/ 19856 h 151"/>
                  <a:gd name="T12" fmla="*/ 0 60000 65536"/>
                  <a:gd name="T13" fmla="*/ 0 60000 65536"/>
                  <a:gd name="T14" fmla="*/ 0 60000 65536"/>
                  <a:gd name="T15" fmla="*/ 0 60000 65536"/>
                  <a:gd name="T16" fmla="*/ 0 60000 65536"/>
                  <a:gd name="T17" fmla="*/ 0 60000 65536"/>
                  <a:gd name="T18" fmla="*/ 0 w 244"/>
                  <a:gd name="T19" fmla="*/ 0 h 151"/>
                  <a:gd name="T20" fmla="*/ 244 w 244"/>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244" h="151">
                    <a:moveTo>
                      <a:pt x="244" y="151"/>
                    </a:moveTo>
                    <a:lnTo>
                      <a:pt x="244" y="0"/>
                    </a:lnTo>
                    <a:lnTo>
                      <a:pt x="0" y="0"/>
                    </a:lnTo>
                    <a:lnTo>
                      <a:pt x="0" y="151"/>
                    </a:lnTo>
                    <a:lnTo>
                      <a:pt x="244" y="151"/>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grpSp>
        <p:grpSp>
          <p:nvGrpSpPr>
            <p:cNvPr id="28" name="Group 38"/>
            <p:cNvGrpSpPr>
              <a:grpSpLocks/>
            </p:cNvGrpSpPr>
            <p:nvPr userDrawn="1"/>
          </p:nvGrpSpPr>
          <p:grpSpPr bwMode="auto">
            <a:xfrm>
              <a:off x="1109726" y="6619868"/>
              <a:ext cx="192235" cy="122256"/>
              <a:chOff x="528" y="1773"/>
              <a:chExt cx="246" cy="156"/>
            </a:xfrm>
          </p:grpSpPr>
          <p:sp>
            <p:nvSpPr>
              <p:cNvPr id="51" name="Freeform 248"/>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close/>
                  </a:path>
                </a:pathLst>
              </a:custGeom>
              <a:solidFill>
                <a:srgbClr val="FFFFFF"/>
              </a:solidFill>
              <a:ln w="9525">
                <a:noFill/>
                <a:round/>
                <a:headEnd/>
                <a:tailEnd/>
              </a:ln>
            </p:spPr>
            <p:txBody>
              <a:bodyPr/>
              <a:lstStyle/>
              <a:p>
                <a:pPr>
                  <a:defRPr/>
                </a:pPr>
                <a:endParaRPr lang="en-GB" dirty="0">
                  <a:solidFill>
                    <a:srgbClr val="FFFFFF"/>
                  </a:solidFill>
                </a:endParaRPr>
              </a:p>
            </p:txBody>
          </p:sp>
          <p:sp>
            <p:nvSpPr>
              <p:cNvPr id="52" name="Freeform 249"/>
              <p:cNvSpPr>
                <a:spLocks/>
              </p:cNvSpPr>
              <p:nvPr/>
            </p:nvSpPr>
            <p:spPr bwMode="auto">
              <a:xfrm>
                <a:off x="528" y="1850"/>
                <a:ext cx="246" cy="79"/>
              </a:xfrm>
              <a:custGeom>
                <a:avLst/>
                <a:gdLst>
                  <a:gd name="T0" fmla="*/ 2929 w 238"/>
                  <a:gd name="T1" fmla="*/ 39 h 79"/>
                  <a:gd name="T2" fmla="*/ 2929 w 238"/>
                  <a:gd name="T3" fmla="*/ 0 h 79"/>
                  <a:gd name="T4" fmla="*/ 0 w 238"/>
                  <a:gd name="T5" fmla="*/ 0 h 79"/>
                  <a:gd name="T6" fmla="*/ 0 w 238"/>
                  <a:gd name="T7" fmla="*/ 39 h 79"/>
                  <a:gd name="T8" fmla="*/ 2929 w 238"/>
                  <a:gd name="T9" fmla="*/ 39 h 79"/>
                  <a:gd name="T10" fmla="*/ 2929 w 238"/>
                  <a:gd name="T11" fmla="*/ 39 h 79"/>
                  <a:gd name="T12" fmla="*/ 0 60000 65536"/>
                  <a:gd name="T13" fmla="*/ 0 60000 65536"/>
                  <a:gd name="T14" fmla="*/ 0 60000 65536"/>
                  <a:gd name="T15" fmla="*/ 0 60000 65536"/>
                  <a:gd name="T16" fmla="*/ 0 60000 65536"/>
                  <a:gd name="T17" fmla="*/ 0 60000 65536"/>
                  <a:gd name="T18" fmla="*/ 0 w 238"/>
                  <a:gd name="T19" fmla="*/ 0 h 79"/>
                  <a:gd name="T20" fmla="*/ 238 w 238"/>
                  <a:gd name="T21" fmla="*/ 79 h 79"/>
                </a:gdLst>
                <a:ahLst/>
                <a:cxnLst>
                  <a:cxn ang="T12">
                    <a:pos x="T0" y="T1"/>
                  </a:cxn>
                  <a:cxn ang="T13">
                    <a:pos x="T2" y="T3"/>
                  </a:cxn>
                  <a:cxn ang="T14">
                    <a:pos x="T4" y="T5"/>
                  </a:cxn>
                  <a:cxn ang="T15">
                    <a:pos x="T6" y="T7"/>
                  </a:cxn>
                  <a:cxn ang="T16">
                    <a:pos x="T8" y="T9"/>
                  </a:cxn>
                  <a:cxn ang="T17">
                    <a:pos x="T10" y="T11"/>
                  </a:cxn>
                </a:cxnLst>
                <a:rect l="T18" t="T19" r="T20" b="T21"/>
                <a:pathLst>
                  <a:path w="238" h="79">
                    <a:moveTo>
                      <a:pt x="238" y="79"/>
                    </a:moveTo>
                    <a:lnTo>
                      <a:pt x="238" y="0"/>
                    </a:lnTo>
                    <a:lnTo>
                      <a:pt x="0" y="0"/>
                    </a:lnTo>
                    <a:lnTo>
                      <a:pt x="0" y="79"/>
                    </a:lnTo>
                    <a:lnTo>
                      <a:pt x="238" y="79"/>
                    </a:lnTo>
                    <a:close/>
                  </a:path>
                </a:pathLst>
              </a:custGeom>
              <a:solidFill>
                <a:srgbClr val="FF0000"/>
              </a:solidFill>
              <a:ln w="9525">
                <a:noFill/>
                <a:round/>
                <a:headEnd/>
                <a:tailEnd/>
              </a:ln>
            </p:spPr>
            <p:txBody>
              <a:bodyPr/>
              <a:lstStyle/>
              <a:p>
                <a:pPr>
                  <a:defRPr/>
                </a:pPr>
                <a:endParaRPr lang="en-GB" dirty="0">
                  <a:solidFill>
                    <a:srgbClr val="FFFFFF"/>
                  </a:solidFill>
                </a:endParaRPr>
              </a:p>
            </p:txBody>
          </p:sp>
          <p:sp>
            <p:nvSpPr>
              <p:cNvPr id="53" name="Freeform 250"/>
              <p:cNvSpPr>
                <a:spLocks/>
              </p:cNvSpPr>
              <p:nvPr/>
            </p:nvSpPr>
            <p:spPr bwMode="auto">
              <a:xfrm>
                <a:off x="528" y="1773"/>
                <a:ext cx="120" cy="156"/>
              </a:xfrm>
              <a:custGeom>
                <a:avLst/>
                <a:gdLst>
                  <a:gd name="T0" fmla="*/ 0 w 119"/>
                  <a:gd name="T1" fmla="*/ 0 h 157"/>
                  <a:gd name="T2" fmla="*/ 0 w 119"/>
                  <a:gd name="T3" fmla="*/ 61 h 157"/>
                  <a:gd name="T4" fmla="*/ 211 w 119"/>
                  <a:gd name="T5" fmla="*/ 39 h 157"/>
                  <a:gd name="T6" fmla="*/ 0 w 119"/>
                  <a:gd name="T7" fmla="*/ 0 h 157"/>
                  <a:gd name="T8" fmla="*/ 0 w 119"/>
                  <a:gd name="T9" fmla="*/ 0 h 157"/>
                  <a:gd name="T10" fmla="*/ 0 60000 65536"/>
                  <a:gd name="T11" fmla="*/ 0 60000 65536"/>
                  <a:gd name="T12" fmla="*/ 0 60000 65536"/>
                  <a:gd name="T13" fmla="*/ 0 60000 65536"/>
                  <a:gd name="T14" fmla="*/ 0 60000 65536"/>
                  <a:gd name="T15" fmla="*/ 0 w 119"/>
                  <a:gd name="T16" fmla="*/ 0 h 157"/>
                  <a:gd name="T17" fmla="*/ 119 w 119"/>
                  <a:gd name="T18" fmla="*/ 157 h 157"/>
                </a:gdLst>
                <a:ahLst/>
                <a:cxnLst>
                  <a:cxn ang="T10">
                    <a:pos x="T0" y="T1"/>
                  </a:cxn>
                  <a:cxn ang="T11">
                    <a:pos x="T2" y="T3"/>
                  </a:cxn>
                  <a:cxn ang="T12">
                    <a:pos x="T4" y="T5"/>
                  </a:cxn>
                  <a:cxn ang="T13">
                    <a:pos x="T6" y="T7"/>
                  </a:cxn>
                  <a:cxn ang="T14">
                    <a:pos x="T8" y="T9"/>
                  </a:cxn>
                </a:cxnLst>
                <a:rect l="T15" t="T16" r="T17" b="T18"/>
                <a:pathLst>
                  <a:path w="119" h="157">
                    <a:moveTo>
                      <a:pt x="0" y="0"/>
                    </a:moveTo>
                    <a:lnTo>
                      <a:pt x="0" y="157"/>
                    </a:lnTo>
                    <a:lnTo>
                      <a:pt x="119" y="78"/>
                    </a:lnTo>
                    <a:lnTo>
                      <a:pt x="0" y="0"/>
                    </a:lnTo>
                    <a:close/>
                  </a:path>
                </a:pathLst>
              </a:custGeom>
              <a:solidFill>
                <a:srgbClr val="1A0C80"/>
              </a:solidFill>
              <a:ln w="9525">
                <a:noFill/>
                <a:round/>
                <a:headEnd/>
                <a:tailEnd/>
              </a:ln>
            </p:spPr>
            <p:txBody>
              <a:bodyPr/>
              <a:lstStyle/>
              <a:p>
                <a:pPr>
                  <a:defRPr/>
                </a:pPr>
                <a:endParaRPr lang="en-GB" dirty="0">
                  <a:solidFill>
                    <a:srgbClr val="FFFFFF"/>
                  </a:solidFill>
                </a:endParaRPr>
              </a:p>
            </p:txBody>
          </p:sp>
          <p:sp>
            <p:nvSpPr>
              <p:cNvPr id="54" name="Freeform 251"/>
              <p:cNvSpPr>
                <a:spLocks/>
              </p:cNvSpPr>
              <p:nvPr/>
            </p:nvSpPr>
            <p:spPr bwMode="auto">
              <a:xfrm>
                <a:off x="528" y="1773"/>
                <a:ext cx="246" cy="156"/>
              </a:xfrm>
              <a:custGeom>
                <a:avLst/>
                <a:gdLst>
                  <a:gd name="T0" fmla="*/ 445 w 244"/>
                  <a:gd name="T1" fmla="*/ 61 h 157"/>
                  <a:gd name="T2" fmla="*/ 445 w 244"/>
                  <a:gd name="T3" fmla="*/ 0 h 157"/>
                  <a:gd name="T4" fmla="*/ 0 w 244"/>
                  <a:gd name="T5" fmla="*/ 0 h 157"/>
                  <a:gd name="T6" fmla="*/ 0 w 244"/>
                  <a:gd name="T7" fmla="*/ 61 h 157"/>
                  <a:gd name="T8" fmla="*/ 445 w 244"/>
                  <a:gd name="T9" fmla="*/ 61 h 157"/>
                  <a:gd name="T10" fmla="*/ 445 w 244"/>
                  <a:gd name="T11" fmla="*/ 61 h 157"/>
                  <a:gd name="T12" fmla="*/ 0 60000 65536"/>
                  <a:gd name="T13" fmla="*/ 0 60000 65536"/>
                  <a:gd name="T14" fmla="*/ 0 60000 65536"/>
                  <a:gd name="T15" fmla="*/ 0 60000 65536"/>
                  <a:gd name="T16" fmla="*/ 0 60000 65536"/>
                  <a:gd name="T17" fmla="*/ 0 60000 65536"/>
                  <a:gd name="T18" fmla="*/ 0 w 244"/>
                  <a:gd name="T19" fmla="*/ 0 h 157"/>
                  <a:gd name="T20" fmla="*/ 244 w 244"/>
                  <a:gd name="T21" fmla="*/ 157 h 157"/>
                </a:gdLst>
                <a:ahLst/>
                <a:cxnLst>
                  <a:cxn ang="T12">
                    <a:pos x="T0" y="T1"/>
                  </a:cxn>
                  <a:cxn ang="T13">
                    <a:pos x="T2" y="T3"/>
                  </a:cxn>
                  <a:cxn ang="T14">
                    <a:pos x="T4" y="T5"/>
                  </a:cxn>
                  <a:cxn ang="T15">
                    <a:pos x="T6" y="T7"/>
                  </a:cxn>
                  <a:cxn ang="T16">
                    <a:pos x="T8" y="T9"/>
                  </a:cxn>
                  <a:cxn ang="T17">
                    <a:pos x="T10" y="T11"/>
                  </a:cxn>
                </a:cxnLst>
                <a:rect l="T18" t="T19" r="T20" b="T21"/>
                <a:pathLst>
                  <a:path w="244" h="157">
                    <a:moveTo>
                      <a:pt x="244" y="157"/>
                    </a:moveTo>
                    <a:lnTo>
                      <a:pt x="244" y="0"/>
                    </a:lnTo>
                    <a:lnTo>
                      <a:pt x="0" y="0"/>
                    </a:lnTo>
                    <a:lnTo>
                      <a:pt x="0" y="157"/>
                    </a:lnTo>
                    <a:lnTo>
                      <a:pt x="244" y="157"/>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grpSp>
        <p:grpSp>
          <p:nvGrpSpPr>
            <p:cNvPr id="29" name="Group 253"/>
            <p:cNvGrpSpPr>
              <a:grpSpLocks/>
            </p:cNvGrpSpPr>
            <p:nvPr userDrawn="1"/>
          </p:nvGrpSpPr>
          <p:grpSpPr bwMode="auto">
            <a:xfrm>
              <a:off x="7785664" y="6619868"/>
              <a:ext cx="190246" cy="122665"/>
              <a:chOff x="528" y="1164"/>
              <a:chExt cx="237" cy="157"/>
            </a:xfrm>
          </p:grpSpPr>
          <p:sp>
            <p:nvSpPr>
              <p:cNvPr id="47" name="Rectangle 254"/>
              <p:cNvSpPr>
                <a:spLocks noChangeArrowheads="1"/>
              </p:cNvSpPr>
              <p:nvPr/>
            </p:nvSpPr>
            <p:spPr bwMode="auto">
              <a:xfrm>
                <a:off x="528" y="1164"/>
                <a:ext cx="237" cy="156"/>
              </a:xfrm>
              <a:prstGeom prst="rect">
                <a:avLst/>
              </a:prstGeom>
              <a:noFill/>
              <a:ln w="3175">
                <a:solidFill>
                  <a:schemeClr val="tx1"/>
                </a:solidFill>
                <a:miter lim="800000"/>
                <a:headEnd/>
                <a:tailEnd/>
              </a:ln>
            </p:spPr>
            <p:txBody>
              <a:bodyPr/>
              <a:lstStyle/>
              <a:p>
                <a:pPr eaLnBrk="0" hangingPunct="0">
                  <a:spcBef>
                    <a:spcPct val="50000"/>
                  </a:spcBef>
                  <a:defRPr/>
                </a:pPr>
                <a:endParaRPr lang="en-US" dirty="0">
                  <a:solidFill>
                    <a:srgbClr val="FFFFFF"/>
                  </a:solidFill>
                  <a:latin typeface="Arial" pitchFamily="34" charset="0"/>
                  <a:cs typeface="Arial" pitchFamily="34" charset="0"/>
                </a:endParaRPr>
              </a:p>
            </p:txBody>
          </p:sp>
          <p:sp>
            <p:nvSpPr>
              <p:cNvPr id="48" name="Rectangle 255"/>
              <p:cNvSpPr>
                <a:spLocks noChangeArrowheads="1"/>
              </p:cNvSpPr>
              <p:nvPr/>
            </p:nvSpPr>
            <p:spPr bwMode="auto">
              <a:xfrm>
                <a:off x="528" y="1164"/>
                <a:ext cx="237" cy="53"/>
              </a:xfrm>
              <a:prstGeom prst="rect">
                <a:avLst/>
              </a:prstGeom>
              <a:solidFill>
                <a:srgbClr val="FFFFFF"/>
              </a:solidFill>
              <a:ln w="3175">
                <a:solidFill>
                  <a:schemeClr val="tx1"/>
                </a:solidFill>
                <a:miter lim="800000"/>
                <a:headEnd/>
                <a:tailEnd/>
              </a:ln>
            </p:spPr>
            <p:txBody>
              <a:bodyPr/>
              <a:lstStyle/>
              <a:p>
                <a:pPr eaLnBrk="0" hangingPunct="0">
                  <a:spcBef>
                    <a:spcPct val="50000"/>
                  </a:spcBef>
                  <a:defRPr/>
                </a:pPr>
                <a:endParaRPr lang="en-US" dirty="0">
                  <a:solidFill>
                    <a:srgbClr val="FFFFFF"/>
                  </a:solidFill>
                  <a:latin typeface="Arial" pitchFamily="34" charset="0"/>
                  <a:cs typeface="Arial" pitchFamily="34" charset="0"/>
                </a:endParaRPr>
              </a:p>
            </p:txBody>
          </p:sp>
          <p:sp>
            <p:nvSpPr>
              <p:cNvPr id="49" name="Rectangle 256"/>
              <p:cNvSpPr>
                <a:spLocks noChangeArrowheads="1"/>
              </p:cNvSpPr>
              <p:nvPr/>
            </p:nvSpPr>
            <p:spPr bwMode="auto">
              <a:xfrm>
                <a:off x="528" y="1217"/>
                <a:ext cx="237" cy="55"/>
              </a:xfrm>
              <a:prstGeom prst="rect">
                <a:avLst/>
              </a:prstGeom>
              <a:solidFill>
                <a:srgbClr val="00FF00"/>
              </a:solidFill>
              <a:ln w="3175">
                <a:solidFill>
                  <a:schemeClr val="tx1">
                    <a:lumMod val="50000"/>
                  </a:schemeClr>
                </a:solidFill>
                <a:miter lim="800000"/>
                <a:headEnd/>
                <a:tailEnd/>
              </a:ln>
            </p:spPr>
            <p:txBody>
              <a:bodyPr/>
              <a:lstStyle/>
              <a:p>
                <a:pPr eaLnBrk="0" hangingPunct="0">
                  <a:spcBef>
                    <a:spcPct val="50000"/>
                  </a:spcBef>
                  <a:defRPr/>
                </a:pPr>
                <a:endParaRPr lang="en-US" dirty="0">
                  <a:solidFill>
                    <a:srgbClr val="FFFFFF"/>
                  </a:solidFill>
                  <a:latin typeface="Arial" pitchFamily="34" charset="0"/>
                  <a:cs typeface="Arial" pitchFamily="34" charset="0"/>
                </a:endParaRPr>
              </a:p>
            </p:txBody>
          </p:sp>
          <p:sp>
            <p:nvSpPr>
              <p:cNvPr id="50" name="Rectangle 257"/>
              <p:cNvSpPr>
                <a:spLocks noChangeArrowheads="1"/>
              </p:cNvSpPr>
              <p:nvPr/>
            </p:nvSpPr>
            <p:spPr bwMode="auto">
              <a:xfrm>
                <a:off x="528" y="1266"/>
                <a:ext cx="237" cy="55"/>
              </a:xfrm>
              <a:prstGeom prst="rect">
                <a:avLst/>
              </a:prstGeom>
              <a:solidFill>
                <a:srgbClr val="FF0000"/>
              </a:solidFill>
              <a:ln w="3175">
                <a:noFill/>
                <a:miter lim="800000"/>
                <a:headEnd/>
                <a:tailEnd/>
              </a:ln>
            </p:spPr>
            <p:txBody>
              <a:bodyPr/>
              <a:lstStyle/>
              <a:p>
                <a:pPr eaLnBrk="0" hangingPunct="0">
                  <a:spcBef>
                    <a:spcPct val="50000"/>
                  </a:spcBef>
                  <a:defRPr/>
                </a:pPr>
                <a:endParaRPr lang="en-US" dirty="0">
                  <a:solidFill>
                    <a:srgbClr val="FFFFFF"/>
                  </a:solidFill>
                  <a:latin typeface="Arial" pitchFamily="34" charset="0"/>
                  <a:cs typeface="Arial" pitchFamily="34" charset="0"/>
                </a:endParaRPr>
              </a:p>
            </p:txBody>
          </p:sp>
        </p:grpSp>
        <p:pic>
          <p:nvPicPr>
            <p:cNvPr id="35" name="Picture 268"/>
            <p:cNvPicPr>
              <a:picLocks noChangeAspect="1" noChangeArrowheads="1"/>
            </p:cNvPicPr>
            <p:nvPr userDrawn="1"/>
          </p:nvPicPr>
          <p:blipFill>
            <a:blip r:embed="rId6" cstate="print"/>
            <a:srcRect/>
            <a:stretch>
              <a:fillRect/>
            </a:stretch>
          </p:blipFill>
          <p:spPr bwMode="auto">
            <a:xfrm>
              <a:off x="3096021" y="6619868"/>
              <a:ext cx="194609" cy="127427"/>
            </a:xfrm>
            <a:prstGeom prst="rect">
              <a:avLst/>
            </a:prstGeom>
            <a:noFill/>
            <a:ln w="9525">
              <a:noFill/>
              <a:miter lim="800000"/>
              <a:headEnd/>
              <a:tailEnd/>
            </a:ln>
          </p:spPr>
        </p:pic>
        <p:grpSp>
          <p:nvGrpSpPr>
            <p:cNvPr id="30" name="Group 269"/>
            <p:cNvGrpSpPr>
              <a:grpSpLocks noChangeAspect="1"/>
            </p:cNvGrpSpPr>
            <p:nvPr userDrawn="1"/>
          </p:nvGrpSpPr>
          <p:grpSpPr bwMode="auto">
            <a:xfrm>
              <a:off x="4312221" y="6619868"/>
              <a:ext cx="187075" cy="119869"/>
              <a:chOff x="4214" y="2064"/>
              <a:chExt cx="242" cy="157"/>
            </a:xfrm>
          </p:grpSpPr>
          <p:sp>
            <p:nvSpPr>
              <p:cNvPr id="43" name="AutoShape 270"/>
              <p:cNvSpPr>
                <a:spLocks noChangeAspect="1" noChangeArrowheads="1" noTextEdit="1"/>
              </p:cNvSpPr>
              <p:nvPr/>
            </p:nvSpPr>
            <p:spPr bwMode="auto">
              <a:xfrm>
                <a:off x="4214" y="2064"/>
                <a:ext cx="242" cy="157"/>
              </a:xfrm>
              <a:prstGeom prst="rect">
                <a:avLst/>
              </a:prstGeom>
              <a:noFill/>
              <a:ln w="6350" algn="ctr">
                <a:solidFill>
                  <a:schemeClr val="tx1"/>
                </a:solidFill>
                <a:miter lim="800000"/>
                <a:headEnd/>
                <a:tailEnd/>
              </a:ln>
            </p:spPr>
            <p:txBody>
              <a:bodyPr/>
              <a:lstStyle/>
              <a:p>
                <a:pPr>
                  <a:defRPr/>
                </a:pPr>
                <a:endParaRPr lang="en-GB" dirty="0">
                  <a:solidFill>
                    <a:srgbClr val="FFFFFF"/>
                  </a:solidFill>
                </a:endParaRPr>
              </a:p>
            </p:txBody>
          </p:sp>
          <p:sp>
            <p:nvSpPr>
              <p:cNvPr id="44" name="Rectangle 271"/>
              <p:cNvSpPr>
                <a:spLocks noChangeArrowheads="1"/>
              </p:cNvSpPr>
              <p:nvPr/>
            </p:nvSpPr>
            <p:spPr bwMode="auto">
              <a:xfrm>
                <a:off x="4214" y="2064"/>
                <a:ext cx="242" cy="53"/>
              </a:xfrm>
              <a:prstGeom prst="rect">
                <a:avLst/>
              </a:prstGeom>
              <a:solidFill>
                <a:srgbClr val="FFFF00"/>
              </a:solidFill>
              <a:ln w="9525">
                <a:noFill/>
                <a:miter lim="800000"/>
                <a:headEnd/>
                <a:tailEnd/>
              </a:ln>
            </p:spPr>
            <p:txBody>
              <a:bodyPr/>
              <a:lstStyle/>
              <a:p>
                <a:pPr eaLnBrk="0" hangingPunct="0">
                  <a:spcBef>
                    <a:spcPct val="50000"/>
                  </a:spcBef>
                  <a:defRPr/>
                </a:pPr>
                <a:endParaRPr lang="en-US" dirty="0">
                  <a:solidFill>
                    <a:srgbClr val="FFFFFF"/>
                  </a:solidFill>
                </a:endParaRPr>
              </a:p>
            </p:txBody>
          </p:sp>
          <p:sp>
            <p:nvSpPr>
              <p:cNvPr id="45" name="Rectangle 272"/>
              <p:cNvSpPr>
                <a:spLocks noChangeArrowheads="1"/>
              </p:cNvSpPr>
              <p:nvPr/>
            </p:nvSpPr>
            <p:spPr bwMode="auto">
              <a:xfrm>
                <a:off x="4214" y="2117"/>
                <a:ext cx="242" cy="51"/>
              </a:xfrm>
              <a:prstGeom prst="rect">
                <a:avLst/>
              </a:prstGeom>
              <a:solidFill>
                <a:srgbClr val="51DC00"/>
              </a:solidFill>
              <a:ln w="9525">
                <a:noFill/>
                <a:miter lim="800000"/>
                <a:headEnd/>
                <a:tailEnd/>
              </a:ln>
            </p:spPr>
            <p:txBody>
              <a:bodyPr/>
              <a:lstStyle/>
              <a:p>
                <a:pPr eaLnBrk="0" hangingPunct="0">
                  <a:spcBef>
                    <a:spcPct val="50000"/>
                  </a:spcBef>
                  <a:defRPr/>
                </a:pPr>
                <a:endParaRPr lang="en-US" dirty="0">
                  <a:solidFill>
                    <a:srgbClr val="FFFFFF"/>
                  </a:solidFill>
                </a:endParaRPr>
              </a:p>
            </p:txBody>
          </p:sp>
          <p:sp>
            <p:nvSpPr>
              <p:cNvPr id="46" name="Rectangle 273"/>
              <p:cNvSpPr>
                <a:spLocks noChangeArrowheads="1"/>
              </p:cNvSpPr>
              <p:nvPr/>
            </p:nvSpPr>
            <p:spPr bwMode="auto">
              <a:xfrm>
                <a:off x="4214" y="2168"/>
                <a:ext cx="242" cy="53"/>
              </a:xfrm>
              <a:prstGeom prst="rect">
                <a:avLst/>
              </a:prstGeom>
              <a:solidFill>
                <a:srgbClr val="FF0000"/>
              </a:solidFill>
              <a:ln w="9525">
                <a:noFill/>
                <a:miter lim="800000"/>
                <a:headEnd/>
                <a:tailEnd/>
              </a:ln>
            </p:spPr>
            <p:txBody>
              <a:bodyPr/>
              <a:lstStyle/>
              <a:p>
                <a:pPr eaLnBrk="0" hangingPunct="0">
                  <a:spcBef>
                    <a:spcPct val="50000"/>
                  </a:spcBef>
                  <a:defRPr/>
                </a:pPr>
                <a:endParaRPr lang="en-US" dirty="0">
                  <a:solidFill>
                    <a:srgbClr val="FFFFFF"/>
                  </a:solidFill>
                </a:endParaRPr>
              </a:p>
            </p:txBody>
          </p:sp>
        </p:grpSp>
        <p:grpSp>
          <p:nvGrpSpPr>
            <p:cNvPr id="248" name="Group 242"/>
            <p:cNvGrpSpPr>
              <a:grpSpLocks/>
            </p:cNvGrpSpPr>
            <p:nvPr userDrawn="1"/>
          </p:nvGrpSpPr>
          <p:grpSpPr bwMode="auto">
            <a:xfrm>
              <a:off x="1598659" y="6619868"/>
              <a:ext cx="190272" cy="121887"/>
              <a:chOff x="5555" y="2058"/>
              <a:chExt cx="245" cy="157"/>
            </a:xfrm>
          </p:grpSpPr>
          <p:sp>
            <p:nvSpPr>
              <p:cNvPr id="39" name="Freeform 243"/>
              <p:cNvSpPr>
                <a:spLocks/>
              </p:cNvSpPr>
              <p:nvPr/>
            </p:nvSpPr>
            <p:spPr bwMode="auto">
              <a:xfrm>
                <a:off x="5555" y="2058"/>
                <a:ext cx="245" cy="157"/>
              </a:xfrm>
              <a:custGeom>
                <a:avLst/>
                <a:gdLst>
                  <a:gd name="T0" fmla="*/ 0 w 244"/>
                  <a:gd name="T1" fmla="*/ 0 h 156"/>
                  <a:gd name="T2" fmla="*/ 0 w 244"/>
                  <a:gd name="T3" fmla="*/ 404 h 156"/>
                  <a:gd name="T4" fmla="*/ 445 w 244"/>
                  <a:gd name="T5" fmla="*/ 404 h 156"/>
                  <a:gd name="T6" fmla="*/ 445 w 244"/>
                  <a:gd name="T7" fmla="*/ 0 h 156"/>
                  <a:gd name="T8" fmla="*/ 0 w 244"/>
                  <a:gd name="T9" fmla="*/ 0 h 156"/>
                  <a:gd name="T10" fmla="*/ 0 w 244"/>
                  <a:gd name="T11" fmla="*/ 0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0" y="0"/>
                    </a:moveTo>
                    <a:lnTo>
                      <a:pt x="0" y="156"/>
                    </a:lnTo>
                    <a:lnTo>
                      <a:pt x="244" y="156"/>
                    </a:lnTo>
                    <a:lnTo>
                      <a:pt x="244" y="0"/>
                    </a:lnTo>
                    <a:lnTo>
                      <a:pt x="0" y="0"/>
                    </a:lnTo>
                    <a:close/>
                  </a:path>
                </a:pathLst>
              </a:custGeom>
              <a:solidFill>
                <a:srgbClr val="000000"/>
              </a:solidFill>
              <a:ln w="9525">
                <a:noFill/>
                <a:round/>
                <a:headEnd/>
                <a:tailEnd/>
              </a:ln>
            </p:spPr>
            <p:txBody>
              <a:bodyPr/>
              <a:lstStyle/>
              <a:p>
                <a:pPr>
                  <a:defRPr/>
                </a:pPr>
                <a:endParaRPr lang="en-GB" dirty="0">
                  <a:solidFill>
                    <a:srgbClr val="FFFFFF"/>
                  </a:solidFill>
                </a:endParaRPr>
              </a:p>
            </p:txBody>
          </p:sp>
          <p:sp>
            <p:nvSpPr>
              <p:cNvPr id="40" name="Freeform 244"/>
              <p:cNvSpPr>
                <a:spLocks/>
              </p:cNvSpPr>
              <p:nvPr/>
            </p:nvSpPr>
            <p:spPr bwMode="auto">
              <a:xfrm>
                <a:off x="5555" y="2162"/>
                <a:ext cx="245" cy="53"/>
              </a:xfrm>
              <a:custGeom>
                <a:avLst/>
                <a:gdLst>
                  <a:gd name="T0" fmla="*/ 0 w 244"/>
                  <a:gd name="T1" fmla="*/ 0 h 45"/>
                  <a:gd name="T2" fmla="*/ 0 w 244"/>
                  <a:gd name="T3" fmla="*/ 47398160 h 45"/>
                  <a:gd name="T4" fmla="*/ 445 w 244"/>
                  <a:gd name="T5" fmla="*/ 47398160 h 45"/>
                  <a:gd name="T6" fmla="*/ 445 w 244"/>
                  <a:gd name="T7" fmla="*/ 0 h 45"/>
                  <a:gd name="T8" fmla="*/ 0 w 244"/>
                  <a:gd name="T9" fmla="*/ 0 h 45"/>
                  <a:gd name="T10" fmla="*/ 0 w 244"/>
                  <a:gd name="T11" fmla="*/ 0 h 45"/>
                  <a:gd name="T12" fmla="*/ 0 60000 65536"/>
                  <a:gd name="T13" fmla="*/ 0 60000 65536"/>
                  <a:gd name="T14" fmla="*/ 0 60000 65536"/>
                  <a:gd name="T15" fmla="*/ 0 60000 65536"/>
                  <a:gd name="T16" fmla="*/ 0 60000 65536"/>
                  <a:gd name="T17" fmla="*/ 0 60000 65536"/>
                  <a:gd name="T18" fmla="*/ 0 w 244"/>
                  <a:gd name="T19" fmla="*/ 0 h 45"/>
                  <a:gd name="T20" fmla="*/ 244 w 244"/>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244" h="45">
                    <a:moveTo>
                      <a:pt x="0" y="0"/>
                    </a:moveTo>
                    <a:lnTo>
                      <a:pt x="0" y="45"/>
                    </a:lnTo>
                    <a:lnTo>
                      <a:pt x="244" y="45"/>
                    </a:lnTo>
                    <a:lnTo>
                      <a:pt x="244" y="0"/>
                    </a:lnTo>
                    <a:lnTo>
                      <a:pt x="0" y="0"/>
                    </a:lnTo>
                    <a:close/>
                  </a:path>
                </a:pathLst>
              </a:custGeom>
              <a:solidFill>
                <a:schemeClr val="bg1"/>
              </a:solidFill>
              <a:ln w="9525">
                <a:noFill/>
                <a:round/>
                <a:headEnd/>
                <a:tailEnd/>
              </a:ln>
            </p:spPr>
            <p:txBody>
              <a:bodyPr/>
              <a:lstStyle/>
              <a:p>
                <a:pPr>
                  <a:defRPr/>
                </a:pPr>
                <a:endParaRPr lang="en-GB" dirty="0">
                  <a:solidFill>
                    <a:srgbClr val="FFFFFF"/>
                  </a:solidFill>
                </a:endParaRPr>
              </a:p>
            </p:txBody>
          </p:sp>
          <p:sp>
            <p:nvSpPr>
              <p:cNvPr id="41" name="Freeform 245"/>
              <p:cNvSpPr>
                <a:spLocks/>
              </p:cNvSpPr>
              <p:nvPr/>
            </p:nvSpPr>
            <p:spPr bwMode="auto">
              <a:xfrm>
                <a:off x="5555" y="2060"/>
                <a:ext cx="245" cy="55"/>
              </a:xfrm>
              <a:custGeom>
                <a:avLst/>
                <a:gdLst>
                  <a:gd name="T0" fmla="*/ 0 w 244"/>
                  <a:gd name="T1" fmla="*/ 0 h 50"/>
                  <a:gd name="T2" fmla="*/ 0 w 244"/>
                  <a:gd name="T3" fmla="*/ 17379 h 50"/>
                  <a:gd name="T4" fmla="*/ 445 w 244"/>
                  <a:gd name="T5" fmla="*/ 17379 h 50"/>
                  <a:gd name="T6" fmla="*/ 445 w 244"/>
                  <a:gd name="T7" fmla="*/ 0 h 50"/>
                  <a:gd name="T8" fmla="*/ 0 w 244"/>
                  <a:gd name="T9" fmla="*/ 0 h 50"/>
                  <a:gd name="T10" fmla="*/ 0 w 244"/>
                  <a:gd name="T11" fmla="*/ 0 h 50"/>
                  <a:gd name="T12" fmla="*/ 0 60000 65536"/>
                  <a:gd name="T13" fmla="*/ 0 60000 65536"/>
                  <a:gd name="T14" fmla="*/ 0 60000 65536"/>
                  <a:gd name="T15" fmla="*/ 0 60000 65536"/>
                  <a:gd name="T16" fmla="*/ 0 60000 65536"/>
                  <a:gd name="T17" fmla="*/ 0 60000 65536"/>
                  <a:gd name="T18" fmla="*/ 0 w 244"/>
                  <a:gd name="T19" fmla="*/ 0 h 50"/>
                  <a:gd name="T20" fmla="*/ 244 w 24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244" h="50">
                    <a:moveTo>
                      <a:pt x="0" y="0"/>
                    </a:moveTo>
                    <a:lnTo>
                      <a:pt x="0" y="50"/>
                    </a:lnTo>
                    <a:lnTo>
                      <a:pt x="244" y="50"/>
                    </a:lnTo>
                    <a:lnTo>
                      <a:pt x="244" y="0"/>
                    </a:lnTo>
                    <a:lnTo>
                      <a:pt x="0" y="0"/>
                    </a:lnTo>
                    <a:close/>
                  </a:path>
                </a:pathLst>
              </a:custGeom>
              <a:solidFill>
                <a:srgbClr val="0000FF"/>
              </a:solidFill>
              <a:ln w="9525">
                <a:noFill/>
                <a:round/>
                <a:headEnd/>
                <a:tailEnd/>
              </a:ln>
            </p:spPr>
            <p:txBody>
              <a:bodyPr/>
              <a:lstStyle/>
              <a:p>
                <a:pPr>
                  <a:defRPr/>
                </a:pPr>
                <a:endParaRPr lang="en-GB" dirty="0">
                  <a:solidFill>
                    <a:srgbClr val="FFFFFF"/>
                  </a:solidFill>
                </a:endParaRPr>
              </a:p>
            </p:txBody>
          </p:sp>
          <p:sp>
            <p:nvSpPr>
              <p:cNvPr id="42" name="Freeform 246"/>
              <p:cNvSpPr>
                <a:spLocks/>
              </p:cNvSpPr>
              <p:nvPr/>
            </p:nvSpPr>
            <p:spPr bwMode="auto">
              <a:xfrm>
                <a:off x="5555" y="2058"/>
                <a:ext cx="245" cy="157"/>
              </a:xfrm>
              <a:custGeom>
                <a:avLst/>
                <a:gdLst>
                  <a:gd name="T0" fmla="*/ 445 w 244"/>
                  <a:gd name="T1" fmla="*/ 404 h 156"/>
                  <a:gd name="T2" fmla="*/ 445 w 244"/>
                  <a:gd name="T3" fmla="*/ 0 h 156"/>
                  <a:gd name="T4" fmla="*/ 0 w 244"/>
                  <a:gd name="T5" fmla="*/ 0 h 156"/>
                  <a:gd name="T6" fmla="*/ 0 w 244"/>
                  <a:gd name="T7" fmla="*/ 404 h 156"/>
                  <a:gd name="T8" fmla="*/ 445 w 244"/>
                  <a:gd name="T9" fmla="*/ 404 h 156"/>
                  <a:gd name="T10" fmla="*/ 445 w 244"/>
                  <a:gd name="T11" fmla="*/ 404 h 156"/>
                  <a:gd name="T12" fmla="*/ 0 60000 65536"/>
                  <a:gd name="T13" fmla="*/ 0 60000 65536"/>
                  <a:gd name="T14" fmla="*/ 0 60000 65536"/>
                  <a:gd name="T15" fmla="*/ 0 60000 65536"/>
                  <a:gd name="T16" fmla="*/ 0 60000 65536"/>
                  <a:gd name="T17" fmla="*/ 0 60000 65536"/>
                  <a:gd name="T18" fmla="*/ 0 w 244"/>
                  <a:gd name="T19" fmla="*/ 0 h 156"/>
                  <a:gd name="T20" fmla="*/ 244 w 244"/>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244" h="156">
                    <a:moveTo>
                      <a:pt x="244" y="156"/>
                    </a:moveTo>
                    <a:lnTo>
                      <a:pt x="244" y="0"/>
                    </a:lnTo>
                    <a:lnTo>
                      <a:pt x="0" y="0"/>
                    </a:lnTo>
                    <a:lnTo>
                      <a:pt x="0" y="156"/>
                    </a:lnTo>
                    <a:lnTo>
                      <a:pt x="244" y="156"/>
                    </a:lnTo>
                  </a:path>
                </a:pathLst>
              </a:custGeom>
              <a:noFill/>
              <a:ln w="0">
                <a:solidFill>
                  <a:srgbClr val="000000"/>
                </a:solidFill>
                <a:prstDash val="solid"/>
                <a:round/>
                <a:headEnd/>
                <a:tailEnd/>
              </a:ln>
            </p:spPr>
            <p:txBody>
              <a:bodyPr/>
              <a:lstStyle/>
              <a:p>
                <a:pPr>
                  <a:defRPr/>
                </a:pPr>
                <a:endParaRPr lang="en-GB" dirty="0">
                  <a:solidFill>
                    <a:srgbClr val="FFFFFF"/>
                  </a:solidFill>
                </a:endParaRPr>
              </a:p>
            </p:txBody>
          </p:sp>
        </p:grpSp>
        <p:pic>
          <p:nvPicPr>
            <p:cNvPr id="38" name="Picture 3"/>
            <p:cNvPicPr>
              <a:picLocks noChangeAspect="1" noChangeArrowheads="1"/>
            </p:cNvPicPr>
            <p:nvPr userDrawn="1"/>
          </p:nvPicPr>
          <p:blipFill>
            <a:blip r:embed="rId7" cstate="print"/>
            <a:srcRect/>
            <a:stretch>
              <a:fillRect/>
            </a:stretch>
          </p:blipFill>
          <p:spPr bwMode="auto">
            <a:xfrm>
              <a:off x="8048478" y="6619868"/>
              <a:ext cx="192235" cy="123854"/>
            </a:xfrm>
            <a:prstGeom prst="rect">
              <a:avLst/>
            </a:prstGeom>
            <a:noFill/>
            <a:ln w="9525">
              <a:noFill/>
              <a:miter lim="800000"/>
              <a:headEnd/>
              <a:tailEnd/>
            </a:ln>
          </p:spPr>
        </p:pic>
      </p:grpSp>
      <p:sp>
        <p:nvSpPr>
          <p:cNvPr id="247" name="Rectangle 39"/>
          <p:cNvSpPr>
            <a:spLocks noChangeArrowheads="1"/>
          </p:cNvSpPr>
          <p:nvPr userDrawn="1"/>
        </p:nvSpPr>
        <p:spPr bwMode="auto">
          <a:xfrm>
            <a:off x="316026" y="180978"/>
            <a:ext cx="141064" cy="138499"/>
          </a:xfrm>
          <a:prstGeom prst="rect">
            <a:avLst/>
          </a:prstGeom>
          <a:noFill/>
          <a:ln w="9525">
            <a:noFill/>
            <a:miter lim="800000"/>
            <a:headEnd/>
            <a:tailEnd/>
          </a:ln>
        </p:spPr>
        <p:txBody>
          <a:bodyPr wrap="none" lIns="0" tIns="0" rIns="0" bIns="0">
            <a:spAutoFit/>
          </a:bodyPr>
          <a:lstStyle/>
          <a:p>
            <a:pPr algn="ctr" eaLnBrk="0" hangingPunct="0">
              <a:defRPr/>
            </a:pPr>
            <a:fld id="{C4DB5A8F-B97C-4F92-A89C-4616A2E493DE}" type="slidenum">
              <a:rPr lang="de-DE" b="0">
                <a:solidFill>
                  <a:srgbClr val="00B5E2"/>
                </a:solidFill>
                <a:latin typeface="Arial" pitchFamily="34" charset="0"/>
                <a:cs typeface="Arial" pitchFamily="34" charset="0"/>
              </a:rPr>
              <a:pPr algn="ctr" eaLnBrk="0" hangingPunct="0">
                <a:defRPr/>
              </a:pPr>
              <a:t>‹#›</a:t>
            </a:fld>
            <a:endParaRPr lang="de-DE" b="0" dirty="0">
              <a:solidFill>
                <a:srgbClr val="00B5E2"/>
              </a:solidFill>
              <a:latin typeface="Arial" pitchFamily="34" charset="0"/>
              <a:cs typeface="Arial" pitchFamily="34" charset="0"/>
            </a:endParaRPr>
          </a:p>
        </p:txBody>
      </p:sp>
      <p:sp>
        <p:nvSpPr>
          <p:cNvPr id="8" name="Rectangle 41"/>
          <p:cNvSpPr>
            <a:spLocks noGrp="1" noChangeArrowheads="1"/>
          </p:cNvSpPr>
          <p:nvPr userDrawn="1">
            <p:ph type="subTitle" sz="quarter" idx="1"/>
          </p:nvPr>
        </p:nvSpPr>
        <p:spPr>
          <a:xfrm>
            <a:off x="258798" y="534844"/>
            <a:ext cx="5952226" cy="1449237"/>
          </a:xfrm>
        </p:spPr>
        <p:txBody>
          <a:bodyPr anchor="ctr"/>
          <a:lstStyle>
            <a:lvl1pPr marL="0" indent="0">
              <a:lnSpc>
                <a:spcPts val="3400"/>
              </a:lnSpc>
              <a:buNone/>
              <a:defRPr b="1" cap="all" baseline="0">
                <a:solidFill>
                  <a:schemeClr val="bg1"/>
                </a:solidFill>
              </a:defRPr>
            </a:lvl1pPr>
          </a:lstStyle>
          <a:p>
            <a:r>
              <a:rPr lang="en-US" smtClean="0"/>
              <a:t>Click to edit Master subtitle style</a:t>
            </a:r>
            <a:endParaRPr lang="en-GB" dirty="0" smtClean="0"/>
          </a:p>
        </p:txBody>
      </p:sp>
      <p:sp>
        <p:nvSpPr>
          <p:cNvPr id="251" name="Rectangle 250"/>
          <p:cNvSpPr/>
          <p:nvPr userDrawn="1"/>
        </p:nvSpPr>
        <p:spPr bwMode="auto">
          <a:xfrm>
            <a:off x="6334130" y="542931"/>
            <a:ext cx="3571875" cy="1476375"/>
          </a:xfrm>
          <a:prstGeom prst="rect">
            <a:avLst/>
          </a:prstGeom>
          <a:solidFill>
            <a:schemeClr val="bg1"/>
          </a:solidFill>
          <a:ln w="9525" cap="flat" cmpd="sng" algn="ctr">
            <a:noFill/>
            <a:prstDash val="solid"/>
            <a:round/>
            <a:headEnd type="none" w="med" len="med"/>
            <a:tailEnd type="none" w="med" len="med"/>
          </a:ln>
          <a:effectLst/>
        </p:spPr>
        <p:txBody>
          <a:bodyPr lIns="35988" tIns="35988" rIns="35988" bIns="35988"/>
          <a:lstStyle/>
          <a:p>
            <a:pPr eaLnBrk="0" hangingPunct="0">
              <a:spcBef>
                <a:spcPct val="50000"/>
              </a:spcBef>
              <a:defRPr/>
            </a:pPr>
            <a:endParaRPr lang="en-GB" dirty="0">
              <a:solidFill>
                <a:srgbClr val="FFFFFF"/>
              </a:solidFill>
            </a:endParaRPr>
          </a:p>
        </p:txBody>
      </p:sp>
      <p:pic>
        <p:nvPicPr>
          <p:cNvPr id="252" name="Picture 11" descr="EUMETSATLogo_hor_noTagline_solid_CMYK UPDATED version.png"/>
          <p:cNvPicPr>
            <a:picLocks noChangeAspect="1"/>
          </p:cNvPicPr>
          <p:nvPr userDrawn="1"/>
        </p:nvPicPr>
        <p:blipFill>
          <a:blip r:embed="rId8" cstate="print"/>
          <a:srcRect/>
          <a:stretch>
            <a:fillRect/>
          </a:stretch>
        </p:blipFill>
        <p:spPr bwMode="auto">
          <a:xfrm>
            <a:off x="6810380" y="1019175"/>
            <a:ext cx="2614613" cy="482600"/>
          </a:xfrm>
          <a:prstGeom prst="rect">
            <a:avLst/>
          </a:prstGeom>
          <a:noFill/>
          <a:ln w="9525">
            <a:noFill/>
            <a:miter lim="800000"/>
            <a:headEnd/>
            <a:tailEnd/>
          </a:ln>
        </p:spPr>
      </p:pic>
      <p:sp>
        <p:nvSpPr>
          <p:cNvPr id="246" name="Rectangle 61"/>
          <p:cNvSpPr>
            <a:spLocks noChangeArrowheads="1"/>
          </p:cNvSpPr>
          <p:nvPr userDrawn="1"/>
        </p:nvSpPr>
        <p:spPr bwMode="auto">
          <a:xfrm>
            <a:off x="740533" y="188642"/>
            <a:ext cx="3299766" cy="276999"/>
          </a:xfrm>
          <a:prstGeom prst="rect">
            <a:avLst/>
          </a:prstGeom>
          <a:noFill/>
          <a:ln w="9525">
            <a:noFill/>
            <a:miter lim="800000"/>
            <a:headEnd/>
            <a:tailEnd/>
          </a:ln>
        </p:spPr>
        <p:txBody>
          <a:bodyPr wrap="square" lIns="0" tIns="0" rIns="0" bIns="0">
            <a:spAutoFit/>
          </a:bodyPr>
          <a:lstStyle/>
          <a:p>
            <a:pPr defTabSz="862096" eaLnBrk="0" hangingPunct="0">
              <a:defRPr/>
            </a:pPr>
            <a:r>
              <a:rPr lang="de-DE" b="0" dirty="0" smtClean="0">
                <a:solidFill>
                  <a:srgbClr val="00B5E2"/>
                </a:solidFill>
                <a:latin typeface="Arial" pitchFamily="34" charset="0"/>
                <a:cs typeface="Arial" pitchFamily="34" charset="0"/>
              </a:rPr>
              <a:t>, </a:t>
            </a:r>
            <a:r>
              <a:rPr lang="en-GB" b="0" dirty="0" smtClean="0">
                <a:solidFill>
                  <a:srgbClr val="00B5E2"/>
                </a:solidFill>
                <a:latin typeface="Arial" pitchFamily="34" charset="0"/>
                <a:cs typeface="Arial" pitchFamily="34" charset="0"/>
              </a:rPr>
              <a:t>EUM/OPS/VWG/14/748988, </a:t>
            </a:r>
            <a:r>
              <a:rPr lang="de-DE" b="0" dirty="0" smtClean="0">
                <a:solidFill>
                  <a:srgbClr val="00B5E2"/>
                </a:solidFill>
                <a:latin typeface="Arial" pitchFamily="34" charset="0"/>
                <a:cs typeface="Arial" pitchFamily="34" charset="0"/>
              </a:rPr>
              <a:t>v1, 27 </a:t>
            </a:r>
            <a:r>
              <a:rPr lang="de-DE" b="0" dirty="0" err="1" smtClean="0">
                <a:solidFill>
                  <a:srgbClr val="00B5E2"/>
                </a:solidFill>
                <a:latin typeface="Arial" pitchFamily="34" charset="0"/>
                <a:cs typeface="Arial" pitchFamily="34" charset="0"/>
              </a:rPr>
              <a:t>February</a:t>
            </a:r>
            <a:r>
              <a:rPr lang="de-DE" b="0" dirty="0" smtClean="0">
                <a:solidFill>
                  <a:srgbClr val="00B5E2"/>
                </a:solidFill>
                <a:latin typeface="Arial" pitchFamily="34" charset="0"/>
                <a:cs typeface="Arial" pitchFamily="34" charset="0"/>
              </a:rPr>
              <a:t> 2014</a:t>
            </a:r>
            <a:r>
              <a:rPr lang="en-GB" b="0" dirty="0" smtClean="0">
                <a:solidFill>
                  <a:srgbClr val="FFFFFF"/>
                </a:solidFill>
                <a:latin typeface="Times New Roman" charset="0"/>
              </a:rPr>
              <a:t> </a:t>
            </a:r>
          </a:p>
          <a:p>
            <a:pPr eaLnBrk="0" hangingPunct="0">
              <a:defRPr/>
            </a:pPr>
            <a:endParaRPr lang="de-DE" b="0" dirty="0">
              <a:solidFill>
                <a:srgbClr val="FFFFFF"/>
              </a:solidFill>
              <a:latin typeface="Arial" pitchFamily="34" charset="0"/>
              <a:cs typeface="Arial" pitchFamily="34" charset="0"/>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8_Title Slide">
    <p:bg bwMode="ltGray">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4" name="Picture 25" descr="EUMETSATwhite.png"/>
          <p:cNvPicPr>
            <a:picLocks noChangeAspect="1"/>
          </p:cNvPicPr>
          <p:nvPr userDrawn="1"/>
        </p:nvPicPr>
        <p:blipFill>
          <a:blip r:embed="rId3" cstate="print"/>
          <a:srcRect/>
          <a:stretch>
            <a:fillRect/>
          </a:stretch>
        </p:blipFill>
        <p:spPr bwMode="auto">
          <a:xfrm>
            <a:off x="8891593" y="6604000"/>
            <a:ext cx="808037" cy="149225"/>
          </a:xfrm>
          <a:prstGeom prst="rect">
            <a:avLst/>
          </a:prstGeom>
          <a:noFill/>
          <a:ln w="9525">
            <a:noFill/>
            <a:miter lim="800000"/>
            <a:headEnd/>
            <a:tailEnd/>
          </a:ln>
        </p:spPr>
      </p:pic>
      <p:sp>
        <p:nvSpPr>
          <p:cNvPr id="6" name="Rectangle 39"/>
          <p:cNvSpPr>
            <a:spLocks noChangeArrowheads="1"/>
          </p:cNvSpPr>
          <p:nvPr userDrawn="1"/>
        </p:nvSpPr>
        <p:spPr bwMode="auto">
          <a:xfrm>
            <a:off x="316026" y="6610353"/>
            <a:ext cx="141064" cy="138499"/>
          </a:xfrm>
          <a:prstGeom prst="rect">
            <a:avLst/>
          </a:prstGeom>
          <a:noFill/>
          <a:ln w="9525">
            <a:noFill/>
            <a:miter lim="800000"/>
            <a:headEnd/>
            <a:tailEnd/>
          </a:ln>
        </p:spPr>
        <p:txBody>
          <a:bodyPr wrap="none" lIns="0" tIns="0" rIns="0" bIns="0">
            <a:spAutoFit/>
          </a:bodyPr>
          <a:lstStyle/>
          <a:p>
            <a:pPr algn="ctr" eaLnBrk="0" hangingPunct="0">
              <a:defRPr/>
            </a:pPr>
            <a:fld id="{77640CE9-6600-4461-80F9-194BCF128167}" type="slidenum">
              <a:rPr lang="de-DE" b="0">
                <a:solidFill>
                  <a:srgbClr val="00B5E2"/>
                </a:solidFill>
                <a:latin typeface="Arial" pitchFamily="34" charset="0"/>
                <a:cs typeface="Arial" pitchFamily="34" charset="0"/>
              </a:rPr>
              <a:pPr algn="ctr" eaLnBrk="0" hangingPunct="0">
                <a:defRPr/>
              </a:pPr>
              <a:t>‹#›</a:t>
            </a:fld>
            <a:endParaRPr lang="de-DE" b="0" dirty="0">
              <a:solidFill>
                <a:srgbClr val="00B5E2"/>
              </a:solidFill>
              <a:latin typeface="Arial" pitchFamily="34" charset="0"/>
              <a:cs typeface="Arial" pitchFamily="34" charset="0"/>
            </a:endParaRPr>
          </a:p>
        </p:txBody>
      </p:sp>
      <p:sp>
        <p:nvSpPr>
          <p:cNvPr id="8" name="Rectangle 41"/>
          <p:cNvSpPr>
            <a:spLocks noGrp="1" noChangeArrowheads="1"/>
          </p:cNvSpPr>
          <p:nvPr>
            <p:ph type="subTitle" sz="quarter" idx="1"/>
          </p:nvPr>
        </p:nvSpPr>
        <p:spPr>
          <a:xfrm>
            <a:off x="258798" y="534844"/>
            <a:ext cx="9351933" cy="1449237"/>
          </a:xfrm>
        </p:spPr>
        <p:txBody>
          <a:bodyPr anchor="ctr"/>
          <a:lstStyle>
            <a:lvl1pPr marL="0" indent="0">
              <a:lnSpc>
                <a:spcPts val="3400"/>
              </a:lnSpc>
              <a:buNone/>
              <a:defRPr b="1" cap="all" baseline="0">
                <a:solidFill>
                  <a:schemeClr val="bg1"/>
                </a:solidFill>
              </a:defRPr>
            </a:lvl1pPr>
          </a:lstStyle>
          <a:p>
            <a:r>
              <a:rPr lang="en-US" smtClean="0"/>
              <a:t>Click to edit Master subtitle style</a:t>
            </a:r>
            <a:endParaRPr lang="en-GB" dirty="0" smtClean="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9_Title Slide">
    <p:bg bwMode="ltGray">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3" name="Picture 25" descr="EUMETSATwhite.png"/>
          <p:cNvPicPr>
            <a:picLocks noChangeAspect="1"/>
          </p:cNvPicPr>
          <p:nvPr userDrawn="1"/>
        </p:nvPicPr>
        <p:blipFill>
          <a:blip r:embed="rId3" cstate="print"/>
          <a:srcRect/>
          <a:stretch>
            <a:fillRect/>
          </a:stretch>
        </p:blipFill>
        <p:spPr bwMode="auto">
          <a:xfrm>
            <a:off x="8891593" y="6604000"/>
            <a:ext cx="808037" cy="149225"/>
          </a:xfrm>
          <a:prstGeom prst="rect">
            <a:avLst/>
          </a:prstGeom>
          <a:noFill/>
          <a:ln w="9525">
            <a:noFill/>
            <a:miter lim="800000"/>
            <a:headEnd/>
            <a:tailEnd/>
          </a:ln>
        </p:spPr>
      </p:pic>
      <p:sp>
        <p:nvSpPr>
          <p:cNvPr id="7" name="Rectangle 39"/>
          <p:cNvSpPr>
            <a:spLocks noChangeArrowheads="1"/>
          </p:cNvSpPr>
          <p:nvPr userDrawn="1"/>
        </p:nvSpPr>
        <p:spPr bwMode="auto">
          <a:xfrm>
            <a:off x="316026" y="6610353"/>
            <a:ext cx="141064" cy="138499"/>
          </a:xfrm>
          <a:prstGeom prst="rect">
            <a:avLst/>
          </a:prstGeom>
          <a:noFill/>
          <a:ln w="9525">
            <a:noFill/>
            <a:miter lim="800000"/>
            <a:headEnd/>
            <a:tailEnd/>
          </a:ln>
        </p:spPr>
        <p:txBody>
          <a:bodyPr wrap="none" lIns="0" tIns="0" rIns="0" bIns="0">
            <a:spAutoFit/>
          </a:bodyPr>
          <a:lstStyle/>
          <a:p>
            <a:pPr algn="ctr" eaLnBrk="0" hangingPunct="0">
              <a:defRPr/>
            </a:pPr>
            <a:fld id="{ADAE86F7-0BD7-4E98-960B-6036BF03EBC1}" type="slidenum">
              <a:rPr lang="de-DE" b="0">
                <a:solidFill>
                  <a:srgbClr val="00B5E2"/>
                </a:solidFill>
                <a:latin typeface="Arial" pitchFamily="34" charset="0"/>
                <a:cs typeface="Arial" pitchFamily="34" charset="0"/>
              </a:rPr>
              <a:pPr algn="ctr" eaLnBrk="0" hangingPunct="0">
                <a:defRPr/>
              </a:pPr>
              <a:t>‹#›</a:t>
            </a:fld>
            <a:endParaRPr lang="de-DE" b="0" dirty="0">
              <a:solidFill>
                <a:srgbClr val="00B5E2"/>
              </a:solidFill>
              <a:latin typeface="Arial" pitchFamily="34" charset="0"/>
              <a:cs typeface="Arial" pitchFamily="34" charset="0"/>
            </a:endParaRPr>
          </a:p>
        </p:txBody>
      </p:sp>
      <p:sp>
        <p:nvSpPr>
          <p:cNvPr id="6" name="Title 1"/>
          <p:cNvSpPr>
            <a:spLocks noGrp="1"/>
          </p:cNvSpPr>
          <p:nvPr>
            <p:ph type="title"/>
          </p:nvPr>
        </p:nvSpPr>
        <p:spPr>
          <a:xfrm>
            <a:off x="5" y="4"/>
            <a:ext cx="9799638" cy="854075"/>
          </a:xfrm>
        </p:spPr>
        <p:txBody>
          <a:bodyPr/>
          <a:lstStyle>
            <a:lvl1pPr marL="179938">
              <a:defRPr/>
            </a:lvl1pPr>
          </a:lstStyle>
          <a:p>
            <a:r>
              <a:rPr lang="en-US" smtClean="0"/>
              <a:t>Click to edit Master title style</a:t>
            </a:r>
            <a:endParaRPr lang="en-GB"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5161" y="1090614"/>
            <a:ext cx="9900840" cy="128587"/>
            <a:chOff x="3" y="2044"/>
            <a:chExt cx="6237" cy="179"/>
          </a:xfrm>
        </p:grpSpPr>
        <p:sp>
          <p:nvSpPr>
            <p:cNvPr id="6"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dirty="0">
                <a:solidFill>
                  <a:srgbClr val="FFFFFF"/>
                </a:solidFill>
                <a:latin typeface="Tahoma"/>
              </a:endParaRPr>
            </a:p>
          </p:txBody>
        </p:sp>
        <p:sp>
          <p:nvSpPr>
            <p:cNvPr id="7"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dirty="0">
                <a:solidFill>
                  <a:srgbClr val="FFFFFF"/>
                </a:solidFill>
                <a:latin typeface="Tahoma"/>
              </a:endParaRPr>
            </a:p>
          </p:txBody>
        </p:sp>
        <p:sp>
          <p:nvSpPr>
            <p:cNvPr id="8" name="Rectangle 55"/>
            <p:cNvSpPr>
              <a:spLocks noChangeArrowheads="1"/>
            </p:cNvSpPr>
            <p:nvPr userDrawn="1"/>
          </p:nvSpPr>
          <p:spPr bwMode="auto">
            <a:xfrm>
              <a:off x="3149" y="2044"/>
              <a:ext cx="147"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dirty="0">
                <a:solidFill>
                  <a:srgbClr val="FFFFFF"/>
                </a:solidFill>
                <a:latin typeface="Tahoma"/>
              </a:endParaRPr>
            </a:p>
          </p:txBody>
        </p:sp>
        <p:sp>
          <p:nvSpPr>
            <p:cNvPr id="9"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dirty="0">
                <a:solidFill>
                  <a:srgbClr val="FFFFFF"/>
                </a:solidFill>
                <a:latin typeface="Tahoma"/>
              </a:endParaRPr>
            </a:p>
          </p:txBody>
        </p:sp>
        <p:sp>
          <p:nvSpPr>
            <p:cNvPr id="10"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dirty="0">
                <a:solidFill>
                  <a:srgbClr val="FFFFFF"/>
                </a:solidFill>
                <a:latin typeface="Tahoma"/>
              </a:endParaRPr>
            </a:p>
          </p:txBody>
        </p:sp>
      </p:grpSp>
      <p:sp>
        <p:nvSpPr>
          <p:cNvPr id="5" name="Content Placeholder 2"/>
          <p:cNvSpPr>
            <a:spLocks noGrp="1"/>
          </p:cNvSpPr>
          <p:nvPr>
            <p:ph sz="half" idx="1"/>
          </p:nvPr>
        </p:nvSpPr>
        <p:spPr>
          <a:xfrm>
            <a:off x="452438" y="1400175"/>
            <a:ext cx="9028112" cy="4908550"/>
          </a:xfrm>
        </p:spPr>
        <p:txBody>
          <a:bodyPr/>
          <a:lstStyle>
            <a:lvl1pPr>
              <a:defRPr sz="2900">
                <a:latin typeface="Arial" pitchFamily="34" charset="0"/>
                <a:cs typeface="Arial" pitchFamily="34" charset="0"/>
              </a:defRPr>
            </a:lvl1pPr>
            <a:lvl2pPr>
              <a:defRPr sz="2500">
                <a:solidFill>
                  <a:schemeClr val="accent1">
                    <a:lumMod val="75000"/>
                  </a:schemeClr>
                </a:solidFill>
                <a:latin typeface="Arial" pitchFamily="34" charset="0"/>
                <a:cs typeface="Arial" pitchFamily="34" charset="0"/>
              </a:defRPr>
            </a:lvl2pPr>
            <a:lvl3pPr>
              <a:defRPr sz="2100">
                <a:latin typeface="Arial" pitchFamily="34" charset="0"/>
                <a:cs typeface="Arial" pitchFamily="34" charset="0"/>
              </a:defRPr>
            </a:lvl3pPr>
            <a:lvl4pPr>
              <a:defRPr sz="1900">
                <a:latin typeface="Arial" pitchFamily="34" charset="0"/>
                <a:cs typeface="Arial" pitchFamily="34" charset="0"/>
              </a:defRPr>
            </a:lvl4pPr>
            <a:lvl5pPr>
              <a:defRPr sz="1900">
                <a:latin typeface="Arial" pitchFamily="34" charset="0"/>
                <a:cs typeface="Arial" pitchFamily="34" charset="0"/>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p:nvPr>
        </p:nvSpPr>
        <p:spPr>
          <a:xfrm>
            <a:off x="452438" y="248900"/>
            <a:ext cx="9023350" cy="839788"/>
          </a:xfrm>
        </p:spPr>
        <p:txBody>
          <a:bodyPr/>
          <a:lstStyle/>
          <a:p>
            <a:r>
              <a:rPr lang="en-US" smtClean="0"/>
              <a:t>Click to edit Master title style</a:t>
            </a: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CORE-CLIMAX">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4"/>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711" indent="0" algn="ctr">
              <a:buNone/>
              <a:defRPr>
                <a:solidFill>
                  <a:schemeClr val="tx1">
                    <a:tint val="75000"/>
                  </a:schemeClr>
                </a:solidFill>
              </a:defRPr>
            </a:lvl2pPr>
            <a:lvl3pPr marL="957421" indent="0" algn="ctr">
              <a:buNone/>
              <a:defRPr>
                <a:solidFill>
                  <a:schemeClr val="tx1">
                    <a:tint val="75000"/>
                  </a:schemeClr>
                </a:solidFill>
              </a:defRPr>
            </a:lvl3pPr>
            <a:lvl4pPr marL="1436131" indent="0" algn="ctr">
              <a:buNone/>
              <a:defRPr>
                <a:solidFill>
                  <a:schemeClr val="tx1">
                    <a:tint val="75000"/>
                  </a:schemeClr>
                </a:solidFill>
              </a:defRPr>
            </a:lvl4pPr>
            <a:lvl5pPr marL="1914843" indent="0" algn="ctr">
              <a:buNone/>
              <a:defRPr>
                <a:solidFill>
                  <a:schemeClr val="tx1">
                    <a:tint val="75000"/>
                  </a:schemeClr>
                </a:solidFill>
              </a:defRPr>
            </a:lvl5pPr>
            <a:lvl6pPr marL="2393553" indent="0" algn="ctr">
              <a:buNone/>
              <a:defRPr>
                <a:solidFill>
                  <a:schemeClr val="tx1">
                    <a:tint val="75000"/>
                  </a:schemeClr>
                </a:solidFill>
              </a:defRPr>
            </a:lvl6pPr>
            <a:lvl7pPr marL="2872264" indent="0" algn="ctr">
              <a:buNone/>
              <a:defRPr>
                <a:solidFill>
                  <a:schemeClr val="tx1">
                    <a:tint val="75000"/>
                  </a:schemeClr>
                </a:solidFill>
              </a:defRPr>
            </a:lvl7pPr>
            <a:lvl8pPr marL="3350972" indent="0" algn="ctr">
              <a:buNone/>
              <a:defRPr>
                <a:solidFill>
                  <a:schemeClr val="tx1">
                    <a:tint val="75000"/>
                  </a:schemeClr>
                </a:solidFill>
              </a:defRPr>
            </a:lvl8pPr>
            <a:lvl9pPr marL="382968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95307" y="6356352"/>
            <a:ext cx="2311400" cy="365125"/>
          </a:xfrm>
          <a:prstGeom prst="rect">
            <a:avLst/>
          </a:prstGeom>
        </p:spPr>
        <p:txBody>
          <a:bodyPr lIns="86170" tIns="43085" rIns="86170" bIns="43085"/>
          <a:lstStyle/>
          <a:p>
            <a:fld id="{E42B6B46-8899-4AFF-95E4-41B576A44CB9}" type="datetime1">
              <a:rPr lang="en-US" sz="2300" b="0" smtClean="0">
                <a:solidFill>
                  <a:prstClr val="black">
                    <a:tint val="75000"/>
                  </a:prstClr>
                </a:solidFill>
                <a:latin typeface="Times New Roman" charset="0"/>
              </a:rPr>
              <a:pPr/>
              <a:t>3/6/2014</a:t>
            </a:fld>
            <a:endParaRPr lang="en-US" sz="2300" b="0" dirty="0">
              <a:solidFill>
                <a:prstClr val="black">
                  <a:tint val="75000"/>
                </a:prstClr>
              </a:solidFill>
              <a:latin typeface="Times New Roman" charset="0"/>
            </a:endParaRPr>
          </a:p>
        </p:txBody>
      </p:sp>
      <p:sp>
        <p:nvSpPr>
          <p:cNvPr id="5" name="Footer Placeholder 4"/>
          <p:cNvSpPr>
            <a:spLocks noGrp="1"/>
          </p:cNvSpPr>
          <p:nvPr>
            <p:ph type="ftr" sz="quarter" idx="11"/>
          </p:nvPr>
        </p:nvSpPr>
        <p:spPr>
          <a:xfrm>
            <a:off x="3384559" y="6356352"/>
            <a:ext cx="3136900" cy="365125"/>
          </a:xfrm>
          <a:prstGeom prst="rect">
            <a:avLst/>
          </a:prstGeom>
        </p:spPr>
        <p:txBody>
          <a:bodyPr lIns="86170" tIns="43085" rIns="86170" bIns="43085"/>
          <a:lstStyle/>
          <a:p>
            <a:endParaRPr lang="en-US" sz="2300" b="0" dirty="0">
              <a:solidFill>
                <a:prstClr val="black">
                  <a:tint val="75000"/>
                </a:prstClr>
              </a:solidFill>
              <a:latin typeface="Times New Roman" charset="0"/>
            </a:endParaRPr>
          </a:p>
        </p:txBody>
      </p:sp>
      <p:sp>
        <p:nvSpPr>
          <p:cNvPr id="6" name="Slide Number Placeholder 5"/>
          <p:cNvSpPr>
            <a:spLocks noGrp="1"/>
          </p:cNvSpPr>
          <p:nvPr>
            <p:ph type="sldNum" sz="quarter" idx="12"/>
          </p:nvPr>
        </p:nvSpPr>
        <p:spPr/>
        <p:txBody>
          <a:bodyPr/>
          <a:lstStyle/>
          <a:p>
            <a:fld id="{F16208AB-A12E-46E8-BC45-18B251F78D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bwMode="ltGray">
      <p:bgPr>
        <a:blipFill dpi="0" rotWithShape="0">
          <a:blip r:embed="rId2" cstate="print">
            <a:lum/>
          </a:blip>
          <a:srcRect/>
          <a:stretch>
            <a:fillRect b="-5000"/>
          </a:stretch>
        </a:blipFill>
        <a:effectLst/>
      </p:bgPr>
    </p:bg>
    <p:spTree>
      <p:nvGrpSpPr>
        <p:cNvPr id="1" name=""/>
        <p:cNvGrpSpPr/>
        <p:nvPr/>
      </p:nvGrpSpPr>
      <p:grpSpPr>
        <a:xfrm>
          <a:off x="0" y="0"/>
          <a:ext cx="0" cy="0"/>
          <a:chOff x="0" y="0"/>
          <a:chExt cx="0" cy="0"/>
        </a:xfrm>
      </p:grpSpPr>
      <p:pic>
        <p:nvPicPr>
          <p:cNvPr id="3" name="Picture 25" descr="EUMETSATwhite.png"/>
          <p:cNvPicPr>
            <a:picLocks noChangeAspect="1"/>
          </p:cNvPicPr>
          <p:nvPr userDrawn="1"/>
        </p:nvPicPr>
        <p:blipFill>
          <a:blip r:embed="rId3" cstate="print"/>
          <a:srcRect/>
          <a:stretch>
            <a:fillRect/>
          </a:stretch>
        </p:blipFill>
        <p:spPr bwMode="auto">
          <a:xfrm>
            <a:off x="8891593" y="6604000"/>
            <a:ext cx="808037" cy="149225"/>
          </a:xfrm>
          <a:prstGeom prst="rect">
            <a:avLst/>
          </a:prstGeom>
          <a:noFill/>
          <a:ln w="9525">
            <a:noFill/>
            <a:miter lim="800000"/>
            <a:headEnd/>
            <a:tailEnd/>
          </a:ln>
        </p:spPr>
      </p:pic>
      <p:sp>
        <p:nvSpPr>
          <p:cNvPr id="5" name="Rectangle 61"/>
          <p:cNvSpPr>
            <a:spLocks noChangeArrowheads="1"/>
          </p:cNvSpPr>
          <p:nvPr userDrawn="1"/>
        </p:nvSpPr>
        <p:spPr bwMode="auto">
          <a:xfrm>
            <a:off x="627063" y="6610353"/>
            <a:ext cx="5860579" cy="138499"/>
          </a:xfrm>
          <a:prstGeom prst="rect">
            <a:avLst/>
          </a:prstGeom>
          <a:noFill/>
          <a:ln w="9525">
            <a:noFill/>
            <a:miter lim="800000"/>
            <a:headEnd/>
            <a:tailEnd/>
          </a:ln>
        </p:spPr>
        <p:txBody>
          <a:bodyPr wrap="none" lIns="0" tIns="0" rIns="0" bIns="0">
            <a:spAutoFit/>
          </a:bodyPr>
          <a:lstStyle/>
          <a:p>
            <a:pPr eaLnBrk="0" hangingPunct="0">
              <a:defRPr/>
            </a:pPr>
            <a:r>
              <a:rPr lang="de-DE" b="0" baseline="0" dirty="0" smtClean="0">
                <a:solidFill>
                  <a:srgbClr val="00B5E2"/>
                </a:solidFill>
                <a:latin typeface="Arial" pitchFamily="34" charset="0"/>
                <a:cs typeface="Arial" pitchFamily="34" charset="0"/>
              </a:rPr>
              <a:t>Go to ‚View‘ menu and click on ‚Slide Master‘ to update this footer. Include DM reference, version number and date</a:t>
            </a:r>
            <a:endParaRPr lang="de-DE" b="0" baseline="0" dirty="0">
              <a:solidFill>
                <a:srgbClr val="00B5E2"/>
              </a:solidFill>
              <a:latin typeface="Arial" pitchFamily="34" charset="0"/>
              <a:cs typeface="Arial" pitchFamily="34" charset="0"/>
            </a:endParaRPr>
          </a:p>
        </p:txBody>
      </p:sp>
      <p:sp>
        <p:nvSpPr>
          <p:cNvPr id="7" name="Rectangle 39"/>
          <p:cNvSpPr>
            <a:spLocks noChangeArrowheads="1"/>
          </p:cNvSpPr>
          <p:nvPr userDrawn="1"/>
        </p:nvSpPr>
        <p:spPr bwMode="auto">
          <a:xfrm>
            <a:off x="316026" y="6610353"/>
            <a:ext cx="141064" cy="138499"/>
          </a:xfrm>
          <a:prstGeom prst="rect">
            <a:avLst/>
          </a:prstGeom>
          <a:noFill/>
          <a:ln w="9525">
            <a:noFill/>
            <a:miter lim="800000"/>
            <a:headEnd/>
            <a:tailEnd/>
          </a:ln>
        </p:spPr>
        <p:txBody>
          <a:bodyPr wrap="none" lIns="0" tIns="0" rIns="0" bIns="0">
            <a:spAutoFit/>
          </a:bodyPr>
          <a:lstStyle/>
          <a:p>
            <a:pPr algn="ctr" eaLnBrk="0" hangingPunct="0">
              <a:defRPr/>
            </a:pPr>
            <a:fld id="{ADAE86F7-0BD7-4E98-960B-6036BF03EBC1}" type="slidenum">
              <a:rPr lang="de-DE" b="0">
                <a:solidFill>
                  <a:srgbClr val="00B5E2"/>
                </a:solidFill>
                <a:latin typeface="Arial" pitchFamily="34" charset="0"/>
                <a:cs typeface="Arial" pitchFamily="34" charset="0"/>
              </a:rPr>
              <a:pPr algn="ctr" eaLnBrk="0" hangingPunct="0">
                <a:defRPr/>
              </a:pPr>
              <a:t>‹#›</a:t>
            </a:fld>
            <a:endParaRPr lang="de-DE" b="0" dirty="0">
              <a:solidFill>
                <a:srgbClr val="00B5E2"/>
              </a:solidFill>
              <a:latin typeface="Arial" pitchFamily="34" charset="0"/>
              <a:cs typeface="Arial" pitchFamily="34" charset="0"/>
            </a:endParaRPr>
          </a:p>
        </p:txBody>
      </p:sp>
      <p:sp>
        <p:nvSpPr>
          <p:cNvPr id="6" name="Title 1"/>
          <p:cNvSpPr>
            <a:spLocks noGrp="1"/>
          </p:cNvSpPr>
          <p:nvPr>
            <p:ph type="title"/>
          </p:nvPr>
        </p:nvSpPr>
        <p:spPr>
          <a:xfrm>
            <a:off x="5" y="4"/>
            <a:ext cx="9799638" cy="854075"/>
          </a:xfrm>
        </p:spPr>
        <p:txBody>
          <a:bodyPr/>
          <a:lstStyle>
            <a:lvl1pPr marL="179726">
              <a:defRPr/>
            </a:lvl1pPr>
          </a:lstStyle>
          <a:p>
            <a:r>
              <a:rPr lang="en-US" smtClean="0"/>
              <a:t>Click to edit Master title style</a:t>
            </a:r>
            <a:endParaRPr lang="en-GB"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5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500"/>
            </a:lvl1pPr>
            <a:lvl2pPr>
              <a:defRPr sz="2100"/>
            </a:lvl2pPr>
            <a:lvl3pPr>
              <a:defRPr sz="19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95307" y="6356352"/>
            <a:ext cx="2311400" cy="365125"/>
          </a:xfrm>
          <a:prstGeom prst="rect">
            <a:avLst/>
          </a:prstGeom>
        </p:spPr>
        <p:txBody>
          <a:bodyPr lIns="86170" tIns="43085" rIns="86170" bIns="43085"/>
          <a:lstStyle/>
          <a:p>
            <a:fld id="{A634C617-A6BB-463F-9697-D0B30FCB09CC}" type="datetime1">
              <a:rPr lang="en-US" sz="2300" b="0" smtClean="0">
                <a:solidFill>
                  <a:prstClr val="black">
                    <a:tint val="75000"/>
                  </a:prstClr>
                </a:solidFill>
                <a:latin typeface="Times New Roman" charset="0"/>
              </a:rPr>
              <a:pPr/>
              <a:t>3/6/2014</a:t>
            </a:fld>
            <a:endParaRPr lang="en-US" sz="2300" b="0" dirty="0">
              <a:solidFill>
                <a:prstClr val="black">
                  <a:tint val="75000"/>
                </a:prstClr>
              </a:solidFill>
              <a:latin typeface="Times New Roman" charset="0"/>
            </a:endParaRPr>
          </a:p>
        </p:txBody>
      </p:sp>
      <p:sp>
        <p:nvSpPr>
          <p:cNvPr id="5" name="Footer Placeholder 4"/>
          <p:cNvSpPr>
            <a:spLocks noGrp="1"/>
          </p:cNvSpPr>
          <p:nvPr>
            <p:ph type="ftr" sz="quarter" idx="11"/>
          </p:nvPr>
        </p:nvSpPr>
        <p:spPr>
          <a:xfrm>
            <a:off x="3384559" y="6356352"/>
            <a:ext cx="3136900" cy="365125"/>
          </a:xfrm>
          <a:prstGeom prst="rect">
            <a:avLst/>
          </a:prstGeom>
        </p:spPr>
        <p:txBody>
          <a:bodyPr lIns="86170" tIns="43085" rIns="86170" bIns="43085"/>
          <a:lstStyle/>
          <a:p>
            <a:r>
              <a:rPr lang="en-US" sz="2300" b="0" dirty="0" smtClean="0">
                <a:solidFill>
                  <a:prstClr val="black">
                    <a:tint val="75000"/>
                  </a:prstClr>
                </a:solidFill>
                <a:latin typeface="Times New Roman" charset="0"/>
              </a:rPr>
              <a:t>coreclimax.itc.nl</a:t>
            </a:r>
            <a:endParaRPr lang="en-US" sz="2300" b="0" dirty="0">
              <a:solidFill>
                <a:prstClr val="black">
                  <a:tint val="75000"/>
                </a:prstClr>
              </a:solidFill>
              <a:latin typeface="Times New Roman" charset="0"/>
            </a:endParaRPr>
          </a:p>
        </p:txBody>
      </p:sp>
      <p:sp>
        <p:nvSpPr>
          <p:cNvPr id="6" name="Slide Number Placeholder 5"/>
          <p:cNvSpPr>
            <a:spLocks noGrp="1"/>
          </p:cNvSpPr>
          <p:nvPr>
            <p:ph type="sldNum" sz="quarter" idx="12"/>
          </p:nvPr>
        </p:nvSpPr>
        <p:spPr/>
        <p:txBody>
          <a:bodyPr/>
          <a:lstStyle/>
          <a:p>
            <a:fld id="{F16208AB-A12E-46E8-BC45-18B251F78D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9"/>
            <a:ext cx="8420100" cy="1362075"/>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100">
                <a:solidFill>
                  <a:schemeClr val="tx1">
                    <a:tint val="75000"/>
                  </a:schemeClr>
                </a:solidFill>
              </a:defRPr>
            </a:lvl1pPr>
            <a:lvl2pPr marL="478711" indent="0">
              <a:buNone/>
              <a:defRPr sz="1900">
                <a:solidFill>
                  <a:schemeClr val="tx1">
                    <a:tint val="75000"/>
                  </a:schemeClr>
                </a:solidFill>
              </a:defRPr>
            </a:lvl2pPr>
            <a:lvl3pPr marL="957421" indent="0">
              <a:buNone/>
              <a:defRPr sz="1700">
                <a:solidFill>
                  <a:schemeClr val="tx1">
                    <a:tint val="75000"/>
                  </a:schemeClr>
                </a:solidFill>
              </a:defRPr>
            </a:lvl3pPr>
            <a:lvl4pPr marL="1436131" indent="0">
              <a:buNone/>
              <a:defRPr sz="1500">
                <a:solidFill>
                  <a:schemeClr val="tx1">
                    <a:tint val="75000"/>
                  </a:schemeClr>
                </a:solidFill>
              </a:defRPr>
            </a:lvl4pPr>
            <a:lvl5pPr marL="1914843" indent="0">
              <a:buNone/>
              <a:defRPr sz="1500">
                <a:solidFill>
                  <a:schemeClr val="tx1">
                    <a:tint val="75000"/>
                  </a:schemeClr>
                </a:solidFill>
              </a:defRPr>
            </a:lvl5pPr>
            <a:lvl6pPr marL="2393553" indent="0">
              <a:buNone/>
              <a:defRPr sz="1500">
                <a:solidFill>
                  <a:schemeClr val="tx1">
                    <a:tint val="75000"/>
                  </a:schemeClr>
                </a:solidFill>
              </a:defRPr>
            </a:lvl6pPr>
            <a:lvl7pPr marL="2872264" indent="0">
              <a:buNone/>
              <a:defRPr sz="1500">
                <a:solidFill>
                  <a:schemeClr val="tx1">
                    <a:tint val="75000"/>
                  </a:schemeClr>
                </a:solidFill>
              </a:defRPr>
            </a:lvl7pPr>
            <a:lvl8pPr marL="3350972" indent="0">
              <a:buNone/>
              <a:defRPr sz="1500">
                <a:solidFill>
                  <a:schemeClr val="tx1">
                    <a:tint val="75000"/>
                  </a:schemeClr>
                </a:solidFill>
              </a:defRPr>
            </a:lvl8pPr>
            <a:lvl9pPr marL="3829684"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95307" y="6356352"/>
            <a:ext cx="2311400" cy="365125"/>
          </a:xfrm>
          <a:prstGeom prst="rect">
            <a:avLst/>
          </a:prstGeom>
        </p:spPr>
        <p:txBody>
          <a:bodyPr lIns="86170" tIns="43085" rIns="86170" bIns="43085"/>
          <a:lstStyle/>
          <a:p>
            <a:fld id="{E42B6B46-8899-4AFF-95E4-41B576A44CB9}" type="datetime1">
              <a:rPr lang="en-US" sz="2300" b="0" smtClean="0">
                <a:solidFill>
                  <a:prstClr val="black">
                    <a:tint val="75000"/>
                  </a:prstClr>
                </a:solidFill>
                <a:latin typeface="Times New Roman" charset="0"/>
              </a:rPr>
              <a:pPr/>
              <a:t>3/6/2014</a:t>
            </a:fld>
            <a:endParaRPr lang="en-US" sz="2300" b="0" dirty="0">
              <a:solidFill>
                <a:prstClr val="black">
                  <a:tint val="75000"/>
                </a:prstClr>
              </a:solidFill>
              <a:latin typeface="Times New Roman" charset="0"/>
            </a:endParaRPr>
          </a:p>
        </p:txBody>
      </p:sp>
      <p:sp>
        <p:nvSpPr>
          <p:cNvPr id="5" name="Footer Placeholder 4"/>
          <p:cNvSpPr>
            <a:spLocks noGrp="1"/>
          </p:cNvSpPr>
          <p:nvPr>
            <p:ph type="ftr" sz="quarter" idx="11"/>
          </p:nvPr>
        </p:nvSpPr>
        <p:spPr>
          <a:xfrm>
            <a:off x="3384559" y="6356352"/>
            <a:ext cx="3136900" cy="365125"/>
          </a:xfrm>
          <a:prstGeom prst="rect">
            <a:avLst/>
          </a:prstGeom>
        </p:spPr>
        <p:txBody>
          <a:bodyPr lIns="86170" tIns="43085" rIns="86170" bIns="43085"/>
          <a:lstStyle/>
          <a:p>
            <a:endParaRPr lang="en-US" sz="2300" b="0" dirty="0">
              <a:solidFill>
                <a:prstClr val="black">
                  <a:tint val="75000"/>
                </a:prstClr>
              </a:solidFill>
              <a:latin typeface="Times New Roman" charset="0"/>
            </a:endParaRPr>
          </a:p>
        </p:txBody>
      </p:sp>
      <p:sp>
        <p:nvSpPr>
          <p:cNvPr id="6" name="Slide Number Placeholder 5"/>
          <p:cNvSpPr>
            <a:spLocks noGrp="1"/>
          </p:cNvSpPr>
          <p:nvPr>
            <p:ph type="sldNum" sz="quarter" idx="12"/>
          </p:nvPr>
        </p:nvSpPr>
        <p:spPr/>
        <p:txBody>
          <a:bodyPr/>
          <a:lstStyle/>
          <a:p>
            <a:fld id="{F16208AB-A12E-46E8-BC45-18B251F78D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0"/>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7" y="1600200"/>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95307" y="6356352"/>
            <a:ext cx="2311400" cy="365125"/>
          </a:xfrm>
          <a:prstGeom prst="rect">
            <a:avLst/>
          </a:prstGeom>
        </p:spPr>
        <p:txBody>
          <a:bodyPr lIns="86170" tIns="43085" rIns="86170" bIns="43085"/>
          <a:lstStyle/>
          <a:p>
            <a:fld id="{E42B6B46-8899-4AFF-95E4-41B576A44CB9}" type="datetime1">
              <a:rPr lang="en-US" sz="2300" b="0" smtClean="0">
                <a:solidFill>
                  <a:prstClr val="black">
                    <a:tint val="75000"/>
                  </a:prstClr>
                </a:solidFill>
                <a:latin typeface="Times New Roman" charset="0"/>
              </a:rPr>
              <a:pPr/>
              <a:t>3/6/2014</a:t>
            </a:fld>
            <a:endParaRPr lang="en-US" sz="2300" b="0" dirty="0">
              <a:solidFill>
                <a:prstClr val="black">
                  <a:tint val="75000"/>
                </a:prstClr>
              </a:solidFill>
              <a:latin typeface="Times New Roman" charset="0"/>
            </a:endParaRPr>
          </a:p>
        </p:txBody>
      </p:sp>
      <p:sp>
        <p:nvSpPr>
          <p:cNvPr id="6" name="Footer Placeholder 5"/>
          <p:cNvSpPr>
            <a:spLocks noGrp="1"/>
          </p:cNvSpPr>
          <p:nvPr>
            <p:ph type="ftr" sz="quarter" idx="11"/>
          </p:nvPr>
        </p:nvSpPr>
        <p:spPr>
          <a:xfrm>
            <a:off x="3384559" y="6356352"/>
            <a:ext cx="3136900" cy="365125"/>
          </a:xfrm>
          <a:prstGeom prst="rect">
            <a:avLst/>
          </a:prstGeom>
        </p:spPr>
        <p:txBody>
          <a:bodyPr lIns="86170" tIns="43085" rIns="86170" bIns="43085"/>
          <a:lstStyle/>
          <a:p>
            <a:endParaRPr lang="en-US" sz="2300" b="0" dirty="0">
              <a:solidFill>
                <a:prstClr val="black">
                  <a:tint val="75000"/>
                </a:prstClr>
              </a:solidFill>
              <a:latin typeface="Times New Roman" charset="0"/>
            </a:endParaRPr>
          </a:p>
        </p:txBody>
      </p:sp>
      <p:sp>
        <p:nvSpPr>
          <p:cNvPr id="7" name="Slide Number Placeholder 6"/>
          <p:cNvSpPr>
            <a:spLocks noGrp="1"/>
          </p:cNvSpPr>
          <p:nvPr>
            <p:ph type="sldNum" sz="quarter" idx="12"/>
          </p:nvPr>
        </p:nvSpPr>
        <p:spPr/>
        <p:txBody>
          <a:bodyPr/>
          <a:lstStyle/>
          <a:p>
            <a:fld id="{F16208AB-A12E-46E8-BC45-18B251F78D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7" y="1535113"/>
            <a:ext cx="4376871" cy="639762"/>
          </a:xfrm>
        </p:spPr>
        <p:txBody>
          <a:bodyPr anchor="b"/>
          <a:lstStyle>
            <a:lvl1pPr marL="0" indent="0">
              <a:buNone/>
              <a:defRPr sz="2500" b="1"/>
            </a:lvl1pPr>
            <a:lvl2pPr marL="478711" indent="0">
              <a:buNone/>
              <a:defRPr sz="2100" b="1"/>
            </a:lvl2pPr>
            <a:lvl3pPr marL="957421" indent="0">
              <a:buNone/>
              <a:defRPr sz="1900" b="1"/>
            </a:lvl3pPr>
            <a:lvl4pPr marL="1436131" indent="0">
              <a:buNone/>
              <a:defRPr sz="1700" b="1"/>
            </a:lvl4pPr>
            <a:lvl5pPr marL="1914843" indent="0">
              <a:buNone/>
              <a:defRPr sz="1700" b="1"/>
            </a:lvl5pPr>
            <a:lvl6pPr marL="2393553" indent="0">
              <a:buNone/>
              <a:defRPr sz="1700" b="1"/>
            </a:lvl6pPr>
            <a:lvl7pPr marL="2872264" indent="0">
              <a:buNone/>
              <a:defRPr sz="1700" b="1"/>
            </a:lvl7pPr>
            <a:lvl8pPr marL="3350972" indent="0">
              <a:buNone/>
              <a:defRPr sz="1700" b="1"/>
            </a:lvl8pPr>
            <a:lvl9pPr marL="3829684"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95307" y="2174875"/>
            <a:ext cx="4376871"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20" y="1535113"/>
            <a:ext cx="4378589" cy="639762"/>
          </a:xfrm>
        </p:spPr>
        <p:txBody>
          <a:bodyPr anchor="b"/>
          <a:lstStyle>
            <a:lvl1pPr marL="0" indent="0">
              <a:buNone/>
              <a:defRPr sz="2500" b="1"/>
            </a:lvl1pPr>
            <a:lvl2pPr marL="478711" indent="0">
              <a:buNone/>
              <a:defRPr sz="2100" b="1"/>
            </a:lvl2pPr>
            <a:lvl3pPr marL="957421" indent="0">
              <a:buNone/>
              <a:defRPr sz="1900" b="1"/>
            </a:lvl3pPr>
            <a:lvl4pPr marL="1436131" indent="0">
              <a:buNone/>
              <a:defRPr sz="1700" b="1"/>
            </a:lvl4pPr>
            <a:lvl5pPr marL="1914843" indent="0">
              <a:buNone/>
              <a:defRPr sz="1700" b="1"/>
            </a:lvl5pPr>
            <a:lvl6pPr marL="2393553" indent="0">
              <a:buNone/>
              <a:defRPr sz="1700" b="1"/>
            </a:lvl6pPr>
            <a:lvl7pPr marL="2872264" indent="0">
              <a:buNone/>
              <a:defRPr sz="1700" b="1"/>
            </a:lvl7pPr>
            <a:lvl8pPr marL="3350972" indent="0">
              <a:buNone/>
              <a:defRPr sz="1700" b="1"/>
            </a:lvl8pPr>
            <a:lvl9pPr marL="3829684"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5032120" y="2174875"/>
            <a:ext cx="4378589"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95307" y="6356352"/>
            <a:ext cx="2311400" cy="365125"/>
          </a:xfrm>
          <a:prstGeom prst="rect">
            <a:avLst/>
          </a:prstGeom>
        </p:spPr>
        <p:txBody>
          <a:bodyPr lIns="86170" tIns="43085" rIns="86170" bIns="43085"/>
          <a:lstStyle/>
          <a:p>
            <a:fld id="{E42B6B46-8899-4AFF-95E4-41B576A44CB9}" type="datetime1">
              <a:rPr lang="en-US" sz="2300" b="0" smtClean="0">
                <a:solidFill>
                  <a:prstClr val="black">
                    <a:tint val="75000"/>
                  </a:prstClr>
                </a:solidFill>
                <a:latin typeface="Times New Roman" charset="0"/>
              </a:rPr>
              <a:pPr/>
              <a:t>3/6/2014</a:t>
            </a:fld>
            <a:endParaRPr lang="en-US" sz="2300" b="0" dirty="0">
              <a:solidFill>
                <a:prstClr val="black">
                  <a:tint val="75000"/>
                </a:prstClr>
              </a:solidFill>
              <a:latin typeface="Times New Roman" charset="0"/>
            </a:endParaRPr>
          </a:p>
        </p:txBody>
      </p:sp>
      <p:sp>
        <p:nvSpPr>
          <p:cNvPr id="8" name="Footer Placeholder 7"/>
          <p:cNvSpPr>
            <a:spLocks noGrp="1"/>
          </p:cNvSpPr>
          <p:nvPr>
            <p:ph type="ftr" sz="quarter" idx="11"/>
          </p:nvPr>
        </p:nvSpPr>
        <p:spPr>
          <a:xfrm>
            <a:off x="3384559" y="6356352"/>
            <a:ext cx="3136900" cy="365125"/>
          </a:xfrm>
          <a:prstGeom prst="rect">
            <a:avLst/>
          </a:prstGeom>
        </p:spPr>
        <p:txBody>
          <a:bodyPr lIns="86170" tIns="43085" rIns="86170" bIns="43085"/>
          <a:lstStyle/>
          <a:p>
            <a:endParaRPr lang="en-US" sz="2300" b="0" dirty="0">
              <a:solidFill>
                <a:prstClr val="black">
                  <a:tint val="75000"/>
                </a:prstClr>
              </a:solidFill>
              <a:latin typeface="Times New Roman" charset="0"/>
            </a:endParaRPr>
          </a:p>
        </p:txBody>
      </p:sp>
      <p:sp>
        <p:nvSpPr>
          <p:cNvPr id="9" name="Slide Number Placeholder 8"/>
          <p:cNvSpPr>
            <a:spLocks noGrp="1"/>
          </p:cNvSpPr>
          <p:nvPr>
            <p:ph type="sldNum" sz="quarter" idx="12"/>
          </p:nvPr>
        </p:nvSpPr>
        <p:spPr/>
        <p:txBody>
          <a:bodyPr/>
          <a:lstStyle/>
          <a:p>
            <a:fld id="{F16208AB-A12E-46E8-BC45-18B251F78D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95307" y="6356352"/>
            <a:ext cx="2311400" cy="365125"/>
          </a:xfrm>
          <a:prstGeom prst="rect">
            <a:avLst/>
          </a:prstGeom>
        </p:spPr>
        <p:txBody>
          <a:bodyPr lIns="86170" tIns="43085" rIns="86170" bIns="43085"/>
          <a:lstStyle/>
          <a:p>
            <a:fld id="{93895CB2-535A-4067-A70C-52904D52E116}" type="datetime1">
              <a:rPr lang="en-US" sz="2300" b="0" smtClean="0">
                <a:solidFill>
                  <a:prstClr val="black">
                    <a:tint val="75000"/>
                  </a:prstClr>
                </a:solidFill>
                <a:latin typeface="Times New Roman" charset="0"/>
              </a:rPr>
              <a:pPr/>
              <a:t>3/6/2014</a:t>
            </a:fld>
            <a:endParaRPr lang="en-US" sz="2300" b="0" dirty="0">
              <a:solidFill>
                <a:prstClr val="black">
                  <a:tint val="75000"/>
                </a:prstClr>
              </a:solidFill>
              <a:latin typeface="Times New Roman" charset="0"/>
            </a:endParaRPr>
          </a:p>
        </p:txBody>
      </p:sp>
      <p:sp>
        <p:nvSpPr>
          <p:cNvPr id="4" name="Footer Placeholder 3"/>
          <p:cNvSpPr>
            <a:spLocks noGrp="1"/>
          </p:cNvSpPr>
          <p:nvPr>
            <p:ph type="ftr" sz="quarter" idx="11"/>
          </p:nvPr>
        </p:nvSpPr>
        <p:spPr>
          <a:xfrm>
            <a:off x="3384559" y="6356352"/>
            <a:ext cx="3136900" cy="365125"/>
          </a:xfrm>
          <a:prstGeom prst="rect">
            <a:avLst/>
          </a:prstGeom>
        </p:spPr>
        <p:txBody>
          <a:bodyPr lIns="86170" tIns="43085" rIns="86170" bIns="43085"/>
          <a:lstStyle/>
          <a:p>
            <a:r>
              <a:rPr lang="en-US" sz="2300" b="0" dirty="0" smtClean="0">
                <a:solidFill>
                  <a:prstClr val="black">
                    <a:tint val="75000"/>
                  </a:prstClr>
                </a:solidFill>
                <a:latin typeface="Times New Roman" charset="0"/>
              </a:rPr>
              <a:t>coreclimax.itc.nl</a:t>
            </a:r>
            <a:endParaRPr lang="en-US" sz="2300" b="0" dirty="0">
              <a:solidFill>
                <a:prstClr val="black">
                  <a:tint val="75000"/>
                </a:prstClr>
              </a:solidFill>
              <a:latin typeface="Times New Roman" charset="0"/>
            </a:endParaRPr>
          </a:p>
        </p:txBody>
      </p:sp>
      <p:sp>
        <p:nvSpPr>
          <p:cNvPr id="5" name="Slide Number Placeholder 4"/>
          <p:cNvSpPr>
            <a:spLocks noGrp="1"/>
          </p:cNvSpPr>
          <p:nvPr>
            <p:ph type="sldNum" sz="quarter" idx="12"/>
          </p:nvPr>
        </p:nvSpPr>
        <p:spPr/>
        <p:txBody>
          <a:bodyPr/>
          <a:lstStyle/>
          <a:p>
            <a:fld id="{F16208AB-A12E-46E8-BC45-18B251F78D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5307" y="6356352"/>
            <a:ext cx="2311400" cy="365125"/>
          </a:xfrm>
          <a:prstGeom prst="rect">
            <a:avLst/>
          </a:prstGeom>
        </p:spPr>
        <p:txBody>
          <a:bodyPr lIns="86170" tIns="43085" rIns="86170" bIns="43085"/>
          <a:lstStyle/>
          <a:p>
            <a:fld id="{D1A5492F-AE4D-4D0E-80C0-05D4847F7304}" type="datetime1">
              <a:rPr lang="en-US" sz="2300" b="0" smtClean="0">
                <a:solidFill>
                  <a:prstClr val="black">
                    <a:tint val="75000"/>
                  </a:prstClr>
                </a:solidFill>
                <a:latin typeface="Times New Roman" charset="0"/>
              </a:rPr>
              <a:pPr/>
              <a:t>3/6/2014</a:t>
            </a:fld>
            <a:endParaRPr lang="en-US" sz="2300" b="0" dirty="0">
              <a:solidFill>
                <a:prstClr val="black">
                  <a:tint val="75000"/>
                </a:prstClr>
              </a:solidFill>
              <a:latin typeface="Times New Roman" charset="0"/>
            </a:endParaRPr>
          </a:p>
        </p:txBody>
      </p:sp>
      <p:sp>
        <p:nvSpPr>
          <p:cNvPr id="3" name="Footer Placeholder 2"/>
          <p:cNvSpPr>
            <a:spLocks noGrp="1"/>
          </p:cNvSpPr>
          <p:nvPr>
            <p:ph type="ftr" sz="quarter" idx="11"/>
          </p:nvPr>
        </p:nvSpPr>
        <p:spPr>
          <a:xfrm>
            <a:off x="3384559" y="6356352"/>
            <a:ext cx="3136900" cy="365125"/>
          </a:xfrm>
          <a:prstGeom prst="rect">
            <a:avLst/>
          </a:prstGeom>
        </p:spPr>
        <p:txBody>
          <a:bodyPr lIns="86170" tIns="43085" rIns="86170" bIns="43085"/>
          <a:lstStyle/>
          <a:p>
            <a:r>
              <a:rPr lang="en-US" sz="2300" b="0" dirty="0" smtClean="0">
                <a:solidFill>
                  <a:prstClr val="black">
                    <a:tint val="75000"/>
                  </a:prstClr>
                </a:solidFill>
                <a:latin typeface="Times New Roman" charset="0"/>
              </a:rPr>
              <a:t>coreclimax.itc.nl</a:t>
            </a:r>
            <a:endParaRPr lang="en-US" sz="2300" b="0" dirty="0">
              <a:solidFill>
                <a:prstClr val="black">
                  <a:tint val="75000"/>
                </a:prstClr>
              </a:solidFill>
              <a:latin typeface="Times New Roman" charset="0"/>
            </a:endParaRPr>
          </a:p>
        </p:txBody>
      </p:sp>
      <p:sp>
        <p:nvSpPr>
          <p:cNvPr id="4" name="Slide Number Placeholder 3"/>
          <p:cNvSpPr>
            <a:spLocks noGrp="1"/>
          </p:cNvSpPr>
          <p:nvPr>
            <p:ph type="sldNum" sz="quarter" idx="12"/>
          </p:nvPr>
        </p:nvSpPr>
        <p:spPr/>
        <p:txBody>
          <a:bodyPr/>
          <a:lstStyle/>
          <a:p>
            <a:fld id="{F16208AB-A12E-46E8-BC45-18B251F78D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3"/>
            <a:ext cx="3259006" cy="1162050"/>
          </a:xfrm>
        </p:spPr>
        <p:txBody>
          <a:bodyPr anchor="b"/>
          <a:lstStyle>
            <a:lvl1pPr algn="l">
              <a:defRPr sz="2100" b="1"/>
            </a:lvl1pPr>
          </a:lstStyle>
          <a:p>
            <a:r>
              <a:rPr lang="en-US" dirty="0" smtClean="0"/>
              <a:t>Click to edit Master title style</a:t>
            </a:r>
            <a:endParaRPr lang="en-US" dirty="0"/>
          </a:p>
        </p:txBody>
      </p:sp>
      <p:sp>
        <p:nvSpPr>
          <p:cNvPr id="3" name="Content Placeholder 2"/>
          <p:cNvSpPr>
            <a:spLocks noGrp="1"/>
          </p:cNvSpPr>
          <p:nvPr>
            <p:ph idx="1"/>
          </p:nvPr>
        </p:nvSpPr>
        <p:spPr>
          <a:xfrm>
            <a:off x="3872971" y="273059"/>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2" y="1435100"/>
            <a:ext cx="3259006" cy="4691063"/>
          </a:xfrm>
        </p:spPr>
        <p:txBody>
          <a:bodyPr/>
          <a:lstStyle>
            <a:lvl1pPr marL="0" indent="0">
              <a:buNone/>
              <a:defRPr sz="1500"/>
            </a:lvl1pPr>
            <a:lvl2pPr marL="478711" indent="0">
              <a:buNone/>
              <a:defRPr sz="1200"/>
            </a:lvl2pPr>
            <a:lvl3pPr marL="957421" indent="0">
              <a:buNone/>
              <a:defRPr sz="1000"/>
            </a:lvl3pPr>
            <a:lvl4pPr marL="1436131" indent="0">
              <a:buNone/>
              <a:defRPr sz="900"/>
            </a:lvl4pPr>
            <a:lvl5pPr marL="1914843" indent="0">
              <a:buNone/>
              <a:defRPr sz="900"/>
            </a:lvl5pPr>
            <a:lvl6pPr marL="2393553" indent="0">
              <a:buNone/>
              <a:defRPr sz="900"/>
            </a:lvl6pPr>
            <a:lvl7pPr marL="2872264" indent="0">
              <a:buNone/>
              <a:defRPr sz="900"/>
            </a:lvl7pPr>
            <a:lvl8pPr marL="3350972" indent="0">
              <a:buNone/>
              <a:defRPr sz="900"/>
            </a:lvl8pPr>
            <a:lvl9pPr marL="3829684"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7" y="6356352"/>
            <a:ext cx="2311400" cy="365125"/>
          </a:xfrm>
          <a:prstGeom prst="rect">
            <a:avLst/>
          </a:prstGeom>
        </p:spPr>
        <p:txBody>
          <a:bodyPr lIns="86170" tIns="43085" rIns="86170" bIns="43085"/>
          <a:lstStyle/>
          <a:p>
            <a:fld id="{E42B6B46-8899-4AFF-95E4-41B576A44CB9}" type="datetime1">
              <a:rPr lang="en-US" sz="2300" b="0" smtClean="0">
                <a:solidFill>
                  <a:prstClr val="black">
                    <a:tint val="75000"/>
                  </a:prstClr>
                </a:solidFill>
                <a:latin typeface="Times New Roman" charset="0"/>
              </a:rPr>
              <a:pPr/>
              <a:t>3/6/2014</a:t>
            </a:fld>
            <a:endParaRPr lang="en-US" sz="2300" b="0" dirty="0">
              <a:solidFill>
                <a:prstClr val="black">
                  <a:tint val="75000"/>
                </a:prstClr>
              </a:solidFill>
              <a:latin typeface="Times New Roman" charset="0"/>
            </a:endParaRPr>
          </a:p>
        </p:txBody>
      </p:sp>
      <p:sp>
        <p:nvSpPr>
          <p:cNvPr id="6" name="Footer Placeholder 5"/>
          <p:cNvSpPr>
            <a:spLocks noGrp="1"/>
          </p:cNvSpPr>
          <p:nvPr>
            <p:ph type="ftr" sz="quarter" idx="11"/>
          </p:nvPr>
        </p:nvSpPr>
        <p:spPr>
          <a:xfrm>
            <a:off x="3384559" y="6356352"/>
            <a:ext cx="3136900" cy="365125"/>
          </a:xfrm>
          <a:prstGeom prst="rect">
            <a:avLst/>
          </a:prstGeom>
        </p:spPr>
        <p:txBody>
          <a:bodyPr lIns="86170" tIns="43085" rIns="86170" bIns="43085"/>
          <a:lstStyle/>
          <a:p>
            <a:endParaRPr lang="en-US" sz="2300" b="0" dirty="0">
              <a:solidFill>
                <a:prstClr val="black">
                  <a:tint val="75000"/>
                </a:prstClr>
              </a:solidFill>
              <a:latin typeface="Times New Roman" charset="0"/>
            </a:endParaRPr>
          </a:p>
        </p:txBody>
      </p:sp>
      <p:sp>
        <p:nvSpPr>
          <p:cNvPr id="7" name="Slide Number Placeholder 6"/>
          <p:cNvSpPr>
            <a:spLocks noGrp="1"/>
          </p:cNvSpPr>
          <p:nvPr>
            <p:ph type="sldNum" sz="quarter" idx="12"/>
          </p:nvPr>
        </p:nvSpPr>
        <p:spPr/>
        <p:txBody>
          <a:bodyPr/>
          <a:lstStyle/>
          <a:p>
            <a:fld id="{F16208AB-A12E-46E8-BC45-18B251F78D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1"/>
            <a:ext cx="59436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400"/>
            </a:lvl1pPr>
            <a:lvl2pPr marL="478711" indent="0">
              <a:buNone/>
              <a:defRPr sz="2900"/>
            </a:lvl2pPr>
            <a:lvl3pPr marL="957421" indent="0">
              <a:buNone/>
              <a:defRPr sz="2500"/>
            </a:lvl3pPr>
            <a:lvl4pPr marL="1436131" indent="0">
              <a:buNone/>
              <a:defRPr sz="2100"/>
            </a:lvl4pPr>
            <a:lvl5pPr marL="1914843" indent="0">
              <a:buNone/>
              <a:defRPr sz="2100"/>
            </a:lvl5pPr>
            <a:lvl6pPr marL="2393553" indent="0">
              <a:buNone/>
              <a:defRPr sz="2100"/>
            </a:lvl6pPr>
            <a:lvl7pPr marL="2872264" indent="0">
              <a:buNone/>
              <a:defRPr sz="2100"/>
            </a:lvl7pPr>
            <a:lvl8pPr marL="3350972" indent="0">
              <a:buNone/>
              <a:defRPr sz="2100"/>
            </a:lvl8pPr>
            <a:lvl9pPr marL="3829684" indent="0">
              <a:buNone/>
              <a:defRPr sz="2100"/>
            </a:lvl9pPr>
          </a:lstStyle>
          <a:p>
            <a:endParaRPr lang="en-US"/>
          </a:p>
        </p:txBody>
      </p:sp>
      <p:sp>
        <p:nvSpPr>
          <p:cNvPr id="4" name="Text Placeholder 3"/>
          <p:cNvSpPr>
            <a:spLocks noGrp="1"/>
          </p:cNvSpPr>
          <p:nvPr>
            <p:ph type="body" sz="half" idx="2"/>
          </p:nvPr>
        </p:nvSpPr>
        <p:spPr>
          <a:xfrm>
            <a:off x="1941645" y="5367339"/>
            <a:ext cx="5943600" cy="804862"/>
          </a:xfrm>
        </p:spPr>
        <p:txBody>
          <a:bodyPr/>
          <a:lstStyle>
            <a:lvl1pPr marL="0" indent="0">
              <a:buNone/>
              <a:defRPr sz="1500"/>
            </a:lvl1pPr>
            <a:lvl2pPr marL="478711" indent="0">
              <a:buNone/>
              <a:defRPr sz="1200"/>
            </a:lvl2pPr>
            <a:lvl3pPr marL="957421" indent="0">
              <a:buNone/>
              <a:defRPr sz="1000"/>
            </a:lvl3pPr>
            <a:lvl4pPr marL="1436131" indent="0">
              <a:buNone/>
              <a:defRPr sz="900"/>
            </a:lvl4pPr>
            <a:lvl5pPr marL="1914843" indent="0">
              <a:buNone/>
              <a:defRPr sz="900"/>
            </a:lvl5pPr>
            <a:lvl6pPr marL="2393553" indent="0">
              <a:buNone/>
              <a:defRPr sz="900"/>
            </a:lvl6pPr>
            <a:lvl7pPr marL="2872264" indent="0">
              <a:buNone/>
              <a:defRPr sz="900"/>
            </a:lvl7pPr>
            <a:lvl8pPr marL="3350972" indent="0">
              <a:buNone/>
              <a:defRPr sz="900"/>
            </a:lvl8pPr>
            <a:lvl9pPr marL="3829684"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95307" y="6356352"/>
            <a:ext cx="2311400" cy="365125"/>
          </a:xfrm>
          <a:prstGeom prst="rect">
            <a:avLst/>
          </a:prstGeom>
        </p:spPr>
        <p:txBody>
          <a:bodyPr lIns="86170" tIns="43085" rIns="86170" bIns="43085"/>
          <a:lstStyle/>
          <a:p>
            <a:fld id="{E42B6B46-8899-4AFF-95E4-41B576A44CB9}" type="datetime1">
              <a:rPr lang="en-US" sz="2300" b="0" smtClean="0">
                <a:solidFill>
                  <a:prstClr val="black">
                    <a:tint val="75000"/>
                  </a:prstClr>
                </a:solidFill>
                <a:latin typeface="Times New Roman" charset="0"/>
              </a:rPr>
              <a:pPr/>
              <a:t>3/6/2014</a:t>
            </a:fld>
            <a:endParaRPr lang="en-US" sz="2300" b="0" dirty="0">
              <a:solidFill>
                <a:prstClr val="black">
                  <a:tint val="75000"/>
                </a:prstClr>
              </a:solidFill>
              <a:latin typeface="Times New Roman" charset="0"/>
            </a:endParaRPr>
          </a:p>
        </p:txBody>
      </p:sp>
      <p:sp>
        <p:nvSpPr>
          <p:cNvPr id="6" name="Footer Placeholder 5"/>
          <p:cNvSpPr>
            <a:spLocks noGrp="1"/>
          </p:cNvSpPr>
          <p:nvPr>
            <p:ph type="ftr" sz="quarter" idx="11"/>
          </p:nvPr>
        </p:nvSpPr>
        <p:spPr>
          <a:xfrm>
            <a:off x="3384559" y="6356352"/>
            <a:ext cx="3136900" cy="365125"/>
          </a:xfrm>
          <a:prstGeom prst="rect">
            <a:avLst/>
          </a:prstGeom>
        </p:spPr>
        <p:txBody>
          <a:bodyPr lIns="86170" tIns="43085" rIns="86170" bIns="43085"/>
          <a:lstStyle/>
          <a:p>
            <a:endParaRPr lang="en-US" sz="2300" b="0" dirty="0">
              <a:solidFill>
                <a:prstClr val="black">
                  <a:tint val="75000"/>
                </a:prstClr>
              </a:solidFill>
              <a:latin typeface="Times New Roman" charset="0"/>
            </a:endParaRPr>
          </a:p>
        </p:txBody>
      </p:sp>
      <p:sp>
        <p:nvSpPr>
          <p:cNvPr id="7" name="Slide Number Placeholder 6"/>
          <p:cNvSpPr>
            <a:spLocks noGrp="1"/>
          </p:cNvSpPr>
          <p:nvPr>
            <p:ph type="sldNum" sz="quarter" idx="12"/>
          </p:nvPr>
        </p:nvSpPr>
        <p:spPr/>
        <p:txBody>
          <a:bodyPr/>
          <a:lstStyle/>
          <a:p>
            <a:fld id="{F16208AB-A12E-46E8-BC45-18B251F78D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95307" y="6356352"/>
            <a:ext cx="2311400" cy="365125"/>
          </a:xfrm>
          <a:prstGeom prst="rect">
            <a:avLst/>
          </a:prstGeom>
        </p:spPr>
        <p:txBody>
          <a:bodyPr lIns="86170" tIns="43085" rIns="86170" bIns="43085"/>
          <a:lstStyle/>
          <a:p>
            <a:fld id="{E42B6B46-8899-4AFF-95E4-41B576A44CB9}" type="datetime1">
              <a:rPr lang="en-US" sz="2300" b="0" smtClean="0">
                <a:solidFill>
                  <a:prstClr val="black">
                    <a:tint val="75000"/>
                  </a:prstClr>
                </a:solidFill>
                <a:latin typeface="Times New Roman" charset="0"/>
              </a:rPr>
              <a:pPr/>
              <a:t>3/6/2014</a:t>
            </a:fld>
            <a:endParaRPr lang="en-US" sz="2300" b="0" dirty="0">
              <a:solidFill>
                <a:prstClr val="black">
                  <a:tint val="75000"/>
                </a:prstClr>
              </a:solidFill>
              <a:latin typeface="Times New Roman" charset="0"/>
            </a:endParaRPr>
          </a:p>
        </p:txBody>
      </p:sp>
      <p:sp>
        <p:nvSpPr>
          <p:cNvPr id="5" name="Footer Placeholder 4"/>
          <p:cNvSpPr>
            <a:spLocks noGrp="1"/>
          </p:cNvSpPr>
          <p:nvPr>
            <p:ph type="ftr" sz="quarter" idx="11"/>
          </p:nvPr>
        </p:nvSpPr>
        <p:spPr>
          <a:xfrm>
            <a:off x="3384559" y="6356352"/>
            <a:ext cx="3136900" cy="365125"/>
          </a:xfrm>
          <a:prstGeom prst="rect">
            <a:avLst/>
          </a:prstGeom>
        </p:spPr>
        <p:txBody>
          <a:bodyPr lIns="86170" tIns="43085" rIns="86170" bIns="43085"/>
          <a:lstStyle/>
          <a:p>
            <a:endParaRPr lang="en-US" sz="2300" b="0" dirty="0">
              <a:solidFill>
                <a:prstClr val="black">
                  <a:tint val="75000"/>
                </a:prstClr>
              </a:solidFill>
              <a:latin typeface="Times New Roman" charset="0"/>
            </a:endParaRPr>
          </a:p>
        </p:txBody>
      </p:sp>
      <p:sp>
        <p:nvSpPr>
          <p:cNvPr id="6" name="Slide Number Placeholder 5"/>
          <p:cNvSpPr>
            <a:spLocks noGrp="1"/>
          </p:cNvSpPr>
          <p:nvPr>
            <p:ph type="sldNum" sz="quarter" idx="12"/>
          </p:nvPr>
        </p:nvSpPr>
        <p:spPr/>
        <p:txBody>
          <a:bodyPr/>
          <a:lstStyle/>
          <a:p>
            <a:fld id="{F16208AB-A12E-46E8-BC45-18B251F78D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7" y="27463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95307" y="6356352"/>
            <a:ext cx="2311400" cy="365125"/>
          </a:xfrm>
          <a:prstGeom prst="rect">
            <a:avLst/>
          </a:prstGeom>
        </p:spPr>
        <p:txBody>
          <a:bodyPr lIns="86170" tIns="43085" rIns="86170" bIns="43085"/>
          <a:lstStyle/>
          <a:p>
            <a:fld id="{E42B6B46-8899-4AFF-95E4-41B576A44CB9}" type="datetime1">
              <a:rPr lang="en-US" sz="2300" b="0" smtClean="0">
                <a:solidFill>
                  <a:prstClr val="black">
                    <a:tint val="75000"/>
                  </a:prstClr>
                </a:solidFill>
                <a:latin typeface="Times New Roman" charset="0"/>
              </a:rPr>
              <a:pPr/>
              <a:t>3/6/2014</a:t>
            </a:fld>
            <a:endParaRPr lang="en-US" sz="2300" b="0" dirty="0">
              <a:solidFill>
                <a:prstClr val="black">
                  <a:tint val="75000"/>
                </a:prstClr>
              </a:solidFill>
              <a:latin typeface="Times New Roman" charset="0"/>
            </a:endParaRPr>
          </a:p>
        </p:txBody>
      </p:sp>
      <p:sp>
        <p:nvSpPr>
          <p:cNvPr id="5" name="Footer Placeholder 4"/>
          <p:cNvSpPr>
            <a:spLocks noGrp="1"/>
          </p:cNvSpPr>
          <p:nvPr>
            <p:ph type="ftr" sz="quarter" idx="11"/>
          </p:nvPr>
        </p:nvSpPr>
        <p:spPr>
          <a:xfrm>
            <a:off x="3384559" y="6356352"/>
            <a:ext cx="3136900" cy="365125"/>
          </a:xfrm>
          <a:prstGeom prst="rect">
            <a:avLst/>
          </a:prstGeom>
        </p:spPr>
        <p:txBody>
          <a:bodyPr lIns="86170" tIns="43085" rIns="86170" bIns="43085"/>
          <a:lstStyle/>
          <a:p>
            <a:endParaRPr lang="en-US" sz="2300" b="0" dirty="0">
              <a:solidFill>
                <a:prstClr val="black">
                  <a:tint val="75000"/>
                </a:prstClr>
              </a:solidFill>
              <a:latin typeface="Times New Roman" charset="0"/>
            </a:endParaRPr>
          </a:p>
        </p:txBody>
      </p:sp>
      <p:sp>
        <p:nvSpPr>
          <p:cNvPr id="6" name="Slide Number Placeholder 5"/>
          <p:cNvSpPr>
            <a:spLocks noGrp="1"/>
          </p:cNvSpPr>
          <p:nvPr>
            <p:ph type="sldNum" sz="quarter" idx="12"/>
          </p:nvPr>
        </p:nvSpPr>
        <p:spPr/>
        <p:txBody>
          <a:bodyPr/>
          <a:lstStyle/>
          <a:p>
            <a:fld id="{F16208AB-A12E-46E8-BC45-18B251F78D2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 y="4"/>
            <a:ext cx="9799638" cy="854075"/>
          </a:xfrm>
        </p:spPr>
        <p:txBody>
          <a:bodyPr/>
          <a:lstStyle>
            <a:lvl1pPr marL="179726">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1614" indent="-251614">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Slide with tex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marL="0" indent="0">
              <a:buFontTx/>
              <a:buNone/>
              <a:defRPr/>
            </a:lvl1pPr>
            <a:lvl2pPr>
              <a:buFontTx/>
              <a:buNone/>
              <a:defRPr/>
            </a:lvl2pPr>
            <a:lvl3pPr>
              <a:buFontTx/>
              <a:buNone/>
              <a:defRPr/>
            </a:lvl3pPr>
            <a:lvl4pPr>
              <a:buFontTx/>
              <a:buNone/>
              <a:defRPr/>
            </a:lvl4pPr>
            <a:lvl5pPr>
              <a:buFontTx/>
              <a:buNone/>
              <a:defRPr/>
            </a:lvl5pPr>
          </a:lstStyle>
          <a:p>
            <a:pPr lvl="0"/>
            <a:r>
              <a:rPr lang="en-US" noProof="0" dirty="0" smtClean="0"/>
              <a:t>Click to edit Master text styles</a:t>
            </a:r>
          </a:p>
        </p:txBody>
      </p:sp>
      <p:sp>
        <p:nvSpPr>
          <p:cNvPr id="8" name="Tijdelijke aanduiding voor tekst 13"/>
          <p:cNvSpPr>
            <a:spLocks noGrp="1"/>
          </p:cNvSpPr>
          <p:nvPr>
            <p:ph type="body" sz="quarter" idx="13"/>
          </p:nvPr>
        </p:nvSpPr>
        <p:spPr>
          <a:xfrm>
            <a:off x="1173144" y="500046"/>
            <a:ext cx="8423326" cy="732985"/>
          </a:xfrm>
        </p:spPr>
        <p:txBody>
          <a:bodyPr tIns="0" rIns="0" bIns="0" anchor="b"/>
          <a:lstStyle>
            <a:lvl1pPr marL="0" indent="0">
              <a:buNone/>
              <a:defRPr sz="2700" b="1" cap="all" baseline="0">
                <a:latin typeface="+mj-lt"/>
              </a:defRPr>
            </a:lvl1pPr>
          </a:lstStyle>
          <a:p>
            <a:pPr lvl="0"/>
            <a:r>
              <a:rPr lang="en-US" noProof="0" smtClean="0"/>
              <a:t>Click to edit Master text styles</a:t>
            </a:r>
          </a:p>
        </p:txBody>
      </p:sp>
      <p:sp>
        <p:nvSpPr>
          <p:cNvPr id="11" name="Tijdelijke aanduiding voor tekst 15"/>
          <p:cNvSpPr>
            <a:spLocks noGrp="1"/>
          </p:cNvSpPr>
          <p:nvPr>
            <p:ph type="body" sz="quarter" idx="14"/>
          </p:nvPr>
        </p:nvSpPr>
        <p:spPr>
          <a:xfrm>
            <a:off x="1173135" y="1226814"/>
            <a:ext cx="8423343" cy="285750"/>
          </a:xfrm>
        </p:spPr>
        <p:txBody>
          <a:bodyPr tIns="0" rIns="0" bIns="0" anchor="b"/>
          <a:lstStyle>
            <a:lvl1pPr>
              <a:buFontTx/>
              <a:buNone/>
              <a:defRPr cap="all" baseline="0">
                <a:latin typeface="+mj-lt"/>
              </a:defRPr>
            </a:lvl1pPr>
            <a:lvl2pPr>
              <a:buFontTx/>
              <a:buNone/>
              <a:defRPr/>
            </a:lvl2pPr>
            <a:lvl3pPr>
              <a:buFontTx/>
              <a:buNone/>
              <a:defRPr/>
            </a:lvl3pPr>
            <a:lvl4pPr>
              <a:buFontTx/>
              <a:buNone/>
              <a:defRPr/>
            </a:lvl4pPr>
            <a:lvl5pPr>
              <a:buFontTx/>
              <a:buNone/>
              <a:defRPr/>
            </a:lvl5pPr>
          </a:lstStyle>
          <a:p>
            <a:pPr lvl="0"/>
            <a:r>
              <a:rPr lang="en-US" noProof="0" smtClean="0"/>
              <a:t>Click to edit Master text styles</a:t>
            </a:r>
          </a:p>
        </p:txBody>
      </p:sp>
      <p:sp>
        <p:nvSpPr>
          <p:cNvPr id="5" name="Tijdelijke aanduiding voor voettekst 4"/>
          <p:cNvSpPr>
            <a:spLocks noGrp="1"/>
          </p:cNvSpPr>
          <p:nvPr>
            <p:ph type="ftr" sz="quarter" idx="15"/>
          </p:nvPr>
        </p:nvSpPr>
        <p:spPr>
          <a:xfrm>
            <a:off x="3835135" y="6402388"/>
            <a:ext cx="4368271" cy="476250"/>
          </a:xfrm>
          <a:prstGeom prst="rect">
            <a:avLst/>
          </a:prstGeom>
        </p:spPr>
        <p:txBody>
          <a:bodyPr lIns="86170" tIns="43085" rIns="86170" bIns="43085"/>
          <a:lstStyle>
            <a:lvl1pPr>
              <a:defRPr/>
            </a:lvl1pPr>
          </a:lstStyle>
          <a:p>
            <a:r>
              <a:rPr lang="en-US" sz="2300" b="0" dirty="0" smtClean="0">
                <a:solidFill>
                  <a:prstClr val="black">
                    <a:tint val="75000"/>
                  </a:prstClr>
                </a:solidFill>
                <a:latin typeface="Times New Roman" charset="0"/>
              </a:rPr>
              <a:t>coreclimax.itc.nl</a:t>
            </a:r>
            <a:endParaRPr lang="en-US" sz="2300" b="0" dirty="0">
              <a:solidFill>
                <a:prstClr val="black">
                  <a:tint val="75000"/>
                </a:prstClr>
              </a:solidFill>
              <a:latin typeface="Times New Roman" charset="0"/>
            </a:endParaRPr>
          </a:p>
        </p:txBody>
      </p:sp>
      <p:sp>
        <p:nvSpPr>
          <p:cNvPr id="6" name="Tijdelijke aanduiding voor dianummer 5"/>
          <p:cNvSpPr>
            <a:spLocks noGrp="1"/>
          </p:cNvSpPr>
          <p:nvPr>
            <p:ph type="sldNum" sz="quarter" idx="16"/>
          </p:nvPr>
        </p:nvSpPr>
        <p:spPr/>
        <p:txBody>
          <a:bodyPr/>
          <a:lstStyle>
            <a:lvl1pPr>
              <a:defRPr/>
            </a:lvl1pPr>
          </a:lstStyle>
          <a:p>
            <a:fld id="{F16208AB-A12E-46E8-BC45-18B251F78D21}" type="slidenum">
              <a:rPr lang="en-US" smtClean="0">
                <a:solidFill>
                  <a:prstClr val="black">
                    <a:tint val="75000"/>
                  </a:prstClr>
                </a:solidFill>
              </a:rPr>
              <a:pPr/>
              <a:t>‹#›</a:t>
            </a:fld>
            <a:endParaRPr lang="en-US">
              <a:solidFill>
                <a:prstClr val="black">
                  <a:tint val="75000"/>
                </a:prstClr>
              </a:solidFill>
            </a:endParaRPr>
          </a:p>
        </p:txBody>
      </p:sp>
      <p:sp>
        <p:nvSpPr>
          <p:cNvPr id="7" name="Date Placeholder 10"/>
          <p:cNvSpPr>
            <a:spLocks noGrp="1"/>
          </p:cNvSpPr>
          <p:nvPr>
            <p:ph type="dt" sz="half" idx="17"/>
          </p:nvPr>
        </p:nvSpPr>
        <p:spPr>
          <a:xfrm>
            <a:off x="495307" y="6356352"/>
            <a:ext cx="2311400" cy="365125"/>
          </a:xfrm>
          <a:prstGeom prst="rect">
            <a:avLst/>
          </a:prstGeom>
        </p:spPr>
        <p:txBody>
          <a:bodyPr lIns="86170" tIns="43085" rIns="86170" bIns="43085"/>
          <a:lstStyle>
            <a:lvl1pPr>
              <a:defRPr/>
            </a:lvl1pPr>
          </a:lstStyle>
          <a:p>
            <a:fld id="{E42B6B46-8899-4AFF-95E4-41B576A44CB9}" type="datetime1">
              <a:rPr lang="en-US" sz="2300" b="0" smtClean="0">
                <a:solidFill>
                  <a:prstClr val="black">
                    <a:tint val="75000"/>
                  </a:prstClr>
                </a:solidFill>
                <a:latin typeface="Times New Roman" charset="0"/>
              </a:rPr>
              <a:pPr/>
              <a:t>3/6/2014</a:t>
            </a:fld>
            <a:endParaRPr lang="en-US" sz="2300" b="0" dirty="0">
              <a:solidFill>
                <a:prstClr val="black">
                  <a:tint val="75000"/>
                </a:prstClr>
              </a:solidFill>
              <a:latin typeface="Times New Roman" charset="0"/>
            </a:endParaRPr>
          </a:p>
        </p:txBody>
      </p:sp>
    </p:spTree>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2857"/>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78904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Footer Placeholder 4"/>
          <p:cNvSpPr>
            <a:spLocks noGrp="1"/>
          </p:cNvSpPr>
          <p:nvPr>
            <p:ph type="ftr" sz="quarter" idx="11"/>
          </p:nvPr>
        </p:nvSpPr>
        <p:spPr>
          <a:xfrm>
            <a:off x="2534731" y="6356351"/>
            <a:ext cx="4992555" cy="365125"/>
          </a:xfrm>
          <a:prstGeom prst="rect">
            <a:avLst/>
          </a:prstGeom>
        </p:spPr>
        <p:txBody>
          <a:bodyPr/>
          <a:lstStyle>
            <a:lvl1pPr algn="ctr">
              <a:defRPr/>
            </a:lvl1pPr>
          </a:lstStyle>
          <a:p>
            <a:endParaRPr lang="en-GB" dirty="0">
              <a:solidFill>
                <a:prstClr val="black"/>
              </a:solidFill>
            </a:endParaRPr>
          </a:p>
        </p:txBody>
      </p:sp>
      <p:pic>
        <p:nvPicPr>
          <p:cNvPr id="6" name="Picture 5"/>
          <p:cNvPicPr>
            <a:picLocks noChangeAspect="1"/>
          </p:cNvPicPr>
          <p:nvPr userDrawn="1"/>
        </p:nvPicPr>
        <p:blipFill>
          <a:blip r:embed="rId2" cstate="print"/>
          <a:stretch>
            <a:fillRect/>
          </a:stretch>
        </p:blipFill>
        <p:spPr>
          <a:xfrm>
            <a:off x="0" y="5988478"/>
            <a:ext cx="936104" cy="869522"/>
          </a:xfrm>
          <a:prstGeom prst="rect">
            <a:avLst/>
          </a:prstGeom>
        </p:spPr>
      </p:pic>
      <p:pic>
        <p:nvPicPr>
          <p:cNvPr id="8" name="Picture 7" descr="logo_knmi_ienm_engels.jpg"/>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7723757" y="44625"/>
            <a:ext cx="2143790" cy="534443"/>
          </a:xfrm>
          <a:prstGeom prst="rect">
            <a:avLst/>
          </a:prstGeom>
        </p:spPr>
      </p:pic>
      <p:pic>
        <p:nvPicPr>
          <p:cNvPr id="4" name="Picture 3" descr="BIRA.png"/>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813879" y="836712"/>
            <a:ext cx="1092121" cy="482928"/>
          </a:xfrm>
          <a:prstGeom prst="rect">
            <a:avLst/>
          </a:prstGeom>
        </p:spPr>
      </p:pic>
      <p:pic>
        <p:nvPicPr>
          <p:cNvPr id="9" name="Picture 8" descr="Uni-Logo_Web_RGB.png"/>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8151355" y="620688"/>
            <a:ext cx="1716191" cy="276066"/>
          </a:xfrm>
          <a:prstGeom prst="rect">
            <a:avLst/>
          </a:prstGeom>
        </p:spPr>
      </p:pic>
      <p:pic>
        <p:nvPicPr>
          <p:cNvPr id="10" name="Picture 9"/>
          <p:cNvPicPr>
            <a:picLocks noChangeAspect="1"/>
          </p:cNvPicPr>
          <p:nvPr userDrawn="1"/>
        </p:nvPicPr>
        <p:blipFill>
          <a:blip r:embed="rId6" cstate="print"/>
          <a:stretch>
            <a:fillRect/>
          </a:stretch>
        </p:blipFill>
        <p:spPr>
          <a:xfrm>
            <a:off x="7924364" y="1358836"/>
            <a:ext cx="1981637" cy="485988"/>
          </a:xfrm>
          <a:prstGeom prst="rect">
            <a:avLst/>
          </a:prstGeom>
        </p:spPr>
      </p:pic>
      <p:pic>
        <p:nvPicPr>
          <p:cNvPr id="11" name="Picture 10"/>
          <p:cNvPicPr>
            <a:picLocks noChangeAspect="1"/>
          </p:cNvPicPr>
          <p:nvPr userDrawn="1"/>
        </p:nvPicPr>
        <p:blipFill>
          <a:blip r:embed="rId7" cstate="print"/>
          <a:stretch>
            <a:fillRect/>
          </a:stretch>
        </p:blipFill>
        <p:spPr>
          <a:xfrm>
            <a:off x="8229364" y="908720"/>
            <a:ext cx="495294" cy="432048"/>
          </a:xfrm>
          <a:prstGeom prst="rect">
            <a:avLst/>
          </a:prstGeom>
        </p:spPr>
      </p:pic>
      <p:pic>
        <p:nvPicPr>
          <p:cNvPr id="12" name="Picture 11"/>
          <p:cNvPicPr>
            <a:picLocks noChangeAspect="1"/>
          </p:cNvPicPr>
          <p:nvPr userDrawn="1"/>
        </p:nvPicPr>
        <p:blipFill>
          <a:blip r:embed="rId8" cstate="print"/>
          <a:stretch>
            <a:fillRect/>
          </a:stretch>
        </p:blipFill>
        <p:spPr>
          <a:xfrm>
            <a:off x="6591182" y="620688"/>
            <a:ext cx="1286593" cy="392086"/>
          </a:xfrm>
          <a:prstGeom prst="rect">
            <a:avLst/>
          </a:prstGeom>
        </p:spPr>
      </p:pic>
      <p:pic>
        <p:nvPicPr>
          <p:cNvPr id="13" name="Picture 12"/>
          <p:cNvPicPr>
            <a:picLocks noChangeAspect="1"/>
          </p:cNvPicPr>
          <p:nvPr userDrawn="1"/>
        </p:nvPicPr>
        <p:blipFill>
          <a:blip r:embed="rId9" cstate="print"/>
          <a:stretch>
            <a:fillRect/>
          </a:stretch>
        </p:blipFill>
        <p:spPr>
          <a:xfrm>
            <a:off x="7137243" y="1052736"/>
            <a:ext cx="740532" cy="586868"/>
          </a:xfrm>
          <a:prstGeom prst="rect">
            <a:avLst/>
          </a:prstGeom>
        </p:spPr>
      </p:pic>
      <p:pic>
        <p:nvPicPr>
          <p:cNvPr id="14" name="Picture 13"/>
          <p:cNvPicPr>
            <a:picLocks noChangeAspect="1"/>
          </p:cNvPicPr>
          <p:nvPr userDrawn="1"/>
        </p:nvPicPr>
        <p:blipFill>
          <a:blip r:embed="rId10" cstate="print"/>
          <a:stretch>
            <a:fillRect/>
          </a:stretch>
        </p:blipFill>
        <p:spPr>
          <a:xfrm>
            <a:off x="4953000" y="1052737"/>
            <a:ext cx="2124204" cy="534765"/>
          </a:xfrm>
          <a:prstGeom prst="rect">
            <a:avLst/>
          </a:prstGeom>
        </p:spPr>
      </p:pic>
      <p:pic>
        <p:nvPicPr>
          <p:cNvPr id="15" name="Picture 14"/>
          <p:cNvPicPr>
            <a:picLocks noChangeAspect="1"/>
          </p:cNvPicPr>
          <p:nvPr userDrawn="1"/>
        </p:nvPicPr>
        <p:blipFill>
          <a:blip r:embed="rId11" cstate="print"/>
          <a:stretch>
            <a:fillRect/>
          </a:stretch>
        </p:blipFill>
        <p:spPr>
          <a:xfrm>
            <a:off x="5265035" y="1628801"/>
            <a:ext cx="2612740" cy="395823"/>
          </a:xfrm>
          <a:prstGeom prst="rect">
            <a:avLst/>
          </a:prstGeom>
        </p:spPr>
      </p:pic>
      <p:pic>
        <p:nvPicPr>
          <p:cNvPr id="16" name="Picture 15"/>
          <p:cNvPicPr>
            <a:picLocks noChangeAspect="1"/>
          </p:cNvPicPr>
          <p:nvPr userDrawn="1"/>
        </p:nvPicPr>
        <p:blipFill>
          <a:blip r:embed="rId12" cstate="print"/>
          <a:stretch>
            <a:fillRect/>
          </a:stretch>
        </p:blipFill>
        <p:spPr>
          <a:xfrm>
            <a:off x="5487053" y="548680"/>
            <a:ext cx="1104130" cy="534764"/>
          </a:xfrm>
          <a:prstGeom prst="rect">
            <a:avLst/>
          </a:prstGeom>
        </p:spPr>
      </p:pic>
      <p:pic>
        <p:nvPicPr>
          <p:cNvPr id="17" name="Picture 16" descr="logo_sm_blk.pn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34917" y="44624"/>
            <a:ext cx="1876272" cy="512338"/>
          </a:xfrm>
          <a:prstGeom prst="rect">
            <a:avLst/>
          </a:prstGeom>
        </p:spPr>
      </p:pic>
      <p:pic>
        <p:nvPicPr>
          <p:cNvPr id="18" name="Picture 17" descr="JRC-Ispra.png"/>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1208584" y="1124745"/>
            <a:ext cx="2797795" cy="454679"/>
          </a:xfrm>
          <a:prstGeom prst="rect">
            <a:avLst/>
          </a:prstGeom>
        </p:spPr>
      </p:pic>
      <p:pic>
        <p:nvPicPr>
          <p:cNvPr id="19" name="Picture 18" descr="int-eumetsat.gif"/>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2534732" y="548681"/>
            <a:ext cx="784928" cy="483033"/>
          </a:xfrm>
          <a:prstGeom prst="rect">
            <a:avLst/>
          </a:prstGeom>
          <a:ln>
            <a:solidFill>
              <a:schemeClr val="accent1">
                <a:lumMod val="75000"/>
              </a:schemeClr>
            </a:solidFill>
          </a:ln>
        </p:spPr>
      </p:pic>
      <p:pic>
        <p:nvPicPr>
          <p:cNvPr id="20" name="Picture 19" descr="BC-GmbH-Logo.png"/>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38454" y="1052736"/>
            <a:ext cx="1039536" cy="504056"/>
          </a:xfrm>
          <a:prstGeom prst="rect">
            <a:avLst/>
          </a:prstGeom>
        </p:spPr>
      </p:pic>
      <p:pic>
        <p:nvPicPr>
          <p:cNvPr id="21" name="Picture 20" descr="FastOpt.png"/>
          <p:cNvPicPr>
            <a:picLocks noChangeAspect="1"/>
          </p:cNvPicPr>
          <p:nvPr userDrawn="1"/>
        </p:nvPicPr>
        <p:blipFill>
          <a:blip r:embed="rId17" cstate="print">
            <a:extLst>
              <a:ext uri="{28A0092B-C50C-407E-A947-70E740481C1C}">
                <a14:useLocalDpi xmlns:a14="http://schemas.microsoft.com/office/drawing/2010/main" xmlns="" val="0"/>
              </a:ext>
            </a:extLst>
          </a:blip>
          <a:stretch>
            <a:fillRect/>
          </a:stretch>
        </p:blipFill>
        <p:spPr>
          <a:xfrm>
            <a:off x="37721" y="1628800"/>
            <a:ext cx="1560907" cy="403136"/>
          </a:xfrm>
          <a:prstGeom prst="rect">
            <a:avLst/>
          </a:prstGeom>
        </p:spPr>
      </p:pic>
      <p:pic>
        <p:nvPicPr>
          <p:cNvPr id="22" name="Picture 21" descr="LOGO_RAYFERENCE_V4_BLEU_SUR_BLANC.jpg"/>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a:xfrm>
            <a:off x="1676637" y="1628800"/>
            <a:ext cx="2266406" cy="389661"/>
          </a:xfrm>
          <a:prstGeom prst="rect">
            <a:avLst/>
          </a:prstGeom>
        </p:spPr>
      </p:pic>
      <p:pic>
        <p:nvPicPr>
          <p:cNvPr id="23" name="Picture 22" descr="NPL CCM Logo Black.png"/>
          <p:cNvPicPr>
            <a:picLocks noChangeAspect="1"/>
          </p:cNvPicPr>
          <p:nvPr userDrawn="1"/>
        </p:nvPicPr>
        <p:blipFill>
          <a:blip r:embed="rId19" cstate="print">
            <a:extLst>
              <a:ext uri="{28A0092B-C50C-407E-A947-70E740481C1C}">
                <a14:useLocalDpi xmlns:a14="http://schemas.microsoft.com/office/drawing/2010/main" xmlns="" val="0"/>
              </a:ext>
            </a:extLst>
          </a:blip>
          <a:stretch>
            <a:fillRect/>
          </a:stretch>
        </p:blipFill>
        <p:spPr>
          <a:xfrm>
            <a:off x="-32902" y="548681"/>
            <a:ext cx="2554321" cy="508167"/>
          </a:xfrm>
          <a:prstGeom prst="rect">
            <a:avLst/>
          </a:prstGeom>
        </p:spPr>
      </p:pic>
      <p:pic>
        <p:nvPicPr>
          <p:cNvPr id="24" name="Picture 23" descr="CGI_Logo_color.jpg"/>
          <p:cNvPicPr>
            <a:picLocks noChangeAspect="1"/>
          </p:cNvPicPr>
          <p:nvPr userDrawn="1"/>
        </p:nvPicPr>
        <p:blipFill>
          <a:blip r:embed="rId20" cstate="print">
            <a:extLst>
              <a:ext uri="{28A0092B-C50C-407E-A947-70E740481C1C}">
                <a14:useLocalDpi xmlns:a14="http://schemas.microsoft.com/office/drawing/2010/main" xmlns="" val="0"/>
              </a:ext>
            </a:extLst>
          </a:blip>
          <a:stretch>
            <a:fillRect/>
          </a:stretch>
        </p:blipFill>
        <p:spPr>
          <a:xfrm>
            <a:off x="4016897" y="1628801"/>
            <a:ext cx="858095" cy="365579"/>
          </a:xfrm>
          <a:prstGeom prst="rect">
            <a:avLst/>
          </a:prstGeom>
        </p:spPr>
      </p:pic>
      <p:sp>
        <p:nvSpPr>
          <p:cNvPr id="25" name="Footer Placeholder 3"/>
          <p:cNvSpPr txBox="1">
            <a:spLocks/>
          </p:cNvSpPr>
          <p:nvPr userDrawn="1"/>
        </p:nvSpPr>
        <p:spPr>
          <a:xfrm>
            <a:off x="1520619" y="6093296"/>
            <a:ext cx="6318702" cy="6480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r>
              <a:rPr lang="en-US" b="0" i="1" dirty="0" smtClean="0">
                <a:solidFill>
                  <a:prstClr val="white">
                    <a:lumMod val="50000"/>
                  </a:prstClr>
                </a:solidFill>
              </a:rPr>
              <a:t>5. WP4 </a:t>
            </a:r>
            <a:r>
              <a:rPr lang="en-GB" b="0" i="1" dirty="0" smtClean="0">
                <a:solidFill>
                  <a:prstClr val="white">
                    <a:lumMod val="50000"/>
                  </a:prstClr>
                </a:solidFill>
              </a:rPr>
              <a:t>Harmonised ECV retrievals &amp; records</a:t>
            </a:r>
            <a:r>
              <a:rPr lang="nl-NL" b="0" i="1" dirty="0" smtClean="0">
                <a:solidFill>
                  <a:prstClr val="white">
                    <a:lumMod val="50000"/>
                  </a:prstClr>
                </a:solidFill>
              </a:rPr>
              <a:t> </a:t>
            </a:r>
            <a:r>
              <a:rPr lang="en-US" b="0" i="1" dirty="0" smtClean="0">
                <a:solidFill>
                  <a:prstClr val="white">
                    <a:lumMod val="50000"/>
                  </a:prstClr>
                </a:solidFill>
              </a:rPr>
              <a:t>– </a:t>
            </a:r>
          </a:p>
          <a:p>
            <a:pPr algn="r" fontAlgn="auto">
              <a:spcBef>
                <a:spcPts val="0"/>
              </a:spcBef>
              <a:spcAft>
                <a:spcPts val="0"/>
              </a:spcAft>
            </a:pPr>
            <a:r>
              <a:rPr lang="en-US" b="0" i="1" dirty="0" smtClean="0">
                <a:solidFill>
                  <a:prstClr val="white">
                    <a:lumMod val="50000"/>
                  </a:prstClr>
                </a:solidFill>
              </a:rPr>
              <a:t>QA4ECV Kick-off meeting, 6-7 February 2014, De </a:t>
            </a:r>
            <a:r>
              <a:rPr lang="en-US" b="0" i="1" dirty="0" err="1" smtClean="0">
                <a:solidFill>
                  <a:prstClr val="white">
                    <a:lumMod val="50000"/>
                  </a:prstClr>
                </a:solidFill>
              </a:rPr>
              <a:t>Bilt</a:t>
            </a:r>
            <a:r>
              <a:rPr lang="en-US" b="0" i="1" dirty="0" smtClean="0">
                <a:solidFill>
                  <a:prstClr val="white">
                    <a:lumMod val="50000"/>
                  </a:prstClr>
                </a:solidFill>
              </a:rPr>
              <a:t> </a:t>
            </a:r>
            <a:endParaRPr lang="en-US" b="0" i="1" dirty="0">
              <a:solidFill>
                <a:prstClr val="white">
                  <a:lumMod val="50000"/>
                </a:prstClr>
              </a:solidFill>
            </a:endParaRPr>
          </a:p>
        </p:txBody>
      </p:sp>
    </p:spTree>
    <p:extLst>
      <p:ext uri="{BB962C8B-B14F-4D97-AF65-F5344CB8AC3E}">
        <p14:creationId xmlns:p14="http://schemas.microsoft.com/office/powerpoint/2010/main" xmlns="" val="1424693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692696"/>
            <a:ext cx="8915400" cy="724942"/>
          </a:xfrm>
        </p:spPr>
        <p:txBody>
          <a:bodyPr/>
          <a:lstStyle/>
          <a:p>
            <a:r>
              <a:rPr lang="en-US" smtClean="0"/>
              <a:t>Click to edit Master title style</a:t>
            </a:r>
            <a:endParaRPr lang="en-GB"/>
          </a:p>
        </p:txBody>
      </p:sp>
      <p:sp>
        <p:nvSpPr>
          <p:cNvPr id="3" name="Content Placeholder 2"/>
          <p:cNvSpPr>
            <a:spLocks noGrp="1"/>
          </p:cNvSpPr>
          <p:nvPr>
            <p:ph idx="1"/>
          </p:nvPr>
        </p:nvSpPr>
        <p:spPr>
          <a:xfrm>
            <a:off x="495300" y="1556793"/>
            <a:ext cx="8915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Line 16"/>
          <p:cNvSpPr>
            <a:spLocks noChangeShapeType="1"/>
          </p:cNvSpPr>
          <p:nvPr userDrawn="1"/>
        </p:nvSpPr>
        <p:spPr bwMode="auto">
          <a:xfrm>
            <a:off x="476383" y="1412875"/>
            <a:ext cx="9078780" cy="0"/>
          </a:xfrm>
          <a:prstGeom prst="line">
            <a:avLst/>
          </a:prstGeom>
          <a:noFill/>
          <a:ln w="12700">
            <a:solidFill>
              <a:schemeClr val="tx2"/>
            </a:solidFill>
            <a:round/>
            <a:headEnd/>
            <a:tailEnd/>
          </a:ln>
          <a:effectLst/>
        </p:spPr>
        <p:txBody>
          <a:bodyPr wrap="none" anchor="ctr"/>
          <a:lstStyle/>
          <a:p>
            <a:pPr fontAlgn="auto">
              <a:spcBef>
                <a:spcPts val="0"/>
              </a:spcBef>
              <a:spcAft>
                <a:spcPts val="0"/>
              </a:spcAft>
            </a:pPr>
            <a:endParaRPr lang="de-AT" sz="1800" b="0">
              <a:solidFill>
                <a:prstClr val="black"/>
              </a:solidFill>
              <a:latin typeface="Calibri"/>
            </a:endParaRPr>
          </a:p>
        </p:txBody>
      </p:sp>
      <p:pic>
        <p:nvPicPr>
          <p:cNvPr id="6" name="Picture 5"/>
          <p:cNvPicPr>
            <a:picLocks noChangeAspect="1"/>
          </p:cNvPicPr>
          <p:nvPr userDrawn="1"/>
        </p:nvPicPr>
        <p:blipFill>
          <a:blip r:embed="rId2" cstate="print"/>
          <a:stretch>
            <a:fillRect/>
          </a:stretch>
        </p:blipFill>
        <p:spPr>
          <a:xfrm>
            <a:off x="0" y="5988478"/>
            <a:ext cx="936104" cy="869522"/>
          </a:xfrm>
          <a:prstGeom prst="rect">
            <a:avLst/>
          </a:prstGeom>
        </p:spPr>
      </p:pic>
      <p:sp>
        <p:nvSpPr>
          <p:cNvPr id="7" name="Footer Placeholder 3"/>
          <p:cNvSpPr>
            <a:spLocks noGrp="1"/>
          </p:cNvSpPr>
          <p:nvPr>
            <p:ph type="ftr" sz="quarter" idx="11"/>
          </p:nvPr>
        </p:nvSpPr>
        <p:spPr>
          <a:xfrm>
            <a:off x="1520619" y="6093296"/>
            <a:ext cx="6318702" cy="648072"/>
          </a:xfrm>
        </p:spPr>
        <p:txBody>
          <a:bodyPr/>
          <a:lstStyle/>
          <a:p>
            <a:pPr algn="r"/>
            <a:r>
              <a:rPr lang="en-US" i="1" dirty="0">
                <a:solidFill>
                  <a:prstClr val="white">
                    <a:lumMod val="50000"/>
                  </a:prstClr>
                </a:solidFill>
              </a:rPr>
              <a:t>5. WP4 </a:t>
            </a:r>
            <a:r>
              <a:rPr lang="en-GB" i="1" dirty="0">
                <a:solidFill>
                  <a:prstClr val="white">
                    <a:lumMod val="50000"/>
                  </a:prstClr>
                </a:solidFill>
              </a:rPr>
              <a:t>Harmonised ECV retrievals &amp; records</a:t>
            </a:r>
            <a:r>
              <a:rPr lang="nl-NL" i="1" dirty="0">
                <a:solidFill>
                  <a:prstClr val="white">
                    <a:lumMod val="50000"/>
                  </a:prstClr>
                </a:solidFill>
              </a:rPr>
              <a:t> </a:t>
            </a:r>
            <a:r>
              <a:rPr lang="en-US" i="1" dirty="0">
                <a:solidFill>
                  <a:prstClr val="white">
                    <a:lumMod val="50000"/>
                  </a:prstClr>
                </a:solidFill>
              </a:rPr>
              <a:t>– </a:t>
            </a:r>
            <a:endParaRPr lang="en-US" i="1" dirty="0" smtClean="0">
              <a:solidFill>
                <a:prstClr val="white">
                  <a:lumMod val="50000"/>
                </a:prstClr>
              </a:solidFill>
            </a:endParaRPr>
          </a:p>
          <a:p>
            <a:pPr algn="r"/>
            <a:r>
              <a:rPr lang="en-US" i="1" dirty="0" smtClean="0">
                <a:solidFill>
                  <a:prstClr val="white">
                    <a:lumMod val="50000"/>
                  </a:prstClr>
                </a:solidFill>
              </a:rPr>
              <a:t>QA4ECV </a:t>
            </a:r>
            <a:r>
              <a:rPr lang="en-US" i="1" dirty="0">
                <a:solidFill>
                  <a:prstClr val="white">
                    <a:lumMod val="50000"/>
                  </a:prstClr>
                </a:solidFill>
              </a:rPr>
              <a:t>Kick-off meeting, 6-7 February 2014, De </a:t>
            </a:r>
            <a:r>
              <a:rPr lang="en-US" i="1" dirty="0" err="1">
                <a:solidFill>
                  <a:prstClr val="white">
                    <a:lumMod val="50000"/>
                  </a:prstClr>
                </a:solidFill>
              </a:rPr>
              <a:t>Bilt</a:t>
            </a:r>
            <a:r>
              <a:rPr lang="en-US" i="1" dirty="0">
                <a:solidFill>
                  <a:prstClr val="white">
                    <a:lumMod val="50000"/>
                  </a:prstClr>
                </a:solidFill>
              </a:rPr>
              <a:t> </a:t>
            </a:r>
          </a:p>
        </p:txBody>
      </p:sp>
    </p:spTree>
    <p:extLst>
      <p:ext uri="{BB962C8B-B14F-4D97-AF65-F5344CB8AC3E}">
        <p14:creationId xmlns:p14="http://schemas.microsoft.com/office/powerpoint/2010/main" xmlns="" val="2280936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3530824"/>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060849"/>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5" name="Picture 4"/>
          <p:cNvPicPr>
            <a:picLocks noChangeAspect="1"/>
          </p:cNvPicPr>
          <p:nvPr userDrawn="1"/>
        </p:nvPicPr>
        <p:blipFill>
          <a:blip r:embed="rId2" cstate="print"/>
          <a:stretch>
            <a:fillRect/>
          </a:stretch>
        </p:blipFill>
        <p:spPr>
          <a:xfrm>
            <a:off x="0" y="5988478"/>
            <a:ext cx="936104" cy="869522"/>
          </a:xfrm>
          <a:prstGeom prst="rect">
            <a:avLst/>
          </a:prstGeom>
        </p:spPr>
      </p:pic>
    </p:spTree>
    <p:extLst>
      <p:ext uri="{BB962C8B-B14F-4D97-AF65-F5344CB8AC3E}">
        <p14:creationId xmlns:p14="http://schemas.microsoft.com/office/powerpoint/2010/main" xmlns="" val="1217570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764704"/>
            <a:ext cx="8915400" cy="652934"/>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95300" y="155679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556793"/>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Line 16"/>
          <p:cNvSpPr>
            <a:spLocks noChangeShapeType="1"/>
          </p:cNvSpPr>
          <p:nvPr userDrawn="1"/>
        </p:nvSpPr>
        <p:spPr bwMode="auto">
          <a:xfrm>
            <a:off x="476383" y="1412875"/>
            <a:ext cx="9078780" cy="0"/>
          </a:xfrm>
          <a:prstGeom prst="line">
            <a:avLst/>
          </a:prstGeom>
          <a:noFill/>
          <a:ln w="12700">
            <a:solidFill>
              <a:schemeClr val="tx2"/>
            </a:solidFill>
            <a:round/>
            <a:headEnd/>
            <a:tailEnd/>
          </a:ln>
          <a:effectLst/>
        </p:spPr>
        <p:txBody>
          <a:bodyPr wrap="none" anchor="ctr"/>
          <a:lstStyle/>
          <a:p>
            <a:pPr fontAlgn="auto">
              <a:spcBef>
                <a:spcPts val="0"/>
              </a:spcBef>
              <a:spcAft>
                <a:spcPts val="0"/>
              </a:spcAft>
            </a:pPr>
            <a:endParaRPr lang="de-AT" sz="1800" b="0">
              <a:solidFill>
                <a:prstClr val="black"/>
              </a:solidFill>
              <a:latin typeface="Calibri"/>
            </a:endParaRPr>
          </a:p>
        </p:txBody>
      </p:sp>
      <p:pic>
        <p:nvPicPr>
          <p:cNvPr id="7" name="Picture 6"/>
          <p:cNvPicPr>
            <a:picLocks noChangeAspect="1"/>
          </p:cNvPicPr>
          <p:nvPr userDrawn="1"/>
        </p:nvPicPr>
        <p:blipFill>
          <a:blip r:embed="rId2" cstate="print"/>
          <a:stretch>
            <a:fillRect/>
          </a:stretch>
        </p:blipFill>
        <p:spPr>
          <a:xfrm>
            <a:off x="0" y="5988478"/>
            <a:ext cx="936104" cy="869522"/>
          </a:xfrm>
          <a:prstGeom prst="rect">
            <a:avLst/>
          </a:prstGeom>
        </p:spPr>
      </p:pic>
    </p:spTree>
    <p:extLst>
      <p:ext uri="{BB962C8B-B14F-4D97-AF65-F5344CB8AC3E}">
        <p14:creationId xmlns:p14="http://schemas.microsoft.com/office/powerpoint/2010/main" xmlns="" val="3739768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692696"/>
            <a:ext cx="8915400" cy="724942"/>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484784"/>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2454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1" y="1484784"/>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2454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Line 16"/>
          <p:cNvSpPr>
            <a:spLocks noChangeShapeType="1"/>
          </p:cNvSpPr>
          <p:nvPr userDrawn="1"/>
        </p:nvSpPr>
        <p:spPr bwMode="auto">
          <a:xfrm>
            <a:off x="476383" y="1412875"/>
            <a:ext cx="9078780" cy="0"/>
          </a:xfrm>
          <a:prstGeom prst="line">
            <a:avLst/>
          </a:prstGeom>
          <a:noFill/>
          <a:ln w="12700">
            <a:solidFill>
              <a:schemeClr val="tx2"/>
            </a:solidFill>
            <a:round/>
            <a:headEnd/>
            <a:tailEnd/>
          </a:ln>
          <a:effectLst/>
        </p:spPr>
        <p:txBody>
          <a:bodyPr wrap="none" anchor="ctr"/>
          <a:lstStyle/>
          <a:p>
            <a:pPr fontAlgn="auto">
              <a:spcBef>
                <a:spcPts val="0"/>
              </a:spcBef>
              <a:spcAft>
                <a:spcPts val="0"/>
              </a:spcAft>
            </a:pPr>
            <a:endParaRPr lang="de-AT" sz="1800" b="0">
              <a:solidFill>
                <a:prstClr val="black"/>
              </a:solidFill>
              <a:latin typeface="Calibri"/>
            </a:endParaRPr>
          </a:p>
        </p:txBody>
      </p:sp>
      <p:pic>
        <p:nvPicPr>
          <p:cNvPr id="9" name="Picture 8"/>
          <p:cNvPicPr>
            <a:picLocks noChangeAspect="1"/>
          </p:cNvPicPr>
          <p:nvPr userDrawn="1"/>
        </p:nvPicPr>
        <p:blipFill>
          <a:blip r:embed="rId2" cstate="print"/>
          <a:stretch>
            <a:fillRect/>
          </a:stretch>
        </p:blipFill>
        <p:spPr>
          <a:xfrm>
            <a:off x="0" y="5988478"/>
            <a:ext cx="936104" cy="869522"/>
          </a:xfrm>
          <a:prstGeom prst="rect">
            <a:avLst/>
          </a:prstGeom>
        </p:spPr>
      </p:pic>
    </p:spTree>
    <p:extLst>
      <p:ext uri="{BB962C8B-B14F-4D97-AF65-F5344CB8AC3E}">
        <p14:creationId xmlns:p14="http://schemas.microsoft.com/office/powerpoint/2010/main" xmlns="" val="25215096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692696"/>
            <a:ext cx="8915400" cy="724942"/>
          </a:xfrm>
        </p:spPr>
        <p:txBody>
          <a:bodyPr/>
          <a:lstStyle/>
          <a:p>
            <a:r>
              <a:rPr lang="en-US" smtClean="0"/>
              <a:t>Click to edit Master title style</a:t>
            </a:r>
            <a:endParaRPr lang="en-GB"/>
          </a:p>
        </p:txBody>
      </p:sp>
      <p:sp>
        <p:nvSpPr>
          <p:cNvPr id="4" name="Line 16"/>
          <p:cNvSpPr>
            <a:spLocks noChangeShapeType="1"/>
          </p:cNvSpPr>
          <p:nvPr userDrawn="1"/>
        </p:nvSpPr>
        <p:spPr bwMode="auto">
          <a:xfrm>
            <a:off x="476383" y="1412875"/>
            <a:ext cx="9078780" cy="0"/>
          </a:xfrm>
          <a:prstGeom prst="line">
            <a:avLst/>
          </a:prstGeom>
          <a:noFill/>
          <a:ln w="12700">
            <a:solidFill>
              <a:schemeClr val="tx2"/>
            </a:solidFill>
            <a:round/>
            <a:headEnd/>
            <a:tailEnd/>
          </a:ln>
          <a:effectLst/>
        </p:spPr>
        <p:txBody>
          <a:bodyPr wrap="none" anchor="ctr"/>
          <a:lstStyle/>
          <a:p>
            <a:pPr fontAlgn="auto">
              <a:spcBef>
                <a:spcPts val="0"/>
              </a:spcBef>
              <a:spcAft>
                <a:spcPts val="0"/>
              </a:spcAft>
            </a:pPr>
            <a:endParaRPr lang="de-AT" sz="1800" b="0">
              <a:solidFill>
                <a:prstClr val="black"/>
              </a:solidFill>
              <a:latin typeface="Calibri"/>
            </a:endParaRPr>
          </a:p>
        </p:txBody>
      </p:sp>
      <p:pic>
        <p:nvPicPr>
          <p:cNvPr id="5" name="Picture 4"/>
          <p:cNvPicPr>
            <a:picLocks noChangeAspect="1"/>
          </p:cNvPicPr>
          <p:nvPr userDrawn="1"/>
        </p:nvPicPr>
        <p:blipFill>
          <a:blip r:embed="rId2" cstate="print"/>
          <a:stretch>
            <a:fillRect/>
          </a:stretch>
        </p:blipFill>
        <p:spPr>
          <a:xfrm>
            <a:off x="0" y="5988478"/>
            <a:ext cx="936104" cy="869522"/>
          </a:xfrm>
          <a:prstGeom prst="rect">
            <a:avLst/>
          </a:prstGeom>
        </p:spPr>
      </p:pic>
    </p:spTree>
    <p:extLst>
      <p:ext uri="{BB962C8B-B14F-4D97-AF65-F5344CB8AC3E}">
        <p14:creationId xmlns:p14="http://schemas.microsoft.com/office/powerpoint/2010/main" xmlns="" val="16149482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5988478"/>
            <a:ext cx="936104" cy="869522"/>
          </a:xfrm>
          <a:prstGeom prst="rect">
            <a:avLst/>
          </a:prstGeom>
        </p:spPr>
      </p:pic>
    </p:spTree>
    <p:extLst>
      <p:ext uri="{BB962C8B-B14F-4D97-AF65-F5344CB8AC3E}">
        <p14:creationId xmlns:p14="http://schemas.microsoft.com/office/powerpoint/2010/main" xmlns="" val="12105575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937939"/>
            <a:ext cx="3259006" cy="1090042"/>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1" y="947862"/>
            <a:ext cx="5537729" cy="50014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95300" y="2027981"/>
            <a:ext cx="3259006" cy="39212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6" name="Picture 5"/>
          <p:cNvPicPr>
            <a:picLocks noChangeAspect="1"/>
          </p:cNvPicPr>
          <p:nvPr userDrawn="1"/>
        </p:nvPicPr>
        <p:blipFill>
          <a:blip r:embed="rId2" cstate="print"/>
          <a:stretch>
            <a:fillRect/>
          </a:stretch>
        </p:blipFill>
        <p:spPr>
          <a:xfrm>
            <a:off x="0" y="5988478"/>
            <a:ext cx="936104" cy="869522"/>
          </a:xfrm>
          <a:prstGeom prst="rect">
            <a:avLst/>
          </a:prstGeom>
        </p:spPr>
      </p:pic>
    </p:spTree>
    <p:extLst>
      <p:ext uri="{BB962C8B-B14F-4D97-AF65-F5344CB8AC3E}">
        <p14:creationId xmlns:p14="http://schemas.microsoft.com/office/powerpoint/2010/main" xmlns="" val="352451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908720"/>
            <a:ext cx="5943600" cy="38188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6" name="Picture 5"/>
          <p:cNvPicPr>
            <a:picLocks noChangeAspect="1"/>
          </p:cNvPicPr>
          <p:nvPr userDrawn="1"/>
        </p:nvPicPr>
        <p:blipFill>
          <a:blip r:embed="rId2" cstate="print"/>
          <a:stretch>
            <a:fillRect/>
          </a:stretch>
        </p:blipFill>
        <p:spPr>
          <a:xfrm>
            <a:off x="0" y="5988478"/>
            <a:ext cx="936104" cy="869522"/>
          </a:xfrm>
          <a:prstGeom prst="rect">
            <a:avLst/>
          </a:prstGeom>
        </p:spPr>
      </p:pic>
    </p:spTree>
    <p:extLst>
      <p:ext uri="{BB962C8B-B14F-4D97-AF65-F5344CB8AC3E}">
        <p14:creationId xmlns:p14="http://schemas.microsoft.com/office/powerpoint/2010/main" xmlns="" val="381018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 y="4"/>
            <a:ext cx="9799638" cy="854075"/>
          </a:xfrm>
        </p:spPr>
        <p:txBody>
          <a:bodyPr/>
          <a:lstStyle>
            <a:lvl1pPr marL="179726">
              <a:defRPr/>
            </a:lvl1pPr>
          </a:lstStyle>
          <a:p>
            <a:r>
              <a:rPr lang="en-US" smtClean="0"/>
              <a:t>Click to edit Master title style</a:t>
            </a:r>
            <a:endParaRPr lang="en-GB" dirty="0"/>
          </a:p>
        </p:txBody>
      </p:sp>
      <p:sp>
        <p:nvSpPr>
          <p:cNvPr id="3" name="Content Placeholder 2"/>
          <p:cNvSpPr>
            <a:spLocks noGrp="1"/>
          </p:cNvSpPr>
          <p:nvPr>
            <p:ph idx="1"/>
          </p:nvPr>
        </p:nvSpPr>
        <p:spPr/>
        <p:txBody>
          <a:bodyPr>
            <a:normAutofit/>
          </a:bodyPr>
          <a:lstStyle>
            <a:lvl1pPr marL="251614" indent="-251614">
              <a:spcBef>
                <a:spcPts val="0"/>
              </a:spcBef>
              <a:defRPr/>
            </a:lvl1pPr>
            <a:lvl2pPr>
              <a:defRPr/>
            </a:lvl2pPr>
            <a:lvl3pP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Title 1"/>
          <p:cNvSpPr>
            <a:spLocks noGrp="1"/>
          </p:cNvSpPr>
          <p:nvPr>
            <p:ph type="title"/>
          </p:nvPr>
        </p:nvSpPr>
        <p:spPr>
          <a:xfrm>
            <a:off x="5" y="4"/>
            <a:ext cx="9799638" cy="854075"/>
          </a:xfrm>
        </p:spPr>
        <p:txBody>
          <a:bodyPr/>
          <a:lstStyle>
            <a:lvl1pPr marL="179726">
              <a:defRPr/>
            </a:lvl1pPr>
          </a:lstStyle>
          <a:p>
            <a:r>
              <a:rPr lang="en-US" smtClean="0"/>
              <a:t>Click to edit Master title style</a:t>
            </a:r>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280" descr="graphic-vector-map-europe.wmf"/>
          <p:cNvPicPr>
            <a:picLocks noChangeAspect="1"/>
          </p:cNvPicPr>
          <p:nvPr userDrawn="1"/>
        </p:nvPicPr>
        <p:blipFill>
          <a:blip r:embed="rId3" cstate="print"/>
          <a:srcRect t="4592"/>
          <a:stretch>
            <a:fillRect/>
          </a:stretch>
        </p:blipFill>
        <p:spPr bwMode="auto">
          <a:xfrm>
            <a:off x="5803151" y="874666"/>
            <a:ext cx="4102871" cy="5638897"/>
          </a:xfrm>
          <a:prstGeom prst="rect">
            <a:avLst/>
          </a:prstGeom>
          <a:noFill/>
          <a:ln w="9525">
            <a:noFill/>
            <a:miter lim="800000"/>
            <a:headEnd/>
            <a:tailEnd/>
          </a:ln>
        </p:spPr>
      </p:pic>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5" y="4"/>
            <a:ext cx="9799638" cy="854075"/>
          </a:xfrm>
        </p:spPr>
        <p:txBody>
          <a:bodyPr/>
          <a:lstStyle>
            <a:lvl1pPr marL="179726">
              <a:defRPr/>
            </a:lvl1pPr>
          </a:lstStyle>
          <a:p>
            <a:r>
              <a:rPr lang="en-US" smtClean="0"/>
              <a:t>Click to edit Master title style</a:t>
            </a:r>
            <a:endParaRPr lang="en-GB"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297180" y="274320"/>
            <a:ext cx="9311640" cy="822960"/>
          </a:xfrm>
          <a:prstGeom prst="rect">
            <a:avLst/>
          </a:prstGeom>
        </p:spPr>
        <p:txBody>
          <a:bodyPr lIns="86155" tIns="86155" rIns="86155" bIns="86155" anchor="t" anchorCtr="0"/>
          <a:lstStyle>
            <a:lvl1pPr>
              <a:buSzPct val="99224"/>
              <a:defRPr sz="4000"/>
            </a:lvl1pPr>
            <a:lvl2pPr>
              <a:buSzPct val="99224"/>
              <a:defRPr sz="4000"/>
            </a:lvl2pPr>
            <a:lvl3pPr>
              <a:buSzPct val="99224"/>
              <a:defRPr sz="4000"/>
            </a:lvl3pPr>
            <a:lvl4pPr>
              <a:buSzPct val="99224"/>
              <a:defRPr sz="4000"/>
            </a:lvl4pPr>
            <a:lvl5pPr>
              <a:buSzPct val="99224"/>
              <a:defRPr sz="4000"/>
            </a:lvl5pPr>
            <a:lvl6pPr>
              <a:buSzPct val="99224"/>
              <a:defRPr sz="4000"/>
            </a:lvl6pPr>
            <a:lvl7pPr>
              <a:buSzPct val="99224"/>
              <a:defRPr sz="4000"/>
            </a:lvl7pPr>
            <a:lvl8pPr>
              <a:buSzPct val="99224"/>
              <a:defRPr sz="4000"/>
            </a:lvl8pPr>
            <a:lvl9pPr>
              <a:buSzPct val="99224"/>
              <a:defRPr sz="4000"/>
            </a:lvl9pPr>
          </a:lstStyle>
          <a:p>
            <a:endParaRPr/>
          </a:p>
        </p:txBody>
      </p:sp>
      <p:sp>
        <p:nvSpPr>
          <p:cNvPr id="14" name="Shape 14"/>
          <p:cNvSpPr txBox="1">
            <a:spLocks noGrp="1"/>
          </p:cNvSpPr>
          <p:nvPr>
            <p:ph type="body" idx="1"/>
          </p:nvPr>
        </p:nvSpPr>
        <p:spPr>
          <a:xfrm>
            <a:off x="297188" y="1645927"/>
            <a:ext cx="4358639" cy="4937759"/>
          </a:xfrm>
          <a:prstGeom prst="rect">
            <a:avLst/>
          </a:prstGeom>
        </p:spPr>
        <p:txBody>
          <a:bodyPr lIns="86155" tIns="86155" rIns="86155" bIns="86155" anchor="t" anchorCtr="0"/>
          <a:lstStyle>
            <a:lvl1pPr>
              <a:buSzPct val="98765"/>
              <a:defRPr sz="2500"/>
            </a:lvl1pPr>
            <a:lvl2pPr>
              <a:buSzPct val="98765"/>
              <a:defRPr sz="2500"/>
            </a:lvl2pPr>
            <a:lvl3pPr>
              <a:buSzPct val="98765"/>
              <a:defRPr sz="2500"/>
            </a:lvl3pPr>
            <a:lvl4pPr>
              <a:buSzPct val="98765"/>
              <a:defRPr sz="2500"/>
            </a:lvl4pPr>
            <a:lvl5pPr>
              <a:buSzPct val="98765"/>
              <a:defRPr sz="2500"/>
            </a:lvl5pPr>
            <a:lvl6pPr>
              <a:buSzPct val="98765"/>
              <a:defRPr sz="2500"/>
            </a:lvl6pPr>
            <a:lvl7pPr>
              <a:buSzPct val="98765"/>
              <a:defRPr sz="2500"/>
            </a:lvl7pPr>
            <a:lvl8pPr>
              <a:buSzPct val="98765"/>
              <a:defRPr sz="2500"/>
            </a:lvl8pPr>
            <a:lvl9pPr>
              <a:buSzPct val="98765"/>
              <a:defRPr sz="2500"/>
            </a:lvl9pPr>
          </a:lstStyle>
          <a:p>
            <a:endParaRPr/>
          </a:p>
        </p:txBody>
      </p:sp>
      <p:sp>
        <p:nvSpPr>
          <p:cNvPr id="15" name="Shape 15"/>
          <p:cNvSpPr txBox="1">
            <a:spLocks noGrp="1"/>
          </p:cNvSpPr>
          <p:nvPr>
            <p:ph type="body" idx="2"/>
          </p:nvPr>
        </p:nvSpPr>
        <p:spPr>
          <a:xfrm>
            <a:off x="5250188" y="1645927"/>
            <a:ext cx="4358639" cy="4937759"/>
          </a:xfrm>
          <a:prstGeom prst="rect">
            <a:avLst/>
          </a:prstGeom>
        </p:spPr>
        <p:txBody>
          <a:bodyPr lIns="86155" tIns="86155" rIns="86155" bIns="86155" anchor="t" anchorCtr="0"/>
          <a:lstStyle>
            <a:lvl1pPr>
              <a:buSzPct val="98765"/>
              <a:defRPr sz="2500"/>
            </a:lvl1pPr>
            <a:lvl2pPr>
              <a:buSzPct val="98765"/>
              <a:defRPr sz="2500"/>
            </a:lvl2pPr>
            <a:lvl3pPr>
              <a:buSzPct val="98765"/>
              <a:defRPr sz="2500"/>
            </a:lvl3pPr>
            <a:lvl4pPr>
              <a:buSzPct val="98765"/>
              <a:defRPr sz="2500"/>
            </a:lvl4pPr>
            <a:lvl5pPr>
              <a:buSzPct val="98765"/>
              <a:defRPr sz="2500"/>
            </a:lvl5pPr>
            <a:lvl6pPr>
              <a:buSzPct val="98765"/>
              <a:defRPr sz="2500"/>
            </a:lvl6pPr>
            <a:lvl7pPr>
              <a:buSzPct val="98765"/>
              <a:defRPr sz="2500"/>
            </a:lvl7pPr>
            <a:lvl8pPr>
              <a:buSzPct val="98765"/>
              <a:defRPr sz="2500"/>
            </a:lvl8pPr>
            <a:lvl9pPr>
              <a:buSzPct val="98765"/>
              <a:defRPr sz="25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2.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5.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4.gif"/><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3.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8.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17.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16.png"/><Relationship Id="rId5" Type="http://schemas.openxmlformats.org/officeDocument/2006/relationships/slideLayout" Target="../slideLayouts/slideLayout45.xml"/><Relationship Id="rId10" Type="http://schemas.openxmlformats.org/officeDocument/2006/relationships/theme" Target="../theme/theme3.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blipFill dpi="0" rotWithShape="1">
          <a:blip r:embed="rId30" cstate="print">
            <a:lum/>
          </a:blip>
          <a:srcRect/>
          <a:stretch>
            <a:fillRect/>
          </a:stretch>
        </a:blipFill>
        <a:effectLst/>
      </p:bgPr>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5" y="4"/>
            <a:ext cx="9799638" cy="854075"/>
          </a:xfrm>
          <a:prstGeom prst="rect">
            <a:avLst/>
          </a:prstGeom>
          <a:noFill/>
          <a:ln w="9525">
            <a:noFill/>
            <a:miter lim="800000"/>
            <a:headEnd/>
            <a:tailEnd/>
          </a:ln>
        </p:spPr>
        <p:txBody>
          <a:bodyPr vert="horz" wrap="square" lIns="91302" tIns="45651" rIns="91302" bIns="45651" numCol="1" anchor="ctr" anchorCtr="0" compatLnSpc="1">
            <a:prstTxWarp prst="textNoShape">
              <a:avLst/>
            </a:prstTxWarp>
          </a:bodyPr>
          <a:lstStyle/>
          <a:p>
            <a:pPr lvl="0"/>
            <a:r>
              <a:rPr lang="en-US" smtClean="0"/>
              <a:t>Click to edit Master title style</a:t>
            </a:r>
            <a:endParaRPr lang="en-GB" smtClean="0"/>
          </a:p>
        </p:txBody>
      </p:sp>
      <p:sp>
        <p:nvSpPr>
          <p:cNvPr id="29700" name="Rectangle 58"/>
          <p:cNvSpPr>
            <a:spLocks noGrp="1" noChangeArrowheads="1"/>
          </p:cNvSpPr>
          <p:nvPr>
            <p:ph type="body" idx="1"/>
          </p:nvPr>
        </p:nvSpPr>
        <p:spPr bwMode="auto">
          <a:xfrm>
            <a:off x="266723" y="992189"/>
            <a:ext cx="9447213" cy="5391150"/>
          </a:xfrm>
          <a:prstGeom prst="rect">
            <a:avLst/>
          </a:prstGeom>
          <a:noFill/>
          <a:ln w="9525">
            <a:noFill/>
            <a:miter lim="800000"/>
            <a:headEnd/>
            <a:tailEnd/>
          </a:ln>
        </p:spPr>
        <p:txBody>
          <a:bodyPr vert="horz" wrap="square" lIns="91302" tIns="45651" rIns="91302" bIns="4565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29701" name="Picture 6"/>
          <p:cNvPicPr>
            <a:picLocks noChangeAspect="1" noChangeArrowheads="1"/>
          </p:cNvPicPr>
          <p:nvPr/>
        </p:nvPicPr>
        <p:blipFill>
          <a:blip r:embed="rId31" cstate="print"/>
          <a:srcRect/>
          <a:stretch>
            <a:fillRect/>
          </a:stretch>
        </p:blipFill>
        <p:spPr bwMode="auto">
          <a:xfrm>
            <a:off x="8891593" y="6604000"/>
            <a:ext cx="808037" cy="149225"/>
          </a:xfrm>
          <a:prstGeom prst="rect">
            <a:avLst/>
          </a:prstGeom>
          <a:noFill/>
          <a:ln w="9525">
            <a:noFill/>
            <a:miter lim="800000"/>
            <a:headEnd/>
            <a:tailEnd/>
          </a:ln>
        </p:spPr>
      </p:pic>
      <p:sp>
        <p:nvSpPr>
          <p:cNvPr id="7" name="Rectangle 39"/>
          <p:cNvSpPr>
            <a:spLocks noChangeArrowheads="1"/>
          </p:cNvSpPr>
          <p:nvPr/>
        </p:nvSpPr>
        <p:spPr bwMode="auto">
          <a:xfrm>
            <a:off x="316026" y="6610353"/>
            <a:ext cx="141064" cy="138499"/>
          </a:xfrm>
          <a:prstGeom prst="rect">
            <a:avLst/>
          </a:prstGeom>
          <a:noFill/>
          <a:ln w="9525">
            <a:noFill/>
            <a:miter lim="800000"/>
            <a:headEnd/>
            <a:tailEnd/>
          </a:ln>
        </p:spPr>
        <p:txBody>
          <a:bodyPr wrap="none" lIns="0" tIns="0" rIns="0" bIns="0">
            <a:spAutoFit/>
          </a:bodyPr>
          <a:lstStyle/>
          <a:p>
            <a:pPr algn="ctr" eaLnBrk="0" hangingPunct="0">
              <a:defRPr/>
            </a:pPr>
            <a:fld id="{FF9CC606-8418-49EA-9DB7-3FFD72983DD3}" type="slidenum">
              <a:rPr lang="de-DE" b="0">
                <a:solidFill>
                  <a:srgbClr val="00B5E2"/>
                </a:solidFill>
                <a:latin typeface="Arial" pitchFamily="34" charset="0"/>
                <a:cs typeface="Arial" pitchFamily="34" charset="0"/>
              </a:rPr>
              <a:pPr algn="ctr" eaLnBrk="0" hangingPunct="0">
                <a:defRPr/>
              </a:pPr>
              <a:t>‹#›</a:t>
            </a:fld>
            <a:endParaRPr lang="de-DE" b="0" dirty="0">
              <a:solidFill>
                <a:srgbClr val="00B5E2"/>
              </a:solidFill>
              <a:latin typeface="Arial" pitchFamily="34" charset="0"/>
              <a:cs typeface="Arial" pitchFamily="34" charset="0"/>
            </a:endParaRPr>
          </a:p>
        </p:txBody>
      </p:sp>
      <p:sp>
        <p:nvSpPr>
          <p:cNvPr id="9" name="Rectangle 61"/>
          <p:cNvSpPr>
            <a:spLocks noChangeArrowheads="1"/>
          </p:cNvSpPr>
          <p:nvPr userDrawn="1"/>
        </p:nvSpPr>
        <p:spPr bwMode="auto">
          <a:xfrm>
            <a:off x="627063" y="6610353"/>
            <a:ext cx="4443524" cy="138499"/>
          </a:xfrm>
          <a:prstGeom prst="rect">
            <a:avLst/>
          </a:prstGeom>
          <a:noFill/>
          <a:ln w="9525">
            <a:noFill/>
            <a:miter lim="800000"/>
            <a:headEnd/>
            <a:tailEnd/>
          </a:ln>
        </p:spPr>
        <p:txBody>
          <a:bodyPr wrap="none" lIns="0" tIns="0" rIns="0" bIns="0">
            <a:spAutoFit/>
          </a:bodyPr>
          <a:lstStyle/>
          <a:p>
            <a:pPr eaLnBrk="0" hangingPunct="0">
              <a:defRPr/>
            </a:pPr>
            <a:r>
              <a:rPr lang="en-GB" b="0" baseline="0" noProof="0" dirty="0" smtClean="0">
                <a:solidFill>
                  <a:srgbClr val="00B5E2"/>
                </a:solidFill>
                <a:latin typeface="Arial" pitchFamily="34" charset="0"/>
                <a:cs typeface="Arial" pitchFamily="34" charset="0"/>
              </a:rPr>
              <a:t>CEOS-CGMS Working Group Climate, EUMETSAT, 5-7 March, Darmstadt, Germany</a:t>
            </a:r>
            <a:endParaRPr lang="en-GB" b="0" baseline="0" noProof="0" dirty="0">
              <a:solidFill>
                <a:srgbClr val="00B5E2"/>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7669" r:id="rId1"/>
    <p:sldLayoutId id="2147487662" r:id="rId2"/>
    <p:sldLayoutId id="2147487670" r:id="rId3"/>
    <p:sldLayoutId id="2147487664" r:id="rId4"/>
    <p:sldLayoutId id="2147487665" r:id="rId5"/>
    <p:sldLayoutId id="2147487666" r:id="rId6"/>
    <p:sldLayoutId id="2147487667" r:id="rId7"/>
    <p:sldLayoutId id="2147487655" r:id="rId8"/>
    <p:sldLayoutId id="2147487707" r:id="rId9"/>
    <p:sldLayoutId id="2147487794" r:id="rId10"/>
    <p:sldLayoutId id="2147487795" r:id="rId11"/>
    <p:sldLayoutId id="2147487796" r:id="rId12"/>
    <p:sldLayoutId id="2147487797" r:id="rId13"/>
    <p:sldLayoutId id="2147487758" r:id="rId14"/>
    <p:sldLayoutId id="2147487759" r:id="rId15"/>
    <p:sldLayoutId id="2147487760" r:id="rId16"/>
    <p:sldLayoutId id="2147487761" r:id="rId17"/>
    <p:sldLayoutId id="2147487762" r:id="rId18"/>
    <p:sldLayoutId id="2147487763" r:id="rId19"/>
    <p:sldLayoutId id="2147487764" r:id="rId20"/>
    <p:sldLayoutId id="2147487765" r:id="rId21"/>
    <p:sldLayoutId id="2147487773" r:id="rId22"/>
    <p:sldLayoutId id="2147487774" r:id="rId23"/>
    <p:sldLayoutId id="2147487775" r:id="rId24"/>
    <p:sldLayoutId id="2147487744" r:id="rId25"/>
    <p:sldLayoutId id="2147487745" r:id="rId26"/>
    <p:sldLayoutId id="2147487746" r:id="rId27"/>
    <p:sldLayoutId id="2147487755" r:id="rId28"/>
  </p:sldLayoutIdLst>
  <p:transition/>
  <p:txStyles>
    <p:titleStyle>
      <a:lvl1pPr marL="179114" algn="l" rtl="0" eaLnBrk="1" fontAlgn="base" hangingPunct="1">
        <a:spcBef>
          <a:spcPct val="0"/>
        </a:spcBef>
        <a:spcAft>
          <a:spcPct val="0"/>
        </a:spcAft>
        <a:defRPr sz="2800" b="1">
          <a:solidFill>
            <a:schemeClr val="bg1"/>
          </a:solidFill>
          <a:latin typeface="Arial" pitchFamily="34" charset="0"/>
          <a:ea typeface="+mj-ea"/>
          <a:cs typeface="Arial" pitchFamily="34" charset="0"/>
        </a:defRPr>
      </a:lvl1pPr>
      <a:lvl2pPr marL="179114" algn="l" rtl="0" eaLnBrk="1" fontAlgn="base" hangingPunct="1">
        <a:spcBef>
          <a:spcPct val="0"/>
        </a:spcBef>
        <a:spcAft>
          <a:spcPct val="0"/>
        </a:spcAft>
        <a:defRPr sz="2800" b="1">
          <a:solidFill>
            <a:schemeClr val="bg1"/>
          </a:solidFill>
          <a:latin typeface="Arial" pitchFamily="34" charset="0"/>
          <a:cs typeface="Arial" pitchFamily="34" charset="0"/>
        </a:defRPr>
      </a:lvl2pPr>
      <a:lvl3pPr marL="179114" algn="l" rtl="0" eaLnBrk="1" fontAlgn="base" hangingPunct="1">
        <a:spcBef>
          <a:spcPct val="0"/>
        </a:spcBef>
        <a:spcAft>
          <a:spcPct val="0"/>
        </a:spcAft>
        <a:defRPr sz="2800" b="1">
          <a:solidFill>
            <a:schemeClr val="bg1"/>
          </a:solidFill>
          <a:latin typeface="Arial" pitchFamily="34" charset="0"/>
          <a:cs typeface="Arial" pitchFamily="34" charset="0"/>
        </a:defRPr>
      </a:lvl3pPr>
      <a:lvl4pPr marL="179114" algn="l" rtl="0" eaLnBrk="1" fontAlgn="base" hangingPunct="1">
        <a:spcBef>
          <a:spcPct val="0"/>
        </a:spcBef>
        <a:spcAft>
          <a:spcPct val="0"/>
        </a:spcAft>
        <a:defRPr sz="2800" b="1">
          <a:solidFill>
            <a:schemeClr val="bg1"/>
          </a:solidFill>
          <a:latin typeface="Arial" pitchFamily="34" charset="0"/>
          <a:cs typeface="Arial" pitchFamily="34" charset="0"/>
        </a:defRPr>
      </a:lvl4pPr>
      <a:lvl5pPr marL="179114" algn="l" rtl="0" eaLnBrk="1" fontAlgn="base" hangingPunct="1">
        <a:spcBef>
          <a:spcPct val="0"/>
        </a:spcBef>
        <a:spcAft>
          <a:spcPct val="0"/>
        </a:spcAft>
        <a:defRPr sz="2800" b="1">
          <a:solidFill>
            <a:schemeClr val="bg1"/>
          </a:solidFill>
          <a:latin typeface="Arial" pitchFamily="34" charset="0"/>
          <a:cs typeface="Arial" pitchFamily="34" charset="0"/>
        </a:defRPr>
      </a:lvl5pPr>
      <a:lvl6pPr marL="456501" algn="l" rtl="0" eaLnBrk="1" fontAlgn="base" hangingPunct="1">
        <a:spcBef>
          <a:spcPct val="0"/>
        </a:spcBef>
        <a:spcAft>
          <a:spcPct val="0"/>
        </a:spcAft>
        <a:defRPr sz="2800" b="1">
          <a:solidFill>
            <a:schemeClr val="bg1"/>
          </a:solidFill>
          <a:latin typeface="Century Gothic" pitchFamily="34" charset="0"/>
        </a:defRPr>
      </a:lvl6pPr>
      <a:lvl7pPr marL="913008" algn="l" rtl="0" eaLnBrk="1" fontAlgn="base" hangingPunct="1">
        <a:spcBef>
          <a:spcPct val="0"/>
        </a:spcBef>
        <a:spcAft>
          <a:spcPct val="0"/>
        </a:spcAft>
        <a:defRPr sz="2800" b="1">
          <a:solidFill>
            <a:schemeClr val="bg1"/>
          </a:solidFill>
          <a:latin typeface="Century Gothic" pitchFamily="34" charset="0"/>
        </a:defRPr>
      </a:lvl7pPr>
      <a:lvl8pPr marL="1369508" algn="l" rtl="0" eaLnBrk="1" fontAlgn="base" hangingPunct="1">
        <a:spcBef>
          <a:spcPct val="0"/>
        </a:spcBef>
        <a:spcAft>
          <a:spcPct val="0"/>
        </a:spcAft>
        <a:defRPr sz="2800" b="1">
          <a:solidFill>
            <a:schemeClr val="bg1"/>
          </a:solidFill>
          <a:latin typeface="Century Gothic" pitchFamily="34" charset="0"/>
        </a:defRPr>
      </a:lvl8pPr>
      <a:lvl9pPr marL="1826016" algn="l" rtl="0" eaLnBrk="1" fontAlgn="base" hangingPunct="1">
        <a:spcBef>
          <a:spcPct val="0"/>
        </a:spcBef>
        <a:spcAft>
          <a:spcPct val="0"/>
        </a:spcAft>
        <a:defRPr sz="2800" b="1">
          <a:solidFill>
            <a:schemeClr val="bg1"/>
          </a:solidFill>
          <a:latin typeface="Century Gothic" pitchFamily="34" charset="0"/>
        </a:defRPr>
      </a:lvl9pPr>
    </p:titleStyle>
    <p:bodyStyle>
      <a:lvl1pPr marL="342377" indent="-342377" algn="l" rtl="0" eaLnBrk="1" fontAlgn="base" hangingPunct="1">
        <a:spcBef>
          <a:spcPct val="20000"/>
        </a:spcBef>
        <a:spcAft>
          <a:spcPct val="0"/>
        </a:spcAft>
        <a:buFont typeface="Arial" pitchFamily="34" charset="0"/>
        <a:buChar char="•"/>
        <a:defRPr sz="3600">
          <a:solidFill>
            <a:schemeClr val="tx2"/>
          </a:solidFill>
          <a:latin typeface="Arial" pitchFamily="34" charset="0"/>
          <a:ea typeface="+mn-ea"/>
          <a:cs typeface="Arial" pitchFamily="34" charset="0"/>
        </a:defRPr>
      </a:lvl1pPr>
      <a:lvl2pPr marL="741820" indent="-285313" algn="l" rtl="0" eaLnBrk="1" fontAlgn="base" hangingPunct="1">
        <a:spcBef>
          <a:spcPct val="20000"/>
        </a:spcBef>
        <a:spcAft>
          <a:spcPct val="0"/>
        </a:spcAft>
        <a:buFont typeface="Arial" pitchFamily="34" charset="0"/>
        <a:buChar char="•"/>
        <a:defRPr sz="3200">
          <a:solidFill>
            <a:schemeClr val="tx2"/>
          </a:solidFill>
          <a:latin typeface="Arial" pitchFamily="34" charset="0"/>
          <a:cs typeface="Arial" pitchFamily="34" charset="0"/>
        </a:defRPr>
      </a:lvl2pPr>
      <a:lvl3pPr marL="1141258" indent="-228249" algn="l" rtl="0" eaLnBrk="1" fontAlgn="base" hangingPunct="1">
        <a:spcBef>
          <a:spcPct val="20000"/>
        </a:spcBef>
        <a:spcAft>
          <a:spcPct val="0"/>
        </a:spcAft>
        <a:buFont typeface="Arial" pitchFamily="34" charset="0"/>
        <a:buChar char="•"/>
        <a:defRPr sz="2800">
          <a:solidFill>
            <a:schemeClr val="tx2"/>
          </a:solidFill>
          <a:latin typeface="Arial" pitchFamily="34" charset="0"/>
          <a:cs typeface="Arial" pitchFamily="34" charset="0"/>
        </a:defRPr>
      </a:lvl3pPr>
      <a:lvl4pPr marL="1597762" indent="-228249" algn="l" rtl="0" eaLnBrk="1" fontAlgn="base" hangingPunct="1">
        <a:spcBef>
          <a:spcPct val="20000"/>
        </a:spcBef>
        <a:spcAft>
          <a:spcPct val="0"/>
        </a:spcAft>
        <a:buFont typeface="Arial" pitchFamily="34" charset="0"/>
        <a:buChar char="•"/>
        <a:defRPr sz="2400">
          <a:solidFill>
            <a:schemeClr val="tx2"/>
          </a:solidFill>
          <a:latin typeface="Arial" pitchFamily="34" charset="0"/>
          <a:cs typeface="Arial" pitchFamily="34" charset="0"/>
        </a:defRPr>
      </a:lvl4pPr>
      <a:lvl5pPr marL="2054265" indent="-228249" algn="l" rtl="0" eaLnBrk="1" fontAlgn="base" hangingPunct="1">
        <a:spcBef>
          <a:spcPct val="20000"/>
        </a:spcBef>
        <a:spcAft>
          <a:spcPct val="0"/>
        </a:spcAft>
        <a:buFont typeface="Arial" pitchFamily="34" charset="0"/>
        <a:buChar char="•"/>
        <a:defRPr sz="2000">
          <a:solidFill>
            <a:schemeClr val="tx2"/>
          </a:solidFill>
          <a:latin typeface="Arial" pitchFamily="34" charset="0"/>
          <a:cs typeface="Arial" pitchFamily="34" charset="0"/>
        </a:defRPr>
      </a:lvl5pPr>
      <a:lvl6pPr marL="2510770" indent="-228249" algn="l" rtl="0" eaLnBrk="1" fontAlgn="base" hangingPunct="1">
        <a:spcBef>
          <a:spcPct val="20000"/>
        </a:spcBef>
        <a:spcAft>
          <a:spcPct val="0"/>
        </a:spcAft>
        <a:defRPr sz="2400">
          <a:solidFill>
            <a:schemeClr val="tx2"/>
          </a:solidFill>
          <a:latin typeface="+mn-lt"/>
        </a:defRPr>
      </a:lvl6pPr>
      <a:lvl7pPr marL="2967269" indent="-228249" algn="l" rtl="0" eaLnBrk="1" fontAlgn="base" hangingPunct="1">
        <a:spcBef>
          <a:spcPct val="20000"/>
        </a:spcBef>
        <a:spcAft>
          <a:spcPct val="0"/>
        </a:spcAft>
        <a:defRPr sz="2400">
          <a:solidFill>
            <a:schemeClr val="tx2"/>
          </a:solidFill>
          <a:latin typeface="+mn-lt"/>
        </a:defRPr>
      </a:lvl7pPr>
      <a:lvl8pPr marL="3423773" indent="-228249" algn="l" rtl="0" eaLnBrk="1" fontAlgn="base" hangingPunct="1">
        <a:spcBef>
          <a:spcPct val="20000"/>
        </a:spcBef>
        <a:spcAft>
          <a:spcPct val="0"/>
        </a:spcAft>
        <a:defRPr sz="2400">
          <a:solidFill>
            <a:schemeClr val="tx2"/>
          </a:solidFill>
          <a:latin typeface="+mn-lt"/>
        </a:defRPr>
      </a:lvl8pPr>
      <a:lvl9pPr marL="3880277" indent="-228249" algn="l" rtl="0" eaLnBrk="1" fontAlgn="base" hangingPunct="1">
        <a:spcBef>
          <a:spcPct val="20000"/>
        </a:spcBef>
        <a:spcAft>
          <a:spcPct val="0"/>
        </a:spcAft>
        <a:defRPr sz="2400">
          <a:solidFill>
            <a:schemeClr val="tx2"/>
          </a:solidFill>
          <a:latin typeface="+mn-lt"/>
        </a:defRPr>
      </a:lvl9pPr>
    </p:bodyStyle>
    <p:otherStyle>
      <a:defPPr>
        <a:defRPr lang="en-US"/>
      </a:defPPr>
      <a:lvl1pPr marL="0" algn="l" defTabSz="913008" rtl="0" eaLnBrk="1" latinLnBrk="0" hangingPunct="1">
        <a:defRPr sz="1800" kern="1200">
          <a:solidFill>
            <a:schemeClr val="tx1"/>
          </a:solidFill>
          <a:latin typeface="+mn-lt"/>
          <a:ea typeface="+mn-ea"/>
          <a:cs typeface="+mn-cs"/>
        </a:defRPr>
      </a:lvl1pPr>
      <a:lvl2pPr marL="456501" algn="l" defTabSz="913008" rtl="0" eaLnBrk="1" latinLnBrk="0" hangingPunct="1">
        <a:defRPr sz="1800" kern="1200">
          <a:solidFill>
            <a:schemeClr val="tx1"/>
          </a:solidFill>
          <a:latin typeface="+mn-lt"/>
          <a:ea typeface="+mn-ea"/>
          <a:cs typeface="+mn-cs"/>
        </a:defRPr>
      </a:lvl2pPr>
      <a:lvl3pPr marL="913008" algn="l" defTabSz="913008" rtl="0" eaLnBrk="1" latinLnBrk="0" hangingPunct="1">
        <a:defRPr sz="1800" kern="1200">
          <a:solidFill>
            <a:schemeClr val="tx1"/>
          </a:solidFill>
          <a:latin typeface="+mn-lt"/>
          <a:ea typeface="+mn-ea"/>
          <a:cs typeface="+mn-cs"/>
        </a:defRPr>
      </a:lvl3pPr>
      <a:lvl4pPr marL="1369508" algn="l" defTabSz="913008" rtl="0" eaLnBrk="1" latinLnBrk="0" hangingPunct="1">
        <a:defRPr sz="1800" kern="1200">
          <a:solidFill>
            <a:schemeClr val="tx1"/>
          </a:solidFill>
          <a:latin typeface="+mn-lt"/>
          <a:ea typeface="+mn-ea"/>
          <a:cs typeface="+mn-cs"/>
        </a:defRPr>
      </a:lvl4pPr>
      <a:lvl5pPr marL="1826016" algn="l" defTabSz="913008" rtl="0" eaLnBrk="1" latinLnBrk="0" hangingPunct="1">
        <a:defRPr sz="1800" kern="1200">
          <a:solidFill>
            <a:schemeClr val="tx1"/>
          </a:solidFill>
          <a:latin typeface="+mn-lt"/>
          <a:ea typeface="+mn-ea"/>
          <a:cs typeface="+mn-cs"/>
        </a:defRPr>
      </a:lvl5pPr>
      <a:lvl6pPr marL="2282517" algn="l" defTabSz="913008" rtl="0" eaLnBrk="1" latinLnBrk="0" hangingPunct="1">
        <a:defRPr sz="1800" kern="1200">
          <a:solidFill>
            <a:schemeClr val="tx1"/>
          </a:solidFill>
          <a:latin typeface="+mn-lt"/>
          <a:ea typeface="+mn-ea"/>
          <a:cs typeface="+mn-cs"/>
        </a:defRPr>
      </a:lvl6pPr>
      <a:lvl7pPr marL="2739024" algn="l" defTabSz="913008" rtl="0" eaLnBrk="1" latinLnBrk="0" hangingPunct="1">
        <a:defRPr sz="1800" kern="1200">
          <a:solidFill>
            <a:schemeClr val="tx1"/>
          </a:solidFill>
          <a:latin typeface="+mn-lt"/>
          <a:ea typeface="+mn-ea"/>
          <a:cs typeface="+mn-cs"/>
        </a:defRPr>
      </a:lvl7pPr>
      <a:lvl8pPr marL="3195521" algn="l" defTabSz="913008" rtl="0" eaLnBrk="1" latinLnBrk="0" hangingPunct="1">
        <a:defRPr sz="1800" kern="1200">
          <a:solidFill>
            <a:schemeClr val="tx1"/>
          </a:solidFill>
          <a:latin typeface="+mn-lt"/>
          <a:ea typeface="+mn-ea"/>
          <a:cs typeface="+mn-cs"/>
        </a:defRPr>
      </a:lvl8pPr>
      <a:lvl9pPr marL="3652028" algn="l" defTabSz="9130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990605"/>
            <a:ext cx="8915400" cy="427038"/>
          </a:xfrm>
          <a:prstGeom prst="rect">
            <a:avLst/>
          </a:prstGeom>
        </p:spPr>
        <p:txBody>
          <a:bodyPr vert="horz" lIns="95742" tIns="47870" rIns="95742" bIns="47870" rtlCol="0" anchor="ctr">
            <a:normAutofit/>
          </a:bodyPr>
          <a:lstStyle/>
          <a:p>
            <a:r>
              <a:rPr lang="en-US" sz="1100" dirty="0" smtClean="0">
                <a:latin typeface="+mj-lt"/>
                <a:ea typeface="SimSun"/>
                <a:cs typeface="Times New Roman"/>
              </a:rPr>
              <a:t> 	               </a:t>
            </a:r>
            <a:br>
              <a:rPr lang="en-US" sz="1100" dirty="0" smtClean="0">
                <a:latin typeface="+mj-lt"/>
                <a:ea typeface="SimSun"/>
                <a:cs typeface="Times New Roman"/>
              </a:rPr>
            </a:br>
            <a:r>
              <a:rPr lang="en-US" sz="1100" dirty="0" smtClean="0">
                <a:latin typeface="+mj-lt"/>
                <a:ea typeface="SimSun"/>
                <a:cs typeface="Times New Roman"/>
              </a:rPr>
              <a:t> </a:t>
            </a:r>
            <a:r>
              <a:rPr lang="en-US" dirty="0" smtClean="0"/>
              <a:t>Click to edit Master title style</a:t>
            </a:r>
            <a:endParaRPr lang="en-US" dirty="0"/>
          </a:p>
        </p:txBody>
      </p:sp>
      <p:sp>
        <p:nvSpPr>
          <p:cNvPr id="3" name="Text Placeholder 2"/>
          <p:cNvSpPr>
            <a:spLocks noGrp="1"/>
          </p:cNvSpPr>
          <p:nvPr>
            <p:ph type="body" idx="1"/>
          </p:nvPr>
        </p:nvSpPr>
        <p:spPr>
          <a:xfrm>
            <a:off x="495300" y="1600200"/>
            <a:ext cx="8915400" cy="4525963"/>
          </a:xfrm>
          <a:prstGeom prst="rect">
            <a:avLst/>
          </a:prstGeom>
        </p:spPr>
        <p:txBody>
          <a:bodyPr vert="horz" lIns="95742" tIns="47870" rIns="95742" bIns="4787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5742" tIns="47870" rIns="95742" bIns="47870" rtlCol="0" anchor="ctr"/>
          <a:lstStyle>
            <a:lvl1pPr algn="r" defTabSz="957421" fontAlgn="auto">
              <a:spcBef>
                <a:spcPts val="0"/>
              </a:spcBef>
              <a:spcAft>
                <a:spcPts val="0"/>
              </a:spcAft>
              <a:defRPr sz="1200">
                <a:solidFill>
                  <a:schemeClr val="tx1">
                    <a:tint val="75000"/>
                  </a:schemeClr>
                </a:solidFill>
              </a:defRPr>
            </a:lvl1pPr>
          </a:lstStyle>
          <a:p>
            <a:fld id="{F16208AB-A12E-46E8-BC45-18B251F78D21}" type="slidenum">
              <a:rPr lang="en-US" b="0" smtClean="0">
                <a:solidFill>
                  <a:prstClr val="black">
                    <a:tint val="75000"/>
                  </a:prstClr>
                </a:solidFill>
                <a:latin typeface="Calibri"/>
              </a:rPr>
              <a:pPr/>
              <a:t>‹#›</a:t>
            </a:fld>
            <a:endParaRPr lang="en-US" b="0" dirty="0">
              <a:solidFill>
                <a:prstClr val="black">
                  <a:tint val="75000"/>
                </a:prstClr>
              </a:solidFill>
              <a:latin typeface="Calibri"/>
            </a:endParaRPr>
          </a:p>
        </p:txBody>
      </p:sp>
      <p:pic>
        <p:nvPicPr>
          <p:cNvPr id="10" name="Picture 9" descr="logo_EC.gif"/>
          <p:cNvPicPr>
            <a:picLocks noChangeAspect="1"/>
          </p:cNvPicPr>
          <p:nvPr userDrawn="1"/>
        </p:nvPicPr>
        <p:blipFill>
          <a:blip r:embed="rId14" cstate="print"/>
          <a:stretch>
            <a:fillRect/>
          </a:stretch>
        </p:blipFill>
        <p:spPr>
          <a:xfrm>
            <a:off x="4375150" y="152400"/>
            <a:ext cx="1073150" cy="685356"/>
          </a:xfrm>
          <a:prstGeom prst="rect">
            <a:avLst/>
          </a:prstGeom>
        </p:spPr>
      </p:pic>
      <p:pic>
        <p:nvPicPr>
          <p:cNvPr id="11" name="Picture 10" descr="logo_copernicus.gif"/>
          <p:cNvPicPr>
            <a:picLocks noChangeAspect="1"/>
          </p:cNvPicPr>
          <p:nvPr userDrawn="1"/>
        </p:nvPicPr>
        <p:blipFill>
          <a:blip r:embed="rId15" cstate="print"/>
          <a:stretch>
            <a:fillRect/>
          </a:stretch>
        </p:blipFill>
        <p:spPr>
          <a:xfrm>
            <a:off x="7924800" y="228600"/>
            <a:ext cx="1460103" cy="518380"/>
          </a:xfrm>
          <a:prstGeom prst="rect">
            <a:avLst/>
          </a:prstGeom>
        </p:spPr>
      </p:pic>
      <p:pic>
        <p:nvPicPr>
          <p:cNvPr id="14" name="Picture 13" descr="Core Climax Logo Transparant.png"/>
          <p:cNvPicPr>
            <a:picLocks noChangeAspect="1"/>
          </p:cNvPicPr>
          <p:nvPr userDrawn="1"/>
        </p:nvPicPr>
        <p:blipFill>
          <a:blip r:embed="rId16" cstate="print"/>
          <a:stretch>
            <a:fillRect/>
          </a:stretch>
        </p:blipFill>
        <p:spPr>
          <a:xfrm>
            <a:off x="495300" y="248599"/>
            <a:ext cx="1155700" cy="513402"/>
          </a:xfrm>
          <a:prstGeom prst="rect">
            <a:avLst/>
          </a:prstGeom>
        </p:spPr>
      </p:pic>
      <p:sp>
        <p:nvSpPr>
          <p:cNvPr id="12" name="Rectangle 61"/>
          <p:cNvSpPr>
            <a:spLocks noChangeArrowheads="1"/>
          </p:cNvSpPr>
          <p:nvPr userDrawn="1"/>
        </p:nvSpPr>
        <p:spPr bwMode="auto">
          <a:xfrm>
            <a:off x="600116" y="6604557"/>
            <a:ext cx="3159351" cy="138499"/>
          </a:xfrm>
          <a:prstGeom prst="rect">
            <a:avLst/>
          </a:prstGeom>
          <a:noFill/>
          <a:ln w="9525">
            <a:noFill/>
            <a:miter lim="800000"/>
            <a:headEnd/>
            <a:tailEnd/>
          </a:ln>
        </p:spPr>
        <p:txBody>
          <a:bodyPr wrap="square" lIns="0" tIns="0" rIns="0" bIns="0">
            <a:spAutoFit/>
          </a:bodyPr>
          <a:lstStyle/>
          <a:p>
            <a:pPr defTabSz="861697" eaLnBrk="0" hangingPunct="0">
              <a:defRPr/>
            </a:pPr>
            <a:r>
              <a:rPr lang="en-GB" b="0" dirty="0" smtClean="0">
                <a:solidFill>
                  <a:srgbClr val="00B5E2"/>
                </a:solidFill>
                <a:latin typeface="Arial" pitchFamily="34" charset="0"/>
                <a:cs typeface="Arial" pitchFamily="34" charset="0"/>
              </a:rPr>
              <a:t>EUM/OPS/VWG/14/748988, </a:t>
            </a:r>
            <a:r>
              <a:rPr lang="de-DE" b="0" dirty="0" smtClean="0">
                <a:solidFill>
                  <a:srgbClr val="00B5E2"/>
                </a:solidFill>
                <a:latin typeface="Arial" pitchFamily="34" charset="0"/>
                <a:cs typeface="Arial" pitchFamily="34" charset="0"/>
              </a:rPr>
              <a:t> v1, 27 February 2014</a:t>
            </a:r>
            <a:endParaRPr lang="de-DE" b="0" dirty="0">
              <a:solidFill>
                <a:prstClr val="white"/>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7731" r:id="rId1"/>
    <p:sldLayoutId id="2147487732" r:id="rId2"/>
    <p:sldLayoutId id="2147487733" r:id="rId3"/>
    <p:sldLayoutId id="2147487734" r:id="rId4"/>
    <p:sldLayoutId id="2147487735" r:id="rId5"/>
    <p:sldLayoutId id="2147487736" r:id="rId6"/>
    <p:sldLayoutId id="2147487737" r:id="rId7"/>
    <p:sldLayoutId id="2147487738" r:id="rId8"/>
    <p:sldLayoutId id="2147487739" r:id="rId9"/>
    <p:sldLayoutId id="2147487740" r:id="rId10"/>
    <p:sldLayoutId id="2147487741" r:id="rId11"/>
    <p:sldLayoutId id="2147487742" r:id="rId12"/>
  </p:sldLayoutIdLst>
  <p:hf hdr="0" dt="0"/>
  <p:txStyles>
    <p:titleStyle>
      <a:lvl1pPr algn="ctr" defTabSz="957421" rtl="0" eaLnBrk="1" latinLnBrk="0" hangingPunct="1">
        <a:spcBef>
          <a:spcPct val="0"/>
        </a:spcBef>
        <a:buNone/>
        <a:defRPr lang="en-US" sz="1100" kern="1200" smtClean="0">
          <a:solidFill>
            <a:schemeClr val="tx1"/>
          </a:solidFill>
          <a:latin typeface="+mj-lt"/>
          <a:ea typeface="+mj-ea"/>
          <a:cs typeface="+mj-cs"/>
        </a:defRPr>
      </a:lvl1pPr>
    </p:titleStyle>
    <p:bodyStyle>
      <a:lvl1pPr marL="359032" indent="-359032" algn="l" defTabSz="95742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77905" indent="-299194" algn="l" defTabSz="957421"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96774" indent="-239354" algn="l" defTabSz="957421"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75486" indent="-239354" algn="l" defTabSz="957421"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54196" indent="-239354" algn="l" defTabSz="957421"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32908" indent="-239354" algn="l" defTabSz="957421"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1619" indent="-239354" algn="l" defTabSz="957421"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0329" indent="-239354" algn="l" defTabSz="957421"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69039" indent="-239354" algn="l" defTabSz="957421"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421" rtl="0" eaLnBrk="1" latinLnBrk="0" hangingPunct="1">
        <a:defRPr sz="1900" kern="1200">
          <a:solidFill>
            <a:schemeClr val="tx1"/>
          </a:solidFill>
          <a:latin typeface="+mn-lt"/>
          <a:ea typeface="+mn-ea"/>
          <a:cs typeface="+mn-cs"/>
        </a:defRPr>
      </a:lvl1pPr>
      <a:lvl2pPr marL="478711" algn="l" defTabSz="957421" rtl="0" eaLnBrk="1" latinLnBrk="0" hangingPunct="1">
        <a:defRPr sz="1900" kern="1200">
          <a:solidFill>
            <a:schemeClr val="tx1"/>
          </a:solidFill>
          <a:latin typeface="+mn-lt"/>
          <a:ea typeface="+mn-ea"/>
          <a:cs typeface="+mn-cs"/>
        </a:defRPr>
      </a:lvl2pPr>
      <a:lvl3pPr marL="957421" algn="l" defTabSz="957421" rtl="0" eaLnBrk="1" latinLnBrk="0" hangingPunct="1">
        <a:defRPr sz="1900" kern="1200">
          <a:solidFill>
            <a:schemeClr val="tx1"/>
          </a:solidFill>
          <a:latin typeface="+mn-lt"/>
          <a:ea typeface="+mn-ea"/>
          <a:cs typeface="+mn-cs"/>
        </a:defRPr>
      </a:lvl3pPr>
      <a:lvl4pPr marL="1436131" algn="l" defTabSz="957421" rtl="0" eaLnBrk="1" latinLnBrk="0" hangingPunct="1">
        <a:defRPr sz="1900" kern="1200">
          <a:solidFill>
            <a:schemeClr val="tx1"/>
          </a:solidFill>
          <a:latin typeface="+mn-lt"/>
          <a:ea typeface="+mn-ea"/>
          <a:cs typeface="+mn-cs"/>
        </a:defRPr>
      </a:lvl4pPr>
      <a:lvl5pPr marL="1914843" algn="l" defTabSz="957421" rtl="0" eaLnBrk="1" latinLnBrk="0" hangingPunct="1">
        <a:defRPr sz="1900" kern="1200">
          <a:solidFill>
            <a:schemeClr val="tx1"/>
          </a:solidFill>
          <a:latin typeface="+mn-lt"/>
          <a:ea typeface="+mn-ea"/>
          <a:cs typeface="+mn-cs"/>
        </a:defRPr>
      </a:lvl5pPr>
      <a:lvl6pPr marL="2393553" algn="l" defTabSz="957421" rtl="0" eaLnBrk="1" latinLnBrk="0" hangingPunct="1">
        <a:defRPr sz="1900" kern="1200">
          <a:solidFill>
            <a:schemeClr val="tx1"/>
          </a:solidFill>
          <a:latin typeface="+mn-lt"/>
          <a:ea typeface="+mn-ea"/>
          <a:cs typeface="+mn-cs"/>
        </a:defRPr>
      </a:lvl6pPr>
      <a:lvl7pPr marL="2872264" algn="l" defTabSz="957421" rtl="0" eaLnBrk="1" latinLnBrk="0" hangingPunct="1">
        <a:defRPr sz="1900" kern="1200">
          <a:solidFill>
            <a:schemeClr val="tx1"/>
          </a:solidFill>
          <a:latin typeface="+mn-lt"/>
          <a:ea typeface="+mn-ea"/>
          <a:cs typeface="+mn-cs"/>
        </a:defRPr>
      </a:lvl7pPr>
      <a:lvl8pPr marL="3350972" algn="l" defTabSz="957421" rtl="0" eaLnBrk="1" latinLnBrk="0" hangingPunct="1">
        <a:defRPr sz="1900" kern="1200">
          <a:solidFill>
            <a:schemeClr val="tx1"/>
          </a:solidFill>
          <a:latin typeface="+mn-lt"/>
          <a:ea typeface="+mn-ea"/>
          <a:cs typeface="+mn-cs"/>
        </a:defRPr>
      </a:lvl8pPr>
      <a:lvl9pPr marL="3829684" algn="l" defTabSz="957421"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719825"/>
            <a:ext cx="8915400" cy="69781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17"/>
          <p:cNvSpPr>
            <a:spLocks noChangeShapeType="1"/>
          </p:cNvSpPr>
          <p:nvPr userDrawn="1"/>
        </p:nvSpPr>
        <p:spPr bwMode="auto">
          <a:xfrm flipV="1">
            <a:off x="9641152" y="2203450"/>
            <a:ext cx="0" cy="3060700"/>
          </a:xfrm>
          <a:prstGeom prst="line">
            <a:avLst/>
          </a:prstGeom>
          <a:noFill/>
          <a:ln w="12700">
            <a:solidFill>
              <a:schemeClr val="tx2"/>
            </a:solidFill>
            <a:round/>
            <a:headEnd/>
            <a:tailEnd/>
          </a:ln>
          <a:effectLst/>
        </p:spPr>
        <p:txBody>
          <a:bodyPr wrap="none" anchor="ctr"/>
          <a:lstStyle/>
          <a:p>
            <a:pPr fontAlgn="auto">
              <a:spcBef>
                <a:spcPts val="0"/>
              </a:spcBef>
              <a:spcAft>
                <a:spcPts val="0"/>
              </a:spcAft>
            </a:pPr>
            <a:endParaRPr lang="de-AT" sz="1800" b="0">
              <a:solidFill>
                <a:prstClr val="black"/>
              </a:solidFill>
              <a:latin typeface="Calibri"/>
            </a:endParaRPr>
          </a:p>
        </p:txBody>
      </p:sp>
      <p:sp>
        <p:nvSpPr>
          <p:cNvPr id="8" name="Rectangle 18"/>
          <p:cNvSpPr>
            <a:spLocks noChangeArrowheads="1"/>
          </p:cNvSpPr>
          <p:nvPr userDrawn="1"/>
        </p:nvSpPr>
        <p:spPr bwMode="auto">
          <a:xfrm rot="-5400000">
            <a:off x="9630072" y="5342540"/>
            <a:ext cx="403957" cy="138499"/>
          </a:xfrm>
          <a:prstGeom prst="rect">
            <a:avLst/>
          </a:prstGeom>
          <a:noFill/>
          <a:ln w="12700">
            <a:noFill/>
            <a:miter lim="800000"/>
            <a:headEnd/>
            <a:tailEnd/>
          </a:ln>
          <a:effectLst/>
        </p:spPr>
        <p:txBody>
          <a:bodyPr wrap="none" lIns="0" tIns="0" rIns="0" bIns="0" anchor="ctr" anchorCtr="1">
            <a:spAutoFit/>
          </a:bodyPr>
          <a:lstStyle/>
          <a:p>
            <a:pPr defTabSz="762000" eaLnBrk="0" fontAlgn="auto" hangingPunct="0">
              <a:spcBef>
                <a:spcPts val="0"/>
              </a:spcBef>
              <a:spcAft>
                <a:spcPts val="0"/>
              </a:spcAft>
            </a:pPr>
            <a:r>
              <a:rPr lang="de-DE">
                <a:solidFill>
                  <a:prstClr val="black"/>
                </a:solidFill>
                <a:latin typeface="Calibri"/>
              </a:rPr>
              <a:t>Page</a:t>
            </a:r>
            <a:r>
              <a:rPr lang="de-DE">
                <a:solidFill>
                  <a:prstClr val="black"/>
                </a:solidFill>
                <a:latin typeface="AvantGarde" pitchFamily="34" charset="0"/>
              </a:rPr>
              <a:t> </a:t>
            </a:r>
            <a:fld id="{D28B3414-6875-4CBB-B3ED-7CD0E6D366CC}" type="slidenum">
              <a:rPr lang="de-DE">
                <a:solidFill>
                  <a:prstClr val="black"/>
                </a:solidFill>
                <a:latin typeface="AvantGarde" pitchFamily="34" charset="0"/>
              </a:rPr>
              <a:pPr defTabSz="762000" eaLnBrk="0" fontAlgn="auto" hangingPunct="0">
                <a:spcBef>
                  <a:spcPts val="0"/>
                </a:spcBef>
                <a:spcAft>
                  <a:spcPts val="0"/>
                </a:spcAft>
              </a:pPr>
              <a:t>‹#›</a:t>
            </a:fld>
            <a:endParaRPr lang="de-DE">
              <a:solidFill>
                <a:prstClr val="black"/>
              </a:solidFill>
              <a:latin typeface="AvantGarde" pitchFamily="34" charset="0"/>
            </a:endParaRPr>
          </a:p>
        </p:txBody>
      </p:sp>
      <p:sp>
        <p:nvSpPr>
          <p:cNvPr id="9" name="Rectangle 19"/>
          <p:cNvSpPr>
            <a:spLocks noChangeArrowheads="1"/>
          </p:cNvSpPr>
          <p:nvPr userDrawn="1"/>
        </p:nvSpPr>
        <p:spPr bwMode="auto">
          <a:xfrm rot="-5400000">
            <a:off x="9296647" y="2583465"/>
            <a:ext cx="1070806" cy="138499"/>
          </a:xfrm>
          <a:prstGeom prst="rect">
            <a:avLst/>
          </a:prstGeom>
          <a:noFill/>
          <a:ln w="12700">
            <a:noFill/>
            <a:miter lim="800000"/>
            <a:headEnd/>
            <a:tailEnd/>
          </a:ln>
          <a:effectLst/>
        </p:spPr>
        <p:txBody>
          <a:bodyPr wrap="none" lIns="0" tIns="0" rIns="0" bIns="0" anchor="ctr" anchorCtr="1">
            <a:spAutoFit/>
          </a:bodyPr>
          <a:lstStyle/>
          <a:p>
            <a:pPr algn="r" defTabSz="762000" eaLnBrk="0" fontAlgn="auto" hangingPunct="0">
              <a:spcBef>
                <a:spcPts val="0"/>
              </a:spcBef>
              <a:spcAft>
                <a:spcPts val="0"/>
              </a:spcAft>
            </a:pPr>
            <a:r>
              <a:rPr lang="de-DE">
                <a:solidFill>
                  <a:prstClr val="black"/>
                </a:solidFill>
                <a:latin typeface="AvantGarde" pitchFamily="34" charset="0"/>
              </a:rPr>
              <a:t>Version: </a:t>
            </a:r>
            <a:fld id="{845CD2CD-014A-422A-8F35-7E2FC858BF52}" type="datetime1">
              <a:rPr lang="de-DE">
                <a:solidFill>
                  <a:prstClr val="black"/>
                </a:solidFill>
                <a:latin typeface="AvantGarde" pitchFamily="34" charset="0"/>
              </a:rPr>
              <a:pPr algn="r" defTabSz="762000" eaLnBrk="0" fontAlgn="auto" hangingPunct="0">
                <a:spcBef>
                  <a:spcPts val="0"/>
                </a:spcBef>
                <a:spcAft>
                  <a:spcPts val="0"/>
                </a:spcAft>
              </a:pPr>
              <a:t>06.03.2014</a:t>
            </a:fld>
            <a:endParaRPr lang="de-DE">
              <a:solidFill>
                <a:prstClr val="black"/>
              </a:solidFill>
              <a:latin typeface="AvantGarde" pitchFamily="34" charset="0"/>
            </a:endParaRPr>
          </a:p>
        </p:txBody>
      </p:sp>
      <p:sp>
        <p:nvSpPr>
          <p:cNvPr id="10" name="Rectangle 20"/>
          <p:cNvSpPr>
            <a:spLocks noChangeArrowheads="1"/>
          </p:cNvSpPr>
          <p:nvPr userDrawn="1"/>
        </p:nvSpPr>
        <p:spPr bwMode="auto">
          <a:xfrm rot="-5400000">
            <a:off x="8988294" y="4132072"/>
            <a:ext cx="1687512" cy="138499"/>
          </a:xfrm>
          <a:prstGeom prst="rect">
            <a:avLst/>
          </a:prstGeom>
          <a:noFill/>
          <a:ln w="12700">
            <a:noFill/>
            <a:miter lim="800000"/>
            <a:headEnd/>
            <a:tailEnd/>
          </a:ln>
          <a:effectLst/>
        </p:spPr>
        <p:txBody>
          <a:bodyPr lIns="0" tIns="0" rIns="0" bIns="0" anchor="ctr" anchorCtr="1">
            <a:spAutoFit/>
          </a:bodyPr>
          <a:lstStyle/>
          <a:p>
            <a:pPr algn="r" defTabSz="762000" eaLnBrk="0" fontAlgn="auto" hangingPunct="0">
              <a:spcBef>
                <a:spcPts val="0"/>
              </a:spcBef>
              <a:spcAft>
                <a:spcPts val="0"/>
              </a:spcAft>
            </a:pPr>
            <a:r>
              <a:rPr lang="de-DE" dirty="0" err="1" smtClean="0">
                <a:solidFill>
                  <a:srgbClr val="0000FF"/>
                </a:solidFill>
                <a:latin typeface="Calibri"/>
              </a:rPr>
              <a:t>j.muller@ucl.ac.uk</a:t>
            </a:r>
            <a:endParaRPr lang="de-DE" dirty="0">
              <a:solidFill>
                <a:srgbClr val="0000FF"/>
              </a:solidFill>
              <a:latin typeface="AvantGarde" pitchFamily="34" charset="0"/>
            </a:endParaRPr>
          </a:p>
        </p:txBody>
      </p:sp>
      <p:pic>
        <p:nvPicPr>
          <p:cNvPr id="11" name="Picture 10" descr="FP7.png"/>
          <p:cNvPicPr>
            <a:picLocks noChangeAspect="1"/>
          </p:cNvPicPr>
          <p:nvPr userDrawn="1"/>
        </p:nvPicPr>
        <p:blipFill>
          <a:blip r:embed="rId11" cstate="print">
            <a:extLst>
              <a:ext uri="{28A0092B-C50C-407E-A947-70E740481C1C}">
                <a14:useLocalDpi xmlns:a14="http://schemas.microsoft.com/office/drawing/2010/main" xmlns="" val="0"/>
              </a:ext>
            </a:extLst>
          </a:blip>
          <a:stretch>
            <a:fillRect/>
          </a:stretch>
        </p:blipFill>
        <p:spPr>
          <a:xfrm>
            <a:off x="8931442" y="6103182"/>
            <a:ext cx="974558" cy="732226"/>
          </a:xfrm>
          <a:prstGeom prst="rect">
            <a:avLst/>
          </a:prstGeom>
        </p:spPr>
      </p:pic>
      <p:pic>
        <p:nvPicPr>
          <p:cNvPr id="19" name="Picture 14" descr="http://www.greensofgloucestershire.com/media/catalog/product/cache/1/image/9df78eab33525d08d6e5fb8d27136e95/e/e/ee-lgflag.gif"/>
          <p:cNvPicPr>
            <a:picLocks noChangeAspect="1" noChangeArrowheads="1"/>
          </p:cNvPicPr>
          <p:nvPr userDrawn="1"/>
        </p:nvPicPr>
        <p:blipFill>
          <a:blip r:embed="rId12" cstate="print">
            <a:extLst>
              <a:ext uri="{28A0092B-C50C-407E-A947-70E740481C1C}">
                <a14:useLocalDpi xmlns:a14="http://schemas.microsoft.com/office/drawing/2010/main" xmlns="" val="0"/>
              </a:ext>
            </a:extLst>
          </a:blip>
          <a:srcRect/>
          <a:stretch>
            <a:fillRect/>
          </a:stretch>
        </p:blipFill>
        <p:spPr bwMode="auto">
          <a:xfrm>
            <a:off x="7960599" y="6117362"/>
            <a:ext cx="970843" cy="597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userDrawn="1"/>
        </p:nvPicPr>
        <p:blipFill>
          <a:blip r:embed="rId13" cstate="print"/>
          <a:stretch>
            <a:fillRect/>
          </a:stretch>
        </p:blipFill>
        <p:spPr>
          <a:xfrm>
            <a:off x="0" y="5988478"/>
            <a:ext cx="936104" cy="869522"/>
          </a:xfrm>
          <a:prstGeom prst="rect">
            <a:avLst/>
          </a:prstGeom>
        </p:spPr>
      </p:pic>
      <p:sp>
        <p:nvSpPr>
          <p:cNvPr id="12" name="Footer Placeholder 3"/>
          <p:cNvSpPr>
            <a:spLocks noGrp="1"/>
          </p:cNvSpPr>
          <p:nvPr>
            <p:ph type="ftr" sz="quarter" idx="3"/>
          </p:nvPr>
        </p:nvSpPr>
        <p:spPr>
          <a:xfrm>
            <a:off x="1520619" y="6093296"/>
            <a:ext cx="6318702" cy="648072"/>
          </a:xfrm>
          <a:prstGeom prst="rect">
            <a:avLst/>
          </a:prstGeom>
        </p:spPr>
        <p:txBody>
          <a:bodyPr/>
          <a:lstStyle/>
          <a:p>
            <a:pPr algn="r" fontAlgn="auto">
              <a:spcBef>
                <a:spcPts val="0"/>
              </a:spcBef>
              <a:spcAft>
                <a:spcPts val="0"/>
              </a:spcAft>
            </a:pPr>
            <a:r>
              <a:rPr lang="en-US" sz="1800" b="0" i="1" dirty="0">
                <a:solidFill>
                  <a:prstClr val="white">
                    <a:lumMod val="50000"/>
                  </a:prstClr>
                </a:solidFill>
                <a:latin typeface="Calibri"/>
              </a:rPr>
              <a:t>5. WP4 </a:t>
            </a:r>
            <a:r>
              <a:rPr lang="en-GB" sz="1800" b="0" i="1" dirty="0">
                <a:solidFill>
                  <a:prstClr val="white">
                    <a:lumMod val="50000"/>
                  </a:prstClr>
                </a:solidFill>
                <a:latin typeface="Calibri"/>
              </a:rPr>
              <a:t>Harmonised ECV retrievals &amp; records</a:t>
            </a:r>
            <a:r>
              <a:rPr lang="nl-NL" sz="1800" b="0" i="1" dirty="0">
                <a:solidFill>
                  <a:prstClr val="white">
                    <a:lumMod val="50000"/>
                  </a:prstClr>
                </a:solidFill>
                <a:latin typeface="Calibri"/>
              </a:rPr>
              <a:t> </a:t>
            </a:r>
            <a:r>
              <a:rPr lang="en-US" sz="1800" b="0" i="1" dirty="0">
                <a:solidFill>
                  <a:prstClr val="white">
                    <a:lumMod val="50000"/>
                  </a:prstClr>
                </a:solidFill>
                <a:latin typeface="Calibri"/>
              </a:rPr>
              <a:t>– </a:t>
            </a:r>
            <a:endParaRPr lang="en-US" sz="1800" b="0" i="1" dirty="0" smtClean="0">
              <a:solidFill>
                <a:prstClr val="white">
                  <a:lumMod val="50000"/>
                </a:prstClr>
              </a:solidFill>
              <a:latin typeface="Calibri"/>
            </a:endParaRPr>
          </a:p>
          <a:p>
            <a:pPr algn="r" fontAlgn="auto">
              <a:spcBef>
                <a:spcPts val="0"/>
              </a:spcBef>
              <a:spcAft>
                <a:spcPts val="0"/>
              </a:spcAft>
            </a:pPr>
            <a:r>
              <a:rPr lang="en-US" sz="1800" b="0" i="1" dirty="0" smtClean="0">
                <a:solidFill>
                  <a:prstClr val="white">
                    <a:lumMod val="50000"/>
                  </a:prstClr>
                </a:solidFill>
                <a:latin typeface="Calibri"/>
              </a:rPr>
              <a:t>QA4ECV </a:t>
            </a:r>
            <a:r>
              <a:rPr lang="en-US" sz="1800" b="0" i="1" dirty="0">
                <a:solidFill>
                  <a:prstClr val="white">
                    <a:lumMod val="50000"/>
                  </a:prstClr>
                </a:solidFill>
                <a:latin typeface="Calibri"/>
              </a:rPr>
              <a:t>Kick-off meeting, 6-7 February 2014, De </a:t>
            </a:r>
            <a:r>
              <a:rPr lang="en-US" sz="1800" b="0" i="1" dirty="0" err="1">
                <a:solidFill>
                  <a:prstClr val="white">
                    <a:lumMod val="50000"/>
                  </a:prstClr>
                </a:solidFill>
                <a:latin typeface="Calibri"/>
              </a:rPr>
              <a:t>Bilt</a:t>
            </a:r>
            <a:r>
              <a:rPr lang="en-US" sz="1800" b="0" i="1" dirty="0">
                <a:solidFill>
                  <a:prstClr val="white">
                    <a:lumMod val="50000"/>
                  </a:prstClr>
                </a:solidFill>
                <a:latin typeface="Calibri"/>
              </a:rPr>
              <a:t> </a:t>
            </a:r>
          </a:p>
        </p:txBody>
      </p:sp>
    </p:spTree>
    <p:extLst>
      <p:ext uri="{BB962C8B-B14F-4D97-AF65-F5344CB8AC3E}">
        <p14:creationId xmlns:p14="http://schemas.microsoft.com/office/powerpoint/2010/main" xmlns="" val="3956566542"/>
      </p:ext>
    </p:extLst>
  </p:cSld>
  <p:clrMap bg1="lt1" tx1="dk1" bg2="lt2" tx2="dk2" accent1="accent1" accent2="accent2" accent3="accent3" accent4="accent4" accent5="accent5" accent6="accent6" hlink="hlink" folHlink="folHlink"/>
  <p:sldLayoutIdLst>
    <p:sldLayoutId id="2147487785" r:id="rId1"/>
    <p:sldLayoutId id="2147487786" r:id="rId2"/>
    <p:sldLayoutId id="2147487787" r:id="rId3"/>
    <p:sldLayoutId id="2147487788" r:id="rId4"/>
    <p:sldLayoutId id="2147487789" r:id="rId5"/>
    <p:sldLayoutId id="2147487790" r:id="rId6"/>
    <p:sldLayoutId id="2147487791" r:id="rId7"/>
    <p:sldLayoutId id="2147487792" r:id="rId8"/>
    <p:sldLayoutId id="2147487793" r:id="rId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29.xml"/><Relationship Id="rId6" Type="http://schemas.openxmlformats.org/officeDocument/2006/relationships/image" Target="../media/image63.png"/><Relationship Id="rId11" Type="http://schemas.openxmlformats.org/officeDocument/2006/relationships/image" Target="../media/image68.jpeg"/><Relationship Id="rId5" Type="http://schemas.openxmlformats.org/officeDocument/2006/relationships/image" Target="../media/image62.png"/><Relationship Id="rId10" Type="http://schemas.openxmlformats.org/officeDocument/2006/relationships/image" Target="../media/image67.jpeg"/><Relationship Id="rId4" Type="http://schemas.openxmlformats.org/officeDocument/2006/relationships/image" Target="../media/image61.jpeg"/><Relationship Id="rId9" Type="http://schemas.openxmlformats.org/officeDocument/2006/relationships/image" Target="../media/image66.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0.xml"/><Relationship Id="rId1" Type="http://schemas.openxmlformats.org/officeDocument/2006/relationships/vmlDrawing" Target="../drawings/vmlDrawing4.vml"/></Relationships>
</file>

<file path=ppt/slides/_rels/slide17.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71.gif"/><Relationship Id="rId4" Type="http://schemas.openxmlformats.org/officeDocument/2006/relationships/image" Target="../media/image70.jpeg"/></Relationships>
</file>

<file path=ppt/slides/_rels/slide19.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73.png"/><Relationship Id="rId1" Type="http://schemas.openxmlformats.org/officeDocument/2006/relationships/slideLayout" Target="../slideLayouts/slideLayout8.xml"/><Relationship Id="rId4" Type="http://schemas.openxmlformats.org/officeDocument/2006/relationships/image" Target="../media/image71.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4.xml"/><Relationship Id="rId1" Type="http://schemas.openxmlformats.org/officeDocument/2006/relationships/vmlDrawing" Target="../drawings/vmlDrawing5.v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4.xml"/><Relationship Id="rId1" Type="http://schemas.openxmlformats.org/officeDocument/2006/relationships/vmlDrawing" Target="../drawings/vmlDrawing6.v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4.xml"/><Relationship Id="rId1" Type="http://schemas.openxmlformats.org/officeDocument/2006/relationships/vmlDrawing" Target="../drawings/vmlDrawing7.vml"/></Relationships>
</file>

<file path=ppt/slides/_rels/slide38.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jpeg"/><Relationship Id="rId12" Type="http://schemas.openxmlformats.org/officeDocument/2006/relationships/image" Target="../media/image49.pn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hyperlink" Target="http://www.esa-cci.org/" TargetMode="External"/><Relationship Id="rId11" Type="http://schemas.openxmlformats.org/officeDocument/2006/relationships/image" Target="../media/image48.png"/><Relationship Id="rId5" Type="http://schemas.openxmlformats.org/officeDocument/2006/relationships/image" Target="../media/image45.png"/><Relationship Id="rId10" Type="http://schemas.openxmlformats.org/officeDocument/2006/relationships/image" Target="../media/image17.png"/><Relationship Id="rId4" Type="http://schemas.openxmlformats.org/officeDocument/2006/relationships/image" Target="../media/image44.png"/><Relationship Id="rId9"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www.youtube.com/watch?v=IY2Sr8o9Jvk&amp;index=5&amp;list=PLzZYQ6ymGYEnv89_pTUUOFWKmN8LgOx4O"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84.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epsjsnorbits.png"/>
          <p:cNvPicPr>
            <a:picLocks noChangeAspect="1"/>
          </p:cNvPicPr>
          <p:nvPr/>
        </p:nvPicPr>
        <p:blipFill>
          <a:blip r:embed="rId3" cstate="print"/>
          <a:srcRect/>
          <a:stretch>
            <a:fillRect/>
          </a:stretch>
        </p:blipFill>
        <p:spPr bwMode="auto">
          <a:xfrm>
            <a:off x="381023" y="2381250"/>
            <a:ext cx="3476625" cy="6858000"/>
          </a:xfrm>
          <a:prstGeom prst="rect">
            <a:avLst/>
          </a:prstGeom>
          <a:noFill/>
          <a:ln w="9525">
            <a:noFill/>
            <a:miter lim="800000"/>
            <a:headEnd/>
            <a:tailEnd/>
          </a:ln>
        </p:spPr>
      </p:pic>
      <p:sp>
        <p:nvSpPr>
          <p:cNvPr id="5" name="Rectangle 41"/>
          <p:cNvSpPr>
            <a:spLocks noGrp="1" noChangeArrowheads="1"/>
          </p:cNvSpPr>
          <p:nvPr>
            <p:ph type="subTitle" sz="quarter" idx="1"/>
          </p:nvPr>
        </p:nvSpPr>
        <p:spPr/>
        <p:txBody>
          <a:bodyPr/>
          <a:lstStyle/>
          <a:p>
            <a:pPr algn="ctr">
              <a:lnSpc>
                <a:spcPts val="3600"/>
              </a:lnSpc>
              <a:spcBef>
                <a:spcPts val="0"/>
              </a:spcBef>
              <a:defRPr/>
            </a:pPr>
            <a:r>
              <a:rPr lang="en-GB" sz="3200" dirty="0" smtClean="0"/>
              <a:t>Scientific and Process oriented Evaluation of Climate Data</a:t>
            </a:r>
          </a:p>
          <a:p>
            <a:pPr algn="ctr">
              <a:lnSpc>
                <a:spcPts val="3600"/>
              </a:lnSpc>
              <a:spcBef>
                <a:spcPts val="0"/>
              </a:spcBef>
              <a:defRPr/>
            </a:pPr>
            <a:r>
              <a:rPr lang="en-US" sz="2400" dirty="0" smtClean="0"/>
              <a:t>(Results of The CORE-CLIMAX Assessment Workshop) </a:t>
            </a:r>
            <a:endParaRPr lang="en-GB" sz="2400" dirty="0" smtClean="0"/>
          </a:p>
        </p:txBody>
      </p:sp>
      <p:pic>
        <p:nvPicPr>
          <p:cNvPr id="74756" name="Picture 5" descr="jason-big.png"/>
          <p:cNvPicPr>
            <a:picLocks noChangeAspect="1"/>
          </p:cNvPicPr>
          <p:nvPr/>
        </p:nvPicPr>
        <p:blipFill>
          <a:blip r:embed="rId4" cstate="print"/>
          <a:srcRect/>
          <a:stretch>
            <a:fillRect/>
          </a:stretch>
        </p:blipFill>
        <p:spPr bwMode="auto">
          <a:xfrm rot="445958">
            <a:off x="2992461" y="2519364"/>
            <a:ext cx="981075" cy="700087"/>
          </a:xfrm>
          <a:prstGeom prst="rect">
            <a:avLst/>
          </a:prstGeom>
          <a:noFill/>
          <a:ln w="9525">
            <a:noFill/>
            <a:miter lim="800000"/>
            <a:headEnd/>
            <a:tailEnd/>
          </a:ln>
        </p:spPr>
      </p:pic>
      <p:pic>
        <p:nvPicPr>
          <p:cNvPr id="74757" name="Picture 6" descr="metop.png"/>
          <p:cNvPicPr>
            <a:picLocks noChangeAspect="1"/>
          </p:cNvPicPr>
          <p:nvPr/>
        </p:nvPicPr>
        <p:blipFill>
          <a:blip r:embed="rId5" cstate="print"/>
          <a:srcRect/>
          <a:stretch>
            <a:fillRect/>
          </a:stretch>
        </p:blipFill>
        <p:spPr bwMode="auto">
          <a:xfrm rot="-1286163">
            <a:off x="185749" y="2195513"/>
            <a:ext cx="912812" cy="685800"/>
          </a:xfrm>
          <a:prstGeom prst="rect">
            <a:avLst/>
          </a:prstGeom>
          <a:noFill/>
          <a:ln w="9525">
            <a:noFill/>
            <a:miter lim="800000"/>
            <a:headEnd/>
            <a:tailEnd/>
          </a:ln>
        </p:spPr>
      </p:pic>
      <p:pic>
        <p:nvPicPr>
          <p:cNvPr id="74758" name="Content Placeholder 3" descr="msg.png"/>
          <p:cNvPicPr>
            <a:picLocks noChangeAspect="1"/>
          </p:cNvPicPr>
          <p:nvPr/>
        </p:nvPicPr>
        <p:blipFill>
          <a:blip r:embed="rId6" cstate="print"/>
          <a:srcRect/>
          <a:stretch>
            <a:fillRect/>
          </a:stretch>
        </p:blipFill>
        <p:spPr bwMode="auto">
          <a:xfrm>
            <a:off x="23" y="5067300"/>
            <a:ext cx="1444625" cy="1458913"/>
          </a:xfrm>
          <a:prstGeom prst="rect">
            <a:avLst/>
          </a:prstGeom>
          <a:noFill/>
          <a:ln w="9525">
            <a:noFill/>
            <a:miter lim="800000"/>
            <a:headEnd/>
            <a:tailEnd/>
          </a:ln>
        </p:spPr>
      </p:pic>
      <p:pic>
        <p:nvPicPr>
          <p:cNvPr id="74759" name="Content Placeholder 3" descr="msg.png"/>
          <p:cNvPicPr>
            <a:picLocks noChangeAspect="1"/>
          </p:cNvPicPr>
          <p:nvPr/>
        </p:nvPicPr>
        <p:blipFill>
          <a:blip r:embed="rId6" cstate="print"/>
          <a:srcRect/>
          <a:stretch>
            <a:fillRect/>
          </a:stretch>
        </p:blipFill>
        <p:spPr bwMode="auto">
          <a:xfrm>
            <a:off x="1224476" y="5076825"/>
            <a:ext cx="1444625" cy="1458913"/>
          </a:xfrm>
          <a:prstGeom prst="rect">
            <a:avLst/>
          </a:prstGeom>
          <a:noFill/>
          <a:ln w="9525">
            <a:noFill/>
            <a:miter lim="800000"/>
            <a:headEnd/>
            <a:tailEnd/>
          </a:ln>
        </p:spPr>
      </p:pic>
      <p:pic>
        <p:nvPicPr>
          <p:cNvPr id="74760" name="Picture 8" descr="mfg.png"/>
          <p:cNvPicPr>
            <a:picLocks noChangeAspect="1"/>
          </p:cNvPicPr>
          <p:nvPr/>
        </p:nvPicPr>
        <p:blipFill>
          <a:blip r:embed="rId7" cstate="print"/>
          <a:srcRect/>
          <a:stretch>
            <a:fillRect/>
          </a:stretch>
        </p:blipFill>
        <p:spPr bwMode="auto">
          <a:xfrm>
            <a:off x="5694386" y="4783161"/>
            <a:ext cx="769937" cy="776287"/>
          </a:xfrm>
          <a:prstGeom prst="rect">
            <a:avLst/>
          </a:prstGeom>
          <a:noFill/>
          <a:ln w="9525">
            <a:noFill/>
            <a:miter lim="800000"/>
            <a:headEnd/>
            <a:tailEnd/>
          </a:ln>
        </p:spPr>
      </p:pic>
      <p:pic>
        <p:nvPicPr>
          <p:cNvPr id="9" name="Picture 6" descr="metop.png"/>
          <p:cNvPicPr>
            <a:picLocks noChangeAspect="1"/>
          </p:cNvPicPr>
          <p:nvPr/>
        </p:nvPicPr>
        <p:blipFill>
          <a:blip r:embed="rId5" cstate="print"/>
          <a:srcRect/>
          <a:stretch>
            <a:fillRect/>
          </a:stretch>
        </p:blipFill>
        <p:spPr bwMode="auto">
          <a:xfrm rot="-1286163">
            <a:off x="93748" y="3212389"/>
            <a:ext cx="912812" cy="685800"/>
          </a:xfrm>
          <a:prstGeom prst="rect">
            <a:avLst/>
          </a:prstGeom>
          <a:noFill/>
          <a:ln w="9525">
            <a:noFill/>
            <a:miter lim="800000"/>
            <a:headEnd/>
            <a:tailEnd/>
          </a:ln>
        </p:spPr>
      </p:pic>
      <p:pic>
        <p:nvPicPr>
          <p:cNvPr id="10" name="Content Placeholder 3" descr="msg.png"/>
          <p:cNvPicPr>
            <a:picLocks noChangeAspect="1"/>
          </p:cNvPicPr>
          <p:nvPr/>
        </p:nvPicPr>
        <p:blipFill>
          <a:blip r:embed="rId6" cstate="print"/>
          <a:srcRect/>
          <a:stretch>
            <a:fillRect/>
          </a:stretch>
        </p:blipFill>
        <p:spPr bwMode="auto">
          <a:xfrm>
            <a:off x="2430538" y="5076825"/>
            <a:ext cx="1444625" cy="1458913"/>
          </a:xfrm>
          <a:prstGeom prst="rect">
            <a:avLst/>
          </a:prstGeom>
          <a:noFill/>
          <a:ln w="9525">
            <a:noFill/>
            <a:miter lim="800000"/>
            <a:headEnd/>
            <a:tailEnd/>
          </a:ln>
        </p:spPr>
      </p:pic>
      <p:sp>
        <p:nvSpPr>
          <p:cNvPr id="11" name="TextBox 10"/>
          <p:cNvSpPr txBox="1"/>
          <p:nvPr/>
        </p:nvSpPr>
        <p:spPr>
          <a:xfrm>
            <a:off x="7006649" y="3600458"/>
            <a:ext cx="1654340" cy="1046301"/>
          </a:xfrm>
          <a:prstGeom prst="rect">
            <a:avLst/>
          </a:prstGeom>
          <a:noFill/>
        </p:spPr>
        <p:txBody>
          <a:bodyPr wrap="none" lIns="91302" tIns="45651" rIns="91302" bIns="45651" rtlCol="0">
            <a:spAutoFit/>
          </a:bodyPr>
          <a:lstStyle/>
          <a:p>
            <a:pPr algn="ctr"/>
            <a:r>
              <a:rPr lang="en-GB" sz="2000" dirty="0" smtClean="0"/>
              <a:t>Jörg Schulz</a:t>
            </a:r>
          </a:p>
          <a:p>
            <a:pPr algn="ctr"/>
            <a:endParaRPr lang="en-GB" sz="2000" dirty="0" smtClean="0"/>
          </a:p>
          <a:p>
            <a:pPr algn="ctr"/>
            <a:r>
              <a:rPr lang="en-GB" sz="2000" dirty="0" smtClean="0"/>
              <a:t>EUMETSAT</a:t>
            </a:r>
            <a:endParaRPr lang="en-GB" sz="2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Annual Mean Pattern Correlation (Models vs. </a:t>
            </a:r>
            <a:r>
              <a:rPr lang="en-GB" dirty="0" err="1" smtClean="0"/>
              <a:t>Obs</a:t>
            </a:r>
            <a:r>
              <a:rPr lang="en-GB" dirty="0" smtClean="0"/>
              <a:t>)</a:t>
            </a:r>
            <a:endParaRPr lang="en-GB" dirty="0"/>
          </a:p>
        </p:txBody>
      </p:sp>
      <p:pic>
        <p:nvPicPr>
          <p:cNvPr id="5" name="Picture 2"/>
          <p:cNvPicPr>
            <a:picLocks noChangeAspect="1" noChangeArrowheads="1"/>
          </p:cNvPicPr>
          <p:nvPr/>
        </p:nvPicPr>
        <p:blipFill>
          <a:blip r:embed="rId3" cstate="print"/>
          <a:srcRect/>
          <a:stretch>
            <a:fillRect/>
          </a:stretch>
        </p:blipFill>
        <p:spPr bwMode="auto">
          <a:xfrm>
            <a:off x="1226919" y="918183"/>
            <a:ext cx="7452163" cy="5021634"/>
          </a:xfrm>
          <a:prstGeom prst="rect">
            <a:avLst/>
          </a:prstGeom>
          <a:noFill/>
          <a:ln w="9525">
            <a:noFill/>
            <a:miter lim="800000"/>
            <a:headEnd/>
            <a:tailEnd/>
          </a:ln>
        </p:spPr>
      </p:pic>
      <p:sp>
        <p:nvSpPr>
          <p:cNvPr id="8" name="Rectangle 7"/>
          <p:cNvSpPr/>
          <p:nvPr/>
        </p:nvSpPr>
        <p:spPr>
          <a:xfrm>
            <a:off x="256399" y="6056784"/>
            <a:ext cx="5696725" cy="307777"/>
          </a:xfrm>
          <a:prstGeom prst="rect">
            <a:avLst/>
          </a:prstGeom>
        </p:spPr>
        <p:txBody>
          <a:bodyPr wrap="square">
            <a:spAutoFit/>
          </a:bodyPr>
          <a:lstStyle/>
          <a:p>
            <a:r>
              <a:rPr lang="en-GB" sz="1400" dirty="0" smtClean="0">
                <a:solidFill>
                  <a:schemeClr val="tx1"/>
                </a:solidFill>
              </a:rPr>
              <a:t>IPCC, Chapter 9, AR5, 2013</a:t>
            </a:r>
            <a:endParaRPr lang="en-GB" sz="1400" b="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 name="Title 1"/>
          <p:cNvSpPr>
            <a:spLocks noGrp="1"/>
          </p:cNvSpPr>
          <p:nvPr>
            <p:ph type="title"/>
          </p:nvPr>
        </p:nvSpPr>
        <p:spPr>
          <a:xfrm>
            <a:off x="0" y="110362"/>
            <a:ext cx="9311640" cy="614855"/>
          </a:xfrm>
        </p:spPr>
        <p:txBody>
          <a:bodyPr/>
          <a:lstStyle/>
          <a:p>
            <a:r>
              <a:rPr lang="en-US" sz="3200" dirty="0" smtClean="0"/>
              <a:t>Motivation for Process QC</a:t>
            </a:r>
            <a:endParaRPr lang="en-US" sz="3200" dirty="0"/>
          </a:p>
        </p:txBody>
      </p:sp>
      <p:sp>
        <p:nvSpPr>
          <p:cNvPr id="3" name="Text Placeholder 2"/>
          <p:cNvSpPr>
            <a:spLocks noGrp="1"/>
          </p:cNvSpPr>
          <p:nvPr>
            <p:ph type="body" idx="1"/>
          </p:nvPr>
        </p:nvSpPr>
        <p:spPr>
          <a:xfrm>
            <a:off x="362483" y="1002691"/>
            <a:ext cx="9039225" cy="5588612"/>
          </a:xfrm>
        </p:spPr>
        <p:txBody>
          <a:bodyPr/>
          <a:lstStyle/>
          <a:p>
            <a:r>
              <a:rPr lang="en-US" sz="2400" dirty="0" smtClean="0"/>
              <a:t>Climate Change is a highly applied scientific field with major aspects related to regulation and societal wellbeing;</a:t>
            </a:r>
          </a:p>
          <a:p>
            <a:r>
              <a:rPr lang="en-US" sz="2400" dirty="0" smtClean="0"/>
              <a:t>Increasingly complex observing systems require more process control to ensure quality, access, and preservation;</a:t>
            </a:r>
          </a:p>
          <a:p>
            <a:r>
              <a:rPr lang="en-US" sz="2400" dirty="0" smtClean="0"/>
              <a:t>Software Engineering is also increasingly complex and process management is required to optimize cost, schedule, productivity and quality;</a:t>
            </a:r>
          </a:p>
          <a:p>
            <a:r>
              <a:rPr lang="en-US" sz="2400" dirty="0" smtClean="0"/>
              <a:t>The stakes in climate change are too high to assume a standard research approach to the creation of CDRs.  Society is demanding more documentation, openness, and transparency;</a:t>
            </a:r>
          </a:p>
          <a:p>
            <a:r>
              <a:rPr lang="en-US" sz="2400" dirty="0" smtClean="0"/>
              <a:t>It is imperative that Climate Services respond with quantifiable metrics that inform society of both the scientific quality and process maturity of CDRs.</a:t>
            </a:r>
          </a:p>
          <a:p>
            <a:endParaRPr lang="en-US" dirty="0"/>
          </a:p>
        </p:txBody>
      </p:sp>
      <p:sp>
        <p:nvSpPr>
          <p:cNvPr id="4" name="TextBox 3"/>
          <p:cNvSpPr txBox="1"/>
          <p:nvPr/>
        </p:nvSpPr>
        <p:spPr>
          <a:xfrm>
            <a:off x="6653048" y="6353503"/>
            <a:ext cx="1860702" cy="307777"/>
          </a:xfrm>
          <a:prstGeom prst="rect">
            <a:avLst/>
          </a:prstGeom>
          <a:noFill/>
        </p:spPr>
        <p:txBody>
          <a:bodyPr wrap="none" rtlCol="0">
            <a:spAutoFit/>
          </a:bodyPr>
          <a:lstStyle/>
          <a:p>
            <a:r>
              <a:rPr lang="en-GB" sz="1400" b="0" dirty="0" smtClean="0">
                <a:solidFill>
                  <a:schemeClr val="tx1"/>
                </a:solidFill>
              </a:rPr>
              <a:t>Courtesy: John Bates</a:t>
            </a:r>
            <a:endParaRPr lang="en-GB" sz="1400" b="0" dirty="0">
              <a:solidFill>
                <a:schemeClr val="tx1"/>
              </a:solidFill>
            </a:endParaRPr>
          </a:p>
        </p:txBody>
      </p:sp>
    </p:spTree>
    <p:extLst>
      <p:ext uri="{BB962C8B-B14F-4D97-AF65-F5344CB8AC3E}">
        <p14:creationId xmlns:p14="http://schemas.microsoft.com/office/powerpoint/2010/main" xmlns="" val="686831401"/>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r"/>
            <a:r>
              <a:rPr lang="en-US" i="1" smtClean="0">
                <a:solidFill>
                  <a:prstClr val="white">
                    <a:lumMod val="50000"/>
                  </a:prstClr>
                </a:solidFill>
              </a:rPr>
              <a:t>5. WP4 </a:t>
            </a:r>
            <a:r>
              <a:rPr lang="en-GB" i="1" smtClean="0">
                <a:solidFill>
                  <a:prstClr val="white">
                    <a:lumMod val="50000"/>
                  </a:prstClr>
                </a:solidFill>
              </a:rPr>
              <a:t>Harmonised ECV retrievals &amp; records</a:t>
            </a:r>
            <a:r>
              <a:rPr lang="nl-NL" i="1" smtClean="0">
                <a:solidFill>
                  <a:prstClr val="white">
                    <a:lumMod val="50000"/>
                  </a:prstClr>
                </a:solidFill>
              </a:rPr>
              <a:t> </a:t>
            </a:r>
            <a:r>
              <a:rPr lang="en-US" i="1" smtClean="0">
                <a:solidFill>
                  <a:prstClr val="white">
                    <a:lumMod val="50000"/>
                  </a:prstClr>
                </a:solidFill>
              </a:rPr>
              <a:t>– </a:t>
            </a:r>
          </a:p>
          <a:p>
            <a:pPr algn="r"/>
            <a:r>
              <a:rPr lang="en-US" i="1" smtClean="0">
                <a:solidFill>
                  <a:prstClr val="white">
                    <a:lumMod val="50000"/>
                  </a:prstClr>
                </a:solidFill>
              </a:rPr>
              <a:t>QA4ECV Kick-off meeting, 6-7 February 2014, De Bilt </a:t>
            </a:r>
            <a:endParaRPr lang="en-US" i="1" dirty="0">
              <a:solidFill>
                <a:prstClr val="white">
                  <a:lumMod val="50000"/>
                </a:prstClr>
              </a:solidFill>
            </a:endParaRPr>
          </a:p>
        </p:txBody>
      </p:sp>
      <p:sp>
        <p:nvSpPr>
          <p:cNvPr id="5" name="TextBox 4"/>
          <p:cNvSpPr txBox="1"/>
          <p:nvPr/>
        </p:nvSpPr>
        <p:spPr>
          <a:xfrm>
            <a:off x="407774" y="548680"/>
            <a:ext cx="9498228" cy="584776"/>
          </a:xfrm>
          <a:prstGeom prst="rect">
            <a:avLst/>
          </a:prstGeom>
          <a:noFill/>
        </p:spPr>
        <p:txBody>
          <a:bodyPr wrap="square" rtlCol="0">
            <a:spAutoFit/>
          </a:bodyPr>
          <a:lstStyle/>
          <a:p>
            <a:pPr fontAlgn="auto">
              <a:spcBef>
                <a:spcPts val="0"/>
              </a:spcBef>
              <a:spcAft>
                <a:spcPts val="0"/>
              </a:spcAft>
            </a:pPr>
            <a:r>
              <a:rPr lang="en-US" sz="3200" dirty="0" smtClean="0">
                <a:solidFill>
                  <a:prstClr val="black"/>
                </a:solidFill>
                <a:latin typeface="Helvetica"/>
                <a:cs typeface="Helvetica"/>
              </a:rPr>
              <a:t>User Perspective </a:t>
            </a:r>
            <a:endParaRPr lang="en-US" sz="3200" dirty="0">
              <a:solidFill>
                <a:prstClr val="black"/>
              </a:solidFill>
              <a:latin typeface="Helvetica"/>
              <a:cs typeface="Helvetica"/>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1916832"/>
            <a:ext cx="9906000" cy="2853694"/>
          </a:xfrm>
          <a:prstGeom prst="rect">
            <a:avLst/>
          </a:prstGeom>
        </p:spPr>
      </p:pic>
      <p:sp>
        <p:nvSpPr>
          <p:cNvPr id="8" name="TextBox 7"/>
          <p:cNvSpPr txBox="1"/>
          <p:nvPr/>
        </p:nvSpPr>
        <p:spPr>
          <a:xfrm>
            <a:off x="1403131" y="6101255"/>
            <a:ext cx="2723053" cy="276999"/>
          </a:xfrm>
          <a:prstGeom prst="rect">
            <a:avLst/>
          </a:prstGeom>
          <a:noFill/>
        </p:spPr>
        <p:txBody>
          <a:bodyPr wrap="none" rtlCol="0">
            <a:spAutoFit/>
          </a:bodyPr>
          <a:lstStyle/>
          <a:p>
            <a:r>
              <a:rPr lang="en-GB" sz="1200" b="0" dirty="0" smtClean="0">
                <a:solidFill>
                  <a:srgbClr val="00205B"/>
                </a:solidFill>
              </a:rPr>
              <a:t>Adapted form Folkert Boersma, KNMI</a:t>
            </a:r>
            <a:endParaRPr lang="en-GB" sz="1200" b="0" dirty="0">
              <a:solidFill>
                <a:srgbClr val="00205B"/>
              </a:solidFill>
            </a:endParaRPr>
          </a:p>
        </p:txBody>
      </p:sp>
    </p:spTree>
    <p:extLst>
      <p:ext uri="{BB962C8B-B14F-4D97-AF65-F5344CB8AC3E}">
        <p14:creationId xmlns:p14="http://schemas.microsoft.com/office/powerpoint/2010/main" xmlns="" val="2209488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altLang="ja-JP" dirty="0" smtClean="0">
                <a:ea typeface="ＭＳ Ｐゴシック" charset="0"/>
              </a:rPr>
              <a:t>ECV Inventory @ http://www.ecvinventory.com</a:t>
            </a:r>
            <a:endParaRPr lang="en-US" altLang="ja-JP" dirty="0">
              <a:solidFill>
                <a:srgbClr val="FFFF00"/>
              </a:solidFill>
              <a:ea typeface="ＭＳ Ｐゴシック" charset="0"/>
            </a:endParaRPr>
          </a:p>
        </p:txBody>
      </p:sp>
      <p:pic>
        <p:nvPicPr>
          <p:cNvPr id="22530"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8886" y="1089946"/>
            <a:ext cx="9548283" cy="4684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Oval 3"/>
          <p:cNvSpPr/>
          <p:nvPr/>
        </p:nvSpPr>
        <p:spPr bwMode="auto">
          <a:xfrm>
            <a:off x="0" y="3452885"/>
            <a:ext cx="3138985" cy="736978"/>
          </a:xfrm>
          <a:prstGeom prst="ellipse">
            <a:avLst/>
          </a:prstGeom>
          <a:noFill/>
          <a:ln w="57150" cap="flat" cmpd="sng" algn="ctr">
            <a:solidFill>
              <a:srgbClr val="FE5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extLst>
      <p:ext uri="{BB962C8B-B14F-4D97-AF65-F5344CB8AC3E}">
        <p14:creationId xmlns:p14="http://schemas.microsoft.com/office/powerpoint/2010/main" xmlns="" val="7992772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1155710" y="76205"/>
            <a:ext cx="8710449" cy="702060"/>
          </a:xfrm>
        </p:spPr>
        <p:txBody>
          <a:bodyPr/>
          <a:lstStyle/>
          <a:p>
            <a:pPr algn="l" eaLnBrk="1" hangingPunct="1"/>
            <a:r>
              <a:rPr lang="en-US" altLang="ja-JP" dirty="0">
                <a:ea typeface="ＭＳ Ｐゴシック" charset="0"/>
              </a:rPr>
              <a:t>ECV Inventory Statistics – TCDR </a:t>
            </a:r>
            <a:r>
              <a:rPr lang="en-US" altLang="ja-JP" dirty="0" smtClean="0">
                <a:ea typeface="ＭＳ Ｐゴシック" charset="0"/>
              </a:rPr>
              <a:t>Timelines</a:t>
            </a:r>
            <a:endParaRPr lang="en-US" altLang="ja-JP" dirty="0">
              <a:ea typeface="ＭＳ Ｐゴシック" charset="0"/>
            </a:endParaRPr>
          </a:p>
        </p:txBody>
      </p:sp>
      <p:graphicFrame>
        <p:nvGraphicFramePr>
          <p:cNvPr id="9" name="Chart 8"/>
          <p:cNvGraphicFramePr>
            <a:graphicFrameLocks/>
          </p:cNvGraphicFramePr>
          <p:nvPr/>
        </p:nvGraphicFramePr>
        <p:xfrm>
          <a:off x="0" y="1822702"/>
          <a:ext cx="4552480" cy="3409672"/>
        </p:xfrm>
        <a:graphic>
          <a:graphicData uri="http://schemas.openxmlformats.org/drawingml/2006/chart">
            <c:chart xmlns:c="http://schemas.openxmlformats.org/drawingml/2006/chart" xmlns:r="http://schemas.openxmlformats.org/officeDocument/2006/relationships" r:id="rId3"/>
          </a:graphicData>
        </a:graphic>
      </p:graphicFrame>
      <p:pic>
        <p:nvPicPr>
          <p:cNvPr id="43016" name="Picture 2"/>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049068"/>
            <a:ext cx="9906000" cy="535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87296152"/>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650" y="914402"/>
            <a:ext cx="9410700" cy="762000"/>
          </a:xfrm>
          <a:noFill/>
        </p:spPr>
        <p:txBody>
          <a:bodyPr>
            <a:noAutofit/>
          </a:bodyPr>
          <a:lstStyle/>
          <a:p>
            <a:pPr algn="ctr"/>
            <a:r>
              <a:rPr lang="en-US" sz="1900" b="1" dirty="0">
                <a:latin typeface="Verdana" pitchFamily="34" charset="0"/>
                <a:ea typeface="Verdana" pitchFamily="34" charset="0"/>
                <a:cs typeface="Verdana" pitchFamily="34" charset="0"/>
              </a:rPr>
              <a:t>CORE-CLIMAX</a:t>
            </a:r>
            <a:br>
              <a:rPr lang="en-US" sz="1900" b="1" dirty="0">
                <a:latin typeface="Verdana" pitchFamily="34" charset="0"/>
                <a:ea typeface="Verdana" pitchFamily="34" charset="0"/>
                <a:cs typeface="Verdana" pitchFamily="34" charset="0"/>
              </a:rPr>
            </a:br>
            <a:r>
              <a:rPr lang="en-US" sz="1500" dirty="0" err="1">
                <a:latin typeface="Verdana" pitchFamily="34" charset="0"/>
                <a:ea typeface="Verdana" pitchFamily="34" charset="0"/>
                <a:cs typeface="Verdana" pitchFamily="34" charset="0"/>
              </a:rPr>
              <a:t>COordinating</a:t>
            </a:r>
            <a:r>
              <a:rPr lang="en-US" sz="1500" dirty="0">
                <a:latin typeface="Verdana" pitchFamily="34" charset="0"/>
                <a:ea typeface="Verdana" pitchFamily="34" charset="0"/>
                <a:cs typeface="Verdana" pitchFamily="34" charset="0"/>
              </a:rPr>
              <a:t> Earth observation data validation for RE-analysis for </a:t>
            </a:r>
            <a:r>
              <a:rPr lang="en-US" sz="1500" dirty="0" err="1">
                <a:latin typeface="Verdana" pitchFamily="34" charset="0"/>
                <a:ea typeface="Verdana" pitchFamily="34" charset="0"/>
                <a:cs typeface="Verdana" pitchFamily="34" charset="0"/>
              </a:rPr>
              <a:t>CLIMAte</a:t>
            </a:r>
            <a:r>
              <a:rPr lang="en-US" sz="1500" dirty="0">
                <a:latin typeface="Verdana" pitchFamily="34" charset="0"/>
                <a:ea typeface="Verdana" pitchFamily="34" charset="0"/>
                <a:cs typeface="Verdana" pitchFamily="34" charset="0"/>
              </a:rPr>
              <a:t> </a:t>
            </a:r>
            <a:r>
              <a:rPr lang="en-US" sz="1500" dirty="0" err="1">
                <a:latin typeface="Verdana" pitchFamily="34" charset="0"/>
                <a:ea typeface="Verdana" pitchFamily="34" charset="0"/>
                <a:cs typeface="Verdana" pitchFamily="34" charset="0"/>
              </a:rPr>
              <a:t>ServiceS</a:t>
            </a:r>
            <a:endParaRPr lang="en-US" sz="1900" dirty="0">
              <a:latin typeface="Verdana" pitchFamily="34" charset="0"/>
              <a:ea typeface="Verdana" pitchFamily="34" charset="0"/>
              <a:cs typeface="Verdana" pitchFamily="34" charset="0"/>
            </a:endParaRPr>
          </a:p>
        </p:txBody>
      </p:sp>
      <p:grpSp>
        <p:nvGrpSpPr>
          <p:cNvPr id="16" name="Group 15"/>
          <p:cNvGrpSpPr/>
          <p:nvPr/>
        </p:nvGrpSpPr>
        <p:grpSpPr>
          <a:xfrm>
            <a:off x="411864" y="1923068"/>
            <a:ext cx="9163061" cy="4191000"/>
            <a:chOff x="742950" y="2332984"/>
            <a:chExt cx="9163061" cy="4191000"/>
          </a:xfrm>
        </p:grpSpPr>
        <p:pic>
          <p:nvPicPr>
            <p:cNvPr id="7" name="Content Placeholder 3" descr="FP7-partners-map-11-12.png"/>
            <p:cNvPicPr>
              <a:picLocks/>
            </p:cNvPicPr>
            <p:nvPr/>
          </p:nvPicPr>
          <p:blipFill>
            <a:blip r:embed="rId2" cstate="print"/>
            <a:stretch>
              <a:fillRect/>
            </a:stretch>
          </p:blipFill>
          <p:spPr bwMode="auto">
            <a:xfrm>
              <a:off x="742950" y="2332984"/>
              <a:ext cx="8915400" cy="4191000"/>
            </a:xfrm>
            <a:prstGeom prst="rect">
              <a:avLst/>
            </a:prstGeom>
            <a:noFill/>
            <a:ln w="9525">
              <a:noFill/>
              <a:miter lim="800000"/>
              <a:headEnd/>
              <a:tailEnd/>
            </a:ln>
          </p:spPr>
        </p:pic>
        <p:pic>
          <p:nvPicPr>
            <p:cNvPr id="8" name="Picture 7" descr="EUMETSAT_Logo.jpg"/>
            <p:cNvPicPr>
              <a:picLocks noChangeAspect="1"/>
            </p:cNvPicPr>
            <p:nvPr/>
          </p:nvPicPr>
          <p:blipFill>
            <a:blip r:embed="rId3" cstate="print"/>
            <a:stretch>
              <a:fillRect/>
            </a:stretch>
          </p:blipFill>
          <p:spPr>
            <a:xfrm>
              <a:off x="3549661" y="4267211"/>
              <a:ext cx="1073150" cy="374705"/>
            </a:xfrm>
            <a:prstGeom prst="rect">
              <a:avLst/>
            </a:prstGeom>
          </p:spPr>
        </p:pic>
        <p:pic>
          <p:nvPicPr>
            <p:cNvPr id="11" name="Picture 10" descr="ECMWF_logo.jpg"/>
            <p:cNvPicPr>
              <a:picLocks noChangeAspect="1"/>
            </p:cNvPicPr>
            <p:nvPr/>
          </p:nvPicPr>
          <p:blipFill>
            <a:blip r:embed="rId4" cstate="print"/>
            <a:stretch>
              <a:fillRect/>
            </a:stretch>
          </p:blipFill>
          <p:spPr>
            <a:xfrm>
              <a:off x="908061" y="3501614"/>
              <a:ext cx="1817413" cy="308386"/>
            </a:xfrm>
            <a:prstGeom prst="rect">
              <a:avLst/>
            </a:prstGeom>
          </p:spPr>
        </p:pic>
        <p:pic>
          <p:nvPicPr>
            <p:cNvPr id="98305" name="Picture 1"/>
            <p:cNvPicPr>
              <a:picLocks noChangeAspect="1" noChangeArrowheads="1"/>
            </p:cNvPicPr>
            <p:nvPr/>
          </p:nvPicPr>
          <p:blipFill>
            <a:blip r:embed="rId5" cstate="print"/>
            <a:srcRect/>
            <a:stretch>
              <a:fillRect/>
            </a:stretch>
          </p:blipFill>
          <p:spPr bwMode="auto">
            <a:xfrm>
              <a:off x="1320811" y="4572011"/>
              <a:ext cx="1080293" cy="342271"/>
            </a:xfrm>
            <a:prstGeom prst="rect">
              <a:avLst/>
            </a:prstGeom>
            <a:noFill/>
            <a:ln w="9525">
              <a:noFill/>
              <a:miter lim="800000"/>
              <a:headEnd/>
              <a:tailEnd/>
            </a:ln>
          </p:spPr>
        </p:pic>
        <p:pic>
          <p:nvPicPr>
            <p:cNvPr id="98306" name="Picture 2"/>
            <p:cNvPicPr>
              <a:picLocks noChangeAspect="1" noChangeArrowheads="1"/>
            </p:cNvPicPr>
            <p:nvPr/>
          </p:nvPicPr>
          <p:blipFill>
            <a:blip r:embed="rId6" cstate="print"/>
            <a:srcRect/>
            <a:stretch>
              <a:fillRect/>
            </a:stretch>
          </p:blipFill>
          <p:spPr bwMode="auto">
            <a:xfrm>
              <a:off x="1733553" y="5410201"/>
              <a:ext cx="1358896" cy="380999"/>
            </a:xfrm>
            <a:prstGeom prst="rect">
              <a:avLst/>
            </a:prstGeom>
            <a:noFill/>
            <a:ln w="9525">
              <a:noFill/>
              <a:miter lim="800000"/>
              <a:headEnd/>
              <a:tailEnd/>
            </a:ln>
          </p:spPr>
        </p:pic>
        <p:pic>
          <p:nvPicPr>
            <p:cNvPr id="98307" name="Picture 3"/>
            <p:cNvPicPr>
              <a:picLocks noChangeAspect="1" noChangeArrowheads="1"/>
            </p:cNvPicPr>
            <p:nvPr/>
          </p:nvPicPr>
          <p:blipFill>
            <a:blip r:embed="rId7" cstate="print"/>
            <a:srcRect/>
            <a:stretch>
              <a:fillRect/>
            </a:stretch>
          </p:blipFill>
          <p:spPr bwMode="auto">
            <a:xfrm>
              <a:off x="3879850" y="2543186"/>
              <a:ext cx="2593316" cy="352425"/>
            </a:xfrm>
            <a:prstGeom prst="rect">
              <a:avLst/>
            </a:prstGeom>
            <a:noFill/>
            <a:ln w="9525">
              <a:noFill/>
              <a:miter lim="800000"/>
              <a:headEnd/>
              <a:tailEnd/>
            </a:ln>
          </p:spPr>
        </p:pic>
        <p:pic>
          <p:nvPicPr>
            <p:cNvPr id="13" name="Picture 12" descr="DWD_logo2.jpg"/>
            <p:cNvPicPr>
              <a:picLocks noChangeAspect="1"/>
            </p:cNvPicPr>
            <p:nvPr/>
          </p:nvPicPr>
          <p:blipFill>
            <a:blip r:embed="rId8" cstate="print"/>
            <a:stretch>
              <a:fillRect/>
            </a:stretch>
          </p:blipFill>
          <p:spPr>
            <a:xfrm>
              <a:off x="3384551" y="4724411"/>
              <a:ext cx="577850" cy="631371"/>
            </a:xfrm>
            <a:prstGeom prst="rect">
              <a:avLst/>
            </a:prstGeom>
          </p:spPr>
        </p:pic>
        <p:pic>
          <p:nvPicPr>
            <p:cNvPr id="14" name="Picture 56"/>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317724" y="3886200"/>
              <a:ext cx="2588287" cy="411215"/>
            </a:xfrm>
            <a:prstGeom prst="rect">
              <a:avLst/>
            </a:prstGeom>
            <a:noFill/>
            <a:ln w="9525">
              <a:noFill/>
              <a:miter lim="800000"/>
              <a:headEnd/>
              <a:tailEnd/>
            </a:ln>
            <a:effectLst/>
          </p:spPr>
        </p:pic>
        <p:pic>
          <p:nvPicPr>
            <p:cNvPr id="15" name="Picture 14" descr="ITP_logo.jpg"/>
            <p:cNvPicPr>
              <a:picLocks noChangeAspect="1"/>
            </p:cNvPicPr>
            <p:nvPr/>
          </p:nvPicPr>
          <p:blipFill>
            <a:blip r:embed="rId10" cstate="print"/>
            <a:stretch>
              <a:fillRect/>
            </a:stretch>
          </p:blipFill>
          <p:spPr>
            <a:xfrm>
              <a:off x="6504952" y="3429000"/>
              <a:ext cx="3074161" cy="311834"/>
            </a:xfrm>
            <a:prstGeom prst="rect">
              <a:avLst/>
            </a:prstGeom>
          </p:spPr>
        </p:pic>
        <p:pic>
          <p:nvPicPr>
            <p:cNvPr id="19" name="Picture 18" descr="UT_Logo_2400_White_NL.jpg"/>
            <p:cNvPicPr>
              <a:picLocks noChangeAspect="1"/>
            </p:cNvPicPr>
            <p:nvPr/>
          </p:nvPicPr>
          <p:blipFill>
            <a:blip r:embed="rId11" cstate="print"/>
            <a:stretch>
              <a:fillRect/>
            </a:stretch>
          </p:blipFill>
          <p:spPr>
            <a:xfrm>
              <a:off x="908053" y="4038605"/>
              <a:ext cx="2056066" cy="381000"/>
            </a:xfrm>
            <a:prstGeom prst="rect">
              <a:avLst/>
            </a:prstGeom>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838200"/>
            <a:ext cx="8915400" cy="563562"/>
          </a:xfrm>
        </p:spPr>
        <p:txBody>
          <a:bodyPr>
            <a:noAutofit/>
          </a:bodyPr>
          <a:lstStyle/>
          <a:p>
            <a:pPr algn="ctr"/>
            <a:r>
              <a:rPr lang="en-GB" dirty="0" smtClean="0"/>
              <a:t>CORE-CLIMAX work packages</a:t>
            </a:r>
            <a:endParaRPr lang="en-US" dirty="0"/>
          </a:p>
        </p:txBody>
      </p:sp>
      <p:sp>
        <p:nvSpPr>
          <p:cNvPr id="5" name="Slide Number Placeholder 4"/>
          <p:cNvSpPr>
            <a:spLocks noGrp="1"/>
          </p:cNvSpPr>
          <p:nvPr>
            <p:ph type="sldNum" sz="quarter" idx="12"/>
          </p:nvPr>
        </p:nvSpPr>
        <p:spPr/>
        <p:txBody>
          <a:bodyPr/>
          <a:lstStyle/>
          <a:p>
            <a:fld id="{F16208AB-A12E-46E8-BC45-18B251F78D21}" type="slidenum">
              <a:rPr lang="en-US" smtClean="0">
                <a:solidFill>
                  <a:prstClr val="black">
                    <a:tint val="75000"/>
                  </a:prstClr>
                </a:solidFill>
              </a:rPr>
              <a:pPr/>
              <a:t>16</a:t>
            </a:fld>
            <a:endParaRPr lang="en-US">
              <a:solidFill>
                <a:prstClr val="black">
                  <a:tint val="75000"/>
                </a:prstClr>
              </a:solidFill>
            </a:endParaRPr>
          </a:p>
        </p:txBody>
      </p:sp>
      <p:sp>
        <p:nvSpPr>
          <p:cNvPr id="86018" name="Rectangle 2"/>
          <p:cNvSpPr>
            <a:spLocks noChangeArrowheads="1"/>
          </p:cNvSpPr>
          <p:nvPr/>
        </p:nvSpPr>
        <p:spPr bwMode="auto">
          <a:xfrm>
            <a:off x="6" y="-225307"/>
            <a:ext cx="193408" cy="450614"/>
          </a:xfrm>
          <a:prstGeom prst="rect">
            <a:avLst/>
          </a:prstGeom>
          <a:noFill/>
          <a:ln w="9525">
            <a:noFill/>
            <a:miter lim="800000"/>
            <a:headEnd/>
            <a:tailEnd/>
          </a:ln>
          <a:effectLst/>
        </p:spPr>
        <p:txBody>
          <a:bodyPr vert="horz" wrap="none" lIns="95737" tIns="47868" rIns="95737" bIns="47868" numCol="1" anchor="ctr" anchorCtr="0" compatLnSpc="1">
            <a:prstTxWarp prst="textNoShape">
              <a:avLst/>
            </a:prstTxWarp>
            <a:spAutoFit/>
          </a:bodyPr>
          <a:lstStyle/>
          <a:p>
            <a:endParaRPr lang="en-US" sz="2300" b="0" dirty="0">
              <a:solidFill>
                <a:prstClr val="black"/>
              </a:solidFill>
              <a:latin typeface="Times New Roman" charset="0"/>
            </a:endParaRPr>
          </a:p>
        </p:txBody>
      </p:sp>
      <p:sp>
        <p:nvSpPr>
          <p:cNvPr id="86020" name="Rectangle 4"/>
          <p:cNvSpPr>
            <a:spLocks noChangeArrowheads="1"/>
          </p:cNvSpPr>
          <p:nvPr/>
        </p:nvSpPr>
        <p:spPr bwMode="auto">
          <a:xfrm>
            <a:off x="6" y="-225307"/>
            <a:ext cx="193408" cy="450614"/>
          </a:xfrm>
          <a:prstGeom prst="rect">
            <a:avLst/>
          </a:prstGeom>
          <a:noFill/>
          <a:ln w="9525">
            <a:noFill/>
            <a:miter lim="800000"/>
            <a:headEnd/>
            <a:tailEnd/>
          </a:ln>
          <a:effectLst/>
        </p:spPr>
        <p:txBody>
          <a:bodyPr vert="horz" wrap="none" lIns="95737" tIns="47868" rIns="95737" bIns="47868" numCol="1" anchor="ctr" anchorCtr="0" compatLnSpc="1">
            <a:prstTxWarp prst="textNoShape">
              <a:avLst/>
            </a:prstTxWarp>
            <a:spAutoFit/>
          </a:bodyPr>
          <a:lstStyle/>
          <a:p>
            <a:endParaRPr lang="en-US" sz="2300" b="0" dirty="0">
              <a:solidFill>
                <a:prstClr val="black"/>
              </a:solidFill>
              <a:latin typeface="Times New Roman" charset="0"/>
            </a:endParaRPr>
          </a:p>
        </p:txBody>
      </p:sp>
      <p:graphicFrame>
        <p:nvGraphicFramePr>
          <p:cNvPr id="86019" name="Object 3"/>
          <p:cNvGraphicFramePr>
            <a:graphicFrameLocks noChangeAspect="1"/>
          </p:cNvGraphicFramePr>
          <p:nvPr/>
        </p:nvGraphicFramePr>
        <p:xfrm>
          <a:off x="742950" y="1464977"/>
          <a:ext cx="8420100" cy="5334000"/>
        </p:xfrm>
        <a:graphic>
          <a:graphicData uri="http://schemas.openxmlformats.org/presentationml/2006/ole">
            <p:oleObj spid="_x0000_s430082" name="Visio" r:id="rId3" imgW="6767820" imgH="6443123" progId="Visio.Drawing.11">
              <p:embed/>
            </p:oleObj>
          </a:graphicData>
        </a:graphic>
      </p:graphicFrame>
      <p:sp>
        <p:nvSpPr>
          <p:cNvPr id="7" name="Oval 6"/>
          <p:cNvSpPr/>
          <p:nvPr/>
        </p:nvSpPr>
        <p:spPr>
          <a:xfrm>
            <a:off x="951156" y="3947458"/>
            <a:ext cx="23114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5737" tIns="47868" rIns="95737" bIns="47868" rtlCol="0" anchor="ctr"/>
          <a:lstStyle/>
          <a:p>
            <a:pPr algn="ctr"/>
            <a:endParaRPr lang="en-US" sz="2300" b="0"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000" dirty="0" smtClean="0"/>
              <a:t>EU FP7 CORE-CLIMAX</a:t>
            </a:r>
            <a:r>
              <a:rPr lang="en-IE" sz="3200" dirty="0" smtClean="0"/>
              <a:t/>
            </a:r>
            <a:br>
              <a:rPr lang="en-IE" sz="3200" dirty="0" smtClean="0"/>
            </a:br>
            <a:r>
              <a:rPr lang="en-IE" sz="2300" dirty="0" smtClean="0"/>
              <a:t>Assessment of European Capacity for CDRs </a:t>
            </a:r>
            <a:endParaRPr lang="en-GB" sz="2300" dirty="0"/>
          </a:p>
        </p:txBody>
      </p:sp>
      <p:sp>
        <p:nvSpPr>
          <p:cNvPr id="4" name="Rectangle 3"/>
          <p:cNvSpPr/>
          <p:nvPr/>
        </p:nvSpPr>
        <p:spPr>
          <a:xfrm>
            <a:off x="418758" y="891226"/>
            <a:ext cx="9033642" cy="5709122"/>
          </a:xfrm>
          <a:prstGeom prst="rect">
            <a:avLst/>
          </a:prstGeom>
        </p:spPr>
        <p:txBody>
          <a:bodyPr wrap="square" lIns="91308" tIns="45654" rIns="91308" bIns="45654">
            <a:spAutoFit/>
          </a:bodyPr>
          <a:lstStyle/>
          <a:p>
            <a:pPr marL="361422" lvl="1" indent="-361422" algn="just">
              <a:spcBef>
                <a:spcPts val="600"/>
              </a:spcBef>
              <a:buFont typeface="Arial" pitchFamily="34" charset="0"/>
              <a:buChar char="•"/>
            </a:pPr>
            <a:r>
              <a:rPr lang="en-GB" sz="2000" b="0" dirty="0" smtClean="0">
                <a:solidFill>
                  <a:srgbClr val="002569"/>
                </a:solidFill>
              </a:rPr>
              <a:t>Benefits of the assessment:</a:t>
            </a:r>
          </a:p>
          <a:p>
            <a:pPr marL="817955" lvl="2" indent="-361422" algn="just">
              <a:spcBef>
                <a:spcPts val="600"/>
              </a:spcBef>
              <a:buFont typeface="Tahoma" pitchFamily="34" charset="0"/>
              <a:buChar char="-"/>
            </a:pPr>
            <a:r>
              <a:rPr lang="en-GB" sz="2000" b="0" dirty="0" smtClean="0">
                <a:solidFill>
                  <a:srgbClr val="002569"/>
                </a:solidFill>
              </a:rPr>
              <a:t>Provides consistent view on strengths and weaknesses of the process to generate, preserve and improve CDRs to each individual CDR producer, agencies and EC;</a:t>
            </a:r>
          </a:p>
          <a:p>
            <a:pPr marL="817955" lvl="1" indent="-361422" algn="just">
              <a:spcBef>
                <a:spcPts val="600"/>
              </a:spcBef>
              <a:buFont typeface="Tahoma" pitchFamily="34" charset="0"/>
              <a:buChar char="-"/>
            </a:pPr>
            <a:r>
              <a:rPr lang="en-GB" sz="2000" b="0" dirty="0" smtClean="0">
                <a:solidFill>
                  <a:srgbClr val="002569"/>
                </a:solidFill>
              </a:rPr>
              <a:t>Provides information to the user community on:</a:t>
            </a:r>
          </a:p>
          <a:p>
            <a:pPr marL="1274493" lvl="3" indent="-361422" algn="just">
              <a:spcBef>
                <a:spcPts val="600"/>
              </a:spcBef>
              <a:buFont typeface="Wingdings" pitchFamily="2" charset="2"/>
              <a:buChar char="§"/>
            </a:pPr>
            <a:r>
              <a:rPr lang="en-GB" sz="2000" b="0" dirty="0" smtClean="0">
                <a:solidFill>
                  <a:srgbClr val="002569"/>
                </a:solidFill>
              </a:rPr>
              <a:t>Status of individual records;</a:t>
            </a:r>
          </a:p>
          <a:p>
            <a:pPr marL="1274493" lvl="3" indent="-361422" algn="just">
              <a:spcBef>
                <a:spcPts val="600"/>
              </a:spcBef>
              <a:buFont typeface="Wingdings" pitchFamily="2" charset="2"/>
              <a:buChar char="§"/>
            </a:pPr>
            <a:r>
              <a:rPr lang="en-GB" sz="2000" b="0" dirty="0" smtClean="0">
                <a:solidFill>
                  <a:srgbClr val="002569"/>
                </a:solidFill>
              </a:rPr>
              <a:t>Collective state of all records;</a:t>
            </a:r>
          </a:p>
          <a:p>
            <a:pPr marL="817955" lvl="1" indent="-361422" algn="just">
              <a:spcBef>
                <a:spcPts val="600"/>
              </a:spcBef>
              <a:buFont typeface="Tahoma" pitchFamily="34" charset="0"/>
              <a:buChar char="-"/>
            </a:pPr>
            <a:r>
              <a:rPr lang="en-GB" sz="2000" b="0" dirty="0" smtClean="0">
                <a:solidFill>
                  <a:srgbClr val="002569"/>
                </a:solidFill>
              </a:rPr>
              <a:t>Provides this information for the first time across different observing and production systems (satellite, in situ and reanalysis);</a:t>
            </a:r>
          </a:p>
          <a:p>
            <a:pPr marL="817955" lvl="1" indent="-361422" algn="just">
              <a:spcBef>
                <a:spcPts val="600"/>
              </a:spcBef>
              <a:buFont typeface="Tahoma" pitchFamily="34" charset="0"/>
              <a:buChar char="-"/>
            </a:pPr>
            <a:r>
              <a:rPr lang="en-GB" sz="2000" b="0" dirty="0" smtClean="0">
                <a:solidFill>
                  <a:srgbClr val="002569"/>
                </a:solidFill>
              </a:rPr>
              <a:t>Increases transparency and openness towards the user;</a:t>
            </a:r>
          </a:p>
          <a:p>
            <a:pPr marL="817955" lvl="1" indent="-361422" algn="just">
              <a:spcBef>
                <a:spcPts val="600"/>
              </a:spcBef>
              <a:buFont typeface="Tahoma" pitchFamily="34" charset="0"/>
              <a:buChar char="-"/>
            </a:pPr>
            <a:r>
              <a:rPr lang="en-GB" sz="2000" b="0" dirty="0" smtClean="0">
                <a:solidFill>
                  <a:srgbClr val="002569"/>
                </a:solidFill>
              </a:rPr>
              <a:t>Repeated assessments help to monitor progress towards completeness;</a:t>
            </a:r>
          </a:p>
          <a:p>
            <a:pPr marL="817955" lvl="1" indent="-361422" algn="just">
              <a:spcBef>
                <a:spcPts val="600"/>
              </a:spcBef>
              <a:buFont typeface="Tahoma" pitchFamily="34" charset="0"/>
              <a:buChar char="-"/>
            </a:pPr>
            <a:r>
              <a:rPr lang="en-GB" sz="2000" b="0" dirty="0" smtClean="0">
                <a:solidFill>
                  <a:srgbClr val="002569"/>
                </a:solidFill>
              </a:rPr>
              <a:t>Potentially supports selection of CDRs for Copernicus Climate Change Service;</a:t>
            </a:r>
          </a:p>
          <a:p>
            <a:pPr marL="817955" lvl="1" indent="-361422" algn="just">
              <a:spcBef>
                <a:spcPts val="600"/>
              </a:spcBef>
              <a:buFont typeface="Tahoma" pitchFamily="34" charset="0"/>
              <a:buChar char="-"/>
            </a:pPr>
            <a:r>
              <a:rPr lang="en-GB" sz="2000" b="0" dirty="0" smtClean="0">
                <a:solidFill>
                  <a:srgbClr val="002569"/>
                </a:solidFill>
              </a:rPr>
              <a:t>Supports Europe’s contribution to the next Obs4Mips activity in the framework of the Climate Model Inter-comparison (CMIP-6) by providing consistent information on CDRs produced in Europe.</a:t>
            </a:r>
          </a:p>
        </p:txBody>
      </p:sp>
      <p:pic>
        <p:nvPicPr>
          <p:cNvPr id="5" name="Picture 3" descr="C:\Jörg\Projects\GMES_Space_Call_2012\GMES-SPA.2012.1.3-02 Coordination of Validation for Reanalysis\Core Climax Logo.jpg"/>
          <p:cNvPicPr>
            <a:picLocks noChangeAspect="1" noChangeArrowheads="1"/>
          </p:cNvPicPr>
          <p:nvPr/>
        </p:nvPicPr>
        <p:blipFill>
          <a:blip r:embed="rId2" cstate="print"/>
          <a:srcRect/>
          <a:stretch>
            <a:fillRect/>
          </a:stretch>
        </p:blipFill>
        <p:spPr bwMode="auto">
          <a:xfrm>
            <a:off x="8339962" y="76157"/>
            <a:ext cx="1496092" cy="720000"/>
          </a:xfrm>
          <a:prstGeom prst="rect">
            <a:avLst/>
          </a:prstGeom>
          <a:noFill/>
        </p:spPr>
      </p:pic>
      <p:pic>
        <p:nvPicPr>
          <p:cNvPr id="6" name="Picture 5" descr="FP7-coo-RGB.gif"/>
          <p:cNvPicPr>
            <a:picLocks noChangeAspect="1"/>
          </p:cNvPicPr>
          <p:nvPr/>
        </p:nvPicPr>
        <p:blipFill>
          <a:blip r:embed="rId3" cstate="print"/>
          <a:stretch>
            <a:fillRect/>
          </a:stretch>
        </p:blipFill>
        <p:spPr>
          <a:xfrm>
            <a:off x="7412003" y="76157"/>
            <a:ext cx="885117" cy="72000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sz="3000" dirty="0" smtClean="0"/>
              <a:t>EU FP7 CORE-CLIMAX</a:t>
            </a:r>
            <a:r>
              <a:rPr lang="en-GB" dirty="0" smtClean="0">
                <a:latin typeface="Arial" pitchFamily="34" charset="0"/>
                <a:cs typeface="Arial" pitchFamily="34" charset="0"/>
              </a:rPr>
              <a:t/>
            </a:r>
            <a:br>
              <a:rPr lang="en-GB" dirty="0" smtClean="0">
                <a:latin typeface="Arial" pitchFamily="34" charset="0"/>
                <a:cs typeface="Arial" pitchFamily="34" charset="0"/>
              </a:rPr>
            </a:br>
            <a:r>
              <a:rPr lang="en-GB" sz="2300" dirty="0" smtClean="0"/>
              <a:t>Assessment of European Capacity for CDRs </a:t>
            </a:r>
          </a:p>
        </p:txBody>
      </p:sp>
      <p:sp>
        <p:nvSpPr>
          <p:cNvPr id="21507" name="Content Placeholder 2"/>
          <p:cNvSpPr txBox="1">
            <a:spLocks/>
          </p:cNvSpPr>
          <p:nvPr/>
        </p:nvSpPr>
        <p:spPr bwMode="auto">
          <a:xfrm>
            <a:off x="252249" y="1355172"/>
            <a:ext cx="9396248" cy="4601311"/>
          </a:xfrm>
          <a:prstGeom prst="rect">
            <a:avLst/>
          </a:prstGeom>
          <a:noFill/>
          <a:ln w="9525">
            <a:noFill/>
            <a:miter lim="800000"/>
            <a:headEnd/>
            <a:tailEnd/>
          </a:ln>
        </p:spPr>
        <p:txBody>
          <a:bodyPr lIns="91308" tIns="45654" rIns="91308" bIns="45654"/>
          <a:lstStyle/>
          <a:p>
            <a:pPr marL="342400" indent="-342400" eaLnBrk="0" hangingPunct="0">
              <a:spcBef>
                <a:spcPts val="600"/>
              </a:spcBef>
              <a:spcAft>
                <a:spcPts val="600"/>
              </a:spcAft>
              <a:buBlip>
                <a:blip r:embed="rId3"/>
              </a:buBlip>
            </a:pPr>
            <a:r>
              <a:rPr lang="en-GB" sz="2000" dirty="0" smtClean="0">
                <a:solidFill>
                  <a:srgbClr val="002569">
                    <a:lumMod val="40000"/>
                    <a:lumOff val="60000"/>
                  </a:srgbClr>
                </a:solidFill>
                <a:latin typeface="Arial" pitchFamily="34" charset="0"/>
                <a:cs typeface="Arial" pitchFamily="34" charset="0"/>
              </a:rPr>
              <a:t>Data Record Descriptions (DRD)</a:t>
            </a:r>
          </a:p>
          <a:p>
            <a:pPr marL="772822" lvl="1" indent="-342400" eaLnBrk="0" hangingPunct="0">
              <a:spcBef>
                <a:spcPct val="20000"/>
              </a:spcBef>
              <a:buFont typeface="Arial" pitchFamily="34" charset="0"/>
              <a:buChar char="-"/>
            </a:pPr>
            <a:r>
              <a:rPr lang="en-GB" sz="1800" b="0" dirty="0" smtClean="0">
                <a:solidFill>
                  <a:srgbClr val="002569"/>
                </a:solidFill>
                <a:latin typeface="Arial" pitchFamily="34" charset="0"/>
                <a:cs typeface="Arial" pitchFamily="34" charset="0"/>
              </a:rPr>
              <a:t>Contain technical specifications and links to documented information on quality;</a:t>
            </a:r>
          </a:p>
          <a:p>
            <a:pPr marL="772822" lvl="1" indent="-342400" eaLnBrk="0" hangingPunct="0">
              <a:spcBef>
                <a:spcPct val="20000"/>
              </a:spcBef>
              <a:buFont typeface="Arial" pitchFamily="34" charset="0"/>
              <a:buChar char="-"/>
            </a:pPr>
            <a:r>
              <a:rPr lang="en-GB" sz="1800" b="0" dirty="0" smtClean="0">
                <a:solidFill>
                  <a:srgbClr val="002569"/>
                </a:solidFill>
                <a:latin typeface="Arial" pitchFamily="34" charset="0"/>
                <a:cs typeface="Arial" pitchFamily="34" charset="0"/>
              </a:rPr>
              <a:t>Provides consistent and coherent information about CDRs produced in Europe (serves as input to CMIP-6 obs4mips activities).</a:t>
            </a:r>
          </a:p>
          <a:p>
            <a:pPr marL="342400" indent="-342400" eaLnBrk="0" hangingPunct="0">
              <a:spcBef>
                <a:spcPts val="600"/>
              </a:spcBef>
              <a:spcAft>
                <a:spcPts val="600"/>
              </a:spcAft>
              <a:buBlip>
                <a:blip r:embed="rId3"/>
              </a:buBlip>
            </a:pPr>
            <a:r>
              <a:rPr lang="en-US" sz="2000" dirty="0" smtClean="0">
                <a:solidFill>
                  <a:srgbClr val="002569">
                    <a:lumMod val="40000"/>
                    <a:lumOff val="60000"/>
                  </a:srgbClr>
                </a:solidFill>
                <a:latin typeface="Arial" pitchFamily="34" charset="0"/>
                <a:cs typeface="Arial" pitchFamily="34" charset="0"/>
              </a:rPr>
              <a:t>System Maturity Matrix (SMM) </a:t>
            </a:r>
          </a:p>
          <a:p>
            <a:pPr marL="772822" lvl="1" indent="-342400" eaLnBrk="0" hangingPunct="0">
              <a:spcBef>
                <a:spcPct val="20000"/>
              </a:spcBef>
              <a:buFont typeface="Arial" pitchFamily="34" charset="0"/>
              <a:buChar char="-"/>
            </a:pPr>
            <a:r>
              <a:rPr lang="en-US" sz="1800" b="0" dirty="0" smtClean="0">
                <a:solidFill>
                  <a:srgbClr val="002569"/>
                </a:solidFill>
                <a:latin typeface="Arial" pitchFamily="34" charset="0"/>
                <a:cs typeface="Arial" pitchFamily="34" charset="0"/>
              </a:rPr>
              <a:t>Evaluates if the production of a CDR follows best practices for science and engineering and is assessing if data records are used and feedback mechanisms are implemented</a:t>
            </a:r>
            <a:r>
              <a:rPr lang="en-GB" sz="1800" b="0" dirty="0" smtClean="0">
                <a:solidFill>
                  <a:srgbClr val="002569"/>
                </a:solidFill>
                <a:latin typeface="Arial" pitchFamily="34" charset="0"/>
                <a:cs typeface="Arial" pitchFamily="34" charset="0"/>
              </a:rPr>
              <a:t>;</a:t>
            </a:r>
          </a:p>
          <a:p>
            <a:pPr marL="772822" lvl="1" indent="-342400" eaLnBrk="0" hangingPunct="0">
              <a:spcBef>
                <a:spcPct val="20000"/>
              </a:spcBef>
              <a:buFont typeface="Arial" pitchFamily="34" charset="0"/>
              <a:buChar char="-"/>
            </a:pPr>
            <a:r>
              <a:rPr lang="en-GB" sz="1800" b="0" dirty="0" smtClean="0">
                <a:solidFill>
                  <a:srgbClr val="002569"/>
                </a:solidFill>
                <a:latin typeface="Arial" pitchFamily="34" charset="0"/>
                <a:cs typeface="Arial" pitchFamily="34" charset="0"/>
              </a:rPr>
              <a:t>The SMM can be used in self assessment mode or in an audit type assessment.</a:t>
            </a:r>
          </a:p>
          <a:p>
            <a:pPr marL="342400" indent="-342400" eaLnBrk="0" hangingPunct="0">
              <a:spcBef>
                <a:spcPts val="600"/>
              </a:spcBef>
              <a:spcAft>
                <a:spcPts val="600"/>
              </a:spcAft>
              <a:buBlip>
                <a:blip r:embed="rId3"/>
              </a:buBlip>
            </a:pPr>
            <a:r>
              <a:rPr lang="en-US" sz="2000" dirty="0" smtClean="0">
                <a:solidFill>
                  <a:srgbClr val="002569">
                    <a:lumMod val="40000"/>
                    <a:lumOff val="60000"/>
                  </a:srgbClr>
                </a:solidFill>
                <a:latin typeface="Arial" pitchFamily="34" charset="0"/>
                <a:cs typeface="Arial" pitchFamily="34" charset="0"/>
              </a:rPr>
              <a:t>Application Performance Metric (APM) </a:t>
            </a:r>
          </a:p>
          <a:p>
            <a:pPr marL="772822" lvl="1" indent="-342400" eaLnBrk="0" hangingPunct="0">
              <a:spcBef>
                <a:spcPct val="20000"/>
              </a:spcBef>
              <a:buFontTx/>
              <a:buChar char="-"/>
            </a:pPr>
            <a:r>
              <a:rPr lang="en-US" sz="1800" b="0" dirty="0" smtClean="0">
                <a:solidFill>
                  <a:srgbClr val="002569"/>
                </a:solidFill>
                <a:latin typeface="Arial" pitchFamily="34" charset="0"/>
                <a:cs typeface="Arial" pitchFamily="34" charset="0"/>
              </a:rPr>
              <a:t>Evaluates the performance of a CDR with respect to a specific application;</a:t>
            </a:r>
          </a:p>
          <a:p>
            <a:pPr marL="772822" lvl="1" indent="-342400" eaLnBrk="0" hangingPunct="0">
              <a:spcBef>
                <a:spcPct val="20000"/>
              </a:spcBef>
              <a:buFontTx/>
              <a:buChar char="-"/>
            </a:pPr>
            <a:r>
              <a:rPr lang="en-US" sz="1800" b="0" dirty="0" smtClean="0">
                <a:solidFill>
                  <a:srgbClr val="002569"/>
                </a:solidFill>
                <a:latin typeface="Arial" pitchFamily="34" charset="0"/>
                <a:cs typeface="Arial" pitchFamily="34" charset="0"/>
              </a:rPr>
              <a:t>Might be implemented as an interactive </a:t>
            </a:r>
            <a:r>
              <a:rPr lang="en-US" sz="1800" b="0" dirty="0" smtClean="0">
                <a:solidFill>
                  <a:srgbClr val="002569"/>
                </a:solidFill>
                <a:latin typeface="Tahoma"/>
              </a:rPr>
              <a:t>App that convolves user requirements with product specification information in a database. </a:t>
            </a:r>
          </a:p>
          <a:p>
            <a:pPr marL="342400" indent="-342400" eaLnBrk="0" hangingPunct="0">
              <a:spcBef>
                <a:spcPct val="20000"/>
              </a:spcBef>
            </a:pPr>
            <a:endParaRPr lang="en-US" sz="2000" b="0" dirty="0" smtClean="0">
              <a:solidFill>
                <a:srgbClr val="002569"/>
              </a:solidFill>
              <a:latin typeface="Tahoma"/>
            </a:endParaRPr>
          </a:p>
          <a:p>
            <a:pPr marL="342400" indent="-342400" eaLnBrk="0" hangingPunct="0">
              <a:spcBef>
                <a:spcPct val="20000"/>
              </a:spcBef>
            </a:pPr>
            <a:endParaRPr lang="en-US" sz="2000" b="0" dirty="0" smtClean="0">
              <a:solidFill>
                <a:srgbClr val="002569"/>
              </a:solidFill>
              <a:latin typeface="Tahoma"/>
            </a:endParaRPr>
          </a:p>
          <a:p>
            <a:pPr marL="342400" indent="-342400" eaLnBrk="0" hangingPunct="0">
              <a:spcBef>
                <a:spcPct val="20000"/>
              </a:spcBef>
            </a:pPr>
            <a:endParaRPr lang="en-US" sz="2000" b="0" dirty="0" smtClean="0">
              <a:solidFill>
                <a:srgbClr val="002569"/>
              </a:solidFill>
              <a:latin typeface="Arial" pitchFamily="34" charset="0"/>
              <a:cs typeface="Arial" pitchFamily="34" charset="0"/>
            </a:endParaRPr>
          </a:p>
        </p:txBody>
      </p:sp>
      <p:sp>
        <p:nvSpPr>
          <p:cNvPr id="5" name="TextBox 4"/>
          <p:cNvSpPr txBox="1"/>
          <p:nvPr/>
        </p:nvSpPr>
        <p:spPr>
          <a:xfrm>
            <a:off x="211729" y="919900"/>
            <a:ext cx="9405257" cy="399976"/>
          </a:xfrm>
          <a:prstGeom prst="rect">
            <a:avLst/>
          </a:prstGeom>
          <a:noFill/>
        </p:spPr>
        <p:txBody>
          <a:bodyPr wrap="square" lIns="91308" tIns="45654" rIns="91308" bIns="45654" rtlCol="0">
            <a:spAutoFit/>
          </a:bodyPr>
          <a:lstStyle/>
          <a:p>
            <a:pPr eaLnBrk="0" hangingPunct="0">
              <a:spcBef>
                <a:spcPct val="50000"/>
              </a:spcBef>
            </a:pPr>
            <a:r>
              <a:rPr lang="en-GB" sz="2000" b="0" dirty="0" smtClean="0">
                <a:solidFill>
                  <a:srgbClr val="002569"/>
                </a:solidFill>
                <a:latin typeface="Arial" pitchFamily="34" charset="0"/>
                <a:cs typeface="Arial" pitchFamily="34" charset="0"/>
              </a:rPr>
              <a:t>The capacity is assessed using three support tools developed by the project:</a:t>
            </a:r>
            <a:endParaRPr lang="en-GB" dirty="0">
              <a:solidFill>
                <a:srgbClr val="FFFFFF"/>
              </a:solidFill>
              <a:latin typeface="Tahoma"/>
            </a:endParaRPr>
          </a:p>
        </p:txBody>
      </p:sp>
      <p:pic>
        <p:nvPicPr>
          <p:cNvPr id="6" name="Picture 3" descr="C:\Jörg\Projects\GMES_Space_Call_2012\GMES-SPA.2012.1.3-02 Coordination of Validation for Reanalysis\Core Climax Logo.jpg"/>
          <p:cNvPicPr>
            <a:picLocks noChangeAspect="1" noChangeArrowheads="1"/>
          </p:cNvPicPr>
          <p:nvPr/>
        </p:nvPicPr>
        <p:blipFill>
          <a:blip r:embed="rId4" cstate="print"/>
          <a:srcRect/>
          <a:stretch>
            <a:fillRect/>
          </a:stretch>
        </p:blipFill>
        <p:spPr bwMode="auto">
          <a:xfrm>
            <a:off x="8339962" y="76157"/>
            <a:ext cx="1496092" cy="720000"/>
          </a:xfrm>
          <a:prstGeom prst="rect">
            <a:avLst/>
          </a:prstGeom>
          <a:noFill/>
        </p:spPr>
      </p:pic>
      <p:pic>
        <p:nvPicPr>
          <p:cNvPr id="7" name="Picture 6" descr="FP7-coo-RGB.gif"/>
          <p:cNvPicPr>
            <a:picLocks noChangeAspect="1"/>
          </p:cNvPicPr>
          <p:nvPr/>
        </p:nvPicPr>
        <p:blipFill>
          <a:blip r:embed="rId5" cstate="print"/>
          <a:stretch>
            <a:fillRect/>
          </a:stretch>
        </p:blipFill>
        <p:spPr>
          <a:xfrm>
            <a:off x="7412003" y="76157"/>
            <a:ext cx="885117" cy="72000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CORE CLIMAX Assessment Workshop</a:t>
            </a:r>
            <a:endParaRPr lang="en-GB" dirty="0"/>
          </a:p>
        </p:txBody>
      </p:sp>
      <p:sp>
        <p:nvSpPr>
          <p:cNvPr id="5" name="TextBox 4"/>
          <p:cNvSpPr txBox="1"/>
          <p:nvPr/>
        </p:nvSpPr>
        <p:spPr>
          <a:xfrm>
            <a:off x="236483" y="1145478"/>
            <a:ext cx="9425681" cy="4985841"/>
          </a:xfrm>
          <a:prstGeom prst="rect">
            <a:avLst/>
          </a:prstGeom>
          <a:noFill/>
        </p:spPr>
        <p:txBody>
          <a:bodyPr wrap="square" lIns="91302" tIns="45651" rIns="91302" bIns="45651" rtlCol="0">
            <a:spAutoFit/>
          </a:bodyPr>
          <a:lstStyle/>
          <a:p>
            <a:pPr marL="267881" indent="-267881">
              <a:spcBef>
                <a:spcPts val="600"/>
              </a:spcBef>
              <a:buFont typeface="Arial" pitchFamily="34" charset="0"/>
              <a:buChar char="•"/>
            </a:pPr>
            <a:r>
              <a:rPr lang="en-GB" sz="2400" b="0" dirty="0" smtClean="0">
                <a:solidFill>
                  <a:schemeClr val="tx1"/>
                </a:solidFill>
              </a:rPr>
              <a:t>Workshop held at EUMETSAT 21-23 January 2014, 40 participants;</a:t>
            </a:r>
          </a:p>
          <a:p>
            <a:pPr marL="267881" indent="-267881">
              <a:spcBef>
                <a:spcPts val="600"/>
              </a:spcBef>
              <a:buFont typeface="Arial" pitchFamily="34" charset="0"/>
              <a:buChar char="•"/>
            </a:pPr>
            <a:r>
              <a:rPr lang="en-GB" sz="2400" b="0" dirty="0" smtClean="0">
                <a:solidFill>
                  <a:schemeClr val="tx1"/>
                </a:solidFill>
              </a:rPr>
              <a:t>Performed self assessment of 30 CDRs (23 satellite, 6 in situ and one reanalysis) prior to the workshop;</a:t>
            </a:r>
          </a:p>
          <a:p>
            <a:pPr marL="267881" indent="-267881">
              <a:spcBef>
                <a:spcPts val="600"/>
              </a:spcBef>
              <a:buFont typeface="Arial" pitchFamily="34" charset="0"/>
              <a:buChar char="•"/>
            </a:pPr>
            <a:r>
              <a:rPr lang="en-GB" sz="2400" b="0" dirty="0" smtClean="0">
                <a:solidFill>
                  <a:schemeClr val="tx1"/>
                </a:solidFill>
              </a:rPr>
              <a:t>Developed common understanding on the developed System Maturity Matrix (SMM);</a:t>
            </a:r>
          </a:p>
          <a:p>
            <a:pPr marL="267881" indent="-267881">
              <a:spcBef>
                <a:spcPts val="600"/>
              </a:spcBef>
              <a:buFont typeface="Arial" pitchFamily="34" charset="0"/>
              <a:buChar char="•"/>
            </a:pPr>
            <a:r>
              <a:rPr lang="en-GB" sz="2400" b="0" dirty="0" smtClean="0">
                <a:solidFill>
                  <a:schemeClr val="tx1"/>
                </a:solidFill>
              </a:rPr>
              <a:t>Recommended to CORE-CLIMAX needed improvements to the SMM and instruction manual;</a:t>
            </a:r>
          </a:p>
          <a:p>
            <a:pPr marL="267881" indent="-267881">
              <a:spcBef>
                <a:spcPts val="600"/>
              </a:spcBef>
              <a:buFont typeface="Arial" pitchFamily="34" charset="0"/>
              <a:buChar char="•"/>
            </a:pPr>
            <a:r>
              <a:rPr lang="en-GB" sz="2400" b="0" dirty="0" smtClean="0">
                <a:solidFill>
                  <a:schemeClr val="tx1"/>
                </a:solidFill>
              </a:rPr>
              <a:t>Discussed results of self assessments;</a:t>
            </a:r>
          </a:p>
          <a:p>
            <a:pPr marL="267881" indent="-267881">
              <a:spcBef>
                <a:spcPts val="600"/>
              </a:spcBef>
              <a:buFont typeface="Arial" pitchFamily="34" charset="0"/>
              <a:buChar char="•"/>
            </a:pPr>
            <a:r>
              <a:rPr lang="en-GB" sz="2400" b="0" dirty="0" smtClean="0">
                <a:solidFill>
                  <a:schemeClr val="tx1"/>
                </a:solidFill>
              </a:rPr>
              <a:t>Discussed and agreed on way forward for external/independent assessment;</a:t>
            </a:r>
          </a:p>
          <a:p>
            <a:pPr marL="267881" indent="-267881">
              <a:spcBef>
                <a:spcPts val="600"/>
              </a:spcBef>
              <a:buFont typeface="Arial" pitchFamily="34" charset="0"/>
              <a:buChar char="•"/>
            </a:pPr>
            <a:r>
              <a:rPr lang="en-GB" sz="2400" b="0" dirty="0" smtClean="0">
                <a:solidFill>
                  <a:schemeClr val="tx1"/>
                </a:solidFill>
              </a:rPr>
              <a:t>Discussed value and potential of the Application Performance Metric concept and its implementation;</a:t>
            </a:r>
          </a:p>
        </p:txBody>
      </p:sp>
      <p:pic>
        <p:nvPicPr>
          <p:cNvPr id="6" name="Picture 3" descr="C:\Jörg\Projects\GMES_Space_Call_2012\GMES-SPA.2012.1.3-02 Coordination of Validation for Reanalysis\Core Climax Logo.jpg"/>
          <p:cNvPicPr>
            <a:picLocks noChangeAspect="1" noChangeArrowheads="1"/>
          </p:cNvPicPr>
          <p:nvPr/>
        </p:nvPicPr>
        <p:blipFill>
          <a:blip r:embed="rId2" cstate="print"/>
          <a:srcRect/>
          <a:stretch>
            <a:fillRect/>
          </a:stretch>
        </p:blipFill>
        <p:spPr bwMode="auto">
          <a:xfrm>
            <a:off x="8339962" y="76157"/>
            <a:ext cx="1496092" cy="720000"/>
          </a:xfrm>
          <a:prstGeom prst="rect">
            <a:avLst/>
          </a:prstGeom>
          <a:noFill/>
        </p:spPr>
      </p:pic>
      <p:pic>
        <p:nvPicPr>
          <p:cNvPr id="7" name="Picture 6" descr="FP7-coo-RGB.gif"/>
          <p:cNvPicPr>
            <a:picLocks noChangeAspect="1"/>
          </p:cNvPicPr>
          <p:nvPr/>
        </p:nvPicPr>
        <p:blipFill>
          <a:blip r:embed="rId3" cstate="print"/>
          <a:stretch>
            <a:fillRect/>
          </a:stretch>
        </p:blipFill>
        <p:spPr>
          <a:xfrm>
            <a:off x="7411998" y="76157"/>
            <a:ext cx="885117" cy="72000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smtClean="0"/>
              <a:t>Content</a:t>
            </a:r>
            <a:endParaRPr lang="en-GB" sz="3200" dirty="0"/>
          </a:p>
        </p:txBody>
      </p:sp>
      <p:sp>
        <p:nvSpPr>
          <p:cNvPr id="4" name="Content Placeholder 3"/>
          <p:cNvSpPr>
            <a:spLocks noGrp="1"/>
          </p:cNvSpPr>
          <p:nvPr>
            <p:ph idx="1"/>
          </p:nvPr>
        </p:nvSpPr>
        <p:spPr>
          <a:xfrm>
            <a:off x="819808" y="1497723"/>
            <a:ext cx="8229600" cy="4885615"/>
          </a:xfrm>
        </p:spPr>
        <p:txBody>
          <a:bodyPr>
            <a:normAutofit/>
          </a:bodyPr>
          <a:lstStyle/>
          <a:p>
            <a:pPr>
              <a:spcAft>
                <a:spcPts val="600"/>
              </a:spcAft>
            </a:pPr>
            <a:r>
              <a:rPr lang="en-GB" sz="2400" dirty="0" smtClean="0"/>
              <a:t>Introduction</a:t>
            </a:r>
          </a:p>
          <a:p>
            <a:pPr>
              <a:spcAft>
                <a:spcPts val="600"/>
              </a:spcAft>
            </a:pPr>
            <a:r>
              <a:rPr lang="en-GB" sz="2400" dirty="0" smtClean="0"/>
              <a:t>Evaluation and Quality Control for Climate Data;</a:t>
            </a:r>
          </a:p>
          <a:p>
            <a:pPr lvl="1">
              <a:spcAft>
                <a:spcPts val="600"/>
              </a:spcAft>
            </a:pPr>
            <a:r>
              <a:rPr lang="en-GB" sz="2400" dirty="0" smtClean="0"/>
              <a:t>Scientific quality;</a:t>
            </a:r>
          </a:p>
          <a:p>
            <a:pPr lvl="1">
              <a:spcAft>
                <a:spcPts val="600"/>
              </a:spcAft>
            </a:pPr>
            <a:r>
              <a:rPr lang="en-GB" sz="2400" dirty="0" smtClean="0"/>
              <a:t>Process quality;</a:t>
            </a:r>
          </a:p>
          <a:p>
            <a:pPr lvl="1">
              <a:spcAft>
                <a:spcPts val="600"/>
              </a:spcAft>
            </a:pPr>
            <a:r>
              <a:rPr lang="en-GB" sz="2400" dirty="0" smtClean="0"/>
              <a:t>Fitness for purpose?;</a:t>
            </a:r>
          </a:p>
          <a:p>
            <a:pPr>
              <a:spcAft>
                <a:spcPts val="600"/>
              </a:spcAft>
            </a:pPr>
            <a:r>
              <a:rPr lang="en-GB" sz="2400" dirty="0" smtClean="0"/>
              <a:t>Relation to GCOS Guidelines and Monitoring Principles </a:t>
            </a:r>
          </a:p>
          <a:p>
            <a:pPr>
              <a:spcAft>
                <a:spcPts val="600"/>
              </a:spcAft>
            </a:pPr>
            <a:r>
              <a:rPr lang="en-GB" sz="2400" dirty="0" smtClean="0"/>
              <a:t>Conclusion</a:t>
            </a:r>
            <a:endParaRPr lang="en-GB" sz="24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229" y="1412875"/>
            <a:ext cx="9049544" cy="5016758"/>
          </a:xfrm>
          <a:prstGeom prst="rect">
            <a:avLst/>
          </a:prstGeom>
        </p:spPr>
        <p:txBody>
          <a:bodyPr wrap="square">
            <a:spAutoFit/>
          </a:bodyPr>
          <a:lstStyle/>
          <a:p>
            <a:pPr fontAlgn="auto">
              <a:spcBef>
                <a:spcPts val="0"/>
              </a:spcBef>
              <a:spcAft>
                <a:spcPts val="0"/>
              </a:spcAft>
            </a:pPr>
            <a:r>
              <a:rPr lang="en-US" sz="2000" dirty="0" smtClean="0">
                <a:solidFill>
                  <a:srgbClr val="002569"/>
                </a:solidFill>
                <a:latin typeface="Arial" pitchFamily="34" charset="0"/>
                <a:cs typeface="Arial" pitchFamily="34" charset="0"/>
              </a:rPr>
              <a:t>Each CDR provider is asked to provide a </a:t>
            </a:r>
            <a:r>
              <a:rPr lang="en-US" sz="2000" u="sng" dirty="0" smtClean="0">
                <a:solidFill>
                  <a:srgbClr val="002569"/>
                </a:solidFill>
                <a:latin typeface="Arial" pitchFamily="34" charset="0"/>
                <a:cs typeface="Arial" pitchFamily="34" charset="0"/>
              </a:rPr>
              <a:t>Data Set Description</a:t>
            </a:r>
            <a:endParaRPr lang="en-US" sz="1800" dirty="0" smtClean="0">
              <a:solidFill>
                <a:srgbClr val="002569"/>
              </a:solidFill>
              <a:latin typeface="Arial" pitchFamily="34" charset="0"/>
              <a:cs typeface="Arial" pitchFamily="34" charset="0"/>
            </a:endParaRPr>
          </a:p>
          <a:p>
            <a:pPr marL="342900" indent="-342900" fontAlgn="auto">
              <a:spcBef>
                <a:spcPts val="0"/>
              </a:spcBef>
              <a:spcAft>
                <a:spcPts val="0"/>
              </a:spcAft>
            </a:pPr>
            <a:endParaRPr lang="en-US" sz="1400" dirty="0" smtClean="0">
              <a:solidFill>
                <a:srgbClr val="002569"/>
              </a:solidFill>
              <a:latin typeface="Tahoma"/>
            </a:endParaRPr>
          </a:p>
          <a:p>
            <a:pPr marL="342900" indent="-342900" fontAlgn="auto">
              <a:lnSpc>
                <a:spcPct val="90000"/>
              </a:lnSpc>
              <a:spcBef>
                <a:spcPts val="600"/>
              </a:spcBef>
              <a:spcAft>
                <a:spcPts val="0"/>
              </a:spcAft>
              <a:buFont typeface="+mj-lt"/>
              <a:buAutoNum type="arabicPeriod"/>
            </a:pPr>
            <a:r>
              <a:rPr lang="en-US" sz="1800" dirty="0" smtClean="0">
                <a:solidFill>
                  <a:srgbClr val="002569"/>
                </a:solidFill>
                <a:latin typeface="Arial" pitchFamily="34" charset="0"/>
                <a:cs typeface="Arial" pitchFamily="34" charset="0"/>
              </a:rPr>
              <a:t>INTENT OF THE DOCUMENT</a:t>
            </a:r>
            <a:br>
              <a:rPr lang="en-US" sz="1800" dirty="0" smtClean="0">
                <a:solidFill>
                  <a:srgbClr val="002569"/>
                </a:solidFill>
                <a:latin typeface="Arial" pitchFamily="34" charset="0"/>
                <a:cs typeface="Arial" pitchFamily="34" charset="0"/>
              </a:rPr>
            </a:br>
            <a:r>
              <a:rPr lang="en-US" sz="1600" b="0" i="1" dirty="0" smtClean="0">
                <a:solidFill>
                  <a:srgbClr val="002569"/>
                </a:solidFill>
                <a:latin typeface="Arial" pitchFamily="34" charset="0"/>
                <a:cs typeface="Arial" pitchFamily="34" charset="0"/>
              </a:rPr>
              <a:t>Brief description of CDR presented  </a:t>
            </a:r>
            <a:endParaRPr lang="en-GB" sz="1600" b="0" i="1" dirty="0" smtClean="0">
              <a:solidFill>
                <a:srgbClr val="002569"/>
              </a:solidFill>
              <a:latin typeface="Arial" pitchFamily="34" charset="0"/>
              <a:cs typeface="Arial" pitchFamily="34" charset="0"/>
            </a:endParaRPr>
          </a:p>
          <a:p>
            <a:pPr marL="342900" indent="-342900" fontAlgn="auto">
              <a:lnSpc>
                <a:spcPct val="90000"/>
              </a:lnSpc>
              <a:spcBef>
                <a:spcPts val="600"/>
              </a:spcBef>
              <a:spcAft>
                <a:spcPts val="0"/>
              </a:spcAft>
              <a:buFont typeface="+mj-lt"/>
              <a:buAutoNum type="arabicPeriod"/>
            </a:pPr>
            <a:r>
              <a:rPr lang="en-US" sz="1800" dirty="0" smtClean="0">
                <a:solidFill>
                  <a:srgbClr val="002569"/>
                </a:solidFill>
                <a:latin typeface="Arial" pitchFamily="34" charset="0"/>
                <a:cs typeface="Arial" pitchFamily="34" charset="0"/>
              </a:rPr>
              <a:t>POINT OF CONTACT</a:t>
            </a:r>
            <a:br>
              <a:rPr lang="en-US" sz="1800" dirty="0" smtClean="0">
                <a:solidFill>
                  <a:srgbClr val="002569"/>
                </a:solidFill>
                <a:latin typeface="Arial" pitchFamily="34" charset="0"/>
                <a:cs typeface="Arial" pitchFamily="34" charset="0"/>
              </a:rPr>
            </a:br>
            <a:r>
              <a:rPr lang="en-US" sz="1600" b="0" i="1" dirty="0" smtClean="0">
                <a:solidFill>
                  <a:srgbClr val="002569"/>
                </a:solidFill>
                <a:latin typeface="Arial" pitchFamily="34" charset="0"/>
                <a:cs typeface="Arial" pitchFamily="34" charset="0"/>
              </a:rPr>
              <a:t>Information on CDR provider</a:t>
            </a:r>
            <a:endParaRPr lang="en-GB" sz="1600" b="0" i="1" dirty="0" smtClean="0">
              <a:solidFill>
                <a:srgbClr val="002569"/>
              </a:solidFill>
              <a:latin typeface="Arial" pitchFamily="34" charset="0"/>
              <a:cs typeface="Arial" pitchFamily="34" charset="0"/>
            </a:endParaRPr>
          </a:p>
          <a:p>
            <a:pPr marL="342900" indent="-342900" fontAlgn="auto">
              <a:lnSpc>
                <a:spcPct val="90000"/>
              </a:lnSpc>
              <a:spcBef>
                <a:spcPts val="600"/>
              </a:spcBef>
              <a:spcAft>
                <a:spcPts val="0"/>
              </a:spcAft>
              <a:buFont typeface="+mj-lt"/>
              <a:buAutoNum type="arabicPeriod"/>
            </a:pPr>
            <a:r>
              <a:rPr lang="en-US" sz="1800" dirty="0" smtClean="0">
                <a:solidFill>
                  <a:srgbClr val="002569"/>
                </a:solidFill>
                <a:latin typeface="Arial" pitchFamily="34" charset="0"/>
                <a:cs typeface="Arial" pitchFamily="34" charset="0"/>
              </a:rPr>
              <a:t>DATA FIELD DESCRIPTION</a:t>
            </a:r>
            <a:br>
              <a:rPr lang="en-US" sz="1800" dirty="0" smtClean="0">
                <a:solidFill>
                  <a:srgbClr val="002569"/>
                </a:solidFill>
                <a:latin typeface="Arial" pitchFamily="34" charset="0"/>
                <a:cs typeface="Arial" pitchFamily="34" charset="0"/>
              </a:rPr>
            </a:br>
            <a:r>
              <a:rPr lang="en-US" sz="1600" b="0" i="1" dirty="0" smtClean="0">
                <a:solidFill>
                  <a:srgbClr val="002569"/>
                </a:solidFill>
                <a:latin typeface="Arial" pitchFamily="34" charset="0"/>
                <a:cs typeface="Arial" pitchFamily="34" charset="0"/>
              </a:rPr>
              <a:t>Information on  the technical product specifications (format, fields etc)</a:t>
            </a:r>
            <a:endParaRPr lang="en-GB" sz="1600" b="0" i="1" dirty="0" smtClean="0">
              <a:solidFill>
                <a:srgbClr val="002569"/>
              </a:solidFill>
              <a:latin typeface="Arial" pitchFamily="34" charset="0"/>
              <a:cs typeface="Arial" pitchFamily="34" charset="0"/>
            </a:endParaRPr>
          </a:p>
          <a:p>
            <a:pPr marL="342900" indent="-342900" fontAlgn="auto">
              <a:lnSpc>
                <a:spcPct val="90000"/>
              </a:lnSpc>
              <a:spcBef>
                <a:spcPts val="600"/>
              </a:spcBef>
              <a:spcAft>
                <a:spcPts val="0"/>
              </a:spcAft>
              <a:buFont typeface="+mj-lt"/>
              <a:buAutoNum type="arabicPeriod"/>
            </a:pPr>
            <a:r>
              <a:rPr lang="en-US" sz="1800" dirty="0" smtClean="0">
                <a:solidFill>
                  <a:srgbClr val="002569"/>
                </a:solidFill>
                <a:latin typeface="Arial" pitchFamily="34" charset="0"/>
                <a:cs typeface="Arial" pitchFamily="34" charset="0"/>
              </a:rPr>
              <a:t>DATA ORIGIN</a:t>
            </a:r>
            <a:br>
              <a:rPr lang="en-US" sz="1800" dirty="0" smtClean="0">
                <a:solidFill>
                  <a:srgbClr val="002569"/>
                </a:solidFill>
                <a:latin typeface="Arial" pitchFamily="34" charset="0"/>
                <a:cs typeface="Arial" pitchFamily="34" charset="0"/>
              </a:rPr>
            </a:br>
            <a:r>
              <a:rPr lang="en-US" sz="1600" b="0" i="1" dirty="0" smtClean="0">
                <a:solidFill>
                  <a:srgbClr val="002569"/>
                </a:solidFill>
                <a:latin typeface="Arial" pitchFamily="34" charset="0"/>
                <a:cs typeface="Arial" pitchFamily="34" charset="0"/>
              </a:rPr>
              <a:t>Description of the input data used (stations, satellites, etc)</a:t>
            </a:r>
            <a:endParaRPr lang="en-GB" sz="1600" b="0" i="1" dirty="0" smtClean="0">
              <a:solidFill>
                <a:srgbClr val="002569"/>
              </a:solidFill>
              <a:latin typeface="Arial" pitchFamily="34" charset="0"/>
              <a:cs typeface="Arial" pitchFamily="34" charset="0"/>
            </a:endParaRPr>
          </a:p>
          <a:p>
            <a:pPr marL="342900" indent="-342900" fontAlgn="auto">
              <a:lnSpc>
                <a:spcPct val="90000"/>
              </a:lnSpc>
              <a:spcBef>
                <a:spcPts val="600"/>
              </a:spcBef>
              <a:spcAft>
                <a:spcPts val="0"/>
              </a:spcAft>
              <a:buFont typeface="+mj-lt"/>
              <a:buAutoNum type="arabicPeriod"/>
            </a:pPr>
            <a:r>
              <a:rPr lang="en-US" sz="1800" dirty="0" smtClean="0">
                <a:solidFill>
                  <a:srgbClr val="002569"/>
                </a:solidFill>
                <a:latin typeface="Arial" pitchFamily="34" charset="0"/>
                <a:cs typeface="Arial" pitchFamily="34" charset="0"/>
              </a:rPr>
              <a:t>VALIDATION AND UNCERTAINTY ESTIMATE</a:t>
            </a:r>
            <a:br>
              <a:rPr lang="en-US" sz="1800" dirty="0" smtClean="0">
                <a:solidFill>
                  <a:srgbClr val="002569"/>
                </a:solidFill>
                <a:latin typeface="Arial" pitchFamily="34" charset="0"/>
                <a:cs typeface="Arial" pitchFamily="34" charset="0"/>
              </a:rPr>
            </a:br>
            <a:r>
              <a:rPr lang="en-US" sz="1600" b="0" i="1" dirty="0" smtClean="0">
                <a:solidFill>
                  <a:srgbClr val="002569"/>
                </a:solidFill>
                <a:latin typeface="Arial" pitchFamily="34" charset="0"/>
                <a:cs typeface="Arial" pitchFamily="34" charset="0"/>
              </a:rPr>
              <a:t>Description of the validation procedure adopted</a:t>
            </a:r>
            <a:endParaRPr lang="en-GB" sz="1600" b="0" i="1" dirty="0" smtClean="0">
              <a:solidFill>
                <a:srgbClr val="002569"/>
              </a:solidFill>
              <a:latin typeface="Arial" pitchFamily="34" charset="0"/>
              <a:cs typeface="Arial" pitchFamily="34" charset="0"/>
            </a:endParaRPr>
          </a:p>
          <a:p>
            <a:pPr marL="342900" indent="-342900" fontAlgn="auto">
              <a:lnSpc>
                <a:spcPct val="90000"/>
              </a:lnSpc>
              <a:spcBef>
                <a:spcPts val="600"/>
              </a:spcBef>
              <a:spcAft>
                <a:spcPts val="0"/>
              </a:spcAft>
              <a:buFont typeface="+mj-lt"/>
              <a:buAutoNum type="arabicPeriod"/>
            </a:pPr>
            <a:r>
              <a:rPr lang="en-US" sz="1800" dirty="0" smtClean="0">
                <a:solidFill>
                  <a:srgbClr val="002569"/>
                </a:solidFill>
                <a:latin typeface="Arial" pitchFamily="34" charset="0"/>
                <a:cs typeface="Arial" pitchFamily="34" charset="0"/>
              </a:rPr>
              <a:t>CONSIDERATIONS FOR CLIMATE APPLICATIONS</a:t>
            </a:r>
            <a:br>
              <a:rPr lang="en-US" sz="1800" dirty="0" smtClean="0">
                <a:solidFill>
                  <a:srgbClr val="002569"/>
                </a:solidFill>
                <a:latin typeface="Arial" pitchFamily="34" charset="0"/>
                <a:cs typeface="Arial" pitchFamily="34" charset="0"/>
              </a:rPr>
            </a:br>
            <a:r>
              <a:rPr lang="en-US" sz="1600" b="0" i="1" dirty="0" smtClean="0">
                <a:solidFill>
                  <a:srgbClr val="002569"/>
                </a:solidFill>
                <a:latin typeface="Arial" pitchFamily="34" charset="0"/>
                <a:cs typeface="Arial" pitchFamily="34" charset="0"/>
              </a:rPr>
              <a:t>Description of limitations to be considered</a:t>
            </a:r>
          </a:p>
          <a:p>
            <a:pPr marL="342900" indent="-342900" fontAlgn="auto">
              <a:lnSpc>
                <a:spcPct val="90000"/>
              </a:lnSpc>
              <a:spcBef>
                <a:spcPts val="600"/>
              </a:spcBef>
              <a:spcAft>
                <a:spcPts val="0"/>
              </a:spcAft>
              <a:buFont typeface="+mj-lt"/>
              <a:buAutoNum type="arabicPeriod"/>
            </a:pPr>
            <a:r>
              <a:rPr lang="en-US" sz="1800" dirty="0" smtClean="0">
                <a:solidFill>
                  <a:srgbClr val="002569"/>
                </a:solidFill>
                <a:latin typeface="Arial" pitchFamily="34" charset="0"/>
                <a:cs typeface="Arial" pitchFamily="34" charset="0"/>
              </a:rPr>
              <a:t>INSTRUMENTS OVERVIEW</a:t>
            </a:r>
            <a:br>
              <a:rPr lang="en-US" sz="1800" dirty="0" smtClean="0">
                <a:solidFill>
                  <a:srgbClr val="002569"/>
                </a:solidFill>
                <a:latin typeface="Arial" pitchFamily="34" charset="0"/>
                <a:cs typeface="Arial" pitchFamily="34" charset="0"/>
              </a:rPr>
            </a:br>
            <a:r>
              <a:rPr lang="en-US" sz="1600" b="0" i="1" dirty="0" smtClean="0">
                <a:solidFill>
                  <a:srgbClr val="002569"/>
                </a:solidFill>
                <a:latin typeface="Arial" pitchFamily="34" charset="0"/>
                <a:cs typeface="Arial" pitchFamily="34" charset="0"/>
              </a:rPr>
              <a:t>Detailed description of the measurement system</a:t>
            </a:r>
          </a:p>
          <a:p>
            <a:pPr marL="342900" indent="-342900" fontAlgn="auto">
              <a:lnSpc>
                <a:spcPct val="110000"/>
              </a:lnSpc>
              <a:spcBef>
                <a:spcPts val="600"/>
              </a:spcBef>
              <a:spcAft>
                <a:spcPts val="0"/>
              </a:spcAft>
              <a:buFont typeface="+mj-lt"/>
              <a:buAutoNum type="arabicPeriod"/>
            </a:pPr>
            <a:r>
              <a:rPr lang="en-US" sz="1800" dirty="0" smtClean="0">
                <a:solidFill>
                  <a:srgbClr val="002569"/>
                </a:solidFill>
                <a:latin typeface="Arial" pitchFamily="34" charset="0"/>
                <a:cs typeface="Arial" pitchFamily="34" charset="0"/>
              </a:rPr>
              <a:t>REFERENCES</a:t>
            </a:r>
            <a:endParaRPr lang="en-GB" sz="1800" b="0" dirty="0" smtClean="0">
              <a:solidFill>
                <a:srgbClr val="002569"/>
              </a:solidFill>
              <a:latin typeface="Arial" pitchFamily="34" charset="0"/>
              <a:cs typeface="Arial" pitchFamily="34" charset="0"/>
            </a:endParaRPr>
          </a:p>
          <a:p>
            <a:pPr marL="361950" indent="-361950" fontAlgn="auto">
              <a:spcBef>
                <a:spcPts val="0"/>
              </a:spcBef>
              <a:spcAft>
                <a:spcPts val="0"/>
              </a:spcAft>
              <a:buFont typeface="Arial" pitchFamily="34" charset="0"/>
              <a:buChar char="•"/>
            </a:pPr>
            <a:endParaRPr lang="en-IE" sz="1400" dirty="0" smtClean="0">
              <a:solidFill>
                <a:srgbClr val="002569"/>
              </a:solidFill>
              <a:latin typeface="Arial" pitchFamily="34" charset="0"/>
              <a:cs typeface="Arial" pitchFamily="34" charset="0"/>
            </a:endParaRPr>
          </a:p>
        </p:txBody>
      </p:sp>
      <p:sp>
        <p:nvSpPr>
          <p:cNvPr id="3" name="Title 1"/>
          <p:cNvSpPr txBox="1">
            <a:spLocks/>
          </p:cNvSpPr>
          <p:nvPr/>
        </p:nvSpPr>
        <p:spPr>
          <a:xfrm>
            <a:off x="331076" y="0"/>
            <a:ext cx="8996362" cy="839788"/>
          </a:xfrm>
          <a:prstGeom prst="rect">
            <a:avLst/>
          </a:prstGeom>
        </p:spPr>
        <p:txBody>
          <a:bodyPr anchor="ctr"/>
          <a:lstStyle/>
          <a:p>
            <a:pPr eaLnBrk="0" hangingPunct="0">
              <a:defRPr/>
            </a:pPr>
            <a:r>
              <a:rPr lang="en-GB" sz="3200" kern="0" dirty="0" smtClean="0">
                <a:solidFill>
                  <a:srgbClr val="FFFFFF"/>
                </a:solidFill>
                <a:latin typeface="Arial" pitchFamily="34" charset="0"/>
                <a:cs typeface="Arial" pitchFamily="34" charset="0"/>
              </a:rPr>
              <a:t>Data Set Description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Maturity Matrix Concept</a:t>
            </a:r>
            <a:endParaRPr lang="en-GB" sz="3200" dirty="0"/>
          </a:p>
        </p:txBody>
      </p:sp>
      <p:pic>
        <p:nvPicPr>
          <p:cNvPr id="4" name="Picture 3"/>
          <p:cNvPicPr/>
          <p:nvPr/>
        </p:nvPicPr>
        <p:blipFill>
          <a:blip r:embed="rId2" cstate="print"/>
          <a:srcRect/>
          <a:stretch>
            <a:fillRect/>
          </a:stretch>
        </p:blipFill>
        <p:spPr bwMode="auto">
          <a:xfrm>
            <a:off x="818554" y="1268760"/>
            <a:ext cx="8034893" cy="4752528"/>
          </a:xfrm>
          <a:prstGeom prst="rect">
            <a:avLst/>
          </a:prstGeom>
          <a:noFill/>
        </p:spPr>
      </p:pic>
      <p:pic>
        <p:nvPicPr>
          <p:cNvPr id="5" name="Picture 3" descr="C:\Jörg\Projects\GMES_Space_Call_2012\GMES-SPA.2012.1.3-02 Coordination of Validation for Reanalysis\Core Climax Logo.jpg"/>
          <p:cNvPicPr>
            <a:picLocks noChangeAspect="1" noChangeArrowheads="1"/>
          </p:cNvPicPr>
          <p:nvPr/>
        </p:nvPicPr>
        <p:blipFill>
          <a:blip r:embed="rId3" cstate="print"/>
          <a:srcRect/>
          <a:stretch>
            <a:fillRect/>
          </a:stretch>
        </p:blipFill>
        <p:spPr bwMode="auto">
          <a:xfrm>
            <a:off x="8339962" y="76157"/>
            <a:ext cx="1496092" cy="720000"/>
          </a:xfrm>
          <a:prstGeom prst="rect">
            <a:avLst/>
          </a:prstGeom>
          <a:noFill/>
        </p:spPr>
      </p:pic>
      <p:pic>
        <p:nvPicPr>
          <p:cNvPr id="6" name="Picture 5" descr="FP7-coo-RGB.gif"/>
          <p:cNvPicPr>
            <a:picLocks noChangeAspect="1"/>
          </p:cNvPicPr>
          <p:nvPr/>
        </p:nvPicPr>
        <p:blipFill>
          <a:blip r:embed="rId4" cstate="print"/>
          <a:stretch>
            <a:fillRect/>
          </a:stretch>
        </p:blipFill>
        <p:spPr>
          <a:xfrm>
            <a:off x="7412003" y="76157"/>
            <a:ext cx="885117" cy="720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82822" y="889095"/>
          <a:ext cx="9049542" cy="5697241"/>
        </p:xfrm>
        <a:graphic>
          <a:graphicData uri="http://schemas.openxmlformats.org/drawingml/2006/table">
            <a:tbl>
              <a:tblPr/>
              <a:tblGrid>
                <a:gridCol w="942144"/>
                <a:gridCol w="1351233"/>
                <a:gridCol w="1351233"/>
                <a:gridCol w="1351233"/>
                <a:gridCol w="1351233"/>
                <a:gridCol w="1351233"/>
                <a:gridCol w="1351233"/>
              </a:tblGrid>
              <a:tr h="303682">
                <a:tc>
                  <a:txBody>
                    <a:bodyPr/>
                    <a:lstStyle/>
                    <a:p>
                      <a:pPr algn="ctr" rtl="0" fontAlgn="ctr">
                        <a:lnSpc>
                          <a:spcPct val="120000"/>
                        </a:lnSpc>
                      </a:pPr>
                      <a:r>
                        <a:rPr lang="en-GB" sz="1100" b="1" i="0" u="none" strike="noStrike" dirty="0">
                          <a:solidFill>
                            <a:srgbClr val="000000"/>
                          </a:solidFill>
                          <a:latin typeface="Times New Roman"/>
                        </a:rPr>
                        <a:t>Maturity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GB" sz="1100" b="1" i="0" u="none" strike="noStrike">
                          <a:solidFill>
                            <a:srgbClr val="000000"/>
                          </a:solidFill>
                          <a:latin typeface="Times New Roman"/>
                        </a:rPr>
                        <a:t>Software Readiness</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GB" sz="1100" b="1" i="0" u="none" strike="noStrike">
                          <a:solidFill>
                            <a:srgbClr val="000000"/>
                          </a:solidFill>
                          <a:latin typeface="Times New Roman"/>
                        </a:rPr>
                        <a:t>Metadata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GB" sz="1100" b="1" i="0" u="none" strike="noStrike">
                          <a:solidFill>
                            <a:srgbClr val="000000"/>
                          </a:solidFill>
                          <a:latin typeface="Times New Roman"/>
                        </a:rPr>
                        <a:t>Documentation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GB" sz="1100" b="1" i="0" u="none" strike="noStrike">
                          <a:solidFill>
                            <a:srgbClr val="000000"/>
                          </a:solidFill>
                          <a:latin typeface="Times New Roman"/>
                        </a:rPr>
                        <a:t>Product Validation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GB" sz="1100" b="1" i="0" u="none" strike="noStrike">
                          <a:solidFill>
                            <a:srgbClr val="000000"/>
                          </a:solidFill>
                          <a:latin typeface="Times New Roman"/>
                        </a:rPr>
                        <a:t>Public Access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GB" sz="1100" b="1" i="0" u="none" strike="noStrike" dirty="0">
                          <a:solidFill>
                            <a:srgbClr val="000000"/>
                          </a:solidFill>
                          <a:latin typeface="Times New Roman"/>
                        </a:rPr>
                        <a:t>Societal Impacts</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320781">
                <a:tc>
                  <a:txBody>
                    <a:bodyPr/>
                    <a:lstStyle/>
                    <a:p>
                      <a:pPr algn="ctr" rtl="0" fontAlgn="ctr">
                        <a:lnSpc>
                          <a:spcPct val="120000"/>
                        </a:lnSpc>
                      </a:pPr>
                      <a:r>
                        <a:rPr lang="en-GB" sz="1100" b="1" i="0" u="none" strike="noStrike" dirty="0">
                          <a:solidFill>
                            <a:srgbClr val="000000"/>
                          </a:solidFill>
                          <a:latin typeface="Times New Roman"/>
                        </a:rPr>
                        <a:t>1</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B9B8"/>
                    </a:solidFill>
                  </a:tcPr>
                </a:tc>
                <a:tc>
                  <a:txBody>
                    <a:bodyPr/>
                    <a:lstStyle/>
                    <a:p>
                      <a:pPr algn="ctr" rtl="0" fontAlgn="ctr">
                        <a:lnSpc>
                          <a:spcPct val="120000"/>
                        </a:lnSpc>
                      </a:pPr>
                      <a:r>
                        <a:rPr lang="en-GB" sz="1000" b="0" i="0" u="none" strike="noStrike" dirty="0">
                          <a:solidFill>
                            <a:srgbClr val="000000"/>
                          </a:solidFill>
                          <a:latin typeface="Times New Roman"/>
                        </a:rPr>
                        <a:t>Conceptual development</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GB" sz="1000" b="0" i="0" u="none" strike="noStrike">
                          <a:solidFill>
                            <a:srgbClr val="000000"/>
                          </a:solidFill>
                          <a:latin typeface="Times New Roman"/>
                        </a:rPr>
                        <a:t>Little or none</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GB" sz="1000" b="0" i="0" u="none" strike="noStrike">
                          <a:solidFill>
                            <a:srgbClr val="000000"/>
                          </a:solidFill>
                          <a:latin typeface="Times New Roman"/>
                        </a:rPr>
                        <a:t>Draft ATBD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GB" sz="1000" b="0" i="0" u="none" strike="noStrike">
                          <a:solidFill>
                            <a:srgbClr val="000000"/>
                          </a:solidFill>
                          <a:latin typeface="Times New Roman"/>
                        </a:rPr>
                        <a:t>Little or None</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a:solidFill>
                            <a:srgbClr val="000000"/>
                          </a:solidFill>
                          <a:latin typeface="Times New Roman"/>
                        </a:rPr>
                        <a:t>Restricted to a select few</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GB" sz="1000" b="0" i="0" u="none" strike="noStrike" dirty="0">
                          <a:solidFill>
                            <a:srgbClr val="000000"/>
                          </a:solidFill>
                          <a:latin typeface="Times New Roman"/>
                        </a:rPr>
                        <a:t>Little or none</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465131">
                <a:tc>
                  <a:txBody>
                    <a:bodyPr/>
                    <a:lstStyle/>
                    <a:p>
                      <a:pPr algn="ctr" rtl="0" fontAlgn="ctr">
                        <a:lnSpc>
                          <a:spcPct val="120000"/>
                        </a:lnSpc>
                      </a:pPr>
                      <a:r>
                        <a:rPr lang="en-GB" sz="1100" b="1" i="0" u="none" strike="noStrike" dirty="0">
                          <a:solidFill>
                            <a:srgbClr val="000000"/>
                          </a:solidFill>
                          <a:latin typeface="Times New Roman"/>
                        </a:rPr>
                        <a:t>2</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B9B8"/>
                    </a:solidFill>
                  </a:tcPr>
                </a:tc>
                <a:tc>
                  <a:txBody>
                    <a:bodyPr/>
                    <a:lstStyle/>
                    <a:p>
                      <a:pPr algn="ctr" rtl="0" fontAlgn="ctr">
                        <a:lnSpc>
                          <a:spcPct val="120000"/>
                        </a:lnSpc>
                      </a:pPr>
                      <a:r>
                        <a:rPr lang="en-GB" sz="1000" b="0" i="0" u="none" strike="noStrike" dirty="0">
                          <a:solidFill>
                            <a:srgbClr val="000000"/>
                          </a:solidFill>
                          <a:latin typeface="Times New Roman"/>
                        </a:rPr>
                        <a:t>Significant code changes expected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GB" sz="1000" b="0" i="0" u="none" strike="noStrike" dirty="0">
                          <a:solidFill>
                            <a:srgbClr val="000000"/>
                          </a:solidFill>
                          <a:latin typeface="Times New Roman"/>
                        </a:rPr>
                        <a:t>Research grade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GB" sz="1000" b="0" i="0" u="none" strike="noStrike" dirty="0">
                          <a:solidFill>
                            <a:srgbClr val="000000"/>
                          </a:solidFill>
                          <a:latin typeface="Times New Roman"/>
                        </a:rPr>
                        <a:t>ATBD Version 1+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GB" sz="1000" b="0" i="0" u="none" strike="noStrike">
                          <a:solidFill>
                            <a:srgbClr val="000000"/>
                          </a:solidFill>
                          <a:latin typeface="Times New Roman"/>
                        </a:rPr>
                        <a:t>Minimal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a:solidFill>
                            <a:srgbClr val="000000"/>
                          </a:solidFill>
                          <a:latin typeface="Times New Roman"/>
                        </a:rPr>
                        <a:t>Limited data availability to develop familiarity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GB" sz="1000" b="0" i="0" u="none" strike="noStrike">
                          <a:solidFill>
                            <a:srgbClr val="000000"/>
                          </a:solidFill>
                          <a:latin typeface="Times New Roman"/>
                        </a:rPr>
                        <a:t>Limited or ongoing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842047">
                <a:tc>
                  <a:txBody>
                    <a:bodyPr/>
                    <a:lstStyle/>
                    <a:p>
                      <a:pPr algn="ctr" rtl="0" fontAlgn="ctr">
                        <a:lnSpc>
                          <a:spcPct val="120000"/>
                        </a:lnSpc>
                      </a:pPr>
                      <a:r>
                        <a:rPr lang="en-GB" sz="1100" b="1" i="0" u="none" strike="noStrike" dirty="0">
                          <a:solidFill>
                            <a:srgbClr val="000000"/>
                          </a:solidFill>
                          <a:latin typeface="Times New Roman"/>
                        </a:rPr>
                        <a:t>3 </a:t>
                      </a:r>
                      <a:br>
                        <a:rPr lang="en-GB" sz="1100" b="1" i="0" u="none" strike="noStrike" dirty="0">
                          <a:solidFill>
                            <a:srgbClr val="000000"/>
                          </a:solidFill>
                          <a:latin typeface="Times New Roman"/>
                        </a:rPr>
                      </a:br>
                      <a:endParaRPr lang="en-GB" sz="1100" b="1" i="0" u="none" strike="noStrike" dirty="0">
                        <a:solidFill>
                          <a:srgbClr val="000000"/>
                        </a:solidFill>
                        <a:latin typeface="Times New Roman"/>
                      </a:endParaRP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F35B"/>
                    </a:solidFill>
                  </a:tcPr>
                </a:tc>
                <a:tc>
                  <a:txBody>
                    <a:bodyPr/>
                    <a:lstStyle/>
                    <a:p>
                      <a:pPr algn="ctr" rtl="0" fontAlgn="ctr">
                        <a:lnSpc>
                          <a:spcPct val="120000"/>
                        </a:lnSpc>
                      </a:pPr>
                      <a:r>
                        <a:rPr lang="en-GB" sz="1000" b="0" i="0" u="none" strike="noStrike" dirty="0">
                          <a:solidFill>
                            <a:srgbClr val="000000"/>
                          </a:solidFill>
                          <a:latin typeface="Times New Roman"/>
                        </a:rPr>
                        <a:t>Moderate code changes expected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dirty="0">
                          <a:solidFill>
                            <a:srgbClr val="000000"/>
                          </a:solidFill>
                          <a:latin typeface="Times New Roman"/>
                        </a:rPr>
                        <a:t>Research grade;  Meets int'l standards:  ISO or FGDC for collection; </a:t>
                      </a:r>
                      <a:r>
                        <a:rPr lang="en-IE" sz="1000" b="0" i="0" u="none" strike="noStrike" dirty="0" err="1">
                          <a:solidFill>
                            <a:srgbClr val="000000"/>
                          </a:solidFill>
                          <a:latin typeface="Times New Roman"/>
                        </a:rPr>
                        <a:t>netCDF</a:t>
                      </a:r>
                      <a:r>
                        <a:rPr lang="en-IE" sz="1000" b="0" i="0" u="none" strike="noStrike" dirty="0">
                          <a:solidFill>
                            <a:srgbClr val="000000"/>
                          </a:solidFill>
                          <a:latin typeface="Times New Roman"/>
                        </a:rPr>
                        <a:t> for file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dirty="0">
                          <a:solidFill>
                            <a:srgbClr val="000000"/>
                          </a:solidFill>
                          <a:latin typeface="Times New Roman"/>
                        </a:rPr>
                        <a:t>Public ATBD; Peer-reviewed algorithm and product descriptions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dirty="0">
                          <a:solidFill>
                            <a:srgbClr val="000000"/>
                          </a:solidFill>
                          <a:latin typeface="Times New Roman"/>
                        </a:rPr>
                        <a:t>Uncertainty estimated for select locations/times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a:solidFill>
                            <a:srgbClr val="000000"/>
                          </a:solidFill>
                          <a:latin typeface="Times New Roman"/>
                        </a:rPr>
                        <a:t>Data and source code archived and available; caveats required for use.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a:solidFill>
                            <a:srgbClr val="000000"/>
                          </a:solidFill>
                          <a:latin typeface="Times New Roman"/>
                        </a:rPr>
                        <a:t>Provisionally used in applications; assessments have demonstrated positive value.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982774">
                <a:tc>
                  <a:txBody>
                    <a:bodyPr/>
                    <a:lstStyle/>
                    <a:p>
                      <a:pPr algn="ctr" rtl="0" fontAlgn="ctr">
                        <a:lnSpc>
                          <a:spcPct val="120000"/>
                        </a:lnSpc>
                      </a:pPr>
                      <a:r>
                        <a:rPr lang="en-GB" sz="1100" b="1" i="0" u="none" strike="noStrike" dirty="0">
                          <a:solidFill>
                            <a:srgbClr val="000000"/>
                          </a:solidFill>
                          <a:latin typeface="Times New Roman"/>
                        </a:rPr>
                        <a:t>4</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F35B"/>
                    </a:solidFill>
                  </a:tcPr>
                </a:tc>
                <a:tc>
                  <a:txBody>
                    <a:bodyPr/>
                    <a:lstStyle/>
                    <a:p>
                      <a:pPr algn="ctr" rtl="0" fontAlgn="ctr">
                        <a:lnSpc>
                          <a:spcPct val="120000"/>
                        </a:lnSpc>
                      </a:pPr>
                      <a:r>
                        <a:rPr lang="en-GB" sz="1000" b="0" i="0" u="none" strike="noStrike">
                          <a:solidFill>
                            <a:srgbClr val="000000"/>
                          </a:solidFill>
                          <a:latin typeface="Times New Roman"/>
                        </a:rPr>
                        <a:t>Some code changes expected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a:solidFill>
                            <a:srgbClr val="000000"/>
                          </a:solidFill>
                          <a:latin typeface="Times New Roman"/>
                        </a:rPr>
                        <a:t>Exists at the file level. Stable. Allows provenance tracking and reproducibility of dataset. Meets international standards for dataset</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dirty="0">
                          <a:solidFill>
                            <a:srgbClr val="000000"/>
                          </a:solidFill>
                          <a:latin typeface="Times New Roman"/>
                        </a:rPr>
                        <a:t>Public ATBD; Draft Operational Algorithm Description (OAD); Peer-reviewed algorithm and product descriptions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dirty="0">
                          <a:solidFill>
                            <a:srgbClr val="000000"/>
                          </a:solidFill>
                          <a:latin typeface="Times New Roman"/>
                        </a:rPr>
                        <a:t>Uncertainty estimated over widely distributed times/location by multiple investigators; Differences understood.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dirty="0">
                          <a:solidFill>
                            <a:srgbClr val="000000"/>
                          </a:solidFill>
                          <a:latin typeface="Times New Roman"/>
                        </a:rPr>
                        <a:t>Data and source code archived and publicly available; uncertainty estimates provided; Known issues public</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a:solidFill>
                            <a:srgbClr val="000000"/>
                          </a:solidFill>
                          <a:latin typeface="Times New Roman"/>
                        </a:rPr>
                        <a:t>Used in applications and assessments demonstrating positive value.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982774">
                <a:tc>
                  <a:txBody>
                    <a:bodyPr/>
                    <a:lstStyle/>
                    <a:p>
                      <a:pPr algn="ctr" rtl="0" fontAlgn="ctr">
                        <a:lnSpc>
                          <a:spcPct val="120000"/>
                        </a:lnSpc>
                      </a:pPr>
                      <a:r>
                        <a:rPr lang="en-GB" sz="1100" b="1" i="0" u="none" strike="noStrike" dirty="0">
                          <a:solidFill>
                            <a:srgbClr val="000000"/>
                          </a:solidFill>
                          <a:latin typeface="Times New Roman"/>
                        </a:rPr>
                        <a:t>5</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BC"/>
                    </a:solidFill>
                  </a:tcPr>
                </a:tc>
                <a:tc>
                  <a:txBody>
                    <a:bodyPr/>
                    <a:lstStyle/>
                    <a:p>
                      <a:pPr algn="ctr" rtl="0" fontAlgn="ctr">
                        <a:lnSpc>
                          <a:spcPct val="120000"/>
                        </a:lnSpc>
                      </a:pPr>
                      <a:r>
                        <a:rPr lang="en-GB" sz="1000" b="0" i="0" u="none" strike="noStrike">
                          <a:solidFill>
                            <a:srgbClr val="000000"/>
                          </a:solidFill>
                          <a:latin typeface="Times New Roman"/>
                        </a:rPr>
                        <a:t>Minimal code changes expected; Stable, portable and reproducible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dirty="0">
                          <a:solidFill>
                            <a:srgbClr val="000000"/>
                          </a:solidFill>
                          <a:latin typeface="Times New Roman"/>
                        </a:rPr>
                        <a:t>Complete at the file level. Stable. Allows provenance tracking and reproducibility of dataset. Meets international standards for dataset</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a:solidFill>
                            <a:srgbClr val="000000"/>
                          </a:solidFill>
                          <a:latin typeface="Times New Roman"/>
                        </a:rPr>
                        <a:t>Public ATBD, Review version of OAD, Validation Plan; Peer-reviewed algorithm, product  and validation articles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dirty="0">
                          <a:solidFill>
                            <a:srgbClr val="000000"/>
                          </a:solidFill>
                          <a:latin typeface="Times New Roman"/>
                        </a:rPr>
                        <a:t>Consistent uncertainties estimated over most environmental conditions by multiple investigators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dirty="0">
                          <a:solidFill>
                            <a:srgbClr val="000000"/>
                          </a:solidFill>
                          <a:latin typeface="Times New Roman"/>
                        </a:rPr>
                        <a:t>Record is archived and publicly available with associated uncertainty estimate; Known issues public. Periodically updated</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dirty="0">
                          <a:solidFill>
                            <a:srgbClr val="000000"/>
                          </a:solidFill>
                          <a:latin typeface="Times New Roman"/>
                        </a:rPr>
                        <a:t>Operationally used in applications and assessments demonstrating positive value; may be used by other investigators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1170110">
                <a:tc>
                  <a:txBody>
                    <a:bodyPr/>
                    <a:lstStyle/>
                    <a:p>
                      <a:pPr algn="ctr" rtl="0" fontAlgn="ctr">
                        <a:lnSpc>
                          <a:spcPct val="120000"/>
                        </a:lnSpc>
                      </a:pPr>
                      <a:r>
                        <a:rPr lang="en-GB" sz="1100" b="1" i="0" u="none" strike="noStrike" dirty="0">
                          <a:solidFill>
                            <a:srgbClr val="000000"/>
                          </a:solidFill>
                          <a:latin typeface="Times New Roman"/>
                        </a:rPr>
                        <a:t>6</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BC"/>
                    </a:solidFill>
                  </a:tcPr>
                </a:tc>
                <a:tc>
                  <a:txBody>
                    <a:bodyPr/>
                    <a:lstStyle/>
                    <a:p>
                      <a:pPr algn="ctr" rtl="0" fontAlgn="ctr">
                        <a:lnSpc>
                          <a:spcPct val="120000"/>
                        </a:lnSpc>
                      </a:pPr>
                      <a:r>
                        <a:rPr lang="en-IE" sz="1000" b="0" i="0" u="none" strike="noStrike">
                          <a:solidFill>
                            <a:srgbClr val="000000"/>
                          </a:solidFill>
                          <a:latin typeface="Times New Roman"/>
                        </a:rPr>
                        <a:t>No code changes expected; Stable and reproducible; portable and operationally efficient</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dirty="0">
                          <a:solidFill>
                            <a:srgbClr val="000000"/>
                          </a:solidFill>
                          <a:latin typeface="Times New Roman"/>
                        </a:rPr>
                        <a:t>Updated and complete at the file level. Stable. Allows provenance tracking and reproducibility of dataset. Meets current international standards for dataset</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a:solidFill>
                            <a:srgbClr val="000000"/>
                          </a:solidFill>
                          <a:latin typeface="Times New Roman"/>
                        </a:rPr>
                        <a:t>Public OAD; product, algorithm, validation, processing and metadata described in peer-reviewed literature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a:solidFill>
                            <a:srgbClr val="000000"/>
                          </a:solidFill>
                          <a:latin typeface="Times New Roman"/>
                        </a:rPr>
                        <a:t>Observation strategy designed to reveal systematic errors through independent cross-checks, open inspection, and continuous interrogation; quantified errors</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a:solidFill>
                            <a:srgbClr val="000000"/>
                          </a:solidFill>
                          <a:latin typeface="Times New Roman"/>
                        </a:rPr>
                        <a:t>Record is publicly available from Long-Term archive; Regularly updated</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lnSpc>
                          <a:spcPct val="120000"/>
                        </a:lnSpc>
                      </a:pPr>
                      <a:r>
                        <a:rPr lang="en-IE" sz="1000" b="0" i="0" u="none" strike="noStrike" dirty="0">
                          <a:solidFill>
                            <a:srgbClr val="000000"/>
                          </a:solidFill>
                          <a:latin typeface="Times New Roman"/>
                        </a:rPr>
                        <a:t>Used in published applications and assessments by other investigators; may be used by industry</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bl>
          </a:graphicData>
        </a:graphic>
      </p:graphicFrame>
      <p:sp>
        <p:nvSpPr>
          <p:cNvPr id="4" name="Title 1"/>
          <p:cNvSpPr txBox="1">
            <a:spLocks/>
          </p:cNvSpPr>
          <p:nvPr/>
        </p:nvSpPr>
        <p:spPr>
          <a:xfrm>
            <a:off x="285750" y="0"/>
            <a:ext cx="8710612" cy="839788"/>
          </a:xfrm>
          <a:prstGeom prst="rect">
            <a:avLst/>
          </a:prstGeom>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Maturity Matrix NOAA (Bates &amp; </a:t>
            </a:r>
            <a:r>
              <a:rPr kumimoji="0" lang="en-GB" sz="2400" b="1" i="0" u="none" strike="noStrike" kern="0" cap="none" spc="0" normalizeH="0" baseline="0" noProof="0" dirty="0" err="1" smtClean="0">
                <a:ln>
                  <a:noFill/>
                </a:ln>
                <a:solidFill>
                  <a:schemeClr val="bg1"/>
                </a:solidFill>
                <a:effectLst/>
                <a:uLnTx/>
                <a:uFillTx/>
                <a:latin typeface="Arial" pitchFamily="34" charset="0"/>
                <a:ea typeface="+mj-ea"/>
                <a:cs typeface="Arial" pitchFamily="34" charset="0"/>
              </a:rPr>
              <a:t>Privette</a:t>
            </a:r>
            <a:r>
              <a:rPr kumimoji="0" lang="en-GB" sz="2400" b="1"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a:t>
            </a:r>
            <a:r>
              <a:rPr kumimoji="0" lang="en-GB" sz="2400" b="1" i="0" u="none" strike="noStrike" kern="0" cap="none" spc="0" normalizeH="0" noProof="0" dirty="0" smtClean="0">
                <a:ln>
                  <a:noFill/>
                </a:ln>
                <a:solidFill>
                  <a:schemeClr val="bg1"/>
                </a:solidFill>
                <a:effectLst/>
                <a:uLnTx/>
                <a:uFillTx/>
                <a:latin typeface="Arial" pitchFamily="34" charset="0"/>
                <a:ea typeface="+mj-ea"/>
                <a:cs typeface="Arial" pitchFamily="34" charset="0"/>
              </a:rPr>
              <a:t> EOS 2012</a:t>
            </a:r>
            <a:r>
              <a:rPr kumimoji="0" lang="en-GB" sz="2400" b="1" i="0" u="none" strike="noStrike" kern="0" cap="none" spc="0" normalizeH="0" baseline="0" noProof="0" dirty="0" smtClean="0">
                <a:ln>
                  <a:noFill/>
                </a:ln>
                <a:solidFill>
                  <a:schemeClr val="bg1"/>
                </a:solidFill>
                <a:effectLst/>
                <a:uLnTx/>
                <a:uFillTx/>
                <a:latin typeface="Arial" pitchFamily="34" charset="0"/>
                <a:ea typeface="+mj-ea"/>
                <a:cs typeface="Arial" pitchFamily="34" charset="0"/>
              </a:rPr>
              <a:t>)</a:t>
            </a:r>
          </a:p>
        </p:txBody>
      </p:sp>
      <p:sp>
        <p:nvSpPr>
          <p:cNvPr id="5" name="TextBox 6"/>
          <p:cNvSpPr txBox="1">
            <a:spLocks noChangeArrowheads="1"/>
          </p:cNvSpPr>
          <p:nvPr/>
        </p:nvSpPr>
        <p:spPr bwMode="auto">
          <a:xfrm>
            <a:off x="7573967" y="858838"/>
            <a:ext cx="1879041" cy="230832"/>
          </a:xfrm>
          <a:prstGeom prst="rect">
            <a:avLst/>
          </a:prstGeom>
          <a:noFill/>
          <a:ln w="9525">
            <a:noFill/>
            <a:miter lim="800000"/>
            <a:headEnd/>
            <a:tailEnd/>
          </a:ln>
        </p:spPr>
        <p:txBody>
          <a:bodyPr wrap="none">
            <a:spAutoFit/>
          </a:bodyPr>
          <a:lstStyle/>
          <a:p>
            <a:pPr fontAlgn="base">
              <a:spcBef>
                <a:spcPct val="0"/>
              </a:spcBef>
              <a:spcAft>
                <a:spcPct val="0"/>
              </a:spcAft>
            </a:pPr>
            <a:r>
              <a:rPr lang="en-GB" sz="900" b="1" i="1" dirty="0">
                <a:solidFill>
                  <a:srgbClr val="FFFFFF"/>
                </a:solidFill>
              </a:rPr>
              <a:t>Courtesy: John Bates (NOAA)</a:t>
            </a:r>
          </a:p>
        </p:txBody>
      </p:sp>
      <p:sp>
        <p:nvSpPr>
          <p:cNvPr id="9" name="Down Arrow 8"/>
          <p:cNvSpPr/>
          <p:nvPr/>
        </p:nvSpPr>
        <p:spPr bwMode="auto">
          <a:xfrm flipH="1">
            <a:off x="-2" y="1323832"/>
            <a:ext cx="407301" cy="5186149"/>
          </a:xfrm>
          <a:prstGeom prst="downArrow">
            <a:avLst/>
          </a:prstGeom>
          <a:gradFill>
            <a:gsLst>
              <a:gs pos="0">
                <a:srgbClr val="FF0000"/>
              </a:gs>
              <a:gs pos="42000">
                <a:srgbClr val="FFFF00"/>
              </a:gs>
              <a:gs pos="100000">
                <a:srgbClr val="00B050"/>
              </a:gs>
            </a:gsLst>
            <a:lin ang="5400000" scaled="0"/>
          </a:gra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the CORE-CLIMAX Project did to the SMM</a:t>
            </a:r>
            <a:endParaRPr lang="en-GB" dirty="0"/>
          </a:p>
        </p:txBody>
      </p:sp>
      <p:sp>
        <p:nvSpPr>
          <p:cNvPr id="4" name="Rectangle 3"/>
          <p:cNvSpPr/>
          <p:nvPr/>
        </p:nvSpPr>
        <p:spPr>
          <a:xfrm>
            <a:off x="409903" y="1216261"/>
            <a:ext cx="9159765" cy="4862870"/>
          </a:xfrm>
          <a:prstGeom prst="rect">
            <a:avLst/>
          </a:prstGeom>
        </p:spPr>
        <p:txBody>
          <a:bodyPr wrap="square">
            <a:spAutoFit/>
          </a:bodyPr>
          <a:lstStyle/>
          <a:p>
            <a:pPr marL="361950" indent="-361950">
              <a:buFont typeface="Arial" pitchFamily="34" charset="0"/>
              <a:buChar char="•"/>
            </a:pPr>
            <a:r>
              <a:rPr lang="en-US" sz="2200" b="0" dirty="0" smtClean="0">
                <a:solidFill>
                  <a:schemeClr val="tx1"/>
                </a:solidFill>
              </a:rPr>
              <a:t>Made it applicable for in situ data records and other data sources such as reanalysis (we took out a lot of satellite specific language);</a:t>
            </a:r>
          </a:p>
          <a:p>
            <a:pPr marL="361950" indent="-361950">
              <a:buFont typeface="Arial" pitchFamily="34" charset="0"/>
              <a:buChar char="•"/>
            </a:pPr>
            <a:r>
              <a:rPr lang="en-US" sz="2200" b="0" dirty="0" smtClean="0">
                <a:solidFill>
                  <a:schemeClr val="tx1"/>
                </a:solidFill>
              </a:rPr>
              <a:t>Made it more easy applicable for agencies worldwide (we took out agency specific language);</a:t>
            </a:r>
          </a:p>
          <a:p>
            <a:pPr marL="361950" indent="-361950">
              <a:buFont typeface="Arial" pitchFamily="34" charset="0"/>
              <a:buChar char="•"/>
            </a:pPr>
            <a:r>
              <a:rPr lang="en-US" sz="2200" b="0" dirty="0" smtClean="0">
                <a:solidFill>
                  <a:schemeClr val="tx1"/>
                </a:solidFill>
              </a:rPr>
              <a:t>Accommodated the feedback provided by the CEOS Working Group Climate, ESA CCI, EUMETSAT SAFs and NOAA in recent discussions of the maturity approach;</a:t>
            </a:r>
            <a:endParaRPr lang="en-GB" sz="2200" b="0" dirty="0" smtClean="0">
              <a:solidFill>
                <a:schemeClr val="tx1"/>
              </a:solidFill>
            </a:endParaRPr>
          </a:p>
          <a:p>
            <a:pPr marL="361950" indent="-361950">
              <a:buFont typeface="Arial" pitchFamily="34" charset="0"/>
              <a:buChar char="•"/>
            </a:pPr>
            <a:r>
              <a:rPr lang="en-US" sz="2200" b="0" dirty="0" smtClean="0">
                <a:solidFill>
                  <a:schemeClr val="tx1"/>
                </a:solidFill>
              </a:rPr>
              <a:t>Concentrated it on the question of completeness in a sense of following best practices in science and engineering that developed over several decades;</a:t>
            </a:r>
          </a:p>
          <a:p>
            <a:pPr marL="361950" indent="-361950">
              <a:buFont typeface="Arial" pitchFamily="34" charset="0"/>
              <a:buChar char="•"/>
            </a:pPr>
            <a:r>
              <a:rPr lang="en-US" sz="2200" b="0" dirty="0" smtClean="0">
                <a:solidFill>
                  <a:schemeClr val="tx1"/>
                </a:solidFill>
              </a:rPr>
              <a:t>Made the Maturity Matrix independent of individual applications;</a:t>
            </a:r>
          </a:p>
          <a:p>
            <a:pPr marL="361950" indent="-361950">
              <a:buFont typeface="Arial" pitchFamily="34" charset="0"/>
              <a:buChar char="•"/>
            </a:pPr>
            <a:r>
              <a:rPr lang="en-IE" sz="2200" b="0" dirty="0" smtClean="0">
                <a:solidFill>
                  <a:srgbClr val="002569"/>
                </a:solidFill>
                <a:latin typeface="Arial" pitchFamily="34" charset="0"/>
                <a:cs typeface="Arial" pitchFamily="34" charset="0"/>
              </a:rPr>
              <a:t>Use a cumulative approach for increasing maturity and improved consistency between main and sub-matrices and among sub matrices</a:t>
            </a:r>
            <a:r>
              <a:rPr lang="en-IE" sz="2400" b="0" dirty="0" smtClean="0">
                <a:solidFill>
                  <a:srgbClr val="002569"/>
                </a:solidFill>
                <a:latin typeface="Arial" pitchFamily="34" charset="0"/>
                <a:cs typeface="Arial" pitchFamily="34" charset="0"/>
              </a:rPr>
              <a: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0" y="0"/>
            <a:ext cx="8996362" cy="839788"/>
          </a:xfrm>
        </p:spPr>
        <p:txBody>
          <a:bodyPr/>
          <a:lstStyle/>
          <a:p>
            <a:r>
              <a:rPr lang="en-GB" sz="3000" dirty="0" smtClean="0"/>
              <a:t>Core-Climax: System Maturity Matrix</a:t>
            </a:r>
          </a:p>
        </p:txBody>
      </p:sp>
      <p:graphicFrame>
        <p:nvGraphicFramePr>
          <p:cNvPr id="4" name="Table 3"/>
          <p:cNvGraphicFramePr>
            <a:graphicFrameLocks noGrp="1"/>
          </p:cNvGraphicFramePr>
          <p:nvPr/>
        </p:nvGraphicFramePr>
        <p:xfrm>
          <a:off x="600117" y="1031147"/>
          <a:ext cx="9049550" cy="5290365"/>
        </p:xfrm>
        <a:graphic>
          <a:graphicData uri="http://schemas.openxmlformats.org/drawingml/2006/table">
            <a:tbl>
              <a:tblPr/>
              <a:tblGrid>
                <a:gridCol w="556557"/>
                <a:gridCol w="1049038"/>
                <a:gridCol w="1312670"/>
                <a:gridCol w="1530533"/>
                <a:gridCol w="1720934"/>
                <a:gridCol w="1720934"/>
                <a:gridCol w="1158884"/>
              </a:tblGrid>
              <a:tr h="310320">
                <a:tc>
                  <a:txBody>
                    <a:bodyPr/>
                    <a:lstStyle/>
                    <a:p>
                      <a:pPr algn="ctr" rtl="0" fontAlgn="ctr"/>
                      <a:r>
                        <a:rPr lang="en-GB" sz="900" b="1" i="0" u="none" strike="noStrike" dirty="0">
                          <a:solidFill>
                            <a:srgbClr val="000000"/>
                          </a:solidFill>
                          <a:latin typeface="Times New Roman" pitchFamily="18" charset="0"/>
                          <a:cs typeface="Times New Roman" pitchFamily="18" charset="0"/>
                        </a:rPr>
                        <a:t>Maturity</a:t>
                      </a:r>
                      <a:r>
                        <a:rPr lang="en-GB" sz="900" b="0" i="0" u="none" strike="noStrike" dirty="0">
                          <a:solidFill>
                            <a:srgbClr val="800080"/>
                          </a:solidFill>
                          <a:latin typeface="Times New Roman" pitchFamily="18" charset="0"/>
                          <a:cs typeface="Times New Roman" pitchFamily="18" charset="0"/>
                        </a:rPr>
                        <a:t> </a:t>
                      </a:r>
                      <a:endParaRPr lang="en-GB" sz="900" b="1" i="0" u="none" strike="noStrike" dirty="0">
                        <a:solidFill>
                          <a:srgbClr val="000000"/>
                        </a:solidFill>
                        <a:latin typeface="Times New Roman" pitchFamily="18" charset="0"/>
                        <a:cs typeface="Times New Roman" pitchFamily="18" charset="0"/>
                      </a:endParaRP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GB" sz="900" b="1" i="0" u="none" strike="noStrike" dirty="0">
                          <a:solidFill>
                            <a:srgbClr val="000000"/>
                          </a:solidFill>
                          <a:latin typeface="Times New Roman" pitchFamily="18" charset="0"/>
                          <a:cs typeface="Times New Roman" pitchFamily="18" charset="0"/>
                        </a:rPr>
                        <a:t>SOFTWARE READINESS</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GB" sz="900" b="1" i="0" u="none" strike="noStrike">
                          <a:solidFill>
                            <a:srgbClr val="000000"/>
                          </a:solidFill>
                          <a:latin typeface="Times New Roman" pitchFamily="18" charset="0"/>
                          <a:cs typeface="Times New Roman" pitchFamily="18" charset="0"/>
                        </a:rPr>
                        <a:t>METADATA</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GB" sz="900" b="1" i="0" u="none" strike="noStrike">
                          <a:solidFill>
                            <a:srgbClr val="000000"/>
                          </a:solidFill>
                          <a:latin typeface="Times New Roman" pitchFamily="18" charset="0"/>
                          <a:cs typeface="Times New Roman" pitchFamily="18" charset="0"/>
                        </a:rPr>
                        <a:t>USER DOCUMENTATION</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GB" sz="900" b="1" i="0" u="none" strike="noStrike">
                          <a:solidFill>
                            <a:srgbClr val="000000"/>
                          </a:solidFill>
                          <a:latin typeface="Times New Roman" pitchFamily="18" charset="0"/>
                          <a:cs typeface="Times New Roman" pitchFamily="18" charset="0"/>
                        </a:rPr>
                        <a:t>UNCERTAINTY CHARACTERISATION</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GB" sz="900" b="1" i="0" u="none" strike="noStrike">
                          <a:solidFill>
                            <a:srgbClr val="000000"/>
                          </a:solidFill>
                          <a:latin typeface="Times New Roman" pitchFamily="18" charset="0"/>
                          <a:cs typeface="Times New Roman" pitchFamily="18" charset="0"/>
                        </a:rPr>
                        <a:t>PUBLIC ACCESS, </a:t>
                      </a:r>
                      <a:br>
                        <a:rPr lang="en-GB" sz="900" b="1" i="0" u="none" strike="noStrike">
                          <a:solidFill>
                            <a:srgbClr val="000000"/>
                          </a:solidFill>
                          <a:latin typeface="Times New Roman" pitchFamily="18" charset="0"/>
                          <a:cs typeface="Times New Roman" pitchFamily="18" charset="0"/>
                        </a:rPr>
                      </a:br>
                      <a:r>
                        <a:rPr lang="en-GB" sz="900" b="1" i="0" u="none" strike="noStrike">
                          <a:solidFill>
                            <a:srgbClr val="000000"/>
                          </a:solidFill>
                          <a:latin typeface="Times New Roman" pitchFamily="18" charset="0"/>
                          <a:cs typeface="Times New Roman" pitchFamily="18" charset="0"/>
                        </a:rPr>
                        <a:t>FEEDBACK, UPDATE</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GB" sz="900" b="1" i="0" u="none" strike="noStrike" dirty="0">
                          <a:solidFill>
                            <a:srgbClr val="000000"/>
                          </a:solidFill>
                          <a:latin typeface="Times New Roman" pitchFamily="18" charset="0"/>
                          <a:cs typeface="Times New Roman" pitchFamily="18" charset="0"/>
                        </a:rPr>
                        <a:t>USAGE</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410925">
                <a:tc>
                  <a:txBody>
                    <a:bodyPr/>
                    <a:lstStyle/>
                    <a:p>
                      <a:pPr algn="ctr" rtl="0" fontAlgn="ctr"/>
                      <a:r>
                        <a:rPr lang="en-GB" sz="1100" b="1" i="0" u="none" strike="noStrike" dirty="0">
                          <a:solidFill>
                            <a:srgbClr val="000000"/>
                          </a:solidFill>
                          <a:latin typeface="Times New Roman" pitchFamily="18" charset="0"/>
                          <a:cs typeface="Times New Roman" pitchFamily="18" charset="0"/>
                        </a:rPr>
                        <a:t>1</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GB" sz="700" b="0" i="0" u="none" strike="noStrike" dirty="0">
                          <a:solidFill>
                            <a:srgbClr val="000000"/>
                          </a:solidFill>
                          <a:latin typeface="Times New Roman" pitchFamily="18" charset="0"/>
                          <a:cs typeface="Times New Roman" pitchFamily="18" charset="0"/>
                        </a:rPr>
                        <a:t>Conceptual development</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GB" sz="700" b="0" i="0" u="none" strike="noStrike">
                          <a:solidFill>
                            <a:srgbClr val="000000"/>
                          </a:solidFill>
                          <a:latin typeface="Times New Roman" pitchFamily="18" charset="0"/>
                          <a:cs typeface="Times New Roman" pitchFamily="18" charset="0"/>
                        </a:rPr>
                        <a:t>None</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0" i="0" u="none" strike="noStrike">
                          <a:solidFill>
                            <a:srgbClr val="000000"/>
                          </a:solidFill>
                          <a:latin typeface="Times New Roman" pitchFamily="18" charset="0"/>
                          <a:cs typeface="Times New Roman" pitchFamily="18" charset="0"/>
                        </a:rPr>
                        <a:t>Limited scientific description of the methodology available from PI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GB" sz="700" b="0" i="0" u="none" strike="noStrike">
                          <a:solidFill>
                            <a:srgbClr val="000000"/>
                          </a:solidFill>
                          <a:latin typeface="Times New Roman" pitchFamily="18" charset="0"/>
                          <a:cs typeface="Times New Roman" pitchFamily="18" charset="0"/>
                        </a:rPr>
                        <a:t>None</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GB" sz="700" b="0" i="0" u="none" strike="noStrike">
                          <a:solidFill>
                            <a:srgbClr val="000000"/>
                          </a:solidFill>
                          <a:latin typeface="Times New Roman" pitchFamily="18" charset="0"/>
                          <a:cs typeface="Times New Roman" pitchFamily="18" charset="0"/>
                        </a:rPr>
                        <a:t>Restricted  availability from PI</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GB" sz="700" b="0" i="0" u="none" strike="noStrike" dirty="0">
                          <a:solidFill>
                            <a:srgbClr val="000000"/>
                          </a:solidFill>
                          <a:latin typeface="Times New Roman" pitchFamily="18" charset="0"/>
                          <a:cs typeface="Times New Roman" pitchFamily="18" charset="0"/>
                        </a:rPr>
                        <a:t>None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694368">
                <a:tc>
                  <a:txBody>
                    <a:bodyPr/>
                    <a:lstStyle/>
                    <a:p>
                      <a:pPr algn="ctr" rtl="0" fontAlgn="ctr"/>
                      <a:r>
                        <a:rPr lang="en-GB" sz="1100" b="1" i="0" u="none" strike="noStrike" dirty="0">
                          <a:solidFill>
                            <a:srgbClr val="000000"/>
                          </a:solidFill>
                          <a:latin typeface="Times New Roman" pitchFamily="18" charset="0"/>
                          <a:cs typeface="Times New Roman" pitchFamily="18" charset="0"/>
                        </a:rPr>
                        <a:t>2</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6B9B8"/>
                    </a:solidFill>
                  </a:tcPr>
                </a:tc>
                <a:tc>
                  <a:txBody>
                    <a:bodyPr/>
                    <a:lstStyle/>
                    <a:p>
                      <a:pPr algn="ctr" rtl="0" fontAlgn="ctr"/>
                      <a:r>
                        <a:rPr lang="en-GB" sz="700" b="0" i="0" u="none" strike="noStrike" dirty="0">
                          <a:solidFill>
                            <a:srgbClr val="000000"/>
                          </a:solidFill>
                          <a:latin typeface="Times New Roman" pitchFamily="18" charset="0"/>
                          <a:cs typeface="Times New Roman" pitchFamily="18" charset="0"/>
                        </a:rPr>
                        <a:t>Research grade code</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GB" sz="700" b="0" i="0" u="none" strike="noStrike" dirty="0">
                          <a:solidFill>
                            <a:srgbClr val="000000"/>
                          </a:solidFill>
                          <a:latin typeface="Times New Roman" pitchFamily="18" charset="0"/>
                          <a:cs typeface="Times New Roman" pitchFamily="18" charset="0"/>
                        </a:rPr>
                        <a:t>Research grade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0" i="0" u="none" strike="noStrike">
                          <a:solidFill>
                            <a:srgbClr val="000000"/>
                          </a:solidFill>
                          <a:latin typeface="Times New Roman" pitchFamily="18" charset="0"/>
                          <a:cs typeface="Times New Roman" pitchFamily="18" charset="0"/>
                        </a:rPr>
                        <a:t>Comprehensive scientific description of the methodology, report on limited validation, and limited product user guide available from PI; paper on methodology is sumitted for peer-review</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0" i="0" u="none" strike="noStrike">
                          <a:solidFill>
                            <a:srgbClr val="000000"/>
                          </a:solidFill>
                          <a:latin typeface="Times New Roman" pitchFamily="18" charset="0"/>
                          <a:cs typeface="Times New Roman" pitchFamily="18" charset="0"/>
                        </a:rPr>
                        <a:t>Standard uncertainty nomenclature is idenitified or defined; limited validation done; limited information on uncertainty available</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0" i="0" u="none" strike="noStrike">
                          <a:solidFill>
                            <a:srgbClr val="000000"/>
                          </a:solidFill>
                          <a:latin typeface="Times New Roman" pitchFamily="18" charset="0"/>
                          <a:cs typeface="Times New Roman" pitchFamily="18" charset="0"/>
                        </a:rPr>
                        <a:t>Data avaliable from PI, feedback through scientific exchange, irregular updates by PI</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0" i="0" u="none" strike="noStrike">
                          <a:solidFill>
                            <a:srgbClr val="000000"/>
                          </a:solidFill>
                          <a:latin typeface="Times New Roman" pitchFamily="18" charset="0"/>
                          <a:cs typeface="Times New Roman" pitchFamily="18" charset="0"/>
                        </a:rPr>
                        <a:t>Research: Benefits for  applications  identified</a:t>
                      </a:r>
                      <a:br>
                        <a:rPr lang="en-IE" sz="700" b="0" i="0" u="none" strike="noStrike">
                          <a:solidFill>
                            <a:srgbClr val="000000"/>
                          </a:solidFill>
                          <a:latin typeface="Times New Roman" pitchFamily="18" charset="0"/>
                          <a:cs typeface="Times New Roman" pitchFamily="18" charset="0"/>
                        </a:rPr>
                      </a:br>
                      <a:r>
                        <a:rPr lang="en-IE" sz="700" b="0" i="0" u="none" strike="noStrike">
                          <a:solidFill>
                            <a:srgbClr val="000000"/>
                          </a:solidFill>
                          <a:latin typeface="Times New Roman" pitchFamily="18" charset="0"/>
                          <a:cs typeface="Times New Roman" pitchFamily="18" charset="0"/>
                        </a:rPr>
                        <a:t>DSS: Potential benefits identified</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913824">
                <a:tc>
                  <a:txBody>
                    <a:bodyPr/>
                    <a:lstStyle/>
                    <a:p>
                      <a:pPr algn="ctr" rtl="0" fontAlgn="ctr"/>
                      <a:r>
                        <a:rPr lang="en-GB" sz="1100" b="1" i="0" u="none" strike="noStrike" dirty="0">
                          <a:solidFill>
                            <a:srgbClr val="000000"/>
                          </a:solidFill>
                          <a:latin typeface="Times New Roman" pitchFamily="18" charset="0"/>
                          <a:cs typeface="Times New Roman" pitchFamily="18" charset="0"/>
                        </a:rPr>
                        <a:t>3</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F35B"/>
                    </a:solidFill>
                  </a:tcPr>
                </a:tc>
                <a:tc>
                  <a:txBody>
                    <a:bodyPr/>
                    <a:lstStyle/>
                    <a:p>
                      <a:pPr algn="ctr" rtl="0" fontAlgn="ctr"/>
                      <a:r>
                        <a:rPr lang="en-IE" sz="700" b="0" i="0" u="none" strike="noStrike" dirty="0">
                          <a:solidFill>
                            <a:srgbClr val="000000"/>
                          </a:solidFill>
                          <a:latin typeface="Times New Roman" pitchFamily="18" charset="0"/>
                          <a:cs typeface="Times New Roman" pitchFamily="18" charset="0"/>
                        </a:rPr>
                        <a:t>Research code with partially applied  standards; code contains header and comments, and a README file; PI affirms portability, numerical reproducibility and no security problems</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0" i="0" u="none" strike="noStrike" dirty="0">
                          <a:solidFill>
                            <a:srgbClr val="000000"/>
                          </a:solidFill>
                          <a:latin typeface="Times New Roman" pitchFamily="18" charset="0"/>
                          <a:cs typeface="Times New Roman" pitchFamily="18" charset="0"/>
                        </a:rPr>
                        <a:t>Standards defined or identified; sufficient to use and understand the data and extract discovery metadata</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1" i="0" u="none" strike="noStrike" dirty="0">
                          <a:solidFill>
                            <a:srgbClr val="000000"/>
                          </a:solidFill>
                          <a:latin typeface="Times New Roman" pitchFamily="18" charset="0"/>
                          <a:cs typeface="Times New Roman" pitchFamily="18" charset="0"/>
                        </a:rPr>
                        <a:t>Score 2 + </a:t>
                      </a:r>
                      <a:r>
                        <a:rPr lang="en-IE" sz="700" b="0" i="0" u="none" strike="noStrike" dirty="0">
                          <a:solidFill>
                            <a:srgbClr val="000000"/>
                          </a:solidFill>
                          <a:latin typeface="Times New Roman" pitchFamily="18" charset="0"/>
                          <a:cs typeface="Times New Roman" pitchFamily="18" charset="0"/>
                        </a:rPr>
                        <a:t>paper on methodology published; comprehensive validation report available from PI and a paper on validation is submitted; comprehensive user guide is available from PI; Limited description of operations </a:t>
                      </a:r>
                      <a:r>
                        <a:rPr lang="en-IE" sz="700" b="0" i="0" u="none" strike="noStrike" dirty="0" smtClean="0">
                          <a:solidFill>
                            <a:srgbClr val="000000"/>
                          </a:solidFill>
                          <a:latin typeface="Times New Roman" pitchFamily="18" charset="0"/>
                          <a:cs typeface="Times New Roman" pitchFamily="18" charset="0"/>
                        </a:rPr>
                        <a:t>concept </a:t>
                      </a:r>
                      <a:r>
                        <a:rPr lang="en-IE" sz="700" b="0" i="0" u="none" strike="noStrike" dirty="0">
                          <a:solidFill>
                            <a:srgbClr val="000000"/>
                          </a:solidFill>
                          <a:latin typeface="Times New Roman" pitchFamily="18" charset="0"/>
                          <a:cs typeface="Times New Roman" pitchFamily="18" charset="0"/>
                        </a:rPr>
                        <a:t>available from PI</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1" i="0" u="none" strike="noStrike" dirty="0">
                          <a:solidFill>
                            <a:srgbClr val="000000"/>
                          </a:solidFill>
                          <a:latin typeface="Times New Roman" pitchFamily="18" charset="0"/>
                          <a:cs typeface="Times New Roman" pitchFamily="18" charset="0"/>
                        </a:rPr>
                        <a:t>Score 2 + </a:t>
                      </a:r>
                      <a:r>
                        <a:rPr lang="en-IE" sz="700" b="0" i="0" u="none" strike="noStrike" dirty="0">
                          <a:solidFill>
                            <a:srgbClr val="000000"/>
                          </a:solidFill>
                          <a:latin typeface="Times New Roman" pitchFamily="18" charset="0"/>
                          <a:cs typeface="Times New Roman" pitchFamily="18" charset="0"/>
                        </a:rPr>
                        <a:t>standard nomenclature applied; validation extended to full product data coverage, comprehensive information on uncertainty available; methods for automated monitoring defined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0" i="0" u="none" strike="noStrike">
                          <a:solidFill>
                            <a:srgbClr val="000000"/>
                          </a:solidFill>
                          <a:latin typeface="Times New Roman" pitchFamily="18" charset="0"/>
                          <a:cs typeface="Times New Roman" pitchFamily="18" charset="0"/>
                        </a:rPr>
                        <a:t>Data and documentation publically available from PI, feedback through scientifc exchange, irregular updates by PI</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0" i="0" u="none" strike="noStrike" dirty="0">
                          <a:solidFill>
                            <a:srgbClr val="000000"/>
                          </a:solidFill>
                          <a:latin typeface="Times New Roman" pitchFamily="18" charset="0"/>
                          <a:cs typeface="Times New Roman" pitchFamily="18" charset="0"/>
                        </a:rPr>
                        <a:t> Research: Benefits for applications demonstrated.</a:t>
                      </a:r>
                      <a:br>
                        <a:rPr lang="en-IE" sz="700" b="0" i="0" u="none" strike="noStrike" dirty="0">
                          <a:solidFill>
                            <a:srgbClr val="000000"/>
                          </a:solidFill>
                          <a:latin typeface="Times New Roman" pitchFamily="18" charset="0"/>
                          <a:cs typeface="Times New Roman" pitchFamily="18" charset="0"/>
                        </a:rPr>
                      </a:br>
                      <a:r>
                        <a:rPr lang="en-IE" sz="700" b="0" i="0" u="none" strike="noStrike" dirty="0">
                          <a:solidFill>
                            <a:srgbClr val="000000"/>
                          </a:solidFill>
                          <a:latin typeface="Times New Roman" pitchFamily="18" charset="0"/>
                          <a:cs typeface="Times New Roman" pitchFamily="18" charset="0"/>
                        </a:rPr>
                        <a:t>DSS: Use </a:t>
                      </a:r>
                      <a:r>
                        <a:rPr lang="en-IE" sz="700" b="0" i="0" u="none" strike="noStrike" dirty="0" err="1">
                          <a:solidFill>
                            <a:srgbClr val="000000"/>
                          </a:solidFill>
                          <a:latin typeface="Times New Roman" pitchFamily="18" charset="0"/>
                          <a:cs typeface="Times New Roman" pitchFamily="18" charset="0"/>
                        </a:rPr>
                        <a:t>occuring</a:t>
                      </a:r>
                      <a:r>
                        <a:rPr lang="en-IE" sz="700" b="0" i="0" u="none" strike="noStrike" dirty="0">
                          <a:solidFill>
                            <a:srgbClr val="000000"/>
                          </a:solidFill>
                          <a:latin typeface="Times New Roman" pitchFamily="18" charset="0"/>
                          <a:cs typeface="Times New Roman" pitchFamily="18" charset="0"/>
                        </a:rPr>
                        <a:t> and benefits emerging</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913824">
                <a:tc>
                  <a:txBody>
                    <a:bodyPr/>
                    <a:lstStyle/>
                    <a:p>
                      <a:pPr algn="ctr" rtl="0" fontAlgn="ctr"/>
                      <a:r>
                        <a:rPr lang="en-GB" sz="1100" b="1" i="0" u="none" strike="noStrike" dirty="0">
                          <a:solidFill>
                            <a:srgbClr val="000000"/>
                          </a:solidFill>
                          <a:latin typeface="Times New Roman" pitchFamily="18" charset="0"/>
                          <a:cs typeface="Times New Roman" pitchFamily="18" charset="0"/>
                        </a:rPr>
                        <a:t>4</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FF35B"/>
                    </a:solidFill>
                  </a:tcPr>
                </a:tc>
                <a:tc>
                  <a:txBody>
                    <a:bodyPr/>
                    <a:lstStyle/>
                    <a:p>
                      <a:pPr algn="ctr" rtl="0" fontAlgn="ctr"/>
                      <a:r>
                        <a:rPr lang="en-IE" sz="700" b="1" i="0" u="none" strike="noStrike" dirty="0">
                          <a:solidFill>
                            <a:srgbClr val="000000"/>
                          </a:solidFill>
                          <a:latin typeface="Times New Roman" pitchFamily="18" charset="0"/>
                          <a:cs typeface="Times New Roman" pitchFamily="18" charset="0"/>
                        </a:rPr>
                        <a:t>Score 3 + </a:t>
                      </a:r>
                      <a:r>
                        <a:rPr lang="en-IE" sz="700" b="0" i="0" u="none" strike="noStrike" dirty="0">
                          <a:solidFill>
                            <a:srgbClr val="000000"/>
                          </a:solidFill>
                          <a:latin typeface="Times New Roman" pitchFamily="18" charset="0"/>
                          <a:cs typeface="Times New Roman" pitchFamily="18" charset="0"/>
                        </a:rPr>
                        <a:t>draft software installation/user manual available; 3rd party affirms  portability and numerical reproducibility; passes data providers security review</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1" i="0" u="none" strike="noStrike" dirty="0">
                          <a:solidFill>
                            <a:srgbClr val="000000"/>
                          </a:solidFill>
                          <a:latin typeface="Times New Roman" pitchFamily="18" charset="0"/>
                          <a:cs typeface="Times New Roman" pitchFamily="18" charset="0"/>
                        </a:rPr>
                        <a:t>Score 3 + </a:t>
                      </a:r>
                      <a:r>
                        <a:rPr lang="en-IE" sz="700" b="0" i="0" u="none" strike="noStrike" dirty="0">
                          <a:solidFill>
                            <a:srgbClr val="000000"/>
                          </a:solidFill>
                          <a:latin typeface="Times New Roman" pitchFamily="18" charset="0"/>
                          <a:cs typeface="Times New Roman" pitchFamily="18" charset="0"/>
                        </a:rPr>
                        <a:t>standards systematically applied; meets international standards for the data set; enhanced discovery metadata; limited location level metadata</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GB" sz="700" b="1" i="0" u="none" strike="noStrike" dirty="0">
                          <a:solidFill>
                            <a:srgbClr val="000000"/>
                          </a:solidFill>
                          <a:latin typeface="Times New Roman" pitchFamily="18" charset="0"/>
                          <a:cs typeface="Times New Roman" pitchFamily="18" charset="0"/>
                        </a:rPr>
                        <a:t>Score 3 + </a:t>
                      </a:r>
                      <a:r>
                        <a:rPr lang="en-GB" sz="700" b="0" i="0" u="none" strike="noStrike" dirty="0">
                          <a:solidFill>
                            <a:srgbClr val="000000"/>
                          </a:solidFill>
                          <a:latin typeface="Times New Roman" pitchFamily="18" charset="0"/>
                          <a:cs typeface="Times New Roman" pitchFamily="18" charset="0"/>
                        </a:rPr>
                        <a:t>comprehensive scientific description available from data provider; report on inter comparison available from PI; paper on validation published; user guide available from data provider; comprehensive description of operations concept available from PI</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1" i="0" u="none" strike="noStrike" dirty="0">
                          <a:solidFill>
                            <a:srgbClr val="000000"/>
                          </a:solidFill>
                          <a:latin typeface="Times New Roman" pitchFamily="18" charset="0"/>
                          <a:cs typeface="Times New Roman" pitchFamily="18" charset="0"/>
                        </a:rPr>
                        <a:t>Score 3 + </a:t>
                      </a:r>
                      <a:r>
                        <a:rPr lang="en-IE" sz="700" b="0" i="0" u="none" strike="noStrike" dirty="0">
                          <a:solidFill>
                            <a:srgbClr val="000000"/>
                          </a:solidFill>
                          <a:latin typeface="Times New Roman" pitchFamily="18" charset="0"/>
                          <a:cs typeface="Times New Roman" pitchFamily="18" charset="0"/>
                        </a:rPr>
                        <a:t>procedures to establish SI traceability are defined; (inter)comparison against corresponding CDRs (other methods, models, etc); quantitative estimates of uncertainty provided within the product characterising more or less uncertain data points; automated monitoring partially implemented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0" i="0" u="none" strike="noStrike">
                          <a:solidFill>
                            <a:srgbClr val="000000"/>
                          </a:solidFill>
                          <a:latin typeface="Times New Roman" pitchFamily="18" charset="0"/>
                          <a:cs typeface="Times New Roman" pitchFamily="18" charset="0"/>
                        </a:rPr>
                        <a:t>Data record and documentation available from data provider and under data provider's version control; Data provider establishes feedback mechanism; regular updates by PI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1" i="0" u="none" strike="noStrike" dirty="0">
                          <a:solidFill>
                            <a:srgbClr val="000000"/>
                          </a:solidFill>
                          <a:latin typeface="Times New Roman" pitchFamily="18" charset="0"/>
                          <a:cs typeface="Times New Roman" pitchFamily="18" charset="0"/>
                        </a:rPr>
                        <a:t>Score 3 +</a:t>
                      </a:r>
                      <a:r>
                        <a:rPr lang="en-IE" sz="700" b="0" i="0" u="none" strike="noStrike" dirty="0">
                          <a:solidFill>
                            <a:srgbClr val="000000"/>
                          </a:solidFill>
                          <a:latin typeface="Times New Roman" pitchFamily="18" charset="0"/>
                          <a:cs typeface="Times New Roman" pitchFamily="18" charset="0"/>
                        </a:rPr>
                        <a:t/>
                      </a:r>
                      <a:br>
                        <a:rPr lang="en-IE" sz="700" b="0" i="0" u="none" strike="noStrike" dirty="0">
                          <a:solidFill>
                            <a:srgbClr val="000000"/>
                          </a:solidFill>
                          <a:latin typeface="Times New Roman" pitchFamily="18" charset="0"/>
                          <a:cs typeface="Times New Roman" pitchFamily="18" charset="0"/>
                        </a:rPr>
                      </a:br>
                      <a:r>
                        <a:rPr lang="en-IE" sz="700" b="0" i="0" u="none" strike="noStrike" dirty="0">
                          <a:solidFill>
                            <a:srgbClr val="000000"/>
                          </a:solidFill>
                          <a:latin typeface="Times New Roman" pitchFamily="18" charset="0"/>
                          <a:cs typeface="Times New Roman" pitchFamily="18" charset="0"/>
                        </a:rPr>
                        <a:t>Research: Citations on product usage in occurring</a:t>
                      </a:r>
                      <a:br>
                        <a:rPr lang="en-IE" sz="700" b="0" i="0" u="none" strike="noStrike" dirty="0">
                          <a:solidFill>
                            <a:srgbClr val="000000"/>
                          </a:solidFill>
                          <a:latin typeface="Times New Roman" pitchFamily="18" charset="0"/>
                          <a:cs typeface="Times New Roman" pitchFamily="18" charset="0"/>
                        </a:rPr>
                      </a:br>
                      <a:r>
                        <a:rPr lang="en-IE" sz="700" b="0" i="0" u="none" strike="noStrike" dirty="0">
                          <a:solidFill>
                            <a:srgbClr val="000000"/>
                          </a:solidFill>
                          <a:latin typeface="Times New Roman" pitchFamily="18" charset="0"/>
                          <a:cs typeface="Times New Roman" pitchFamily="18" charset="0"/>
                        </a:rPr>
                        <a:t>DSS: societal and economical benefits discussed</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1023552">
                <a:tc>
                  <a:txBody>
                    <a:bodyPr/>
                    <a:lstStyle/>
                    <a:p>
                      <a:pPr algn="ctr" rtl="0" fontAlgn="ctr"/>
                      <a:r>
                        <a:rPr lang="en-GB" sz="1100" b="1" i="0" u="none" strike="noStrike" dirty="0">
                          <a:solidFill>
                            <a:srgbClr val="000000"/>
                          </a:solidFill>
                          <a:latin typeface="Times New Roman" pitchFamily="18" charset="0"/>
                          <a:cs typeface="Times New Roman" pitchFamily="18" charset="0"/>
                        </a:rPr>
                        <a:t>5</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BC"/>
                    </a:solidFill>
                  </a:tcPr>
                </a:tc>
                <a:tc>
                  <a:txBody>
                    <a:bodyPr/>
                    <a:lstStyle/>
                    <a:p>
                      <a:pPr algn="ctr" rtl="0" fontAlgn="ctr"/>
                      <a:r>
                        <a:rPr lang="en-IE" sz="700" b="1" i="0" u="none" strike="noStrike" dirty="0">
                          <a:solidFill>
                            <a:srgbClr val="000000"/>
                          </a:solidFill>
                          <a:latin typeface="Times New Roman" pitchFamily="18" charset="0"/>
                          <a:cs typeface="Times New Roman" pitchFamily="18" charset="0"/>
                        </a:rPr>
                        <a:t>Score 4 + </a:t>
                      </a:r>
                      <a:r>
                        <a:rPr lang="en-IE" sz="700" b="0" i="0" u="none" strike="noStrike" dirty="0">
                          <a:solidFill>
                            <a:srgbClr val="000000"/>
                          </a:solidFill>
                          <a:latin typeface="Times New Roman" pitchFamily="18" charset="0"/>
                          <a:cs typeface="Times New Roman" pitchFamily="18" charset="0"/>
                        </a:rPr>
                        <a:t>operational code following standards, actions to achieve full compliance are defined; software installation/user manual complete; 3rd party installs the code operationally</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1" i="0" u="none" strike="noStrike" dirty="0">
                          <a:solidFill>
                            <a:srgbClr val="000000"/>
                          </a:solidFill>
                          <a:latin typeface="Times New Roman" pitchFamily="18" charset="0"/>
                          <a:cs typeface="Times New Roman" pitchFamily="18" charset="0"/>
                        </a:rPr>
                        <a:t>Score 4+ </a:t>
                      </a:r>
                      <a:r>
                        <a:rPr lang="en-IE" sz="700" b="0" i="0" u="none" strike="noStrike" dirty="0">
                          <a:solidFill>
                            <a:srgbClr val="000000"/>
                          </a:solidFill>
                          <a:latin typeface="Times New Roman" pitchFamily="18" charset="0"/>
                          <a:cs typeface="Times New Roman" pitchFamily="18" charset="0"/>
                        </a:rPr>
                        <a:t>fully compliant with standards; complete discovery metadata; complete location level metadata</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1" i="0" u="none" strike="noStrike" dirty="0">
                          <a:solidFill>
                            <a:srgbClr val="000000"/>
                          </a:solidFill>
                          <a:latin typeface="Times New Roman" pitchFamily="18" charset="0"/>
                          <a:cs typeface="Times New Roman" pitchFamily="18" charset="0"/>
                        </a:rPr>
                        <a:t>Score 4 + </a:t>
                      </a:r>
                      <a:r>
                        <a:rPr lang="en-IE" sz="700" b="0" i="0" u="none" strike="noStrike" dirty="0">
                          <a:solidFill>
                            <a:srgbClr val="000000"/>
                          </a:solidFill>
                          <a:latin typeface="Times New Roman" pitchFamily="18" charset="0"/>
                          <a:cs typeface="Times New Roman" pitchFamily="18" charset="0"/>
                        </a:rPr>
                        <a:t>comprehensive scientific description maintained by data provider; report on data assessment results exists; user guide is regularly updated with updates on product and validation; description on practical implementation is available from data provider</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GB" sz="700" b="1" i="0" u="none" strike="noStrike" dirty="0">
                          <a:solidFill>
                            <a:srgbClr val="000000"/>
                          </a:solidFill>
                          <a:latin typeface="Times New Roman" pitchFamily="18" charset="0"/>
                          <a:cs typeface="Times New Roman" pitchFamily="18" charset="0"/>
                        </a:rPr>
                        <a:t>Score 4 + </a:t>
                      </a:r>
                      <a:r>
                        <a:rPr lang="en-GB" sz="700" b="0" i="0" u="none" strike="noStrike" dirty="0">
                          <a:solidFill>
                            <a:srgbClr val="000000"/>
                          </a:solidFill>
                          <a:latin typeface="Times New Roman" pitchFamily="18" charset="0"/>
                          <a:cs typeface="Times New Roman" pitchFamily="18" charset="0"/>
                        </a:rPr>
                        <a:t>SI traceability partly established; data provider participated in one inter-national data assessment; comprehensive validation of the quantitative uncertainty estimates; automated quality monitoring fully implemented (all production levels)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1" i="0" u="none" strike="noStrike" dirty="0">
                          <a:solidFill>
                            <a:srgbClr val="000000"/>
                          </a:solidFill>
                          <a:latin typeface="Times New Roman" pitchFamily="18" charset="0"/>
                          <a:cs typeface="Times New Roman" pitchFamily="18" charset="0"/>
                        </a:rPr>
                        <a:t>Score 4</a:t>
                      </a:r>
                      <a:r>
                        <a:rPr lang="en-IE" sz="700" b="0" i="0" u="none" strike="noStrike" dirty="0">
                          <a:solidFill>
                            <a:srgbClr val="000000"/>
                          </a:solidFill>
                          <a:latin typeface="Times New Roman" pitchFamily="18" charset="0"/>
                          <a:cs typeface="Times New Roman" pitchFamily="18" charset="0"/>
                        </a:rPr>
                        <a:t> +  </a:t>
                      </a:r>
                      <a:r>
                        <a:rPr lang="en-IE" sz="700" b="0" i="0" u="none" strike="noStrike" dirty="0" smtClean="0">
                          <a:solidFill>
                            <a:srgbClr val="000000"/>
                          </a:solidFill>
                          <a:latin typeface="Times New Roman" pitchFamily="18" charset="0"/>
                          <a:cs typeface="Times New Roman" pitchFamily="18" charset="0"/>
                        </a:rPr>
                        <a:t>source </a:t>
                      </a:r>
                      <a:r>
                        <a:rPr lang="en-IE" sz="700" b="0" i="0" u="none" strike="noStrike" dirty="0">
                          <a:solidFill>
                            <a:srgbClr val="000000"/>
                          </a:solidFill>
                          <a:latin typeface="Times New Roman" pitchFamily="18" charset="0"/>
                          <a:cs typeface="Times New Roman" pitchFamily="18" charset="0"/>
                        </a:rPr>
                        <a:t>code archived by Data Provider; feedback mechanism and international data quality assessment are considered in periodic data record updates by Data Provider</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1" i="0" u="none" strike="noStrike" dirty="0">
                          <a:solidFill>
                            <a:srgbClr val="000000"/>
                          </a:solidFill>
                          <a:latin typeface="Times New Roman" pitchFamily="18" charset="0"/>
                          <a:cs typeface="Times New Roman" pitchFamily="18" charset="0"/>
                        </a:rPr>
                        <a:t>Score 4+</a:t>
                      </a:r>
                      <a:r>
                        <a:rPr lang="en-IE" sz="700" b="0" i="0" u="none" strike="noStrike" dirty="0">
                          <a:solidFill>
                            <a:srgbClr val="000000"/>
                          </a:solidFill>
                          <a:latin typeface="Times New Roman" pitchFamily="18" charset="0"/>
                          <a:cs typeface="Times New Roman" pitchFamily="18" charset="0"/>
                        </a:rPr>
                        <a:t/>
                      </a:r>
                      <a:br>
                        <a:rPr lang="en-IE" sz="700" b="0" i="0" u="none" strike="noStrike" dirty="0">
                          <a:solidFill>
                            <a:srgbClr val="000000"/>
                          </a:solidFill>
                          <a:latin typeface="Times New Roman" pitchFamily="18" charset="0"/>
                          <a:cs typeface="Times New Roman" pitchFamily="18" charset="0"/>
                        </a:rPr>
                      </a:br>
                      <a:r>
                        <a:rPr lang="en-IE" sz="700" b="0" i="0" u="none" strike="noStrike" dirty="0">
                          <a:solidFill>
                            <a:srgbClr val="000000"/>
                          </a:solidFill>
                          <a:latin typeface="Times New Roman" pitchFamily="18" charset="0"/>
                          <a:cs typeface="Times New Roman" pitchFamily="18" charset="0"/>
                        </a:rPr>
                        <a:t>Research:  product becomes reference for certain applications</a:t>
                      </a:r>
                      <a:br>
                        <a:rPr lang="en-IE" sz="700" b="0" i="0" u="none" strike="noStrike" dirty="0">
                          <a:solidFill>
                            <a:srgbClr val="000000"/>
                          </a:solidFill>
                          <a:latin typeface="Times New Roman" pitchFamily="18" charset="0"/>
                          <a:cs typeface="Times New Roman" pitchFamily="18" charset="0"/>
                        </a:rPr>
                      </a:br>
                      <a:r>
                        <a:rPr lang="en-IE" sz="700" b="0" i="0" u="none" strike="noStrike" dirty="0">
                          <a:solidFill>
                            <a:srgbClr val="000000"/>
                          </a:solidFill>
                          <a:latin typeface="Times New Roman" pitchFamily="18" charset="0"/>
                          <a:cs typeface="Times New Roman" pitchFamily="18" charset="0"/>
                        </a:rPr>
                        <a:t>DSS: Societal and economic benefits are demonstrated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r h="1023552">
                <a:tc>
                  <a:txBody>
                    <a:bodyPr/>
                    <a:lstStyle/>
                    <a:p>
                      <a:pPr algn="ctr" rtl="0" fontAlgn="ctr"/>
                      <a:r>
                        <a:rPr lang="en-GB" sz="1100" b="1" i="0" u="none" strike="noStrike" dirty="0">
                          <a:solidFill>
                            <a:srgbClr val="000000"/>
                          </a:solidFill>
                          <a:latin typeface="Times New Roman" pitchFamily="18" charset="0"/>
                          <a:cs typeface="Times New Roman" pitchFamily="18" charset="0"/>
                        </a:rPr>
                        <a:t>6</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BC"/>
                    </a:solidFill>
                  </a:tcPr>
                </a:tc>
                <a:tc>
                  <a:txBody>
                    <a:bodyPr/>
                    <a:lstStyle/>
                    <a:p>
                      <a:pPr algn="ctr" rtl="0" fontAlgn="ctr"/>
                      <a:r>
                        <a:rPr lang="en-IE" sz="700" b="1" i="0" u="none" strike="noStrike" dirty="0">
                          <a:solidFill>
                            <a:srgbClr val="000000"/>
                          </a:solidFill>
                          <a:latin typeface="Times New Roman" pitchFamily="18" charset="0"/>
                          <a:cs typeface="Times New Roman" pitchFamily="18" charset="0"/>
                        </a:rPr>
                        <a:t>Score 5 + </a:t>
                      </a:r>
                      <a:r>
                        <a:rPr lang="en-IE" sz="700" b="0" i="0" u="none" strike="noStrike" dirty="0">
                          <a:solidFill>
                            <a:srgbClr val="000000"/>
                          </a:solidFill>
                          <a:latin typeface="Times New Roman" pitchFamily="18" charset="0"/>
                          <a:cs typeface="Times New Roman" pitchFamily="18" charset="0"/>
                        </a:rPr>
                        <a:t>fully compliant with standards; Turnkey System</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GB" sz="700" b="1" i="0" u="none" strike="noStrike" dirty="0">
                          <a:solidFill>
                            <a:srgbClr val="000000"/>
                          </a:solidFill>
                          <a:latin typeface="Times New Roman" pitchFamily="18" charset="0"/>
                          <a:cs typeface="Times New Roman" pitchFamily="18" charset="0"/>
                        </a:rPr>
                        <a:t>Score 5 + </a:t>
                      </a:r>
                      <a:r>
                        <a:rPr lang="en-GB" sz="700" b="0" i="0" u="none" strike="noStrike" dirty="0">
                          <a:solidFill>
                            <a:srgbClr val="000000"/>
                          </a:solidFill>
                          <a:latin typeface="Times New Roman" pitchFamily="18" charset="0"/>
                          <a:cs typeface="Times New Roman" pitchFamily="18" charset="0"/>
                        </a:rPr>
                        <a:t>regularly updated</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1" i="0" u="none" strike="noStrike" dirty="0">
                          <a:solidFill>
                            <a:srgbClr val="000000"/>
                          </a:solidFill>
                          <a:latin typeface="Times New Roman" pitchFamily="18" charset="0"/>
                          <a:cs typeface="Times New Roman" pitchFamily="18" charset="0"/>
                        </a:rPr>
                        <a:t>Score 5 + </a:t>
                      </a:r>
                      <a:r>
                        <a:rPr lang="en-IE" sz="700" b="0" i="0" u="none" strike="noStrike" dirty="0">
                          <a:solidFill>
                            <a:srgbClr val="000000"/>
                          </a:solidFill>
                          <a:latin typeface="Times New Roman" pitchFamily="18" charset="0"/>
                          <a:cs typeface="Times New Roman" pitchFamily="18" charset="0"/>
                        </a:rPr>
                        <a:t>journal papers on product updates are and more comprehensive validation and validation of quantitative uncertainty estimates are published; operations concept regularly updated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1" i="0" u="none" strike="noStrike" dirty="0">
                          <a:solidFill>
                            <a:srgbClr val="000000"/>
                          </a:solidFill>
                          <a:latin typeface="Times New Roman" pitchFamily="18" charset="0"/>
                          <a:cs typeface="Times New Roman" pitchFamily="18" charset="0"/>
                        </a:rPr>
                        <a:t>Score 5 + </a:t>
                      </a:r>
                      <a:r>
                        <a:rPr lang="en-IE" sz="700" b="0" i="0" u="none" strike="noStrike" dirty="0">
                          <a:solidFill>
                            <a:srgbClr val="000000"/>
                          </a:solidFill>
                          <a:latin typeface="Times New Roman" pitchFamily="18" charset="0"/>
                          <a:cs typeface="Times New Roman" pitchFamily="18" charset="0"/>
                        </a:rPr>
                        <a:t>SI traceability established; data provider participated in multiple inter-national data assessment and incorporating feedbacks into the product development cycle; temporal and spatial error covariance quantified;  Automated monitoring in place with results fed back to other accessible information, e.g. meta data or documentation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1" i="0" u="none" strike="noStrike" dirty="0">
                          <a:solidFill>
                            <a:srgbClr val="000000"/>
                          </a:solidFill>
                          <a:latin typeface="Times New Roman" pitchFamily="18" charset="0"/>
                          <a:cs typeface="Times New Roman" pitchFamily="18" charset="0"/>
                        </a:rPr>
                        <a:t>Score 5 </a:t>
                      </a:r>
                      <a:r>
                        <a:rPr lang="en-IE" sz="700" b="0" i="0" u="none" strike="noStrike" dirty="0">
                          <a:solidFill>
                            <a:srgbClr val="000000"/>
                          </a:solidFill>
                          <a:latin typeface="Times New Roman" pitchFamily="18" charset="0"/>
                          <a:cs typeface="Times New Roman" pitchFamily="18" charset="0"/>
                        </a:rPr>
                        <a:t>+  source code available to the public and capability for continuous data provisions established (ICDR)</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c>
                  <a:txBody>
                    <a:bodyPr/>
                    <a:lstStyle/>
                    <a:p>
                      <a:pPr algn="ctr" rtl="0" fontAlgn="ctr"/>
                      <a:r>
                        <a:rPr lang="en-IE" sz="700" b="1" i="0" u="none" strike="noStrike" dirty="0">
                          <a:solidFill>
                            <a:srgbClr val="000000"/>
                          </a:solidFill>
                          <a:latin typeface="Times New Roman" pitchFamily="18" charset="0"/>
                          <a:cs typeface="Times New Roman" pitchFamily="18" charset="0"/>
                        </a:rPr>
                        <a:t>Score 5 + </a:t>
                      </a:r>
                      <a:r>
                        <a:rPr lang="en-IE" sz="700" b="0" i="0" u="none" strike="noStrike" dirty="0">
                          <a:solidFill>
                            <a:srgbClr val="000000"/>
                          </a:solidFill>
                          <a:latin typeface="Times New Roman" pitchFamily="18" charset="0"/>
                          <a:cs typeface="Times New Roman" pitchFamily="18" charset="0"/>
                        </a:rPr>
                        <a:t/>
                      </a:r>
                      <a:br>
                        <a:rPr lang="en-IE" sz="700" b="0" i="0" u="none" strike="noStrike" dirty="0">
                          <a:solidFill>
                            <a:srgbClr val="000000"/>
                          </a:solidFill>
                          <a:latin typeface="Times New Roman" pitchFamily="18" charset="0"/>
                          <a:cs typeface="Times New Roman" pitchFamily="18" charset="0"/>
                        </a:rPr>
                      </a:br>
                      <a:r>
                        <a:rPr lang="en-IE" sz="700" b="0" i="0" u="none" strike="noStrike" dirty="0">
                          <a:solidFill>
                            <a:srgbClr val="000000"/>
                          </a:solidFill>
                          <a:latin typeface="Times New Roman" pitchFamily="18" charset="0"/>
                          <a:cs typeface="Times New Roman" pitchFamily="18" charset="0"/>
                        </a:rPr>
                        <a:t>Research: Product and its applications becomes references  in multiple research field</a:t>
                      </a:r>
                      <a:br>
                        <a:rPr lang="en-IE" sz="700" b="0" i="0" u="none" strike="noStrike" dirty="0">
                          <a:solidFill>
                            <a:srgbClr val="000000"/>
                          </a:solidFill>
                          <a:latin typeface="Times New Roman" pitchFamily="18" charset="0"/>
                          <a:cs typeface="Times New Roman" pitchFamily="18" charset="0"/>
                        </a:rPr>
                      </a:br>
                      <a:r>
                        <a:rPr lang="en-IE" sz="700" b="0" i="0" u="none" strike="noStrike" dirty="0">
                          <a:solidFill>
                            <a:srgbClr val="000000"/>
                          </a:solidFill>
                          <a:latin typeface="Times New Roman" pitchFamily="18" charset="0"/>
                          <a:cs typeface="Times New Roman" pitchFamily="18" charset="0"/>
                        </a:rPr>
                        <a:t>DSS: Influence on decision and policy making demonstrated </a:t>
                      </a:r>
                    </a:p>
                  </a:txBody>
                  <a:tcPr marL="19500" marR="19500" marT="18000" marB="180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BEEF3"/>
                    </a:solidFill>
                  </a:tcPr>
                </a:tc>
              </a:tr>
            </a:tbl>
          </a:graphicData>
        </a:graphic>
      </p:graphicFrame>
      <p:sp>
        <p:nvSpPr>
          <p:cNvPr id="7" name="Down Arrow 6"/>
          <p:cNvSpPr/>
          <p:nvPr/>
        </p:nvSpPr>
        <p:spPr bwMode="auto">
          <a:xfrm flipH="1">
            <a:off x="249090" y="1355170"/>
            <a:ext cx="311765" cy="4860540"/>
          </a:xfrm>
          <a:prstGeom prst="downArrow">
            <a:avLst/>
          </a:prstGeom>
          <a:gradFill>
            <a:gsLst>
              <a:gs pos="0">
                <a:srgbClr val="FF0000"/>
              </a:gs>
              <a:gs pos="42000">
                <a:srgbClr val="FFFF00"/>
              </a:gs>
              <a:gs pos="100000">
                <a:srgbClr val="00B050"/>
              </a:gs>
            </a:gsLst>
            <a:lin ang="5400000" scaled="0"/>
          </a:gradFill>
          <a:ln w="9525" cap="flat" cmpd="sng" algn="ctr">
            <a:noFill/>
            <a:prstDash val="solid"/>
            <a:round/>
            <a:headEnd type="none" w="med" len="med"/>
            <a:tailEnd type="none" w="med" len="med"/>
          </a:ln>
          <a:effectLst/>
        </p:spPr>
        <p:txBody>
          <a:bodyPr vert="horz" wrap="square" lIns="37681" tIns="37681" rIns="37681" bIns="37681" numCol="1" rtlCol="0" anchor="t" anchorCtr="0" compatLnSpc="1">
            <a:prstTxWarp prst="textNoShape">
              <a:avLst/>
            </a:prstTxWarp>
          </a:bodyPr>
          <a:lstStyle/>
          <a:p>
            <a:pPr defTabSz="957049" eaLnBrk="0" hangingPunct="0">
              <a:spcBef>
                <a:spcPct val="50000"/>
              </a:spcBef>
            </a:pPr>
            <a:endParaRPr lang="en-GB" dirty="0" smtClean="0">
              <a:solidFill>
                <a:srgbClr val="FFFFFF"/>
              </a:solidFill>
            </a:endParaRPr>
          </a:p>
        </p:txBody>
      </p:sp>
      <p:pic>
        <p:nvPicPr>
          <p:cNvPr id="5" name="Picture 3" descr="C:\Jörg\Projects\GMES_Space_Call_2012\GMES-SPA.2012.1.3-02 Coordination of Validation for Reanalysis\Core Climax Logo.jpg"/>
          <p:cNvPicPr>
            <a:picLocks noChangeAspect="1" noChangeArrowheads="1"/>
          </p:cNvPicPr>
          <p:nvPr/>
        </p:nvPicPr>
        <p:blipFill>
          <a:blip r:embed="rId2" cstate="print"/>
          <a:srcRect/>
          <a:stretch>
            <a:fillRect/>
          </a:stretch>
        </p:blipFill>
        <p:spPr bwMode="auto">
          <a:xfrm>
            <a:off x="8339962" y="76157"/>
            <a:ext cx="1496092" cy="720000"/>
          </a:xfrm>
          <a:prstGeom prst="rect">
            <a:avLst/>
          </a:prstGeom>
          <a:noFill/>
        </p:spPr>
      </p:pic>
      <p:pic>
        <p:nvPicPr>
          <p:cNvPr id="6" name="Picture 5" descr="FP7-coo-RGB.gif"/>
          <p:cNvPicPr>
            <a:picLocks noChangeAspect="1"/>
          </p:cNvPicPr>
          <p:nvPr/>
        </p:nvPicPr>
        <p:blipFill>
          <a:blip r:embed="rId3" cstate="print"/>
          <a:stretch>
            <a:fillRect/>
          </a:stretch>
        </p:blipFill>
        <p:spPr>
          <a:xfrm>
            <a:off x="7412003" y="76157"/>
            <a:ext cx="885117" cy="720000"/>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996362" cy="839788"/>
          </a:xfrm>
          <a:prstGeom prst="rect">
            <a:avLst/>
          </a:prstGeom>
        </p:spPr>
        <p:txBody>
          <a:bodyPr lIns="95706" tIns="47852" rIns="95706" bIns="47852" anchor="ctr"/>
          <a:lstStyle/>
          <a:p>
            <a:pPr eaLnBrk="0" hangingPunct="0">
              <a:defRPr/>
            </a:pPr>
            <a:r>
              <a:rPr lang="en-GB" sz="3000" kern="0" dirty="0" smtClean="0">
                <a:solidFill>
                  <a:srgbClr val="FFFFFF"/>
                </a:solidFill>
                <a:latin typeface="Arial" pitchFamily="34" charset="0"/>
                <a:cs typeface="Arial" pitchFamily="34" charset="0"/>
              </a:rPr>
              <a:t>Sub Matrix – Software Readiness</a:t>
            </a:r>
          </a:p>
        </p:txBody>
      </p:sp>
      <p:graphicFrame>
        <p:nvGraphicFramePr>
          <p:cNvPr id="21" name="Table 20"/>
          <p:cNvGraphicFramePr>
            <a:graphicFrameLocks noGrp="1"/>
          </p:cNvGraphicFramePr>
          <p:nvPr/>
        </p:nvGraphicFramePr>
        <p:xfrm>
          <a:off x="662523" y="2492896"/>
          <a:ext cx="8815248" cy="3955580"/>
        </p:xfrm>
        <a:graphic>
          <a:graphicData uri="http://schemas.openxmlformats.org/drawingml/2006/table">
            <a:tbl>
              <a:tblPr/>
              <a:tblGrid>
                <a:gridCol w="2600181"/>
                <a:gridCol w="2388785"/>
                <a:gridCol w="2382229"/>
                <a:gridCol w="1444053"/>
              </a:tblGrid>
              <a:tr h="407280">
                <a:tc>
                  <a:txBody>
                    <a:bodyPr/>
                    <a:lstStyle/>
                    <a:p>
                      <a:pPr algn="ctr" rtl="0" fontAlgn="b">
                        <a:lnSpc>
                          <a:spcPct val="110000"/>
                        </a:lnSpc>
                      </a:pPr>
                      <a:r>
                        <a:rPr lang="en-GB" sz="1000" b="1" i="0" u="none" strike="noStrike" dirty="0">
                          <a:solidFill>
                            <a:srgbClr val="000000"/>
                          </a:solidFill>
                          <a:latin typeface="Verdana" pitchFamily="34" charset="0"/>
                          <a:ea typeface="Verdana" pitchFamily="34" charset="0"/>
                          <a:cs typeface="Verdana" pitchFamily="34" charset="0"/>
                        </a:rPr>
                        <a:t>Coding standards</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20000"/>
                      </a:srgbClr>
                    </a:solidFill>
                  </a:tcPr>
                </a:tc>
                <a:tc>
                  <a:txBody>
                    <a:bodyPr/>
                    <a:lstStyle/>
                    <a:p>
                      <a:pPr algn="ctr" rtl="0" fontAlgn="b">
                        <a:lnSpc>
                          <a:spcPct val="110000"/>
                        </a:lnSpc>
                      </a:pPr>
                      <a:r>
                        <a:rPr lang="en-GB" sz="1000" b="1" i="0" u="none" strike="noStrike" dirty="0">
                          <a:solidFill>
                            <a:srgbClr val="000000"/>
                          </a:solidFill>
                          <a:latin typeface="Verdana" pitchFamily="34" charset="0"/>
                          <a:ea typeface="Verdana" pitchFamily="34" charset="0"/>
                          <a:cs typeface="Verdana" pitchFamily="34" charset="0"/>
                        </a:rPr>
                        <a:t>Software Documentation</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20000"/>
                      </a:srgbClr>
                    </a:solidFill>
                  </a:tcPr>
                </a:tc>
                <a:tc>
                  <a:txBody>
                    <a:bodyPr/>
                    <a:lstStyle/>
                    <a:p>
                      <a:pPr algn="ctr" rtl="0" fontAlgn="b">
                        <a:lnSpc>
                          <a:spcPct val="110000"/>
                        </a:lnSpc>
                      </a:pPr>
                      <a:r>
                        <a:rPr lang="en-GB" sz="1000" b="1" i="0" u="none" strike="noStrike" dirty="0">
                          <a:solidFill>
                            <a:srgbClr val="000000"/>
                          </a:solidFill>
                          <a:latin typeface="Verdana" pitchFamily="34" charset="0"/>
                          <a:ea typeface="Verdana" pitchFamily="34" charset="0"/>
                          <a:cs typeface="Verdana" pitchFamily="34" charset="0"/>
                        </a:rPr>
                        <a:t>Numerical Reproducibility and Portability </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20000"/>
                      </a:srgbClr>
                    </a:solidFill>
                  </a:tcPr>
                </a:tc>
                <a:tc>
                  <a:txBody>
                    <a:bodyPr/>
                    <a:lstStyle/>
                    <a:p>
                      <a:pPr algn="ctr" rtl="0" fontAlgn="b">
                        <a:lnSpc>
                          <a:spcPct val="110000"/>
                        </a:lnSpc>
                      </a:pPr>
                      <a:r>
                        <a:rPr lang="en-GB" sz="1000" b="1" i="0" u="none" strike="noStrike" dirty="0">
                          <a:solidFill>
                            <a:srgbClr val="000000"/>
                          </a:solidFill>
                          <a:latin typeface="Verdana" pitchFamily="34" charset="0"/>
                          <a:ea typeface="Verdana" pitchFamily="34" charset="0"/>
                          <a:cs typeface="Verdana" pitchFamily="34" charset="0"/>
                        </a:rPr>
                        <a:t>Security</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20000"/>
                      </a:srgbClr>
                    </a:solidFill>
                  </a:tcPr>
                </a:tc>
              </a:tr>
              <a:tr h="337752">
                <a:tc>
                  <a:txBody>
                    <a:bodyPr/>
                    <a:lstStyle/>
                    <a:p>
                      <a:pPr algn="ctr" fontAlgn="ctr">
                        <a:lnSpc>
                          <a:spcPct val="110000"/>
                        </a:lnSpc>
                      </a:pPr>
                      <a:r>
                        <a:rPr lang="en-IE" sz="1000" b="0" i="0" u="none" strike="noStrike" dirty="0">
                          <a:solidFill>
                            <a:srgbClr val="000000"/>
                          </a:solidFill>
                          <a:latin typeface="Verdana" pitchFamily="34" charset="0"/>
                          <a:ea typeface="Verdana" pitchFamily="34" charset="0"/>
                          <a:cs typeface="Verdana" pitchFamily="34" charset="0"/>
                        </a:rPr>
                        <a:t>No coding standard or guidance identified or defined</a:t>
                      </a:r>
                    </a:p>
                  </a:txBody>
                  <a:tcPr marL="39000" marR="39000" marT="18000" marB="18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0000"/>
                        </a:lnSpc>
                      </a:pPr>
                      <a:r>
                        <a:rPr lang="en-GB" sz="1000" b="0" i="0" u="none" strike="noStrike" dirty="0">
                          <a:solidFill>
                            <a:srgbClr val="000000"/>
                          </a:solidFill>
                          <a:latin typeface="Verdana" pitchFamily="34" charset="0"/>
                          <a:ea typeface="Verdana" pitchFamily="34" charset="0"/>
                          <a:cs typeface="Verdana" pitchFamily="34" charset="0"/>
                        </a:rPr>
                        <a:t>No documentation</a:t>
                      </a:r>
                    </a:p>
                  </a:txBody>
                  <a:tcPr marL="39000" marR="39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lnSpc>
                          <a:spcPct val="110000"/>
                        </a:lnSpc>
                      </a:pPr>
                      <a:r>
                        <a:rPr lang="en-GB" sz="1000" b="0" i="0" u="none" strike="noStrike">
                          <a:solidFill>
                            <a:srgbClr val="000000"/>
                          </a:solidFill>
                          <a:latin typeface="Verdana" pitchFamily="34" charset="0"/>
                          <a:ea typeface="Verdana" pitchFamily="34" charset="0"/>
                          <a:cs typeface="Verdana" pitchFamily="34" charset="0"/>
                        </a:rPr>
                        <a:t>Not evaluated</a:t>
                      </a:r>
                    </a:p>
                  </a:txBody>
                  <a:tcPr marL="39000" marR="39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0000"/>
                        </a:lnSpc>
                      </a:pPr>
                      <a:r>
                        <a:rPr lang="en-GB" sz="1000" b="0" i="0" u="none" strike="noStrike">
                          <a:solidFill>
                            <a:srgbClr val="000000"/>
                          </a:solidFill>
                          <a:latin typeface="Verdana" pitchFamily="34" charset="0"/>
                          <a:ea typeface="Verdana" pitchFamily="34" charset="0"/>
                          <a:cs typeface="Verdana" pitchFamily="34" charset="0"/>
                        </a:rPr>
                        <a:t>Not evaluated</a:t>
                      </a:r>
                    </a:p>
                  </a:txBody>
                  <a:tcPr marL="39000" marR="39000" marT="18000" marB="18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20861">
                <a:tc>
                  <a:txBody>
                    <a:bodyPr/>
                    <a:lstStyle/>
                    <a:p>
                      <a:pPr algn="ctr" fontAlgn="ctr">
                        <a:lnSpc>
                          <a:spcPct val="110000"/>
                        </a:lnSpc>
                      </a:pPr>
                      <a:r>
                        <a:rPr lang="en-IE" sz="1000" b="0" i="0" u="none" strike="noStrike" dirty="0">
                          <a:solidFill>
                            <a:srgbClr val="000000"/>
                          </a:solidFill>
                          <a:latin typeface="Verdana" pitchFamily="34" charset="0"/>
                          <a:ea typeface="Verdana" pitchFamily="34" charset="0"/>
                          <a:cs typeface="Verdana" pitchFamily="34" charset="0"/>
                        </a:rPr>
                        <a:t>Coding standard or guidance is identified or defined, but not applied</a:t>
                      </a:r>
                    </a:p>
                  </a:txBody>
                  <a:tcPr marL="39000" marR="39000" marT="18000" marB="18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0000"/>
                        </a:lnSpc>
                      </a:pPr>
                      <a:r>
                        <a:rPr lang="en-GB" sz="1000" b="0" i="0" u="none" strike="noStrike" dirty="0">
                          <a:solidFill>
                            <a:srgbClr val="000000"/>
                          </a:solidFill>
                          <a:latin typeface="Verdana" pitchFamily="34" charset="0"/>
                          <a:ea typeface="Verdana" pitchFamily="34" charset="0"/>
                          <a:cs typeface="Verdana" pitchFamily="34" charset="0"/>
                        </a:rPr>
                        <a:t>Minimal documentation</a:t>
                      </a:r>
                    </a:p>
                  </a:txBody>
                  <a:tcPr marL="39000" marR="39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lnSpc>
                          <a:spcPct val="110000"/>
                        </a:lnSpc>
                      </a:pPr>
                      <a:r>
                        <a:rPr lang="en-IE" sz="1000" b="0" i="0" u="none" strike="noStrike">
                          <a:solidFill>
                            <a:srgbClr val="000000"/>
                          </a:solidFill>
                          <a:latin typeface="Verdana" pitchFamily="34" charset="0"/>
                          <a:ea typeface="Verdana" pitchFamily="34" charset="0"/>
                          <a:cs typeface="Verdana" pitchFamily="34" charset="0"/>
                        </a:rPr>
                        <a:t>PI affirms reproducibility under identical conditions</a:t>
                      </a:r>
                    </a:p>
                  </a:txBody>
                  <a:tcPr marL="39000" marR="39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0000"/>
                        </a:lnSpc>
                      </a:pPr>
                      <a:r>
                        <a:rPr lang="en-IE" sz="1000" b="0" i="0" u="none" strike="noStrike">
                          <a:solidFill>
                            <a:srgbClr val="000000"/>
                          </a:solidFill>
                          <a:latin typeface="Verdana" pitchFamily="34" charset="0"/>
                          <a:ea typeface="Verdana" pitchFamily="34" charset="0"/>
                          <a:cs typeface="Verdana" pitchFamily="34" charset="0"/>
                        </a:rPr>
                        <a:t>PI affirms no security problems</a:t>
                      </a:r>
                    </a:p>
                  </a:txBody>
                  <a:tcPr marL="39000" marR="39000" marT="18000" marB="18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01435">
                <a:tc>
                  <a:txBody>
                    <a:bodyPr/>
                    <a:lstStyle/>
                    <a:p>
                      <a:pPr algn="ctr" fontAlgn="ctr">
                        <a:lnSpc>
                          <a:spcPct val="110000"/>
                        </a:lnSpc>
                      </a:pPr>
                      <a:r>
                        <a:rPr lang="en-IE" sz="1000" b="0" i="0" u="none" strike="noStrike" dirty="0">
                          <a:solidFill>
                            <a:srgbClr val="000000"/>
                          </a:solidFill>
                          <a:latin typeface="Verdana" pitchFamily="34" charset="0"/>
                          <a:ea typeface="Verdana" pitchFamily="34" charset="0"/>
                          <a:cs typeface="Verdana" pitchFamily="34" charset="0"/>
                        </a:rPr>
                        <a:t>Score 2 + standards are partially applied and some compliance results are available</a:t>
                      </a:r>
                    </a:p>
                  </a:txBody>
                  <a:tcPr marL="39000" marR="39000" marT="18000" marB="18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0000"/>
                        </a:lnSpc>
                      </a:pPr>
                      <a:r>
                        <a:rPr lang="en-IE" sz="1000" b="0" i="0" u="none" strike="noStrike" dirty="0">
                          <a:solidFill>
                            <a:srgbClr val="000000"/>
                          </a:solidFill>
                          <a:latin typeface="Verdana" pitchFamily="34" charset="0"/>
                          <a:ea typeface="Verdana" pitchFamily="34" charset="0"/>
                          <a:cs typeface="Verdana" pitchFamily="34" charset="0"/>
                        </a:rPr>
                        <a:t>Header and process description (comments) in the code, README complete </a:t>
                      </a:r>
                    </a:p>
                  </a:txBody>
                  <a:tcPr marL="39000" marR="39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lnSpc>
                          <a:spcPct val="110000"/>
                        </a:lnSpc>
                      </a:pPr>
                      <a:r>
                        <a:rPr lang="en-IE" sz="1000" b="0" i="0" u="none" strike="noStrike">
                          <a:solidFill>
                            <a:srgbClr val="000000"/>
                          </a:solidFill>
                          <a:latin typeface="Verdana" pitchFamily="34" charset="0"/>
                          <a:ea typeface="Verdana" pitchFamily="34" charset="0"/>
                          <a:cs typeface="Verdana" pitchFamily="34" charset="0"/>
                        </a:rPr>
                        <a:t>PI affirms reproducibility and portability</a:t>
                      </a:r>
                    </a:p>
                  </a:txBody>
                  <a:tcPr marL="39000" marR="39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0000"/>
                        </a:lnSpc>
                      </a:pPr>
                      <a:r>
                        <a:rPr lang="en-IE" sz="1000" b="0" i="0" u="none" strike="noStrike">
                          <a:solidFill>
                            <a:srgbClr val="000000"/>
                          </a:solidFill>
                          <a:latin typeface="Verdana" pitchFamily="34" charset="0"/>
                          <a:ea typeface="Verdana" pitchFamily="34" charset="0"/>
                          <a:cs typeface="Verdana" pitchFamily="34" charset="0"/>
                        </a:rPr>
                        <a:t>Submitted for data provider’s security review</a:t>
                      </a:r>
                    </a:p>
                  </a:txBody>
                  <a:tcPr marL="39000" marR="39000" marT="18000" marB="18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61147">
                <a:tc>
                  <a:txBody>
                    <a:bodyPr/>
                    <a:lstStyle/>
                    <a:p>
                      <a:pPr algn="ctr" fontAlgn="ctr">
                        <a:lnSpc>
                          <a:spcPct val="110000"/>
                        </a:lnSpc>
                      </a:pPr>
                      <a:r>
                        <a:rPr lang="en-IE" sz="1000" b="0" i="0" u="none" strike="noStrike">
                          <a:solidFill>
                            <a:srgbClr val="000000"/>
                          </a:solidFill>
                          <a:latin typeface="Verdana" pitchFamily="34" charset="0"/>
                          <a:ea typeface="Verdana" pitchFamily="34" charset="0"/>
                          <a:cs typeface="Verdana" pitchFamily="34" charset="0"/>
                        </a:rPr>
                        <a:t>Score 3 + compliance is systematically checked in all code, but not yet compliant to the standards.</a:t>
                      </a:r>
                    </a:p>
                  </a:txBody>
                  <a:tcPr marL="39000" marR="39000" marT="18000" marB="18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0000"/>
                        </a:lnSpc>
                      </a:pPr>
                      <a:r>
                        <a:rPr lang="en-GB" sz="1000" b="0" i="0" u="none" strike="noStrike" dirty="0">
                          <a:solidFill>
                            <a:srgbClr val="000000"/>
                          </a:solidFill>
                          <a:latin typeface="Verdana" pitchFamily="34" charset="0"/>
                          <a:ea typeface="Verdana" pitchFamily="34" charset="0"/>
                          <a:cs typeface="Verdana" pitchFamily="34" charset="0"/>
                        </a:rPr>
                        <a:t>Score 3 + a draft Software Installation/User Manual</a:t>
                      </a:r>
                    </a:p>
                  </a:txBody>
                  <a:tcPr marL="39000" marR="39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lnSpc>
                          <a:spcPct val="110000"/>
                        </a:lnSpc>
                      </a:pPr>
                      <a:r>
                        <a:rPr lang="en-IE" sz="1000" b="0" i="0" u="none" strike="noStrike" dirty="0">
                          <a:solidFill>
                            <a:srgbClr val="000000"/>
                          </a:solidFill>
                          <a:latin typeface="Verdana" pitchFamily="34" charset="0"/>
                          <a:ea typeface="Verdana" pitchFamily="34" charset="0"/>
                          <a:cs typeface="Verdana" pitchFamily="34" charset="0"/>
                        </a:rPr>
                        <a:t>3rd party affirms reproducibility and portability</a:t>
                      </a:r>
                    </a:p>
                  </a:txBody>
                  <a:tcPr marL="39000" marR="39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0000"/>
                        </a:lnSpc>
                      </a:pPr>
                      <a:r>
                        <a:rPr lang="en-IE" sz="1000" b="0" i="0" u="none" strike="noStrike">
                          <a:solidFill>
                            <a:srgbClr val="000000"/>
                          </a:solidFill>
                          <a:latin typeface="Verdana" pitchFamily="34" charset="0"/>
                          <a:ea typeface="Verdana" pitchFamily="34" charset="0"/>
                          <a:cs typeface="Verdana" pitchFamily="34" charset="0"/>
                        </a:rPr>
                        <a:t>Passes data provider’s security review</a:t>
                      </a:r>
                    </a:p>
                  </a:txBody>
                  <a:tcPr marL="39000" marR="39000" marT="18000" marB="18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122297">
                <a:tc>
                  <a:txBody>
                    <a:bodyPr/>
                    <a:lstStyle/>
                    <a:p>
                      <a:pPr algn="ctr" fontAlgn="ctr">
                        <a:lnSpc>
                          <a:spcPct val="110000"/>
                        </a:lnSpc>
                      </a:pPr>
                      <a:r>
                        <a:rPr lang="en-IE" sz="1000" b="0" i="0" u="none" strike="noStrike">
                          <a:solidFill>
                            <a:srgbClr val="000000"/>
                          </a:solidFill>
                          <a:latin typeface="Verdana" pitchFamily="34" charset="0"/>
                          <a:ea typeface="Verdana" pitchFamily="34" charset="0"/>
                          <a:cs typeface="Verdana" pitchFamily="34" charset="0"/>
                        </a:rPr>
                        <a:t>Score 4 + standards are systematically applied in all code and compliance is systematically checked in all code. Code is not fully compliant to the standards. Improvement actions to achieve full compliance are defined.</a:t>
                      </a:r>
                    </a:p>
                  </a:txBody>
                  <a:tcPr marL="39000" marR="39000" marT="18000" marB="18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0000"/>
                        </a:lnSpc>
                      </a:pPr>
                      <a:r>
                        <a:rPr lang="en-IE" sz="1000" b="0" i="0" u="none" strike="noStrike" dirty="0">
                          <a:solidFill>
                            <a:srgbClr val="000000"/>
                          </a:solidFill>
                          <a:latin typeface="Verdana" pitchFamily="34" charset="0"/>
                          <a:ea typeface="Verdana" pitchFamily="34" charset="0"/>
                          <a:cs typeface="Verdana" pitchFamily="34" charset="0"/>
                        </a:rPr>
                        <a:t>Score 4 + enhanced process descriptions throughout the code; software installation/user manual complete</a:t>
                      </a:r>
                    </a:p>
                  </a:txBody>
                  <a:tcPr marL="39000" marR="39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lnSpc>
                          <a:spcPct val="110000"/>
                        </a:lnSpc>
                      </a:pPr>
                      <a:r>
                        <a:rPr lang="en-IE" sz="1000" b="0" i="0" u="none" strike="noStrike" dirty="0">
                          <a:solidFill>
                            <a:srgbClr val="000000"/>
                          </a:solidFill>
                          <a:latin typeface="Verdana" pitchFamily="34" charset="0"/>
                          <a:ea typeface="Verdana" pitchFamily="34" charset="0"/>
                          <a:cs typeface="Verdana" pitchFamily="34" charset="0"/>
                        </a:rPr>
                        <a:t>Score 4 + 3rd party can install the code operationally</a:t>
                      </a:r>
                    </a:p>
                  </a:txBody>
                  <a:tcPr marL="39000" marR="39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10000"/>
                        </a:lnSpc>
                      </a:pPr>
                      <a:r>
                        <a:rPr lang="en-IE" sz="1000" b="0" i="0" u="none" strike="noStrike" dirty="0">
                          <a:solidFill>
                            <a:srgbClr val="000000"/>
                          </a:solidFill>
                          <a:latin typeface="Verdana" pitchFamily="34" charset="0"/>
                          <a:ea typeface="Verdana" pitchFamily="34" charset="0"/>
                          <a:cs typeface="Verdana" pitchFamily="34" charset="0"/>
                        </a:rPr>
                        <a:t>Continues to pass the data provider’s review</a:t>
                      </a:r>
                    </a:p>
                  </a:txBody>
                  <a:tcPr marL="39000" marR="39000" marT="18000" marB="18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37752">
                <a:tc>
                  <a:txBody>
                    <a:bodyPr/>
                    <a:lstStyle/>
                    <a:p>
                      <a:pPr algn="ctr" fontAlgn="ctr">
                        <a:lnSpc>
                          <a:spcPct val="110000"/>
                        </a:lnSpc>
                      </a:pPr>
                      <a:r>
                        <a:rPr lang="en-IE" sz="1000" b="0" i="0" u="none" strike="noStrike">
                          <a:solidFill>
                            <a:srgbClr val="000000"/>
                          </a:solidFill>
                          <a:latin typeface="Verdana" pitchFamily="34" charset="0"/>
                          <a:ea typeface="Verdana" pitchFamily="34" charset="0"/>
                          <a:cs typeface="Verdana" pitchFamily="34" charset="0"/>
                        </a:rPr>
                        <a:t>Score 5 + code is fully compliant with standards.</a:t>
                      </a:r>
                    </a:p>
                  </a:txBody>
                  <a:tcPr marL="39000" marR="39000" marT="18000" marB="18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ctr">
                        <a:lnSpc>
                          <a:spcPct val="110000"/>
                        </a:lnSpc>
                      </a:pPr>
                      <a:r>
                        <a:rPr lang="en-GB" sz="1000" b="0" i="0" u="none" strike="noStrike">
                          <a:solidFill>
                            <a:srgbClr val="000000"/>
                          </a:solidFill>
                          <a:latin typeface="Verdana" pitchFamily="34" charset="0"/>
                          <a:ea typeface="Verdana" pitchFamily="34" charset="0"/>
                          <a:cs typeface="Verdana" pitchFamily="34" charset="0"/>
                        </a:rPr>
                        <a:t>As in score 5</a:t>
                      </a:r>
                    </a:p>
                  </a:txBody>
                  <a:tcPr marL="39000" marR="39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rtl="0" fontAlgn="ctr">
                        <a:lnSpc>
                          <a:spcPct val="110000"/>
                        </a:lnSpc>
                      </a:pPr>
                      <a:r>
                        <a:rPr lang="en-GB" sz="1000" b="0" i="0" u="none" strike="noStrike" dirty="0">
                          <a:solidFill>
                            <a:srgbClr val="000000"/>
                          </a:solidFill>
                          <a:latin typeface="Verdana" pitchFamily="34" charset="0"/>
                          <a:ea typeface="Verdana" pitchFamily="34" charset="0"/>
                          <a:cs typeface="Verdana" pitchFamily="34" charset="0"/>
                        </a:rPr>
                        <a:t>Score 5 + Turnkey system</a:t>
                      </a:r>
                    </a:p>
                  </a:txBody>
                  <a:tcPr marL="39000" marR="39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ctr" fontAlgn="ctr">
                        <a:lnSpc>
                          <a:spcPct val="110000"/>
                        </a:lnSpc>
                      </a:pPr>
                      <a:r>
                        <a:rPr lang="en-GB" sz="1000" b="0" i="0" u="none" strike="noStrike" dirty="0">
                          <a:solidFill>
                            <a:srgbClr val="000000"/>
                          </a:solidFill>
                          <a:latin typeface="Verdana" pitchFamily="34" charset="0"/>
                          <a:ea typeface="Verdana" pitchFamily="34" charset="0"/>
                          <a:cs typeface="Verdana" pitchFamily="34" charset="0"/>
                        </a:rPr>
                        <a:t>As in score 5</a:t>
                      </a:r>
                    </a:p>
                  </a:txBody>
                  <a:tcPr marL="39000" marR="39000" marT="18000" marB="18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r>
            </a:tbl>
          </a:graphicData>
        </a:graphic>
      </p:graphicFrame>
      <p:sp>
        <p:nvSpPr>
          <p:cNvPr id="22" name="Freeform 21"/>
          <p:cNvSpPr/>
          <p:nvPr/>
        </p:nvSpPr>
        <p:spPr bwMode="auto">
          <a:xfrm>
            <a:off x="662538" y="1844824"/>
            <a:ext cx="8815249" cy="648072"/>
          </a:xfrm>
          <a:custGeom>
            <a:avLst/>
            <a:gdLst>
              <a:gd name="connsiteX0" fmla="*/ 301658 w 2328421"/>
              <a:gd name="connsiteY0" fmla="*/ 0 h 1206630"/>
              <a:gd name="connsiteX1" fmla="*/ 0 w 2328421"/>
              <a:gd name="connsiteY1" fmla="*/ 1206630 h 1206630"/>
              <a:gd name="connsiteX2" fmla="*/ 2328421 w 2328421"/>
              <a:gd name="connsiteY2" fmla="*/ 1206630 h 1206630"/>
              <a:gd name="connsiteX3" fmla="*/ 1310326 w 2328421"/>
              <a:gd name="connsiteY3" fmla="*/ 131975 h 1206630"/>
              <a:gd name="connsiteX4" fmla="*/ 301658 w 2328421"/>
              <a:gd name="connsiteY4" fmla="*/ 0 h 1206630"/>
              <a:gd name="connsiteX0" fmla="*/ 301658 w 2328421"/>
              <a:gd name="connsiteY0" fmla="*/ 0 h 1206630"/>
              <a:gd name="connsiteX1" fmla="*/ 0 w 2328421"/>
              <a:gd name="connsiteY1" fmla="*/ 1206630 h 1206630"/>
              <a:gd name="connsiteX2" fmla="*/ 2328421 w 2328421"/>
              <a:gd name="connsiteY2" fmla="*/ 1206630 h 1206630"/>
              <a:gd name="connsiteX3" fmla="*/ 1296144 w 2328421"/>
              <a:gd name="connsiteY3" fmla="*/ 54948 h 1206630"/>
              <a:gd name="connsiteX4" fmla="*/ 301658 w 2328421"/>
              <a:gd name="connsiteY4" fmla="*/ 0 h 1206630"/>
              <a:gd name="connsiteX0" fmla="*/ 301658 w 2328421"/>
              <a:gd name="connsiteY0" fmla="*/ 17060 h 1223690"/>
              <a:gd name="connsiteX1" fmla="*/ 0 w 2328421"/>
              <a:gd name="connsiteY1" fmla="*/ 1223690 h 1223690"/>
              <a:gd name="connsiteX2" fmla="*/ 2328421 w 2328421"/>
              <a:gd name="connsiteY2" fmla="*/ 1223690 h 1223690"/>
              <a:gd name="connsiteX3" fmla="*/ 1296144 w 2328421"/>
              <a:gd name="connsiteY3" fmla="*/ 0 h 1223690"/>
              <a:gd name="connsiteX4" fmla="*/ 301658 w 2328421"/>
              <a:gd name="connsiteY4" fmla="*/ 17060 h 1223690"/>
              <a:gd name="connsiteX0" fmla="*/ 301658 w 2328421"/>
              <a:gd name="connsiteY0" fmla="*/ 0 h 1206630"/>
              <a:gd name="connsiteX1" fmla="*/ 0 w 2328421"/>
              <a:gd name="connsiteY1" fmla="*/ 1206630 h 1206630"/>
              <a:gd name="connsiteX2" fmla="*/ 2328421 w 2328421"/>
              <a:gd name="connsiteY2" fmla="*/ 1206630 h 1206630"/>
              <a:gd name="connsiteX3" fmla="*/ 1296144 w 2328421"/>
              <a:gd name="connsiteY3" fmla="*/ 54948 h 1206630"/>
              <a:gd name="connsiteX4" fmla="*/ 301658 w 2328421"/>
              <a:gd name="connsiteY4" fmla="*/ 0 h 1206630"/>
              <a:gd name="connsiteX0" fmla="*/ 301658 w 2328421"/>
              <a:gd name="connsiteY0" fmla="*/ 17060 h 1223690"/>
              <a:gd name="connsiteX1" fmla="*/ 0 w 2328421"/>
              <a:gd name="connsiteY1" fmla="*/ 1223690 h 1223690"/>
              <a:gd name="connsiteX2" fmla="*/ 2328421 w 2328421"/>
              <a:gd name="connsiteY2" fmla="*/ 1223690 h 1223690"/>
              <a:gd name="connsiteX3" fmla="*/ 1296144 w 2328421"/>
              <a:gd name="connsiteY3" fmla="*/ 0 h 1223690"/>
              <a:gd name="connsiteX4" fmla="*/ 301658 w 2328421"/>
              <a:gd name="connsiteY4" fmla="*/ 17060 h 1223690"/>
              <a:gd name="connsiteX0" fmla="*/ 301658 w 8641209"/>
              <a:gd name="connsiteY0" fmla="*/ 17060 h 1223690"/>
              <a:gd name="connsiteX1" fmla="*/ 0 w 8641209"/>
              <a:gd name="connsiteY1" fmla="*/ 1223690 h 1223690"/>
              <a:gd name="connsiteX2" fmla="*/ 8641209 w 8641209"/>
              <a:gd name="connsiteY2" fmla="*/ 648072 h 1223690"/>
              <a:gd name="connsiteX3" fmla="*/ 1296144 w 8641209"/>
              <a:gd name="connsiteY3" fmla="*/ 0 h 1223690"/>
              <a:gd name="connsiteX4" fmla="*/ 301658 w 8641209"/>
              <a:gd name="connsiteY4" fmla="*/ 17060 h 1223690"/>
              <a:gd name="connsiteX0" fmla="*/ 0 w 8339551"/>
              <a:gd name="connsiteY0" fmla="*/ 17060 h 648072"/>
              <a:gd name="connsiteX1" fmla="*/ 346414 w 8339551"/>
              <a:gd name="connsiteY1" fmla="*/ 648072 h 648072"/>
              <a:gd name="connsiteX2" fmla="*/ 8339551 w 8339551"/>
              <a:gd name="connsiteY2" fmla="*/ 648072 h 648072"/>
              <a:gd name="connsiteX3" fmla="*/ 994486 w 8339551"/>
              <a:gd name="connsiteY3" fmla="*/ 0 h 648072"/>
              <a:gd name="connsiteX4" fmla="*/ 0 w 8339551"/>
              <a:gd name="connsiteY4" fmla="*/ 17060 h 648072"/>
              <a:gd name="connsiteX0" fmla="*/ 13874 w 8353425"/>
              <a:gd name="connsiteY0" fmla="*/ 17060 h 648072"/>
              <a:gd name="connsiteX1" fmla="*/ 0 w 8353425"/>
              <a:gd name="connsiteY1" fmla="*/ 648072 h 648072"/>
              <a:gd name="connsiteX2" fmla="*/ 8353425 w 8353425"/>
              <a:gd name="connsiteY2" fmla="*/ 648072 h 648072"/>
              <a:gd name="connsiteX3" fmla="*/ 1008360 w 8353425"/>
              <a:gd name="connsiteY3" fmla="*/ 0 h 648072"/>
              <a:gd name="connsiteX4" fmla="*/ 13874 w 8353425"/>
              <a:gd name="connsiteY4" fmla="*/ 17060 h 648072"/>
              <a:gd name="connsiteX0" fmla="*/ 13874 w 8353425"/>
              <a:gd name="connsiteY0" fmla="*/ 17060 h 648072"/>
              <a:gd name="connsiteX1" fmla="*/ 0 w 8353425"/>
              <a:gd name="connsiteY1" fmla="*/ 648072 h 648072"/>
              <a:gd name="connsiteX2" fmla="*/ 8353425 w 8353425"/>
              <a:gd name="connsiteY2" fmla="*/ 648072 h 648072"/>
              <a:gd name="connsiteX3" fmla="*/ 1944464 w 8353425"/>
              <a:gd name="connsiteY3" fmla="*/ 0 h 648072"/>
              <a:gd name="connsiteX4" fmla="*/ 13874 w 8353425"/>
              <a:gd name="connsiteY4" fmla="*/ 17060 h 648072"/>
              <a:gd name="connsiteX0" fmla="*/ 13874 w 8353425"/>
              <a:gd name="connsiteY0" fmla="*/ 17060 h 648072"/>
              <a:gd name="connsiteX1" fmla="*/ 0 w 8353425"/>
              <a:gd name="connsiteY1" fmla="*/ 648072 h 648072"/>
              <a:gd name="connsiteX2" fmla="*/ 8353425 w 8353425"/>
              <a:gd name="connsiteY2" fmla="*/ 648072 h 648072"/>
              <a:gd name="connsiteX3" fmla="*/ 1728440 w 8353425"/>
              <a:gd name="connsiteY3" fmla="*/ 0 h 648072"/>
              <a:gd name="connsiteX4" fmla="*/ 13874 w 8353425"/>
              <a:gd name="connsiteY4" fmla="*/ 17060 h 648072"/>
              <a:gd name="connsiteX0" fmla="*/ 576312 w 8353425"/>
              <a:gd name="connsiteY0" fmla="*/ 0 h 648072"/>
              <a:gd name="connsiteX1" fmla="*/ 0 w 8353425"/>
              <a:gd name="connsiteY1" fmla="*/ 648072 h 648072"/>
              <a:gd name="connsiteX2" fmla="*/ 8353425 w 8353425"/>
              <a:gd name="connsiteY2" fmla="*/ 648072 h 648072"/>
              <a:gd name="connsiteX3" fmla="*/ 1728440 w 8353425"/>
              <a:gd name="connsiteY3" fmla="*/ 0 h 648072"/>
              <a:gd name="connsiteX4" fmla="*/ 576312 w 8353425"/>
              <a:gd name="connsiteY4" fmla="*/ 0 h 648072"/>
              <a:gd name="connsiteX0" fmla="*/ 576312 w 8353425"/>
              <a:gd name="connsiteY0" fmla="*/ 0 h 648072"/>
              <a:gd name="connsiteX1" fmla="*/ 0 w 8353425"/>
              <a:gd name="connsiteY1" fmla="*/ 648072 h 648072"/>
              <a:gd name="connsiteX2" fmla="*/ 8353425 w 8353425"/>
              <a:gd name="connsiteY2" fmla="*/ 648072 h 648072"/>
              <a:gd name="connsiteX3" fmla="*/ 1296392 w 8353425"/>
              <a:gd name="connsiteY3" fmla="*/ 0 h 648072"/>
              <a:gd name="connsiteX4" fmla="*/ 576312 w 8353425"/>
              <a:gd name="connsiteY4" fmla="*/ 0 h 648072"/>
              <a:gd name="connsiteX0" fmla="*/ 0 w 8353425"/>
              <a:gd name="connsiteY0" fmla="*/ 0 h 648072"/>
              <a:gd name="connsiteX1" fmla="*/ 0 w 8353425"/>
              <a:gd name="connsiteY1" fmla="*/ 648072 h 648072"/>
              <a:gd name="connsiteX2" fmla="*/ 8353425 w 8353425"/>
              <a:gd name="connsiteY2" fmla="*/ 648072 h 648072"/>
              <a:gd name="connsiteX3" fmla="*/ 1296392 w 8353425"/>
              <a:gd name="connsiteY3" fmla="*/ 0 h 648072"/>
              <a:gd name="connsiteX4" fmla="*/ 0 w 8353425"/>
              <a:gd name="connsiteY4" fmla="*/ 0 h 648072"/>
              <a:gd name="connsiteX0" fmla="*/ 0 w 8353425"/>
              <a:gd name="connsiteY0" fmla="*/ 0 h 648072"/>
              <a:gd name="connsiteX1" fmla="*/ 0 w 8353425"/>
              <a:gd name="connsiteY1" fmla="*/ 648072 h 648072"/>
              <a:gd name="connsiteX2" fmla="*/ 8353425 w 8353425"/>
              <a:gd name="connsiteY2" fmla="*/ 648072 h 648072"/>
              <a:gd name="connsiteX3" fmla="*/ 1728440 w 8353425"/>
              <a:gd name="connsiteY3" fmla="*/ 0 h 648072"/>
              <a:gd name="connsiteX4" fmla="*/ 0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1728440 w 8353425"/>
              <a:gd name="connsiteY3" fmla="*/ 0 h 648072"/>
              <a:gd name="connsiteX4" fmla="*/ 504304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2016472 w 8353425"/>
              <a:gd name="connsiteY3" fmla="*/ 0 h 648072"/>
              <a:gd name="connsiteX4" fmla="*/ 504304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1872456 w 8353425"/>
              <a:gd name="connsiteY3" fmla="*/ 0 h 648072"/>
              <a:gd name="connsiteX4" fmla="*/ 504304 w 8353425"/>
              <a:gd name="connsiteY4" fmla="*/ 0 h 648072"/>
              <a:gd name="connsiteX0" fmla="*/ 288032 w 8137153"/>
              <a:gd name="connsiteY0" fmla="*/ 0 h 648072"/>
              <a:gd name="connsiteX1" fmla="*/ 0 w 8137153"/>
              <a:gd name="connsiteY1" fmla="*/ 647551 h 648072"/>
              <a:gd name="connsiteX2" fmla="*/ 8137153 w 8137153"/>
              <a:gd name="connsiteY2" fmla="*/ 648072 h 648072"/>
              <a:gd name="connsiteX3" fmla="*/ 1656184 w 8137153"/>
              <a:gd name="connsiteY3" fmla="*/ 0 h 648072"/>
              <a:gd name="connsiteX4" fmla="*/ 288032 w 8137153"/>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53" h="648072">
                <a:moveTo>
                  <a:pt x="288032" y="0"/>
                </a:moveTo>
                <a:lnTo>
                  <a:pt x="0" y="647551"/>
                </a:lnTo>
                <a:lnTo>
                  <a:pt x="8137153" y="648072"/>
                </a:lnTo>
                <a:lnTo>
                  <a:pt x="1656184" y="0"/>
                </a:lnTo>
                <a:lnTo>
                  <a:pt x="288032" y="0"/>
                </a:lnTo>
                <a:close/>
              </a:path>
            </a:pathLst>
          </a:custGeom>
          <a:solidFill>
            <a:schemeClr val="tx1">
              <a:lumMod val="20000"/>
              <a:lumOff val="80000"/>
              <a:alpha val="25000"/>
            </a:schemeClr>
          </a:solidFill>
          <a:ln w="22225" cap="flat" cmpd="sng" algn="ctr">
            <a:solidFill>
              <a:schemeClr val="bg1">
                <a:lumMod val="50000"/>
              </a:schemeClr>
            </a:solidFill>
            <a:prstDash val="solid"/>
            <a:round/>
            <a:headEnd type="none" w="med" len="med"/>
            <a:tailEnd type="none" w="med" len="med"/>
          </a:ln>
          <a:effectLst/>
        </p:spPr>
        <p:txBody>
          <a:bodyPr vert="horz" wrap="square" lIns="37681" tIns="37681" rIns="37681" bIns="37681" numCol="1" rtlCol="0" anchor="t" anchorCtr="0" compatLnSpc="1">
            <a:prstTxWarp prst="textNoShape">
              <a:avLst/>
            </a:prstTxWarp>
          </a:bodyPr>
          <a:lstStyle/>
          <a:p>
            <a:pPr defTabSz="957049" eaLnBrk="0" hangingPunct="0">
              <a:spcBef>
                <a:spcPct val="50000"/>
              </a:spcBef>
            </a:pPr>
            <a:endParaRPr lang="en-GB" dirty="0" smtClean="0">
              <a:solidFill>
                <a:srgbClr val="FFFFFF"/>
              </a:solidFill>
            </a:endParaRPr>
          </a:p>
        </p:txBody>
      </p:sp>
      <p:graphicFrame>
        <p:nvGraphicFramePr>
          <p:cNvPr id="4" name="Table 3"/>
          <p:cNvGraphicFramePr>
            <a:graphicFrameLocks noGrp="1"/>
          </p:cNvGraphicFramePr>
          <p:nvPr/>
        </p:nvGraphicFramePr>
        <p:xfrm>
          <a:off x="974559" y="1412776"/>
          <a:ext cx="8034894" cy="437760"/>
        </p:xfrm>
        <a:graphic>
          <a:graphicData uri="http://schemas.openxmlformats.org/drawingml/2006/table">
            <a:tbl>
              <a:tblPr>
                <a:effectLst>
                  <a:outerShdw blurRad="63500" algn="ctr" rotWithShape="0">
                    <a:prstClr val="black">
                      <a:alpha val="40000"/>
                    </a:prstClr>
                  </a:outerShdw>
                </a:effectLst>
              </a:tblPr>
              <a:tblGrid>
                <a:gridCol w="1482164"/>
                <a:gridCol w="1092121"/>
                <a:gridCol w="1404156"/>
                <a:gridCol w="1482165"/>
                <a:gridCol w="1560174"/>
                <a:gridCol w="1014114"/>
              </a:tblGrid>
              <a:tr h="437760">
                <a:tc>
                  <a:txBody>
                    <a:bodyPr/>
                    <a:lstStyle/>
                    <a:p>
                      <a:pPr algn="ctr">
                        <a:spcAft>
                          <a:spcPts val="0"/>
                        </a:spcAft>
                      </a:pPr>
                      <a:r>
                        <a:rPr lang="en-GB" sz="1200" b="1" baseline="0" dirty="0" smtClean="0">
                          <a:solidFill>
                            <a:srgbClr val="000000"/>
                          </a:solidFill>
                          <a:latin typeface="Calibri"/>
                          <a:ea typeface="Times New Roman"/>
                          <a:cs typeface="Arial"/>
                        </a:rPr>
                        <a:t>SOFTWARE </a:t>
                      </a:r>
                    </a:p>
                    <a:p>
                      <a:pPr algn="ctr">
                        <a:spcAft>
                          <a:spcPts val="0"/>
                        </a:spcAft>
                      </a:pPr>
                      <a:r>
                        <a:rPr lang="en-GB" sz="1200" b="1" baseline="0" dirty="0" smtClean="0">
                          <a:solidFill>
                            <a:srgbClr val="000000"/>
                          </a:solidFill>
                          <a:latin typeface="Calibri"/>
                          <a:ea typeface="Times New Roman"/>
                          <a:cs typeface="Arial"/>
                        </a:rPr>
                        <a:t>READINESS</a:t>
                      </a:r>
                      <a:endParaRPr lang="en-GB" sz="1200" b="1" baseline="0" dirty="0">
                        <a:solidFill>
                          <a:srgbClr val="000000"/>
                        </a:solidFill>
                        <a:latin typeface="Times New Roman"/>
                        <a:ea typeface="Times New Roman"/>
                        <a:cs typeface="Times New Roman"/>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algn="ctr" defTabSz="914400" rtl="0" eaLnBrk="1" latinLnBrk="0" hangingPunct="1">
                        <a:spcAft>
                          <a:spcPts val="0"/>
                        </a:spcAft>
                      </a:pPr>
                      <a:r>
                        <a:rPr lang="en-GB" sz="1200" b="1" kern="1200" dirty="0" smtClean="0">
                          <a:solidFill>
                            <a:schemeClr val="bg1">
                              <a:lumMod val="65000"/>
                            </a:schemeClr>
                          </a:solidFill>
                          <a:latin typeface="Calibri"/>
                          <a:ea typeface="Times New Roman"/>
                          <a:cs typeface="Arial"/>
                        </a:rPr>
                        <a:t>METADATA</a:t>
                      </a:r>
                      <a:endParaRPr lang="en-GB" sz="1200" b="1" kern="120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Aft>
                          <a:spcPts val="0"/>
                        </a:spcAft>
                      </a:pPr>
                      <a:r>
                        <a:rPr lang="en-GB" sz="1200" b="1" baseline="0" dirty="0" smtClean="0">
                          <a:solidFill>
                            <a:schemeClr val="bg1">
                              <a:lumMod val="65000"/>
                            </a:schemeClr>
                          </a:solidFill>
                          <a:latin typeface="Calibri"/>
                          <a:ea typeface="Times New Roman"/>
                          <a:cs typeface="Arial"/>
                        </a:rPr>
                        <a:t>USER DOCUMENTATION</a:t>
                      </a:r>
                      <a:endParaRPr lang="en-GB" sz="1200" b="1" baseline="0" dirty="0">
                        <a:solidFill>
                          <a:schemeClr val="bg1">
                            <a:lumMod val="65000"/>
                          </a:schemeClr>
                        </a:solidFill>
                        <a:latin typeface="Times New Roman"/>
                        <a:ea typeface="Times New Roman"/>
                        <a:cs typeface="Times New Roman"/>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spcAft>
                          <a:spcPts val="0"/>
                        </a:spcAft>
                      </a:pPr>
                      <a:r>
                        <a:rPr lang="en-GB" sz="1200" b="1" kern="1200" baseline="0" dirty="0" smtClean="0">
                          <a:solidFill>
                            <a:schemeClr val="bg1">
                              <a:lumMod val="65000"/>
                            </a:schemeClr>
                          </a:solidFill>
                          <a:latin typeface="Calibri"/>
                          <a:ea typeface="Times New Roman"/>
                          <a:cs typeface="Arial"/>
                        </a:rPr>
                        <a:t>UNCERTAINTY CHARATERISATION</a:t>
                      </a:r>
                      <a:endParaRPr lang="en-GB" sz="1200" b="1" kern="1200" baseline="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spcAft>
                          <a:spcPts val="0"/>
                        </a:spcAft>
                      </a:pPr>
                      <a:r>
                        <a:rPr lang="en-GB" sz="1200" b="1" kern="1200" baseline="0" dirty="0" smtClean="0">
                          <a:solidFill>
                            <a:schemeClr val="bg1">
                              <a:lumMod val="65000"/>
                            </a:schemeClr>
                          </a:solidFill>
                          <a:latin typeface="Calibri"/>
                          <a:ea typeface="Times New Roman"/>
                          <a:cs typeface="Arial"/>
                        </a:rPr>
                        <a:t>PUBLIC ACCESS, FEEDBACK, UPDATE</a:t>
                      </a:r>
                      <a:endParaRPr lang="en-GB" sz="1200" b="1" kern="1200" baseline="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spcAft>
                          <a:spcPts val="0"/>
                        </a:spcAft>
                      </a:pPr>
                      <a:r>
                        <a:rPr lang="en-GB" sz="1200" b="1" kern="1200" baseline="0" dirty="0" smtClean="0">
                          <a:solidFill>
                            <a:schemeClr val="bg1">
                              <a:lumMod val="65000"/>
                            </a:schemeClr>
                          </a:solidFill>
                          <a:latin typeface="Calibri"/>
                          <a:ea typeface="Times New Roman"/>
                          <a:cs typeface="Arial"/>
                        </a:rPr>
                        <a:t>USAGE</a:t>
                      </a:r>
                      <a:endParaRPr lang="en-GB" sz="1200" b="1" kern="1200" baseline="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grpSp>
        <p:nvGrpSpPr>
          <p:cNvPr id="2" name="Group 29"/>
          <p:cNvGrpSpPr/>
          <p:nvPr/>
        </p:nvGrpSpPr>
        <p:grpSpPr>
          <a:xfrm>
            <a:off x="346610" y="2944851"/>
            <a:ext cx="262892" cy="3513425"/>
            <a:chOff x="395536" y="2944847"/>
            <a:chExt cx="242670" cy="3513425"/>
          </a:xfrm>
        </p:grpSpPr>
        <p:sp>
          <p:nvSpPr>
            <p:cNvPr id="24" name="Rectangle 23"/>
            <p:cNvSpPr/>
            <p:nvPr/>
          </p:nvSpPr>
          <p:spPr>
            <a:xfrm>
              <a:off x="395536" y="2944847"/>
              <a:ext cx="242670" cy="353943"/>
            </a:xfrm>
            <a:prstGeom prst="rect">
              <a:avLst/>
            </a:prstGeom>
          </p:spPr>
          <p:txBody>
            <a:bodyPr wrap="none" lIns="0" tIns="0" rIns="0" bIns="0">
              <a:spAutoFit/>
            </a:bodyPr>
            <a:lstStyle/>
            <a:p>
              <a:r>
                <a:rPr lang="en-GB" sz="2300" b="0" dirty="0" smtClean="0">
                  <a:solidFill>
                    <a:srgbClr val="FF0000"/>
                  </a:solidFill>
                  <a:latin typeface="Times New Roman" charset="0"/>
                  <a:sym typeface="Wingdings"/>
                </a:rPr>
                <a:t></a:t>
              </a:r>
            </a:p>
          </p:txBody>
        </p:sp>
        <p:sp>
          <p:nvSpPr>
            <p:cNvPr id="25" name="Rectangle 24"/>
            <p:cNvSpPr/>
            <p:nvPr/>
          </p:nvSpPr>
          <p:spPr>
            <a:xfrm>
              <a:off x="395536" y="3296017"/>
              <a:ext cx="242670" cy="353943"/>
            </a:xfrm>
            <a:prstGeom prst="rect">
              <a:avLst/>
            </a:prstGeom>
          </p:spPr>
          <p:txBody>
            <a:bodyPr wrap="none" lIns="0" tIns="0" rIns="0" bIns="0">
              <a:spAutoFit/>
            </a:bodyPr>
            <a:lstStyle/>
            <a:p>
              <a:r>
                <a:rPr lang="en-GB" sz="2300" b="0" dirty="0" smtClean="0">
                  <a:solidFill>
                    <a:srgbClr val="FF0000"/>
                  </a:solidFill>
                  <a:latin typeface="Times New Roman" charset="0"/>
                  <a:sym typeface="Wingdings"/>
                </a:rPr>
                <a:t></a:t>
              </a:r>
            </a:p>
          </p:txBody>
        </p:sp>
        <p:sp>
          <p:nvSpPr>
            <p:cNvPr id="26" name="Rectangle 25"/>
            <p:cNvSpPr/>
            <p:nvPr/>
          </p:nvSpPr>
          <p:spPr>
            <a:xfrm>
              <a:off x="395536" y="3880951"/>
              <a:ext cx="242670" cy="353943"/>
            </a:xfrm>
            <a:prstGeom prst="rect">
              <a:avLst/>
            </a:prstGeom>
          </p:spPr>
          <p:txBody>
            <a:bodyPr wrap="none" lIns="0" tIns="0" rIns="0" bIns="0">
              <a:spAutoFit/>
            </a:bodyPr>
            <a:lstStyle/>
            <a:p>
              <a:r>
                <a:rPr lang="en-GB" sz="2300" b="0" dirty="0" smtClean="0">
                  <a:solidFill>
                    <a:srgbClr val="FFC000"/>
                  </a:solidFill>
                  <a:latin typeface="Times New Roman" charset="0"/>
                  <a:sym typeface="Wingdings"/>
                </a:rPr>
                <a:t></a:t>
              </a:r>
            </a:p>
          </p:txBody>
        </p:sp>
        <p:sp>
          <p:nvSpPr>
            <p:cNvPr id="27" name="Rectangle 26"/>
            <p:cNvSpPr/>
            <p:nvPr/>
          </p:nvSpPr>
          <p:spPr>
            <a:xfrm>
              <a:off x="395536" y="4529023"/>
              <a:ext cx="242670" cy="353943"/>
            </a:xfrm>
            <a:prstGeom prst="rect">
              <a:avLst/>
            </a:prstGeom>
          </p:spPr>
          <p:txBody>
            <a:bodyPr wrap="none" lIns="0" tIns="0" rIns="0" bIns="0">
              <a:spAutoFit/>
            </a:bodyPr>
            <a:lstStyle/>
            <a:p>
              <a:r>
                <a:rPr lang="en-GB" sz="2300" b="0" dirty="0" smtClean="0">
                  <a:solidFill>
                    <a:srgbClr val="FFC000"/>
                  </a:solidFill>
                  <a:latin typeface="Times New Roman" charset="0"/>
                  <a:sym typeface="Wingdings"/>
                </a:rPr>
                <a:t></a:t>
              </a:r>
            </a:p>
          </p:txBody>
        </p:sp>
        <p:sp>
          <p:nvSpPr>
            <p:cNvPr id="28" name="Rectangle 27"/>
            <p:cNvSpPr/>
            <p:nvPr/>
          </p:nvSpPr>
          <p:spPr>
            <a:xfrm>
              <a:off x="395536" y="5321111"/>
              <a:ext cx="242670" cy="353943"/>
            </a:xfrm>
            <a:prstGeom prst="rect">
              <a:avLst/>
            </a:prstGeom>
          </p:spPr>
          <p:txBody>
            <a:bodyPr wrap="none" lIns="0" tIns="0" rIns="0" bIns="0">
              <a:spAutoFit/>
            </a:bodyPr>
            <a:lstStyle/>
            <a:p>
              <a:r>
                <a:rPr lang="en-GB" sz="2300" b="0" dirty="0" smtClean="0">
                  <a:solidFill>
                    <a:srgbClr val="00B050"/>
                  </a:solidFill>
                  <a:latin typeface="Times New Roman" charset="0"/>
                  <a:sym typeface="Wingdings"/>
                </a:rPr>
                <a:t></a:t>
              </a:r>
            </a:p>
          </p:txBody>
        </p:sp>
        <p:sp>
          <p:nvSpPr>
            <p:cNvPr id="29" name="Rectangle 28"/>
            <p:cNvSpPr/>
            <p:nvPr/>
          </p:nvSpPr>
          <p:spPr>
            <a:xfrm>
              <a:off x="395536" y="6104329"/>
              <a:ext cx="242670" cy="353943"/>
            </a:xfrm>
            <a:prstGeom prst="rect">
              <a:avLst/>
            </a:prstGeom>
          </p:spPr>
          <p:txBody>
            <a:bodyPr wrap="none" lIns="0" tIns="0" rIns="0" bIns="0">
              <a:spAutoFit/>
            </a:bodyPr>
            <a:lstStyle/>
            <a:p>
              <a:r>
                <a:rPr lang="en-GB" sz="2300" b="0" dirty="0" smtClean="0">
                  <a:solidFill>
                    <a:srgbClr val="00B050"/>
                  </a:solidFill>
                  <a:latin typeface="Times New Roman" charset="0"/>
                  <a:sym typeface="Wingdings"/>
                </a:rPr>
                <a:t></a:t>
              </a:r>
              <a:endParaRPr lang="en-GB" sz="2300" b="0" dirty="0">
                <a:solidFill>
                  <a:srgbClr val="00B050"/>
                </a:solidFill>
                <a:latin typeface="Times New Roman" charset="0"/>
              </a:endParaRPr>
            </a:p>
          </p:txBody>
        </p:sp>
      </p:grpSp>
      <p:pic>
        <p:nvPicPr>
          <p:cNvPr id="13" name="Picture 3" descr="C:\Jörg\Projects\GMES_Space_Call_2012\GMES-SPA.2012.1.3-02 Coordination of Validation for Reanalysis\Core Climax Logo.jpg"/>
          <p:cNvPicPr>
            <a:picLocks noChangeAspect="1" noChangeArrowheads="1"/>
          </p:cNvPicPr>
          <p:nvPr/>
        </p:nvPicPr>
        <p:blipFill>
          <a:blip r:embed="rId2" cstate="print"/>
          <a:srcRect/>
          <a:stretch>
            <a:fillRect/>
          </a:stretch>
        </p:blipFill>
        <p:spPr bwMode="auto">
          <a:xfrm>
            <a:off x="8339962" y="76157"/>
            <a:ext cx="1496092" cy="720000"/>
          </a:xfrm>
          <a:prstGeom prst="rect">
            <a:avLst/>
          </a:prstGeom>
          <a:noFill/>
        </p:spPr>
      </p:pic>
      <p:pic>
        <p:nvPicPr>
          <p:cNvPr id="14" name="Picture 13" descr="FP7-coo-RGB.gif"/>
          <p:cNvPicPr>
            <a:picLocks noChangeAspect="1"/>
          </p:cNvPicPr>
          <p:nvPr/>
        </p:nvPicPr>
        <p:blipFill>
          <a:blip r:embed="rId3" cstate="print"/>
          <a:stretch>
            <a:fillRect/>
          </a:stretch>
        </p:blipFill>
        <p:spPr>
          <a:xfrm>
            <a:off x="7412003" y="76157"/>
            <a:ext cx="885117" cy="720000"/>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996362" cy="839788"/>
          </a:xfrm>
          <a:prstGeom prst="rect">
            <a:avLst/>
          </a:prstGeom>
        </p:spPr>
        <p:txBody>
          <a:bodyPr lIns="95706" tIns="47852" rIns="95706" bIns="47852" anchor="ctr"/>
          <a:lstStyle/>
          <a:p>
            <a:pPr eaLnBrk="0" hangingPunct="0">
              <a:defRPr/>
            </a:pPr>
            <a:r>
              <a:rPr lang="en-GB" sz="3000" kern="0" dirty="0" smtClean="0">
                <a:solidFill>
                  <a:srgbClr val="FFFFFF"/>
                </a:solidFill>
                <a:latin typeface="Arial" pitchFamily="34" charset="0"/>
                <a:cs typeface="Arial" pitchFamily="34" charset="0"/>
              </a:rPr>
              <a:t>Sub Matrix – Meta Data</a:t>
            </a:r>
          </a:p>
        </p:txBody>
      </p:sp>
      <p:sp>
        <p:nvSpPr>
          <p:cNvPr id="22" name="Freeform 21"/>
          <p:cNvSpPr/>
          <p:nvPr/>
        </p:nvSpPr>
        <p:spPr bwMode="auto">
          <a:xfrm>
            <a:off x="1130589" y="1844837"/>
            <a:ext cx="7644849" cy="647551"/>
          </a:xfrm>
          <a:custGeom>
            <a:avLst/>
            <a:gdLst>
              <a:gd name="connsiteX0" fmla="*/ 301658 w 2328421"/>
              <a:gd name="connsiteY0" fmla="*/ 0 h 1206630"/>
              <a:gd name="connsiteX1" fmla="*/ 0 w 2328421"/>
              <a:gd name="connsiteY1" fmla="*/ 1206630 h 1206630"/>
              <a:gd name="connsiteX2" fmla="*/ 2328421 w 2328421"/>
              <a:gd name="connsiteY2" fmla="*/ 1206630 h 1206630"/>
              <a:gd name="connsiteX3" fmla="*/ 1310326 w 2328421"/>
              <a:gd name="connsiteY3" fmla="*/ 131975 h 1206630"/>
              <a:gd name="connsiteX4" fmla="*/ 301658 w 2328421"/>
              <a:gd name="connsiteY4" fmla="*/ 0 h 1206630"/>
              <a:gd name="connsiteX0" fmla="*/ 301658 w 2328421"/>
              <a:gd name="connsiteY0" fmla="*/ 0 h 1206630"/>
              <a:gd name="connsiteX1" fmla="*/ 0 w 2328421"/>
              <a:gd name="connsiteY1" fmla="*/ 1206630 h 1206630"/>
              <a:gd name="connsiteX2" fmla="*/ 2328421 w 2328421"/>
              <a:gd name="connsiteY2" fmla="*/ 1206630 h 1206630"/>
              <a:gd name="connsiteX3" fmla="*/ 1296144 w 2328421"/>
              <a:gd name="connsiteY3" fmla="*/ 54948 h 1206630"/>
              <a:gd name="connsiteX4" fmla="*/ 301658 w 2328421"/>
              <a:gd name="connsiteY4" fmla="*/ 0 h 1206630"/>
              <a:gd name="connsiteX0" fmla="*/ 301658 w 2328421"/>
              <a:gd name="connsiteY0" fmla="*/ 17060 h 1223690"/>
              <a:gd name="connsiteX1" fmla="*/ 0 w 2328421"/>
              <a:gd name="connsiteY1" fmla="*/ 1223690 h 1223690"/>
              <a:gd name="connsiteX2" fmla="*/ 2328421 w 2328421"/>
              <a:gd name="connsiteY2" fmla="*/ 1223690 h 1223690"/>
              <a:gd name="connsiteX3" fmla="*/ 1296144 w 2328421"/>
              <a:gd name="connsiteY3" fmla="*/ 0 h 1223690"/>
              <a:gd name="connsiteX4" fmla="*/ 301658 w 2328421"/>
              <a:gd name="connsiteY4" fmla="*/ 17060 h 1223690"/>
              <a:gd name="connsiteX0" fmla="*/ 301658 w 2328421"/>
              <a:gd name="connsiteY0" fmla="*/ 0 h 1206630"/>
              <a:gd name="connsiteX1" fmla="*/ 0 w 2328421"/>
              <a:gd name="connsiteY1" fmla="*/ 1206630 h 1206630"/>
              <a:gd name="connsiteX2" fmla="*/ 2328421 w 2328421"/>
              <a:gd name="connsiteY2" fmla="*/ 1206630 h 1206630"/>
              <a:gd name="connsiteX3" fmla="*/ 1296144 w 2328421"/>
              <a:gd name="connsiteY3" fmla="*/ 54948 h 1206630"/>
              <a:gd name="connsiteX4" fmla="*/ 301658 w 2328421"/>
              <a:gd name="connsiteY4" fmla="*/ 0 h 1206630"/>
              <a:gd name="connsiteX0" fmla="*/ 301658 w 2328421"/>
              <a:gd name="connsiteY0" fmla="*/ 17060 h 1223690"/>
              <a:gd name="connsiteX1" fmla="*/ 0 w 2328421"/>
              <a:gd name="connsiteY1" fmla="*/ 1223690 h 1223690"/>
              <a:gd name="connsiteX2" fmla="*/ 2328421 w 2328421"/>
              <a:gd name="connsiteY2" fmla="*/ 1223690 h 1223690"/>
              <a:gd name="connsiteX3" fmla="*/ 1296144 w 2328421"/>
              <a:gd name="connsiteY3" fmla="*/ 0 h 1223690"/>
              <a:gd name="connsiteX4" fmla="*/ 301658 w 2328421"/>
              <a:gd name="connsiteY4" fmla="*/ 17060 h 1223690"/>
              <a:gd name="connsiteX0" fmla="*/ 301658 w 8641209"/>
              <a:gd name="connsiteY0" fmla="*/ 17060 h 1223690"/>
              <a:gd name="connsiteX1" fmla="*/ 0 w 8641209"/>
              <a:gd name="connsiteY1" fmla="*/ 1223690 h 1223690"/>
              <a:gd name="connsiteX2" fmla="*/ 8641209 w 8641209"/>
              <a:gd name="connsiteY2" fmla="*/ 648072 h 1223690"/>
              <a:gd name="connsiteX3" fmla="*/ 1296144 w 8641209"/>
              <a:gd name="connsiteY3" fmla="*/ 0 h 1223690"/>
              <a:gd name="connsiteX4" fmla="*/ 301658 w 8641209"/>
              <a:gd name="connsiteY4" fmla="*/ 17060 h 1223690"/>
              <a:gd name="connsiteX0" fmla="*/ 0 w 8339551"/>
              <a:gd name="connsiteY0" fmla="*/ 17060 h 648072"/>
              <a:gd name="connsiteX1" fmla="*/ 346414 w 8339551"/>
              <a:gd name="connsiteY1" fmla="*/ 648072 h 648072"/>
              <a:gd name="connsiteX2" fmla="*/ 8339551 w 8339551"/>
              <a:gd name="connsiteY2" fmla="*/ 648072 h 648072"/>
              <a:gd name="connsiteX3" fmla="*/ 994486 w 8339551"/>
              <a:gd name="connsiteY3" fmla="*/ 0 h 648072"/>
              <a:gd name="connsiteX4" fmla="*/ 0 w 8339551"/>
              <a:gd name="connsiteY4" fmla="*/ 17060 h 648072"/>
              <a:gd name="connsiteX0" fmla="*/ 13874 w 8353425"/>
              <a:gd name="connsiteY0" fmla="*/ 17060 h 648072"/>
              <a:gd name="connsiteX1" fmla="*/ 0 w 8353425"/>
              <a:gd name="connsiteY1" fmla="*/ 648072 h 648072"/>
              <a:gd name="connsiteX2" fmla="*/ 8353425 w 8353425"/>
              <a:gd name="connsiteY2" fmla="*/ 648072 h 648072"/>
              <a:gd name="connsiteX3" fmla="*/ 1008360 w 8353425"/>
              <a:gd name="connsiteY3" fmla="*/ 0 h 648072"/>
              <a:gd name="connsiteX4" fmla="*/ 13874 w 8353425"/>
              <a:gd name="connsiteY4" fmla="*/ 17060 h 648072"/>
              <a:gd name="connsiteX0" fmla="*/ 13874 w 8353425"/>
              <a:gd name="connsiteY0" fmla="*/ 17060 h 648072"/>
              <a:gd name="connsiteX1" fmla="*/ 0 w 8353425"/>
              <a:gd name="connsiteY1" fmla="*/ 648072 h 648072"/>
              <a:gd name="connsiteX2" fmla="*/ 8353425 w 8353425"/>
              <a:gd name="connsiteY2" fmla="*/ 648072 h 648072"/>
              <a:gd name="connsiteX3" fmla="*/ 1944464 w 8353425"/>
              <a:gd name="connsiteY3" fmla="*/ 0 h 648072"/>
              <a:gd name="connsiteX4" fmla="*/ 13874 w 8353425"/>
              <a:gd name="connsiteY4" fmla="*/ 17060 h 648072"/>
              <a:gd name="connsiteX0" fmla="*/ 13874 w 8353425"/>
              <a:gd name="connsiteY0" fmla="*/ 17060 h 648072"/>
              <a:gd name="connsiteX1" fmla="*/ 0 w 8353425"/>
              <a:gd name="connsiteY1" fmla="*/ 648072 h 648072"/>
              <a:gd name="connsiteX2" fmla="*/ 8353425 w 8353425"/>
              <a:gd name="connsiteY2" fmla="*/ 648072 h 648072"/>
              <a:gd name="connsiteX3" fmla="*/ 1728440 w 8353425"/>
              <a:gd name="connsiteY3" fmla="*/ 0 h 648072"/>
              <a:gd name="connsiteX4" fmla="*/ 13874 w 8353425"/>
              <a:gd name="connsiteY4" fmla="*/ 17060 h 648072"/>
              <a:gd name="connsiteX0" fmla="*/ 576312 w 8353425"/>
              <a:gd name="connsiteY0" fmla="*/ 0 h 648072"/>
              <a:gd name="connsiteX1" fmla="*/ 0 w 8353425"/>
              <a:gd name="connsiteY1" fmla="*/ 648072 h 648072"/>
              <a:gd name="connsiteX2" fmla="*/ 8353425 w 8353425"/>
              <a:gd name="connsiteY2" fmla="*/ 648072 h 648072"/>
              <a:gd name="connsiteX3" fmla="*/ 1728440 w 8353425"/>
              <a:gd name="connsiteY3" fmla="*/ 0 h 648072"/>
              <a:gd name="connsiteX4" fmla="*/ 576312 w 8353425"/>
              <a:gd name="connsiteY4" fmla="*/ 0 h 648072"/>
              <a:gd name="connsiteX0" fmla="*/ 576312 w 8353425"/>
              <a:gd name="connsiteY0" fmla="*/ 0 h 648072"/>
              <a:gd name="connsiteX1" fmla="*/ 0 w 8353425"/>
              <a:gd name="connsiteY1" fmla="*/ 648072 h 648072"/>
              <a:gd name="connsiteX2" fmla="*/ 8353425 w 8353425"/>
              <a:gd name="connsiteY2" fmla="*/ 648072 h 648072"/>
              <a:gd name="connsiteX3" fmla="*/ 1296392 w 8353425"/>
              <a:gd name="connsiteY3" fmla="*/ 0 h 648072"/>
              <a:gd name="connsiteX4" fmla="*/ 576312 w 8353425"/>
              <a:gd name="connsiteY4" fmla="*/ 0 h 648072"/>
              <a:gd name="connsiteX0" fmla="*/ 0 w 8353425"/>
              <a:gd name="connsiteY0" fmla="*/ 0 h 648072"/>
              <a:gd name="connsiteX1" fmla="*/ 0 w 8353425"/>
              <a:gd name="connsiteY1" fmla="*/ 648072 h 648072"/>
              <a:gd name="connsiteX2" fmla="*/ 8353425 w 8353425"/>
              <a:gd name="connsiteY2" fmla="*/ 648072 h 648072"/>
              <a:gd name="connsiteX3" fmla="*/ 1296392 w 8353425"/>
              <a:gd name="connsiteY3" fmla="*/ 0 h 648072"/>
              <a:gd name="connsiteX4" fmla="*/ 0 w 8353425"/>
              <a:gd name="connsiteY4" fmla="*/ 0 h 648072"/>
              <a:gd name="connsiteX0" fmla="*/ 0 w 8353425"/>
              <a:gd name="connsiteY0" fmla="*/ 0 h 648072"/>
              <a:gd name="connsiteX1" fmla="*/ 0 w 8353425"/>
              <a:gd name="connsiteY1" fmla="*/ 648072 h 648072"/>
              <a:gd name="connsiteX2" fmla="*/ 8353425 w 8353425"/>
              <a:gd name="connsiteY2" fmla="*/ 648072 h 648072"/>
              <a:gd name="connsiteX3" fmla="*/ 1728440 w 8353425"/>
              <a:gd name="connsiteY3" fmla="*/ 0 h 648072"/>
              <a:gd name="connsiteX4" fmla="*/ 0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1728440 w 8353425"/>
              <a:gd name="connsiteY3" fmla="*/ 0 h 648072"/>
              <a:gd name="connsiteX4" fmla="*/ 504304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2016472 w 8353425"/>
              <a:gd name="connsiteY3" fmla="*/ 0 h 648072"/>
              <a:gd name="connsiteX4" fmla="*/ 504304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1872456 w 8353425"/>
              <a:gd name="connsiteY3" fmla="*/ 0 h 648072"/>
              <a:gd name="connsiteX4" fmla="*/ 504304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2880568 w 8353425"/>
              <a:gd name="connsiteY3" fmla="*/ 0 h 648072"/>
              <a:gd name="connsiteX4" fmla="*/ 504304 w 8353425"/>
              <a:gd name="connsiteY4" fmla="*/ 0 h 648072"/>
              <a:gd name="connsiteX0" fmla="*/ 1872456 w 8353425"/>
              <a:gd name="connsiteY0" fmla="*/ 0 h 648072"/>
              <a:gd name="connsiteX1" fmla="*/ 0 w 8353425"/>
              <a:gd name="connsiteY1" fmla="*/ 648072 h 648072"/>
              <a:gd name="connsiteX2" fmla="*/ 8353425 w 8353425"/>
              <a:gd name="connsiteY2" fmla="*/ 648072 h 648072"/>
              <a:gd name="connsiteX3" fmla="*/ 2880568 w 8353425"/>
              <a:gd name="connsiteY3" fmla="*/ 0 h 648072"/>
              <a:gd name="connsiteX4" fmla="*/ 1872456 w 8353425"/>
              <a:gd name="connsiteY4" fmla="*/ 0 h 648072"/>
              <a:gd name="connsiteX0" fmla="*/ 1224136 w 7705105"/>
              <a:gd name="connsiteY0" fmla="*/ 0 h 648072"/>
              <a:gd name="connsiteX1" fmla="*/ 0 w 7705105"/>
              <a:gd name="connsiteY1" fmla="*/ 647551 h 648072"/>
              <a:gd name="connsiteX2" fmla="*/ 7705105 w 7705105"/>
              <a:gd name="connsiteY2" fmla="*/ 648072 h 648072"/>
              <a:gd name="connsiteX3" fmla="*/ 2232248 w 7705105"/>
              <a:gd name="connsiteY3" fmla="*/ 0 h 648072"/>
              <a:gd name="connsiteX4" fmla="*/ 1224136 w 7705105"/>
              <a:gd name="connsiteY4" fmla="*/ 0 h 648072"/>
              <a:gd name="connsiteX0" fmla="*/ 1224136 w 7056784"/>
              <a:gd name="connsiteY0" fmla="*/ 0 h 647551"/>
              <a:gd name="connsiteX1" fmla="*/ 0 w 7056784"/>
              <a:gd name="connsiteY1" fmla="*/ 647551 h 647551"/>
              <a:gd name="connsiteX2" fmla="*/ 7056784 w 7056784"/>
              <a:gd name="connsiteY2" fmla="*/ 647551 h 647551"/>
              <a:gd name="connsiteX3" fmla="*/ 2232248 w 7056784"/>
              <a:gd name="connsiteY3" fmla="*/ 0 h 647551"/>
              <a:gd name="connsiteX4" fmla="*/ 1224136 w 7056784"/>
              <a:gd name="connsiteY4" fmla="*/ 0 h 647551"/>
              <a:gd name="connsiteX0" fmla="*/ 1224136 w 7056784"/>
              <a:gd name="connsiteY0" fmla="*/ 1 h 647551"/>
              <a:gd name="connsiteX1" fmla="*/ 0 w 7056784"/>
              <a:gd name="connsiteY1" fmla="*/ 647551 h 647551"/>
              <a:gd name="connsiteX2" fmla="*/ 7056784 w 7056784"/>
              <a:gd name="connsiteY2" fmla="*/ 647551 h 647551"/>
              <a:gd name="connsiteX3" fmla="*/ 2232248 w 7056784"/>
              <a:gd name="connsiteY3" fmla="*/ 0 h 647551"/>
              <a:gd name="connsiteX4" fmla="*/ 1224136 w 7056784"/>
              <a:gd name="connsiteY4" fmla="*/ 1 h 647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6784" h="647551">
                <a:moveTo>
                  <a:pt x="1224136" y="1"/>
                </a:moveTo>
                <a:lnTo>
                  <a:pt x="0" y="647551"/>
                </a:lnTo>
                <a:lnTo>
                  <a:pt x="7056784" y="647551"/>
                </a:lnTo>
                <a:lnTo>
                  <a:pt x="2232248" y="0"/>
                </a:lnTo>
                <a:lnTo>
                  <a:pt x="1224136" y="1"/>
                </a:lnTo>
                <a:close/>
              </a:path>
            </a:pathLst>
          </a:custGeom>
          <a:solidFill>
            <a:schemeClr val="tx1">
              <a:lumMod val="20000"/>
              <a:lumOff val="80000"/>
              <a:alpha val="25000"/>
            </a:schemeClr>
          </a:solidFill>
          <a:ln w="22225" cap="flat" cmpd="sng" algn="ctr">
            <a:solidFill>
              <a:schemeClr val="bg1">
                <a:lumMod val="50000"/>
              </a:schemeClr>
            </a:solidFill>
            <a:prstDash val="solid"/>
            <a:round/>
            <a:headEnd type="none" w="med" len="med"/>
            <a:tailEnd type="none" w="med" len="med"/>
          </a:ln>
          <a:effectLst/>
        </p:spPr>
        <p:txBody>
          <a:bodyPr vert="horz" wrap="square" lIns="37681" tIns="37681" rIns="37681" bIns="37681" numCol="1" rtlCol="0" anchor="t" anchorCtr="0" compatLnSpc="1">
            <a:prstTxWarp prst="textNoShape">
              <a:avLst/>
            </a:prstTxWarp>
          </a:bodyPr>
          <a:lstStyle/>
          <a:p>
            <a:pPr defTabSz="957049" eaLnBrk="0" hangingPunct="0">
              <a:spcBef>
                <a:spcPct val="50000"/>
              </a:spcBef>
            </a:pPr>
            <a:endParaRPr lang="en-GB" dirty="0" smtClean="0">
              <a:solidFill>
                <a:srgbClr val="FFFFFF"/>
              </a:solidFill>
            </a:endParaRPr>
          </a:p>
        </p:txBody>
      </p:sp>
      <p:graphicFrame>
        <p:nvGraphicFramePr>
          <p:cNvPr id="4" name="Table 3"/>
          <p:cNvGraphicFramePr>
            <a:graphicFrameLocks noGrp="1"/>
          </p:cNvGraphicFramePr>
          <p:nvPr/>
        </p:nvGraphicFramePr>
        <p:xfrm>
          <a:off x="974559" y="1412776"/>
          <a:ext cx="8034894" cy="437760"/>
        </p:xfrm>
        <a:graphic>
          <a:graphicData uri="http://schemas.openxmlformats.org/drawingml/2006/table">
            <a:tbl>
              <a:tblPr>
                <a:effectLst>
                  <a:outerShdw blurRad="63500" algn="ctr" rotWithShape="0">
                    <a:prstClr val="black">
                      <a:alpha val="40000"/>
                    </a:prstClr>
                  </a:outerShdw>
                </a:effectLst>
              </a:tblPr>
              <a:tblGrid>
                <a:gridCol w="1482164"/>
                <a:gridCol w="1092121"/>
                <a:gridCol w="1404156"/>
                <a:gridCol w="1482165"/>
                <a:gridCol w="1560174"/>
                <a:gridCol w="1014114"/>
              </a:tblGrid>
              <a:tr h="437760">
                <a:tc>
                  <a:txBody>
                    <a:bodyPr/>
                    <a:lstStyle/>
                    <a:p>
                      <a:pPr marL="0" algn="ctr" defTabSz="914400" rtl="0" eaLnBrk="1" latinLnBrk="0" hangingPunct="1">
                        <a:spcAft>
                          <a:spcPts val="0"/>
                        </a:spcAft>
                      </a:pPr>
                      <a:r>
                        <a:rPr lang="en-GB" sz="1200" b="1" kern="1200" dirty="0" smtClean="0">
                          <a:solidFill>
                            <a:schemeClr val="bg1">
                              <a:lumMod val="65000"/>
                            </a:schemeClr>
                          </a:solidFill>
                          <a:latin typeface="Calibri"/>
                          <a:ea typeface="Times New Roman"/>
                          <a:cs typeface="Arial"/>
                        </a:rPr>
                        <a:t>SOFTWARE </a:t>
                      </a:r>
                    </a:p>
                    <a:p>
                      <a:pPr marL="0" algn="ctr" defTabSz="914400" rtl="0" eaLnBrk="1" latinLnBrk="0" hangingPunct="1">
                        <a:spcAft>
                          <a:spcPts val="0"/>
                        </a:spcAft>
                      </a:pPr>
                      <a:r>
                        <a:rPr lang="en-GB" sz="1200" b="1" kern="1200" dirty="0" smtClean="0">
                          <a:solidFill>
                            <a:schemeClr val="bg1">
                              <a:lumMod val="65000"/>
                            </a:schemeClr>
                          </a:solidFill>
                          <a:latin typeface="Calibri"/>
                          <a:ea typeface="Times New Roman"/>
                          <a:cs typeface="Arial"/>
                        </a:rPr>
                        <a:t>READINESS</a:t>
                      </a:r>
                      <a:endParaRPr lang="en-GB" sz="1200" b="1" kern="120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alpha val="20000"/>
                      </a:schemeClr>
                    </a:solidFill>
                  </a:tcPr>
                </a:tc>
                <a:tc>
                  <a:txBody>
                    <a:bodyPr/>
                    <a:lstStyle/>
                    <a:p>
                      <a:pPr marL="0" algn="ctr" defTabSz="914400" rtl="0" eaLnBrk="1" latinLnBrk="0" hangingPunct="1">
                        <a:spcAft>
                          <a:spcPts val="0"/>
                        </a:spcAft>
                      </a:pPr>
                      <a:r>
                        <a:rPr lang="en-GB" sz="1200" b="1" kern="1200" dirty="0" smtClean="0">
                          <a:solidFill>
                            <a:srgbClr val="000000"/>
                          </a:solidFill>
                          <a:latin typeface="Calibri"/>
                          <a:ea typeface="Times New Roman"/>
                          <a:cs typeface="Arial"/>
                        </a:rPr>
                        <a:t>METADATA</a:t>
                      </a:r>
                      <a:endParaRPr lang="en-GB" sz="1200" b="1" kern="1200" dirty="0">
                        <a:solidFill>
                          <a:srgbClr val="000000"/>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en-GB" sz="1200" b="1" baseline="0" dirty="0" smtClean="0">
                          <a:solidFill>
                            <a:schemeClr val="bg1">
                              <a:lumMod val="65000"/>
                            </a:schemeClr>
                          </a:solidFill>
                          <a:latin typeface="Calibri"/>
                          <a:ea typeface="Times New Roman"/>
                          <a:cs typeface="Arial"/>
                        </a:rPr>
                        <a:t>USER DOCUMENTATION</a:t>
                      </a:r>
                      <a:endParaRPr lang="en-GB" sz="1200" b="1" baseline="0" dirty="0">
                        <a:solidFill>
                          <a:schemeClr val="bg1">
                            <a:lumMod val="65000"/>
                          </a:schemeClr>
                        </a:solidFill>
                        <a:latin typeface="Times New Roman"/>
                        <a:ea typeface="Times New Roman"/>
                        <a:cs typeface="Times New Roman"/>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spcAft>
                          <a:spcPts val="0"/>
                        </a:spcAft>
                      </a:pPr>
                      <a:r>
                        <a:rPr lang="en-GB" sz="1200" b="1" kern="1200" baseline="0" dirty="0" smtClean="0">
                          <a:solidFill>
                            <a:schemeClr val="bg1">
                              <a:lumMod val="65000"/>
                            </a:schemeClr>
                          </a:solidFill>
                          <a:latin typeface="Calibri"/>
                          <a:ea typeface="Times New Roman"/>
                          <a:cs typeface="Arial"/>
                        </a:rPr>
                        <a:t>UNCERTAINTY CHARATERISATION</a:t>
                      </a:r>
                      <a:endParaRPr lang="en-GB" sz="1200" b="1" kern="1200" baseline="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spcAft>
                          <a:spcPts val="0"/>
                        </a:spcAft>
                      </a:pPr>
                      <a:r>
                        <a:rPr lang="en-GB" sz="1200" b="1" kern="1200" baseline="0" dirty="0" smtClean="0">
                          <a:solidFill>
                            <a:schemeClr val="bg1">
                              <a:lumMod val="65000"/>
                            </a:schemeClr>
                          </a:solidFill>
                          <a:latin typeface="Calibri"/>
                          <a:ea typeface="Times New Roman"/>
                          <a:cs typeface="Arial"/>
                        </a:rPr>
                        <a:t>PUBLIC ACCESS, FEEDBACK, UPDATE</a:t>
                      </a:r>
                      <a:endParaRPr lang="en-GB" sz="1200" b="1" kern="1200" baseline="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spcAft>
                          <a:spcPts val="0"/>
                        </a:spcAft>
                      </a:pPr>
                      <a:r>
                        <a:rPr lang="en-GB" sz="1200" b="1" kern="1200" baseline="0" dirty="0" smtClean="0">
                          <a:solidFill>
                            <a:schemeClr val="bg1">
                              <a:lumMod val="65000"/>
                            </a:schemeClr>
                          </a:solidFill>
                          <a:latin typeface="Calibri"/>
                          <a:ea typeface="Times New Roman"/>
                          <a:cs typeface="Arial"/>
                        </a:rPr>
                        <a:t>USAGE</a:t>
                      </a:r>
                      <a:endParaRPr lang="en-GB" sz="1200" b="1" kern="1200" baseline="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graphicFrame>
        <p:nvGraphicFramePr>
          <p:cNvPr id="6" name="Table 5"/>
          <p:cNvGraphicFramePr>
            <a:graphicFrameLocks noGrp="1"/>
          </p:cNvGraphicFramePr>
          <p:nvPr/>
        </p:nvGraphicFramePr>
        <p:xfrm>
          <a:off x="1130576" y="2492896"/>
          <a:ext cx="7644850" cy="3353880"/>
        </p:xfrm>
        <a:graphic>
          <a:graphicData uri="http://schemas.openxmlformats.org/drawingml/2006/table">
            <a:tbl>
              <a:tblPr/>
              <a:tblGrid>
                <a:gridCol w="2628334"/>
                <a:gridCol w="2508258"/>
                <a:gridCol w="2508258"/>
              </a:tblGrid>
              <a:tr h="239640">
                <a:tc>
                  <a:txBody>
                    <a:bodyPr/>
                    <a:lstStyle/>
                    <a:p>
                      <a:pPr algn="ctr" fontAlgn="b">
                        <a:lnSpc>
                          <a:spcPct val="110000"/>
                        </a:lnSpc>
                      </a:pPr>
                      <a:r>
                        <a:rPr lang="en-GB" sz="1000" b="1" i="0" u="none" strike="noStrike" dirty="0">
                          <a:solidFill>
                            <a:srgbClr val="000000"/>
                          </a:solidFill>
                          <a:latin typeface="Verdana"/>
                        </a:rPr>
                        <a:t>Standards</a:t>
                      </a:r>
                    </a:p>
                  </a:txBody>
                  <a:tcPr marL="39000" marR="39000" marT="36000" marB="3600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alpha val="40000"/>
                      </a:srgbClr>
                    </a:solidFill>
                  </a:tcPr>
                </a:tc>
                <a:tc>
                  <a:txBody>
                    <a:bodyPr/>
                    <a:lstStyle/>
                    <a:p>
                      <a:pPr algn="ctr" fontAlgn="b">
                        <a:lnSpc>
                          <a:spcPct val="110000"/>
                        </a:lnSpc>
                      </a:pPr>
                      <a:r>
                        <a:rPr lang="en-GB" sz="1000" b="1" i="0" u="none" strike="noStrike">
                          <a:solidFill>
                            <a:srgbClr val="000000"/>
                          </a:solidFill>
                          <a:latin typeface="Verdana"/>
                        </a:rPr>
                        <a:t>Collection level</a:t>
                      </a:r>
                    </a:p>
                  </a:txBody>
                  <a:tcPr marL="39000" marR="39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alpha val="40000"/>
                      </a:srgbClr>
                    </a:solidFill>
                  </a:tcPr>
                </a:tc>
                <a:tc>
                  <a:txBody>
                    <a:bodyPr/>
                    <a:lstStyle/>
                    <a:p>
                      <a:pPr algn="ctr" fontAlgn="b">
                        <a:lnSpc>
                          <a:spcPct val="110000"/>
                        </a:lnSpc>
                      </a:pPr>
                      <a:r>
                        <a:rPr lang="en-GB" sz="1000" b="1" i="0" u="none" strike="noStrike" dirty="0">
                          <a:solidFill>
                            <a:srgbClr val="000000"/>
                          </a:solidFill>
                          <a:latin typeface="Verdana"/>
                        </a:rPr>
                        <a:t>File level</a:t>
                      </a:r>
                    </a:p>
                  </a:txBody>
                  <a:tcPr marL="39000" marR="39000" marT="36000" marB="3600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alpha val="40000"/>
                      </a:srgbClr>
                    </a:solidFill>
                  </a:tcPr>
                </a:tc>
              </a:tr>
              <a:tr h="222876">
                <a:tc>
                  <a:txBody>
                    <a:bodyPr/>
                    <a:lstStyle/>
                    <a:p>
                      <a:pPr algn="ctr" rtl="0" fontAlgn="ctr">
                        <a:lnSpc>
                          <a:spcPct val="110000"/>
                        </a:lnSpc>
                      </a:pPr>
                      <a:r>
                        <a:rPr lang="en-GB" sz="1000" b="0" i="0" u="none" strike="noStrike" dirty="0">
                          <a:solidFill>
                            <a:srgbClr val="000000"/>
                          </a:solidFill>
                          <a:latin typeface="Verdana"/>
                        </a:rPr>
                        <a:t>No standard considered</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GB" sz="1000" b="0" i="0" u="none" strike="noStrike">
                          <a:solidFill>
                            <a:srgbClr val="000000"/>
                          </a:solidFill>
                          <a:latin typeface="Verdana"/>
                        </a:rPr>
                        <a:t>None</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GB" sz="1000" b="0" i="0" u="none" strike="noStrike">
                          <a:solidFill>
                            <a:srgbClr val="000000"/>
                          </a:solidFill>
                          <a:latin typeface="Verdana"/>
                        </a:rPr>
                        <a:t>None</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76">
                <a:tc>
                  <a:txBody>
                    <a:bodyPr/>
                    <a:lstStyle/>
                    <a:p>
                      <a:pPr algn="ctr" rtl="0" fontAlgn="ctr">
                        <a:lnSpc>
                          <a:spcPct val="110000"/>
                        </a:lnSpc>
                      </a:pPr>
                      <a:r>
                        <a:rPr lang="en-GB" sz="1000" b="0" i="0" u="none" strike="noStrike" dirty="0">
                          <a:solidFill>
                            <a:srgbClr val="000000"/>
                          </a:solidFill>
                          <a:latin typeface="Verdana"/>
                        </a:rPr>
                        <a:t>No standard considered</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GB" sz="1000" b="0" i="0" u="none" strike="noStrike">
                          <a:solidFill>
                            <a:srgbClr val="000000"/>
                          </a:solidFill>
                          <a:latin typeface="Verdana"/>
                        </a:rPr>
                        <a:t>Limited</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GB" sz="1000" b="0" i="0" u="none" strike="noStrike">
                          <a:solidFill>
                            <a:srgbClr val="000000"/>
                          </a:solidFill>
                          <a:latin typeface="Verdana"/>
                        </a:rPr>
                        <a:t>Limited</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6380">
                <a:tc>
                  <a:txBody>
                    <a:bodyPr/>
                    <a:lstStyle/>
                    <a:p>
                      <a:pPr algn="ctr" rtl="0" fontAlgn="ctr">
                        <a:lnSpc>
                          <a:spcPct val="110000"/>
                        </a:lnSpc>
                      </a:pPr>
                      <a:r>
                        <a:rPr lang="en-IE" sz="1000" b="0" i="0" u="none" strike="noStrike" dirty="0">
                          <a:solidFill>
                            <a:srgbClr val="000000"/>
                          </a:solidFill>
                          <a:latin typeface="Verdana"/>
                        </a:rPr>
                        <a:t>Metadata standards identified and/or defined but not systematically applied</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IE" sz="1000" b="0" i="0" u="none" strike="noStrike" dirty="0">
                          <a:solidFill>
                            <a:srgbClr val="000000"/>
                          </a:solidFill>
                          <a:latin typeface="Verdana"/>
                        </a:rPr>
                        <a:t>Sufficient to use and understand the data independent of external assistance; Sufficient for data provider to extract discovery metadata from meta data repositories</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IE" sz="1000" b="0" i="0" u="none" strike="noStrike">
                          <a:solidFill>
                            <a:srgbClr val="000000"/>
                          </a:solidFill>
                          <a:latin typeface="Verdana"/>
                        </a:rPr>
                        <a:t>Sufficient to use and understand the data independent of external assistance</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5504">
                <a:tc>
                  <a:txBody>
                    <a:bodyPr/>
                    <a:lstStyle/>
                    <a:p>
                      <a:pPr algn="ctr" rtl="0" fontAlgn="ctr">
                        <a:lnSpc>
                          <a:spcPct val="110000"/>
                        </a:lnSpc>
                      </a:pPr>
                      <a:r>
                        <a:rPr lang="en-IE" sz="1000" b="0" i="0" u="none" strike="noStrike">
                          <a:solidFill>
                            <a:srgbClr val="000000"/>
                          </a:solidFill>
                          <a:latin typeface="Verdana"/>
                        </a:rPr>
                        <a:t>Score 3 + standards systematically applied at file level and collection level by data provider. Meets international standards for the dataset</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IE" sz="1000" b="0" i="0" u="none" strike="noStrike" dirty="0">
                          <a:solidFill>
                            <a:srgbClr val="000000"/>
                          </a:solidFill>
                          <a:latin typeface="Verdana"/>
                        </a:rPr>
                        <a:t>Score 3 + Enhanced discovery metadata</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GB" sz="1000" b="0" i="0" u="none" strike="noStrike">
                          <a:solidFill>
                            <a:srgbClr val="000000"/>
                          </a:solidFill>
                          <a:latin typeface="Verdana"/>
                        </a:rPr>
                        <a:t>Score 3 + Limited location (pixel, station, grid-point, etc.) level metadata</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628">
                <a:tc>
                  <a:txBody>
                    <a:bodyPr/>
                    <a:lstStyle/>
                    <a:p>
                      <a:pPr algn="ctr" rtl="0" fontAlgn="ctr">
                        <a:lnSpc>
                          <a:spcPct val="110000"/>
                        </a:lnSpc>
                      </a:pPr>
                      <a:r>
                        <a:rPr lang="en-IE" sz="1000" b="0" i="0" u="none" strike="noStrike">
                          <a:solidFill>
                            <a:srgbClr val="000000"/>
                          </a:solidFill>
                          <a:latin typeface="Verdana"/>
                        </a:rPr>
                        <a:t>Score 4 + meta data standard compliance systematically checked by the data provider</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IE" sz="1000" b="0" i="0" u="none" strike="noStrike" dirty="0">
                          <a:solidFill>
                            <a:srgbClr val="000000"/>
                          </a:solidFill>
                          <a:latin typeface="Verdana"/>
                        </a:rPr>
                        <a:t>Score 4 + Complete discovery metadata meets international standards</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GB" sz="1000" b="0" i="0" u="none" strike="noStrike" dirty="0">
                          <a:solidFill>
                            <a:srgbClr val="000000"/>
                          </a:solidFill>
                          <a:latin typeface="Verdana"/>
                        </a:rPr>
                        <a:t>Score 4 + Complete location (pixel, station, grid-point, etc.) level metadata</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2876">
                <a:tc>
                  <a:txBody>
                    <a:bodyPr/>
                    <a:lstStyle/>
                    <a:p>
                      <a:pPr algn="ctr" rtl="0" fontAlgn="ctr">
                        <a:lnSpc>
                          <a:spcPct val="110000"/>
                        </a:lnSpc>
                      </a:pPr>
                      <a:r>
                        <a:rPr lang="en-GB" sz="1000" b="0" i="0" u="none" strike="noStrike">
                          <a:solidFill>
                            <a:srgbClr val="000000"/>
                          </a:solidFill>
                          <a:latin typeface="Verdana"/>
                        </a:rPr>
                        <a:t>Score 5</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lnSpc>
                          <a:spcPct val="110000"/>
                        </a:lnSpc>
                      </a:pPr>
                      <a:r>
                        <a:rPr lang="en-GB" sz="1000" b="0" i="0" u="none" strike="noStrike">
                          <a:solidFill>
                            <a:srgbClr val="000000"/>
                          </a:solidFill>
                          <a:latin typeface="Verdana"/>
                        </a:rPr>
                        <a:t>Score 5 + Regularly updated</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lnSpc>
                          <a:spcPct val="110000"/>
                        </a:lnSpc>
                      </a:pPr>
                      <a:r>
                        <a:rPr lang="en-GB" sz="1000" b="0" i="0" u="none" strike="noStrike" dirty="0">
                          <a:solidFill>
                            <a:srgbClr val="000000"/>
                          </a:solidFill>
                          <a:latin typeface="Verdana"/>
                        </a:rPr>
                        <a:t>Score 5</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grpSp>
        <p:nvGrpSpPr>
          <p:cNvPr id="2" name="Group 6"/>
          <p:cNvGrpSpPr/>
          <p:nvPr/>
        </p:nvGrpSpPr>
        <p:grpSpPr>
          <a:xfrm>
            <a:off x="828310" y="2736218"/>
            <a:ext cx="262892" cy="3140801"/>
            <a:chOff x="395536" y="2872839"/>
            <a:chExt cx="242670" cy="3140800"/>
          </a:xfrm>
        </p:grpSpPr>
        <p:sp>
          <p:nvSpPr>
            <p:cNvPr id="8" name="Rectangle 7"/>
            <p:cNvSpPr/>
            <p:nvPr/>
          </p:nvSpPr>
          <p:spPr>
            <a:xfrm>
              <a:off x="395536" y="2872839"/>
              <a:ext cx="242670" cy="353943"/>
            </a:xfrm>
            <a:prstGeom prst="rect">
              <a:avLst/>
            </a:prstGeom>
          </p:spPr>
          <p:txBody>
            <a:bodyPr wrap="none" lIns="0" tIns="0" rIns="0" bIns="0">
              <a:spAutoFit/>
            </a:bodyPr>
            <a:lstStyle/>
            <a:p>
              <a:r>
                <a:rPr lang="en-GB" sz="2300" b="0" dirty="0" smtClean="0">
                  <a:solidFill>
                    <a:srgbClr val="FF0000"/>
                  </a:solidFill>
                  <a:latin typeface="Times New Roman" charset="0"/>
                  <a:sym typeface="Wingdings"/>
                </a:rPr>
                <a:t></a:t>
              </a:r>
            </a:p>
          </p:txBody>
        </p:sp>
        <p:sp>
          <p:nvSpPr>
            <p:cNvPr id="9" name="Rectangle 8"/>
            <p:cNvSpPr/>
            <p:nvPr/>
          </p:nvSpPr>
          <p:spPr>
            <a:xfrm>
              <a:off x="395536" y="3088863"/>
              <a:ext cx="242670" cy="353943"/>
            </a:xfrm>
            <a:prstGeom prst="rect">
              <a:avLst/>
            </a:prstGeom>
          </p:spPr>
          <p:txBody>
            <a:bodyPr wrap="none" lIns="0" tIns="0" rIns="0" bIns="0">
              <a:spAutoFit/>
            </a:bodyPr>
            <a:lstStyle/>
            <a:p>
              <a:r>
                <a:rPr lang="en-GB" sz="2300" b="0" dirty="0" smtClean="0">
                  <a:solidFill>
                    <a:srgbClr val="FF0000"/>
                  </a:solidFill>
                  <a:latin typeface="Times New Roman" charset="0"/>
                  <a:sym typeface="Wingdings"/>
                </a:rPr>
                <a:t></a:t>
              </a:r>
            </a:p>
          </p:txBody>
        </p:sp>
        <p:sp>
          <p:nvSpPr>
            <p:cNvPr id="10" name="Rectangle 9"/>
            <p:cNvSpPr/>
            <p:nvPr/>
          </p:nvSpPr>
          <p:spPr>
            <a:xfrm>
              <a:off x="395536" y="3702103"/>
              <a:ext cx="242670" cy="353943"/>
            </a:xfrm>
            <a:prstGeom prst="rect">
              <a:avLst/>
            </a:prstGeom>
          </p:spPr>
          <p:txBody>
            <a:bodyPr wrap="none" lIns="0" tIns="0" rIns="0" bIns="0">
              <a:spAutoFit/>
            </a:bodyPr>
            <a:lstStyle/>
            <a:p>
              <a:r>
                <a:rPr lang="en-GB" sz="2300" b="0" dirty="0" smtClean="0">
                  <a:solidFill>
                    <a:srgbClr val="FFC000"/>
                  </a:solidFill>
                  <a:latin typeface="Times New Roman" charset="0"/>
                  <a:sym typeface="Wingdings"/>
                </a:rPr>
                <a:t></a:t>
              </a:r>
            </a:p>
          </p:txBody>
        </p:sp>
        <p:sp>
          <p:nvSpPr>
            <p:cNvPr id="11" name="Rectangle 10"/>
            <p:cNvSpPr/>
            <p:nvPr/>
          </p:nvSpPr>
          <p:spPr>
            <a:xfrm>
              <a:off x="395536" y="4610640"/>
              <a:ext cx="242670" cy="353943"/>
            </a:xfrm>
            <a:prstGeom prst="rect">
              <a:avLst/>
            </a:prstGeom>
          </p:spPr>
          <p:txBody>
            <a:bodyPr wrap="none" lIns="0" tIns="0" rIns="0" bIns="0">
              <a:spAutoFit/>
            </a:bodyPr>
            <a:lstStyle/>
            <a:p>
              <a:r>
                <a:rPr lang="en-GB" sz="2300" b="0" dirty="0" smtClean="0">
                  <a:solidFill>
                    <a:srgbClr val="FFC000"/>
                  </a:solidFill>
                  <a:latin typeface="Times New Roman" charset="0"/>
                  <a:sym typeface="Wingdings"/>
                </a:rPr>
                <a:t></a:t>
              </a:r>
            </a:p>
          </p:txBody>
        </p:sp>
        <p:sp>
          <p:nvSpPr>
            <p:cNvPr id="12" name="Rectangle 11"/>
            <p:cNvSpPr/>
            <p:nvPr/>
          </p:nvSpPr>
          <p:spPr>
            <a:xfrm>
              <a:off x="395536" y="5202967"/>
              <a:ext cx="242670" cy="353943"/>
            </a:xfrm>
            <a:prstGeom prst="rect">
              <a:avLst/>
            </a:prstGeom>
          </p:spPr>
          <p:txBody>
            <a:bodyPr wrap="none" lIns="0" tIns="0" rIns="0" bIns="0">
              <a:spAutoFit/>
            </a:bodyPr>
            <a:lstStyle/>
            <a:p>
              <a:r>
                <a:rPr lang="en-GB" sz="2300" b="0" dirty="0" smtClean="0">
                  <a:solidFill>
                    <a:srgbClr val="00B050"/>
                  </a:solidFill>
                  <a:latin typeface="Times New Roman" charset="0"/>
                  <a:sym typeface="Wingdings"/>
                </a:rPr>
                <a:t></a:t>
              </a:r>
            </a:p>
          </p:txBody>
        </p:sp>
        <p:sp>
          <p:nvSpPr>
            <p:cNvPr id="13" name="Rectangle 12"/>
            <p:cNvSpPr/>
            <p:nvPr/>
          </p:nvSpPr>
          <p:spPr>
            <a:xfrm>
              <a:off x="395536" y="5659696"/>
              <a:ext cx="242670" cy="353943"/>
            </a:xfrm>
            <a:prstGeom prst="rect">
              <a:avLst/>
            </a:prstGeom>
          </p:spPr>
          <p:txBody>
            <a:bodyPr wrap="none" lIns="0" tIns="0" rIns="0" bIns="0">
              <a:spAutoFit/>
            </a:bodyPr>
            <a:lstStyle/>
            <a:p>
              <a:r>
                <a:rPr lang="en-GB" sz="2300" b="0" dirty="0" smtClean="0">
                  <a:solidFill>
                    <a:srgbClr val="00B050"/>
                  </a:solidFill>
                  <a:latin typeface="Times New Roman" charset="0"/>
                  <a:sym typeface="Wingdings"/>
                </a:rPr>
                <a:t></a:t>
              </a:r>
              <a:endParaRPr lang="en-GB" sz="2300" b="0" dirty="0">
                <a:solidFill>
                  <a:srgbClr val="00B050"/>
                </a:solidFill>
                <a:latin typeface="Times New Roman" charset="0"/>
              </a:endParaRPr>
            </a:p>
          </p:txBody>
        </p:sp>
      </p:grpSp>
      <p:pic>
        <p:nvPicPr>
          <p:cNvPr id="14" name="Picture 3" descr="C:\Jörg\Projects\GMES_Space_Call_2012\GMES-SPA.2012.1.3-02 Coordination of Validation for Reanalysis\Core Climax Logo.jpg"/>
          <p:cNvPicPr>
            <a:picLocks noChangeAspect="1" noChangeArrowheads="1"/>
          </p:cNvPicPr>
          <p:nvPr/>
        </p:nvPicPr>
        <p:blipFill>
          <a:blip r:embed="rId2" cstate="print"/>
          <a:srcRect/>
          <a:stretch>
            <a:fillRect/>
          </a:stretch>
        </p:blipFill>
        <p:spPr bwMode="auto">
          <a:xfrm>
            <a:off x="8339962" y="76157"/>
            <a:ext cx="1496092" cy="720000"/>
          </a:xfrm>
          <a:prstGeom prst="rect">
            <a:avLst/>
          </a:prstGeom>
          <a:noFill/>
        </p:spPr>
      </p:pic>
      <p:pic>
        <p:nvPicPr>
          <p:cNvPr id="15" name="Picture 14" descr="FP7-coo-RGB.gif"/>
          <p:cNvPicPr>
            <a:picLocks noChangeAspect="1"/>
          </p:cNvPicPr>
          <p:nvPr/>
        </p:nvPicPr>
        <p:blipFill>
          <a:blip r:embed="rId3" cstate="print"/>
          <a:stretch>
            <a:fillRect/>
          </a:stretch>
        </p:blipFill>
        <p:spPr>
          <a:xfrm>
            <a:off x="7412003" y="76157"/>
            <a:ext cx="885117" cy="720000"/>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bwMode="auto">
          <a:xfrm>
            <a:off x="740536" y="1394440"/>
            <a:ext cx="8737240" cy="648072"/>
          </a:xfrm>
          <a:custGeom>
            <a:avLst/>
            <a:gdLst>
              <a:gd name="connsiteX0" fmla="*/ 301658 w 2328421"/>
              <a:gd name="connsiteY0" fmla="*/ 0 h 1206630"/>
              <a:gd name="connsiteX1" fmla="*/ 0 w 2328421"/>
              <a:gd name="connsiteY1" fmla="*/ 1206630 h 1206630"/>
              <a:gd name="connsiteX2" fmla="*/ 2328421 w 2328421"/>
              <a:gd name="connsiteY2" fmla="*/ 1206630 h 1206630"/>
              <a:gd name="connsiteX3" fmla="*/ 1310326 w 2328421"/>
              <a:gd name="connsiteY3" fmla="*/ 131975 h 1206630"/>
              <a:gd name="connsiteX4" fmla="*/ 301658 w 2328421"/>
              <a:gd name="connsiteY4" fmla="*/ 0 h 1206630"/>
              <a:gd name="connsiteX0" fmla="*/ 301658 w 2328421"/>
              <a:gd name="connsiteY0" fmla="*/ 0 h 1206630"/>
              <a:gd name="connsiteX1" fmla="*/ 0 w 2328421"/>
              <a:gd name="connsiteY1" fmla="*/ 1206630 h 1206630"/>
              <a:gd name="connsiteX2" fmla="*/ 2328421 w 2328421"/>
              <a:gd name="connsiteY2" fmla="*/ 1206630 h 1206630"/>
              <a:gd name="connsiteX3" fmla="*/ 1296144 w 2328421"/>
              <a:gd name="connsiteY3" fmla="*/ 54948 h 1206630"/>
              <a:gd name="connsiteX4" fmla="*/ 301658 w 2328421"/>
              <a:gd name="connsiteY4" fmla="*/ 0 h 1206630"/>
              <a:gd name="connsiteX0" fmla="*/ 301658 w 2328421"/>
              <a:gd name="connsiteY0" fmla="*/ 17060 h 1223690"/>
              <a:gd name="connsiteX1" fmla="*/ 0 w 2328421"/>
              <a:gd name="connsiteY1" fmla="*/ 1223690 h 1223690"/>
              <a:gd name="connsiteX2" fmla="*/ 2328421 w 2328421"/>
              <a:gd name="connsiteY2" fmla="*/ 1223690 h 1223690"/>
              <a:gd name="connsiteX3" fmla="*/ 1296144 w 2328421"/>
              <a:gd name="connsiteY3" fmla="*/ 0 h 1223690"/>
              <a:gd name="connsiteX4" fmla="*/ 301658 w 2328421"/>
              <a:gd name="connsiteY4" fmla="*/ 17060 h 1223690"/>
              <a:gd name="connsiteX0" fmla="*/ 301658 w 2328421"/>
              <a:gd name="connsiteY0" fmla="*/ 0 h 1206630"/>
              <a:gd name="connsiteX1" fmla="*/ 0 w 2328421"/>
              <a:gd name="connsiteY1" fmla="*/ 1206630 h 1206630"/>
              <a:gd name="connsiteX2" fmla="*/ 2328421 w 2328421"/>
              <a:gd name="connsiteY2" fmla="*/ 1206630 h 1206630"/>
              <a:gd name="connsiteX3" fmla="*/ 1296144 w 2328421"/>
              <a:gd name="connsiteY3" fmla="*/ 54948 h 1206630"/>
              <a:gd name="connsiteX4" fmla="*/ 301658 w 2328421"/>
              <a:gd name="connsiteY4" fmla="*/ 0 h 1206630"/>
              <a:gd name="connsiteX0" fmla="*/ 301658 w 2328421"/>
              <a:gd name="connsiteY0" fmla="*/ 17060 h 1223690"/>
              <a:gd name="connsiteX1" fmla="*/ 0 w 2328421"/>
              <a:gd name="connsiteY1" fmla="*/ 1223690 h 1223690"/>
              <a:gd name="connsiteX2" fmla="*/ 2328421 w 2328421"/>
              <a:gd name="connsiteY2" fmla="*/ 1223690 h 1223690"/>
              <a:gd name="connsiteX3" fmla="*/ 1296144 w 2328421"/>
              <a:gd name="connsiteY3" fmla="*/ 0 h 1223690"/>
              <a:gd name="connsiteX4" fmla="*/ 301658 w 2328421"/>
              <a:gd name="connsiteY4" fmla="*/ 17060 h 1223690"/>
              <a:gd name="connsiteX0" fmla="*/ 301658 w 8641209"/>
              <a:gd name="connsiteY0" fmla="*/ 17060 h 1223690"/>
              <a:gd name="connsiteX1" fmla="*/ 0 w 8641209"/>
              <a:gd name="connsiteY1" fmla="*/ 1223690 h 1223690"/>
              <a:gd name="connsiteX2" fmla="*/ 8641209 w 8641209"/>
              <a:gd name="connsiteY2" fmla="*/ 648072 h 1223690"/>
              <a:gd name="connsiteX3" fmla="*/ 1296144 w 8641209"/>
              <a:gd name="connsiteY3" fmla="*/ 0 h 1223690"/>
              <a:gd name="connsiteX4" fmla="*/ 301658 w 8641209"/>
              <a:gd name="connsiteY4" fmla="*/ 17060 h 1223690"/>
              <a:gd name="connsiteX0" fmla="*/ 0 w 8339551"/>
              <a:gd name="connsiteY0" fmla="*/ 17060 h 648072"/>
              <a:gd name="connsiteX1" fmla="*/ 346414 w 8339551"/>
              <a:gd name="connsiteY1" fmla="*/ 648072 h 648072"/>
              <a:gd name="connsiteX2" fmla="*/ 8339551 w 8339551"/>
              <a:gd name="connsiteY2" fmla="*/ 648072 h 648072"/>
              <a:gd name="connsiteX3" fmla="*/ 994486 w 8339551"/>
              <a:gd name="connsiteY3" fmla="*/ 0 h 648072"/>
              <a:gd name="connsiteX4" fmla="*/ 0 w 8339551"/>
              <a:gd name="connsiteY4" fmla="*/ 17060 h 648072"/>
              <a:gd name="connsiteX0" fmla="*/ 13874 w 8353425"/>
              <a:gd name="connsiteY0" fmla="*/ 17060 h 648072"/>
              <a:gd name="connsiteX1" fmla="*/ 0 w 8353425"/>
              <a:gd name="connsiteY1" fmla="*/ 648072 h 648072"/>
              <a:gd name="connsiteX2" fmla="*/ 8353425 w 8353425"/>
              <a:gd name="connsiteY2" fmla="*/ 648072 h 648072"/>
              <a:gd name="connsiteX3" fmla="*/ 1008360 w 8353425"/>
              <a:gd name="connsiteY3" fmla="*/ 0 h 648072"/>
              <a:gd name="connsiteX4" fmla="*/ 13874 w 8353425"/>
              <a:gd name="connsiteY4" fmla="*/ 17060 h 648072"/>
              <a:gd name="connsiteX0" fmla="*/ 13874 w 8353425"/>
              <a:gd name="connsiteY0" fmla="*/ 17060 h 648072"/>
              <a:gd name="connsiteX1" fmla="*/ 0 w 8353425"/>
              <a:gd name="connsiteY1" fmla="*/ 648072 h 648072"/>
              <a:gd name="connsiteX2" fmla="*/ 8353425 w 8353425"/>
              <a:gd name="connsiteY2" fmla="*/ 648072 h 648072"/>
              <a:gd name="connsiteX3" fmla="*/ 1944464 w 8353425"/>
              <a:gd name="connsiteY3" fmla="*/ 0 h 648072"/>
              <a:gd name="connsiteX4" fmla="*/ 13874 w 8353425"/>
              <a:gd name="connsiteY4" fmla="*/ 17060 h 648072"/>
              <a:gd name="connsiteX0" fmla="*/ 13874 w 8353425"/>
              <a:gd name="connsiteY0" fmla="*/ 17060 h 648072"/>
              <a:gd name="connsiteX1" fmla="*/ 0 w 8353425"/>
              <a:gd name="connsiteY1" fmla="*/ 648072 h 648072"/>
              <a:gd name="connsiteX2" fmla="*/ 8353425 w 8353425"/>
              <a:gd name="connsiteY2" fmla="*/ 648072 h 648072"/>
              <a:gd name="connsiteX3" fmla="*/ 1728440 w 8353425"/>
              <a:gd name="connsiteY3" fmla="*/ 0 h 648072"/>
              <a:gd name="connsiteX4" fmla="*/ 13874 w 8353425"/>
              <a:gd name="connsiteY4" fmla="*/ 17060 h 648072"/>
              <a:gd name="connsiteX0" fmla="*/ 576312 w 8353425"/>
              <a:gd name="connsiteY0" fmla="*/ 0 h 648072"/>
              <a:gd name="connsiteX1" fmla="*/ 0 w 8353425"/>
              <a:gd name="connsiteY1" fmla="*/ 648072 h 648072"/>
              <a:gd name="connsiteX2" fmla="*/ 8353425 w 8353425"/>
              <a:gd name="connsiteY2" fmla="*/ 648072 h 648072"/>
              <a:gd name="connsiteX3" fmla="*/ 1728440 w 8353425"/>
              <a:gd name="connsiteY3" fmla="*/ 0 h 648072"/>
              <a:gd name="connsiteX4" fmla="*/ 576312 w 8353425"/>
              <a:gd name="connsiteY4" fmla="*/ 0 h 648072"/>
              <a:gd name="connsiteX0" fmla="*/ 576312 w 8353425"/>
              <a:gd name="connsiteY0" fmla="*/ 0 h 648072"/>
              <a:gd name="connsiteX1" fmla="*/ 0 w 8353425"/>
              <a:gd name="connsiteY1" fmla="*/ 648072 h 648072"/>
              <a:gd name="connsiteX2" fmla="*/ 8353425 w 8353425"/>
              <a:gd name="connsiteY2" fmla="*/ 648072 h 648072"/>
              <a:gd name="connsiteX3" fmla="*/ 1296392 w 8353425"/>
              <a:gd name="connsiteY3" fmla="*/ 0 h 648072"/>
              <a:gd name="connsiteX4" fmla="*/ 576312 w 8353425"/>
              <a:gd name="connsiteY4" fmla="*/ 0 h 648072"/>
              <a:gd name="connsiteX0" fmla="*/ 0 w 8353425"/>
              <a:gd name="connsiteY0" fmla="*/ 0 h 648072"/>
              <a:gd name="connsiteX1" fmla="*/ 0 w 8353425"/>
              <a:gd name="connsiteY1" fmla="*/ 648072 h 648072"/>
              <a:gd name="connsiteX2" fmla="*/ 8353425 w 8353425"/>
              <a:gd name="connsiteY2" fmla="*/ 648072 h 648072"/>
              <a:gd name="connsiteX3" fmla="*/ 1296392 w 8353425"/>
              <a:gd name="connsiteY3" fmla="*/ 0 h 648072"/>
              <a:gd name="connsiteX4" fmla="*/ 0 w 8353425"/>
              <a:gd name="connsiteY4" fmla="*/ 0 h 648072"/>
              <a:gd name="connsiteX0" fmla="*/ 0 w 8353425"/>
              <a:gd name="connsiteY0" fmla="*/ 0 h 648072"/>
              <a:gd name="connsiteX1" fmla="*/ 0 w 8353425"/>
              <a:gd name="connsiteY1" fmla="*/ 648072 h 648072"/>
              <a:gd name="connsiteX2" fmla="*/ 8353425 w 8353425"/>
              <a:gd name="connsiteY2" fmla="*/ 648072 h 648072"/>
              <a:gd name="connsiteX3" fmla="*/ 1728440 w 8353425"/>
              <a:gd name="connsiteY3" fmla="*/ 0 h 648072"/>
              <a:gd name="connsiteX4" fmla="*/ 0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1728440 w 8353425"/>
              <a:gd name="connsiteY3" fmla="*/ 0 h 648072"/>
              <a:gd name="connsiteX4" fmla="*/ 504304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2016472 w 8353425"/>
              <a:gd name="connsiteY3" fmla="*/ 0 h 648072"/>
              <a:gd name="connsiteX4" fmla="*/ 504304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1872456 w 8353425"/>
              <a:gd name="connsiteY3" fmla="*/ 0 h 648072"/>
              <a:gd name="connsiteX4" fmla="*/ 504304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5544864 w 8353425"/>
              <a:gd name="connsiteY3" fmla="*/ 0 h 648072"/>
              <a:gd name="connsiteX4" fmla="*/ 504304 w 8353425"/>
              <a:gd name="connsiteY4" fmla="*/ 0 h 648072"/>
              <a:gd name="connsiteX0" fmla="*/ 4176712 w 8353425"/>
              <a:gd name="connsiteY0" fmla="*/ 0 h 648072"/>
              <a:gd name="connsiteX1" fmla="*/ 0 w 8353425"/>
              <a:gd name="connsiteY1" fmla="*/ 648072 h 648072"/>
              <a:gd name="connsiteX2" fmla="*/ 8353425 w 8353425"/>
              <a:gd name="connsiteY2" fmla="*/ 648072 h 648072"/>
              <a:gd name="connsiteX3" fmla="*/ 5544864 w 8353425"/>
              <a:gd name="connsiteY3" fmla="*/ 0 h 648072"/>
              <a:gd name="connsiteX4" fmla="*/ 4176712 w 8353425"/>
              <a:gd name="connsiteY4" fmla="*/ 0 h 648072"/>
              <a:gd name="connsiteX0" fmla="*/ 4176712 w 8353425"/>
              <a:gd name="connsiteY0" fmla="*/ 0 h 648072"/>
              <a:gd name="connsiteX1" fmla="*/ 0 w 8353425"/>
              <a:gd name="connsiteY1" fmla="*/ 648072 h 648072"/>
              <a:gd name="connsiteX2" fmla="*/ 8353425 w 8353425"/>
              <a:gd name="connsiteY2" fmla="*/ 648072 h 648072"/>
              <a:gd name="connsiteX3" fmla="*/ 5544864 w 8353425"/>
              <a:gd name="connsiteY3" fmla="*/ 0 h 648072"/>
              <a:gd name="connsiteX4" fmla="*/ 4176712 w 8353425"/>
              <a:gd name="connsiteY4" fmla="*/ 0 h 648072"/>
              <a:gd name="connsiteX0" fmla="*/ 4176712 w 8353425"/>
              <a:gd name="connsiteY0" fmla="*/ 0 h 648072"/>
              <a:gd name="connsiteX1" fmla="*/ 0 w 8353425"/>
              <a:gd name="connsiteY1" fmla="*/ 648072 h 648072"/>
              <a:gd name="connsiteX2" fmla="*/ 8353425 w 8353425"/>
              <a:gd name="connsiteY2" fmla="*/ 648072 h 648072"/>
              <a:gd name="connsiteX3" fmla="*/ 5544864 w 8353425"/>
              <a:gd name="connsiteY3" fmla="*/ 0 h 648072"/>
              <a:gd name="connsiteX4" fmla="*/ 4176712 w 8353425"/>
              <a:gd name="connsiteY4" fmla="*/ 0 h 648072"/>
              <a:gd name="connsiteX0" fmla="*/ 3960440 w 8137153"/>
              <a:gd name="connsiteY0" fmla="*/ 0 h 648072"/>
              <a:gd name="connsiteX1" fmla="*/ 0 w 8137153"/>
              <a:gd name="connsiteY1" fmla="*/ 647551 h 648072"/>
              <a:gd name="connsiteX2" fmla="*/ 8137153 w 8137153"/>
              <a:gd name="connsiteY2" fmla="*/ 648072 h 648072"/>
              <a:gd name="connsiteX3" fmla="*/ 5328592 w 8137153"/>
              <a:gd name="connsiteY3" fmla="*/ 0 h 648072"/>
              <a:gd name="connsiteX4" fmla="*/ 3960440 w 8137153"/>
              <a:gd name="connsiteY4" fmla="*/ 0 h 648072"/>
              <a:gd name="connsiteX0" fmla="*/ 3888432 w 8065145"/>
              <a:gd name="connsiteY0" fmla="*/ 0 h 648072"/>
              <a:gd name="connsiteX1" fmla="*/ 0 w 8065145"/>
              <a:gd name="connsiteY1" fmla="*/ 647551 h 648072"/>
              <a:gd name="connsiteX2" fmla="*/ 8065145 w 8065145"/>
              <a:gd name="connsiteY2" fmla="*/ 648072 h 648072"/>
              <a:gd name="connsiteX3" fmla="*/ 5256584 w 8065145"/>
              <a:gd name="connsiteY3" fmla="*/ 0 h 648072"/>
              <a:gd name="connsiteX4" fmla="*/ 3888432 w 8065145"/>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5145" h="648072">
                <a:moveTo>
                  <a:pt x="3888432" y="0"/>
                </a:moveTo>
                <a:lnTo>
                  <a:pt x="0" y="647551"/>
                </a:lnTo>
                <a:lnTo>
                  <a:pt x="8065145" y="648072"/>
                </a:lnTo>
                <a:lnTo>
                  <a:pt x="5256584" y="0"/>
                </a:lnTo>
                <a:lnTo>
                  <a:pt x="3888432" y="0"/>
                </a:lnTo>
                <a:close/>
              </a:path>
            </a:pathLst>
          </a:custGeom>
          <a:solidFill>
            <a:schemeClr val="tx1">
              <a:lumMod val="20000"/>
              <a:lumOff val="80000"/>
              <a:alpha val="25000"/>
            </a:schemeClr>
          </a:solidFill>
          <a:ln w="22225" cap="flat" cmpd="sng" algn="ctr">
            <a:solidFill>
              <a:schemeClr val="bg1">
                <a:lumMod val="50000"/>
              </a:schemeClr>
            </a:solidFill>
            <a:prstDash val="solid"/>
            <a:round/>
            <a:headEnd type="none" w="med" len="med"/>
            <a:tailEnd type="none" w="med" len="med"/>
          </a:ln>
          <a:effectLst/>
        </p:spPr>
        <p:txBody>
          <a:bodyPr vert="horz" wrap="square" lIns="35958" tIns="35958" rIns="35958" bIns="35958" numCol="1" rtlCol="0" anchor="t" anchorCtr="0" compatLnSpc="1">
            <a:prstTxWarp prst="textNoShape">
              <a:avLst/>
            </a:prstTxWarp>
          </a:bodyPr>
          <a:lstStyle/>
          <a:p>
            <a:pPr eaLnBrk="0" hangingPunct="0">
              <a:spcBef>
                <a:spcPct val="50000"/>
              </a:spcBef>
            </a:pPr>
            <a:endParaRPr lang="en-GB" dirty="0" smtClean="0">
              <a:solidFill>
                <a:srgbClr val="FFFFFF"/>
              </a:solidFill>
            </a:endParaRPr>
          </a:p>
        </p:txBody>
      </p:sp>
      <p:graphicFrame>
        <p:nvGraphicFramePr>
          <p:cNvPr id="4" name="Table 3"/>
          <p:cNvGraphicFramePr>
            <a:graphicFrameLocks noGrp="1"/>
          </p:cNvGraphicFramePr>
          <p:nvPr/>
        </p:nvGraphicFramePr>
        <p:xfrm>
          <a:off x="974578" y="962392"/>
          <a:ext cx="8034893" cy="437760"/>
        </p:xfrm>
        <a:graphic>
          <a:graphicData uri="http://schemas.openxmlformats.org/drawingml/2006/table">
            <a:tbl>
              <a:tblPr>
                <a:effectLst>
                  <a:outerShdw blurRad="63500" algn="ctr" rotWithShape="0">
                    <a:prstClr val="black">
                      <a:alpha val="40000"/>
                    </a:prstClr>
                  </a:outerShdw>
                </a:effectLst>
              </a:tblPr>
              <a:tblGrid>
                <a:gridCol w="1482164"/>
                <a:gridCol w="1092121"/>
                <a:gridCol w="1404156"/>
                <a:gridCol w="1482165"/>
                <a:gridCol w="1560173"/>
                <a:gridCol w="1014114"/>
              </a:tblGrid>
              <a:tr h="437760">
                <a:tc>
                  <a:txBody>
                    <a:bodyPr/>
                    <a:lstStyle/>
                    <a:p>
                      <a:pPr marL="0" algn="ctr" defTabSz="914400" rtl="0" eaLnBrk="1" latinLnBrk="0" hangingPunct="1">
                        <a:spcAft>
                          <a:spcPts val="0"/>
                        </a:spcAft>
                      </a:pPr>
                      <a:r>
                        <a:rPr lang="en-GB" sz="1200" b="1" kern="1200" dirty="0" smtClean="0">
                          <a:solidFill>
                            <a:schemeClr val="bg1">
                              <a:lumMod val="65000"/>
                            </a:schemeClr>
                          </a:solidFill>
                          <a:latin typeface="Calibri"/>
                          <a:ea typeface="Times New Roman"/>
                          <a:cs typeface="Arial"/>
                        </a:rPr>
                        <a:t>SOFTWARE </a:t>
                      </a:r>
                    </a:p>
                    <a:p>
                      <a:pPr marL="0" algn="ctr" defTabSz="914400" rtl="0" eaLnBrk="1" latinLnBrk="0" hangingPunct="1">
                        <a:spcAft>
                          <a:spcPts val="0"/>
                        </a:spcAft>
                      </a:pPr>
                      <a:r>
                        <a:rPr lang="en-GB" sz="1200" b="1" kern="1200" dirty="0" smtClean="0">
                          <a:solidFill>
                            <a:schemeClr val="bg1">
                              <a:lumMod val="65000"/>
                            </a:schemeClr>
                          </a:solidFill>
                          <a:latin typeface="Calibri"/>
                          <a:ea typeface="Times New Roman"/>
                          <a:cs typeface="Arial"/>
                        </a:rPr>
                        <a:t>READINESS</a:t>
                      </a:r>
                      <a:endParaRPr lang="en-GB" sz="1200" b="1" kern="120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spcAft>
                          <a:spcPts val="0"/>
                        </a:spcAft>
                      </a:pPr>
                      <a:r>
                        <a:rPr lang="en-GB" sz="1200" b="1" kern="1200" dirty="0" smtClean="0">
                          <a:solidFill>
                            <a:schemeClr val="bg1">
                              <a:lumMod val="65000"/>
                            </a:schemeClr>
                          </a:solidFill>
                          <a:latin typeface="Calibri"/>
                          <a:ea typeface="Times New Roman"/>
                          <a:cs typeface="Arial"/>
                        </a:rPr>
                        <a:t>METADATA</a:t>
                      </a:r>
                      <a:endParaRPr lang="en-GB" sz="1200" b="1" kern="120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Aft>
                          <a:spcPts val="0"/>
                        </a:spcAft>
                      </a:pPr>
                      <a:r>
                        <a:rPr lang="en-GB" sz="1200" b="1" baseline="0" dirty="0" smtClean="0">
                          <a:solidFill>
                            <a:schemeClr val="bg1">
                              <a:lumMod val="65000"/>
                            </a:schemeClr>
                          </a:solidFill>
                          <a:latin typeface="Calibri"/>
                          <a:ea typeface="Times New Roman"/>
                          <a:cs typeface="Arial"/>
                        </a:rPr>
                        <a:t>USER DOCUMENTATION</a:t>
                      </a:r>
                      <a:endParaRPr lang="en-GB" sz="1200" b="1" baseline="0" dirty="0">
                        <a:solidFill>
                          <a:schemeClr val="bg1">
                            <a:lumMod val="65000"/>
                          </a:schemeClr>
                        </a:solidFill>
                        <a:latin typeface="Times New Roman"/>
                        <a:ea typeface="Times New Roman"/>
                        <a:cs typeface="Times New Roman"/>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spcAft>
                          <a:spcPts val="0"/>
                        </a:spcAft>
                      </a:pPr>
                      <a:r>
                        <a:rPr lang="en-GB" sz="1200" b="1" kern="1200" baseline="0" dirty="0" smtClean="0">
                          <a:solidFill>
                            <a:srgbClr val="000000"/>
                          </a:solidFill>
                          <a:latin typeface="Calibri"/>
                          <a:ea typeface="Times New Roman"/>
                          <a:cs typeface="Arial"/>
                        </a:rPr>
                        <a:t>UNCERTAINTY CHARATERISATION</a:t>
                      </a:r>
                      <a:endParaRPr lang="en-GB" sz="1200" b="1" kern="1200" baseline="0" dirty="0">
                        <a:solidFill>
                          <a:srgbClr val="000000"/>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algn="ctr" defTabSz="914400" rtl="0" eaLnBrk="1" latinLnBrk="0" hangingPunct="1">
                        <a:spcAft>
                          <a:spcPts val="0"/>
                        </a:spcAft>
                      </a:pPr>
                      <a:r>
                        <a:rPr lang="en-GB" sz="1200" b="1" kern="1200" baseline="0" dirty="0" smtClean="0">
                          <a:solidFill>
                            <a:schemeClr val="bg1">
                              <a:lumMod val="65000"/>
                            </a:schemeClr>
                          </a:solidFill>
                          <a:latin typeface="Calibri"/>
                          <a:ea typeface="Times New Roman"/>
                          <a:cs typeface="Arial"/>
                        </a:rPr>
                        <a:t>PUBLIC ACCESS, FEEDBACK, UPDATE</a:t>
                      </a:r>
                      <a:endParaRPr lang="en-GB" sz="1200" b="1" kern="1200" baseline="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spcAft>
                          <a:spcPts val="0"/>
                        </a:spcAft>
                      </a:pPr>
                      <a:r>
                        <a:rPr lang="en-GB" sz="1200" b="1" kern="1200" baseline="0" dirty="0" smtClean="0">
                          <a:solidFill>
                            <a:schemeClr val="bg1">
                              <a:lumMod val="65000"/>
                            </a:schemeClr>
                          </a:solidFill>
                          <a:latin typeface="Calibri"/>
                          <a:ea typeface="Times New Roman"/>
                          <a:cs typeface="Arial"/>
                        </a:rPr>
                        <a:t>USAGE</a:t>
                      </a:r>
                      <a:endParaRPr lang="en-GB" sz="1200" b="1" kern="1200" baseline="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graphicFrame>
        <p:nvGraphicFramePr>
          <p:cNvPr id="7" name="Table 6"/>
          <p:cNvGraphicFramePr>
            <a:graphicFrameLocks noGrp="1"/>
          </p:cNvGraphicFramePr>
          <p:nvPr/>
        </p:nvGraphicFramePr>
        <p:xfrm>
          <a:off x="662133" y="2042516"/>
          <a:ext cx="8815654" cy="4359720"/>
        </p:xfrm>
        <a:graphic>
          <a:graphicData uri="http://schemas.openxmlformats.org/drawingml/2006/table">
            <a:tbl>
              <a:tblPr/>
              <a:tblGrid>
                <a:gridCol w="2200218"/>
                <a:gridCol w="2084883"/>
                <a:gridCol w="2353995"/>
                <a:gridCol w="2176558"/>
              </a:tblGrid>
              <a:tr h="407280">
                <a:tc>
                  <a:txBody>
                    <a:bodyPr/>
                    <a:lstStyle/>
                    <a:p>
                      <a:pPr algn="ctr" fontAlgn="ctr">
                        <a:lnSpc>
                          <a:spcPct val="110000"/>
                        </a:lnSpc>
                      </a:pPr>
                      <a:r>
                        <a:rPr lang="en-GB" sz="1000" b="1" i="0" u="none" strike="noStrike" dirty="0" smtClean="0">
                          <a:solidFill>
                            <a:srgbClr val="000000"/>
                          </a:solidFill>
                          <a:latin typeface="Verdana"/>
                        </a:rPr>
                        <a:t>Standards</a:t>
                      </a:r>
                      <a:endParaRPr lang="en-GB" sz="1000" b="1" i="0" u="none" strike="noStrike" dirty="0">
                        <a:solidFill>
                          <a:srgbClr val="000000"/>
                        </a:solidFill>
                        <a:latin typeface="Verdana"/>
                      </a:endParaRP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alpha val="40000"/>
                      </a:srgbClr>
                    </a:solidFill>
                  </a:tcPr>
                </a:tc>
                <a:tc>
                  <a:txBody>
                    <a:bodyPr/>
                    <a:lstStyle/>
                    <a:p>
                      <a:pPr algn="ctr" fontAlgn="ctr">
                        <a:lnSpc>
                          <a:spcPct val="110000"/>
                        </a:lnSpc>
                      </a:pPr>
                      <a:r>
                        <a:rPr lang="en-GB" sz="1000" b="1" i="0" u="none" strike="noStrike">
                          <a:solidFill>
                            <a:srgbClr val="000000"/>
                          </a:solidFill>
                          <a:latin typeface="Verdana"/>
                        </a:rPr>
                        <a:t>Validation</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alpha val="40000"/>
                      </a:srgbClr>
                    </a:solidFill>
                  </a:tcPr>
                </a:tc>
                <a:tc>
                  <a:txBody>
                    <a:bodyPr/>
                    <a:lstStyle/>
                    <a:p>
                      <a:pPr algn="ctr" fontAlgn="ctr">
                        <a:lnSpc>
                          <a:spcPct val="110000"/>
                        </a:lnSpc>
                      </a:pPr>
                      <a:r>
                        <a:rPr lang="en-GB" sz="1000" b="1" i="0" u="none" strike="noStrike" dirty="0">
                          <a:solidFill>
                            <a:srgbClr val="000000"/>
                          </a:solidFill>
                          <a:latin typeface="Verdana"/>
                        </a:rPr>
                        <a:t>Uncertainty quantification</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alpha val="40000"/>
                      </a:srgbClr>
                    </a:solidFill>
                  </a:tcPr>
                </a:tc>
                <a:tc>
                  <a:txBody>
                    <a:bodyPr/>
                    <a:lstStyle/>
                    <a:p>
                      <a:pPr algn="ctr" fontAlgn="ctr">
                        <a:lnSpc>
                          <a:spcPct val="110000"/>
                        </a:lnSpc>
                      </a:pPr>
                      <a:r>
                        <a:rPr lang="en-GB" sz="1000" b="1" i="0" u="none" strike="noStrike" dirty="0">
                          <a:solidFill>
                            <a:srgbClr val="000000"/>
                          </a:solidFill>
                          <a:latin typeface="Verdana"/>
                        </a:rPr>
                        <a:t>Automated Quality</a:t>
                      </a:r>
                      <a:r>
                        <a:rPr lang="en-GB" sz="1000" b="1" i="0" u="none" strike="noStrike" dirty="0">
                          <a:solidFill>
                            <a:srgbClr val="FF0000"/>
                          </a:solidFill>
                          <a:latin typeface="Verdana"/>
                        </a:rPr>
                        <a:t> </a:t>
                      </a:r>
                      <a:r>
                        <a:rPr lang="en-GB" sz="1000" b="1" i="0" u="none" strike="noStrike" dirty="0">
                          <a:solidFill>
                            <a:srgbClr val="000000"/>
                          </a:solidFill>
                          <a:latin typeface="Verdana"/>
                        </a:rPr>
                        <a:t>Monitoring</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alpha val="40000"/>
                      </a:srgbClr>
                    </a:solidFill>
                  </a:tcPr>
                </a:tc>
              </a:tr>
              <a:tr h="222876">
                <a:tc>
                  <a:txBody>
                    <a:bodyPr/>
                    <a:lstStyle/>
                    <a:p>
                      <a:pPr algn="ctr" fontAlgn="ctr">
                        <a:lnSpc>
                          <a:spcPct val="110000"/>
                        </a:lnSpc>
                      </a:pPr>
                      <a:r>
                        <a:rPr lang="en-GB" sz="1000" b="0" i="0" u="none" strike="noStrike" dirty="0">
                          <a:solidFill>
                            <a:srgbClr val="000000"/>
                          </a:solidFill>
                          <a:latin typeface="Verdana"/>
                        </a:rPr>
                        <a:t>None</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GB" sz="1000" b="0" i="0" u="none" strike="noStrike">
                          <a:solidFill>
                            <a:srgbClr val="000000"/>
                          </a:solidFill>
                          <a:latin typeface="Verdana"/>
                        </a:rPr>
                        <a:t>None</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GB" sz="1000" b="0" i="0" u="none" strike="noStrike">
                          <a:solidFill>
                            <a:srgbClr val="000000"/>
                          </a:solidFill>
                          <a:latin typeface="Verdana"/>
                        </a:rPr>
                        <a:t>None</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GB" sz="1000" b="0" i="0" u="none" strike="noStrike" dirty="0">
                          <a:solidFill>
                            <a:srgbClr val="000000"/>
                          </a:solidFill>
                          <a:latin typeface="Verdana"/>
                        </a:rPr>
                        <a:t>None</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628">
                <a:tc>
                  <a:txBody>
                    <a:bodyPr/>
                    <a:lstStyle/>
                    <a:p>
                      <a:pPr algn="ctr" fontAlgn="ctr">
                        <a:lnSpc>
                          <a:spcPct val="110000"/>
                        </a:lnSpc>
                      </a:pPr>
                      <a:r>
                        <a:rPr lang="en-IE" sz="1000" b="0" i="0" u="none" strike="noStrike" dirty="0">
                          <a:solidFill>
                            <a:srgbClr val="000000"/>
                          </a:solidFill>
                          <a:latin typeface="Verdana"/>
                        </a:rPr>
                        <a:t>Standard uncertainty nomenclature is identified or defined</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IE" sz="1000" b="0" i="0" u="none" strike="noStrike">
                          <a:solidFill>
                            <a:srgbClr val="000000"/>
                          </a:solidFill>
                          <a:latin typeface="Verdana"/>
                        </a:rPr>
                        <a:t>Validation using external reference data done for limited locations and times</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IE" sz="1000" b="0" i="0" u="none" strike="noStrike">
                          <a:solidFill>
                            <a:srgbClr val="000000"/>
                          </a:solidFill>
                          <a:latin typeface="Verdana"/>
                        </a:rPr>
                        <a:t>Limited information on uncertainty arising from systematic and random effects in the measurement</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GB" sz="1000" b="0" i="0" u="none" strike="noStrike">
                          <a:solidFill>
                            <a:srgbClr val="000000"/>
                          </a:solidFill>
                          <a:latin typeface="Verdana"/>
                        </a:rPr>
                        <a:t>None</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5504">
                <a:tc>
                  <a:txBody>
                    <a:bodyPr/>
                    <a:lstStyle/>
                    <a:p>
                      <a:pPr algn="ctr" fontAlgn="ctr">
                        <a:lnSpc>
                          <a:spcPct val="110000"/>
                        </a:lnSpc>
                      </a:pPr>
                      <a:r>
                        <a:rPr lang="en-IE" sz="1000" b="0" i="0" u="none" strike="noStrike" dirty="0">
                          <a:solidFill>
                            <a:srgbClr val="000000"/>
                          </a:solidFill>
                          <a:latin typeface="Verdana"/>
                        </a:rPr>
                        <a:t>Score 2 + Standard uncertainty nomenclature is applied</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IE" sz="1000" b="0" i="0" u="none" strike="noStrike" dirty="0">
                          <a:solidFill>
                            <a:srgbClr val="000000"/>
                          </a:solidFill>
                          <a:latin typeface="Verdana"/>
                        </a:rPr>
                        <a:t>Validation using external reference data done for global and temporal representative locations and times</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IE" sz="1000" b="0" i="0" u="none" strike="noStrike">
                          <a:solidFill>
                            <a:srgbClr val="000000"/>
                          </a:solidFill>
                          <a:latin typeface="Verdana"/>
                        </a:rPr>
                        <a:t>Comprehensive information on uncertainty arising from systematic and random effects in the measurement</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IE" sz="1000" b="0" i="0" u="none" strike="noStrike">
                          <a:solidFill>
                            <a:srgbClr val="000000"/>
                          </a:solidFill>
                          <a:latin typeface="Verdana"/>
                        </a:rPr>
                        <a:t>Methods for automated quality monitoring defined</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5504">
                <a:tc>
                  <a:txBody>
                    <a:bodyPr/>
                    <a:lstStyle/>
                    <a:p>
                      <a:pPr algn="ctr" fontAlgn="ctr">
                        <a:lnSpc>
                          <a:spcPct val="110000"/>
                        </a:lnSpc>
                      </a:pPr>
                      <a:r>
                        <a:rPr lang="en-IE" sz="1000" b="0" i="0" u="none" strike="noStrike">
                          <a:solidFill>
                            <a:srgbClr val="000000"/>
                          </a:solidFill>
                          <a:latin typeface="Verdana"/>
                        </a:rPr>
                        <a:t>Score 3 + Procedures to establish SI traceability are defined</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IE" sz="1000" b="0" i="0" u="none" strike="noStrike" dirty="0">
                          <a:solidFill>
                            <a:srgbClr val="000000"/>
                          </a:solidFill>
                          <a:latin typeface="Verdana"/>
                        </a:rPr>
                        <a:t>Score 3 + (Inter)comparison against corresponding CDRs (other methods, models, etc)</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IE" sz="1000" b="0" i="0" u="none" strike="noStrike" dirty="0">
                          <a:solidFill>
                            <a:srgbClr val="000000"/>
                          </a:solidFill>
                          <a:latin typeface="Verdana"/>
                        </a:rPr>
                        <a:t>Score 3 + quantitative estimates of uncertainty provided within the product characterising more or less uncertain data points</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IE" sz="1000" b="0" i="0" u="none" strike="noStrike">
                          <a:solidFill>
                            <a:srgbClr val="000000"/>
                          </a:solidFill>
                          <a:latin typeface="Verdana"/>
                        </a:rPr>
                        <a:t>Score 3 + automated monitoring partially implemented</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628">
                <a:tc>
                  <a:txBody>
                    <a:bodyPr/>
                    <a:lstStyle/>
                    <a:p>
                      <a:pPr algn="ctr" fontAlgn="ctr">
                        <a:lnSpc>
                          <a:spcPct val="110000"/>
                        </a:lnSpc>
                      </a:pPr>
                      <a:r>
                        <a:rPr lang="en-IE" sz="1000" b="0" i="0" u="none" strike="noStrike" dirty="0">
                          <a:solidFill>
                            <a:srgbClr val="000000"/>
                          </a:solidFill>
                          <a:latin typeface="Verdana"/>
                        </a:rPr>
                        <a:t>Score 4 + SI traceability partly established</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GB" sz="1000" b="0" i="0" u="none" strike="noStrike">
                          <a:solidFill>
                            <a:srgbClr val="000000"/>
                          </a:solidFill>
                          <a:latin typeface="Verdana"/>
                        </a:rPr>
                        <a:t>Score 4 + data provider participated in one inter-national data assessment</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IE" sz="1000" b="0" i="0" u="none" strike="noStrike" dirty="0">
                          <a:solidFill>
                            <a:srgbClr val="000000"/>
                          </a:solidFill>
                          <a:latin typeface="Verdana"/>
                        </a:rPr>
                        <a:t>Score 4 + temporal and spatial error covariance quantified</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IE" sz="1000" b="0" i="0" u="none" strike="noStrike" dirty="0">
                          <a:solidFill>
                            <a:srgbClr val="000000"/>
                          </a:solidFill>
                          <a:latin typeface="Verdana"/>
                        </a:rPr>
                        <a:t>Score 3 + monitoring fully implemented (all production levels)</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6380">
                <a:tc>
                  <a:txBody>
                    <a:bodyPr/>
                    <a:lstStyle/>
                    <a:p>
                      <a:pPr algn="ctr" fontAlgn="ctr">
                        <a:lnSpc>
                          <a:spcPct val="110000"/>
                        </a:lnSpc>
                      </a:pPr>
                      <a:r>
                        <a:rPr lang="en-GB" sz="1000" b="0" i="0" u="none" strike="noStrike" dirty="0">
                          <a:solidFill>
                            <a:srgbClr val="000000"/>
                          </a:solidFill>
                          <a:latin typeface="Verdana"/>
                        </a:rPr>
                        <a:t>Score 5 + SI traceability established</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lnSpc>
                          <a:spcPct val="110000"/>
                        </a:lnSpc>
                      </a:pPr>
                      <a:r>
                        <a:rPr lang="en-IE" sz="1000" b="0" i="0" u="none" strike="noStrike">
                          <a:solidFill>
                            <a:srgbClr val="000000"/>
                          </a:solidFill>
                          <a:latin typeface="Verdana"/>
                        </a:rPr>
                        <a:t>Score 4 + data provider participated in multiple inter-national data assessment and incorporating feedbacks into the product development cycle</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lnSpc>
                          <a:spcPct val="110000"/>
                        </a:lnSpc>
                      </a:pPr>
                      <a:r>
                        <a:rPr lang="en-IE" sz="1000" b="0" i="0" u="none" strike="noStrike">
                          <a:solidFill>
                            <a:srgbClr val="000000"/>
                          </a:solidFill>
                          <a:latin typeface="Verdana"/>
                        </a:rPr>
                        <a:t>Score 5 + comprehensive validation of the quantitative uncertainty estimates and error covariance</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lnSpc>
                          <a:spcPct val="110000"/>
                        </a:lnSpc>
                      </a:pPr>
                      <a:r>
                        <a:rPr lang="en-IE" sz="1000" b="0" i="0" u="none" strike="noStrike" dirty="0">
                          <a:solidFill>
                            <a:srgbClr val="000000"/>
                          </a:solidFill>
                          <a:latin typeface="Verdana"/>
                        </a:rPr>
                        <a:t>Score 5 + automated monitoring in place with results fed back to other accessible information, e.g. meta data or documentation</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grpSp>
        <p:nvGrpSpPr>
          <p:cNvPr id="2" name="Group 7"/>
          <p:cNvGrpSpPr/>
          <p:nvPr/>
        </p:nvGrpSpPr>
        <p:grpSpPr>
          <a:xfrm>
            <a:off x="319327" y="2381516"/>
            <a:ext cx="274116" cy="3732110"/>
            <a:chOff x="395537" y="2453519"/>
            <a:chExt cx="253027" cy="3732110"/>
          </a:xfrm>
        </p:grpSpPr>
        <p:sp>
          <p:nvSpPr>
            <p:cNvPr id="9" name="Rectangle 8"/>
            <p:cNvSpPr/>
            <p:nvPr/>
          </p:nvSpPr>
          <p:spPr>
            <a:xfrm>
              <a:off x="395537" y="2453519"/>
              <a:ext cx="253025" cy="369332"/>
            </a:xfrm>
            <a:prstGeom prst="rect">
              <a:avLst/>
            </a:prstGeom>
          </p:spPr>
          <p:txBody>
            <a:bodyPr wrap="none" lIns="0" tIns="0" rIns="0" bIns="0">
              <a:spAutoFit/>
            </a:bodyPr>
            <a:lstStyle/>
            <a:p>
              <a:r>
                <a:rPr lang="en-GB" sz="2400" dirty="0" smtClean="0">
                  <a:solidFill>
                    <a:srgbClr val="FF0000"/>
                  </a:solidFill>
                  <a:sym typeface="Wingdings"/>
                </a:rPr>
                <a:t></a:t>
              </a:r>
            </a:p>
          </p:txBody>
        </p:sp>
        <p:sp>
          <p:nvSpPr>
            <p:cNvPr id="10" name="Rectangle 9"/>
            <p:cNvSpPr/>
            <p:nvPr/>
          </p:nvSpPr>
          <p:spPr>
            <a:xfrm>
              <a:off x="395539" y="2968465"/>
              <a:ext cx="253025" cy="369332"/>
            </a:xfrm>
            <a:prstGeom prst="rect">
              <a:avLst/>
            </a:prstGeom>
          </p:spPr>
          <p:txBody>
            <a:bodyPr wrap="none" lIns="0" tIns="0" rIns="0" bIns="0">
              <a:spAutoFit/>
            </a:bodyPr>
            <a:lstStyle/>
            <a:p>
              <a:r>
                <a:rPr lang="en-GB" sz="2400" dirty="0" smtClean="0">
                  <a:solidFill>
                    <a:srgbClr val="FF0000"/>
                  </a:solidFill>
                  <a:sym typeface="Wingdings"/>
                </a:rPr>
                <a:t></a:t>
              </a:r>
            </a:p>
          </p:txBody>
        </p:sp>
        <p:sp>
          <p:nvSpPr>
            <p:cNvPr id="11" name="Rectangle 10"/>
            <p:cNvSpPr/>
            <p:nvPr/>
          </p:nvSpPr>
          <p:spPr>
            <a:xfrm>
              <a:off x="395539" y="3725721"/>
              <a:ext cx="253025" cy="369332"/>
            </a:xfrm>
            <a:prstGeom prst="rect">
              <a:avLst/>
            </a:prstGeom>
          </p:spPr>
          <p:txBody>
            <a:bodyPr wrap="none" lIns="0" tIns="0" rIns="0" bIns="0">
              <a:spAutoFit/>
            </a:bodyPr>
            <a:lstStyle/>
            <a:p>
              <a:r>
                <a:rPr lang="en-GB" sz="2400" dirty="0" smtClean="0">
                  <a:solidFill>
                    <a:srgbClr val="FFC000"/>
                  </a:solidFill>
                  <a:sym typeface="Wingdings"/>
                </a:rPr>
                <a:t></a:t>
              </a:r>
            </a:p>
          </p:txBody>
        </p:sp>
        <p:sp>
          <p:nvSpPr>
            <p:cNvPr id="12" name="Rectangle 11"/>
            <p:cNvSpPr/>
            <p:nvPr/>
          </p:nvSpPr>
          <p:spPr>
            <a:xfrm>
              <a:off x="395539" y="4455681"/>
              <a:ext cx="253025" cy="369332"/>
            </a:xfrm>
            <a:prstGeom prst="rect">
              <a:avLst/>
            </a:prstGeom>
          </p:spPr>
          <p:txBody>
            <a:bodyPr wrap="none" lIns="0" tIns="0" rIns="0" bIns="0">
              <a:spAutoFit/>
            </a:bodyPr>
            <a:lstStyle/>
            <a:p>
              <a:r>
                <a:rPr lang="en-GB" sz="2400" dirty="0" smtClean="0">
                  <a:solidFill>
                    <a:srgbClr val="FFC000"/>
                  </a:solidFill>
                  <a:sym typeface="Wingdings"/>
                </a:rPr>
                <a:t></a:t>
              </a:r>
            </a:p>
          </p:txBody>
        </p:sp>
        <p:sp>
          <p:nvSpPr>
            <p:cNvPr id="13" name="Rectangle 12"/>
            <p:cNvSpPr/>
            <p:nvPr/>
          </p:nvSpPr>
          <p:spPr>
            <a:xfrm>
              <a:off x="395539" y="5157192"/>
              <a:ext cx="253025" cy="369332"/>
            </a:xfrm>
            <a:prstGeom prst="rect">
              <a:avLst/>
            </a:prstGeom>
          </p:spPr>
          <p:txBody>
            <a:bodyPr wrap="none" lIns="0" tIns="0" rIns="0" bIns="0">
              <a:spAutoFit/>
            </a:bodyPr>
            <a:lstStyle/>
            <a:p>
              <a:r>
                <a:rPr lang="en-GB" sz="2400" dirty="0" smtClean="0">
                  <a:solidFill>
                    <a:srgbClr val="00B050"/>
                  </a:solidFill>
                  <a:sym typeface="Wingdings"/>
                </a:rPr>
                <a:t></a:t>
              </a:r>
            </a:p>
          </p:txBody>
        </p:sp>
        <p:sp>
          <p:nvSpPr>
            <p:cNvPr id="14" name="Rectangle 13"/>
            <p:cNvSpPr/>
            <p:nvPr/>
          </p:nvSpPr>
          <p:spPr>
            <a:xfrm>
              <a:off x="395539" y="5816297"/>
              <a:ext cx="253025" cy="369332"/>
            </a:xfrm>
            <a:prstGeom prst="rect">
              <a:avLst/>
            </a:prstGeom>
          </p:spPr>
          <p:txBody>
            <a:bodyPr wrap="none" lIns="0" tIns="0" rIns="0" bIns="0">
              <a:spAutoFit/>
            </a:bodyPr>
            <a:lstStyle/>
            <a:p>
              <a:r>
                <a:rPr lang="en-GB" sz="2400" dirty="0" smtClean="0">
                  <a:solidFill>
                    <a:srgbClr val="00B050"/>
                  </a:solidFill>
                  <a:sym typeface="Wingdings"/>
                </a:rPr>
                <a:t></a:t>
              </a:r>
              <a:endParaRPr lang="en-GB" sz="2400" dirty="0">
                <a:solidFill>
                  <a:srgbClr val="00B050"/>
                </a:solidFill>
              </a:endParaRPr>
            </a:p>
          </p:txBody>
        </p:sp>
      </p:grpSp>
      <p:sp>
        <p:nvSpPr>
          <p:cNvPr id="15" name="Title 14"/>
          <p:cNvSpPr>
            <a:spLocks noGrp="1"/>
          </p:cNvSpPr>
          <p:nvPr>
            <p:ph type="title"/>
          </p:nvPr>
        </p:nvSpPr>
        <p:spPr/>
        <p:txBody>
          <a:bodyPr/>
          <a:lstStyle/>
          <a:p>
            <a:r>
              <a:rPr lang="en-GB" sz="3000" dirty="0" smtClean="0"/>
              <a:t>Sub-Matrix - Uncertainty</a:t>
            </a:r>
            <a:endParaRPr lang="en-GB" sz="3000" dirty="0"/>
          </a:p>
        </p:txBody>
      </p:sp>
      <p:pic>
        <p:nvPicPr>
          <p:cNvPr id="16" name="Picture 3" descr="C:\Jörg\Projects\GMES_Space_Call_2012\GMES-SPA.2012.1.3-02 Coordination of Validation for Reanalysis\Core Climax Logo.jpg"/>
          <p:cNvPicPr>
            <a:picLocks noChangeAspect="1" noChangeArrowheads="1"/>
          </p:cNvPicPr>
          <p:nvPr/>
        </p:nvPicPr>
        <p:blipFill>
          <a:blip r:embed="rId2" cstate="print"/>
          <a:srcRect/>
          <a:stretch>
            <a:fillRect/>
          </a:stretch>
        </p:blipFill>
        <p:spPr bwMode="auto">
          <a:xfrm>
            <a:off x="8339962" y="76157"/>
            <a:ext cx="1496092" cy="720000"/>
          </a:xfrm>
          <a:prstGeom prst="rect">
            <a:avLst/>
          </a:prstGeom>
          <a:noFill/>
        </p:spPr>
      </p:pic>
      <p:pic>
        <p:nvPicPr>
          <p:cNvPr id="17" name="Picture 16" descr="FP7-coo-RGB.gif"/>
          <p:cNvPicPr>
            <a:picLocks noChangeAspect="1"/>
          </p:cNvPicPr>
          <p:nvPr/>
        </p:nvPicPr>
        <p:blipFill>
          <a:blip r:embed="rId3" cstate="print"/>
          <a:stretch>
            <a:fillRect/>
          </a:stretch>
        </p:blipFill>
        <p:spPr>
          <a:xfrm>
            <a:off x="7412003" y="76157"/>
            <a:ext cx="885117" cy="720000"/>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GB" sz="2500" dirty="0" smtClean="0"/>
              <a:t>Maturing Takes Time</a:t>
            </a:r>
            <a:br>
              <a:rPr lang="en-GB" sz="2500" dirty="0" smtClean="0"/>
            </a:br>
            <a:r>
              <a:rPr lang="en-GB" sz="2500" dirty="0" smtClean="0"/>
              <a:t>The SMMs need to be applied regularly</a:t>
            </a:r>
            <a:endParaRPr lang="en-GB" sz="2100" dirty="0" smtClean="0"/>
          </a:p>
        </p:txBody>
      </p:sp>
      <p:graphicFrame>
        <p:nvGraphicFramePr>
          <p:cNvPr id="7" name="Table 6"/>
          <p:cNvGraphicFramePr>
            <a:graphicFrameLocks noGrp="1"/>
          </p:cNvGraphicFramePr>
          <p:nvPr/>
        </p:nvGraphicFramePr>
        <p:xfrm>
          <a:off x="428498" y="2202247"/>
          <a:ext cx="4648258" cy="3461618"/>
        </p:xfrm>
        <a:graphic>
          <a:graphicData uri="http://schemas.openxmlformats.org/drawingml/2006/table">
            <a:tbl>
              <a:tblPr/>
              <a:tblGrid>
                <a:gridCol w="497108"/>
                <a:gridCol w="603804"/>
                <a:gridCol w="603804"/>
                <a:gridCol w="905704"/>
                <a:gridCol w="899972"/>
                <a:gridCol w="685012"/>
                <a:gridCol w="452854"/>
              </a:tblGrid>
              <a:tr h="522209">
                <a:tc>
                  <a:txBody>
                    <a:bodyPr/>
                    <a:lstStyle/>
                    <a:p>
                      <a:pPr algn="ctr">
                        <a:spcAft>
                          <a:spcPts val="0"/>
                        </a:spcAft>
                      </a:pPr>
                      <a:r>
                        <a:rPr lang="en-GB" sz="800" b="1" dirty="0" smtClean="0">
                          <a:latin typeface="Calibri"/>
                          <a:ea typeface="Times New Roman"/>
                          <a:cs typeface="Arial"/>
                        </a:rPr>
                        <a:t>MATURITY</a:t>
                      </a:r>
                      <a:endParaRPr lang="en-GB" sz="8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en-GB" sz="800" b="1" dirty="0" smtClean="0">
                          <a:latin typeface="Calibri"/>
                          <a:ea typeface="Times New Roman"/>
                          <a:cs typeface="Arial"/>
                        </a:rPr>
                        <a:t>SOFTWARE READINESS</a:t>
                      </a:r>
                      <a:endParaRPr lang="en-GB" sz="8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en-GB" sz="800" b="1" dirty="0" smtClean="0">
                          <a:latin typeface="Calibri"/>
                          <a:ea typeface="Times New Roman"/>
                          <a:cs typeface="Arial"/>
                        </a:rPr>
                        <a:t>METADATA</a:t>
                      </a:r>
                      <a:endParaRPr lang="en-GB" sz="8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en-GB" sz="800" b="1" dirty="0" smtClean="0">
                          <a:latin typeface="Calibri"/>
                          <a:ea typeface="Times New Roman"/>
                          <a:cs typeface="Arial"/>
                        </a:rPr>
                        <a:t>USER DOCUMENTATION</a:t>
                      </a:r>
                      <a:endParaRPr lang="en-GB" sz="8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en-GB" sz="800" b="1" dirty="0" smtClean="0">
                          <a:latin typeface="Calibri"/>
                          <a:ea typeface="Times New Roman"/>
                          <a:cs typeface="Arial"/>
                        </a:rPr>
                        <a:t>UNCERTAINTY CHARATERISATION</a:t>
                      </a:r>
                      <a:endParaRPr lang="en-GB" sz="8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en-GB" sz="800" b="1" dirty="0" smtClean="0">
                          <a:latin typeface="Calibri"/>
                          <a:ea typeface="Times New Roman"/>
                          <a:cs typeface="Arial"/>
                        </a:rPr>
                        <a:t>PUBLIC ACCESS,</a:t>
                      </a:r>
                      <a:r>
                        <a:rPr lang="en-GB" sz="800" b="1" baseline="0" dirty="0" smtClean="0">
                          <a:latin typeface="Calibri"/>
                          <a:ea typeface="Times New Roman"/>
                          <a:cs typeface="Arial"/>
                        </a:rPr>
                        <a:t> FEEDBACK, UPDATE</a:t>
                      </a:r>
                      <a:endParaRPr lang="en-GB" sz="8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en-GB" sz="800" b="1" dirty="0" smtClean="0">
                          <a:latin typeface="Calibri"/>
                          <a:ea typeface="Times New Roman"/>
                          <a:cs typeface="Arial"/>
                        </a:rPr>
                        <a:t>USAGE</a:t>
                      </a:r>
                      <a:endParaRPr lang="en-GB" sz="8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475838">
                <a:tc>
                  <a:txBody>
                    <a:bodyPr/>
                    <a:lstStyle/>
                    <a:p>
                      <a:pPr algn="ctr">
                        <a:spcAft>
                          <a:spcPts val="0"/>
                        </a:spcAft>
                      </a:pPr>
                      <a:r>
                        <a:rPr lang="en-GB" sz="1200" b="1" dirty="0">
                          <a:solidFill>
                            <a:srgbClr val="000000"/>
                          </a:solidFill>
                          <a:latin typeface="Calibri"/>
                          <a:ea typeface="Times New Roman"/>
                          <a:cs typeface="Arial"/>
                        </a:rPr>
                        <a:t>1</a:t>
                      </a:r>
                      <a:endParaRPr lang="en-GB" sz="1200" b="1"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algn="ctr" defTabSz="914400" rtl="0" eaLnBrk="1" latinLnBrk="0" hangingPunct="1">
                        <a:spcAft>
                          <a:spcPts val="0"/>
                        </a:spcAft>
                      </a:pPr>
                      <a:endParaRPr lang="en-GB" sz="800" kern="1200" dirty="0">
                        <a:solidFill>
                          <a:srgbClr val="000000"/>
                        </a:solidFill>
                        <a:latin typeface="Calibri"/>
                        <a:ea typeface="Times New Roman"/>
                        <a:cs typeface="Arial"/>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469172">
                <a:tc>
                  <a:txBody>
                    <a:bodyPr/>
                    <a:lstStyle/>
                    <a:p>
                      <a:pPr algn="ctr">
                        <a:spcAft>
                          <a:spcPts val="0"/>
                        </a:spcAft>
                      </a:pPr>
                      <a:r>
                        <a:rPr lang="en-GB" sz="1200" b="1">
                          <a:solidFill>
                            <a:srgbClr val="000000"/>
                          </a:solidFill>
                          <a:latin typeface="Calibri"/>
                          <a:ea typeface="Times New Roman"/>
                          <a:cs typeface="Arial"/>
                        </a:rPr>
                        <a:t>2</a:t>
                      </a:r>
                      <a:endParaRPr lang="en-GB" sz="1200" b="1">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algn="ctr" defTabSz="914400" rtl="0" eaLnBrk="1" latinLnBrk="0" hangingPunct="1">
                        <a:spcAft>
                          <a:spcPts val="0"/>
                        </a:spcAft>
                      </a:pPr>
                      <a:endParaRPr lang="en-GB" sz="800" kern="1200" dirty="0">
                        <a:solidFill>
                          <a:srgbClr val="000000"/>
                        </a:solidFill>
                        <a:latin typeface="Calibri"/>
                        <a:ea typeface="Times New Roman"/>
                        <a:cs typeface="Arial"/>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482772">
                <a:tc>
                  <a:txBody>
                    <a:bodyPr/>
                    <a:lstStyle/>
                    <a:p>
                      <a:pPr algn="ctr">
                        <a:spcAft>
                          <a:spcPts val="0"/>
                        </a:spcAft>
                      </a:pPr>
                      <a:r>
                        <a:rPr lang="en-GB" sz="1200" b="1">
                          <a:solidFill>
                            <a:srgbClr val="000000"/>
                          </a:solidFill>
                          <a:latin typeface="Calibri"/>
                          <a:ea typeface="Times New Roman"/>
                          <a:cs typeface="Arial"/>
                        </a:rPr>
                        <a:t>3</a:t>
                      </a:r>
                      <a:endParaRPr lang="en-GB" sz="1200" b="1">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10000"/>
                        <a:lumOff val="90000"/>
                      </a:schemeClr>
                    </a:solidFill>
                  </a:tcPr>
                </a:tc>
                <a:tc>
                  <a:txBody>
                    <a:bodyPr/>
                    <a:lstStyle/>
                    <a:p>
                      <a:pPr marL="0" algn="ctr" defTabSz="914400" rtl="0" eaLnBrk="1" latinLnBrk="0" hangingPunct="1">
                        <a:spcAft>
                          <a:spcPts val="0"/>
                        </a:spcAft>
                      </a:pPr>
                      <a:endParaRPr lang="en-GB" sz="800" kern="1200" dirty="0">
                        <a:solidFill>
                          <a:srgbClr val="000000"/>
                        </a:solidFill>
                        <a:latin typeface="Calibri"/>
                        <a:ea typeface="Times New Roman"/>
                        <a:cs typeface="Arial"/>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10000"/>
                        <a:lumOff val="90000"/>
                      </a:schemeClr>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10000"/>
                        <a:lumOff val="90000"/>
                      </a:schemeClr>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10000"/>
                        <a:lumOff val="90000"/>
                      </a:schemeClr>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10000"/>
                        <a:lumOff val="90000"/>
                      </a:schemeClr>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10000"/>
                        <a:lumOff val="90000"/>
                      </a:schemeClr>
                    </a:solidFill>
                  </a:tcPr>
                </a:tc>
              </a:tr>
              <a:tr h="514190">
                <a:tc>
                  <a:txBody>
                    <a:bodyPr/>
                    <a:lstStyle/>
                    <a:p>
                      <a:pPr algn="ctr">
                        <a:spcAft>
                          <a:spcPts val="0"/>
                        </a:spcAft>
                      </a:pPr>
                      <a:r>
                        <a:rPr lang="en-GB" sz="1200" b="1">
                          <a:solidFill>
                            <a:srgbClr val="000000"/>
                          </a:solidFill>
                          <a:latin typeface="Calibri"/>
                          <a:ea typeface="Times New Roman"/>
                          <a:cs typeface="Arial"/>
                        </a:rPr>
                        <a:t>4</a:t>
                      </a:r>
                      <a:endParaRPr lang="en-GB" sz="1200" b="1">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10000"/>
                        <a:lumOff val="90000"/>
                      </a:schemeClr>
                    </a:solidFill>
                  </a:tcPr>
                </a:tc>
                <a:tc>
                  <a:txBody>
                    <a:bodyPr/>
                    <a:lstStyle/>
                    <a:p>
                      <a:pPr marL="0" algn="ctr" defTabSz="914400" rtl="0" eaLnBrk="1" latinLnBrk="0" hangingPunct="1">
                        <a:spcAft>
                          <a:spcPts val="0"/>
                        </a:spcAft>
                      </a:pPr>
                      <a:endParaRPr lang="en-GB" sz="800" kern="1200" dirty="0">
                        <a:solidFill>
                          <a:srgbClr val="000000"/>
                        </a:solidFill>
                        <a:latin typeface="Calibri"/>
                        <a:ea typeface="Times New Roman"/>
                        <a:cs typeface="Arial"/>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10000"/>
                        <a:lumOff val="90000"/>
                      </a:schemeClr>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10000"/>
                        <a:lumOff val="90000"/>
                      </a:schemeClr>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10000"/>
                        <a:lumOff val="90000"/>
                      </a:schemeClr>
                    </a:solidFill>
                  </a:tcPr>
                </a:tc>
                <a:tc>
                  <a:txBody>
                    <a:bodyPr/>
                    <a:lstStyle/>
                    <a:p>
                      <a:pPr marL="0" algn="ctr" defTabSz="914400" rtl="0" eaLnBrk="1" latinLnBrk="0" hangingPunct="1">
                        <a:spcAft>
                          <a:spcPts val="0"/>
                        </a:spcAft>
                      </a:pPr>
                      <a:endParaRPr lang="en-GB" sz="800" kern="12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10000"/>
                        <a:lumOff val="90000"/>
                      </a:schemeClr>
                    </a:solidFill>
                  </a:tcPr>
                </a:tc>
                <a:tc>
                  <a:txBody>
                    <a:bodyPr/>
                    <a:lstStyle/>
                    <a:p>
                      <a:pPr marL="0" algn="ctr" defTabSz="914400" rtl="0" eaLnBrk="1" latinLnBrk="0" hangingPunct="1">
                        <a:spcAft>
                          <a:spcPts val="0"/>
                        </a:spcAft>
                      </a:pPr>
                      <a:endParaRPr lang="en-GB" sz="800" kern="12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10000"/>
                        <a:lumOff val="90000"/>
                      </a:schemeClr>
                    </a:solidFill>
                  </a:tcPr>
                </a:tc>
              </a:tr>
              <a:tr h="478552">
                <a:tc>
                  <a:txBody>
                    <a:bodyPr/>
                    <a:lstStyle/>
                    <a:p>
                      <a:pPr algn="ctr">
                        <a:spcAft>
                          <a:spcPts val="0"/>
                        </a:spcAft>
                      </a:pPr>
                      <a:r>
                        <a:rPr lang="en-GB" sz="1200" b="1">
                          <a:solidFill>
                            <a:srgbClr val="000000"/>
                          </a:solidFill>
                          <a:latin typeface="Calibri"/>
                          <a:ea typeface="Times New Roman"/>
                          <a:cs typeface="Arial"/>
                        </a:rPr>
                        <a:t>5</a:t>
                      </a:r>
                      <a:endParaRPr lang="en-GB" sz="1200" b="1">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algn="ctr" defTabSz="914400" rtl="0" eaLnBrk="1" latinLnBrk="0" hangingPunct="1">
                        <a:spcAft>
                          <a:spcPts val="0"/>
                        </a:spcAft>
                      </a:pPr>
                      <a:endParaRPr lang="en-GB" sz="800" kern="1200" dirty="0">
                        <a:solidFill>
                          <a:srgbClr val="000000"/>
                        </a:solidFill>
                        <a:latin typeface="Calibri"/>
                        <a:ea typeface="Times New Roman"/>
                        <a:cs typeface="Arial"/>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10000"/>
                        <a:lumOff val="90000"/>
                      </a:schemeClr>
                    </a:solidFill>
                  </a:tcPr>
                </a:tc>
                <a:tc>
                  <a:txBody>
                    <a:bodyPr/>
                    <a:lstStyle/>
                    <a:p>
                      <a:pPr marL="0" algn="ctr" defTabSz="914400" rtl="0" eaLnBrk="1" latinLnBrk="0" hangingPunct="1">
                        <a:spcAft>
                          <a:spcPts val="0"/>
                        </a:spcAft>
                      </a:pPr>
                      <a:endParaRPr lang="en-GB" sz="800" kern="1200" dirty="0">
                        <a:solidFill>
                          <a:srgbClr val="000000"/>
                        </a:solidFill>
                        <a:latin typeface="Calibri"/>
                        <a:ea typeface="Times New Roman"/>
                        <a:cs typeface="Arial"/>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10000"/>
                        <a:lumOff val="90000"/>
                      </a:schemeClr>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10000"/>
                        <a:lumOff val="90000"/>
                      </a:schemeClr>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10000"/>
                        <a:lumOff val="90000"/>
                      </a:schemeClr>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10000"/>
                        <a:lumOff val="90000"/>
                      </a:schemeClr>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10000"/>
                        <a:lumOff val="90000"/>
                      </a:schemeClr>
                    </a:solidFill>
                  </a:tcPr>
                </a:tc>
              </a:tr>
              <a:tr h="518885">
                <a:tc>
                  <a:txBody>
                    <a:bodyPr/>
                    <a:lstStyle/>
                    <a:p>
                      <a:pPr algn="ctr">
                        <a:spcAft>
                          <a:spcPts val="0"/>
                        </a:spcAft>
                      </a:pPr>
                      <a:r>
                        <a:rPr lang="en-GB" sz="1200" b="1" dirty="0">
                          <a:solidFill>
                            <a:srgbClr val="000000"/>
                          </a:solidFill>
                          <a:latin typeface="Calibri"/>
                          <a:ea typeface="Times New Roman"/>
                          <a:cs typeface="Arial"/>
                        </a:rPr>
                        <a:t>6</a:t>
                      </a:r>
                      <a:endParaRPr lang="en-GB" sz="1200" b="1"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algn="ctr" defTabSz="914400" rtl="0" eaLnBrk="1" latinLnBrk="0" hangingPunct="1">
                        <a:spcAft>
                          <a:spcPts val="0"/>
                        </a:spcAft>
                      </a:pPr>
                      <a:endParaRPr lang="en-GB" sz="800" kern="1200" dirty="0">
                        <a:solidFill>
                          <a:srgbClr val="000000"/>
                        </a:solidFill>
                        <a:latin typeface="Calibri"/>
                        <a:ea typeface="Times New Roman"/>
                        <a:cs typeface="Arial"/>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4FF"/>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4FF"/>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4FF"/>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4FF"/>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4FF"/>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4FF"/>
                    </a:solidFill>
                  </a:tcPr>
                </a:tc>
              </a:tr>
            </a:tbl>
          </a:graphicData>
        </a:graphic>
      </p:graphicFrame>
      <p:graphicFrame>
        <p:nvGraphicFramePr>
          <p:cNvPr id="8" name="Table 7"/>
          <p:cNvGraphicFramePr>
            <a:graphicFrameLocks noGrp="1"/>
          </p:cNvGraphicFramePr>
          <p:nvPr/>
        </p:nvGraphicFramePr>
        <p:xfrm>
          <a:off x="428498" y="1881404"/>
          <a:ext cx="4648258" cy="3461618"/>
        </p:xfrm>
        <a:graphic>
          <a:graphicData uri="http://schemas.openxmlformats.org/drawingml/2006/table">
            <a:tbl>
              <a:tblPr/>
              <a:tblGrid>
                <a:gridCol w="497108"/>
                <a:gridCol w="603804"/>
                <a:gridCol w="603804"/>
                <a:gridCol w="905704"/>
                <a:gridCol w="899972"/>
                <a:gridCol w="685012"/>
                <a:gridCol w="452854"/>
              </a:tblGrid>
              <a:tr h="522209">
                <a:tc>
                  <a:txBody>
                    <a:bodyPr/>
                    <a:lstStyle/>
                    <a:p>
                      <a:pPr algn="ctr">
                        <a:spcAft>
                          <a:spcPts val="0"/>
                        </a:spcAft>
                      </a:pPr>
                      <a:r>
                        <a:rPr lang="en-GB" sz="800" b="1" dirty="0" smtClean="0">
                          <a:latin typeface="Calibri"/>
                          <a:ea typeface="Times New Roman"/>
                          <a:cs typeface="Arial"/>
                        </a:rPr>
                        <a:t>MATURITY</a:t>
                      </a:r>
                      <a:endParaRPr lang="en-GB" sz="8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en-GB" sz="800" b="1" dirty="0" smtClean="0">
                          <a:latin typeface="Calibri"/>
                          <a:ea typeface="Times New Roman"/>
                          <a:cs typeface="Arial"/>
                        </a:rPr>
                        <a:t>SOFTWARE READINESS</a:t>
                      </a:r>
                      <a:endParaRPr lang="en-GB" sz="8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en-GB" sz="800" b="1" dirty="0" smtClean="0">
                          <a:latin typeface="Calibri"/>
                          <a:ea typeface="Times New Roman"/>
                          <a:cs typeface="Arial"/>
                        </a:rPr>
                        <a:t>METADATA</a:t>
                      </a:r>
                      <a:endParaRPr lang="en-GB" sz="8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en-GB" sz="800" b="1" dirty="0" smtClean="0">
                          <a:latin typeface="Calibri"/>
                          <a:ea typeface="Times New Roman"/>
                          <a:cs typeface="Arial"/>
                        </a:rPr>
                        <a:t>USER DOCUMENTATION</a:t>
                      </a:r>
                      <a:endParaRPr lang="en-GB" sz="8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en-GB" sz="800" b="1" dirty="0" smtClean="0">
                          <a:latin typeface="Calibri"/>
                          <a:ea typeface="Times New Roman"/>
                          <a:cs typeface="Arial"/>
                        </a:rPr>
                        <a:t>UNCERTAINTY CHARATERISATION</a:t>
                      </a:r>
                      <a:endParaRPr lang="en-GB" sz="8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en-GB" sz="800" b="1" dirty="0" smtClean="0">
                          <a:latin typeface="Calibri"/>
                          <a:ea typeface="Times New Roman"/>
                          <a:cs typeface="Arial"/>
                        </a:rPr>
                        <a:t>PUBLIC ACCESS,</a:t>
                      </a:r>
                      <a:r>
                        <a:rPr lang="en-GB" sz="800" b="1" baseline="0" dirty="0" smtClean="0">
                          <a:latin typeface="Calibri"/>
                          <a:ea typeface="Times New Roman"/>
                          <a:cs typeface="Arial"/>
                        </a:rPr>
                        <a:t> FEEDBACK, UPDATE</a:t>
                      </a:r>
                      <a:endParaRPr lang="en-GB" sz="8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spcAft>
                          <a:spcPts val="0"/>
                        </a:spcAft>
                      </a:pPr>
                      <a:r>
                        <a:rPr lang="en-GB" sz="800" b="1" dirty="0" smtClean="0">
                          <a:latin typeface="Calibri"/>
                          <a:ea typeface="Times New Roman"/>
                          <a:cs typeface="Arial"/>
                        </a:rPr>
                        <a:t>USAGE</a:t>
                      </a:r>
                      <a:endParaRPr lang="en-GB" sz="800" b="1" dirty="0">
                        <a:latin typeface="Times New Roman"/>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475838">
                <a:tc>
                  <a:txBody>
                    <a:bodyPr/>
                    <a:lstStyle/>
                    <a:p>
                      <a:pPr algn="ctr">
                        <a:spcAft>
                          <a:spcPts val="0"/>
                        </a:spcAft>
                      </a:pPr>
                      <a:r>
                        <a:rPr lang="en-GB" sz="1200" b="1" dirty="0">
                          <a:solidFill>
                            <a:srgbClr val="000000"/>
                          </a:solidFill>
                          <a:latin typeface="Calibri"/>
                          <a:ea typeface="Times New Roman"/>
                          <a:cs typeface="Arial"/>
                        </a:rPr>
                        <a:t>1</a:t>
                      </a:r>
                      <a:endParaRPr lang="en-GB" sz="1200" b="1"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algn="ctr" defTabSz="914400" rtl="0" eaLnBrk="1" latinLnBrk="0" hangingPunct="1">
                        <a:spcAft>
                          <a:spcPts val="0"/>
                        </a:spcAft>
                      </a:pPr>
                      <a:endParaRPr lang="en-GB" sz="800" kern="1200" dirty="0">
                        <a:solidFill>
                          <a:srgbClr val="000000"/>
                        </a:solidFill>
                        <a:latin typeface="Calibri"/>
                        <a:ea typeface="Times New Roman"/>
                        <a:cs typeface="Arial"/>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469172">
                <a:tc>
                  <a:txBody>
                    <a:bodyPr/>
                    <a:lstStyle/>
                    <a:p>
                      <a:pPr algn="ctr">
                        <a:spcAft>
                          <a:spcPts val="0"/>
                        </a:spcAft>
                      </a:pPr>
                      <a:r>
                        <a:rPr lang="en-GB" sz="1200" b="1">
                          <a:solidFill>
                            <a:srgbClr val="000000"/>
                          </a:solidFill>
                          <a:latin typeface="Calibri"/>
                          <a:ea typeface="Times New Roman"/>
                          <a:cs typeface="Arial"/>
                        </a:rPr>
                        <a:t>2</a:t>
                      </a:r>
                      <a:endParaRPr lang="en-GB" sz="1200" b="1">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algn="ctr" defTabSz="914400" rtl="0" eaLnBrk="1" latinLnBrk="0" hangingPunct="1">
                        <a:spcAft>
                          <a:spcPts val="0"/>
                        </a:spcAft>
                      </a:pPr>
                      <a:endParaRPr lang="en-GB" sz="800" kern="1200" dirty="0">
                        <a:solidFill>
                          <a:srgbClr val="000000"/>
                        </a:solidFill>
                        <a:latin typeface="Calibri"/>
                        <a:ea typeface="Times New Roman"/>
                        <a:cs typeface="Arial"/>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482772">
                <a:tc>
                  <a:txBody>
                    <a:bodyPr/>
                    <a:lstStyle/>
                    <a:p>
                      <a:pPr algn="ctr">
                        <a:spcAft>
                          <a:spcPts val="0"/>
                        </a:spcAft>
                      </a:pPr>
                      <a:r>
                        <a:rPr lang="en-GB" sz="1200" b="1">
                          <a:solidFill>
                            <a:srgbClr val="000000"/>
                          </a:solidFill>
                          <a:latin typeface="Calibri"/>
                          <a:ea typeface="Times New Roman"/>
                          <a:cs typeface="Arial"/>
                        </a:rPr>
                        <a:t>3</a:t>
                      </a:r>
                      <a:endParaRPr lang="en-GB" sz="1200" b="1">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algn="ctr" defTabSz="914400" rtl="0" eaLnBrk="1" latinLnBrk="0" hangingPunct="1">
                        <a:spcAft>
                          <a:spcPts val="0"/>
                        </a:spcAft>
                      </a:pPr>
                      <a:endParaRPr lang="en-GB" sz="800" kern="1200" dirty="0">
                        <a:solidFill>
                          <a:srgbClr val="000000"/>
                        </a:solidFill>
                        <a:latin typeface="Calibri"/>
                        <a:ea typeface="Times New Roman"/>
                        <a:cs typeface="Arial"/>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514190">
                <a:tc>
                  <a:txBody>
                    <a:bodyPr/>
                    <a:lstStyle/>
                    <a:p>
                      <a:pPr algn="ctr">
                        <a:spcAft>
                          <a:spcPts val="0"/>
                        </a:spcAft>
                      </a:pPr>
                      <a:r>
                        <a:rPr lang="en-GB" sz="1200" b="1">
                          <a:solidFill>
                            <a:srgbClr val="000000"/>
                          </a:solidFill>
                          <a:latin typeface="Calibri"/>
                          <a:ea typeface="Times New Roman"/>
                          <a:cs typeface="Arial"/>
                        </a:rPr>
                        <a:t>4</a:t>
                      </a:r>
                      <a:endParaRPr lang="en-GB" sz="1200" b="1">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algn="ctr" defTabSz="914400" rtl="0" eaLnBrk="1" latinLnBrk="0" hangingPunct="1">
                        <a:spcAft>
                          <a:spcPts val="0"/>
                        </a:spcAft>
                      </a:pPr>
                      <a:endParaRPr lang="en-GB" sz="800" kern="1200" dirty="0">
                        <a:solidFill>
                          <a:srgbClr val="000000"/>
                        </a:solidFill>
                        <a:latin typeface="Calibri"/>
                        <a:ea typeface="Times New Roman"/>
                        <a:cs typeface="Arial"/>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algn="ctr" defTabSz="914400" rtl="0" eaLnBrk="1" latinLnBrk="0" hangingPunct="1">
                        <a:spcAft>
                          <a:spcPts val="0"/>
                        </a:spcAft>
                      </a:pPr>
                      <a:endParaRPr lang="en-GB" sz="800" kern="12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c>
                  <a:txBody>
                    <a:bodyPr/>
                    <a:lstStyle/>
                    <a:p>
                      <a:pPr marL="0" algn="ctr" defTabSz="914400" rtl="0" eaLnBrk="1" latinLnBrk="0" hangingPunct="1">
                        <a:spcAft>
                          <a:spcPts val="0"/>
                        </a:spcAft>
                      </a:pPr>
                      <a:endParaRPr lang="en-GB" sz="800" kern="12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CC33"/>
                    </a:solidFill>
                  </a:tcPr>
                </a:tc>
              </a:tr>
              <a:tr h="478552">
                <a:tc>
                  <a:txBody>
                    <a:bodyPr/>
                    <a:lstStyle/>
                    <a:p>
                      <a:pPr algn="ctr">
                        <a:spcAft>
                          <a:spcPts val="0"/>
                        </a:spcAft>
                      </a:pPr>
                      <a:r>
                        <a:rPr lang="en-GB" sz="1200" b="1">
                          <a:solidFill>
                            <a:srgbClr val="000000"/>
                          </a:solidFill>
                          <a:latin typeface="Calibri"/>
                          <a:ea typeface="Times New Roman"/>
                          <a:cs typeface="Arial"/>
                        </a:rPr>
                        <a:t>5</a:t>
                      </a:r>
                      <a:endParaRPr lang="en-GB" sz="1200" b="1">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algn="ctr" defTabSz="914400" rtl="0" eaLnBrk="1" latinLnBrk="0" hangingPunct="1">
                        <a:spcAft>
                          <a:spcPts val="0"/>
                        </a:spcAft>
                      </a:pPr>
                      <a:endParaRPr lang="en-GB" sz="800" kern="1200" dirty="0">
                        <a:solidFill>
                          <a:srgbClr val="000000"/>
                        </a:solidFill>
                        <a:latin typeface="Calibri"/>
                        <a:ea typeface="Times New Roman"/>
                        <a:cs typeface="Arial"/>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9A9"/>
                    </a:solidFill>
                  </a:tcPr>
                </a:tc>
                <a:tc>
                  <a:txBody>
                    <a:bodyPr/>
                    <a:lstStyle/>
                    <a:p>
                      <a:pPr marL="0" algn="ctr" defTabSz="914400" rtl="0" eaLnBrk="1" latinLnBrk="0" hangingPunct="1">
                        <a:spcAft>
                          <a:spcPts val="0"/>
                        </a:spcAft>
                      </a:pPr>
                      <a:endParaRPr lang="en-GB" sz="800" kern="1200" dirty="0">
                        <a:solidFill>
                          <a:srgbClr val="000000"/>
                        </a:solidFill>
                        <a:latin typeface="Calibri"/>
                        <a:ea typeface="Times New Roman"/>
                        <a:cs typeface="Arial"/>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9A9"/>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9A9"/>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9A9"/>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9A9"/>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E9A9"/>
                    </a:solidFill>
                  </a:tcPr>
                </a:tc>
              </a:tr>
              <a:tr h="518885">
                <a:tc>
                  <a:txBody>
                    <a:bodyPr/>
                    <a:lstStyle/>
                    <a:p>
                      <a:pPr algn="ctr">
                        <a:spcAft>
                          <a:spcPts val="0"/>
                        </a:spcAft>
                      </a:pPr>
                      <a:r>
                        <a:rPr lang="en-GB" sz="1200" b="1" dirty="0">
                          <a:solidFill>
                            <a:srgbClr val="000000"/>
                          </a:solidFill>
                          <a:latin typeface="Calibri"/>
                          <a:ea typeface="Times New Roman"/>
                          <a:cs typeface="Arial"/>
                        </a:rPr>
                        <a:t>6</a:t>
                      </a:r>
                      <a:endParaRPr lang="en-GB" sz="1200" b="1"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marL="0" algn="ctr" defTabSz="914400" rtl="0" eaLnBrk="1" latinLnBrk="0" hangingPunct="1">
                        <a:spcAft>
                          <a:spcPts val="0"/>
                        </a:spcAft>
                      </a:pPr>
                      <a:endParaRPr lang="en-GB" sz="800" kern="1200" dirty="0">
                        <a:solidFill>
                          <a:srgbClr val="000000"/>
                        </a:solidFill>
                        <a:latin typeface="Calibri"/>
                        <a:ea typeface="Times New Roman"/>
                        <a:cs typeface="Arial"/>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4FF"/>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4FF"/>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4FF"/>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4FF"/>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4FF"/>
                    </a:solidFill>
                  </a:tcPr>
                </a:tc>
                <a:tc>
                  <a:txBody>
                    <a:bodyPr/>
                    <a:lstStyle/>
                    <a:p>
                      <a:pPr algn="ctr">
                        <a:spcAft>
                          <a:spcPts val="0"/>
                        </a:spcAft>
                      </a:pPr>
                      <a:endParaRPr lang="en-GB" sz="800" dirty="0">
                        <a:solidFill>
                          <a:srgbClr val="000000"/>
                        </a:solidFill>
                        <a:latin typeface="Times New Roman"/>
                        <a:ea typeface="Times New Roman"/>
                        <a:cs typeface="Times New Roman"/>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E4FF"/>
                    </a:solidFill>
                  </a:tcPr>
                </a:tc>
              </a:tr>
            </a:tbl>
          </a:graphicData>
        </a:graphic>
      </p:graphicFrame>
      <p:cxnSp>
        <p:nvCxnSpPr>
          <p:cNvPr id="10" name="Straight Arrow Connector 9"/>
          <p:cNvCxnSpPr/>
          <p:nvPr/>
        </p:nvCxnSpPr>
        <p:spPr bwMode="auto">
          <a:xfrm>
            <a:off x="1052567" y="3501008"/>
            <a:ext cx="3900433" cy="0"/>
          </a:xfrm>
          <a:prstGeom prst="straightConnector1">
            <a:avLst/>
          </a:prstGeom>
          <a:solidFill>
            <a:schemeClr val="bg2"/>
          </a:solidFill>
          <a:ln w="25400" cap="flat" cmpd="sng" algn="ctr">
            <a:solidFill>
              <a:srgbClr val="FF0000"/>
            </a:solidFill>
            <a:prstDash val="solid"/>
            <a:round/>
            <a:headEnd type="stealth" w="lg" len="lg"/>
            <a:tailEnd type="stealth" w="lg" len="lg"/>
          </a:ln>
          <a:effectLst/>
        </p:spPr>
      </p:cxnSp>
      <p:grpSp>
        <p:nvGrpSpPr>
          <p:cNvPr id="2" name="Group 11"/>
          <p:cNvGrpSpPr/>
          <p:nvPr/>
        </p:nvGrpSpPr>
        <p:grpSpPr>
          <a:xfrm>
            <a:off x="5577503" y="1095942"/>
            <a:ext cx="3900270" cy="4964543"/>
            <a:chOff x="5148464" y="1416785"/>
            <a:chExt cx="3600249" cy="4964543"/>
          </a:xfrm>
        </p:grpSpPr>
        <p:pic>
          <p:nvPicPr>
            <p:cNvPr id="13" name="Picture 2"/>
            <p:cNvPicPr>
              <a:picLocks noChangeArrowheads="1"/>
            </p:cNvPicPr>
            <p:nvPr/>
          </p:nvPicPr>
          <p:blipFill>
            <a:blip r:embed="rId2" cstate="print"/>
            <a:srcRect/>
            <a:stretch>
              <a:fillRect/>
            </a:stretch>
          </p:blipFill>
          <p:spPr bwMode="auto">
            <a:xfrm>
              <a:off x="5148713" y="4221328"/>
              <a:ext cx="3600000" cy="2160000"/>
            </a:xfrm>
            <a:prstGeom prst="rect">
              <a:avLst/>
            </a:prstGeom>
            <a:noFill/>
            <a:ln w="9525">
              <a:noFill/>
              <a:miter lim="800000"/>
              <a:headEnd/>
              <a:tailEnd/>
            </a:ln>
          </p:spPr>
        </p:pic>
        <p:pic>
          <p:nvPicPr>
            <p:cNvPr id="2051" name="Picture 3"/>
            <p:cNvPicPr>
              <a:picLocks noChangeArrowheads="1"/>
            </p:cNvPicPr>
            <p:nvPr/>
          </p:nvPicPr>
          <p:blipFill>
            <a:blip r:embed="rId3" cstate="print"/>
            <a:srcRect/>
            <a:stretch>
              <a:fillRect/>
            </a:stretch>
          </p:blipFill>
          <p:spPr bwMode="auto">
            <a:xfrm>
              <a:off x="5148464" y="1700808"/>
              <a:ext cx="3600000" cy="2160000"/>
            </a:xfrm>
            <a:prstGeom prst="rect">
              <a:avLst/>
            </a:prstGeom>
            <a:noFill/>
            <a:ln w="9525">
              <a:noFill/>
              <a:miter lim="800000"/>
              <a:headEnd/>
              <a:tailEnd/>
            </a:ln>
          </p:spPr>
        </p:pic>
        <p:sp>
          <p:nvSpPr>
            <p:cNvPr id="9" name="TextBox 8"/>
            <p:cNvSpPr txBox="1"/>
            <p:nvPr/>
          </p:nvSpPr>
          <p:spPr>
            <a:xfrm>
              <a:off x="5397648" y="3933056"/>
              <a:ext cx="3319251" cy="353943"/>
            </a:xfrm>
            <a:prstGeom prst="rect">
              <a:avLst/>
            </a:prstGeom>
            <a:noFill/>
          </p:spPr>
          <p:txBody>
            <a:bodyPr wrap="none">
              <a:spAutoFit/>
            </a:bodyPr>
            <a:lstStyle/>
            <a:p>
              <a:pPr>
                <a:defRPr/>
              </a:pPr>
              <a:r>
                <a:rPr lang="en-GB" sz="1700" b="0" dirty="0" smtClean="0">
                  <a:solidFill>
                    <a:srgbClr val="002569">
                      <a:lumMod val="60000"/>
                      <a:lumOff val="40000"/>
                    </a:srgbClr>
                  </a:solidFill>
                  <a:latin typeface="Arial" pitchFamily="34" charset="0"/>
                  <a:cs typeface="Arial" pitchFamily="34" charset="0"/>
                </a:rPr>
                <a:t>TCDR CM-SAF Clouds (~12 years)</a:t>
              </a:r>
              <a:endParaRPr lang="en-GB" sz="1700" b="0" dirty="0">
                <a:solidFill>
                  <a:srgbClr val="002569">
                    <a:lumMod val="60000"/>
                    <a:lumOff val="40000"/>
                  </a:srgbClr>
                </a:solidFill>
                <a:latin typeface="Arial" pitchFamily="34" charset="0"/>
                <a:cs typeface="Arial" pitchFamily="34" charset="0"/>
              </a:endParaRPr>
            </a:p>
          </p:txBody>
        </p:sp>
        <p:sp>
          <p:nvSpPr>
            <p:cNvPr id="11" name="TextBox 10"/>
            <p:cNvSpPr txBox="1"/>
            <p:nvPr/>
          </p:nvSpPr>
          <p:spPr>
            <a:xfrm>
              <a:off x="5507453" y="1416785"/>
              <a:ext cx="3013784" cy="353943"/>
            </a:xfrm>
            <a:prstGeom prst="rect">
              <a:avLst/>
            </a:prstGeom>
            <a:noFill/>
          </p:spPr>
          <p:txBody>
            <a:bodyPr wrap="none">
              <a:spAutoFit/>
            </a:bodyPr>
            <a:lstStyle/>
            <a:p>
              <a:pPr>
                <a:defRPr/>
              </a:pPr>
              <a:r>
                <a:rPr lang="en-GB" sz="1700" b="0" dirty="0" smtClean="0">
                  <a:solidFill>
                    <a:srgbClr val="002569">
                      <a:lumMod val="60000"/>
                      <a:lumOff val="40000"/>
                    </a:srgbClr>
                  </a:solidFill>
                  <a:latin typeface="Arial" pitchFamily="34" charset="0"/>
                  <a:cs typeface="Arial" pitchFamily="34" charset="0"/>
                </a:rPr>
                <a:t>TCDR ESA-CCI SST (~5 years)</a:t>
              </a:r>
              <a:endParaRPr lang="en-GB" sz="1700" b="0" dirty="0">
                <a:solidFill>
                  <a:srgbClr val="002569">
                    <a:lumMod val="60000"/>
                    <a:lumOff val="40000"/>
                  </a:srgbClr>
                </a:solidFill>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0"/>
                                        <p:tgtEl>
                                          <p:spTgt spid="8"/>
                                        </p:tgtEl>
                                      </p:cBhvr>
                                    </p:animEffect>
                                  </p:childTnLst>
                                </p:cTn>
                              </p:par>
                              <p:par>
                                <p:cTn id="8" presetID="42" presetClass="path" presetSubtype="0" accel="50000" decel="50000" fill="hold" nodeType="withEffect">
                                  <p:stCondLst>
                                    <p:cond delay="0"/>
                                  </p:stCondLst>
                                  <p:childTnLst>
                                    <p:animMotion origin="layout" path="M 5E-6 -2.45663E-6 L 5E-6 0.20727 " pathEditMode="relative" rAng="0" ptsTypes="AA">
                                      <p:cBhvr>
                                        <p:cTn id="9" dur="10000" fill="hold"/>
                                        <p:tgtEl>
                                          <p:spTgt spid="10"/>
                                        </p:tgtEl>
                                        <p:attrNameLst>
                                          <p:attrName>ppt_x</p:attrName>
                                          <p:attrName>ppt_y</p:attrName>
                                        </p:attrNameLst>
                                      </p:cBhvr>
                                      <p:rCtr x="0" y="104"/>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GB" sz="2500" dirty="0" smtClean="0"/>
              <a:t>Is the Core-Climax SMM concept generally applicable?</a:t>
            </a:r>
            <a:br>
              <a:rPr lang="en-GB" sz="2500" dirty="0" smtClean="0"/>
            </a:br>
            <a:r>
              <a:rPr lang="en-GB" sz="2100" b="0" i="1" dirty="0" smtClean="0"/>
              <a:t>(In-situ, Satellite, and Reanalysis CDRs)</a:t>
            </a:r>
          </a:p>
        </p:txBody>
      </p:sp>
      <p:sp>
        <p:nvSpPr>
          <p:cNvPr id="10" name="Rectangle 9"/>
          <p:cNvSpPr/>
          <p:nvPr/>
        </p:nvSpPr>
        <p:spPr>
          <a:xfrm>
            <a:off x="5829990" y="1376658"/>
            <a:ext cx="3048122" cy="358325"/>
          </a:xfrm>
          <a:prstGeom prst="rect">
            <a:avLst/>
          </a:prstGeom>
        </p:spPr>
        <p:txBody>
          <a:bodyPr wrap="none" lIns="37709" tIns="47890" rIns="37709" bIns="47890">
            <a:spAutoFit/>
          </a:bodyPr>
          <a:lstStyle/>
          <a:p>
            <a:pPr>
              <a:defRPr/>
            </a:pPr>
            <a:r>
              <a:rPr lang="en-GB" sz="1700" b="0" dirty="0" smtClean="0">
                <a:solidFill>
                  <a:srgbClr val="002569">
                    <a:lumMod val="60000"/>
                    <a:lumOff val="40000"/>
                  </a:srgbClr>
                </a:solidFill>
                <a:latin typeface="Arial" pitchFamily="34" charset="0"/>
                <a:cs typeface="Arial" pitchFamily="34" charset="0"/>
              </a:rPr>
              <a:t>NKDZ Precipitation time series</a:t>
            </a:r>
            <a:endParaRPr lang="en-GB" sz="1700" b="0" dirty="0">
              <a:solidFill>
                <a:srgbClr val="002569">
                  <a:lumMod val="60000"/>
                  <a:lumOff val="40000"/>
                </a:srgbClr>
              </a:solidFill>
              <a:latin typeface="Arial" pitchFamily="34" charset="0"/>
              <a:cs typeface="Arial" pitchFamily="34" charset="0"/>
            </a:endParaRPr>
          </a:p>
        </p:txBody>
      </p:sp>
      <p:sp>
        <p:nvSpPr>
          <p:cNvPr id="12" name="TextBox 11"/>
          <p:cNvSpPr txBox="1"/>
          <p:nvPr/>
        </p:nvSpPr>
        <p:spPr>
          <a:xfrm>
            <a:off x="515684" y="1376658"/>
            <a:ext cx="4385026" cy="358325"/>
          </a:xfrm>
          <a:prstGeom prst="rect">
            <a:avLst/>
          </a:prstGeom>
          <a:noFill/>
        </p:spPr>
        <p:txBody>
          <a:bodyPr wrap="none" lIns="37709" tIns="47890" rIns="37709" bIns="47890">
            <a:spAutoFit/>
          </a:bodyPr>
          <a:lstStyle/>
          <a:p>
            <a:pPr>
              <a:defRPr/>
            </a:pPr>
            <a:r>
              <a:rPr lang="en-GB" sz="1700" b="0" dirty="0" smtClean="0">
                <a:solidFill>
                  <a:srgbClr val="002569">
                    <a:lumMod val="60000"/>
                    <a:lumOff val="40000"/>
                  </a:srgbClr>
                </a:solidFill>
                <a:latin typeface="Arial" pitchFamily="34" charset="0"/>
                <a:cs typeface="Arial" pitchFamily="34" charset="0"/>
              </a:rPr>
              <a:t>Baseline Surface Radiation Network (BSRN)</a:t>
            </a:r>
            <a:endParaRPr lang="en-GB" sz="1700" b="0" dirty="0">
              <a:solidFill>
                <a:srgbClr val="002569">
                  <a:lumMod val="60000"/>
                  <a:lumOff val="40000"/>
                </a:srgbClr>
              </a:solidFill>
              <a:latin typeface="Arial" pitchFamily="34" charset="0"/>
              <a:cs typeface="Arial" pitchFamily="34" charset="0"/>
            </a:endParaRPr>
          </a:p>
        </p:txBody>
      </p:sp>
      <p:pic>
        <p:nvPicPr>
          <p:cNvPr id="3074" name="Picture 2"/>
          <p:cNvPicPr>
            <a:picLocks noChangeArrowheads="1"/>
          </p:cNvPicPr>
          <p:nvPr/>
        </p:nvPicPr>
        <p:blipFill>
          <a:blip r:embed="rId2" cstate="print"/>
          <a:srcRect/>
          <a:stretch>
            <a:fillRect/>
          </a:stretch>
        </p:blipFill>
        <p:spPr bwMode="auto">
          <a:xfrm>
            <a:off x="538185" y="1751514"/>
            <a:ext cx="4290000" cy="2700000"/>
          </a:xfrm>
          <a:prstGeom prst="rect">
            <a:avLst/>
          </a:prstGeom>
          <a:noFill/>
          <a:ln w="9525">
            <a:noFill/>
            <a:miter lim="800000"/>
            <a:headEnd/>
            <a:tailEnd/>
          </a:ln>
        </p:spPr>
      </p:pic>
      <p:pic>
        <p:nvPicPr>
          <p:cNvPr id="3075" name="Picture 3"/>
          <p:cNvPicPr>
            <a:picLocks noChangeArrowheads="1"/>
          </p:cNvPicPr>
          <p:nvPr/>
        </p:nvPicPr>
        <p:blipFill>
          <a:blip r:embed="rId3" cstate="print"/>
          <a:srcRect/>
          <a:stretch>
            <a:fillRect/>
          </a:stretch>
        </p:blipFill>
        <p:spPr bwMode="auto">
          <a:xfrm>
            <a:off x="5296715" y="1751514"/>
            <a:ext cx="4290000" cy="2700000"/>
          </a:xfrm>
          <a:prstGeom prst="rect">
            <a:avLst/>
          </a:prstGeom>
          <a:noFill/>
          <a:ln w="9525">
            <a:noFill/>
            <a:miter lim="800000"/>
            <a:headEnd/>
            <a:tailEnd/>
          </a:ln>
        </p:spPr>
      </p:pic>
      <p:sp>
        <p:nvSpPr>
          <p:cNvPr id="7" name="Rounded Rectangle 6"/>
          <p:cNvSpPr/>
          <p:nvPr/>
        </p:nvSpPr>
        <p:spPr bwMode="auto">
          <a:xfrm>
            <a:off x="2020351" y="4977274"/>
            <a:ext cx="6006667" cy="914400"/>
          </a:xfrm>
          <a:prstGeom prst="roundRect">
            <a:avLst/>
          </a:prstGeom>
          <a:solidFill>
            <a:schemeClr val="tx2">
              <a:lumMod val="20000"/>
              <a:lumOff val="80000"/>
            </a:schemeClr>
          </a:solid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7709" tIns="37709" rIns="37709" bIns="37709" numCol="1" rtlCol="0" anchor="t" anchorCtr="0" compatLnSpc="1">
            <a:prstTxWarp prst="textNoShape">
              <a:avLst/>
            </a:prstTxWarp>
          </a:bodyPr>
          <a:lstStyle/>
          <a:p>
            <a:pPr algn="ctr" defTabSz="957811" eaLnBrk="0" hangingPunct="0">
              <a:spcBef>
                <a:spcPct val="50000"/>
              </a:spcBef>
            </a:pPr>
            <a:r>
              <a:rPr lang="en-GB" sz="1600" b="0" dirty="0" smtClean="0">
                <a:solidFill>
                  <a:srgbClr val="002569">
                    <a:lumMod val="75000"/>
                  </a:srgbClr>
                </a:solidFill>
                <a:latin typeface="Arial" pitchFamily="34" charset="0"/>
                <a:cs typeface="Arial" pitchFamily="34" charset="0"/>
              </a:rPr>
              <a:t>Providers of SMMs for In-Situ CDRs initially indicated that the </a:t>
            </a:r>
            <a:r>
              <a:rPr lang="en-GB" sz="1600" dirty="0" smtClean="0">
                <a:solidFill>
                  <a:srgbClr val="002569">
                    <a:lumMod val="75000"/>
                  </a:srgbClr>
                </a:solidFill>
                <a:latin typeface="Arial" pitchFamily="34" charset="0"/>
                <a:cs typeface="Arial" pitchFamily="34" charset="0"/>
              </a:rPr>
              <a:t>Software Readiness </a:t>
            </a:r>
            <a:r>
              <a:rPr lang="en-GB" sz="1600" b="0" dirty="0" smtClean="0">
                <a:solidFill>
                  <a:srgbClr val="002569">
                    <a:lumMod val="75000"/>
                  </a:srgbClr>
                </a:solidFill>
                <a:latin typeface="Arial" pitchFamily="34" charset="0"/>
                <a:cs typeface="Arial" pitchFamily="34" charset="0"/>
              </a:rPr>
              <a:t>and </a:t>
            </a:r>
            <a:r>
              <a:rPr lang="en-GB" sz="1600" dirty="0" smtClean="0">
                <a:solidFill>
                  <a:srgbClr val="002569">
                    <a:lumMod val="75000"/>
                  </a:srgbClr>
                </a:solidFill>
                <a:latin typeface="Arial" pitchFamily="34" charset="0"/>
                <a:cs typeface="Arial" pitchFamily="34" charset="0"/>
              </a:rPr>
              <a:t>User Documentation </a:t>
            </a:r>
            <a:r>
              <a:rPr lang="en-GB" sz="1600" b="0" dirty="0" smtClean="0">
                <a:solidFill>
                  <a:srgbClr val="002569">
                    <a:lumMod val="75000"/>
                  </a:srgbClr>
                </a:solidFill>
                <a:latin typeface="Arial" pitchFamily="34" charset="0"/>
                <a:cs typeface="Arial" pitchFamily="34" charset="0"/>
              </a:rPr>
              <a:t>categories </a:t>
            </a:r>
            <a:br>
              <a:rPr lang="en-GB" sz="1600" b="0" dirty="0" smtClean="0">
                <a:solidFill>
                  <a:srgbClr val="002569">
                    <a:lumMod val="75000"/>
                  </a:srgbClr>
                </a:solidFill>
                <a:latin typeface="Arial" pitchFamily="34" charset="0"/>
                <a:cs typeface="Arial" pitchFamily="34" charset="0"/>
              </a:rPr>
            </a:br>
            <a:r>
              <a:rPr lang="en-GB" sz="1600" b="0" dirty="0" smtClean="0">
                <a:solidFill>
                  <a:srgbClr val="002569">
                    <a:lumMod val="75000"/>
                  </a:srgbClr>
                </a:solidFill>
                <a:latin typeface="Arial" pitchFamily="34" charset="0"/>
                <a:cs typeface="Arial" pitchFamily="34" charset="0"/>
              </a:rPr>
              <a:t>are not applicable to their data</a:t>
            </a:r>
            <a:r>
              <a:rPr lang="en-GB" sz="1600" b="0" dirty="0" smtClean="0">
                <a:solidFill>
                  <a:srgbClr val="FF0000"/>
                </a:solidFill>
                <a:latin typeface="Arial" pitchFamily="34" charset="0"/>
                <a:cs typeface="Arial" pitchFamily="34" charset="0"/>
              </a:rPr>
              <a:t>.  </a:t>
            </a:r>
          </a:p>
        </p:txBody>
      </p:sp>
      <p:cxnSp>
        <p:nvCxnSpPr>
          <p:cNvPr id="15" name="Straight Arrow Connector 14"/>
          <p:cNvCxnSpPr>
            <a:stCxn id="7" idx="0"/>
          </p:cNvCxnSpPr>
          <p:nvPr/>
        </p:nvCxnSpPr>
        <p:spPr bwMode="auto">
          <a:xfrm flipH="1" flipV="1">
            <a:off x="1006239" y="4523524"/>
            <a:ext cx="4017447" cy="453752"/>
          </a:xfrm>
          <a:prstGeom prst="straightConnector1">
            <a:avLst/>
          </a:prstGeom>
          <a:ln w="254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0"/>
          </p:cNvCxnSpPr>
          <p:nvPr/>
        </p:nvCxnSpPr>
        <p:spPr bwMode="auto">
          <a:xfrm flipH="1" flipV="1">
            <a:off x="2254377" y="4523524"/>
            <a:ext cx="2769308" cy="453752"/>
          </a:xfrm>
          <a:prstGeom prst="straightConnector1">
            <a:avLst/>
          </a:prstGeom>
          <a:ln w="254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0"/>
          </p:cNvCxnSpPr>
          <p:nvPr/>
        </p:nvCxnSpPr>
        <p:spPr bwMode="auto">
          <a:xfrm flipV="1">
            <a:off x="5023685" y="4523524"/>
            <a:ext cx="741082" cy="453752"/>
          </a:xfrm>
          <a:prstGeom prst="straightConnector1">
            <a:avLst/>
          </a:prstGeom>
          <a:ln w="25400">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0"/>
          </p:cNvCxnSpPr>
          <p:nvPr/>
        </p:nvCxnSpPr>
        <p:spPr bwMode="auto">
          <a:xfrm flipV="1">
            <a:off x="5023685" y="4523524"/>
            <a:ext cx="1989221" cy="453752"/>
          </a:xfrm>
          <a:prstGeom prst="straightConnector1">
            <a:avLst/>
          </a:prstGeom>
          <a:ln w="25400">
            <a:headEnd type="none" w="med" len="me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A Quote That Has it All ...</a:t>
            </a:r>
            <a:endParaRPr lang="en-GB" sz="3200" dirty="0"/>
          </a:p>
        </p:txBody>
      </p:sp>
      <p:sp>
        <p:nvSpPr>
          <p:cNvPr id="4" name="TextBox 3"/>
          <p:cNvSpPr txBox="1"/>
          <p:nvPr/>
        </p:nvSpPr>
        <p:spPr>
          <a:xfrm>
            <a:off x="362608" y="1103586"/>
            <a:ext cx="7254230" cy="461665"/>
          </a:xfrm>
          <a:prstGeom prst="rect">
            <a:avLst/>
          </a:prstGeom>
          <a:noFill/>
        </p:spPr>
        <p:txBody>
          <a:bodyPr wrap="none" rtlCol="0">
            <a:spAutoFit/>
          </a:bodyPr>
          <a:lstStyle/>
          <a:p>
            <a:r>
              <a:rPr lang="en-GB" sz="2400" b="0" dirty="0" smtClean="0">
                <a:solidFill>
                  <a:srgbClr val="002569"/>
                </a:solidFill>
              </a:rPr>
              <a:t>GCOS-WCRP Letter, 12 May 2010 to many agencies:</a:t>
            </a:r>
            <a:endParaRPr lang="en-GB" sz="2400" b="0" dirty="0">
              <a:solidFill>
                <a:srgbClr val="002569"/>
              </a:solidFill>
            </a:endParaRPr>
          </a:p>
        </p:txBody>
      </p:sp>
      <p:sp>
        <p:nvSpPr>
          <p:cNvPr id="6" name="TextBox 5"/>
          <p:cNvSpPr txBox="1"/>
          <p:nvPr/>
        </p:nvSpPr>
        <p:spPr>
          <a:xfrm>
            <a:off x="220717" y="1686910"/>
            <a:ext cx="9475076" cy="4665444"/>
          </a:xfrm>
          <a:prstGeom prst="rect">
            <a:avLst/>
          </a:prstGeom>
          <a:solidFill>
            <a:schemeClr val="bg1">
              <a:lumMod val="85000"/>
            </a:schemeClr>
          </a:solidFill>
        </p:spPr>
        <p:txBody>
          <a:bodyPr wrap="square" rtlCol="0">
            <a:spAutoFit/>
          </a:bodyPr>
          <a:lstStyle/>
          <a:p>
            <a:pPr>
              <a:lnSpc>
                <a:spcPts val="3000"/>
              </a:lnSpc>
            </a:pPr>
            <a:r>
              <a:rPr lang="en-GB" sz="2000" b="0" dirty="0" smtClean="0">
                <a:solidFill>
                  <a:srgbClr val="002569"/>
                </a:solidFill>
              </a:rPr>
              <a:t>“However, there is currently no systematic international approach to ensure transparency, traceability and sound scientific judgement in the generation of climate data records across all fields of climate science and related Earth observations, and there are no dedicated sustained resources in place to support such an objective. For example, there are currently eight sea-ice concentration products produced by different organizations globally that differ significantly in providing an estimate of sea-ice extent and concentrations, mostly due to differences in methodology and not the variability or dynamics of underlying phenomenon. It is very confusing and frustrating for the non experts as to which one of these products they can use in their research and analysis, and the necessary documents to describe their attributes in a comparative manner akin to the global model inter-comparisons do not exist.” </a:t>
            </a:r>
            <a:endParaRPr lang="en-GB" sz="2000" b="0" dirty="0">
              <a:solidFill>
                <a:srgbClr val="002569"/>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a:xfrm>
            <a:off x="0" y="2"/>
            <a:ext cx="9023746" cy="839787"/>
          </a:xfrm>
        </p:spPr>
        <p:txBody>
          <a:bodyPr/>
          <a:lstStyle/>
          <a:p>
            <a:r>
              <a:rPr lang="en-GB" dirty="0" smtClean="0">
                <a:latin typeface="Arial" charset="0"/>
                <a:cs typeface="Arial" charset="0"/>
              </a:rPr>
              <a:t>ERA-Interim (ECMWF)</a:t>
            </a:r>
          </a:p>
        </p:txBody>
      </p:sp>
      <p:pic>
        <p:nvPicPr>
          <p:cNvPr id="44035" name="Picture 2"/>
          <p:cNvPicPr>
            <a:picLocks noChangeAspect="1" noChangeArrowheads="1"/>
          </p:cNvPicPr>
          <p:nvPr/>
        </p:nvPicPr>
        <p:blipFill>
          <a:blip r:embed="rId3" cstate="print"/>
          <a:srcRect/>
          <a:stretch>
            <a:fillRect/>
          </a:stretch>
        </p:blipFill>
        <p:spPr bwMode="auto">
          <a:xfrm>
            <a:off x="37836" y="1196975"/>
            <a:ext cx="9840648" cy="4433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sz="half" idx="1"/>
          </p:nvPr>
        </p:nvSpPr>
        <p:spPr>
          <a:xfrm>
            <a:off x="249075" y="1084975"/>
            <a:ext cx="6299597" cy="5473480"/>
          </a:xfrm>
        </p:spPr>
        <p:txBody>
          <a:bodyPr/>
          <a:lstStyle/>
          <a:p>
            <a:pPr marL="174625" indent="-174625">
              <a:buFontTx/>
              <a:buChar char="•"/>
            </a:pPr>
            <a:r>
              <a:rPr lang="en-US" sz="2400" dirty="0" smtClean="0">
                <a:latin typeface="Arial" charset="0"/>
                <a:cs typeface="Arial" charset="0"/>
              </a:rPr>
              <a:t>SMM provides assessment of whether the data set can be sustainable in terms of engineering, science, archive, and usage aspects;</a:t>
            </a:r>
          </a:p>
          <a:p>
            <a:pPr marL="174625" indent="-174625">
              <a:buFontTx/>
              <a:buChar char="•"/>
            </a:pPr>
            <a:r>
              <a:rPr lang="en-US" sz="2400" dirty="0" smtClean="0">
                <a:latin typeface="Arial" charset="0"/>
                <a:cs typeface="Arial" charset="0"/>
              </a:rPr>
              <a:t>There is no guarantee that a data set with high System Maturity is suitable for all applications!</a:t>
            </a:r>
          </a:p>
          <a:p>
            <a:pPr marL="174625" indent="-174625">
              <a:buFontTx/>
              <a:buChar char="•"/>
            </a:pPr>
            <a:r>
              <a:rPr lang="en-US" sz="2400" dirty="0" smtClean="0">
                <a:latin typeface="Arial" charset="0"/>
                <a:cs typeface="Arial" charset="0"/>
              </a:rPr>
              <a:t>For example, data set </a:t>
            </a:r>
            <a:r>
              <a:rPr lang="en-US" sz="2400" dirty="0" smtClean="0">
                <a:solidFill>
                  <a:srgbClr val="00B050"/>
                </a:solidFill>
                <a:latin typeface="Arial" charset="0"/>
                <a:cs typeface="Arial" charset="0"/>
              </a:rPr>
              <a:t>X</a:t>
            </a:r>
            <a:r>
              <a:rPr lang="en-US" sz="2400" dirty="0" smtClean="0">
                <a:latin typeface="Arial" charset="0"/>
                <a:cs typeface="Arial" charset="0"/>
              </a:rPr>
              <a:t> with over all System Maturity </a:t>
            </a:r>
            <a:r>
              <a:rPr lang="en-US" sz="2400" dirty="0" smtClean="0">
                <a:solidFill>
                  <a:srgbClr val="00B050"/>
                </a:solidFill>
                <a:latin typeface="Arial" charset="0"/>
                <a:cs typeface="Arial" charset="0"/>
              </a:rPr>
              <a:t>FIVE/SIX</a:t>
            </a:r>
            <a:r>
              <a:rPr lang="en-US" sz="2400" dirty="0" smtClean="0">
                <a:latin typeface="Arial" charset="0"/>
                <a:cs typeface="Arial" charset="0"/>
              </a:rPr>
              <a:t> that provides </a:t>
            </a:r>
            <a:r>
              <a:rPr lang="en-US" sz="2400" dirty="0" smtClean="0">
                <a:solidFill>
                  <a:srgbClr val="00B050"/>
                </a:solidFill>
                <a:latin typeface="Arial" charset="0"/>
                <a:cs typeface="Arial" charset="0"/>
              </a:rPr>
              <a:t>DAILY</a:t>
            </a:r>
            <a:r>
              <a:rPr lang="en-US" sz="2400" dirty="0" smtClean="0">
                <a:latin typeface="Arial" charset="0"/>
                <a:cs typeface="Arial" charset="0"/>
              </a:rPr>
              <a:t> mean humidity values is </a:t>
            </a:r>
            <a:r>
              <a:rPr lang="en-US" sz="2400" dirty="0" smtClean="0">
                <a:solidFill>
                  <a:srgbClr val="FF0000"/>
                </a:solidFill>
                <a:latin typeface="Arial" charset="0"/>
                <a:cs typeface="Arial" charset="0"/>
              </a:rPr>
              <a:t>NOT</a:t>
            </a:r>
            <a:r>
              <a:rPr lang="en-US" sz="2400" dirty="0" smtClean="0">
                <a:latin typeface="Arial" charset="0"/>
                <a:cs typeface="Arial" charset="0"/>
              </a:rPr>
              <a:t> suitable for assessing </a:t>
            </a:r>
            <a:r>
              <a:rPr lang="en-US" sz="2400" dirty="0" smtClean="0">
                <a:solidFill>
                  <a:srgbClr val="FF0000"/>
                </a:solidFill>
                <a:latin typeface="Arial" charset="0"/>
                <a:cs typeface="Arial" charset="0"/>
              </a:rPr>
              <a:t>DIURNAL</a:t>
            </a:r>
            <a:r>
              <a:rPr lang="en-US" sz="2400" dirty="0" smtClean="0">
                <a:latin typeface="Arial" charset="0"/>
                <a:cs typeface="Arial" charset="0"/>
              </a:rPr>
              <a:t> cycle of humidity in climate models;</a:t>
            </a:r>
          </a:p>
          <a:p>
            <a:pPr marL="174625" indent="-174625">
              <a:buFontTx/>
              <a:buChar char="•"/>
            </a:pPr>
            <a:r>
              <a:rPr lang="en-US" sz="2400" dirty="0" smtClean="0">
                <a:latin typeface="Arial" charset="0"/>
                <a:cs typeface="Arial" charset="0"/>
              </a:rPr>
              <a:t>How do we assess the performance of a data set for a particular application?</a:t>
            </a:r>
          </a:p>
        </p:txBody>
      </p:sp>
      <p:sp>
        <p:nvSpPr>
          <p:cNvPr id="11267" name="Title 1"/>
          <p:cNvSpPr>
            <a:spLocks noGrp="1"/>
          </p:cNvSpPr>
          <p:nvPr>
            <p:ph type="title"/>
          </p:nvPr>
        </p:nvSpPr>
        <p:spPr>
          <a:xfrm>
            <a:off x="461830" y="0"/>
            <a:ext cx="9444169" cy="839787"/>
          </a:xfrm>
        </p:spPr>
        <p:txBody>
          <a:bodyPr/>
          <a:lstStyle/>
          <a:p>
            <a:r>
              <a:rPr lang="en-US" dirty="0" smtClean="0">
                <a:latin typeface="Arial" charset="0"/>
                <a:cs typeface="Arial" charset="0"/>
              </a:rPr>
              <a:t>Fitness for Purpose?</a:t>
            </a:r>
            <a:br>
              <a:rPr lang="en-US" dirty="0" smtClean="0">
                <a:latin typeface="Arial" charset="0"/>
                <a:cs typeface="Arial" charset="0"/>
              </a:rPr>
            </a:br>
            <a:r>
              <a:rPr lang="en-US" dirty="0" smtClean="0">
                <a:latin typeface="Arial" charset="0"/>
                <a:cs typeface="Arial" charset="0"/>
              </a:rPr>
              <a:t>Motivation for Application Performance Metric (APM)</a:t>
            </a:r>
          </a:p>
        </p:txBody>
      </p:sp>
      <p:pic>
        <p:nvPicPr>
          <p:cNvPr id="11268" name="Picture 3"/>
          <p:cNvPicPr>
            <a:picLocks noChangeAspect="1" noChangeArrowheads="1"/>
          </p:cNvPicPr>
          <p:nvPr/>
        </p:nvPicPr>
        <p:blipFill>
          <a:blip r:embed="rId2" cstate="print"/>
          <a:srcRect/>
          <a:stretch>
            <a:fillRect/>
          </a:stretch>
        </p:blipFill>
        <p:spPr bwMode="auto">
          <a:xfrm>
            <a:off x="6565581" y="1732072"/>
            <a:ext cx="3119702" cy="3881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smtClean="0"/>
              <a:t>Support User’s to Select Data</a:t>
            </a:r>
            <a:endParaRPr lang="en-GB" sz="3000" dirty="0"/>
          </a:p>
        </p:txBody>
      </p:sp>
      <p:sp>
        <p:nvSpPr>
          <p:cNvPr id="3" name="TextBox 2"/>
          <p:cNvSpPr txBox="1"/>
          <p:nvPr/>
        </p:nvSpPr>
        <p:spPr>
          <a:xfrm>
            <a:off x="180975" y="1000129"/>
            <a:ext cx="9601200" cy="1169418"/>
          </a:xfrm>
          <a:prstGeom prst="rect">
            <a:avLst/>
          </a:prstGeom>
          <a:noFill/>
        </p:spPr>
        <p:txBody>
          <a:bodyPr wrap="square" lIns="91308" tIns="45654" rIns="91308" bIns="45654" rtlCol="0">
            <a:spAutoFit/>
          </a:bodyPr>
          <a:lstStyle/>
          <a:p>
            <a:pPr marL="180711" indent="-180711">
              <a:buFont typeface="Arial" pitchFamily="34" charset="0"/>
              <a:buChar char="•"/>
            </a:pPr>
            <a:r>
              <a:rPr lang="en-GB" sz="2300" b="0" dirty="0" smtClean="0">
                <a:solidFill>
                  <a:srgbClr val="002569"/>
                </a:solidFill>
              </a:rPr>
              <a:t>User requirements collection exercises show a large variability in the stated requirements of users with nominally similar applications;</a:t>
            </a:r>
          </a:p>
          <a:p>
            <a:pPr marL="180711" indent="-180711">
              <a:buFont typeface="Arial" pitchFamily="34" charset="0"/>
              <a:buChar char="•"/>
            </a:pPr>
            <a:r>
              <a:rPr lang="en-GB" sz="2300" b="0" dirty="0" smtClean="0">
                <a:solidFill>
                  <a:srgbClr val="002569"/>
                </a:solidFill>
              </a:rPr>
              <a:t>But a core set of typical questions may always be isolated:</a:t>
            </a:r>
            <a:endParaRPr lang="en-GB" sz="2300" b="0" dirty="0">
              <a:solidFill>
                <a:srgbClr val="002569"/>
              </a:solidFill>
            </a:endParaRPr>
          </a:p>
        </p:txBody>
      </p:sp>
      <p:grpSp>
        <p:nvGrpSpPr>
          <p:cNvPr id="4" name="Group 3"/>
          <p:cNvGrpSpPr/>
          <p:nvPr/>
        </p:nvGrpSpPr>
        <p:grpSpPr>
          <a:xfrm>
            <a:off x="447287" y="2346226"/>
            <a:ext cx="9068461" cy="2440087"/>
            <a:chOff x="428237" y="1412776"/>
            <a:chExt cx="9068461" cy="2440087"/>
          </a:xfrm>
        </p:grpSpPr>
        <p:sp>
          <p:nvSpPr>
            <p:cNvPr id="5" name="Rectangle 4"/>
            <p:cNvSpPr/>
            <p:nvPr/>
          </p:nvSpPr>
          <p:spPr>
            <a:xfrm>
              <a:off x="1666479" y="2570163"/>
              <a:ext cx="6882606" cy="603250"/>
            </a:xfrm>
            <a:prstGeom prst="rect">
              <a:avLst/>
            </a:prstGeom>
            <a:solidFill>
              <a:srgbClr val="FF9A00"/>
            </a:solidFill>
            <a:ln w="25400" cap="flat" cmpd="sng" algn="ctr">
              <a:noFill/>
              <a:prstDash val="solid"/>
            </a:ln>
            <a:effectLst/>
          </p:spPr>
          <p:txBody>
            <a:bodyPr anchor="ctr"/>
            <a:lstStyle/>
            <a:p>
              <a:pPr algn="ctr" fontAlgn="auto">
                <a:spcBef>
                  <a:spcPts val="0"/>
                </a:spcBef>
                <a:spcAft>
                  <a:spcPts val="0"/>
                </a:spcAft>
                <a:defRPr/>
              </a:pPr>
              <a:endParaRPr lang="en-US" sz="1000" kern="0" dirty="0">
                <a:solidFill>
                  <a:prstClr val="white"/>
                </a:solidFill>
                <a:latin typeface="Tahoma"/>
              </a:endParaRPr>
            </a:p>
          </p:txBody>
        </p:sp>
        <p:grpSp>
          <p:nvGrpSpPr>
            <p:cNvPr id="6" name="Group 53"/>
            <p:cNvGrpSpPr>
              <a:grpSpLocks/>
            </p:cNvGrpSpPr>
            <p:nvPr/>
          </p:nvGrpSpPr>
          <p:grpSpPr bwMode="auto">
            <a:xfrm>
              <a:off x="428237" y="2644775"/>
              <a:ext cx="9068461" cy="1208088"/>
              <a:chOff x="381000" y="2359572"/>
              <a:chExt cx="8534400" cy="1374228"/>
            </a:xfrm>
          </p:grpSpPr>
          <p:sp>
            <p:nvSpPr>
              <p:cNvPr id="23" name="Isosceles Triangle 22"/>
              <p:cNvSpPr/>
              <p:nvPr/>
            </p:nvSpPr>
            <p:spPr>
              <a:xfrm>
                <a:off x="381000" y="2363184"/>
                <a:ext cx="8534400" cy="1370616"/>
              </a:xfrm>
              <a:prstGeom prst="triangle">
                <a:avLst>
                  <a:gd name="adj" fmla="val 50554"/>
                </a:avLst>
              </a:prstGeom>
              <a:solidFill>
                <a:srgbClr val="FF9A00"/>
              </a:solidFill>
              <a:ln w="25400" cap="flat" cmpd="sng" algn="ctr">
                <a:noFill/>
                <a:prstDash val="solid"/>
              </a:ln>
              <a:effectLst/>
            </p:spPr>
            <p:txBody>
              <a:bodyPr anchor="ctr"/>
              <a:lstStyle/>
              <a:p>
                <a:pPr algn="ctr" fontAlgn="auto">
                  <a:spcBef>
                    <a:spcPts val="0"/>
                  </a:spcBef>
                  <a:spcAft>
                    <a:spcPts val="0"/>
                  </a:spcAft>
                  <a:defRPr/>
                </a:pPr>
                <a:endParaRPr lang="en-US" sz="1000" kern="0" dirty="0">
                  <a:solidFill>
                    <a:prstClr val="white"/>
                  </a:solidFill>
                  <a:latin typeface="Tahoma"/>
                </a:endParaRPr>
              </a:p>
            </p:txBody>
          </p:sp>
          <p:sp>
            <p:nvSpPr>
              <p:cNvPr id="24" name="Rectangle 23"/>
              <p:cNvSpPr/>
              <p:nvPr/>
            </p:nvSpPr>
            <p:spPr>
              <a:xfrm>
                <a:off x="3200444" y="2359572"/>
                <a:ext cx="3075168" cy="534522"/>
              </a:xfrm>
              <a:prstGeom prst="rect">
                <a:avLst/>
              </a:prstGeom>
              <a:solidFill>
                <a:srgbClr val="FF9A00"/>
              </a:solidFill>
              <a:ln w="25400" cap="flat" cmpd="sng" algn="ctr">
                <a:noFill/>
                <a:prstDash val="solid"/>
              </a:ln>
              <a:effectLst/>
            </p:spPr>
            <p:txBody>
              <a:bodyPr anchor="ctr"/>
              <a:lstStyle/>
              <a:p>
                <a:pPr algn="ctr" fontAlgn="auto">
                  <a:spcBef>
                    <a:spcPts val="0"/>
                  </a:spcBef>
                  <a:spcAft>
                    <a:spcPts val="0"/>
                  </a:spcAft>
                  <a:defRPr/>
                </a:pPr>
                <a:endParaRPr lang="en-US" sz="1000" kern="0" dirty="0">
                  <a:solidFill>
                    <a:prstClr val="white"/>
                  </a:solidFill>
                  <a:latin typeface="Tahoma"/>
                </a:endParaRPr>
              </a:p>
            </p:txBody>
          </p:sp>
        </p:grpSp>
        <p:grpSp>
          <p:nvGrpSpPr>
            <p:cNvPr id="7" name="Group 22"/>
            <p:cNvGrpSpPr>
              <a:grpSpLocks/>
            </p:cNvGrpSpPr>
            <p:nvPr/>
          </p:nvGrpSpPr>
          <p:grpSpPr bwMode="auto">
            <a:xfrm>
              <a:off x="1831581" y="1428750"/>
              <a:ext cx="1458383" cy="1435100"/>
              <a:chOff x="2666864" y="3352801"/>
              <a:chExt cx="1371736" cy="1614039"/>
            </a:xfrm>
          </p:grpSpPr>
          <p:sp>
            <p:nvSpPr>
              <p:cNvPr id="21" name="Rectangle 20"/>
              <p:cNvSpPr/>
              <p:nvPr/>
            </p:nvSpPr>
            <p:spPr>
              <a:xfrm>
                <a:off x="2667000" y="3352801"/>
                <a:ext cx="1371600" cy="1614039"/>
              </a:xfrm>
              <a:prstGeom prst="rect">
                <a:avLst/>
              </a:prstGeom>
              <a:gradFill rotWithShape="1">
                <a:gsLst>
                  <a:gs pos="0">
                    <a:srgbClr val="FF9A00">
                      <a:shade val="51000"/>
                      <a:satMod val="130000"/>
                    </a:srgbClr>
                  </a:gs>
                  <a:gs pos="80000">
                    <a:srgbClr val="FF9A00">
                      <a:shade val="93000"/>
                      <a:satMod val="130000"/>
                    </a:srgbClr>
                  </a:gs>
                  <a:gs pos="100000">
                    <a:srgbClr val="FF9A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lang="en-US" sz="1200" kern="0" dirty="0">
                  <a:solidFill>
                    <a:prstClr val="white"/>
                  </a:solidFill>
                  <a:latin typeface="Tahoma"/>
                </a:endParaRPr>
              </a:p>
            </p:txBody>
          </p:sp>
          <p:sp>
            <p:nvSpPr>
              <p:cNvPr id="22" name="TextBox 21"/>
              <p:cNvSpPr txBox="1"/>
              <p:nvPr/>
            </p:nvSpPr>
            <p:spPr>
              <a:xfrm>
                <a:off x="2666864" y="3402793"/>
                <a:ext cx="1371736" cy="1211534"/>
              </a:xfrm>
              <a:prstGeom prst="rect">
                <a:avLst/>
              </a:prstGeom>
              <a:noFill/>
              <a:ln w="9525" cap="flat" cmpd="sng" algn="ctr">
                <a:noFill/>
                <a:prstDash val="solid"/>
              </a:ln>
              <a:effectLst>
                <a:outerShdw blurRad="40000" dist="20000" dir="5400000" rotWithShape="0">
                  <a:srgbClr val="000000">
                    <a:alpha val="38000"/>
                  </a:srgbClr>
                </a:outerShdw>
              </a:effectLst>
            </p:spPr>
            <p:txBody>
              <a:bodyPr>
                <a:spAutoFit/>
              </a:bodyPr>
              <a:lstStyle/>
              <a:p>
                <a:pPr algn="ctr" fontAlgn="auto">
                  <a:spcBef>
                    <a:spcPts val="0"/>
                  </a:spcBef>
                  <a:spcAft>
                    <a:spcPts val="0"/>
                  </a:spcAft>
                  <a:defRPr/>
                </a:pPr>
                <a:r>
                  <a:rPr lang="en-US" sz="1600" kern="0" dirty="0">
                    <a:solidFill>
                      <a:srgbClr val="FFFFFF"/>
                    </a:solidFill>
                    <a:effectLst>
                      <a:outerShdw blurRad="38100" dist="38100" dir="2700000" algn="tl">
                        <a:srgbClr val="C0C0C0"/>
                      </a:outerShdw>
                    </a:effectLst>
                    <a:latin typeface="Tahoma"/>
                  </a:rPr>
                  <a:t>Does the coverage  of the record   suffice ?</a:t>
                </a:r>
              </a:p>
            </p:txBody>
          </p:sp>
        </p:grpSp>
        <p:grpSp>
          <p:nvGrpSpPr>
            <p:cNvPr id="8" name="Group 27"/>
            <p:cNvGrpSpPr>
              <a:grpSpLocks/>
            </p:cNvGrpSpPr>
            <p:nvPr/>
          </p:nvGrpSpPr>
          <p:grpSpPr bwMode="auto">
            <a:xfrm>
              <a:off x="3565133" y="1427167"/>
              <a:ext cx="1456663" cy="1443037"/>
              <a:chOff x="2667000" y="3352802"/>
              <a:chExt cx="1371600" cy="1654775"/>
            </a:xfrm>
          </p:grpSpPr>
          <p:sp>
            <p:nvSpPr>
              <p:cNvPr id="19" name="Rectangle 18"/>
              <p:cNvSpPr/>
              <p:nvPr/>
            </p:nvSpPr>
            <p:spPr>
              <a:xfrm>
                <a:off x="2667000" y="3352802"/>
                <a:ext cx="1371600" cy="1654775"/>
              </a:xfrm>
              <a:prstGeom prst="rect">
                <a:avLst/>
              </a:prstGeom>
              <a:gradFill rotWithShape="1">
                <a:gsLst>
                  <a:gs pos="0">
                    <a:srgbClr val="FF9A00">
                      <a:shade val="51000"/>
                      <a:satMod val="130000"/>
                    </a:srgbClr>
                  </a:gs>
                  <a:gs pos="80000">
                    <a:srgbClr val="FF9A00">
                      <a:shade val="93000"/>
                      <a:satMod val="130000"/>
                    </a:srgbClr>
                  </a:gs>
                  <a:gs pos="100000">
                    <a:srgbClr val="FF9A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lang="en-US" sz="1000" kern="0" dirty="0">
                  <a:solidFill>
                    <a:prstClr val="white"/>
                  </a:solidFill>
                  <a:latin typeface="Tahoma"/>
                </a:endParaRPr>
              </a:p>
            </p:txBody>
          </p:sp>
          <p:sp>
            <p:nvSpPr>
              <p:cNvPr id="20" name="TextBox 19"/>
              <p:cNvSpPr txBox="1"/>
              <p:nvPr/>
            </p:nvSpPr>
            <p:spPr>
              <a:xfrm>
                <a:off x="2667000" y="3471130"/>
                <a:ext cx="1371600" cy="811755"/>
              </a:xfrm>
              <a:prstGeom prst="rect">
                <a:avLst/>
              </a:prstGeom>
              <a:noFill/>
              <a:ln w="9525" cap="flat" cmpd="sng" algn="ctr">
                <a:noFill/>
                <a:prstDash val="solid"/>
              </a:ln>
              <a:effectLst>
                <a:outerShdw blurRad="40000" dist="20000" dir="5400000" rotWithShape="0">
                  <a:srgbClr val="000000">
                    <a:alpha val="38000"/>
                  </a:srgbClr>
                </a:outerShdw>
              </a:effectLst>
            </p:spPr>
            <p:txBody>
              <a:bodyPr>
                <a:spAutoFit/>
              </a:bodyPr>
              <a:lstStyle/>
              <a:p>
                <a:pPr algn="ctr" fontAlgn="auto">
                  <a:spcBef>
                    <a:spcPts val="0"/>
                  </a:spcBef>
                  <a:spcAft>
                    <a:spcPts val="0"/>
                  </a:spcAft>
                  <a:defRPr/>
                </a:pPr>
                <a:r>
                  <a:rPr lang="en-US" sz="1000" kern="0" dirty="0">
                    <a:solidFill>
                      <a:prstClr val="white"/>
                    </a:solidFill>
                    <a:effectLst>
                      <a:outerShdw blurRad="38100" dist="38100" dir="2700000" algn="tl">
                        <a:srgbClr val="000000">
                          <a:alpha val="43137"/>
                        </a:srgbClr>
                      </a:outerShdw>
                    </a:effectLst>
                    <a:latin typeface="Tahoma"/>
                  </a:rPr>
                  <a:t>What original observations were used in the product?</a:t>
                </a:r>
              </a:p>
            </p:txBody>
          </p:sp>
        </p:grpSp>
        <p:grpSp>
          <p:nvGrpSpPr>
            <p:cNvPr id="9" name="Group 30"/>
            <p:cNvGrpSpPr>
              <a:grpSpLocks/>
            </p:cNvGrpSpPr>
            <p:nvPr/>
          </p:nvGrpSpPr>
          <p:grpSpPr bwMode="auto">
            <a:xfrm>
              <a:off x="5298683" y="1427169"/>
              <a:ext cx="1456663" cy="1436687"/>
              <a:chOff x="2667000" y="3352801"/>
              <a:chExt cx="1371600" cy="1549243"/>
            </a:xfrm>
          </p:grpSpPr>
          <p:sp>
            <p:nvSpPr>
              <p:cNvPr id="17" name="Rectangle 16"/>
              <p:cNvSpPr/>
              <p:nvPr/>
            </p:nvSpPr>
            <p:spPr>
              <a:xfrm>
                <a:off x="2667000" y="3352801"/>
                <a:ext cx="1371600" cy="1549243"/>
              </a:xfrm>
              <a:prstGeom prst="rect">
                <a:avLst/>
              </a:prstGeom>
              <a:gradFill rotWithShape="1">
                <a:gsLst>
                  <a:gs pos="0">
                    <a:srgbClr val="FF9A00">
                      <a:shade val="51000"/>
                      <a:satMod val="130000"/>
                    </a:srgbClr>
                  </a:gs>
                  <a:gs pos="80000">
                    <a:srgbClr val="FF9A00">
                      <a:shade val="93000"/>
                      <a:satMod val="130000"/>
                    </a:srgbClr>
                  </a:gs>
                  <a:gs pos="100000">
                    <a:srgbClr val="FF9A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lang="en-US" sz="1000" kern="0" dirty="0">
                  <a:solidFill>
                    <a:prstClr val="white"/>
                  </a:solidFill>
                  <a:latin typeface="Tahoma"/>
                </a:endParaRPr>
              </a:p>
            </p:txBody>
          </p:sp>
          <p:sp>
            <p:nvSpPr>
              <p:cNvPr id="18" name="TextBox 17"/>
              <p:cNvSpPr txBox="1"/>
              <p:nvPr/>
            </p:nvSpPr>
            <p:spPr>
              <a:xfrm>
                <a:off x="2667000" y="3404157"/>
                <a:ext cx="1371600" cy="597400"/>
              </a:xfrm>
              <a:prstGeom prst="rect">
                <a:avLst/>
              </a:prstGeom>
              <a:noFill/>
              <a:ln w="9525" cap="flat" cmpd="sng" algn="ctr">
                <a:noFill/>
                <a:prstDash val="solid"/>
              </a:ln>
              <a:effectLst>
                <a:outerShdw blurRad="40000" dist="20000" dir="5400000" rotWithShape="0">
                  <a:srgbClr val="000000">
                    <a:alpha val="38000"/>
                  </a:srgbClr>
                </a:outerShdw>
              </a:effectLst>
            </p:spPr>
            <p:txBody>
              <a:bodyPr>
                <a:spAutoFit/>
              </a:bodyPr>
              <a:lstStyle/>
              <a:p>
                <a:pPr algn="ctr" fontAlgn="auto">
                  <a:spcBef>
                    <a:spcPts val="0"/>
                  </a:spcBef>
                  <a:spcAft>
                    <a:spcPts val="0"/>
                  </a:spcAft>
                  <a:defRPr/>
                </a:pPr>
                <a:r>
                  <a:rPr lang="en-US" sz="1000" kern="0" dirty="0">
                    <a:solidFill>
                      <a:prstClr val="white"/>
                    </a:solidFill>
                    <a:effectLst>
                      <a:outerShdw blurRad="38100" dist="38100" dir="2700000" algn="tl">
                        <a:srgbClr val="000000">
                          <a:alpha val="43137"/>
                        </a:srgbClr>
                      </a:outerShdw>
                    </a:effectLst>
                    <a:latin typeface="Tahoma"/>
                  </a:rPr>
                  <a:t>What methods were used to create the product?</a:t>
                </a:r>
              </a:p>
            </p:txBody>
          </p:sp>
        </p:grpSp>
        <p:grpSp>
          <p:nvGrpSpPr>
            <p:cNvPr id="10" name="Group 33"/>
            <p:cNvGrpSpPr>
              <a:grpSpLocks/>
            </p:cNvGrpSpPr>
            <p:nvPr/>
          </p:nvGrpSpPr>
          <p:grpSpPr bwMode="auto">
            <a:xfrm>
              <a:off x="6949309" y="1428750"/>
              <a:ext cx="1635446" cy="1430338"/>
              <a:chOff x="2588904" y="3352799"/>
              <a:chExt cx="1540228" cy="1819664"/>
            </a:xfrm>
          </p:grpSpPr>
          <p:sp>
            <p:nvSpPr>
              <p:cNvPr id="15" name="Rectangle 14"/>
              <p:cNvSpPr/>
              <p:nvPr/>
            </p:nvSpPr>
            <p:spPr>
              <a:xfrm>
                <a:off x="2667000" y="3352799"/>
                <a:ext cx="1371600" cy="1819664"/>
              </a:xfrm>
              <a:prstGeom prst="rect">
                <a:avLst/>
              </a:prstGeom>
              <a:gradFill rotWithShape="1">
                <a:gsLst>
                  <a:gs pos="0">
                    <a:srgbClr val="FF9A00">
                      <a:shade val="51000"/>
                      <a:satMod val="130000"/>
                    </a:srgbClr>
                  </a:gs>
                  <a:gs pos="80000">
                    <a:srgbClr val="FF9A00">
                      <a:shade val="93000"/>
                      <a:satMod val="130000"/>
                    </a:srgbClr>
                  </a:gs>
                  <a:gs pos="100000">
                    <a:srgbClr val="FF9A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lang="en-US" sz="1400" kern="0" dirty="0">
                  <a:solidFill>
                    <a:srgbClr val="FFFFFF"/>
                  </a:solidFill>
                  <a:latin typeface="Tahoma"/>
                </a:endParaRPr>
              </a:p>
            </p:txBody>
          </p:sp>
          <p:sp>
            <p:nvSpPr>
              <p:cNvPr id="16" name="TextBox 15"/>
              <p:cNvSpPr txBox="1"/>
              <p:nvPr/>
            </p:nvSpPr>
            <p:spPr>
              <a:xfrm>
                <a:off x="2588904" y="3405309"/>
                <a:ext cx="1540228" cy="1057187"/>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n-US" sz="1600" kern="0" dirty="0">
                    <a:solidFill>
                      <a:srgbClr val="FFFFFF"/>
                    </a:solidFill>
                    <a:effectLst>
                      <a:outerShdw blurRad="38100" dist="38100" dir="2700000" algn="tl">
                        <a:srgbClr val="C0C0C0"/>
                      </a:outerShdw>
                    </a:effectLst>
                    <a:latin typeface="Tahoma"/>
                  </a:rPr>
                  <a:t>How does the quality vary in time ?</a:t>
                </a:r>
              </a:p>
            </p:txBody>
          </p:sp>
        </p:grpSp>
        <p:sp>
          <p:nvSpPr>
            <p:cNvPr id="11" name="Rectangle 10"/>
            <p:cNvSpPr/>
            <p:nvPr/>
          </p:nvSpPr>
          <p:spPr bwMode="auto">
            <a:xfrm>
              <a:off x="3548419" y="1412779"/>
              <a:ext cx="1456594" cy="1441642"/>
            </a:xfrm>
            <a:prstGeom prst="rect">
              <a:avLst/>
            </a:prstGeom>
            <a:gradFill rotWithShape="1">
              <a:gsLst>
                <a:gs pos="0">
                  <a:srgbClr val="FF9A00">
                    <a:shade val="51000"/>
                    <a:satMod val="130000"/>
                  </a:srgbClr>
                </a:gs>
                <a:gs pos="80000">
                  <a:srgbClr val="FF9A00">
                    <a:shade val="93000"/>
                    <a:satMod val="130000"/>
                  </a:srgbClr>
                </a:gs>
                <a:gs pos="100000">
                  <a:srgbClr val="FF9A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lang="en-US" sz="1000" kern="0" dirty="0">
                <a:solidFill>
                  <a:prstClr val="white"/>
                </a:solidFill>
                <a:latin typeface="Tahoma"/>
              </a:endParaRPr>
            </a:p>
          </p:txBody>
        </p:sp>
        <p:sp>
          <p:nvSpPr>
            <p:cNvPr id="12" name="TextBox 11"/>
            <p:cNvSpPr txBox="1"/>
            <p:nvPr/>
          </p:nvSpPr>
          <p:spPr bwMode="auto">
            <a:xfrm>
              <a:off x="3512426" y="1530350"/>
              <a:ext cx="1529255" cy="1077218"/>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n-US" sz="1600" kern="0" dirty="0">
                  <a:solidFill>
                    <a:srgbClr val="FFFFFF"/>
                  </a:solidFill>
                  <a:effectLst>
                    <a:outerShdw blurRad="38100" dist="38100" dir="2700000" algn="tl">
                      <a:srgbClr val="C0C0C0"/>
                    </a:outerShdw>
                  </a:effectLst>
                  <a:latin typeface="Tahoma"/>
                </a:rPr>
                <a:t>Is there sufficient level of detail ?</a:t>
              </a:r>
            </a:p>
          </p:txBody>
        </p:sp>
        <p:sp>
          <p:nvSpPr>
            <p:cNvPr id="13" name="Rectangle 12"/>
            <p:cNvSpPr/>
            <p:nvPr/>
          </p:nvSpPr>
          <p:spPr bwMode="auto">
            <a:xfrm>
              <a:off x="5282290" y="1412776"/>
              <a:ext cx="1457693" cy="1436016"/>
            </a:xfrm>
            <a:prstGeom prst="rect">
              <a:avLst/>
            </a:prstGeom>
            <a:gradFill rotWithShape="1">
              <a:gsLst>
                <a:gs pos="0">
                  <a:srgbClr val="FF9A00">
                    <a:shade val="51000"/>
                    <a:satMod val="130000"/>
                  </a:srgbClr>
                </a:gs>
                <a:gs pos="80000">
                  <a:srgbClr val="FF9A00">
                    <a:shade val="93000"/>
                    <a:satMod val="130000"/>
                  </a:srgbClr>
                </a:gs>
                <a:gs pos="100000">
                  <a:srgbClr val="FF9A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lang="en-US" sz="1200" kern="0" dirty="0">
                <a:solidFill>
                  <a:prstClr val="white"/>
                </a:solidFill>
                <a:latin typeface="Tahoma"/>
              </a:endParaRPr>
            </a:p>
          </p:txBody>
        </p:sp>
        <p:sp>
          <p:nvSpPr>
            <p:cNvPr id="14" name="TextBox 13"/>
            <p:cNvSpPr txBox="1"/>
            <p:nvPr/>
          </p:nvSpPr>
          <p:spPr bwMode="auto">
            <a:xfrm>
              <a:off x="5230867" y="1465265"/>
              <a:ext cx="1545021" cy="1077218"/>
            </a:xfrm>
            <a:prstGeom prst="rect">
              <a:avLst/>
            </a:prstGeom>
            <a:noFill/>
            <a:ln w="9525" cap="flat" cmpd="sng" algn="ctr">
              <a:noFill/>
              <a:prstDash val="solid"/>
            </a:ln>
            <a:effectLst>
              <a:outerShdw blurRad="40000" dist="20000" dir="5400000" rotWithShape="0">
                <a:srgbClr val="000000">
                  <a:alpha val="38000"/>
                </a:srgbClr>
              </a:outerShdw>
            </a:effectLst>
          </p:spPr>
          <p:txBody>
            <a:bodyPr wrap="square">
              <a:spAutoFit/>
            </a:bodyPr>
            <a:lstStyle/>
            <a:p>
              <a:pPr algn="ctr" fontAlgn="auto">
                <a:spcBef>
                  <a:spcPts val="0"/>
                </a:spcBef>
                <a:spcAft>
                  <a:spcPts val="0"/>
                </a:spcAft>
                <a:defRPr/>
              </a:pPr>
              <a:r>
                <a:rPr lang="en-US" sz="1600" kern="0" dirty="0">
                  <a:solidFill>
                    <a:srgbClr val="FFFFFF"/>
                  </a:solidFill>
                  <a:effectLst>
                    <a:outerShdw blurRad="38100" dist="38100" dir="2700000" algn="tl">
                      <a:srgbClr val="C0C0C0"/>
                    </a:outerShdw>
                  </a:effectLst>
                  <a:latin typeface="Tahoma"/>
                </a:rPr>
                <a:t>Are the observations of adequate quality ?</a:t>
              </a:r>
            </a:p>
          </p:txBody>
        </p:sp>
      </p:grpSp>
      <p:graphicFrame>
        <p:nvGraphicFramePr>
          <p:cNvPr id="25" name="Group 104"/>
          <p:cNvGraphicFramePr>
            <a:graphicFrameLocks noGrp="1"/>
          </p:cNvGraphicFramePr>
          <p:nvPr/>
        </p:nvGraphicFramePr>
        <p:xfrm>
          <a:off x="428252" y="4379915"/>
          <a:ext cx="9064751" cy="2133600"/>
        </p:xfrm>
        <a:graphic>
          <a:graphicData uri="http://schemas.openxmlformats.org/drawingml/2006/table">
            <a:tbl>
              <a:tblPr/>
              <a:tblGrid>
                <a:gridCol w="2265788"/>
                <a:gridCol w="2455936"/>
                <a:gridCol w="2169916"/>
                <a:gridCol w="2173111"/>
              </a:tblGrid>
              <a:tr h="603250">
                <a:tc>
                  <a:txBody>
                    <a:bodyPr/>
                    <a:lstStyle>
                      <a:defPPr>
                        <a:defRPr lang="en-US"/>
                      </a:defPPr>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Coverage</a:t>
                      </a:r>
                      <a:endParaRPr kumimoji="0" lang="en-US" sz="1600" b="0" i="0" u="none" strike="noStrike" cap="none" normalizeH="0" baseline="0" dirty="0" smtClean="0">
                        <a:ln>
                          <a:noFill/>
                        </a:ln>
                        <a:solidFill>
                          <a:srgbClr val="990033"/>
                        </a:solidFill>
                        <a:effectLst/>
                        <a:latin typeface="Arial" pitchFamily="34" charset="0"/>
                        <a:cs typeface="Arial" pitchFamily="34" charset="0"/>
                      </a:endParaRPr>
                    </a:p>
                  </a:txBody>
                  <a:tcPr marL="78001" marR="780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defPPr>
                        <a:defRPr lang="en-US"/>
                      </a:defPPr>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Sampling</a:t>
                      </a:r>
                      <a:endParaRPr kumimoji="0" lang="en-US" sz="1600" b="0" i="0" u="none" strike="noStrike" cap="none" normalizeH="0" baseline="0" dirty="0" smtClean="0">
                        <a:ln>
                          <a:noFill/>
                        </a:ln>
                        <a:solidFill>
                          <a:srgbClr val="990033"/>
                        </a:solidFill>
                        <a:effectLst/>
                        <a:latin typeface="Arial" pitchFamily="34" charset="0"/>
                        <a:cs typeface="Arial" pitchFamily="34" charset="0"/>
                      </a:endParaRPr>
                    </a:p>
                  </a:txBody>
                  <a:tcPr marL="78001" marR="780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defPPr>
                        <a:defRPr lang="en-US"/>
                      </a:defPPr>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Uncertainty</a:t>
                      </a:r>
                    </a:p>
                  </a:txBody>
                  <a:tcPr marL="78001" marR="780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defPPr>
                        <a:defRPr lang="en-US"/>
                      </a:defPPr>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Arial" pitchFamily="34" charset="0"/>
                          <a:cs typeface="Arial" pitchFamily="34" charset="0"/>
                        </a:rPr>
                        <a:t>Stability</a:t>
                      </a:r>
                    </a:p>
                  </a:txBody>
                  <a:tcPr marL="78001" marR="780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r>
              <a:tr h="1530350">
                <a:tc>
                  <a:txBody>
                    <a:bodyPr/>
                    <a:lstStyle>
                      <a:defPPr>
                        <a:defRPr lang="en-US"/>
                      </a:defPPr>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Are the record length and spatial coverage meeting the application’s requirements?</a:t>
                      </a:r>
                    </a:p>
                  </a:txBody>
                  <a:tcPr marL="78001" marR="780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defPPr>
                        <a:defRPr lang="en-US"/>
                      </a:defPPr>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pitchFamily="34" charset="0"/>
                          <a:cs typeface="Arial" pitchFamily="34" charset="0"/>
                        </a:rPr>
                        <a:t>Do the spatial and temporal sampling meet the applications requirements?</a:t>
                      </a:r>
                      <a:endParaRPr kumimoji="0" lang="en-US" sz="1600" b="0" i="0" u="none" strike="noStrike" cap="none" normalizeH="0" baseline="0" dirty="0" smtClean="0">
                        <a:ln>
                          <a:noFill/>
                        </a:ln>
                        <a:solidFill>
                          <a:srgbClr val="000000"/>
                        </a:solidFill>
                        <a:effectLst/>
                        <a:latin typeface="Arial" pitchFamily="34" charset="0"/>
                        <a:cs typeface="Arial" pitchFamily="34" charset="0"/>
                      </a:endParaRPr>
                    </a:p>
                  </a:txBody>
                  <a:tcPr marL="78001" marR="780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defPPr>
                        <a:defRPr lang="en-US"/>
                      </a:defPPr>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Do the random and systematic uncertainties meet the requirements?</a:t>
                      </a:r>
                    </a:p>
                  </a:txBody>
                  <a:tcPr marL="78001" marR="780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c>
                  <a:txBody>
                    <a:bodyPr/>
                    <a:lstStyle>
                      <a:defPPr>
                        <a:defRPr lang="en-US"/>
                      </a:defPPr>
                      <a:lvl1pPr marL="0" algn="l" defTabSz="914400" rtl="0" eaLnBrk="1" latinLnBrk="0" hangingPunct="1">
                        <a:defRPr sz="1800" kern="1200">
                          <a:solidFill>
                            <a:schemeClr val="tx1"/>
                          </a:solidFill>
                          <a:latin typeface="Tahoma"/>
                        </a:defRPr>
                      </a:lvl1pPr>
                      <a:lvl2pPr marL="457200" algn="l" defTabSz="914400" rtl="0" eaLnBrk="1" latinLnBrk="0" hangingPunct="1">
                        <a:defRPr sz="1800" kern="1200">
                          <a:solidFill>
                            <a:schemeClr val="tx1"/>
                          </a:solidFill>
                          <a:latin typeface="Tahoma"/>
                        </a:defRPr>
                      </a:lvl2pPr>
                      <a:lvl3pPr marL="914400" algn="l" defTabSz="914400" rtl="0" eaLnBrk="1" latinLnBrk="0" hangingPunct="1">
                        <a:defRPr sz="1800" kern="1200">
                          <a:solidFill>
                            <a:schemeClr val="tx1"/>
                          </a:solidFill>
                          <a:latin typeface="Tahoma"/>
                        </a:defRPr>
                      </a:lvl3pPr>
                      <a:lvl4pPr marL="1371600" algn="l" defTabSz="914400" rtl="0" eaLnBrk="1" latinLnBrk="0" hangingPunct="1">
                        <a:defRPr sz="1800" kern="1200">
                          <a:solidFill>
                            <a:schemeClr val="tx1"/>
                          </a:solidFill>
                          <a:latin typeface="Tahoma"/>
                        </a:defRPr>
                      </a:lvl4pPr>
                      <a:lvl5pPr marL="1828800" algn="l" defTabSz="914400" rtl="0" eaLnBrk="1" latinLnBrk="0" hangingPunct="1">
                        <a:defRPr sz="1800" kern="1200">
                          <a:solidFill>
                            <a:schemeClr val="tx1"/>
                          </a:solidFill>
                          <a:latin typeface="Tahoma"/>
                        </a:defRPr>
                      </a:lvl5pPr>
                      <a:lvl6pPr marL="2286000" algn="l" defTabSz="914400" rtl="0" eaLnBrk="1" latinLnBrk="0" hangingPunct="1">
                        <a:defRPr sz="1800" kern="1200">
                          <a:solidFill>
                            <a:schemeClr val="tx1"/>
                          </a:solidFill>
                          <a:latin typeface="Tahoma"/>
                        </a:defRPr>
                      </a:lvl6pPr>
                      <a:lvl7pPr marL="2743200" algn="l" defTabSz="914400" rtl="0" eaLnBrk="1" latinLnBrk="0" hangingPunct="1">
                        <a:defRPr sz="1800" kern="1200">
                          <a:solidFill>
                            <a:schemeClr val="tx1"/>
                          </a:solidFill>
                          <a:latin typeface="Tahoma"/>
                        </a:defRPr>
                      </a:lvl7pPr>
                      <a:lvl8pPr marL="3200400" algn="l" defTabSz="914400" rtl="0" eaLnBrk="1" latinLnBrk="0" hangingPunct="1">
                        <a:defRPr sz="1800" kern="1200">
                          <a:solidFill>
                            <a:schemeClr val="tx1"/>
                          </a:solidFill>
                          <a:latin typeface="Tahoma"/>
                        </a:defRPr>
                      </a:lvl8pPr>
                      <a:lvl9pPr marL="3657600" algn="l" defTabSz="914400" rtl="0" eaLnBrk="1" latinLnBrk="0" hangingPunct="1">
                        <a:defRPr sz="1800" kern="1200">
                          <a:solidFill>
                            <a:schemeClr val="tx1"/>
                          </a:solidFill>
                          <a:latin typeface="Tahoma"/>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Arial" pitchFamily="34" charset="0"/>
                          <a:cs typeface="Arial" pitchFamily="34" charset="0"/>
                        </a:rPr>
                        <a:t>Do the temporal and spatial stability meet the requirements?</a:t>
                      </a:r>
                    </a:p>
                  </a:txBody>
                  <a:tcPr marL="78001" marR="780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EF3"/>
                    </a:solidFill>
                  </a:tcPr>
                </a:tc>
              </a:tr>
            </a:tbl>
          </a:graphicData>
        </a:graphic>
      </p:graphicFrame>
      <p:pic>
        <p:nvPicPr>
          <p:cNvPr id="26" name="Picture 3" descr="C:\Jörg\Projects\GMES_Space_Call_2012\GMES-SPA.2012.1.3-02 Coordination of Validation for Reanalysis\Core Climax Logo.jpg"/>
          <p:cNvPicPr>
            <a:picLocks noChangeAspect="1" noChangeArrowheads="1"/>
          </p:cNvPicPr>
          <p:nvPr/>
        </p:nvPicPr>
        <p:blipFill>
          <a:blip r:embed="rId2" cstate="print"/>
          <a:srcRect/>
          <a:stretch>
            <a:fillRect/>
          </a:stretch>
        </p:blipFill>
        <p:spPr bwMode="auto">
          <a:xfrm>
            <a:off x="8339962" y="76157"/>
            <a:ext cx="1496092" cy="720000"/>
          </a:xfrm>
          <a:prstGeom prst="rect">
            <a:avLst/>
          </a:prstGeom>
          <a:noFill/>
        </p:spPr>
      </p:pic>
      <p:pic>
        <p:nvPicPr>
          <p:cNvPr id="27" name="Picture 26" descr="FP7-coo-RGB.gif"/>
          <p:cNvPicPr>
            <a:picLocks noChangeAspect="1"/>
          </p:cNvPicPr>
          <p:nvPr/>
        </p:nvPicPr>
        <p:blipFill>
          <a:blip r:embed="rId3" cstate="print"/>
          <a:stretch>
            <a:fillRect/>
          </a:stretch>
        </p:blipFill>
        <p:spPr>
          <a:xfrm>
            <a:off x="7412003" y="76157"/>
            <a:ext cx="885117" cy="720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5"/>
          <p:cNvPicPr>
            <a:picLocks noGrp="1" noChangeAspect="1" noChangeArrowheads="1"/>
          </p:cNvPicPr>
          <p:nvPr>
            <p:ph sz="half" idx="1"/>
          </p:nvPr>
        </p:nvPicPr>
        <p:blipFill>
          <a:blip r:embed="rId3" cstate="print"/>
          <a:srcRect/>
          <a:stretch>
            <a:fillRect/>
          </a:stretch>
        </p:blipFill>
        <p:spPr>
          <a:xfrm>
            <a:off x="6406520" y="3003290"/>
            <a:ext cx="2025915" cy="1871663"/>
          </a:xfrm>
          <a:noFill/>
        </p:spPr>
      </p:pic>
      <p:sp>
        <p:nvSpPr>
          <p:cNvPr id="14338" name="Title 2"/>
          <p:cNvSpPr>
            <a:spLocks noGrp="1"/>
          </p:cNvSpPr>
          <p:nvPr>
            <p:ph type="title"/>
          </p:nvPr>
        </p:nvSpPr>
        <p:spPr>
          <a:xfrm>
            <a:off x="502841" y="0"/>
            <a:ext cx="9023746" cy="839787"/>
          </a:xfrm>
        </p:spPr>
        <p:txBody>
          <a:bodyPr/>
          <a:lstStyle/>
          <a:p>
            <a:r>
              <a:rPr lang="en-US" dirty="0" smtClean="0">
                <a:latin typeface="Arial" charset="0"/>
                <a:cs typeface="Arial" charset="0"/>
              </a:rPr>
              <a:t>General Concept of APM</a:t>
            </a:r>
            <a:endParaRPr lang="en-GB" dirty="0" smtClean="0">
              <a:latin typeface="Arial" charset="0"/>
              <a:cs typeface="Arial" charset="0"/>
            </a:endParaRPr>
          </a:p>
        </p:txBody>
      </p:sp>
      <p:sp>
        <p:nvSpPr>
          <p:cNvPr id="14340" name="AutoShape 14"/>
          <p:cNvSpPr>
            <a:spLocks noChangeArrowheads="1"/>
          </p:cNvSpPr>
          <p:nvPr/>
        </p:nvSpPr>
        <p:spPr bwMode="auto">
          <a:xfrm>
            <a:off x="459760" y="2990099"/>
            <a:ext cx="4524771" cy="2016125"/>
          </a:xfrm>
          <a:prstGeom prst="flowChartMultidocument">
            <a:avLst/>
          </a:prstGeom>
          <a:solidFill>
            <a:srgbClr val="3366FF">
              <a:alpha val="50195"/>
            </a:srgbClr>
          </a:solidFill>
          <a:ln w="50800">
            <a:solidFill>
              <a:schemeClr val="accent1"/>
            </a:solidFill>
            <a:miter lim="800000"/>
            <a:headEnd/>
            <a:tailEnd/>
          </a:ln>
        </p:spPr>
        <p:txBody>
          <a:bodyPr wrap="none" anchor="ctr"/>
          <a:lstStyle/>
          <a:p>
            <a:pPr algn="ctr"/>
            <a:r>
              <a:rPr lang="en-US" sz="2000" b="1"/>
              <a:t>Database of CDR</a:t>
            </a:r>
          </a:p>
          <a:p>
            <a:pPr algn="ctr"/>
            <a:r>
              <a:rPr lang="en-US" sz="2000" b="1"/>
              <a:t>P</a:t>
            </a:r>
            <a:r>
              <a:rPr lang="en-US" sz="2000"/>
              <a:t>roduct </a:t>
            </a:r>
            <a:r>
              <a:rPr lang="en-US" sz="2000" b="1"/>
              <a:t>S</a:t>
            </a:r>
            <a:r>
              <a:rPr lang="en-US" sz="2000"/>
              <a:t>pecification </a:t>
            </a:r>
            <a:r>
              <a:rPr lang="en-US" sz="2000" b="1"/>
              <a:t>T</a:t>
            </a:r>
            <a:r>
              <a:rPr lang="en-US" sz="2000"/>
              <a:t>ables</a:t>
            </a:r>
          </a:p>
        </p:txBody>
      </p:sp>
      <p:pic>
        <p:nvPicPr>
          <p:cNvPr id="14342" name="Picture 5"/>
          <p:cNvPicPr>
            <a:picLocks noChangeAspect="1" noChangeArrowheads="1"/>
          </p:cNvPicPr>
          <p:nvPr/>
        </p:nvPicPr>
        <p:blipFill>
          <a:blip r:embed="rId3" cstate="print"/>
          <a:srcRect/>
          <a:stretch>
            <a:fillRect/>
          </a:stretch>
        </p:blipFill>
        <p:spPr bwMode="auto">
          <a:xfrm>
            <a:off x="6640412" y="3219191"/>
            <a:ext cx="2025915" cy="1871663"/>
          </a:xfrm>
          <a:prstGeom prst="rect">
            <a:avLst/>
          </a:prstGeom>
          <a:noFill/>
          <a:ln w="9525">
            <a:noFill/>
            <a:miter lim="800000"/>
            <a:headEnd/>
            <a:tailEnd/>
          </a:ln>
        </p:spPr>
      </p:pic>
      <p:pic>
        <p:nvPicPr>
          <p:cNvPr id="14343" name="Picture 5"/>
          <p:cNvPicPr>
            <a:picLocks noChangeAspect="1" noChangeArrowheads="1"/>
          </p:cNvPicPr>
          <p:nvPr/>
        </p:nvPicPr>
        <p:blipFill>
          <a:blip r:embed="rId3" cstate="print"/>
          <a:srcRect/>
          <a:stretch>
            <a:fillRect/>
          </a:stretch>
        </p:blipFill>
        <p:spPr bwMode="auto">
          <a:xfrm>
            <a:off x="6874303" y="3435091"/>
            <a:ext cx="2025915" cy="1871663"/>
          </a:xfrm>
          <a:prstGeom prst="rect">
            <a:avLst/>
          </a:prstGeom>
          <a:noFill/>
          <a:ln w="9525">
            <a:noFill/>
            <a:miter lim="800000"/>
            <a:headEnd/>
            <a:tailEnd/>
          </a:ln>
        </p:spPr>
      </p:pic>
      <p:cxnSp>
        <p:nvCxnSpPr>
          <p:cNvPr id="14344" name="AutoShape 21"/>
          <p:cNvCxnSpPr>
            <a:cxnSpLocks noChangeShapeType="1"/>
            <a:stCxn id="14340" idx="0"/>
            <a:endCxn id="14" idx="2"/>
          </p:cNvCxnSpPr>
          <p:nvPr/>
        </p:nvCxnSpPr>
        <p:spPr bwMode="auto">
          <a:xfrm flipV="1">
            <a:off x="3033433" y="2364828"/>
            <a:ext cx="1429" cy="625271"/>
          </a:xfrm>
          <a:prstGeom prst="straightConnector1">
            <a:avLst/>
          </a:prstGeom>
          <a:noFill/>
          <a:ln w="25400">
            <a:solidFill>
              <a:schemeClr val="tx1"/>
            </a:solidFill>
            <a:round/>
            <a:headEnd type="stealth" w="lg" len="lg"/>
            <a:tailEnd type="stealth" w="lg" len="lg"/>
          </a:ln>
        </p:spPr>
      </p:cxnSp>
      <p:cxnSp>
        <p:nvCxnSpPr>
          <p:cNvPr id="14345" name="AutoShape 23"/>
          <p:cNvCxnSpPr>
            <a:cxnSpLocks noChangeShapeType="1"/>
            <a:stCxn id="14340" idx="3"/>
          </p:cNvCxnSpPr>
          <p:nvPr/>
        </p:nvCxnSpPr>
        <p:spPr bwMode="auto">
          <a:xfrm>
            <a:off x="5012048" y="3998161"/>
            <a:ext cx="1454944" cy="0"/>
          </a:xfrm>
          <a:prstGeom prst="straightConnector1">
            <a:avLst/>
          </a:prstGeom>
          <a:noFill/>
          <a:ln w="38100">
            <a:solidFill>
              <a:schemeClr val="tx1"/>
            </a:solidFill>
            <a:round/>
            <a:headEnd/>
            <a:tailEnd type="triangle" w="lg" len="lg"/>
          </a:ln>
        </p:spPr>
      </p:cxnSp>
      <p:sp>
        <p:nvSpPr>
          <p:cNvPr id="14346" name="Text Box 24"/>
          <p:cNvSpPr txBox="1">
            <a:spLocks noChangeArrowheads="1"/>
          </p:cNvSpPr>
          <p:nvPr/>
        </p:nvSpPr>
        <p:spPr bwMode="auto">
          <a:xfrm>
            <a:off x="6060833" y="5719242"/>
            <a:ext cx="3491661" cy="369332"/>
          </a:xfrm>
          <a:prstGeom prst="rect">
            <a:avLst/>
          </a:prstGeom>
          <a:noFill/>
          <a:ln w="9525">
            <a:noFill/>
            <a:miter lim="800000"/>
            <a:headEnd/>
            <a:tailEnd/>
          </a:ln>
        </p:spPr>
        <p:txBody>
          <a:bodyPr wrap="none">
            <a:spAutoFit/>
          </a:bodyPr>
          <a:lstStyle/>
          <a:p>
            <a:r>
              <a:rPr lang="en-US" sz="1800" b="1" dirty="0">
                <a:solidFill>
                  <a:schemeClr val="tx1"/>
                </a:solidFill>
              </a:rPr>
              <a:t>CDRs matching the </a:t>
            </a:r>
            <a:r>
              <a:rPr lang="en-US" sz="1800" b="1" dirty="0" smtClean="0">
                <a:solidFill>
                  <a:schemeClr val="tx1"/>
                </a:solidFill>
              </a:rPr>
              <a:t>URs best</a:t>
            </a:r>
            <a:endParaRPr lang="en-US" sz="1800" b="1" dirty="0">
              <a:solidFill>
                <a:schemeClr val="tx1"/>
              </a:solidFill>
            </a:endParaRPr>
          </a:p>
        </p:txBody>
      </p:sp>
      <p:sp>
        <p:nvSpPr>
          <p:cNvPr id="14" name="Rectangle 13"/>
          <p:cNvSpPr/>
          <p:nvPr/>
        </p:nvSpPr>
        <p:spPr bwMode="auto">
          <a:xfrm>
            <a:off x="646386" y="898634"/>
            <a:ext cx="4776952" cy="1466194"/>
          </a:xfrm>
          <a:prstGeom prst="rect">
            <a:avLst/>
          </a:prstGeom>
          <a:solidFill>
            <a:srgbClr val="FFC000"/>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2000" b="1" i="0" u="none" strike="noStrike" cap="none" normalizeH="0" baseline="0" dirty="0" smtClean="0">
                <a:ln>
                  <a:noFill/>
                </a:ln>
                <a:solidFill>
                  <a:schemeClr val="bg1"/>
                </a:solidFill>
                <a:effectLst/>
                <a:latin typeface="Tahoma" pitchFamily="34" charset="0"/>
              </a:rPr>
              <a:t>Application Specific User Requirements</a:t>
            </a:r>
          </a:p>
        </p:txBody>
      </p:sp>
      <p:pic>
        <p:nvPicPr>
          <p:cNvPr id="18" name="Picture 17"/>
          <p:cNvPicPr>
            <a:picLocks noChangeAspect="1"/>
          </p:cNvPicPr>
          <p:nvPr/>
        </p:nvPicPr>
        <p:blipFill>
          <a:blip r:embed="rId4" cstate="email">
            <a:extLst>
              <a:ext uri="{28A0092B-C50C-407E-A947-70E740481C1C}">
                <a14:useLocalDpi xmlns="" xmlns:a14="http://schemas.microsoft.com/office/drawing/2010/main"/>
              </a:ext>
            </a:extLst>
          </a:blip>
          <a:srcRect l="82440" t="17356" b="11929"/>
          <a:stretch>
            <a:fillRect/>
          </a:stretch>
        </p:blipFill>
        <p:spPr>
          <a:xfrm>
            <a:off x="4666592" y="898635"/>
            <a:ext cx="1329559" cy="1542449"/>
          </a:xfrm>
          <a:prstGeom prst="rect">
            <a:avLst/>
          </a:prstGeom>
        </p:spPr>
      </p:pic>
      <p:sp>
        <p:nvSpPr>
          <p:cNvPr id="22" name="Cloud Callout 21"/>
          <p:cNvSpPr/>
          <p:nvPr/>
        </p:nvSpPr>
        <p:spPr bwMode="auto">
          <a:xfrm>
            <a:off x="2522484" y="5234151"/>
            <a:ext cx="3326524" cy="1355835"/>
          </a:xfrm>
          <a:prstGeom prst="cloudCallout">
            <a:avLst>
              <a:gd name="adj1" fmla="val -3771"/>
              <a:gd name="adj2" fmla="val 13225"/>
            </a:avLst>
          </a:prstGeom>
          <a:solidFill>
            <a:srgbClr val="99C221"/>
          </a:solidFill>
          <a:ln w="9525" cap="flat" cmpd="sng" algn="ctr">
            <a:no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2000" b="1" i="0" u="none" strike="noStrike" cap="none" normalizeH="0" baseline="0" dirty="0" smtClean="0">
                <a:ln>
                  <a:noFill/>
                </a:ln>
                <a:solidFill>
                  <a:schemeClr val="bg1"/>
                </a:solidFill>
                <a:effectLst/>
                <a:latin typeface="Tahoma" pitchFamily="34" charset="0"/>
              </a:rPr>
              <a:t>Boost the ECV Inventory?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Exercise on Application Performance Metric</a:t>
            </a:r>
            <a:endParaRPr lang="en-US" dirty="0"/>
          </a:p>
        </p:txBody>
      </p:sp>
      <p:sp>
        <p:nvSpPr>
          <p:cNvPr id="4" name="TextBox 3"/>
          <p:cNvSpPr txBox="1"/>
          <p:nvPr/>
        </p:nvSpPr>
        <p:spPr>
          <a:xfrm>
            <a:off x="586854" y="2456597"/>
            <a:ext cx="8652680" cy="2446824"/>
          </a:xfrm>
          <a:prstGeom prst="rect">
            <a:avLst/>
          </a:prstGeom>
          <a:noFill/>
        </p:spPr>
        <p:txBody>
          <a:bodyPr wrap="square" rtlCol="0">
            <a:spAutoFit/>
          </a:bodyPr>
          <a:lstStyle/>
          <a:p>
            <a:r>
              <a:rPr lang="en-GB" sz="2400" b="0" dirty="0" smtClean="0">
                <a:solidFill>
                  <a:schemeClr val="tx1"/>
                </a:solidFill>
              </a:rPr>
              <a:t>The Ocean breakout group considered the policy maker question: “Are there trends in North Sea Temperature over last 15 years that could affect fisheries?“</a:t>
            </a:r>
          </a:p>
          <a:p>
            <a:endParaRPr lang="en-GB" sz="2400" b="0" dirty="0" smtClean="0">
              <a:solidFill>
                <a:schemeClr val="tx1"/>
              </a:solidFill>
            </a:endParaRPr>
          </a:p>
          <a:p>
            <a:r>
              <a:rPr lang="en-GB" sz="2400" b="0" dirty="0" smtClean="0">
                <a:solidFill>
                  <a:schemeClr val="tx1"/>
                </a:solidFill>
              </a:rPr>
              <a:t>The question towards the APM is: “Which are the data records suited to analyse trends in this rather small region?”</a:t>
            </a:r>
          </a:p>
          <a:p>
            <a:endParaRPr lang="en-GB" dirty="0"/>
          </a:p>
        </p:txBody>
      </p:sp>
    </p:spTree>
    <p:extLst>
      <p:ext uri="{BB962C8B-B14F-4D97-AF65-F5344CB8AC3E}">
        <p14:creationId xmlns:p14="http://schemas.microsoft.com/office/powerpoint/2010/main" xmlns="" val="27114371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Question-specific URT</a:t>
            </a:r>
            <a:endParaRPr lang="en-US" sz="3200"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2285631846"/>
              </p:ext>
            </p:extLst>
          </p:nvPr>
        </p:nvGraphicFramePr>
        <p:xfrm>
          <a:off x="1" y="1963748"/>
          <a:ext cx="9821804" cy="4233429"/>
        </p:xfrm>
        <a:graphic>
          <a:graphicData uri="http://schemas.openxmlformats.org/presentationml/2006/ole">
            <p:oleObj spid="_x0000_s517122" name="Document" r:id="rId3" imgW="6146574" imgH="2870094" progId="Word.Document.12">
              <p:embed/>
            </p:oleObj>
          </a:graphicData>
        </a:graphic>
      </p:graphicFrame>
    </p:spTree>
    <p:extLst>
      <p:ext uri="{BB962C8B-B14F-4D97-AF65-F5344CB8AC3E}">
        <p14:creationId xmlns:p14="http://schemas.microsoft.com/office/powerpoint/2010/main" xmlns="" val="2703753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Product Specification Table</a:t>
            </a:r>
            <a:endParaRPr lang="en-US" sz="3200" dirty="0"/>
          </a:p>
        </p:txBody>
      </p:sp>
      <p:sp>
        <p:nvSpPr>
          <p:cNvPr id="3" name="Content Placeholder 2"/>
          <p:cNvSpPr>
            <a:spLocks noGrp="1"/>
          </p:cNvSpPr>
          <p:nvPr>
            <p:ph idx="1"/>
          </p:nvPr>
        </p:nvSpPr>
        <p:spPr>
          <a:xfrm>
            <a:off x="495300" y="4893733"/>
            <a:ext cx="8915400" cy="1232430"/>
          </a:xfrm>
        </p:spPr>
        <p:txBody>
          <a:bodyPr>
            <a:normAutofit/>
          </a:bodyPr>
          <a:lstStyle/>
          <a:p>
            <a:pPr marL="457200" indent="-457200">
              <a:buAutoNum type="arabicPeriod"/>
            </a:pPr>
            <a:r>
              <a:rPr lang="en-US" sz="2000" dirty="0" smtClean="0"/>
              <a:t>Global value over 140 years</a:t>
            </a:r>
          </a:p>
          <a:p>
            <a:pPr marL="457200" indent="-457200">
              <a:buAutoNum type="arabicPeriod"/>
            </a:pPr>
            <a:r>
              <a:rPr lang="en-US" sz="2000" dirty="0" smtClean="0"/>
              <a:t>Tropical Pacific, 1995 to 2010</a:t>
            </a:r>
            <a:endParaRPr lang="en-US" sz="2000"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1369331924"/>
              </p:ext>
            </p:extLst>
          </p:nvPr>
        </p:nvGraphicFramePr>
        <p:xfrm>
          <a:off x="495300" y="1682750"/>
          <a:ext cx="9084716" cy="3024717"/>
        </p:xfrm>
        <a:graphic>
          <a:graphicData uri="http://schemas.openxmlformats.org/presentationml/2006/ole">
            <p:oleObj spid="_x0000_s518146" name="Document" r:id="rId3" imgW="5879884" imgH="2120822" progId="Word.Document.12">
              <p:embed/>
            </p:oleObj>
          </a:graphicData>
        </a:graphic>
      </p:graphicFrame>
    </p:spTree>
    <p:extLst>
      <p:ext uri="{BB962C8B-B14F-4D97-AF65-F5344CB8AC3E}">
        <p14:creationId xmlns:p14="http://schemas.microsoft.com/office/powerpoint/2010/main" xmlns="" val="3157091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809095"/>
          </a:xfrm>
        </p:spPr>
        <p:txBody>
          <a:bodyPr/>
          <a:lstStyle/>
          <a:p>
            <a:r>
              <a:rPr lang="en-US" sz="3200" dirty="0" smtClean="0"/>
              <a:t>Scoring results</a:t>
            </a:r>
            <a:endParaRPr lang="en-US" sz="3200" dirty="0"/>
          </a:p>
        </p:txBody>
      </p:sp>
      <p:sp>
        <p:nvSpPr>
          <p:cNvPr id="3" name="Content Placeholder 2"/>
          <p:cNvSpPr>
            <a:spLocks noGrp="1"/>
          </p:cNvSpPr>
          <p:nvPr>
            <p:ph idx="1"/>
          </p:nvPr>
        </p:nvSpPr>
        <p:spPr>
          <a:xfrm>
            <a:off x="495300" y="3747404"/>
            <a:ext cx="8915400" cy="2839663"/>
          </a:xfrm>
        </p:spPr>
        <p:txBody>
          <a:bodyPr>
            <a:normAutofit/>
          </a:bodyPr>
          <a:lstStyle/>
          <a:p>
            <a:pPr>
              <a:buFontTx/>
              <a:buChar char="•"/>
            </a:pPr>
            <a:r>
              <a:rPr lang="en-US" sz="2000" dirty="0" smtClean="0"/>
              <a:t>\* = treat with caution</a:t>
            </a:r>
          </a:p>
          <a:p>
            <a:pPr>
              <a:buFontTx/>
              <a:buChar char="•"/>
            </a:pPr>
            <a:endParaRPr lang="en-US" sz="2000" dirty="0" smtClean="0"/>
          </a:p>
          <a:p>
            <a:pPr>
              <a:buFontTx/>
              <a:buChar char="•"/>
            </a:pPr>
            <a:r>
              <a:rPr lang="en-US" sz="2400" dirty="0" smtClean="0"/>
              <a:t>Group concluded that for users “able to elucidate their requirements to a reasonable extent”, this table is actually the useful output</a:t>
            </a:r>
          </a:p>
          <a:p>
            <a:pPr lvl="1">
              <a:buFontTx/>
              <a:buChar char="•"/>
            </a:pPr>
            <a:r>
              <a:rPr lang="en-US" sz="2000" dirty="0" smtClean="0"/>
              <a:t>Suggestions of datasets they can look into further</a:t>
            </a:r>
          </a:p>
          <a:p>
            <a:pPr lvl="1">
              <a:buFontTx/>
              <a:buChar char="•"/>
            </a:pPr>
            <a:r>
              <a:rPr lang="en-US" sz="2000" dirty="0" smtClean="0"/>
              <a:t>Points them towards the trade-offs they need to think about in choosing between them</a:t>
            </a:r>
            <a:endParaRPr lang="en-US" sz="2000" dirty="0"/>
          </a:p>
          <a:p>
            <a:pPr marL="0" indent="0">
              <a:buNone/>
            </a:pPr>
            <a:endParaRPr lang="en-US" sz="2000"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759630708"/>
              </p:ext>
            </p:extLst>
          </p:nvPr>
        </p:nvGraphicFramePr>
        <p:xfrm>
          <a:off x="300251" y="1124676"/>
          <a:ext cx="10045516" cy="2663672"/>
        </p:xfrm>
        <a:graphic>
          <a:graphicData uri="http://schemas.openxmlformats.org/presentationml/2006/ole">
            <p:oleObj spid="_x0000_s519170" name="Document" r:id="rId3" imgW="5879884" imgH="1689038" progId="Word.Document.12">
              <p:embed/>
            </p:oleObj>
          </a:graphicData>
        </a:graphic>
      </p:graphicFrame>
      <p:sp>
        <p:nvSpPr>
          <p:cNvPr id="5" name="Rectangle 6"/>
          <p:cNvSpPr>
            <a:spLocks noChangeArrowheads="1"/>
          </p:cNvSpPr>
          <p:nvPr/>
        </p:nvSpPr>
        <p:spPr bwMode="auto">
          <a:xfrm>
            <a:off x="5334000" y="3295722"/>
            <a:ext cx="4572000" cy="923330"/>
          </a:xfrm>
          <a:prstGeom prst="rect">
            <a:avLst/>
          </a:prstGeom>
          <a:noFill/>
          <a:ln w="9525">
            <a:noFill/>
            <a:miter lim="800000"/>
            <a:headEnd/>
            <a:tailEnd/>
          </a:ln>
        </p:spPr>
        <p:txBody>
          <a:bodyPr>
            <a:spAutoFit/>
          </a:bodyPr>
          <a:lstStyle/>
          <a:p>
            <a:r>
              <a:rPr lang="en-GB" sz="1800" b="0" dirty="0" smtClean="0">
                <a:solidFill>
                  <a:schemeClr val="tx1"/>
                </a:solidFill>
              </a:rPr>
              <a:t>Score </a:t>
            </a:r>
            <a:r>
              <a:rPr lang="en-GB" sz="1800" b="0" dirty="0">
                <a:solidFill>
                  <a:schemeClr val="tx1"/>
                </a:solidFill>
              </a:rPr>
              <a:t>1: matching threshold;</a:t>
            </a:r>
          </a:p>
          <a:p>
            <a:r>
              <a:rPr lang="en-GB" sz="1800" b="0" dirty="0">
                <a:solidFill>
                  <a:schemeClr val="tx1"/>
                </a:solidFill>
              </a:rPr>
              <a:t>Score 2: matching target/breakthrough;</a:t>
            </a:r>
          </a:p>
          <a:p>
            <a:r>
              <a:rPr lang="en-GB" sz="1800" b="0" dirty="0">
                <a:solidFill>
                  <a:schemeClr val="tx1"/>
                </a:solidFill>
              </a:rPr>
              <a:t>Score 3: matching optimum/goal</a:t>
            </a:r>
          </a:p>
        </p:txBody>
      </p:sp>
    </p:spTree>
    <p:extLst>
      <p:ext uri="{BB962C8B-B14F-4D97-AF65-F5344CB8AC3E}">
        <p14:creationId xmlns:p14="http://schemas.microsoft.com/office/powerpoint/2010/main" xmlns="" val="3723773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000" dirty="0" smtClean="0"/>
              <a:t>EU FP7 CORE-CLIMAX</a:t>
            </a:r>
            <a:r>
              <a:rPr lang="en-IE" sz="3200" dirty="0" smtClean="0"/>
              <a:t/>
            </a:r>
            <a:br>
              <a:rPr lang="en-IE" sz="3200" dirty="0" smtClean="0"/>
            </a:br>
            <a:r>
              <a:rPr lang="en-IE" sz="2300" dirty="0" smtClean="0"/>
              <a:t>Assessment of European Capacity for CDRs </a:t>
            </a:r>
            <a:endParaRPr lang="en-GB" sz="2300" dirty="0"/>
          </a:p>
        </p:txBody>
      </p:sp>
      <p:sp>
        <p:nvSpPr>
          <p:cNvPr id="4" name="Rectangle 3"/>
          <p:cNvSpPr/>
          <p:nvPr/>
        </p:nvSpPr>
        <p:spPr>
          <a:xfrm>
            <a:off x="428317" y="1135509"/>
            <a:ext cx="9033642" cy="5201345"/>
          </a:xfrm>
          <a:prstGeom prst="rect">
            <a:avLst/>
          </a:prstGeom>
        </p:spPr>
        <p:txBody>
          <a:bodyPr wrap="square" lIns="91362" tIns="45681" rIns="91362" bIns="45681">
            <a:spAutoFit/>
          </a:bodyPr>
          <a:lstStyle/>
          <a:p>
            <a:pPr marL="387768" indent="-361638">
              <a:spcBef>
                <a:spcPts val="600"/>
              </a:spcBef>
              <a:buFont typeface="Arial" pitchFamily="34" charset="0"/>
              <a:buChar char="•"/>
            </a:pPr>
            <a:r>
              <a:rPr lang="en-GB" sz="2400" b="0" dirty="0" smtClean="0">
                <a:solidFill>
                  <a:srgbClr val="002569"/>
                </a:solidFill>
              </a:rPr>
              <a:t>Events and activities after the CORE-CLIMAX workshop:</a:t>
            </a:r>
          </a:p>
          <a:p>
            <a:pPr marL="818444" lvl="1" indent="-361638">
              <a:spcBef>
                <a:spcPts val="600"/>
              </a:spcBef>
              <a:buFont typeface="Arial" pitchFamily="34" charset="0"/>
              <a:buChar char="•"/>
            </a:pPr>
            <a:r>
              <a:rPr lang="en-GB" sz="2400" b="0" dirty="0" smtClean="0">
                <a:solidFill>
                  <a:srgbClr val="002569"/>
                </a:solidFill>
              </a:rPr>
              <a:t>Project will continue to collect CDR self assessments from satellite and in situ data record providers until June 2014;</a:t>
            </a:r>
          </a:p>
          <a:p>
            <a:pPr marL="818444" lvl="1" indent="-361638">
              <a:spcBef>
                <a:spcPts val="600"/>
              </a:spcBef>
              <a:buFont typeface="Arial" pitchFamily="34" charset="0"/>
              <a:buChar char="•"/>
            </a:pPr>
            <a:r>
              <a:rPr lang="en-GB" sz="2400" b="0" dirty="0" smtClean="0">
                <a:solidFill>
                  <a:srgbClr val="002569"/>
                </a:solidFill>
              </a:rPr>
              <a:t>Project will evaluate the assessment results and report to the EC by December 2014;</a:t>
            </a:r>
          </a:p>
          <a:p>
            <a:pPr marL="818444" lvl="1" indent="-361638">
              <a:spcBef>
                <a:spcPts val="600"/>
              </a:spcBef>
              <a:buFont typeface="Arial" pitchFamily="34" charset="0"/>
              <a:buChar char="•"/>
            </a:pPr>
            <a:r>
              <a:rPr lang="en-GB" sz="2400" b="0" dirty="0" smtClean="0">
                <a:solidFill>
                  <a:srgbClr val="002569"/>
                </a:solidFill>
              </a:rPr>
              <a:t>ESA CCI endorsed the CORE-CLIMAX concept, stopped its own development and will provide self assessments of all CCI data records (50% of the projects delivered at WS);</a:t>
            </a:r>
          </a:p>
          <a:p>
            <a:pPr marL="818444" lvl="1" indent="-361638">
              <a:spcBef>
                <a:spcPts val="600"/>
              </a:spcBef>
              <a:buFont typeface="Arial" pitchFamily="34" charset="0"/>
              <a:buChar char="•"/>
            </a:pPr>
            <a:r>
              <a:rPr lang="en-GB" sz="2400" b="0" dirty="0" smtClean="0">
                <a:solidFill>
                  <a:srgbClr val="002569"/>
                </a:solidFill>
              </a:rPr>
              <a:t>Concept was presented by us at ECMWF Copernicus Climate Change Workshop, 17-18 February 2014, recommended to be further developed during Stage 0 of CCCS and used for the assessment of system performance in the CCCS in the EQC pillar.</a:t>
            </a:r>
          </a:p>
        </p:txBody>
      </p:sp>
      <p:pic>
        <p:nvPicPr>
          <p:cNvPr id="5" name="Picture 3" descr="C:\Jörg\Projects\GMES_Space_Call_2012\GMES-SPA.2012.1.3-02 Coordination of Validation for Reanalysis\Core Climax Logo.jpg"/>
          <p:cNvPicPr>
            <a:picLocks noChangeAspect="1" noChangeArrowheads="1"/>
          </p:cNvPicPr>
          <p:nvPr/>
        </p:nvPicPr>
        <p:blipFill>
          <a:blip r:embed="rId2" cstate="print"/>
          <a:srcRect/>
          <a:stretch>
            <a:fillRect/>
          </a:stretch>
        </p:blipFill>
        <p:spPr bwMode="auto">
          <a:xfrm>
            <a:off x="8339962" y="76157"/>
            <a:ext cx="1496092" cy="720000"/>
          </a:xfrm>
          <a:prstGeom prst="rect">
            <a:avLst/>
          </a:prstGeom>
          <a:noFill/>
        </p:spPr>
      </p:pic>
      <p:pic>
        <p:nvPicPr>
          <p:cNvPr id="6" name="Picture 5" descr="FP7-coo-RGB.gif"/>
          <p:cNvPicPr>
            <a:picLocks noChangeAspect="1"/>
          </p:cNvPicPr>
          <p:nvPr/>
        </p:nvPicPr>
        <p:blipFill>
          <a:blip r:embed="rId3" cstate="print"/>
          <a:stretch>
            <a:fillRect/>
          </a:stretch>
        </p:blipFill>
        <p:spPr>
          <a:xfrm>
            <a:off x="7411998" y="76157"/>
            <a:ext cx="885117" cy="720000"/>
          </a:xfrm>
          <a:prstGeom prst="rect">
            <a:avLst/>
          </a:prstGeo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txBox="1">
            <a:spLocks/>
          </p:cNvSpPr>
          <p:nvPr/>
        </p:nvSpPr>
        <p:spPr>
          <a:xfrm>
            <a:off x="1395413" y="2724150"/>
            <a:ext cx="7115174" cy="1342884"/>
          </a:xfrm>
          <a:prstGeom prst="rect">
            <a:avLst/>
          </a:prstGeom>
        </p:spPr>
        <p:txBody>
          <a:bodyPr/>
          <a:lstStyle/>
          <a:p>
            <a:pPr marL="342377" marR="0" lvl="0" indent="-342377" algn="ctr" defTabSz="914400" rtl="0" eaLnBrk="1" fontAlgn="base" latinLnBrk="0" hangingPunct="1">
              <a:lnSpc>
                <a:spcPct val="100000"/>
              </a:lnSpc>
              <a:spcBef>
                <a:spcPct val="20000"/>
              </a:spcBef>
              <a:spcAft>
                <a:spcPct val="0"/>
              </a:spcAft>
              <a:buClrTx/>
              <a:buSzTx/>
              <a:buFont typeface="Arial" pitchFamily="34" charset="0"/>
              <a:buNone/>
              <a:tabLst/>
              <a:defRPr/>
            </a:pPr>
            <a:r>
              <a:rPr kumimoji="0" lang="en-GB" sz="3600" b="1" i="0" u="none" strike="noStrike" kern="0" cap="none" spc="0" normalizeH="0" baseline="0" noProof="0" dirty="0" smtClean="0">
                <a:ln>
                  <a:noFill/>
                </a:ln>
                <a:solidFill>
                  <a:schemeClr val="tx2"/>
                </a:solidFill>
                <a:effectLst/>
                <a:uLnTx/>
                <a:uFillTx/>
                <a:latin typeface="Arial" pitchFamily="34" charset="0"/>
                <a:ea typeface="+mn-ea"/>
                <a:cs typeface="Arial" pitchFamily="34" charset="0"/>
              </a:rPr>
              <a:t>Relation</a:t>
            </a:r>
            <a:r>
              <a:rPr kumimoji="0" lang="en-GB" sz="3600" b="1" i="0" u="none" strike="noStrike" kern="0" cap="none" spc="0" normalizeH="0" noProof="0" dirty="0" smtClean="0">
                <a:ln>
                  <a:noFill/>
                </a:ln>
                <a:solidFill>
                  <a:schemeClr val="tx2"/>
                </a:solidFill>
                <a:effectLst/>
                <a:uLnTx/>
                <a:uFillTx/>
                <a:latin typeface="Arial" pitchFamily="34" charset="0"/>
                <a:ea typeface="+mn-ea"/>
                <a:cs typeface="Arial" pitchFamily="34" charset="0"/>
              </a:rPr>
              <a:t> to GCOS Guidelines and Monitoring Principles</a:t>
            </a:r>
            <a:endParaRPr kumimoji="0" lang="en-GB" sz="3600" b="1" i="0" u="none" strike="noStrike" kern="0" cap="none" spc="0" normalizeH="0" baseline="0" noProof="0" dirty="0">
              <a:ln>
                <a:noFill/>
              </a:ln>
              <a:solidFill>
                <a:schemeClr val="tx2"/>
              </a:solidFill>
              <a:effectLst/>
              <a:uLnTx/>
              <a:uFillTx/>
              <a:latin typeface="Arial" pitchFamily="34" charset="0"/>
              <a:ea typeface="+mn-ea"/>
              <a:cs typeface="Arial"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699" name="Picture 3"/>
          <p:cNvPicPr>
            <a:picLocks noChangeAspect="1" noChangeArrowheads="1"/>
          </p:cNvPicPr>
          <p:nvPr/>
        </p:nvPicPr>
        <p:blipFill>
          <a:blip r:embed="rId2" cstate="print"/>
          <a:srcRect l="22813" t="7500" r="63802" b="80833"/>
          <a:stretch>
            <a:fillRect/>
          </a:stretch>
        </p:blipFill>
        <p:spPr bwMode="auto">
          <a:xfrm>
            <a:off x="5049573" y="2333514"/>
            <a:ext cx="1066800" cy="581136"/>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GB" sz="3200" dirty="0" smtClean="0"/>
              <a:t>Value Adding Chain of Climate Data</a:t>
            </a:r>
            <a:endParaRPr lang="en-GB" sz="3200" dirty="0"/>
          </a:p>
        </p:txBody>
      </p:sp>
      <p:pic>
        <p:nvPicPr>
          <p:cNvPr id="1026" name="Picture 2"/>
          <p:cNvPicPr>
            <a:picLocks noChangeAspect="1" noChangeArrowheads="1"/>
          </p:cNvPicPr>
          <p:nvPr/>
        </p:nvPicPr>
        <p:blipFill>
          <a:blip r:embed="rId3" cstate="print"/>
          <a:srcRect b="15548"/>
          <a:stretch>
            <a:fillRect/>
          </a:stretch>
        </p:blipFill>
        <p:spPr bwMode="auto">
          <a:xfrm>
            <a:off x="141894" y="3592066"/>
            <a:ext cx="9612443" cy="2376264"/>
          </a:xfrm>
          <a:prstGeom prst="rect">
            <a:avLst/>
          </a:prstGeom>
          <a:noFill/>
          <a:ln w="9525">
            <a:noFill/>
            <a:miter lim="800000"/>
            <a:headEnd/>
            <a:tailEnd/>
          </a:ln>
        </p:spPr>
      </p:pic>
      <p:sp>
        <p:nvSpPr>
          <p:cNvPr id="5" name="TextBox 4"/>
          <p:cNvSpPr txBox="1"/>
          <p:nvPr/>
        </p:nvSpPr>
        <p:spPr>
          <a:xfrm>
            <a:off x="941403" y="5877272"/>
            <a:ext cx="8013425" cy="646331"/>
          </a:xfrm>
          <a:prstGeom prst="rect">
            <a:avLst/>
          </a:prstGeom>
          <a:noFill/>
        </p:spPr>
        <p:txBody>
          <a:bodyPr wrap="square" rtlCol="0">
            <a:spAutoFit/>
          </a:bodyPr>
          <a:lstStyle/>
          <a:p>
            <a:pPr algn="ctr"/>
            <a:r>
              <a:rPr lang="en-GB" sz="1800" b="0" dirty="0" smtClean="0">
                <a:solidFill>
                  <a:srgbClr val="002569"/>
                </a:solidFill>
              </a:rPr>
              <a:t>Logical view from the Architecture for Space-based Climate Monitoring developed by space agencies.</a:t>
            </a:r>
            <a:endParaRPr lang="en-GB" sz="1800" b="0" dirty="0">
              <a:solidFill>
                <a:srgbClr val="002569"/>
              </a:solidFill>
            </a:endParaRPr>
          </a:p>
        </p:txBody>
      </p:sp>
      <p:pic>
        <p:nvPicPr>
          <p:cNvPr id="7" name="Picture 6"/>
          <p:cNvPicPr>
            <a:picLocks noChangeAspect="1"/>
          </p:cNvPicPr>
          <p:nvPr/>
        </p:nvPicPr>
        <p:blipFill>
          <a:blip r:embed="rId4" cstate="print"/>
          <a:stretch>
            <a:fillRect/>
          </a:stretch>
        </p:blipFill>
        <p:spPr>
          <a:xfrm>
            <a:off x="2856845" y="1909348"/>
            <a:ext cx="539789" cy="501396"/>
          </a:xfrm>
          <a:prstGeom prst="rect">
            <a:avLst/>
          </a:prstGeom>
        </p:spPr>
      </p:pic>
      <p:cxnSp>
        <p:nvCxnSpPr>
          <p:cNvPr id="9" name="Straight Arrow Connector 8"/>
          <p:cNvCxnSpPr/>
          <p:nvPr/>
        </p:nvCxnSpPr>
        <p:spPr>
          <a:xfrm>
            <a:off x="3909848" y="2144110"/>
            <a:ext cx="0" cy="1500914"/>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12"/>
          <p:cNvGrpSpPr>
            <a:grpSpLocks noChangeAspect="1"/>
          </p:cNvGrpSpPr>
          <p:nvPr/>
        </p:nvGrpSpPr>
        <p:grpSpPr bwMode="auto">
          <a:xfrm>
            <a:off x="257175" y="992383"/>
            <a:ext cx="2123333" cy="2579349"/>
            <a:chOff x="6660400" y="3020125"/>
            <a:chExt cx="2794000" cy="3759200"/>
          </a:xfrm>
        </p:grpSpPr>
        <p:sp>
          <p:nvSpPr>
            <p:cNvPr id="11" name="Rectangle 10"/>
            <p:cNvSpPr/>
            <p:nvPr/>
          </p:nvSpPr>
          <p:spPr bwMode="auto">
            <a:xfrm>
              <a:off x="6660400" y="3020125"/>
              <a:ext cx="2794000" cy="3759200"/>
            </a:xfrm>
            <a:prstGeom prst="rect">
              <a:avLst/>
            </a:prstGeom>
            <a:solidFill>
              <a:schemeClr val="bg1"/>
            </a:solidFill>
            <a:ln w="9525" cap="flat" cmpd="sng" algn="ctr">
              <a:solidFill>
                <a:srgbClr val="BBE0E3"/>
              </a:solidFill>
              <a:prstDash val="solid"/>
              <a:round/>
              <a:headEnd type="none" w="med" len="med"/>
              <a:tailEnd type="none" w="med" len="med"/>
            </a:ln>
            <a:effectLst>
              <a:outerShdw blurRad="50800" dist="38100" dir="2700000" algn="tl" rotWithShape="0">
                <a:prstClr val="black">
                  <a:alpha val="40000"/>
                </a:prstClr>
              </a:outerShdw>
            </a:effectLst>
            <a:extLst/>
          </p:spPr>
          <p:txBody>
            <a:bodyPr anchor="ctr"/>
            <a:lstStyle/>
            <a:p>
              <a:pPr marL="3175">
                <a:defRPr/>
              </a:pPr>
              <a:endParaRPr lang="en-US" sz="7600">
                <a:solidFill>
                  <a:srgbClr val="FFD624"/>
                </a:solidFill>
                <a:latin typeface="Verdana" charset="0"/>
                <a:ea typeface="ＭＳ Ｐゴシック" charset="0"/>
                <a:cs typeface="Arial" pitchFamily="34" charset="0"/>
              </a:endParaRPr>
            </a:p>
          </p:txBody>
        </p:sp>
        <p:pic>
          <p:nvPicPr>
            <p:cNvPr id="12" name="Picture 14" descr="Screen Shot 2013-05-13 at 11.07.09.png"/>
            <p:cNvPicPr>
              <a:picLocks noChangeAspect="1"/>
            </p:cNvPicPr>
            <p:nvPr/>
          </p:nvPicPr>
          <p:blipFill>
            <a:blip r:embed="rId5" cstate="print"/>
            <a:srcRect/>
            <a:stretch>
              <a:fillRect/>
            </a:stretch>
          </p:blipFill>
          <p:spPr bwMode="auto">
            <a:xfrm>
              <a:off x="6698400" y="3034925"/>
              <a:ext cx="2718000" cy="3729600"/>
            </a:xfrm>
            <a:prstGeom prst="rect">
              <a:avLst/>
            </a:prstGeom>
            <a:noFill/>
            <a:ln w="9525">
              <a:noFill/>
              <a:miter lim="800000"/>
              <a:headEnd/>
              <a:tailEnd/>
            </a:ln>
          </p:spPr>
        </p:pic>
      </p:grpSp>
      <p:sp>
        <p:nvSpPr>
          <p:cNvPr id="13" name="TextBox 12"/>
          <p:cNvSpPr txBox="1"/>
          <p:nvPr/>
        </p:nvSpPr>
        <p:spPr>
          <a:xfrm>
            <a:off x="6515101" y="1761009"/>
            <a:ext cx="3257549" cy="707886"/>
          </a:xfrm>
          <a:prstGeom prst="rect">
            <a:avLst/>
          </a:prstGeom>
          <a:noFill/>
          <a:ln w="28575">
            <a:solidFill>
              <a:srgbClr val="C00000"/>
            </a:solidFill>
          </a:ln>
        </p:spPr>
        <p:txBody>
          <a:bodyPr wrap="square" rtlCol="0">
            <a:spAutoFit/>
          </a:bodyPr>
          <a:lstStyle/>
          <a:p>
            <a:pPr algn="ctr"/>
            <a:r>
              <a:rPr lang="en-GB" sz="2000" b="0" dirty="0" smtClean="0">
                <a:solidFill>
                  <a:srgbClr val="002569"/>
                </a:solidFill>
              </a:rPr>
              <a:t>Data users converting data into relevant information  </a:t>
            </a:r>
            <a:endParaRPr lang="en-GB" sz="2000" b="0" dirty="0">
              <a:solidFill>
                <a:srgbClr val="002569"/>
              </a:solidFill>
            </a:endParaRPr>
          </a:p>
        </p:txBody>
      </p:sp>
      <p:cxnSp>
        <p:nvCxnSpPr>
          <p:cNvPr id="15" name="Curved Connector 14"/>
          <p:cNvCxnSpPr>
            <a:stCxn id="13" idx="1"/>
          </p:cNvCxnSpPr>
          <p:nvPr/>
        </p:nvCxnSpPr>
        <p:spPr bwMode="auto">
          <a:xfrm rot="10800000" flipV="1">
            <a:off x="5896303" y="2114951"/>
            <a:ext cx="618798" cy="1574179"/>
          </a:xfrm>
          <a:prstGeom prst="curvedConnector2">
            <a:avLst/>
          </a:prstGeom>
          <a:solidFill>
            <a:schemeClr val="bg2"/>
          </a:solidFill>
          <a:ln w="38100" cap="flat" cmpd="sng" algn="ctr">
            <a:solidFill>
              <a:schemeClr val="tx1"/>
            </a:solidFill>
            <a:prstDash val="solid"/>
            <a:round/>
            <a:headEnd type="none" w="med" len="med"/>
            <a:tailEnd type="arrow"/>
          </a:ln>
          <a:effectLst/>
        </p:spPr>
      </p:cxnSp>
      <p:pic>
        <p:nvPicPr>
          <p:cNvPr id="413698" name="Picture 2" descr="CCI Home">
            <a:hlinkClick r:id="rId6"/>
          </p:cNvPr>
          <p:cNvPicPr>
            <a:picLocks noChangeAspect="1" noChangeArrowheads="1"/>
          </p:cNvPicPr>
          <p:nvPr/>
        </p:nvPicPr>
        <p:blipFill>
          <a:blip r:embed="rId7" cstate="print"/>
          <a:srcRect/>
          <a:stretch>
            <a:fillRect/>
          </a:stretch>
        </p:blipFill>
        <p:spPr bwMode="auto">
          <a:xfrm>
            <a:off x="4107577" y="2163761"/>
            <a:ext cx="714376" cy="1171577"/>
          </a:xfrm>
          <a:prstGeom prst="rect">
            <a:avLst/>
          </a:prstGeom>
          <a:noFill/>
        </p:spPr>
      </p:pic>
      <p:grpSp>
        <p:nvGrpSpPr>
          <p:cNvPr id="4" name="Group 20"/>
          <p:cNvGrpSpPr/>
          <p:nvPr/>
        </p:nvGrpSpPr>
        <p:grpSpPr>
          <a:xfrm>
            <a:off x="3745552" y="1047750"/>
            <a:ext cx="2331398" cy="933450"/>
            <a:chOff x="697552" y="3832936"/>
            <a:chExt cx="3981568" cy="1863014"/>
          </a:xfrm>
        </p:grpSpPr>
        <p:pic>
          <p:nvPicPr>
            <p:cNvPr id="22" name="Picture 35" descr="SAFLogos.png"/>
            <p:cNvPicPr>
              <a:picLocks noChangeAspect="1"/>
            </p:cNvPicPr>
            <p:nvPr/>
          </p:nvPicPr>
          <p:blipFill>
            <a:blip r:embed="rId8" cstate="print"/>
            <a:srcRect l="54963" b="76250"/>
            <a:stretch>
              <a:fillRect/>
            </a:stretch>
          </p:blipFill>
          <p:spPr bwMode="auto">
            <a:xfrm>
              <a:off x="697552" y="3832936"/>
              <a:ext cx="3724275" cy="405689"/>
            </a:xfrm>
            <a:prstGeom prst="rect">
              <a:avLst/>
            </a:prstGeom>
            <a:noFill/>
            <a:ln w="9525">
              <a:noFill/>
              <a:miter lim="800000"/>
              <a:headEnd/>
              <a:tailEnd/>
            </a:ln>
          </p:spPr>
        </p:pic>
        <p:pic>
          <p:nvPicPr>
            <p:cNvPr id="23" name="Picture 35" descr="SAFLogos.png"/>
            <p:cNvPicPr>
              <a:picLocks noChangeAspect="1"/>
            </p:cNvPicPr>
            <p:nvPr/>
          </p:nvPicPr>
          <p:blipFill>
            <a:blip r:embed="rId8" cstate="print"/>
            <a:srcRect t="60994" r="51851" b="10010"/>
            <a:stretch>
              <a:fillRect/>
            </a:stretch>
          </p:blipFill>
          <p:spPr bwMode="auto">
            <a:xfrm>
              <a:off x="697552" y="5200650"/>
              <a:ext cx="3981568" cy="495300"/>
            </a:xfrm>
            <a:prstGeom prst="rect">
              <a:avLst/>
            </a:prstGeom>
            <a:noFill/>
            <a:ln w="9525">
              <a:noFill/>
              <a:miter lim="800000"/>
              <a:headEnd/>
              <a:tailEnd/>
            </a:ln>
          </p:spPr>
        </p:pic>
        <p:pic>
          <p:nvPicPr>
            <p:cNvPr id="24" name="Picture 35" descr="SAFLogos.png"/>
            <p:cNvPicPr>
              <a:picLocks noChangeAspect="1"/>
            </p:cNvPicPr>
            <p:nvPr/>
          </p:nvPicPr>
          <p:blipFill>
            <a:blip r:embed="rId8" cstate="print"/>
            <a:srcRect r="51851" b="78597"/>
            <a:stretch>
              <a:fillRect/>
            </a:stretch>
          </p:blipFill>
          <p:spPr bwMode="auto">
            <a:xfrm>
              <a:off x="697552" y="4791818"/>
              <a:ext cx="3981568" cy="365598"/>
            </a:xfrm>
            <a:prstGeom prst="rect">
              <a:avLst/>
            </a:prstGeom>
            <a:noFill/>
            <a:ln w="9525">
              <a:noFill/>
              <a:miter lim="800000"/>
              <a:headEnd/>
              <a:tailEnd/>
            </a:ln>
          </p:spPr>
        </p:pic>
        <p:pic>
          <p:nvPicPr>
            <p:cNvPr id="25" name="Picture 35" descr="SAFLogos.png"/>
            <p:cNvPicPr>
              <a:picLocks noChangeAspect="1"/>
            </p:cNvPicPr>
            <p:nvPr/>
          </p:nvPicPr>
          <p:blipFill>
            <a:blip r:embed="rId8" cstate="print"/>
            <a:srcRect l="55078" t="62226" b="10451"/>
            <a:stretch>
              <a:fillRect/>
            </a:stretch>
          </p:blipFill>
          <p:spPr bwMode="auto">
            <a:xfrm>
              <a:off x="697552" y="4281859"/>
              <a:ext cx="3714750" cy="466725"/>
            </a:xfrm>
            <a:prstGeom prst="rect">
              <a:avLst/>
            </a:prstGeom>
            <a:noFill/>
            <a:ln w="9525">
              <a:noFill/>
              <a:miter lim="800000"/>
              <a:headEnd/>
              <a:tailEnd/>
            </a:ln>
          </p:spPr>
        </p:pic>
      </p:grpSp>
      <p:grpSp>
        <p:nvGrpSpPr>
          <p:cNvPr id="6" name="Group 27"/>
          <p:cNvGrpSpPr/>
          <p:nvPr/>
        </p:nvGrpSpPr>
        <p:grpSpPr>
          <a:xfrm>
            <a:off x="2617074" y="1454704"/>
            <a:ext cx="897651" cy="338617"/>
            <a:chOff x="2340849" y="888137"/>
            <a:chExt cx="897651" cy="338617"/>
          </a:xfrm>
        </p:grpSpPr>
        <p:pic>
          <p:nvPicPr>
            <p:cNvPr id="26" name="Picture 25" descr="FP7.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787817" y="888137"/>
              <a:ext cx="450683" cy="338617"/>
            </a:xfrm>
            <a:prstGeom prst="rect">
              <a:avLst/>
            </a:prstGeom>
          </p:spPr>
        </p:pic>
        <p:pic>
          <p:nvPicPr>
            <p:cNvPr id="27" name="Picture 14" descr="http://www.greensofgloucestershire.com/media/catalog/product/cache/1/image/9df78eab33525d08d6e5fb8d27136e95/e/e/ee-lgflag.gif"/>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340849" y="904235"/>
              <a:ext cx="497601" cy="3064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rgbClr val="000000"/>
                  </a:solidFill>
                  <a:miter lim="800000"/>
                  <a:headEnd/>
                  <a:tailEnd/>
                </a14:hiddenLine>
              </a:ext>
            </a:extLst>
          </p:spPr>
        </p:pic>
      </p:grpSp>
      <p:pic>
        <p:nvPicPr>
          <p:cNvPr id="29" name="Picture 2" descr="D:\UserData\Schulz\Projects\ERA-CLIM\ERA_CLIM_LOGO.PNG"/>
          <p:cNvPicPr>
            <a:picLocks noChangeAspect="1" noChangeArrowheads="1"/>
          </p:cNvPicPr>
          <p:nvPr/>
        </p:nvPicPr>
        <p:blipFill>
          <a:blip r:embed="rId11" cstate="print"/>
          <a:srcRect/>
          <a:stretch>
            <a:fillRect/>
          </a:stretch>
        </p:blipFill>
        <p:spPr bwMode="auto">
          <a:xfrm>
            <a:off x="2933558" y="2492291"/>
            <a:ext cx="850166" cy="450786"/>
          </a:xfrm>
          <a:prstGeom prst="rect">
            <a:avLst/>
          </a:prstGeom>
          <a:noFill/>
        </p:spPr>
      </p:pic>
      <p:sp>
        <p:nvSpPr>
          <p:cNvPr id="33" name="TextBox 32"/>
          <p:cNvSpPr txBox="1"/>
          <p:nvPr/>
        </p:nvSpPr>
        <p:spPr>
          <a:xfrm>
            <a:off x="2151669" y="5486400"/>
            <a:ext cx="1810111" cy="369332"/>
          </a:xfrm>
          <a:prstGeom prst="rect">
            <a:avLst/>
          </a:prstGeom>
          <a:noFill/>
        </p:spPr>
        <p:txBody>
          <a:bodyPr wrap="none" rtlCol="0">
            <a:spAutoFit/>
          </a:bodyPr>
          <a:lstStyle/>
          <a:p>
            <a:r>
              <a:rPr lang="en-GB" sz="1800" dirty="0" smtClean="0">
                <a:solidFill>
                  <a:srgbClr val="002569"/>
                </a:solidFill>
              </a:rPr>
              <a:t>Requirements</a:t>
            </a:r>
            <a:endParaRPr lang="en-GB" sz="1800" dirty="0">
              <a:solidFill>
                <a:srgbClr val="002569"/>
              </a:solidFill>
            </a:endParaRPr>
          </a:p>
        </p:txBody>
      </p:sp>
      <p:sp>
        <p:nvSpPr>
          <p:cNvPr id="34" name="TextBox 33"/>
          <p:cNvSpPr txBox="1"/>
          <p:nvPr/>
        </p:nvSpPr>
        <p:spPr>
          <a:xfrm>
            <a:off x="4351944" y="5517178"/>
            <a:ext cx="1270541" cy="307777"/>
          </a:xfrm>
          <a:prstGeom prst="rect">
            <a:avLst/>
          </a:prstGeom>
          <a:noFill/>
        </p:spPr>
        <p:txBody>
          <a:bodyPr wrap="none" rtlCol="0">
            <a:spAutoFit/>
          </a:bodyPr>
          <a:lstStyle/>
          <a:p>
            <a:r>
              <a:rPr lang="en-GB" sz="1400" b="0" dirty="0" smtClean="0">
                <a:solidFill>
                  <a:srgbClr val="002569"/>
                </a:solidFill>
              </a:rPr>
              <a:t>Requirements</a:t>
            </a:r>
            <a:endParaRPr lang="en-GB" sz="1400" b="0" dirty="0">
              <a:solidFill>
                <a:srgbClr val="002569"/>
              </a:solidFill>
            </a:endParaRPr>
          </a:p>
        </p:txBody>
      </p:sp>
      <p:sp>
        <p:nvSpPr>
          <p:cNvPr id="35" name="TextBox 34"/>
          <p:cNvSpPr txBox="1"/>
          <p:nvPr/>
        </p:nvSpPr>
        <p:spPr>
          <a:xfrm>
            <a:off x="6418869" y="5547956"/>
            <a:ext cx="965329" cy="246221"/>
          </a:xfrm>
          <a:prstGeom prst="rect">
            <a:avLst/>
          </a:prstGeom>
          <a:noFill/>
        </p:spPr>
        <p:txBody>
          <a:bodyPr wrap="none" rtlCol="0">
            <a:spAutoFit/>
          </a:bodyPr>
          <a:lstStyle/>
          <a:p>
            <a:r>
              <a:rPr lang="en-GB" sz="1000" b="0" dirty="0" smtClean="0">
                <a:solidFill>
                  <a:srgbClr val="002569"/>
                </a:solidFill>
              </a:rPr>
              <a:t>Requirements</a:t>
            </a:r>
            <a:endParaRPr lang="en-GB" sz="1000" b="0" dirty="0">
              <a:solidFill>
                <a:srgbClr val="002569"/>
              </a:solidFill>
            </a:endParaRPr>
          </a:p>
        </p:txBody>
      </p:sp>
      <p:cxnSp>
        <p:nvCxnSpPr>
          <p:cNvPr id="37" name="Straight Arrow Connector 36"/>
          <p:cNvCxnSpPr/>
          <p:nvPr/>
        </p:nvCxnSpPr>
        <p:spPr bwMode="auto">
          <a:xfrm flipH="1">
            <a:off x="2627919" y="5391150"/>
            <a:ext cx="762000" cy="0"/>
          </a:xfrm>
          <a:prstGeom prst="straightConnector1">
            <a:avLst/>
          </a:prstGeom>
          <a:solidFill>
            <a:schemeClr val="bg2"/>
          </a:solidFill>
          <a:ln w="38100"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flipH="1">
            <a:off x="4561494" y="5391150"/>
            <a:ext cx="762000" cy="0"/>
          </a:xfrm>
          <a:prstGeom prst="straightConnector1">
            <a:avLst/>
          </a:prstGeom>
          <a:solidFill>
            <a:schemeClr val="bg2"/>
          </a:solidFill>
          <a:ln w="28575"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flipH="1">
            <a:off x="6466494" y="5391150"/>
            <a:ext cx="762000" cy="0"/>
          </a:xfrm>
          <a:prstGeom prst="straightConnector1">
            <a:avLst/>
          </a:prstGeom>
          <a:solidFill>
            <a:schemeClr val="bg2"/>
          </a:solidFill>
          <a:ln w="9525" cap="flat" cmpd="sng" algn="ctr">
            <a:solidFill>
              <a:schemeClr val="tx1"/>
            </a:solidFill>
            <a:prstDash val="solid"/>
            <a:round/>
            <a:headEnd type="none" w="med" len="med"/>
            <a:tailEnd type="arrow"/>
          </a:ln>
          <a:effectLst/>
        </p:spPr>
      </p:cxnSp>
      <p:sp>
        <p:nvSpPr>
          <p:cNvPr id="43" name="Rectangle 42"/>
          <p:cNvSpPr/>
          <p:nvPr/>
        </p:nvSpPr>
        <p:spPr>
          <a:xfrm>
            <a:off x="2991127" y="2991383"/>
            <a:ext cx="811441" cy="307777"/>
          </a:xfrm>
          <a:prstGeom prst="rect">
            <a:avLst/>
          </a:prstGeom>
          <a:ln>
            <a:solidFill>
              <a:schemeClr val="tx1"/>
            </a:solidFill>
          </a:ln>
        </p:spPr>
        <p:txBody>
          <a:bodyPr wrap="none">
            <a:spAutoFit/>
          </a:bodyPr>
          <a:lstStyle/>
          <a:p>
            <a:r>
              <a:rPr lang="fr-BE" sz="1400" dirty="0" smtClean="0">
                <a:solidFill>
                  <a:srgbClr val="002569"/>
                </a:solidFill>
              </a:rPr>
              <a:t>UERRA</a:t>
            </a:r>
            <a:endParaRPr lang="en-GB" sz="1400" dirty="0">
              <a:solidFill>
                <a:srgbClr val="FFFFFF"/>
              </a:solidFill>
            </a:endParaRPr>
          </a:p>
        </p:txBody>
      </p:sp>
      <p:pic>
        <p:nvPicPr>
          <p:cNvPr id="413700" name="Picture 4"/>
          <p:cNvPicPr>
            <a:picLocks noChangeAspect="1" noChangeArrowheads="1"/>
          </p:cNvPicPr>
          <p:nvPr/>
        </p:nvPicPr>
        <p:blipFill>
          <a:blip r:embed="rId12" cstate="print"/>
          <a:srcRect l="26458" t="5250" r="59583" b="82500"/>
          <a:stretch>
            <a:fillRect/>
          </a:stretch>
        </p:blipFill>
        <p:spPr bwMode="auto">
          <a:xfrm>
            <a:off x="6048375" y="2924175"/>
            <a:ext cx="798803" cy="438150"/>
          </a:xfrm>
          <a:prstGeom prst="rect">
            <a:avLst/>
          </a:prstGeom>
          <a:noFill/>
          <a:ln w="9525">
            <a:noFill/>
            <a:miter lim="800000"/>
            <a:headEnd/>
            <a:tailEnd/>
          </a:ln>
        </p:spPr>
      </p:pic>
      <p:sp>
        <p:nvSpPr>
          <p:cNvPr id="45" name="Rectangle 44"/>
          <p:cNvSpPr/>
          <p:nvPr/>
        </p:nvSpPr>
        <p:spPr>
          <a:xfrm>
            <a:off x="5069867" y="3151659"/>
            <a:ext cx="763374" cy="307777"/>
          </a:xfrm>
          <a:prstGeom prst="rect">
            <a:avLst/>
          </a:prstGeom>
          <a:ln>
            <a:solidFill>
              <a:schemeClr val="tx1"/>
            </a:solidFill>
          </a:ln>
        </p:spPr>
        <p:txBody>
          <a:bodyPr wrap="square">
            <a:spAutoFit/>
          </a:bodyPr>
          <a:lstStyle/>
          <a:p>
            <a:pPr algn="ctr"/>
            <a:r>
              <a:rPr lang="en-GB" sz="1400" dirty="0" smtClean="0">
                <a:solidFill>
                  <a:srgbClr val="002569"/>
                </a:solidFill>
              </a:rPr>
              <a:t>CLIPC</a:t>
            </a:r>
            <a:endParaRPr lang="en-GB" sz="1400" dirty="0">
              <a:solidFill>
                <a:srgbClr val="002569"/>
              </a:solidFill>
            </a:endParaRPr>
          </a:p>
        </p:txBody>
      </p:sp>
      <p:grpSp>
        <p:nvGrpSpPr>
          <p:cNvPr id="8" name="Group 47"/>
          <p:cNvGrpSpPr/>
          <p:nvPr/>
        </p:nvGrpSpPr>
        <p:grpSpPr>
          <a:xfrm>
            <a:off x="2241006" y="3665484"/>
            <a:ext cx="5569303" cy="425012"/>
            <a:chOff x="2099112" y="3665484"/>
            <a:chExt cx="5569303" cy="425012"/>
          </a:xfrm>
        </p:grpSpPr>
        <p:cxnSp>
          <p:nvCxnSpPr>
            <p:cNvPr id="32" name="Straight Arrow Connector 31"/>
            <p:cNvCxnSpPr/>
            <p:nvPr/>
          </p:nvCxnSpPr>
          <p:spPr bwMode="auto">
            <a:xfrm flipV="1">
              <a:off x="2401969" y="4080643"/>
              <a:ext cx="935092" cy="9853"/>
            </a:xfrm>
            <a:prstGeom prst="straightConnector1">
              <a:avLst/>
            </a:prstGeom>
            <a:solidFill>
              <a:schemeClr val="bg2"/>
            </a:solidFill>
            <a:ln w="38100" cap="flat" cmpd="sng" algn="ctr">
              <a:solidFill>
                <a:srgbClr val="FE5000"/>
              </a:solidFill>
              <a:prstDash val="solid"/>
              <a:round/>
              <a:headEnd type="none" w="med" len="med"/>
              <a:tailEnd type="arrow"/>
            </a:ln>
            <a:effectLst/>
          </p:spPr>
        </p:cxnSp>
        <p:sp>
          <p:nvSpPr>
            <p:cNvPr id="40" name="TextBox 39"/>
            <p:cNvSpPr txBox="1"/>
            <p:nvPr/>
          </p:nvSpPr>
          <p:spPr>
            <a:xfrm>
              <a:off x="2099112" y="3665484"/>
              <a:ext cx="1540806" cy="369332"/>
            </a:xfrm>
            <a:prstGeom prst="rect">
              <a:avLst/>
            </a:prstGeom>
            <a:noFill/>
          </p:spPr>
          <p:txBody>
            <a:bodyPr wrap="none" rtlCol="0">
              <a:spAutoFit/>
            </a:bodyPr>
            <a:lstStyle/>
            <a:p>
              <a:r>
                <a:rPr lang="en-GB" sz="1800" dirty="0" smtClean="0">
                  <a:solidFill>
                    <a:srgbClr val="002569"/>
                  </a:solidFill>
                </a:rPr>
                <a:t>Uncertainty</a:t>
              </a:r>
              <a:endParaRPr lang="en-GB" sz="1800" dirty="0">
                <a:solidFill>
                  <a:srgbClr val="002569"/>
                </a:solidFill>
              </a:endParaRPr>
            </a:p>
          </p:txBody>
        </p:sp>
        <p:sp>
          <p:nvSpPr>
            <p:cNvPr id="41" name="TextBox 40"/>
            <p:cNvSpPr txBox="1"/>
            <p:nvPr/>
          </p:nvSpPr>
          <p:spPr>
            <a:xfrm>
              <a:off x="4111848" y="3665484"/>
              <a:ext cx="1394934" cy="338554"/>
            </a:xfrm>
            <a:prstGeom prst="rect">
              <a:avLst/>
            </a:prstGeom>
            <a:noFill/>
          </p:spPr>
          <p:txBody>
            <a:bodyPr wrap="none" rtlCol="0">
              <a:spAutoFit/>
            </a:bodyPr>
            <a:lstStyle/>
            <a:p>
              <a:r>
                <a:rPr lang="en-GB" sz="1600" dirty="0" smtClean="0">
                  <a:solidFill>
                    <a:srgbClr val="002569"/>
                  </a:solidFill>
                </a:rPr>
                <a:t>Uncertainty</a:t>
              </a:r>
              <a:endParaRPr lang="en-GB" sz="1600" dirty="0">
                <a:solidFill>
                  <a:srgbClr val="002569"/>
                </a:solidFill>
              </a:endParaRPr>
            </a:p>
          </p:txBody>
        </p:sp>
        <p:cxnSp>
          <p:nvCxnSpPr>
            <p:cNvPr id="42" name="Straight Arrow Connector 41"/>
            <p:cNvCxnSpPr/>
            <p:nvPr/>
          </p:nvCxnSpPr>
          <p:spPr bwMode="auto">
            <a:xfrm flipV="1">
              <a:off x="4341769" y="4080643"/>
              <a:ext cx="935092" cy="9853"/>
            </a:xfrm>
            <a:prstGeom prst="straightConnector1">
              <a:avLst/>
            </a:prstGeom>
            <a:solidFill>
              <a:schemeClr val="bg2"/>
            </a:solidFill>
            <a:ln w="38100" cap="flat" cmpd="sng" algn="ctr">
              <a:solidFill>
                <a:srgbClr val="FE5000"/>
              </a:solidFill>
              <a:prstDash val="solid"/>
              <a:round/>
              <a:headEnd type="none" w="med" len="med"/>
              <a:tailEnd type="arrow"/>
            </a:ln>
            <a:effectLst/>
          </p:spPr>
        </p:cxnSp>
        <p:cxnSp>
          <p:nvCxnSpPr>
            <p:cNvPr id="44" name="Straight Arrow Connector 43"/>
            <p:cNvCxnSpPr/>
            <p:nvPr/>
          </p:nvCxnSpPr>
          <p:spPr bwMode="auto">
            <a:xfrm flipV="1">
              <a:off x="6279174" y="4080643"/>
              <a:ext cx="935092" cy="9853"/>
            </a:xfrm>
            <a:prstGeom prst="straightConnector1">
              <a:avLst/>
            </a:prstGeom>
            <a:solidFill>
              <a:schemeClr val="bg2"/>
            </a:solidFill>
            <a:ln w="38100" cap="flat" cmpd="sng" algn="ctr">
              <a:solidFill>
                <a:srgbClr val="FE5000"/>
              </a:solidFill>
              <a:prstDash val="solid"/>
              <a:round/>
              <a:headEnd type="none" w="med" len="med"/>
              <a:tailEnd type="arrow"/>
            </a:ln>
            <a:effectLst/>
          </p:spPr>
        </p:cxnSp>
        <p:sp>
          <p:nvSpPr>
            <p:cNvPr id="46" name="TextBox 45"/>
            <p:cNvSpPr txBox="1"/>
            <p:nvPr/>
          </p:nvSpPr>
          <p:spPr>
            <a:xfrm>
              <a:off x="5825025" y="3665484"/>
              <a:ext cx="1843390" cy="369332"/>
            </a:xfrm>
            <a:prstGeom prst="rect">
              <a:avLst/>
            </a:prstGeom>
            <a:noFill/>
          </p:spPr>
          <p:txBody>
            <a:bodyPr wrap="none" rtlCol="0">
              <a:spAutoFit/>
            </a:bodyPr>
            <a:lstStyle/>
            <a:p>
              <a:r>
                <a:rPr lang="en-GB" sz="1600" b="0" dirty="0" smtClean="0">
                  <a:solidFill>
                    <a:srgbClr val="002569"/>
                  </a:solidFill>
                </a:rPr>
                <a:t>Uncertainty</a:t>
              </a:r>
              <a:r>
                <a:rPr lang="en-GB" sz="1800" dirty="0" smtClean="0">
                  <a:solidFill>
                    <a:srgbClr val="002569"/>
                  </a:solidFill>
                </a:rPr>
                <a:t>/Risk</a:t>
              </a:r>
              <a:endParaRPr lang="en-GB" sz="1800" dirty="0">
                <a:solidFill>
                  <a:srgbClr val="002569"/>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36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369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370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3" grpId="0"/>
      <p:bldP spid="34" grpId="0"/>
      <p:bldP spid="35" grpId="0"/>
      <p:bldP spid="43" grpId="0" animBg="1"/>
      <p:bldP spid="4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well do we cover GCOS-143 Guidelines?</a:t>
            </a:r>
            <a:endParaRPr lang="en-GB" dirty="0"/>
          </a:p>
        </p:txBody>
      </p:sp>
      <p:graphicFrame>
        <p:nvGraphicFramePr>
          <p:cNvPr id="4" name="Table 3"/>
          <p:cNvGraphicFramePr>
            <a:graphicFrameLocks noGrp="1"/>
          </p:cNvGraphicFramePr>
          <p:nvPr/>
        </p:nvGraphicFramePr>
        <p:xfrm>
          <a:off x="76740" y="969216"/>
          <a:ext cx="9655834" cy="5521960"/>
        </p:xfrm>
        <a:graphic>
          <a:graphicData uri="http://schemas.openxmlformats.org/drawingml/2006/table">
            <a:tbl>
              <a:tblPr firstRow="1" bandRow="1">
                <a:tableStyleId>{21E4AEA4-8DFA-4A89-87EB-49C32662AFE0}</a:tableStyleId>
              </a:tblPr>
              <a:tblGrid>
                <a:gridCol w="6591613"/>
                <a:gridCol w="3064221"/>
              </a:tblGrid>
              <a:tr h="370840">
                <a:tc>
                  <a:txBody>
                    <a:bodyPr/>
                    <a:lstStyle/>
                    <a:p>
                      <a:r>
                        <a:rPr lang="en-GB" dirty="0" smtClean="0"/>
                        <a:t>GCOS Guideline</a:t>
                      </a:r>
                      <a:endParaRPr lang="en-GB" dirty="0"/>
                    </a:p>
                  </a:txBody>
                  <a:tcPr/>
                </a:tc>
                <a:tc>
                  <a:txBody>
                    <a:bodyPr/>
                    <a:lstStyle/>
                    <a:p>
                      <a:r>
                        <a:rPr lang="en-GB" dirty="0" smtClean="0"/>
                        <a:t>Covered  in</a:t>
                      </a:r>
                      <a:endParaRPr lang="en-GB" dirty="0"/>
                    </a:p>
                  </a:txBody>
                  <a:tcPr/>
                </a:tc>
              </a:tr>
              <a:tr h="370840">
                <a:tc>
                  <a:txBody>
                    <a:bodyPr/>
                    <a:lstStyle/>
                    <a:p>
                      <a:r>
                        <a:rPr lang="en-GB" sz="1200" kern="1200" baseline="0" dirty="0" smtClean="0"/>
                        <a:t>Full description of all steps taken in the generation of FCDRs and ECV products, including algorithms used, specific FCDRs used, and characteristics and outcomes of validation activities </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r>
                        <a:rPr lang="en-GB" sz="1200" dirty="0" smtClean="0"/>
                        <a:t>Inventory and SMM</a:t>
                      </a:r>
                      <a:r>
                        <a:rPr lang="en-GB" sz="1200" baseline="0" dirty="0" smtClean="0"/>
                        <a:t> on if its done</a:t>
                      </a:r>
                      <a:endParaRPr lang="en-GB" sz="1200" dirty="0"/>
                    </a:p>
                  </a:txBody>
                  <a:tcPr anchor="ctr">
                    <a:solidFill>
                      <a:schemeClr val="bg1">
                        <a:lumMod val="95000"/>
                      </a:schemeClr>
                    </a:solidFill>
                  </a:tcPr>
                </a:tc>
              </a:tr>
              <a:tr h="370840">
                <a:tc>
                  <a:txBody>
                    <a:bodyPr/>
                    <a:lstStyle/>
                    <a:p>
                      <a:r>
                        <a:rPr lang="en-GB" sz="1200" kern="1200" baseline="0" dirty="0" smtClean="0"/>
                        <a:t>Application of appropriate calibration/validation activities </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r>
                        <a:rPr lang="en-GB" sz="1200" dirty="0" smtClean="0"/>
                        <a:t>Inventory and SMM on if its done</a:t>
                      </a:r>
                      <a:endParaRPr lang="en-GB" sz="1200" dirty="0"/>
                    </a:p>
                  </a:txBody>
                  <a:tcPr anchor="ctr">
                    <a:solidFill>
                      <a:schemeClr val="bg1">
                        <a:lumMod val="95000"/>
                      </a:schemeClr>
                    </a:solidFill>
                  </a:tcPr>
                </a:tc>
              </a:tr>
              <a:tr h="370840">
                <a:tc>
                  <a:txBody>
                    <a:bodyPr/>
                    <a:lstStyle/>
                    <a:p>
                      <a:r>
                        <a:rPr lang="en-GB" sz="1200" kern="1200" baseline="0" dirty="0" smtClean="0"/>
                        <a:t>Statement of expected accuracy (uncertainty), stability and resolution (time, space) of the product, including, where possible, a comparison with the GCOS requirements </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r>
                        <a:rPr lang="en-GB" sz="1200" dirty="0" smtClean="0"/>
                        <a:t>Inventory or database</a:t>
                      </a:r>
                      <a:r>
                        <a:rPr lang="en-GB" sz="1200" baseline="0" dirty="0" smtClean="0"/>
                        <a:t> for APM, SMM</a:t>
                      </a:r>
                      <a:endParaRPr lang="en-GB" sz="1200" dirty="0"/>
                    </a:p>
                  </a:txBody>
                  <a:tcPr anchor="ctr">
                    <a:solidFill>
                      <a:schemeClr val="bg1">
                        <a:lumMod val="95000"/>
                      </a:schemeClr>
                    </a:solidFill>
                  </a:tcPr>
                </a:tc>
              </a:tr>
              <a:tr h="370840">
                <a:tc>
                  <a:txBody>
                    <a:bodyPr/>
                    <a:lstStyle/>
                    <a:p>
                      <a:r>
                        <a:rPr lang="en-GB" sz="1200" kern="1200" baseline="0" dirty="0" smtClean="0"/>
                        <a:t>Assessment of long-term stability and homogeneity of the product</a:t>
                      </a:r>
                      <a:endParaRPr lang="en-GB" sz="1200" dirty="0"/>
                    </a:p>
                  </a:txBody>
                  <a:tcPr anchor="ctr">
                    <a:solidFill>
                      <a:schemeClr val="bg1">
                        <a:lumMod val="95000"/>
                      </a:schemeClr>
                    </a:solidFill>
                  </a:tcPr>
                </a:tc>
                <a:tc>
                  <a:txBody>
                    <a:bodyPr/>
                    <a:lstStyle/>
                    <a:p>
                      <a:r>
                        <a:rPr lang="en-GB" sz="1200" dirty="0" smtClean="0"/>
                        <a:t>SMM is informing if it has been done, APM is informing if sufficient quality has</a:t>
                      </a:r>
                      <a:r>
                        <a:rPr lang="en-GB" sz="1200" baseline="0" dirty="0" smtClean="0"/>
                        <a:t> been reached</a:t>
                      </a:r>
                      <a:endParaRPr lang="en-GB" sz="1200" dirty="0"/>
                    </a:p>
                  </a:txBody>
                  <a:tcPr anchor="ctr">
                    <a:solidFill>
                      <a:schemeClr val="bg1">
                        <a:lumMod val="95000"/>
                      </a:schemeClr>
                    </a:solidFill>
                  </a:tcPr>
                </a:tc>
              </a:tr>
              <a:tr h="370840">
                <a:tc>
                  <a:txBody>
                    <a:bodyPr/>
                    <a:lstStyle/>
                    <a:p>
                      <a:r>
                        <a:rPr lang="en-GB" sz="1200" kern="1200" baseline="0" dirty="0" smtClean="0"/>
                        <a:t>Information on the scientific review process related to FCDR/product construction (including algorithm selection), FCDR/product quality and applications7 </a:t>
                      </a:r>
                      <a:endParaRPr lang="en-GB" sz="1200" dirty="0"/>
                    </a:p>
                  </a:txBody>
                  <a:tcPr anchor="ctr">
                    <a:solidFill>
                      <a:schemeClr val="bg1">
                        <a:lumMod val="95000"/>
                      </a:schemeClr>
                    </a:solidFill>
                  </a:tcPr>
                </a:tc>
                <a:tc>
                  <a:txBody>
                    <a:bodyPr/>
                    <a:lstStyle/>
                    <a:p>
                      <a:r>
                        <a:rPr lang="en-GB" sz="1200" dirty="0" smtClean="0"/>
                        <a:t>Inventory</a:t>
                      </a:r>
                      <a:r>
                        <a:rPr lang="en-GB" sz="1200" baseline="0" dirty="0" smtClean="0"/>
                        <a:t> and </a:t>
                      </a:r>
                      <a:r>
                        <a:rPr lang="en-GB" sz="1200" dirty="0" smtClean="0"/>
                        <a:t>Product Quality in APM</a:t>
                      </a:r>
                      <a:endParaRPr lang="en-GB" sz="1200" dirty="0"/>
                    </a:p>
                  </a:txBody>
                  <a:tcPr anchor="ctr">
                    <a:solidFill>
                      <a:schemeClr val="bg1">
                        <a:lumMod val="95000"/>
                      </a:schemeClr>
                    </a:solidFill>
                  </a:tcPr>
                </a:tc>
              </a:tr>
              <a:tr h="370840">
                <a:tc>
                  <a:txBody>
                    <a:bodyPr/>
                    <a:lstStyle/>
                    <a:p>
                      <a:r>
                        <a:rPr lang="en-GB" sz="1200" kern="1200" baseline="0" dirty="0" smtClean="0"/>
                        <a:t>Global coverage of FCDRs and products where possible</a:t>
                      </a:r>
                      <a:endParaRPr lang="en-GB" sz="1200" dirty="0"/>
                    </a:p>
                  </a:txBody>
                  <a:tcPr anchor="ctr">
                    <a:solidFill>
                      <a:schemeClr val="bg1">
                        <a:lumMod val="95000"/>
                      </a:schemeClr>
                    </a:solidFill>
                  </a:tcPr>
                </a:tc>
                <a:tc>
                  <a:txBody>
                    <a:bodyPr/>
                    <a:lstStyle/>
                    <a:p>
                      <a:r>
                        <a:rPr lang="en-GB" sz="1200" dirty="0" smtClean="0"/>
                        <a:t>Inventory and APM</a:t>
                      </a:r>
                      <a:endParaRPr lang="en-GB" sz="1200" dirty="0"/>
                    </a:p>
                  </a:txBody>
                  <a:tcPr anchor="ctr">
                    <a:solidFill>
                      <a:schemeClr val="bg1">
                        <a:lumMod val="95000"/>
                      </a:schemeClr>
                    </a:solidFill>
                  </a:tcPr>
                </a:tc>
              </a:tr>
              <a:tr h="370840">
                <a:tc>
                  <a:txBody>
                    <a:bodyPr/>
                    <a:lstStyle/>
                    <a:p>
                      <a:r>
                        <a:rPr lang="en-GB" sz="1200" kern="1200" baseline="0" dirty="0" smtClean="0"/>
                        <a:t>Version management of FCDRs and products, particularly in connection with improved algorithms and reprocessing </a:t>
                      </a:r>
                      <a:endParaRPr lang="en-GB" sz="1200" dirty="0"/>
                    </a:p>
                  </a:txBody>
                  <a:tcPr anchor="ctr">
                    <a:solidFill>
                      <a:schemeClr val="bg1">
                        <a:lumMod val="95000"/>
                      </a:schemeClr>
                    </a:solidFill>
                  </a:tcPr>
                </a:tc>
                <a:tc>
                  <a:txBody>
                    <a:bodyPr/>
                    <a:lstStyle/>
                    <a:p>
                      <a:r>
                        <a:rPr lang="en-GB" sz="1200" dirty="0" smtClean="0"/>
                        <a:t>SMM</a:t>
                      </a:r>
                      <a:endParaRPr lang="en-GB" sz="1200" dirty="0"/>
                    </a:p>
                  </a:txBody>
                  <a:tcPr anchor="ctr">
                    <a:solidFill>
                      <a:schemeClr val="bg1">
                        <a:lumMod val="95000"/>
                      </a:schemeClr>
                    </a:solidFill>
                  </a:tcPr>
                </a:tc>
              </a:tr>
              <a:tr h="370840">
                <a:tc>
                  <a:txBody>
                    <a:bodyPr/>
                    <a:lstStyle/>
                    <a:p>
                      <a:r>
                        <a:rPr lang="en-GB" sz="1200" kern="1200" baseline="0" dirty="0" smtClean="0"/>
                        <a:t>Arrangements for access to the FCDRs, products and all documentation </a:t>
                      </a:r>
                      <a:endParaRPr lang="en-GB" sz="1200" dirty="0"/>
                    </a:p>
                  </a:txBody>
                  <a:tcPr anchor="ctr">
                    <a:solidFill>
                      <a:schemeClr val="bg1">
                        <a:lumMod val="95000"/>
                      </a:schemeClr>
                    </a:solidFill>
                  </a:tcPr>
                </a:tc>
                <a:tc>
                  <a:txBody>
                    <a:bodyPr/>
                    <a:lstStyle/>
                    <a:p>
                      <a:r>
                        <a:rPr lang="en-GB" sz="1200" dirty="0" smtClean="0"/>
                        <a:t>SMM</a:t>
                      </a:r>
                      <a:endParaRPr lang="en-GB" sz="1200" dirty="0"/>
                    </a:p>
                  </a:txBody>
                  <a:tcPr anchor="ctr">
                    <a:solidFill>
                      <a:schemeClr val="bg1">
                        <a:lumMod val="95000"/>
                      </a:schemeClr>
                    </a:solidFill>
                  </a:tcPr>
                </a:tc>
              </a:tr>
              <a:tr h="370840">
                <a:tc>
                  <a:txBody>
                    <a:bodyPr/>
                    <a:lstStyle/>
                    <a:p>
                      <a:r>
                        <a:rPr lang="en-GB" sz="1200" kern="1200" baseline="0" dirty="0" smtClean="0"/>
                        <a:t>Timeliness of data release to the user community to enable monitoring activities </a:t>
                      </a:r>
                      <a:endParaRPr lang="en-GB" sz="1200" dirty="0"/>
                    </a:p>
                  </a:txBody>
                  <a:tcPr anchor="ctr">
                    <a:solidFill>
                      <a:schemeClr val="bg1">
                        <a:lumMod val="95000"/>
                      </a:schemeClr>
                    </a:solidFill>
                  </a:tcPr>
                </a:tc>
                <a:tc>
                  <a:txBody>
                    <a:bodyPr/>
                    <a:lstStyle/>
                    <a:p>
                      <a:r>
                        <a:rPr lang="en-GB" sz="1200" dirty="0" smtClean="0"/>
                        <a:t>Inventory</a:t>
                      </a:r>
                      <a:r>
                        <a:rPr lang="en-GB" sz="1200" baseline="0" dirty="0" smtClean="0"/>
                        <a:t> and </a:t>
                      </a:r>
                      <a:r>
                        <a:rPr lang="en-GB" sz="1200" dirty="0" smtClean="0"/>
                        <a:t>SMM</a:t>
                      </a:r>
                      <a:endParaRPr lang="en-GB" sz="1200" dirty="0"/>
                    </a:p>
                  </a:txBody>
                  <a:tcPr anchor="ctr">
                    <a:solidFill>
                      <a:schemeClr val="bg1">
                        <a:lumMod val="95000"/>
                      </a:schemeClr>
                    </a:solidFill>
                  </a:tcPr>
                </a:tc>
              </a:tr>
              <a:tr h="370840">
                <a:tc>
                  <a:txBody>
                    <a:bodyPr/>
                    <a:lstStyle/>
                    <a:p>
                      <a:r>
                        <a:rPr lang="en-GB" sz="1200" kern="1200" baseline="0" dirty="0" smtClean="0"/>
                        <a:t>Facility for user feedback </a:t>
                      </a:r>
                      <a:endParaRPr lang="en-GB" sz="1200" dirty="0"/>
                    </a:p>
                  </a:txBody>
                  <a:tcPr anchor="ctr">
                    <a:solidFill>
                      <a:schemeClr val="bg1">
                        <a:lumMod val="95000"/>
                      </a:schemeClr>
                    </a:solidFill>
                  </a:tcPr>
                </a:tc>
                <a:tc>
                  <a:txBody>
                    <a:bodyPr/>
                    <a:lstStyle/>
                    <a:p>
                      <a:r>
                        <a:rPr lang="en-GB" sz="1200" dirty="0" smtClean="0"/>
                        <a:t>SMM</a:t>
                      </a:r>
                      <a:endParaRPr lang="en-GB" sz="1200" dirty="0"/>
                    </a:p>
                  </a:txBody>
                  <a:tcPr anchor="ctr">
                    <a:solidFill>
                      <a:schemeClr val="bg1">
                        <a:lumMod val="95000"/>
                      </a:schemeClr>
                    </a:solidFill>
                  </a:tcPr>
                </a:tc>
              </a:tr>
              <a:tr h="370840">
                <a:tc>
                  <a:txBody>
                    <a:bodyPr/>
                    <a:lstStyle/>
                    <a:p>
                      <a:r>
                        <a:rPr lang="en-GB" sz="1200" kern="1200" baseline="0" dirty="0" smtClean="0"/>
                        <a:t>Application of a quantitative maturity index if possible</a:t>
                      </a:r>
                      <a:endParaRPr lang="en-GB" sz="1200" dirty="0"/>
                    </a:p>
                  </a:txBody>
                  <a:tcPr anchor="ctr">
                    <a:solidFill>
                      <a:schemeClr val="bg1">
                        <a:lumMod val="95000"/>
                      </a:schemeClr>
                    </a:solidFill>
                  </a:tcPr>
                </a:tc>
                <a:tc>
                  <a:txBody>
                    <a:bodyPr/>
                    <a:lstStyle/>
                    <a:p>
                      <a:r>
                        <a:rPr lang="en-GB" sz="1200" dirty="0" smtClean="0"/>
                        <a:t>Self evident</a:t>
                      </a:r>
                      <a:endParaRPr lang="en-GB" sz="1200" dirty="0"/>
                    </a:p>
                  </a:txBody>
                  <a:tcPr anchor="ctr">
                    <a:solidFill>
                      <a:schemeClr val="bg1">
                        <a:lumMod val="95000"/>
                      </a:schemeClr>
                    </a:solidFill>
                  </a:tcPr>
                </a:tc>
              </a:tr>
              <a:tr h="370840">
                <a:tc>
                  <a:txBody>
                    <a:bodyPr/>
                    <a:lstStyle/>
                    <a:p>
                      <a:r>
                        <a:rPr lang="en-GB" sz="1200" kern="1200" baseline="0" dirty="0" smtClean="0"/>
                        <a:t>Publication of a summary (a webpage or a peer-reviewed article) documenting point-by-point the extent to which this guideline has been followed </a:t>
                      </a:r>
                      <a:endParaRPr lang="en-GB" sz="1200" dirty="0"/>
                    </a:p>
                  </a:txBody>
                  <a:tcPr anchor="ctr">
                    <a:solidFill>
                      <a:schemeClr val="bg1">
                        <a:lumMod val="95000"/>
                      </a:schemeClr>
                    </a:solidFill>
                  </a:tcPr>
                </a:tc>
                <a:tc>
                  <a:txBody>
                    <a:bodyPr/>
                    <a:lstStyle/>
                    <a:p>
                      <a:r>
                        <a:rPr lang="en-GB" sz="1200" dirty="0" smtClean="0"/>
                        <a:t>Information in</a:t>
                      </a:r>
                      <a:r>
                        <a:rPr lang="en-GB" sz="1200" baseline="0" dirty="0" smtClean="0"/>
                        <a:t> the Inventory and provided by </a:t>
                      </a:r>
                      <a:r>
                        <a:rPr lang="en-GB" sz="1200" dirty="0" smtClean="0"/>
                        <a:t>SMM is almost</a:t>
                      </a:r>
                      <a:r>
                        <a:rPr lang="en-GB" sz="1200" baseline="0" dirty="0" smtClean="0"/>
                        <a:t> the </a:t>
                      </a:r>
                      <a:r>
                        <a:rPr lang="en-GB" sz="1200" dirty="0" smtClean="0"/>
                        <a:t>summary</a:t>
                      </a:r>
                      <a:endParaRPr lang="en-GB" sz="1200" dirty="0"/>
                    </a:p>
                  </a:txBody>
                  <a:tcPr anchor="ctr">
                    <a:solidFill>
                      <a:schemeClr val="bg1">
                        <a:lumMod val="95000"/>
                      </a:schemeClr>
                    </a:solidFill>
                  </a:tcPr>
                </a:tc>
              </a:tr>
            </a:tbl>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 to GCOS Climate Monitoring Principles</a:t>
            </a:r>
            <a:endParaRPr lang="en-GB" dirty="0"/>
          </a:p>
        </p:txBody>
      </p:sp>
      <p:graphicFrame>
        <p:nvGraphicFramePr>
          <p:cNvPr id="4" name="Table 3"/>
          <p:cNvGraphicFramePr>
            <a:graphicFrameLocks noGrp="1"/>
          </p:cNvGraphicFramePr>
          <p:nvPr/>
        </p:nvGraphicFramePr>
        <p:xfrm>
          <a:off x="252250" y="930783"/>
          <a:ext cx="9427781" cy="5222240"/>
        </p:xfrm>
        <a:graphic>
          <a:graphicData uri="http://schemas.openxmlformats.org/drawingml/2006/table">
            <a:tbl>
              <a:tblPr firstRow="1" bandRow="1">
                <a:tableStyleId>{21E4AEA4-8DFA-4A89-87EB-49C32662AFE0}</a:tableStyleId>
              </a:tblPr>
              <a:tblGrid>
                <a:gridCol w="551792"/>
                <a:gridCol w="7370967"/>
                <a:gridCol w="1505022"/>
              </a:tblGrid>
              <a:tr h="370840">
                <a:tc>
                  <a:txBody>
                    <a:bodyPr/>
                    <a:lstStyle/>
                    <a:p>
                      <a:r>
                        <a:rPr lang="en-GB" dirty="0" smtClean="0"/>
                        <a:t>Nr.</a:t>
                      </a:r>
                      <a:endParaRPr lang="en-GB" dirty="0"/>
                    </a:p>
                  </a:txBody>
                  <a:tcPr/>
                </a:tc>
                <a:tc>
                  <a:txBody>
                    <a:bodyPr/>
                    <a:lstStyle/>
                    <a:p>
                      <a:r>
                        <a:rPr lang="en-GB" dirty="0" smtClean="0"/>
                        <a:t>GCOS Principle</a:t>
                      </a:r>
                      <a:endParaRPr lang="en-GB" dirty="0"/>
                    </a:p>
                  </a:txBody>
                  <a:tcPr/>
                </a:tc>
                <a:tc>
                  <a:txBody>
                    <a:bodyPr/>
                    <a:lstStyle/>
                    <a:p>
                      <a:r>
                        <a:rPr lang="en-GB" dirty="0" smtClean="0"/>
                        <a:t>Covered In</a:t>
                      </a:r>
                      <a:endParaRPr lang="en-GB" dirty="0"/>
                    </a:p>
                  </a:txBody>
                  <a:tcPr/>
                </a:tc>
              </a:tr>
              <a:tr h="370840">
                <a:tc>
                  <a:txBody>
                    <a:bodyPr/>
                    <a:lstStyle/>
                    <a:p>
                      <a:r>
                        <a:rPr lang="en-GB" sz="1200" kern="1200" baseline="0" dirty="0" smtClean="0"/>
                        <a:t>1.</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r>
                        <a:rPr lang="en-GB" sz="1200" kern="1200" baseline="0" dirty="0" smtClean="0"/>
                        <a:t>The impact of new systems or changes to existing systems should be assessed prior to implementation. </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r>
                        <a:rPr lang="en-GB" sz="1200" dirty="0" smtClean="0"/>
                        <a:t>Different</a:t>
                      </a:r>
                      <a:r>
                        <a:rPr lang="en-GB" sz="1200" baseline="0" dirty="0" smtClean="0"/>
                        <a:t> Process</a:t>
                      </a:r>
                      <a:endParaRPr lang="en-GB" sz="1200" dirty="0"/>
                    </a:p>
                  </a:txBody>
                  <a:tcPr anchor="ctr">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2.</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A suitable period of overlap for new and old observing systems is required. </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r>
                        <a:rPr lang="en-GB" sz="1200" baseline="0" dirty="0" smtClean="0"/>
                        <a:t>Inventory (ECV and FCDR), Impact in </a:t>
                      </a:r>
                      <a:r>
                        <a:rPr lang="en-GB" sz="1200" dirty="0" smtClean="0"/>
                        <a:t>APM</a:t>
                      </a:r>
                      <a:endParaRPr lang="en-GB" sz="1200" dirty="0"/>
                    </a:p>
                  </a:txBody>
                  <a:tcPr anchor="ctr">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3.</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The details and history of local conditions, instruments, operating procedures, data processing algorithms and other factors pertinent to interpreting data (i.e., metadata) should be documented and treated with the same care as the data themselves. </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r>
                        <a:rPr lang="en-GB" sz="1200" dirty="0" smtClean="0"/>
                        <a:t>SMM and Inventory</a:t>
                      </a:r>
                      <a:endParaRPr lang="en-GB" sz="1200" dirty="0"/>
                    </a:p>
                  </a:txBody>
                  <a:tcPr anchor="ctr">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4.</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The quality and homogeneity of data should be regularly assessed as a part of routine operations. </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r>
                        <a:rPr lang="en-GB" sz="1200" dirty="0" smtClean="0"/>
                        <a:t>SMM, Impact in APM</a:t>
                      </a:r>
                      <a:endParaRPr lang="en-GB" sz="1200" dirty="0"/>
                    </a:p>
                  </a:txBody>
                  <a:tcPr anchor="ctr">
                    <a:solidFill>
                      <a:schemeClr val="bg1">
                        <a:lumMod val="95000"/>
                      </a:schemeClr>
                    </a:solidFill>
                  </a:tcPr>
                </a:tc>
              </a:tr>
              <a:tr h="370840">
                <a:tc>
                  <a:txBody>
                    <a:bodyPr/>
                    <a:lstStyle/>
                    <a:p>
                      <a:r>
                        <a:rPr lang="en-GB" sz="1200" dirty="0" smtClean="0"/>
                        <a:t>5.</a:t>
                      </a:r>
                      <a:endParaRPr lang="en-GB" sz="1200" dirty="0"/>
                    </a:p>
                  </a:txBody>
                  <a:tcPr anchor="ctr">
                    <a:solidFill>
                      <a:schemeClr val="bg1">
                        <a:lumMod val="95000"/>
                      </a:schemeClr>
                    </a:solidFill>
                  </a:tcPr>
                </a:tc>
                <a:tc>
                  <a:txBody>
                    <a:bodyPr/>
                    <a:lstStyle/>
                    <a:p>
                      <a:r>
                        <a:rPr lang="en-GB" sz="1200" kern="1200" baseline="0" dirty="0" smtClean="0"/>
                        <a:t>Consideration of the needs for environmental and climate-monitoring products and assessments, such as IPCC assessments, should be integrated into national, regional and global observing priorities</a:t>
                      </a:r>
                      <a:endParaRPr lang="en-GB" sz="1200" dirty="0"/>
                    </a:p>
                  </a:txBody>
                  <a:tcPr anchor="ctr">
                    <a:solidFill>
                      <a:schemeClr val="bg1">
                        <a:lumMod val="95000"/>
                      </a:schemeClr>
                    </a:solidFill>
                  </a:tcPr>
                </a:tc>
                <a:tc>
                  <a:txBody>
                    <a:bodyPr/>
                    <a:lstStyle/>
                    <a:p>
                      <a:r>
                        <a:rPr lang="en-GB" sz="1200" dirty="0" smtClean="0"/>
                        <a:t>Different process</a:t>
                      </a:r>
                      <a:endParaRPr lang="en-GB" sz="1200" dirty="0"/>
                    </a:p>
                  </a:txBody>
                  <a:tcPr anchor="ctr">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6.</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Operation of historically-uninterrupted stations and observing systems should be maintained. </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r>
                        <a:rPr lang="en-GB" sz="1200" dirty="0" smtClean="0"/>
                        <a:t>Different process, Impact in APM</a:t>
                      </a:r>
                      <a:endParaRPr lang="en-GB" sz="1200" dirty="0"/>
                    </a:p>
                  </a:txBody>
                  <a:tcPr anchor="ctr">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7.</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High priority for additional observations should be focused on data-poor regions, poorly-observed parameters, regions sensitive to change, and key measurements with inadequate temporal resolution. </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r>
                        <a:rPr lang="en-GB" sz="1200" dirty="0" smtClean="0"/>
                        <a:t>Different process, Impact in APM</a:t>
                      </a:r>
                      <a:endParaRPr lang="en-GB" sz="1200" dirty="0"/>
                    </a:p>
                  </a:txBody>
                  <a:tcPr anchor="ctr">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8.</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Long-term requirements, including appropriate sampling frequencies, should be specified to network designers, operators and instrument engineers at the outset of system design and implementation. </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pPr marL="0" marR="0" indent="0" algn="l" defTabSz="913008" rtl="0" eaLnBrk="1" fontAlgn="auto" latinLnBrk="0" hangingPunct="1">
                        <a:lnSpc>
                          <a:spcPct val="100000"/>
                        </a:lnSpc>
                        <a:spcBef>
                          <a:spcPts val="0"/>
                        </a:spcBef>
                        <a:spcAft>
                          <a:spcPts val="0"/>
                        </a:spcAft>
                        <a:buClrTx/>
                        <a:buSzTx/>
                        <a:buFontTx/>
                        <a:buNone/>
                        <a:tabLst/>
                        <a:defRPr/>
                      </a:pPr>
                      <a:r>
                        <a:rPr lang="en-GB" sz="1200" dirty="0" smtClean="0"/>
                        <a:t>Different process</a:t>
                      </a:r>
                      <a:r>
                        <a:rPr lang="en-GB" sz="1200" baseline="0" dirty="0" smtClean="0"/>
                        <a:t>, </a:t>
                      </a:r>
                      <a:r>
                        <a:rPr lang="en-GB" sz="1200" dirty="0" smtClean="0"/>
                        <a:t>Impact in APM</a:t>
                      </a:r>
                    </a:p>
                  </a:txBody>
                  <a:tcPr anchor="ctr">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9.</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The conversion of research observing systems to long-term operations in a carefully-planned manner should be promoted. </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r>
                        <a:rPr lang="en-GB" sz="1200" dirty="0" smtClean="0"/>
                        <a:t>Different</a:t>
                      </a:r>
                      <a:r>
                        <a:rPr lang="en-GB" sz="1200" baseline="0" dirty="0" smtClean="0"/>
                        <a:t> process</a:t>
                      </a:r>
                      <a:endParaRPr lang="en-GB" sz="1200" dirty="0"/>
                    </a:p>
                  </a:txBody>
                  <a:tcPr anchor="ctr">
                    <a:solidFill>
                      <a:schemeClr val="bg1">
                        <a:lumMod val="9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10.</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Data management systems that facilitate access, use and interpretation of data and products should be included as essential elements of climate monitoring systems. </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r>
                        <a:rPr lang="en-GB" sz="1200" dirty="0" smtClean="0"/>
                        <a:t>SMM</a:t>
                      </a:r>
                      <a:endParaRPr lang="en-GB" sz="1200" dirty="0"/>
                    </a:p>
                  </a:txBody>
                  <a:tcPr anchor="ctr">
                    <a:solidFill>
                      <a:schemeClr val="bg1">
                        <a:lumMod val="95000"/>
                      </a:schemeClr>
                    </a:solidFill>
                  </a:tcPr>
                </a:tc>
              </a:tr>
            </a:tbl>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GCOS Principles Satellite Specific</a:t>
            </a:r>
            <a:endParaRPr lang="en-GB" dirty="0"/>
          </a:p>
        </p:txBody>
      </p:sp>
      <p:graphicFrame>
        <p:nvGraphicFramePr>
          <p:cNvPr id="4" name="Table 3"/>
          <p:cNvGraphicFramePr>
            <a:graphicFrameLocks noGrp="1"/>
          </p:cNvGraphicFramePr>
          <p:nvPr/>
        </p:nvGraphicFramePr>
        <p:xfrm>
          <a:off x="232389" y="926250"/>
          <a:ext cx="9412016" cy="5491480"/>
        </p:xfrm>
        <a:graphic>
          <a:graphicData uri="http://schemas.openxmlformats.org/drawingml/2006/table">
            <a:tbl>
              <a:tblPr firstRow="1" bandRow="1">
                <a:tableStyleId>{21E4AEA4-8DFA-4A89-87EB-49C32662AFE0}</a:tableStyleId>
              </a:tblPr>
              <a:tblGrid>
                <a:gridCol w="601931"/>
                <a:gridCol w="7359655"/>
                <a:gridCol w="1450430"/>
              </a:tblGrid>
              <a:tr h="370840">
                <a:tc>
                  <a:txBody>
                    <a:bodyPr/>
                    <a:lstStyle/>
                    <a:p>
                      <a:r>
                        <a:rPr lang="en-GB" dirty="0" smtClean="0"/>
                        <a:t>Nr</a:t>
                      </a:r>
                      <a:endParaRPr lang="en-GB" dirty="0"/>
                    </a:p>
                  </a:txBody>
                  <a:tcPr/>
                </a:tc>
                <a:tc>
                  <a:txBody>
                    <a:bodyPr/>
                    <a:lstStyle/>
                    <a:p>
                      <a:r>
                        <a:rPr lang="en-GB" dirty="0" smtClean="0"/>
                        <a:t>GCOS Principle</a:t>
                      </a:r>
                      <a:endParaRPr lang="en-GB" dirty="0"/>
                    </a:p>
                  </a:txBody>
                  <a:tcPr/>
                </a:tc>
                <a:tc>
                  <a:txBody>
                    <a:bodyPr/>
                    <a:lstStyle/>
                    <a:p>
                      <a:r>
                        <a:rPr lang="en-GB" dirty="0" smtClean="0"/>
                        <a:t>Covered In</a:t>
                      </a:r>
                      <a:endParaRPr lang="en-GB" dirty="0"/>
                    </a:p>
                  </a:txBody>
                  <a:tcPr/>
                </a:tc>
              </a:tr>
              <a:tr h="370840">
                <a:tc>
                  <a:txBody>
                    <a:bodyPr/>
                    <a:lstStyle/>
                    <a:p>
                      <a:r>
                        <a:rPr lang="en-GB" sz="1200" dirty="0" smtClean="0"/>
                        <a:t>11.</a:t>
                      </a:r>
                      <a:endParaRPr lang="en-GB" sz="1200" dirty="0"/>
                    </a:p>
                  </a:txBody>
                  <a:tcPr anchor="ctr">
                    <a:solidFill>
                      <a:schemeClr val="bg1">
                        <a:lumMod val="95000"/>
                      </a:schemeClr>
                    </a:solidFill>
                  </a:tcPr>
                </a:tc>
                <a:tc>
                  <a:txBody>
                    <a:bodyPr/>
                    <a:lstStyle/>
                    <a:p>
                      <a:r>
                        <a:rPr lang="en-GB" sz="1200" kern="1200" baseline="0" dirty="0" smtClean="0"/>
                        <a:t>Constant sampling within the diurnal cycle (minimizing the effects of orbital decay and orbit drift) should be maintained. </a:t>
                      </a:r>
                      <a:endParaRPr lang="en-GB" sz="1200" dirty="0"/>
                    </a:p>
                  </a:txBody>
                  <a:tcPr anchor="ctr">
                    <a:solidFill>
                      <a:schemeClr val="bg1">
                        <a:lumMod val="95000"/>
                      </a:schemeClr>
                    </a:solidFill>
                  </a:tcPr>
                </a:tc>
                <a:tc>
                  <a:txBody>
                    <a:bodyPr/>
                    <a:lstStyle/>
                    <a:p>
                      <a:r>
                        <a:rPr lang="en-GB" sz="1200" dirty="0" smtClean="0"/>
                        <a:t>Different process, Impact</a:t>
                      </a:r>
                      <a:r>
                        <a:rPr lang="en-GB" sz="1200" baseline="0" dirty="0" smtClean="0"/>
                        <a:t> in APM</a:t>
                      </a:r>
                      <a:endParaRPr lang="en-GB" sz="1200" dirty="0"/>
                    </a:p>
                  </a:txBody>
                  <a:tcPr anchor="ctr">
                    <a:solidFill>
                      <a:schemeClr val="bg1">
                        <a:lumMod val="95000"/>
                      </a:schemeClr>
                    </a:solidFill>
                  </a:tcPr>
                </a:tc>
              </a:tr>
              <a:tr h="370840">
                <a:tc>
                  <a:txBody>
                    <a:bodyPr/>
                    <a:lstStyle/>
                    <a:p>
                      <a:r>
                        <a:rPr lang="en-GB" sz="1200" dirty="0" smtClean="0"/>
                        <a:t>12.</a:t>
                      </a:r>
                      <a:endParaRPr lang="en-GB" sz="1200" dirty="0"/>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A suitable period of overlap for new and old satellite systems should be ensured for a period adequate to determine inter-satellite biases and maintain the homogeneity and consistency of time-series observations. </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Different process, Impact in APM</a:t>
                      </a:r>
                      <a:endParaRPr lang="en-GB" sz="1200" dirty="0" smtClean="0"/>
                    </a:p>
                    <a:p>
                      <a:endParaRPr lang="en-GB" sz="1200" dirty="0"/>
                    </a:p>
                  </a:txBody>
                  <a:tcPr anchor="ctr">
                    <a:solidFill>
                      <a:schemeClr val="bg1">
                        <a:lumMod val="95000"/>
                      </a:schemeClr>
                    </a:solidFill>
                  </a:tcPr>
                </a:tc>
              </a:tr>
              <a:tr h="370840">
                <a:tc>
                  <a:txBody>
                    <a:bodyPr/>
                    <a:lstStyle/>
                    <a:p>
                      <a:r>
                        <a:rPr lang="en-GB" sz="1200" dirty="0" smtClean="0"/>
                        <a:t>13.</a:t>
                      </a:r>
                      <a:endParaRPr lang="en-GB" sz="1200" dirty="0"/>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Continuity of satellite measurements (i.e. elimination of gaps in the long-term record) through appropriate launch and orbital strategies should be ensured. </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r>
                        <a:rPr lang="en-GB" sz="1200" dirty="0" smtClean="0"/>
                        <a:t>Different process, Impact</a:t>
                      </a:r>
                      <a:r>
                        <a:rPr lang="en-GB" sz="1200" baseline="0" dirty="0" smtClean="0"/>
                        <a:t> in APM</a:t>
                      </a:r>
                      <a:endParaRPr lang="en-GB" sz="1200" dirty="0"/>
                    </a:p>
                  </a:txBody>
                  <a:tcPr anchor="ctr">
                    <a:solidFill>
                      <a:schemeClr val="bg1">
                        <a:lumMod val="95000"/>
                      </a:schemeClr>
                    </a:solidFill>
                  </a:tcPr>
                </a:tc>
              </a:tr>
              <a:tr h="370840">
                <a:tc>
                  <a:txBody>
                    <a:bodyPr/>
                    <a:lstStyle/>
                    <a:p>
                      <a:r>
                        <a:rPr lang="en-GB" sz="1200" dirty="0" smtClean="0"/>
                        <a:t>14.</a:t>
                      </a:r>
                      <a:endParaRPr lang="en-GB" sz="1200" dirty="0"/>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Rigorous pre-launch instrument characterization and calibration, including radiance confirmation against an international radiance scale provided by a national metrology institute, should be ensured. </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r>
                        <a:rPr lang="en-GB" sz="1200" dirty="0" smtClean="0"/>
                        <a:t>Different process, Impact</a:t>
                      </a:r>
                      <a:r>
                        <a:rPr lang="en-GB" sz="1200" baseline="0" dirty="0" smtClean="0"/>
                        <a:t> in APM</a:t>
                      </a:r>
                      <a:endParaRPr lang="en-GB" sz="1200" dirty="0"/>
                    </a:p>
                  </a:txBody>
                  <a:tcPr anchor="ctr">
                    <a:solidFill>
                      <a:schemeClr val="bg1">
                        <a:lumMod val="95000"/>
                      </a:schemeClr>
                    </a:solidFill>
                  </a:tcPr>
                </a:tc>
              </a:tr>
              <a:tr h="370840">
                <a:tc>
                  <a:txBody>
                    <a:bodyPr/>
                    <a:lstStyle/>
                    <a:p>
                      <a:r>
                        <a:rPr lang="en-GB" sz="1200" dirty="0" smtClean="0"/>
                        <a:t>15.</a:t>
                      </a:r>
                      <a:endParaRPr lang="en-GB" sz="1200" dirty="0"/>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On-board calibration adequate for climate system observations should be ensured and associated instrument characteristics monitored. </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r>
                        <a:rPr lang="en-GB" sz="1200" baseline="0" dirty="0" smtClean="0"/>
                        <a:t>Different process, Inventory (FCDR) has information, Impact in APM</a:t>
                      </a:r>
                      <a:endParaRPr lang="en-GB" sz="1200" dirty="0"/>
                    </a:p>
                  </a:txBody>
                  <a:tcPr anchor="ctr">
                    <a:solidFill>
                      <a:schemeClr val="bg1">
                        <a:lumMod val="95000"/>
                      </a:schemeClr>
                    </a:solidFill>
                  </a:tcPr>
                </a:tc>
              </a:tr>
              <a:tr h="370840">
                <a:tc>
                  <a:txBody>
                    <a:bodyPr/>
                    <a:lstStyle/>
                    <a:p>
                      <a:r>
                        <a:rPr lang="en-GB" sz="1200" dirty="0" smtClean="0"/>
                        <a:t>16.</a:t>
                      </a:r>
                      <a:endParaRPr lang="en-GB" sz="1200" dirty="0"/>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Operational production of priority climate products should be sustained and peer-reviewed new products should be introduced as appropriate. </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pPr marL="0" marR="0" indent="0" algn="l" defTabSz="913008" rtl="0" eaLnBrk="1" fontAlgn="auto" latinLnBrk="0" hangingPunct="1">
                        <a:lnSpc>
                          <a:spcPct val="100000"/>
                        </a:lnSpc>
                        <a:spcBef>
                          <a:spcPts val="0"/>
                        </a:spcBef>
                        <a:spcAft>
                          <a:spcPts val="0"/>
                        </a:spcAft>
                        <a:buClrTx/>
                        <a:buSzTx/>
                        <a:buFontTx/>
                        <a:buNone/>
                        <a:tabLst/>
                        <a:defRPr/>
                      </a:pPr>
                      <a:r>
                        <a:rPr lang="en-GB" sz="1200" baseline="0" dirty="0" smtClean="0"/>
                        <a:t>Inventory, SMM and APM</a:t>
                      </a:r>
                      <a:endParaRPr lang="en-GB" sz="1200" dirty="0"/>
                    </a:p>
                  </a:txBody>
                  <a:tcPr anchor="ctr">
                    <a:solidFill>
                      <a:schemeClr val="bg1">
                        <a:lumMod val="95000"/>
                      </a:schemeClr>
                    </a:solidFill>
                  </a:tcPr>
                </a:tc>
              </a:tr>
              <a:tr h="370840">
                <a:tc>
                  <a:txBody>
                    <a:bodyPr/>
                    <a:lstStyle/>
                    <a:p>
                      <a:r>
                        <a:rPr lang="en-GB" sz="1200" dirty="0" smtClean="0"/>
                        <a:t>17.</a:t>
                      </a:r>
                      <a:endParaRPr lang="en-GB" sz="1200" dirty="0"/>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Data systems needed to facilitate user access to climate products, metadata and raw data, including key data for delayed-mode analysis, should be established and maintained. </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r>
                        <a:rPr lang="en-GB" sz="1200" dirty="0" smtClean="0"/>
                        <a:t>SMM</a:t>
                      </a:r>
                      <a:endParaRPr lang="en-GB" sz="1200" dirty="0"/>
                    </a:p>
                  </a:txBody>
                  <a:tcPr anchor="ctr">
                    <a:solidFill>
                      <a:schemeClr val="bg1">
                        <a:lumMod val="95000"/>
                      </a:schemeClr>
                    </a:solidFill>
                  </a:tcPr>
                </a:tc>
              </a:tr>
              <a:tr h="370840">
                <a:tc>
                  <a:txBody>
                    <a:bodyPr/>
                    <a:lstStyle/>
                    <a:p>
                      <a:r>
                        <a:rPr lang="en-GB" sz="1200" dirty="0" smtClean="0"/>
                        <a:t>18.</a:t>
                      </a:r>
                      <a:endParaRPr lang="en-GB" sz="1200" dirty="0"/>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Use of functioning baseline instruments that meet the calibration and stability requirements stated above should be maintained for as long as possible, even when these exist on de-commissioned satellites. </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r>
                        <a:rPr lang="en-GB" sz="1200" dirty="0" smtClean="0"/>
                        <a:t>Inventory (FCDR)</a:t>
                      </a:r>
                      <a:endParaRPr lang="en-GB" sz="1200" dirty="0"/>
                    </a:p>
                  </a:txBody>
                  <a:tcPr anchor="ctr">
                    <a:solidFill>
                      <a:schemeClr val="bg1">
                        <a:lumMod val="95000"/>
                      </a:schemeClr>
                    </a:solidFill>
                  </a:tcPr>
                </a:tc>
              </a:tr>
              <a:tr h="370840">
                <a:tc>
                  <a:txBody>
                    <a:bodyPr/>
                    <a:lstStyle/>
                    <a:p>
                      <a:r>
                        <a:rPr lang="en-GB" sz="1200" dirty="0" smtClean="0"/>
                        <a:t>19.</a:t>
                      </a:r>
                      <a:endParaRPr lang="en-GB" sz="1200" dirty="0"/>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Complementary in situ baseline observations for satellite measurements should be maintained through appropriate activities and cooperation. </a:t>
                      </a:r>
                      <a:endParaRPr lang="en-GB" sz="1200" i="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r>
                        <a:rPr lang="en-GB" sz="1200" dirty="0" smtClean="0"/>
                        <a:t>Inventory</a:t>
                      </a:r>
                      <a:endParaRPr lang="en-GB" sz="1200" dirty="0"/>
                    </a:p>
                  </a:txBody>
                  <a:tcPr anchor="ctr">
                    <a:solidFill>
                      <a:schemeClr val="bg1">
                        <a:lumMod val="95000"/>
                      </a:schemeClr>
                    </a:solidFill>
                  </a:tcPr>
                </a:tc>
              </a:tr>
              <a:tr h="370840">
                <a:tc>
                  <a:txBody>
                    <a:bodyPr/>
                    <a:lstStyle/>
                    <a:p>
                      <a:r>
                        <a:rPr lang="en-GB" sz="1200" dirty="0" smtClean="0"/>
                        <a:t>20.</a:t>
                      </a:r>
                      <a:endParaRPr lang="en-GB" sz="1200" dirty="0"/>
                    </a:p>
                  </a:txBody>
                  <a:tcPr anchor="ctr">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t>Random errors and time-dependent biases in satellite observations and derived products should be identified. </a:t>
                      </a:r>
                      <a:endParaRPr lang="en-GB" sz="1200" kern="1200" baseline="0" dirty="0" smtClean="0">
                        <a:solidFill>
                          <a:schemeClr val="dk1"/>
                        </a:solidFill>
                        <a:latin typeface="+mn-lt"/>
                        <a:ea typeface="+mn-ea"/>
                        <a:cs typeface="+mn-cs"/>
                      </a:endParaRPr>
                    </a:p>
                  </a:txBody>
                  <a:tcPr anchor="ctr">
                    <a:solidFill>
                      <a:schemeClr val="bg1">
                        <a:lumMod val="95000"/>
                      </a:schemeClr>
                    </a:solidFill>
                  </a:tcPr>
                </a:tc>
                <a:tc>
                  <a:txBody>
                    <a:bodyPr/>
                    <a:lstStyle/>
                    <a:p>
                      <a:r>
                        <a:rPr lang="en-GB" sz="1200" dirty="0" smtClean="0"/>
                        <a:t>SMM</a:t>
                      </a:r>
                      <a:endParaRPr lang="en-GB" sz="1200" dirty="0"/>
                    </a:p>
                  </a:txBody>
                  <a:tcPr anchor="ctr">
                    <a:solidFill>
                      <a:schemeClr val="bg1">
                        <a:lumMod val="95000"/>
                      </a:schemeClr>
                    </a:solidFill>
                  </a:tcPr>
                </a:tc>
              </a:tr>
            </a:tbl>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4" name="Rectangle 3"/>
          <p:cNvSpPr/>
          <p:nvPr/>
        </p:nvSpPr>
        <p:spPr>
          <a:xfrm>
            <a:off x="238266" y="994856"/>
            <a:ext cx="9465291" cy="5593839"/>
          </a:xfrm>
          <a:prstGeom prst="rect">
            <a:avLst/>
          </a:prstGeom>
        </p:spPr>
        <p:txBody>
          <a:bodyPr wrap="square">
            <a:spAutoFit/>
          </a:bodyPr>
          <a:lstStyle/>
          <a:p>
            <a:pPr marL="355600" indent="-355600">
              <a:spcAft>
                <a:spcPts val="300"/>
              </a:spcAft>
              <a:buFont typeface="Arial" pitchFamily="34" charset="0"/>
              <a:buChar char="•"/>
            </a:pPr>
            <a:r>
              <a:rPr lang="en-GB" sz="2000" b="0" dirty="0" smtClean="0">
                <a:solidFill>
                  <a:schemeClr val="tx1"/>
                </a:solidFill>
              </a:rPr>
              <a:t>Evaluation and Quality Control needs to consider both scientific and process quality expressed as maturity;</a:t>
            </a:r>
          </a:p>
          <a:p>
            <a:pPr marL="355600" indent="-355600">
              <a:spcAft>
                <a:spcPts val="300"/>
              </a:spcAft>
              <a:buFont typeface="Arial" pitchFamily="34" charset="0"/>
              <a:buChar char="•"/>
            </a:pPr>
            <a:r>
              <a:rPr lang="en-GB" sz="2000" b="0" dirty="0" smtClean="0">
                <a:solidFill>
                  <a:schemeClr val="tx1"/>
                </a:solidFill>
              </a:rPr>
              <a:t>International data quality assessments performed/guided by research organisations such as WCRP, Future Earth and others need further support;</a:t>
            </a:r>
          </a:p>
          <a:p>
            <a:pPr marL="355600" indent="-355600">
              <a:spcAft>
                <a:spcPts val="300"/>
              </a:spcAft>
              <a:buFont typeface="Arial" pitchFamily="34" charset="0"/>
              <a:buChar char="•"/>
            </a:pPr>
            <a:r>
              <a:rPr lang="en-GB" sz="2000" b="0" dirty="0" smtClean="0">
                <a:solidFill>
                  <a:schemeClr val="tx1"/>
                </a:solidFill>
              </a:rPr>
              <a:t>The set of tools (DRD, SMM and APM) provide consistent descriptions of Climate Data Records, allow for an assessment of completeness and supports users in the selections of data records for an application;</a:t>
            </a:r>
          </a:p>
          <a:p>
            <a:pPr marL="355600" indent="-355600">
              <a:spcAft>
                <a:spcPts val="300"/>
              </a:spcAft>
              <a:buFont typeface="Arial" pitchFamily="34" charset="0"/>
              <a:buChar char="•"/>
            </a:pPr>
            <a:r>
              <a:rPr lang="en-GB" sz="2000" b="0" dirty="0" smtClean="0">
                <a:solidFill>
                  <a:schemeClr val="tx1"/>
                </a:solidFill>
              </a:rPr>
              <a:t>Because the SMM always needs interpretation it shall not be used for a beauty contest by adding up or averaging scores and ranking;</a:t>
            </a:r>
          </a:p>
          <a:p>
            <a:pPr marL="355600" indent="-355600">
              <a:spcAft>
                <a:spcPts val="300"/>
              </a:spcAft>
              <a:buFont typeface="Arial" pitchFamily="34" charset="0"/>
              <a:buChar char="•"/>
            </a:pPr>
            <a:r>
              <a:rPr lang="en-GB" sz="2000" b="0" dirty="0" smtClean="0">
                <a:solidFill>
                  <a:schemeClr val="tx1"/>
                </a:solidFill>
              </a:rPr>
              <a:t>Metrics for scientific and process oriented assessments need further development;</a:t>
            </a:r>
          </a:p>
          <a:p>
            <a:pPr marL="355600" indent="-355600">
              <a:spcAft>
                <a:spcPts val="300"/>
              </a:spcAft>
              <a:buFont typeface="Arial" pitchFamily="34" charset="0"/>
              <a:buChar char="•"/>
            </a:pPr>
            <a:r>
              <a:rPr lang="en-GB" sz="2000" b="0" dirty="0" smtClean="0">
                <a:solidFill>
                  <a:schemeClr val="tx1"/>
                </a:solidFill>
              </a:rPr>
              <a:t>Process maturity should periodically be assessed for ECV Climate Data Records entering climate (change) services;</a:t>
            </a:r>
          </a:p>
          <a:p>
            <a:pPr marL="355600" indent="-355600">
              <a:spcAft>
                <a:spcPts val="300"/>
              </a:spcAft>
              <a:buFont typeface="Arial" pitchFamily="34" charset="0"/>
              <a:buChar char="•"/>
            </a:pPr>
            <a:r>
              <a:rPr lang="en-GB" sz="2000" b="0" dirty="0" smtClean="0">
                <a:solidFill>
                  <a:schemeClr val="tx1"/>
                </a:solidFill>
              </a:rPr>
              <a:t>Process maturity indicators for the subgroups might be added to the ECV inventory;</a:t>
            </a:r>
          </a:p>
          <a:p>
            <a:pPr marL="355600" indent="-355600">
              <a:spcAft>
                <a:spcPts val="300"/>
              </a:spcAft>
              <a:buFont typeface="Arial" pitchFamily="34" charset="0"/>
              <a:buChar char="•"/>
            </a:pPr>
            <a:r>
              <a:rPr lang="en-GB" sz="2000" b="0" dirty="0" smtClean="0">
                <a:solidFill>
                  <a:schemeClr val="tx1"/>
                </a:solidFill>
              </a:rPr>
              <a:t>The ECV inventory might be changed into the searchable APM data base directly supporting users but not corrupting the gap analysis capability.</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a:t>
            </a:r>
            <a:endParaRPr lang="en-GB" dirty="0"/>
          </a:p>
        </p:txBody>
      </p:sp>
      <p:sp>
        <p:nvSpPr>
          <p:cNvPr id="3" name="Content Placeholder 2"/>
          <p:cNvSpPr>
            <a:spLocks noGrp="1"/>
          </p:cNvSpPr>
          <p:nvPr>
            <p:ph idx="1"/>
          </p:nvPr>
        </p:nvSpPr>
        <p:spPr>
          <a:xfrm>
            <a:off x="266723" y="2169993"/>
            <a:ext cx="9447213" cy="1951631"/>
          </a:xfrm>
        </p:spPr>
        <p:txBody>
          <a:bodyPr/>
          <a:lstStyle/>
          <a:p>
            <a:pPr>
              <a:buNone/>
            </a:pPr>
            <a:r>
              <a:rPr lang="en-GB" dirty="0" smtClean="0">
                <a:hlinkClick r:id="rId2"/>
              </a:rPr>
              <a:t>http://www.youtube.com/watch?v=IY2Sr8o9Jvk&amp;index=5&amp;list=PLzZYQ6ymGYEnv89_pTUUOFWKmN8LgOx4O</a:t>
            </a:r>
            <a:endParaRPr lang="en-GB"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SPARE SLIDES</a:t>
            </a:r>
            <a:endParaRPr lang="en-GB"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5"/>
            <a:ext cx="9906000" cy="854075"/>
          </a:xfrm>
        </p:spPr>
        <p:txBody>
          <a:bodyPr/>
          <a:lstStyle/>
          <a:p>
            <a:r>
              <a:rPr lang="en-GB" dirty="0" smtClean="0"/>
              <a:t>GFCS and Strategy for Space Based Climate Monitoring</a:t>
            </a:r>
            <a:endParaRPr lang="en-GB" dirty="0"/>
          </a:p>
        </p:txBody>
      </p:sp>
      <p:pic>
        <p:nvPicPr>
          <p:cNvPr id="4" name="Picture 28" descr="hued"/>
          <p:cNvPicPr>
            <a:picLocks noChangeAspect="1" noChangeArrowheads="1"/>
          </p:cNvPicPr>
          <p:nvPr/>
        </p:nvPicPr>
        <p:blipFill>
          <a:blip r:embed="rId2" cstate="print"/>
          <a:srcRect t="3448"/>
          <a:stretch>
            <a:fillRect/>
          </a:stretch>
        </p:blipFill>
        <p:spPr bwMode="auto">
          <a:xfrm>
            <a:off x="4178573" y="905781"/>
            <a:ext cx="5215128" cy="4202815"/>
          </a:xfrm>
          <a:prstGeom prst="rect">
            <a:avLst/>
          </a:prstGeom>
          <a:noFill/>
          <a:ln w="9525">
            <a:noFill/>
            <a:miter lim="800000"/>
            <a:headEnd/>
            <a:tailEnd/>
          </a:ln>
        </p:spPr>
      </p:pic>
      <p:grpSp>
        <p:nvGrpSpPr>
          <p:cNvPr id="2" name="Group 12"/>
          <p:cNvGrpSpPr>
            <a:grpSpLocks noChangeAspect="1"/>
          </p:cNvGrpSpPr>
          <p:nvPr/>
        </p:nvGrpSpPr>
        <p:grpSpPr bwMode="auto">
          <a:xfrm>
            <a:off x="361564" y="991497"/>
            <a:ext cx="2726719" cy="3588349"/>
            <a:chOff x="6660400" y="3020125"/>
            <a:chExt cx="2794000" cy="3759200"/>
          </a:xfrm>
        </p:grpSpPr>
        <p:sp>
          <p:nvSpPr>
            <p:cNvPr id="6" name="Rectangle 5"/>
            <p:cNvSpPr/>
            <p:nvPr/>
          </p:nvSpPr>
          <p:spPr bwMode="auto">
            <a:xfrm>
              <a:off x="6660400" y="3020125"/>
              <a:ext cx="2794000" cy="3759200"/>
            </a:xfrm>
            <a:prstGeom prst="rect">
              <a:avLst/>
            </a:prstGeom>
            <a:solidFill>
              <a:schemeClr val="bg1"/>
            </a:solidFill>
            <a:ln w="9525" cap="flat" cmpd="sng" algn="ctr">
              <a:solidFill>
                <a:srgbClr val="BBE0E3"/>
              </a:solidFill>
              <a:prstDash val="solid"/>
              <a:round/>
              <a:headEnd type="none" w="med" len="med"/>
              <a:tailEnd type="none" w="med" len="med"/>
            </a:ln>
            <a:effectLst>
              <a:outerShdw blurRad="50800" dist="38100" dir="2700000" algn="tl" rotWithShape="0">
                <a:prstClr val="black">
                  <a:alpha val="40000"/>
                </a:prstClr>
              </a:outerShdw>
            </a:effectLst>
            <a:extLst/>
          </p:spPr>
          <p:txBody>
            <a:bodyPr anchor="ctr"/>
            <a:lstStyle/>
            <a:p>
              <a:pPr marL="3173">
                <a:defRPr/>
              </a:pPr>
              <a:endParaRPr lang="en-US" sz="7600" dirty="0">
                <a:solidFill>
                  <a:srgbClr val="FFD624"/>
                </a:solidFill>
                <a:latin typeface="Verdana" charset="0"/>
                <a:ea typeface="ＭＳ Ｐゴシック" charset="0"/>
                <a:cs typeface="Arial" pitchFamily="34" charset="0"/>
              </a:endParaRPr>
            </a:p>
          </p:txBody>
        </p:sp>
        <p:pic>
          <p:nvPicPr>
            <p:cNvPr id="7" name="Picture 14" descr="Screen Shot 2013-05-13 at 11.07.09.png"/>
            <p:cNvPicPr>
              <a:picLocks noChangeAspect="1"/>
            </p:cNvPicPr>
            <p:nvPr/>
          </p:nvPicPr>
          <p:blipFill>
            <a:blip r:embed="rId3" cstate="print"/>
            <a:srcRect/>
            <a:stretch>
              <a:fillRect/>
            </a:stretch>
          </p:blipFill>
          <p:spPr bwMode="auto">
            <a:xfrm>
              <a:off x="6698400" y="3034925"/>
              <a:ext cx="2718000" cy="3729600"/>
            </a:xfrm>
            <a:prstGeom prst="rect">
              <a:avLst/>
            </a:prstGeom>
            <a:noFill/>
            <a:ln w="9525">
              <a:noFill/>
              <a:miter lim="800000"/>
              <a:headEnd/>
              <a:tailEnd/>
            </a:ln>
          </p:spPr>
        </p:pic>
      </p:grpSp>
      <p:sp>
        <p:nvSpPr>
          <p:cNvPr id="8" name="Oval 7"/>
          <p:cNvSpPr>
            <a:spLocks noChangeArrowheads="1"/>
          </p:cNvSpPr>
          <p:nvPr/>
        </p:nvSpPr>
        <p:spPr bwMode="auto">
          <a:xfrm>
            <a:off x="4580652" y="3422573"/>
            <a:ext cx="2320507" cy="1097670"/>
          </a:xfrm>
          <a:prstGeom prst="ellipse">
            <a:avLst/>
          </a:prstGeom>
          <a:solidFill>
            <a:srgbClr val="A2DADE">
              <a:alpha val="25098"/>
            </a:srgbClr>
          </a:solidFill>
          <a:ln w="9525" algn="ctr">
            <a:noFill/>
            <a:round/>
            <a:headEnd/>
            <a:tailEnd/>
          </a:ln>
        </p:spPr>
        <p:txBody>
          <a:bodyPr lIns="35948" tIns="35948" rIns="35948" bIns="35948" anchor="ctr"/>
          <a:lstStyle/>
          <a:p>
            <a:pPr algn="ctr" eaLnBrk="1" hangingPunct="1">
              <a:spcBef>
                <a:spcPct val="0"/>
              </a:spcBef>
            </a:pPr>
            <a:endParaRPr lang="en-GB" sz="2800" dirty="0" smtClean="0">
              <a:solidFill>
                <a:srgbClr val="002569"/>
              </a:solidFill>
              <a:cs typeface="Arial" pitchFamily="34" charset="0"/>
            </a:endParaRPr>
          </a:p>
        </p:txBody>
      </p:sp>
      <p:cxnSp>
        <p:nvCxnSpPr>
          <p:cNvPr id="10" name="Straight Arrow Connector 9"/>
          <p:cNvCxnSpPr>
            <a:endCxn id="8" idx="2"/>
          </p:cNvCxnSpPr>
          <p:nvPr/>
        </p:nvCxnSpPr>
        <p:spPr bwMode="auto">
          <a:xfrm>
            <a:off x="3105532" y="3959525"/>
            <a:ext cx="1475117" cy="0"/>
          </a:xfrm>
          <a:prstGeom prst="straightConnector1">
            <a:avLst/>
          </a:prstGeom>
          <a:solidFill>
            <a:schemeClr val="bg2"/>
          </a:solidFill>
          <a:ln w="57150" cap="flat" cmpd="sng" algn="ctr">
            <a:solidFill>
              <a:schemeClr val="tx1"/>
            </a:solidFill>
            <a:prstDash val="solid"/>
            <a:round/>
            <a:headEnd type="none" w="med" len="med"/>
            <a:tailEnd type="arrow"/>
          </a:ln>
          <a:effectLst/>
        </p:spPr>
      </p:cxnSp>
      <p:sp>
        <p:nvSpPr>
          <p:cNvPr id="11" name="TextBox 10"/>
          <p:cNvSpPr txBox="1"/>
          <p:nvPr/>
        </p:nvSpPr>
        <p:spPr>
          <a:xfrm>
            <a:off x="422694" y="4942946"/>
            <a:ext cx="9342408" cy="1692632"/>
          </a:xfrm>
          <a:prstGeom prst="rect">
            <a:avLst/>
          </a:prstGeom>
          <a:noFill/>
        </p:spPr>
        <p:txBody>
          <a:bodyPr wrap="square" lIns="91302" tIns="45651" rIns="91302" bIns="45651" rtlCol="0">
            <a:spAutoFit/>
          </a:bodyPr>
          <a:lstStyle/>
          <a:p>
            <a:pPr marL="361398" indent="-361398">
              <a:buFont typeface="Arial" pitchFamily="34" charset="0"/>
              <a:buChar char="•"/>
            </a:pPr>
            <a:r>
              <a:rPr lang="en-GB" sz="2000" b="0" dirty="0" smtClean="0">
                <a:solidFill>
                  <a:srgbClr val="002569"/>
                </a:solidFill>
              </a:rPr>
              <a:t>Written by representatives from CEOS, CGMS and WMO;</a:t>
            </a:r>
          </a:p>
          <a:p>
            <a:pPr marL="361398" indent="-361398">
              <a:buFont typeface="Arial" pitchFamily="34" charset="0"/>
              <a:buChar char="•"/>
            </a:pPr>
            <a:r>
              <a:rPr lang="en-GB" sz="2000" b="0" dirty="0" smtClean="0">
                <a:solidFill>
                  <a:srgbClr val="002569"/>
                </a:solidFill>
              </a:rPr>
              <a:t>Reviewed by GCOS, GEO and WCRP;</a:t>
            </a:r>
          </a:p>
          <a:p>
            <a:pPr marL="361398" indent="-361398">
              <a:buFont typeface="Arial" pitchFamily="34" charset="0"/>
              <a:buChar char="•"/>
            </a:pPr>
            <a:r>
              <a:rPr lang="en-GB" sz="2000" b="0" dirty="0" smtClean="0">
                <a:solidFill>
                  <a:srgbClr val="002569"/>
                </a:solidFill>
              </a:rPr>
              <a:t>Intended audience: Space agencies, political and budget authorities, international coordinating mechanisms, and national/international programmes with a climate-related mandate.</a:t>
            </a:r>
            <a:endParaRPr lang="en-GB" sz="2000" b="0" dirty="0">
              <a:solidFill>
                <a:srgbClr val="00256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Mapping European Potential for GCOS ECVs</a:t>
            </a:r>
            <a:endParaRPr lang="en-GB" dirty="0"/>
          </a:p>
        </p:txBody>
      </p:sp>
      <p:graphicFrame>
        <p:nvGraphicFramePr>
          <p:cNvPr id="6" name="Content Placeholder 5"/>
          <p:cNvGraphicFramePr>
            <a:graphicFrameLocks noGrp="1"/>
          </p:cNvGraphicFramePr>
          <p:nvPr>
            <p:ph idx="1"/>
          </p:nvPr>
        </p:nvGraphicFramePr>
        <p:xfrm>
          <a:off x="516888" y="842549"/>
          <a:ext cx="9148764" cy="5902514"/>
        </p:xfrm>
        <a:graphic>
          <a:graphicData uri="http://schemas.openxmlformats.org/drawingml/2006/table">
            <a:tbl>
              <a:tblPr firstRow="1" bandRow="1">
                <a:tableStyleId>{5C22544A-7EE6-4342-B048-85BDC9FD1C3A}</a:tableStyleId>
              </a:tblPr>
              <a:tblGrid>
                <a:gridCol w="1524368"/>
                <a:gridCol w="1524368"/>
                <a:gridCol w="1525220"/>
                <a:gridCol w="1525220"/>
                <a:gridCol w="1524794"/>
                <a:gridCol w="1524794"/>
              </a:tblGrid>
              <a:tr h="259894">
                <a:tc gridSpan="2">
                  <a:txBody>
                    <a:bodyPr/>
                    <a:lstStyle/>
                    <a:p>
                      <a:r>
                        <a:rPr lang="en-GB" sz="1100" b="1" dirty="0" smtClean="0"/>
                        <a:t>Atmosphere</a:t>
                      </a:r>
                      <a:endParaRPr lang="en-GB" sz="1100" b="1" dirty="0"/>
                    </a:p>
                  </a:txBody>
                  <a:tcPr>
                    <a:solidFill>
                      <a:schemeClr val="tx1">
                        <a:lumMod val="40000"/>
                        <a:lumOff val="60000"/>
                      </a:schemeClr>
                    </a:solidFill>
                  </a:tcPr>
                </a:tc>
                <a:tc hMerge="1">
                  <a:txBody>
                    <a:bodyPr/>
                    <a:lstStyle/>
                    <a:p>
                      <a:endParaRPr lang="en-GB"/>
                    </a:p>
                  </a:txBody>
                  <a:tcPr/>
                </a:tc>
                <a:tc gridSpan="2">
                  <a:txBody>
                    <a:bodyPr/>
                    <a:lstStyle/>
                    <a:p>
                      <a:r>
                        <a:rPr lang="en-GB" sz="1100" b="1" dirty="0" smtClean="0"/>
                        <a:t>Ocean</a:t>
                      </a:r>
                      <a:endParaRPr lang="en-GB" sz="1100" b="1" dirty="0"/>
                    </a:p>
                  </a:txBody>
                  <a:tcPr>
                    <a:solidFill>
                      <a:schemeClr val="tx1"/>
                    </a:solidFill>
                  </a:tcPr>
                </a:tc>
                <a:tc hMerge="1">
                  <a:txBody>
                    <a:bodyPr/>
                    <a:lstStyle/>
                    <a:p>
                      <a:endParaRPr lang="en-GB"/>
                    </a:p>
                  </a:txBody>
                  <a:tcPr/>
                </a:tc>
                <a:tc gridSpan="2">
                  <a:txBody>
                    <a:bodyPr/>
                    <a:lstStyle/>
                    <a:p>
                      <a:r>
                        <a:rPr lang="en-GB" sz="1100" b="1" dirty="0" smtClean="0"/>
                        <a:t>Terrestrial</a:t>
                      </a:r>
                      <a:endParaRPr lang="en-GB" sz="1100" b="1" dirty="0"/>
                    </a:p>
                  </a:txBody>
                  <a:tcPr>
                    <a:solidFill>
                      <a:schemeClr val="accent1">
                        <a:lumMod val="75000"/>
                      </a:schemeClr>
                    </a:solidFill>
                  </a:tcPr>
                </a:tc>
                <a:tc hMerge="1">
                  <a:txBody>
                    <a:bodyPr/>
                    <a:lstStyle/>
                    <a:p>
                      <a:endParaRPr lang="en-GB"/>
                    </a:p>
                  </a:txBody>
                  <a:tcPr/>
                </a:tc>
              </a:tr>
              <a:tr h="259894">
                <a:tc gridSpan="2">
                  <a:txBody>
                    <a:bodyPr/>
                    <a:lstStyle/>
                    <a:p>
                      <a:r>
                        <a:rPr lang="en-GB" sz="1100" b="1" dirty="0" smtClean="0">
                          <a:solidFill>
                            <a:srgbClr val="4E0B55"/>
                          </a:solidFill>
                        </a:rPr>
                        <a:t>Composition</a:t>
                      </a:r>
                      <a:endParaRPr lang="en-GB" sz="1100" b="1" dirty="0">
                        <a:solidFill>
                          <a:srgbClr val="4E0B55"/>
                        </a:solidFill>
                      </a:endParaRPr>
                    </a:p>
                  </a:txBody>
                  <a:tcPr>
                    <a:solidFill>
                      <a:schemeClr val="bg1">
                        <a:lumMod val="85000"/>
                      </a:schemeClr>
                    </a:solidFill>
                  </a:tcPr>
                </a:tc>
                <a:tc hMerge="1">
                  <a:txBody>
                    <a:bodyPr/>
                    <a:lstStyle/>
                    <a:p>
                      <a:endParaRPr lang="en-GB"/>
                    </a:p>
                  </a:txBody>
                  <a:tcPr/>
                </a:tc>
                <a:tc gridSpan="2">
                  <a:txBody>
                    <a:bodyPr/>
                    <a:lstStyle/>
                    <a:p>
                      <a:r>
                        <a:rPr lang="en-GB" sz="1100" b="1" dirty="0" smtClean="0">
                          <a:solidFill>
                            <a:srgbClr val="4E0B55"/>
                          </a:solidFill>
                        </a:rPr>
                        <a:t>Surface</a:t>
                      </a:r>
                      <a:endParaRPr lang="en-GB" sz="1100" b="1" dirty="0">
                        <a:solidFill>
                          <a:srgbClr val="4E0B55"/>
                        </a:solidFill>
                      </a:endParaRPr>
                    </a:p>
                  </a:txBody>
                  <a:tcPr>
                    <a:solidFill>
                      <a:schemeClr val="bg1">
                        <a:lumMod val="85000"/>
                      </a:schemeClr>
                    </a:solidFill>
                  </a:tcPr>
                </a:tc>
                <a:tc hMerge="1">
                  <a:txBody>
                    <a:bodyPr/>
                    <a:lstStyle/>
                    <a:p>
                      <a:endParaRPr lang="en-GB"/>
                    </a:p>
                  </a:txBody>
                  <a:tcPr/>
                </a:tc>
                <a:tc gridSpan="2">
                  <a:txBody>
                    <a:bodyPr/>
                    <a:lstStyle/>
                    <a:p>
                      <a:endParaRPr lang="en-GB" sz="1100" b="1" dirty="0"/>
                    </a:p>
                  </a:txBody>
                  <a:tcPr>
                    <a:solidFill>
                      <a:schemeClr val="bg1">
                        <a:lumMod val="85000"/>
                      </a:schemeClr>
                    </a:solidFill>
                  </a:tcPr>
                </a:tc>
                <a:tc hMerge="1">
                  <a:txBody>
                    <a:bodyPr/>
                    <a:lstStyle/>
                    <a:p>
                      <a:endParaRPr lang="en-GB"/>
                    </a:p>
                  </a:txBody>
                  <a:tcPr/>
                </a:tc>
              </a:tr>
              <a:tr h="420624">
                <a:tc>
                  <a:txBody>
                    <a:bodyPr/>
                    <a:lstStyle/>
                    <a:p>
                      <a:r>
                        <a:rPr lang="en-GB" sz="1100" b="1" dirty="0" smtClean="0"/>
                        <a:t>Aerosol Properties</a:t>
                      </a:r>
                      <a:endParaRPr lang="en-GB" sz="1100" b="1" dirty="0"/>
                    </a:p>
                  </a:txBody>
                  <a:tcPr>
                    <a:solidFill>
                      <a:srgbClr val="CDE3A0"/>
                    </a:solidFill>
                  </a:tcPr>
                </a:tc>
                <a:tc>
                  <a:txBody>
                    <a:bodyPr/>
                    <a:lstStyle/>
                    <a:p>
                      <a:endParaRPr lang="en-GB" sz="1100" b="1" dirty="0"/>
                    </a:p>
                  </a:txBody>
                  <a:tcPr>
                    <a:solidFill>
                      <a:srgbClr val="CCFFFF"/>
                    </a:solidFill>
                  </a:tcPr>
                </a:tc>
                <a:tc gridSpan="2">
                  <a:txBody>
                    <a:bodyPr/>
                    <a:lstStyle/>
                    <a:p>
                      <a:r>
                        <a:rPr lang="en-GB" sz="1100" b="1" dirty="0" smtClean="0"/>
                        <a:t>Sea Surface Temperature</a:t>
                      </a:r>
                      <a:endParaRPr lang="en-GB" sz="1100" b="1" dirty="0"/>
                    </a:p>
                  </a:txBody>
                  <a:tcPr>
                    <a:solidFill>
                      <a:srgbClr val="CCFFFF"/>
                    </a:solidFill>
                  </a:tcPr>
                </a:tc>
                <a:tc hMerge="1">
                  <a:txBody>
                    <a:bodyPr/>
                    <a:lstStyle/>
                    <a:p>
                      <a:endParaRPr lang="en-GB"/>
                    </a:p>
                  </a:txBody>
                  <a:tcPr/>
                </a:tc>
                <a:tc gridSpan="2">
                  <a:txBody>
                    <a:bodyPr/>
                    <a:lstStyle/>
                    <a:p>
                      <a:r>
                        <a:rPr lang="en-GB" sz="1100" b="1" dirty="0" smtClean="0"/>
                        <a:t>Land Cover</a:t>
                      </a:r>
                      <a:endParaRPr lang="en-GB" sz="1100" b="1" dirty="0"/>
                    </a:p>
                  </a:txBody>
                  <a:tcPr>
                    <a:solidFill>
                      <a:srgbClr val="CCFFFF"/>
                    </a:solidFill>
                  </a:tcPr>
                </a:tc>
                <a:tc hMerge="1">
                  <a:txBody>
                    <a:bodyPr/>
                    <a:lstStyle/>
                    <a:p>
                      <a:endParaRPr lang="en-GB"/>
                    </a:p>
                  </a:txBody>
                  <a:tcPr/>
                </a:tc>
              </a:tr>
              <a:tr h="259894">
                <a:tc gridSpan="2">
                  <a:txBody>
                    <a:bodyPr/>
                    <a:lstStyle/>
                    <a:p>
                      <a:r>
                        <a:rPr lang="en-GB" sz="1100" b="1" dirty="0" err="1" smtClean="0"/>
                        <a:t>Methan</a:t>
                      </a:r>
                      <a:r>
                        <a:rPr lang="en-GB" sz="1100" b="1" dirty="0" smtClean="0"/>
                        <a:t> &amp; Long Lived GHGs</a:t>
                      </a:r>
                      <a:endParaRPr lang="en-GB" sz="1100" b="1" dirty="0"/>
                    </a:p>
                  </a:txBody>
                  <a:tcPr>
                    <a:solidFill>
                      <a:srgbClr val="CCFFFF"/>
                    </a:solidFill>
                  </a:tcPr>
                </a:tc>
                <a:tc hMerge="1">
                  <a:txBody>
                    <a:bodyPr/>
                    <a:lstStyle/>
                    <a:p>
                      <a:endParaRPr lang="en-GB"/>
                    </a:p>
                  </a:txBody>
                  <a:tcPr/>
                </a:tc>
                <a:tc>
                  <a:txBody>
                    <a:bodyPr/>
                    <a:lstStyle/>
                    <a:p>
                      <a:r>
                        <a:rPr lang="en-GB" sz="1100" b="1" dirty="0" smtClean="0"/>
                        <a:t>Sea Level</a:t>
                      </a:r>
                      <a:endParaRPr lang="en-GB" sz="1100" b="1" dirty="0"/>
                    </a:p>
                  </a:txBody>
                  <a:tcPr>
                    <a:solidFill>
                      <a:srgbClr val="CDE3A0"/>
                    </a:solidFill>
                  </a:tcPr>
                </a:tc>
                <a:tc>
                  <a:txBody>
                    <a:bodyPr/>
                    <a:lstStyle/>
                    <a:p>
                      <a:endParaRPr lang="en-GB" sz="1100" b="1" dirty="0"/>
                    </a:p>
                  </a:txBody>
                  <a:tcPr>
                    <a:solidFill>
                      <a:srgbClr val="CCFFFF"/>
                    </a:solidFill>
                  </a:tcPr>
                </a:tc>
                <a:tc>
                  <a:txBody>
                    <a:bodyPr/>
                    <a:lstStyle/>
                    <a:p>
                      <a:r>
                        <a:rPr lang="en-GB" sz="1100" b="1" dirty="0" smtClean="0"/>
                        <a:t>Fire Disturbance</a:t>
                      </a:r>
                      <a:endParaRPr lang="en-GB" sz="1100" b="1" dirty="0"/>
                    </a:p>
                  </a:txBody>
                  <a:tcPr>
                    <a:solidFill>
                      <a:srgbClr val="CDE3A0"/>
                    </a:solidFill>
                  </a:tcPr>
                </a:tc>
                <a:tc>
                  <a:txBody>
                    <a:bodyPr/>
                    <a:lstStyle/>
                    <a:p>
                      <a:endParaRPr lang="en-GB" sz="1100" b="1" dirty="0"/>
                    </a:p>
                  </a:txBody>
                  <a:tcPr>
                    <a:solidFill>
                      <a:srgbClr val="CCFFFF"/>
                    </a:solidFill>
                  </a:tcPr>
                </a:tc>
              </a:tr>
              <a:tr h="259894">
                <a:tc>
                  <a:txBody>
                    <a:bodyPr/>
                    <a:lstStyle/>
                    <a:p>
                      <a:r>
                        <a:rPr lang="en-GB" sz="1100" b="1" dirty="0" smtClean="0"/>
                        <a:t>Ozone</a:t>
                      </a:r>
                      <a:endParaRPr lang="en-GB" sz="1100" b="1" dirty="0"/>
                    </a:p>
                  </a:txBody>
                  <a:tcPr>
                    <a:solidFill>
                      <a:srgbClr val="CDE3A0"/>
                    </a:solidFill>
                  </a:tcPr>
                </a:tc>
                <a:tc>
                  <a:txBody>
                    <a:bodyPr/>
                    <a:lstStyle/>
                    <a:p>
                      <a:endParaRPr lang="en-GB" sz="1100" b="1" dirty="0"/>
                    </a:p>
                  </a:txBody>
                  <a:tcPr>
                    <a:solidFill>
                      <a:srgbClr val="CCFFFF"/>
                    </a:solidFill>
                  </a:tcPr>
                </a:tc>
                <a:tc>
                  <a:txBody>
                    <a:bodyPr/>
                    <a:lstStyle/>
                    <a:p>
                      <a:r>
                        <a:rPr lang="en-GB" sz="1100" b="1" dirty="0" smtClean="0"/>
                        <a:t>Sea Ice</a:t>
                      </a:r>
                      <a:endParaRPr lang="en-GB" sz="1100" b="1" dirty="0"/>
                    </a:p>
                  </a:txBody>
                  <a:tcPr>
                    <a:solidFill>
                      <a:srgbClr val="CDE3A0"/>
                    </a:solidFill>
                  </a:tcPr>
                </a:tc>
                <a:tc>
                  <a:txBody>
                    <a:bodyPr/>
                    <a:lstStyle/>
                    <a:p>
                      <a:endParaRPr lang="en-GB" sz="1100" b="1" dirty="0"/>
                    </a:p>
                  </a:txBody>
                  <a:tcPr>
                    <a:solidFill>
                      <a:srgbClr val="CCFFFF"/>
                    </a:solidFill>
                  </a:tcPr>
                </a:tc>
                <a:tc gridSpan="2">
                  <a:txBody>
                    <a:bodyPr/>
                    <a:lstStyle/>
                    <a:p>
                      <a:r>
                        <a:rPr lang="en-GB" sz="1100" b="1" dirty="0" smtClean="0"/>
                        <a:t>Soil Moisture</a:t>
                      </a:r>
                      <a:endParaRPr lang="en-GB" sz="1100" b="1" dirty="0"/>
                    </a:p>
                  </a:txBody>
                  <a:tcPr>
                    <a:solidFill>
                      <a:srgbClr val="CCFFFF"/>
                    </a:solidFill>
                  </a:tcPr>
                </a:tc>
                <a:tc hMerge="1">
                  <a:txBody>
                    <a:bodyPr/>
                    <a:lstStyle/>
                    <a:p>
                      <a:endParaRPr lang="en-GB"/>
                    </a:p>
                  </a:txBody>
                  <a:tcPr/>
                </a:tc>
              </a:tr>
              <a:tr h="259894">
                <a:tc gridSpan="2">
                  <a:txBody>
                    <a:bodyPr/>
                    <a:lstStyle/>
                    <a:p>
                      <a:r>
                        <a:rPr lang="en-GB" sz="1100" b="1" dirty="0" smtClean="0"/>
                        <a:t>Carbon Dioxide</a:t>
                      </a:r>
                      <a:endParaRPr lang="en-GB" sz="1100" b="1" dirty="0"/>
                    </a:p>
                  </a:txBody>
                  <a:tcPr>
                    <a:solidFill>
                      <a:srgbClr val="CCFFFF"/>
                    </a:solidFill>
                  </a:tcPr>
                </a:tc>
                <a:tc hMerge="1">
                  <a:txBody>
                    <a:bodyPr/>
                    <a:lstStyle/>
                    <a:p>
                      <a:endParaRPr lang="en-GB"/>
                    </a:p>
                  </a:txBody>
                  <a:tcPr/>
                </a:tc>
                <a:tc gridSpan="2">
                  <a:txBody>
                    <a:bodyPr/>
                    <a:lstStyle/>
                    <a:p>
                      <a:r>
                        <a:rPr lang="en-GB" sz="1100" b="1" dirty="0" smtClean="0"/>
                        <a:t>Ocean Colour</a:t>
                      </a:r>
                      <a:endParaRPr lang="en-GB" sz="1100" b="1" dirty="0"/>
                    </a:p>
                  </a:txBody>
                  <a:tcPr>
                    <a:solidFill>
                      <a:srgbClr val="CCFFFF"/>
                    </a:solidFill>
                  </a:tcPr>
                </a:tc>
                <a:tc hMerge="1">
                  <a:txBody>
                    <a:bodyPr/>
                    <a:lstStyle/>
                    <a:p>
                      <a:endParaRPr lang="en-GB"/>
                    </a:p>
                  </a:txBody>
                  <a:tcPr/>
                </a:tc>
                <a:tc gridSpan="2">
                  <a:txBody>
                    <a:bodyPr/>
                    <a:lstStyle/>
                    <a:p>
                      <a:r>
                        <a:rPr lang="en-GB" sz="1100" b="1" dirty="0" smtClean="0"/>
                        <a:t>Glacier and Ice Caps</a:t>
                      </a:r>
                      <a:endParaRPr lang="en-GB" sz="1100" b="1" dirty="0"/>
                    </a:p>
                  </a:txBody>
                  <a:tcPr>
                    <a:solidFill>
                      <a:srgbClr val="CCFFFF"/>
                    </a:solidFill>
                  </a:tcPr>
                </a:tc>
                <a:tc hMerge="1">
                  <a:txBody>
                    <a:bodyPr/>
                    <a:lstStyle/>
                    <a:p>
                      <a:endParaRPr lang="en-GB"/>
                    </a:p>
                  </a:txBody>
                  <a:tcPr/>
                </a:tc>
              </a:tr>
              <a:tr h="259894">
                <a:tc gridSpan="2">
                  <a:txBody>
                    <a:bodyPr/>
                    <a:lstStyle/>
                    <a:p>
                      <a:r>
                        <a:rPr lang="en-GB" sz="1100" b="1" dirty="0" smtClean="0"/>
                        <a:t>Precursors (for Aerosol &amp; O3)</a:t>
                      </a:r>
                      <a:endParaRPr lang="en-GB" sz="1100" b="1" dirty="0"/>
                    </a:p>
                  </a:txBody>
                  <a:tcPr>
                    <a:solidFill>
                      <a:srgbClr val="CDE3A0"/>
                    </a:solidFill>
                  </a:tcPr>
                </a:tc>
                <a:tc hMerge="1">
                  <a:txBody>
                    <a:bodyPr/>
                    <a:lstStyle/>
                    <a:p>
                      <a:endParaRPr lang="en-GB"/>
                    </a:p>
                  </a:txBody>
                  <a:tcPr/>
                </a:tc>
                <a:tc gridSpan="2">
                  <a:txBody>
                    <a:bodyPr/>
                    <a:lstStyle/>
                    <a:p>
                      <a:r>
                        <a:rPr lang="en-GB" sz="1100" b="1" dirty="0" smtClean="0"/>
                        <a:t>Sea State</a:t>
                      </a:r>
                      <a:endParaRPr lang="en-GB" sz="1100" b="1" dirty="0"/>
                    </a:p>
                  </a:txBody>
                  <a:tcPr>
                    <a:solidFill>
                      <a:srgbClr val="FFFFCC"/>
                    </a:solidFill>
                  </a:tcPr>
                </a:tc>
                <a:tc hMerge="1">
                  <a:txBody>
                    <a:bodyPr/>
                    <a:lstStyle/>
                    <a:p>
                      <a:endParaRPr lang="en-GB"/>
                    </a:p>
                  </a:txBody>
                  <a:tcPr/>
                </a:tc>
                <a:tc gridSpan="2">
                  <a:txBody>
                    <a:bodyPr/>
                    <a:lstStyle/>
                    <a:p>
                      <a:r>
                        <a:rPr lang="en-GB" sz="1100" b="1" dirty="0" smtClean="0"/>
                        <a:t>Ice Sheets</a:t>
                      </a:r>
                      <a:endParaRPr lang="en-GB" sz="1100" b="1" dirty="0"/>
                    </a:p>
                  </a:txBody>
                  <a:tcPr>
                    <a:solidFill>
                      <a:srgbClr val="CCFFFF"/>
                    </a:solidFill>
                  </a:tcPr>
                </a:tc>
                <a:tc hMerge="1">
                  <a:txBody>
                    <a:bodyPr/>
                    <a:lstStyle/>
                    <a:p>
                      <a:endParaRPr lang="en-GB"/>
                    </a:p>
                  </a:txBody>
                  <a:tcPr/>
                </a:tc>
              </a:tr>
              <a:tr h="259894">
                <a:tc gridSpan="2">
                  <a:txBody>
                    <a:bodyPr/>
                    <a:lstStyle/>
                    <a:p>
                      <a:r>
                        <a:rPr lang="en-GB" sz="1100" b="1" dirty="0" smtClean="0"/>
                        <a:t>Upper Air</a:t>
                      </a:r>
                      <a:endParaRPr lang="en-GB" sz="1100" b="1" dirty="0"/>
                    </a:p>
                  </a:txBody>
                  <a:tcPr>
                    <a:solidFill>
                      <a:schemeClr val="bg1">
                        <a:lumMod val="85000"/>
                      </a:schemeClr>
                    </a:solidFill>
                  </a:tcPr>
                </a:tc>
                <a:tc hMerge="1">
                  <a:txBody>
                    <a:bodyPr/>
                    <a:lstStyle/>
                    <a:p>
                      <a:endParaRPr lang="en-GB"/>
                    </a:p>
                  </a:txBody>
                  <a:tcPr/>
                </a:tc>
                <a:tc gridSpan="2">
                  <a:txBody>
                    <a:bodyPr/>
                    <a:lstStyle/>
                    <a:p>
                      <a:r>
                        <a:rPr lang="en-GB" sz="1100" b="1" dirty="0" smtClean="0"/>
                        <a:t>Current</a:t>
                      </a:r>
                      <a:endParaRPr lang="en-GB" sz="1100" b="1" dirty="0"/>
                    </a:p>
                  </a:txBody>
                  <a:tcPr>
                    <a:solidFill>
                      <a:srgbClr val="FFFFCC"/>
                    </a:solidFill>
                  </a:tcPr>
                </a:tc>
                <a:tc hMerge="1">
                  <a:txBody>
                    <a:bodyPr/>
                    <a:lstStyle/>
                    <a:p>
                      <a:endParaRPr lang="en-GB"/>
                    </a:p>
                  </a:txBody>
                  <a:tcPr/>
                </a:tc>
                <a:tc gridSpan="2">
                  <a:txBody>
                    <a:bodyPr/>
                    <a:lstStyle/>
                    <a:p>
                      <a:r>
                        <a:rPr lang="en-GB" sz="1100" b="1" dirty="0" smtClean="0"/>
                        <a:t>Snow Cover</a:t>
                      </a:r>
                      <a:endParaRPr lang="en-GB" sz="1100" b="1" dirty="0"/>
                    </a:p>
                  </a:txBody>
                  <a:tcPr>
                    <a:solidFill>
                      <a:srgbClr val="FFFFCC"/>
                    </a:solidFill>
                  </a:tcPr>
                </a:tc>
                <a:tc hMerge="1">
                  <a:txBody>
                    <a:bodyPr/>
                    <a:lstStyle/>
                    <a:p>
                      <a:endParaRPr lang="en-GB"/>
                    </a:p>
                  </a:txBody>
                  <a:tcPr/>
                </a:tc>
              </a:tr>
              <a:tr h="259894">
                <a:tc>
                  <a:txBody>
                    <a:bodyPr/>
                    <a:lstStyle/>
                    <a:p>
                      <a:r>
                        <a:rPr lang="en-GB" sz="1100" b="1" dirty="0" smtClean="0"/>
                        <a:t>Cloud Properties</a:t>
                      </a:r>
                      <a:endParaRPr lang="en-GB" sz="1100" b="1" dirty="0"/>
                    </a:p>
                  </a:txBody>
                  <a:tcPr>
                    <a:solidFill>
                      <a:srgbClr val="CDE3A0"/>
                    </a:solidFill>
                  </a:tcPr>
                </a:tc>
                <a:tc>
                  <a:txBody>
                    <a:bodyPr/>
                    <a:lstStyle/>
                    <a:p>
                      <a:endParaRPr lang="en-GB" sz="1100" b="1" dirty="0"/>
                    </a:p>
                  </a:txBody>
                  <a:tcPr>
                    <a:solidFill>
                      <a:srgbClr val="CCFFFF"/>
                    </a:solidFill>
                  </a:tcPr>
                </a:tc>
                <a:tc gridSpan="2">
                  <a:txBody>
                    <a:bodyPr/>
                    <a:lstStyle/>
                    <a:p>
                      <a:r>
                        <a:rPr lang="en-GB" sz="1100" b="1" dirty="0" smtClean="0"/>
                        <a:t>Sea Surface Salinity</a:t>
                      </a:r>
                      <a:endParaRPr lang="en-GB" sz="1100" b="1" dirty="0"/>
                    </a:p>
                  </a:txBody>
                  <a:tcPr>
                    <a:solidFill>
                      <a:srgbClr val="FFFFCC"/>
                    </a:solidFill>
                  </a:tcPr>
                </a:tc>
                <a:tc hMerge="1">
                  <a:txBody>
                    <a:bodyPr/>
                    <a:lstStyle/>
                    <a:p>
                      <a:endParaRPr lang="en-GB"/>
                    </a:p>
                  </a:txBody>
                  <a:tcPr/>
                </a:tc>
                <a:tc>
                  <a:txBody>
                    <a:bodyPr/>
                    <a:lstStyle/>
                    <a:p>
                      <a:r>
                        <a:rPr lang="en-GB" sz="1100" b="1" dirty="0" err="1" smtClean="0"/>
                        <a:t>Albedo</a:t>
                      </a:r>
                      <a:endParaRPr lang="en-GB" sz="1100" b="1" dirty="0"/>
                    </a:p>
                  </a:txBody>
                  <a:tcPr>
                    <a:solidFill>
                      <a:srgbClr val="CDE3A0"/>
                    </a:solidFill>
                  </a:tcPr>
                </a:tc>
                <a:tc>
                  <a:txBody>
                    <a:bodyPr/>
                    <a:lstStyle/>
                    <a:p>
                      <a:endParaRPr lang="en-GB" sz="1100" b="1" dirty="0"/>
                    </a:p>
                  </a:txBody>
                  <a:tcPr>
                    <a:solidFill>
                      <a:srgbClr val="FFFFCC"/>
                    </a:solidFill>
                  </a:tcPr>
                </a:tc>
              </a:tr>
              <a:tr h="259894">
                <a:tc gridSpan="2">
                  <a:txBody>
                    <a:bodyPr/>
                    <a:lstStyle/>
                    <a:p>
                      <a:r>
                        <a:rPr lang="en-GB" sz="1100" b="1" dirty="0" smtClean="0"/>
                        <a:t>Temperature</a:t>
                      </a:r>
                      <a:endParaRPr lang="en-GB" sz="1100" b="1" dirty="0"/>
                    </a:p>
                  </a:txBody>
                  <a:tcPr>
                    <a:solidFill>
                      <a:srgbClr val="CDE3A0"/>
                    </a:solidFill>
                  </a:tcPr>
                </a:tc>
                <a:tc hMerge="1">
                  <a:txBody>
                    <a:bodyPr/>
                    <a:lstStyle/>
                    <a:p>
                      <a:endParaRPr lang="en-GB"/>
                    </a:p>
                  </a:txBody>
                  <a:tcPr/>
                </a:tc>
                <a:tc gridSpan="2">
                  <a:txBody>
                    <a:bodyPr/>
                    <a:lstStyle/>
                    <a:p>
                      <a:r>
                        <a:rPr lang="en-GB" sz="1100" b="1" dirty="0" smtClean="0"/>
                        <a:t>Carbon Dioxide Partial Pressure</a:t>
                      </a:r>
                      <a:endParaRPr lang="en-GB" sz="1100" b="1" dirty="0"/>
                    </a:p>
                  </a:txBody>
                  <a:tcPr>
                    <a:solidFill>
                      <a:schemeClr val="bg1"/>
                    </a:solidFill>
                  </a:tcPr>
                </a:tc>
                <a:tc hMerge="1">
                  <a:txBody>
                    <a:bodyPr/>
                    <a:lstStyle/>
                    <a:p>
                      <a:endParaRPr lang="en-GB"/>
                    </a:p>
                  </a:txBody>
                  <a:tcPr/>
                </a:tc>
                <a:tc>
                  <a:txBody>
                    <a:bodyPr/>
                    <a:lstStyle/>
                    <a:p>
                      <a:r>
                        <a:rPr lang="en-GB" sz="1100" b="1" dirty="0" smtClean="0"/>
                        <a:t>Leaf Area Index</a:t>
                      </a:r>
                      <a:endParaRPr lang="en-GB" sz="1100" b="1" dirty="0"/>
                    </a:p>
                  </a:txBody>
                  <a:tcPr>
                    <a:solidFill>
                      <a:srgbClr val="CDE3A0"/>
                    </a:solidFill>
                  </a:tcPr>
                </a:tc>
                <a:tc>
                  <a:txBody>
                    <a:bodyPr/>
                    <a:lstStyle/>
                    <a:p>
                      <a:endParaRPr lang="en-GB" sz="1100" b="1" dirty="0"/>
                    </a:p>
                  </a:txBody>
                  <a:tcPr>
                    <a:solidFill>
                      <a:srgbClr val="FFFFCC"/>
                    </a:solidFill>
                  </a:tcPr>
                </a:tc>
              </a:tr>
              <a:tr h="259894">
                <a:tc gridSpan="2">
                  <a:txBody>
                    <a:bodyPr/>
                    <a:lstStyle/>
                    <a:p>
                      <a:r>
                        <a:rPr lang="en-GB" sz="1100" b="1" dirty="0" smtClean="0"/>
                        <a:t>Water</a:t>
                      </a:r>
                      <a:r>
                        <a:rPr lang="en-GB" sz="1100" b="1" baseline="0" dirty="0" smtClean="0"/>
                        <a:t> Vapour</a:t>
                      </a:r>
                      <a:endParaRPr lang="en-GB" sz="1100" b="1" dirty="0"/>
                    </a:p>
                  </a:txBody>
                  <a:tcPr>
                    <a:solidFill>
                      <a:srgbClr val="CDE3A0"/>
                    </a:solidFill>
                  </a:tcPr>
                </a:tc>
                <a:tc hMerge="1">
                  <a:txBody>
                    <a:bodyPr/>
                    <a:lstStyle/>
                    <a:p>
                      <a:endParaRPr lang="en-GB"/>
                    </a:p>
                  </a:txBody>
                  <a:tcPr/>
                </a:tc>
                <a:tc gridSpan="2">
                  <a:txBody>
                    <a:bodyPr/>
                    <a:lstStyle/>
                    <a:p>
                      <a:r>
                        <a:rPr lang="en-GB" sz="1100" b="1" dirty="0" smtClean="0"/>
                        <a:t>Phytoplankton</a:t>
                      </a:r>
                      <a:endParaRPr lang="en-GB" sz="1100" b="1" dirty="0"/>
                    </a:p>
                  </a:txBody>
                  <a:tcPr>
                    <a:solidFill>
                      <a:schemeClr val="bg1"/>
                    </a:solidFill>
                  </a:tcPr>
                </a:tc>
                <a:tc hMerge="1">
                  <a:txBody>
                    <a:bodyPr/>
                    <a:lstStyle/>
                    <a:p>
                      <a:endParaRPr lang="en-GB"/>
                    </a:p>
                  </a:txBody>
                  <a:tcPr/>
                </a:tc>
                <a:tc>
                  <a:txBody>
                    <a:bodyPr/>
                    <a:lstStyle/>
                    <a:p>
                      <a:r>
                        <a:rPr lang="en-GB" sz="1100" b="1" dirty="0" smtClean="0"/>
                        <a:t>FAPAR</a:t>
                      </a:r>
                      <a:endParaRPr lang="en-GB" sz="1100" b="1" dirty="0"/>
                    </a:p>
                  </a:txBody>
                  <a:tcPr>
                    <a:solidFill>
                      <a:srgbClr val="CDE3A0"/>
                    </a:solidFill>
                  </a:tcPr>
                </a:tc>
                <a:tc>
                  <a:txBody>
                    <a:bodyPr/>
                    <a:lstStyle/>
                    <a:p>
                      <a:endParaRPr lang="en-GB" sz="1100" b="1" dirty="0"/>
                    </a:p>
                  </a:txBody>
                  <a:tcPr>
                    <a:solidFill>
                      <a:srgbClr val="FFFFCC"/>
                    </a:solidFill>
                  </a:tcPr>
                </a:tc>
              </a:tr>
              <a:tr h="259894">
                <a:tc gridSpan="2">
                  <a:txBody>
                    <a:bodyPr/>
                    <a:lstStyle/>
                    <a:p>
                      <a:r>
                        <a:rPr lang="en-GB" sz="1100" b="1" dirty="0" smtClean="0"/>
                        <a:t>Wind Speed and Direction</a:t>
                      </a:r>
                      <a:endParaRPr lang="en-GB" sz="1100" b="1" dirty="0"/>
                    </a:p>
                  </a:txBody>
                  <a:tcPr>
                    <a:solidFill>
                      <a:srgbClr val="CDE3A0"/>
                    </a:solidFill>
                  </a:tcPr>
                </a:tc>
                <a:tc hMerge="1">
                  <a:txBody>
                    <a:bodyPr/>
                    <a:lstStyle/>
                    <a:p>
                      <a:endParaRPr lang="en-GB"/>
                    </a:p>
                  </a:txBody>
                  <a:tcPr/>
                </a:tc>
                <a:tc gridSpan="2">
                  <a:txBody>
                    <a:bodyPr/>
                    <a:lstStyle/>
                    <a:p>
                      <a:r>
                        <a:rPr lang="en-GB" sz="1100" b="1" dirty="0" smtClean="0"/>
                        <a:t>Ocean Acidity</a:t>
                      </a:r>
                      <a:endParaRPr lang="en-GB" sz="1100" b="1" dirty="0"/>
                    </a:p>
                  </a:txBody>
                  <a:tcPr>
                    <a:solidFill>
                      <a:schemeClr val="bg1"/>
                    </a:solidFill>
                  </a:tcPr>
                </a:tc>
                <a:tc hMerge="1">
                  <a:txBody>
                    <a:bodyPr/>
                    <a:lstStyle/>
                    <a:p>
                      <a:endParaRPr lang="en-GB"/>
                    </a:p>
                  </a:txBody>
                  <a:tcPr/>
                </a:tc>
                <a:tc gridSpan="2">
                  <a:txBody>
                    <a:bodyPr/>
                    <a:lstStyle/>
                    <a:p>
                      <a:r>
                        <a:rPr lang="en-GB" sz="1100" b="1" dirty="0" smtClean="0"/>
                        <a:t>Lakes</a:t>
                      </a:r>
                      <a:endParaRPr lang="en-GB" sz="1100" b="1" dirty="0"/>
                    </a:p>
                  </a:txBody>
                  <a:tcPr>
                    <a:solidFill>
                      <a:srgbClr val="FFFFCC"/>
                    </a:solidFill>
                  </a:tcPr>
                </a:tc>
                <a:tc hMerge="1">
                  <a:txBody>
                    <a:bodyPr/>
                    <a:lstStyle/>
                    <a:p>
                      <a:endParaRPr lang="en-GB"/>
                    </a:p>
                  </a:txBody>
                  <a:tcPr/>
                </a:tc>
              </a:tr>
              <a:tr h="259894">
                <a:tc gridSpan="2">
                  <a:txBody>
                    <a:bodyPr/>
                    <a:lstStyle/>
                    <a:p>
                      <a:r>
                        <a:rPr lang="en-GB" sz="1100" b="1" dirty="0" smtClean="0"/>
                        <a:t>Earth Radiation Budget</a:t>
                      </a:r>
                      <a:endParaRPr lang="en-GB" sz="1100" b="1" dirty="0"/>
                    </a:p>
                  </a:txBody>
                  <a:tcPr>
                    <a:solidFill>
                      <a:srgbClr val="CDE3A0"/>
                    </a:solidFill>
                  </a:tcPr>
                </a:tc>
                <a:tc hMerge="1">
                  <a:txBody>
                    <a:bodyPr/>
                    <a:lstStyle/>
                    <a:p>
                      <a:endParaRPr lang="en-GB"/>
                    </a:p>
                  </a:txBody>
                  <a:tcPr/>
                </a:tc>
                <a:tc gridSpan="2">
                  <a:txBody>
                    <a:bodyPr/>
                    <a:lstStyle/>
                    <a:p>
                      <a:r>
                        <a:rPr lang="en-GB" sz="1100" b="1" dirty="0" smtClean="0"/>
                        <a:t>Sub Surface</a:t>
                      </a:r>
                      <a:endParaRPr lang="en-GB" sz="1100" b="1" dirty="0"/>
                    </a:p>
                  </a:txBody>
                  <a:tcPr>
                    <a:solidFill>
                      <a:schemeClr val="bg1">
                        <a:lumMod val="85000"/>
                      </a:schemeClr>
                    </a:solidFill>
                  </a:tcPr>
                </a:tc>
                <a:tc hMerge="1">
                  <a:txBody>
                    <a:bodyPr/>
                    <a:lstStyle/>
                    <a:p>
                      <a:endParaRPr lang="en-GB"/>
                    </a:p>
                  </a:txBody>
                  <a:tcPr/>
                </a:tc>
                <a:tc gridSpan="2">
                  <a:txBody>
                    <a:bodyPr/>
                    <a:lstStyle/>
                    <a:p>
                      <a:r>
                        <a:rPr lang="en-GB" sz="1100" b="1" dirty="0" smtClean="0"/>
                        <a:t>Above Ground Biomass</a:t>
                      </a:r>
                      <a:endParaRPr lang="en-GB" sz="1100" b="1" dirty="0"/>
                    </a:p>
                  </a:txBody>
                  <a:tcPr>
                    <a:solidFill>
                      <a:srgbClr val="FFFFCC"/>
                    </a:solidFill>
                  </a:tcPr>
                </a:tc>
                <a:tc hMerge="1">
                  <a:txBody>
                    <a:bodyPr/>
                    <a:lstStyle/>
                    <a:p>
                      <a:endParaRPr lang="en-GB"/>
                    </a:p>
                  </a:txBody>
                  <a:tcPr/>
                </a:tc>
              </a:tr>
              <a:tr h="259894">
                <a:tc gridSpan="2">
                  <a:txBody>
                    <a:bodyPr/>
                    <a:lstStyle/>
                    <a:p>
                      <a:r>
                        <a:rPr lang="en-GB" sz="1100" b="1" dirty="0" smtClean="0"/>
                        <a:t>Surface</a:t>
                      </a:r>
                      <a:endParaRPr lang="en-GB" sz="1100" b="1" dirty="0"/>
                    </a:p>
                  </a:txBody>
                  <a:tcPr>
                    <a:solidFill>
                      <a:schemeClr val="bg1">
                        <a:lumMod val="85000"/>
                      </a:schemeClr>
                    </a:solidFill>
                  </a:tcPr>
                </a:tc>
                <a:tc hMerge="1">
                  <a:txBody>
                    <a:bodyPr/>
                    <a:lstStyle/>
                    <a:p>
                      <a:endParaRPr lang="en-GB"/>
                    </a:p>
                  </a:txBody>
                  <a:tcPr/>
                </a:tc>
                <a:tc gridSpan="2">
                  <a:txBody>
                    <a:bodyPr/>
                    <a:lstStyle/>
                    <a:p>
                      <a:r>
                        <a:rPr lang="en-GB" sz="1100" b="1" dirty="0" smtClean="0"/>
                        <a:t>Carbon</a:t>
                      </a:r>
                      <a:endParaRPr lang="en-GB" sz="1100" b="1" dirty="0"/>
                    </a:p>
                  </a:txBody>
                  <a:tcPr>
                    <a:solidFill>
                      <a:schemeClr val="bg1"/>
                    </a:solidFill>
                  </a:tcPr>
                </a:tc>
                <a:tc hMerge="1">
                  <a:txBody>
                    <a:bodyPr/>
                    <a:lstStyle/>
                    <a:p>
                      <a:endParaRPr lang="en-GB"/>
                    </a:p>
                  </a:txBody>
                  <a:tcPr/>
                </a:tc>
                <a:tc gridSpan="2">
                  <a:txBody>
                    <a:bodyPr/>
                    <a:lstStyle/>
                    <a:p>
                      <a:r>
                        <a:rPr lang="en-GB" sz="1100" b="1" dirty="0" smtClean="0"/>
                        <a:t>Permafrost</a:t>
                      </a:r>
                      <a:endParaRPr lang="en-GB" sz="1100" b="1" dirty="0"/>
                    </a:p>
                  </a:txBody>
                  <a:tcPr>
                    <a:solidFill>
                      <a:schemeClr val="bg1"/>
                    </a:solidFill>
                  </a:tcPr>
                </a:tc>
                <a:tc hMerge="1">
                  <a:txBody>
                    <a:bodyPr/>
                    <a:lstStyle/>
                    <a:p>
                      <a:endParaRPr lang="en-GB"/>
                    </a:p>
                  </a:txBody>
                  <a:tcPr/>
                </a:tc>
              </a:tr>
              <a:tr h="259894">
                <a:tc gridSpan="2">
                  <a:txBody>
                    <a:bodyPr/>
                    <a:lstStyle/>
                    <a:p>
                      <a:r>
                        <a:rPr lang="en-GB" sz="1100" b="1" dirty="0" smtClean="0"/>
                        <a:t>Surface Air Pressure</a:t>
                      </a:r>
                      <a:endParaRPr lang="en-GB" sz="1100" b="1" dirty="0"/>
                    </a:p>
                  </a:txBody>
                  <a:tcPr>
                    <a:solidFill>
                      <a:schemeClr val="bg1"/>
                    </a:solidFill>
                  </a:tcPr>
                </a:tc>
                <a:tc hMerge="1">
                  <a:txBody>
                    <a:bodyPr/>
                    <a:lstStyle/>
                    <a:p>
                      <a:endParaRPr lang="en-GB"/>
                    </a:p>
                  </a:txBody>
                  <a:tcPr/>
                </a:tc>
                <a:tc gridSpan="2">
                  <a:txBody>
                    <a:bodyPr/>
                    <a:lstStyle/>
                    <a:p>
                      <a:r>
                        <a:rPr lang="en-GB" sz="1100" b="1" dirty="0" smtClean="0"/>
                        <a:t>Current</a:t>
                      </a:r>
                      <a:endParaRPr lang="en-GB" sz="1100" b="1" dirty="0"/>
                    </a:p>
                  </a:txBody>
                  <a:tcPr>
                    <a:solidFill>
                      <a:schemeClr val="bg1"/>
                    </a:solidFill>
                  </a:tcPr>
                </a:tc>
                <a:tc hMerge="1">
                  <a:txBody>
                    <a:bodyPr/>
                    <a:lstStyle/>
                    <a:p>
                      <a:endParaRPr lang="en-GB"/>
                    </a:p>
                  </a:txBody>
                  <a:tcPr/>
                </a:tc>
                <a:tc gridSpan="2">
                  <a:txBody>
                    <a:bodyPr/>
                    <a:lstStyle/>
                    <a:p>
                      <a:r>
                        <a:rPr lang="en-GB" sz="1100" b="1" dirty="0" smtClean="0"/>
                        <a:t>Ground Water</a:t>
                      </a:r>
                      <a:endParaRPr lang="en-GB" sz="1100" b="1" dirty="0"/>
                    </a:p>
                  </a:txBody>
                  <a:tcPr>
                    <a:solidFill>
                      <a:schemeClr val="bg1"/>
                    </a:solidFill>
                  </a:tcPr>
                </a:tc>
                <a:tc hMerge="1">
                  <a:txBody>
                    <a:bodyPr/>
                    <a:lstStyle/>
                    <a:p>
                      <a:endParaRPr lang="en-GB"/>
                    </a:p>
                  </a:txBody>
                  <a:tcPr/>
                </a:tc>
              </a:tr>
              <a:tr h="259894">
                <a:tc gridSpan="2">
                  <a:txBody>
                    <a:bodyPr/>
                    <a:lstStyle/>
                    <a:p>
                      <a:r>
                        <a:rPr lang="en-GB" sz="1100" b="1" dirty="0" smtClean="0"/>
                        <a:t>Surface Air Temperature</a:t>
                      </a:r>
                      <a:endParaRPr lang="en-GB" sz="1100" b="1" dirty="0"/>
                    </a:p>
                  </a:txBody>
                  <a:tcPr>
                    <a:solidFill>
                      <a:schemeClr val="bg1"/>
                    </a:solidFill>
                  </a:tcPr>
                </a:tc>
                <a:tc hMerge="1">
                  <a:txBody>
                    <a:bodyPr/>
                    <a:lstStyle/>
                    <a:p>
                      <a:endParaRPr lang="en-GB"/>
                    </a:p>
                  </a:txBody>
                  <a:tcPr/>
                </a:tc>
                <a:tc gridSpan="2">
                  <a:txBody>
                    <a:bodyPr/>
                    <a:lstStyle/>
                    <a:p>
                      <a:r>
                        <a:rPr lang="en-GB" sz="1100" b="1" dirty="0" smtClean="0"/>
                        <a:t>Nutrients</a:t>
                      </a:r>
                      <a:endParaRPr lang="en-GB" sz="1100" b="1" dirty="0"/>
                    </a:p>
                  </a:txBody>
                  <a:tcPr>
                    <a:solidFill>
                      <a:schemeClr val="bg1"/>
                    </a:solidFill>
                  </a:tcPr>
                </a:tc>
                <a:tc hMerge="1">
                  <a:txBody>
                    <a:bodyPr/>
                    <a:lstStyle/>
                    <a:p>
                      <a:endParaRPr lang="en-GB"/>
                    </a:p>
                  </a:txBody>
                  <a:tcPr/>
                </a:tc>
                <a:tc gridSpan="2">
                  <a:txBody>
                    <a:bodyPr/>
                    <a:lstStyle/>
                    <a:p>
                      <a:r>
                        <a:rPr lang="en-GB" sz="1100" b="1" dirty="0" smtClean="0"/>
                        <a:t>River Discharge</a:t>
                      </a:r>
                      <a:endParaRPr lang="en-GB" sz="1100" b="1" dirty="0"/>
                    </a:p>
                  </a:txBody>
                  <a:tcPr>
                    <a:solidFill>
                      <a:schemeClr val="bg1"/>
                    </a:solidFill>
                  </a:tcPr>
                </a:tc>
                <a:tc hMerge="1">
                  <a:txBody>
                    <a:bodyPr/>
                    <a:lstStyle/>
                    <a:p>
                      <a:endParaRPr lang="en-GB"/>
                    </a:p>
                  </a:txBody>
                  <a:tcPr/>
                </a:tc>
              </a:tr>
              <a:tr h="259894">
                <a:tc gridSpan="2">
                  <a:txBody>
                    <a:bodyPr/>
                    <a:lstStyle/>
                    <a:p>
                      <a:r>
                        <a:rPr lang="en-GB" sz="1100" b="1" dirty="0" smtClean="0"/>
                        <a:t>Surface Precipitation</a:t>
                      </a:r>
                      <a:endParaRPr lang="en-GB" sz="1100" b="1" dirty="0"/>
                    </a:p>
                  </a:txBody>
                  <a:tcPr>
                    <a:solidFill>
                      <a:srgbClr val="CDE3A0"/>
                    </a:solidFill>
                  </a:tcPr>
                </a:tc>
                <a:tc hMerge="1">
                  <a:txBody>
                    <a:bodyPr/>
                    <a:lstStyle/>
                    <a:p>
                      <a:endParaRPr lang="en-GB"/>
                    </a:p>
                  </a:txBody>
                  <a:tcPr/>
                </a:tc>
                <a:tc gridSpan="2">
                  <a:txBody>
                    <a:bodyPr/>
                    <a:lstStyle/>
                    <a:p>
                      <a:r>
                        <a:rPr lang="en-GB" sz="1100" b="1" dirty="0" smtClean="0"/>
                        <a:t>Ocean Acidity</a:t>
                      </a:r>
                      <a:endParaRPr lang="en-GB" sz="1100" b="1" dirty="0"/>
                    </a:p>
                  </a:txBody>
                  <a:tcPr>
                    <a:solidFill>
                      <a:schemeClr val="bg1"/>
                    </a:solidFill>
                  </a:tcPr>
                </a:tc>
                <a:tc hMerge="1">
                  <a:txBody>
                    <a:bodyPr/>
                    <a:lstStyle/>
                    <a:p>
                      <a:endParaRPr lang="en-GB"/>
                    </a:p>
                  </a:txBody>
                  <a:tcPr/>
                </a:tc>
                <a:tc gridSpan="2">
                  <a:txBody>
                    <a:bodyPr/>
                    <a:lstStyle/>
                    <a:p>
                      <a:r>
                        <a:rPr lang="en-GB" sz="1100" b="1" dirty="0" smtClean="0"/>
                        <a:t>Soil Carbon</a:t>
                      </a:r>
                      <a:endParaRPr lang="en-GB" sz="1100" b="1" dirty="0"/>
                    </a:p>
                  </a:txBody>
                  <a:tcPr>
                    <a:solidFill>
                      <a:schemeClr val="bg1"/>
                    </a:solidFill>
                  </a:tcPr>
                </a:tc>
                <a:tc hMerge="1">
                  <a:txBody>
                    <a:bodyPr/>
                    <a:lstStyle/>
                    <a:p>
                      <a:endParaRPr lang="en-GB"/>
                    </a:p>
                  </a:txBody>
                  <a:tcPr/>
                </a:tc>
              </a:tr>
              <a:tr h="259894">
                <a:tc gridSpan="2">
                  <a:txBody>
                    <a:bodyPr/>
                    <a:lstStyle/>
                    <a:p>
                      <a:r>
                        <a:rPr lang="en-GB" sz="1100" b="1" dirty="0" smtClean="0"/>
                        <a:t>Surface Radiation Budget</a:t>
                      </a:r>
                      <a:endParaRPr lang="en-GB" sz="1100" b="1" dirty="0"/>
                    </a:p>
                  </a:txBody>
                  <a:tcPr>
                    <a:solidFill>
                      <a:srgbClr val="CDE3A0"/>
                    </a:solidFill>
                  </a:tcPr>
                </a:tc>
                <a:tc hMerge="1">
                  <a:txBody>
                    <a:bodyPr/>
                    <a:lstStyle/>
                    <a:p>
                      <a:endParaRPr lang="en-GB"/>
                    </a:p>
                  </a:txBody>
                  <a:tcPr/>
                </a:tc>
                <a:tc gridSpan="2">
                  <a:txBody>
                    <a:bodyPr/>
                    <a:lstStyle/>
                    <a:p>
                      <a:r>
                        <a:rPr lang="en-GB" sz="1100" b="1" dirty="0" smtClean="0"/>
                        <a:t>Oxygen</a:t>
                      </a:r>
                      <a:endParaRPr lang="en-GB" sz="1100" b="1" dirty="0"/>
                    </a:p>
                  </a:txBody>
                  <a:tcPr>
                    <a:solidFill>
                      <a:schemeClr val="bg1"/>
                    </a:solidFill>
                  </a:tcPr>
                </a:tc>
                <a:tc hMerge="1">
                  <a:txBody>
                    <a:bodyPr/>
                    <a:lstStyle/>
                    <a:p>
                      <a:endParaRPr lang="en-GB"/>
                    </a:p>
                  </a:txBody>
                  <a:tcPr/>
                </a:tc>
                <a:tc gridSpan="2">
                  <a:txBody>
                    <a:bodyPr/>
                    <a:lstStyle/>
                    <a:p>
                      <a:pPr marL="0" marR="0" indent="0" algn="l" defTabSz="914279" rtl="0" eaLnBrk="1" fontAlgn="auto" latinLnBrk="0" hangingPunct="1">
                        <a:lnSpc>
                          <a:spcPct val="100000"/>
                        </a:lnSpc>
                        <a:spcBef>
                          <a:spcPts val="0"/>
                        </a:spcBef>
                        <a:spcAft>
                          <a:spcPts val="0"/>
                        </a:spcAft>
                        <a:buClrTx/>
                        <a:buSzTx/>
                        <a:buFontTx/>
                        <a:buNone/>
                        <a:tabLst/>
                        <a:defRPr/>
                      </a:pPr>
                      <a:r>
                        <a:rPr lang="en-GB" sz="1100" b="1" dirty="0" smtClean="0">
                          <a:solidFill>
                            <a:srgbClr val="C00000"/>
                          </a:solidFill>
                        </a:rPr>
                        <a:t>Land Surface Temperature</a:t>
                      </a:r>
                    </a:p>
                  </a:txBody>
                  <a:tcPr>
                    <a:solidFill>
                      <a:srgbClr val="CDE3A0"/>
                    </a:solidFill>
                  </a:tcPr>
                </a:tc>
                <a:tc hMerge="1">
                  <a:txBody>
                    <a:bodyPr/>
                    <a:lstStyle/>
                    <a:p>
                      <a:endParaRPr lang="en-GB"/>
                    </a:p>
                  </a:txBody>
                  <a:tcPr/>
                </a:tc>
              </a:tr>
              <a:tr h="259894">
                <a:tc gridSpan="2">
                  <a:txBody>
                    <a:bodyPr/>
                    <a:lstStyle/>
                    <a:p>
                      <a:r>
                        <a:rPr lang="en-GB" sz="1100" b="1" dirty="0" smtClean="0"/>
                        <a:t>Water Vapour (Surface Humidity)</a:t>
                      </a:r>
                      <a:endParaRPr lang="en-GB" sz="1100" b="1" dirty="0"/>
                    </a:p>
                  </a:txBody>
                  <a:tcPr>
                    <a:solidFill>
                      <a:srgbClr val="CDE3A0"/>
                    </a:solidFill>
                  </a:tcPr>
                </a:tc>
                <a:tc hMerge="1">
                  <a:txBody>
                    <a:bodyPr/>
                    <a:lstStyle/>
                    <a:p>
                      <a:endParaRPr lang="en-GB"/>
                    </a:p>
                  </a:txBody>
                  <a:tcPr/>
                </a:tc>
                <a:tc gridSpan="2">
                  <a:txBody>
                    <a:bodyPr/>
                    <a:lstStyle/>
                    <a:p>
                      <a:r>
                        <a:rPr lang="en-GB" sz="1100" b="1" dirty="0" smtClean="0"/>
                        <a:t>Salinity</a:t>
                      </a:r>
                      <a:endParaRPr lang="en-GB" sz="1100" b="1" dirty="0"/>
                    </a:p>
                  </a:txBody>
                  <a:tcPr>
                    <a:solidFill>
                      <a:schemeClr val="bg1"/>
                    </a:solidFill>
                  </a:tcPr>
                </a:tc>
                <a:tc hMerge="1">
                  <a:txBody>
                    <a:bodyPr/>
                    <a:lstStyle/>
                    <a:p>
                      <a:endParaRPr lang="en-GB"/>
                    </a:p>
                  </a:txBody>
                  <a:tcPr/>
                </a:tc>
                <a:tc gridSpan="2">
                  <a:txBody>
                    <a:bodyPr/>
                    <a:lstStyle/>
                    <a:p>
                      <a:endParaRPr lang="en-GB" sz="1100" b="1" dirty="0">
                        <a:solidFill>
                          <a:srgbClr val="C00000"/>
                        </a:solidFill>
                      </a:endParaRPr>
                    </a:p>
                  </a:txBody>
                  <a:tcPr>
                    <a:solidFill>
                      <a:schemeClr val="bg1"/>
                    </a:solidFill>
                  </a:tcPr>
                </a:tc>
                <a:tc hMerge="1">
                  <a:txBody>
                    <a:bodyPr/>
                    <a:lstStyle/>
                    <a:p>
                      <a:endParaRPr lang="en-GB"/>
                    </a:p>
                  </a:txBody>
                  <a:tcPr/>
                </a:tc>
              </a:tr>
              <a:tr h="259894">
                <a:tc gridSpan="2">
                  <a:txBody>
                    <a:bodyPr/>
                    <a:lstStyle/>
                    <a:p>
                      <a:r>
                        <a:rPr lang="en-GB" sz="1100" b="1" dirty="0" smtClean="0"/>
                        <a:t>Near-surface Wind Speed</a:t>
                      </a:r>
                      <a:endParaRPr lang="en-GB" sz="1100" b="1" dirty="0"/>
                    </a:p>
                  </a:txBody>
                  <a:tcPr>
                    <a:solidFill>
                      <a:srgbClr val="CDE3A0"/>
                    </a:solidFill>
                  </a:tcPr>
                </a:tc>
                <a:tc hMerge="1">
                  <a:txBody>
                    <a:bodyPr/>
                    <a:lstStyle/>
                    <a:p>
                      <a:endParaRPr lang="en-GB"/>
                    </a:p>
                  </a:txBody>
                  <a:tcPr/>
                </a:tc>
                <a:tc gridSpan="2">
                  <a:txBody>
                    <a:bodyPr/>
                    <a:lstStyle/>
                    <a:p>
                      <a:r>
                        <a:rPr lang="en-GB" sz="1100" b="1" dirty="0" smtClean="0"/>
                        <a:t>Temperature</a:t>
                      </a:r>
                      <a:endParaRPr lang="en-GB" sz="1100" b="1" dirty="0"/>
                    </a:p>
                  </a:txBody>
                  <a:tcPr>
                    <a:solidFill>
                      <a:schemeClr val="bg1"/>
                    </a:solidFill>
                  </a:tcPr>
                </a:tc>
                <a:tc hMerge="1">
                  <a:txBody>
                    <a:bodyPr/>
                    <a:lstStyle/>
                    <a:p>
                      <a:endParaRPr lang="en-GB"/>
                    </a:p>
                  </a:txBody>
                  <a:tcPr/>
                </a:tc>
                <a:tc gridSpan="2">
                  <a:txBody>
                    <a:bodyPr/>
                    <a:lstStyle/>
                    <a:p>
                      <a:endParaRPr lang="en-GB" sz="1100" b="1" dirty="0"/>
                    </a:p>
                  </a:txBody>
                  <a:tcPr>
                    <a:solidFill>
                      <a:schemeClr val="bg1"/>
                    </a:solidFill>
                  </a:tcPr>
                </a:tc>
                <a:tc hMerge="1">
                  <a:txBody>
                    <a:bodyPr/>
                    <a:lstStyle/>
                    <a:p>
                      <a:endParaRPr lang="en-GB"/>
                    </a:p>
                  </a:txBody>
                  <a:tcPr/>
                </a:tc>
              </a:tr>
              <a:tr h="271952">
                <a:tc gridSpan="2">
                  <a:txBody>
                    <a:bodyPr/>
                    <a:lstStyle/>
                    <a:p>
                      <a:endParaRPr lang="en-GB" sz="1100" b="1" dirty="0"/>
                    </a:p>
                  </a:txBody>
                  <a:tcPr>
                    <a:solidFill>
                      <a:schemeClr val="bg1"/>
                    </a:solidFill>
                  </a:tcPr>
                </a:tc>
                <a:tc hMerge="1">
                  <a:txBody>
                    <a:bodyPr/>
                    <a:lstStyle/>
                    <a:p>
                      <a:endParaRPr lang="en-GB"/>
                    </a:p>
                  </a:txBody>
                  <a:tcPr/>
                </a:tc>
                <a:tc gridSpan="2">
                  <a:txBody>
                    <a:bodyPr/>
                    <a:lstStyle/>
                    <a:p>
                      <a:r>
                        <a:rPr lang="en-GB" sz="1100" b="1" dirty="0" smtClean="0"/>
                        <a:t>Tracers</a:t>
                      </a:r>
                      <a:endParaRPr lang="en-GB" sz="1100" b="1" dirty="0"/>
                    </a:p>
                  </a:txBody>
                  <a:tcPr>
                    <a:solidFill>
                      <a:schemeClr val="bg1"/>
                    </a:solidFill>
                  </a:tcPr>
                </a:tc>
                <a:tc hMerge="1">
                  <a:txBody>
                    <a:bodyPr/>
                    <a:lstStyle/>
                    <a:p>
                      <a:endParaRPr lang="en-GB"/>
                    </a:p>
                  </a:txBody>
                  <a:tcPr/>
                </a:tc>
                <a:tc gridSpan="2">
                  <a:txBody>
                    <a:bodyPr/>
                    <a:lstStyle/>
                    <a:p>
                      <a:endParaRPr lang="en-GB" sz="1100" b="1" dirty="0"/>
                    </a:p>
                  </a:txBody>
                  <a:tcPr>
                    <a:solidFill>
                      <a:schemeClr val="bg1"/>
                    </a:solidFill>
                  </a:tcPr>
                </a:tc>
                <a:tc hMerge="1">
                  <a:txBody>
                    <a:bodyPr/>
                    <a:lstStyle/>
                    <a:p>
                      <a:endParaRPr lang="en-GB"/>
                    </a:p>
                  </a:txBody>
                  <a:tcPr/>
                </a:tc>
              </a:tr>
              <a:tr h="271952">
                <a:tc gridSpan="2">
                  <a:txBody>
                    <a:bodyPr/>
                    <a:lstStyle/>
                    <a:p>
                      <a:endParaRPr lang="en-GB" sz="1100" b="1" dirty="0"/>
                    </a:p>
                  </a:txBody>
                  <a:tcPr>
                    <a:solidFill>
                      <a:schemeClr val="bg1"/>
                    </a:solidFill>
                  </a:tcPr>
                </a:tc>
                <a:tc hMerge="1">
                  <a:txBody>
                    <a:bodyPr/>
                    <a:lstStyle/>
                    <a:p>
                      <a:endParaRPr lang="en-GB"/>
                    </a:p>
                  </a:txBody>
                  <a:tcPr/>
                </a:tc>
                <a:tc gridSpan="2">
                  <a:txBody>
                    <a:bodyPr/>
                    <a:lstStyle/>
                    <a:p>
                      <a:r>
                        <a:rPr lang="en-GB" sz="1100" b="1" dirty="0" smtClean="0"/>
                        <a:t>Global</a:t>
                      </a:r>
                      <a:r>
                        <a:rPr lang="en-GB" sz="1100" b="1" baseline="0" dirty="0" smtClean="0"/>
                        <a:t> Ocean Heat Content</a:t>
                      </a:r>
                      <a:endParaRPr lang="en-GB" sz="1100" b="1" dirty="0"/>
                    </a:p>
                  </a:txBody>
                  <a:tcPr>
                    <a:solidFill>
                      <a:schemeClr val="bg1"/>
                    </a:solidFill>
                  </a:tcPr>
                </a:tc>
                <a:tc hMerge="1">
                  <a:txBody>
                    <a:bodyPr/>
                    <a:lstStyle/>
                    <a:p>
                      <a:endParaRPr lang="en-GB"/>
                    </a:p>
                  </a:txBody>
                  <a:tcPr/>
                </a:tc>
                <a:tc gridSpan="2">
                  <a:txBody>
                    <a:bodyPr/>
                    <a:lstStyle/>
                    <a:p>
                      <a:endParaRPr lang="en-GB" sz="1100" b="1" dirty="0"/>
                    </a:p>
                  </a:txBody>
                  <a:tcPr>
                    <a:solidFill>
                      <a:schemeClr val="bg1"/>
                    </a:solidFill>
                  </a:tcPr>
                </a:tc>
                <a:tc hMerge="1">
                  <a:txBody>
                    <a:bodyPr/>
                    <a:lstStyle/>
                    <a:p>
                      <a:endParaRPr lang="en-GB"/>
                    </a:p>
                  </a:txBody>
                  <a:tcPr/>
                </a:tc>
              </a:tr>
            </a:tbl>
          </a:graphicData>
        </a:graphic>
      </p:graphicFrame>
      <p:sp>
        <p:nvSpPr>
          <p:cNvPr id="7" name="Rectangle 6"/>
          <p:cNvSpPr/>
          <p:nvPr/>
        </p:nvSpPr>
        <p:spPr bwMode="auto">
          <a:xfrm>
            <a:off x="7004731" y="6260910"/>
            <a:ext cx="1173707" cy="341194"/>
          </a:xfrm>
          <a:prstGeom prst="rect">
            <a:avLst/>
          </a:prstGeom>
          <a:solidFill>
            <a:srgbClr val="CCFFFF"/>
          </a:solidFill>
          <a:ln w="9525" cap="flat" cmpd="sng" algn="ctr">
            <a:noFill/>
            <a:prstDash val="solid"/>
            <a:round/>
            <a:headEnd type="none" w="med" len="med"/>
            <a:tailEnd type="none" w="med" len="med"/>
          </a:ln>
          <a:effectLst/>
        </p:spPr>
        <p:txBody>
          <a:bodyPr vert="horz" wrap="square" lIns="35948" tIns="35948" rIns="35948" bIns="35948" numCol="1" rtlCol="0" anchor="t" anchorCtr="0" compatLnSpc="1">
            <a:prstTxWarp prst="textNoShape">
              <a:avLst/>
            </a:prstTxWarp>
          </a:bodyPr>
          <a:lstStyle/>
          <a:p>
            <a:pPr algn="ctr" defTabSz="913008" eaLnBrk="0" hangingPunct="0">
              <a:spcBef>
                <a:spcPct val="50000"/>
              </a:spcBef>
            </a:pPr>
            <a:r>
              <a:rPr lang="en-GB" sz="1400" dirty="0" smtClean="0">
                <a:solidFill>
                  <a:srgbClr val="4E0B55"/>
                </a:solidFill>
              </a:rPr>
              <a:t>CCI Started</a:t>
            </a:r>
          </a:p>
        </p:txBody>
      </p:sp>
      <p:sp>
        <p:nvSpPr>
          <p:cNvPr id="8" name="Rectangle 7"/>
          <p:cNvSpPr/>
          <p:nvPr/>
        </p:nvSpPr>
        <p:spPr bwMode="auto">
          <a:xfrm>
            <a:off x="8354716" y="6260910"/>
            <a:ext cx="1173707" cy="341194"/>
          </a:xfrm>
          <a:prstGeom prst="rect">
            <a:avLst/>
          </a:prstGeom>
          <a:solidFill>
            <a:srgbClr val="FFFFCC"/>
          </a:solidFill>
          <a:ln w="9525" cap="flat" cmpd="sng" algn="ctr">
            <a:noFill/>
            <a:prstDash val="solid"/>
            <a:round/>
            <a:headEnd type="none" w="med" len="med"/>
            <a:tailEnd type="none" w="med" len="med"/>
          </a:ln>
          <a:effectLst/>
        </p:spPr>
        <p:txBody>
          <a:bodyPr vert="horz" wrap="square" lIns="35948" tIns="35948" rIns="35948" bIns="35948" numCol="1" rtlCol="0" anchor="t" anchorCtr="0" compatLnSpc="1">
            <a:prstTxWarp prst="textNoShape">
              <a:avLst/>
            </a:prstTxWarp>
          </a:bodyPr>
          <a:lstStyle/>
          <a:p>
            <a:pPr algn="ctr" defTabSz="913008" eaLnBrk="0" hangingPunct="0">
              <a:spcBef>
                <a:spcPct val="50000"/>
              </a:spcBef>
            </a:pPr>
            <a:r>
              <a:rPr lang="en-GB" sz="1400" dirty="0" smtClean="0">
                <a:solidFill>
                  <a:srgbClr val="4E0B55"/>
                </a:solidFill>
              </a:rPr>
              <a:t>CCI Scope</a:t>
            </a:r>
          </a:p>
        </p:txBody>
      </p:sp>
      <p:sp>
        <p:nvSpPr>
          <p:cNvPr id="9" name="Rectangle 8"/>
          <p:cNvSpPr/>
          <p:nvPr/>
        </p:nvSpPr>
        <p:spPr bwMode="auto">
          <a:xfrm>
            <a:off x="5654724" y="6260910"/>
            <a:ext cx="1173707" cy="341194"/>
          </a:xfrm>
          <a:prstGeom prst="rect">
            <a:avLst/>
          </a:prstGeom>
          <a:solidFill>
            <a:srgbClr val="CDE3A0"/>
          </a:solidFill>
          <a:ln w="9525" cap="flat" cmpd="sng" algn="ctr">
            <a:noFill/>
            <a:prstDash val="solid"/>
            <a:round/>
            <a:headEnd type="none" w="med" len="med"/>
            <a:tailEnd type="none" w="med" len="med"/>
          </a:ln>
          <a:effectLst/>
        </p:spPr>
        <p:txBody>
          <a:bodyPr vert="horz" wrap="square" lIns="35948" tIns="35948" rIns="35948" bIns="35948" numCol="1" rtlCol="0" anchor="t" anchorCtr="0" compatLnSpc="1">
            <a:prstTxWarp prst="textNoShape">
              <a:avLst/>
            </a:prstTxWarp>
          </a:bodyPr>
          <a:lstStyle/>
          <a:p>
            <a:pPr algn="ctr" defTabSz="913008" eaLnBrk="0" hangingPunct="0">
              <a:spcBef>
                <a:spcPct val="50000"/>
              </a:spcBef>
            </a:pPr>
            <a:r>
              <a:rPr lang="en-GB" sz="1400" dirty="0" smtClean="0">
                <a:solidFill>
                  <a:srgbClr val="4E0B55"/>
                </a:solidFill>
              </a:rPr>
              <a:t>EUMETSAT</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996362" cy="839788"/>
          </a:xfrm>
          <a:prstGeom prst="rect">
            <a:avLst/>
          </a:prstGeom>
        </p:spPr>
        <p:txBody>
          <a:bodyPr lIns="95706" tIns="47852" rIns="95706" bIns="47852" anchor="ctr"/>
          <a:lstStyle/>
          <a:p>
            <a:pPr eaLnBrk="0" hangingPunct="0">
              <a:defRPr/>
            </a:pPr>
            <a:r>
              <a:rPr lang="en-GB" sz="3000" kern="0" dirty="0" smtClean="0">
                <a:solidFill>
                  <a:srgbClr val="FFFFFF"/>
                </a:solidFill>
                <a:latin typeface="Arial" pitchFamily="34" charset="0"/>
                <a:cs typeface="Arial" pitchFamily="34" charset="0"/>
              </a:rPr>
              <a:t>Sub Matrix – User Documentation</a:t>
            </a:r>
          </a:p>
        </p:txBody>
      </p:sp>
      <p:sp>
        <p:nvSpPr>
          <p:cNvPr id="22" name="Freeform 21"/>
          <p:cNvSpPr/>
          <p:nvPr/>
        </p:nvSpPr>
        <p:spPr bwMode="auto">
          <a:xfrm>
            <a:off x="740533" y="1844824"/>
            <a:ext cx="8737240" cy="648072"/>
          </a:xfrm>
          <a:custGeom>
            <a:avLst/>
            <a:gdLst>
              <a:gd name="connsiteX0" fmla="*/ 301658 w 2328421"/>
              <a:gd name="connsiteY0" fmla="*/ 0 h 1206630"/>
              <a:gd name="connsiteX1" fmla="*/ 0 w 2328421"/>
              <a:gd name="connsiteY1" fmla="*/ 1206630 h 1206630"/>
              <a:gd name="connsiteX2" fmla="*/ 2328421 w 2328421"/>
              <a:gd name="connsiteY2" fmla="*/ 1206630 h 1206630"/>
              <a:gd name="connsiteX3" fmla="*/ 1310326 w 2328421"/>
              <a:gd name="connsiteY3" fmla="*/ 131975 h 1206630"/>
              <a:gd name="connsiteX4" fmla="*/ 301658 w 2328421"/>
              <a:gd name="connsiteY4" fmla="*/ 0 h 1206630"/>
              <a:gd name="connsiteX0" fmla="*/ 301658 w 2328421"/>
              <a:gd name="connsiteY0" fmla="*/ 0 h 1206630"/>
              <a:gd name="connsiteX1" fmla="*/ 0 w 2328421"/>
              <a:gd name="connsiteY1" fmla="*/ 1206630 h 1206630"/>
              <a:gd name="connsiteX2" fmla="*/ 2328421 w 2328421"/>
              <a:gd name="connsiteY2" fmla="*/ 1206630 h 1206630"/>
              <a:gd name="connsiteX3" fmla="*/ 1296144 w 2328421"/>
              <a:gd name="connsiteY3" fmla="*/ 54948 h 1206630"/>
              <a:gd name="connsiteX4" fmla="*/ 301658 w 2328421"/>
              <a:gd name="connsiteY4" fmla="*/ 0 h 1206630"/>
              <a:gd name="connsiteX0" fmla="*/ 301658 w 2328421"/>
              <a:gd name="connsiteY0" fmla="*/ 17060 h 1223690"/>
              <a:gd name="connsiteX1" fmla="*/ 0 w 2328421"/>
              <a:gd name="connsiteY1" fmla="*/ 1223690 h 1223690"/>
              <a:gd name="connsiteX2" fmla="*/ 2328421 w 2328421"/>
              <a:gd name="connsiteY2" fmla="*/ 1223690 h 1223690"/>
              <a:gd name="connsiteX3" fmla="*/ 1296144 w 2328421"/>
              <a:gd name="connsiteY3" fmla="*/ 0 h 1223690"/>
              <a:gd name="connsiteX4" fmla="*/ 301658 w 2328421"/>
              <a:gd name="connsiteY4" fmla="*/ 17060 h 1223690"/>
              <a:gd name="connsiteX0" fmla="*/ 301658 w 2328421"/>
              <a:gd name="connsiteY0" fmla="*/ 0 h 1206630"/>
              <a:gd name="connsiteX1" fmla="*/ 0 w 2328421"/>
              <a:gd name="connsiteY1" fmla="*/ 1206630 h 1206630"/>
              <a:gd name="connsiteX2" fmla="*/ 2328421 w 2328421"/>
              <a:gd name="connsiteY2" fmla="*/ 1206630 h 1206630"/>
              <a:gd name="connsiteX3" fmla="*/ 1296144 w 2328421"/>
              <a:gd name="connsiteY3" fmla="*/ 54948 h 1206630"/>
              <a:gd name="connsiteX4" fmla="*/ 301658 w 2328421"/>
              <a:gd name="connsiteY4" fmla="*/ 0 h 1206630"/>
              <a:gd name="connsiteX0" fmla="*/ 301658 w 2328421"/>
              <a:gd name="connsiteY0" fmla="*/ 17060 h 1223690"/>
              <a:gd name="connsiteX1" fmla="*/ 0 w 2328421"/>
              <a:gd name="connsiteY1" fmla="*/ 1223690 h 1223690"/>
              <a:gd name="connsiteX2" fmla="*/ 2328421 w 2328421"/>
              <a:gd name="connsiteY2" fmla="*/ 1223690 h 1223690"/>
              <a:gd name="connsiteX3" fmla="*/ 1296144 w 2328421"/>
              <a:gd name="connsiteY3" fmla="*/ 0 h 1223690"/>
              <a:gd name="connsiteX4" fmla="*/ 301658 w 2328421"/>
              <a:gd name="connsiteY4" fmla="*/ 17060 h 1223690"/>
              <a:gd name="connsiteX0" fmla="*/ 301658 w 8641209"/>
              <a:gd name="connsiteY0" fmla="*/ 17060 h 1223690"/>
              <a:gd name="connsiteX1" fmla="*/ 0 w 8641209"/>
              <a:gd name="connsiteY1" fmla="*/ 1223690 h 1223690"/>
              <a:gd name="connsiteX2" fmla="*/ 8641209 w 8641209"/>
              <a:gd name="connsiteY2" fmla="*/ 648072 h 1223690"/>
              <a:gd name="connsiteX3" fmla="*/ 1296144 w 8641209"/>
              <a:gd name="connsiteY3" fmla="*/ 0 h 1223690"/>
              <a:gd name="connsiteX4" fmla="*/ 301658 w 8641209"/>
              <a:gd name="connsiteY4" fmla="*/ 17060 h 1223690"/>
              <a:gd name="connsiteX0" fmla="*/ 0 w 8339551"/>
              <a:gd name="connsiteY0" fmla="*/ 17060 h 648072"/>
              <a:gd name="connsiteX1" fmla="*/ 346414 w 8339551"/>
              <a:gd name="connsiteY1" fmla="*/ 648072 h 648072"/>
              <a:gd name="connsiteX2" fmla="*/ 8339551 w 8339551"/>
              <a:gd name="connsiteY2" fmla="*/ 648072 h 648072"/>
              <a:gd name="connsiteX3" fmla="*/ 994486 w 8339551"/>
              <a:gd name="connsiteY3" fmla="*/ 0 h 648072"/>
              <a:gd name="connsiteX4" fmla="*/ 0 w 8339551"/>
              <a:gd name="connsiteY4" fmla="*/ 17060 h 648072"/>
              <a:gd name="connsiteX0" fmla="*/ 13874 w 8353425"/>
              <a:gd name="connsiteY0" fmla="*/ 17060 h 648072"/>
              <a:gd name="connsiteX1" fmla="*/ 0 w 8353425"/>
              <a:gd name="connsiteY1" fmla="*/ 648072 h 648072"/>
              <a:gd name="connsiteX2" fmla="*/ 8353425 w 8353425"/>
              <a:gd name="connsiteY2" fmla="*/ 648072 h 648072"/>
              <a:gd name="connsiteX3" fmla="*/ 1008360 w 8353425"/>
              <a:gd name="connsiteY3" fmla="*/ 0 h 648072"/>
              <a:gd name="connsiteX4" fmla="*/ 13874 w 8353425"/>
              <a:gd name="connsiteY4" fmla="*/ 17060 h 648072"/>
              <a:gd name="connsiteX0" fmla="*/ 13874 w 8353425"/>
              <a:gd name="connsiteY0" fmla="*/ 17060 h 648072"/>
              <a:gd name="connsiteX1" fmla="*/ 0 w 8353425"/>
              <a:gd name="connsiteY1" fmla="*/ 648072 h 648072"/>
              <a:gd name="connsiteX2" fmla="*/ 8353425 w 8353425"/>
              <a:gd name="connsiteY2" fmla="*/ 648072 h 648072"/>
              <a:gd name="connsiteX3" fmla="*/ 1944464 w 8353425"/>
              <a:gd name="connsiteY3" fmla="*/ 0 h 648072"/>
              <a:gd name="connsiteX4" fmla="*/ 13874 w 8353425"/>
              <a:gd name="connsiteY4" fmla="*/ 17060 h 648072"/>
              <a:gd name="connsiteX0" fmla="*/ 13874 w 8353425"/>
              <a:gd name="connsiteY0" fmla="*/ 17060 h 648072"/>
              <a:gd name="connsiteX1" fmla="*/ 0 w 8353425"/>
              <a:gd name="connsiteY1" fmla="*/ 648072 h 648072"/>
              <a:gd name="connsiteX2" fmla="*/ 8353425 w 8353425"/>
              <a:gd name="connsiteY2" fmla="*/ 648072 h 648072"/>
              <a:gd name="connsiteX3" fmla="*/ 1728440 w 8353425"/>
              <a:gd name="connsiteY3" fmla="*/ 0 h 648072"/>
              <a:gd name="connsiteX4" fmla="*/ 13874 w 8353425"/>
              <a:gd name="connsiteY4" fmla="*/ 17060 h 648072"/>
              <a:gd name="connsiteX0" fmla="*/ 576312 w 8353425"/>
              <a:gd name="connsiteY0" fmla="*/ 0 h 648072"/>
              <a:gd name="connsiteX1" fmla="*/ 0 w 8353425"/>
              <a:gd name="connsiteY1" fmla="*/ 648072 h 648072"/>
              <a:gd name="connsiteX2" fmla="*/ 8353425 w 8353425"/>
              <a:gd name="connsiteY2" fmla="*/ 648072 h 648072"/>
              <a:gd name="connsiteX3" fmla="*/ 1728440 w 8353425"/>
              <a:gd name="connsiteY3" fmla="*/ 0 h 648072"/>
              <a:gd name="connsiteX4" fmla="*/ 576312 w 8353425"/>
              <a:gd name="connsiteY4" fmla="*/ 0 h 648072"/>
              <a:gd name="connsiteX0" fmla="*/ 576312 w 8353425"/>
              <a:gd name="connsiteY0" fmla="*/ 0 h 648072"/>
              <a:gd name="connsiteX1" fmla="*/ 0 w 8353425"/>
              <a:gd name="connsiteY1" fmla="*/ 648072 h 648072"/>
              <a:gd name="connsiteX2" fmla="*/ 8353425 w 8353425"/>
              <a:gd name="connsiteY2" fmla="*/ 648072 h 648072"/>
              <a:gd name="connsiteX3" fmla="*/ 1296392 w 8353425"/>
              <a:gd name="connsiteY3" fmla="*/ 0 h 648072"/>
              <a:gd name="connsiteX4" fmla="*/ 576312 w 8353425"/>
              <a:gd name="connsiteY4" fmla="*/ 0 h 648072"/>
              <a:gd name="connsiteX0" fmla="*/ 0 w 8353425"/>
              <a:gd name="connsiteY0" fmla="*/ 0 h 648072"/>
              <a:gd name="connsiteX1" fmla="*/ 0 w 8353425"/>
              <a:gd name="connsiteY1" fmla="*/ 648072 h 648072"/>
              <a:gd name="connsiteX2" fmla="*/ 8353425 w 8353425"/>
              <a:gd name="connsiteY2" fmla="*/ 648072 h 648072"/>
              <a:gd name="connsiteX3" fmla="*/ 1296392 w 8353425"/>
              <a:gd name="connsiteY3" fmla="*/ 0 h 648072"/>
              <a:gd name="connsiteX4" fmla="*/ 0 w 8353425"/>
              <a:gd name="connsiteY4" fmla="*/ 0 h 648072"/>
              <a:gd name="connsiteX0" fmla="*/ 0 w 8353425"/>
              <a:gd name="connsiteY0" fmla="*/ 0 h 648072"/>
              <a:gd name="connsiteX1" fmla="*/ 0 w 8353425"/>
              <a:gd name="connsiteY1" fmla="*/ 648072 h 648072"/>
              <a:gd name="connsiteX2" fmla="*/ 8353425 w 8353425"/>
              <a:gd name="connsiteY2" fmla="*/ 648072 h 648072"/>
              <a:gd name="connsiteX3" fmla="*/ 1728440 w 8353425"/>
              <a:gd name="connsiteY3" fmla="*/ 0 h 648072"/>
              <a:gd name="connsiteX4" fmla="*/ 0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1728440 w 8353425"/>
              <a:gd name="connsiteY3" fmla="*/ 0 h 648072"/>
              <a:gd name="connsiteX4" fmla="*/ 504304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2016472 w 8353425"/>
              <a:gd name="connsiteY3" fmla="*/ 0 h 648072"/>
              <a:gd name="connsiteX4" fmla="*/ 504304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1872456 w 8353425"/>
              <a:gd name="connsiteY3" fmla="*/ 0 h 648072"/>
              <a:gd name="connsiteX4" fmla="*/ 504304 w 8353425"/>
              <a:gd name="connsiteY4" fmla="*/ 0 h 648072"/>
              <a:gd name="connsiteX0" fmla="*/ 2016472 w 8353425"/>
              <a:gd name="connsiteY0" fmla="*/ 0 h 720080"/>
              <a:gd name="connsiteX1" fmla="*/ 0 w 8353425"/>
              <a:gd name="connsiteY1" fmla="*/ 720080 h 720080"/>
              <a:gd name="connsiteX2" fmla="*/ 8353425 w 8353425"/>
              <a:gd name="connsiteY2" fmla="*/ 720080 h 720080"/>
              <a:gd name="connsiteX3" fmla="*/ 1872456 w 8353425"/>
              <a:gd name="connsiteY3" fmla="*/ 72008 h 720080"/>
              <a:gd name="connsiteX4" fmla="*/ 2016472 w 8353425"/>
              <a:gd name="connsiteY4" fmla="*/ 0 h 720080"/>
              <a:gd name="connsiteX0" fmla="*/ 2016472 w 8353425"/>
              <a:gd name="connsiteY0" fmla="*/ 0 h 720080"/>
              <a:gd name="connsiteX1" fmla="*/ 0 w 8353425"/>
              <a:gd name="connsiteY1" fmla="*/ 720080 h 720080"/>
              <a:gd name="connsiteX2" fmla="*/ 8353425 w 8353425"/>
              <a:gd name="connsiteY2" fmla="*/ 720080 h 720080"/>
              <a:gd name="connsiteX3" fmla="*/ 4248720 w 8353425"/>
              <a:gd name="connsiteY3" fmla="*/ 72008 h 720080"/>
              <a:gd name="connsiteX4" fmla="*/ 2016472 w 8353425"/>
              <a:gd name="connsiteY4" fmla="*/ 0 h 720080"/>
              <a:gd name="connsiteX0" fmla="*/ 2808560 w 8353425"/>
              <a:gd name="connsiteY0" fmla="*/ 0 h 648072"/>
              <a:gd name="connsiteX1" fmla="*/ 0 w 8353425"/>
              <a:gd name="connsiteY1" fmla="*/ 648072 h 648072"/>
              <a:gd name="connsiteX2" fmla="*/ 8353425 w 8353425"/>
              <a:gd name="connsiteY2" fmla="*/ 648072 h 648072"/>
              <a:gd name="connsiteX3" fmla="*/ 4248720 w 8353425"/>
              <a:gd name="connsiteY3" fmla="*/ 0 h 648072"/>
              <a:gd name="connsiteX4" fmla="*/ 2808560 w 8353425"/>
              <a:gd name="connsiteY4" fmla="*/ 0 h 648072"/>
              <a:gd name="connsiteX0" fmla="*/ 2880568 w 8353425"/>
              <a:gd name="connsiteY0" fmla="*/ 0 h 648072"/>
              <a:gd name="connsiteX1" fmla="*/ 0 w 8353425"/>
              <a:gd name="connsiteY1" fmla="*/ 648072 h 648072"/>
              <a:gd name="connsiteX2" fmla="*/ 8353425 w 8353425"/>
              <a:gd name="connsiteY2" fmla="*/ 648072 h 648072"/>
              <a:gd name="connsiteX3" fmla="*/ 4248720 w 8353425"/>
              <a:gd name="connsiteY3" fmla="*/ 0 h 648072"/>
              <a:gd name="connsiteX4" fmla="*/ 2880568 w 8353425"/>
              <a:gd name="connsiteY4" fmla="*/ 0 h 648072"/>
              <a:gd name="connsiteX0" fmla="*/ 2880568 w 8353425"/>
              <a:gd name="connsiteY0" fmla="*/ 0 h 648072"/>
              <a:gd name="connsiteX1" fmla="*/ 0 w 8353425"/>
              <a:gd name="connsiteY1" fmla="*/ 648072 h 648072"/>
              <a:gd name="connsiteX2" fmla="*/ 8353425 w 8353425"/>
              <a:gd name="connsiteY2" fmla="*/ 648072 h 648072"/>
              <a:gd name="connsiteX3" fmla="*/ 4176712 w 8353425"/>
              <a:gd name="connsiteY3" fmla="*/ 0 h 648072"/>
              <a:gd name="connsiteX4" fmla="*/ 2880568 w 8353425"/>
              <a:gd name="connsiteY4" fmla="*/ 0 h 648072"/>
              <a:gd name="connsiteX0" fmla="*/ 2880568 w 8353425"/>
              <a:gd name="connsiteY0" fmla="*/ 0 h 648072"/>
              <a:gd name="connsiteX1" fmla="*/ 0 w 8353425"/>
              <a:gd name="connsiteY1" fmla="*/ 648072 h 648072"/>
              <a:gd name="connsiteX2" fmla="*/ 8353425 w 8353425"/>
              <a:gd name="connsiteY2" fmla="*/ 648072 h 648072"/>
              <a:gd name="connsiteX3" fmla="*/ 4176712 w 8353425"/>
              <a:gd name="connsiteY3" fmla="*/ 0 h 648072"/>
              <a:gd name="connsiteX4" fmla="*/ 2880568 w 8353425"/>
              <a:gd name="connsiteY4" fmla="*/ 0 h 648072"/>
              <a:gd name="connsiteX0" fmla="*/ 2880568 w 8353425"/>
              <a:gd name="connsiteY0" fmla="*/ 0 h 648072"/>
              <a:gd name="connsiteX1" fmla="*/ 0 w 8353425"/>
              <a:gd name="connsiteY1" fmla="*/ 648072 h 648072"/>
              <a:gd name="connsiteX2" fmla="*/ 8353425 w 8353425"/>
              <a:gd name="connsiteY2" fmla="*/ 648072 h 648072"/>
              <a:gd name="connsiteX3" fmla="*/ 4176712 w 8353425"/>
              <a:gd name="connsiteY3" fmla="*/ 0 h 648072"/>
              <a:gd name="connsiteX4" fmla="*/ 2880568 w 8353425"/>
              <a:gd name="connsiteY4" fmla="*/ 0 h 648072"/>
              <a:gd name="connsiteX0" fmla="*/ 2880568 w 8353425"/>
              <a:gd name="connsiteY0" fmla="*/ 0 h 648072"/>
              <a:gd name="connsiteX1" fmla="*/ 0 w 8353425"/>
              <a:gd name="connsiteY1" fmla="*/ 648072 h 648072"/>
              <a:gd name="connsiteX2" fmla="*/ 8353425 w 8353425"/>
              <a:gd name="connsiteY2" fmla="*/ 648072 h 648072"/>
              <a:gd name="connsiteX3" fmla="*/ 4176712 w 8353425"/>
              <a:gd name="connsiteY3" fmla="*/ 0 h 648072"/>
              <a:gd name="connsiteX4" fmla="*/ 2880568 w 8353425"/>
              <a:gd name="connsiteY4" fmla="*/ 0 h 648072"/>
              <a:gd name="connsiteX0" fmla="*/ 2880568 w 8353425"/>
              <a:gd name="connsiteY0" fmla="*/ 0 h 648072"/>
              <a:gd name="connsiteX1" fmla="*/ 0 w 8353425"/>
              <a:gd name="connsiteY1" fmla="*/ 648072 h 648072"/>
              <a:gd name="connsiteX2" fmla="*/ 8353425 w 8353425"/>
              <a:gd name="connsiteY2" fmla="*/ 648072 h 648072"/>
              <a:gd name="connsiteX3" fmla="*/ 4176712 w 8353425"/>
              <a:gd name="connsiteY3" fmla="*/ 0 h 648072"/>
              <a:gd name="connsiteX4" fmla="*/ 2880568 w 8353425"/>
              <a:gd name="connsiteY4" fmla="*/ 0 h 648072"/>
              <a:gd name="connsiteX0" fmla="*/ 2664296 w 8137153"/>
              <a:gd name="connsiteY0" fmla="*/ 0 h 648072"/>
              <a:gd name="connsiteX1" fmla="*/ 0 w 8137153"/>
              <a:gd name="connsiteY1" fmla="*/ 647551 h 648072"/>
              <a:gd name="connsiteX2" fmla="*/ 8137153 w 8137153"/>
              <a:gd name="connsiteY2" fmla="*/ 648072 h 648072"/>
              <a:gd name="connsiteX3" fmla="*/ 3960440 w 8137153"/>
              <a:gd name="connsiteY3" fmla="*/ 0 h 648072"/>
              <a:gd name="connsiteX4" fmla="*/ 2664296 w 8137153"/>
              <a:gd name="connsiteY4" fmla="*/ 0 h 648072"/>
              <a:gd name="connsiteX0" fmla="*/ 2592288 w 8065145"/>
              <a:gd name="connsiteY0" fmla="*/ 0 h 648072"/>
              <a:gd name="connsiteX1" fmla="*/ 0 w 8065145"/>
              <a:gd name="connsiteY1" fmla="*/ 647551 h 648072"/>
              <a:gd name="connsiteX2" fmla="*/ 8065145 w 8065145"/>
              <a:gd name="connsiteY2" fmla="*/ 648072 h 648072"/>
              <a:gd name="connsiteX3" fmla="*/ 3888432 w 8065145"/>
              <a:gd name="connsiteY3" fmla="*/ 0 h 648072"/>
              <a:gd name="connsiteX4" fmla="*/ 2592288 w 8065145"/>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5145" h="648072">
                <a:moveTo>
                  <a:pt x="2592288" y="0"/>
                </a:moveTo>
                <a:lnTo>
                  <a:pt x="0" y="647551"/>
                </a:lnTo>
                <a:lnTo>
                  <a:pt x="8065145" y="648072"/>
                </a:lnTo>
                <a:lnTo>
                  <a:pt x="3888432" y="0"/>
                </a:lnTo>
                <a:lnTo>
                  <a:pt x="2592288" y="0"/>
                </a:lnTo>
                <a:close/>
              </a:path>
            </a:pathLst>
          </a:custGeom>
          <a:solidFill>
            <a:schemeClr val="tx1">
              <a:lumMod val="20000"/>
              <a:lumOff val="80000"/>
              <a:alpha val="25000"/>
            </a:schemeClr>
          </a:solidFill>
          <a:ln w="22225" cap="flat" cmpd="sng" algn="ctr">
            <a:solidFill>
              <a:schemeClr val="bg1">
                <a:lumMod val="50000"/>
              </a:schemeClr>
            </a:solidFill>
            <a:prstDash val="solid"/>
            <a:round/>
            <a:headEnd type="none" w="med" len="med"/>
            <a:tailEnd type="none" w="med" len="med"/>
          </a:ln>
          <a:effectLst/>
        </p:spPr>
        <p:txBody>
          <a:bodyPr vert="horz" wrap="square" lIns="37681" tIns="37681" rIns="37681" bIns="37681" numCol="1" rtlCol="0" anchor="t" anchorCtr="0" compatLnSpc="1">
            <a:prstTxWarp prst="textNoShape">
              <a:avLst/>
            </a:prstTxWarp>
          </a:bodyPr>
          <a:lstStyle/>
          <a:p>
            <a:pPr defTabSz="957049" eaLnBrk="0" hangingPunct="0">
              <a:spcBef>
                <a:spcPct val="50000"/>
              </a:spcBef>
            </a:pPr>
            <a:endParaRPr lang="en-GB" dirty="0" smtClean="0">
              <a:solidFill>
                <a:srgbClr val="FFFFFF"/>
              </a:solidFill>
            </a:endParaRPr>
          </a:p>
        </p:txBody>
      </p:sp>
      <p:graphicFrame>
        <p:nvGraphicFramePr>
          <p:cNvPr id="4" name="Table 3"/>
          <p:cNvGraphicFramePr>
            <a:graphicFrameLocks noGrp="1"/>
          </p:cNvGraphicFramePr>
          <p:nvPr/>
        </p:nvGraphicFramePr>
        <p:xfrm>
          <a:off x="974559" y="1412776"/>
          <a:ext cx="8034894" cy="437760"/>
        </p:xfrm>
        <a:graphic>
          <a:graphicData uri="http://schemas.openxmlformats.org/drawingml/2006/table">
            <a:tbl>
              <a:tblPr>
                <a:effectLst>
                  <a:outerShdw blurRad="63500" algn="ctr" rotWithShape="0">
                    <a:prstClr val="black">
                      <a:alpha val="40000"/>
                    </a:prstClr>
                  </a:outerShdw>
                </a:effectLst>
              </a:tblPr>
              <a:tblGrid>
                <a:gridCol w="1482164"/>
                <a:gridCol w="1092121"/>
                <a:gridCol w="1404156"/>
                <a:gridCol w="1482165"/>
                <a:gridCol w="1560174"/>
                <a:gridCol w="1014114"/>
              </a:tblGrid>
              <a:tr h="437760">
                <a:tc>
                  <a:txBody>
                    <a:bodyPr/>
                    <a:lstStyle/>
                    <a:p>
                      <a:pPr marL="0" algn="ctr" defTabSz="914400" rtl="0" eaLnBrk="1" latinLnBrk="0" hangingPunct="1">
                        <a:spcAft>
                          <a:spcPts val="0"/>
                        </a:spcAft>
                      </a:pPr>
                      <a:r>
                        <a:rPr lang="en-GB" sz="1200" b="1" kern="1200" dirty="0" smtClean="0">
                          <a:solidFill>
                            <a:schemeClr val="bg1">
                              <a:lumMod val="65000"/>
                            </a:schemeClr>
                          </a:solidFill>
                          <a:latin typeface="Calibri"/>
                          <a:ea typeface="Times New Roman"/>
                          <a:cs typeface="Arial"/>
                        </a:rPr>
                        <a:t>SOFTWARE </a:t>
                      </a:r>
                    </a:p>
                    <a:p>
                      <a:pPr marL="0" algn="ctr" defTabSz="914400" rtl="0" eaLnBrk="1" latinLnBrk="0" hangingPunct="1">
                        <a:spcAft>
                          <a:spcPts val="0"/>
                        </a:spcAft>
                      </a:pPr>
                      <a:r>
                        <a:rPr lang="en-GB" sz="1200" b="1" kern="1200" dirty="0" smtClean="0">
                          <a:solidFill>
                            <a:schemeClr val="bg1">
                              <a:lumMod val="65000"/>
                            </a:schemeClr>
                          </a:solidFill>
                          <a:latin typeface="Calibri"/>
                          <a:ea typeface="Times New Roman"/>
                          <a:cs typeface="Arial"/>
                        </a:rPr>
                        <a:t>READINESS</a:t>
                      </a:r>
                      <a:endParaRPr lang="en-GB" sz="1200" b="1" kern="120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spcAft>
                          <a:spcPts val="0"/>
                        </a:spcAft>
                      </a:pPr>
                      <a:r>
                        <a:rPr lang="en-GB" sz="1200" b="1" kern="1200" dirty="0" smtClean="0">
                          <a:solidFill>
                            <a:schemeClr val="bg1">
                              <a:lumMod val="65000"/>
                            </a:schemeClr>
                          </a:solidFill>
                          <a:latin typeface="Calibri"/>
                          <a:ea typeface="Times New Roman"/>
                          <a:cs typeface="Arial"/>
                        </a:rPr>
                        <a:t>METADATA</a:t>
                      </a:r>
                      <a:endParaRPr lang="en-GB" sz="1200" b="1" kern="120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Aft>
                          <a:spcPts val="0"/>
                        </a:spcAft>
                      </a:pPr>
                      <a:r>
                        <a:rPr lang="en-GB" sz="1200" b="1" baseline="0" dirty="0" smtClean="0">
                          <a:solidFill>
                            <a:srgbClr val="000000"/>
                          </a:solidFill>
                          <a:latin typeface="Calibri"/>
                          <a:ea typeface="Times New Roman"/>
                          <a:cs typeface="Arial"/>
                        </a:rPr>
                        <a:t>USER DOCUMENTATION</a:t>
                      </a:r>
                      <a:endParaRPr lang="en-GB" sz="1200" b="1" baseline="0" dirty="0">
                        <a:solidFill>
                          <a:srgbClr val="000000"/>
                        </a:solidFill>
                        <a:latin typeface="Times New Roman"/>
                        <a:ea typeface="Times New Roman"/>
                        <a:cs typeface="Times New Roman"/>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algn="ctr" defTabSz="914400" rtl="0" eaLnBrk="1" latinLnBrk="0" hangingPunct="1">
                        <a:spcAft>
                          <a:spcPts val="0"/>
                        </a:spcAft>
                      </a:pPr>
                      <a:r>
                        <a:rPr lang="en-GB" sz="1200" b="1" kern="1200" baseline="0" dirty="0" smtClean="0">
                          <a:solidFill>
                            <a:schemeClr val="bg1">
                              <a:lumMod val="65000"/>
                            </a:schemeClr>
                          </a:solidFill>
                          <a:latin typeface="Calibri"/>
                          <a:ea typeface="Times New Roman"/>
                          <a:cs typeface="Arial"/>
                        </a:rPr>
                        <a:t>UNCERTAINTY CHARATERISATION</a:t>
                      </a:r>
                      <a:endParaRPr lang="en-GB" sz="1200" b="1" kern="1200" baseline="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spcAft>
                          <a:spcPts val="0"/>
                        </a:spcAft>
                      </a:pPr>
                      <a:r>
                        <a:rPr lang="en-GB" sz="1200" b="1" kern="1200" baseline="0" dirty="0" smtClean="0">
                          <a:solidFill>
                            <a:schemeClr val="bg1">
                              <a:lumMod val="65000"/>
                            </a:schemeClr>
                          </a:solidFill>
                          <a:latin typeface="Calibri"/>
                          <a:ea typeface="Times New Roman"/>
                          <a:cs typeface="Arial"/>
                        </a:rPr>
                        <a:t>PUBLIC ACCESS, FEEDBACK, UPDATE</a:t>
                      </a:r>
                      <a:endParaRPr lang="en-GB" sz="1200" b="1" kern="1200" baseline="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spcAft>
                          <a:spcPts val="0"/>
                        </a:spcAft>
                      </a:pPr>
                      <a:r>
                        <a:rPr lang="en-GB" sz="1200" b="1" kern="1200" baseline="0" dirty="0" smtClean="0">
                          <a:solidFill>
                            <a:schemeClr val="bg1">
                              <a:lumMod val="65000"/>
                            </a:schemeClr>
                          </a:solidFill>
                          <a:latin typeface="Calibri"/>
                          <a:ea typeface="Times New Roman"/>
                          <a:cs typeface="Arial"/>
                        </a:rPr>
                        <a:t>USAGE</a:t>
                      </a:r>
                      <a:endParaRPr lang="en-GB" sz="1200" b="1" kern="1200" baseline="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graphicFrame>
        <p:nvGraphicFramePr>
          <p:cNvPr id="6" name="Table 5"/>
          <p:cNvGraphicFramePr>
            <a:graphicFrameLocks noGrp="1"/>
          </p:cNvGraphicFramePr>
          <p:nvPr/>
        </p:nvGraphicFramePr>
        <p:xfrm>
          <a:off x="662134" y="2492375"/>
          <a:ext cx="8815653" cy="3874023"/>
        </p:xfrm>
        <a:graphic>
          <a:graphicData uri="http://schemas.openxmlformats.org/drawingml/2006/table">
            <a:tbl>
              <a:tblPr/>
              <a:tblGrid>
                <a:gridCol w="2418379"/>
                <a:gridCol w="2551320"/>
                <a:gridCol w="1869886"/>
                <a:gridCol w="1976068"/>
              </a:tblGrid>
              <a:tr h="407280">
                <a:tc>
                  <a:txBody>
                    <a:bodyPr/>
                    <a:lstStyle/>
                    <a:p>
                      <a:pPr algn="ctr" fontAlgn="ctr">
                        <a:lnSpc>
                          <a:spcPct val="110000"/>
                        </a:lnSpc>
                      </a:pPr>
                      <a:r>
                        <a:rPr lang="en-IE" sz="1000" b="1" i="0" u="none" strike="noStrike" dirty="0">
                          <a:solidFill>
                            <a:srgbClr val="000000"/>
                          </a:solidFill>
                          <a:latin typeface="Verdana"/>
                        </a:rPr>
                        <a:t>Formal description of scientific methodology </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alpha val="50000"/>
                      </a:schemeClr>
                    </a:solidFill>
                  </a:tcPr>
                </a:tc>
                <a:tc>
                  <a:txBody>
                    <a:bodyPr/>
                    <a:lstStyle/>
                    <a:p>
                      <a:pPr algn="ctr" fontAlgn="ctr">
                        <a:lnSpc>
                          <a:spcPct val="110000"/>
                        </a:lnSpc>
                      </a:pPr>
                      <a:r>
                        <a:rPr lang="en-GB" sz="1000" b="1" i="0" u="none" strike="noStrike">
                          <a:solidFill>
                            <a:srgbClr val="000000"/>
                          </a:solidFill>
                          <a:latin typeface="Verdana"/>
                        </a:rPr>
                        <a:t>Formal Validation Report</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alpha val="50000"/>
                      </a:schemeClr>
                    </a:solidFill>
                  </a:tcPr>
                </a:tc>
                <a:tc>
                  <a:txBody>
                    <a:bodyPr/>
                    <a:lstStyle/>
                    <a:p>
                      <a:pPr algn="ctr" fontAlgn="ctr">
                        <a:lnSpc>
                          <a:spcPct val="110000"/>
                        </a:lnSpc>
                      </a:pPr>
                      <a:r>
                        <a:rPr lang="en-GB" sz="1000" b="1" i="0" u="none" strike="noStrike">
                          <a:solidFill>
                            <a:srgbClr val="000000"/>
                          </a:solidFill>
                          <a:latin typeface="Verdana"/>
                        </a:rPr>
                        <a:t>Formal Product User Guide</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alpha val="50000"/>
                      </a:schemeClr>
                    </a:solidFill>
                  </a:tcPr>
                </a:tc>
                <a:tc>
                  <a:txBody>
                    <a:bodyPr/>
                    <a:lstStyle/>
                    <a:p>
                      <a:pPr algn="ctr" fontAlgn="ctr">
                        <a:lnSpc>
                          <a:spcPct val="110000"/>
                        </a:lnSpc>
                      </a:pPr>
                      <a:r>
                        <a:rPr lang="en-IE" sz="1000" b="1" i="0" u="none" strike="noStrike" dirty="0">
                          <a:solidFill>
                            <a:srgbClr val="000000"/>
                          </a:solidFill>
                          <a:latin typeface="Verdana"/>
                        </a:rPr>
                        <a:t>Formal description of operations concept</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65000"/>
                        <a:alpha val="50000"/>
                      </a:schemeClr>
                    </a:solidFill>
                  </a:tcPr>
                </a:tc>
              </a:tr>
              <a:tr h="373752">
                <a:tc>
                  <a:txBody>
                    <a:bodyPr/>
                    <a:lstStyle/>
                    <a:p>
                      <a:pPr algn="ctr" rtl="0" fontAlgn="ctr">
                        <a:lnSpc>
                          <a:spcPct val="110000"/>
                        </a:lnSpc>
                      </a:pPr>
                      <a:r>
                        <a:rPr lang="en-IE" sz="900" b="0" i="0" u="none" strike="noStrike" dirty="0">
                          <a:solidFill>
                            <a:srgbClr val="000000"/>
                          </a:solidFill>
                          <a:latin typeface="Verdana"/>
                        </a:rPr>
                        <a:t>Limited scientific description of methodology available from PI</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GB" sz="900" b="0" i="0" u="none" strike="noStrike" dirty="0">
                          <a:solidFill>
                            <a:srgbClr val="000000"/>
                          </a:solidFill>
                          <a:latin typeface="Verdana"/>
                        </a:rPr>
                        <a:t>None</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GB" sz="900" b="0" i="0" u="none" strike="noStrike">
                          <a:solidFill>
                            <a:srgbClr val="000000"/>
                          </a:solidFill>
                          <a:latin typeface="Verdana"/>
                        </a:rPr>
                        <a:t>None</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GB" sz="900" b="0" i="0" u="none" strike="noStrike">
                          <a:solidFill>
                            <a:srgbClr val="000000"/>
                          </a:solidFill>
                          <a:latin typeface="Verdana"/>
                        </a:rPr>
                        <a:t>None</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628">
                <a:tc>
                  <a:txBody>
                    <a:bodyPr/>
                    <a:lstStyle/>
                    <a:p>
                      <a:pPr algn="ctr" rtl="0" fontAlgn="ctr">
                        <a:lnSpc>
                          <a:spcPct val="110000"/>
                        </a:lnSpc>
                      </a:pPr>
                      <a:r>
                        <a:rPr lang="en-IE" sz="900" b="0" i="0" u="none" strike="noStrike" dirty="0">
                          <a:solidFill>
                            <a:srgbClr val="000000"/>
                          </a:solidFill>
                          <a:latin typeface="Verdana"/>
                        </a:rPr>
                        <a:t>Comprehensive scientific description available from PI and Journal paper on methodology submitted</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IE" sz="900" b="0" i="0" u="none" strike="noStrike" dirty="0">
                          <a:solidFill>
                            <a:srgbClr val="000000"/>
                          </a:solidFill>
                          <a:latin typeface="Verdana"/>
                        </a:rPr>
                        <a:t>Report on limited validation available from PI</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IE" sz="900" b="0" i="0" u="none" strike="noStrike">
                          <a:solidFill>
                            <a:srgbClr val="000000"/>
                          </a:solidFill>
                          <a:latin typeface="Verdana"/>
                        </a:rPr>
                        <a:t>Limited product user guide available  from PI</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GB" sz="900" b="0" i="0" u="none" strike="noStrike">
                          <a:solidFill>
                            <a:srgbClr val="000000"/>
                          </a:solidFill>
                          <a:latin typeface="Verdana"/>
                        </a:rPr>
                        <a:t>None</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628">
                <a:tc>
                  <a:txBody>
                    <a:bodyPr/>
                    <a:lstStyle/>
                    <a:p>
                      <a:pPr algn="ctr" rtl="0" fontAlgn="ctr">
                        <a:lnSpc>
                          <a:spcPct val="110000"/>
                        </a:lnSpc>
                      </a:pPr>
                      <a:r>
                        <a:rPr lang="en-IE" sz="900" b="0" i="0" u="none" strike="noStrike" dirty="0">
                          <a:solidFill>
                            <a:srgbClr val="000000"/>
                          </a:solidFill>
                          <a:latin typeface="Verdana"/>
                        </a:rPr>
                        <a:t>Score 2 + Journal paper on methodology published</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GB" sz="900" b="0" i="0" u="none" strike="noStrike">
                          <a:solidFill>
                            <a:srgbClr val="000000"/>
                          </a:solidFill>
                          <a:latin typeface="Verdana"/>
                        </a:rPr>
                        <a:t>Report on comprehensive validation available from PI; Paper on product validation submitted</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IE" sz="900" b="0" i="0" u="none" strike="noStrike">
                          <a:solidFill>
                            <a:srgbClr val="000000"/>
                          </a:solidFill>
                          <a:latin typeface="Verdana"/>
                        </a:rPr>
                        <a:t>Comprehensive User Guide available from PI</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IE" sz="900" b="0" i="0" u="none" strike="noStrike">
                          <a:solidFill>
                            <a:srgbClr val="000000"/>
                          </a:solidFill>
                          <a:latin typeface="Verdana"/>
                        </a:rPr>
                        <a:t>Limited description of operations concept available</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5504">
                <a:tc>
                  <a:txBody>
                    <a:bodyPr/>
                    <a:lstStyle/>
                    <a:p>
                      <a:pPr algn="ctr" rtl="0" fontAlgn="ctr">
                        <a:lnSpc>
                          <a:spcPct val="110000"/>
                        </a:lnSpc>
                      </a:pPr>
                      <a:r>
                        <a:rPr lang="en-GB" sz="900" b="0" i="0" u="none" strike="noStrike" dirty="0">
                          <a:solidFill>
                            <a:srgbClr val="000000"/>
                          </a:solidFill>
                          <a:latin typeface="Verdana"/>
                        </a:rPr>
                        <a:t>Score 3 + Comprehensive scientific description available from Data Provider</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IE" sz="900" b="0" i="0" u="none" strike="noStrike" dirty="0">
                          <a:solidFill>
                            <a:srgbClr val="000000"/>
                          </a:solidFill>
                          <a:latin typeface="Verdana"/>
                        </a:rPr>
                        <a:t>Report on inter-comparison to other CDRs, etc. Available from PI and data Provider; Journal paper on product validation published</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IE" sz="900" b="0" i="0" u="none" strike="noStrike">
                          <a:solidFill>
                            <a:srgbClr val="000000"/>
                          </a:solidFill>
                          <a:latin typeface="Verdana"/>
                        </a:rPr>
                        <a:t>Score 3 + available from data provider</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GB" sz="900" b="0" i="0" u="none" strike="noStrike">
                          <a:solidFill>
                            <a:srgbClr val="000000"/>
                          </a:solidFill>
                          <a:latin typeface="Verdana"/>
                        </a:rPr>
                        <a:t>Comprehensive description of operations concept available</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2727">
                <a:tc>
                  <a:txBody>
                    <a:bodyPr/>
                    <a:lstStyle/>
                    <a:p>
                      <a:pPr algn="ctr" rtl="0" fontAlgn="ctr">
                        <a:lnSpc>
                          <a:spcPct val="110000"/>
                        </a:lnSpc>
                      </a:pPr>
                      <a:r>
                        <a:rPr lang="en-GB" sz="900" b="0" i="0" u="none" strike="noStrike" dirty="0">
                          <a:solidFill>
                            <a:srgbClr val="000000"/>
                          </a:solidFill>
                          <a:latin typeface="Verdana"/>
                        </a:rPr>
                        <a:t>Score 4 +  Comprehensive scientific description maintained by data provider</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IE" sz="900" b="0" i="0" u="none" strike="noStrike" dirty="0">
                          <a:solidFill>
                            <a:srgbClr val="000000"/>
                          </a:solidFill>
                          <a:latin typeface="Verdana"/>
                        </a:rPr>
                        <a:t>Score 4 + Report on data assessment results exists</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IE" sz="900" b="0" i="0" u="none" strike="noStrike">
                          <a:solidFill>
                            <a:srgbClr val="000000"/>
                          </a:solidFill>
                          <a:latin typeface="Verdana"/>
                        </a:rPr>
                        <a:t>Score 4 + regularly updated by data provider with product updates and/or new validation results</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GB" sz="900" b="0" i="0" u="none" strike="noStrike">
                          <a:solidFill>
                            <a:srgbClr val="000000"/>
                          </a:solidFill>
                          <a:latin typeface="Verdana"/>
                        </a:rPr>
                        <a:t>Operations concept and description of practical implementation available </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5504">
                <a:tc>
                  <a:txBody>
                    <a:bodyPr/>
                    <a:lstStyle/>
                    <a:p>
                      <a:pPr algn="ctr" rtl="0" fontAlgn="ctr">
                        <a:lnSpc>
                          <a:spcPct val="110000"/>
                        </a:lnSpc>
                      </a:pPr>
                      <a:r>
                        <a:rPr lang="en-GB" sz="900" b="0" i="0" u="none" strike="noStrike" dirty="0">
                          <a:solidFill>
                            <a:srgbClr val="000000"/>
                          </a:solidFill>
                          <a:latin typeface="Verdana"/>
                        </a:rPr>
                        <a:t>Score 5 + Journal papers on product updates published</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lnSpc>
                          <a:spcPct val="110000"/>
                        </a:lnSpc>
                      </a:pPr>
                      <a:r>
                        <a:rPr lang="en-GB" sz="900" b="0" i="0" u="none" strike="noStrike" dirty="0">
                          <a:solidFill>
                            <a:srgbClr val="000000"/>
                          </a:solidFill>
                          <a:latin typeface="Verdana"/>
                        </a:rPr>
                        <a:t>Score 5+ Journal papers more comprehensive validation, e.g., error covariance, validation of qualitative uncertainty estimates  published</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lnSpc>
                          <a:spcPct val="110000"/>
                        </a:lnSpc>
                      </a:pPr>
                      <a:r>
                        <a:rPr lang="en-GB" sz="900" b="0" i="0" u="none" strike="noStrike" dirty="0">
                          <a:solidFill>
                            <a:srgbClr val="000000"/>
                          </a:solidFill>
                          <a:latin typeface="Verdana"/>
                        </a:rPr>
                        <a:t>Score 5</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lnSpc>
                          <a:spcPct val="110000"/>
                        </a:lnSpc>
                      </a:pPr>
                      <a:r>
                        <a:rPr lang="en-IE" sz="900" b="0" i="0" u="none" strike="noStrike" dirty="0">
                          <a:solidFill>
                            <a:srgbClr val="000000"/>
                          </a:solidFill>
                          <a:latin typeface="Verdana"/>
                        </a:rPr>
                        <a:t>Score 5 + Operations concept regularly updated</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grpSp>
        <p:nvGrpSpPr>
          <p:cNvPr id="2" name="Group 6"/>
          <p:cNvGrpSpPr/>
          <p:nvPr/>
        </p:nvGrpSpPr>
        <p:grpSpPr>
          <a:xfrm>
            <a:off x="428498" y="2944859"/>
            <a:ext cx="262892" cy="3286369"/>
            <a:chOff x="395536" y="2944847"/>
            <a:chExt cx="242670" cy="3286368"/>
          </a:xfrm>
        </p:grpSpPr>
        <p:sp>
          <p:nvSpPr>
            <p:cNvPr id="8" name="Rectangle 7"/>
            <p:cNvSpPr/>
            <p:nvPr/>
          </p:nvSpPr>
          <p:spPr>
            <a:xfrm>
              <a:off x="395536" y="2944847"/>
              <a:ext cx="242670" cy="353943"/>
            </a:xfrm>
            <a:prstGeom prst="rect">
              <a:avLst/>
            </a:prstGeom>
          </p:spPr>
          <p:txBody>
            <a:bodyPr wrap="none" lIns="0" tIns="0" rIns="0" bIns="0">
              <a:spAutoFit/>
            </a:bodyPr>
            <a:lstStyle/>
            <a:p>
              <a:r>
                <a:rPr lang="en-GB" sz="2300" b="0" dirty="0" smtClean="0">
                  <a:solidFill>
                    <a:srgbClr val="FF0000"/>
                  </a:solidFill>
                  <a:latin typeface="Times New Roman" charset="0"/>
                  <a:sym typeface="Wingdings"/>
                </a:rPr>
                <a:t></a:t>
              </a:r>
            </a:p>
          </p:txBody>
        </p:sp>
        <p:sp>
          <p:nvSpPr>
            <p:cNvPr id="9" name="Rectangle 8"/>
            <p:cNvSpPr/>
            <p:nvPr/>
          </p:nvSpPr>
          <p:spPr>
            <a:xfrm>
              <a:off x="395536" y="3429000"/>
              <a:ext cx="242670" cy="353943"/>
            </a:xfrm>
            <a:prstGeom prst="rect">
              <a:avLst/>
            </a:prstGeom>
          </p:spPr>
          <p:txBody>
            <a:bodyPr wrap="none" lIns="0" tIns="0" rIns="0" bIns="0">
              <a:spAutoFit/>
            </a:bodyPr>
            <a:lstStyle/>
            <a:p>
              <a:r>
                <a:rPr lang="en-GB" sz="2300" b="0" dirty="0" smtClean="0">
                  <a:solidFill>
                    <a:srgbClr val="FF0000"/>
                  </a:solidFill>
                  <a:latin typeface="Times New Roman" charset="0"/>
                  <a:sym typeface="Wingdings"/>
                </a:rPr>
                <a:t></a:t>
              </a:r>
            </a:p>
          </p:txBody>
        </p:sp>
        <p:sp>
          <p:nvSpPr>
            <p:cNvPr id="10" name="Rectangle 9"/>
            <p:cNvSpPr/>
            <p:nvPr/>
          </p:nvSpPr>
          <p:spPr>
            <a:xfrm>
              <a:off x="395536" y="3933056"/>
              <a:ext cx="242670" cy="353943"/>
            </a:xfrm>
            <a:prstGeom prst="rect">
              <a:avLst/>
            </a:prstGeom>
          </p:spPr>
          <p:txBody>
            <a:bodyPr wrap="none" lIns="0" tIns="0" rIns="0" bIns="0">
              <a:spAutoFit/>
            </a:bodyPr>
            <a:lstStyle/>
            <a:p>
              <a:r>
                <a:rPr lang="en-GB" sz="2300" b="0" dirty="0" smtClean="0">
                  <a:solidFill>
                    <a:srgbClr val="FFC000"/>
                  </a:solidFill>
                  <a:latin typeface="Times New Roman" charset="0"/>
                  <a:sym typeface="Wingdings"/>
                </a:rPr>
                <a:t></a:t>
              </a:r>
            </a:p>
          </p:txBody>
        </p:sp>
        <p:sp>
          <p:nvSpPr>
            <p:cNvPr id="11" name="Rectangle 10"/>
            <p:cNvSpPr/>
            <p:nvPr/>
          </p:nvSpPr>
          <p:spPr>
            <a:xfrm>
              <a:off x="395536" y="4529023"/>
              <a:ext cx="242670" cy="353943"/>
            </a:xfrm>
            <a:prstGeom prst="rect">
              <a:avLst/>
            </a:prstGeom>
          </p:spPr>
          <p:txBody>
            <a:bodyPr wrap="none" lIns="0" tIns="0" rIns="0" bIns="0">
              <a:spAutoFit/>
            </a:bodyPr>
            <a:lstStyle/>
            <a:p>
              <a:r>
                <a:rPr lang="en-GB" sz="2300" b="0" dirty="0" smtClean="0">
                  <a:solidFill>
                    <a:srgbClr val="FFC000"/>
                  </a:solidFill>
                  <a:latin typeface="Times New Roman" charset="0"/>
                  <a:sym typeface="Wingdings"/>
                </a:rPr>
                <a:t></a:t>
              </a:r>
            </a:p>
          </p:txBody>
        </p:sp>
        <p:sp>
          <p:nvSpPr>
            <p:cNvPr id="12" name="Rectangle 11"/>
            <p:cNvSpPr/>
            <p:nvPr/>
          </p:nvSpPr>
          <p:spPr>
            <a:xfrm>
              <a:off x="395536" y="5168225"/>
              <a:ext cx="242670" cy="353943"/>
            </a:xfrm>
            <a:prstGeom prst="rect">
              <a:avLst/>
            </a:prstGeom>
          </p:spPr>
          <p:txBody>
            <a:bodyPr wrap="none" lIns="0" tIns="0" rIns="0" bIns="0">
              <a:spAutoFit/>
            </a:bodyPr>
            <a:lstStyle/>
            <a:p>
              <a:r>
                <a:rPr lang="en-GB" sz="2300" b="0" dirty="0" smtClean="0">
                  <a:solidFill>
                    <a:srgbClr val="00B050"/>
                  </a:solidFill>
                  <a:latin typeface="Times New Roman" charset="0"/>
                  <a:sym typeface="Wingdings"/>
                </a:rPr>
                <a:t></a:t>
              </a:r>
            </a:p>
          </p:txBody>
        </p:sp>
        <p:sp>
          <p:nvSpPr>
            <p:cNvPr id="13" name="Rectangle 12"/>
            <p:cNvSpPr/>
            <p:nvPr/>
          </p:nvSpPr>
          <p:spPr>
            <a:xfrm>
              <a:off x="395536" y="5877272"/>
              <a:ext cx="242670" cy="353943"/>
            </a:xfrm>
            <a:prstGeom prst="rect">
              <a:avLst/>
            </a:prstGeom>
          </p:spPr>
          <p:txBody>
            <a:bodyPr wrap="none" lIns="0" tIns="0" rIns="0" bIns="0">
              <a:spAutoFit/>
            </a:bodyPr>
            <a:lstStyle/>
            <a:p>
              <a:r>
                <a:rPr lang="en-GB" sz="2300" b="0" dirty="0" smtClean="0">
                  <a:solidFill>
                    <a:srgbClr val="00B050"/>
                  </a:solidFill>
                  <a:latin typeface="Times New Roman" charset="0"/>
                  <a:sym typeface="Wingdings"/>
                </a:rPr>
                <a:t></a:t>
              </a:r>
              <a:endParaRPr lang="en-GB" sz="2300" b="0" dirty="0">
                <a:solidFill>
                  <a:srgbClr val="00B050"/>
                </a:solidFill>
                <a:latin typeface="Times New Roman" charset="0"/>
              </a:endParaRPr>
            </a:p>
          </p:txBody>
        </p:sp>
      </p:grpSp>
      <p:pic>
        <p:nvPicPr>
          <p:cNvPr id="14" name="Picture 3" descr="C:\Jörg\Projects\GMES_Space_Call_2012\GMES-SPA.2012.1.3-02 Coordination of Validation for Reanalysis\Core Climax Logo.jpg"/>
          <p:cNvPicPr>
            <a:picLocks noChangeAspect="1" noChangeArrowheads="1"/>
          </p:cNvPicPr>
          <p:nvPr/>
        </p:nvPicPr>
        <p:blipFill>
          <a:blip r:embed="rId2" cstate="print"/>
          <a:srcRect/>
          <a:stretch>
            <a:fillRect/>
          </a:stretch>
        </p:blipFill>
        <p:spPr bwMode="auto">
          <a:xfrm>
            <a:off x="8339962" y="76157"/>
            <a:ext cx="1496092" cy="720000"/>
          </a:xfrm>
          <a:prstGeom prst="rect">
            <a:avLst/>
          </a:prstGeom>
          <a:noFill/>
        </p:spPr>
      </p:pic>
      <p:pic>
        <p:nvPicPr>
          <p:cNvPr id="15" name="Picture 14" descr="FP7-coo-RGB.gif"/>
          <p:cNvPicPr>
            <a:picLocks noChangeAspect="1"/>
          </p:cNvPicPr>
          <p:nvPr/>
        </p:nvPicPr>
        <p:blipFill>
          <a:blip r:embed="rId3" cstate="print"/>
          <a:stretch>
            <a:fillRect/>
          </a:stretch>
        </p:blipFill>
        <p:spPr>
          <a:xfrm>
            <a:off x="7412003" y="76157"/>
            <a:ext cx="885117" cy="720000"/>
          </a:xfrm>
          <a:prstGeom prst="rect">
            <a:avLst/>
          </a:prstGeom>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996362" cy="839788"/>
          </a:xfrm>
          <a:prstGeom prst="rect">
            <a:avLst/>
          </a:prstGeom>
        </p:spPr>
        <p:txBody>
          <a:bodyPr lIns="95706" tIns="47852" rIns="95706" bIns="47852" anchor="ctr"/>
          <a:lstStyle/>
          <a:p>
            <a:pPr eaLnBrk="0" hangingPunct="0">
              <a:defRPr/>
            </a:pPr>
            <a:r>
              <a:rPr lang="en-GB" sz="3000" kern="0" dirty="0" smtClean="0">
                <a:solidFill>
                  <a:srgbClr val="FFFFFF"/>
                </a:solidFill>
                <a:latin typeface="Arial" pitchFamily="34" charset="0"/>
                <a:cs typeface="Arial" pitchFamily="34" charset="0"/>
              </a:rPr>
              <a:t>Sub Matrix – Public Access,</a:t>
            </a:r>
          </a:p>
          <a:p>
            <a:pPr eaLnBrk="0" hangingPunct="0">
              <a:defRPr/>
            </a:pPr>
            <a:r>
              <a:rPr lang="en-GB" sz="3000" kern="0" dirty="0" smtClean="0">
                <a:solidFill>
                  <a:srgbClr val="FFFFFF"/>
                </a:solidFill>
                <a:latin typeface="Arial" pitchFamily="34" charset="0"/>
                <a:cs typeface="Arial" pitchFamily="34" charset="0"/>
              </a:rPr>
              <a:t>Feedback and Update</a:t>
            </a:r>
          </a:p>
        </p:txBody>
      </p:sp>
      <p:sp>
        <p:nvSpPr>
          <p:cNvPr id="22" name="Freeform 21"/>
          <p:cNvSpPr/>
          <p:nvPr/>
        </p:nvSpPr>
        <p:spPr bwMode="auto">
          <a:xfrm>
            <a:off x="740533" y="1844824"/>
            <a:ext cx="8737240" cy="648072"/>
          </a:xfrm>
          <a:custGeom>
            <a:avLst/>
            <a:gdLst>
              <a:gd name="connsiteX0" fmla="*/ 301658 w 2328421"/>
              <a:gd name="connsiteY0" fmla="*/ 0 h 1206630"/>
              <a:gd name="connsiteX1" fmla="*/ 0 w 2328421"/>
              <a:gd name="connsiteY1" fmla="*/ 1206630 h 1206630"/>
              <a:gd name="connsiteX2" fmla="*/ 2328421 w 2328421"/>
              <a:gd name="connsiteY2" fmla="*/ 1206630 h 1206630"/>
              <a:gd name="connsiteX3" fmla="*/ 1310326 w 2328421"/>
              <a:gd name="connsiteY3" fmla="*/ 131975 h 1206630"/>
              <a:gd name="connsiteX4" fmla="*/ 301658 w 2328421"/>
              <a:gd name="connsiteY4" fmla="*/ 0 h 1206630"/>
              <a:gd name="connsiteX0" fmla="*/ 301658 w 2328421"/>
              <a:gd name="connsiteY0" fmla="*/ 0 h 1206630"/>
              <a:gd name="connsiteX1" fmla="*/ 0 w 2328421"/>
              <a:gd name="connsiteY1" fmla="*/ 1206630 h 1206630"/>
              <a:gd name="connsiteX2" fmla="*/ 2328421 w 2328421"/>
              <a:gd name="connsiteY2" fmla="*/ 1206630 h 1206630"/>
              <a:gd name="connsiteX3" fmla="*/ 1296144 w 2328421"/>
              <a:gd name="connsiteY3" fmla="*/ 54948 h 1206630"/>
              <a:gd name="connsiteX4" fmla="*/ 301658 w 2328421"/>
              <a:gd name="connsiteY4" fmla="*/ 0 h 1206630"/>
              <a:gd name="connsiteX0" fmla="*/ 301658 w 2328421"/>
              <a:gd name="connsiteY0" fmla="*/ 17060 h 1223690"/>
              <a:gd name="connsiteX1" fmla="*/ 0 w 2328421"/>
              <a:gd name="connsiteY1" fmla="*/ 1223690 h 1223690"/>
              <a:gd name="connsiteX2" fmla="*/ 2328421 w 2328421"/>
              <a:gd name="connsiteY2" fmla="*/ 1223690 h 1223690"/>
              <a:gd name="connsiteX3" fmla="*/ 1296144 w 2328421"/>
              <a:gd name="connsiteY3" fmla="*/ 0 h 1223690"/>
              <a:gd name="connsiteX4" fmla="*/ 301658 w 2328421"/>
              <a:gd name="connsiteY4" fmla="*/ 17060 h 1223690"/>
              <a:gd name="connsiteX0" fmla="*/ 301658 w 2328421"/>
              <a:gd name="connsiteY0" fmla="*/ 0 h 1206630"/>
              <a:gd name="connsiteX1" fmla="*/ 0 w 2328421"/>
              <a:gd name="connsiteY1" fmla="*/ 1206630 h 1206630"/>
              <a:gd name="connsiteX2" fmla="*/ 2328421 w 2328421"/>
              <a:gd name="connsiteY2" fmla="*/ 1206630 h 1206630"/>
              <a:gd name="connsiteX3" fmla="*/ 1296144 w 2328421"/>
              <a:gd name="connsiteY3" fmla="*/ 54948 h 1206630"/>
              <a:gd name="connsiteX4" fmla="*/ 301658 w 2328421"/>
              <a:gd name="connsiteY4" fmla="*/ 0 h 1206630"/>
              <a:gd name="connsiteX0" fmla="*/ 301658 w 2328421"/>
              <a:gd name="connsiteY0" fmla="*/ 17060 h 1223690"/>
              <a:gd name="connsiteX1" fmla="*/ 0 w 2328421"/>
              <a:gd name="connsiteY1" fmla="*/ 1223690 h 1223690"/>
              <a:gd name="connsiteX2" fmla="*/ 2328421 w 2328421"/>
              <a:gd name="connsiteY2" fmla="*/ 1223690 h 1223690"/>
              <a:gd name="connsiteX3" fmla="*/ 1296144 w 2328421"/>
              <a:gd name="connsiteY3" fmla="*/ 0 h 1223690"/>
              <a:gd name="connsiteX4" fmla="*/ 301658 w 2328421"/>
              <a:gd name="connsiteY4" fmla="*/ 17060 h 1223690"/>
              <a:gd name="connsiteX0" fmla="*/ 301658 w 8641209"/>
              <a:gd name="connsiteY0" fmla="*/ 17060 h 1223690"/>
              <a:gd name="connsiteX1" fmla="*/ 0 w 8641209"/>
              <a:gd name="connsiteY1" fmla="*/ 1223690 h 1223690"/>
              <a:gd name="connsiteX2" fmla="*/ 8641209 w 8641209"/>
              <a:gd name="connsiteY2" fmla="*/ 648072 h 1223690"/>
              <a:gd name="connsiteX3" fmla="*/ 1296144 w 8641209"/>
              <a:gd name="connsiteY3" fmla="*/ 0 h 1223690"/>
              <a:gd name="connsiteX4" fmla="*/ 301658 w 8641209"/>
              <a:gd name="connsiteY4" fmla="*/ 17060 h 1223690"/>
              <a:gd name="connsiteX0" fmla="*/ 0 w 8339551"/>
              <a:gd name="connsiteY0" fmla="*/ 17060 h 648072"/>
              <a:gd name="connsiteX1" fmla="*/ 346414 w 8339551"/>
              <a:gd name="connsiteY1" fmla="*/ 648072 h 648072"/>
              <a:gd name="connsiteX2" fmla="*/ 8339551 w 8339551"/>
              <a:gd name="connsiteY2" fmla="*/ 648072 h 648072"/>
              <a:gd name="connsiteX3" fmla="*/ 994486 w 8339551"/>
              <a:gd name="connsiteY3" fmla="*/ 0 h 648072"/>
              <a:gd name="connsiteX4" fmla="*/ 0 w 8339551"/>
              <a:gd name="connsiteY4" fmla="*/ 17060 h 648072"/>
              <a:gd name="connsiteX0" fmla="*/ 13874 w 8353425"/>
              <a:gd name="connsiteY0" fmla="*/ 17060 h 648072"/>
              <a:gd name="connsiteX1" fmla="*/ 0 w 8353425"/>
              <a:gd name="connsiteY1" fmla="*/ 648072 h 648072"/>
              <a:gd name="connsiteX2" fmla="*/ 8353425 w 8353425"/>
              <a:gd name="connsiteY2" fmla="*/ 648072 h 648072"/>
              <a:gd name="connsiteX3" fmla="*/ 1008360 w 8353425"/>
              <a:gd name="connsiteY3" fmla="*/ 0 h 648072"/>
              <a:gd name="connsiteX4" fmla="*/ 13874 w 8353425"/>
              <a:gd name="connsiteY4" fmla="*/ 17060 h 648072"/>
              <a:gd name="connsiteX0" fmla="*/ 13874 w 8353425"/>
              <a:gd name="connsiteY0" fmla="*/ 17060 h 648072"/>
              <a:gd name="connsiteX1" fmla="*/ 0 w 8353425"/>
              <a:gd name="connsiteY1" fmla="*/ 648072 h 648072"/>
              <a:gd name="connsiteX2" fmla="*/ 8353425 w 8353425"/>
              <a:gd name="connsiteY2" fmla="*/ 648072 h 648072"/>
              <a:gd name="connsiteX3" fmla="*/ 1944464 w 8353425"/>
              <a:gd name="connsiteY3" fmla="*/ 0 h 648072"/>
              <a:gd name="connsiteX4" fmla="*/ 13874 w 8353425"/>
              <a:gd name="connsiteY4" fmla="*/ 17060 h 648072"/>
              <a:gd name="connsiteX0" fmla="*/ 13874 w 8353425"/>
              <a:gd name="connsiteY0" fmla="*/ 17060 h 648072"/>
              <a:gd name="connsiteX1" fmla="*/ 0 w 8353425"/>
              <a:gd name="connsiteY1" fmla="*/ 648072 h 648072"/>
              <a:gd name="connsiteX2" fmla="*/ 8353425 w 8353425"/>
              <a:gd name="connsiteY2" fmla="*/ 648072 h 648072"/>
              <a:gd name="connsiteX3" fmla="*/ 1728440 w 8353425"/>
              <a:gd name="connsiteY3" fmla="*/ 0 h 648072"/>
              <a:gd name="connsiteX4" fmla="*/ 13874 w 8353425"/>
              <a:gd name="connsiteY4" fmla="*/ 17060 h 648072"/>
              <a:gd name="connsiteX0" fmla="*/ 576312 w 8353425"/>
              <a:gd name="connsiteY0" fmla="*/ 0 h 648072"/>
              <a:gd name="connsiteX1" fmla="*/ 0 w 8353425"/>
              <a:gd name="connsiteY1" fmla="*/ 648072 h 648072"/>
              <a:gd name="connsiteX2" fmla="*/ 8353425 w 8353425"/>
              <a:gd name="connsiteY2" fmla="*/ 648072 h 648072"/>
              <a:gd name="connsiteX3" fmla="*/ 1728440 w 8353425"/>
              <a:gd name="connsiteY3" fmla="*/ 0 h 648072"/>
              <a:gd name="connsiteX4" fmla="*/ 576312 w 8353425"/>
              <a:gd name="connsiteY4" fmla="*/ 0 h 648072"/>
              <a:gd name="connsiteX0" fmla="*/ 576312 w 8353425"/>
              <a:gd name="connsiteY0" fmla="*/ 0 h 648072"/>
              <a:gd name="connsiteX1" fmla="*/ 0 w 8353425"/>
              <a:gd name="connsiteY1" fmla="*/ 648072 h 648072"/>
              <a:gd name="connsiteX2" fmla="*/ 8353425 w 8353425"/>
              <a:gd name="connsiteY2" fmla="*/ 648072 h 648072"/>
              <a:gd name="connsiteX3" fmla="*/ 1296392 w 8353425"/>
              <a:gd name="connsiteY3" fmla="*/ 0 h 648072"/>
              <a:gd name="connsiteX4" fmla="*/ 576312 w 8353425"/>
              <a:gd name="connsiteY4" fmla="*/ 0 h 648072"/>
              <a:gd name="connsiteX0" fmla="*/ 0 w 8353425"/>
              <a:gd name="connsiteY0" fmla="*/ 0 h 648072"/>
              <a:gd name="connsiteX1" fmla="*/ 0 w 8353425"/>
              <a:gd name="connsiteY1" fmla="*/ 648072 h 648072"/>
              <a:gd name="connsiteX2" fmla="*/ 8353425 w 8353425"/>
              <a:gd name="connsiteY2" fmla="*/ 648072 h 648072"/>
              <a:gd name="connsiteX3" fmla="*/ 1296392 w 8353425"/>
              <a:gd name="connsiteY3" fmla="*/ 0 h 648072"/>
              <a:gd name="connsiteX4" fmla="*/ 0 w 8353425"/>
              <a:gd name="connsiteY4" fmla="*/ 0 h 648072"/>
              <a:gd name="connsiteX0" fmla="*/ 0 w 8353425"/>
              <a:gd name="connsiteY0" fmla="*/ 0 h 648072"/>
              <a:gd name="connsiteX1" fmla="*/ 0 w 8353425"/>
              <a:gd name="connsiteY1" fmla="*/ 648072 h 648072"/>
              <a:gd name="connsiteX2" fmla="*/ 8353425 w 8353425"/>
              <a:gd name="connsiteY2" fmla="*/ 648072 h 648072"/>
              <a:gd name="connsiteX3" fmla="*/ 1728440 w 8353425"/>
              <a:gd name="connsiteY3" fmla="*/ 0 h 648072"/>
              <a:gd name="connsiteX4" fmla="*/ 0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1728440 w 8353425"/>
              <a:gd name="connsiteY3" fmla="*/ 0 h 648072"/>
              <a:gd name="connsiteX4" fmla="*/ 504304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2016472 w 8353425"/>
              <a:gd name="connsiteY3" fmla="*/ 0 h 648072"/>
              <a:gd name="connsiteX4" fmla="*/ 504304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1872456 w 8353425"/>
              <a:gd name="connsiteY3" fmla="*/ 0 h 648072"/>
              <a:gd name="connsiteX4" fmla="*/ 504304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6985024 w 8353425"/>
              <a:gd name="connsiteY3" fmla="*/ 0 h 648072"/>
              <a:gd name="connsiteX4" fmla="*/ 504304 w 8353425"/>
              <a:gd name="connsiteY4" fmla="*/ 0 h 648072"/>
              <a:gd name="connsiteX0" fmla="*/ 5544864 w 8353425"/>
              <a:gd name="connsiteY0" fmla="*/ 0 h 648072"/>
              <a:gd name="connsiteX1" fmla="*/ 0 w 8353425"/>
              <a:gd name="connsiteY1" fmla="*/ 648072 h 648072"/>
              <a:gd name="connsiteX2" fmla="*/ 8353425 w 8353425"/>
              <a:gd name="connsiteY2" fmla="*/ 648072 h 648072"/>
              <a:gd name="connsiteX3" fmla="*/ 6985024 w 8353425"/>
              <a:gd name="connsiteY3" fmla="*/ 0 h 648072"/>
              <a:gd name="connsiteX4" fmla="*/ 5544864 w 8353425"/>
              <a:gd name="connsiteY4" fmla="*/ 0 h 648072"/>
              <a:gd name="connsiteX0" fmla="*/ 5544864 w 8353425"/>
              <a:gd name="connsiteY0" fmla="*/ 0 h 648072"/>
              <a:gd name="connsiteX1" fmla="*/ 0 w 8353425"/>
              <a:gd name="connsiteY1" fmla="*/ 648072 h 648072"/>
              <a:gd name="connsiteX2" fmla="*/ 8353425 w 8353425"/>
              <a:gd name="connsiteY2" fmla="*/ 648072 h 648072"/>
              <a:gd name="connsiteX3" fmla="*/ 6985024 w 8353425"/>
              <a:gd name="connsiteY3" fmla="*/ 0 h 648072"/>
              <a:gd name="connsiteX4" fmla="*/ 5544864 w 8353425"/>
              <a:gd name="connsiteY4" fmla="*/ 0 h 648072"/>
              <a:gd name="connsiteX0" fmla="*/ 5544864 w 8353425"/>
              <a:gd name="connsiteY0" fmla="*/ 0 h 648072"/>
              <a:gd name="connsiteX1" fmla="*/ 0 w 8353425"/>
              <a:gd name="connsiteY1" fmla="*/ 648072 h 648072"/>
              <a:gd name="connsiteX2" fmla="*/ 8353425 w 8353425"/>
              <a:gd name="connsiteY2" fmla="*/ 648072 h 648072"/>
              <a:gd name="connsiteX3" fmla="*/ 6985024 w 8353425"/>
              <a:gd name="connsiteY3" fmla="*/ 0 h 648072"/>
              <a:gd name="connsiteX4" fmla="*/ 5544864 w 8353425"/>
              <a:gd name="connsiteY4" fmla="*/ 0 h 648072"/>
              <a:gd name="connsiteX0" fmla="*/ 5256584 w 8065145"/>
              <a:gd name="connsiteY0" fmla="*/ 0 h 648072"/>
              <a:gd name="connsiteX1" fmla="*/ 0 w 8065145"/>
              <a:gd name="connsiteY1" fmla="*/ 647551 h 648072"/>
              <a:gd name="connsiteX2" fmla="*/ 8065145 w 8065145"/>
              <a:gd name="connsiteY2" fmla="*/ 648072 h 648072"/>
              <a:gd name="connsiteX3" fmla="*/ 6696744 w 8065145"/>
              <a:gd name="connsiteY3" fmla="*/ 0 h 648072"/>
              <a:gd name="connsiteX4" fmla="*/ 5256584 w 8065145"/>
              <a:gd name="connsiteY4" fmla="*/ 0 h 6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5145" h="648072">
                <a:moveTo>
                  <a:pt x="5256584" y="0"/>
                </a:moveTo>
                <a:lnTo>
                  <a:pt x="0" y="647551"/>
                </a:lnTo>
                <a:lnTo>
                  <a:pt x="8065145" y="648072"/>
                </a:lnTo>
                <a:lnTo>
                  <a:pt x="6696744" y="0"/>
                </a:lnTo>
                <a:lnTo>
                  <a:pt x="5256584" y="0"/>
                </a:lnTo>
                <a:close/>
              </a:path>
            </a:pathLst>
          </a:custGeom>
          <a:solidFill>
            <a:schemeClr val="tx1">
              <a:lumMod val="20000"/>
              <a:lumOff val="80000"/>
              <a:alpha val="25000"/>
            </a:schemeClr>
          </a:solidFill>
          <a:ln w="22225" cap="flat" cmpd="sng" algn="ctr">
            <a:solidFill>
              <a:schemeClr val="bg1">
                <a:lumMod val="50000"/>
              </a:schemeClr>
            </a:solidFill>
            <a:prstDash val="solid"/>
            <a:round/>
            <a:headEnd type="none" w="med" len="med"/>
            <a:tailEnd type="none" w="med" len="med"/>
          </a:ln>
          <a:effectLst/>
        </p:spPr>
        <p:txBody>
          <a:bodyPr vert="horz" wrap="square" lIns="37681" tIns="37681" rIns="37681" bIns="37681" numCol="1" rtlCol="0" anchor="t" anchorCtr="0" compatLnSpc="1">
            <a:prstTxWarp prst="textNoShape">
              <a:avLst/>
            </a:prstTxWarp>
          </a:bodyPr>
          <a:lstStyle/>
          <a:p>
            <a:pPr defTabSz="957049" eaLnBrk="0" hangingPunct="0">
              <a:spcBef>
                <a:spcPct val="50000"/>
              </a:spcBef>
            </a:pPr>
            <a:endParaRPr lang="en-GB" dirty="0" smtClean="0">
              <a:solidFill>
                <a:srgbClr val="FFFFFF"/>
              </a:solidFill>
            </a:endParaRPr>
          </a:p>
        </p:txBody>
      </p:sp>
      <p:graphicFrame>
        <p:nvGraphicFramePr>
          <p:cNvPr id="4" name="Table 3"/>
          <p:cNvGraphicFramePr>
            <a:graphicFrameLocks noGrp="1"/>
          </p:cNvGraphicFramePr>
          <p:nvPr/>
        </p:nvGraphicFramePr>
        <p:xfrm>
          <a:off x="974559" y="1412776"/>
          <a:ext cx="8034894" cy="437760"/>
        </p:xfrm>
        <a:graphic>
          <a:graphicData uri="http://schemas.openxmlformats.org/drawingml/2006/table">
            <a:tbl>
              <a:tblPr>
                <a:effectLst>
                  <a:outerShdw blurRad="63500" algn="ctr" rotWithShape="0">
                    <a:prstClr val="black">
                      <a:alpha val="40000"/>
                    </a:prstClr>
                  </a:outerShdw>
                </a:effectLst>
              </a:tblPr>
              <a:tblGrid>
                <a:gridCol w="1482164"/>
                <a:gridCol w="1092121"/>
                <a:gridCol w="1404156"/>
                <a:gridCol w="1482165"/>
                <a:gridCol w="1560174"/>
                <a:gridCol w="1014114"/>
              </a:tblGrid>
              <a:tr h="437760">
                <a:tc>
                  <a:txBody>
                    <a:bodyPr/>
                    <a:lstStyle/>
                    <a:p>
                      <a:pPr marL="0" algn="ctr" defTabSz="914400" rtl="0" eaLnBrk="1" latinLnBrk="0" hangingPunct="1">
                        <a:spcAft>
                          <a:spcPts val="0"/>
                        </a:spcAft>
                      </a:pPr>
                      <a:r>
                        <a:rPr lang="en-GB" sz="1200" b="1" kern="1200" dirty="0" smtClean="0">
                          <a:solidFill>
                            <a:schemeClr val="bg1">
                              <a:lumMod val="65000"/>
                            </a:schemeClr>
                          </a:solidFill>
                          <a:latin typeface="Calibri"/>
                          <a:ea typeface="Times New Roman"/>
                          <a:cs typeface="Arial"/>
                        </a:rPr>
                        <a:t>SOFTWARE </a:t>
                      </a:r>
                    </a:p>
                    <a:p>
                      <a:pPr marL="0" algn="ctr" defTabSz="914400" rtl="0" eaLnBrk="1" latinLnBrk="0" hangingPunct="1">
                        <a:spcAft>
                          <a:spcPts val="0"/>
                        </a:spcAft>
                      </a:pPr>
                      <a:r>
                        <a:rPr lang="en-GB" sz="1200" b="1" kern="1200" dirty="0" smtClean="0">
                          <a:solidFill>
                            <a:schemeClr val="bg1">
                              <a:lumMod val="65000"/>
                            </a:schemeClr>
                          </a:solidFill>
                          <a:latin typeface="Calibri"/>
                          <a:ea typeface="Times New Roman"/>
                          <a:cs typeface="Arial"/>
                        </a:rPr>
                        <a:t>READINESS</a:t>
                      </a:r>
                      <a:endParaRPr lang="en-GB" sz="1200" b="1" kern="120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spcAft>
                          <a:spcPts val="0"/>
                        </a:spcAft>
                      </a:pPr>
                      <a:r>
                        <a:rPr lang="en-GB" sz="1200" b="1" kern="1200" dirty="0" smtClean="0">
                          <a:solidFill>
                            <a:schemeClr val="bg1">
                              <a:lumMod val="65000"/>
                            </a:schemeClr>
                          </a:solidFill>
                          <a:latin typeface="Calibri"/>
                          <a:ea typeface="Times New Roman"/>
                          <a:cs typeface="Arial"/>
                        </a:rPr>
                        <a:t>METADATA</a:t>
                      </a:r>
                      <a:endParaRPr lang="en-GB" sz="1200" b="1" kern="120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Aft>
                          <a:spcPts val="0"/>
                        </a:spcAft>
                      </a:pPr>
                      <a:r>
                        <a:rPr lang="en-GB" sz="1200" b="1" baseline="0" dirty="0" smtClean="0">
                          <a:solidFill>
                            <a:schemeClr val="bg1">
                              <a:lumMod val="65000"/>
                            </a:schemeClr>
                          </a:solidFill>
                          <a:latin typeface="Calibri"/>
                          <a:ea typeface="Times New Roman"/>
                          <a:cs typeface="Arial"/>
                        </a:rPr>
                        <a:t>USER DOCUMENTATION</a:t>
                      </a:r>
                      <a:endParaRPr lang="en-GB" sz="1200" b="1" baseline="0" dirty="0">
                        <a:solidFill>
                          <a:schemeClr val="bg1">
                            <a:lumMod val="65000"/>
                          </a:schemeClr>
                        </a:solidFill>
                        <a:latin typeface="Times New Roman"/>
                        <a:ea typeface="Times New Roman"/>
                        <a:cs typeface="Times New Roman"/>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spcAft>
                          <a:spcPts val="0"/>
                        </a:spcAft>
                      </a:pPr>
                      <a:r>
                        <a:rPr lang="en-GB" sz="1200" b="1" kern="1200" baseline="0" dirty="0" smtClean="0">
                          <a:solidFill>
                            <a:schemeClr val="bg1">
                              <a:lumMod val="65000"/>
                            </a:schemeClr>
                          </a:solidFill>
                          <a:latin typeface="Calibri"/>
                          <a:ea typeface="Times New Roman"/>
                          <a:cs typeface="Arial"/>
                        </a:rPr>
                        <a:t>UNCERTAINTY CHARATERISATION</a:t>
                      </a:r>
                      <a:endParaRPr lang="en-GB" sz="1200" b="1" kern="1200" baseline="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spcAft>
                          <a:spcPts val="0"/>
                        </a:spcAft>
                      </a:pPr>
                      <a:r>
                        <a:rPr lang="en-GB" sz="1200" b="1" kern="1200" baseline="0" dirty="0" smtClean="0">
                          <a:solidFill>
                            <a:schemeClr val="bg1"/>
                          </a:solidFill>
                          <a:latin typeface="Calibri"/>
                          <a:ea typeface="Times New Roman"/>
                          <a:cs typeface="Arial"/>
                        </a:rPr>
                        <a:t>PUBLIC ACCESS, FEEDBACK, UPDATE</a:t>
                      </a:r>
                      <a:endParaRPr lang="en-GB" sz="1200" b="1" kern="1200" baseline="0" dirty="0">
                        <a:solidFill>
                          <a:schemeClr val="bg1"/>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60000"/>
                        <a:lumOff val="40000"/>
                      </a:schemeClr>
                    </a:solidFill>
                  </a:tcPr>
                </a:tc>
                <a:tc>
                  <a:txBody>
                    <a:bodyPr/>
                    <a:lstStyle/>
                    <a:p>
                      <a:pPr marL="0" algn="ctr" defTabSz="914400" rtl="0" eaLnBrk="1" latinLnBrk="0" hangingPunct="1">
                        <a:spcAft>
                          <a:spcPts val="0"/>
                        </a:spcAft>
                      </a:pPr>
                      <a:r>
                        <a:rPr lang="en-GB" sz="1200" b="1" kern="1200" baseline="0" dirty="0" smtClean="0">
                          <a:solidFill>
                            <a:schemeClr val="bg1">
                              <a:lumMod val="65000"/>
                            </a:schemeClr>
                          </a:solidFill>
                          <a:latin typeface="Calibri"/>
                          <a:ea typeface="Times New Roman"/>
                          <a:cs typeface="Arial"/>
                        </a:rPr>
                        <a:t>USAGE</a:t>
                      </a:r>
                      <a:endParaRPr lang="en-GB" sz="1200" b="1" kern="1200" baseline="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graphicFrame>
        <p:nvGraphicFramePr>
          <p:cNvPr id="6" name="Table 5"/>
          <p:cNvGraphicFramePr>
            <a:graphicFrameLocks noGrp="1"/>
          </p:cNvGraphicFramePr>
          <p:nvPr/>
        </p:nvGraphicFramePr>
        <p:xfrm>
          <a:off x="662135" y="2492378"/>
          <a:ext cx="8815650" cy="3813986"/>
        </p:xfrm>
        <a:graphic>
          <a:graphicData uri="http://schemas.openxmlformats.org/drawingml/2006/table">
            <a:tbl>
              <a:tblPr/>
              <a:tblGrid>
                <a:gridCol w="1950305"/>
                <a:gridCol w="1638256"/>
                <a:gridCol w="2808440"/>
                <a:gridCol w="2418649"/>
              </a:tblGrid>
              <a:tr h="239640">
                <a:tc>
                  <a:txBody>
                    <a:bodyPr/>
                    <a:lstStyle/>
                    <a:p>
                      <a:pPr algn="ctr" fontAlgn="b">
                        <a:lnSpc>
                          <a:spcPct val="110000"/>
                        </a:lnSpc>
                      </a:pPr>
                      <a:r>
                        <a:rPr lang="en-GB" sz="1000" b="1" i="0" u="none" strike="noStrike" dirty="0">
                          <a:solidFill>
                            <a:srgbClr val="000000"/>
                          </a:solidFill>
                          <a:latin typeface="Verdana"/>
                        </a:rPr>
                        <a:t>Public Access/Archive</a:t>
                      </a:r>
                    </a:p>
                  </a:txBody>
                  <a:tcPr marL="39000" marR="39000" marT="36000" marB="3600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alpha val="50000"/>
                      </a:schemeClr>
                    </a:solidFill>
                  </a:tcPr>
                </a:tc>
                <a:tc>
                  <a:txBody>
                    <a:bodyPr/>
                    <a:lstStyle/>
                    <a:p>
                      <a:pPr algn="ctr" fontAlgn="b">
                        <a:lnSpc>
                          <a:spcPct val="110000"/>
                        </a:lnSpc>
                      </a:pPr>
                      <a:r>
                        <a:rPr lang="en-GB" sz="1000" b="1" i="0" u="none" strike="noStrike" dirty="0" smtClean="0">
                          <a:solidFill>
                            <a:srgbClr val="000000"/>
                          </a:solidFill>
                          <a:latin typeface="Verdana"/>
                        </a:rPr>
                        <a:t>Version</a:t>
                      </a:r>
                      <a:endParaRPr lang="en-GB" sz="1000" b="1" i="0" u="none" strike="noStrike" dirty="0">
                        <a:solidFill>
                          <a:srgbClr val="000000"/>
                        </a:solidFill>
                        <a:latin typeface="Verdana"/>
                      </a:endParaRPr>
                    </a:p>
                  </a:txBody>
                  <a:tcPr marL="39000" marR="39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alpha val="50000"/>
                      </a:schemeClr>
                    </a:solidFill>
                  </a:tcPr>
                </a:tc>
                <a:tc>
                  <a:txBody>
                    <a:bodyPr/>
                    <a:lstStyle/>
                    <a:p>
                      <a:pPr algn="ctr" rtl="0" fontAlgn="b">
                        <a:lnSpc>
                          <a:spcPct val="110000"/>
                        </a:lnSpc>
                      </a:pPr>
                      <a:r>
                        <a:rPr lang="en-GB" sz="1000" b="1" i="0" u="none" strike="noStrike" dirty="0">
                          <a:solidFill>
                            <a:srgbClr val="000000"/>
                          </a:solidFill>
                          <a:latin typeface="Verdana"/>
                        </a:rPr>
                        <a:t>User Feedback Mechanism</a:t>
                      </a:r>
                    </a:p>
                  </a:txBody>
                  <a:tcPr marL="39000" marR="39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alpha val="50000"/>
                      </a:schemeClr>
                    </a:solidFill>
                  </a:tcPr>
                </a:tc>
                <a:tc>
                  <a:txBody>
                    <a:bodyPr/>
                    <a:lstStyle/>
                    <a:p>
                      <a:pPr algn="ctr" fontAlgn="b">
                        <a:lnSpc>
                          <a:spcPct val="110000"/>
                        </a:lnSpc>
                      </a:pPr>
                      <a:r>
                        <a:rPr lang="en-GB" sz="1000" b="1" i="0" u="none" strike="noStrike" dirty="0">
                          <a:solidFill>
                            <a:srgbClr val="000000"/>
                          </a:solidFill>
                          <a:latin typeface="Verdana"/>
                        </a:rPr>
                        <a:t>Updates to Record  </a:t>
                      </a:r>
                    </a:p>
                  </a:txBody>
                  <a:tcPr marL="39000" marR="39000" marT="36000" marB="3600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40000"/>
                        <a:lumOff val="60000"/>
                        <a:alpha val="50000"/>
                      </a:schemeClr>
                    </a:solidFill>
                  </a:tcPr>
                </a:tc>
              </a:tr>
              <a:tr h="373752">
                <a:tc>
                  <a:txBody>
                    <a:bodyPr/>
                    <a:lstStyle/>
                    <a:p>
                      <a:pPr algn="ctr" fontAlgn="ctr">
                        <a:lnSpc>
                          <a:spcPct val="110000"/>
                        </a:lnSpc>
                      </a:pPr>
                      <a:r>
                        <a:rPr lang="en-IE" sz="900" b="0" i="0" u="none" strike="noStrike" dirty="0">
                          <a:solidFill>
                            <a:srgbClr val="000000"/>
                          </a:solidFill>
                          <a:latin typeface="Verdana"/>
                        </a:rPr>
                        <a:t>Data may be available through request to PI</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GB" sz="900" b="0" i="0" u="none" strike="noStrike">
                          <a:solidFill>
                            <a:srgbClr val="000000"/>
                          </a:solidFill>
                          <a:latin typeface="Verdana"/>
                        </a:rPr>
                        <a:t>None</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GB" sz="900" b="0" i="0" u="none" strike="noStrike" dirty="0">
                          <a:solidFill>
                            <a:srgbClr val="000000"/>
                          </a:solidFill>
                          <a:latin typeface="Verdana"/>
                        </a:rPr>
                        <a:t>None</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lnSpc>
                          <a:spcPct val="110000"/>
                        </a:lnSpc>
                      </a:pPr>
                      <a:r>
                        <a:rPr lang="en-GB" sz="900" b="0" i="0" u="none" strike="noStrike">
                          <a:solidFill>
                            <a:srgbClr val="000000"/>
                          </a:solidFill>
                          <a:latin typeface="Verdana"/>
                        </a:rPr>
                        <a:t>None</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560">
                <a:tc>
                  <a:txBody>
                    <a:bodyPr/>
                    <a:lstStyle/>
                    <a:p>
                      <a:pPr algn="ctr" fontAlgn="ctr">
                        <a:lnSpc>
                          <a:spcPct val="110000"/>
                        </a:lnSpc>
                      </a:pPr>
                      <a:r>
                        <a:rPr lang="en-GB" sz="900" b="0" i="0" u="none" strike="noStrike" dirty="0">
                          <a:solidFill>
                            <a:srgbClr val="000000"/>
                          </a:solidFill>
                          <a:latin typeface="Verdana"/>
                        </a:rPr>
                        <a:t>Data available through PI</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GB" sz="900" b="0" i="0" u="none" strike="noStrike">
                          <a:solidFill>
                            <a:srgbClr val="000000"/>
                          </a:solidFill>
                          <a:latin typeface="Verdana"/>
                        </a:rPr>
                        <a:t>Preliminary versioning by PI</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IE" sz="900" b="0" i="0" u="none" strike="noStrike">
                          <a:solidFill>
                            <a:srgbClr val="000000"/>
                          </a:solidFill>
                          <a:latin typeface="Verdana"/>
                        </a:rPr>
                        <a:t>PI collects and evaluates feedback from scientific community</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lnSpc>
                          <a:spcPct val="110000"/>
                        </a:lnSpc>
                      </a:pPr>
                      <a:r>
                        <a:rPr lang="en-IE" sz="900" b="0" i="0" u="none" strike="noStrike">
                          <a:solidFill>
                            <a:srgbClr val="000000"/>
                          </a:solidFill>
                          <a:latin typeface="Verdana"/>
                        </a:rPr>
                        <a:t>Irregularly by PI following scientific exchange and progress</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2245">
                <a:tc>
                  <a:txBody>
                    <a:bodyPr/>
                    <a:lstStyle/>
                    <a:p>
                      <a:pPr algn="ctr" rtl="0" fontAlgn="ctr">
                        <a:lnSpc>
                          <a:spcPct val="110000"/>
                        </a:lnSpc>
                      </a:pPr>
                      <a:r>
                        <a:rPr lang="en-IE" sz="900" b="0" i="0" u="none" strike="noStrike" dirty="0">
                          <a:solidFill>
                            <a:srgbClr val="000000"/>
                          </a:solidFill>
                          <a:latin typeface="Verdana"/>
                        </a:rPr>
                        <a:t>Data and documentation archived and available to the public from PI</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lnSpc>
                          <a:spcPct val="110000"/>
                        </a:lnSpc>
                      </a:pPr>
                      <a:r>
                        <a:rPr lang="en-GB" sz="900" b="0" i="0" u="none" strike="noStrike" dirty="0">
                          <a:solidFill>
                            <a:srgbClr val="000000"/>
                          </a:solidFill>
                          <a:latin typeface="Verdana"/>
                        </a:rPr>
                        <a:t>Versioning by PI</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IE" sz="900" b="0" i="0" u="none" strike="noStrike">
                          <a:solidFill>
                            <a:srgbClr val="000000"/>
                          </a:solidFill>
                          <a:latin typeface="Verdana"/>
                        </a:rPr>
                        <a:t>PI and Data provider collect and evaluate feedback and from scientific community</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lnSpc>
                          <a:spcPct val="110000"/>
                        </a:lnSpc>
                      </a:pPr>
                      <a:r>
                        <a:rPr lang="en-IE" sz="900" b="0" i="0" u="none" strike="noStrike">
                          <a:solidFill>
                            <a:srgbClr val="000000"/>
                          </a:solidFill>
                          <a:latin typeface="Verdana"/>
                        </a:rPr>
                        <a:t>Irregularly by PI following scientific exchange and progress</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75504">
                <a:tc>
                  <a:txBody>
                    <a:bodyPr/>
                    <a:lstStyle/>
                    <a:p>
                      <a:pPr algn="ctr" rtl="0" fontAlgn="ctr">
                        <a:lnSpc>
                          <a:spcPct val="110000"/>
                        </a:lnSpc>
                      </a:pPr>
                      <a:r>
                        <a:rPr lang="en-IE" sz="900" b="0" i="0" u="none" strike="noStrike">
                          <a:solidFill>
                            <a:srgbClr val="000000"/>
                          </a:solidFill>
                          <a:latin typeface="Verdana"/>
                        </a:rPr>
                        <a:t>Data and documentation archived and available to the public from Data Provider</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GB" sz="900" b="0" i="0" u="none" strike="noStrike" dirty="0">
                          <a:solidFill>
                            <a:srgbClr val="000000"/>
                          </a:solidFill>
                          <a:latin typeface="Verdana"/>
                        </a:rPr>
                        <a:t>Version control institutionalised</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IE" sz="900" b="0" i="0" u="none" strike="noStrike">
                          <a:solidFill>
                            <a:srgbClr val="000000"/>
                          </a:solidFill>
                          <a:latin typeface="Verdana"/>
                        </a:rPr>
                        <a:t>Data provider establishes feedback mechanism such as regular workshops, advisory groups, user help desk, etc. and utilises feedback jointly with PI</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lnSpc>
                          <a:spcPct val="110000"/>
                        </a:lnSpc>
                      </a:pPr>
                      <a:r>
                        <a:rPr lang="en-IE" sz="900" b="0" i="0" u="none" strike="noStrike">
                          <a:solidFill>
                            <a:srgbClr val="000000"/>
                          </a:solidFill>
                          <a:latin typeface="Verdana"/>
                        </a:rPr>
                        <a:t>Regularly by PI utilising input from established feedback mechanism</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5244">
                <a:tc>
                  <a:txBody>
                    <a:bodyPr/>
                    <a:lstStyle/>
                    <a:p>
                      <a:pPr algn="ctr" rtl="0" fontAlgn="ctr">
                        <a:lnSpc>
                          <a:spcPct val="110000"/>
                        </a:lnSpc>
                      </a:pPr>
                      <a:r>
                        <a:rPr lang="en-IE" sz="900" b="0" i="0" u="none" strike="noStrike" dirty="0">
                          <a:solidFill>
                            <a:srgbClr val="000000"/>
                          </a:solidFill>
                          <a:latin typeface="Verdana"/>
                        </a:rPr>
                        <a:t>Score 4 + source code archived by Data Provider</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IE" sz="900" b="0" i="0" u="none" strike="noStrike" dirty="0">
                          <a:solidFill>
                            <a:srgbClr val="000000"/>
                          </a:solidFill>
                          <a:latin typeface="Verdana"/>
                        </a:rPr>
                        <a:t>Fully established version control considering all aspects</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IE" sz="900" b="0" i="0" u="none" strike="noStrike">
                          <a:solidFill>
                            <a:srgbClr val="000000"/>
                          </a:solidFill>
                          <a:latin typeface="Verdana"/>
                        </a:rPr>
                        <a:t>Established feedback mechanism and international data quality assessment results are considered in periodic data record updates</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lnSpc>
                          <a:spcPct val="110000"/>
                        </a:lnSpc>
                      </a:pPr>
                      <a:r>
                        <a:rPr lang="en-IE" sz="900" b="0" i="0" u="none" strike="noStrike">
                          <a:solidFill>
                            <a:srgbClr val="000000"/>
                          </a:solidFill>
                          <a:latin typeface="Verdana"/>
                        </a:rPr>
                        <a:t>Regularly operationally by data provider as dictated by availability of new input data or new methodology following user feedback</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25041">
                <a:tc>
                  <a:txBody>
                    <a:bodyPr/>
                    <a:lstStyle/>
                    <a:p>
                      <a:pPr algn="ctr" rtl="0" fontAlgn="ctr">
                        <a:lnSpc>
                          <a:spcPct val="110000"/>
                        </a:lnSpc>
                      </a:pPr>
                      <a:r>
                        <a:rPr lang="en-IE" sz="900" b="0" i="0" u="none" strike="noStrike">
                          <a:solidFill>
                            <a:srgbClr val="000000"/>
                          </a:solidFill>
                          <a:latin typeface="Verdana"/>
                        </a:rPr>
                        <a:t>Score 5 + source code available to the public from Data Provider</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lnSpc>
                          <a:spcPct val="110000"/>
                        </a:lnSpc>
                      </a:pPr>
                      <a:r>
                        <a:rPr lang="en-GB" sz="900" b="0" i="0" u="none" strike="noStrike">
                          <a:solidFill>
                            <a:srgbClr val="000000"/>
                          </a:solidFill>
                          <a:latin typeface="Verdana"/>
                        </a:rPr>
                        <a:t>Not used</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lnSpc>
                          <a:spcPct val="110000"/>
                        </a:lnSpc>
                      </a:pPr>
                      <a:r>
                        <a:rPr lang="en-IE" sz="900" b="0" i="0" u="none" strike="noStrike" dirty="0">
                          <a:solidFill>
                            <a:srgbClr val="000000"/>
                          </a:solidFill>
                          <a:latin typeface="Verdana"/>
                        </a:rPr>
                        <a:t>Score 5 + Established feedback mechanism and international data quality assessment results are considered in continuous data provisions (Interim Climate Data Records)</a:t>
                      </a:r>
                    </a:p>
                  </a:txBody>
                  <a:tcPr marL="39000" marR="39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rtl="0" fontAlgn="ctr">
                        <a:lnSpc>
                          <a:spcPct val="110000"/>
                        </a:lnSpc>
                      </a:pPr>
                      <a:r>
                        <a:rPr lang="en-IE" sz="900" b="0" i="0" u="none" strike="noStrike" dirty="0">
                          <a:solidFill>
                            <a:srgbClr val="000000"/>
                          </a:solidFill>
                          <a:latin typeface="Verdana"/>
                        </a:rPr>
                        <a:t>Score 5 + capability for fast improvements in continuous data provisions established (Interim Climate Data Records)</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grpSp>
        <p:nvGrpSpPr>
          <p:cNvPr id="2" name="Group 6"/>
          <p:cNvGrpSpPr/>
          <p:nvPr/>
        </p:nvGrpSpPr>
        <p:grpSpPr>
          <a:xfrm>
            <a:off x="428498" y="2780935"/>
            <a:ext cx="262892" cy="3306270"/>
            <a:chOff x="395536" y="2944847"/>
            <a:chExt cx="242670" cy="3306271"/>
          </a:xfrm>
        </p:grpSpPr>
        <p:sp>
          <p:nvSpPr>
            <p:cNvPr id="8" name="Rectangle 7"/>
            <p:cNvSpPr/>
            <p:nvPr/>
          </p:nvSpPr>
          <p:spPr>
            <a:xfrm>
              <a:off x="395536" y="2944847"/>
              <a:ext cx="242670" cy="353943"/>
            </a:xfrm>
            <a:prstGeom prst="rect">
              <a:avLst/>
            </a:prstGeom>
          </p:spPr>
          <p:txBody>
            <a:bodyPr wrap="none" lIns="0" tIns="0" rIns="0" bIns="0">
              <a:spAutoFit/>
            </a:bodyPr>
            <a:lstStyle/>
            <a:p>
              <a:r>
                <a:rPr lang="en-GB" sz="2300" b="0" dirty="0" smtClean="0">
                  <a:solidFill>
                    <a:srgbClr val="FF0000"/>
                  </a:solidFill>
                  <a:latin typeface="Times New Roman" charset="0"/>
                  <a:sym typeface="Wingdings"/>
                </a:rPr>
                <a:t></a:t>
              </a:r>
            </a:p>
          </p:txBody>
        </p:sp>
        <p:sp>
          <p:nvSpPr>
            <p:cNvPr id="9" name="Rectangle 8"/>
            <p:cNvSpPr/>
            <p:nvPr/>
          </p:nvSpPr>
          <p:spPr>
            <a:xfrm>
              <a:off x="395536" y="3315920"/>
              <a:ext cx="242670" cy="353943"/>
            </a:xfrm>
            <a:prstGeom prst="rect">
              <a:avLst/>
            </a:prstGeom>
          </p:spPr>
          <p:txBody>
            <a:bodyPr wrap="none" lIns="0" tIns="0" rIns="0" bIns="0">
              <a:spAutoFit/>
            </a:bodyPr>
            <a:lstStyle/>
            <a:p>
              <a:r>
                <a:rPr lang="en-GB" sz="2300" b="0" dirty="0" smtClean="0">
                  <a:solidFill>
                    <a:srgbClr val="FF0000"/>
                  </a:solidFill>
                  <a:latin typeface="Times New Roman" charset="0"/>
                  <a:sym typeface="Wingdings"/>
                </a:rPr>
                <a:t></a:t>
              </a:r>
            </a:p>
          </p:txBody>
        </p:sp>
        <p:sp>
          <p:nvSpPr>
            <p:cNvPr id="10" name="Rectangle 9"/>
            <p:cNvSpPr/>
            <p:nvPr/>
          </p:nvSpPr>
          <p:spPr>
            <a:xfrm>
              <a:off x="395536" y="3808943"/>
              <a:ext cx="242670" cy="353943"/>
            </a:xfrm>
            <a:prstGeom prst="rect">
              <a:avLst/>
            </a:prstGeom>
          </p:spPr>
          <p:txBody>
            <a:bodyPr wrap="none" lIns="0" tIns="0" rIns="0" bIns="0">
              <a:spAutoFit/>
            </a:bodyPr>
            <a:lstStyle/>
            <a:p>
              <a:r>
                <a:rPr lang="en-GB" sz="2300" b="0" dirty="0" smtClean="0">
                  <a:solidFill>
                    <a:srgbClr val="FFC000"/>
                  </a:solidFill>
                  <a:latin typeface="Times New Roman" charset="0"/>
                  <a:sym typeface="Wingdings"/>
                </a:rPr>
                <a:t></a:t>
              </a:r>
            </a:p>
          </p:txBody>
        </p:sp>
        <p:sp>
          <p:nvSpPr>
            <p:cNvPr id="11" name="Rectangle 10"/>
            <p:cNvSpPr/>
            <p:nvPr/>
          </p:nvSpPr>
          <p:spPr>
            <a:xfrm>
              <a:off x="395536" y="4396040"/>
              <a:ext cx="242670" cy="353943"/>
            </a:xfrm>
            <a:prstGeom prst="rect">
              <a:avLst/>
            </a:prstGeom>
          </p:spPr>
          <p:txBody>
            <a:bodyPr wrap="none" lIns="0" tIns="0" rIns="0" bIns="0">
              <a:spAutoFit/>
            </a:bodyPr>
            <a:lstStyle/>
            <a:p>
              <a:r>
                <a:rPr lang="en-GB" sz="2300" b="0" dirty="0" smtClean="0">
                  <a:solidFill>
                    <a:srgbClr val="FFC000"/>
                  </a:solidFill>
                  <a:latin typeface="Times New Roman" charset="0"/>
                  <a:sym typeface="Wingdings"/>
                </a:rPr>
                <a:t></a:t>
              </a:r>
            </a:p>
          </p:txBody>
        </p:sp>
        <p:sp>
          <p:nvSpPr>
            <p:cNvPr id="12" name="Rectangle 11"/>
            <p:cNvSpPr/>
            <p:nvPr/>
          </p:nvSpPr>
          <p:spPr>
            <a:xfrm>
              <a:off x="395536" y="5105087"/>
              <a:ext cx="242670" cy="353943"/>
            </a:xfrm>
            <a:prstGeom prst="rect">
              <a:avLst/>
            </a:prstGeom>
          </p:spPr>
          <p:txBody>
            <a:bodyPr wrap="none" lIns="0" tIns="0" rIns="0" bIns="0">
              <a:spAutoFit/>
            </a:bodyPr>
            <a:lstStyle/>
            <a:p>
              <a:r>
                <a:rPr lang="en-GB" sz="2300" b="0" dirty="0" smtClean="0">
                  <a:solidFill>
                    <a:srgbClr val="00B050"/>
                  </a:solidFill>
                  <a:latin typeface="Times New Roman" charset="0"/>
                  <a:sym typeface="Wingdings"/>
                </a:rPr>
                <a:t></a:t>
              </a:r>
            </a:p>
          </p:txBody>
        </p:sp>
        <p:sp>
          <p:nvSpPr>
            <p:cNvPr id="13" name="Rectangle 12"/>
            <p:cNvSpPr/>
            <p:nvPr/>
          </p:nvSpPr>
          <p:spPr>
            <a:xfrm>
              <a:off x="395536" y="5897175"/>
              <a:ext cx="242670" cy="353943"/>
            </a:xfrm>
            <a:prstGeom prst="rect">
              <a:avLst/>
            </a:prstGeom>
          </p:spPr>
          <p:txBody>
            <a:bodyPr wrap="none" lIns="0" tIns="0" rIns="0" bIns="0">
              <a:spAutoFit/>
            </a:bodyPr>
            <a:lstStyle/>
            <a:p>
              <a:r>
                <a:rPr lang="en-GB" sz="2300" b="0" dirty="0" smtClean="0">
                  <a:solidFill>
                    <a:srgbClr val="00B050"/>
                  </a:solidFill>
                  <a:latin typeface="Times New Roman" charset="0"/>
                  <a:sym typeface="Wingdings"/>
                </a:rPr>
                <a:t></a:t>
              </a:r>
              <a:endParaRPr lang="en-GB" sz="2300" b="0" dirty="0">
                <a:solidFill>
                  <a:srgbClr val="00B050"/>
                </a:solidFill>
                <a:latin typeface="Times New Roman" charset="0"/>
              </a:endParaRPr>
            </a:p>
          </p:txBody>
        </p:sp>
      </p:grpSp>
      <p:pic>
        <p:nvPicPr>
          <p:cNvPr id="14" name="Picture 3" descr="C:\Jörg\Projects\GMES_Space_Call_2012\GMES-SPA.2012.1.3-02 Coordination of Validation for Reanalysis\Core Climax Logo.jpg"/>
          <p:cNvPicPr>
            <a:picLocks noChangeAspect="1" noChangeArrowheads="1"/>
          </p:cNvPicPr>
          <p:nvPr/>
        </p:nvPicPr>
        <p:blipFill>
          <a:blip r:embed="rId2" cstate="print"/>
          <a:srcRect/>
          <a:stretch>
            <a:fillRect/>
          </a:stretch>
        </p:blipFill>
        <p:spPr bwMode="auto">
          <a:xfrm>
            <a:off x="8339962" y="76157"/>
            <a:ext cx="1496092" cy="720000"/>
          </a:xfrm>
          <a:prstGeom prst="rect">
            <a:avLst/>
          </a:prstGeom>
          <a:noFill/>
        </p:spPr>
      </p:pic>
      <p:pic>
        <p:nvPicPr>
          <p:cNvPr id="15" name="Picture 14" descr="FP7-coo-RGB.gif"/>
          <p:cNvPicPr>
            <a:picLocks noChangeAspect="1"/>
          </p:cNvPicPr>
          <p:nvPr/>
        </p:nvPicPr>
        <p:blipFill>
          <a:blip r:embed="rId3" cstate="print"/>
          <a:stretch>
            <a:fillRect/>
          </a:stretch>
        </p:blipFill>
        <p:spPr>
          <a:xfrm>
            <a:off x="7412003" y="76157"/>
            <a:ext cx="885117" cy="72000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Architecture for Climate Monitoring from Space</a:t>
            </a:r>
            <a:endParaRPr lang="en-GB" dirty="0"/>
          </a:p>
        </p:txBody>
      </p:sp>
      <p:sp>
        <p:nvSpPr>
          <p:cNvPr id="3" name="Content Placeholder 2"/>
          <p:cNvSpPr>
            <a:spLocks noGrp="1"/>
          </p:cNvSpPr>
          <p:nvPr>
            <p:ph idx="1"/>
          </p:nvPr>
        </p:nvSpPr>
        <p:spPr>
          <a:xfrm>
            <a:off x="243436" y="1054926"/>
            <a:ext cx="5952412" cy="5361640"/>
          </a:xfrm>
        </p:spPr>
        <p:txBody>
          <a:bodyPr>
            <a:noAutofit/>
          </a:bodyPr>
          <a:lstStyle/>
          <a:p>
            <a:r>
              <a:rPr lang="en-GB" sz="2200" dirty="0" smtClean="0"/>
              <a:t>Architectures states: “There is an imperative need to ensure traceability from taking observations to a climate data record along harmonised practises”.</a:t>
            </a:r>
          </a:p>
          <a:p>
            <a:pPr>
              <a:buFont typeface="Arial" pitchFamily="34" charset="0"/>
              <a:buChar char="•"/>
            </a:pPr>
            <a:r>
              <a:rPr lang="en-GB" sz="2200" dirty="0" smtClean="0"/>
              <a:t>Two usage scenarios are contained:</a:t>
            </a:r>
          </a:p>
          <a:p>
            <a:pPr lvl="1">
              <a:buFont typeface="Tahoma" pitchFamily="34" charset="0"/>
              <a:buChar char="-"/>
            </a:pPr>
            <a:r>
              <a:rPr lang="en-GB" sz="2200" dirty="0" smtClean="0"/>
              <a:t>Promotion of common understanding for implementation of climate monitoring requirements;</a:t>
            </a:r>
          </a:p>
          <a:p>
            <a:pPr lvl="1">
              <a:buFont typeface="Tahoma" pitchFamily="34" charset="0"/>
              <a:buChar char="-"/>
            </a:pPr>
            <a:r>
              <a:rPr lang="en-GB" sz="2200" dirty="0" smtClean="0"/>
              <a:t>Support an assessment of the degree to which current and planned systems meet requirements;</a:t>
            </a:r>
          </a:p>
          <a:p>
            <a:r>
              <a:rPr lang="en-GB" sz="2200" b="1" dirty="0" smtClean="0"/>
              <a:t>Essential is to assess what exists, what degree of completeness and sustainability as well as quality the existing has.</a:t>
            </a:r>
            <a:endParaRPr lang="en-GB" sz="2200" b="1" dirty="0"/>
          </a:p>
        </p:txBody>
      </p:sp>
      <p:grpSp>
        <p:nvGrpSpPr>
          <p:cNvPr id="4" name="Group 12"/>
          <p:cNvGrpSpPr>
            <a:grpSpLocks noChangeAspect="1"/>
          </p:cNvGrpSpPr>
          <p:nvPr/>
        </p:nvGrpSpPr>
        <p:grpSpPr bwMode="auto">
          <a:xfrm>
            <a:off x="6274123" y="1474434"/>
            <a:ext cx="3348116" cy="4406104"/>
            <a:chOff x="6660400" y="3020125"/>
            <a:chExt cx="2794000" cy="3759200"/>
          </a:xfrm>
        </p:grpSpPr>
        <p:sp>
          <p:nvSpPr>
            <p:cNvPr id="5" name="Rectangle 4"/>
            <p:cNvSpPr/>
            <p:nvPr/>
          </p:nvSpPr>
          <p:spPr bwMode="auto">
            <a:xfrm>
              <a:off x="6660400" y="3020125"/>
              <a:ext cx="2794000" cy="3759200"/>
            </a:xfrm>
            <a:prstGeom prst="rect">
              <a:avLst/>
            </a:prstGeom>
            <a:solidFill>
              <a:schemeClr val="bg1"/>
            </a:solidFill>
            <a:ln w="9525" cap="flat" cmpd="sng" algn="ctr">
              <a:solidFill>
                <a:srgbClr val="BBE0E3"/>
              </a:solidFill>
              <a:prstDash val="solid"/>
              <a:round/>
              <a:headEnd type="none" w="med" len="med"/>
              <a:tailEnd type="none" w="med" len="med"/>
            </a:ln>
            <a:effectLst>
              <a:outerShdw blurRad="50800" dist="38100" dir="2700000" algn="tl" rotWithShape="0">
                <a:prstClr val="black">
                  <a:alpha val="40000"/>
                </a:prstClr>
              </a:outerShdw>
            </a:effectLst>
            <a:extLst/>
          </p:spPr>
          <p:txBody>
            <a:bodyPr anchor="ctr"/>
            <a:lstStyle/>
            <a:p>
              <a:pPr marL="3173">
                <a:defRPr/>
              </a:pPr>
              <a:endParaRPr lang="en-US" sz="7600" dirty="0">
                <a:solidFill>
                  <a:srgbClr val="FFD624"/>
                </a:solidFill>
                <a:latin typeface="Verdana" charset="0"/>
                <a:ea typeface="ＭＳ Ｐゴシック" charset="0"/>
                <a:cs typeface="Arial" pitchFamily="34" charset="0"/>
              </a:endParaRPr>
            </a:p>
          </p:txBody>
        </p:sp>
        <p:pic>
          <p:nvPicPr>
            <p:cNvPr id="6" name="Picture 14" descr="Screen Shot 2013-05-13 at 11.07.09.png"/>
            <p:cNvPicPr>
              <a:picLocks noChangeAspect="1"/>
            </p:cNvPicPr>
            <p:nvPr/>
          </p:nvPicPr>
          <p:blipFill>
            <a:blip r:embed="rId2" cstate="print"/>
            <a:srcRect/>
            <a:stretch>
              <a:fillRect/>
            </a:stretch>
          </p:blipFill>
          <p:spPr bwMode="auto">
            <a:xfrm>
              <a:off x="6698400" y="3034925"/>
              <a:ext cx="2718000" cy="3729600"/>
            </a:xfrm>
            <a:prstGeom prst="rect">
              <a:avLst/>
            </a:prstGeom>
            <a:noFill/>
            <a:ln w="9525">
              <a:noFill/>
              <a:miter lim="800000"/>
              <a:headEnd/>
              <a:tailEnd/>
            </a:ln>
          </p:spPr>
        </p:pic>
      </p:gr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8996362" cy="839788"/>
          </a:xfrm>
          <a:prstGeom prst="rect">
            <a:avLst/>
          </a:prstGeom>
        </p:spPr>
        <p:txBody>
          <a:bodyPr lIns="95706" tIns="47852" rIns="95706" bIns="47852" anchor="ctr"/>
          <a:lstStyle/>
          <a:p>
            <a:pPr eaLnBrk="0" hangingPunct="0">
              <a:defRPr/>
            </a:pPr>
            <a:r>
              <a:rPr lang="en-GB" sz="3000" kern="0" dirty="0" smtClean="0">
                <a:solidFill>
                  <a:srgbClr val="FFFFFF"/>
                </a:solidFill>
                <a:latin typeface="Arial" pitchFamily="34" charset="0"/>
                <a:cs typeface="Arial" pitchFamily="34" charset="0"/>
              </a:rPr>
              <a:t>Sub Matrix - Usage</a:t>
            </a:r>
          </a:p>
        </p:txBody>
      </p:sp>
      <p:sp>
        <p:nvSpPr>
          <p:cNvPr id="22" name="Freeform 21"/>
          <p:cNvSpPr/>
          <p:nvPr/>
        </p:nvSpPr>
        <p:spPr bwMode="auto">
          <a:xfrm>
            <a:off x="1754656" y="1844825"/>
            <a:ext cx="7254806" cy="647550"/>
          </a:xfrm>
          <a:custGeom>
            <a:avLst/>
            <a:gdLst>
              <a:gd name="connsiteX0" fmla="*/ 301658 w 2328421"/>
              <a:gd name="connsiteY0" fmla="*/ 0 h 1206630"/>
              <a:gd name="connsiteX1" fmla="*/ 0 w 2328421"/>
              <a:gd name="connsiteY1" fmla="*/ 1206630 h 1206630"/>
              <a:gd name="connsiteX2" fmla="*/ 2328421 w 2328421"/>
              <a:gd name="connsiteY2" fmla="*/ 1206630 h 1206630"/>
              <a:gd name="connsiteX3" fmla="*/ 1310326 w 2328421"/>
              <a:gd name="connsiteY3" fmla="*/ 131975 h 1206630"/>
              <a:gd name="connsiteX4" fmla="*/ 301658 w 2328421"/>
              <a:gd name="connsiteY4" fmla="*/ 0 h 1206630"/>
              <a:gd name="connsiteX0" fmla="*/ 301658 w 2328421"/>
              <a:gd name="connsiteY0" fmla="*/ 0 h 1206630"/>
              <a:gd name="connsiteX1" fmla="*/ 0 w 2328421"/>
              <a:gd name="connsiteY1" fmla="*/ 1206630 h 1206630"/>
              <a:gd name="connsiteX2" fmla="*/ 2328421 w 2328421"/>
              <a:gd name="connsiteY2" fmla="*/ 1206630 h 1206630"/>
              <a:gd name="connsiteX3" fmla="*/ 1296144 w 2328421"/>
              <a:gd name="connsiteY3" fmla="*/ 54948 h 1206630"/>
              <a:gd name="connsiteX4" fmla="*/ 301658 w 2328421"/>
              <a:gd name="connsiteY4" fmla="*/ 0 h 1206630"/>
              <a:gd name="connsiteX0" fmla="*/ 301658 w 2328421"/>
              <a:gd name="connsiteY0" fmla="*/ 17060 h 1223690"/>
              <a:gd name="connsiteX1" fmla="*/ 0 w 2328421"/>
              <a:gd name="connsiteY1" fmla="*/ 1223690 h 1223690"/>
              <a:gd name="connsiteX2" fmla="*/ 2328421 w 2328421"/>
              <a:gd name="connsiteY2" fmla="*/ 1223690 h 1223690"/>
              <a:gd name="connsiteX3" fmla="*/ 1296144 w 2328421"/>
              <a:gd name="connsiteY3" fmla="*/ 0 h 1223690"/>
              <a:gd name="connsiteX4" fmla="*/ 301658 w 2328421"/>
              <a:gd name="connsiteY4" fmla="*/ 17060 h 1223690"/>
              <a:gd name="connsiteX0" fmla="*/ 301658 w 2328421"/>
              <a:gd name="connsiteY0" fmla="*/ 0 h 1206630"/>
              <a:gd name="connsiteX1" fmla="*/ 0 w 2328421"/>
              <a:gd name="connsiteY1" fmla="*/ 1206630 h 1206630"/>
              <a:gd name="connsiteX2" fmla="*/ 2328421 w 2328421"/>
              <a:gd name="connsiteY2" fmla="*/ 1206630 h 1206630"/>
              <a:gd name="connsiteX3" fmla="*/ 1296144 w 2328421"/>
              <a:gd name="connsiteY3" fmla="*/ 54948 h 1206630"/>
              <a:gd name="connsiteX4" fmla="*/ 301658 w 2328421"/>
              <a:gd name="connsiteY4" fmla="*/ 0 h 1206630"/>
              <a:gd name="connsiteX0" fmla="*/ 301658 w 2328421"/>
              <a:gd name="connsiteY0" fmla="*/ 17060 h 1223690"/>
              <a:gd name="connsiteX1" fmla="*/ 0 w 2328421"/>
              <a:gd name="connsiteY1" fmla="*/ 1223690 h 1223690"/>
              <a:gd name="connsiteX2" fmla="*/ 2328421 w 2328421"/>
              <a:gd name="connsiteY2" fmla="*/ 1223690 h 1223690"/>
              <a:gd name="connsiteX3" fmla="*/ 1296144 w 2328421"/>
              <a:gd name="connsiteY3" fmla="*/ 0 h 1223690"/>
              <a:gd name="connsiteX4" fmla="*/ 301658 w 2328421"/>
              <a:gd name="connsiteY4" fmla="*/ 17060 h 1223690"/>
              <a:gd name="connsiteX0" fmla="*/ 301658 w 8641209"/>
              <a:gd name="connsiteY0" fmla="*/ 17060 h 1223690"/>
              <a:gd name="connsiteX1" fmla="*/ 0 w 8641209"/>
              <a:gd name="connsiteY1" fmla="*/ 1223690 h 1223690"/>
              <a:gd name="connsiteX2" fmla="*/ 8641209 w 8641209"/>
              <a:gd name="connsiteY2" fmla="*/ 648072 h 1223690"/>
              <a:gd name="connsiteX3" fmla="*/ 1296144 w 8641209"/>
              <a:gd name="connsiteY3" fmla="*/ 0 h 1223690"/>
              <a:gd name="connsiteX4" fmla="*/ 301658 w 8641209"/>
              <a:gd name="connsiteY4" fmla="*/ 17060 h 1223690"/>
              <a:gd name="connsiteX0" fmla="*/ 0 w 8339551"/>
              <a:gd name="connsiteY0" fmla="*/ 17060 h 648072"/>
              <a:gd name="connsiteX1" fmla="*/ 346414 w 8339551"/>
              <a:gd name="connsiteY1" fmla="*/ 648072 h 648072"/>
              <a:gd name="connsiteX2" fmla="*/ 8339551 w 8339551"/>
              <a:gd name="connsiteY2" fmla="*/ 648072 h 648072"/>
              <a:gd name="connsiteX3" fmla="*/ 994486 w 8339551"/>
              <a:gd name="connsiteY3" fmla="*/ 0 h 648072"/>
              <a:gd name="connsiteX4" fmla="*/ 0 w 8339551"/>
              <a:gd name="connsiteY4" fmla="*/ 17060 h 648072"/>
              <a:gd name="connsiteX0" fmla="*/ 13874 w 8353425"/>
              <a:gd name="connsiteY0" fmla="*/ 17060 h 648072"/>
              <a:gd name="connsiteX1" fmla="*/ 0 w 8353425"/>
              <a:gd name="connsiteY1" fmla="*/ 648072 h 648072"/>
              <a:gd name="connsiteX2" fmla="*/ 8353425 w 8353425"/>
              <a:gd name="connsiteY2" fmla="*/ 648072 h 648072"/>
              <a:gd name="connsiteX3" fmla="*/ 1008360 w 8353425"/>
              <a:gd name="connsiteY3" fmla="*/ 0 h 648072"/>
              <a:gd name="connsiteX4" fmla="*/ 13874 w 8353425"/>
              <a:gd name="connsiteY4" fmla="*/ 17060 h 648072"/>
              <a:gd name="connsiteX0" fmla="*/ 13874 w 8353425"/>
              <a:gd name="connsiteY0" fmla="*/ 17060 h 648072"/>
              <a:gd name="connsiteX1" fmla="*/ 0 w 8353425"/>
              <a:gd name="connsiteY1" fmla="*/ 648072 h 648072"/>
              <a:gd name="connsiteX2" fmla="*/ 8353425 w 8353425"/>
              <a:gd name="connsiteY2" fmla="*/ 648072 h 648072"/>
              <a:gd name="connsiteX3" fmla="*/ 1944464 w 8353425"/>
              <a:gd name="connsiteY3" fmla="*/ 0 h 648072"/>
              <a:gd name="connsiteX4" fmla="*/ 13874 w 8353425"/>
              <a:gd name="connsiteY4" fmla="*/ 17060 h 648072"/>
              <a:gd name="connsiteX0" fmla="*/ 13874 w 8353425"/>
              <a:gd name="connsiteY0" fmla="*/ 17060 h 648072"/>
              <a:gd name="connsiteX1" fmla="*/ 0 w 8353425"/>
              <a:gd name="connsiteY1" fmla="*/ 648072 h 648072"/>
              <a:gd name="connsiteX2" fmla="*/ 8353425 w 8353425"/>
              <a:gd name="connsiteY2" fmla="*/ 648072 h 648072"/>
              <a:gd name="connsiteX3" fmla="*/ 1728440 w 8353425"/>
              <a:gd name="connsiteY3" fmla="*/ 0 h 648072"/>
              <a:gd name="connsiteX4" fmla="*/ 13874 w 8353425"/>
              <a:gd name="connsiteY4" fmla="*/ 17060 h 648072"/>
              <a:gd name="connsiteX0" fmla="*/ 576312 w 8353425"/>
              <a:gd name="connsiteY0" fmla="*/ 0 h 648072"/>
              <a:gd name="connsiteX1" fmla="*/ 0 w 8353425"/>
              <a:gd name="connsiteY1" fmla="*/ 648072 h 648072"/>
              <a:gd name="connsiteX2" fmla="*/ 8353425 w 8353425"/>
              <a:gd name="connsiteY2" fmla="*/ 648072 h 648072"/>
              <a:gd name="connsiteX3" fmla="*/ 1728440 w 8353425"/>
              <a:gd name="connsiteY3" fmla="*/ 0 h 648072"/>
              <a:gd name="connsiteX4" fmla="*/ 576312 w 8353425"/>
              <a:gd name="connsiteY4" fmla="*/ 0 h 648072"/>
              <a:gd name="connsiteX0" fmla="*/ 576312 w 8353425"/>
              <a:gd name="connsiteY0" fmla="*/ 0 h 648072"/>
              <a:gd name="connsiteX1" fmla="*/ 0 w 8353425"/>
              <a:gd name="connsiteY1" fmla="*/ 648072 h 648072"/>
              <a:gd name="connsiteX2" fmla="*/ 8353425 w 8353425"/>
              <a:gd name="connsiteY2" fmla="*/ 648072 h 648072"/>
              <a:gd name="connsiteX3" fmla="*/ 1296392 w 8353425"/>
              <a:gd name="connsiteY3" fmla="*/ 0 h 648072"/>
              <a:gd name="connsiteX4" fmla="*/ 576312 w 8353425"/>
              <a:gd name="connsiteY4" fmla="*/ 0 h 648072"/>
              <a:gd name="connsiteX0" fmla="*/ 0 w 8353425"/>
              <a:gd name="connsiteY0" fmla="*/ 0 h 648072"/>
              <a:gd name="connsiteX1" fmla="*/ 0 w 8353425"/>
              <a:gd name="connsiteY1" fmla="*/ 648072 h 648072"/>
              <a:gd name="connsiteX2" fmla="*/ 8353425 w 8353425"/>
              <a:gd name="connsiteY2" fmla="*/ 648072 h 648072"/>
              <a:gd name="connsiteX3" fmla="*/ 1296392 w 8353425"/>
              <a:gd name="connsiteY3" fmla="*/ 0 h 648072"/>
              <a:gd name="connsiteX4" fmla="*/ 0 w 8353425"/>
              <a:gd name="connsiteY4" fmla="*/ 0 h 648072"/>
              <a:gd name="connsiteX0" fmla="*/ 0 w 8353425"/>
              <a:gd name="connsiteY0" fmla="*/ 0 h 648072"/>
              <a:gd name="connsiteX1" fmla="*/ 0 w 8353425"/>
              <a:gd name="connsiteY1" fmla="*/ 648072 h 648072"/>
              <a:gd name="connsiteX2" fmla="*/ 8353425 w 8353425"/>
              <a:gd name="connsiteY2" fmla="*/ 648072 h 648072"/>
              <a:gd name="connsiteX3" fmla="*/ 1728440 w 8353425"/>
              <a:gd name="connsiteY3" fmla="*/ 0 h 648072"/>
              <a:gd name="connsiteX4" fmla="*/ 0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1728440 w 8353425"/>
              <a:gd name="connsiteY3" fmla="*/ 0 h 648072"/>
              <a:gd name="connsiteX4" fmla="*/ 504304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2016472 w 8353425"/>
              <a:gd name="connsiteY3" fmla="*/ 0 h 648072"/>
              <a:gd name="connsiteX4" fmla="*/ 504304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1872456 w 8353425"/>
              <a:gd name="connsiteY3" fmla="*/ 0 h 648072"/>
              <a:gd name="connsiteX4" fmla="*/ 504304 w 8353425"/>
              <a:gd name="connsiteY4" fmla="*/ 0 h 648072"/>
              <a:gd name="connsiteX0" fmla="*/ 504304 w 8353425"/>
              <a:gd name="connsiteY0" fmla="*/ 0 h 648072"/>
              <a:gd name="connsiteX1" fmla="*/ 0 w 8353425"/>
              <a:gd name="connsiteY1" fmla="*/ 648072 h 648072"/>
              <a:gd name="connsiteX2" fmla="*/ 8353425 w 8353425"/>
              <a:gd name="connsiteY2" fmla="*/ 648072 h 648072"/>
              <a:gd name="connsiteX3" fmla="*/ 7921128 w 8353425"/>
              <a:gd name="connsiteY3" fmla="*/ 0 h 648072"/>
              <a:gd name="connsiteX4" fmla="*/ 504304 w 8353425"/>
              <a:gd name="connsiteY4" fmla="*/ 0 h 648072"/>
              <a:gd name="connsiteX0" fmla="*/ 504304 w 7921128"/>
              <a:gd name="connsiteY0" fmla="*/ 0 h 648072"/>
              <a:gd name="connsiteX1" fmla="*/ 0 w 7921128"/>
              <a:gd name="connsiteY1" fmla="*/ 648072 h 648072"/>
              <a:gd name="connsiteX2" fmla="*/ 7273056 w 7921128"/>
              <a:gd name="connsiteY2" fmla="*/ 647551 h 648072"/>
              <a:gd name="connsiteX3" fmla="*/ 7921128 w 7921128"/>
              <a:gd name="connsiteY3" fmla="*/ 0 h 648072"/>
              <a:gd name="connsiteX4" fmla="*/ 504304 w 7921128"/>
              <a:gd name="connsiteY4" fmla="*/ 0 h 648072"/>
              <a:gd name="connsiteX0" fmla="*/ 7057032 w 7921128"/>
              <a:gd name="connsiteY0" fmla="*/ 0 h 648072"/>
              <a:gd name="connsiteX1" fmla="*/ 0 w 7921128"/>
              <a:gd name="connsiteY1" fmla="*/ 648072 h 648072"/>
              <a:gd name="connsiteX2" fmla="*/ 7273056 w 7921128"/>
              <a:gd name="connsiteY2" fmla="*/ 647551 h 648072"/>
              <a:gd name="connsiteX3" fmla="*/ 7921128 w 7921128"/>
              <a:gd name="connsiteY3" fmla="*/ 0 h 648072"/>
              <a:gd name="connsiteX4" fmla="*/ 7057032 w 7921128"/>
              <a:gd name="connsiteY4" fmla="*/ 0 h 648072"/>
              <a:gd name="connsiteX0" fmla="*/ 5832648 w 6696744"/>
              <a:gd name="connsiteY0" fmla="*/ 0 h 647551"/>
              <a:gd name="connsiteX1" fmla="*/ 0 w 6696744"/>
              <a:gd name="connsiteY1" fmla="*/ 647551 h 647551"/>
              <a:gd name="connsiteX2" fmla="*/ 6048672 w 6696744"/>
              <a:gd name="connsiteY2" fmla="*/ 647551 h 647551"/>
              <a:gd name="connsiteX3" fmla="*/ 6696744 w 6696744"/>
              <a:gd name="connsiteY3" fmla="*/ 0 h 647551"/>
              <a:gd name="connsiteX4" fmla="*/ 5832648 w 6696744"/>
              <a:gd name="connsiteY4" fmla="*/ 0 h 647551"/>
              <a:gd name="connsiteX0" fmla="*/ 5760640 w 6696744"/>
              <a:gd name="connsiteY0" fmla="*/ 1 h 647551"/>
              <a:gd name="connsiteX1" fmla="*/ 0 w 6696744"/>
              <a:gd name="connsiteY1" fmla="*/ 647551 h 647551"/>
              <a:gd name="connsiteX2" fmla="*/ 6048672 w 6696744"/>
              <a:gd name="connsiteY2" fmla="*/ 647551 h 647551"/>
              <a:gd name="connsiteX3" fmla="*/ 6696744 w 6696744"/>
              <a:gd name="connsiteY3" fmla="*/ 0 h 647551"/>
              <a:gd name="connsiteX4" fmla="*/ 5760640 w 6696744"/>
              <a:gd name="connsiteY4" fmla="*/ 1 h 647551"/>
              <a:gd name="connsiteX0" fmla="*/ 5760640 w 6696744"/>
              <a:gd name="connsiteY0" fmla="*/ 0 h 647550"/>
              <a:gd name="connsiteX1" fmla="*/ 0 w 6696744"/>
              <a:gd name="connsiteY1" fmla="*/ 647550 h 647550"/>
              <a:gd name="connsiteX2" fmla="*/ 6048672 w 6696744"/>
              <a:gd name="connsiteY2" fmla="*/ 647550 h 647550"/>
              <a:gd name="connsiteX3" fmla="*/ 6696744 w 6696744"/>
              <a:gd name="connsiteY3" fmla="*/ 0 h 647550"/>
              <a:gd name="connsiteX4" fmla="*/ 5760640 w 6696744"/>
              <a:gd name="connsiteY4" fmla="*/ 0 h 647550"/>
              <a:gd name="connsiteX0" fmla="*/ 5760640 w 6696744"/>
              <a:gd name="connsiteY0" fmla="*/ 0 h 647550"/>
              <a:gd name="connsiteX1" fmla="*/ 0 w 6696744"/>
              <a:gd name="connsiteY1" fmla="*/ 647550 h 647550"/>
              <a:gd name="connsiteX2" fmla="*/ 6048672 w 6696744"/>
              <a:gd name="connsiteY2" fmla="*/ 647550 h 647550"/>
              <a:gd name="connsiteX3" fmla="*/ 6696744 w 6696744"/>
              <a:gd name="connsiteY3" fmla="*/ 0 h 647550"/>
              <a:gd name="connsiteX4" fmla="*/ 5760640 w 6696744"/>
              <a:gd name="connsiteY4" fmla="*/ 0 h 647550"/>
              <a:gd name="connsiteX0" fmla="*/ 5760640 w 6696744"/>
              <a:gd name="connsiteY0" fmla="*/ 0 h 647550"/>
              <a:gd name="connsiteX1" fmla="*/ 0 w 6696744"/>
              <a:gd name="connsiteY1" fmla="*/ 647550 h 647550"/>
              <a:gd name="connsiteX2" fmla="*/ 6048672 w 6696744"/>
              <a:gd name="connsiteY2" fmla="*/ 647550 h 647550"/>
              <a:gd name="connsiteX3" fmla="*/ 6696744 w 6696744"/>
              <a:gd name="connsiteY3" fmla="*/ 0 h 647550"/>
              <a:gd name="connsiteX4" fmla="*/ 5760640 w 6696744"/>
              <a:gd name="connsiteY4" fmla="*/ 0 h 647550"/>
              <a:gd name="connsiteX0" fmla="*/ 5760640 w 6696744"/>
              <a:gd name="connsiteY0" fmla="*/ 0 h 647550"/>
              <a:gd name="connsiteX1" fmla="*/ 0 w 6696744"/>
              <a:gd name="connsiteY1" fmla="*/ 647550 h 647550"/>
              <a:gd name="connsiteX2" fmla="*/ 6048672 w 6696744"/>
              <a:gd name="connsiteY2" fmla="*/ 647550 h 647550"/>
              <a:gd name="connsiteX3" fmla="*/ 6696744 w 6696744"/>
              <a:gd name="connsiteY3" fmla="*/ 0 h 647550"/>
              <a:gd name="connsiteX4" fmla="*/ 5760640 w 6696744"/>
              <a:gd name="connsiteY4" fmla="*/ 0 h 647550"/>
              <a:gd name="connsiteX0" fmla="*/ 5760640 w 6696744"/>
              <a:gd name="connsiteY0" fmla="*/ 0 h 647550"/>
              <a:gd name="connsiteX1" fmla="*/ 0 w 6696744"/>
              <a:gd name="connsiteY1" fmla="*/ 647550 h 647550"/>
              <a:gd name="connsiteX2" fmla="*/ 6048672 w 6696744"/>
              <a:gd name="connsiteY2" fmla="*/ 647550 h 647550"/>
              <a:gd name="connsiteX3" fmla="*/ 6696744 w 6696744"/>
              <a:gd name="connsiteY3" fmla="*/ 0 h 647550"/>
              <a:gd name="connsiteX4" fmla="*/ 5760640 w 6696744"/>
              <a:gd name="connsiteY4" fmla="*/ 0 h 647550"/>
              <a:gd name="connsiteX0" fmla="*/ 5760640 w 6696744"/>
              <a:gd name="connsiteY0" fmla="*/ 0 h 647551"/>
              <a:gd name="connsiteX1" fmla="*/ 0 w 6696744"/>
              <a:gd name="connsiteY1" fmla="*/ 647551 h 647551"/>
              <a:gd name="connsiteX2" fmla="*/ 6048672 w 6696744"/>
              <a:gd name="connsiteY2" fmla="*/ 647551 h 647551"/>
              <a:gd name="connsiteX3" fmla="*/ 6696744 w 6696744"/>
              <a:gd name="connsiteY3" fmla="*/ 1 h 647551"/>
              <a:gd name="connsiteX4" fmla="*/ 5760640 w 6696744"/>
              <a:gd name="connsiteY4" fmla="*/ 0 h 647551"/>
              <a:gd name="connsiteX0" fmla="*/ 5760640 w 6696744"/>
              <a:gd name="connsiteY0" fmla="*/ 0 h 647551"/>
              <a:gd name="connsiteX1" fmla="*/ 0 w 6696744"/>
              <a:gd name="connsiteY1" fmla="*/ 647551 h 647551"/>
              <a:gd name="connsiteX2" fmla="*/ 6048672 w 6696744"/>
              <a:gd name="connsiteY2" fmla="*/ 647551 h 647551"/>
              <a:gd name="connsiteX3" fmla="*/ 6696744 w 6696744"/>
              <a:gd name="connsiteY3" fmla="*/ 1 h 647551"/>
              <a:gd name="connsiteX4" fmla="*/ 5760640 w 6696744"/>
              <a:gd name="connsiteY4" fmla="*/ 0 h 647551"/>
              <a:gd name="connsiteX0" fmla="*/ 5760640 w 6696744"/>
              <a:gd name="connsiteY0" fmla="*/ 0 h 647551"/>
              <a:gd name="connsiteX1" fmla="*/ 0 w 6696744"/>
              <a:gd name="connsiteY1" fmla="*/ 647551 h 647551"/>
              <a:gd name="connsiteX2" fmla="*/ 6048672 w 6696744"/>
              <a:gd name="connsiteY2" fmla="*/ 647551 h 647551"/>
              <a:gd name="connsiteX3" fmla="*/ 6696744 w 6696744"/>
              <a:gd name="connsiteY3" fmla="*/ 1 h 647551"/>
              <a:gd name="connsiteX4" fmla="*/ 5760640 w 6696744"/>
              <a:gd name="connsiteY4" fmla="*/ 0 h 647551"/>
              <a:gd name="connsiteX0" fmla="*/ 5760640 w 6696744"/>
              <a:gd name="connsiteY0" fmla="*/ 0 h 647550"/>
              <a:gd name="connsiteX1" fmla="*/ 0 w 6696744"/>
              <a:gd name="connsiteY1" fmla="*/ 647550 h 647550"/>
              <a:gd name="connsiteX2" fmla="*/ 6048672 w 6696744"/>
              <a:gd name="connsiteY2" fmla="*/ 647550 h 647550"/>
              <a:gd name="connsiteX3" fmla="*/ 6696744 w 6696744"/>
              <a:gd name="connsiteY3" fmla="*/ 0 h 647550"/>
              <a:gd name="connsiteX4" fmla="*/ 5760640 w 6696744"/>
              <a:gd name="connsiteY4" fmla="*/ 0 h 64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6744" h="647550">
                <a:moveTo>
                  <a:pt x="5760640" y="0"/>
                </a:moveTo>
                <a:lnTo>
                  <a:pt x="0" y="647550"/>
                </a:lnTo>
                <a:lnTo>
                  <a:pt x="6048672" y="647550"/>
                </a:lnTo>
                <a:lnTo>
                  <a:pt x="6696744" y="0"/>
                </a:lnTo>
                <a:cubicBezTo>
                  <a:pt x="6401381" y="3300"/>
                  <a:pt x="6072675" y="0"/>
                  <a:pt x="5760640" y="0"/>
                </a:cubicBezTo>
                <a:close/>
              </a:path>
            </a:pathLst>
          </a:custGeom>
          <a:solidFill>
            <a:schemeClr val="tx1">
              <a:lumMod val="20000"/>
              <a:lumOff val="80000"/>
              <a:alpha val="25000"/>
            </a:schemeClr>
          </a:solidFill>
          <a:ln w="22225" cap="flat" cmpd="sng" algn="ctr">
            <a:solidFill>
              <a:schemeClr val="bg1">
                <a:lumMod val="50000"/>
              </a:schemeClr>
            </a:solidFill>
            <a:prstDash val="solid"/>
            <a:round/>
            <a:headEnd type="none" w="med" len="med"/>
            <a:tailEnd type="none" w="med" len="med"/>
          </a:ln>
          <a:effectLst/>
        </p:spPr>
        <p:txBody>
          <a:bodyPr vert="horz" wrap="square" lIns="37681" tIns="37681" rIns="37681" bIns="37681" numCol="1" rtlCol="0" anchor="t" anchorCtr="0" compatLnSpc="1">
            <a:prstTxWarp prst="textNoShape">
              <a:avLst/>
            </a:prstTxWarp>
          </a:bodyPr>
          <a:lstStyle/>
          <a:p>
            <a:pPr defTabSz="957049" eaLnBrk="0" hangingPunct="0">
              <a:spcBef>
                <a:spcPct val="50000"/>
              </a:spcBef>
            </a:pPr>
            <a:endParaRPr lang="en-GB" dirty="0" smtClean="0">
              <a:solidFill>
                <a:srgbClr val="FFFFFF"/>
              </a:solidFill>
            </a:endParaRPr>
          </a:p>
        </p:txBody>
      </p:sp>
      <p:graphicFrame>
        <p:nvGraphicFramePr>
          <p:cNvPr id="4" name="Table 3"/>
          <p:cNvGraphicFramePr>
            <a:graphicFrameLocks noGrp="1"/>
          </p:cNvGraphicFramePr>
          <p:nvPr/>
        </p:nvGraphicFramePr>
        <p:xfrm>
          <a:off x="974559" y="1412776"/>
          <a:ext cx="8034894" cy="437760"/>
        </p:xfrm>
        <a:graphic>
          <a:graphicData uri="http://schemas.openxmlformats.org/drawingml/2006/table">
            <a:tbl>
              <a:tblPr>
                <a:effectLst>
                  <a:outerShdw blurRad="63500" algn="ctr" rotWithShape="0">
                    <a:prstClr val="black">
                      <a:alpha val="40000"/>
                    </a:prstClr>
                  </a:outerShdw>
                </a:effectLst>
              </a:tblPr>
              <a:tblGrid>
                <a:gridCol w="1482164"/>
                <a:gridCol w="1092121"/>
                <a:gridCol w="1404156"/>
                <a:gridCol w="1482165"/>
                <a:gridCol w="1560174"/>
                <a:gridCol w="1014114"/>
              </a:tblGrid>
              <a:tr h="437760">
                <a:tc>
                  <a:txBody>
                    <a:bodyPr/>
                    <a:lstStyle/>
                    <a:p>
                      <a:pPr marL="0" algn="ctr" defTabSz="914400" rtl="0" eaLnBrk="1" latinLnBrk="0" hangingPunct="1">
                        <a:spcAft>
                          <a:spcPts val="0"/>
                        </a:spcAft>
                      </a:pPr>
                      <a:r>
                        <a:rPr lang="en-GB" sz="1200" b="1" kern="1200" dirty="0" smtClean="0">
                          <a:solidFill>
                            <a:schemeClr val="bg1">
                              <a:lumMod val="65000"/>
                            </a:schemeClr>
                          </a:solidFill>
                          <a:latin typeface="Calibri"/>
                          <a:ea typeface="Times New Roman"/>
                          <a:cs typeface="Arial"/>
                        </a:rPr>
                        <a:t>SOFTWARE </a:t>
                      </a:r>
                    </a:p>
                    <a:p>
                      <a:pPr marL="0" algn="ctr" defTabSz="914400" rtl="0" eaLnBrk="1" latinLnBrk="0" hangingPunct="1">
                        <a:spcAft>
                          <a:spcPts val="0"/>
                        </a:spcAft>
                      </a:pPr>
                      <a:r>
                        <a:rPr lang="en-GB" sz="1200" b="1" kern="1200" dirty="0" smtClean="0">
                          <a:solidFill>
                            <a:schemeClr val="bg1">
                              <a:lumMod val="65000"/>
                            </a:schemeClr>
                          </a:solidFill>
                          <a:latin typeface="Calibri"/>
                          <a:ea typeface="Times New Roman"/>
                          <a:cs typeface="Arial"/>
                        </a:rPr>
                        <a:t>READINESS</a:t>
                      </a:r>
                      <a:endParaRPr lang="en-GB" sz="1200" b="1" kern="120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spcAft>
                          <a:spcPts val="0"/>
                        </a:spcAft>
                      </a:pPr>
                      <a:r>
                        <a:rPr lang="en-GB" sz="1200" b="1" kern="1200" dirty="0" smtClean="0">
                          <a:solidFill>
                            <a:schemeClr val="bg1">
                              <a:lumMod val="65000"/>
                            </a:schemeClr>
                          </a:solidFill>
                          <a:latin typeface="Calibri"/>
                          <a:ea typeface="Times New Roman"/>
                          <a:cs typeface="Arial"/>
                        </a:rPr>
                        <a:t>METADATA</a:t>
                      </a:r>
                      <a:endParaRPr lang="en-GB" sz="1200" b="1" kern="120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Aft>
                          <a:spcPts val="0"/>
                        </a:spcAft>
                      </a:pPr>
                      <a:r>
                        <a:rPr lang="en-GB" sz="1200" b="1" baseline="0" dirty="0" smtClean="0">
                          <a:solidFill>
                            <a:schemeClr val="bg1">
                              <a:lumMod val="65000"/>
                            </a:schemeClr>
                          </a:solidFill>
                          <a:latin typeface="Calibri"/>
                          <a:ea typeface="Times New Roman"/>
                          <a:cs typeface="Arial"/>
                        </a:rPr>
                        <a:t>USER DOCUMENTATION</a:t>
                      </a:r>
                      <a:endParaRPr lang="en-GB" sz="1200" b="1" baseline="0" dirty="0">
                        <a:solidFill>
                          <a:schemeClr val="bg1">
                            <a:lumMod val="65000"/>
                          </a:schemeClr>
                        </a:solidFill>
                        <a:latin typeface="Times New Roman"/>
                        <a:ea typeface="Times New Roman"/>
                        <a:cs typeface="Times New Roman"/>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spcAft>
                          <a:spcPts val="0"/>
                        </a:spcAft>
                      </a:pPr>
                      <a:r>
                        <a:rPr lang="en-GB" sz="1200" b="1" kern="1200" baseline="0" dirty="0" smtClean="0">
                          <a:solidFill>
                            <a:schemeClr val="bg1">
                              <a:lumMod val="65000"/>
                            </a:schemeClr>
                          </a:solidFill>
                          <a:latin typeface="Calibri"/>
                          <a:ea typeface="Times New Roman"/>
                          <a:cs typeface="Arial"/>
                        </a:rPr>
                        <a:t>UNCERTAINTY CHARATERISATION</a:t>
                      </a:r>
                      <a:endParaRPr lang="en-GB" sz="1200" b="1" kern="1200" baseline="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spcAft>
                          <a:spcPts val="0"/>
                        </a:spcAft>
                      </a:pPr>
                      <a:r>
                        <a:rPr lang="en-GB" sz="1200" b="1" kern="1200" baseline="0" dirty="0" smtClean="0">
                          <a:solidFill>
                            <a:schemeClr val="bg1">
                              <a:lumMod val="65000"/>
                            </a:schemeClr>
                          </a:solidFill>
                          <a:latin typeface="Calibri"/>
                          <a:ea typeface="Times New Roman"/>
                          <a:cs typeface="Arial"/>
                        </a:rPr>
                        <a:t>PUBLIC ACCESS, FEEDBACK, UPDATE</a:t>
                      </a:r>
                      <a:endParaRPr lang="en-GB" sz="1200" b="1" kern="1200" baseline="0" dirty="0">
                        <a:solidFill>
                          <a:schemeClr val="bg1">
                            <a:lumMod val="65000"/>
                          </a:schemeClr>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spcAft>
                          <a:spcPts val="0"/>
                        </a:spcAft>
                      </a:pPr>
                      <a:r>
                        <a:rPr lang="en-GB" sz="1200" b="1" kern="1200" baseline="0" dirty="0" smtClean="0">
                          <a:solidFill>
                            <a:schemeClr val="bg1"/>
                          </a:solidFill>
                          <a:latin typeface="Calibri"/>
                          <a:ea typeface="Times New Roman"/>
                          <a:cs typeface="Arial"/>
                        </a:rPr>
                        <a:t>USAGE</a:t>
                      </a:r>
                      <a:endParaRPr lang="en-GB" sz="1200" b="1" kern="1200" baseline="0" dirty="0">
                        <a:solidFill>
                          <a:schemeClr val="bg1"/>
                        </a:solidFill>
                        <a:latin typeface="Calibri"/>
                        <a:ea typeface="Times New Roman"/>
                        <a:cs typeface="Arial"/>
                      </a:endParaRPr>
                    </a:p>
                  </a:txBody>
                  <a:tcPr marL="39000" marR="39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r>
            </a:tbl>
          </a:graphicData>
        </a:graphic>
      </p:graphicFrame>
      <p:graphicFrame>
        <p:nvGraphicFramePr>
          <p:cNvPr id="6" name="Table 5"/>
          <p:cNvGraphicFramePr>
            <a:graphicFrameLocks noGrp="1"/>
          </p:cNvGraphicFramePr>
          <p:nvPr/>
        </p:nvGraphicFramePr>
        <p:xfrm>
          <a:off x="1754658" y="2492896"/>
          <a:ext cx="6552729" cy="2615166"/>
        </p:xfrm>
        <a:graphic>
          <a:graphicData uri="http://schemas.openxmlformats.org/drawingml/2006/table">
            <a:tbl>
              <a:tblPr/>
              <a:tblGrid>
                <a:gridCol w="3211903"/>
                <a:gridCol w="3340826"/>
              </a:tblGrid>
              <a:tr h="239640">
                <a:tc>
                  <a:txBody>
                    <a:bodyPr/>
                    <a:lstStyle/>
                    <a:p>
                      <a:pPr algn="ctr" fontAlgn="ctr">
                        <a:lnSpc>
                          <a:spcPct val="110000"/>
                        </a:lnSpc>
                      </a:pPr>
                      <a:r>
                        <a:rPr lang="en-GB" sz="1000" b="1" i="0" u="none" strike="noStrike" dirty="0">
                          <a:solidFill>
                            <a:srgbClr val="000000"/>
                          </a:solidFill>
                          <a:latin typeface="Verdana"/>
                        </a:rPr>
                        <a:t>Research </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alpha val="40000"/>
                      </a:srgbClr>
                    </a:solidFill>
                  </a:tcPr>
                </a:tc>
                <a:tc>
                  <a:txBody>
                    <a:bodyPr/>
                    <a:lstStyle/>
                    <a:p>
                      <a:pPr algn="ctr" rtl="0" fontAlgn="ctr">
                        <a:lnSpc>
                          <a:spcPct val="110000"/>
                        </a:lnSpc>
                      </a:pPr>
                      <a:r>
                        <a:rPr lang="en-GB" sz="1000" b="1" i="0" u="none" strike="noStrike" dirty="0">
                          <a:solidFill>
                            <a:srgbClr val="000000"/>
                          </a:solidFill>
                          <a:latin typeface="Verdana"/>
                        </a:rPr>
                        <a:t>Decision Support System</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alpha val="40000"/>
                      </a:srgbClr>
                    </a:solidFill>
                  </a:tcPr>
                </a:tc>
              </a:tr>
              <a:tr h="222876">
                <a:tc>
                  <a:txBody>
                    <a:bodyPr/>
                    <a:lstStyle/>
                    <a:p>
                      <a:pPr algn="ctr" fontAlgn="ctr">
                        <a:lnSpc>
                          <a:spcPct val="110000"/>
                        </a:lnSpc>
                      </a:pPr>
                      <a:r>
                        <a:rPr lang="en-GB" sz="900" b="0" i="0" u="none" strike="noStrike">
                          <a:solidFill>
                            <a:srgbClr val="000000"/>
                          </a:solidFill>
                          <a:latin typeface="Verdana"/>
                        </a:rPr>
                        <a:t>None</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GB" sz="900" b="0" i="0" u="none" strike="noStrike">
                          <a:solidFill>
                            <a:srgbClr val="000000"/>
                          </a:solidFill>
                          <a:latin typeface="Verdana"/>
                        </a:rPr>
                        <a:t>None</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750">
                <a:tc>
                  <a:txBody>
                    <a:bodyPr/>
                    <a:lstStyle/>
                    <a:p>
                      <a:pPr algn="ctr" fontAlgn="ctr">
                        <a:lnSpc>
                          <a:spcPct val="110000"/>
                        </a:lnSpc>
                      </a:pPr>
                      <a:r>
                        <a:rPr lang="en-IE" sz="900" b="0" i="0" u="none" strike="noStrike">
                          <a:solidFill>
                            <a:srgbClr val="000000"/>
                          </a:solidFill>
                          <a:latin typeface="Verdana"/>
                        </a:rPr>
                        <a:t>Benefits for research applications identified</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GB" sz="900" b="0" i="0" u="none" strike="noStrike">
                          <a:solidFill>
                            <a:srgbClr val="000000"/>
                          </a:solidFill>
                          <a:latin typeface="Verdana"/>
                        </a:rPr>
                        <a:t>Potential benefits identified</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ctr" fontAlgn="ctr">
                        <a:lnSpc>
                          <a:spcPct val="110000"/>
                        </a:lnSpc>
                      </a:pPr>
                      <a:r>
                        <a:rPr lang="en-IE" sz="900" b="0" i="0" u="none" strike="noStrike">
                          <a:solidFill>
                            <a:srgbClr val="000000"/>
                          </a:solidFill>
                          <a:latin typeface="Verdana"/>
                        </a:rPr>
                        <a:t>Benefits for research applications demonstrated by publication</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IE" sz="900" b="0" i="0" u="none" strike="noStrike">
                          <a:solidFill>
                            <a:srgbClr val="000000"/>
                          </a:solidFill>
                          <a:latin typeface="Verdana"/>
                        </a:rPr>
                        <a:t>Use occurring and benefits emerging</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ctr" fontAlgn="ctr">
                        <a:lnSpc>
                          <a:spcPct val="110000"/>
                        </a:lnSpc>
                      </a:pPr>
                      <a:r>
                        <a:rPr lang="en-GB" sz="900" b="0" i="0" u="none" strike="noStrike">
                          <a:solidFill>
                            <a:srgbClr val="000000"/>
                          </a:solidFill>
                          <a:latin typeface="Verdana"/>
                        </a:rPr>
                        <a:t>Score 3 + Citations on product usage occurring</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IE" sz="900" b="0" i="0" u="none" strike="noStrike" dirty="0">
                          <a:solidFill>
                            <a:srgbClr val="000000"/>
                          </a:solidFill>
                          <a:latin typeface="Verdana"/>
                        </a:rPr>
                        <a:t>Score 3 + societal and economical benefits discussed</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8625">
                <a:tc>
                  <a:txBody>
                    <a:bodyPr/>
                    <a:lstStyle/>
                    <a:p>
                      <a:pPr algn="ctr" fontAlgn="ctr">
                        <a:lnSpc>
                          <a:spcPct val="110000"/>
                        </a:lnSpc>
                      </a:pPr>
                      <a:r>
                        <a:rPr lang="en-IE" sz="900" b="0" i="0" u="none" strike="noStrike">
                          <a:solidFill>
                            <a:srgbClr val="000000"/>
                          </a:solidFill>
                          <a:latin typeface="Verdana"/>
                        </a:rPr>
                        <a:t>Score 4 + product becomes reference for certain applications</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lnSpc>
                          <a:spcPct val="110000"/>
                        </a:lnSpc>
                      </a:pPr>
                      <a:r>
                        <a:rPr lang="en-IE" sz="900" b="0" i="0" u="none" strike="noStrike">
                          <a:solidFill>
                            <a:srgbClr val="000000"/>
                          </a:solidFill>
                          <a:latin typeface="Verdana"/>
                        </a:rPr>
                        <a:t>Score 4 + societal and economical benefits demonstrated</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1025">
                <a:tc>
                  <a:txBody>
                    <a:bodyPr/>
                    <a:lstStyle/>
                    <a:p>
                      <a:pPr algn="ctr" fontAlgn="ctr">
                        <a:lnSpc>
                          <a:spcPct val="110000"/>
                        </a:lnSpc>
                      </a:pPr>
                      <a:r>
                        <a:rPr lang="en-IE" sz="900" b="0" i="0" u="none" strike="noStrike">
                          <a:solidFill>
                            <a:srgbClr val="000000"/>
                          </a:solidFill>
                          <a:latin typeface="Verdana"/>
                        </a:rPr>
                        <a:t>Score 5 + Product and its applications becomes references in multiple research field</a:t>
                      </a:r>
                    </a:p>
                  </a:txBody>
                  <a:tcPr marL="39000" marR="39000" marT="36000" marB="3600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rtl="0" fontAlgn="ctr">
                        <a:lnSpc>
                          <a:spcPct val="110000"/>
                        </a:lnSpc>
                      </a:pPr>
                      <a:r>
                        <a:rPr lang="en-IE" sz="900" b="0" i="0" u="none" strike="noStrike" dirty="0">
                          <a:solidFill>
                            <a:srgbClr val="000000"/>
                          </a:solidFill>
                          <a:latin typeface="Verdana"/>
                        </a:rPr>
                        <a:t>Score 5 + influence on decision (including policy) making demonstrated</a:t>
                      </a:r>
                    </a:p>
                  </a:txBody>
                  <a:tcPr marL="39000" marR="39000" marT="36000" marB="3600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grpSp>
        <p:nvGrpSpPr>
          <p:cNvPr id="2" name="Group 6"/>
          <p:cNvGrpSpPr/>
          <p:nvPr/>
        </p:nvGrpSpPr>
        <p:grpSpPr>
          <a:xfrm>
            <a:off x="1442610" y="2719956"/>
            <a:ext cx="262892" cy="2287127"/>
            <a:chOff x="395536" y="2955880"/>
            <a:chExt cx="242670" cy="2287126"/>
          </a:xfrm>
        </p:grpSpPr>
        <p:sp>
          <p:nvSpPr>
            <p:cNvPr id="8" name="Rectangle 7"/>
            <p:cNvSpPr/>
            <p:nvPr/>
          </p:nvSpPr>
          <p:spPr>
            <a:xfrm>
              <a:off x="395536" y="2955880"/>
              <a:ext cx="242670" cy="353943"/>
            </a:xfrm>
            <a:prstGeom prst="rect">
              <a:avLst/>
            </a:prstGeom>
          </p:spPr>
          <p:txBody>
            <a:bodyPr wrap="none" lIns="0" tIns="0" rIns="0" bIns="0">
              <a:spAutoFit/>
            </a:bodyPr>
            <a:lstStyle/>
            <a:p>
              <a:r>
                <a:rPr lang="en-GB" sz="2300" b="0" dirty="0" smtClean="0">
                  <a:solidFill>
                    <a:srgbClr val="FF0000"/>
                  </a:solidFill>
                  <a:latin typeface="Times New Roman" charset="0"/>
                  <a:sym typeface="Wingdings"/>
                </a:rPr>
                <a:t></a:t>
              </a:r>
            </a:p>
          </p:txBody>
        </p:sp>
        <p:sp>
          <p:nvSpPr>
            <p:cNvPr id="9" name="Rectangle 8"/>
            <p:cNvSpPr/>
            <p:nvPr/>
          </p:nvSpPr>
          <p:spPr>
            <a:xfrm>
              <a:off x="395536" y="3232879"/>
              <a:ext cx="242670" cy="353943"/>
            </a:xfrm>
            <a:prstGeom prst="rect">
              <a:avLst/>
            </a:prstGeom>
          </p:spPr>
          <p:txBody>
            <a:bodyPr wrap="none" lIns="0" tIns="0" rIns="0" bIns="0">
              <a:spAutoFit/>
            </a:bodyPr>
            <a:lstStyle/>
            <a:p>
              <a:r>
                <a:rPr lang="en-GB" sz="2300" b="0" dirty="0" smtClean="0">
                  <a:solidFill>
                    <a:srgbClr val="FF0000"/>
                  </a:solidFill>
                  <a:latin typeface="Times New Roman" charset="0"/>
                  <a:sym typeface="Wingdings"/>
                </a:rPr>
                <a:t></a:t>
              </a:r>
            </a:p>
          </p:txBody>
        </p:sp>
        <p:sp>
          <p:nvSpPr>
            <p:cNvPr id="10" name="Rectangle 9"/>
            <p:cNvSpPr/>
            <p:nvPr/>
          </p:nvSpPr>
          <p:spPr>
            <a:xfrm>
              <a:off x="395536" y="3531944"/>
              <a:ext cx="242670" cy="353943"/>
            </a:xfrm>
            <a:prstGeom prst="rect">
              <a:avLst/>
            </a:prstGeom>
          </p:spPr>
          <p:txBody>
            <a:bodyPr wrap="none" lIns="0" tIns="0" rIns="0" bIns="0">
              <a:spAutoFit/>
            </a:bodyPr>
            <a:lstStyle/>
            <a:p>
              <a:r>
                <a:rPr lang="en-GB" sz="2300" b="0" dirty="0" smtClean="0">
                  <a:solidFill>
                    <a:srgbClr val="FFC000"/>
                  </a:solidFill>
                  <a:latin typeface="Times New Roman" charset="0"/>
                  <a:sym typeface="Wingdings"/>
                </a:rPr>
                <a:t></a:t>
              </a:r>
            </a:p>
          </p:txBody>
        </p:sp>
        <p:sp>
          <p:nvSpPr>
            <p:cNvPr id="11" name="Rectangle 10"/>
            <p:cNvSpPr/>
            <p:nvPr/>
          </p:nvSpPr>
          <p:spPr>
            <a:xfrm>
              <a:off x="395536" y="3963992"/>
              <a:ext cx="242670" cy="353943"/>
            </a:xfrm>
            <a:prstGeom prst="rect">
              <a:avLst/>
            </a:prstGeom>
          </p:spPr>
          <p:txBody>
            <a:bodyPr wrap="none" lIns="0" tIns="0" rIns="0" bIns="0">
              <a:spAutoFit/>
            </a:bodyPr>
            <a:lstStyle/>
            <a:p>
              <a:r>
                <a:rPr lang="en-GB" sz="2300" b="0" dirty="0" smtClean="0">
                  <a:solidFill>
                    <a:srgbClr val="FFC000"/>
                  </a:solidFill>
                  <a:latin typeface="Times New Roman" charset="0"/>
                  <a:sym typeface="Wingdings"/>
                </a:rPr>
                <a:t></a:t>
              </a:r>
            </a:p>
          </p:txBody>
        </p:sp>
        <p:sp>
          <p:nvSpPr>
            <p:cNvPr id="12" name="Rectangle 11"/>
            <p:cNvSpPr/>
            <p:nvPr/>
          </p:nvSpPr>
          <p:spPr>
            <a:xfrm>
              <a:off x="395536" y="4385007"/>
              <a:ext cx="242670" cy="353943"/>
            </a:xfrm>
            <a:prstGeom prst="rect">
              <a:avLst/>
            </a:prstGeom>
          </p:spPr>
          <p:txBody>
            <a:bodyPr wrap="none" lIns="0" tIns="0" rIns="0" bIns="0">
              <a:spAutoFit/>
            </a:bodyPr>
            <a:lstStyle/>
            <a:p>
              <a:r>
                <a:rPr lang="en-GB" sz="2300" b="0" dirty="0" smtClean="0">
                  <a:solidFill>
                    <a:srgbClr val="00B050"/>
                  </a:solidFill>
                  <a:latin typeface="Times New Roman" charset="0"/>
                  <a:sym typeface="Wingdings"/>
                </a:rPr>
                <a:t></a:t>
              </a:r>
            </a:p>
          </p:txBody>
        </p:sp>
        <p:sp>
          <p:nvSpPr>
            <p:cNvPr id="13" name="Rectangle 12"/>
            <p:cNvSpPr/>
            <p:nvPr/>
          </p:nvSpPr>
          <p:spPr>
            <a:xfrm>
              <a:off x="395536" y="4889063"/>
              <a:ext cx="242670" cy="353943"/>
            </a:xfrm>
            <a:prstGeom prst="rect">
              <a:avLst/>
            </a:prstGeom>
          </p:spPr>
          <p:txBody>
            <a:bodyPr wrap="none" lIns="0" tIns="0" rIns="0" bIns="0">
              <a:spAutoFit/>
            </a:bodyPr>
            <a:lstStyle/>
            <a:p>
              <a:r>
                <a:rPr lang="en-GB" sz="2300" b="0" dirty="0" smtClean="0">
                  <a:solidFill>
                    <a:srgbClr val="00B050"/>
                  </a:solidFill>
                  <a:latin typeface="Times New Roman" charset="0"/>
                  <a:sym typeface="Wingdings"/>
                </a:rPr>
                <a:t></a:t>
              </a:r>
              <a:endParaRPr lang="en-GB" sz="2300" b="0" dirty="0">
                <a:solidFill>
                  <a:srgbClr val="00B050"/>
                </a:solidFill>
                <a:latin typeface="Times New Roman" charset="0"/>
              </a:endParaRPr>
            </a:p>
          </p:txBody>
        </p:sp>
      </p:grpSp>
      <p:pic>
        <p:nvPicPr>
          <p:cNvPr id="14" name="Picture 3" descr="C:\Jörg\Projects\GMES_Space_Call_2012\GMES-SPA.2012.1.3-02 Coordination of Validation for Reanalysis\Core Climax Logo.jpg"/>
          <p:cNvPicPr>
            <a:picLocks noChangeAspect="1" noChangeArrowheads="1"/>
          </p:cNvPicPr>
          <p:nvPr/>
        </p:nvPicPr>
        <p:blipFill>
          <a:blip r:embed="rId2" cstate="print"/>
          <a:srcRect/>
          <a:stretch>
            <a:fillRect/>
          </a:stretch>
        </p:blipFill>
        <p:spPr bwMode="auto">
          <a:xfrm>
            <a:off x="8339962" y="76157"/>
            <a:ext cx="1496092" cy="720000"/>
          </a:xfrm>
          <a:prstGeom prst="rect">
            <a:avLst/>
          </a:prstGeom>
          <a:noFill/>
        </p:spPr>
      </p:pic>
      <p:pic>
        <p:nvPicPr>
          <p:cNvPr id="15" name="Picture 14" descr="FP7-coo-RGB.gif"/>
          <p:cNvPicPr>
            <a:picLocks noChangeAspect="1"/>
          </p:cNvPicPr>
          <p:nvPr/>
        </p:nvPicPr>
        <p:blipFill>
          <a:blip r:embed="rId3" cstate="print"/>
          <a:stretch>
            <a:fillRect/>
          </a:stretch>
        </p:blipFill>
        <p:spPr>
          <a:xfrm>
            <a:off x="7412003" y="76157"/>
            <a:ext cx="885117" cy="72000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1395413" y="2724149"/>
            <a:ext cx="7115174" cy="1628775"/>
          </a:xfrm>
        </p:spPr>
        <p:txBody>
          <a:bodyPr/>
          <a:lstStyle/>
          <a:p>
            <a:pPr algn="ctr">
              <a:buNone/>
            </a:pPr>
            <a:r>
              <a:rPr lang="en-GB" b="1" dirty="0" smtClean="0"/>
              <a:t>Evaluation and Quality Control for Climate Data</a:t>
            </a:r>
            <a:endParaRPr lang="en-GB" b="1"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4"/>
          <p:cNvSpPr txBox="1">
            <a:spLocks noChangeArrowheads="1"/>
          </p:cNvSpPr>
          <p:nvPr/>
        </p:nvSpPr>
        <p:spPr bwMode="auto">
          <a:xfrm>
            <a:off x="165100" y="1143009"/>
            <a:ext cx="4787900" cy="830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398" tIns="45699" rIns="91398" bIns="456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defTabSz="456987" eaLnBrk="1" fontAlgn="auto" hangingPunct="1">
              <a:spcBef>
                <a:spcPts val="0"/>
              </a:spcBef>
              <a:spcAft>
                <a:spcPts val="0"/>
              </a:spcAft>
            </a:pPr>
            <a:r>
              <a:rPr lang="en-US" b="0" dirty="0">
                <a:solidFill>
                  <a:prstClr val="black"/>
                </a:solidFill>
              </a:rPr>
              <a:t>Users need clear info on validity of EO/climate data </a:t>
            </a:r>
            <a:r>
              <a:rPr lang="en-US" b="0" dirty="0" smtClean="0">
                <a:solidFill>
                  <a:prstClr val="black"/>
                </a:solidFill>
              </a:rPr>
              <a:t>records</a:t>
            </a:r>
            <a:endParaRPr lang="en-US" b="0" dirty="0">
              <a:solidFill>
                <a:prstClr val="black"/>
              </a:solidFill>
            </a:endParaRPr>
          </a:p>
        </p:txBody>
      </p:sp>
      <p:sp>
        <p:nvSpPr>
          <p:cNvPr id="21507" name="Rectangle 7"/>
          <p:cNvSpPr>
            <a:spLocks noChangeArrowheads="1"/>
          </p:cNvSpPr>
          <p:nvPr/>
        </p:nvSpPr>
        <p:spPr bwMode="auto">
          <a:xfrm>
            <a:off x="5118100" y="1143009"/>
            <a:ext cx="4787900" cy="1246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98" tIns="45699" rIns="91398" bIns="45699">
            <a:spAutoFit/>
          </a:bodyPr>
          <a:lstStyle/>
          <a:p>
            <a:pPr defTabSz="456987" fontAlgn="auto">
              <a:spcBef>
                <a:spcPts val="0"/>
              </a:spcBef>
              <a:spcAft>
                <a:spcPts val="0"/>
              </a:spcAft>
            </a:pPr>
            <a:r>
              <a:rPr lang="en-US" sz="2400" b="0" dirty="0" smtClean="0">
                <a:solidFill>
                  <a:prstClr val="black"/>
                </a:solidFill>
                <a:latin typeface="Calibri"/>
              </a:rPr>
              <a:t>Climate Data Records </a:t>
            </a:r>
            <a:r>
              <a:rPr lang="en-US" sz="2400" b="0" dirty="0">
                <a:solidFill>
                  <a:prstClr val="black"/>
                </a:solidFill>
                <a:latin typeface="Calibri"/>
              </a:rPr>
              <a:t>available, but need info on </a:t>
            </a:r>
            <a:r>
              <a:rPr lang="en-US" sz="2400" b="0" dirty="0" smtClean="0">
                <a:solidFill>
                  <a:srgbClr val="008000"/>
                </a:solidFill>
                <a:latin typeface="Calibri"/>
              </a:rPr>
              <a:t>strength</a:t>
            </a:r>
            <a:r>
              <a:rPr lang="en-US" sz="2400" b="0" dirty="0" smtClean="0">
                <a:solidFill>
                  <a:prstClr val="black"/>
                </a:solidFill>
                <a:latin typeface="Calibri"/>
              </a:rPr>
              <a:t>/</a:t>
            </a:r>
            <a:r>
              <a:rPr lang="en-US" sz="2400" b="0" dirty="0" smtClean="0">
                <a:solidFill>
                  <a:srgbClr val="FF0000"/>
                </a:solidFill>
                <a:latin typeface="Calibri"/>
              </a:rPr>
              <a:t>weakness </a:t>
            </a:r>
            <a:r>
              <a:rPr lang="en-US" sz="2400" b="0" dirty="0" smtClean="0">
                <a:solidFill>
                  <a:srgbClr val="00205B"/>
                </a:solidFill>
                <a:latin typeface="Calibri"/>
              </a:rPr>
              <a:t>and fitness for purpose</a:t>
            </a:r>
            <a:endParaRPr lang="en-US" sz="2400" b="0" dirty="0">
              <a:solidFill>
                <a:srgbClr val="00205B"/>
              </a:solidFill>
              <a:latin typeface="Calibri"/>
            </a:endParaRPr>
          </a:p>
        </p:txBody>
      </p:sp>
      <p:cxnSp>
        <p:nvCxnSpPr>
          <p:cNvPr id="12" name="Straight Arrow Connector 11"/>
          <p:cNvCxnSpPr>
            <a:stCxn id="21507" idx="2"/>
          </p:cNvCxnSpPr>
          <p:nvPr/>
        </p:nvCxnSpPr>
        <p:spPr bwMode="auto">
          <a:xfrm flipH="1">
            <a:off x="5133976" y="2389462"/>
            <a:ext cx="2378074" cy="1163369"/>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21509" name="TextBox 12"/>
          <p:cNvSpPr txBox="1">
            <a:spLocks noChangeArrowheads="1"/>
          </p:cNvSpPr>
          <p:nvPr/>
        </p:nvSpPr>
        <p:spPr bwMode="auto">
          <a:xfrm rot="-1620000">
            <a:off x="5656189" y="2831149"/>
            <a:ext cx="2033963" cy="369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98" tIns="45699" rIns="91398" bIns="456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defTabSz="456987" eaLnBrk="1" fontAlgn="auto" hangingPunct="1">
              <a:spcBef>
                <a:spcPts val="0"/>
              </a:spcBef>
              <a:spcAft>
                <a:spcPts val="0"/>
              </a:spcAft>
            </a:pPr>
            <a:r>
              <a:rPr lang="en-US" sz="1800" b="0" dirty="0">
                <a:solidFill>
                  <a:prstClr val="black"/>
                </a:solidFill>
              </a:rPr>
              <a:t>Need guidance</a:t>
            </a:r>
          </a:p>
        </p:txBody>
      </p:sp>
      <p:cxnSp>
        <p:nvCxnSpPr>
          <p:cNvPr id="15" name="Straight Arrow Connector 14"/>
          <p:cNvCxnSpPr>
            <a:stCxn id="21506" idx="2"/>
          </p:cNvCxnSpPr>
          <p:nvPr/>
        </p:nvCxnSpPr>
        <p:spPr bwMode="auto">
          <a:xfrm>
            <a:off x="2559050" y="1973963"/>
            <a:ext cx="2228850" cy="1607446"/>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21511" name="TextBox 15"/>
          <p:cNvSpPr txBox="1">
            <a:spLocks noChangeArrowheads="1"/>
          </p:cNvSpPr>
          <p:nvPr/>
        </p:nvSpPr>
        <p:spPr bwMode="auto">
          <a:xfrm rot="2160000">
            <a:off x="2018528" y="2699480"/>
            <a:ext cx="2555381" cy="369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98" tIns="45699" rIns="91398" bIns="456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defTabSz="456987" eaLnBrk="1" fontAlgn="auto" hangingPunct="1">
              <a:spcBef>
                <a:spcPts val="0"/>
              </a:spcBef>
              <a:spcAft>
                <a:spcPts val="0"/>
              </a:spcAft>
            </a:pPr>
            <a:r>
              <a:rPr lang="en-US" sz="1800" b="0" dirty="0">
                <a:solidFill>
                  <a:prstClr val="black"/>
                </a:solidFill>
              </a:rPr>
              <a:t>Need objective system</a:t>
            </a:r>
          </a:p>
        </p:txBody>
      </p:sp>
      <p:sp>
        <p:nvSpPr>
          <p:cNvPr id="19" name="Frame 18"/>
          <p:cNvSpPr/>
          <p:nvPr/>
        </p:nvSpPr>
        <p:spPr bwMode="auto">
          <a:xfrm>
            <a:off x="165100" y="1143000"/>
            <a:ext cx="4787900" cy="838200"/>
          </a:xfrm>
          <a:prstGeom prst="frame">
            <a:avLst>
              <a:gd name="adj1" fmla="val 4924"/>
            </a:avLst>
          </a:prstGeom>
          <a:solidFill>
            <a:schemeClr val="tx1"/>
          </a:solidFill>
          <a:ln w="9525" cap="flat" cmpd="sng" algn="ctr">
            <a:solidFill>
              <a:schemeClr val="tx1"/>
            </a:solidFill>
            <a:prstDash val="solid"/>
            <a:round/>
            <a:headEnd type="none" w="med" len="med"/>
            <a:tailEnd type="none" w="med" len="med"/>
          </a:ln>
          <a:effectLst/>
          <a:extLst/>
        </p:spPr>
        <p:txBody>
          <a:bodyPr lIns="91398" tIns="45699" rIns="91398" bIns="45699"/>
          <a:lstStyle/>
          <a:p>
            <a:pPr defTabSz="456987" fontAlgn="auto">
              <a:spcBef>
                <a:spcPts val="0"/>
              </a:spcBef>
              <a:spcAft>
                <a:spcPts val="0"/>
              </a:spcAft>
              <a:defRPr/>
            </a:pPr>
            <a:endParaRPr lang="en-US" sz="1800" b="0" dirty="0">
              <a:solidFill>
                <a:prstClr val="black"/>
              </a:solidFill>
              <a:latin typeface="Calibri"/>
              <a:cs typeface="Arial" charset="0"/>
            </a:endParaRPr>
          </a:p>
        </p:txBody>
      </p:sp>
      <p:sp>
        <p:nvSpPr>
          <p:cNvPr id="21" name="Frame 20"/>
          <p:cNvSpPr/>
          <p:nvPr/>
        </p:nvSpPr>
        <p:spPr bwMode="auto">
          <a:xfrm>
            <a:off x="5118100" y="1142999"/>
            <a:ext cx="4787900" cy="1171575"/>
          </a:xfrm>
          <a:prstGeom prst="frame">
            <a:avLst>
              <a:gd name="adj1" fmla="val 4925"/>
            </a:avLst>
          </a:prstGeom>
          <a:solidFill>
            <a:srgbClr val="000000"/>
          </a:solidFill>
          <a:ln w="9525" cap="flat" cmpd="sng" algn="ctr">
            <a:solidFill>
              <a:schemeClr val="tx1"/>
            </a:solidFill>
            <a:prstDash val="solid"/>
            <a:round/>
            <a:headEnd type="none" w="med" len="med"/>
            <a:tailEnd type="none" w="med" len="med"/>
          </a:ln>
          <a:effectLst/>
          <a:extLst/>
        </p:spPr>
        <p:txBody>
          <a:bodyPr lIns="91398" tIns="45699" rIns="91398" bIns="45699"/>
          <a:lstStyle/>
          <a:p>
            <a:pPr defTabSz="456987" fontAlgn="auto">
              <a:spcBef>
                <a:spcPts val="0"/>
              </a:spcBef>
              <a:spcAft>
                <a:spcPts val="0"/>
              </a:spcAft>
              <a:defRPr/>
            </a:pPr>
            <a:endParaRPr lang="en-US" sz="1800" b="0" dirty="0">
              <a:solidFill>
                <a:prstClr val="black"/>
              </a:solidFill>
              <a:latin typeface="Calibri"/>
              <a:cs typeface="Arial" charset="0"/>
            </a:endParaRPr>
          </a:p>
        </p:txBody>
      </p:sp>
      <p:sp>
        <p:nvSpPr>
          <p:cNvPr id="22" name="Rectangle 21"/>
          <p:cNvSpPr/>
          <p:nvPr/>
        </p:nvSpPr>
        <p:spPr bwMode="auto">
          <a:xfrm>
            <a:off x="3705224" y="3657606"/>
            <a:ext cx="6035675" cy="1885951"/>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lIns="91398" tIns="45699" rIns="91398" bIns="45699"/>
          <a:lstStyle/>
          <a:p>
            <a:pPr defTabSz="456987" fontAlgn="auto">
              <a:spcBef>
                <a:spcPts val="0"/>
              </a:spcBef>
              <a:spcAft>
                <a:spcPts val="0"/>
              </a:spcAft>
              <a:defRPr/>
            </a:pPr>
            <a:endParaRPr lang="en-US" sz="1800" b="0" dirty="0">
              <a:solidFill>
                <a:prstClr val="black"/>
              </a:solidFill>
              <a:latin typeface="Calibri"/>
              <a:cs typeface="Arial" charset="0"/>
            </a:endParaRPr>
          </a:p>
        </p:txBody>
      </p:sp>
      <p:sp>
        <p:nvSpPr>
          <p:cNvPr id="21515" name="TextBox 24"/>
          <p:cNvSpPr txBox="1">
            <a:spLocks noChangeArrowheads="1"/>
          </p:cNvSpPr>
          <p:nvPr/>
        </p:nvSpPr>
        <p:spPr bwMode="auto">
          <a:xfrm>
            <a:off x="3829055" y="3733810"/>
            <a:ext cx="5581650" cy="4616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98" tIns="45699" rIns="91398" bIns="45699">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defTabSz="456987" eaLnBrk="1" fontAlgn="auto" hangingPunct="1">
              <a:spcBef>
                <a:spcPts val="0"/>
              </a:spcBef>
              <a:spcAft>
                <a:spcPts val="0"/>
              </a:spcAft>
            </a:pPr>
            <a:r>
              <a:rPr lang="en-US" dirty="0">
                <a:solidFill>
                  <a:prstClr val="black"/>
                </a:solidFill>
              </a:rPr>
              <a:t>Quality Assurance System</a:t>
            </a:r>
          </a:p>
        </p:txBody>
      </p:sp>
      <p:sp>
        <p:nvSpPr>
          <p:cNvPr id="21516" name="TextBox 25"/>
          <p:cNvSpPr txBox="1">
            <a:spLocks noChangeArrowheads="1"/>
          </p:cNvSpPr>
          <p:nvPr/>
        </p:nvSpPr>
        <p:spPr bwMode="auto">
          <a:xfrm>
            <a:off x="3800481" y="4191000"/>
            <a:ext cx="5857875" cy="1200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398" tIns="45699" rIns="91398" bIns="45699">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defTabSz="456987" eaLnBrk="1" fontAlgn="auto" hangingPunct="1">
              <a:spcBef>
                <a:spcPts val="0"/>
              </a:spcBef>
              <a:spcAft>
                <a:spcPts val="0"/>
              </a:spcAft>
              <a:buFontTx/>
              <a:buChar char="•"/>
            </a:pPr>
            <a:r>
              <a:rPr lang="en-US" sz="1800" b="0" dirty="0">
                <a:solidFill>
                  <a:prstClr val="black"/>
                </a:solidFill>
              </a:rPr>
              <a:t>Provides traceable quality info on EO/climate </a:t>
            </a:r>
            <a:r>
              <a:rPr lang="en-US" sz="1800" b="0" dirty="0" smtClean="0">
                <a:solidFill>
                  <a:prstClr val="black"/>
                </a:solidFill>
              </a:rPr>
              <a:t>data;</a:t>
            </a:r>
            <a:endParaRPr lang="en-US" sz="1800" b="0" dirty="0">
              <a:solidFill>
                <a:prstClr val="black"/>
              </a:solidFill>
            </a:endParaRPr>
          </a:p>
          <a:p>
            <a:pPr defTabSz="456987" eaLnBrk="1" fontAlgn="auto" hangingPunct="1">
              <a:spcBef>
                <a:spcPts val="0"/>
              </a:spcBef>
              <a:spcAft>
                <a:spcPts val="0"/>
              </a:spcAft>
              <a:buFontTx/>
              <a:buChar char="•"/>
            </a:pPr>
            <a:r>
              <a:rPr lang="en-US" sz="1800" b="0" dirty="0">
                <a:solidFill>
                  <a:prstClr val="black"/>
                </a:solidFill>
              </a:rPr>
              <a:t>Tied to international </a:t>
            </a:r>
            <a:r>
              <a:rPr lang="en-US" sz="1800" b="0" dirty="0" smtClean="0">
                <a:solidFill>
                  <a:prstClr val="black"/>
                </a:solidFill>
              </a:rPr>
              <a:t>standards;</a:t>
            </a:r>
            <a:endParaRPr lang="en-US" sz="1800" b="0" dirty="0">
              <a:solidFill>
                <a:prstClr val="black"/>
              </a:solidFill>
            </a:endParaRPr>
          </a:p>
          <a:p>
            <a:pPr defTabSz="456987" eaLnBrk="1" fontAlgn="auto" hangingPunct="1">
              <a:spcBef>
                <a:spcPts val="0"/>
              </a:spcBef>
              <a:spcAft>
                <a:spcPts val="0"/>
              </a:spcAft>
              <a:buFontTx/>
              <a:buChar char="•"/>
            </a:pPr>
            <a:r>
              <a:rPr lang="en-US" sz="1800" b="0" dirty="0">
                <a:solidFill>
                  <a:prstClr val="black"/>
                </a:solidFill>
              </a:rPr>
              <a:t>QA </a:t>
            </a:r>
            <a:r>
              <a:rPr lang="en-US" sz="1800" b="0" dirty="0" smtClean="0">
                <a:solidFill>
                  <a:prstClr val="black"/>
                </a:solidFill>
              </a:rPr>
              <a:t>processes and tools </a:t>
            </a:r>
            <a:r>
              <a:rPr lang="en-US" sz="1800" b="0" dirty="0">
                <a:solidFill>
                  <a:prstClr val="black"/>
                </a:solidFill>
              </a:rPr>
              <a:t>to support user community in tracing </a:t>
            </a:r>
            <a:r>
              <a:rPr lang="en-US" sz="1800" b="0" dirty="0" smtClean="0">
                <a:solidFill>
                  <a:prstClr val="black"/>
                </a:solidFill>
              </a:rPr>
              <a:t>quality;</a:t>
            </a:r>
            <a:endParaRPr lang="en-US" sz="1800" b="0" dirty="0">
              <a:solidFill>
                <a:prstClr val="black"/>
              </a:solidFill>
            </a:endParaRPr>
          </a:p>
        </p:txBody>
      </p:sp>
      <p:grpSp>
        <p:nvGrpSpPr>
          <p:cNvPr id="2" name="Group 36"/>
          <p:cNvGrpSpPr>
            <a:grpSpLocks/>
          </p:cNvGrpSpPr>
          <p:nvPr/>
        </p:nvGrpSpPr>
        <p:grpSpPr bwMode="auto">
          <a:xfrm>
            <a:off x="8502657" y="2724155"/>
            <a:ext cx="1403350" cy="1752600"/>
            <a:chOff x="7848600" y="4724400"/>
            <a:chExt cx="1295400" cy="1752600"/>
          </a:xfrm>
        </p:grpSpPr>
        <p:cxnSp>
          <p:nvCxnSpPr>
            <p:cNvPr id="35" name="Straight Arrow Connector 34"/>
            <p:cNvCxnSpPr/>
            <p:nvPr/>
          </p:nvCxnSpPr>
          <p:spPr bwMode="auto">
            <a:xfrm flipV="1">
              <a:off x="8610600" y="5105400"/>
              <a:ext cx="0" cy="1371600"/>
            </a:xfrm>
            <a:prstGeom prst="straightConnector1">
              <a:avLst/>
            </a:prstGeom>
            <a:solidFill>
              <a:schemeClr val="accent1"/>
            </a:solidFill>
            <a:ln w="28575" cap="flat" cmpd="sng" algn="ctr">
              <a:solidFill>
                <a:schemeClr val="tx1"/>
              </a:solidFill>
              <a:prstDash val="solid"/>
              <a:round/>
              <a:headEnd type="none" w="med" len="med"/>
              <a:tailEnd type="arrow"/>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21549" name="TextBox 35"/>
            <p:cNvSpPr txBox="1">
              <a:spLocks noChangeArrowheads="1"/>
            </p:cNvSpPr>
            <p:nvPr/>
          </p:nvSpPr>
          <p:spPr bwMode="auto">
            <a:xfrm>
              <a:off x="7848600" y="4724400"/>
              <a:ext cx="12954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defTabSz="456987" eaLnBrk="1" fontAlgn="auto" hangingPunct="1">
                <a:spcBef>
                  <a:spcPts val="0"/>
                </a:spcBef>
                <a:spcAft>
                  <a:spcPts val="0"/>
                </a:spcAft>
              </a:pPr>
              <a:r>
                <a:rPr lang="en-US" sz="1800" b="0" u="sng" dirty="0">
                  <a:solidFill>
                    <a:srgbClr val="0000FF"/>
                  </a:solidFill>
                </a:rPr>
                <a:t>web portal</a:t>
              </a:r>
            </a:p>
          </p:txBody>
        </p:sp>
      </p:grpSp>
      <p:grpSp>
        <p:nvGrpSpPr>
          <p:cNvPr id="3" name="Group 59"/>
          <p:cNvGrpSpPr>
            <a:grpSpLocks/>
          </p:cNvGrpSpPr>
          <p:nvPr/>
        </p:nvGrpSpPr>
        <p:grpSpPr bwMode="auto">
          <a:xfrm>
            <a:off x="0" y="2647950"/>
            <a:ext cx="2816225" cy="2046188"/>
            <a:chOff x="152400" y="2819400"/>
            <a:chExt cx="2514600" cy="2045632"/>
          </a:xfrm>
        </p:grpSpPr>
        <p:sp>
          <p:nvSpPr>
            <p:cNvPr id="21544" name="TextBox 41"/>
            <p:cNvSpPr txBox="1">
              <a:spLocks noChangeArrowheads="1"/>
            </p:cNvSpPr>
            <p:nvPr/>
          </p:nvSpPr>
          <p:spPr bwMode="auto">
            <a:xfrm>
              <a:off x="152400" y="4495800"/>
              <a:ext cx="2514600" cy="369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defTabSz="456987" eaLnBrk="1" fontAlgn="auto" hangingPunct="1">
                <a:spcBef>
                  <a:spcPts val="0"/>
                </a:spcBef>
                <a:spcAft>
                  <a:spcPts val="0"/>
                </a:spcAft>
              </a:pPr>
              <a:endParaRPr lang="en-US" sz="1800" b="0" dirty="0">
                <a:solidFill>
                  <a:prstClr val="black"/>
                </a:solidFill>
              </a:endParaRPr>
            </a:p>
          </p:txBody>
        </p:sp>
        <p:grpSp>
          <p:nvGrpSpPr>
            <p:cNvPr id="4" name="Group 58"/>
            <p:cNvGrpSpPr>
              <a:grpSpLocks/>
            </p:cNvGrpSpPr>
            <p:nvPr/>
          </p:nvGrpSpPr>
          <p:grpSpPr bwMode="auto">
            <a:xfrm>
              <a:off x="381000" y="2819400"/>
              <a:ext cx="1854403" cy="1981200"/>
              <a:chOff x="381000" y="2819400"/>
              <a:chExt cx="1854403" cy="1981200"/>
            </a:xfrm>
          </p:grpSpPr>
          <p:pic>
            <p:nvPicPr>
              <p:cNvPr id="21546" name="Picture 37" descr="media_xl_741839.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2819400"/>
                <a:ext cx="1854403"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44" name="Straight Connector 43"/>
              <p:cNvCxnSpPr/>
              <p:nvPr/>
            </p:nvCxnSpPr>
            <p:spPr bwMode="auto">
              <a:xfrm>
                <a:off x="1295400" y="3885910"/>
                <a:ext cx="0" cy="914152"/>
              </a:xfrm>
              <a:prstGeom prst="line">
                <a:avLst/>
              </a:prstGeom>
              <a:solidFill>
                <a:schemeClr val="accent1"/>
              </a:solidFill>
              <a:ln w="38100" cap="flat" cmpd="sng" algn="ctr">
                <a:solidFill>
                  <a:schemeClr val="tx1"/>
                </a:solidFill>
                <a:prstDash val="sysDash"/>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grpSp>
      <p:sp>
        <p:nvSpPr>
          <p:cNvPr id="26" name="TextBox 25"/>
          <p:cNvSpPr txBox="1"/>
          <p:nvPr/>
        </p:nvSpPr>
        <p:spPr>
          <a:xfrm>
            <a:off x="132607" y="127007"/>
            <a:ext cx="9498228" cy="584733"/>
          </a:xfrm>
          <a:prstGeom prst="rect">
            <a:avLst/>
          </a:prstGeom>
          <a:noFill/>
        </p:spPr>
        <p:txBody>
          <a:bodyPr wrap="square" lIns="91398" tIns="45699" rIns="91398" bIns="45699" rtlCol="0">
            <a:spAutoFit/>
          </a:bodyPr>
          <a:lstStyle/>
          <a:p>
            <a:pPr defTabSz="456987" fontAlgn="auto">
              <a:spcBef>
                <a:spcPts val="0"/>
              </a:spcBef>
              <a:spcAft>
                <a:spcPts val="0"/>
              </a:spcAft>
            </a:pPr>
            <a:r>
              <a:rPr lang="en-US" sz="3200" dirty="0" smtClean="0">
                <a:solidFill>
                  <a:srgbClr val="FFFFFF"/>
                </a:solidFill>
                <a:latin typeface="Helvetica"/>
                <a:cs typeface="Helvetica"/>
              </a:rPr>
              <a:t>QA4ECV Approach to E and QC</a:t>
            </a:r>
            <a:endParaRPr lang="en-US" sz="3200" dirty="0">
              <a:solidFill>
                <a:srgbClr val="FFFFFF"/>
              </a:solidFill>
              <a:latin typeface="Helvetica"/>
              <a:cs typeface="Helvetica"/>
            </a:endParaRPr>
          </a:p>
        </p:txBody>
      </p:sp>
      <p:pic>
        <p:nvPicPr>
          <p:cNvPr id="367618" name="Picture 2"/>
          <p:cNvPicPr>
            <a:picLocks noChangeAspect="1" noChangeArrowheads="1"/>
          </p:cNvPicPr>
          <p:nvPr/>
        </p:nvPicPr>
        <p:blipFill>
          <a:blip r:embed="rId4" cstate="print"/>
          <a:srcRect l="12969" t="29500" r="18698" b="14925"/>
          <a:stretch>
            <a:fillRect/>
          </a:stretch>
        </p:blipFill>
        <p:spPr bwMode="auto">
          <a:xfrm>
            <a:off x="0" y="4524377"/>
            <a:ext cx="3654032" cy="1857375"/>
          </a:xfrm>
          <a:prstGeom prst="rect">
            <a:avLst/>
          </a:prstGeom>
          <a:noFill/>
          <a:ln w="9525">
            <a:noFill/>
            <a:miter lim="800000"/>
            <a:headEnd/>
            <a:tailEnd/>
          </a:ln>
        </p:spPr>
      </p:pic>
      <p:pic>
        <p:nvPicPr>
          <p:cNvPr id="32" name="Picture 31" descr="FP7.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883817" y="73857"/>
            <a:ext cx="974558" cy="732226"/>
          </a:xfrm>
          <a:prstGeom prst="rect">
            <a:avLst/>
          </a:prstGeom>
        </p:spPr>
      </p:pic>
      <p:pic>
        <p:nvPicPr>
          <p:cNvPr id="33" name="Picture 14" descr="http://www.greensofgloucestershire.com/media/catalog/product/cache/1/image/9df78eab33525d08d6e5fb8d27136e95/e/e/ee-lgflag.gif"/>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836781" y="145190"/>
            <a:ext cx="970843" cy="597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10/main" w="9525">
                <a:solidFill>
                  <a:srgbClr val="000000"/>
                </a:solidFill>
                <a:miter lim="800000"/>
                <a:headEnd/>
                <a:tailEnd/>
              </a14:hiddenLine>
            </a:ext>
          </a:extLst>
        </p:spPr>
      </p:pic>
      <p:pic>
        <p:nvPicPr>
          <p:cNvPr id="34" name="Picture 33"/>
          <p:cNvPicPr>
            <a:picLocks noChangeAspect="1"/>
          </p:cNvPicPr>
          <p:nvPr/>
        </p:nvPicPr>
        <p:blipFill>
          <a:blip r:embed="rId7" cstate="print"/>
          <a:stretch>
            <a:fillRect/>
          </a:stretch>
        </p:blipFill>
        <p:spPr>
          <a:xfrm>
            <a:off x="6819900" y="0"/>
            <a:ext cx="936104" cy="869522"/>
          </a:xfrm>
          <a:prstGeom prst="rect">
            <a:avLst/>
          </a:prstGeom>
        </p:spPr>
      </p:pic>
      <p:sp>
        <p:nvSpPr>
          <p:cNvPr id="37" name="Rectangle 36"/>
          <p:cNvSpPr/>
          <p:nvPr/>
        </p:nvSpPr>
        <p:spPr>
          <a:xfrm>
            <a:off x="3810000" y="5949437"/>
            <a:ext cx="5791200" cy="646288"/>
          </a:xfrm>
          <a:prstGeom prst="rect">
            <a:avLst/>
          </a:prstGeom>
        </p:spPr>
        <p:txBody>
          <a:bodyPr wrap="square" lIns="91398" tIns="45699" rIns="91398" bIns="45699">
            <a:spAutoFit/>
          </a:bodyPr>
          <a:lstStyle/>
          <a:p>
            <a:pPr defTabSz="456987" fontAlgn="auto">
              <a:spcBef>
                <a:spcPts val="0"/>
              </a:spcBef>
              <a:spcAft>
                <a:spcPts val="0"/>
              </a:spcAft>
            </a:pPr>
            <a:r>
              <a:rPr lang="en-US" sz="1800" b="0" dirty="0" smtClean="0">
                <a:solidFill>
                  <a:prstClr val="black"/>
                </a:solidFill>
              </a:rPr>
              <a:t>Quality assured multi-decadal Climate Data Records of GCOS ECVs (includes all inputs, such as FCDRs into it). </a:t>
            </a:r>
            <a:endParaRPr lang="en-US" sz="1800" b="0" dirty="0">
              <a:solidFill>
                <a:prstClr val="black"/>
              </a:solidFill>
            </a:endParaRPr>
          </a:p>
        </p:txBody>
      </p:sp>
      <p:cxnSp>
        <p:nvCxnSpPr>
          <p:cNvPr id="39" name="Straight Arrow Connector 38"/>
          <p:cNvCxnSpPr>
            <a:stCxn id="37" idx="0"/>
          </p:cNvCxnSpPr>
          <p:nvPr/>
        </p:nvCxnSpPr>
        <p:spPr bwMode="auto">
          <a:xfrm flipV="1">
            <a:off x="6705600" y="5648333"/>
            <a:ext cx="0" cy="301104"/>
          </a:xfrm>
          <a:prstGeom prst="straightConnector1">
            <a:avLst/>
          </a:prstGeom>
          <a:solidFill>
            <a:schemeClr val="bg2"/>
          </a:solidFill>
          <a:ln w="38100" cap="flat" cmpd="sng" algn="ctr">
            <a:solidFill>
              <a:schemeClr val="tx1"/>
            </a:solidFill>
            <a:prstDash val="solid"/>
            <a:round/>
            <a:headEnd type="none" w="med" len="med"/>
            <a:tailEnd type="arrow"/>
          </a:ln>
          <a:effectLst/>
        </p:spPr>
      </p:cxnSp>
    </p:spTree>
    <p:extLst>
      <p:ext uri="{BB962C8B-B14F-4D97-AF65-F5344CB8AC3E}">
        <p14:creationId xmlns="" xmlns:p14="http://schemas.microsoft.com/office/powerpoint/2010/main" val="307442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7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GEWEX Assessment of Cloud Data Records</a:t>
            </a:r>
            <a:endParaRPr lang="en-GB" sz="3200" dirty="0"/>
          </a:p>
        </p:txBody>
      </p:sp>
      <p:sp>
        <p:nvSpPr>
          <p:cNvPr id="3" name="Content Placeholder 2"/>
          <p:cNvSpPr>
            <a:spLocks noGrp="1"/>
          </p:cNvSpPr>
          <p:nvPr>
            <p:ph idx="1"/>
          </p:nvPr>
        </p:nvSpPr>
        <p:spPr>
          <a:xfrm>
            <a:off x="6422746" y="1021450"/>
            <a:ext cx="3393580" cy="3938256"/>
          </a:xfrm>
        </p:spPr>
        <p:txBody>
          <a:bodyPr>
            <a:normAutofit fontScale="25000" lnSpcReduction="20000"/>
          </a:bodyPr>
          <a:lstStyle/>
          <a:p>
            <a:pPr marL="0" indent="0">
              <a:buNone/>
            </a:pPr>
            <a:r>
              <a:rPr lang="fr-FR" sz="6200" dirty="0" smtClean="0"/>
              <a:t>"</a:t>
            </a:r>
            <a:r>
              <a:rPr lang="en-GB" sz="6200" dirty="0" smtClean="0"/>
              <a:t>An assessment of long-term variations in global-mean cloud amount from nine different satellite datasets by </a:t>
            </a:r>
            <a:r>
              <a:rPr lang="en-GB" sz="6200" dirty="0" err="1" smtClean="0"/>
              <a:t>Stubenrauch</a:t>
            </a:r>
            <a:r>
              <a:rPr lang="en-GB" sz="6200" dirty="0" smtClean="0"/>
              <a:t> et al. (2013) found differences between datasets were comparable in magnitude to the inter-annual variability. Such inconsistencies result from differences in sampling as well as changes in instrument calibration and inhibit an accurate assessment of global-scale cloud cover trends."</a:t>
            </a:r>
          </a:p>
          <a:p>
            <a:pPr marL="0" indent="0">
              <a:buNone/>
            </a:pPr>
            <a:endParaRPr lang="fr-FR" sz="6200" dirty="0" smtClean="0"/>
          </a:p>
          <a:p>
            <a:pPr marL="0" indent="0">
              <a:buNone/>
            </a:pPr>
            <a:r>
              <a:rPr lang="fr-FR" sz="8000" i="1" dirty="0" smtClean="0"/>
              <a:t>IPCC, </a:t>
            </a:r>
            <a:r>
              <a:rPr lang="fr-FR" sz="8000" i="1" dirty="0" err="1" smtClean="0"/>
              <a:t>Chapter</a:t>
            </a:r>
            <a:r>
              <a:rPr lang="fr-FR" sz="8000" i="1" dirty="0" smtClean="0"/>
              <a:t> 2, AR5, 2013</a:t>
            </a:r>
            <a:endParaRPr lang="en-GB" sz="8000" dirty="0"/>
          </a:p>
        </p:txBody>
      </p:sp>
      <p:pic>
        <p:nvPicPr>
          <p:cNvPr id="14338" name="Picture 2" descr="C:\Jörg\Conferences_and_Workshops\Colloquium Bochum\Stubenrauch_BAMS_i1520-0477-94-7-1031-f06.jpeg"/>
          <p:cNvPicPr>
            <a:picLocks noChangeAspect="1" noChangeArrowheads="1"/>
          </p:cNvPicPr>
          <p:nvPr/>
        </p:nvPicPr>
        <p:blipFill>
          <a:blip r:embed="rId3" cstate="print"/>
          <a:srcRect/>
          <a:stretch>
            <a:fillRect/>
          </a:stretch>
        </p:blipFill>
        <p:spPr bwMode="auto">
          <a:xfrm>
            <a:off x="139308" y="1127569"/>
            <a:ext cx="6239545" cy="4322255"/>
          </a:xfrm>
          <a:prstGeom prst="rect">
            <a:avLst/>
          </a:prstGeom>
          <a:noFill/>
        </p:spPr>
      </p:pic>
      <p:sp>
        <p:nvSpPr>
          <p:cNvPr id="5" name="Text Box 3"/>
          <p:cNvSpPr txBox="1">
            <a:spLocks noChangeArrowheads="1"/>
          </p:cNvSpPr>
          <p:nvPr/>
        </p:nvSpPr>
        <p:spPr bwMode="auto">
          <a:xfrm>
            <a:off x="1995410" y="5727887"/>
            <a:ext cx="2328330" cy="276999"/>
          </a:xfrm>
          <a:prstGeom prst="rect">
            <a:avLst/>
          </a:prstGeom>
          <a:noFill/>
          <a:ln w="9525">
            <a:solidFill>
              <a:schemeClr val="tx1"/>
            </a:solidFill>
            <a:miter lim="800000"/>
            <a:headEnd/>
            <a:tailEnd/>
          </a:ln>
          <a:effectLst/>
        </p:spPr>
        <p:txBody>
          <a:bodyPr wrap="none">
            <a:spAutoFit/>
          </a:bodyPr>
          <a:lstStyle/>
          <a:p>
            <a:r>
              <a:rPr lang="fr-FR" sz="1200" b="0" dirty="0" err="1">
                <a:solidFill>
                  <a:schemeClr val="tx1"/>
                </a:solidFill>
              </a:rPr>
              <a:t>Stubenrauch</a:t>
            </a:r>
            <a:r>
              <a:rPr lang="fr-FR" sz="1200" b="0" dirty="0">
                <a:solidFill>
                  <a:schemeClr val="tx1"/>
                </a:solidFill>
              </a:rPr>
              <a:t> et al., BAMS, 2013</a:t>
            </a:r>
          </a:p>
        </p:txBody>
      </p:sp>
      <p:pic>
        <p:nvPicPr>
          <p:cNvPr id="6" name="Picture 4"/>
          <p:cNvPicPr>
            <a:picLocks noChangeAspect="1" noChangeArrowheads="1"/>
          </p:cNvPicPr>
          <p:nvPr/>
        </p:nvPicPr>
        <p:blipFill>
          <a:blip r:embed="rId4" cstate="print"/>
          <a:srcRect l="33758" t="30313" r="30805" b="13579"/>
          <a:stretch>
            <a:fillRect/>
          </a:stretch>
        </p:blipFill>
        <p:spPr bwMode="auto">
          <a:xfrm>
            <a:off x="6512818" y="4114800"/>
            <a:ext cx="2110919" cy="250671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Trends in Tropical </a:t>
            </a:r>
            <a:r>
              <a:rPr lang="en-GB" sz="3200" dirty="0" err="1" smtClean="0"/>
              <a:t>Precipitable</a:t>
            </a:r>
            <a:r>
              <a:rPr lang="en-GB" sz="3200" dirty="0" smtClean="0"/>
              <a:t> Water and TLT </a:t>
            </a:r>
            <a:endParaRPr lang="en-GB" sz="3200" dirty="0"/>
          </a:p>
        </p:txBody>
      </p:sp>
      <p:sp>
        <p:nvSpPr>
          <p:cNvPr id="3" name="Content Placeholder 2"/>
          <p:cNvSpPr>
            <a:spLocks noGrp="1"/>
          </p:cNvSpPr>
          <p:nvPr>
            <p:ph idx="1"/>
          </p:nvPr>
        </p:nvSpPr>
        <p:spPr>
          <a:xfrm>
            <a:off x="7645618" y="1339030"/>
            <a:ext cx="2036763" cy="4226198"/>
          </a:xfrm>
        </p:spPr>
        <p:txBody>
          <a:bodyPr>
            <a:normAutofit fontScale="47500" lnSpcReduction="20000"/>
          </a:bodyPr>
          <a:lstStyle/>
          <a:p>
            <a:pPr marL="0" indent="0">
              <a:buNone/>
            </a:pPr>
            <a:r>
              <a:rPr lang="en-IE" kern="1200" dirty="0" smtClean="0">
                <a:solidFill>
                  <a:schemeClr val="tx1"/>
                </a:solidFill>
              </a:rPr>
              <a:t>“It is not known whether these discrepancies are due to remaining </a:t>
            </a:r>
            <a:r>
              <a:rPr lang="en-IE" kern="1200" dirty="0" err="1" smtClean="0">
                <a:solidFill>
                  <a:schemeClr val="tx1"/>
                </a:solidFill>
              </a:rPr>
              <a:t>inhomogeneity</a:t>
            </a:r>
            <a:r>
              <a:rPr lang="en-IE" kern="1200" dirty="0" smtClean="0">
                <a:solidFill>
                  <a:schemeClr val="tx1"/>
                </a:solidFill>
              </a:rPr>
              <a:t> in the observational data and/or reanalysis results, or due to problems with the climate simulations. All of the observational and reanalysis points lie at the lower end of the model distribution, consistent with the findings of (</a:t>
            </a:r>
            <a:r>
              <a:rPr lang="en-IE" kern="1200" dirty="0" err="1" smtClean="0">
                <a:solidFill>
                  <a:schemeClr val="tx1"/>
                </a:solidFill>
              </a:rPr>
              <a:t>Santer</a:t>
            </a:r>
            <a:r>
              <a:rPr lang="en-IE" kern="1200" dirty="0" smtClean="0">
                <a:solidFill>
                  <a:schemeClr val="tx1"/>
                </a:solidFill>
              </a:rPr>
              <a:t> et al., </a:t>
            </a:r>
            <a:r>
              <a:rPr lang="en-GB" kern="1200" dirty="0" smtClean="0">
                <a:solidFill>
                  <a:schemeClr val="tx1"/>
                </a:solidFill>
              </a:rPr>
              <a:t>2013).”</a:t>
            </a:r>
          </a:p>
        </p:txBody>
      </p:sp>
      <p:pic>
        <p:nvPicPr>
          <p:cNvPr id="16386" name="Picture 2"/>
          <p:cNvPicPr>
            <a:picLocks noChangeAspect="1" noChangeArrowheads="1"/>
          </p:cNvPicPr>
          <p:nvPr/>
        </p:nvPicPr>
        <p:blipFill>
          <a:blip r:embed="rId3" cstate="print"/>
          <a:srcRect/>
          <a:stretch>
            <a:fillRect/>
          </a:stretch>
        </p:blipFill>
        <p:spPr bwMode="auto">
          <a:xfrm>
            <a:off x="0" y="1244341"/>
            <a:ext cx="7734300" cy="4799272"/>
          </a:xfrm>
          <a:prstGeom prst="rect">
            <a:avLst/>
          </a:prstGeom>
          <a:noFill/>
          <a:ln w="9525">
            <a:noFill/>
            <a:miter lim="800000"/>
            <a:headEnd/>
            <a:tailEnd/>
          </a:ln>
        </p:spPr>
      </p:pic>
      <p:sp>
        <p:nvSpPr>
          <p:cNvPr id="5" name="Rectangle 4"/>
          <p:cNvSpPr/>
          <p:nvPr/>
        </p:nvSpPr>
        <p:spPr>
          <a:xfrm>
            <a:off x="256399" y="6056784"/>
            <a:ext cx="5696725" cy="307777"/>
          </a:xfrm>
          <a:prstGeom prst="rect">
            <a:avLst/>
          </a:prstGeom>
        </p:spPr>
        <p:txBody>
          <a:bodyPr wrap="square">
            <a:spAutoFit/>
          </a:bodyPr>
          <a:lstStyle/>
          <a:p>
            <a:r>
              <a:rPr lang="en-GB" sz="1400" dirty="0" smtClean="0">
                <a:solidFill>
                  <a:schemeClr val="tx1"/>
                </a:solidFill>
              </a:rPr>
              <a:t>IPCC, Chapter 9, AR5, 2013, </a:t>
            </a:r>
            <a:r>
              <a:rPr lang="en-IE" sz="1400" b="0" dirty="0" smtClean="0">
                <a:solidFill>
                  <a:schemeClr val="tx1"/>
                </a:solidFill>
              </a:rPr>
              <a:t>Updated from (Mears et al., 2007)</a:t>
            </a:r>
            <a:endParaRPr lang="en-GB" sz="1400" b="0" dirty="0">
              <a:solidFill>
                <a:schemeClr val="tx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Viewgraph_Landscape_Template[1]">
  <a:themeElements>
    <a:clrScheme name="Custom 2">
      <a:dk1>
        <a:srgbClr val="002569"/>
      </a:dk1>
      <a:lt1>
        <a:srgbClr val="FFFFFF"/>
      </a:lt1>
      <a:dk2>
        <a:srgbClr val="002569"/>
      </a:dk2>
      <a:lt2>
        <a:srgbClr val="5F758D"/>
      </a:lt2>
      <a:accent1>
        <a:srgbClr val="FF9A00"/>
      </a:accent1>
      <a:accent2>
        <a:srgbClr val="279989"/>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Viewgraph_Landscape_Template[1]</Template>
  <TotalTime>0</TotalTime>
  <Words>6030</Words>
  <Application>Microsoft Office PowerPoint</Application>
  <PresentationFormat>A4 Paper (210x297 mm)</PresentationFormat>
  <Paragraphs>738</Paragraphs>
  <Slides>50</Slides>
  <Notes>12</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50</vt:i4>
      </vt:variant>
    </vt:vector>
  </HeadingPairs>
  <TitlesOfParts>
    <vt:vector size="56" baseType="lpstr">
      <vt:lpstr>Viewgraph_Landscape_Template[1]</vt:lpstr>
      <vt:lpstr>1_Office Theme</vt:lpstr>
      <vt:lpstr>2_Office Theme</vt:lpstr>
      <vt:lpstr>Clip</vt:lpstr>
      <vt:lpstr>Visio</vt:lpstr>
      <vt:lpstr>Document</vt:lpstr>
      <vt:lpstr>Slide 1</vt:lpstr>
      <vt:lpstr>Content</vt:lpstr>
      <vt:lpstr>A Quote That Has it All ...</vt:lpstr>
      <vt:lpstr>Value Adding Chain of Climate Data</vt:lpstr>
      <vt:lpstr>Architecture for Climate Monitoring from Space</vt:lpstr>
      <vt:lpstr>Slide 6</vt:lpstr>
      <vt:lpstr>Slide 7</vt:lpstr>
      <vt:lpstr>GEWEX Assessment of Cloud Data Records</vt:lpstr>
      <vt:lpstr>Trends in Tropical Precipitable Water and TLT </vt:lpstr>
      <vt:lpstr>Annual Mean Pattern Correlation (Models vs. Obs)</vt:lpstr>
      <vt:lpstr>Motivation for Process QC</vt:lpstr>
      <vt:lpstr>Slide 12</vt:lpstr>
      <vt:lpstr>ECV Inventory @ http://www.ecvinventory.com</vt:lpstr>
      <vt:lpstr>ECV Inventory Statistics – TCDR Timelines</vt:lpstr>
      <vt:lpstr>CORE-CLIMAX COordinating Earth observation data validation for RE-analysis for CLIMAte ServiceS</vt:lpstr>
      <vt:lpstr>CORE-CLIMAX work packages</vt:lpstr>
      <vt:lpstr>EU FP7 CORE-CLIMAX Assessment of European Capacity for CDRs </vt:lpstr>
      <vt:lpstr>EU FP7 CORE-CLIMAX Assessment of European Capacity for CDRs </vt:lpstr>
      <vt:lpstr>CORE CLIMAX Assessment Workshop</vt:lpstr>
      <vt:lpstr>Slide 20</vt:lpstr>
      <vt:lpstr>Maturity Matrix Concept</vt:lpstr>
      <vt:lpstr>Slide 22</vt:lpstr>
      <vt:lpstr>What the CORE-CLIMAX Project did to the SMM</vt:lpstr>
      <vt:lpstr>Core-Climax: System Maturity Matrix</vt:lpstr>
      <vt:lpstr>Slide 25</vt:lpstr>
      <vt:lpstr>Slide 26</vt:lpstr>
      <vt:lpstr>Sub-Matrix - Uncertainty</vt:lpstr>
      <vt:lpstr>Maturing Takes Time The SMMs need to be applied regularly</vt:lpstr>
      <vt:lpstr>Is the Core-Climax SMM concept generally applicable? (In-situ, Satellite, and Reanalysis CDRs)</vt:lpstr>
      <vt:lpstr>ERA-Interim (ECMWF)</vt:lpstr>
      <vt:lpstr>Fitness for Purpose? Motivation for Application Performance Metric (APM)</vt:lpstr>
      <vt:lpstr>Support User’s to Select Data</vt:lpstr>
      <vt:lpstr>General Concept of APM</vt:lpstr>
      <vt:lpstr>Workshop Exercise on Application Performance Metric</vt:lpstr>
      <vt:lpstr>Question-specific URT</vt:lpstr>
      <vt:lpstr>Product Specification Table</vt:lpstr>
      <vt:lpstr>Scoring results</vt:lpstr>
      <vt:lpstr>EU FP7 CORE-CLIMAX Assessment of European Capacity for CDRs </vt:lpstr>
      <vt:lpstr>Slide 39</vt:lpstr>
      <vt:lpstr>How well do we cover GCOS-143 Guidelines?</vt:lpstr>
      <vt:lpstr>Link to GCOS Climate Monitoring Principles</vt:lpstr>
      <vt:lpstr>GCOS Principles Satellite Specific</vt:lpstr>
      <vt:lpstr>Conclusion</vt:lpstr>
      <vt:lpstr>FUN</vt:lpstr>
      <vt:lpstr>SPARE SLIDES</vt:lpstr>
      <vt:lpstr>GFCS and Strategy for Space Based Climate Monitoring</vt:lpstr>
      <vt:lpstr>Mapping European Potential for GCOS ECVs</vt:lpstr>
      <vt:lpstr>Slide 48</vt:lpstr>
      <vt:lpstr>Slide 49</vt:lpstr>
      <vt:lpstr>Slide 50</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Joerg Schulz</dc:creator>
  <cp:lastModifiedBy>MeetingRoom Visitor</cp:lastModifiedBy>
  <cp:revision>91</cp:revision>
  <cp:lastPrinted>2006-03-06T14:11:17Z</cp:lastPrinted>
  <dcterms:created xsi:type="dcterms:W3CDTF">2014-02-27T17:39:26Z</dcterms:created>
  <dcterms:modified xsi:type="dcterms:W3CDTF">2014-03-06T12:49:27Z</dcterms:modified>
</cp:coreProperties>
</file>