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7" r:id="rId19"/>
    <p:sldId id="268" r:id="rId20"/>
    <p:sldId id="279" r:id="rId21"/>
    <p:sldId id="270" r:id="rId2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840" y="9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09/03/16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mailto:dwyer@usgs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4343400"/>
            <a:ext cx="4810858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Robert Husband &amp; John Dwyer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971800"/>
            <a:ext cx="64770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Gap Analysis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152400" y="2743200"/>
            <a:ext cx="9164434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Wingdings"/>
            </a:endParaRPr>
          </a:p>
          <a:p>
            <a:pPr marL="457200" lvl="0" indent="-4572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800" b="1" dirty="0" smtClean="0">
                <a:latin typeface="Arial Bold"/>
                <a:ea typeface="Arial Bold"/>
                <a:cs typeface="Arial Bold"/>
                <a:sym typeface="Arial Bold"/>
              </a:rPr>
              <a:t>Gap Analysis in Action – Mapping of the Thin Slice Gap Analysis Results onto the Gap Analysis Guidelines</a:t>
            </a:r>
            <a:endParaRPr lang="en-US" sz="28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6818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914400" y="1676400"/>
            <a:ext cx="8534400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Wingdings"/>
            </a:endParaRP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Landsat Land Surface Temperature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CDR Family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CDR_TM_LST  (Landsat 4 &amp; 5)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CDR_ETM_LST  (Landsat 7)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CDR_TIRS_LST  (Landsat 8)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Gap category: Future Records</a:t>
            </a: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77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18288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Stewardship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Responder:  John Dwyer, U.S. Geological Survey (USGS)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Responder’s email:  </a:t>
            </a:r>
            <a:r>
              <a:rPr lang="en-US" b="1" dirty="0">
                <a:latin typeface="Arial Bold"/>
                <a:ea typeface="Arial Bold"/>
                <a:cs typeface="Arial Bold"/>
                <a:sym typeface="Arial Bold"/>
                <a:hlinkClick r:id="rId3"/>
              </a:rPr>
              <a:t>dwyer@usgs.gov</a:t>
            </a:r>
            <a:endParaRPr lang="en-US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Responsible organization:  USGS 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Collection organization:  USGS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Calibration organization:  USGS and NASA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FCDR organization:  USGS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Inter-calibration Organization:  USGS and NASA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TCDR organization:  USGS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GCOS compliance organization:  Unknown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Independent peer-review organization:  Unknown</a:t>
            </a:r>
          </a:p>
          <a:p>
            <a:pPr marL="342900" lvl="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Archiving organization:  USGS</a:t>
            </a:r>
          </a:p>
          <a:p>
            <a:pPr marL="342900" lvl="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service organization:  USGS</a:t>
            </a:r>
          </a:p>
          <a:p>
            <a:pPr marL="342900" lvl="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feedback organization:  USGS</a:t>
            </a:r>
          </a:p>
        </p:txBody>
      </p:sp>
    </p:spTree>
    <p:extLst>
      <p:ext uri="{BB962C8B-B14F-4D97-AF65-F5344CB8AC3E}">
        <p14:creationId xmlns:p14="http://schemas.microsoft.com/office/powerpoint/2010/main" val="3879086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1600200"/>
            <a:ext cx="8458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Record Characteristics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ECV and ECV product:  Land surface temperature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quantity:  Kelvin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Satellite/sensor combination:  Landsat 4 &amp; 5 TM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     Landsat 7 ETM+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     Landsat 8 TIRS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Geographic coverage: North America (constrained by available atmospheric characterization data, NARR).  Global coverage using MERRA under consideration.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 resolution:  	CDR_TM_LST – 120m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CDR_ETM_LST – 60m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CDR_TIRS_LST – 100m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 are resampled to 30m resolution for compatibility with solar reflective bands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 resolution:  NA</a:t>
            </a:r>
          </a:p>
        </p:txBody>
      </p:sp>
    </p:spTree>
    <p:extLst>
      <p:ext uri="{BB962C8B-B14F-4D97-AF65-F5344CB8AC3E}">
        <p14:creationId xmlns:p14="http://schemas.microsoft.com/office/powerpoint/2010/main" val="1348462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1600201"/>
            <a:ext cx="868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Record Characteristics (continued)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Temporal resolution:  	16-days (for each platform/sensor)</a:t>
            </a:r>
          </a:p>
          <a:p>
            <a:pPr lvl="6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							8-days (two platforms/sensors in operation)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Accuracy:  to be determined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Stability:  to be determined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 Resolution:  NA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date:	CDR_TM_LST – July, 1982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CDR_ETM_LST – April, 1999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CDR_TIRS_LST – March, 2013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date:	CDR_TM_LST – November, 2011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CDR_ETM_LST – present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CDR_TIRS_LST – present</a:t>
            </a:r>
          </a:p>
          <a:p>
            <a:pPr marL="342900" lvl="6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TCDR heritage:	CDR_TM_LST – new release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CDR_ETM_LST – new release</a:t>
            </a:r>
          </a:p>
          <a:p>
            <a:pPr lvl="8" indent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CDR_TIRS_LST – new release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726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" y="1997839"/>
            <a:ext cx="7848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Accessibility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Access conditions:  free and open access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FCDR availability:  yes, free and open access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date:  TBD; release is phased as provisional (stakeholder evaluation) then operational (on-demand)</a:t>
            </a:r>
          </a:p>
        </p:txBody>
      </p:sp>
    </p:spTree>
    <p:extLst>
      <p:ext uri="{BB962C8B-B14F-4D97-AF65-F5344CB8AC3E}">
        <p14:creationId xmlns:p14="http://schemas.microsoft.com/office/powerpoint/2010/main" val="7305731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1676400"/>
            <a:ext cx="6400800" cy="208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b="1" dirty="0">
                <a:latin typeface="Arial Bold"/>
                <a:ea typeface="Arial Bold"/>
                <a:cs typeface="Arial Bold"/>
                <a:sym typeface="Arial Bold"/>
              </a:rPr>
              <a:t>Climate Applications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Evapotranspiration modeling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Irrigation consumptive water sue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balance modeling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 modeling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Drought impacts and response</a:t>
            </a:r>
          </a:p>
        </p:txBody>
      </p:sp>
    </p:spTree>
    <p:extLst>
      <p:ext uri="{BB962C8B-B14F-4D97-AF65-F5344CB8AC3E}">
        <p14:creationId xmlns:p14="http://schemas.microsoft.com/office/powerpoint/2010/main" val="15285196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IN ACTION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8674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414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2209800"/>
            <a:ext cx="8783434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Until mid-Sept 2016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: Collection of updated information from data providers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M</a:t>
            </a: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id-Sept to 1 Nov 2016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: Quality control of information from data providers and ingestion into inventory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D55000"/>
                </a:solidFill>
                <a:latin typeface="Arial Bold"/>
                <a:ea typeface="Arial Bold"/>
                <a:cs typeface="Arial Bold"/>
                <a:sym typeface="Arial Bold"/>
              </a:rPr>
              <a:t>1 Nov  2016 to end-Feb 2017:</a:t>
            </a:r>
            <a:r>
              <a:rPr lang="en-US" sz="2000" dirty="0" smtClean="0">
                <a:solidFill>
                  <a:srgbClr val="D55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Performance of Gap Analysis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1 March 2017 to June 2017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: Generation of a Coordinated Action Plan</a:t>
            </a: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953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SCHEDULE FOR CYCLE #2 GAP ANALYSIS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009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600200"/>
            <a:ext cx="8783434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Need to define the Gap Analysis implementation team as an outcome of this meeting, i.e.: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Overall Gap Analysis Coordinator 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– oversees the whole gap analysis process, ensures consistency of approach across teams (i.e. as per  #3.1.5 of the guidelines), integrates team outputs into an overall Gap Analysis Report (i.e. as per #4 of Guidelines) – </a:t>
            </a: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this role will be filled by the </a:t>
            </a: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C</a:t>
            </a: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hair Team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Domain Gap Analysis </a:t>
            </a: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T</a:t>
            </a: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eam Leaders 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– responsible for coordinating the gap analysis activities (i.e. implementation of #3.3 and #3.4 of guidelines) for ECV products falling within their allocated domain – domain assumed to be Land, Ocean and Atmosphere – but to be confirmed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>
              <a:solidFill>
                <a:srgbClr val="D55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Domain Team Members</a:t>
            </a:r>
            <a:r>
              <a:rPr lang="en-US" sz="2000" dirty="0">
                <a:latin typeface="Arial Bold"/>
                <a:ea typeface="Arial Bold"/>
                <a:cs typeface="Arial Bold"/>
                <a:sym typeface="Arial Bold"/>
              </a:rPr>
              <a:t>: responsible for 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implementing </a:t>
            </a:r>
            <a:r>
              <a:rPr lang="en-US" sz="2000" dirty="0">
                <a:latin typeface="Arial Bold"/>
                <a:ea typeface="Arial Bold"/>
                <a:cs typeface="Arial Bold"/>
                <a:sym typeface="Arial Bold"/>
              </a:rPr>
              <a:t>the gap analysis 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process </a:t>
            </a:r>
            <a:r>
              <a:rPr lang="en-US" sz="2000" dirty="0">
                <a:latin typeface="Arial Bold"/>
                <a:ea typeface="Arial Bold"/>
                <a:cs typeface="Arial Bold"/>
                <a:sym typeface="Arial Bold"/>
              </a:rPr>
              <a:t>(i.e. implementation of #3.3 and #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3.4 of guidelines) for the records associated to their allocated ECV products</a:t>
            </a: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953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CYCLE #2 GAP ANALYSIS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IMPLEMENTATION ROLES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8941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335166" y="2133600"/>
            <a:ext cx="8783434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Endorsement of Gap Analysis Guidelines 		(RH)</a:t>
            </a: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in Action							(JD)</a:t>
            </a: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 for Cycle #2 Gap Analysis				(RH)</a:t>
            </a: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Cycle #2 Implementation Roles	(JD)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</a:t>
            </a:r>
            <a:endParaRPr lang="ja-JP" altLang="en-US" dirty="0">
              <a:latin typeface="Droid Serif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17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600200"/>
            <a:ext cx="8783434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we have so far?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Coordinator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to be supplied from the Chair Team</a:t>
            </a: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John Dwyer, WGCV LPV (Pascal to investigate), EC/JRC (Mark to investigate), Isabel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Trigo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Joerg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investigate), Stephan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Bojinsky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(if needed), Global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Cryosphere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Watch +……..?</a:t>
            </a: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Stephan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Bojinsky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(TBC),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Wenying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Su, Rainer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Hollmann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(TBC), + (EUM SAFs, CGMS WGs, SCOPE-CM –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Joerg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investigate these 3 options),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Daniel </a:t>
            </a:r>
            <a:r>
              <a:rPr lang="en-US" sz="20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Vila, Raj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Kumar (placeholder) 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……?</a:t>
            </a: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Chris Merchant (TBC),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Barciela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(TBC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Raj Kumar (placeholder)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…….?</a:t>
            </a: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3" indent="-342900" algn="l"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VC Constellation Participation and other CEOS participation (to be investigated by Pascal at SIT)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953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CYCLE #2 GAP ANALYSIS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IMPLEMENTATION ROLES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8224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600200"/>
            <a:ext cx="878343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Extract of table from GCOS 2011 Satellite Supplement: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953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CYCLE #2 GAP ANALYSIS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IMPLEMENTATION ROLES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8763000" cy="3127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86400"/>
            <a:ext cx="8686800" cy="4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05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5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BACKGROUND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2015 several “Thin Slice” gap analyses were performed on subsets of the ECV Inventory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reference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nalysis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uide has now been defined that combines the original vision for the gap analysis with the experiences of the “Thin Slice” gap analyses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Gap Analysis Guide was distributed in advance of the meeting as, we need an agreed way forward for the implementation of the Cycle #2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 analysis as an outcome of this meeting, i.e.:</a:t>
            </a:r>
          </a:p>
          <a:p>
            <a:pPr marL="468000" lvl="6" indent="-205200" algn="l">
              <a:buSzPct val="100000"/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8000" lvl="6" indent="-205200" algn="l">
              <a:buSzPct val="100000"/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Endorsement of Gap Analysis and Questionnaire Guides (interlinked)</a:t>
            </a:r>
          </a:p>
          <a:p>
            <a:pPr marL="468000" lvl="3" indent="-205200" algn="l">
              <a:buSzPct val="100000"/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on Gap Analysis Schedule (gap analysis to be completed before next WG meeting!)</a:t>
            </a:r>
          </a:p>
          <a:p>
            <a:pPr marL="468000" lvl="3" indent="-205200" algn="l">
              <a:buSzPct val="100000"/>
              <a:buFont typeface="Lucida Grande"/>
              <a:buChar char="-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on Gap Analysis implementation roles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673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 OF GAP ANALYSIS GUIDELINES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a slightly re-worked version of the contents of the ECV inventory (as reflected in the ECV Inventory Questionnaire Guide)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intention is to expose in a systematic way the degree of compliance of the ECV Inventory Records with the GCOS requirements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Slightly different gap analysis processes are defined for the current and future components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fof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ECV Inventory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Guidelines have been designed to feed into, and partially anticipate, the next step in the cycle – the development of the Coordinated Action Plan</a:t>
            </a:r>
          </a:p>
          <a:p>
            <a:pPr marL="342900" lvl="0" indent="-3429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process has been partially validated through a re-mapping of the output of the “Thin Slice” gap analysis results, and was judged “fit-for-purpose”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316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 OF GAP ANALYSIS GUIDELINES - CTD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Typologies and Hierarchies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(Gap Trees for Current and Future components of the Inventory)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1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#3.1: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constraints/considerations on gap analysis implementation process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(completeness consistency of the inventory, maintaining a log of gap analysis experiences/lessons learnt, inputs to coordinated action plan, grouping of ECV products,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standardisation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approach, use of tools)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#3.3: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process - current component of ECV Inventory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#3.4: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Gap analysis process - future component of ECV Inventory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 of Results</a:t>
            </a: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issues to be addressed in the Cycle #3 gap analysis</a:t>
            </a: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717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 OF GAP ANALYSIS GUIDELINES - CTD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8534400" cy="47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4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 OF GAP ANALYSIS GUIDELINES - CTD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0211"/>
            <a:ext cx="7772400" cy="50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01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CONTENTS OF GAP ANALYSIS GUIDELINES - CTD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9144000" cy="38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9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/>
          <p:nvPr/>
        </p:nvSpPr>
        <p:spPr>
          <a:xfrm>
            <a:off x="228600" y="1371600"/>
            <a:ext cx="8783434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 smtClean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COMMENTS/QUESTIONS…..</a:t>
            </a: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 smtClean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latin typeface="Arial Bold"/>
                <a:ea typeface="Arial Bold"/>
                <a:cs typeface="Arial Bold"/>
                <a:sym typeface="Arial Bold"/>
              </a:rPr>
              <a:t>ENDORSEMENT OF GUIDELINES? 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2000" dirty="0" err="1">
                <a:latin typeface="Arial Bold"/>
                <a:ea typeface="Arial Bold"/>
                <a:cs typeface="Arial Bold"/>
                <a:sym typeface="Arial Bold"/>
              </a:rPr>
              <a:t>r</a:t>
            </a:r>
            <a:r>
              <a:rPr lang="en-US" sz="2000" dirty="0" err="1" smtClean="0">
                <a:latin typeface="Arial Bold"/>
                <a:ea typeface="Arial Bold"/>
                <a:cs typeface="Arial Bold"/>
                <a:sym typeface="Arial Bold"/>
              </a:rPr>
              <a:t>ecognising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 that there is a lesson learnt process to feed the future 	evolution of the guidelines ….. </a:t>
            </a:r>
            <a:r>
              <a:rPr lang="en-US" sz="2000" dirty="0">
                <a:latin typeface="Arial Bold"/>
                <a:ea typeface="Arial Bold"/>
                <a:cs typeface="Arial Bold"/>
                <a:sym typeface="Arial Bold"/>
              </a:rPr>
              <a:t>t</a:t>
            </a:r>
            <a:r>
              <a:rPr lang="en-US" sz="2000" dirty="0" smtClean="0">
                <a:latin typeface="Arial Bold"/>
                <a:ea typeface="Arial Bold"/>
                <a:cs typeface="Arial Bold"/>
                <a:sym typeface="Arial Bold"/>
              </a:rPr>
              <a:t>hey are not “cast-in-stone”)</a:t>
            </a:r>
            <a:endParaRPr lang="en-US" sz="2000" b="1" dirty="0" smtClean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57200" lvl="0" indent="-457200"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4495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ENDORSEMENT OF </a:t>
            </a:r>
          </a:p>
          <a:p>
            <a:pPr algn="ctr" rtl="0" latinLnBrk="1" hangingPunct="0"/>
            <a:r>
              <a:rPr lang="en-US" altLang="ja-JP" b="1" dirty="0" smtClean="0">
                <a:solidFill>
                  <a:srgbClr val="FFFFFF"/>
                </a:solidFill>
                <a:latin typeface="Droid Serif"/>
              </a:rPr>
              <a:t>GAP ANALYSIS GUIDELINES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67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30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1104</Words>
  <Application>Microsoft Macintosh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Robert Husband</cp:lastModifiedBy>
  <cp:revision>66</cp:revision>
  <dcterms:modified xsi:type="dcterms:W3CDTF">2016-03-09T08:10:45Z</dcterms:modified>
</cp:coreProperties>
</file>