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2" r:id="rId2"/>
  </p:sldMasterIdLst>
  <p:notesMasterIdLst>
    <p:notesMasterId r:id="rId24"/>
  </p:notesMasterIdLst>
  <p:sldIdLst>
    <p:sldId id="266" r:id="rId3"/>
    <p:sldId id="281" r:id="rId4"/>
    <p:sldId id="334" r:id="rId5"/>
    <p:sldId id="282" r:id="rId6"/>
    <p:sldId id="283" r:id="rId7"/>
    <p:sldId id="329" r:id="rId8"/>
    <p:sldId id="330" r:id="rId9"/>
    <p:sldId id="328" r:id="rId10"/>
    <p:sldId id="331" r:id="rId11"/>
    <p:sldId id="332" r:id="rId12"/>
    <p:sldId id="306" r:id="rId13"/>
    <p:sldId id="322" r:id="rId14"/>
    <p:sldId id="323" r:id="rId15"/>
    <p:sldId id="324" r:id="rId16"/>
    <p:sldId id="325" r:id="rId17"/>
    <p:sldId id="326" r:id="rId18"/>
    <p:sldId id="335" r:id="rId19"/>
    <p:sldId id="336" r:id="rId20"/>
    <p:sldId id="312" r:id="rId21"/>
    <p:sldId id="333" r:id="rId22"/>
    <p:sldId id="293" r:id="rId23"/>
  </p:sldIdLst>
  <p:sldSz cx="10160000" cy="7620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360"/>
    <a:srgbClr val="F8A208"/>
    <a:srgbClr val="D8E937"/>
    <a:srgbClr val="33CC33"/>
    <a:srgbClr val="CCFF99"/>
    <a:srgbClr val="FCA304"/>
    <a:srgbClr val="EED412"/>
    <a:srgbClr val="4FD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3" autoAdjust="0"/>
    <p:restoredTop sz="83871" autoAdjust="0"/>
  </p:normalViewPr>
  <p:slideViewPr>
    <p:cSldViewPr>
      <p:cViewPr>
        <p:scale>
          <a:sx n="100" d="100"/>
          <a:sy n="100" d="100"/>
        </p:scale>
        <p:origin x="-7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D5058-EF3C-4ABA-8861-50B847D2664A}" type="doc">
      <dgm:prSet loTypeId="urn:microsoft.com/office/officeart/2005/8/layout/cycle2" loCatId="cycle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6027EF1B-0A86-4056-B59D-616A3F14EE8A}">
      <dgm:prSet phldrT="[Text]"/>
      <dgm:spPr/>
      <dgm:t>
        <a:bodyPr/>
        <a:lstStyle/>
        <a:p>
          <a:r>
            <a:rPr lang="en-US" dirty="0" smtClean="0"/>
            <a:t>Users</a:t>
          </a:r>
          <a:endParaRPr lang="en-GB" dirty="0"/>
        </a:p>
      </dgm:t>
    </dgm:pt>
    <dgm:pt modelId="{0E4C1F2D-0148-4E7A-84FD-5CA42173FD00}" type="parTrans" cxnId="{A0A0FB00-2229-459D-AD4E-BC9AA5C831C1}">
      <dgm:prSet/>
      <dgm:spPr/>
      <dgm:t>
        <a:bodyPr/>
        <a:lstStyle/>
        <a:p>
          <a:endParaRPr lang="en-GB"/>
        </a:p>
      </dgm:t>
    </dgm:pt>
    <dgm:pt modelId="{4CEDAE55-183E-4FD0-B4F9-8B854D777BC4}" type="sibTrans" cxnId="{A0A0FB00-2229-459D-AD4E-BC9AA5C831C1}">
      <dgm:prSet/>
      <dgm:spPr/>
      <dgm:t>
        <a:bodyPr/>
        <a:lstStyle/>
        <a:p>
          <a:r>
            <a:rPr lang="en-US" dirty="0" smtClean="0"/>
            <a:t>UNFCCC</a:t>
          </a:r>
          <a:endParaRPr lang="en-GB" dirty="0"/>
        </a:p>
      </dgm:t>
    </dgm:pt>
    <dgm:pt modelId="{5A6C397C-583D-4D85-93A8-75F76232F52A}">
      <dgm:prSet phldrT="[Text]" custT="1"/>
      <dgm:spPr/>
      <dgm:t>
        <a:bodyPr/>
        <a:lstStyle/>
        <a:p>
          <a:r>
            <a:rPr lang="en-US" sz="2000" dirty="0" smtClean="0"/>
            <a:t>GCOS</a:t>
          </a:r>
          <a:endParaRPr lang="en-GB" sz="2000" dirty="0"/>
        </a:p>
      </dgm:t>
    </dgm:pt>
    <dgm:pt modelId="{4B3B3000-BFC1-4085-ABC1-0ABA6463A8D5}" type="parTrans" cxnId="{DBC0C8F3-104B-46C6-87B5-6D4302D7305D}">
      <dgm:prSet/>
      <dgm:spPr/>
      <dgm:t>
        <a:bodyPr/>
        <a:lstStyle/>
        <a:p>
          <a:endParaRPr lang="en-GB"/>
        </a:p>
      </dgm:t>
    </dgm:pt>
    <dgm:pt modelId="{2342761B-88D2-4A97-94A6-0A1A5C553E79}" type="sibTrans" cxnId="{DBC0C8F3-104B-46C6-87B5-6D4302D7305D}">
      <dgm:prSet/>
      <dgm:spPr/>
      <dgm:t>
        <a:bodyPr/>
        <a:lstStyle/>
        <a:p>
          <a:r>
            <a:rPr lang="en-US" dirty="0" smtClean="0"/>
            <a:t>Consolidated requirements</a:t>
          </a:r>
          <a:endParaRPr lang="en-GB" dirty="0"/>
        </a:p>
      </dgm:t>
    </dgm:pt>
    <dgm:pt modelId="{1AD73C39-B949-4FC9-9241-76693AAB5FF5}">
      <dgm:prSet phldrT="[Text]" custT="1"/>
      <dgm:spPr/>
      <dgm:t>
        <a:bodyPr/>
        <a:lstStyle/>
        <a:p>
          <a:r>
            <a:rPr lang="en-US" sz="1800" dirty="0" smtClean="0"/>
            <a:t>WG</a:t>
          </a:r>
        </a:p>
        <a:p>
          <a:r>
            <a:rPr lang="en-US" sz="1800" dirty="0" smtClean="0"/>
            <a:t>Climate</a:t>
          </a:r>
          <a:endParaRPr lang="en-GB" sz="1800" dirty="0"/>
        </a:p>
      </dgm:t>
    </dgm:pt>
    <dgm:pt modelId="{4515D780-58BF-48EF-A28C-6B9ACD841D44}" type="parTrans" cxnId="{0D7C61F5-22B7-41ED-BB92-C8F018899B27}">
      <dgm:prSet/>
      <dgm:spPr/>
      <dgm:t>
        <a:bodyPr/>
        <a:lstStyle/>
        <a:p>
          <a:endParaRPr lang="en-GB"/>
        </a:p>
      </dgm:t>
    </dgm:pt>
    <dgm:pt modelId="{DE938FDF-5D20-4EE5-8B67-D1ECB338B959}" type="sibTrans" cxnId="{0D7C61F5-22B7-41ED-BB92-C8F018899B27}">
      <dgm:prSet/>
      <dgm:spPr/>
      <dgm:t>
        <a:bodyPr/>
        <a:lstStyle/>
        <a:p>
          <a:r>
            <a:rPr lang="en-US" dirty="0" smtClean="0"/>
            <a:t>Inventory ECVs/CDRs</a:t>
          </a:r>
          <a:endParaRPr lang="en-GB" dirty="0"/>
        </a:p>
      </dgm:t>
    </dgm:pt>
    <dgm:pt modelId="{5AA105D3-3FCE-4305-8610-454DA76FF090}" type="pres">
      <dgm:prSet presAssocID="{E7CD5058-EF3C-4ABA-8861-50B847D266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270E87-F0B9-492F-BE53-BEEBA0B3DC36}" type="pres">
      <dgm:prSet presAssocID="{6027EF1B-0A86-4056-B59D-616A3F14EE8A}" presName="node" presStyleLbl="node1" presStyleIdx="0" presStyleCnt="3" custScaleX="70467" custScaleY="73119" custRadScaleRad="98839" custRadScaleInc="14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8B6CB0-4CE9-40D7-A64E-4E75150A6751}" type="pres">
      <dgm:prSet presAssocID="{4CEDAE55-183E-4FD0-B4F9-8B854D777BC4}" presName="sibTrans" presStyleLbl="sibTrans2D1" presStyleIdx="0" presStyleCnt="3" custScaleX="156899"/>
      <dgm:spPr/>
      <dgm:t>
        <a:bodyPr/>
        <a:lstStyle/>
        <a:p>
          <a:endParaRPr lang="en-GB"/>
        </a:p>
      </dgm:t>
    </dgm:pt>
    <dgm:pt modelId="{EDC18CBB-BEFC-4833-A89B-01621AF94D71}" type="pres">
      <dgm:prSet presAssocID="{4CEDAE55-183E-4FD0-B4F9-8B854D777BC4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B0EE0F5E-6508-47CF-8643-0CE30D14BB47}" type="pres">
      <dgm:prSet presAssocID="{5A6C397C-583D-4D85-93A8-75F76232F52A}" presName="node" presStyleLbl="node1" presStyleIdx="1" presStyleCnt="3" custScaleX="73075" custScaleY="77021" custRadScaleRad="104874" custRadScaleInc="-9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7F0675-2524-4E56-8778-F04095333C5F}" type="pres">
      <dgm:prSet presAssocID="{2342761B-88D2-4A97-94A6-0A1A5C553E79}" presName="sibTrans" presStyleLbl="sibTrans2D1" presStyleIdx="1" presStyleCnt="3" custScaleX="168150" custScaleY="114223"/>
      <dgm:spPr/>
      <dgm:t>
        <a:bodyPr/>
        <a:lstStyle/>
        <a:p>
          <a:endParaRPr lang="en-GB"/>
        </a:p>
      </dgm:t>
    </dgm:pt>
    <dgm:pt modelId="{420B8754-8F16-4676-9F60-FEEB59A2C95F}" type="pres">
      <dgm:prSet presAssocID="{2342761B-88D2-4A97-94A6-0A1A5C553E7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98110223-0205-4151-8C3C-0CC41D741B64}" type="pres">
      <dgm:prSet presAssocID="{1AD73C39-B949-4FC9-9241-76693AAB5FF5}" presName="node" presStyleLbl="node1" presStyleIdx="2" presStyleCnt="3" custScaleX="75036" custScaleY="76863" custRadScaleRad="122330" custRadScaleInc="107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202E40-C7C5-4085-A084-503778DCAEA5}" type="pres">
      <dgm:prSet presAssocID="{DE938FDF-5D20-4EE5-8B67-D1ECB338B959}" presName="sibTrans" presStyleLbl="sibTrans2D1" presStyleIdx="2" presStyleCnt="3" custScaleX="155374"/>
      <dgm:spPr/>
      <dgm:t>
        <a:bodyPr/>
        <a:lstStyle/>
        <a:p>
          <a:endParaRPr lang="en-GB"/>
        </a:p>
      </dgm:t>
    </dgm:pt>
    <dgm:pt modelId="{1AA4C93B-0C38-44F7-9CE3-52628088D8A2}" type="pres">
      <dgm:prSet presAssocID="{DE938FDF-5D20-4EE5-8B67-D1ECB338B959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A0A0FB00-2229-459D-AD4E-BC9AA5C831C1}" srcId="{E7CD5058-EF3C-4ABA-8861-50B847D2664A}" destId="{6027EF1B-0A86-4056-B59D-616A3F14EE8A}" srcOrd="0" destOrd="0" parTransId="{0E4C1F2D-0148-4E7A-84FD-5CA42173FD00}" sibTransId="{4CEDAE55-183E-4FD0-B4F9-8B854D777BC4}"/>
    <dgm:cxn modelId="{D665B17E-8FC8-4692-A2E5-3CCF5730D046}" type="presOf" srcId="{2342761B-88D2-4A97-94A6-0A1A5C553E79}" destId="{987F0675-2524-4E56-8778-F04095333C5F}" srcOrd="0" destOrd="0" presId="urn:microsoft.com/office/officeart/2005/8/layout/cycle2"/>
    <dgm:cxn modelId="{EFB8B3C7-424B-407D-A531-0CD406EA3FF6}" type="presOf" srcId="{4CEDAE55-183E-4FD0-B4F9-8B854D777BC4}" destId="{EDC18CBB-BEFC-4833-A89B-01621AF94D71}" srcOrd="1" destOrd="0" presId="urn:microsoft.com/office/officeart/2005/8/layout/cycle2"/>
    <dgm:cxn modelId="{C59B8AEA-3E2A-4F47-AD0A-670EDF744579}" type="presOf" srcId="{1AD73C39-B949-4FC9-9241-76693AAB5FF5}" destId="{98110223-0205-4151-8C3C-0CC41D741B64}" srcOrd="0" destOrd="0" presId="urn:microsoft.com/office/officeart/2005/8/layout/cycle2"/>
    <dgm:cxn modelId="{C267DFA2-A54B-4B54-89C8-5A8589BCBAEC}" type="presOf" srcId="{DE938FDF-5D20-4EE5-8B67-D1ECB338B959}" destId="{1AA4C93B-0C38-44F7-9CE3-52628088D8A2}" srcOrd="1" destOrd="0" presId="urn:microsoft.com/office/officeart/2005/8/layout/cycle2"/>
    <dgm:cxn modelId="{198CD2FF-AD17-4C26-AABB-CED40B754088}" type="presOf" srcId="{DE938FDF-5D20-4EE5-8B67-D1ECB338B959}" destId="{60202E40-C7C5-4085-A084-503778DCAEA5}" srcOrd="0" destOrd="0" presId="urn:microsoft.com/office/officeart/2005/8/layout/cycle2"/>
    <dgm:cxn modelId="{B8878132-54EA-474E-9360-1FA7E4997BF0}" type="presOf" srcId="{5A6C397C-583D-4D85-93A8-75F76232F52A}" destId="{B0EE0F5E-6508-47CF-8643-0CE30D14BB47}" srcOrd="0" destOrd="0" presId="urn:microsoft.com/office/officeart/2005/8/layout/cycle2"/>
    <dgm:cxn modelId="{4832A7D3-91CE-479B-8358-EF4E63207A6D}" type="presOf" srcId="{4CEDAE55-183E-4FD0-B4F9-8B854D777BC4}" destId="{C28B6CB0-4CE9-40D7-A64E-4E75150A6751}" srcOrd="0" destOrd="0" presId="urn:microsoft.com/office/officeart/2005/8/layout/cycle2"/>
    <dgm:cxn modelId="{1F91089A-83C6-49D7-9954-04697154D592}" type="presOf" srcId="{6027EF1B-0A86-4056-B59D-616A3F14EE8A}" destId="{9A270E87-F0B9-492F-BE53-BEEBA0B3DC36}" srcOrd="0" destOrd="0" presId="urn:microsoft.com/office/officeart/2005/8/layout/cycle2"/>
    <dgm:cxn modelId="{DBC0C8F3-104B-46C6-87B5-6D4302D7305D}" srcId="{E7CD5058-EF3C-4ABA-8861-50B847D2664A}" destId="{5A6C397C-583D-4D85-93A8-75F76232F52A}" srcOrd="1" destOrd="0" parTransId="{4B3B3000-BFC1-4085-ABC1-0ABA6463A8D5}" sibTransId="{2342761B-88D2-4A97-94A6-0A1A5C553E79}"/>
    <dgm:cxn modelId="{0D7C61F5-22B7-41ED-BB92-C8F018899B27}" srcId="{E7CD5058-EF3C-4ABA-8861-50B847D2664A}" destId="{1AD73C39-B949-4FC9-9241-76693AAB5FF5}" srcOrd="2" destOrd="0" parTransId="{4515D780-58BF-48EF-A28C-6B9ACD841D44}" sibTransId="{DE938FDF-5D20-4EE5-8B67-D1ECB338B959}"/>
    <dgm:cxn modelId="{FC96840B-52B6-4C37-AD8E-4A3EC97FCB39}" type="presOf" srcId="{2342761B-88D2-4A97-94A6-0A1A5C553E79}" destId="{420B8754-8F16-4676-9F60-FEEB59A2C95F}" srcOrd="1" destOrd="0" presId="urn:microsoft.com/office/officeart/2005/8/layout/cycle2"/>
    <dgm:cxn modelId="{012CBC7F-6D43-4967-885B-016C5A70659A}" type="presOf" srcId="{E7CD5058-EF3C-4ABA-8861-50B847D2664A}" destId="{5AA105D3-3FCE-4305-8610-454DA76FF090}" srcOrd="0" destOrd="0" presId="urn:microsoft.com/office/officeart/2005/8/layout/cycle2"/>
    <dgm:cxn modelId="{47D67427-F787-4447-A731-58D3BB0B66C5}" type="presParOf" srcId="{5AA105D3-3FCE-4305-8610-454DA76FF090}" destId="{9A270E87-F0B9-492F-BE53-BEEBA0B3DC36}" srcOrd="0" destOrd="0" presId="urn:microsoft.com/office/officeart/2005/8/layout/cycle2"/>
    <dgm:cxn modelId="{88EE6978-C880-44AE-94BC-DDFB67FF099B}" type="presParOf" srcId="{5AA105D3-3FCE-4305-8610-454DA76FF090}" destId="{C28B6CB0-4CE9-40D7-A64E-4E75150A6751}" srcOrd="1" destOrd="0" presId="urn:microsoft.com/office/officeart/2005/8/layout/cycle2"/>
    <dgm:cxn modelId="{493C1B92-9585-4A51-9753-F889B791254C}" type="presParOf" srcId="{C28B6CB0-4CE9-40D7-A64E-4E75150A6751}" destId="{EDC18CBB-BEFC-4833-A89B-01621AF94D71}" srcOrd="0" destOrd="0" presId="urn:microsoft.com/office/officeart/2005/8/layout/cycle2"/>
    <dgm:cxn modelId="{649A3EDD-54AA-4AC5-A5A3-0BC57433E202}" type="presParOf" srcId="{5AA105D3-3FCE-4305-8610-454DA76FF090}" destId="{B0EE0F5E-6508-47CF-8643-0CE30D14BB47}" srcOrd="2" destOrd="0" presId="urn:microsoft.com/office/officeart/2005/8/layout/cycle2"/>
    <dgm:cxn modelId="{0714D2E5-3532-41A8-8EB8-24627CE338D6}" type="presParOf" srcId="{5AA105D3-3FCE-4305-8610-454DA76FF090}" destId="{987F0675-2524-4E56-8778-F04095333C5F}" srcOrd="3" destOrd="0" presId="urn:microsoft.com/office/officeart/2005/8/layout/cycle2"/>
    <dgm:cxn modelId="{558D9B80-BC11-4D9C-A8A9-1DA2CD591492}" type="presParOf" srcId="{987F0675-2524-4E56-8778-F04095333C5F}" destId="{420B8754-8F16-4676-9F60-FEEB59A2C95F}" srcOrd="0" destOrd="0" presId="urn:microsoft.com/office/officeart/2005/8/layout/cycle2"/>
    <dgm:cxn modelId="{8E4646FB-810E-45C0-BB75-CC642E0E30A4}" type="presParOf" srcId="{5AA105D3-3FCE-4305-8610-454DA76FF090}" destId="{98110223-0205-4151-8C3C-0CC41D741B64}" srcOrd="4" destOrd="0" presId="urn:microsoft.com/office/officeart/2005/8/layout/cycle2"/>
    <dgm:cxn modelId="{5FDE3B6E-234B-4E09-B38E-DF39F13DDBAD}" type="presParOf" srcId="{5AA105D3-3FCE-4305-8610-454DA76FF090}" destId="{60202E40-C7C5-4085-A084-503778DCAEA5}" srcOrd="5" destOrd="0" presId="urn:microsoft.com/office/officeart/2005/8/layout/cycle2"/>
    <dgm:cxn modelId="{8B7739A6-8E18-41FE-928D-48AB76CA6D3C}" type="presParOf" srcId="{60202E40-C7C5-4085-A084-503778DCAEA5}" destId="{1AA4C93B-0C38-44F7-9CE3-52628088D8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70E87-F0B9-492F-BE53-BEEBA0B3DC36}">
      <dsp:nvSpPr>
        <dsp:cNvPr id="0" name=""/>
        <dsp:cNvSpPr/>
      </dsp:nvSpPr>
      <dsp:spPr>
        <a:xfrm>
          <a:off x="1550399" y="365382"/>
          <a:ext cx="1116601" cy="1158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Users</a:t>
          </a:r>
          <a:endParaRPr lang="en-GB" sz="2500" kern="1200" dirty="0"/>
        </a:p>
      </dsp:txBody>
      <dsp:txXfrm>
        <a:off x="1713921" y="535058"/>
        <a:ext cx="789557" cy="819271"/>
      </dsp:txXfrm>
    </dsp:sp>
    <dsp:sp modelId="{C28B6CB0-4CE9-40D7-A64E-4E75150A6751}">
      <dsp:nvSpPr>
        <dsp:cNvPr id="0" name=""/>
        <dsp:cNvSpPr/>
      </dsp:nvSpPr>
      <dsp:spPr>
        <a:xfrm rot="3410852">
          <a:off x="2247622" y="1626983"/>
          <a:ext cx="962819" cy="534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UNFCCC</a:t>
          </a:r>
          <a:endParaRPr lang="en-GB" sz="1100" kern="1200" dirty="0"/>
        </a:p>
      </dsp:txBody>
      <dsp:txXfrm>
        <a:off x="2283972" y="1666781"/>
        <a:ext cx="802381" cy="320875"/>
      </dsp:txXfrm>
    </dsp:sp>
    <dsp:sp modelId="{B0EE0F5E-6508-47CF-8643-0CE30D14BB47}">
      <dsp:nvSpPr>
        <dsp:cNvPr id="0" name=""/>
        <dsp:cNvSpPr/>
      </dsp:nvSpPr>
      <dsp:spPr>
        <a:xfrm>
          <a:off x="2804473" y="2286001"/>
          <a:ext cx="1157926" cy="12204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GCOS</a:t>
          </a:r>
          <a:endParaRPr lang="en-GB" sz="2000" kern="1200" dirty="0"/>
        </a:p>
      </dsp:txBody>
      <dsp:txXfrm>
        <a:off x="2974047" y="2464732"/>
        <a:ext cx="818778" cy="862992"/>
      </dsp:txXfrm>
    </dsp:sp>
    <dsp:sp modelId="{987F0675-2524-4E56-8778-F04095333C5F}">
      <dsp:nvSpPr>
        <dsp:cNvPr id="0" name=""/>
        <dsp:cNvSpPr/>
      </dsp:nvSpPr>
      <dsp:spPr>
        <a:xfrm rot="10707630">
          <a:off x="1300680" y="2627417"/>
          <a:ext cx="1440571" cy="610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Consolidated requirements</a:t>
          </a:r>
          <a:endParaRPr lang="en-GB" sz="1100" kern="1200" dirty="0"/>
        </a:p>
      </dsp:txBody>
      <dsp:txXfrm rot="10800000">
        <a:off x="1483904" y="2747126"/>
        <a:ext cx="1257314" cy="366515"/>
      </dsp:txXfrm>
    </dsp:sp>
    <dsp:sp modelId="{98110223-0205-4151-8C3C-0CC41D741B64}">
      <dsp:nvSpPr>
        <dsp:cNvPr id="0" name=""/>
        <dsp:cNvSpPr/>
      </dsp:nvSpPr>
      <dsp:spPr>
        <a:xfrm>
          <a:off x="0" y="2362208"/>
          <a:ext cx="1189000" cy="12179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Climate</a:t>
          </a:r>
          <a:endParaRPr lang="en-GB" sz="1800" kern="1200" dirty="0"/>
        </a:p>
      </dsp:txBody>
      <dsp:txXfrm>
        <a:off x="174125" y="2540573"/>
        <a:ext cx="840750" cy="861220"/>
      </dsp:txXfrm>
    </dsp:sp>
    <dsp:sp modelId="{60202E40-C7C5-4085-A084-503778DCAEA5}">
      <dsp:nvSpPr>
        <dsp:cNvPr id="0" name=""/>
        <dsp:cNvSpPr/>
      </dsp:nvSpPr>
      <dsp:spPr>
        <a:xfrm rot="18406033">
          <a:off x="791344" y="1693939"/>
          <a:ext cx="1115433" cy="534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Inventory ECVs/CDRs</a:t>
          </a:r>
          <a:endParaRPr lang="en-GB" sz="1100" kern="1200" dirty="0"/>
        </a:p>
      </dsp:txBody>
      <dsp:txXfrm>
        <a:off x="823547" y="1865159"/>
        <a:ext cx="954995" cy="32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32A71E0-1222-4FFF-94B9-41D4911E7778}" type="datetimeFigureOut">
              <a:rPr lang="en-US"/>
              <a:pPr>
                <a:defRPr/>
              </a:pPr>
              <a:t>09/03/16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986FCB8-6CE9-42F5-8786-2B1125126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60E989-7778-4A6F-9EF2-ECF04D95BCD9}" type="slidenum">
              <a:rPr lang="en-GB" smtClean="0">
                <a:latin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LEO </a:t>
            </a:r>
            <a:r>
              <a:rPr lang="en-US" dirty="0" err="1" smtClean="0"/>
              <a:t>Terikhi</a:t>
            </a:r>
            <a:r>
              <a:rPr lang="en-US" dirty="0" smtClean="0"/>
              <a:t> Manninen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87C03-33C7-42A1-9922-D1D22A9F869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87C03-33C7-42A1-9922-D1D22A9F869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87C03-33C7-42A1-9922-D1D22A9F869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6FCB8-6CE9-42F5-8786-2B11251266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SCOPE-CM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7116763"/>
            <a:ext cx="14001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79400" y="762000"/>
            <a:ext cx="96012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143000"/>
            <a:ext cx="9601067" cy="55206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98838" y="7091363"/>
            <a:ext cx="6481762" cy="404812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http://www.scope-cm.org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520238" y="209550"/>
            <a:ext cx="369887" cy="80645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6736FDA-6FB0-4CDF-8CD8-662BD00CF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0160000" cy="838200"/>
          </a:xfrm>
          <a:prstGeom prst="rect">
            <a:avLst/>
          </a:prstGeom>
          <a:solidFill>
            <a:srgbClr val="FAC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79700" y="128588"/>
            <a:ext cx="7200900" cy="20002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9998" tIns="199998" rIns="199998" bIns="19999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>
                <a:solidFill>
                  <a:schemeClr val="bg1"/>
                </a:solidFill>
                <a:latin typeface="Helvetica" pitchFamily="34" charset="0"/>
              </a:rPr>
              <a:t>Sustained Coordinated Processing </a:t>
            </a:r>
            <a:br>
              <a:rPr lang="en-GB">
                <a:solidFill>
                  <a:schemeClr val="bg1"/>
                </a:solidFill>
                <a:latin typeface="Helvetica" pitchFamily="34" charset="0"/>
              </a:rPr>
            </a:br>
            <a:r>
              <a:rPr lang="en-GB">
                <a:solidFill>
                  <a:schemeClr val="bg1"/>
                </a:solidFill>
                <a:latin typeface="Helvetica" pitchFamily="34" charset="0"/>
              </a:rPr>
              <a:t>of Environmental Satellite Data </a:t>
            </a:r>
            <a:br>
              <a:rPr lang="en-GB">
                <a:solidFill>
                  <a:schemeClr val="bg1"/>
                </a:solidFill>
                <a:latin typeface="Helvetica" pitchFamily="34" charset="0"/>
              </a:rPr>
            </a:br>
            <a:r>
              <a:rPr lang="en-GB">
                <a:solidFill>
                  <a:schemeClr val="bg1"/>
                </a:solidFill>
                <a:latin typeface="Helvetica" pitchFamily="34" charset="0"/>
              </a:rPr>
              <a:t>for Climate Monitoring</a:t>
            </a:r>
          </a:p>
        </p:txBody>
      </p:sp>
      <p:pic>
        <p:nvPicPr>
          <p:cNvPr id="5" name="Picture 4" descr="SCOPE-CM-tall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28588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67" y="2209822"/>
            <a:ext cx="9601067" cy="2400267"/>
          </a:xfrm>
          <a:prstGeom prst="rect">
            <a:avLst/>
          </a:prstGeom>
          <a:solidFill>
            <a:schemeClr val="accent4"/>
          </a:solidFill>
        </p:spPr>
        <p:txBody>
          <a:bodyPr lIns="199998" rIns="199998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67" y="4610089"/>
            <a:ext cx="9601067" cy="2400267"/>
          </a:xfrm>
          <a:solidFill>
            <a:schemeClr val="accent4"/>
          </a:solidFill>
        </p:spPr>
        <p:txBody>
          <a:bodyPr lIns="199998" tIns="0" rIns="199998" bIns="0"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9400" y="7062788"/>
            <a:ext cx="1200150" cy="404812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8838" y="7062788"/>
            <a:ext cx="6481762" cy="404812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SCOPE-C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35" y="7209860"/>
            <a:ext cx="1436077" cy="39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9400" y="1409700"/>
            <a:ext cx="9601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Helvetic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•"/>
        <a:defRPr sz="36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–"/>
        <a:defRPr sz="31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•"/>
        <a:defRPr sz="27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–"/>
        <a:defRPr sz="22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»"/>
        <a:defRPr sz="22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295400"/>
            <a:ext cx="9601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Helvetic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•"/>
        <a:defRPr sz="36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–"/>
        <a:defRPr sz="31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•"/>
        <a:defRPr sz="27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–"/>
        <a:defRPr sz="22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»"/>
        <a:defRPr sz="22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gif"/><Relationship Id="rId13" Type="http://schemas.openxmlformats.org/officeDocument/2006/relationships/image" Target="../media/image16.jpeg"/><Relationship Id="rId14" Type="http://schemas.openxmlformats.org/officeDocument/2006/relationships/image" Target="../media/image17.gif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2209800"/>
            <a:ext cx="9601200" cy="274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ustained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o-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rdinated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rocessing of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nvironmental Satellite Data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limate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onitoring: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Status, Implementation Plan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" y="4953000"/>
            <a:ext cx="9601200" cy="2057400"/>
          </a:xfrm>
        </p:spPr>
        <p:txBody>
          <a:bodyPr rtlCol="0"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i="1" dirty="0" smtClean="0"/>
              <a:t>Marie Doutriaux-Boucher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smtClean="0"/>
              <a:t>EUMETSAT </a:t>
            </a:r>
            <a:r>
              <a:rPr lang="en-US" sz="2400" i="1" dirty="0"/>
              <a:t>and SCOPE-CM </a:t>
            </a:r>
            <a:r>
              <a:rPr lang="en-US" sz="2400" i="1" dirty="0" smtClean="0"/>
              <a:t>Secretariat</a:t>
            </a:r>
          </a:p>
          <a:p>
            <a:pPr eaLnBrk="1" hangingPunct="1">
              <a:defRPr/>
            </a:pPr>
            <a:r>
              <a:rPr lang="en-US" sz="2400" i="1" dirty="0" smtClean="0"/>
              <a:t>Ed Kearns</a:t>
            </a:r>
          </a:p>
          <a:p>
            <a:pPr eaLnBrk="1" hangingPunct="1">
              <a:defRPr/>
            </a:pPr>
            <a:r>
              <a:rPr lang="en-US" sz="2400" i="1" dirty="0" smtClean="0"/>
              <a:t>NOAA-NESDIS and SCOPE-CM Chair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Clr>
                <a:schemeClr val="accent4"/>
              </a:buClr>
              <a:buFont typeface="Arial" charset="0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032000" y="1600200"/>
            <a:ext cx="2133600" cy="4800600"/>
            <a:chOff x="2870200" y="1905000"/>
            <a:chExt cx="2133600" cy="4800600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3860800" y="1905000"/>
              <a:ext cx="76200" cy="4800600"/>
            </a:xfrm>
            <a:prstGeom prst="straightConnector1">
              <a:avLst/>
            </a:prstGeom>
            <a:ln w="31750">
              <a:solidFill>
                <a:schemeClr val="tx1"/>
              </a:solidFill>
              <a:bevel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2870200" y="2667000"/>
              <a:ext cx="2133600" cy="3962400"/>
              <a:chOff x="2870200" y="2667000"/>
              <a:chExt cx="2133600" cy="3962400"/>
            </a:xfrm>
          </p:grpSpPr>
          <p:cxnSp>
            <p:nvCxnSpPr>
              <p:cNvPr id="35" name="Curved Connector 34"/>
              <p:cNvCxnSpPr/>
              <p:nvPr/>
            </p:nvCxnSpPr>
            <p:spPr>
              <a:xfrm flipV="1">
                <a:off x="4927600" y="5715000"/>
                <a:ext cx="12700" cy="670560"/>
              </a:xfrm>
              <a:prstGeom prst="curvedConnector3">
                <a:avLst>
                  <a:gd name="adj1" fmla="val 4866671"/>
                </a:avLst>
              </a:prstGeom>
              <a:ln w="38100">
                <a:solidFill>
                  <a:srgbClr val="FFC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urved Connector 36"/>
              <p:cNvCxnSpPr/>
              <p:nvPr/>
            </p:nvCxnSpPr>
            <p:spPr>
              <a:xfrm flipV="1">
                <a:off x="4927600" y="5029200"/>
                <a:ext cx="12700" cy="670560"/>
              </a:xfrm>
              <a:prstGeom prst="curvedConnector3">
                <a:avLst>
                  <a:gd name="adj1" fmla="val 4866671"/>
                </a:avLst>
              </a:prstGeom>
              <a:ln w="38100">
                <a:solidFill>
                  <a:srgbClr val="FFFF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2870200" y="6096000"/>
                <a:ext cx="2133600" cy="533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GB" dirty="0"/>
              </a:p>
            </p:txBody>
          </p:sp>
          <p:cxnSp>
            <p:nvCxnSpPr>
              <p:cNvPr id="27" name="Curved Connector 26"/>
              <p:cNvCxnSpPr/>
              <p:nvPr/>
            </p:nvCxnSpPr>
            <p:spPr>
              <a:xfrm flipV="1">
                <a:off x="4927600" y="4343400"/>
                <a:ext cx="12700" cy="670560"/>
              </a:xfrm>
              <a:prstGeom prst="curvedConnector3">
                <a:avLst>
                  <a:gd name="adj1" fmla="val 4866671"/>
                </a:avLst>
              </a:prstGeom>
              <a:ln w="38100">
                <a:solidFill>
                  <a:srgbClr val="D8E937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/>
              <p:cNvCxnSpPr/>
              <p:nvPr/>
            </p:nvCxnSpPr>
            <p:spPr>
              <a:xfrm flipV="1">
                <a:off x="4927600" y="3657600"/>
                <a:ext cx="12700" cy="670560"/>
              </a:xfrm>
              <a:prstGeom prst="curvedConnector3">
                <a:avLst>
                  <a:gd name="adj1" fmla="val 4866671"/>
                </a:avLst>
              </a:prstGeom>
              <a:ln w="38100">
                <a:solidFill>
                  <a:srgbClr val="92D05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/>
              <p:nvPr/>
            </p:nvCxnSpPr>
            <p:spPr>
              <a:xfrm flipV="1">
                <a:off x="4927600" y="2971800"/>
                <a:ext cx="12700" cy="670560"/>
              </a:xfrm>
              <a:prstGeom prst="curvedConnector3">
                <a:avLst>
                  <a:gd name="adj1" fmla="val 4866671"/>
                </a:avLst>
              </a:prstGeom>
              <a:ln w="38100">
                <a:solidFill>
                  <a:srgbClr val="00B05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2870200" y="5410200"/>
                <a:ext cx="2133600" cy="533400"/>
              </a:xfrm>
              <a:prstGeom prst="ellipse">
                <a:avLst/>
              </a:prstGeom>
              <a:solidFill>
                <a:srgbClr val="F8A208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GB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870200" y="4724400"/>
                <a:ext cx="2133600" cy="5334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GB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870200" y="4038600"/>
                <a:ext cx="2133600" cy="533400"/>
              </a:xfrm>
              <a:prstGeom prst="ellipse">
                <a:avLst/>
              </a:prstGeom>
              <a:solidFill>
                <a:srgbClr val="D8E93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GB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870200" y="3352800"/>
                <a:ext cx="2133600" cy="5334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GB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870200" y="2667000"/>
                <a:ext cx="2133600" cy="533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GB" dirty="0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660400" y="152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SCOPE-CM CDR life cycle based on maturity matrix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08200" y="6477000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Low maturity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84400" y="10668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maturity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Content Placeholder 3"/>
          <p:cNvSpPr>
            <a:spLocks noGrp="1"/>
          </p:cNvSpPr>
          <p:nvPr>
            <p:ph idx="1"/>
          </p:nvPr>
        </p:nvSpPr>
        <p:spPr>
          <a:xfrm>
            <a:off x="5308600" y="1066800"/>
            <a:ext cx="4648200" cy="1520825"/>
          </a:xfrm>
        </p:spPr>
        <p:txBody>
          <a:bodyPr/>
          <a:lstStyle/>
          <a:p>
            <a:pPr marL="0"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CDR life cycle is iterative, with improved understanding and utility as maturity increases</a:t>
            </a:r>
          </a:p>
        </p:txBody>
      </p:sp>
      <p:sp>
        <p:nvSpPr>
          <p:cNvPr id="48" name="Pentagon 47"/>
          <p:cNvSpPr/>
          <p:nvPr/>
        </p:nvSpPr>
        <p:spPr>
          <a:xfrm flipH="1">
            <a:off x="5003800" y="2438400"/>
            <a:ext cx="3733800" cy="914400"/>
          </a:xfrm>
          <a:prstGeom prst="homePlat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High Maturity </a:t>
            </a:r>
          </a:p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SCOPE-CM Projects </a:t>
            </a:r>
          </a:p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(Full Operations Capability)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 flipH="1">
            <a:off x="5003800" y="3810000"/>
            <a:ext cx="3733800" cy="914400"/>
          </a:xfrm>
          <a:prstGeom prst="homePlat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Moderate Maturity </a:t>
            </a:r>
          </a:p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SCOPE-CM Projects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GB" sz="2000" dirty="0" smtClean="0">
                <a:solidFill>
                  <a:schemeClr val="tx1"/>
                </a:solidFill>
              </a:rPr>
              <a:t>Operations Capability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 flipH="1">
            <a:off x="5003800" y="5181600"/>
            <a:ext cx="3733800" cy="914400"/>
          </a:xfrm>
          <a:prstGeom prst="homePlate">
            <a:avLst/>
          </a:prstGeom>
          <a:solidFill>
            <a:srgbClr val="FCA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Initial Maturity </a:t>
            </a:r>
          </a:p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SCOPE-CM Projects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(Research Capability)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55601" y="133311"/>
            <a:ext cx="6629400" cy="70488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FCDRs addressed in phase 2 projects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3200" y="811800"/>
            <a:ext cx="9829800" cy="2160000"/>
            <a:chOff x="127000" y="909935"/>
            <a:chExt cx="9829800" cy="2976265"/>
          </a:xfrm>
        </p:grpSpPr>
        <p:sp>
          <p:nvSpPr>
            <p:cNvPr id="16" name="Rectangle 15"/>
            <p:cNvSpPr/>
            <p:nvPr/>
          </p:nvSpPr>
          <p:spPr>
            <a:xfrm>
              <a:off x="127000" y="990600"/>
              <a:ext cx="9829800" cy="2895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7747000" y="1676400"/>
              <a:ext cx="1524000" cy="1981200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Improved AVHRR FCDR</a:t>
              </a:r>
              <a:endParaRPr lang="en-GB" sz="2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08400" y="1295400"/>
              <a:ext cx="3429000" cy="23622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EUMETSAT CM-SAF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(SMHI, KNMI)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NOAA/NESDIS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ESA-CLOUD-CCI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ESA-SST-CCI</a:t>
              </a:r>
            </a:p>
            <a:p>
              <a:pPr algn="ctr"/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" name="Flowchart: Data 7"/>
            <p:cNvSpPr/>
            <p:nvPr/>
          </p:nvSpPr>
          <p:spPr>
            <a:xfrm>
              <a:off x="355600" y="1676400"/>
              <a:ext cx="2946400" cy="1828800"/>
            </a:xfrm>
            <a:prstGeom prst="flowChartInputOutpu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AVHRR GAC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MODIS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HIRS</a:t>
              </a:r>
              <a:endParaRPr lang="en-GB" sz="2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9800" y="909935"/>
              <a:ext cx="23727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(5+ years project)</a:t>
              </a:r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82804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3200" y="3076985"/>
            <a:ext cx="9829800" cy="2104615"/>
            <a:chOff x="127000" y="4343399"/>
            <a:chExt cx="9829800" cy="2895599"/>
          </a:xfrm>
        </p:grpSpPr>
        <p:sp>
          <p:nvSpPr>
            <p:cNvPr id="17" name="Rectangle 16"/>
            <p:cNvSpPr/>
            <p:nvPr/>
          </p:nvSpPr>
          <p:spPr>
            <a:xfrm>
              <a:off x="127000" y="4343399"/>
              <a:ext cx="9829800" cy="28955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7721600" y="5105400"/>
              <a:ext cx="1524000" cy="1981200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GEO FCDR (VIS, IR, WV)</a:t>
              </a:r>
              <a:endParaRPr lang="en-GB" sz="2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8400" y="4686554"/>
              <a:ext cx="3683000" cy="23622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algn="ctr"/>
              <a:endParaRPr lang="en-US" sz="2000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EUMETSAT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CM-SAF (DWD)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NOAA NCDC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JMA</a:t>
              </a:r>
            </a:p>
            <a:p>
              <a:pPr algn="ctr"/>
              <a:endParaRPr lang="en-US" sz="2000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CMA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IMD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KMA</a:t>
              </a:r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Flowchart: Data 10"/>
            <p:cNvSpPr/>
            <p:nvPr/>
          </p:nvSpPr>
          <p:spPr>
            <a:xfrm>
              <a:off x="355600" y="4821555"/>
              <a:ext cx="3200400" cy="2171446"/>
            </a:xfrm>
            <a:prstGeom prst="flowChartInputOutpu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HIRS,AIRS,IASIMETEOSAT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GOES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MTSAT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FY-2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66000" y="4366048"/>
              <a:ext cx="21996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(5 years project)</a:t>
              </a:r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280400" y="495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GB" dirty="0"/>
            </a:p>
          </p:txBody>
        </p:sp>
      </p:grpSp>
      <p:grpSp>
        <p:nvGrpSpPr>
          <p:cNvPr id="22" name="Content Placeholder 21"/>
          <p:cNvGrpSpPr>
            <a:grpSpLocks noGrp="1"/>
          </p:cNvGrpSpPr>
          <p:nvPr/>
        </p:nvGrpSpPr>
        <p:grpSpPr>
          <a:xfrm>
            <a:off x="202712" y="5257800"/>
            <a:ext cx="9906488" cy="2160000"/>
            <a:chOff x="127000" y="4191000"/>
            <a:chExt cx="9904674" cy="2895600"/>
          </a:xfrm>
        </p:grpSpPr>
        <p:sp>
          <p:nvSpPr>
            <p:cNvPr id="23" name="Rectangle 22"/>
            <p:cNvSpPr/>
            <p:nvPr/>
          </p:nvSpPr>
          <p:spPr>
            <a:xfrm>
              <a:off x="127000" y="4191000"/>
              <a:ext cx="9829800" cy="2895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2"/>
            <p:cNvGrpSpPr/>
            <p:nvPr/>
          </p:nvGrpSpPr>
          <p:grpSpPr>
            <a:xfrm>
              <a:off x="279400" y="4240086"/>
              <a:ext cx="9752274" cy="2606823"/>
              <a:chOff x="355600" y="4316286"/>
              <a:chExt cx="9752274" cy="2606823"/>
            </a:xfrm>
          </p:grpSpPr>
          <p:sp>
            <p:nvSpPr>
              <p:cNvPr id="26" name="Flowchart: Magnetic Disk 25"/>
              <p:cNvSpPr/>
              <p:nvPr/>
            </p:nvSpPr>
            <p:spPr>
              <a:xfrm>
                <a:off x="7721600" y="4876800"/>
                <a:ext cx="1524000" cy="1981200"/>
              </a:xfrm>
              <a:prstGeom prst="flowChartMagneticDisk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RO</a:t>
                </a:r>
                <a:endParaRPr lang="en-GB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783944" y="4560909"/>
                <a:ext cx="3683000" cy="23622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ROMSAF(DMI)  Met Office</a:t>
                </a:r>
              </a:p>
              <a:p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ECMWF               Moog</a:t>
                </a:r>
              </a:p>
              <a:p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EUMETSAT          UCAR</a:t>
                </a:r>
              </a:p>
              <a:p>
                <a:r>
                  <a:rPr lang="en-GB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GFZ                       SS&amp;E</a:t>
                </a:r>
              </a:p>
              <a:p>
                <a:r>
                  <a:rPr lang="en-GB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WEGC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28" name="Flowchart: Data 27"/>
              <p:cNvSpPr/>
              <p:nvPr/>
            </p:nvSpPr>
            <p:spPr>
              <a:xfrm>
                <a:off x="355600" y="4573651"/>
                <a:ext cx="3124088" cy="1953598"/>
              </a:xfrm>
              <a:prstGeom prst="flowChartInputOutpu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CHAMP, COSMIC, </a:t>
                </a:r>
                <a:r>
                  <a:rPr lang="en-GB" sz="2000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Metop</a:t>
                </a:r>
                <a:r>
                  <a:rPr lang="en-GB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/GRAS</a:t>
                </a:r>
              </a:p>
              <a:p>
                <a:pPr algn="ctr"/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+ECMWF (ERA Interim)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440874" y="4316286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(5 years project)</a:t>
                </a:r>
                <a:endParaRPr lang="en-GB" dirty="0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8204200" y="495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03200" y="4191000"/>
            <a:ext cx="9829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03200" y="1066800"/>
            <a:ext cx="9829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41400" y="152400"/>
            <a:ext cx="9241027" cy="70488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TCDR addressed in phase 2 projects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279400" y="4191000"/>
            <a:ext cx="9525000" cy="2590800"/>
            <a:chOff x="355600" y="3886200"/>
            <a:chExt cx="9525000" cy="2590800"/>
          </a:xfrm>
        </p:grpSpPr>
        <p:sp>
          <p:nvSpPr>
            <p:cNvPr id="9" name="Flowchart: Magnetic Disk 8"/>
            <p:cNvSpPr/>
            <p:nvPr/>
          </p:nvSpPr>
          <p:spPr>
            <a:xfrm>
              <a:off x="7721600" y="4495800"/>
              <a:ext cx="1524000" cy="1981200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Surface </a:t>
              </a:r>
              <a:r>
                <a:rPr lang="en-US" dirty="0" err="1" smtClean="0">
                  <a:solidFill>
                    <a:schemeClr val="tx1">
                      <a:lumMod val="50000"/>
                    </a:schemeClr>
                  </a:solidFill>
                </a:rPr>
                <a:t>albedo</a:t>
              </a:r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(LEO)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83000" y="4038600"/>
              <a:ext cx="3683000" cy="23622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CMSAF-FMI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NOAA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Univ. </a:t>
              </a:r>
              <a:r>
                <a:rPr lang="en-US" dirty="0" err="1" smtClean="0">
                  <a:solidFill>
                    <a:schemeClr val="tx1">
                      <a:lumMod val="50000"/>
                    </a:schemeClr>
                  </a:solidFill>
                </a:rPr>
                <a:t>Massachussetts</a:t>
              </a:r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EUMETSAT</a:t>
              </a:r>
            </a:p>
            <a:p>
              <a:pPr algn="ctr"/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Flowchart: Data 10"/>
            <p:cNvSpPr/>
            <p:nvPr/>
          </p:nvSpPr>
          <p:spPr>
            <a:xfrm>
              <a:off x="355600" y="4343400"/>
              <a:ext cx="2946400" cy="1828800"/>
            </a:xfrm>
            <a:prstGeom prst="flowChartInputOutpu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AVHRR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MODIS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80959" y="3886200"/>
              <a:ext cx="21996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(3 years project)</a:t>
              </a:r>
              <a:endParaRPr lang="en-GB" dirty="0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355600" y="1143000"/>
            <a:ext cx="9438641" cy="2590800"/>
            <a:chOff x="355600" y="3581400"/>
            <a:chExt cx="9438641" cy="2590800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7823200" y="4191000"/>
              <a:ext cx="1524000" cy="1981200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Surface </a:t>
              </a:r>
              <a:r>
                <a:rPr lang="en-US" dirty="0" err="1" smtClean="0">
                  <a:solidFill>
                    <a:schemeClr val="tx1">
                      <a:lumMod val="50000"/>
                    </a:schemeClr>
                  </a:solidFill>
                </a:rPr>
                <a:t>albedo</a:t>
              </a:r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(GEO)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32200" y="3657600"/>
              <a:ext cx="3683000" cy="23622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EUMETSAT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CM-SAF (</a:t>
              </a:r>
              <a:r>
                <a:rPr lang="en-US" dirty="0" err="1" smtClean="0">
                  <a:solidFill>
                    <a:schemeClr val="tx1">
                      <a:lumMod val="50000"/>
                    </a:schemeClr>
                  </a:solidFill>
                </a:rPr>
                <a:t>Meteo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 Swiss)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NOAA-NCDC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JMA</a:t>
              </a:r>
            </a:p>
          </p:txBody>
        </p:sp>
        <p:sp>
          <p:nvSpPr>
            <p:cNvPr id="19" name="Flowchart: Data 18"/>
            <p:cNvSpPr/>
            <p:nvPr/>
          </p:nvSpPr>
          <p:spPr>
            <a:xfrm>
              <a:off x="355600" y="4343400"/>
              <a:ext cx="2946400" cy="1828800"/>
            </a:xfrm>
            <a:prstGeom prst="flowChartInputOutpu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METEOSAT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GOES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HIMAWARI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94600" y="3581400"/>
              <a:ext cx="21996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(5 years project)</a:t>
              </a:r>
              <a:endParaRPr lang="en-GB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8204200" y="4953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83566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7000" y="1143000"/>
            <a:ext cx="9829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55600" y="0"/>
            <a:ext cx="9241027" cy="70488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 smtClean="0"/>
              <a:t>TCDR addressed in phase 2 projects</a:t>
            </a:r>
            <a:endParaRPr lang="en-GB" sz="2800" dirty="0"/>
          </a:p>
        </p:txBody>
      </p:sp>
      <p:grpSp>
        <p:nvGrpSpPr>
          <p:cNvPr id="2" name="Group 15"/>
          <p:cNvGrpSpPr/>
          <p:nvPr/>
        </p:nvGrpSpPr>
        <p:grpSpPr>
          <a:xfrm>
            <a:off x="279400" y="1143000"/>
            <a:ext cx="9499600" cy="2743200"/>
            <a:chOff x="381000" y="914400"/>
            <a:chExt cx="9499600" cy="2743200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7747000" y="1676400"/>
              <a:ext cx="1524000" cy="1981200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UTH/FTH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08400" y="1219200"/>
              <a:ext cx="3429000" cy="23622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NOAA-NESDIS</a:t>
              </a:r>
            </a:p>
            <a:p>
              <a:pPr algn="ctr"/>
              <a:r>
                <a:rPr lang="en-US" dirty="0" err="1" smtClean="0">
                  <a:solidFill>
                    <a:schemeClr val="tx1">
                      <a:lumMod val="50000"/>
                    </a:schemeClr>
                  </a:solidFill>
                </a:rPr>
                <a:t>Kiruna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50000"/>
                    </a:schemeClr>
                  </a:solidFill>
                </a:rPr>
                <a:t>Univ</a:t>
              </a:r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NCAR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Met Office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DWD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Miami </a:t>
              </a:r>
              <a:r>
                <a:rPr lang="en-US" dirty="0" err="1" smtClean="0">
                  <a:solidFill>
                    <a:schemeClr val="tx1">
                      <a:lumMod val="50000"/>
                    </a:schemeClr>
                  </a:solidFill>
                </a:rPr>
                <a:t>Univ</a:t>
              </a:r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9" name="Flowchart: Data 18"/>
            <p:cNvSpPr/>
            <p:nvPr/>
          </p:nvSpPr>
          <p:spPr>
            <a:xfrm>
              <a:off x="381000" y="1524000"/>
              <a:ext cx="2946400" cy="1828800"/>
            </a:xfrm>
            <a:prstGeom prst="flowChartInputOutpu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HIRS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AMSU/B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MHS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MVIRI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SEVIRI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13600" y="914400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(4 years project)</a:t>
              </a:r>
              <a:endParaRPr lang="en-GB" dirty="0"/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127000" y="4267200"/>
            <a:ext cx="9829800" cy="2895600"/>
            <a:chOff x="127000" y="4191000"/>
            <a:chExt cx="9829800" cy="2895600"/>
          </a:xfrm>
        </p:grpSpPr>
        <p:sp>
          <p:nvSpPr>
            <p:cNvPr id="15" name="Rectangle 14"/>
            <p:cNvSpPr/>
            <p:nvPr/>
          </p:nvSpPr>
          <p:spPr>
            <a:xfrm>
              <a:off x="127000" y="4191000"/>
              <a:ext cx="9829800" cy="2895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2"/>
            <p:cNvGrpSpPr/>
            <p:nvPr/>
          </p:nvGrpSpPr>
          <p:grpSpPr>
            <a:xfrm>
              <a:off x="279400" y="4343400"/>
              <a:ext cx="9677400" cy="2438400"/>
              <a:chOff x="355600" y="4419600"/>
              <a:chExt cx="9677400" cy="2438400"/>
            </a:xfrm>
          </p:grpSpPr>
          <p:sp>
            <p:nvSpPr>
              <p:cNvPr id="24" name="Flowchart: Magnetic Disk 23"/>
              <p:cNvSpPr/>
              <p:nvPr/>
            </p:nvSpPr>
            <p:spPr>
              <a:xfrm>
                <a:off x="7721600" y="4876800"/>
                <a:ext cx="1524000" cy="1981200"/>
              </a:xfrm>
              <a:prstGeom prst="flowChartMagneticDisk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RO</a:t>
                </a:r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83000" y="4495800"/>
                <a:ext cx="3683000" cy="23622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ROMSAF(DMI)  Met Office</a:t>
                </a:r>
              </a:p>
              <a:p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ECMWF               Moog</a:t>
                </a:r>
              </a:p>
              <a:p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EUMETSAT          UCAR</a:t>
                </a:r>
              </a:p>
              <a:p>
                <a:r>
                  <a:rPr lang="en-GB" dirty="0" smtClean="0">
                    <a:solidFill>
                      <a:schemeClr val="tx1">
                        <a:lumMod val="50000"/>
                      </a:schemeClr>
                    </a:solidFill>
                  </a:rPr>
                  <a:t>GFZ                       SS&amp;E</a:t>
                </a:r>
              </a:p>
              <a:p>
                <a:r>
                  <a:rPr lang="en-GB" dirty="0" smtClean="0">
                    <a:solidFill>
                      <a:schemeClr val="tx1">
                        <a:lumMod val="50000"/>
                      </a:schemeClr>
                    </a:solidFill>
                  </a:rPr>
                  <a:t>WEGC</a:t>
                </a:r>
              </a:p>
              <a:p>
                <a:pPr algn="ctr"/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Flowchart: Data 25"/>
              <p:cNvSpPr/>
              <p:nvPr/>
            </p:nvSpPr>
            <p:spPr>
              <a:xfrm>
                <a:off x="355600" y="4800600"/>
                <a:ext cx="3124200" cy="1828800"/>
              </a:xfrm>
              <a:prstGeom prst="flowChartInputOutpu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>
                        <a:lumMod val="50000"/>
                      </a:schemeClr>
                    </a:solidFill>
                  </a:rPr>
                  <a:t>CHAMP, COSMIC, </a:t>
                </a:r>
                <a:r>
                  <a:rPr lang="en-GB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Metop</a:t>
                </a:r>
                <a:r>
                  <a:rPr lang="en-GB" dirty="0" smtClean="0">
                    <a:solidFill>
                      <a:schemeClr val="tx1">
                        <a:lumMod val="50000"/>
                      </a:schemeClr>
                    </a:solidFill>
                  </a:rPr>
                  <a:t>/GRAS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+ECMWF (ERA Interim)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366000" y="4419600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(5 years project)</a:t>
                </a:r>
                <a:endParaRPr lang="en-GB" dirty="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8204200" y="495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GB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8204200" y="2057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7000" y="838200"/>
            <a:ext cx="9829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27000" y="4114800"/>
            <a:ext cx="9829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55600" y="0"/>
            <a:ext cx="9241027" cy="70488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 smtClean="0"/>
              <a:t>TCDR addressed in phase 2 projects</a:t>
            </a:r>
            <a:endParaRPr lang="en-GB" sz="2800" dirty="0"/>
          </a:p>
        </p:txBody>
      </p:sp>
      <p:grpSp>
        <p:nvGrpSpPr>
          <p:cNvPr id="2" name="Group 15"/>
          <p:cNvGrpSpPr/>
          <p:nvPr/>
        </p:nvGrpSpPr>
        <p:grpSpPr>
          <a:xfrm>
            <a:off x="279400" y="838200"/>
            <a:ext cx="9499600" cy="2743200"/>
            <a:chOff x="381000" y="914400"/>
            <a:chExt cx="9499600" cy="2743200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7747000" y="1676400"/>
              <a:ext cx="1524000" cy="1981200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Cloud product (ISCCP)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08400" y="1219200"/>
              <a:ext cx="3429000" cy="23622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NOAA NCEI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JMA, MSC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EUMETSAT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CMA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INPE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City College New York </a:t>
              </a:r>
            </a:p>
          </p:txBody>
        </p:sp>
        <p:sp>
          <p:nvSpPr>
            <p:cNvPr id="19" name="Flowchart: Data 18"/>
            <p:cNvSpPr/>
            <p:nvPr/>
          </p:nvSpPr>
          <p:spPr>
            <a:xfrm>
              <a:off x="381000" y="1524000"/>
              <a:ext cx="3048000" cy="1828800"/>
            </a:xfrm>
            <a:prstGeom prst="flowChartInputOutpu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GEO and LEO (VIS and IR)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13600" y="914400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(5+ years project)</a:t>
              </a:r>
              <a:endParaRPr lang="en-GB" dirty="0"/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279400" y="4343400"/>
            <a:ext cx="9677400" cy="2438400"/>
            <a:chOff x="355600" y="4419600"/>
            <a:chExt cx="9677400" cy="2438400"/>
          </a:xfrm>
        </p:grpSpPr>
        <p:sp>
          <p:nvSpPr>
            <p:cNvPr id="24" name="Flowchart: Magnetic Disk 23"/>
            <p:cNvSpPr/>
            <p:nvPr/>
          </p:nvSpPr>
          <p:spPr>
            <a:xfrm>
              <a:off x="7721600" y="4876800"/>
              <a:ext cx="1524000" cy="1981200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AMV 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ASR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 CSR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83000" y="4495800"/>
              <a:ext cx="3683000" cy="23622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JMA 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MSC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EUMETSAT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NOAA NCDC</a:t>
              </a:r>
            </a:p>
          </p:txBody>
        </p:sp>
        <p:sp>
          <p:nvSpPr>
            <p:cNvPr id="26" name="Flowchart: Data 25"/>
            <p:cNvSpPr/>
            <p:nvPr/>
          </p:nvSpPr>
          <p:spPr>
            <a:xfrm>
              <a:off x="355600" y="4800600"/>
              <a:ext cx="3124200" cy="1828800"/>
            </a:xfrm>
            <a:prstGeom prst="flowChartInputOutpu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LEO and GEO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66000" y="4419600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(5 years project)</a:t>
              </a:r>
              <a:endParaRPr lang="en-GB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8204200" y="175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GB" dirty="0"/>
          </a:p>
        </p:txBody>
      </p:sp>
      <p:grpSp>
        <p:nvGrpSpPr>
          <p:cNvPr id="4" name="Group 15"/>
          <p:cNvGrpSpPr/>
          <p:nvPr/>
        </p:nvGrpSpPr>
        <p:grpSpPr>
          <a:xfrm>
            <a:off x="8051800" y="4953000"/>
            <a:ext cx="533400" cy="400110"/>
            <a:chOff x="8051800" y="4953000"/>
            <a:chExt cx="533400" cy="400110"/>
          </a:xfrm>
        </p:grpSpPr>
        <p:sp>
          <p:nvSpPr>
            <p:cNvPr id="13" name="Oval 12"/>
            <p:cNvSpPr/>
            <p:nvPr/>
          </p:nvSpPr>
          <p:spPr>
            <a:xfrm>
              <a:off x="8128000" y="495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51800" y="49530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10</a:t>
              </a:r>
              <a:endParaRPr lang="en-GB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55600" y="0"/>
            <a:ext cx="9241027" cy="70488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 smtClean="0"/>
              <a:t>TCDR </a:t>
            </a:r>
            <a:r>
              <a:rPr lang="en-US" sz="2400" dirty="0" smtClean="0"/>
              <a:t>addressed</a:t>
            </a:r>
            <a:r>
              <a:rPr lang="en-US" sz="2800" dirty="0" smtClean="0"/>
              <a:t> in phase 2 projects</a:t>
            </a:r>
            <a:endParaRPr lang="en-GB" sz="2800" dirty="0"/>
          </a:p>
        </p:txBody>
      </p:sp>
      <p:grpSp>
        <p:nvGrpSpPr>
          <p:cNvPr id="3" name="Group 27"/>
          <p:cNvGrpSpPr/>
          <p:nvPr/>
        </p:nvGrpSpPr>
        <p:grpSpPr>
          <a:xfrm>
            <a:off x="203200" y="914400"/>
            <a:ext cx="9829800" cy="2895600"/>
            <a:chOff x="203200" y="1066800"/>
            <a:chExt cx="9829800" cy="2895600"/>
          </a:xfrm>
        </p:grpSpPr>
        <p:sp>
          <p:nvSpPr>
            <p:cNvPr id="25" name="Rectangle 24"/>
            <p:cNvSpPr/>
            <p:nvPr/>
          </p:nvSpPr>
          <p:spPr>
            <a:xfrm>
              <a:off x="203200" y="1066800"/>
              <a:ext cx="9829800" cy="2895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26"/>
            <p:cNvGrpSpPr/>
            <p:nvPr/>
          </p:nvGrpSpPr>
          <p:grpSpPr>
            <a:xfrm>
              <a:off x="355600" y="1143000"/>
              <a:ext cx="9677400" cy="2590800"/>
              <a:chOff x="355600" y="1143000"/>
              <a:chExt cx="9677400" cy="2590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708400" y="1295400"/>
                <a:ext cx="3429000" cy="23622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NOAA 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CSU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EUMETSAT CM-SAF</a:t>
                </a:r>
              </a:p>
              <a:p>
                <a:pPr algn="ctr"/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Flowchart: Data 7"/>
              <p:cNvSpPr/>
              <p:nvPr/>
            </p:nvSpPr>
            <p:spPr>
              <a:xfrm>
                <a:off x="355600" y="1600200"/>
                <a:ext cx="3200400" cy="1828800"/>
              </a:xfrm>
              <a:prstGeom prst="flowChartInputOutpu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>
                        <a:lumMod val="50000"/>
                      </a:schemeClr>
                    </a:solidFill>
                  </a:rPr>
                  <a:t>MODIS/AMSR/</a:t>
                </a:r>
                <a:r>
                  <a:rPr lang="en-GB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CloudSat</a:t>
                </a: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SSM/I  SSMIS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GPM</a:t>
                </a:r>
                <a:endParaRPr lang="en-GB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9" name="Group 25"/>
              <p:cNvGrpSpPr/>
              <p:nvPr/>
            </p:nvGrpSpPr>
            <p:grpSpPr>
              <a:xfrm>
                <a:off x="7366000" y="1143000"/>
                <a:ext cx="2667000" cy="2590800"/>
                <a:chOff x="7366000" y="1143000"/>
                <a:chExt cx="2667000" cy="2590800"/>
              </a:xfrm>
            </p:grpSpPr>
            <p:sp>
              <p:nvSpPr>
                <p:cNvPr id="4" name="Flowchart: Magnetic Disk 3"/>
                <p:cNvSpPr/>
                <p:nvPr/>
              </p:nvSpPr>
              <p:spPr>
                <a:xfrm>
                  <a:off x="7747000" y="1752600"/>
                  <a:ext cx="1524000" cy="1981200"/>
                </a:xfrm>
                <a:prstGeom prst="flowChartMagneticDisk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LWP &amp; RWP 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from MW</a:t>
                  </a:r>
                  <a:endParaRPr lang="en-GB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366000" y="1143000"/>
                  <a:ext cx="2667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(3 years project)</a:t>
                  </a:r>
                  <a:endParaRPr lang="en-GB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8356600" y="19050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7</a:t>
                  </a:r>
                  <a:endParaRPr lang="en-GB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>
            <a:off x="5652695" y="3048000"/>
            <a:ext cx="494105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56400" y="1600200"/>
            <a:ext cx="0" cy="144780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>
            <a:off x="812800" y="1066800"/>
            <a:ext cx="8305800" cy="228600"/>
          </a:xfrm>
          <a:prstGeom prst="bentConnector3">
            <a:avLst>
              <a:gd name="adj1" fmla="val 99654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651200" y="3200400"/>
            <a:ext cx="648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94400" y="1600200"/>
            <a:ext cx="0" cy="304800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89600" y="1600200"/>
            <a:ext cx="0" cy="304800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37200" y="1600200"/>
            <a:ext cx="0" cy="144780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98600" y="2590800"/>
            <a:ext cx="0" cy="320040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Magnetic Disk 1"/>
          <p:cNvSpPr/>
          <p:nvPr/>
        </p:nvSpPr>
        <p:spPr>
          <a:xfrm>
            <a:off x="101600" y="990600"/>
            <a:ext cx="939800" cy="1295400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8A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GSCIS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5918200" y="1219200"/>
            <a:ext cx="3960000" cy="468000"/>
            <a:chOff x="5611000" y="381000"/>
            <a:chExt cx="3960000" cy="4680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5611000" y="381000"/>
              <a:ext cx="3960000" cy="468000"/>
            </a:xfrm>
            <a:prstGeom prst="flowChartMagneticDisk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AVHRR FCDR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687200" y="53340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5</a:t>
              </a:r>
              <a:endParaRPr lang="en-GB" sz="2000" dirty="0"/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3939400" y="4572000"/>
            <a:ext cx="3960000" cy="468000"/>
            <a:chOff x="4241800" y="3657600"/>
            <a:chExt cx="3960000" cy="468000"/>
          </a:xfrm>
        </p:grpSpPr>
        <p:sp>
          <p:nvSpPr>
            <p:cNvPr id="5" name="Flowchart: Magnetic Disk 4"/>
            <p:cNvSpPr/>
            <p:nvPr/>
          </p:nvSpPr>
          <p:spPr>
            <a:xfrm>
              <a:off x="4241800" y="3657600"/>
              <a:ext cx="3960000" cy="468000"/>
            </a:xfrm>
            <a:prstGeom prst="flowChartMagneticDisk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AMV, ASR, CSR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12" name="Group 5"/>
            <p:cNvGrpSpPr/>
            <p:nvPr/>
          </p:nvGrpSpPr>
          <p:grpSpPr>
            <a:xfrm>
              <a:off x="4241800" y="3733800"/>
              <a:ext cx="457200" cy="369332"/>
              <a:chOff x="2597200" y="7010400"/>
              <a:chExt cx="457200" cy="36933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673400" y="7086600"/>
                <a:ext cx="252000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97200" y="70104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latin typeface="+mn-lt"/>
                  </a:rPr>
                  <a:t>10</a:t>
                </a:r>
                <a:endParaRPr lang="en-GB" sz="18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13" name="Group 33"/>
          <p:cNvGrpSpPr/>
          <p:nvPr/>
        </p:nvGrpSpPr>
        <p:grpSpPr>
          <a:xfrm>
            <a:off x="6073000" y="2895600"/>
            <a:ext cx="3960000" cy="468000"/>
            <a:chOff x="5920600" y="2057400"/>
            <a:chExt cx="3960000" cy="468000"/>
          </a:xfrm>
        </p:grpSpPr>
        <p:sp>
          <p:nvSpPr>
            <p:cNvPr id="9" name="Flowchart: Magnetic Disk 8"/>
            <p:cNvSpPr/>
            <p:nvPr/>
          </p:nvSpPr>
          <p:spPr>
            <a:xfrm>
              <a:off x="5920600" y="2057400"/>
              <a:ext cx="3960000" cy="468000"/>
            </a:xfrm>
            <a:prstGeom prst="flowChartMagneticDisk">
              <a:avLst/>
            </a:prstGeom>
            <a:solidFill>
              <a:srgbClr val="4FD1B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>
                      <a:lumMod val="50000"/>
                    </a:schemeClr>
                  </a:solidFill>
                </a:rPr>
                <a:t>Albedo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 (LEO)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994400" y="220980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GB" sz="2000" dirty="0"/>
            </a:p>
          </p:txBody>
        </p:sp>
      </p:grpSp>
      <p:grpSp>
        <p:nvGrpSpPr>
          <p:cNvPr id="20" name="Group 26"/>
          <p:cNvGrpSpPr/>
          <p:nvPr/>
        </p:nvGrpSpPr>
        <p:grpSpPr>
          <a:xfrm>
            <a:off x="1805800" y="1219200"/>
            <a:ext cx="3960000" cy="468000"/>
            <a:chOff x="2032000" y="304800"/>
            <a:chExt cx="3960000" cy="468000"/>
          </a:xfrm>
        </p:grpSpPr>
        <p:sp>
          <p:nvSpPr>
            <p:cNvPr id="14" name="Flowchart: Magnetic Disk 13"/>
            <p:cNvSpPr/>
            <p:nvPr/>
          </p:nvSpPr>
          <p:spPr>
            <a:xfrm>
              <a:off x="2032000" y="304800"/>
              <a:ext cx="3960000" cy="468000"/>
            </a:xfrm>
            <a:prstGeom prst="flowChartMagneticDisk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IOGEO (VIS IR FCDR) 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08200" y="431335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6</a:t>
              </a:r>
              <a:endParaRPr lang="en-GB" sz="2000" dirty="0"/>
            </a:p>
          </p:txBody>
        </p:sp>
      </p:grpSp>
      <p:grpSp>
        <p:nvGrpSpPr>
          <p:cNvPr id="21" name="Group 25"/>
          <p:cNvGrpSpPr/>
          <p:nvPr/>
        </p:nvGrpSpPr>
        <p:grpSpPr>
          <a:xfrm>
            <a:off x="1422400" y="2209800"/>
            <a:ext cx="3960000" cy="468000"/>
            <a:chOff x="2032000" y="914400"/>
            <a:chExt cx="4163364" cy="468000"/>
          </a:xfrm>
        </p:grpSpPr>
        <p:sp>
          <p:nvSpPr>
            <p:cNvPr id="16" name="Flowchart: Magnetic Disk 15"/>
            <p:cNvSpPr/>
            <p:nvPr/>
          </p:nvSpPr>
          <p:spPr>
            <a:xfrm>
              <a:off x="2032000" y="914400"/>
              <a:ext cx="4163364" cy="468000"/>
            </a:xfrm>
            <a:prstGeom prst="flowChartMagneticDisk">
              <a:avLst/>
            </a:prstGeom>
            <a:solidFill>
              <a:srgbClr val="D8E937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UTH/FTH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108200" y="104340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GB" sz="2000" dirty="0"/>
            </a:p>
          </p:txBody>
        </p:sp>
      </p:grpSp>
      <p:grpSp>
        <p:nvGrpSpPr>
          <p:cNvPr id="22" name="Group 24"/>
          <p:cNvGrpSpPr/>
          <p:nvPr/>
        </p:nvGrpSpPr>
        <p:grpSpPr>
          <a:xfrm>
            <a:off x="1651000" y="2895600"/>
            <a:ext cx="3960000" cy="468000"/>
            <a:chOff x="2032000" y="1513200"/>
            <a:chExt cx="3960000" cy="468000"/>
          </a:xfrm>
        </p:grpSpPr>
        <p:sp>
          <p:nvSpPr>
            <p:cNvPr id="18" name="Flowchart: Magnetic Disk 17"/>
            <p:cNvSpPr/>
            <p:nvPr/>
          </p:nvSpPr>
          <p:spPr>
            <a:xfrm>
              <a:off x="2032000" y="1513200"/>
              <a:ext cx="3960000" cy="468000"/>
            </a:xfrm>
            <a:prstGeom prst="flowChartMagneticDisk">
              <a:avLst/>
            </a:prstGeom>
            <a:solidFill>
              <a:srgbClr val="D8E937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>
                      <a:lumMod val="50000"/>
                    </a:schemeClr>
                  </a:solidFill>
                </a:rPr>
                <a:t>Albedo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 (GEO)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108200" y="163413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GB" sz="2000" dirty="0"/>
            </a:p>
          </p:txBody>
        </p:sp>
      </p:grpSp>
      <p:grpSp>
        <p:nvGrpSpPr>
          <p:cNvPr id="25" name="Group 35"/>
          <p:cNvGrpSpPr/>
          <p:nvPr/>
        </p:nvGrpSpPr>
        <p:grpSpPr>
          <a:xfrm>
            <a:off x="736600" y="5486400"/>
            <a:ext cx="3960000" cy="468000"/>
            <a:chOff x="1574800" y="5334000"/>
            <a:chExt cx="3960000" cy="468000"/>
          </a:xfrm>
        </p:grpSpPr>
        <p:sp>
          <p:nvSpPr>
            <p:cNvPr id="23" name="Flowchart: Magnetic Disk 22"/>
            <p:cNvSpPr/>
            <p:nvPr/>
          </p:nvSpPr>
          <p:spPr>
            <a:xfrm>
              <a:off x="1574800" y="5334000"/>
              <a:ext cx="3960000" cy="46800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RO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651000" y="548640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8</a:t>
              </a:r>
              <a:endParaRPr lang="en-GB" sz="2000" dirty="0"/>
            </a:p>
          </p:txBody>
        </p:sp>
      </p:grpSp>
      <p:grpSp>
        <p:nvGrpSpPr>
          <p:cNvPr id="26" name="Group 29"/>
          <p:cNvGrpSpPr/>
          <p:nvPr/>
        </p:nvGrpSpPr>
        <p:grpSpPr>
          <a:xfrm>
            <a:off x="3939400" y="3810000"/>
            <a:ext cx="3960000" cy="468000"/>
            <a:chOff x="1270000" y="2667000"/>
            <a:chExt cx="3960000" cy="468000"/>
          </a:xfrm>
        </p:grpSpPr>
        <p:sp>
          <p:nvSpPr>
            <p:cNvPr id="31" name="Flowchart: Magnetic Disk 30"/>
            <p:cNvSpPr/>
            <p:nvPr/>
          </p:nvSpPr>
          <p:spPr>
            <a:xfrm>
              <a:off x="1270000" y="2667000"/>
              <a:ext cx="3960000" cy="468000"/>
            </a:xfrm>
            <a:prstGeom prst="flowChartMagneticDisk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ISCCP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399000" y="279600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9</a:t>
              </a:r>
              <a:endParaRPr lang="en-GB" sz="2000" dirty="0"/>
            </a:p>
          </p:txBody>
        </p:sp>
      </p:grpSp>
      <p:sp>
        <p:nvSpPr>
          <p:cNvPr id="37" name="Flowchart: Magnetic Disk 36"/>
          <p:cNvSpPr/>
          <p:nvPr/>
        </p:nvSpPr>
        <p:spPr>
          <a:xfrm>
            <a:off x="736600" y="6248400"/>
            <a:ext cx="3960000" cy="468000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LWP RWP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12800" y="640080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7</a:t>
            </a:r>
            <a:endParaRPr lang="en-GB" sz="20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622800" y="1676400"/>
            <a:ext cx="0" cy="53340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14" idx="2"/>
          </p:cNvCxnSpPr>
          <p:nvPr/>
        </p:nvCxnSpPr>
        <p:spPr>
          <a:xfrm>
            <a:off x="1041400" y="1447800"/>
            <a:ext cx="764400" cy="5400"/>
          </a:xfrm>
          <a:prstGeom prst="line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\\fsw0642\user2\HewisonT\DesktopW7\GSICS180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812800" cy="357105"/>
          </a:xfrm>
          <a:prstGeom prst="rect">
            <a:avLst/>
          </a:prstGeom>
          <a:noFill/>
        </p:spPr>
      </p:pic>
      <p:cxnSp>
        <p:nvCxnSpPr>
          <p:cNvPr id="66" name="Shape 65"/>
          <p:cNvCxnSpPr>
            <a:stCxn id="2" idx="3"/>
            <a:endCxn id="18" idx="2"/>
          </p:cNvCxnSpPr>
          <p:nvPr/>
        </p:nvCxnSpPr>
        <p:spPr>
          <a:xfrm rot="16200000" flipH="1">
            <a:off x="689450" y="2168050"/>
            <a:ext cx="843600" cy="1079500"/>
          </a:xfrm>
          <a:prstGeom prst="bentConnector2">
            <a:avLst/>
          </a:prstGeom>
          <a:ln w="3810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16" idx="2"/>
          </p:cNvCxnSpPr>
          <p:nvPr/>
        </p:nvCxnSpPr>
        <p:spPr>
          <a:xfrm>
            <a:off x="584200" y="2438400"/>
            <a:ext cx="838200" cy="5400"/>
          </a:xfrm>
          <a:prstGeom prst="line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2" idx="3"/>
          </p:cNvCxnSpPr>
          <p:nvPr/>
        </p:nvCxnSpPr>
        <p:spPr>
          <a:xfrm rot="16200000" flipH="1">
            <a:off x="1376450" y="1481050"/>
            <a:ext cx="1758000" cy="336790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2" idx="3"/>
            <a:endCxn id="8" idx="1"/>
          </p:cNvCxnSpPr>
          <p:nvPr/>
        </p:nvCxnSpPr>
        <p:spPr>
          <a:xfrm rot="16200000" flipH="1">
            <a:off x="982017" y="1875483"/>
            <a:ext cx="2546866" cy="336790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itle 3"/>
          <p:cNvSpPr txBox="1">
            <a:spLocks/>
          </p:cNvSpPr>
          <p:nvPr/>
        </p:nvSpPr>
        <p:spPr>
          <a:xfrm>
            <a:off x="279400" y="114300"/>
            <a:ext cx="9601200" cy="571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 interactions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80" name="Flowchart: Magnetic Disk 79"/>
          <p:cNvSpPr/>
          <p:nvPr/>
        </p:nvSpPr>
        <p:spPr>
          <a:xfrm>
            <a:off x="8585200" y="5943600"/>
            <a:ext cx="1066800" cy="1295400"/>
          </a:xfrm>
          <a:prstGeom prst="flowChartMagneticDisk">
            <a:avLst/>
          </a:prstGeom>
          <a:solidFill>
            <a:srgbClr val="EED412"/>
          </a:solidFill>
          <a:ln>
            <a:solidFill>
              <a:srgbClr val="F8A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USERS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985000" y="5791200"/>
            <a:ext cx="1371600" cy="381000"/>
          </a:xfrm>
          <a:prstGeom prst="straightConnector1">
            <a:avLst/>
          </a:prstGeom>
          <a:ln w="44450">
            <a:solidFill>
              <a:schemeClr val="tx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594600" y="5257800"/>
            <a:ext cx="838200" cy="533400"/>
          </a:xfrm>
          <a:prstGeom prst="straightConnector1">
            <a:avLst/>
          </a:prstGeom>
          <a:ln w="44450">
            <a:solidFill>
              <a:schemeClr val="tx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6680200" y="6477000"/>
            <a:ext cx="1600200" cy="76200"/>
          </a:xfrm>
          <a:prstGeom prst="straightConnector1">
            <a:avLst/>
          </a:prstGeom>
          <a:ln w="44450">
            <a:solidFill>
              <a:schemeClr val="tx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8280400" y="4724400"/>
            <a:ext cx="457200" cy="914400"/>
          </a:xfrm>
          <a:prstGeom prst="straightConnector1">
            <a:avLst/>
          </a:prstGeom>
          <a:ln w="44450">
            <a:solidFill>
              <a:schemeClr val="tx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966200" y="4572000"/>
            <a:ext cx="76200" cy="914400"/>
          </a:xfrm>
          <a:prstGeom prst="straightConnector1">
            <a:avLst/>
          </a:prstGeom>
          <a:ln w="44450">
            <a:solidFill>
              <a:schemeClr val="tx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9347200" y="4495800"/>
            <a:ext cx="381000" cy="1066800"/>
          </a:xfrm>
          <a:prstGeom prst="straightConnector1">
            <a:avLst/>
          </a:prstGeom>
          <a:ln w="44450">
            <a:solidFill>
              <a:schemeClr val="tx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3200" y="914400"/>
            <a:ext cx="4191000" cy="2782536"/>
            <a:chOff x="127000" y="3733800"/>
            <a:chExt cx="4191000" cy="2782536"/>
          </a:xfrm>
        </p:grpSpPr>
        <p:pic>
          <p:nvPicPr>
            <p:cNvPr id="9" name="Picture 8" descr="MM_SCM01_UTHpolar_Shi.jpg"/>
            <p:cNvPicPr>
              <a:picLocks noChangeAspect="1"/>
            </p:cNvPicPr>
            <p:nvPr/>
          </p:nvPicPr>
          <p:blipFill>
            <a:blip r:embed="rId3" cstate="print"/>
            <a:srcRect l="4396" r="6593"/>
            <a:stretch>
              <a:fillRect/>
            </a:stretch>
          </p:blipFill>
          <p:spPr>
            <a:xfrm>
              <a:off x="203200" y="3962400"/>
              <a:ext cx="4114800" cy="25539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7000" y="3733800"/>
              <a:ext cx="3132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SCM01 UTH polar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CDR 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9400" y="4114800"/>
            <a:ext cx="4267200" cy="2743200"/>
            <a:chOff x="50800" y="838200"/>
            <a:chExt cx="4267200" cy="2743200"/>
          </a:xfrm>
        </p:grpSpPr>
        <p:sp>
          <p:nvSpPr>
            <p:cNvPr id="18" name="TextBox 17"/>
            <p:cNvSpPr txBox="1"/>
            <p:nvPr/>
          </p:nvSpPr>
          <p:spPr>
            <a:xfrm>
              <a:off x="50800" y="838200"/>
              <a:ext cx="3387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SCM03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Albedo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GEO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CDR 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MM_SCM03_albedoGEO_alessio.jpg"/>
            <p:cNvPicPr>
              <a:picLocks noChangeAspect="1"/>
            </p:cNvPicPr>
            <p:nvPr/>
          </p:nvPicPr>
          <p:blipFill>
            <a:blip r:embed="rId4" cstate="print"/>
            <a:srcRect l="4372" t="2975" r="5464" b="1831"/>
            <a:stretch>
              <a:fillRect/>
            </a:stretch>
          </p:blipFill>
          <p:spPr>
            <a:xfrm>
              <a:off x="127000" y="1143000"/>
              <a:ext cx="4191000" cy="24384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003800" y="4114800"/>
            <a:ext cx="4191000" cy="2667000"/>
            <a:chOff x="127000" y="762000"/>
            <a:chExt cx="4191000" cy="2667000"/>
          </a:xfrm>
        </p:grpSpPr>
        <p:pic>
          <p:nvPicPr>
            <p:cNvPr id="21" name="Picture 20" descr="MM_SCM05_AVHRR_FCDR_Goran.jpg"/>
            <p:cNvPicPr>
              <a:picLocks noChangeAspect="1"/>
            </p:cNvPicPr>
            <p:nvPr/>
          </p:nvPicPr>
          <p:blipFill>
            <a:blip r:embed="rId5" cstate="print"/>
            <a:srcRect l="2748" t="2993" r="6551" b="4239"/>
            <a:stretch>
              <a:fillRect/>
            </a:stretch>
          </p:blipFill>
          <p:spPr>
            <a:xfrm>
              <a:off x="127000" y="1066800"/>
              <a:ext cx="4191000" cy="2362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7000" y="762000"/>
              <a:ext cx="2834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SCM05 AVHRR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CDR 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51400" y="895290"/>
            <a:ext cx="354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SCM01 UTH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Meteosat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CDR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 descr="MM_SCM01_UTH_Meteosat_Shi.jpg"/>
          <p:cNvPicPr>
            <a:picLocks noChangeAspect="1"/>
          </p:cNvPicPr>
          <p:nvPr/>
        </p:nvPicPr>
        <p:blipFill>
          <a:blip r:embed="rId6" cstate="print"/>
          <a:srcRect l="3297" t="2984" r="6044" b="4524"/>
          <a:stretch>
            <a:fillRect/>
          </a:stretch>
        </p:blipFill>
        <p:spPr>
          <a:xfrm>
            <a:off x="4895570" y="1219200"/>
            <a:ext cx="4191000" cy="2362200"/>
          </a:xfrm>
          <a:prstGeom prst="rect">
            <a:avLst/>
          </a:prstGeom>
        </p:spPr>
      </p:pic>
      <p:sp>
        <p:nvSpPr>
          <p:cNvPr id="27" name="Title 3"/>
          <p:cNvSpPr txBox="1">
            <a:spLocks/>
          </p:cNvSpPr>
          <p:nvPr/>
        </p:nvSpPr>
        <p:spPr>
          <a:xfrm>
            <a:off x="279400" y="114300"/>
            <a:ext cx="9601200" cy="571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 maturity – self assessment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927600" y="971490"/>
            <a:ext cx="4191000" cy="2762310"/>
            <a:chOff x="4622800" y="838200"/>
            <a:chExt cx="4191000" cy="2762310"/>
          </a:xfrm>
        </p:grpSpPr>
        <p:sp>
          <p:nvSpPr>
            <p:cNvPr id="14" name="TextBox 13"/>
            <p:cNvSpPr txBox="1"/>
            <p:nvPr/>
          </p:nvSpPr>
          <p:spPr>
            <a:xfrm>
              <a:off x="4637691" y="838200"/>
              <a:ext cx="2347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SCM08 RO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CDR 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15" descr="MM_SCM08_RO_Hans.jpg"/>
            <p:cNvPicPr>
              <a:picLocks noChangeAspect="1"/>
            </p:cNvPicPr>
            <p:nvPr/>
          </p:nvPicPr>
          <p:blipFill>
            <a:blip r:embed="rId2" cstate="print"/>
            <a:srcRect l="3242" t="2941" r="7614" b="2941"/>
            <a:stretch>
              <a:fillRect/>
            </a:stretch>
          </p:blipFill>
          <p:spPr>
            <a:xfrm>
              <a:off x="4622800" y="1162110"/>
              <a:ext cx="4191000" cy="24384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55600" y="4038600"/>
            <a:ext cx="4191000" cy="2667000"/>
            <a:chOff x="4394200" y="762000"/>
            <a:chExt cx="4191000" cy="2667000"/>
          </a:xfrm>
        </p:grpSpPr>
        <p:pic>
          <p:nvPicPr>
            <p:cNvPr id="20" name="Picture 19" descr="MM_SCM10_AMV_shimoji.jpg"/>
            <p:cNvPicPr>
              <a:picLocks noChangeAspect="1"/>
            </p:cNvPicPr>
            <p:nvPr/>
          </p:nvPicPr>
          <p:blipFill>
            <a:blip r:embed="rId3" cstate="print"/>
            <a:srcRect l="3297" t="2991" r="6044" b="4282"/>
            <a:stretch>
              <a:fillRect/>
            </a:stretch>
          </p:blipFill>
          <p:spPr>
            <a:xfrm>
              <a:off x="4394200" y="1066800"/>
              <a:ext cx="4191000" cy="23622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94200" y="762000"/>
              <a:ext cx="2504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SCM10 AMV TCDR 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5600" y="990600"/>
            <a:ext cx="4114800" cy="2667000"/>
            <a:chOff x="4470400" y="3733800"/>
            <a:chExt cx="4114800" cy="2667000"/>
          </a:xfrm>
        </p:grpSpPr>
        <p:pic>
          <p:nvPicPr>
            <p:cNvPr id="26" name="Picture 25" descr="MM_SCM01_IOGEO_rob.jpg"/>
            <p:cNvPicPr>
              <a:picLocks noChangeAspect="1"/>
            </p:cNvPicPr>
            <p:nvPr/>
          </p:nvPicPr>
          <p:blipFill>
            <a:blip r:embed="rId4" cstate="print"/>
            <a:srcRect l="3340" t="3030" r="6485" b="3030"/>
            <a:stretch>
              <a:fillRect/>
            </a:stretch>
          </p:blipFill>
          <p:spPr>
            <a:xfrm>
              <a:off x="4470400" y="4038600"/>
              <a:ext cx="4114800" cy="23622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470400" y="3733800"/>
              <a:ext cx="2778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SCM06  VIS/IR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CDR 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itle 3"/>
          <p:cNvSpPr txBox="1">
            <a:spLocks/>
          </p:cNvSpPr>
          <p:nvPr/>
        </p:nvSpPr>
        <p:spPr>
          <a:xfrm>
            <a:off x="279400" y="114300"/>
            <a:ext cx="9601200" cy="571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 maturity – self assessment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/>
          <p:nvPr/>
        </p:nvSpPr>
        <p:spPr>
          <a:xfrm>
            <a:off x="279400" y="990601"/>
            <a:ext cx="9652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>The SCOPE-CM phase-2 is successfully entering its third year. 7 TCDR are/will be generated. 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SCOPE-CM Projects are developing </a:t>
            </a:r>
            <a:r>
              <a:rPr 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>3 FCDRs </a:t>
            </a:r>
            <a:r>
              <a:rPr 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that will both have a useful past record and are sustainable given the anticipated observing system of the future:</a:t>
            </a:r>
          </a:p>
          <a:p>
            <a:pPr marL="1800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GEO-Ring IR and Visible FCDR (30+ years)</a:t>
            </a:r>
          </a:p>
          <a:p>
            <a:pPr marL="1800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AVHRR IR and  Visible FCDR (30+ years)</a:t>
            </a:r>
          </a:p>
          <a:p>
            <a:pPr marL="1800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RO Bending Angles (13 years)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There are </a:t>
            </a:r>
            <a:r>
              <a:rPr 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>also a </a:t>
            </a:r>
            <a:r>
              <a:rPr 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number of other FCDRs from </a:t>
            </a:r>
            <a:r>
              <a:rPr 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>SCOPE-CM collaborators </a:t>
            </a:r>
            <a:r>
              <a:rPr 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that are available but not </a:t>
            </a:r>
            <a:r>
              <a:rPr 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>as SCOPE-CM </a:t>
            </a:r>
            <a:r>
              <a:rPr 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collaborative products (e.g. HIRS Ch 12 BT, SSMI-SSMI/S).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The SCOPE-CM ECVs/TCDRs that depend on these include many from ISSCP, albedo, UTH, etc. but there are many more candidates (LST, SST, sea ice, snow cover</a:t>
            </a:r>
            <a:r>
              <a:rPr 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>). We can help call these out in the WG Climate analysis.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>It s very important that SCOPE-CM activities continued to be supported. 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>It is crucial to be able to have access to additional existing satellite data (e.g. Indian Ocean GEO data) to close gaps in coverage.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Helvetica" pitchFamily="34" charset="0"/>
              <a:ea typeface="Times New Roman" charset="0"/>
              <a:cs typeface="Helvetica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2000" dirty="0">
              <a:effectLst/>
              <a:latin typeface="Helvetica" pitchFamily="34" charset="0"/>
              <a:ea typeface="Times New Roman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" y="152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>
          <a:xfrm>
            <a:off x="2717800" y="190511"/>
            <a:ext cx="7162800" cy="419089"/>
          </a:xfrm>
          <a:prstGeom prst="rect">
            <a:avLst/>
          </a:prstGeo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SCOPE-CM background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956800" cy="55206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GB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aim of the Sustained, Co-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Ordinated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Processing of Environmental Satellite Data for Climate Monitoring (SCOPE-CM) is </a:t>
            </a:r>
            <a:r>
              <a:rPr lang="en-US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enable a network of facilities ensuring continuous and sustained provision of high-quality dataset for climate monitoring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foundation of SCOPE-CM is the network of relevant space agencies and other organizations (including GSICS) with the aim to </a:t>
            </a:r>
            <a:r>
              <a:rPr lang="en-US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develop, extend and preserve the capabilities and skills of generating and re-generating Climate Data Records (CDR). 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79400" y="114300"/>
            <a:ext cx="9601200" cy="571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Future plan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1066800"/>
            <a:ext cx="9753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SCOPE-CM has a unique value to foster multi-agency collaboration and sustainability of processing.</a:t>
            </a:r>
          </a:p>
          <a:p>
            <a:pPr indent="-457200"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Next phase/direction for SCOPE-CM are being setup in 2016 (next SEP meeting in September 2016 during the EUMETSSAT conference).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prove that SCOPE-CM has </a:t>
            </a:r>
            <a:r>
              <a:rPr lang="en-GB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establish structures for sustainable generation of multiagency Fundamental CDRs and Thematic CDRs – project FCDR/TCDR delivery –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consider the feasibility of operational production of sustained ICDRs to meet emerging requirements – latency, quality –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identify future CDRs Based on the CEOS-WGC recommendation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2729" y="2929009"/>
            <a:ext cx="3009127" cy="744260"/>
          </a:xfrm>
          <a:prstGeom prst="rect">
            <a:avLst/>
          </a:prstGeom>
          <a:noFill/>
        </p:spPr>
        <p:txBody>
          <a:bodyPr wrap="none" lIns="96981" tIns="48491" rIns="96981" bIns="48491" rtlCol="0">
            <a:spAutoFit/>
          </a:bodyPr>
          <a:lstStyle/>
          <a:p>
            <a:r>
              <a:rPr lang="en-GB" sz="4200" dirty="0" smtClean="0">
                <a:latin typeface="Arial" pitchFamily="34" charset="0"/>
                <a:cs typeface="Arial" pitchFamily="34" charset="0"/>
              </a:rPr>
              <a:t>Thank you 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flipV="1">
            <a:off x="1422400" y="1676400"/>
            <a:ext cx="4495800" cy="2286000"/>
          </a:xfrm>
          <a:prstGeom prst="straightConnector1">
            <a:avLst/>
          </a:prstGeom>
          <a:ln w="76200">
            <a:solidFill>
              <a:srgbClr val="D8E937"/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5" descr="SCOPE-CM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800" y="1295400"/>
            <a:ext cx="2801726" cy="708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527800" y="2133600"/>
            <a:ext cx="0" cy="1600200"/>
          </a:xfrm>
          <a:prstGeom prst="straightConnector1">
            <a:avLst/>
          </a:prstGeom>
          <a:ln w="76200">
            <a:solidFill>
              <a:srgbClr val="D8E937"/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2794" t="42600" r="51769" b="33460"/>
          <a:stretch>
            <a:fillRect/>
          </a:stretch>
        </p:blipFill>
        <p:spPr bwMode="auto">
          <a:xfrm>
            <a:off x="4775200" y="3810000"/>
            <a:ext cx="5109120" cy="21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/>
        </p:nvGraphicFramePr>
        <p:xfrm>
          <a:off x="431800" y="1066800"/>
          <a:ext cx="396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2717800" y="190511"/>
            <a:ext cx="7162800" cy="41908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SCOPE-CM background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79400" y="4724400"/>
            <a:ext cx="9372600" cy="2286000"/>
          </a:xfrm>
          <a:prstGeom prst="rect">
            <a:avLst/>
          </a:prstGeom>
          <a:solidFill>
            <a:schemeClr val="accent1">
              <a:alpha val="31000"/>
            </a:schemeClr>
          </a:solidFill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25400" y="990600"/>
            <a:ext cx="10160000" cy="1390591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GB" sz="2100" dirty="0" smtClean="0">
                <a:latin typeface="Arial" pitchFamily="34" charset="0"/>
                <a:cs typeface="Arial" pitchFamily="34" charset="0"/>
              </a:rPr>
              <a:t>SCOPE-CM is one component of an end-to-end system with the </a:t>
            </a:r>
            <a:r>
              <a:rPr lang="en-GB" sz="2100" b="1" dirty="0" smtClean="0">
                <a:latin typeface="Arial" pitchFamily="34" charset="0"/>
                <a:cs typeface="Arial" pitchFamily="34" charset="0"/>
              </a:rPr>
              <a:t>final objective of climate monitoring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having the satellite observations represented by the WMO Integrated Global Observing System at one end and the CDR user community at the other end.  </a:t>
            </a:r>
            <a:endParaRPr lang="en-GB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4840909"/>
            <a:ext cx="9397329" cy="1021259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CDR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is defined as a time series of measurements of sufficient length, consistency, and continuity to determine climate variability and change.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5762379"/>
            <a:ext cx="4717773" cy="1590645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GB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FCDR</a:t>
            </a:r>
            <a:r>
              <a:rPr lang="en-GB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 homogeneous long-term dataset of radiances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/BT/bending angles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encompassing different sensors and platform with spatial and temporal overlaps.</a:t>
            </a:r>
          </a:p>
          <a:p>
            <a:r>
              <a:rPr lang="en-GB" sz="25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0000" y="5791200"/>
            <a:ext cx="488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TCDR</a:t>
            </a:r>
            <a:r>
              <a:rPr lang="en-GB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geophysical variables derived from the FCDR that can be understood as a satellite product associated with an ECV.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Elbow Connector 17"/>
          <p:cNvCxnSpPr/>
          <p:nvPr/>
        </p:nvCxnSpPr>
        <p:spPr bwMode="auto">
          <a:xfrm>
            <a:off x="6047154" y="3775881"/>
            <a:ext cx="937846" cy="1016000"/>
          </a:xfrm>
          <a:prstGeom prst="bentConnector3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 rot="16200000" flipH="1">
            <a:off x="5800300" y="2639150"/>
            <a:ext cx="955343" cy="13998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 descr="end-to-end-syst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86376"/>
            <a:ext cx="9880600" cy="2261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5600" y="0"/>
            <a:ext cx="972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Conceptual view of the end-to-end system for the exploitation of satellite observations for climate monitoring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mo_stationery_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3429000"/>
            <a:ext cx="102521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eos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200" y="4114800"/>
            <a:ext cx="1028314" cy="43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000" y="5638800"/>
            <a:ext cx="965200" cy="79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468px-NOAA_logo_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2200" y="914400"/>
            <a:ext cx="608419" cy="61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ma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6000" y="2209800"/>
            <a:ext cx="62684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Japan_Meteorological_Agency_log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0400" y="1905000"/>
            <a:ext cx="901909" cy="9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EUMETSATLogo_ver_noTagline_gradie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51800" y="762000"/>
            <a:ext cx="1318364" cy="10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MSAFLogo_hor_noTagline_gradient_RG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8400" y="1752600"/>
            <a:ext cx="974638" cy="3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COS-logo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9800" y="5486400"/>
            <a:ext cx="1260231" cy="394035"/>
          </a:xfrm>
          <a:prstGeom prst="rect">
            <a:avLst/>
          </a:prstGeom>
        </p:spPr>
      </p:pic>
      <p:pic>
        <p:nvPicPr>
          <p:cNvPr id="15" name="Picture 14" descr="GEO_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32600" y="4648200"/>
            <a:ext cx="2301631" cy="804333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177800" y="1143000"/>
            <a:ext cx="6705600" cy="5864536"/>
          </a:xfrm>
          <a:prstGeom prst="rect">
            <a:avLst/>
          </a:prstGeom>
        </p:spPr>
        <p:txBody>
          <a:bodyPr lIns="96981" tIns="48491" rIns="96981" bIns="48491"/>
          <a:lstStyle/>
          <a:p>
            <a:pPr marL="385719" lvl="1" indent="-385719" algn="just" defTabSz="969813">
              <a:spcBef>
                <a:spcPct val="20000"/>
              </a:spcBef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Coordinated international network to produce CDRs from multi-agency mission data in operational environment addressing GCOS requirements</a:t>
            </a:r>
            <a:endParaRPr lang="en-GB" sz="220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85719" lvl="1" indent="-385719" algn="just" defTabSz="9698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20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63680" indent="-363680" algn="just" defTabSz="969813">
              <a:spcBef>
                <a:spcPct val="20000"/>
              </a:spcBef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Current Participants of the SCOPE-CM Network</a:t>
            </a:r>
          </a:p>
          <a:p>
            <a:pPr marL="363680" indent="-363680" algn="just" defTabSz="969813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2200" u="sng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Operational Satellite operators</a:t>
            </a:r>
            <a:r>
              <a:rPr lang="en-GB" sz="22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87973" lvl="1" indent="-303066" algn="just" defTabSz="969813">
              <a:spcBef>
                <a:spcPct val="20000"/>
              </a:spcBef>
              <a:buFontTx/>
              <a:buChar char="–"/>
              <a:defRPr/>
            </a:pPr>
            <a:r>
              <a:rPr lang="en-GB" sz="2200" kern="0" dirty="0" smtClean="0">
                <a:solidFill>
                  <a:srgbClr val="2B3461"/>
                </a:solidFill>
                <a:latin typeface="Arial" pitchFamily="34" charset="0"/>
                <a:cs typeface="Arial" pitchFamily="34" charset="0"/>
              </a:rPr>
              <a:t>EUMETSAT, NOAA, JMA, IMD, CMA, KMA</a:t>
            </a:r>
            <a:endParaRPr lang="en-US" sz="2200" kern="0" dirty="0" smtClean="0">
              <a:solidFill>
                <a:srgbClr val="2B3461"/>
              </a:solidFill>
              <a:latin typeface="Arial" pitchFamily="34" charset="0"/>
              <a:cs typeface="Arial" pitchFamily="34" charset="0"/>
            </a:endParaRPr>
          </a:p>
          <a:p>
            <a:pPr marL="484907" lvl="1" algn="just" defTabSz="969813">
              <a:spcBef>
                <a:spcPct val="20000"/>
              </a:spcBef>
              <a:defRPr/>
            </a:pPr>
            <a:endParaRPr lang="en-GB" sz="2200" kern="0" dirty="0" smtClean="0">
              <a:solidFill>
                <a:srgbClr val="2B3461"/>
              </a:solidFill>
              <a:latin typeface="Arial" pitchFamily="34" charset="0"/>
              <a:cs typeface="Arial" pitchFamily="34" charset="0"/>
            </a:endParaRPr>
          </a:p>
          <a:p>
            <a:pPr marL="363680" indent="-363680" algn="just" defTabSz="969813">
              <a:spcBef>
                <a:spcPct val="20000"/>
              </a:spcBef>
              <a:defRPr/>
            </a:pPr>
            <a:r>
              <a:rPr lang="en-GB" sz="2200" kern="0" dirty="0" smtClean="0">
                <a:solidFill>
                  <a:srgbClr val="2B346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2200" u="sng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Stakeholders:</a:t>
            </a:r>
          </a:p>
          <a:p>
            <a:pPr marL="787973" lvl="1" indent="-303066" algn="just" defTabSz="969813">
              <a:spcBef>
                <a:spcPct val="20000"/>
              </a:spcBef>
              <a:buFontTx/>
              <a:buChar char="–"/>
              <a:defRPr/>
            </a:pPr>
            <a:r>
              <a:rPr lang="en-GB" sz="2200" kern="0" dirty="0" smtClean="0">
                <a:solidFill>
                  <a:srgbClr val="2B3461"/>
                </a:solidFill>
                <a:latin typeface="Arial" pitchFamily="34" charset="0"/>
                <a:cs typeface="Arial" pitchFamily="34" charset="0"/>
              </a:rPr>
              <a:t>WMO Space Programme, GCOS, CEOS, GEO, CGMS/GSICS, WCRP/GEWEX, ESA (observer)</a:t>
            </a:r>
          </a:p>
          <a:p>
            <a:pPr marL="787973" lvl="1" indent="-303066" defTabSz="969813">
              <a:spcBef>
                <a:spcPct val="20000"/>
              </a:spcBef>
              <a:buFontTx/>
              <a:buChar char="–"/>
              <a:defRPr/>
            </a:pPr>
            <a:endParaRPr lang="en-GB" sz="1400" kern="0" dirty="0" smtClean="0">
              <a:solidFill>
                <a:srgbClr val="2B34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2000" y="152400"/>
            <a:ext cx="4980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Helvetica" pitchFamily="34" charset="0"/>
                <a:cs typeface="Helvetica" pitchFamily="34" charset="0"/>
              </a:rPr>
              <a:t>WMO’s SCOPE-CM initiative</a:t>
            </a:r>
            <a:endParaRPr lang="en-GB" sz="2800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8" name="Picture 17" descr="IM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47200" y="1295400"/>
            <a:ext cx="542926" cy="965201"/>
          </a:xfrm>
          <a:prstGeom prst="rect">
            <a:avLst/>
          </a:prstGeom>
        </p:spPr>
      </p:pic>
      <p:pic>
        <p:nvPicPr>
          <p:cNvPr id="19" name="Picture 18" descr="kma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32800" y="2895600"/>
            <a:ext cx="1181100" cy="304800"/>
          </a:xfrm>
          <a:prstGeom prst="rect">
            <a:avLst/>
          </a:prstGeom>
        </p:spPr>
      </p:pic>
      <p:pic>
        <p:nvPicPr>
          <p:cNvPr id="839682" name="Picture 2" descr="\\fsw0642\user2\HewisonT\DesktopW7\GSICS180px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85200" y="4343400"/>
            <a:ext cx="1189893" cy="522781"/>
          </a:xfrm>
          <a:prstGeom prst="rect">
            <a:avLst/>
          </a:prstGeom>
          <a:noFill/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61400" y="5334000"/>
            <a:ext cx="870175" cy="28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9400" y="152400"/>
            <a:ext cx="9241027" cy="70488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SCOPE-CM two phases project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3200" y="1219200"/>
            <a:ext cx="9753600" cy="1371600"/>
          </a:xfrm>
          <a:ln w="57150">
            <a:noFill/>
          </a:ln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 1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(2009-2013)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Establishing international collaborations, network and structure and establishing the standards</a:t>
            </a:r>
          </a:p>
          <a:p>
            <a:pPr eaLnBrk="1" hangingPunct="1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		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successfully completed</a:t>
            </a:r>
          </a:p>
          <a:p>
            <a:pPr eaLnBrk="1" hangingPunct="1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 2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(2014-2019)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Sustained production of Climate Data Records</a:t>
            </a:r>
          </a:p>
          <a:p>
            <a:pPr marL="379413" lvl="1" indent="-379413" eaLnBrk="1" hangingPunct="1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		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progress…</a:t>
            </a:r>
          </a:p>
          <a:p>
            <a:pPr marL="379413" lvl="5" indent="-379413" fontAlgn="base">
              <a:spcAft>
                <a:spcPct val="0"/>
              </a:spcAft>
              <a:buClr>
                <a:srgbClr val="E3A716"/>
              </a:buCl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Identify connections to User Requirements</a:t>
            </a:r>
          </a:p>
          <a:p>
            <a:pPr marL="379413" lvl="5" indent="-379413" fontAlgn="base">
              <a:spcAft>
                <a:spcPct val="0"/>
              </a:spcAft>
              <a:buClr>
                <a:srgbClr val="E3A716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Seek efficiencies in CDR production through collaborations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152400"/>
            <a:ext cx="8381999" cy="552489"/>
          </a:xfrm>
          <a:prstGeom prst="rect">
            <a:avLst/>
          </a:prstGeom>
        </p:spPr>
        <p:txBody>
          <a:bodyPr/>
          <a:lstStyle/>
          <a:p>
            <a:r>
              <a:rPr lang="en-GB" sz="2400" dirty="0" smtClean="0"/>
              <a:t>Phase 2:  Sustained production of CDR</a:t>
            </a:r>
            <a:endParaRPr lang="en-GB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83988" y="1010699"/>
            <a:ext cx="9976012" cy="61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/>
          <a:p>
            <a:pPr marL="380517" indent="-363680" defTabSz="969813">
              <a:spcBef>
                <a:spcPts val="1273"/>
              </a:spcBef>
              <a:defRPr/>
            </a:pPr>
            <a:r>
              <a:rPr lang="en-GB" sz="20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Objectives:</a:t>
            </a:r>
          </a:p>
          <a:p>
            <a:pPr marL="363680" lvl="1" indent="-363680" defTabSz="969813">
              <a:spcBef>
                <a:spcPct val="20000"/>
              </a:spcBef>
              <a:buSzPct val="130000"/>
              <a:buFont typeface="Arial" charset="0"/>
              <a:buChar char="•"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Establish a systematic approach to increase the sustainability (maturity) of CDR generation capabilities;</a:t>
            </a:r>
          </a:p>
          <a:p>
            <a:pPr marL="363680" lvl="1" indent="-363680" defTabSz="969813">
              <a:spcBef>
                <a:spcPct val="20000"/>
              </a:spcBef>
              <a:buSzPct val="130000"/>
              <a:buFont typeface="Arial" charset="0"/>
              <a:buChar char="•"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Establish structures for sustainable generation of Fundamental CDRs and Thematic CDRs.</a:t>
            </a:r>
          </a:p>
          <a:p>
            <a:pPr marL="380517" indent="-363680" defTabSz="969813">
              <a:spcBef>
                <a:spcPts val="1273"/>
              </a:spcBef>
              <a:buSzPct val="130000"/>
              <a:defRPr/>
            </a:pPr>
            <a:r>
              <a:rPr lang="en-GB" sz="20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Mechanisms:</a:t>
            </a:r>
          </a:p>
          <a:p>
            <a:pPr marL="363680" lvl="1" indent="-363680" defTabSz="969813">
              <a:spcBef>
                <a:spcPct val="20000"/>
              </a:spcBef>
              <a:buSzPct val="130000"/>
              <a:buFont typeface="Arial" charset="0"/>
              <a:buChar char="•"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Initiate Phase-2 projects;</a:t>
            </a:r>
          </a:p>
          <a:p>
            <a:pPr marL="363680" lvl="1" indent="-363680" defTabSz="969813">
              <a:spcBef>
                <a:spcPct val="20000"/>
              </a:spcBef>
              <a:buSzPct val="130000"/>
              <a:buFont typeface="Arial" charset="0"/>
              <a:buChar char="•"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Generate SCOPE-CM CDR products;</a:t>
            </a:r>
            <a:endParaRPr lang="en-US" sz="2000" kern="0" dirty="0" smtClean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63680" lvl="1" indent="-363680" defTabSz="969813">
              <a:spcBef>
                <a:spcPct val="20000"/>
              </a:spcBef>
              <a:buSzPct val="130000"/>
              <a:buFont typeface="Arial" charset="0"/>
              <a:buChar char="•"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Increase coverage of products in terms of ECVs, time and spatial dimension;</a:t>
            </a:r>
          </a:p>
          <a:p>
            <a:pPr marL="363680" lvl="1" indent="-363680" defTabSz="969813">
              <a:spcBef>
                <a:spcPct val="20000"/>
              </a:spcBef>
              <a:buSzPct val="130000"/>
              <a:buFont typeface="Arial" charset="0"/>
              <a:buChar char="•"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Foster extension of the network to additional partners.</a:t>
            </a:r>
            <a:endParaRPr lang="en-US" sz="2000" kern="0" dirty="0" smtClean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80517" indent="-363680" defTabSz="969813">
              <a:spcBef>
                <a:spcPts val="1273"/>
              </a:spcBef>
              <a:defRPr/>
            </a:pPr>
            <a:r>
              <a:rPr lang="en-GB" sz="20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Benefits for space agencies (and associated institutes):</a:t>
            </a:r>
          </a:p>
          <a:p>
            <a:pPr marL="380517" indent="-363680" defTabSz="969813">
              <a:buSzPct val="130000"/>
              <a:buFont typeface="Arial" pitchFamily="34" charset="0"/>
              <a:buChar char="•"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Ensures their role in the field of climate data stewardship;</a:t>
            </a:r>
          </a:p>
          <a:p>
            <a:pPr marL="380517" indent="-363680" defTabSz="969813">
              <a:spcBef>
                <a:spcPct val="20000"/>
              </a:spcBef>
              <a:buSzPct val="130000"/>
              <a:buFont typeface="Arial" pitchFamily="34" charset="0"/>
              <a:buChar char="•"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Improves their capacity to deliver data services for Global Climate Services;</a:t>
            </a:r>
          </a:p>
          <a:p>
            <a:pPr marL="380517" indent="-363680" defTabSz="969813">
              <a:spcBef>
                <a:spcPct val="20000"/>
              </a:spcBef>
              <a:buSzPct val="130000"/>
              <a:buFont typeface="Arial" pitchFamily="34" charset="0"/>
              <a:buChar char="•"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Improves their capacity to serve the scientific community.</a:t>
            </a:r>
          </a:p>
          <a:p>
            <a:pPr marL="380517" indent="-363680" defTabSz="969813">
              <a:spcBef>
                <a:spcPct val="20000"/>
              </a:spcBef>
              <a:buSzPct val="130000"/>
              <a:buFont typeface="Arial" pitchFamily="34" charset="0"/>
              <a:buChar char="•"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Serves their national’s and international user requirements</a:t>
            </a:r>
          </a:p>
          <a:p>
            <a:pPr marL="380517" indent="-363680" defTabSz="969813">
              <a:spcBef>
                <a:spcPct val="20000"/>
              </a:spcBef>
              <a:defRPr/>
            </a:pPr>
            <a:endParaRPr lang="en-GB" sz="2500" kern="0" dirty="0" smtClean="0">
              <a:solidFill>
                <a:schemeClr val="tx2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584200" y="990600"/>
            <a:ext cx="1447800" cy="10668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SCM project proposal</a:t>
            </a:r>
            <a:endParaRPr lang="en-GB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8000" y="4495800"/>
            <a:ext cx="152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SCM</a:t>
            </a:r>
            <a:r>
              <a:rPr lang="en-US" dirty="0" smtClean="0"/>
              <a:t> </a:t>
            </a:r>
            <a:r>
              <a:rPr lang="en-US" sz="2000" dirty="0" smtClean="0"/>
              <a:t>project</a:t>
            </a:r>
            <a:r>
              <a:rPr lang="en-US" dirty="0" smtClean="0"/>
              <a:t> </a:t>
            </a:r>
            <a:r>
              <a:rPr lang="en-US" sz="2000" dirty="0" smtClean="0"/>
              <a:t>activities</a:t>
            </a:r>
            <a:endParaRPr lang="en-GB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794000" y="1676400"/>
            <a:ext cx="2209800" cy="2971800"/>
            <a:chOff x="2870200" y="1752600"/>
            <a:chExt cx="2209800" cy="2971800"/>
          </a:xfrm>
        </p:grpSpPr>
        <p:sp>
          <p:nvSpPr>
            <p:cNvPr id="6" name="Flowchart: Document 5"/>
            <p:cNvSpPr/>
            <p:nvPr/>
          </p:nvSpPr>
          <p:spPr>
            <a:xfrm>
              <a:off x="3136900" y="1981200"/>
              <a:ext cx="1676400" cy="11430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Algorithms</a:t>
              </a:r>
              <a:r>
                <a:rPr lang="en-US" dirty="0" smtClean="0"/>
                <a:t> </a:t>
              </a:r>
              <a:r>
                <a:rPr lang="en-US" sz="2000" dirty="0" smtClean="0"/>
                <a:t>&amp;</a:t>
              </a:r>
              <a:r>
                <a:rPr lang="en-US" dirty="0" smtClean="0"/>
                <a:t> </a:t>
              </a:r>
              <a:r>
                <a:rPr lang="en-US" sz="2000" dirty="0" smtClean="0"/>
                <a:t>documents</a:t>
              </a:r>
              <a:endParaRPr lang="en-GB" sz="2000" dirty="0" smtClean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70200" y="1752600"/>
              <a:ext cx="2209800" cy="2971800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Flowchart: Document 7"/>
          <p:cNvSpPr/>
          <p:nvPr/>
        </p:nvSpPr>
        <p:spPr>
          <a:xfrm>
            <a:off x="5918200" y="990600"/>
            <a:ext cx="1676400" cy="13716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Maturity</a:t>
            </a:r>
            <a:r>
              <a:rPr lang="en-US" dirty="0" smtClean="0"/>
              <a:t> </a:t>
            </a:r>
            <a:r>
              <a:rPr lang="en-US" sz="2000" dirty="0" smtClean="0"/>
              <a:t>matrix</a:t>
            </a:r>
            <a:r>
              <a:rPr lang="en-US" dirty="0" smtClean="0"/>
              <a:t> </a:t>
            </a:r>
            <a:r>
              <a:rPr lang="en-US" sz="2000" dirty="0" smtClean="0"/>
              <a:t>model</a:t>
            </a:r>
            <a:endParaRPr lang="en-GB" sz="2000" dirty="0" smtClean="0"/>
          </a:p>
        </p:txBody>
      </p:sp>
      <p:cxnSp>
        <p:nvCxnSpPr>
          <p:cNvPr id="9" name="Straight Arrow Connector 8"/>
          <p:cNvCxnSpPr>
            <a:stCxn id="3" idx="2"/>
            <a:endCxn id="21" idx="0"/>
          </p:cNvCxnSpPr>
          <p:nvPr/>
        </p:nvCxnSpPr>
        <p:spPr>
          <a:xfrm flipH="1">
            <a:off x="1270000" y="1986873"/>
            <a:ext cx="0" cy="68012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5" idx="0"/>
          </p:cNvCxnSpPr>
          <p:nvPr/>
        </p:nvCxnSpPr>
        <p:spPr>
          <a:xfrm>
            <a:off x="6756400" y="2286000"/>
            <a:ext cx="0" cy="5715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5" idx="4"/>
          </p:cNvCxnSpPr>
          <p:nvPr/>
        </p:nvCxnSpPr>
        <p:spPr>
          <a:xfrm>
            <a:off x="6756400" y="4191000"/>
            <a:ext cx="0" cy="5334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80000" y="3352800"/>
            <a:ext cx="990600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42200" y="5310000"/>
            <a:ext cx="609600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070600" y="2857500"/>
            <a:ext cx="1828800" cy="1333500"/>
            <a:chOff x="6070600" y="2857500"/>
            <a:chExt cx="1828800" cy="1333500"/>
          </a:xfrm>
        </p:grpSpPr>
        <p:sp>
          <p:nvSpPr>
            <p:cNvPr id="15" name="Oval 14"/>
            <p:cNvSpPr/>
            <p:nvPr/>
          </p:nvSpPr>
          <p:spPr>
            <a:xfrm>
              <a:off x="6070600" y="2857500"/>
              <a:ext cx="1371600" cy="13335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46800" y="3048000"/>
              <a:ext cx="1752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Maturity assessment review</a:t>
              </a:r>
              <a:endParaRPr lang="en-GB" sz="200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1270000" y="3810000"/>
            <a:ext cx="0" cy="68012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59"/>
          <p:cNvCxnSpPr>
            <a:stCxn id="4" idx="2"/>
          </p:cNvCxnSpPr>
          <p:nvPr/>
        </p:nvCxnSpPr>
        <p:spPr>
          <a:xfrm rot="16200000" flipH="1">
            <a:off x="2451101" y="4381499"/>
            <a:ext cx="381000" cy="2743202"/>
          </a:xfrm>
          <a:prstGeom prst="bentConnector2">
            <a:avLst/>
          </a:prstGeom>
          <a:ln w="38100">
            <a:solidFill>
              <a:schemeClr val="bg2">
                <a:lumMod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 flipH="1" flipV="1">
            <a:off x="3365500" y="5302250"/>
            <a:ext cx="1295400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84200" y="2667000"/>
            <a:ext cx="1371600" cy="1143000"/>
            <a:chOff x="584200" y="2667000"/>
            <a:chExt cx="1371600" cy="1143000"/>
          </a:xfrm>
        </p:grpSpPr>
        <p:sp>
          <p:nvSpPr>
            <p:cNvPr id="21" name="Diamond 20"/>
            <p:cNvSpPr/>
            <p:nvPr/>
          </p:nvSpPr>
          <p:spPr>
            <a:xfrm>
              <a:off x="584200" y="2667000"/>
              <a:ext cx="1371600" cy="1143000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6600" y="2819400"/>
              <a:ext cx="106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   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SEP </a:t>
              </a:r>
            </a:p>
            <a:p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decision</a:t>
              </a:r>
              <a:endParaRPr lang="en-GB" sz="200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70600" y="4724400"/>
            <a:ext cx="1981200" cy="1143000"/>
            <a:chOff x="584200" y="2667000"/>
            <a:chExt cx="1981200" cy="1143000"/>
          </a:xfrm>
        </p:grpSpPr>
        <p:sp>
          <p:nvSpPr>
            <p:cNvPr id="24" name="Diamond 23"/>
            <p:cNvSpPr/>
            <p:nvPr/>
          </p:nvSpPr>
          <p:spPr>
            <a:xfrm>
              <a:off x="584200" y="2667000"/>
              <a:ext cx="1371600" cy="1143000"/>
            </a:xfrm>
            <a:prstGeom prst="diamond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2800" y="2819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    </a:t>
              </a:r>
              <a:r>
                <a:rPr lang="en-US" sz="2000" dirty="0" smtClean="0">
                  <a:solidFill>
                    <a:schemeClr val="accent6">
                      <a:lumMod val="10000"/>
                    </a:schemeClr>
                  </a:solidFill>
                  <a:latin typeface="+mn-lt"/>
                </a:rPr>
                <a:t>SEP </a:t>
              </a:r>
            </a:p>
            <a:p>
              <a:r>
                <a:rPr lang="en-US" sz="2000" dirty="0" smtClean="0">
                  <a:solidFill>
                    <a:schemeClr val="accent6">
                      <a:lumMod val="10000"/>
                    </a:schemeClr>
                  </a:solidFill>
                  <a:latin typeface="+mn-lt"/>
                </a:rPr>
                <a:t>decision</a:t>
              </a:r>
              <a:endParaRPr lang="en-GB" sz="2000" dirty="0">
                <a:solidFill>
                  <a:schemeClr val="accent6">
                    <a:lumMod val="10000"/>
                  </a:schemeClr>
                </a:solidFill>
                <a:latin typeface="+mn-lt"/>
              </a:endParaRPr>
            </a:p>
          </p:txBody>
        </p:sp>
      </p:grpSp>
      <p:sp>
        <p:nvSpPr>
          <p:cNvPr id="26" name="Flowchart: Magnetic Disk 25"/>
          <p:cNvSpPr/>
          <p:nvPr/>
        </p:nvSpPr>
        <p:spPr>
          <a:xfrm>
            <a:off x="3403600" y="3200400"/>
            <a:ext cx="1066800" cy="1295400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CDR</a:t>
            </a:r>
            <a:endParaRPr lang="en-GB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8051800" y="4267200"/>
            <a:ext cx="1295400" cy="1981200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CDR with assigned maturity</a:t>
            </a:r>
            <a:endParaRPr lang="en-GB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17800" y="1524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Project life cycle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95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System maturity matrix for assessing the generation system of CDRs  with respect to its sustainability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l="9028" t="21333" r="53473" b="44000"/>
          <a:stretch>
            <a:fillRect/>
          </a:stretch>
        </p:blipFill>
        <p:spPr bwMode="auto">
          <a:xfrm>
            <a:off x="1193800" y="2133600"/>
            <a:ext cx="685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2821" y="914400"/>
            <a:ext cx="1757779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Is the software robust and maintainable?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4825" y="914400"/>
            <a:ext cx="1757779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Are the data and methods well documented?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6600" y="914400"/>
            <a:ext cx="2343705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Has the uncertainties of the data been systematically assessed?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2000" y="914400"/>
            <a:ext cx="22352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Are the data well used and user feedbacks taken care of?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070937"/>
            <a:ext cx="1003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MM does not describe the CDR quality per se,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but the quality of the CDR generation capabilities with respect to its sustainability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The quality of the CDR depends on the intended application.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7564.tmp">
  <a:themeElements>
    <a:clrScheme name="SCOPE">
      <a:dk1>
        <a:srgbClr val="003B69"/>
      </a:dk1>
      <a:lt1>
        <a:sysClr val="window" lastClr="FFFFFF"/>
      </a:lt1>
      <a:dk2>
        <a:srgbClr val="003B69"/>
      </a:dk2>
      <a:lt2>
        <a:srgbClr val="DDD9D5"/>
      </a:lt2>
      <a:accent1>
        <a:srgbClr val="6990C6"/>
      </a:accent1>
      <a:accent2>
        <a:srgbClr val="9D2132"/>
      </a:accent2>
      <a:accent3>
        <a:srgbClr val="8E9122"/>
      </a:accent3>
      <a:accent4>
        <a:srgbClr val="E3A716"/>
      </a:accent4>
      <a:accent5>
        <a:srgbClr val="C15B1E"/>
      </a:accent5>
      <a:accent6>
        <a:srgbClr val="E0E1DF"/>
      </a:accent6>
      <a:hlink>
        <a:srgbClr val="E3A716"/>
      </a:hlink>
      <a:folHlink>
        <a:srgbClr val="C15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6540.tmp">
  <a:themeElements>
    <a:clrScheme name="SCOPE">
      <a:dk1>
        <a:srgbClr val="003B69"/>
      </a:dk1>
      <a:lt1>
        <a:sysClr val="window" lastClr="FFFFFF"/>
      </a:lt1>
      <a:dk2>
        <a:srgbClr val="003B69"/>
      </a:dk2>
      <a:lt2>
        <a:srgbClr val="DDD9D5"/>
      </a:lt2>
      <a:accent1>
        <a:srgbClr val="6990C6"/>
      </a:accent1>
      <a:accent2>
        <a:srgbClr val="9D2132"/>
      </a:accent2>
      <a:accent3>
        <a:srgbClr val="8E9122"/>
      </a:accent3>
      <a:accent4>
        <a:srgbClr val="E3A716"/>
      </a:accent4>
      <a:accent5>
        <a:srgbClr val="C15B1E"/>
      </a:accent5>
      <a:accent6>
        <a:srgbClr val="E0E1DF"/>
      </a:accent6>
      <a:hlink>
        <a:srgbClr val="E3A716"/>
      </a:hlink>
      <a:folHlink>
        <a:srgbClr val="C15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ppt7564.tmp</Template>
  <TotalTime>5003</TotalTime>
  <Words>1414</Words>
  <Application>Microsoft Macintosh PowerPoint</Application>
  <PresentationFormat>Custom</PresentationFormat>
  <Paragraphs>282</Paragraphs>
  <Slides>21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ppt7564.tmp</vt:lpstr>
      <vt:lpstr>ppt6540.tmp</vt:lpstr>
      <vt:lpstr> Sustained, Co-Ordinated Processing of Environmental Satellite Data for Climate Monitoring: Status, Implementation Plan </vt:lpstr>
      <vt:lpstr>SCOPE-CM background</vt:lpstr>
      <vt:lpstr>PowerPoint Presentation</vt:lpstr>
      <vt:lpstr>PowerPoint Presentation</vt:lpstr>
      <vt:lpstr>PowerPoint Presentation</vt:lpstr>
      <vt:lpstr>SCOPE-CM two phases project</vt:lpstr>
      <vt:lpstr>Phase 2:  Sustained production of CDR</vt:lpstr>
      <vt:lpstr>PowerPoint Presentation</vt:lpstr>
      <vt:lpstr>PowerPoint Presentation</vt:lpstr>
      <vt:lpstr>PowerPoint Presentation</vt:lpstr>
      <vt:lpstr>FCDRs addressed in phase 2 projects</vt:lpstr>
      <vt:lpstr>TCDR addressed in phase 2 projects</vt:lpstr>
      <vt:lpstr>TCDR addressed in phase 2 projects</vt:lpstr>
      <vt:lpstr>TCDR addressed in phase 2 projects</vt:lpstr>
      <vt:lpstr>TCDR addressed in phase 2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Pascal Lecomte</cp:lastModifiedBy>
  <cp:revision>222</cp:revision>
  <dcterms:created xsi:type="dcterms:W3CDTF">2004-05-06T09:28:21Z</dcterms:created>
  <dcterms:modified xsi:type="dcterms:W3CDTF">2016-03-09T10:38:02Z</dcterms:modified>
</cp:coreProperties>
</file>