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3"/>
  </p:sldMasterIdLst>
  <p:notesMasterIdLst>
    <p:notesMasterId r:id="rId40"/>
  </p:notesMasterIdLst>
  <p:handoutMasterIdLst>
    <p:handoutMasterId r:id="rId41"/>
  </p:handoutMasterIdLst>
  <p:sldIdLst>
    <p:sldId id="256" r:id="rId4"/>
    <p:sldId id="367" r:id="rId5"/>
    <p:sldId id="373" r:id="rId6"/>
    <p:sldId id="370" r:id="rId7"/>
    <p:sldId id="372" r:id="rId8"/>
    <p:sldId id="375" r:id="rId9"/>
    <p:sldId id="369" r:id="rId10"/>
    <p:sldId id="257" r:id="rId11"/>
    <p:sldId id="374" r:id="rId12"/>
    <p:sldId id="368" r:id="rId13"/>
    <p:sldId id="335" r:id="rId14"/>
    <p:sldId id="359" r:id="rId15"/>
    <p:sldId id="360" r:id="rId16"/>
    <p:sldId id="274" r:id="rId17"/>
    <p:sldId id="339" r:id="rId18"/>
    <p:sldId id="308" r:id="rId19"/>
    <p:sldId id="324" r:id="rId20"/>
    <p:sldId id="306" r:id="rId21"/>
    <p:sldId id="364" r:id="rId22"/>
    <p:sldId id="336" r:id="rId23"/>
    <p:sldId id="337" r:id="rId24"/>
    <p:sldId id="338" r:id="rId25"/>
    <p:sldId id="365" r:id="rId26"/>
    <p:sldId id="272" r:id="rId27"/>
    <p:sldId id="278" r:id="rId28"/>
    <p:sldId id="325" r:id="rId29"/>
    <p:sldId id="326" r:id="rId30"/>
    <p:sldId id="284" r:id="rId31"/>
    <p:sldId id="283" r:id="rId32"/>
    <p:sldId id="296" r:id="rId33"/>
    <p:sldId id="362" r:id="rId34"/>
    <p:sldId id="290" r:id="rId35"/>
    <p:sldId id="261" r:id="rId36"/>
    <p:sldId id="358" r:id="rId37"/>
    <p:sldId id="376" r:id="rId38"/>
    <p:sldId id="361" r:id="rId39"/>
  </p:sldIdLst>
  <p:sldSz cx="6858000" cy="5143500"/>
  <p:notesSz cx="7023100" cy="9309100"/>
  <p:embeddedFontLst>
    <p:embeddedFont>
      <p:font typeface="Calibri" panose="020F0502020204030204" pitchFamily="34" charset="0"/>
      <p:regular r:id="rId42"/>
      <p:bold r:id="rId43"/>
      <p:italic r:id="rId44"/>
      <p:boldItalic r:id="rId45"/>
    </p:embeddedFont>
    <p:embeddedFont>
      <p:font typeface="ＭＳ Ｐゴシック" panose="020B0600070205080204" pitchFamily="34" charset="-128"/>
      <p:regular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Pilone" initials="" lastIdx="2" clrIdx="0"/>
  <p:cmAuthor id="1" name="Peter Plofchan" initials="" lastIdx="1" clrIdx="1"/>
  <p:cmAuthor id="2" name="Dana Shum" initials="" lastIdx="1" clrIdx="2"/>
  <p:cmAuthor id="3" name="Patrick Quinn" initials="" lastIdx="3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1EFAB4-8ED9-46C1-80F7-8BBC8048662C}">
  <a:tblStyle styleId="{3F1EFAB4-8ED9-46C1-80F7-8BBC8048662C}"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18" autoAdjust="0"/>
    <p:restoredTop sz="75835" autoAdjust="0"/>
  </p:normalViewPr>
  <p:slideViewPr>
    <p:cSldViewPr snapToGrid="0">
      <p:cViewPr varScale="1">
        <p:scale>
          <a:sx n="73" d="100"/>
          <a:sy n="73" d="100"/>
        </p:scale>
        <p:origin x="52" y="244"/>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7-31T09:20:56.729" idx="31">
    <p:pos x="6000" y="0"/>
    <p:text>Presenter: Definitely Brett :-p</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00A96-B85B-43B1-BF19-7F417EE56BE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D4599A37-89B7-472E-B162-F60200727511}">
      <dgm:prSet phldrT="[Text]"/>
      <dgm:spPr/>
      <dgm:t>
        <a:bodyPr/>
        <a:lstStyle/>
        <a:p>
          <a:r>
            <a:rPr lang="en-US" dirty="0"/>
            <a:t>10-50% happier, more motivated employees</a:t>
          </a:r>
        </a:p>
      </dgm:t>
    </dgm:pt>
    <dgm:pt modelId="{3BBAB408-2998-4CE1-A54B-14F4C0D14E70}" type="parTrans" cxnId="{4C4CC964-7E16-4F23-9C45-9413933BCCFA}">
      <dgm:prSet/>
      <dgm:spPr/>
      <dgm:t>
        <a:bodyPr/>
        <a:lstStyle/>
        <a:p>
          <a:endParaRPr lang="en-US"/>
        </a:p>
      </dgm:t>
    </dgm:pt>
    <dgm:pt modelId="{01D8A4DB-77F2-4FFC-B58D-5997BBABE98B}" type="sibTrans" cxnId="{4C4CC964-7E16-4F23-9C45-9413933BCCFA}">
      <dgm:prSet/>
      <dgm:spPr/>
      <dgm:t>
        <a:bodyPr/>
        <a:lstStyle/>
        <a:p>
          <a:endParaRPr lang="en-US"/>
        </a:p>
      </dgm:t>
    </dgm:pt>
    <dgm:pt modelId="{CCDC78DF-D114-4FC2-9C65-22B9E800C2CC}">
      <dgm:prSet phldrT="[Text]"/>
      <dgm:spPr/>
      <dgm:t>
        <a:bodyPr/>
        <a:lstStyle/>
        <a:p>
          <a:r>
            <a:rPr lang="en-US" dirty="0"/>
            <a:t>30-75% faster development</a:t>
          </a:r>
        </a:p>
      </dgm:t>
    </dgm:pt>
    <dgm:pt modelId="{A235159E-A323-4ED7-8BA4-74FDAA5B24E3}" type="parTrans" cxnId="{486EAFD9-13E6-4E51-8E86-6F081513670B}">
      <dgm:prSet/>
      <dgm:spPr/>
      <dgm:t>
        <a:bodyPr/>
        <a:lstStyle/>
        <a:p>
          <a:endParaRPr lang="en-US"/>
        </a:p>
      </dgm:t>
    </dgm:pt>
    <dgm:pt modelId="{D02EB476-40B7-45DA-89B8-A4DCED609DD5}" type="sibTrans" cxnId="{486EAFD9-13E6-4E51-8E86-6F081513670B}">
      <dgm:prSet/>
      <dgm:spPr/>
      <dgm:t>
        <a:bodyPr/>
        <a:lstStyle/>
        <a:p>
          <a:endParaRPr lang="en-US"/>
        </a:p>
      </dgm:t>
    </dgm:pt>
    <dgm:pt modelId="{01CE0081-D116-4184-93B0-75D2F0787DB1}">
      <dgm:prSet phldrT="[Text]"/>
      <dgm:spPr/>
      <dgm:t>
        <a:bodyPr/>
        <a:lstStyle/>
        <a:p>
          <a:r>
            <a:rPr lang="en-US" dirty="0"/>
            <a:t>25–75% defect reduction</a:t>
          </a:r>
        </a:p>
      </dgm:t>
    </dgm:pt>
    <dgm:pt modelId="{B702AEA9-0203-4E2E-904A-E6733129CE6E}" type="parTrans" cxnId="{2E8A6C21-A490-4893-870B-14C00776B9CD}">
      <dgm:prSet/>
      <dgm:spPr/>
      <dgm:t>
        <a:bodyPr/>
        <a:lstStyle/>
        <a:p>
          <a:endParaRPr lang="en-US"/>
        </a:p>
      </dgm:t>
    </dgm:pt>
    <dgm:pt modelId="{8F305C00-71F9-4FD6-A896-C0A8D5FDCD00}" type="sibTrans" cxnId="{2E8A6C21-A490-4893-870B-14C00776B9CD}">
      <dgm:prSet/>
      <dgm:spPr/>
      <dgm:t>
        <a:bodyPr/>
        <a:lstStyle/>
        <a:p>
          <a:endParaRPr lang="en-US"/>
        </a:p>
      </dgm:t>
    </dgm:pt>
    <dgm:pt modelId="{4BA0D0DA-E99C-4D3F-81A0-C4C4E27C1311}">
      <dgm:prSet phldrT="[Text]"/>
      <dgm:spPr/>
      <dgm:t>
        <a:bodyPr/>
        <a:lstStyle/>
        <a:p>
          <a:r>
            <a:rPr lang="en-US" dirty="0"/>
            <a:t>20-50% increased productivity</a:t>
          </a:r>
        </a:p>
      </dgm:t>
    </dgm:pt>
    <dgm:pt modelId="{CE161EFA-40EE-4F9F-9902-5DF5E614737C}" type="parTrans" cxnId="{0FA57441-9852-43EE-A757-4E4657CEDB45}">
      <dgm:prSet/>
      <dgm:spPr/>
      <dgm:t>
        <a:bodyPr/>
        <a:lstStyle/>
        <a:p>
          <a:endParaRPr lang="en-US"/>
        </a:p>
      </dgm:t>
    </dgm:pt>
    <dgm:pt modelId="{A962293D-84C9-4873-B836-60DA5709B803}" type="sibTrans" cxnId="{0FA57441-9852-43EE-A757-4E4657CEDB45}">
      <dgm:prSet/>
      <dgm:spPr/>
      <dgm:t>
        <a:bodyPr/>
        <a:lstStyle/>
        <a:p>
          <a:endParaRPr lang="en-US"/>
        </a:p>
      </dgm:t>
    </dgm:pt>
    <dgm:pt modelId="{C16471F1-0553-44F8-8340-F51773FCF3D4}" type="pres">
      <dgm:prSet presAssocID="{A4600A96-B85B-43B1-BF19-7F417EE56BE5}" presName="diagram" presStyleCnt="0">
        <dgm:presLayoutVars>
          <dgm:dir/>
          <dgm:resizeHandles val="exact"/>
        </dgm:presLayoutVars>
      </dgm:prSet>
      <dgm:spPr/>
      <dgm:t>
        <a:bodyPr/>
        <a:lstStyle/>
        <a:p>
          <a:endParaRPr lang="en-US"/>
        </a:p>
      </dgm:t>
    </dgm:pt>
    <dgm:pt modelId="{BA5A266D-75DB-4CE8-9828-0F6F17B9BA1C}" type="pres">
      <dgm:prSet presAssocID="{D4599A37-89B7-472E-B162-F60200727511}" presName="node" presStyleLbl="node1" presStyleIdx="0" presStyleCnt="4">
        <dgm:presLayoutVars>
          <dgm:bulletEnabled val="1"/>
        </dgm:presLayoutVars>
      </dgm:prSet>
      <dgm:spPr/>
      <dgm:t>
        <a:bodyPr/>
        <a:lstStyle/>
        <a:p>
          <a:endParaRPr lang="en-US"/>
        </a:p>
      </dgm:t>
    </dgm:pt>
    <dgm:pt modelId="{A1A3B295-6DFA-4955-8529-CB8D6C9E18DC}" type="pres">
      <dgm:prSet presAssocID="{01D8A4DB-77F2-4FFC-B58D-5997BBABE98B}" presName="sibTrans" presStyleCnt="0"/>
      <dgm:spPr/>
    </dgm:pt>
    <dgm:pt modelId="{8D69ACCE-C0EE-466B-A98D-C9EBB19AE036}" type="pres">
      <dgm:prSet presAssocID="{CCDC78DF-D114-4FC2-9C65-22B9E800C2CC}" presName="node" presStyleLbl="node1" presStyleIdx="1" presStyleCnt="4">
        <dgm:presLayoutVars>
          <dgm:bulletEnabled val="1"/>
        </dgm:presLayoutVars>
      </dgm:prSet>
      <dgm:spPr/>
      <dgm:t>
        <a:bodyPr/>
        <a:lstStyle/>
        <a:p>
          <a:endParaRPr lang="en-US"/>
        </a:p>
      </dgm:t>
    </dgm:pt>
    <dgm:pt modelId="{E5A2E196-EE51-46B8-81F2-FD95AC55BEB7}" type="pres">
      <dgm:prSet presAssocID="{D02EB476-40B7-45DA-89B8-A4DCED609DD5}" presName="sibTrans" presStyleCnt="0"/>
      <dgm:spPr/>
    </dgm:pt>
    <dgm:pt modelId="{AC4D0C5E-E41E-4A0B-80A4-06C156479FA7}" type="pres">
      <dgm:prSet presAssocID="{01CE0081-D116-4184-93B0-75D2F0787DB1}" presName="node" presStyleLbl="node1" presStyleIdx="2" presStyleCnt="4">
        <dgm:presLayoutVars>
          <dgm:bulletEnabled val="1"/>
        </dgm:presLayoutVars>
      </dgm:prSet>
      <dgm:spPr/>
      <dgm:t>
        <a:bodyPr/>
        <a:lstStyle/>
        <a:p>
          <a:endParaRPr lang="en-US"/>
        </a:p>
      </dgm:t>
    </dgm:pt>
    <dgm:pt modelId="{858FB64C-D112-44B2-A4E3-4A7A24B35628}" type="pres">
      <dgm:prSet presAssocID="{8F305C00-71F9-4FD6-A896-C0A8D5FDCD00}" presName="sibTrans" presStyleCnt="0"/>
      <dgm:spPr/>
    </dgm:pt>
    <dgm:pt modelId="{0ED5C50D-053F-46F6-988F-55C9AE6254DB}" type="pres">
      <dgm:prSet presAssocID="{4BA0D0DA-E99C-4D3F-81A0-C4C4E27C1311}" presName="node" presStyleLbl="node1" presStyleIdx="3" presStyleCnt="4">
        <dgm:presLayoutVars>
          <dgm:bulletEnabled val="1"/>
        </dgm:presLayoutVars>
      </dgm:prSet>
      <dgm:spPr/>
      <dgm:t>
        <a:bodyPr/>
        <a:lstStyle/>
        <a:p>
          <a:endParaRPr lang="en-US"/>
        </a:p>
      </dgm:t>
    </dgm:pt>
  </dgm:ptLst>
  <dgm:cxnLst>
    <dgm:cxn modelId="{2E8A6C21-A490-4893-870B-14C00776B9CD}" srcId="{A4600A96-B85B-43B1-BF19-7F417EE56BE5}" destId="{01CE0081-D116-4184-93B0-75D2F0787DB1}" srcOrd="2" destOrd="0" parTransId="{B702AEA9-0203-4E2E-904A-E6733129CE6E}" sibTransId="{8F305C00-71F9-4FD6-A896-C0A8D5FDCD00}"/>
    <dgm:cxn modelId="{637F1024-AF33-4AC7-B470-B93F1978D9FD}" type="presOf" srcId="{4BA0D0DA-E99C-4D3F-81A0-C4C4E27C1311}" destId="{0ED5C50D-053F-46F6-988F-55C9AE6254DB}" srcOrd="0" destOrd="0" presId="urn:microsoft.com/office/officeart/2005/8/layout/default"/>
    <dgm:cxn modelId="{E93F64F7-C7B7-42EE-AD12-FCBF917E12A5}" type="presOf" srcId="{01CE0081-D116-4184-93B0-75D2F0787DB1}" destId="{AC4D0C5E-E41E-4A0B-80A4-06C156479FA7}" srcOrd="0" destOrd="0" presId="urn:microsoft.com/office/officeart/2005/8/layout/default"/>
    <dgm:cxn modelId="{4B0A4E64-66C1-4676-B652-DFFDC7442964}" type="presOf" srcId="{D4599A37-89B7-472E-B162-F60200727511}" destId="{BA5A266D-75DB-4CE8-9828-0F6F17B9BA1C}" srcOrd="0" destOrd="0" presId="urn:microsoft.com/office/officeart/2005/8/layout/default"/>
    <dgm:cxn modelId="{4C4CC964-7E16-4F23-9C45-9413933BCCFA}" srcId="{A4600A96-B85B-43B1-BF19-7F417EE56BE5}" destId="{D4599A37-89B7-472E-B162-F60200727511}" srcOrd="0" destOrd="0" parTransId="{3BBAB408-2998-4CE1-A54B-14F4C0D14E70}" sibTransId="{01D8A4DB-77F2-4FFC-B58D-5997BBABE98B}"/>
    <dgm:cxn modelId="{486EAFD9-13E6-4E51-8E86-6F081513670B}" srcId="{A4600A96-B85B-43B1-BF19-7F417EE56BE5}" destId="{CCDC78DF-D114-4FC2-9C65-22B9E800C2CC}" srcOrd="1" destOrd="0" parTransId="{A235159E-A323-4ED7-8BA4-74FDAA5B24E3}" sibTransId="{D02EB476-40B7-45DA-89B8-A4DCED609DD5}"/>
    <dgm:cxn modelId="{0FA57441-9852-43EE-A757-4E4657CEDB45}" srcId="{A4600A96-B85B-43B1-BF19-7F417EE56BE5}" destId="{4BA0D0DA-E99C-4D3F-81A0-C4C4E27C1311}" srcOrd="3" destOrd="0" parTransId="{CE161EFA-40EE-4F9F-9902-5DF5E614737C}" sibTransId="{A962293D-84C9-4873-B836-60DA5709B803}"/>
    <dgm:cxn modelId="{FC20BEB8-A1D9-41CE-8AA5-5C72FB7398E6}" type="presOf" srcId="{A4600A96-B85B-43B1-BF19-7F417EE56BE5}" destId="{C16471F1-0553-44F8-8340-F51773FCF3D4}" srcOrd="0" destOrd="0" presId="urn:microsoft.com/office/officeart/2005/8/layout/default"/>
    <dgm:cxn modelId="{1C82696B-6D94-4832-B85E-4D2A899066C6}" type="presOf" srcId="{CCDC78DF-D114-4FC2-9C65-22B9E800C2CC}" destId="{8D69ACCE-C0EE-466B-A98D-C9EBB19AE036}" srcOrd="0" destOrd="0" presId="urn:microsoft.com/office/officeart/2005/8/layout/default"/>
    <dgm:cxn modelId="{13BB716B-2AC5-415F-9F1D-800C93F14474}" type="presParOf" srcId="{C16471F1-0553-44F8-8340-F51773FCF3D4}" destId="{BA5A266D-75DB-4CE8-9828-0F6F17B9BA1C}" srcOrd="0" destOrd="0" presId="urn:microsoft.com/office/officeart/2005/8/layout/default"/>
    <dgm:cxn modelId="{04CDF19A-5BEA-4F06-B3B8-C1133890F8BC}" type="presParOf" srcId="{C16471F1-0553-44F8-8340-F51773FCF3D4}" destId="{A1A3B295-6DFA-4955-8529-CB8D6C9E18DC}" srcOrd="1" destOrd="0" presId="urn:microsoft.com/office/officeart/2005/8/layout/default"/>
    <dgm:cxn modelId="{E9497609-9A78-49FA-8D84-C7DD57E0FDD9}" type="presParOf" srcId="{C16471F1-0553-44F8-8340-F51773FCF3D4}" destId="{8D69ACCE-C0EE-466B-A98D-C9EBB19AE036}" srcOrd="2" destOrd="0" presId="urn:microsoft.com/office/officeart/2005/8/layout/default"/>
    <dgm:cxn modelId="{ADE93AE7-D5F9-485F-BF8D-97C268E5D189}" type="presParOf" srcId="{C16471F1-0553-44F8-8340-F51773FCF3D4}" destId="{E5A2E196-EE51-46B8-81F2-FD95AC55BEB7}" srcOrd="3" destOrd="0" presId="urn:microsoft.com/office/officeart/2005/8/layout/default"/>
    <dgm:cxn modelId="{5F096119-862D-40D4-A4ED-8CC2D027A041}" type="presParOf" srcId="{C16471F1-0553-44F8-8340-F51773FCF3D4}" destId="{AC4D0C5E-E41E-4A0B-80A4-06C156479FA7}" srcOrd="4" destOrd="0" presId="urn:microsoft.com/office/officeart/2005/8/layout/default"/>
    <dgm:cxn modelId="{CB8844B2-B620-4CC0-BDF8-483B1C0FBEF7}" type="presParOf" srcId="{C16471F1-0553-44F8-8340-F51773FCF3D4}" destId="{858FB64C-D112-44B2-A4E3-4A7A24B35628}" srcOrd="5" destOrd="0" presId="urn:microsoft.com/office/officeart/2005/8/layout/default"/>
    <dgm:cxn modelId="{6B82D207-3844-4894-96B7-C5B1FC04C66F}" type="presParOf" srcId="{C16471F1-0553-44F8-8340-F51773FCF3D4}" destId="{0ED5C50D-053F-46F6-988F-55C9AE6254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761B0-4173-4F09-93FB-D63473BBA0A6}"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US"/>
        </a:p>
      </dgm:t>
    </dgm:pt>
    <dgm:pt modelId="{19683DBF-4646-414C-82A6-459D3B988BE5}">
      <dgm:prSet phldrT="[Text]" custT="1"/>
      <dgm:spPr/>
      <dgm:t>
        <a:bodyPr/>
        <a:lstStyle/>
        <a:p>
          <a:r>
            <a:rPr lang="en-US" sz="1200" dirty="0"/>
            <a:t>Dependencies and Handoffs</a:t>
          </a:r>
        </a:p>
      </dgm:t>
    </dgm:pt>
    <dgm:pt modelId="{43AE69E1-D371-4884-BD17-495EDB529198}" type="parTrans" cxnId="{3B1FE275-8C83-45C2-AFF9-B41C485E1AD5}">
      <dgm:prSet/>
      <dgm:spPr/>
      <dgm:t>
        <a:bodyPr/>
        <a:lstStyle/>
        <a:p>
          <a:endParaRPr lang="en-US"/>
        </a:p>
      </dgm:t>
    </dgm:pt>
    <dgm:pt modelId="{F03B8C11-EAB9-40F1-A669-ADE2CC5AF3FA}" type="sibTrans" cxnId="{3B1FE275-8C83-45C2-AFF9-B41C485E1AD5}">
      <dgm:prSet/>
      <dgm:spPr/>
      <dgm:t>
        <a:bodyPr/>
        <a:lstStyle/>
        <a:p>
          <a:endParaRPr lang="en-US"/>
        </a:p>
      </dgm:t>
    </dgm:pt>
    <dgm:pt modelId="{F5A3A283-DB92-43D7-8CE4-D2BFA9914F51}">
      <dgm:prSet phldrT="[Text]" custT="1"/>
      <dgm:spPr/>
      <dgm:t>
        <a:bodyPr/>
        <a:lstStyle/>
        <a:p>
          <a:r>
            <a:rPr lang="en-US" sz="1200" dirty="0"/>
            <a:t>Productivity</a:t>
          </a:r>
        </a:p>
      </dgm:t>
    </dgm:pt>
    <dgm:pt modelId="{942981BD-22BF-4465-92E7-0B3965A9A284}" type="parTrans" cxnId="{077E56A1-BBA4-4597-B0B6-2DE1963DA0C4}">
      <dgm:prSet/>
      <dgm:spPr/>
      <dgm:t>
        <a:bodyPr/>
        <a:lstStyle/>
        <a:p>
          <a:endParaRPr lang="en-US"/>
        </a:p>
      </dgm:t>
    </dgm:pt>
    <dgm:pt modelId="{F161A946-F581-4F16-87EA-FA34FA1557B1}" type="sibTrans" cxnId="{077E56A1-BBA4-4597-B0B6-2DE1963DA0C4}">
      <dgm:prSet/>
      <dgm:spPr/>
      <dgm:t>
        <a:bodyPr/>
        <a:lstStyle/>
        <a:p>
          <a:endParaRPr lang="en-US"/>
        </a:p>
      </dgm:t>
    </dgm:pt>
    <dgm:pt modelId="{8524E7F8-F3B5-4A74-B5E1-356E9BB4EF33}" type="pres">
      <dgm:prSet presAssocID="{52A761B0-4173-4F09-93FB-D63473BBA0A6}" presName="compositeShape" presStyleCnt="0">
        <dgm:presLayoutVars>
          <dgm:chMax val="2"/>
          <dgm:dir/>
          <dgm:resizeHandles val="exact"/>
        </dgm:presLayoutVars>
      </dgm:prSet>
      <dgm:spPr/>
      <dgm:t>
        <a:bodyPr/>
        <a:lstStyle/>
        <a:p>
          <a:endParaRPr lang="en-US"/>
        </a:p>
      </dgm:t>
    </dgm:pt>
    <dgm:pt modelId="{E91C5362-F3D8-4380-A142-A1CB2422DD88}" type="pres">
      <dgm:prSet presAssocID="{52A761B0-4173-4F09-93FB-D63473BBA0A6}" presName="divider" presStyleLbl="fgShp" presStyleIdx="0" presStyleCnt="1"/>
      <dgm:spPr/>
    </dgm:pt>
    <dgm:pt modelId="{4E80A629-F9EE-47F4-BB34-23A57BEF86FA}" type="pres">
      <dgm:prSet presAssocID="{19683DBF-4646-414C-82A6-459D3B988BE5}" presName="downArrow" presStyleLbl="node1" presStyleIdx="0" presStyleCnt="2"/>
      <dgm:spPr/>
    </dgm:pt>
    <dgm:pt modelId="{3AA5A129-43BC-4A55-AE14-5B4C23B7A8E2}" type="pres">
      <dgm:prSet presAssocID="{19683DBF-4646-414C-82A6-459D3B988BE5}" presName="downArrowText" presStyleLbl="revTx" presStyleIdx="0" presStyleCnt="2" custScaleX="157704" custLinFactNeighborX="-23216" custLinFactNeighborY="2227">
        <dgm:presLayoutVars>
          <dgm:bulletEnabled val="1"/>
        </dgm:presLayoutVars>
      </dgm:prSet>
      <dgm:spPr/>
      <dgm:t>
        <a:bodyPr/>
        <a:lstStyle/>
        <a:p>
          <a:endParaRPr lang="en-US"/>
        </a:p>
      </dgm:t>
    </dgm:pt>
    <dgm:pt modelId="{5829D25E-9E0C-44B5-8C7F-D07BF24A9B2A}" type="pres">
      <dgm:prSet presAssocID="{F5A3A283-DB92-43D7-8CE4-D2BFA9914F51}" presName="upArrow" presStyleLbl="node1" presStyleIdx="1" presStyleCnt="2"/>
      <dgm:spPr/>
    </dgm:pt>
    <dgm:pt modelId="{177543E4-51FF-4C02-B036-0275AA4BB1CE}" type="pres">
      <dgm:prSet presAssocID="{F5A3A283-DB92-43D7-8CE4-D2BFA9914F51}" presName="upArrowText" presStyleLbl="revTx" presStyleIdx="1" presStyleCnt="2" custScaleX="157704" custLinFactNeighborX="37879" custLinFactNeighborY="4513">
        <dgm:presLayoutVars>
          <dgm:bulletEnabled val="1"/>
        </dgm:presLayoutVars>
      </dgm:prSet>
      <dgm:spPr/>
      <dgm:t>
        <a:bodyPr/>
        <a:lstStyle/>
        <a:p>
          <a:endParaRPr lang="en-US"/>
        </a:p>
      </dgm:t>
    </dgm:pt>
  </dgm:ptLst>
  <dgm:cxnLst>
    <dgm:cxn modelId="{077E56A1-BBA4-4597-B0B6-2DE1963DA0C4}" srcId="{52A761B0-4173-4F09-93FB-D63473BBA0A6}" destId="{F5A3A283-DB92-43D7-8CE4-D2BFA9914F51}" srcOrd="1" destOrd="0" parTransId="{942981BD-22BF-4465-92E7-0B3965A9A284}" sibTransId="{F161A946-F581-4F16-87EA-FA34FA1557B1}"/>
    <dgm:cxn modelId="{3B1FE275-8C83-45C2-AFF9-B41C485E1AD5}" srcId="{52A761B0-4173-4F09-93FB-D63473BBA0A6}" destId="{19683DBF-4646-414C-82A6-459D3B988BE5}" srcOrd="0" destOrd="0" parTransId="{43AE69E1-D371-4884-BD17-495EDB529198}" sibTransId="{F03B8C11-EAB9-40F1-A669-ADE2CC5AF3FA}"/>
    <dgm:cxn modelId="{204042A8-6849-4988-AFEE-C5FF621A17DC}" type="presOf" srcId="{52A761B0-4173-4F09-93FB-D63473BBA0A6}" destId="{8524E7F8-F3B5-4A74-B5E1-356E9BB4EF33}" srcOrd="0" destOrd="0" presId="urn:microsoft.com/office/officeart/2005/8/layout/arrow3"/>
    <dgm:cxn modelId="{A80C6C23-5407-4529-9FFD-E4530AF48121}" type="presOf" srcId="{F5A3A283-DB92-43D7-8CE4-D2BFA9914F51}" destId="{177543E4-51FF-4C02-B036-0275AA4BB1CE}" srcOrd="0" destOrd="0" presId="urn:microsoft.com/office/officeart/2005/8/layout/arrow3"/>
    <dgm:cxn modelId="{37E3E44D-939B-4F85-8933-999BA266F597}" type="presOf" srcId="{19683DBF-4646-414C-82A6-459D3B988BE5}" destId="{3AA5A129-43BC-4A55-AE14-5B4C23B7A8E2}" srcOrd="0" destOrd="0" presId="urn:microsoft.com/office/officeart/2005/8/layout/arrow3"/>
    <dgm:cxn modelId="{69F01A97-8911-4848-BF82-BF560AE130FC}" type="presParOf" srcId="{8524E7F8-F3B5-4A74-B5E1-356E9BB4EF33}" destId="{E91C5362-F3D8-4380-A142-A1CB2422DD88}" srcOrd="0" destOrd="0" presId="urn:microsoft.com/office/officeart/2005/8/layout/arrow3"/>
    <dgm:cxn modelId="{ED668FEA-FFDD-46AE-B68B-0FB0B477A0F3}" type="presParOf" srcId="{8524E7F8-F3B5-4A74-B5E1-356E9BB4EF33}" destId="{4E80A629-F9EE-47F4-BB34-23A57BEF86FA}" srcOrd="1" destOrd="0" presId="urn:microsoft.com/office/officeart/2005/8/layout/arrow3"/>
    <dgm:cxn modelId="{12157884-4EE6-4D7C-823B-061BB97EB834}" type="presParOf" srcId="{8524E7F8-F3B5-4A74-B5E1-356E9BB4EF33}" destId="{3AA5A129-43BC-4A55-AE14-5B4C23B7A8E2}" srcOrd="2" destOrd="0" presId="urn:microsoft.com/office/officeart/2005/8/layout/arrow3"/>
    <dgm:cxn modelId="{631DC999-94E5-4288-B34A-EFF6A3C84156}" type="presParOf" srcId="{8524E7F8-F3B5-4A74-B5E1-356E9BB4EF33}" destId="{5829D25E-9E0C-44B5-8C7F-D07BF24A9B2A}" srcOrd="3" destOrd="0" presId="urn:microsoft.com/office/officeart/2005/8/layout/arrow3"/>
    <dgm:cxn modelId="{39F52FE9-FF75-43C3-A7D1-65A307371A36}" type="presParOf" srcId="{8524E7F8-F3B5-4A74-B5E1-356E9BB4EF33}" destId="{177543E4-51FF-4C02-B036-0275AA4BB1CE}" srcOrd="4" destOrd="0" presId="urn:microsoft.com/office/officeart/2005/8/layout/arrow3"/>
  </dgm:cxnLst>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3920019-A36C-4F69-B190-F18502115C4E}" type="datetimeFigureOut">
              <a:rPr lang="en-US" smtClean="0"/>
              <a:t>8/8/2018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4BE0C2C-2CC2-402C-9805-B452DEE7209C}" type="slidenum">
              <a:rPr lang="en-US" smtClean="0"/>
              <a:t>‹#›</a:t>
            </a:fld>
            <a:endParaRPr lang="en-US"/>
          </a:p>
        </p:txBody>
      </p:sp>
    </p:spTree>
    <p:extLst>
      <p:ext uri="{BB962C8B-B14F-4D97-AF65-F5344CB8AC3E}">
        <p14:creationId xmlns:p14="http://schemas.microsoft.com/office/powerpoint/2010/main" val="3756421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0" y="4421823"/>
            <a:ext cx="5618480" cy="4189095"/>
          </a:xfrm>
          <a:prstGeom prst="rect">
            <a:avLst/>
          </a:prstGeom>
          <a:noFill/>
          <a:ln>
            <a:noFill/>
          </a:ln>
        </p:spPr>
        <p:txBody>
          <a:bodyPr lIns="93308" tIns="93308" rIns="93308" bIns="9330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22647233"/>
      </p:ext>
    </p:extLst>
  </p:cSld>
  <p:clrMap bg1="lt1" tx1="dk1" bg2="dk2" tx2="lt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233485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lnSpcReduction="20000"/>
          </a:bodyPr>
          <a:lstStyle/>
          <a:p>
            <a:r>
              <a:rPr lang="en-US" sz="1200" dirty="0"/>
              <a:t>OVERVIEW:  Introduce the Portfolio, Value Stream, Program, and Team levels.  The Enterprise icon is highlighted to represent the connection between the enterprise business strategy and a SAFe Portfolio </a:t>
            </a:r>
          </a:p>
          <a:p>
            <a:endParaRPr lang="en-US" sz="1200" dirty="0"/>
          </a:p>
          <a:p>
            <a:r>
              <a:rPr lang="en-US" sz="1200" dirty="0"/>
              <a:t>SAMPLE SPEAKER NOTES:</a:t>
            </a:r>
          </a:p>
          <a:p>
            <a:pPr marL="174982" indent="-174982">
              <a:buFont typeface="Arial" panose="020B0604020202020204" pitchFamily="34" charset="0"/>
              <a:buChar char="•"/>
            </a:pPr>
            <a:r>
              <a:rPr lang="en-US" sz="1200" dirty="0"/>
              <a:t>Here we see the </a:t>
            </a:r>
            <a:r>
              <a:rPr lang="en-US" sz="1200" dirty="0" err="1"/>
              <a:t>threelevels</a:t>
            </a:r>
            <a:r>
              <a:rPr lang="en-US" sz="1200" dirty="0"/>
              <a:t> of SAFe: Portfolio, Program, and Team.  </a:t>
            </a:r>
          </a:p>
          <a:p>
            <a:pPr marL="174982" indent="-174982">
              <a:buFont typeface="Arial" panose="020B0604020202020204" pitchFamily="34" charset="0"/>
              <a:buChar char="•"/>
            </a:pPr>
            <a:r>
              <a:rPr lang="en-US" sz="1200" dirty="0"/>
              <a:t>In the small to midsize enterprise, one SAFe portfolio can typically be used to govern the entire technical solution set. In the larger enterprise (those with more than 500 – 1,000 technical practitioners), there can be multiple SAFe portfolios, one for each line of business.  </a:t>
            </a:r>
          </a:p>
          <a:p>
            <a:pPr marL="174982" indent="-174982">
              <a:buFont typeface="Arial" panose="020B0604020202020204" pitchFamily="34" charset="0"/>
              <a:buChar char="•"/>
            </a:pPr>
            <a:r>
              <a:rPr lang="en-US" sz="1200" dirty="0"/>
              <a:t>Each SAFe portfolio contains a set of Value Streams and the additional elements necessary to provide funding and governance for the products, services, and Solutions that the Enterprise needs to fulfill some element of the business strategy.</a:t>
            </a:r>
          </a:p>
          <a:p>
            <a:pPr marL="174982" indent="-174982">
              <a:buFont typeface="Arial" panose="020B0604020202020204" pitchFamily="34" charset="0"/>
              <a:buChar char="•"/>
            </a:pPr>
            <a:r>
              <a:rPr lang="en-US" sz="1200" dirty="0"/>
              <a:t>The Value Stream Level is intended for builders of large and complex solutions that typically require multiple ARTs, as well as the contribution of Suppliers.  It is intended for enterprises that face the largest systems challenges, building multidisciplinary and cyber-physical systems that contain software, hardware, electrical and electronic, optics, mechanics, fluidics, and more.  Not all organizations will need the Value Stream Level.  (NOTE: If you are able to access the Scaled Agile Framework website, this would be a good time to demo the expand/collapse button)</a:t>
            </a:r>
          </a:p>
          <a:p>
            <a:pPr marL="174982" indent="-174982">
              <a:buFont typeface="Arial" panose="020B0604020202020204" pitchFamily="34" charset="0"/>
              <a:buChar char="•"/>
            </a:pPr>
            <a:r>
              <a:rPr lang="en-US" sz="1200" dirty="0"/>
              <a:t>The Team and Program Levels make up the long-lived, self-organizing virtual organization known as the Agile Release Train (ART).  Without teams, there can be no program.  The ART plans, commits, and executes together.  The “Agile Release Train” metaphor is used to communicate several key concepts:</a:t>
            </a:r>
          </a:p>
          <a:p>
            <a:pPr marL="641600" lvl="1" indent="-174982">
              <a:buFont typeface="Arial" panose="020B0604020202020204" pitchFamily="34" charset="0"/>
              <a:buChar char="•"/>
            </a:pPr>
            <a:r>
              <a:rPr lang="en-US" sz="1200" dirty="0"/>
              <a:t>The train departs the station and arrives at the next destination on a reliable schedule, which provides for fixed cadence, standard ART velocity, and predictable planning (and in many cases, cadence-based releases).</a:t>
            </a:r>
          </a:p>
          <a:p>
            <a:pPr marL="641600" lvl="1" indent="-174982">
              <a:buFont typeface="Arial" panose="020B0604020202020204" pitchFamily="34" charset="0"/>
              <a:buChar char="•"/>
            </a:pPr>
            <a:r>
              <a:rPr lang="en-US" sz="1200" dirty="0"/>
              <a:t>All “cargo,” including prototypes, models, software, hardware, documentation, etc., goes on the train.</a:t>
            </a:r>
          </a:p>
          <a:p>
            <a:endParaRPr lang="en-US" dirty="0"/>
          </a:p>
        </p:txBody>
      </p:sp>
      <p:sp>
        <p:nvSpPr>
          <p:cNvPr id="4" name="Slide Number Placeholder 3"/>
          <p:cNvSpPr>
            <a:spLocks noGrp="1"/>
          </p:cNvSpPr>
          <p:nvPr>
            <p:ph type="sldNum" sz="quarter" idx="10"/>
          </p:nvPr>
        </p:nvSpPr>
        <p:spPr>
          <a:xfrm>
            <a:off x="5279313" y="6631522"/>
            <a:ext cx="4038770" cy="349091"/>
          </a:xfrm>
          <a:prstGeom prst="rect">
            <a:avLst/>
          </a:prstGeom>
        </p:spPr>
        <p:txBody>
          <a:bodyPr lIns="93324" tIns="46662" rIns="93324" bIns="46662"/>
          <a:lstStyle/>
          <a:p>
            <a:fld id="{EA0AB8DA-E624-7B46-B3AD-8D7DD8272271}" type="slidenum">
              <a:rPr lang="en-US" smtClean="0"/>
              <a:t>14</a:t>
            </a:fld>
            <a:endParaRPr lang="en-US"/>
          </a:p>
        </p:txBody>
      </p:sp>
    </p:spTree>
    <p:extLst>
      <p:ext uri="{BB962C8B-B14F-4D97-AF65-F5344CB8AC3E}">
        <p14:creationId xmlns:p14="http://schemas.microsoft.com/office/powerpoint/2010/main" val="67657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Team: software</a:t>
            </a:r>
            <a:r>
              <a:rPr lang="en-US" baseline="0" dirty="0"/>
              <a:t> developers, </a:t>
            </a:r>
            <a:r>
              <a:rPr lang="en-US" baseline="0" dirty="0" err="1"/>
              <a:t>Sas</a:t>
            </a:r>
            <a:r>
              <a:rPr lang="en-US" baseline="0" dirty="0"/>
              <a:t>, security experts, DBAs, systems engineers, operations</a:t>
            </a:r>
            <a:endParaRPr dirty="0"/>
          </a:p>
        </p:txBody>
      </p:sp>
    </p:spTree>
    <p:extLst>
      <p:ext uri="{BB962C8B-B14F-4D97-AF65-F5344CB8AC3E}">
        <p14:creationId xmlns:p14="http://schemas.microsoft.com/office/powerpoint/2010/main" val="396707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583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106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make</a:t>
            </a:r>
            <a:r>
              <a:rPr lang="en-US" baseline="0" dirty="0"/>
              <a:t> ESDIS services WCS 2.0 compliant.</a:t>
            </a:r>
            <a:endParaRPr dirty="0"/>
          </a:p>
        </p:txBody>
      </p:sp>
    </p:spTree>
    <p:extLst>
      <p:ext uri="{BB962C8B-B14F-4D97-AF65-F5344CB8AC3E}">
        <p14:creationId xmlns:p14="http://schemas.microsoft.com/office/powerpoint/2010/main" val="74695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421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r>
              <a:rPr lang="en-US" sz="1200" dirty="0"/>
              <a:t>OVERVIEW:  Here, you can introduce the Enterprise Backlog Model consisting of the Portfolio, Value Stream, Program, Team, and Sprint backlogs.  You can also elaborate on the artifacts and roles which influence the creation and prioritization of the backlog items, such as Strategic Themes, the Vision, and the Roadmap.</a:t>
            </a:r>
          </a:p>
          <a:p>
            <a:endParaRPr lang="en-US" sz="1200" dirty="0"/>
          </a:p>
          <a:p>
            <a:r>
              <a:rPr lang="en-US" sz="1200" dirty="0"/>
              <a:t>SAMPLE SPEAKER NOTES:</a:t>
            </a:r>
          </a:p>
          <a:p>
            <a:pPr marL="174982" indent="-174982">
              <a:buFont typeface="Arial" panose="020B0604020202020204" pitchFamily="34" charset="0"/>
              <a:buChar char="•"/>
            </a:pPr>
            <a:r>
              <a:rPr lang="en-US" sz="1200" dirty="0"/>
              <a:t>There are four levels of backlogs which comprise the Enterprise Backlog Model: the Portfolio Backlog which contains Epics, Solution Backlog which contains capabilities, the Program Backlog which contains Features, and the Team Backlog which contains Stories</a:t>
            </a:r>
          </a:p>
          <a:p>
            <a:pPr marL="174982" indent="-174982">
              <a:buFont typeface="Arial" panose="020B0604020202020204" pitchFamily="34" charset="0"/>
              <a:buChar char="•"/>
            </a:pPr>
            <a:r>
              <a:rPr lang="en-US" sz="1200" dirty="0"/>
              <a:t>The backlogs contain prioritized functionality and enablers.  Enablers are the exploration, architecture, and infrastructure needed to support the functionality.</a:t>
            </a:r>
          </a:p>
          <a:p>
            <a:pPr marL="174982" indent="-174982">
              <a:buFont typeface="Arial" panose="020B0604020202020204" pitchFamily="34" charset="0"/>
              <a:buChar char="•"/>
            </a:pPr>
            <a:r>
              <a:rPr lang="en-US" sz="1200" dirty="0"/>
              <a:t>Epics are identified and progressively elaborated as they flow through the Portfolio Kanban System.  The Kanban System makes the strategic business initiatives visible and brings a structured analysis process driven by economics.  There are Kanban Systems at the Value Stream and Program Levels, as well.</a:t>
            </a:r>
          </a:p>
          <a:p>
            <a:pPr marL="174982" indent="-174982">
              <a:buFont typeface="Arial" panose="020B0604020202020204" pitchFamily="34" charset="0"/>
              <a:buChar char="•"/>
            </a:pPr>
            <a:r>
              <a:rPr lang="en-US" sz="1200" dirty="0"/>
              <a:t>Epics are broken down into Capabilities.  Prioritization is guided by the Vision and Roadmap.  We’ll take about prioritization later.</a:t>
            </a:r>
          </a:p>
          <a:p>
            <a:pPr marL="174982" indent="-174982">
              <a:buFont typeface="Arial" panose="020B0604020202020204" pitchFamily="34" charset="0"/>
              <a:buChar char="•"/>
            </a:pPr>
            <a:r>
              <a:rPr lang="en-US" sz="1200" dirty="0"/>
              <a:t>Capabilities are broken down into Features.</a:t>
            </a:r>
          </a:p>
          <a:p>
            <a:pPr marL="174982" indent="-174982">
              <a:buFont typeface="Arial" panose="020B0604020202020204" pitchFamily="34" charset="0"/>
              <a:buChar char="•"/>
            </a:pPr>
            <a:r>
              <a:rPr lang="en-US" sz="1200" dirty="0"/>
              <a:t>Features are then broken down into Stories which are executed by the Agile teams.</a:t>
            </a:r>
          </a:p>
          <a:p>
            <a:pPr marL="174982" indent="-174982">
              <a:buFont typeface="Arial" panose="020B0604020202020204" pitchFamily="34" charset="0"/>
              <a:buChar char="•"/>
            </a:pPr>
            <a:r>
              <a:rPr lang="en-US" sz="1200" dirty="0"/>
              <a:t>However, this isn’t a strict hierarchy.  A Capability, Feature, or Story may emerge within the context of the Value Stream, Program, or Team and not have a parent.</a:t>
            </a:r>
          </a:p>
        </p:txBody>
      </p:sp>
      <p:sp>
        <p:nvSpPr>
          <p:cNvPr id="4" name="Slide Number Placeholder 3"/>
          <p:cNvSpPr>
            <a:spLocks noGrp="1"/>
          </p:cNvSpPr>
          <p:nvPr>
            <p:ph type="sldNum" sz="quarter" idx="10"/>
          </p:nvPr>
        </p:nvSpPr>
        <p:spPr>
          <a:xfrm>
            <a:off x="5279313" y="6631522"/>
            <a:ext cx="4038770" cy="349091"/>
          </a:xfrm>
          <a:prstGeom prst="rect">
            <a:avLst/>
          </a:prstGeom>
        </p:spPr>
        <p:txBody>
          <a:bodyPr lIns="93324" tIns="46662" rIns="93324" bIns="46662"/>
          <a:lstStyle/>
          <a:p>
            <a:fld id="{EA0AB8DA-E624-7B46-B3AD-8D7DD8272271}" type="slidenum">
              <a:rPr lang="en-US" smtClean="0"/>
              <a:t>20</a:t>
            </a:fld>
            <a:endParaRPr lang="en-US"/>
          </a:p>
        </p:txBody>
      </p:sp>
    </p:spTree>
    <p:extLst>
      <p:ext uri="{BB962C8B-B14F-4D97-AF65-F5344CB8AC3E}">
        <p14:creationId xmlns:p14="http://schemas.microsoft.com/office/powerpoint/2010/main" val="421747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228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123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70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of waterfall projects failed</a:t>
            </a:r>
          </a:p>
          <a:p>
            <a:r>
              <a:rPr lang="en-US" dirty="0"/>
              <a:t>Software is hard</a:t>
            </a:r>
          </a:p>
          <a:p>
            <a:r>
              <a:rPr lang="en-US" dirty="0"/>
              <a:t>After watching project</a:t>
            </a:r>
            <a:r>
              <a:rPr lang="en-US" baseline="0" dirty="0"/>
              <a:t> after project finish late, with bugs and with features that were not used, it was time for a change.</a:t>
            </a:r>
            <a:endParaRPr lang="en-US" dirty="0"/>
          </a:p>
          <a:p>
            <a:r>
              <a:rPr lang="en-US" dirty="0"/>
              <a:t>Around 2000, Agile Manifesto was written to attempt to rethink how we were doing software.  </a:t>
            </a:r>
          </a:p>
          <a:p>
            <a:endParaRPr lang="en-US" dirty="0"/>
          </a:p>
        </p:txBody>
      </p:sp>
    </p:spTree>
    <p:extLst>
      <p:ext uri="{BB962C8B-B14F-4D97-AF65-F5344CB8AC3E}">
        <p14:creationId xmlns:p14="http://schemas.microsoft.com/office/powerpoint/2010/main" val="371264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200" dirty="0"/>
              <a:t>OVERVIEW: Here, you can discuss the Iteration at the Team Level and the Program Increment, or PI, and Program Level</a:t>
            </a:r>
          </a:p>
          <a:p>
            <a:endParaRPr lang="en-US" sz="1200" dirty="0"/>
          </a:p>
          <a:p>
            <a:r>
              <a:rPr lang="en-US" sz="1200" dirty="0"/>
              <a:t>SAMPLE SPEAKER NOTES:</a:t>
            </a:r>
          </a:p>
          <a:p>
            <a:pPr marL="174982" indent="-174982">
              <a:buFont typeface="Arial" panose="020B0604020202020204" pitchFamily="34" charset="0"/>
              <a:buChar char="•"/>
            </a:pPr>
            <a:r>
              <a:rPr lang="en-US" sz="1200" dirty="0"/>
              <a:t>At the Team Level, the teams work in two week increments called Iterations.  They begin each Sprint with planning and end with a demo and a retrospective</a:t>
            </a:r>
          </a:p>
          <a:p>
            <a:pPr marL="174982" indent="-174982">
              <a:buFont typeface="Arial" panose="020B0604020202020204" pitchFamily="34" charset="0"/>
              <a:buChar char="•"/>
            </a:pPr>
            <a:r>
              <a:rPr lang="en-US" sz="1200" dirty="0"/>
              <a:t>At the Program Level, the teams on the Agile Release Train work in 8 – 12 week increments, called Programs Increments, or PIs.  A PI begins with a higher level planning event, called PI Planning, and ends with a demo and retrospective known as “Inspect and Adapt.” </a:t>
            </a:r>
          </a:p>
          <a:p>
            <a:pPr marL="174982" indent="-174982">
              <a:buFont typeface="Arial" panose="020B0604020202020204" pitchFamily="34" charset="0"/>
              <a:buChar char="•"/>
            </a:pPr>
            <a:r>
              <a:rPr lang="en-US" sz="1200" dirty="0"/>
              <a:t>The teams on the Agile Release Train develop on cadence, but can release any time based on business needs.</a:t>
            </a:r>
          </a:p>
          <a:p>
            <a:pPr marL="174982" indent="-174982">
              <a:buFont typeface="Arial" panose="020B0604020202020204" pitchFamily="34" charset="0"/>
              <a:buChar char="•"/>
            </a:pPr>
            <a:r>
              <a:rPr lang="en-US" sz="1200" dirty="0"/>
              <a:t>At the Value Stream Level, additional coordination activities may be required to align all Agile Release Trains (and Suppliers) in the Value Stream.</a:t>
            </a:r>
          </a:p>
          <a:p>
            <a:pPr marL="174982" indent="-174982">
              <a:buFont typeface="Arial" panose="020B0604020202020204" pitchFamily="34" charset="0"/>
              <a:buChar char="•"/>
            </a:pPr>
            <a:r>
              <a:rPr lang="en-US" sz="1200" dirty="0"/>
              <a:t>Are there any other questions about cadence and synchronization for alignment?</a:t>
            </a:r>
          </a:p>
          <a:p>
            <a:endParaRPr lang="en-US" dirty="0"/>
          </a:p>
        </p:txBody>
      </p:sp>
      <p:sp>
        <p:nvSpPr>
          <p:cNvPr id="4" name="Slide Number Placeholder 3"/>
          <p:cNvSpPr>
            <a:spLocks noGrp="1"/>
          </p:cNvSpPr>
          <p:nvPr>
            <p:ph type="sldNum" sz="quarter" idx="10"/>
          </p:nvPr>
        </p:nvSpPr>
        <p:spPr>
          <a:xfrm>
            <a:off x="5279313" y="6631522"/>
            <a:ext cx="4038770" cy="349091"/>
          </a:xfrm>
          <a:prstGeom prst="rect">
            <a:avLst/>
          </a:prstGeom>
        </p:spPr>
        <p:txBody>
          <a:bodyPr lIns="93324" tIns="46662" rIns="93324" bIns="46662"/>
          <a:lstStyle/>
          <a:p>
            <a:fld id="{EA0AB8DA-E624-7B46-B3AD-8D7DD8272271}" type="slidenum">
              <a:rPr lang="en-US" smtClean="0"/>
              <a:t>24</a:t>
            </a:fld>
            <a:endParaRPr lang="en-US"/>
          </a:p>
        </p:txBody>
      </p:sp>
    </p:spTree>
    <p:extLst>
      <p:ext uri="{BB962C8B-B14F-4D97-AF65-F5344CB8AC3E}">
        <p14:creationId xmlns:p14="http://schemas.microsoft.com/office/powerpoint/2010/main" val="386157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938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morning activities; state that we are doing</a:t>
            </a:r>
            <a:r>
              <a:rPr lang="en-US" baseline="0" dirty="0"/>
              <a:t> a couple of things different this time –based on the feedback that the morning session was to heavy</a:t>
            </a:r>
          </a:p>
          <a:p>
            <a:endParaRPr lang="en-US" baseline="0" dirty="0"/>
          </a:p>
          <a:p>
            <a:r>
              <a:rPr lang="en-US" dirty="0"/>
              <a:t>Dependency</a:t>
            </a:r>
            <a:r>
              <a:rPr lang="en-US" baseline="0" dirty="0"/>
              <a:t> board is all TAPE</a:t>
            </a:r>
          </a:p>
          <a:p>
            <a:r>
              <a:rPr lang="en-US" baseline="0" dirty="0"/>
              <a:t>Moved a lot of the Planning Context material to handouts</a:t>
            </a:r>
            <a:endParaRPr lang="en-US" dirty="0"/>
          </a:p>
        </p:txBody>
      </p:sp>
    </p:spTree>
    <p:extLst>
      <p:ext uri="{BB962C8B-B14F-4D97-AF65-F5344CB8AC3E}">
        <p14:creationId xmlns:p14="http://schemas.microsoft.com/office/powerpoint/2010/main" val="312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646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49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lvl="1"/>
            <a:r>
              <a:rPr lang="en-US" dirty="0"/>
              <a:t>Each team must develop a set of objectives for the entire 5 sprints.</a:t>
            </a:r>
          </a:p>
          <a:p>
            <a:pPr lvl="1"/>
            <a:r>
              <a:rPr lang="en-US" dirty="0"/>
              <a:t>An objective must be aligned to a single Feature/Epic.</a:t>
            </a:r>
          </a:p>
          <a:p>
            <a:pPr lvl="1"/>
            <a:r>
              <a:rPr lang="en-US" dirty="0"/>
              <a:t>An objective explains how the selected stories meet the goal(s) of the Feature.</a:t>
            </a:r>
          </a:p>
          <a:p>
            <a:pPr lvl="1"/>
            <a:r>
              <a:rPr lang="en-US" dirty="0"/>
              <a:t>Objectives must have success criteria (what does done mean)</a:t>
            </a:r>
          </a:p>
          <a:p>
            <a:endParaRPr lang="en-US" dirty="0"/>
          </a:p>
        </p:txBody>
      </p:sp>
    </p:spTree>
    <p:extLst>
      <p:ext uri="{BB962C8B-B14F-4D97-AF65-F5344CB8AC3E}">
        <p14:creationId xmlns:p14="http://schemas.microsoft.com/office/powerpoint/2010/main" val="268322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During the</a:t>
            </a:r>
            <a:r>
              <a:rPr lang="en-US" baseline="0" dirty="0"/>
              <a:t> meeting, we track dependencies on a wall (</a:t>
            </a:r>
            <a:r>
              <a:rPr lang="en-US" baseline="0" dirty="0" err="1"/>
              <a:t>stickies</a:t>
            </a:r>
            <a:r>
              <a:rPr lang="en-US" baseline="0" dirty="0"/>
              <a:t> and tape)</a:t>
            </a:r>
          </a:p>
          <a:p>
            <a:r>
              <a:rPr lang="en-US" baseline="0" dirty="0"/>
              <a:t>Post planning, put them on the wiki.</a:t>
            </a:r>
          </a:p>
          <a:p>
            <a:r>
              <a:rPr lang="en-US" baseline="0" dirty="0"/>
              <a:t>Looking at getting Big Picture to make this whole thing easier</a:t>
            </a:r>
            <a:endParaRPr lang="en-US" dirty="0"/>
          </a:p>
        </p:txBody>
      </p:sp>
    </p:spTree>
    <p:extLst>
      <p:ext uri="{BB962C8B-B14F-4D97-AF65-F5344CB8AC3E}">
        <p14:creationId xmlns:p14="http://schemas.microsoft.com/office/powerpoint/2010/main" val="2198593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902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267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a:p>
        </p:txBody>
      </p:sp>
    </p:spTree>
    <p:extLst>
      <p:ext uri="{BB962C8B-B14F-4D97-AF65-F5344CB8AC3E}">
        <p14:creationId xmlns:p14="http://schemas.microsoft.com/office/powerpoint/2010/main" val="3111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732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167998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581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flavors of Agile, for our program,</a:t>
            </a:r>
            <a:r>
              <a:rPr lang="en-US" baseline="0" dirty="0"/>
              <a:t> we chose to use the very popular “Scrum” methodology</a:t>
            </a:r>
            <a:endParaRPr lang="en-US" dirty="0"/>
          </a:p>
        </p:txBody>
      </p:sp>
    </p:spTree>
    <p:extLst>
      <p:ext uri="{BB962C8B-B14F-4D97-AF65-F5344CB8AC3E}">
        <p14:creationId xmlns:p14="http://schemas.microsoft.com/office/powerpoint/2010/main" val="422770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flavors of Agile, for our program,</a:t>
            </a:r>
            <a:r>
              <a:rPr lang="en-US" baseline="0" dirty="0"/>
              <a:t> we chose to use the very popular “Scrum” methodology</a:t>
            </a:r>
            <a:endParaRPr lang="en-US" dirty="0"/>
          </a:p>
        </p:txBody>
      </p:sp>
    </p:spTree>
    <p:extLst>
      <p:ext uri="{BB962C8B-B14F-4D97-AF65-F5344CB8AC3E}">
        <p14:creationId xmlns:p14="http://schemas.microsoft.com/office/powerpoint/2010/main" val="307667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r>
              <a:rPr lang="en-US" dirty="0"/>
              <a:t>Had problems: Didn’t</a:t>
            </a:r>
            <a:r>
              <a:rPr lang="en-US" baseline="0" dirty="0"/>
              <a:t> understand the bigger picture.  Missed dependencies. </a:t>
            </a:r>
            <a:r>
              <a:rPr lang="en-US" baseline="0" dirty="0" err="1"/>
              <a:t>Silo’d</a:t>
            </a:r>
            <a:r>
              <a:rPr lang="en-US" baseline="0" dirty="0"/>
              <a:t> teams. Problems discovered late.</a:t>
            </a:r>
          </a:p>
          <a:p>
            <a:r>
              <a:rPr lang="en-US" baseline="0" dirty="0"/>
              <a:t>We wanted: Vision.  Open communication at all levels.  Collaborative work environment.</a:t>
            </a:r>
          </a:p>
          <a:p>
            <a:endParaRPr lang="en-US" baseline="0" dirty="0"/>
          </a:p>
          <a:p>
            <a:r>
              <a:rPr lang="en-US" dirty="0"/>
              <a:t>Current </a:t>
            </a:r>
            <a:r>
              <a:rPr lang="en-US" dirty="0" err="1"/>
              <a:t>SAFe</a:t>
            </a:r>
            <a:r>
              <a:rPr lang="en-US" dirty="0"/>
              <a:t> Process</a:t>
            </a:r>
          </a:p>
          <a:p>
            <a:pPr lvl="1"/>
            <a:r>
              <a:rPr lang="en-US" dirty="0"/>
              <a:t>EED system/software development centric, meeting the needs of EED development efforts as intended</a:t>
            </a:r>
          </a:p>
          <a:p>
            <a:pPr lvl="1"/>
            <a:r>
              <a:rPr lang="en-US" dirty="0"/>
              <a:t>Executing for over a year and a half with continual evolutions</a:t>
            </a:r>
          </a:p>
          <a:p>
            <a:pPr lvl="1"/>
            <a:r>
              <a:rPr lang="en-US" dirty="0"/>
              <a:t>One very large 100+ person train and growing, not all participating projects have connections to coordinate in this process</a:t>
            </a:r>
          </a:p>
          <a:p>
            <a:pPr lvl="1"/>
            <a:endParaRPr lang="en-US" dirty="0"/>
          </a:p>
          <a:p>
            <a:endParaRPr dirty="0"/>
          </a:p>
        </p:txBody>
      </p:sp>
    </p:spTree>
    <p:extLst>
      <p:ext uri="{BB962C8B-B14F-4D97-AF65-F5344CB8AC3E}">
        <p14:creationId xmlns:p14="http://schemas.microsoft.com/office/powerpoint/2010/main" val="105129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95325" y="4379912"/>
            <a:ext cx="5556249" cy="4148137"/>
          </a:xfrm>
          <a:prstGeom prst="rect">
            <a:avLst/>
          </a:prstGeom>
        </p:spPr>
        <p:txBody>
          <a:bodyPr lIns="91425" tIns="91425" rIns="91425" bIns="91425" anchor="t" anchorCtr="0">
            <a:noAutofit/>
          </a:bodyPr>
          <a:lstStyle/>
          <a:p>
            <a:r>
              <a:rPr lang="en-US" sz="1100" dirty="0"/>
              <a:t>OVERVIEW: In this slide, you can explain that, at first glance, the Framework may appear complicated.  However, you can provide assurance that you will take them through it in a logical manner.</a:t>
            </a:r>
          </a:p>
          <a:p>
            <a:endParaRPr lang="en-US" sz="1100" dirty="0"/>
          </a:p>
          <a:p>
            <a:pPr marL="174982" indent="-174982">
              <a:buFont typeface="Arial" panose="020B0604020202020204" pitchFamily="34" charset="0"/>
              <a:buChar char="•"/>
            </a:pPr>
            <a:r>
              <a:rPr lang="en-US" sz="1100" dirty="0"/>
              <a:t>This is what is referred to as the “</a:t>
            </a:r>
            <a:r>
              <a:rPr lang="en-US" sz="1100" dirty="0" err="1"/>
              <a:t>SAFe</a:t>
            </a:r>
            <a:r>
              <a:rPr lang="en-US" sz="1100" dirty="0"/>
              <a:t> Big Picture”.   At first, it may look complicated, but as we will see, it is actually a very straight-forward and logical representation. </a:t>
            </a:r>
          </a:p>
          <a:p>
            <a:pPr marL="174982" indent="-174982">
              <a:buFont typeface="Arial" panose="020B0604020202020204" pitchFamily="34" charset="0"/>
              <a:buChar char="•"/>
            </a:pPr>
            <a:r>
              <a:rPr lang="en-US" sz="1100" dirty="0"/>
              <a:t>We will see that roles, artifacts, and activities are clearly defined based on proven principles and practices. </a:t>
            </a:r>
          </a:p>
          <a:p>
            <a:pPr marL="174982" indent="-174982">
              <a:buFont typeface="Arial" panose="020B0604020202020204" pitchFamily="34" charset="0"/>
              <a:buChar char="•"/>
            </a:pPr>
            <a:r>
              <a:rPr lang="en-US" sz="1100" dirty="0"/>
              <a:t>Decomposing the </a:t>
            </a:r>
            <a:r>
              <a:rPr lang="en-US" sz="1100" dirty="0" err="1"/>
              <a:t>SAFe</a:t>
            </a:r>
            <a:r>
              <a:rPr lang="en-US" sz="1100" dirty="0"/>
              <a:t> Big Picture into it’s constituent parts, we’ll discover that it’s a simple, powerful and easily understood framework for managing complex software and systems development.</a:t>
            </a:r>
          </a:p>
          <a:p>
            <a:pPr marL="174982" indent="-174982">
              <a:buFont typeface="Arial" panose="020B0604020202020204" pitchFamily="34" charset="0"/>
              <a:buChar char="•"/>
            </a:pPr>
            <a:endParaRPr lang="en-US" sz="1100" dirty="0"/>
          </a:p>
          <a:p>
            <a:pPr marL="174982" indent="-174982">
              <a:buFont typeface="Arial" panose="020B0604020202020204" pitchFamily="34" charset="0"/>
              <a:buChar char="•"/>
            </a:pPr>
            <a:r>
              <a:rPr lang="en-US" sz="1100" dirty="0"/>
              <a:t>Core Values:  </a:t>
            </a:r>
          </a:p>
          <a:p>
            <a:pPr marL="632182" lvl="1" indent="-174982">
              <a:buFont typeface="Arial" panose="020B0604020202020204" pitchFamily="34" charset="0"/>
              <a:buChar char="•"/>
            </a:pPr>
            <a:r>
              <a:rPr lang="en-US" sz="1100" dirty="0"/>
              <a:t>Alignment: vision,</a:t>
            </a:r>
            <a:r>
              <a:rPr lang="en-US" sz="1100" baseline="0" dirty="0"/>
              <a:t> cadence</a:t>
            </a:r>
            <a:endParaRPr lang="en-US" sz="1100" dirty="0"/>
          </a:p>
          <a:p>
            <a:pPr marL="632182" lvl="1" indent="-174982">
              <a:buFont typeface="Arial" panose="020B0604020202020204" pitchFamily="34" charset="0"/>
              <a:buChar char="•"/>
            </a:pPr>
            <a:r>
              <a:rPr lang="en-US" sz="1100" dirty="0"/>
              <a:t>Built</a:t>
            </a:r>
            <a:r>
              <a:rPr lang="en-US" sz="1100" baseline="0" dirty="0"/>
              <a:t> in Quality: CI/CD, Automated Test, refactoring</a:t>
            </a:r>
          </a:p>
          <a:p>
            <a:pPr marL="632182" lvl="1" indent="-174982">
              <a:buFont typeface="Arial" panose="020B0604020202020204" pitchFamily="34" charset="0"/>
              <a:buChar char="•"/>
            </a:pPr>
            <a:r>
              <a:rPr lang="en-US" sz="1100" baseline="0" dirty="0"/>
              <a:t>Transparency: full JIRA visibility, honest communication, frequent demos and integrations</a:t>
            </a:r>
          </a:p>
          <a:p>
            <a:pPr marL="632182" lvl="1" indent="-174982">
              <a:buFont typeface="Arial" panose="020B0604020202020204" pitchFamily="34" charset="0"/>
              <a:buChar char="•"/>
            </a:pPr>
            <a:r>
              <a:rPr lang="en-US" sz="1100" baseline="0" dirty="0"/>
              <a:t>Program Execution: Deliver working code!</a:t>
            </a: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r>
              <a:rPr lang="en-US" sz="1100" dirty="0"/>
              <a:t> </a:t>
            </a:r>
          </a:p>
          <a:p>
            <a:endParaRPr lang="en-US" dirty="0"/>
          </a:p>
          <a:p>
            <a:pPr lvl="0">
              <a:spcBef>
                <a:spcPts val="0"/>
              </a:spcBef>
              <a:buNone/>
            </a:pPr>
            <a:endParaRPr dirty="0"/>
          </a:p>
        </p:txBody>
      </p:sp>
      <p:sp>
        <p:nvSpPr>
          <p:cNvPr id="121" name="Shape 121"/>
          <p:cNvSpPr>
            <a:spLocks noGrp="1" noRot="1" noChangeAspect="1"/>
          </p:cNvSpPr>
          <p:nvPr>
            <p:ph type="sldImg" idx="2"/>
          </p:nvPr>
        </p:nvSpPr>
        <p:spPr>
          <a:xfrm>
            <a:off x="116840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89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959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526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350" y="1597824"/>
            <a:ext cx="5829300" cy="1102519"/>
          </a:xfrm>
        </p:spPr>
        <p:txBody>
          <a:bodyPr/>
          <a:lstStyle>
            <a:lvl1pPr algn="l">
              <a:lnSpc>
                <a:spcPct val="100000"/>
              </a:lnSpc>
              <a:spcAft>
                <a:spcPts val="0"/>
              </a:spcAft>
              <a:defRPr b="1" i="0">
                <a:solidFill>
                  <a:schemeClr val="bg1"/>
                </a:solidFill>
              </a:defRPr>
            </a:lvl1pPr>
          </a:lstStyle>
          <a:p>
            <a:r>
              <a:rPr lang="en-US" dirty="0"/>
              <a:t>Click to edit Master title style and maybe more</a:t>
            </a:r>
          </a:p>
        </p:txBody>
      </p:sp>
      <p:sp>
        <p:nvSpPr>
          <p:cNvPr id="3" name="Subtitle 2"/>
          <p:cNvSpPr>
            <a:spLocks noGrp="1"/>
          </p:cNvSpPr>
          <p:nvPr>
            <p:ph type="subTitle" idx="1"/>
          </p:nvPr>
        </p:nvSpPr>
        <p:spPr>
          <a:xfrm>
            <a:off x="514350" y="3007117"/>
            <a:ext cx="5314950" cy="1314450"/>
          </a:xfrm>
        </p:spPr>
        <p:txBody>
          <a:bodyPr>
            <a:normAutofit/>
          </a:bodyPr>
          <a:lstStyle>
            <a:lvl1pPr marL="0" indent="0" algn="l">
              <a:buNone/>
              <a:defRPr sz="1350">
                <a:solidFill>
                  <a:schemeClr val="bg1">
                    <a:lumMod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pic>
        <p:nvPicPr>
          <p:cNvPr id="9" name="Picture 8" descr="eosdis-logo-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3" y="360627"/>
            <a:ext cx="3410147" cy="961661"/>
          </a:xfrm>
          <a:prstGeom prst="rect">
            <a:avLst/>
          </a:prstGeom>
        </p:spPr>
      </p:pic>
      <p:sp>
        <p:nvSpPr>
          <p:cNvPr id="5" name="Rectangle 4"/>
          <p:cNvSpPr/>
          <p:nvPr userDrawn="1"/>
        </p:nvSpPr>
        <p:spPr>
          <a:xfrm>
            <a:off x="1223597" y="4684752"/>
            <a:ext cx="4410807" cy="265586"/>
          </a:xfrm>
          <a:prstGeom prst="rect">
            <a:avLst/>
          </a:prstGeom>
        </p:spPr>
        <p:txBody>
          <a:bodyPr wrap="square">
            <a:spAutoFit/>
          </a:bodyPr>
          <a:lstStyle/>
          <a:p>
            <a:pPr algn="ctr"/>
            <a:r>
              <a:rPr lang="en-US" sz="563" dirty="0">
                <a:solidFill>
                  <a:schemeClr val="tx1">
                    <a:lumMod val="25000"/>
                    <a:lumOff val="75000"/>
                  </a:schemeClr>
                </a:solidFill>
              </a:rPr>
              <a:t>The material is based upon work supported by the National Aeronautics and Space Administration under Contract Number </a:t>
            </a:r>
            <a:r>
              <a:rPr lang="en-US" sz="563" b="1" dirty="0">
                <a:solidFill>
                  <a:schemeClr val="tx1">
                    <a:lumMod val="25000"/>
                    <a:lumOff val="75000"/>
                  </a:schemeClr>
                </a:solidFill>
              </a:rPr>
              <a:t>NNG15HZ39C</a:t>
            </a:r>
            <a:endParaRPr lang="en-US" sz="563" dirty="0">
              <a:solidFill>
                <a:schemeClr val="tx1">
                  <a:lumMod val="25000"/>
                  <a:lumOff val="75000"/>
                </a:schemeClr>
              </a:solidFill>
              <a:latin typeface="Helvetica Neue"/>
            </a:endParaRPr>
          </a:p>
        </p:txBody>
      </p:sp>
    </p:spTree>
    <p:extLst>
      <p:ext uri="{BB962C8B-B14F-4D97-AF65-F5344CB8AC3E}">
        <p14:creationId xmlns:p14="http://schemas.microsoft.com/office/powerpoint/2010/main" val="371295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62526"/>
            <a:ext cx="6172200" cy="37174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eosdis-logo.png"/>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42901" y="4679946"/>
            <a:ext cx="1381952" cy="389282"/>
          </a:xfrm>
          <a:prstGeom prst="rect">
            <a:avLst/>
          </a:prstGeom>
        </p:spPr>
      </p:pic>
      <p:sp>
        <p:nvSpPr>
          <p:cNvPr id="5" name="Shape 13"/>
          <p:cNvSpPr txBox="1">
            <a:spLocks noGrp="1"/>
          </p:cNvSpPr>
          <p:nvPr>
            <p:ph type="title"/>
          </p:nvPr>
        </p:nvSpPr>
        <p:spPr>
          <a:xfrm>
            <a:off x="342900" y="205978"/>
            <a:ext cx="6172200" cy="539980"/>
          </a:xfrm>
          <a:prstGeom prst="rect">
            <a:avLst/>
          </a:prstGeom>
        </p:spPr>
        <p:txBody>
          <a:bodyPr lIns="91425" tIns="91425" rIns="91425" bIns="91425" anchor="b" anchorCtr="0">
            <a:noAutofit/>
          </a:bodyPr>
          <a:lstStyle>
            <a:lvl1pPr>
              <a:spcBef>
                <a:spcPts val="0"/>
              </a:spcBef>
              <a:defRPr sz="28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161871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25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125">
                <a:solidFill>
                  <a:schemeClr val="bg1">
                    <a:lumMod val="75000"/>
                  </a:schemeClr>
                </a:solidFill>
              </a:defRPr>
            </a:lvl1pPr>
            <a:lvl2pPr marL="257168" indent="0">
              <a:buNone/>
              <a:defRPr sz="1013">
                <a:solidFill>
                  <a:schemeClr val="tx1">
                    <a:tint val="75000"/>
                  </a:schemeClr>
                </a:solidFill>
              </a:defRPr>
            </a:lvl2pPr>
            <a:lvl3pPr marL="514337" indent="0">
              <a:buNone/>
              <a:defRPr sz="900">
                <a:solidFill>
                  <a:schemeClr val="tx1">
                    <a:tint val="75000"/>
                  </a:schemeClr>
                </a:solidFill>
              </a:defRPr>
            </a:lvl3pPr>
            <a:lvl4pPr marL="771506" indent="0">
              <a:buNone/>
              <a:defRPr sz="788">
                <a:solidFill>
                  <a:schemeClr val="tx1">
                    <a:tint val="75000"/>
                  </a:schemeClr>
                </a:solidFill>
              </a:defRPr>
            </a:lvl4pPr>
            <a:lvl5pPr marL="1028675" indent="0">
              <a:buNone/>
              <a:defRPr sz="788">
                <a:solidFill>
                  <a:schemeClr val="tx1">
                    <a:tint val="75000"/>
                  </a:schemeClr>
                </a:solidFill>
              </a:defRPr>
            </a:lvl5pPr>
            <a:lvl6pPr marL="1285843" indent="0">
              <a:buNone/>
              <a:defRPr sz="788">
                <a:solidFill>
                  <a:schemeClr val="tx1">
                    <a:tint val="75000"/>
                  </a:schemeClr>
                </a:solidFill>
              </a:defRPr>
            </a:lvl6pPr>
            <a:lvl7pPr marL="1543012" indent="0">
              <a:buNone/>
              <a:defRPr sz="788">
                <a:solidFill>
                  <a:schemeClr val="tx1">
                    <a:tint val="75000"/>
                  </a:schemeClr>
                </a:solidFill>
              </a:defRPr>
            </a:lvl7pPr>
            <a:lvl8pPr marL="1800180" indent="0">
              <a:buNone/>
              <a:defRPr sz="788">
                <a:solidFill>
                  <a:schemeClr val="tx1">
                    <a:tint val="75000"/>
                  </a:schemeClr>
                </a:solidFill>
              </a:defRPr>
            </a:lvl8pPr>
            <a:lvl9pPr marL="2057348"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857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eosdis-logo.png"/>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42901" y="4679946"/>
            <a:ext cx="1381952" cy="389282"/>
          </a:xfrm>
          <a:prstGeom prst="rect">
            <a:avLst/>
          </a:prstGeom>
        </p:spPr>
      </p:pic>
      <p:sp>
        <p:nvSpPr>
          <p:cNvPr id="4" name="Shape 13"/>
          <p:cNvSpPr txBox="1">
            <a:spLocks noGrp="1"/>
          </p:cNvSpPr>
          <p:nvPr>
            <p:ph type="title"/>
          </p:nvPr>
        </p:nvSpPr>
        <p:spPr>
          <a:xfrm>
            <a:off x="342900" y="205978"/>
            <a:ext cx="6172200" cy="539980"/>
          </a:xfrm>
          <a:prstGeom prst="rect">
            <a:avLst/>
          </a:prstGeom>
        </p:spPr>
        <p:txBody>
          <a:bodyPr lIns="91425" tIns="91425" rIns="91425" bIns="91425" anchor="b" anchorCtr="0">
            <a:noAutofit/>
          </a:bodyPr>
          <a:lstStyle>
            <a:lvl1pPr>
              <a:spcBef>
                <a:spcPts val="0"/>
              </a:spcBef>
              <a:defRPr sz="28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69925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osdis-logo.png"/>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42901" y="4679946"/>
            <a:ext cx="1381952" cy="389282"/>
          </a:xfrm>
          <a:prstGeom prst="rect">
            <a:avLst/>
          </a:prstGeom>
        </p:spPr>
      </p:pic>
    </p:spTree>
    <p:extLst>
      <p:ext uri="{BB962C8B-B14F-4D97-AF65-F5344CB8AC3E}">
        <p14:creationId xmlns:p14="http://schemas.microsoft.com/office/powerpoint/2010/main" val="309823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42900" y="205978"/>
            <a:ext cx="6172200" cy="539980"/>
          </a:xfrm>
          <a:prstGeom prst="rect">
            <a:avLst/>
          </a:prstGeom>
        </p:spPr>
        <p:txBody>
          <a:bodyPr lIns="91425" tIns="91425" rIns="91425" bIns="91425" anchor="b" anchorCtr="0">
            <a:noAutofit/>
          </a:bodyPr>
          <a:lstStyle>
            <a:lvl1pPr>
              <a:spcBef>
                <a:spcPts val="0"/>
              </a:spcBef>
              <a:defRPr sz="28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4"/>
          <p:cNvSpPr txBox="1">
            <a:spLocks noGrp="1"/>
          </p:cNvSpPr>
          <p:nvPr>
            <p:ph type="body" idx="1"/>
          </p:nvPr>
        </p:nvSpPr>
        <p:spPr>
          <a:xfrm>
            <a:off x="342900" y="986589"/>
            <a:ext cx="6172200" cy="3612306"/>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pic>
        <p:nvPicPr>
          <p:cNvPr id="5" name="Picture 4" descr="eosdis-logo.png"/>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342901" y="4679946"/>
            <a:ext cx="1381952" cy="389282"/>
          </a:xfrm>
          <a:prstGeom prst="rect">
            <a:avLst/>
          </a:prstGeom>
        </p:spPr>
      </p:pic>
    </p:spTree>
    <p:extLst>
      <p:ext uri="{BB962C8B-B14F-4D97-AF65-F5344CB8AC3E}">
        <p14:creationId xmlns:p14="http://schemas.microsoft.com/office/powerpoint/2010/main" val="328036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ariation-Background Only Ligh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 y="5"/>
            <a:ext cx="6871716" cy="5153787"/>
          </a:xfrm>
          <a:prstGeom prst="rect">
            <a:avLst/>
          </a:prstGeom>
        </p:spPr>
      </p:pic>
    </p:spTree>
    <p:extLst>
      <p:ext uri="{BB962C8B-B14F-4D97-AF65-F5344CB8AC3E}">
        <p14:creationId xmlns:p14="http://schemas.microsoft.com/office/powerpoint/2010/main" val="29537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610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921404"/>
            <a:ext cx="6172200" cy="3462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 y="0"/>
            <a:ext cx="6860851" cy="101204"/>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88"/>
          </a:p>
        </p:txBody>
      </p:sp>
      <p:sp>
        <p:nvSpPr>
          <p:cNvPr id="4" name="Slide Number Placeholder 3"/>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D3E4C34-035E-41FA-A619-8CF1359CAD9E}" type="slidenum">
              <a:rPr lang="en-US" smtClean="0"/>
              <a:t>‹#›</a:t>
            </a:fld>
            <a:endParaRPr lang="en-US"/>
          </a:p>
        </p:txBody>
      </p:sp>
    </p:spTree>
    <p:extLst>
      <p:ext uri="{BB962C8B-B14F-4D97-AF65-F5344CB8AC3E}">
        <p14:creationId xmlns:p14="http://schemas.microsoft.com/office/powerpoint/2010/main" val="28635631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defTabSz="257168" rtl="0" eaLnBrk="1" latinLnBrk="0" hangingPunct="1">
        <a:spcBef>
          <a:spcPct val="0"/>
        </a:spcBef>
        <a:buNone/>
        <a:defRPr sz="2475" b="0" i="0" u="none" kern="1200">
          <a:solidFill>
            <a:srgbClr val="34495E"/>
          </a:solidFill>
          <a:latin typeface="Avenir Heavy"/>
          <a:ea typeface="+mj-ea"/>
          <a:cs typeface="Avenir Heavy"/>
        </a:defRPr>
      </a:lvl1pPr>
    </p:titleStyle>
    <p:bodyStyle>
      <a:lvl1pPr marL="192876" indent="-192876" algn="l" defTabSz="257168" rtl="0" eaLnBrk="1" latinLnBrk="0" hangingPunct="1">
        <a:spcBef>
          <a:spcPct val="20000"/>
        </a:spcBef>
        <a:buFont typeface="Arial"/>
        <a:buChar char="•"/>
        <a:defRPr sz="1800" b="0" i="0" kern="1200">
          <a:solidFill>
            <a:schemeClr val="tx1">
              <a:lumMod val="85000"/>
              <a:lumOff val="15000"/>
            </a:schemeClr>
          </a:solidFill>
          <a:latin typeface="Helvetica Neue"/>
          <a:ea typeface="+mn-ea"/>
          <a:cs typeface="Helvetica Neue"/>
        </a:defRPr>
      </a:lvl1pPr>
      <a:lvl2pPr marL="417899" indent="-160731" algn="l" defTabSz="257168" rtl="0" eaLnBrk="1" latinLnBrk="0" hangingPunct="1">
        <a:spcBef>
          <a:spcPct val="20000"/>
        </a:spcBef>
        <a:buFont typeface="Arial"/>
        <a:buChar char="–"/>
        <a:defRPr sz="1575" b="0" i="0" u="none" kern="1200">
          <a:solidFill>
            <a:schemeClr val="tx1">
              <a:lumMod val="85000"/>
              <a:lumOff val="15000"/>
            </a:schemeClr>
          </a:solidFill>
          <a:latin typeface="Helvetica Neue"/>
          <a:ea typeface="+mn-ea"/>
          <a:cs typeface="Helvetica Neue"/>
        </a:defRPr>
      </a:lvl2pPr>
      <a:lvl3pPr marL="642922" indent="-128585" algn="l" defTabSz="257168" rtl="0" eaLnBrk="1" latinLnBrk="0" hangingPunct="1">
        <a:spcBef>
          <a:spcPct val="20000"/>
        </a:spcBef>
        <a:buFont typeface="Arial"/>
        <a:buChar char="•"/>
        <a:defRPr sz="1350" b="0" i="0" kern="1200">
          <a:solidFill>
            <a:schemeClr val="tx1">
              <a:lumMod val="50000"/>
              <a:lumOff val="50000"/>
            </a:schemeClr>
          </a:solidFill>
          <a:latin typeface="Helvetica Neue"/>
          <a:ea typeface="+mn-ea"/>
          <a:cs typeface="Helvetica Neue"/>
        </a:defRPr>
      </a:lvl3pPr>
      <a:lvl4pPr marL="900091" indent="-128585" algn="l" defTabSz="257168" rtl="0" eaLnBrk="1" latinLnBrk="0" hangingPunct="1">
        <a:spcBef>
          <a:spcPct val="20000"/>
        </a:spcBef>
        <a:buFont typeface="Arial"/>
        <a:buChar char="–"/>
        <a:defRPr sz="1125" b="0" i="0" kern="1200">
          <a:solidFill>
            <a:schemeClr val="tx1">
              <a:lumMod val="50000"/>
              <a:lumOff val="50000"/>
            </a:schemeClr>
          </a:solidFill>
          <a:latin typeface="Helvetica Neue"/>
          <a:ea typeface="+mn-ea"/>
          <a:cs typeface="Helvetica Neue"/>
        </a:defRPr>
      </a:lvl4pPr>
      <a:lvl5pPr marL="1157259" indent="-128585" algn="l" defTabSz="257168" rtl="0" eaLnBrk="1" latinLnBrk="0" hangingPunct="1">
        <a:spcBef>
          <a:spcPct val="20000"/>
        </a:spcBef>
        <a:buFont typeface="Arial"/>
        <a:buChar char="»"/>
        <a:defRPr sz="1125" b="0" i="0" kern="1200">
          <a:solidFill>
            <a:schemeClr val="tx1">
              <a:lumMod val="50000"/>
              <a:lumOff val="50000"/>
            </a:schemeClr>
          </a:solidFill>
          <a:latin typeface="Helvetica Neue"/>
          <a:ea typeface="+mn-ea"/>
          <a:cs typeface="Helvetica Neue"/>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scaledagileframework.com/case-studies"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caledagileframework.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scaledagileframework.com/lean-agile-minds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www.scaledagileframework.com/pi-plann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log.ganttpro.com/en/waterfall-vs-agile-with-advantages-and-disadvantag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prstGeom prst="rect">
            <a:avLst/>
          </a:prstGeom>
        </p:spPr>
        <p:txBody>
          <a:bodyPr vert="horz" lIns="68569" tIns="68569" rIns="68569" bIns="68569" rtlCol="0" anchor="b" anchorCtr="0">
            <a:noAutofit/>
          </a:bodyPr>
          <a:lstStyle/>
          <a:p>
            <a:pPr>
              <a:spcBef>
                <a:spcPts val="0"/>
              </a:spcBef>
            </a:pPr>
            <a:r>
              <a:rPr lang="en-US" dirty="0"/>
              <a:t>Agile Development and the </a:t>
            </a:r>
            <a:br>
              <a:rPr lang="en-US" dirty="0"/>
            </a:br>
            <a:r>
              <a:rPr lang="en-US" dirty="0"/>
              <a:t>Scaled Agile Framework</a:t>
            </a:r>
            <a:endParaRPr lang="en" dirty="0"/>
          </a:p>
        </p:txBody>
      </p:sp>
      <p:sp>
        <p:nvSpPr>
          <p:cNvPr id="63" name="Shape 63"/>
          <p:cNvSpPr txBox="1">
            <a:spLocks noGrp="1"/>
          </p:cNvSpPr>
          <p:nvPr>
            <p:ph type="subTitle" idx="1"/>
          </p:nvPr>
        </p:nvSpPr>
        <p:spPr>
          <a:prstGeom prst="rect">
            <a:avLst/>
          </a:prstGeom>
        </p:spPr>
        <p:txBody>
          <a:bodyPr vert="horz" lIns="68569" tIns="68569" rIns="68569" bIns="68569" rtlCol="0" anchor="t" anchorCtr="0">
            <a:noAutofit/>
          </a:bodyPr>
          <a:lstStyle/>
          <a:p>
            <a:pPr>
              <a:spcBef>
                <a:spcPts val="0"/>
              </a:spcBef>
            </a:pPr>
            <a:r>
              <a:rPr lang="en" dirty="0"/>
              <a:t>July 31, 2018</a:t>
            </a:r>
          </a:p>
          <a:p>
            <a:pPr>
              <a:spcBef>
                <a:spcPts val="0"/>
              </a:spcBef>
            </a:pPr>
            <a:endParaRPr lang="en" dirty="0"/>
          </a:p>
          <a:p>
            <a:pPr>
              <a:spcBef>
                <a:spcPts val="0"/>
              </a:spcBef>
            </a:pPr>
            <a:r>
              <a:rPr lang="en" dirty="0"/>
              <a:t>Dana Shum</a:t>
            </a:r>
          </a:p>
          <a:p>
            <a:pPr>
              <a:spcBef>
                <a:spcPts val="0"/>
              </a:spcBef>
            </a:pPr>
            <a:r>
              <a:rPr lang="en" dirty="0"/>
              <a:t>Software Engineering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Claims</a:t>
            </a:r>
          </a:p>
        </p:txBody>
      </p:sp>
      <p:sp>
        <p:nvSpPr>
          <p:cNvPr id="3" name="Rectangle 2"/>
          <p:cNvSpPr/>
          <p:nvPr/>
        </p:nvSpPr>
        <p:spPr>
          <a:xfrm>
            <a:off x="1101852" y="4212092"/>
            <a:ext cx="4800600" cy="307777"/>
          </a:xfrm>
          <a:prstGeom prst="rect">
            <a:avLst/>
          </a:prstGeom>
        </p:spPr>
        <p:txBody>
          <a:bodyPr wrap="square">
            <a:spAutoFit/>
          </a:bodyPr>
          <a:lstStyle/>
          <a:p>
            <a:r>
              <a:rPr lang="en-US" dirty="0">
                <a:hlinkClick r:id="rId2"/>
              </a:rPr>
              <a:t>https://www.scaledagileframework.com/case-studies</a:t>
            </a:r>
            <a:r>
              <a:rPr lang="en-US" dirty="0"/>
              <a:t> </a:t>
            </a:r>
          </a:p>
        </p:txBody>
      </p:sp>
      <p:graphicFrame>
        <p:nvGraphicFramePr>
          <p:cNvPr id="4" name="Diagram 3"/>
          <p:cNvGraphicFramePr/>
          <p:nvPr>
            <p:extLst>
              <p:ext uri="{D42A27DB-BD31-4B8C-83A1-F6EECF244321}">
                <p14:modId xmlns:p14="http://schemas.microsoft.com/office/powerpoint/2010/main" val="2866174991"/>
              </p:ext>
            </p:extLst>
          </p:nvPr>
        </p:nvGraphicFramePr>
        <p:xfrm>
          <a:off x="1143000" y="104775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27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74" name="Title 1"/>
          <p:cNvSpPr>
            <a:spLocks noGrp="1"/>
          </p:cNvSpPr>
          <p:nvPr>
            <p:ph type="title"/>
          </p:nvPr>
        </p:nvSpPr>
        <p:spPr/>
        <p:txBody>
          <a:bodyPr>
            <a:noAutofit/>
          </a:bodyPr>
          <a:lstStyle/>
          <a:p>
            <a:r>
              <a:rPr lang="en-US" altLang="en-US" sz="2100" dirty="0"/>
              <a:t>The Scaled Agile Framework (</a:t>
            </a:r>
            <a:r>
              <a:rPr lang="en-US" altLang="en-US" sz="2100" dirty="0" err="1"/>
              <a:t>SAFe</a:t>
            </a:r>
            <a:r>
              <a:rPr lang="en-US" altLang="en-US" sz="2100" dirty="0"/>
              <a:t>)</a:t>
            </a:r>
          </a:p>
        </p:txBody>
      </p:sp>
      <p:sp>
        <p:nvSpPr>
          <p:cNvPr id="2" name="Rectangle 1"/>
          <p:cNvSpPr/>
          <p:nvPr/>
        </p:nvSpPr>
        <p:spPr>
          <a:xfrm>
            <a:off x="164804" y="747637"/>
            <a:ext cx="6528391" cy="646331"/>
          </a:xfrm>
          <a:prstGeom prst="rect">
            <a:avLst/>
          </a:prstGeom>
        </p:spPr>
        <p:txBody>
          <a:bodyPr wrap="square">
            <a:spAutoFit/>
          </a:bodyPr>
          <a:lstStyle/>
          <a:p>
            <a:r>
              <a:rPr lang="en-US" sz="1200" dirty="0" err="1">
                <a:cs typeface="Avenir Medium"/>
              </a:rPr>
              <a:t>SAFe</a:t>
            </a:r>
            <a:r>
              <a:rPr lang="en-US" sz="1200" dirty="0">
                <a:cs typeface="Avenir Medium"/>
              </a:rPr>
              <a:t> is a “lean-Agile software and systems development process at the enterprise scale. SAFe synchronizes alignment, collaboration, and delivery for large numbers of Agile teams.”</a:t>
            </a:r>
          </a:p>
          <a:p>
            <a:endParaRPr lang="en-US" sz="1200" dirty="0">
              <a:cs typeface="Avenir Medium"/>
            </a:endParaRPr>
          </a:p>
        </p:txBody>
      </p:sp>
      <p:sp>
        <p:nvSpPr>
          <p:cNvPr id="11" name="Rectangle 10"/>
          <p:cNvSpPr/>
          <p:nvPr/>
        </p:nvSpPr>
        <p:spPr>
          <a:xfrm>
            <a:off x="2398805" y="4770288"/>
            <a:ext cx="1965603" cy="219291"/>
          </a:xfrm>
          <a:prstGeom prst="rect">
            <a:avLst/>
          </a:prstGeom>
        </p:spPr>
        <p:txBody>
          <a:bodyPr wrap="none">
            <a:spAutoFit/>
          </a:bodyPr>
          <a:lstStyle/>
          <a:p>
            <a:r>
              <a:rPr lang="en-US" sz="825" dirty="0">
                <a:hlinkClick r:id="rId3"/>
              </a:rPr>
              <a:t>http://www.scaledagileframework.com</a:t>
            </a:r>
            <a:endParaRPr lang="en-US" sz="825" dirty="0"/>
          </a:p>
        </p:txBody>
      </p:sp>
      <p:sp>
        <p:nvSpPr>
          <p:cNvPr id="9" name="Shape 124"/>
          <p:cNvSpPr txBox="1">
            <a:spLocks noChangeArrowheads="1"/>
          </p:cNvSpPr>
          <p:nvPr/>
        </p:nvSpPr>
        <p:spPr bwMode="auto">
          <a:xfrm>
            <a:off x="5174456" y="4770288"/>
            <a:ext cx="1600200"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9" tIns="34275" rIns="68569" bIns="3427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000000"/>
              </a:buClr>
              <a:buSzPct val="25000"/>
              <a:buFont typeface="Calibri" panose="020F0502020204030204" pitchFamily="34" charset="0"/>
              <a:buNone/>
            </a:pPr>
            <a:fld id="{5BE114BE-2796-4A65-8DB8-D73121167E78}" type="slidenum">
              <a:rPr lang="en-US" altLang="en-US" sz="900">
                <a:solidFill>
                  <a:srgbClr val="000000"/>
                </a:solidFill>
                <a:latin typeface="Calibri" panose="020F0502020204030204" pitchFamily="34" charset="0"/>
                <a:sym typeface="Calibri" panose="020F0502020204030204" pitchFamily="34" charset="0"/>
              </a:rPr>
              <a:pPr algn="r" eaLnBrk="1" hangingPunct="1">
                <a:buClr>
                  <a:srgbClr val="000000"/>
                </a:buClr>
                <a:buSzPct val="25000"/>
                <a:buFont typeface="Calibri" panose="020F0502020204030204" pitchFamily="34" charset="0"/>
                <a:buNone/>
              </a:pPr>
              <a:t>11</a:t>
            </a:fld>
            <a:endParaRPr lang="en-US" altLang="en-US" sz="900" dirty="0">
              <a:solidFill>
                <a:srgbClr val="000000"/>
              </a:solidFill>
              <a:latin typeface="Calibri" panose="020F0502020204030204" pitchFamily="34" charset="0"/>
              <a:sym typeface="Calibri" panose="020F0502020204030204" pitchFamily="34" charset="0"/>
            </a:endParaRPr>
          </a:p>
        </p:txBody>
      </p:sp>
      <p:pic>
        <p:nvPicPr>
          <p:cNvPr id="3" name="Picture 2"/>
          <p:cNvPicPr>
            <a:picLocks noChangeAspect="1"/>
          </p:cNvPicPr>
          <p:nvPr/>
        </p:nvPicPr>
        <p:blipFill>
          <a:blip r:embed="rId4"/>
          <a:stretch>
            <a:fillRect/>
          </a:stretch>
        </p:blipFill>
        <p:spPr>
          <a:xfrm>
            <a:off x="603980" y="1728068"/>
            <a:ext cx="5370576" cy="3042220"/>
          </a:xfrm>
          <a:prstGeom prst="rect">
            <a:avLst/>
          </a:prstGeom>
        </p:spPr>
      </p:pic>
    </p:spTree>
    <p:extLst>
      <p:ext uri="{BB962C8B-B14F-4D97-AF65-F5344CB8AC3E}">
        <p14:creationId xmlns:p14="http://schemas.microsoft.com/office/powerpoint/2010/main" val="312405778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Lean-Agile Mindset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6" y="630595"/>
            <a:ext cx="5930348" cy="4036664"/>
          </a:xfrm>
          <a:prstGeom prst="rect">
            <a:avLst/>
          </a:prstGeom>
        </p:spPr>
      </p:pic>
      <p:sp>
        <p:nvSpPr>
          <p:cNvPr id="4" name="Rectangle 3"/>
          <p:cNvSpPr/>
          <p:nvPr/>
        </p:nvSpPr>
        <p:spPr>
          <a:xfrm>
            <a:off x="1807264" y="4814877"/>
            <a:ext cx="4891709" cy="246221"/>
          </a:xfrm>
          <a:prstGeom prst="rect">
            <a:avLst/>
          </a:prstGeom>
        </p:spPr>
        <p:txBody>
          <a:bodyPr wrap="square">
            <a:spAutoFit/>
          </a:bodyPr>
          <a:lstStyle/>
          <a:p>
            <a:r>
              <a:rPr lang="en-US" sz="1000" dirty="0">
                <a:hlinkClick r:id="rId4"/>
              </a:rPr>
              <a:t>http://www.scaledagileframework.com/lean-agile-mindset</a:t>
            </a:r>
            <a:r>
              <a:rPr lang="en-US" sz="1000" dirty="0"/>
              <a:t> </a:t>
            </a:r>
          </a:p>
        </p:txBody>
      </p:sp>
    </p:spTree>
    <p:extLst>
      <p:ext uri="{BB962C8B-B14F-4D97-AF65-F5344CB8AC3E}">
        <p14:creationId xmlns:p14="http://schemas.microsoft.com/office/powerpoint/2010/main" val="426822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41735" y="2180035"/>
            <a:ext cx="5829300" cy="2484730"/>
          </a:xfrm>
        </p:spPr>
        <p:txBody>
          <a:bodyPr anchor="t">
            <a:normAutofit/>
          </a:bodyPr>
          <a:lstStyle/>
          <a:p>
            <a:pPr marL="457200" indent="-457200">
              <a:lnSpc>
                <a:spcPct val="200000"/>
              </a:lnSpc>
              <a:buFont typeface="Arial" panose="020B0604020202020204" pitchFamily="34" charset="0"/>
              <a:buChar char="•"/>
            </a:pPr>
            <a:r>
              <a:rPr lang="en-US" sz="2000" b="1" u="sng" dirty="0" err="1"/>
              <a:t>SAFe</a:t>
            </a:r>
            <a:r>
              <a:rPr lang="en-US" sz="2000" b="1" u="sng" dirty="0"/>
              <a:t> Roles</a:t>
            </a:r>
          </a:p>
          <a:p>
            <a:pPr marL="457200" indent="-457200">
              <a:lnSpc>
                <a:spcPct val="200000"/>
              </a:lnSpc>
              <a:buFont typeface="Arial" panose="020B0604020202020204" pitchFamily="34" charset="0"/>
              <a:buChar char="•"/>
            </a:pPr>
            <a:r>
              <a:rPr lang="en-US" sz="2000" dirty="0"/>
              <a:t>Flow of Work</a:t>
            </a:r>
          </a:p>
          <a:p>
            <a:pPr marL="457200" indent="-457200">
              <a:lnSpc>
                <a:spcPct val="200000"/>
              </a:lnSpc>
              <a:buFont typeface="Arial" panose="020B0604020202020204" pitchFamily="34" charset="0"/>
              <a:buChar char="•"/>
            </a:pPr>
            <a:r>
              <a:rPr lang="en-US" sz="2000" dirty="0"/>
              <a:t>Program Increment Planning</a:t>
            </a:r>
          </a:p>
        </p:txBody>
      </p:sp>
    </p:spTree>
    <p:extLst>
      <p:ext uri="{BB962C8B-B14F-4D97-AF65-F5344CB8AC3E}">
        <p14:creationId xmlns:p14="http://schemas.microsoft.com/office/powerpoint/2010/main" val="237853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55238" y="1065435"/>
            <a:ext cx="4627406" cy="2621243"/>
          </a:xfrm>
          <a:prstGeom prst="rect">
            <a:avLst/>
          </a:prstGeom>
        </p:spPr>
      </p:pic>
      <p:sp>
        <p:nvSpPr>
          <p:cNvPr id="4" name="Shape 88"/>
          <p:cNvSpPr/>
          <p:nvPr/>
        </p:nvSpPr>
        <p:spPr>
          <a:xfrm>
            <a:off x="1930406" y="2755202"/>
            <a:ext cx="234000" cy="683325"/>
          </a:xfrm>
          <a:prstGeom prst="leftBrace">
            <a:avLst>
              <a:gd name="adj1" fmla="val 8333"/>
              <a:gd name="adj2" fmla="val 50000"/>
            </a:avLst>
          </a:prstGeom>
          <a:noFill/>
          <a:ln w="9525" cap="flat" cmpd="sng">
            <a:solidFill>
              <a:schemeClr val="accent3"/>
            </a:solidFill>
            <a:prstDash val="solid"/>
            <a:round/>
            <a:headEnd type="none" w="med" len="med"/>
            <a:tailEnd type="none" w="med" len="med"/>
          </a:ln>
        </p:spPr>
        <p:txBody>
          <a:bodyPr lIns="68569" tIns="68569" rIns="68569" bIns="68569" anchor="ctr" anchorCtr="0">
            <a:noAutofit/>
          </a:bodyPr>
          <a:lstStyle/>
          <a:p>
            <a:endParaRPr sz="1050"/>
          </a:p>
        </p:txBody>
      </p:sp>
      <p:sp>
        <p:nvSpPr>
          <p:cNvPr id="5" name="Shape 89"/>
          <p:cNvSpPr/>
          <p:nvPr/>
        </p:nvSpPr>
        <p:spPr>
          <a:xfrm>
            <a:off x="1930406" y="2034395"/>
            <a:ext cx="234000" cy="683325"/>
          </a:xfrm>
          <a:prstGeom prst="leftBrace">
            <a:avLst>
              <a:gd name="adj1" fmla="val 8333"/>
              <a:gd name="adj2" fmla="val 50000"/>
            </a:avLst>
          </a:prstGeom>
          <a:noFill/>
          <a:ln w="9525" cap="flat" cmpd="sng">
            <a:solidFill>
              <a:schemeClr val="accent3"/>
            </a:solidFill>
            <a:prstDash val="solid"/>
            <a:round/>
            <a:headEnd type="none" w="med" len="med"/>
            <a:tailEnd type="none" w="med" len="med"/>
          </a:ln>
        </p:spPr>
        <p:txBody>
          <a:bodyPr lIns="68569" tIns="68569" rIns="68569" bIns="68569" anchor="ctr" anchorCtr="0">
            <a:noAutofit/>
          </a:bodyPr>
          <a:lstStyle/>
          <a:p>
            <a:endParaRPr sz="1050"/>
          </a:p>
        </p:txBody>
      </p:sp>
      <p:sp>
        <p:nvSpPr>
          <p:cNvPr id="6" name="Shape 90"/>
          <p:cNvSpPr/>
          <p:nvPr/>
        </p:nvSpPr>
        <p:spPr>
          <a:xfrm>
            <a:off x="1899206" y="1267284"/>
            <a:ext cx="234000" cy="759198"/>
          </a:xfrm>
          <a:prstGeom prst="leftBrace">
            <a:avLst>
              <a:gd name="adj1" fmla="val 8333"/>
              <a:gd name="adj2" fmla="val 50000"/>
            </a:avLst>
          </a:prstGeom>
          <a:noFill/>
          <a:ln w="9525" cap="flat" cmpd="sng">
            <a:solidFill>
              <a:schemeClr val="accent3"/>
            </a:solidFill>
            <a:prstDash val="solid"/>
            <a:round/>
            <a:headEnd type="none" w="med" len="med"/>
            <a:tailEnd type="none" w="med" len="med"/>
          </a:ln>
        </p:spPr>
        <p:txBody>
          <a:bodyPr lIns="68569" tIns="68569" rIns="68569" bIns="68569" anchor="ctr" anchorCtr="0">
            <a:noAutofit/>
          </a:bodyPr>
          <a:lstStyle/>
          <a:p>
            <a:endParaRPr sz="1050"/>
          </a:p>
        </p:txBody>
      </p:sp>
      <p:sp>
        <p:nvSpPr>
          <p:cNvPr id="7" name="Shape 91"/>
          <p:cNvSpPr txBox="1"/>
          <p:nvPr/>
        </p:nvSpPr>
        <p:spPr>
          <a:xfrm>
            <a:off x="312494" y="1370229"/>
            <a:ext cx="1753200" cy="623475"/>
          </a:xfrm>
          <a:prstGeom prst="rect">
            <a:avLst/>
          </a:prstGeom>
          <a:noFill/>
          <a:ln>
            <a:noFill/>
          </a:ln>
        </p:spPr>
        <p:txBody>
          <a:bodyPr lIns="68569" tIns="68569" rIns="68569" bIns="68569" anchor="t" anchorCtr="0">
            <a:noAutofit/>
          </a:bodyPr>
          <a:lstStyle/>
          <a:p>
            <a:r>
              <a:rPr lang="en" sz="1200" dirty="0"/>
              <a:t>Cross-Train Coordination</a:t>
            </a:r>
          </a:p>
        </p:txBody>
      </p:sp>
      <p:sp>
        <p:nvSpPr>
          <p:cNvPr id="8" name="Shape 92"/>
          <p:cNvSpPr txBox="1"/>
          <p:nvPr/>
        </p:nvSpPr>
        <p:spPr>
          <a:xfrm>
            <a:off x="347894" y="2239048"/>
            <a:ext cx="1753200" cy="425250"/>
          </a:xfrm>
          <a:prstGeom prst="rect">
            <a:avLst/>
          </a:prstGeom>
          <a:noFill/>
          <a:ln>
            <a:noFill/>
          </a:ln>
        </p:spPr>
        <p:txBody>
          <a:bodyPr lIns="68569" tIns="68569" rIns="68569" bIns="68569" anchor="t" anchorCtr="0">
            <a:noAutofit/>
          </a:bodyPr>
          <a:lstStyle/>
          <a:p>
            <a:r>
              <a:rPr lang="en" sz="1200" dirty="0"/>
              <a:t>Train Coordination</a:t>
            </a:r>
          </a:p>
        </p:txBody>
      </p:sp>
      <p:sp>
        <p:nvSpPr>
          <p:cNvPr id="9" name="Shape 93"/>
          <p:cNvSpPr txBox="1"/>
          <p:nvPr/>
        </p:nvSpPr>
        <p:spPr>
          <a:xfrm>
            <a:off x="392098" y="2864286"/>
            <a:ext cx="1753200" cy="425250"/>
          </a:xfrm>
          <a:prstGeom prst="rect">
            <a:avLst/>
          </a:prstGeom>
          <a:noFill/>
          <a:ln>
            <a:noFill/>
          </a:ln>
        </p:spPr>
        <p:txBody>
          <a:bodyPr lIns="68569" tIns="68569" rIns="68569" bIns="68569" anchor="t" anchorCtr="0">
            <a:noAutofit/>
          </a:bodyPr>
          <a:lstStyle/>
          <a:p>
            <a:r>
              <a:rPr lang="en" sz="1200" dirty="0"/>
              <a:t>Agile Team Coordination</a:t>
            </a:r>
          </a:p>
          <a:p>
            <a:r>
              <a:rPr lang="en" sz="1200" dirty="0"/>
              <a:t>(Normal)</a:t>
            </a:r>
          </a:p>
        </p:txBody>
      </p:sp>
      <p:sp>
        <p:nvSpPr>
          <p:cNvPr id="2" name="Title 1"/>
          <p:cNvSpPr>
            <a:spLocks noGrp="1"/>
          </p:cNvSpPr>
          <p:nvPr>
            <p:ph type="title"/>
          </p:nvPr>
        </p:nvSpPr>
        <p:spPr/>
        <p:txBody>
          <a:bodyPr/>
          <a:lstStyle/>
          <a:p>
            <a:r>
              <a:rPr lang="en-US" dirty="0"/>
              <a:t>Levels of SAFe</a:t>
            </a:r>
          </a:p>
        </p:txBody>
      </p:sp>
    </p:spTree>
    <p:extLst>
      <p:ext uri="{BB962C8B-B14F-4D97-AF65-F5344CB8AC3E}">
        <p14:creationId xmlns:p14="http://schemas.microsoft.com/office/powerpoint/2010/main" val="174554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40322" y="1463353"/>
            <a:ext cx="4627406" cy="2621243"/>
          </a:xfrm>
          <a:prstGeom prst="rect">
            <a:avLst/>
          </a:prstGeom>
        </p:spPr>
      </p:pic>
      <p:sp>
        <p:nvSpPr>
          <p:cNvPr id="100" name="Shape 100"/>
          <p:cNvSpPr txBox="1">
            <a:spLocks noGrp="1"/>
          </p:cNvSpPr>
          <p:nvPr>
            <p:ph type="title"/>
          </p:nvPr>
        </p:nvSpPr>
        <p:spPr>
          <a:prstGeom prst="rect">
            <a:avLst/>
          </a:prstGeom>
        </p:spPr>
        <p:txBody>
          <a:bodyPr vert="horz" lIns="51427" tIns="51427" rIns="51427" bIns="51427" rtlCol="0" anchor="b" anchorCtr="0">
            <a:noAutofit/>
          </a:bodyPr>
          <a:lstStyle/>
          <a:p>
            <a:r>
              <a:rPr lang="en" dirty="0"/>
              <a:t>SAFe Roles – Team Level</a:t>
            </a:r>
          </a:p>
        </p:txBody>
      </p:sp>
      <p:sp>
        <p:nvSpPr>
          <p:cNvPr id="102" name="Shape 102"/>
          <p:cNvSpPr/>
          <p:nvPr/>
        </p:nvSpPr>
        <p:spPr>
          <a:xfrm>
            <a:off x="2743201" y="3157728"/>
            <a:ext cx="795528" cy="869177"/>
          </a:xfrm>
          <a:prstGeom prst="cloud">
            <a:avLst/>
          </a:prstGeom>
          <a:noFill/>
          <a:ln w="28575" cap="flat" cmpd="sng">
            <a:solidFill>
              <a:srgbClr val="FF0000"/>
            </a:solidFill>
            <a:prstDash val="solid"/>
            <a:round/>
            <a:headEnd type="none" w="med" len="med"/>
            <a:tailEnd type="none" w="med" len="med"/>
          </a:ln>
        </p:spPr>
        <p:txBody>
          <a:bodyPr lIns="51427" tIns="51427" rIns="51427" bIns="51427" anchor="ctr" anchorCtr="0">
            <a:noAutofit/>
          </a:bodyPr>
          <a:lstStyle/>
          <a:p>
            <a:endParaRPr sz="788"/>
          </a:p>
        </p:txBody>
      </p:sp>
      <p:sp>
        <p:nvSpPr>
          <p:cNvPr id="103" name="Shape 103"/>
          <p:cNvSpPr txBox="1"/>
          <p:nvPr/>
        </p:nvSpPr>
        <p:spPr>
          <a:xfrm>
            <a:off x="0" y="1140278"/>
            <a:ext cx="2432033" cy="3243011"/>
          </a:xfrm>
          <a:prstGeom prst="rect">
            <a:avLst/>
          </a:prstGeom>
          <a:noFill/>
          <a:ln>
            <a:noFill/>
          </a:ln>
        </p:spPr>
        <p:txBody>
          <a:bodyPr lIns="51427" tIns="51427" rIns="51427" bIns="51427" anchor="t" anchorCtr="0">
            <a:noAutofit/>
          </a:bodyPr>
          <a:lstStyle/>
          <a:p>
            <a:pPr marL="85722">
              <a:buSzPct val="100000"/>
            </a:pPr>
            <a:r>
              <a:rPr lang="en-US" sz="1000" u="sng" dirty="0"/>
              <a:t>Scrum Master</a:t>
            </a:r>
          </a:p>
          <a:p>
            <a:pPr marL="257168"/>
            <a:r>
              <a:rPr lang="en-US" sz="1000" dirty="0"/>
              <a:t>Facilitates team ceremonies, drives efficiencies and protects the team from outside disturbances.  Represents the team at Scrum of Scrums.</a:t>
            </a:r>
          </a:p>
          <a:p>
            <a:pPr marL="257168"/>
            <a:endParaRPr lang="en-US" sz="1000" dirty="0"/>
          </a:p>
          <a:p>
            <a:pPr marL="85722">
              <a:buSzPct val="100000"/>
            </a:pPr>
            <a:r>
              <a:rPr lang="en-US" sz="1000" u="sng" dirty="0"/>
              <a:t>Product Owner</a:t>
            </a:r>
          </a:p>
          <a:p>
            <a:pPr marL="257168"/>
            <a:r>
              <a:rPr lang="en-US" sz="1000" dirty="0"/>
              <a:t>Defines and accepts user stories.  Represents the voice of the stakeholders to answer development questions quickly.  Develops roadmaps which enable the team to meet stakeholders needs.</a:t>
            </a:r>
          </a:p>
          <a:p>
            <a:pPr marL="257168"/>
            <a:endParaRPr lang="en-US" sz="1000" u="sng" dirty="0"/>
          </a:p>
          <a:p>
            <a:pPr marL="85722">
              <a:buSzPct val="100000"/>
            </a:pPr>
            <a:r>
              <a:rPr lang="en-US" sz="1000" u="sng" dirty="0"/>
              <a:t>Development Team</a:t>
            </a:r>
          </a:p>
          <a:p>
            <a:pPr marL="257168"/>
            <a:r>
              <a:rPr lang="en-US" sz="1000" dirty="0"/>
              <a:t>Help define user stories and plan sprints.  Design, implement and test the functionality in addition to maintaining their operational system </a:t>
            </a:r>
          </a:p>
          <a:p>
            <a:pPr marL="257168"/>
            <a:endParaRPr lang="en-US" sz="1000" dirty="0"/>
          </a:p>
        </p:txBody>
      </p:sp>
    </p:spTree>
    <p:extLst>
      <p:ext uri="{BB962C8B-B14F-4D97-AF65-F5344CB8AC3E}">
        <p14:creationId xmlns:p14="http://schemas.microsoft.com/office/powerpoint/2010/main" val="41252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7452" y="745958"/>
            <a:ext cx="3241548" cy="3938658"/>
          </a:xfrm>
        </p:spPr>
        <p:txBody>
          <a:bodyPr>
            <a:normAutofit/>
          </a:bodyPr>
          <a:lstStyle/>
          <a:p>
            <a:r>
              <a:rPr lang="en-US" dirty="0"/>
              <a:t>Organize teams to reduce external dependencies and handoffs.  Two successful ways to do this are:</a:t>
            </a:r>
          </a:p>
          <a:p>
            <a:pPr lvl="1"/>
            <a:r>
              <a:rPr lang="en-US" dirty="0"/>
              <a:t>Component Teams</a:t>
            </a:r>
          </a:p>
          <a:p>
            <a:pPr lvl="1"/>
            <a:r>
              <a:rPr lang="en-US" dirty="0"/>
              <a:t>Feature Teams</a:t>
            </a:r>
          </a:p>
          <a:p>
            <a:r>
              <a:rPr lang="en-US" dirty="0"/>
              <a:t>Teams can be reorganized based on the features needing to be built.</a:t>
            </a:r>
          </a:p>
        </p:txBody>
      </p:sp>
      <p:sp>
        <p:nvSpPr>
          <p:cNvPr id="2" name="Title 1"/>
          <p:cNvSpPr>
            <a:spLocks noGrp="1"/>
          </p:cNvSpPr>
          <p:nvPr>
            <p:ph type="title"/>
          </p:nvPr>
        </p:nvSpPr>
        <p:spPr/>
        <p:txBody>
          <a:bodyPr/>
          <a:lstStyle/>
          <a:p>
            <a:r>
              <a:rPr lang="en-US" dirty="0"/>
              <a:t>Team Structure</a:t>
            </a:r>
          </a:p>
        </p:txBody>
      </p:sp>
      <p:graphicFrame>
        <p:nvGraphicFramePr>
          <p:cNvPr id="5" name="Diagram 4"/>
          <p:cNvGraphicFramePr/>
          <p:nvPr>
            <p:extLst>
              <p:ext uri="{D42A27DB-BD31-4B8C-83A1-F6EECF244321}">
                <p14:modId xmlns:p14="http://schemas.microsoft.com/office/powerpoint/2010/main" val="2088826661"/>
              </p:ext>
            </p:extLst>
          </p:nvPr>
        </p:nvGraphicFramePr>
        <p:xfrm>
          <a:off x="3584448" y="1316736"/>
          <a:ext cx="3118104" cy="2606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30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21229" y="1414290"/>
            <a:ext cx="4627406" cy="2621243"/>
          </a:xfrm>
          <a:prstGeom prst="rect">
            <a:avLst/>
          </a:prstGeom>
        </p:spPr>
      </p:pic>
      <p:sp>
        <p:nvSpPr>
          <p:cNvPr id="100" name="Shape 100"/>
          <p:cNvSpPr txBox="1">
            <a:spLocks noGrp="1"/>
          </p:cNvSpPr>
          <p:nvPr>
            <p:ph type="title"/>
          </p:nvPr>
        </p:nvSpPr>
        <p:spPr>
          <a:prstGeom prst="rect">
            <a:avLst/>
          </a:prstGeom>
        </p:spPr>
        <p:txBody>
          <a:bodyPr vert="horz" lIns="51427" tIns="51427" rIns="51427" bIns="51427" rtlCol="0" anchor="b" anchorCtr="0">
            <a:noAutofit/>
          </a:bodyPr>
          <a:lstStyle/>
          <a:p>
            <a:r>
              <a:rPr lang="en" dirty="0"/>
              <a:t>SAFe Roles – Train Level</a:t>
            </a:r>
          </a:p>
        </p:txBody>
      </p:sp>
      <p:sp>
        <p:nvSpPr>
          <p:cNvPr id="102" name="Shape 102"/>
          <p:cNvSpPr/>
          <p:nvPr/>
        </p:nvSpPr>
        <p:spPr>
          <a:xfrm>
            <a:off x="2911194" y="2292095"/>
            <a:ext cx="1577747" cy="865632"/>
          </a:xfrm>
          <a:prstGeom prst="cloud">
            <a:avLst/>
          </a:prstGeom>
          <a:noFill/>
          <a:ln w="28575" cap="flat" cmpd="sng">
            <a:solidFill>
              <a:srgbClr val="FF0000"/>
            </a:solidFill>
            <a:prstDash val="solid"/>
            <a:round/>
            <a:headEnd type="none" w="med" len="med"/>
            <a:tailEnd type="none" w="med" len="med"/>
          </a:ln>
        </p:spPr>
        <p:txBody>
          <a:bodyPr lIns="51427" tIns="51427" rIns="51427" bIns="51427" anchor="ctr" anchorCtr="0">
            <a:noAutofit/>
          </a:bodyPr>
          <a:lstStyle/>
          <a:p>
            <a:endParaRPr sz="788"/>
          </a:p>
        </p:txBody>
      </p:sp>
      <p:sp>
        <p:nvSpPr>
          <p:cNvPr id="103" name="Shape 103"/>
          <p:cNvSpPr txBox="1"/>
          <p:nvPr/>
        </p:nvSpPr>
        <p:spPr>
          <a:xfrm>
            <a:off x="0" y="670590"/>
            <a:ext cx="2462784" cy="4472910"/>
          </a:xfrm>
          <a:prstGeom prst="rect">
            <a:avLst/>
          </a:prstGeom>
          <a:noFill/>
          <a:ln>
            <a:noFill/>
          </a:ln>
        </p:spPr>
        <p:txBody>
          <a:bodyPr lIns="51427" tIns="51427" rIns="51427" bIns="51427" anchor="t" anchorCtr="0">
            <a:noAutofit/>
          </a:bodyPr>
          <a:lstStyle/>
          <a:p>
            <a:pPr marL="85722">
              <a:buSzPct val="100000"/>
            </a:pPr>
            <a:r>
              <a:rPr lang="en-US" sz="1000" u="sng" dirty="0"/>
              <a:t>Release Train Engineer (RTE)</a:t>
            </a:r>
          </a:p>
          <a:p>
            <a:pPr marL="257168"/>
            <a:r>
              <a:rPr lang="en-US" sz="1000" dirty="0"/>
              <a:t>Serves as Chief Scrum Master for the train. The RTE locates and squashes inefficiencies and drives the SAFe ceremonies.</a:t>
            </a:r>
          </a:p>
          <a:p>
            <a:pPr marL="257168"/>
            <a:endParaRPr lang="en-US" sz="1000" dirty="0"/>
          </a:p>
          <a:p>
            <a:pPr marL="85722">
              <a:buSzPct val="100000"/>
            </a:pPr>
            <a:r>
              <a:rPr lang="en-US" sz="1000" u="sng" dirty="0"/>
              <a:t>Product Manager</a:t>
            </a:r>
          </a:p>
          <a:p>
            <a:pPr marL="257168"/>
            <a:r>
              <a:rPr lang="en-US" sz="1000" dirty="0"/>
              <a:t>Works with customer and product owners to define and prioritize “</a:t>
            </a:r>
            <a:r>
              <a:rPr lang="en-US" sz="1000" b="1" dirty="0"/>
              <a:t>what”</a:t>
            </a:r>
            <a:r>
              <a:rPr lang="en-US" sz="1000" dirty="0"/>
              <a:t> Features are needed and then works with the teams to drive them to completion.</a:t>
            </a:r>
          </a:p>
          <a:p>
            <a:pPr marL="85722">
              <a:buSzPct val="100000"/>
            </a:pPr>
            <a:endParaRPr lang="en-US" sz="1000" u="sng" dirty="0"/>
          </a:p>
          <a:p>
            <a:pPr marL="85722">
              <a:buSzPct val="100000"/>
            </a:pPr>
            <a:r>
              <a:rPr lang="en-US" sz="1000" u="sng" dirty="0"/>
              <a:t>System Architect</a:t>
            </a:r>
          </a:p>
          <a:p>
            <a:pPr marL="257168"/>
            <a:r>
              <a:rPr lang="en-US" sz="1000" dirty="0"/>
              <a:t>Determines “</a:t>
            </a:r>
            <a:r>
              <a:rPr lang="en-US" sz="1000" b="1" dirty="0"/>
              <a:t>how</a:t>
            </a:r>
            <a:r>
              <a:rPr lang="en-US" sz="1000" dirty="0"/>
              <a:t>” features are implemented in relation to the larger architecture.  Provides technical guidance to teams, ensuring features are implemented in a consistent manner across teams.</a:t>
            </a:r>
          </a:p>
          <a:p>
            <a:pPr marL="257168"/>
            <a:endParaRPr lang="en-US" sz="1000" dirty="0"/>
          </a:p>
          <a:p>
            <a:pPr marL="85722">
              <a:buSzPct val="100000"/>
            </a:pPr>
            <a:r>
              <a:rPr lang="en-US" sz="1000" u="sng" dirty="0"/>
              <a:t>Business Owners</a:t>
            </a:r>
          </a:p>
          <a:p>
            <a:pPr marL="257168"/>
            <a:r>
              <a:rPr lang="en-US" sz="1000" dirty="0"/>
              <a:t>Own final business and technical solution developed by teams on the train.  These are normally government stakeholders.</a:t>
            </a:r>
          </a:p>
          <a:p>
            <a:pPr marL="257168"/>
            <a:endParaRPr lang="en-US" sz="1000" dirty="0"/>
          </a:p>
          <a:p>
            <a:pPr marL="257168"/>
            <a:endParaRPr lang="en-US" sz="1000" dirty="0"/>
          </a:p>
          <a:p>
            <a:pPr marL="257168"/>
            <a:endParaRPr lang="en-US" sz="1000" dirty="0"/>
          </a:p>
          <a:p>
            <a:pPr marL="257168"/>
            <a:endParaRPr lang="en-US" sz="1000" dirty="0"/>
          </a:p>
        </p:txBody>
      </p:sp>
    </p:spTree>
    <p:extLst>
      <p:ext uri="{BB962C8B-B14F-4D97-AF65-F5344CB8AC3E}">
        <p14:creationId xmlns:p14="http://schemas.microsoft.com/office/powerpoint/2010/main" val="30022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80386" y="1378009"/>
            <a:ext cx="4627406" cy="2621243"/>
          </a:xfrm>
          <a:prstGeom prst="rect">
            <a:avLst/>
          </a:prstGeom>
        </p:spPr>
      </p:pic>
      <p:sp>
        <p:nvSpPr>
          <p:cNvPr id="100" name="Shape 100"/>
          <p:cNvSpPr txBox="1">
            <a:spLocks noGrp="1"/>
          </p:cNvSpPr>
          <p:nvPr>
            <p:ph type="title"/>
          </p:nvPr>
        </p:nvSpPr>
        <p:spPr>
          <a:prstGeom prst="rect">
            <a:avLst/>
          </a:prstGeom>
        </p:spPr>
        <p:txBody>
          <a:bodyPr vert="horz" lIns="51427" tIns="51427" rIns="51427" bIns="51427" rtlCol="0" anchor="b" anchorCtr="0">
            <a:noAutofit/>
          </a:bodyPr>
          <a:lstStyle/>
          <a:p>
            <a:r>
              <a:rPr lang="en" dirty="0"/>
              <a:t>SAFe Roles – Portfolio Level</a:t>
            </a:r>
          </a:p>
        </p:txBody>
      </p:sp>
      <p:sp>
        <p:nvSpPr>
          <p:cNvPr id="102" name="Shape 102"/>
          <p:cNvSpPr/>
          <p:nvPr/>
        </p:nvSpPr>
        <p:spPr>
          <a:xfrm>
            <a:off x="3429000" y="1488978"/>
            <a:ext cx="1234586" cy="864078"/>
          </a:xfrm>
          <a:prstGeom prst="cloud">
            <a:avLst/>
          </a:prstGeom>
          <a:noFill/>
          <a:ln w="28575" cap="flat" cmpd="sng">
            <a:solidFill>
              <a:srgbClr val="FF0000"/>
            </a:solidFill>
            <a:prstDash val="solid"/>
            <a:round/>
            <a:headEnd type="none" w="med" len="med"/>
            <a:tailEnd type="none" w="med" len="med"/>
          </a:ln>
        </p:spPr>
        <p:txBody>
          <a:bodyPr lIns="51427" tIns="51427" rIns="51427" bIns="51427" anchor="ctr" anchorCtr="0">
            <a:noAutofit/>
          </a:bodyPr>
          <a:lstStyle/>
          <a:p>
            <a:endParaRPr sz="788"/>
          </a:p>
        </p:txBody>
      </p:sp>
      <p:sp>
        <p:nvSpPr>
          <p:cNvPr id="103" name="Shape 103"/>
          <p:cNvSpPr txBox="1"/>
          <p:nvPr/>
        </p:nvSpPr>
        <p:spPr>
          <a:xfrm>
            <a:off x="1" y="1067126"/>
            <a:ext cx="2433098" cy="3243011"/>
          </a:xfrm>
          <a:prstGeom prst="rect">
            <a:avLst/>
          </a:prstGeom>
          <a:noFill/>
          <a:ln>
            <a:noFill/>
          </a:ln>
        </p:spPr>
        <p:txBody>
          <a:bodyPr lIns="51427" tIns="51427" rIns="51427" bIns="51427" anchor="t" anchorCtr="0">
            <a:noAutofit/>
          </a:bodyPr>
          <a:lstStyle/>
          <a:p>
            <a:pPr marL="85722">
              <a:buSzPct val="100000"/>
            </a:pPr>
            <a:r>
              <a:rPr lang="en" sz="1000" u="sng" dirty="0">
                <a:solidFill>
                  <a:schemeClr val="tx1"/>
                </a:solidFill>
              </a:rPr>
              <a:t>Epic Owners</a:t>
            </a:r>
          </a:p>
          <a:p>
            <a:pPr marL="257168"/>
            <a:r>
              <a:rPr lang="en" sz="1000" dirty="0">
                <a:solidFill>
                  <a:schemeClr val="tx1"/>
                </a:solidFill>
              </a:rPr>
              <a:t>Define high level functionality and goals which the trains need to implement.  Provides business case and helps to ensure all necessary resources are provided.  </a:t>
            </a:r>
          </a:p>
          <a:p>
            <a:pPr marL="257168"/>
            <a:endParaRPr sz="1000" dirty="0">
              <a:solidFill>
                <a:schemeClr val="tx1"/>
              </a:solidFill>
            </a:endParaRPr>
          </a:p>
          <a:p>
            <a:pPr marL="85722">
              <a:buSzPct val="100000"/>
            </a:pPr>
            <a:r>
              <a:rPr lang="en" sz="1000" u="sng" dirty="0">
                <a:solidFill>
                  <a:schemeClr val="tx1"/>
                </a:solidFill>
              </a:rPr>
              <a:t>Enterprise Architect</a:t>
            </a:r>
          </a:p>
          <a:p>
            <a:pPr marL="257168"/>
            <a:r>
              <a:rPr lang="en" sz="1000" dirty="0">
                <a:solidFill>
                  <a:schemeClr val="tx1"/>
                </a:solidFill>
              </a:rPr>
              <a:t>Provides architectural guidance and technical coordination to release trains.</a:t>
            </a:r>
          </a:p>
          <a:p>
            <a:pPr marL="257168"/>
            <a:endParaRPr sz="1000" dirty="0">
              <a:solidFill>
                <a:schemeClr val="tx1"/>
              </a:solidFill>
            </a:endParaRPr>
          </a:p>
          <a:p>
            <a:pPr marL="85722">
              <a:buSzPct val="100000"/>
            </a:pPr>
            <a:r>
              <a:rPr lang="en" sz="1000" u="sng" dirty="0">
                <a:solidFill>
                  <a:schemeClr val="tx1"/>
                </a:solidFill>
              </a:rPr>
              <a:t>Lean Portfolio Mgmt</a:t>
            </a:r>
          </a:p>
          <a:p>
            <a:pPr marL="257168"/>
            <a:r>
              <a:rPr lang="en" sz="1000" dirty="0">
                <a:solidFill>
                  <a:schemeClr val="tx1"/>
                </a:solidFill>
              </a:rPr>
              <a:t>Provides oversight and approval or deconfliction of priorities. </a:t>
            </a:r>
          </a:p>
        </p:txBody>
      </p:sp>
    </p:spTree>
    <p:extLst>
      <p:ext uri="{BB962C8B-B14F-4D97-AF65-F5344CB8AC3E}">
        <p14:creationId xmlns:p14="http://schemas.microsoft.com/office/powerpoint/2010/main" val="94275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41735" y="2180035"/>
            <a:ext cx="5829300" cy="2484730"/>
          </a:xfrm>
        </p:spPr>
        <p:txBody>
          <a:bodyPr anchor="t">
            <a:normAutofit/>
          </a:bodyPr>
          <a:lstStyle/>
          <a:p>
            <a:pPr marL="457200" indent="-457200">
              <a:lnSpc>
                <a:spcPct val="200000"/>
              </a:lnSpc>
              <a:buFont typeface="Arial" panose="020B0604020202020204" pitchFamily="34" charset="0"/>
              <a:buChar char="•"/>
            </a:pPr>
            <a:r>
              <a:rPr lang="en-US" sz="2000" dirty="0" err="1"/>
              <a:t>SAFe</a:t>
            </a:r>
            <a:r>
              <a:rPr lang="en-US" sz="2000" dirty="0"/>
              <a:t> Roles</a:t>
            </a:r>
          </a:p>
          <a:p>
            <a:pPr marL="457200" indent="-457200">
              <a:lnSpc>
                <a:spcPct val="200000"/>
              </a:lnSpc>
              <a:buFont typeface="Arial" panose="020B0604020202020204" pitchFamily="34" charset="0"/>
              <a:buChar char="•"/>
            </a:pPr>
            <a:r>
              <a:rPr lang="en-US" sz="2000" b="1" u="sng" dirty="0"/>
              <a:t>Flow of Work</a:t>
            </a:r>
          </a:p>
          <a:p>
            <a:pPr marL="457200" indent="-457200">
              <a:lnSpc>
                <a:spcPct val="200000"/>
              </a:lnSpc>
              <a:buFont typeface="Arial" panose="020B0604020202020204" pitchFamily="34" charset="0"/>
              <a:buChar char="•"/>
            </a:pPr>
            <a:r>
              <a:rPr lang="en-US" sz="2000" dirty="0"/>
              <a:t>Program Increment Planning</a:t>
            </a:r>
          </a:p>
        </p:txBody>
      </p:sp>
    </p:spTree>
    <p:extLst>
      <p:ext uri="{BB962C8B-B14F-4D97-AF65-F5344CB8AC3E}">
        <p14:creationId xmlns:p14="http://schemas.microsoft.com/office/powerpoint/2010/main" val="226607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71670"/>
            <a:ext cx="6172200" cy="3717420"/>
          </a:xfrm>
        </p:spPr>
        <p:txBody>
          <a:bodyPr/>
          <a:lstStyle/>
          <a:p>
            <a:r>
              <a:rPr lang="en-US" dirty="0"/>
              <a:t>Agile Development Overview</a:t>
            </a:r>
          </a:p>
          <a:p>
            <a:pPr lvl="1"/>
            <a:r>
              <a:rPr lang="en-US" dirty="0"/>
              <a:t>Agile Manifesto</a:t>
            </a:r>
          </a:p>
          <a:p>
            <a:pPr lvl="1"/>
            <a:r>
              <a:rPr lang="en-US" dirty="0"/>
              <a:t>Scrum Key Concepts</a:t>
            </a:r>
          </a:p>
          <a:p>
            <a:r>
              <a:rPr lang="en-US" dirty="0"/>
              <a:t>Scaled Agile Framework</a:t>
            </a:r>
          </a:p>
          <a:p>
            <a:pPr lvl="1"/>
            <a:r>
              <a:rPr lang="en-US" dirty="0"/>
              <a:t>Roles</a:t>
            </a:r>
          </a:p>
          <a:p>
            <a:pPr lvl="1"/>
            <a:r>
              <a:rPr lang="en-US" dirty="0"/>
              <a:t>Flow of Work</a:t>
            </a:r>
          </a:p>
          <a:p>
            <a:pPr lvl="1"/>
            <a:r>
              <a:rPr lang="en-US" dirty="0"/>
              <a:t>Program Increment Planning</a:t>
            </a:r>
          </a:p>
          <a:p>
            <a:pPr lvl="1"/>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11360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31693" y="447035"/>
            <a:ext cx="2133600" cy="1223094"/>
          </a:xfrm>
          <a:prstGeom prst="rect">
            <a:avLst/>
          </a:prstGeom>
        </p:spPr>
      </p:pic>
      <p:pic>
        <p:nvPicPr>
          <p:cNvPr id="6" name="Picture 5"/>
          <p:cNvPicPr>
            <a:picLocks noChangeAspect="1"/>
          </p:cNvPicPr>
          <p:nvPr/>
        </p:nvPicPr>
        <p:blipFill>
          <a:blip r:embed="rId4"/>
          <a:stretch>
            <a:fillRect/>
          </a:stretch>
        </p:blipFill>
        <p:spPr>
          <a:xfrm>
            <a:off x="2429858" y="2587381"/>
            <a:ext cx="1476296" cy="514133"/>
          </a:xfrm>
          <a:prstGeom prst="rect">
            <a:avLst/>
          </a:prstGeom>
        </p:spPr>
      </p:pic>
      <p:pic>
        <p:nvPicPr>
          <p:cNvPr id="7" name="Picture 6"/>
          <p:cNvPicPr>
            <a:picLocks noChangeAspect="1"/>
          </p:cNvPicPr>
          <p:nvPr/>
        </p:nvPicPr>
        <p:blipFill>
          <a:blip r:embed="rId4"/>
          <a:stretch>
            <a:fillRect/>
          </a:stretch>
        </p:blipFill>
        <p:spPr>
          <a:xfrm>
            <a:off x="3894199" y="2621976"/>
            <a:ext cx="1476296" cy="514133"/>
          </a:xfrm>
          <a:prstGeom prst="rect">
            <a:avLst/>
          </a:prstGeom>
        </p:spPr>
      </p:pic>
      <p:pic>
        <p:nvPicPr>
          <p:cNvPr id="8" name="Picture 7"/>
          <p:cNvPicPr>
            <a:picLocks noChangeAspect="1"/>
          </p:cNvPicPr>
          <p:nvPr/>
        </p:nvPicPr>
        <p:blipFill>
          <a:blip r:embed="rId4"/>
          <a:stretch>
            <a:fillRect/>
          </a:stretch>
        </p:blipFill>
        <p:spPr>
          <a:xfrm>
            <a:off x="5370495" y="2596236"/>
            <a:ext cx="1476296" cy="514133"/>
          </a:xfrm>
          <a:prstGeom prst="rect">
            <a:avLst/>
          </a:prstGeom>
        </p:spPr>
      </p:pic>
      <p:sp>
        <p:nvSpPr>
          <p:cNvPr id="9" name="Rectangle 8"/>
          <p:cNvSpPr/>
          <p:nvPr/>
        </p:nvSpPr>
        <p:spPr>
          <a:xfrm>
            <a:off x="4453225" y="1851880"/>
            <a:ext cx="592643"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Epic</a:t>
            </a:r>
          </a:p>
        </p:txBody>
      </p:sp>
      <p:sp>
        <p:nvSpPr>
          <p:cNvPr id="10" name="Rectangle 9"/>
          <p:cNvSpPr/>
          <p:nvPr/>
        </p:nvSpPr>
        <p:spPr>
          <a:xfrm>
            <a:off x="4605625" y="2004280"/>
            <a:ext cx="592643"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Epic</a:t>
            </a:r>
          </a:p>
        </p:txBody>
      </p:sp>
      <p:sp>
        <p:nvSpPr>
          <p:cNvPr id="11" name="Rectangle 10"/>
          <p:cNvSpPr/>
          <p:nvPr/>
        </p:nvSpPr>
        <p:spPr>
          <a:xfrm>
            <a:off x="4758025" y="2156680"/>
            <a:ext cx="592643"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Epic</a:t>
            </a:r>
          </a:p>
        </p:txBody>
      </p:sp>
      <p:sp>
        <p:nvSpPr>
          <p:cNvPr id="12" name="Rectangle 11"/>
          <p:cNvSpPr/>
          <p:nvPr/>
        </p:nvSpPr>
        <p:spPr>
          <a:xfrm>
            <a:off x="5821968" y="3168148"/>
            <a:ext cx="681748"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Feature</a:t>
            </a:r>
          </a:p>
        </p:txBody>
      </p:sp>
      <p:sp>
        <p:nvSpPr>
          <p:cNvPr id="13" name="Rectangle 12"/>
          <p:cNvSpPr/>
          <p:nvPr/>
        </p:nvSpPr>
        <p:spPr>
          <a:xfrm>
            <a:off x="4281908" y="3168148"/>
            <a:ext cx="702469"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Feature</a:t>
            </a:r>
          </a:p>
        </p:txBody>
      </p:sp>
      <p:sp>
        <p:nvSpPr>
          <p:cNvPr id="14" name="Rectangle 13"/>
          <p:cNvSpPr/>
          <p:nvPr/>
        </p:nvSpPr>
        <p:spPr>
          <a:xfrm>
            <a:off x="4523171" y="3319509"/>
            <a:ext cx="681748"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Feature</a:t>
            </a:r>
          </a:p>
        </p:txBody>
      </p:sp>
      <p:pic>
        <p:nvPicPr>
          <p:cNvPr id="19" name="Picture 18"/>
          <p:cNvPicPr>
            <a:picLocks noChangeAspect="1"/>
          </p:cNvPicPr>
          <p:nvPr/>
        </p:nvPicPr>
        <p:blipFill>
          <a:blip r:embed="rId5"/>
          <a:stretch>
            <a:fillRect/>
          </a:stretch>
        </p:blipFill>
        <p:spPr>
          <a:xfrm>
            <a:off x="2751287" y="4005977"/>
            <a:ext cx="571500" cy="476250"/>
          </a:xfrm>
          <a:prstGeom prst="rect">
            <a:avLst/>
          </a:prstGeom>
        </p:spPr>
      </p:pic>
      <p:pic>
        <p:nvPicPr>
          <p:cNvPr id="20" name="Picture 19"/>
          <p:cNvPicPr>
            <a:picLocks noChangeAspect="1"/>
          </p:cNvPicPr>
          <p:nvPr/>
        </p:nvPicPr>
        <p:blipFill>
          <a:blip r:embed="rId5"/>
          <a:stretch>
            <a:fillRect/>
          </a:stretch>
        </p:blipFill>
        <p:spPr>
          <a:xfrm>
            <a:off x="3224374" y="3813080"/>
            <a:ext cx="571500" cy="476250"/>
          </a:xfrm>
          <a:prstGeom prst="rect">
            <a:avLst/>
          </a:prstGeom>
        </p:spPr>
      </p:pic>
      <p:sp>
        <p:nvSpPr>
          <p:cNvPr id="28" name="TextBox 27"/>
          <p:cNvSpPr txBox="1"/>
          <p:nvPr/>
        </p:nvSpPr>
        <p:spPr>
          <a:xfrm>
            <a:off x="101530" y="603620"/>
            <a:ext cx="2421732" cy="646331"/>
          </a:xfrm>
          <a:prstGeom prst="rect">
            <a:avLst/>
          </a:prstGeom>
          <a:solidFill>
            <a:schemeClr val="bg1"/>
          </a:solidFill>
        </p:spPr>
        <p:txBody>
          <a:bodyPr wrap="square" rtlCol="0">
            <a:spAutoFit/>
          </a:bodyPr>
          <a:lstStyle/>
          <a:p>
            <a:r>
              <a:rPr lang="en-US" sz="1200" dirty="0">
                <a:latin typeface="Helvetica Neue"/>
              </a:rPr>
              <a:t>1) Customer maintains key initiative goals and associated milestones</a:t>
            </a:r>
          </a:p>
        </p:txBody>
      </p:sp>
      <p:sp>
        <p:nvSpPr>
          <p:cNvPr id="29" name="TextBox 28"/>
          <p:cNvSpPr txBox="1"/>
          <p:nvPr/>
        </p:nvSpPr>
        <p:spPr>
          <a:xfrm>
            <a:off x="101530" y="1269006"/>
            <a:ext cx="2939852" cy="830997"/>
          </a:xfrm>
          <a:prstGeom prst="rect">
            <a:avLst/>
          </a:prstGeom>
          <a:solidFill>
            <a:schemeClr val="bg1"/>
          </a:solidFill>
        </p:spPr>
        <p:txBody>
          <a:bodyPr wrap="square" rtlCol="0">
            <a:spAutoFit/>
          </a:bodyPr>
          <a:lstStyle/>
          <a:p>
            <a:r>
              <a:rPr lang="en-US" sz="1200" dirty="0">
                <a:latin typeface="Helvetica Neue"/>
              </a:rPr>
              <a:t>2) </a:t>
            </a:r>
            <a:r>
              <a:rPr lang="en-US" sz="1200" b="1" dirty="0">
                <a:latin typeface="Helvetica Neue"/>
              </a:rPr>
              <a:t>Epic Owners </a:t>
            </a:r>
            <a:r>
              <a:rPr lang="en-US" sz="1200" dirty="0">
                <a:latin typeface="Helvetica Neue"/>
              </a:rPr>
              <a:t>decompose milestones into 1 or more Epics (very high level use case) with descriptions and success criteria.  </a:t>
            </a:r>
          </a:p>
        </p:txBody>
      </p:sp>
      <p:cxnSp>
        <p:nvCxnSpPr>
          <p:cNvPr id="30" name="Straight Arrow Connector 29"/>
          <p:cNvCxnSpPr>
            <a:stCxn id="11" idx="2"/>
            <a:endCxn id="13" idx="0"/>
          </p:cNvCxnSpPr>
          <p:nvPr/>
        </p:nvCxnSpPr>
        <p:spPr>
          <a:xfrm flipH="1">
            <a:off x="4633143" y="2600284"/>
            <a:ext cx="421204" cy="567864"/>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a:endCxn id="31" idx="0"/>
          </p:cNvCxnSpPr>
          <p:nvPr/>
        </p:nvCxnSpPr>
        <p:spPr>
          <a:xfrm flipH="1">
            <a:off x="3148449" y="2600284"/>
            <a:ext cx="1905898" cy="567864"/>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1530" y="2284669"/>
            <a:ext cx="2364209" cy="1015663"/>
          </a:xfrm>
          <a:prstGeom prst="rect">
            <a:avLst/>
          </a:prstGeom>
          <a:noFill/>
        </p:spPr>
        <p:txBody>
          <a:bodyPr wrap="square" rtlCol="0">
            <a:spAutoFit/>
          </a:bodyPr>
          <a:lstStyle/>
          <a:p>
            <a:r>
              <a:rPr lang="en-US" sz="1200" dirty="0">
                <a:latin typeface="Helvetica Neue"/>
              </a:rPr>
              <a:t>3) Each Train’s </a:t>
            </a:r>
            <a:r>
              <a:rPr lang="en-US" sz="1200" b="1" dirty="0">
                <a:latin typeface="Helvetica Neue"/>
              </a:rPr>
              <a:t>Product Manager </a:t>
            </a:r>
            <a:r>
              <a:rPr lang="en-US" sz="1200" dirty="0">
                <a:latin typeface="Helvetica Neue"/>
              </a:rPr>
              <a:t>works with </a:t>
            </a:r>
            <a:r>
              <a:rPr lang="en-US" sz="1200" b="1" dirty="0">
                <a:latin typeface="Helvetica Neue"/>
              </a:rPr>
              <a:t>Epic Owners </a:t>
            </a:r>
            <a:r>
              <a:rPr lang="en-US" sz="1200" dirty="0">
                <a:latin typeface="Helvetica Neue"/>
              </a:rPr>
              <a:t>to decompose Epics into Features and assign an individual Feature to trains</a:t>
            </a:r>
          </a:p>
        </p:txBody>
      </p:sp>
      <p:sp>
        <p:nvSpPr>
          <p:cNvPr id="37" name="TextBox 36"/>
          <p:cNvSpPr txBox="1"/>
          <p:nvPr/>
        </p:nvSpPr>
        <p:spPr>
          <a:xfrm>
            <a:off x="101530" y="3429329"/>
            <a:ext cx="2433612" cy="1384995"/>
          </a:xfrm>
          <a:prstGeom prst="rect">
            <a:avLst/>
          </a:prstGeom>
          <a:noFill/>
        </p:spPr>
        <p:txBody>
          <a:bodyPr wrap="square" rtlCol="0">
            <a:spAutoFit/>
          </a:bodyPr>
          <a:lstStyle/>
          <a:p>
            <a:r>
              <a:rPr lang="en-US" sz="1200" dirty="0">
                <a:latin typeface="Helvetica Neue"/>
              </a:rPr>
              <a:t>4) Features are prioritized by the </a:t>
            </a:r>
            <a:r>
              <a:rPr lang="en-US" sz="1200" b="1" dirty="0">
                <a:latin typeface="Helvetica Neue"/>
              </a:rPr>
              <a:t>Product Manager </a:t>
            </a:r>
            <a:r>
              <a:rPr lang="en-US" sz="1200" dirty="0">
                <a:latin typeface="Helvetica Neue"/>
              </a:rPr>
              <a:t>with input from </a:t>
            </a:r>
            <a:r>
              <a:rPr lang="en-US" sz="1200" b="1" dirty="0">
                <a:latin typeface="Helvetica Neue"/>
              </a:rPr>
              <a:t>Business Owners</a:t>
            </a:r>
            <a:r>
              <a:rPr lang="en-US" sz="1200" dirty="0">
                <a:latin typeface="Helvetica Neue"/>
              </a:rPr>
              <a:t>. Features are assigned to 1 or more teams on a train who decompose them into implementable stories</a:t>
            </a:r>
          </a:p>
        </p:txBody>
      </p:sp>
      <p:pic>
        <p:nvPicPr>
          <p:cNvPr id="38" name="Picture 37"/>
          <p:cNvPicPr>
            <a:picLocks noChangeAspect="1"/>
          </p:cNvPicPr>
          <p:nvPr/>
        </p:nvPicPr>
        <p:blipFill>
          <a:blip r:embed="rId5"/>
          <a:stretch>
            <a:fillRect/>
          </a:stretch>
        </p:blipFill>
        <p:spPr>
          <a:xfrm>
            <a:off x="4405830" y="4005977"/>
            <a:ext cx="571500" cy="476250"/>
          </a:xfrm>
          <a:prstGeom prst="rect">
            <a:avLst/>
          </a:prstGeom>
        </p:spPr>
      </p:pic>
      <p:pic>
        <p:nvPicPr>
          <p:cNvPr id="39" name="Picture 38"/>
          <p:cNvPicPr>
            <a:picLocks noChangeAspect="1"/>
          </p:cNvPicPr>
          <p:nvPr/>
        </p:nvPicPr>
        <p:blipFill>
          <a:blip r:embed="rId5"/>
          <a:stretch>
            <a:fillRect/>
          </a:stretch>
        </p:blipFill>
        <p:spPr>
          <a:xfrm>
            <a:off x="4873900" y="3813080"/>
            <a:ext cx="571500" cy="476250"/>
          </a:xfrm>
          <a:prstGeom prst="rect">
            <a:avLst/>
          </a:prstGeom>
        </p:spPr>
      </p:pic>
      <p:pic>
        <p:nvPicPr>
          <p:cNvPr id="40" name="Picture 39"/>
          <p:cNvPicPr>
            <a:picLocks noChangeAspect="1"/>
          </p:cNvPicPr>
          <p:nvPr/>
        </p:nvPicPr>
        <p:blipFill>
          <a:blip r:embed="rId5"/>
          <a:stretch>
            <a:fillRect/>
          </a:stretch>
        </p:blipFill>
        <p:spPr>
          <a:xfrm>
            <a:off x="5756179" y="4005977"/>
            <a:ext cx="571500" cy="476250"/>
          </a:xfrm>
          <a:prstGeom prst="rect">
            <a:avLst/>
          </a:prstGeom>
        </p:spPr>
      </p:pic>
      <p:pic>
        <p:nvPicPr>
          <p:cNvPr id="41" name="Picture 40"/>
          <p:cNvPicPr>
            <a:picLocks noChangeAspect="1"/>
          </p:cNvPicPr>
          <p:nvPr/>
        </p:nvPicPr>
        <p:blipFill>
          <a:blip r:embed="rId5"/>
          <a:stretch>
            <a:fillRect/>
          </a:stretch>
        </p:blipFill>
        <p:spPr>
          <a:xfrm>
            <a:off x="6252824" y="3813080"/>
            <a:ext cx="571500" cy="476250"/>
          </a:xfrm>
          <a:prstGeom prst="rect">
            <a:avLst/>
          </a:prstGeom>
        </p:spPr>
      </p:pic>
      <p:cxnSp>
        <p:nvCxnSpPr>
          <p:cNvPr id="42" name="Straight Arrow Connector 41"/>
          <p:cNvCxnSpPr>
            <a:stCxn id="14" idx="2"/>
          </p:cNvCxnSpPr>
          <p:nvPr/>
        </p:nvCxnSpPr>
        <p:spPr>
          <a:xfrm>
            <a:off x="4864045" y="3763113"/>
            <a:ext cx="181823" cy="194819"/>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97214" y="3168148"/>
            <a:ext cx="702469" cy="44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JIRA Feature</a:t>
            </a:r>
          </a:p>
        </p:txBody>
      </p:sp>
      <p:cxnSp>
        <p:nvCxnSpPr>
          <p:cNvPr id="32" name="Straight Arrow Connector 31"/>
          <p:cNvCxnSpPr>
            <a:stCxn id="31" idx="2"/>
            <a:endCxn id="20" idx="0"/>
          </p:cNvCxnSpPr>
          <p:nvPr/>
        </p:nvCxnSpPr>
        <p:spPr>
          <a:xfrm>
            <a:off x="3148449" y="3611752"/>
            <a:ext cx="361675" cy="201328"/>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27055" y="4445010"/>
            <a:ext cx="3861939" cy="646331"/>
          </a:xfrm>
          <a:prstGeom prst="rect">
            <a:avLst/>
          </a:prstGeom>
          <a:solidFill>
            <a:schemeClr val="bg1"/>
          </a:solidFill>
        </p:spPr>
        <p:txBody>
          <a:bodyPr wrap="square" rtlCol="0">
            <a:spAutoFit/>
          </a:bodyPr>
          <a:lstStyle/>
          <a:p>
            <a:r>
              <a:rPr lang="en-US" sz="1200" i="1" dirty="0">
                <a:latin typeface="Helvetica Neue"/>
              </a:rPr>
              <a:t>Note: Non-cross train features can be added as needed to a train by the train’s </a:t>
            </a:r>
            <a:r>
              <a:rPr lang="en-US" sz="1200" b="1" i="1" dirty="0">
                <a:latin typeface="Helvetica Neue"/>
              </a:rPr>
              <a:t>Product Manager</a:t>
            </a:r>
            <a:r>
              <a:rPr lang="en-US" sz="1200" i="1" dirty="0">
                <a:latin typeface="Helvetica Neue"/>
              </a:rPr>
              <a:t>, </a:t>
            </a:r>
            <a:r>
              <a:rPr lang="en-US" sz="1200" b="1" i="1" dirty="0">
                <a:latin typeface="Helvetica Neue"/>
              </a:rPr>
              <a:t>Business Owners </a:t>
            </a:r>
            <a:r>
              <a:rPr lang="en-US" sz="1200" i="1" dirty="0">
                <a:latin typeface="Helvetica Neue"/>
              </a:rPr>
              <a:t>or </a:t>
            </a:r>
            <a:r>
              <a:rPr lang="en-US" sz="1200" b="1" i="1" dirty="0">
                <a:latin typeface="Helvetica Neue"/>
              </a:rPr>
              <a:t>Product Owners</a:t>
            </a:r>
          </a:p>
        </p:txBody>
      </p:sp>
      <p:cxnSp>
        <p:nvCxnSpPr>
          <p:cNvPr id="44" name="Straight Arrow Connector 43"/>
          <p:cNvCxnSpPr>
            <a:stCxn id="12" idx="2"/>
            <a:endCxn id="41" idx="0"/>
          </p:cNvCxnSpPr>
          <p:nvPr/>
        </p:nvCxnSpPr>
        <p:spPr>
          <a:xfrm>
            <a:off x="6162842" y="3611752"/>
            <a:ext cx="375732" cy="201328"/>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9" idx="0"/>
          </p:cNvCxnSpPr>
          <p:nvPr/>
        </p:nvCxnSpPr>
        <p:spPr>
          <a:xfrm>
            <a:off x="4632347" y="1384722"/>
            <a:ext cx="117200" cy="467158"/>
          </a:xfrm>
          <a:prstGeom prst="straightConnector1">
            <a:avLst/>
          </a:prstGeom>
          <a:ln>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1516" y="84094"/>
            <a:ext cx="6172200" cy="539980"/>
          </a:xfrm>
        </p:spPr>
        <p:txBody>
          <a:bodyPr/>
          <a:lstStyle/>
          <a:p>
            <a:r>
              <a:rPr lang="en-US" dirty="0"/>
              <a:t>Defining the Work</a:t>
            </a:r>
          </a:p>
        </p:txBody>
      </p:sp>
    </p:spTree>
    <p:extLst>
      <p:ext uri="{BB962C8B-B14F-4D97-AF65-F5344CB8AC3E}">
        <p14:creationId xmlns:p14="http://schemas.microsoft.com/office/powerpoint/2010/main" val="169958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31693" y="456560"/>
            <a:ext cx="2133600" cy="1223094"/>
          </a:xfrm>
          <a:prstGeom prst="rect">
            <a:avLst/>
          </a:prstGeom>
        </p:spPr>
      </p:pic>
      <p:pic>
        <p:nvPicPr>
          <p:cNvPr id="11" name="Picture 10"/>
          <p:cNvPicPr>
            <a:picLocks noChangeAspect="1"/>
          </p:cNvPicPr>
          <p:nvPr/>
        </p:nvPicPr>
        <p:blipFill>
          <a:blip r:embed="rId4"/>
          <a:stretch>
            <a:fillRect/>
          </a:stretch>
        </p:blipFill>
        <p:spPr>
          <a:xfrm>
            <a:off x="2751287" y="3767852"/>
            <a:ext cx="571500" cy="476250"/>
          </a:xfrm>
          <a:prstGeom prst="rect">
            <a:avLst/>
          </a:prstGeom>
        </p:spPr>
      </p:pic>
      <p:pic>
        <p:nvPicPr>
          <p:cNvPr id="12" name="Picture 11"/>
          <p:cNvPicPr>
            <a:picLocks noChangeAspect="1"/>
          </p:cNvPicPr>
          <p:nvPr/>
        </p:nvPicPr>
        <p:blipFill>
          <a:blip r:embed="rId4"/>
          <a:stretch>
            <a:fillRect/>
          </a:stretch>
        </p:blipFill>
        <p:spPr>
          <a:xfrm>
            <a:off x="3224374" y="3574955"/>
            <a:ext cx="571500" cy="476250"/>
          </a:xfrm>
          <a:prstGeom prst="rect">
            <a:avLst/>
          </a:prstGeom>
        </p:spPr>
      </p:pic>
      <p:pic>
        <p:nvPicPr>
          <p:cNvPr id="15" name="Picture 14"/>
          <p:cNvPicPr>
            <a:picLocks noChangeAspect="1"/>
          </p:cNvPicPr>
          <p:nvPr/>
        </p:nvPicPr>
        <p:blipFill>
          <a:blip r:embed="rId4"/>
          <a:stretch>
            <a:fillRect/>
          </a:stretch>
        </p:blipFill>
        <p:spPr>
          <a:xfrm>
            <a:off x="4120080" y="3767852"/>
            <a:ext cx="571500" cy="476250"/>
          </a:xfrm>
          <a:prstGeom prst="rect">
            <a:avLst/>
          </a:prstGeom>
        </p:spPr>
      </p:pic>
      <p:pic>
        <p:nvPicPr>
          <p:cNvPr id="16" name="Picture 15"/>
          <p:cNvPicPr>
            <a:picLocks noChangeAspect="1"/>
          </p:cNvPicPr>
          <p:nvPr/>
        </p:nvPicPr>
        <p:blipFill>
          <a:blip r:embed="rId4"/>
          <a:stretch>
            <a:fillRect/>
          </a:stretch>
        </p:blipFill>
        <p:spPr>
          <a:xfrm>
            <a:off x="4588150" y="3574955"/>
            <a:ext cx="571500" cy="476250"/>
          </a:xfrm>
          <a:prstGeom prst="rect">
            <a:avLst/>
          </a:prstGeom>
        </p:spPr>
      </p:pic>
      <p:pic>
        <p:nvPicPr>
          <p:cNvPr id="17" name="Picture 16"/>
          <p:cNvPicPr>
            <a:picLocks noChangeAspect="1"/>
          </p:cNvPicPr>
          <p:nvPr/>
        </p:nvPicPr>
        <p:blipFill>
          <a:blip r:embed="rId4"/>
          <a:stretch>
            <a:fillRect/>
          </a:stretch>
        </p:blipFill>
        <p:spPr>
          <a:xfrm>
            <a:off x="5660929" y="3767852"/>
            <a:ext cx="571500" cy="476250"/>
          </a:xfrm>
          <a:prstGeom prst="rect">
            <a:avLst/>
          </a:prstGeom>
        </p:spPr>
      </p:pic>
      <p:sp>
        <p:nvSpPr>
          <p:cNvPr id="24" name="TextBox 23"/>
          <p:cNvSpPr txBox="1"/>
          <p:nvPr/>
        </p:nvSpPr>
        <p:spPr>
          <a:xfrm>
            <a:off x="115424" y="640663"/>
            <a:ext cx="2421732" cy="646331"/>
          </a:xfrm>
          <a:prstGeom prst="rect">
            <a:avLst/>
          </a:prstGeom>
          <a:solidFill>
            <a:schemeClr val="bg1"/>
          </a:solidFill>
        </p:spPr>
        <p:txBody>
          <a:bodyPr wrap="square" rtlCol="0">
            <a:spAutoFit/>
          </a:bodyPr>
          <a:lstStyle/>
          <a:p>
            <a:r>
              <a:rPr lang="en-US" sz="1200" dirty="0">
                <a:latin typeface="Helvetica Neue"/>
              </a:rPr>
              <a:t>1) Customer maintains key initiative goals and associated milestones</a:t>
            </a:r>
          </a:p>
        </p:txBody>
      </p:sp>
      <p:sp>
        <p:nvSpPr>
          <p:cNvPr id="25" name="TextBox 24"/>
          <p:cNvSpPr txBox="1"/>
          <p:nvPr/>
        </p:nvSpPr>
        <p:spPr>
          <a:xfrm>
            <a:off x="99901" y="1703077"/>
            <a:ext cx="2484099" cy="646331"/>
          </a:xfrm>
          <a:prstGeom prst="rect">
            <a:avLst/>
          </a:prstGeom>
          <a:solidFill>
            <a:schemeClr val="bg1"/>
          </a:solidFill>
        </p:spPr>
        <p:txBody>
          <a:bodyPr wrap="square" rtlCol="0">
            <a:spAutoFit/>
          </a:bodyPr>
          <a:lstStyle/>
          <a:p>
            <a:r>
              <a:rPr lang="en-US" sz="1200" dirty="0">
                <a:latin typeface="Helvetica Neue"/>
              </a:rPr>
              <a:t>2) The </a:t>
            </a:r>
            <a:r>
              <a:rPr lang="en-US" sz="1200" b="1" dirty="0">
                <a:latin typeface="Helvetica Neue"/>
              </a:rPr>
              <a:t>Product Manager </a:t>
            </a:r>
            <a:r>
              <a:rPr lang="en-US" sz="1200" dirty="0">
                <a:latin typeface="Helvetica Neue"/>
              </a:rPr>
              <a:t>maintains a Release Train Roadmap.  </a:t>
            </a:r>
          </a:p>
        </p:txBody>
      </p:sp>
      <p:sp>
        <p:nvSpPr>
          <p:cNvPr id="26" name="TextBox 25"/>
          <p:cNvSpPr txBox="1"/>
          <p:nvPr/>
        </p:nvSpPr>
        <p:spPr>
          <a:xfrm>
            <a:off x="84241" y="3272737"/>
            <a:ext cx="2484099" cy="461665"/>
          </a:xfrm>
          <a:prstGeom prst="rect">
            <a:avLst/>
          </a:prstGeom>
          <a:solidFill>
            <a:schemeClr val="bg1"/>
          </a:solidFill>
        </p:spPr>
        <p:txBody>
          <a:bodyPr wrap="square" rtlCol="0">
            <a:spAutoFit/>
          </a:bodyPr>
          <a:lstStyle/>
          <a:p>
            <a:r>
              <a:rPr lang="en-US" sz="1200" dirty="0">
                <a:latin typeface="Helvetica Neue"/>
              </a:rPr>
              <a:t>3) </a:t>
            </a:r>
            <a:r>
              <a:rPr lang="en-US" sz="1200" b="1" dirty="0">
                <a:latin typeface="Helvetica Neue"/>
              </a:rPr>
              <a:t>Product Owners </a:t>
            </a:r>
            <a:r>
              <a:rPr lang="en-US" sz="1200" dirty="0">
                <a:latin typeface="Helvetica Neue"/>
              </a:rPr>
              <a:t>maintain a roadmap for their product</a:t>
            </a:r>
          </a:p>
        </p:txBody>
      </p:sp>
      <p:pic>
        <p:nvPicPr>
          <p:cNvPr id="27" name="Picture 26"/>
          <p:cNvPicPr>
            <a:picLocks noChangeAspect="1"/>
          </p:cNvPicPr>
          <p:nvPr/>
        </p:nvPicPr>
        <p:blipFill>
          <a:blip r:embed="rId5"/>
          <a:stretch>
            <a:fillRect/>
          </a:stretch>
        </p:blipFill>
        <p:spPr>
          <a:xfrm>
            <a:off x="2496533" y="1863482"/>
            <a:ext cx="1406609" cy="489864"/>
          </a:xfrm>
          <a:prstGeom prst="rect">
            <a:avLst/>
          </a:prstGeom>
        </p:spPr>
      </p:pic>
      <p:pic>
        <p:nvPicPr>
          <p:cNvPr id="28" name="Picture 27"/>
          <p:cNvPicPr>
            <a:picLocks noChangeAspect="1"/>
          </p:cNvPicPr>
          <p:nvPr/>
        </p:nvPicPr>
        <p:blipFill>
          <a:blip r:embed="rId5"/>
          <a:stretch>
            <a:fillRect/>
          </a:stretch>
        </p:blipFill>
        <p:spPr>
          <a:xfrm>
            <a:off x="3960874" y="1888552"/>
            <a:ext cx="1406609" cy="489864"/>
          </a:xfrm>
          <a:prstGeom prst="rect">
            <a:avLst/>
          </a:prstGeom>
        </p:spPr>
      </p:pic>
      <p:pic>
        <p:nvPicPr>
          <p:cNvPr id="29" name="Picture 28"/>
          <p:cNvPicPr>
            <a:picLocks noChangeAspect="1"/>
          </p:cNvPicPr>
          <p:nvPr/>
        </p:nvPicPr>
        <p:blipFill>
          <a:blip r:embed="rId5"/>
          <a:stretch>
            <a:fillRect/>
          </a:stretch>
        </p:blipFill>
        <p:spPr>
          <a:xfrm>
            <a:off x="5437170" y="1872337"/>
            <a:ext cx="1406609" cy="489864"/>
          </a:xfrm>
          <a:prstGeom prst="rect">
            <a:avLst/>
          </a:prstGeom>
        </p:spPr>
      </p:pic>
      <p:pic>
        <p:nvPicPr>
          <p:cNvPr id="30" name="Picture 29"/>
          <p:cNvPicPr>
            <a:picLocks noChangeAspect="1"/>
          </p:cNvPicPr>
          <p:nvPr/>
        </p:nvPicPr>
        <p:blipFill>
          <a:blip r:embed="rId3"/>
          <a:stretch>
            <a:fillRect/>
          </a:stretch>
        </p:blipFill>
        <p:spPr>
          <a:xfrm>
            <a:off x="2654320" y="2399486"/>
            <a:ext cx="1183016" cy="678168"/>
          </a:xfrm>
          <a:prstGeom prst="rect">
            <a:avLst/>
          </a:prstGeom>
        </p:spPr>
      </p:pic>
      <p:pic>
        <p:nvPicPr>
          <p:cNvPr id="31" name="Picture 30"/>
          <p:cNvPicPr>
            <a:picLocks noChangeAspect="1"/>
          </p:cNvPicPr>
          <p:nvPr/>
        </p:nvPicPr>
        <p:blipFill>
          <a:blip r:embed="rId3"/>
          <a:stretch>
            <a:fillRect/>
          </a:stretch>
        </p:blipFill>
        <p:spPr>
          <a:xfrm>
            <a:off x="4106985" y="2423541"/>
            <a:ext cx="1183016" cy="678168"/>
          </a:xfrm>
          <a:prstGeom prst="rect">
            <a:avLst/>
          </a:prstGeom>
        </p:spPr>
      </p:pic>
      <p:pic>
        <p:nvPicPr>
          <p:cNvPr id="32" name="Picture 31"/>
          <p:cNvPicPr>
            <a:picLocks noChangeAspect="1"/>
          </p:cNvPicPr>
          <p:nvPr/>
        </p:nvPicPr>
        <p:blipFill>
          <a:blip r:embed="rId3"/>
          <a:stretch>
            <a:fillRect/>
          </a:stretch>
        </p:blipFill>
        <p:spPr>
          <a:xfrm>
            <a:off x="5583980" y="2423541"/>
            <a:ext cx="1183016" cy="678168"/>
          </a:xfrm>
          <a:prstGeom prst="rect">
            <a:avLst/>
          </a:prstGeom>
        </p:spPr>
      </p:pic>
      <p:pic>
        <p:nvPicPr>
          <p:cNvPr id="37" name="Picture 36"/>
          <p:cNvPicPr>
            <a:picLocks noChangeAspect="1"/>
          </p:cNvPicPr>
          <p:nvPr/>
        </p:nvPicPr>
        <p:blipFill>
          <a:blip r:embed="rId3"/>
          <a:stretch>
            <a:fillRect/>
          </a:stretch>
        </p:blipFill>
        <p:spPr>
          <a:xfrm>
            <a:off x="4298595" y="4335053"/>
            <a:ext cx="638470" cy="366005"/>
          </a:xfrm>
          <a:prstGeom prst="rect">
            <a:avLst/>
          </a:prstGeom>
        </p:spPr>
      </p:pic>
      <p:pic>
        <p:nvPicPr>
          <p:cNvPr id="38" name="Picture 37"/>
          <p:cNvPicPr>
            <a:picLocks noChangeAspect="1"/>
          </p:cNvPicPr>
          <p:nvPr/>
        </p:nvPicPr>
        <p:blipFill>
          <a:blip r:embed="rId3"/>
          <a:stretch>
            <a:fillRect/>
          </a:stretch>
        </p:blipFill>
        <p:spPr>
          <a:xfrm>
            <a:off x="4691590" y="4186215"/>
            <a:ext cx="638470" cy="366005"/>
          </a:xfrm>
          <a:prstGeom prst="rect">
            <a:avLst/>
          </a:prstGeom>
        </p:spPr>
      </p:pic>
      <p:pic>
        <p:nvPicPr>
          <p:cNvPr id="41" name="Picture 40"/>
          <p:cNvPicPr>
            <a:picLocks noChangeAspect="1"/>
          </p:cNvPicPr>
          <p:nvPr/>
        </p:nvPicPr>
        <p:blipFill>
          <a:blip r:embed="rId4"/>
          <a:stretch>
            <a:fillRect/>
          </a:stretch>
        </p:blipFill>
        <p:spPr>
          <a:xfrm>
            <a:off x="6157574" y="3552508"/>
            <a:ext cx="571500" cy="476250"/>
          </a:xfrm>
          <a:prstGeom prst="rect">
            <a:avLst/>
          </a:prstGeom>
        </p:spPr>
      </p:pic>
      <p:pic>
        <p:nvPicPr>
          <p:cNvPr id="42" name="Picture 41"/>
          <p:cNvPicPr>
            <a:picLocks noChangeAspect="1"/>
          </p:cNvPicPr>
          <p:nvPr/>
        </p:nvPicPr>
        <p:blipFill>
          <a:blip r:embed="rId3"/>
          <a:stretch>
            <a:fillRect/>
          </a:stretch>
        </p:blipFill>
        <p:spPr>
          <a:xfrm>
            <a:off x="2923954" y="4328001"/>
            <a:ext cx="638470" cy="366005"/>
          </a:xfrm>
          <a:prstGeom prst="rect">
            <a:avLst/>
          </a:prstGeom>
        </p:spPr>
      </p:pic>
      <p:pic>
        <p:nvPicPr>
          <p:cNvPr id="43" name="Picture 42"/>
          <p:cNvPicPr>
            <a:picLocks noChangeAspect="1"/>
          </p:cNvPicPr>
          <p:nvPr/>
        </p:nvPicPr>
        <p:blipFill>
          <a:blip r:embed="rId3"/>
          <a:stretch>
            <a:fillRect/>
          </a:stretch>
        </p:blipFill>
        <p:spPr>
          <a:xfrm>
            <a:off x="3316949" y="4179163"/>
            <a:ext cx="638470" cy="366005"/>
          </a:xfrm>
          <a:prstGeom prst="rect">
            <a:avLst/>
          </a:prstGeom>
        </p:spPr>
      </p:pic>
      <p:pic>
        <p:nvPicPr>
          <p:cNvPr id="44" name="Picture 43"/>
          <p:cNvPicPr>
            <a:picLocks noChangeAspect="1"/>
          </p:cNvPicPr>
          <p:nvPr/>
        </p:nvPicPr>
        <p:blipFill>
          <a:blip r:embed="rId3"/>
          <a:stretch>
            <a:fillRect/>
          </a:stretch>
        </p:blipFill>
        <p:spPr>
          <a:xfrm>
            <a:off x="5764579" y="4354909"/>
            <a:ext cx="638470" cy="366005"/>
          </a:xfrm>
          <a:prstGeom prst="rect">
            <a:avLst/>
          </a:prstGeom>
        </p:spPr>
      </p:pic>
      <p:pic>
        <p:nvPicPr>
          <p:cNvPr id="45" name="Picture 44"/>
          <p:cNvPicPr>
            <a:picLocks noChangeAspect="1"/>
          </p:cNvPicPr>
          <p:nvPr/>
        </p:nvPicPr>
        <p:blipFill>
          <a:blip r:embed="rId3"/>
          <a:stretch>
            <a:fillRect/>
          </a:stretch>
        </p:blipFill>
        <p:spPr>
          <a:xfrm>
            <a:off x="6157574" y="4206071"/>
            <a:ext cx="638470" cy="366005"/>
          </a:xfrm>
          <a:prstGeom prst="rect">
            <a:avLst/>
          </a:prstGeom>
        </p:spPr>
      </p:pic>
      <p:sp>
        <p:nvSpPr>
          <p:cNvPr id="2" name="Title 1"/>
          <p:cNvSpPr>
            <a:spLocks noGrp="1"/>
          </p:cNvSpPr>
          <p:nvPr>
            <p:ph type="title"/>
          </p:nvPr>
        </p:nvSpPr>
        <p:spPr>
          <a:xfrm>
            <a:off x="230849" y="172712"/>
            <a:ext cx="6172200" cy="539980"/>
          </a:xfrm>
        </p:spPr>
        <p:txBody>
          <a:bodyPr/>
          <a:lstStyle/>
          <a:p>
            <a:r>
              <a:rPr lang="en-US" dirty="0"/>
              <a:t>Scheduling the Work</a:t>
            </a:r>
          </a:p>
        </p:txBody>
      </p:sp>
    </p:spTree>
    <p:extLst>
      <p:ext uri="{BB962C8B-B14F-4D97-AF65-F5344CB8AC3E}">
        <p14:creationId xmlns:p14="http://schemas.microsoft.com/office/powerpoint/2010/main" val="385407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31693" y="456560"/>
            <a:ext cx="2133600" cy="1223094"/>
          </a:xfrm>
          <a:prstGeom prst="rect">
            <a:avLst/>
          </a:prstGeom>
        </p:spPr>
      </p:pic>
      <p:pic>
        <p:nvPicPr>
          <p:cNvPr id="11" name="Picture 10"/>
          <p:cNvPicPr>
            <a:picLocks noChangeAspect="1"/>
          </p:cNvPicPr>
          <p:nvPr/>
        </p:nvPicPr>
        <p:blipFill>
          <a:blip r:embed="rId4"/>
          <a:stretch>
            <a:fillRect/>
          </a:stretch>
        </p:blipFill>
        <p:spPr>
          <a:xfrm>
            <a:off x="2751287" y="3767852"/>
            <a:ext cx="571500" cy="476250"/>
          </a:xfrm>
          <a:prstGeom prst="rect">
            <a:avLst/>
          </a:prstGeom>
        </p:spPr>
      </p:pic>
      <p:pic>
        <p:nvPicPr>
          <p:cNvPr id="12" name="Picture 11"/>
          <p:cNvPicPr>
            <a:picLocks noChangeAspect="1"/>
          </p:cNvPicPr>
          <p:nvPr/>
        </p:nvPicPr>
        <p:blipFill>
          <a:blip r:embed="rId4"/>
          <a:stretch>
            <a:fillRect/>
          </a:stretch>
        </p:blipFill>
        <p:spPr>
          <a:xfrm>
            <a:off x="3224374" y="3574955"/>
            <a:ext cx="571500" cy="476250"/>
          </a:xfrm>
          <a:prstGeom prst="rect">
            <a:avLst/>
          </a:prstGeom>
        </p:spPr>
      </p:pic>
      <p:pic>
        <p:nvPicPr>
          <p:cNvPr id="15" name="Picture 14"/>
          <p:cNvPicPr>
            <a:picLocks noChangeAspect="1"/>
          </p:cNvPicPr>
          <p:nvPr/>
        </p:nvPicPr>
        <p:blipFill>
          <a:blip r:embed="rId4"/>
          <a:stretch>
            <a:fillRect/>
          </a:stretch>
        </p:blipFill>
        <p:spPr>
          <a:xfrm>
            <a:off x="4120080" y="3767852"/>
            <a:ext cx="571500" cy="476250"/>
          </a:xfrm>
          <a:prstGeom prst="rect">
            <a:avLst/>
          </a:prstGeom>
        </p:spPr>
      </p:pic>
      <p:pic>
        <p:nvPicPr>
          <p:cNvPr id="16" name="Picture 15"/>
          <p:cNvPicPr>
            <a:picLocks noChangeAspect="1"/>
          </p:cNvPicPr>
          <p:nvPr/>
        </p:nvPicPr>
        <p:blipFill>
          <a:blip r:embed="rId4"/>
          <a:stretch>
            <a:fillRect/>
          </a:stretch>
        </p:blipFill>
        <p:spPr>
          <a:xfrm>
            <a:off x="4588150" y="3574955"/>
            <a:ext cx="571500" cy="476250"/>
          </a:xfrm>
          <a:prstGeom prst="rect">
            <a:avLst/>
          </a:prstGeom>
        </p:spPr>
      </p:pic>
      <p:pic>
        <p:nvPicPr>
          <p:cNvPr id="17" name="Picture 16"/>
          <p:cNvPicPr>
            <a:picLocks noChangeAspect="1"/>
          </p:cNvPicPr>
          <p:nvPr/>
        </p:nvPicPr>
        <p:blipFill>
          <a:blip r:embed="rId4"/>
          <a:stretch>
            <a:fillRect/>
          </a:stretch>
        </p:blipFill>
        <p:spPr>
          <a:xfrm>
            <a:off x="5660929" y="3767852"/>
            <a:ext cx="571500" cy="476250"/>
          </a:xfrm>
          <a:prstGeom prst="rect">
            <a:avLst/>
          </a:prstGeom>
        </p:spPr>
      </p:pic>
      <p:sp>
        <p:nvSpPr>
          <p:cNvPr id="24" name="TextBox 23"/>
          <p:cNvSpPr txBox="1"/>
          <p:nvPr/>
        </p:nvSpPr>
        <p:spPr>
          <a:xfrm>
            <a:off x="96679" y="669003"/>
            <a:ext cx="2808530" cy="1015663"/>
          </a:xfrm>
          <a:prstGeom prst="rect">
            <a:avLst/>
          </a:prstGeom>
          <a:solidFill>
            <a:schemeClr val="bg1"/>
          </a:solidFill>
        </p:spPr>
        <p:txBody>
          <a:bodyPr wrap="square" rtlCol="0">
            <a:spAutoFit/>
          </a:bodyPr>
          <a:lstStyle/>
          <a:p>
            <a:r>
              <a:rPr lang="en-US" sz="1200" dirty="0">
                <a:latin typeface="Helvetica Neue"/>
              </a:rPr>
              <a:t>1) Customer, Epic Owners and each Train’s Product Manager and RTE meet weekly to discuss progress, challenges, update schedules and plan future work</a:t>
            </a:r>
          </a:p>
        </p:txBody>
      </p:sp>
      <p:sp>
        <p:nvSpPr>
          <p:cNvPr id="25" name="TextBox 24"/>
          <p:cNvSpPr txBox="1"/>
          <p:nvPr/>
        </p:nvSpPr>
        <p:spPr>
          <a:xfrm>
            <a:off x="115585" y="1908447"/>
            <a:ext cx="2484099" cy="2308324"/>
          </a:xfrm>
          <a:prstGeom prst="rect">
            <a:avLst/>
          </a:prstGeom>
          <a:solidFill>
            <a:schemeClr val="bg1"/>
          </a:solidFill>
        </p:spPr>
        <p:txBody>
          <a:bodyPr wrap="square" rtlCol="0">
            <a:spAutoFit/>
          </a:bodyPr>
          <a:lstStyle/>
          <a:p>
            <a:r>
              <a:rPr lang="en-US" sz="1200" dirty="0">
                <a:latin typeface="Helvetica Neue"/>
              </a:rPr>
              <a:t>2) The </a:t>
            </a:r>
            <a:r>
              <a:rPr lang="en-US" sz="1200" b="1" dirty="0">
                <a:latin typeface="Helvetica Neue"/>
              </a:rPr>
              <a:t>RTE , Product Manager, Scrum Masters </a:t>
            </a:r>
            <a:r>
              <a:rPr lang="en-US" sz="1200" dirty="0">
                <a:latin typeface="Helvetica Neue"/>
              </a:rPr>
              <a:t>and </a:t>
            </a:r>
            <a:r>
              <a:rPr lang="en-US" sz="1200" b="1" dirty="0">
                <a:latin typeface="Helvetica Neue"/>
              </a:rPr>
              <a:t>Product Owners </a:t>
            </a:r>
            <a:r>
              <a:rPr lang="en-US" sz="1200" dirty="0">
                <a:latin typeface="Helvetica Neue"/>
              </a:rPr>
              <a:t>for each train</a:t>
            </a:r>
            <a:r>
              <a:rPr lang="en-US" sz="1200" b="1" dirty="0">
                <a:latin typeface="Helvetica Neue"/>
              </a:rPr>
              <a:t> </a:t>
            </a:r>
            <a:r>
              <a:rPr lang="en-US" sz="1200" dirty="0">
                <a:latin typeface="Helvetica Neue"/>
              </a:rPr>
              <a:t>meet regularly (twice a week) to discuss PI progress and blockers.</a:t>
            </a:r>
          </a:p>
          <a:p>
            <a:endParaRPr lang="en-US" sz="1200" dirty="0">
              <a:latin typeface="Helvetica Neue"/>
            </a:endParaRPr>
          </a:p>
          <a:p>
            <a:r>
              <a:rPr lang="en-US" sz="1200" dirty="0">
                <a:latin typeface="Helvetica Neue"/>
              </a:rPr>
              <a:t>3) The </a:t>
            </a:r>
            <a:r>
              <a:rPr lang="en-US" sz="1200" b="1" dirty="0">
                <a:latin typeface="Helvetica Neue"/>
              </a:rPr>
              <a:t>Product Manager, Business Owners and Product Owners </a:t>
            </a:r>
            <a:r>
              <a:rPr lang="en-US" sz="1200" dirty="0">
                <a:latin typeface="Helvetica Neue"/>
              </a:rPr>
              <a:t>for each train/team</a:t>
            </a:r>
            <a:r>
              <a:rPr lang="en-US" sz="1200" b="1" dirty="0">
                <a:latin typeface="Helvetica Neue"/>
              </a:rPr>
              <a:t> </a:t>
            </a:r>
            <a:r>
              <a:rPr lang="en-US" sz="1200" dirty="0">
                <a:latin typeface="Helvetica Neue"/>
              </a:rPr>
              <a:t>meet periodically to update roadmaps and plan next PI’s work</a:t>
            </a:r>
          </a:p>
          <a:p>
            <a:endParaRPr lang="en-US" sz="1200" dirty="0">
              <a:latin typeface="Helvetica Neue"/>
            </a:endParaRPr>
          </a:p>
        </p:txBody>
      </p:sp>
      <p:sp>
        <p:nvSpPr>
          <p:cNvPr id="26" name="TextBox 25"/>
          <p:cNvSpPr txBox="1"/>
          <p:nvPr/>
        </p:nvSpPr>
        <p:spPr>
          <a:xfrm>
            <a:off x="96679" y="4171051"/>
            <a:ext cx="2484099" cy="830997"/>
          </a:xfrm>
          <a:prstGeom prst="rect">
            <a:avLst/>
          </a:prstGeom>
          <a:solidFill>
            <a:schemeClr val="bg1"/>
          </a:solidFill>
        </p:spPr>
        <p:txBody>
          <a:bodyPr wrap="square" rtlCol="0">
            <a:spAutoFit/>
          </a:bodyPr>
          <a:lstStyle/>
          <a:p>
            <a:r>
              <a:rPr lang="en-US" sz="1200" dirty="0">
                <a:latin typeface="Helvetica Neue"/>
              </a:rPr>
              <a:t>4) </a:t>
            </a:r>
            <a:r>
              <a:rPr lang="en-US" sz="1200" b="1" dirty="0">
                <a:latin typeface="Helvetica Neue"/>
              </a:rPr>
              <a:t>Product Owners, </a:t>
            </a:r>
            <a:r>
              <a:rPr lang="en-US" sz="1200" b="1" dirty="0" err="1">
                <a:latin typeface="Helvetica Neue"/>
              </a:rPr>
              <a:t>Scrummaster</a:t>
            </a:r>
            <a:r>
              <a:rPr lang="en-US" sz="1200" b="1" dirty="0">
                <a:latin typeface="Helvetica Neue"/>
              </a:rPr>
              <a:t> and Team</a:t>
            </a:r>
            <a:r>
              <a:rPr lang="en-US" sz="1200" dirty="0">
                <a:latin typeface="Helvetica Neue"/>
              </a:rPr>
              <a:t> meet daily to discuss sprint progress and resolve blockers</a:t>
            </a:r>
          </a:p>
        </p:txBody>
      </p:sp>
      <p:pic>
        <p:nvPicPr>
          <p:cNvPr id="27" name="Picture 26"/>
          <p:cNvPicPr>
            <a:picLocks noChangeAspect="1"/>
          </p:cNvPicPr>
          <p:nvPr/>
        </p:nvPicPr>
        <p:blipFill>
          <a:blip r:embed="rId5"/>
          <a:stretch>
            <a:fillRect/>
          </a:stretch>
        </p:blipFill>
        <p:spPr>
          <a:xfrm>
            <a:off x="2496533" y="1863482"/>
            <a:ext cx="1406609" cy="489864"/>
          </a:xfrm>
          <a:prstGeom prst="rect">
            <a:avLst/>
          </a:prstGeom>
        </p:spPr>
      </p:pic>
      <p:pic>
        <p:nvPicPr>
          <p:cNvPr id="28" name="Picture 27"/>
          <p:cNvPicPr>
            <a:picLocks noChangeAspect="1"/>
          </p:cNvPicPr>
          <p:nvPr/>
        </p:nvPicPr>
        <p:blipFill>
          <a:blip r:embed="rId5"/>
          <a:stretch>
            <a:fillRect/>
          </a:stretch>
        </p:blipFill>
        <p:spPr>
          <a:xfrm>
            <a:off x="3960874" y="1888552"/>
            <a:ext cx="1406609" cy="489864"/>
          </a:xfrm>
          <a:prstGeom prst="rect">
            <a:avLst/>
          </a:prstGeom>
        </p:spPr>
      </p:pic>
      <p:pic>
        <p:nvPicPr>
          <p:cNvPr id="29" name="Picture 28"/>
          <p:cNvPicPr>
            <a:picLocks noChangeAspect="1"/>
          </p:cNvPicPr>
          <p:nvPr/>
        </p:nvPicPr>
        <p:blipFill>
          <a:blip r:embed="rId5"/>
          <a:stretch>
            <a:fillRect/>
          </a:stretch>
        </p:blipFill>
        <p:spPr>
          <a:xfrm>
            <a:off x="5437170" y="1872337"/>
            <a:ext cx="1406609" cy="489864"/>
          </a:xfrm>
          <a:prstGeom prst="rect">
            <a:avLst/>
          </a:prstGeom>
        </p:spPr>
      </p:pic>
      <p:pic>
        <p:nvPicPr>
          <p:cNvPr id="30" name="Picture 29"/>
          <p:cNvPicPr>
            <a:picLocks noChangeAspect="1"/>
          </p:cNvPicPr>
          <p:nvPr/>
        </p:nvPicPr>
        <p:blipFill>
          <a:blip r:embed="rId3"/>
          <a:stretch>
            <a:fillRect/>
          </a:stretch>
        </p:blipFill>
        <p:spPr>
          <a:xfrm>
            <a:off x="2654320" y="2399486"/>
            <a:ext cx="1183016" cy="678168"/>
          </a:xfrm>
          <a:prstGeom prst="rect">
            <a:avLst/>
          </a:prstGeom>
        </p:spPr>
      </p:pic>
      <p:pic>
        <p:nvPicPr>
          <p:cNvPr id="31" name="Picture 30"/>
          <p:cNvPicPr>
            <a:picLocks noChangeAspect="1"/>
          </p:cNvPicPr>
          <p:nvPr/>
        </p:nvPicPr>
        <p:blipFill>
          <a:blip r:embed="rId3"/>
          <a:stretch>
            <a:fillRect/>
          </a:stretch>
        </p:blipFill>
        <p:spPr>
          <a:xfrm>
            <a:off x="4106985" y="2423541"/>
            <a:ext cx="1183016" cy="678168"/>
          </a:xfrm>
          <a:prstGeom prst="rect">
            <a:avLst/>
          </a:prstGeom>
        </p:spPr>
      </p:pic>
      <p:pic>
        <p:nvPicPr>
          <p:cNvPr id="32" name="Picture 31"/>
          <p:cNvPicPr>
            <a:picLocks noChangeAspect="1"/>
          </p:cNvPicPr>
          <p:nvPr/>
        </p:nvPicPr>
        <p:blipFill>
          <a:blip r:embed="rId3"/>
          <a:stretch>
            <a:fillRect/>
          </a:stretch>
        </p:blipFill>
        <p:spPr>
          <a:xfrm>
            <a:off x="5583980" y="2423541"/>
            <a:ext cx="1183016" cy="678168"/>
          </a:xfrm>
          <a:prstGeom prst="rect">
            <a:avLst/>
          </a:prstGeom>
        </p:spPr>
      </p:pic>
      <p:pic>
        <p:nvPicPr>
          <p:cNvPr id="37" name="Picture 36"/>
          <p:cNvPicPr>
            <a:picLocks noChangeAspect="1"/>
          </p:cNvPicPr>
          <p:nvPr/>
        </p:nvPicPr>
        <p:blipFill>
          <a:blip r:embed="rId3"/>
          <a:stretch>
            <a:fillRect/>
          </a:stretch>
        </p:blipFill>
        <p:spPr>
          <a:xfrm>
            <a:off x="4298595" y="4335053"/>
            <a:ext cx="638470" cy="366005"/>
          </a:xfrm>
          <a:prstGeom prst="rect">
            <a:avLst/>
          </a:prstGeom>
        </p:spPr>
      </p:pic>
      <p:pic>
        <p:nvPicPr>
          <p:cNvPr id="38" name="Picture 37"/>
          <p:cNvPicPr>
            <a:picLocks noChangeAspect="1"/>
          </p:cNvPicPr>
          <p:nvPr/>
        </p:nvPicPr>
        <p:blipFill>
          <a:blip r:embed="rId3"/>
          <a:stretch>
            <a:fillRect/>
          </a:stretch>
        </p:blipFill>
        <p:spPr>
          <a:xfrm>
            <a:off x="4691590" y="4186215"/>
            <a:ext cx="638470" cy="366005"/>
          </a:xfrm>
          <a:prstGeom prst="rect">
            <a:avLst/>
          </a:prstGeom>
        </p:spPr>
      </p:pic>
      <p:pic>
        <p:nvPicPr>
          <p:cNvPr id="41" name="Picture 40"/>
          <p:cNvPicPr>
            <a:picLocks noChangeAspect="1"/>
          </p:cNvPicPr>
          <p:nvPr/>
        </p:nvPicPr>
        <p:blipFill>
          <a:blip r:embed="rId4"/>
          <a:stretch>
            <a:fillRect/>
          </a:stretch>
        </p:blipFill>
        <p:spPr>
          <a:xfrm>
            <a:off x="6157574" y="3552508"/>
            <a:ext cx="571500" cy="476250"/>
          </a:xfrm>
          <a:prstGeom prst="rect">
            <a:avLst/>
          </a:prstGeom>
        </p:spPr>
      </p:pic>
      <p:pic>
        <p:nvPicPr>
          <p:cNvPr id="42" name="Picture 41"/>
          <p:cNvPicPr>
            <a:picLocks noChangeAspect="1"/>
          </p:cNvPicPr>
          <p:nvPr/>
        </p:nvPicPr>
        <p:blipFill>
          <a:blip r:embed="rId3"/>
          <a:stretch>
            <a:fillRect/>
          </a:stretch>
        </p:blipFill>
        <p:spPr>
          <a:xfrm>
            <a:off x="2923954" y="4328001"/>
            <a:ext cx="638470" cy="366005"/>
          </a:xfrm>
          <a:prstGeom prst="rect">
            <a:avLst/>
          </a:prstGeom>
        </p:spPr>
      </p:pic>
      <p:pic>
        <p:nvPicPr>
          <p:cNvPr id="43" name="Picture 42"/>
          <p:cNvPicPr>
            <a:picLocks noChangeAspect="1"/>
          </p:cNvPicPr>
          <p:nvPr/>
        </p:nvPicPr>
        <p:blipFill>
          <a:blip r:embed="rId3"/>
          <a:stretch>
            <a:fillRect/>
          </a:stretch>
        </p:blipFill>
        <p:spPr>
          <a:xfrm>
            <a:off x="3316949" y="4179163"/>
            <a:ext cx="638470" cy="366005"/>
          </a:xfrm>
          <a:prstGeom prst="rect">
            <a:avLst/>
          </a:prstGeom>
        </p:spPr>
      </p:pic>
      <p:pic>
        <p:nvPicPr>
          <p:cNvPr id="44" name="Picture 43"/>
          <p:cNvPicPr>
            <a:picLocks noChangeAspect="1"/>
          </p:cNvPicPr>
          <p:nvPr/>
        </p:nvPicPr>
        <p:blipFill>
          <a:blip r:embed="rId3"/>
          <a:stretch>
            <a:fillRect/>
          </a:stretch>
        </p:blipFill>
        <p:spPr>
          <a:xfrm>
            <a:off x="5764579" y="4354909"/>
            <a:ext cx="638470" cy="366005"/>
          </a:xfrm>
          <a:prstGeom prst="rect">
            <a:avLst/>
          </a:prstGeom>
        </p:spPr>
      </p:pic>
      <p:pic>
        <p:nvPicPr>
          <p:cNvPr id="45" name="Picture 44"/>
          <p:cNvPicPr>
            <a:picLocks noChangeAspect="1"/>
          </p:cNvPicPr>
          <p:nvPr/>
        </p:nvPicPr>
        <p:blipFill>
          <a:blip r:embed="rId3"/>
          <a:stretch>
            <a:fillRect/>
          </a:stretch>
        </p:blipFill>
        <p:spPr>
          <a:xfrm>
            <a:off x="6157574" y="4206071"/>
            <a:ext cx="638470" cy="366005"/>
          </a:xfrm>
          <a:prstGeom prst="rect">
            <a:avLst/>
          </a:prstGeom>
        </p:spPr>
      </p:pic>
      <p:sp>
        <p:nvSpPr>
          <p:cNvPr id="2" name="Title 1"/>
          <p:cNvSpPr>
            <a:spLocks noGrp="1"/>
          </p:cNvSpPr>
          <p:nvPr>
            <p:ph type="title"/>
          </p:nvPr>
        </p:nvSpPr>
        <p:spPr>
          <a:xfrm>
            <a:off x="304609" y="134034"/>
            <a:ext cx="6172200" cy="539980"/>
          </a:xfrm>
        </p:spPr>
        <p:txBody>
          <a:bodyPr/>
          <a:lstStyle/>
          <a:p>
            <a:r>
              <a:rPr lang="en-US" dirty="0" err="1"/>
              <a:t>Statusing</a:t>
            </a:r>
            <a:r>
              <a:rPr lang="en-US" dirty="0"/>
              <a:t> the Work</a:t>
            </a:r>
          </a:p>
        </p:txBody>
      </p:sp>
    </p:spTree>
    <p:extLst>
      <p:ext uri="{BB962C8B-B14F-4D97-AF65-F5344CB8AC3E}">
        <p14:creationId xmlns:p14="http://schemas.microsoft.com/office/powerpoint/2010/main" val="118958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41735" y="2180035"/>
            <a:ext cx="5829300" cy="2484730"/>
          </a:xfrm>
        </p:spPr>
        <p:txBody>
          <a:bodyPr anchor="t">
            <a:normAutofit/>
          </a:bodyPr>
          <a:lstStyle/>
          <a:p>
            <a:pPr marL="457200" indent="-457200">
              <a:lnSpc>
                <a:spcPct val="200000"/>
              </a:lnSpc>
              <a:buFont typeface="Arial" panose="020B0604020202020204" pitchFamily="34" charset="0"/>
              <a:buChar char="•"/>
            </a:pPr>
            <a:r>
              <a:rPr lang="en-US" sz="2000" dirty="0" err="1"/>
              <a:t>SAFe</a:t>
            </a:r>
            <a:r>
              <a:rPr lang="en-US" sz="2000" dirty="0"/>
              <a:t> Roles</a:t>
            </a:r>
          </a:p>
          <a:p>
            <a:pPr marL="457200" indent="-457200">
              <a:lnSpc>
                <a:spcPct val="200000"/>
              </a:lnSpc>
              <a:buFont typeface="Arial" panose="020B0604020202020204" pitchFamily="34" charset="0"/>
              <a:buChar char="•"/>
            </a:pPr>
            <a:r>
              <a:rPr lang="en-US" sz="2000" dirty="0"/>
              <a:t>Flow of Work</a:t>
            </a:r>
          </a:p>
          <a:p>
            <a:pPr marL="457200" indent="-457200">
              <a:lnSpc>
                <a:spcPct val="200000"/>
              </a:lnSpc>
              <a:buFont typeface="Arial" panose="020B0604020202020204" pitchFamily="34" charset="0"/>
              <a:buChar char="•"/>
            </a:pPr>
            <a:r>
              <a:rPr lang="en-US" sz="2000" b="1" u="sng" dirty="0"/>
              <a:t>Program Increment Planning</a:t>
            </a:r>
          </a:p>
          <a:p>
            <a:endParaRPr lang="en-US" sz="2000" dirty="0"/>
          </a:p>
        </p:txBody>
      </p:sp>
    </p:spTree>
    <p:extLst>
      <p:ext uri="{BB962C8B-B14F-4D97-AF65-F5344CB8AC3E}">
        <p14:creationId xmlns:p14="http://schemas.microsoft.com/office/powerpoint/2010/main" val="417447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21745" y="1278733"/>
            <a:ext cx="4143376" cy="2874467"/>
          </a:xfrm>
          <a:prstGeom prst="rect">
            <a:avLst/>
          </a:prstGeom>
        </p:spPr>
      </p:pic>
      <p:sp>
        <p:nvSpPr>
          <p:cNvPr id="4" name="Shape 103"/>
          <p:cNvSpPr txBox="1"/>
          <p:nvPr/>
        </p:nvSpPr>
        <p:spPr>
          <a:xfrm>
            <a:off x="220034" y="745958"/>
            <a:ext cx="2417077" cy="3483332"/>
          </a:xfrm>
          <a:prstGeom prst="rect">
            <a:avLst/>
          </a:prstGeom>
          <a:noFill/>
          <a:ln>
            <a:noFill/>
          </a:ln>
        </p:spPr>
        <p:txBody>
          <a:bodyPr lIns="51427" tIns="51427" rIns="51427" bIns="51427" anchor="t" anchorCtr="0">
            <a:noAutofit/>
          </a:bodyPr>
          <a:lstStyle/>
          <a:p>
            <a:pPr marL="128585" indent="-128585">
              <a:buFont typeface="Arial" panose="020B0604020202020204" pitchFamily="34" charset="0"/>
              <a:buChar char="•"/>
            </a:pPr>
            <a:r>
              <a:rPr lang="en-US" kern="1200" dirty="0">
                <a:solidFill>
                  <a:schemeClr val="tx1"/>
                </a:solidFill>
              </a:rPr>
              <a:t>All teams on the Agile Release Trains work in 12 week increments, called </a:t>
            </a:r>
            <a:r>
              <a:rPr lang="en-US" kern="1200" dirty="0">
                <a:solidFill>
                  <a:schemeClr val="accent1"/>
                </a:solidFill>
              </a:rPr>
              <a:t>Programs Increments</a:t>
            </a:r>
            <a:r>
              <a:rPr lang="en-US" kern="1200" dirty="0">
                <a:solidFill>
                  <a:schemeClr val="tx1"/>
                </a:solidFill>
              </a:rPr>
              <a:t>, or PIs. </a:t>
            </a:r>
          </a:p>
          <a:p>
            <a:pPr marL="128585" indent="-128585">
              <a:buFont typeface="Arial" panose="020B0604020202020204" pitchFamily="34" charset="0"/>
              <a:buChar char="•"/>
            </a:pPr>
            <a:endParaRPr lang="en-US" kern="1200" dirty="0">
              <a:solidFill>
                <a:schemeClr val="tx1"/>
              </a:solidFill>
            </a:endParaRPr>
          </a:p>
          <a:p>
            <a:pPr marL="128585" indent="-128585">
              <a:buFont typeface="Arial" panose="020B0604020202020204" pitchFamily="34" charset="0"/>
              <a:buChar char="•"/>
            </a:pPr>
            <a:r>
              <a:rPr lang="en-US" kern="1200" dirty="0">
                <a:solidFill>
                  <a:schemeClr val="tx1"/>
                </a:solidFill>
              </a:rPr>
              <a:t>At the Team Level, the teams work in two week increments called Sprints.</a:t>
            </a:r>
          </a:p>
          <a:p>
            <a:pPr marL="128585" indent="-128585">
              <a:buFont typeface="Arial" panose="020B0604020202020204" pitchFamily="34" charset="0"/>
              <a:buChar char="•"/>
            </a:pPr>
            <a:endParaRPr lang="en-US" kern="1200" dirty="0">
              <a:solidFill>
                <a:schemeClr val="tx1"/>
              </a:solidFill>
            </a:endParaRPr>
          </a:p>
          <a:p>
            <a:pPr marL="128585" indent="-128585">
              <a:buFont typeface="Arial" panose="020B0604020202020204" pitchFamily="34" charset="0"/>
              <a:buChar char="•"/>
            </a:pPr>
            <a:r>
              <a:rPr lang="en-US" kern="1200" dirty="0">
                <a:solidFill>
                  <a:schemeClr val="tx1"/>
                </a:solidFill>
              </a:rPr>
              <a:t>Each PI has 5 sprints plus a 2-week IP (Innovation and Planning Sprint)  </a:t>
            </a:r>
          </a:p>
          <a:p>
            <a:pPr marL="128585" indent="-128585">
              <a:buFont typeface="Arial" panose="020B0604020202020204" pitchFamily="34" charset="0"/>
              <a:buChar char="•"/>
            </a:pPr>
            <a:endParaRPr lang="en-US" kern="1200" dirty="0">
              <a:solidFill>
                <a:schemeClr val="tx1"/>
              </a:solidFill>
            </a:endParaRPr>
          </a:p>
          <a:p>
            <a:pPr marL="128585" indent="-128585">
              <a:buFont typeface="Arial" panose="020B0604020202020204" pitchFamily="34" charset="0"/>
              <a:buChar char="•"/>
            </a:pPr>
            <a:r>
              <a:rPr lang="en-US" kern="1200" dirty="0">
                <a:solidFill>
                  <a:schemeClr val="tx1"/>
                </a:solidFill>
              </a:rPr>
              <a:t>While the teams develop on cadence, they can release any time based on business needs.</a:t>
            </a:r>
          </a:p>
          <a:p>
            <a:pPr marL="128585" indent="-128585">
              <a:buFont typeface="Arial" panose="020B0604020202020204" pitchFamily="34" charset="0"/>
              <a:buChar char="•"/>
            </a:pPr>
            <a:endParaRPr lang="en-US" kern="1200" dirty="0">
              <a:solidFill>
                <a:schemeClr val="tx1"/>
              </a:solidFill>
            </a:endParaRPr>
          </a:p>
          <a:p>
            <a:pPr lvl="0"/>
            <a:endParaRPr lang="en" dirty="0"/>
          </a:p>
        </p:txBody>
      </p:sp>
      <p:sp>
        <p:nvSpPr>
          <p:cNvPr id="2" name="Title 1"/>
          <p:cNvSpPr>
            <a:spLocks noGrp="1"/>
          </p:cNvSpPr>
          <p:nvPr>
            <p:ph type="title"/>
          </p:nvPr>
        </p:nvSpPr>
        <p:spPr/>
        <p:txBody>
          <a:bodyPr>
            <a:normAutofit fontScale="90000"/>
          </a:bodyPr>
          <a:lstStyle/>
          <a:p>
            <a:r>
              <a:rPr lang="en-US" dirty="0"/>
              <a:t>One Cadence</a:t>
            </a:r>
          </a:p>
        </p:txBody>
      </p:sp>
    </p:spTree>
    <p:extLst>
      <p:ext uri="{BB962C8B-B14F-4D97-AF65-F5344CB8AC3E}">
        <p14:creationId xmlns:p14="http://schemas.microsoft.com/office/powerpoint/2010/main" val="88326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 Planning</a:t>
            </a:r>
          </a:p>
        </p:txBody>
      </p:sp>
      <p:sp>
        <p:nvSpPr>
          <p:cNvPr id="3" name="Text Placeholder 2"/>
          <p:cNvSpPr>
            <a:spLocks noGrp="1"/>
          </p:cNvSpPr>
          <p:nvPr>
            <p:ph type="body" idx="1"/>
          </p:nvPr>
        </p:nvSpPr>
        <p:spPr>
          <a:xfrm>
            <a:off x="342900" y="1111462"/>
            <a:ext cx="6172200" cy="750093"/>
          </a:xfrm>
        </p:spPr>
        <p:txBody>
          <a:bodyPr/>
          <a:lstStyle/>
          <a:p>
            <a:pPr marL="0" indent="0">
              <a:buNone/>
            </a:pPr>
            <a:r>
              <a:rPr lang="en-US" dirty="0"/>
              <a:t>Two day planning session for:</a:t>
            </a:r>
          </a:p>
        </p:txBody>
      </p:sp>
      <p:sp>
        <p:nvSpPr>
          <p:cNvPr id="6" name="Text Placeholder 2"/>
          <p:cNvSpPr txBox="1">
            <a:spLocks/>
          </p:cNvSpPr>
          <p:nvPr/>
        </p:nvSpPr>
        <p:spPr>
          <a:xfrm>
            <a:off x="371483" y="1486508"/>
            <a:ext cx="5292717" cy="1165251"/>
          </a:xfrm>
          <a:prstGeom prst="rect">
            <a:avLst/>
          </a:prstGeom>
        </p:spPr>
        <p:txBody>
          <a:bodyPr vert="horz" lIns="68569" tIns="68569" rIns="68569" bIns="68569" rtlCol="0" anchor="t" anchorCtr="0">
            <a:normAutofit/>
          </a:bodyPr>
          <a:lstStyle>
            <a:lvl1pPr marL="257175" indent="-257175" algn="l" defTabSz="342900" rtl="0" eaLnBrk="1" latinLnBrk="0" hangingPunct="1">
              <a:spcBef>
                <a:spcPts val="0"/>
              </a:spcBef>
              <a:buFont typeface="Arial"/>
              <a:buChar char="•"/>
              <a:defRPr sz="2400" b="0" i="0" kern="1200">
                <a:solidFill>
                  <a:schemeClr val="tx1">
                    <a:lumMod val="85000"/>
                    <a:lumOff val="15000"/>
                  </a:schemeClr>
                </a:solidFill>
                <a:latin typeface="Helvetica Neue"/>
                <a:ea typeface="+mn-ea"/>
                <a:cs typeface="Helvetica Neue"/>
              </a:defRPr>
            </a:lvl1pPr>
            <a:lvl2pPr marL="557213" indent="-214313" algn="l" defTabSz="342900" rtl="0" eaLnBrk="1" latinLnBrk="0" hangingPunct="1">
              <a:spcBef>
                <a:spcPts val="0"/>
              </a:spcBef>
              <a:buFont typeface="Arial"/>
              <a:buChar char="–"/>
              <a:defRPr sz="2100" b="0" i="0" kern="1200">
                <a:solidFill>
                  <a:schemeClr val="tx1">
                    <a:lumMod val="85000"/>
                    <a:lumOff val="15000"/>
                  </a:schemeClr>
                </a:solidFill>
                <a:latin typeface="Helvetica Neue"/>
                <a:ea typeface="+mn-ea"/>
                <a:cs typeface="Helvetica Neue"/>
              </a:defRPr>
            </a:lvl2pPr>
            <a:lvl3pPr marL="857250" indent="-171450" algn="l" defTabSz="342900" rtl="0" eaLnBrk="1" latinLnBrk="0" hangingPunct="1">
              <a:spcBef>
                <a:spcPts val="0"/>
              </a:spcBef>
              <a:buFont typeface="Arial"/>
              <a:buChar char="•"/>
              <a:defRPr sz="1800" b="0" i="0" kern="1200">
                <a:solidFill>
                  <a:schemeClr val="tx1">
                    <a:lumMod val="50000"/>
                    <a:lumOff val="50000"/>
                  </a:schemeClr>
                </a:solidFill>
                <a:latin typeface="Helvetica Neue"/>
                <a:ea typeface="+mn-ea"/>
                <a:cs typeface="Helvetica Neue"/>
              </a:defRPr>
            </a:lvl3pPr>
            <a:lvl4pPr marL="1200150" indent="-171450" algn="l" defTabSz="342900" rtl="0" eaLnBrk="1" latinLnBrk="0" hangingPunct="1">
              <a:spcBef>
                <a:spcPts val="0"/>
              </a:spcBef>
              <a:buFont typeface="Arial"/>
              <a:buChar char="–"/>
              <a:defRPr sz="1500" b="0" i="0" kern="1200">
                <a:solidFill>
                  <a:schemeClr val="tx1">
                    <a:lumMod val="50000"/>
                    <a:lumOff val="50000"/>
                  </a:schemeClr>
                </a:solidFill>
                <a:latin typeface="Helvetica Neue"/>
                <a:ea typeface="+mn-ea"/>
                <a:cs typeface="Helvetica Neue"/>
              </a:defRPr>
            </a:lvl4pPr>
            <a:lvl5pPr marL="1543050" indent="-171450" algn="l" defTabSz="342900" rtl="0" eaLnBrk="1" latinLnBrk="0" hangingPunct="1">
              <a:spcBef>
                <a:spcPts val="0"/>
              </a:spcBef>
              <a:buFont typeface="Arial"/>
              <a:buChar char="»"/>
              <a:defRPr sz="1500" b="0" i="0" kern="1200">
                <a:solidFill>
                  <a:schemeClr val="tx1">
                    <a:lumMod val="50000"/>
                    <a:lumOff val="50000"/>
                  </a:schemeClr>
                </a:solidFill>
                <a:latin typeface="Helvetica Neue"/>
                <a:ea typeface="+mn-ea"/>
                <a:cs typeface="Helvetica Neue"/>
              </a:defRPr>
            </a:lvl5pPr>
            <a:lvl6pPr marL="1885950" indent="-171450" algn="l" defTabSz="342900" rtl="0" eaLnBrk="1" latinLnBrk="0" hangingPunct="1">
              <a:spcBef>
                <a:spcPts val="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ts val="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ts val="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ts val="0"/>
              </a:spcBef>
              <a:buFont typeface="Arial"/>
              <a:buChar char="•"/>
              <a:defRPr sz="1500" kern="1200">
                <a:solidFill>
                  <a:schemeClr val="tx1"/>
                </a:solidFill>
                <a:latin typeface="+mn-lt"/>
                <a:ea typeface="+mn-ea"/>
                <a:cs typeface="+mn-cs"/>
              </a:defRPr>
            </a:lvl9pPr>
          </a:lstStyle>
          <a:p>
            <a:r>
              <a:rPr lang="en-US" sz="1500" dirty="0"/>
              <a:t>Demoing recent accomplishments</a:t>
            </a:r>
          </a:p>
          <a:p>
            <a:r>
              <a:rPr lang="en-US" sz="1500" dirty="0"/>
              <a:t>Retrospective of past PI</a:t>
            </a:r>
          </a:p>
          <a:p>
            <a:r>
              <a:rPr lang="en-US" sz="1500" dirty="0"/>
              <a:t>Discuss next PI top features</a:t>
            </a:r>
          </a:p>
          <a:p>
            <a:r>
              <a:rPr lang="en-US" sz="1500" dirty="0"/>
              <a:t>Ensure alignment to customer goals</a:t>
            </a:r>
          </a:p>
        </p:txBody>
      </p:sp>
      <p:pic>
        <p:nvPicPr>
          <p:cNvPr id="7" name="5E56E91C-26C0-43D2-A961-E1F363A9681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91" t="26519"/>
          <a:stretch/>
        </p:blipFill>
        <p:spPr bwMode="auto">
          <a:xfrm>
            <a:off x="2073231" y="2651759"/>
            <a:ext cx="4441869" cy="220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7515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dirty="0"/>
              <a:t>Example Agenda – Day 1</a:t>
            </a:r>
          </a:p>
        </p:txBody>
      </p:sp>
      <p:graphicFrame>
        <p:nvGraphicFramePr>
          <p:cNvPr id="5" name="Table 4"/>
          <p:cNvGraphicFramePr>
            <a:graphicFrameLocks noGrp="1"/>
          </p:cNvGraphicFramePr>
          <p:nvPr>
            <p:extLst>
              <p:ext uri="{D42A27DB-BD31-4B8C-83A1-F6EECF244321}">
                <p14:modId xmlns:p14="http://schemas.microsoft.com/office/powerpoint/2010/main" val="2962773854"/>
              </p:ext>
            </p:extLst>
          </p:nvPr>
        </p:nvGraphicFramePr>
        <p:xfrm>
          <a:off x="255182" y="944374"/>
          <a:ext cx="6347638" cy="3444038"/>
        </p:xfrm>
        <a:graphic>
          <a:graphicData uri="http://schemas.openxmlformats.org/drawingml/2006/table">
            <a:tbl>
              <a:tblPr/>
              <a:tblGrid>
                <a:gridCol w="1077653">
                  <a:extLst>
                    <a:ext uri="{9D8B030D-6E8A-4147-A177-3AD203B41FA5}">
                      <a16:colId xmlns="" xmlns:a16="http://schemas.microsoft.com/office/drawing/2014/main" val="20000"/>
                    </a:ext>
                  </a:extLst>
                </a:gridCol>
                <a:gridCol w="3077020">
                  <a:extLst>
                    <a:ext uri="{9D8B030D-6E8A-4147-A177-3AD203B41FA5}">
                      <a16:colId xmlns="" xmlns:a16="http://schemas.microsoft.com/office/drawing/2014/main" val="20001"/>
                    </a:ext>
                  </a:extLst>
                </a:gridCol>
                <a:gridCol w="2192965">
                  <a:extLst>
                    <a:ext uri="{9D8B030D-6E8A-4147-A177-3AD203B41FA5}">
                      <a16:colId xmlns="" xmlns:a16="http://schemas.microsoft.com/office/drawing/2014/main" val="20002"/>
                    </a:ext>
                  </a:extLst>
                </a:gridCol>
              </a:tblGrid>
              <a:tr h="233172">
                <a:tc>
                  <a:txBody>
                    <a:bodyPr/>
                    <a:lstStyle/>
                    <a:p>
                      <a:pPr algn="l" fontAlgn="b"/>
                      <a:r>
                        <a:rPr lang="en-US" sz="1400" b="1" i="0" u="none" strike="noStrike" dirty="0">
                          <a:solidFill>
                            <a:srgbClr val="FFFFFF"/>
                          </a:solidFill>
                          <a:effectLst/>
                          <a:latin typeface="Calibri" panose="020F0502020204030204" pitchFamily="34" charset="0"/>
                        </a:rPr>
                        <a:t>Time</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1" i="0" u="none" strike="noStrike">
                          <a:solidFill>
                            <a:srgbClr val="FFFFFF"/>
                          </a:solidFill>
                          <a:effectLst/>
                          <a:latin typeface="Calibri" panose="020F0502020204030204" pitchFamily="34" charset="0"/>
                        </a:rPr>
                        <a:t>Topic</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1" i="0" u="none" strike="noStrike" dirty="0">
                          <a:solidFill>
                            <a:srgbClr val="FFFFFF"/>
                          </a:solidFill>
                          <a:effectLst/>
                          <a:latin typeface="Calibri" panose="020F0502020204030204" pitchFamily="34" charset="0"/>
                        </a:rPr>
                        <a:t>Presenter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233172">
                <a:tc>
                  <a:txBody>
                    <a:bodyPr/>
                    <a:lstStyle/>
                    <a:p>
                      <a:pPr algn="ctr" fontAlgn="b"/>
                      <a:r>
                        <a:rPr lang="en-US" sz="1400" b="0" i="0" u="none" strike="noStrike" dirty="0">
                          <a:solidFill>
                            <a:srgbClr val="000000"/>
                          </a:solidFill>
                          <a:effectLst/>
                          <a:latin typeface="Calibri" panose="020F0502020204030204" pitchFamily="34" charset="0"/>
                        </a:rPr>
                        <a:t>9:00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Welcome</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Release Train Engineer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1"/>
                  </a:ext>
                </a:extLst>
              </a:tr>
              <a:tr h="233172">
                <a:tc>
                  <a:txBody>
                    <a:bodyPr/>
                    <a:lstStyle/>
                    <a:p>
                      <a:pPr algn="ctr" fontAlgn="b"/>
                      <a:r>
                        <a:rPr lang="en-US" sz="1400" b="0" i="0" u="none" strike="noStrike" dirty="0">
                          <a:solidFill>
                            <a:srgbClr val="000000"/>
                          </a:solidFill>
                          <a:effectLst/>
                          <a:latin typeface="Calibri" panose="020F0502020204030204" pitchFamily="34" charset="0"/>
                        </a:rPr>
                        <a:t>9:20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PI Retrospective</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Release Train Engineer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3172">
                <a:tc>
                  <a:txBody>
                    <a:bodyPr/>
                    <a:lstStyle/>
                    <a:p>
                      <a:pPr algn="ctr" fontAlgn="b"/>
                      <a:r>
                        <a:rPr lang="en-US" sz="1400" b="0" i="0" u="none" strike="noStrike" dirty="0">
                          <a:solidFill>
                            <a:srgbClr val="000000"/>
                          </a:solidFill>
                          <a:effectLst/>
                          <a:latin typeface="Calibri" panose="020F0502020204030204" pitchFamily="34" charset="0"/>
                        </a:rPr>
                        <a:t>10:00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Business</a:t>
                      </a:r>
                      <a:r>
                        <a:rPr lang="en-US" sz="1400" b="0" i="0" u="none" strike="noStrike" baseline="0"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Talk*</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Business Leader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3"/>
                  </a:ext>
                </a:extLst>
              </a:tr>
              <a:tr h="233172">
                <a:tc>
                  <a:txBody>
                    <a:bodyPr/>
                    <a:lstStyle/>
                    <a:p>
                      <a:pPr algn="ctr" fontAlgn="b"/>
                      <a:r>
                        <a:rPr lang="en-US" sz="1400" b="0" i="0" u="none" strike="noStrike" dirty="0">
                          <a:solidFill>
                            <a:srgbClr val="000000"/>
                          </a:solidFill>
                          <a:effectLst/>
                          <a:latin typeface="Calibri" panose="020F0502020204030204" pitchFamily="34" charset="0"/>
                        </a:rPr>
                        <a:t>10:30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BREAK</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33172">
                <a:tc>
                  <a:txBody>
                    <a:bodyPr/>
                    <a:lstStyle/>
                    <a:p>
                      <a:pPr marL="0" algn="ctr"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10:45</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Customer Talk</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chemeClr val="tx1"/>
                          </a:solidFill>
                          <a:effectLst/>
                          <a:latin typeface="Calibri" panose="020F0502020204030204" pitchFamily="34" charset="0"/>
                        </a:rPr>
                        <a:t>Customer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5"/>
                  </a:ext>
                </a:extLst>
              </a:tr>
              <a:tr h="233172">
                <a:tc>
                  <a:txBody>
                    <a:bodyPr/>
                    <a:lstStyle/>
                    <a:p>
                      <a:pPr algn="ctr" fontAlgn="b"/>
                      <a:r>
                        <a:rPr lang="en-US" sz="1400" b="0" i="0" u="none" strike="noStrike" dirty="0">
                          <a:solidFill>
                            <a:srgbClr val="000000"/>
                          </a:solidFill>
                          <a:effectLst/>
                          <a:latin typeface="Calibri" panose="020F0502020204030204" pitchFamily="34" charset="0"/>
                        </a:rPr>
                        <a:t>11:15</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panose="020F0502020204030204" pitchFamily="34" charset="0"/>
                        </a:rPr>
                        <a:t>Architecture Talk</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panose="020F0502020204030204" pitchFamily="34" charset="0"/>
                        </a:rPr>
                        <a:t>Architect</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92191">
                <a:tc>
                  <a:txBody>
                    <a:bodyPr/>
                    <a:lstStyle/>
                    <a:p>
                      <a:pPr algn="ctr" fontAlgn="b"/>
                      <a:r>
                        <a:rPr lang="en-US" sz="1400" b="0" i="0" u="none" strike="noStrike" dirty="0">
                          <a:solidFill>
                            <a:srgbClr val="000000"/>
                          </a:solidFill>
                          <a:effectLst/>
                          <a:latin typeface="Calibri" panose="020F0502020204030204" pitchFamily="34" charset="0"/>
                        </a:rPr>
                        <a:t>11:45</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Product Vision</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Product Manager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7"/>
                  </a:ext>
                </a:extLst>
              </a:tr>
              <a:tr h="289775">
                <a:tc>
                  <a:txBody>
                    <a:bodyPr/>
                    <a:lstStyle/>
                    <a:p>
                      <a:pPr algn="ctr" fontAlgn="b"/>
                      <a:r>
                        <a:rPr lang="en-US" sz="1400" b="0" i="0" u="none" strike="noStrike" dirty="0">
                          <a:solidFill>
                            <a:srgbClr val="000000"/>
                          </a:solidFill>
                          <a:effectLst/>
                          <a:latin typeface="Calibri" panose="020F0502020204030204" pitchFamily="34" charset="0"/>
                        </a:rPr>
                        <a:t>12:00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panose="020F0502020204030204" pitchFamily="34" charset="0"/>
                        </a:rPr>
                        <a:t>Planning Context</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panose="020F0502020204030204" pitchFamily="34" charset="0"/>
                        </a:rPr>
                        <a:t>Release Train Engineer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33172">
                <a:tc>
                  <a:txBody>
                    <a:bodyPr/>
                    <a:lstStyle/>
                    <a:p>
                      <a:pPr algn="ctr" fontAlgn="b"/>
                      <a:r>
                        <a:rPr lang="en-US" sz="1400" b="0" i="0" u="none" strike="noStrike" dirty="0">
                          <a:solidFill>
                            <a:srgbClr val="000000"/>
                          </a:solidFill>
                          <a:effectLst/>
                          <a:latin typeface="Calibri" panose="020F0502020204030204" pitchFamily="34" charset="0"/>
                        </a:rPr>
                        <a:t>12:15</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LUNCH</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9"/>
                  </a:ext>
                </a:extLst>
              </a:tr>
              <a:tr h="233172">
                <a:tc>
                  <a:txBody>
                    <a:bodyPr/>
                    <a:lstStyle/>
                    <a:p>
                      <a:pPr algn="ctr" fontAlgn="b"/>
                      <a:r>
                        <a:rPr lang="en-US" sz="1400" b="0" i="0" u="none" strike="noStrike" dirty="0">
                          <a:solidFill>
                            <a:srgbClr val="000000"/>
                          </a:solidFill>
                          <a:effectLst/>
                          <a:latin typeface="Calibri" panose="020F0502020204030204" pitchFamily="34" charset="0"/>
                        </a:rPr>
                        <a:t>1:00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Team Breakouts</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33172">
                <a:tc>
                  <a:txBody>
                    <a:bodyPr/>
                    <a:lstStyle/>
                    <a:p>
                      <a:pPr algn="ctr" fontAlgn="b"/>
                      <a:r>
                        <a:rPr lang="en-US" sz="1400" b="0" i="0" u="none" strike="noStrike" dirty="0">
                          <a:solidFill>
                            <a:srgbClr val="000000"/>
                          </a:solidFill>
                          <a:effectLst/>
                          <a:latin typeface="Calibri" panose="020F0502020204030204" pitchFamily="34" charset="0"/>
                        </a:rPr>
                        <a:t>4:00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Draft Plan review</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400" b="0" i="0" u="none" strike="noStrike" dirty="0">
                          <a:solidFill>
                            <a:srgbClr val="000000"/>
                          </a:solidFill>
                          <a:effectLst/>
                          <a:latin typeface="Calibri" panose="020F0502020204030204" pitchFamily="34" charset="0"/>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11"/>
                  </a:ext>
                </a:extLst>
              </a:tr>
              <a:tr h="438912">
                <a:tc>
                  <a:txBody>
                    <a:bodyPr/>
                    <a:lstStyle/>
                    <a:p>
                      <a:pPr algn="ctr" fontAlgn="b"/>
                      <a:r>
                        <a:rPr lang="en-US" sz="1400" b="0" i="0" u="none" strike="noStrike" dirty="0">
                          <a:solidFill>
                            <a:srgbClr val="000000"/>
                          </a:solidFill>
                          <a:effectLst/>
                          <a:latin typeface="Calibri" panose="020F0502020204030204" pitchFamily="34" charset="0"/>
                        </a:rPr>
                        <a:t>5:00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Management Review and Problem Solving</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Leadership</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3" name="Cloud 2"/>
          <p:cNvSpPr/>
          <p:nvPr/>
        </p:nvSpPr>
        <p:spPr>
          <a:xfrm>
            <a:off x="3808676" y="4388412"/>
            <a:ext cx="2381416" cy="66791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Or </a:t>
            </a:r>
            <a:r>
              <a:rPr lang="en-US" dirty="0" err="1"/>
              <a:t>Hackfest</a:t>
            </a:r>
            <a:r>
              <a:rPr lang="en-US" dirty="0"/>
              <a:t> Demos!!</a:t>
            </a:r>
          </a:p>
        </p:txBody>
      </p:sp>
    </p:spTree>
    <p:extLst>
      <p:ext uri="{BB962C8B-B14F-4D97-AF65-F5344CB8AC3E}">
        <p14:creationId xmlns:p14="http://schemas.microsoft.com/office/powerpoint/2010/main" val="286060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dirty="0"/>
              <a:t>Example Agenda – Day 2</a:t>
            </a:r>
          </a:p>
        </p:txBody>
      </p:sp>
      <p:graphicFrame>
        <p:nvGraphicFramePr>
          <p:cNvPr id="7" name="Table 6"/>
          <p:cNvGraphicFramePr>
            <a:graphicFrameLocks noGrp="1"/>
          </p:cNvGraphicFramePr>
          <p:nvPr>
            <p:extLst>
              <p:ext uri="{D42A27DB-BD31-4B8C-83A1-F6EECF244321}">
                <p14:modId xmlns:p14="http://schemas.microsoft.com/office/powerpoint/2010/main" val="1234750573"/>
              </p:ext>
            </p:extLst>
          </p:nvPr>
        </p:nvGraphicFramePr>
        <p:xfrm>
          <a:off x="342900" y="948637"/>
          <a:ext cx="6347638" cy="2283917"/>
        </p:xfrm>
        <a:graphic>
          <a:graphicData uri="http://schemas.openxmlformats.org/drawingml/2006/table">
            <a:tbl>
              <a:tblPr/>
              <a:tblGrid>
                <a:gridCol w="1077653">
                  <a:extLst>
                    <a:ext uri="{9D8B030D-6E8A-4147-A177-3AD203B41FA5}">
                      <a16:colId xmlns="" xmlns:a16="http://schemas.microsoft.com/office/drawing/2014/main" val="20000"/>
                    </a:ext>
                  </a:extLst>
                </a:gridCol>
                <a:gridCol w="3077020">
                  <a:extLst>
                    <a:ext uri="{9D8B030D-6E8A-4147-A177-3AD203B41FA5}">
                      <a16:colId xmlns="" xmlns:a16="http://schemas.microsoft.com/office/drawing/2014/main" val="20001"/>
                    </a:ext>
                  </a:extLst>
                </a:gridCol>
                <a:gridCol w="2192965">
                  <a:extLst>
                    <a:ext uri="{9D8B030D-6E8A-4147-A177-3AD203B41FA5}">
                      <a16:colId xmlns="" xmlns:a16="http://schemas.microsoft.com/office/drawing/2014/main" val="20002"/>
                    </a:ext>
                  </a:extLst>
                </a:gridCol>
              </a:tblGrid>
              <a:tr h="233172">
                <a:tc>
                  <a:txBody>
                    <a:bodyPr/>
                    <a:lstStyle/>
                    <a:p>
                      <a:pPr algn="l" fontAlgn="b"/>
                      <a:r>
                        <a:rPr lang="en-US" sz="1400" b="1" i="0" u="none" strike="noStrike" dirty="0">
                          <a:solidFill>
                            <a:srgbClr val="FFFFFF"/>
                          </a:solidFill>
                          <a:effectLst/>
                          <a:latin typeface="Calibri" panose="020F0502020204030204" pitchFamily="34" charset="0"/>
                        </a:rPr>
                        <a:t>Time</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1" i="0" u="none" strike="noStrike" dirty="0">
                          <a:solidFill>
                            <a:srgbClr val="FFFFFF"/>
                          </a:solidFill>
                          <a:effectLst/>
                          <a:latin typeface="Calibri" panose="020F0502020204030204" pitchFamily="34" charset="0"/>
                        </a:rPr>
                        <a:t>Topic</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1" i="0" u="none" strike="noStrike" dirty="0">
                          <a:solidFill>
                            <a:srgbClr val="FFFFFF"/>
                          </a:solidFill>
                          <a:effectLst/>
                          <a:latin typeface="Calibri" panose="020F0502020204030204" pitchFamily="34" charset="0"/>
                        </a:rPr>
                        <a:t>Presenter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233172">
                <a:tc>
                  <a:txBody>
                    <a:bodyPr/>
                    <a:lstStyle/>
                    <a:p>
                      <a:pPr marL="0" algn="ctr"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9:00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Planning Adjustments</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Product Manager</a:t>
                      </a:r>
                      <a:endParaRPr lang="en-US" sz="1400" b="0" i="0" u="none" strike="noStrike" kern="1200" dirty="0">
                        <a:solidFill>
                          <a:srgbClr val="000000"/>
                        </a:solidFill>
                        <a:effectLst/>
                        <a:latin typeface="Calibri" panose="020F0502020204030204" pitchFamily="34" charset="0"/>
                        <a:ea typeface="+mn-ea"/>
                        <a:cs typeface="+mn-cs"/>
                      </a:endParaRP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1"/>
                  </a:ext>
                </a:extLst>
              </a:tr>
              <a:tr h="233172">
                <a:tc>
                  <a:txBody>
                    <a:bodyPr/>
                    <a:lstStyle/>
                    <a:p>
                      <a:pPr marL="0" algn="ctr"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9:30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Team Breakouts</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3172">
                <a:tc>
                  <a:txBody>
                    <a:bodyPr/>
                    <a:lstStyle/>
                    <a:p>
                      <a:pPr marL="0" algn="ctr"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11:30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Final plan and review</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3"/>
                  </a:ext>
                </a:extLst>
              </a:tr>
              <a:tr h="233172">
                <a:tc>
                  <a:txBody>
                    <a:bodyPr/>
                    <a:lstStyle/>
                    <a:p>
                      <a:pPr marL="0" algn="ctr"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12:30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LUNCH</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1400" b="0" i="0" u="none" strike="noStrike" kern="1200">
                        <a:solidFill>
                          <a:srgbClr val="000000"/>
                        </a:solidFill>
                        <a:effectLst/>
                        <a:latin typeface="Calibri" panose="020F0502020204030204" pitchFamily="34" charset="0"/>
                        <a:ea typeface="+mn-ea"/>
                        <a:cs typeface="+mn-cs"/>
                      </a:endParaRP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3172">
                <a:tc>
                  <a:txBody>
                    <a:bodyPr/>
                    <a:lstStyle/>
                    <a:p>
                      <a:pPr marL="0" algn="ctr"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1:00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Program Risks</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Release Train Engineer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5"/>
                  </a:ext>
                </a:extLst>
              </a:tr>
              <a:tr h="298939">
                <a:tc>
                  <a:txBody>
                    <a:bodyPr/>
                    <a:lstStyle/>
                    <a:p>
                      <a:pPr marL="0" algn="ctr"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2:00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Confidence Vote</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Calibri" panose="020F0502020204030204" pitchFamily="34" charset="0"/>
                          <a:ea typeface="+mn-ea"/>
                          <a:cs typeface="+mn-cs"/>
                        </a:rPr>
                        <a:t>Release Train Engineer</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99434">
                <a:tc>
                  <a:txBody>
                    <a:bodyPr/>
                    <a:lstStyle/>
                    <a:p>
                      <a:pPr marL="0" algn="ctr"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2:30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Plan rework if necessary</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0007"/>
                  </a:ext>
                </a:extLst>
              </a:tr>
              <a:tr h="233172">
                <a:tc>
                  <a:txBody>
                    <a:bodyPr/>
                    <a:lstStyle/>
                    <a:p>
                      <a:pPr marL="0" algn="ctr"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3:00</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a:solidFill>
                            <a:srgbClr val="000000"/>
                          </a:solidFill>
                          <a:effectLst/>
                          <a:latin typeface="Calibri" panose="020F0502020204030204" pitchFamily="34" charset="0"/>
                          <a:ea typeface="+mn-ea"/>
                          <a:cs typeface="+mn-cs"/>
                        </a:rPr>
                        <a:t>Plan retrospective and moving forward</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All</a:t>
                      </a:r>
                    </a:p>
                  </a:txBody>
                  <a:tcPr marL="68580" marR="68580" marT="13716" marB="1371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435998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Outcomes of PI Planning</a:t>
            </a:r>
          </a:p>
        </p:txBody>
      </p:sp>
      <p:sp>
        <p:nvSpPr>
          <p:cNvPr id="6" name="Text Placeholder 2"/>
          <p:cNvSpPr txBox="1">
            <a:spLocks/>
          </p:cNvSpPr>
          <p:nvPr/>
        </p:nvSpPr>
        <p:spPr>
          <a:xfrm>
            <a:off x="184150" y="1171259"/>
            <a:ext cx="6330950" cy="2204571"/>
          </a:xfrm>
          <a:prstGeom prst="rect">
            <a:avLst/>
          </a:prstGeom>
        </p:spPr>
        <p:txBody>
          <a:bodyPr vert="horz" lIns="68569" tIns="68569" rIns="68569" bIns="68569" rtlCol="0" anchor="t" anchorCtr="0">
            <a:normAutofit/>
          </a:bodyPr>
          <a:lstStyle>
            <a:lvl1pPr marL="257175" indent="-257175" algn="l" defTabSz="342900" rtl="0" eaLnBrk="1" latinLnBrk="0" hangingPunct="1">
              <a:spcBef>
                <a:spcPts val="0"/>
              </a:spcBef>
              <a:buFont typeface="Arial"/>
              <a:buChar char="•"/>
              <a:defRPr sz="2400" b="0" i="0" kern="1200">
                <a:solidFill>
                  <a:schemeClr val="tx1">
                    <a:lumMod val="85000"/>
                    <a:lumOff val="15000"/>
                  </a:schemeClr>
                </a:solidFill>
                <a:latin typeface="Helvetica Neue"/>
                <a:ea typeface="+mn-ea"/>
                <a:cs typeface="Helvetica Neue"/>
              </a:defRPr>
            </a:lvl1pPr>
            <a:lvl2pPr marL="557213" indent="-214313" algn="l" defTabSz="342900" rtl="0" eaLnBrk="1" latinLnBrk="0" hangingPunct="1">
              <a:spcBef>
                <a:spcPts val="0"/>
              </a:spcBef>
              <a:buFont typeface="Arial"/>
              <a:buChar char="–"/>
              <a:defRPr sz="2100" b="0" i="0" kern="1200">
                <a:solidFill>
                  <a:schemeClr val="tx1">
                    <a:lumMod val="85000"/>
                    <a:lumOff val="15000"/>
                  </a:schemeClr>
                </a:solidFill>
                <a:latin typeface="Helvetica Neue"/>
                <a:ea typeface="+mn-ea"/>
                <a:cs typeface="Helvetica Neue"/>
              </a:defRPr>
            </a:lvl2pPr>
            <a:lvl3pPr marL="857250" indent="-171450" algn="l" defTabSz="342900" rtl="0" eaLnBrk="1" latinLnBrk="0" hangingPunct="1">
              <a:spcBef>
                <a:spcPts val="0"/>
              </a:spcBef>
              <a:buFont typeface="Arial"/>
              <a:buChar char="•"/>
              <a:defRPr sz="1800" b="0" i="0" kern="1200">
                <a:solidFill>
                  <a:schemeClr val="tx1">
                    <a:lumMod val="50000"/>
                    <a:lumOff val="50000"/>
                  </a:schemeClr>
                </a:solidFill>
                <a:latin typeface="Helvetica Neue"/>
                <a:ea typeface="+mn-ea"/>
                <a:cs typeface="Helvetica Neue"/>
              </a:defRPr>
            </a:lvl3pPr>
            <a:lvl4pPr marL="1200150" indent="-171450" algn="l" defTabSz="342900" rtl="0" eaLnBrk="1" latinLnBrk="0" hangingPunct="1">
              <a:spcBef>
                <a:spcPts val="0"/>
              </a:spcBef>
              <a:buFont typeface="Arial"/>
              <a:buChar char="–"/>
              <a:defRPr sz="1500" b="0" i="0" kern="1200">
                <a:solidFill>
                  <a:schemeClr val="tx1">
                    <a:lumMod val="50000"/>
                    <a:lumOff val="50000"/>
                  </a:schemeClr>
                </a:solidFill>
                <a:latin typeface="Helvetica Neue"/>
                <a:ea typeface="+mn-ea"/>
                <a:cs typeface="Helvetica Neue"/>
              </a:defRPr>
            </a:lvl4pPr>
            <a:lvl5pPr marL="1543050" indent="-171450" algn="l" defTabSz="342900" rtl="0" eaLnBrk="1" latinLnBrk="0" hangingPunct="1">
              <a:spcBef>
                <a:spcPts val="0"/>
              </a:spcBef>
              <a:buFont typeface="Arial"/>
              <a:buChar char="»"/>
              <a:defRPr sz="1500" b="0" i="0" kern="1200">
                <a:solidFill>
                  <a:schemeClr val="tx1">
                    <a:lumMod val="50000"/>
                    <a:lumOff val="50000"/>
                  </a:schemeClr>
                </a:solidFill>
                <a:latin typeface="Helvetica Neue"/>
                <a:ea typeface="+mn-ea"/>
                <a:cs typeface="Helvetica Neue"/>
              </a:defRPr>
            </a:lvl5pPr>
            <a:lvl6pPr marL="1885950" indent="-171450" algn="l" defTabSz="342900" rtl="0" eaLnBrk="1" latinLnBrk="0" hangingPunct="1">
              <a:spcBef>
                <a:spcPts val="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ts val="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ts val="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ts val="0"/>
              </a:spcBef>
              <a:buFont typeface="Arial"/>
              <a:buChar char="•"/>
              <a:defRPr sz="1500" kern="1200">
                <a:solidFill>
                  <a:schemeClr val="tx1"/>
                </a:solidFill>
                <a:latin typeface="+mn-lt"/>
                <a:ea typeface="+mn-ea"/>
                <a:cs typeface="+mn-cs"/>
              </a:defRPr>
            </a:lvl9pPr>
          </a:lstStyle>
          <a:p>
            <a:r>
              <a:rPr lang="en-US" sz="1800" dirty="0"/>
              <a:t>Clear set of </a:t>
            </a:r>
            <a:r>
              <a:rPr lang="en-US" sz="1800" b="1" dirty="0"/>
              <a:t>objectives</a:t>
            </a:r>
            <a:r>
              <a:rPr lang="en-US" sz="1800" dirty="0"/>
              <a:t> for each team, backed by detailed estimated tickets assigned to a specific sprint</a:t>
            </a:r>
          </a:p>
          <a:p>
            <a:r>
              <a:rPr lang="en-US" sz="1800" dirty="0"/>
              <a:t>List of identified </a:t>
            </a:r>
            <a:r>
              <a:rPr lang="en-US" sz="1800" b="1" dirty="0"/>
              <a:t>dependencies</a:t>
            </a:r>
          </a:p>
          <a:p>
            <a:r>
              <a:rPr lang="en-US" sz="1800" dirty="0"/>
              <a:t>List of </a:t>
            </a:r>
            <a:r>
              <a:rPr lang="en-US" sz="1800" b="1" dirty="0"/>
              <a:t>risks</a:t>
            </a:r>
            <a:r>
              <a:rPr lang="en-US" sz="1800" dirty="0"/>
              <a:t> to be managed</a:t>
            </a:r>
          </a:p>
          <a:p>
            <a:r>
              <a:rPr lang="en-US" sz="1800" b="1" dirty="0"/>
              <a:t>Commitment</a:t>
            </a:r>
          </a:p>
          <a:p>
            <a:endParaRPr lang="en-US" sz="1800" dirty="0"/>
          </a:p>
        </p:txBody>
      </p:sp>
    </p:spTree>
    <p:extLst>
      <p:ext uri="{BB962C8B-B14F-4D97-AF65-F5344CB8AC3E}">
        <p14:creationId xmlns:p14="http://schemas.microsoft.com/office/powerpoint/2010/main" val="382935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PI Objectives</a:t>
            </a:r>
          </a:p>
        </p:txBody>
      </p:sp>
      <p:sp>
        <p:nvSpPr>
          <p:cNvPr id="7" name="Text Placeholder 6"/>
          <p:cNvSpPr>
            <a:spLocks noGrp="1"/>
          </p:cNvSpPr>
          <p:nvPr>
            <p:ph type="body" idx="1"/>
          </p:nvPr>
        </p:nvSpPr>
        <p:spPr>
          <a:xfrm>
            <a:off x="46760" y="1824824"/>
            <a:ext cx="2847109" cy="2207458"/>
          </a:xfrm>
        </p:spPr>
        <p:txBody>
          <a:bodyPr/>
          <a:lstStyle/>
          <a:p>
            <a:pPr marL="0" indent="0">
              <a:buNone/>
            </a:pPr>
            <a:r>
              <a:rPr lang="en-US" dirty="0"/>
              <a:t>Objectives are a summarized description of the business and technical goals that a team intends to achieve in the upcoming PI. </a:t>
            </a:r>
          </a:p>
        </p:txBody>
      </p:sp>
      <p:pic>
        <p:nvPicPr>
          <p:cNvPr id="8" name="Picture 7"/>
          <p:cNvPicPr>
            <a:picLocks noChangeAspect="1"/>
          </p:cNvPicPr>
          <p:nvPr/>
        </p:nvPicPr>
        <p:blipFill>
          <a:blip r:embed="rId3"/>
          <a:stretch>
            <a:fillRect/>
          </a:stretch>
        </p:blipFill>
        <p:spPr>
          <a:xfrm>
            <a:off x="4411269" y="797422"/>
            <a:ext cx="2364581" cy="1514475"/>
          </a:xfrm>
          <a:prstGeom prst="rect">
            <a:avLst/>
          </a:prstGeom>
        </p:spPr>
      </p:pic>
      <p:pic>
        <p:nvPicPr>
          <p:cNvPr id="10" name="Picture 9"/>
          <p:cNvPicPr>
            <a:picLocks noChangeAspect="1"/>
          </p:cNvPicPr>
          <p:nvPr/>
        </p:nvPicPr>
        <p:blipFill>
          <a:blip r:embed="rId4"/>
          <a:stretch>
            <a:fillRect/>
          </a:stretch>
        </p:blipFill>
        <p:spPr>
          <a:xfrm>
            <a:off x="3070514" y="2265408"/>
            <a:ext cx="3745923" cy="2493871"/>
          </a:xfrm>
          <a:prstGeom prst="rect">
            <a:avLst/>
          </a:prstGeom>
          <a:ln>
            <a:solidFill>
              <a:schemeClr val="tx1"/>
            </a:solidFill>
          </a:ln>
        </p:spPr>
      </p:pic>
    </p:spTree>
    <p:extLst>
      <p:ext uri="{BB962C8B-B14F-4D97-AF65-F5344CB8AC3E}">
        <p14:creationId xmlns:p14="http://schemas.microsoft.com/office/powerpoint/2010/main" val="294563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Agile Development Overview</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5167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54" y="907948"/>
            <a:ext cx="4933372" cy="2286356"/>
          </a:xfrm>
          <a:prstGeom prst="rect">
            <a:avLst/>
          </a:prstGeom>
        </p:spPr>
      </p:pic>
      <p:pic>
        <p:nvPicPr>
          <p:cNvPr id="5" name="Picture 4"/>
          <p:cNvPicPr>
            <a:picLocks noChangeAspect="1"/>
          </p:cNvPicPr>
          <p:nvPr/>
        </p:nvPicPr>
        <p:blipFill>
          <a:blip r:embed="rId4"/>
          <a:stretch>
            <a:fillRect/>
          </a:stretch>
        </p:blipFill>
        <p:spPr>
          <a:xfrm>
            <a:off x="2054728" y="2998584"/>
            <a:ext cx="4685504" cy="1817256"/>
          </a:xfrm>
          <a:prstGeom prst="rect">
            <a:avLst/>
          </a:prstGeom>
          <a:ln>
            <a:solidFill>
              <a:schemeClr val="tx1"/>
            </a:solidFill>
          </a:ln>
        </p:spPr>
      </p:pic>
    </p:spTree>
    <p:extLst>
      <p:ext uri="{BB962C8B-B14F-4D97-AF65-F5344CB8AC3E}">
        <p14:creationId xmlns:p14="http://schemas.microsoft.com/office/powerpoint/2010/main" val="191974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sp>
        <p:nvSpPr>
          <p:cNvPr id="3" name="Content Placeholder 2"/>
          <p:cNvSpPr>
            <a:spLocks noGrp="1"/>
          </p:cNvSpPr>
          <p:nvPr>
            <p:ph idx="1"/>
          </p:nvPr>
        </p:nvSpPr>
        <p:spPr/>
        <p:txBody>
          <a:bodyPr>
            <a:normAutofit fontScale="92500" lnSpcReduction="20000"/>
          </a:bodyPr>
          <a:lstStyle/>
          <a:p>
            <a:r>
              <a:rPr lang="en-US" dirty="0"/>
              <a:t>Identify </a:t>
            </a:r>
            <a:r>
              <a:rPr lang="en-US" b="1" dirty="0"/>
              <a:t>risks</a:t>
            </a:r>
            <a:r>
              <a:rPr lang="en-US" dirty="0"/>
              <a:t> on the </a:t>
            </a:r>
            <a:r>
              <a:rPr lang="en-US" b="1" dirty="0"/>
              <a:t>pink</a:t>
            </a:r>
            <a:r>
              <a:rPr lang="en-US" dirty="0"/>
              <a:t> post-it notes</a:t>
            </a:r>
          </a:p>
          <a:p>
            <a:pPr lvl="1"/>
            <a:r>
              <a:rPr lang="en-US" dirty="0"/>
              <a:t>Write your team’s name on the risk</a:t>
            </a:r>
          </a:p>
          <a:p>
            <a:pPr lvl="1"/>
            <a:r>
              <a:rPr lang="en-US" dirty="0"/>
              <a:t>Ensure the risk clearly identifies the problem and the consequence:  IF …. THEN …</a:t>
            </a:r>
          </a:p>
          <a:p>
            <a:r>
              <a:rPr lang="en-US" dirty="0"/>
              <a:t>At the end of Day 2, all risks will be reviewed together to be dispositioned</a:t>
            </a:r>
            <a:r>
              <a:rPr lang="en-US" baseline="30000" dirty="0"/>
              <a:t>1</a:t>
            </a:r>
            <a:r>
              <a:rPr lang="en-US" dirty="0"/>
              <a:t>:</a:t>
            </a:r>
          </a:p>
          <a:p>
            <a:pPr lvl="1"/>
            <a:r>
              <a:rPr lang="en-US" b="1" u="sng" dirty="0"/>
              <a:t>R</a:t>
            </a:r>
            <a:r>
              <a:rPr lang="en-US" dirty="0"/>
              <a:t>esolved: no longer a concern</a:t>
            </a:r>
          </a:p>
          <a:p>
            <a:pPr lvl="1"/>
            <a:r>
              <a:rPr lang="en-US" b="1" u="sng" dirty="0"/>
              <a:t>O</a:t>
            </a:r>
            <a:r>
              <a:rPr lang="en-US" dirty="0"/>
              <a:t>wned: cannot be resolved or mitigated right now, so it is assigned an owner who will work to resolve or mitigate the risk during the PI</a:t>
            </a:r>
          </a:p>
          <a:p>
            <a:pPr lvl="1"/>
            <a:r>
              <a:rPr lang="en-US" b="1" u="sng" dirty="0"/>
              <a:t>A</a:t>
            </a:r>
            <a:r>
              <a:rPr lang="en-US" dirty="0"/>
              <a:t>ccepted: either this is just a fact or it is outside of our control to influence or mitigate</a:t>
            </a:r>
          </a:p>
          <a:p>
            <a:pPr lvl="1"/>
            <a:r>
              <a:rPr lang="en-US" b="1" u="sng" dirty="0"/>
              <a:t>M</a:t>
            </a:r>
            <a:r>
              <a:rPr lang="en-US" dirty="0"/>
              <a:t>itigated: a team identified a way to mitigate the probability or impact of this risk and built it into their PI Plan</a:t>
            </a:r>
          </a:p>
          <a:p>
            <a:pPr lvl="1"/>
            <a:endParaRPr lang="en-US" dirty="0"/>
          </a:p>
          <a:p>
            <a:pPr marL="342900" lvl="1" indent="0">
              <a:buNone/>
            </a:pPr>
            <a:r>
              <a:rPr lang="en-US" baseline="30000" dirty="0"/>
              <a:t>1 </a:t>
            </a:r>
            <a:r>
              <a:rPr lang="en-US" sz="1425" dirty="0">
                <a:hlinkClick r:id="rId3"/>
              </a:rPr>
              <a:t>http://www.scaledagileframework.com/pi-planning/</a:t>
            </a:r>
            <a:r>
              <a:rPr lang="en-US" sz="1425" dirty="0"/>
              <a:t> </a:t>
            </a:r>
            <a:endParaRPr lang="en-US" dirty="0"/>
          </a:p>
          <a:p>
            <a:endParaRPr lang="en-US" dirty="0"/>
          </a:p>
        </p:txBody>
      </p:sp>
      <p:sp>
        <p:nvSpPr>
          <p:cNvPr id="4" name="Flowchart: Internal Storage 3"/>
          <p:cNvSpPr/>
          <p:nvPr/>
        </p:nvSpPr>
        <p:spPr>
          <a:xfrm>
            <a:off x="5259247" y="205978"/>
            <a:ext cx="1255853" cy="972274"/>
          </a:xfrm>
          <a:prstGeom prst="flowChartInternalStorage">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RISKS</a:t>
            </a:r>
          </a:p>
        </p:txBody>
      </p:sp>
    </p:spTree>
    <p:extLst>
      <p:ext uri="{BB962C8B-B14F-4D97-AF65-F5344CB8AC3E}">
        <p14:creationId xmlns:p14="http://schemas.microsoft.com/office/powerpoint/2010/main" val="33559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Successes So Far</a:t>
            </a:r>
          </a:p>
        </p:txBody>
      </p:sp>
      <p:sp>
        <p:nvSpPr>
          <p:cNvPr id="3" name="Text Placeholder 2"/>
          <p:cNvSpPr>
            <a:spLocks noGrp="1"/>
          </p:cNvSpPr>
          <p:nvPr>
            <p:ph type="body" idx="1"/>
          </p:nvPr>
        </p:nvSpPr>
        <p:spPr/>
        <p:txBody>
          <a:bodyPr>
            <a:normAutofit/>
          </a:bodyPr>
          <a:lstStyle/>
          <a:p>
            <a:r>
              <a:rPr lang="en-US" dirty="0"/>
              <a:t>Increased understanding of NASA goals and priorities</a:t>
            </a:r>
          </a:p>
          <a:p>
            <a:r>
              <a:rPr lang="en-US" dirty="0"/>
              <a:t>Improved communication between our teams and with NASA</a:t>
            </a:r>
          </a:p>
          <a:p>
            <a:r>
              <a:rPr lang="en-US" dirty="0"/>
              <a:t>Reduction is status meetings for coordination</a:t>
            </a:r>
          </a:p>
          <a:p>
            <a:r>
              <a:rPr lang="en-US" dirty="0"/>
              <a:t>Focused team efforts on important initiatives</a:t>
            </a:r>
          </a:p>
          <a:p>
            <a:r>
              <a:rPr lang="en-US" dirty="0"/>
              <a:t>More consistent metrics and root cause analysis of missed objectives</a:t>
            </a:r>
          </a:p>
          <a:p>
            <a:endParaRPr lang="en-US" dirty="0"/>
          </a:p>
          <a:p>
            <a:endParaRPr lang="en-US" dirty="0"/>
          </a:p>
        </p:txBody>
      </p:sp>
    </p:spTree>
    <p:extLst>
      <p:ext uri="{BB962C8B-B14F-4D97-AF65-F5344CB8AC3E}">
        <p14:creationId xmlns:p14="http://schemas.microsoft.com/office/powerpoint/2010/main" val="365663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57300" y="2107931"/>
            <a:ext cx="4174236" cy="857250"/>
          </a:xfrm>
          <a:prstGeom prst="rect">
            <a:avLst/>
          </a:prstGeom>
        </p:spPr>
        <p:txBody>
          <a:bodyPr vert="horz" lIns="68569" tIns="68569" rIns="68569" bIns="68569" rtlCol="0" anchor="b" anchorCtr="0">
            <a:noAutofit/>
          </a:bodyPr>
          <a:lstStyle/>
          <a:p>
            <a:r>
              <a:rPr lang="en-US" sz="6000" dirty="0"/>
              <a:t>Questions</a:t>
            </a:r>
            <a:r>
              <a:rPr lang="en" sz="60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TextBox 2"/>
          <p:cNvSpPr txBox="1"/>
          <p:nvPr/>
        </p:nvSpPr>
        <p:spPr>
          <a:xfrm>
            <a:off x="1050131" y="678657"/>
            <a:ext cx="4493419" cy="1708160"/>
          </a:xfrm>
          <a:prstGeom prst="rect">
            <a:avLst/>
          </a:prstGeom>
          <a:noFill/>
        </p:spPr>
        <p:txBody>
          <a:bodyPr wrap="square" rtlCol="0">
            <a:spAutoFit/>
          </a:bodyPr>
          <a:lstStyle/>
          <a:p>
            <a:pPr algn="ctr"/>
            <a:r>
              <a:rPr lang="en-US" sz="2100" dirty="0">
                <a:solidFill>
                  <a:schemeClr val="tx1"/>
                </a:solidFill>
              </a:rPr>
              <a:t>This material is based upon work supported by the National Aeronautics and Space Administration under Contract Number </a:t>
            </a:r>
            <a:r>
              <a:rPr lang="en-US" sz="2100" b="1" dirty="0">
                <a:solidFill>
                  <a:schemeClr val="tx1"/>
                </a:solidFill>
              </a:rPr>
              <a:t>NNG15HZ39C.</a:t>
            </a:r>
            <a:endParaRPr lang="en-US" sz="2100" dirty="0">
              <a:solidFill>
                <a:schemeClr val="tx1"/>
              </a:solidFill>
              <a:latin typeface="Helvetica Neue"/>
            </a:endParaRPr>
          </a:p>
        </p:txBody>
      </p:sp>
      <p:pic>
        <p:nvPicPr>
          <p:cNvPr id="9" name="Picture 8" descr="Logo.png"/>
          <p:cNvPicPr>
            <a:picLocks noChangeAspect="1"/>
          </p:cNvPicPr>
          <p:nvPr/>
        </p:nvPicPr>
        <p:blipFill>
          <a:blip r:embed="rId3" cstate="print"/>
          <a:stretch>
            <a:fillRect/>
          </a:stretch>
        </p:blipFill>
        <p:spPr>
          <a:xfrm>
            <a:off x="2586024" y="2523757"/>
            <a:ext cx="1504064" cy="296012"/>
          </a:xfrm>
          <a:prstGeom prst="rect">
            <a:avLst/>
          </a:prstGeom>
        </p:spPr>
      </p:pic>
    </p:spTree>
    <p:extLst>
      <p:ext uri="{BB962C8B-B14F-4D97-AF65-F5344CB8AC3E}">
        <p14:creationId xmlns:p14="http://schemas.microsoft.com/office/powerpoint/2010/main" val="3597865492"/>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BACKUP</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0816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Overview</a:t>
            </a:r>
          </a:p>
        </p:txBody>
      </p:sp>
      <p:sp>
        <p:nvSpPr>
          <p:cNvPr id="3" name="Text Placeholder 2"/>
          <p:cNvSpPr>
            <a:spLocks noGrp="1"/>
          </p:cNvSpPr>
          <p:nvPr>
            <p:ph idx="1"/>
          </p:nvPr>
        </p:nvSpPr>
        <p:spPr/>
        <p:txBody>
          <a:bodyPr>
            <a:normAutofit/>
          </a:bodyPr>
          <a:lstStyle/>
          <a:p>
            <a:r>
              <a:rPr lang="en-US" dirty="0"/>
              <a:t>Teams calculate the following:</a:t>
            </a:r>
          </a:p>
          <a:p>
            <a:pPr lvl="1"/>
            <a:r>
              <a:rPr lang="en-US" b="1" dirty="0"/>
              <a:t>Capacity</a:t>
            </a:r>
            <a:r>
              <a:rPr lang="en-US" dirty="0"/>
              <a:t>: How many story points are available once you factor in vacations, holidays, etc.</a:t>
            </a:r>
          </a:p>
          <a:p>
            <a:pPr lvl="1"/>
            <a:r>
              <a:rPr lang="en-US" dirty="0"/>
              <a:t>Maintenance </a:t>
            </a:r>
            <a:r>
              <a:rPr lang="en-US" b="1" dirty="0"/>
              <a:t>Reserve</a:t>
            </a:r>
            <a:r>
              <a:rPr lang="en-US" dirty="0"/>
              <a:t>:  Historically, how many points has your team needed to allocate to bugs, user requests, technical debt, outages, etc. each sprint.  Also factor in reserve in later sprints for the unknown and for PI-9 planning</a:t>
            </a:r>
          </a:p>
          <a:p>
            <a:pPr lvl="1"/>
            <a:r>
              <a:rPr lang="en-US" dirty="0"/>
              <a:t>Available </a:t>
            </a:r>
            <a:r>
              <a:rPr lang="en-US" b="1" dirty="0"/>
              <a:t>Velocity</a:t>
            </a:r>
            <a:r>
              <a:rPr lang="en-US" dirty="0"/>
              <a:t>:  Capacity – Maintenance Reserve</a:t>
            </a:r>
          </a:p>
          <a:p>
            <a:r>
              <a:rPr lang="en-US" dirty="0"/>
              <a:t>Plan stories into sprints based on available velocity</a:t>
            </a:r>
          </a:p>
          <a:p>
            <a:pPr lvl="1"/>
            <a:r>
              <a:rPr lang="en-US" dirty="0"/>
              <a:t>Start with stories relating to the highest priority Top 20 Feature your team can contribute to </a:t>
            </a:r>
          </a:p>
          <a:p>
            <a:pPr lvl="1"/>
            <a:r>
              <a:rPr lang="en-US" dirty="0"/>
              <a:t>After contributing all you can to Top 20 Features, pick up work from your approved Team level Roadmap</a:t>
            </a:r>
          </a:p>
        </p:txBody>
      </p:sp>
      <p:sp>
        <p:nvSpPr>
          <p:cNvPr id="4" name="Slide Number Placeholder 3"/>
          <p:cNvSpPr>
            <a:spLocks noGrp="1"/>
          </p:cNvSpPr>
          <p:nvPr>
            <p:ph type="sldNum" idx="4294967295"/>
          </p:nvPr>
        </p:nvSpPr>
        <p:spPr>
          <a:xfrm>
            <a:off x="6446044" y="4663679"/>
            <a:ext cx="411956" cy="392906"/>
          </a:xfrm>
          <a:prstGeom prst="rect">
            <a:avLst/>
          </a:prstGeom>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123112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Agile Manifesto</a:t>
            </a:r>
          </a:p>
        </p:txBody>
      </p:sp>
      <p:sp>
        <p:nvSpPr>
          <p:cNvPr id="3" name="Content Placeholder 2"/>
          <p:cNvSpPr>
            <a:spLocks noGrp="1"/>
          </p:cNvSpPr>
          <p:nvPr>
            <p:ph idx="1"/>
          </p:nvPr>
        </p:nvSpPr>
        <p:spPr/>
        <p:txBody>
          <a:bodyPr>
            <a:normAutofit lnSpcReduction="10000"/>
          </a:bodyPr>
          <a:lstStyle/>
          <a:p>
            <a:pPr marL="0" indent="0" algn="ctr">
              <a:buNone/>
            </a:pPr>
            <a:r>
              <a:rPr lang="en-US" dirty="0"/>
              <a:t>We are uncovering better ways of developing</a:t>
            </a:r>
            <a:br>
              <a:rPr lang="en-US" dirty="0"/>
            </a:br>
            <a:r>
              <a:rPr lang="en-US" dirty="0"/>
              <a:t>software by doing it and helping others do it.</a:t>
            </a:r>
            <a:br>
              <a:rPr lang="en-US" dirty="0"/>
            </a:br>
            <a:r>
              <a:rPr lang="en-US" dirty="0"/>
              <a:t>Through this work we have come to value:</a:t>
            </a:r>
            <a:br>
              <a:rPr lang="en-US" dirty="0"/>
            </a:br>
            <a:endParaRPr lang="en-US" dirty="0"/>
          </a:p>
          <a:p>
            <a:pPr marL="0" indent="0" algn="ctr">
              <a:buNone/>
            </a:pPr>
            <a:r>
              <a:rPr lang="en-US" b="1" dirty="0">
                <a:solidFill>
                  <a:srgbClr val="00B050"/>
                </a:solidFill>
              </a:rPr>
              <a:t>Individuals and interactions </a:t>
            </a:r>
            <a:r>
              <a:rPr lang="en-US" dirty="0"/>
              <a:t>over processes and tools</a:t>
            </a:r>
            <a:br>
              <a:rPr lang="en-US" dirty="0"/>
            </a:br>
            <a:r>
              <a:rPr lang="en-US" b="1" dirty="0">
                <a:solidFill>
                  <a:srgbClr val="00B050"/>
                </a:solidFill>
              </a:rPr>
              <a:t>Working software </a:t>
            </a:r>
            <a:r>
              <a:rPr lang="en-US" dirty="0"/>
              <a:t>over comprehensive documentation</a:t>
            </a:r>
            <a:br>
              <a:rPr lang="en-US" dirty="0"/>
            </a:br>
            <a:r>
              <a:rPr lang="en-US" b="1" dirty="0">
                <a:solidFill>
                  <a:srgbClr val="00B050"/>
                </a:solidFill>
              </a:rPr>
              <a:t>Customer collaboration </a:t>
            </a:r>
            <a:r>
              <a:rPr lang="en-US" dirty="0"/>
              <a:t>over contract negotiation</a:t>
            </a:r>
            <a:br>
              <a:rPr lang="en-US" dirty="0"/>
            </a:br>
            <a:r>
              <a:rPr lang="en-US" b="1" dirty="0">
                <a:solidFill>
                  <a:srgbClr val="00B050"/>
                </a:solidFill>
              </a:rPr>
              <a:t>Responding to change</a:t>
            </a:r>
            <a:r>
              <a:rPr lang="en-US" dirty="0"/>
              <a:t> over following a plan</a:t>
            </a:r>
            <a:br>
              <a:rPr lang="en-US" dirty="0"/>
            </a:br>
            <a:endParaRPr lang="en-US" dirty="0"/>
          </a:p>
          <a:p>
            <a:pPr marL="0" indent="0" algn="ctr">
              <a:buNone/>
            </a:pPr>
            <a:r>
              <a:rPr lang="en-US" dirty="0"/>
              <a:t>That is, while there is value in the items on</a:t>
            </a:r>
            <a:br>
              <a:rPr lang="en-US" dirty="0"/>
            </a:br>
            <a:r>
              <a:rPr lang="en-US" dirty="0"/>
              <a:t>the right, we value the items on the left more.</a:t>
            </a:r>
            <a:br>
              <a:rPr lang="en-US" dirty="0"/>
            </a:br>
            <a:endParaRPr lang="en-US" dirty="0"/>
          </a:p>
          <a:p>
            <a:pPr marL="0" indent="0" algn="ctr">
              <a:buNone/>
            </a:pPr>
            <a:r>
              <a:rPr lang="en-US" sz="1275" dirty="0">
                <a:hlinkClick r:id="rId3"/>
              </a:rPr>
              <a:t>http://agilemanifesto.org/</a:t>
            </a:r>
            <a:r>
              <a:rPr lang="en-US" sz="1275" dirty="0"/>
              <a:t> </a:t>
            </a:r>
          </a:p>
        </p:txBody>
      </p:sp>
    </p:spTree>
    <p:extLst>
      <p:ext uri="{BB962C8B-B14F-4D97-AF65-F5344CB8AC3E}">
        <p14:creationId xmlns:p14="http://schemas.microsoft.com/office/powerpoint/2010/main" val="375763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045" y="1196879"/>
            <a:ext cx="3385055" cy="2778220"/>
          </a:xfrm>
          <a:prstGeom prst="rect">
            <a:avLst/>
          </a:prstGeom>
        </p:spPr>
      </p:pic>
      <p:sp>
        <p:nvSpPr>
          <p:cNvPr id="2" name="Content Placeholder 1"/>
          <p:cNvSpPr>
            <a:spLocks noGrp="1"/>
          </p:cNvSpPr>
          <p:nvPr>
            <p:ph idx="1"/>
          </p:nvPr>
        </p:nvSpPr>
        <p:spPr>
          <a:xfrm>
            <a:off x="0" y="962526"/>
            <a:ext cx="3172460" cy="3717420"/>
          </a:xfrm>
        </p:spPr>
        <p:txBody>
          <a:bodyPr>
            <a:normAutofit/>
          </a:bodyPr>
          <a:lstStyle/>
          <a:p>
            <a:r>
              <a:rPr lang="en-US" dirty="0"/>
              <a:t>Iterative Development</a:t>
            </a:r>
          </a:p>
          <a:p>
            <a:pPr lvl="1"/>
            <a:r>
              <a:rPr lang="en-US" dirty="0"/>
              <a:t>Two week “sprints” consist of planning, implementation, integration and testing</a:t>
            </a:r>
          </a:p>
          <a:p>
            <a:pPr lvl="1"/>
            <a:r>
              <a:rPr lang="en-US" dirty="0"/>
              <a:t>Daily 15 minute team “scrums” to remove blockers</a:t>
            </a:r>
          </a:p>
          <a:p>
            <a:pPr lvl="1"/>
            <a:r>
              <a:rPr lang="en-US" dirty="0"/>
              <a:t>Teams demo </a:t>
            </a:r>
            <a:r>
              <a:rPr lang="en-US" b="1" dirty="0"/>
              <a:t>working</a:t>
            </a:r>
            <a:r>
              <a:rPr lang="en-US" dirty="0"/>
              <a:t> software at the end of every sprint</a:t>
            </a:r>
          </a:p>
          <a:p>
            <a:pPr lvl="1"/>
            <a:r>
              <a:rPr lang="en-US" dirty="0"/>
              <a:t>Teams evaluate their product and their processes at the end of every sprint to make adjustments</a:t>
            </a:r>
          </a:p>
          <a:p>
            <a:pPr lvl="1"/>
            <a:endParaRPr lang="en-US" dirty="0"/>
          </a:p>
        </p:txBody>
      </p:sp>
      <p:sp>
        <p:nvSpPr>
          <p:cNvPr id="3" name="Title 2"/>
          <p:cNvSpPr>
            <a:spLocks noGrp="1"/>
          </p:cNvSpPr>
          <p:nvPr>
            <p:ph type="title"/>
          </p:nvPr>
        </p:nvSpPr>
        <p:spPr/>
        <p:txBody>
          <a:bodyPr/>
          <a:lstStyle/>
          <a:p>
            <a:r>
              <a:rPr lang="en-US" dirty="0"/>
              <a:t>Scrum Key Concepts</a:t>
            </a:r>
          </a:p>
        </p:txBody>
      </p:sp>
      <p:sp>
        <p:nvSpPr>
          <p:cNvPr id="5" name="Rectangle 4"/>
          <p:cNvSpPr/>
          <p:nvPr/>
        </p:nvSpPr>
        <p:spPr>
          <a:xfrm>
            <a:off x="3609340" y="4009397"/>
            <a:ext cx="2755900" cy="400110"/>
          </a:xfrm>
          <a:prstGeom prst="rect">
            <a:avLst/>
          </a:prstGeom>
        </p:spPr>
        <p:txBody>
          <a:bodyPr wrap="square">
            <a:spAutoFit/>
          </a:bodyPr>
          <a:lstStyle/>
          <a:p>
            <a:r>
              <a:rPr lang="en-US" sz="1000" dirty="0">
                <a:hlinkClick r:id="rId4"/>
              </a:rPr>
              <a:t>https://blog.ganttpro.com/en/waterfall-vs-agile-with-advantages-and-disadvantages/</a:t>
            </a:r>
            <a:r>
              <a:rPr lang="en-US" sz="1000" dirty="0"/>
              <a:t> </a:t>
            </a:r>
          </a:p>
        </p:txBody>
      </p:sp>
    </p:spTree>
    <p:extLst>
      <p:ext uri="{BB962C8B-B14F-4D97-AF65-F5344CB8AC3E}">
        <p14:creationId xmlns:p14="http://schemas.microsoft.com/office/powerpoint/2010/main" val="144566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Rethink requirements</a:t>
            </a:r>
          </a:p>
          <a:p>
            <a:pPr lvl="1"/>
            <a:r>
              <a:rPr lang="en-US" dirty="0"/>
              <a:t>Rephrase what needs to be done</a:t>
            </a:r>
          </a:p>
          <a:p>
            <a:pPr lvl="2"/>
            <a:r>
              <a:rPr lang="en-US" dirty="0">
                <a:solidFill>
                  <a:schemeClr val="tx1"/>
                </a:solidFill>
              </a:rPr>
              <a:t>Requirements - “The system shall &lt;do something&gt;”</a:t>
            </a:r>
          </a:p>
          <a:p>
            <a:pPr lvl="2"/>
            <a:r>
              <a:rPr lang="en-US" dirty="0">
                <a:solidFill>
                  <a:schemeClr val="tx1"/>
                </a:solidFill>
              </a:rPr>
              <a:t>User Story - “As a &lt;user&gt;, I want to &lt;do something&gt; so that I can &lt;accomplish a goal&gt;”</a:t>
            </a:r>
          </a:p>
          <a:p>
            <a:pPr marL="514337" lvl="2" indent="0">
              <a:buNone/>
            </a:pPr>
            <a:endParaRPr lang="en-US" dirty="0">
              <a:solidFill>
                <a:schemeClr val="tx1"/>
              </a:solidFill>
            </a:endParaRPr>
          </a:p>
          <a:p>
            <a:pPr marL="514337" lvl="2" indent="0">
              <a:buNone/>
            </a:pPr>
            <a:r>
              <a:rPr lang="en-US" i="1" dirty="0">
                <a:solidFill>
                  <a:schemeClr val="tx2">
                    <a:lumMod val="60000"/>
                    <a:lumOff val="40000"/>
                  </a:schemeClr>
                </a:solidFill>
              </a:rPr>
              <a:t>As a scientist, I want to search by the name of a lake so that I can quickly find only the data relevant to my research.</a:t>
            </a:r>
          </a:p>
          <a:p>
            <a:pPr marL="514337" lvl="2" indent="0">
              <a:buNone/>
            </a:pPr>
            <a:endParaRPr lang="en-US" i="1" dirty="0">
              <a:solidFill>
                <a:schemeClr val="tx1"/>
              </a:solidFill>
            </a:endParaRPr>
          </a:p>
          <a:p>
            <a:pPr lvl="1"/>
            <a:r>
              <a:rPr lang="en-US" dirty="0"/>
              <a:t>Allows developers to understand the systems from the user’s perspective</a:t>
            </a:r>
          </a:p>
          <a:p>
            <a:r>
              <a:rPr lang="en-US" dirty="0"/>
              <a:t>Use “Story Points” instead of hours to estimate in order to account for uncertainty and risk</a:t>
            </a:r>
          </a:p>
          <a:p>
            <a:pPr lvl="1"/>
            <a:endParaRPr lang="en-US" dirty="0"/>
          </a:p>
        </p:txBody>
      </p:sp>
      <p:sp>
        <p:nvSpPr>
          <p:cNvPr id="3" name="Title 2"/>
          <p:cNvSpPr>
            <a:spLocks noGrp="1"/>
          </p:cNvSpPr>
          <p:nvPr>
            <p:ph type="title"/>
          </p:nvPr>
        </p:nvSpPr>
        <p:spPr/>
        <p:txBody>
          <a:bodyPr/>
          <a:lstStyle/>
          <a:p>
            <a:r>
              <a:rPr lang="en-US" dirty="0"/>
              <a:t>Scrum Key Concepts (Cont.)</a:t>
            </a:r>
          </a:p>
        </p:txBody>
      </p:sp>
    </p:spTree>
    <p:extLst>
      <p:ext uri="{BB962C8B-B14F-4D97-AF65-F5344CB8AC3E}">
        <p14:creationId xmlns:p14="http://schemas.microsoft.com/office/powerpoint/2010/main" val="165103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962526"/>
            <a:ext cx="6172200" cy="3984378"/>
          </a:xfrm>
        </p:spPr>
        <p:txBody>
          <a:bodyPr>
            <a:normAutofit/>
          </a:bodyPr>
          <a:lstStyle/>
          <a:p>
            <a:r>
              <a:rPr lang="en-US" dirty="0"/>
              <a:t>Cross-Functional Teams</a:t>
            </a:r>
          </a:p>
          <a:p>
            <a:pPr lvl="1"/>
            <a:r>
              <a:rPr lang="en-US" dirty="0"/>
              <a:t>Ideal team size is 7 +/- 2 people</a:t>
            </a:r>
          </a:p>
          <a:p>
            <a:pPr lvl="1"/>
            <a:r>
              <a:rPr lang="en-US" dirty="0"/>
              <a:t>Team Roles</a:t>
            </a:r>
          </a:p>
          <a:p>
            <a:pPr lvl="2"/>
            <a:r>
              <a:rPr lang="en-US" dirty="0">
                <a:solidFill>
                  <a:schemeClr val="tx1"/>
                </a:solidFill>
              </a:rPr>
              <a:t>Product Owner: Customer or end user representation in the team</a:t>
            </a:r>
          </a:p>
          <a:p>
            <a:pPr lvl="2"/>
            <a:r>
              <a:rPr lang="en-US" dirty="0">
                <a:solidFill>
                  <a:schemeClr val="tx1"/>
                </a:solidFill>
              </a:rPr>
              <a:t>Scrum Master: Focuses on efficiencies and process</a:t>
            </a:r>
          </a:p>
          <a:p>
            <a:pPr lvl="2"/>
            <a:r>
              <a:rPr lang="en-US" dirty="0">
                <a:solidFill>
                  <a:schemeClr val="tx1"/>
                </a:solidFill>
              </a:rPr>
              <a:t>Developers: Write code</a:t>
            </a:r>
          </a:p>
          <a:p>
            <a:pPr lvl="2"/>
            <a:r>
              <a:rPr lang="en-US" dirty="0">
                <a:solidFill>
                  <a:schemeClr val="tx1"/>
                </a:solidFill>
              </a:rPr>
              <a:t>Tester: Tests the code</a:t>
            </a:r>
          </a:p>
          <a:p>
            <a:pPr lvl="2"/>
            <a:r>
              <a:rPr lang="en-US" dirty="0">
                <a:solidFill>
                  <a:schemeClr val="tx1"/>
                </a:solidFill>
              </a:rPr>
              <a:t>DevOps: Ensures code is easily deployed and operational</a:t>
            </a:r>
          </a:p>
          <a:p>
            <a:pPr lvl="2"/>
            <a:r>
              <a:rPr lang="en-US" dirty="0">
                <a:solidFill>
                  <a:schemeClr val="tx1"/>
                </a:solidFill>
              </a:rPr>
              <a:t>Systems Engineer and/or Architect are often included in the team </a:t>
            </a:r>
          </a:p>
        </p:txBody>
      </p:sp>
      <p:sp>
        <p:nvSpPr>
          <p:cNvPr id="3" name="Title 2"/>
          <p:cNvSpPr>
            <a:spLocks noGrp="1"/>
          </p:cNvSpPr>
          <p:nvPr>
            <p:ph type="title"/>
          </p:nvPr>
        </p:nvSpPr>
        <p:spPr>
          <a:xfrm>
            <a:off x="342900" y="205978"/>
            <a:ext cx="6172200" cy="539980"/>
          </a:xfrm>
        </p:spPr>
        <p:txBody>
          <a:bodyPr/>
          <a:lstStyle/>
          <a:p>
            <a:r>
              <a:rPr lang="en-US" dirty="0"/>
              <a:t>Scrum Key Concepts (Cont.)</a:t>
            </a:r>
          </a:p>
        </p:txBody>
      </p:sp>
    </p:spTree>
    <p:extLst>
      <p:ext uri="{BB962C8B-B14F-4D97-AF65-F5344CB8AC3E}">
        <p14:creationId xmlns:p14="http://schemas.microsoft.com/office/powerpoint/2010/main" val="4805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lIns="68569" tIns="68569" rIns="68569" bIns="68569" rtlCol="0" anchor="b" anchorCtr="0">
            <a:noAutofit/>
          </a:bodyPr>
          <a:lstStyle/>
          <a:p>
            <a:r>
              <a:rPr lang="en" dirty="0"/>
              <a:t>Solving Harder Problems Faster </a:t>
            </a:r>
          </a:p>
        </p:txBody>
      </p:sp>
      <p:sp>
        <p:nvSpPr>
          <p:cNvPr id="70" name="Shape 70"/>
          <p:cNvSpPr txBox="1">
            <a:spLocks noGrp="1"/>
          </p:cNvSpPr>
          <p:nvPr>
            <p:ph type="body" idx="4294967295"/>
          </p:nvPr>
        </p:nvSpPr>
        <p:spPr>
          <a:xfrm>
            <a:off x="2976372" y="1527048"/>
            <a:ext cx="3538728" cy="2898648"/>
          </a:xfrm>
          <a:prstGeom prst="rect">
            <a:avLst/>
          </a:prstGeom>
        </p:spPr>
        <p:txBody>
          <a:bodyPr vert="horz" lIns="68569" tIns="68569" rIns="68569" bIns="68569" rtlCol="0" anchor="t" anchorCtr="0">
            <a:noAutofit/>
          </a:bodyPr>
          <a:lstStyle/>
          <a:p>
            <a:pPr marL="342892" indent="-171446"/>
            <a:r>
              <a:rPr lang="en" sz="1350" dirty="0"/>
              <a:t>Our program was fairly good at using agile methodologies inside of 1 team working on 1 system, but we struggled to get multiple teams aligned to accomplish the more complex and powerful features that the Earth Science community needs</a:t>
            </a:r>
          </a:p>
          <a:p>
            <a:pPr marL="342892" indent="-171446"/>
            <a:r>
              <a:rPr lang="en" sz="1350" dirty="0"/>
              <a:t>Scaled Agile Framework (SAFe) claimed to help us take agile methodologies to the enterprise level to solve harder problems, faster, with better quality</a:t>
            </a:r>
          </a:p>
          <a:p>
            <a:pPr marL="342892" indent="-171446"/>
            <a:endParaRPr lang="en" sz="13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 y="1344984"/>
            <a:ext cx="2926334" cy="26702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SCALED AGILE FRAMEWORK</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10576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AFe Overview&amp;quot;&quot;/&gt;&lt;property id=&quot;20307&quot; value=&quot;256&quot;/&gt;&lt;/object&gt;&lt;object type=&quot;3&quot; unique_id=&quot;10004&quot;&gt;&lt;property id=&quot;20148&quot; value=&quot;5&quot;/&gt;&lt;property id=&quot;20300&quot; value=&quot;Slide 2 - &amp;quot;Solving Harder Problems Faster &amp;quot;&quot;/&gt;&lt;property id=&quot;20307&quot; value=&quot;257&quot;/&gt;&lt;/object&gt;&lt;object type=&quot;3&quot; unique_id=&quot;10005&quot;&gt;&lt;property id=&quot;20148&quot; value=&quot;5&quot;/&gt;&lt;property id=&quot;20300&quot; value=&quot;Slide 3 - &amp;quot;Our retrospectives feel like this&amp;quot;&quot;/&gt;&lt;property id=&quot;20307&quot; value=&quot;304&quot;/&gt;&lt;/object&gt;&lt;object type=&quot;3&quot; unique_id=&quot;10006&quot;&gt;&lt;property id=&quot;20148&quot; value=&quot;5&quot;/&gt;&lt;property id=&quot;20300&quot; value=&quot;Slide 4 - &amp;quot;And we want them to look like this&amp;quot;&quot;/&gt;&lt;property id=&quot;20307&quot; value=&quot;305&quot;/&gt;&lt;/object&gt;&lt;object type=&quot;3&quot; unique_id=&quot;10007&quot;&gt;&lt;property id=&quot;20148&quot; value=&quot;5&quot;/&gt;&lt;property id=&quot;20300&quot; value=&quot;Slide 5 - &amp;quot;The Scaled Agile Framework (SAFe)&amp;quot;&quot;/&gt;&lt;property id=&quot;20307&quot; value=&quot;335&quot;/&gt;&lt;/object&gt;&lt;object type=&quot;3&quot; unique_id=&quot;10008&quot;&gt;&lt;property id=&quot;20148&quot; value=&quot;5&quot;/&gt;&lt;property id=&quot;20300&quot; value=&quot;Slide 6 - &amp;quot;Why a Change for SAFe&amp;quot;&quot;/&gt;&lt;property id=&quot;20307&quot; value=&quot;348&quot;/&gt;&lt;/object&gt;&lt;object type=&quot;3&quot; unique_id=&quot;10009&quot;&gt;&lt;property id=&quot;20148&quot; value=&quot;5&quot;/&gt;&lt;property id=&quot;20300&quot; value=&quot;Slide 7 - &amp;quot;Train Decomposition&amp;quot;&quot;/&gt;&lt;property id=&quot;20307&quot; value=&quot;349&quot;/&gt;&lt;/object&gt;&lt;object type=&quot;3&quot; unique_id=&quot;10010&quot;&gt;&lt;property id=&quot;20148&quot; value=&quot;5&quot;/&gt;&lt;property id=&quot;20300&quot; value=&quot;Slide 8 - &amp;quot;Levels of SAFe&amp;quot;&quot;/&gt;&lt;property id=&quot;20307&quot; value=&quot;274&quot;/&gt;&lt;/object&gt;&lt;object type=&quot;3&quot; unique_id=&quot;10011&quot;&gt;&lt;property id=&quot;20148&quot; value=&quot;5&quot;/&gt;&lt;property id=&quot;20300&quot; value=&quot;Slide 9 - &amp;quot;SAFe Roles – Portfolio Level&amp;quot;&quot;/&gt;&lt;property id=&quot;20307&quot; value=&quot;306&quot;/&gt;&lt;/object&gt;&lt;object type=&quot;3&quot; unique_id=&quot;10012&quot;&gt;&lt;property id=&quot;20148&quot; value=&quot;5&quot;/&gt;&lt;property id=&quot;20300&quot; value=&quot;Slide 10 - &amp;quot;SAFe Roles – Train Level&amp;quot;&quot;/&gt;&lt;property id=&quot;20307&quot; value=&quot;324&quot;/&gt;&lt;/object&gt;&lt;object type=&quot;3&quot; unique_id=&quot;10013&quot;&gt;&lt;property id=&quot;20148&quot; value=&quot;5&quot;/&gt;&lt;property id=&quot;20300&quot; value=&quot;Slide 11 - &amp;quot;SAFe Roles – Team Level&amp;quot;&quot;/&gt;&lt;property id=&quot;20307&quot; value=&quot;339&quot;/&gt;&lt;/object&gt;&lt;object type=&quot;3&quot; unique_id=&quot;10014&quot;&gt;&lt;property id=&quot;20148&quot; value=&quot;5&quot;/&gt;&lt;property id=&quot;20300&quot; value=&quot;Slide 12 - &amp;quot;Team Structure&amp;quot;&quot;/&gt;&lt;property id=&quot;20307&quot; value=&quot;308&quot;/&gt;&lt;/object&gt;&lt;object type=&quot;3&quot; unique_id=&quot;10015&quot;&gt;&lt;property id=&quot;20148&quot; value=&quot;5&quot;/&gt;&lt;property id=&quot;20300&quot; value=&quot;Slide 13 - &amp;quot;Defining the Work&amp;quot;&quot;/&gt;&lt;property id=&quot;20307&quot; value=&quot;336&quot;/&gt;&lt;/object&gt;&lt;object type=&quot;3&quot; unique_id=&quot;10016&quot;&gt;&lt;property id=&quot;20148&quot; value=&quot;5&quot;/&gt;&lt;property id=&quot;20300&quot; value=&quot;Slide 14 - &amp;quot;Scheduling the Work&amp;quot;&quot;/&gt;&lt;property id=&quot;20307&quot; value=&quot;337&quot;/&gt;&lt;/object&gt;&lt;object type=&quot;3&quot; unique_id=&quot;10017&quot;&gt;&lt;property id=&quot;20148&quot; value=&quot;5&quot;/&gt;&lt;property id=&quot;20300&quot; value=&quot;Slide 15 - &amp;quot;Statusing the Work&amp;quot;&quot;/&gt;&lt;property id=&quot;20307&quot; value=&quot;338&quot;/&gt;&lt;/object&gt;&lt;object type=&quot;3&quot; unique_id=&quot;10018&quot;&gt;&lt;property id=&quot;20148&quot; value=&quot;5&quot;/&gt;&lt;property id=&quot;20300&quot; value=&quot;Slide 16 - &amp;quot;Planning and execution&amp;quot;&quot;/&gt;&lt;property id=&quot;20307&quot; value=&quot;282&quot;/&gt;&lt;/object&gt;&lt;object type=&quot;3&quot; unique_id=&quot;10019&quot;&gt;&lt;property id=&quot;20148&quot; value=&quot;5&quot;/&gt;&lt;property id=&quot;20300&quot; value=&quot;Slide 17 - &amp;quot;One Cadence&amp;quot;&quot;/&gt;&lt;property id=&quot;20307&quot; value=&quot;272&quot;/&gt;&lt;/object&gt;&lt;object type=&quot;3&quot; unique_id=&quot;10020&quot;&gt;&lt;property id=&quot;20148&quot; value=&quot;5&quot;/&gt;&lt;property id=&quot;20300&quot; value=&quot;Slide 18 - &amp;quot;PI Planning&amp;quot;&quot;/&gt;&lt;property id=&quot;20307&quot; value=&quot;278&quot;/&gt;&lt;/object&gt;&lt;object type=&quot;3&quot; unique_id=&quot;10021&quot;&gt;&lt;property id=&quot;20148&quot; value=&quot;5&quot;/&gt;&lt;property id=&quot;20300&quot; value=&quot;Slide 19&quot;/&gt;&lt;property id=&quot;20307&quot; value=&quot;301&quot;/&gt;&lt;/object&gt;&lt;object type=&quot;3&quot; unique_id=&quot;10022&quot;&gt;&lt;property id=&quot;20148&quot; value=&quot;5&quot;/&gt;&lt;property id=&quot;20300&quot; value=&quot;Slide 20 - &amp;quot;Example Agenda – Day 1&amp;quot;&quot;/&gt;&lt;property id=&quot;20307&quot; value=&quot;325&quot;/&gt;&lt;/object&gt;&lt;object type=&quot;3&quot; unique_id=&quot;10023&quot;&gt;&lt;property id=&quot;20148&quot; value=&quot;5&quot;/&gt;&lt;property id=&quot;20300&quot; value=&quot;Slide 21 - &amp;quot;Example Agenda – Day 2&amp;quot;&quot;/&gt;&lt;property id=&quot;20307&quot; value=&quot;326&quot;/&gt;&lt;/object&gt;&lt;object type=&quot;3&quot; unique_id=&quot;10024&quot;&gt;&lt;property id=&quot;20148&quot; value=&quot;5&quot;/&gt;&lt;property id=&quot;20300&quot; value=&quot;Slide 22 - &amp;quot;Example Top Features&amp;quot;&quot;/&gt;&lt;property id=&quot;20307&quot; value=&quot;327&quot;/&gt;&lt;/object&gt;&lt;object type=&quot;3&quot; unique_id=&quot;10025&quot;&gt;&lt;property id=&quot;20148&quot; value=&quot;5&quot;/&gt;&lt;property id=&quot;20300&quot; value=&quot;Slide 23 - &amp;quot;Outcomes of PI Planning&amp;quot;&quot;/&gt;&lt;property id=&quot;20307&quot; value=&quot;284&quot;/&gt;&lt;/object&gt;&lt;object type=&quot;3&quot; unique_id=&quot;10026&quot;&gt;&lt;property id=&quot;20148&quot; value=&quot;5&quot;/&gt;&lt;property id=&quot;20300&quot; value=&quot;Slide 24 - &amp;quot;PI Objectives&amp;quot;&quot;/&gt;&lt;property id=&quot;20307&quot; value=&quot;283&quot;/&gt;&lt;/object&gt;&lt;object type=&quot;3&quot; unique_id=&quot;10027&quot;&gt;&lt;property id=&quot;20148&quot; value=&quot;5&quot;/&gt;&lt;property id=&quot;20300&quot; value=&quot;Slide 25 - &amp;quot;Dependencies&amp;quot;&quot;/&gt;&lt;property id=&quot;20307&quot; value=&quot;296&quot;/&gt;&lt;/object&gt;&lt;object type=&quot;3&quot; unique_id=&quot;10028&quot;&gt;&lt;property id=&quot;20148&quot; value=&quot;5&quot;/&gt;&lt;property id=&quot;20300&quot; value=&quot;Slide 26 - &amp;quot;Cross-Train Dependencies&amp;quot;&quot;/&gt;&lt;property id=&quot;20307&quot; value=&quot;340&quot;/&gt;&lt;/object&gt;&lt;object type=&quot;3&quot; unique_id=&quot;10029&quot;&gt;&lt;property id=&quot;20148&quot; value=&quot;5&quot;/&gt;&lt;property id=&quot;20300&quot; value=&quot;Slide 27 - &amp;quot;Risks&amp;quot;&quot;/&gt;&lt;property id=&quot;20307&quot; value=&quot;341&quot;/&gt;&lt;/object&gt;&lt;object type=&quot;3&quot; unique_id=&quot;10030&quot;&gt;&lt;property id=&quot;20148&quot; value=&quot;5&quot;/&gt;&lt;property id=&quot;20300&quot; value=&quot;Slide 28 - &amp;quot;Ensure High Quality through Process&amp;quot;&quot;/&gt;&lt;property id=&quot;20307&quot; value=&quot;315&quot;/&gt;&lt;/object&gt;&lt;object type=&quot;3&quot; unique_id=&quot;10031&quot;&gt;&lt;property id=&quot;20148&quot; value=&quot;5&quot;/&gt;&lt;property id=&quot;20300&quot; value=&quot;Slide 29 - &amp;quot;Communities of Practice&amp;quot;&quot;/&gt;&lt;property id=&quot;20307&quot; value=&quot;329&quot;/&gt;&lt;/object&gt;&lt;object type=&quot;3&quot; unique_id=&quot;10032&quot;&gt;&lt;property id=&quot;20148&quot; value=&quot;5&quot;/&gt;&lt;property id=&quot;20300&quot; value=&quot;Slide 30&quot;/&gt;&lt;property id=&quot;20307&quot; value=&quot;320&quot;/&gt;&lt;/object&gt;&lt;object type=&quot;3&quot; unique_id=&quot;10033&quot;&gt;&lt;property id=&quot;20148&quot; value=&quot;5&quot;/&gt;&lt;property id=&quot;20300&quot; value=&quot;Slide 31&quot;/&gt;&lt;property id=&quot;20307&quot; value=&quot;321&quot;/&gt;&lt;/object&gt;&lt;object type=&quot;3&quot; unique_id=&quot;10034&quot;&gt;&lt;property id=&quot;20148&quot; value=&quot;5&quot;/&gt;&lt;property id=&quot;20300&quot; value=&quot;Slide 32 - &amp;quot;Community of Practices&amp;quot;&quot;/&gt;&lt;property id=&quot;20307&quot; value=&quot;323&quot;/&gt;&lt;/object&gt;&lt;object type=&quot;3&quot; unique_id=&quot;10035&quot;&gt;&lt;property id=&quot;20148&quot; value=&quot;5&quot;/&gt;&lt;property id=&quot;20300&quot; value=&quot;Slide 33 - &amp;quot;ALMOST DONE!&amp;quot;&quot;/&gt;&lt;property id=&quot;20307&quot; value=&quot;330&quot;/&gt;&lt;/object&gt;&lt;object type=&quot;3&quot; unique_id=&quot;10036&quot;&gt;&lt;property id=&quot;20148&quot; value=&quot;5&quot;/&gt;&lt;property id=&quot;20300&quot; value=&quot;Slide 34 - &amp;quot;Successes So Far&amp;quot;&quot;/&gt;&lt;property id=&quot;20307&quot; value=&quot;290&quot;/&gt;&lt;/object&gt;&lt;object type=&quot;3&quot; unique_id=&quot;10037&quot;&gt;&lt;property id=&quot;20148&quot; value=&quot;5&quot;/&gt;&lt;property id=&quot;20300&quot; value=&quot;Slide 35 - &amp;quot;Want More Information?&amp;quot;&quot;/&gt;&lt;property id=&quot;20307&quot; value=&quot;261&quot;/&gt;&lt;/object&gt;&lt;object type=&quot;3&quot; unique_id=&quot;10038&quot;&gt;&lt;property id=&quot;20148&quot; value=&quot;5&quot;/&gt;&lt;property id=&quot;20300&quot; value=&quot;Slide 36 - &amp;quot;BACKUP&amp;quot;&quot;/&gt;&lt;property id=&quot;20307&quot; value=&quot;356&quot;/&gt;&lt;/object&gt;&lt;object type=&quot;3&quot; unique_id=&quot;10039&quot;&gt;&lt;property id=&quot;20148&quot; value=&quot;5&quot;/&gt;&lt;property id=&quot;20300&quot; value=&quot;Slide 37 - &amp;quot;Planning Overview&amp;quot;&quot;/&gt;&lt;property id=&quot;20307&quot; value=&quot;350&quot;/&gt;&lt;/object&gt;&lt;object type=&quot;3&quot; unique_id=&quot;10040&quot;&gt;&lt;property id=&quot;20148&quot; value=&quot;5&quot;/&gt;&lt;property id=&quot;20300&quot; value=&quot;Slide 38 - &amp;quot;Planning Overview (Cont)&amp;quot;&quot;/&gt;&lt;property id=&quot;20307&quot; value=&quot;351&quot;/&gt;&lt;/object&gt;&lt;object type=&quot;3&quot; unique_id=&quot;10041&quot;&gt;&lt;property id=&quot;20148&quot; value=&quot;5&quot;/&gt;&lt;property id=&quot;20300&quot; value=&quot;Slide 39 - &amp;quot;Objectives&amp;quot;&quot;/&gt;&lt;property id=&quot;20307&quot; value=&quot;352&quot;/&gt;&lt;/object&gt;&lt;object type=&quot;3&quot; unique_id=&quot;10042&quot;&gt;&lt;property id=&quot;20148&quot; value=&quot;5&quot;/&gt;&lt;property id=&quot;20300&quot; value=&quot;Slide 40 - &amp;quot;Dependencies&amp;quot;&quot;/&gt;&lt;property id=&quot;20307&quot; value=&quot;353&quot;/&gt;&lt;/object&gt;&lt;object type=&quot;3&quot; unique_id=&quot;10043&quot;&gt;&lt;property id=&quot;20148&quot; value=&quot;5&quot;/&gt;&lt;property id=&quot;20300&quot; value=&quot;Slide 41 - &amp;quot;Risks&amp;quot;&quot;/&gt;&lt;property id=&quot;20307&quot; value=&quot;354&quot;/&gt;&lt;/object&gt;&lt;object type=&quot;3&quot; unique_id=&quot;10044&quot;&gt;&lt;property id=&quot;20148&quot; value=&quot;5&quot;/&gt;&lt;property id=&quot;20300&quot; value=&quot;Slide 42&quot;/&gt;&lt;property id=&quot;20307&quot; value=&quot;355&quot;/&gt;&lt;/object&gt;&lt;object type=&quot;3&quot; unique_id=&quot;10045&quot;&gt;&lt;property id=&quot;20148&quot; value=&quot;5&quot;/&gt;&lt;property id=&quot;20300&quot; value=&quot;Slide 43 - &amp;quot;Agile Manifesto&amp;quot;&quot;/&gt;&lt;property id=&quot;20307&quot; value=&quot;311&quot;/&gt;&lt;/object&gt;&lt;object type=&quot;3&quot; unique_id=&quot;10046&quot;&gt;&lt;property id=&quot;20148&quot; value=&quot;5&quot;/&gt;&lt;property id=&quot;20300&quot; value=&quot;Slide 44&quot;/&gt;&lt;property id=&quot;20307&quot; value=&quot;312&quot;/&gt;&lt;/object&gt;&lt;object type=&quot;3&quot; unique_id=&quot;10047&quot;&gt;&lt;property id=&quot;20148&quot; value=&quot;5&quot;/&gt;&lt;property id=&quot;20300&quot; value=&quot;Slide 45 - &amp;quot;Apply Lean Agile Principles&amp;quot;&quot;/&gt;&lt;property id=&quot;20307&quot; value=&quot;293&quot;/&gt;&lt;/object&gt;&lt;object type=&quot;3&quot; unique_id=&quot;10048&quot;&gt;&lt;property id=&quot;20148&quot; value=&quot;5&quot;/&gt;&lt;property id=&quot;20300&quot; value=&quot;Slide 46 - &amp;quot;Identify and Remove Waste&amp;quot;&quot;/&gt;&lt;property id=&quot;20307&quot; value=&quot;314&quot;/&gt;&lt;/object&gt;&lt;/object&gt;&lt;object type=&quot;8&quot; unique_id=&quot;10096&quot;&gt;&lt;/object&gt;&lt;/object&gt;&lt;/database&gt;"/>
  <p:tag name="MMPROD_NEXTUNIQUEID" val="10009"/>
  <p:tag name="SECTOMILLISECCONVERTED" val="1"/>
</p:tagLst>
</file>

<file path=ppt/theme/theme1.xml><?xml version="1.0" encoding="utf-8"?>
<a:theme xmlns:a="http://schemas.openxmlformats.org/drawingml/2006/main" name="EOSDIS-EED">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19050" cap="flat">
          <a:solidFill>
            <a:srgbClr val="000000"/>
          </a:solidFill>
          <a:prstDash val="solid"/>
          <a:round/>
          <a:headEnd type="none" w="lg" len="lg"/>
          <a:tailEnd type="triangle" w="lg" len="lg"/>
        </a:ln>
      </a:spPr>
      <a:bodyPr/>
      <a:lst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
</file>

<file path=customXml/item2.xml>
</file>

<file path=customXml/itemProps1.xml><?xml version="1.0" encoding="utf-8"?>
<ds:datastoreItem xmlns:ds="http://schemas.openxmlformats.org/officeDocument/2006/customXml" ds:itemID="{0C71E7C9-4DF8-4A03-9B35-AE833F010F6A}">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DC6A167-4D40-4C29-B521-2FEE96B20015}">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5956</TotalTime>
  <Words>2581</Words>
  <Application>Microsoft Office PowerPoint</Application>
  <PresentationFormat>Custom</PresentationFormat>
  <Paragraphs>331</Paragraphs>
  <Slides>36</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Helvetica Neue</vt:lpstr>
      <vt:lpstr>Franklin Gothic Book</vt:lpstr>
      <vt:lpstr>Arial</vt:lpstr>
      <vt:lpstr>Avenir Medium</vt:lpstr>
      <vt:lpstr>Calibri</vt:lpstr>
      <vt:lpstr>ＭＳ Ｐゴシック</vt:lpstr>
      <vt:lpstr>Avenir Heavy</vt:lpstr>
      <vt:lpstr>EOSDIS-EED</vt:lpstr>
      <vt:lpstr>Agile Development and the  Scaled Agile Framework</vt:lpstr>
      <vt:lpstr>Agenda</vt:lpstr>
      <vt:lpstr>Agile Development Overview</vt:lpstr>
      <vt:lpstr>Agile Manifesto</vt:lpstr>
      <vt:lpstr>Scrum Key Concepts</vt:lpstr>
      <vt:lpstr>Scrum Key Concepts (Cont.)</vt:lpstr>
      <vt:lpstr>Scrum Key Concepts (Cont.)</vt:lpstr>
      <vt:lpstr>Solving Harder Problems Faster </vt:lpstr>
      <vt:lpstr>SCALED AGILE FRAMEWORK</vt:lpstr>
      <vt:lpstr>The Claims</vt:lpstr>
      <vt:lpstr>The Scaled Agile Framework (SAFe)</vt:lpstr>
      <vt:lpstr>Lean-Agile Mindset</vt:lpstr>
      <vt:lpstr>PowerPoint Presentation</vt:lpstr>
      <vt:lpstr>Levels of SAFe</vt:lpstr>
      <vt:lpstr>SAFe Roles – Team Level</vt:lpstr>
      <vt:lpstr>Team Structure</vt:lpstr>
      <vt:lpstr>SAFe Roles – Train Level</vt:lpstr>
      <vt:lpstr>SAFe Roles – Portfolio Level</vt:lpstr>
      <vt:lpstr>PowerPoint Presentation</vt:lpstr>
      <vt:lpstr>Defining the Work</vt:lpstr>
      <vt:lpstr>Scheduling the Work</vt:lpstr>
      <vt:lpstr>Statusing the Work</vt:lpstr>
      <vt:lpstr>PowerPoint Presentation</vt:lpstr>
      <vt:lpstr>One Cadence</vt:lpstr>
      <vt:lpstr>PI Planning</vt:lpstr>
      <vt:lpstr>Example Agenda – Day 1</vt:lpstr>
      <vt:lpstr>Example Agenda – Day 2</vt:lpstr>
      <vt:lpstr>Outcomes of PI Planning</vt:lpstr>
      <vt:lpstr>PI Objectives</vt:lpstr>
      <vt:lpstr>Dependencies</vt:lpstr>
      <vt:lpstr>Risks</vt:lpstr>
      <vt:lpstr>Successes So Far</vt:lpstr>
      <vt:lpstr>Questions?</vt:lpstr>
      <vt:lpstr>PowerPoint Presentation</vt:lpstr>
      <vt:lpstr>BACKUP</vt:lpstr>
      <vt:lpstr>Planning Overview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EED-2 SAFe Overview</dc:title>
  <dc:subject>[rtnipcontrolcode:unrestricted|rtnipcontrolcodevm:noipvm|rtnexportcontrolcountry:usa|rtnexportcontrolcode:otherinfo|rtnexportcontrolcodevm:nousecvm|]</dc:subject>
  <dc:creator>PETER PLOFCHAN</dc:creator>
  <cp:keywords>[rtnipcontrolcode:rtnipcontrolcodenone||rtnexportcontrolcountry:rtnexportcontrolcountrynone|rtnexportcontrolcode:rtnexportcontrolcodenone||]</cp:keywords>
  <cp:lastModifiedBy>Michelle</cp:lastModifiedBy>
  <cp:revision>125</cp:revision>
  <cp:lastPrinted>2017-04-17T16:22:47Z</cp:lastPrinted>
  <dcterms:modified xsi:type="dcterms:W3CDTF">2018-08-08T05:24:13Z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8be2e5a5-7f97-4a26-adf7-d132b70db9f3</vt:lpwstr>
  </property>
  <property fmtid="{D5CDD505-2E9C-101B-9397-08002B2CF9AE}" pid="3" name="bjSaver">
    <vt:lpwstr>U7h71aia8FOFLJNxzT1eRROYUDZl41YD</vt:lpwstr>
  </property>
  <property fmtid="{D5CDD505-2E9C-101B-9397-08002B2CF9AE}" pid="4" name="rtnipcontrolcode">
    <vt:lpwstr>unrestricted</vt:lpwstr>
  </property>
  <property fmtid="{D5CDD505-2E9C-101B-9397-08002B2CF9AE}" pid="5" name="rtnipcontrolcodevm">
    <vt:lpwstr>noipvm</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nousecvm</vt:lpwstr>
  </property>
  <property fmtid="{D5CDD505-2E9C-101B-9397-08002B2CF9AE}" pid="9"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0"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11" name="bjDocumentLabelXML-1">
    <vt:lpwstr>e7d-88d1-fc61674f86fd" value="" /&gt;&lt;element uid="92e993a3-af32-4afb-aa19-3a49cdb82c7a" value="" /&gt;&lt;/sisl&gt;</vt:lpwstr>
  </property>
  <property fmtid="{D5CDD505-2E9C-101B-9397-08002B2CF9AE}" pid="12" name="bjDocumentSecurityLabel">
    <vt:lpwstr>Origin Jurisdiction: US  | Unrestricted Content | No marking applied by the tool | Other Information (Not Requiring an Export Control Marking) | No marking applied by the tool</vt:lpwstr>
  </property>
  <property fmtid="{D5CDD505-2E9C-101B-9397-08002B2CF9AE}" pid="13" name="bjLabelHistoryID">
    <vt:lpwstr>{DDC6A167-4D40-4C29-B521-2FEE96B20015}</vt:lpwstr>
  </property>
</Properties>
</file>