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38" r:id="rId2"/>
    <p:sldId id="464" r:id="rId3"/>
    <p:sldId id="465" r:id="rId4"/>
    <p:sldId id="462" r:id="rId5"/>
    <p:sldId id="428" r:id="rId6"/>
    <p:sldId id="454" r:id="rId7"/>
    <p:sldId id="455" r:id="rId8"/>
    <p:sldId id="429" r:id="rId9"/>
    <p:sldId id="468" r:id="rId10"/>
    <p:sldId id="469" r:id="rId11"/>
    <p:sldId id="470" r:id="rId12"/>
    <p:sldId id="467" r:id="rId13"/>
    <p:sldId id="472" r:id="rId14"/>
    <p:sldId id="473" r:id="rId15"/>
    <p:sldId id="474" r:id="rId16"/>
    <p:sldId id="475" r:id="rId17"/>
    <p:sldId id="453" r:id="rId18"/>
    <p:sldId id="430" r:id="rId19"/>
    <p:sldId id="436" r:id="rId20"/>
    <p:sldId id="479" r:id="rId21"/>
    <p:sldId id="431" r:id="rId22"/>
    <p:sldId id="432" r:id="rId23"/>
    <p:sldId id="433" r:id="rId24"/>
    <p:sldId id="434" r:id="rId25"/>
    <p:sldId id="391" r:id="rId26"/>
    <p:sldId id="419" r:id="rId27"/>
    <p:sldId id="404" r:id="rId28"/>
    <p:sldId id="437" r:id="rId29"/>
    <p:sldId id="393" r:id="rId30"/>
    <p:sldId id="305" r:id="rId31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77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5701" autoAdjust="0"/>
  </p:normalViewPr>
  <p:slideViewPr>
    <p:cSldViewPr snapToGrid="0" snapToObjects="1">
      <p:cViewPr varScale="1">
        <p:scale>
          <a:sx n="94" d="100"/>
          <a:sy n="94" d="100"/>
        </p:scale>
        <p:origin x="-618" y="-96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145" cy="3505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143" y="0"/>
            <a:ext cx="4029145" cy="3505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DB8167B7-D5DC-4D3F-9342-3D86EBC4D229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80"/>
            <a:ext cx="4029145" cy="3505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143" y="6658680"/>
            <a:ext cx="4029145" cy="3505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47E02A50-EC8D-41D8-A390-1F944817A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6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Char char="-"/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Char char="-"/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Char char="-"/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151336" y="6647670"/>
            <a:ext cx="3926128" cy="3519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 defTabSz="977900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 defTabSz="977900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 defTabSz="977900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 defTabSz="977900"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algn="r" defTabSz="9779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algn="r" defTabSz="9779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algn="r" defTabSz="9779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algn="r" defTabSz="9779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fld id="{EEED1C39-970A-4F6E-8248-F5D4FA421634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3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13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9088" y="6500813"/>
            <a:ext cx="223361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65463" y="6500813"/>
            <a:ext cx="3451225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62A5DAD-C7E3-4D42-BB97-CBC1B2B131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0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36603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95162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213872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SIT Tech.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Workshop 2015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EUMETSAT, Darmstadt, Germany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17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-18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September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2015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4" r:id="rId3"/>
    <p:sldLayoutId id="2147483685" r:id="rId4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ceos.org/meetings/wgcapd-distance-education-2015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hXfcNI-654&amp;feature=youtu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Eric C. Wood, USGS 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Jane Olwoch, SANSA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US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 - 40</a:t>
            </a:r>
            <a:endParaRPr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Harwell, </a:t>
            </a:r>
            <a:r>
              <a:rPr lang="en-US" b="1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Oxfordshire</a:t>
            </a:r>
            <a:r>
              <a:rPr lang="en-US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UK</a:t>
            </a:r>
            <a:endParaRPr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r>
              <a:rPr lang="en-US" b="1" dirty="0">
                <a:solidFill>
                  <a:schemeClr val="bg1"/>
                </a:solidFill>
                <a:latin typeface="+mj-lt"/>
                <a:cs typeface="Arial Bold" panose="020B0704020202020204" pitchFamily="34" charset="0"/>
              </a:rPr>
              <a:t>28 September </a:t>
            </a:r>
            <a:r>
              <a:rPr lang="en-GB" b="1" dirty="0">
                <a:solidFill>
                  <a:schemeClr val="bg1"/>
                </a:solidFill>
                <a:latin typeface="+mj-lt"/>
                <a:cs typeface="Arial Bold" panose="020B0704020202020204" pitchFamily="34" charset="0"/>
              </a:rPr>
              <a:t>– 2 October, 2015</a:t>
            </a:r>
            <a:endParaRPr lang="en-US" b="1" dirty="0">
              <a:solidFill>
                <a:schemeClr val="bg1"/>
              </a:solidFill>
              <a:latin typeface="+mj-lt"/>
              <a:cs typeface="Arial Bold" panose="020B0704020202020204" pitchFamily="34" charset="0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701591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694723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031" y="2046510"/>
            <a:ext cx="8241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WGIS / WGCapD Cooperation Topics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85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1330" r="-2644" b="428"/>
          <a:stretch/>
        </p:blipFill>
        <p:spPr bwMode="auto">
          <a:xfrm>
            <a:off x="102637" y="457200"/>
            <a:ext cx="9171991" cy="544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00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2399" y="1406689"/>
            <a:ext cx="7929349" cy="566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 smtClean="0"/>
              <a:t>SRTM-2 30 meter data released as part of President Obama’s speech at </a:t>
            </a:r>
            <a:r>
              <a:rPr lang="en-US" sz="2400" dirty="0" smtClean="0"/>
              <a:t>UN Climate Summit </a:t>
            </a:r>
            <a:r>
              <a:rPr lang="en-US" sz="2400" b="0" dirty="0" smtClean="0"/>
              <a:t>on September 23, 2014</a:t>
            </a:r>
          </a:p>
          <a:p>
            <a:endParaRPr lang="en-US" sz="2400" b="0" dirty="0" smtClean="0"/>
          </a:p>
          <a:p>
            <a:pPr marL="0" indent="0">
              <a:buNone/>
            </a:pPr>
            <a:r>
              <a:rPr lang="en-US" sz="2400" b="0" dirty="0" smtClean="0"/>
              <a:t>UN Side event on September 24, 2014 about </a:t>
            </a:r>
            <a:r>
              <a:rPr lang="en-US" sz="2400" i="1" dirty="0" smtClean="0"/>
              <a:t>The United States’ Efforts to Boost Climate Resilience in Developing Nations</a:t>
            </a:r>
            <a:r>
              <a:rPr lang="en-US" sz="2400" b="0" dirty="0" smtClean="0"/>
              <a:t> included demonstration of </a:t>
            </a:r>
            <a:r>
              <a:rPr lang="en-US" sz="2400" b="0" dirty="0"/>
              <a:t>n</a:t>
            </a:r>
            <a:r>
              <a:rPr lang="en-US" sz="2400" b="0" dirty="0" smtClean="0"/>
              <a:t>ewly </a:t>
            </a:r>
            <a:r>
              <a:rPr lang="en-US" sz="2400" b="0" dirty="0"/>
              <a:t>a</a:t>
            </a:r>
            <a:r>
              <a:rPr lang="en-US" sz="2400" b="0" dirty="0" smtClean="0"/>
              <a:t>vailable </a:t>
            </a:r>
            <a:r>
              <a:rPr lang="en-US" sz="2400" b="0" dirty="0"/>
              <a:t>e</a:t>
            </a:r>
            <a:r>
              <a:rPr lang="en-US" sz="2400" b="0" dirty="0" smtClean="0"/>
              <a:t>levation </a:t>
            </a:r>
            <a:r>
              <a:rPr lang="en-US" sz="2400" b="0" dirty="0"/>
              <a:t>d</a:t>
            </a:r>
            <a:r>
              <a:rPr lang="en-US" sz="2400" b="0" dirty="0" smtClean="0"/>
              <a:t>ata for </a:t>
            </a:r>
            <a:r>
              <a:rPr lang="en-US" sz="2400" b="0" dirty="0"/>
              <a:t>A</a:t>
            </a:r>
            <a:r>
              <a:rPr lang="en-US" sz="2400" b="0" dirty="0" smtClean="0"/>
              <a:t>frica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279" y="161890"/>
            <a:ext cx="735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5CC58"/>
                </a:solidFill>
              </a:rPr>
              <a:t>Global SRTM Released September, 2014</a:t>
            </a:r>
            <a:endParaRPr lang="en-US" sz="2800" b="1" dirty="0">
              <a:solidFill>
                <a:srgbClr val="E5CC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0" y="1840097"/>
            <a:ext cx="5099904" cy="4786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8293" y="218364"/>
            <a:ext cx="510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Final SRTM Data Release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1615" y="2238233"/>
            <a:ext cx="27568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final release of NGA’s 30m SRTM elevation data</a:t>
            </a:r>
          </a:p>
          <a:p>
            <a:endParaRPr lang="en-US" sz="2800" dirty="0"/>
          </a:p>
          <a:p>
            <a:r>
              <a:rPr lang="en-US" sz="2800" dirty="0" smtClean="0"/>
              <a:t>“Middle East”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460448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" y="139256"/>
            <a:ext cx="8276962" cy="65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2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mtClean="0"/>
              <a:pPr lvl="0"/>
              <a:t>14</a:t>
            </a:fld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2629468" y="273105"/>
            <a:ext cx="74676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SRTM Workshop , Pretoria, South Africa</a:t>
            </a:r>
            <a:endParaRPr kumimoji="0" lang="en-ZA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84400"/>
            <a:ext cx="5867400" cy="391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2928148"/>
            <a:ext cx="3352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23 -27 March, 2015</a:t>
            </a:r>
            <a:endParaRPr lang="en-ZA" sz="2000" dirty="0">
              <a:latin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22 </a:t>
            </a:r>
            <a:r>
              <a:rPr lang="en-US" sz="2000" dirty="0">
                <a:latin typeface="Calibri" pitchFamily="34" charset="0"/>
              </a:rPr>
              <a:t>participants, </a:t>
            </a:r>
            <a:endParaRPr lang="en-US" sz="2000" dirty="0" smtClean="0">
              <a:latin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18 </a:t>
            </a:r>
            <a:r>
              <a:rPr lang="en-US" sz="2000" dirty="0">
                <a:latin typeface="Calibri" pitchFamily="34" charset="0"/>
              </a:rPr>
              <a:t>from outside South </a:t>
            </a:r>
            <a:r>
              <a:rPr lang="en-US" sz="2000" dirty="0" smtClean="0">
                <a:latin typeface="Calibri" pitchFamily="34" charset="0"/>
              </a:rPr>
              <a:t>Africa.</a:t>
            </a:r>
            <a:endParaRPr lang="en-ZA" sz="2000" dirty="0">
              <a:solidFill>
                <a:srgbClr val="FF0000"/>
              </a:solidFill>
              <a:latin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Sponsors </a:t>
            </a:r>
            <a:r>
              <a:rPr lang="en-US" sz="2000" dirty="0">
                <a:latin typeface="Calibri" pitchFamily="34" charset="0"/>
              </a:rPr>
              <a:t>are SWF, </a:t>
            </a:r>
            <a:r>
              <a:rPr lang="en-US" sz="2000" dirty="0" smtClean="0">
                <a:latin typeface="Calibri" pitchFamily="34" charset="0"/>
              </a:rPr>
              <a:t>GEO Secretariat, and UNOOSA</a:t>
            </a:r>
            <a:endParaRPr lang="en-ZA" sz="2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6096000"/>
            <a:ext cx="50292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Thanks to  Patrick O’Brien (NOAA),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 </a:t>
            </a:r>
            <a:r>
              <a:rPr kumimoji="0" lang="en-US" sz="16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Phila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 </a:t>
            </a:r>
            <a:r>
              <a:rPr kumimoji="0" lang="en-US" sz="16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Sibandze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 (SANSA),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 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and the CEOS Team</a:t>
            </a:r>
            <a:endParaRPr kumimoji="0" lang="en-ZA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04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3559" y="228179"/>
            <a:ext cx="5350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SRTM Workshop ,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Puebla,  Mexico </a:t>
            </a:r>
            <a:endParaRPr lang="en-ZA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59" y="2279175"/>
            <a:ext cx="6052486" cy="3411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9182" y="2715904"/>
            <a:ext cx="26306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25 -29 May, 2015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Attended </a:t>
            </a:r>
            <a:r>
              <a:rPr lang="en-US" sz="2000" dirty="0">
                <a:latin typeface="Calibri" panose="020F0502020204030204" pitchFamily="34" charset="0"/>
              </a:rPr>
              <a:t>by 27 participants from 11 countries in Latin </a:t>
            </a:r>
            <a:r>
              <a:rPr lang="en-US" sz="2000" dirty="0" smtClean="0">
                <a:latin typeface="Calibri" panose="020F0502020204030204" pitchFamily="34" charset="0"/>
              </a:rPr>
              <a:t>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Sponsors are MCTP</a:t>
            </a:r>
            <a:r>
              <a:rPr lang="en-US" sz="2000" dirty="0">
                <a:latin typeface="Calibri" panose="020F0502020204030204" pitchFamily="34" charset="0"/>
              </a:rPr>
              <a:t>, SWF, GEO Secretariat, CRECTEALC, and INAOE</a:t>
            </a:r>
          </a:p>
        </p:txBody>
      </p:sp>
    </p:spTree>
    <p:extLst>
      <p:ext uri="{BB962C8B-B14F-4D97-AF65-F5344CB8AC3E}">
        <p14:creationId xmlns:p14="http://schemas.microsoft.com/office/powerpoint/2010/main" val="191561324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70610"/>
              </p:ext>
            </p:extLst>
          </p:nvPr>
        </p:nvGraphicFramePr>
        <p:xfrm>
          <a:off x="888745" y="2223205"/>
          <a:ext cx="7545389" cy="3949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5242"/>
                <a:gridCol w="1922765"/>
                <a:gridCol w="1675134"/>
                <a:gridCol w="932248"/>
              </a:tblGrid>
              <a:tr h="317268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Host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Date</a:t>
                      </a:r>
                      <a:endParaRPr lang="en-US" sz="1800" b="1" i="0" u="sng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Institution </a:t>
                      </a:r>
                      <a:r>
                        <a:rPr lang="en-US" sz="1800" b="1" u="none" strike="noStrike" dirty="0">
                          <a:effectLst/>
                        </a:rPr>
                        <a:t>                  </a:t>
                      </a:r>
                      <a:endParaRPr lang="en-US" sz="1800" b="1" i="0" u="sng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>
                          <a:effectLst/>
                        </a:rPr>
                        <a:t>Location</a:t>
                      </a:r>
                      <a:endParaRPr lang="en-US" sz="1800" b="1" i="0" u="sng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March  23-27, 2015  </a:t>
                      </a:r>
                      <a:endParaRPr lang="en-US" sz="1800" b="1" i="0" u="none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SANSA</a:t>
                      </a:r>
                      <a:endParaRPr lang="en-US" sz="1800" b="1" i="0" u="none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Pretoria, South Africa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059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May 25-29, </a:t>
                      </a:r>
                      <a:r>
                        <a:rPr lang="en-US" sz="1800" b="1" u="none" strike="noStrike" dirty="0">
                          <a:effectLst/>
                        </a:rPr>
                        <a:t>2015</a:t>
                      </a:r>
                      <a:endParaRPr lang="en-US" sz="1800" b="1" i="0" u="none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CRECTEALC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Puebla, Mexico 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Spring, 2016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ICIMOD/SERVIR (??) </a:t>
                      </a:r>
                      <a:r>
                        <a:rPr lang="en-US" sz="1800" b="1" u="none" strike="noStrike" baseline="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Kathmandu</a:t>
                      </a:r>
                      <a:r>
                        <a:rPr lang="en-U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, </a:t>
                      </a:r>
                      <a:r>
                        <a:rPr lang="en-US" sz="18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Nepal 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TBD, 2016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TBD (AGEOS, Gabon??)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Central </a:t>
                      </a:r>
                      <a:r>
                        <a:rPr lang="en-US" sz="1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Africa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1833605" y="97414"/>
            <a:ext cx="7310395" cy="91014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sz="2800" dirty="0" smtClean="0"/>
              <a:t>CEOS WGCapD SRTM-2 Workshops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77923" y="2101754"/>
            <a:ext cx="7751928" cy="39714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4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5" y="1064208"/>
            <a:ext cx="8660902" cy="537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0338" y="19250"/>
            <a:ext cx="7421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5CC58"/>
                </a:solidFill>
              </a:rPr>
              <a:t>Developing an Online Approach to Capacity Building</a:t>
            </a:r>
            <a:endParaRPr lang="en-US" sz="2800" b="1" dirty="0">
              <a:solidFill>
                <a:srgbClr val="E5CC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2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mtClean="0"/>
              <a:pPr lvl="0"/>
              <a:t>18</a:t>
            </a:fld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152400" y="1383323"/>
            <a:ext cx="89916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400" b="1" dirty="0" smtClean="0">
                <a:latin typeface="Calibri" pitchFamily="34" charset="0"/>
              </a:rPr>
              <a:t>WGCapD &amp; WGDisasters Distance Education Course</a:t>
            </a:r>
          </a:p>
          <a:p>
            <a:pPr algn="ctr" rtl="0" latinLnBrk="1" hangingPunct="0"/>
            <a:r>
              <a:rPr lang="en-US" sz="2000" b="1" dirty="0" smtClean="0">
                <a:latin typeface="Calibri" pitchFamily="34" charset="0"/>
              </a:rPr>
              <a:t>Webinar Series on Remote Sensing Technology for Disaster Management</a:t>
            </a:r>
          </a:p>
          <a:p>
            <a:pPr algn="ctr" rtl="0" latinLnBrk="1" hangingPunct="0"/>
            <a:r>
              <a:rPr lang="en-US" sz="2000" b="1" dirty="0" smtClean="0">
                <a:latin typeface="Calibri" pitchFamily="34" charset="0"/>
              </a:rPr>
              <a:t>(INPE and ISRO)</a:t>
            </a:r>
          </a:p>
          <a:p>
            <a:pPr lvl="0" algn="ctr" rtl="0" latinLnBrk="1" hangingPunct="0"/>
            <a:r>
              <a:rPr lang="en-US" sz="2000" dirty="0" smtClean="0">
                <a:latin typeface="Calibri" pitchFamily="34" charset="0"/>
                <a:hlinkClick r:id="rId2"/>
              </a:rPr>
              <a:t>http://ceos.org/meetings/wgcapd-distance-education-2015/</a:t>
            </a:r>
            <a:endParaRPr lang="en-US" sz="2000" dirty="0" smtClean="0">
              <a:latin typeface="Calibri" pitchFamily="34" charset="0"/>
            </a:endParaRPr>
          </a:p>
          <a:p>
            <a:pPr algn="l" rtl="0" latinLnBrk="1" hangingPunct="0"/>
            <a:endParaRPr lang="en-US" sz="2000" dirty="0" smtClean="0">
              <a:latin typeface="Calibri" pitchFamily="34" charset="0"/>
            </a:endParaRPr>
          </a:p>
          <a:p>
            <a:pPr algn="l" rtl="0" latinLnBrk="1" hangingPunct="0"/>
            <a:r>
              <a:rPr lang="en-US" sz="2000" dirty="0" smtClean="0">
                <a:latin typeface="Calibri" pitchFamily="34" charset="0"/>
              </a:rPr>
              <a:t>Comprehensive series of 8 introductory webinars that address the use of remote sensing technology for DM.</a:t>
            </a:r>
          </a:p>
        </p:txBody>
      </p:sp>
      <p:pic>
        <p:nvPicPr>
          <p:cNvPr id="6146" name="Picture 2" descr="Chalkboard-Image_19Mar2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2829576" cy="1905000"/>
          </a:xfrm>
          <a:prstGeom prst="rect">
            <a:avLst/>
          </a:prstGeom>
          <a:noFill/>
        </p:spPr>
      </p:pic>
      <p:sp>
        <p:nvSpPr>
          <p:cNvPr id="7" name="Rectangle 4"/>
          <p:cNvSpPr/>
          <p:nvPr/>
        </p:nvSpPr>
        <p:spPr>
          <a:xfrm>
            <a:off x="3124200" y="3429000"/>
            <a:ext cx="5791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/>
            <a:r>
              <a:rPr lang="en-US" sz="2000" b="1" dirty="0" smtClean="0">
                <a:latin typeface="Calibri" pitchFamily="34" charset="0"/>
              </a:rPr>
              <a:t>What makes this course unique</a:t>
            </a:r>
            <a:r>
              <a:rPr lang="en-US" sz="2000" dirty="0" smtClean="0">
                <a:latin typeface="Calibri" pitchFamily="34" charset="0"/>
              </a:rPr>
              <a:t>?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Offered free of charge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Provides access to expertise from space agencies around the world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Links participants to a global network of experts and policymakers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Creates awareness about CEOS and the International Charter for Space and Major Disasters 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Provides access to datasets and useful tools available from CEOS Members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Builds skills on Disaster Management (DM)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137144" y="188913"/>
            <a:ext cx="6930656" cy="5016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/>
            <a:r>
              <a:rPr lang="en-US" kern="0" dirty="0" smtClean="0"/>
              <a:t>Webinar Series</a:t>
            </a:r>
            <a:br>
              <a:rPr lang="en-US" kern="0" dirty="0" smtClean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37065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0338" y="19250"/>
            <a:ext cx="7421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Developing an Online Approach to Capacity Building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1"/>
          <a:stretch/>
        </p:blipFill>
        <p:spPr bwMode="auto">
          <a:xfrm>
            <a:off x="270588" y="1135988"/>
            <a:ext cx="6728259" cy="230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9956" y="6175269"/>
            <a:ext cx="649461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E5CC58"/>
                </a:solidFill>
              </a:rPr>
              <a:t>Webinar Course Development - 2015</a:t>
            </a:r>
            <a:endParaRPr lang="en-US" sz="2000" b="1" i="1" dirty="0">
              <a:solidFill>
                <a:srgbClr val="E5CC58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62" y="3256383"/>
            <a:ext cx="4287206" cy="2741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9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this session</a:t>
            </a:r>
          </a:p>
          <a:p>
            <a:r>
              <a:rPr lang="en-US" dirty="0" smtClean="0"/>
              <a:t>Working Group on Capacity Building and Data Democracy (WGCapD) - Background</a:t>
            </a:r>
          </a:p>
          <a:p>
            <a:r>
              <a:rPr lang="en-US" dirty="0" smtClean="0"/>
              <a:t>Our perception of “what </a:t>
            </a:r>
            <a:r>
              <a:rPr lang="en-US" dirty="0" err="1" smtClean="0"/>
              <a:t>WGISS</a:t>
            </a:r>
            <a:r>
              <a:rPr lang="en-US" dirty="0" smtClean="0"/>
              <a:t> does”</a:t>
            </a:r>
          </a:p>
          <a:p>
            <a:r>
              <a:rPr lang="en-US" dirty="0" smtClean="0"/>
              <a:t>Summary of what  WGCapD  might be able to provide </a:t>
            </a:r>
            <a:r>
              <a:rPr lang="en-US" dirty="0" err="1" smtClean="0"/>
              <a:t>WGISS</a:t>
            </a:r>
            <a:r>
              <a:rPr lang="en-US" dirty="0" smtClean="0"/>
              <a:t> in capacity and awareness building</a:t>
            </a:r>
          </a:p>
          <a:p>
            <a:r>
              <a:rPr lang="en-US" dirty="0" smtClean="0"/>
              <a:t>Discussion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1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5" y="1041006"/>
            <a:ext cx="8706902" cy="562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1885" y="284132"/>
            <a:ext cx="7396162" cy="5016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E5CC58"/>
                </a:solidFill>
              </a:rPr>
              <a:t>GEO Capacity Building (ID-02)</a:t>
            </a:r>
            <a:endParaRPr lang="en-US" sz="2800" kern="0" dirty="0">
              <a:solidFill>
                <a:srgbClr val="E5CC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0" dirty="0" err="1" smtClean="0"/>
              <a:t>WGCapD’s</a:t>
            </a:r>
            <a:r>
              <a:rPr lang="en-US" b="0" dirty="0" smtClean="0"/>
              <a:t> limited by its resources – funding, people</a:t>
            </a:r>
          </a:p>
          <a:p>
            <a:r>
              <a:rPr lang="en-US" dirty="0" smtClean="0"/>
              <a:t>Often our activities are as much “awareness” as “capacity” building. </a:t>
            </a:r>
          </a:p>
          <a:p>
            <a:r>
              <a:rPr lang="en-US" dirty="0" smtClean="0"/>
              <a:t>Can’t successfully support VCs or WGs without true collaboration. Has been supply driven, but needs to be demand driven</a:t>
            </a:r>
          </a:p>
          <a:p>
            <a:r>
              <a:rPr lang="en-US" sz="2000" b="0" dirty="0" smtClean="0"/>
              <a:t>Should there be more focus on CEOS as an organization? At cost of support to VCs and WGs? To GEO? </a:t>
            </a:r>
          </a:p>
          <a:p>
            <a:r>
              <a:rPr lang="en-US" sz="2000" b="0" dirty="0" smtClean="0"/>
              <a:t>We have to bring something worthwhile to CEOS, CEOS members. Provide something they wouldn’t have without WGCapD inputs. </a:t>
            </a:r>
          </a:p>
          <a:p>
            <a:r>
              <a:rPr lang="en-US" sz="2000" b="0" dirty="0" smtClean="0"/>
              <a:t>ARD will change how we do business. How exactly?</a:t>
            </a:r>
            <a:endParaRPr lang="en-US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1129" y="250825"/>
            <a:ext cx="7684996" cy="501650"/>
          </a:xfrm>
        </p:spPr>
        <p:txBody>
          <a:bodyPr/>
          <a:lstStyle/>
          <a:p>
            <a:r>
              <a:rPr lang="en-US" sz="2800" dirty="0" smtClean="0"/>
              <a:t>Lessons Learned </a:t>
            </a:r>
            <a:r>
              <a:rPr lang="en-US" sz="2800" dirty="0"/>
              <a:t>f</a:t>
            </a:r>
            <a:r>
              <a:rPr lang="en-US" sz="2800" dirty="0" smtClean="0"/>
              <a:t>rom those Activities</a:t>
            </a:r>
            <a:br>
              <a:rPr lang="en-US" sz="2800" dirty="0" smtClean="0"/>
            </a:br>
            <a:r>
              <a:rPr lang="en-US" sz="2800" dirty="0" smtClean="0"/>
              <a:t>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1578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 response to lessons learned, we have begun a strategic planning exercise that will result in a 3 Year Work Plan and a basic restructuring of the WG.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WGCapD</a:t>
            </a:r>
            <a:r>
              <a:rPr lang="en-US" dirty="0" smtClean="0"/>
              <a:t> Strategic 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89" y="2688609"/>
            <a:ext cx="3048832" cy="4169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90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6" y="1025308"/>
            <a:ext cx="8305800" cy="4495800"/>
          </a:xfrm>
        </p:spPr>
        <p:txBody>
          <a:bodyPr/>
          <a:lstStyle/>
          <a:p>
            <a:pPr marL="0" indent="0">
              <a:buNone/>
            </a:pPr>
            <a:endParaRPr lang="en-US" sz="2400" b="0" dirty="0">
              <a:effectLst/>
            </a:endParaRPr>
          </a:p>
          <a:p>
            <a:pPr>
              <a:spcAft>
                <a:spcPts val="600"/>
              </a:spcAft>
            </a:pPr>
            <a:r>
              <a:rPr lang="en-US" b="0" dirty="0" smtClean="0">
                <a:solidFill>
                  <a:srgbClr val="FF0000"/>
                </a:solidFill>
              </a:rPr>
              <a:t>To highlight (b</a:t>
            </a:r>
            <a:r>
              <a:rPr lang="en-US" sz="2400" b="0" dirty="0" smtClean="0">
                <a:solidFill>
                  <a:srgbClr val="FF0000"/>
                </a:solidFill>
              </a:rPr>
              <a:t>uild </a:t>
            </a:r>
            <a:r>
              <a:rPr lang="en-US" sz="2400" b="0" dirty="0">
                <a:solidFill>
                  <a:srgbClr val="FF0000"/>
                </a:solidFill>
              </a:rPr>
              <a:t>awareness </a:t>
            </a:r>
            <a:r>
              <a:rPr lang="en-US" sz="2400" b="0" dirty="0" smtClean="0">
                <a:solidFill>
                  <a:srgbClr val="FF0000"/>
                </a:solidFill>
              </a:rPr>
              <a:t>of) </a:t>
            </a:r>
            <a:r>
              <a:rPr lang="en-US" sz="2400" b="0" dirty="0">
                <a:solidFill>
                  <a:srgbClr val="FF0000"/>
                </a:solidFill>
              </a:rPr>
              <a:t>new </a:t>
            </a:r>
            <a:r>
              <a:rPr lang="en-US" sz="2400" b="0" dirty="0" smtClean="0">
                <a:solidFill>
                  <a:srgbClr val="FF0000"/>
                </a:solidFill>
              </a:rPr>
              <a:t>CEOS missions and datasets</a:t>
            </a:r>
            <a:r>
              <a:rPr lang="en-US" sz="2400" b="0" dirty="0">
                <a:solidFill>
                  <a:srgbClr val="FF0000"/>
                </a:solidFill>
              </a:rPr>
              <a:t>, </a:t>
            </a:r>
            <a:r>
              <a:rPr lang="en-US" sz="2400" b="0" dirty="0">
                <a:solidFill>
                  <a:schemeClr val="tx1"/>
                </a:solidFill>
              </a:rPr>
              <a:t>and how to use </a:t>
            </a:r>
            <a:r>
              <a:rPr lang="en-US" sz="2400" b="0" dirty="0" smtClean="0">
                <a:solidFill>
                  <a:schemeClr val="tx1"/>
                </a:solidFill>
              </a:rPr>
              <a:t>the latter within </a:t>
            </a:r>
            <a:r>
              <a:rPr lang="en-US" sz="2400" b="0" dirty="0">
                <a:solidFill>
                  <a:schemeClr val="tx1"/>
                </a:solidFill>
              </a:rPr>
              <a:t>the context of existing </a:t>
            </a:r>
            <a:r>
              <a:rPr lang="en-US" sz="2400" b="0" dirty="0" smtClean="0">
                <a:solidFill>
                  <a:schemeClr val="tx1"/>
                </a:solidFill>
              </a:rPr>
              <a:t>datasets or in support of CEOS/GEO projects; </a:t>
            </a:r>
            <a:endParaRPr lang="en-US" sz="2400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b="0" dirty="0" smtClean="0">
                <a:solidFill>
                  <a:srgbClr val="FF0000"/>
                </a:solidFill>
              </a:rPr>
              <a:t>To i</a:t>
            </a:r>
            <a:r>
              <a:rPr lang="en-US" sz="2400" b="0" dirty="0" smtClean="0">
                <a:solidFill>
                  <a:srgbClr val="FF0000"/>
                </a:solidFill>
              </a:rPr>
              <a:t>ncrease </a:t>
            </a:r>
            <a:r>
              <a:rPr lang="en-US" sz="2400" b="0" dirty="0">
                <a:solidFill>
                  <a:srgbClr val="FF0000"/>
                </a:solidFill>
              </a:rPr>
              <a:t>the </a:t>
            </a:r>
            <a:r>
              <a:rPr lang="en-US" sz="2400" b="0" dirty="0" smtClean="0">
                <a:solidFill>
                  <a:srgbClr val="FF0000"/>
                </a:solidFill>
              </a:rPr>
              <a:t>ability </a:t>
            </a:r>
            <a:r>
              <a:rPr lang="en-US" sz="2400" b="0" dirty="0">
                <a:solidFill>
                  <a:srgbClr val="FF0000"/>
                </a:solidFill>
              </a:rPr>
              <a:t>of the WGs/VCs to provide their own capacity building </a:t>
            </a:r>
            <a:r>
              <a:rPr lang="en-US" sz="2400" b="0" dirty="0">
                <a:solidFill>
                  <a:schemeClr val="tx1"/>
                </a:solidFill>
              </a:rPr>
              <a:t>(vs CapD doing it for them); </a:t>
            </a:r>
          </a:p>
          <a:p>
            <a:pPr>
              <a:spcAft>
                <a:spcPts val="600"/>
              </a:spcAft>
            </a:pPr>
            <a:r>
              <a:rPr lang="en-US" b="0" dirty="0" smtClean="0"/>
              <a:t>To i</a:t>
            </a:r>
            <a:r>
              <a:rPr lang="en-US" sz="2400" b="0" dirty="0" smtClean="0">
                <a:effectLst/>
              </a:rPr>
              <a:t>mprove </a:t>
            </a:r>
            <a:r>
              <a:rPr lang="en-US" sz="2400" b="0" dirty="0">
                <a:solidFill>
                  <a:srgbClr val="FF0000"/>
                </a:solidFill>
                <a:effectLst/>
              </a:rPr>
              <a:t>communications and coordination</a:t>
            </a:r>
            <a:r>
              <a:rPr lang="en-US" sz="2400" b="0" dirty="0">
                <a:effectLst/>
              </a:rPr>
              <a:t> between </a:t>
            </a:r>
            <a:r>
              <a:rPr lang="en-US" sz="2400" b="0" dirty="0" smtClean="0">
                <a:effectLst/>
              </a:rPr>
              <a:t>member agency </a:t>
            </a:r>
            <a:r>
              <a:rPr lang="en-US" sz="2400" b="0" dirty="0">
                <a:effectLst/>
              </a:rPr>
              <a:t>and WG/VC/CapD capacity building and education activities as well as related international </a:t>
            </a:r>
            <a:r>
              <a:rPr lang="en-US" sz="2400" b="0" dirty="0" smtClean="0">
                <a:effectLst/>
              </a:rPr>
              <a:t>activities/practitioners</a:t>
            </a:r>
          </a:p>
          <a:p>
            <a:pPr>
              <a:spcAft>
                <a:spcPts val="600"/>
              </a:spcAft>
            </a:pPr>
            <a:r>
              <a:rPr lang="en-US" b="0" dirty="0" smtClean="0"/>
              <a:t>To continue </a:t>
            </a:r>
            <a:r>
              <a:rPr lang="en-US" b="0" dirty="0"/>
              <a:t>to increase access to data, products, and tools and ability to use them (</a:t>
            </a:r>
            <a:r>
              <a:rPr lang="en-US" b="0" dirty="0">
                <a:solidFill>
                  <a:srgbClr val="FF0000"/>
                </a:solidFill>
              </a:rPr>
              <a:t>data democracy</a:t>
            </a:r>
            <a:r>
              <a:rPr lang="en-US" b="0" dirty="0"/>
              <a:t>); </a:t>
            </a:r>
          </a:p>
          <a:p>
            <a:pPr marL="0" indent="0">
              <a:buNone/>
            </a:pPr>
            <a:endParaRPr lang="en-US" sz="2400" b="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90626" y="188913"/>
            <a:ext cx="6160477" cy="501650"/>
          </a:xfrm>
        </p:spPr>
        <p:txBody>
          <a:bodyPr/>
          <a:lstStyle/>
          <a:p>
            <a:r>
              <a:rPr lang="en-US" dirty="0" smtClean="0"/>
              <a:t>Preliminary </a:t>
            </a:r>
            <a:r>
              <a:rPr lang="en-US" dirty="0" err="1" smtClean="0"/>
              <a:t>WGCapD</a:t>
            </a:r>
            <a:r>
              <a:rPr lang="en-US" dirty="0" smtClean="0"/>
              <a:t> Restructuring -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240142" y="1223590"/>
            <a:ext cx="8686800" cy="5126182"/>
          </a:xfrm>
        </p:spPr>
        <p:txBody>
          <a:bodyPr/>
          <a:lstStyle/>
          <a:p>
            <a:r>
              <a:rPr lang="en-US" dirty="0" smtClean="0"/>
              <a:t>Highlight CEOS</a:t>
            </a:r>
          </a:p>
          <a:p>
            <a:pPr lvl="1"/>
            <a:r>
              <a:rPr lang="en-US" b="0" dirty="0" smtClean="0"/>
              <a:t>SRTM/Elevation data workshops continued</a:t>
            </a:r>
          </a:p>
          <a:p>
            <a:pPr lvl="1"/>
            <a:r>
              <a:rPr lang="en-US" b="0" dirty="0" smtClean="0"/>
              <a:t>CEOS Exhibit at GEO Plenary / Ministerial</a:t>
            </a:r>
          </a:p>
          <a:p>
            <a:pPr lvl="1"/>
            <a:r>
              <a:rPr lang="en-US" b="0" dirty="0" smtClean="0"/>
              <a:t>ESA/DLR webinar series on European SB </a:t>
            </a:r>
            <a:r>
              <a:rPr lang="en-US" b="0" dirty="0" err="1" smtClean="0"/>
              <a:t>EO</a:t>
            </a:r>
            <a:r>
              <a:rPr lang="en-US" b="0" dirty="0" smtClean="0"/>
              <a:t> (under consideration)</a:t>
            </a:r>
          </a:p>
          <a:p>
            <a:r>
              <a:rPr lang="en-US" dirty="0" smtClean="0"/>
              <a:t>Support  to VCs and </a:t>
            </a:r>
            <a:r>
              <a:rPr lang="en-US" dirty="0" err="1" smtClean="0"/>
              <a:t>WG</a:t>
            </a:r>
            <a:endParaRPr lang="en-US" dirty="0" smtClean="0"/>
          </a:p>
          <a:p>
            <a:pPr lvl="1"/>
            <a:r>
              <a:rPr lang="en-US" b="0" dirty="0"/>
              <a:t>e</a:t>
            </a:r>
            <a:r>
              <a:rPr lang="en-US" b="0" dirty="0" smtClean="0"/>
              <a:t>.g., </a:t>
            </a:r>
            <a:r>
              <a:rPr lang="en-US" b="0" dirty="0" err="1"/>
              <a:t>W</a:t>
            </a:r>
            <a:r>
              <a:rPr lang="en-US" b="0" dirty="0" err="1" smtClean="0"/>
              <a:t>GISS</a:t>
            </a:r>
            <a:r>
              <a:rPr lang="en-US" b="0" dirty="0" smtClean="0"/>
              <a:t>, LSI, SST </a:t>
            </a:r>
            <a:r>
              <a:rPr lang="en-US" b="0" dirty="0" err="1" smtClean="0"/>
              <a:t>VCSEO</a:t>
            </a:r>
            <a:r>
              <a:rPr lang="en-US" b="0" dirty="0" smtClean="0"/>
              <a:t> and other ARD/data cube partners</a:t>
            </a:r>
          </a:p>
          <a:p>
            <a:r>
              <a:rPr lang="en-US" dirty="0" smtClean="0"/>
              <a:t>Collaborate with  other CB activities/practitioners</a:t>
            </a:r>
          </a:p>
          <a:p>
            <a:pPr lvl="1"/>
            <a:r>
              <a:rPr lang="en-US" b="0" dirty="0" smtClean="0"/>
              <a:t>CSA, CRETEALC , VLAB, ESA, GEO, </a:t>
            </a:r>
            <a:r>
              <a:rPr lang="en-US" b="0" dirty="0" err="1" smtClean="0"/>
              <a:t>WGs</a:t>
            </a:r>
            <a:r>
              <a:rPr lang="en-US" b="0" dirty="0" smtClean="0"/>
              <a:t> and VCs</a:t>
            </a:r>
          </a:p>
          <a:p>
            <a:r>
              <a:rPr lang="en-US" dirty="0" smtClean="0"/>
              <a:t>Data </a:t>
            </a:r>
            <a:r>
              <a:rPr lang="en-US" dirty="0"/>
              <a:t>d</a:t>
            </a:r>
            <a:r>
              <a:rPr lang="en-US" dirty="0" smtClean="0"/>
              <a:t>emocracy</a:t>
            </a:r>
          </a:p>
          <a:p>
            <a:pPr lvl="1"/>
            <a:r>
              <a:rPr lang="en-US" b="0" dirty="0" err="1" smtClean="0"/>
              <a:t>AfriGEOSS</a:t>
            </a:r>
            <a:r>
              <a:rPr lang="en-US" b="0" dirty="0" smtClean="0"/>
              <a:t>, </a:t>
            </a:r>
            <a:r>
              <a:rPr lang="en-US" b="0" dirty="0" err="1" smtClean="0"/>
              <a:t>AmeriGEOSS</a:t>
            </a:r>
            <a:endParaRPr lang="en-US" b="0" dirty="0" smtClean="0"/>
          </a:p>
          <a:p>
            <a:pPr lvl="1"/>
            <a:r>
              <a:rPr lang="en-US" b="0" dirty="0" smtClean="0"/>
              <a:t>Final SRTM workshops addressing regional issues</a:t>
            </a:r>
          </a:p>
          <a:p>
            <a:pPr lvl="1"/>
            <a:r>
              <a:rPr lang="en-US" b="0" dirty="0" smtClean="0"/>
              <a:t>Directed webinar series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3266" y="188913"/>
            <a:ext cx="7334534" cy="501650"/>
          </a:xfrm>
        </p:spPr>
        <p:txBody>
          <a:bodyPr/>
          <a:lstStyle/>
          <a:p>
            <a:r>
              <a:rPr lang="en-US" dirty="0" smtClean="0"/>
              <a:t>…with new Examples for 2015/16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8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Highlight CEOS:</a:t>
            </a:r>
          </a:p>
          <a:p>
            <a:pPr lvl="1"/>
            <a:r>
              <a:rPr lang="en-US" b="0" dirty="0" smtClean="0"/>
              <a:t>CEOS Exhibit at GEO Plenary / Ministerial</a:t>
            </a:r>
          </a:p>
          <a:p>
            <a:pPr lvl="1"/>
            <a:r>
              <a:rPr lang="en-US" b="0" dirty="0" smtClean="0"/>
              <a:t>ESA/DLR webinar series on European SB EO (proposed)</a:t>
            </a:r>
          </a:p>
          <a:p>
            <a:r>
              <a:rPr lang="en-US" dirty="0" smtClean="0"/>
              <a:t>Support VC WG</a:t>
            </a:r>
          </a:p>
          <a:p>
            <a:pPr lvl="1"/>
            <a:r>
              <a:rPr lang="en-US" b="0" dirty="0"/>
              <a:t>e</a:t>
            </a:r>
            <a:r>
              <a:rPr lang="en-US" b="0" dirty="0" smtClean="0"/>
              <a:t>.g., </a:t>
            </a:r>
            <a:r>
              <a:rPr lang="en-US" b="0" dirty="0" err="1" smtClean="0"/>
              <a:t>WGISS,LSI</a:t>
            </a:r>
            <a:r>
              <a:rPr lang="en-US" b="0" dirty="0" smtClean="0"/>
              <a:t>, SEO and other ARD/data cube partners</a:t>
            </a:r>
          </a:p>
          <a:p>
            <a:r>
              <a:rPr lang="en-US" dirty="0" smtClean="0"/>
              <a:t>Collaborate with  other CB activities/practitioners</a:t>
            </a:r>
          </a:p>
          <a:p>
            <a:pPr lvl="1"/>
            <a:r>
              <a:rPr lang="en-US" b="0" dirty="0" smtClean="0"/>
              <a:t>CSA, </a:t>
            </a:r>
            <a:r>
              <a:rPr lang="en-US" b="0" i="1" dirty="0"/>
              <a:t>Civil Security: Understanding the Risks, Preventing Disasters, and Mitigating the Impacts with Earth Observation </a:t>
            </a:r>
            <a:endParaRPr lang="en-US" b="0" i="1" dirty="0" smtClean="0"/>
          </a:p>
          <a:p>
            <a:pPr lvl="1"/>
            <a:r>
              <a:rPr lang="en-US" b="0" dirty="0" smtClean="0"/>
              <a:t>CRETEALC , VLAB, ESA, GEO, </a:t>
            </a:r>
            <a:r>
              <a:rPr lang="en-US" b="0" dirty="0" err="1" smtClean="0"/>
              <a:t>WGS</a:t>
            </a:r>
            <a:r>
              <a:rPr lang="en-US" b="0" dirty="0" smtClean="0"/>
              <a:t> and VCs</a:t>
            </a:r>
          </a:p>
          <a:p>
            <a:r>
              <a:rPr lang="en-US" dirty="0" smtClean="0"/>
              <a:t>Data Democracy;</a:t>
            </a:r>
          </a:p>
          <a:p>
            <a:pPr lvl="1"/>
            <a:r>
              <a:rPr lang="en-US" b="0" dirty="0" err="1" smtClean="0"/>
              <a:t>AfriGEOSS</a:t>
            </a:r>
            <a:r>
              <a:rPr lang="en-US" b="0" dirty="0" smtClean="0"/>
              <a:t>, </a:t>
            </a:r>
            <a:r>
              <a:rPr lang="en-US" b="0" dirty="0" err="1" smtClean="0"/>
              <a:t>AmeriGEOSS</a:t>
            </a:r>
            <a:endParaRPr lang="en-US" b="0" dirty="0" smtClean="0"/>
          </a:p>
          <a:p>
            <a:pPr lvl="1"/>
            <a:r>
              <a:rPr lang="en-US" b="0" dirty="0" smtClean="0"/>
              <a:t>Directed webinar series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3266" y="188913"/>
            <a:ext cx="7334534" cy="501650"/>
          </a:xfrm>
        </p:spPr>
        <p:txBody>
          <a:bodyPr/>
          <a:lstStyle/>
          <a:p>
            <a:r>
              <a:rPr lang="en-US" dirty="0" smtClean="0"/>
              <a:t>New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35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WGISS Background</a:t>
            </a:r>
            <a:endParaRPr lang="en-US" alt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294817"/>
            <a:ext cx="8305800" cy="4495800"/>
          </a:xfrm>
        </p:spPr>
        <p:txBody>
          <a:bodyPr/>
          <a:lstStyle/>
          <a:p>
            <a:r>
              <a:rPr lang="en-US" sz="2400" b="0" dirty="0" smtClean="0"/>
              <a:t>Stimulates, coordinates, monitors, and promotes collaboration for development of systems and services that manage and supply satellite Earth observation data and information</a:t>
            </a:r>
          </a:p>
          <a:p>
            <a:pPr lvl="1"/>
            <a:r>
              <a:rPr lang="en-US" sz="2000" b="0" dirty="0" smtClean="0"/>
              <a:t>Assists CEOS Agencies with providing easy access to and application of the data they provide</a:t>
            </a:r>
          </a:p>
          <a:p>
            <a:r>
              <a:rPr lang="en-US" sz="2400" b="0" dirty="0" smtClean="0"/>
              <a:t>Aids development of simpler and wider access to resources</a:t>
            </a:r>
          </a:p>
          <a:p>
            <a:pPr lvl="1"/>
            <a:r>
              <a:rPr lang="en-US" sz="2000" b="0" dirty="0" smtClean="0"/>
              <a:t>Emphasizes creation and use of demonstration prototypes and projects involving user groups to solve interoperability issues </a:t>
            </a:r>
          </a:p>
          <a:p>
            <a:pPr lvl="1"/>
            <a:r>
              <a:rPr lang="en-US" sz="2000" b="0" dirty="0" smtClean="0"/>
              <a:t>Tools, standards, and services that assist users with access to and use of  data resources available online</a:t>
            </a:r>
          </a:p>
          <a:p>
            <a:r>
              <a:rPr lang="en-US" sz="2400" b="0" dirty="0" smtClean="0"/>
              <a:t>Most of the technical work of WGISS is carried out by WGISS Interest Groups and Projects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971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eos.org/wp-content/uploads/2014/09/WGISS-org-chart04-27-15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" y="1226020"/>
            <a:ext cx="7623098" cy="57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6147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2884713"/>
            <a:ext cx="5932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DISCUSSION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3681729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What capacity building has </a:t>
            </a:r>
            <a:r>
              <a:rPr lang="en-US" b="0" dirty="0" err="1" smtClean="0"/>
              <a:t>WGISS</a:t>
            </a:r>
            <a:r>
              <a:rPr lang="en-US" b="0" dirty="0" smtClean="0"/>
              <a:t> done recently?</a:t>
            </a:r>
          </a:p>
          <a:p>
            <a:r>
              <a:rPr lang="en-US" b="0" dirty="0"/>
              <a:t>What </a:t>
            </a:r>
            <a:r>
              <a:rPr lang="en-US" b="0" dirty="0" smtClean="0"/>
              <a:t>awareness building </a:t>
            </a:r>
            <a:r>
              <a:rPr lang="en-US" b="0" dirty="0" err="1" smtClean="0"/>
              <a:t>WGISS</a:t>
            </a:r>
            <a:r>
              <a:rPr lang="en-US" b="0" dirty="0" smtClean="0"/>
              <a:t> done </a:t>
            </a:r>
            <a:r>
              <a:rPr lang="en-US" b="0" dirty="0"/>
              <a:t>recently</a:t>
            </a:r>
            <a:r>
              <a:rPr lang="en-US" b="0" dirty="0" smtClean="0"/>
              <a:t>?</a:t>
            </a:r>
          </a:p>
          <a:p>
            <a:pPr lvl="1"/>
            <a:r>
              <a:rPr lang="en-US" b="0" dirty="0" smtClean="0"/>
              <a:t>Demo : </a:t>
            </a:r>
            <a:r>
              <a:rPr lang="en-US" b="0" dirty="0" err="1" smtClean="0"/>
              <a:t>WGISS</a:t>
            </a:r>
            <a:r>
              <a:rPr lang="en-US" b="0" dirty="0" smtClean="0"/>
              <a:t> </a:t>
            </a:r>
            <a:r>
              <a:rPr lang="en-US" b="0" dirty="0" err="1" smtClean="0"/>
              <a:t>CWIC</a:t>
            </a:r>
            <a:r>
              <a:rPr lang="en-US" b="0" dirty="0" smtClean="0"/>
              <a:t> (AB and  CB) </a:t>
            </a:r>
            <a:r>
              <a:rPr lang="en-US" b="0" dirty="0" smtClean="0">
                <a:hlinkClick r:id="rId2"/>
              </a:rPr>
              <a:t>https</a:t>
            </a:r>
            <a:r>
              <a:rPr lang="en-US" b="0" dirty="0">
                <a:hlinkClick r:id="rId2"/>
              </a:rPr>
              <a:t>://www.youtube.com/watch?v=-</a:t>
            </a:r>
            <a:r>
              <a:rPr lang="en-US" b="0" dirty="0" smtClean="0">
                <a:hlinkClick r:id="rId2"/>
              </a:rPr>
              <a:t>hXfcNI-654&amp;feature=youtu.be</a:t>
            </a:r>
            <a:endParaRPr lang="en-US" b="0" dirty="0" smtClean="0"/>
          </a:p>
          <a:p>
            <a:pPr lvl="1"/>
            <a:endParaRPr lang="en-US" b="0" dirty="0"/>
          </a:p>
          <a:p>
            <a:r>
              <a:rPr lang="en-US" b="0" dirty="0" smtClean="0"/>
              <a:t>What capacity building requirements does </a:t>
            </a:r>
            <a:r>
              <a:rPr lang="en-US" b="0" dirty="0" err="1" smtClean="0"/>
              <a:t>WGISS</a:t>
            </a:r>
            <a:r>
              <a:rPr lang="en-US" b="0" dirty="0" smtClean="0"/>
              <a:t> have in the near future and what are your plans for meeting them?</a:t>
            </a:r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1695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1" y="297555"/>
            <a:ext cx="7396162" cy="501650"/>
          </a:xfrm>
        </p:spPr>
        <p:txBody>
          <a:bodyPr/>
          <a:lstStyle/>
          <a:p>
            <a:r>
              <a:rPr lang="en-US" dirty="0"/>
              <a:t>Purpose of this session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sz="2800" dirty="0" smtClean="0"/>
              <a:t>WGCapD is exploring ways to support </a:t>
            </a:r>
            <a:r>
              <a:rPr lang="en-US" sz="2800" dirty="0" err="1" smtClean="0"/>
              <a:t>WGISS</a:t>
            </a:r>
            <a:r>
              <a:rPr lang="en-US" sz="2800" dirty="0" smtClean="0"/>
              <a:t> in its Capacity / Awareness Building activities.</a:t>
            </a:r>
          </a:p>
          <a:p>
            <a:endParaRPr lang="en-US" dirty="0"/>
          </a:p>
          <a:p>
            <a:r>
              <a:rPr lang="en-US" dirty="0" smtClean="0"/>
              <a:t>Making CEOS aware of what </a:t>
            </a:r>
            <a:r>
              <a:rPr lang="en-US" dirty="0" err="1" smtClean="0"/>
              <a:t>WGISS</a:t>
            </a:r>
            <a:r>
              <a:rPr lang="en-US" dirty="0" smtClean="0"/>
              <a:t> is doing</a:t>
            </a:r>
          </a:p>
          <a:p>
            <a:r>
              <a:rPr lang="en-US" dirty="0"/>
              <a:t>Making </a:t>
            </a:r>
            <a:r>
              <a:rPr lang="en-US" dirty="0" smtClean="0"/>
              <a:t>member institutions aware </a:t>
            </a:r>
            <a:r>
              <a:rPr lang="en-US" dirty="0"/>
              <a:t>of what </a:t>
            </a:r>
            <a:r>
              <a:rPr lang="en-US" dirty="0" err="1"/>
              <a:t>WGISS</a:t>
            </a:r>
            <a:r>
              <a:rPr lang="en-US" dirty="0"/>
              <a:t> is </a:t>
            </a:r>
            <a:r>
              <a:rPr lang="en-US" dirty="0" smtClean="0"/>
              <a:t>doing</a:t>
            </a:r>
          </a:p>
          <a:p>
            <a:r>
              <a:rPr lang="en-US" dirty="0"/>
              <a:t>Making </a:t>
            </a:r>
            <a:r>
              <a:rPr lang="en-US" dirty="0" smtClean="0"/>
              <a:t>the general public aware </a:t>
            </a:r>
            <a:r>
              <a:rPr lang="en-US" dirty="0"/>
              <a:t>of what </a:t>
            </a:r>
            <a:r>
              <a:rPr lang="en-US" dirty="0" err="1"/>
              <a:t>WGISS</a:t>
            </a:r>
            <a:r>
              <a:rPr lang="en-US" dirty="0"/>
              <a:t> is doing</a:t>
            </a:r>
          </a:p>
          <a:p>
            <a:r>
              <a:rPr lang="en-US" dirty="0"/>
              <a:t>Addressing </a:t>
            </a:r>
            <a:r>
              <a:rPr lang="en-US" dirty="0" err="1" smtClean="0"/>
              <a:t>WGISS</a:t>
            </a:r>
            <a:r>
              <a:rPr lang="en-US" dirty="0" smtClean="0"/>
              <a:t> </a:t>
            </a:r>
            <a:r>
              <a:rPr lang="en-US" dirty="0"/>
              <a:t>mandates</a:t>
            </a:r>
          </a:p>
          <a:p>
            <a:r>
              <a:rPr lang="en-US" dirty="0" smtClean="0"/>
              <a:t>Develop capacity (in CEOS or general public) to utilize </a:t>
            </a:r>
            <a:r>
              <a:rPr lang="en-US" dirty="0" err="1" smtClean="0"/>
              <a:t>WGISS</a:t>
            </a:r>
            <a:r>
              <a:rPr lang="en-US" dirty="0" smtClean="0"/>
              <a:t> products or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74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4661753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 smtClean="0">
                <a:solidFill>
                  <a:schemeClr val="tx1"/>
                </a:solidFill>
              </a:rPr>
              <a:t>Thank you</a:t>
            </a:r>
          </a:p>
          <a:p>
            <a:pPr marL="0" indent="0" algn="ctr">
              <a:buNone/>
            </a:pPr>
            <a:endParaRPr lang="pt-BR" sz="3200" dirty="0" smtClean="0"/>
          </a:p>
          <a:p>
            <a:pPr marL="0" indent="0" algn="ctr">
              <a:buNone/>
            </a:pPr>
            <a:r>
              <a:rPr lang="pt-BR" kern="1200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Eric Wood </a:t>
            </a:r>
          </a:p>
          <a:p>
            <a:pPr marL="0" indent="0" algn="ctr">
              <a:buNone/>
            </a:pPr>
            <a:r>
              <a:rPr lang="pt-BR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Chair</a:t>
            </a:r>
          </a:p>
          <a:p>
            <a:pPr marL="0" indent="0" algn="ctr">
              <a:buNone/>
            </a:pPr>
            <a:endParaRPr lang="pt-BR" sz="3200" kern="12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algn="ctr">
              <a:buNone/>
            </a:pPr>
            <a:endParaRPr lang="pt-BR" kern="1200" dirty="0" smtClean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algn="ctr">
              <a:buNone/>
            </a:pPr>
            <a:r>
              <a:rPr lang="pt-BR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Jane Olwoch</a:t>
            </a:r>
          </a:p>
          <a:p>
            <a:pPr marL="0" indent="0" algn="ctr">
              <a:buNone/>
            </a:pPr>
            <a:r>
              <a:rPr lang="pt-BR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Vice Chair</a:t>
            </a:r>
          </a:p>
          <a:p>
            <a:pPr marL="0" lvl="0" indent="0" algn="ctr">
              <a:buNone/>
            </a:pPr>
            <a:endParaRPr lang="pt-BR" kern="12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29" y="3566114"/>
            <a:ext cx="1250625" cy="459689"/>
          </a:xfrm>
          <a:prstGeom prst="rect">
            <a:avLst/>
          </a:prstGeom>
        </p:spPr>
      </p:pic>
      <p:pic>
        <p:nvPicPr>
          <p:cNvPr id="7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29" y="5402626"/>
            <a:ext cx="1555425" cy="6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57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42963"/>
          </a:xfrm>
        </p:spPr>
        <p:txBody>
          <a:bodyPr/>
          <a:lstStyle/>
          <a:p>
            <a:pPr lvl="1" algn="ctr"/>
            <a:r>
              <a:rPr lang="en-US" sz="2800" dirty="0" smtClean="0">
                <a:solidFill>
                  <a:srgbClr val="00B0F0"/>
                </a:solidFill>
              </a:rPr>
              <a:t>WGCapD – Some of the Players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55" y="1455680"/>
            <a:ext cx="8305800" cy="4495800"/>
          </a:xfrm>
        </p:spPr>
        <p:txBody>
          <a:bodyPr/>
          <a:lstStyle/>
          <a:p>
            <a:r>
              <a:rPr lang="en-US" sz="2000" b="0" dirty="0" smtClean="0">
                <a:effectLst/>
              </a:rPr>
              <a:t>Chair</a:t>
            </a:r>
            <a:r>
              <a:rPr lang="en-US" sz="2000" b="0" dirty="0">
                <a:effectLst/>
              </a:rPr>
              <a:t>s</a:t>
            </a:r>
            <a:r>
              <a:rPr lang="en-US" sz="2000" b="0" dirty="0" smtClean="0">
                <a:effectLst/>
              </a:rPr>
              <a:t> (2014-2015)</a:t>
            </a:r>
          </a:p>
          <a:p>
            <a:pPr lvl="1"/>
            <a:r>
              <a:rPr lang="en-US" sz="2000" b="0" dirty="0" smtClean="0">
                <a:effectLst/>
              </a:rPr>
              <a:t>Chair, </a:t>
            </a:r>
            <a:r>
              <a:rPr lang="en-US" sz="2000" dirty="0" smtClean="0">
                <a:solidFill>
                  <a:srgbClr val="00B0F0"/>
                </a:solidFill>
                <a:effectLst/>
              </a:rPr>
              <a:t>Eric Wood, USGS</a:t>
            </a:r>
            <a:r>
              <a:rPr lang="en-US" sz="2000" b="0" dirty="0" smtClean="0">
                <a:effectLst/>
              </a:rPr>
              <a:t>, Physical Scientist</a:t>
            </a:r>
          </a:p>
          <a:p>
            <a:pPr lvl="1"/>
            <a:r>
              <a:rPr lang="en-US" sz="2000" b="0" dirty="0" smtClean="0">
                <a:effectLst/>
              </a:rPr>
              <a:t>Vice Chair, </a:t>
            </a:r>
            <a:r>
              <a:rPr lang="en-US" sz="2000" dirty="0" smtClean="0">
                <a:solidFill>
                  <a:srgbClr val="00B0F0"/>
                </a:solidFill>
                <a:effectLst/>
              </a:rPr>
              <a:t>Jane Olwoch, SANSA</a:t>
            </a:r>
            <a:r>
              <a:rPr lang="en-US" sz="2000" b="0" dirty="0" smtClean="0">
                <a:effectLst/>
              </a:rPr>
              <a:t>, Managing Director of  </a:t>
            </a:r>
            <a:r>
              <a:rPr lang="en-US" sz="2000" b="0" dirty="0">
                <a:effectLst/>
              </a:rPr>
              <a:t>Earth </a:t>
            </a:r>
            <a:r>
              <a:rPr lang="en-US" sz="2000" b="0" dirty="0" smtClean="0">
                <a:effectLst/>
              </a:rPr>
              <a:t>Observation</a:t>
            </a:r>
          </a:p>
          <a:p>
            <a:pPr marL="457200" lvl="1" indent="0">
              <a:buNone/>
            </a:pPr>
            <a:endParaRPr lang="en-US" sz="2000" b="1" dirty="0" smtClean="0">
              <a:effectLst/>
            </a:endParaRPr>
          </a:p>
          <a:p>
            <a:r>
              <a:rPr lang="en-US" sz="2000" b="0" dirty="0" smtClean="0">
                <a:effectLst/>
              </a:rPr>
              <a:t>Team Members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Brent Smith, NOAA/NESDIS</a:t>
            </a:r>
            <a:r>
              <a:rPr lang="en-US" sz="2000" b="0" dirty="0" smtClean="0"/>
              <a:t>, International </a:t>
            </a:r>
            <a:r>
              <a:rPr lang="en-US" sz="2000" b="0" dirty="0"/>
              <a:t>and Interagency </a:t>
            </a:r>
            <a:r>
              <a:rPr lang="en-US" sz="2000" b="0" dirty="0" smtClean="0"/>
              <a:t>Affairs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Nancy Serby, NASA</a:t>
            </a:r>
            <a:r>
              <a:rPr lang="en-US" sz="2000" b="0" dirty="0" smtClean="0"/>
              <a:t>, </a:t>
            </a:r>
            <a:r>
              <a:rPr lang="en-US" sz="2000" b="0" dirty="0"/>
              <a:t>Capacity Building Program </a:t>
            </a:r>
            <a:r>
              <a:rPr lang="en-US" sz="2000" b="0" dirty="0" smtClean="0"/>
              <a:t>Manager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Hilcea Ferreira, INPE</a:t>
            </a:r>
            <a:r>
              <a:rPr lang="en-US" sz="2000" b="0" dirty="0" smtClean="0"/>
              <a:t>, Senior Technologist, GEO Rep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Dieter Hausamann, DLR</a:t>
            </a:r>
            <a:r>
              <a:rPr lang="en-US" sz="2000" b="0" dirty="0" smtClean="0"/>
              <a:t>, Head DLR EO School Lab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Francesco Sarti, ESA/ESRIN</a:t>
            </a:r>
            <a:r>
              <a:rPr lang="en-US" sz="2000" b="0" dirty="0" smtClean="0"/>
              <a:t>, Scientific Coordinator of Education and Training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S.P. Aggarwal</a:t>
            </a:r>
            <a:r>
              <a:rPr lang="en-US" sz="2000" dirty="0">
                <a:solidFill>
                  <a:srgbClr val="00B0F0"/>
                </a:solidFill>
              </a:rPr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ISRO</a:t>
            </a:r>
            <a:r>
              <a:rPr lang="en-US" sz="2000" b="0" dirty="0" smtClean="0"/>
              <a:t>, Head of Water Resources/IIRS</a:t>
            </a:r>
            <a:endParaRPr lang="en-US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76" y="1323712"/>
            <a:ext cx="73152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72" y="1343732"/>
            <a:ext cx="646487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77" y="2540985"/>
            <a:ext cx="721895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82" y="2569638"/>
            <a:ext cx="73152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55" y="2540985"/>
            <a:ext cx="876525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61" y="2540985"/>
            <a:ext cx="719959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78" y="2540985"/>
            <a:ext cx="797799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25" y="2540985"/>
            <a:ext cx="762000" cy="914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2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In 2010 reorganized </a:t>
            </a:r>
            <a:r>
              <a:rPr lang="en-US" b="0" dirty="0" err="1" smtClean="0"/>
              <a:t>WGEdu</a:t>
            </a:r>
            <a:r>
              <a:rPr lang="en-US" b="0" dirty="0" smtClean="0"/>
              <a:t> to Working Group  on Capacity Building and Data Democracy (</a:t>
            </a:r>
            <a:r>
              <a:rPr lang="en-US" b="0" dirty="0" err="1" smtClean="0"/>
              <a:t>WGCapD</a:t>
            </a:r>
            <a:r>
              <a:rPr lang="en-US" b="0" dirty="0" smtClean="0"/>
              <a:t>) with new mandates:</a:t>
            </a:r>
          </a:p>
          <a:p>
            <a:pPr lvl="1"/>
            <a:r>
              <a:rPr lang="en-US" b="0" dirty="0" smtClean="0"/>
              <a:t>Reaching more people(including those in underserved communities)  e.g., explore Internet based delivery systems</a:t>
            </a:r>
          </a:p>
          <a:p>
            <a:pPr lvl="1"/>
            <a:r>
              <a:rPr lang="en-US" b="0" dirty="0" smtClean="0"/>
              <a:t>Better meeting needs of CEOS, members, </a:t>
            </a:r>
            <a:r>
              <a:rPr lang="en-US" b="0" dirty="0" err="1" smtClean="0"/>
              <a:t>WGs</a:t>
            </a:r>
            <a:r>
              <a:rPr lang="en-US" b="0" dirty="0" smtClean="0"/>
              <a:t>, VCS</a:t>
            </a:r>
          </a:p>
          <a:p>
            <a:pPr lvl="1"/>
            <a:r>
              <a:rPr lang="en-US" b="0" dirty="0" smtClean="0"/>
              <a:t>More emphasis on all aspects of data democracy</a:t>
            </a:r>
          </a:p>
          <a:p>
            <a:pPr lvl="1"/>
            <a:endParaRPr lang="en-US" b="0" dirty="0"/>
          </a:p>
          <a:p>
            <a:pPr marL="0" indent="0">
              <a:buNone/>
            </a:pP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4067" y="201980"/>
            <a:ext cx="6930656" cy="501650"/>
          </a:xfrm>
        </p:spPr>
        <p:txBody>
          <a:bodyPr/>
          <a:lstStyle/>
          <a:p>
            <a:r>
              <a:rPr lang="en-US" sz="2800" dirty="0" smtClean="0"/>
              <a:t>Very Brief History  of </a:t>
            </a:r>
            <a:r>
              <a:rPr lang="en-US" sz="2800" dirty="0" err="1" smtClean="0"/>
              <a:t>WGCapD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5329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022485" y="333056"/>
            <a:ext cx="7346410" cy="58477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E5CC58"/>
                </a:solidFill>
              </a:rPr>
              <a:t>The 4 Pillars  of CEOS Data Democracy</a:t>
            </a:r>
            <a:endParaRPr lang="en-US" sz="2800" b="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21" y="1621948"/>
            <a:ext cx="7424149" cy="38537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458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1"/>
          <a:stretch/>
        </p:blipFill>
        <p:spPr bwMode="auto">
          <a:xfrm>
            <a:off x="158564" y="1728697"/>
            <a:ext cx="8812180" cy="486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88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240142" y="1320557"/>
            <a:ext cx="8535368" cy="5126182"/>
          </a:xfrm>
        </p:spPr>
        <p:txBody>
          <a:bodyPr/>
          <a:lstStyle/>
          <a:p>
            <a:r>
              <a:rPr lang="en-US" dirty="0" smtClean="0"/>
              <a:t>Workshops:</a:t>
            </a:r>
          </a:p>
          <a:p>
            <a:pPr lvl="1"/>
            <a:r>
              <a:rPr lang="en-US" sz="2000" b="0" dirty="0" smtClean="0"/>
              <a:t>SRTM 30m Elevation Data in Disaster Response Management </a:t>
            </a:r>
            <a:r>
              <a:rPr lang="en-US" sz="2000" b="0" dirty="0"/>
              <a:t>(</a:t>
            </a:r>
            <a:r>
              <a:rPr lang="en-US" sz="2000" b="0" dirty="0" smtClean="0"/>
              <a:t>focus on flood modeling)</a:t>
            </a:r>
          </a:p>
          <a:p>
            <a:pPr lvl="2"/>
            <a:r>
              <a:rPr lang="en-US" b="0" dirty="0" smtClean="0"/>
              <a:t>South Africa (hosted by SANSA)</a:t>
            </a:r>
          </a:p>
          <a:p>
            <a:pPr lvl="2"/>
            <a:r>
              <a:rPr lang="en-US" b="0" dirty="0" smtClean="0"/>
              <a:t>Mexico (hosted by CRECTEALC)</a:t>
            </a:r>
          </a:p>
          <a:p>
            <a:r>
              <a:rPr lang="en-US" dirty="0" smtClean="0"/>
              <a:t>Webinars</a:t>
            </a:r>
          </a:p>
          <a:p>
            <a:pPr algn="ctr" latinLnBrk="1"/>
            <a:r>
              <a:rPr lang="en-US" sz="2000" b="0" dirty="0" smtClean="0"/>
              <a:t>8 session series : </a:t>
            </a:r>
            <a:r>
              <a:rPr lang="en-US" sz="2000" dirty="0">
                <a:latin typeface="Calibri" pitchFamily="34" charset="0"/>
              </a:rPr>
              <a:t>Webinar Series on Remote Sensing Technology for </a:t>
            </a:r>
            <a:r>
              <a:rPr lang="en-US" sz="2000" dirty="0" smtClean="0">
                <a:latin typeface="Calibri" pitchFamily="34" charset="0"/>
              </a:rPr>
              <a:t>         </a:t>
            </a:r>
            <a:r>
              <a:rPr lang="en-US" sz="2000" dirty="0" err="1" smtClean="0">
                <a:latin typeface="Calibri" pitchFamily="34" charset="0"/>
              </a:rPr>
              <a:t>DIsaster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Management</a:t>
            </a:r>
          </a:p>
          <a:p>
            <a:r>
              <a:rPr lang="en-US" dirty="0"/>
              <a:t>GEO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sz="2000" b="0" dirty="0"/>
              <a:t>GEOCAB</a:t>
            </a:r>
          </a:p>
          <a:p>
            <a:pPr lvl="1"/>
            <a:r>
              <a:rPr lang="en-US" sz="2000" b="0" dirty="0"/>
              <a:t>SRTM </a:t>
            </a:r>
            <a:r>
              <a:rPr lang="en-US" sz="2000" b="0" dirty="0" smtClean="0"/>
              <a:t>(</a:t>
            </a:r>
            <a:r>
              <a:rPr lang="en-US" sz="2000" b="0" dirty="0" err="1" smtClean="0"/>
              <a:t>AfriGEOSS</a:t>
            </a:r>
            <a:r>
              <a:rPr lang="en-US" sz="2000" b="0" dirty="0" smtClean="0"/>
              <a:t>)</a:t>
            </a:r>
            <a:endParaRPr lang="en-US" sz="2000" dirty="0" smtClean="0"/>
          </a:p>
          <a:p>
            <a:r>
              <a:rPr lang="en-US" dirty="0" smtClean="0"/>
              <a:t>VC / WG support</a:t>
            </a:r>
          </a:p>
          <a:p>
            <a:pPr lvl="1"/>
            <a:r>
              <a:rPr lang="en-US" sz="2000" b="0" dirty="0" smtClean="0"/>
              <a:t>SST-VC collaboration</a:t>
            </a:r>
          </a:p>
          <a:p>
            <a:pPr lvl="1"/>
            <a:r>
              <a:rPr lang="en-US" sz="2000" b="0" dirty="0" err="1" smtClean="0"/>
              <a:t>WGDisasters</a:t>
            </a:r>
            <a:endParaRPr lang="en-US" sz="2000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893" y="188913"/>
            <a:ext cx="6583907" cy="501650"/>
          </a:xfrm>
        </p:spPr>
        <p:txBody>
          <a:bodyPr/>
          <a:lstStyle/>
          <a:p>
            <a:r>
              <a:rPr lang="en-US" sz="2800" dirty="0" smtClean="0"/>
              <a:t>What we did in 2014/2015 in response to last year’s VC/WG 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1121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16653" y="86272"/>
            <a:ext cx="7707086" cy="5016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800" dirty="0" smtClean="0">
                <a:solidFill>
                  <a:srgbClr val="E5CC58"/>
                </a:solidFill>
              </a:rPr>
              <a:t>Initial Efforts  to Release SRTM-2 30m Data</a:t>
            </a:r>
            <a:endParaRPr lang="en-US" sz="2800" dirty="0">
              <a:solidFill>
                <a:srgbClr val="E5CC5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56636"/>
            <a:ext cx="79248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tx1"/>
                </a:solidFill>
              </a:rPr>
              <a:t>NASA Shuttle Radar Topographic Mission (SRTM) - 11 day mission to map most of the world in February 2000 on Space Shuttle Endeavor</a:t>
            </a:r>
          </a:p>
          <a:p>
            <a:pPr marL="0" indent="0"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There were many attempts to have SRTM 2 30m data released by NGA to the public for the entire Earth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US consortium of agencies worked together to secure the release of the data.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CEOS, GEO actively lobbied for the release with NOAA recently serving as the POC for WGCapD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South Sudan and Somalia released as pilot 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10" y="4521716"/>
            <a:ext cx="1805310" cy="2336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/>
          <a:stretch/>
        </p:blipFill>
        <p:spPr>
          <a:xfrm>
            <a:off x="4993542" y="4521716"/>
            <a:ext cx="3337566" cy="23362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1552990"/>
      </p:ext>
    </p:extLst>
  </p:cSld>
  <p:clrMapOvr>
    <a:masterClrMapping/>
  </p:clrMapOvr>
</p:sld>
</file>

<file path=ppt/theme/theme1.xml><?xml version="1.0" encoding="utf-8"?>
<a:theme xmlns:a="http://schemas.openxmlformats.org/drawingml/2006/main" name="4_EUM_template_v03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8663</TotalTime>
  <Words>1274</Words>
  <Application>Microsoft Office PowerPoint</Application>
  <PresentationFormat>On-screen Show (4:3)</PresentationFormat>
  <Paragraphs>185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4_EUM_template_v03</vt:lpstr>
      <vt:lpstr>PowerPoint Presentation</vt:lpstr>
      <vt:lpstr>Outline</vt:lpstr>
      <vt:lpstr>Purpose of this session </vt:lpstr>
      <vt:lpstr>WGCapD – Some of the Players</vt:lpstr>
      <vt:lpstr>Very Brief History  of WGCapD</vt:lpstr>
      <vt:lpstr>PowerPoint Presentation</vt:lpstr>
      <vt:lpstr>PowerPoint Presentation</vt:lpstr>
      <vt:lpstr>What we did in 2014/2015 in response to last year’s VC/WG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 from those Activities t</vt:lpstr>
      <vt:lpstr>WGCapD Strategic Planning</vt:lpstr>
      <vt:lpstr>Preliminary WGCapD Restructuring - Goals</vt:lpstr>
      <vt:lpstr>…with new Examples for 2015/16</vt:lpstr>
      <vt:lpstr>New Activities</vt:lpstr>
      <vt:lpstr>WGISS Background</vt:lpstr>
      <vt:lpstr>PowerPoint Presentation</vt:lpstr>
      <vt:lpstr>PowerPoint Presentation</vt:lpstr>
      <vt:lpstr>Key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Eric Wood</cp:lastModifiedBy>
  <cp:revision>431</cp:revision>
  <cp:lastPrinted>2015-09-11T20:14:20Z</cp:lastPrinted>
  <dcterms:created xsi:type="dcterms:W3CDTF">2012-08-31T01:11:17Z</dcterms:created>
  <dcterms:modified xsi:type="dcterms:W3CDTF">2015-09-28T03:20:02Z</dcterms:modified>
</cp:coreProperties>
</file>