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3" r:id="rId2"/>
    <p:sldId id="467" r:id="rId3"/>
    <p:sldId id="469" r:id="rId4"/>
    <p:sldId id="475" r:id="rId5"/>
    <p:sldId id="493" r:id="rId6"/>
    <p:sldId id="496" r:id="rId7"/>
    <p:sldId id="476" r:id="rId8"/>
    <p:sldId id="481" r:id="rId9"/>
    <p:sldId id="470" r:id="rId10"/>
    <p:sldId id="483" r:id="rId11"/>
    <p:sldId id="477" r:id="rId12"/>
    <p:sldId id="500" r:id="rId13"/>
    <p:sldId id="488" r:id="rId14"/>
    <p:sldId id="485" r:id="rId15"/>
  </p:sldIdLst>
  <p:sldSz cx="9906000" cy="6858000" type="A4"/>
  <p:notesSz cx="6718300" cy="9855200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>
          <p15:clr>
            <a:srgbClr val="A4A3A4"/>
          </p15:clr>
        </p15:guide>
        <p15:guide id="4" pos="7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819"/>
    <a:srgbClr val="FFED01"/>
    <a:srgbClr val="33CC33"/>
    <a:srgbClr val="43AEFF"/>
    <a:srgbClr val="669900"/>
    <a:srgbClr val="017AB7"/>
    <a:srgbClr val="000000"/>
    <a:srgbClr val="AE2E24"/>
    <a:srgbClr val="D6E2EA"/>
    <a:srgbClr val="DD5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91813" autoAdjust="0"/>
  </p:normalViewPr>
  <p:slideViewPr>
    <p:cSldViewPr showGuides="1">
      <p:cViewPr varScale="1">
        <p:scale>
          <a:sx n="85" d="100"/>
          <a:sy n="85" d="100"/>
        </p:scale>
        <p:origin x="1434" y="78"/>
      </p:cViewPr>
      <p:guideLst>
        <p:guide orient="horz" pos="4319"/>
        <p:guide orient="horz" pos="3748"/>
        <p:guide/>
        <p:guide pos="7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wmf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9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9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10960F17-679D-45BF-ABB7-45FAA69A6A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14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9" y="1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5100" y="658813"/>
            <a:ext cx="6388100" cy="4424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4" y="5316539"/>
            <a:ext cx="5375275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9" y="93599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8" tIns="45299" rIns="90598" bIns="4529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8AD0E181-A656-43B2-937E-A2DA2704CC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573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37551-79B1-4BEF-A9D7-6D6CB105CF0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93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73" indent="-228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23" indent="-228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72" indent="-228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22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71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20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70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0173D2-93A2-4DD1-9932-BBBBEDA53B8A}" type="slidenum">
              <a:rPr lang="de-DE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25488"/>
            <a:ext cx="5241925" cy="363061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1" y="4598988"/>
            <a:ext cx="5249863" cy="43561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980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5100" y="658813"/>
            <a:ext cx="6388100" cy="4424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B6D93-CD9C-4BE9-BDEE-7FFFB7E0BCC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42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4A18F6AA-9722-41EA-B0E4-CF963C82E5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58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4" y="1884363"/>
            <a:ext cx="8335831" cy="3992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CFEE355A-030D-41C7-9600-BBD2502964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4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1413" y="938213"/>
            <a:ext cx="2082668" cy="49387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3" y="938213"/>
            <a:ext cx="6088063" cy="4938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</a:t>
            </a:r>
            <a:r>
              <a:rPr lang="de-DE" smtClean="0"/>
              <a:t>Slide </a:t>
            </a:r>
            <a:fld id="{FE678AFF-812D-4A45-B7CA-F2EB6F740E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28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620688"/>
            <a:ext cx="7954037" cy="4745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4" y="1412776"/>
            <a:ext cx="8335831" cy="4464149"/>
          </a:xfrm>
          <a:prstGeom prst="rect">
            <a:avLst/>
          </a:prstGeom>
        </p:spPr>
        <p:txBody>
          <a:bodyPr/>
          <a:lstStyle>
            <a:lvl1pPr marL="276225" indent="-276225">
              <a:spcBef>
                <a:spcPts val="600"/>
              </a:spcBef>
              <a:buFont typeface="Wingdings" pitchFamily="2" charset="2"/>
              <a:buChar char="§"/>
              <a:defRPr sz="1600">
                <a:latin typeface="+mn-lt"/>
                <a:cs typeface="Calibri" pitchFamily="34" charset="0"/>
              </a:defRPr>
            </a:lvl1pPr>
            <a:lvl2pPr marL="720725" indent="-274638">
              <a:spcBef>
                <a:spcPts val="600"/>
              </a:spcBef>
              <a:buFont typeface="Arial" pitchFamily="34" charset="0"/>
              <a:buChar char="•"/>
              <a:defRPr sz="1600">
                <a:latin typeface="+mn-lt"/>
                <a:cs typeface="Calibri" pitchFamily="34" charset="0"/>
              </a:defRPr>
            </a:lvl2pPr>
            <a:lvl3pPr marL="1166813" indent="-269875">
              <a:spcBef>
                <a:spcPts val="600"/>
              </a:spcBef>
              <a:buSzPct val="80000"/>
              <a:buFont typeface="Courier New" pitchFamily="49" charset="0"/>
              <a:buChar char="o"/>
              <a:defRPr sz="1600">
                <a:latin typeface="+mn-lt"/>
                <a:cs typeface="Calibri" pitchFamily="34" charset="0"/>
              </a:defRPr>
            </a:lvl3pPr>
            <a:lvl4pPr marL="1620838" indent="-276225">
              <a:spcBef>
                <a:spcPts val="600"/>
              </a:spcBef>
              <a:buFont typeface="Arial" pitchFamily="34" charset="0"/>
              <a:buChar char="−"/>
              <a:defRPr sz="1600">
                <a:latin typeface="+mn-lt"/>
                <a:cs typeface="Calibri" pitchFamily="34" charset="0"/>
              </a:defRPr>
            </a:lvl4pPr>
            <a:lvl5pPr marL="2066925" indent="-273050">
              <a:spcBef>
                <a:spcPts val="600"/>
              </a:spcBef>
              <a:buFont typeface="Arial" pitchFamily="34" charset="0"/>
              <a:buChar char="−"/>
              <a:defRPr sz="1600"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C3300E36-19B2-41FD-9524-96421386E4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7275512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5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62C2D4D1-D41A-4F4F-9F98-36B67034E5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29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250" y="1884363"/>
            <a:ext cx="4084506" cy="3992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859" y="1884363"/>
            <a:ext cx="4086225" cy="3992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9E4E0C17-D285-4730-B1A0-8C45D5046D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28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</a:t>
            </a:r>
            <a:fld id="{EC82C634-F9C1-4BF5-A087-275D15F818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39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938217"/>
            <a:ext cx="7954037" cy="7381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Slice</a:t>
            </a:r>
            <a:fld id="{8B407963-9A69-4121-8808-5E2A78A848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6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ED469347-4D5E-47E9-A394-715628B747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7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D069432B-5EC0-4BA4-8275-F3F4FE9D70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09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238250" y="122238"/>
            <a:ext cx="133350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Slide </a:t>
            </a:r>
            <a:fld id="{00835285-EF27-4757-B07D-B263BFC7D6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3338" y="122238"/>
            <a:ext cx="5848350" cy="122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81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906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00213"/>
            <a:ext cx="7694613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</a:t>
            </a:r>
            <a:r>
              <a:rPr lang="de-DE">
                <a:solidFill>
                  <a:srgbClr val="949494"/>
                </a:solidFill>
              </a:rPr>
              <a:t>•</a:t>
            </a:r>
            <a:r>
              <a:rPr lang="de-DE"/>
              <a:t>  </a:t>
            </a:r>
            <a:r>
              <a:rPr lang="de-DE" smtClean="0"/>
              <a:t>Slide </a:t>
            </a:r>
            <a:fld id="{3B28D7A4-A0C1-474B-A95D-55F3DD8F52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5" r:id="rId10"/>
    <p:sldLayoutId id="214748492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0.png"/><Relationship Id="rId18" Type="http://schemas.openxmlformats.org/officeDocument/2006/relationships/oleObject" Target="../embeddings/oleObject7.bin"/><Relationship Id="rId26" Type="http://schemas.openxmlformats.org/officeDocument/2006/relationships/image" Target="../media/image62.jpeg"/><Relationship Id="rId3" Type="http://schemas.openxmlformats.org/officeDocument/2006/relationships/image" Target="../media/image59.png"/><Relationship Id="rId21" Type="http://schemas.openxmlformats.org/officeDocument/2006/relationships/image" Target="../media/image54.png"/><Relationship Id="rId34" Type="http://schemas.openxmlformats.org/officeDocument/2006/relationships/image" Target="../media/image65.png"/><Relationship Id="rId7" Type="http://schemas.openxmlformats.org/officeDocument/2006/relationships/image" Target="../media/image61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png"/><Relationship Id="rId11" Type="http://schemas.openxmlformats.org/officeDocument/2006/relationships/image" Target="../media/image49.png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2.bin"/><Relationship Id="rId5" Type="http://schemas.openxmlformats.org/officeDocument/2006/relationships/image" Target="../media/image47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oleObject" Target="../embeddings/oleObject11.bin"/><Relationship Id="rId36" Type="http://schemas.openxmlformats.org/officeDocument/2006/relationships/image" Target="../media/image67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53.png"/><Relationship Id="rId31" Type="http://schemas.openxmlformats.org/officeDocument/2006/relationships/image" Target="../media/image6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8.png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63.png"/><Relationship Id="rId30" Type="http://schemas.openxmlformats.org/officeDocument/2006/relationships/image" Target="../media/image21.png"/><Relationship Id="rId35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38250" y="1392238"/>
            <a:ext cx="7953375" cy="39084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Satellites, Ground Segment, </a:t>
            </a:r>
            <a:br>
              <a:rPr lang="en-US" smtClean="0"/>
            </a:br>
            <a:r>
              <a:rPr lang="en-US" smtClean="0"/>
              <a:t>and </a:t>
            </a:r>
            <a:r>
              <a:rPr lang="en-US"/>
              <a:t>Data Access </a:t>
            </a:r>
            <a:r>
              <a:rPr lang="en-US" smtClean="0"/>
              <a:t>Evolution at DLR</a:t>
            </a:r>
            <a:r>
              <a:rPr lang="de-DE" smtClean="0"/>
              <a:t/>
            </a:r>
            <a:br>
              <a:rPr lang="de-DE" smtClean="0"/>
            </a:br>
            <a:r>
              <a:rPr lang="de-DE" sz="1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dirty="0" smtClean="0">
                <a:solidFill>
                  <a:schemeClr val="tx1"/>
                </a:solidFill>
                <a:latin typeface="+mn-lt"/>
              </a:rPr>
            </a:br>
            <a:r>
              <a:rPr lang="de-DE" sz="1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dirty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>K. Molch, S. Kiemle, E. Diedrich, E. Mikusch, G. Schreier</a:t>
            </a:r>
            <a:r>
              <a:rPr lang="de-DE" sz="1400" b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>German Remote Sensing Data Center </a:t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>German Aerospace Center DLR</a:t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>CEOS-WGISS</a:t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>Satellite Applications Catapult </a:t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>Harwell, UK</a:t>
            </a:r>
            <a:br>
              <a:rPr lang="de-DE" sz="1400" b="0" smtClean="0">
                <a:solidFill>
                  <a:schemeClr val="tx1"/>
                </a:solidFill>
                <a:latin typeface="+mn-lt"/>
              </a:rPr>
            </a:br>
            <a:r>
              <a:rPr lang="de-DE" sz="1400" b="0" smtClean="0">
                <a:solidFill>
                  <a:schemeClr val="tx1"/>
                </a:solidFill>
                <a:latin typeface="+mn-lt"/>
              </a:rPr>
              <a:t>28 September – 02 October 2015</a:t>
            </a:r>
            <a:r>
              <a:rPr lang="de-DE" sz="14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400" b="0" dirty="0" smtClean="0">
                <a:solidFill>
                  <a:schemeClr val="tx1"/>
                </a:solidFill>
                <a:latin typeface="+mn-lt"/>
              </a:rPr>
            </a:br>
            <a:endParaRPr lang="de-DE" sz="1400" b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784350" y="5641975"/>
            <a:ext cx="8121650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73050" y="115888"/>
            <a:ext cx="9504363" cy="619125"/>
          </a:xfrm>
        </p:spPr>
        <p:txBody>
          <a:bodyPr/>
          <a:lstStyle/>
          <a:p>
            <a:r>
              <a:rPr lang="en-US" altLang="en-US" smtClean="0"/>
              <a:t>Multi-Mission Data and Information Management System DIMS</a:t>
            </a:r>
            <a:br>
              <a:rPr lang="en-US" altLang="en-US" smtClean="0"/>
            </a:br>
            <a:r>
              <a:rPr lang="en-US" altLang="en-US" sz="1600" smtClean="0"/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63800" y="1719263"/>
            <a:ext cx="5778500" cy="3505200"/>
          </a:xfrm>
          <a:prstGeom prst="rect">
            <a:avLst/>
          </a:prstGeom>
          <a:solidFill>
            <a:srgbClr val="99CCFF"/>
          </a:solidFill>
          <a:ln w="285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0" rIns="0" bIns="0"/>
          <a:lstStyle/>
          <a:p>
            <a: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kern="0">
                <a:solidFill>
                  <a:srgbClr val="333333"/>
                </a:solidFill>
              </a:rPr>
              <a:t>DIMS</a:t>
            </a:r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4695825" y="620713"/>
            <a:ext cx="3549650" cy="838200"/>
            <a:chOff x="2688" y="672"/>
            <a:chExt cx="2064" cy="528"/>
          </a:xfrm>
        </p:grpSpPr>
        <p:grpSp>
          <p:nvGrpSpPr>
            <p:cNvPr id="19165" name="Group 5"/>
            <p:cNvGrpSpPr>
              <a:grpSpLocks/>
            </p:cNvGrpSpPr>
            <p:nvPr/>
          </p:nvGrpSpPr>
          <p:grpSpPr bwMode="auto">
            <a:xfrm>
              <a:off x="2688" y="768"/>
              <a:ext cx="288" cy="432"/>
              <a:chOff x="1463" y="816"/>
              <a:chExt cx="2857" cy="3120"/>
            </a:xfrm>
          </p:grpSpPr>
          <p:grpSp>
            <p:nvGrpSpPr>
              <p:cNvPr id="19176" name="Group 6"/>
              <p:cNvGrpSpPr>
                <a:grpSpLocks/>
              </p:cNvGrpSpPr>
              <p:nvPr/>
            </p:nvGrpSpPr>
            <p:grpSpPr bwMode="auto">
              <a:xfrm>
                <a:off x="2928" y="816"/>
                <a:ext cx="1392" cy="3120"/>
                <a:chOff x="2928" y="864"/>
                <a:chExt cx="1392" cy="3120"/>
              </a:xfrm>
            </p:grpSpPr>
            <p:sp>
              <p:nvSpPr>
                <p:cNvPr id="26" name="Freeform 7"/>
                <p:cNvSpPr>
                  <a:spLocks/>
                </p:cNvSpPr>
                <p:nvPr/>
              </p:nvSpPr>
              <p:spPr bwMode="auto">
                <a:xfrm>
                  <a:off x="2928" y="864"/>
                  <a:ext cx="1392" cy="3120"/>
                </a:xfrm>
                <a:custGeom>
                  <a:avLst/>
                  <a:gdLst>
                    <a:gd name="T0" fmla="*/ 288 w 1392"/>
                    <a:gd name="T1" fmla="*/ 3024 h 3120"/>
                    <a:gd name="T2" fmla="*/ 336 w 1392"/>
                    <a:gd name="T3" fmla="*/ 2928 h 3120"/>
                    <a:gd name="T4" fmla="*/ 384 w 1392"/>
                    <a:gd name="T5" fmla="*/ 2880 h 3120"/>
                    <a:gd name="T6" fmla="*/ 336 w 1392"/>
                    <a:gd name="T7" fmla="*/ 2880 h 3120"/>
                    <a:gd name="T8" fmla="*/ 336 w 1392"/>
                    <a:gd name="T9" fmla="*/ 1632 h 3120"/>
                    <a:gd name="T10" fmla="*/ 192 w 1392"/>
                    <a:gd name="T11" fmla="*/ 1584 h 3120"/>
                    <a:gd name="T12" fmla="*/ 121 w 1392"/>
                    <a:gd name="T13" fmla="*/ 1527 h 3120"/>
                    <a:gd name="T14" fmla="*/ 192 w 1392"/>
                    <a:gd name="T15" fmla="*/ 1344 h 3120"/>
                    <a:gd name="T16" fmla="*/ 0 w 1392"/>
                    <a:gd name="T17" fmla="*/ 1056 h 3120"/>
                    <a:gd name="T18" fmla="*/ 144 w 1392"/>
                    <a:gd name="T19" fmla="*/ 528 h 3120"/>
                    <a:gd name="T20" fmla="*/ 576 w 1392"/>
                    <a:gd name="T21" fmla="*/ 432 h 3120"/>
                    <a:gd name="T22" fmla="*/ 576 w 1392"/>
                    <a:gd name="T23" fmla="*/ 384 h 3120"/>
                    <a:gd name="T24" fmla="*/ 528 w 1392"/>
                    <a:gd name="T25" fmla="*/ 144 h 3120"/>
                    <a:gd name="T26" fmla="*/ 624 w 1392"/>
                    <a:gd name="T27" fmla="*/ 0 h 3120"/>
                    <a:gd name="T28" fmla="*/ 720 w 1392"/>
                    <a:gd name="T29" fmla="*/ 0 h 3120"/>
                    <a:gd name="T30" fmla="*/ 960 w 1392"/>
                    <a:gd name="T31" fmla="*/ 48 h 3120"/>
                    <a:gd name="T32" fmla="*/ 960 w 1392"/>
                    <a:gd name="T33" fmla="*/ 144 h 3120"/>
                    <a:gd name="T34" fmla="*/ 912 w 1392"/>
                    <a:gd name="T35" fmla="*/ 384 h 3120"/>
                    <a:gd name="T36" fmla="*/ 912 w 1392"/>
                    <a:gd name="T37" fmla="*/ 432 h 3120"/>
                    <a:gd name="T38" fmla="*/ 902 w 1392"/>
                    <a:gd name="T39" fmla="*/ 459 h 3120"/>
                    <a:gd name="T40" fmla="*/ 1248 w 1392"/>
                    <a:gd name="T41" fmla="*/ 528 h 3120"/>
                    <a:gd name="T42" fmla="*/ 1344 w 1392"/>
                    <a:gd name="T43" fmla="*/ 1152 h 3120"/>
                    <a:gd name="T44" fmla="*/ 1296 w 1392"/>
                    <a:gd name="T45" fmla="*/ 1536 h 3120"/>
                    <a:gd name="T46" fmla="*/ 1248 w 1392"/>
                    <a:gd name="T47" fmla="*/ 1536 h 3120"/>
                    <a:gd name="T48" fmla="*/ 1248 w 1392"/>
                    <a:gd name="T49" fmla="*/ 1632 h 3120"/>
                    <a:gd name="T50" fmla="*/ 1392 w 1392"/>
                    <a:gd name="T51" fmla="*/ 1728 h 3120"/>
                    <a:gd name="T52" fmla="*/ 1344 w 1392"/>
                    <a:gd name="T53" fmla="*/ 2208 h 3120"/>
                    <a:gd name="T54" fmla="*/ 1248 w 1392"/>
                    <a:gd name="T55" fmla="*/ 2208 h 3120"/>
                    <a:gd name="T56" fmla="*/ 1104 w 1392"/>
                    <a:gd name="T57" fmla="*/ 2112 h 3120"/>
                    <a:gd name="T58" fmla="*/ 1056 w 1392"/>
                    <a:gd name="T59" fmla="*/ 2880 h 3120"/>
                    <a:gd name="T60" fmla="*/ 1344 w 1392"/>
                    <a:gd name="T61" fmla="*/ 3024 h 3120"/>
                    <a:gd name="T62" fmla="*/ 1344 w 1392"/>
                    <a:gd name="T63" fmla="*/ 3072 h 3120"/>
                    <a:gd name="T64" fmla="*/ 816 w 1392"/>
                    <a:gd name="T65" fmla="*/ 2976 h 3120"/>
                    <a:gd name="T66" fmla="*/ 816 w 1392"/>
                    <a:gd name="T67" fmla="*/ 2880 h 3120"/>
                    <a:gd name="T68" fmla="*/ 768 w 1392"/>
                    <a:gd name="T69" fmla="*/ 2880 h 3120"/>
                    <a:gd name="T70" fmla="*/ 720 w 1392"/>
                    <a:gd name="T71" fmla="*/ 1824 h 3120"/>
                    <a:gd name="T72" fmla="*/ 672 w 1392"/>
                    <a:gd name="T73" fmla="*/ 1824 h 3120"/>
                    <a:gd name="T74" fmla="*/ 576 w 1392"/>
                    <a:gd name="T75" fmla="*/ 2880 h 3120"/>
                    <a:gd name="T76" fmla="*/ 576 w 1392"/>
                    <a:gd name="T77" fmla="*/ 2976 h 3120"/>
                    <a:gd name="T78" fmla="*/ 480 w 1392"/>
                    <a:gd name="T79" fmla="*/ 3072 h 3120"/>
                    <a:gd name="T80" fmla="*/ 336 w 1392"/>
                    <a:gd name="T81" fmla="*/ 3120 h 3120"/>
                    <a:gd name="T82" fmla="*/ 288 w 1392"/>
                    <a:gd name="T83" fmla="*/ 3072 h 312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392" h="3120">
                      <a:moveTo>
                        <a:pt x="288" y="3024"/>
                      </a:moveTo>
                      <a:lnTo>
                        <a:pt x="336" y="2928"/>
                      </a:lnTo>
                      <a:lnTo>
                        <a:pt x="384" y="2880"/>
                      </a:lnTo>
                      <a:lnTo>
                        <a:pt x="336" y="2880"/>
                      </a:lnTo>
                      <a:lnTo>
                        <a:pt x="336" y="1632"/>
                      </a:lnTo>
                      <a:lnTo>
                        <a:pt x="192" y="1584"/>
                      </a:lnTo>
                      <a:lnTo>
                        <a:pt x="121" y="1527"/>
                      </a:lnTo>
                      <a:lnTo>
                        <a:pt x="192" y="1344"/>
                      </a:lnTo>
                      <a:lnTo>
                        <a:pt x="0" y="1056"/>
                      </a:lnTo>
                      <a:lnTo>
                        <a:pt x="144" y="528"/>
                      </a:lnTo>
                      <a:lnTo>
                        <a:pt x="576" y="432"/>
                      </a:lnTo>
                      <a:lnTo>
                        <a:pt x="576" y="384"/>
                      </a:lnTo>
                      <a:lnTo>
                        <a:pt x="528" y="144"/>
                      </a:lnTo>
                      <a:lnTo>
                        <a:pt x="624" y="0"/>
                      </a:lnTo>
                      <a:lnTo>
                        <a:pt x="720" y="0"/>
                      </a:lnTo>
                      <a:lnTo>
                        <a:pt x="960" y="48"/>
                      </a:lnTo>
                      <a:lnTo>
                        <a:pt x="960" y="144"/>
                      </a:lnTo>
                      <a:lnTo>
                        <a:pt x="912" y="384"/>
                      </a:lnTo>
                      <a:lnTo>
                        <a:pt x="912" y="432"/>
                      </a:lnTo>
                      <a:lnTo>
                        <a:pt x="902" y="459"/>
                      </a:lnTo>
                      <a:lnTo>
                        <a:pt x="1248" y="528"/>
                      </a:lnTo>
                      <a:lnTo>
                        <a:pt x="1344" y="1152"/>
                      </a:lnTo>
                      <a:lnTo>
                        <a:pt x="1296" y="1536"/>
                      </a:lnTo>
                      <a:lnTo>
                        <a:pt x="1248" y="1536"/>
                      </a:lnTo>
                      <a:lnTo>
                        <a:pt x="1248" y="1632"/>
                      </a:lnTo>
                      <a:lnTo>
                        <a:pt x="1392" y="1728"/>
                      </a:lnTo>
                      <a:lnTo>
                        <a:pt x="1344" y="2208"/>
                      </a:lnTo>
                      <a:lnTo>
                        <a:pt x="1248" y="2208"/>
                      </a:lnTo>
                      <a:lnTo>
                        <a:pt x="1104" y="2112"/>
                      </a:lnTo>
                      <a:lnTo>
                        <a:pt x="1056" y="2880"/>
                      </a:lnTo>
                      <a:lnTo>
                        <a:pt x="1344" y="3024"/>
                      </a:lnTo>
                      <a:lnTo>
                        <a:pt x="1344" y="3072"/>
                      </a:lnTo>
                      <a:lnTo>
                        <a:pt x="816" y="2976"/>
                      </a:lnTo>
                      <a:lnTo>
                        <a:pt x="816" y="2880"/>
                      </a:lnTo>
                      <a:lnTo>
                        <a:pt x="768" y="2880"/>
                      </a:lnTo>
                      <a:lnTo>
                        <a:pt x="720" y="1824"/>
                      </a:lnTo>
                      <a:lnTo>
                        <a:pt x="672" y="1824"/>
                      </a:lnTo>
                      <a:lnTo>
                        <a:pt x="576" y="2880"/>
                      </a:lnTo>
                      <a:lnTo>
                        <a:pt x="576" y="2976"/>
                      </a:lnTo>
                      <a:lnTo>
                        <a:pt x="480" y="3072"/>
                      </a:lnTo>
                      <a:lnTo>
                        <a:pt x="336" y="3120"/>
                      </a:lnTo>
                      <a:lnTo>
                        <a:pt x="288" y="3072"/>
                      </a:lnTo>
                    </a:path>
                  </a:pathLst>
                </a:custGeom>
                <a:solidFill>
                  <a:srgbClr val="FFFFCC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Freeform 8"/>
                <p:cNvSpPr>
                  <a:spLocks/>
                </p:cNvSpPr>
                <p:nvPr/>
              </p:nvSpPr>
              <p:spPr bwMode="auto">
                <a:xfrm>
                  <a:off x="3212" y="1731"/>
                  <a:ext cx="101" cy="238"/>
                </a:xfrm>
                <a:custGeom>
                  <a:avLst/>
                  <a:gdLst>
                    <a:gd name="T0" fmla="*/ 48 w 96"/>
                    <a:gd name="T1" fmla="*/ 240 h 240"/>
                    <a:gd name="T2" fmla="*/ 0 w 96"/>
                    <a:gd name="T3" fmla="*/ 240 h 240"/>
                    <a:gd name="T4" fmla="*/ 48 w 96"/>
                    <a:gd name="T5" fmla="*/ 0 h 240"/>
                    <a:gd name="T6" fmla="*/ 96 w 96"/>
                    <a:gd name="T7" fmla="*/ 144 h 240"/>
                    <a:gd name="T8" fmla="*/ 48 w 96"/>
                    <a:gd name="T9" fmla="*/ 240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6" h="240">
                      <a:moveTo>
                        <a:pt x="48" y="240"/>
                      </a:moveTo>
                      <a:lnTo>
                        <a:pt x="0" y="240"/>
                      </a:lnTo>
                      <a:lnTo>
                        <a:pt x="48" y="0"/>
                      </a:lnTo>
                      <a:lnTo>
                        <a:pt x="96" y="144"/>
                      </a:lnTo>
                      <a:lnTo>
                        <a:pt x="48" y="24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Freeform 9"/>
                <p:cNvSpPr>
                  <a:spLocks/>
                </p:cNvSpPr>
                <p:nvPr/>
              </p:nvSpPr>
              <p:spPr bwMode="auto">
                <a:xfrm>
                  <a:off x="3981" y="1875"/>
                  <a:ext cx="55" cy="238"/>
                </a:xfrm>
                <a:custGeom>
                  <a:avLst/>
                  <a:gdLst>
                    <a:gd name="T0" fmla="*/ 0 w 48"/>
                    <a:gd name="T1" fmla="*/ 240 h 240"/>
                    <a:gd name="T2" fmla="*/ 0 w 48"/>
                    <a:gd name="T3" fmla="*/ 0 h 240"/>
                    <a:gd name="T4" fmla="*/ 48 w 48"/>
                    <a:gd name="T5" fmla="*/ 96 h 240"/>
                    <a:gd name="T6" fmla="*/ 0 w 48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240"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48" y="96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177" name="Group 10"/>
              <p:cNvGrpSpPr>
                <a:grpSpLocks/>
              </p:cNvGrpSpPr>
              <p:nvPr/>
            </p:nvGrpSpPr>
            <p:grpSpPr bwMode="auto">
              <a:xfrm>
                <a:off x="1463" y="912"/>
                <a:ext cx="1369" cy="2976"/>
                <a:chOff x="1463" y="912"/>
                <a:chExt cx="1369" cy="2976"/>
              </a:xfrm>
            </p:grpSpPr>
            <p:sp>
              <p:nvSpPr>
                <p:cNvPr id="23" name="Freeform 11"/>
                <p:cNvSpPr>
                  <a:spLocks/>
                </p:cNvSpPr>
                <p:nvPr/>
              </p:nvSpPr>
              <p:spPr bwMode="auto">
                <a:xfrm>
                  <a:off x="1463" y="910"/>
                  <a:ext cx="1410" cy="2976"/>
                </a:xfrm>
                <a:custGeom>
                  <a:avLst/>
                  <a:gdLst>
                    <a:gd name="T0" fmla="*/ 121 w 1369"/>
                    <a:gd name="T1" fmla="*/ 2928 h 2976"/>
                    <a:gd name="T2" fmla="*/ 169 w 1369"/>
                    <a:gd name="T3" fmla="*/ 2880 h 2976"/>
                    <a:gd name="T4" fmla="*/ 265 w 1369"/>
                    <a:gd name="T5" fmla="*/ 2736 h 2976"/>
                    <a:gd name="T6" fmla="*/ 217 w 1369"/>
                    <a:gd name="T7" fmla="*/ 2160 h 2976"/>
                    <a:gd name="T8" fmla="*/ 121 w 1369"/>
                    <a:gd name="T9" fmla="*/ 2064 h 2976"/>
                    <a:gd name="T10" fmla="*/ 73 w 1369"/>
                    <a:gd name="T11" fmla="*/ 1584 h 2976"/>
                    <a:gd name="T12" fmla="*/ 0 w 1369"/>
                    <a:gd name="T13" fmla="*/ 1488 h 2976"/>
                    <a:gd name="T14" fmla="*/ 25 w 1369"/>
                    <a:gd name="T15" fmla="*/ 1056 h 2976"/>
                    <a:gd name="T16" fmla="*/ 73 w 1369"/>
                    <a:gd name="T17" fmla="*/ 528 h 2976"/>
                    <a:gd name="T18" fmla="*/ 409 w 1369"/>
                    <a:gd name="T19" fmla="*/ 432 h 2976"/>
                    <a:gd name="T20" fmla="*/ 217 w 1369"/>
                    <a:gd name="T21" fmla="*/ 336 h 2976"/>
                    <a:gd name="T22" fmla="*/ 313 w 1369"/>
                    <a:gd name="T23" fmla="*/ 48 h 2976"/>
                    <a:gd name="T24" fmla="*/ 553 w 1369"/>
                    <a:gd name="T25" fmla="*/ 0 h 2976"/>
                    <a:gd name="T26" fmla="*/ 793 w 1369"/>
                    <a:gd name="T27" fmla="*/ 96 h 2976"/>
                    <a:gd name="T28" fmla="*/ 889 w 1369"/>
                    <a:gd name="T29" fmla="*/ 432 h 2976"/>
                    <a:gd name="T30" fmla="*/ 649 w 1369"/>
                    <a:gd name="T31" fmla="*/ 480 h 2976"/>
                    <a:gd name="T32" fmla="*/ 985 w 1369"/>
                    <a:gd name="T33" fmla="*/ 576 h 2976"/>
                    <a:gd name="T34" fmla="*/ 1129 w 1369"/>
                    <a:gd name="T35" fmla="*/ 1104 h 2976"/>
                    <a:gd name="T36" fmla="*/ 1177 w 1369"/>
                    <a:gd name="T37" fmla="*/ 1488 h 2976"/>
                    <a:gd name="T38" fmla="*/ 1081 w 1369"/>
                    <a:gd name="T39" fmla="*/ 1488 h 2976"/>
                    <a:gd name="T40" fmla="*/ 1129 w 1369"/>
                    <a:gd name="T41" fmla="*/ 1536 h 2976"/>
                    <a:gd name="T42" fmla="*/ 1321 w 1369"/>
                    <a:gd name="T43" fmla="*/ 1488 h 2976"/>
                    <a:gd name="T44" fmla="*/ 1321 w 1369"/>
                    <a:gd name="T45" fmla="*/ 1968 h 2976"/>
                    <a:gd name="T46" fmla="*/ 1081 w 1369"/>
                    <a:gd name="T47" fmla="*/ 2064 h 2976"/>
                    <a:gd name="T48" fmla="*/ 1081 w 1369"/>
                    <a:gd name="T49" fmla="*/ 2208 h 2976"/>
                    <a:gd name="T50" fmla="*/ 1033 w 1369"/>
                    <a:gd name="T51" fmla="*/ 2208 h 2976"/>
                    <a:gd name="T52" fmla="*/ 1129 w 1369"/>
                    <a:gd name="T53" fmla="*/ 2688 h 2976"/>
                    <a:gd name="T54" fmla="*/ 1273 w 1369"/>
                    <a:gd name="T55" fmla="*/ 2880 h 2976"/>
                    <a:gd name="T56" fmla="*/ 1369 w 1369"/>
                    <a:gd name="T57" fmla="*/ 2928 h 2976"/>
                    <a:gd name="T58" fmla="*/ 1177 w 1369"/>
                    <a:gd name="T59" fmla="*/ 2928 h 2976"/>
                    <a:gd name="T60" fmla="*/ 1033 w 1369"/>
                    <a:gd name="T61" fmla="*/ 2832 h 2976"/>
                    <a:gd name="T62" fmla="*/ 985 w 1369"/>
                    <a:gd name="T63" fmla="*/ 2784 h 2976"/>
                    <a:gd name="T64" fmla="*/ 985 w 1369"/>
                    <a:gd name="T65" fmla="*/ 2736 h 2976"/>
                    <a:gd name="T66" fmla="*/ 793 w 1369"/>
                    <a:gd name="T67" fmla="*/ 2208 h 2976"/>
                    <a:gd name="T68" fmla="*/ 505 w 1369"/>
                    <a:gd name="T69" fmla="*/ 2208 h 2976"/>
                    <a:gd name="T70" fmla="*/ 457 w 1369"/>
                    <a:gd name="T71" fmla="*/ 2784 h 2976"/>
                    <a:gd name="T72" fmla="*/ 409 w 1369"/>
                    <a:gd name="T73" fmla="*/ 2880 h 2976"/>
                    <a:gd name="T74" fmla="*/ 386 w 1369"/>
                    <a:gd name="T75" fmla="*/ 2901 h 2976"/>
                    <a:gd name="T76" fmla="*/ 296 w 1369"/>
                    <a:gd name="T77" fmla="*/ 2975 h 2976"/>
                    <a:gd name="T78" fmla="*/ 217 w 1369"/>
                    <a:gd name="T79" fmla="*/ 2976 h 2976"/>
                    <a:gd name="T80" fmla="*/ 169 w 1369"/>
                    <a:gd name="T81" fmla="*/ 2976 h 2976"/>
                    <a:gd name="T82" fmla="*/ 121 w 1369"/>
                    <a:gd name="T83" fmla="*/ 2928 h 297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369" h="2976">
                      <a:moveTo>
                        <a:pt x="121" y="2928"/>
                      </a:moveTo>
                      <a:lnTo>
                        <a:pt x="169" y="2880"/>
                      </a:lnTo>
                      <a:lnTo>
                        <a:pt x="265" y="2736"/>
                      </a:lnTo>
                      <a:lnTo>
                        <a:pt x="217" y="2160"/>
                      </a:lnTo>
                      <a:lnTo>
                        <a:pt x="121" y="2064"/>
                      </a:lnTo>
                      <a:lnTo>
                        <a:pt x="73" y="1584"/>
                      </a:lnTo>
                      <a:lnTo>
                        <a:pt x="0" y="1488"/>
                      </a:lnTo>
                      <a:lnTo>
                        <a:pt x="25" y="1056"/>
                      </a:lnTo>
                      <a:lnTo>
                        <a:pt x="73" y="528"/>
                      </a:lnTo>
                      <a:lnTo>
                        <a:pt x="409" y="432"/>
                      </a:lnTo>
                      <a:lnTo>
                        <a:pt x="217" y="336"/>
                      </a:lnTo>
                      <a:lnTo>
                        <a:pt x="313" y="48"/>
                      </a:lnTo>
                      <a:lnTo>
                        <a:pt x="553" y="0"/>
                      </a:lnTo>
                      <a:lnTo>
                        <a:pt x="793" y="96"/>
                      </a:lnTo>
                      <a:lnTo>
                        <a:pt x="889" y="432"/>
                      </a:lnTo>
                      <a:lnTo>
                        <a:pt x="649" y="480"/>
                      </a:lnTo>
                      <a:lnTo>
                        <a:pt x="985" y="576"/>
                      </a:lnTo>
                      <a:lnTo>
                        <a:pt x="1129" y="1104"/>
                      </a:lnTo>
                      <a:lnTo>
                        <a:pt x="1177" y="1488"/>
                      </a:lnTo>
                      <a:lnTo>
                        <a:pt x="1081" y="1488"/>
                      </a:lnTo>
                      <a:lnTo>
                        <a:pt x="1129" y="1536"/>
                      </a:lnTo>
                      <a:lnTo>
                        <a:pt x="1321" y="1488"/>
                      </a:lnTo>
                      <a:lnTo>
                        <a:pt x="1321" y="1968"/>
                      </a:lnTo>
                      <a:lnTo>
                        <a:pt x="1081" y="2064"/>
                      </a:lnTo>
                      <a:lnTo>
                        <a:pt x="1081" y="2208"/>
                      </a:lnTo>
                      <a:lnTo>
                        <a:pt x="1033" y="2208"/>
                      </a:lnTo>
                      <a:lnTo>
                        <a:pt x="1129" y="2688"/>
                      </a:lnTo>
                      <a:lnTo>
                        <a:pt x="1273" y="2880"/>
                      </a:lnTo>
                      <a:lnTo>
                        <a:pt x="1369" y="2928"/>
                      </a:lnTo>
                      <a:lnTo>
                        <a:pt x="1177" y="2928"/>
                      </a:lnTo>
                      <a:lnTo>
                        <a:pt x="1033" y="2832"/>
                      </a:lnTo>
                      <a:lnTo>
                        <a:pt x="985" y="2784"/>
                      </a:lnTo>
                      <a:lnTo>
                        <a:pt x="985" y="2736"/>
                      </a:lnTo>
                      <a:lnTo>
                        <a:pt x="793" y="2208"/>
                      </a:lnTo>
                      <a:lnTo>
                        <a:pt x="505" y="2208"/>
                      </a:lnTo>
                      <a:lnTo>
                        <a:pt x="457" y="2784"/>
                      </a:lnTo>
                      <a:lnTo>
                        <a:pt x="409" y="2880"/>
                      </a:lnTo>
                      <a:lnTo>
                        <a:pt x="386" y="2901"/>
                      </a:lnTo>
                      <a:lnTo>
                        <a:pt x="296" y="2975"/>
                      </a:lnTo>
                      <a:lnTo>
                        <a:pt x="217" y="2976"/>
                      </a:lnTo>
                      <a:lnTo>
                        <a:pt x="169" y="2976"/>
                      </a:lnTo>
                      <a:lnTo>
                        <a:pt x="121" y="2928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Freeform 12"/>
                <p:cNvSpPr>
                  <a:spLocks/>
                </p:cNvSpPr>
                <p:nvPr/>
              </p:nvSpPr>
              <p:spPr bwMode="auto">
                <a:xfrm>
                  <a:off x="2260" y="1777"/>
                  <a:ext cx="147" cy="477"/>
                </a:xfrm>
                <a:custGeom>
                  <a:avLst/>
                  <a:gdLst>
                    <a:gd name="T0" fmla="*/ 144 w 144"/>
                    <a:gd name="T1" fmla="*/ 480 h 480"/>
                    <a:gd name="T2" fmla="*/ 0 w 144"/>
                    <a:gd name="T3" fmla="*/ 240 h 480"/>
                    <a:gd name="T4" fmla="*/ 48 w 144"/>
                    <a:gd name="T5" fmla="*/ 0 h 480"/>
                    <a:gd name="T6" fmla="*/ 144 w 144"/>
                    <a:gd name="T7" fmla="*/ 288 h 480"/>
                    <a:gd name="T8" fmla="*/ 144 w 144"/>
                    <a:gd name="T9" fmla="*/ 480 h 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4" h="480">
                      <a:moveTo>
                        <a:pt x="144" y="480"/>
                      </a:moveTo>
                      <a:lnTo>
                        <a:pt x="0" y="240"/>
                      </a:lnTo>
                      <a:lnTo>
                        <a:pt x="48" y="0"/>
                      </a:lnTo>
                      <a:lnTo>
                        <a:pt x="144" y="288"/>
                      </a:lnTo>
                      <a:lnTo>
                        <a:pt x="144" y="48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Freeform 13"/>
                <p:cNvSpPr>
                  <a:spLocks/>
                </p:cNvSpPr>
                <p:nvPr/>
              </p:nvSpPr>
              <p:spPr bwMode="auto">
                <a:xfrm>
                  <a:off x="1683" y="1726"/>
                  <a:ext cx="92" cy="332"/>
                </a:xfrm>
                <a:custGeom>
                  <a:avLst/>
                  <a:gdLst>
                    <a:gd name="T0" fmla="*/ 0 w 96"/>
                    <a:gd name="T1" fmla="*/ 336 h 336"/>
                    <a:gd name="T2" fmla="*/ 0 w 96"/>
                    <a:gd name="T3" fmla="*/ 0 h 336"/>
                    <a:gd name="T4" fmla="*/ 96 w 96"/>
                    <a:gd name="T5" fmla="*/ 240 h 336"/>
                    <a:gd name="T6" fmla="*/ 0 w 96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336">
                      <a:moveTo>
                        <a:pt x="0" y="336"/>
                      </a:moveTo>
                      <a:lnTo>
                        <a:pt x="0" y="0"/>
                      </a:lnTo>
                      <a:lnTo>
                        <a:pt x="96" y="24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9166" name="Group 14"/>
            <p:cNvGrpSpPr>
              <a:grpSpLocks/>
            </p:cNvGrpSpPr>
            <p:nvPr/>
          </p:nvGrpSpPr>
          <p:grpSpPr bwMode="auto">
            <a:xfrm>
              <a:off x="3072" y="672"/>
              <a:ext cx="288" cy="432"/>
              <a:chOff x="1463" y="816"/>
              <a:chExt cx="2857" cy="3120"/>
            </a:xfrm>
          </p:grpSpPr>
          <p:grpSp>
            <p:nvGrpSpPr>
              <p:cNvPr id="19168" name="Group 15"/>
              <p:cNvGrpSpPr>
                <a:grpSpLocks/>
              </p:cNvGrpSpPr>
              <p:nvPr/>
            </p:nvGrpSpPr>
            <p:grpSpPr bwMode="auto">
              <a:xfrm>
                <a:off x="2928" y="816"/>
                <a:ext cx="1392" cy="3120"/>
                <a:chOff x="2928" y="864"/>
                <a:chExt cx="1392" cy="3120"/>
              </a:xfrm>
            </p:grpSpPr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2928" y="864"/>
                  <a:ext cx="1392" cy="3120"/>
                </a:xfrm>
                <a:custGeom>
                  <a:avLst/>
                  <a:gdLst>
                    <a:gd name="T0" fmla="*/ 288 w 1392"/>
                    <a:gd name="T1" fmla="*/ 3024 h 3120"/>
                    <a:gd name="T2" fmla="*/ 336 w 1392"/>
                    <a:gd name="T3" fmla="*/ 2928 h 3120"/>
                    <a:gd name="T4" fmla="*/ 384 w 1392"/>
                    <a:gd name="T5" fmla="*/ 2880 h 3120"/>
                    <a:gd name="T6" fmla="*/ 336 w 1392"/>
                    <a:gd name="T7" fmla="*/ 2880 h 3120"/>
                    <a:gd name="T8" fmla="*/ 336 w 1392"/>
                    <a:gd name="T9" fmla="*/ 1632 h 3120"/>
                    <a:gd name="T10" fmla="*/ 192 w 1392"/>
                    <a:gd name="T11" fmla="*/ 1584 h 3120"/>
                    <a:gd name="T12" fmla="*/ 121 w 1392"/>
                    <a:gd name="T13" fmla="*/ 1527 h 3120"/>
                    <a:gd name="T14" fmla="*/ 192 w 1392"/>
                    <a:gd name="T15" fmla="*/ 1344 h 3120"/>
                    <a:gd name="T16" fmla="*/ 0 w 1392"/>
                    <a:gd name="T17" fmla="*/ 1056 h 3120"/>
                    <a:gd name="T18" fmla="*/ 144 w 1392"/>
                    <a:gd name="T19" fmla="*/ 528 h 3120"/>
                    <a:gd name="T20" fmla="*/ 576 w 1392"/>
                    <a:gd name="T21" fmla="*/ 432 h 3120"/>
                    <a:gd name="T22" fmla="*/ 576 w 1392"/>
                    <a:gd name="T23" fmla="*/ 384 h 3120"/>
                    <a:gd name="T24" fmla="*/ 528 w 1392"/>
                    <a:gd name="T25" fmla="*/ 144 h 3120"/>
                    <a:gd name="T26" fmla="*/ 624 w 1392"/>
                    <a:gd name="T27" fmla="*/ 0 h 3120"/>
                    <a:gd name="T28" fmla="*/ 720 w 1392"/>
                    <a:gd name="T29" fmla="*/ 0 h 3120"/>
                    <a:gd name="T30" fmla="*/ 960 w 1392"/>
                    <a:gd name="T31" fmla="*/ 48 h 3120"/>
                    <a:gd name="T32" fmla="*/ 960 w 1392"/>
                    <a:gd name="T33" fmla="*/ 144 h 3120"/>
                    <a:gd name="T34" fmla="*/ 912 w 1392"/>
                    <a:gd name="T35" fmla="*/ 384 h 3120"/>
                    <a:gd name="T36" fmla="*/ 912 w 1392"/>
                    <a:gd name="T37" fmla="*/ 432 h 3120"/>
                    <a:gd name="T38" fmla="*/ 902 w 1392"/>
                    <a:gd name="T39" fmla="*/ 459 h 3120"/>
                    <a:gd name="T40" fmla="*/ 1248 w 1392"/>
                    <a:gd name="T41" fmla="*/ 528 h 3120"/>
                    <a:gd name="T42" fmla="*/ 1344 w 1392"/>
                    <a:gd name="T43" fmla="*/ 1152 h 3120"/>
                    <a:gd name="T44" fmla="*/ 1296 w 1392"/>
                    <a:gd name="T45" fmla="*/ 1536 h 3120"/>
                    <a:gd name="T46" fmla="*/ 1248 w 1392"/>
                    <a:gd name="T47" fmla="*/ 1536 h 3120"/>
                    <a:gd name="T48" fmla="*/ 1248 w 1392"/>
                    <a:gd name="T49" fmla="*/ 1632 h 3120"/>
                    <a:gd name="T50" fmla="*/ 1392 w 1392"/>
                    <a:gd name="T51" fmla="*/ 1728 h 3120"/>
                    <a:gd name="T52" fmla="*/ 1344 w 1392"/>
                    <a:gd name="T53" fmla="*/ 2208 h 3120"/>
                    <a:gd name="T54" fmla="*/ 1248 w 1392"/>
                    <a:gd name="T55" fmla="*/ 2208 h 3120"/>
                    <a:gd name="T56" fmla="*/ 1104 w 1392"/>
                    <a:gd name="T57" fmla="*/ 2112 h 3120"/>
                    <a:gd name="T58" fmla="*/ 1056 w 1392"/>
                    <a:gd name="T59" fmla="*/ 2880 h 3120"/>
                    <a:gd name="T60" fmla="*/ 1344 w 1392"/>
                    <a:gd name="T61" fmla="*/ 3024 h 3120"/>
                    <a:gd name="T62" fmla="*/ 1344 w 1392"/>
                    <a:gd name="T63" fmla="*/ 3072 h 3120"/>
                    <a:gd name="T64" fmla="*/ 816 w 1392"/>
                    <a:gd name="T65" fmla="*/ 2976 h 3120"/>
                    <a:gd name="T66" fmla="*/ 816 w 1392"/>
                    <a:gd name="T67" fmla="*/ 2880 h 3120"/>
                    <a:gd name="T68" fmla="*/ 768 w 1392"/>
                    <a:gd name="T69" fmla="*/ 2880 h 3120"/>
                    <a:gd name="T70" fmla="*/ 720 w 1392"/>
                    <a:gd name="T71" fmla="*/ 1824 h 3120"/>
                    <a:gd name="T72" fmla="*/ 672 w 1392"/>
                    <a:gd name="T73" fmla="*/ 1824 h 3120"/>
                    <a:gd name="T74" fmla="*/ 576 w 1392"/>
                    <a:gd name="T75" fmla="*/ 2880 h 3120"/>
                    <a:gd name="T76" fmla="*/ 576 w 1392"/>
                    <a:gd name="T77" fmla="*/ 2976 h 3120"/>
                    <a:gd name="T78" fmla="*/ 480 w 1392"/>
                    <a:gd name="T79" fmla="*/ 3072 h 3120"/>
                    <a:gd name="T80" fmla="*/ 336 w 1392"/>
                    <a:gd name="T81" fmla="*/ 3120 h 3120"/>
                    <a:gd name="T82" fmla="*/ 288 w 1392"/>
                    <a:gd name="T83" fmla="*/ 3072 h 312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392" h="3120">
                      <a:moveTo>
                        <a:pt x="288" y="3024"/>
                      </a:moveTo>
                      <a:lnTo>
                        <a:pt x="336" y="2928"/>
                      </a:lnTo>
                      <a:lnTo>
                        <a:pt x="384" y="2880"/>
                      </a:lnTo>
                      <a:lnTo>
                        <a:pt x="336" y="2880"/>
                      </a:lnTo>
                      <a:lnTo>
                        <a:pt x="336" y="1632"/>
                      </a:lnTo>
                      <a:lnTo>
                        <a:pt x="192" y="1584"/>
                      </a:lnTo>
                      <a:lnTo>
                        <a:pt x="121" y="1527"/>
                      </a:lnTo>
                      <a:lnTo>
                        <a:pt x="192" y="1344"/>
                      </a:lnTo>
                      <a:lnTo>
                        <a:pt x="0" y="1056"/>
                      </a:lnTo>
                      <a:lnTo>
                        <a:pt x="144" y="528"/>
                      </a:lnTo>
                      <a:lnTo>
                        <a:pt x="576" y="432"/>
                      </a:lnTo>
                      <a:lnTo>
                        <a:pt x="576" y="384"/>
                      </a:lnTo>
                      <a:lnTo>
                        <a:pt x="528" y="144"/>
                      </a:lnTo>
                      <a:lnTo>
                        <a:pt x="624" y="0"/>
                      </a:lnTo>
                      <a:lnTo>
                        <a:pt x="720" y="0"/>
                      </a:lnTo>
                      <a:lnTo>
                        <a:pt x="960" y="48"/>
                      </a:lnTo>
                      <a:lnTo>
                        <a:pt x="960" y="144"/>
                      </a:lnTo>
                      <a:lnTo>
                        <a:pt x="912" y="384"/>
                      </a:lnTo>
                      <a:lnTo>
                        <a:pt x="912" y="432"/>
                      </a:lnTo>
                      <a:lnTo>
                        <a:pt x="902" y="459"/>
                      </a:lnTo>
                      <a:lnTo>
                        <a:pt x="1248" y="528"/>
                      </a:lnTo>
                      <a:lnTo>
                        <a:pt x="1344" y="1152"/>
                      </a:lnTo>
                      <a:lnTo>
                        <a:pt x="1296" y="1536"/>
                      </a:lnTo>
                      <a:lnTo>
                        <a:pt x="1248" y="1536"/>
                      </a:lnTo>
                      <a:lnTo>
                        <a:pt x="1248" y="1632"/>
                      </a:lnTo>
                      <a:lnTo>
                        <a:pt x="1392" y="1728"/>
                      </a:lnTo>
                      <a:lnTo>
                        <a:pt x="1344" y="2208"/>
                      </a:lnTo>
                      <a:lnTo>
                        <a:pt x="1248" y="2208"/>
                      </a:lnTo>
                      <a:lnTo>
                        <a:pt x="1104" y="2112"/>
                      </a:lnTo>
                      <a:lnTo>
                        <a:pt x="1056" y="2880"/>
                      </a:lnTo>
                      <a:lnTo>
                        <a:pt x="1344" y="3024"/>
                      </a:lnTo>
                      <a:lnTo>
                        <a:pt x="1344" y="3072"/>
                      </a:lnTo>
                      <a:lnTo>
                        <a:pt x="816" y="2976"/>
                      </a:lnTo>
                      <a:lnTo>
                        <a:pt x="816" y="2880"/>
                      </a:lnTo>
                      <a:lnTo>
                        <a:pt x="768" y="2880"/>
                      </a:lnTo>
                      <a:lnTo>
                        <a:pt x="720" y="1824"/>
                      </a:lnTo>
                      <a:lnTo>
                        <a:pt x="672" y="1824"/>
                      </a:lnTo>
                      <a:lnTo>
                        <a:pt x="576" y="2880"/>
                      </a:lnTo>
                      <a:lnTo>
                        <a:pt x="576" y="2976"/>
                      </a:lnTo>
                      <a:lnTo>
                        <a:pt x="480" y="3072"/>
                      </a:lnTo>
                      <a:lnTo>
                        <a:pt x="336" y="3120"/>
                      </a:lnTo>
                      <a:lnTo>
                        <a:pt x="288" y="3072"/>
                      </a:lnTo>
                    </a:path>
                  </a:pathLst>
                </a:custGeom>
                <a:solidFill>
                  <a:srgbClr val="FFFFCC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3212" y="1731"/>
                  <a:ext cx="101" cy="238"/>
                </a:xfrm>
                <a:custGeom>
                  <a:avLst/>
                  <a:gdLst>
                    <a:gd name="T0" fmla="*/ 48 w 96"/>
                    <a:gd name="T1" fmla="*/ 240 h 240"/>
                    <a:gd name="T2" fmla="*/ 0 w 96"/>
                    <a:gd name="T3" fmla="*/ 240 h 240"/>
                    <a:gd name="T4" fmla="*/ 48 w 96"/>
                    <a:gd name="T5" fmla="*/ 0 h 240"/>
                    <a:gd name="T6" fmla="*/ 96 w 96"/>
                    <a:gd name="T7" fmla="*/ 144 h 240"/>
                    <a:gd name="T8" fmla="*/ 48 w 96"/>
                    <a:gd name="T9" fmla="*/ 240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6" h="240">
                      <a:moveTo>
                        <a:pt x="48" y="240"/>
                      </a:moveTo>
                      <a:lnTo>
                        <a:pt x="0" y="240"/>
                      </a:lnTo>
                      <a:lnTo>
                        <a:pt x="48" y="0"/>
                      </a:lnTo>
                      <a:lnTo>
                        <a:pt x="96" y="144"/>
                      </a:lnTo>
                      <a:lnTo>
                        <a:pt x="48" y="24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Freeform 18"/>
                <p:cNvSpPr>
                  <a:spLocks/>
                </p:cNvSpPr>
                <p:nvPr/>
              </p:nvSpPr>
              <p:spPr bwMode="auto">
                <a:xfrm>
                  <a:off x="3981" y="1875"/>
                  <a:ext cx="55" cy="238"/>
                </a:xfrm>
                <a:custGeom>
                  <a:avLst/>
                  <a:gdLst>
                    <a:gd name="T0" fmla="*/ 0 w 48"/>
                    <a:gd name="T1" fmla="*/ 240 h 240"/>
                    <a:gd name="T2" fmla="*/ 0 w 48"/>
                    <a:gd name="T3" fmla="*/ 0 h 240"/>
                    <a:gd name="T4" fmla="*/ 48 w 48"/>
                    <a:gd name="T5" fmla="*/ 96 h 240"/>
                    <a:gd name="T6" fmla="*/ 0 w 48"/>
                    <a:gd name="T7" fmla="*/ 240 h 2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240">
                      <a:moveTo>
                        <a:pt x="0" y="240"/>
                      </a:moveTo>
                      <a:lnTo>
                        <a:pt x="0" y="0"/>
                      </a:lnTo>
                      <a:lnTo>
                        <a:pt x="48" y="96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169" name="Group 19"/>
              <p:cNvGrpSpPr>
                <a:grpSpLocks/>
              </p:cNvGrpSpPr>
              <p:nvPr/>
            </p:nvGrpSpPr>
            <p:grpSpPr bwMode="auto">
              <a:xfrm>
                <a:off x="1463" y="912"/>
                <a:ext cx="1369" cy="2976"/>
                <a:chOff x="1463" y="912"/>
                <a:chExt cx="1369" cy="2976"/>
              </a:xfrm>
            </p:grpSpPr>
            <p:sp>
              <p:nvSpPr>
                <p:cNvPr id="15" name="Freeform 20"/>
                <p:cNvSpPr>
                  <a:spLocks/>
                </p:cNvSpPr>
                <p:nvPr/>
              </p:nvSpPr>
              <p:spPr bwMode="auto">
                <a:xfrm>
                  <a:off x="1463" y="910"/>
                  <a:ext cx="1410" cy="2976"/>
                </a:xfrm>
                <a:custGeom>
                  <a:avLst/>
                  <a:gdLst>
                    <a:gd name="T0" fmla="*/ 121 w 1369"/>
                    <a:gd name="T1" fmla="*/ 2928 h 2976"/>
                    <a:gd name="T2" fmla="*/ 169 w 1369"/>
                    <a:gd name="T3" fmla="*/ 2880 h 2976"/>
                    <a:gd name="T4" fmla="*/ 265 w 1369"/>
                    <a:gd name="T5" fmla="*/ 2736 h 2976"/>
                    <a:gd name="T6" fmla="*/ 217 w 1369"/>
                    <a:gd name="T7" fmla="*/ 2160 h 2976"/>
                    <a:gd name="T8" fmla="*/ 121 w 1369"/>
                    <a:gd name="T9" fmla="*/ 2064 h 2976"/>
                    <a:gd name="T10" fmla="*/ 73 w 1369"/>
                    <a:gd name="T11" fmla="*/ 1584 h 2976"/>
                    <a:gd name="T12" fmla="*/ 0 w 1369"/>
                    <a:gd name="T13" fmla="*/ 1488 h 2976"/>
                    <a:gd name="T14" fmla="*/ 25 w 1369"/>
                    <a:gd name="T15" fmla="*/ 1056 h 2976"/>
                    <a:gd name="T16" fmla="*/ 73 w 1369"/>
                    <a:gd name="T17" fmla="*/ 528 h 2976"/>
                    <a:gd name="T18" fmla="*/ 409 w 1369"/>
                    <a:gd name="T19" fmla="*/ 432 h 2976"/>
                    <a:gd name="T20" fmla="*/ 217 w 1369"/>
                    <a:gd name="T21" fmla="*/ 336 h 2976"/>
                    <a:gd name="T22" fmla="*/ 313 w 1369"/>
                    <a:gd name="T23" fmla="*/ 48 h 2976"/>
                    <a:gd name="T24" fmla="*/ 553 w 1369"/>
                    <a:gd name="T25" fmla="*/ 0 h 2976"/>
                    <a:gd name="T26" fmla="*/ 793 w 1369"/>
                    <a:gd name="T27" fmla="*/ 96 h 2976"/>
                    <a:gd name="T28" fmla="*/ 889 w 1369"/>
                    <a:gd name="T29" fmla="*/ 432 h 2976"/>
                    <a:gd name="T30" fmla="*/ 649 w 1369"/>
                    <a:gd name="T31" fmla="*/ 480 h 2976"/>
                    <a:gd name="T32" fmla="*/ 985 w 1369"/>
                    <a:gd name="T33" fmla="*/ 576 h 2976"/>
                    <a:gd name="T34" fmla="*/ 1129 w 1369"/>
                    <a:gd name="T35" fmla="*/ 1104 h 2976"/>
                    <a:gd name="T36" fmla="*/ 1177 w 1369"/>
                    <a:gd name="T37" fmla="*/ 1488 h 2976"/>
                    <a:gd name="T38" fmla="*/ 1081 w 1369"/>
                    <a:gd name="T39" fmla="*/ 1488 h 2976"/>
                    <a:gd name="T40" fmla="*/ 1129 w 1369"/>
                    <a:gd name="T41" fmla="*/ 1536 h 2976"/>
                    <a:gd name="T42" fmla="*/ 1321 w 1369"/>
                    <a:gd name="T43" fmla="*/ 1488 h 2976"/>
                    <a:gd name="T44" fmla="*/ 1321 w 1369"/>
                    <a:gd name="T45" fmla="*/ 1968 h 2976"/>
                    <a:gd name="T46" fmla="*/ 1081 w 1369"/>
                    <a:gd name="T47" fmla="*/ 2064 h 2976"/>
                    <a:gd name="T48" fmla="*/ 1081 w 1369"/>
                    <a:gd name="T49" fmla="*/ 2208 h 2976"/>
                    <a:gd name="T50" fmla="*/ 1033 w 1369"/>
                    <a:gd name="T51" fmla="*/ 2208 h 2976"/>
                    <a:gd name="T52" fmla="*/ 1129 w 1369"/>
                    <a:gd name="T53" fmla="*/ 2688 h 2976"/>
                    <a:gd name="T54" fmla="*/ 1273 w 1369"/>
                    <a:gd name="T55" fmla="*/ 2880 h 2976"/>
                    <a:gd name="T56" fmla="*/ 1369 w 1369"/>
                    <a:gd name="T57" fmla="*/ 2928 h 2976"/>
                    <a:gd name="T58" fmla="*/ 1177 w 1369"/>
                    <a:gd name="T59" fmla="*/ 2928 h 2976"/>
                    <a:gd name="T60" fmla="*/ 1033 w 1369"/>
                    <a:gd name="T61" fmla="*/ 2832 h 2976"/>
                    <a:gd name="T62" fmla="*/ 985 w 1369"/>
                    <a:gd name="T63" fmla="*/ 2784 h 2976"/>
                    <a:gd name="T64" fmla="*/ 985 w 1369"/>
                    <a:gd name="T65" fmla="*/ 2736 h 2976"/>
                    <a:gd name="T66" fmla="*/ 793 w 1369"/>
                    <a:gd name="T67" fmla="*/ 2208 h 2976"/>
                    <a:gd name="T68" fmla="*/ 505 w 1369"/>
                    <a:gd name="T69" fmla="*/ 2208 h 2976"/>
                    <a:gd name="T70" fmla="*/ 457 w 1369"/>
                    <a:gd name="T71" fmla="*/ 2784 h 2976"/>
                    <a:gd name="T72" fmla="*/ 409 w 1369"/>
                    <a:gd name="T73" fmla="*/ 2880 h 2976"/>
                    <a:gd name="T74" fmla="*/ 386 w 1369"/>
                    <a:gd name="T75" fmla="*/ 2901 h 2976"/>
                    <a:gd name="T76" fmla="*/ 296 w 1369"/>
                    <a:gd name="T77" fmla="*/ 2975 h 2976"/>
                    <a:gd name="T78" fmla="*/ 217 w 1369"/>
                    <a:gd name="T79" fmla="*/ 2976 h 2976"/>
                    <a:gd name="T80" fmla="*/ 169 w 1369"/>
                    <a:gd name="T81" fmla="*/ 2976 h 2976"/>
                    <a:gd name="T82" fmla="*/ 121 w 1369"/>
                    <a:gd name="T83" fmla="*/ 2928 h 297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369" h="2976">
                      <a:moveTo>
                        <a:pt x="121" y="2928"/>
                      </a:moveTo>
                      <a:lnTo>
                        <a:pt x="169" y="2880"/>
                      </a:lnTo>
                      <a:lnTo>
                        <a:pt x="265" y="2736"/>
                      </a:lnTo>
                      <a:lnTo>
                        <a:pt x="217" y="2160"/>
                      </a:lnTo>
                      <a:lnTo>
                        <a:pt x="121" y="2064"/>
                      </a:lnTo>
                      <a:lnTo>
                        <a:pt x="73" y="1584"/>
                      </a:lnTo>
                      <a:lnTo>
                        <a:pt x="0" y="1488"/>
                      </a:lnTo>
                      <a:lnTo>
                        <a:pt x="25" y="1056"/>
                      </a:lnTo>
                      <a:lnTo>
                        <a:pt x="73" y="528"/>
                      </a:lnTo>
                      <a:lnTo>
                        <a:pt x="409" y="432"/>
                      </a:lnTo>
                      <a:lnTo>
                        <a:pt x="217" y="336"/>
                      </a:lnTo>
                      <a:lnTo>
                        <a:pt x="313" y="48"/>
                      </a:lnTo>
                      <a:lnTo>
                        <a:pt x="553" y="0"/>
                      </a:lnTo>
                      <a:lnTo>
                        <a:pt x="793" y="96"/>
                      </a:lnTo>
                      <a:lnTo>
                        <a:pt x="889" y="432"/>
                      </a:lnTo>
                      <a:lnTo>
                        <a:pt x="649" y="480"/>
                      </a:lnTo>
                      <a:lnTo>
                        <a:pt x="985" y="576"/>
                      </a:lnTo>
                      <a:lnTo>
                        <a:pt x="1129" y="1104"/>
                      </a:lnTo>
                      <a:lnTo>
                        <a:pt x="1177" y="1488"/>
                      </a:lnTo>
                      <a:lnTo>
                        <a:pt x="1081" y="1488"/>
                      </a:lnTo>
                      <a:lnTo>
                        <a:pt x="1129" y="1536"/>
                      </a:lnTo>
                      <a:lnTo>
                        <a:pt x="1321" y="1488"/>
                      </a:lnTo>
                      <a:lnTo>
                        <a:pt x="1321" y="1968"/>
                      </a:lnTo>
                      <a:lnTo>
                        <a:pt x="1081" y="2064"/>
                      </a:lnTo>
                      <a:lnTo>
                        <a:pt x="1081" y="2208"/>
                      </a:lnTo>
                      <a:lnTo>
                        <a:pt x="1033" y="2208"/>
                      </a:lnTo>
                      <a:lnTo>
                        <a:pt x="1129" y="2688"/>
                      </a:lnTo>
                      <a:lnTo>
                        <a:pt x="1273" y="2880"/>
                      </a:lnTo>
                      <a:lnTo>
                        <a:pt x="1369" y="2928"/>
                      </a:lnTo>
                      <a:lnTo>
                        <a:pt x="1177" y="2928"/>
                      </a:lnTo>
                      <a:lnTo>
                        <a:pt x="1033" y="2832"/>
                      </a:lnTo>
                      <a:lnTo>
                        <a:pt x="985" y="2784"/>
                      </a:lnTo>
                      <a:lnTo>
                        <a:pt x="985" y="2736"/>
                      </a:lnTo>
                      <a:lnTo>
                        <a:pt x="793" y="2208"/>
                      </a:lnTo>
                      <a:lnTo>
                        <a:pt x="505" y="2208"/>
                      </a:lnTo>
                      <a:lnTo>
                        <a:pt x="457" y="2784"/>
                      </a:lnTo>
                      <a:lnTo>
                        <a:pt x="409" y="2880"/>
                      </a:lnTo>
                      <a:lnTo>
                        <a:pt x="386" y="2901"/>
                      </a:lnTo>
                      <a:lnTo>
                        <a:pt x="296" y="2975"/>
                      </a:lnTo>
                      <a:lnTo>
                        <a:pt x="217" y="2976"/>
                      </a:lnTo>
                      <a:lnTo>
                        <a:pt x="169" y="2976"/>
                      </a:lnTo>
                      <a:lnTo>
                        <a:pt x="121" y="2928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Freeform 21"/>
                <p:cNvSpPr>
                  <a:spLocks/>
                </p:cNvSpPr>
                <p:nvPr/>
              </p:nvSpPr>
              <p:spPr bwMode="auto">
                <a:xfrm>
                  <a:off x="2260" y="1777"/>
                  <a:ext cx="147" cy="477"/>
                </a:xfrm>
                <a:custGeom>
                  <a:avLst/>
                  <a:gdLst>
                    <a:gd name="T0" fmla="*/ 144 w 144"/>
                    <a:gd name="T1" fmla="*/ 480 h 480"/>
                    <a:gd name="T2" fmla="*/ 0 w 144"/>
                    <a:gd name="T3" fmla="*/ 240 h 480"/>
                    <a:gd name="T4" fmla="*/ 48 w 144"/>
                    <a:gd name="T5" fmla="*/ 0 h 480"/>
                    <a:gd name="T6" fmla="*/ 144 w 144"/>
                    <a:gd name="T7" fmla="*/ 288 h 480"/>
                    <a:gd name="T8" fmla="*/ 144 w 144"/>
                    <a:gd name="T9" fmla="*/ 480 h 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4" h="480">
                      <a:moveTo>
                        <a:pt x="144" y="480"/>
                      </a:moveTo>
                      <a:lnTo>
                        <a:pt x="0" y="240"/>
                      </a:lnTo>
                      <a:lnTo>
                        <a:pt x="48" y="0"/>
                      </a:lnTo>
                      <a:lnTo>
                        <a:pt x="144" y="288"/>
                      </a:lnTo>
                      <a:lnTo>
                        <a:pt x="144" y="48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Freeform 22"/>
                <p:cNvSpPr>
                  <a:spLocks/>
                </p:cNvSpPr>
                <p:nvPr/>
              </p:nvSpPr>
              <p:spPr bwMode="auto">
                <a:xfrm>
                  <a:off x="1683" y="1726"/>
                  <a:ext cx="92" cy="332"/>
                </a:xfrm>
                <a:custGeom>
                  <a:avLst/>
                  <a:gdLst>
                    <a:gd name="T0" fmla="*/ 0 w 96"/>
                    <a:gd name="T1" fmla="*/ 336 h 336"/>
                    <a:gd name="T2" fmla="*/ 0 w 96"/>
                    <a:gd name="T3" fmla="*/ 0 h 336"/>
                    <a:gd name="T4" fmla="*/ 96 w 96"/>
                    <a:gd name="T5" fmla="*/ 240 h 336"/>
                    <a:gd name="T6" fmla="*/ 0 w 96"/>
                    <a:gd name="T7" fmla="*/ 336 h 3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6" h="336">
                      <a:moveTo>
                        <a:pt x="0" y="336"/>
                      </a:moveTo>
                      <a:lnTo>
                        <a:pt x="0" y="0"/>
                      </a:lnTo>
                      <a:lnTo>
                        <a:pt x="96" y="24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3504" y="768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1400" b="1" kern="0">
                  <a:solidFill>
                    <a:srgbClr val="000000"/>
                  </a:solidFill>
                </a:rPr>
                <a:t>Scientific &amp; Commercial Users </a:t>
              </a:r>
              <a:endParaRPr lang="en-US" sz="1400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8438" name="Group 24"/>
          <p:cNvGrpSpPr>
            <a:grpSpLocks/>
          </p:cNvGrpSpPr>
          <p:nvPr/>
        </p:nvGrpSpPr>
        <p:grpSpPr bwMode="auto">
          <a:xfrm>
            <a:off x="2136775" y="1458913"/>
            <a:ext cx="6356350" cy="3962400"/>
            <a:chOff x="1056" y="1152"/>
            <a:chExt cx="3696" cy="2496"/>
          </a:xfrm>
        </p:grpSpPr>
        <p:sp>
          <p:nvSpPr>
            <p:cNvPr id="30" name="AutoShape 25"/>
            <p:cNvSpPr>
              <a:spLocks noChangeArrowheads="1"/>
            </p:cNvSpPr>
            <p:nvPr/>
          </p:nvSpPr>
          <p:spPr bwMode="auto">
            <a:xfrm>
              <a:off x="2736" y="3168"/>
              <a:ext cx="336" cy="480"/>
            </a:xfrm>
            <a:prstGeom prst="upDownArrow">
              <a:avLst>
                <a:gd name="adj1" fmla="val 50000"/>
                <a:gd name="adj2" fmla="val 28571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AutoShape 26"/>
            <p:cNvSpPr>
              <a:spLocks noChangeArrowheads="1"/>
            </p:cNvSpPr>
            <p:nvPr/>
          </p:nvSpPr>
          <p:spPr bwMode="auto">
            <a:xfrm>
              <a:off x="2736" y="1152"/>
              <a:ext cx="336" cy="480"/>
            </a:xfrm>
            <a:prstGeom prst="upDownArrow">
              <a:avLst>
                <a:gd name="adj1" fmla="val 50000"/>
                <a:gd name="adj2" fmla="val 28571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 rot="-5400000">
              <a:off x="1128" y="2160"/>
              <a:ext cx="336" cy="480"/>
            </a:xfrm>
            <a:prstGeom prst="upDownArrow">
              <a:avLst>
                <a:gd name="adj1" fmla="val 50000"/>
                <a:gd name="adj2" fmla="val 28571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 rot="-5400000">
              <a:off x="4344" y="2136"/>
              <a:ext cx="336" cy="480"/>
            </a:xfrm>
            <a:prstGeom prst="upDownArrow">
              <a:avLst>
                <a:gd name="adj1" fmla="val 50000"/>
                <a:gd name="adj2" fmla="val 28571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439" name="Group 29"/>
          <p:cNvGrpSpPr>
            <a:grpSpLocks/>
          </p:cNvGrpSpPr>
          <p:nvPr/>
        </p:nvGrpSpPr>
        <p:grpSpPr bwMode="auto">
          <a:xfrm>
            <a:off x="4117975" y="2525713"/>
            <a:ext cx="2476500" cy="1905000"/>
            <a:chOff x="5129" y="336"/>
            <a:chExt cx="1440" cy="1200"/>
          </a:xfrm>
        </p:grpSpPr>
        <p:sp>
          <p:nvSpPr>
            <p:cNvPr id="35" name="AutoShape 30"/>
            <p:cNvSpPr>
              <a:spLocks noChangeArrowheads="1"/>
            </p:cNvSpPr>
            <p:nvPr/>
          </p:nvSpPr>
          <p:spPr bwMode="auto">
            <a:xfrm>
              <a:off x="5129" y="336"/>
              <a:ext cx="1440" cy="1200"/>
            </a:xfrm>
            <a:prstGeom prst="roundRect">
              <a:avLst>
                <a:gd name="adj" fmla="val 7144"/>
              </a:avLst>
            </a:prstGeom>
            <a:solidFill>
              <a:srgbClr val="00FFFF"/>
            </a:solidFill>
            <a:ln w="9525">
              <a:round/>
              <a:headEnd/>
              <a:tailEnd/>
            </a:ln>
            <a:effectLst/>
            <a:scene3d>
              <a:camera prst="legacyObliqueTop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91919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5184" y="373"/>
              <a:ext cx="13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FFFF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kern="0" smtClean="0">
                  <a:solidFill>
                    <a:srgbClr val="000000"/>
                  </a:solidFill>
                </a:rPr>
                <a:t>Product Library</a:t>
              </a:r>
              <a:endParaRPr lang="en-US" altLang="en-US" sz="1400" kern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>
              <a:off x="5849" y="576"/>
              <a:ext cx="624" cy="912"/>
            </a:xfrm>
            <a:prstGeom prst="roundRect">
              <a:avLst>
                <a:gd name="adj" fmla="val 7144"/>
              </a:avLst>
            </a:prstGeom>
            <a:solidFill>
              <a:srgbClr val="29A32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91919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AutoShape 33"/>
            <p:cNvSpPr>
              <a:spLocks noChangeArrowheads="1"/>
            </p:cNvSpPr>
            <p:nvPr/>
          </p:nvSpPr>
          <p:spPr bwMode="auto">
            <a:xfrm>
              <a:off x="5225" y="576"/>
              <a:ext cx="624" cy="912"/>
            </a:xfrm>
            <a:prstGeom prst="roundRect">
              <a:avLst>
                <a:gd name="adj" fmla="val 7144"/>
              </a:avLst>
            </a:prstGeom>
            <a:solidFill>
              <a:srgbClr val="2892DA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91919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5897" y="586"/>
              <a:ext cx="5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FFFF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400" kern="0" smtClean="0">
                  <a:solidFill>
                    <a:srgbClr val="000000"/>
                  </a:solidFill>
                </a:rPr>
                <a:t>Archive</a:t>
              </a:r>
            </a:p>
          </p:txBody>
        </p:sp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5273" y="586"/>
              <a:ext cx="5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3300"/>
                      </a:gs>
                      <a:gs pos="50000">
                        <a:srgbClr val="FFFFFF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400" kern="0" smtClean="0">
                  <a:solidFill>
                    <a:srgbClr val="000000"/>
                  </a:solidFill>
                </a:rPr>
                <a:t>Inventory</a:t>
              </a:r>
            </a:p>
          </p:txBody>
        </p:sp>
        <p:pic>
          <p:nvPicPr>
            <p:cNvPr id="19160" name="Picture 36" descr="archive-total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" y="720"/>
              <a:ext cx="119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AutoShape 37"/>
          <p:cNvSpPr>
            <a:spLocks noChangeArrowheads="1"/>
          </p:cNvSpPr>
          <p:nvPr/>
        </p:nvSpPr>
        <p:spPr bwMode="auto">
          <a:xfrm rot="16200000">
            <a:off x="1482725" y="3192463"/>
            <a:ext cx="2133600" cy="495300"/>
          </a:xfrm>
          <a:prstGeom prst="roundRect">
            <a:avLst>
              <a:gd name="adj" fmla="val 7144"/>
            </a:avLst>
          </a:prstGeom>
          <a:solidFill>
            <a:srgbClr val="FFCCFF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91919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smtClean="0">
                <a:solidFill>
                  <a:srgbClr val="000000"/>
                </a:solidFill>
              </a:rPr>
              <a:t> Product &amp; Order</a:t>
            </a:r>
            <a:br>
              <a:rPr lang="en-US" altLang="en-US" sz="1400" kern="0" smtClean="0">
                <a:solidFill>
                  <a:srgbClr val="000000"/>
                </a:solidFill>
              </a:rPr>
            </a:br>
            <a:r>
              <a:rPr lang="en-US" altLang="en-US" sz="1400" kern="0" smtClean="0">
                <a:solidFill>
                  <a:srgbClr val="000000"/>
                </a:solidFill>
              </a:rPr>
              <a:t>Interface</a:t>
            </a:r>
          </a:p>
        </p:txBody>
      </p:sp>
      <p:sp>
        <p:nvSpPr>
          <p:cNvPr id="43" name="AutoShape 38"/>
          <p:cNvSpPr>
            <a:spLocks noChangeArrowheads="1"/>
          </p:cNvSpPr>
          <p:nvPr/>
        </p:nvSpPr>
        <p:spPr bwMode="auto">
          <a:xfrm rot="16200000">
            <a:off x="7019925" y="3192463"/>
            <a:ext cx="2133600" cy="495300"/>
          </a:xfrm>
          <a:prstGeom prst="roundRect">
            <a:avLst>
              <a:gd name="adj" fmla="val 7144"/>
            </a:avLst>
          </a:prstGeom>
          <a:solidFill>
            <a:srgbClr val="FFCCFF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91919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smtClean="0">
                <a:solidFill>
                  <a:srgbClr val="000000"/>
                </a:solidFill>
              </a:rPr>
              <a:t>Operator Interface</a:t>
            </a:r>
          </a:p>
        </p:txBody>
      </p:sp>
      <p:sp>
        <p:nvSpPr>
          <p:cNvPr id="44" name="AutoShape 39"/>
          <p:cNvSpPr>
            <a:spLocks noChangeArrowheads="1"/>
          </p:cNvSpPr>
          <p:nvPr/>
        </p:nvSpPr>
        <p:spPr bwMode="auto">
          <a:xfrm>
            <a:off x="3860800" y="1611313"/>
            <a:ext cx="2965450" cy="457200"/>
          </a:xfrm>
          <a:prstGeom prst="roundRect">
            <a:avLst>
              <a:gd name="adj" fmla="val 7144"/>
            </a:avLst>
          </a:prstGeom>
          <a:solidFill>
            <a:srgbClr val="FFCCFF"/>
          </a:solidFill>
          <a:ln w="9525"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91919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smtClean="0">
                <a:solidFill>
                  <a:srgbClr val="000000"/>
                </a:solidFill>
              </a:rPr>
              <a:t>User</a:t>
            </a:r>
            <a:r>
              <a:rPr lang="en-US" altLang="en-US" sz="800" kern="0" smtClean="0">
                <a:solidFill>
                  <a:srgbClr val="000000"/>
                </a:solidFill>
              </a:rPr>
              <a:t> </a:t>
            </a:r>
            <a:r>
              <a:rPr lang="en-US" altLang="en-US" sz="1400" kern="0" smtClean="0">
                <a:solidFill>
                  <a:srgbClr val="000000"/>
                </a:solidFill>
              </a:rPr>
              <a:t>Information</a:t>
            </a:r>
            <a:r>
              <a:rPr lang="en-US" altLang="en-US" sz="800" kern="0" smtClean="0">
                <a:solidFill>
                  <a:srgbClr val="000000"/>
                </a:solidFill>
              </a:rPr>
              <a:t> </a:t>
            </a:r>
            <a:r>
              <a:rPr lang="en-US" altLang="en-US" sz="1400" kern="0" smtClean="0">
                <a:solidFill>
                  <a:srgbClr val="000000"/>
                </a:solidFill>
              </a:rPr>
              <a:t>Services</a:t>
            </a:r>
            <a:br>
              <a:rPr lang="en-US" altLang="en-US" sz="1400" kern="0" smtClean="0">
                <a:solidFill>
                  <a:srgbClr val="000000"/>
                </a:solidFill>
              </a:rPr>
            </a:br>
            <a:r>
              <a:rPr lang="en-US" altLang="en-US" sz="1400" kern="0" smtClean="0">
                <a:solidFill>
                  <a:srgbClr val="000000"/>
                </a:solidFill>
              </a:rPr>
              <a:t>EOWEB</a:t>
            </a:r>
            <a:r>
              <a:rPr lang="en-US" altLang="en-US" sz="1400" kern="0" baseline="30000" smtClean="0">
                <a:solidFill>
                  <a:srgbClr val="000000"/>
                </a:solidFill>
              </a:rPr>
              <a:t>®</a:t>
            </a:r>
            <a:r>
              <a:rPr lang="en-US" altLang="en-US" sz="1400" kern="0" smtClean="0">
                <a:solidFill>
                  <a:srgbClr val="000000"/>
                </a:solidFill>
              </a:rPr>
              <a:t> / Geoservice</a:t>
            </a:r>
          </a:p>
        </p:txBody>
      </p:sp>
      <p:sp>
        <p:nvSpPr>
          <p:cNvPr id="45" name="AutoShape 40"/>
          <p:cNvSpPr>
            <a:spLocks noChangeArrowheads="1"/>
          </p:cNvSpPr>
          <p:nvPr/>
        </p:nvSpPr>
        <p:spPr bwMode="auto">
          <a:xfrm>
            <a:off x="4200525" y="4811713"/>
            <a:ext cx="2311400" cy="457200"/>
          </a:xfrm>
          <a:prstGeom prst="roundRect">
            <a:avLst>
              <a:gd name="adj" fmla="val 7144"/>
            </a:avLst>
          </a:prstGeom>
          <a:solidFill>
            <a:srgbClr val="FFCCFF"/>
          </a:solidFill>
          <a:ln w="9525"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91919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smtClean="0">
                <a:solidFill>
                  <a:srgbClr val="000000"/>
                </a:solidFill>
              </a:rPr>
              <a:t>Production Control</a:t>
            </a:r>
          </a:p>
        </p:txBody>
      </p:sp>
      <p:sp>
        <p:nvSpPr>
          <p:cNvPr id="46" name="AutoShape 41"/>
          <p:cNvSpPr>
            <a:spLocks noChangeArrowheads="1"/>
          </p:cNvSpPr>
          <p:nvPr/>
        </p:nvSpPr>
        <p:spPr bwMode="auto">
          <a:xfrm>
            <a:off x="3044825" y="2220913"/>
            <a:ext cx="908050" cy="1223962"/>
          </a:xfrm>
          <a:prstGeom prst="roundRect">
            <a:avLst>
              <a:gd name="adj" fmla="val 7144"/>
            </a:avLst>
          </a:prstGeom>
          <a:solidFill>
            <a:srgbClr val="CCFF99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91919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flatTx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smtClean="0">
                <a:solidFill>
                  <a:srgbClr val="000000"/>
                </a:solidFill>
              </a:rPr>
              <a:t>Order Manage-ment</a:t>
            </a:r>
          </a:p>
        </p:txBody>
      </p:sp>
      <p:sp>
        <p:nvSpPr>
          <p:cNvPr id="47" name="AutoShape 42"/>
          <p:cNvSpPr>
            <a:spLocks noChangeArrowheads="1"/>
          </p:cNvSpPr>
          <p:nvPr/>
        </p:nvSpPr>
        <p:spPr bwMode="auto">
          <a:xfrm>
            <a:off x="6759575" y="2220913"/>
            <a:ext cx="908050" cy="1223962"/>
          </a:xfrm>
          <a:prstGeom prst="roundRect">
            <a:avLst>
              <a:gd name="adj" fmla="val 7144"/>
            </a:avLst>
          </a:prstGeom>
          <a:solidFill>
            <a:srgbClr val="CCFF99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91919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flatTx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kern="0" smtClean="0">
                <a:solidFill>
                  <a:srgbClr val="000000"/>
                </a:solidFill>
              </a:rPr>
              <a:t>Online/</a:t>
            </a:r>
            <a:br>
              <a:rPr lang="en-US" altLang="en-US" sz="1400" kern="0" smtClean="0">
                <a:solidFill>
                  <a:srgbClr val="000000"/>
                </a:solidFill>
              </a:rPr>
            </a:br>
            <a:r>
              <a:rPr lang="en-US" altLang="en-US" sz="1400" kern="0" smtClean="0">
                <a:solidFill>
                  <a:srgbClr val="000000"/>
                </a:solidFill>
              </a:rPr>
              <a:t>Offline</a:t>
            </a:r>
            <a:br>
              <a:rPr lang="en-US" altLang="en-US" sz="1400" kern="0" smtClean="0">
                <a:solidFill>
                  <a:srgbClr val="000000"/>
                </a:solidFill>
              </a:rPr>
            </a:br>
            <a:r>
              <a:rPr lang="en-US" altLang="en-US" sz="1400" kern="0" smtClean="0">
                <a:solidFill>
                  <a:srgbClr val="000000"/>
                </a:solidFill>
              </a:rPr>
              <a:t>Delivery</a:t>
            </a:r>
          </a:p>
        </p:txBody>
      </p:sp>
      <p:grpSp>
        <p:nvGrpSpPr>
          <p:cNvPr id="18446" name="Group 43"/>
          <p:cNvGrpSpPr>
            <a:grpSpLocks/>
          </p:cNvGrpSpPr>
          <p:nvPr/>
        </p:nvGrpSpPr>
        <p:grpSpPr bwMode="auto">
          <a:xfrm>
            <a:off x="8620125" y="2982913"/>
            <a:ext cx="1228725" cy="914400"/>
            <a:chOff x="4896" y="2112"/>
            <a:chExt cx="645" cy="576"/>
          </a:xfrm>
        </p:grpSpPr>
        <p:sp>
          <p:nvSpPr>
            <p:cNvPr id="49" name="Text Box 44"/>
            <p:cNvSpPr txBox="1">
              <a:spLocks noChangeArrowheads="1"/>
            </p:cNvSpPr>
            <p:nvPr/>
          </p:nvSpPr>
          <p:spPr bwMode="auto">
            <a:xfrm>
              <a:off x="4896" y="2496"/>
              <a:ext cx="6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1400" b="1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Operators</a:t>
              </a:r>
              <a:endParaRPr lang="en-US" sz="1400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9144" name="Group 45"/>
            <p:cNvGrpSpPr>
              <a:grpSpLocks/>
            </p:cNvGrpSpPr>
            <p:nvPr/>
          </p:nvGrpSpPr>
          <p:grpSpPr bwMode="auto">
            <a:xfrm>
              <a:off x="4992" y="2112"/>
              <a:ext cx="432" cy="384"/>
              <a:chOff x="714" y="912"/>
              <a:chExt cx="4134" cy="2838"/>
            </a:xfrm>
          </p:grpSpPr>
          <p:grpSp>
            <p:nvGrpSpPr>
              <p:cNvPr id="19145" name="Group 46"/>
              <p:cNvGrpSpPr>
                <a:grpSpLocks/>
              </p:cNvGrpSpPr>
              <p:nvPr/>
            </p:nvGrpSpPr>
            <p:grpSpPr bwMode="auto">
              <a:xfrm>
                <a:off x="714" y="912"/>
                <a:ext cx="4134" cy="2838"/>
                <a:chOff x="714" y="912"/>
                <a:chExt cx="4134" cy="2838"/>
              </a:xfrm>
            </p:grpSpPr>
            <p:sp>
              <p:nvSpPr>
                <p:cNvPr id="53" name="Freeform 47"/>
                <p:cNvSpPr>
                  <a:spLocks/>
                </p:cNvSpPr>
                <p:nvPr/>
              </p:nvSpPr>
              <p:spPr bwMode="auto">
                <a:xfrm>
                  <a:off x="712" y="1969"/>
                  <a:ext cx="3230" cy="1781"/>
                </a:xfrm>
                <a:custGeom>
                  <a:avLst/>
                  <a:gdLst>
                    <a:gd name="T0" fmla="*/ 774 w 3222"/>
                    <a:gd name="T1" fmla="*/ 1392 h 1782"/>
                    <a:gd name="T2" fmla="*/ 3222 w 3222"/>
                    <a:gd name="T3" fmla="*/ 528 h 1782"/>
                    <a:gd name="T4" fmla="*/ 2166 w 3222"/>
                    <a:gd name="T5" fmla="*/ 0 h 1782"/>
                    <a:gd name="T6" fmla="*/ 6 w 3222"/>
                    <a:gd name="T7" fmla="*/ 672 h 1782"/>
                    <a:gd name="T8" fmla="*/ 0 w 3222"/>
                    <a:gd name="T9" fmla="*/ 1782 h 1782"/>
                    <a:gd name="T10" fmla="*/ 768 w 3222"/>
                    <a:gd name="T11" fmla="*/ 1782 h 1782"/>
                    <a:gd name="T12" fmla="*/ 774 w 3222"/>
                    <a:gd name="T13" fmla="*/ 1392 h 17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22" h="1782">
                      <a:moveTo>
                        <a:pt x="774" y="1392"/>
                      </a:moveTo>
                      <a:lnTo>
                        <a:pt x="3222" y="528"/>
                      </a:lnTo>
                      <a:lnTo>
                        <a:pt x="2166" y="0"/>
                      </a:lnTo>
                      <a:lnTo>
                        <a:pt x="6" y="672"/>
                      </a:lnTo>
                      <a:lnTo>
                        <a:pt x="0" y="1782"/>
                      </a:lnTo>
                      <a:lnTo>
                        <a:pt x="768" y="1782"/>
                      </a:lnTo>
                      <a:lnTo>
                        <a:pt x="774" y="1392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48"/>
                <p:cNvSpPr>
                  <a:spLocks/>
                </p:cNvSpPr>
                <p:nvPr/>
              </p:nvSpPr>
              <p:spPr bwMode="auto">
                <a:xfrm>
                  <a:off x="1390" y="1200"/>
                  <a:ext cx="1970" cy="1922"/>
                </a:xfrm>
                <a:custGeom>
                  <a:avLst/>
                  <a:gdLst>
                    <a:gd name="T0" fmla="*/ 336 w 1968"/>
                    <a:gd name="T1" fmla="*/ 1728 h 1920"/>
                    <a:gd name="T2" fmla="*/ 336 w 1968"/>
                    <a:gd name="T3" fmla="*/ 1440 h 1920"/>
                    <a:gd name="T4" fmla="*/ 480 w 1968"/>
                    <a:gd name="T5" fmla="*/ 1392 h 1920"/>
                    <a:gd name="T6" fmla="*/ 432 w 1968"/>
                    <a:gd name="T7" fmla="*/ 1296 h 1920"/>
                    <a:gd name="T8" fmla="*/ 144 w 1968"/>
                    <a:gd name="T9" fmla="*/ 1200 h 1920"/>
                    <a:gd name="T10" fmla="*/ 0 w 1968"/>
                    <a:gd name="T11" fmla="*/ 0 h 1920"/>
                    <a:gd name="T12" fmla="*/ 1104 w 1968"/>
                    <a:gd name="T13" fmla="*/ 96 h 1920"/>
                    <a:gd name="T14" fmla="*/ 1152 w 1968"/>
                    <a:gd name="T15" fmla="*/ 960 h 1920"/>
                    <a:gd name="T16" fmla="*/ 960 w 1968"/>
                    <a:gd name="T17" fmla="*/ 1104 h 1920"/>
                    <a:gd name="T18" fmla="*/ 1008 w 1968"/>
                    <a:gd name="T19" fmla="*/ 1152 h 1920"/>
                    <a:gd name="T20" fmla="*/ 1008 w 1968"/>
                    <a:gd name="T21" fmla="*/ 1248 h 1920"/>
                    <a:gd name="T22" fmla="*/ 1248 w 1968"/>
                    <a:gd name="T23" fmla="*/ 1200 h 1920"/>
                    <a:gd name="T24" fmla="*/ 1248 w 1968"/>
                    <a:gd name="T25" fmla="*/ 1392 h 1920"/>
                    <a:gd name="T26" fmla="*/ 1632 w 1968"/>
                    <a:gd name="T27" fmla="*/ 1248 h 1920"/>
                    <a:gd name="T28" fmla="*/ 1968 w 1968"/>
                    <a:gd name="T29" fmla="*/ 1488 h 1920"/>
                    <a:gd name="T30" fmla="*/ 1008 w 1968"/>
                    <a:gd name="T31" fmla="*/ 1920 h 1920"/>
                    <a:gd name="T32" fmla="*/ 672 w 1968"/>
                    <a:gd name="T33" fmla="*/ 1632 h 1920"/>
                    <a:gd name="T34" fmla="*/ 336 w 1968"/>
                    <a:gd name="T35" fmla="*/ 1728 h 19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968" h="1920">
                      <a:moveTo>
                        <a:pt x="336" y="1728"/>
                      </a:moveTo>
                      <a:lnTo>
                        <a:pt x="336" y="1440"/>
                      </a:lnTo>
                      <a:lnTo>
                        <a:pt x="480" y="1392"/>
                      </a:lnTo>
                      <a:lnTo>
                        <a:pt x="432" y="1296"/>
                      </a:lnTo>
                      <a:lnTo>
                        <a:pt x="144" y="1200"/>
                      </a:lnTo>
                      <a:lnTo>
                        <a:pt x="0" y="0"/>
                      </a:lnTo>
                      <a:lnTo>
                        <a:pt x="1104" y="96"/>
                      </a:lnTo>
                      <a:lnTo>
                        <a:pt x="1152" y="960"/>
                      </a:lnTo>
                      <a:lnTo>
                        <a:pt x="960" y="1104"/>
                      </a:lnTo>
                      <a:lnTo>
                        <a:pt x="1008" y="1152"/>
                      </a:lnTo>
                      <a:lnTo>
                        <a:pt x="1008" y="1248"/>
                      </a:lnTo>
                      <a:lnTo>
                        <a:pt x="1248" y="1200"/>
                      </a:lnTo>
                      <a:lnTo>
                        <a:pt x="1248" y="1392"/>
                      </a:lnTo>
                      <a:lnTo>
                        <a:pt x="1632" y="1248"/>
                      </a:lnTo>
                      <a:lnTo>
                        <a:pt x="1968" y="1488"/>
                      </a:lnTo>
                      <a:lnTo>
                        <a:pt x="1008" y="1920"/>
                      </a:lnTo>
                      <a:lnTo>
                        <a:pt x="672" y="1632"/>
                      </a:lnTo>
                      <a:lnTo>
                        <a:pt x="336" y="1728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49"/>
                <p:cNvSpPr>
                  <a:spLocks/>
                </p:cNvSpPr>
                <p:nvPr/>
              </p:nvSpPr>
              <p:spPr bwMode="auto">
                <a:xfrm>
                  <a:off x="2307" y="912"/>
                  <a:ext cx="2544" cy="2831"/>
                </a:xfrm>
                <a:custGeom>
                  <a:avLst/>
                  <a:gdLst>
                    <a:gd name="T0" fmla="*/ 192 w 2544"/>
                    <a:gd name="T1" fmla="*/ 2304 h 2832"/>
                    <a:gd name="T2" fmla="*/ 528 w 2544"/>
                    <a:gd name="T3" fmla="*/ 2736 h 2832"/>
                    <a:gd name="T4" fmla="*/ 1584 w 2544"/>
                    <a:gd name="T5" fmla="*/ 2832 h 2832"/>
                    <a:gd name="T6" fmla="*/ 1968 w 2544"/>
                    <a:gd name="T7" fmla="*/ 2352 h 2832"/>
                    <a:gd name="T8" fmla="*/ 1872 w 2544"/>
                    <a:gd name="T9" fmla="*/ 2832 h 2832"/>
                    <a:gd name="T10" fmla="*/ 2496 w 2544"/>
                    <a:gd name="T11" fmla="*/ 1344 h 2832"/>
                    <a:gd name="T12" fmla="*/ 2208 w 2544"/>
                    <a:gd name="T13" fmla="*/ 1056 h 2832"/>
                    <a:gd name="T14" fmla="*/ 2400 w 2544"/>
                    <a:gd name="T15" fmla="*/ 720 h 2832"/>
                    <a:gd name="T16" fmla="*/ 2400 w 2544"/>
                    <a:gd name="T17" fmla="*/ 528 h 2832"/>
                    <a:gd name="T18" fmla="*/ 2256 w 2544"/>
                    <a:gd name="T19" fmla="*/ 192 h 2832"/>
                    <a:gd name="T20" fmla="*/ 1920 w 2544"/>
                    <a:gd name="T21" fmla="*/ 48 h 2832"/>
                    <a:gd name="T22" fmla="*/ 1632 w 2544"/>
                    <a:gd name="T23" fmla="*/ 144 h 2832"/>
                    <a:gd name="T24" fmla="*/ 1344 w 2544"/>
                    <a:gd name="T25" fmla="*/ 432 h 2832"/>
                    <a:gd name="T26" fmla="*/ 1344 w 2544"/>
                    <a:gd name="T27" fmla="*/ 672 h 2832"/>
                    <a:gd name="T28" fmla="*/ 1440 w 2544"/>
                    <a:gd name="T29" fmla="*/ 768 h 2832"/>
                    <a:gd name="T30" fmla="*/ 1344 w 2544"/>
                    <a:gd name="T31" fmla="*/ 960 h 2832"/>
                    <a:gd name="T32" fmla="*/ 1440 w 2544"/>
                    <a:gd name="T33" fmla="*/ 1008 h 2832"/>
                    <a:gd name="T34" fmla="*/ 1440 w 2544"/>
                    <a:gd name="T35" fmla="*/ 1104 h 2832"/>
                    <a:gd name="T36" fmla="*/ 1488 w 2544"/>
                    <a:gd name="T37" fmla="*/ 1152 h 2832"/>
                    <a:gd name="T38" fmla="*/ 1728 w 2544"/>
                    <a:gd name="T39" fmla="*/ 1296 h 2832"/>
                    <a:gd name="T40" fmla="*/ 1824 w 2544"/>
                    <a:gd name="T41" fmla="*/ 1536 h 2832"/>
                    <a:gd name="T42" fmla="*/ 1344 w 2544"/>
                    <a:gd name="T43" fmla="*/ 1872 h 2832"/>
                    <a:gd name="T44" fmla="*/ 1056 w 2544"/>
                    <a:gd name="T45" fmla="*/ 1920 h 2832"/>
                    <a:gd name="T46" fmla="*/ 720 w 2544"/>
                    <a:gd name="T47" fmla="*/ 1728 h 2832"/>
                    <a:gd name="T48" fmla="*/ 528 w 2544"/>
                    <a:gd name="T49" fmla="*/ 1728 h 2832"/>
                    <a:gd name="T50" fmla="*/ 624 w 2544"/>
                    <a:gd name="T51" fmla="*/ 1968 h 2832"/>
                    <a:gd name="T52" fmla="*/ 1248 w 2544"/>
                    <a:gd name="T53" fmla="*/ 2160 h 2832"/>
                    <a:gd name="T54" fmla="*/ 480 w 2544"/>
                    <a:gd name="T55" fmla="*/ 2304 h 2832"/>
                    <a:gd name="T56" fmla="*/ 288 w 2544"/>
                    <a:gd name="T57" fmla="*/ 2016 h 2832"/>
                    <a:gd name="T58" fmla="*/ 144 w 2544"/>
                    <a:gd name="T59" fmla="*/ 1968 h 2832"/>
                    <a:gd name="T60" fmla="*/ 48 w 2544"/>
                    <a:gd name="T61" fmla="*/ 2016 h 2832"/>
                    <a:gd name="T62" fmla="*/ 96 w 2544"/>
                    <a:gd name="T63" fmla="*/ 2112 h 2832"/>
                    <a:gd name="T64" fmla="*/ 0 w 2544"/>
                    <a:gd name="T65" fmla="*/ 2160 h 28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44" h="2832">
                      <a:moveTo>
                        <a:pt x="0" y="2160"/>
                      </a:moveTo>
                      <a:lnTo>
                        <a:pt x="192" y="2304"/>
                      </a:lnTo>
                      <a:lnTo>
                        <a:pt x="336" y="2496"/>
                      </a:lnTo>
                      <a:lnTo>
                        <a:pt x="528" y="2736"/>
                      </a:lnTo>
                      <a:lnTo>
                        <a:pt x="624" y="2832"/>
                      </a:lnTo>
                      <a:lnTo>
                        <a:pt x="1584" y="2832"/>
                      </a:lnTo>
                      <a:lnTo>
                        <a:pt x="1872" y="2544"/>
                      </a:lnTo>
                      <a:lnTo>
                        <a:pt x="1968" y="2352"/>
                      </a:lnTo>
                      <a:lnTo>
                        <a:pt x="1920" y="2688"/>
                      </a:lnTo>
                      <a:lnTo>
                        <a:pt x="1872" y="2832"/>
                      </a:lnTo>
                      <a:lnTo>
                        <a:pt x="2544" y="2832"/>
                      </a:lnTo>
                      <a:lnTo>
                        <a:pt x="2496" y="1344"/>
                      </a:lnTo>
                      <a:lnTo>
                        <a:pt x="2304" y="1248"/>
                      </a:lnTo>
                      <a:lnTo>
                        <a:pt x="2208" y="1056"/>
                      </a:lnTo>
                      <a:lnTo>
                        <a:pt x="2352" y="912"/>
                      </a:lnTo>
                      <a:lnTo>
                        <a:pt x="2400" y="720"/>
                      </a:lnTo>
                      <a:lnTo>
                        <a:pt x="2448" y="624"/>
                      </a:lnTo>
                      <a:lnTo>
                        <a:pt x="2400" y="528"/>
                      </a:lnTo>
                      <a:lnTo>
                        <a:pt x="2352" y="336"/>
                      </a:lnTo>
                      <a:lnTo>
                        <a:pt x="2256" y="192"/>
                      </a:lnTo>
                      <a:lnTo>
                        <a:pt x="2112" y="96"/>
                      </a:lnTo>
                      <a:lnTo>
                        <a:pt x="1920" y="48"/>
                      </a:lnTo>
                      <a:lnTo>
                        <a:pt x="1920" y="0"/>
                      </a:lnTo>
                      <a:lnTo>
                        <a:pt x="1632" y="144"/>
                      </a:lnTo>
                      <a:lnTo>
                        <a:pt x="1440" y="240"/>
                      </a:lnTo>
                      <a:lnTo>
                        <a:pt x="1344" y="432"/>
                      </a:lnTo>
                      <a:lnTo>
                        <a:pt x="1296" y="528"/>
                      </a:lnTo>
                      <a:lnTo>
                        <a:pt x="1344" y="672"/>
                      </a:lnTo>
                      <a:lnTo>
                        <a:pt x="1392" y="720"/>
                      </a:lnTo>
                      <a:lnTo>
                        <a:pt x="1440" y="768"/>
                      </a:lnTo>
                      <a:lnTo>
                        <a:pt x="1392" y="864"/>
                      </a:lnTo>
                      <a:lnTo>
                        <a:pt x="1344" y="960"/>
                      </a:lnTo>
                      <a:lnTo>
                        <a:pt x="1392" y="960"/>
                      </a:lnTo>
                      <a:lnTo>
                        <a:pt x="1440" y="1008"/>
                      </a:lnTo>
                      <a:lnTo>
                        <a:pt x="1440" y="1056"/>
                      </a:lnTo>
                      <a:lnTo>
                        <a:pt x="1440" y="1104"/>
                      </a:lnTo>
                      <a:lnTo>
                        <a:pt x="1488" y="1104"/>
                      </a:lnTo>
                      <a:lnTo>
                        <a:pt x="1488" y="1152"/>
                      </a:lnTo>
                      <a:lnTo>
                        <a:pt x="1584" y="1248"/>
                      </a:lnTo>
                      <a:lnTo>
                        <a:pt x="1728" y="1296"/>
                      </a:lnTo>
                      <a:lnTo>
                        <a:pt x="1776" y="1392"/>
                      </a:lnTo>
                      <a:lnTo>
                        <a:pt x="1824" y="1536"/>
                      </a:lnTo>
                      <a:lnTo>
                        <a:pt x="1584" y="1680"/>
                      </a:lnTo>
                      <a:lnTo>
                        <a:pt x="1344" y="1872"/>
                      </a:lnTo>
                      <a:lnTo>
                        <a:pt x="1296" y="1968"/>
                      </a:lnTo>
                      <a:lnTo>
                        <a:pt x="1056" y="1920"/>
                      </a:lnTo>
                      <a:lnTo>
                        <a:pt x="816" y="1872"/>
                      </a:lnTo>
                      <a:lnTo>
                        <a:pt x="720" y="1728"/>
                      </a:lnTo>
                      <a:lnTo>
                        <a:pt x="624" y="1632"/>
                      </a:lnTo>
                      <a:lnTo>
                        <a:pt x="528" y="1728"/>
                      </a:lnTo>
                      <a:lnTo>
                        <a:pt x="528" y="1776"/>
                      </a:lnTo>
                      <a:lnTo>
                        <a:pt x="624" y="1968"/>
                      </a:lnTo>
                      <a:lnTo>
                        <a:pt x="912" y="2064"/>
                      </a:lnTo>
                      <a:lnTo>
                        <a:pt x="1248" y="2160"/>
                      </a:lnTo>
                      <a:lnTo>
                        <a:pt x="912" y="2688"/>
                      </a:lnTo>
                      <a:lnTo>
                        <a:pt x="480" y="2304"/>
                      </a:lnTo>
                      <a:lnTo>
                        <a:pt x="432" y="2160"/>
                      </a:lnTo>
                      <a:lnTo>
                        <a:pt x="288" y="2016"/>
                      </a:lnTo>
                      <a:lnTo>
                        <a:pt x="144" y="1920"/>
                      </a:lnTo>
                      <a:lnTo>
                        <a:pt x="144" y="1968"/>
                      </a:lnTo>
                      <a:lnTo>
                        <a:pt x="96" y="2016"/>
                      </a:lnTo>
                      <a:lnTo>
                        <a:pt x="48" y="2016"/>
                      </a:lnTo>
                      <a:lnTo>
                        <a:pt x="48" y="2064"/>
                      </a:lnTo>
                      <a:lnTo>
                        <a:pt x="96" y="2112"/>
                      </a:lnTo>
                      <a:lnTo>
                        <a:pt x="48" y="2160"/>
                      </a:lnTo>
                      <a:lnTo>
                        <a:pt x="0" y="216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Line 50"/>
                <p:cNvSpPr>
                  <a:spLocks noChangeShapeType="1"/>
                </p:cNvSpPr>
                <p:nvPr/>
              </p:nvSpPr>
              <p:spPr bwMode="auto">
                <a:xfrm>
                  <a:off x="720" y="2641"/>
                  <a:ext cx="766" cy="7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51"/>
                <p:cNvSpPr>
                  <a:spLocks/>
                </p:cNvSpPr>
                <p:nvPr/>
              </p:nvSpPr>
              <p:spPr bwMode="auto">
                <a:xfrm>
                  <a:off x="1039" y="1200"/>
                  <a:ext cx="494" cy="1197"/>
                </a:xfrm>
                <a:custGeom>
                  <a:avLst/>
                  <a:gdLst>
                    <a:gd name="T0" fmla="*/ 348 w 492"/>
                    <a:gd name="T1" fmla="*/ 0 h 1200"/>
                    <a:gd name="T2" fmla="*/ 0 w 492"/>
                    <a:gd name="T3" fmla="*/ 222 h 1200"/>
                    <a:gd name="T4" fmla="*/ 90 w 492"/>
                    <a:gd name="T5" fmla="*/ 1140 h 1200"/>
                    <a:gd name="T6" fmla="*/ 492 w 492"/>
                    <a:gd name="T7" fmla="*/ 1200 h 1200"/>
                    <a:gd name="T8" fmla="*/ 348 w 492"/>
                    <a:gd name="T9" fmla="*/ 0 h 1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2" h="1200">
                      <a:moveTo>
                        <a:pt x="348" y="0"/>
                      </a:moveTo>
                      <a:lnTo>
                        <a:pt x="0" y="222"/>
                      </a:lnTo>
                      <a:lnTo>
                        <a:pt x="90" y="1140"/>
                      </a:lnTo>
                      <a:lnTo>
                        <a:pt x="492" y="120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52"/>
                <p:cNvSpPr>
                  <a:spLocks/>
                </p:cNvSpPr>
                <p:nvPr/>
              </p:nvSpPr>
              <p:spPr bwMode="auto">
                <a:xfrm>
                  <a:off x="1151" y="2205"/>
                  <a:ext cx="574" cy="724"/>
                </a:xfrm>
                <a:custGeom>
                  <a:avLst/>
                  <a:gdLst>
                    <a:gd name="T0" fmla="*/ 576 w 576"/>
                    <a:gd name="T1" fmla="*/ 720 h 720"/>
                    <a:gd name="T2" fmla="*/ 0 w 576"/>
                    <a:gd name="T3" fmla="*/ 288 h 720"/>
                    <a:gd name="T4" fmla="*/ 0 w 576"/>
                    <a:gd name="T5" fmla="*/ 0 h 720"/>
                    <a:gd name="T6" fmla="*/ 576 w 576"/>
                    <a:gd name="T7" fmla="*/ 432 h 7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6" h="720">
                      <a:moveTo>
                        <a:pt x="576" y="720"/>
                      </a:moveTo>
                      <a:lnTo>
                        <a:pt x="0" y="288"/>
                      </a:lnTo>
                      <a:lnTo>
                        <a:pt x="0" y="0"/>
                      </a:lnTo>
                      <a:lnTo>
                        <a:pt x="576" y="432"/>
                      </a:lnTo>
                    </a:path>
                  </a:pathLst>
                </a:custGeom>
                <a:solidFill>
                  <a:srgbClr val="FFFFCC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53"/>
                <p:cNvSpPr>
                  <a:spLocks/>
                </p:cNvSpPr>
                <p:nvPr/>
              </p:nvSpPr>
              <p:spPr bwMode="auto">
                <a:xfrm>
                  <a:off x="1534" y="1341"/>
                  <a:ext cx="917" cy="769"/>
                </a:xfrm>
                <a:custGeom>
                  <a:avLst/>
                  <a:gdLst>
                    <a:gd name="T0" fmla="*/ 0 w 912"/>
                    <a:gd name="T1" fmla="*/ 0 h 768"/>
                    <a:gd name="T2" fmla="*/ 864 w 912"/>
                    <a:gd name="T3" fmla="*/ 48 h 768"/>
                    <a:gd name="T4" fmla="*/ 912 w 912"/>
                    <a:gd name="T5" fmla="*/ 768 h 768"/>
                    <a:gd name="T6" fmla="*/ 96 w 912"/>
                    <a:gd name="T7" fmla="*/ 768 h 768"/>
                    <a:gd name="T8" fmla="*/ 0 w 912"/>
                    <a:gd name="T9" fmla="*/ 0 h 7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2" h="768">
                      <a:moveTo>
                        <a:pt x="0" y="0"/>
                      </a:moveTo>
                      <a:lnTo>
                        <a:pt x="864" y="48"/>
                      </a:lnTo>
                      <a:lnTo>
                        <a:pt x="912" y="768"/>
                      </a:lnTo>
                      <a:lnTo>
                        <a:pt x="96" y="7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2" name="Line 54"/>
              <p:cNvSpPr>
                <a:spLocks noChangeShapeType="1"/>
              </p:cNvSpPr>
              <p:nvPr/>
            </p:nvSpPr>
            <p:spPr bwMode="auto">
              <a:xfrm flipV="1">
                <a:off x="2060" y="2590"/>
                <a:ext cx="582" cy="2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2549525" y="5588000"/>
            <a:ext cx="2146300" cy="7620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kern="0" smtClean="0">
              <a:solidFill>
                <a:srgbClr val="000000"/>
              </a:solidFill>
            </a:endParaRPr>
          </a:p>
        </p:txBody>
      </p:sp>
      <p:sp>
        <p:nvSpPr>
          <p:cNvPr id="61" name="Text Box 56"/>
          <p:cNvSpPr txBox="1">
            <a:spLocks noChangeArrowheads="1"/>
          </p:cNvSpPr>
          <p:nvPr/>
        </p:nvSpPr>
        <p:spPr bwMode="auto">
          <a:xfrm>
            <a:off x="2768600" y="6091238"/>
            <a:ext cx="1403350" cy="2127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b="1" ker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Atmospheric</a:t>
            </a:r>
            <a:endParaRPr lang="en-US" sz="1400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8449" name="Group 57"/>
          <p:cNvGrpSpPr>
            <a:grpSpLocks/>
          </p:cNvGrpSpPr>
          <p:nvPr/>
        </p:nvGrpSpPr>
        <p:grpSpPr bwMode="auto">
          <a:xfrm>
            <a:off x="2665413" y="5664200"/>
            <a:ext cx="1887537" cy="439738"/>
            <a:chOff x="1026" y="3696"/>
            <a:chExt cx="1188" cy="277"/>
          </a:xfrm>
        </p:grpSpPr>
        <p:graphicFrame>
          <p:nvGraphicFramePr>
            <p:cNvPr id="18520" name="Object 58"/>
            <p:cNvGraphicFramePr>
              <a:graphicFrameLocks noChangeAspect="1"/>
            </p:cNvGraphicFramePr>
            <p:nvPr/>
          </p:nvGraphicFramePr>
          <p:xfrm>
            <a:off x="1516" y="3747"/>
            <a:ext cx="21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38" name="Image" r:id="rId4" imgW="634697" imgH="634697" progId="Photoshop.Image.8">
                    <p:embed/>
                  </p:oleObj>
                </mc:Choice>
                <mc:Fallback>
                  <p:oleObj name="Image" r:id="rId4" imgW="634697" imgH="634697" progId="Photoshop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6" y="3747"/>
                          <a:ext cx="219" cy="21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521" name="Group 59"/>
            <p:cNvGrpSpPr>
              <a:grpSpLocks/>
            </p:cNvGrpSpPr>
            <p:nvPr/>
          </p:nvGrpSpPr>
          <p:grpSpPr bwMode="auto">
            <a:xfrm>
              <a:off x="1315" y="3815"/>
              <a:ext cx="156" cy="62"/>
              <a:chOff x="4357" y="864"/>
              <a:chExt cx="433" cy="153"/>
            </a:xfrm>
          </p:grpSpPr>
          <p:sp>
            <p:nvSpPr>
              <p:cNvPr id="684" name="Freeform 60"/>
              <p:cNvSpPr>
                <a:spLocks/>
              </p:cNvSpPr>
              <p:nvPr/>
            </p:nvSpPr>
            <p:spPr bwMode="auto">
              <a:xfrm>
                <a:off x="4559" y="864"/>
                <a:ext cx="230" cy="153"/>
              </a:xfrm>
              <a:custGeom>
                <a:avLst/>
                <a:gdLst>
                  <a:gd name="T0" fmla="*/ 230 w 576"/>
                  <a:gd name="T1" fmla="*/ 62 h 382"/>
                  <a:gd name="T2" fmla="*/ 10 w 576"/>
                  <a:gd name="T3" fmla="*/ 153 h 382"/>
                  <a:gd name="T4" fmla="*/ 42 w 576"/>
                  <a:gd name="T5" fmla="*/ 74 h 382"/>
                  <a:gd name="T6" fmla="*/ 0 w 576"/>
                  <a:gd name="T7" fmla="*/ 0 h 382"/>
                  <a:gd name="T8" fmla="*/ 230 w 576"/>
                  <a:gd name="T9" fmla="*/ 62 h 3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6" h="382">
                    <a:moveTo>
                      <a:pt x="576" y="155"/>
                    </a:moveTo>
                    <a:lnTo>
                      <a:pt x="24" y="382"/>
                    </a:lnTo>
                    <a:lnTo>
                      <a:pt x="106" y="185"/>
                    </a:lnTo>
                    <a:lnTo>
                      <a:pt x="0" y="0"/>
                    </a:lnTo>
                    <a:lnTo>
                      <a:pt x="576" y="155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5" name="Freeform 61"/>
              <p:cNvSpPr>
                <a:spLocks/>
              </p:cNvSpPr>
              <p:nvPr/>
            </p:nvSpPr>
            <p:spPr bwMode="auto">
              <a:xfrm>
                <a:off x="4356" y="913"/>
                <a:ext cx="258" cy="49"/>
              </a:xfrm>
              <a:custGeom>
                <a:avLst/>
                <a:gdLst>
                  <a:gd name="T0" fmla="*/ 257 w 643"/>
                  <a:gd name="T1" fmla="*/ 0 h 121"/>
                  <a:gd name="T2" fmla="*/ 257 w 643"/>
                  <a:gd name="T3" fmla="*/ 49 h 121"/>
                  <a:gd name="T4" fmla="*/ 0 w 643"/>
                  <a:gd name="T5" fmla="*/ 49 h 121"/>
                  <a:gd name="T6" fmla="*/ 0 w 643"/>
                  <a:gd name="T7" fmla="*/ 0 h 121"/>
                  <a:gd name="T8" fmla="*/ 257 w 643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3" h="121">
                    <a:moveTo>
                      <a:pt x="643" y="0"/>
                    </a:moveTo>
                    <a:lnTo>
                      <a:pt x="643" y="120"/>
                    </a:lnTo>
                    <a:lnTo>
                      <a:pt x="0" y="121"/>
                    </a:lnTo>
                    <a:lnTo>
                      <a:pt x="0" y="1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FF9900"/>
              </a:solidFill>
              <a:ln w="635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22" name="Group 62"/>
            <p:cNvGrpSpPr>
              <a:grpSpLocks/>
            </p:cNvGrpSpPr>
            <p:nvPr/>
          </p:nvGrpSpPr>
          <p:grpSpPr bwMode="auto">
            <a:xfrm>
              <a:off x="1783" y="3815"/>
              <a:ext cx="156" cy="62"/>
              <a:chOff x="4357" y="864"/>
              <a:chExt cx="433" cy="153"/>
            </a:xfrm>
          </p:grpSpPr>
          <p:sp>
            <p:nvSpPr>
              <p:cNvPr id="682" name="Freeform 63"/>
              <p:cNvSpPr>
                <a:spLocks/>
              </p:cNvSpPr>
              <p:nvPr/>
            </p:nvSpPr>
            <p:spPr bwMode="auto">
              <a:xfrm>
                <a:off x="4560" y="864"/>
                <a:ext cx="230" cy="153"/>
              </a:xfrm>
              <a:custGeom>
                <a:avLst/>
                <a:gdLst>
                  <a:gd name="T0" fmla="*/ 230 w 576"/>
                  <a:gd name="T1" fmla="*/ 62 h 382"/>
                  <a:gd name="T2" fmla="*/ 10 w 576"/>
                  <a:gd name="T3" fmla="*/ 153 h 382"/>
                  <a:gd name="T4" fmla="*/ 42 w 576"/>
                  <a:gd name="T5" fmla="*/ 74 h 382"/>
                  <a:gd name="T6" fmla="*/ 0 w 576"/>
                  <a:gd name="T7" fmla="*/ 0 h 382"/>
                  <a:gd name="T8" fmla="*/ 230 w 576"/>
                  <a:gd name="T9" fmla="*/ 62 h 3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6" h="382">
                    <a:moveTo>
                      <a:pt x="576" y="155"/>
                    </a:moveTo>
                    <a:lnTo>
                      <a:pt x="24" y="382"/>
                    </a:lnTo>
                    <a:lnTo>
                      <a:pt x="106" y="185"/>
                    </a:lnTo>
                    <a:lnTo>
                      <a:pt x="0" y="0"/>
                    </a:lnTo>
                    <a:lnTo>
                      <a:pt x="576" y="155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3" name="Freeform 64"/>
              <p:cNvSpPr>
                <a:spLocks/>
              </p:cNvSpPr>
              <p:nvPr/>
            </p:nvSpPr>
            <p:spPr bwMode="auto">
              <a:xfrm>
                <a:off x="4358" y="913"/>
                <a:ext cx="258" cy="49"/>
              </a:xfrm>
              <a:custGeom>
                <a:avLst/>
                <a:gdLst>
                  <a:gd name="T0" fmla="*/ 257 w 643"/>
                  <a:gd name="T1" fmla="*/ 0 h 121"/>
                  <a:gd name="T2" fmla="*/ 257 w 643"/>
                  <a:gd name="T3" fmla="*/ 49 h 121"/>
                  <a:gd name="T4" fmla="*/ 0 w 643"/>
                  <a:gd name="T5" fmla="*/ 49 h 121"/>
                  <a:gd name="T6" fmla="*/ 0 w 643"/>
                  <a:gd name="T7" fmla="*/ 0 h 121"/>
                  <a:gd name="T8" fmla="*/ 257 w 643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3" h="121">
                    <a:moveTo>
                      <a:pt x="643" y="0"/>
                    </a:moveTo>
                    <a:lnTo>
                      <a:pt x="643" y="120"/>
                    </a:lnTo>
                    <a:lnTo>
                      <a:pt x="0" y="121"/>
                    </a:lnTo>
                    <a:lnTo>
                      <a:pt x="0" y="1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FF9900"/>
              </a:solidFill>
              <a:ln w="635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23" name="Group 65"/>
            <p:cNvGrpSpPr>
              <a:grpSpLocks/>
            </p:cNvGrpSpPr>
            <p:nvPr/>
          </p:nvGrpSpPr>
          <p:grpSpPr bwMode="auto">
            <a:xfrm>
              <a:off x="1026" y="3696"/>
              <a:ext cx="304" cy="277"/>
              <a:chOff x="1488" y="3696"/>
              <a:chExt cx="304" cy="277"/>
            </a:xfrm>
          </p:grpSpPr>
          <p:grpSp>
            <p:nvGrpSpPr>
              <p:cNvPr id="18527" name="Group 66"/>
              <p:cNvGrpSpPr>
                <a:grpSpLocks/>
              </p:cNvGrpSpPr>
              <p:nvPr/>
            </p:nvGrpSpPr>
            <p:grpSpPr bwMode="auto">
              <a:xfrm>
                <a:off x="1488" y="3699"/>
                <a:ext cx="293" cy="248"/>
                <a:chOff x="1980" y="2595"/>
                <a:chExt cx="499" cy="418"/>
              </a:xfrm>
            </p:grpSpPr>
            <p:sp>
              <p:nvSpPr>
                <p:cNvPr id="488" name="Rectangle 67"/>
                <p:cNvSpPr>
                  <a:spLocks noChangeArrowheads="1"/>
                </p:cNvSpPr>
                <p:nvPr/>
              </p:nvSpPr>
              <p:spPr bwMode="auto">
                <a:xfrm>
                  <a:off x="1983" y="2848"/>
                  <a:ext cx="174" cy="162"/>
                </a:xfrm>
                <a:prstGeom prst="rect">
                  <a:avLst/>
                </a:prstGeom>
                <a:noFill/>
                <a:ln w="17463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9" name="Freeform 68"/>
                <p:cNvSpPr>
                  <a:spLocks/>
                </p:cNvSpPr>
                <p:nvPr/>
              </p:nvSpPr>
              <p:spPr bwMode="auto">
                <a:xfrm>
                  <a:off x="2218" y="2595"/>
                  <a:ext cx="259" cy="243"/>
                </a:xfrm>
                <a:custGeom>
                  <a:avLst/>
                  <a:gdLst>
                    <a:gd name="T0" fmla="*/ 259 w 518"/>
                    <a:gd name="T1" fmla="*/ 168 h 484"/>
                    <a:gd name="T2" fmla="*/ 258 w 518"/>
                    <a:gd name="T3" fmla="*/ 0 h 484"/>
                    <a:gd name="T4" fmla="*/ 101 w 518"/>
                    <a:gd name="T5" fmla="*/ 0 h 484"/>
                    <a:gd name="T6" fmla="*/ 0 w 518"/>
                    <a:gd name="T7" fmla="*/ 75 h 484"/>
                    <a:gd name="T8" fmla="*/ 164 w 518"/>
                    <a:gd name="T9" fmla="*/ 75 h 484"/>
                    <a:gd name="T10" fmla="*/ 164 w 518"/>
                    <a:gd name="T11" fmla="*/ 242 h 484"/>
                    <a:gd name="T12" fmla="*/ 259 w 518"/>
                    <a:gd name="T13" fmla="*/ 167 h 484"/>
                    <a:gd name="T14" fmla="*/ 259 w 518"/>
                    <a:gd name="T15" fmla="*/ 168 h 4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18" h="484">
                      <a:moveTo>
                        <a:pt x="518" y="335"/>
                      </a:moveTo>
                      <a:lnTo>
                        <a:pt x="516" y="0"/>
                      </a:lnTo>
                      <a:lnTo>
                        <a:pt x="201" y="0"/>
                      </a:lnTo>
                      <a:lnTo>
                        <a:pt x="0" y="149"/>
                      </a:lnTo>
                      <a:lnTo>
                        <a:pt x="327" y="149"/>
                      </a:lnTo>
                      <a:lnTo>
                        <a:pt x="327" y="484"/>
                      </a:lnTo>
                      <a:lnTo>
                        <a:pt x="518" y="334"/>
                      </a:lnTo>
                      <a:lnTo>
                        <a:pt x="518" y="335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0" name="Freeform 69"/>
                <p:cNvSpPr>
                  <a:spLocks/>
                </p:cNvSpPr>
                <p:nvPr/>
              </p:nvSpPr>
              <p:spPr bwMode="auto">
                <a:xfrm>
                  <a:off x="2201" y="2669"/>
                  <a:ext cx="179" cy="180"/>
                </a:xfrm>
                <a:custGeom>
                  <a:avLst/>
                  <a:gdLst>
                    <a:gd name="T0" fmla="*/ 17 w 361"/>
                    <a:gd name="T1" fmla="*/ 0 h 361"/>
                    <a:gd name="T2" fmla="*/ 0 w 361"/>
                    <a:gd name="T3" fmla="*/ 13 h 361"/>
                    <a:gd name="T4" fmla="*/ 165 w 361"/>
                    <a:gd name="T5" fmla="*/ 13 h 361"/>
                    <a:gd name="T6" fmla="*/ 165 w 361"/>
                    <a:gd name="T7" fmla="*/ 181 h 361"/>
                    <a:gd name="T8" fmla="*/ 180 w 361"/>
                    <a:gd name="T9" fmla="*/ 168 h 361"/>
                    <a:gd name="T10" fmla="*/ 180 w 361"/>
                    <a:gd name="T11" fmla="*/ 0 h 361"/>
                    <a:gd name="T12" fmla="*/ 17 w 361"/>
                    <a:gd name="T13" fmla="*/ 0 h 3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61" h="361">
                      <a:moveTo>
                        <a:pt x="34" y="0"/>
                      </a:moveTo>
                      <a:lnTo>
                        <a:pt x="0" y="26"/>
                      </a:lnTo>
                      <a:lnTo>
                        <a:pt x="331" y="26"/>
                      </a:lnTo>
                      <a:lnTo>
                        <a:pt x="331" y="361"/>
                      </a:lnTo>
                      <a:lnTo>
                        <a:pt x="361" y="335"/>
                      </a:lnTo>
                      <a:lnTo>
                        <a:pt x="361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7E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1" name="Freeform 70"/>
                <p:cNvSpPr>
                  <a:spLocks/>
                </p:cNvSpPr>
                <p:nvPr/>
              </p:nvSpPr>
              <p:spPr bwMode="auto">
                <a:xfrm>
                  <a:off x="2189" y="2681"/>
                  <a:ext cx="177" cy="175"/>
                </a:xfrm>
                <a:custGeom>
                  <a:avLst/>
                  <a:gdLst>
                    <a:gd name="T0" fmla="*/ 13 w 357"/>
                    <a:gd name="T1" fmla="*/ 0 h 351"/>
                    <a:gd name="T2" fmla="*/ 178 w 357"/>
                    <a:gd name="T3" fmla="*/ 1 h 351"/>
                    <a:gd name="T4" fmla="*/ 178 w 357"/>
                    <a:gd name="T5" fmla="*/ 168 h 351"/>
                    <a:gd name="T6" fmla="*/ 167 w 357"/>
                    <a:gd name="T7" fmla="*/ 176 h 351"/>
                    <a:gd name="T8" fmla="*/ 167 w 357"/>
                    <a:gd name="T9" fmla="*/ 9 h 351"/>
                    <a:gd name="T10" fmla="*/ 0 w 357"/>
                    <a:gd name="T11" fmla="*/ 9 h 351"/>
                    <a:gd name="T12" fmla="*/ 13 w 357"/>
                    <a:gd name="T13" fmla="*/ 0 h 3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7" h="351">
                      <a:moveTo>
                        <a:pt x="26" y="0"/>
                      </a:moveTo>
                      <a:lnTo>
                        <a:pt x="357" y="1"/>
                      </a:lnTo>
                      <a:lnTo>
                        <a:pt x="357" y="336"/>
                      </a:lnTo>
                      <a:lnTo>
                        <a:pt x="334" y="351"/>
                      </a:lnTo>
                      <a:lnTo>
                        <a:pt x="334" y="18"/>
                      </a:lnTo>
                      <a:lnTo>
                        <a:pt x="0" y="1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E2E2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2" name="Freeform 71"/>
                <p:cNvSpPr>
                  <a:spLocks/>
                </p:cNvSpPr>
                <p:nvPr/>
              </p:nvSpPr>
              <p:spPr bwMode="auto">
                <a:xfrm>
                  <a:off x="2137" y="2689"/>
                  <a:ext cx="220" cy="207"/>
                </a:xfrm>
                <a:custGeom>
                  <a:avLst/>
                  <a:gdLst>
                    <a:gd name="T0" fmla="*/ 219 w 438"/>
                    <a:gd name="T1" fmla="*/ 0 h 411"/>
                    <a:gd name="T2" fmla="*/ 53 w 438"/>
                    <a:gd name="T3" fmla="*/ 0 h 411"/>
                    <a:gd name="T4" fmla="*/ 0 w 438"/>
                    <a:gd name="T5" fmla="*/ 39 h 411"/>
                    <a:gd name="T6" fmla="*/ 171 w 438"/>
                    <a:gd name="T7" fmla="*/ 39 h 411"/>
                    <a:gd name="T8" fmla="*/ 171 w 438"/>
                    <a:gd name="T9" fmla="*/ 206 h 411"/>
                    <a:gd name="T10" fmla="*/ 219 w 438"/>
                    <a:gd name="T11" fmla="*/ 167 h 411"/>
                    <a:gd name="T12" fmla="*/ 219 w 438"/>
                    <a:gd name="T13" fmla="*/ 0 h 4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8" h="411">
                      <a:moveTo>
                        <a:pt x="438" y="0"/>
                      </a:moveTo>
                      <a:lnTo>
                        <a:pt x="105" y="0"/>
                      </a:lnTo>
                      <a:lnTo>
                        <a:pt x="0" y="78"/>
                      </a:lnTo>
                      <a:lnTo>
                        <a:pt x="341" y="78"/>
                      </a:lnTo>
                      <a:lnTo>
                        <a:pt x="341" y="411"/>
                      </a:lnTo>
                      <a:lnTo>
                        <a:pt x="438" y="333"/>
                      </a:lnTo>
                      <a:lnTo>
                        <a:pt x="438" y="0"/>
                      </a:lnTo>
                      <a:close/>
                    </a:path>
                  </a:pathLst>
                </a:custGeom>
                <a:solidFill>
                  <a:srgbClr val="004C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" name="Freeform 72"/>
                <p:cNvSpPr>
                  <a:spLocks/>
                </p:cNvSpPr>
                <p:nvPr/>
              </p:nvSpPr>
              <p:spPr bwMode="auto">
                <a:xfrm>
                  <a:off x="2079" y="2730"/>
                  <a:ext cx="228" cy="209"/>
                </a:xfrm>
                <a:custGeom>
                  <a:avLst/>
                  <a:gdLst>
                    <a:gd name="T0" fmla="*/ 174 w 457"/>
                    <a:gd name="T1" fmla="*/ 209 h 418"/>
                    <a:gd name="T2" fmla="*/ 174 w 457"/>
                    <a:gd name="T3" fmla="*/ 42 h 418"/>
                    <a:gd name="T4" fmla="*/ 0 w 457"/>
                    <a:gd name="T5" fmla="*/ 42 h 418"/>
                    <a:gd name="T6" fmla="*/ 57 w 457"/>
                    <a:gd name="T7" fmla="*/ 0 h 418"/>
                    <a:gd name="T8" fmla="*/ 228 w 457"/>
                    <a:gd name="T9" fmla="*/ 0 h 418"/>
                    <a:gd name="T10" fmla="*/ 228 w 457"/>
                    <a:gd name="T11" fmla="*/ 167 h 418"/>
                    <a:gd name="T12" fmla="*/ 174 w 457"/>
                    <a:gd name="T13" fmla="*/ 209 h 4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57" h="418">
                      <a:moveTo>
                        <a:pt x="348" y="418"/>
                      </a:moveTo>
                      <a:lnTo>
                        <a:pt x="348" y="84"/>
                      </a:lnTo>
                      <a:lnTo>
                        <a:pt x="0" y="84"/>
                      </a:lnTo>
                      <a:lnTo>
                        <a:pt x="115" y="0"/>
                      </a:lnTo>
                      <a:lnTo>
                        <a:pt x="457" y="0"/>
                      </a:lnTo>
                      <a:lnTo>
                        <a:pt x="457" y="333"/>
                      </a:lnTo>
                      <a:lnTo>
                        <a:pt x="348" y="418"/>
                      </a:lnTo>
                      <a:close/>
                    </a:path>
                  </a:pathLst>
                </a:custGeom>
                <a:solidFill>
                  <a:srgbClr val="2A3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4" name="Freeform 73"/>
                <p:cNvSpPr>
                  <a:spLocks/>
                </p:cNvSpPr>
                <p:nvPr/>
              </p:nvSpPr>
              <p:spPr bwMode="auto">
                <a:xfrm>
                  <a:off x="1980" y="2772"/>
                  <a:ext cx="272" cy="239"/>
                </a:xfrm>
                <a:custGeom>
                  <a:avLst/>
                  <a:gdLst>
                    <a:gd name="T0" fmla="*/ 180 w 547"/>
                    <a:gd name="T1" fmla="*/ 239 h 480"/>
                    <a:gd name="T2" fmla="*/ 180 w 547"/>
                    <a:gd name="T3" fmla="*/ 72 h 480"/>
                    <a:gd name="T4" fmla="*/ 0 w 547"/>
                    <a:gd name="T5" fmla="*/ 72 h 480"/>
                    <a:gd name="T6" fmla="*/ 99 w 547"/>
                    <a:gd name="T7" fmla="*/ 0 h 480"/>
                    <a:gd name="T8" fmla="*/ 273 w 547"/>
                    <a:gd name="T9" fmla="*/ 0 h 480"/>
                    <a:gd name="T10" fmla="*/ 273 w 547"/>
                    <a:gd name="T11" fmla="*/ 166 h 480"/>
                    <a:gd name="T12" fmla="*/ 180 w 547"/>
                    <a:gd name="T13" fmla="*/ 239 h 480"/>
                    <a:gd name="T14" fmla="*/ 180 w 547"/>
                    <a:gd name="T15" fmla="*/ 239 h 4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7" h="480">
                      <a:moveTo>
                        <a:pt x="361" y="479"/>
                      </a:moveTo>
                      <a:lnTo>
                        <a:pt x="361" y="145"/>
                      </a:lnTo>
                      <a:lnTo>
                        <a:pt x="0" y="145"/>
                      </a:lnTo>
                      <a:lnTo>
                        <a:pt x="199" y="0"/>
                      </a:lnTo>
                      <a:lnTo>
                        <a:pt x="547" y="0"/>
                      </a:lnTo>
                      <a:lnTo>
                        <a:pt x="547" y="334"/>
                      </a:lnTo>
                      <a:lnTo>
                        <a:pt x="361" y="480"/>
                      </a:lnTo>
                      <a:lnTo>
                        <a:pt x="361" y="479"/>
                      </a:lnTo>
                      <a:close/>
                    </a:path>
                  </a:pathLst>
                </a:custGeom>
                <a:solidFill>
                  <a:srgbClr val="543D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5" name="Freeform 74"/>
                <p:cNvSpPr>
                  <a:spLocks/>
                </p:cNvSpPr>
                <p:nvPr/>
              </p:nvSpPr>
              <p:spPr bwMode="auto">
                <a:xfrm>
                  <a:off x="2160" y="2608"/>
                  <a:ext cx="317" cy="403"/>
                </a:xfrm>
                <a:custGeom>
                  <a:avLst/>
                  <a:gdLst>
                    <a:gd name="T0" fmla="*/ 5 w 636"/>
                    <a:gd name="T1" fmla="*/ 395 h 808"/>
                    <a:gd name="T2" fmla="*/ 9 w 636"/>
                    <a:gd name="T3" fmla="*/ 382 h 808"/>
                    <a:gd name="T4" fmla="*/ 15 w 636"/>
                    <a:gd name="T5" fmla="*/ 367 h 808"/>
                    <a:gd name="T6" fmla="*/ 21 w 636"/>
                    <a:gd name="T7" fmla="*/ 361 h 808"/>
                    <a:gd name="T8" fmla="*/ 26 w 636"/>
                    <a:gd name="T9" fmla="*/ 357 h 808"/>
                    <a:gd name="T10" fmla="*/ 31 w 636"/>
                    <a:gd name="T11" fmla="*/ 327 h 808"/>
                    <a:gd name="T12" fmla="*/ 37 w 636"/>
                    <a:gd name="T13" fmla="*/ 298 h 808"/>
                    <a:gd name="T14" fmla="*/ 43 w 636"/>
                    <a:gd name="T15" fmla="*/ 255 h 808"/>
                    <a:gd name="T16" fmla="*/ 48 w 636"/>
                    <a:gd name="T17" fmla="*/ 239 h 808"/>
                    <a:gd name="T18" fmla="*/ 54 w 636"/>
                    <a:gd name="T19" fmla="*/ 226 h 808"/>
                    <a:gd name="T20" fmla="*/ 59 w 636"/>
                    <a:gd name="T21" fmla="*/ 219 h 808"/>
                    <a:gd name="T22" fmla="*/ 65 w 636"/>
                    <a:gd name="T23" fmla="*/ 214 h 808"/>
                    <a:gd name="T24" fmla="*/ 70 w 636"/>
                    <a:gd name="T25" fmla="*/ 211 h 808"/>
                    <a:gd name="T26" fmla="*/ 75 w 636"/>
                    <a:gd name="T27" fmla="*/ 203 h 808"/>
                    <a:gd name="T28" fmla="*/ 80 w 636"/>
                    <a:gd name="T29" fmla="*/ 200 h 808"/>
                    <a:gd name="T30" fmla="*/ 86 w 636"/>
                    <a:gd name="T31" fmla="*/ 196 h 808"/>
                    <a:gd name="T32" fmla="*/ 91 w 636"/>
                    <a:gd name="T33" fmla="*/ 187 h 808"/>
                    <a:gd name="T34" fmla="*/ 97 w 636"/>
                    <a:gd name="T35" fmla="*/ 180 h 808"/>
                    <a:gd name="T36" fmla="*/ 103 w 636"/>
                    <a:gd name="T37" fmla="*/ 174 h 808"/>
                    <a:gd name="T38" fmla="*/ 108 w 636"/>
                    <a:gd name="T39" fmla="*/ 170 h 808"/>
                    <a:gd name="T40" fmla="*/ 113 w 636"/>
                    <a:gd name="T41" fmla="*/ 165 h 808"/>
                    <a:gd name="T42" fmla="*/ 118 w 636"/>
                    <a:gd name="T43" fmla="*/ 160 h 808"/>
                    <a:gd name="T44" fmla="*/ 124 w 636"/>
                    <a:gd name="T45" fmla="*/ 154 h 808"/>
                    <a:gd name="T46" fmla="*/ 129 w 636"/>
                    <a:gd name="T47" fmla="*/ 150 h 808"/>
                    <a:gd name="T48" fmla="*/ 135 w 636"/>
                    <a:gd name="T49" fmla="*/ 144 h 808"/>
                    <a:gd name="T50" fmla="*/ 140 w 636"/>
                    <a:gd name="T51" fmla="*/ 140 h 808"/>
                    <a:gd name="T52" fmla="*/ 146 w 636"/>
                    <a:gd name="T53" fmla="*/ 136 h 808"/>
                    <a:gd name="T54" fmla="*/ 152 w 636"/>
                    <a:gd name="T55" fmla="*/ 132 h 808"/>
                    <a:gd name="T56" fmla="*/ 157 w 636"/>
                    <a:gd name="T57" fmla="*/ 127 h 808"/>
                    <a:gd name="T58" fmla="*/ 162 w 636"/>
                    <a:gd name="T59" fmla="*/ 123 h 808"/>
                    <a:gd name="T60" fmla="*/ 167 w 636"/>
                    <a:gd name="T61" fmla="*/ 118 h 808"/>
                    <a:gd name="T62" fmla="*/ 173 w 636"/>
                    <a:gd name="T63" fmla="*/ 114 h 808"/>
                    <a:gd name="T64" fmla="*/ 178 w 636"/>
                    <a:gd name="T65" fmla="*/ 109 h 808"/>
                    <a:gd name="T66" fmla="*/ 184 w 636"/>
                    <a:gd name="T67" fmla="*/ 105 h 808"/>
                    <a:gd name="T68" fmla="*/ 189 w 636"/>
                    <a:gd name="T69" fmla="*/ 101 h 808"/>
                    <a:gd name="T70" fmla="*/ 195 w 636"/>
                    <a:gd name="T71" fmla="*/ 96 h 808"/>
                    <a:gd name="T72" fmla="*/ 200 w 636"/>
                    <a:gd name="T73" fmla="*/ 92 h 808"/>
                    <a:gd name="T74" fmla="*/ 206 w 636"/>
                    <a:gd name="T75" fmla="*/ 89 h 808"/>
                    <a:gd name="T76" fmla="*/ 211 w 636"/>
                    <a:gd name="T77" fmla="*/ 83 h 808"/>
                    <a:gd name="T78" fmla="*/ 217 w 636"/>
                    <a:gd name="T79" fmla="*/ 79 h 808"/>
                    <a:gd name="T80" fmla="*/ 222 w 636"/>
                    <a:gd name="T81" fmla="*/ 75 h 808"/>
                    <a:gd name="T82" fmla="*/ 227 w 636"/>
                    <a:gd name="T83" fmla="*/ 70 h 808"/>
                    <a:gd name="T84" fmla="*/ 233 w 636"/>
                    <a:gd name="T85" fmla="*/ 66 h 808"/>
                    <a:gd name="T86" fmla="*/ 238 w 636"/>
                    <a:gd name="T87" fmla="*/ 62 h 808"/>
                    <a:gd name="T88" fmla="*/ 244 w 636"/>
                    <a:gd name="T89" fmla="*/ 57 h 808"/>
                    <a:gd name="T90" fmla="*/ 249 w 636"/>
                    <a:gd name="T91" fmla="*/ 53 h 808"/>
                    <a:gd name="T92" fmla="*/ 255 w 636"/>
                    <a:gd name="T93" fmla="*/ 48 h 808"/>
                    <a:gd name="T94" fmla="*/ 260 w 636"/>
                    <a:gd name="T95" fmla="*/ 48 h 808"/>
                    <a:gd name="T96" fmla="*/ 266 w 636"/>
                    <a:gd name="T97" fmla="*/ 42 h 808"/>
                    <a:gd name="T98" fmla="*/ 271 w 636"/>
                    <a:gd name="T99" fmla="*/ 37 h 808"/>
                    <a:gd name="T100" fmla="*/ 277 w 636"/>
                    <a:gd name="T101" fmla="*/ 36 h 808"/>
                    <a:gd name="T102" fmla="*/ 282 w 636"/>
                    <a:gd name="T103" fmla="*/ 31 h 808"/>
                    <a:gd name="T104" fmla="*/ 287 w 636"/>
                    <a:gd name="T105" fmla="*/ 25 h 808"/>
                    <a:gd name="T106" fmla="*/ 293 w 636"/>
                    <a:gd name="T107" fmla="*/ 19 h 808"/>
                    <a:gd name="T108" fmla="*/ 298 w 636"/>
                    <a:gd name="T109" fmla="*/ 15 h 808"/>
                    <a:gd name="T110" fmla="*/ 304 w 636"/>
                    <a:gd name="T111" fmla="*/ 22 h 808"/>
                    <a:gd name="T112" fmla="*/ 309 w 636"/>
                    <a:gd name="T113" fmla="*/ 6 h 808"/>
                    <a:gd name="T114" fmla="*/ 315 w 636"/>
                    <a:gd name="T115" fmla="*/ 2 h 8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36" h="808">
                      <a:moveTo>
                        <a:pt x="634" y="309"/>
                      </a:moveTo>
                      <a:lnTo>
                        <a:pt x="0" y="808"/>
                      </a:lnTo>
                      <a:lnTo>
                        <a:pt x="0" y="792"/>
                      </a:lnTo>
                      <a:lnTo>
                        <a:pt x="2" y="785"/>
                      </a:lnTo>
                      <a:lnTo>
                        <a:pt x="3" y="787"/>
                      </a:lnTo>
                      <a:lnTo>
                        <a:pt x="5" y="790"/>
                      </a:lnTo>
                      <a:lnTo>
                        <a:pt x="6" y="796"/>
                      </a:lnTo>
                      <a:lnTo>
                        <a:pt x="7" y="792"/>
                      </a:lnTo>
                      <a:lnTo>
                        <a:pt x="9" y="792"/>
                      </a:lnTo>
                      <a:lnTo>
                        <a:pt x="9" y="798"/>
                      </a:lnTo>
                      <a:lnTo>
                        <a:pt x="10" y="785"/>
                      </a:lnTo>
                      <a:lnTo>
                        <a:pt x="11" y="790"/>
                      </a:lnTo>
                      <a:lnTo>
                        <a:pt x="13" y="798"/>
                      </a:lnTo>
                      <a:lnTo>
                        <a:pt x="14" y="793"/>
                      </a:lnTo>
                      <a:lnTo>
                        <a:pt x="15" y="787"/>
                      </a:lnTo>
                      <a:lnTo>
                        <a:pt x="17" y="781"/>
                      </a:lnTo>
                      <a:lnTo>
                        <a:pt x="18" y="774"/>
                      </a:lnTo>
                      <a:lnTo>
                        <a:pt x="18" y="766"/>
                      </a:lnTo>
                      <a:lnTo>
                        <a:pt x="21" y="764"/>
                      </a:lnTo>
                      <a:lnTo>
                        <a:pt x="21" y="766"/>
                      </a:lnTo>
                      <a:lnTo>
                        <a:pt x="22" y="770"/>
                      </a:lnTo>
                      <a:lnTo>
                        <a:pt x="24" y="768"/>
                      </a:lnTo>
                      <a:lnTo>
                        <a:pt x="25" y="763"/>
                      </a:lnTo>
                      <a:lnTo>
                        <a:pt x="26" y="751"/>
                      </a:lnTo>
                      <a:lnTo>
                        <a:pt x="28" y="738"/>
                      </a:lnTo>
                      <a:lnTo>
                        <a:pt x="29" y="735"/>
                      </a:lnTo>
                      <a:lnTo>
                        <a:pt x="30" y="735"/>
                      </a:lnTo>
                      <a:lnTo>
                        <a:pt x="30" y="734"/>
                      </a:lnTo>
                      <a:lnTo>
                        <a:pt x="32" y="733"/>
                      </a:lnTo>
                      <a:lnTo>
                        <a:pt x="33" y="731"/>
                      </a:lnTo>
                      <a:lnTo>
                        <a:pt x="35" y="729"/>
                      </a:lnTo>
                      <a:lnTo>
                        <a:pt x="36" y="737"/>
                      </a:lnTo>
                      <a:lnTo>
                        <a:pt x="37" y="730"/>
                      </a:lnTo>
                      <a:lnTo>
                        <a:pt x="39" y="740"/>
                      </a:lnTo>
                      <a:lnTo>
                        <a:pt x="40" y="738"/>
                      </a:lnTo>
                      <a:lnTo>
                        <a:pt x="41" y="723"/>
                      </a:lnTo>
                      <a:lnTo>
                        <a:pt x="43" y="719"/>
                      </a:lnTo>
                      <a:lnTo>
                        <a:pt x="43" y="727"/>
                      </a:lnTo>
                      <a:lnTo>
                        <a:pt x="44" y="740"/>
                      </a:lnTo>
                      <a:lnTo>
                        <a:pt x="45" y="745"/>
                      </a:lnTo>
                      <a:lnTo>
                        <a:pt x="47" y="718"/>
                      </a:lnTo>
                      <a:lnTo>
                        <a:pt x="48" y="704"/>
                      </a:lnTo>
                      <a:lnTo>
                        <a:pt x="50" y="700"/>
                      </a:lnTo>
                      <a:lnTo>
                        <a:pt x="50" y="703"/>
                      </a:lnTo>
                      <a:lnTo>
                        <a:pt x="52" y="715"/>
                      </a:lnTo>
                      <a:lnTo>
                        <a:pt x="54" y="690"/>
                      </a:lnTo>
                      <a:lnTo>
                        <a:pt x="54" y="686"/>
                      </a:lnTo>
                      <a:lnTo>
                        <a:pt x="55" y="684"/>
                      </a:lnTo>
                      <a:lnTo>
                        <a:pt x="56" y="671"/>
                      </a:lnTo>
                      <a:lnTo>
                        <a:pt x="58" y="663"/>
                      </a:lnTo>
                      <a:lnTo>
                        <a:pt x="59" y="662"/>
                      </a:lnTo>
                      <a:lnTo>
                        <a:pt x="60" y="662"/>
                      </a:lnTo>
                      <a:lnTo>
                        <a:pt x="62" y="658"/>
                      </a:lnTo>
                      <a:lnTo>
                        <a:pt x="62" y="655"/>
                      </a:lnTo>
                      <a:lnTo>
                        <a:pt x="63" y="648"/>
                      </a:lnTo>
                      <a:lnTo>
                        <a:pt x="66" y="651"/>
                      </a:lnTo>
                      <a:lnTo>
                        <a:pt x="66" y="643"/>
                      </a:lnTo>
                      <a:lnTo>
                        <a:pt x="67" y="640"/>
                      </a:lnTo>
                      <a:lnTo>
                        <a:pt x="69" y="638"/>
                      </a:lnTo>
                      <a:lnTo>
                        <a:pt x="70" y="629"/>
                      </a:lnTo>
                      <a:lnTo>
                        <a:pt x="71" y="625"/>
                      </a:lnTo>
                      <a:lnTo>
                        <a:pt x="73" y="603"/>
                      </a:lnTo>
                      <a:lnTo>
                        <a:pt x="73" y="597"/>
                      </a:lnTo>
                      <a:lnTo>
                        <a:pt x="74" y="582"/>
                      </a:lnTo>
                      <a:lnTo>
                        <a:pt x="75" y="577"/>
                      </a:lnTo>
                      <a:lnTo>
                        <a:pt x="77" y="559"/>
                      </a:lnTo>
                      <a:lnTo>
                        <a:pt x="78" y="551"/>
                      </a:lnTo>
                      <a:lnTo>
                        <a:pt x="80" y="548"/>
                      </a:lnTo>
                      <a:lnTo>
                        <a:pt x="81" y="532"/>
                      </a:lnTo>
                      <a:lnTo>
                        <a:pt x="82" y="524"/>
                      </a:lnTo>
                      <a:lnTo>
                        <a:pt x="84" y="517"/>
                      </a:lnTo>
                      <a:lnTo>
                        <a:pt x="85" y="511"/>
                      </a:lnTo>
                      <a:lnTo>
                        <a:pt x="86" y="506"/>
                      </a:lnTo>
                      <a:lnTo>
                        <a:pt x="88" y="495"/>
                      </a:lnTo>
                      <a:lnTo>
                        <a:pt x="90" y="492"/>
                      </a:lnTo>
                      <a:lnTo>
                        <a:pt x="90" y="488"/>
                      </a:lnTo>
                      <a:lnTo>
                        <a:pt x="92" y="484"/>
                      </a:lnTo>
                      <a:lnTo>
                        <a:pt x="93" y="480"/>
                      </a:lnTo>
                      <a:lnTo>
                        <a:pt x="95" y="479"/>
                      </a:lnTo>
                      <a:lnTo>
                        <a:pt x="96" y="480"/>
                      </a:lnTo>
                      <a:lnTo>
                        <a:pt x="97" y="470"/>
                      </a:lnTo>
                      <a:lnTo>
                        <a:pt x="99" y="470"/>
                      </a:lnTo>
                      <a:lnTo>
                        <a:pt x="99" y="461"/>
                      </a:lnTo>
                      <a:lnTo>
                        <a:pt x="100" y="461"/>
                      </a:lnTo>
                      <a:lnTo>
                        <a:pt x="101" y="462"/>
                      </a:lnTo>
                      <a:lnTo>
                        <a:pt x="103" y="454"/>
                      </a:lnTo>
                      <a:lnTo>
                        <a:pt x="104" y="454"/>
                      </a:lnTo>
                      <a:lnTo>
                        <a:pt x="105" y="455"/>
                      </a:lnTo>
                      <a:lnTo>
                        <a:pt x="107" y="453"/>
                      </a:lnTo>
                      <a:lnTo>
                        <a:pt x="108" y="453"/>
                      </a:lnTo>
                      <a:lnTo>
                        <a:pt x="110" y="450"/>
                      </a:lnTo>
                      <a:lnTo>
                        <a:pt x="111" y="453"/>
                      </a:lnTo>
                      <a:lnTo>
                        <a:pt x="112" y="449"/>
                      </a:lnTo>
                      <a:lnTo>
                        <a:pt x="114" y="446"/>
                      </a:lnTo>
                      <a:lnTo>
                        <a:pt x="115" y="442"/>
                      </a:lnTo>
                      <a:lnTo>
                        <a:pt x="116" y="442"/>
                      </a:lnTo>
                      <a:lnTo>
                        <a:pt x="118" y="440"/>
                      </a:lnTo>
                      <a:lnTo>
                        <a:pt x="119" y="438"/>
                      </a:lnTo>
                      <a:lnTo>
                        <a:pt x="119" y="443"/>
                      </a:lnTo>
                      <a:lnTo>
                        <a:pt x="120" y="439"/>
                      </a:lnTo>
                      <a:lnTo>
                        <a:pt x="122" y="438"/>
                      </a:lnTo>
                      <a:lnTo>
                        <a:pt x="123" y="435"/>
                      </a:lnTo>
                      <a:lnTo>
                        <a:pt x="125" y="436"/>
                      </a:lnTo>
                      <a:lnTo>
                        <a:pt x="126" y="436"/>
                      </a:lnTo>
                      <a:lnTo>
                        <a:pt x="127" y="429"/>
                      </a:lnTo>
                      <a:lnTo>
                        <a:pt x="129" y="429"/>
                      </a:lnTo>
                      <a:lnTo>
                        <a:pt x="130" y="434"/>
                      </a:lnTo>
                      <a:lnTo>
                        <a:pt x="131" y="428"/>
                      </a:lnTo>
                      <a:lnTo>
                        <a:pt x="131" y="425"/>
                      </a:lnTo>
                      <a:lnTo>
                        <a:pt x="133" y="425"/>
                      </a:lnTo>
                      <a:lnTo>
                        <a:pt x="134" y="428"/>
                      </a:lnTo>
                      <a:lnTo>
                        <a:pt x="135" y="429"/>
                      </a:lnTo>
                      <a:lnTo>
                        <a:pt x="137" y="434"/>
                      </a:lnTo>
                      <a:lnTo>
                        <a:pt x="138" y="421"/>
                      </a:lnTo>
                      <a:lnTo>
                        <a:pt x="139" y="423"/>
                      </a:lnTo>
                      <a:lnTo>
                        <a:pt x="141" y="421"/>
                      </a:lnTo>
                      <a:lnTo>
                        <a:pt x="142" y="417"/>
                      </a:lnTo>
                      <a:lnTo>
                        <a:pt x="142" y="420"/>
                      </a:lnTo>
                      <a:lnTo>
                        <a:pt x="144" y="414"/>
                      </a:lnTo>
                      <a:lnTo>
                        <a:pt x="145" y="410"/>
                      </a:lnTo>
                      <a:lnTo>
                        <a:pt x="146" y="409"/>
                      </a:lnTo>
                      <a:lnTo>
                        <a:pt x="148" y="410"/>
                      </a:lnTo>
                      <a:lnTo>
                        <a:pt x="149" y="408"/>
                      </a:lnTo>
                      <a:lnTo>
                        <a:pt x="150" y="406"/>
                      </a:lnTo>
                      <a:lnTo>
                        <a:pt x="153" y="405"/>
                      </a:lnTo>
                      <a:lnTo>
                        <a:pt x="153" y="412"/>
                      </a:lnTo>
                      <a:lnTo>
                        <a:pt x="154" y="412"/>
                      </a:lnTo>
                      <a:lnTo>
                        <a:pt x="156" y="405"/>
                      </a:lnTo>
                      <a:lnTo>
                        <a:pt x="157" y="402"/>
                      </a:lnTo>
                      <a:lnTo>
                        <a:pt x="159" y="399"/>
                      </a:lnTo>
                      <a:lnTo>
                        <a:pt x="160" y="397"/>
                      </a:lnTo>
                      <a:lnTo>
                        <a:pt x="160" y="401"/>
                      </a:lnTo>
                      <a:lnTo>
                        <a:pt x="161" y="397"/>
                      </a:lnTo>
                      <a:lnTo>
                        <a:pt x="163" y="398"/>
                      </a:lnTo>
                      <a:lnTo>
                        <a:pt x="164" y="406"/>
                      </a:lnTo>
                      <a:lnTo>
                        <a:pt x="165" y="406"/>
                      </a:lnTo>
                      <a:lnTo>
                        <a:pt x="167" y="398"/>
                      </a:lnTo>
                      <a:lnTo>
                        <a:pt x="168" y="397"/>
                      </a:lnTo>
                      <a:lnTo>
                        <a:pt x="169" y="394"/>
                      </a:lnTo>
                      <a:lnTo>
                        <a:pt x="169" y="395"/>
                      </a:lnTo>
                      <a:lnTo>
                        <a:pt x="171" y="393"/>
                      </a:lnTo>
                      <a:lnTo>
                        <a:pt x="172" y="384"/>
                      </a:lnTo>
                      <a:lnTo>
                        <a:pt x="174" y="382"/>
                      </a:lnTo>
                      <a:lnTo>
                        <a:pt x="175" y="384"/>
                      </a:lnTo>
                      <a:lnTo>
                        <a:pt x="176" y="398"/>
                      </a:lnTo>
                      <a:lnTo>
                        <a:pt x="178" y="394"/>
                      </a:lnTo>
                      <a:lnTo>
                        <a:pt x="179" y="380"/>
                      </a:lnTo>
                      <a:lnTo>
                        <a:pt x="180" y="387"/>
                      </a:lnTo>
                      <a:lnTo>
                        <a:pt x="182" y="388"/>
                      </a:lnTo>
                      <a:lnTo>
                        <a:pt x="182" y="375"/>
                      </a:lnTo>
                      <a:lnTo>
                        <a:pt x="183" y="369"/>
                      </a:lnTo>
                      <a:lnTo>
                        <a:pt x="184" y="368"/>
                      </a:lnTo>
                      <a:lnTo>
                        <a:pt x="186" y="365"/>
                      </a:lnTo>
                      <a:lnTo>
                        <a:pt x="187" y="364"/>
                      </a:lnTo>
                      <a:lnTo>
                        <a:pt x="189" y="364"/>
                      </a:lnTo>
                      <a:lnTo>
                        <a:pt x="190" y="364"/>
                      </a:lnTo>
                      <a:lnTo>
                        <a:pt x="191" y="362"/>
                      </a:lnTo>
                      <a:lnTo>
                        <a:pt x="193" y="362"/>
                      </a:lnTo>
                      <a:lnTo>
                        <a:pt x="193" y="361"/>
                      </a:lnTo>
                      <a:lnTo>
                        <a:pt x="194" y="357"/>
                      </a:lnTo>
                      <a:lnTo>
                        <a:pt x="195" y="358"/>
                      </a:lnTo>
                      <a:lnTo>
                        <a:pt x="197" y="358"/>
                      </a:lnTo>
                      <a:lnTo>
                        <a:pt x="198" y="354"/>
                      </a:lnTo>
                      <a:lnTo>
                        <a:pt x="199" y="353"/>
                      </a:lnTo>
                      <a:lnTo>
                        <a:pt x="201" y="353"/>
                      </a:lnTo>
                      <a:lnTo>
                        <a:pt x="202" y="352"/>
                      </a:lnTo>
                      <a:lnTo>
                        <a:pt x="204" y="350"/>
                      </a:lnTo>
                      <a:lnTo>
                        <a:pt x="205" y="349"/>
                      </a:lnTo>
                      <a:lnTo>
                        <a:pt x="206" y="347"/>
                      </a:lnTo>
                      <a:lnTo>
                        <a:pt x="208" y="346"/>
                      </a:lnTo>
                      <a:lnTo>
                        <a:pt x="209" y="345"/>
                      </a:lnTo>
                      <a:lnTo>
                        <a:pt x="210" y="346"/>
                      </a:lnTo>
                      <a:lnTo>
                        <a:pt x="212" y="345"/>
                      </a:lnTo>
                      <a:lnTo>
                        <a:pt x="213" y="342"/>
                      </a:lnTo>
                      <a:lnTo>
                        <a:pt x="214" y="341"/>
                      </a:lnTo>
                      <a:lnTo>
                        <a:pt x="216" y="341"/>
                      </a:lnTo>
                      <a:lnTo>
                        <a:pt x="217" y="341"/>
                      </a:lnTo>
                      <a:lnTo>
                        <a:pt x="219" y="342"/>
                      </a:lnTo>
                      <a:lnTo>
                        <a:pt x="220" y="345"/>
                      </a:lnTo>
                      <a:lnTo>
                        <a:pt x="221" y="337"/>
                      </a:lnTo>
                      <a:lnTo>
                        <a:pt x="223" y="335"/>
                      </a:lnTo>
                      <a:lnTo>
                        <a:pt x="224" y="334"/>
                      </a:lnTo>
                      <a:lnTo>
                        <a:pt x="225" y="331"/>
                      </a:lnTo>
                      <a:lnTo>
                        <a:pt x="228" y="328"/>
                      </a:lnTo>
                      <a:lnTo>
                        <a:pt x="228" y="330"/>
                      </a:lnTo>
                      <a:lnTo>
                        <a:pt x="229" y="328"/>
                      </a:lnTo>
                      <a:lnTo>
                        <a:pt x="231" y="327"/>
                      </a:lnTo>
                      <a:lnTo>
                        <a:pt x="232" y="324"/>
                      </a:lnTo>
                      <a:lnTo>
                        <a:pt x="234" y="322"/>
                      </a:lnTo>
                      <a:lnTo>
                        <a:pt x="234" y="320"/>
                      </a:lnTo>
                      <a:lnTo>
                        <a:pt x="236" y="320"/>
                      </a:lnTo>
                      <a:lnTo>
                        <a:pt x="238" y="319"/>
                      </a:lnTo>
                      <a:lnTo>
                        <a:pt x="239" y="316"/>
                      </a:lnTo>
                      <a:lnTo>
                        <a:pt x="240" y="315"/>
                      </a:lnTo>
                      <a:lnTo>
                        <a:pt x="242" y="313"/>
                      </a:lnTo>
                      <a:lnTo>
                        <a:pt x="243" y="312"/>
                      </a:lnTo>
                      <a:lnTo>
                        <a:pt x="244" y="311"/>
                      </a:lnTo>
                      <a:lnTo>
                        <a:pt x="246" y="311"/>
                      </a:lnTo>
                      <a:lnTo>
                        <a:pt x="247" y="309"/>
                      </a:lnTo>
                      <a:lnTo>
                        <a:pt x="249" y="308"/>
                      </a:lnTo>
                      <a:lnTo>
                        <a:pt x="250" y="305"/>
                      </a:lnTo>
                      <a:lnTo>
                        <a:pt x="251" y="305"/>
                      </a:lnTo>
                      <a:lnTo>
                        <a:pt x="253" y="305"/>
                      </a:lnTo>
                      <a:lnTo>
                        <a:pt x="254" y="302"/>
                      </a:lnTo>
                      <a:lnTo>
                        <a:pt x="255" y="301"/>
                      </a:lnTo>
                      <a:lnTo>
                        <a:pt x="257" y="300"/>
                      </a:lnTo>
                      <a:lnTo>
                        <a:pt x="258" y="300"/>
                      </a:lnTo>
                      <a:lnTo>
                        <a:pt x="259" y="298"/>
                      </a:lnTo>
                      <a:lnTo>
                        <a:pt x="261" y="298"/>
                      </a:lnTo>
                      <a:lnTo>
                        <a:pt x="262" y="297"/>
                      </a:lnTo>
                      <a:lnTo>
                        <a:pt x="264" y="294"/>
                      </a:lnTo>
                      <a:lnTo>
                        <a:pt x="265" y="294"/>
                      </a:lnTo>
                      <a:lnTo>
                        <a:pt x="266" y="294"/>
                      </a:lnTo>
                      <a:lnTo>
                        <a:pt x="268" y="293"/>
                      </a:lnTo>
                      <a:lnTo>
                        <a:pt x="269" y="290"/>
                      </a:lnTo>
                      <a:lnTo>
                        <a:pt x="269" y="289"/>
                      </a:lnTo>
                      <a:lnTo>
                        <a:pt x="270" y="289"/>
                      </a:lnTo>
                      <a:lnTo>
                        <a:pt x="272" y="287"/>
                      </a:lnTo>
                      <a:lnTo>
                        <a:pt x="273" y="287"/>
                      </a:lnTo>
                      <a:lnTo>
                        <a:pt x="274" y="285"/>
                      </a:lnTo>
                      <a:lnTo>
                        <a:pt x="276" y="285"/>
                      </a:lnTo>
                      <a:lnTo>
                        <a:pt x="277" y="282"/>
                      </a:lnTo>
                      <a:lnTo>
                        <a:pt x="279" y="282"/>
                      </a:lnTo>
                      <a:lnTo>
                        <a:pt x="280" y="281"/>
                      </a:lnTo>
                      <a:lnTo>
                        <a:pt x="281" y="279"/>
                      </a:lnTo>
                      <a:lnTo>
                        <a:pt x="283" y="279"/>
                      </a:lnTo>
                      <a:lnTo>
                        <a:pt x="284" y="281"/>
                      </a:lnTo>
                      <a:lnTo>
                        <a:pt x="285" y="281"/>
                      </a:lnTo>
                      <a:lnTo>
                        <a:pt x="287" y="278"/>
                      </a:lnTo>
                      <a:lnTo>
                        <a:pt x="288" y="275"/>
                      </a:lnTo>
                      <a:lnTo>
                        <a:pt x="289" y="274"/>
                      </a:lnTo>
                      <a:lnTo>
                        <a:pt x="291" y="272"/>
                      </a:lnTo>
                      <a:lnTo>
                        <a:pt x="292" y="272"/>
                      </a:lnTo>
                      <a:lnTo>
                        <a:pt x="292" y="271"/>
                      </a:lnTo>
                      <a:lnTo>
                        <a:pt x="294" y="270"/>
                      </a:lnTo>
                      <a:lnTo>
                        <a:pt x="295" y="268"/>
                      </a:lnTo>
                      <a:lnTo>
                        <a:pt x="296" y="267"/>
                      </a:lnTo>
                      <a:lnTo>
                        <a:pt x="298" y="267"/>
                      </a:lnTo>
                      <a:lnTo>
                        <a:pt x="299" y="267"/>
                      </a:lnTo>
                      <a:lnTo>
                        <a:pt x="300" y="265"/>
                      </a:lnTo>
                      <a:lnTo>
                        <a:pt x="302" y="265"/>
                      </a:lnTo>
                      <a:lnTo>
                        <a:pt x="303" y="264"/>
                      </a:lnTo>
                      <a:lnTo>
                        <a:pt x="303" y="263"/>
                      </a:lnTo>
                      <a:lnTo>
                        <a:pt x="304" y="261"/>
                      </a:lnTo>
                      <a:lnTo>
                        <a:pt x="306" y="260"/>
                      </a:lnTo>
                      <a:lnTo>
                        <a:pt x="307" y="259"/>
                      </a:lnTo>
                      <a:lnTo>
                        <a:pt x="309" y="259"/>
                      </a:lnTo>
                      <a:lnTo>
                        <a:pt x="310" y="257"/>
                      </a:lnTo>
                      <a:lnTo>
                        <a:pt x="311" y="257"/>
                      </a:lnTo>
                      <a:lnTo>
                        <a:pt x="311" y="256"/>
                      </a:lnTo>
                      <a:lnTo>
                        <a:pt x="313" y="255"/>
                      </a:lnTo>
                      <a:lnTo>
                        <a:pt x="314" y="253"/>
                      </a:lnTo>
                      <a:lnTo>
                        <a:pt x="315" y="253"/>
                      </a:lnTo>
                      <a:lnTo>
                        <a:pt x="317" y="252"/>
                      </a:lnTo>
                      <a:lnTo>
                        <a:pt x="318" y="250"/>
                      </a:lnTo>
                      <a:lnTo>
                        <a:pt x="319" y="252"/>
                      </a:lnTo>
                      <a:lnTo>
                        <a:pt x="321" y="252"/>
                      </a:lnTo>
                      <a:lnTo>
                        <a:pt x="321" y="250"/>
                      </a:lnTo>
                      <a:lnTo>
                        <a:pt x="322" y="248"/>
                      </a:lnTo>
                      <a:lnTo>
                        <a:pt x="324" y="246"/>
                      </a:lnTo>
                      <a:lnTo>
                        <a:pt x="325" y="245"/>
                      </a:lnTo>
                      <a:lnTo>
                        <a:pt x="326" y="244"/>
                      </a:lnTo>
                      <a:lnTo>
                        <a:pt x="328" y="244"/>
                      </a:lnTo>
                      <a:lnTo>
                        <a:pt x="329" y="241"/>
                      </a:lnTo>
                      <a:lnTo>
                        <a:pt x="330" y="241"/>
                      </a:lnTo>
                      <a:lnTo>
                        <a:pt x="330" y="242"/>
                      </a:lnTo>
                      <a:lnTo>
                        <a:pt x="332" y="240"/>
                      </a:lnTo>
                      <a:lnTo>
                        <a:pt x="333" y="238"/>
                      </a:lnTo>
                      <a:lnTo>
                        <a:pt x="334" y="237"/>
                      </a:lnTo>
                      <a:lnTo>
                        <a:pt x="336" y="235"/>
                      </a:lnTo>
                      <a:lnTo>
                        <a:pt x="337" y="235"/>
                      </a:lnTo>
                      <a:lnTo>
                        <a:pt x="339" y="234"/>
                      </a:lnTo>
                      <a:lnTo>
                        <a:pt x="340" y="233"/>
                      </a:lnTo>
                      <a:lnTo>
                        <a:pt x="341" y="231"/>
                      </a:lnTo>
                      <a:lnTo>
                        <a:pt x="343" y="231"/>
                      </a:lnTo>
                      <a:lnTo>
                        <a:pt x="343" y="230"/>
                      </a:lnTo>
                      <a:lnTo>
                        <a:pt x="344" y="230"/>
                      </a:lnTo>
                      <a:lnTo>
                        <a:pt x="345" y="229"/>
                      </a:lnTo>
                      <a:lnTo>
                        <a:pt x="347" y="229"/>
                      </a:lnTo>
                      <a:lnTo>
                        <a:pt x="348" y="227"/>
                      </a:lnTo>
                      <a:lnTo>
                        <a:pt x="349" y="226"/>
                      </a:lnTo>
                      <a:lnTo>
                        <a:pt x="349" y="224"/>
                      </a:lnTo>
                      <a:lnTo>
                        <a:pt x="352" y="223"/>
                      </a:lnTo>
                      <a:lnTo>
                        <a:pt x="354" y="222"/>
                      </a:lnTo>
                      <a:lnTo>
                        <a:pt x="355" y="220"/>
                      </a:lnTo>
                      <a:lnTo>
                        <a:pt x="356" y="219"/>
                      </a:lnTo>
                      <a:lnTo>
                        <a:pt x="358" y="219"/>
                      </a:lnTo>
                      <a:lnTo>
                        <a:pt x="359" y="218"/>
                      </a:lnTo>
                      <a:lnTo>
                        <a:pt x="360" y="216"/>
                      </a:lnTo>
                      <a:lnTo>
                        <a:pt x="362" y="216"/>
                      </a:lnTo>
                      <a:lnTo>
                        <a:pt x="362" y="215"/>
                      </a:lnTo>
                      <a:lnTo>
                        <a:pt x="363" y="214"/>
                      </a:lnTo>
                      <a:lnTo>
                        <a:pt x="366" y="212"/>
                      </a:lnTo>
                      <a:lnTo>
                        <a:pt x="367" y="211"/>
                      </a:lnTo>
                      <a:lnTo>
                        <a:pt x="369" y="211"/>
                      </a:lnTo>
                      <a:lnTo>
                        <a:pt x="370" y="209"/>
                      </a:lnTo>
                      <a:lnTo>
                        <a:pt x="371" y="208"/>
                      </a:lnTo>
                      <a:lnTo>
                        <a:pt x="371" y="207"/>
                      </a:lnTo>
                      <a:lnTo>
                        <a:pt x="373" y="207"/>
                      </a:lnTo>
                      <a:lnTo>
                        <a:pt x="374" y="205"/>
                      </a:lnTo>
                      <a:lnTo>
                        <a:pt x="375" y="204"/>
                      </a:lnTo>
                      <a:lnTo>
                        <a:pt x="377" y="204"/>
                      </a:lnTo>
                      <a:lnTo>
                        <a:pt x="378" y="203"/>
                      </a:lnTo>
                      <a:lnTo>
                        <a:pt x="379" y="201"/>
                      </a:lnTo>
                      <a:lnTo>
                        <a:pt x="381" y="201"/>
                      </a:lnTo>
                      <a:lnTo>
                        <a:pt x="382" y="200"/>
                      </a:lnTo>
                      <a:lnTo>
                        <a:pt x="384" y="199"/>
                      </a:lnTo>
                      <a:lnTo>
                        <a:pt x="384" y="197"/>
                      </a:lnTo>
                      <a:lnTo>
                        <a:pt x="385" y="196"/>
                      </a:lnTo>
                      <a:lnTo>
                        <a:pt x="386" y="196"/>
                      </a:lnTo>
                      <a:lnTo>
                        <a:pt x="388" y="194"/>
                      </a:lnTo>
                      <a:lnTo>
                        <a:pt x="389" y="193"/>
                      </a:lnTo>
                      <a:lnTo>
                        <a:pt x="390" y="193"/>
                      </a:lnTo>
                      <a:lnTo>
                        <a:pt x="392" y="192"/>
                      </a:lnTo>
                      <a:lnTo>
                        <a:pt x="393" y="190"/>
                      </a:lnTo>
                      <a:lnTo>
                        <a:pt x="394" y="189"/>
                      </a:lnTo>
                      <a:lnTo>
                        <a:pt x="394" y="188"/>
                      </a:lnTo>
                      <a:lnTo>
                        <a:pt x="396" y="188"/>
                      </a:lnTo>
                      <a:lnTo>
                        <a:pt x="397" y="186"/>
                      </a:lnTo>
                      <a:lnTo>
                        <a:pt x="399" y="186"/>
                      </a:lnTo>
                      <a:lnTo>
                        <a:pt x="400" y="185"/>
                      </a:lnTo>
                      <a:lnTo>
                        <a:pt x="401" y="184"/>
                      </a:lnTo>
                      <a:lnTo>
                        <a:pt x="403" y="185"/>
                      </a:lnTo>
                      <a:lnTo>
                        <a:pt x="404" y="186"/>
                      </a:lnTo>
                      <a:lnTo>
                        <a:pt x="405" y="184"/>
                      </a:lnTo>
                      <a:lnTo>
                        <a:pt x="407" y="182"/>
                      </a:lnTo>
                      <a:lnTo>
                        <a:pt x="407" y="181"/>
                      </a:lnTo>
                      <a:lnTo>
                        <a:pt x="408" y="179"/>
                      </a:lnTo>
                      <a:lnTo>
                        <a:pt x="409" y="179"/>
                      </a:lnTo>
                      <a:lnTo>
                        <a:pt x="411" y="178"/>
                      </a:lnTo>
                      <a:lnTo>
                        <a:pt x="412" y="177"/>
                      </a:lnTo>
                      <a:lnTo>
                        <a:pt x="414" y="175"/>
                      </a:lnTo>
                      <a:lnTo>
                        <a:pt x="415" y="174"/>
                      </a:lnTo>
                      <a:lnTo>
                        <a:pt x="416" y="173"/>
                      </a:lnTo>
                      <a:lnTo>
                        <a:pt x="418" y="171"/>
                      </a:lnTo>
                      <a:lnTo>
                        <a:pt x="419" y="170"/>
                      </a:lnTo>
                      <a:lnTo>
                        <a:pt x="420" y="168"/>
                      </a:lnTo>
                      <a:lnTo>
                        <a:pt x="422" y="167"/>
                      </a:lnTo>
                      <a:lnTo>
                        <a:pt x="423" y="166"/>
                      </a:lnTo>
                      <a:lnTo>
                        <a:pt x="424" y="166"/>
                      </a:lnTo>
                      <a:lnTo>
                        <a:pt x="426" y="164"/>
                      </a:lnTo>
                      <a:lnTo>
                        <a:pt x="427" y="163"/>
                      </a:lnTo>
                      <a:lnTo>
                        <a:pt x="430" y="162"/>
                      </a:lnTo>
                      <a:lnTo>
                        <a:pt x="430" y="160"/>
                      </a:lnTo>
                      <a:lnTo>
                        <a:pt x="431" y="160"/>
                      </a:lnTo>
                      <a:lnTo>
                        <a:pt x="433" y="159"/>
                      </a:lnTo>
                      <a:lnTo>
                        <a:pt x="434" y="158"/>
                      </a:lnTo>
                      <a:lnTo>
                        <a:pt x="435" y="158"/>
                      </a:lnTo>
                      <a:lnTo>
                        <a:pt x="435" y="156"/>
                      </a:lnTo>
                      <a:lnTo>
                        <a:pt x="437" y="155"/>
                      </a:lnTo>
                      <a:lnTo>
                        <a:pt x="439" y="153"/>
                      </a:lnTo>
                      <a:lnTo>
                        <a:pt x="439" y="152"/>
                      </a:lnTo>
                      <a:lnTo>
                        <a:pt x="441" y="152"/>
                      </a:lnTo>
                      <a:lnTo>
                        <a:pt x="442" y="151"/>
                      </a:lnTo>
                      <a:lnTo>
                        <a:pt x="444" y="151"/>
                      </a:lnTo>
                      <a:lnTo>
                        <a:pt x="445" y="149"/>
                      </a:lnTo>
                      <a:lnTo>
                        <a:pt x="446" y="148"/>
                      </a:lnTo>
                      <a:lnTo>
                        <a:pt x="446" y="147"/>
                      </a:lnTo>
                      <a:lnTo>
                        <a:pt x="448" y="147"/>
                      </a:lnTo>
                      <a:lnTo>
                        <a:pt x="449" y="147"/>
                      </a:lnTo>
                      <a:lnTo>
                        <a:pt x="450" y="145"/>
                      </a:lnTo>
                      <a:lnTo>
                        <a:pt x="452" y="144"/>
                      </a:lnTo>
                      <a:lnTo>
                        <a:pt x="453" y="143"/>
                      </a:lnTo>
                      <a:lnTo>
                        <a:pt x="454" y="141"/>
                      </a:lnTo>
                      <a:lnTo>
                        <a:pt x="456" y="140"/>
                      </a:lnTo>
                      <a:lnTo>
                        <a:pt x="457" y="140"/>
                      </a:lnTo>
                      <a:lnTo>
                        <a:pt x="459" y="138"/>
                      </a:lnTo>
                      <a:lnTo>
                        <a:pt x="459" y="137"/>
                      </a:lnTo>
                      <a:lnTo>
                        <a:pt x="460" y="137"/>
                      </a:lnTo>
                      <a:lnTo>
                        <a:pt x="461" y="136"/>
                      </a:lnTo>
                      <a:lnTo>
                        <a:pt x="463" y="134"/>
                      </a:lnTo>
                      <a:lnTo>
                        <a:pt x="464" y="133"/>
                      </a:lnTo>
                      <a:lnTo>
                        <a:pt x="465" y="133"/>
                      </a:lnTo>
                      <a:lnTo>
                        <a:pt x="467" y="132"/>
                      </a:lnTo>
                      <a:lnTo>
                        <a:pt x="468" y="130"/>
                      </a:lnTo>
                      <a:lnTo>
                        <a:pt x="469" y="130"/>
                      </a:lnTo>
                      <a:lnTo>
                        <a:pt x="471" y="130"/>
                      </a:lnTo>
                      <a:lnTo>
                        <a:pt x="472" y="129"/>
                      </a:lnTo>
                      <a:lnTo>
                        <a:pt x="474" y="127"/>
                      </a:lnTo>
                      <a:lnTo>
                        <a:pt x="475" y="126"/>
                      </a:lnTo>
                      <a:lnTo>
                        <a:pt x="476" y="125"/>
                      </a:lnTo>
                      <a:lnTo>
                        <a:pt x="478" y="123"/>
                      </a:lnTo>
                      <a:lnTo>
                        <a:pt x="479" y="123"/>
                      </a:lnTo>
                      <a:lnTo>
                        <a:pt x="480" y="123"/>
                      </a:lnTo>
                      <a:lnTo>
                        <a:pt x="482" y="123"/>
                      </a:lnTo>
                      <a:lnTo>
                        <a:pt x="482" y="122"/>
                      </a:lnTo>
                      <a:lnTo>
                        <a:pt x="483" y="119"/>
                      </a:lnTo>
                      <a:lnTo>
                        <a:pt x="484" y="118"/>
                      </a:lnTo>
                      <a:lnTo>
                        <a:pt x="486" y="117"/>
                      </a:lnTo>
                      <a:lnTo>
                        <a:pt x="487" y="115"/>
                      </a:lnTo>
                      <a:lnTo>
                        <a:pt x="489" y="114"/>
                      </a:lnTo>
                      <a:lnTo>
                        <a:pt x="490" y="112"/>
                      </a:lnTo>
                      <a:lnTo>
                        <a:pt x="491" y="111"/>
                      </a:lnTo>
                      <a:lnTo>
                        <a:pt x="493" y="111"/>
                      </a:lnTo>
                      <a:lnTo>
                        <a:pt x="494" y="110"/>
                      </a:lnTo>
                      <a:lnTo>
                        <a:pt x="495" y="108"/>
                      </a:lnTo>
                      <a:lnTo>
                        <a:pt x="497" y="107"/>
                      </a:lnTo>
                      <a:lnTo>
                        <a:pt x="498" y="106"/>
                      </a:lnTo>
                      <a:lnTo>
                        <a:pt x="499" y="106"/>
                      </a:lnTo>
                      <a:lnTo>
                        <a:pt x="501" y="104"/>
                      </a:lnTo>
                      <a:lnTo>
                        <a:pt x="502" y="103"/>
                      </a:lnTo>
                      <a:lnTo>
                        <a:pt x="504" y="103"/>
                      </a:lnTo>
                      <a:lnTo>
                        <a:pt x="505" y="102"/>
                      </a:lnTo>
                      <a:lnTo>
                        <a:pt x="505" y="100"/>
                      </a:lnTo>
                      <a:lnTo>
                        <a:pt x="506" y="99"/>
                      </a:lnTo>
                      <a:lnTo>
                        <a:pt x="508" y="99"/>
                      </a:lnTo>
                      <a:lnTo>
                        <a:pt x="509" y="97"/>
                      </a:lnTo>
                      <a:lnTo>
                        <a:pt x="510" y="97"/>
                      </a:lnTo>
                      <a:lnTo>
                        <a:pt x="510" y="96"/>
                      </a:lnTo>
                      <a:lnTo>
                        <a:pt x="513" y="95"/>
                      </a:lnTo>
                      <a:lnTo>
                        <a:pt x="514" y="93"/>
                      </a:lnTo>
                      <a:lnTo>
                        <a:pt x="516" y="95"/>
                      </a:lnTo>
                      <a:lnTo>
                        <a:pt x="517" y="97"/>
                      </a:lnTo>
                      <a:lnTo>
                        <a:pt x="519" y="99"/>
                      </a:lnTo>
                      <a:lnTo>
                        <a:pt x="520" y="96"/>
                      </a:lnTo>
                      <a:lnTo>
                        <a:pt x="521" y="93"/>
                      </a:lnTo>
                      <a:lnTo>
                        <a:pt x="523" y="91"/>
                      </a:lnTo>
                      <a:lnTo>
                        <a:pt x="523" y="89"/>
                      </a:lnTo>
                      <a:lnTo>
                        <a:pt x="524" y="89"/>
                      </a:lnTo>
                      <a:lnTo>
                        <a:pt x="527" y="88"/>
                      </a:lnTo>
                      <a:lnTo>
                        <a:pt x="527" y="87"/>
                      </a:lnTo>
                      <a:lnTo>
                        <a:pt x="528" y="85"/>
                      </a:lnTo>
                      <a:lnTo>
                        <a:pt x="529" y="84"/>
                      </a:lnTo>
                      <a:lnTo>
                        <a:pt x="531" y="84"/>
                      </a:lnTo>
                      <a:lnTo>
                        <a:pt x="532" y="84"/>
                      </a:lnTo>
                      <a:lnTo>
                        <a:pt x="534" y="82"/>
                      </a:lnTo>
                      <a:lnTo>
                        <a:pt x="534" y="81"/>
                      </a:lnTo>
                      <a:lnTo>
                        <a:pt x="535" y="80"/>
                      </a:lnTo>
                      <a:lnTo>
                        <a:pt x="536" y="78"/>
                      </a:lnTo>
                      <a:lnTo>
                        <a:pt x="538" y="77"/>
                      </a:lnTo>
                      <a:lnTo>
                        <a:pt x="539" y="76"/>
                      </a:lnTo>
                      <a:lnTo>
                        <a:pt x="540" y="76"/>
                      </a:lnTo>
                      <a:lnTo>
                        <a:pt x="542" y="74"/>
                      </a:lnTo>
                      <a:lnTo>
                        <a:pt x="543" y="73"/>
                      </a:lnTo>
                      <a:lnTo>
                        <a:pt x="544" y="71"/>
                      </a:lnTo>
                      <a:lnTo>
                        <a:pt x="546" y="70"/>
                      </a:lnTo>
                      <a:lnTo>
                        <a:pt x="547" y="69"/>
                      </a:lnTo>
                      <a:lnTo>
                        <a:pt x="549" y="69"/>
                      </a:lnTo>
                      <a:lnTo>
                        <a:pt x="550" y="69"/>
                      </a:lnTo>
                      <a:lnTo>
                        <a:pt x="551" y="70"/>
                      </a:lnTo>
                      <a:lnTo>
                        <a:pt x="553" y="73"/>
                      </a:lnTo>
                      <a:lnTo>
                        <a:pt x="554" y="74"/>
                      </a:lnTo>
                      <a:lnTo>
                        <a:pt x="555" y="74"/>
                      </a:lnTo>
                      <a:lnTo>
                        <a:pt x="557" y="70"/>
                      </a:lnTo>
                      <a:lnTo>
                        <a:pt x="557" y="66"/>
                      </a:lnTo>
                      <a:lnTo>
                        <a:pt x="558" y="66"/>
                      </a:lnTo>
                      <a:lnTo>
                        <a:pt x="559" y="66"/>
                      </a:lnTo>
                      <a:lnTo>
                        <a:pt x="561" y="66"/>
                      </a:lnTo>
                      <a:lnTo>
                        <a:pt x="562" y="65"/>
                      </a:lnTo>
                      <a:lnTo>
                        <a:pt x="564" y="63"/>
                      </a:lnTo>
                      <a:lnTo>
                        <a:pt x="565" y="63"/>
                      </a:lnTo>
                      <a:lnTo>
                        <a:pt x="566" y="62"/>
                      </a:lnTo>
                      <a:lnTo>
                        <a:pt x="568" y="61"/>
                      </a:lnTo>
                      <a:lnTo>
                        <a:pt x="569" y="58"/>
                      </a:lnTo>
                      <a:lnTo>
                        <a:pt x="569" y="56"/>
                      </a:lnTo>
                      <a:lnTo>
                        <a:pt x="570" y="54"/>
                      </a:lnTo>
                      <a:lnTo>
                        <a:pt x="572" y="51"/>
                      </a:lnTo>
                      <a:lnTo>
                        <a:pt x="573" y="51"/>
                      </a:lnTo>
                      <a:lnTo>
                        <a:pt x="574" y="50"/>
                      </a:lnTo>
                      <a:lnTo>
                        <a:pt x="576" y="48"/>
                      </a:lnTo>
                      <a:lnTo>
                        <a:pt x="577" y="47"/>
                      </a:lnTo>
                      <a:lnTo>
                        <a:pt x="579" y="46"/>
                      </a:lnTo>
                      <a:lnTo>
                        <a:pt x="579" y="44"/>
                      </a:lnTo>
                      <a:lnTo>
                        <a:pt x="581" y="44"/>
                      </a:lnTo>
                      <a:lnTo>
                        <a:pt x="581" y="43"/>
                      </a:lnTo>
                      <a:lnTo>
                        <a:pt x="583" y="41"/>
                      </a:lnTo>
                      <a:lnTo>
                        <a:pt x="584" y="40"/>
                      </a:lnTo>
                      <a:lnTo>
                        <a:pt x="585" y="39"/>
                      </a:lnTo>
                      <a:lnTo>
                        <a:pt x="587" y="37"/>
                      </a:lnTo>
                      <a:lnTo>
                        <a:pt x="588" y="37"/>
                      </a:lnTo>
                      <a:lnTo>
                        <a:pt x="589" y="36"/>
                      </a:lnTo>
                      <a:lnTo>
                        <a:pt x="591" y="35"/>
                      </a:lnTo>
                      <a:lnTo>
                        <a:pt x="591" y="33"/>
                      </a:lnTo>
                      <a:lnTo>
                        <a:pt x="592" y="33"/>
                      </a:lnTo>
                      <a:lnTo>
                        <a:pt x="594" y="32"/>
                      </a:lnTo>
                      <a:lnTo>
                        <a:pt x="595" y="32"/>
                      </a:lnTo>
                      <a:lnTo>
                        <a:pt x="596" y="30"/>
                      </a:lnTo>
                      <a:lnTo>
                        <a:pt x="598" y="29"/>
                      </a:lnTo>
                      <a:lnTo>
                        <a:pt x="598" y="30"/>
                      </a:lnTo>
                      <a:lnTo>
                        <a:pt x="599" y="35"/>
                      </a:lnTo>
                      <a:lnTo>
                        <a:pt x="602" y="39"/>
                      </a:lnTo>
                      <a:lnTo>
                        <a:pt x="602" y="51"/>
                      </a:lnTo>
                      <a:lnTo>
                        <a:pt x="603" y="63"/>
                      </a:lnTo>
                      <a:lnTo>
                        <a:pt x="604" y="59"/>
                      </a:lnTo>
                      <a:lnTo>
                        <a:pt x="606" y="54"/>
                      </a:lnTo>
                      <a:lnTo>
                        <a:pt x="607" y="44"/>
                      </a:lnTo>
                      <a:lnTo>
                        <a:pt x="609" y="36"/>
                      </a:lnTo>
                      <a:lnTo>
                        <a:pt x="610" y="30"/>
                      </a:lnTo>
                      <a:lnTo>
                        <a:pt x="610" y="24"/>
                      </a:lnTo>
                      <a:lnTo>
                        <a:pt x="611" y="21"/>
                      </a:lnTo>
                      <a:lnTo>
                        <a:pt x="614" y="18"/>
                      </a:lnTo>
                      <a:lnTo>
                        <a:pt x="614" y="17"/>
                      </a:lnTo>
                      <a:lnTo>
                        <a:pt x="615" y="15"/>
                      </a:lnTo>
                      <a:lnTo>
                        <a:pt x="617" y="14"/>
                      </a:lnTo>
                      <a:lnTo>
                        <a:pt x="618" y="13"/>
                      </a:lnTo>
                      <a:lnTo>
                        <a:pt x="619" y="13"/>
                      </a:lnTo>
                      <a:lnTo>
                        <a:pt x="621" y="11"/>
                      </a:lnTo>
                      <a:lnTo>
                        <a:pt x="621" y="10"/>
                      </a:lnTo>
                      <a:lnTo>
                        <a:pt x="622" y="10"/>
                      </a:lnTo>
                      <a:lnTo>
                        <a:pt x="624" y="9"/>
                      </a:lnTo>
                      <a:lnTo>
                        <a:pt x="625" y="7"/>
                      </a:lnTo>
                      <a:lnTo>
                        <a:pt x="626" y="6"/>
                      </a:lnTo>
                      <a:lnTo>
                        <a:pt x="628" y="6"/>
                      </a:lnTo>
                      <a:lnTo>
                        <a:pt x="629" y="5"/>
                      </a:lnTo>
                      <a:lnTo>
                        <a:pt x="630" y="3"/>
                      </a:lnTo>
                      <a:lnTo>
                        <a:pt x="632" y="3"/>
                      </a:lnTo>
                      <a:lnTo>
                        <a:pt x="633" y="2"/>
                      </a:lnTo>
                      <a:lnTo>
                        <a:pt x="634" y="2"/>
                      </a:lnTo>
                      <a:lnTo>
                        <a:pt x="636" y="0"/>
                      </a:lnTo>
                      <a:lnTo>
                        <a:pt x="634" y="309"/>
                      </a:lnTo>
                      <a:close/>
                    </a:path>
                  </a:pathLst>
                </a:custGeom>
                <a:solidFill>
                  <a:srgbClr val="8E6B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6" name="Freeform 75"/>
                <p:cNvSpPr>
                  <a:spLocks/>
                </p:cNvSpPr>
                <p:nvPr/>
              </p:nvSpPr>
              <p:spPr bwMode="auto">
                <a:xfrm>
                  <a:off x="2160" y="2760"/>
                  <a:ext cx="317" cy="253"/>
                </a:xfrm>
                <a:custGeom>
                  <a:avLst/>
                  <a:gdLst>
                    <a:gd name="T0" fmla="*/ 317 w 638"/>
                    <a:gd name="T1" fmla="*/ 0 h 506"/>
                    <a:gd name="T2" fmla="*/ 319 w 638"/>
                    <a:gd name="T3" fmla="*/ 3 h 506"/>
                    <a:gd name="T4" fmla="*/ 3 w 638"/>
                    <a:gd name="T5" fmla="*/ 253 h 506"/>
                    <a:gd name="T6" fmla="*/ 0 w 638"/>
                    <a:gd name="T7" fmla="*/ 250 h 506"/>
                    <a:gd name="T8" fmla="*/ 317 w 638"/>
                    <a:gd name="T9" fmla="*/ 0 h 5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8" h="506">
                      <a:moveTo>
                        <a:pt x="634" y="0"/>
                      </a:moveTo>
                      <a:lnTo>
                        <a:pt x="638" y="6"/>
                      </a:lnTo>
                      <a:lnTo>
                        <a:pt x="6" y="506"/>
                      </a:lnTo>
                      <a:lnTo>
                        <a:pt x="0" y="500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7" name="Freeform 76"/>
                <p:cNvSpPr>
                  <a:spLocks/>
                </p:cNvSpPr>
                <p:nvPr/>
              </p:nvSpPr>
              <p:spPr bwMode="auto">
                <a:xfrm>
                  <a:off x="2159" y="3000"/>
                  <a:ext cx="3" cy="5"/>
                </a:xfrm>
                <a:custGeom>
                  <a:avLst/>
                  <a:gdLst>
                    <a:gd name="T0" fmla="*/ 4 w 8"/>
                    <a:gd name="T1" fmla="*/ 5 h 10"/>
                    <a:gd name="T2" fmla="*/ 0 w 8"/>
                    <a:gd name="T3" fmla="*/ 5 h 10"/>
                    <a:gd name="T4" fmla="*/ 1 w 8"/>
                    <a:gd name="T5" fmla="*/ 0 h 10"/>
                    <a:gd name="T6" fmla="*/ 4 w 8"/>
                    <a:gd name="T7" fmla="*/ 1 h 10"/>
                    <a:gd name="T8" fmla="*/ 4 w 8"/>
                    <a:gd name="T9" fmla="*/ 5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7" y="10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8" name="Freeform 77"/>
                <p:cNvSpPr>
                  <a:spLocks/>
                </p:cNvSpPr>
                <p:nvPr/>
              </p:nvSpPr>
              <p:spPr bwMode="auto">
                <a:xfrm>
                  <a:off x="2160" y="3000"/>
                  <a:ext cx="2" cy="2"/>
                </a:xfrm>
                <a:custGeom>
                  <a:avLst/>
                  <a:gdLst>
                    <a:gd name="T0" fmla="*/ 0 w 10"/>
                    <a:gd name="T1" fmla="*/ 2 h 6"/>
                    <a:gd name="T2" fmla="*/ 3 w 10"/>
                    <a:gd name="T3" fmla="*/ 0 h 6"/>
                    <a:gd name="T4" fmla="*/ 4 w 10"/>
                    <a:gd name="T5" fmla="*/ 2 h 6"/>
                    <a:gd name="T6" fmla="*/ 0 w 10"/>
                    <a:gd name="T7" fmla="*/ 3 h 6"/>
                    <a:gd name="T8" fmla="*/ 0 w 10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0" y="3"/>
                      </a:lnTo>
                      <a:lnTo>
                        <a:pt x="1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9" name="Freeform 78"/>
                <p:cNvSpPr>
                  <a:spLocks/>
                </p:cNvSpPr>
                <p:nvPr/>
              </p:nvSpPr>
              <p:spPr bwMode="auto">
                <a:xfrm>
                  <a:off x="2160" y="3001"/>
                  <a:ext cx="2" cy="2"/>
                </a:xfrm>
                <a:custGeom>
                  <a:avLst/>
                  <a:gdLst>
                    <a:gd name="T0" fmla="*/ 0 w 9"/>
                    <a:gd name="T1" fmla="*/ 1 h 6"/>
                    <a:gd name="T2" fmla="*/ 3 w 9"/>
                    <a:gd name="T3" fmla="*/ 0 h 6"/>
                    <a:gd name="T4" fmla="*/ 4 w 9"/>
                    <a:gd name="T5" fmla="*/ 1 h 6"/>
                    <a:gd name="T6" fmla="*/ 1 w 9"/>
                    <a:gd name="T7" fmla="*/ 2 h 6"/>
                    <a:gd name="T8" fmla="*/ 0 w 9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2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0" name="Freeform 79"/>
                <p:cNvSpPr>
                  <a:spLocks/>
                </p:cNvSpPr>
                <p:nvPr/>
              </p:nvSpPr>
              <p:spPr bwMode="auto">
                <a:xfrm>
                  <a:off x="2160" y="3001"/>
                  <a:ext cx="5" cy="3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0 h 7"/>
                    <a:gd name="T4" fmla="*/ 4 w 8"/>
                    <a:gd name="T5" fmla="*/ 2 h 7"/>
                    <a:gd name="T6" fmla="*/ 1 w 8"/>
                    <a:gd name="T7" fmla="*/ 3 h 7"/>
                    <a:gd name="T8" fmla="*/ 0 w 8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8" y="5"/>
                      </a:lnTo>
                      <a:lnTo>
                        <a:pt x="1" y="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" name="Freeform 80"/>
                <p:cNvSpPr>
                  <a:spLocks/>
                </p:cNvSpPr>
                <p:nvPr/>
              </p:nvSpPr>
              <p:spPr bwMode="auto">
                <a:xfrm>
                  <a:off x="2160" y="3003"/>
                  <a:ext cx="5" cy="2"/>
                </a:xfrm>
                <a:custGeom>
                  <a:avLst/>
                  <a:gdLst>
                    <a:gd name="T0" fmla="*/ 4 w 9"/>
                    <a:gd name="T1" fmla="*/ 2 h 6"/>
                    <a:gd name="T2" fmla="*/ 0 w 9"/>
                    <a:gd name="T3" fmla="*/ 1 h 6"/>
                    <a:gd name="T4" fmla="*/ 1 w 9"/>
                    <a:gd name="T5" fmla="*/ 0 h 6"/>
                    <a:gd name="T6" fmla="*/ 5 w 9"/>
                    <a:gd name="T7" fmla="*/ 1 h 6"/>
                    <a:gd name="T8" fmla="*/ 4 w 9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8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2" name="Freeform 81"/>
                <p:cNvSpPr>
                  <a:spLocks/>
                </p:cNvSpPr>
                <p:nvPr/>
              </p:nvSpPr>
              <p:spPr bwMode="auto">
                <a:xfrm>
                  <a:off x="2162" y="3001"/>
                  <a:ext cx="3" cy="3"/>
                </a:xfrm>
                <a:custGeom>
                  <a:avLst/>
                  <a:gdLst>
                    <a:gd name="T0" fmla="*/ 0 w 4"/>
                    <a:gd name="T1" fmla="*/ 4 h 9"/>
                    <a:gd name="T2" fmla="*/ 2 w 4"/>
                    <a:gd name="T3" fmla="*/ 0 h 9"/>
                    <a:gd name="T4" fmla="*/ 2 w 4"/>
                    <a:gd name="T5" fmla="*/ 0 h 9"/>
                    <a:gd name="T6" fmla="*/ 1 w 4"/>
                    <a:gd name="T7" fmla="*/ 4 h 9"/>
                    <a:gd name="T8" fmla="*/ 0 w 4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0" y="9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3" name="Freeform 82"/>
                <p:cNvSpPr>
                  <a:spLocks/>
                </p:cNvSpPr>
                <p:nvPr/>
              </p:nvSpPr>
              <p:spPr bwMode="auto">
                <a:xfrm>
                  <a:off x="2162" y="3003"/>
                  <a:ext cx="5" cy="3"/>
                </a:xfrm>
                <a:custGeom>
                  <a:avLst/>
                  <a:gdLst>
                    <a:gd name="T0" fmla="*/ 0 w 8"/>
                    <a:gd name="T1" fmla="*/ 1 h 6"/>
                    <a:gd name="T2" fmla="*/ 4 w 8"/>
                    <a:gd name="T3" fmla="*/ 0 h 6"/>
                    <a:gd name="T4" fmla="*/ 4 w 8"/>
                    <a:gd name="T5" fmla="*/ 3 h 6"/>
                    <a:gd name="T6" fmla="*/ 1 w 8"/>
                    <a:gd name="T7" fmla="*/ 4 h 6"/>
                    <a:gd name="T8" fmla="*/ 0 w 8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8" y="5"/>
                      </a:lnTo>
                      <a:lnTo>
                        <a:pt x="1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4" name="Freeform 83"/>
                <p:cNvSpPr>
                  <a:spLocks/>
                </p:cNvSpPr>
                <p:nvPr/>
              </p:nvSpPr>
              <p:spPr bwMode="auto">
                <a:xfrm>
                  <a:off x="2162" y="3000"/>
                  <a:ext cx="5" cy="7"/>
                </a:xfrm>
                <a:custGeom>
                  <a:avLst/>
                  <a:gdLst>
                    <a:gd name="T0" fmla="*/ 4 w 8"/>
                    <a:gd name="T1" fmla="*/ 7 h 13"/>
                    <a:gd name="T2" fmla="*/ 0 w 8"/>
                    <a:gd name="T3" fmla="*/ 7 h 13"/>
                    <a:gd name="T4" fmla="*/ 1 w 8"/>
                    <a:gd name="T5" fmla="*/ 0 h 13"/>
                    <a:gd name="T6" fmla="*/ 4 w 8"/>
                    <a:gd name="T7" fmla="*/ 1 h 13"/>
                    <a:gd name="T8" fmla="*/ 4 w 8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7" y="13"/>
                      </a:moveTo>
                      <a:lnTo>
                        <a:pt x="0" y="13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5" name="Freeform 84"/>
                <p:cNvSpPr>
                  <a:spLocks/>
                </p:cNvSpPr>
                <p:nvPr/>
              </p:nvSpPr>
              <p:spPr bwMode="auto">
                <a:xfrm>
                  <a:off x="2164" y="3000"/>
                  <a:ext cx="3" cy="3"/>
                </a:xfrm>
                <a:custGeom>
                  <a:avLst/>
                  <a:gdLst>
                    <a:gd name="T0" fmla="*/ 0 w 8"/>
                    <a:gd name="T1" fmla="*/ 1 h 5"/>
                    <a:gd name="T2" fmla="*/ 4 w 8"/>
                    <a:gd name="T3" fmla="*/ 0 h 5"/>
                    <a:gd name="T4" fmla="*/ 4 w 8"/>
                    <a:gd name="T5" fmla="*/ 2 h 5"/>
                    <a:gd name="T6" fmla="*/ 1 w 8"/>
                    <a:gd name="T7" fmla="*/ 3 h 5"/>
                    <a:gd name="T8" fmla="*/ 0 w 8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8" y="4"/>
                      </a:lnTo>
                      <a:lnTo>
                        <a:pt x="2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6" name="Freeform 85"/>
                <p:cNvSpPr>
                  <a:spLocks/>
                </p:cNvSpPr>
                <p:nvPr/>
              </p:nvSpPr>
              <p:spPr bwMode="auto">
                <a:xfrm>
                  <a:off x="2164" y="3003"/>
                  <a:ext cx="3" cy="3"/>
                </a:xfrm>
                <a:custGeom>
                  <a:avLst/>
                  <a:gdLst>
                    <a:gd name="T0" fmla="*/ 0 w 8"/>
                    <a:gd name="T1" fmla="*/ 1 h 8"/>
                    <a:gd name="T2" fmla="*/ 3 w 8"/>
                    <a:gd name="T3" fmla="*/ 0 h 8"/>
                    <a:gd name="T4" fmla="*/ 4 w 8"/>
                    <a:gd name="T5" fmla="*/ 4 h 8"/>
                    <a:gd name="T6" fmla="*/ 1 w 8"/>
                    <a:gd name="T7" fmla="*/ 4 h 8"/>
                    <a:gd name="T8" fmla="*/ 0 w 8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8" y="7"/>
                      </a:lnTo>
                      <a:lnTo>
                        <a:pt x="1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7" name="Freeform 86"/>
                <p:cNvSpPr>
                  <a:spLocks/>
                </p:cNvSpPr>
                <p:nvPr/>
              </p:nvSpPr>
              <p:spPr bwMode="auto">
                <a:xfrm>
                  <a:off x="2165" y="3003"/>
                  <a:ext cx="5" cy="3"/>
                </a:xfrm>
                <a:custGeom>
                  <a:avLst/>
                  <a:gdLst>
                    <a:gd name="T0" fmla="*/ 4 w 10"/>
                    <a:gd name="T1" fmla="*/ 4 h 8"/>
                    <a:gd name="T2" fmla="*/ 0 w 10"/>
                    <a:gd name="T3" fmla="*/ 3 h 8"/>
                    <a:gd name="T4" fmla="*/ 1 w 10"/>
                    <a:gd name="T5" fmla="*/ 0 h 8"/>
                    <a:gd name="T6" fmla="*/ 5 w 10"/>
                    <a:gd name="T7" fmla="*/ 2 h 8"/>
                    <a:gd name="T8" fmla="*/ 4 w 10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8" y="8"/>
                      </a:move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10" y="3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8" name="Freeform 87"/>
                <p:cNvSpPr>
                  <a:spLocks/>
                </p:cNvSpPr>
                <p:nvPr/>
              </p:nvSpPr>
              <p:spPr bwMode="auto">
                <a:xfrm>
                  <a:off x="2165" y="3001"/>
                  <a:ext cx="5" cy="3"/>
                </a:xfrm>
                <a:custGeom>
                  <a:avLst/>
                  <a:gdLst>
                    <a:gd name="T0" fmla="*/ 3 w 9"/>
                    <a:gd name="T1" fmla="*/ 3 h 7"/>
                    <a:gd name="T2" fmla="*/ 0 w 9"/>
                    <a:gd name="T3" fmla="*/ 3 h 7"/>
                    <a:gd name="T4" fmla="*/ 1 w 9"/>
                    <a:gd name="T5" fmla="*/ 0 h 7"/>
                    <a:gd name="T6" fmla="*/ 4 w 9"/>
                    <a:gd name="T7" fmla="*/ 0 h 7"/>
                    <a:gd name="T8" fmla="*/ 3 w 9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7" y="7"/>
                      </a:move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9" y="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9" name="Freeform 88"/>
                <p:cNvSpPr>
                  <a:spLocks/>
                </p:cNvSpPr>
                <p:nvPr/>
              </p:nvSpPr>
              <p:spPr bwMode="auto">
                <a:xfrm>
                  <a:off x="2165" y="2998"/>
                  <a:ext cx="5" cy="3"/>
                </a:xfrm>
                <a:custGeom>
                  <a:avLst/>
                  <a:gdLst>
                    <a:gd name="T0" fmla="*/ 4 w 8"/>
                    <a:gd name="T1" fmla="*/ 4 h 8"/>
                    <a:gd name="T2" fmla="*/ 0 w 8"/>
                    <a:gd name="T3" fmla="*/ 4 h 8"/>
                    <a:gd name="T4" fmla="*/ 1 w 8"/>
                    <a:gd name="T5" fmla="*/ 0 h 8"/>
                    <a:gd name="T6" fmla="*/ 4 w 8"/>
                    <a:gd name="T7" fmla="*/ 1 h 8"/>
                    <a:gd name="T8" fmla="*/ 4 w 8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7" y="8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0" name="Freeform 89"/>
                <p:cNvSpPr>
                  <a:spLocks/>
                </p:cNvSpPr>
                <p:nvPr/>
              </p:nvSpPr>
              <p:spPr bwMode="auto">
                <a:xfrm>
                  <a:off x="2167" y="2994"/>
                  <a:ext cx="3" cy="3"/>
                </a:xfrm>
                <a:custGeom>
                  <a:avLst/>
                  <a:gdLst>
                    <a:gd name="T0" fmla="*/ 4 w 8"/>
                    <a:gd name="T1" fmla="*/ 4 h 9"/>
                    <a:gd name="T2" fmla="*/ 0 w 8"/>
                    <a:gd name="T3" fmla="*/ 3 h 9"/>
                    <a:gd name="T4" fmla="*/ 1 w 8"/>
                    <a:gd name="T5" fmla="*/ 0 h 9"/>
                    <a:gd name="T6" fmla="*/ 4 w 8"/>
                    <a:gd name="T7" fmla="*/ 1 h 9"/>
                    <a:gd name="T8" fmla="*/ 4 w 8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7" y="9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1" name="Freeform 90"/>
                <p:cNvSpPr>
                  <a:spLocks/>
                </p:cNvSpPr>
                <p:nvPr/>
              </p:nvSpPr>
              <p:spPr bwMode="auto">
                <a:xfrm>
                  <a:off x="2167" y="2989"/>
                  <a:ext cx="3" cy="5"/>
                </a:xfrm>
                <a:custGeom>
                  <a:avLst/>
                  <a:gdLst>
                    <a:gd name="T0" fmla="*/ 4 w 8"/>
                    <a:gd name="T1" fmla="*/ 4 h 10"/>
                    <a:gd name="T2" fmla="*/ 0 w 8"/>
                    <a:gd name="T3" fmla="*/ 3 h 10"/>
                    <a:gd name="T4" fmla="*/ 1 w 8"/>
                    <a:gd name="T5" fmla="*/ 0 h 10"/>
                    <a:gd name="T6" fmla="*/ 4 w 8"/>
                    <a:gd name="T7" fmla="*/ 1 h 10"/>
                    <a:gd name="T8" fmla="*/ 4 w 8"/>
                    <a:gd name="T9" fmla="*/ 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7" y="10"/>
                      </a:move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" name="Freeform 91"/>
                <p:cNvSpPr>
                  <a:spLocks/>
                </p:cNvSpPr>
                <p:nvPr/>
              </p:nvSpPr>
              <p:spPr bwMode="auto">
                <a:xfrm>
                  <a:off x="2167" y="2988"/>
                  <a:ext cx="3" cy="5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" name="Freeform 92"/>
                <p:cNvSpPr>
                  <a:spLocks/>
                </p:cNvSpPr>
                <p:nvPr/>
              </p:nvSpPr>
              <p:spPr bwMode="auto">
                <a:xfrm>
                  <a:off x="2169" y="2988"/>
                  <a:ext cx="3" cy="3"/>
                </a:xfrm>
                <a:custGeom>
                  <a:avLst/>
                  <a:gdLst>
                    <a:gd name="T0" fmla="*/ 0 w 7"/>
                    <a:gd name="T1" fmla="*/ 3 h 6"/>
                    <a:gd name="T2" fmla="*/ 3 w 7"/>
                    <a:gd name="T3" fmla="*/ 0 h 6"/>
                    <a:gd name="T4" fmla="*/ 3 w 7"/>
                    <a:gd name="T5" fmla="*/ 1 h 6"/>
                    <a:gd name="T6" fmla="*/ 1 w 7"/>
                    <a:gd name="T7" fmla="*/ 3 h 6"/>
                    <a:gd name="T8" fmla="*/ 0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2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" name="Freeform 93"/>
                <p:cNvSpPr>
                  <a:spLocks/>
                </p:cNvSpPr>
                <p:nvPr/>
              </p:nvSpPr>
              <p:spPr bwMode="auto">
                <a:xfrm>
                  <a:off x="2171" y="2989"/>
                  <a:ext cx="2" cy="3"/>
                </a:xfrm>
                <a:custGeom>
                  <a:avLst/>
                  <a:gdLst>
                    <a:gd name="T0" fmla="*/ 0 w 6"/>
                    <a:gd name="T1" fmla="*/ 1 h 6"/>
                    <a:gd name="T2" fmla="*/ 3 w 6"/>
                    <a:gd name="T3" fmla="*/ 0 h 6"/>
                    <a:gd name="T4" fmla="*/ 3 w 6"/>
                    <a:gd name="T5" fmla="*/ 1 h 6"/>
                    <a:gd name="T6" fmla="*/ 0 w 6"/>
                    <a:gd name="T7" fmla="*/ 2 h 6"/>
                    <a:gd name="T8" fmla="*/ 0 w 6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lnTo>
                        <a:pt x="5" y="0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" name="Freeform 94"/>
                <p:cNvSpPr>
                  <a:spLocks/>
                </p:cNvSpPr>
                <p:nvPr/>
              </p:nvSpPr>
              <p:spPr bwMode="auto">
                <a:xfrm>
                  <a:off x="2171" y="2989"/>
                  <a:ext cx="2" cy="3"/>
                </a:xfrm>
                <a:custGeom>
                  <a:avLst/>
                  <a:gdLst>
                    <a:gd name="T0" fmla="*/ 2 w 5"/>
                    <a:gd name="T1" fmla="*/ 3 h 5"/>
                    <a:gd name="T2" fmla="*/ 0 w 5"/>
                    <a:gd name="T3" fmla="*/ 0 h 5"/>
                    <a:gd name="T4" fmla="*/ 1 w 5"/>
                    <a:gd name="T5" fmla="*/ 0 h 5"/>
                    <a:gd name="T6" fmla="*/ 3 w 5"/>
                    <a:gd name="T7" fmla="*/ 3 h 5"/>
                    <a:gd name="T8" fmla="*/ 2 w 5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5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" name="Freeform 95"/>
                <p:cNvSpPr>
                  <a:spLocks/>
                </p:cNvSpPr>
                <p:nvPr/>
              </p:nvSpPr>
              <p:spPr bwMode="auto">
                <a:xfrm>
                  <a:off x="2171" y="2988"/>
                  <a:ext cx="3" cy="5"/>
                </a:xfrm>
                <a:custGeom>
                  <a:avLst/>
                  <a:gdLst>
                    <a:gd name="T0" fmla="*/ 4 w 8"/>
                    <a:gd name="T1" fmla="*/ 4 h 7"/>
                    <a:gd name="T2" fmla="*/ 0 w 8"/>
                    <a:gd name="T3" fmla="*/ 3 h 7"/>
                    <a:gd name="T4" fmla="*/ 1 w 8"/>
                    <a:gd name="T5" fmla="*/ 0 h 7"/>
                    <a:gd name="T6" fmla="*/ 5 w 8"/>
                    <a:gd name="T7" fmla="*/ 1 h 7"/>
                    <a:gd name="T8" fmla="*/ 4 w 8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" name="Freeform 96"/>
                <p:cNvSpPr>
                  <a:spLocks/>
                </p:cNvSpPr>
                <p:nvPr/>
              </p:nvSpPr>
              <p:spPr bwMode="auto">
                <a:xfrm>
                  <a:off x="2171" y="2983"/>
                  <a:ext cx="3" cy="7"/>
                </a:xfrm>
                <a:custGeom>
                  <a:avLst/>
                  <a:gdLst>
                    <a:gd name="T0" fmla="*/ 4 w 8"/>
                    <a:gd name="T1" fmla="*/ 6 h 12"/>
                    <a:gd name="T2" fmla="*/ 0 w 8"/>
                    <a:gd name="T3" fmla="*/ 5 h 12"/>
                    <a:gd name="T4" fmla="*/ 1 w 8"/>
                    <a:gd name="T5" fmla="*/ 0 h 12"/>
                    <a:gd name="T6" fmla="*/ 4 w 8"/>
                    <a:gd name="T7" fmla="*/ 1 h 12"/>
                    <a:gd name="T8" fmla="*/ 4 w 8"/>
                    <a:gd name="T9" fmla="*/ 6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7" y="12"/>
                      </a:moveTo>
                      <a:lnTo>
                        <a:pt x="0" y="10"/>
                      </a:lnTo>
                      <a:lnTo>
                        <a:pt x="2" y="0"/>
                      </a:lnTo>
                      <a:lnTo>
                        <a:pt x="8" y="1"/>
                      </a:lnTo>
                      <a:lnTo>
                        <a:pt x="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8" name="Freeform 97"/>
                <p:cNvSpPr>
                  <a:spLocks/>
                </p:cNvSpPr>
                <p:nvPr/>
              </p:nvSpPr>
              <p:spPr bwMode="auto">
                <a:xfrm>
                  <a:off x="2171" y="2976"/>
                  <a:ext cx="5" cy="7"/>
                </a:xfrm>
                <a:custGeom>
                  <a:avLst/>
                  <a:gdLst>
                    <a:gd name="T0" fmla="*/ 4 w 10"/>
                    <a:gd name="T1" fmla="*/ 7 h 14"/>
                    <a:gd name="T2" fmla="*/ 0 w 10"/>
                    <a:gd name="T3" fmla="*/ 6 h 14"/>
                    <a:gd name="T4" fmla="*/ 1 w 10"/>
                    <a:gd name="T5" fmla="*/ 0 h 14"/>
                    <a:gd name="T6" fmla="*/ 5 w 10"/>
                    <a:gd name="T7" fmla="*/ 1 h 14"/>
                    <a:gd name="T8" fmla="*/ 4 w 10"/>
                    <a:gd name="T9" fmla="*/ 7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8" y="14"/>
                      </a:moveTo>
                      <a:lnTo>
                        <a:pt x="0" y="12"/>
                      </a:lnTo>
                      <a:lnTo>
                        <a:pt x="2" y="0"/>
                      </a:lnTo>
                      <a:lnTo>
                        <a:pt x="10" y="1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9" name="Freeform 98"/>
                <p:cNvSpPr>
                  <a:spLocks/>
                </p:cNvSpPr>
                <p:nvPr/>
              </p:nvSpPr>
              <p:spPr bwMode="auto">
                <a:xfrm>
                  <a:off x="2172" y="2974"/>
                  <a:ext cx="5" cy="3"/>
                </a:xfrm>
                <a:custGeom>
                  <a:avLst/>
                  <a:gdLst>
                    <a:gd name="T0" fmla="*/ 4 w 8"/>
                    <a:gd name="T1" fmla="*/ 2 h 6"/>
                    <a:gd name="T2" fmla="*/ 0 w 8"/>
                    <a:gd name="T3" fmla="*/ 1 h 6"/>
                    <a:gd name="T4" fmla="*/ 1 w 8"/>
                    <a:gd name="T5" fmla="*/ 0 h 6"/>
                    <a:gd name="T6" fmla="*/ 5 w 8"/>
                    <a:gd name="T7" fmla="*/ 1 h 6"/>
                    <a:gd name="T8" fmla="*/ 4 w 8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0" name="Freeform 99"/>
                <p:cNvSpPr>
                  <a:spLocks/>
                </p:cNvSpPr>
                <p:nvPr/>
              </p:nvSpPr>
              <p:spPr bwMode="auto">
                <a:xfrm>
                  <a:off x="2174" y="2973"/>
                  <a:ext cx="2" cy="5"/>
                </a:xfrm>
                <a:custGeom>
                  <a:avLst/>
                  <a:gdLst>
                    <a:gd name="T0" fmla="*/ 0 w 4"/>
                    <a:gd name="T1" fmla="*/ 4 h 9"/>
                    <a:gd name="T2" fmla="*/ 1 w 4"/>
                    <a:gd name="T3" fmla="*/ 0 h 9"/>
                    <a:gd name="T4" fmla="*/ 2 w 4"/>
                    <a:gd name="T5" fmla="*/ 0 h 9"/>
                    <a:gd name="T6" fmla="*/ 1 w 4"/>
                    <a:gd name="T7" fmla="*/ 4 h 9"/>
                    <a:gd name="T8" fmla="*/ 0 w 4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9">
                      <a:moveTo>
                        <a:pt x="0" y="9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1" name="Freeform 100"/>
                <p:cNvSpPr>
                  <a:spLocks/>
                </p:cNvSpPr>
                <p:nvPr/>
              </p:nvSpPr>
              <p:spPr bwMode="auto">
                <a:xfrm>
                  <a:off x="2174" y="2973"/>
                  <a:ext cx="3" cy="3"/>
                </a:xfrm>
                <a:custGeom>
                  <a:avLst/>
                  <a:gdLst>
                    <a:gd name="T0" fmla="*/ 2 w 7"/>
                    <a:gd name="T1" fmla="*/ 3 h 6"/>
                    <a:gd name="T2" fmla="*/ 0 w 7"/>
                    <a:gd name="T3" fmla="*/ 1 h 6"/>
                    <a:gd name="T4" fmla="*/ 0 w 7"/>
                    <a:gd name="T5" fmla="*/ 0 h 6"/>
                    <a:gd name="T6" fmla="*/ 3 w 7"/>
                    <a:gd name="T7" fmla="*/ 2 h 6"/>
                    <a:gd name="T8" fmla="*/ 2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2" name="Freeform 101"/>
                <p:cNvSpPr>
                  <a:spLocks/>
                </p:cNvSpPr>
                <p:nvPr/>
              </p:nvSpPr>
              <p:spPr bwMode="auto">
                <a:xfrm>
                  <a:off x="2174" y="2973"/>
                  <a:ext cx="3" cy="3"/>
                </a:xfrm>
                <a:custGeom>
                  <a:avLst/>
                  <a:gdLst>
                    <a:gd name="T0" fmla="*/ 1 w 5"/>
                    <a:gd name="T1" fmla="*/ 3 h 7"/>
                    <a:gd name="T2" fmla="*/ 0 w 5"/>
                    <a:gd name="T3" fmla="*/ 0 h 7"/>
                    <a:gd name="T4" fmla="*/ 1 w 5"/>
                    <a:gd name="T5" fmla="*/ 0 h 7"/>
                    <a:gd name="T6" fmla="*/ 2 w 5"/>
                    <a:gd name="T7" fmla="*/ 2 h 7"/>
                    <a:gd name="T8" fmla="*/ 1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3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5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3" name="Freeform 102"/>
                <p:cNvSpPr>
                  <a:spLocks/>
                </p:cNvSpPr>
                <p:nvPr/>
              </p:nvSpPr>
              <p:spPr bwMode="auto">
                <a:xfrm>
                  <a:off x="2174" y="2973"/>
                  <a:ext cx="5" cy="2"/>
                </a:xfrm>
                <a:custGeom>
                  <a:avLst/>
                  <a:gdLst>
                    <a:gd name="T0" fmla="*/ 3 w 7"/>
                    <a:gd name="T1" fmla="*/ 3 h 6"/>
                    <a:gd name="T2" fmla="*/ 0 w 7"/>
                    <a:gd name="T3" fmla="*/ 1 h 6"/>
                    <a:gd name="T4" fmla="*/ 1 w 7"/>
                    <a:gd name="T5" fmla="*/ 0 h 6"/>
                    <a:gd name="T6" fmla="*/ 4 w 7"/>
                    <a:gd name="T7" fmla="*/ 3 h 6"/>
                    <a:gd name="T8" fmla="*/ 3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4" name="Freeform 103"/>
                <p:cNvSpPr>
                  <a:spLocks/>
                </p:cNvSpPr>
                <p:nvPr/>
              </p:nvSpPr>
              <p:spPr bwMode="auto">
                <a:xfrm>
                  <a:off x="2174" y="2971"/>
                  <a:ext cx="5" cy="3"/>
                </a:xfrm>
                <a:custGeom>
                  <a:avLst/>
                  <a:gdLst>
                    <a:gd name="T0" fmla="*/ 3 w 9"/>
                    <a:gd name="T1" fmla="*/ 3 h 6"/>
                    <a:gd name="T2" fmla="*/ 0 w 9"/>
                    <a:gd name="T3" fmla="*/ 2 h 6"/>
                    <a:gd name="T4" fmla="*/ 1 w 9"/>
                    <a:gd name="T5" fmla="*/ 0 h 6"/>
                    <a:gd name="T6" fmla="*/ 4 w 9"/>
                    <a:gd name="T7" fmla="*/ 1 h 6"/>
                    <a:gd name="T8" fmla="*/ 3 w 9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7" y="6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9" y="2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5" name="Freeform 104"/>
                <p:cNvSpPr>
                  <a:spLocks/>
                </p:cNvSpPr>
                <p:nvPr/>
              </p:nvSpPr>
              <p:spPr bwMode="auto">
                <a:xfrm>
                  <a:off x="2176" y="2971"/>
                  <a:ext cx="3" cy="5"/>
                </a:xfrm>
                <a:custGeom>
                  <a:avLst/>
                  <a:gdLst>
                    <a:gd name="T0" fmla="*/ 0 w 8"/>
                    <a:gd name="T1" fmla="*/ 1 h 10"/>
                    <a:gd name="T2" fmla="*/ 4 w 8"/>
                    <a:gd name="T3" fmla="*/ 0 h 10"/>
                    <a:gd name="T4" fmla="*/ 4 w 8"/>
                    <a:gd name="T5" fmla="*/ 4 h 10"/>
                    <a:gd name="T6" fmla="*/ 1 w 8"/>
                    <a:gd name="T7" fmla="*/ 5 h 10"/>
                    <a:gd name="T8" fmla="*/ 0 w 8"/>
                    <a:gd name="T9" fmla="*/ 1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8" y="8"/>
                      </a:lnTo>
                      <a:lnTo>
                        <a:pt x="1" y="1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6" name="Freeform 105"/>
                <p:cNvSpPr>
                  <a:spLocks/>
                </p:cNvSpPr>
                <p:nvPr/>
              </p:nvSpPr>
              <p:spPr bwMode="auto">
                <a:xfrm>
                  <a:off x="2177" y="2973"/>
                  <a:ext cx="2" cy="3"/>
                </a:xfrm>
                <a:custGeom>
                  <a:avLst/>
                  <a:gdLst>
                    <a:gd name="T0" fmla="*/ 4 w 8"/>
                    <a:gd name="T1" fmla="*/ 4 h 8"/>
                    <a:gd name="T2" fmla="*/ 0 w 8"/>
                    <a:gd name="T3" fmla="*/ 3 h 8"/>
                    <a:gd name="T4" fmla="*/ 1 w 8"/>
                    <a:gd name="T5" fmla="*/ 0 h 8"/>
                    <a:gd name="T6" fmla="*/ 4 w 8"/>
                    <a:gd name="T7" fmla="*/ 1 h 8"/>
                    <a:gd name="T8" fmla="*/ 4 w 8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7" y="8"/>
                      </a:move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8" y="1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7" name="Freeform 106"/>
                <p:cNvSpPr>
                  <a:spLocks/>
                </p:cNvSpPr>
                <p:nvPr/>
              </p:nvSpPr>
              <p:spPr bwMode="auto">
                <a:xfrm>
                  <a:off x="2177" y="2973"/>
                  <a:ext cx="2" cy="5"/>
                </a:xfrm>
                <a:custGeom>
                  <a:avLst/>
                  <a:gdLst>
                    <a:gd name="T0" fmla="*/ 0 w 8"/>
                    <a:gd name="T1" fmla="*/ 0 h 11"/>
                    <a:gd name="T2" fmla="*/ 4 w 8"/>
                    <a:gd name="T3" fmla="*/ 0 h 11"/>
                    <a:gd name="T4" fmla="*/ 4 w 8"/>
                    <a:gd name="T5" fmla="*/ 4 h 11"/>
                    <a:gd name="T6" fmla="*/ 1 w 8"/>
                    <a:gd name="T7" fmla="*/ 5 h 11"/>
                    <a:gd name="T8" fmla="*/ 0 w 8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8" y="9"/>
                      </a:lnTo>
                      <a:lnTo>
                        <a:pt x="2" y="1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8" name="Freeform 107"/>
                <p:cNvSpPr>
                  <a:spLocks/>
                </p:cNvSpPr>
                <p:nvPr/>
              </p:nvSpPr>
              <p:spPr bwMode="auto">
                <a:xfrm>
                  <a:off x="2177" y="2974"/>
                  <a:ext cx="2" cy="5"/>
                </a:xfrm>
                <a:custGeom>
                  <a:avLst/>
                  <a:gdLst>
                    <a:gd name="T0" fmla="*/ 2 w 7"/>
                    <a:gd name="T1" fmla="*/ 4 h 8"/>
                    <a:gd name="T2" fmla="*/ 0 w 7"/>
                    <a:gd name="T3" fmla="*/ 2 h 8"/>
                    <a:gd name="T4" fmla="*/ 0 w 7"/>
                    <a:gd name="T5" fmla="*/ 0 h 8"/>
                    <a:gd name="T6" fmla="*/ 3 w 7"/>
                    <a:gd name="T7" fmla="*/ 3 h 8"/>
                    <a:gd name="T8" fmla="*/ 2 w 7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5" y="8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9" name="Freeform 108"/>
                <p:cNvSpPr>
                  <a:spLocks/>
                </p:cNvSpPr>
                <p:nvPr/>
              </p:nvSpPr>
              <p:spPr bwMode="auto">
                <a:xfrm>
                  <a:off x="2177" y="2969"/>
                  <a:ext cx="5" cy="8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7 h 15"/>
                    <a:gd name="T4" fmla="*/ 1 w 9"/>
                    <a:gd name="T5" fmla="*/ 0 h 15"/>
                    <a:gd name="T6" fmla="*/ 5 w 9"/>
                    <a:gd name="T7" fmla="*/ 0 h 15"/>
                    <a:gd name="T8" fmla="*/ 4 w 9"/>
                    <a:gd name="T9" fmla="*/ 8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8" y="15"/>
                      </a:moveTo>
                      <a:lnTo>
                        <a:pt x="0" y="14"/>
                      </a:lnTo>
                      <a:lnTo>
                        <a:pt x="1" y="0"/>
                      </a:lnTo>
                      <a:lnTo>
                        <a:pt x="9" y="0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0" name="Freeform 109"/>
                <p:cNvSpPr>
                  <a:spLocks/>
                </p:cNvSpPr>
                <p:nvPr/>
              </p:nvSpPr>
              <p:spPr bwMode="auto">
                <a:xfrm>
                  <a:off x="2179" y="2967"/>
                  <a:ext cx="3" cy="2"/>
                </a:xfrm>
                <a:custGeom>
                  <a:avLst/>
                  <a:gdLst>
                    <a:gd name="T0" fmla="*/ 3 w 10"/>
                    <a:gd name="T1" fmla="*/ 3 h 6"/>
                    <a:gd name="T2" fmla="*/ 0 w 10"/>
                    <a:gd name="T3" fmla="*/ 2 h 6"/>
                    <a:gd name="T4" fmla="*/ 1 w 10"/>
                    <a:gd name="T5" fmla="*/ 0 h 6"/>
                    <a:gd name="T6" fmla="*/ 4 w 10"/>
                    <a:gd name="T7" fmla="*/ 1 h 6"/>
                    <a:gd name="T8" fmla="*/ 3 w 10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8" y="6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0" y="1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1" name="Freeform 110"/>
                <p:cNvSpPr>
                  <a:spLocks/>
                </p:cNvSpPr>
                <p:nvPr/>
              </p:nvSpPr>
              <p:spPr bwMode="auto">
                <a:xfrm>
                  <a:off x="2179" y="2967"/>
                  <a:ext cx="5" cy="2"/>
                </a:xfrm>
                <a:custGeom>
                  <a:avLst/>
                  <a:gdLst>
                    <a:gd name="T0" fmla="*/ 0 w 9"/>
                    <a:gd name="T1" fmla="*/ 1 h 8"/>
                    <a:gd name="T2" fmla="*/ 4 w 9"/>
                    <a:gd name="T3" fmla="*/ 0 h 8"/>
                    <a:gd name="T4" fmla="*/ 5 w 9"/>
                    <a:gd name="T5" fmla="*/ 4 h 8"/>
                    <a:gd name="T6" fmla="*/ 1 w 9"/>
                    <a:gd name="T7" fmla="*/ 4 h 8"/>
                    <a:gd name="T8" fmla="*/ 0 w 9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0" y="1"/>
                      </a:moveTo>
                      <a:lnTo>
                        <a:pt x="8" y="0"/>
                      </a:lnTo>
                      <a:lnTo>
                        <a:pt x="9" y="7"/>
                      </a:lnTo>
                      <a:lnTo>
                        <a:pt x="1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2" name="Freeform 111"/>
                <p:cNvSpPr>
                  <a:spLocks/>
                </p:cNvSpPr>
                <p:nvPr/>
              </p:nvSpPr>
              <p:spPr bwMode="auto">
                <a:xfrm>
                  <a:off x="2179" y="2971"/>
                  <a:ext cx="5" cy="7"/>
                </a:xfrm>
                <a:custGeom>
                  <a:avLst/>
                  <a:gdLst>
                    <a:gd name="T0" fmla="*/ 0 w 8"/>
                    <a:gd name="T1" fmla="*/ 0 h 13"/>
                    <a:gd name="T2" fmla="*/ 4 w 8"/>
                    <a:gd name="T3" fmla="*/ 0 h 13"/>
                    <a:gd name="T4" fmla="*/ 4 w 8"/>
                    <a:gd name="T5" fmla="*/ 6 h 13"/>
                    <a:gd name="T6" fmla="*/ 1 w 8"/>
                    <a:gd name="T7" fmla="*/ 6 h 13"/>
                    <a:gd name="T8" fmla="*/ 0 w 8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8" y="13"/>
                      </a:lnTo>
                      <a:lnTo>
                        <a:pt x="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3" name="Freeform 112"/>
                <p:cNvSpPr>
                  <a:spLocks/>
                </p:cNvSpPr>
                <p:nvPr/>
              </p:nvSpPr>
              <p:spPr bwMode="auto">
                <a:xfrm>
                  <a:off x="2181" y="2978"/>
                  <a:ext cx="3" cy="2"/>
                </a:xfrm>
                <a:custGeom>
                  <a:avLst/>
                  <a:gdLst>
                    <a:gd name="T0" fmla="*/ 0 w 10"/>
                    <a:gd name="T1" fmla="*/ 1 h 5"/>
                    <a:gd name="T2" fmla="*/ 4 w 10"/>
                    <a:gd name="T3" fmla="*/ 0 h 5"/>
                    <a:gd name="T4" fmla="*/ 4 w 10"/>
                    <a:gd name="T5" fmla="*/ 2 h 5"/>
                    <a:gd name="T6" fmla="*/ 1 w 10"/>
                    <a:gd name="T7" fmla="*/ 3 h 5"/>
                    <a:gd name="T8" fmla="*/ 0 w 10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5">
                      <a:moveTo>
                        <a:pt x="0" y="1"/>
                      </a:moveTo>
                      <a:lnTo>
                        <a:pt x="9" y="0"/>
                      </a:lnTo>
                      <a:lnTo>
                        <a:pt x="10" y="4"/>
                      </a:lnTo>
                      <a:lnTo>
                        <a:pt x="2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4" name="Freeform 113"/>
                <p:cNvSpPr>
                  <a:spLocks/>
                </p:cNvSpPr>
                <p:nvPr/>
              </p:nvSpPr>
              <p:spPr bwMode="auto">
                <a:xfrm>
                  <a:off x="2181" y="2967"/>
                  <a:ext cx="3" cy="12"/>
                </a:xfrm>
                <a:custGeom>
                  <a:avLst/>
                  <a:gdLst>
                    <a:gd name="T0" fmla="*/ 4 w 8"/>
                    <a:gd name="T1" fmla="*/ 13 h 26"/>
                    <a:gd name="T2" fmla="*/ 0 w 8"/>
                    <a:gd name="T3" fmla="*/ 13 h 26"/>
                    <a:gd name="T4" fmla="*/ 1 w 8"/>
                    <a:gd name="T5" fmla="*/ 0 h 26"/>
                    <a:gd name="T6" fmla="*/ 4 w 8"/>
                    <a:gd name="T7" fmla="*/ 0 h 26"/>
                    <a:gd name="T8" fmla="*/ 4 w 8"/>
                    <a:gd name="T9" fmla="*/ 13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6">
                      <a:moveTo>
                        <a:pt x="7" y="26"/>
                      </a:moveTo>
                      <a:lnTo>
                        <a:pt x="0" y="26"/>
                      </a:lnTo>
                      <a:lnTo>
                        <a:pt x="1" y="0"/>
                      </a:lnTo>
                      <a:lnTo>
                        <a:pt x="8" y="0"/>
                      </a:lnTo>
                      <a:lnTo>
                        <a:pt x="7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5" name="Freeform 114"/>
                <p:cNvSpPr>
                  <a:spLocks/>
                </p:cNvSpPr>
                <p:nvPr/>
              </p:nvSpPr>
              <p:spPr bwMode="auto">
                <a:xfrm>
                  <a:off x="2182" y="2961"/>
                  <a:ext cx="2" cy="7"/>
                </a:xfrm>
                <a:custGeom>
                  <a:avLst/>
                  <a:gdLst>
                    <a:gd name="T0" fmla="*/ 4 w 8"/>
                    <a:gd name="T1" fmla="*/ 7 h 15"/>
                    <a:gd name="T2" fmla="*/ 0 w 8"/>
                    <a:gd name="T3" fmla="*/ 7 h 15"/>
                    <a:gd name="T4" fmla="*/ 1 w 8"/>
                    <a:gd name="T5" fmla="*/ 0 h 15"/>
                    <a:gd name="T6" fmla="*/ 4 w 8"/>
                    <a:gd name="T7" fmla="*/ 0 h 15"/>
                    <a:gd name="T8" fmla="*/ 4 w 8"/>
                    <a:gd name="T9" fmla="*/ 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5">
                      <a:moveTo>
                        <a:pt x="7" y="15"/>
                      </a:moveTo>
                      <a:lnTo>
                        <a:pt x="0" y="15"/>
                      </a:lnTo>
                      <a:lnTo>
                        <a:pt x="1" y="0"/>
                      </a:lnTo>
                      <a:lnTo>
                        <a:pt x="8" y="0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6" name="Freeform 115"/>
                <p:cNvSpPr>
                  <a:spLocks/>
                </p:cNvSpPr>
                <p:nvPr/>
              </p:nvSpPr>
              <p:spPr bwMode="auto">
                <a:xfrm>
                  <a:off x="2182" y="2957"/>
                  <a:ext cx="5" cy="3"/>
                </a:xfrm>
                <a:custGeom>
                  <a:avLst/>
                  <a:gdLst>
                    <a:gd name="T0" fmla="*/ 3 w 9"/>
                    <a:gd name="T1" fmla="*/ 3 h 6"/>
                    <a:gd name="T2" fmla="*/ 0 w 9"/>
                    <a:gd name="T3" fmla="*/ 3 h 6"/>
                    <a:gd name="T4" fmla="*/ 1 w 9"/>
                    <a:gd name="T5" fmla="*/ 0 h 6"/>
                    <a:gd name="T6" fmla="*/ 4 w 9"/>
                    <a:gd name="T7" fmla="*/ 1 h 6"/>
                    <a:gd name="T8" fmla="*/ 3 w 9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7" y="6"/>
                      </a:move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9" y="1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7" name="Freeform 116"/>
                <p:cNvSpPr>
                  <a:spLocks/>
                </p:cNvSpPr>
                <p:nvPr/>
              </p:nvSpPr>
              <p:spPr bwMode="auto">
                <a:xfrm>
                  <a:off x="2182" y="2956"/>
                  <a:ext cx="5" cy="5"/>
                </a:xfrm>
                <a:custGeom>
                  <a:avLst/>
                  <a:gdLst>
                    <a:gd name="T0" fmla="*/ 0 w 7"/>
                    <a:gd name="T1" fmla="*/ 2 h 7"/>
                    <a:gd name="T2" fmla="*/ 3 w 7"/>
                    <a:gd name="T3" fmla="*/ 0 h 7"/>
                    <a:gd name="T4" fmla="*/ 4 w 7"/>
                    <a:gd name="T5" fmla="*/ 2 h 7"/>
                    <a:gd name="T6" fmla="*/ 1 w 7"/>
                    <a:gd name="T7" fmla="*/ 4 h 7"/>
                    <a:gd name="T8" fmla="*/ 0 w 7"/>
                    <a:gd name="T9" fmla="*/ 2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0" y="3"/>
                      </a:moveTo>
                      <a:lnTo>
                        <a:pt x="5" y="0"/>
                      </a:lnTo>
                      <a:lnTo>
                        <a:pt x="7" y="4"/>
                      </a:lnTo>
                      <a:lnTo>
                        <a:pt x="1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8" name="Freeform 117"/>
                <p:cNvSpPr>
                  <a:spLocks/>
                </p:cNvSpPr>
                <p:nvPr/>
              </p:nvSpPr>
              <p:spPr bwMode="auto">
                <a:xfrm>
                  <a:off x="2182" y="2959"/>
                  <a:ext cx="5" cy="7"/>
                </a:xfrm>
                <a:custGeom>
                  <a:avLst/>
                  <a:gdLst>
                    <a:gd name="T0" fmla="*/ 0 w 9"/>
                    <a:gd name="T1" fmla="*/ 1 h 13"/>
                    <a:gd name="T2" fmla="*/ 4 w 9"/>
                    <a:gd name="T3" fmla="*/ 0 h 13"/>
                    <a:gd name="T4" fmla="*/ 5 w 9"/>
                    <a:gd name="T5" fmla="*/ 6 h 13"/>
                    <a:gd name="T6" fmla="*/ 1 w 9"/>
                    <a:gd name="T7" fmla="*/ 7 h 13"/>
                    <a:gd name="T8" fmla="*/ 0 w 9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3">
                      <a:moveTo>
                        <a:pt x="0" y="1"/>
                      </a:moveTo>
                      <a:lnTo>
                        <a:pt x="8" y="0"/>
                      </a:lnTo>
                      <a:lnTo>
                        <a:pt x="9" y="12"/>
                      </a:lnTo>
                      <a:lnTo>
                        <a:pt x="1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9" name="Freeform 118"/>
                <p:cNvSpPr>
                  <a:spLocks/>
                </p:cNvSpPr>
                <p:nvPr/>
              </p:nvSpPr>
              <p:spPr bwMode="auto">
                <a:xfrm>
                  <a:off x="2184" y="2952"/>
                  <a:ext cx="5" cy="13"/>
                </a:xfrm>
                <a:custGeom>
                  <a:avLst/>
                  <a:gdLst>
                    <a:gd name="T0" fmla="*/ 4 w 10"/>
                    <a:gd name="T1" fmla="*/ 12 h 25"/>
                    <a:gd name="T2" fmla="*/ 0 w 10"/>
                    <a:gd name="T3" fmla="*/ 12 h 25"/>
                    <a:gd name="T4" fmla="*/ 1 w 10"/>
                    <a:gd name="T5" fmla="*/ 0 h 25"/>
                    <a:gd name="T6" fmla="*/ 5 w 10"/>
                    <a:gd name="T7" fmla="*/ 0 h 25"/>
                    <a:gd name="T8" fmla="*/ 4 w 10"/>
                    <a:gd name="T9" fmla="*/ 12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25">
                      <a:moveTo>
                        <a:pt x="8" y="25"/>
                      </a:moveTo>
                      <a:lnTo>
                        <a:pt x="0" y="25"/>
                      </a:lnTo>
                      <a:lnTo>
                        <a:pt x="2" y="0"/>
                      </a:lnTo>
                      <a:lnTo>
                        <a:pt x="10" y="0"/>
                      </a:lnTo>
                      <a:lnTo>
                        <a:pt x="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0" name="Freeform 119"/>
                <p:cNvSpPr>
                  <a:spLocks/>
                </p:cNvSpPr>
                <p:nvPr/>
              </p:nvSpPr>
              <p:spPr bwMode="auto">
                <a:xfrm>
                  <a:off x="2184" y="2951"/>
                  <a:ext cx="5" cy="2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2 h 5"/>
                    <a:gd name="T4" fmla="*/ 1 w 8"/>
                    <a:gd name="T5" fmla="*/ 0 h 5"/>
                    <a:gd name="T6" fmla="*/ 5 w 8"/>
                    <a:gd name="T7" fmla="*/ 1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1" name="Freeform 120"/>
                <p:cNvSpPr>
                  <a:spLocks/>
                </p:cNvSpPr>
                <p:nvPr/>
              </p:nvSpPr>
              <p:spPr bwMode="auto">
                <a:xfrm>
                  <a:off x="2184" y="2949"/>
                  <a:ext cx="5" cy="2"/>
                </a:xfrm>
                <a:custGeom>
                  <a:avLst/>
                  <a:gdLst>
                    <a:gd name="T0" fmla="*/ 4 w 8"/>
                    <a:gd name="T1" fmla="*/ 2 h 6"/>
                    <a:gd name="T2" fmla="*/ 0 w 8"/>
                    <a:gd name="T3" fmla="*/ 1 h 6"/>
                    <a:gd name="T4" fmla="*/ 1 w 8"/>
                    <a:gd name="T5" fmla="*/ 0 h 6"/>
                    <a:gd name="T6" fmla="*/ 5 w 8"/>
                    <a:gd name="T7" fmla="*/ 1 h 6"/>
                    <a:gd name="T8" fmla="*/ 4 w 8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2" name="Freeform 121"/>
                <p:cNvSpPr>
                  <a:spLocks/>
                </p:cNvSpPr>
                <p:nvPr/>
              </p:nvSpPr>
              <p:spPr bwMode="auto">
                <a:xfrm>
                  <a:off x="2186" y="2942"/>
                  <a:ext cx="3" cy="8"/>
                </a:xfrm>
                <a:custGeom>
                  <a:avLst/>
                  <a:gdLst>
                    <a:gd name="T0" fmla="*/ 4 w 8"/>
                    <a:gd name="T1" fmla="*/ 8 h 15"/>
                    <a:gd name="T2" fmla="*/ 0 w 8"/>
                    <a:gd name="T3" fmla="*/ 7 h 15"/>
                    <a:gd name="T4" fmla="*/ 1 w 8"/>
                    <a:gd name="T5" fmla="*/ 0 h 15"/>
                    <a:gd name="T6" fmla="*/ 4 w 8"/>
                    <a:gd name="T7" fmla="*/ 1 h 15"/>
                    <a:gd name="T8" fmla="*/ 4 w 8"/>
                    <a:gd name="T9" fmla="*/ 8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5">
                      <a:moveTo>
                        <a:pt x="7" y="15"/>
                      </a:moveTo>
                      <a:lnTo>
                        <a:pt x="0" y="14"/>
                      </a:lnTo>
                      <a:lnTo>
                        <a:pt x="2" y="0"/>
                      </a:lnTo>
                      <a:lnTo>
                        <a:pt x="8" y="1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3" name="Freeform 122"/>
                <p:cNvSpPr>
                  <a:spLocks/>
                </p:cNvSpPr>
                <p:nvPr/>
              </p:nvSpPr>
              <p:spPr bwMode="auto">
                <a:xfrm>
                  <a:off x="2188" y="2939"/>
                  <a:ext cx="3" cy="3"/>
                </a:xfrm>
                <a:custGeom>
                  <a:avLst/>
                  <a:gdLst>
                    <a:gd name="T0" fmla="*/ 3 w 8"/>
                    <a:gd name="T1" fmla="*/ 4 h 8"/>
                    <a:gd name="T2" fmla="*/ 0 w 8"/>
                    <a:gd name="T3" fmla="*/ 4 h 8"/>
                    <a:gd name="T4" fmla="*/ 1 w 8"/>
                    <a:gd name="T5" fmla="*/ 0 h 8"/>
                    <a:gd name="T6" fmla="*/ 4 w 8"/>
                    <a:gd name="T7" fmla="*/ 1 h 8"/>
                    <a:gd name="T8" fmla="*/ 3 w 8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4" name="Freeform 123"/>
                <p:cNvSpPr>
                  <a:spLocks/>
                </p:cNvSpPr>
                <p:nvPr/>
              </p:nvSpPr>
              <p:spPr bwMode="auto">
                <a:xfrm>
                  <a:off x="2188" y="2937"/>
                  <a:ext cx="3" cy="3"/>
                </a:xfrm>
                <a:custGeom>
                  <a:avLst/>
                  <a:gdLst>
                    <a:gd name="T0" fmla="*/ 2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3 w 6"/>
                    <a:gd name="T7" fmla="*/ 2 h 7"/>
                    <a:gd name="T8" fmla="*/ 2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5" name="Freeform 124"/>
                <p:cNvSpPr>
                  <a:spLocks/>
                </p:cNvSpPr>
                <p:nvPr/>
              </p:nvSpPr>
              <p:spPr bwMode="auto">
                <a:xfrm>
                  <a:off x="2189" y="2935"/>
                  <a:ext cx="2" cy="5"/>
                </a:xfrm>
                <a:custGeom>
                  <a:avLst/>
                  <a:gdLst>
                    <a:gd name="T0" fmla="*/ 1 w 4"/>
                    <a:gd name="T1" fmla="*/ 4 h 6"/>
                    <a:gd name="T2" fmla="*/ 0 w 4"/>
                    <a:gd name="T3" fmla="*/ 1 h 6"/>
                    <a:gd name="T4" fmla="*/ 1 w 4"/>
                    <a:gd name="T5" fmla="*/ 0 h 6"/>
                    <a:gd name="T6" fmla="*/ 2 w 4"/>
                    <a:gd name="T7" fmla="*/ 3 h 6"/>
                    <a:gd name="T8" fmla="*/ 1 w 4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2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5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6" name="Freeform 125"/>
                <p:cNvSpPr>
                  <a:spLocks/>
                </p:cNvSpPr>
                <p:nvPr/>
              </p:nvSpPr>
              <p:spPr bwMode="auto">
                <a:xfrm>
                  <a:off x="2188" y="2935"/>
                  <a:ext cx="3" cy="3"/>
                </a:xfrm>
                <a:custGeom>
                  <a:avLst/>
                  <a:gdLst>
                    <a:gd name="T0" fmla="*/ 3 w 9"/>
                    <a:gd name="T1" fmla="*/ 2 h 6"/>
                    <a:gd name="T2" fmla="*/ 0 w 9"/>
                    <a:gd name="T3" fmla="*/ 1 h 6"/>
                    <a:gd name="T4" fmla="*/ 1 w 9"/>
                    <a:gd name="T5" fmla="*/ 0 h 6"/>
                    <a:gd name="T6" fmla="*/ 4 w 9"/>
                    <a:gd name="T7" fmla="*/ 1 h 6"/>
                    <a:gd name="T8" fmla="*/ 3 w 9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7" y="6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9" y="3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7" name="Freeform 126"/>
                <p:cNvSpPr>
                  <a:spLocks/>
                </p:cNvSpPr>
                <p:nvPr/>
              </p:nvSpPr>
              <p:spPr bwMode="auto">
                <a:xfrm>
                  <a:off x="2189" y="2934"/>
                  <a:ext cx="2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0 w 7"/>
                    <a:gd name="T5" fmla="*/ 0 h 5"/>
                    <a:gd name="T6" fmla="*/ 3 w 7"/>
                    <a:gd name="T7" fmla="*/ 1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2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8" name="Freeform 127"/>
                <p:cNvSpPr>
                  <a:spLocks/>
                </p:cNvSpPr>
                <p:nvPr/>
              </p:nvSpPr>
              <p:spPr bwMode="auto">
                <a:xfrm>
                  <a:off x="2189" y="2932"/>
                  <a:ext cx="5" cy="3"/>
                </a:xfrm>
                <a:custGeom>
                  <a:avLst/>
                  <a:gdLst>
                    <a:gd name="T0" fmla="*/ 4 w 8"/>
                    <a:gd name="T1" fmla="*/ 3 h 7"/>
                    <a:gd name="T2" fmla="*/ 0 w 8"/>
                    <a:gd name="T3" fmla="*/ 3 h 7"/>
                    <a:gd name="T4" fmla="*/ 1 w 8"/>
                    <a:gd name="T5" fmla="*/ 0 h 7"/>
                    <a:gd name="T6" fmla="*/ 4 w 8"/>
                    <a:gd name="T7" fmla="*/ 0 h 7"/>
                    <a:gd name="T8" fmla="*/ 4 w 8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9" name="Freeform 128"/>
                <p:cNvSpPr>
                  <a:spLocks/>
                </p:cNvSpPr>
                <p:nvPr/>
              </p:nvSpPr>
              <p:spPr bwMode="auto">
                <a:xfrm>
                  <a:off x="2189" y="2930"/>
                  <a:ext cx="5" cy="3"/>
                </a:xfrm>
                <a:custGeom>
                  <a:avLst/>
                  <a:gdLst>
                    <a:gd name="T0" fmla="*/ 0 w 9"/>
                    <a:gd name="T1" fmla="*/ 2 h 7"/>
                    <a:gd name="T2" fmla="*/ 3 w 9"/>
                    <a:gd name="T3" fmla="*/ 0 h 7"/>
                    <a:gd name="T4" fmla="*/ 4 w 9"/>
                    <a:gd name="T5" fmla="*/ 2 h 7"/>
                    <a:gd name="T6" fmla="*/ 1 w 9"/>
                    <a:gd name="T7" fmla="*/ 4 h 7"/>
                    <a:gd name="T8" fmla="*/ 0 w 9"/>
                    <a:gd name="T9" fmla="*/ 2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4"/>
                      </a:move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2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0" name="Freeform 129"/>
                <p:cNvSpPr>
                  <a:spLocks/>
                </p:cNvSpPr>
                <p:nvPr/>
              </p:nvSpPr>
              <p:spPr bwMode="auto">
                <a:xfrm>
                  <a:off x="2191" y="2929"/>
                  <a:ext cx="3" cy="5"/>
                </a:xfrm>
                <a:custGeom>
                  <a:avLst/>
                  <a:gdLst>
                    <a:gd name="T0" fmla="*/ 4 w 8"/>
                    <a:gd name="T1" fmla="*/ 4 h 8"/>
                    <a:gd name="T2" fmla="*/ 0 w 8"/>
                    <a:gd name="T3" fmla="*/ 4 h 8"/>
                    <a:gd name="T4" fmla="*/ 1 w 8"/>
                    <a:gd name="T5" fmla="*/ 0 h 8"/>
                    <a:gd name="T6" fmla="*/ 4 w 8"/>
                    <a:gd name="T7" fmla="*/ 1 h 8"/>
                    <a:gd name="T8" fmla="*/ 4 w 8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7" y="8"/>
                      </a:move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1" name="Freeform 130"/>
                <p:cNvSpPr>
                  <a:spLocks/>
                </p:cNvSpPr>
                <p:nvPr/>
              </p:nvSpPr>
              <p:spPr bwMode="auto">
                <a:xfrm>
                  <a:off x="2191" y="2927"/>
                  <a:ext cx="5" cy="2"/>
                </a:xfrm>
                <a:custGeom>
                  <a:avLst/>
                  <a:gdLst>
                    <a:gd name="T0" fmla="*/ 4 w 8"/>
                    <a:gd name="T1" fmla="*/ 2 h 6"/>
                    <a:gd name="T2" fmla="*/ 0 w 8"/>
                    <a:gd name="T3" fmla="*/ 1 h 6"/>
                    <a:gd name="T4" fmla="*/ 1 w 8"/>
                    <a:gd name="T5" fmla="*/ 0 h 6"/>
                    <a:gd name="T6" fmla="*/ 4 w 8"/>
                    <a:gd name="T7" fmla="*/ 1 h 6"/>
                    <a:gd name="T8" fmla="*/ 4 w 8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2" name="Freeform 131"/>
                <p:cNvSpPr>
                  <a:spLocks/>
                </p:cNvSpPr>
                <p:nvPr/>
              </p:nvSpPr>
              <p:spPr bwMode="auto">
                <a:xfrm>
                  <a:off x="2191" y="2925"/>
                  <a:ext cx="5" cy="3"/>
                </a:xfrm>
                <a:custGeom>
                  <a:avLst/>
                  <a:gdLst>
                    <a:gd name="T0" fmla="*/ 3 w 6"/>
                    <a:gd name="T1" fmla="*/ 4 h 7"/>
                    <a:gd name="T2" fmla="*/ 0 w 6"/>
                    <a:gd name="T3" fmla="*/ 1 h 7"/>
                    <a:gd name="T4" fmla="*/ 1 w 6"/>
                    <a:gd name="T5" fmla="*/ 0 h 7"/>
                    <a:gd name="T6" fmla="*/ 4 w 6"/>
                    <a:gd name="T7" fmla="*/ 3 h 7"/>
                    <a:gd name="T8" fmla="*/ 3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3" name="Freeform 132"/>
                <p:cNvSpPr>
                  <a:spLocks/>
                </p:cNvSpPr>
                <p:nvPr/>
              </p:nvSpPr>
              <p:spPr bwMode="auto">
                <a:xfrm>
                  <a:off x="2191" y="2922"/>
                  <a:ext cx="5" cy="5"/>
                </a:xfrm>
                <a:custGeom>
                  <a:avLst/>
                  <a:gdLst>
                    <a:gd name="T0" fmla="*/ 4 w 9"/>
                    <a:gd name="T1" fmla="*/ 5 h 11"/>
                    <a:gd name="T2" fmla="*/ 0 w 9"/>
                    <a:gd name="T3" fmla="*/ 4 h 11"/>
                    <a:gd name="T4" fmla="*/ 1 w 9"/>
                    <a:gd name="T5" fmla="*/ 0 h 11"/>
                    <a:gd name="T6" fmla="*/ 5 w 9"/>
                    <a:gd name="T7" fmla="*/ 0 h 11"/>
                    <a:gd name="T8" fmla="*/ 4 w 9"/>
                    <a:gd name="T9" fmla="*/ 5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8" y="11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9" y="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4" name="Freeform 133"/>
                <p:cNvSpPr>
                  <a:spLocks/>
                </p:cNvSpPr>
                <p:nvPr/>
              </p:nvSpPr>
              <p:spPr bwMode="auto">
                <a:xfrm>
                  <a:off x="2194" y="2919"/>
                  <a:ext cx="2" cy="5"/>
                </a:xfrm>
                <a:custGeom>
                  <a:avLst/>
                  <a:gdLst>
                    <a:gd name="T0" fmla="*/ 4 w 8"/>
                    <a:gd name="T1" fmla="*/ 4 h 7"/>
                    <a:gd name="T2" fmla="*/ 0 w 8"/>
                    <a:gd name="T3" fmla="*/ 3 h 7"/>
                    <a:gd name="T4" fmla="*/ 1 w 8"/>
                    <a:gd name="T5" fmla="*/ 0 h 7"/>
                    <a:gd name="T6" fmla="*/ 4 w 8"/>
                    <a:gd name="T7" fmla="*/ 2 h 7"/>
                    <a:gd name="T8" fmla="*/ 4 w 8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" name="Freeform 134"/>
                <p:cNvSpPr>
                  <a:spLocks/>
                </p:cNvSpPr>
                <p:nvPr/>
              </p:nvSpPr>
              <p:spPr bwMode="auto">
                <a:xfrm>
                  <a:off x="2194" y="2909"/>
                  <a:ext cx="2" cy="12"/>
                </a:xfrm>
                <a:custGeom>
                  <a:avLst/>
                  <a:gdLst>
                    <a:gd name="T0" fmla="*/ 4 w 8"/>
                    <a:gd name="T1" fmla="*/ 11 h 22"/>
                    <a:gd name="T2" fmla="*/ 0 w 8"/>
                    <a:gd name="T3" fmla="*/ 11 h 22"/>
                    <a:gd name="T4" fmla="*/ 1 w 8"/>
                    <a:gd name="T5" fmla="*/ 0 h 22"/>
                    <a:gd name="T6" fmla="*/ 4 w 8"/>
                    <a:gd name="T7" fmla="*/ 0 h 22"/>
                    <a:gd name="T8" fmla="*/ 4 w 8"/>
                    <a:gd name="T9" fmla="*/ 1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7" y="22"/>
                      </a:moveTo>
                      <a:lnTo>
                        <a:pt x="0" y="22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6" name="Freeform 135"/>
                <p:cNvSpPr>
                  <a:spLocks/>
                </p:cNvSpPr>
                <p:nvPr/>
              </p:nvSpPr>
              <p:spPr bwMode="auto">
                <a:xfrm>
                  <a:off x="2194" y="2907"/>
                  <a:ext cx="5" cy="2"/>
                </a:xfrm>
                <a:custGeom>
                  <a:avLst/>
                  <a:gdLst>
                    <a:gd name="T0" fmla="*/ 4 w 9"/>
                    <a:gd name="T1" fmla="*/ 3 h 6"/>
                    <a:gd name="T2" fmla="*/ 0 w 9"/>
                    <a:gd name="T3" fmla="*/ 3 h 6"/>
                    <a:gd name="T4" fmla="*/ 1 w 9"/>
                    <a:gd name="T5" fmla="*/ 0 h 6"/>
                    <a:gd name="T6" fmla="*/ 5 w 9"/>
                    <a:gd name="T7" fmla="*/ 1 h 6"/>
                    <a:gd name="T8" fmla="*/ 4 w 9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8" y="6"/>
                      </a:move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9" y="2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7" name="Freeform 136"/>
                <p:cNvSpPr>
                  <a:spLocks/>
                </p:cNvSpPr>
                <p:nvPr/>
              </p:nvSpPr>
              <p:spPr bwMode="auto">
                <a:xfrm>
                  <a:off x="2194" y="2898"/>
                  <a:ext cx="5" cy="8"/>
                </a:xfrm>
                <a:custGeom>
                  <a:avLst/>
                  <a:gdLst>
                    <a:gd name="T0" fmla="*/ 4 w 8"/>
                    <a:gd name="T1" fmla="*/ 7 h 15"/>
                    <a:gd name="T2" fmla="*/ 0 w 8"/>
                    <a:gd name="T3" fmla="*/ 7 h 15"/>
                    <a:gd name="T4" fmla="*/ 1 w 8"/>
                    <a:gd name="T5" fmla="*/ 0 h 15"/>
                    <a:gd name="T6" fmla="*/ 4 w 8"/>
                    <a:gd name="T7" fmla="*/ 1 h 15"/>
                    <a:gd name="T8" fmla="*/ 4 w 8"/>
                    <a:gd name="T9" fmla="*/ 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5">
                      <a:moveTo>
                        <a:pt x="7" y="15"/>
                      </a:moveTo>
                      <a:lnTo>
                        <a:pt x="0" y="15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8" name="Freeform 137"/>
                <p:cNvSpPr>
                  <a:spLocks/>
                </p:cNvSpPr>
                <p:nvPr/>
              </p:nvSpPr>
              <p:spPr bwMode="auto">
                <a:xfrm>
                  <a:off x="2196" y="2897"/>
                  <a:ext cx="3" cy="2"/>
                </a:xfrm>
                <a:custGeom>
                  <a:avLst/>
                  <a:gdLst>
                    <a:gd name="T0" fmla="*/ 3 w 9"/>
                    <a:gd name="T1" fmla="*/ 3 h 7"/>
                    <a:gd name="T2" fmla="*/ 0 w 9"/>
                    <a:gd name="T3" fmla="*/ 2 h 7"/>
                    <a:gd name="T4" fmla="*/ 1 w 9"/>
                    <a:gd name="T5" fmla="*/ 0 h 7"/>
                    <a:gd name="T6" fmla="*/ 4 w 9"/>
                    <a:gd name="T7" fmla="*/ 0 h 7"/>
                    <a:gd name="T8" fmla="*/ 3 w 9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7" y="7"/>
                      </a:move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9" y="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9" name="Freeform 138"/>
                <p:cNvSpPr>
                  <a:spLocks/>
                </p:cNvSpPr>
                <p:nvPr/>
              </p:nvSpPr>
              <p:spPr bwMode="auto">
                <a:xfrm>
                  <a:off x="2196" y="2887"/>
                  <a:ext cx="5" cy="10"/>
                </a:xfrm>
                <a:custGeom>
                  <a:avLst/>
                  <a:gdLst>
                    <a:gd name="T0" fmla="*/ 4 w 9"/>
                    <a:gd name="T1" fmla="*/ 9 h 18"/>
                    <a:gd name="T2" fmla="*/ 0 w 9"/>
                    <a:gd name="T3" fmla="*/ 9 h 18"/>
                    <a:gd name="T4" fmla="*/ 1 w 9"/>
                    <a:gd name="T5" fmla="*/ 0 h 18"/>
                    <a:gd name="T6" fmla="*/ 5 w 9"/>
                    <a:gd name="T7" fmla="*/ 1 h 18"/>
                    <a:gd name="T8" fmla="*/ 4 w 9"/>
                    <a:gd name="T9" fmla="*/ 9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8">
                      <a:moveTo>
                        <a:pt x="7" y="18"/>
                      </a:moveTo>
                      <a:lnTo>
                        <a:pt x="0" y="17"/>
                      </a:lnTo>
                      <a:lnTo>
                        <a:pt x="1" y="0"/>
                      </a:lnTo>
                      <a:lnTo>
                        <a:pt x="9" y="2"/>
                      </a:lnTo>
                      <a:lnTo>
                        <a:pt x="7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0" name="Freeform 139"/>
                <p:cNvSpPr>
                  <a:spLocks/>
                </p:cNvSpPr>
                <p:nvPr/>
              </p:nvSpPr>
              <p:spPr bwMode="auto">
                <a:xfrm>
                  <a:off x="2196" y="2883"/>
                  <a:ext cx="5" cy="5"/>
                </a:xfrm>
                <a:custGeom>
                  <a:avLst/>
                  <a:gdLst>
                    <a:gd name="T0" fmla="*/ 4 w 10"/>
                    <a:gd name="T1" fmla="*/ 5 h 10"/>
                    <a:gd name="T2" fmla="*/ 0 w 10"/>
                    <a:gd name="T3" fmla="*/ 4 h 10"/>
                    <a:gd name="T4" fmla="*/ 1 w 10"/>
                    <a:gd name="T5" fmla="*/ 0 h 10"/>
                    <a:gd name="T6" fmla="*/ 5 w 10"/>
                    <a:gd name="T7" fmla="*/ 1 h 10"/>
                    <a:gd name="T8" fmla="*/ 4 w 10"/>
                    <a:gd name="T9" fmla="*/ 5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8" y="10"/>
                      </a:move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10" y="1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1" name="Freeform 140"/>
                <p:cNvSpPr>
                  <a:spLocks/>
                </p:cNvSpPr>
                <p:nvPr/>
              </p:nvSpPr>
              <p:spPr bwMode="auto">
                <a:xfrm>
                  <a:off x="2198" y="2882"/>
                  <a:ext cx="3" cy="2"/>
                </a:xfrm>
                <a:custGeom>
                  <a:avLst/>
                  <a:gdLst>
                    <a:gd name="T0" fmla="*/ 3 w 9"/>
                    <a:gd name="T1" fmla="*/ 3 h 5"/>
                    <a:gd name="T2" fmla="*/ 0 w 9"/>
                    <a:gd name="T3" fmla="*/ 2 h 5"/>
                    <a:gd name="T4" fmla="*/ 1 w 9"/>
                    <a:gd name="T5" fmla="*/ 0 h 5"/>
                    <a:gd name="T6" fmla="*/ 4 w 9"/>
                    <a:gd name="T7" fmla="*/ 2 h 5"/>
                    <a:gd name="T8" fmla="*/ 3 w 9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7" y="5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9" y="3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2" name="Freeform 141"/>
                <p:cNvSpPr>
                  <a:spLocks/>
                </p:cNvSpPr>
                <p:nvPr/>
              </p:nvSpPr>
              <p:spPr bwMode="auto">
                <a:xfrm>
                  <a:off x="2198" y="2873"/>
                  <a:ext cx="3" cy="8"/>
                </a:xfrm>
                <a:custGeom>
                  <a:avLst/>
                  <a:gdLst>
                    <a:gd name="T0" fmla="*/ 4 w 10"/>
                    <a:gd name="T1" fmla="*/ 9 h 18"/>
                    <a:gd name="T2" fmla="*/ 0 w 10"/>
                    <a:gd name="T3" fmla="*/ 9 h 18"/>
                    <a:gd name="T4" fmla="*/ 1 w 10"/>
                    <a:gd name="T5" fmla="*/ 0 h 18"/>
                    <a:gd name="T6" fmla="*/ 4 w 10"/>
                    <a:gd name="T7" fmla="*/ 0 h 18"/>
                    <a:gd name="T8" fmla="*/ 4 w 10"/>
                    <a:gd name="T9" fmla="*/ 9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9" y="18"/>
                      </a:moveTo>
                      <a:lnTo>
                        <a:pt x="0" y="18"/>
                      </a:lnTo>
                      <a:lnTo>
                        <a:pt x="2" y="0"/>
                      </a:lnTo>
                      <a:lnTo>
                        <a:pt x="10" y="0"/>
                      </a:lnTo>
                      <a:lnTo>
                        <a:pt x="9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3" name="Freeform 142"/>
                <p:cNvSpPr>
                  <a:spLocks/>
                </p:cNvSpPr>
                <p:nvPr/>
              </p:nvSpPr>
              <p:spPr bwMode="auto">
                <a:xfrm>
                  <a:off x="2200" y="2870"/>
                  <a:ext cx="3" cy="3"/>
                </a:xfrm>
                <a:custGeom>
                  <a:avLst/>
                  <a:gdLst>
                    <a:gd name="T0" fmla="*/ 4 w 8"/>
                    <a:gd name="T1" fmla="*/ 4 h 8"/>
                    <a:gd name="T2" fmla="*/ 0 w 8"/>
                    <a:gd name="T3" fmla="*/ 4 h 8"/>
                    <a:gd name="T4" fmla="*/ 1 w 8"/>
                    <a:gd name="T5" fmla="*/ 0 h 8"/>
                    <a:gd name="T6" fmla="*/ 4 w 8"/>
                    <a:gd name="T7" fmla="*/ 1 h 8"/>
                    <a:gd name="T8" fmla="*/ 4 w 8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7" y="8"/>
                      </a:move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8" y="1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4" name="Freeform 143"/>
                <p:cNvSpPr>
                  <a:spLocks/>
                </p:cNvSpPr>
                <p:nvPr/>
              </p:nvSpPr>
              <p:spPr bwMode="auto">
                <a:xfrm>
                  <a:off x="2200" y="2865"/>
                  <a:ext cx="5" cy="5"/>
                </a:xfrm>
                <a:custGeom>
                  <a:avLst/>
                  <a:gdLst>
                    <a:gd name="T0" fmla="*/ 4 w 10"/>
                    <a:gd name="T1" fmla="*/ 4 h 8"/>
                    <a:gd name="T2" fmla="*/ 0 w 10"/>
                    <a:gd name="T3" fmla="*/ 3 h 8"/>
                    <a:gd name="T4" fmla="*/ 1 w 10"/>
                    <a:gd name="T5" fmla="*/ 0 h 8"/>
                    <a:gd name="T6" fmla="*/ 5 w 10"/>
                    <a:gd name="T7" fmla="*/ 1 h 8"/>
                    <a:gd name="T8" fmla="*/ 4 w 10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8" y="8"/>
                      </a:move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10" y="1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5" name="Freeform 144"/>
                <p:cNvSpPr>
                  <a:spLocks/>
                </p:cNvSpPr>
                <p:nvPr/>
              </p:nvSpPr>
              <p:spPr bwMode="auto">
                <a:xfrm>
                  <a:off x="2200" y="2863"/>
                  <a:ext cx="5" cy="3"/>
                </a:xfrm>
                <a:custGeom>
                  <a:avLst/>
                  <a:gdLst>
                    <a:gd name="T0" fmla="*/ 4 w 9"/>
                    <a:gd name="T1" fmla="*/ 4 h 8"/>
                    <a:gd name="T2" fmla="*/ 0 w 9"/>
                    <a:gd name="T3" fmla="*/ 4 h 8"/>
                    <a:gd name="T4" fmla="*/ 1 w 9"/>
                    <a:gd name="T5" fmla="*/ 0 h 8"/>
                    <a:gd name="T6" fmla="*/ 5 w 9"/>
                    <a:gd name="T7" fmla="*/ 1 h 8"/>
                    <a:gd name="T8" fmla="*/ 4 w 9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8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9" y="1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6" name="Freeform 145"/>
                <p:cNvSpPr>
                  <a:spLocks/>
                </p:cNvSpPr>
                <p:nvPr/>
              </p:nvSpPr>
              <p:spPr bwMode="auto">
                <a:xfrm>
                  <a:off x="2201" y="2860"/>
                  <a:ext cx="3" cy="3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2 h 5"/>
                    <a:gd name="T4" fmla="*/ 1 w 8"/>
                    <a:gd name="T5" fmla="*/ 0 h 5"/>
                    <a:gd name="T6" fmla="*/ 4 w 8"/>
                    <a:gd name="T7" fmla="*/ 1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8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7" name="Rectangle 146"/>
                <p:cNvSpPr>
                  <a:spLocks noChangeArrowheads="1"/>
                </p:cNvSpPr>
                <p:nvPr/>
              </p:nvSpPr>
              <p:spPr bwMode="auto">
                <a:xfrm>
                  <a:off x="2203" y="286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8" name="Freeform 147"/>
                <p:cNvSpPr>
                  <a:spLocks/>
                </p:cNvSpPr>
                <p:nvPr/>
              </p:nvSpPr>
              <p:spPr bwMode="auto">
                <a:xfrm>
                  <a:off x="2201" y="2855"/>
                  <a:ext cx="5" cy="5"/>
                </a:xfrm>
                <a:custGeom>
                  <a:avLst/>
                  <a:gdLst>
                    <a:gd name="T0" fmla="*/ 4 w 9"/>
                    <a:gd name="T1" fmla="*/ 5 h 11"/>
                    <a:gd name="T2" fmla="*/ 0 w 9"/>
                    <a:gd name="T3" fmla="*/ 5 h 11"/>
                    <a:gd name="T4" fmla="*/ 1 w 9"/>
                    <a:gd name="T5" fmla="*/ 0 h 11"/>
                    <a:gd name="T6" fmla="*/ 5 w 9"/>
                    <a:gd name="T7" fmla="*/ 0 h 11"/>
                    <a:gd name="T8" fmla="*/ 4 w 9"/>
                    <a:gd name="T9" fmla="*/ 5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8" y="11"/>
                      </a:moveTo>
                      <a:lnTo>
                        <a:pt x="0" y="11"/>
                      </a:lnTo>
                      <a:lnTo>
                        <a:pt x="1" y="0"/>
                      </a:lnTo>
                      <a:lnTo>
                        <a:pt x="9" y="0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9" name="Freeform 148"/>
                <p:cNvSpPr>
                  <a:spLocks/>
                </p:cNvSpPr>
                <p:nvPr/>
              </p:nvSpPr>
              <p:spPr bwMode="auto">
                <a:xfrm>
                  <a:off x="2201" y="2851"/>
                  <a:ext cx="5" cy="5"/>
                </a:xfrm>
                <a:custGeom>
                  <a:avLst/>
                  <a:gdLst>
                    <a:gd name="T0" fmla="*/ 3 w 8"/>
                    <a:gd name="T1" fmla="*/ 4 h 8"/>
                    <a:gd name="T2" fmla="*/ 0 w 8"/>
                    <a:gd name="T3" fmla="*/ 1 h 8"/>
                    <a:gd name="T4" fmla="*/ 1 w 8"/>
                    <a:gd name="T5" fmla="*/ 0 h 8"/>
                    <a:gd name="T6" fmla="*/ 5 w 8"/>
                    <a:gd name="T7" fmla="*/ 3 h 8"/>
                    <a:gd name="T8" fmla="*/ 3 w 8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5" y="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8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0" name="Freeform 149"/>
                <p:cNvSpPr>
                  <a:spLocks/>
                </p:cNvSpPr>
                <p:nvPr/>
              </p:nvSpPr>
              <p:spPr bwMode="auto">
                <a:xfrm>
                  <a:off x="2205" y="2851"/>
                  <a:ext cx="3" cy="3"/>
                </a:xfrm>
                <a:custGeom>
                  <a:avLst/>
                  <a:gdLst>
                    <a:gd name="T0" fmla="*/ 4 w 8"/>
                    <a:gd name="T1" fmla="*/ 3 h 7"/>
                    <a:gd name="T2" fmla="*/ 0 w 8"/>
                    <a:gd name="T3" fmla="*/ 2 h 7"/>
                    <a:gd name="T4" fmla="*/ 1 w 8"/>
                    <a:gd name="T5" fmla="*/ 0 h 7"/>
                    <a:gd name="T6" fmla="*/ 4 w 8"/>
                    <a:gd name="T7" fmla="*/ 0 h 7"/>
                    <a:gd name="T8" fmla="*/ 4 w 8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1" name="Freeform 150"/>
                <p:cNvSpPr>
                  <a:spLocks/>
                </p:cNvSpPr>
                <p:nvPr/>
              </p:nvSpPr>
              <p:spPr bwMode="auto">
                <a:xfrm>
                  <a:off x="2205" y="2850"/>
                  <a:ext cx="3" cy="2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1 h 5"/>
                    <a:gd name="T4" fmla="*/ 1 w 8"/>
                    <a:gd name="T5" fmla="*/ 0 h 5"/>
                    <a:gd name="T6" fmla="*/ 4 w 8"/>
                    <a:gd name="T7" fmla="*/ 1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2" name="Freeform 151"/>
                <p:cNvSpPr>
                  <a:spLocks/>
                </p:cNvSpPr>
                <p:nvPr/>
              </p:nvSpPr>
              <p:spPr bwMode="auto">
                <a:xfrm>
                  <a:off x="2205" y="2848"/>
                  <a:ext cx="3" cy="2"/>
                </a:xfrm>
                <a:custGeom>
                  <a:avLst/>
                  <a:gdLst>
                    <a:gd name="T0" fmla="*/ 4 w 8"/>
                    <a:gd name="T1" fmla="*/ 3 h 6"/>
                    <a:gd name="T2" fmla="*/ 0 w 8"/>
                    <a:gd name="T3" fmla="*/ 3 h 6"/>
                    <a:gd name="T4" fmla="*/ 1 w 8"/>
                    <a:gd name="T5" fmla="*/ 0 h 6"/>
                    <a:gd name="T6" fmla="*/ 4 w 8"/>
                    <a:gd name="T7" fmla="*/ 1 h 6"/>
                    <a:gd name="T8" fmla="*/ 4 w 8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3" name="Freeform 152"/>
                <p:cNvSpPr>
                  <a:spLocks/>
                </p:cNvSpPr>
                <p:nvPr/>
              </p:nvSpPr>
              <p:spPr bwMode="auto">
                <a:xfrm>
                  <a:off x="2205" y="2844"/>
                  <a:ext cx="3" cy="3"/>
                </a:xfrm>
                <a:custGeom>
                  <a:avLst/>
                  <a:gdLst>
                    <a:gd name="T0" fmla="*/ 3 w 9"/>
                    <a:gd name="T1" fmla="*/ 3 h 5"/>
                    <a:gd name="T2" fmla="*/ 0 w 9"/>
                    <a:gd name="T3" fmla="*/ 1 h 5"/>
                    <a:gd name="T4" fmla="*/ 1 w 9"/>
                    <a:gd name="T5" fmla="*/ 0 h 5"/>
                    <a:gd name="T6" fmla="*/ 4 w 9"/>
                    <a:gd name="T7" fmla="*/ 2 h 5"/>
                    <a:gd name="T8" fmla="*/ 3 w 9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7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4" name="Freeform 153"/>
                <p:cNvSpPr>
                  <a:spLocks/>
                </p:cNvSpPr>
                <p:nvPr/>
              </p:nvSpPr>
              <p:spPr bwMode="auto">
                <a:xfrm>
                  <a:off x="2206" y="2844"/>
                  <a:ext cx="2" cy="3"/>
                </a:xfrm>
                <a:custGeom>
                  <a:avLst/>
                  <a:gdLst>
                    <a:gd name="T0" fmla="*/ 0 w 7"/>
                    <a:gd name="T1" fmla="*/ 2 h 5"/>
                    <a:gd name="T2" fmla="*/ 2 w 7"/>
                    <a:gd name="T3" fmla="*/ 0 h 5"/>
                    <a:gd name="T4" fmla="*/ 3 w 7"/>
                    <a:gd name="T5" fmla="*/ 1 h 5"/>
                    <a:gd name="T6" fmla="*/ 0 w 7"/>
                    <a:gd name="T7" fmla="*/ 3 h 5"/>
                    <a:gd name="T8" fmla="*/ 0 w 7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5" name="Freeform 154"/>
                <p:cNvSpPr>
                  <a:spLocks/>
                </p:cNvSpPr>
                <p:nvPr/>
              </p:nvSpPr>
              <p:spPr bwMode="auto">
                <a:xfrm>
                  <a:off x="2206" y="2843"/>
                  <a:ext cx="5" cy="5"/>
                </a:xfrm>
                <a:custGeom>
                  <a:avLst/>
                  <a:gdLst>
                    <a:gd name="T0" fmla="*/ 4 w 8"/>
                    <a:gd name="T1" fmla="*/ 4 h 10"/>
                    <a:gd name="T2" fmla="*/ 0 w 8"/>
                    <a:gd name="T3" fmla="*/ 4 h 10"/>
                    <a:gd name="T4" fmla="*/ 1 w 8"/>
                    <a:gd name="T5" fmla="*/ 0 h 10"/>
                    <a:gd name="T6" fmla="*/ 4 w 8"/>
                    <a:gd name="T7" fmla="*/ 1 h 10"/>
                    <a:gd name="T8" fmla="*/ 4 w 8"/>
                    <a:gd name="T9" fmla="*/ 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7" y="10"/>
                      </a:move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6" name="Freeform 155"/>
                <p:cNvSpPr>
                  <a:spLocks/>
                </p:cNvSpPr>
                <p:nvPr/>
              </p:nvSpPr>
              <p:spPr bwMode="auto">
                <a:xfrm>
                  <a:off x="2206" y="2841"/>
                  <a:ext cx="5" cy="3"/>
                </a:xfrm>
                <a:custGeom>
                  <a:avLst/>
                  <a:gdLst>
                    <a:gd name="T0" fmla="*/ 3 w 6"/>
                    <a:gd name="T1" fmla="*/ 3 h 5"/>
                    <a:gd name="T2" fmla="*/ 0 w 6"/>
                    <a:gd name="T3" fmla="*/ 1 h 5"/>
                    <a:gd name="T4" fmla="*/ 1 w 6"/>
                    <a:gd name="T5" fmla="*/ 0 h 5"/>
                    <a:gd name="T6" fmla="*/ 4 w 6"/>
                    <a:gd name="T7" fmla="*/ 2 h 5"/>
                    <a:gd name="T8" fmla="*/ 3 w 6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5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4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7" name="Freeform 156"/>
                <p:cNvSpPr>
                  <a:spLocks/>
                </p:cNvSpPr>
                <p:nvPr/>
              </p:nvSpPr>
              <p:spPr bwMode="auto">
                <a:xfrm>
                  <a:off x="2206" y="2838"/>
                  <a:ext cx="5" cy="5"/>
                </a:xfrm>
                <a:custGeom>
                  <a:avLst/>
                  <a:gdLst>
                    <a:gd name="T0" fmla="*/ 4 w 9"/>
                    <a:gd name="T1" fmla="*/ 5 h 9"/>
                    <a:gd name="T2" fmla="*/ 0 w 9"/>
                    <a:gd name="T3" fmla="*/ 4 h 9"/>
                    <a:gd name="T4" fmla="*/ 1 w 9"/>
                    <a:gd name="T5" fmla="*/ 0 h 9"/>
                    <a:gd name="T6" fmla="*/ 5 w 9"/>
                    <a:gd name="T7" fmla="*/ 1 h 9"/>
                    <a:gd name="T8" fmla="*/ 4 w 9"/>
                    <a:gd name="T9" fmla="*/ 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8" y="9"/>
                      </a:move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9" y="1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8" name="Freeform 157"/>
                <p:cNvSpPr>
                  <a:spLocks/>
                </p:cNvSpPr>
                <p:nvPr/>
              </p:nvSpPr>
              <p:spPr bwMode="auto">
                <a:xfrm>
                  <a:off x="2208" y="2838"/>
                  <a:ext cx="3" cy="2"/>
                </a:xfrm>
                <a:custGeom>
                  <a:avLst/>
                  <a:gdLst>
                    <a:gd name="T0" fmla="*/ 3 w 7"/>
                    <a:gd name="T1" fmla="*/ 2 h 6"/>
                    <a:gd name="T2" fmla="*/ 0 w 7"/>
                    <a:gd name="T3" fmla="*/ 0 h 6"/>
                    <a:gd name="T4" fmla="*/ 1 w 7"/>
                    <a:gd name="T5" fmla="*/ 0 h 6"/>
                    <a:gd name="T6" fmla="*/ 3 w 7"/>
                    <a:gd name="T7" fmla="*/ 1 h 6"/>
                    <a:gd name="T8" fmla="*/ 3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9" name="Freeform 158"/>
                <p:cNvSpPr>
                  <a:spLocks/>
                </p:cNvSpPr>
                <p:nvPr/>
              </p:nvSpPr>
              <p:spPr bwMode="auto">
                <a:xfrm>
                  <a:off x="2208" y="2838"/>
                  <a:ext cx="3" cy="2"/>
                </a:xfrm>
                <a:custGeom>
                  <a:avLst/>
                  <a:gdLst>
                    <a:gd name="T0" fmla="*/ 0 w 5"/>
                    <a:gd name="T1" fmla="*/ 1 h 6"/>
                    <a:gd name="T2" fmla="*/ 2 w 5"/>
                    <a:gd name="T3" fmla="*/ 0 h 6"/>
                    <a:gd name="T4" fmla="*/ 3 w 5"/>
                    <a:gd name="T5" fmla="*/ 0 h 6"/>
                    <a:gd name="T6" fmla="*/ 1 w 5"/>
                    <a:gd name="T7" fmla="*/ 2 h 6"/>
                    <a:gd name="T8" fmla="*/ 0 w 5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1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0" name="Freeform 159"/>
                <p:cNvSpPr>
                  <a:spLocks/>
                </p:cNvSpPr>
                <p:nvPr/>
              </p:nvSpPr>
              <p:spPr bwMode="auto">
                <a:xfrm>
                  <a:off x="2208" y="2834"/>
                  <a:ext cx="5" cy="5"/>
                </a:xfrm>
                <a:custGeom>
                  <a:avLst/>
                  <a:gdLst>
                    <a:gd name="T0" fmla="*/ 3 w 8"/>
                    <a:gd name="T1" fmla="*/ 5 h 9"/>
                    <a:gd name="T2" fmla="*/ 0 w 8"/>
                    <a:gd name="T3" fmla="*/ 4 h 9"/>
                    <a:gd name="T4" fmla="*/ 1 w 8"/>
                    <a:gd name="T5" fmla="*/ 0 h 9"/>
                    <a:gd name="T6" fmla="*/ 4 w 8"/>
                    <a:gd name="T7" fmla="*/ 1 h 9"/>
                    <a:gd name="T8" fmla="*/ 3 w 8"/>
                    <a:gd name="T9" fmla="*/ 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6" y="9"/>
                      </a:move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1" name="Freeform 160"/>
                <p:cNvSpPr>
                  <a:spLocks/>
                </p:cNvSpPr>
                <p:nvPr/>
              </p:nvSpPr>
              <p:spPr bwMode="auto">
                <a:xfrm>
                  <a:off x="2211" y="2833"/>
                  <a:ext cx="2" cy="5"/>
                </a:xfrm>
                <a:custGeom>
                  <a:avLst/>
                  <a:gdLst>
                    <a:gd name="T0" fmla="*/ 0 w 2"/>
                    <a:gd name="T1" fmla="*/ 5 h 8"/>
                    <a:gd name="T2" fmla="*/ 1 w 2"/>
                    <a:gd name="T3" fmla="*/ 0 h 8"/>
                    <a:gd name="T4" fmla="*/ 2 w 2"/>
                    <a:gd name="T5" fmla="*/ 0 h 8"/>
                    <a:gd name="T6" fmla="*/ 1 w 2"/>
                    <a:gd name="T7" fmla="*/ 5 h 8"/>
                    <a:gd name="T8" fmla="*/ 0 w 2"/>
                    <a:gd name="T9" fmla="*/ 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2" name="Freeform 161"/>
                <p:cNvSpPr>
                  <a:spLocks/>
                </p:cNvSpPr>
                <p:nvPr/>
              </p:nvSpPr>
              <p:spPr bwMode="auto">
                <a:xfrm>
                  <a:off x="2211" y="2833"/>
                  <a:ext cx="2" cy="5"/>
                </a:xfrm>
                <a:custGeom>
                  <a:avLst/>
                  <a:gdLst>
                    <a:gd name="T0" fmla="*/ 0 w 4"/>
                    <a:gd name="T1" fmla="*/ 3 h 7"/>
                    <a:gd name="T2" fmla="*/ 1 w 4"/>
                    <a:gd name="T3" fmla="*/ 0 h 7"/>
                    <a:gd name="T4" fmla="*/ 2 w 4"/>
                    <a:gd name="T5" fmla="*/ 1 h 7"/>
                    <a:gd name="T6" fmla="*/ 1 w 4"/>
                    <a:gd name="T7" fmla="*/ 4 h 7"/>
                    <a:gd name="T8" fmla="*/ 0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1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3" name="Freeform 162"/>
                <p:cNvSpPr>
                  <a:spLocks/>
                </p:cNvSpPr>
                <p:nvPr/>
              </p:nvSpPr>
              <p:spPr bwMode="auto">
                <a:xfrm>
                  <a:off x="2211" y="2833"/>
                  <a:ext cx="2" cy="2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2 h 5"/>
                    <a:gd name="T4" fmla="*/ 1 w 7"/>
                    <a:gd name="T5" fmla="*/ 0 h 5"/>
                    <a:gd name="T6" fmla="*/ 4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3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4" name="Freeform 163"/>
                <p:cNvSpPr>
                  <a:spLocks/>
                </p:cNvSpPr>
                <p:nvPr/>
              </p:nvSpPr>
              <p:spPr bwMode="auto">
                <a:xfrm>
                  <a:off x="2211" y="2833"/>
                  <a:ext cx="2" cy="2"/>
                </a:xfrm>
                <a:custGeom>
                  <a:avLst/>
                  <a:gdLst>
                    <a:gd name="T0" fmla="*/ 0 w 6"/>
                    <a:gd name="T1" fmla="*/ 3 h 5"/>
                    <a:gd name="T2" fmla="*/ 2 w 6"/>
                    <a:gd name="T3" fmla="*/ 0 h 5"/>
                    <a:gd name="T4" fmla="*/ 3 w 6"/>
                    <a:gd name="T5" fmla="*/ 0 h 5"/>
                    <a:gd name="T6" fmla="*/ 1 w 6"/>
                    <a:gd name="T7" fmla="*/ 3 h 5"/>
                    <a:gd name="T8" fmla="*/ 0 w 6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5" name="Freeform 164"/>
                <p:cNvSpPr>
                  <a:spLocks/>
                </p:cNvSpPr>
                <p:nvPr/>
              </p:nvSpPr>
              <p:spPr bwMode="auto">
                <a:xfrm>
                  <a:off x="2211" y="2833"/>
                  <a:ext cx="5" cy="2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1 h 5"/>
                    <a:gd name="T4" fmla="*/ 1 w 8"/>
                    <a:gd name="T5" fmla="*/ 0 h 5"/>
                    <a:gd name="T6" fmla="*/ 4 w 8"/>
                    <a:gd name="T7" fmla="*/ 1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6" name="Freeform 165"/>
                <p:cNvSpPr>
                  <a:spLocks/>
                </p:cNvSpPr>
                <p:nvPr/>
              </p:nvSpPr>
              <p:spPr bwMode="auto">
                <a:xfrm>
                  <a:off x="2213" y="2829"/>
                  <a:ext cx="3" cy="5"/>
                </a:xfrm>
                <a:custGeom>
                  <a:avLst/>
                  <a:gdLst>
                    <a:gd name="T0" fmla="*/ 2 w 4"/>
                    <a:gd name="T1" fmla="*/ 4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4 h 7"/>
                    <a:gd name="T8" fmla="*/ 2 w 4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7" name="Freeform 166"/>
                <p:cNvSpPr>
                  <a:spLocks/>
                </p:cNvSpPr>
                <p:nvPr/>
              </p:nvSpPr>
              <p:spPr bwMode="auto">
                <a:xfrm>
                  <a:off x="2213" y="2833"/>
                  <a:ext cx="3" cy="2"/>
                </a:xfrm>
                <a:custGeom>
                  <a:avLst/>
                  <a:gdLst>
                    <a:gd name="T0" fmla="*/ 0 w 8"/>
                    <a:gd name="T1" fmla="*/ 1 h 5"/>
                    <a:gd name="T2" fmla="*/ 4 w 8"/>
                    <a:gd name="T3" fmla="*/ 0 h 5"/>
                    <a:gd name="T4" fmla="*/ 4 w 8"/>
                    <a:gd name="T5" fmla="*/ 1 h 5"/>
                    <a:gd name="T6" fmla="*/ 1 w 8"/>
                    <a:gd name="T7" fmla="*/ 3 h 5"/>
                    <a:gd name="T8" fmla="*/ 0 w 8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8" y="2"/>
                      </a:lnTo>
                      <a:lnTo>
                        <a:pt x="1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8" name="Freeform 167"/>
                <p:cNvSpPr>
                  <a:spLocks/>
                </p:cNvSpPr>
                <p:nvPr/>
              </p:nvSpPr>
              <p:spPr bwMode="auto">
                <a:xfrm>
                  <a:off x="2213" y="2831"/>
                  <a:ext cx="5" cy="3"/>
                </a:xfrm>
                <a:custGeom>
                  <a:avLst/>
                  <a:gdLst>
                    <a:gd name="T0" fmla="*/ 4 w 8"/>
                    <a:gd name="T1" fmla="*/ 3 h 6"/>
                    <a:gd name="T2" fmla="*/ 0 w 8"/>
                    <a:gd name="T3" fmla="*/ 2 h 6"/>
                    <a:gd name="T4" fmla="*/ 1 w 8"/>
                    <a:gd name="T5" fmla="*/ 0 h 6"/>
                    <a:gd name="T6" fmla="*/ 4 w 8"/>
                    <a:gd name="T7" fmla="*/ 2 h 6"/>
                    <a:gd name="T8" fmla="*/ 4 w 8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9" name="Freeform 168"/>
                <p:cNvSpPr>
                  <a:spLocks/>
                </p:cNvSpPr>
                <p:nvPr/>
              </p:nvSpPr>
              <p:spPr bwMode="auto">
                <a:xfrm>
                  <a:off x="2215" y="2829"/>
                  <a:ext cx="3" cy="3"/>
                </a:xfrm>
                <a:custGeom>
                  <a:avLst/>
                  <a:gdLst>
                    <a:gd name="T0" fmla="*/ 3 w 8"/>
                    <a:gd name="T1" fmla="*/ 2 h 6"/>
                    <a:gd name="T2" fmla="*/ 0 w 8"/>
                    <a:gd name="T3" fmla="*/ 1 h 6"/>
                    <a:gd name="T4" fmla="*/ 1 w 8"/>
                    <a:gd name="T5" fmla="*/ 0 h 6"/>
                    <a:gd name="T6" fmla="*/ 4 w 8"/>
                    <a:gd name="T7" fmla="*/ 1 h 6"/>
                    <a:gd name="T8" fmla="*/ 3 w 8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6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0" name="Freeform 169"/>
                <p:cNvSpPr>
                  <a:spLocks/>
                </p:cNvSpPr>
                <p:nvPr/>
              </p:nvSpPr>
              <p:spPr bwMode="auto">
                <a:xfrm>
                  <a:off x="2215" y="2828"/>
                  <a:ext cx="5" cy="3"/>
                </a:xfrm>
                <a:custGeom>
                  <a:avLst/>
                  <a:gdLst>
                    <a:gd name="T0" fmla="*/ 4 w 8"/>
                    <a:gd name="T1" fmla="*/ 3 h 7"/>
                    <a:gd name="T2" fmla="*/ 0 w 8"/>
                    <a:gd name="T3" fmla="*/ 2 h 7"/>
                    <a:gd name="T4" fmla="*/ 1 w 8"/>
                    <a:gd name="T5" fmla="*/ 0 h 7"/>
                    <a:gd name="T6" fmla="*/ 5 w 8"/>
                    <a:gd name="T7" fmla="*/ 1 h 7"/>
                    <a:gd name="T8" fmla="*/ 4 w 8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1" name="Freeform 170"/>
                <p:cNvSpPr>
                  <a:spLocks/>
                </p:cNvSpPr>
                <p:nvPr/>
              </p:nvSpPr>
              <p:spPr bwMode="auto">
                <a:xfrm>
                  <a:off x="2217" y="2828"/>
                  <a:ext cx="2" cy="2"/>
                </a:xfrm>
                <a:custGeom>
                  <a:avLst/>
                  <a:gdLst>
                    <a:gd name="T0" fmla="*/ 0 w 3"/>
                    <a:gd name="T1" fmla="*/ 3 h 7"/>
                    <a:gd name="T2" fmla="*/ 1 w 3"/>
                    <a:gd name="T3" fmla="*/ 0 h 7"/>
                    <a:gd name="T4" fmla="*/ 2 w 3"/>
                    <a:gd name="T5" fmla="*/ 0 h 7"/>
                    <a:gd name="T6" fmla="*/ 1 w 3"/>
                    <a:gd name="T7" fmla="*/ 3 h 7"/>
                    <a:gd name="T8" fmla="*/ 0 w 3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7">
                      <a:moveTo>
                        <a:pt x="0" y="7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2" name="Freeform 171"/>
                <p:cNvSpPr>
                  <a:spLocks/>
                </p:cNvSpPr>
                <p:nvPr/>
              </p:nvSpPr>
              <p:spPr bwMode="auto">
                <a:xfrm>
                  <a:off x="2217" y="2828"/>
                  <a:ext cx="5" cy="2"/>
                </a:xfrm>
                <a:custGeom>
                  <a:avLst/>
                  <a:gdLst>
                    <a:gd name="T0" fmla="*/ 3 w 8"/>
                    <a:gd name="T1" fmla="*/ 3 h 5"/>
                    <a:gd name="T2" fmla="*/ 0 w 8"/>
                    <a:gd name="T3" fmla="*/ 1 h 5"/>
                    <a:gd name="T4" fmla="*/ 1 w 8"/>
                    <a:gd name="T5" fmla="*/ 0 h 5"/>
                    <a:gd name="T6" fmla="*/ 4 w 8"/>
                    <a:gd name="T7" fmla="*/ 2 h 5"/>
                    <a:gd name="T8" fmla="*/ 3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3" name="Freeform 172"/>
                <p:cNvSpPr>
                  <a:spLocks/>
                </p:cNvSpPr>
                <p:nvPr/>
              </p:nvSpPr>
              <p:spPr bwMode="auto">
                <a:xfrm>
                  <a:off x="2217" y="2826"/>
                  <a:ext cx="5" cy="2"/>
                </a:xfrm>
                <a:custGeom>
                  <a:avLst/>
                  <a:gdLst>
                    <a:gd name="T0" fmla="*/ 3 w 7"/>
                    <a:gd name="T1" fmla="*/ 2 h 6"/>
                    <a:gd name="T2" fmla="*/ 0 w 7"/>
                    <a:gd name="T3" fmla="*/ 1 h 6"/>
                    <a:gd name="T4" fmla="*/ 1 w 7"/>
                    <a:gd name="T5" fmla="*/ 0 h 6"/>
                    <a:gd name="T6" fmla="*/ 4 w 7"/>
                    <a:gd name="T7" fmla="*/ 1 h 6"/>
                    <a:gd name="T8" fmla="*/ 3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" name="Freeform 173"/>
                <p:cNvSpPr>
                  <a:spLocks/>
                </p:cNvSpPr>
                <p:nvPr/>
              </p:nvSpPr>
              <p:spPr bwMode="auto">
                <a:xfrm>
                  <a:off x="2217" y="2826"/>
                  <a:ext cx="5" cy="3"/>
                </a:xfrm>
                <a:custGeom>
                  <a:avLst/>
                  <a:gdLst>
                    <a:gd name="T0" fmla="*/ 0 w 10"/>
                    <a:gd name="T1" fmla="*/ 1 h 7"/>
                    <a:gd name="T2" fmla="*/ 4 w 10"/>
                    <a:gd name="T3" fmla="*/ 0 h 7"/>
                    <a:gd name="T4" fmla="*/ 5 w 10"/>
                    <a:gd name="T5" fmla="*/ 3 h 7"/>
                    <a:gd name="T6" fmla="*/ 1 w 10"/>
                    <a:gd name="T7" fmla="*/ 3 h 7"/>
                    <a:gd name="T8" fmla="*/ 0 w 10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0" y="2"/>
                      </a:move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" y="7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5" name="Freeform 174"/>
                <p:cNvSpPr>
                  <a:spLocks/>
                </p:cNvSpPr>
                <p:nvPr/>
              </p:nvSpPr>
              <p:spPr bwMode="auto">
                <a:xfrm>
                  <a:off x="2218" y="2826"/>
                  <a:ext cx="3" cy="3"/>
                </a:xfrm>
                <a:custGeom>
                  <a:avLst/>
                  <a:gdLst>
                    <a:gd name="T0" fmla="*/ 3 w 9"/>
                    <a:gd name="T1" fmla="*/ 4 h 6"/>
                    <a:gd name="T2" fmla="*/ 0 w 9"/>
                    <a:gd name="T3" fmla="*/ 3 h 6"/>
                    <a:gd name="T4" fmla="*/ 1 w 9"/>
                    <a:gd name="T5" fmla="*/ 0 h 6"/>
                    <a:gd name="T6" fmla="*/ 4 w 9"/>
                    <a:gd name="T7" fmla="*/ 1 h 6"/>
                    <a:gd name="T8" fmla="*/ 3 w 9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7" y="6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9" y="2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6" name="Freeform 175"/>
                <p:cNvSpPr>
                  <a:spLocks/>
                </p:cNvSpPr>
                <p:nvPr/>
              </p:nvSpPr>
              <p:spPr bwMode="auto">
                <a:xfrm>
                  <a:off x="2218" y="2824"/>
                  <a:ext cx="5" cy="3"/>
                </a:xfrm>
                <a:custGeom>
                  <a:avLst/>
                  <a:gdLst>
                    <a:gd name="T0" fmla="*/ 4 w 8"/>
                    <a:gd name="T1" fmla="*/ 3 h 7"/>
                    <a:gd name="T2" fmla="*/ 0 w 8"/>
                    <a:gd name="T3" fmla="*/ 0 h 7"/>
                    <a:gd name="T4" fmla="*/ 1 w 8"/>
                    <a:gd name="T5" fmla="*/ 0 h 7"/>
                    <a:gd name="T6" fmla="*/ 4 w 8"/>
                    <a:gd name="T7" fmla="*/ 2 h 7"/>
                    <a:gd name="T8" fmla="*/ 4 w 8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5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7" name="Freeform 176"/>
                <p:cNvSpPr>
                  <a:spLocks/>
                </p:cNvSpPr>
                <p:nvPr/>
              </p:nvSpPr>
              <p:spPr bwMode="auto">
                <a:xfrm>
                  <a:off x="2220" y="2824"/>
                  <a:ext cx="3" cy="3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1 h 5"/>
                    <a:gd name="T4" fmla="*/ 1 w 8"/>
                    <a:gd name="T5" fmla="*/ 0 h 5"/>
                    <a:gd name="T6" fmla="*/ 4 w 8"/>
                    <a:gd name="T7" fmla="*/ 1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8" name="Freeform 177"/>
                <p:cNvSpPr>
                  <a:spLocks/>
                </p:cNvSpPr>
                <p:nvPr/>
              </p:nvSpPr>
              <p:spPr bwMode="auto">
                <a:xfrm>
                  <a:off x="2222" y="2824"/>
                  <a:ext cx="2" cy="3"/>
                </a:xfrm>
                <a:custGeom>
                  <a:avLst/>
                  <a:gdLst>
                    <a:gd name="T0" fmla="*/ 0 w 5"/>
                    <a:gd name="T1" fmla="*/ 3 h 7"/>
                    <a:gd name="T2" fmla="*/ 2 w 5"/>
                    <a:gd name="T3" fmla="*/ 0 h 7"/>
                    <a:gd name="T4" fmla="*/ 3 w 5"/>
                    <a:gd name="T5" fmla="*/ 1 h 7"/>
                    <a:gd name="T6" fmla="*/ 1 w 5"/>
                    <a:gd name="T7" fmla="*/ 3 h 7"/>
                    <a:gd name="T8" fmla="*/ 0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1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9" name="Freeform 178"/>
                <p:cNvSpPr>
                  <a:spLocks/>
                </p:cNvSpPr>
                <p:nvPr/>
              </p:nvSpPr>
              <p:spPr bwMode="auto">
                <a:xfrm>
                  <a:off x="2222" y="2824"/>
                  <a:ext cx="2" cy="3"/>
                </a:xfrm>
                <a:custGeom>
                  <a:avLst/>
                  <a:gdLst>
                    <a:gd name="T0" fmla="*/ 0 w 2"/>
                    <a:gd name="T1" fmla="*/ 3 h 7"/>
                    <a:gd name="T2" fmla="*/ 1 w 2"/>
                    <a:gd name="T3" fmla="*/ 0 h 7"/>
                    <a:gd name="T4" fmla="*/ 2 w 2"/>
                    <a:gd name="T5" fmla="*/ 0 h 7"/>
                    <a:gd name="T6" fmla="*/ 1 w 2"/>
                    <a:gd name="T7" fmla="*/ 3 h 7"/>
                    <a:gd name="T8" fmla="*/ 0 w 2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0" name="Freeform 179"/>
                <p:cNvSpPr>
                  <a:spLocks/>
                </p:cNvSpPr>
                <p:nvPr/>
              </p:nvSpPr>
              <p:spPr bwMode="auto">
                <a:xfrm>
                  <a:off x="2222" y="2823"/>
                  <a:ext cx="3" cy="3"/>
                </a:xfrm>
                <a:custGeom>
                  <a:avLst/>
                  <a:gdLst>
                    <a:gd name="T0" fmla="*/ 4 w 9"/>
                    <a:gd name="T1" fmla="*/ 4 h 8"/>
                    <a:gd name="T2" fmla="*/ 0 w 9"/>
                    <a:gd name="T3" fmla="*/ 4 h 8"/>
                    <a:gd name="T4" fmla="*/ 1 w 9"/>
                    <a:gd name="T5" fmla="*/ 0 h 8"/>
                    <a:gd name="T6" fmla="*/ 5 w 9"/>
                    <a:gd name="T7" fmla="*/ 1 h 8"/>
                    <a:gd name="T8" fmla="*/ 4 w 9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8" y="8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9" y="1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1" name="Freeform 180"/>
                <p:cNvSpPr>
                  <a:spLocks/>
                </p:cNvSpPr>
                <p:nvPr/>
              </p:nvSpPr>
              <p:spPr bwMode="auto">
                <a:xfrm>
                  <a:off x="2223" y="2821"/>
                  <a:ext cx="2" cy="3"/>
                </a:xfrm>
                <a:custGeom>
                  <a:avLst/>
                  <a:gdLst>
                    <a:gd name="T0" fmla="*/ 0 w 5"/>
                    <a:gd name="T1" fmla="*/ 2 h 7"/>
                    <a:gd name="T2" fmla="*/ 2 w 5"/>
                    <a:gd name="T3" fmla="*/ 0 h 7"/>
                    <a:gd name="T4" fmla="*/ 3 w 5"/>
                    <a:gd name="T5" fmla="*/ 0 h 7"/>
                    <a:gd name="T6" fmla="*/ 1 w 5"/>
                    <a:gd name="T7" fmla="*/ 3 h 7"/>
                    <a:gd name="T8" fmla="*/ 0 w 5"/>
                    <a:gd name="T9" fmla="*/ 2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1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2" name="Freeform 181"/>
                <p:cNvSpPr>
                  <a:spLocks/>
                </p:cNvSpPr>
                <p:nvPr/>
              </p:nvSpPr>
              <p:spPr bwMode="auto">
                <a:xfrm>
                  <a:off x="2223" y="2823"/>
                  <a:ext cx="2" cy="2"/>
                </a:xfrm>
                <a:custGeom>
                  <a:avLst/>
                  <a:gdLst>
                    <a:gd name="T0" fmla="*/ 0 w 7"/>
                    <a:gd name="T1" fmla="*/ 1 h 5"/>
                    <a:gd name="T2" fmla="*/ 2 w 7"/>
                    <a:gd name="T3" fmla="*/ 0 h 5"/>
                    <a:gd name="T4" fmla="*/ 3 w 7"/>
                    <a:gd name="T5" fmla="*/ 1 h 5"/>
                    <a:gd name="T6" fmla="*/ 0 w 7"/>
                    <a:gd name="T7" fmla="*/ 2 h 5"/>
                    <a:gd name="T8" fmla="*/ 0 w 7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2"/>
                      </a:moveTo>
                      <a:lnTo>
                        <a:pt x="5" y="0"/>
                      </a:lnTo>
                      <a:lnTo>
                        <a:pt x="7" y="3"/>
                      </a:lnTo>
                      <a:lnTo>
                        <a:pt x="1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3" name="Freeform 182"/>
                <p:cNvSpPr>
                  <a:spLocks/>
                </p:cNvSpPr>
                <p:nvPr/>
              </p:nvSpPr>
              <p:spPr bwMode="auto">
                <a:xfrm>
                  <a:off x="2223" y="2821"/>
                  <a:ext cx="5" cy="3"/>
                </a:xfrm>
                <a:custGeom>
                  <a:avLst/>
                  <a:gdLst>
                    <a:gd name="T0" fmla="*/ 4 w 8"/>
                    <a:gd name="T1" fmla="*/ 3 h 7"/>
                    <a:gd name="T2" fmla="*/ 0 w 8"/>
                    <a:gd name="T3" fmla="*/ 2 h 7"/>
                    <a:gd name="T4" fmla="*/ 1 w 8"/>
                    <a:gd name="T5" fmla="*/ 0 h 7"/>
                    <a:gd name="T6" fmla="*/ 4 w 8"/>
                    <a:gd name="T7" fmla="*/ 0 h 7"/>
                    <a:gd name="T8" fmla="*/ 4 w 8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8" y="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" name="Freeform 183"/>
                <p:cNvSpPr>
                  <a:spLocks/>
                </p:cNvSpPr>
                <p:nvPr/>
              </p:nvSpPr>
              <p:spPr bwMode="auto">
                <a:xfrm>
                  <a:off x="2223" y="2819"/>
                  <a:ext cx="5" cy="3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2 h 5"/>
                    <a:gd name="T4" fmla="*/ 1 w 8"/>
                    <a:gd name="T5" fmla="*/ 0 h 5"/>
                    <a:gd name="T6" fmla="*/ 4 w 8"/>
                    <a:gd name="T7" fmla="*/ 2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8" y="3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5" name="Freeform 184"/>
                <p:cNvSpPr>
                  <a:spLocks/>
                </p:cNvSpPr>
                <p:nvPr/>
              </p:nvSpPr>
              <p:spPr bwMode="auto">
                <a:xfrm>
                  <a:off x="2225" y="2817"/>
                  <a:ext cx="3" cy="5"/>
                </a:xfrm>
                <a:custGeom>
                  <a:avLst/>
                  <a:gdLst>
                    <a:gd name="T0" fmla="*/ 0 w 5"/>
                    <a:gd name="T1" fmla="*/ 3 h 7"/>
                    <a:gd name="T2" fmla="*/ 2 w 5"/>
                    <a:gd name="T3" fmla="*/ 0 h 7"/>
                    <a:gd name="T4" fmla="*/ 3 w 5"/>
                    <a:gd name="T5" fmla="*/ 1 h 7"/>
                    <a:gd name="T6" fmla="*/ 1 w 5"/>
                    <a:gd name="T7" fmla="*/ 4 h 7"/>
                    <a:gd name="T8" fmla="*/ 0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1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6" name="Freeform 185"/>
                <p:cNvSpPr>
                  <a:spLocks/>
                </p:cNvSpPr>
                <p:nvPr/>
              </p:nvSpPr>
              <p:spPr bwMode="auto">
                <a:xfrm>
                  <a:off x="2225" y="2819"/>
                  <a:ext cx="3" cy="3"/>
                </a:xfrm>
                <a:custGeom>
                  <a:avLst/>
                  <a:gdLst>
                    <a:gd name="T0" fmla="*/ 0 w 8"/>
                    <a:gd name="T1" fmla="*/ 2 h 5"/>
                    <a:gd name="T2" fmla="*/ 4 w 8"/>
                    <a:gd name="T3" fmla="*/ 0 h 5"/>
                    <a:gd name="T4" fmla="*/ 4 w 8"/>
                    <a:gd name="T5" fmla="*/ 1 h 5"/>
                    <a:gd name="T6" fmla="*/ 1 w 8"/>
                    <a:gd name="T7" fmla="*/ 3 h 5"/>
                    <a:gd name="T8" fmla="*/ 0 w 8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4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1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7" name="Freeform 186"/>
                <p:cNvSpPr>
                  <a:spLocks/>
                </p:cNvSpPr>
                <p:nvPr/>
              </p:nvSpPr>
              <p:spPr bwMode="auto">
                <a:xfrm>
                  <a:off x="2225" y="2819"/>
                  <a:ext cx="3" cy="5"/>
                </a:xfrm>
                <a:custGeom>
                  <a:avLst/>
                  <a:gdLst>
                    <a:gd name="T0" fmla="*/ 0 w 7"/>
                    <a:gd name="T1" fmla="*/ 2 h 7"/>
                    <a:gd name="T2" fmla="*/ 3 w 7"/>
                    <a:gd name="T3" fmla="*/ 0 h 7"/>
                    <a:gd name="T4" fmla="*/ 3 w 7"/>
                    <a:gd name="T5" fmla="*/ 1 h 7"/>
                    <a:gd name="T6" fmla="*/ 1 w 7"/>
                    <a:gd name="T7" fmla="*/ 4 h 7"/>
                    <a:gd name="T8" fmla="*/ 0 w 7"/>
                    <a:gd name="T9" fmla="*/ 2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2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8" name="Freeform 187"/>
                <p:cNvSpPr>
                  <a:spLocks/>
                </p:cNvSpPr>
                <p:nvPr/>
              </p:nvSpPr>
              <p:spPr bwMode="auto">
                <a:xfrm>
                  <a:off x="2225" y="2823"/>
                  <a:ext cx="5" cy="2"/>
                </a:xfrm>
                <a:custGeom>
                  <a:avLst/>
                  <a:gdLst>
                    <a:gd name="T0" fmla="*/ 0 w 8"/>
                    <a:gd name="T1" fmla="*/ 0 h 6"/>
                    <a:gd name="T2" fmla="*/ 3 w 8"/>
                    <a:gd name="T3" fmla="*/ 0 h 6"/>
                    <a:gd name="T4" fmla="*/ 4 w 8"/>
                    <a:gd name="T5" fmla="*/ 1 h 6"/>
                    <a:gd name="T6" fmla="*/ 1 w 8"/>
                    <a:gd name="T7" fmla="*/ 2 h 6"/>
                    <a:gd name="T8" fmla="*/ 0 w 8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0" y="1"/>
                      </a:moveTo>
                      <a:lnTo>
                        <a:pt x="6" y="0"/>
                      </a:lnTo>
                      <a:lnTo>
                        <a:pt x="8" y="4"/>
                      </a:lnTo>
                      <a:lnTo>
                        <a:pt x="1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9" name="Freeform 188"/>
                <p:cNvSpPr>
                  <a:spLocks/>
                </p:cNvSpPr>
                <p:nvPr/>
              </p:nvSpPr>
              <p:spPr bwMode="auto">
                <a:xfrm>
                  <a:off x="2225" y="2817"/>
                  <a:ext cx="5" cy="7"/>
                </a:xfrm>
                <a:custGeom>
                  <a:avLst/>
                  <a:gdLst>
                    <a:gd name="T0" fmla="*/ 3 w 8"/>
                    <a:gd name="T1" fmla="*/ 6 h 13"/>
                    <a:gd name="T2" fmla="*/ 0 w 8"/>
                    <a:gd name="T3" fmla="*/ 6 h 13"/>
                    <a:gd name="T4" fmla="*/ 1 w 8"/>
                    <a:gd name="T5" fmla="*/ 0 h 13"/>
                    <a:gd name="T6" fmla="*/ 4 w 8"/>
                    <a:gd name="T7" fmla="*/ 1 h 13"/>
                    <a:gd name="T8" fmla="*/ 3 w 8"/>
                    <a:gd name="T9" fmla="*/ 6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6" y="13"/>
                      </a:moveTo>
                      <a:lnTo>
                        <a:pt x="0" y="13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0" name="Freeform 189"/>
                <p:cNvSpPr>
                  <a:spLocks/>
                </p:cNvSpPr>
                <p:nvPr/>
              </p:nvSpPr>
              <p:spPr bwMode="auto">
                <a:xfrm>
                  <a:off x="2228" y="2817"/>
                  <a:ext cx="2" cy="2"/>
                </a:xfrm>
                <a:custGeom>
                  <a:avLst/>
                  <a:gdLst>
                    <a:gd name="T0" fmla="*/ 0 w 7"/>
                    <a:gd name="T1" fmla="*/ 3 h 6"/>
                    <a:gd name="T2" fmla="*/ 2 w 7"/>
                    <a:gd name="T3" fmla="*/ 0 h 6"/>
                    <a:gd name="T4" fmla="*/ 3 w 7"/>
                    <a:gd name="T5" fmla="*/ 1 h 6"/>
                    <a:gd name="T6" fmla="*/ 1 w 7"/>
                    <a:gd name="T7" fmla="*/ 3 h 6"/>
                    <a:gd name="T8" fmla="*/ 0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3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1" name="Freeform 190"/>
                <p:cNvSpPr>
                  <a:spLocks/>
                </p:cNvSpPr>
                <p:nvPr/>
              </p:nvSpPr>
              <p:spPr bwMode="auto">
                <a:xfrm>
                  <a:off x="2228" y="2817"/>
                  <a:ext cx="2" cy="2"/>
                </a:xfrm>
                <a:custGeom>
                  <a:avLst/>
                  <a:gdLst>
                    <a:gd name="T0" fmla="*/ 2 w 6"/>
                    <a:gd name="T1" fmla="*/ 3 h 6"/>
                    <a:gd name="T2" fmla="*/ 0 w 6"/>
                    <a:gd name="T3" fmla="*/ 1 h 6"/>
                    <a:gd name="T4" fmla="*/ 1 w 6"/>
                    <a:gd name="T5" fmla="*/ 0 h 6"/>
                    <a:gd name="T6" fmla="*/ 3 w 6"/>
                    <a:gd name="T7" fmla="*/ 3 h 6"/>
                    <a:gd name="T8" fmla="*/ 2 w 6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2" name="Freeform 191"/>
                <p:cNvSpPr>
                  <a:spLocks/>
                </p:cNvSpPr>
                <p:nvPr/>
              </p:nvSpPr>
              <p:spPr bwMode="auto">
                <a:xfrm>
                  <a:off x="2228" y="2816"/>
                  <a:ext cx="5" cy="3"/>
                </a:xfrm>
                <a:custGeom>
                  <a:avLst/>
                  <a:gdLst>
                    <a:gd name="T0" fmla="*/ 4 w 8"/>
                    <a:gd name="T1" fmla="*/ 4 h 7"/>
                    <a:gd name="T2" fmla="*/ 0 w 8"/>
                    <a:gd name="T3" fmla="*/ 3 h 7"/>
                    <a:gd name="T4" fmla="*/ 1 w 8"/>
                    <a:gd name="T5" fmla="*/ 0 h 7"/>
                    <a:gd name="T6" fmla="*/ 4 w 8"/>
                    <a:gd name="T7" fmla="*/ 1 h 7"/>
                    <a:gd name="T8" fmla="*/ 4 w 8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3" name="Freeform 192"/>
                <p:cNvSpPr>
                  <a:spLocks/>
                </p:cNvSpPr>
                <p:nvPr/>
              </p:nvSpPr>
              <p:spPr bwMode="auto">
                <a:xfrm>
                  <a:off x="2228" y="2816"/>
                  <a:ext cx="5" cy="2"/>
                </a:xfrm>
                <a:custGeom>
                  <a:avLst/>
                  <a:gdLst>
                    <a:gd name="T0" fmla="*/ 0 w 8"/>
                    <a:gd name="T1" fmla="*/ 2 h 5"/>
                    <a:gd name="T2" fmla="*/ 4 w 8"/>
                    <a:gd name="T3" fmla="*/ 0 h 5"/>
                    <a:gd name="T4" fmla="*/ 4 w 8"/>
                    <a:gd name="T5" fmla="*/ 2 h 5"/>
                    <a:gd name="T6" fmla="*/ 1 w 8"/>
                    <a:gd name="T7" fmla="*/ 3 h 5"/>
                    <a:gd name="T8" fmla="*/ 0 w 8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8" y="3"/>
                      </a:lnTo>
                      <a:lnTo>
                        <a:pt x="1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" name="Freeform 193"/>
                <p:cNvSpPr>
                  <a:spLocks/>
                </p:cNvSpPr>
                <p:nvPr/>
              </p:nvSpPr>
              <p:spPr bwMode="auto">
                <a:xfrm>
                  <a:off x="2230" y="2814"/>
                  <a:ext cx="3" cy="3"/>
                </a:xfrm>
                <a:custGeom>
                  <a:avLst/>
                  <a:gdLst>
                    <a:gd name="T0" fmla="*/ 3 w 9"/>
                    <a:gd name="T1" fmla="*/ 3 h 7"/>
                    <a:gd name="T2" fmla="*/ 0 w 9"/>
                    <a:gd name="T3" fmla="*/ 3 h 7"/>
                    <a:gd name="T4" fmla="*/ 1 w 9"/>
                    <a:gd name="T5" fmla="*/ 0 h 7"/>
                    <a:gd name="T6" fmla="*/ 4 w 9"/>
                    <a:gd name="T7" fmla="*/ 0 h 7"/>
                    <a:gd name="T8" fmla="*/ 3 w 9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7" y="7"/>
                      </a:move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9" y="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" name="Freeform 194"/>
                <p:cNvSpPr>
                  <a:spLocks/>
                </p:cNvSpPr>
                <p:nvPr/>
              </p:nvSpPr>
              <p:spPr bwMode="auto">
                <a:xfrm>
                  <a:off x="2230" y="2812"/>
                  <a:ext cx="5" cy="3"/>
                </a:xfrm>
                <a:custGeom>
                  <a:avLst/>
                  <a:gdLst>
                    <a:gd name="T0" fmla="*/ 4 w 8"/>
                    <a:gd name="T1" fmla="*/ 3 h 7"/>
                    <a:gd name="T2" fmla="*/ 0 w 8"/>
                    <a:gd name="T3" fmla="*/ 2 h 7"/>
                    <a:gd name="T4" fmla="*/ 1 w 8"/>
                    <a:gd name="T5" fmla="*/ 0 h 7"/>
                    <a:gd name="T6" fmla="*/ 5 w 8"/>
                    <a:gd name="T7" fmla="*/ 0 h 7"/>
                    <a:gd name="T8" fmla="*/ 4 w 8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" name="Freeform 195"/>
                <p:cNvSpPr>
                  <a:spLocks/>
                </p:cNvSpPr>
                <p:nvPr/>
              </p:nvSpPr>
              <p:spPr bwMode="auto">
                <a:xfrm>
                  <a:off x="2232" y="2811"/>
                  <a:ext cx="3" cy="3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" name="Freeform 196"/>
                <p:cNvSpPr>
                  <a:spLocks/>
                </p:cNvSpPr>
                <p:nvPr/>
              </p:nvSpPr>
              <p:spPr bwMode="auto">
                <a:xfrm>
                  <a:off x="2232" y="2811"/>
                  <a:ext cx="3" cy="3"/>
                </a:xfrm>
                <a:custGeom>
                  <a:avLst/>
                  <a:gdLst>
                    <a:gd name="T0" fmla="*/ 0 w 5"/>
                    <a:gd name="T1" fmla="*/ 3 h 7"/>
                    <a:gd name="T2" fmla="*/ 2 w 5"/>
                    <a:gd name="T3" fmla="*/ 0 h 7"/>
                    <a:gd name="T4" fmla="*/ 3 w 5"/>
                    <a:gd name="T5" fmla="*/ 1 h 7"/>
                    <a:gd name="T6" fmla="*/ 1 w 5"/>
                    <a:gd name="T7" fmla="*/ 3 h 7"/>
                    <a:gd name="T8" fmla="*/ 0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1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" name="Freeform 197"/>
                <p:cNvSpPr>
                  <a:spLocks/>
                </p:cNvSpPr>
                <p:nvPr/>
              </p:nvSpPr>
              <p:spPr bwMode="auto">
                <a:xfrm>
                  <a:off x="2232" y="2811"/>
                  <a:ext cx="3" cy="2"/>
                </a:xfrm>
                <a:custGeom>
                  <a:avLst/>
                  <a:gdLst>
                    <a:gd name="T0" fmla="*/ 3 w 8"/>
                    <a:gd name="T1" fmla="*/ 2 h 6"/>
                    <a:gd name="T2" fmla="*/ 0 w 8"/>
                    <a:gd name="T3" fmla="*/ 1 h 6"/>
                    <a:gd name="T4" fmla="*/ 1 w 8"/>
                    <a:gd name="T5" fmla="*/ 0 h 6"/>
                    <a:gd name="T6" fmla="*/ 4 w 8"/>
                    <a:gd name="T7" fmla="*/ 1 h 6"/>
                    <a:gd name="T8" fmla="*/ 3 w 8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6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" name="Freeform 198"/>
                <p:cNvSpPr>
                  <a:spLocks/>
                </p:cNvSpPr>
                <p:nvPr/>
              </p:nvSpPr>
              <p:spPr bwMode="auto">
                <a:xfrm>
                  <a:off x="2234" y="2809"/>
                  <a:ext cx="2" cy="3"/>
                </a:xfrm>
                <a:custGeom>
                  <a:avLst/>
                  <a:gdLst>
                    <a:gd name="T0" fmla="*/ 2 w 6"/>
                    <a:gd name="T1" fmla="*/ 4 h 7"/>
                    <a:gd name="T2" fmla="*/ 0 w 6"/>
                    <a:gd name="T3" fmla="*/ 1 h 7"/>
                    <a:gd name="T4" fmla="*/ 1 w 6"/>
                    <a:gd name="T5" fmla="*/ 0 h 7"/>
                    <a:gd name="T6" fmla="*/ 3 w 6"/>
                    <a:gd name="T7" fmla="*/ 3 h 7"/>
                    <a:gd name="T8" fmla="*/ 2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0" name="Freeform 199"/>
                <p:cNvSpPr>
                  <a:spLocks/>
                </p:cNvSpPr>
                <p:nvPr/>
              </p:nvSpPr>
              <p:spPr bwMode="auto">
                <a:xfrm>
                  <a:off x="2234" y="2809"/>
                  <a:ext cx="3" cy="3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1" name="Freeform 200"/>
                <p:cNvSpPr>
                  <a:spLocks/>
                </p:cNvSpPr>
                <p:nvPr/>
              </p:nvSpPr>
              <p:spPr bwMode="auto">
                <a:xfrm>
                  <a:off x="2235" y="2809"/>
                  <a:ext cx="2" cy="3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0 h 7"/>
                    <a:gd name="T4" fmla="*/ 0 w 5"/>
                    <a:gd name="T5" fmla="*/ 0 h 7"/>
                    <a:gd name="T6" fmla="*/ 2 w 5"/>
                    <a:gd name="T7" fmla="*/ 3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2" name="Freeform 201"/>
                <p:cNvSpPr>
                  <a:spLocks/>
                </p:cNvSpPr>
                <p:nvPr/>
              </p:nvSpPr>
              <p:spPr bwMode="auto">
                <a:xfrm>
                  <a:off x="2235" y="2811"/>
                  <a:ext cx="2" cy="2"/>
                </a:xfrm>
                <a:custGeom>
                  <a:avLst/>
                  <a:gdLst>
                    <a:gd name="T0" fmla="*/ 0 w 10"/>
                    <a:gd name="T1" fmla="*/ 0 h 7"/>
                    <a:gd name="T2" fmla="*/ 3 w 10"/>
                    <a:gd name="T3" fmla="*/ 0 h 7"/>
                    <a:gd name="T4" fmla="*/ 4 w 10"/>
                    <a:gd name="T5" fmla="*/ 2 h 7"/>
                    <a:gd name="T6" fmla="*/ 0 w 10"/>
                    <a:gd name="T7" fmla="*/ 3 h 7"/>
                    <a:gd name="T8" fmla="*/ 0 w 1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0" y="1"/>
                      </a:moveTo>
                      <a:lnTo>
                        <a:pt x="8" y="0"/>
                      </a:lnTo>
                      <a:lnTo>
                        <a:pt x="10" y="5"/>
                      </a:lnTo>
                      <a:lnTo>
                        <a:pt x="1" y="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3" name="Freeform 202"/>
                <p:cNvSpPr>
                  <a:spLocks/>
                </p:cNvSpPr>
                <p:nvPr/>
              </p:nvSpPr>
              <p:spPr bwMode="auto">
                <a:xfrm>
                  <a:off x="2235" y="2811"/>
                  <a:ext cx="2" cy="5"/>
                </a:xfrm>
                <a:custGeom>
                  <a:avLst/>
                  <a:gdLst>
                    <a:gd name="T0" fmla="*/ 0 w 5"/>
                    <a:gd name="T1" fmla="*/ 3 h 6"/>
                    <a:gd name="T2" fmla="*/ 2 w 5"/>
                    <a:gd name="T3" fmla="*/ 0 h 6"/>
                    <a:gd name="T4" fmla="*/ 3 w 5"/>
                    <a:gd name="T5" fmla="*/ 1 h 6"/>
                    <a:gd name="T6" fmla="*/ 1 w 5"/>
                    <a:gd name="T7" fmla="*/ 4 h 6"/>
                    <a:gd name="T8" fmla="*/ 0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1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4" name="Freeform 203"/>
                <p:cNvSpPr>
                  <a:spLocks/>
                </p:cNvSpPr>
                <p:nvPr/>
              </p:nvSpPr>
              <p:spPr bwMode="auto">
                <a:xfrm>
                  <a:off x="2235" y="2811"/>
                  <a:ext cx="5" cy="3"/>
                </a:xfrm>
                <a:custGeom>
                  <a:avLst/>
                  <a:gdLst>
                    <a:gd name="T0" fmla="*/ 4 w 8"/>
                    <a:gd name="T1" fmla="*/ 4 h 8"/>
                    <a:gd name="T2" fmla="*/ 0 w 8"/>
                    <a:gd name="T3" fmla="*/ 4 h 8"/>
                    <a:gd name="T4" fmla="*/ 1 w 8"/>
                    <a:gd name="T5" fmla="*/ 0 h 8"/>
                    <a:gd name="T6" fmla="*/ 4 w 8"/>
                    <a:gd name="T7" fmla="*/ 1 h 8"/>
                    <a:gd name="T8" fmla="*/ 4 w 8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7" y="8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5" name="Freeform 204"/>
                <p:cNvSpPr>
                  <a:spLocks/>
                </p:cNvSpPr>
                <p:nvPr/>
              </p:nvSpPr>
              <p:spPr bwMode="auto">
                <a:xfrm>
                  <a:off x="2237" y="2807"/>
                  <a:ext cx="3" cy="3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1 h 5"/>
                    <a:gd name="T4" fmla="*/ 1 w 8"/>
                    <a:gd name="T5" fmla="*/ 0 h 5"/>
                    <a:gd name="T6" fmla="*/ 4 w 8"/>
                    <a:gd name="T7" fmla="*/ 1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6" name="Freeform 205"/>
                <p:cNvSpPr>
                  <a:spLocks/>
                </p:cNvSpPr>
                <p:nvPr/>
              </p:nvSpPr>
              <p:spPr bwMode="auto">
                <a:xfrm>
                  <a:off x="2237" y="2807"/>
                  <a:ext cx="3" cy="2"/>
                </a:xfrm>
                <a:custGeom>
                  <a:avLst/>
                  <a:gdLst>
                    <a:gd name="T0" fmla="*/ 3 w 9"/>
                    <a:gd name="T1" fmla="*/ 2 h 5"/>
                    <a:gd name="T2" fmla="*/ 0 w 9"/>
                    <a:gd name="T3" fmla="*/ 1 h 5"/>
                    <a:gd name="T4" fmla="*/ 1 w 9"/>
                    <a:gd name="T5" fmla="*/ 0 h 5"/>
                    <a:gd name="T6" fmla="*/ 4 w 9"/>
                    <a:gd name="T7" fmla="*/ 0 h 5"/>
                    <a:gd name="T8" fmla="*/ 3 w 9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7" y="5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9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7" name="Freeform 206"/>
                <p:cNvSpPr>
                  <a:spLocks/>
                </p:cNvSpPr>
                <p:nvPr/>
              </p:nvSpPr>
              <p:spPr bwMode="auto">
                <a:xfrm>
                  <a:off x="2237" y="2806"/>
                  <a:ext cx="5" cy="2"/>
                </a:xfrm>
                <a:custGeom>
                  <a:avLst/>
                  <a:gdLst>
                    <a:gd name="T0" fmla="*/ 5 w 10"/>
                    <a:gd name="T1" fmla="*/ 2 h 4"/>
                    <a:gd name="T2" fmla="*/ 0 w 10"/>
                    <a:gd name="T3" fmla="*/ 1 h 4"/>
                    <a:gd name="T4" fmla="*/ 1 w 10"/>
                    <a:gd name="T5" fmla="*/ 0 h 4"/>
                    <a:gd name="T6" fmla="*/ 5 w 10"/>
                    <a:gd name="T7" fmla="*/ 2 h 4"/>
                    <a:gd name="T8" fmla="*/ 5 w 10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4">
                      <a:moveTo>
                        <a:pt x="9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" y="3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8" name="Freeform 207"/>
                <p:cNvSpPr>
                  <a:spLocks/>
                </p:cNvSpPr>
                <p:nvPr/>
              </p:nvSpPr>
              <p:spPr bwMode="auto">
                <a:xfrm>
                  <a:off x="2239" y="2806"/>
                  <a:ext cx="3" cy="2"/>
                </a:xfrm>
                <a:custGeom>
                  <a:avLst/>
                  <a:gdLst>
                    <a:gd name="T0" fmla="*/ 0 w 7"/>
                    <a:gd name="T1" fmla="*/ 1 h 6"/>
                    <a:gd name="T2" fmla="*/ 3 w 7"/>
                    <a:gd name="T3" fmla="*/ 0 h 6"/>
                    <a:gd name="T4" fmla="*/ 3 w 7"/>
                    <a:gd name="T5" fmla="*/ 2 h 6"/>
                    <a:gd name="T6" fmla="*/ 1 w 7"/>
                    <a:gd name="T7" fmla="*/ 3 h 6"/>
                    <a:gd name="T8" fmla="*/ 0 w 7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7" y="4"/>
                      </a:lnTo>
                      <a:lnTo>
                        <a:pt x="2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9" name="Freeform 208"/>
                <p:cNvSpPr>
                  <a:spLocks/>
                </p:cNvSpPr>
                <p:nvPr/>
              </p:nvSpPr>
              <p:spPr bwMode="auto">
                <a:xfrm>
                  <a:off x="2239" y="2806"/>
                  <a:ext cx="3" cy="2"/>
                </a:xfrm>
                <a:custGeom>
                  <a:avLst/>
                  <a:gdLst>
                    <a:gd name="T0" fmla="*/ 3 w 8"/>
                    <a:gd name="T1" fmla="*/ 3 h 6"/>
                    <a:gd name="T2" fmla="*/ 0 w 8"/>
                    <a:gd name="T3" fmla="*/ 2 h 6"/>
                    <a:gd name="T4" fmla="*/ 1 w 8"/>
                    <a:gd name="T5" fmla="*/ 0 h 6"/>
                    <a:gd name="T6" fmla="*/ 4 w 8"/>
                    <a:gd name="T7" fmla="*/ 1 h 6"/>
                    <a:gd name="T8" fmla="*/ 3 w 8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6" y="6"/>
                      </a:move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0" name="Freeform 209"/>
                <p:cNvSpPr>
                  <a:spLocks/>
                </p:cNvSpPr>
                <p:nvPr/>
              </p:nvSpPr>
              <p:spPr bwMode="auto">
                <a:xfrm>
                  <a:off x="2239" y="2806"/>
                  <a:ext cx="3" cy="2"/>
                </a:xfrm>
                <a:custGeom>
                  <a:avLst/>
                  <a:gdLst>
                    <a:gd name="T0" fmla="*/ 0 w 8"/>
                    <a:gd name="T1" fmla="*/ 2 h 4"/>
                    <a:gd name="T2" fmla="*/ 3 w 8"/>
                    <a:gd name="T3" fmla="*/ 0 h 4"/>
                    <a:gd name="T4" fmla="*/ 4 w 8"/>
                    <a:gd name="T5" fmla="*/ 1 h 4"/>
                    <a:gd name="T6" fmla="*/ 1 w 8"/>
                    <a:gd name="T7" fmla="*/ 2 h 4"/>
                    <a:gd name="T8" fmla="*/ 0 w 8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0" y="3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1" name="Freeform 210"/>
                <p:cNvSpPr>
                  <a:spLocks/>
                </p:cNvSpPr>
                <p:nvPr/>
              </p:nvSpPr>
              <p:spPr bwMode="auto">
                <a:xfrm>
                  <a:off x="2240" y="2807"/>
                  <a:ext cx="5" cy="3"/>
                </a:xfrm>
                <a:custGeom>
                  <a:avLst/>
                  <a:gdLst>
                    <a:gd name="T0" fmla="*/ 0 w 9"/>
                    <a:gd name="T1" fmla="*/ 0 h 10"/>
                    <a:gd name="T2" fmla="*/ 4 w 9"/>
                    <a:gd name="T3" fmla="*/ 0 h 10"/>
                    <a:gd name="T4" fmla="*/ 5 w 9"/>
                    <a:gd name="T5" fmla="*/ 3 h 10"/>
                    <a:gd name="T6" fmla="*/ 1 w 9"/>
                    <a:gd name="T7" fmla="*/ 4 h 10"/>
                    <a:gd name="T8" fmla="*/ 0 w 9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lnTo>
                        <a:pt x="8" y="0"/>
                      </a:lnTo>
                      <a:lnTo>
                        <a:pt x="9" y="8"/>
                      </a:lnTo>
                      <a:lnTo>
                        <a:pt x="1" y="1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2" name="Freeform 211"/>
                <p:cNvSpPr>
                  <a:spLocks/>
                </p:cNvSpPr>
                <p:nvPr/>
              </p:nvSpPr>
              <p:spPr bwMode="auto">
                <a:xfrm>
                  <a:off x="2242" y="2809"/>
                  <a:ext cx="2" cy="3"/>
                </a:xfrm>
                <a:custGeom>
                  <a:avLst/>
                  <a:gdLst>
                    <a:gd name="T0" fmla="*/ 2 w 4"/>
                    <a:gd name="T1" fmla="*/ 4 h 8"/>
                    <a:gd name="T2" fmla="*/ 0 w 4"/>
                    <a:gd name="T3" fmla="*/ 0 h 8"/>
                    <a:gd name="T4" fmla="*/ 1 w 4"/>
                    <a:gd name="T5" fmla="*/ 0 h 8"/>
                    <a:gd name="T6" fmla="*/ 2 w 4"/>
                    <a:gd name="T7" fmla="*/ 4 h 8"/>
                    <a:gd name="T8" fmla="*/ 2 w 4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3" y="8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3" name="Freeform 212"/>
                <p:cNvSpPr>
                  <a:spLocks/>
                </p:cNvSpPr>
                <p:nvPr/>
              </p:nvSpPr>
              <p:spPr bwMode="auto">
                <a:xfrm>
                  <a:off x="2240" y="2807"/>
                  <a:ext cx="5" cy="3"/>
                </a:xfrm>
                <a:custGeom>
                  <a:avLst/>
                  <a:gdLst>
                    <a:gd name="T0" fmla="*/ 3 w 8"/>
                    <a:gd name="T1" fmla="*/ 4 h 8"/>
                    <a:gd name="T2" fmla="*/ 0 w 8"/>
                    <a:gd name="T3" fmla="*/ 4 h 8"/>
                    <a:gd name="T4" fmla="*/ 1 w 8"/>
                    <a:gd name="T5" fmla="*/ 0 h 8"/>
                    <a:gd name="T6" fmla="*/ 4 w 8"/>
                    <a:gd name="T7" fmla="*/ 0 h 8"/>
                    <a:gd name="T8" fmla="*/ 3 w 8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8" y="0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4" name="Freeform 213"/>
                <p:cNvSpPr>
                  <a:spLocks/>
                </p:cNvSpPr>
                <p:nvPr/>
              </p:nvSpPr>
              <p:spPr bwMode="auto">
                <a:xfrm>
                  <a:off x="2242" y="2804"/>
                  <a:ext cx="3" cy="3"/>
                </a:xfrm>
                <a:custGeom>
                  <a:avLst/>
                  <a:gdLst>
                    <a:gd name="T0" fmla="*/ 2 w 7"/>
                    <a:gd name="T1" fmla="*/ 3 h 5"/>
                    <a:gd name="T2" fmla="*/ 0 w 7"/>
                    <a:gd name="T3" fmla="*/ 1 h 5"/>
                    <a:gd name="T4" fmla="*/ 0 w 7"/>
                    <a:gd name="T5" fmla="*/ 0 h 5"/>
                    <a:gd name="T6" fmla="*/ 3 w 7"/>
                    <a:gd name="T7" fmla="*/ 2 h 5"/>
                    <a:gd name="T8" fmla="*/ 2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5" name="Freeform 214"/>
                <p:cNvSpPr>
                  <a:spLocks/>
                </p:cNvSpPr>
                <p:nvPr/>
              </p:nvSpPr>
              <p:spPr bwMode="auto">
                <a:xfrm>
                  <a:off x="2242" y="2804"/>
                  <a:ext cx="5" cy="3"/>
                </a:xfrm>
                <a:custGeom>
                  <a:avLst/>
                  <a:gdLst>
                    <a:gd name="T0" fmla="*/ 3 w 9"/>
                    <a:gd name="T1" fmla="*/ 3 h 5"/>
                    <a:gd name="T2" fmla="*/ 0 w 9"/>
                    <a:gd name="T3" fmla="*/ 1 h 5"/>
                    <a:gd name="T4" fmla="*/ 1 w 9"/>
                    <a:gd name="T5" fmla="*/ 0 h 5"/>
                    <a:gd name="T6" fmla="*/ 4 w 9"/>
                    <a:gd name="T7" fmla="*/ 1 h 5"/>
                    <a:gd name="T8" fmla="*/ 3 w 9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7" y="5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6" name="Freeform 215"/>
                <p:cNvSpPr>
                  <a:spLocks/>
                </p:cNvSpPr>
                <p:nvPr/>
              </p:nvSpPr>
              <p:spPr bwMode="auto">
                <a:xfrm>
                  <a:off x="2242" y="2804"/>
                  <a:ext cx="5" cy="3"/>
                </a:xfrm>
                <a:custGeom>
                  <a:avLst/>
                  <a:gdLst>
                    <a:gd name="T0" fmla="*/ 0 w 7"/>
                    <a:gd name="T1" fmla="*/ 2 h 5"/>
                    <a:gd name="T2" fmla="*/ 3 w 7"/>
                    <a:gd name="T3" fmla="*/ 0 h 5"/>
                    <a:gd name="T4" fmla="*/ 4 w 7"/>
                    <a:gd name="T5" fmla="*/ 1 h 5"/>
                    <a:gd name="T6" fmla="*/ 1 w 7"/>
                    <a:gd name="T7" fmla="*/ 3 h 5"/>
                    <a:gd name="T8" fmla="*/ 0 w 7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7" name="Freeform 216"/>
                <p:cNvSpPr>
                  <a:spLocks/>
                </p:cNvSpPr>
                <p:nvPr/>
              </p:nvSpPr>
              <p:spPr bwMode="auto">
                <a:xfrm>
                  <a:off x="2242" y="2802"/>
                  <a:ext cx="5" cy="3"/>
                </a:xfrm>
                <a:custGeom>
                  <a:avLst/>
                  <a:gdLst>
                    <a:gd name="T0" fmla="*/ 4 w 8"/>
                    <a:gd name="T1" fmla="*/ 3 h 6"/>
                    <a:gd name="T2" fmla="*/ 0 w 8"/>
                    <a:gd name="T3" fmla="*/ 2 h 6"/>
                    <a:gd name="T4" fmla="*/ 1 w 8"/>
                    <a:gd name="T5" fmla="*/ 0 h 6"/>
                    <a:gd name="T6" fmla="*/ 4 w 8"/>
                    <a:gd name="T7" fmla="*/ 2 h 6"/>
                    <a:gd name="T8" fmla="*/ 4 w 8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8" name="Freeform 217"/>
                <p:cNvSpPr>
                  <a:spLocks/>
                </p:cNvSpPr>
                <p:nvPr/>
              </p:nvSpPr>
              <p:spPr bwMode="auto">
                <a:xfrm>
                  <a:off x="2244" y="2801"/>
                  <a:ext cx="5" cy="3"/>
                </a:xfrm>
                <a:custGeom>
                  <a:avLst/>
                  <a:gdLst>
                    <a:gd name="T0" fmla="*/ 4 w 10"/>
                    <a:gd name="T1" fmla="*/ 4 h 10"/>
                    <a:gd name="T2" fmla="*/ 0 w 10"/>
                    <a:gd name="T3" fmla="*/ 4 h 10"/>
                    <a:gd name="T4" fmla="*/ 1 w 10"/>
                    <a:gd name="T5" fmla="*/ 0 h 10"/>
                    <a:gd name="T6" fmla="*/ 5 w 10"/>
                    <a:gd name="T7" fmla="*/ 1 h 10"/>
                    <a:gd name="T8" fmla="*/ 4 w 10"/>
                    <a:gd name="T9" fmla="*/ 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8" y="10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10" y="2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9" name="Freeform 218"/>
                <p:cNvSpPr>
                  <a:spLocks/>
                </p:cNvSpPr>
                <p:nvPr/>
              </p:nvSpPr>
              <p:spPr bwMode="auto">
                <a:xfrm>
                  <a:off x="2245" y="2797"/>
                  <a:ext cx="2" cy="3"/>
                </a:xfrm>
                <a:custGeom>
                  <a:avLst/>
                  <a:gdLst>
                    <a:gd name="T0" fmla="*/ 3 w 9"/>
                    <a:gd name="T1" fmla="*/ 2 h 6"/>
                    <a:gd name="T2" fmla="*/ 0 w 9"/>
                    <a:gd name="T3" fmla="*/ 1 h 6"/>
                    <a:gd name="T4" fmla="*/ 1 w 9"/>
                    <a:gd name="T5" fmla="*/ 0 h 6"/>
                    <a:gd name="T6" fmla="*/ 4 w 9"/>
                    <a:gd name="T7" fmla="*/ 1 h 6"/>
                    <a:gd name="T8" fmla="*/ 3 w 9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7" y="6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9" y="2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0" name="Freeform 219"/>
                <p:cNvSpPr>
                  <a:spLocks/>
                </p:cNvSpPr>
                <p:nvPr/>
              </p:nvSpPr>
              <p:spPr bwMode="auto">
                <a:xfrm>
                  <a:off x="2245" y="2797"/>
                  <a:ext cx="5" cy="3"/>
                </a:xfrm>
                <a:custGeom>
                  <a:avLst/>
                  <a:gdLst>
                    <a:gd name="T0" fmla="*/ 0 w 8"/>
                    <a:gd name="T1" fmla="*/ 1 h 6"/>
                    <a:gd name="T2" fmla="*/ 4 w 8"/>
                    <a:gd name="T3" fmla="*/ 0 h 6"/>
                    <a:gd name="T4" fmla="*/ 5 w 8"/>
                    <a:gd name="T5" fmla="*/ 1 h 6"/>
                    <a:gd name="T6" fmla="*/ 1 w 8"/>
                    <a:gd name="T7" fmla="*/ 2 h 6"/>
                    <a:gd name="T8" fmla="*/ 0 w 8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8" y="3"/>
                      </a:lnTo>
                      <a:lnTo>
                        <a:pt x="1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1" name="Freeform 220"/>
                <p:cNvSpPr>
                  <a:spLocks/>
                </p:cNvSpPr>
                <p:nvPr/>
              </p:nvSpPr>
              <p:spPr bwMode="auto">
                <a:xfrm>
                  <a:off x="2245" y="2801"/>
                  <a:ext cx="5" cy="7"/>
                </a:xfrm>
                <a:custGeom>
                  <a:avLst/>
                  <a:gdLst>
                    <a:gd name="T0" fmla="*/ 0 w 8"/>
                    <a:gd name="T1" fmla="*/ 1 h 14"/>
                    <a:gd name="T2" fmla="*/ 4 w 8"/>
                    <a:gd name="T3" fmla="*/ 0 h 14"/>
                    <a:gd name="T4" fmla="*/ 4 w 8"/>
                    <a:gd name="T5" fmla="*/ 7 h 14"/>
                    <a:gd name="T6" fmla="*/ 1 w 8"/>
                    <a:gd name="T7" fmla="*/ 7 h 14"/>
                    <a:gd name="T8" fmla="*/ 0 w 8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4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8" y="13"/>
                      </a:lnTo>
                      <a:lnTo>
                        <a:pt x="2" y="1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2" name="Freeform 221"/>
                <p:cNvSpPr>
                  <a:spLocks/>
                </p:cNvSpPr>
                <p:nvPr/>
              </p:nvSpPr>
              <p:spPr bwMode="auto">
                <a:xfrm>
                  <a:off x="2247" y="2804"/>
                  <a:ext cx="3" cy="3"/>
                </a:xfrm>
                <a:custGeom>
                  <a:avLst/>
                  <a:gdLst>
                    <a:gd name="T0" fmla="*/ 3 w 8"/>
                    <a:gd name="T1" fmla="*/ 3 h 5"/>
                    <a:gd name="T2" fmla="*/ 0 w 8"/>
                    <a:gd name="T3" fmla="*/ 1 h 5"/>
                    <a:gd name="T4" fmla="*/ 1 w 8"/>
                    <a:gd name="T5" fmla="*/ 0 h 5"/>
                    <a:gd name="T6" fmla="*/ 4 w 8"/>
                    <a:gd name="T7" fmla="*/ 1 h 5"/>
                    <a:gd name="T8" fmla="*/ 3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6" y="5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3" name="Freeform 222"/>
                <p:cNvSpPr>
                  <a:spLocks/>
                </p:cNvSpPr>
                <p:nvPr/>
              </p:nvSpPr>
              <p:spPr bwMode="auto">
                <a:xfrm>
                  <a:off x="2247" y="2797"/>
                  <a:ext cx="5" cy="8"/>
                </a:xfrm>
                <a:custGeom>
                  <a:avLst/>
                  <a:gdLst>
                    <a:gd name="T0" fmla="*/ 4 w 8"/>
                    <a:gd name="T1" fmla="*/ 8 h 16"/>
                    <a:gd name="T2" fmla="*/ 0 w 8"/>
                    <a:gd name="T3" fmla="*/ 8 h 16"/>
                    <a:gd name="T4" fmla="*/ 1 w 8"/>
                    <a:gd name="T5" fmla="*/ 0 h 16"/>
                    <a:gd name="T6" fmla="*/ 5 w 8"/>
                    <a:gd name="T7" fmla="*/ 1 h 16"/>
                    <a:gd name="T8" fmla="*/ 4 w 8"/>
                    <a:gd name="T9" fmla="*/ 8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7" y="16"/>
                      </a:moveTo>
                      <a:lnTo>
                        <a:pt x="0" y="15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4" name="Freeform 223"/>
                <p:cNvSpPr>
                  <a:spLocks/>
                </p:cNvSpPr>
                <p:nvPr/>
              </p:nvSpPr>
              <p:spPr bwMode="auto">
                <a:xfrm>
                  <a:off x="2247" y="2797"/>
                  <a:ext cx="5" cy="3"/>
                </a:xfrm>
                <a:custGeom>
                  <a:avLst/>
                  <a:gdLst>
                    <a:gd name="T0" fmla="*/ 0 w 9"/>
                    <a:gd name="T1" fmla="*/ 1 h 8"/>
                    <a:gd name="T2" fmla="*/ 4 w 9"/>
                    <a:gd name="T3" fmla="*/ 0 h 8"/>
                    <a:gd name="T4" fmla="*/ 5 w 9"/>
                    <a:gd name="T5" fmla="*/ 4 h 8"/>
                    <a:gd name="T6" fmla="*/ 1 w 9"/>
                    <a:gd name="T7" fmla="*/ 4 h 8"/>
                    <a:gd name="T8" fmla="*/ 0 w 9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0" y="1"/>
                      </a:moveTo>
                      <a:lnTo>
                        <a:pt x="8" y="0"/>
                      </a:lnTo>
                      <a:lnTo>
                        <a:pt x="9" y="7"/>
                      </a:lnTo>
                      <a:lnTo>
                        <a:pt x="1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5" name="Freeform 224"/>
                <p:cNvSpPr>
                  <a:spLocks/>
                </p:cNvSpPr>
                <p:nvPr/>
              </p:nvSpPr>
              <p:spPr bwMode="auto">
                <a:xfrm>
                  <a:off x="2249" y="2801"/>
                  <a:ext cx="3" cy="2"/>
                </a:xfrm>
                <a:custGeom>
                  <a:avLst/>
                  <a:gdLst>
                    <a:gd name="T0" fmla="*/ 0 w 6"/>
                    <a:gd name="T1" fmla="*/ 1 h 6"/>
                    <a:gd name="T2" fmla="*/ 3 w 6"/>
                    <a:gd name="T3" fmla="*/ 0 h 6"/>
                    <a:gd name="T4" fmla="*/ 3 w 6"/>
                    <a:gd name="T5" fmla="*/ 1 h 6"/>
                    <a:gd name="T6" fmla="*/ 1 w 6"/>
                    <a:gd name="T7" fmla="*/ 2 h 6"/>
                    <a:gd name="T8" fmla="*/ 0 w 6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1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6" name="Freeform 225"/>
                <p:cNvSpPr>
                  <a:spLocks/>
                </p:cNvSpPr>
                <p:nvPr/>
              </p:nvSpPr>
              <p:spPr bwMode="auto">
                <a:xfrm>
                  <a:off x="2249" y="2794"/>
                  <a:ext cx="3" cy="8"/>
                </a:xfrm>
                <a:custGeom>
                  <a:avLst/>
                  <a:gdLst>
                    <a:gd name="T0" fmla="*/ 3 w 8"/>
                    <a:gd name="T1" fmla="*/ 8 h 15"/>
                    <a:gd name="T2" fmla="*/ 0 w 8"/>
                    <a:gd name="T3" fmla="*/ 7 h 15"/>
                    <a:gd name="T4" fmla="*/ 1 w 8"/>
                    <a:gd name="T5" fmla="*/ 0 h 15"/>
                    <a:gd name="T6" fmla="*/ 4 w 8"/>
                    <a:gd name="T7" fmla="*/ 1 h 15"/>
                    <a:gd name="T8" fmla="*/ 3 w 8"/>
                    <a:gd name="T9" fmla="*/ 8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5">
                      <a:moveTo>
                        <a:pt x="6" y="15"/>
                      </a:moveTo>
                      <a:lnTo>
                        <a:pt x="0" y="14"/>
                      </a:ln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7" name="Freeform 226"/>
                <p:cNvSpPr>
                  <a:spLocks/>
                </p:cNvSpPr>
                <p:nvPr/>
              </p:nvSpPr>
              <p:spPr bwMode="auto">
                <a:xfrm>
                  <a:off x="2251" y="2791"/>
                  <a:ext cx="3" cy="5"/>
                </a:xfrm>
                <a:custGeom>
                  <a:avLst/>
                  <a:gdLst>
                    <a:gd name="T0" fmla="*/ 4 w 8"/>
                    <a:gd name="T1" fmla="*/ 4 h 7"/>
                    <a:gd name="T2" fmla="*/ 0 w 8"/>
                    <a:gd name="T3" fmla="*/ 3 h 7"/>
                    <a:gd name="T4" fmla="*/ 1 w 8"/>
                    <a:gd name="T5" fmla="*/ 0 h 7"/>
                    <a:gd name="T6" fmla="*/ 4 w 8"/>
                    <a:gd name="T7" fmla="*/ 1 h 7"/>
                    <a:gd name="T8" fmla="*/ 4 w 8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8" name="Freeform 227"/>
                <p:cNvSpPr>
                  <a:spLocks/>
                </p:cNvSpPr>
                <p:nvPr/>
              </p:nvSpPr>
              <p:spPr bwMode="auto">
                <a:xfrm>
                  <a:off x="2251" y="2791"/>
                  <a:ext cx="3" cy="2"/>
                </a:xfrm>
                <a:custGeom>
                  <a:avLst/>
                  <a:gdLst>
                    <a:gd name="T0" fmla="*/ 3 w 9"/>
                    <a:gd name="T1" fmla="*/ 3 h 6"/>
                    <a:gd name="T2" fmla="*/ 0 w 9"/>
                    <a:gd name="T3" fmla="*/ 1 h 6"/>
                    <a:gd name="T4" fmla="*/ 1 w 9"/>
                    <a:gd name="T5" fmla="*/ 0 h 6"/>
                    <a:gd name="T6" fmla="*/ 4 w 9"/>
                    <a:gd name="T7" fmla="*/ 2 h 6"/>
                    <a:gd name="T8" fmla="*/ 3 w 9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7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9" name="Freeform 228"/>
                <p:cNvSpPr>
                  <a:spLocks/>
                </p:cNvSpPr>
                <p:nvPr/>
              </p:nvSpPr>
              <p:spPr bwMode="auto">
                <a:xfrm>
                  <a:off x="2251" y="2789"/>
                  <a:ext cx="3" cy="3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2 h 5"/>
                    <a:gd name="T4" fmla="*/ 1 w 8"/>
                    <a:gd name="T5" fmla="*/ 0 h 5"/>
                    <a:gd name="T6" fmla="*/ 4 w 8"/>
                    <a:gd name="T7" fmla="*/ 2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0" name="Freeform 229"/>
                <p:cNvSpPr>
                  <a:spLocks/>
                </p:cNvSpPr>
                <p:nvPr/>
              </p:nvSpPr>
              <p:spPr bwMode="auto">
                <a:xfrm>
                  <a:off x="2252" y="2789"/>
                  <a:ext cx="2" cy="2"/>
                </a:xfrm>
                <a:custGeom>
                  <a:avLst/>
                  <a:gdLst>
                    <a:gd name="T0" fmla="*/ 4 w 8"/>
                    <a:gd name="T1" fmla="*/ 3 h 6"/>
                    <a:gd name="T2" fmla="*/ 0 w 8"/>
                    <a:gd name="T3" fmla="*/ 1 h 6"/>
                    <a:gd name="T4" fmla="*/ 1 w 8"/>
                    <a:gd name="T5" fmla="*/ 0 h 6"/>
                    <a:gd name="T6" fmla="*/ 4 w 8"/>
                    <a:gd name="T7" fmla="*/ 2 h 6"/>
                    <a:gd name="T8" fmla="*/ 4 w 8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4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1" name="Freeform 230"/>
                <p:cNvSpPr>
                  <a:spLocks/>
                </p:cNvSpPr>
                <p:nvPr/>
              </p:nvSpPr>
              <p:spPr bwMode="auto">
                <a:xfrm>
                  <a:off x="2252" y="2789"/>
                  <a:ext cx="2" cy="2"/>
                </a:xfrm>
                <a:custGeom>
                  <a:avLst/>
                  <a:gdLst>
                    <a:gd name="T0" fmla="*/ 0 w 5"/>
                    <a:gd name="T1" fmla="*/ 3 h 7"/>
                    <a:gd name="T2" fmla="*/ 2 w 5"/>
                    <a:gd name="T3" fmla="*/ 0 h 7"/>
                    <a:gd name="T4" fmla="*/ 3 w 5"/>
                    <a:gd name="T5" fmla="*/ 0 h 7"/>
                    <a:gd name="T6" fmla="*/ 1 w 5"/>
                    <a:gd name="T7" fmla="*/ 3 h 7"/>
                    <a:gd name="T8" fmla="*/ 0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1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2" name="Rectangle 231"/>
                <p:cNvSpPr>
                  <a:spLocks noChangeArrowheads="1"/>
                </p:cNvSpPr>
                <p:nvPr/>
              </p:nvSpPr>
              <p:spPr bwMode="auto">
                <a:xfrm>
                  <a:off x="2254" y="278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3" name="Freeform 232"/>
                <p:cNvSpPr>
                  <a:spLocks/>
                </p:cNvSpPr>
                <p:nvPr/>
              </p:nvSpPr>
              <p:spPr bwMode="auto">
                <a:xfrm>
                  <a:off x="2254" y="2789"/>
                  <a:ext cx="3" cy="2"/>
                </a:xfrm>
                <a:custGeom>
                  <a:avLst/>
                  <a:gdLst>
                    <a:gd name="T0" fmla="*/ 3 w 7"/>
                    <a:gd name="T1" fmla="*/ 2 h 4"/>
                    <a:gd name="T2" fmla="*/ 0 w 7"/>
                    <a:gd name="T3" fmla="*/ 1 h 4"/>
                    <a:gd name="T4" fmla="*/ 1 w 7"/>
                    <a:gd name="T5" fmla="*/ 0 h 4"/>
                    <a:gd name="T6" fmla="*/ 3 w 7"/>
                    <a:gd name="T7" fmla="*/ 2 h 4"/>
                    <a:gd name="T8" fmla="*/ 3 w 7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6" y="4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3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4" name="Freeform 233"/>
                <p:cNvSpPr>
                  <a:spLocks/>
                </p:cNvSpPr>
                <p:nvPr/>
              </p:nvSpPr>
              <p:spPr bwMode="auto">
                <a:xfrm>
                  <a:off x="2254" y="2787"/>
                  <a:ext cx="3" cy="3"/>
                </a:xfrm>
                <a:custGeom>
                  <a:avLst/>
                  <a:gdLst>
                    <a:gd name="T0" fmla="*/ 2 w 4"/>
                    <a:gd name="T1" fmla="*/ 3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3 h 7"/>
                    <a:gd name="T8" fmla="*/ 2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" name="Freeform 234"/>
                <p:cNvSpPr>
                  <a:spLocks/>
                </p:cNvSpPr>
                <p:nvPr/>
              </p:nvSpPr>
              <p:spPr bwMode="auto">
                <a:xfrm>
                  <a:off x="2256" y="2787"/>
                  <a:ext cx="2" cy="3"/>
                </a:xfrm>
                <a:custGeom>
                  <a:avLst/>
                  <a:gdLst>
                    <a:gd name="T0" fmla="*/ 2 w 4"/>
                    <a:gd name="T1" fmla="*/ 3 h 7"/>
                    <a:gd name="T2" fmla="*/ 0 w 4"/>
                    <a:gd name="T3" fmla="*/ 1 h 7"/>
                    <a:gd name="T4" fmla="*/ 1 w 4"/>
                    <a:gd name="T5" fmla="*/ 0 h 7"/>
                    <a:gd name="T6" fmla="*/ 2 w 4"/>
                    <a:gd name="T7" fmla="*/ 3 h 7"/>
                    <a:gd name="T8" fmla="*/ 2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6" name="Freeform 235"/>
                <p:cNvSpPr>
                  <a:spLocks/>
                </p:cNvSpPr>
                <p:nvPr/>
              </p:nvSpPr>
              <p:spPr bwMode="auto">
                <a:xfrm>
                  <a:off x="2254" y="2785"/>
                  <a:ext cx="5" cy="3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2 h 5"/>
                    <a:gd name="T4" fmla="*/ 1 w 8"/>
                    <a:gd name="T5" fmla="*/ 0 h 5"/>
                    <a:gd name="T6" fmla="*/ 4 w 8"/>
                    <a:gd name="T7" fmla="*/ 1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7" name="Freeform 236"/>
                <p:cNvSpPr>
                  <a:spLocks/>
                </p:cNvSpPr>
                <p:nvPr/>
              </p:nvSpPr>
              <p:spPr bwMode="auto">
                <a:xfrm>
                  <a:off x="2256" y="2785"/>
                  <a:ext cx="3" cy="3"/>
                </a:xfrm>
                <a:custGeom>
                  <a:avLst/>
                  <a:gdLst>
                    <a:gd name="T0" fmla="*/ 0 w 7"/>
                    <a:gd name="T1" fmla="*/ 2 h 5"/>
                    <a:gd name="T2" fmla="*/ 3 w 7"/>
                    <a:gd name="T3" fmla="*/ 0 h 5"/>
                    <a:gd name="T4" fmla="*/ 3 w 7"/>
                    <a:gd name="T5" fmla="*/ 1 h 5"/>
                    <a:gd name="T6" fmla="*/ 1 w 7"/>
                    <a:gd name="T7" fmla="*/ 3 h 5"/>
                    <a:gd name="T8" fmla="*/ 0 w 7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2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8" name="Freeform 237"/>
                <p:cNvSpPr>
                  <a:spLocks/>
                </p:cNvSpPr>
                <p:nvPr/>
              </p:nvSpPr>
              <p:spPr bwMode="auto">
                <a:xfrm>
                  <a:off x="2257" y="2785"/>
                  <a:ext cx="2" cy="3"/>
                </a:xfrm>
                <a:custGeom>
                  <a:avLst/>
                  <a:gdLst>
                    <a:gd name="T0" fmla="*/ 1 w 3"/>
                    <a:gd name="T1" fmla="*/ 4 h 6"/>
                    <a:gd name="T2" fmla="*/ 0 w 3"/>
                    <a:gd name="T3" fmla="*/ 0 h 6"/>
                    <a:gd name="T4" fmla="*/ 1 w 3"/>
                    <a:gd name="T5" fmla="*/ 0 h 6"/>
                    <a:gd name="T6" fmla="*/ 1 w 3"/>
                    <a:gd name="T7" fmla="*/ 4 h 6"/>
                    <a:gd name="T8" fmla="*/ 1 w 3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2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9" name="Freeform 238"/>
                <p:cNvSpPr>
                  <a:spLocks/>
                </p:cNvSpPr>
                <p:nvPr/>
              </p:nvSpPr>
              <p:spPr bwMode="auto">
                <a:xfrm>
                  <a:off x="2257" y="2784"/>
                  <a:ext cx="2" cy="3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2 h 5"/>
                    <a:gd name="T4" fmla="*/ 1 w 8"/>
                    <a:gd name="T5" fmla="*/ 0 h 5"/>
                    <a:gd name="T6" fmla="*/ 4 w 8"/>
                    <a:gd name="T7" fmla="*/ 1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0" name="Freeform 239"/>
                <p:cNvSpPr>
                  <a:spLocks/>
                </p:cNvSpPr>
                <p:nvPr/>
              </p:nvSpPr>
              <p:spPr bwMode="auto">
                <a:xfrm>
                  <a:off x="2257" y="2784"/>
                  <a:ext cx="2" cy="2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1" name="Freeform 240"/>
                <p:cNvSpPr>
                  <a:spLocks/>
                </p:cNvSpPr>
                <p:nvPr/>
              </p:nvSpPr>
              <p:spPr bwMode="auto">
                <a:xfrm>
                  <a:off x="2259" y="2784"/>
                  <a:ext cx="3" cy="2"/>
                </a:xfrm>
                <a:custGeom>
                  <a:avLst/>
                  <a:gdLst>
                    <a:gd name="T0" fmla="*/ 2 w 6"/>
                    <a:gd name="T1" fmla="*/ 3 h 7"/>
                    <a:gd name="T2" fmla="*/ 0 w 6"/>
                    <a:gd name="T3" fmla="*/ 1 h 7"/>
                    <a:gd name="T4" fmla="*/ 1 w 6"/>
                    <a:gd name="T5" fmla="*/ 0 h 7"/>
                    <a:gd name="T6" fmla="*/ 3 w 6"/>
                    <a:gd name="T7" fmla="*/ 3 h 7"/>
                    <a:gd name="T8" fmla="*/ 2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2" name="Freeform 241"/>
                <p:cNvSpPr>
                  <a:spLocks/>
                </p:cNvSpPr>
                <p:nvPr/>
              </p:nvSpPr>
              <p:spPr bwMode="auto">
                <a:xfrm>
                  <a:off x="2259" y="2782"/>
                  <a:ext cx="3" cy="3"/>
                </a:xfrm>
                <a:custGeom>
                  <a:avLst/>
                  <a:gdLst>
                    <a:gd name="T0" fmla="*/ 2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2 w 6"/>
                    <a:gd name="T7" fmla="*/ 2 h 7"/>
                    <a:gd name="T8" fmla="*/ 2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3" name="Freeform 242"/>
                <p:cNvSpPr>
                  <a:spLocks/>
                </p:cNvSpPr>
                <p:nvPr/>
              </p:nvSpPr>
              <p:spPr bwMode="auto">
                <a:xfrm>
                  <a:off x="2259" y="2780"/>
                  <a:ext cx="3" cy="3"/>
                </a:xfrm>
                <a:custGeom>
                  <a:avLst/>
                  <a:gdLst>
                    <a:gd name="T0" fmla="*/ 3 w 7"/>
                    <a:gd name="T1" fmla="*/ 3 h 6"/>
                    <a:gd name="T2" fmla="*/ 0 w 7"/>
                    <a:gd name="T3" fmla="*/ 1 h 6"/>
                    <a:gd name="T4" fmla="*/ 1 w 7"/>
                    <a:gd name="T5" fmla="*/ 0 h 6"/>
                    <a:gd name="T6" fmla="*/ 3 w 7"/>
                    <a:gd name="T7" fmla="*/ 3 h 6"/>
                    <a:gd name="T8" fmla="*/ 3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4" name="Freeform 243"/>
                <p:cNvSpPr>
                  <a:spLocks/>
                </p:cNvSpPr>
                <p:nvPr/>
              </p:nvSpPr>
              <p:spPr bwMode="auto">
                <a:xfrm>
                  <a:off x="2261" y="2780"/>
                  <a:ext cx="2" cy="3"/>
                </a:xfrm>
                <a:custGeom>
                  <a:avLst/>
                  <a:gdLst>
                    <a:gd name="T0" fmla="*/ 2 w 4"/>
                    <a:gd name="T1" fmla="*/ 3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3 h 7"/>
                    <a:gd name="T8" fmla="*/ 2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5" name="Freeform 244"/>
                <p:cNvSpPr>
                  <a:spLocks/>
                </p:cNvSpPr>
                <p:nvPr/>
              </p:nvSpPr>
              <p:spPr bwMode="auto">
                <a:xfrm>
                  <a:off x="2262" y="2780"/>
                  <a:ext cx="0" cy="3"/>
                </a:xfrm>
                <a:custGeom>
                  <a:avLst/>
                  <a:gdLst>
                    <a:gd name="T0" fmla="*/ 0 w 2"/>
                    <a:gd name="T1" fmla="*/ 3 h 7"/>
                    <a:gd name="T2" fmla="*/ 1 w 2"/>
                    <a:gd name="T3" fmla="*/ 0 h 7"/>
                    <a:gd name="T4" fmla="*/ 1 w 2"/>
                    <a:gd name="T5" fmla="*/ 0 h 7"/>
                    <a:gd name="T6" fmla="*/ 1 w 2"/>
                    <a:gd name="T7" fmla="*/ 3 h 7"/>
                    <a:gd name="T8" fmla="*/ 0 w 2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6" name="Freeform 245"/>
                <p:cNvSpPr>
                  <a:spLocks/>
                </p:cNvSpPr>
                <p:nvPr/>
              </p:nvSpPr>
              <p:spPr bwMode="auto">
                <a:xfrm>
                  <a:off x="2262" y="2780"/>
                  <a:ext cx="2" cy="3"/>
                </a:xfrm>
                <a:custGeom>
                  <a:avLst/>
                  <a:gdLst>
                    <a:gd name="T0" fmla="*/ 3 w 6"/>
                    <a:gd name="T1" fmla="*/ 2 h 6"/>
                    <a:gd name="T2" fmla="*/ 0 w 6"/>
                    <a:gd name="T3" fmla="*/ 0 h 6"/>
                    <a:gd name="T4" fmla="*/ 1 w 6"/>
                    <a:gd name="T5" fmla="*/ 0 h 6"/>
                    <a:gd name="T6" fmla="*/ 3 w 6"/>
                    <a:gd name="T7" fmla="*/ 1 h 6"/>
                    <a:gd name="T8" fmla="*/ 3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7" name="Freeform 246"/>
                <p:cNvSpPr>
                  <a:spLocks/>
                </p:cNvSpPr>
                <p:nvPr/>
              </p:nvSpPr>
              <p:spPr bwMode="auto">
                <a:xfrm>
                  <a:off x="2262" y="2780"/>
                  <a:ext cx="2" cy="3"/>
                </a:xfrm>
                <a:custGeom>
                  <a:avLst/>
                  <a:gdLst>
                    <a:gd name="T0" fmla="*/ 3 w 8"/>
                    <a:gd name="T1" fmla="*/ 3 h 5"/>
                    <a:gd name="T2" fmla="*/ 0 w 8"/>
                    <a:gd name="T3" fmla="*/ 1 h 5"/>
                    <a:gd name="T4" fmla="*/ 1 w 8"/>
                    <a:gd name="T5" fmla="*/ 0 h 5"/>
                    <a:gd name="T6" fmla="*/ 4 w 8"/>
                    <a:gd name="T7" fmla="*/ 2 h 5"/>
                    <a:gd name="T8" fmla="*/ 3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8" name="Freeform 247"/>
                <p:cNvSpPr>
                  <a:spLocks/>
                </p:cNvSpPr>
                <p:nvPr/>
              </p:nvSpPr>
              <p:spPr bwMode="auto">
                <a:xfrm>
                  <a:off x="2262" y="2779"/>
                  <a:ext cx="2" cy="3"/>
                </a:xfrm>
                <a:custGeom>
                  <a:avLst/>
                  <a:gdLst>
                    <a:gd name="T0" fmla="*/ 3 w 7"/>
                    <a:gd name="T1" fmla="*/ 4 h 7"/>
                    <a:gd name="T2" fmla="*/ 0 w 7"/>
                    <a:gd name="T3" fmla="*/ 2 h 7"/>
                    <a:gd name="T4" fmla="*/ 1 w 7"/>
                    <a:gd name="T5" fmla="*/ 0 h 7"/>
                    <a:gd name="T6" fmla="*/ 4 w 7"/>
                    <a:gd name="T7" fmla="*/ 2 h 7"/>
                    <a:gd name="T8" fmla="*/ 3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9" name="Freeform 248"/>
                <p:cNvSpPr>
                  <a:spLocks/>
                </p:cNvSpPr>
                <p:nvPr/>
              </p:nvSpPr>
              <p:spPr bwMode="auto">
                <a:xfrm>
                  <a:off x="2264" y="2779"/>
                  <a:ext cx="2" cy="3"/>
                </a:xfrm>
                <a:custGeom>
                  <a:avLst/>
                  <a:gdLst>
                    <a:gd name="T0" fmla="*/ 0 w 4"/>
                    <a:gd name="T1" fmla="*/ 3 h 7"/>
                    <a:gd name="T2" fmla="*/ 1 w 4"/>
                    <a:gd name="T3" fmla="*/ 0 h 7"/>
                    <a:gd name="T4" fmla="*/ 2 w 4"/>
                    <a:gd name="T5" fmla="*/ 0 h 7"/>
                    <a:gd name="T6" fmla="*/ 1 w 4"/>
                    <a:gd name="T7" fmla="*/ 4 h 7"/>
                    <a:gd name="T8" fmla="*/ 0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0" name="Freeform 249"/>
                <p:cNvSpPr>
                  <a:spLocks/>
                </p:cNvSpPr>
                <p:nvPr/>
              </p:nvSpPr>
              <p:spPr bwMode="auto">
                <a:xfrm>
                  <a:off x="2264" y="2779"/>
                  <a:ext cx="3" cy="2"/>
                </a:xfrm>
                <a:custGeom>
                  <a:avLst/>
                  <a:gdLst>
                    <a:gd name="T0" fmla="*/ 2 w 5"/>
                    <a:gd name="T1" fmla="*/ 3 h 5"/>
                    <a:gd name="T2" fmla="*/ 0 w 5"/>
                    <a:gd name="T3" fmla="*/ 1 h 5"/>
                    <a:gd name="T4" fmla="*/ 0 w 5"/>
                    <a:gd name="T5" fmla="*/ 0 h 5"/>
                    <a:gd name="T6" fmla="*/ 2 w 5"/>
                    <a:gd name="T7" fmla="*/ 2 h 5"/>
                    <a:gd name="T8" fmla="*/ 2 w 5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1" name="Freeform 250"/>
                <p:cNvSpPr>
                  <a:spLocks/>
                </p:cNvSpPr>
                <p:nvPr/>
              </p:nvSpPr>
              <p:spPr bwMode="auto">
                <a:xfrm>
                  <a:off x="2264" y="2779"/>
                  <a:ext cx="3" cy="2"/>
                </a:xfrm>
                <a:custGeom>
                  <a:avLst/>
                  <a:gdLst>
                    <a:gd name="T0" fmla="*/ 2 w 7"/>
                    <a:gd name="T1" fmla="*/ 3 h 5"/>
                    <a:gd name="T2" fmla="*/ 0 w 7"/>
                    <a:gd name="T3" fmla="*/ 1 h 5"/>
                    <a:gd name="T4" fmla="*/ 0 w 7"/>
                    <a:gd name="T5" fmla="*/ 0 h 5"/>
                    <a:gd name="T6" fmla="*/ 3 w 7"/>
                    <a:gd name="T7" fmla="*/ 1 h 5"/>
                    <a:gd name="T8" fmla="*/ 2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2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2" name="Freeform 251"/>
                <p:cNvSpPr>
                  <a:spLocks/>
                </p:cNvSpPr>
                <p:nvPr/>
              </p:nvSpPr>
              <p:spPr bwMode="auto">
                <a:xfrm>
                  <a:off x="2266" y="2775"/>
                  <a:ext cx="3" cy="5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3" name="Freeform 252"/>
                <p:cNvSpPr>
                  <a:spLocks/>
                </p:cNvSpPr>
                <p:nvPr/>
              </p:nvSpPr>
              <p:spPr bwMode="auto">
                <a:xfrm>
                  <a:off x="2268" y="2775"/>
                  <a:ext cx="2" cy="5"/>
                </a:xfrm>
                <a:custGeom>
                  <a:avLst/>
                  <a:gdLst>
                    <a:gd name="T0" fmla="*/ 1 w 3"/>
                    <a:gd name="T1" fmla="*/ 4 h 8"/>
                    <a:gd name="T2" fmla="*/ 0 w 3"/>
                    <a:gd name="T3" fmla="*/ 0 h 8"/>
                    <a:gd name="T4" fmla="*/ 1 w 3"/>
                    <a:gd name="T5" fmla="*/ 0 h 8"/>
                    <a:gd name="T6" fmla="*/ 2 w 3"/>
                    <a:gd name="T7" fmla="*/ 4 h 8"/>
                    <a:gd name="T8" fmla="*/ 1 w 3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4" name="Freeform 253"/>
                <p:cNvSpPr>
                  <a:spLocks/>
                </p:cNvSpPr>
                <p:nvPr/>
              </p:nvSpPr>
              <p:spPr bwMode="auto">
                <a:xfrm>
                  <a:off x="2268" y="2775"/>
                  <a:ext cx="2" cy="5"/>
                </a:xfrm>
                <a:custGeom>
                  <a:avLst/>
                  <a:gdLst>
                    <a:gd name="T0" fmla="*/ 0 w 3"/>
                    <a:gd name="T1" fmla="*/ 4 h 8"/>
                    <a:gd name="T2" fmla="*/ 1 w 3"/>
                    <a:gd name="T3" fmla="*/ 0 h 8"/>
                    <a:gd name="T4" fmla="*/ 2 w 3"/>
                    <a:gd name="T5" fmla="*/ 0 h 8"/>
                    <a:gd name="T6" fmla="*/ 1 w 3"/>
                    <a:gd name="T7" fmla="*/ 4 h 8"/>
                    <a:gd name="T8" fmla="*/ 0 w 3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">
                      <a:moveTo>
                        <a:pt x="0" y="8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5" name="Freeform 254"/>
                <p:cNvSpPr>
                  <a:spLocks/>
                </p:cNvSpPr>
                <p:nvPr/>
              </p:nvSpPr>
              <p:spPr bwMode="auto">
                <a:xfrm>
                  <a:off x="2268" y="2775"/>
                  <a:ext cx="2" cy="5"/>
                </a:xfrm>
                <a:custGeom>
                  <a:avLst/>
                  <a:gdLst>
                    <a:gd name="T0" fmla="*/ 2 w 4"/>
                    <a:gd name="T1" fmla="*/ 4 h 8"/>
                    <a:gd name="T2" fmla="*/ 0 w 4"/>
                    <a:gd name="T3" fmla="*/ 0 h 8"/>
                    <a:gd name="T4" fmla="*/ 1 w 4"/>
                    <a:gd name="T5" fmla="*/ 0 h 8"/>
                    <a:gd name="T6" fmla="*/ 2 w 4"/>
                    <a:gd name="T7" fmla="*/ 4 h 8"/>
                    <a:gd name="T8" fmla="*/ 2 w 4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3" y="8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6" name="Freeform 255"/>
                <p:cNvSpPr>
                  <a:spLocks/>
                </p:cNvSpPr>
                <p:nvPr/>
              </p:nvSpPr>
              <p:spPr bwMode="auto">
                <a:xfrm>
                  <a:off x="2268" y="2777"/>
                  <a:ext cx="3" cy="3"/>
                </a:xfrm>
                <a:custGeom>
                  <a:avLst/>
                  <a:gdLst>
                    <a:gd name="T0" fmla="*/ 0 w 9"/>
                    <a:gd name="T1" fmla="*/ 2 h 6"/>
                    <a:gd name="T2" fmla="*/ 3 w 9"/>
                    <a:gd name="T3" fmla="*/ 0 h 6"/>
                    <a:gd name="T4" fmla="*/ 4 w 9"/>
                    <a:gd name="T5" fmla="*/ 1 h 6"/>
                    <a:gd name="T6" fmla="*/ 1 w 9"/>
                    <a:gd name="T7" fmla="*/ 3 h 6"/>
                    <a:gd name="T8" fmla="*/ 0 w 9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0" y="4"/>
                      </a:move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7" name="Freeform 256"/>
                <p:cNvSpPr>
                  <a:spLocks/>
                </p:cNvSpPr>
                <p:nvPr/>
              </p:nvSpPr>
              <p:spPr bwMode="auto">
                <a:xfrm>
                  <a:off x="2268" y="2779"/>
                  <a:ext cx="3" cy="2"/>
                </a:xfrm>
                <a:custGeom>
                  <a:avLst/>
                  <a:gdLst>
                    <a:gd name="T0" fmla="*/ 0 w 7"/>
                    <a:gd name="T1" fmla="*/ 2 h 5"/>
                    <a:gd name="T2" fmla="*/ 2 w 7"/>
                    <a:gd name="T3" fmla="*/ 0 h 5"/>
                    <a:gd name="T4" fmla="*/ 3 w 7"/>
                    <a:gd name="T5" fmla="*/ 1 h 5"/>
                    <a:gd name="T6" fmla="*/ 0 w 7"/>
                    <a:gd name="T7" fmla="*/ 3 h 5"/>
                    <a:gd name="T8" fmla="*/ 0 w 7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8" name="Freeform 257"/>
                <p:cNvSpPr>
                  <a:spLocks/>
                </p:cNvSpPr>
                <p:nvPr/>
              </p:nvSpPr>
              <p:spPr bwMode="auto">
                <a:xfrm>
                  <a:off x="2269" y="2775"/>
                  <a:ext cx="2" cy="5"/>
                </a:xfrm>
                <a:custGeom>
                  <a:avLst/>
                  <a:gdLst>
                    <a:gd name="T0" fmla="*/ 4 w 8"/>
                    <a:gd name="T1" fmla="*/ 4 h 8"/>
                    <a:gd name="T2" fmla="*/ 0 w 8"/>
                    <a:gd name="T3" fmla="*/ 3 h 8"/>
                    <a:gd name="T4" fmla="*/ 1 w 8"/>
                    <a:gd name="T5" fmla="*/ 0 h 8"/>
                    <a:gd name="T6" fmla="*/ 4 w 8"/>
                    <a:gd name="T7" fmla="*/ 1 h 8"/>
                    <a:gd name="T8" fmla="*/ 4 w 8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7" y="8"/>
                      </a:move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8" y="1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9" name="Freeform 258"/>
                <p:cNvSpPr>
                  <a:spLocks/>
                </p:cNvSpPr>
                <p:nvPr/>
              </p:nvSpPr>
              <p:spPr bwMode="auto">
                <a:xfrm>
                  <a:off x="2269" y="2774"/>
                  <a:ext cx="2" cy="3"/>
                </a:xfrm>
                <a:custGeom>
                  <a:avLst/>
                  <a:gdLst>
                    <a:gd name="T0" fmla="*/ 3 w 6"/>
                    <a:gd name="T1" fmla="*/ 3 h 7"/>
                    <a:gd name="T2" fmla="*/ 0 w 6"/>
                    <a:gd name="T3" fmla="*/ 1 h 7"/>
                    <a:gd name="T4" fmla="*/ 1 w 6"/>
                    <a:gd name="T5" fmla="*/ 0 h 7"/>
                    <a:gd name="T6" fmla="*/ 4 w 6"/>
                    <a:gd name="T7" fmla="*/ 2 h 7"/>
                    <a:gd name="T8" fmla="*/ 3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6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0" name="Freeform 259"/>
                <p:cNvSpPr>
                  <a:spLocks/>
                </p:cNvSpPr>
                <p:nvPr/>
              </p:nvSpPr>
              <p:spPr bwMode="auto">
                <a:xfrm>
                  <a:off x="2269" y="2774"/>
                  <a:ext cx="2" cy="2"/>
                </a:xfrm>
                <a:custGeom>
                  <a:avLst/>
                  <a:gdLst>
                    <a:gd name="T0" fmla="*/ 2 w 7"/>
                    <a:gd name="T1" fmla="*/ 3 h 6"/>
                    <a:gd name="T2" fmla="*/ 0 w 7"/>
                    <a:gd name="T3" fmla="*/ 1 h 6"/>
                    <a:gd name="T4" fmla="*/ 0 w 7"/>
                    <a:gd name="T5" fmla="*/ 0 h 6"/>
                    <a:gd name="T6" fmla="*/ 3 w 7"/>
                    <a:gd name="T7" fmla="*/ 2 h 6"/>
                    <a:gd name="T8" fmla="*/ 2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1" name="Freeform 260"/>
                <p:cNvSpPr>
                  <a:spLocks/>
                </p:cNvSpPr>
                <p:nvPr/>
              </p:nvSpPr>
              <p:spPr bwMode="auto">
                <a:xfrm>
                  <a:off x="2271" y="2772"/>
                  <a:ext cx="2" cy="3"/>
                </a:xfrm>
                <a:custGeom>
                  <a:avLst/>
                  <a:gdLst>
                    <a:gd name="T0" fmla="*/ 1 w 2"/>
                    <a:gd name="T1" fmla="*/ 4 h 7"/>
                    <a:gd name="T2" fmla="*/ 0 w 2"/>
                    <a:gd name="T3" fmla="*/ 0 h 7"/>
                    <a:gd name="T4" fmla="*/ 1 w 2"/>
                    <a:gd name="T5" fmla="*/ 0 h 7"/>
                    <a:gd name="T6" fmla="*/ 2 w 2"/>
                    <a:gd name="T7" fmla="*/ 4 h 7"/>
                    <a:gd name="T8" fmla="*/ 1 w 2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1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528" name="Group 261"/>
              <p:cNvGrpSpPr>
                <a:grpSpLocks/>
              </p:cNvGrpSpPr>
              <p:nvPr/>
            </p:nvGrpSpPr>
            <p:grpSpPr bwMode="auto">
              <a:xfrm>
                <a:off x="1661" y="3743"/>
                <a:ext cx="72" cy="61"/>
                <a:chOff x="2274" y="2674"/>
                <a:chExt cx="123" cy="102"/>
              </a:xfrm>
            </p:grpSpPr>
            <p:sp>
              <p:nvSpPr>
                <p:cNvPr id="289" name="Freeform 262"/>
                <p:cNvSpPr>
                  <a:spLocks/>
                </p:cNvSpPr>
                <p:nvPr/>
              </p:nvSpPr>
              <p:spPr bwMode="auto">
                <a:xfrm>
                  <a:off x="2274" y="2774"/>
                  <a:ext cx="3" cy="2"/>
                </a:xfrm>
                <a:custGeom>
                  <a:avLst/>
                  <a:gdLst>
                    <a:gd name="T0" fmla="*/ 4 w 8"/>
                    <a:gd name="T1" fmla="*/ 2 h 6"/>
                    <a:gd name="T2" fmla="*/ 0 w 8"/>
                    <a:gd name="T3" fmla="*/ 1 h 6"/>
                    <a:gd name="T4" fmla="*/ 1 w 8"/>
                    <a:gd name="T5" fmla="*/ 0 h 6"/>
                    <a:gd name="T6" fmla="*/ 4 w 8"/>
                    <a:gd name="T7" fmla="*/ 1 h 6"/>
                    <a:gd name="T8" fmla="*/ 4 w 8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" name="Freeform 263"/>
                <p:cNvSpPr>
                  <a:spLocks/>
                </p:cNvSpPr>
                <p:nvPr/>
              </p:nvSpPr>
              <p:spPr bwMode="auto">
                <a:xfrm>
                  <a:off x="2275" y="2773"/>
                  <a:ext cx="2" cy="2"/>
                </a:xfrm>
                <a:custGeom>
                  <a:avLst/>
                  <a:gdLst>
                    <a:gd name="T0" fmla="*/ 3 w 9"/>
                    <a:gd name="T1" fmla="*/ 3 h 5"/>
                    <a:gd name="T2" fmla="*/ 0 w 9"/>
                    <a:gd name="T3" fmla="*/ 1 h 5"/>
                    <a:gd name="T4" fmla="*/ 1 w 9"/>
                    <a:gd name="T5" fmla="*/ 0 h 5"/>
                    <a:gd name="T6" fmla="*/ 4 w 9"/>
                    <a:gd name="T7" fmla="*/ 1 h 5"/>
                    <a:gd name="T8" fmla="*/ 3 w 9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7" y="5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" name="Freeform 264"/>
                <p:cNvSpPr>
                  <a:spLocks/>
                </p:cNvSpPr>
                <p:nvPr/>
              </p:nvSpPr>
              <p:spPr bwMode="auto">
                <a:xfrm>
                  <a:off x="2275" y="2773"/>
                  <a:ext cx="5" cy="2"/>
                </a:xfrm>
                <a:custGeom>
                  <a:avLst/>
                  <a:gdLst>
                    <a:gd name="T0" fmla="*/ 0 w 8"/>
                    <a:gd name="T1" fmla="*/ 2 h 5"/>
                    <a:gd name="T2" fmla="*/ 4 w 8"/>
                    <a:gd name="T3" fmla="*/ 0 h 5"/>
                    <a:gd name="T4" fmla="*/ 5 w 8"/>
                    <a:gd name="T5" fmla="*/ 1 h 5"/>
                    <a:gd name="T6" fmla="*/ 1 w 8"/>
                    <a:gd name="T7" fmla="*/ 3 h 5"/>
                    <a:gd name="T8" fmla="*/ 0 w 8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4"/>
                      </a:move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1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" name="Freeform 265"/>
                <p:cNvSpPr>
                  <a:spLocks/>
                </p:cNvSpPr>
                <p:nvPr/>
              </p:nvSpPr>
              <p:spPr bwMode="auto">
                <a:xfrm>
                  <a:off x="2277" y="2773"/>
                  <a:ext cx="3" cy="2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" name="Freeform 266"/>
                <p:cNvSpPr>
                  <a:spLocks/>
                </p:cNvSpPr>
                <p:nvPr/>
              </p:nvSpPr>
              <p:spPr bwMode="auto">
                <a:xfrm>
                  <a:off x="2277" y="2773"/>
                  <a:ext cx="3" cy="2"/>
                </a:xfrm>
                <a:custGeom>
                  <a:avLst/>
                  <a:gdLst>
                    <a:gd name="T0" fmla="*/ 3 w 6"/>
                    <a:gd name="T1" fmla="*/ 2 h 6"/>
                    <a:gd name="T2" fmla="*/ 0 w 6"/>
                    <a:gd name="T3" fmla="*/ 1 h 6"/>
                    <a:gd name="T4" fmla="*/ 1 w 6"/>
                    <a:gd name="T5" fmla="*/ 0 h 6"/>
                    <a:gd name="T6" fmla="*/ 3 w 6"/>
                    <a:gd name="T7" fmla="*/ 1 h 6"/>
                    <a:gd name="T8" fmla="*/ 3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6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" name="Freeform 267"/>
                <p:cNvSpPr>
                  <a:spLocks/>
                </p:cNvSpPr>
                <p:nvPr/>
              </p:nvSpPr>
              <p:spPr bwMode="auto">
                <a:xfrm>
                  <a:off x="2277" y="2769"/>
                  <a:ext cx="3" cy="5"/>
                </a:xfrm>
                <a:custGeom>
                  <a:avLst/>
                  <a:gdLst>
                    <a:gd name="T0" fmla="*/ 3 w 7"/>
                    <a:gd name="T1" fmla="*/ 4 h 6"/>
                    <a:gd name="T2" fmla="*/ 0 w 7"/>
                    <a:gd name="T3" fmla="*/ 1 h 6"/>
                    <a:gd name="T4" fmla="*/ 1 w 7"/>
                    <a:gd name="T5" fmla="*/ 0 h 6"/>
                    <a:gd name="T6" fmla="*/ 4 w 7"/>
                    <a:gd name="T7" fmla="*/ 3 h 6"/>
                    <a:gd name="T8" fmla="*/ 3 w 7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" name="Freeform 268"/>
                <p:cNvSpPr>
                  <a:spLocks/>
                </p:cNvSpPr>
                <p:nvPr/>
              </p:nvSpPr>
              <p:spPr bwMode="auto">
                <a:xfrm>
                  <a:off x="2277" y="2769"/>
                  <a:ext cx="5" cy="3"/>
                </a:xfrm>
                <a:custGeom>
                  <a:avLst/>
                  <a:gdLst>
                    <a:gd name="T0" fmla="*/ 4 w 8"/>
                    <a:gd name="T1" fmla="*/ 2 h 6"/>
                    <a:gd name="T2" fmla="*/ 0 w 8"/>
                    <a:gd name="T3" fmla="*/ 1 h 6"/>
                    <a:gd name="T4" fmla="*/ 1 w 8"/>
                    <a:gd name="T5" fmla="*/ 0 h 6"/>
                    <a:gd name="T6" fmla="*/ 5 w 8"/>
                    <a:gd name="T7" fmla="*/ 1 h 6"/>
                    <a:gd name="T8" fmla="*/ 4 w 8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" name="Freeform 269"/>
                <p:cNvSpPr>
                  <a:spLocks/>
                </p:cNvSpPr>
                <p:nvPr/>
              </p:nvSpPr>
              <p:spPr bwMode="auto">
                <a:xfrm>
                  <a:off x="2279" y="2768"/>
                  <a:ext cx="3" cy="5"/>
                </a:xfrm>
                <a:custGeom>
                  <a:avLst/>
                  <a:gdLst>
                    <a:gd name="T0" fmla="*/ 2 w 5"/>
                    <a:gd name="T1" fmla="*/ 4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" name="Freeform 270"/>
                <p:cNvSpPr>
                  <a:spLocks/>
                </p:cNvSpPr>
                <p:nvPr/>
              </p:nvSpPr>
              <p:spPr bwMode="auto">
                <a:xfrm>
                  <a:off x="2281" y="2768"/>
                  <a:ext cx="2" cy="3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0 h 7"/>
                    <a:gd name="T4" fmla="*/ 0 w 5"/>
                    <a:gd name="T5" fmla="*/ 0 h 7"/>
                    <a:gd name="T6" fmla="*/ 2 w 5"/>
                    <a:gd name="T7" fmla="*/ 3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" name="Freeform 271"/>
                <p:cNvSpPr>
                  <a:spLocks/>
                </p:cNvSpPr>
                <p:nvPr/>
              </p:nvSpPr>
              <p:spPr bwMode="auto">
                <a:xfrm>
                  <a:off x="2281" y="2768"/>
                  <a:ext cx="2" cy="3"/>
                </a:xfrm>
                <a:custGeom>
                  <a:avLst/>
                  <a:gdLst>
                    <a:gd name="T0" fmla="*/ 1 w 2"/>
                    <a:gd name="T1" fmla="*/ 3 h 7"/>
                    <a:gd name="T2" fmla="*/ 0 w 2"/>
                    <a:gd name="T3" fmla="*/ 0 h 7"/>
                    <a:gd name="T4" fmla="*/ 1 w 2"/>
                    <a:gd name="T5" fmla="*/ 0 h 7"/>
                    <a:gd name="T6" fmla="*/ 1 w 2"/>
                    <a:gd name="T7" fmla="*/ 3 h 7"/>
                    <a:gd name="T8" fmla="*/ 1 w 2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1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" name="Freeform 272"/>
                <p:cNvSpPr>
                  <a:spLocks/>
                </p:cNvSpPr>
                <p:nvPr/>
              </p:nvSpPr>
              <p:spPr bwMode="auto">
                <a:xfrm>
                  <a:off x="2281" y="2768"/>
                  <a:ext cx="3" cy="2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0 h 7"/>
                    <a:gd name="T4" fmla="*/ 1 w 5"/>
                    <a:gd name="T5" fmla="*/ 0 h 7"/>
                    <a:gd name="T6" fmla="*/ 3 w 5"/>
                    <a:gd name="T7" fmla="*/ 2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" name="Freeform 273"/>
                <p:cNvSpPr>
                  <a:spLocks/>
                </p:cNvSpPr>
                <p:nvPr/>
              </p:nvSpPr>
              <p:spPr bwMode="auto">
                <a:xfrm>
                  <a:off x="2281" y="2766"/>
                  <a:ext cx="3" cy="3"/>
                </a:xfrm>
                <a:custGeom>
                  <a:avLst/>
                  <a:gdLst>
                    <a:gd name="T0" fmla="*/ 4 w 8"/>
                    <a:gd name="T1" fmla="*/ 4 h 7"/>
                    <a:gd name="T2" fmla="*/ 0 w 8"/>
                    <a:gd name="T3" fmla="*/ 2 h 7"/>
                    <a:gd name="T4" fmla="*/ 1 w 8"/>
                    <a:gd name="T5" fmla="*/ 0 h 7"/>
                    <a:gd name="T6" fmla="*/ 4 w 8"/>
                    <a:gd name="T7" fmla="*/ 3 h 7"/>
                    <a:gd name="T8" fmla="*/ 4 w 8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8" y="5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" name="Freeform 274"/>
                <p:cNvSpPr>
                  <a:spLocks/>
                </p:cNvSpPr>
                <p:nvPr/>
              </p:nvSpPr>
              <p:spPr bwMode="auto">
                <a:xfrm>
                  <a:off x="2282" y="2766"/>
                  <a:ext cx="2" cy="2"/>
                </a:xfrm>
                <a:custGeom>
                  <a:avLst/>
                  <a:gdLst>
                    <a:gd name="T0" fmla="*/ 3 w 6"/>
                    <a:gd name="T1" fmla="*/ 2 h 6"/>
                    <a:gd name="T2" fmla="*/ 0 w 6"/>
                    <a:gd name="T3" fmla="*/ 0 h 6"/>
                    <a:gd name="T4" fmla="*/ 1 w 6"/>
                    <a:gd name="T5" fmla="*/ 0 h 6"/>
                    <a:gd name="T6" fmla="*/ 3 w 6"/>
                    <a:gd name="T7" fmla="*/ 1 h 6"/>
                    <a:gd name="T8" fmla="*/ 3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" name="Freeform 275"/>
                <p:cNvSpPr>
                  <a:spLocks/>
                </p:cNvSpPr>
                <p:nvPr/>
              </p:nvSpPr>
              <p:spPr bwMode="auto">
                <a:xfrm>
                  <a:off x="2282" y="2764"/>
                  <a:ext cx="2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4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" name="Freeform 276"/>
                <p:cNvSpPr>
                  <a:spLocks/>
                </p:cNvSpPr>
                <p:nvPr/>
              </p:nvSpPr>
              <p:spPr bwMode="auto">
                <a:xfrm>
                  <a:off x="2282" y="2764"/>
                  <a:ext cx="2" cy="3"/>
                </a:xfrm>
                <a:custGeom>
                  <a:avLst/>
                  <a:gdLst>
                    <a:gd name="T0" fmla="*/ 2 w 7"/>
                    <a:gd name="T1" fmla="*/ 3 h 6"/>
                    <a:gd name="T2" fmla="*/ 0 w 7"/>
                    <a:gd name="T3" fmla="*/ 2 h 6"/>
                    <a:gd name="T4" fmla="*/ 0 w 7"/>
                    <a:gd name="T5" fmla="*/ 0 h 6"/>
                    <a:gd name="T6" fmla="*/ 3 w 7"/>
                    <a:gd name="T7" fmla="*/ 2 h 6"/>
                    <a:gd name="T8" fmla="*/ 2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" name="Freeform 277"/>
                <p:cNvSpPr>
                  <a:spLocks/>
                </p:cNvSpPr>
                <p:nvPr/>
              </p:nvSpPr>
              <p:spPr bwMode="auto">
                <a:xfrm>
                  <a:off x="2284" y="2763"/>
                  <a:ext cx="3" cy="3"/>
                </a:xfrm>
                <a:custGeom>
                  <a:avLst/>
                  <a:gdLst>
                    <a:gd name="T0" fmla="*/ 3 w 7"/>
                    <a:gd name="T1" fmla="*/ 3 h 6"/>
                    <a:gd name="T2" fmla="*/ 0 w 7"/>
                    <a:gd name="T3" fmla="*/ 1 h 6"/>
                    <a:gd name="T4" fmla="*/ 1 w 7"/>
                    <a:gd name="T5" fmla="*/ 0 h 6"/>
                    <a:gd name="T6" fmla="*/ 3 w 7"/>
                    <a:gd name="T7" fmla="*/ 3 h 6"/>
                    <a:gd name="T8" fmla="*/ 3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" name="Freeform 278"/>
                <p:cNvSpPr>
                  <a:spLocks/>
                </p:cNvSpPr>
                <p:nvPr/>
              </p:nvSpPr>
              <p:spPr bwMode="auto">
                <a:xfrm>
                  <a:off x="2284" y="2763"/>
                  <a:ext cx="3" cy="3"/>
                </a:xfrm>
                <a:custGeom>
                  <a:avLst/>
                  <a:gdLst>
                    <a:gd name="T0" fmla="*/ 0 w 5"/>
                    <a:gd name="T1" fmla="*/ 3 h 6"/>
                    <a:gd name="T2" fmla="*/ 2 w 5"/>
                    <a:gd name="T3" fmla="*/ 0 h 6"/>
                    <a:gd name="T4" fmla="*/ 3 w 5"/>
                    <a:gd name="T5" fmla="*/ 1 h 6"/>
                    <a:gd name="T6" fmla="*/ 1 w 5"/>
                    <a:gd name="T7" fmla="*/ 3 h 6"/>
                    <a:gd name="T8" fmla="*/ 0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1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" name="Freeform 279"/>
                <p:cNvSpPr>
                  <a:spLocks/>
                </p:cNvSpPr>
                <p:nvPr/>
              </p:nvSpPr>
              <p:spPr bwMode="auto">
                <a:xfrm>
                  <a:off x="2284" y="2763"/>
                  <a:ext cx="3" cy="3"/>
                </a:xfrm>
                <a:custGeom>
                  <a:avLst/>
                  <a:gdLst>
                    <a:gd name="T0" fmla="*/ 2 w 5"/>
                    <a:gd name="T1" fmla="*/ 3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" name="Freeform 280"/>
                <p:cNvSpPr>
                  <a:spLocks/>
                </p:cNvSpPr>
                <p:nvPr/>
              </p:nvSpPr>
              <p:spPr bwMode="auto">
                <a:xfrm>
                  <a:off x="2284" y="2763"/>
                  <a:ext cx="3" cy="3"/>
                </a:xfrm>
                <a:custGeom>
                  <a:avLst/>
                  <a:gdLst>
                    <a:gd name="T0" fmla="*/ 2 w 7"/>
                    <a:gd name="T1" fmla="*/ 4 h 7"/>
                    <a:gd name="T2" fmla="*/ 0 w 7"/>
                    <a:gd name="T3" fmla="*/ 1 h 7"/>
                    <a:gd name="T4" fmla="*/ 0 w 7"/>
                    <a:gd name="T5" fmla="*/ 0 h 7"/>
                    <a:gd name="T6" fmla="*/ 3 w 7"/>
                    <a:gd name="T7" fmla="*/ 3 h 7"/>
                    <a:gd name="T8" fmla="*/ 2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" name="Freeform 281"/>
                <p:cNvSpPr>
                  <a:spLocks/>
                </p:cNvSpPr>
                <p:nvPr/>
              </p:nvSpPr>
              <p:spPr bwMode="auto">
                <a:xfrm>
                  <a:off x="2286" y="2763"/>
                  <a:ext cx="3" cy="2"/>
                </a:xfrm>
                <a:custGeom>
                  <a:avLst/>
                  <a:gdLst>
                    <a:gd name="T0" fmla="*/ 3 w 7"/>
                    <a:gd name="T1" fmla="*/ 3 h 6"/>
                    <a:gd name="T2" fmla="*/ 0 w 7"/>
                    <a:gd name="T3" fmla="*/ 1 h 6"/>
                    <a:gd name="T4" fmla="*/ 1 w 7"/>
                    <a:gd name="T5" fmla="*/ 0 h 6"/>
                    <a:gd name="T6" fmla="*/ 3 w 7"/>
                    <a:gd name="T7" fmla="*/ 2 h 6"/>
                    <a:gd name="T8" fmla="*/ 3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" name="Freeform 282"/>
                <p:cNvSpPr>
                  <a:spLocks/>
                </p:cNvSpPr>
                <p:nvPr/>
              </p:nvSpPr>
              <p:spPr bwMode="auto">
                <a:xfrm>
                  <a:off x="2286" y="2761"/>
                  <a:ext cx="3" cy="3"/>
                </a:xfrm>
                <a:custGeom>
                  <a:avLst/>
                  <a:gdLst>
                    <a:gd name="T0" fmla="*/ 3 w 6"/>
                    <a:gd name="T1" fmla="*/ 3 h 5"/>
                    <a:gd name="T2" fmla="*/ 0 w 6"/>
                    <a:gd name="T3" fmla="*/ 1 h 5"/>
                    <a:gd name="T4" fmla="*/ 1 w 6"/>
                    <a:gd name="T5" fmla="*/ 0 h 5"/>
                    <a:gd name="T6" fmla="*/ 4 w 6"/>
                    <a:gd name="T7" fmla="*/ 2 h 5"/>
                    <a:gd name="T8" fmla="*/ 3 w 6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5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4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" name="Freeform 283"/>
                <p:cNvSpPr>
                  <a:spLocks/>
                </p:cNvSpPr>
                <p:nvPr/>
              </p:nvSpPr>
              <p:spPr bwMode="auto">
                <a:xfrm>
                  <a:off x="2287" y="2759"/>
                  <a:ext cx="2" cy="3"/>
                </a:xfrm>
                <a:custGeom>
                  <a:avLst/>
                  <a:gdLst>
                    <a:gd name="T0" fmla="*/ 1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2 w 6"/>
                    <a:gd name="T7" fmla="*/ 3 h 7"/>
                    <a:gd name="T8" fmla="*/ 1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" name="Rectangle 284"/>
                <p:cNvSpPr>
                  <a:spLocks noChangeArrowheads="1"/>
                </p:cNvSpPr>
                <p:nvPr/>
              </p:nvSpPr>
              <p:spPr bwMode="auto">
                <a:xfrm>
                  <a:off x="2289" y="2759"/>
                  <a:ext cx="0" cy="5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" name="Freeform 285"/>
                <p:cNvSpPr>
                  <a:spLocks/>
                </p:cNvSpPr>
                <p:nvPr/>
              </p:nvSpPr>
              <p:spPr bwMode="auto">
                <a:xfrm>
                  <a:off x="2287" y="2759"/>
                  <a:ext cx="5" cy="3"/>
                </a:xfrm>
                <a:custGeom>
                  <a:avLst/>
                  <a:gdLst>
                    <a:gd name="T0" fmla="*/ 3 w 7"/>
                    <a:gd name="T1" fmla="*/ 4 h 7"/>
                    <a:gd name="T2" fmla="*/ 0 w 7"/>
                    <a:gd name="T3" fmla="*/ 1 h 7"/>
                    <a:gd name="T4" fmla="*/ 1 w 7"/>
                    <a:gd name="T5" fmla="*/ 0 h 7"/>
                    <a:gd name="T6" fmla="*/ 4 w 7"/>
                    <a:gd name="T7" fmla="*/ 3 h 7"/>
                    <a:gd name="T8" fmla="*/ 3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" name="Freeform 286"/>
                <p:cNvSpPr>
                  <a:spLocks/>
                </p:cNvSpPr>
                <p:nvPr/>
              </p:nvSpPr>
              <p:spPr bwMode="auto">
                <a:xfrm>
                  <a:off x="2289" y="2759"/>
                  <a:ext cx="3" cy="3"/>
                </a:xfrm>
                <a:custGeom>
                  <a:avLst/>
                  <a:gdLst>
                    <a:gd name="T0" fmla="*/ 3 w 7"/>
                    <a:gd name="T1" fmla="*/ 3 h 7"/>
                    <a:gd name="T2" fmla="*/ 0 w 7"/>
                    <a:gd name="T3" fmla="*/ 1 h 7"/>
                    <a:gd name="T4" fmla="*/ 0 w 7"/>
                    <a:gd name="T5" fmla="*/ 0 h 7"/>
                    <a:gd name="T6" fmla="*/ 3 w 7"/>
                    <a:gd name="T7" fmla="*/ 3 h 7"/>
                    <a:gd name="T8" fmla="*/ 3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" name="Freeform 287"/>
                <p:cNvSpPr>
                  <a:spLocks/>
                </p:cNvSpPr>
                <p:nvPr/>
              </p:nvSpPr>
              <p:spPr bwMode="auto">
                <a:xfrm>
                  <a:off x="2289" y="2758"/>
                  <a:ext cx="3" cy="3"/>
                </a:xfrm>
                <a:custGeom>
                  <a:avLst/>
                  <a:gdLst>
                    <a:gd name="T0" fmla="*/ 3 w 7"/>
                    <a:gd name="T1" fmla="*/ 3 h 7"/>
                    <a:gd name="T2" fmla="*/ 0 w 7"/>
                    <a:gd name="T3" fmla="*/ 0 h 7"/>
                    <a:gd name="T4" fmla="*/ 1 w 7"/>
                    <a:gd name="T5" fmla="*/ 0 h 7"/>
                    <a:gd name="T6" fmla="*/ 3 w 7"/>
                    <a:gd name="T7" fmla="*/ 2 h 7"/>
                    <a:gd name="T8" fmla="*/ 3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" name="Freeform 288"/>
                <p:cNvSpPr>
                  <a:spLocks/>
                </p:cNvSpPr>
                <p:nvPr/>
              </p:nvSpPr>
              <p:spPr bwMode="auto">
                <a:xfrm>
                  <a:off x="2289" y="2758"/>
                  <a:ext cx="3" cy="3"/>
                </a:xfrm>
                <a:custGeom>
                  <a:avLst/>
                  <a:gdLst>
                    <a:gd name="T0" fmla="*/ 2 w 5"/>
                    <a:gd name="T1" fmla="*/ 4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" name="Freeform 289"/>
                <p:cNvSpPr>
                  <a:spLocks/>
                </p:cNvSpPr>
                <p:nvPr/>
              </p:nvSpPr>
              <p:spPr bwMode="auto">
                <a:xfrm>
                  <a:off x="2293" y="2758"/>
                  <a:ext cx="0" cy="3"/>
                </a:xfrm>
                <a:custGeom>
                  <a:avLst/>
                  <a:gdLst>
                    <a:gd name="T0" fmla="*/ 1 w 2"/>
                    <a:gd name="T1" fmla="*/ 4 h 8"/>
                    <a:gd name="T2" fmla="*/ 0 w 2"/>
                    <a:gd name="T3" fmla="*/ 0 h 8"/>
                    <a:gd name="T4" fmla="*/ 1 w 2"/>
                    <a:gd name="T5" fmla="*/ 0 h 8"/>
                    <a:gd name="T6" fmla="*/ 1 w 2"/>
                    <a:gd name="T7" fmla="*/ 4 h 8"/>
                    <a:gd name="T8" fmla="*/ 1 w 2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1" y="8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8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" name="Freeform 290"/>
                <p:cNvSpPr>
                  <a:spLocks/>
                </p:cNvSpPr>
                <p:nvPr/>
              </p:nvSpPr>
              <p:spPr bwMode="auto">
                <a:xfrm>
                  <a:off x="2293" y="2758"/>
                  <a:ext cx="2" cy="2"/>
                </a:xfrm>
                <a:custGeom>
                  <a:avLst/>
                  <a:gdLst>
                    <a:gd name="T0" fmla="*/ 1 w 4"/>
                    <a:gd name="T1" fmla="*/ 3 h 7"/>
                    <a:gd name="T2" fmla="*/ 0 w 4"/>
                    <a:gd name="T3" fmla="*/ 1 h 7"/>
                    <a:gd name="T4" fmla="*/ 1 w 4"/>
                    <a:gd name="T5" fmla="*/ 0 h 7"/>
                    <a:gd name="T6" fmla="*/ 2 w 4"/>
                    <a:gd name="T7" fmla="*/ 3 h 7"/>
                    <a:gd name="T8" fmla="*/ 1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2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4" y="6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" name="Freeform 291"/>
                <p:cNvSpPr>
                  <a:spLocks/>
                </p:cNvSpPr>
                <p:nvPr/>
              </p:nvSpPr>
              <p:spPr bwMode="auto">
                <a:xfrm>
                  <a:off x="2293" y="2758"/>
                  <a:ext cx="2" cy="2"/>
                </a:xfrm>
                <a:custGeom>
                  <a:avLst/>
                  <a:gdLst>
                    <a:gd name="T0" fmla="*/ 2 w 4"/>
                    <a:gd name="T1" fmla="*/ 3 h 7"/>
                    <a:gd name="T2" fmla="*/ 0 w 4"/>
                    <a:gd name="T3" fmla="*/ 0 h 7"/>
                    <a:gd name="T4" fmla="*/ 1 w 4"/>
                    <a:gd name="T5" fmla="*/ 0 h 7"/>
                    <a:gd name="T6" fmla="*/ 3 w 4"/>
                    <a:gd name="T7" fmla="*/ 3 h 7"/>
                    <a:gd name="T8" fmla="*/ 2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6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" name="Freeform 292"/>
                <p:cNvSpPr>
                  <a:spLocks/>
                </p:cNvSpPr>
                <p:nvPr/>
              </p:nvSpPr>
              <p:spPr bwMode="auto">
                <a:xfrm>
                  <a:off x="2293" y="2756"/>
                  <a:ext cx="3" cy="3"/>
                </a:xfrm>
                <a:custGeom>
                  <a:avLst/>
                  <a:gdLst>
                    <a:gd name="T0" fmla="*/ 3 w 7"/>
                    <a:gd name="T1" fmla="*/ 3 h 7"/>
                    <a:gd name="T2" fmla="*/ 0 w 7"/>
                    <a:gd name="T3" fmla="*/ 0 h 7"/>
                    <a:gd name="T4" fmla="*/ 1 w 7"/>
                    <a:gd name="T5" fmla="*/ 0 h 7"/>
                    <a:gd name="T6" fmla="*/ 4 w 7"/>
                    <a:gd name="T7" fmla="*/ 2 h 7"/>
                    <a:gd name="T8" fmla="*/ 3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" name="Freeform 293"/>
                <p:cNvSpPr>
                  <a:spLocks/>
                </p:cNvSpPr>
                <p:nvPr/>
              </p:nvSpPr>
              <p:spPr bwMode="auto">
                <a:xfrm>
                  <a:off x="2293" y="2754"/>
                  <a:ext cx="3" cy="5"/>
                </a:xfrm>
                <a:custGeom>
                  <a:avLst/>
                  <a:gdLst>
                    <a:gd name="T0" fmla="*/ 3 w 7"/>
                    <a:gd name="T1" fmla="*/ 4 h 6"/>
                    <a:gd name="T2" fmla="*/ 0 w 7"/>
                    <a:gd name="T3" fmla="*/ 1 h 6"/>
                    <a:gd name="T4" fmla="*/ 1 w 7"/>
                    <a:gd name="T5" fmla="*/ 0 h 6"/>
                    <a:gd name="T6" fmla="*/ 4 w 7"/>
                    <a:gd name="T7" fmla="*/ 3 h 6"/>
                    <a:gd name="T8" fmla="*/ 3 w 7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" name="Freeform 294"/>
                <p:cNvSpPr>
                  <a:spLocks/>
                </p:cNvSpPr>
                <p:nvPr/>
              </p:nvSpPr>
              <p:spPr bwMode="auto">
                <a:xfrm>
                  <a:off x="2294" y="2754"/>
                  <a:ext cx="2" cy="3"/>
                </a:xfrm>
                <a:custGeom>
                  <a:avLst/>
                  <a:gdLst>
                    <a:gd name="T0" fmla="*/ 2 w 4"/>
                    <a:gd name="T1" fmla="*/ 3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3 h 7"/>
                    <a:gd name="T8" fmla="*/ 2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6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" name="Rectangle 295"/>
                <p:cNvSpPr>
                  <a:spLocks noChangeArrowheads="1"/>
                </p:cNvSpPr>
                <p:nvPr/>
              </p:nvSpPr>
              <p:spPr bwMode="auto">
                <a:xfrm>
                  <a:off x="2296" y="2754"/>
                  <a:ext cx="0" cy="5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" name="Freeform 296"/>
                <p:cNvSpPr>
                  <a:spLocks/>
                </p:cNvSpPr>
                <p:nvPr/>
              </p:nvSpPr>
              <p:spPr bwMode="auto">
                <a:xfrm>
                  <a:off x="2294" y="2754"/>
                  <a:ext cx="5" cy="3"/>
                </a:xfrm>
                <a:custGeom>
                  <a:avLst/>
                  <a:gdLst>
                    <a:gd name="T0" fmla="*/ 4 w 8"/>
                    <a:gd name="T1" fmla="*/ 2 h 6"/>
                    <a:gd name="T2" fmla="*/ 0 w 8"/>
                    <a:gd name="T3" fmla="*/ 1 h 6"/>
                    <a:gd name="T4" fmla="*/ 1 w 8"/>
                    <a:gd name="T5" fmla="*/ 0 h 6"/>
                    <a:gd name="T6" fmla="*/ 4 w 8"/>
                    <a:gd name="T7" fmla="*/ 1 h 6"/>
                    <a:gd name="T8" fmla="*/ 4 w 8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8" y="4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" name="Freeform 297"/>
                <p:cNvSpPr>
                  <a:spLocks/>
                </p:cNvSpPr>
                <p:nvPr/>
              </p:nvSpPr>
              <p:spPr bwMode="auto">
                <a:xfrm>
                  <a:off x="2294" y="2753"/>
                  <a:ext cx="5" cy="3"/>
                </a:xfrm>
                <a:custGeom>
                  <a:avLst/>
                  <a:gdLst>
                    <a:gd name="T0" fmla="*/ 3 w 9"/>
                    <a:gd name="T1" fmla="*/ 3 h 6"/>
                    <a:gd name="T2" fmla="*/ 0 w 9"/>
                    <a:gd name="T3" fmla="*/ 1 h 6"/>
                    <a:gd name="T4" fmla="*/ 1 w 9"/>
                    <a:gd name="T5" fmla="*/ 0 h 6"/>
                    <a:gd name="T6" fmla="*/ 4 w 9"/>
                    <a:gd name="T7" fmla="*/ 3 h 6"/>
                    <a:gd name="T8" fmla="*/ 3 w 9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7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" y="5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" name="Freeform 298"/>
                <p:cNvSpPr>
                  <a:spLocks/>
                </p:cNvSpPr>
                <p:nvPr/>
              </p:nvSpPr>
              <p:spPr bwMode="auto">
                <a:xfrm>
                  <a:off x="2296" y="2753"/>
                  <a:ext cx="3" cy="3"/>
                </a:xfrm>
                <a:custGeom>
                  <a:avLst/>
                  <a:gdLst>
                    <a:gd name="T0" fmla="*/ 1 w 6"/>
                    <a:gd name="T1" fmla="*/ 3 h 7"/>
                    <a:gd name="T2" fmla="*/ 0 w 6"/>
                    <a:gd name="T3" fmla="*/ 0 h 7"/>
                    <a:gd name="T4" fmla="*/ 0 w 6"/>
                    <a:gd name="T5" fmla="*/ 0 h 7"/>
                    <a:gd name="T6" fmla="*/ 2 w 6"/>
                    <a:gd name="T7" fmla="*/ 3 h 7"/>
                    <a:gd name="T8" fmla="*/ 1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" name="Freeform 299"/>
                <p:cNvSpPr>
                  <a:spLocks/>
                </p:cNvSpPr>
                <p:nvPr/>
              </p:nvSpPr>
              <p:spPr bwMode="auto">
                <a:xfrm>
                  <a:off x="2296" y="2753"/>
                  <a:ext cx="3" cy="2"/>
                </a:xfrm>
                <a:custGeom>
                  <a:avLst/>
                  <a:gdLst>
                    <a:gd name="T0" fmla="*/ 3 w 7"/>
                    <a:gd name="T1" fmla="*/ 3 h 7"/>
                    <a:gd name="T2" fmla="*/ 0 w 7"/>
                    <a:gd name="T3" fmla="*/ 0 h 7"/>
                    <a:gd name="T4" fmla="*/ 0 w 7"/>
                    <a:gd name="T5" fmla="*/ 0 h 7"/>
                    <a:gd name="T6" fmla="*/ 3 w 7"/>
                    <a:gd name="T7" fmla="*/ 2 h 7"/>
                    <a:gd name="T8" fmla="*/ 3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" name="Freeform 300"/>
                <p:cNvSpPr>
                  <a:spLocks/>
                </p:cNvSpPr>
                <p:nvPr/>
              </p:nvSpPr>
              <p:spPr bwMode="auto">
                <a:xfrm>
                  <a:off x="2296" y="2753"/>
                  <a:ext cx="3" cy="2"/>
                </a:xfrm>
                <a:custGeom>
                  <a:avLst/>
                  <a:gdLst>
                    <a:gd name="T0" fmla="*/ 3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3 w 6"/>
                    <a:gd name="T7" fmla="*/ 2 h 7"/>
                    <a:gd name="T8" fmla="*/ 3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" name="Freeform 301"/>
                <p:cNvSpPr>
                  <a:spLocks/>
                </p:cNvSpPr>
                <p:nvPr/>
              </p:nvSpPr>
              <p:spPr bwMode="auto">
                <a:xfrm>
                  <a:off x="2299" y="2751"/>
                  <a:ext cx="2" cy="3"/>
                </a:xfrm>
                <a:custGeom>
                  <a:avLst/>
                  <a:gdLst>
                    <a:gd name="T0" fmla="*/ 2 w 4"/>
                    <a:gd name="T1" fmla="*/ 4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4 h 7"/>
                    <a:gd name="T8" fmla="*/ 2 w 4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" name="Freeform 302"/>
                <p:cNvSpPr>
                  <a:spLocks/>
                </p:cNvSpPr>
                <p:nvPr/>
              </p:nvSpPr>
              <p:spPr bwMode="auto">
                <a:xfrm>
                  <a:off x="2299" y="2751"/>
                  <a:ext cx="2" cy="2"/>
                </a:xfrm>
                <a:custGeom>
                  <a:avLst/>
                  <a:gdLst>
                    <a:gd name="T0" fmla="*/ 3 w 7"/>
                    <a:gd name="T1" fmla="*/ 2 h 4"/>
                    <a:gd name="T2" fmla="*/ 0 w 7"/>
                    <a:gd name="T3" fmla="*/ 1 h 4"/>
                    <a:gd name="T4" fmla="*/ 1 w 7"/>
                    <a:gd name="T5" fmla="*/ 0 h 4"/>
                    <a:gd name="T6" fmla="*/ 3 w 7"/>
                    <a:gd name="T7" fmla="*/ 2 h 4"/>
                    <a:gd name="T8" fmla="*/ 3 w 7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4">
                      <a:moveTo>
                        <a:pt x="6" y="4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3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" name="Freeform 303"/>
                <p:cNvSpPr>
                  <a:spLocks/>
                </p:cNvSpPr>
                <p:nvPr/>
              </p:nvSpPr>
              <p:spPr bwMode="auto">
                <a:xfrm>
                  <a:off x="2299" y="2749"/>
                  <a:ext cx="2" cy="3"/>
                </a:xfrm>
                <a:custGeom>
                  <a:avLst/>
                  <a:gdLst>
                    <a:gd name="T0" fmla="*/ 2 w 5"/>
                    <a:gd name="T1" fmla="*/ 3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" name="Freeform 304"/>
                <p:cNvSpPr>
                  <a:spLocks/>
                </p:cNvSpPr>
                <p:nvPr/>
              </p:nvSpPr>
              <p:spPr bwMode="auto">
                <a:xfrm>
                  <a:off x="2299" y="2749"/>
                  <a:ext cx="2" cy="3"/>
                </a:xfrm>
                <a:custGeom>
                  <a:avLst/>
                  <a:gdLst>
                    <a:gd name="T0" fmla="*/ 2 w 7"/>
                    <a:gd name="T1" fmla="*/ 4 h 7"/>
                    <a:gd name="T2" fmla="*/ 0 w 7"/>
                    <a:gd name="T3" fmla="*/ 1 h 7"/>
                    <a:gd name="T4" fmla="*/ 0 w 7"/>
                    <a:gd name="T5" fmla="*/ 0 h 7"/>
                    <a:gd name="T6" fmla="*/ 3 w 7"/>
                    <a:gd name="T7" fmla="*/ 3 h 7"/>
                    <a:gd name="T8" fmla="*/ 2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" name="Freeform 305"/>
                <p:cNvSpPr>
                  <a:spLocks/>
                </p:cNvSpPr>
                <p:nvPr/>
              </p:nvSpPr>
              <p:spPr bwMode="auto">
                <a:xfrm>
                  <a:off x="2301" y="2748"/>
                  <a:ext cx="2" cy="5"/>
                </a:xfrm>
                <a:custGeom>
                  <a:avLst/>
                  <a:gdLst>
                    <a:gd name="T0" fmla="*/ 1 w 6"/>
                    <a:gd name="T1" fmla="*/ 4 h 7"/>
                    <a:gd name="T2" fmla="*/ 0 w 6"/>
                    <a:gd name="T3" fmla="*/ 1 h 7"/>
                    <a:gd name="T4" fmla="*/ 1 w 6"/>
                    <a:gd name="T5" fmla="*/ 0 h 7"/>
                    <a:gd name="T6" fmla="*/ 2 w 6"/>
                    <a:gd name="T7" fmla="*/ 3 h 7"/>
                    <a:gd name="T8" fmla="*/ 1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" name="Freeform 306"/>
                <p:cNvSpPr>
                  <a:spLocks/>
                </p:cNvSpPr>
                <p:nvPr/>
              </p:nvSpPr>
              <p:spPr bwMode="auto">
                <a:xfrm>
                  <a:off x="2301" y="2748"/>
                  <a:ext cx="3" cy="3"/>
                </a:xfrm>
                <a:custGeom>
                  <a:avLst/>
                  <a:gdLst>
                    <a:gd name="T0" fmla="*/ 2 w 5"/>
                    <a:gd name="T1" fmla="*/ 3 h 5"/>
                    <a:gd name="T2" fmla="*/ 0 w 5"/>
                    <a:gd name="T3" fmla="*/ 1 h 5"/>
                    <a:gd name="T4" fmla="*/ 1 w 5"/>
                    <a:gd name="T5" fmla="*/ 0 h 5"/>
                    <a:gd name="T6" fmla="*/ 3 w 5"/>
                    <a:gd name="T7" fmla="*/ 2 h 5"/>
                    <a:gd name="T8" fmla="*/ 2 w 5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" name="Freeform 307"/>
                <p:cNvSpPr>
                  <a:spLocks/>
                </p:cNvSpPr>
                <p:nvPr/>
              </p:nvSpPr>
              <p:spPr bwMode="auto">
                <a:xfrm>
                  <a:off x="2301" y="2748"/>
                  <a:ext cx="3" cy="3"/>
                </a:xfrm>
                <a:custGeom>
                  <a:avLst/>
                  <a:gdLst>
                    <a:gd name="T0" fmla="*/ 2 w 5"/>
                    <a:gd name="T1" fmla="*/ 3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" name="Freeform 308"/>
                <p:cNvSpPr>
                  <a:spLocks/>
                </p:cNvSpPr>
                <p:nvPr/>
              </p:nvSpPr>
              <p:spPr bwMode="auto">
                <a:xfrm>
                  <a:off x="2303" y="2748"/>
                  <a:ext cx="2" cy="2"/>
                </a:xfrm>
                <a:custGeom>
                  <a:avLst/>
                  <a:gdLst>
                    <a:gd name="T0" fmla="*/ 2 w 4"/>
                    <a:gd name="T1" fmla="*/ 3 h 7"/>
                    <a:gd name="T2" fmla="*/ 0 w 4"/>
                    <a:gd name="T3" fmla="*/ 1 h 7"/>
                    <a:gd name="T4" fmla="*/ 1 w 4"/>
                    <a:gd name="T5" fmla="*/ 0 h 7"/>
                    <a:gd name="T6" fmla="*/ 2 w 4"/>
                    <a:gd name="T7" fmla="*/ 3 h 7"/>
                    <a:gd name="T8" fmla="*/ 2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" name="Freeform 309"/>
                <p:cNvSpPr>
                  <a:spLocks/>
                </p:cNvSpPr>
                <p:nvPr/>
              </p:nvSpPr>
              <p:spPr bwMode="auto">
                <a:xfrm>
                  <a:off x="2303" y="2748"/>
                  <a:ext cx="2" cy="3"/>
                </a:xfrm>
                <a:custGeom>
                  <a:avLst/>
                  <a:gdLst>
                    <a:gd name="T0" fmla="*/ 0 w 4"/>
                    <a:gd name="T1" fmla="*/ 4 h 8"/>
                    <a:gd name="T2" fmla="*/ 1 w 4"/>
                    <a:gd name="T3" fmla="*/ 0 h 8"/>
                    <a:gd name="T4" fmla="*/ 2 w 4"/>
                    <a:gd name="T5" fmla="*/ 0 h 8"/>
                    <a:gd name="T6" fmla="*/ 1 w 4"/>
                    <a:gd name="T7" fmla="*/ 4 h 8"/>
                    <a:gd name="T8" fmla="*/ 0 w 4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0" y="8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" name="Freeform 310"/>
                <p:cNvSpPr>
                  <a:spLocks/>
                </p:cNvSpPr>
                <p:nvPr/>
              </p:nvSpPr>
              <p:spPr bwMode="auto">
                <a:xfrm>
                  <a:off x="2303" y="2748"/>
                  <a:ext cx="3" cy="3"/>
                </a:xfrm>
                <a:custGeom>
                  <a:avLst/>
                  <a:gdLst>
                    <a:gd name="T0" fmla="*/ 0 w 7"/>
                    <a:gd name="T1" fmla="*/ 3 h 6"/>
                    <a:gd name="T2" fmla="*/ 3 w 7"/>
                    <a:gd name="T3" fmla="*/ 0 h 6"/>
                    <a:gd name="T4" fmla="*/ 4 w 7"/>
                    <a:gd name="T5" fmla="*/ 1 h 6"/>
                    <a:gd name="T6" fmla="*/ 1 w 7"/>
                    <a:gd name="T7" fmla="*/ 3 h 6"/>
                    <a:gd name="T8" fmla="*/ 0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1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" name="Freeform 311"/>
                <p:cNvSpPr>
                  <a:spLocks/>
                </p:cNvSpPr>
                <p:nvPr/>
              </p:nvSpPr>
              <p:spPr bwMode="auto">
                <a:xfrm>
                  <a:off x="2304" y="2748"/>
                  <a:ext cx="2" cy="5"/>
                </a:xfrm>
                <a:custGeom>
                  <a:avLst/>
                  <a:gdLst>
                    <a:gd name="T0" fmla="*/ 1 w 3"/>
                    <a:gd name="T1" fmla="*/ 4 h 8"/>
                    <a:gd name="T2" fmla="*/ 0 w 3"/>
                    <a:gd name="T3" fmla="*/ 0 h 8"/>
                    <a:gd name="T4" fmla="*/ 1 w 3"/>
                    <a:gd name="T5" fmla="*/ 0 h 8"/>
                    <a:gd name="T6" fmla="*/ 1 w 3"/>
                    <a:gd name="T7" fmla="*/ 4 h 8"/>
                    <a:gd name="T8" fmla="*/ 1 w 3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" name="Freeform 312"/>
                <p:cNvSpPr>
                  <a:spLocks/>
                </p:cNvSpPr>
                <p:nvPr/>
              </p:nvSpPr>
              <p:spPr bwMode="auto">
                <a:xfrm>
                  <a:off x="2304" y="2748"/>
                  <a:ext cx="2" cy="2"/>
                </a:xfrm>
                <a:custGeom>
                  <a:avLst/>
                  <a:gdLst>
                    <a:gd name="T0" fmla="*/ 4 w 8"/>
                    <a:gd name="T1" fmla="*/ 3 h 7"/>
                    <a:gd name="T2" fmla="*/ 0 w 8"/>
                    <a:gd name="T3" fmla="*/ 2 h 7"/>
                    <a:gd name="T4" fmla="*/ 1 w 8"/>
                    <a:gd name="T5" fmla="*/ 0 h 7"/>
                    <a:gd name="T6" fmla="*/ 4 w 8"/>
                    <a:gd name="T7" fmla="*/ 1 h 7"/>
                    <a:gd name="T8" fmla="*/ 4 w 8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" name="Freeform 313"/>
                <p:cNvSpPr>
                  <a:spLocks/>
                </p:cNvSpPr>
                <p:nvPr/>
              </p:nvSpPr>
              <p:spPr bwMode="auto">
                <a:xfrm>
                  <a:off x="2304" y="2746"/>
                  <a:ext cx="2" cy="3"/>
                </a:xfrm>
                <a:custGeom>
                  <a:avLst/>
                  <a:gdLst>
                    <a:gd name="T0" fmla="*/ 3 w 9"/>
                    <a:gd name="T1" fmla="*/ 3 h 5"/>
                    <a:gd name="T2" fmla="*/ 0 w 9"/>
                    <a:gd name="T3" fmla="*/ 2 h 5"/>
                    <a:gd name="T4" fmla="*/ 1 w 9"/>
                    <a:gd name="T5" fmla="*/ 0 h 5"/>
                    <a:gd name="T6" fmla="*/ 4 w 9"/>
                    <a:gd name="T7" fmla="*/ 2 h 5"/>
                    <a:gd name="T8" fmla="*/ 3 w 9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5">
                      <a:moveTo>
                        <a:pt x="7" y="5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9" y="3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1" name="Freeform 314"/>
                <p:cNvSpPr>
                  <a:spLocks/>
                </p:cNvSpPr>
                <p:nvPr/>
              </p:nvSpPr>
              <p:spPr bwMode="auto">
                <a:xfrm>
                  <a:off x="2304" y="2744"/>
                  <a:ext cx="2" cy="3"/>
                </a:xfrm>
                <a:custGeom>
                  <a:avLst/>
                  <a:gdLst>
                    <a:gd name="T0" fmla="*/ 4 w 8"/>
                    <a:gd name="T1" fmla="*/ 3 h 6"/>
                    <a:gd name="T2" fmla="*/ 0 w 8"/>
                    <a:gd name="T3" fmla="*/ 1 h 6"/>
                    <a:gd name="T4" fmla="*/ 1 w 8"/>
                    <a:gd name="T5" fmla="*/ 0 h 6"/>
                    <a:gd name="T6" fmla="*/ 5 w 8"/>
                    <a:gd name="T7" fmla="*/ 2 h 6"/>
                    <a:gd name="T8" fmla="*/ 4 w 8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7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4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2" name="Freeform 315"/>
                <p:cNvSpPr>
                  <a:spLocks/>
                </p:cNvSpPr>
                <p:nvPr/>
              </p:nvSpPr>
              <p:spPr bwMode="auto">
                <a:xfrm>
                  <a:off x="2306" y="2744"/>
                  <a:ext cx="2" cy="3"/>
                </a:xfrm>
                <a:custGeom>
                  <a:avLst/>
                  <a:gdLst>
                    <a:gd name="T0" fmla="*/ 2 w 5"/>
                    <a:gd name="T1" fmla="*/ 4 h 9"/>
                    <a:gd name="T2" fmla="*/ 0 w 5"/>
                    <a:gd name="T3" fmla="*/ 1 h 9"/>
                    <a:gd name="T4" fmla="*/ 1 w 5"/>
                    <a:gd name="T5" fmla="*/ 0 h 9"/>
                    <a:gd name="T6" fmla="*/ 3 w 5"/>
                    <a:gd name="T7" fmla="*/ 3 h 9"/>
                    <a:gd name="T8" fmla="*/ 2 w 5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4" y="9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7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3" name="Freeform 316"/>
                <p:cNvSpPr>
                  <a:spLocks/>
                </p:cNvSpPr>
                <p:nvPr/>
              </p:nvSpPr>
              <p:spPr bwMode="auto">
                <a:xfrm>
                  <a:off x="2308" y="2744"/>
                  <a:ext cx="2" cy="3"/>
                </a:xfrm>
                <a:custGeom>
                  <a:avLst/>
                  <a:gdLst>
                    <a:gd name="T0" fmla="*/ 1 w 3"/>
                    <a:gd name="T1" fmla="*/ 3 h 7"/>
                    <a:gd name="T2" fmla="*/ 0 w 3"/>
                    <a:gd name="T3" fmla="*/ 0 h 7"/>
                    <a:gd name="T4" fmla="*/ 1 w 3"/>
                    <a:gd name="T5" fmla="*/ 0 h 7"/>
                    <a:gd name="T6" fmla="*/ 2 w 3"/>
                    <a:gd name="T7" fmla="*/ 3 h 7"/>
                    <a:gd name="T8" fmla="*/ 1 w 3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7">
                      <a:moveTo>
                        <a:pt x="2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4" name="Freeform 317"/>
                <p:cNvSpPr>
                  <a:spLocks/>
                </p:cNvSpPr>
                <p:nvPr/>
              </p:nvSpPr>
              <p:spPr bwMode="auto">
                <a:xfrm>
                  <a:off x="2308" y="2744"/>
                  <a:ext cx="3" cy="2"/>
                </a:xfrm>
                <a:custGeom>
                  <a:avLst/>
                  <a:gdLst>
                    <a:gd name="T0" fmla="*/ 2 w 6"/>
                    <a:gd name="T1" fmla="*/ 2 h 6"/>
                    <a:gd name="T2" fmla="*/ 0 w 6"/>
                    <a:gd name="T3" fmla="*/ 1 h 6"/>
                    <a:gd name="T4" fmla="*/ 1 w 6"/>
                    <a:gd name="T5" fmla="*/ 0 h 6"/>
                    <a:gd name="T6" fmla="*/ 3 w 6"/>
                    <a:gd name="T7" fmla="*/ 1 h 6"/>
                    <a:gd name="T8" fmla="*/ 2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5" name="Freeform 318"/>
                <p:cNvSpPr>
                  <a:spLocks/>
                </p:cNvSpPr>
                <p:nvPr/>
              </p:nvSpPr>
              <p:spPr bwMode="auto">
                <a:xfrm>
                  <a:off x="2308" y="2743"/>
                  <a:ext cx="3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4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6" name="Freeform 319"/>
                <p:cNvSpPr>
                  <a:spLocks/>
                </p:cNvSpPr>
                <p:nvPr/>
              </p:nvSpPr>
              <p:spPr bwMode="auto">
                <a:xfrm>
                  <a:off x="2308" y="2743"/>
                  <a:ext cx="3" cy="2"/>
                </a:xfrm>
                <a:custGeom>
                  <a:avLst/>
                  <a:gdLst>
                    <a:gd name="T0" fmla="*/ 3 w 6"/>
                    <a:gd name="T1" fmla="*/ 3 h 5"/>
                    <a:gd name="T2" fmla="*/ 0 w 6"/>
                    <a:gd name="T3" fmla="*/ 1 h 5"/>
                    <a:gd name="T4" fmla="*/ 1 w 6"/>
                    <a:gd name="T5" fmla="*/ 0 h 5"/>
                    <a:gd name="T6" fmla="*/ 3 w 6"/>
                    <a:gd name="T7" fmla="*/ 2 h 5"/>
                    <a:gd name="T8" fmla="*/ 3 w 6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5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4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7" name="Freeform 320"/>
                <p:cNvSpPr>
                  <a:spLocks/>
                </p:cNvSpPr>
                <p:nvPr/>
              </p:nvSpPr>
              <p:spPr bwMode="auto">
                <a:xfrm>
                  <a:off x="2310" y="2743"/>
                  <a:ext cx="3" cy="2"/>
                </a:xfrm>
                <a:custGeom>
                  <a:avLst/>
                  <a:gdLst>
                    <a:gd name="T0" fmla="*/ 2 w 7"/>
                    <a:gd name="T1" fmla="*/ 3 h 7"/>
                    <a:gd name="T2" fmla="*/ 0 w 7"/>
                    <a:gd name="T3" fmla="*/ 1 h 7"/>
                    <a:gd name="T4" fmla="*/ 0 w 7"/>
                    <a:gd name="T5" fmla="*/ 0 h 7"/>
                    <a:gd name="T6" fmla="*/ 3 w 7"/>
                    <a:gd name="T7" fmla="*/ 3 h 7"/>
                    <a:gd name="T8" fmla="*/ 2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8" name="Freeform 321"/>
                <p:cNvSpPr>
                  <a:spLocks/>
                </p:cNvSpPr>
                <p:nvPr/>
              </p:nvSpPr>
              <p:spPr bwMode="auto">
                <a:xfrm>
                  <a:off x="2310" y="2741"/>
                  <a:ext cx="3" cy="3"/>
                </a:xfrm>
                <a:custGeom>
                  <a:avLst/>
                  <a:gdLst>
                    <a:gd name="T0" fmla="*/ 2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3 w 6"/>
                    <a:gd name="T7" fmla="*/ 2 h 7"/>
                    <a:gd name="T8" fmla="*/ 2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9" name="Rectangle 322"/>
                <p:cNvSpPr>
                  <a:spLocks noChangeArrowheads="1"/>
                </p:cNvSpPr>
                <p:nvPr/>
              </p:nvSpPr>
              <p:spPr bwMode="auto">
                <a:xfrm>
                  <a:off x="2311" y="2739"/>
                  <a:ext cx="2" cy="5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0" name="Freeform 323"/>
                <p:cNvSpPr>
                  <a:spLocks/>
                </p:cNvSpPr>
                <p:nvPr/>
              </p:nvSpPr>
              <p:spPr bwMode="auto">
                <a:xfrm>
                  <a:off x="2311" y="2739"/>
                  <a:ext cx="2" cy="5"/>
                </a:xfrm>
                <a:custGeom>
                  <a:avLst/>
                  <a:gdLst>
                    <a:gd name="T0" fmla="*/ 1 w 6"/>
                    <a:gd name="T1" fmla="*/ 4 h 7"/>
                    <a:gd name="T2" fmla="*/ 0 w 6"/>
                    <a:gd name="T3" fmla="*/ 1 h 7"/>
                    <a:gd name="T4" fmla="*/ 0 w 6"/>
                    <a:gd name="T5" fmla="*/ 0 h 7"/>
                    <a:gd name="T6" fmla="*/ 2 w 6"/>
                    <a:gd name="T7" fmla="*/ 3 h 7"/>
                    <a:gd name="T8" fmla="*/ 1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1" name="Freeform 324"/>
                <p:cNvSpPr>
                  <a:spLocks/>
                </p:cNvSpPr>
                <p:nvPr/>
              </p:nvSpPr>
              <p:spPr bwMode="auto">
                <a:xfrm>
                  <a:off x="2311" y="2739"/>
                  <a:ext cx="2" cy="5"/>
                </a:xfrm>
                <a:custGeom>
                  <a:avLst/>
                  <a:gdLst>
                    <a:gd name="T0" fmla="*/ 1 w 5"/>
                    <a:gd name="T1" fmla="*/ 4 h 7"/>
                    <a:gd name="T2" fmla="*/ 0 w 5"/>
                    <a:gd name="T3" fmla="*/ 0 h 7"/>
                    <a:gd name="T4" fmla="*/ 1 w 5"/>
                    <a:gd name="T5" fmla="*/ 0 h 7"/>
                    <a:gd name="T6" fmla="*/ 2 w 5"/>
                    <a:gd name="T7" fmla="*/ 3 h 7"/>
                    <a:gd name="T8" fmla="*/ 1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6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2" name="Freeform 325"/>
                <p:cNvSpPr>
                  <a:spLocks/>
                </p:cNvSpPr>
                <p:nvPr/>
              </p:nvSpPr>
              <p:spPr bwMode="auto">
                <a:xfrm>
                  <a:off x="2313" y="2739"/>
                  <a:ext cx="2" cy="5"/>
                </a:xfrm>
                <a:custGeom>
                  <a:avLst/>
                  <a:gdLst>
                    <a:gd name="T0" fmla="*/ 1 w 3"/>
                    <a:gd name="T1" fmla="*/ 4 h 8"/>
                    <a:gd name="T2" fmla="*/ 0 w 3"/>
                    <a:gd name="T3" fmla="*/ 0 h 8"/>
                    <a:gd name="T4" fmla="*/ 1 w 3"/>
                    <a:gd name="T5" fmla="*/ 0 h 8"/>
                    <a:gd name="T6" fmla="*/ 1 w 3"/>
                    <a:gd name="T7" fmla="*/ 4 h 8"/>
                    <a:gd name="T8" fmla="*/ 1 w 3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3" name="Freeform 326"/>
                <p:cNvSpPr>
                  <a:spLocks/>
                </p:cNvSpPr>
                <p:nvPr/>
              </p:nvSpPr>
              <p:spPr bwMode="auto">
                <a:xfrm>
                  <a:off x="2313" y="2739"/>
                  <a:ext cx="3" cy="3"/>
                </a:xfrm>
                <a:custGeom>
                  <a:avLst/>
                  <a:gdLst>
                    <a:gd name="T0" fmla="*/ 2 w 7"/>
                    <a:gd name="T1" fmla="*/ 2 h 6"/>
                    <a:gd name="T2" fmla="*/ 0 w 7"/>
                    <a:gd name="T3" fmla="*/ 0 h 6"/>
                    <a:gd name="T4" fmla="*/ 0 w 7"/>
                    <a:gd name="T5" fmla="*/ 0 h 6"/>
                    <a:gd name="T6" fmla="*/ 3 w 7"/>
                    <a:gd name="T7" fmla="*/ 1 h 6"/>
                    <a:gd name="T8" fmla="*/ 2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4" name="Freeform 327"/>
                <p:cNvSpPr>
                  <a:spLocks/>
                </p:cNvSpPr>
                <p:nvPr/>
              </p:nvSpPr>
              <p:spPr bwMode="auto">
                <a:xfrm>
                  <a:off x="2313" y="2739"/>
                  <a:ext cx="3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3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5" name="Freeform 328"/>
                <p:cNvSpPr>
                  <a:spLocks/>
                </p:cNvSpPr>
                <p:nvPr/>
              </p:nvSpPr>
              <p:spPr bwMode="auto">
                <a:xfrm>
                  <a:off x="2313" y="2738"/>
                  <a:ext cx="5" cy="5"/>
                </a:xfrm>
                <a:custGeom>
                  <a:avLst/>
                  <a:gdLst>
                    <a:gd name="T0" fmla="*/ 3 w 6"/>
                    <a:gd name="T1" fmla="*/ 4 h 7"/>
                    <a:gd name="T2" fmla="*/ 0 w 6"/>
                    <a:gd name="T3" fmla="*/ 1 h 7"/>
                    <a:gd name="T4" fmla="*/ 1 w 6"/>
                    <a:gd name="T5" fmla="*/ 0 h 7"/>
                    <a:gd name="T6" fmla="*/ 4 w 6"/>
                    <a:gd name="T7" fmla="*/ 3 h 7"/>
                    <a:gd name="T8" fmla="*/ 3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6" name="Freeform 329"/>
                <p:cNvSpPr>
                  <a:spLocks/>
                </p:cNvSpPr>
                <p:nvPr/>
              </p:nvSpPr>
              <p:spPr bwMode="auto">
                <a:xfrm>
                  <a:off x="2313" y="2738"/>
                  <a:ext cx="5" cy="2"/>
                </a:xfrm>
                <a:custGeom>
                  <a:avLst/>
                  <a:gdLst>
                    <a:gd name="T0" fmla="*/ 3 w 8"/>
                    <a:gd name="T1" fmla="*/ 2 h 5"/>
                    <a:gd name="T2" fmla="*/ 0 w 8"/>
                    <a:gd name="T3" fmla="*/ 0 h 5"/>
                    <a:gd name="T4" fmla="*/ 1 w 8"/>
                    <a:gd name="T5" fmla="*/ 0 h 5"/>
                    <a:gd name="T6" fmla="*/ 4 w 8"/>
                    <a:gd name="T7" fmla="*/ 2 h 5"/>
                    <a:gd name="T8" fmla="*/ 3 w 8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7" name="Freeform 330"/>
                <p:cNvSpPr>
                  <a:spLocks/>
                </p:cNvSpPr>
                <p:nvPr/>
              </p:nvSpPr>
              <p:spPr bwMode="auto">
                <a:xfrm>
                  <a:off x="2316" y="2738"/>
                  <a:ext cx="2" cy="2"/>
                </a:xfrm>
                <a:custGeom>
                  <a:avLst/>
                  <a:gdLst>
                    <a:gd name="T0" fmla="*/ 1 w 6"/>
                    <a:gd name="T1" fmla="*/ 3 h 6"/>
                    <a:gd name="T2" fmla="*/ 0 w 6"/>
                    <a:gd name="T3" fmla="*/ 1 h 6"/>
                    <a:gd name="T4" fmla="*/ 1 w 6"/>
                    <a:gd name="T5" fmla="*/ 0 h 6"/>
                    <a:gd name="T6" fmla="*/ 2 w 6"/>
                    <a:gd name="T7" fmla="*/ 3 h 6"/>
                    <a:gd name="T8" fmla="*/ 1 w 6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8" name="Freeform 331"/>
                <p:cNvSpPr>
                  <a:spLocks/>
                </p:cNvSpPr>
                <p:nvPr/>
              </p:nvSpPr>
              <p:spPr bwMode="auto">
                <a:xfrm>
                  <a:off x="2316" y="2736"/>
                  <a:ext cx="2" cy="3"/>
                </a:xfrm>
                <a:custGeom>
                  <a:avLst/>
                  <a:gdLst>
                    <a:gd name="T0" fmla="*/ 1 w 4"/>
                    <a:gd name="T1" fmla="*/ 4 h 8"/>
                    <a:gd name="T2" fmla="*/ 0 w 4"/>
                    <a:gd name="T3" fmla="*/ 0 h 8"/>
                    <a:gd name="T4" fmla="*/ 1 w 4"/>
                    <a:gd name="T5" fmla="*/ 0 h 8"/>
                    <a:gd name="T6" fmla="*/ 2 w 4"/>
                    <a:gd name="T7" fmla="*/ 4 h 8"/>
                    <a:gd name="T8" fmla="*/ 1 w 4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9" name="Freeform 332"/>
                <p:cNvSpPr>
                  <a:spLocks/>
                </p:cNvSpPr>
                <p:nvPr/>
              </p:nvSpPr>
              <p:spPr bwMode="auto">
                <a:xfrm>
                  <a:off x="2316" y="2736"/>
                  <a:ext cx="2" cy="3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0" name="Freeform 333"/>
                <p:cNvSpPr>
                  <a:spLocks/>
                </p:cNvSpPr>
                <p:nvPr/>
              </p:nvSpPr>
              <p:spPr bwMode="auto">
                <a:xfrm>
                  <a:off x="2318" y="2734"/>
                  <a:ext cx="2" cy="5"/>
                </a:xfrm>
                <a:custGeom>
                  <a:avLst/>
                  <a:gdLst>
                    <a:gd name="T0" fmla="*/ 1 w 6"/>
                    <a:gd name="T1" fmla="*/ 4 h 7"/>
                    <a:gd name="T2" fmla="*/ 0 w 6"/>
                    <a:gd name="T3" fmla="*/ 1 h 7"/>
                    <a:gd name="T4" fmla="*/ 1 w 6"/>
                    <a:gd name="T5" fmla="*/ 0 h 7"/>
                    <a:gd name="T6" fmla="*/ 2 w 6"/>
                    <a:gd name="T7" fmla="*/ 3 h 7"/>
                    <a:gd name="T8" fmla="*/ 1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1" name="Freeform 334"/>
                <p:cNvSpPr>
                  <a:spLocks/>
                </p:cNvSpPr>
                <p:nvPr/>
              </p:nvSpPr>
              <p:spPr bwMode="auto">
                <a:xfrm>
                  <a:off x="2318" y="2734"/>
                  <a:ext cx="3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3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2" name="Freeform 335"/>
                <p:cNvSpPr>
                  <a:spLocks/>
                </p:cNvSpPr>
                <p:nvPr/>
              </p:nvSpPr>
              <p:spPr bwMode="auto">
                <a:xfrm>
                  <a:off x="2318" y="2734"/>
                  <a:ext cx="3" cy="3"/>
                </a:xfrm>
                <a:custGeom>
                  <a:avLst/>
                  <a:gdLst>
                    <a:gd name="T0" fmla="*/ 3 w 7"/>
                    <a:gd name="T1" fmla="*/ 4 h 7"/>
                    <a:gd name="T2" fmla="*/ 0 w 7"/>
                    <a:gd name="T3" fmla="*/ 1 h 7"/>
                    <a:gd name="T4" fmla="*/ 1 w 7"/>
                    <a:gd name="T5" fmla="*/ 0 h 7"/>
                    <a:gd name="T6" fmla="*/ 4 w 7"/>
                    <a:gd name="T7" fmla="*/ 3 h 7"/>
                    <a:gd name="T8" fmla="*/ 3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3" name="Rectangle 336"/>
                <p:cNvSpPr>
                  <a:spLocks noChangeArrowheads="1"/>
                </p:cNvSpPr>
                <p:nvPr/>
              </p:nvSpPr>
              <p:spPr bwMode="auto">
                <a:xfrm>
                  <a:off x="2320" y="2734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4" name="Freeform 337"/>
                <p:cNvSpPr>
                  <a:spLocks/>
                </p:cNvSpPr>
                <p:nvPr/>
              </p:nvSpPr>
              <p:spPr bwMode="auto">
                <a:xfrm>
                  <a:off x="2320" y="2734"/>
                  <a:ext cx="3" cy="3"/>
                </a:xfrm>
                <a:custGeom>
                  <a:avLst/>
                  <a:gdLst>
                    <a:gd name="T0" fmla="*/ 3 w 7"/>
                    <a:gd name="T1" fmla="*/ 3 h 6"/>
                    <a:gd name="T2" fmla="*/ 0 w 7"/>
                    <a:gd name="T3" fmla="*/ 1 h 6"/>
                    <a:gd name="T4" fmla="*/ 1 w 7"/>
                    <a:gd name="T5" fmla="*/ 0 h 6"/>
                    <a:gd name="T6" fmla="*/ 3 w 7"/>
                    <a:gd name="T7" fmla="*/ 2 h 6"/>
                    <a:gd name="T8" fmla="*/ 3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5" name="Freeform 338"/>
                <p:cNvSpPr>
                  <a:spLocks/>
                </p:cNvSpPr>
                <p:nvPr/>
              </p:nvSpPr>
              <p:spPr bwMode="auto">
                <a:xfrm>
                  <a:off x="2320" y="2733"/>
                  <a:ext cx="3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4 w 7"/>
                    <a:gd name="T7" fmla="*/ 3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6" name="Freeform 339"/>
                <p:cNvSpPr>
                  <a:spLocks/>
                </p:cNvSpPr>
                <p:nvPr/>
              </p:nvSpPr>
              <p:spPr bwMode="auto">
                <a:xfrm>
                  <a:off x="2322" y="2733"/>
                  <a:ext cx="2" cy="5"/>
                </a:xfrm>
                <a:custGeom>
                  <a:avLst/>
                  <a:gdLst>
                    <a:gd name="T0" fmla="*/ 0 w 6"/>
                    <a:gd name="T1" fmla="*/ 3 h 7"/>
                    <a:gd name="T2" fmla="*/ 2 w 6"/>
                    <a:gd name="T3" fmla="*/ 0 h 7"/>
                    <a:gd name="T4" fmla="*/ 3 w 6"/>
                    <a:gd name="T5" fmla="*/ 1 h 7"/>
                    <a:gd name="T6" fmla="*/ 1 w 6"/>
                    <a:gd name="T7" fmla="*/ 4 h 7"/>
                    <a:gd name="T8" fmla="*/ 0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2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7" name="Rectangle 340"/>
                <p:cNvSpPr>
                  <a:spLocks noChangeArrowheads="1"/>
                </p:cNvSpPr>
                <p:nvPr/>
              </p:nvSpPr>
              <p:spPr bwMode="auto">
                <a:xfrm>
                  <a:off x="2323" y="2733"/>
                  <a:ext cx="0" cy="5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8" name="Freeform 341"/>
                <p:cNvSpPr>
                  <a:spLocks/>
                </p:cNvSpPr>
                <p:nvPr/>
              </p:nvSpPr>
              <p:spPr bwMode="auto">
                <a:xfrm>
                  <a:off x="2322" y="2733"/>
                  <a:ext cx="3" cy="5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9" name="Freeform 342"/>
                <p:cNvSpPr>
                  <a:spLocks/>
                </p:cNvSpPr>
                <p:nvPr/>
              </p:nvSpPr>
              <p:spPr bwMode="auto">
                <a:xfrm>
                  <a:off x="2322" y="2733"/>
                  <a:ext cx="3" cy="2"/>
                </a:xfrm>
                <a:custGeom>
                  <a:avLst/>
                  <a:gdLst>
                    <a:gd name="T0" fmla="*/ 3 w 7"/>
                    <a:gd name="T1" fmla="*/ 2 h 6"/>
                    <a:gd name="T2" fmla="*/ 0 w 7"/>
                    <a:gd name="T3" fmla="*/ 1 h 6"/>
                    <a:gd name="T4" fmla="*/ 1 w 7"/>
                    <a:gd name="T5" fmla="*/ 0 h 6"/>
                    <a:gd name="T6" fmla="*/ 4 w 7"/>
                    <a:gd name="T7" fmla="*/ 1 h 6"/>
                    <a:gd name="T8" fmla="*/ 3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0" name="Freeform 343"/>
                <p:cNvSpPr>
                  <a:spLocks/>
                </p:cNvSpPr>
                <p:nvPr/>
              </p:nvSpPr>
              <p:spPr bwMode="auto">
                <a:xfrm>
                  <a:off x="2323" y="2731"/>
                  <a:ext cx="2" cy="3"/>
                </a:xfrm>
                <a:custGeom>
                  <a:avLst/>
                  <a:gdLst>
                    <a:gd name="T0" fmla="*/ 3 w 7"/>
                    <a:gd name="T1" fmla="*/ 4 h 7"/>
                    <a:gd name="T2" fmla="*/ 0 w 7"/>
                    <a:gd name="T3" fmla="*/ 1 h 7"/>
                    <a:gd name="T4" fmla="*/ 1 w 7"/>
                    <a:gd name="T5" fmla="*/ 0 h 7"/>
                    <a:gd name="T6" fmla="*/ 4 w 7"/>
                    <a:gd name="T7" fmla="*/ 3 h 7"/>
                    <a:gd name="T8" fmla="*/ 3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1" name="Freeform 344"/>
                <p:cNvSpPr>
                  <a:spLocks/>
                </p:cNvSpPr>
                <p:nvPr/>
              </p:nvSpPr>
              <p:spPr bwMode="auto">
                <a:xfrm>
                  <a:off x="2323" y="2731"/>
                  <a:ext cx="2" cy="2"/>
                </a:xfrm>
                <a:custGeom>
                  <a:avLst/>
                  <a:gdLst>
                    <a:gd name="T0" fmla="*/ 3 w 6"/>
                    <a:gd name="T1" fmla="*/ 2 h 6"/>
                    <a:gd name="T2" fmla="*/ 0 w 6"/>
                    <a:gd name="T3" fmla="*/ 1 h 6"/>
                    <a:gd name="T4" fmla="*/ 1 w 6"/>
                    <a:gd name="T5" fmla="*/ 0 h 6"/>
                    <a:gd name="T6" fmla="*/ 3 w 6"/>
                    <a:gd name="T7" fmla="*/ 1 h 6"/>
                    <a:gd name="T8" fmla="*/ 3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6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2" name="Freeform 345"/>
                <p:cNvSpPr>
                  <a:spLocks/>
                </p:cNvSpPr>
                <p:nvPr/>
              </p:nvSpPr>
              <p:spPr bwMode="auto">
                <a:xfrm>
                  <a:off x="2325" y="2729"/>
                  <a:ext cx="2" cy="3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0 h 7"/>
                    <a:gd name="T4" fmla="*/ 0 w 5"/>
                    <a:gd name="T5" fmla="*/ 0 h 7"/>
                    <a:gd name="T6" fmla="*/ 2 w 5"/>
                    <a:gd name="T7" fmla="*/ 2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3" name="Freeform 346"/>
                <p:cNvSpPr>
                  <a:spLocks/>
                </p:cNvSpPr>
                <p:nvPr/>
              </p:nvSpPr>
              <p:spPr bwMode="auto">
                <a:xfrm>
                  <a:off x="2325" y="2729"/>
                  <a:ext cx="3" cy="3"/>
                </a:xfrm>
                <a:custGeom>
                  <a:avLst/>
                  <a:gdLst>
                    <a:gd name="T0" fmla="*/ 3 w 7"/>
                    <a:gd name="T1" fmla="*/ 4 h 6"/>
                    <a:gd name="T2" fmla="*/ 0 w 7"/>
                    <a:gd name="T3" fmla="*/ 1 h 6"/>
                    <a:gd name="T4" fmla="*/ 1 w 7"/>
                    <a:gd name="T5" fmla="*/ 0 h 6"/>
                    <a:gd name="T6" fmla="*/ 4 w 7"/>
                    <a:gd name="T7" fmla="*/ 3 h 6"/>
                    <a:gd name="T8" fmla="*/ 3 w 7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4" name="Freeform 347"/>
                <p:cNvSpPr>
                  <a:spLocks/>
                </p:cNvSpPr>
                <p:nvPr/>
              </p:nvSpPr>
              <p:spPr bwMode="auto">
                <a:xfrm>
                  <a:off x="2325" y="2729"/>
                  <a:ext cx="3" cy="2"/>
                </a:xfrm>
                <a:custGeom>
                  <a:avLst/>
                  <a:gdLst>
                    <a:gd name="T0" fmla="*/ 2 w 7"/>
                    <a:gd name="T1" fmla="*/ 2 h 6"/>
                    <a:gd name="T2" fmla="*/ 0 w 7"/>
                    <a:gd name="T3" fmla="*/ 1 h 6"/>
                    <a:gd name="T4" fmla="*/ 0 w 7"/>
                    <a:gd name="T5" fmla="*/ 0 h 6"/>
                    <a:gd name="T6" fmla="*/ 3 w 7"/>
                    <a:gd name="T7" fmla="*/ 1 h 6"/>
                    <a:gd name="T8" fmla="*/ 2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5" name="Freeform 348"/>
                <p:cNvSpPr>
                  <a:spLocks/>
                </p:cNvSpPr>
                <p:nvPr/>
              </p:nvSpPr>
              <p:spPr bwMode="auto">
                <a:xfrm>
                  <a:off x="2327" y="2728"/>
                  <a:ext cx="2" cy="3"/>
                </a:xfrm>
                <a:custGeom>
                  <a:avLst/>
                  <a:gdLst>
                    <a:gd name="T0" fmla="*/ 0 w 3"/>
                    <a:gd name="T1" fmla="*/ 3 h 7"/>
                    <a:gd name="T2" fmla="*/ 1 w 3"/>
                    <a:gd name="T3" fmla="*/ 0 h 7"/>
                    <a:gd name="T4" fmla="*/ 2 w 3"/>
                    <a:gd name="T5" fmla="*/ 0 h 7"/>
                    <a:gd name="T6" fmla="*/ 1 w 3"/>
                    <a:gd name="T7" fmla="*/ 3 h 7"/>
                    <a:gd name="T8" fmla="*/ 0 w 3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6" name="Freeform 349"/>
                <p:cNvSpPr>
                  <a:spLocks/>
                </p:cNvSpPr>
                <p:nvPr/>
              </p:nvSpPr>
              <p:spPr bwMode="auto">
                <a:xfrm>
                  <a:off x="2328" y="2728"/>
                  <a:ext cx="0" cy="5"/>
                </a:xfrm>
                <a:custGeom>
                  <a:avLst/>
                  <a:gdLst>
                    <a:gd name="T0" fmla="*/ 0 w 3"/>
                    <a:gd name="T1" fmla="*/ 4 h 8"/>
                    <a:gd name="T2" fmla="*/ 0 w 3"/>
                    <a:gd name="T3" fmla="*/ 0 h 8"/>
                    <a:gd name="T4" fmla="*/ 1 w 3"/>
                    <a:gd name="T5" fmla="*/ 0 h 8"/>
                    <a:gd name="T6" fmla="*/ 0 w 3"/>
                    <a:gd name="T7" fmla="*/ 4 h 8"/>
                    <a:gd name="T8" fmla="*/ 0 w 3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">
                      <a:moveTo>
                        <a:pt x="0" y="8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7" name="Freeform 350"/>
                <p:cNvSpPr>
                  <a:spLocks/>
                </p:cNvSpPr>
                <p:nvPr/>
              </p:nvSpPr>
              <p:spPr bwMode="auto">
                <a:xfrm>
                  <a:off x="2327" y="2728"/>
                  <a:ext cx="3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4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8" name="Freeform 351"/>
                <p:cNvSpPr>
                  <a:spLocks/>
                </p:cNvSpPr>
                <p:nvPr/>
              </p:nvSpPr>
              <p:spPr bwMode="auto">
                <a:xfrm>
                  <a:off x="2328" y="2728"/>
                  <a:ext cx="2" cy="2"/>
                </a:xfrm>
                <a:custGeom>
                  <a:avLst/>
                  <a:gdLst>
                    <a:gd name="T0" fmla="*/ 2 w 7"/>
                    <a:gd name="T1" fmla="*/ 3 h 5"/>
                    <a:gd name="T2" fmla="*/ 0 w 7"/>
                    <a:gd name="T3" fmla="*/ 1 h 5"/>
                    <a:gd name="T4" fmla="*/ 0 w 7"/>
                    <a:gd name="T5" fmla="*/ 0 h 5"/>
                    <a:gd name="T6" fmla="*/ 3 w 7"/>
                    <a:gd name="T7" fmla="*/ 1 h 5"/>
                    <a:gd name="T8" fmla="*/ 2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2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9" name="Freeform 352"/>
                <p:cNvSpPr>
                  <a:spLocks/>
                </p:cNvSpPr>
                <p:nvPr/>
              </p:nvSpPr>
              <p:spPr bwMode="auto">
                <a:xfrm>
                  <a:off x="2328" y="2726"/>
                  <a:ext cx="2" cy="3"/>
                </a:xfrm>
                <a:custGeom>
                  <a:avLst/>
                  <a:gdLst>
                    <a:gd name="T0" fmla="*/ 3 w 7"/>
                    <a:gd name="T1" fmla="*/ 3 h 7"/>
                    <a:gd name="T2" fmla="*/ 0 w 7"/>
                    <a:gd name="T3" fmla="*/ 0 h 7"/>
                    <a:gd name="T4" fmla="*/ 1 w 7"/>
                    <a:gd name="T5" fmla="*/ 0 h 7"/>
                    <a:gd name="T6" fmla="*/ 3 w 7"/>
                    <a:gd name="T7" fmla="*/ 2 h 7"/>
                    <a:gd name="T8" fmla="*/ 3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0" name="Freeform 353"/>
                <p:cNvSpPr>
                  <a:spLocks/>
                </p:cNvSpPr>
                <p:nvPr/>
              </p:nvSpPr>
              <p:spPr bwMode="auto">
                <a:xfrm>
                  <a:off x="2328" y="2726"/>
                  <a:ext cx="2" cy="3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0 h 7"/>
                    <a:gd name="T4" fmla="*/ 1 w 5"/>
                    <a:gd name="T5" fmla="*/ 0 h 7"/>
                    <a:gd name="T6" fmla="*/ 3 w 5"/>
                    <a:gd name="T7" fmla="*/ 2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1" name="Freeform 354"/>
                <p:cNvSpPr>
                  <a:spLocks/>
                </p:cNvSpPr>
                <p:nvPr/>
              </p:nvSpPr>
              <p:spPr bwMode="auto">
                <a:xfrm>
                  <a:off x="2330" y="2726"/>
                  <a:ext cx="3" cy="3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2" name="Freeform 355"/>
                <p:cNvSpPr>
                  <a:spLocks/>
                </p:cNvSpPr>
                <p:nvPr/>
              </p:nvSpPr>
              <p:spPr bwMode="auto">
                <a:xfrm>
                  <a:off x="2330" y="2726"/>
                  <a:ext cx="3" cy="3"/>
                </a:xfrm>
                <a:custGeom>
                  <a:avLst/>
                  <a:gdLst>
                    <a:gd name="T0" fmla="*/ 1 w 2"/>
                    <a:gd name="T1" fmla="*/ 4 h 8"/>
                    <a:gd name="T2" fmla="*/ 0 w 2"/>
                    <a:gd name="T3" fmla="*/ 0 h 8"/>
                    <a:gd name="T4" fmla="*/ 1 w 2"/>
                    <a:gd name="T5" fmla="*/ 0 h 8"/>
                    <a:gd name="T6" fmla="*/ 2 w 2"/>
                    <a:gd name="T7" fmla="*/ 4 h 8"/>
                    <a:gd name="T8" fmla="*/ 1 w 2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8">
                      <a:moveTo>
                        <a:pt x="1" y="8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8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3" name="Freeform 356"/>
                <p:cNvSpPr>
                  <a:spLocks/>
                </p:cNvSpPr>
                <p:nvPr/>
              </p:nvSpPr>
              <p:spPr bwMode="auto">
                <a:xfrm>
                  <a:off x="2330" y="2726"/>
                  <a:ext cx="5" cy="2"/>
                </a:xfrm>
                <a:custGeom>
                  <a:avLst/>
                  <a:gdLst>
                    <a:gd name="T0" fmla="*/ 3 w 6"/>
                    <a:gd name="T1" fmla="*/ 2 h 6"/>
                    <a:gd name="T2" fmla="*/ 0 w 6"/>
                    <a:gd name="T3" fmla="*/ 0 h 6"/>
                    <a:gd name="T4" fmla="*/ 1 w 6"/>
                    <a:gd name="T5" fmla="*/ 0 h 6"/>
                    <a:gd name="T6" fmla="*/ 4 w 6"/>
                    <a:gd name="T7" fmla="*/ 1 h 6"/>
                    <a:gd name="T8" fmla="*/ 3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4" name="Freeform 357"/>
                <p:cNvSpPr>
                  <a:spLocks/>
                </p:cNvSpPr>
                <p:nvPr/>
              </p:nvSpPr>
              <p:spPr bwMode="auto">
                <a:xfrm>
                  <a:off x="2332" y="2724"/>
                  <a:ext cx="3" cy="3"/>
                </a:xfrm>
                <a:custGeom>
                  <a:avLst/>
                  <a:gdLst>
                    <a:gd name="T0" fmla="*/ 2 w 5"/>
                    <a:gd name="T1" fmla="*/ 3 h 5"/>
                    <a:gd name="T2" fmla="*/ 0 w 5"/>
                    <a:gd name="T3" fmla="*/ 1 h 5"/>
                    <a:gd name="T4" fmla="*/ 1 w 5"/>
                    <a:gd name="T5" fmla="*/ 0 h 5"/>
                    <a:gd name="T6" fmla="*/ 3 w 5"/>
                    <a:gd name="T7" fmla="*/ 2 h 5"/>
                    <a:gd name="T8" fmla="*/ 2 w 5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5" name="Freeform 358"/>
                <p:cNvSpPr>
                  <a:spLocks/>
                </p:cNvSpPr>
                <p:nvPr/>
              </p:nvSpPr>
              <p:spPr bwMode="auto">
                <a:xfrm>
                  <a:off x="2333" y="2722"/>
                  <a:ext cx="2" cy="5"/>
                </a:xfrm>
                <a:custGeom>
                  <a:avLst/>
                  <a:gdLst>
                    <a:gd name="T0" fmla="*/ 1 w 6"/>
                    <a:gd name="T1" fmla="*/ 4 h 7"/>
                    <a:gd name="T2" fmla="*/ 0 w 6"/>
                    <a:gd name="T3" fmla="*/ 1 h 7"/>
                    <a:gd name="T4" fmla="*/ 1 w 6"/>
                    <a:gd name="T5" fmla="*/ 0 h 7"/>
                    <a:gd name="T6" fmla="*/ 2 w 6"/>
                    <a:gd name="T7" fmla="*/ 3 h 7"/>
                    <a:gd name="T8" fmla="*/ 1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6" name="Freeform 359"/>
                <p:cNvSpPr>
                  <a:spLocks/>
                </p:cNvSpPr>
                <p:nvPr/>
              </p:nvSpPr>
              <p:spPr bwMode="auto">
                <a:xfrm>
                  <a:off x="2333" y="2722"/>
                  <a:ext cx="2" cy="3"/>
                </a:xfrm>
                <a:custGeom>
                  <a:avLst/>
                  <a:gdLst>
                    <a:gd name="T0" fmla="*/ 1 w 4"/>
                    <a:gd name="T1" fmla="*/ 4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4 h 7"/>
                    <a:gd name="T8" fmla="*/ 1 w 4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2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7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7" name="Freeform 360"/>
                <p:cNvSpPr>
                  <a:spLocks/>
                </p:cNvSpPr>
                <p:nvPr/>
              </p:nvSpPr>
              <p:spPr bwMode="auto">
                <a:xfrm>
                  <a:off x="2333" y="2722"/>
                  <a:ext cx="2" cy="3"/>
                </a:xfrm>
                <a:custGeom>
                  <a:avLst/>
                  <a:gdLst>
                    <a:gd name="T0" fmla="*/ 3 w 7"/>
                    <a:gd name="T1" fmla="*/ 4 h 7"/>
                    <a:gd name="T2" fmla="*/ 0 w 7"/>
                    <a:gd name="T3" fmla="*/ 1 h 7"/>
                    <a:gd name="T4" fmla="*/ 1 w 7"/>
                    <a:gd name="T5" fmla="*/ 0 h 7"/>
                    <a:gd name="T6" fmla="*/ 4 w 7"/>
                    <a:gd name="T7" fmla="*/ 3 h 7"/>
                    <a:gd name="T8" fmla="*/ 3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8" name="Freeform 361"/>
                <p:cNvSpPr>
                  <a:spLocks/>
                </p:cNvSpPr>
                <p:nvPr/>
              </p:nvSpPr>
              <p:spPr bwMode="auto">
                <a:xfrm>
                  <a:off x="2335" y="2722"/>
                  <a:ext cx="2" cy="3"/>
                </a:xfrm>
                <a:custGeom>
                  <a:avLst/>
                  <a:gdLst>
                    <a:gd name="T0" fmla="*/ 1 w 5"/>
                    <a:gd name="T1" fmla="*/ 3 h 6"/>
                    <a:gd name="T2" fmla="*/ 0 w 5"/>
                    <a:gd name="T3" fmla="*/ 0 h 6"/>
                    <a:gd name="T4" fmla="*/ 1 w 5"/>
                    <a:gd name="T5" fmla="*/ 0 h 6"/>
                    <a:gd name="T6" fmla="*/ 2 w 5"/>
                    <a:gd name="T7" fmla="*/ 3 h 6"/>
                    <a:gd name="T8" fmla="*/ 1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" name="Freeform 362"/>
                <p:cNvSpPr>
                  <a:spLocks/>
                </p:cNvSpPr>
                <p:nvPr/>
              </p:nvSpPr>
              <p:spPr bwMode="auto">
                <a:xfrm>
                  <a:off x="2335" y="2722"/>
                  <a:ext cx="2" cy="3"/>
                </a:xfrm>
                <a:custGeom>
                  <a:avLst/>
                  <a:gdLst>
                    <a:gd name="T0" fmla="*/ 2 w 4"/>
                    <a:gd name="T1" fmla="*/ 3 h 6"/>
                    <a:gd name="T2" fmla="*/ 0 w 4"/>
                    <a:gd name="T3" fmla="*/ 0 h 6"/>
                    <a:gd name="T4" fmla="*/ 1 w 4"/>
                    <a:gd name="T5" fmla="*/ 0 h 6"/>
                    <a:gd name="T6" fmla="*/ 2 w 4"/>
                    <a:gd name="T7" fmla="*/ 3 h 6"/>
                    <a:gd name="T8" fmla="*/ 2 w 4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0" name="Freeform 363"/>
                <p:cNvSpPr>
                  <a:spLocks/>
                </p:cNvSpPr>
                <p:nvPr/>
              </p:nvSpPr>
              <p:spPr bwMode="auto">
                <a:xfrm>
                  <a:off x="2335" y="2722"/>
                  <a:ext cx="2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3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1" name="Freeform 364"/>
                <p:cNvSpPr>
                  <a:spLocks/>
                </p:cNvSpPr>
                <p:nvPr/>
              </p:nvSpPr>
              <p:spPr bwMode="auto">
                <a:xfrm>
                  <a:off x="2335" y="2721"/>
                  <a:ext cx="2" cy="3"/>
                </a:xfrm>
                <a:custGeom>
                  <a:avLst/>
                  <a:gdLst>
                    <a:gd name="T0" fmla="*/ 2 w 6"/>
                    <a:gd name="T1" fmla="*/ 4 h 7"/>
                    <a:gd name="T2" fmla="*/ 0 w 6"/>
                    <a:gd name="T3" fmla="*/ 1 h 7"/>
                    <a:gd name="T4" fmla="*/ 1 w 6"/>
                    <a:gd name="T5" fmla="*/ 0 h 7"/>
                    <a:gd name="T6" fmla="*/ 3 w 6"/>
                    <a:gd name="T7" fmla="*/ 3 h 7"/>
                    <a:gd name="T8" fmla="*/ 2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2" name="Freeform 365"/>
                <p:cNvSpPr>
                  <a:spLocks/>
                </p:cNvSpPr>
                <p:nvPr/>
              </p:nvSpPr>
              <p:spPr bwMode="auto">
                <a:xfrm>
                  <a:off x="2335" y="2721"/>
                  <a:ext cx="5" cy="2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4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3" name="Freeform 366"/>
                <p:cNvSpPr>
                  <a:spLocks/>
                </p:cNvSpPr>
                <p:nvPr/>
              </p:nvSpPr>
              <p:spPr bwMode="auto">
                <a:xfrm>
                  <a:off x="2337" y="2721"/>
                  <a:ext cx="3" cy="2"/>
                </a:xfrm>
                <a:custGeom>
                  <a:avLst/>
                  <a:gdLst>
                    <a:gd name="T0" fmla="*/ 3 w 6"/>
                    <a:gd name="T1" fmla="*/ 2 h 6"/>
                    <a:gd name="T2" fmla="*/ 0 w 6"/>
                    <a:gd name="T3" fmla="*/ 1 h 6"/>
                    <a:gd name="T4" fmla="*/ 1 w 6"/>
                    <a:gd name="T5" fmla="*/ 0 h 6"/>
                    <a:gd name="T6" fmla="*/ 3 w 6"/>
                    <a:gd name="T7" fmla="*/ 2 h 6"/>
                    <a:gd name="T8" fmla="*/ 3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6" y="5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4" name="Freeform 367"/>
                <p:cNvSpPr>
                  <a:spLocks/>
                </p:cNvSpPr>
                <p:nvPr/>
              </p:nvSpPr>
              <p:spPr bwMode="auto">
                <a:xfrm>
                  <a:off x="2337" y="2719"/>
                  <a:ext cx="3" cy="3"/>
                </a:xfrm>
                <a:custGeom>
                  <a:avLst/>
                  <a:gdLst>
                    <a:gd name="T0" fmla="*/ 2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3 w 6"/>
                    <a:gd name="T7" fmla="*/ 3 h 7"/>
                    <a:gd name="T8" fmla="*/ 2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5" name="Freeform 368"/>
                <p:cNvSpPr>
                  <a:spLocks/>
                </p:cNvSpPr>
                <p:nvPr/>
              </p:nvSpPr>
              <p:spPr bwMode="auto">
                <a:xfrm>
                  <a:off x="2339" y="2717"/>
                  <a:ext cx="3" cy="5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6" name="Freeform 369"/>
                <p:cNvSpPr>
                  <a:spLocks/>
                </p:cNvSpPr>
                <p:nvPr/>
              </p:nvSpPr>
              <p:spPr bwMode="auto">
                <a:xfrm>
                  <a:off x="2340" y="2717"/>
                  <a:ext cx="2" cy="3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1 h 7"/>
                    <a:gd name="T4" fmla="*/ 0 w 5"/>
                    <a:gd name="T5" fmla="*/ 0 h 7"/>
                    <a:gd name="T6" fmla="*/ 2 w 5"/>
                    <a:gd name="T7" fmla="*/ 3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7" name="Freeform 370"/>
                <p:cNvSpPr>
                  <a:spLocks/>
                </p:cNvSpPr>
                <p:nvPr/>
              </p:nvSpPr>
              <p:spPr bwMode="auto">
                <a:xfrm>
                  <a:off x="2340" y="2717"/>
                  <a:ext cx="2" cy="3"/>
                </a:xfrm>
                <a:custGeom>
                  <a:avLst/>
                  <a:gdLst>
                    <a:gd name="T0" fmla="*/ 2 w 7"/>
                    <a:gd name="T1" fmla="*/ 2 h 6"/>
                    <a:gd name="T2" fmla="*/ 0 w 7"/>
                    <a:gd name="T3" fmla="*/ 1 h 6"/>
                    <a:gd name="T4" fmla="*/ 0 w 7"/>
                    <a:gd name="T5" fmla="*/ 0 h 6"/>
                    <a:gd name="T6" fmla="*/ 3 w 7"/>
                    <a:gd name="T7" fmla="*/ 1 h 6"/>
                    <a:gd name="T8" fmla="*/ 2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8" name="Freeform 371"/>
                <p:cNvSpPr>
                  <a:spLocks/>
                </p:cNvSpPr>
                <p:nvPr/>
              </p:nvSpPr>
              <p:spPr bwMode="auto">
                <a:xfrm>
                  <a:off x="2340" y="2717"/>
                  <a:ext cx="2" cy="3"/>
                </a:xfrm>
                <a:custGeom>
                  <a:avLst/>
                  <a:gdLst>
                    <a:gd name="T0" fmla="*/ 2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3 w 6"/>
                    <a:gd name="T7" fmla="*/ 2 h 7"/>
                    <a:gd name="T8" fmla="*/ 2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" name="Freeform 372"/>
                <p:cNvSpPr>
                  <a:spLocks/>
                </p:cNvSpPr>
                <p:nvPr/>
              </p:nvSpPr>
              <p:spPr bwMode="auto">
                <a:xfrm>
                  <a:off x="2340" y="2716"/>
                  <a:ext cx="2" cy="5"/>
                </a:xfrm>
                <a:custGeom>
                  <a:avLst/>
                  <a:gdLst>
                    <a:gd name="T0" fmla="*/ 2 w 5"/>
                    <a:gd name="T1" fmla="*/ 4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0" name="Freeform 373"/>
                <p:cNvSpPr>
                  <a:spLocks/>
                </p:cNvSpPr>
                <p:nvPr/>
              </p:nvSpPr>
              <p:spPr bwMode="auto">
                <a:xfrm>
                  <a:off x="2340" y="2716"/>
                  <a:ext cx="2" cy="3"/>
                </a:xfrm>
                <a:custGeom>
                  <a:avLst/>
                  <a:gdLst>
                    <a:gd name="T0" fmla="*/ 2 w 7"/>
                    <a:gd name="T1" fmla="*/ 3 h 5"/>
                    <a:gd name="T2" fmla="*/ 0 w 7"/>
                    <a:gd name="T3" fmla="*/ 1 h 5"/>
                    <a:gd name="T4" fmla="*/ 0 w 7"/>
                    <a:gd name="T5" fmla="*/ 0 h 5"/>
                    <a:gd name="T6" fmla="*/ 3 w 7"/>
                    <a:gd name="T7" fmla="*/ 2 h 5"/>
                    <a:gd name="T8" fmla="*/ 2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" name="Freeform 374"/>
                <p:cNvSpPr>
                  <a:spLocks/>
                </p:cNvSpPr>
                <p:nvPr/>
              </p:nvSpPr>
              <p:spPr bwMode="auto">
                <a:xfrm>
                  <a:off x="2342" y="2716"/>
                  <a:ext cx="3" cy="3"/>
                </a:xfrm>
                <a:custGeom>
                  <a:avLst/>
                  <a:gdLst>
                    <a:gd name="T0" fmla="*/ 3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3 w 6"/>
                    <a:gd name="T7" fmla="*/ 3 h 7"/>
                    <a:gd name="T8" fmla="*/ 3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2" name="Freeform 375"/>
                <p:cNvSpPr>
                  <a:spLocks/>
                </p:cNvSpPr>
                <p:nvPr/>
              </p:nvSpPr>
              <p:spPr bwMode="auto">
                <a:xfrm>
                  <a:off x="2342" y="2716"/>
                  <a:ext cx="3" cy="2"/>
                </a:xfrm>
                <a:custGeom>
                  <a:avLst/>
                  <a:gdLst>
                    <a:gd name="T0" fmla="*/ 3 w 7"/>
                    <a:gd name="T1" fmla="*/ 2 h 6"/>
                    <a:gd name="T2" fmla="*/ 0 w 7"/>
                    <a:gd name="T3" fmla="*/ 1 h 6"/>
                    <a:gd name="T4" fmla="*/ 1 w 7"/>
                    <a:gd name="T5" fmla="*/ 0 h 6"/>
                    <a:gd name="T6" fmla="*/ 4 w 7"/>
                    <a:gd name="T7" fmla="*/ 1 h 6"/>
                    <a:gd name="T8" fmla="*/ 3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3" name="Freeform 376"/>
                <p:cNvSpPr>
                  <a:spLocks/>
                </p:cNvSpPr>
                <p:nvPr/>
              </p:nvSpPr>
              <p:spPr bwMode="auto">
                <a:xfrm>
                  <a:off x="2342" y="2714"/>
                  <a:ext cx="3" cy="3"/>
                </a:xfrm>
                <a:custGeom>
                  <a:avLst/>
                  <a:gdLst>
                    <a:gd name="T0" fmla="*/ 2 w 7"/>
                    <a:gd name="T1" fmla="*/ 4 h 6"/>
                    <a:gd name="T2" fmla="*/ 0 w 7"/>
                    <a:gd name="T3" fmla="*/ 1 h 6"/>
                    <a:gd name="T4" fmla="*/ 0 w 7"/>
                    <a:gd name="T5" fmla="*/ 0 h 6"/>
                    <a:gd name="T6" fmla="*/ 3 w 7"/>
                    <a:gd name="T7" fmla="*/ 3 h 6"/>
                    <a:gd name="T8" fmla="*/ 2 w 7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5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4" name="Freeform 377"/>
                <p:cNvSpPr>
                  <a:spLocks/>
                </p:cNvSpPr>
                <p:nvPr/>
              </p:nvSpPr>
              <p:spPr bwMode="auto">
                <a:xfrm>
                  <a:off x="2344" y="2714"/>
                  <a:ext cx="3" cy="3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0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5" name="Freeform 378"/>
                <p:cNvSpPr>
                  <a:spLocks/>
                </p:cNvSpPr>
                <p:nvPr/>
              </p:nvSpPr>
              <p:spPr bwMode="auto">
                <a:xfrm>
                  <a:off x="2345" y="2714"/>
                  <a:ext cx="2" cy="3"/>
                </a:xfrm>
                <a:custGeom>
                  <a:avLst/>
                  <a:gdLst>
                    <a:gd name="T0" fmla="*/ 2 w 4"/>
                    <a:gd name="T1" fmla="*/ 3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3 h 7"/>
                    <a:gd name="T8" fmla="*/ 2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6" name="Freeform 379"/>
                <p:cNvSpPr>
                  <a:spLocks/>
                </p:cNvSpPr>
                <p:nvPr/>
              </p:nvSpPr>
              <p:spPr bwMode="auto">
                <a:xfrm>
                  <a:off x="2345" y="2714"/>
                  <a:ext cx="2" cy="2"/>
                </a:xfrm>
                <a:custGeom>
                  <a:avLst/>
                  <a:gdLst>
                    <a:gd name="T0" fmla="*/ 2 w 4"/>
                    <a:gd name="T1" fmla="*/ 2 h 6"/>
                    <a:gd name="T2" fmla="*/ 0 w 4"/>
                    <a:gd name="T3" fmla="*/ 0 h 6"/>
                    <a:gd name="T4" fmla="*/ 1 w 4"/>
                    <a:gd name="T5" fmla="*/ 0 h 6"/>
                    <a:gd name="T6" fmla="*/ 2 w 4"/>
                    <a:gd name="T7" fmla="*/ 2 h 6"/>
                    <a:gd name="T8" fmla="*/ 2 w 4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7" name="Freeform 380"/>
                <p:cNvSpPr>
                  <a:spLocks/>
                </p:cNvSpPr>
                <p:nvPr/>
              </p:nvSpPr>
              <p:spPr bwMode="auto">
                <a:xfrm>
                  <a:off x="2345" y="2712"/>
                  <a:ext cx="2" cy="3"/>
                </a:xfrm>
                <a:custGeom>
                  <a:avLst/>
                  <a:gdLst>
                    <a:gd name="T0" fmla="*/ 1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2 w 6"/>
                    <a:gd name="T7" fmla="*/ 2 h 7"/>
                    <a:gd name="T8" fmla="*/ 1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8" name="Freeform 381"/>
                <p:cNvSpPr>
                  <a:spLocks/>
                </p:cNvSpPr>
                <p:nvPr/>
              </p:nvSpPr>
              <p:spPr bwMode="auto">
                <a:xfrm>
                  <a:off x="2345" y="2712"/>
                  <a:ext cx="2" cy="3"/>
                </a:xfrm>
                <a:custGeom>
                  <a:avLst/>
                  <a:gdLst>
                    <a:gd name="T0" fmla="*/ 2 w 5"/>
                    <a:gd name="T1" fmla="*/ 3 h 5"/>
                    <a:gd name="T2" fmla="*/ 0 w 5"/>
                    <a:gd name="T3" fmla="*/ 1 h 5"/>
                    <a:gd name="T4" fmla="*/ 1 w 5"/>
                    <a:gd name="T5" fmla="*/ 0 h 5"/>
                    <a:gd name="T6" fmla="*/ 3 w 5"/>
                    <a:gd name="T7" fmla="*/ 2 h 5"/>
                    <a:gd name="T8" fmla="*/ 2 w 5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" name="Freeform 382"/>
                <p:cNvSpPr>
                  <a:spLocks/>
                </p:cNvSpPr>
                <p:nvPr/>
              </p:nvSpPr>
              <p:spPr bwMode="auto">
                <a:xfrm>
                  <a:off x="2347" y="2712"/>
                  <a:ext cx="2" cy="3"/>
                </a:xfrm>
                <a:custGeom>
                  <a:avLst/>
                  <a:gdLst>
                    <a:gd name="T0" fmla="*/ 2 w 5"/>
                    <a:gd name="T1" fmla="*/ 3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" name="Freeform 383"/>
                <p:cNvSpPr>
                  <a:spLocks/>
                </p:cNvSpPr>
                <p:nvPr/>
              </p:nvSpPr>
              <p:spPr bwMode="auto">
                <a:xfrm>
                  <a:off x="2347" y="2712"/>
                  <a:ext cx="2" cy="2"/>
                </a:xfrm>
                <a:custGeom>
                  <a:avLst/>
                  <a:gdLst>
                    <a:gd name="T0" fmla="*/ 2 w 7"/>
                    <a:gd name="T1" fmla="*/ 2 h 6"/>
                    <a:gd name="T2" fmla="*/ 0 w 7"/>
                    <a:gd name="T3" fmla="*/ 0 h 6"/>
                    <a:gd name="T4" fmla="*/ 0 w 7"/>
                    <a:gd name="T5" fmla="*/ 0 h 6"/>
                    <a:gd name="T6" fmla="*/ 3 w 7"/>
                    <a:gd name="T7" fmla="*/ 1 h 6"/>
                    <a:gd name="T8" fmla="*/ 2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" name="Freeform 384"/>
                <p:cNvSpPr>
                  <a:spLocks/>
                </p:cNvSpPr>
                <p:nvPr/>
              </p:nvSpPr>
              <p:spPr bwMode="auto">
                <a:xfrm>
                  <a:off x="2347" y="2711"/>
                  <a:ext cx="2" cy="3"/>
                </a:xfrm>
                <a:custGeom>
                  <a:avLst/>
                  <a:gdLst>
                    <a:gd name="T0" fmla="*/ 3 w 7"/>
                    <a:gd name="T1" fmla="*/ 3 h 7"/>
                    <a:gd name="T2" fmla="*/ 0 w 7"/>
                    <a:gd name="T3" fmla="*/ 0 h 7"/>
                    <a:gd name="T4" fmla="*/ 1 w 7"/>
                    <a:gd name="T5" fmla="*/ 0 h 7"/>
                    <a:gd name="T6" fmla="*/ 3 w 7"/>
                    <a:gd name="T7" fmla="*/ 2 h 7"/>
                    <a:gd name="T8" fmla="*/ 3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" name="Freeform 385"/>
                <p:cNvSpPr>
                  <a:spLocks/>
                </p:cNvSpPr>
                <p:nvPr/>
              </p:nvSpPr>
              <p:spPr bwMode="auto">
                <a:xfrm>
                  <a:off x="2349" y="2711"/>
                  <a:ext cx="2" cy="3"/>
                </a:xfrm>
                <a:custGeom>
                  <a:avLst/>
                  <a:gdLst>
                    <a:gd name="T0" fmla="*/ 2 w 4"/>
                    <a:gd name="T1" fmla="*/ 4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3 h 7"/>
                    <a:gd name="T8" fmla="*/ 2 w 4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6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" name="Freeform 386"/>
                <p:cNvSpPr>
                  <a:spLocks/>
                </p:cNvSpPr>
                <p:nvPr/>
              </p:nvSpPr>
              <p:spPr bwMode="auto">
                <a:xfrm>
                  <a:off x="2349" y="2711"/>
                  <a:ext cx="3" cy="3"/>
                </a:xfrm>
                <a:custGeom>
                  <a:avLst/>
                  <a:gdLst>
                    <a:gd name="T0" fmla="*/ 3 w 7"/>
                    <a:gd name="T1" fmla="*/ 4 h 7"/>
                    <a:gd name="T2" fmla="*/ 0 w 7"/>
                    <a:gd name="T3" fmla="*/ 1 h 7"/>
                    <a:gd name="T4" fmla="*/ 0 w 7"/>
                    <a:gd name="T5" fmla="*/ 0 h 7"/>
                    <a:gd name="T6" fmla="*/ 3 w 7"/>
                    <a:gd name="T7" fmla="*/ 3 h 7"/>
                    <a:gd name="T8" fmla="*/ 3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" name="Freeform 387"/>
                <p:cNvSpPr>
                  <a:spLocks/>
                </p:cNvSpPr>
                <p:nvPr/>
              </p:nvSpPr>
              <p:spPr bwMode="auto">
                <a:xfrm>
                  <a:off x="2349" y="2711"/>
                  <a:ext cx="3" cy="2"/>
                </a:xfrm>
                <a:custGeom>
                  <a:avLst/>
                  <a:gdLst>
                    <a:gd name="T0" fmla="*/ 3 w 7"/>
                    <a:gd name="T1" fmla="*/ 3 h 7"/>
                    <a:gd name="T2" fmla="*/ 0 w 7"/>
                    <a:gd name="T3" fmla="*/ 0 h 7"/>
                    <a:gd name="T4" fmla="*/ 1 w 7"/>
                    <a:gd name="T5" fmla="*/ 0 h 7"/>
                    <a:gd name="T6" fmla="*/ 3 w 7"/>
                    <a:gd name="T7" fmla="*/ 2 h 7"/>
                    <a:gd name="T8" fmla="*/ 3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" name="Freeform 388"/>
                <p:cNvSpPr>
                  <a:spLocks/>
                </p:cNvSpPr>
                <p:nvPr/>
              </p:nvSpPr>
              <p:spPr bwMode="auto">
                <a:xfrm>
                  <a:off x="2349" y="2709"/>
                  <a:ext cx="5" cy="3"/>
                </a:xfrm>
                <a:custGeom>
                  <a:avLst/>
                  <a:gdLst>
                    <a:gd name="T0" fmla="*/ 3 w 7"/>
                    <a:gd name="T1" fmla="*/ 3 h 6"/>
                    <a:gd name="T2" fmla="*/ 0 w 7"/>
                    <a:gd name="T3" fmla="*/ 1 h 6"/>
                    <a:gd name="T4" fmla="*/ 1 w 7"/>
                    <a:gd name="T5" fmla="*/ 0 h 6"/>
                    <a:gd name="T6" fmla="*/ 4 w 7"/>
                    <a:gd name="T7" fmla="*/ 3 h 6"/>
                    <a:gd name="T8" fmla="*/ 3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5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" name="Freeform 389"/>
                <p:cNvSpPr>
                  <a:spLocks/>
                </p:cNvSpPr>
                <p:nvPr/>
              </p:nvSpPr>
              <p:spPr bwMode="auto">
                <a:xfrm>
                  <a:off x="2352" y="2707"/>
                  <a:ext cx="2" cy="5"/>
                </a:xfrm>
                <a:custGeom>
                  <a:avLst/>
                  <a:gdLst>
                    <a:gd name="T0" fmla="*/ 1 w 4"/>
                    <a:gd name="T1" fmla="*/ 4 h 7"/>
                    <a:gd name="T2" fmla="*/ 0 w 4"/>
                    <a:gd name="T3" fmla="*/ 1 h 7"/>
                    <a:gd name="T4" fmla="*/ 1 w 4"/>
                    <a:gd name="T5" fmla="*/ 0 h 7"/>
                    <a:gd name="T6" fmla="*/ 2 w 4"/>
                    <a:gd name="T7" fmla="*/ 3 h 7"/>
                    <a:gd name="T8" fmla="*/ 1 w 4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2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4" y="6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" name="Freeform 390"/>
                <p:cNvSpPr>
                  <a:spLocks/>
                </p:cNvSpPr>
                <p:nvPr/>
              </p:nvSpPr>
              <p:spPr bwMode="auto">
                <a:xfrm>
                  <a:off x="2352" y="2707"/>
                  <a:ext cx="2" cy="5"/>
                </a:xfrm>
                <a:custGeom>
                  <a:avLst/>
                  <a:gdLst>
                    <a:gd name="T0" fmla="*/ 1 w 3"/>
                    <a:gd name="T1" fmla="*/ 4 h 7"/>
                    <a:gd name="T2" fmla="*/ 0 w 3"/>
                    <a:gd name="T3" fmla="*/ 0 h 7"/>
                    <a:gd name="T4" fmla="*/ 1 w 3"/>
                    <a:gd name="T5" fmla="*/ 0 h 7"/>
                    <a:gd name="T6" fmla="*/ 2 w 3"/>
                    <a:gd name="T7" fmla="*/ 4 h 7"/>
                    <a:gd name="T8" fmla="*/ 1 w 3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7">
                      <a:moveTo>
                        <a:pt x="1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" name="Freeform 391"/>
                <p:cNvSpPr>
                  <a:spLocks/>
                </p:cNvSpPr>
                <p:nvPr/>
              </p:nvSpPr>
              <p:spPr bwMode="auto">
                <a:xfrm>
                  <a:off x="2352" y="2707"/>
                  <a:ext cx="2" cy="3"/>
                </a:xfrm>
                <a:custGeom>
                  <a:avLst/>
                  <a:gdLst>
                    <a:gd name="T0" fmla="*/ 2 w 5"/>
                    <a:gd name="T1" fmla="*/ 3 h 6"/>
                    <a:gd name="T2" fmla="*/ 0 w 5"/>
                    <a:gd name="T3" fmla="*/ 0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" name="Freeform 392"/>
                <p:cNvSpPr>
                  <a:spLocks/>
                </p:cNvSpPr>
                <p:nvPr/>
              </p:nvSpPr>
              <p:spPr bwMode="auto">
                <a:xfrm>
                  <a:off x="2352" y="2707"/>
                  <a:ext cx="2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4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" name="Freeform 393"/>
                <p:cNvSpPr>
                  <a:spLocks/>
                </p:cNvSpPr>
                <p:nvPr/>
              </p:nvSpPr>
              <p:spPr bwMode="auto">
                <a:xfrm>
                  <a:off x="2352" y="2707"/>
                  <a:ext cx="5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4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1" name="Freeform 394"/>
                <p:cNvSpPr>
                  <a:spLocks/>
                </p:cNvSpPr>
                <p:nvPr/>
              </p:nvSpPr>
              <p:spPr bwMode="auto">
                <a:xfrm>
                  <a:off x="2354" y="2706"/>
                  <a:ext cx="3" cy="3"/>
                </a:xfrm>
                <a:custGeom>
                  <a:avLst/>
                  <a:gdLst>
                    <a:gd name="T0" fmla="*/ 3 w 6"/>
                    <a:gd name="T1" fmla="*/ 3 h 6"/>
                    <a:gd name="T2" fmla="*/ 0 w 6"/>
                    <a:gd name="T3" fmla="*/ 1 h 6"/>
                    <a:gd name="T4" fmla="*/ 1 w 6"/>
                    <a:gd name="T5" fmla="*/ 0 h 6"/>
                    <a:gd name="T6" fmla="*/ 3 w 6"/>
                    <a:gd name="T7" fmla="*/ 2 h 6"/>
                    <a:gd name="T8" fmla="*/ 3 w 6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6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" name="Freeform 395"/>
                <p:cNvSpPr>
                  <a:spLocks/>
                </p:cNvSpPr>
                <p:nvPr/>
              </p:nvSpPr>
              <p:spPr bwMode="auto">
                <a:xfrm>
                  <a:off x="2354" y="2706"/>
                  <a:ext cx="3" cy="3"/>
                </a:xfrm>
                <a:custGeom>
                  <a:avLst/>
                  <a:gdLst>
                    <a:gd name="T0" fmla="*/ 2 w 4"/>
                    <a:gd name="T1" fmla="*/ 4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4 h 7"/>
                    <a:gd name="T8" fmla="*/ 2 w 4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" name="Freeform 396"/>
                <p:cNvSpPr>
                  <a:spLocks/>
                </p:cNvSpPr>
                <p:nvPr/>
              </p:nvSpPr>
              <p:spPr bwMode="auto">
                <a:xfrm>
                  <a:off x="2354" y="2706"/>
                  <a:ext cx="5" cy="2"/>
                </a:xfrm>
                <a:custGeom>
                  <a:avLst/>
                  <a:gdLst>
                    <a:gd name="T0" fmla="*/ 3 w 7"/>
                    <a:gd name="T1" fmla="*/ 3 h 7"/>
                    <a:gd name="T2" fmla="*/ 0 w 7"/>
                    <a:gd name="T3" fmla="*/ 1 h 7"/>
                    <a:gd name="T4" fmla="*/ 1 w 7"/>
                    <a:gd name="T5" fmla="*/ 0 h 7"/>
                    <a:gd name="T6" fmla="*/ 4 w 7"/>
                    <a:gd name="T7" fmla="*/ 3 h 7"/>
                    <a:gd name="T8" fmla="*/ 3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6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" name="Freeform 397"/>
                <p:cNvSpPr>
                  <a:spLocks/>
                </p:cNvSpPr>
                <p:nvPr/>
              </p:nvSpPr>
              <p:spPr bwMode="auto">
                <a:xfrm>
                  <a:off x="2356" y="2706"/>
                  <a:ext cx="3" cy="2"/>
                </a:xfrm>
                <a:custGeom>
                  <a:avLst/>
                  <a:gdLst>
                    <a:gd name="T0" fmla="*/ 2 w 7"/>
                    <a:gd name="T1" fmla="*/ 2 h 6"/>
                    <a:gd name="T2" fmla="*/ 0 w 7"/>
                    <a:gd name="T3" fmla="*/ 1 h 6"/>
                    <a:gd name="T4" fmla="*/ 0 w 7"/>
                    <a:gd name="T5" fmla="*/ 0 h 6"/>
                    <a:gd name="T6" fmla="*/ 3 w 7"/>
                    <a:gd name="T7" fmla="*/ 2 h 6"/>
                    <a:gd name="T8" fmla="*/ 2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5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" name="Freeform 398"/>
                <p:cNvSpPr>
                  <a:spLocks/>
                </p:cNvSpPr>
                <p:nvPr/>
              </p:nvSpPr>
              <p:spPr bwMode="auto">
                <a:xfrm>
                  <a:off x="2357" y="2704"/>
                  <a:ext cx="2" cy="3"/>
                </a:xfrm>
                <a:custGeom>
                  <a:avLst/>
                  <a:gdLst>
                    <a:gd name="T0" fmla="*/ 1 w 5"/>
                    <a:gd name="T1" fmla="*/ 3 h 7"/>
                    <a:gd name="T2" fmla="*/ 0 w 5"/>
                    <a:gd name="T3" fmla="*/ 0 h 7"/>
                    <a:gd name="T4" fmla="*/ 1 w 5"/>
                    <a:gd name="T5" fmla="*/ 0 h 7"/>
                    <a:gd name="T6" fmla="*/ 2 w 5"/>
                    <a:gd name="T7" fmla="*/ 3 h 7"/>
                    <a:gd name="T8" fmla="*/ 1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6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" name="Freeform 399"/>
                <p:cNvSpPr>
                  <a:spLocks/>
                </p:cNvSpPr>
                <p:nvPr/>
              </p:nvSpPr>
              <p:spPr bwMode="auto">
                <a:xfrm>
                  <a:off x="2357" y="2702"/>
                  <a:ext cx="2" cy="5"/>
                </a:xfrm>
                <a:custGeom>
                  <a:avLst/>
                  <a:gdLst>
                    <a:gd name="T0" fmla="*/ 3 w 6"/>
                    <a:gd name="T1" fmla="*/ 4 h 7"/>
                    <a:gd name="T2" fmla="*/ 0 w 6"/>
                    <a:gd name="T3" fmla="*/ 1 h 7"/>
                    <a:gd name="T4" fmla="*/ 1 w 6"/>
                    <a:gd name="T5" fmla="*/ 0 h 7"/>
                    <a:gd name="T6" fmla="*/ 3 w 6"/>
                    <a:gd name="T7" fmla="*/ 3 h 7"/>
                    <a:gd name="T8" fmla="*/ 3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" name="Freeform 400"/>
                <p:cNvSpPr>
                  <a:spLocks/>
                </p:cNvSpPr>
                <p:nvPr/>
              </p:nvSpPr>
              <p:spPr bwMode="auto">
                <a:xfrm>
                  <a:off x="2357" y="2702"/>
                  <a:ext cx="2" cy="3"/>
                </a:xfrm>
                <a:custGeom>
                  <a:avLst/>
                  <a:gdLst>
                    <a:gd name="T0" fmla="*/ 2 w 5"/>
                    <a:gd name="T1" fmla="*/ 3 h 5"/>
                    <a:gd name="T2" fmla="*/ 0 w 5"/>
                    <a:gd name="T3" fmla="*/ 1 h 5"/>
                    <a:gd name="T4" fmla="*/ 1 w 5"/>
                    <a:gd name="T5" fmla="*/ 0 h 5"/>
                    <a:gd name="T6" fmla="*/ 3 w 5"/>
                    <a:gd name="T7" fmla="*/ 2 h 5"/>
                    <a:gd name="T8" fmla="*/ 2 w 5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" name="Freeform 401"/>
                <p:cNvSpPr>
                  <a:spLocks/>
                </p:cNvSpPr>
                <p:nvPr/>
              </p:nvSpPr>
              <p:spPr bwMode="auto">
                <a:xfrm>
                  <a:off x="2359" y="2702"/>
                  <a:ext cx="2" cy="3"/>
                </a:xfrm>
                <a:custGeom>
                  <a:avLst/>
                  <a:gdLst>
                    <a:gd name="T0" fmla="*/ 1 w 6"/>
                    <a:gd name="T1" fmla="*/ 2 h 6"/>
                    <a:gd name="T2" fmla="*/ 0 w 6"/>
                    <a:gd name="T3" fmla="*/ 1 h 6"/>
                    <a:gd name="T4" fmla="*/ 1 w 6"/>
                    <a:gd name="T5" fmla="*/ 0 h 6"/>
                    <a:gd name="T6" fmla="*/ 2 w 6"/>
                    <a:gd name="T7" fmla="*/ 1 h 6"/>
                    <a:gd name="T8" fmla="*/ 1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9" name="Freeform 402"/>
                <p:cNvSpPr>
                  <a:spLocks/>
                </p:cNvSpPr>
                <p:nvPr/>
              </p:nvSpPr>
              <p:spPr bwMode="auto">
                <a:xfrm>
                  <a:off x="2359" y="2702"/>
                  <a:ext cx="3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3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" name="Freeform 403"/>
                <p:cNvSpPr>
                  <a:spLocks/>
                </p:cNvSpPr>
                <p:nvPr/>
              </p:nvSpPr>
              <p:spPr bwMode="auto">
                <a:xfrm>
                  <a:off x="2359" y="2701"/>
                  <a:ext cx="3" cy="5"/>
                </a:xfrm>
                <a:custGeom>
                  <a:avLst/>
                  <a:gdLst>
                    <a:gd name="T0" fmla="*/ 3 w 6"/>
                    <a:gd name="T1" fmla="*/ 4 h 6"/>
                    <a:gd name="T2" fmla="*/ 0 w 6"/>
                    <a:gd name="T3" fmla="*/ 1 h 6"/>
                    <a:gd name="T4" fmla="*/ 1 w 6"/>
                    <a:gd name="T5" fmla="*/ 0 h 6"/>
                    <a:gd name="T6" fmla="*/ 4 w 6"/>
                    <a:gd name="T7" fmla="*/ 3 h 6"/>
                    <a:gd name="T8" fmla="*/ 3 w 6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5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" name="Freeform 404"/>
                <p:cNvSpPr>
                  <a:spLocks/>
                </p:cNvSpPr>
                <p:nvPr/>
              </p:nvSpPr>
              <p:spPr bwMode="auto">
                <a:xfrm>
                  <a:off x="2359" y="2701"/>
                  <a:ext cx="3" cy="3"/>
                </a:xfrm>
                <a:custGeom>
                  <a:avLst/>
                  <a:gdLst>
                    <a:gd name="T0" fmla="*/ 2 w 7"/>
                    <a:gd name="T1" fmla="*/ 3 h 7"/>
                    <a:gd name="T2" fmla="*/ 0 w 7"/>
                    <a:gd name="T3" fmla="*/ 1 h 7"/>
                    <a:gd name="T4" fmla="*/ 0 w 7"/>
                    <a:gd name="T5" fmla="*/ 0 h 7"/>
                    <a:gd name="T6" fmla="*/ 3 w 7"/>
                    <a:gd name="T7" fmla="*/ 3 h 7"/>
                    <a:gd name="T8" fmla="*/ 2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2" name="Freeform 405"/>
                <p:cNvSpPr>
                  <a:spLocks/>
                </p:cNvSpPr>
                <p:nvPr/>
              </p:nvSpPr>
              <p:spPr bwMode="auto">
                <a:xfrm>
                  <a:off x="2361" y="2701"/>
                  <a:ext cx="2" cy="3"/>
                </a:xfrm>
                <a:custGeom>
                  <a:avLst/>
                  <a:gdLst>
                    <a:gd name="T0" fmla="*/ 1 w 2"/>
                    <a:gd name="T1" fmla="*/ 3 h 7"/>
                    <a:gd name="T2" fmla="*/ 0 w 2"/>
                    <a:gd name="T3" fmla="*/ 0 h 7"/>
                    <a:gd name="T4" fmla="*/ 1 w 2"/>
                    <a:gd name="T5" fmla="*/ 0 h 7"/>
                    <a:gd name="T6" fmla="*/ 2 w 2"/>
                    <a:gd name="T7" fmla="*/ 3 h 7"/>
                    <a:gd name="T8" fmla="*/ 1 w 2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7">
                      <a:moveTo>
                        <a:pt x="1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3" name="Freeform 406"/>
                <p:cNvSpPr>
                  <a:spLocks/>
                </p:cNvSpPr>
                <p:nvPr/>
              </p:nvSpPr>
              <p:spPr bwMode="auto">
                <a:xfrm>
                  <a:off x="2361" y="2701"/>
                  <a:ext cx="3" cy="2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0 h 7"/>
                    <a:gd name="T4" fmla="*/ 1 w 5"/>
                    <a:gd name="T5" fmla="*/ 0 h 7"/>
                    <a:gd name="T6" fmla="*/ 3 w 5"/>
                    <a:gd name="T7" fmla="*/ 2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4" name="Freeform 407"/>
                <p:cNvSpPr>
                  <a:spLocks/>
                </p:cNvSpPr>
                <p:nvPr/>
              </p:nvSpPr>
              <p:spPr bwMode="auto">
                <a:xfrm>
                  <a:off x="2363" y="2701"/>
                  <a:ext cx="2" cy="2"/>
                </a:xfrm>
                <a:custGeom>
                  <a:avLst/>
                  <a:gdLst>
                    <a:gd name="T0" fmla="*/ 2 w 5"/>
                    <a:gd name="T1" fmla="*/ 3 h 5"/>
                    <a:gd name="T2" fmla="*/ 0 w 5"/>
                    <a:gd name="T3" fmla="*/ 1 h 5"/>
                    <a:gd name="T4" fmla="*/ 1 w 5"/>
                    <a:gd name="T5" fmla="*/ 0 h 5"/>
                    <a:gd name="T6" fmla="*/ 3 w 5"/>
                    <a:gd name="T7" fmla="*/ 2 h 5"/>
                    <a:gd name="T8" fmla="*/ 2 w 5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5" name="Freeform 408"/>
                <p:cNvSpPr>
                  <a:spLocks/>
                </p:cNvSpPr>
                <p:nvPr/>
              </p:nvSpPr>
              <p:spPr bwMode="auto">
                <a:xfrm>
                  <a:off x="2363" y="2699"/>
                  <a:ext cx="2" cy="3"/>
                </a:xfrm>
                <a:custGeom>
                  <a:avLst/>
                  <a:gdLst>
                    <a:gd name="T0" fmla="*/ 0 w 6"/>
                    <a:gd name="T1" fmla="*/ 3 h 6"/>
                    <a:gd name="T2" fmla="*/ 1 w 6"/>
                    <a:gd name="T3" fmla="*/ 0 h 6"/>
                    <a:gd name="T4" fmla="*/ 2 w 6"/>
                    <a:gd name="T5" fmla="*/ 1 h 6"/>
                    <a:gd name="T6" fmla="*/ 1 w 6"/>
                    <a:gd name="T7" fmla="*/ 4 h 6"/>
                    <a:gd name="T8" fmla="*/ 0 w 6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2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6" name="Freeform 409"/>
                <p:cNvSpPr>
                  <a:spLocks/>
                </p:cNvSpPr>
                <p:nvPr/>
              </p:nvSpPr>
              <p:spPr bwMode="auto">
                <a:xfrm>
                  <a:off x="2363" y="2701"/>
                  <a:ext cx="3" cy="2"/>
                </a:xfrm>
                <a:custGeom>
                  <a:avLst/>
                  <a:gdLst>
                    <a:gd name="T0" fmla="*/ 0 w 5"/>
                    <a:gd name="T1" fmla="*/ 2 h 7"/>
                    <a:gd name="T2" fmla="*/ 2 w 5"/>
                    <a:gd name="T3" fmla="*/ 0 h 7"/>
                    <a:gd name="T4" fmla="*/ 3 w 5"/>
                    <a:gd name="T5" fmla="*/ 0 h 7"/>
                    <a:gd name="T6" fmla="*/ 1 w 5"/>
                    <a:gd name="T7" fmla="*/ 3 h 7"/>
                    <a:gd name="T8" fmla="*/ 0 w 5"/>
                    <a:gd name="T9" fmla="*/ 2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1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7" name="Freeform 410"/>
                <p:cNvSpPr>
                  <a:spLocks/>
                </p:cNvSpPr>
                <p:nvPr/>
              </p:nvSpPr>
              <p:spPr bwMode="auto">
                <a:xfrm>
                  <a:off x="2363" y="2701"/>
                  <a:ext cx="3" cy="2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1 h 5"/>
                    <a:gd name="T4" fmla="*/ 1 w 8"/>
                    <a:gd name="T5" fmla="*/ 0 h 5"/>
                    <a:gd name="T6" fmla="*/ 4 w 8"/>
                    <a:gd name="T7" fmla="*/ 2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4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8" name="Freeform 411"/>
                <p:cNvSpPr>
                  <a:spLocks/>
                </p:cNvSpPr>
                <p:nvPr/>
              </p:nvSpPr>
              <p:spPr bwMode="auto">
                <a:xfrm>
                  <a:off x="2364" y="2699"/>
                  <a:ext cx="2" cy="3"/>
                </a:xfrm>
                <a:custGeom>
                  <a:avLst/>
                  <a:gdLst>
                    <a:gd name="T0" fmla="*/ 4 w 8"/>
                    <a:gd name="T1" fmla="*/ 3 h 5"/>
                    <a:gd name="T2" fmla="*/ 0 w 8"/>
                    <a:gd name="T3" fmla="*/ 1 h 5"/>
                    <a:gd name="T4" fmla="*/ 1 w 8"/>
                    <a:gd name="T5" fmla="*/ 0 h 5"/>
                    <a:gd name="T6" fmla="*/ 4 w 8"/>
                    <a:gd name="T7" fmla="*/ 2 h 5"/>
                    <a:gd name="T8" fmla="*/ 4 w 8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7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4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" name="Freeform 412"/>
                <p:cNvSpPr>
                  <a:spLocks/>
                </p:cNvSpPr>
                <p:nvPr/>
              </p:nvSpPr>
              <p:spPr bwMode="auto">
                <a:xfrm>
                  <a:off x="2364" y="2699"/>
                  <a:ext cx="2" cy="2"/>
                </a:xfrm>
                <a:custGeom>
                  <a:avLst/>
                  <a:gdLst>
                    <a:gd name="T0" fmla="*/ 3 w 7"/>
                    <a:gd name="T1" fmla="*/ 2 h 6"/>
                    <a:gd name="T2" fmla="*/ 0 w 7"/>
                    <a:gd name="T3" fmla="*/ 1 h 6"/>
                    <a:gd name="T4" fmla="*/ 1 w 7"/>
                    <a:gd name="T5" fmla="*/ 0 h 6"/>
                    <a:gd name="T6" fmla="*/ 3 w 7"/>
                    <a:gd name="T7" fmla="*/ 1 h 6"/>
                    <a:gd name="T8" fmla="*/ 3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0" name="Freeform 413"/>
                <p:cNvSpPr>
                  <a:spLocks/>
                </p:cNvSpPr>
                <p:nvPr/>
              </p:nvSpPr>
              <p:spPr bwMode="auto">
                <a:xfrm>
                  <a:off x="2364" y="2697"/>
                  <a:ext cx="5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1 w 7"/>
                    <a:gd name="T5" fmla="*/ 0 h 5"/>
                    <a:gd name="T6" fmla="*/ 4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1" name="Rectangle 414"/>
                <p:cNvSpPr>
                  <a:spLocks noChangeArrowheads="1"/>
                </p:cNvSpPr>
                <p:nvPr/>
              </p:nvSpPr>
              <p:spPr bwMode="auto">
                <a:xfrm>
                  <a:off x="2366" y="2697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kern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" name="Freeform 415"/>
                <p:cNvSpPr>
                  <a:spLocks/>
                </p:cNvSpPr>
                <p:nvPr/>
              </p:nvSpPr>
              <p:spPr bwMode="auto">
                <a:xfrm>
                  <a:off x="2366" y="2697"/>
                  <a:ext cx="3" cy="3"/>
                </a:xfrm>
                <a:custGeom>
                  <a:avLst/>
                  <a:gdLst>
                    <a:gd name="T0" fmla="*/ 3 w 7"/>
                    <a:gd name="T1" fmla="*/ 3 h 6"/>
                    <a:gd name="T2" fmla="*/ 0 w 7"/>
                    <a:gd name="T3" fmla="*/ 1 h 6"/>
                    <a:gd name="T4" fmla="*/ 1 w 7"/>
                    <a:gd name="T5" fmla="*/ 0 h 6"/>
                    <a:gd name="T6" fmla="*/ 4 w 7"/>
                    <a:gd name="T7" fmla="*/ 3 h 6"/>
                    <a:gd name="T8" fmla="*/ 3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3" name="Freeform 416"/>
                <p:cNvSpPr>
                  <a:spLocks/>
                </p:cNvSpPr>
                <p:nvPr/>
              </p:nvSpPr>
              <p:spPr bwMode="auto">
                <a:xfrm>
                  <a:off x="2366" y="2696"/>
                  <a:ext cx="3" cy="3"/>
                </a:xfrm>
                <a:custGeom>
                  <a:avLst/>
                  <a:gdLst>
                    <a:gd name="T0" fmla="*/ 3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3 w 6"/>
                    <a:gd name="T7" fmla="*/ 2 h 7"/>
                    <a:gd name="T8" fmla="*/ 3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4" name="Freeform 417"/>
                <p:cNvSpPr>
                  <a:spLocks/>
                </p:cNvSpPr>
                <p:nvPr/>
              </p:nvSpPr>
              <p:spPr bwMode="auto">
                <a:xfrm>
                  <a:off x="2368" y="2696"/>
                  <a:ext cx="3" cy="3"/>
                </a:xfrm>
                <a:custGeom>
                  <a:avLst/>
                  <a:gdLst>
                    <a:gd name="T0" fmla="*/ 2 w 6"/>
                    <a:gd name="T1" fmla="*/ 4 h 7"/>
                    <a:gd name="T2" fmla="*/ 0 w 6"/>
                    <a:gd name="T3" fmla="*/ 1 h 7"/>
                    <a:gd name="T4" fmla="*/ 1 w 6"/>
                    <a:gd name="T5" fmla="*/ 0 h 7"/>
                    <a:gd name="T6" fmla="*/ 3 w 6"/>
                    <a:gd name="T7" fmla="*/ 3 h 7"/>
                    <a:gd name="T8" fmla="*/ 2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5" name="Freeform 418"/>
                <p:cNvSpPr>
                  <a:spLocks/>
                </p:cNvSpPr>
                <p:nvPr/>
              </p:nvSpPr>
              <p:spPr bwMode="auto">
                <a:xfrm>
                  <a:off x="2369" y="2694"/>
                  <a:ext cx="2" cy="3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6" name="Freeform 419"/>
                <p:cNvSpPr>
                  <a:spLocks/>
                </p:cNvSpPr>
                <p:nvPr/>
              </p:nvSpPr>
              <p:spPr bwMode="auto">
                <a:xfrm>
                  <a:off x="2369" y="2694"/>
                  <a:ext cx="2" cy="3"/>
                </a:xfrm>
                <a:custGeom>
                  <a:avLst/>
                  <a:gdLst>
                    <a:gd name="T0" fmla="*/ 2 w 5"/>
                    <a:gd name="T1" fmla="*/ 3 h 6"/>
                    <a:gd name="T2" fmla="*/ 0 w 5"/>
                    <a:gd name="T3" fmla="*/ 1 h 6"/>
                    <a:gd name="T4" fmla="*/ 0 w 5"/>
                    <a:gd name="T5" fmla="*/ 0 h 6"/>
                    <a:gd name="T6" fmla="*/ 2 w 5"/>
                    <a:gd name="T7" fmla="*/ 3 h 6"/>
                    <a:gd name="T8" fmla="*/ 2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7" name="Freeform 420"/>
                <p:cNvSpPr>
                  <a:spLocks/>
                </p:cNvSpPr>
                <p:nvPr/>
              </p:nvSpPr>
              <p:spPr bwMode="auto">
                <a:xfrm>
                  <a:off x="2369" y="2694"/>
                  <a:ext cx="2" cy="3"/>
                </a:xfrm>
                <a:custGeom>
                  <a:avLst/>
                  <a:gdLst>
                    <a:gd name="T0" fmla="*/ 2 w 7"/>
                    <a:gd name="T1" fmla="*/ 3 h 5"/>
                    <a:gd name="T2" fmla="*/ 0 w 7"/>
                    <a:gd name="T3" fmla="*/ 1 h 5"/>
                    <a:gd name="T4" fmla="*/ 0 w 7"/>
                    <a:gd name="T5" fmla="*/ 0 h 5"/>
                    <a:gd name="T6" fmla="*/ 3 w 7"/>
                    <a:gd name="T7" fmla="*/ 2 h 5"/>
                    <a:gd name="T8" fmla="*/ 2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8" name="Freeform 421"/>
                <p:cNvSpPr>
                  <a:spLocks/>
                </p:cNvSpPr>
                <p:nvPr/>
              </p:nvSpPr>
              <p:spPr bwMode="auto">
                <a:xfrm>
                  <a:off x="2371" y="2692"/>
                  <a:ext cx="3" cy="5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9" name="Freeform 422"/>
                <p:cNvSpPr>
                  <a:spLocks/>
                </p:cNvSpPr>
                <p:nvPr/>
              </p:nvSpPr>
              <p:spPr bwMode="auto">
                <a:xfrm>
                  <a:off x="2371" y="2692"/>
                  <a:ext cx="3" cy="3"/>
                </a:xfrm>
                <a:custGeom>
                  <a:avLst/>
                  <a:gdLst>
                    <a:gd name="T0" fmla="*/ 2 w 7"/>
                    <a:gd name="T1" fmla="*/ 3 h 6"/>
                    <a:gd name="T2" fmla="*/ 0 w 7"/>
                    <a:gd name="T3" fmla="*/ 1 h 6"/>
                    <a:gd name="T4" fmla="*/ 0 w 7"/>
                    <a:gd name="T5" fmla="*/ 0 h 6"/>
                    <a:gd name="T6" fmla="*/ 3 w 7"/>
                    <a:gd name="T7" fmla="*/ 2 h 6"/>
                    <a:gd name="T8" fmla="*/ 2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5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0" name="Freeform 423"/>
                <p:cNvSpPr>
                  <a:spLocks/>
                </p:cNvSpPr>
                <p:nvPr/>
              </p:nvSpPr>
              <p:spPr bwMode="auto">
                <a:xfrm>
                  <a:off x="2371" y="2692"/>
                  <a:ext cx="3" cy="3"/>
                </a:xfrm>
                <a:custGeom>
                  <a:avLst/>
                  <a:gdLst>
                    <a:gd name="T0" fmla="*/ 1 w 6"/>
                    <a:gd name="T1" fmla="*/ 3 h 7"/>
                    <a:gd name="T2" fmla="*/ 0 w 6"/>
                    <a:gd name="T3" fmla="*/ 1 h 7"/>
                    <a:gd name="T4" fmla="*/ 0 w 6"/>
                    <a:gd name="T5" fmla="*/ 0 h 7"/>
                    <a:gd name="T6" fmla="*/ 2 w 6"/>
                    <a:gd name="T7" fmla="*/ 3 h 7"/>
                    <a:gd name="T8" fmla="*/ 1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" name="Freeform 424"/>
                <p:cNvSpPr>
                  <a:spLocks/>
                </p:cNvSpPr>
                <p:nvPr/>
              </p:nvSpPr>
              <p:spPr bwMode="auto">
                <a:xfrm>
                  <a:off x="2371" y="2692"/>
                  <a:ext cx="3" cy="2"/>
                </a:xfrm>
                <a:custGeom>
                  <a:avLst/>
                  <a:gdLst>
                    <a:gd name="T0" fmla="*/ 3 w 6"/>
                    <a:gd name="T1" fmla="*/ 2 h 6"/>
                    <a:gd name="T2" fmla="*/ 0 w 6"/>
                    <a:gd name="T3" fmla="*/ 1 h 6"/>
                    <a:gd name="T4" fmla="*/ 1 w 6"/>
                    <a:gd name="T5" fmla="*/ 0 h 6"/>
                    <a:gd name="T6" fmla="*/ 3 w 6"/>
                    <a:gd name="T7" fmla="*/ 2 h 6"/>
                    <a:gd name="T8" fmla="*/ 3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5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2" name="Freeform 425"/>
                <p:cNvSpPr>
                  <a:spLocks/>
                </p:cNvSpPr>
                <p:nvPr/>
              </p:nvSpPr>
              <p:spPr bwMode="auto">
                <a:xfrm>
                  <a:off x="2373" y="2691"/>
                  <a:ext cx="3" cy="3"/>
                </a:xfrm>
                <a:custGeom>
                  <a:avLst/>
                  <a:gdLst>
                    <a:gd name="T0" fmla="*/ 2 w 5"/>
                    <a:gd name="T1" fmla="*/ 3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2 h 6"/>
                    <a:gd name="T8" fmla="*/ 2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3" name="Freeform 426"/>
                <p:cNvSpPr>
                  <a:spLocks/>
                </p:cNvSpPr>
                <p:nvPr/>
              </p:nvSpPr>
              <p:spPr bwMode="auto">
                <a:xfrm>
                  <a:off x="2374" y="2691"/>
                  <a:ext cx="2" cy="3"/>
                </a:xfrm>
                <a:custGeom>
                  <a:avLst/>
                  <a:gdLst>
                    <a:gd name="T0" fmla="*/ 2 w 4"/>
                    <a:gd name="T1" fmla="*/ 4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3 h 7"/>
                    <a:gd name="T8" fmla="*/ 2 w 4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5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4" name="Freeform 427"/>
                <p:cNvSpPr>
                  <a:spLocks/>
                </p:cNvSpPr>
                <p:nvPr/>
              </p:nvSpPr>
              <p:spPr bwMode="auto">
                <a:xfrm>
                  <a:off x="2374" y="2691"/>
                  <a:ext cx="2" cy="2"/>
                </a:xfrm>
                <a:custGeom>
                  <a:avLst/>
                  <a:gdLst>
                    <a:gd name="T0" fmla="*/ 3 w 7"/>
                    <a:gd name="T1" fmla="*/ 3 h 7"/>
                    <a:gd name="T2" fmla="*/ 0 w 7"/>
                    <a:gd name="T3" fmla="*/ 1 h 7"/>
                    <a:gd name="T4" fmla="*/ 1 w 7"/>
                    <a:gd name="T5" fmla="*/ 0 h 7"/>
                    <a:gd name="T6" fmla="*/ 3 w 7"/>
                    <a:gd name="T7" fmla="*/ 3 h 7"/>
                    <a:gd name="T8" fmla="*/ 3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6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" name="Freeform 428"/>
                <p:cNvSpPr>
                  <a:spLocks/>
                </p:cNvSpPr>
                <p:nvPr/>
              </p:nvSpPr>
              <p:spPr bwMode="auto">
                <a:xfrm>
                  <a:off x="2374" y="2689"/>
                  <a:ext cx="2" cy="3"/>
                </a:xfrm>
                <a:custGeom>
                  <a:avLst/>
                  <a:gdLst>
                    <a:gd name="T0" fmla="*/ 2 w 5"/>
                    <a:gd name="T1" fmla="*/ 4 h 8"/>
                    <a:gd name="T2" fmla="*/ 0 w 5"/>
                    <a:gd name="T3" fmla="*/ 1 h 8"/>
                    <a:gd name="T4" fmla="*/ 1 w 5"/>
                    <a:gd name="T5" fmla="*/ 0 h 8"/>
                    <a:gd name="T6" fmla="*/ 3 w 5"/>
                    <a:gd name="T7" fmla="*/ 4 h 8"/>
                    <a:gd name="T8" fmla="*/ 2 w 5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8">
                      <a:moveTo>
                        <a:pt x="4" y="8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7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" name="Freeform 429"/>
                <p:cNvSpPr>
                  <a:spLocks/>
                </p:cNvSpPr>
                <p:nvPr/>
              </p:nvSpPr>
              <p:spPr bwMode="auto">
                <a:xfrm>
                  <a:off x="2376" y="2689"/>
                  <a:ext cx="2" cy="3"/>
                </a:xfrm>
                <a:custGeom>
                  <a:avLst/>
                  <a:gdLst>
                    <a:gd name="T0" fmla="*/ 2 w 4"/>
                    <a:gd name="T1" fmla="*/ 3 h 7"/>
                    <a:gd name="T2" fmla="*/ 0 w 4"/>
                    <a:gd name="T3" fmla="*/ 0 h 7"/>
                    <a:gd name="T4" fmla="*/ 1 w 4"/>
                    <a:gd name="T5" fmla="*/ 0 h 7"/>
                    <a:gd name="T6" fmla="*/ 2 w 4"/>
                    <a:gd name="T7" fmla="*/ 2 h 7"/>
                    <a:gd name="T8" fmla="*/ 2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" name="Freeform 430"/>
                <p:cNvSpPr>
                  <a:spLocks/>
                </p:cNvSpPr>
                <p:nvPr/>
              </p:nvSpPr>
              <p:spPr bwMode="auto">
                <a:xfrm>
                  <a:off x="2376" y="2687"/>
                  <a:ext cx="2" cy="5"/>
                </a:xfrm>
                <a:custGeom>
                  <a:avLst/>
                  <a:gdLst>
                    <a:gd name="T0" fmla="*/ 3 w 7"/>
                    <a:gd name="T1" fmla="*/ 4 h 6"/>
                    <a:gd name="T2" fmla="*/ 0 w 7"/>
                    <a:gd name="T3" fmla="*/ 1 h 6"/>
                    <a:gd name="T4" fmla="*/ 1 w 7"/>
                    <a:gd name="T5" fmla="*/ 0 h 6"/>
                    <a:gd name="T6" fmla="*/ 3 w 7"/>
                    <a:gd name="T7" fmla="*/ 3 h 6"/>
                    <a:gd name="T8" fmla="*/ 3 w 7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" name="Freeform 431"/>
                <p:cNvSpPr>
                  <a:spLocks/>
                </p:cNvSpPr>
                <p:nvPr/>
              </p:nvSpPr>
              <p:spPr bwMode="auto">
                <a:xfrm>
                  <a:off x="2376" y="2687"/>
                  <a:ext cx="2" cy="5"/>
                </a:xfrm>
                <a:custGeom>
                  <a:avLst/>
                  <a:gdLst>
                    <a:gd name="T0" fmla="*/ 2 w 5"/>
                    <a:gd name="T1" fmla="*/ 4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9" name="Freeform 432"/>
                <p:cNvSpPr>
                  <a:spLocks/>
                </p:cNvSpPr>
                <p:nvPr/>
              </p:nvSpPr>
              <p:spPr bwMode="auto">
                <a:xfrm>
                  <a:off x="2376" y="2687"/>
                  <a:ext cx="2" cy="3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" name="Freeform 433"/>
                <p:cNvSpPr>
                  <a:spLocks/>
                </p:cNvSpPr>
                <p:nvPr/>
              </p:nvSpPr>
              <p:spPr bwMode="auto">
                <a:xfrm>
                  <a:off x="2378" y="2687"/>
                  <a:ext cx="2" cy="3"/>
                </a:xfrm>
                <a:custGeom>
                  <a:avLst/>
                  <a:gdLst>
                    <a:gd name="T0" fmla="*/ 1 w 6"/>
                    <a:gd name="T1" fmla="*/ 2 h 6"/>
                    <a:gd name="T2" fmla="*/ 0 w 6"/>
                    <a:gd name="T3" fmla="*/ 1 h 6"/>
                    <a:gd name="T4" fmla="*/ 1 w 6"/>
                    <a:gd name="T5" fmla="*/ 0 h 6"/>
                    <a:gd name="T6" fmla="*/ 2 w 6"/>
                    <a:gd name="T7" fmla="*/ 1 h 6"/>
                    <a:gd name="T8" fmla="*/ 1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" name="Freeform 434"/>
                <p:cNvSpPr>
                  <a:spLocks/>
                </p:cNvSpPr>
                <p:nvPr/>
              </p:nvSpPr>
              <p:spPr bwMode="auto">
                <a:xfrm>
                  <a:off x="2378" y="2687"/>
                  <a:ext cx="3" cy="3"/>
                </a:xfrm>
                <a:custGeom>
                  <a:avLst/>
                  <a:gdLst>
                    <a:gd name="T0" fmla="*/ 2 w 5"/>
                    <a:gd name="T1" fmla="*/ 3 h 5"/>
                    <a:gd name="T2" fmla="*/ 0 w 5"/>
                    <a:gd name="T3" fmla="*/ 1 h 5"/>
                    <a:gd name="T4" fmla="*/ 1 w 5"/>
                    <a:gd name="T5" fmla="*/ 0 h 5"/>
                    <a:gd name="T6" fmla="*/ 3 w 5"/>
                    <a:gd name="T7" fmla="*/ 3 h 5"/>
                    <a:gd name="T8" fmla="*/ 2 w 5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" name="Freeform 435"/>
                <p:cNvSpPr>
                  <a:spLocks/>
                </p:cNvSpPr>
                <p:nvPr/>
              </p:nvSpPr>
              <p:spPr bwMode="auto">
                <a:xfrm>
                  <a:off x="2378" y="2686"/>
                  <a:ext cx="3" cy="5"/>
                </a:xfrm>
                <a:custGeom>
                  <a:avLst/>
                  <a:gdLst>
                    <a:gd name="T0" fmla="*/ 2 w 4"/>
                    <a:gd name="T1" fmla="*/ 4 h 6"/>
                    <a:gd name="T2" fmla="*/ 0 w 4"/>
                    <a:gd name="T3" fmla="*/ 0 h 6"/>
                    <a:gd name="T4" fmla="*/ 1 w 4"/>
                    <a:gd name="T5" fmla="*/ 0 h 6"/>
                    <a:gd name="T6" fmla="*/ 2 w 4"/>
                    <a:gd name="T7" fmla="*/ 4 h 6"/>
                    <a:gd name="T8" fmla="*/ 2 w 4"/>
                    <a:gd name="T9" fmla="*/ 4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3" name="Freeform 436"/>
                <p:cNvSpPr>
                  <a:spLocks/>
                </p:cNvSpPr>
                <p:nvPr/>
              </p:nvSpPr>
              <p:spPr bwMode="auto">
                <a:xfrm>
                  <a:off x="2378" y="2686"/>
                  <a:ext cx="3" cy="3"/>
                </a:xfrm>
                <a:custGeom>
                  <a:avLst/>
                  <a:gdLst>
                    <a:gd name="T0" fmla="*/ 3 w 7"/>
                    <a:gd name="T1" fmla="*/ 3 h 5"/>
                    <a:gd name="T2" fmla="*/ 0 w 7"/>
                    <a:gd name="T3" fmla="*/ 1 h 5"/>
                    <a:gd name="T4" fmla="*/ 0 w 7"/>
                    <a:gd name="T5" fmla="*/ 0 h 5"/>
                    <a:gd name="T6" fmla="*/ 3 w 7"/>
                    <a:gd name="T7" fmla="*/ 2 h 5"/>
                    <a:gd name="T8" fmla="*/ 3 w 7"/>
                    <a:gd name="T9" fmla="*/ 3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6" y="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4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4" name="Freeform 437"/>
                <p:cNvSpPr>
                  <a:spLocks/>
                </p:cNvSpPr>
                <p:nvPr/>
              </p:nvSpPr>
              <p:spPr bwMode="auto">
                <a:xfrm>
                  <a:off x="2380" y="2686"/>
                  <a:ext cx="3" cy="2"/>
                </a:xfrm>
                <a:custGeom>
                  <a:avLst/>
                  <a:gdLst>
                    <a:gd name="T0" fmla="*/ 3 w 7"/>
                    <a:gd name="T1" fmla="*/ 2 h 6"/>
                    <a:gd name="T2" fmla="*/ 0 w 7"/>
                    <a:gd name="T3" fmla="*/ 1 h 6"/>
                    <a:gd name="T4" fmla="*/ 1 w 7"/>
                    <a:gd name="T5" fmla="*/ 0 h 6"/>
                    <a:gd name="T6" fmla="*/ 3 w 7"/>
                    <a:gd name="T7" fmla="*/ 1 h 6"/>
                    <a:gd name="T8" fmla="*/ 3 w 7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6" y="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4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5" name="Freeform 438"/>
                <p:cNvSpPr>
                  <a:spLocks/>
                </p:cNvSpPr>
                <p:nvPr/>
              </p:nvSpPr>
              <p:spPr bwMode="auto">
                <a:xfrm>
                  <a:off x="2380" y="2684"/>
                  <a:ext cx="3" cy="3"/>
                </a:xfrm>
                <a:custGeom>
                  <a:avLst/>
                  <a:gdLst>
                    <a:gd name="T0" fmla="*/ 3 w 7"/>
                    <a:gd name="T1" fmla="*/ 4 h 7"/>
                    <a:gd name="T2" fmla="*/ 0 w 7"/>
                    <a:gd name="T3" fmla="*/ 1 h 7"/>
                    <a:gd name="T4" fmla="*/ 1 w 7"/>
                    <a:gd name="T5" fmla="*/ 0 h 7"/>
                    <a:gd name="T6" fmla="*/ 4 w 7"/>
                    <a:gd name="T7" fmla="*/ 3 h 7"/>
                    <a:gd name="T8" fmla="*/ 3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6" name="Freeform 439"/>
                <p:cNvSpPr>
                  <a:spLocks/>
                </p:cNvSpPr>
                <p:nvPr/>
              </p:nvSpPr>
              <p:spPr bwMode="auto">
                <a:xfrm>
                  <a:off x="2381" y="2684"/>
                  <a:ext cx="2" cy="3"/>
                </a:xfrm>
                <a:custGeom>
                  <a:avLst/>
                  <a:gdLst>
                    <a:gd name="T0" fmla="*/ 2 w 6"/>
                    <a:gd name="T1" fmla="*/ 4 h 8"/>
                    <a:gd name="T2" fmla="*/ 0 w 6"/>
                    <a:gd name="T3" fmla="*/ 1 h 8"/>
                    <a:gd name="T4" fmla="*/ 1 w 6"/>
                    <a:gd name="T5" fmla="*/ 0 h 8"/>
                    <a:gd name="T6" fmla="*/ 3 w 6"/>
                    <a:gd name="T7" fmla="*/ 4 h 8"/>
                    <a:gd name="T8" fmla="*/ 2 w 6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8">
                      <a:moveTo>
                        <a:pt x="4" y="8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7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7" name="Freeform 440"/>
                <p:cNvSpPr>
                  <a:spLocks/>
                </p:cNvSpPr>
                <p:nvPr/>
              </p:nvSpPr>
              <p:spPr bwMode="auto">
                <a:xfrm>
                  <a:off x="2381" y="2684"/>
                  <a:ext cx="2" cy="3"/>
                </a:xfrm>
                <a:custGeom>
                  <a:avLst/>
                  <a:gdLst>
                    <a:gd name="T0" fmla="*/ 3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3 w 6"/>
                    <a:gd name="T7" fmla="*/ 3 h 7"/>
                    <a:gd name="T8" fmla="*/ 3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8" name="Freeform 441"/>
                <p:cNvSpPr>
                  <a:spLocks/>
                </p:cNvSpPr>
                <p:nvPr/>
              </p:nvSpPr>
              <p:spPr bwMode="auto">
                <a:xfrm>
                  <a:off x="2381" y="2682"/>
                  <a:ext cx="2" cy="3"/>
                </a:xfrm>
                <a:custGeom>
                  <a:avLst/>
                  <a:gdLst>
                    <a:gd name="T0" fmla="*/ 2 w 5"/>
                    <a:gd name="T1" fmla="*/ 3 h 7"/>
                    <a:gd name="T2" fmla="*/ 0 w 5"/>
                    <a:gd name="T3" fmla="*/ 0 h 7"/>
                    <a:gd name="T4" fmla="*/ 1 w 5"/>
                    <a:gd name="T5" fmla="*/ 0 h 7"/>
                    <a:gd name="T6" fmla="*/ 3 w 5"/>
                    <a:gd name="T7" fmla="*/ 2 h 7"/>
                    <a:gd name="T8" fmla="*/ 2 w 5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9" name="Freeform 442"/>
                <p:cNvSpPr>
                  <a:spLocks/>
                </p:cNvSpPr>
                <p:nvPr/>
              </p:nvSpPr>
              <p:spPr bwMode="auto">
                <a:xfrm>
                  <a:off x="2383" y="2682"/>
                  <a:ext cx="3" cy="3"/>
                </a:xfrm>
                <a:custGeom>
                  <a:avLst/>
                  <a:gdLst>
                    <a:gd name="T0" fmla="*/ 2 w 6"/>
                    <a:gd name="T1" fmla="*/ 4 h 9"/>
                    <a:gd name="T2" fmla="*/ 0 w 6"/>
                    <a:gd name="T3" fmla="*/ 1 h 9"/>
                    <a:gd name="T4" fmla="*/ 1 w 6"/>
                    <a:gd name="T5" fmla="*/ 0 h 9"/>
                    <a:gd name="T6" fmla="*/ 3 w 6"/>
                    <a:gd name="T7" fmla="*/ 3 h 9"/>
                    <a:gd name="T8" fmla="*/ 2 w 6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9">
                      <a:moveTo>
                        <a:pt x="4" y="9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7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0" name="Freeform 443"/>
                <p:cNvSpPr>
                  <a:spLocks/>
                </p:cNvSpPr>
                <p:nvPr/>
              </p:nvSpPr>
              <p:spPr bwMode="auto">
                <a:xfrm>
                  <a:off x="2383" y="2682"/>
                  <a:ext cx="3" cy="3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0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5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" name="Freeform 444"/>
                <p:cNvSpPr>
                  <a:spLocks/>
                </p:cNvSpPr>
                <p:nvPr/>
              </p:nvSpPr>
              <p:spPr bwMode="auto">
                <a:xfrm>
                  <a:off x="2383" y="2681"/>
                  <a:ext cx="3" cy="5"/>
                </a:xfrm>
                <a:custGeom>
                  <a:avLst/>
                  <a:gdLst>
                    <a:gd name="T0" fmla="*/ 3 w 6"/>
                    <a:gd name="T1" fmla="*/ 4 h 7"/>
                    <a:gd name="T2" fmla="*/ 0 w 6"/>
                    <a:gd name="T3" fmla="*/ 1 h 7"/>
                    <a:gd name="T4" fmla="*/ 1 w 6"/>
                    <a:gd name="T5" fmla="*/ 0 h 7"/>
                    <a:gd name="T6" fmla="*/ 3 w 6"/>
                    <a:gd name="T7" fmla="*/ 3 h 7"/>
                    <a:gd name="T8" fmla="*/ 3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2" name="Freeform 445"/>
                <p:cNvSpPr>
                  <a:spLocks/>
                </p:cNvSpPr>
                <p:nvPr/>
              </p:nvSpPr>
              <p:spPr bwMode="auto">
                <a:xfrm>
                  <a:off x="2383" y="2681"/>
                  <a:ext cx="5" cy="5"/>
                </a:xfrm>
                <a:custGeom>
                  <a:avLst/>
                  <a:gdLst>
                    <a:gd name="T0" fmla="*/ 3 w 7"/>
                    <a:gd name="T1" fmla="*/ 4 h 7"/>
                    <a:gd name="T2" fmla="*/ 0 w 7"/>
                    <a:gd name="T3" fmla="*/ 1 h 7"/>
                    <a:gd name="T4" fmla="*/ 1 w 7"/>
                    <a:gd name="T5" fmla="*/ 0 h 7"/>
                    <a:gd name="T6" fmla="*/ 4 w 7"/>
                    <a:gd name="T7" fmla="*/ 3 h 7"/>
                    <a:gd name="T8" fmla="*/ 3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" y="5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3" name="Freeform 446"/>
                <p:cNvSpPr>
                  <a:spLocks/>
                </p:cNvSpPr>
                <p:nvPr/>
              </p:nvSpPr>
              <p:spPr bwMode="auto">
                <a:xfrm>
                  <a:off x="2386" y="2681"/>
                  <a:ext cx="2" cy="3"/>
                </a:xfrm>
                <a:custGeom>
                  <a:avLst/>
                  <a:gdLst>
                    <a:gd name="T0" fmla="*/ 1 w 4"/>
                    <a:gd name="T1" fmla="*/ 3 h 6"/>
                    <a:gd name="T2" fmla="*/ 0 w 4"/>
                    <a:gd name="T3" fmla="*/ 0 h 6"/>
                    <a:gd name="T4" fmla="*/ 1 w 4"/>
                    <a:gd name="T5" fmla="*/ 0 h 6"/>
                    <a:gd name="T6" fmla="*/ 2 w 4"/>
                    <a:gd name="T7" fmla="*/ 3 h 6"/>
                    <a:gd name="T8" fmla="*/ 1 w 4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2" y="6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4" name="Freeform 447"/>
                <p:cNvSpPr>
                  <a:spLocks/>
                </p:cNvSpPr>
                <p:nvPr/>
              </p:nvSpPr>
              <p:spPr bwMode="auto">
                <a:xfrm>
                  <a:off x="2386" y="2681"/>
                  <a:ext cx="2" cy="3"/>
                </a:xfrm>
                <a:custGeom>
                  <a:avLst/>
                  <a:gdLst>
                    <a:gd name="T0" fmla="*/ 2 w 5"/>
                    <a:gd name="T1" fmla="*/ 3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5" name="Freeform 448"/>
                <p:cNvSpPr>
                  <a:spLocks/>
                </p:cNvSpPr>
                <p:nvPr/>
              </p:nvSpPr>
              <p:spPr bwMode="auto">
                <a:xfrm>
                  <a:off x="2386" y="2681"/>
                  <a:ext cx="2" cy="3"/>
                </a:xfrm>
                <a:custGeom>
                  <a:avLst/>
                  <a:gdLst>
                    <a:gd name="T0" fmla="*/ 3 w 7"/>
                    <a:gd name="T1" fmla="*/ 4 h 7"/>
                    <a:gd name="T2" fmla="*/ 0 w 7"/>
                    <a:gd name="T3" fmla="*/ 1 h 7"/>
                    <a:gd name="T4" fmla="*/ 0 w 7"/>
                    <a:gd name="T5" fmla="*/ 0 h 7"/>
                    <a:gd name="T6" fmla="*/ 3 w 7"/>
                    <a:gd name="T7" fmla="*/ 3 h 7"/>
                    <a:gd name="T8" fmla="*/ 3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6" name="Freeform 449"/>
                <p:cNvSpPr>
                  <a:spLocks/>
                </p:cNvSpPr>
                <p:nvPr/>
              </p:nvSpPr>
              <p:spPr bwMode="auto">
                <a:xfrm>
                  <a:off x="2386" y="2679"/>
                  <a:ext cx="2" cy="3"/>
                </a:xfrm>
                <a:custGeom>
                  <a:avLst/>
                  <a:gdLst>
                    <a:gd name="T0" fmla="*/ 3 w 7"/>
                    <a:gd name="T1" fmla="*/ 4 h 7"/>
                    <a:gd name="T2" fmla="*/ 0 w 7"/>
                    <a:gd name="T3" fmla="*/ 1 h 7"/>
                    <a:gd name="T4" fmla="*/ 1 w 7"/>
                    <a:gd name="T5" fmla="*/ 0 h 7"/>
                    <a:gd name="T6" fmla="*/ 4 w 7"/>
                    <a:gd name="T7" fmla="*/ 3 h 7"/>
                    <a:gd name="T8" fmla="*/ 3 w 7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7" name="Freeform 450"/>
                <p:cNvSpPr>
                  <a:spLocks/>
                </p:cNvSpPr>
                <p:nvPr/>
              </p:nvSpPr>
              <p:spPr bwMode="auto">
                <a:xfrm>
                  <a:off x="2388" y="2679"/>
                  <a:ext cx="2" cy="3"/>
                </a:xfrm>
                <a:custGeom>
                  <a:avLst/>
                  <a:gdLst>
                    <a:gd name="T0" fmla="*/ 2 w 5"/>
                    <a:gd name="T1" fmla="*/ 3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3 h 6"/>
                    <a:gd name="T8" fmla="*/ 2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8" name="Freeform 451"/>
                <p:cNvSpPr>
                  <a:spLocks/>
                </p:cNvSpPr>
                <p:nvPr/>
              </p:nvSpPr>
              <p:spPr bwMode="auto">
                <a:xfrm>
                  <a:off x="2388" y="2679"/>
                  <a:ext cx="2" cy="2"/>
                </a:xfrm>
                <a:custGeom>
                  <a:avLst/>
                  <a:gdLst>
                    <a:gd name="T0" fmla="*/ 1 w 6"/>
                    <a:gd name="T1" fmla="*/ 2 h 5"/>
                    <a:gd name="T2" fmla="*/ 0 w 6"/>
                    <a:gd name="T3" fmla="*/ 0 h 5"/>
                    <a:gd name="T4" fmla="*/ 1 w 6"/>
                    <a:gd name="T5" fmla="*/ 0 h 5"/>
                    <a:gd name="T6" fmla="*/ 2 w 6"/>
                    <a:gd name="T7" fmla="*/ 2 h 5"/>
                    <a:gd name="T8" fmla="*/ 1 w 6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4" y="5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" name="Freeform 452"/>
                <p:cNvSpPr>
                  <a:spLocks/>
                </p:cNvSpPr>
                <p:nvPr/>
              </p:nvSpPr>
              <p:spPr bwMode="auto">
                <a:xfrm>
                  <a:off x="2388" y="2677"/>
                  <a:ext cx="2" cy="3"/>
                </a:xfrm>
                <a:custGeom>
                  <a:avLst/>
                  <a:gdLst>
                    <a:gd name="T0" fmla="*/ 2 w 5"/>
                    <a:gd name="T1" fmla="*/ 3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2 h 6"/>
                    <a:gd name="T8" fmla="*/ 2 w 5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0" name="Freeform 453"/>
                <p:cNvSpPr>
                  <a:spLocks/>
                </p:cNvSpPr>
                <p:nvPr/>
              </p:nvSpPr>
              <p:spPr bwMode="auto">
                <a:xfrm>
                  <a:off x="2390" y="2677"/>
                  <a:ext cx="3" cy="3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" name="Freeform 454"/>
                <p:cNvSpPr>
                  <a:spLocks/>
                </p:cNvSpPr>
                <p:nvPr/>
              </p:nvSpPr>
              <p:spPr bwMode="auto">
                <a:xfrm>
                  <a:off x="2390" y="2677"/>
                  <a:ext cx="3" cy="3"/>
                </a:xfrm>
                <a:custGeom>
                  <a:avLst/>
                  <a:gdLst>
                    <a:gd name="T0" fmla="*/ 2 w 7"/>
                    <a:gd name="T1" fmla="*/ 3 h 7"/>
                    <a:gd name="T2" fmla="*/ 0 w 7"/>
                    <a:gd name="T3" fmla="*/ 1 h 7"/>
                    <a:gd name="T4" fmla="*/ 0 w 7"/>
                    <a:gd name="T5" fmla="*/ 0 h 7"/>
                    <a:gd name="T6" fmla="*/ 3 w 7"/>
                    <a:gd name="T7" fmla="*/ 3 h 7"/>
                    <a:gd name="T8" fmla="*/ 2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" name="Freeform 455"/>
                <p:cNvSpPr>
                  <a:spLocks/>
                </p:cNvSpPr>
                <p:nvPr/>
              </p:nvSpPr>
              <p:spPr bwMode="auto">
                <a:xfrm>
                  <a:off x="2390" y="2676"/>
                  <a:ext cx="3" cy="3"/>
                </a:xfrm>
                <a:custGeom>
                  <a:avLst/>
                  <a:gdLst>
                    <a:gd name="T0" fmla="*/ 3 w 7"/>
                    <a:gd name="T1" fmla="*/ 3 h 7"/>
                    <a:gd name="T2" fmla="*/ 0 w 7"/>
                    <a:gd name="T3" fmla="*/ 0 h 7"/>
                    <a:gd name="T4" fmla="*/ 1 w 7"/>
                    <a:gd name="T5" fmla="*/ 0 h 7"/>
                    <a:gd name="T6" fmla="*/ 3 w 7"/>
                    <a:gd name="T7" fmla="*/ 3 h 7"/>
                    <a:gd name="T8" fmla="*/ 3 w 7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6" y="7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7" y="6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3" name="Freeform 456"/>
                <p:cNvSpPr>
                  <a:spLocks/>
                </p:cNvSpPr>
                <p:nvPr/>
              </p:nvSpPr>
              <p:spPr bwMode="auto">
                <a:xfrm>
                  <a:off x="2390" y="2676"/>
                  <a:ext cx="3" cy="3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4" name="Freeform 457"/>
                <p:cNvSpPr>
                  <a:spLocks/>
                </p:cNvSpPr>
                <p:nvPr/>
              </p:nvSpPr>
              <p:spPr bwMode="auto">
                <a:xfrm>
                  <a:off x="2392" y="2676"/>
                  <a:ext cx="3" cy="3"/>
                </a:xfrm>
                <a:custGeom>
                  <a:avLst/>
                  <a:gdLst>
                    <a:gd name="T0" fmla="*/ 2 w 5"/>
                    <a:gd name="T1" fmla="*/ 4 h 7"/>
                    <a:gd name="T2" fmla="*/ 0 w 5"/>
                    <a:gd name="T3" fmla="*/ 1 h 7"/>
                    <a:gd name="T4" fmla="*/ 1 w 5"/>
                    <a:gd name="T5" fmla="*/ 0 h 7"/>
                    <a:gd name="T6" fmla="*/ 3 w 5"/>
                    <a:gd name="T7" fmla="*/ 3 h 7"/>
                    <a:gd name="T8" fmla="*/ 2 w 5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5" name="Freeform 458"/>
                <p:cNvSpPr>
                  <a:spLocks/>
                </p:cNvSpPr>
                <p:nvPr/>
              </p:nvSpPr>
              <p:spPr bwMode="auto">
                <a:xfrm>
                  <a:off x="2393" y="2676"/>
                  <a:ext cx="2" cy="2"/>
                </a:xfrm>
                <a:custGeom>
                  <a:avLst/>
                  <a:gdLst>
                    <a:gd name="T0" fmla="*/ 1 w 6"/>
                    <a:gd name="T1" fmla="*/ 3 h 7"/>
                    <a:gd name="T2" fmla="*/ 0 w 6"/>
                    <a:gd name="T3" fmla="*/ 1 h 7"/>
                    <a:gd name="T4" fmla="*/ 1 w 6"/>
                    <a:gd name="T5" fmla="*/ 0 h 7"/>
                    <a:gd name="T6" fmla="*/ 2 w 6"/>
                    <a:gd name="T7" fmla="*/ 3 h 7"/>
                    <a:gd name="T8" fmla="*/ 1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" y="6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6" name="Freeform 459"/>
                <p:cNvSpPr>
                  <a:spLocks/>
                </p:cNvSpPr>
                <p:nvPr/>
              </p:nvSpPr>
              <p:spPr bwMode="auto">
                <a:xfrm>
                  <a:off x="2393" y="2676"/>
                  <a:ext cx="2" cy="2"/>
                </a:xfrm>
                <a:custGeom>
                  <a:avLst/>
                  <a:gdLst>
                    <a:gd name="T0" fmla="*/ 2 w 5"/>
                    <a:gd name="T1" fmla="*/ 2 h 6"/>
                    <a:gd name="T2" fmla="*/ 0 w 5"/>
                    <a:gd name="T3" fmla="*/ 1 h 6"/>
                    <a:gd name="T4" fmla="*/ 1 w 5"/>
                    <a:gd name="T5" fmla="*/ 0 h 6"/>
                    <a:gd name="T6" fmla="*/ 3 w 5"/>
                    <a:gd name="T7" fmla="*/ 1 h 6"/>
                    <a:gd name="T8" fmla="*/ 2 w 5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7" name="Freeform 460"/>
                <p:cNvSpPr>
                  <a:spLocks/>
                </p:cNvSpPr>
                <p:nvPr/>
              </p:nvSpPr>
              <p:spPr bwMode="auto">
                <a:xfrm>
                  <a:off x="2393" y="2674"/>
                  <a:ext cx="2" cy="3"/>
                </a:xfrm>
                <a:custGeom>
                  <a:avLst/>
                  <a:gdLst>
                    <a:gd name="T0" fmla="*/ 2 w 6"/>
                    <a:gd name="T1" fmla="*/ 3 h 7"/>
                    <a:gd name="T2" fmla="*/ 0 w 6"/>
                    <a:gd name="T3" fmla="*/ 0 h 7"/>
                    <a:gd name="T4" fmla="*/ 1 w 6"/>
                    <a:gd name="T5" fmla="*/ 0 h 7"/>
                    <a:gd name="T6" fmla="*/ 3 w 6"/>
                    <a:gd name="T7" fmla="*/ 2 h 7"/>
                    <a:gd name="T8" fmla="*/ 2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" y="5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" name="Line 461"/>
              <p:cNvSpPr>
                <a:spLocks noChangeShapeType="1"/>
              </p:cNvSpPr>
              <p:nvPr/>
            </p:nvSpPr>
            <p:spPr bwMode="auto">
              <a:xfrm flipV="1">
                <a:off x="1734" y="3831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Line 462"/>
              <p:cNvSpPr>
                <a:spLocks noChangeShapeType="1"/>
              </p:cNvSpPr>
              <p:nvPr/>
            </p:nvSpPr>
            <p:spPr bwMode="auto">
              <a:xfrm flipV="1">
                <a:off x="1752" y="3814"/>
                <a:ext cx="0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Line 463"/>
              <p:cNvSpPr>
                <a:spLocks noChangeShapeType="1"/>
              </p:cNvSpPr>
              <p:nvPr/>
            </p:nvSpPr>
            <p:spPr bwMode="auto">
              <a:xfrm flipV="1">
                <a:off x="1769" y="3804"/>
                <a:ext cx="0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64"/>
              <p:cNvSpPr>
                <a:spLocks noChangeArrowheads="1"/>
              </p:cNvSpPr>
              <p:nvPr/>
            </p:nvSpPr>
            <p:spPr bwMode="auto">
              <a:xfrm>
                <a:off x="1649" y="3802"/>
                <a:ext cx="2" cy="100"/>
              </a:xfrm>
              <a:prstGeom prst="rect">
                <a:avLst/>
              </a:prstGeom>
              <a:solidFill>
                <a:srgbClr val="4A0000"/>
              </a:solidFill>
              <a:ln w="1588">
                <a:solidFill>
                  <a:srgbClr val="4A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65"/>
              <p:cNvSpPr>
                <a:spLocks noChangeArrowheads="1"/>
              </p:cNvSpPr>
              <p:nvPr/>
            </p:nvSpPr>
            <p:spPr bwMode="auto">
              <a:xfrm>
                <a:off x="1717" y="3748"/>
                <a:ext cx="2" cy="100"/>
              </a:xfrm>
              <a:prstGeom prst="rect">
                <a:avLst/>
              </a:prstGeom>
              <a:solidFill>
                <a:srgbClr val="4A0000"/>
              </a:solidFill>
              <a:ln w="1588">
                <a:solidFill>
                  <a:srgbClr val="4A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466"/>
              <p:cNvSpPr>
                <a:spLocks noChangeArrowheads="1"/>
              </p:cNvSpPr>
              <p:nvPr/>
            </p:nvSpPr>
            <p:spPr bwMode="auto">
              <a:xfrm>
                <a:off x="1508" y="3831"/>
                <a:ext cx="105" cy="2"/>
              </a:xfrm>
              <a:prstGeom prst="rect">
                <a:avLst/>
              </a:prstGeom>
              <a:solidFill>
                <a:srgbClr val="4A0000"/>
              </a:solidFill>
              <a:ln w="1588">
                <a:solidFill>
                  <a:srgbClr val="4A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467"/>
              <p:cNvSpPr>
                <a:spLocks noChangeArrowheads="1"/>
              </p:cNvSpPr>
              <p:nvPr/>
            </p:nvSpPr>
            <p:spPr bwMode="auto">
              <a:xfrm>
                <a:off x="1548" y="3801"/>
                <a:ext cx="102" cy="3"/>
              </a:xfrm>
              <a:prstGeom prst="rect">
                <a:avLst/>
              </a:prstGeom>
              <a:solidFill>
                <a:srgbClr val="4A0000"/>
              </a:solidFill>
              <a:ln w="1588">
                <a:solidFill>
                  <a:srgbClr val="4A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468"/>
              <p:cNvSpPr>
                <a:spLocks noChangeArrowheads="1"/>
              </p:cNvSpPr>
              <p:nvPr/>
            </p:nvSpPr>
            <p:spPr bwMode="auto">
              <a:xfrm>
                <a:off x="1621" y="3747"/>
                <a:ext cx="97" cy="2"/>
              </a:xfrm>
              <a:prstGeom prst="rect">
                <a:avLst/>
              </a:prstGeom>
              <a:solidFill>
                <a:srgbClr val="4A0000"/>
              </a:solidFill>
              <a:ln w="1588">
                <a:solidFill>
                  <a:srgbClr val="4A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469"/>
              <p:cNvSpPr>
                <a:spLocks/>
              </p:cNvSpPr>
              <p:nvPr/>
            </p:nvSpPr>
            <p:spPr bwMode="auto">
              <a:xfrm>
                <a:off x="1489" y="3696"/>
                <a:ext cx="201" cy="150"/>
              </a:xfrm>
              <a:custGeom>
                <a:avLst/>
                <a:gdLst>
                  <a:gd name="T0" fmla="*/ 200 w 685"/>
                  <a:gd name="T1" fmla="*/ 0 h 503"/>
                  <a:gd name="T2" fmla="*/ 201 w 685"/>
                  <a:gd name="T3" fmla="*/ 1 h 503"/>
                  <a:gd name="T4" fmla="*/ 1 w 685"/>
                  <a:gd name="T5" fmla="*/ 150 h 503"/>
                  <a:gd name="T6" fmla="*/ 0 w 685"/>
                  <a:gd name="T7" fmla="*/ 148 h 503"/>
                  <a:gd name="T8" fmla="*/ 200 w 685"/>
                  <a:gd name="T9" fmla="*/ 0 h 5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5" h="503">
                    <a:moveTo>
                      <a:pt x="681" y="0"/>
                    </a:moveTo>
                    <a:lnTo>
                      <a:pt x="685" y="5"/>
                    </a:lnTo>
                    <a:lnTo>
                      <a:pt x="4" y="503"/>
                    </a:lnTo>
                    <a:lnTo>
                      <a:pt x="0" y="49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Rectangle 470"/>
              <p:cNvSpPr>
                <a:spLocks noChangeArrowheads="1"/>
              </p:cNvSpPr>
              <p:nvPr/>
            </p:nvSpPr>
            <p:spPr bwMode="auto">
              <a:xfrm>
                <a:off x="1689" y="3696"/>
                <a:ext cx="93" cy="2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Line 471"/>
              <p:cNvSpPr>
                <a:spLocks noChangeShapeType="1"/>
              </p:cNvSpPr>
              <p:nvPr/>
            </p:nvSpPr>
            <p:spPr bwMode="auto">
              <a:xfrm flipV="1">
                <a:off x="1650" y="3896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Line 472"/>
              <p:cNvSpPr>
                <a:spLocks noChangeShapeType="1"/>
              </p:cNvSpPr>
              <p:nvPr/>
            </p:nvSpPr>
            <p:spPr bwMode="auto">
              <a:xfrm flipV="1">
                <a:off x="1717" y="3842"/>
                <a:ext cx="1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Rectangle 473"/>
              <p:cNvSpPr>
                <a:spLocks noChangeArrowheads="1"/>
              </p:cNvSpPr>
              <p:nvPr/>
            </p:nvSpPr>
            <p:spPr bwMode="auto">
              <a:xfrm>
                <a:off x="1622" y="3930"/>
                <a:ext cx="3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Rectangle 474"/>
              <p:cNvSpPr>
                <a:spLocks noChangeArrowheads="1"/>
              </p:cNvSpPr>
              <p:nvPr/>
            </p:nvSpPr>
            <p:spPr bwMode="auto">
              <a:xfrm>
                <a:off x="1690" y="3876"/>
                <a:ext cx="3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Rectangle 475"/>
              <p:cNvSpPr>
                <a:spLocks noChangeArrowheads="1"/>
              </p:cNvSpPr>
              <p:nvPr/>
            </p:nvSpPr>
            <p:spPr bwMode="auto">
              <a:xfrm>
                <a:off x="1723" y="3849"/>
                <a:ext cx="3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476"/>
              <p:cNvSpPr>
                <a:spLocks noChangeArrowheads="1"/>
              </p:cNvSpPr>
              <p:nvPr/>
            </p:nvSpPr>
            <p:spPr bwMode="auto">
              <a:xfrm>
                <a:off x="1758" y="3823"/>
                <a:ext cx="3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8545" name="Picture 47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9" y="3846"/>
                <a:ext cx="10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" name="Freeform 478"/>
              <p:cNvSpPr>
                <a:spLocks/>
              </p:cNvSpPr>
              <p:nvPr/>
            </p:nvSpPr>
            <p:spPr bwMode="auto">
              <a:xfrm>
                <a:off x="1732" y="3742"/>
                <a:ext cx="1" cy="3"/>
              </a:xfrm>
              <a:custGeom>
                <a:avLst/>
                <a:gdLst>
                  <a:gd name="T0" fmla="*/ 1 w 6"/>
                  <a:gd name="T1" fmla="*/ 3 h 6"/>
                  <a:gd name="T2" fmla="*/ 0 w 6"/>
                  <a:gd name="T3" fmla="*/ 1 h 6"/>
                  <a:gd name="T4" fmla="*/ 0 w 6"/>
                  <a:gd name="T5" fmla="*/ 0 h 6"/>
                  <a:gd name="T6" fmla="*/ 1 w 6"/>
                  <a:gd name="T7" fmla="*/ 3 h 6"/>
                  <a:gd name="T8" fmla="*/ 1 w 6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479"/>
              <p:cNvSpPr>
                <a:spLocks/>
              </p:cNvSpPr>
              <p:nvPr/>
            </p:nvSpPr>
            <p:spPr bwMode="auto">
              <a:xfrm>
                <a:off x="1732" y="3742"/>
                <a:ext cx="1" cy="3"/>
              </a:xfrm>
              <a:custGeom>
                <a:avLst/>
                <a:gdLst>
                  <a:gd name="T0" fmla="*/ 1 w 5"/>
                  <a:gd name="T1" fmla="*/ 3 h 6"/>
                  <a:gd name="T2" fmla="*/ 0 w 5"/>
                  <a:gd name="T3" fmla="*/ 1 h 6"/>
                  <a:gd name="T4" fmla="*/ 0 w 5"/>
                  <a:gd name="T5" fmla="*/ 0 h 6"/>
                  <a:gd name="T6" fmla="*/ 1 w 5"/>
                  <a:gd name="T7" fmla="*/ 3 h 6"/>
                  <a:gd name="T8" fmla="*/ 1 w 5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480"/>
              <p:cNvSpPr>
                <a:spLocks/>
              </p:cNvSpPr>
              <p:nvPr/>
            </p:nvSpPr>
            <p:spPr bwMode="auto">
              <a:xfrm>
                <a:off x="1732" y="3742"/>
                <a:ext cx="2" cy="2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1 h 7"/>
                  <a:gd name="T4" fmla="*/ 1 w 6"/>
                  <a:gd name="T5" fmla="*/ 0 h 7"/>
                  <a:gd name="T6" fmla="*/ 2 w 6"/>
                  <a:gd name="T7" fmla="*/ 2 h 7"/>
                  <a:gd name="T8" fmla="*/ 1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481"/>
              <p:cNvSpPr>
                <a:spLocks noChangeArrowheads="1"/>
              </p:cNvSpPr>
              <p:nvPr/>
            </p:nvSpPr>
            <p:spPr bwMode="auto">
              <a:xfrm>
                <a:off x="1733" y="3742"/>
                <a:ext cx="1" cy="3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482"/>
              <p:cNvSpPr>
                <a:spLocks/>
              </p:cNvSpPr>
              <p:nvPr/>
            </p:nvSpPr>
            <p:spPr bwMode="auto">
              <a:xfrm>
                <a:off x="1733" y="3742"/>
                <a:ext cx="1" cy="2"/>
              </a:xfrm>
              <a:custGeom>
                <a:avLst/>
                <a:gdLst>
                  <a:gd name="T0" fmla="*/ 1 w 4"/>
                  <a:gd name="T1" fmla="*/ 2 h 8"/>
                  <a:gd name="T2" fmla="*/ 0 w 4"/>
                  <a:gd name="T3" fmla="*/ 0 h 8"/>
                  <a:gd name="T4" fmla="*/ 0 w 4"/>
                  <a:gd name="T5" fmla="*/ 0 h 8"/>
                  <a:gd name="T6" fmla="*/ 1 w 4"/>
                  <a:gd name="T7" fmla="*/ 2 h 8"/>
                  <a:gd name="T8" fmla="*/ 1 w 4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483"/>
              <p:cNvSpPr>
                <a:spLocks/>
              </p:cNvSpPr>
              <p:nvPr/>
            </p:nvSpPr>
            <p:spPr bwMode="auto">
              <a:xfrm>
                <a:off x="1733" y="3742"/>
                <a:ext cx="1" cy="2"/>
              </a:xfrm>
              <a:custGeom>
                <a:avLst/>
                <a:gdLst>
                  <a:gd name="T0" fmla="*/ 1 w 5"/>
                  <a:gd name="T1" fmla="*/ 2 h 7"/>
                  <a:gd name="T2" fmla="*/ 0 w 5"/>
                  <a:gd name="T3" fmla="*/ 0 h 7"/>
                  <a:gd name="T4" fmla="*/ 0 w 5"/>
                  <a:gd name="T5" fmla="*/ 0 h 7"/>
                  <a:gd name="T6" fmla="*/ 1 w 5"/>
                  <a:gd name="T7" fmla="*/ 1 h 7"/>
                  <a:gd name="T8" fmla="*/ 1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484"/>
              <p:cNvSpPr>
                <a:spLocks/>
              </p:cNvSpPr>
              <p:nvPr/>
            </p:nvSpPr>
            <p:spPr bwMode="auto">
              <a:xfrm>
                <a:off x="1733" y="3742"/>
                <a:ext cx="3" cy="2"/>
              </a:xfrm>
              <a:custGeom>
                <a:avLst/>
                <a:gdLst>
                  <a:gd name="T0" fmla="*/ 3 w 8"/>
                  <a:gd name="T1" fmla="*/ 2 h 5"/>
                  <a:gd name="T2" fmla="*/ 0 w 8"/>
                  <a:gd name="T3" fmla="*/ 0 h 5"/>
                  <a:gd name="T4" fmla="*/ 0 w 8"/>
                  <a:gd name="T5" fmla="*/ 0 h 5"/>
                  <a:gd name="T6" fmla="*/ 3 w 8"/>
                  <a:gd name="T7" fmla="*/ 2 h 5"/>
                  <a:gd name="T8" fmla="*/ 3 w 8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8" y="4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485"/>
              <p:cNvSpPr>
                <a:spLocks/>
              </p:cNvSpPr>
              <p:nvPr/>
            </p:nvSpPr>
            <p:spPr bwMode="auto">
              <a:xfrm>
                <a:off x="1734" y="3741"/>
                <a:ext cx="2" cy="2"/>
              </a:xfrm>
              <a:custGeom>
                <a:avLst/>
                <a:gdLst>
                  <a:gd name="T0" fmla="*/ 2 w 6"/>
                  <a:gd name="T1" fmla="*/ 2 h 7"/>
                  <a:gd name="T2" fmla="*/ 0 w 6"/>
                  <a:gd name="T3" fmla="*/ 0 h 7"/>
                  <a:gd name="T4" fmla="*/ 0 w 6"/>
                  <a:gd name="T5" fmla="*/ 0 h 7"/>
                  <a:gd name="T6" fmla="*/ 2 w 6"/>
                  <a:gd name="T7" fmla="*/ 2 h 7"/>
                  <a:gd name="T8" fmla="*/ 2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6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486"/>
              <p:cNvSpPr>
                <a:spLocks/>
              </p:cNvSpPr>
              <p:nvPr/>
            </p:nvSpPr>
            <p:spPr bwMode="auto">
              <a:xfrm>
                <a:off x="1734" y="3741"/>
                <a:ext cx="2" cy="1"/>
              </a:xfrm>
              <a:custGeom>
                <a:avLst/>
                <a:gdLst>
                  <a:gd name="T0" fmla="*/ 1 w 7"/>
                  <a:gd name="T1" fmla="*/ 1 h 7"/>
                  <a:gd name="T2" fmla="*/ 0 w 7"/>
                  <a:gd name="T3" fmla="*/ 0 h 7"/>
                  <a:gd name="T4" fmla="*/ 0 w 7"/>
                  <a:gd name="T5" fmla="*/ 0 h 7"/>
                  <a:gd name="T6" fmla="*/ 2 w 7"/>
                  <a:gd name="T7" fmla="*/ 1 h 7"/>
                  <a:gd name="T8" fmla="*/ 1 w 7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7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487"/>
              <p:cNvSpPr>
                <a:spLocks/>
              </p:cNvSpPr>
              <p:nvPr/>
            </p:nvSpPr>
            <p:spPr bwMode="auto">
              <a:xfrm>
                <a:off x="1734" y="3741"/>
                <a:ext cx="3" cy="1"/>
              </a:xfrm>
              <a:custGeom>
                <a:avLst/>
                <a:gdLst>
                  <a:gd name="T0" fmla="*/ 3 w 7"/>
                  <a:gd name="T1" fmla="*/ 1 h 5"/>
                  <a:gd name="T2" fmla="*/ 0 w 7"/>
                  <a:gd name="T3" fmla="*/ 0 h 5"/>
                  <a:gd name="T4" fmla="*/ 1 w 7"/>
                  <a:gd name="T5" fmla="*/ 0 h 5"/>
                  <a:gd name="T6" fmla="*/ 3 w 7"/>
                  <a:gd name="T7" fmla="*/ 1 h 5"/>
                  <a:gd name="T8" fmla="*/ 3 w 7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488"/>
              <p:cNvSpPr>
                <a:spLocks/>
              </p:cNvSpPr>
              <p:nvPr/>
            </p:nvSpPr>
            <p:spPr bwMode="auto">
              <a:xfrm>
                <a:off x="1736" y="3740"/>
                <a:ext cx="0" cy="2"/>
              </a:xfrm>
              <a:custGeom>
                <a:avLst/>
                <a:gdLst>
                  <a:gd name="T0" fmla="*/ 0 w 3"/>
                  <a:gd name="T1" fmla="*/ 2 h 8"/>
                  <a:gd name="T2" fmla="*/ 0 w 3"/>
                  <a:gd name="T3" fmla="*/ 0 h 8"/>
                  <a:gd name="T4" fmla="*/ 0 w 3"/>
                  <a:gd name="T5" fmla="*/ 0 h 8"/>
                  <a:gd name="T6" fmla="*/ 1 w 3"/>
                  <a:gd name="T7" fmla="*/ 2 h 8"/>
                  <a:gd name="T8" fmla="*/ 0 w 3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489"/>
              <p:cNvSpPr>
                <a:spLocks noChangeArrowheads="1"/>
              </p:cNvSpPr>
              <p:nvPr/>
            </p:nvSpPr>
            <p:spPr bwMode="auto">
              <a:xfrm>
                <a:off x="1736" y="3740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490"/>
              <p:cNvSpPr>
                <a:spLocks noChangeArrowheads="1"/>
              </p:cNvSpPr>
              <p:nvPr/>
            </p:nvSpPr>
            <p:spPr bwMode="auto">
              <a:xfrm>
                <a:off x="1737" y="3740"/>
                <a:ext cx="0" cy="2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491"/>
              <p:cNvSpPr>
                <a:spLocks/>
              </p:cNvSpPr>
              <p:nvPr/>
            </p:nvSpPr>
            <p:spPr bwMode="auto">
              <a:xfrm>
                <a:off x="1736" y="3740"/>
                <a:ext cx="1" cy="2"/>
              </a:xfrm>
              <a:custGeom>
                <a:avLst/>
                <a:gdLst>
                  <a:gd name="T0" fmla="*/ 1 w 4"/>
                  <a:gd name="T1" fmla="*/ 2 h 7"/>
                  <a:gd name="T2" fmla="*/ 0 w 4"/>
                  <a:gd name="T3" fmla="*/ 0 h 7"/>
                  <a:gd name="T4" fmla="*/ 0 w 4"/>
                  <a:gd name="T5" fmla="*/ 0 h 7"/>
                  <a:gd name="T6" fmla="*/ 1 w 4"/>
                  <a:gd name="T7" fmla="*/ 1 h 7"/>
                  <a:gd name="T8" fmla="*/ 1 w 4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5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492"/>
              <p:cNvSpPr>
                <a:spLocks/>
              </p:cNvSpPr>
              <p:nvPr/>
            </p:nvSpPr>
            <p:spPr bwMode="auto">
              <a:xfrm>
                <a:off x="1736" y="3740"/>
                <a:ext cx="2" cy="1"/>
              </a:xfrm>
              <a:custGeom>
                <a:avLst/>
                <a:gdLst>
                  <a:gd name="T0" fmla="*/ 1 w 7"/>
                  <a:gd name="T1" fmla="*/ 1 h 5"/>
                  <a:gd name="T2" fmla="*/ 0 w 7"/>
                  <a:gd name="T3" fmla="*/ 1 h 5"/>
                  <a:gd name="T4" fmla="*/ 0 w 7"/>
                  <a:gd name="T5" fmla="*/ 0 h 5"/>
                  <a:gd name="T6" fmla="*/ 2 w 7"/>
                  <a:gd name="T7" fmla="*/ 1 h 5"/>
                  <a:gd name="T8" fmla="*/ 1 w 7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493"/>
              <p:cNvSpPr>
                <a:spLocks/>
              </p:cNvSpPr>
              <p:nvPr/>
            </p:nvSpPr>
            <p:spPr bwMode="auto">
              <a:xfrm>
                <a:off x="1737" y="3739"/>
                <a:ext cx="2" cy="2"/>
              </a:xfrm>
              <a:custGeom>
                <a:avLst/>
                <a:gdLst>
                  <a:gd name="T0" fmla="*/ 2 w 7"/>
                  <a:gd name="T1" fmla="*/ 2 h 6"/>
                  <a:gd name="T2" fmla="*/ 0 w 7"/>
                  <a:gd name="T3" fmla="*/ 1 h 6"/>
                  <a:gd name="T4" fmla="*/ 1 w 7"/>
                  <a:gd name="T5" fmla="*/ 0 h 6"/>
                  <a:gd name="T6" fmla="*/ 2 w 7"/>
                  <a:gd name="T7" fmla="*/ 1 h 6"/>
                  <a:gd name="T8" fmla="*/ 2 w 7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7" y="3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94"/>
              <p:cNvSpPr>
                <a:spLocks/>
              </p:cNvSpPr>
              <p:nvPr/>
            </p:nvSpPr>
            <p:spPr bwMode="auto">
              <a:xfrm>
                <a:off x="1737" y="3738"/>
                <a:ext cx="2" cy="2"/>
              </a:xfrm>
              <a:custGeom>
                <a:avLst/>
                <a:gdLst>
                  <a:gd name="T0" fmla="*/ 2 w 6"/>
                  <a:gd name="T1" fmla="*/ 2 h 5"/>
                  <a:gd name="T2" fmla="*/ 0 w 6"/>
                  <a:gd name="T3" fmla="*/ 0 h 5"/>
                  <a:gd name="T4" fmla="*/ 0 w 6"/>
                  <a:gd name="T5" fmla="*/ 0 h 5"/>
                  <a:gd name="T6" fmla="*/ 2 w 6"/>
                  <a:gd name="T7" fmla="*/ 2 h 5"/>
                  <a:gd name="T8" fmla="*/ 2 w 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95"/>
              <p:cNvSpPr>
                <a:spLocks/>
              </p:cNvSpPr>
              <p:nvPr/>
            </p:nvSpPr>
            <p:spPr bwMode="auto">
              <a:xfrm>
                <a:off x="1737" y="3738"/>
                <a:ext cx="2" cy="2"/>
              </a:xfrm>
              <a:custGeom>
                <a:avLst/>
                <a:gdLst>
                  <a:gd name="T0" fmla="*/ 2 w 8"/>
                  <a:gd name="T1" fmla="*/ 2 h 5"/>
                  <a:gd name="T2" fmla="*/ 0 w 8"/>
                  <a:gd name="T3" fmla="*/ 0 h 5"/>
                  <a:gd name="T4" fmla="*/ 0 w 8"/>
                  <a:gd name="T5" fmla="*/ 0 h 5"/>
                  <a:gd name="T6" fmla="*/ 2 w 8"/>
                  <a:gd name="T7" fmla="*/ 2 h 5"/>
                  <a:gd name="T8" fmla="*/ 2 w 8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8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96"/>
              <p:cNvSpPr>
                <a:spLocks/>
              </p:cNvSpPr>
              <p:nvPr/>
            </p:nvSpPr>
            <p:spPr bwMode="auto">
              <a:xfrm>
                <a:off x="1738" y="3737"/>
                <a:ext cx="1" cy="2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0 h 7"/>
                  <a:gd name="T4" fmla="*/ 0 w 6"/>
                  <a:gd name="T5" fmla="*/ 0 h 7"/>
                  <a:gd name="T6" fmla="*/ 1 w 6"/>
                  <a:gd name="T7" fmla="*/ 1 h 7"/>
                  <a:gd name="T8" fmla="*/ 1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97"/>
              <p:cNvSpPr>
                <a:spLocks/>
              </p:cNvSpPr>
              <p:nvPr/>
            </p:nvSpPr>
            <p:spPr bwMode="auto">
              <a:xfrm>
                <a:off x="1738" y="3737"/>
                <a:ext cx="2" cy="2"/>
              </a:xfrm>
              <a:custGeom>
                <a:avLst/>
                <a:gdLst>
                  <a:gd name="T0" fmla="*/ 2 w 5"/>
                  <a:gd name="T1" fmla="*/ 2 h 5"/>
                  <a:gd name="T2" fmla="*/ 0 w 5"/>
                  <a:gd name="T3" fmla="*/ 0 h 5"/>
                  <a:gd name="T4" fmla="*/ 0 w 5"/>
                  <a:gd name="T5" fmla="*/ 0 h 5"/>
                  <a:gd name="T6" fmla="*/ 2 w 5"/>
                  <a:gd name="T7" fmla="*/ 2 h 5"/>
                  <a:gd name="T8" fmla="*/ 2 w 5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98"/>
              <p:cNvSpPr>
                <a:spLocks/>
              </p:cNvSpPr>
              <p:nvPr/>
            </p:nvSpPr>
            <p:spPr bwMode="auto">
              <a:xfrm>
                <a:off x="1739" y="3737"/>
                <a:ext cx="1" cy="2"/>
              </a:xfrm>
              <a:custGeom>
                <a:avLst/>
                <a:gdLst>
                  <a:gd name="T0" fmla="*/ 1 w 5"/>
                  <a:gd name="T1" fmla="*/ 2 h 7"/>
                  <a:gd name="T2" fmla="*/ 0 w 5"/>
                  <a:gd name="T3" fmla="*/ 1 h 7"/>
                  <a:gd name="T4" fmla="*/ 0 w 5"/>
                  <a:gd name="T5" fmla="*/ 0 h 7"/>
                  <a:gd name="T6" fmla="*/ 1 w 5"/>
                  <a:gd name="T7" fmla="*/ 2 h 7"/>
                  <a:gd name="T8" fmla="*/ 1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99"/>
              <p:cNvSpPr>
                <a:spLocks/>
              </p:cNvSpPr>
              <p:nvPr/>
            </p:nvSpPr>
            <p:spPr bwMode="auto">
              <a:xfrm>
                <a:off x="1739" y="3736"/>
                <a:ext cx="1" cy="2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0 h 7"/>
                  <a:gd name="T4" fmla="*/ 0 w 6"/>
                  <a:gd name="T5" fmla="*/ 0 h 7"/>
                  <a:gd name="T6" fmla="*/ 1 w 6"/>
                  <a:gd name="T7" fmla="*/ 2 h 7"/>
                  <a:gd name="T8" fmla="*/ 1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500"/>
              <p:cNvSpPr>
                <a:spLocks/>
              </p:cNvSpPr>
              <p:nvPr/>
            </p:nvSpPr>
            <p:spPr bwMode="auto">
              <a:xfrm>
                <a:off x="1739" y="3736"/>
                <a:ext cx="2" cy="2"/>
              </a:xfrm>
              <a:custGeom>
                <a:avLst/>
                <a:gdLst>
                  <a:gd name="T0" fmla="*/ 2 w 5"/>
                  <a:gd name="T1" fmla="*/ 2 h 6"/>
                  <a:gd name="T2" fmla="*/ 0 w 5"/>
                  <a:gd name="T3" fmla="*/ 0 h 6"/>
                  <a:gd name="T4" fmla="*/ 0 w 5"/>
                  <a:gd name="T5" fmla="*/ 0 h 6"/>
                  <a:gd name="T6" fmla="*/ 2 w 5"/>
                  <a:gd name="T7" fmla="*/ 1 h 6"/>
                  <a:gd name="T8" fmla="*/ 2 w 5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501"/>
              <p:cNvSpPr>
                <a:spLocks/>
              </p:cNvSpPr>
              <p:nvPr/>
            </p:nvSpPr>
            <p:spPr bwMode="auto">
              <a:xfrm>
                <a:off x="1740" y="3736"/>
                <a:ext cx="1" cy="2"/>
              </a:xfrm>
              <a:custGeom>
                <a:avLst/>
                <a:gdLst>
                  <a:gd name="T0" fmla="*/ 1 w 4"/>
                  <a:gd name="T1" fmla="*/ 2 h 7"/>
                  <a:gd name="T2" fmla="*/ 0 w 4"/>
                  <a:gd name="T3" fmla="*/ 0 h 7"/>
                  <a:gd name="T4" fmla="*/ 0 w 4"/>
                  <a:gd name="T5" fmla="*/ 0 h 7"/>
                  <a:gd name="T6" fmla="*/ 1 w 4"/>
                  <a:gd name="T7" fmla="*/ 1 h 7"/>
                  <a:gd name="T8" fmla="*/ 1 w 4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5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502"/>
              <p:cNvSpPr>
                <a:spLocks/>
              </p:cNvSpPr>
              <p:nvPr/>
            </p:nvSpPr>
            <p:spPr bwMode="auto">
              <a:xfrm>
                <a:off x="1740" y="3736"/>
                <a:ext cx="2" cy="2"/>
              </a:xfrm>
              <a:custGeom>
                <a:avLst/>
                <a:gdLst>
                  <a:gd name="T0" fmla="*/ 2 w 7"/>
                  <a:gd name="T1" fmla="*/ 2 h 7"/>
                  <a:gd name="T2" fmla="*/ 0 w 7"/>
                  <a:gd name="T3" fmla="*/ 1 h 7"/>
                  <a:gd name="T4" fmla="*/ 0 w 7"/>
                  <a:gd name="T5" fmla="*/ 0 h 7"/>
                  <a:gd name="T6" fmla="*/ 2 w 7"/>
                  <a:gd name="T7" fmla="*/ 2 h 7"/>
                  <a:gd name="T8" fmla="*/ 2 w 7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6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503"/>
              <p:cNvSpPr>
                <a:spLocks/>
              </p:cNvSpPr>
              <p:nvPr/>
            </p:nvSpPr>
            <p:spPr bwMode="auto">
              <a:xfrm>
                <a:off x="1740" y="3736"/>
                <a:ext cx="2" cy="1"/>
              </a:xfrm>
              <a:custGeom>
                <a:avLst/>
                <a:gdLst>
                  <a:gd name="T0" fmla="*/ 2 w 6"/>
                  <a:gd name="T1" fmla="*/ 1 h 6"/>
                  <a:gd name="T2" fmla="*/ 0 w 6"/>
                  <a:gd name="T3" fmla="*/ 0 h 6"/>
                  <a:gd name="T4" fmla="*/ 1 w 6"/>
                  <a:gd name="T5" fmla="*/ 0 h 6"/>
                  <a:gd name="T6" fmla="*/ 2 w 6"/>
                  <a:gd name="T7" fmla="*/ 1 h 6"/>
                  <a:gd name="T8" fmla="*/ 2 w 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504"/>
              <p:cNvSpPr>
                <a:spLocks/>
              </p:cNvSpPr>
              <p:nvPr/>
            </p:nvSpPr>
            <p:spPr bwMode="auto">
              <a:xfrm>
                <a:off x="1740" y="3735"/>
                <a:ext cx="2" cy="2"/>
              </a:xfrm>
              <a:custGeom>
                <a:avLst/>
                <a:gdLst>
                  <a:gd name="T0" fmla="*/ 2 w 5"/>
                  <a:gd name="T1" fmla="*/ 2 h 7"/>
                  <a:gd name="T2" fmla="*/ 0 w 5"/>
                  <a:gd name="T3" fmla="*/ 0 h 7"/>
                  <a:gd name="T4" fmla="*/ 0 w 5"/>
                  <a:gd name="T5" fmla="*/ 0 h 7"/>
                  <a:gd name="T6" fmla="*/ 2 w 5"/>
                  <a:gd name="T7" fmla="*/ 1 h 7"/>
                  <a:gd name="T8" fmla="*/ 2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505"/>
              <p:cNvSpPr>
                <a:spLocks/>
              </p:cNvSpPr>
              <p:nvPr/>
            </p:nvSpPr>
            <p:spPr bwMode="auto">
              <a:xfrm>
                <a:off x="1741" y="3735"/>
                <a:ext cx="2" cy="2"/>
              </a:xfrm>
              <a:custGeom>
                <a:avLst/>
                <a:gdLst>
                  <a:gd name="T0" fmla="*/ 1 w 6"/>
                  <a:gd name="T1" fmla="*/ 2 h 6"/>
                  <a:gd name="T2" fmla="*/ 0 w 6"/>
                  <a:gd name="T3" fmla="*/ 0 h 6"/>
                  <a:gd name="T4" fmla="*/ 1 w 6"/>
                  <a:gd name="T5" fmla="*/ 0 h 6"/>
                  <a:gd name="T6" fmla="*/ 2 w 6"/>
                  <a:gd name="T7" fmla="*/ 2 h 6"/>
                  <a:gd name="T8" fmla="*/ 1 w 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506"/>
              <p:cNvSpPr>
                <a:spLocks/>
              </p:cNvSpPr>
              <p:nvPr/>
            </p:nvSpPr>
            <p:spPr bwMode="auto">
              <a:xfrm>
                <a:off x="1741" y="3735"/>
                <a:ext cx="2" cy="2"/>
              </a:xfrm>
              <a:custGeom>
                <a:avLst/>
                <a:gdLst>
                  <a:gd name="T0" fmla="*/ 2 w 7"/>
                  <a:gd name="T1" fmla="*/ 2 h 8"/>
                  <a:gd name="T2" fmla="*/ 0 w 7"/>
                  <a:gd name="T3" fmla="*/ 1 h 8"/>
                  <a:gd name="T4" fmla="*/ 1 w 7"/>
                  <a:gd name="T5" fmla="*/ 0 h 8"/>
                  <a:gd name="T6" fmla="*/ 2 w 7"/>
                  <a:gd name="T7" fmla="*/ 2 h 8"/>
                  <a:gd name="T8" fmla="*/ 2 w 7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6" y="8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7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507"/>
              <p:cNvSpPr>
                <a:spLocks/>
              </p:cNvSpPr>
              <p:nvPr/>
            </p:nvSpPr>
            <p:spPr bwMode="auto">
              <a:xfrm>
                <a:off x="1742" y="3735"/>
                <a:ext cx="1" cy="1"/>
              </a:xfrm>
              <a:custGeom>
                <a:avLst/>
                <a:gdLst>
                  <a:gd name="T0" fmla="*/ 1 w 5"/>
                  <a:gd name="T1" fmla="*/ 1 h 6"/>
                  <a:gd name="T2" fmla="*/ 0 w 5"/>
                  <a:gd name="T3" fmla="*/ 0 h 6"/>
                  <a:gd name="T4" fmla="*/ 0 w 5"/>
                  <a:gd name="T5" fmla="*/ 0 h 6"/>
                  <a:gd name="T6" fmla="*/ 1 w 5"/>
                  <a:gd name="T7" fmla="*/ 1 h 6"/>
                  <a:gd name="T8" fmla="*/ 1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508"/>
              <p:cNvSpPr>
                <a:spLocks/>
              </p:cNvSpPr>
              <p:nvPr/>
            </p:nvSpPr>
            <p:spPr bwMode="auto">
              <a:xfrm>
                <a:off x="1742" y="3734"/>
                <a:ext cx="2" cy="2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0 h 7"/>
                  <a:gd name="T4" fmla="*/ 1 w 6"/>
                  <a:gd name="T5" fmla="*/ 0 h 7"/>
                  <a:gd name="T6" fmla="*/ 2 w 6"/>
                  <a:gd name="T7" fmla="*/ 1 h 7"/>
                  <a:gd name="T8" fmla="*/ 1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509"/>
              <p:cNvSpPr>
                <a:spLocks/>
              </p:cNvSpPr>
              <p:nvPr/>
            </p:nvSpPr>
            <p:spPr bwMode="auto">
              <a:xfrm>
                <a:off x="1743" y="3733"/>
                <a:ext cx="1" cy="3"/>
              </a:xfrm>
              <a:custGeom>
                <a:avLst/>
                <a:gdLst>
                  <a:gd name="T0" fmla="*/ 1 w 5"/>
                  <a:gd name="T1" fmla="*/ 3 h 6"/>
                  <a:gd name="T2" fmla="*/ 0 w 5"/>
                  <a:gd name="T3" fmla="*/ 1 h 6"/>
                  <a:gd name="T4" fmla="*/ 0 w 5"/>
                  <a:gd name="T5" fmla="*/ 0 h 6"/>
                  <a:gd name="T6" fmla="*/ 1 w 5"/>
                  <a:gd name="T7" fmla="*/ 3 h 6"/>
                  <a:gd name="T8" fmla="*/ 1 w 5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510"/>
              <p:cNvSpPr>
                <a:spLocks/>
              </p:cNvSpPr>
              <p:nvPr/>
            </p:nvSpPr>
            <p:spPr bwMode="auto">
              <a:xfrm>
                <a:off x="1743" y="3733"/>
                <a:ext cx="1" cy="2"/>
              </a:xfrm>
              <a:custGeom>
                <a:avLst/>
                <a:gdLst>
                  <a:gd name="T0" fmla="*/ 1 w 4"/>
                  <a:gd name="T1" fmla="*/ 2 h 5"/>
                  <a:gd name="T2" fmla="*/ 0 w 4"/>
                  <a:gd name="T3" fmla="*/ 0 h 5"/>
                  <a:gd name="T4" fmla="*/ 0 w 4"/>
                  <a:gd name="T5" fmla="*/ 0 h 5"/>
                  <a:gd name="T6" fmla="*/ 1 w 4"/>
                  <a:gd name="T7" fmla="*/ 2 h 5"/>
                  <a:gd name="T8" fmla="*/ 1 w 4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511"/>
              <p:cNvSpPr>
                <a:spLocks/>
              </p:cNvSpPr>
              <p:nvPr/>
            </p:nvSpPr>
            <p:spPr bwMode="auto">
              <a:xfrm>
                <a:off x="1743" y="3733"/>
                <a:ext cx="2" cy="2"/>
              </a:xfrm>
              <a:custGeom>
                <a:avLst/>
                <a:gdLst>
                  <a:gd name="T0" fmla="*/ 1 w 7"/>
                  <a:gd name="T1" fmla="*/ 2 h 7"/>
                  <a:gd name="T2" fmla="*/ 0 w 7"/>
                  <a:gd name="T3" fmla="*/ 1 h 7"/>
                  <a:gd name="T4" fmla="*/ 0 w 7"/>
                  <a:gd name="T5" fmla="*/ 0 h 7"/>
                  <a:gd name="T6" fmla="*/ 2 w 7"/>
                  <a:gd name="T7" fmla="*/ 2 h 7"/>
                  <a:gd name="T8" fmla="*/ 1 w 7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6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512"/>
              <p:cNvSpPr>
                <a:spLocks/>
              </p:cNvSpPr>
              <p:nvPr/>
            </p:nvSpPr>
            <p:spPr bwMode="auto">
              <a:xfrm>
                <a:off x="1743" y="3733"/>
                <a:ext cx="3" cy="2"/>
              </a:xfrm>
              <a:custGeom>
                <a:avLst/>
                <a:gdLst>
                  <a:gd name="T0" fmla="*/ 3 w 7"/>
                  <a:gd name="T1" fmla="*/ 2 h 7"/>
                  <a:gd name="T2" fmla="*/ 0 w 7"/>
                  <a:gd name="T3" fmla="*/ 0 h 7"/>
                  <a:gd name="T4" fmla="*/ 1 w 7"/>
                  <a:gd name="T5" fmla="*/ 0 h 7"/>
                  <a:gd name="T6" fmla="*/ 3 w 7"/>
                  <a:gd name="T7" fmla="*/ 1 h 7"/>
                  <a:gd name="T8" fmla="*/ 3 w 7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513"/>
              <p:cNvSpPr>
                <a:spLocks/>
              </p:cNvSpPr>
              <p:nvPr/>
            </p:nvSpPr>
            <p:spPr bwMode="auto">
              <a:xfrm>
                <a:off x="1744" y="3733"/>
                <a:ext cx="2" cy="2"/>
              </a:xfrm>
              <a:custGeom>
                <a:avLst/>
                <a:gdLst>
                  <a:gd name="T0" fmla="*/ 2 w 5"/>
                  <a:gd name="T1" fmla="*/ 2 h 5"/>
                  <a:gd name="T2" fmla="*/ 0 w 5"/>
                  <a:gd name="T3" fmla="*/ 0 h 5"/>
                  <a:gd name="T4" fmla="*/ 0 w 5"/>
                  <a:gd name="T5" fmla="*/ 0 h 5"/>
                  <a:gd name="T6" fmla="*/ 2 w 5"/>
                  <a:gd name="T7" fmla="*/ 2 h 5"/>
                  <a:gd name="T8" fmla="*/ 2 w 5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514"/>
              <p:cNvSpPr>
                <a:spLocks/>
              </p:cNvSpPr>
              <p:nvPr/>
            </p:nvSpPr>
            <p:spPr bwMode="auto">
              <a:xfrm>
                <a:off x="1744" y="3732"/>
                <a:ext cx="2" cy="3"/>
              </a:xfrm>
              <a:custGeom>
                <a:avLst/>
                <a:gdLst>
                  <a:gd name="T0" fmla="*/ 1 w 6"/>
                  <a:gd name="T1" fmla="*/ 3 h 7"/>
                  <a:gd name="T2" fmla="*/ 0 w 6"/>
                  <a:gd name="T3" fmla="*/ 1 h 7"/>
                  <a:gd name="T4" fmla="*/ 0 w 6"/>
                  <a:gd name="T5" fmla="*/ 0 h 7"/>
                  <a:gd name="T6" fmla="*/ 2 w 6"/>
                  <a:gd name="T7" fmla="*/ 3 h 7"/>
                  <a:gd name="T8" fmla="*/ 1 w 6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6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515"/>
              <p:cNvSpPr>
                <a:spLocks/>
              </p:cNvSpPr>
              <p:nvPr/>
            </p:nvSpPr>
            <p:spPr bwMode="auto">
              <a:xfrm>
                <a:off x="1744" y="3732"/>
                <a:ext cx="2" cy="2"/>
              </a:xfrm>
              <a:custGeom>
                <a:avLst/>
                <a:gdLst>
                  <a:gd name="T0" fmla="*/ 2 w 7"/>
                  <a:gd name="T1" fmla="*/ 2 h 6"/>
                  <a:gd name="T2" fmla="*/ 0 w 7"/>
                  <a:gd name="T3" fmla="*/ 1 h 6"/>
                  <a:gd name="T4" fmla="*/ 0 w 7"/>
                  <a:gd name="T5" fmla="*/ 0 h 6"/>
                  <a:gd name="T6" fmla="*/ 2 w 7"/>
                  <a:gd name="T7" fmla="*/ 2 h 6"/>
                  <a:gd name="T8" fmla="*/ 2 w 7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5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516"/>
              <p:cNvSpPr>
                <a:spLocks/>
              </p:cNvSpPr>
              <p:nvPr/>
            </p:nvSpPr>
            <p:spPr bwMode="auto">
              <a:xfrm>
                <a:off x="1745" y="3732"/>
                <a:ext cx="2" cy="2"/>
              </a:xfrm>
              <a:custGeom>
                <a:avLst/>
                <a:gdLst>
                  <a:gd name="T0" fmla="*/ 2 w 5"/>
                  <a:gd name="T1" fmla="*/ 2 h 8"/>
                  <a:gd name="T2" fmla="*/ 0 w 5"/>
                  <a:gd name="T3" fmla="*/ 0 h 8"/>
                  <a:gd name="T4" fmla="*/ 0 w 5"/>
                  <a:gd name="T5" fmla="*/ 0 h 8"/>
                  <a:gd name="T6" fmla="*/ 2 w 5"/>
                  <a:gd name="T7" fmla="*/ 2 h 8"/>
                  <a:gd name="T8" fmla="*/ 2 w 5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4" y="8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517"/>
              <p:cNvSpPr>
                <a:spLocks/>
              </p:cNvSpPr>
              <p:nvPr/>
            </p:nvSpPr>
            <p:spPr bwMode="auto">
              <a:xfrm>
                <a:off x="1746" y="3732"/>
                <a:ext cx="1" cy="1"/>
              </a:xfrm>
              <a:custGeom>
                <a:avLst/>
                <a:gdLst>
                  <a:gd name="T0" fmla="*/ 1 w 6"/>
                  <a:gd name="T1" fmla="*/ 1 h 7"/>
                  <a:gd name="T2" fmla="*/ 0 w 6"/>
                  <a:gd name="T3" fmla="*/ 0 h 7"/>
                  <a:gd name="T4" fmla="*/ 0 w 6"/>
                  <a:gd name="T5" fmla="*/ 0 h 7"/>
                  <a:gd name="T6" fmla="*/ 1 w 6"/>
                  <a:gd name="T7" fmla="*/ 1 h 7"/>
                  <a:gd name="T8" fmla="*/ 1 w 6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518"/>
              <p:cNvSpPr>
                <a:spLocks/>
              </p:cNvSpPr>
              <p:nvPr/>
            </p:nvSpPr>
            <p:spPr bwMode="auto">
              <a:xfrm>
                <a:off x="1746" y="3731"/>
                <a:ext cx="1" cy="2"/>
              </a:xfrm>
              <a:custGeom>
                <a:avLst/>
                <a:gdLst>
                  <a:gd name="T0" fmla="*/ 1 w 4"/>
                  <a:gd name="T1" fmla="*/ 2 h 9"/>
                  <a:gd name="T2" fmla="*/ 0 w 4"/>
                  <a:gd name="T3" fmla="*/ 0 h 9"/>
                  <a:gd name="T4" fmla="*/ 0 w 4"/>
                  <a:gd name="T5" fmla="*/ 0 h 9"/>
                  <a:gd name="T6" fmla="*/ 1 w 4"/>
                  <a:gd name="T7" fmla="*/ 2 h 9"/>
                  <a:gd name="T8" fmla="*/ 1 w 4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519"/>
              <p:cNvSpPr>
                <a:spLocks/>
              </p:cNvSpPr>
              <p:nvPr/>
            </p:nvSpPr>
            <p:spPr bwMode="auto">
              <a:xfrm>
                <a:off x="1746" y="3732"/>
                <a:ext cx="2" cy="1"/>
              </a:xfrm>
              <a:custGeom>
                <a:avLst/>
                <a:gdLst>
                  <a:gd name="T0" fmla="*/ 0 w 5"/>
                  <a:gd name="T1" fmla="*/ 1 h 5"/>
                  <a:gd name="T2" fmla="*/ 2 w 5"/>
                  <a:gd name="T3" fmla="*/ 0 h 5"/>
                  <a:gd name="T4" fmla="*/ 2 w 5"/>
                  <a:gd name="T5" fmla="*/ 0 h 5"/>
                  <a:gd name="T6" fmla="*/ 0 w 5"/>
                  <a:gd name="T7" fmla="*/ 1 h 5"/>
                  <a:gd name="T8" fmla="*/ 0 w 5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520"/>
              <p:cNvSpPr>
                <a:spLocks/>
              </p:cNvSpPr>
              <p:nvPr/>
            </p:nvSpPr>
            <p:spPr bwMode="auto">
              <a:xfrm>
                <a:off x="1746" y="3732"/>
                <a:ext cx="3" cy="2"/>
              </a:xfrm>
              <a:custGeom>
                <a:avLst/>
                <a:gdLst>
                  <a:gd name="T0" fmla="*/ 0 w 9"/>
                  <a:gd name="T1" fmla="*/ 1 h 7"/>
                  <a:gd name="T2" fmla="*/ 3 w 9"/>
                  <a:gd name="T3" fmla="*/ 0 h 7"/>
                  <a:gd name="T4" fmla="*/ 3 w 9"/>
                  <a:gd name="T5" fmla="*/ 1 h 7"/>
                  <a:gd name="T6" fmla="*/ 0 w 9"/>
                  <a:gd name="T7" fmla="*/ 2 h 7"/>
                  <a:gd name="T8" fmla="*/ 0 w 9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lnTo>
                      <a:pt x="8" y="0"/>
                    </a:lnTo>
                    <a:lnTo>
                      <a:pt x="9" y="4"/>
                    </a:lnTo>
                    <a:lnTo>
                      <a:pt x="1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521"/>
              <p:cNvSpPr>
                <a:spLocks/>
              </p:cNvSpPr>
              <p:nvPr/>
            </p:nvSpPr>
            <p:spPr bwMode="auto">
              <a:xfrm>
                <a:off x="1747" y="3733"/>
                <a:ext cx="2" cy="2"/>
              </a:xfrm>
              <a:custGeom>
                <a:avLst/>
                <a:gdLst>
                  <a:gd name="T0" fmla="*/ 0 w 7"/>
                  <a:gd name="T1" fmla="*/ 2 h 5"/>
                  <a:gd name="T2" fmla="*/ 2 w 7"/>
                  <a:gd name="T3" fmla="*/ 0 h 5"/>
                  <a:gd name="T4" fmla="*/ 2 w 7"/>
                  <a:gd name="T5" fmla="*/ 0 h 5"/>
                  <a:gd name="T6" fmla="*/ 1 w 7"/>
                  <a:gd name="T7" fmla="*/ 2 h 5"/>
                  <a:gd name="T8" fmla="*/ 0 w 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4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522"/>
              <p:cNvSpPr>
                <a:spLocks/>
              </p:cNvSpPr>
              <p:nvPr/>
            </p:nvSpPr>
            <p:spPr bwMode="auto">
              <a:xfrm>
                <a:off x="1747" y="3733"/>
                <a:ext cx="2" cy="2"/>
              </a:xfrm>
              <a:custGeom>
                <a:avLst/>
                <a:gdLst>
                  <a:gd name="T0" fmla="*/ 2 w 8"/>
                  <a:gd name="T1" fmla="*/ 2 h 5"/>
                  <a:gd name="T2" fmla="*/ 0 w 8"/>
                  <a:gd name="T3" fmla="*/ 1 h 5"/>
                  <a:gd name="T4" fmla="*/ 1 w 8"/>
                  <a:gd name="T5" fmla="*/ 0 h 5"/>
                  <a:gd name="T6" fmla="*/ 2 w 8"/>
                  <a:gd name="T7" fmla="*/ 1 h 5"/>
                  <a:gd name="T8" fmla="*/ 2 w 8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8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523"/>
              <p:cNvSpPr>
                <a:spLocks/>
              </p:cNvSpPr>
              <p:nvPr/>
            </p:nvSpPr>
            <p:spPr bwMode="auto">
              <a:xfrm>
                <a:off x="1747" y="3732"/>
                <a:ext cx="2" cy="1"/>
              </a:xfrm>
              <a:custGeom>
                <a:avLst/>
                <a:gdLst>
                  <a:gd name="T0" fmla="*/ 2 w 8"/>
                  <a:gd name="T1" fmla="*/ 1 h 5"/>
                  <a:gd name="T2" fmla="*/ 0 w 8"/>
                  <a:gd name="T3" fmla="*/ 0 h 5"/>
                  <a:gd name="T4" fmla="*/ 0 w 8"/>
                  <a:gd name="T5" fmla="*/ 0 h 5"/>
                  <a:gd name="T6" fmla="*/ 2 w 8"/>
                  <a:gd name="T7" fmla="*/ 0 h 5"/>
                  <a:gd name="T8" fmla="*/ 2 w 8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8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524"/>
              <p:cNvSpPr>
                <a:spLocks/>
              </p:cNvSpPr>
              <p:nvPr/>
            </p:nvSpPr>
            <p:spPr bwMode="auto">
              <a:xfrm>
                <a:off x="1747" y="3731"/>
                <a:ext cx="3" cy="2"/>
              </a:xfrm>
              <a:custGeom>
                <a:avLst/>
                <a:gdLst>
                  <a:gd name="T0" fmla="*/ 3 w 8"/>
                  <a:gd name="T1" fmla="*/ 2 h 6"/>
                  <a:gd name="T2" fmla="*/ 0 w 8"/>
                  <a:gd name="T3" fmla="*/ 1 h 6"/>
                  <a:gd name="T4" fmla="*/ 0 w 8"/>
                  <a:gd name="T5" fmla="*/ 0 h 6"/>
                  <a:gd name="T6" fmla="*/ 3 w 8"/>
                  <a:gd name="T7" fmla="*/ 1 h 6"/>
                  <a:gd name="T8" fmla="*/ 3 w 8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8" y="3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525"/>
              <p:cNvSpPr>
                <a:spLocks/>
              </p:cNvSpPr>
              <p:nvPr/>
            </p:nvSpPr>
            <p:spPr bwMode="auto">
              <a:xfrm>
                <a:off x="1748" y="3730"/>
                <a:ext cx="2" cy="2"/>
              </a:xfrm>
              <a:custGeom>
                <a:avLst/>
                <a:gdLst>
                  <a:gd name="T0" fmla="*/ 2 w 5"/>
                  <a:gd name="T1" fmla="*/ 2 h 6"/>
                  <a:gd name="T2" fmla="*/ 0 w 5"/>
                  <a:gd name="T3" fmla="*/ 0 h 6"/>
                  <a:gd name="T4" fmla="*/ 0 w 5"/>
                  <a:gd name="T5" fmla="*/ 0 h 6"/>
                  <a:gd name="T6" fmla="*/ 2 w 5"/>
                  <a:gd name="T7" fmla="*/ 2 h 6"/>
                  <a:gd name="T8" fmla="*/ 2 w 5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526"/>
              <p:cNvSpPr>
                <a:spLocks/>
              </p:cNvSpPr>
              <p:nvPr/>
            </p:nvSpPr>
            <p:spPr bwMode="auto">
              <a:xfrm>
                <a:off x="1749" y="3730"/>
                <a:ext cx="1" cy="2"/>
              </a:xfrm>
              <a:custGeom>
                <a:avLst/>
                <a:gdLst>
                  <a:gd name="T0" fmla="*/ 1 w 4"/>
                  <a:gd name="T1" fmla="*/ 2 h 8"/>
                  <a:gd name="T2" fmla="*/ 0 w 4"/>
                  <a:gd name="T3" fmla="*/ 0 h 8"/>
                  <a:gd name="T4" fmla="*/ 0 w 4"/>
                  <a:gd name="T5" fmla="*/ 0 h 8"/>
                  <a:gd name="T6" fmla="*/ 1 w 4"/>
                  <a:gd name="T7" fmla="*/ 2 h 8"/>
                  <a:gd name="T8" fmla="*/ 1 w 4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527"/>
              <p:cNvSpPr>
                <a:spLocks/>
              </p:cNvSpPr>
              <p:nvPr/>
            </p:nvSpPr>
            <p:spPr bwMode="auto">
              <a:xfrm>
                <a:off x="1749" y="3730"/>
                <a:ext cx="1" cy="2"/>
              </a:xfrm>
              <a:custGeom>
                <a:avLst/>
                <a:gdLst>
                  <a:gd name="T0" fmla="*/ 1 w 7"/>
                  <a:gd name="T1" fmla="*/ 2 h 6"/>
                  <a:gd name="T2" fmla="*/ 0 w 7"/>
                  <a:gd name="T3" fmla="*/ 1 h 6"/>
                  <a:gd name="T4" fmla="*/ 0 w 7"/>
                  <a:gd name="T5" fmla="*/ 0 h 6"/>
                  <a:gd name="T6" fmla="*/ 1 w 7"/>
                  <a:gd name="T7" fmla="*/ 1 h 6"/>
                  <a:gd name="T8" fmla="*/ 1 w 7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528"/>
              <p:cNvSpPr>
                <a:spLocks/>
              </p:cNvSpPr>
              <p:nvPr/>
            </p:nvSpPr>
            <p:spPr bwMode="auto">
              <a:xfrm>
                <a:off x="1749" y="3729"/>
                <a:ext cx="2" cy="2"/>
              </a:xfrm>
              <a:custGeom>
                <a:avLst/>
                <a:gdLst>
                  <a:gd name="T0" fmla="*/ 2 w 7"/>
                  <a:gd name="T1" fmla="*/ 2 h 5"/>
                  <a:gd name="T2" fmla="*/ 0 w 7"/>
                  <a:gd name="T3" fmla="*/ 0 h 5"/>
                  <a:gd name="T4" fmla="*/ 1 w 7"/>
                  <a:gd name="T5" fmla="*/ 0 h 5"/>
                  <a:gd name="T6" fmla="*/ 2 w 7"/>
                  <a:gd name="T7" fmla="*/ 2 h 5"/>
                  <a:gd name="T8" fmla="*/ 2 w 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529"/>
              <p:cNvSpPr>
                <a:spLocks/>
              </p:cNvSpPr>
              <p:nvPr/>
            </p:nvSpPr>
            <p:spPr bwMode="auto">
              <a:xfrm>
                <a:off x="1749" y="3729"/>
                <a:ext cx="3" cy="1"/>
              </a:xfrm>
              <a:custGeom>
                <a:avLst/>
                <a:gdLst>
                  <a:gd name="T0" fmla="*/ 2 w 7"/>
                  <a:gd name="T1" fmla="*/ 1 h 5"/>
                  <a:gd name="T2" fmla="*/ 0 w 7"/>
                  <a:gd name="T3" fmla="*/ 0 h 5"/>
                  <a:gd name="T4" fmla="*/ 0 w 7"/>
                  <a:gd name="T5" fmla="*/ 0 h 5"/>
                  <a:gd name="T6" fmla="*/ 3 w 7"/>
                  <a:gd name="T7" fmla="*/ 1 h 5"/>
                  <a:gd name="T8" fmla="*/ 2 w 7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Freeform 530"/>
              <p:cNvSpPr>
                <a:spLocks/>
              </p:cNvSpPr>
              <p:nvPr/>
            </p:nvSpPr>
            <p:spPr bwMode="auto">
              <a:xfrm>
                <a:off x="1750" y="3728"/>
                <a:ext cx="2" cy="2"/>
              </a:xfrm>
              <a:custGeom>
                <a:avLst/>
                <a:gdLst>
                  <a:gd name="T0" fmla="*/ 2 w 7"/>
                  <a:gd name="T1" fmla="*/ 2 h 7"/>
                  <a:gd name="T2" fmla="*/ 0 w 7"/>
                  <a:gd name="T3" fmla="*/ 0 h 7"/>
                  <a:gd name="T4" fmla="*/ 1 w 7"/>
                  <a:gd name="T5" fmla="*/ 0 h 7"/>
                  <a:gd name="T6" fmla="*/ 2 w 7"/>
                  <a:gd name="T7" fmla="*/ 1 h 7"/>
                  <a:gd name="T8" fmla="*/ 2 w 7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Rectangle 531"/>
              <p:cNvSpPr>
                <a:spLocks noChangeArrowheads="1"/>
              </p:cNvSpPr>
              <p:nvPr/>
            </p:nvSpPr>
            <p:spPr bwMode="auto">
              <a:xfrm>
                <a:off x="1751" y="3728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Rectangle 532"/>
              <p:cNvSpPr>
                <a:spLocks noChangeArrowheads="1"/>
              </p:cNvSpPr>
              <p:nvPr/>
            </p:nvSpPr>
            <p:spPr bwMode="auto">
              <a:xfrm>
                <a:off x="1752" y="3728"/>
                <a:ext cx="0" cy="2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533"/>
              <p:cNvSpPr>
                <a:spLocks/>
              </p:cNvSpPr>
              <p:nvPr/>
            </p:nvSpPr>
            <p:spPr bwMode="auto">
              <a:xfrm>
                <a:off x="1752" y="3728"/>
                <a:ext cx="0" cy="2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0 h 7"/>
                  <a:gd name="T4" fmla="*/ 1 w 2"/>
                  <a:gd name="T5" fmla="*/ 0 h 7"/>
                  <a:gd name="T6" fmla="*/ 1 w 2"/>
                  <a:gd name="T7" fmla="*/ 2 h 7"/>
                  <a:gd name="T8" fmla="*/ 1 w 2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534"/>
              <p:cNvSpPr>
                <a:spLocks/>
              </p:cNvSpPr>
              <p:nvPr/>
            </p:nvSpPr>
            <p:spPr bwMode="auto">
              <a:xfrm>
                <a:off x="1751" y="3728"/>
                <a:ext cx="2" cy="2"/>
              </a:xfrm>
              <a:custGeom>
                <a:avLst/>
                <a:gdLst>
                  <a:gd name="T0" fmla="*/ 2 w 7"/>
                  <a:gd name="T1" fmla="*/ 2 h 7"/>
                  <a:gd name="T2" fmla="*/ 0 w 7"/>
                  <a:gd name="T3" fmla="*/ 1 h 7"/>
                  <a:gd name="T4" fmla="*/ 1 w 7"/>
                  <a:gd name="T5" fmla="*/ 0 h 7"/>
                  <a:gd name="T6" fmla="*/ 2 w 7"/>
                  <a:gd name="T7" fmla="*/ 2 h 7"/>
                  <a:gd name="T8" fmla="*/ 2 w 7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7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6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535"/>
              <p:cNvSpPr>
                <a:spLocks/>
              </p:cNvSpPr>
              <p:nvPr/>
            </p:nvSpPr>
            <p:spPr bwMode="auto">
              <a:xfrm>
                <a:off x="1752" y="3728"/>
                <a:ext cx="1" cy="1"/>
              </a:xfrm>
              <a:custGeom>
                <a:avLst/>
                <a:gdLst>
                  <a:gd name="T0" fmla="*/ 1 w 6"/>
                  <a:gd name="T1" fmla="*/ 1 h 6"/>
                  <a:gd name="T2" fmla="*/ 0 w 6"/>
                  <a:gd name="T3" fmla="*/ 0 h 6"/>
                  <a:gd name="T4" fmla="*/ 0 w 6"/>
                  <a:gd name="T5" fmla="*/ 0 h 6"/>
                  <a:gd name="T6" fmla="*/ 1 w 6"/>
                  <a:gd name="T7" fmla="*/ 1 h 6"/>
                  <a:gd name="T8" fmla="*/ 1 w 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536"/>
              <p:cNvSpPr>
                <a:spLocks/>
              </p:cNvSpPr>
              <p:nvPr/>
            </p:nvSpPr>
            <p:spPr bwMode="auto">
              <a:xfrm>
                <a:off x="1752" y="3727"/>
                <a:ext cx="2" cy="2"/>
              </a:xfrm>
              <a:custGeom>
                <a:avLst/>
                <a:gdLst>
                  <a:gd name="T0" fmla="*/ 1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2 w 7"/>
                  <a:gd name="T7" fmla="*/ 2 h 5"/>
                  <a:gd name="T8" fmla="*/ 1 w 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537"/>
              <p:cNvSpPr>
                <a:spLocks/>
              </p:cNvSpPr>
              <p:nvPr/>
            </p:nvSpPr>
            <p:spPr bwMode="auto">
              <a:xfrm>
                <a:off x="1752" y="3726"/>
                <a:ext cx="2" cy="3"/>
              </a:xfrm>
              <a:custGeom>
                <a:avLst/>
                <a:gdLst>
                  <a:gd name="T0" fmla="*/ 2 w 7"/>
                  <a:gd name="T1" fmla="*/ 3 h 8"/>
                  <a:gd name="T2" fmla="*/ 0 w 7"/>
                  <a:gd name="T3" fmla="*/ 0 h 8"/>
                  <a:gd name="T4" fmla="*/ 1 w 7"/>
                  <a:gd name="T5" fmla="*/ 0 h 8"/>
                  <a:gd name="T6" fmla="*/ 2 w 7"/>
                  <a:gd name="T7" fmla="*/ 3 h 8"/>
                  <a:gd name="T8" fmla="*/ 2 w 7"/>
                  <a:gd name="T9" fmla="*/ 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6" y="8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7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538"/>
              <p:cNvSpPr>
                <a:spLocks/>
              </p:cNvSpPr>
              <p:nvPr/>
            </p:nvSpPr>
            <p:spPr bwMode="auto">
              <a:xfrm>
                <a:off x="1753" y="3726"/>
                <a:ext cx="1" cy="2"/>
              </a:xfrm>
              <a:custGeom>
                <a:avLst/>
                <a:gdLst>
                  <a:gd name="T0" fmla="*/ 1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1 w 7"/>
                  <a:gd name="T7" fmla="*/ 2 h 5"/>
                  <a:gd name="T8" fmla="*/ 1 w 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539"/>
              <p:cNvSpPr>
                <a:spLocks/>
              </p:cNvSpPr>
              <p:nvPr/>
            </p:nvSpPr>
            <p:spPr bwMode="auto">
              <a:xfrm>
                <a:off x="1753" y="3726"/>
                <a:ext cx="1" cy="2"/>
              </a:xfrm>
              <a:custGeom>
                <a:avLst/>
                <a:gdLst>
                  <a:gd name="T0" fmla="*/ 1 w 5"/>
                  <a:gd name="T1" fmla="*/ 2 h 6"/>
                  <a:gd name="T2" fmla="*/ 0 w 5"/>
                  <a:gd name="T3" fmla="*/ 0 h 6"/>
                  <a:gd name="T4" fmla="*/ 0 w 5"/>
                  <a:gd name="T5" fmla="*/ 0 h 6"/>
                  <a:gd name="T6" fmla="*/ 1 w 5"/>
                  <a:gd name="T7" fmla="*/ 2 h 6"/>
                  <a:gd name="T8" fmla="*/ 1 w 5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540"/>
              <p:cNvSpPr>
                <a:spLocks/>
              </p:cNvSpPr>
              <p:nvPr/>
            </p:nvSpPr>
            <p:spPr bwMode="auto">
              <a:xfrm>
                <a:off x="1753" y="3726"/>
                <a:ext cx="2" cy="2"/>
              </a:xfrm>
              <a:custGeom>
                <a:avLst/>
                <a:gdLst>
                  <a:gd name="T0" fmla="*/ 2 w 6"/>
                  <a:gd name="T1" fmla="*/ 2 h 5"/>
                  <a:gd name="T2" fmla="*/ 0 w 6"/>
                  <a:gd name="T3" fmla="*/ 0 h 5"/>
                  <a:gd name="T4" fmla="*/ 1 w 6"/>
                  <a:gd name="T5" fmla="*/ 0 h 5"/>
                  <a:gd name="T6" fmla="*/ 2 w 6"/>
                  <a:gd name="T7" fmla="*/ 2 h 5"/>
                  <a:gd name="T8" fmla="*/ 2 w 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541"/>
              <p:cNvSpPr>
                <a:spLocks/>
              </p:cNvSpPr>
              <p:nvPr/>
            </p:nvSpPr>
            <p:spPr bwMode="auto">
              <a:xfrm>
                <a:off x="1754" y="3725"/>
                <a:ext cx="2" cy="2"/>
              </a:xfrm>
              <a:custGeom>
                <a:avLst/>
                <a:gdLst>
                  <a:gd name="T0" fmla="*/ 2 w 5"/>
                  <a:gd name="T1" fmla="*/ 2 h 7"/>
                  <a:gd name="T2" fmla="*/ 0 w 5"/>
                  <a:gd name="T3" fmla="*/ 0 h 7"/>
                  <a:gd name="T4" fmla="*/ 0 w 5"/>
                  <a:gd name="T5" fmla="*/ 0 h 7"/>
                  <a:gd name="T6" fmla="*/ 2 w 5"/>
                  <a:gd name="T7" fmla="*/ 1 h 7"/>
                  <a:gd name="T8" fmla="*/ 2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542"/>
              <p:cNvSpPr>
                <a:spLocks/>
              </p:cNvSpPr>
              <p:nvPr/>
            </p:nvSpPr>
            <p:spPr bwMode="auto">
              <a:xfrm>
                <a:off x="1754" y="3725"/>
                <a:ext cx="2" cy="2"/>
              </a:xfrm>
              <a:custGeom>
                <a:avLst/>
                <a:gdLst>
                  <a:gd name="T0" fmla="*/ 1 w 6"/>
                  <a:gd name="T1" fmla="*/ 2 h 5"/>
                  <a:gd name="T2" fmla="*/ 0 w 6"/>
                  <a:gd name="T3" fmla="*/ 0 h 5"/>
                  <a:gd name="T4" fmla="*/ 1 w 6"/>
                  <a:gd name="T5" fmla="*/ 0 h 5"/>
                  <a:gd name="T6" fmla="*/ 2 w 6"/>
                  <a:gd name="T7" fmla="*/ 2 h 5"/>
                  <a:gd name="T8" fmla="*/ 1 w 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543"/>
              <p:cNvSpPr>
                <a:spLocks/>
              </p:cNvSpPr>
              <p:nvPr/>
            </p:nvSpPr>
            <p:spPr bwMode="auto">
              <a:xfrm>
                <a:off x="1754" y="3725"/>
                <a:ext cx="2" cy="2"/>
              </a:xfrm>
              <a:custGeom>
                <a:avLst/>
                <a:gdLst>
                  <a:gd name="T0" fmla="*/ 2 w 5"/>
                  <a:gd name="T1" fmla="*/ 2 h 7"/>
                  <a:gd name="T2" fmla="*/ 0 w 5"/>
                  <a:gd name="T3" fmla="*/ 1 h 7"/>
                  <a:gd name="T4" fmla="*/ 0 w 5"/>
                  <a:gd name="T5" fmla="*/ 0 h 7"/>
                  <a:gd name="T6" fmla="*/ 2 w 5"/>
                  <a:gd name="T7" fmla="*/ 2 h 7"/>
                  <a:gd name="T8" fmla="*/ 2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544"/>
              <p:cNvSpPr>
                <a:spLocks/>
              </p:cNvSpPr>
              <p:nvPr/>
            </p:nvSpPr>
            <p:spPr bwMode="auto">
              <a:xfrm>
                <a:off x="1754" y="3725"/>
                <a:ext cx="3" cy="1"/>
              </a:xfrm>
              <a:custGeom>
                <a:avLst/>
                <a:gdLst>
                  <a:gd name="T0" fmla="*/ 3 w 6"/>
                  <a:gd name="T1" fmla="*/ 1 h 7"/>
                  <a:gd name="T2" fmla="*/ 0 w 6"/>
                  <a:gd name="T3" fmla="*/ 0 h 7"/>
                  <a:gd name="T4" fmla="*/ 1 w 6"/>
                  <a:gd name="T5" fmla="*/ 0 h 7"/>
                  <a:gd name="T6" fmla="*/ 3 w 6"/>
                  <a:gd name="T7" fmla="*/ 1 h 7"/>
                  <a:gd name="T8" fmla="*/ 3 w 6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6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545"/>
              <p:cNvSpPr>
                <a:spLocks/>
              </p:cNvSpPr>
              <p:nvPr/>
            </p:nvSpPr>
            <p:spPr bwMode="auto">
              <a:xfrm>
                <a:off x="1756" y="3725"/>
                <a:ext cx="1" cy="1"/>
              </a:xfrm>
              <a:custGeom>
                <a:avLst/>
                <a:gdLst>
                  <a:gd name="T0" fmla="*/ 1 w 4"/>
                  <a:gd name="T1" fmla="*/ 1 h 7"/>
                  <a:gd name="T2" fmla="*/ 0 w 4"/>
                  <a:gd name="T3" fmla="*/ 0 h 7"/>
                  <a:gd name="T4" fmla="*/ 1 w 4"/>
                  <a:gd name="T5" fmla="*/ 0 h 7"/>
                  <a:gd name="T6" fmla="*/ 1 w 4"/>
                  <a:gd name="T7" fmla="*/ 1 h 7"/>
                  <a:gd name="T8" fmla="*/ 1 w 4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546"/>
              <p:cNvSpPr>
                <a:spLocks/>
              </p:cNvSpPr>
              <p:nvPr/>
            </p:nvSpPr>
            <p:spPr bwMode="auto">
              <a:xfrm>
                <a:off x="1756" y="3724"/>
                <a:ext cx="1" cy="2"/>
              </a:xfrm>
              <a:custGeom>
                <a:avLst/>
                <a:gdLst>
                  <a:gd name="T0" fmla="*/ 1 w 4"/>
                  <a:gd name="T1" fmla="*/ 2 h 8"/>
                  <a:gd name="T2" fmla="*/ 0 w 4"/>
                  <a:gd name="T3" fmla="*/ 0 h 8"/>
                  <a:gd name="T4" fmla="*/ 0 w 4"/>
                  <a:gd name="T5" fmla="*/ 0 h 8"/>
                  <a:gd name="T6" fmla="*/ 1 w 4"/>
                  <a:gd name="T7" fmla="*/ 2 h 8"/>
                  <a:gd name="T8" fmla="*/ 1 w 4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547"/>
              <p:cNvSpPr>
                <a:spLocks/>
              </p:cNvSpPr>
              <p:nvPr/>
            </p:nvSpPr>
            <p:spPr bwMode="auto">
              <a:xfrm>
                <a:off x="1756" y="3724"/>
                <a:ext cx="1" cy="2"/>
              </a:xfrm>
              <a:custGeom>
                <a:avLst/>
                <a:gdLst>
                  <a:gd name="T0" fmla="*/ 1 w 4"/>
                  <a:gd name="T1" fmla="*/ 2 h 7"/>
                  <a:gd name="T2" fmla="*/ 0 w 4"/>
                  <a:gd name="T3" fmla="*/ 0 h 7"/>
                  <a:gd name="T4" fmla="*/ 0 w 4"/>
                  <a:gd name="T5" fmla="*/ 0 h 7"/>
                  <a:gd name="T6" fmla="*/ 1 w 4"/>
                  <a:gd name="T7" fmla="*/ 2 h 7"/>
                  <a:gd name="T8" fmla="*/ 1 w 4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548"/>
              <p:cNvSpPr>
                <a:spLocks/>
              </p:cNvSpPr>
              <p:nvPr/>
            </p:nvSpPr>
            <p:spPr bwMode="auto">
              <a:xfrm>
                <a:off x="1756" y="3725"/>
                <a:ext cx="2" cy="1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0 h 6"/>
                  <a:gd name="T4" fmla="*/ 2 w 7"/>
                  <a:gd name="T5" fmla="*/ 1 h 6"/>
                  <a:gd name="T6" fmla="*/ 0 w 7"/>
                  <a:gd name="T7" fmla="*/ 1 h 6"/>
                  <a:gd name="T8" fmla="*/ 0 w 7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lnTo>
                      <a:pt x="5" y="0"/>
                    </a:lnTo>
                    <a:lnTo>
                      <a:pt x="7" y="3"/>
                    </a:lnTo>
                    <a:lnTo>
                      <a:pt x="1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549"/>
              <p:cNvSpPr>
                <a:spLocks/>
              </p:cNvSpPr>
              <p:nvPr/>
            </p:nvSpPr>
            <p:spPr bwMode="auto">
              <a:xfrm>
                <a:off x="1756" y="3725"/>
                <a:ext cx="3" cy="2"/>
              </a:xfrm>
              <a:custGeom>
                <a:avLst/>
                <a:gdLst>
                  <a:gd name="T0" fmla="*/ 0 w 8"/>
                  <a:gd name="T1" fmla="*/ 1 h 5"/>
                  <a:gd name="T2" fmla="*/ 3 w 8"/>
                  <a:gd name="T3" fmla="*/ 0 h 5"/>
                  <a:gd name="T4" fmla="*/ 3 w 8"/>
                  <a:gd name="T5" fmla="*/ 1 h 5"/>
                  <a:gd name="T6" fmla="*/ 0 w 8"/>
                  <a:gd name="T7" fmla="*/ 2 h 5"/>
                  <a:gd name="T8" fmla="*/ 0 w 8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lnTo>
                      <a:pt x="7" y="0"/>
                    </a:lnTo>
                    <a:lnTo>
                      <a:pt x="8" y="3"/>
                    </a:lnTo>
                    <a:lnTo>
                      <a:pt x="1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550"/>
              <p:cNvSpPr>
                <a:spLocks/>
              </p:cNvSpPr>
              <p:nvPr/>
            </p:nvSpPr>
            <p:spPr bwMode="auto">
              <a:xfrm>
                <a:off x="1757" y="3726"/>
                <a:ext cx="2" cy="1"/>
              </a:xfrm>
              <a:custGeom>
                <a:avLst/>
                <a:gdLst>
                  <a:gd name="T0" fmla="*/ 0 w 5"/>
                  <a:gd name="T1" fmla="*/ 1 h 6"/>
                  <a:gd name="T2" fmla="*/ 2 w 5"/>
                  <a:gd name="T3" fmla="*/ 0 h 6"/>
                  <a:gd name="T4" fmla="*/ 2 w 5"/>
                  <a:gd name="T5" fmla="*/ 0 h 6"/>
                  <a:gd name="T6" fmla="*/ 0 w 5"/>
                  <a:gd name="T7" fmla="*/ 1 h 6"/>
                  <a:gd name="T8" fmla="*/ 0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551"/>
              <p:cNvSpPr>
                <a:spLocks noChangeArrowheads="1"/>
              </p:cNvSpPr>
              <p:nvPr/>
            </p:nvSpPr>
            <p:spPr bwMode="auto">
              <a:xfrm>
                <a:off x="1758" y="3726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Freeform 552"/>
              <p:cNvSpPr>
                <a:spLocks/>
              </p:cNvSpPr>
              <p:nvPr/>
            </p:nvSpPr>
            <p:spPr bwMode="auto">
              <a:xfrm>
                <a:off x="1757" y="3725"/>
                <a:ext cx="3" cy="2"/>
              </a:xfrm>
              <a:custGeom>
                <a:avLst/>
                <a:gdLst>
                  <a:gd name="T0" fmla="*/ 3 w 8"/>
                  <a:gd name="T1" fmla="*/ 2 h 5"/>
                  <a:gd name="T2" fmla="*/ 0 w 8"/>
                  <a:gd name="T3" fmla="*/ 2 h 5"/>
                  <a:gd name="T4" fmla="*/ 0 w 8"/>
                  <a:gd name="T5" fmla="*/ 0 h 5"/>
                  <a:gd name="T6" fmla="*/ 3 w 8"/>
                  <a:gd name="T7" fmla="*/ 0 h 5"/>
                  <a:gd name="T8" fmla="*/ 3 w 8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8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553"/>
              <p:cNvSpPr>
                <a:spLocks/>
              </p:cNvSpPr>
              <p:nvPr/>
            </p:nvSpPr>
            <p:spPr bwMode="auto">
              <a:xfrm>
                <a:off x="1758" y="3724"/>
                <a:ext cx="2" cy="2"/>
              </a:xfrm>
              <a:custGeom>
                <a:avLst/>
                <a:gdLst>
                  <a:gd name="T0" fmla="*/ 2 w 9"/>
                  <a:gd name="T1" fmla="*/ 2 h 5"/>
                  <a:gd name="T2" fmla="*/ 0 w 9"/>
                  <a:gd name="T3" fmla="*/ 2 h 5"/>
                  <a:gd name="T4" fmla="*/ 0 w 9"/>
                  <a:gd name="T5" fmla="*/ 0 h 5"/>
                  <a:gd name="T6" fmla="*/ 2 w 9"/>
                  <a:gd name="T7" fmla="*/ 0 h 5"/>
                  <a:gd name="T8" fmla="*/ 2 w 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7" y="5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9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554"/>
              <p:cNvSpPr>
                <a:spLocks noChangeArrowheads="1"/>
              </p:cNvSpPr>
              <p:nvPr/>
            </p:nvSpPr>
            <p:spPr bwMode="auto">
              <a:xfrm>
                <a:off x="1759" y="3723"/>
                <a:ext cx="1" cy="3"/>
              </a:xfrm>
              <a:prstGeom prst="rect">
                <a:avLst/>
              </a:prstGeom>
              <a:solidFill>
                <a:srgbClr val="000000"/>
              </a:solidFill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55"/>
              <p:cNvSpPr>
                <a:spLocks/>
              </p:cNvSpPr>
              <p:nvPr/>
            </p:nvSpPr>
            <p:spPr bwMode="auto">
              <a:xfrm>
                <a:off x="1759" y="3723"/>
                <a:ext cx="1" cy="2"/>
              </a:xfrm>
              <a:custGeom>
                <a:avLst/>
                <a:gdLst>
                  <a:gd name="T0" fmla="*/ 0 w 4"/>
                  <a:gd name="T1" fmla="*/ 2 h 7"/>
                  <a:gd name="T2" fmla="*/ 1 w 4"/>
                  <a:gd name="T3" fmla="*/ 0 h 7"/>
                  <a:gd name="T4" fmla="*/ 1 w 4"/>
                  <a:gd name="T5" fmla="*/ 0 h 7"/>
                  <a:gd name="T6" fmla="*/ 0 w 4"/>
                  <a:gd name="T7" fmla="*/ 2 h 7"/>
                  <a:gd name="T8" fmla="*/ 0 w 4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1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56"/>
              <p:cNvSpPr>
                <a:spLocks/>
              </p:cNvSpPr>
              <p:nvPr/>
            </p:nvSpPr>
            <p:spPr bwMode="auto">
              <a:xfrm>
                <a:off x="1759" y="3723"/>
                <a:ext cx="1" cy="2"/>
              </a:xfrm>
              <a:custGeom>
                <a:avLst/>
                <a:gdLst>
                  <a:gd name="T0" fmla="*/ 0 w 3"/>
                  <a:gd name="T1" fmla="*/ 2 h 7"/>
                  <a:gd name="T2" fmla="*/ 0 w 3"/>
                  <a:gd name="T3" fmla="*/ 0 h 7"/>
                  <a:gd name="T4" fmla="*/ 0 w 3"/>
                  <a:gd name="T5" fmla="*/ 0 h 7"/>
                  <a:gd name="T6" fmla="*/ 1 w 3"/>
                  <a:gd name="T7" fmla="*/ 2 h 7"/>
                  <a:gd name="T8" fmla="*/ 0 w 3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57"/>
              <p:cNvSpPr>
                <a:spLocks/>
              </p:cNvSpPr>
              <p:nvPr/>
            </p:nvSpPr>
            <p:spPr bwMode="auto">
              <a:xfrm>
                <a:off x="1759" y="3723"/>
                <a:ext cx="2" cy="2"/>
              </a:xfrm>
              <a:custGeom>
                <a:avLst/>
                <a:gdLst>
                  <a:gd name="T0" fmla="*/ 2 w 5"/>
                  <a:gd name="T1" fmla="*/ 2 h 7"/>
                  <a:gd name="T2" fmla="*/ 0 w 5"/>
                  <a:gd name="T3" fmla="*/ 0 h 7"/>
                  <a:gd name="T4" fmla="*/ 0 w 5"/>
                  <a:gd name="T5" fmla="*/ 0 h 7"/>
                  <a:gd name="T6" fmla="*/ 2 w 5"/>
                  <a:gd name="T7" fmla="*/ 1 h 7"/>
                  <a:gd name="T8" fmla="*/ 2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58"/>
              <p:cNvSpPr>
                <a:spLocks/>
              </p:cNvSpPr>
              <p:nvPr/>
            </p:nvSpPr>
            <p:spPr bwMode="auto">
              <a:xfrm>
                <a:off x="1760" y="3723"/>
                <a:ext cx="1" cy="2"/>
              </a:xfrm>
              <a:custGeom>
                <a:avLst/>
                <a:gdLst>
                  <a:gd name="T0" fmla="*/ 1 w 6"/>
                  <a:gd name="T1" fmla="*/ 2 h 6"/>
                  <a:gd name="T2" fmla="*/ 0 w 6"/>
                  <a:gd name="T3" fmla="*/ 0 h 6"/>
                  <a:gd name="T4" fmla="*/ 0 w 6"/>
                  <a:gd name="T5" fmla="*/ 0 h 6"/>
                  <a:gd name="T6" fmla="*/ 1 w 6"/>
                  <a:gd name="T7" fmla="*/ 2 h 6"/>
                  <a:gd name="T8" fmla="*/ 1 w 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9"/>
              <p:cNvSpPr>
                <a:spLocks/>
              </p:cNvSpPr>
              <p:nvPr/>
            </p:nvSpPr>
            <p:spPr bwMode="auto">
              <a:xfrm>
                <a:off x="1760" y="3722"/>
                <a:ext cx="2" cy="3"/>
              </a:xfrm>
              <a:custGeom>
                <a:avLst/>
                <a:gdLst>
                  <a:gd name="T0" fmla="*/ 2 w 5"/>
                  <a:gd name="T1" fmla="*/ 3 h 7"/>
                  <a:gd name="T2" fmla="*/ 0 w 5"/>
                  <a:gd name="T3" fmla="*/ 1 h 7"/>
                  <a:gd name="T4" fmla="*/ 0 w 5"/>
                  <a:gd name="T5" fmla="*/ 0 h 7"/>
                  <a:gd name="T6" fmla="*/ 2 w 5"/>
                  <a:gd name="T7" fmla="*/ 3 h 7"/>
                  <a:gd name="T8" fmla="*/ 2 w 5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0"/>
              <p:cNvSpPr>
                <a:spLocks/>
              </p:cNvSpPr>
              <p:nvPr/>
            </p:nvSpPr>
            <p:spPr bwMode="auto">
              <a:xfrm>
                <a:off x="1760" y="3722"/>
                <a:ext cx="2" cy="2"/>
              </a:xfrm>
              <a:custGeom>
                <a:avLst/>
                <a:gdLst>
                  <a:gd name="T0" fmla="*/ 2 w 5"/>
                  <a:gd name="T1" fmla="*/ 2 h 6"/>
                  <a:gd name="T2" fmla="*/ 0 w 5"/>
                  <a:gd name="T3" fmla="*/ 1 h 6"/>
                  <a:gd name="T4" fmla="*/ 0 w 5"/>
                  <a:gd name="T5" fmla="*/ 0 h 6"/>
                  <a:gd name="T6" fmla="*/ 2 w 5"/>
                  <a:gd name="T7" fmla="*/ 1 h 6"/>
                  <a:gd name="T8" fmla="*/ 2 w 5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Freeform 561"/>
              <p:cNvSpPr>
                <a:spLocks/>
              </p:cNvSpPr>
              <p:nvPr/>
            </p:nvSpPr>
            <p:spPr bwMode="auto">
              <a:xfrm>
                <a:off x="1761" y="3722"/>
                <a:ext cx="2" cy="2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0 h 7"/>
                  <a:gd name="T4" fmla="*/ 1 w 6"/>
                  <a:gd name="T5" fmla="*/ 0 h 7"/>
                  <a:gd name="T6" fmla="*/ 2 w 6"/>
                  <a:gd name="T7" fmla="*/ 1 h 7"/>
                  <a:gd name="T8" fmla="*/ 1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Freeform 562"/>
              <p:cNvSpPr>
                <a:spLocks/>
              </p:cNvSpPr>
              <p:nvPr/>
            </p:nvSpPr>
            <p:spPr bwMode="auto">
              <a:xfrm>
                <a:off x="1761" y="3722"/>
                <a:ext cx="2" cy="1"/>
              </a:xfrm>
              <a:custGeom>
                <a:avLst/>
                <a:gdLst>
                  <a:gd name="T0" fmla="*/ 2 w 9"/>
                  <a:gd name="T1" fmla="*/ 1 h 4"/>
                  <a:gd name="T2" fmla="*/ 0 w 9"/>
                  <a:gd name="T3" fmla="*/ 0 h 4"/>
                  <a:gd name="T4" fmla="*/ 0 w 9"/>
                  <a:gd name="T5" fmla="*/ 0 h 4"/>
                  <a:gd name="T6" fmla="*/ 2 w 9"/>
                  <a:gd name="T7" fmla="*/ 0 h 4"/>
                  <a:gd name="T8" fmla="*/ 2 w 9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7" y="4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9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63"/>
              <p:cNvSpPr>
                <a:spLocks/>
              </p:cNvSpPr>
              <p:nvPr/>
            </p:nvSpPr>
            <p:spPr bwMode="auto">
              <a:xfrm>
                <a:off x="1761" y="3720"/>
                <a:ext cx="3" cy="2"/>
              </a:xfrm>
              <a:custGeom>
                <a:avLst/>
                <a:gdLst>
                  <a:gd name="T0" fmla="*/ 3 w 8"/>
                  <a:gd name="T1" fmla="*/ 2 h 5"/>
                  <a:gd name="T2" fmla="*/ 0 w 8"/>
                  <a:gd name="T3" fmla="*/ 1 h 5"/>
                  <a:gd name="T4" fmla="*/ 0 w 8"/>
                  <a:gd name="T5" fmla="*/ 0 h 5"/>
                  <a:gd name="T6" fmla="*/ 3 w 8"/>
                  <a:gd name="T7" fmla="*/ 1 h 5"/>
                  <a:gd name="T8" fmla="*/ 3 w 8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8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564"/>
              <p:cNvSpPr>
                <a:spLocks/>
              </p:cNvSpPr>
              <p:nvPr/>
            </p:nvSpPr>
            <p:spPr bwMode="auto">
              <a:xfrm>
                <a:off x="1762" y="3720"/>
                <a:ext cx="2" cy="2"/>
              </a:xfrm>
              <a:custGeom>
                <a:avLst/>
                <a:gdLst>
                  <a:gd name="T0" fmla="*/ 2 w 7"/>
                  <a:gd name="T1" fmla="*/ 2 h 6"/>
                  <a:gd name="T2" fmla="*/ 0 w 7"/>
                  <a:gd name="T3" fmla="*/ 1 h 6"/>
                  <a:gd name="T4" fmla="*/ 0 w 7"/>
                  <a:gd name="T5" fmla="*/ 0 h 6"/>
                  <a:gd name="T6" fmla="*/ 2 w 7"/>
                  <a:gd name="T7" fmla="*/ 1 h 6"/>
                  <a:gd name="T8" fmla="*/ 2 w 7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7" y="3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565"/>
              <p:cNvSpPr>
                <a:spLocks/>
              </p:cNvSpPr>
              <p:nvPr/>
            </p:nvSpPr>
            <p:spPr bwMode="auto">
              <a:xfrm>
                <a:off x="1762" y="3719"/>
                <a:ext cx="2" cy="2"/>
              </a:xfrm>
              <a:custGeom>
                <a:avLst/>
                <a:gdLst>
                  <a:gd name="T0" fmla="*/ 2 w 8"/>
                  <a:gd name="T1" fmla="*/ 2 h 5"/>
                  <a:gd name="T2" fmla="*/ 0 w 8"/>
                  <a:gd name="T3" fmla="*/ 1 h 5"/>
                  <a:gd name="T4" fmla="*/ 0 w 8"/>
                  <a:gd name="T5" fmla="*/ 0 h 5"/>
                  <a:gd name="T6" fmla="*/ 2 w 8"/>
                  <a:gd name="T7" fmla="*/ 1 h 5"/>
                  <a:gd name="T8" fmla="*/ 2 w 8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8" y="2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566"/>
              <p:cNvSpPr>
                <a:spLocks/>
              </p:cNvSpPr>
              <p:nvPr/>
            </p:nvSpPr>
            <p:spPr bwMode="auto">
              <a:xfrm>
                <a:off x="1763" y="3719"/>
                <a:ext cx="1" cy="1"/>
              </a:xfrm>
              <a:custGeom>
                <a:avLst/>
                <a:gdLst>
                  <a:gd name="T0" fmla="*/ 1 w 5"/>
                  <a:gd name="T1" fmla="*/ 1 h 7"/>
                  <a:gd name="T2" fmla="*/ 0 w 5"/>
                  <a:gd name="T3" fmla="*/ 0 h 7"/>
                  <a:gd name="T4" fmla="*/ 0 w 5"/>
                  <a:gd name="T5" fmla="*/ 0 h 7"/>
                  <a:gd name="T6" fmla="*/ 1 w 5"/>
                  <a:gd name="T7" fmla="*/ 1 h 7"/>
                  <a:gd name="T8" fmla="*/ 1 w 5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567"/>
              <p:cNvSpPr>
                <a:spLocks/>
              </p:cNvSpPr>
              <p:nvPr/>
            </p:nvSpPr>
            <p:spPr bwMode="auto">
              <a:xfrm>
                <a:off x="1763" y="3719"/>
                <a:ext cx="1" cy="1"/>
              </a:xfrm>
              <a:custGeom>
                <a:avLst/>
                <a:gdLst>
                  <a:gd name="T0" fmla="*/ 1 w 6"/>
                  <a:gd name="T1" fmla="*/ 1 h 7"/>
                  <a:gd name="T2" fmla="*/ 0 w 6"/>
                  <a:gd name="T3" fmla="*/ 0 h 7"/>
                  <a:gd name="T4" fmla="*/ 0 w 6"/>
                  <a:gd name="T5" fmla="*/ 0 h 7"/>
                  <a:gd name="T6" fmla="*/ 1 w 6"/>
                  <a:gd name="T7" fmla="*/ 1 h 7"/>
                  <a:gd name="T8" fmla="*/ 1 w 6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568"/>
              <p:cNvSpPr>
                <a:spLocks/>
              </p:cNvSpPr>
              <p:nvPr/>
            </p:nvSpPr>
            <p:spPr bwMode="auto">
              <a:xfrm>
                <a:off x="1763" y="3718"/>
                <a:ext cx="3" cy="2"/>
              </a:xfrm>
              <a:custGeom>
                <a:avLst/>
                <a:gdLst>
                  <a:gd name="T0" fmla="*/ 2 w 8"/>
                  <a:gd name="T1" fmla="*/ 2 h 6"/>
                  <a:gd name="T2" fmla="*/ 0 w 8"/>
                  <a:gd name="T3" fmla="*/ 0 h 6"/>
                  <a:gd name="T4" fmla="*/ 1 w 8"/>
                  <a:gd name="T5" fmla="*/ 0 h 6"/>
                  <a:gd name="T6" fmla="*/ 3 w 8"/>
                  <a:gd name="T7" fmla="*/ 2 h 6"/>
                  <a:gd name="T8" fmla="*/ 2 w 8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8" y="5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569"/>
              <p:cNvSpPr>
                <a:spLocks/>
              </p:cNvSpPr>
              <p:nvPr/>
            </p:nvSpPr>
            <p:spPr bwMode="auto">
              <a:xfrm>
                <a:off x="1764" y="3718"/>
                <a:ext cx="2" cy="2"/>
              </a:xfrm>
              <a:custGeom>
                <a:avLst/>
                <a:gdLst>
                  <a:gd name="T0" fmla="*/ 2 w 5"/>
                  <a:gd name="T1" fmla="*/ 2 h 7"/>
                  <a:gd name="T2" fmla="*/ 0 w 5"/>
                  <a:gd name="T3" fmla="*/ 1 h 7"/>
                  <a:gd name="T4" fmla="*/ 0 w 5"/>
                  <a:gd name="T5" fmla="*/ 0 h 7"/>
                  <a:gd name="T6" fmla="*/ 2 w 5"/>
                  <a:gd name="T7" fmla="*/ 2 h 7"/>
                  <a:gd name="T8" fmla="*/ 2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570"/>
              <p:cNvSpPr>
                <a:spLocks/>
              </p:cNvSpPr>
              <p:nvPr/>
            </p:nvSpPr>
            <p:spPr bwMode="auto">
              <a:xfrm>
                <a:off x="1764" y="3717"/>
                <a:ext cx="2" cy="2"/>
              </a:xfrm>
              <a:custGeom>
                <a:avLst/>
                <a:gdLst>
                  <a:gd name="T0" fmla="*/ 1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2 w 7"/>
                  <a:gd name="T7" fmla="*/ 2 h 5"/>
                  <a:gd name="T8" fmla="*/ 1 w 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571"/>
              <p:cNvSpPr>
                <a:spLocks/>
              </p:cNvSpPr>
              <p:nvPr/>
            </p:nvSpPr>
            <p:spPr bwMode="auto">
              <a:xfrm>
                <a:off x="1764" y="3717"/>
                <a:ext cx="2" cy="2"/>
              </a:xfrm>
              <a:custGeom>
                <a:avLst/>
                <a:gdLst>
                  <a:gd name="T0" fmla="*/ 2 w 7"/>
                  <a:gd name="T1" fmla="*/ 2 h 6"/>
                  <a:gd name="T2" fmla="*/ 0 w 7"/>
                  <a:gd name="T3" fmla="*/ 0 h 6"/>
                  <a:gd name="T4" fmla="*/ 1 w 7"/>
                  <a:gd name="T5" fmla="*/ 0 h 6"/>
                  <a:gd name="T6" fmla="*/ 2 w 7"/>
                  <a:gd name="T7" fmla="*/ 2 h 6"/>
                  <a:gd name="T8" fmla="*/ 2 w 7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572"/>
              <p:cNvSpPr>
                <a:spLocks/>
              </p:cNvSpPr>
              <p:nvPr/>
            </p:nvSpPr>
            <p:spPr bwMode="auto">
              <a:xfrm>
                <a:off x="1764" y="3717"/>
                <a:ext cx="3" cy="2"/>
              </a:xfrm>
              <a:custGeom>
                <a:avLst/>
                <a:gdLst>
                  <a:gd name="T0" fmla="*/ 3 w 6"/>
                  <a:gd name="T1" fmla="*/ 2 h 7"/>
                  <a:gd name="T2" fmla="*/ 0 w 6"/>
                  <a:gd name="T3" fmla="*/ 1 h 7"/>
                  <a:gd name="T4" fmla="*/ 1 w 6"/>
                  <a:gd name="T5" fmla="*/ 0 h 7"/>
                  <a:gd name="T6" fmla="*/ 3 w 6"/>
                  <a:gd name="T7" fmla="*/ 2 h 7"/>
                  <a:gd name="T8" fmla="*/ 3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6" y="6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573"/>
              <p:cNvSpPr>
                <a:spLocks/>
              </p:cNvSpPr>
              <p:nvPr/>
            </p:nvSpPr>
            <p:spPr bwMode="auto">
              <a:xfrm>
                <a:off x="1765" y="3717"/>
                <a:ext cx="2" cy="1"/>
              </a:xfrm>
              <a:custGeom>
                <a:avLst/>
                <a:gdLst>
                  <a:gd name="T0" fmla="*/ 1 w 7"/>
                  <a:gd name="T1" fmla="*/ 1 h 6"/>
                  <a:gd name="T2" fmla="*/ 0 w 7"/>
                  <a:gd name="T3" fmla="*/ 0 h 6"/>
                  <a:gd name="T4" fmla="*/ 0 w 7"/>
                  <a:gd name="T5" fmla="*/ 0 h 6"/>
                  <a:gd name="T6" fmla="*/ 2 w 7"/>
                  <a:gd name="T7" fmla="*/ 1 h 6"/>
                  <a:gd name="T8" fmla="*/ 1 w 7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574"/>
              <p:cNvSpPr>
                <a:spLocks/>
              </p:cNvSpPr>
              <p:nvPr/>
            </p:nvSpPr>
            <p:spPr bwMode="auto">
              <a:xfrm>
                <a:off x="1766" y="3716"/>
                <a:ext cx="1" cy="2"/>
              </a:xfrm>
              <a:custGeom>
                <a:avLst/>
                <a:gdLst>
                  <a:gd name="T0" fmla="*/ 1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1 w 7"/>
                  <a:gd name="T7" fmla="*/ 2 h 5"/>
                  <a:gd name="T8" fmla="*/ 1 w 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575"/>
              <p:cNvSpPr>
                <a:spLocks/>
              </p:cNvSpPr>
              <p:nvPr/>
            </p:nvSpPr>
            <p:spPr bwMode="auto">
              <a:xfrm>
                <a:off x="1766" y="3716"/>
                <a:ext cx="1" cy="1"/>
              </a:xfrm>
              <a:custGeom>
                <a:avLst/>
                <a:gdLst>
                  <a:gd name="T0" fmla="*/ 1 w 5"/>
                  <a:gd name="T1" fmla="*/ 1 h 6"/>
                  <a:gd name="T2" fmla="*/ 0 w 5"/>
                  <a:gd name="T3" fmla="*/ 0 h 6"/>
                  <a:gd name="T4" fmla="*/ 0 w 5"/>
                  <a:gd name="T5" fmla="*/ 0 h 6"/>
                  <a:gd name="T6" fmla="*/ 1 w 5"/>
                  <a:gd name="T7" fmla="*/ 1 h 6"/>
                  <a:gd name="T8" fmla="*/ 1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576"/>
              <p:cNvSpPr>
                <a:spLocks/>
              </p:cNvSpPr>
              <p:nvPr/>
            </p:nvSpPr>
            <p:spPr bwMode="auto">
              <a:xfrm>
                <a:off x="1766" y="3716"/>
                <a:ext cx="2" cy="1"/>
              </a:xfrm>
              <a:custGeom>
                <a:avLst/>
                <a:gdLst>
                  <a:gd name="T0" fmla="*/ 1 w 6"/>
                  <a:gd name="T1" fmla="*/ 1 h 6"/>
                  <a:gd name="T2" fmla="*/ 0 w 6"/>
                  <a:gd name="T3" fmla="*/ 0 h 6"/>
                  <a:gd name="T4" fmla="*/ 0 w 6"/>
                  <a:gd name="T5" fmla="*/ 0 h 6"/>
                  <a:gd name="T6" fmla="*/ 2 w 6"/>
                  <a:gd name="T7" fmla="*/ 1 h 6"/>
                  <a:gd name="T8" fmla="*/ 1 w 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577"/>
              <p:cNvSpPr>
                <a:spLocks/>
              </p:cNvSpPr>
              <p:nvPr/>
            </p:nvSpPr>
            <p:spPr bwMode="auto">
              <a:xfrm>
                <a:off x="1767" y="3715"/>
                <a:ext cx="1" cy="2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0 h 7"/>
                  <a:gd name="T4" fmla="*/ 0 w 6"/>
                  <a:gd name="T5" fmla="*/ 0 h 7"/>
                  <a:gd name="T6" fmla="*/ 1 w 6"/>
                  <a:gd name="T7" fmla="*/ 1 h 7"/>
                  <a:gd name="T8" fmla="*/ 1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578"/>
              <p:cNvSpPr>
                <a:spLocks/>
              </p:cNvSpPr>
              <p:nvPr/>
            </p:nvSpPr>
            <p:spPr bwMode="auto">
              <a:xfrm>
                <a:off x="1767" y="3714"/>
                <a:ext cx="2" cy="3"/>
              </a:xfrm>
              <a:custGeom>
                <a:avLst/>
                <a:gdLst>
                  <a:gd name="T0" fmla="*/ 2 w 5"/>
                  <a:gd name="T1" fmla="*/ 3 h 7"/>
                  <a:gd name="T2" fmla="*/ 0 w 5"/>
                  <a:gd name="T3" fmla="*/ 1 h 7"/>
                  <a:gd name="T4" fmla="*/ 0 w 5"/>
                  <a:gd name="T5" fmla="*/ 0 h 7"/>
                  <a:gd name="T6" fmla="*/ 2 w 5"/>
                  <a:gd name="T7" fmla="*/ 3 h 7"/>
                  <a:gd name="T8" fmla="*/ 2 w 5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579"/>
              <p:cNvSpPr>
                <a:spLocks/>
              </p:cNvSpPr>
              <p:nvPr/>
            </p:nvSpPr>
            <p:spPr bwMode="auto">
              <a:xfrm>
                <a:off x="1767" y="3714"/>
                <a:ext cx="2" cy="2"/>
              </a:xfrm>
              <a:custGeom>
                <a:avLst/>
                <a:gdLst>
                  <a:gd name="T0" fmla="*/ 1 w 6"/>
                  <a:gd name="T1" fmla="*/ 2 h 6"/>
                  <a:gd name="T2" fmla="*/ 0 w 6"/>
                  <a:gd name="T3" fmla="*/ 1 h 6"/>
                  <a:gd name="T4" fmla="*/ 1 w 6"/>
                  <a:gd name="T5" fmla="*/ 0 h 6"/>
                  <a:gd name="T6" fmla="*/ 2 w 6"/>
                  <a:gd name="T7" fmla="*/ 1 h 6"/>
                  <a:gd name="T8" fmla="*/ 1 w 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580"/>
              <p:cNvSpPr>
                <a:spLocks/>
              </p:cNvSpPr>
              <p:nvPr/>
            </p:nvSpPr>
            <p:spPr bwMode="auto">
              <a:xfrm>
                <a:off x="1768" y="3714"/>
                <a:ext cx="1" cy="2"/>
              </a:xfrm>
              <a:custGeom>
                <a:avLst/>
                <a:gdLst>
                  <a:gd name="T0" fmla="*/ 1 w 5"/>
                  <a:gd name="T1" fmla="*/ 2 h 7"/>
                  <a:gd name="T2" fmla="*/ 0 w 5"/>
                  <a:gd name="T3" fmla="*/ 0 h 7"/>
                  <a:gd name="T4" fmla="*/ 0 w 5"/>
                  <a:gd name="T5" fmla="*/ 0 h 7"/>
                  <a:gd name="T6" fmla="*/ 1 w 5"/>
                  <a:gd name="T7" fmla="*/ 1 h 7"/>
                  <a:gd name="T8" fmla="*/ 1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581"/>
              <p:cNvSpPr>
                <a:spLocks/>
              </p:cNvSpPr>
              <p:nvPr/>
            </p:nvSpPr>
            <p:spPr bwMode="auto">
              <a:xfrm>
                <a:off x="1768" y="3714"/>
                <a:ext cx="2" cy="2"/>
              </a:xfrm>
              <a:custGeom>
                <a:avLst/>
                <a:gdLst>
                  <a:gd name="T0" fmla="*/ 2 w 6"/>
                  <a:gd name="T1" fmla="*/ 2 h 6"/>
                  <a:gd name="T2" fmla="*/ 0 w 6"/>
                  <a:gd name="T3" fmla="*/ 0 h 6"/>
                  <a:gd name="T4" fmla="*/ 0 w 6"/>
                  <a:gd name="T5" fmla="*/ 0 h 6"/>
                  <a:gd name="T6" fmla="*/ 2 w 6"/>
                  <a:gd name="T7" fmla="*/ 2 h 6"/>
                  <a:gd name="T8" fmla="*/ 2 w 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5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582"/>
              <p:cNvSpPr>
                <a:spLocks/>
              </p:cNvSpPr>
              <p:nvPr/>
            </p:nvSpPr>
            <p:spPr bwMode="auto">
              <a:xfrm>
                <a:off x="1769" y="3713"/>
                <a:ext cx="1" cy="3"/>
              </a:xfrm>
              <a:custGeom>
                <a:avLst/>
                <a:gdLst>
                  <a:gd name="T0" fmla="*/ 1 w 4"/>
                  <a:gd name="T1" fmla="*/ 3 h 8"/>
                  <a:gd name="T2" fmla="*/ 0 w 4"/>
                  <a:gd name="T3" fmla="*/ 1 h 8"/>
                  <a:gd name="T4" fmla="*/ 1 w 4"/>
                  <a:gd name="T5" fmla="*/ 0 h 8"/>
                  <a:gd name="T6" fmla="*/ 1 w 4"/>
                  <a:gd name="T7" fmla="*/ 3 h 8"/>
                  <a:gd name="T8" fmla="*/ 1 w 4"/>
                  <a:gd name="T9" fmla="*/ 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7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583"/>
              <p:cNvSpPr>
                <a:spLocks/>
              </p:cNvSpPr>
              <p:nvPr/>
            </p:nvSpPr>
            <p:spPr bwMode="auto">
              <a:xfrm>
                <a:off x="1769" y="3713"/>
                <a:ext cx="2" cy="2"/>
              </a:xfrm>
              <a:custGeom>
                <a:avLst/>
                <a:gdLst>
                  <a:gd name="T0" fmla="*/ 2 w 7"/>
                  <a:gd name="T1" fmla="*/ 2 h 6"/>
                  <a:gd name="T2" fmla="*/ 0 w 7"/>
                  <a:gd name="T3" fmla="*/ 1 h 6"/>
                  <a:gd name="T4" fmla="*/ 1 w 7"/>
                  <a:gd name="T5" fmla="*/ 0 h 6"/>
                  <a:gd name="T6" fmla="*/ 2 w 7"/>
                  <a:gd name="T7" fmla="*/ 1 h 6"/>
                  <a:gd name="T8" fmla="*/ 2 w 7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584"/>
              <p:cNvSpPr>
                <a:spLocks/>
              </p:cNvSpPr>
              <p:nvPr/>
            </p:nvSpPr>
            <p:spPr bwMode="auto">
              <a:xfrm>
                <a:off x="1769" y="3713"/>
                <a:ext cx="2" cy="2"/>
              </a:xfrm>
              <a:custGeom>
                <a:avLst/>
                <a:gdLst>
                  <a:gd name="T0" fmla="*/ 2 w 4"/>
                  <a:gd name="T1" fmla="*/ 2 h 7"/>
                  <a:gd name="T2" fmla="*/ 0 w 4"/>
                  <a:gd name="T3" fmla="*/ 0 h 7"/>
                  <a:gd name="T4" fmla="*/ 1 w 4"/>
                  <a:gd name="T5" fmla="*/ 0 h 7"/>
                  <a:gd name="T6" fmla="*/ 2 w 4"/>
                  <a:gd name="T7" fmla="*/ 1 h 7"/>
                  <a:gd name="T8" fmla="*/ 2 w 4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5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585"/>
              <p:cNvSpPr>
                <a:spLocks/>
              </p:cNvSpPr>
              <p:nvPr/>
            </p:nvSpPr>
            <p:spPr bwMode="auto">
              <a:xfrm>
                <a:off x="1769" y="3713"/>
                <a:ext cx="2" cy="1"/>
              </a:xfrm>
              <a:custGeom>
                <a:avLst/>
                <a:gdLst>
                  <a:gd name="T0" fmla="*/ 2 w 5"/>
                  <a:gd name="T1" fmla="*/ 1 h 7"/>
                  <a:gd name="T2" fmla="*/ 0 w 5"/>
                  <a:gd name="T3" fmla="*/ 0 h 7"/>
                  <a:gd name="T4" fmla="*/ 0 w 5"/>
                  <a:gd name="T5" fmla="*/ 0 h 7"/>
                  <a:gd name="T6" fmla="*/ 2 w 5"/>
                  <a:gd name="T7" fmla="*/ 1 h 7"/>
                  <a:gd name="T8" fmla="*/ 2 w 5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586"/>
              <p:cNvSpPr>
                <a:spLocks/>
              </p:cNvSpPr>
              <p:nvPr/>
            </p:nvSpPr>
            <p:spPr bwMode="auto">
              <a:xfrm>
                <a:off x="1770" y="3713"/>
                <a:ext cx="1" cy="1"/>
              </a:xfrm>
              <a:custGeom>
                <a:avLst/>
                <a:gdLst>
                  <a:gd name="T0" fmla="*/ 1 w 6"/>
                  <a:gd name="T1" fmla="*/ 1 h 7"/>
                  <a:gd name="T2" fmla="*/ 0 w 6"/>
                  <a:gd name="T3" fmla="*/ 0 h 7"/>
                  <a:gd name="T4" fmla="*/ 0 w 6"/>
                  <a:gd name="T5" fmla="*/ 0 h 7"/>
                  <a:gd name="T6" fmla="*/ 1 w 6"/>
                  <a:gd name="T7" fmla="*/ 1 h 7"/>
                  <a:gd name="T8" fmla="*/ 1 w 6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587"/>
              <p:cNvSpPr>
                <a:spLocks/>
              </p:cNvSpPr>
              <p:nvPr/>
            </p:nvSpPr>
            <p:spPr bwMode="auto">
              <a:xfrm>
                <a:off x="1770" y="3713"/>
                <a:ext cx="2" cy="1"/>
              </a:xfrm>
              <a:custGeom>
                <a:avLst/>
                <a:gdLst>
                  <a:gd name="T0" fmla="*/ 0 w 7"/>
                  <a:gd name="T1" fmla="*/ 1 h 7"/>
                  <a:gd name="T2" fmla="*/ 2 w 7"/>
                  <a:gd name="T3" fmla="*/ 0 h 7"/>
                  <a:gd name="T4" fmla="*/ 2 w 7"/>
                  <a:gd name="T5" fmla="*/ 0 h 7"/>
                  <a:gd name="T6" fmla="*/ 1 w 7"/>
                  <a:gd name="T7" fmla="*/ 1 h 7"/>
                  <a:gd name="T8" fmla="*/ 0 w 7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lnTo>
                      <a:pt x="6" y="0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588"/>
              <p:cNvSpPr>
                <a:spLocks/>
              </p:cNvSpPr>
              <p:nvPr/>
            </p:nvSpPr>
            <p:spPr bwMode="auto">
              <a:xfrm>
                <a:off x="1770" y="3713"/>
                <a:ext cx="3" cy="2"/>
              </a:xfrm>
              <a:custGeom>
                <a:avLst/>
                <a:gdLst>
                  <a:gd name="T0" fmla="*/ 0 w 8"/>
                  <a:gd name="T1" fmla="*/ 1 h 6"/>
                  <a:gd name="T2" fmla="*/ 3 w 8"/>
                  <a:gd name="T3" fmla="*/ 0 h 6"/>
                  <a:gd name="T4" fmla="*/ 3 w 8"/>
                  <a:gd name="T5" fmla="*/ 1 h 6"/>
                  <a:gd name="T6" fmla="*/ 0 w 8"/>
                  <a:gd name="T7" fmla="*/ 2 h 6"/>
                  <a:gd name="T8" fmla="*/ 0 w 8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lnTo>
                      <a:pt x="7" y="0"/>
                    </a:lnTo>
                    <a:lnTo>
                      <a:pt x="8" y="3"/>
                    </a:lnTo>
                    <a:lnTo>
                      <a:pt x="1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589"/>
              <p:cNvSpPr>
                <a:spLocks/>
              </p:cNvSpPr>
              <p:nvPr/>
            </p:nvSpPr>
            <p:spPr bwMode="auto">
              <a:xfrm>
                <a:off x="1771" y="3714"/>
                <a:ext cx="2" cy="3"/>
              </a:xfrm>
              <a:custGeom>
                <a:avLst/>
                <a:gdLst>
                  <a:gd name="T0" fmla="*/ 0 w 8"/>
                  <a:gd name="T1" fmla="*/ 1 h 8"/>
                  <a:gd name="T2" fmla="*/ 2 w 8"/>
                  <a:gd name="T3" fmla="*/ 0 h 8"/>
                  <a:gd name="T4" fmla="*/ 2 w 8"/>
                  <a:gd name="T5" fmla="*/ 2 h 8"/>
                  <a:gd name="T6" fmla="*/ 0 w 8"/>
                  <a:gd name="T7" fmla="*/ 3 h 8"/>
                  <a:gd name="T8" fmla="*/ 0 w 8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lnTo>
                      <a:pt x="7" y="0"/>
                    </a:lnTo>
                    <a:lnTo>
                      <a:pt x="8" y="5"/>
                    </a:lnTo>
                    <a:lnTo>
                      <a:pt x="1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590"/>
              <p:cNvSpPr>
                <a:spLocks/>
              </p:cNvSpPr>
              <p:nvPr/>
            </p:nvSpPr>
            <p:spPr bwMode="auto">
              <a:xfrm>
                <a:off x="1771" y="3716"/>
                <a:ext cx="2" cy="4"/>
              </a:xfrm>
              <a:custGeom>
                <a:avLst/>
                <a:gdLst>
                  <a:gd name="T0" fmla="*/ 0 w 9"/>
                  <a:gd name="T1" fmla="*/ 0 h 12"/>
                  <a:gd name="T2" fmla="*/ 2 w 9"/>
                  <a:gd name="T3" fmla="*/ 0 h 12"/>
                  <a:gd name="T4" fmla="*/ 2 w 9"/>
                  <a:gd name="T5" fmla="*/ 4 h 12"/>
                  <a:gd name="T6" fmla="*/ 0 w 9"/>
                  <a:gd name="T7" fmla="*/ 4 h 12"/>
                  <a:gd name="T8" fmla="*/ 0 w 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1"/>
                    </a:moveTo>
                    <a:lnTo>
                      <a:pt x="7" y="0"/>
                    </a:lnTo>
                    <a:lnTo>
                      <a:pt x="9" y="11"/>
                    </a:lnTo>
                    <a:lnTo>
                      <a:pt x="2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591"/>
              <p:cNvSpPr>
                <a:spLocks/>
              </p:cNvSpPr>
              <p:nvPr/>
            </p:nvSpPr>
            <p:spPr bwMode="auto">
              <a:xfrm>
                <a:off x="1771" y="3719"/>
                <a:ext cx="3" cy="4"/>
              </a:xfrm>
              <a:custGeom>
                <a:avLst/>
                <a:gdLst>
                  <a:gd name="T0" fmla="*/ 0 w 10"/>
                  <a:gd name="T1" fmla="*/ 0 h 13"/>
                  <a:gd name="T2" fmla="*/ 3 w 10"/>
                  <a:gd name="T3" fmla="*/ 0 h 13"/>
                  <a:gd name="T4" fmla="*/ 3 w 10"/>
                  <a:gd name="T5" fmla="*/ 4 h 13"/>
                  <a:gd name="T6" fmla="*/ 1 w 10"/>
                  <a:gd name="T7" fmla="*/ 4 h 13"/>
                  <a:gd name="T8" fmla="*/ 0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9" y="0"/>
                    </a:lnTo>
                    <a:lnTo>
                      <a:pt x="10" y="13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592"/>
              <p:cNvSpPr>
                <a:spLocks/>
              </p:cNvSpPr>
              <p:nvPr/>
            </p:nvSpPr>
            <p:spPr bwMode="auto">
              <a:xfrm>
                <a:off x="1771" y="3722"/>
                <a:ext cx="3" cy="2"/>
              </a:xfrm>
              <a:custGeom>
                <a:avLst/>
                <a:gdLst>
                  <a:gd name="T0" fmla="*/ 3 w 8"/>
                  <a:gd name="T1" fmla="*/ 2 h 7"/>
                  <a:gd name="T2" fmla="*/ 0 w 8"/>
                  <a:gd name="T3" fmla="*/ 1 h 7"/>
                  <a:gd name="T4" fmla="*/ 0 w 8"/>
                  <a:gd name="T5" fmla="*/ 0 h 7"/>
                  <a:gd name="T6" fmla="*/ 3 w 8"/>
                  <a:gd name="T7" fmla="*/ 0 h 7"/>
                  <a:gd name="T8" fmla="*/ 3 w 8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7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8" y="1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593"/>
              <p:cNvSpPr>
                <a:spLocks/>
              </p:cNvSpPr>
              <p:nvPr/>
            </p:nvSpPr>
            <p:spPr bwMode="auto">
              <a:xfrm>
                <a:off x="1772" y="3720"/>
                <a:ext cx="2" cy="3"/>
              </a:xfrm>
              <a:custGeom>
                <a:avLst/>
                <a:gdLst>
                  <a:gd name="T0" fmla="*/ 2 w 8"/>
                  <a:gd name="T1" fmla="*/ 3 h 9"/>
                  <a:gd name="T2" fmla="*/ 0 w 8"/>
                  <a:gd name="T3" fmla="*/ 2 h 9"/>
                  <a:gd name="T4" fmla="*/ 1 w 8"/>
                  <a:gd name="T5" fmla="*/ 0 h 9"/>
                  <a:gd name="T6" fmla="*/ 2 w 8"/>
                  <a:gd name="T7" fmla="*/ 1 h 9"/>
                  <a:gd name="T8" fmla="*/ 2 w 8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7" y="9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594"/>
              <p:cNvSpPr>
                <a:spLocks/>
              </p:cNvSpPr>
              <p:nvPr/>
            </p:nvSpPr>
            <p:spPr bwMode="auto">
              <a:xfrm>
                <a:off x="1772" y="3718"/>
                <a:ext cx="2" cy="2"/>
              </a:xfrm>
              <a:custGeom>
                <a:avLst/>
                <a:gdLst>
                  <a:gd name="T0" fmla="*/ 2 w 8"/>
                  <a:gd name="T1" fmla="*/ 2 h 10"/>
                  <a:gd name="T2" fmla="*/ 0 w 8"/>
                  <a:gd name="T3" fmla="*/ 2 h 10"/>
                  <a:gd name="T4" fmla="*/ 0 w 8"/>
                  <a:gd name="T5" fmla="*/ 0 h 10"/>
                  <a:gd name="T6" fmla="*/ 2 w 8"/>
                  <a:gd name="T7" fmla="*/ 0 h 10"/>
                  <a:gd name="T8" fmla="*/ 2 w 8"/>
                  <a:gd name="T9" fmla="*/ 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6" y="10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595"/>
              <p:cNvSpPr>
                <a:spLocks/>
              </p:cNvSpPr>
              <p:nvPr/>
            </p:nvSpPr>
            <p:spPr bwMode="auto">
              <a:xfrm>
                <a:off x="1773" y="3715"/>
                <a:ext cx="2" cy="3"/>
              </a:xfrm>
              <a:custGeom>
                <a:avLst/>
                <a:gdLst>
                  <a:gd name="T0" fmla="*/ 2 w 8"/>
                  <a:gd name="T1" fmla="*/ 3 h 9"/>
                  <a:gd name="T2" fmla="*/ 0 w 8"/>
                  <a:gd name="T3" fmla="*/ 3 h 9"/>
                  <a:gd name="T4" fmla="*/ 0 w 8"/>
                  <a:gd name="T5" fmla="*/ 0 h 9"/>
                  <a:gd name="T6" fmla="*/ 2 w 8"/>
                  <a:gd name="T7" fmla="*/ 0 h 9"/>
                  <a:gd name="T8" fmla="*/ 2 w 8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7" y="9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8" y="1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596"/>
              <p:cNvSpPr>
                <a:spLocks/>
              </p:cNvSpPr>
              <p:nvPr/>
            </p:nvSpPr>
            <p:spPr bwMode="auto">
              <a:xfrm>
                <a:off x="1773" y="3713"/>
                <a:ext cx="3" cy="3"/>
              </a:xfrm>
              <a:custGeom>
                <a:avLst/>
                <a:gdLst>
                  <a:gd name="T0" fmla="*/ 3 w 8"/>
                  <a:gd name="T1" fmla="*/ 3 h 7"/>
                  <a:gd name="T2" fmla="*/ 0 w 8"/>
                  <a:gd name="T3" fmla="*/ 3 h 7"/>
                  <a:gd name="T4" fmla="*/ 1 w 8"/>
                  <a:gd name="T5" fmla="*/ 0 h 7"/>
                  <a:gd name="T6" fmla="*/ 3 w 8"/>
                  <a:gd name="T7" fmla="*/ 1 h 7"/>
                  <a:gd name="T8" fmla="*/ 3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7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597"/>
              <p:cNvSpPr>
                <a:spLocks/>
              </p:cNvSpPr>
              <p:nvPr/>
            </p:nvSpPr>
            <p:spPr bwMode="auto">
              <a:xfrm>
                <a:off x="1773" y="3711"/>
                <a:ext cx="3" cy="3"/>
              </a:xfrm>
              <a:custGeom>
                <a:avLst/>
                <a:gdLst>
                  <a:gd name="T0" fmla="*/ 2 w 8"/>
                  <a:gd name="T1" fmla="*/ 3 h 7"/>
                  <a:gd name="T2" fmla="*/ 0 w 8"/>
                  <a:gd name="T3" fmla="*/ 2 h 7"/>
                  <a:gd name="T4" fmla="*/ 0 w 8"/>
                  <a:gd name="T5" fmla="*/ 0 h 7"/>
                  <a:gd name="T6" fmla="*/ 3 w 8"/>
                  <a:gd name="T7" fmla="*/ 0 h 7"/>
                  <a:gd name="T8" fmla="*/ 2 w 8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6" y="7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8" y="1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598"/>
              <p:cNvSpPr>
                <a:spLocks/>
              </p:cNvSpPr>
              <p:nvPr/>
            </p:nvSpPr>
            <p:spPr bwMode="auto">
              <a:xfrm>
                <a:off x="1773" y="3710"/>
                <a:ext cx="3" cy="2"/>
              </a:xfrm>
              <a:custGeom>
                <a:avLst/>
                <a:gdLst>
                  <a:gd name="T0" fmla="*/ 3 w 9"/>
                  <a:gd name="T1" fmla="*/ 2 h 5"/>
                  <a:gd name="T2" fmla="*/ 0 w 9"/>
                  <a:gd name="T3" fmla="*/ 1 h 5"/>
                  <a:gd name="T4" fmla="*/ 0 w 9"/>
                  <a:gd name="T5" fmla="*/ 0 h 5"/>
                  <a:gd name="T6" fmla="*/ 3 w 9"/>
                  <a:gd name="T7" fmla="*/ 0 h 5"/>
                  <a:gd name="T8" fmla="*/ 3 w 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9" y="1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599"/>
              <p:cNvSpPr>
                <a:spLocks/>
              </p:cNvSpPr>
              <p:nvPr/>
            </p:nvSpPr>
            <p:spPr bwMode="auto">
              <a:xfrm>
                <a:off x="1774" y="3709"/>
                <a:ext cx="2" cy="2"/>
              </a:xfrm>
              <a:custGeom>
                <a:avLst/>
                <a:gdLst>
                  <a:gd name="T0" fmla="*/ 2 w 7"/>
                  <a:gd name="T1" fmla="*/ 2 h 6"/>
                  <a:gd name="T2" fmla="*/ 0 w 7"/>
                  <a:gd name="T3" fmla="*/ 1 h 6"/>
                  <a:gd name="T4" fmla="*/ 1 w 7"/>
                  <a:gd name="T5" fmla="*/ 0 h 6"/>
                  <a:gd name="T6" fmla="*/ 2 w 7"/>
                  <a:gd name="T7" fmla="*/ 1 h 6"/>
                  <a:gd name="T8" fmla="*/ 2 w 7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600"/>
              <p:cNvSpPr>
                <a:spLocks/>
              </p:cNvSpPr>
              <p:nvPr/>
            </p:nvSpPr>
            <p:spPr bwMode="auto">
              <a:xfrm>
                <a:off x="1774" y="3709"/>
                <a:ext cx="3" cy="1"/>
              </a:xfrm>
              <a:custGeom>
                <a:avLst/>
                <a:gdLst>
                  <a:gd name="T0" fmla="*/ 2 w 7"/>
                  <a:gd name="T1" fmla="*/ 1 h 6"/>
                  <a:gd name="T2" fmla="*/ 0 w 7"/>
                  <a:gd name="T3" fmla="*/ 0 h 6"/>
                  <a:gd name="T4" fmla="*/ 0 w 7"/>
                  <a:gd name="T5" fmla="*/ 0 h 6"/>
                  <a:gd name="T6" fmla="*/ 3 w 7"/>
                  <a:gd name="T7" fmla="*/ 1 h 6"/>
                  <a:gd name="T8" fmla="*/ 2 w 7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601"/>
              <p:cNvSpPr>
                <a:spLocks/>
              </p:cNvSpPr>
              <p:nvPr/>
            </p:nvSpPr>
            <p:spPr bwMode="auto">
              <a:xfrm>
                <a:off x="1775" y="3708"/>
                <a:ext cx="2" cy="2"/>
              </a:xfrm>
              <a:custGeom>
                <a:avLst/>
                <a:gdLst>
                  <a:gd name="T0" fmla="*/ 2 w 7"/>
                  <a:gd name="T1" fmla="*/ 2 h 5"/>
                  <a:gd name="T2" fmla="*/ 0 w 7"/>
                  <a:gd name="T3" fmla="*/ 0 h 5"/>
                  <a:gd name="T4" fmla="*/ 0 w 7"/>
                  <a:gd name="T5" fmla="*/ 0 h 5"/>
                  <a:gd name="T6" fmla="*/ 2 w 7"/>
                  <a:gd name="T7" fmla="*/ 2 h 5"/>
                  <a:gd name="T8" fmla="*/ 2 w 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602"/>
              <p:cNvSpPr>
                <a:spLocks/>
              </p:cNvSpPr>
              <p:nvPr/>
            </p:nvSpPr>
            <p:spPr bwMode="auto">
              <a:xfrm>
                <a:off x="1776" y="3708"/>
                <a:ext cx="1" cy="2"/>
              </a:xfrm>
              <a:custGeom>
                <a:avLst/>
                <a:gdLst>
                  <a:gd name="T0" fmla="*/ 1 w 7"/>
                  <a:gd name="T1" fmla="*/ 2 h 7"/>
                  <a:gd name="T2" fmla="*/ 0 w 7"/>
                  <a:gd name="T3" fmla="*/ 1 h 7"/>
                  <a:gd name="T4" fmla="*/ 0 w 7"/>
                  <a:gd name="T5" fmla="*/ 0 h 7"/>
                  <a:gd name="T6" fmla="*/ 1 w 7"/>
                  <a:gd name="T7" fmla="*/ 2 h 7"/>
                  <a:gd name="T8" fmla="*/ 1 w 7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7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6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603"/>
              <p:cNvSpPr>
                <a:spLocks/>
              </p:cNvSpPr>
              <p:nvPr/>
            </p:nvSpPr>
            <p:spPr bwMode="auto">
              <a:xfrm>
                <a:off x="1776" y="3708"/>
                <a:ext cx="1" cy="2"/>
              </a:xfrm>
              <a:custGeom>
                <a:avLst/>
                <a:gdLst>
                  <a:gd name="T0" fmla="*/ 1 w 5"/>
                  <a:gd name="T1" fmla="*/ 2 h 7"/>
                  <a:gd name="T2" fmla="*/ 0 w 5"/>
                  <a:gd name="T3" fmla="*/ 0 h 7"/>
                  <a:gd name="T4" fmla="*/ 0 w 5"/>
                  <a:gd name="T5" fmla="*/ 0 h 7"/>
                  <a:gd name="T6" fmla="*/ 1 w 5"/>
                  <a:gd name="T7" fmla="*/ 2 h 7"/>
                  <a:gd name="T8" fmla="*/ 1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604"/>
              <p:cNvSpPr>
                <a:spLocks/>
              </p:cNvSpPr>
              <p:nvPr/>
            </p:nvSpPr>
            <p:spPr bwMode="auto">
              <a:xfrm>
                <a:off x="1776" y="3707"/>
                <a:ext cx="2" cy="2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0 h 7"/>
                  <a:gd name="T4" fmla="*/ 1 w 6"/>
                  <a:gd name="T5" fmla="*/ 0 h 7"/>
                  <a:gd name="T6" fmla="*/ 2 w 6"/>
                  <a:gd name="T7" fmla="*/ 1 h 7"/>
                  <a:gd name="T8" fmla="*/ 1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605"/>
              <p:cNvSpPr>
                <a:spLocks/>
              </p:cNvSpPr>
              <p:nvPr/>
            </p:nvSpPr>
            <p:spPr bwMode="auto">
              <a:xfrm>
                <a:off x="1777" y="3707"/>
                <a:ext cx="1" cy="2"/>
              </a:xfrm>
              <a:custGeom>
                <a:avLst/>
                <a:gdLst>
                  <a:gd name="T0" fmla="*/ 1 w 5"/>
                  <a:gd name="T1" fmla="*/ 2 h 5"/>
                  <a:gd name="T2" fmla="*/ 0 w 5"/>
                  <a:gd name="T3" fmla="*/ 0 h 5"/>
                  <a:gd name="T4" fmla="*/ 0 w 5"/>
                  <a:gd name="T5" fmla="*/ 0 h 5"/>
                  <a:gd name="T6" fmla="*/ 1 w 5"/>
                  <a:gd name="T7" fmla="*/ 2 h 5"/>
                  <a:gd name="T8" fmla="*/ 1 w 5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606"/>
              <p:cNvSpPr>
                <a:spLocks/>
              </p:cNvSpPr>
              <p:nvPr/>
            </p:nvSpPr>
            <p:spPr bwMode="auto">
              <a:xfrm>
                <a:off x="1777" y="3707"/>
                <a:ext cx="1" cy="2"/>
              </a:xfrm>
              <a:custGeom>
                <a:avLst/>
                <a:gdLst>
                  <a:gd name="T0" fmla="*/ 1 w 4"/>
                  <a:gd name="T1" fmla="*/ 2 h 7"/>
                  <a:gd name="T2" fmla="*/ 0 w 4"/>
                  <a:gd name="T3" fmla="*/ 1 h 7"/>
                  <a:gd name="T4" fmla="*/ 0 w 4"/>
                  <a:gd name="T5" fmla="*/ 0 h 7"/>
                  <a:gd name="T6" fmla="*/ 1 w 4"/>
                  <a:gd name="T7" fmla="*/ 2 h 7"/>
                  <a:gd name="T8" fmla="*/ 1 w 4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6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607"/>
              <p:cNvSpPr>
                <a:spLocks/>
              </p:cNvSpPr>
              <p:nvPr/>
            </p:nvSpPr>
            <p:spPr bwMode="auto">
              <a:xfrm>
                <a:off x="1777" y="3706"/>
                <a:ext cx="2" cy="2"/>
              </a:xfrm>
              <a:custGeom>
                <a:avLst/>
                <a:gdLst>
                  <a:gd name="T0" fmla="*/ 1 w 7"/>
                  <a:gd name="T1" fmla="*/ 2 h 7"/>
                  <a:gd name="T2" fmla="*/ 0 w 7"/>
                  <a:gd name="T3" fmla="*/ 0 h 7"/>
                  <a:gd name="T4" fmla="*/ 0 w 7"/>
                  <a:gd name="T5" fmla="*/ 0 h 7"/>
                  <a:gd name="T6" fmla="*/ 2 w 7"/>
                  <a:gd name="T7" fmla="*/ 1 h 7"/>
                  <a:gd name="T8" fmla="*/ 1 w 7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7" y="5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608"/>
              <p:cNvSpPr>
                <a:spLocks/>
              </p:cNvSpPr>
              <p:nvPr/>
            </p:nvSpPr>
            <p:spPr bwMode="auto">
              <a:xfrm>
                <a:off x="1777" y="3706"/>
                <a:ext cx="2" cy="2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0 h 7"/>
                  <a:gd name="T4" fmla="*/ 1 w 6"/>
                  <a:gd name="T5" fmla="*/ 0 h 7"/>
                  <a:gd name="T6" fmla="*/ 2 w 6"/>
                  <a:gd name="T7" fmla="*/ 1 h 7"/>
                  <a:gd name="T8" fmla="*/ 1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609"/>
              <p:cNvSpPr>
                <a:spLocks/>
              </p:cNvSpPr>
              <p:nvPr/>
            </p:nvSpPr>
            <p:spPr bwMode="auto">
              <a:xfrm>
                <a:off x="1778" y="3706"/>
                <a:ext cx="2" cy="2"/>
              </a:xfrm>
              <a:custGeom>
                <a:avLst/>
                <a:gdLst>
                  <a:gd name="T0" fmla="*/ 2 w 6"/>
                  <a:gd name="T1" fmla="*/ 2 h 6"/>
                  <a:gd name="T2" fmla="*/ 0 w 6"/>
                  <a:gd name="T3" fmla="*/ 0 h 6"/>
                  <a:gd name="T4" fmla="*/ 0 w 6"/>
                  <a:gd name="T5" fmla="*/ 0 h 6"/>
                  <a:gd name="T6" fmla="*/ 2 w 6"/>
                  <a:gd name="T7" fmla="*/ 2 h 6"/>
                  <a:gd name="T8" fmla="*/ 2 w 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5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610"/>
              <p:cNvSpPr>
                <a:spLocks/>
              </p:cNvSpPr>
              <p:nvPr/>
            </p:nvSpPr>
            <p:spPr bwMode="auto">
              <a:xfrm>
                <a:off x="1778" y="3706"/>
                <a:ext cx="2" cy="2"/>
              </a:xfrm>
              <a:custGeom>
                <a:avLst/>
                <a:gdLst>
                  <a:gd name="T0" fmla="*/ 1 w 7"/>
                  <a:gd name="T1" fmla="*/ 2 h 7"/>
                  <a:gd name="T2" fmla="*/ 0 w 7"/>
                  <a:gd name="T3" fmla="*/ 1 h 7"/>
                  <a:gd name="T4" fmla="*/ 0 w 7"/>
                  <a:gd name="T5" fmla="*/ 0 h 7"/>
                  <a:gd name="T6" fmla="*/ 2 w 7"/>
                  <a:gd name="T7" fmla="*/ 2 h 7"/>
                  <a:gd name="T8" fmla="*/ 1 w 7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6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611"/>
              <p:cNvSpPr>
                <a:spLocks/>
              </p:cNvSpPr>
              <p:nvPr/>
            </p:nvSpPr>
            <p:spPr bwMode="auto">
              <a:xfrm>
                <a:off x="1779" y="3705"/>
                <a:ext cx="1" cy="2"/>
              </a:xfrm>
              <a:custGeom>
                <a:avLst/>
                <a:gdLst>
                  <a:gd name="T0" fmla="*/ 1 w 6"/>
                  <a:gd name="T1" fmla="*/ 2 h 7"/>
                  <a:gd name="T2" fmla="*/ 0 w 6"/>
                  <a:gd name="T3" fmla="*/ 0 h 7"/>
                  <a:gd name="T4" fmla="*/ 0 w 6"/>
                  <a:gd name="T5" fmla="*/ 0 h 7"/>
                  <a:gd name="T6" fmla="*/ 1 w 6"/>
                  <a:gd name="T7" fmla="*/ 1 h 7"/>
                  <a:gd name="T8" fmla="*/ 1 w 6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612"/>
              <p:cNvSpPr>
                <a:spLocks/>
              </p:cNvSpPr>
              <p:nvPr/>
            </p:nvSpPr>
            <p:spPr bwMode="auto">
              <a:xfrm>
                <a:off x="1779" y="3705"/>
                <a:ext cx="2" cy="2"/>
              </a:xfrm>
              <a:custGeom>
                <a:avLst/>
                <a:gdLst>
                  <a:gd name="T0" fmla="*/ 2 w 5"/>
                  <a:gd name="T1" fmla="*/ 2 h 5"/>
                  <a:gd name="T2" fmla="*/ 0 w 5"/>
                  <a:gd name="T3" fmla="*/ 0 h 5"/>
                  <a:gd name="T4" fmla="*/ 0 w 5"/>
                  <a:gd name="T5" fmla="*/ 0 h 5"/>
                  <a:gd name="T6" fmla="*/ 2 w 5"/>
                  <a:gd name="T7" fmla="*/ 2 h 5"/>
                  <a:gd name="T8" fmla="*/ 2 w 5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Freeform 613"/>
              <p:cNvSpPr>
                <a:spLocks/>
              </p:cNvSpPr>
              <p:nvPr/>
            </p:nvSpPr>
            <p:spPr bwMode="auto">
              <a:xfrm>
                <a:off x="1780" y="3705"/>
                <a:ext cx="1" cy="2"/>
              </a:xfrm>
              <a:custGeom>
                <a:avLst/>
                <a:gdLst>
                  <a:gd name="T0" fmla="*/ 1 w 6"/>
                  <a:gd name="T1" fmla="*/ 2 h 6"/>
                  <a:gd name="T2" fmla="*/ 0 w 6"/>
                  <a:gd name="T3" fmla="*/ 0 h 6"/>
                  <a:gd name="T4" fmla="*/ 0 w 6"/>
                  <a:gd name="T5" fmla="*/ 0 h 6"/>
                  <a:gd name="T6" fmla="*/ 1 w 6"/>
                  <a:gd name="T7" fmla="*/ 2 h 6"/>
                  <a:gd name="T8" fmla="*/ 1 w 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" y="5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614"/>
              <p:cNvSpPr>
                <a:spLocks/>
              </p:cNvSpPr>
              <p:nvPr/>
            </p:nvSpPr>
            <p:spPr bwMode="auto">
              <a:xfrm>
                <a:off x="1780" y="3704"/>
                <a:ext cx="1" cy="2"/>
              </a:xfrm>
              <a:custGeom>
                <a:avLst/>
                <a:gdLst>
                  <a:gd name="T0" fmla="*/ 1 w 5"/>
                  <a:gd name="T1" fmla="*/ 2 h 7"/>
                  <a:gd name="T2" fmla="*/ 0 w 5"/>
                  <a:gd name="T3" fmla="*/ 0 h 7"/>
                  <a:gd name="T4" fmla="*/ 0 w 5"/>
                  <a:gd name="T5" fmla="*/ 0 h 7"/>
                  <a:gd name="T6" fmla="*/ 1 w 5"/>
                  <a:gd name="T7" fmla="*/ 2 h 7"/>
                  <a:gd name="T8" fmla="*/ 1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6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615"/>
              <p:cNvSpPr>
                <a:spLocks/>
              </p:cNvSpPr>
              <p:nvPr/>
            </p:nvSpPr>
            <p:spPr bwMode="auto">
              <a:xfrm>
                <a:off x="1780" y="3704"/>
                <a:ext cx="2" cy="2"/>
              </a:xfrm>
              <a:custGeom>
                <a:avLst/>
                <a:gdLst>
                  <a:gd name="T0" fmla="*/ 2 w 5"/>
                  <a:gd name="T1" fmla="*/ 2 h 7"/>
                  <a:gd name="T2" fmla="*/ 0 w 5"/>
                  <a:gd name="T3" fmla="*/ 1 h 7"/>
                  <a:gd name="T4" fmla="*/ 0 w 5"/>
                  <a:gd name="T5" fmla="*/ 0 h 7"/>
                  <a:gd name="T6" fmla="*/ 2 w 5"/>
                  <a:gd name="T7" fmla="*/ 2 h 7"/>
                  <a:gd name="T8" fmla="*/ 2 w 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5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616"/>
              <p:cNvSpPr>
                <a:spLocks/>
              </p:cNvSpPr>
              <p:nvPr/>
            </p:nvSpPr>
            <p:spPr bwMode="auto">
              <a:xfrm>
                <a:off x="1781" y="3704"/>
                <a:ext cx="1" cy="2"/>
              </a:xfrm>
              <a:custGeom>
                <a:avLst/>
                <a:gdLst>
                  <a:gd name="T0" fmla="*/ 1 w 4"/>
                  <a:gd name="T1" fmla="*/ 2 h 7"/>
                  <a:gd name="T2" fmla="*/ 0 w 4"/>
                  <a:gd name="T3" fmla="*/ 0 h 7"/>
                  <a:gd name="T4" fmla="*/ 1 w 4"/>
                  <a:gd name="T5" fmla="*/ 0 h 7"/>
                  <a:gd name="T6" fmla="*/ 1 w 4"/>
                  <a:gd name="T7" fmla="*/ 1 h 7"/>
                  <a:gd name="T8" fmla="*/ 1 w 4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5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617"/>
              <p:cNvSpPr>
                <a:spLocks/>
              </p:cNvSpPr>
              <p:nvPr/>
            </p:nvSpPr>
            <p:spPr bwMode="auto">
              <a:xfrm>
                <a:off x="1781" y="3704"/>
                <a:ext cx="1" cy="2"/>
              </a:xfrm>
              <a:custGeom>
                <a:avLst/>
                <a:gdLst>
                  <a:gd name="T0" fmla="*/ 1 w 4"/>
                  <a:gd name="T1" fmla="*/ 2 h 7"/>
                  <a:gd name="T2" fmla="*/ 0 w 4"/>
                  <a:gd name="T3" fmla="*/ 0 h 7"/>
                  <a:gd name="T4" fmla="*/ 0 w 4"/>
                  <a:gd name="T5" fmla="*/ 0 h 7"/>
                  <a:gd name="T6" fmla="*/ 1 w 4"/>
                  <a:gd name="T7" fmla="*/ 2 h 7"/>
                  <a:gd name="T8" fmla="*/ 1 w 4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618"/>
              <p:cNvSpPr>
                <a:spLocks/>
              </p:cNvSpPr>
              <p:nvPr/>
            </p:nvSpPr>
            <p:spPr bwMode="auto">
              <a:xfrm>
                <a:off x="1781" y="3704"/>
                <a:ext cx="2" cy="2"/>
              </a:xfrm>
              <a:custGeom>
                <a:avLst/>
                <a:gdLst>
                  <a:gd name="T0" fmla="*/ 2 w 5"/>
                  <a:gd name="T1" fmla="*/ 2 h 5"/>
                  <a:gd name="T2" fmla="*/ 0 w 5"/>
                  <a:gd name="T3" fmla="*/ 0 h 5"/>
                  <a:gd name="T4" fmla="*/ 0 w 5"/>
                  <a:gd name="T5" fmla="*/ 0 h 5"/>
                  <a:gd name="T6" fmla="*/ 2 w 5"/>
                  <a:gd name="T7" fmla="*/ 2 h 5"/>
                  <a:gd name="T8" fmla="*/ 2 w 5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619"/>
              <p:cNvSpPr>
                <a:spLocks/>
              </p:cNvSpPr>
              <p:nvPr/>
            </p:nvSpPr>
            <p:spPr bwMode="auto">
              <a:xfrm>
                <a:off x="1596" y="3697"/>
                <a:ext cx="186" cy="247"/>
              </a:xfrm>
              <a:custGeom>
                <a:avLst/>
                <a:gdLst>
                  <a:gd name="T0" fmla="*/ 0 w 634"/>
                  <a:gd name="T1" fmla="*/ 247 h 833"/>
                  <a:gd name="T2" fmla="*/ 186 w 634"/>
                  <a:gd name="T3" fmla="*/ 99 h 833"/>
                  <a:gd name="T4" fmla="*/ 186 w 634"/>
                  <a:gd name="T5" fmla="*/ 0 h 833"/>
                  <a:gd name="T6" fmla="*/ 0 w 634"/>
                  <a:gd name="T7" fmla="*/ 147 h 833"/>
                  <a:gd name="T8" fmla="*/ 0 w 634"/>
                  <a:gd name="T9" fmla="*/ 247 h 8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4" h="833">
                    <a:moveTo>
                      <a:pt x="0" y="833"/>
                    </a:moveTo>
                    <a:lnTo>
                      <a:pt x="634" y="334"/>
                    </a:lnTo>
                    <a:lnTo>
                      <a:pt x="634" y="0"/>
                    </a:lnTo>
                    <a:lnTo>
                      <a:pt x="0" y="497"/>
                    </a:lnTo>
                    <a:lnTo>
                      <a:pt x="0" y="833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Rectangle 620"/>
              <p:cNvSpPr>
                <a:spLocks noChangeArrowheads="1"/>
              </p:cNvSpPr>
              <p:nvPr/>
            </p:nvSpPr>
            <p:spPr bwMode="auto">
              <a:xfrm>
                <a:off x="1602" y="3946"/>
                <a:ext cx="3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Rectangle 621"/>
              <p:cNvSpPr>
                <a:spLocks noChangeArrowheads="1"/>
              </p:cNvSpPr>
              <p:nvPr/>
            </p:nvSpPr>
            <p:spPr bwMode="auto">
              <a:xfrm>
                <a:off x="1612" y="3832"/>
                <a:ext cx="2" cy="99"/>
              </a:xfrm>
              <a:prstGeom prst="rect">
                <a:avLst/>
              </a:prstGeom>
              <a:solidFill>
                <a:srgbClr val="4A0000"/>
              </a:solidFill>
              <a:ln w="1588">
                <a:solidFill>
                  <a:srgbClr val="4A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Line 622"/>
              <p:cNvSpPr>
                <a:spLocks noChangeShapeType="1"/>
              </p:cNvSpPr>
              <p:nvPr/>
            </p:nvSpPr>
            <p:spPr bwMode="auto">
              <a:xfrm flipH="1">
                <a:off x="1779" y="3759"/>
                <a:ext cx="3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Line 623"/>
              <p:cNvSpPr>
                <a:spLocks noChangeShapeType="1"/>
              </p:cNvSpPr>
              <p:nvPr/>
            </p:nvSpPr>
            <p:spPr bwMode="auto">
              <a:xfrm flipH="1">
                <a:off x="1780" y="3753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Line 624"/>
              <p:cNvSpPr>
                <a:spLocks noChangeShapeType="1"/>
              </p:cNvSpPr>
              <p:nvPr/>
            </p:nvSpPr>
            <p:spPr bwMode="auto">
              <a:xfrm flipH="1">
                <a:off x="1780" y="3750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Line 625"/>
              <p:cNvSpPr>
                <a:spLocks noChangeShapeType="1"/>
              </p:cNvSpPr>
              <p:nvPr/>
            </p:nvSpPr>
            <p:spPr bwMode="auto">
              <a:xfrm flipH="1">
                <a:off x="1780" y="3747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Line 626"/>
              <p:cNvSpPr>
                <a:spLocks noChangeShapeType="1"/>
              </p:cNvSpPr>
              <p:nvPr/>
            </p:nvSpPr>
            <p:spPr bwMode="auto">
              <a:xfrm flipH="1">
                <a:off x="1780" y="3746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Line 627"/>
              <p:cNvSpPr>
                <a:spLocks noChangeShapeType="1"/>
              </p:cNvSpPr>
              <p:nvPr/>
            </p:nvSpPr>
            <p:spPr bwMode="auto">
              <a:xfrm flipH="1">
                <a:off x="1780" y="3744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Line 628"/>
              <p:cNvSpPr>
                <a:spLocks noChangeShapeType="1"/>
              </p:cNvSpPr>
              <p:nvPr/>
            </p:nvSpPr>
            <p:spPr bwMode="auto">
              <a:xfrm flipH="1">
                <a:off x="1780" y="3743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Line 629"/>
              <p:cNvSpPr>
                <a:spLocks noChangeShapeType="1"/>
              </p:cNvSpPr>
              <p:nvPr/>
            </p:nvSpPr>
            <p:spPr bwMode="auto">
              <a:xfrm flipH="1">
                <a:off x="1780" y="3742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Line 630"/>
              <p:cNvSpPr>
                <a:spLocks noChangeShapeType="1"/>
              </p:cNvSpPr>
              <p:nvPr/>
            </p:nvSpPr>
            <p:spPr bwMode="auto">
              <a:xfrm flipH="1">
                <a:off x="1780" y="3741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Line 631"/>
              <p:cNvSpPr>
                <a:spLocks noChangeShapeType="1"/>
              </p:cNvSpPr>
              <p:nvPr/>
            </p:nvSpPr>
            <p:spPr bwMode="auto">
              <a:xfrm flipH="1">
                <a:off x="1779" y="3740"/>
                <a:ext cx="3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Line 632"/>
              <p:cNvSpPr>
                <a:spLocks noChangeShapeType="1"/>
              </p:cNvSpPr>
              <p:nvPr/>
            </p:nvSpPr>
            <p:spPr bwMode="auto">
              <a:xfrm flipH="1">
                <a:off x="1779" y="3777"/>
                <a:ext cx="3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Line 633"/>
              <p:cNvSpPr>
                <a:spLocks noChangeShapeType="1"/>
              </p:cNvSpPr>
              <p:nvPr/>
            </p:nvSpPr>
            <p:spPr bwMode="auto">
              <a:xfrm flipH="1">
                <a:off x="1780" y="3771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Line 634"/>
              <p:cNvSpPr>
                <a:spLocks noChangeShapeType="1"/>
              </p:cNvSpPr>
              <p:nvPr/>
            </p:nvSpPr>
            <p:spPr bwMode="auto">
              <a:xfrm flipH="1">
                <a:off x="1780" y="3769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Line 635"/>
              <p:cNvSpPr>
                <a:spLocks noChangeShapeType="1"/>
              </p:cNvSpPr>
              <p:nvPr/>
            </p:nvSpPr>
            <p:spPr bwMode="auto">
              <a:xfrm flipH="1">
                <a:off x="1780" y="3766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Line 636"/>
              <p:cNvSpPr>
                <a:spLocks noChangeShapeType="1"/>
              </p:cNvSpPr>
              <p:nvPr/>
            </p:nvSpPr>
            <p:spPr bwMode="auto">
              <a:xfrm flipH="1">
                <a:off x="1780" y="3764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Line 637"/>
              <p:cNvSpPr>
                <a:spLocks noChangeShapeType="1"/>
              </p:cNvSpPr>
              <p:nvPr/>
            </p:nvSpPr>
            <p:spPr bwMode="auto">
              <a:xfrm flipH="1">
                <a:off x="1780" y="3763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Line 638"/>
              <p:cNvSpPr>
                <a:spLocks noChangeShapeType="1"/>
              </p:cNvSpPr>
              <p:nvPr/>
            </p:nvSpPr>
            <p:spPr bwMode="auto">
              <a:xfrm flipH="1">
                <a:off x="1780" y="3761"/>
                <a:ext cx="2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Line 639"/>
              <p:cNvSpPr>
                <a:spLocks noChangeShapeType="1"/>
              </p:cNvSpPr>
              <p:nvPr/>
            </p:nvSpPr>
            <p:spPr bwMode="auto">
              <a:xfrm flipH="1">
                <a:off x="1780" y="3760"/>
                <a:ext cx="2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Line 640"/>
              <p:cNvSpPr>
                <a:spLocks noChangeShapeType="1"/>
              </p:cNvSpPr>
              <p:nvPr/>
            </p:nvSpPr>
            <p:spPr bwMode="auto">
              <a:xfrm flipH="1">
                <a:off x="1780" y="3760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Line 641"/>
              <p:cNvSpPr>
                <a:spLocks noChangeShapeType="1"/>
              </p:cNvSpPr>
              <p:nvPr/>
            </p:nvSpPr>
            <p:spPr bwMode="auto">
              <a:xfrm flipH="1">
                <a:off x="1779" y="3759"/>
                <a:ext cx="3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Line 642"/>
              <p:cNvSpPr>
                <a:spLocks noChangeShapeType="1"/>
              </p:cNvSpPr>
              <p:nvPr/>
            </p:nvSpPr>
            <p:spPr bwMode="auto">
              <a:xfrm flipH="1">
                <a:off x="1779" y="3740"/>
                <a:ext cx="3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Line 643"/>
              <p:cNvSpPr>
                <a:spLocks noChangeShapeType="1"/>
              </p:cNvSpPr>
              <p:nvPr/>
            </p:nvSpPr>
            <p:spPr bwMode="auto">
              <a:xfrm flipH="1">
                <a:off x="1780" y="3735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Line 644"/>
              <p:cNvSpPr>
                <a:spLocks noChangeShapeType="1"/>
              </p:cNvSpPr>
              <p:nvPr/>
            </p:nvSpPr>
            <p:spPr bwMode="auto">
              <a:xfrm flipH="1">
                <a:off x="1780" y="3731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Line 645"/>
              <p:cNvSpPr>
                <a:spLocks noChangeShapeType="1"/>
              </p:cNvSpPr>
              <p:nvPr/>
            </p:nvSpPr>
            <p:spPr bwMode="auto">
              <a:xfrm flipH="1">
                <a:off x="1780" y="3729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Line 646"/>
              <p:cNvSpPr>
                <a:spLocks noChangeShapeType="1"/>
              </p:cNvSpPr>
              <p:nvPr/>
            </p:nvSpPr>
            <p:spPr bwMode="auto">
              <a:xfrm flipH="1">
                <a:off x="1780" y="3727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Line 647"/>
              <p:cNvSpPr>
                <a:spLocks noChangeShapeType="1"/>
              </p:cNvSpPr>
              <p:nvPr/>
            </p:nvSpPr>
            <p:spPr bwMode="auto">
              <a:xfrm flipH="1">
                <a:off x="1780" y="3726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Line 648"/>
              <p:cNvSpPr>
                <a:spLocks noChangeShapeType="1"/>
              </p:cNvSpPr>
              <p:nvPr/>
            </p:nvSpPr>
            <p:spPr bwMode="auto">
              <a:xfrm flipH="1">
                <a:off x="1780" y="3725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Line 649"/>
              <p:cNvSpPr>
                <a:spLocks noChangeShapeType="1"/>
              </p:cNvSpPr>
              <p:nvPr/>
            </p:nvSpPr>
            <p:spPr bwMode="auto">
              <a:xfrm flipH="1">
                <a:off x="1780" y="3723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Line 650"/>
              <p:cNvSpPr>
                <a:spLocks noChangeShapeType="1"/>
              </p:cNvSpPr>
              <p:nvPr/>
            </p:nvSpPr>
            <p:spPr bwMode="auto">
              <a:xfrm flipH="1">
                <a:off x="1780" y="3722"/>
                <a:ext cx="2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Line 651"/>
              <p:cNvSpPr>
                <a:spLocks noChangeShapeType="1"/>
              </p:cNvSpPr>
              <p:nvPr/>
            </p:nvSpPr>
            <p:spPr bwMode="auto">
              <a:xfrm flipH="1">
                <a:off x="1779" y="3722"/>
                <a:ext cx="3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Line 652"/>
              <p:cNvSpPr>
                <a:spLocks noChangeShapeType="1"/>
              </p:cNvSpPr>
              <p:nvPr/>
            </p:nvSpPr>
            <p:spPr bwMode="auto">
              <a:xfrm flipH="1">
                <a:off x="1779" y="3722"/>
                <a:ext cx="3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Line 653"/>
              <p:cNvSpPr>
                <a:spLocks noChangeShapeType="1"/>
              </p:cNvSpPr>
              <p:nvPr/>
            </p:nvSpPr>
            <p:spPr bwMode="auto">
              <a:xfrm flipH="1">
                <a:off x="1780" y="3716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Line 654"/>
              <p:cNvSpPr>
                <a:spLocks noChangeShapeType="1"/>
              </p:cNvSpPr>
              <p:nvPr/>
            </p:nvSpPr>
            <p:spPr bwMode="auto">
              <a:xfrm flipH="1">
                <a:off x="1780" y="3713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Line 655"/>
              <p:cNvSpPr>
                <a:spLocks noChangeShapeType="1"/>
              </p:cNvSpPr>
              <p:nvPr/>
            </p:nvSpPr>
            <p:spPr bwMode="auto">
              <a:xfrm flipH="1">
                <a:off x="1780" y="3710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Line 656"/>
              <p:cNvSpPr>
                <a:spLocks noChangeShapeType="1"/>
              </p:cNvSpPr>
              <p:nvPr/>
            </p:nvSpPr>
            <p:spPr bwMode="auto">
              <a:xfrm flipH="1">
                <a:off x="1780" y="3708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Line 657"/>
              <p:cNvSpPr>
                <a:spLocks noChangeShapeType="1"/>
              </p:cNvSpPr>
              <p:nvPr/>
            </p:nvSpPr>
            <p:spPr bwMode="auto">
              <a:xfrm flipH="1">
                <a:off x="1780" y="3707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Line 658"/>
              <p:cNvSpPr>
                <a:spLocks noChangeShapeType="1"/>
              </p:cNvSpPr>
              <p:nvPr/>
            </p:nvSpPr>
            <p:spPr bwMode="auto">
              <a:xfrm flipH="1">
                <a:off x="1780" y="3706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Line 659"/>
              <p:cNvSpPr>
                <a:spLocks noChangeShapeType="1"/>
              </p:cNvSpPr>
              <p:nvPr/>
            </p:nvSpPr>
            <p:spPr bwMode="auto">
              <a:xfrm flipH="1">
                <a:off x="1780" y="3704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Line 660"/>
              <p:cNvSpPr>
                <a:spLocks noChangeShapeType="1"/>
              </p:cNvSpPr>
              <p:nvPr/>
            </p:nvSpPr>
            <p:spPr bwMode="auto">
              <a:xfrm flipH="1">
                <a:off x="1780" y="3704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Line 661"/>
              <p:cNvSpPr>
                <a:spLocks noChangeShapeType="1"/>
              </p:cNvSpPr>
              <p:nvPr/>
            </p:nvSpPr>
            <p:spPr bwMode="auto">
              <a:xfrm flipH="1">
                <a:off x="1779" y="3703"/>
                <a:ext cx="3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Line 662"/>
              <p:cNvSpPr>
                <a:spLocks noChangeShapeType="1"/>
              </p:cNvSpPr>
              <p:nvPr/>
            </p:nvSpPr>
            <p:spPr bwMode="auto">
              <a:xfrm flipH="1">
                <a:off x="1779" y="3796"/>
                <a:ext cx="3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Line 663"/>
              <p:cNvSpPr>
                <a:spLocks noChangeShapeType="1"/>
              </p:cNvSpPr>
              <p:nvPr/>
            </p:nvSpPr>
            <p:spPr bwMode="auto">
              <a:xfrm flipH="1">
                <a:off x="1780" y="3790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Line 664"/>
              <p:cNvSpPr>
                <a:spLocks noChangeShapeType="1"/>
              </p:cNvSpPr>
              <p:nvPr/>
            </p:nvSpPr>
            <p:spPr bwMode="auto">
              <a:xfrm flipH="1">
                <a:off x="1780" y="3787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Line 665"/>
              <p:cNvSpPr>
                <a:spLocks noChangeShapeType="1"/>
              </p:cNvSpPr>
              <p:nvPr/>
            </p:nvSpPr>
            <p:spPr bwMode="auto">
              <a:xfrm flipH="1">
                <a:off x="1780" y="3785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Line 666"/>
              <p:cNvSpPr>
                <a:spLocks noChangeShapeType="1"/>
              </p:cNvSpPr>
              <p:nvPr/>
            </p:nvSpPr>
            <p:spPr bwMode="auto">
              <a:xfrm flipH="1">
                <a:off x="1780" y="3783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Line 667"/>
              <p:cNvSpPr>
                <a:spLocks noChangeShapeType="1"/>
              </p:cNvSpPr>
              <p:nvPr/>
            </p:nvSpPr>
            <p:spPr bwMode="auto">
              <a:xfrm flipH="1">
                <a:off x="1780" y="3782"/>
                <a:ext cx="2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Line 668"/>
              <p:cNvSpPr>
                <a:spLocks noChangeShapeType="1"/>
              </p:cNvSpPr>
              <p:nvPr/>
            </p:nvSpPr>
            <p:spPr bwMode="auto">
              <a:xfrm flipH="1">
                <a:off x="1780" y="3780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Line 669"/>
              <p:cNvSpPr>
                <a:spLocks noChangeShapeType="1"/>
              </p:cNvSpPr>
              <p:nvPr/>
            </p:nvSpPr>
            <p:spPr bwMode="auto">
              <a:xfrm flipH="1">
                <a:off x="1780" y="3779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Line 670"/>
              <p:cNvSpPr>
                <a:spLocks noChangeShapeType="1"/>
              </p:cNvSpPr>
              <p:nvPr/>
            </p:nvSpPr>
            <p:spPr bwMode="auto">
              <a:xfrm flipH="1">
                <a:off x="1780" y="3778"/>
                <a:ext cx="2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Line 671"/>
              <p:cNvSpPr>
                <a:spLocks noChangeShapeType="1"/>
              </p:cNvSpPr>
              <p:nvPr/>
            </p:nvSpPr>
            <p:spPr bwMode="auto">
              <a:xfrm flipH="1">
                <a:off x="1779" y="3777"/>
                <a:ext cx="3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Line 672"/>
              <p:cNvSpPr>
                <a:spLocks noChangeShapeType="1"/>
              </p:cNvSpPr>
              <p:nvPr/>
            </p:nvSpPr>
            <p:spPr bwMode="auto">
              <a:xfrm flipV="1">
                <a:off x="1616" y="3923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Line 673"/>
              <p:cNvSpPr>
                <a:spLocks noChangeShapeType="1"/>
              </p:cNvSpPr>
              <p:nvPr/>
            </p:nvSpPr>
            <p:spPr bwMode="auto">
              <a:xfrm flipV="1">
                <a:off x="1633" y="3912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Line 674"/>
              <p:cNvSpPr>
                <a:spLocks noChangeShapeType="1"/>
              </p:cNvSpPr>
              <p:nvPr/>
            </p:nvSpPr>
            <p:spPr bwMode="auto">
              <a:xfrm flipV="1">
                <a:off x="1667" y="3884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Line 675"/>
              <p:cNvSpPr>
                <a:spLocks noChangeShapeType="1"/>
              </p:cNvSpPr>
              <p:nvPr/>
            </p:nvSpPr>
            <p:spPr bwMode="auto">
              <a:xfrm flipV="1">
                <a:off x="1684" y="3869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Line 676"/>
              <p:cNvSpPr>
                <a:spLocks noChangeShapeType="1"/>
              </p:cNvSpPr>
              <p:nvPr/>
            </p:nvSpPr>
            <p:spPr bwMode="auto">
              <a:xfrm flipV="1">
                <a:off x="1599" y="3939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Line 677"/>
              <p:cNvSpPr>
                <a:spLocks noChangeShapeType="1"/>
              </p:cNvSpPr>
              <p:nvPr/>
            </p:nvSpPr>
            <p:spPr bwMode="auto">
              <a:xfrm flipV="1">
                <a:off x="1700" y="3858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24" name="Group 678"/>
            <p:cNvGrpSpPr>
              <a:grpSpLocks/>
            </p:cNvGrpSpPr>
            <p:nvPr/>
          </p:nvGrpSpPr>
          <p:grpSpPr bwMode="auto">
            <a:xfrm>
              <a:off x="1960" y="3733"/>
              <a:ext cx="254" cy="237"/>
              <a:chOff x="3962" y="2625"/>
              <a:chExt cx="432" cy="399"/>
            </a:xfrm>
          </p:grpSpPr>
          <p:pic>
            <p:nvPicPr>
              <p:cNvPr id="18525" name="Picture 67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" y="2628"/>
                <a:ext cx="425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Rectangle 680"/>
              <p:cNvSpPr>
                <a:spLocks noChangeArrowheads="1"/>
              </p:cNvSpPr>
              <p:nvPr/>
            </p:nvSpPr>
            <p:spPr bwMode="auto">
              <a:xfrm>
                <a:off x="3962" y="2625"/>
                <a:ext cx="432" cy="399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86" name="Text Box 681"/>
          <p:cNvSpPr txBox="1">
            <a:spLocks noChangeArrowheads="1"/>
          </p:cNvSpPr>
          <p:nvPr/>
        </p:nvSpPr>
        <p:spPr bwMode="auto">
          <a:xfrm>
            <a:off x="8220075" y="5673725"/>
            <a:ext cx="1273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b="1" kern="0">
                <a:solidFill>
                  <a:srgbClr val="000000"/>
                </a:solidFill>
              </a:rPr>
              <a:t>Processing</a:t>
            </a:r>
            <a:br>
              <a:rPr lang="en-US" sz="1400" b="1" kern="0">
                <a:solidFill>
                  <a:srgbClr val="000000"/>
                </a:solidFill>
              </a:rPr>
            </a:br>
            <a:r>
              <a:rPr lang="en-US" sz="1400" b="1" kern="0">
                <a:solidFill>
                  <a:srgbClr val="000000"/>
                </a:solidFill>
              </a:rPr>
              <a:t>Systems</a:t>
            </a:r>
            <a:endParaRPr lang="en-US" sz="1400" kern="0">
              <a:solidFill>
                <a:srgbClr val="000000"/>
              </a:solidFill>
            </a:endParaRPr>
          </a:p>
        </p:txBody>
      </p:sp>
      <p:sp>
        <p:nvSpPr>
          <p:cNvPr id="687" name="Rectangle 682"/>
          <p:cNvSpPr>
            <a:spLocks noChangeArrowheads="1"/>
          </p:cNvSpPr>
          <p:nvPr/>
        </p:nvSpPr>
        <p:spPr bwMode="auto">
          <a:xfrm>
            <a:off x="5992813" y="5588000"/>
            <a:ext cx="2146300" cy="7620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8" name="Text Box 683"/>
          <p:cNvSpPr txBox="1">
            <a:spLocks noChangeArrowheads="1"/>
          </p:cNvSpPr>
          <p:nvPr/>
        </p:nvSpPr>
        <p:spPr bwMode="auto">
          <a:xfrm>
            <a:off x="6908800" y="6111875"/>
            <a:ext cx="503238" cy="2127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b="1" ker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Radar</a:t>
            </a:r>
          </a:p>
        </p:txBody>
      </p:sp>
      <p:grpSp>
        <p:nvGrpSpPr>
          <p:cNvPr id="18453" name="Group 684"/>
          <p:cNvGrpSpPr>
            <a:grpSpLocks/>
          </p:cNvGrpSpPr>
          <p:nvPr/>
        </p:nvGrpSpPr>
        <p:grpSpPr bwMode="auto">
          <a:xfrm>
            <a:off x="6122988" y="5673725"/>
            <a:ext cx="1855787" cy="425450"/>
            <a:chOff x="4027" y="3702"/>
            <a:chExt cx="1168" cy="268"/>
          </a:xfrm>
        </p:grpSpPr>
        <p:graphicFrame>
          <p:nvGraphicFramePr>
            <p:cNvPr id="18510" name="Object 685"/>
            <p:cNvGraphicFramePr>
              <a:graphicFrameLocks noChangeAspect="1"/>
            </p:cNvGraphicFramePr>
            <p:nvPr/>
          </p:nvGraphicFramePr>
          <p:xfrm>
            <a:off x="4976" y="3738"/>
            <a:ext cx="219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39" name="Image" r:id="rId8" imgW="634697" imgH="545839" progId="Photoshop.Image.8">
                    <p:embed/>
                  </p:oleObj>
                </mc:Choice>
                <mc:Fallback>
                  <p:oleObj name="Image" r:id="rId8" imgW="634697" imgH="545839" progId="Photoshop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6" y="3738"/>
                          <a:ext cx="219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11" name="Object 686"/>
            <p:cNvGraphicFramePr>
              <a:graphicFrameLocks noChangeAspect="1"/>
            </p:cNvGraphicFramePr>
            <p:nvPr/>
          </p:nvGraphicFramePr>
          <p:xfrm>
            <a:off x="4552" y="3748"/>
            <a:ext cx="226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40" name="Image" r:id="rId10" imgW="634697" imgH="545839" progId="Photoshop.Image.8">
                    <p:embed/>
                  </p:oleObj>
                </mc:Choice>
                <mc:Fallback>
                  <p:oleObj name="Image" r:id="rId10" imgW="634697" imgH="545839" progId="Photoshop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2" y="3748"/>
                          <a:ext cx="226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512" name="Group 687"/>
            <p:cNvGrpSpPr>
              <a:grpSpLocks/>
            </p:cNvGrpSpPr>
            <p:nvPr/>
          </p:nvGrpSpPr>
          <p:grpSpPr bwMode="auto">
            <a:xfrm>
              <a:off x="4787" y="3809"/>
              <a:ext cx="164" cy="71"/>
              <a:chOff x="4357" y="864"/>
              <a:chExt cx="433" cy="153"/>
            </a:xfrm>
          </p:grpSpPr>
          <p:sp>
            <p:nvSpPr>
              <p:cNvPr id="698" name="Freeform 688"/>
              <p:cNvSpPr>
                <a:spLocks/>
              </p:cNvSpPr>
              <p:nvPr/>
            </p:nvSpPr>
            <p:spPr bwMode="auto">
              <a:xfrm>
                <a:off x="4561" y="864"/>
                <a:ext cx="230" cy="153"/>
              </a:xfrm>
              <a:custGeom>
                <a:avLst/>
                <a:gdLst>
                  <a:gd name="T0" fmla="*/ 230 w 576"/>
                  <a:gd name="T1" fmla="*/ 62 h 382"/>
                  <a:gd name="T2" fmla="*/ 10 w 576"/>
                  <a:gd name="T3" fmla="*/ 153 h 382"/>
                  <a:gd name="T4" fmla="*/ 42 w 576"/>
                  <a:gd name="T5" fmla="*/ 74 h 382"/>
                  <a:gd name="T6" fmla="*/ 0 w 576"/>
                  <a:gd name="T7" fmla="*/ 0 h 382"/>
                  <a:gd name="T8" fmla="*/ 230 w 576"/>
                  <a:gd name="T9" fmla="*/ 62 h 3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6" h="382">
                    <a:moveTo>
                      <a:pt x="576" y="155"/>
                    </a:moveTo>
                    <a:lnTo>
                      <a:pt x="24" y="382"/>
                    </a:lnTo>
                    <a:lnTo>
                      <a:pt x="106" y="185"/>
                    </a:lnTo>
                    <a:lnTo>
                      <a:pt x="0" y="0"/>
                    </a:lnTo>
                    <a:lnTo>
                      <a:pt x="576" y="155"/>
                    </a:lnTo>
                    <a:close/>
                  </a:path>
                </a:pathLst>
              </a:custGeom>
              <a:solidFill>
                <a:srgbClr val="FF9966"/>
              </a:solidFill>
              <a:ln w="12700">
                <a:solidFill>
                  <a:srgbClr val="FF99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9" name="Freeform 689"/>
              <p:cNvSpPr>
                <a:spLocks/>
              </p:cNvSpPr>
              <p:nvPr/>
            </p:nvSpPr>
            <p:spPr bwMode="auto">
              <a:xfrm>
                <a:off x="4358" y="914"/>
                <a:ext cx="256" cy="50"/>
              </a:xfrm>
              <a:custGeom>
                <a:avLst/>
                <a:gdLst>
                  <a:gd name="T0" fmla="*/ 257 w 643"/>
                  <a:gd name="T1" fmla="*/ 0 h 121"/>
                  <a:gd name="T2" fmla="*/ 257 w 643"/>
                  <a:gd name="T3" fmla="*/ 49 h 121"/>
                  <a:gd name="T4" fmla="*/ 0 w 643"/>
                  <a:gd name="T5" fmla="*/ 49 h 121"/>
                  <a:gd name="T6" fmla="*/ 0 w 643"/>
                  <a:gd name="T7" fmla="*/ 0 h 121"/>
                  <a:gd name="T8" fmla="*/ 257 w 643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3" h="121">
                    <a:moveTo>
                      <a:pt x="643" y="0"/>
                    </a:moveTo>
                    <a:lnTo>
                      <a:pt x="643" y="120"/>
                    </a:lnTo>
                    <a:lnTo>
                      <a:pt x="0" y="121"/>
                    </a:lnTo>
                    <a:lnTo>
                      <a:pt x="0" y="1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FF9966"/>
              </a:solidFill>
              <a:ln w="635">
                <a:solidFill>
                  <a:srgbClr val="FF99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13" name="Group 690"/>
            <p:cNvGrpSpPr>
              <a:grpSpLocks/>
            </p:cNvGrpSpPr>
            <p:nvPr/>
          </p:nvGrpSpPr>
          <p:grpSpPr bwMode="auto">
            <a:xfrm>
              <a:off x="4366" y="3809"/>
              <a:ext cx="164" cy="71"/>
              <a:chOff x="4357" y="864"/>
              <a:chExt cx="433" cy="153"/>
            </a:xfrm>
          </p:grpSpPr>
          <p:sp>
            <p:nvSpPr>
              <p:cNvPr id="696" name="Freeform 691"/>
              <p:cNvSpPr>
                <a:spLocks/>
              </p:cNvSpPr>
              <p:nvPr/>
            </p:nvSpPr>
            <p:spPr bwMode="auto">
              <a:xfrm>
                <a:off x="4559" y="864"/>
                <a:ext cx="230" cy="153"/>
              </a:xfrm>
              <a:custGeom>
                <a:avLst/>
                <a:gdLst>
                  <a:gd name="T0" fmla="*/ 230 w 576"/>
                  <a:gd name="T1" fmla="*/ 62 h 382"/>
                  <a:gd name="T2" fmla="*/ 10 w 576"/>
                  <a:gd name="T3" fmla="*/ 153 h 382"/>
                  <a:gd name="T4" fmla="*/ 42 w 576"/>
                  <a:gd name="T5" fmla="*/ 74 h 382"/>
                  <a:gd name="T6" fmla="*/ 0 w 576"/>
                  <a:gd name="T7" fmla="*/ 0 h 382"/>
                  <a:gd name="T8" fmla="*/ 230 w 576"/>
                  <a:gd name="T9" fmla="*/ 62 h 3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6" h="382">
                    <a:moveTo>
                      <a:pt x="576" y="155"/>
                    </a:moveTo>
                    <a:lnTo>
                      <a:pt x="24" y="382"/>
                    </a:lnTo>
                    <a:lnTo>
                      <a:pt x="106" y="185"/>
                    </a:lnTo>
                    <a:lnTo>
                      <a:pt x="0" y="0"/>
                    </a:lnTo>
                    <a:lnTo>
                      <a:pt x="576" y="155"/>
                    </a:lnTo>
                    <a:close/>
                  </a:path>
                </a:pathLst>
              </a:custGeom>
              <a:solidFill>
                <a:srgbClr val="FF9966"/>
              </a:solidFill>
              <a:ln w="12700">
                <a:solidFill>
                  <a:srgbClr val="FF99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7" name="Freeform 692"/>
              <p:cNvSpPr>
                <a:spLocks/>
              </p:cNvSpPr>
              <p:nvPr/>
            </p:nvSpPr>
            <p:spPr bwMode="auto">
              <a:xfrm>
                <a:off x="4356" y="914"/>
                <a:ext cx="256" cy="50"/>
              </a:xfrm>
              <a:custGeom>
                <a:avLst/>
                <a:gdLst>
                  <a:gd name="T0" fmla="*/ 257 w 643"/>
                  <a:gd name="T1" fmla="*/ 0 h 121"/>
                  <a:gd name="T2" fmla="*/ 257 w 643"/>
                  <a:gd name="T3" fmla="*/ 49 h 121"/>
                  <a:gd name="T4" fmla="*/ 0 w 643"/>
                  <a:gd name="T5" fmla="*/ 49 h 121"/>
                  <a:gd name="T6" fmla="*/ 0 w 643"/>
                  <a:gd name="T7" fmla="*/ 0 h 121"/>
                  <a:gd name="T8" fmla="*/ 257 w 643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3" h="121">
                    <a:moveTo>
                      <a:pt x="643" y="0"/>
                    </a:moveTo>
                    <a:lnTo>
                      <a:pt x="643" y="120"/>
                    </a:lnTo>
                    <a:lnTo>
                      <a:pt x="0" y="121"/>
                    </a:lnTo>
                    <a:lnTo>
                      <a:pt x="0" y="1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FF9966"/>
              </a:solidFill>
              <a:ln w="635">
                <a:solidFill>
                  <a:srgbClr val="FF99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18514" name="Object 693"/>
            <p:cNvGraphicFramePr>
              <a:graphicFrameLocks noChangeAspect="1"/>
            </p:cNvGraphicFramePr>
            <p:nvPr/>
          </p:nvGraphicFramePr>
          <p:xfrm>
            <a:off x="4027" y="3702"/>
            <a:ext cx="263" cy="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41" name="Image" r:id="rId12" imgW="634697" imgH="533145" progId="Photoshop.Image.8">
                    <p:embed/>
                  </p:oleObj>
                </mc:Choice>
                <mc:Fallback>
                  <p:oleObj name="Image" r:id="rId12" imgW="634697" imgH="533145" progId="Photoshop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7" y="3702"/>
                          <a:ext cx="263" cy="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15" name="Object 694"/>
            <p:cNvGraphicFramePr>
              <a:graphicFrameLocks noChangeAspect="1"/>
            </p:cNvGraphicFramePr>
            <p:nvPr/>
          </p:nvGraphicFramePr>
          <p:xfrm>
            <a:off x="4086" y="3748"/>
            <a:ext cx="264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42" name="Image" r:id="rId14" imgW="634697" imgH="533145" progId="Photoshop.Image.8">
                    <p:embed/>
                  </p:oleObj>
                </mc:Choice>
                <mc:Fallback>
                  <p:oleObj name="Image" r:id="rId14" imgW="634697" imgH="533145" progId="Photoshop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6" y="3748"/>
                          <a:ext cx="264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54" name="Group 695"/>
          <p:cNvGrpSpPr>
            <a:grpSpLocks/>
          </p:cNvGrpSpPr>
          <p:nvPr/>
        </p:nvGrpSpPr>
        <p:grpSpPr bwMode="auto">
          <a:xfrm>
            <a:off x="4259263" y="5762625"/>
            <a:ext cx="2149475" cy="762000"/>
            <a:chOff x="2483" y="3751"/>
            <a:chExt cx="1352" cy="480"/>
          </a:xfrm>
        </p:grpSpPr>
        <p:sp>
          <p:nvSpPr>
            <p:cNvPr id="701" name="Rectangle 696"/>
            <p:cNvSpPr>
              <a:spLocks noChangeArrowheads="1"/>
            </p:cNvSpPr>
            <p:nvPr/>
          </p:nvSpPr>
          <p:spPr bwMode="auto">
            <a:xfrm>
              <a:off x="2483" y="3751"/>
              <a:ext cx="1352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  <p:grpSp>
          <p:nvGrpSpPr>
            <p:cNvPr id="18496" name="Group 697"/>
            <p:cNvGrpSpPr>
              <a:grpSpLocks/>
            </p:cNvGrpSpPr>
            <p:nvPr/>
          </p:nvGrpSpPr>
          <p:grpSpPr bwMode="auto">
            <a:xfrm>
              <a:off x="2641" y="3772"/>
              <a:ext cx="1119" cy="433"/>
              <a:chOff x="2641" y="3772"/>
              <a:chExt cx="1119" cy="433"/>
            </a:xfrm>
          </p:grpSpPr>
          <p:grpSp>
            <p:nvGrpSpPr>
              <p:cNvPr id="18498" name="Group 698"/>
              <p:cNvGrpSpPr>
                <a:grpSpLocks/>
              </p:cNvGrpSpPr>
              <p:nvPr/>
            </p:nvGrpSpPr>
            <p:grpSpPr bwMode="auto">
              <a:xfrm>
                <a:off x="3384" y="3797"/>
                <a:ext cx="376" cy="378"/>
                <a:chOff x="2802" y="3067"/>
                <a:chExt cx="330" cy="333"/>
              </a:xfrm>
            </p:grpSpPr>
            <p:graphicFrame>
              <p:nvGraphicFramePr>
                <p:cNvPr id="18507" name="Object 699"/>
                <p:cNvGraphicFramePr>
                  <a:graphicFrameLocks noChangeAspect="1"/>
                </p:cNvGraphicFramePr>
                <p:nvPr/>
              </p:nvGraphicFramePr>
              <p:xfrm>
                <a:off x="2905" y="3173"/>
                <a:ext cx="227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543" name="Image" r:id="rId16" imgW="634697" imgH="634697" progId="Photoshop.Image.8">
                        <p:embed/>
                      </p:oleObj>
                    </mc:Choice>
                    <mc:Fallback>
                      <p:oleObj name="Image" r:id="rId16" imgW="634697" imgH="634697" progId="Photoshop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05" y="3173"/>
                              <a:ext cx="227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508" name="Object 700"/>
                <p:cNvGraphicFramePr>
                  <a:graphicFrameLocks noChangeAspect="1"/>
                </p:cNvGraphicFramePr>
                <p:nvPr/>
              </p:nvGraphicFramePr>
              <p:xfrm>
                <a:off x="2860" y="3133"/>
                <a:ext cx="226" cy="2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544" name="Image" r:id="rId18" imgW="634697" imgH="571227" progId="Photoshop.Image.8">
                        <p:embed/>
                      </p:oleObj>
                    </mc:Choice>
                    <mc:Fallback>
                      <p:oleObj name="Image" r:id="rId18" imgW="634697" imgH="571227" progId="Photoshop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60" y="3133"/>
                              <a:ext cx="226" cy="20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509" name="Object 701"/>
                <p:cNvGraphicFramePr>
                  <a:graphicFrameLocks noChangeAspect="1"/>
                </p:cNvGraphicFramePr>
                <p:nvPr/>
              </p:nvGraphicFramePr>
              <p:xfrm>
                <a:off x="2802" y="3067"/>
                <a:ext cx="227" cy="22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545" name="Image" r:id="rId20" imgW="634697" imgH="622003" progId="Photoshop.Image.8">
                        <p:embed/>
                      </p:oleObj>
                    </mc:Choice>
                    <mc:Fallback>
                      <p:oleObj name="Image" r:id="rId20" imgW="634697" imgH="622003" progId="Photoshop.Image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02" y="3067"/>
                              <a:ext cx="227" cy="22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8499" name="Object 702"/>
              <p:cNvGraphicFramePr>
                <a:graphicFrameLocks noChangeAspect="1"/>
              </p:cNvGraphicFramePr>
              <p:nvPr/>
            </p:nvGraphicFramePr>
            <p:xfrm>
              <a:off x="2982" y="3772"/>
              <a:ext cx="116" cy="4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46" name="Image" r:id="rId22" imgW="634697" imgH="2349206" progId="Photoshop.Image.8">
                      <p:embed/>
                    </p:oleObj>
                  </mc:Choice>
                  <mc:Fallback>
                    <p:oleObj name="Image" r:id="rId22" imgW="634697" imgH="2349206" progId="Photoshop.Image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2" y="3772"/>
                            <a:ext cx="116" cy="4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500" name="Object 703"/>
              <p:cNvGraphicFramePr>
                <a:graphicFrameLocks noChangeAspect="1"/>
              </p:cNvGraphicFramePr>
              <p:nvPr/>
            </p:nvGraphicFramePr>
            <p:xfrm>
              <a:off x="2641" y="3773"/>
              <a:ext cx="110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47" name="Image" r:id="rId24" imgW="634697" imgH="2476190" progId="Photoshop.Image.8">
                      <p:embed/>
                    </p:oleObj>
                  </mc:Choice>
                  <mc:Fallback>
                    <p:oleObj name="Image" r:id="rId24" imgW="634697" imgH="2476190" progId="Photoshop.Image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1" y="3773"/>
                            <a:ext cx="110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501" name="Group 704"/>
              <p:cNvGrpSpPr>
                <a:grpSpLocks/>
              </p:cNvGrpSpPr>
              <p:nvPr/>
            </p:nvGrpSpPr>
            <p:grpSpPr bwMode="auto">
              <a:xfrm>
                <a:off x="3146" y="3956"/>
                <a:ext cx="178" cy="69"/>
                <a:chOff x="4357" y="864"/>
                <a:chExt cx="433" cy="153"/>
              </a:xfrm>
            </p:grpSpPr>
            <p:sp>
              <p:nvSpPr>
                <p:cNvPr id="711" name="Freeform 705"/>
                <p:cNvSpPr>
                  <a:spLocks/>
                </p:cNvSpPr>
                <p:nvPr/>
              </p:nvSpPr>
              <p:spPr bwMode="auto">
                <a:xfrm>
                  <a:off x="4559" y="864"/>
                  <a:ext cx="231" cy="153"/>
                </a:xfrm>
                <a:custGeom>
                  <a:avLst/>
                  <a:gdLst>
                    <a:gd name="T0" fmla="*/ 230 w 576"/>
                    <a:gd name="T1" fmla="*/ 62 h 382"/>
                    <a:gd name="T2" fmla="*/ 10 w 576"/>
                    <a:gd name="T3" fmla="*/ 153 h 382"/>
                    <a:gd name="T4" fmla="*/ 42 w 576"/>
                    <a:gd name="T5" fmla="*/ 74 h 382"/>
                    <a:gd name="T6" fmla="*/ 0 w 576"/>
                    <a:gd name="T7" fmla="*/ 0 h 382"/>
                    <a:gd name="T8" fmla="*/ 230 w 576"/>
                    <a:gd name="T9" fmla="*/ 62 h 3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6" h="382">
                      <a:moveTo>
                        <a:pt x="576" y="155"/>
                      </a:moveTo>
                      <a:lnTo>
                        <a:pt x="24" y="382"/>
                      </a:lnTo>
                      <a:lnTo>
                        <a:pt x="106" y="185"/>
                      </a:lnTo>
                      <a:lnTo>
                        <a:pt x="0" y="0"/>
                      </a:lnTo>
                      <a:lnTo>
                        <a:pt x="576" y="155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12700">
                  <a:solidFill>
                    <a:srgbClr val="FF99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2" name="Freeform 706"/>
                <p:cNvSpPr>
                  <a:spLocks/>
                </p:cNvSpPr>
                <p:nvPr/>
              </p:nvSpPr>
              <p:spPr bwMode="auto">
                <a:xfrm>
                  <a:off x="4357" y="915"/>
                  <a:ext cx="257" cy="49"/>
                </a:xfrm>
                <a:custGeom>
                  <a:avLst/>
                  <a:gdLst>
                    <a:gd name="T0" fmla="*/ 257 w 643"/>
                    <a:gd name="T1" fmla="*/ 0 h 121"/>
                    <a:gd name="T2" fmla="*/ 257 w 643"/>
                    <a:gd name="T3" fmla="*/ 49 h 121"/>
                    <a:gd name="T4" fmla="*/ 0 w 643"/>
                    <a:gd name="T5" fmla="*/ 49 h 121"/>
                    <a:gd name="T6" fmla="*/ 0 w 643"/>
                    <a:gd name="T7" fmla="*/ 0 h 121"/>
                    <a:gd name="T8" fmla="*/ 257 w 643"/>
                    <a:gd name="T9" fmla="*/ 0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3" h="121">
                      <a:moveTo>
                        <a:pt x="643" y="0"/>
                      </a:moveTo>
                      <a:lnTo>
                        <a:pt x="643" y="120"/>
                      </a:lnTo>
                      <a:lnTo>
                        <a:pt x="0" y="121"/>
                      </a:lnTo>
                      <a:lnTo>
                        <a:pt x="0" y="1"/>
                      </a:lnTo>
                      <a:lnTo>
                        <a:pt x="643" y="0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635">
                  <a:solidFill>
                    <a:srgbClr val="FF99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502" name="Group 707"/>
              <p:cNvGrpSpPr>
                <a:grpSpLocks/>
              </p:cNvGrpSpPr>
              <p:nvPr/>
            </p:nvGrpSpPr>
            <p:grpSpPr bwMode="auto">
              <a:xfrm>
                <a:off x="2789" y="3956"/>
                <a:ext cx="178" cy="69"/>
                <a:chOff x="4357" y="864"/>
                <a:chExt cx="433" cy="153"/>
              </a:xfrm>
            </p:grpSpPr>
            <p:sp>
              <p:nvSpPr>
                <p:cNvPr id="709" name="Freeform 708"/>
                <p:cNvSpPr>
                  <a:spLocks/>
                </p:cNvSpPr>
                <p:nvPr/>
              </p:nvSpPr>
              <p:spPr bwMode="auto">
                <a:xfrm>
                  <a:off x="4560" y="864"/>
                  <a:ext cx="231" cy="153"/>
                </a:xfrm>
                <a:custGeom>
                  <a:avLst/>
                  <a:gdLst>
                    <a:gd name="T0" fmla="*/ 230 w 576"/>
                    <a:gd name="T1" fmla="*/ 62 h 382"/>
                    <a:gd name="T2" fmla="*/ 10 w 576"/>
                    <a:gd name="T3" fmla="*/ 153 h 382"/>
                    <a:gd name="T4" fmla="*/ 42 w 576"/>
                    <a:gd name="T5" fmla="*/ 74 h 382"/>
                    <a:gd name="T6" fmla="*/ 0 w 576"/>
                    <a:gd name="T7" fmla="*/ 0 h 382"/>
                    <a:gd name="T8" fmla="*/ 230 w 576"/>
                    <a:gd name="T9" fmla="*/ 62 h 3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6" h="382">
                      <a:moveTo>
                        <a:pt x="576" y="155"/>
                      </a:moveTo>
                      <a:lnTo>
                        <a:pt x="24" y="382"/>
                      </a:lnTo>
                      <a:lnTo>
                        <a:pt x="106" y="185"/>
                      </a:lnTo>
                      <a:lnTo>
                        <a:pt x="0" y="0"/>
                      </a:lnTo>
                      <a:lnTo>
                        <a:pt x="576" y="155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12700">
                  <a:solidFill>
                    <a:srgbClr val="FF99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0" name="Freeform 709"/>
                <p:cNvSpPr>
                  <a:spLocks/>
                </p:cNvSpPr>
                <p:nvPr/>
              </p:nvSpPr>
              <p:spPr bwMode="auto">
                <a:xfrm>
                  <a:off x="4356" y="915"/>
                  <a:ext cx="257" cy="49"/>
                </a:xfrm>
                <a:custGeom>
                  <a:avLst/>
                  <a:gdLst>
                    <a:gd name="T0" fmla="*/ 257 w 643"/>
                    <a:gd name="T1" fmla="*/ 0 h 121"/>
                    <a:gd name="T2" fmla="*/ 257 w 643"/>
                    <a:gd name="T3" fmla="*/ 49 h 121"/>
                    <a:gd name="T4" fmla="*/ 0 w 643"/>
                    <a:gd name="T5" fmla="*/ 49 h 121"/>
                    <a:gd name="T6" fmla="*/ 0 w 643"/>
                    <a:gd name="T7" fmla="*/ 0 h 121"/>
                    <a:gd name="T8" fmla="*/ 257 w 643"/>
                    <a:gd name="T9" fmla="*/ 0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3" h="121">
                      <a:moveTo>
                        <a:pt x="643" y="0"/>
                      </a:moveTo>
                      <a:lnTo>
                        <a:pt x="643" y="120"/>
                      </a:lnTo>
                      <a:lnTo>
                        <a:pt x="0" y="121"/>
                      </a:lnTo>
                      <a:lnTo>
                        <a:pt x="0" y="1"/>
                      </a:lnTo>
                      <a:lnTo>
                        <a:pt x="643" y="0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635">
                  <a:solidFill>
                    <a:srgbClr val="FF99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sz="1600" b="1" ker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03" name="Text Box 710"/>
            <p:cNvSpPr txBox="1">
              <a:spLocks noChangeArrowheads="1"/>
            </p:cNvSpPr>
            <p:nvPr/>
          </p:nvSpPr>
          <p:spPr bwMode="auto">
            <a:xfrm>
              <a:off x="2899" y="4039"/>
              <a:ext cx="511" cy="13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1400" b="1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Optical</a:t>
              </a:r>
              <a:endParaRPr lang="en-US" sz="1400" ker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18480" name="Group 713"/>
          <p:cNvGrpSpPr>
            <a:grpSpLocks/>
          </p:cNvGrpSpPr>
          <p:nvPr/>
        </p:nvGrpSpPr>
        <p:grpSpPr bwMode="auto">
          <a:xfrm>
            <a:off x="980221" y="3363913"/>
            <a:ext cx="1074004" cy="990600"/>
            <a:chOff x="240" y="2928"/>
            <a:chExt cx="624" cy="624"/>
          </a:xfrm>
        </p:grpSpPr>
        <p:sp>
          <p:nvSpPr>
            <p:cNvPr id="731" name="Rectangle 714"/>
            <p:cNvSpPr>
              <a:spLocks noChangeArrowheads="1"/>
            </p:cNvSpPr>
            <p:nvPr/>
          </p:nvSpPr>
          <p:spPr bwMode="auto">
            <a:xfrm>
              <a:off x="240" y="2928"/>
              <a:ext cx="624" cy="6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  <p:pic>
          <p:nvPicPr>
            <p:cNvPr id="18493" name="Picture 715" descr="e400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76"/>
              <a:ext cx="52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053CE6"/>
                    </a:outerShdw>
                  </a:effectLst>
                </a14:hiddenEffects>
              </a:ext>
            </a:extLst>
          </p:spPr>
        </p:pic>
        <p:sp>
          <p:nvSpPr>
            <p:cNvPr id="733" name="Text Box 716"/>
            <p:cNvSpPr txBox="1">
              <a:spLocks noChangeArrowheads="1"/>
            </p:cNvSpPr>
            <p:nvPr/>
          </p:nvSpPr>
          <p:spPr bwMode="auto">
            <a:xfrm>
              <a:off x="288" y="3408"/>
              <a:ext cx="52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1200" b="1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UMARF</a:t>
              </a:r>
              <a:endParaRPr lang="en-US" sz="1200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8481" name="Group 717"/>
          <p:cNvGrpSpPr>
            <a:grpSpLocks/>
          </p:cNvGrpSpPr>
          <p:nvPr/>
        </p:nvGrpSpPr>
        <p:grpSpPr bwMode="auto">
          <a:xfrm>
            <a:off x="814990" y="2830513"/>
            <a:ext cx="1074004" cy="990600"/>
            <a:chOff x="240" y="2160"/>
            <a:chExt cx="624" cy="624"/>
          </a:xfrm>
        </p:grpSpPr>
        <p:sp>
          <p:nvSpPr>
            <p:cNvPr id="728" name="Rectangle 718"/>
            <p:cNvSpPr>
              <a:spLocks noChangeArrowheads="1"/>
            </p:cNvSpPr>
            <p:nvPr/>
          </p:nvSpPr>
          <p:spPr bwMode="auto">
            <a:xfrm>
              <a:off x="240" y="2160"/>
              <a:ext cx="624" cy="6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  <p:pic>
          <p:nvPicPr>
            <p:cNvPr id="18490" name="Picture 719" descr="e400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208"/>
              <a:ext cx="52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053CE6"/>
                    </a:outerShdw>
                  </a:effectLst>
                </a14:hiddenEffects>
              </a:ext>
            </a:extLst>
          </p:spPr>
        </p:pic>
        <p:sp>
          <p:nvSpPr>
            <p:cNvPr id="730" name="Text Box 720"/>
            <p:cNvSpPr txBox="1">
              <a:spLocks noChangeArrowheads="1"/>
            </p:cNvSpPr>
            <p:nvPr/>
          </p:nvSpPr>
          <p:spPr bwMode="auto">
            <a:xfrm>
              <a:off x="240" y="2640"/>
              <a:ext cx="62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1200" b="1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TSXX</a:t>
              </a:r>
              <a:endParaRPr lang="en-US" sz="1200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721" name="Text Box 721"/>
          <p:cNvSpPr txBox="1">
            <a:spLocks noChangeArrowheads="1"/>
          </p:cNvSpPr>
          <p:nvPr/>
        </p:nvSpPr>
        <p:spPr bwMode="auto">
          <a:xfrm>
            <a:off x="897606" y="1398588"/>
            <a:ext cx="111359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b="1" kern="0">
                <a:solidFill>
                  <a:srgbClr val="000000"/>
                </a:solidFill>
              </a:rPr>
              <a:t>Related</a:t>
            </a:r>
          </a:p>
          <a:p>
            <a:pPr algn="ctr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b="1" kern="0">
                <a:solidFill>
                  <a:srgbClr val="000000"/>
                </a:solidFill>
              </a:rPr>
              <a:t>Systems</a:t>
            </a:r>
            <a:endParaRPr lang="en-US" sz="1400" kern="0">
              <a:solidFill>
                <a:srgbClr val="000000"/>
              </a:solidFill>
            </a:endParaRPr>
          </a:p>
        </p:txBody>
      </p:sp>
      <p:grpSp>
        <p:nvGrpSpPr>
          <p:cNvPr id="18483" name="Group 722"/>
          <p:cNvGrpSpPr>
            <a:grpSpLocks/>
          </p:cNvGrpSpPr>
          <p:nvPr/>
        </p:nvGrpSpPr>
        <p:grpSpPr bwMode="auto">
          <a:xfrm>
            <a:off x="980221" y="2297113"/>
            <a:ext cx="1074004" cy="990600"/>
            <a:chOff x="240" y="1392"/>
            <a:chExt cx="624" cy="624"/>
          </a:xfrm>
        </p:grpSpPr>
        <p:sp>
          <p:nvSpPr>
            <p:cNvPr id="725" name="Rectangle 723"/>
            <p:cNvSpPr>
              <a:spLocks noChangeArrowheads="1"/>
            </p:cNvSpPr>
            <p:nvPr/>
          </p:nvSpPr>
          <p:spPr bwMode="auto">
            <a:xfrm>
              <a:off x="240" y="1392"/>
              <a:ext cx="624" cy="6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kern="0" smtClean="0">
                <a:solidFill>
                  <a:srgbClr val="000000"/>
                </a:solidFill>
              </a:endParaRPr>
            </a:p>
          </p:txBody>
        </p:sp>
        <p:pic>
          <p:nvPicPr>
            <p:cNvPr id="18487" name="Picture 724" descr="e400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0"/>
              <a:ext cx="52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rgbClr val="053CE6"/>
                    </a:outerShdw>
                  </a:effectLst>
                </a14:hiddenEffects>
              </a:ext>
            </a:extLst>
          </p:spPr>
        </p:pic>
        <p:sp>
          <p:nvSpPr>
            <p:cNvPr id="727" name="Text Box 725"/>
            <p:cNvSpPr txBox="1">
              <a:spLocks noChangeArrowheads="1"/>
            </p:cNvSpPr>
            <p:nvPr/>
          </p:nvSpPr>
          <p:spPr bwMode="auto">
            <a:xfrm>
              <a:off x="288" y="1872"/>
              <a:ext cx="52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1200" b="1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MMFI</a:t>
              </a:r>
              <a:endParaRPr lang="en-US" sz="1200" ker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8484" name="Picture 726" descr="log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6" y="4430713"/>
            <a:ext cx="1259889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85" name="Object 727"/>
          <p:cNvGraphicFramePr>
            <a:graphicFrameLocks noChangeAspect="1"/>
          </p:cNvGraphicFramePr>
          <p:nvPr/>
        </p:nvGraphicFramePr>
        <p:xfrm>
          <a:off x="814990" y="2005013"/>
          <a:ext cx="123923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48" name="Image" r:id="rId28" imgW="1115665" imgH="216353" progId="Photoshop.Image.4">
                  <p:embed/>
                </p:oleObj>
              </mc:Choice>
              <mc:Fallback>
                <p:oleObj name="Image" r:id="rId28" imgW="1115665" imgH="216353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90" y="2005013"/>
                        <a:ext cx="123923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6" name="Group 729"/>
          <p:cNvGrpSpPr>
            <a:grpSpLocks/>
          </p:cNvGrpSpPr>
          <p:nvPr/>
        </p:nvGrpSpPr>
        <p:grpSpPr bwMode="auto">
          <a:xfrm>
            <a:off x="560512" y="4869160"/>
            <a:ext cx="1561024" cy="708025"/>
            <a:chOff x="36" y="3294"/>
            <a:chExt cx="908" cy="446"/>
          </a:xfrm>
        </p:grpSpPr>
        <p:pic>
          <p:nvPicPr>
            <p:cNvPr id="18476" name="Picture 730" descr="antenne1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3294"/>
              <a:ext cx="2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7" name="Picture 731" descr="TX-neu1-klein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3294"/>
              <a:ext cx="544" cy="40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57" name="Group 732"/>
          <p:cNvGrpSpPr>
            <a:grpSpLocks/>
          </p:cNvGrpSpPr>
          <p:nvPr/>
        </p:nvGrpSpPr>
        <p:grpSpPr bwMode="auto">
          <a:xfrm>
            <a:off x="6808316" y="4581128"/>
            <a:ext cx="908050" cy="912813"/>
            <a:chOff x="1837" y="2886"/>
            <a:chExt cx="528" cy="575"/>
          </a:xfrm>
        </p:grpSpPr>
        <p:sp>
          <p:nvSpPr>
            <p:cNvPr id="738" name="AutoShape 733"/>
            <p:cNvSpPr>
              <a:spLocks noChangeArrowheads="1"/>
            </p:cNvSpPr>
            <p:nvPr/>
          </p:nvSpPr>
          <p:spPr bwMode="auto">
            <a:xfrm>
              <a:off x="1837" y="2886"/>
              <a:ext cx="528" cy="575"/>
            </a:xfrm>
            <a:prstGeom prst="roundRect">
              <a:avLst>
                <a:gd name="adj" fmla="val 7144"/>
              </a:avLst>
            </a:prstGeom>
            <a:solidFill>
              <a:srgbClr val="CCFF99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91919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flatTx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kern="0" smtClean="0">
                  <a:solidFill>
                    <a:srgbClr val="000000"/>
                  </a:solidFill>
                </a:rPr>
                <a:t>Mission Planning Interface</a:t>
              </a:r>
            </a:p>
          </p:txBody>
        </p:sp>
        <p:graphicFrame>
          <p:nvGraphicFramePr>
            <p:cNvPr id="18475" name="Object 734"/>
            <p:cNvGraphicFramePr>
              <a:graphicFrameLocks noChangeAspect="1"/>
            </p:cNvGraphicFramePr>
            <p:nvPr/>
          </p:nvGraphicFramePr>
          <p:xfrm>
            <a:off x="1919" y="3306"/>
            <a:ext cx="363" cy="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49" name="Picture Publisher Bild" r:id="rId32" imgW="2750820" imgH="937260" progId="PictPub.Image.7">
                    <p:embed/>
                  </p:oleObj>
                </mc:Choice>
                <mc:Fallback>
                  <p:oleObj name="Picture Publisher Bild" r:id="rId32" imgW="2750820" imgH="937260" progId="PictPub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9" y="3306"/>
                          <a:ext cx="363" cy="1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58" name="Group 735"/>
          <p:cNvGrpSpPr>
            <a:grpSpLocks/>
          </p:cNvGrpSpPr>
          <p:nvPr/>
        </p:nvGrpSpPr>
        <p:grpSpPr bwMode="auto">
          <a:xfrm>
            <a:off x="3008784" y="4581128"/>
            <a:ext cx="908050" cy="912813"/>
            <a:chOff x="3833" y="2886"/>
            <a:chExt cx="528" cy="575"/>
          </a:xfrm>
        </p:grpSpPr>
        <p:sp>
          <p:nvSpPr>
            <p:cNvPr id="741" name="AutoShape 736"/>
            <p:cNvSpPr>
              <a:spLocks noChangeArrowheads="1"/>
            </p:cNvSpPr>
            <p:nvPr/>
          </p:nvSpPr>
          <p:spPr bwMode="auto">
            <a:xfrm>
              <a:off x="3833" y="2886"/>
              <a:ext cx="528" cy="575"/>
            </a:xfrm>
            <a:prstGeom prst="roundRect">
              <a:avLst>
                <a:gd name="adj" fmla="val 7144"/>
              </a:avLst>
            </a:prstGeom>
            <a:solidFill>
              <a:srgbClr val="CCFF99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91919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flatTx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1200" kern="0" smtClean="0">
                  <a:solidFill>
                    <a:srgbClr val="000000"/>
                  </a:solidFill>
                </a:rPr>
                <a:t>Receiving Stations Interface</a:t>
              </a:r>
            </a:p>
          </p:txBody>
        </p:sp>
        <p:grpSp>
          <p:nvGrpSpPr>
            <p:cNvPr id="18466" name="Group 737"/>
            <p:cNvGrpSpPr>
              <a:grpSpLocks/>
            </p:cNvGrpSpPr>
            <p:nvPr/>
          </p:nvGrpSpPr>
          <p:grpSpPr bwMode="auto">
            <a:xfrm>
              <a:off x="4014" y="3248"/>
              <a:ext cx="135" cy="181"/>
              <a:chOff x="1883" y="1253"/>
              <a:chExt cx="1402" cy="1542"/>
            </a:xfrm>
          </p:grpSpPr>
          <p:sp>
            <p:nvSpPr>
              <p:cNvPr id="743" name="AutoShape 738"/>
              <p:cNvSpPr>
                <a:spLocks noChangeArrowheads="1"/>
              </p:cNvSpPr>
              <p:nvPr/>
            </p:nvSpPr>
            <p:spPr bwMode="auto">
              <a:xfrm rot="7969065">
                <a:off x="2154" y="1249"/>
                <a:ext cx="903" cy="911"/>
              </a:xfrm>
              <a:custGeom>
                <a:avLst/>
                <a:gdLst>
                  <a:gd name="T0" fmla="*/ 454 w 21600"/>
                  <a:gd name="T1" fmla="*/ 0 h 21600"/>
                  <a:gd name="T2" fmla="*/ 55 w 21600"/>
                  <a:gd name="T3" fmla="*/ 454 h 21600"/>
                  <a:gd name="T4" fmla="*/ 454 w 21600"/>
                  <a:gd name="T5" fmla="*/ 109 h 21600"/>
                  <a:gd name="T6" fmla="*/ 852 w 21600"/>
                  <a:gd name="T7" fmla="*/ 45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596" y="10812"/>
                    </a:moveTo>
                    <a:cubicBezTo>
                      <a:pt x="2596" y="10808"/>
                      <a:pt x="2596" y="10804"/>
                      <a:pt x="2596" y="10800"/>
                    </a:cubicBezTo>
                    <a:cubicBezTo>
                      <a:pt x="2596" y="6269"/>
                      <a:pt x="6269" y="2596"/>
                      <a:pt x="10800" y="2596"/>
                    </a:cubicBezTo>
                    <a:cubicBezTo>
                      <a:pt x="15330" y="2596"/>
                      <a:pt x="19004" y="6269"/>
                      <a:pt x="19004" y="10800"/>
                    </a:cubicBezTo>
                    <a:cubicBezTo>
                      <a:pt x="19004" y="10804"/>
                      <a:pt x="19003" y="10808"/>
                      <a:pt x="19003" y="10812"/>
                    </a:cubicBezTo>
                    <a:lnTo>
                      <a:pt x="21599" y="10815"/>
                    </a:lnTo>
                    <a:cubicBezTo>
                      <a:pt x="21599" y="10810"/>
                      <a:pt x="21600" y="1080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05"/>
                      <a:pt x="0" y="10810"/>
                      <a:pt x="0" y="10815"/>
                    </a:cubicBezTo>
                    <a:lnTo>
                      <a:pt x="2596" y="10812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600" b="1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4" name="AutoShape 739"/>
              <p:cNvSpPr>
                <a:spLocks noChangeArrowheads="1"/>
              </p:cNvSpPr>
              <p:nvPr/>
            </p:nvSpPr>
            <p:spPr bwMode="auto">
              <a:xfrm>
                <a:off x="2649" y="2071"/>
                <a:ext cx="182" cy="409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0" scaled="1"/>
              </a:gra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5" name="Rectangle 740"/>
              <p:cNvSpPr>
                <a:spLocks noChangeArrowheads="1"/>
              </p:cNvSpPr>
              <p:nvPr/>
            </p:nvSpPr>
            <p:spPr bwMode="auto">
              <a:xfrm>
                <a:off x="2649" y="2480"/>
                <a:ext cx="182" cy="31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6" name="Oval 741"/>
              <p:cNvSpPr>
                <a:spLocks noChangeArrowheads="1"/>
              </p:cNvSpPr>
              <p:nvPr/>
            </p:nvSpPr>
            <p:spPr bwMode="auto">
              <a:xfrm>
                <a:off x="2697" y="2028"/>
                <a:ext cx="86" cy="85"/>
              </a:xfrm>
              <a:prstGeom prst="ellipse">
                <a:avLst/>
              </a:prstGeom>
              <a:solidFill>
                <a:srgbClr val="EAEAEA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7" name="AutoShape 742"/>
              <p:cNvSpPr>
                <a:spLocks noChangeArrowheads="1"/>
              </p:cNvSpPr>
              <p:nvPr/>
            </p:nvSpPr>
            <p:spPr bwMode="auto">
              <a:xfrm rot="8129573">
                <a:off x="2016" y="1611"/>
                <a:ext cx="1265" cy="358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8" name="Oval 743"/>
              <p:cNvSpPr>
                <a:spLocks noChangeArrowheads="1"/>
              </p:cNvSpPr>
              <p:nvPr/>
            </p:nvSpPr>
            <p:spPr bwMode="auto">
              <a:xfrm rot="-8070427">
                <a:off x="2425" y="1025"/>
                <a:ext cx="179" cy="1265"/>
              </a:xfrm>
              <a:prstGeom prst="ellipse">
                <a:avLst/>
              </a:prstGeom>
              <a:solidFill>
                <a:srgbClr val="EAEAEA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9" name="Rectangle 744"/>
              <p:cNvSpPr>
                <a:spLocks noChangeArrowheads="1"/>
              </p:cNvSpPr>
              <p:nvPr/>
            </p:nvSpPr>
            <p:spPr bwMode="auto">
              <a:xfrm rot="-2730422">
                <a:off x="2417" y="1436"/>
                <a:ext cx="51" cy="316"/>
              </a:xfrm>
              <a:prstGeom prst="rect">
                <a:avLst/>
              </a:prstGeom>
              <a:solidFill>
                <a:srgbClr val="EAEAEA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kern="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459" name="Group 746"/>
          <p:cNvGrpSpPr>
            <a:grpSpLocks/>
          </p:cNvGrpSpPr>
          <p:nvPr/>
        </p:nvGrpSpPr>
        <p:grpSpPr bwMode="auto">
          <a:xfrm>
            <a:off x="3173413" y="2933700"/>
            <a:ext cx="642937" cy="460375"/>
            <a:chOff x="1582" y="1904"/>
            <a:chExt cx="372" cy="319"/>
          </a:xfrm>
        </p:grpSpPr>
        <p:pic>
          <p:nvPicPr>
            <p:cNvPr id="18463" name="Picture 747" descr="OC_Paper_Rechnun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1904"/>
              <a:ext cx="248" cy="27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64" name="Picture 748" descr="OC_Paper_Rechnun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1950"/>
              <a:ext cx="248" cy="27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462" name="Picture 751" descr="Readme_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21" y="2997200"/>
            <a:ext cx="552767" cy="34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92" name="Picture 1340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407791"/>
            <a:ext cx="775244" cy="31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0" name="Oval 749"/>
          <p:cNvSpPr/>
          <p:nvPr/>
        </p:nvSpPr>
        <p:spPr bwMode="auto">
          <a:xfrm>
            <a:off x="3512840" y="1268760"/>
            <a:ext cx="3744416" cy="108012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752" name="Oval 751"/>
          <p:cNvSpPr/>
          <p:nvPr/>
        </p:nvSpPr>
        <p:spPr bwMode="auto">
          <a:xfrm>
            <a:off x="6617568" y="2132856"/>
            <a:ext cx="1071736" cy="36842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0" animBg="1"/>
      <p:bldP spid="7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lc_ka\Desktop\DSC024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"/>
          <a:stretch/>
        </p:blipFill>
        <p:spPr bwMode="auto">
          <a:xfrm>
            <a:off x="0" y="-28971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152800" y="-6151"/>
            <a:ext cx="67532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  <a:effectLst/>
          <a:extLst/>
        </p:spPr>
        <p:txBody>
          <a:bodyPr vert="horz" wrap="square" lIns="180000" tIns="288000" rIns="180000" bIns="18000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de-DE" sz="2800" smtClean="0">
                <a:solidFill>
                  <a:schemeClr val="bg1"/>
                </a:solidFill>
                <a:latin typeface="Frutiger 45 Light" panose="020B0303030504020204" pitchFamily="34" charset="0"/>
              </a:rPr>
              <a:t>German Satellite Data Archive</a:t>
            </a:r>
            <a:br>
              <a:rPr lang="de-DE" sz="2800" smtClean="0">
                <a:solidFill>
                  <a:schemeClr val="bg1"/>
                </a:solidFill>
                <a:latin typeface="Frutiger 45 Light" panose="020B0303030504020204" pitchFamily="34" charset="0"/>
              </a:rPr>
            </a:br>
            <a:r>
              <a:rPr lang="de-DE" sz="2800" smtClean="0">
                <a:solidFill>
                  <a:schemeClr val="bg1"/>
                </a:solidFill>
                <a:latin typeface="Frutiger 45 Light" panose="020B0303030504020204" pitchFamily="34" charset="0"/>
              </a:rPr>
              <a:t>'D-SDA 3.0'</a:t>
            </a:r>
            <a:endParaRPr lang="de-DE" sz="1400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600" b="1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 smtClean="0">
                <a:solidFill>
                  <a:schemeClr val="bg1"/>
                </a:solidFill>
                <a:latin typeface="Frutiger 45 Light" panose="020B0303030504020204" pitchFamily="34" charset="0"/>
              </a:rPr>
              <a:t>Ensuring long-term data preservation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Seeking sustainable funding through national government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1400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 smtClean="0">
                <a:solidFill>
                  <a:schemeClr val="bg1"/>
                </a:solidFill>
                <a:latin typeface="Frutiger 45 Light" panose="020B0303030504020204" pitchFamily="34" charset="0"/>
              </a:rPr>
              <a:t>'National Remote Sensing Data Service' </a:t>
            </a:r>
            <a:r>
              <a:rPr lang="de-DE" sz="1600" smtClean="0">
                <a:solidFill>
                  <a:schemeClr val="bg1"/>
                </a:solidFill>
                <a:latin typeface="Frutiger 45 Light" panose="020B0303030504020204" pitchFamily="34" charset="0"/>
              </a:rPr>
              <a:t> </a:t>
            </a:r>
            <a:endParaRPr lang="de-DE" sz="160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>
                <a:solidFill>
                  <a:schemeClr val="bg1"/>
                </a:solidFill>
                <a:latin typeface="Frutiger 45 Light" panose="020B0303030504020204" pitchFamily="34" charset="0"/>
              </a:rPr>
              <a:t>Central EO data discovery and access for for national public service </a:t>
            </a:r>
            <a:endParaRPr lang="de-DE" sz="1400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Cooperation </a:t>
            </a:r>
            <a:r>
              <a:rPr lang="de-DE" sz="1400">
                <a:solidFill>
                  <a:schemeClr val="bg1"/>
                </a:solidFill>
                <a:latin typeface="Frutiger 45 Light" panose="020B0303030504020204" pitchFamily="34" charset="0"/>
              </a:rPr>
              <a:t>with German defence mapping and federal surveying </a:t>
            </a: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agency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1400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>
                <a:solidFill>
                  <a:schemeClr val="bg1"/>
                </a:solidFill>
                <a:latin typeface="Frutiger 45 Light" panose="020B0303030504020204" pitchFamily="34" charset="0"/>
              </a:rPr>
              <a:t>'Big Data' </a:t>
            </a:r>
            <a:r>
              <a:rPr lang="de-DE" sz="1600" b="1" smtClean="0">
                <a:solidFill>
                  <a:schemeClr val="bg1"/>
                </a:solidFill>
                <a:latin typeface="Frutiger 45 Light" panose="020B0303030504020204" pitchFamily="34" charset="0"/>
              </a:rPr>
              <a:t>concepts  for Copernicus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'1 peta online'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Copernicus data hub relay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Collaborative ground segment initiative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60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 smtClean="0">
                <a:solidFill>
                  <a:schemeClr val="bg1"/>
                </a:solidFill>
                <a:latin typeface="Frutiger 45 Light" panose="020B0303030504020204" pitchFamily="34" charset="0"/>
              </a:rPr>
              <a:t>Data discovery &amp; access</a:t>
            </a:r>
            <a:r>
              <a:rPr lang="de-DE" sz="1400">
                <a:solidFill>
                  <a:schemeClr val="bg1"/>
                </a:solidFill>
                <a:latin typeface="Frutiger 45 Light" panose="020B0303030504020204" pitchFamily="34" charset="0"/>
              </a:rPr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>
                <a:solidFill>
                  <a:schemeClr val="bg1"/>
                </a:solidFill>
                <a:latin typeface="Frutiger 45 Light" panose="020B0303030504020204" pitchFamily="34" charset="0"/>
              </a:rPr>
              <a:t>EOWEB-Geoportal – </a:t>
            </a: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 our new EO data portal</a:t>
            </a:r>
            <a:endParaRPr lang="de-DE" sz="140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OGC-compliant spatial data infrastructure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ISO collection metadata and landing pages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140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 smtClean="0">
                <a:solidFill>
                  <a:schemeClr val="bg1"/>
                </a:solidFill>
                <a:latin typeface="Frutiger 45 Light" panose="020B0303030504020204" pitchFamily="34" charset="0"/>
              </a:rPr>
              <a:t>'D-SDA Application Services'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Archiving and access services for DLR scientific projects </a:t>
            </a:r>
            <a:endParaRPr lang="de-DE" sz="140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>
                <a:solidFill>
                  <a:schemeClr val="bg1"/>
                </a:solidFill>
                <a:latin typeface="Frutiger 45 Light" panose="020B0303030504020204" pitchFamily="34" charset="0"/>
              </a:rPr>
              <a:t>Services, </a:t>
            </a: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governance</a:t>
            </a:r>
            <a:r>
              <a:rPr lang="de-DE" sz="1400">
                <a:solidFill>
                  <a:schemeClr val="bg1"/>
                </a:solidFill>
                <a:latin typeface="Frutiger 45 Light" panose="020B0303030504020204" pitchFamily="34" charset="0"/>
              </a:rPr>
              <a:t>, </a:t>
            </a: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cost model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sz="140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1600" b="1">
                <a:solidFill>
                  <a:schemeClr val="bg1"/>
                </a:solidFill>
                <a:latin typeface="Frutiger 45 Light" panose="020B0303030504020204" pitchFamily="34" charset="0"/>
              </a:rPr>
              <a:t>Data s</a:t>
            </a:r>
            <a:r>
              <a:rPr lang="de-DE" sz="1600" b="1" smtClean="0">
                <a:solidFill>
                  <a:schemeClr val="bg1"/>
                </a:solidFill>
                <a:latin typeface="Frutiger 45 Light" panose="020B0303030504020204" pitchFamily="34" charset="0"/>
              </a:rPr>
              <a:t>tewardship</a:t>
            </a:r>
            <a:r>
              <a:rPr lang="de-DE" sz="1600" smtClean="0">
                <a:solidFill>
                  <a:schemeClr val="bg1"/>
                </a:solidFill>
                <a:latin typeface="Frutiger 45 Light" panose="020B0303030504020204" pitchFamily="34" charset="0"/>
              </a:rPr>
              <a:t> </a:t>
            </a:r>
            <a:endParaRPr lang="de-DE" sz="1600">
              <a:solidFill>
                <a:schemeClr val="bg1"/>
              </a:solidFill>
              <a:latin typeface="Frutiger 45 Light" panose="020B03030305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Infrastructure and data curation, transparent product quality and conditions-of-use, persistent identifiers</a:t>
            </a:r>
            <a:endParaRPr lang="de-DE" sz="1400">
              <a:solidFill>
                <a:schemeClr val="bg1"/>
              </a:solidFill>
              <a:latin typeface="Frutiger 45 Light" panose="020B03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esa.int/var/esa/storage/images/esa_multimedia/images/2014/05/sentinel-5p/14552563-1-eng-GB/Sentinel-5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4748" y="2447552"/>
            <a:ext cx="1800000" cy="1012676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esa.int/var/esa/storage/images/esa_multimedia/images/2012/02/sentinel-3/9533279-4-eng-GB/Sentinel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4588" y="1943984"/>
            <a:ext cx="1800000" cy="10121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Role in Copernicus Sentinel Ground Segment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10" y="3573016"/>
            <a:ext cx="3858761" cy="2376934"/>
          </a:xfrm>
        </p:spPr>
        <p:txBody>
          <a:bodyPr/>
          <a:lstStyle/>
          <a:p>
            <a:pPr marL="0" indent="0">
              <a:buNone/>
            </a:pPr>
            <a:r>
              <a:rPr lang="de-DE" b="1" smtClean="0"/>
              <a:t>German national initiatives</a:t>
            </a:r>
          </a:p>
          <a:p>
            <a:r>
              <a:rPr lang="de-DE" smtClean="0"/>
              <a:t>X-band receiving station Neustrelitz </a:t>
            </a:r>
            <a:br>
              <a:rPr lang="de-DE" smtClean="0"/>
            </a:br>
            <a:r>
              <a:rPr lang="de-DE" smtClean="0"/>
              <a:t>→ NRT services maritime security</a:t>
            </a:r>
          </a:p>
          <a:p>
            <a:pPr marL="0" indent="0">
              <a:buNone/>
            </a:pPr>
            <a:r>
              <a:rPr lang="de-DE"/>
              <a:t>Copernicus  'collaborative GS' </a:t>
            </a:r>
          </a:p>
          <a:p>
            <a:r>
              <a:rPr lang="en-US" smtClean="0"/>
              <a:t>'CODE-DE</a:t>
            </a:r>
            <a:r>
              <a:rPr lang="en-US"/>
              <a:t>' - Copernicus Data and Exploitation Platform – Deutschland  </a:t>
            </a:r>
          </a:p>
          <a:p>
            <a:pPr lvl="1"/>
            <a:r>
              <a:rPr lang="en-US" sz="1400" smtClean="0"/>
              <a:t>Online </a:t>
            </a:r>
            <a:r>
              <a:rPr lang="en-US" sz="1400"/>
              <a:t>data archive</a:t>
            </a:r>
          </a:p>
          <a:p>
            <a:pPr lvl="1"/>
            <a:r>
              <a:rPr lang="en-US" sz="1400"/>
              <a:t>Hosted processing</a:t>
            </a:r>
          </a:p>
          <a:p>
            <a:pPr lvl="1"/>
            <a:r>
              <a:rPr lang="en-US" sz="1400"/>
              <a:t>Extended product portfolio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25268"/>
            <a:ext cx="4248472" cy="193057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4671" r="60050" b="29174"/>
          <a:stretch/>
        </p:blipFill>
        <p:spPr bwMode="auto">
          <a:xfrm>
            <a:off x="8151219" y="5434291"/>
            <a:ext cx="1638605" cy="1235069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54466" y="1340769"/>
            <a:ext cx="79928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6225" indent="-27622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720725" indent="-2746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166813" indent="-269875" algn="l" rtl="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3pPr>
            <a:lvl4pPr marL="1620838" indent="-276225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4pPr>
            <a:lvl5pPr marL="2066925" indent="-27305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5pPr>
            <a:lvl6pPr marL="24272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b="1" kern="0" smtClean="0"/>
              <a:t>DLR ground segment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kern="0" smtClean="0"/>
              <a:t>Copernicus 'core GS' </a:t>
            </a:r>
          </a:p>
          <a:p>
            <a:pPr>
              <a:lnSpc>
                <a:spcPct val="100000"/>
              </a:lnSpc>
            </a:pPr>
            <a:r>
              <a:rPr lang="de-DE" kern="0" smtClean="0"/>
              <a:t>Sentinel-1 PAC and long-term archive</a:t>
            </a:r>
          </a:p>
          <a:p>
            <a:pPr>
              <a:lnSpc>
                <a:spcPct val="100000"/>
              </a:lnSpc>
            </a:pPr>
            <a:r>
              <a:rPr lang="de-DE" kern="0" smtClean="0"/>
              <a:t>Sentinel-3 OLCI PAC and long-term archive</a:t>
            </a:r>
          </a:p>
          <a:p>
            <a:pPr>
              <a:lnSpc>
                <a:spcPct val="100000"/>
              </a:lnSpc>
            </a:pPr>
            <a:r>
              <a:rPr lang="de-DE" kern="0" smtClean="0"/>
              <a:t>Sentinel-5 Precursor PDGS</a:t>
            </a:r>
          </a:p>
          <a:p>
            <a:pPr>
              <a:lnSpc>
                <a:spcPct val="100000"/>
              </a:lnSpc>
            </a:pPr>
            <a:r>
              <a:rPr lang="de-DE" kern="0" smtClean="0"/>
              <a:t>Data Hub Relay</a:t>
            </a:r>
          </a:p>
          <a:p>
            <a:pPr>
              <a:lnSpc>
                <a:spcPct val="100000"/>
              </a:lnSpc>
            </a:pPr>
            <a:endParaRPr lang="en-US" kern="0" smtClean="0"/>
          </a:p>
          <a:p>
            <a:pPr>
              <a:lnSpc>
                <a:spcPct val="100000"/>
              </a:lnSpc>
            </a:pPr>
            <a:endParaRPr lang="en-US" kern="0"/>
          </a:p>
        </p:txBody>
      </p:sp>
      <p:pic>
        <p:nvPicPr>
          <p:cNvPr id="7" name="Picture 2" descr="http://www.esa.int/var/esa/storage/images/esa_multimedia/images/2007/05/sentinel-1/9897067-2-eng-GB/Sentinel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4268" y="1227980"/>
            <a:ext cx="1800000" cy="101250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59720" y="2174537"/>
            <a:ext cx="168315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400" smtClean="0">
                <a:solidFill>
                  <a:schemeClr val="bg1">
                    <a:lumMod val="65000"/>
                  </a:schemeClr>
                </a:solidFill>
              </a:rPr>
              <a:t>© ESA </a:t>
            </a:r>
            <a:endParaRPr lang="en-US" sz="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9795" y="2894617"/>
            <a:ext cx="168315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400" smtClean="0">
                <a:solidFill>
                  <a:schemeClr val="bg1">
                    <a:lumMod val="65000"/>
                  </a:schemeClr>
                </a:solidFill>
              </a:rPr>
              <a:t>© ESA </a:t>
            </a:r>
            <a:endParaRPr lang="en-US" sz="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8380" y="3398673"/>
            <a:ext cx="168315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400" smtClean="0">
                <a:solidFill>
                  <a:schemeClr val="bg1">
                    <a:lumMod val="65000"/>
                  </a:schemeClr>
                </a:solidFill>
              </a:rPr>
              <a:t>© ESA </a:t>
            </a:r>
            <a:endParaRPr lang="en-US" sz="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60512" y="260649"/>
            <a:ext cx="9049005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algn="l" rtl="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86868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mtClean="0">
                <a:cs typeface="Arial" charset="0"/>
                <a:sym typeface="Arial" charset="0"/>
              </a:rPr>
              <a:t>EO Services Evolution </a:t>
            </a:r>
          </a:p>
          <a:p>
            <a:pPr eaLnBrk="1" hangingPunct="1">
              <a:buNone/>
            </a:pPr>
            <a:r>
              <a:rPr lang="en-US" sz="2000">
                <a:cs typeface="Arial" charset="0"/>
                <a:sym typeface="Arial" charset="0"/>
              </a:rPr>
              <a:t>OPUS-GMES </a:t>
            </a:r>
            <a:r>
              <a:rPr lang="en-US" sz="2000" smtClean="0">
                <a:cs typeface="Arial" charset="0"/>
                <a:sym typeface="Arial" charset="0"/>
              </a:rPr>
              <a:t>– connecting the </a:t>
            </a:r>
            <a:r>
              <a:rPr lang="en-US" sz="2000">
                <a:cs typeface="Arial" charset="0"/>
                <a:sym typeface="Arial" charset="0"/>
              </a:rPr>
              <a:t>Copernicus space component </a:t>
            </a:r>
            <a:r>
              <a:rPr lang="en-US" sz="2000" smtClean="0">
                <a:cs typeface="Arial" charset="0"/>
                <a:sym typeface="Arial" charset="0"/>
              </a:rPr>
              <a:t/>
            </a:r>
            <a:br>
              <a:rPr lang="en-US" sz="2000" smtClean="0">
                <a:cs typeface="Arial" charset="0"/>
                <a:sym typeface="Arial" charset="0"/>
              </a:rPr>
            </a:br>
            <a:r>
              <a:rPr lang="en-US" sz="2000" smtClean="0">
                <a:cs typeface="Arial" charset="0"/>
                <a:sym typeface="Arial" charset="0"/>
              </a:rPr>
              <a:t>and the service sector</a:t>
            </a:r>
            <a:endParaRPr lang="en-GB" dirty="0" smtClean="0">
              <a:cs typeface="Arial" charset="0"/>
              <a:sym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412776"/>
            <a:ext cx="5567784" cy="4680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136577" y="1412776"/>
            <a:ext cx="4680520" cy="1296144"/>
          </a:xfrm>
          <a:prstGeom prst="rect">
            <a:avLst/>
          </a:prstGeom>
          <a:noFill/>
          <a:ln w="28575" cap="flat" cmpd="sng" algn="ctr">
            <a:solidFill>
              <a:srgbClr val="EB78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36577" y="2732260"/>
            <a:ext cx="4680520" cy="2395738"/>
          </a:xfrm>
          <a:prstGeom prst="rect">
            <a:avLst/>
          </a:prstGeom>
          <a:noFill/>
          <a:ln w="28575" cap="flat" cmpd="sng" algn="ctr">
            <a:solidFill>
              <a:srgbClr val="017AB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36577" y="5148095"/>
            <a:ext cx="4680520" cy="945201"/>
          </a:xfrm>
          <a:prstGeom prst="rect">
            <a:avLst/>
          </a:prstGeom>
          <a:noFill/>
          <a:ln w="2857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80593" y="2776685"/>
            <a:ext cx="3024335" cy="2308500"/>
          </a:xfrm>
          <a:prstGeom prst="rect">
            <a:avLst/>
          </a:prstGeom>
          <a:noFill/>
          <a:ln w="28575" cap="flat" cmpd="sng" algn="ctr">
            <a:solidFill>
              <a:srgbClr val="43AE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de-DE" sz="12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ea typeface="ヒラギノ角ゴ Pro W3" charset="-128"/>
                <a:cs typeface="Arial" charset="0"/>
              </a:rPr>
              <a:t>Inside DLR</a:t>
            </a: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76937" y="2780929"/>
            <a:ext cx="1059222" cy="2304256"/>
          </a:xfrm>
          <a:prstGeom prst="rect">
            <a:avLst/>
          </a:prstGeom>
          <a:noFill/>
          <a:ln w="28575" cap="flat" cmpd="sng" algn="ctr">
            <a:solidFill>
              <a:srgbClr val="43AE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de-DE" sz="1200" b="1" smtClean="0">
                <a:solidFill>
                  <a:srgbClr val="00B0F0"/>
                </a:solidFill>
                <a:cs typeface="Arial" charset="0"/>
              </a:rPr>
              <a:t>Outside DLR</a:t>
            </a:r>
            <a:endParaRPr lang="en-US" sz="1200" b="1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6393160" y="1700808"/>
            <a:ext cx="332437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38163" indent="-538163" eaLnBrk="0" hangingPunct="0">
              <a:defRPr>
                <a:solidFill>
                  <a:schemeClr val="tx1"/>
                </a:solidFill>
                <a:latin typeface="Mistral" pitchFamily="66" charset="0"/>
              </a:defRPr>
            </a:lvl1pPr>
            <a:lvl2pPr marL="1096963" indent="-379413" eaLnBrk="0" hangingPunct="0">
              <a:defRPr>
                <a:solidFill>
                  <a:schemeClr val="tx1"/>
                </a:solidFill>
                <a:latin typeface="Mistral" pitchFamily="66" charset="0"/>
              </a:defRPr>
            </a:lvl2pPr>
            <a:lvl3pPr marL="1554163" indent="-379413" eaLnBrk="0" hangingPunct="0">
              <a:defRPr>
                <a:solidFill>
                  <a:schemeClr val="tx1"/>
                </a:solidFill>
                <a:latin typeface="Mistral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istral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istral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stral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stral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stral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stral" pitchFamily="66" charset="0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ct val="90000"/>
              <a:buNone/>
              <a:defRPr/>
            </a:pPr>
            <a:r>
              <a:rPr lang="de-DE" altLang="de-DE" sz="1400" b="1" smtClean="0">
                <a:latin typeface="Arial" pitchFamily="34" charset="0"/>
              </a:rPr>
              <a:t>Objectives</a:t>
            </a:r>
          </a:p>
          <a:p>
            <a:pPr marL="176213" indent="-176213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de-DE" altLang="de-DE" sz="1400" smtClean="0">
                <a:latin typeface="Arial" pitchFamily="34" charset="0"/>
              </a:rPr>
              <a:t>Establishing a </a:t>
            </a:r>
            <a:r>
              <a:rPr lang="de-DE" altLang="de-DE" sz="1400" dirty="0" smtClean="0">
                <a:latin typeface="Arial" pitchFamily="34" charset="0"/>
              </a:rPr>
              <a:t>powerful link </a:t>
            </a:r>
            <a:r>
              <a:rPr lang="de-DE" altLang="de-DE" sz="1400" dirty="0" err="1" smtClean="0">
                <a:latin typeface="Arial" pitchFamily="34" charset="0"/>
              </a:rPr>
              <a:t>between</a:t>
            </a:r>
            <a:r>
              <a:rPr lang="de-DE" altLang="de-DE" sz="1400" dirty="0" smtClean="0">
                <a:latin typeface="Arial" pitchFamily="34" charset="0"/>
              </a:rPr>
              <a:t> Copernicus </a:t>
            </a:r>
            <a:r>
              <a:rPr lang="de-DE" altLang="de-DE" sz="1400" dirty="0" err="1" smtClean="0">
                <a:latin typeface="Arial" pitchFamily="34" charset="0"/>
              </a:rPr>
              <a:t>space</a:t>
            </a:r>
            <a:r>
              <a:rPr lang="de-DE" altLang="de-DE" sz="1400" dirty="0" smtClean="0">
                <a:latin typeface="Arial" pitchFamily="34" charset="0"/>
              </a:rPr>
              <a:t> </a:t>
            </a:r>
            <a:r>
              <a:rPr lang="de-DE" altLang="de-DE" sz="1400" dirty="0" err="1" smtClean="0">
                <a:latin typeface="Arial" pitchFamily="34" charset="0"/>
              </a:rPr>
              <a:t>component</a:t>
            </a:r>
            <a:r>
              <a:rPr lang="de-DE" altLang="de-DE" sz="1400" dirty="0" smtClean="0">
                <a:latin typeface="Arial" pitchFamily="34" charset="0"/>
              </a:rPr>
              <a:t> </a:t>
            </a:r>
            <a:r>
              <a:rPr lang="de-DE" altLang="de-DE" sz="1400" dirty="0" err="1" smtClean="0">
                <a:latin typeface="Arial" pitchFamily="34" charset="0"/>
              </a:rPr>
              <a:t>and</a:t>
            </a:r>
            <a:r>
              <a:rPr lang="de-DE" altLang="de-DE" sz="1400" dirty="0" smtClean="0">
                <a:latin typeface="Arial" pitchFamily="34" charset="0"/>
              </a:rPr>
              <a:t> </a:t>
            </a:r>
            <a:r>
              <a:rPr lang="de-DE" altLang="de-DE" sz="1400" err="1" smtClean="0">
                <a:latin typeface="Arial" pitchFamily="34" charset="0"/>
              </a:rPr>
              <a:t>service</a:t>
            </a:r>
            <a:r>
              <a:rPr lang="de-DE" altLang="de-DE" sz="1400" smtClean="0">
                <a:latin typeface="Arial" pitchFamily="34" charset="0"/>
              </a:rPr>
              <a:t> sector </a:t>
            </a:r>
            <a:endParaRPr lang="de-DE" altLang="de-DE" sz="1400" dirty="0" smtClean="0">
              <a:latin typeface="Arial" pitchFamily="34" charset="0"/>
            </a:endParaRPr>
          </a:p>
          <a:p>
            <a:pPr marL="176213" indent="-176213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de-DE" altLang="de-DE" sz="1400" err="1">
                <a:latin typeface="Arial" pitchFamily="34" charset="0"/>
              </a:rPr>
              <a:t>Testing</a:t>
            </a:r>
            <a:r>
              <a:rPr lang="de-DE" altLang="de-DE" sz="1400">
                <a:latin typeface="Arial" pitchFamily="34" charset="0"/>
              </a:rPr>
              <a:t> </a:t>
            </a:r>
            <a:r>
              <a:rPr lang="de-DE" altLang="de-DE" sz="1400" smtClean="0">
                <a:latin typeface="Arial" charset="0"/>
              </a:rPr>
              <a:t>innovative </a:t>
            </a:r>
            <a:r>
              <a:rPr lang="de-DE" altLang="de-DE" sz="1400" dirty="0" err="1" smtClean="0">
                <a:latin typeface="Arial" charset="0"/>
              </a:rPr>
              <a:t>concepts</a:t>
            </a:r>
            <a:r>
              <a:rPr lang="de-DE" altLang="de-DE" sz="1400" dirty="0" smtClean="0">
                <a:latin typeface="Arial" charset="0"/>
              </a:rPr>
              <a:t> </a:t>
            </a:r>
            <a:r>
              <a:rPr lang="de-DE" altLang="de-DE" sz="1400" dirty="0" err="1">
                <a:latin typeface="Arial" pitchFamily="34" charset="0"/>
              </a:rPr>
              <a:t>and</a:t>
            </a:r>
            <a:r>
              <a:rPr lang="de-DE" altLang="de-DE" sz="1400" dirty="0" smtClean="0">
                <a:latin typeface="Arial" charset="0"/>
              </a:rPr>
              <a:t> </a:t>
            </a:r>
            <a:r>
              <a:rPr lang="de-DE" altLang="de-DE" sz="1400" dirty="0" err="1" smtClean="0">
                <a:latin typeface="Arial" charset="0"/>
              </a:rPr>
              <a:t>technologies</a:t>
            </a:r>
            <a:r>
              <a:rPr lang="de-DE" altLang="de-DE" sz="1400" dirty="0" smtClean="0">
                <a:latin typeface="Arial" charset="0"/>
              </a:rPr>
              <a:t> </a:t>
            </a:r>
            <a:r>
              <a:rPr lang="de-DE" altLang="de-DE" sz="1400" err="1" smtClean="0">
                <a:latin typeface="Arial" charset="0"/>
              </a:rPr>
              <a:t>for</a:t>
            </a:r>
            <a:r>
              <a:rPr lang="de-DE" altLang="de-DE" sz="1400" smtClean="0">
                <a:latin typeface="Arial" charset="0"/>
              </a:rPr>
              <a:t> implementing </a:t>
            </a:r>
            <a:r>
              <a:rPr lang="de-DE" altLang="de-DE" sz="1400" dirty="0" smtClean="0">
                <a:latin typeface="Arial" charset="0"/>
              </a:rPr>
              <a:t>geo-information </a:t>
            </a:r>
            <a:r>
              <a:rPr lang="de-DE" altLang="de-DE" sz="1400" dirty="0" err="1" smtClean="0">
                <a:latin typeface="Arial" charset="0"/>
              </a:rPr>
              <a:t>services</a:t>
            </a:r>
            <a:r>
              <a:rPr lang="de-DE" altLang="de-DE" sz="1400" dirty="0" smtClean="0">
                <a:latin typeface="Arial" charset="0"/>
              </a:rPr>
              <a:t> </a:t>
            </a:r>
            <a:r>
              <a:rPr lang="de-DE" altLang="de-DE" sz="1400" dirty="0" err="1" smtClean="0">
                <a:latin typeface="Arial" charset="0"/>
              </a:rPr>
              <a:t>based</a:t>
            </a:r>
            <a:r>
              <a:rPr lang="de-DE" altLang="de-DE" sz="1400" dirty="0" smtClean="0">
                <a:latin typeface="Arial" charset="0"/>
              </a:rPr>
              <a:t> on </a:t>
            </a:r>
            <a:r>
              <a:rPr lang="de-DE" altLang="de-DE" sz="1400" dirty="0" err="1" smtClean="0">
                <a:latin typeface="Arial" charset="0"/>
              </a:rPr>
              <a:t>Sentinel</a:t>
            </a:r>
            <a:r>
              <a:rPr lang="de-DE" altLang="de-DE" sz="1400" dirty="0" smtClean="0">
                <a:latin typeface="Arial" charset="0"/>
              </a:rPr>
              <a:t> </a:t>
            </a:r>
            <a:r>
              <a:rPr lang="de-DE" altLang="de-DE" sz="1400" err="1" smtClean="0">
                <a:latin typeface="Arial" charset="0"/>
              </a:rPr>
              <a:t>data</a:t>
            </a:r>
            <a:r>
              <a:rPr lang="de-DE" altLang="de-DE" sz="1400" smtClean="0">
                <a:latin typeface="Arial" charset="0"/>
              </a:rPr>
              <a:t> streams </a:t>
            </a:r>
            <a:endParaRPr lang="de-DE" altLang="de-DE" sz="1400" dirty="0" smtClean="0"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ts val="200"/>
              </a:spcBef>
              <a:spcAft>
                <a:spcPts val="150"/>
              </a:spcAft>
              <a:buSzPct val="90000"/>
              <a:buNone/>
              <a:defRPr/>
            </a:pPr>
            <a:endParaRPr lang="de-DE" sz="1400" b="1" smtClean="0"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ts val="200"/>
              </a:spcBef>
              <a:spcAft>
                <a:spcPts val="150"/>
              </a:spcAft>
              <a:buSzPct val="90000"/>
              <a:buNone/>
              <a:defRPr/>
            </a:pPr>
            <a:r>
              <a:rPr lang="de-DE" sz="1400" b="1" smtClean="0">
                <a:latin typeface="Arial" charset="0"/>
              </a:rPr>
              <a:t>Core elements</a:t>
            </a:r>
          </a:p>
          <a:p>
            <a:pPr marL="176213" indent="-176213">
              <a:lnSpc>
                <a:spcPct val="95000"/>
              </a:lnSpc>
              <a:spcBef>
                <a:spcPts val="200"/>
              </a:spcBef>
              <a:spcAft>
                <a:spcPts val="15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de-DE" sz="1400" smtClean="0">
                <a:latin typeface="Arial" charset="0"/>
              </a:rPr>
              <a:t>Data </a:t>
            </a:r>
            <a:r>
              <a:rPr lang="de-DE" sz="1400" dirty="0" err="1" smtClean="0">
                <a:latin typeface="Arial" charset="0"/>
              </a:rPr>
              <a:t>access</a:t>
            </a:r>
            <a:r>
              <a:rPr lang="de-DE" sz="1400" dirty="0" smtClean="0">
                <a:latin typeface="Arial" charset="0"/>
              </a:rPr>
              <a:t> </a:t>
            </a:r>
            <a:r>
              <a:rPr lang="de-DE" sz="1400" err="1" smtClean="0">
                <a:latin typeface="Arial" pitchFamily="34" charset="0"/>
              </a:rPr>
              <a:t>and</a:t>
            </a:r>
            <a:r>
              <a:rPr lang="de-DE" sz="1400" smtClean="0">
                <a:latin typeface="Arial" charset="0"/>
              </a:rPr>
              <a:t> distribution</a:t>
            </a:r>
            <a:endParaRPr lang="de-DE" sz="1400" dirty="0">
              <a:latin typeface="Arial" charset="0"/>
            </a:endParaRPr>
          </a:p>
          <a:p>
            <a:pPr marL="176213" indent="-176213">
              <a:lnSpc>
                <a:spcPct val="95000"/>
              </a:lnSpc>
              <a:spcBef>
                <a:spcPts val="200"/>
              </a:spcBef>
              <a:spcAft>
                <a:spcPts val="15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de-DE" sz="1400" smtClean="0">
                <a:latin typeface="Arial" pitchFamily="34" charset="0"/>
              </a:rPr>
              <a:t>Multi-mission / multi-data </a:t>
            </a:r>
            <a:r>
              <a:rPr lang="de-DE" sz="1400" err="1" smtClean="0">
                <a:latin typeface="Arial" charset="0"/>
              </a:rPr>
              <a:t>processing</a:t>
            </a:r>
            <a:r>
              <a:rPr lang="de-DE" sz="1400" smtClean="0">
                <a:latin typeface="Arial" charset="0"/>
              </a:rPr>
              <a:t> systems</a:t>
            </a:r>
            <a:endParaRPr lang="de-DE" altLang="de-DE" sz="1400" dirty="0" smtClean="0">
              <a:latin typeface="Arial" pitchFamily="34" charset="0"/>
            </a:endParaRPr>
          </a:p>
          <a:p>
            <a:pPr marL="176213" indent="-176213">
              <a:lnSpc>
                <a:spcPct val="95000"/>
              </a:lnSpc>
              <a:spcBef>
                <a:spcPts val="200"/>
              </a:spcBef>
              <a:spcAft>
                <a:spcPts val="15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de-DE" sz="1400" dirty="0" smtClean="0">
                <a:latin typeface="Arial" pitchFamily="34" charset="0"/>
              </a:rPr>
              <a:t>Innovative</a:t>
            </a:r>
            <a:r>
              <a:rPr lang="de-DE" sz="1400" dirty="0" smtClean="0">
                <a:latin typeface="Arial" charset="0"/>
              </a:rPr>
              <a:t> </a:t>
            </a:r>
            <a:r>
              <a:rPr lang="de-DE" sz="1400" dirty="0" err="1" smtClean="0">
                <a:latin typeface="Arial" charset="0"/>
              </a:rPr>
              <a:t>data</a:t>
            </a:r>
            <a:r>
              <a:rPr lang="de-DE" sz="1400" dirty="0" smtClean="0">
                <a:latin typeface="Arial" charset="0"/>
              </a:rPr>
              <a:t> </a:t>
            </a:r>
            <a:r>
              <a:rPr lang="de-DE" sz="1400" dirty="0" err="1" smtClean="0">
                <a:latin typeface="Arial" charset="0"/>
              </a:rPr>
              <a:t>management</a:t>
            </a:r>
            <a:r>
              <a:rPr lang="de-DE" sz="1400" dirty="0" smtClean="0">
                <a:latin typeface="Arial" charset="0"/>
              </a:rPr>
              <a:t> </a:t>
            </a:r>
            <a:r>
              <a:rPr lang="de-DE" sz="1400" dirty="0" err="1" smtClean="0">
                <a:latin typeface="Arial" charset="0"/>
              </a:rPr>
              <a:t>and</a:t>
            </a:r>
            <a:r>
              <a:rPr lang="de-DE" sz="1400" dirty="0" smtClean="0">
                <a:latin typeface="Arial" charset="0"/>
              </a:rPr>
              <a:t> </a:t>
            </a:r>
            <a:r>
              <a:rPr lang="de-DE" sz="1400" err="1" smtClean="0">
                <a:latin typeface="Arial" charset="0"/>
              </a:rPr>
              <a:t>analysis</a:t>
            </a:r>
            <a:r>
              <a:rPr lang="de-DE" sz="1400" smtClean="0">
                <a:latin typeface="Arial" charset="0"/>
              </a:rPr>
              <a:t> tools</a:t>
            </a:r>
            <a:endParaRPr lang="de-DE" sz="1400" dirty="0" smtClean="0">
              <a:latin typeface="Arial" charset="0"/>
            </a:endParaRPr>
          </a:p>
          <a:p>
            <a:pPr marL="176213" indent="-176213">
              <a:lnSpc>
                <a:spcPct val="95000"/>
              </a:lnSpc>
              <a:spcBef>
                <a:spcPts val="200"/>
              </a:spcBef>
              <a:spcAft>
                <a:spcPts val="15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de-DE" sz="1400" dirty="0" err="1" smtClean="0">
                <a:latin typeface="Arial" charset="0"/>
              </a:rPr>
              <a:t>Standardization</a:t>
            </a:r>
            <a:r>
              <a:rPr lang="de-DE" sz="1400" dirty="0" smtClean="0">
                <a:latin typeface="Arial" charset="0"/>
              </a:rPr>
              <a:t> </a:t>
            </a:r>
            <a:r>
              <a:rPr lang="de-DE" sz="1400" dirty="0" err="1" smtClean="0">
                <a:latin typeface="Arial" pitchFamily="34" charset="0"/>
              </a:rPr>
              <a:t>and</a:t>
            </a:r>
            <a:r>
              <a:rPr lang="de-DE" sz="1400" dirty="0" smtClean="0">
                <a:latin typeface="Arial" charset="0"/>
              </a:rPr>
              <a:t> </a:t>
            </a:r>
            <a:r>
              <a:rPr lang="de-DE" sz="1400" err="1" smtClean="0">
                <a:latin typeface="Arial" charset="0"/>
              </a:rPr>
              <a:t>quality</a:t>
            </a:r>
            <a:r>
              <a:rPr lang="de-DE" sz="1400" smtClean="0">
                <a:latin typeface="Arial" charset="0"/>
              </a:rPr>
              <a:t> assessment</a:t>
            </a:r>
            <a:endParaRPr lang="de-DE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ヒラギノ角ゴ Pro W3" charset="-128"/>
              <a:cs typeface="+mn-cs"/>
            </a:endParaRPr>
          </a:p>
        </p:txBody>
      </p:sp>
      <p:pic>
        <p:nvPicPr>
          <p:cNvPr id="17411" name="Picture 3" descr="DFD-Master-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"/>
            <a:ext cx="9906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52513" y="3068638"/>
            <a:ext cx="84407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449263" fontAlgn="auto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charset="-128"/>
                <a:cs typeface="+mn-cs"/>
              </a:rPr>
              <a:t>Thank you for your attention  --  Questions?</a:t>
            </a:r>
          </a:p>
          <a:p>
            <a:pPr algn="r" defTabSz="449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400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  <a:cs typeface="+mn-cs"/>
            </a:endParaRPr>
          </a:p>
          <a:p>
            <a:pPr algn="r" defTabSz="449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400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  <a:cs typeface="+mn-cs"/>
            </a:endParaRPr>
          </a:p>
          <a:p>
            <a:pPr algn="r" defTabSz="449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400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  <a:cs typeface="+mn-cs"/>
            </a:endParaRPr>
          </a:p>
          <a:p>
            <a:pPr algn="r" defTabSz="449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400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  <a:cs typeface="+mn-cs"/>
            </a:endParaRPr>
          </a:p>
          <a:p>
            <a:pPr algn="r" defTabSz="449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charset="-128"/>
                <a:cs typeface="+mn-cs"/>
              </a:rPr>
              <a:t>Katrin Molch</a:t>
            </a:r>
          </a:p>
          <a:p>
            <a:pPr algn="r" defTabSz="449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charset="-128"/>
                <a:cs typeface="+mn-cs"/>
              </a:rPr>
              <a:t>German Aerospace Center DLR</a:t>
            </a:r>
            <a:endParaRPr lang="en-GB" sz="1400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  <a:cs typeface="+mn-cs"/>
            </a:endParaRPr>
          </a:p>
          <a:p>
            <a:pPr algn="r" defTabSz="449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charset="-128"/>
                <a:cs typeface="+mn-cs"/>
              </a:rPr>
              <a:t>German Remote Sensing Data Center</a:t>
            </a:r>
          </a:p>
          <a:p>
            <a:pPr algn="r" defTabSz="449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charset="-128"/>
                <a:cs typeface="+mn-cs"/>
              </a:rPr>
              <a:t>Information Technology</a:t>
            </a:r>
          </a:p>
          <a:p>
            <a:pPr algn="r" defTabSz="44926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charset="-128"/>
                <a:cs typeface="+mn-cs"/>
              </a:rPr>
              <a:t>katrin.molch@dlr.de</a:t>
            </a:r>
          </a:p>
          <a:p>
            <a:pPr algn="r" defTabSz="449263" fontAlgn="auto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2400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charset="-128"/>
              <a:cs typeface="+mn-cs"/>
            </a:endParaRPr>
          </a:p>
        </p:txBody>
      </p:sp>
      <p:pic>
        <p:nvPicPr>
          <p:cNvPr id="17413" name="Picture 6" descr="Signet_wei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561013"/>
            <a:ext cx="698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4" y="1916832"/>
            <a:ext cx="8335831" cy="3960093"/>
          </a:xfrm>
        </p:spPr>
        <p:txBody>
          <a:bodyPr/>
          <a:lstStyle/>
          <a:p>
            <a:r>
              <a:rPr lang="de-DE" smtClean="0"/>
              <a:t>Missions: TerraSAR-X, TanDEM-X, EnMAP, Tandem-L</a:t>
            </a:r>
          </a:p>
          <a:p>
            <a:endParaRPr lang="de-DE" smtClean="0"/>
          </a:p>
          <a:p>
            <a:r>
              <a:rPr lang="de-DE" smtClean="0"/>
              <a:t>DLR ground segment &amp; system landscape: archiving </a:t>
            </a:r>
            <a:r>
              <a:rPr lang="de-DE"/>
              <a:t>and </a:t>
            </a:r>
            <a:r>
              <a:rPr lang="de-DE" smtClean="0"/>
              <a:t>access, processing, decision support</a:t>
            </a:r>
          </a:p>
          <a:p>
            <a:endParaRPr lang="de-DE" smtClean="0"/>
          </a:p>
          <a:p>
            <a:r>
              <a:rPr lang="de-DE" smtClean="0"/>
              <a:t>Services evolution: NRT maritime services, OPUS-GMES</a:t>
            </a:r>
          </a:p>
          <a:p>
            <a:endParaRPr lang="de-DE" smtClean="0"/>
          </a:p>
          <a:p>
            <a:r>
              <a:rPr lang="de-DE" smtClean="0"/>
              <a:t>Copernicus: German core &amp; collaborative ground </a:t>
            </a:r>
            <a:r>
              <a:rPr lang="de-DE"/>
              <a:t>s</a:t>
            </a:r>
            <a:r>
              <a:rPr lang="de-DE" smtClean="0"/>
              <a:t>egment </a:t>
            </a:r>
            <a:r>
              <a:rPr lang="de-DE"/>
              <a:t>c</a:t>
            </a:r>
            <a:r>
              <a:rPr lang="de-DE" smtClean="0"/>
              <a:t>ontributions</a:t>
            </a:r>
            <a:endParaRPr lang="de-DE"/>
          </a:p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60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Missions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38255" y="1260724"/>
            <a:ext cx="4218801" cy="3456384"/>
          </a:xfrm>
        </p:spPr>
        <p:txBody>
          <a:bodyPr/>
          <a:lstStyle/>
          <a:p>
            <a:pPr marL="0" indent="0">
              <a:buNone/>
            </a:pPr>
            <a:r>
              <a:rPr lang="de-DE" b="1" smtClean="0"/>
              <a:t>TerraSAR-X / TanDEM-X</a:t>
            </a:r>
          </a:p>
          <a:p>
            <a:r>
              <a:rPr lang="de-DE" smtClean="0"/>
              <a:t>Polarimetric, interferometric radar Earth observation</a:t>
            </a:r>
          </a:p>
          <a:p>
            <a:r>
              <a:rPr lang="de-DE" smtClean="0"/>
              <a:t>2007 – 2018 (tbd.)</a:t>
            </a:r>
          </a:p>
          <a:p>
            <a:r>
              <a:rPr lang="de-DE" smtClean="0"/>
              <a:t>Public-private partnership DLR / Airbus-DS</a:t>
            </a:r>
          </a:p>
          <a:p>
            <a:r>
              <a:rPr lang="de-DE" smtClean="0"/>
              <a:t>Global high-resolution DEM</a:t>
            </a:r>
            <a:br>
              <a:rPr lang="de-DE" smtClean="0"/>
            </a:br>
            <a:r>
              <a:rPr lang="de-DE" smtClean="0"/>
              <a:t>generation completed 09/2016</a:t>
            </a:r>
          </a:p>
          <a:p>
            <a:pPr marL="0" indent="0">
              <a:buNone/>
            </a:pPr>
            <a:endParaRPr lang="de-DE" b="1" smtClean="0"/>
          </a:p>
          <a:p>
            <a:pPr marL="0" indent="0">
              <a:buNone/>
            </a:pPr>
            <a:r>
              <a:rPr lang="de-DE" b="1" smtClean="0"/>
              <a:t>EnMAP</a:t>
            </a:r>
          </a:p>
          <a:p>
            <a:r>
              <a:rPr lang="de-DE" smtClean="0"/>
              <a:t>Imaging spectroscopy</a:t>
            </a:r>
          </a:p>
          <a:p>
            <a:r>
              <a:rPr lang="de-DE" smtClean="0"/>
              <a:t>Launch planned for 2018</a:t>
            </a:r>
          </a:p>
        </p:txBody>
      </p:sp>
      <p:pic>
        <p:nvPicPr>
          <p:cNvPr id="7" name="Picture 6" descr="http://www.dlr.de/en/Portaldata/1/Resources/portal_news/newsarchiv2006/terrasarx_startterm_160306/TerraSAR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3280" y="260648"/>
            <a:ext cx="2160000" cy="1215360"/>
          </a:xfrm>
          <a:prstGeom prst="rect">
            <a:avLst/>
          </a:prstGeom>
          <a:noFill/>
          <a:ln>
            <a:noFill/>
          </a:ln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D:\_TRAVELBOX\___VB_TagDerRaumfahrt2015\Input-WDR-Interview\Poster\TDX-Forma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3480" y="620688"/>
            <a:ext cx="2160000" cy="1217520"/>
          </a:xfrm>
          <a:prstGeom prst="rect">
            <a:avLst/>
          </a:prstGeom>
          <a:noFill/>
          <a:ln>
            <a:noFill/>
          </a:ln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869160"/>
            <a:ext cx="2304016" cy="1368152"/>
          </a:xfrm>
          <a:prstGeom prst="rect">
            <a:avLst/>
          </a:prstGeom>
          <a:noFill/>
          <a:ln>
            <a:noFill/>
          </a:ln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dlr.de/dlr/en/Portaldata/1/Resources/bilder/portal/portal_2011_5/tsx_chile_hoc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7296" y="2060848"/>
            <a:ext cx="2160000" cy="1215000"/>
          </a:xfrm>
          <a:prstGeom prst="rect">
            <a:avLst/>
          </a:prstGeom>
          <a:noFill/>
          <a:ln>
            <a:noFill/>
          </a:ln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4928" y="3645160"/>
            <a:ext cx="1486404" cy="1224000"/>
          </a:xfrm>
          <a:prstGeom prst="rect">
            <a:avLst/>
          </a:prstGeom>
          <a:noFill/>
          <a:ln>
            <a:noFill/>
          </a:ln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dlr.de/dlr/en/Portaldata/1/Resources/Bilder/missionen/eo/16_9/galerie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7416" y="2294978"/>
            <a:ext cx="2160000" cy="12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dlr.de/dlr/en/Portaldata/1/Resources/bilder/missionen/eo/16_9/Chile_Salzse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7296" y="2574040"/>
            <a:ext cx="2160000" cy="1215000"/>
          </a:xfrm>
          <a:prstGeom prst="rect">
            <a:avLst/>
          </a:prstGeom>
          <a:noFill/>
          <a:ln>
            <a:noFill/>
          </a:ln>
          <a:effectLst>
            <a:outerShdw blurRad="2540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238255" y="4933131"/>
            <a:ext cx="508289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6225" indent="-27622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720725" indent="-27463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166813" indent="-269875" algn="l" rtl="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3pPr>
            <a:lvl4pPr marL="1620838" indent="-276225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4pPr>
            <a:lvl5pPr marL="2066925" indent="-27305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5pPr>
            <a:lvl6pPr marL="24272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de-DE" b="1" kern="0" smtClean="0"/>
              <a:t>Tandem-L</a:t>
            </a:r>
            <a:r>
              <a:rPr lang="de-DE" kern="0" smtClean="0"/>
              <a:t> (concept)</a:t>
            </a:r>
          </a:p>
          <a:p>
            <a:pPr>
              <a:lnSpc>
                <a:spcPct val="100000"/>
              </a:lnSpc>
            </a:pPr>
            <a:r>
              <a:rPr lang="de-DE" kern="0" smtClean="0"/>
              <a:t>Polarimetric, interferometric radar Earth observation</a:t>
            </a:r>
          </a:p>
          <a:p>
            <a:pPr>
              <a:lnSpc>
                <a:spcPct val="100000"/>
              </a:lnSpc>
            </a:pPr>
            <a:r>
              <a:rPr lang="de-DE" kern="0" smtClean="0"/>
              <a:t>Monitoring dynamic processes</a:t>
            </a:r>
          </a:p>
          <a:p>
            <a:pPr>
              <a:lnSpc>
                <a:spcPct val="100000"/>
              </a:lnSpc>
            </a:pPr>
            <a:r>
              <a:rPr lang="de-DE" kern="0" smtClean="0"/>
              <a:t>Phase-A Study DLR/JAXA ongoing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113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Slide </a:t>
            </a:r>
            <a:fld id="{41ABB03B-83F2-46B0-9A57-04768324364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Accessing Global Digital Elevation Models - SRTM X-SAR, TanDEM-X   •   NOAA Visit to DLR   •   27 September 2012</a:t>
            </a:r>
            <a:endParaRPr lang="de-DE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704850" y="620713"/>
            <a:ext cx="8394700" cy="474662"/>
          </a:xfrm>
        </p:spPr>
        <p:txBody>
          <a:bodyPr/>
          <a:lstStyle/>
          <a:p>
            <a:r>
              <a:rPr lang="en-US" altLang="en-US" smtClean="0"/>
              <a:t>TanDEM-X DEM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8588" y="1773238"/>
            <a:ext cx="3125787" cy="3300412"/>
            <a:chOff x="128588" y="1773238"/>
            <a:chExt cx="3125787" cy="3300412"/>
          </a:xfrm>
        </p:grpSpPr>
        <p:pic>
          <p:nvPicPr>
            <p:cNvPr id="7" name="Grafik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8" y="1773238"/>
              <a:ext cx="3125787" cy="3024187"/>
            </a:xfrm>
            <a:prstGeom prst="rect">
              <a:avLst/>
            </a:prstGeom>
            <a:noFill/>
            <a:ln>
              <a:noFill/>
            </a:ln>
            <a:effectLst>
              <a:outerShdw blurRad="254000" dist="508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Box 1"/>
            <p:cNvSpPr txBox="1">
              <a:spLocks noChangeArrowheads="1"/>
            </p:cNvSpPr>
            <p:nvPr/>
          </p:nvSpPr>
          <p:spPr bwMode="auto">
            <a:xfrm>
              <a:off x="128588" y="4797425"/>
              <a:ext cx="30956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en-US" sz="1200" b="1"/>
                <a:t>Google Earth</a:t>
              </a:r>
              <a:endParaRPr lang="en-US" altLang="en-US" sz="1200" b="1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50161" y="1773238"/>
            <a:ext cx="3127375" cy="3300412"/>
            <a:chOff x="6650161" y="1773238"/>
            <a:chExt cx="3127375" cy="3300412"/>
          </a:xfrm>
        </p:grpSpPr>
        <p:pic>
          <p:nvPicPr>
            <p:cNvPr id="19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161" y="1773238"/>
              <a:ext cx="3127375" cy="3024187"/>
            </a:xfrm>
            <a:prstGeom prst="rect">
              <a:avLst/>
            </a:prstGeom>
            <a:noFill/>
            <a:ln>
              <a:noFill/>
            </a:ln>
            <a:effectLst>
              <a:outerShdw blurRad="254000" dist="508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Box 1"/>
            <p:cNvSpPr txBox="1">
              <a:spLocks noChangeArrowheads="1"/>
            </p:cNvSpPr>
            <p:nvPr/>
          </p:nvSpPr>
          <p:spPr bwMode="auto">
            <a:xfrm>
              <a:off x="6650161" y="4797425"/>
              <a:ext cx="30972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en-US" sz="1200" b="1"/>
                <a:t>TanDEM-X</a:t>
              </a:r>
              <a:endParaRPr lang="en-US" altLang="en-US" sz="1200" b="1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48187" y="1772816"/>
            <a:ext cx="3146425" cy="3300412"/>
            <a:chOff x="3348187" y="1772816"/>
            <a:chExt cx="3146425" cy="3300412"/>
          </a:xfrm>
        </p:grpSpPr>
        <p:pic>
          <p:nvPicPr>
            <p:cNvPr id="8" name="Grafik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824" y="1772816"/>
              <a:ext cx="3125788" cy="3024187"/>
            </a:xfrm>
            <a:prstGeom prst="rect">
              <a:avLst/>
            </a:prstGeom>
            <a:noFill/>
            <a:ln>
              <a:noFill/>
            </a:ln>
            <a:effectLst>
              <a:outerShdw blurRad="254000" dist="508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Box 1"/>
            <p:cNvSpPr txBox="1">
              <a:spLocks noChangeArrowheads="1"/>
            </p:cNvSpPr>
            <p:nvPr/>
          </p:nvSpPr>
          <p:spPr bwMode="auto">
            <a:xfrm>
              <a:off x="3348187" y="4797003"/>
              <a:ext cx="30972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en-US" sz="1200" b="1"/>
                <a:t>SRTM C-Band</a:t>
              </a:r>
              <a:endParaRPr lang="en-US" altLang="en-US" sz="1200" b="1"/>
            </a:p>
          </p:txBody>
        </p:sp>
      </p:grpSp>
    </p:spTree>
    <p:extLst>
      <p:ext uri="{BB962C8B-B14F-4D97-AF65-F5344CB8AC3E}">
        <p14:creationId xmlns:p14="http://schemas.microsoft.com/office/powerpoint/2010/main" val="2846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797425"/>
            <a:ext cx="1943100" cy="136842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08" descr="M:\Bilder\2014\2014-01-17_DSDA-SL8500-Roboterarchiv\DSDA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797425"/>
            <a:ext cx="1944688" cy="136842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" descr="TS-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9060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10" name="Picture 6" descr="PAD_Operating-Tool-Per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4797425"/>
            <a:ext cx="1943100" cy="1368425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2649538" y="260350"/>
            <a:ext cx="70056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54545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SzPct val="90000"/>
              <a:buFontTx/>
              <a:buNone/>
              <a:defRPr/>
            </a:pPr>
            <a:r>
              <a:rPr 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End-to-End production chain</a:t>
            </a:r>
            <a:br>
              <a:rPr 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raw data reception to providing access </a:t>
            </a:r>
            <a:br>
              <a:rPr 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value-added Earth observation information products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SzPct val="90000"/>
              <a:buFontTx/>
              <a:buNone/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SzPct val="90000"/>
              <a:buFontTx/>
              <a:buNone/>
              <a:defRPr/>
            </a:pPr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5515" name="Picture 11" descr="Kunden und Mensch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3063875"/>
            <a:ext cx="2373313" cy="125730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7473950" y="4508500"/>
            <a:ext cx="1936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15000"/>
              </a:spcAft>
              <a:buSzPct val="80000"/>
              <a:buFontTx/>
              <a:buNone/>
            </a:pPr>
            <a:r>
              <a:rPr lang="en-US" altLang="en-US" sz="1400" b="1">
                <a:latin typeface="Frutiger 45 Light" pitchFamily="34" charset="0"/>
              </a:rPr>
              <a:t>Access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5168900" y="4508500"/>
            <a:ext cx="1971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15000"/>
              </a:spcAft>
              <a:buSzPct val="80000"/>
              <a:buFontTx/>
              <a:buNone/>
            </a:pPr>
            <a:r>
              <a:rPr lang="en-US" altLang="en-US" sz="1400" b="1">
                <a:latin typeface="Frutiger 45 Light" pitchFamily="34" charset="0"/>
              </a:rPr>
              <a:t>Archiving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2865438" y="4508500"/>
            <a:ext cx="1981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15000"/>
              </a:spcAft>
              <a:buSzPct val="80000"/>
              <a:buFontTx/>
              <a:buNone/>
            </a:pPr>
            <a:r>
              <a:rPr lang="en-US" altLang="en-US" sz="1400" b="1">
                <a:latin typeface="Frutiger 45 Light" pitchFamily="34" charset="0"/>
              </a:rPr>
              <a:t>Product generation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7407275" y="2747963"/>
            <a:ext cx="2373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15000"/>
              </a:spcAft>
              <a:buSzPct val="80000"/>
              <a:buFontTx/>
              <a:buNone/>
              <a:defRPr/>
            </a:pPr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45 Light" pitchFamily="34" charset="0"/>
              </a:rPr>
              <a:t>Application</a:t>
            </a:r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104775" y="2205038"/>
            <a:ext cx="12430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15000"/>
              </a:spcAft>
              <a:buSzPct val="80000"/>
              <a:buFontTx/>
              <a:buNone/>
              <a:defRPr/>
            </a:pPr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45 Light" pitchFamily="34" charset="0"/>
              </a:rPr>
              <a:t>Data reception</a:t>
            </a:r>
          </a:p>
        </p:txBody>
      </p:sp>
      <p:sp>
        <p:nvSpPr>
          <p:cNvPr id="405522" name="AutoShape 18"/>
          <p:cNvSpPr>
            <a:spLocks noChangeArrowheads="1"/>
          </p:cNvSpPr>
          <p:nvPr/>
        </p:nvSpPr>
        <p:spPr bwMode="auto">
          <a:xfrm rot="10800000" flipH="1">
            <a:off x="8712200" y="4211638"/>
            <a:ext cx="939800" cy="955675"/>
          </a:xfrm>
          <a:custGeom>
            <a:avLst/>
            <a:gdLst>
              <a:gd name="G0" fmla="+- 0 0 0"/>
              <a:gd name="G1" fmla="+- -6029861 0 0"/>
              <a:gd name="G2" fmla="+- 0 0 -602986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02986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029861"/>
              <a:gd name="G36" fmla="sin G34 -6029861"/>
              <a:gd name="G37" fmla="+/ -602986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301 w 21600"/>
              <a:gd name="T5" fmla="*/ 3030 h 21600"/>
              <a:gd name="T6" fmla="*/ 10516 w 21600"/>
              <a:gd name="T7" fmla="*/ 2704 h 21600"/>
              <a:gd name="T8" fmla="*/ 14550 w 21600"/>
              <a:gd name="T9" fmla="*/ 6915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36" y="5399"/>
                  <a:pt x="10673" y="5401"/>
                  <a:pt x="10610" y="5403"/>
                </a:cubicBezTo>
                <a:lnTo>
                  <a:pt x="10421" y="6"/>
                </a:lnTo>
                <a:cubicBezTo>
                  <a:pt x="10547" y="2"/>
                  <a:pt x="1067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74" name="Line 22"/>
          <p:cNvSpPr>
            <a:spLocks noChangeShapeType="1"/>
          </p:cNvSpPr>
          <p:nvPr/>
        </p:nvSpPr>
        <p:spPr bwMode="auto">
          <a:xfrm rot="476422">
            <a:off x="2841625" y="3086100"/>
            <a:ext cx="1981200" cy="86677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3"/>
          <p:cNvSpPr>
            <a:spLocks noChangeShapeType="1"/>
          </p:cNvSpPr>
          <p:nvPr/>
        </p:nvSpPr>
        <p:spPr bwMode="auto">
          <a:xfrm rot="476422">
            <a:off x="3679825" y="2503488"/>
            <a:ext cx="1581150" cy="135572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4"/>
          <p:cNvSpPr>
            <a:spLocks noChangeShapeType="1"/>
          </p:cNvSpPr>
          <p:nvPr/>
        </p:nvSpPr>
        <p:spPr bwMode="auto">
          <a:xfrm rot="476422">
            <a:off x="3871913" y="2281238"/>
            <a:ext cx="1882775" cy="1673225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5"/>
          <p:cNvSpPr>
            <a:spLocks noChangeShapeType="1"/>
          </p:cNvSpPr>
          <p:nvPr/>
        </p:nvSpPr>
        <p:spPr bwMode="auto">
          <a:xfrm rot="476422">
            <a:off x="3101975" y="3122613"/>
            <a:ext cx="2101850" cy="95885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8" name="Group 1"/>
          <p:cNvGrpSpPr>
            <a:grpSpLocks/>
          </p:cNvGrpSpPr>
          <p:nvPr/>
        </p:nvGrpSpPr>
        <p:grpSpPr bwMode="auto">
          <a:xfrm>
            <a:off x="4737100" y="3933825"/>
            <a:ext cx="904875" cy="323850"/>
            <a:chOff x="6280517" y="3239522"/>
            <a:chExt cx="903660" cy="323850"/>
          </a:xfrm>
        </p:grpSpPr>
        <p:sp>
          <p:nvSpPr>
            <p:cNvPr id="15392" name="Line 26"/>
            <p:cNvSpPr>
              <a:spLocks noChangeShapeType="1"/>
            </p:cNvSpPr>
            <p:nvPr/>
          </p:nvSpPr>
          <p:spPr bwMode="auto">
            <a:xfrm rot="476422">
              <a:off x="6280517" y="3418909"/>
              <a:ext cx="396875" cy="8255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7"/>
            <p:cNvSpPr>
              <a:spLocks noChangeShapeType="1"/>
            </p:cNvSpPr>
            <p:nvPr/>
          </p:nvSpPr>
          <p:spPr bwMode="auto">
            <a:xfrm rot="476422" flipV="1">
              <a:off x="6679352" y="3349059"/>
              <a:ext cx="485775" cy="214313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28"/>
            <p:cNvSpPr>
              <a:spLocks noChangeShapeType="1"/>
            </p:cNvSpPr>
            <p:nvPr/>
          </p:nvSpPr>
          <p:spPr bwMode="auto">
            <a:xfrm rot="476422" flipH="1" flipV="1">
              <a:off x="6698402" y="3299847"/>
              <a:ext cx="485775" cy="49212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29"/>
            <p:cNvSpPr>
              <a:spLocks noChangeShapeType="1"/>
            </p:cNvSpPr>
            <p:nvPr/>
          </p:nvSpPr>
          <p:spPr bwMode="auto">
            <a:xfrm rot="476422" flipV="1">
              <a:off x="6296765" y="3239522"/>
              <a:ext cx="396875" cy="180975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5534" name="Picture 30" descr="spectrum_small_grey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797425"/>
            <a:ext cx="1944687" cy="1368425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0" name="Text Box 33"/>
          <p:cNvSpPr txBox="1">
            <a:spLocks noChangeArrowheads="1"/>
          </p:cNvSpPr>
          <p:nvPr/>
        </p:nvSpPr>
        <p:spPr bwMode="auto">
          <a:xfrm>
            <a:off x="560388" y="4508500"/>
            <a:ext cx="1968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15000"/>
              </a:spcAft>
              <a:buSzPct val="80000"/>
              <a:buFontTx/>
              <a:buNone/>
            </a:pPr>
            <a:r>
              <a:rPr lang="en-US" altLang="en-US" sz="1400" b="1">
                <a:latin typeface="Frutiger 45 Light" pitchFamily="34" charset="0"/>
              </a:rPr>
              <a:t>Calibration</a:t>
            </a:r>
          </a:p>
        </p:txBody>
      </p:sp>
      <p:pic>
        <p:nvPicPr>
          <p:cNvPr id="405541" name="Picture 37" descr="antenne1"/>
          <p:cNvPicPr>
            <a:picLocks noChangeAspect="1" noChangeArrowheads="1"/>
          </p:cNvPicPr>
          <p:nvPr/>
        </p:nvPicPr>
        <p:blipFill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449513"/>
            <a:ext cx="1249362" cy="1914525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23" name="AutoShape 19"/>
          <p:cNvSpPr>
            <a:spLocks noChangeArrowheads="1"/>
          </p:cNvSpPr>
          <p:nvPr/>
        </p:nvSpPr>
        <p:spPr bwMode="auto">
          <a:xfrm flipH="1">
            <a:off x="2389188" y="4752975"/>
            <a:ext cx="557212" cy="439738"/>
          </a:xfrm>
          <a:prstGeom prst="leftArrow">
            <a:avLst>
              <a:gd name="adj1" fmla="val 50000"/>
              <a:gd name="adj2" fmla="val 31679"/>
            </a:avLst>
          </a:prstGeom>
          <a:solidFill>
            <a:srgbClr val="FFCC0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5524" name="AutoShape 20"/>
          <p:cNvSpPr>
            <a:spLocks noChangeArrowheads="1"/>
          </p:cNvSpPr>
          <p:nvPr/>
        </p:nvSpPr>
        <p:spPr bwMode="auto">
          <a:xfrm flipH="1">
            <a:off x="7000875" y="4762500"/>
            <a:ext cx="557213" cy="439738"/>
          </a:xfrm>
          <a:prstGeom prst="leftArrow">
            <a:avLst>
              <a:gd name="adj1" fmla="val 50000"/>
              <a:gd name="adj2" fmla="val 31679"/>
            </a:avLst>
          </a:prstGeom>
          <a:solidFill>
            <a:srgbClr val="FFCC0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5535" name="AutoShape 31"/>
          <p:cNvSpPr>
            <a:spLocks noChangeArrowheads="1"/>
          </p:cNvSpPr>
          <p:nvPr/>
        </p:nvSpPr>
        <p:spPr bwMode="auto">
          <a:xfrm flipH="1">
            <a:off x="4697413" y="4776788"/>
            <a:ext cx="557212" cy="439737"/>
          </a:xfrm>
          <a:prstGeom prst="leftArrow">
            <a:avLst>
              <a:gd name="adj1" fmla="val 50000"/>
              <a:gd name="adj2" fmla="val 31679"/>
            </a:avLst>
          </a:prstGeom>
          <a:solidFill>
            <a:srgbClr val="FFCC0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 rot="5400000" flipV="1">
            <a:off x="139701" y="4148137"/>
            <a:ext cx="939800" cy="955675"/>
          </a:xfrm>
          <a:custGeom>
            <a:avLst/>
            <a:gdLst>
              <a:gd name="G0" fmla="+- 0 0 0"/>
              <a:gd name="G1" fmla="+- -6029861 0 0"/>
              <a:gd name="G2" fmla="+- 0 0 -602986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02986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029861"/>
              <a:gd name="G36" fmla="sin G34 -6029861"/>
              <a:gd name="G37" fmla="+/ -602986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301 w 21600"/>
              <a:gd name="T5" fmla="*/ 3030 h 21600"/>
              <a:gd name="T6" fmla="*/ 10516 w 21600"/>
              <a:gd name="T7" fmla="*/ 2704 h 21600"/>
              <a:gd name="T8" fmla="*/ 14550 w 21600"/>
              <a:gd name="T9" fmla="*/ 6915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36" y="5399"/>
                  <a:pt x="10673" y="5401"/>
                  <a:pt x="10610" y="5403"/>
                </a:cubicBezTo>
                <a:lnTo>
                  <a:pt x="10421" y="6"/>
                </a:lnTo>
                <a:cubicBezTo>
                  <a:pt x="10547" y="2"/>
                  <a:pt x="1067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Arc 60"/>
          <p:cNvSpPr/>
          <p:nvPr/>
        </p:nvSpPr>
        <p:spPr bwMode="auto">
          <a:xfrm rot="20755494" flipH="1">
            <a:off x="2244725" y="2387600"/>
            <a:ext cx="185738" cy="649288"/>
          </a:xfrm>
          <a:prstGeom prst="arc">
            <a:avLst>
              <a:gd name="adj1" fmla="val 16200000"/>
              <a:gd name="adj2" fmla="val 5533681"/>
            </a:avLst>
          </a:prstGeom>
          <a:noFill/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2" name="Arc 61"/>
          <p:cNvSpPr/>
          <p:nvPr/>
        </p:nvSpPr>
        <p:spPr bwMode="auto">
          <a:xfrm rot="20790183" flipH="1">
            <a:off x="2014538" y="2520950"/>
            <a:ext cx="160337" cy="504825"/>
          </a:xfrm>
          <a:prstGeom prst="arc">
            <a:avLst>
              <a:gd name="adj1" fmla="val 16200000"/>
              <a:gd name="adj2" fmla="val 5394380"/>
            </a:avLst>
          </a:prstGeom>
          <a:noFill/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3" name="Arc 62"/>
          <p:cNvSpPr/>
          <p:nvPr/>
        </p:nvSpPr>
        <p:spPr bwMode="auto">
          <a:xfrm rot="20768755" flipH="1">
            <a:off x="1816100" y="2597150"/>
            <a:ext cx="207963" cy="433388"/>
          </a:xfrm>
          <a:prstGeom prst="arc">
            <a:avLst>
              <a:gd name="adj1" fmla="val 16200000"/>
              <a:gd name="adj2" fmla="val 5487197"/>
            </a:avLst>
          </a:prstGeom>
          <a:noFill/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4" name="Arc 63"/>
          <p:cNvSpPr/>
          <p:nvPr/>
        </p:nvSpPr>
        <p:spPr bwMode="auto">
          <a:xfrm rot="20906951" flipH="1">
            <a:off x="1595438" y="2730500"/>
            <a:ext cx="184150" cy="288925"/>
          </a:xfrm>
          <a:prstGeom prst="arc">
            <a:avLst>
              <a:gd name="adj1" fmla="val 16200000"/>
              <a:gd name="adj2" fmla="val 5619037"/>
            </a:avLst>
          </a:prstGeom>
          <a:noFill/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5390" name="Line 17"/>
          <p:cNvSpPr>
            <a:spLocks noChangeShapeType="1"/>
          </p:cNvSpPr>
          <p:nvPr/>
        </p:nvSpPr>
        <p:spPr bwMode="auto">
          <a:xfrm flipV="1">
            <a:off x="1358900" y="2636838"/>
            <a:ext cx="1290638" cy="311150"/>
          </a:xfrm>
          <a:prstGeom prst="line">
            <a:avLst/>
          </a:prstGeom>
          <a:noFill/>
          <a:ln w="12700">
            <a:solidFill>
              <a:srgbClr val="FFCC00"/>
            </a:solidFill>
            <a:prstDash val="lgDash"/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Arc 45"/>
          <p:cNvSpPr/>
          <p:nvPr/>
        </p:nvSpPr>
        <p:spPr bwMode="auto">
          <a:xfrm rot="20755494" flipH="1">
            <a:off x="2503488" y="2230438"/>
            <a:ext cx="184150" cy="836612"/>
          </a:xfrm>
          <a:prstGeom prst="arc">
            <a:avLst>
              <a:gd name="adj1" fmla="val 16099520"/>
              <a:gd name="adj2" fmla="val 5533681"/>
            </a:avLst>
          </a:prstGeom>
          <a:noFill/>
          <a:ln w="952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1176778"/>
            <a:ext cx="5760640" cy="497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8" name="Group 43027"/>
          <p:cNvGrpSpPr/>
          <p:nvPr/>
        </p:nvGrpSpPr>
        <p:grpSpPr>
          <a:xfrm>
            <a:off x="200472" y="548680"/>
            <a:ext cx="3178666" cy="1872210"/>
            <a:chOff x="200472" y="548680"/>
            <a:chExt cx="3178666" cy="1872210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72" y="548680"/>
              <a:ext cx="3178666" cy="170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3" name="Straight Connector 42"/>
            <p:cNvCxnSpPr/>
            <p:nvPr/>
          </p:nvCxnSpPr>
          <p:spPr bwMode="auto">
            <a:xfrm flipH="1" flipV="1">
              <a:off x="2879387" y="2071991"/>
              <a:ext cx="345421" cy="348899"/>
            </a:xfrm>
            <a:prstGeom prst="line">
              <a:avLst/>
            </a:prstGeom>
            <a:noFill/>
            <a:ln w="19050" cap="flat" cmpd="sng" algn="ctr">
              <a:solidFill>
                <a:srgbClr val="EB781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60648"/>
            <a:ext cx="7954037" cy="474559"/>
          </a:xfrm>
        </p:spPr>
        <p:txBody>
          <a:bodyPr/>
          <a:lstStyle/>
          <a:p>
            <a:pPr algn="r"/>
            <a:r>
              <a:rPr lang="de-DE" smtClean="0"/>
              <a:t>DLR Earth Observation Ground Segment </a:t>
            </a:r>
            <a:br>
              <a:rPr lang="de-DE" smtClean="0"/>
            </a:br>
            <a:r>
              <a:rPr lang="de-DE" sz="2000" smtClean="0"/>
              <a:t>System Landscape</a:t>
            </a:r>
            <a:endParaRPr lang="en-US" sz="2000"/>
          </a:p>
        </p:txBody>
      </p:sp>
      <p:sp>
        <p:nvSpPr>
          <p:cNvPr id="5" name="Rounded Rectangle 4"/>
          <p:cNvSpPr/>
          <p:nvPr/>
        </p:nvSpPr>
        <p:spPr bwMode="auto">
          <a:xfrm>
            <a:off x="3161829" y="2847145"/>
            <a:ext cx="2341265" cy="2371411"/>
          </a:xfrm>
          <a:prstGeom prst="roundRect">
            <a:avLst>
              <a:gd name="adj" fmla="val 3149"/>
            </a:avLst>
          </a:prstGeom>
          <a:noFill/>
          <a:ln w="28575" cap="flat" cmpd="sng" algn="ctr">
            <a:solidFill>
              <a:srgbClr val="EB78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52800" y="5281235"/>
            <a:ext cx="4752528" cy="792088"/>
          </a:xfrm>
          <a:prstGeom prst="roundRect">
            <a:avLst>
              <a:gd name="adj" fmla="val 3149"/>
            </a:avLst>
          </a:prstGeom>
          <a:noFill/>
          <a:ln w="28575" cap="flat" cmpd="sng" algn="ctr">
            <a:solidFill>
              <a:srgbClr val="EB78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553336" y="3369660"/>
            <a:ext cx="2351991" cy="1839566"/>
          </a:xfrm>
          <a:prstGeom prst="roundRect">
            <a:avLst>
              <a:gd name="adj" fmla="val 3149"/>
            </a:avLst>
          </a:prstGeom>
          <a:noFill/>
          <a:ln w="28575" cap="flat" cmpd="sng" algn="ctr">
            <a:solidFill>
              <a:srgbClr val="EB78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52800" y="2040874"/>
            <a:ext cx="2351991" cy="786175"/>
          </a:xfrm>
          <a:prstGeom prst="roundRect">
            <a:avLst>
              <a:gd name="adj" fmla="val 3149"/>
            </a:avLst>
          </a:prstGeom>
          <a:noFill/>
          <a:ln w="28575" cap="flat" cmpd="sng" algn="ctr">
            <a:solidFill>
              <a:srgbClr val="EB78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549160" y="2040874"/>
            <a:ext cx="2351991" cy="1278544"/>
          </a:xfrm>
          <a:prstGeom prst="roundRect">
            <a:avLst>
              <a:gd name="adj" fmla="val 3149"/>
            </a:avLst>
          </a:prstGeom>
          <a:noFill/>
          <a:ln w="28575" cap="flat" cmpd="sng" algn="ctr">
            <a:solidFill>
              <a:srgbClr val="EB78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600714"/>
            <a:ext cx="2582527" cy="139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025" name="Group 43024"/>
          <p:cNvGrpSpPr/>
          <p:nvPr/>
        </p:nvGrpSpPr>
        <p:grpSpPr>
          <a:xfrm>
            <a:off x="344488" y="5426921"/>
            <a:ext cx="2952328" cy="1314447"/>
            <a:chOff x="344488" y="5426921"/>
            <a:chExt cx="2952328" cy="1314447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44488" y="5949950"/>
              <a:ext cx="1512168" cy="791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7000" y="5426921"/>
              <a:ext cx="2136429" cy="1170431"/>
              <a:chOff x="6921027" y="5158863"/>
              <a:chExt cx="2136429" cy="1170431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8397451" y="5929184"/>
                <a:ext cx="63190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buFontTx/>
                  <a:buNone/>
                  <a:defRPr/>
                </a:pPr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utiger 45 Light" pitchFamily="34" charset="0"/>
                  </a:rPr>
                  <a:t>Inuvik </a:t>
                </a:r>
                <a:b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utiger 45 Light" pitchFamily="34" charset="0"/>
                  </a:rPr>
                </a:br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utiger 45 Light" pitchFamily="34" charset="0"/>
                  </a:rPr>
                  <a:t>Canada</a:t>
                </a:r>
                <a:endPara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Frutiger 45 Light" pitchFamily="34" charset="0"/>
                </a:endParaRPr>
              </a:p>
            </p:txBody>
          </p:sp>
          <p:pic>
            <p:nvPicPr>
              <p:cNvPr id="12" name="Picture 24" descr="http://www.dlr.de/dlr/Portaldata/1/Resources/bilder/portal/berlin/scaled/halo_16_9_l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015827" y="5158864"/>
                <a:ext cx="603572" cy="7910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38100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6921027" y="5929184"/>
                <a:ext cx="8386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buFontTx/>
                  <a:buNone/>
                  <a:defRPr/>
                </a:pPr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utiger 45 Light" pitchFamily="34" charset="0"/>
                  </a:rPr>
                  <a:t>Neustrelitz</a:t>
                </a:r>
                <a:b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utiger 45 Light" pitchFamily="34" charset="0"/>
                  </a:rPr>
                </a:br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utiger 45 Light" pitchFamily="34" charset="0"/>
                  </a:rPr>
                  <a:t>Germany</a:t>
                </a:r>
                <a:endPara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Frutiger 45 Light" pitchFamily="34" charset="0"/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9304" y="5158864"/>
                <a:ext cx="720726" cy="79550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38100" dir="2700000" algn="ctr" rotWithShape="0">
                  <a:schemeClr val="bg2">
                    <a:alpha val="2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 descr="D:\_TRAVELBOX\___VB_TagDerRaumfahrt2015\ESA-DLR-Presentation\Input\inuvik_antenne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8481392" y="5158863"/>
                <a:ext cx="576064" cy="79208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38100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7597944" y="5929184"/>
                <a:ext cx="81144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buFontTx/>
                  <a:buNone/>
                  <a:defRPr/>
                </a:pPr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utiger 45 Light" pitchFamily="34" charset="0"/>
                  </a:rPr>
                  <a:t>O'Higgins</a:t>
                </a:r>
                <a:b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utiger 45 Light" pitchFamily="34" charset="0"/>
                  </a:rPr>
                </a:br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utiger 45 Light" pitchFamily="34" charset="0"/>
                  </a:rPr>
                  <a:t>Antarctica</a:t>
                </a:r>
                <a:endPara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Frutiger 45 Light" pitchFamily="34" charset="0"/>
                </a:endParaRPr>
              </a:p>
            </p:txBody>
          </p:sp>
        </p:grpSp>
        <p:cxnSp>
          <p:nvCxnSpPr>
            <p:cNvPr id="26" name="Straight Connector 25"/>
            <p:cNvCxnSpPr/>
            <p:nvPr/>
          </p:nvCxnSpPr>
          <p:spPr bwMode="auto">
            <a:xfrm flipH="1">
              <a:off x="2648745" y="5661248"/>
              <a:ext cx="648071" cy="144016"/>
            </a:xfrm>
            <a:prstGeom prst="line">
              <a:avLst/>
            </a:prstGeom>
            <a:noFill/>
            <a:ln w="19050" cap="flat" cmpd="sng" algn="ctr">
              <a:solidFill>
                <a:srgbClr val="EB781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026" name="Group 43025"/>
          <p:cNvGrpSpPr/>
          <p:nvPr/>
        </p:nvGrpSpPr>
        <p:grpSpPr>
          <a:xfrm>
            <a:off x="632520" y="3664998"/>
            <a:ext cx="2808314" cy="1492194"/>
            <a:chOff x="632520" y="3664998"/>
            <a:chExt cx="2808314" cy="1492194"/>
          </a:xfrm>
        </p:grpSpPr>
        <p:grpSp>
          <p:nvGrpSpPr>
            <p:cNvPr id="4" name="Group 3"/>
            <p:cNvGrpSpPr/>
            <p:nvPr/>
          </p:nvGrpSpPr>
          <p:grpSpPr>
            <a:xfrm>
              <a:off x="632520" y="3664998"/>
              <a:ext cx="1983307" cy="1492194"/>
              <a:chOff x="200472" y="2636912"/>
              <a:chExt cx="1627026" cy="1224136"/>
            </a:xfrm>
          </p:grpSpPr>
          <p:pic>
            <p:nvPicPr>
              <p:cNvPr id="17" name="Picture 2" descr="D:\DLR_Presentations\Archive_TapeLibrary\DSC02491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0472" y="2636912"/>
                <a:ext cx="1627026" cy="122413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38100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" descr="D:\DLR_Presentations\Archive_TapeLibrary\DSDA_023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51176" y="2965136"/>
                <a:ext cx="691865" cy="882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38100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4" name="Straight Connector 33"/>
            <p:cNvCxnSpPr/>
            <p:nvPr/>
          </p:nvCxnSpPr>
          <p:spPr bwMode="auto">
            <a:xfrm flipH="1" flipV="1">
              <a:off x="2743200" y="4260715"/>
              <a:ext cx="697634" cy="176397"/>
            </a:xfrm>
            <a:prstGeom prst="line">
              <a:avLst/>
            </a:prstGeom>
            <a:noFill/>
            <a:ln w="19050" cap="flat" cmpd="sng" algn="ctr">
              <a:solidFill>
                <a:srgbClr val="EB781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027" name="Group 43026"/>
          <p:cNvGrpSpPr/>
          <p:nvPr/>
        </p:nvGrpSpPr>
        <p:grpSpPr>
          <a:xfrm>
            <a:off x="344488" y="2420888"/>
            <a:ext cx="3168353" cy="1080120"/>
            <a:chOff x="344488" y="2420888"/>
            <a:chExt cx="3168353" cy="1080120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8" y="2420888"/>
              <a:ext cx="2469541" cy="10801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381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Straight Connector 37"/>
            <p:cNvCxnSpPr/>
            <p:nvPr/>
          </p:nvCxnSpPr>
          <p:spPr bwMode="auto">
            <a:xfrm flipH="1" flipV="1">
              <a:off x="2879387" y="3025302"/>
              <a:ext cx="633454" cy="259683"/>
            </a:xfrm>
            <a:prstGeom prst="line">
              <a:avLst/>
            </a:prstGeom>
            <a:noFill/>
            <a:ln w="19050" cap="flat" cmpd="sng" algn="ctr">
              <a:solidFill>
                <a:srgbClr val="EB781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029" name="Group 43028"/>
          <p:cNvGrpSpPr/>
          <p:nvPr/>
        </p:nvGrpSpPr>
        <p:grpSpPr>
          <a:xfrm>
            <a:off x="7689304" y="3140968"/>
            <a:ext cx="2055463" cy="1432232"/>
            <a:chOff x="7689304" y="3140968"/>
            <a:chExt cx="2055463" cy="1432232"/>
          </a:xfrm>
        </p:grpSpPr>
        <p:grpSp>
          <p:nvGrpSpPr>
            <p:cNvPr id="24" name="Group 23"/>
            <p:cNvGrpSpPr/>
            <p:nvPr/>
          </p:nvGrpSpPr>
          <p:grpSpPr>
            <a:xfrm>
              <a:off x="8193360" y="3140968"/>
              <a:ext cx="1551407" cy="1432232"/>
              <a:chOff x="8193360" y="3148316"/>
              <a:chExt cx="1551407" cy="1432232"/>
            </a:xfrm>
          </p:grpSpPr>
          <p:pic>
            <p:nvPicPr>
              <p:cNvPr id="43014" name="Picture 6" descr="http://1.bp.blogspot.com/_PBQmsLoab2Y/TQr0osh6PJI/AAAAAAAAAKU/4W7FX6nZAaY/s320/server_rack.gif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3360" y="3148316"/>
                <a:ext cx="1440160" cy="136668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38100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8819514" y="4365104"/>
                <a:ext cx="92525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buNone/>
                </a:pPr>
                <a:r>
                  <a:rPr lang="de-DE" sz="400">
                    <a:solidFill>
                      <a:schemeClr val="bg1">
                        <a:lumMod val="65000"/>
                      </a:schemeClr>
                    </a:solidFill>
                  </a:rPr>
                  <a:t>Image </a:t>
                </a:r>
                <a:r>
                  <a:rPr lang="de-DE" sz="400" smtClean="0">
                    <a:solidFill>
                      <a:schemeClr val="bg1">
                        <a:lumMod val="65000"/>
                      </a:schemeClr>
                    </a:solidFill>
                  </a:rPr>
                  <a:t>courtesy </a:t>
                </a:r>
                <a:br>
                  <a:rPr lang="de-DE" sz="400" smtClean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de-DE" sz="400" smtClean="0">
                    <a:solidFill>
                      <a:schemeClr val="bg1">
                        <a:lumMod val="65000"/>
                      </a:schemeClr>
                    </a:solidFill>
                  </a:rPr>
                  <a:t>server-rack-cabinet.blogspot.de </a:t>
                </a:r>
                <a:endParaRPr lang="en-US" sz="4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 bwMode="auto">
            <a:xfrm flipH="1">
              <a:off x="7689304" y="4077072"/>
              <a:ext cx="360040" cy="72008"/>
            </a:xfrm>
            <a:prstGeom prst="line">
              <a:avLst/>
            </a:prstGeom>
            <a:noFill/>
            <a:ln w="19050" cap="flat" cmpd="sng" algn="ctr">
              <a:solidFill>
                <a:srgbClr val="EB781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030" name="Group 43029"/>
          <p:cNvGrpSpPr/>
          <p:nvPr/>
        </p:nvGrpSpPr>
        <p:grpSpPr>
          <a:xfrm>
            <a:off x="7782128" y="1412776"/>
            <a:ext cx="1995408" cy="1296144"/>
            <a:chOff x="7782128" y="1412776"/>
            <a:chExt cx="1995408" cy="1296144"/>
          </a:xfrm>
        </p:grpSpPr>
        <p:pic>
          <p:nvPicPr>
            <p:cNvPr id="6" name="Picture 2" descr="http://www.dlr.de/Portaldata/1/Resources/standorte/oberpfaffenhofen/aktuelles/aktuelles-2/DLR_UKIS_Screens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344" y="1412776"/>
              <a:ext cx="1728192" cy="129614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381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Straight Connector 51"/>
            <p:cNvCxnSpPr/>
            <p:nvPr/>
          </p:nvCxnSpPr>
          <p:spPr bwMode="auto">
            <a:xfrm flipH="1">
              <a:off x="7782128" y="2334638"/>
              <a:ext cx="214008" cy="233464"/>
            </a:xfrm>
            <a:prstGeom prst="line">
              <a:avLst/>
            </a:prstGeom>
            <a:noFill/>
            <a:ln w="19050" cap="flat" cmpd="sng" algn="ctr">
              <a:solidFill>
                <a:srgbClr val="EB781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596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Archiving and Access</a:t>
            </a:r>
            <a:endParaRPr lang="en-US"/>
          </a:p>
        </p:txBody>
      </p:sp>
      <p:pic>
        <p:nvPicPr>
          <p:cNvPr id="4" name="Picture 2" descr="D:\DLR_Presentations\Archive_TapeLibrary\DSC024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63674"/>
            <a:ext cx="10097514" cy="759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LR_Presentations\Archive_TapeLibrary\DSDA_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23" y="1462786"/>
            <a:ext cx="4293797" cy="6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448944" y="-78160"/>
            <a:ext cx="5385049" cy="1202904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  <a:effectLst/>
          <a:extLst/>
        </p:spPr>
        <p:txBody>
          <a:bodyPr vert="horz" wrap="square" lIns="180000" tIns="288000" rIns="180000" bIns="18000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r>
              <a:rPr lang="de-DE" sz="3200" smtClean="0">
                <a:solidFill>
                  <a:schemeClr val="bg1"/>
                </a:solidFill>
                <a:latin typeface="Frutiger 45 Light" panose="020B0303030504020204" pitchFamily="34" charset="0"/>
              </a:rPr>
              <a:t>Archiving and Access</a:t>
            </a:r>
            <a:br>
              <a:rPr lang="de-DE" sz="3200" smtClean="0">
                <a:solidFill>
                  <a:schemeClr val="bg1"/>
                </a:solidFill>
                <a:latin typeface="Frutiger 45 Light" panose="020B0303030504020204" pitchFamily="34" charset="0"/>
              </a:rPr>
            </a:br>
            <a:r>
              <a:rPr lang="de-DE" sz="2400" smtClean="0">
                <a:solidFill>
                  <a:schemeClr val="bg1"/>
                </a:solidFill>
                <a:latin typeface="Frutiger 45 Light" panose="020B0303030504020204" pitchFamily="34" charset="0"/>
              </a:rPr>
              <a:t>German Satellite Data Archive 'D-SDA'</a:t>
            </a:r>
            <a:endParaRPr lang="de-DE" sz="2400" b="1" smtClean="0">
              <a:solidFill>
                <a:schemeClr val="bg1"/>
              </a:solidFill>
              <a:latin typeface="Frutiger 45 Light" panose="020B03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165725"/>
            <a:ext cx="1466850" cy="100012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618038"/>
            <a:ext cx="1492250" cy="9715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221163"/>
            <a:ext cx="1630363" cy="86360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29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573463"/>
            <a:ext cx="1562100" cy="98107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2590800" y="3068638"/>
            <a:ext cx="936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Pct val="100000"/>
              <a:buFontTx/>
              <a:buNone/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+mn-ea"/>
              </a:rPr>
              <a:t>Airborne Imaging</a:t>
            </a:r>
          </a:p>
        </p:txBody>
      </p:sp>
      <p:sp>
        <p:nvSpPr>
          <p:cNvPr id="889868" name="Text Box 12"/>
          <p:cNvSpPr txBox="1">
            <a:spLocks noChangeArrowheads="1"/>
          </p:cNvSpPr>
          <p:nvPr/>
        </p:nvSpPr>
        <p:spPr bwMode="auto">
          <a:xfrm>
            <a:off x="203200" y="4945063"/>
            <a:ext cx="503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Pct val="100000"/>
              <a:buFontTx/>
              <a:buNone/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+mn-ea"/>
              </a:rPr>
              <a:t>SRTM</a:t>
            </a:r>
          </a:p>
        </p:txBody>
      </p:sp>
      <p:sp>
        <p:nvSpPr>
          <p:cNvPr id="889869" name="Text Box 13"/>
          <p:cNvSpPr txBox="1">
            <a:spLocks noChangeArrowheads="1"/>
          </p:cNvSpPr>
          <p:nvPr/>
        </p:nvSpPr>
        <p:spPr bwMode="auto">
          <a:xfrm>
            <a:off x="731838" y="4349750"/>
            <a:ext cx="82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Pct val="100000"/>
              <a:buFontTx/>
              <a:buNone/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+mn-ea"/>
              </a:rPr>
              <a:t>CHAMP</a:t>
            </a: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1533525" y="3952875"/>
            <a:ext cx="937862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Pct val="100000"/>
              <a:buFontTx/>
              <a:buNone/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+mn-ea"/>
              </a:rPr>
              <a:t>ENVISAT</a:t>
            </a: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4475163" y="2216150"/>
            <a:ext cx="81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Pct val="100000"/>
              <a:buFontTx/>
              <a:buNone/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+mn-ea"/>
              </a:rPr>
              <a:t>METOP</a:t>
            </a:r>
          </a:p>
        </p:txBody>
      </p:sp>
      <p:pic>
        <p:nvPicPr>
          <p:cNvPr id="20485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2924175"/>
            <a:ext cx="1487488" cy="103822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89870" name="Text Box 14"/>
          <p:cNvSpPr txBox="1">
            <a:spLocks noChangeArrowheads="1"/>
          </p:cNvSpPr>
          <p:nvPr/>
        </p:nvSpPr>
        <p:spPr bwMode="auto">
          <a:xfrm>
            <a:off x="3521075" y="2708275"/>
            <a:ext cx="1035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Pct val="100000"/>
              <a:buFontTx/>
              <a:buNone/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+mn-ea"/>
              </a:rPr>
              <a:t>Terra &amp; Aqua</a:t>
            </a:r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407025" y="1727200"/>
            <a:ext cx="1147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Pct val="100000"/>
              <a:buFontTx/>
              <a:buNone/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+mn-ea"/>
              </a:rPr>
              <a:t>TerraSAR-X</a:t>
            </a:r>
          </a:p>
        </p:txBody>
      </p:sp>
      <p:pic>
        <p:nvPicPr>
          <p:cNvPr id="20498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492375"/>
            <a:ext cx="1716087" cy="84613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9" name="Picture 2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3550" y="1989138"/>
            <a:ext cx="1171575" cy="89217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0" name="Picture 2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2400" y="1700213"/>
            <a:ext cx="1377950" cy="906462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60388" y="908720"/>
            <a:ext cx="5616575" cy="1295400"/>
          </a:xfrm>
        </p:spPr>
        <p:txBody>
          <a:bodyPr/>
          <a:lstStyle/>
          <a:p>
            <a:pPr marL="12700" indent="-12700">
              <a:buFontTx/>
              <a:buNone/>
              <a:defRPr/>
            </a:pPr>
            <a:r>
              <a:rPr lang="en-US" sz="1800" b="1" smtClean="0"/>
              <a:t>Multi-Mission Payload Data Ground Segment</a:t>
            </a:r>
          </a:p>
          <a:p>
            <a:pPr>
              <a:buFontTx/>
              <a:buNone/>
              <a:defRPr/>
            </a:pPr>
            <a:endParaRPr lang="de-DE" sz="500" b="1" smtClean="0"/>
          </a:p>
          <a:p>
            <a:pPr>
              <a:spcBef>
                <a:spcPct val="0"/>
              </a:spcBef>
              <a:spcAft>
                <a:spcPct val="20000"/>
              </a:spcAft>
              <a:defRPr/>
            </a:pPr>
            <a:r>
              <a:rPr lang="fr-FR" smtClean="0"/>
              <a:t>National missions</a:t>
            </a:r>
          </a:p>
          <a:p>
            <a:pPr>
              <a:spcBef>
                <a:spcPct val="0"/>
              </a:spcBef>
              <a:spcAft>
                <a:spcPct val="20000"/>
              </a:spcAft>
              <a:defRPr/>
            </a:pPr>
            <a:r>
              <a:rPr lang="fr-FR" smtClean="0"/>
              <a:t>ESA / EU missions</a:t>
            </a:r>
          </a:p>
          <a:p>
            <a:pPr>
              <a:spcBef>
                <a:spcPct val="0"/>
              </a:spcBef>
              <a:spcAft>
                <a:spcPct val="20000"/>
              </a:spcAft>
              <a:defRPr/>
            </a:pPr>
            <a:r>
              <a:rPr lang="fr-FR" smtClean="0"/>
              <a:t>Scientific / commercial partner missions</a:t>
            </a:r>
            <a:endParaRPr lang="de-DE" smtClean="0"/>
          </a:p>
        </p:txBody>
      </p:sp>
      <p:sp>
        <p:nvSpPr>
          <p:cNvPr id="889888" name="Line 32"/>
          <p:cNvSpPr>
            <a:spLocks noChangeShapeType="1"/>
          </p:cNvSpPr>
          <p:nvPr/>
        </p:nvSpPr>
        <p:spPr bwMode="auto">
          <a:xfrm flipV="1">
            <a:off x="128588" y="3271838"/>
            <a:ext cx="2366962" cy="1282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889889" name="Text Box 33"/>
          <p:cNvSpPr txBox="1">
            <a:spLocks noChangeArrowheads="1"/>
          </p:cNvSpPr>
          <p:nvPr/>
        </p:nvSpPr>
        <p:spPr bwMode="auto">
          <a:xfrm rot="19930316">
            <a:off x="1027113" y="3736975"/>
            <a:ext cx="541337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de-DE" sz="1600" b="1">
                <a:solidFill>
                  <a:srgbClr val="CC3300"/>
                </a:solidFill>
                <a:ea typeface="+mn-ea"/>
              </a:rPr>
              <a:t>Past</a:t>
            </a:r>
          </a:p>
        </p:txBody>
      </p:sp>
      <p:sp>
        <p:nvSpPr>
          <p:cNvPr id="889890" name="Line 34"/>
          <p:cNvSpPr>
            <a:spLocks noChangeShapeType="1"/>
          </p:cNvSpPr>
          <p:nvPr/>
        </p:nvSpPr>
        <p:spPr bwMode="auto">
          <a:xfrm flipV="1">
            <a:off x="4013200" y="2565400"/>
            <a:ext cx="4479925" cy="241141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889891" name="Text Box 35"/>
          <p:cNvSpPr txBox="1">
            <a:spLocks noChangeArrowheads="1"/>
          </p:cNvSpPr>
          <p:nvPr/>
        </p:nvSpPr>
        <p:spPr bwMode="auto">
          <a:xfrm rot="19930316">
            <a:off x="5703888" y="3641725"/>
            <a:ext cx="849312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de-DE" sz="1600" b="1">
                <a:solidFill>
                  <a:srgbClr val="CC3300"/>
                </a:solidFill>
                <a:ea typeface="+mn-ea"/>
              </a:rPr>
              <a:t>Current</a:t>
            </a:r>
          </a:p>
        </p:txBody>
      </p:sp>
      <p:sp>
        <p:nvSpPr>
          <p:cNvPr id="889892" name="Line 36"/>
          <p:cNvSpPr>
            <a:spLocks noChangeShapeType="1"/>
          </p:cNvSpPr>
          <p:nvPr/>
        </p:nvSpPr>
        <p:spPr bwMode="auto">
          <a:xfrm flipV="1">
            <a:off x="7710488" y="536575"/>
            <a:ext cx="874712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 rot="19930316">
            <a:off x="7764463" y="554038"/>
            <a:ext cx="7461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de-DE" sz="1600" b="1">
                <a:solidFill>
                  <a:srgbClr val="CC3300"/>
                </a:solidFill>
                <a:ea typeface="+mn-ea"/>
              </a:rPr>
              <a:t>Future</a:t>
            </a:r>
          </a:p>
        </p:txBody>
      </p:sp>
      <p:sp>
        <p:nvSpPr>
          <p:cNvPr id="889896" name="Rectangle 40"/>
          <p:cNvSpPr>
            <a:spLocks noChangeArrowheads="1"/>
          </p:cNvSpPr>
          <p:nvPr/>
        </p:nvSpPr>
        <p:spPr bwMode="auto">
          <a:xfrm>
            <a:off x="4592960" y="4951386"/>
            <a:ext cx="2305050" cy="1141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/>
        </p:spPr>
        <p:txBody>
          <a:bodyPr lIns="108000" tIns="108000" rIns="108000" bIns="108000">
            <a:spAutoFit/>
          </a:bodyPr>
          <a:lstStyle/>
          <a:p>
            <a:pPr marL="1588" indent="-1588">
              <a:lnSpc>
                <a:spcPct val="100000"/>
              </a:lnSpc>
              <a:buSzPct val="90000"/>
              <a:buFontTx/>
              <a:buNone/>
              <a:defRPr/>
            </a:pPr>
            <a:r>
              <a:rPr lang="en-US" sz="1400" b="1">
                <a:solidFill>
                  <a:srgbClr val="000000"/>
                </a:solidFill>
                <a:ea typeface="+mn-ea"/>
              </a:rPr>
              <a:t>On behalf of ESA</a:t>
            </a:r>
          </a:p>
          <a:p>
            <a:pPr marL="285750" indent="-285750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  <a:defRPr/>
            </a:pPr>
            <a:endParaRPr lang="en-US" sz="400" b="1">
              <a:solidFill>
                <a:srgbClr val="000000"/>
              </a:solidFill>
              <a:ea typeface="+mn-ea"/>
            </a:endParaRPr>
          </a:p>
          <a:p>
            <a:pPr marL="285750" indent="-285750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  <a:defRPr/>
            </a:pPr>
            <a:r>
              <a:rPr lang="fr-FR" sz="1400" smtClean="0">
                <a:solidFill>
                  <a:srgbClr val="000000"/>
                </a:solidFill>
                <a:ea typeface="+mn-ea"/>
              </a:rPr>
              <a:t>Landsat-8</a:t>
            </a:r>
            <a:endParaRPr lang="fr-FR" sz="1400">
              <a:solidFill>
                <a:srgbClr val="000000"/>
              </a:solidFill>
              <a:ea typeface="+mn-ea"/>
            </a:endParaRPr>
          </a:p>
          <a:p>
            <a:pPr marL="285750" indent="-285750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  <a:defRPr/>
            </a:pPr>
            <a:r>
              <a:rPr lang="fr-FR" sz="1400" smtClean="0">
                <a:solidFill>
                  <a:srgbClr val="000000"/>
                </a:solidFill>
                <a:ea typeface="+mn-ea"/>
              </a:rPr>
              <a:t>Sentinel-1 /-3</a:t>
            </a:r>
          </a:p>
          <a:p>
            <a:pPr marL="285750" indent="-285750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  <a:defRPr/>
            </a:pPr>
            <a:r>
              <a:rPr lang="fr-FR" sz="1400" smtClean="0">
                <a:solidFill>
                  <a:srgbClr val="000000"/>
                </a:solidFill>
                <a:ea typeface="+mn-ea"/>
              </a:rPr>
              <a:t>Sentinel-5 Precursor</a:t>
            </a:r>
            <a:endParaRPr lang="fr-FR" sz="1400">
              <a:solidFill>
                <a:srgbClr val="000000"/>
              </a:solidFill>
              <a:ea typeface="+mn-ea"/>
            </a:endParaRPr>
          </a:p>
        </p:txBody>
      </p:sp>
      <p:sp>
        <p:nvSpPr>
          <p:cNvPr id="889897" name="Rectangle 41"/>
          <p:cNvSpPr>
            <a:spLocks noChangeArrowheads="1"/>
          </p:cNvSpPr>
          <p:nvPr/>
        </p:nvSpPr>
        <p:spPr bwMode="auto">
          <a:xfrm>
            <a:off x="7041232" y="3933056"/>
            <a:ext cx="2663156" cy="2193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/>
        </p:spPr>
        <p:txBody>
          <a:bodyPr wrap="square" lIns="144000" tIns="108000" rIns="144000" bIns="144000">
            <a:spAutoFit/>
          </a:bodyPr>
          <a:lstStyle/>
          <a:p>
            <a:pPr marL="1588" indent="-1588">
              <a:lnSpc>
                <a:spcPct val="100000"/>
              </a:lnSpc>
              <a:buSzPct val="90000"/>
              <a:buFontTx/>
              <a:buNone/>
              <a:defRPr/>
            </a:pPr>
            <a:r>
              <a:rPr lang="en-US" sz="1400" b="1">
                <a:solidFill>
                  <a:srgbClr val="000000"/>
                </a:solidFill>
                <a:ea typeface="+mn-ea"/>
              </a:rPr>
              <a:t>On behalf of scientific &amp; commercial </a:t>
            </a:r>
            <a:r>
              <a:rPr lang="en-US" sz="1400" b="1" smtClean="0">
                <a:solidFill>
                  <a:srgbClr val="000000"/>
                </a:solidFill>
                <a:ea typeface="+mn-ea"/>
              </a:rPr>
              <a:t>partners</a:t>
            </a:r>
            <a:endParaRPr lang="de-DE" sz="1400">
              <a:solidFill>
                <a:srgbClr val="000000"/>
              </a:solidFill>
              <a:ea typeface="+mn-ea"/>
            </a:endParaRPr>
          </a:p>
          <a:p>
            <a:pPr marL="285750" indent="-285750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  <a:defRPr/>
            </a:pPr>
            <a:r>
              <a:rPr lang="fr-FR" sz="1400" smtClean="0">
                <a:solidFill>
                  <a:srgbClr val="000000"/>
                </a:solidFill>
                <a:ea typeface="+mn-ea"/>
              </a:rPr>
              <a:t>MetOP-A/-B</a:t>
            </a:r>
          </a:p>
          <a:p>
            <a:pPr marL="285750" indent="-285750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  <a:defRPr/>
            </a:pPr>
            <a:r>
              <a:rPr lang="fr-FR" sz="1400" smtClean="0">
                <a:solidFill>
                  <a:srgbClr val="000000"/>
                </a:solidFill>
                <a:ea typeface="+mn-ea"/>
              </a:rPr>
              <a:t>WorldView-2 /-3</a:t>
            </a:r>
            <a:endParaRPr lang="fr-FR" sz="1400">
              <a:solidFill>
                <a:srgbClr val="000000"/>
              </a:solidFill>
              <a:ea typeface="+mn-ea"/>
            </a:endParaRPr>
          </a:p>
          <a:p>
            <a:pPr marL="285750" indent="-285750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  <a:defRPr/>
            </a:pPr>
            <a:r>
              <a:rPr lang="fr-FR" sz="1400" smtClean="0">
                <a:solidFill>
                  <a:srgbClr val="000000"/>
                </a:solidFill>
                <a:ea typeface="+mn-ea"/>
              </a:rPr>
              <a:t>RADARSAT-2</a:t>
            </a:r>
            <a:endParaRPr lang="fr-FR" sz="1400">
              <a:solidFill>
                <a:srgbClr val="000000"/>
              </a:solidFill>
              <a:ea typeface="+mn-ea"/>
            </a:endParaRPr>
          </a:p>
          <a:p>
            <a:pPr marL="285750" indent="-285750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  <a:defRPr/>
            </a:pPr>
            <a:r>
              <a:rPr lang="fr-FR" sz="1400">
                <a:solidFill>
                  <a:srgbClr val="000000"/>
                </a:solidFill>
                <a:ea typeface="+mn-ea"/>
              </a:rPr>
              <a:t>IRS-1C /-</a:t>
            </a:r>
            <a:r>
              <a:rPr lang="fr-FR" sz="1400" smtClean="0">
                <a:solidFill>
                  <a:srgbClr val="000000"/>
                </a:solidFill>
                <a:ea typeface="+mn-ea"/>
              </a:rPr>
              <a:t>1D, IRS-P3</a:t>
            </a:r>
            <a:r>
              <a:rPr lang="fr-FR" sz="1400">
                <a:solidFill>
                  <a:srgbClr val="000000"/>
                </a:solidFill>
                <a:ea typeface="+mn-ea"/>
              </a:rPr>
              <a:t>, Cartosat-1 </a:t>
            </a:r>
            <a:r>
              <a:rPr lang="fr-FR" sz="1400" smtClean="0">
                <a:solidFill>
                  <a:srgbClr val="000000"/>
                </a:solidFill>
                <a:ea typeface="+mn-ea"/>
              </a:rPr>
              <a:t>(IRS-P5</a:t>
            </a:r>
            <a:r>
              <a:rPr lang="fr-FR" sz="1400">
                <a:solidFill>
                  <a:srgbClr val="000000"/>
                </a:solidFill>
                <a:ea typeface="+mn-ea"/>
              </a:rPr>
              <a:t>),   Resourcesat-1 </a:t>
            </a:r>
            <a:r>
              <a:rPr lang="fr-FR" sz="1400" smtClean="0">
                <a:solidFill>
                  <a:srgbClr val="000000"/>
                </a:solidFill>
                <a:ea typeface="+mn-ea"/>
              </a:rPr>
              <a:t>(IRS-P6</a:t>
            </a:r>
            <a:r>
              <a:rPr lang="fr-FR" sz="1400">
                <a:solidFill>
                  <a:srgbClr val="000000"/>
                </a:solidFill>
                <a:ea typeface="+mn-ea"/>
              </a:rPr>
              <a:t>), </a:t>
            </a:r>
            <a:r>
              <a:rPr lang="fr-FR" sz="1400" smtClean="0">
                <a:solidFill>
                  <a:srgbClr val="000000"/>
                </a:solidFill>
                <a:ea typeface="+mn-ea"/>
              </a:rPr>
              <a:t>Resourcesat-2</a:t>
            </a:r>
            <a:endParaRPr lang="fr-FR" sz="1400">
              <a:solidFill>
                <a:srgbClr val="000000"/>
              </a:solidFill>
              <a:ea typeface="+mn-ea"/>
            </a:endParaRPr>
          </a:p>
        </p:txBody>
      </p:sp>
      <p:sp>
        <p:nvSpPr>
          <p:cNvPr id="16411" name="Title 1"/>
          <p:cNvSpPr>
            <a:spLocks noGrp="1"/>
          </p:cNvSpPr>
          <p:nvPr>
            <p:ph type="title"/>
          </p:nvPr>
        </p:nvSpPr>
        <p:spPr>
          <a:xfrm>
            <a:off x="560388" y="362050"/>
            <a:ext cx="7953375" cy="474662"/>
          </a:xfrm>
        </p:spPr>
        <p:txBody>
          <a:bodyPr/>
          <a:lstStyle/>
          <a:p>
            <a:r>
              <a:rPr lang="en-US" altLang="en-US" smtClean="0"/>
              <a:t>EO Missions Supported by DLR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7324725" y="1087438"/>
            <a:ext cx="919163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Pct val="100000"/>
              <a:buFontTx/>
              <a:buNone/>
              <a:defRPr/>
            </a:pPr>
            <a:r>
              <a:rPr lang="de-DE" sz="1400" smtClean="0">
                <a:solidFill>
                  <a:srgbClr val="000000"/>
                </a:solidFill>
                <a:latin typeface="Arial" charset="0"/>
                <a:ea typeface="+mn-ea"/>
              </a:rPr>
              <a:t>Sentinels</a:t>
            </a:r>
            <a:endParaRPr lang="en-US" sz="140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7439025" y="1355725"/>
            <a:ext cx="1422400" cy="83502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765175"/>
            <a:ext cx="1289050" cy="86042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397625" y="1436688"/>
            <a:ext cx="1058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Pct val="100000"/>
              <a:buFontTx/>
              <a:buNone/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+mn-ea"/>
              </a:rPr>
              <a:t>TanDEM-X</a:t>
            </a:r>
          </a:p>
        </p:txBody>
      </p:sp>
      <p:sp>
        <p:nvSpPr>
          <p:cNvPr id="889876" name="Text Box 20"/>
          <p:cNvSpPr txBox="1">
            <a:spLocks noChangeArrowheads="1"/>
          </p:cNvSpPr>
          <p:nvPr/>
        </p:nvSpPr>
        <p:spPr bwMode="auto">
          <a:xfrm>
            <a:off x="8969375" y="1612900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Pct val="100000"/>
              <a:buFontTx/>
              <a:buNone/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ea typeface="+mn-ea"/>
              </a:rPr>
              <a:t>EnMAP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572864" y="5445224"/>
            <a:ext cx="2232248" cy="72008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D-SDA Data Volume and User Access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38254" y="1844824"/>
            <a:ext cx="8335831" cy="4032101"/>
          </a:xfrm>
        </p:spPr>
        <p:txBody>
          <a:bodyPr/>
          <a:lstStyle/>
          <a:p>
            <a:r>
              <a:rPr lang="de-DE" smtClean="0"/>
              <a:t> Data volume growing exponentially </a:t>
            </a:r>
            <a:endParaRPr lang="de-DE"/>
          </a:p>
          <a:p>
            <a:pPr lvl="1"/>
            <a:r>
              <a:rPr lang="de-DE" smtClean="0"/>
              <a:t>Currently: 6 petabytes</a:t>
            </a:r>
            <a:endParaRPr lang="de-DE"/>
          </a:p>
          <a:p>
            <a:pPr lvl="1"/>
            <a:r>
              <a:rPr lang="de-DE" smtClean="0"/>
              <a:t>&gt;20 petabytes expected until 2020</a:t>
            </a:r>
            <a:endParaRPr lang="de-DE"/>
          </a:p>
          <a:p>
            <a:pPr lvl="1"/>
            <a:r>
              <a:rPr lang="de-DE" smtClean="0"/>
              <a:t>Current archive capacity: 50 petabytes</a:t>
            </a:r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 smtClean="0"/>
              <a:t>Increasing demand for data and products</a:t>
            </a:r>
            <a:endParaRPr lang="de-DE"/>
          </a:p>
          <a:p>
            <a:pPr lvl="1"/>
            <a:r>
              <a:rPr lang="de-DE"/>
              <a:t>2009: 20 000 </a:t>
            </a:r>
            <a:r>
              <a:rPr lang="de-DE" smtClean="0"/>
              <a:t>data sets delivered to users </a:t>
            </a:r>
            <a:endParaRPr lang="de-DE"/>
          </a:p>
          <a:p>
            <a:pPr lvl="1"/>
            <a:r>
              <a:rPr lang="de-DE"/>
              <a:t>2013: 52 000 </a:t>
            </a:r>
            <a:r>
              <a:rPr lang="de-DE" smtClean="0"/>
              <a:t>data sets </a:t>
            </a:r>
            <a:endParaRPr lang="de-DE"/>
          </a:p>
        </p:txBody>
      </p:sp>
      <p:pic>
        <p:nvPicPr>
          <p:cNvPr id="12" name="Content Placeholder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9104" y="3861048"/>
            <a:ext cx="3600000" cy="183552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1412776"/>
            <a:ext cx="3600000" cy="2200595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7545288" y="1700808"/>
            <a:ext cx="0" cy="1656184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7289040" y="1508220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000" smtClean="0">
                <a:solidFill>
                  <a:srgbClr val="C00000"/>
                </a:solidFill>
              </a:rPr>
              <a:t>Today</a:t>
            </a:r>
            <a:endParaRPr lang="en-US" sz="1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A4 Paper (210x297 mm)</PresentationFormat>
  <Paragraphs>176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Frutiger 45 Light</vt:lpstr>
      <vt:lpstr>Wingdings</vt:lpstr>
      <vt:lpstr>ヒラギノ角ゴ Pro W3</vt:lpstr>
      <vt:lpstr>Standarddesign</vt:lpstr>
      <vt:lpstr>Image</vt:lpstr>
      <vt:lpstr>Picture Publisher Bild</vt:lpstr>
      <vt:lpstr>Satellites, Ground Segment,  and Data Access Evolution at DLR    K. Molch, S. Kiemle, E. Diedrich, E. Mikusch, G. Schreier German Remote Sensing Data Center  German Aerospace Center DLR      CEOS-WGISS Satellite Applications Catapult  Harwell, UK 28 September – 02 October 2015 </vt:lpstr>
      <vt:lpstr>Overview</vt:lpstr>
      <vt:lpstr>Missions</vt:lpstr>
      <vt:lpstr>TanDEM-X DEM Example</vt:lpstr>
      <vt:lpstr>PowerPoint Presentation</vt:lpstr>
      <vt:lpstr>DLR Earth Observation Ground Segment  System Landscape</vt:lpstr>
      <vt:lpstr>Archiving and Access</vt:lpstr>
      <vt:lpstr>EO Missions Supported by DLR</vt:lpstr>
      <vt:lpstr>D-SDA Data Volume and User Access</vt:lpstr>
      <vt:lpstr>Multi-Mission Data and Information Management System DIMS  </vt:lpstr>
      <vt:lpstr>PowerPoint Presentation</vt:lpstr>
      <vt:lpstr>Role in Copernicus Sentinel Ground Segment</vt:lpstr>
      <vt:lpstr>PowerPoint Presentation</vt:lpstr>
      <vt:lpstr>PowerPoint Presentation</vt:lpstr>
    </vt:vector>
  </TitlesOfParts>
  <Company>T-Systems SfR im Auftrag des DLR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von Erdbeobachtungsdaten im DLR</dc:title>
  <dc:creator>K. Molch, E. Mikusch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Mitchell, Andrew E. (GSFC-5860)</cp:lastModifiedBy>
  <cp:revision>716</cp:revision>
  <cp:lastPrinted>2015-05-05T10:59:22Z</cp:lastPrinted>
  <dcterms:created xsi:type="dcterms:W3CDTF">2003-10-01T09:44:24Z</dcterms:created>
  <dcterms:modified xsi:type="dcterms:W3CDTF">2015-09-29T12:47:10Z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