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45"/>
  </p:notesMasterIdLst>
  <p:handoutMasterIdLst>
    <p:handoutMasterId r:id="rId46"/>
  </p:handoutMasterIdLst>
  <p:sldIdLst>
    <p:sldId id="256" r:id="rId2"/>
    <p:sldId id="454" r:id="rId3"/>
    <p:sldId id="455" r:id="rId4"/>
    <p:sldId id="445" r:id="rId5"/>
    <p:sldId id="472" r:id="rId6"/>
    <p:sldId id="539" r:id="rId7"/>
    <p:sldId id="498" r:id="rId8"/>
    <p:sldId id="499" r:id="rId9"/>
    <p:sldId id="543" r:id="rId10"/>
    <p:sldId id="506" r:id="rId11"/>
    <p:sldId id="553" r:id="rId12"/>
    <p:sldId id="552" r:id="rId13"/>
    <p:sldId id="551" r:id="rId14"/>
    <p:sldId id="450" r:id="rId15"/>
    <p:sldId id="555" r:id="rId16"/>
    <p:sldId id="556" r:id="rId17"/>
    <p:sldId id="554" r:id="rId18"/>
    <p:sldId id="529" r:id="rId19"/>
    <p:sldId id="530" r:id="rId20"/>
    <p:sldId id="524" r:id="rId21"/>
    <p:sldId id="507" r:id="rId22"/>
    <p:sldId id="508" r:id="rId23"/>
    <p:sldId id="563" r:id="rId24"/>
    <p:sldId id="545" r:id="rId25"/>
    <p:sldId id="546" r:id="rId26"/>
    <p:sldId id="519" r:id="rId27"/>
    <p:sldId id="520" r:id="rId28"/>
    <p:sldId id="522" r:id="rId29"/>
    <p:sldId id="576" r:id="rId30"/>
    <p:sldId id="564" r:id="rId31"/>
    <p:sldId id="565" r:id="rId32"/>
    <p:sldId id="567" r:id="rId33"/>
    <p:sldId id="549" r:id="rId34"/>
    <p:sldId id="568" r:id="rId35"/>
    <p:sldId id="569" r:id="rId36"/>
    <p:sldId id="550" r:id="rId37"/>
    <p:sldId id="570" r:id="rId38"/>
    <p:sldId id="547" r:id="rId39"/>
    <p:sldId id="523" r:id="rId40"/>
    <p:sldId id="453" r:id="rId41"/>
    <p:sldId id="573" r:id="rId42"/>
    <p:sldId id="574" r:id="rId43"/>
    <p:sldId id="575" r:id="rId44"/>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llanda" initials="I" lastIdx="25" clrIdx="0"/>
  <p:cmAuthor id="1" name="Rosemarie Leone" initials="" lastIdx="1" clrIdx="1"/>
  <p:cmAuthor id="2" name="Iolanda Maggio" initials="IM" lastIdx="6"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F4A"/>
    <a:srgbClr val="FDC82F"/>
    <a:srgbClr val="E37222"/>
    <a:srgbClr val="99CF64"/>
    <a:srgbClr val="9CCF1F"/>
    <a:srgbClr val="00CF00"/>
    <a:srgbClr val="0098DB"/>
    <a:srgbClr val="00549F"/>
    <a:srgbClr val="00338D"/>
    <a:srgbClr val="D01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1" autoAdjust="0"/>
    <p:restoredTop sz="97647" autoAdjust="0"/>
  </p:normalViewPr>
  <p:slideViewPr>
    <p:cSldViewPr snapToGrid="0">
      <p:cViewPr varScale="1">
        <p:scale>
          <a:sx n="85" d="100"/>
          <a:sy n="85" d="100"/>
        </p:scale>
        <p:origin x="-1304" y="-9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6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857776"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857776"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itchFamily="34" charset="0"/>
              </a:defRPr>
            </a:lvl1pPr>
          </a:lstStyle>
          <a:p>
            <a:pPr>
              <a:defRPr/>
            </a:pPr>
            <a:fld id="{933B368F-7390-407E-A166-C3FF4AEA6310}" type="slidenum">
              <a:rPr lang="it-IT"/>
              <a:pPr>
                <a:defRPr/>
              </a:pPr>
              <a:t>‹#›</a:t>
            </a:fld>
            <a:endParaRPr lang="it-IT"/>
          </a:p>
        </p:txBody>
      </p:sp>
    </p:spTree>
    <p:extLst>
      <p:ext uri="{BB962C8B-B14F-4D97-AF65-F5344CB8AC3E}">
        <p14:creationId xmlns:p14="http://schemas.microsoft.com/office/powerpoint/2010/main" val="1696080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23351"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vl1pPr>
          </a:lstStyle>
          <a:p>
            <a:pPr>
              <a:defRPr/>
            </a:pPr>
            <a:endParaRPr lang="en-US"/>
          </a:p>
        </p:txBody>
      </p:sp>
      <p:sp>
        <p:nvSpPr>
          <p:cNvPr id="58371" name="Rectangle 3"/>
          <p:cNvSpPr>
            <a:spLocks noGrp="1" noChangeArrowheads="1"/>
          </p:cNvSpPr>
          <p:nvPr>
            <p:ph type="dt" idx="1"/>
          </p:nvPr>
        </p:nvSpPr>
        <p:spPr bwMode="auto">
          <a:xfrm>
            <a:off x="3874710" y="1"/>
            <a:ext cx="2923350"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pPr>
              <a:defRPr/>
            </a:pPr>
            <a:fld id="{CF29402C-3E51-426F-A9D1-4184FC0D9C3E}" type="datetimeFigureOut">
              <a:rPr lang="en-US"/>
              <a:pPr>
                <a:defRPr/>
              </a:pPr>
              <a:t>28/09/15</a:t>
            </a:fld>
            <a:endParaRPr lang="en-US"/>
          </a:p>
        </p:txBody>
      </p:sp>
      <p:sp>
        <p:nvSpPr>
          <p:cNvPr id="22532" name="Rectangle 4"/>
          <p:cNvSpPr>
            <a:spLocks noGrp="1" noRot="1" noChangeAspect="1" noChangeArrowheads="1" noTextEdit="1"/>
          </p:cNvSpPr>
          <p:nvPr>
            <p:ph type="sldImg" idx="2"/>
          </p:nvPr>
        </p:nvSpPr>
        <p:spPr bwMode="auto">
          <a:xfrm>
            <a:off x="968375" y="741363"/>
            <a:ext cx="4932363"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7467" y="4737275"/>
            <a:ext cx="5043126" cy="444225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9474551"/>
            <a:ext cx="2923351"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vl1pPr>
          </a:lstStyle>
          <a:p>
            <a:pPr>
              <a:defRPr/>
            </a:pPr>
            <a:endParaRPr lang="en-US"/>
          </a:p>
        </p:txBody>
      </p:sp>
      <p:sp>
        <p:nvSpPr>
          <p:cNvPr id="58375" name="Rectangle 7"/>
          <p:cNvSpPr>
            <a:spLocks noGrp="1" noChangeArrowheads="1"/>
          </p:cNvSpPr>
          <p:nvPr>
            <p:ph type="sldNum" sz="quarter" idx="5"/>
          </p:nvPr>
        </p:nvSpPr>
        <p:spPr bwMode="auto">
          <a:xfrm>
            <a:off x="3874710" y="9474551"/>
            <a:ext cx="2923350"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pPr>
              <a:defRPr/>
            </a:pPr>
            <a:fld id="{7CDE6C7F-2D6A-43CA-B515-688D5488897A}" type="slidenum">
              <a:rPr lang="en-US"/>
              <a:pPr>
                <a:defRPr/>
              </a:pPr>
              <a:t>‹#›</a:t>
            </a:fld>
            <a:endParaRPr lang="en-US"/>
          </a:p>
        </p:txBody>
      </p:sp>
    </p:spTree>
    <p:extLst>
      <p:ext uri="{BB962C8B-B14F-4D97-AF65-F5344CB8AC3E}">
        <p14:creationId xmlns:p14="http://schemas.microsoft.com/office/powerpoint/2010/main" val="159299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MS PGothic" charset="0"/>
            </a:endParaRPr>
          </a:p>
        </p:txBody>
      </p:sp>
      <p:sp>
        <p:nvSpPr>
          <p:cNvPr id="296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accent2"/>
                </a:solidFill>
                <a:latin typeface="Verdana" charset="0"/>
                <a:ea typeface="MS PGothic" charset="0"/>
                <a:cs typeface="MS PGothic" charset="0"/>
              </a:defRPr>
            </a:lvl1pPr>
            <a:lvl2pPr marL="742950" indent="-285750" defTabSz="915988" eaLnBrk="0" hangingPunct="0">
              <a:defRPr sz="2400">
                <a:solidFill>
                  <a:schemeClr val="accent2"/>
                </a:solidFill>
                <a:latin typeface="Verdana" charset="0"/>
                <a:ea typeface="MS PGothic" charset="0"/>
                <a:cs typeface="MS PGothic" charset="0"/>
              </a:defRPr>
            </a:lvl2pPr>
            <a:lvl3pPr marL="1143000" indent="-228600" defTabSz="915988" eaLnBrk="0" hangingPunct="0">
              <a:defRPr sz="2400">
                <a:solidFill>
                  <a:schemeClr val="accent2"/>
                </a:solidFill>
                <a:latin typeface="Verdana" charset="0"/>
                <a:ea typeface="MS PGothic" charset="0"/>
                <a:cs typeface="MS PGothic" charset="0"/>
              </a:defRPr>
            </a:lvl3pPr>
            <a:lvl4pPr marL="1600200" indent="-228600" defTabSz="915988" eaLnBrk="0" hangingPunct="0">
              <a:defRPr sz="2400">
                <a:solidFill>
                  <a:schemeClr val="accent2"/>
                </a:solidFill>
                <a:latin typeface="Verdana" charset="0"/>
                <a:ea typeface="MS PGothic" charset="0"/>
                <a:cs typeface="MS PGothic" charset="0"/>
              </a:defRPr>
            </a:lvl4pPr>
            <a:lvl5pPr marL="2057400" indent="-228600" defTabSz="915988" eaLnBrk="0" hangingPunct="0">
              <a:defRPr sz="2400">
                <a:solidFill>
                  <a:schemeClr val="accent2"/>
                </a:solidFill>
                <a:latin typeface="Verdana" charset="0"/>
                <a:ea typeface="MS PGothic" charset="0"/>
                <a:cs typeface="MS PGothic" charset="0"/>
              </a:defRPr>
            </a:lvl5pPr>
            <a:lvl6pPr marL="2514600" indent="-228600" defTabSz="915988"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defTabSz="915988"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defTabSz="915988"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defTabSz="915988"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fld id="{3C210FD2-667B-3943-9C80-050FB3CF3414}" type="slidenum">
              <a:rPr lang="en-GB" sz="1200">
                <a:solidFill>
                  <a:schemeClr val="tx1"/>
                </a:solidFill>
                <a:latin typeface="Arial" charset="0"/>
              </a:rPr>
              <a:pPr eaLnBrk="1" hangingPunct="1"/>
              <a:t>39</a:t>
            </a:fld>
            <a:endParaRPr lang="en-GB" sz="120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ignature"/>
          <p:cNvPicPr>
            <a:picLocks noChangeAspect="1" noChangeArrowheads="1"/>
          </p:cNvPicPr>
          <p:nvPr/>
        </p:nvPicPr>
        <p:blipFill>
          <a:blip r:embed="rId2">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PT_Heade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614363" y="3886200"/>
            <a:ext cx="7772400" cy="419100"/>
          </a:xfrm>
        </p:spPr>
        <p:txBody>
          <a:bodyPr>
            <a:spAutoFit/>
          </a:bodyPr>
          <a:lstStyle>
            <a:lvl1pPr marL="0" indent="0">
              <a:buFont typeface="Verdana" pitchFamily="34" charset="0"/>
              <a:buNone/>
              <a:defRPr sz="1800"/>
            </a:lvl1pPr>
          </a:lstStyle>
          <a:p>
            <a:pPr lvl="0"/>
            <a:r>
              <a:rPr lang="en-GB" noProof="0" smtClean="0"/>
              <a:t>Click to edit Master subtitle style</a:t>
            </a:r>
          </a:p>
        </p:txBody>
      </p:sp>
      <p:sp>
        <p:nvSpPr>
          <p:cNvPr id="56325" name="Rectangle 6"/>
          <p:cNvSpPr>
            <a:spLocks noGrp="1" noChangeArrowheads="1"/>
          </p:cNvSpPr>
          <p:nvPr>
            <p:ph type="ctrTitle"/>
          </p:nvPr>
        </p:nvSpPr>
        <p:spPr>
          <a:xfrm>
            <a:off x="587375" y="2574925"/>
            <a:ext cx="7772400" cy="579438"/>
          </a:xfrm>
        </p:spPr>
        <p:txBody>
          <a:bodyPr/>
          <a:lstStyle>
            <a:lvl1pPr>
              <a:defRPr sz="3200">
                <a:solidFill>
                  <a:schemeClr val="accent1"/>
                </a:solidFill>
              </a:defRPr>
            </a:lvl1pPr>
          </a:lstStyle>
          <a:p>
            <a:pPr lvl="0"/>
            <a:r>
              <a:rPr lang="en-GB" noProof="0" smtClean="0"/>
              <a:t>Click to edit Master title style</a:t>
            </a:r>
          </a:p>
        </p:txBody>
      </p:sp>
      <p:sp>
        <p:nvSpPr>
          <p:cNvPr id="7" name="Rectangle 8"/>
          <p:cNvSpPr>
            <a:spLocks noGrp="1" noChangeArrowheads="1"/>
          </p:cNvSpPr>
          <p:nvPr>
            <p:ph type="ftr" sz="quarter" idx="10"/>
          </p:nvPr>
        </p:nvSpPr>
        <p:spPr>
          <a:xfrm>
            <a:off x="715963" y="6405563"/>
            <a:ext cx="5216525" cy="230187"/>
          </a:xfrm>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38320748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71773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350" y="381000"/>
            <a:ext cx="1912938"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5950" y="381000"/>
            <a:ext cx="558800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8460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8025" y="16732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18025" y="39084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94967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97652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15950" y="1673225"/>
            <a:ext cx="7653338" cy="4318000"/>
          </a:xfrm>
        </p:spPr>
        <p:txBody>
          <a:bodyPr/>
          <a:lstStyle/>
          <a:p>
            <a:pPr lvl="0"/>
            <a:endParaRPr lang="en-GB"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7700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61450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41627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5950" y="1673225"/>
            <a:ext cx="374967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40014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68454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35677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0134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4524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894152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PPT_Header0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6" descr="PPT_Header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2" descr="signature"/>
          <p:cNvPicPr>
            <a:picLocks noChangeAspect="1" noChangeArrowheads="1"/>
          </p:cNvPicPr>
          <p:nvPr/>
        </p:nvPicPr>
        <p:blipFill>
          <a:blip r:embed="rId18">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615950" y="1673225"/>
            <a:ext cx="76533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title"/>
          </p:nvPr>
        </p:nvSpPr>
        <p:spPr bwMode="auto">
          <a:xfrm>
            <a:off x="615950" y="381000"/>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326664" name="Rectangle 8"/>
          <p:cNvSpPr>
            <a:spLocks noGrp="1" noChangeArrowheads="1"/>
          </p:cNvSpPr>
          <p:nvPr>
            <p:ph type="ftr" sz="quarter" idx="3"/>
          </p:nvPr>
        </p:nvSpPr>
        <p:spPr bwMode="auto">
          <a:xfrm>
            <a:off x="715963" y="6405563"/>
            <a:ext cx="6526212" cy="23177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lvl1pPr>
          </a:lstStyle>
          <a:p>
            <a:pPr>
              <a:defRPr/>
            </a:pPr>
            <a:r>
              <a:rPr lang="en-GB"/>
              <a:t>ESA UNCLASSIFIED – For Official Use</a:t>
            </a:r>
          </a:p>
        </p:txBody>
      </p:sp>
      <p:sp>
        <p:nvSpPr>
          <p:cNvPr id="1032" name="Text Box 34" hidden="1"/>
          <p:cNvSpPr txBox="1">
            <a:spLocks noChangeAspect="1" noChangeArrowheads="1"/>
          </p:cNvSpPr>
          <p:nvPr/>
        </p:nvSpPr>
        <p:spPr bwMode="auto">
          <a:xfrm>
            <a:off x="620713" y="6197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GB" sz="800" smtClean="0">
                <a:solidFill>
                  <a:schemeClr val="bg2"/>
                </a:solidFill>
              </a:rPr>
              <a:t>Mission sheets | Paulo Sacramento | 06/09/2011 | EOP | Slide </a:t>
            </a:r>
            <a:fld id="{ACB2B019-2B1F-4020-8785-E12D3DCABE62}" type="slidenum">
              <a:rPr sz="800" noProof="1" smtClean="0">
                <a:solidFill>
                  <a:schemeClr val="bg2"/>
                </a:solidFill>
              </a:rPr>
              <a:pPr eaLnBrk="1" hangingPunct="1">
                <a:spcBef>
                  <a:spcPct val="50000"/>
                </a:spcBef>
                <a:defRPr/>
              </a:pPr>
              <a:t>‹#›</a:t>
            </a:fld>
            <a:endParaRPr lang="en-GB" sz="800" noProof="1" smtClean="0">
              <a:solidFill>
                <a:schemeClr val="bg2"/>
              </a:solidFill>
            </a:endParaRPr>
          </a:p>
        </p:txBody>
      </p:sp>
    </p:spTree>
  </p:cSld>
  <p:clrMap bg1="lt1" tx1="dk1" bg2="lt2" tx2="dk2" accent1="accent1" accent2="accent2" accent3="accent3" accent4="accent4" accent5="accent5" accent6="accent6" hlink="hlink" folHlink="folHlink"/>
  <p:sldLayoutIdLst>
    <p:sldLayoutId id="2147484017"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Lst>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ros.usgs.gov/government/ratoo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ros.usgs.gov/government/ratool/" TargetMode="External"/><Relationship Id="rId3" Type="http://schemas.openxmlformats.org/officeDocument/2006/relationships/hyperlink" Target="http://eros.usgs.gov/government/ratool/export.php?blank_"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mtClean="0"/>
              <a:t>ESA UNCLASSIFIED – For Official Use</a:t>
            </a:r>
          </a:p>
        </p:txBody>
      </p:sp>
      <p:sp>
        <p:nvSpPr>
          <p:cNvPr id="8" name="Rectangle 7"/>
          <p:cNvSpPr>
            <a:spLocks noGrp="1" noChangeArrowheads="1"/>
          </p:cNvSpPr>
          <p:nvPr/>
        </p:nvSpPr>
        <p:spPr bwMode="auto">
          <a:xfrm>
            <a:off x="298182" y="2602754"/>
            <a:ext cx="8640762" cy="272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b="1" dirty="0"/>
              <a:t>Data Stewardship Interest Group</a:t>
            </a:r>
            <a:br>
              <a:rPr lang="en-GB" altLang="en-US" b="1" dirty="0"/>
            </a:br>
            <a:r>
              <a:rPr lang="en-GB" altLang="en-US" b="1" dirty="0"/>
              <a:t> </a:t>
            </a:r>
            <a:r>
              <a:rPr lang="en-GB" altLang="en-US" sz="2400" b="1" dirty="0"/>
              <a:t>WGISS</a:t>
            </a:r>
            <a:r>
              <a:rPr lang="en-GB" altLang="en-US" sz="2400" b="1" dirty="0" smtClean="0"/>
              <a:t>-40 Meeting</a:t>
            </a:r>
          </a:p>
          <a:p>
            <a:pPr eaLnBrk="1" hangingPunct="1">
              <a:lnSpc>
                <a:spcPct val="80000"/>
              </a:lnSpc>
            </a:pPr>
            <a:endParaRPr lang="en-GB" altLang="en-US" sz="2400" b="1" dirty="0" smtClean="0"/>
          </a:p>
          <a:p>
            <a:pPr eaLnBrk="1" hangingPunct="1">
              <a:lnSpc>
                <a:spcPct val="80000"/>
              </a:lnSpc>
            </a:pPr>
            <a:r>
              <a:rPr lang="en-GB" altLang="en-US" sz="2400" b="1" dirty="0"/>
              <a:t>DSIG </a:t>
            </a:r>
            <a:r>
              <a:rPr lang="en-GB" altLang="en-US" sz="2400" b="1" dirty="0" smtClean="0"/>
              <a:t>Overview &amp; Updates </a:t>
            </a:r>
          </a:p>
          <a:p>
            <a:pPr eaLnBrk="1" hangingPunct="1">
              <a:lnSpc>
                <a:spcPct val="80000"/>
              </a:lnSpc>
            </a:pPr>
            <a:r>
              <a:rPr lang="en-GB" altLang="en-US" sz="2400" b="1" dirty="0"/>
              <a:t>CEOS Best </a:t>
            </a:r>
            <a:r>
              <a:rPr lang="en-GB" altLang="en-US" sz="2400" b="1" dirty="0" smtClean="0"/>
              <a:t>Practices Status</a:t>
            </a:r>
            <a:endParaRPr lang="en-GB" altLang="en-US" sz="2400" b="1" dirty="0"/>
          </a:p>
          <a:p>
            <a:pPr eaLnBrk="1" hangingPunct="1">
              <a:lnSpc>
                <a:spcPct val="80000"/>
              </a:lnSpc>
            </a:pPr>
            <a:endParaRPr lang="en-GB" altLang="en-US" sz="2400" b="1" dirty="0" smtClean="0"/>
          </a:p>
          <a:p>
            <a:r>
              <a:rPr lang="en-GB" sz="2400" dirty="0" smtClean="0"/>
              <a:t>  </a:t>
            </a:r>
            <a:r>
              <a:rPr lang="en-GB" sz="2400" dirty="0"/>
              <a:t>Harwell, Oxfordshire, </a:t>
            </a:r>
            <a:r>
              <a:rPr lang="en-GB" sz="2400" dirty="0" smtClean="0"/>
              <a:t>UK (</a:t>
            </a:r>
            <a:r>
              <a:rPr lang="en-GB" sz="2400" dirty="0"/>
              <a:t>UKSA) </a:t>
            </a:r>
            <a:endParaRPr lang="en-US" sz="2400" b="1" dirty="0"/>
          </a:p>
          <a:p>
            <a:pPr eaLnBrk="1" hangingPunct="1">
              <a:lnSpc>
                <a:spcPct val="80000"/>
              </a:lnSpc>
            </a:pPr>
            <a:r>
              <a:rPr lang="en-GB" sz="2400" dirty="0" smtClean="0"/>
              <a:t>28 September – 02 October</a:t>
            </a:r>
            <a:r>
              <a:rPr lang="en-GB" sz="2400" dirty="0" smtClean="0">
                <a:latin typeface="Arial" charset="0"/>
              </a:rPr>
              <a:t>, 2015</a:t>
            </a:r>
          </a:p>
          <a:p>
            <a:pPr eaLnBrk="1" hangingPunct="1">
              <a:lnSpc>
                <a:spcPct val="80000"/>
              </a:lnSpc>
            </a:pPr>
            <a:endParaRPr lang="en-GB" sz="2400" dirty="0" smtClean="0">
              <a:latin typeface="Arial" charset="0"/>
            </a:endParaRPr>
          </a:p>
          <a:p>
            <a:pPr eaLnBrk="1" hangingPunct="1">
              <a:lnSpc>
                <a:spcPct val="80000"/>
              </a:lnSpc>
            </a:pPr>
            <a:r>
              <a:rPr lang="en-GB" sz="2400" dirty="0" smtClean="0">
                <a:latin typeface="Arial" charset="0"/>
              </a:rPr>
              <a:t>Mirko Albani, European Space Agency</a:t>
            </a:r>
          </a:p>
          <a:p>
            <a:pPr eaLnBrk="1" hangingPunct="1">
              <a:lnSpc>
                <a:spcPct val="80000"/>
              </a:lnSpc>
            </a:pPr>
            <a:endParaRPr lang="en-GB" sz="2400" dirty="0">
              <a:latin typeface="Arial"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958" y="1209686"/>
            <a:ext cx="4545469" cy="143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LP_Symposium_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177" y="1329641"/>
            <a:ext cx="3788086" cy="13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Rectangle 5"/>
          <p:cNvSpPr/>
          <p:nvPr/>
        </p:nvSpPr>
        <p:spPr>
          <a:xfrm>
            <a:off x="1333085" y="2779985"/>
            <a:ext cx="6445250" cy="1323439"/>
          </a:xfrm>
          <a:prstGeom prst="rect">
            <a:avLst/>
          </a:prstGeom>
        </p:spPr>
        <p:txBody>
          <a:bodyPr wrap="square">
            <a:spAutoFit/>
          </a:bodyPr>
          <a:lstStyle/>
          <a:p>
            <a:pPr algn="ctr"/>
            <a:r>
              <a:rPr lang="en-US" sz="4000" b="1" dirty="0" smtClean="0">
                <a:solidFill>
                  <a:srgbClr val="000000"/>
                </a:solidFill>
                <a:ea typeface="MS PGothic" pitchFamily="34" charset="-128"/>
              </a:rPr>
              <a:t>Upcoming Conferences</a:t>
            </a:r>
            <a:endParaRPr lang="en-US" sz="4000" b="1" dirty="0"/>
          </a:p>
        </p:txBody>
      </p:sp>
    </p:spTree>
    <p:extLst>
      <p:ext uri="{BB962C8B-B14F-4D97-AF65-F5344CB8AC3E}">
        <p14:creationId xmlns:p14="http://schemas.microsoft.com/office/powerpoint/2010/main" val="16298421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338108" y="77781"/>
            <a:ext cx="7044569" cy="954107"/>
          </a:xfrm>
        </p:spPr>
        <p:txBody>
          <a:bodyPr/>
          <a:lstStyle/>
          <a:p>
            <a:r>
              <a:rPr lang="en-US" sz="2800" dirty="0" smtClean="0"/>
              <a:t>PV 2015 Conference: </a:t>
            </a:r>
            <a:br>
              <a:rPr lang="en-US" sz="2800" dirty="0" smtClean="0"/>
            </a:br>
            <a:r>
              <a:rPr lang="en-US" sz="2800" dirty="0" smtClean="0"/>
              <a:t>3-5 November, EUMETSAT</a:t>
            </a:r>
            <a:endParaRPr lang="en-US" sz="2800" dirty="0"/>
          </a:p>
        </p:txBody>
      </p:sp>
      <p:pic>
        <p:nvPicPr>
          <p:cNvPr id="6" name="Picture 5"/>
          <p:cNvPicPr>
            <a:picLocks noChangeAspect="1"/>
          </p:cNvPicPr>
          <p:nvPr/>
        </p:nvPicPr>
        <p:blipFill>
          <a:blip r:embed="rId2"/>
          <a:stretch>
            <a:fillRect/>
          </a:stretch>
        </p:blipFill>
        <p:spPr>
          <a:xfrm>
            <a:off x="0" y="1510937"/>
            <a:ext cx="9143860" cy="4314165"/>
          </a:xfrm>
          <a:prstGeom prst="rect">
            <a:avLst/>
          </a:prstGeom>
        </p:spPr>
      </p:pic>
    </p:spTree>
    <p:extLst>
      <p:ext uri="{BB962C8B-B14F-4D97-AF65-F5344CB8AC3E}">
        <p14:creationId xmlns:p14="http://schemas.microsoft.com/office/powerpoint/2010/main" val="18933650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2" name="Picture 1"/>
          <p:cNvPicPr>
            <a:picLocks noChangeAspect="1"/>
          </p:cNvPicPr>
          <p:nvPr/>
        </p:nvPicPr>
        <p:blipFill>
          <a:blip r:embed="rId2"/>
          <a:stretch>
            <a:fillRect/>
          </a:stretch>
        </p:blipFill>
        <p:spPr>
          <a:xfrm>
            <a:off x="1" y="1184425"/>
            <a:ext cx="9144000" cy="3939920"/>
          </a:xfrm>
          <a:prstGeom prst="rect">
            <a:avLst/>
          </a:prstGeom>
        </p:spPr>
      </p:pic>
      <p:sp>
        <p:nvSpPr>
          <p:cNvPr id="5" name="Title 1"/>
          <p:cNvSpPr>
            <a:spLocks noGrp="1"/>
          </p:cNvSpPr>
          <p:nvPr>
            <p:ph type="title"/>
          </p:nvPr>
        </p:nvSpPr>
        <p:spPr>
          <a:xfrm>
            <a:off x="338108" y="77781"/>
            <a:ext cx="7044569" cy="954107"/>
          </a:xfrm>
        </p:spPr>
        <p:txBody>
          <a:bodyPr/>
          <a:lstStyle/>
          <a:p>
            <a:r>
              <a:rPr lang="en-US" sz="2800" dirty="0" smtClean="0"/>
              <a:t>PV 2015 Conference: </a:t>
            </a:r>
            <a:br>
              <a:rPr lang="en-US" sz="2800" dirty="0" smtClean="0"/>
            </a:br>
            <a:r>
              <a:rPr lang="en-US" sz="2800" dirty="0" smtClean="0"/>
              <a:t>3-5 November, EUMETSAT</a:t>
            </a:r>
            <a:endParaRPr lang="en-US" sz="2800" dirty="0"/>
          </a:p>
        </p:txBody>
      </p:sp>
      <p:sp>
        <p:nvSpPr>
          <p:cNvPr id="6" name="Rectangle 5"/>
          <p:cNvSpPr/>
          <p:nvPr/>
        </p:nvSpPr>
        <p:spPr>
          <a:xfrm>
            <a:off x="0" y="4545752"/>
            <a:ext cx="9144000" cy="1846659"/>
          </a:xfrm>
          <a:prstGeom prst="rect">
            <a:avLst/>
          </a:prstGeom>
          <a:solidFill>
            <a:schemeClr val="bg1"/>
          </a:solidFill>
        </p:spPr>
        <p:txBody>
          <a:bodyPr wrap="square">
            <a:spAutoFit/>
          </a:bodyPr>
          <a:lstStyle/>
          <a:p>
            <a:r>
              <a:rPr lang="en-US" b="1" dirty="0" smtClean="0"/>
              <a:t>OBJECTIVES</a:t>
            </a:r>
          </a:p>
          <a:p>
            <a:pPr marL="285750" indent="-285750">
              <a:buFont typeface="Arial"/>
              <a:buChar char="•"/>
            </a:pPr>
            <a:r>
              <a:rPr lang="en-US" sz="1600" dirty="0" smtClean="0"/>
              <a:t>Share </a:t>
            </a:r>
            <a:r>
              <a:rPr lang="en-US" sz="1600" dirty="0"/>
              <a:t>knowledge, experiences, lessons learnt and best practices as well as foster Cooperation in the area of Data Preservation and archived data </a:t>
            </a:r>
            <a:r>
              <a:rPr lang="en-US" sz="1600" dirty="0" smtClean="0"/>
              <a:t>Stewardship</a:t>
            </a:r>
          </a:p>
          <a:p>
            <a:pPr marL="285750" indent="-285750">
              <a:buFont typeface="Arial"/>
              <a:buChar char="•"/>
            </a:pPr>
            <a:r>
              <a:rPr lang="en-US" sz="1600" dirty="0" smtClean="0"/>
              <a:t>Address </a:t>
            </a:r>
            <a:r>
              <a:rPr lang="en-US" sz="1600" dirty="0"/>
              <a:t>prospects in the domain of high volume, high-velocity, high-variety scientific and technical data preservation together with value adding to these </a:t>
            </a:r>
            <a:r>
              <a:rPr lang="en-US" sz="1600" dirty="0" smtClean="0"/>
              <a:t>data</a:t>
            </a:r>
          </a:p>
          <a:p>
            <a:pPr marL="285750" indent="-285750">
              <a:buFont typeface="Arial"/>
              <a:buChar char="•"/>
            </a:pPr>
            <a:r>
              <a:rPr lang="en-US" sz="1600" dirty="0" smtClean="0"/>
              <a:t>Provide </a:t>
            </a:r>
            <a:r>
              <a:rPr lang="en-US" sz="1600" dirty="0"/>
              <a:t>a forum for </a:t>
            </a:r>
            <a:r>
              <a:rPr lang="en-US" sz="1600" dirty="0" err="1"/>
              <a:t>organisations</a:t>
            </a:r>
            <a:r>
              <a:rPr lang="en-US" sz="1600" dirty="0"/>
              <a:t> dealing with preservation of own data and value adding to present the status of their activities, plans and </a:t>
            </a:r>
            <a:r>
              <a:rPr lang="en-US" sz="1600" dirty="0" smtClean="0"/>
              <a:t>expectations</a:t>
            </a:r>
            <a:endParaRPr lang="en-US" sz="1600" dirty="0"/>
          </a:p>
        </p:txBody>
      </p:sp>
    </p:spTree>
    <p:extLst>
      <p:ext uri="{BB962C8B-B14F-4D97-AF65-F5344CB8AC3E}">
        <p14:creationId xmlns:p14="http://schemas.microsoft.com/office/powerpoint/2010/main" val="29282968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338108" y="77781"/>
            <a:ext cx="7044569" cy="954107"/>
          </a:xfrm>
        </p:spPr>
        <p:txBody>
          <a:bodyPr/>
          <a:lstStyle/>
          <a:p>
            <a:r>
              <a:rPr lang="en-US" sz="2800" dirty="0" smtClean="0"/>
              <a:t>PV 2015 Conference: </a:t>
            </a:r>
            <a:br>
              <a:rPr lang="en-US" sz="2800" dirty="0" smtClean="0"/>
            </a:br>
            <a:r>
              <a:rPr lang="en-US" sz="2800" dirty="0" smtClean="0"/>
              <a:t>Main Sessions</a:t>
            </a:r>
            <a:endParaRPr lang="en-US" sz="2800" dirty="0"/>
          </a:p>
        </p:txBody>
      </p:sp>
      <p:sp>
        <p:nvSpPr>
          <p:cNvPr id="3" name="Rectangle 2"/>
          <p:cNvSpPr/>
          <p:nvPr/>
        </p:nvSpPr>
        <p:spPr>
          <a:xfrm>
            <a:off x="204377" y="1401203"/>
            <a:ext cx="5766322" cy="3416320"/>
          </a:xfrm>
          <a:prstGeom prst="rect">
            <a:avLst/>
          </a:prstGeom>
        </p:spPr>
        <p:txBody>
          <a:bodyPr wrap="square">
            <a:spAutoFit/>
          </a:bodyPr>
          <a:lstStyle/>
          <a:p>
            <a:pPr marL="342900" indent="-342900">
              <a:buFont typeface="Arial"/>
              <a:buChar char="•"/>
            </a:pPr>
            <a:r>
              <a:rPr lang="en-US" b="1" dirty="0" smtClean="0"/>
              <a:t>Session </a:t>
            </a:r>
            <a:r>
              <a:rPr lang="en-US" b="1" dirty="0"/>
              <a:t>1: </a:t>
            </a:r>
            <a:r>
              <a:rPr lang="en-US" b="1" dirty="0" smtClean="0"/>
              <a:t>Data </a:t>
            </a:r>
            <a:r>
              <a:rPr lang="en-US" b="1" dirty="0"/>
              <a:t>Stewardship approaches to ensure long-term data and knowledge preservation</a:t>
            </a:r>
          </a:p>
          <a:p>
            <a:pPr marL="342900" indent="-342900">
              <a:buFont typeface="Arial"/>
              <a:buChar char="•"/>
            </a:pPr>
            <a:endParaRPr lang="en-US" b="1" dirty="0" smtClean="0"/>
          </a:p>
          <a:p>
            <a:pPr marL="342900" indent="-342900">
              <a:buFont typeface="Arial"/>
              <a:buChar char="•"/>
            </a:pPr>
            <a:r>
              <a:rPr lang="en-US" b="1" dirty="0" smtClean="0"/>
              <a:t>Session </a:t>
            </a:r>
            <a:r>
              <a:rPr lang="en-US" b="1" dirty="0"/>
              <a:t>2: Adding value to data and facilitation of data use</a:t>
            </a:r>
          </a:p>
          <a:p>
            <a:pPr marL="342900" indent="-342900">
              <a:buFont typeface="Arial"/>
              <a:buChar char="•"/>
            </a:pPr>
            <a:endParaRPr lang="en-US" b="1" dirty="0" smtClean="0"/>
          </a:p>
          <a:p>
            <a:pPr marL="342900" indent="-342900">
              <a:buFont typeface="Arial"/>
              <a:buChar char="•"/>
            </a:pPr>
            <a:r>
              <a:rPr lang="en-US" b="1" dirty="0" smtClean="0"/>
              <a:t>Session </a:t>
            </a:r>
            <a:r>
              <a:rPr lang="en-US" b="1" dirty="0"/>
              <a:t>3: Metadata, formats, standards and interoperability</a:t>
            </a:r>
          </a:p>
          <a:p>
            <a:pPr marL="342900" indent="-342900">
              <a:buFont typeface="Arial"/>
              <a:buChar char="•"/>
            </a:pPr>
            <a:endParaRPr lang="en-US" b="1" dirty="0" smtClean="0"/>
          </a:p>
          <a:p>
            <a:pPr marL="342900" indent="-342900">
              <a:buFont typeface="Arial"/>
              <a:buChar char="•"/>
            </a:pPr>
            <a:r>
              <a:rPr lang="en-US" b="1" dirty="0" smtClean="0"/>
              <a:t>Session </a:t>
            </a:r>
            <a:r>
              <a:rPr lang="en-US" b="1" dirty="0"/>
              <a:t>4: Data preservation lessons learnt and future </a:t>
            </a:r>
            <a:r>
              <a:rPr lang="en-US" b="1" dirty="0" smtClean="0"/>
              <a:t>prospects</a:t>
            </a:r>
            <a:endParaRPr lang="en-US" b="1" dirty="0"/>
          </a:p>
        </p:txBody>
      </p:sp>
      <p:sp>
        <p:nvSpPr>
          <p:cNvPr id="7" name="Rectangle 6"/>
          <p:cNvSpPr/>
          <p:nvPr/>
        </p:nvSpPr>
        <p:spPr>
          <a:xfrm>
            <a:off x="335760" y="5784972"/>
            <a:ext cx="8569193" cy="584776"/>
          </a:xfrm>
          <a:prstGeom prst="rect">
            <a:avLst/>
          </a:prstGeom>
        </p:spPr>
        <p:txBody>
          <a:bodyPr wrap="square">
            <a:spAutoFit/>
          </a:bodyPr>
          <a:lstStyle/>
          <a:p>
            <a:r>
              <a:rPr lang="en-US" b="1" dirty="0" smtClean="0"/>
              <a:t>Programme Available and Registration Open:</a:t>
            </a:r>
            <a:endParaRPr lang="en-US" b="1" dirty="0"/>
          </a:p>
          <a:p>
            <a:r>
              <a:rPr lang="en-US" sz="1400" dirty="0" smtClean="0">
                <a:solidFill>
                  <a:srgbClr val="3366FF"/>
                </a:solidFill>
              </a:rPr>
              <a:t>http</a:t>
            </a:r>
            <a:r>
              <a:rPr lang="en-US" sz="1400" dirty="0">
                <a:solidFill>
                  <a:srgbClr val="3366FF"/>
                </a:solidFill>
              </a:rPr>
              <a:t>://</a:t>
            </a:r>
            <a:r>
              <a:rPr lang="en-US" sz="1400" dirty="0" err="1">
                <a:solidFill>
                  <a:srgbClr val="3366FF"/>
                </a:solidFill>
              </a:rPr>
              <a:t>www.eumetsat.int</a:t>
            </a:r>
            <a:r>
              <a:rPr lang="en-US" sz="1400" dirty="0">
                <a:solidFill>
                  <a:srgbClr val="3366FF"/>
                </a:solidFill>
              </a:rPr>
              <a:t>/website/home/News/</a:t>
            </a:r>
            <a:r>
              <a:rPr lang="en-US" sz="1400" dirty="0" err="1">
                <a:solidFill>
                  <a:srgbClr val="3366FF"/>
                </a:solidFill>
              </a:rPr>
              <a:t>ConferencesandEvents</a:t>
            </a:r>
            <a:r>
              <a:rPr lang="en-US" sz="1400" dirty="0">
                <a:solidFill>
                  <a:srgbClr val="3366FF"/>
                </a:solidFill>
              </a:rPr>
              <a:t>/DAT_2447480.html</a:t>
            </a:r>
          </a:p>
        </p:txBody>
      </p:sp>
      <p:pic>
        <p:nvPicPr>
          <p:cNvPr id="10" name="Picture 9"/>
          <p:cNvPicPr>
            <a:picLocks noChangeAspect="1"/>
          </p:cNvPicPr>
          <p:nvPr/>
        </p:nvPicPr>
        <p:blipFill>
          <a:blip r:embed="rId2"/>
          <a:stretch>
            <a:fillRect/>
          </a:stretch>
        </p:blipFill>
        <p:spPr>
          <a:xfrm>
            <a:off x="6195556" y="1416130"/>
            <a:ext cx="2748291" cy="4040344"/>
          </a:xfrm>
          <a:prstGeom prst="rect">
            <a:avLst/>
          </a:prstGeom>
        </p:spPr>
      </p:pic>
    </p:spTree>
    <p:extLst>
      <p:ext uri="{BB962C8B-B14F-4D97-AF65-F5344CB8AC3E}">
        <p14:creationId xmlns:p14="http://schemas.microsoft.com/office/powerpoint/2010/main" val="9624135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488" y="302131"/>
            <a:ext cx="6105525" cy="584776"/>
          </a:xfrm>
          <a:noFill/>
          <a:ln>
            <a:noFill/>
          </a:ln>
        </p:spPr>
        <p:txBody>
          <a:bodyPr vert="horz" wrap="square" lIns="91440" tIns="45720" rIns="91440" bIns="45720" numCol="1" anchor="ctr" anchorCtr="0" compatLnSpc="1">
            <a:prstTxWarp prst="textNoShape">
              <a:avLst/>
            </a:prstTxWarp>
            <a:spAutoFit/>
          </a:bodyPr>
          <a:lstStyle/>
          <a:p>
            <a:pPr algn="ctr"/>
            <a:r>
              <a:rPr lang="en-US" sz="3200" kern="1200" dirty="0" smtClean="0">
                <a:latin typeface="Calibri"/>
                <a:ea typeface="ＭＳ Ｐゴシック" charset="0"/>
                <a:cs typeface="Calibri"/>
              </a:rPr>
              <a:t>Big Data From Space – BiDS’16</a:t>
            </a:r>
            <a:endParaRPr lang="en-US" sz="3200" kern="1200" dirty="0">
              <a:latin typeface="Calibri"/>
              <a:ea typeface="ＭＳ Ｐゴシック" charset="0"/>
              <a:cs typeface="Calibri"/>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10" name="Rectangle 2"/>
          <p:cNvSpPr>
            <a:spLocks noChangeArrowheads="1"/>
          </p:cNvSpPr>
          <p:nvPr/>
        </p:nvSpPr>
        <p:spPr bwMode="auto">
          <a:xfrm>
            <a:off x="277843" y="5756996"/>
            <a:ext cx="88661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srgbClr val="3366FF"/>
                </a:solidFill>
              </a:rPr>
              <a:t>http://</a:t>
            </a:r>
            <a:r>
              <a:rPr lang="en-US" sz="2000" dirty="0" err="1">
                <a:solidFill>
                  <a:srgbClr val="3366FF"/>
                </a:solidFill>
              </a:rPr>
              <a:t>congrexprojects.com</a:t>
            </a:r>
            <a:r>
              <a:rPr lang="en-US" sz="2000" dirty="0">
                <a:solidFill>
                  <a:srgbClr val="3366FF"/>
                </a:solidFill>
              </a:rPr>
              <a:t>/2016-events/16m05/introduction</a:t>
            </a:r>
            <a:endParaRPr lang="en-US" sz="1600" dirty="0">
              <a:solidFill>
                <a:srgbClr val="3366FF"/>
              </a:solidFill>
            </a:endParaRPr>
          </a:p>
        </p:txBody>
      </p:sp>
      <p:pic>
        <p:nvPicPr>
          <p:cNvPr id="5" name="Picture 4"/>
          <p:cNvPicPr>
            <a:picLocks noChangeAspect="1"/>
          </p:cNvPicPr>
          <p:nvPr/>
        </p:nvPicPr>
        <p:blipFill>
          <a:blip r:embed="rId2"/>
          <a:stretch>
            <a:fillRect/>
          </a:stretch>
        </p:blipFill>
        <p:spPr>
          <a:xfrm>
            <a:off x="0" y="1194739"/>
            <a:ext cx="9144000" cy="4274634"/>
          </a:xfrm>
          <a:prstGeom prst="rect">
            <a:avLst/>
          </a:prstGeom>
        </p:spPr>
      </p:pic>
    </p:spTree>
    <p:extLst>
      <p:ext uri="{BB962C8B-B14F-4D97-AF65-F5344CB8AC3E}">
        <p14:creationId xmlns:p14="http://schemas.microsoft.com/office/powerpoint/2010/main" val="21848458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38" y="55910"/>
            <a:ext cx="6105525" cy="1077218"/>
          </a:xfrm>
          <a:noFill/>
          <a:ln>
            <a:noFill/>
          </a:ln>
        </p:spPr>
        <p:txBody>
          <a:bodyPr vert="horz" wrap="square" lIns="91440" tIns="45720" rIns="91440" bIns="45720" numCol="1" anchor="ctr" anchorCtr="0" compatLnSpc="1">
            <a:prstTxWarp prst="textNoShape">
              <a:avLst/>
            </a:prstTxWarp>
            <a:spAutoFit/>
          </a:bodyPr>
          <a:lstStyle/>
          <a:p>
            <a:r>
              <a:rPr lang="en-US" sz="3200" kern="1200" dirty="0" smtClean="0">
                <a:latin typeface="Calibri"/>
                <a:ea typeface="ＭＳ Ｐゴシック" charset="0"/>
                <a:cs typeface="Calibri"/>
              </a:rPr>
              <a:t>Big Data From Space – BiDS’16</a:t>
            </a:r>
            <a:br>
              <a:rPr lang="en-US" sz="3200" kern="1200" dirty="0" smtClean="0">
                <a:latin typeface="Calibri"/>
                <a:ea typeface="ＭＳ Ｐゴシック" charset="0"/>
                <a:cs typeface="Calibri"/>
              </a:rPr>
            </a:br>
            <a:r>
              <a:rPr lang="en-US" sz="3200" kern="1200" dirty="0" smtClean="0">
                <a:latin typeface="Calibri"/>
                <a:ea typeface="ＭＳ Ｐゴシック" charset="0"/>
                <a:cs typeface="Calibri"/>
              </a:rPr>
              <a:t>Objectives</a:t>
            </a:r>
            <a:endParaRPr lang="en-US" sz="3200" kern="1200" dirty="0">
              <a:latin typeface="Calibri"/>
              <a:ea typeface="ＭＳ Ｐゴシック" charset="0"/>
              <a:cs typeface="Calibri"/>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3" name="Rectangle 2"/>
          <p:cNvSpPr/>
          <p:nvPr/>
        </p:nvSpPr>
        <p:spPr>
          <a:xfrm>
            <a:off x="248171" y="1317092"/>
            <a:ext cx="8671381" cy="4785926"/>
          </a:xfrm>
          <a:prstGeom prst="rect">
            <a:avLst/>
          </a:prstGeom>
        </p:spPr>
        <p:txBody>
          <a:bodyPr wrap="square">
            <a:spAutoFit/>
          </a:bodyPr>
          <a:lstStyle/>
          <a:p>
            <a:pPr marL="342900" indent="-342900">
              <a:spcBef>
                <a:spcPts val="600"/>
              </a:spcBef>
              <a:buFont typeface="Arial"/>
              <a:buChar char="•"/>
            </a:pPr>
            <a:r>
              <a:rPr lang="en-US" sz="2000" dirty="0" smtClean="0"/>
              <a:t>Identify </a:t>
            </a:r>
            <a:r>
              <a:rPr lang="en-US" sz="2000" dirty="0"/>
              <a:t>priorities for research, technology development and innovation;</a:t>
            </a:r>
          </a:p>
          <a:p>
            <a:pPr marL="342900" indent="-342900">
              <a:spcBef>
                <a:spcPts val="600"/>
              </a:spcBef>
              <a:buFont typeface="Arial"/>
              <a:buChar char="•"/>
            </a:pPr>
            <a:r>
              <a:rPr lang="en-US" sz="2000" dirty="0" smtClean="0"/>
              <a:t>Widen </a:t>
            </a:r>
            <a:r>
              <a:rPr lang="en-US" sz="2000" dirty="0"/>
              <a:t>competences and expertise of universities, research institutes, labs, SMEs and industrial actors;</a:t>
            </a:r>
          </a:p>
          <a:p>
            <a:pPr marL="342900" indent="-342900">
              <a:spcBef>
                <a:spcPts val="600"/>
              </a:spcBef>
              <a:buFont typeface="Arial"/>
              <a:buChar char="•"/>
            </a:pPr>
            <a:r>
              <a:rPr lang="en-US" sz="2000" dirty="0" smtClean="0"/>
              <a:t>Foster </a:t>
            </a:r>
            <a:r>
              <a:rPr lang="en-US" sz="2000" dirty="0"/>
              <a:t>networking of experts and users towards better access and sharing of data, tools and resources;</a:t>
            </a:r>
          </a:p>
          <a:p>
            <a:pPr marL="342900" indent="-342900">
              <a:spcBef>
                <a:spcPts val="600"/>
              </a:spcBef>
              <a:buFont typeface="Arial"/>
              <a:buChar char="•"/>
            </a:pPr>
            <a:r>
              <a:rPr lang="en-US" sz="2000" dirty="0" smtClean="0"/>
              <a:t>Leverage </a:t>
            </a:r>
            <a:r>
              <a:rPr lang="en-US" sz="2000" dirty="0"/>
              <a:t>innovation, spin-in and spin-off of technologies, and business development arising from research and industry progress;</a:t>
            </a:r>
          </a:p>
          <a:p>
            <a:pPr marL="342900" indent="-342900">
              <a:spcBef>
                <a:spcPts val="600"/>
              </a:spcBef>
              <a:buFont typeface="Arial"/>
              <a:buChar char="•"/>
            </a:pPr>
            <a:r>
              <a:rPr lang="en-US" sz="2000" dirty="0" smtClean="0"/>
              <a:t>Increase </a:t>
            </a:r>
            <a:r>
              <a:rPr lang="en-US" sz="2000" dirty="0"/>
              <a:t>and promote the value stemming from the huge quantity of data made available nowadays (and in the future);</a:t>
            </a:r>
          </a:p>
          <a:p>
            <a:pPr marL="342900" indent="-342900">
              <a:spcBef>
                <a:spcPts val="600"/>
              </a:spcBef>
              <a:buFont typeface="Arial"/>
              <a:buChar char="•"/>
            </a:pPr>
            <a:r>
              <a:rPr lang="en-US" sz="2000" dirty="0" smtClean="0"/>
              <a:t>Contribute </a:t>
            </a:r>
            <a:r>
              <a:rPr lang="en-US" sz="2000" dirty="0"/>
              <a:t>to the EO innovation for Europe, as one of the main pillars for the Ground Segment evolution strategy.</a:t>
            </a:r>
          </a:p>
          <a:p>
            <a:endParaRPr lang="en-US" sz="2000" dirty="0"/>
          </a:p>
        </p:txBody>
      </p:sp>
    </p:spTree>
    <p:extLst>
      <p:ext uri="{BB962C8B-B14F-4D97-AF65-F5344CB8AC3E}">
        <p14:creationId xmlns:p14="http://schemas.microsoft.com/office/powerpoint/2010/main" val="2585368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38" y="55910"/>
            <a:ext cx="6105525" cy="1077218"/>
          </a:xfrm>
          <a:noFill/>
          <a:ln>
            <a:noFill/>
          </a:ln>
        </p:spPr>
        <p:txBody>
          <a:bodyPr vert="horz" wrap="square" lIns="91440" tIns="45720" rIns="91440" bIns="45720" numCol="1" anchor="ctr" anchorCtr="0" compatLnSpc="1">
            <a:prstTxWarp prst="textNoShape">
              <a:avLst/>
            </a:prstTxWarp>
            <a:spAutoFit/>
          </a:bodyPr>
          <a:lstStyle/>
          <a:p>
            <a:r>
              <a:rPr lang="en-US" sz="3200" kern="1200" dirty="0" smtClean="0">
                <a:latin typeface="Calibri"/>
                <a:ea typeface="ＭＳ Ｐゴシック" charset="0"/>
                <a:cs typeface="Calibri"/>
              </a:rPr>
              <a:t>Big Data From Space – BiDS’16</a:t>
            </a:r>
            <a:br>
              <a:rPr lang="en-US" sz="3200" kern="1200" dirty="0" smtClean="0">
                <a:latin typeface="Calibri"/>
                <a:ea typeface="ＭＳ Ｐゴシック" charset="0"/>
                <a:cs typeface="Calibri"/>
              </a:rPr>
            </a:br>
            <a:r>
              <a:rPr lang="en-US" sz="3200" kern="1200" dirty="0" smtClean="0">
                <a:latin typeface="Calibri"/>
                <a:ea typeface="ＭＳ Ｐゴシック" charset="0"/>
                <a:cs typeface="Calibri"/>
              </a:rPr>
              <a:t>Deadlines</a:t>
            </a:r>
            <a:endParaRPr lang="en-US" sz="3200" kern="1200" dirty="0">
              <a:latin typeface="Calibri"/>
              <a:ea typeface="ＭＳ Ｐゴシック" charset="0"/>
              <a:cs typeface="Calibri"/>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3" name="Rectangle 2"/>
          <p:cNvSpPr/>
          <p:nvPr/>
        </p:nvSpPr>
        <p:spPr>
          <a:xfrm>
            <a:off x="248171" y="1229498"/>
            <a:ext cx="8671381" cy="5324535"/>
          </a:xfrm>
          <a:prstGeom prst="rect">
            <a:avLst/>
          </a:prstGeom>
        </p:spPr>
        <p:txBody>
          <a:bodyPr wrap="square">
            <a:spAutoFit/>
          </a:bodyPr>
          <a:lstStyle/>
          <a:p>
            <a:r>
              <a:rPr lang="en-US" sz="2000" b="1" i="1" dirty="0"/>
              <a:t>Abstract </a:t>
            </a:r>
            <a:r>
              <a:rPr lang="en-US" sz="2000" b="1" i="1" dirty="0" smtClean="0"/>
              <a:t>Submission</a:t>
            </a:r>
            <a:endParaRPr lang="en-US" sz="2000" dirty="0" smtClean="0"/>
          </a:p>
          <a:p>
            <a:endParaRPr lang="en-US" sz="2000" dirty="0"/>
          </a:p>
          <a:p>
            <a:pPr marL="342900" indent="-342900">
              <a:buFont typeface="Arial"/>
              <a:buChar char="•"/>
            </a:pPr>
            <a:r>
              <a:rPr lang="en-US" sz="2000" dirty="0" smtClean="0"/>
              <a:t>Authors </a:t>
            </a:r>
            <a:r>
              <a:rPr lang="en-US" sz="2000" dirty="0"/>
              <a:t>are invited to </a:t>
            </a:r>
            <a:r>
              <a:rPr lang="en-US" sz="2000" b="1" dirty="0"/>
              <a:t>submit</a:t>
            </a:r>
            <a:r>
              <a:rPr lang="en-US" sz="2000" dirty="0"/>
              <a:t> two-pages </a:t>
            </a:r>
            <a:r>
              <a:rPr lang="en-US" sz="2000" dirty="0" smtClean="0"/>
              <a:t>abstracts: deadline </a:t>
            </a:r>
            <a:r>
              <a:rPr lang="en-US" sz="2000" dirty="0"/>
              <a:t>for abstract submission is </a:t>
            </a:r>
            <a:r>
              <a:rPr lang="en-US" sz="2000" b="1" dirty="0"/>
              <a:t>30 October 2015</a:t>
            </a:r>
            <a:r>
              <a:rPr lang="en-US" sz="2000" dirty="0"/>
              <a:t>.</a:t>
            </a:r>
          </a:p>
          <a:p>
            <a:pPr marL="342900" indent="-342900">
              <a:buFont typeface="Arial"/>
              <a:buChar char="•"/>
            </a:pPr>
            <a:endParaRPr lang="en-US" sz="2000" dirty="0" smtClean="0"/>
          </a:p>
          <a:p>
            <a:pPr marL="342900" indent="-342900">
              <a:buFont typeface="Arial"/>
              <a:buChar char="•"/>
            </a:pPr>
            <a:r>
              <a:rPr lang="en-US" sz="2000" dirty="0" smtClean="0"/>
              <a:t>Submitted papers </a:t>
            </a:r>
            <a:r>
              <a:rPr lang="en-US" sz="2000" dirty="0"/>
              <a:t>will be peer-reviewed by the Program Committee</a:t>
            </a:r>
            <a:r>
              <a:rPr lang="en-US" sz="2000" dirty="0" smtClean="0"/>
              <a:t>.</a:t>
            </a:r>
          </a:p>
          <a:p>
            <a:pPr marL="342900" indent="-342900">
              <a:buFont typeface="Arial"/>
              <a:buChar char="•"/>
            </a:pPr>
            <a:endParaRPr lang="en-US" sz="2000" dirty="0"/>
          </a:p>
          <a:p>
            <a:pPr marL="342900" indent="-342900">
              <a:buFont typeface="Arial"/>
              <a:buChar char="•"/>
            </a:pPr>
            <a:r>
              <a:rPr lang="en-US" sz="2000" dirty="0" smtClean="0"/>
              <a:t>Notification </a:t>
            </a:r>
            <a:r>
              <a:rPr lang="en-US" sz="2000" dirty="0"/>
              <a:t>of Acceptance as oral presentation or poster will be provided to authors by</a:t>
            </a:r>
            <a:r>
              <a:rPr lang="en-US" sz="2000" b="1" dirty="0"/>
              <a:t> 20 December 2015</a:t>
            </a:r>
            <a:r>
              <a:rPr lang="en-US" sz="2000" dirty="0" smtClean="0"/>
              <a:t>.</a:t>
            </a:r>
          </a:p>
          <a:p>
            <a:pPr marL="342900" indent="-342900">
              <a:buFont typeface="Arial"/>
              <a:buChar char="•"/>
            </a:pPr>
            <a:endParaRPr lang="en-US" sz="2000" dirty="0"/>
          </a:p>
          <a:p>
            <a:pPr marL="342900" indent="-342900">
              <a:buFont typeface="Arial"/>
              <a:buChar char="•"/>
            </a:pPr>
            <a:r>
              <a:rPr lang="en-US" sz="2000" dirty="0"/>
              <a:t>After acceptance of contribution, authors will be invited to prepare a </a:t>
            </a:r>
            <a:r>
              <a:rPr lang="en-US" sz="2000" b="1" dirty="0"/>
              <a:t>final 4-page proceedings paper </a:t>
            </a:r>
            <a:r>
              <a:rPr lang="en-US" sz="2000" dirty="0"/>
              <a:t>addressing the comments of the reviewers, and to register on the conference web site (see the section registration). </a:t>
            </a:r>
            <a:endParaRPr lang="en-US" sz="2000" dirty="0" smtClean="0"/>
          </a:p>
          <a:p>
            <a:pPr marL="342900" indent="-342900">
              <a:buFont typeface="Arial"/>
              <a:buChar char="•"/>
            </a:pPr>
            <a:endParaRPr lang="en-US" sz="2000" dirty="0"/>
          </a:p>
          <a:p>
            <a:pPr algn="ctr"/>
            <a:r>
              <a:rPr lang="en-US" sz="2000" b="1" dirty="0" smtClean="0"/>
              <a:t>Registration opening: 15 February 2016</a:t>
            </a:r>
            <a:endParaRPr lang="en-US" sz="2000" b="1" dirty="0"/>
          </a:p>
        </p:txBody>
      </p:sp>
    </p:spTree>
    <p:extLst>
      <p:ext uri="{BB962C8B-B14F-4D97-AF65-F5344CB8AC3E}">
        <p14:creationId xmlns:p14="http://schemas.microsoft.com/office/powerpoint/2010/main" val="20638748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488" y="302131"/>
            <a:ext cx="6105525" cy="584776"/>
          </a:xfrm>
          <a:noFill/>
          <a:ln>
            <a:noFill/>
          </a:ln>
        </p:spPr>
        <p:txBody>
          <a:bodyPr vert="horz" wrap="square" lIns="91440" tIns="45720" rIns="91440" bIns="45720" numCol="1" anchor="ctr" anchorCtr="0" compatLnSpc="1">
            <a:prstTxWarp prst="textNoShape">
              <a:avLst/>
            </a:prstTxWarp>
            <a:spAutoFit/>
          </a:bodyPr>
          <a:lstStyle/>
          <a:p>
            <a:pPr algn="ctr"/>
            <a:r>
              <a:rPr lang="en-US" sz="3200" kern="1200" dirty="0" smtClean="0">
                <a:latin typeface="Calibri"/>
                <a:ea typeface="ＭＳ Ｐゴシック" charset="0"/>
                <a:cs typeface="Calibri"/>
              </a:rPr>
              <a:t>Living Planet Symposium </a:t>
            </a:r>
            <a:r>
              <a:rPr lang="en-US" sz="3200" kern="1200" dirty="0" smtClean="0">
                <a:latin typeface="Calibri"/>
                <a:ea typeface="ＭＳ Ｐゴシック" charset="0"/>
                <a:cs typeface="Calibri"/>
              </a:rPr>
              <a:t>2016</a:t>
            </a:r>
            <a:endParaRPr lang="en-US" sz="3200" kern="1200" dirty="0">
              <a:latin typeface="Calibri"/>
              <a:ea typeface="ＭＳ Ｐゴシック" charset="0"/>
              <a:cs typeface="Calibri"/>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2"/>
          <a:stretch>
            <a:fillRect/>
          </a:stretch>
        </p:blipFill>
        <p:spPr>
          <a:xfrm>
            <a:off x="0" y="1185073"/>
            <a:ext cx="7481906" cy="4347594"/>
          </a:xfrm>
          <a:prstGeom prst="rect">
            <a:avLst/>
          </a:prstGeom>
        </p:spPr>
      </p:pic>
      <p:sp>
        <p:nvSpPr>
          <p:cNvPr id="10" name="Rectangle 2"/>
          <p:cNvSpPr>
            <a:spLocks noChangeArrowheads="1"/>
          </p:cNvSpPr>
          <p:nvPr/>
        </p:nvSpPr>
        <p:spPr bwMode="auto">
          <a:xfrm>
            <a:off x="291967" y="5771598"/>
            <a:ext cx="3532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u="sng" dirty="0" smtClean="0">
                <a:solidFill>
                  <a:srgbClr val="3366FF"/>
                </a:solidFill>
              </a:rPr>
              <a:t>http</a:t>
            </a:r>
            <a:r>
              <a:rPr lang="en-US" sz="2400" u="sng" dirty="0">
                <a:solidFill>
                  <a:srgbClr val="3366FF"/>
                </a:solidFill>
              </a:rPr>
              <a:t>://lps16.esa.int</a:t>
            </a:r>
            <a:r>
              <a:rPr lang="en-US" sz="2400" u="sng" dirty="0" smtClean="0">
                <a:solidFill>
                  <a:srgbClr val="3366FF"/>
                </a:solidFill>
              </a:rPr>
              <a:t>/</a:t>
            </a:r>
            <a:endParaRPr lang="en-US" sz="2400" dirty="0">
              <a:solidFill>
                <a:srgbClr val="3366FF"/>
              </a:solidFill>
            </a:endParaRPr>
          </a:p>
        </p:txBody>
      </p:sp>
      <p:grpSp>
        <p:nvGrpSpPr>
          <p:cNvPr id="6" name="Group 5"/>
          <p:cNvGrpSpPr/>
          <p:nvPr/>
        </p:nvGrpSpPr>
        <p:grpSpPr>
          <a:xfrm>
            <a:off x="3853947" y="3547619"/>
            <a:ext cx="5290053" cy="3310381"/>
            <a:chOff x="218306" y="1458203"/>
            <a:chExt cx="8236049" cy="4593703"/>
          </a:xfrm>
        </p:grpSpPr>
        <p:pic>
          <p:nvPicPr>
            <p:cNvPr id="7" name="Picture 6"/>
            <p:cNvPicPr>
              <a:picLocks noChangeAspect="1"/>
            </p:cNvPicPr>
            <p:nvPr/>
          </p:nvPicPr>
          <p:blipFill>
            <a:blip r:embed="rId3"/>
            <a:stretch>
              <a:fillRect/>
            </a:stretch>
          </p:blipFill>
          <p:spPr>
            <a:xfrm>
              <a:off x="218306" y="4434549"/>
              <a:ext cx="3543300" cy="1600200"/>
            </a:xfrm>
            <a:prstGeom prst="rect">
              <a:avLst/>
            </a:prstGeom>
          </p:spPr>
        </p:pic>
        <p:grpSp>
          <p:nvGrpSpPr>
            <p:cNvPr id="8" name="Group 7"/>
            <p:cNvGrpSpPr/>
            <p:nvPr/>
          </p:nvGrpSpPr>
          <p:grpSpPr>
            <a:xfrm>
              <a:off x="238151" y="1458203"/>
              <a:ext cx="8216204" cy="4593703"/>
              <a:chOff x="0" y="1200253"/>
              <a:chExt cx="8412452" cy="4823186"/>
            </a:xfrm>
          </p:grpSpPr>
          <p:pic>
            <p:nvPicPr>
              <p:cNvPr id="9" name="Picture 8"/>
              <p:cNvPicPr>
                <a:picLocks noChangeAspect="1"/>
              </p:cNvPicPr>
              <p:nvPr/>
            </p:nvPicPr>
            <p:blipFill>
              <a:blip r:embed="rId4"/>
              <a:stretch>
                <a:fillRect/>
              </a:stretch>
            </p:blipFill>
            <p:spPr>
              <a:xfrm>
                <a:off x="0" y="1200253"/>
                <a:ext cx="3505200" cy="1600200"/>
              </a:xfrm>
              <a:prstGeom prst="rect">
                <a:avLst/>
              </a:prstGeom>
            </p:spPr>
          </p:pic>
          <p:pic>
            <p:nvPicPr>
              <p:cNvPr id="11" name="Picture 10"/>
              <p:cNvPicPr>
                <a:picLocks noChangeAspect="1"/>
              </p:cNvPicPr>
              <p:nvPr/>
            </p:nvPicPr>
            <p:blipFill>
              <a:blip r:embed="rId5"/>
              <a:stretch>
                <a:fillRect/>
              </a:stretch>
            </p:blipFill>
            <p:spPr>
              <a:xfrm>
                <a:off x="2581251" y="1207397"/>
                <a:ext cx="3505200" cy="1625600"/>
              </a:xfrm>
              <a:prstGeom prst="rect">
                <a:avLst/>
              </a:prstGeom>
            </p:spPr>
          </p:pic>
          <p:pic>
            <p:nvPicPr>
              <p:cNvPr id="12" name="Picture 11"/>
              <p:cNvPicPr>
                <a:picLocks noChangeAspect="1"/>
              </p:cNvPicPr>
              <p:nvPr/>
            </p:nvPicPr>
            <p:blipFill>
              <a:blip r:embed="rId6"/>
              <a:stretch>
                <a:fillRect/>
              </a:stretch>
            </p:blipFill>
            <p:spPr>
              <a:xfrm>
                <a:off x="0" y="2780496"/>
                <a:ext cx="3543300" cy="1562100"/>
              </a:xfrm>
              <a:prstGeom prst="rect">
                <a:avLst/>
              </a:prstGeom>
            </p:spPr>
          </p:pic>
          <p:pic>
            <p:nvPicPr>
              <p:cNvPr id="13" name="Picture 12"/>
              <p:cNvPicPr>
                <a:picLocks noChangeAspect="1"/>
              </p:cNvPicPr>
              <p:nvPr/>
            </p:nvPicPr>
            <p:blipFill>
              <a:blip r:embed="rId7"/>
              <a:stretch>
                <a:fillRect/>
              </a:stretch>
            </p:blipFill>
            <p:spPr>
              <a:xfrm>
                <a:off x="2397083" y="2801923"/>
                <a:ext cx="3543300" cy="1638300"/>
              </a:xfrm>
              <a:prstGeom prst="rect">
                <a:avLst/>
              </a:prstGeom>
            </p:spPr>
          </p:pic>
          <p:pic>
            <p:nvPicPr>
              <p:cNvPr id="14" name="Picture 13"/>
              <p:cNvPicPr>
                <a:picLocks noChangeAspect="1"/>
              </p:cNvPicPr>
              <p:nvPr/>
            </p:nvPicPr>
            <p:blipFill>
              <a:blip r:embed="rId8"/>
              <a:stretch>
                <a:fillRect/>
              </a:stretch>
            </p:blipFill>
            <p:spPr>
              <a:xfrm>
                <a:off x="1244423" y="4302796"/>
                <a:ext cx="3467100" cy="1612900"/>
              </a:xfrm>
              <a:prstGeom prst="rect">
                <a:avLst/>
              </a:prstGeom>
            </p:spPr>
          </p:pic>
          <p:pic>
            <p:nvPicPr>
              <p:cNvPr id="15" name="Picture 14"/>
              <p:cNvPicPr>
                <a:picLocks noChangeAspect="1"/>
              </p:cNvPicPr>
              <p:nvPr/>
            </p:nvPicPr>
            <p:blipFill>
              <a:blip r:embed="rId9"/>
              <a:stretch>
                <a:fillRect/>
              </a:stretch>
            </p:blipFill>
            <p:spPr>
              <a:xfrm>
                <a:off x="6037552" y="1212952"/>
                <a:ext cx="2374900" cy="1574800"/>
              </a:xfrm>
              <a:prstGeom prst="rect">
                <a:avLst/>
              </a:prstGeom>
            </p:spPr>
          </p:pic>
          <p:pic>
            <p:nvPicPr>
              <p:cNvPr id="16" name="Picture 15"/>
              <p:cNvPicPr>
                <a:picLocks noChangeAspect="1"/>
              </p:cNvPicPr>
              <p:nvPr/>
            </p:nvPicPr>
            <p:blipFill>
              <a:blip r:embed="rId10"/>
              <a:stretch>
                <a:fillRect/>
              </a:stretch>
            </p:blipFill>
            <p:spPr>
              <a:xfrm>
                <a:off x="5816876" y="2774936"/>
                <a:ext cx="2590800" cy="1612900"/>
              </a:xfrm>
              <a:prstGeom prst="rect">
                <a:avLst/>
              </a:prstGeom>
            </p:spPr>
          </p:pic>
          <p:pic>
            <p:nvPicPr>
              <p:cNvPr id="17" name="Picture 16"/>
              <p:cNvPicPr>
                <a:picLocks noChangeAspect="1"/>
              </p:cNvPicPr>
              <p:nvPr/>
            </p:nvPicPr>
            <p:blipFill>
              <a:blip r:embed="rId11"/>
              <a:stretch>
                <a:fillRect/>
              </a:stretch>
            </p:blipFill>
            <p:spPr>
              <a:xfrm>
                <a:off x="3394078" y="4309939"/>
                <a:ext cx="2514600" cy="1713500"/>
              </a:xfrm>
              <a:prstGeom prst="rect">
                <a:avLst/>
              </a:prstGeom>
            </p:spPr>
          </p:pic>
          <p:pic>
            <p:nvPicPr>
              <p:cNvPr id="18" name="Picture 17"/>
              <p:cNvPicPr>
                <a:picLocks noChangeAspect="1"/>
              </p:cNvPicPr>
              <p:nvPr/>
            </p:nvPicPr>
            <p:blipFill>
              <a:blip r:embed="rId12"/>
              <a:stretch>
                <a:fillRect/>
              </a:stretch>
            </p:blipFill>
            <p:spPr>
              <a:xfrm>
                <a:off x="5758927" y="4309940"/>
                <a:ext cx="2630604" cy="1674772"/>
              </a:xfrm>
              <a:prstGeom prst="rect">
                <a:avLst/>
              </a:prstGeom>
            </p:spPr>
          </p:pic>
        </p:grpSp>
      </p:grpSp>
      <p:sp>
        <p:nvSpPr>
          <p:cNvPr id="5" name="Rectangle 4"/>
          <p:cNvSpPr/>
          <p:nvPr/>
        </p:nvSpPr>
        <p:spPr>
          <a:xfrm>
            <a:off x="4227572" y="1324726"/>
            <a:ext cx="3421929" cy="646331"/>
          </a:xfrm>
          <a:prstGeom prst="rect">
            <a:avLst/>
          </a:prstGeom>
        </p:spPr>
        <p:txBody>
          <a:bodyPr wrap="square">
            <a:spAutoFit/>
          </a:bodyPr>
          <a:lstStyle/>
          <a:p>
            <a:r>
              <a:rPr lang="en-US" b="1" dirty="0">
                <a:solidFill>
                  <a:srgbClr val="000000"/>
                </a:solidFill>
              </a:rPr>
              <a:t>Prague, Czech Republic </a:t>
            </a:r>
            <a:endParaRPr lang="en-US" b="1" dirty="0" smtClean="0">
              <a:solidFill>
                <a:srgbClr val="000000"/>
              </a:solidFill>
            </a:endParaRPr>
          </a:p>
          <a:p>
            <a:r>
              <a:rPr lang="en-US" b="1" dirty="0" smtClean="0">
                <a:solidFill>
                  <a:srgbClr val="000000"/>
                </a:solidFill>
              </a:rPr>
              <a:t>9</a:t>
            </a:r>
            <a:r>
              <a:rPr lang="en-US" b="1" dirty="0">
                <a:solidFill>
                  <a:srgbClr val="000000"/>
                </a:solidFill>
              </a:rPr>
              <a:t>-13 May 2016</a:t>
            </a:r>
            <a:endParaRPr lang="en-US" b="1" dirty="0"/>
          </a:p>
        </p:txBody>
      </p:sp>
    </p:spTree>
    <p:extLst>
      <p:ext uri="{BB962C8B-B14F-4D97-AF65-F5344CB8AC3E}">
        <p14:creationId xmlns:p14="http://schemas.microsoft.com/office/powerpoint/2010/main" val="22628338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689" y="302131"/>
            <a:ext cx="7462059" cy="584776"/>
          </a:xfrm>
          <a:noFill/>
          <a:ln>
            <a:noFill/>
          </a:ln>
        </p:spPr>
        <p:txBody>
          <a:bodyPr vert="horz" wrap="square" lIns="91440" tIns="45720" rIns="91440" bIns="45720" numCol="1" anchor="ctr" anchorCtr="0" compatLnSpc="1">
            <a:prstTxWarp prst="textNoShape">
              <a:avLst/>
            </a:prstTxWarp>
            <a:spAutoFit/>
          </a:bodyPr>
          <a:lstStyle/>
          <a:p>
            <a:pPr algn="ctr"/>
            <a:r>
              <a:rPr lang="en-US" sz="3200" kern="1200" dirty="0" smtClean="0">
                <a:latin typeface="Calibri"/>
                <a:ea typeface="ＭＳ Ｐゴシック" charset="0"/>
                <a:cs typeface="Calibri"/>
              </a:rPr>
              <a:t>Living Planet 2016 – Dates &amp; </a:t>
            </a:r>
            <a:r>
              <a:rPr lang="en-US" sz="3200" kern="1200" dirty="0" smtClean="0">
                <a:latin typeface="Calibri"/>
                <a:ea typeface="ＭＳ Ｐゴシック" charset="0"/>
                <a:cs typeface="Calibri"/>
              </a:rPr>
              <a:t>Objectives</a:t>
            </a:r>
            <a:endParaRPr lang="en-US" sz="3200" kern="1200" dirty="0">
              <a:latin typeface="Calibri"/>
              <a:ea typeface="ＭＳ Ｐゴシック" charset="0"/>
              <a:cs typeface="Calibri"/>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923268" y="1036548"/>
            <a:ext cx="7396782" cy="2293576"/>
          </a:xfrm>
          <a:prstGeom prst="rect">
            <a:avLst/>
          </a:prstGeom>
        </p:spPr>
      </p:pic>
      <p:sp>
        <p:nvSpPr>
          <p:cNvPr id="6" name="Rectangle 5"/>
          <p:cNvSpPr/>
          <p:nvPr/>
        </p:nvSpPr>
        <p:spPr>
          <a:xfrm>
            <a:off x="0" y="3347097"/>
            <a:ext cx="9144000" cy="3139321"/>
          </a:xfrm>
          <a:prstGeom prst="rect">
            <a:avLst/>
          </a:prstGeom>
        </p:spPr>
        <p:txBody>
          <a:bodyPr wrap="square">
            <a:spAutoFit/>
          </a:bodyPr>
          <a:lstStyle/>
          <a:p>
            <a:pPr marL="285750" indent="-285750">
              <a:buFont typeface="Arial"/>
              <a:buChar char="•"/>
            </a:pPr>
            <a:r>
              <a:rPr lang="en-US" dirty="0"/>
              <a:t>Present  </a:t>
            </a:r>
            <a:r>
              <a:rPr lang="en-US" dirty="0" smtClean="0"/>
              <a:t>progress  </a:t>
            </a:r>
            <a:r>
              <a:rPr lang="en-US" dirty="0"/>
              <a:t>and  plans for the implementation of ESA </a:t>
            </a:r>
            <a:r>
              <a:rPr lang="en-US" dirty="0" smtClean="0"/>
              <a:t>EO </a:t>
            </a:r>
            <a:r>
              <a:rPr lang="en-US" dirty="0"/>
              <a:t>strategy and the relevance of ESA's EO Programme to societal challenges, science and economy.</a:t>
            </a:r>
          </a:p>
          <a:p>
            <a:pPr marL="285750" indent="-285750">
              <a:buFont typeface="Arial"/>
              <a:buChar char="•"/>
            </a:pPr>
            <a:r>
              <a:rPr lang="en-US" dirty="0"/>
              <a:t>Provide an international forum to scientists, researchers and users to present and share state of the art results based on ESA's </a:t>
            </a:r>
            <a:r>
              <a:rPr lang="en-US" dirty="0" smtClean="0"/>
              <a:t>EO &amp;TPM data</a:t>
            </a:r>
            <a:r>
              <a:rPr lang="en-US" dirty="0"/>
              <a:t>.</a:t>
            </a:r>
          </a:p>
          <a:p>
            <a:pPr marL="285750" indent="-285750">
              <a:buFont typeface="Arial"/>
              <a:buChar char="•"/>
            </a:pPr>
            <a:r>
              <a:rPr lang="en-US" dirty="0"/>
              <a:t>Review the development of Earth Observation applications.</a:t>
            </a:r>
          </a:p>
          <a:p>
            <a:pPr marL="285750" indent="-285750">
              <a:buFont typeface="Arial"/>
              <a:buChar char="•"/>
            </a:pPr>
            <a:r>
              <a:rPr lang="en-US" dirty="0"/>
              <a:t>Present the Copernicus space component and operational services.</a:t>
            </a:r>
          </a:p>
          <a:p>
            <a:pPr marL="285750" indent="-285750">
              <a:buFont typeface="Arial"/>
              <a:buChar char="•"/>
            </a:pPr>
            <a:r>
              <a:rPr lang="en-US" dirty="0"/>
              <a:t>Report on ESA’s Exploitation </a:t>
            </a:r>
            <a:r>
              <a:rPr lang="en-US" dirty="0" err="1" smtClean="0"/>
              <a:t>Programmes</a:t>
            </a:r>
            <a:r>
              <a:rPr lang="en-US" dirty="0" smtClean="0"/>
              <a:t>.</a:t>
            </a:r>
            <a:endParaRPr lang="en-US" dirty="0"/>
          </a:p>
          <a:p>
            <a:pPr marL="285750" indent="-285750">
              <a:buFont typeface="Arial"/>
              <a:buChar char="•"/>
            </a:pPr>
            <a:r>
              <a:rPr lang="en-US" dirty="0"/>
              <a:t>Introduce the current and future planned Earth Observation missions.</a:t>
            </a:r>
          </a:p>
          <a:p>
            <a:pPr marL="285750" indent="-285750">
              <a:buFont typeface="Arial"/>
              <a:buChar char="•"/>
            </a:pPr>
            <a:r>
              <a:rPr lang="en-US" dirty="0"/>
              <a:t>Outline ESA’s international cooperation in the field of Earth Observation.</a:t>
            </a:r>
          </a:p>
          <a:p>
            <a:pPr marL="285750" indent="-285750">
              <a:buFont typeface="Arial"/>
              <a:buChar char="•"/>
            </a:pPr>
            <a:r>
              <a:rPr lang="en-US" dirty="0"/>
              <a:t>Provide dedicated thematic tutorials and demonstrations.</a:t>
            </a:r>
          </a:p>
        </p:txBody>
      </p:sp>
    </p:spTree>
    <p:extLst>
      <p:ext uri="{BB962C8B-B14F-4D97-AF65-F5344CB8AC3E}">
        <p14:creationId xmlns:p14="http://schemas.microsoft.com/office/powerpoint/2010/main" val="32333949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488" y="55910"/>
            <a:ext cx="6105525" cy="1077218"/>
          </a:xfrm>
          <a:noFill/>
          <a:ln>
            <a:noFill/>
          </a:ln>
        </p:spPr>
        <p:txBody>
          <a:bodyPr vert="horz" wrap="square" lIns="91440" tIns="45720" rIns="91440" bIns="45720" numCol="1" anchor="ctr" anchorCtr="0" compatLnSpc="1">
            <a:prstTxWarp prst="textNoShape">
              <a:avLst/>
            </a:prstTxWarp>
            <a:spAutoFit/>
          </a:bodyPr>
          <a:lstStyle/>
          <a:p>
            <a:pPr algn="ctr"/>
            <a:r>
              <a:rPr lang="en-US" sz="3200" kern="1200" dirty="0" smtClean="0">
                <a:latin typeface="Calibri"/>
                <a:ea typeface="ＭＳ Ｐゴシック" charset="0"/>
                <a:cs typeface="Calibri"/>
              </a:rPr>
              <a:t>Living Planet 2016 </a:t>
            </a:r>
            <a:r>
              <a:rPr lang="en-US" sz="3200" kern="1200" dirty="0">
                <a:latin typeface="Calibri"/>
                <a:ea typeface="ＭＳ Ｐゴシック" charset="0"/>
                <a:cs typeface="Calibri"/>
              </a:rPr>
              <a:t/>
            </a:r>
            <a:br>
              <a:rPr lang="en-US" sz="3200" kern="1200" dirty="0">
                <a:latin typeface="Calibri"/>
                <a:ea typeface="ＭＳ Ｐゴシック" charset="0"/>
                <a:cs typeface="Calibri"/>
              </a:rPr>
            </a:br>
            <a:r>
              <a:rPr lang="en-US" sz="3200" kern="1200" dirty="0" smtClean="0">
                <a:latin typeface="Calibri"/>
                <a:ea typeface="ＭＳ Ｐゴシック" charset="0"/>
                <a:cs typeface="Calibri"/>
              </a:rPr>
              <a:t>Data Preservation Session</a:t>
            </a:r>
            <a:endParaRPr lang="en-US" sz="3200" kern="1200" dirty="0" smtClean="0">
              <a:latin typeface="Calibri"/>
              <a:ea typeface="ＭＳ Ｐゴシック" charset="0"/>
              <a:cs typeface="Calibri"/>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25" name="TextBox 24"/>
          <p:cNvSpPr txBox="1"/>
          <p:nvPr/>
        </p:nvSpPr>
        <p:spPr>
          <a:xfrm>
            <a:off x="196567" y="1417574"/>
            <a:ext cx="8649994" cy="2554545"/>
          </a:xfrm>
          <a:prstGeom prst="rect">
            <a:avLst/>
          </a:prstGeom>
          <a:noFill/>
        </p:spPr>
        <p:txBody>
          <a:bodyPr wrap="square" rtlCol="0">
            <a:spAutoFit/>
          </a:bodyPr>
          <a:lstStyle/>
          <a:p>
            <a:r>
              <a:rPr lang="en-US" sz="2000" b="1" dirty="0" smtClean="0"/>
              <a:t>LTDP Session being organized </a:t>
            </a:r>
          </a:p>
          <a:p>
            <a:r>
              <a:rPr lang="en-US" sz="2000" dirty="0" smtClean="0"/>
              <a:t>“</a:t>
            </a:r>
            <a:r>
              <a:rPr lang="en-US" sz="2000" dirty="0"/>
              <a:t>Historical Data for the Continuous Record of our Planet: </a:t>
            </a:r>
            <a:r>
              <a:rPr lang="en-US" sz="2000" dirty="0" err="1" smtClean="0"/>
              <a:t>Valorise</a:t>
            </a:r>
            <a:r>
              <a:rPr lang="en-US" sz="2000" dirty="0" smtClean="0"/>
              <a:t> </a:t>
            </a:r>
            <a:r>
              <a:rPr lang="en-US" sz="2000" dirty="0"/>
              <a:t>the Past to better understand the </a:t>
            </a:r>
            <a:r>
              <a:rPr lang="en-US" sz="2000" dirty="0" smtClean="0"/>
              <a:t>future”</a:t>
            </a:r>
            <a:endParaRPr lang="en-US" sz="2000" dirty="0" smtClean="0">
              <a:solidFill>
                <a:srgbClr val="FF0000"/>
              </a:solidFill>
            </a:endParaRPr>
          </a:p>
          <a:p>
            <a:endParaRPr lang="en-US" sz="2000" b="1" dirty="0" smtClean="0"/>
          </a:p>
          <a:p>
            <a:r>
              <a:rPr lang="en-US" sz="2000" b="1" dirty="0" smtClean="0"/>
              <a:t>Keywords:</a:t>
            </a:r>
          </a:p>
          <a:p>
            <a:r>
              <a:rPr lang="en-US" sz="2000" dirty="0" smtClean="0"/>
              <a:t>Data </a:t>
            </a:r>
            <a:r>
              <a:rPr lang="en-US" sz="2000" dirty="0"/>
              <a:t>Preservation, Long Time Data Series, Data Curation, Data </a:t>
            </a:r>
            <a:r>
              <a:rPr lang="en-US" sz="2000" dirty="0" err="1"/>
              <a:t>Valorisation</a:t>
            </a:r>
            <a:r>
              <a:rPr lang="en-US" sz="2000" dirty="0"/>
              <a:t>, </a:t>
            </a:r>
            <a:r>
              <a:rPr lang="en-US" sz="2000" dirty="0" smtClean="0"/>
              <a:t>Data </a:t>
            </a:r>
            <a:r>
              <a:rPr lang="en-US" sz="2000" dirty="0"/>
              <a:t>Management, Data Stewardship and Multi-disciplinary Applications</a:t>
            </a:r>
            <a:r>
              <a:rPr lang="en-US" sz="2000" dirty="0" smtClean="0"/>
              <a:t>.</a:t>
            </a:r>
            <a:endParaRPr lang="en-US" sz="2000" dirty="0"/>
          </a:p>
        </p:txBody>
      </p:sp>
      <p:sp>
        <p:nvSpPr>
          <p:cNvPr id="3" name="Rectangle 2"/>
          <p:cNvSpPr/>
          <p:nvPr/>
        </p:nvSpPr>
        <p:spPr>
          <a:xfrm>
            <a:off x="1430632" y="4544441"/>
            <a:ext cx="6218868" cy="1200329"/>
          </a:xfrm>
          <a:prstGeom prst="rect">
            <a:avLst/>
          </a:prstGeom>
          <a:solidFill>
            <a:schemeClr val="accent1">
              <a:lumMod val="20000"/>
              <a:lumOff val="80000"/>
            </a:schemeClr>
          </a:solidFill>
        </p:spPr>
        <p:txBody>
          <a:bodyPr wrap="square">
            <a:spAutoFit/>
          </a:bodyPr>
          <a:lstStyle/>
          <a:p>
            <a:r>
              <a:rPr lang="en-US" b="1" dirty="0"/>
              <a:t>CEOS WGISS members are invited, if interested, to submit abstracts dealing with utilization of long time data series: abstract to be application focused (not technical).</a:t>
            </a:r>
          </a:p>
        </p:txBody>
      </p:sp>
    </p:spTree>
    <p:extLst>
      <p:ext uri="{BB962C8B-B14F-4D97-AF65-F5344CB8AC3E}">
        <p14:creationId xmlns:p14="http://schemas.microsoft.com/office/powerpoint/2010/main" val="29217101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smtClean="0">
                <a:solidFill>
                  <a:schemeClr val="bg1"/>
                </a:solidFill>
                <a:latin typeface="Calibri" charset="0"/>
                <a:ea typeface="ＭＳ Ｐゴシック" charset="0"/>
                <a:cs typeface="Calibri" charset="0"/>
              </a:rPr>
              <a:t>Background - DSIG Activities (1)</a:t>
            </a:r>
            <a:endParaRPr lang="en-GB" altLang="en-US" sz="3200" dirty="0">
              <a:solidFill>
                <a:schemeClr val="bg1"/>
              </a:solidFill>
              <a:latin typeface="Calibri" charset="0"/>
              <a:ea typeface="ＭＳ Ｐゴシック" charset="0"/>
              <a:cs typeface="Calibri" charset="0"/>
            </a:endParaRPr>
          </a:p>
        </p:txBody>
      </p:sp>
      <p:sp>
        <p:nvSpPr>
          <p:cNvPr id="6" name="Rectangle 5"/>
          <p:cNvSpPr/>
          <p:nvPr/>
        </p:nvSpPr>
        <p:spPr>
          <a:xfrm>
            <a:off x="177466" y="1222135"/>
            <a:ext cx="8811420" cy="5370702"/>
          </a:xfrm>
          <a:prstGeom prst="rect">
            <a:avLst/>
          </a:prstGeom>
        </p:spPr>
        <p:txBody>
          <a:bodyPr wrap="square">
            <a:spAutoFit/>
          </a:bodyPr>
          <a:lstStyle/>
          <a:p>
            <a:pPr marL="342900" indent="-342900">
              <a:spcAft>
                <a:spcPts val="600"/>
              </a:spcAft>
              <a:buFont typeface="+mj-lt"/>
              <a:buAutoNum type="arabicPeriod"/>
            </a:pPr>
            <a:r>
              <a:rPr lang="en-GB" b="1" dirty="0" smtClean="0">
                <a:latin typeface="+mn-lt"/>
              </a:rPr>
              <a:t> </a:t>
            </a:r>
            <a:r>
              <a:rPr lang="en-GB" b="1" i="1" u="sng" dirty="0" smtClean="0">
                <a:latin typeface="+mn-lt"/>
              </a:rPr>
              <a:t>Sharing Information </a:t>
            </a:r>
            <a:r>
              <a:rPr lang="en-GB" b="1" i="1" u="sng" dirty="0">
                <a:latin typeface="+mn-lt"/>
              </a:rPr>
              <a:t>&amp;</a:t>
            </a:r>
            <a:r>
              <a:rPr lang="en-GB" b="1" i="1" u="sng" dirty="0" smtClean="0">
                <a:latin typeface="+mn-lt"/>
              </a:rPr>
              <a:t> </a:t>
            </a:r>
            <a:r>
              <a:rPr lang="en-GB" b="1" i="1" u="sng" dirty="0" smtClean="0">
                <a:latin typeface="+mn-lt"/>
              </a:rPr>
              <a:t>experiences during WGISS </a:t>
            </a:r>
            <a:r>
              <a:rPr lang="en-GB" b="1" i="1" u="sng" dirty="0" smtClean="0">
                <a:latin typeface="+mn-lt"/>
              </a:rPr>
              <a:t>meetings</a:t>
            </a:r>
            <a:r>
              <a:rPr lang="en-GB" dirty="0" smtClean="0"/>
              <a:t>:</a:t>
            </a:r>
            <a:endParaRPr lang="en-GB" b="1" i="1" u="sng" dirty="0" smtClean="0">
              <a:latin typeface="+mn-lt"/>
            </a:endParaRPr>
          </a:p>
          <a:p>
            <a:pPr marL="742950" lvl="1" indent="-285750">
              <a:spcAft>
                <a:spcPts val="600"/>
              </a:spcAft>
              <a:buFont typeface="Arial" panose="020B0604020202020204" pitchFamily="34" charset="0"/>
              <a:buChar char="•"/>
            </a:pPr>
            <a:r>
              <a:rPr lang="en-GB" b="1" i="1" u="sng" dirty="0" smtClean="0">
                <a:latin typeface="+mn-lt"/>
              </a:rPr>
              <a:t>Reporting from CEOS agencies </a:t>
            </a:r>
            <a:r>
              <a:rPr lang="en-GB" dirty="0" smtClean="0"/>
              <a:t>about their </a:t>
            </a:r>
            <a:r>
              <a:rPr lang="en-GB" dirty="0"/>
              <a:t>investigations, developments, studies, and lessons-learned relating to EO data management and </a:t>
            </a:r>
            <a:r>
              <a:rPr lang="en-GB" dirty="0" smtClean="0"/>
              <a:t>stewardship</a:t>
            </a:r>
            <a:endParaRPr lang="en-GB" b="1" i="1" u="sng" dirty="0" smtClean="0">
              <a:latin typeface="+mn-lt"/>
            </a:endParaRPr>
          </a:p>
          <a:p>
            <a:pPr marL="742950" lvl="1" indent="-285750">
              <a:spcAft>
                <a:spcPts val="600"/>
              </a:spcAft>
              <a:buFont typeface="Arial" panose="020B0604020202020204" pitchFamily="34" charset="0"/>
              <a:buChar char="•"/>
            </a:pPr>
            <a:r>
              <a:rPr lang="en-GB" b="1" i="1" u="sng" dirty="0" smtClean="0">
                <a:latin typeface="+mn-lt"/>
              </a:rPr>
              <a:t>Dedicated Sessions on specific topics</a:t>
            </a:r>
          </a:p>
          <a:p>
            <a:pPr lvl="1"/>
            <a:endParaRPr lang="en-GB" b="1" u="sng" dirty="0">
              <a:latin typeface="+mn-lt"/>
            </a:endParaRPr>
          </a:p>
          <a:p>
            <a:pPr marL="342900" lvl="1" indent="-342900">
              <a:buFont typeface="+mj-lt"/>
              <a:buAutoNum type="arabicPeriod" startAt="2"/>
            </a:pPr>
            <a:r>
              <a:rPr lang="en-GB" b="1" u="sng" dirty="0" smtClean="0">
                <a:latin typeface="+mn-lt"/>
              </a:rPr>
              <a:t>Drafting </a:t>
            </a:r>
            <a:r>
              <a:rPr lang="en-GB" b="1" u="sng" dirty="0">
                <a:latin typeface="+mn-lt"/>
              </a:rPr>
              <a:t>common cross-agency best practices or guidelines </a:t>
            </a:r>
            <a:r>
              <a:rPr lang="en-GB" dirty="0" smtClean="0">
                <a:latin typeface="+mn-lt"/>
              </a:rPr>
              <a:t>on </a:t>
            </a:r>
            <a:r>
              <a:rPr lang="en-GB" dirty="0">
                <a:latin typeface="+mn-lt"/>
              </a:rPr>
              <a:t>data </a:t>
            </a:r>
            <a:r>
              <a:rPr lang="en-GB" dirty="0" smtClean="0">
                <a:latin typeface="+mn-lt"/>
              </a:rPr>
              <a:t>management and stewardship </a:t>
            </a:r>
            <a:r>
              <a:rPr lang="en-GB" dirty="0">
                <a:latin typeface="+mn-lt"/>
              </a:rPr>
              <a:t>for possible adoption by </a:t>
            </a:r>
            <a:r>
              <a:rPr lang="en-GB" dirty="0" smtClean="0">
                <a:latin typeface="+mn-lt"/>
              </a:rPr>
              <a:t>WGISS</a:t>
            </a:r>
            <a:r>
              <a:rPr lang="en-GB" dirty="0" smtClean="0">
                <a:latin typeface="+mn-lt"/>
              </a:rPr>
              <a:t>:</a:t>
            </a:r>
            <a:endParaRPr lang="en-GB" dirty="0">
              <a:latin typeface="+mn-lt"/>
            </a:endParaRPr>
          </a:p>
          <a:p>
            <a:pPr marL="800100" lvl="2" indent="-342900">
              <a:buFont typeface="Arial"/>
              <a:buChar char="•"/>
            </a:pPr>
            <a:r>
              <a:rPr lang="en-GB" dirty="0" smtClean="0"/>
              <a:t>Preservation Workflow </a:t>
            </a:r>
            <a:endParaRPr lang="en-GB" dirty="0" smtClean="0"/>
          </a:p>
          <a:p>
            <a:pPr marL="742950" lvl="1" indent="-285750">
              <a:buFont typeface="Arial"/>
              <a:buChar char="•"/>
            </a:pPr>
            <a:r>
              <a:rPr lang="en-GB" dirty="0" smtClean="0"/>
              <a:t>EO </a:t>
            </a:r>
            <a:r>
              <a:rPr lang="en-GB" dirty="0" smtClean="0"/>
              <a:t>Data Generic Consolidation Process</a:t>
            </a:r>
          </a:p>
          <a:p>
            <a:pPr marL="742950" lvl="1" indent="-285750">
              <a:buFont typeface="Arial"/>
              <a:buChar char="•"/>
            </a:pPr>
            <a:r>
              <a:rPr lang="en-GB" dirty="0" smtClean="0"/>
              <a:t>Persistent </a:t>
            </a:r>
            <a:r>
              <a:rPr lang="en-GB" dirty="0" smtClean="0"/>
              <a:t>Identifiers</a:t>
            </a:r>
            <a:endParaRPr lang="en-GB" dirty="0"/>
          </a:p>
          <a:p>
            <a:pPr marL="742950" lvl="1" indent="-285750">
              <a:buFont typeface="Arial"/>
              <a:buChar char="•"/>
            </a:pPr>
            <a:endParaRPr lang="en-GB" sz="1100" dirty="0" smtClean="0"/>
          </a:p>
          <a:p>
            <a:pPr marL="742950" lvl="1" indent="-285750">
              <a:buFont typeface="Arial"/>
              <a:buChar char="•"/>
            </a:pPr>
            <a:r>
              <a:rPr lang="en-GB" dirty="0"/>
              <a:t>Data Preservation Guidelines</a:t>
            </a:r>
          </a:p>
          <a:p>
            <a:pPr marL="742950" lvl="1" indent="-285750">
              <a:buFont typeface="Arial"/>
              <a:buChar char="•"/>
            </a:pPr>
            <a:r>
              <a:rPr lang="en-GB" dirty="0"/>
              <a:t>Preserved Data Set </a:t>
            </a:r>
            <a:r>
              <a:rPr lang="en-GB" dirty="0" smtClean="0"/>
              <a:t>Content</a:t>
            </a:r>
          </a:p>
          <a:p>
            <a:pPr marL="742950" lvl="1" indent="-285750">
              <a:buFont typeface="Arial"/>
              <a:buChar char="•"/>
            </a:pPr>
            <a:r>
              <a:rPr lang="en-GB" dirty="0"/>
              <a:t>Purge Alert Procedure</a:t>
            </a:r>
          </a:p>
          <a:p>
            <a:pPr marL="742950" lvl="1" indent="-285750">
              <a:buFont typeface="Arial"/>
              <a:buChar char="•"/>
            </a:pPr>
            <a:r>
              <a:rPr lang="en-GB" dirty="0" smtClean="0"/>
              <a:t>EO </a:t>
            </a:r>
            <a:r>
              <a:rPr lang="en-GB" dirty="0"/>
              <a:t>Data Stewardship </a:t>
            </a:r>
            <a:r>
              <a:rPr lang="en-GB" dirty="0" smtClean="0"/>
              <a:t>Definitions</a:t>
            </a:r>
            <a:endParaRPr lang="en-GB" dirty="0" smtClean="0"/>
          </a:p>
          <a:p>
            <a:pPr marL="742950" lvl="1" indent="-285750">
              <a:buFont typeface="Arial"/>
              <a:buChar char="•"/>
            </a:pPr>
            <a:endParaRPr lang="en-GB" sz="1100" dirty="0"/>
          </a:p>
          <a:p>
            <a:pPr marL="742950" lvl="1" indent="-285750">
              <a:buFont typeface="Arial"/>
              <a:buChar char="•"/>
            </a:pPr>
            <a:r>
              <a:rPr lang="en-GB" dirty="0" smtClean="0"/>
              <a:t>Appraisal </a:t>
            </a:r>
            <a:r>
              <a:rPr lang="en-GB" dirty="0" smtClean="0"/>
              <a:t>Procedure</a:t>
            </a:r>
            <a:endParaRPr lang="en-GB" dirty="0"/>
          </a:p>
          <a:p>
            <a:pPr marL="742950" lvl="1" indent="-285750">
              <a:buFont typeface="Arial"/>
              <a:buChar char="•"/>
            </a:pPr>
            <a:r>
              <a:rPr lang="en-GB" dirty="0" smtClean="0"/>
              <a:t>Archived </a:t>
            </a:r>
            <a:r>
              <a:rPr lang="en-GB" dirty="0"/>
              <a:t>data media </a:t>
            </a:r>
            <a:r>
              <a:rPr lang="en-GB" dirty="0" smtClean="0"/>
              <a:t>transcription</a:t>
            </a:r>
            <a:endParaRPr lang="en-GB" dirty="0" smtClean="0"/>
          </a:p>
        </p:txBody>
      </p:sp>
      <p:pic>
        <p:nvPicPr>
          <p:cNvPr id="2" name="Picture 1"/>
          <p:cNvPicPr>
            <a:picLocks noChangeAspect="1"/>
          </p:cNvPicPr>
          <p:nvPr/>
        </p:nvPicPr>
        <p:blipFill>
          <a:blip r:embed="rId2"/>
          <a:stretch>
            <a:fillRect/>
          </a:stretch>
        </p:blipFill>
        <p:spPr>
          <a:xfrm>
            <a:off x="5679099" y="3669441"/>
            <a:ext cx="760549" cy="876998"/>
          </a:xfrm>
          <a:prstGeom prst="rect">
            <a:avLst/>
          </a:prstGeom>
        </p:spPr>
      </p:pic>
      <p:pic>
        <p:nvPicPr>
          <p:cNvPr id="3" name="Picture 2"/>
          <p:cNvPicPr>
            <a:picLocks noChangeAspect="1"/>
          </p:cNvPicPr>
          <p:nvPr/>
        </p:nvPicPr>
        <p:blipFill>
          <a:blip r:embed="rId3"/>
          <a:stretch>
            <a:fillRect/>
          </a:stretch>
        </p:blipFill>
        <p:spPr>
          <a:xfrm>
            <a:off x="5094974" y="5906511"/>
            <a:ext cx="787266" cy="697489"/>
          </a:xfrm>
          <a:prstGeom prst="rect">
            <a:avLst/>
          </a:prstGeom>
        </p:spPr>
      </p:pic>
      <p:pic>
        <p:nvPicPr>
          <p:cNvPr id="10" name="Picture 9"/>
          <p:cNvPicPr>
            <a:picLocks noChangeAspect="1"/>
          </p:cNvPicPr>
          <p:nvPr/>
        </p:nvPicPr>
        <p:blipFill>
          <a:blip r:embed="rId4"/>
          <a:stretch>
            <a:fillRect/>
          </a:stretch>
        </p:blipFill>
        <p:spPr>
          <a:xfrm>
            <a:off x="4870821" y="4579470"/>
            <a:ext cx="1232648" cy="1232648"/>
          </a:xfrm>
          <a:prstGeom prst="rect">
            <a:avLst/>
          </a:prstGeom>
        </p:spPr>
      </p:pic>
    </p:spTree>
    <p:extLst>
      <p:ext uri="{BB962C8B-B14F-4D97-AF65-F5344CB8AC3E}">
        <p14:creationId xmlns:p14="http://schemas.microsoft.com/office/powerpoint/2010/main" val="6564061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4"/>
          <p:cNvSpPr/>
          <p:nvPr/>
        </p:nvSpPr>
        <p:spPr>
          <a:xfrm>
            <a:off x="1503366" y="2979142"/>
            <a:ext cx="6418945" cy="502702"/>
          </a:xfrm>
          <a:prstGeom prst="rect">
            <a:avLst/>
          </a:prstGeom>
        </p:spPr>
        <p:txBody>
          <a:bodyPr wrap="none">
            <a:spAutoFit/>
          </a:bodyPr>
          <a:lstStyle/>
          <a:p>
            <a:pPr eaLnBrk="1" hangingPunct="1">
              <a:lnSpc>
                <a:spcPct val="80000"/>
              </a:lnSpc>
            </a:pPr>
            <a:r>
              <a:rPr lang="en-GB" altLang="en-US" sz="3200" b="1" dirty="0"/>
              <a:t>CEOS Best Practices Status</a:t>
            </a:r>
          </a:p>
        </p:txBody>
      </p:sp>
    </p:spTree>
    <p:extLst>
      <p:ext uri="{BB962C8B-B14F-4D97-AF65-F5344CB8AC3E}">
        <p14:creationId xmlns:p14="http://schemas.microsoft.com/office/powerpoint/2010/main" val="1200062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158077" y="3418234"/>
            <a:ext cx="8928100" cy="3457575"/>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a:lstStyle/>
          <a:p>
            <a:pPr>
              <a:defRPr/>
            </a:pPr>
            <a:r>
              <a:rPr lang="de-DE" sz="1600" b="1">
                <a:solidFill>
                  <a:schemeClr val="tx1"/>
                </a:solidFill>
                <a:latin typeface="Calibri" panose="020F0502020204030204" pitchFamily="34" charset="0"/>
                <a:ea typeface="ＭＳ Ｐゴシック" charset="0"/>
                <a:cs typeface="+mn-cs"/>
              </a:rPr>
              <a:t>Technical Documents</a:t>
            </a:r>
            <a:endParaRPr lang="en-US" sz="1600" b="1">
              <a:solidFill>
                <a:schemeClr val="tx1"/>
              </a:solidFill>
              <a:latin typeface="Calibri" panose="020F0502020204030204" pitchFamily="34" charset="0"/>
              <a:ea typeface="ＭＳ Ｐゴシック" charset="0"/>
              <a:cs typeface="+mn-cs"/>
            </a:endParaRPr>
          </a:p>
        </p:txBody>
      </p:sp>
      <p:sp>
        <p:nvSpPr>
          <p:cNvPr id="2" name="Rectangle 1"/>
          <p:cNvSpPr/>
          <p:nvPr/>
        </p:nvSpPr>
        <p:spPr bwMode="auto">
          <a:xfrm>
            <a:off x="158077" y="1041746"/>
            <a:ext cx="8928100" cy="2376488"/>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a:lstStyle/>
          <a:p>
            <a:pPr>
              <a:defRPr/>
            </a:pPr>
            <a:r>
              <a:rPr lang="de-DE" sz="1600" b="1">
                <a:solidFill>
                  <a:schemeClr val="tx1"/>
                </a:solidFill>
                <a:latin typeface="Calibri" panose="020F0502020204030204" pitchFamily="34" charset="0"/>
                <a:ea typeface="ＭＳ Ｐゴシック" charset="0"/>
                <a:cs typeface="+mn-cs"/>
              </a:rPr>
              <a:t>Policy Documents</a:t>
            </a:r>
            <a:endParaRPr lang="en-US" sz="1600" b="1">
              <a:solidFill>
                <a:schemeClr val="tx1"/>
              </a:solidFill>
              <a:latin typeface="Calibri" panose="020F0502020204030204" pitchFamily="34" charset="0"/>
              <a:ea typeface="ＭＳ Ｐゴシック" charset="0"/>
              <a:cs typeface="+mn-cs"/>
            </a:endParaRPr>
          </a:p>
        </p:txBody>
      </p:sp>
      <p:sp>
        <p:nvSpPr>
          <p:cNvPr id="27651" name="Title 1"/>
          <p:cNvSpPr>
            <a:spLocks noGrp="1"/>
          </p:cNvSpPr>
          <p:nvPr>
            <p:ph type="title"/>
          </p:nvPr>
        </p:nvSpPr>
        <p:spPr>
          <a:xfrm>
            <a:off x="217714" y="-83560"/>
            <a:ext cx="7342188" cy="1077218"/>
          </a:xfrm>
          <a:noFill/>
          <a:ln>
            <a:noFill/>
          </a:ln>
        </p:spPr>
        <p:txBody>
          <a:bodyPr vert="horz" wrap="square" lIns="91440" tIns="45720" rIns="91440" bIns="45720" numCol="1" anchor="ctr" anchorCtr="0" compatLnSpc="1">
            <a:prstTxWarp prst="textNoShape">
              <a:avLst/>
            </a:prstTxWarp>
            <a:spAutoFit/>
          </a:bodyPr>
          <a:lstStyle/>
          <a:p>
            <a:r>
              <a:rPr lang="en-GB" altLang="en-US" sz="3200" dirty="0">
                <a:latin typeface="Calibri" charset="0"/>
                <a:ea typeface="ＭＳ Ｐゴシック" charset="0"/>
                <a:cs typeface="Calibri" charset="0"/>
              </a:rPr>
              <a:t>Data Stewardship Best Practices</a:t>
            </a:r>
            <a:br>
              <a:rPr lang="en-GB" altLang="en-US" sz="3200" dirty="0">
                <a:latin typeface="Calibri" charset="0"/>
                <a:ea typeface="ＭＳ Ｐゴシック" charset="0"/>
                <a:cs typeface="Calibri" charset="0"/>
              </a:rPr>
            </a:br>
            <a:r>
              <a:rPr lang="en-US" sz="3200" dirty="0" smtClean="0">
                <a:latin typeface="Calibri" charset="0"/>
                <a:ea typeface="ＭＳ Ｐゴシック" charset="0"/>
                <a:cs typeface="Calibri" charset="0"/>
              </a:rPr>
              <a:t>Document </a:t>
            </a:r>
            <a:r>
              <a:rPr lang="en-US" sz="3200" dirty="0">
                <a:latin typeface="Calibri" charset="0"/>
                <a:ea typeface="ＭＳ Ｐゴシック" charset="0"/>
                <a:cs typeface="Calibri" charset="0"/>
              </a:rPr>
              <a:t>Tree </a:t>
            </a:r>
          </a:p>
        </p:txBody>
      </p:sp>
      <p:sp>
        <p:nvSpPr>
          <p:cNvPr id="24" name="Rectangle 23"/>
          <p:cNvSpPr>
            <a:spLocks noChangeArrowheads="1"/>
          </p:cNvSpPr>
          <p:nvPr/>
        </p:nvSpPr>
        <p:spPr bwMode="auto">
          <a:xfrm>
            <a:off x="4071265" y="3562696"/>
            <a:ext cx="1512887" cy="792163"/>
          </a:xfrm>
          <a:prstGeom prst="rect">
            <a:avLst/>
          </a:prstGeom>
          <a:solidFill>
            <a:srgbClr val="C4DC94"/>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a:solidFill>
                  <a:prstClr val="black"/>
                </a:solidFill>
                <a:latin typeface="Calibri"/>
                <a:ea typeface="+mn-ea"/>
                <a:cs typeface="+mn-cs"/>
              </a:rPr>
              <a:t>Preservation Workflow</a:t>
            </a:r>
          </a:p>
        </p:txBody>
      </p:sp>
      <p:sp>
        <p:nvSpPr>
          <p:cNvPr id="25" name="Rectangle 24"/>
          <p:cNvSpPr>
            <a:spLocks noChangeArrowheads="1"/>
          </p:cNvSpPr>
          <p:nvPr/>
        </p:nvSpPr>
        <p:spPr bwMode="auto">
          <a:xfrm>
            <a:off x="2324821" y="5848696"/>
            <a:ext cx="1514475" cy="790575"/>
          </a:xfrm>
          <a:prstGeom prst="rect">
            <a:avLst/>
          </a:prstGeom>
          <a:solidFill>
            <a:srgbClr val="E9F2D6"/>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dirty="0">
                <a:solidFill>
                  <a:prstClr val="black"/>
                </a:solidFill>
                <a:latin typeface="Calibri"/>
                <a:ea typeface="+mn-ea"/>
                <a:cs typeface="+mn-cs"/>
              </a:rPr>
              <a:t>EO Data Set</a:t>
            </a:r>
            <a:br>
              <a:rPr lang="de-DE" sz="1400" b="1" kern="0" dirty="0">
                <a:solidFill>
                  <a:prstClr val="black"/>
                </a:solidFill>
                <a:latin typeface="Calibri"/>
                <a:ea typeface="+mn-ea"/>
                <a:cs typeface="+mn-cs"/>
              </a:rPr>
            </a:br>
            <a:r>
              <a:rPr lang="de-DE" sz="1400" b="1" kern="0" dirty="0" err="1">
                <a:solidFill>
                  <a:prstClr val="black"/>
                </a:solidFill>
                <a:latin typeface="Calibri"/>
                <a:ea typeface="+mn-ea"/>
                <a:cs typeface="+mn-cs"/>
              </a:rPr>
              <a:t>Consolidation</a:t>
            </a:r>
            <a:r>
              <a:rPr lang="de-DE" sz="1400" b="1" kern="0" dirty="0">
                <a:solidFill>
                  <a:prstClr val="black"/>
                </a:solidFill>
                <a:latin typeface="Calibri"/>
                <a:ea typeface="+mn-ea"/>
                <a:cs typeface="+mn-cs"/>
              </a:rPr>
              <a:t> </a:t>
            </a:r>
            <a:r>
              <a:rPr lang="de-DE" sz="1400" b="1" kern="0" dirty="0" err="1">
                <a:solidFill>
                  <a:prstClr val="black"/>
                </a:solidFill>
                <a:latin typeface="Calibri"/>
                <a:ea typeface="+mn-ea"/>
                <a:cs typeface="+mn-cs"/>
              </a:rPr>
              <a:t>Process</a:t>
            </a:r>
            <a:endParaRPr lang="de-DE" sz="1400" b="1" kern="0" dirty="0">
              <a:solidFill>
                <a:prstClr val="black"/>
              </a:solidFill>
              <a:latin typeface="Calibri"/>
              <a:ea typeface="+mn-ea"/>
              <a:cs typeface="+mn-cs"/>
            </a:endParaRPr>
          </a:p>
        </p:txBody>
      </p:sp>
      <p:sp>
        <p:nvSpPr>
          <p:cNvPr id="26" name="Rectangle 25"/>
          <p:cNvSpPr>
            <a:spLocks noChangeArrowheads="1"/>
          </p:cNvSpPr>
          <p:nvPr/>
        </p:nvSpPr>
        <p:spPr bwMode="auto">
          <a:xfrm>
            <a:off x="3974427" y="4858096"/>
            <a:ext cx="1512888" cy="792163"/>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dirty="0" smtClean="0">
                <a:solidFill>
                  <a:schemeClr val="tx1"/>
                </a:solidFill>
                <a:latin typeface="Calibri"/>
                <a:ea typeface="+mn-ea"/>
                <a:cs typeface="+mn-cs"/>
              </a:rPr>
              <a:t>EO Data Preservation </a:t>
            </a:r>
            <a:r>
              <a:rPr lang="de-DE" sz="1400" b="1" kern="0" dirty="0">
                <a:solidFill>
                  <a:schemeClr val="tx1"/>
                </a:solidFill>
                <a:latin typeface="Calibri"/>
                <a:ea typeface="+mn-ea"/>
                <a:cs typeface="+mn-cs"/>
              </a:rPr>
              <a:t>Guidelines</a:t>
            </a:r>
          </a:p>
        </p:txBody>
      </p:sp>
      <p:sp>
        <p:nvSpPr>
          <p:cNvPr id="27" name="Rectangle 26"/>
          <p:cNvSpPr>
            <a:spLocks noChangeArrowheads="1"/>
          </p:cNvSpPr>
          <p:nvPr/>
        </p:nvSpPr>
        <p:spPr bwMode="auto">
          <a:xfrm>
            <a:off x="6709690" y="3562696"/>
            <a:ext cx="1512887" cy="792163"/>
          </a:xfrm>
          <a:prstGeom prst="rect">
            <a:avLst/>
          </a:prstGeom>
          <a:solidFill>
            <a:srgbClr val="FFFFFF"/>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a:solidFill>
                  <a:prstClr val="black"/>
                </a:solidFill>
                <a:latin typeface="Calibri"/>
                <a:ea typeface="+mn-ea"/>
                <a:cs typeface="+mn-cs"/>
              </a:rPr>
              <a:t>EO Data Stewardship Definitions</a:t>
            </a:r>
          </a:p>
        </p:txBody>
      </p:sp>
      <p:sp>
        <p:nvSpPr>
          <p:cNvPr id="28" name="Rectangle 27"/>
          <p:cNvSpPr>
            <a:spLocks noChangeArrowheads="1"/>
          </p:cNvSpPr>
          <p:nvPr/>
        </p:nvSpPr>
        <p:spPr bwMode="auto">
          <a:xfrm>
            <a:off x="4071265" y="2372071"/>
            <a:ext cx="1512887" cy="792163"/>
          </a:xfrm>
          <a:prstGeom prst="rect">
            <a:avLst/>
          </a:prstGeom>
          <a:solidFill>
            <a:srgbClr val="B0C991"/>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dirty="0">
                <a:solidFill>
                  <a:prstClr val="black"/>
                </a:solidFill>
                <a:latin typeface="Calibri"/>
                <a:ea typeface="+mn-ea"/>
                <a:cs typeface="+mn-cs"/>
              </a:rPr>
              <a:t>CEOS EO Space Data Sets</a:t>
            </a:r>
          </a:p>
        </p:txBody>
      </p:sp>
      <p:sp>
        <p:nvSpPr>
          <p:cNvPr id="29" name="Rectangle 28"/>
          <p:cNvSpPr>
            <a:spLocks noChangeArrowheads="1"/>
          </p:cNvSpPr>
          <p:nvPr/>
        </p:nvSpPr>
        <p:spPr bwMode="auto">
          <a:xfrm>
            <a:off x="6566815" y="1148109"/>
            <a:ext cx="1938066" cy="792162"/>
          </a:xfrm>
          <a:prstGeom prst="rect">
            <a:avLst/>
          </a:prstGeom>
          <a:solidFill>
            <a:srgbClr val="9DC7B3"/>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dirty="0">
                <a:solidFill>
                  <a:schemeClr val="tx1"/>
                </a:solidFill>
                <a:latin typeface="Calibri"/>
                <a:ea typeface="+mn-ea"/>
                <a:cs typeface="+mn-cs"/>
              </a:rPr>
              <a:t>EO Data Stewardship </a:t>
            </a:r>
            <a:br>
              <a:rPr lang="en-US" sz="1400" b="1" kern="0" dirty="0">
                <a:solidFill>
                  <a:schemeClr val="tx1"/>
                </a:solidFill>
                <a:latin typeface="Calibri"/>
                <a:ea typeface="+mn-ea"/>
                <a:cs typeface="+mn-cs"/>
              </a:rPr>
            </a:br>
            <a:r>
              <a:rPr lang="en-US" sz="1400" b="1" kern="0" dirty="0">
                <a:solidFill>
                  <a:schemeClr val="tx1"/>
                </a:solidFill>
                <a:latin typeface="Calibri"/>
                <a:ea typeface="+mn-ea"/>
                <a:cs typeface="+mn-cs"/>
              </a:rPr>
              <a:t>Cooperative Framework</a:t>
            </a:r>
          </a:p>
        </p:txBody>
      </p:sp>
      <p:cxnSp>
        <p:nvCxnSpPr>
          <p:cNvPr id="27658" name="Straight Arrow Connector 29"/>
          <p:cNvCxnSpPr>
            <a:cxnSpLocks noChangeShapeType="1"/>
            <a:stCxn id="28" idx="2"/>
            <a:endCxn id="24" idx="0"/>
          </p:cNvCxnSpPr>
          <p:nvPr/>
        </p:nvCxnSpPr>
        <p:spPr bwMode="auto">
          <a:xfrm>
            <a:off x="4828502" y="3164234"/>
            <a:ext cx="0" cy="398462"/>
          </a:xfrm>
          <a:prstGeom prst="straightConnector1">
            <a:avLst/>
          </a:prstGeom>
          <a:noFill/>
          <a:ln w="19050">
            <a:solidFill>
              <a:srgbClr val="4F6228"/>
            </a:solidFill>
            <a:round/>
            <a:headEnd type="arrow" w="med" len="med"/>
            <a:tailEnd/>
          </a:ln>
          <a:extLst>
            <a:ext uri="{909E8E84-426E-40dd-AFC4-6F175D3DCCD1}">
              <a14:hiddenFill xmlns:a14="http://schemas.microsoft.com/office/drawing/2010/main">
                <a:noFill/>
              </a14:hiddenFill>
            </a:ext>
          </a:extLst>
        </p:spPr>
      </p:cxnSp>
      <p:sp>
        <p:nvSpPr>
          <p:cNvPr id="33" name="Rectangle 32"/>
          <p:cNvSpPr>
            <a:spLocks noChangeArrowheads="1"/>
          </p:cNvSpPr>
          <p:nvPr/>
        </p:nvSpPr>
        <p:spPr bwMode="auto">
          <a:xfrm>
            <a:off x="5630190" y="4858096"/>
            <a:ext cx="1512887" cy="792163"/>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dirty="0">
                <a:solidFill>
                  <a:schemeClr val="tx1"/>
                </a:solidFill>
                <a:latin typeface="Calibri"/>
                <a:ea typeface="+mn-ea"/>
                <a:cs typeface="+mn-cs"/>
              </a:rPr>
              <a:t>Preserved Data </a:t>
            </a:r>
            <a:endParaRPr lang="de-DE" sz="1400" b="1" kern="0" dirty="0" smtClean="0">
              <a:solidFill>
                <a:schemeClr val="tx1"/>
              </a:solidFill>
              <a:latin typeface="Calibri"/>
              <a:ea typeface="+mn-ea"/>
              <a:cs typeface="+mn-cs"/>
            </a:endParaRPr>
          </a:p>
          <a:p>
            <a:pPr algn="ctr" fontAlgn="auto">
              <a:spcBef>
                <a:spcPts val="0"/>
              </a:spcBef>
              <a:spcAft>
                <a:spcPts val="0"/>
              </a:spcAft>
              <a:defRPr/>
            </a:pPr>
            <a:r>
              <a:rPr lang="de-DE" sz="1400" b="1" kern="0" dirty="0" smtClean="0">
                <a:solidFill>
                  <a:schemeClr val="tx1"/>
                </a:solidFill>
                <a:latin typeface="Calibri"/>
                <a:ea typeface="+mn-ea"/>
                <a:cs typeface="+mn-cs"/>
              </a:rPr>
              <a:t>Set </a:t>
            </a:r>
            <a:r>
              <a:rPr lang="de-DE" sz="1400" b="1" kern="0" dirty="0">
                <a:solidFill>
                  <a:schemeClr val="tx1"/>
                </a:solidFill>
                <a:latin typeface="Calibri"/>
                <a:ea typeface="+mn-ea"/>
                <a:cs typeface="+mn-cs"/>
              </a:rPr>
              <a:t>Content</a:t>
            </a:r>
          </a:p>
        </p:txBody>
      </p:sp>
      <p:sp>
        <p:nvSpPr>
          <p:cNvPr id="34" name="Rectangle 33"/>
          <p:cNvSpPr>
            <a:spLocks noChangeArrowheads="1"/>
          </p:cNvSpPr>
          <p:nvPr/>
        </p:nvSpPr>
        <p:spPr bwMode="auto">
          <a:xfrm>
            <a:off x="2318665" y="4859684"/>
            <a:ext cx="1512887" cy="790575"/>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a:solidFill>
                  <a:prstClr val="black"/>
                </a:solidFill>
                <a:latin typeface="Calibri"/>
                <a:ea typeface="+mn-ea"/>
                <a:cs typeface="+mn-cs"/>
              </a:rPr>
              <a:t>Persistent Identifiers Best Practice</a:t>
            </a:r>
          </a:p>
        </p:txBody>
      </p:sp>
      <p:sp>
        <p:nvSpPr>
          <p:cNvPr id="35" name="Rectangle 34"/>
          <p:cNvSpPr>
            <a:spLocks noChangeArrowheads="1"/>
          </p:cNvSpPr>
          <p:nvPr/>
        </p:nvSpPr>
        <p:spPr bwMode="auto">
          <a:xfrm>
            <a:off x="6668954" y="2330276"/>
            <a:ext cx="1512887" cy="790575"/>
          </a:xfrm>
          <a:prstGeom prst="rect">
            <a:avLst/>
          </a:prstGeom>
          <a:solidFill>
            <a:srgbClr val="E9F2D6"/>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dirty="0">
                <a:solidFill>
                  <a:prstClr val="black"/>
                </a:solidFill>
                <a:latin typeface="Calibri"/>
                <a:ea typeface="+mn-ea"/>
                <a:cs typeface="+mn-cs"/>
              </a:rPr>
              <a:t>Data </a:t>
            </a:r>
            <a:r>
              <a:rPr lang="de-DE" sz="1400" b="1" kern="0" dirty="0" err="1">
                <a:solidFill>
                  <a:prstClr val="black"/>
                </a:solidFill>
                <a:latin typeface="Calibri"/>
                <a:ea typeface="+mn-ea"/>
                <a:cs typeface="+mn-cs"/>
              </a:rPr>
              <a:t>Purge</a:t>
            </a:r>
            <a:r>
              <a:rPr lang="de-DE" sz="1400" b="1" kern="0" dirty="0">
                <a:solidFill>
                  <a:prstClr val="black"/>
                </a:solidFill>
                <a:latin typeface="Calibri"/>
                <a:ea typeface="+mn-ea"/>
                <a:cs typeface="+mn-cs"/>
              </a:rPr>
              <a:t> Alert </a:t>
            </a:r>
            <a:r>
              <a:rPr lang="de-DE" sz="1400" b="1" kern="0" dirty="0" err="1">
                <a:solidFill>
                  <a:prstClr val="black"/>
                </a:solidFill>
                <a:latin typeface="Calibri"/>
                <a:ea typeface="+mn-ea"/>
                <a:cs typeface="+mn-cs"/>
              </a:rPr>
              <a:t>Procedure</a:t>
            </a:r>
            <a:endParaRPr lang="de-DE" sz="1400" b="1" kern="0" dirty="0">
              <a:solidFill>
                <a:prstClr val="black"/>
              </a:solidFill>
              <a:latin typeface="Calibri"/>
              <a:ea typeface="+mn-ea"/>
              <a:cs typeface="+mn-cs"/>
            </a:endParaRPr>
          </a:p>
        </p:txBody>
      </p:sp>
      <p:sp>
        <p:nvSpPr>
          <p:cNvPr id="36" name="Rectangle 35"/>
          <p:cNvSpPr>
            <a:spLocks noChangeArrowheads="1"/>
          </p:cNvSpPr>
          <p:nvPr/>
        </p:nvSpPr>
        <p:spPr bwMode="auto">
          <a:xfrm>
            <a:off x="3893465" y="1114771"/>
            <a:ext cx="1871662" cy="874713"/>
          </a:xfrm>
          <a:prstGeom prst="rect">
            <a:avLst/>
          </a:prstGeom>
          <a:solidFill>
            <a:srgbClr val="9DC7B3"/>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a:solidFill>
                  <a:schemeClr val="tx1"/>
                </a:solidFill>
                <a:latin typeface="Calibri"/>
                <a:ea typeface="+mn-ea"/>
                <a:cs typeface="+mn-cs"/>
              </a:rPr>
              <a:t>Individual organizations'</a:t>
            </a:r>
            <a:br>
              <a:rPr lang="en-US" sz="1400" b="1" kern="0">
                <a:solidFill>
                  <a:schemeClr val="tx1"/>
                </a:solidFill>
                <a:latin typeface="Calibri"/>
                <a:ea typeface="+mn-ea"/>
                <a:cs typeface="+mn-cs"/>
              </a:rPr>
            </a:br>
            <a:r>
              <a:rPr lang="en-US" sz="1400" b="1" kern="0">
                <a:solidFill>
                  <a:schemeClr val="tx1"/>
                </a:solidFill>
                <a:latin typeface="Calibri"/>
                <a:ea typeface="+mn-ea"/>
                <a:cs typeface="+mn-cs"/>
              </a:rPr>
              <a:t> policies (stewardship, access, ...)</a:t>
            </a:r>
          </a:p>
        </p:txBody>
      </p:sp>
      <p:cxnSp>
        <p:nvCxnSpPr>
          <p:cNvPr id="27663" name="Straight Arrow Connector 37"/>
          <p:cNvCxnSpPr>
            <a:cxnSpLocks noChangeShapeType="1"/>
            <a:endCxn id="24" idx="2"/>
          </p:cNvCxnSpPr>
          <p:nvPr/>
        </p:nvCxnSpPr>
        <p:spPr bwMode="auto">
          <a:xfrm flipV="1">
            <a:off x="4825327" y="4354859"/>
            <a:ext cx="3175" cy="338137"/>
          </a:xfrm>
          <a:prstGeom prst="straightConnector1">
            <a:avLst/>
          </a:prstGeom>
          <a:noFill/>
          <a:ln w="19050">
            <a:solidFill>
              <a:srgbClr val="4F6228"/>
            </a:solidFill>
            <a:round/>
            <a:headEnd/>
            <a:tailEnd type="arrow" w="med" len="med"/>
          </a:ln>
          <a:extLst>
            <a:ext uri="{909E8E84-426E-40dd-AFC4-6F175D3DCCD1}">
              <a14:hiddenFill xmlns:a14="http://schemas.microsoft.com/office/drawing/2010/main">
                <a:noFill/>
              </a14:hiddenFill>
            </a:ext>
          </a:extLst>
        </p:spPr>
      </p:cxnSp>
      <p:sp>
        <p:nvSpPr>
          <p:cNvPr id="27664" name="TextBox 2"/>
          <p:cNvSpPr txBox="1">
            <a:spLocks noChangeArrowheads="1"/>
          </p:cNvSpPr>
          <p:nvPr/>
        </p:nvSpPr>
        <p:spPr bwMode="auto">
          <a:xfrm>
            <a:off x="3923627" y="3295996"/>
            <a:ext cx="91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a:solidFill>
                  <a:schemeClr val="tx1"/>
                </a:solidFill>
              </a:rPr>
              <a:t>Applied to</a:t>
            </a:r>
            <a:endParaRPr lang="en-US" sz="1000" b="1">
              <a:solidFill>
                <a:schemeClr val="tx1"/>
              </a:solidFill>
            </a:endParaRPr>
          </a:p>
        </p:txBody>
      </p:sp>
      <p:sp>
        <p:nvSpPr>
          <p:cNvPr id="37" name="Rectangle 36"/>
          <p:cNvSpPr>
            <a:spLocks noChangeArrowheads="1"/>
          </p:cNvSpPr>
          <p:nvPr/>
        </p:nvSpPr>
        <p:spPr bwMode="auto">
          <a:xfrm>
            <a:off x="3996769" y="5836961"/>
            <a:ext cx="1512888" cy="790575"/>
          </a:xfrm>
          <a:prstGeom prst="rect">
            <a:avLst/>
          </a:prstGeom>
          <a:solidFill>
            <a:srgbClr val="E9F2D6"/>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a:defRPr/>
            </a:pPr>
            <a:r>
              <a:rPr lang="de-DE" sz="1400" b="1">
                <a:solidFill>
                  <a:srgbClr val="000000"/>
                </a:solidFill>
                <a:latin typeface="Calibri" charset="0"/>
              </a:rPr>
              <a:t>…</a:t>
            </a:r>
          </a:p>
        </p:txBody>
      </p:sp>
      <p:sp>
        <p:nvSpPr>
          <p:cNvPr id="27666" name="TextBox 29"/>
          <p:cNvSpPr txBox="1">
            <a:spLocks noChangeArrowheads="1"/>
          </p:cNvSpPr>
          <p:nvPr/>
        </p:nvSpPr>
        <p:spPr bwMode="auto">
          <a:xfrm>
            <a:off x="3966490" y="4423121"/>
            <a:ext cx="755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a:solidFill>
                  <a:schemeClr val="tx1"/>
                </a:solidFill>
              </a:rPr>
              <a:t>Support</a:t>
            </a:r>
            <a:endParaRPr lang="en-US" sz="1000" b="1">
              <a:solidFill>
                <a:schemeClr val="tx1"/>
              </a:solidFill>
            </a:endParaRPr>
          </a:p>
        </p:txBody>
      </p:sp>
      <p:sp>
        <p:nvSpPr>
          <p:cNvPr id="27667" name="TextBox 71"/>
          <p:cNvSpPr txBox="1">
            <a:spLocks noChangeArrowheads="1"/>
          </p:cNvSpPr>
          <p:nvPr/>
        </p:nvSpPr>
        <p:spPr bwMode="auto">
          <a:xfrm>
            <a:off x="445415" y="5866159"/>
            <a:ext cx="17287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Technical implementation procedures</a:t>
            </a:r>
            <a:endParaRPr lang="en-US" sz="1000" b="1" i="1">
              <a:solidFill>
                <a:schemeClr val="tx1"/>
              </a:solidFill>
            </a:endParaRPr>
          </a:p>
        </p:txBody>
      </p:sp>
      <p:sp>
        <p:nvSpPr>
          <p:cNvPr id="27668" name="TextBox 72"/>
          <p:cNvSpPr txBox="1">
            <a:spLocks noChangeArrowheads="1"/>
          </p:cNvSpPr>
          <p:nvPr/>
        </p:nvSpPr>
        <p:spPr bwMode="auto">
          <a:xfrm>
            <a:off x="445415" y="4858096"/>
            <a:ext cx="17287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Guidelines and best practices on specific topics</a:t>
            </a:r>
            <a:endParaRPr lang="en-US" sz="1000" b="1" i="1">
              <a:solidFill>
                <a:schemeClr val="tx1"/>
              </a:solidFill>
            </a:endParaRPr>
          </a:p>
        </p:txBody>
      </p:sp>
      <p:sp>
        <p:nvSpPr>
          <p:cNvPr id="27669" name="TextBox 76"/>
          <p:cNvSpPr txBox="1">
            <a:spLocks noChangeArrowheads="1"/>
          </p:cNvSpPr>
          <p:nvPr/>
        </p:nvSpPr>
        <p:spPr bwMode="auto">
          <a:xfrm>
            <a:off x="445415" y="3883371"/>
            <a:ext cx="1728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General guidelines and best practices</a:t>
            </a:r>
            <a:endParaRPr lang="en-US" sz="1000" b="1" i="1">
              <a:solidFill>
                <a:schemeClr val="tx1"/>
              </a:solidFill>
            </a:endParaRPr>
          </a:p>
        </p:txBody>
      </p:sp>
      <p:sp>
        <p:nvSpPr>
          <p:cNvPr id="27670" name="Rectangle 67"/>
          <p:cNvSpPr>
            <a:spLocks noChangeArrowheads="1"/>
          </p:cNvSpPr>
          <p:nvPr/>
        </p:nvSpPr>
        <p:spPr bwMode="auto">
          <a:xfrm>
            <a:off x="2174202" y="4715221"/>
            <a:ext cx="6769100" cy="2087563"/>
          </a:xfrm>
          <a:prstGeom prst="rect">
            <a:avLst/>
          </a:pr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Rectangle 84"/>
          <p:cNvSpPr>
            <a:spLocks noChangeArrowheads="1"/>
          </p:cNvSpPr>
          <p:nvPr/>
        </p:nvSpPr>
        <p:spPr bwMode="auto">
          <a:xfrm>
            <a:off x="7285952" y="4858096"/>
            <a:ext cx="1512888" cy="792163"/>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a:defRPr/>
            </a:pPr>
            <a:r>
              <a:rPr lang="de-DE" sz="1400" b="1">
                <a:solidFill>
                  <a:schemeClr val="tx1"/>
                </a:solidFill>
                <a:latin typeface="Calibri" charset="0"/>
              </a:rPr>
              <a:t>…</a:t>
            </a:r>
          </a:p>
        </p:txBody>
      </p:sp>
      <p:sp>
        <p:nvSpPr>
          <p:cNvPr id="27672" name="TextBox 85"/>
          <p:cNvSpPr txBox="1">
            <a:spLocks noChangeArrowheads="1"/>
          </p:cNvSpPr>
          <p:nvPr/>
        </p:nvSpPr>
        <p:spPr bwMode="auto">
          <a:xfrm>
            <a:off x="445415" y="2699096"/>
            <a:ext cx="1728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High level framework documents</a:t>
            </a:r>
            <a:endParaRPr lang="en-US" sz="1000" b="1" i="1">
              <a:solidFill>
                <a:schemeClr val="tx1"/>
              </a:solidFill>
            </a:endParaRPr>
          </a:p>
        </p:txBody>
      </p:sp>
      <p:cxnSp>
        <p:nvCxnSpPr>
          <p:cNvPr id="27673" name="Straight Arrow Connector 37"/>
          <p:cNvCxnSpPr>
            <a:cxnSpLocks noChangeShapeType="1"/>
            <a:stCxn id="29" idx="1"/>
            <a:endCxn id="36" idx="3"/>
          </p:cNvCxnSpPr>
          <p:nvPr/>
        </p:nvCxnSpPr>
        <p:spPr bwMode="auto">
          <a:xfrm flipH="1">
            <a:off x="5765127" y="1544190"/>
            <a:ext cx="801688" cy="7938"/>
          </a:xfrm>
          <a:prstGeom prst="straightConnector1">
            <a:avLst/>
          </a:prstGeom>
          <a:noFill/>
          <a:ln w="19050">
            <a:solidFill>
              <a:srgbClr val="4F6228"/>
            </a:solidFill>
            <a:round/>
            <a:headEnd type="arrow" w="med" len="med"/>
            <a:tailEnd/>
          </a:ln>
          <a:extLst>
            <a:ext uri="{909E8E84-426E-40dd-AFC4-6F175D3DCCD1}">
              <a14:hiddenFill xmlns:a14="http://schemas.microsoft.com/office/drawing/2010/main">
                <a:noFill/>
              </a14:hiddenFill>
            </a:ext>
          </a:extLst>
        </p:spPr>
      </p:cxnSp>
      <p:cxnSp>
        <p:nvCxnSpPr>
          <p:cNvPr id="27674" name="Straight Arrow Connector 37"/>
          <p:cNvCxnSpPr>
            <a:cxnSpLocks noChangeShapeType="1"/>
            <a:stCxn id="28" idx="0"/>
            <a:endCxn id="36" idx="2"/>
          </p:cNvCxnSpPr>
          <p:nvPr/>
        </p:nvCxnSpPr>
        <p:spPr bwMode="auto">
          <a:xfrm flipV="1">
            <a:off x="4828502" y="1989484"/>
            <a:ext cx="1588" cy="382587"/>
          </a:xfrm>
          <a:prstGeom prst="straightConnector1">
            <a:avLst/>
          </a:prstGeom>
          <a:noFill/>
          <a:ln w="19050">
            <a:solidFill>
              <a:srgbClr val="4F6228"/>
            </a:solidFill>
            <a:round/>
            <a:headEnd type="arrow" w="med" len="med"/>
            <a:tailEnd/>
          </a:ln>
          <a:extLst>
            <a:ext uri="{909E8E84-426E-40dd-AFC4-6F175D3DCCD1}">
              <a14:hiddenFill xmlns:a14="http://schemas.microsoft.com/office/drawing/2010/main">
                <a:noFill/>
              </a14:hiddenFill>
            </a:ext>
          </a:extLst>
        </p:spPr>
      </p:cxnSp>
      <p:sp>
        <p:nvSpPr>
          <p:cNvPr id="27675" name="TextBox 116"/>
          <p:cNvSpPr txBox="1">
            <a:spLocks noChangeArrowheads="1"/>
          </p:cNvSpPr>
          <p:nvPr/>
        </p:nvSpPr>
        <p:spPr bwMode="auto">
          <a:xfrm>
            <a:off x="3829965" y="2113309"/>
            <a:ext cx="914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a:solidFill>
                  <a:schemeClr val="tx1"/>
                </a:solidFill>
              </a:rPr>
              <a:t>Applied to</a:t>
            </a:r>
            <a:endParaRPr lang="en-US" sz="1000" b="1">
              <a:solidFill>
                <a:schemeClr val="tx1"/>
              </a:solidFill>
            </a:endParaRPr>
          </a:p>
        </p:txBody>
      </p:sp>
      <p:pic>
        <p:nvPicPr>
          <p:cNvPr id="30" name="Picture 29"/>
          <p:cNvPicPr>
            <a:picLocks noChangeAspect="1"/>
          </p:cNvPicPr>
          <p:nvPr/>
        </p:nvPicPr>
        <p:blipFill>
          <a:blip r:embed="rId2"/>
          <a:stretch>
            <a:fillRect/>
          </a:stretch>
        </p:blipFill>
        <p:spPr>
          <a:xfrm>
            <a:off x="5357938" y="3972136"/>
            <a:ext cx="320796" cy="369914"/>
          </a:xfrm>
          <a:prstGeom prst="rect">
            <a:avLst/>
          </a:prstGeom>
        </p:spPr>
      </p:pic>
      <p:pic>
        <p:nvPicPr>
          <p:cNvPr id="31" name="Picture 30"/>
          <p:cNvPicPr>
            <a:picLocks noChangeAspect="1"/>
          </p:cNvPicPr>
          <p:nvPr/>
        </p:nvPicPr>
        <p:blipFill>
          <a:blip r:embed="rId2"/>
          <a:stretch>
            <a:fillRect/>
          </a:stretch>
        </p:blipFill>
        <p:spPr>
          <a:xfrm>
            <a:off x="3539570" y="5336274"/>
            <a:ext cx="320796" cy="369914"/>
          </a:xfrm>
          <a:prstGeom prst="rect">
            <a:avLst/>
          </a:prstGeom>
        </p:spPr>
      </p:pic>
      <p:pic>
        <p:nvPicPr>
          <p:cNvPr id="32" name="Picture 31"/>
          <p:cNvPicPr>
            <a:picLocks noChangeAspect="1"/>
          </p:cNvPicPr>
          <p:nvPr/>
        </p:nvPicPr>
        <p:blipFill>
          <a:blip r:embed="rId2"/>
          <a:stretch>
            <a:fillRect/>
          </a:stretch>
        </p:blipFill>
        <p:spPr>
          <a:xfrm>
            <a:off x="3510374" y="6372822"/>
            <a:ext cx="320796" cy="369914"/>
          </a:xfrm>
          <a:prstGeom prst="rect">
            <a:avLst/>
          </a:prstGeom>
        </p:spPr>
      </p:pic>
      <p:pic>
        <p:nvPicPr>
          <p:cNvPr id="38" name="Picture 37"/>
          <p:cNvPicPr>
            <a:picLocks noChangeAspect="1"/>
          </p:cNvPicPr>
          <p:nvPr/>
        </p:nvPicPr>
        <p:blipFill>
          <a:blip r:embed="rId3"/>
          <a:stretch>
            <a:fillRect/>
          </a:stretch>
        </p:blipFill>
        <p:spPr>
          <a:xfrm>
            <a:off x="5191983" y="5281569"/>
            <a:ext cx="720321" cy="442954"/>
          </a:xfrm>
          <a:prstGeom prst="rect">
            <a:avLst/>
          </a:prstGeom>
        </p:spPr>
      </p:pic>
      <p:pic>
        <p:nvPicPr>
          <p:cNvPr id="39" name="Picture 38"/>
          <p:cNvPicPr>
            <a:picLocks noChangeAspect="1"/>
          </p:cNvPicPr>
          <p:nvPr/>
        </p:nvPicPr>
        <p:blipFill>
          <a:blip r:embed="rId3"/>
          <a:stretch>
            <a:fillRect/>
          </a:stretch>
        </p:blipFill>
        <p:spPr>
          <a:xfrm>
            <a:off x="7942878" y="4017841"/>
            <a:ext cx="720321" cy="442954"/>
          </a:xfrm>
          <a:prstGeom prst="rect">
            <a:avLst/>
          </a:prstGeom>
        </p:spPr>
      </p:pic>
      <p:pic>
        <p:nvPicPr>
          <p:cNvPr id="40" name="Picture 39"/>
          <p:cNvPicPr>
            <a:picLocks noChangeAspect="1"/>
          </p:cNvPicPr>
          <p:nvPr/>
        </p:nvPicPr>
        <p:blipFill>
          <a:blip r:embed="rId4"/>
          <a:stretch>
            <a:fillRect/>
          </a:stretch>
        </p:blipFill>
        <p:spPr>
          <a:xfrm>
            <a:off x="7883244" y="2744660"/>
            <a:ext cx="500149" cy="443114"/>
          </a:xfrm>
          <a:prstGeom prst="rect">
            <a:avLst/>
          </a:prstGeom>
        </p:spPr>
      </p:pic>
    </p:spTree>
    <p:extLst>
      <p:ext uri="{BB962C8B-B14F-4D97-AF65-F5344CB8AC3E}">
        <p14:creationId xmlns:p14="http://schemas.microsoft.com/office/powerpoint/2010/main" val="188326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7" name="Straight Arrow Connector 46"/>
          <p:cNvCxnSpPr>
            <a:cxnSpLocks noChangeShapeType="1"/>
            <a:stCxn id="3" idx="1"/>
          </p:cNvCxnSpPr>
          <p:nvPr/>
        </p:nvCxnSpPr>
        <p:spPr bwMode="auto">
          <a:xfrm flipH="1" flipV="1">
            <a:off x="1698949" y="4039990"/>
            <a:ext cx="1864939" cy="1078"/>
          </a:xfrm>
          <a:prstGeom prst="straightConnector1">
            <a:avLst/>
          </a:prstGeom>
          <a:noFill/>
          <a:ln w="38100">
            <a:solidFill>
              <a:schemeClr val="bg2"/>
            </a:solidFill>
            <a:round/>
            <a:headEnd type="arrow" w="med" len="me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4338" name="Title 1"/>
          <p:cNvSpPr>
            <a:spLocks noGrp="1"/>
          </p:cNvSpPr>
          <p:nvPr>
            <p:ph type="title"/>
          </p:nvPr>
        </p:nvSpPr>
        <p:spPr>
          <a:xfrm>
            <a:off x="323850" y="-47482"/>
            <a:ext cx="7550150" cy="1077218"/>
          </a:xfrm>
        </p:spPr>
        <p:txBody>
          <a:bodyPr/>
          <a:lstStyle/>
          <a:p>
            <a:r>
              <a:rPr lang="en-GB" sz="3200" dirty="0">
                <a:latin typeface="Calibri" charset="0"/>
                <a:ea typeface="ＭＳ Ｐゴシック" charset="0"/>
                <a:cs typeface="Calibri" charset="0"/>
              </a:rPr>
              <a:t>Data Stewardship Best Practices/Guidelines </a:t>
            </a:r>
            <a:r>
              <a:rPr lang="en-GB" sz="3200" dirty="0" smtClean="0">
                <a:latin typeface="Calibri" charset="0"/>
                <a:ea typeface="ＭＳ Ｐゴシック" charset="0"/>
                <a:cs typeface="Calibri" charset="0"/>
              </a:rPr>
              <a:t>Drafting/Approval Cycle</a:t>
            </a:r>
            <a:endParaRPr lang="en-GB" sz="3200" dirty="0">
              <a:latin typeface="Calibri" charset="0"/>
              <a:ea typeface="ＭＳ Ｐゴシック" charset="0"/>
              <a:cs typeface="Calibri" charset="0"/>
            </a:endParaRPr>
          </a:p>
        </p:txBody>
      </p:sp>
      <p:sp>
        <p:nvSpPr>
          <p:cNvPr id="3" name="TextBox 2"/>
          <p:cNvSpPr txBox="1"/>
          <p:nvPr/>
        </p:nvSpPr>
        <p:spPr>
          <a:xfrm>
            <a:off x="3563888" y="3573016"/>
            <a:ext cx="1440159" cy="936104"/>
          </a:xfrm>
          <a:prstGeom prst="rect">
            <a:avLst/>
          </a:prstGeom>
          <a:solidFill>
            <a:srgbClr val="A3CA64"/>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400" b="1">
                <a:solidFill>
                  <a:schemeClr val="tx1"/>
                </a:solidFill>
                <a:latin typeface="Arial" panose="020B0604020202020204" pitchFamily="34" charset="0"/>
                <a:cs typeface="Arial" panose="020B0604020202020204" pitchFamily="34" charset="0"/>
              </a:rPr>
              <a:t>CEOS-WGISS</a:t>
            </a:r>
            <a:r>
              <a:rPr lang="en-US" sz="1400">
                <a:solidFill>
                  <a:schemeClr val="tx1"/>
                </a:solidFill>
                <a:latin typeface="Arial" panose="020B0604020202020204" pitchFamily="34" charset="0"/>
                <a:cs typeface="Arial" panose="020B0604020202020204" pitchFamily="34" charset="0"/>
              </a:rPr>
              <a:t> DSIG</a:t>
            </a:r>
          </a:p>
        </p:txBody>
      </p:sp>
      <p:sp>
        <p:nvSpPr>
          <p:cNvPr id="29" name="TextBox 28"/>
          <p:cNvSpPr txBox="1"/>
          <p:nvPr/>
        </p:nvSpPr>
        <p:spPr>
          <a:xfrm>
            <a:off x="294653" y="3208421"/>
            <a:ext cx="1440159" cy="1510632"/>
          </a:xfrm>
          <a:prstGeom prst="rect">
            <a:avLst/>
          </a:prstGeom>
          <a:solidFill>
            <a:srgbClr val="C4DD9B"/>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400" b="1" dirty="0" smtClean="0">
                <a:solidFill>
                  <a:schemeClr val="tx1"/>
                </a:solidFill>
                <a:latin typeface="Arial" panose="020B0604020202020204" pitchFamily="34" charset="0"/>
                <a:cs typeface="Arial" panose="020B0604020202020204" pitchFamily="34" charset="0"/>
              </a:rPr>
              <a:t>ESA LTDP Team and GSCB</a:t>
            </a:r>
            <a:r>
              <a:rPr lang="en-US" sz="1400" dirty="0" smtClean="0">
                <a:solidFill>
                  <a:schemeClr val="tx1"/>
                </a:solidFill>
                <a:latin typeface="Arial" panose="020B0604020202020204" pitchFamily="34" charset="0"/>
                <a:cs typeface="Arial" panose="020B0604020202020204" pitchFamily="34" charset="0"/>
              </a:rPr>
              <a:t> </a:t>
            </a:r>
          </a:p>
          <a:p>
            <a:pPr algn="ctr">
              <a:defRPr/>
            </a:pPr>
            <a:r>
              <a:rPr lang="en-US" sz="1400" dirty="0" smtClean="0">
                <a:solidFill>
                  <a:schemeClr val="tx1"/>
                </a:solidFill>
                <a:latin typeface="Arial" panose="020B0604020202020204" pitchFamily="34" charset="0"/>
                <a:cs typeface="Arial" panose="020B0604020202020204" pitchFamily="34" charset="0"/>
              </a:rPr>
              <a:t>LTDP </a:t>
            </a:r>
            <a:r>
              <a:rPr lang="en-US" sz="1400" dirty="0">
                <a:solidFill>
                  <a:schemeClr val="tx1"/>
                </a:solidFill>
                <a:latin typeface="Arial" panose="020B0604020202020204" pitchFamily="34" charset="0"/>
                <a:cs typeface="Arial" panose="020B0604020202020204" pitchFamily="34" charset="0"/>
              </a:rPr>
              <a:t>WG</a:t>
            </a:r>
          </a:p>
        </p:txBody>
      </p:sp>
      <p:sp>
        <p:nvSpPr>
          <p:cNvPr id="5" name="Circular Arrow 4"/>
          <p:cNvSpPr/>
          <p:nvPr/>
        </p:nvSpPr>
        <p:spPr bwMode="auto">
          <a:xfrm>
            <a:off x="6881714" y="5590148"/>
            <a:ext cx="1296144" cy="1008112"/>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400" b="1">
                <a:solidFill>
                  <a:schemeClr val="bg2">
                    <a:lumMod val="50000"/>
                  </a:schemeClr>
                </a:solidFill>
                <a:latin typeface="Arial" panose="020B0604020202020204" pitchFamily="34" charset="0"/>
                <a:cs typeface="Arial" panose="020B0604020202020204" pitchFamily="34" charset="0"/>
              </a:rPr>
              <a:t>OGC</a:t>
            </a:r>
          </a:p>
        </p:txBody>
      </p:sp>
      <p:sp>
        <p:nvSpPr>
          <p:cNvPr id="30" name="Circular Arrow 29"/>
          <p:cNvSpPr/>
          <p:nvPr/>
        </p:nvSpPr>
        <p:spPr bwMode="auto">
          <a:xfrm>
            <a:off x="5090414" y="5682132"/>
            <a:ext cx="1296144" cy="1008112"/>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400" b="1">
                <a:solidFill>
                  <a:schemeClr val="bg2">
                    <a:lumMod val="50000"/>
                  </a:schemeClr>
                </a:solidFill>
                <a:latin typeface="Arial" panose="020B0604020202020204" pitchFamily="34" charset="0"/>
                <a:cs typeface="Arial" panose="020B0604020202020204" pitchFamily="34" charset="0"/>
              </a:rPr>
              <a:t>CCSDS</a:t>
            </a:r>
          </a:p>
        </p:txBody>
      </p:sp>
      <p:sp>
        <p:nvSpPr>
          <p:cNvPr id="39" name="Circular Arrow 38"/>
          <p:cNvSpPr/>
          <p:nvPr/>
        </p:nvSpPr>
        <p:spPr bwMode="auto">
          <a:xfrm>
            <a:off x="3947946" y="2094815"/>
            <a:ext cx="1296144" cy="1008112"/>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400" b="1">
                <a:solidFill>
                  <a:schemeClr val="bg2">
                    <a:lumMod val="50000"/>
                  </a:schemeClr>
                </a:solidFill>
                <a:latin typeface="Arial" panose="020B0604020202020204" pitchFamily="34" charset="0"/>
                <a:cs typeface="Arial" panose="020B0604020202020204" pitchFamily="34" charset="0"/>
              </a:rPr>
              <a:t>CEOS</a:t>
            </a:r>
          </a:p>
        </p:txBody>
      </p:sp>
      <p:sp>
        <p:nvSpPr>
          <p:cNvPr id="40" name="Circular Arrow 39"/>
          <p:cNvSpPr/>
          <p:nvPr/>
        </p:nvSpPr>
        <p:spPr bwMode="auto">
          <a:xfrm>
            <a:off x="3061754" y="1162809"/>
            <a:ext cx="864096" cy="672075"/>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200" b="1">
                <a:solidFill>
                  <a:schemeClr val="bg2">
                    <a:lumMod val="50000"/>
                  </a:schemeClr>
                </a:solidFill>
                <a:latin typeface="Arial" panose="020B0604020202020204" pitchFamily="34" charset="0"/>
                <a:cs typeface="Arial" panose="020B0604020202020204" pitchFamily="34" charset="0"/>
              </a:rPr>
              <a:t>USA</a:t>
            </a:r>
          </a:p>
        </p:txBody>
      </p:sp>
      <p:sp>
        <p:nvSpPr>
          <p:cNvPr id="41" name="Circular Arrow 40"/>
          <p:cNvSpPr/>
          <p:nvPr/>
        </p:nvSpPr>
        <p:spPr bwMode="auto">
          <a:xfrm>
            <a:off x="4379994" y="895351"/>
            <a:ext cx="864096" cy="672075"/>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200" b="1">
                <a:solidFill>
                  <a:schemeClr val="bg2">
                    <a:lumMod val="50000"/>
                  </a:schemeClr>
                </a:solidFill>
                <a:latin typeface="Arial" panose="020B0604020202020204" pitchFamily="34" charset="0"/>
                <a:cs typeface="Arial" panose="020B0604020202020204" pitchFamily="34" charset="0"/>
              </a:rPr>
              <a:t>Japan</a:t>
            </a:r>
          </a:p>
        </p:txBody>
      </p:sp>
      <p:sp>
        <p:nvSpPr>
          <p:cNvPr id="42" name="Circular Arrow 41"/>
          <p:cNvSpPr/>
          <p:nvPr/>
        </p:nvSpPr>
        <p:spPr bwMode="auto">
          <a:xfrm>
            <a:off x="5474371" y="1222191"/>
            <a:ext cx="864096" cy="672075"/>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200" b="1">
                <a:solidFill>
                  <a:schemeClr val="bg2">
                    <a:lumMod val="50000"/>
                  </a:schemeClr>
                </a:solidFill>
                <a:latin typeface="Arial" panose="020B0604020202020204" pitchFamily="34" charset="0"/>
                <a:cs typeface="Arial" panose="020B0604020202020204" pitchFamily="34" charset="0"/>
              </a:rPr>
              <a:t>Brazil</a:t>
            </a:r>
          </a:p>
        </p:txBody>
      </p:sp>
      <p:sp>
        <p:nvSpPr>
          <p:cNvPr id="43" name="Circular Arrow 42"/>
          <p:cNvSpPr/>
          <p:nvPr/>
        </p:nvSpPr>
        <p:spPr bwMode="auto">
          <a:xfrm>
            <a:off x="5820154" y="2119487"/>
            <a:ext cx="864096" cy="672075"/>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200" b="1">
                <a:solidFill>
                  <a:schemeClr val="bg2">
                    <a:lumMod val="50000"/>
                  </a:schemeClr>
                </a:solidFill>
                <a:latin typeface="Arial" panose="020B0604020202020204" pitchFamily="34" charset="0"/>
                <a:cs typeface="Arial" panose="020B0604020202020204" pitchFamily="34" charset="0"/>
              </a:rPr>
              <a:t>Other</a:t>
            </a:r>
          </a:p>
        </p:txBody>
      </p:sp>
      <p:cxnSp>
        <p:nvCxnSpPr>
          <p:cNvPr id="20" name="Straight Arrow Connector 19"/>
          <p:cNvCxnSpPr>
            <a:cxnSpLocks noChangeShapeType="1"/>
          </p:cNvCxnSpPr>
          <p:nvPr/>
        </p:nvCxnSpPr>
        <p:spPr bwMode="auto">
          <a:xfrm flipH="1" flipV="1">
            <a:off x="3273011" y="2488531"/>
            <a:ext cx="685800" cy="114300"/>
          </a:xfrm>
          <a:prstGeom prst="straightConnector1">
            <a:avLst/>
          </a:prstGeom>
          <a:noFill/>
          <a:ln w="28575">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7" name="Circular Arrow 66"/>
          <p:cNvSpPr/>
          <p:nvPr/>
        </p:nvSpPr>
        <p:spPr bwMode="auto">
          <a:xfrm>
            <a:off x="2363770" y="2094815"/>
            <a:ext cx="864096" cy="672075"/>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200" b="1">
                <a:solidFill>
                  <a:schemeClr val="bg2">
                    <a:lumMod val="50000"/>
                  </a:schemeClr>
                </a:solidFill>
                <a:latin typeface="Arial" panose="020B0604020202020204" pitchFamily="34" charset="0"/>
                <a:cs typeface="Arial" panose="020B0604020202020204" pitchFamily="34" charset="0"/>
              </a:rPr>
              <a:t>Europe</a:t>
            </a:r>
          </a:p>
        </p:txBody>
      </p:sp>
      <p:cxnSp>
        <p:nvCxnSpPr>
          <p:cNvPr id="70" name="Straight Arrow Connector 69"/>
          <p:cNvCxnSpPr>
            <a:cxnSpLocks noChangeShapeType="1"/>
          </p:cNvCxnSpPr>
          <p:nvPr/>
        </p:nvCxnSpPr>
        <p:spPr bwMode="auto">
          <a:xfrm flipH="1" flipV="1">
            <a:off x="3773073" y="1794794"/>
            <a:ext cx="395288" cy="465137"/>
          </a:xfrm>
          <a:prstGeom prst="straightConnector1">
            <a:avLst/>
          </a:prstGeom>
          <a:noFill/>
          <a:ln w="28575">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74" name="Straight Arrow Connector 73"/>
          <p:cNvCxnSpPr>
            <a:cxnSpLocks noChangeShapeType="1"/>
          </p:cNvCxnSpPr>
          <p:nvPr/>
        </p:nvCxnSpPr>
        <p:spPr bwMode="auto">
          <a:xfrm flipV="1">
            <a:off x="4709698" y="1566194"/>
            <a:ext cx="84138" cy="563562"/>
          </a:xfrm>
          <a:prstGeom prst="straightConnector1">
            <a:avLst/>
          </a:prstGeom>
          <a:noFill/>
          <a:ln w="28575">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77" name="Straight Arrow Connector 76"/>
          <p:cNvCxnSpPr>
            <a:cxnSpLocks noChangeShapeType="1"/>
          </p:cNvCxnSpPr>
          <p:nvPr/>
        </p:nvCxnSpPr>
        <p:spPr bwMode="auto">
          <a:xfrm flipV="1">
            <a:off x="5074823" y="1815431"/>
            <a:ext cx="511175" cy="404813"/>
          </a:xfrm>
          <a:prstGeom prst="straightConnector1">
            <a:avLst/>
          </a:prstGeom>
          <a:noFill/>
          <a:ln w="28575">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81" name="Straight Arrow Connector 80"/>
          <p:cNvCxnSpPr>
            <a:cxnSpLocks noChangeShapeType="1"/>
          </p:cNvCxnSpPr>
          <p:nvPr/>
        </p:nvCxnSpPr>
        <p:spPr bwMode="auto">
          <a:xfrm flipV="1">
            <a:off x="5219286" y="2498056"/>
            <a:ext cx="615950" cy="106363"/>
          </a:xfrm>
          <a:prstGeom prst="straightConnector1">
            <a:avLst/>
          </a:prstGeom>
          <a:noFill/>
          <a:ln w="28575">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87" name="Straight Arrow Connector 86"/>
          <p:cNvCxnSpPr>
            <a:cxnSpLocks noChangeShapeType="1"/>
            <a:endCxn id="3" idx="0"/>
          </p:cNvCxnSpPr>
          <p:nvPr/>
        </p:nvCxnSpPr>
        <p:spPr bwMode="auto">
          <a:xfrm flipH="1">
            <a:off x="4283968" y="2820737"/>
            <a:ext cx="261295" cy="752279"/>
          </a:xfrm>
          <a:prstGeom prst="straightConnector1">
            <a:avLst/>
          </a:prstGeom>
          <a:noFill/>
          <a:ln w="38100">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02" name="Circular Arrow 101"/>
          <p:cNvSpPr/>
          <p:nvPr/>
        </p:nvSpPr>
        <p:spPr bwMode="auto">
          <a:xfrm>
            <a:off x="7750962" y="3932149"/>
            <a:ext cx="1296144" cy="1008112"/>
          </a:xfrm>
          <a:prstGeom prst="circularArrow">
            <a:avLst>
              <a:gd name="adj1" fmla="val 16873"/>
              <a:gd name="adj2" fmla="val 1104250"/>
              <a:gd name="adj3" fmla="val 20421655"/>
              <a:gd name="adj4" fmla="val 668438"/>
              <a:gd name="adj5" fmla="val 14518"/>
            </a:avLst>
          </a:prstGeom>
          <a:solidFill>
            <a:srgbClr val="C09E48"/>
          </a:soli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400" b="1">
                <a:solidFill>
                  <a:schemeClr val="bg2">
                    <a:lumMod val="50000"/>
                  </a:schemeClr>
                </a:solidFill>
                <a:latin typeface="Arial" panose="020B0604020202020204" pitchFamily="34" charset="0"/>
                <a:cs typeface="Arial" panose="020B0604020202020204" pitchFamily="34" charset="0"/>
              </a:rPr>
              <a:t>GEO</a:t>
            </a:r>
          </a:p>
        </p:txBody>
      </p:sp>
      <p:cxnSp>
        <p:nvCxnSpPr>
          <p:cNvPr id="103" name="Straight Arrow Connector 102"/>
          <p:cNvCxnSpPr>
            <a:cxnSpLocks noChangeShapeType="1"/>
          </p:cNvCxnSpPr>
          <p:nvPr/>
        </p:nvCxnSpPr>
        <p:spPr bwMode="auto">
          <a:xfrm flipH="1" flipV="1">
            <a:off x="7306428" y="3950285"/>
            <a:ext cx="627062" cy="298450"/>
          </a:xfrm>
          <a:prstGeom prst="straightConnector1">
            <a:avLst/>
          </a:prstGeom>
          <a:noFill/>
          <a:ln w="38100">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06" name="Straight Arrow Connector 105"/>
          <p:cNvCxnSpPr>
            <a:cxnSpLocks noChangeShapeType="1"/>
          </p:cNvCxnSpPr>
          <p:nvPr/>
        </p:nvCxnSpPr>
        <p:spPr bwMode="auto">
          <a:xfrm flipV="1">
            <a:off x="5910611" y="4971048"/>
            <a:ext cx="268287" cy="722313"/>
          </a:xfrm>
          <a:prstGeom prst="straightConnector1">
            <a:avLst/>
          </a:prstGeom>
          <a:noFill/>
          <a:ln w="38100">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09" name="Straight Arrow Connector 108"/>
          <p:cNvCxnSpPr>
            <a:cxnSpLocks noChangeShapeType="1"/>
          </p:cNvCxnSpPr>
          <p:nvPr/>
        </p:nvCxnSpPr>
        <p:spPr bwMode="auto">
          <a:xfrm flipH="1" flipV="1">
            <a:off x="6718648" y="4951998"/>
            <a:ext cx="374650" cy="779463"/>
          </a:xfrm>
          <a:prstGeom prst="straightConnector1">
            <a:avLst/>
          </a:prstGeom>
          <a:noFill/>
          <a:ln w="38100">
            <a:solidFill>
              <a:schemeClr val="bg2"/>
            </a:solidFill>
            <a:round/>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pic>
        <p:nvPicPr>
          <p:cNvPr id="1438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1923" y="2320256"/>
            <a:ext cx="3603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0698" y="1818606"/>
            <a:ext cx="3587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3648" y="1647156"/>
            <a:ext cx="36036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0073" y="1820194"/>
            <a:ext cx="36036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4223" y="2382169"/>
            <a:ext cx="36036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478" y="3893135"/>
            <a:ext cx="360362"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9065" y="5125035"/>
            <a:ext cx="358775"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5769" y="5098967"/>
            <a:ext cx="36036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1" name="TextBox 120"/>
          <p:cNvSpPr txBox="1"/>
          <p:nvPr/>
        </p:nvSpPr>
        <p:spPr>
          <a:xfrm>
            <a:off x="6794848" y="5109161"/>
            <a:ext cx="215900" cy="441325"/>
          </a:xfrm>
          <a:prstGeom prst="rect">
            <a:avLst/>
          </a:prstGeom>
          <a:noFill/>
        </p:spPr>
        <p:txBody>
          <a:bodyPr lIns="36000" tIns="36000" rIns="36000" bIns="36000">
            <a:spAutoFit/>
          </a:bodyPr>
          <a:lstStyle/>
          <a:p>
            <a:pPr algn="ctr">
              <a:defRPr/>
            </a:pPr>
            <a:r>
              <a:rPr lang="en-US" sz="2400" b="1">
                <a:solidFill>
                  <a:schemeClr val="tx1">
                    <a:lumMod val="65000"/>
                    <a:lumOff val="35000"/>
                  </a:schemeClr>
                </a:solidFill>
                <a:latin typeface="Arial" panose="020B0604020202020204" pitchFamily="34" charset="0"/>
                <a:ea typeface="MS PGothic" pitchFamily="34" charset="-128"/>
                <a:cs typeface="Arial" panose="020B0604020202020204" pitchFamily="34" charset="0"/>
              </a:rPr>
              <a:t>?</a:t>
            </a:r>
          </a:p>
        </p:txBody>
      </p:sp>
      <p:sp>
        <p:nvSpPr>
          <p:cNvPr id="122" name="TextBox 121"/>
          <p:cNvSpPr txBox="1"/>
          <p:nvPr/>
        </p:nvSpPr>
        <p:spPr>
          <a:xfrm>
            <a:off x="5960746" y="5115511"/>
            <a:ext cx="215900" cy="442912"/>
          </a:xfrm>
          <a:prstGeom prst="rect">
            <a:avLst/>
          </a:prstGeom>
          <a:noFill/>
        </p:spPr>
        <p:txBody>
          <a:bodyPr lIns="36000" tIns="36000" rIns="36000" bIns="36000">
            <a:spAutoFit/>
          </a:bodyPr>
          <a:lstStyle/>
          <a:p>
            <a:pPr algn="ctr">
              <a:defRPr/>
            </a:pPr>
            <a:r>
              <a:rPr lang="en-US" sz="2400" b="1" dirty="0">
                <a:solidFill>
                  <a:schemeClr val="tx1">
                    <a:lumMod val="65000"/>
                    <a:lumOff val="35000"/>
                  </a:schemeClr>
                </a:solidFill>
                <a:latin typeface="Arial" panose="020B0604020202020204" pitchFamily="34" charset="0"/>
                <a:ea typeface="MS PGothic" pitchFamily="34" charset="-128"/>
                <a:cs typeface="Arial" panose="020B0604020202020204" pitchFamily="34" charset="0"/>
              </a:rPr>
              <a:t>?</a:t>
            </a:r>
          </a:p>
        </p:txBody>
      </p:sp>
      <p:pic>
        <p:nvPicPr>
          <p:cNvPr id="1439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4673" y="3005640"/>
            <a:ext cx="36036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4392" name="Group 143"/>
          <p:cNvGrpSpPr>
            <a:grpSpLocks/>
          </p:cNvGrpSpPr>
          <p:nvPr/>
        </p:nvGrpSpPr>
        <p:grpSpPr bwMode="auto">
          <a:xfrm>
            <a:off x="5764562" y="3102646"/>
            <a:ext cx="1296987" cy="1817688"/>
            <a:chOff x="2555776" y="3861048"/>
            <a:chExt cx="878868" cy="1232669"/>
          </a:xfrm>
          <a:effectLst>
            <a:outerShdw blurRad="190500" dist="38100" dir="2700000" algn="tl" rotWithShape="0">
              <a:prstClr val="black">
                <a:alpha val="25000"/>
              </a:prstClr>
            </a:outerShdw>
          </a:effectLst>
        </p:grpSpPr>
        <p:pic>
          <p:nvPicPr>
            <p:cNvPr id="1440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3861048"/>
              <a:ext cx="878868" cy="123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TextBox 145"/>
            <p:cNvSpPr txBox="1"/>
            <p:nvPr/>
          </p:nvSpPr>
          <p:spPr>
            <a:xfrm>
              <a:off x="2602032" y="3904111"/>
              <a:ext cx="802492" cy="104427"/>
            </a:xfrm>
            <a:prstGeom prst="rect">
              <a:avLst/>
            </a:prstGeom>
            <a:noFill/>
          </p:spPr>
          <p:txBody>
            <a:bodyPr lIns="0" tIns="0" rIns="0" bIns="0">
              <a:spAutoFit/>
            </a:bodyPr>
            <a:lstStyle/>
            <a:p>
              <a:pPr algn="ctr">
                <a:defRPr/>
              </a:pPr>
              <a:r>
                <a:rPr lang="en-US" sz="1000" b="1">
                  <a:solidFill>
                    <a:schemeClr val="tx1">
                      <a:lumMod val="65000"/>
                      <a:lumOff val="35000"/>
                    </a:schemeClr>
                  </a:solidFill>
                  <a:latin typeface="Times New Roman" panose="02020603050405020304" pitchFamily="18" charset="0"/>
                  <a:ea typeface="MS PGothic" pitchFamily="34" charset="-128"/>
                  <a:cs typeface="Times New Roman" panose="02020603050405020304" pitchFamily="18" charset="0"/>
                </a:rPr>
                <a:t>CEOS</a:t>
              </a:r>
            </a:p>
          </p:txBody>
        </p:sp>
      </p:grpSp>
      <p:grpSp>
        <p:nvGrpSpPr>
          <p:cNvPr id="14394" name="Group 17"/>
          <p:cNvGrpSpPr>
            <a:grpSpLocks/>
          </p:cNvGrpSpPr>
          <p:nvPr/>
        </p:nvGrpSpPr>
        <p:grpSpPr bwMode="auto">
          <a:xfrm>
            <a:off x="2124075" y="3284538"/>
            <a:ext cx="1008063" cy="1414462"/>
            <a:chOff x="2555776" y="3861048"/>
            <a:chExt cx="878868" cy="1232669"/>
          </a:xfrm>
          <a:effectLst>
            <a:outerShdw blurRad="190500" dist="38100" dir="2700000" algn="tl" rotWithShape="0">
              <a:prstClr val="black">
                <a:alpha val="25000"/>
              </a:prstClr>
            </a:outerShdw>
          </a:effectLst>
        </p:grpSpPr>
        <p:pic>
          <p:nvPicPr>
            <p:cNvPr id="1439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3861048"/>
              <a:ext cx="878868" cy="123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50"/>
            <p:cNvSpPr txBox="1"/>
            <p:nvPr/>
          </p:nvSpPr>
          <p:spPr>
            <a:xfrm rot="19470050">
              <a:off x="2594529" y="4558316"/>
              <a:ext cx="802745" cy="225505"/>
            </a:xfrm>
            <a:prstGeom prst="rect">
              <a:avLst/>
            </a:prstGeom>
            <a:noFill/>
          </p:spPr>
          <p:txBody>
            <a:bodyPr lIns="0" tIns="0" rIns="0" bIns="0">
              <a:spAutoFit/>
            </a:bodyPr>
            <a:lstStyle/>
            <a:p>
              <a:pPr algn="ctr">
                <a:defRPr/>
              </a:pPr>
              <a:r>
                <a:rPr lang="en-US" sz="1200" b="1">
                  <a:solidFill>
                    <a:schemeClr val="bg2">
                      <a:lumMod val="60000"/>
                      <a:lumOff val="40000"/>
                    </a:schemeClr>
                  </a:solidFill>
                  <a:latin typeface="Times New Roman" panose="02020603050405020304" pitchFamily="18" charset="0"/>
                  <a:ea typeface="MS PGothic" pitchFamily="34" charset="-128"/>
                  <a:cs typeface="Times New Roman" panose="02020603050405020304" pitchFamily="18" charset="0"/>
                </a:rPr>
                <a:t>DRAFT</a:t>
              </a:r>
            </a:p>
          </p:txBody>
        </p:sp>
      </p:grpSp>
      <p:cxnSp>
        <p:nvCxnSpPr>
          <p:cNvPr id="156" name="Straight Arrow Connector 155"/>
          <p:cNvCxnSpPr>
            <a:cxnSpLocks noChangeShapeType="1"/>
            <a:stCxn id="14400" idx="1"/>
          </p:cNvCxnSpPr>
          <p:nvPr/>
        </p:nvCxnSpPr>
        <p:spPr bwMode="auto">
          <a:xfrm flipH="1">
            <a:off x="5091114" y="4011490"/>
            <a:ext cx="673448" cy="1711"/>
          </a:xfrm>
          <a:prstGeom prst="straightConnector1">
            <a:avLst/>
          </a:prstGeom>
          <a:noFill/>
          <a:ln w="38100">
            <a:solidFill>
              <a:schemeClr val="bg2"/>
            </a:solidFill>
            <a:round/>
            <a:headEnd type="arrow" w="med" len="me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2509" name="Rectangle 62508"/>
          <p:cNvSpPr>
            <a:spLocks noChangeArrowheads="1"/>
          </p:cNvSpPr>
          <p:nvPr/>
        </p:nvSpPr>
        <p:spPr bwMode="auto">
          <a:xfrm>
            <a:off x="6502654" y="1318460"/>
            <a:ext cx="1852613" cy="523875"/>
          </a:xfrm>
          <a:prstGeom prst="rect">
            <a:avLst/>
          </a:prstGeom>
          <a:solidFill>
            <a:srgbClr val="D8E9EC"/>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sz="1400" b="1" dirty="0">
                <a:solidFill>
                  <a:schemeClr val="tx1"/>
                </a:solidFill>
                <a:latin typeface="Arial" panose="020B0604020202020204" pitchFamily="34" charset="0"/>
                <a:ea typeface="MS PGothic" pitchFamily="34" charset="-128"/>
                <a:cs typeface="Arial" panose="020B0604020202020204" pitchFamily="34" charset="0"/>
              </a:rPr>
              <a:t>Spaceborne</a:t>
            </a:r>
            <a:br>
              <a:rPr lang="en-US" sz="1400" b="1" dirty="0">
                <a:solidFill>
                  <a:schemeClr val="tx1"/>
                </a:solidFill>
                <a:latin typeface="Arial" panose="020B0604020202020204" pitchFamily="34" charset="0"/>
                <a:ea typeface="MS PGothic" pitchFamily="34" charset="-128"/>
                <a:cs typeface="Arial" panose="020B0604020202020204" pitchFamily="34" charset="0"/>
              </a:rPr>
            </a:br>
            <a:r>
              <a:rPr lang="en-US" sz="1400" b="1" dirty="0">
                <a:solidFill>
                  <a:schemeClr val="tx1"/>
                </a:solidFill>
                <a:latin typeface="Arial" panose="020B0604020202020204" pitchFamily="34" charset="0"/>
                <a:ea typeface="MS PGothic" pitchFamily="34" charset="-128"/>
                <a:cs typeface="Arial" panose="020B0604020202020204" pitchFamily="34" charset="0"/>
              </a:rPr>
              <a:t>Earth Observation </a:t>
            </a:r>
          </a:p>
        </p:txBody>
      </p:sp>
      <p:sp>
        <p:nvSpPr>
          <p:cNvPr id="238" name="Rectangle 237"/>
          <p:cNvSpPr>
            <a:spLocks noChangeArrowheads="1"/>
          </p:cNvSpPr>
          <p:nvPr/>
        </p:nvSpPr>
        <p:spPr bwMode="auto">
          <a:xfrm>
            <a:off x="7264651" y="2912227"/>
            <a:ext cx="1879349" cy="954107"/>
          </a:xfrm>
          <a:prstGeom prst="rect">
            <a:avLst/>
          </a:prstGeom>
          <a:solidFill>
            <a:srgbClr val="D8E9EC"/>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GB" sz="1400" b="1" dirty="0" smtClean="0">
                <a:solidFill>
                  <a:schemeClr val="tx1"/>
                </a:solidFill>
                <a:latin typeface="Arial" panose="020B0604020202020204" pitchFamily="34" charset="0"/>
                <a:ea typeface="MS PGothic" pitchFamily="34" charset="-128"/>
                <a:cs typeface="Arial" panose="020B0604020202020204" pitchFamily="34" charset="0"/>
              </a:rPr>
              <a:t>Spaceborne</a:t>
            </a:r>
            <a:r>
              <a:rPr lang="en-US" sz="1400" b="1" dirty="0" smtClean="0">
                <a:solidFill>
                  <a:schemeClr val="tx1"/>
                </a:solidFill>
                <a:latin typeface="Arial" panose="020B0604020202020204" pitchFamily="34" charset="0"/>
                <a:ea typeface="MS PGothic" pitchFamily="34" charset="-128"/>
                <a:cs typeface="Arial" panose="020B0604020202020204" pitchFamily="34" charset="0"/>
              </a:rPr>
              <a:t>, </a:t>
            </a:r>
          </a:p>
          <a:p>
            <a:pPr algn="ctr">
              <a:defRPr/>
            </a:pPr>
            <a:r>
              <a:rPr lang="en-US" sz="1400" b="1" dirty="0" smtClean="0">
                <a:solidFill>
                  <a:schemeClr val="tx1"/>
                </a:solidFill>
                <a:latin typeface="Arial" panose="020B0604020202020204" pitchFamily="34" charset="0"/>
                <a:ea typeface="MS PGothic" pitchFamily="34" charset="-128"/>
                <a:cs typeface="Arial" panose="020B0604020202020204" pitchFamily="34" charset="0"/>
              </a:rPr>
              <a:t>airborne</a:t>
            </a:r>
            <a:r>
              <a:rPr lang="en-US" sz="1400" b="1" dirty="0">
                <a:solidFill>
                  <a:schemeClr val="tx1"/>
                </a:solidFill>
                <a:latin typeface="Arial" panose="020B0604020202020204" pitchFamily="34" charset="0"/>
                <a:ea typeface="MS PGothic" pitchFamily="34" charset="-128"/>
                <a:cs typeface="Arial" panose="020B0604020202020204" pitchFamily="34" charset="0"/>
              </a:rPr>
              <a:t>, and in-situ</a:t>
            </a:r>
            <a:br>
              <a:rPr lang="en-US" sz="1400" b="1" dirty="0">
                <a:solidFill>
                  <a:schemeClr val="tx1"/>
                </a:solidFill>
                <a:latin typeface="Arial" panose="020B0604020202020204" pitchFamily="34" charset="0"/>
                <a:ea typeface="MS PGothic" pitchFamily="34" charset="-128"/>
                <a:cs typeface="Arial" panose="020B0604020202020204" pitchFamily="34" charset="0"/>
              </a:rPr>
            </a:br>
            <a:r>
              <a:rPr lang="en-US" sz="1400" b="1" dirty="0">
                <a:solidFill>
                  <a:schemeClr val="tx1"/>
                </a:solidFill>
                <a:latin typeface="Arial" panose="020B0604020202020204" pitchFamily="34" charset="0"/>
                <a:ea typeface="MS PGothic" pitchFamily="34" charset="-128"/>
                <a:cs typeface="Arial" panose="020B0604020202020204" pitchFamily="34" charset="0"/>
              </a:rPr>
              <a:t>Earth Observation </a:t>
            </a:r>
          </a:p>
        </p:txBody>
      </p:sp>
      <p:sp>
        <p:nvSpPr>
          <p:cNvPr id="50" name="Oval 49"/>
          <p:cNvSpPr>
            <a:spLocks noChangeArrowheads="1"/>
          </p:cNvSpPr>
          <p:nvPr/>
        </p:nvSpPr>
        <p:spPr bwMode="auto">
          <a:xfrm>
            <a:off x="504742" y="5512893"/>
            <a:ext cx="938212" cy="965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000000">
                <a:alpha val="34998"/>
              </a:srgbClr>
            </a:outerShdw>
          </a:effectLst>
        </p:spPr>
        <p:txBody>
          <a:bodyPr anchor="ctr"/>
          <a:lstStyle/>
          <a:p>
            <a:pPr algn="ctr" fontAlgn="auto">
              <a:spcBef>
                <a:spcPts val="0"/>
              </a:spcBef>
              <a:spcAft>
                <a:spcPts val="0"/>
              </a:spcAft>
              <a:defRPr/>
            </a:pPr>
            <a:r>
              <a:rPr lang="en-US" sz="1400" kern="0" dirty="0">
                <a:solidFill>
                  <a:sysClr val="window" lastClr="FFFFFF"/>
                </a:solidFill>
                <a:latin typeface="Calibri"/>
                <a:ea typeface="+mn-ea"/>
                <a:cs typeface="+mn-cs"/>
              </a:rPr>
              <a:t>NEEDS</a:t>
            </a:r>
          </a:p>
        </p:txBody>
      </p:sp>
      <p:sp>
        <p:nvSpPr>
          <p:cNvPr id="52" name="Striped Right Arrow 26"/>
          <p:cNvSpPr>
            <a:spLocks/>
          </p:cNvSpPr>
          <p:nvPr/>
        </p:nvSpPr>
        <p:spPr bwMode="auto">
          <a:xfrm rot="16200000">
            <a:off x="767348" y="4974557"/>
            <a:ext cx="430212" cy="287337"/>
          </a:xfrm>
          <a:custGeom>
            <a:avLst/>
            <a:gdLst>
              <a:gd name="T0" fmla="*/ 0 w 460738"/>
              <a:gd name="T1" fmla="*/ 82151 h 329697"/>
              <a:gd name="T2" fmla="*/ 10317 w 460738"/>
              <a:gd name="T3" fmla="*/ 82151 h 329697"/>
              <a:gd name="T4" fmla="*/ 10317 w 460738"/>
              <a:gd name="T5" fmla="*/ 246454 h 329697"/>
              <a:gd name="T6" fmla="*/ 0 w 460738"/>
              <a:gd name="T7" fmla="*/ 246454 h 329697"/>
              <a:gd name="T8" fmla="*/ 0 w 460738"/>
              <a:gd name="T9" fmla="*/ 82151 h 329697"/>
              <a:gd name="T10" fmla="*/ 20633 w 460738"/>
              <a:gd name="T11" fmla="*/ 82151 h 329697"/>
              <a:gd name="T12" fmla="*/ 41266 w 460738"/>
              <a:gd name="T13" fmla="*/ 82151 h 329697"/>
              <a:gd name="T14" fmla="*/ 41266 w 460738"/>
              <a:gd name="T15" fmla="*/ 246454 h 329697"/>
              <a:gd name="T16" fmla="*/ 20633 w 460738"/>
              <a:gd name="T17" fmla="*/ 246454 h 329697"/>
              <a:gd name="T18" fmla="*/ 20633 w 460738"/>
              <a:gd name="T19" fmla="*/ 82151 h 329697"/>
              <a:gd name="T20" fmla="*/ 51583 w 460738"/>
              <a:gd name="T21" fmla="*/ 82151 h 329697"/>
              <a:gd name="T22" fmla="*/ 296281 w 460738"/>
              <a:gd name="T23" fmla="*/ 82151 h 329697"/>
              <a:gd name="T24" fmla="*/ 296281 w 460738"/>
              <a:gd name="T25" fmla="*/ 0 h 329697"/>
              <a:gd name="T26" fmla="*/ 461347 w 460738"/>
              <a:gd name="T27" fmla="*/ 164303 h 329697"/>
              <a:gd name="T28" fmla="*/ 296281 w 460738"/>
              <a:gd name="T29" fmla="*/ 328605 h 329697"/>
              <a:gd name="T30" fmla="*/ 296281 w 460738"/>
              <a:gd name="T31" fmla="*/ 246454 h 329697"/>
              <a:gd name="T32" fmla="*/ 51583 w 460738"/>
              <a:gd name="T33" fmla="*/ 246454 h 329697"/>
              <a:gd name="T34" fmla="*/ 51583 w 460738"/>
              <a:gd name="T35" fmla="*/ 82151 h 3296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0738" h="329697">
                <a:moveTo>
                  <a:pt x="0" y="82424"/>
                </a:moveTo>
                <a:lnTo>
                  <a:pt x="10303" y="82424"/>
                </a:lnTo>
                <a:lnTo>
                  <a:pt x="10303" y="247273"/>
                </a:lnTo>
                <a:lnTo>
                  <a:pt x="0" y="247273"/>
                </a:lnTo>
                <a:lnTo>
                  <a:pt x="0" y="82424"/>
                </a:lnTo>
                <a:close/>
                <a:moveTo>
                  <a:pt x="20606" y="82424"/>
                </a:moveTo>
                <a:lnTo>
                  <a:pt x="41212" y="82424"/>
                </a:lnTo>
                <a:lnTo>
                  <a:pt x="41212" y="247273"/>
                </a:lnTo>
                <a:lnTo>
                  <a:pt x="20606" y="247273"/>
                </a:lnTo>
                <a:lnTo>
                  <a:pt x="20606" y="82424"/>
                </a:lnTo>
                <a:close/>
                <a:moveTo>
                  <a:pt x="51515" y="82424"/>
                </a:moveTo>
                <a:lnTo>
                  <a:pt x="295890" y="82424"/>
                </a:lnTo>
                <a:lnTo>
                  <a:pt x="295890" y="0"/>
                </a:lnTo>
                <a:lnTo>
                  <a:pt x="460738" y="164849"/>
                </a:lnTo>
                <a:lnTo>
                  <a:pt x="295890" y="329697"/>
                </a:lnTo>
                <a:lnTo>
                  <a:pt x="295890" y="247273"/>
                </a:lnTo>
                <a:lnTo>
                  <a:pt x="51515" y="247273"/>
                </a:lnTo>
                <a:lnTo>
                  <a:pt x="51515" y="82424"/>
                </a:lnTo>
                <a:close/>
              </a:path>
            </a:pathLst>
          </a:custGeom>
          <a:gradFill rotWithShape="1">
            <a:gsLst>
              <a:gs pos="0">
                <a:srgbClr val="9BC1FF"/>
              </a:gs>
              <a:gs pos="100000">
                <a:srgbClr val="3F80CD"/>
              </a:gs>
            </a:gsLst>
            <a:lin ang="5400000"/>
          </a:gradFill>
          <a:ln w="9525" cap="flat" cmpd="sng">
            <a:solidFill>
              <a:srgbClr val="4A7EBB"/>
            </a:solidFill>
            <a:prstDash val="solid"/>
            <a:round/>
            <a:headEnd/>
            <a:tailEnd/>
          </a:ln>
          <a:effectLst>
            <a:outerShdw blurRad="40000" dist="23000" dir="5400000" rotWithShape="0">
              <a:srgbClr val="000000">
                <a:alpha val="34998"/>
              </a:srgbClr>
            </a:outerShdw>
          </a:effectLst>
        </p:spPr>
        <p:txBody>
          <a:bodyPr anchor="ctr"/>
          <a:lstStyle/>
          <a:p>
            <a:endParaRPr lang="en-US"/>
          </a:p>
        </p:txBody>
      </p:sp>
    </p:spTree>
    <p:extLst>
      <p:ext uri="{BB962C8B-B14F-4D97-AF65-F5344CB8AC3E}">
        <p14:creationId xmlns:p14="http://schemas.microsoft.com/office/powerpoint/2010/main" val="3678635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38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38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50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39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38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30" grpId="0" animBg="1"/>
      <p:bldP spid="39" grpId="0" animBg="1"/>
      <p:bldP spid="40" grpId="0" animBg="1"/>
      <p:bldP spid="41" grpId="0" animBg="1"/>
      <p:bldP spid="42" grpId="0" animBg="1"/>
      <p:bldP spid="43" grpId="0" animBg="1"/>
      <p:bldP spid="67" grpId="0" animBg="1"/>
      <p:bldP spid="102" grpId="0" animBg="1"/>
      <p:bldP spid="121" grpId="0"/>
      <p:bldP spid="122" grpId="0"/>
      <p:bldP spid="62509" grpId="0" animBg="1"/>
      <p:bldP spid="2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284052" y="275186"/>
            <a:ext cx="7058135" cy="584776"/>
          </a:xfrm>
        </p:spPr>
        <p:txBody>
          <a:bodyPr/>
          <a:lstStyle/>
          <a:p>
            <a:r>
              <a:rPr lang="en-US" sz="3200" dirty="0" smtClean="0">
                <a:latin typeface="Calibri" charset="0"/>
                <a:ea typeface="MS PGothic" charset="0"/>
              </a:rPr>
              <a:t>Persistent Identifiers Best Practice</a:t>
            </a:r>
            <a:endParaRPr lang="en-US" sz="3200" dirty="0">
              <a:latin typeface="Calibri" charset="0"/>
              <a:ea typeface="MS PGothic" charset="0"/>
            </a:endParaRPr>
          </a:p>
        </p:txBody>
      </p:sp>
      <p:pic>
        <p:nvPicPr>
          <p:cNvPr id="2" name="Picture 1"/>
          <p:cNvPicPr>
            <a:picLocks noChangeAspect="1"/>
          </p:cNvPicPr>
          <p:nvPr/>
        </p:nvPicPr>
        <p:blipFill>
          <a:blip r:embed="rId2"/>
          <a:stretch>
            <a:fillRect/>
          </a:stretch>
        </p:blipFill>
        <p:spPr>
          <a:xfrm>
            <a:off x="3677918" y="3278708"/>
            <a:ext cx="5466082" cy="1492870"/>
          </a:xfrm>
          <a:prstGeom prst="rect">
            <a:avLst/>
          </a:prstGeom>
        </p:spPr>
      </p:pic>
      <p:sp>
        <p:nvSpPr>
          <p:cNvPr id="3" name="Rectangle 2"/>
          <p:cNvSpPr/>
          <p:nvPr/>
        </p:nvSpPr>
        <p:spPr>
          <a:xfrm>
            <a:off x="167090" y="1349090"/>
            <a:ext cx="8837850" cy="4524315"/>
          </a:xfrm>
          <a:prstGeom prst="rect">
            <a:avLst/>
          </a:prstGeom>
        </p:spPr>
        <p:txBody>
          <a:bodyPr wrap="square">
            <a:spAutoFit/>
          </a:bodyPr>
          <a:lstStyle/>
          <a:p>
            <a:pPr marL="285750" indent="-285750">
              <a:buFont typeface="Arial"/>
              <a:buChar char="•"/>
            </a:pPr>
            <a:r>
              <a:rPr lang="en-US" sz="2000" b="1" dirty="0" smtClean="0"/>
              <a:t>Issue 1.0</a:t>
            </a:r>
            <a:r>
              <a:rPr lang="en-US" sz="2000" dirty="0" smtClean="0"/>
              <a:t>: Provides </a:t>
            </a:r>
            <a:r>
              <a:rPr lang="en-US" sz="2000" dirty="0"/>
              <a:t>recommendations </a:t>
            </a:r>
            <a:r>
              <a:rPr lang="en-US" sz="2000" dirty="0" smtClean="0"/>
              <a:t>on </a:t>
            </a:r>
            <a:r>
              <a:rPr lang="en-US" sz="2000" dirty="0"/>
              <a:t>the use of Persistent Identifiers to </a:t>
            </a:r>
            <a:r>
              <a:rPr lang="en-US" sz="2000" dirty="0" smtClean="0"/>
              <a:t>EO mission </a:t>
            </a:r>
            <a:r>
              <a:rPr lang="en-US" sz="2000" dirty="0"/>
              <a:t>data, allowing globally unique, unambiguous, and permanent identification of a digital object. </a:t>
            </a:r>
            <a:endParaRPr lang="en-US" sz="2000" dirty="0" smtClean="0"/>
          </a:p>
          <a:p>
            <a:pPr marL="285750" indent="-285750">
              <a:buFont typeface="Arial"/>
              <a:buChar char="•"/>
            </a:pPr>
            <a:endParaRPr lang="en-US" sz="2400" dirty="0" smtClean="0"/>
          </a:p>
          <a:p>
            <a:pPr marL="285750" indent="-285750">
              <a:buFont typeface="Arial"/>
              <a:buChar char="•"/>
            </a:pPr>
            <a:r>
              <a:rPr lang="en-US" sz="2400" b="1" dirty="0" smtClean="0"/>
              <a:t>Content</a:t>
            </a:r>
            <a:endParaRPr lang="en-US" sz="2400" b="1" dirty="0"/>
          </a:p>
          <a:p>
            <a:pPr marL="742950" lvl="1" indent="-285750">
              <a:buFont typeface="Arial"/>
              <a:buChar char="•"/>
            </a:pPr>
            <a:r>
              <a:rPr lang="en-US" sz="2000" dirty="0" smtClean="0"/>
              <a:t>Choosing </a:t>
            </a:r>
            <a:r>
              <a:rPr lang="en-US" sz="2000" dirty="0"/>
              <a:t>a PID system </a:t>
            </a:r>
            <a:r>
              <a:rPr lang="en-US" sz="2000" dirty="0" smtClean="0"/>
              <a:t> </a:t>
            </a:r>
            <a:endParaRPr lang="en-US" sz="2000" dirty="0"/>
          </a:p>
          <a:p>
            <a:pPr marL="742950" lvl="1" indent="-285750">
              <a:buFont typeface="Arial"/>
              <a:buChar char="•"/>
            </a:pPr>
            <a:r>
              <a:rPr lang="en-US" sz="2000" dirty="0"/>
              <a:t>PID numbering </a:t>
            </a:r>
          </a:p>
          <a:p>
            <a:pPr marL="742950" lvl="1" indent="-285750">
              <a:buFont typeface="Arial"/>
              <a:buChar char="•"/>
            </a:pPr>
            <a:r>
              <a:rPr lang="en-US" sz="2000" dirty="0"/>
              <a:t>Permanence </a:t>
            </a:r>
          </a:p>
          <a:p>
            <a:pPr marL="742950" lvl="1" indent="-285750">
              <a:buFont typeface="Arial"/>
              <a:buChar char="•"/>
            </a:pPr>
            <a:r>
              <a:rPr lang="en-US" sz="2000" dirty="0"/>
              <a:t>Resolving </a:t>
            </a:r>
          </a:p>
          <a:p>
            <a:pPr marL="742950" lvl="1" indent="-285750">
              <a:buFont typeface="Arial"/>
              <a:buChar char="•"/>
            </a:pPr>
            <a:r>
              <a:rPr lang="en-US" sz="2000" dirty="0"/>
              <a:t>Granularity </a:t>
            </a:r>
          </a:p>
          <a:p>
            <a:pPr marL="742950" lvl="1" indent="-285750">
              <a:buFont typeface="Arial"/>
              <a:buChar char="•"/>
            </a:pPr>
            <a:r>
              <a:rPr lang="en-US" sz="2000" dirty="0"/>
              <a:t>Documentation </a:t>
            </a:r>
          </a:p>
          <a:p>
            <a:pPr marL="742950" lvl="1" indent="-285750">
              <a:buFont typeface="Arial"/>
              <a:buChar char="•"/>
            </a:pPr>
            <a:r>
              <a:rPr lang="en-US" sz="2000" dirty="0"/>
              <a:t>Interoperability </a:t>
            </a:r>
            <a:endParaRPr lang="en-US" sz="2000" dirty="0" smtClean="0"/>
          </a:p>
          <a:p>
            <a:pPr marL="742950" lvl="1" indent="-285750">
              <a:buFont typeface="Arial"/>
              <a:buChar char="•"/>
            </a:pPr>
            <a:r>
              <a:rPr lang="en-US" sz="2000" dirty="0" smtClean="0"/>
              <a:t>A </a:t>
            </a:r>
            <a:r>
              <a:rPr lang="en-US" sz="2000" dirty="0"/>
              <a:t>special note on </a:t>
            </a:r>
            <a:r>
              <a:rPr lang="en-US" sz="2000" dirty="0" smtClean="0"/>
              <a:t>DOI and on </a:t>
            </a:r>
            <a:r>
              <a:rPr lang="en-US" sz="2000" dirty="0"/>
              <a:t>registration </a:t>
            </a:r>
            <a:r>
              <a:rPr lang="en-US" sz="2000" dirty="0" smtClean="0"/>
              <a:t>agents</a:t>
            </a:r>
          </a:p>
          <a:p>
            <a:pPr marL="742950" lvl="1" indent="-285750">
              <a:buFont typeface="Arial"/>
              <a:buChar char="•"/>
            </a:pPr>
            <a:r>
              <a:rPr lang="en-US" sz="2000" dirty="0" smtClean="0"/>
              <a:t>Use case and scenarios</a:t>
            </a:r>
            <a:endParaRPr lang="en-US" sz="2000" dirty="0"/>
          </a:p>
        </p:txBody>
      </p:sp>
    </p:spTree>
    <p:extLst>
      <p:ext uri="{BB962C8B-B14F-4D97-AF65-F5344CB8AC3E}">
        <p14:creationId xmlns:p14="http://schemas.microsoft.com/office/powerpoint/2010/main" val="27821240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608" y="180601"/>
            <a:ext cx="6105525" cy="769441"/>
          </a:xfrm>
        </p:spPr>
        <p:txBody>
          <a:bodyPr/>
          <a:lstStyle/>
          <a:p>
            <a:r>
              <a:rPr lang="en-US" dirty="0" smtClean="0"/>
              <a:t>Additional Comments on PID Best Practices and </a:t>
            </a:r>
            <a:r>
              <a:rPr lang="en-US" dirty="0" smtClean="0"/>
              <a:t>Way Forward</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4"/>
          <p:cNvSpPr/>
          <p:nvPr/>
        </p:nvSpPr>
        <p:spPr>
          <a:xfrm>
            <a:off x="81307" y="1264367"/>
            <a:ext cx="8940431" cy="5293756"/>
          </a:xfrm>
          <a:prstGeom prst="rect">
            <a:avLst/>
          </a:prstGeom>
        </p:spPr>
        <p:txBody>
          <a:bodyPr wrap="square">
            <a:spAutoFit/>
          </a:bodyPr>
          <a:lstStyle/>
          <a:p>
            <a:r>
              <a:rPr lang="en-US" sz="1600" b="1" dirty="0" smtClean="0">
                <a:solidFill>
                  <a:srgbClr val="FF0000"/>
                </a:solidFill>
              </a:rPr>
              <a:t>Issue </a:t>
            </a:r>
            <a:r>
              <a:rPr lang="en-US" sz="1600" b="1" dirty="0" smtClean="0">
                <a:solidFill>
                  <a:srgbClr val="FF0000"/>
                </a:solidFill>
              </a:rPr>
              <a:t>to be discussed</a:t>
            </a:r>
            <a:r>
              <a:rPr lang="en-US" sz="1400" dirty="0" smtClean="0"/>
              <a:t>: </a:t>
            </a:r>
            <a:r>
              <a:rPr lang="en-US" sz="1400" i="1" u="sng" dirty="0" smtClean="0"/>
              <a:t>Assigning PIDs to NRT products? </a:t>
            </a:r>
            <a:endParaRPr lang="en-US" sz="1400" i="1" u="sng" dirty="0" smtClean="0"/>
          </a:p>
          <a:p>
            <a:r>
              <a:rPr lang="en-US" sz="1400" i="1" dirty="0"/>
              <a:t> </a:t>
            </a:r>
            <a:r>
              <a:rPr lang="en-US" sz="1400" i="1" dirty="0" smtClean="0"/>
              <a:t>                      </a:t>
            </a:r>
            <a:r>
              <a:rPr lang="en-US" sz="1400" i="1" dirty="0" smtClean="0"/>
              <a:t>      </a:t>
            </a:r>
            <a:r>
              <a:rPr lang="en-US" sz="1400" i="1" u="sng" dirty="0" smtClean="0"/>
              <a:t>Is </a:t>
            </a:r>
            <a:r>
              <a:rPr lang="en-US" sz="1400" i="1" u="sng" dirty="0"/>
              <a:t>that PID different from the </a:t>
            </a:r>
            <a:r>
              <a:rPr lang="en-US" sz="1400" i="1" u="sng" dirty="0" smtClean="0"/>
              <a:t>one assigned to archived </a:t>
            </a:r>
            <a:r>
              <a:rPr lang="en-US" sz="1400" i="1" u="sng" dirty="0"/>
              <a:t>time series </a:t>
            </a:r>
            <a:r>
              <a:rPr lang="en-US" sz="1400" i="1" u="sng" dirty="0" smtClean="0"/>
              <a:t>products?</a:t>
            </a:r>
            <a:r>
              <a:rPr lang="en-US" sz="1400" i="1" u="sng" dirty="0"/>
              <a:t/>
            </a:r>
            <a:br>
              <a:rPr lang="en-US" sz="1400" i="1" u="sng" dirty="0"/>
            </a:br>
            <a:endParaRPr lang="en-US" sz="1200" i="1" u="sng" dirty="0" smtClean="0"/>
          </a:p>
          <a:p>
            <a:pPr marL="285750" indent="-285750">
              <a:buFont typeface="Wingdings" charset="0"/>
              <a:buChar char="à"/>
            </a:pPr>
            <a:r>
              <a:rPr lang="en-US" sz="1200" b="1" dirty="0" smtClean="0"/>
              <a:t>CEOS Persistent Identifier Best Practices</a:t>
            </a:r>
            <a:r>
              <a:rPr lang="en-US" sz="1200" dirty="0" smtClean="0"/>
              <a:t>: </a:t>
            </a:r>
            <a:r>
              <a:rPr lang="en-US" sz="1200" dirty="0"/>
              <a:t>No PIDs are assigned to a dataset series that is not intended for long-term archiving</a:t>
            </a:r>
            <a:r>
              <a:rPr lang="en-US" sz="1200" dirty="0" smtClean="0"/>
              <a:t>.</a:t>
            </a:r>
            <a:endParaRPr lang="en-US" sz="1200" dirty="0" smtClean="0"/>
          </a:p>
          <a:p>
            <a:pPr marL="285750" lvl="1" indent="-285750">
              <a:buFont typeface="Wingdings" charset="0"/>
              <a:buChar char="à"/>
            </a:pPr>
            <a:r>
              <a:rPr lang="en-US" sz="1200" b="1" dirty="0" smtClean="0"/>
              <a:t>EUMETSAT</a:t>
            </a:r>
            <a:r>
              <a:rPr lang="en-US" sz="1200" dirty="0"/>
              <a:t>: Not use DOIs for NRT </a:t>
            </a:r>
            <a:r>
              <a:rPr lang="en-US" sz="1200" dirty="0" smtClean="0"/>
              <a:t>data</a:t>
            </a:r>
            <a:r>
              <a:rPr lang="en-US" sz="1200" dirty="0" smtClean="0"/>
              <a:t>, </a:t>
            </a:r>
            <a:r>
              <a:rPr lang="en-US" sz="1200" dirty="0" smtClean="0"/>
              <a:t>only </a:t>
            </a:r>
            <a:r>
              <a:rPr lang="en-US" sz="1200" dirty="0"/>
              <a:t>assign to permanent data </a:t>
            </a:r>
            <a:r>
              <a:rPr lang="en-US" sz="1200" dirty="0" smtClean="0"/>
              <a:t>holdings.</a:t>
            </a:r>
            <a:endParaRPr lang="en-US" sz="1200" dirty="0"/>
          </a:p>
          <a:p>
            <a:pPr marL="285750" lvl="1" indent="-285750">
              <a:buFont typeface="Wingdings" charset="0"/>
              <a:buChar char="à"/>
            </a:pPr>
            <a:r>
              <a:rPr lang="en-US" sz="1200" b="1" dirty="0" smtClean="0"/>
              <a:t>NOAA</a:t>
            </a:r>
            <a:r>
              <a:rPr lang="en-US" sz="1200" dirty="0"/>
              <a:t>: No, only archived data are eligible for a NOAA </a:t>
            </a:r>
            <a:r>
              <a:rPr lang="en-US" sz="1200" dirty="0" smtClean="0"/>
              <a:t>DOI. (From </a:t>
            </a:r>
            <a:r>
              <a:rPr lang="en-US" sz="1200" dirty="0"/>
              <a:t>“NOAA Data Citation Procedural Directive </a:t>
            </a:r>
            <a:r>
              <a:rPr lang="en-US" sz="1200" dirty="0" smtClean="0"/>
              <a:t>v 1.0”  document and </a:t>
            </a:r>
            <a:r>
              <a:rPr lang="en-US" sz="1200" dirty="0"/>
              <a:t>NOAA Environmental Data Management Wiki </a:t>
            </a:r>
            <a:r>
              <a:rPr lang="en-US" sz="1200" dirty="0" smtClean="0"/>
              <a:t>site).</a:t>
            </a:r>
            <a:endParaRPr lang="en-US" sz="1200" dirty="0"/>
          </a:p>
          <a:p>
            <a:pPr marL="285750" lvl="1" indent="-285750">
              <a:buFont typeface="Wingdings" charset="0"/>
              <a:buChar char="à"/>
            </a:pPr>
            <a:r>
              <a:rPr lang="en-US" sz="1200" b="1" dirty="0" smtClean="0"/>
              <a:t>ESA (</a:t>
            </a:r>
            <a:r>
              <a:rPr lang="en-US" sz="1200" b="1" dirty="0"/>
              <a:t>S5P NRT Ozone </a:t>
            </a:r>
            <a:r>
              <a:rPr lang="en-US" sz="1200" b="1" dirty="0" smtClean="0"/>
              <a:t>product)</a:t>
            </a:r>
            <a:r>
              <a:rPr lang="en-US" sz="1200" dirty="0" smtClean="0"/>
              <a:t>: </a:t>
            </a:r>
            <a:r>
              <a:rPr lang="en-US" sz="1200" dirty="0" smtClean="0"/>
              <a:t>a </a:t>
            </a:r>
            <a:r>
              <a:rPr lang="en-US" sz="1200" dirty="0" smtClean="0"/>
              <a:t>huge amount of scientific </a:t>
            </a:r>
            <a:r>
              <a:rPr lang="en-US" sz="1200" dirty="0"/>
              <a:t>work </a:t>
            </a:r>
            <a:r>
              <a:rPr lang="en-US" sz="1200" dirty="0" smtClean="0"/>
              <a:t>is based </a:t>
            </a:r>
            <a:r>
              <a:rPr lang="en-US" sz="1200" dirty="0"/>
              <a:t>on NRT </a:t>
            </a:r>
            <a:r>
              <a:rPr lang="en-US" sz="1200" dirty="0" smtClean="0"/>
              <a:t>data and for specific missions like </a:t>
            </a:r>
            <a:r>
              <a:rPr lang="en-US" sz="1200" dirty="0" smtClean="0"/>
              <a:t>S5P it </a:t>
            </a:r>
            <a:r>
              <a:rPr lang="en-US" sz="1200" dirty="0" smtClean="0"/>
              <a:t>should be considered </a:t>
            </a:r>
            <a:r>
              <a:rPr lang="en-US" sz="1200" dirty="0"/>
              <a:t>a DOI </a:t>
            </a:r>
            <a:r>
              <a:rPr lang="en-US" sz="1200" dirty="0" smtClean="0"/>
              <a:t>also for NRT</a:t>
            </a:r>
            <a:r>
              <a:rPr lang="en-US" sz="1200" dirty="0" smtClean="0"/>
              <a:t>. Request coming from users.</a:t>
            </a:r>
            <a:endParaRPr lang="en-US" sz="1200" dirty="0"/>
          </a:p>
          <a:p>
            <a:endParaRPr lang="en-US" sz="1400" b="1" dirty="0" smtClean="0"/>
          </a:p>
          <a:p>
            <a:r>
              <a:rPr lang="en-US" sz="1600" b="1" dirty="0">
                <a:solidFill>
                  <a:srgbClr val="FF0000"/>
                </a:solidFill>
              </a:rPr>
              <a:t>Possible </a:t>
            </a:r>
            <a:r>
              <a:rPr lang="en-US" sz="1600" b="1" dirty="0" smtClean="0">
                <a:solidFill>
                  <a:srgbClr val="FF0000"/>
                </a:solidFill>
              </a:rPr>
              <a:t>approaches for discussion:</a:t>
            </a:r>
            <a:endParaRPr lang="en-US" sz="1600" b="1" dirty="0">
              <a:solidFill>
                <a:srgbClr val="FF0000"/>
              </a:solidFill>
            </a:endParaRPr>
          </a:p>
          <a:p>
            <a:pPr marL="285750" indent="-285750">
              <a:buFont typeface="Arial"/>
              <a:buChar char="•"/>
            </a:pPr>
            <a:r>
              <a:rPr lang="en-US" sz="1400" dirty="0" smtClean="0"/>
              <a:t>Should we include </a:t>
            </a:r>
            <a:r>
              <a:rPr lang="en-US" sz="1400" dirty="0" smtClean="0"/>
              <a:t>an extension of the relevant recommendation in the CEOS Persistent Identifier Best Practices in order to consider </a:t>
            </a:r>
            <a:r>
              <a:rPr lang="en-US" sz="1400" dirty="0" smtClean="0"/>
              <a:t>DOI also for NRT </a:t>
            </a:r>
            <a:r>
              <a:rPr lang="en-US" sz="1400" dirty="0"/>
              <a:t>data </a:t>
            </a:r>
            <a:r>
              <a:rPr lang="en-US" sz="1400" dirty="0" smtClean="0"/>
              <a:t>when archived (e.g. S5P</a:t>
            </a:r>
            <a:r>
              <a:rPr lang="en-US" sz="1400" dirty="0" smtClean="0"/>
              <a:t>)?</a:t>
            </a:r>
            <a:endParaRPr lang="en-US" sz="1400" dirty="0" smtClean="0"/>
          </a:p>
          <a:p>
            <a:pPr marL="285750" indent="-285750">
              <a:buFont typeface="Arial"/>
              <a:buChar char="•"/>
            </a:pPr>
            <a:endParaRPr lang="en-US" sz="1400" dirty="0" smtClean="0"/>
          </a:p>
          <a:p>
            <a:pPr marL="285750" indent="-285750">
              <a:buFont typeface="Arial"/>
              <a:buChar char="•"/>
            </a:pPr>
            <a:r>
              <a:rPr lang="en-US" sz="1400" dirty="0" smtClean="0"/>
              <a:t>NRT </a:t>
            </a:r>
            <a:r>
              <a:rPr lang="en-US" sz="1400" dirty="0" smtClean="0"/>
              <a:t>DOI could point </a:t>
            </a:r>
            <a:r>
              <a:rPr lang="en-US" sz="1400" dirty="0"/>
              <a:t>to </a:t>
            </a:r>
            <a:r>
              <a:rPr lang="en-US" sz="1400" dirty="0" smtClean="0"/>
              <a:t>a dedicated NRT data landing page.</a:t>
            </a:r>
          </a:p>
          <a:p>
            <a:pPr marL="285750" indent="-285750">
              <a:buFont typeface="Arial"/>
              <a:buChar char="•"/>
            </a:pPr>
            <a:endParaRPr lang="en-US" sz="1400" dirty="0"/>
          </a:p>
          <a:p>
            <a:pPr marL="285750" indent="-285750">
              <a:buFont typeface="Arial"/>
              <a:buChar char="•"/>
            </a:pPr>
            <a:r>
              <a:rPr lang="en-US" sz="1400" dirty="0" smtClean="0"/>
              <a:t>To </a:t>
            </a:r>
            <a:r>
              <a:rPr lang="en-US" sz="1400" dirty="0" smtClean="0"/>
              <a:t>grant traceability </a:t>
            </a:r>
            <a:r>
              <a:rPr lang="en-US" sz="1400" dirty="0" smtClean="0"/>
              <a:t>of data products over </a:t>
            </a:r>
            <a:r>
              <a:rPr lang="en-US" sz="1400" dirty="0" smtClean="0"/>
              <a:t>the time, DOI </a:t>
            </a:r>
            <a:r>
              <a:rPr lang="en-US" sz="1400" dirty="0" smtClean="0"/>
              <a:t>should be </a:t>
            </a:r>
            <a:r>
              <a:rPr lang="en-US" sz="1400" dirty="0" smtClean="0"/>
              <a:t>put in </a:t>
            </a:r>
            <a:r>
              <a:rPr lang="en-US" sz="1400" dirty="0"/>
              <a:t>the </a:t>
            </a:r>
            <a:r>
              <a:rPr lang="en-US" sz="1400" dirty="0" smtClean="0"/>
              <a:t>products metadata </a:t>
            </a:r>
            <a:r>
              <a:rPr lang="en-US" sz="1400" dirty="0" smtClean="0"/>
              <a:t>(after a repackaging</a:t>
            </a:r>
            <a:r>
              <a:rPr lang="en-US" sz="1400" dirty="0" smtClean="0"/>
              <a:t>)</a:t>
            </a:r>
            <a:r>
              <a:rPr lang="en-US" sz="1400" dirty="0"/>
              <a:t> </a:t>
            </a:r>
            <a:r>
              <a:rPr lang="en-US" sz="1400" dirty="0" smtClean="0"/>
              <a:t>or i</a:t>
            </a:r>
            <a:r>
              <a:rPr lang="en-US" sz="1400" dirty="0" smtClean="0"/>
              <a:t>n alternative, only </a:t>
            </a:r>
            <a:r>
              <a:rPr lang="en-US" sz="1400" dirty="0" smtClean="0"/>
              <a:t>one DOI </a:t>
            </a:r>
            <a:r>
              <a:rPr lang="en-US" sz="1400" dirty="0" smtClean="0"/>
              <a:t>should be considered for </a:t>
            </a:r>
            <a:r>
              <a:rPr lang="en-US" sz="1400" dirty="0"/>
              <a:t>a given NRT “collection</a:t>
            </a:r>
            <a:r>
              <a:rPr lang="en-US" sz="1400" dirty="0" smtClean="0"/>
              <a:t>”. </a:t>
            </a:r>
            <a:endParaRPr lang="en-US" sz="1400" dirty="0" smtClean="0"/>
          </a:p>
          <a:p>
            <a:pPr marL="742950" lvl="1" indent="-285750">
              <a:buFont typeface="Arial"/>
              <a:buChar char="•"/>
            </a:pPr>
            <a:r>
              <a:rPr lang="en-US" sz="1400" dirty="0" smtClean="0"/>
              <a:t>E.g</a:t>
            </a:r>
            <a:r>
              <a:rPr lang="en-US" sz="1400" dirty="0" smtClean="0"/>
              <a:t>.</a:t>
            </a:r>
            <a:r>
              <a:rPr lang="en-US" sz="1400" dirty="0"/>
              <a:t> </a:t>
            </a:r>
            <a:r>
              <a:rPr lang="en-US" sz="1400" dirty="0" smtClean="0"/>
              <a:t>S5P </a:t>
            </a:r>
            <a:r>
              <a:rPr lang="en-US" sz="1400" dirty="0"/>
              <a:t>NRT Ozone </a:t>
            </a:r>
            <a:r>
              <a:rPr lang="en-US" sz="1400" dirty="0" smtClean="0"/>
              <a:t>product assigned with a singe </a:t>
            </a:r>
            <a:r>
              <a:rPr lang="en-US" sz="1400" dirty="0"/>
              <a:t>DOI </a:t>
            </a:r>
            <a:r>
              <a:rPr lang="en-US" sz="1400" dirty="0" smtClean="0"/>
              <a:t>which</a:t>
            </a:r>
            <a:r>
              <a:rPr lang="en-US" sz="1400" dirty="0" smtClean="0"/>
              <a:t> </a:t>
            </a:r>
            <a:r>
              <a:rPr lang="en-US" sz="1400" dirty="0"/>
              <a:t>remains </a:t>
            </a:r>
            <a:r>
              <a:rPr lang="en-US" sz="1400" dirty="0" smtClean="0"/>
              <a:t>unchanged and independent </a:t>
            </a:r>
            <a:r>
              <a:rPr lang="en-US" sz="1400" dirty="0"/>
              <a:t>of version number. </a:t>
            </a:r>
            <a:r>
              <a:rPr lang="en-US" sz="1400" dirty="0" smtClean="0"/>
              <a:t>DOI different from the one assigned to consolidated </a:t>
            </a:r>
            <a:r>
              <a:rPr lang="en-US" sz="1400" dirty="0"/>
              <a:t>or reprocessed data which should have different DOIs per major release/</a:t>
            </a:r>
            <a:r>
              <a:rPr lang="en-US" sz="1400" dirty="0" smtClean="0"/>
              <a:t>version)</a:t>
            </a:r>
            <a:r>
              <a:rPr lang="en-US" sz="1400" dirty="0" smtClean="0"/>
              <a:t>.</a:t>
            </a:r>
            <a:endParaRPr lang="en-US" sz="1400" b="1" dirty="0" smtClean="0"/>
          </a:p>
          <a:p>
            <a:endParaRPr lang="en-US" sz="1400" b="1" dirty="0" smtClean="0"/>
          </a:p>
          <a:p>
            <a:r>
              <a:rPr lang="en-US" sz="1400" b="1" dirty="0" smtClean="0"/>
              <a:t>[</a:t>
            </a:r>
            <a:r>
              <a:rPr lang="en-US" sz="1400" b="1" dirty="0"/>
              <a:t>WGISS 39-15</a:t>
            </a:r>
            <a:r>
              <a:rPr lang="en-US" sz="1400" b="1" dirty="0" smtClean="0"/>
              <a:t>]: </a:t>
            </a:r>
            <a:r>
              <a:rPr lang="en-US" sz="1400" b="1" dirty="0" smtClean="0"/>
              <a:t>Closed</a:t>
            </a:r>
            <a:endParaRPr lang="en-US" sz="1400" dirty="0"/>
          </a:p>
        </p:txBody>
      </p:sp>
    </p:spTree>
    <p:extLst>
      <p:ext uri="{BB962C8B-B14F-4D97-AF65-F5344CB8AC3E}">
        <p14:creationId xmlns:p14="http://schemas.microsoft.com/office/powerpoint/2010/main" val="3497553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01" y="246221"/>
            <a:ext cx="7876430" cy="584776"/>
          </a:xfrm>
          <a:noFill/>
          <a:ln>
            <a:noFill/>
          </a:ln>
        </p:spPr>
        <p:txBody>
          <a:bodyPr vert="horz" wrap="square" lIns="91440" tIns="45720" rIns="91440" bIns="45720" numCol="1" anchor="ctr" anchorCtr="0" compatLnSpc="1">
            <a:prstTxWarp prst="textNoShape">
              <a:avLst/>
            </a:prstTxWarp>
            <a:spAutoFit/>
          </a:bodyPr>
          <a:lstStyle/>
          <a:p>
            <a:r>
              <a:rPr lang="en-GB" sz="3200" dirty="0" smtClean="0">
                <a:latin typeface="Calibri" charset="0"/>
                <a:ea typeface="ＭＳ Ｐゴシック" charset="0"/>
                <a:cs typeface="Calibri" charset="0"/>
              </a:rPr>
              <a:t>Documents for adoption today</a:t>
            </a:r>
            <a:endParaRPr lang="en-GB" sz="3200" dirty="0">
              <a:latin typeface="Calibri" charset="0"/>
              <a:ea typeface="ＭＳ Ｐゴシック" charset="0"/>
              <a:cs typeface="Calibri" charset="0"/>
            </a:endParaRPr>
          </a:p>
        </p:txBody>
      </p:sp>
      <p:cxnSp>
        <p:nvCxnSpPr>
          <p:cNvPr id="4" name="Straight Arrow Connector 3"/>
          <p:cNvCxnSpPr/>
          <p:nvPr/>
        </p:nvCxnSpPr>
        <p:spPr>
          <a:xfrm flipV="1">
            <a:off x="520700" y="5924216"/>
            <a:ext cx="7419887" cy="19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674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3142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8610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4078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9546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5014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0482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5950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4847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0315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5783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1251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466186" y="5424392"/>
            <a:ext cx="740808" cy="441996"/>
            <a:chOff x="212972" y="5395688"/>
            <a:chExt cx="740808" cy="441996"/>
          </a:xfrm>
        </p:grpSpPr>
        <p:sp>
          <p:nvSpPr>
            <p:cNvPr id="24" name="TextBox 23"/>
            <p:cNvSpPr txBox="1"/>
            <p:nvPr/>
          </p:nvSpPr>
          <p:spPr>
            <a:xfrm>
              <a:off x="212972" y="5395688"/>
              <a:ext cx="740808" cy="200055"/>
            </a:xfrm>
            <a:prstGeom prst="rect">
              <a:avLst/>
            </a:prstGeom>
            <a:noFill/>
          </p:spPr>
          <p:txBody>
            <a:bodyPr wrap="none" rtlCol="0">
              <a:spAutoFit/>
            </a:bodyPr>
            <a:lstStyle/>
            <a:p>
              <a:r>
                <a:rPr lang="en-GB" sz="700" b="1" dirty="0" smtClean="0"/>
                <a:t>WGISS#38</a:t>
              </a:r>
              <a:endParaRPr lang="en-GB" sz="700" b="1" dirty="0"/>
            </a:p>
          </p:txBody>
        </p:sp>
        <p:sp>
          <p:nvSpPr>
            <p:cNvPr id="26" name="Down Arrow 25"/>
            <p:cNvSpPr/>
            <p:nvPr/>
          </p:nvSpPr>
          <p:spPr>
            <a:xfrm>
              <a:off x="410169" y="5632342"/>
              <a:ext cx="126206" cy="205342"/>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9" name="TextBox 28"/>
          <p:cNvSpPr txBox="1"/>
          <p:nvPr/>
        </p:nvSpPr>
        <p:spPr>
          <a:xfrm>
            <a:off x="517571" y="6068725"/>
            <a:ext cx="505267" cy="200055"/>
          </a:xfrm>
          <a:prstGeom prst="rect">
            <a:avLst/>
          </a:prstGeom>
          <a:noFill/>
        </p:spPr>
        <p:txBody>
          <a:bodyPr wrap="none" rtlCol="0">
            <a:spAutoFit/>
          </a:bodyPr>
          <a:lstStyle/>
          <a:p>
            <a:r>
              <a:rPr lang="en-GB" sz="700" b="1" dirty="0" smtClean="0"/>
              <a:t>10/14</a:t>
            </a:r>
            <a:endParaRPr lang="en-GB" sz="700" b="1" dirty="0"/>
          </a:p>
        </p:txBody>
      </p:sp>
      <p:sp>
        <p:nvSpPr>
          <p:cNvPr id="30" name="TextBox 29"/>
          <p:cNvSpPr txBox="1"/>
          <p:nvPr/>
        </p:nvSpPr>
        <p:spPr>
          <a:xfrm>
            <a:off x="1048588" y="6068725"/>
            <a:ext cx="505267" cy="200055"/>
          </a:xfrm>
          <a:prstGeom prst="rect">
            <a:avLst/>
          </a:prstGeom>
          <a:noFill/>
        </p:spPr>
        <p:txBody>
          <a:bodyPr wrap="none" rtlCol="0">
            <a:spAutoFit/>
          </a:bodyPr>
          <a:lstStyle/>
          <a:p>
            <a:r>
              <a:rPr lang="en-GB" sz="700" b="1" dirty="0" smtClean="0"/>
              <a:t>05</a:t>
            </a:r>
            <a:r>
              <a:rPr lang="en-GB" sz="700" b="1" dirty="0" smtClean="0"/>
              <a:t>/15</a:t>
            </a:r>
            <a:endParaRPr lang="en-GB" sz="700" b="1" dirty="0"/>
          </a:p>
        </p:txBody>
      </p:sp>
      <p:sp>
        <p:nvSpPr>
          <p:cNvPr id="31" name="TextBox 30"/>
          <p:cNvSpPr txBox="1"/>
          <p:nvPr/>
        </p:nvSpPr>
        <p:spPr>
          <a:xfrm>
            <a:off x="1603269" y="6068725"/>
            <a:ext cx="505267" cy="200055"/>
          </a:xfrm>
          <a:prstGeom prst="rect">
            <a:avLst/>
          </a:prstGeom>
          <a:noFill/>
        </p:spPr>
        <p:txBody>
          <a:bodyPr wrap="none" rtlCol="0">
            <a:spAutoFit/>
          </a:bodyPr>
          <a:lstStyle/>
          <a:p>
            <a:r>
              <a:rPr lang="en-GB" sz="700" b="1" dirty="0" smtClean="0"/>
              <a:t>06/</a:t>
            </a:r>
            <a:r>
              <a:rPr lang="en-GB" sz="700" b="1" dirty="0" smtClean="0"/>
              <a:t>15</a:t>
            </a:r>
            <a:endParaRPr lang="en-GB" sz="700" b="1" dirty="0"/>
          </a:p>
        </p:txBody>
      </p:sp>
      <p:sp>
        <p:nvSpPr>
          <p:cNvPr id="32" name="TextBox 31"/>
          <p:cNvSpPr txBox="1"/>
          <p:nvPr/>
        </p:nvSpPr>
        <p:spPr>
          <a:xfrm>
            <a:off x="2150062" y="6068725"/>
            <a:ext cx="505267" cy="200055"/>
          </a:xfrm>
          <a:prstGeom prst="rect">
            <a:avLst/>
          </a:prstGeom>
          <a:noFill/>
        </p:spPr>
        <p:txBody>
          <a:bodyPr wrap="none" rtlCol="0">
            <a:spAutoFit/>
          </a:bodyPr>
          <a:lstStyle/>
          <a:p>
            <a:r>
              <a:rPr lang="en-GB" sz="700" b="1" dirty="0" smtClean="0"/>
              <a:t>07/</a:t>
            </a:r>
            <a:r>
              <a:rPr lang="en-GB" sz="700" b="1" dirty="0" smtClean="0"/>
              <a:t>15</a:t>
            </a:r>
            <a:endParaRPr lang="en-GB" sz="700" b="1" dirty="0"/>
          </a:p>
        </p:txBody>
      </p:sp>
      <p:sp>
        <p:nvSpPr>
          <p:cNvPr id="33" name="TextBox 32"/>
          <p:cNvSpPr txBox="1"/>
          <p:nvPr/>
        </p:nvSpPr>
        <p:spPr>
          <a:xfrm>
            <a:off x="2696855" y="6068725"/>
            <a:ext cx="505267" cy="200055"/>
          </a:xfrm>
          <a:prstGeom prst="rect">
            <a:avLst/>
          </a:prstGeom>
          <a:noFill/>
        </p:spPr>
        <p:txBody>
          <a:bodyPr wrap="none" rtlCol="0">
            <a:spAutoFit/>
          </a:bodyPr>
          <a:lstStyle/>
          <a:p>
            <a:r>
              <a:rPr lang="en-GB" sz="700" b="1" dirty="0" smtClean="0"/>
              <a:t>08/</a:t>
            </a:r>
            <a:r>
              <a:rPr lang="en-GB" sz="700" b="1" dirty="0" smtClean="0"/>
              <a:t>15</a:t>
            </a:r>
            <a:endParaRPr lang="en-GB" sz="700" b="1" dirty="0"/>
          </a:p>
        </p:txBody>
      </p:sp>
      <p:sp>
        <p:nvSpPr>
          <p:cNvPr id="34" name="TextBox 33"/>
          <p:cNvSpPr txBox="1"/>
          <p:nvPr/>
        </p:nvSpPr>
        <p:spPr>
          <a:xfrm>
            <a:off x="3251536" y="6068725"/>
            <a:ext cx="505267" cy="200055"/>
          </a:xfrm>
          <a:prstGeom prst="rect">
            <a:avLst/>
          </a:prstGeom>
          <a:noFill/>
        </p:spPr>
        <p:txBody>
          <a:bodyPr wrap="none" rtlCol="0">
            <a:spAutoFit/>
          </a:bodyPr>
          <a:lstStyle/>
          <a:p>
            <a:r>
              <a:rPr lang="en-GB" sz="700" b="1" dirty="0" smtClean="0"/>
              <a:t>09/</a:t>
            </a:r>
            <a:r>
              <a:rPr lang="en-GB" sz="700" b="1" dirty="0" smtClean="0"/>
              <a:t>15</a:t>
            </a:r>
            <a:endParaRPr lang="en-GB" sz="700" b="1" dirty="0"/>
          </a:p>
        </p:txBody>
      </p:sp>
      <p:sp>
        <p:nvSpPr>
          <p:cNvPr id="35" name="TextBox 34"/>
          <p:cNvSpPr txBox="1"/>
          <p:nvPr/>
        </p:nvSpPr>
        <p:spPr>
          <a:xfrm>
            <a:off x="3790441" y="6068725"/>
            <a:ext cx="505267" cy="200055"/>
          </a:xfrm>
          <a:prstGeom prst="rect">
            <a:avLst/>
          </a:prstGeom>
          <a:noFill/>
        </p:spPr>
        <p:txBody>
          <a:bodyPr wrap="none" rtlCol="0">
            <a:spAutoFit/>
          </a:bodyPr>
          <a:lstStyle/>
          <a:p>
            <a:r>
              <a:rPr lang="en-GB" sz="700" b="1" dirty="0" smtClean="0"/>
              <a:t>10/15</a:t>
            </a:r>
            <a:endParaRPr lang="en-GB" sz="700" b="1" dirty="0"/>
          </a:p>
        </p:txBody>
      </p:sp>
      <p:sp>
        <p:nvSpPr>
          <p:cNvPr id="36" name="TextBox 35"/>
          <p:cNvSpPr txBox="1"/>
          <p:nvPr/>
        </p:nvSpPr>
        <p:spPr>
          <a:xfrm>
            <a:off x="4362634" y="6068725"/>
            <a:ext cx="505267" cy="200055"/>
          </a:xfrm>
          <a:prstGeom prst="rect">
            <a:avLst/>
          </a:prstGeom>
          <a:noFill/>
        </p:spPr>
        <p:txBody>
          <a:bodyPr wrap="none" rtlCol="0">
            <a:spAutoFit/>
          </a:bodyPr>
          <a:lstStyle/>
          <a:p>
            <a:r>
              <a:rPr lang="en-GB" sz="700" b="1" dirty="0" smtClean="0"/>
              <a:t>05/15</a:t>
            </a:r>
            <a:endParaRPr lang="en-GB" sz="700" b="1" dirty="0"/>
          </a:p>
        </p:txBody>
      </p:sp>
      <p:sp>
        <p:nvSpPr>
          <p:cNvPr id="37" name="TextBox 36"/>
          <p:cNvSpPr txBox="1"/>
          <p:nvPr/>
        </p:nvSpPr>
        <p:spPr>
          <a:xfrm>
            <a:off x="5234815" y="6068725"/>
            <a:ext cx="505267" cy="200055"/>
          </a:xfrm>
          <a:prstGeom prst="rect">
            <a:avLst/>
          </a:prstGeom>
          <a:noFill/>
        </p:spPr>
        <p:txBody>
          <a:bodyPr wrap="none" rtlCol="0">
            <a:spAutoFit/>
          </a:bodyPr>
          <a:lstStyle/>
          <a:p>
            <a:r>
              <a:rPr lang="en-GB" sz="700" b="1" dirty="0" smtClean="0"/>
              <a:t>06/15</a:t>
            </a:r>
            <a:endParaRPr lang="en-GB" sz="700" b="1" dirty="0"/>
          </a:p>
        </p:txBody>
      </p:sp>
      <p:sp>
        <p:nvSpPr>
          <p:cNvPr id="38" name="TextBox 37"/>
          <p:cNvSpPr txBox="1"/>
          <p:nvPr/>
        </p:nvSpPr>
        <p:spPr>
          <a:xfrm>
            <a:off x="5773720" y="6068725"/>
            <a:ext cx="505267" cy="200055"/>
          </a:xfrm>
          <a:prstGeom prst="rect">
            <a:avLst/>
          </a:prstGeom>
          <a:noFill/>
        </p:spPr>
        <p:txBody>
          <a:bodyPr wrap="none" rtlCol="0">
            <a:spAutoFit/>
          </a:bodyPr>
          <a:lstStyle/>
          <a:p>
            <a:r>
              <a:rPr lang="en-GB" sz="700" b="1" dirty="0" smtClean="0"/>
              <a:t>07/15</a:t>
            </a:r>
            <a:endParaRPr lang="en-GB" sz="700" b="1" dirty="0"/>
          </a:p>
        </p:txBody>
      </p:sp>
      <p:sp>
        <p:nvSpPr>
          <p:cNvPr id="39" name="TextBox 38"/>
          <p:cNvSpPr txBox="1"/>
          <p:nvPr/>
        </p:nvSpPr>
        <p:spPr>
          <a:xfrm>
            <a:off x="6320513" y="6068725"/>
            <a:ext cx="505267" cy="200055"/>
          </a:xfrm>
          <a:prstGeom prst="rect">
            <a:avLst/>
          </a:prstGeom>
          <a:noFill/>
        </p:spPr>
        <p:txBody>
          <a:bodyPr wrap="none" rtlCol="0">
            <a:spAutoFit/>
          </a:bodyPr>
          <a:lstStyle/>
          <a:p>
            <a:r>
              <a:rPr lang="en-GB" sz="700" b="1" dirty="0" smtClean="0"/>
              <a:t>08/15</a:t>
            </a:r>
            <a:endParaRPr lang="en-GB" sz="700" b="1" dirty="0"/>
          </a:p>
        </p:txBody>
      </p:sp>
      <p:sp>
        <p:nvSpPr>
          <p:cNvPr id="40" name="TextBox 39"/>
          <p:cNvSpPr txBox="1"/>
          <p:nvPr/>
        </p:nvSpPr>
        <p:spPr>
          <a:xfrm>
            <a:off x="6859418" y="6068725"/>
            <a:ext cx="505267" cy="200055"/>
          </a:xfrm>
          <a:prstGeom prst="rect">
            <a:avLst/>
          </a:prstGeom>
          <a:noFill/>
        </p:spPr>
        <p:txBody>
          <a:bodyPr wrap="none" rtlCol="0">
            <a:spAutoFit/>
          </a:bodyPr>
          <a:lstStyle/>
          <a:p>
            <a:r>
              <a:rPr lang="en-GB" sz="700" b="1" dirty="0" smtClean="0"/>
              <a:t>09/15</a:t>
            </a:r>
            <a:endParaRPr lang="en-GB" sz="700" b="1" dirty="0"/>
          </a:p>
        </p:txBody>
      </p:sp>
      <p:sp>
        <p:nvSpPr>
          <p:cNvPr id="43" name="Down Arrow 42"/>
          <p:cNvSpPr/>
          <p:nvPr/>
        </p:nvSpPr>
        <p:spPr>
          <a:xfrm>
            <a:off x="648599" y="3278606"/>
            <a:ext cx="184254" cy="19260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cxnSp>
        <p:nvCxnSpPr>
          <p:cNvPr id="65" name="Curved Connector 64"/>
          <p:cNvCxnSpPr/>
          <p:nvPr/>
        </p:nvCxnSpPr>
        <p:spPr>
          <a:xfrm rot="16200000" flipH="1">
            <a:off x="7251336" y="5920265"/>
            <a:ext cx="260318" cy="31551"/>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67" name="Curved Connector 66"/>
          <p:cNvCxnSpPr/>
          <p:nvPr/>
        </p:nvCxnSpPr>
        <p:spPr>
          <a:xfrm rot="16200000" flipH="1">
            <a:off x="7316966" y="5930674"/>
            <a:ext cx="260318" cy="31551"/>
          </a:xfrm>
          <a:prstGeom prst="curvedConnector3">
            <a:avLst/>
          </a:prstGeom>
        </p:spPr>
        <p:style>
          <a:lnRef idx="2">
            <a:schemeClr val="accent1"/>
          </a:lnRef>
          <a:fillRef idx="0">
            <a:schemeClr val="accent1"/>
          </a:fillRef>
          <a:effectRef idx="1">
            <a:schemeClr val="accent1"/>
          </a:effectRef>
          <a:fontRef idx="minor">
            <a:schemeClr val="tx1"/>
          </a:fontRef>
        </p:style>
      </p:cxnSp>
      <p:sp>
        <p:nvSpPr>
          <p:cNvPr id="74" name="Rounded Rectangle 73"/>
          <p:cNvSpPr/>
          <p:nvPr/>
        </p:nvSpPr>
        <p:spPr>
          <a:xfrm>
            <a:off x="114300" y="1447800"/>
            <a:ext cx="1184950" cy="17091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Assessment of Drafting Status and Discussion </a:t>
            </a:r>
            <a:endParaRPr lang="en-GB" sz="1000" b="1" dirty="0"/>
          </a:p>
        </p:txBody>
      </p:sp>
      <p:sp>
        <p:nvSpPr>
          <p:cNvPr id="75" name="Rounded Rectangle 74"/>
          <p:cNvSpPr/>
          <p:nvPr/>
        </p:nvSpPr>
        <p:spPr>
          <a:xfrm>
            <a:off x="1346200" y="1447800"/>
            <a:ext cx="853110" cy="17619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Issue to DSIG for Review</a:t>
            </a:r>
            <a:endParaRPr lang="en-GB" sz="1000" b="1" dirty="0"/>
          </a:p>
        </p:txBody>
      </p:sp>
      <p:sp>
        <p:nvSpPr>
          <p:cNvPr id="76" name="Rounded Rectangle 75"/>
          <p:cNvSpPr/>
          <p:nvPr/>
        </p:nvSpPr>
        <p:spPr>
          <a:xfrm>
            <a:off x="3460293" y="1820536"/>
            <a:ext cx="1232896" cy="7912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smtClean="0"/>
              <a:t>Final Presentation and Formal Approval</a:t>
            </a:r>
            <a:endParaRPr lang="en-GB" sz="1000" b="1" dirty="0"/>
          </a:p>
        </p:txBody>
      </p:sp>
      <p:grpSp>
        <p:nvGrpSpPr>
          <p:cNvPr id="90" name="Group 89"/>
          <p:cNvGrpSpPr/>
          <p:nvPr/>
        </p:nvGrpSpPr>
        <p:grpSpPr>
          <a:xfrm>
            <a:off x="3612651" y="5418581"/>
            <a:ext cx="740808" cy="441996"/>
            <a:chOff x="212972" y="5395688"/>
            <a:chExt cx="740808" cy="441996"/>
          </a:xfrm>
        </p:grpSpPr>
        <p:sp>
          <p:nvSpPr>
            <p:cNvPr id="92" name="TextBox 91"/>
            <p:cNvSpPr txBox="1"/>
            <p:nvPr/>
          </p:nvSpPr>
          <p:spPr>
            <a:xfrm>
              <a:off x="212972" y="5395688"/>
              <a:ext cx="740808" cy="200055"/>
            </a:xfrm>
            <a:prstGeom prst="rect">
              <a:avLst/>
            </a:prstGeom>
            <a:noFill/>
          </p:spPr>
          <p:txBody>
            <a:bodyPr wrap="none" rtlCol="0">
              <a:spAutoFit/>
            </a:bodyPr>
            <a:lstStyle/>
            <a:p>
              <a:r>
                <a:rPr lang="en-GB" sz="700" b="1" dirty="0" smtClean="0"/>
                <a:t>WGISS#40</a:t>
              </a:r>
              <a:endParaRPr lang="en-GB" sz="700" b="1" dirty="0"/>
            </a:p>
          </p:txBody>
        </p:sp>
        <p:sp>
          <p:nvSpPr>
            <p:cNvPr id="98" name="Down Arrow 97"/>
            <p:cNvSpPr/>
            <p:nvPr/>
          </p:nvSpPr>
          <p:spPr>
            <a:xfrm>
              <a:off x="562569" y="5632342"/>
              <a:ext cx="126206" cy="205342"/>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Right Brace 2"/>
          <p:cNvSpPr/>
          <p:nvPr/>
        </p:nvSpPr>
        <p:spPr>
          <a:xfrm rot="16200000">
            <a:off x="2052574" y="4181297"/>
            <a:ext cx="499166" cy="295592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TextBox 100"/>
          <p:cNvSpPr txBox="1"/>
          <p:nvPr/>
        </p:nvSpPr>
        <p:spPr>
          <a:xfrm>
            <a:off x="2590902" y="5271865"/>
            <a:ext cx="1261245" cy="246221"/>
          </a:xfrm>
          <a:prstGeom prst="rect">
            <a:avLst/>
          </a:prstGeom>
          <a:noFill/>
        </p:spPr>
        <p:txBody>
          <a:bodyPr wrap="none" rtlCol="0">
            <a:spAutoFit/>
          </a:bodyPr>
          <a:lstStyle/>
          <a:p>
            <a:r>
              <a:rPr lang="en-GB" sz="1000" b="1" dirty="0" smtClean="0"/>
              <a:t>FINALIZATION</a:t>
            </a:r>
            <a:endParaRPr lang="en-GB" sz="1000" b="1" dirty="0"/>
          </a:p>
        </p:txBody>
      </p:sp>
      <p:sp>
        <p:nvSpPr>
          <p:cNvPr id="102" name="TextBox 101"/>
          <p:cNvSpPr txBox="1"/>
          <p:nvPr/>
        </p:nvSpPr>
        <p:spPr>
          <a:xfrm>
            <a:off x="1351039" y="5276793"/>
            <a:ext cx="787395" cy="246221"/>
          </a:xfrm>
          <a:prstGeom prst="rect">
            <a:avLst/>
          </a:prstGeom>
          <a:noFill/>
        </p:spPr>
        <p:txBody>
          <a:bodyPr wrap="none" rtlCol="0">
            <a:spAutoFit/>
          </a:bodyPr>
          <a:lstStyle/>
          <a:p>
            <a:r>
              <a:rPr lang="en-GB" sz="1000" b="1" dirty="0" smtClean="0"/>
              <a:t>REVIEW</a:t>
            </a:r>
            <a:endParaRPr lang="en-GB" sz="1000" b="1" dirty="0"/>
          </a:p>
        </p:txBody>
      </p:sp>
      <p:sp>
        <p:nvSpPr>
          <p:cNvPr id="55" name="Down Arrow 54"/>
          <p:cNvSpPr/>
          <p:nvPr/>
        </p:nvSpPr>
        <p:spPr>
          <a:xfrm>
            <a:off x="1671216" y="3279368"/>
            <a:ext cx="178901" cy="19102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56" name="Rounded Rectangle 55"/>
          <p:cNvSpPr/>
          <p:nvPr/>
        </p:nvSpPr>
        <p:spPr>
          <a:xfrm>
            <a:off x="2260600" y="1435113"/>
            <a:ext cx="1117600" cy="18180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Comments &amp; Feedback</a:t>
            </a:r>
            <a:endParaRPr lang="en-GB" sz="1000" b="1" dirty="0"/>
          </a:p>
        </p:txBody>
      </p:sp>
      <p:sp>
        <p:nvSpPr>
          <p:cNvPr id="57" name="Down Arrow 56"/>
          <p:cNvSpPr/>
          <p:nvPr/>
        </p:nvSpPr>
        <p:spPr>
          <a:xfrm>
            <a:off x="2637036" y="3305305"/>
            <a:ext cx="178901" cy="19102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58" name="Rounded Rectangle 57"/>
          <p:cNvSpPr/>
          <p:nvPr/>
        </p:nvSpPr>
        <p:spPr>
          <a:xfrm>
            <a:off x="2909915" y="3798790"/>
            <a:ext cx="917473" cy="6593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Final Issue to WGISS</a:t>
            </a:r>
            <a:endParaRPr lang="en-GB" sz="1000" b="1" dirty="0"/>
          </a:p>
        </p:txBody>
      </p:sp>
      <p:sp>
        <p:nvSpPr>
          <p:cNvPr id="59" name="Down Arrow 58"/>
          <p:cNvSpPr/>
          <p:nvPr/>
        </p:nvSpPr>
        <p:spPr>
          <a:xfrm>
            <a:off x="3277786" y="4565351"/>
            <a:ext cx="161806" cy="6303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61" name="Down Arrow 60"/>
          <p:cNvSpPr/>
          <p:nvPr/>
        </p:nvSpPr>
        <p:spPr>
          <a:xfrm>
            <a:off x="3923521" y="2668244"/>
            <a:ext cx="188870" cy="27708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63" name="TextBox 62"/>
          <p:cNvSpPr txBox="1"/>
          <p:nvPr/>
        </p:nvSpPr>
        <p:spPr>
          <a:xfrm>
            <a:off x="4755357" y="2956897"/>
            <a:ext cx="4109243" cy="2182867"/>
          </a:xfrm>
          <a:prstGeom prst="rect">
            <a:avLst/>
          </a:prstGeom>
          <a:solidFill>
            <a:schemeClr val="accent6">
              <a:lumMod val="20000"/>
              <a:lumOff val="80000"/>
            </a:schemeClr>
          </a:solidFill>
        </p:spPr>
        <p:txBody>
          <a:bodyPr wrap="square" lIns="0" rIns="0" rtlCol="0">
            <a:noAutofit/>
          </a:bodyPr>
          <a:lstStyle>
            <a:defPPr>
              <a:defRPr lang="en-GB"/>
            </a:defPPr>
            <a:lvl1pPr marL="144000" indent="-136800">
              <a:buFont typeface="Arial"/>
              <a:buChar char="•"/>
              <a:defRPr sz="700" b="1" i="1"/>
            </a:lvl1pPr>
          </a:lstStyle>
          <a:p>
            <a:pPr marL="235800" indent="-228600">
              <a:buFont typeface="+mj-lt"/>
              <a:buAutoNum type="arabicPeriod"/>
            </a:pPr>
            <a:r>
              <a:rPr lang="en-GB" sz="1800" dirty="0" smtClean="0"/>
              <a:t>EO Data Preservation </a:t>
            </a:r>
            <a:r>
              <a:rPr lang="en-GB" sz="1800" dirty="0" smtClean="0"/>
              <a:t>Guidelines</a:t>
            </a:r>
          </a:p>
          <a:p>
            <a:pPr marL="235800" indent="-228600">
              <a:buFont typeface="+mj-lt"/>
              <a:buAutoNum type="arabicPeriod"/>
            </a:pPr>
            <a:endParaRPr lang="en-GB" sz="1800" dirty="0" smtClean="0"/>
          </a:p>
          <a:p>
            <a:pPr marL="235800" indent="-228600">
              <a:buFont typeface="+mj-lt"/>
              <a:buAutoNum type="arabicPeriod"/>
            </a:pPr>
            <a:r>
              <a:rPr lang="en-GB" sz="1800" dirty="0" smtClean="0"/>
              <a:t>Preserved Data Set </a:t>
            </a:r>
            <a:r>
              <a:rPr lang="en-GB" sz="1800" dirty="0" smtClean="0"/>
              <a:t>Content</a:t>
            </a:r>
          </a:p>
          <a:p>
            <a:pPr marL="235800" indent="-228600">
              <a:buFont typeface="+mj-lt"/>
              <a:buAutoNum type="arabicPeriod"/>
            </a:pPr>
            <a:endParaRPr lang="en-GB" sz="1800" dirty="0"/>
          </a:p>
          <a:p>
            <a:pPr marL="235800" indent="-228600">
              <a:buFont typeface="+mj-lt"/>
              <a:buAutoNum type="arabicPeriod"/>
            </a:pPr>
            <a:r>
              <a:rPr lang="en-GB" sz="1800" dirty="0" smtClean="0"/>
              <a:t>EO </a:t>
            </a:r>
            <a:r>
              <a:rPr lang="en-GB" sz="1800" dirty="0"/>
              <a:t>Data Stewardship </a:t>
            </a:r>
            <a:r>
              <a:rPr lang="en-GB" sz="1800" dirty="0" smtClean="0"/>
              <a:t>Glossary*</a:t>
            </a:r>
            <a:endParaRPr lang="en-GB" sz="1800" dirty="0"/>
          </a:p>
          <a:p>
            <a:pPr marL="235800" indent="-228600">
              <a:buFont typeface="+mj-lt"/>
              <a:buAutoNum type="arabicPeriod"/>
            </a:pPr>
            <a:endParaRPr lang="en-GB" sz="1800" dirty="0"/>
          </a:p>
          <a:p>
            <a:endParaRPr lang="en-GB" sz="1800" dirty="0"/>
          </a:p>
        </p:txBody>
      </p:sp>
      <p:sp>
        <p:nvSpPr>
          <p:cNvPr id="5" name="TextBox 4"/>
          <p:cNvSpPr txBox="1"/>
          <p:nvPr/>
        </p:nvSpPr>
        <p:spPr>
          <a:xfrm>
            <a:off x="113465" y="6365959"/>
            <a:ext cx="3318579" cy="369332"/>
          </a:xfrm>
          <a:prstGeom prst="rect">
            <a:avLst/>
          </a:prstGeom>
          <a:noFill/>
        </p:spPr>
        <p:txBody>
          <a:bodyPr wrap="none" rtlCol="0">
            <a:spAutoFit/>
          </a:bodyPr>
          <a:lstStyle/>
          <a:p>
            <a:r>
              <a:rPr lang="en-US" sz="900" b="1" i="1" dirty="0" smtClean="0"/>
              <a:t>*    As contribution to CEOS WGISS Definitions </a:t>
            </a:r>
            <a:endParaRPr lang="en-US" sz="900" b="1" i="1" dirty="0"/>
          </a:p>
          <a:p>
            <a:endParaRPr lang="en-US" sz="900" b="1" i="1" dirty="0"/>
          </a:p>
        </p:txBody>
      </p:sp>
    </p:spTree>
    <p:extLst>
      <p:ext uri="{BB962C8B-B14F-4D97-AF65-F5344CB8AC3E}">
        <p14:creationId xmlns:p14="http://schemas.microsoft.com/office/powerpoint/2010/main" val="3435561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74" grpId="0" animBg="1"/>
      <p:bldP spid="75" grpId="0" animBg="1"/>
      <p:bldP spid="76" grpId="0" animBg="1"/>
      <p:bldP spid="3" grpId="0" animBg="1"/>
      <p:bldP spid="101" grpId="0"/>
      <p:bldP spid="102" grpId="0"/>
      <p:bldP spid="55" grpId="0" animBg="1"/>
      <p:bldP spid="56" grpId="0" animBg="1"/>
      <p:bldP spid="57" grpId="0" animBg="1"/>
      <p:bldP spid="58" grpId="0" animBg="1"/>
      <p:bldP spid="59" grpId="0" animBg="1"/>
      <p:bldP spid="6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86020"/>
            <a:ext cx="9144000" cy="3771900"/>
          </a:xfrm>
          <a:prstGeom prst="rect">
            <a:avLst/>
          </a:prstGeom>
        </p:spPr>
      </p:pic>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291764" y="246221"/>
            <a:ext cx="7342188" cy="584776"/>
          </a:xfrm>
          <a:noFill/>
          <a:ln>
            <a:noFill/>
          </a:ln>
        </p:spPr>
        <p:txBody>
          <a:bodyPr vert="horz" wrap="square" lIns="91440" tIns="45720" rIns="91440" bIns="45720" numCol="1" anchor="ctr" anchorCtr="0" compatLnSpc="1">
            <a:prstTxWarp prst="textNoShape">
              <a:avLst/>
            </a:prstTxWarp>
            <a:spAutoFit/>
          </a:bodyPr>
          <a:lstStyle/>
          <a:p>
            <a:r>
              <a:rPr lang="en-US" sz="3200" dirty="0" smtClean="0">
                <a:latin typeface="Calibri" charset="0"/>
                <a:ea typeface="MS PGothic" charset="0"/>
              </a:rPr>
              <a:t>EO Data Preservation </a:t>
            </a:r>
            <a:r>
              <a:rPr lang="en-US" sz="3200" dirty="0" smtClean="0">
                <a:latin typeface="Calibri" charset="0"/>
                <a:ea typeface="MS PGothic" charset="0"/>
              </a:rPr>
              <a:t>Guidelines</a:t>
            </a:r>
            <a:endParaRPr lang="en-US" sz="3200" dirty="0">
              <a:latin typeface="Calibri" charset="0"/>
              <a:ea typeface="MS PGothic" charset="0"/>
            </a:endParaRPr>
          </a:p>
        </p:txBody>
      </p:sp>
    </p:spTree>
    <p:extLst>
      <p:ext uri="{BB962C8B-B14F-4D97-AF65-F5344CB8AC3E}">
        <p14:creationId xmlns:p14="http://schemas.microsoft.com/office/powerpoint/2010/main" val="3675168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255479" y="246221"/>
            <a:ext cx="7681296" cy="584776"/>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charset="0"/>
                <a:ea typeface="MS PGothic" charset="0"/>
              </a:rPr>
              <a:t>EO Data Preservation </a:t>
            </a:r>
            <a:r>
              <a:rPr lang="en-US" sz="3200" dirty="0" smtClean="0">
                <a:latin typeface="Calibri" charset="0"/>
                <a:ea typeface="MS PGothic" charset="0"/>
              </a:rPr>
              <a:t>Guidelines</a:t>
            </a:r>
            <a:endParaRPr lang="en-US" sz="3200" dirty="0">
              <a:latin typeface="Calibri" charset="0"/>
              <a:ea typeface="MS PGothic" charset="0"/>
            </a:endParaRPr>
          </a:p>
        </p:txBody>
      </p:sp>
      <p:grpSp>
        <p:nvGrpSpPr>
          <p:cNvPr id="6" name="Group 5"/>
          <p:cNvGrpSpPr>
            <a:grpSpLocks/>
          </p:cNvGrpSpPr>
          <p:nvPr/>
        </p:nvGrpSpPr>
        <p:grpSpPr bwMode="auto">
          <a:xfrm>
            <a:off x="4627656" y="2703565"/>
            <a:ext cx="4327483" cy="3870554"/>
            <a:chOff x="323528" y="512677"/>
            <a:chExt cx="4248472" cy="3870302"/>
          </a:xfrm>
        </p:grpSpPr>
        <p:sp>
          <p:nvSpPr>
            <p:cNvPr id="7" name="Rectangle 6"/>
            <p:cNvSpPr/>
            <p:nvPr/>
          </p:nvSpPr>
          <p:spPr bwMode="auto">
            <a:xfrm>
              <a:off x="323528" y="512677"/>
              <a:ext cx="4248472" cy="3870302"/>
            </a:xfrm>
            <a:prstGeom prst="rect">
              <a:avLst/>
            </a:prstGeom>
            <a:solidFill>
              <a:schemeClr val="accent2">
                <a:lumMod val="40000"/>
                <a:lumOff val="60000"/>
                <a:alpha val="26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a:ea typeface="ＭＳ Ｐゴシック" charset="0"/>
                <a:cs typeface="+mn-cs"/>
              </a:endParaRPr>
            </a:p>
          </p:txBody>
        </p:sp>
        <p:sp>
          <p:nvSpPr>
            <p:cNvPr id="8" name="Rectangle 7"/>
            <p:cNvSpPr>
              <a:spLocks noChangeArrowheads="1"/>
            </p:cNvSpPr>
            <p:nvPr/>
          </p:nvSpPr>
          <p:spPr bwMode="auto">
            <a:xfrm>
              <a:off x="539444" y="600732"/>
              <a:ext cx="3816639" cy="431772"/>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lstStyle/>
            <a:p>
              <a:pPr algn="ctr">
                <a:defRPr/>
              </a:pPr>
              <a:r>
                <a:rPr lang="en-GB" sz="1200" dirty="0">
                  <a:solidFill>
                    <a:schemeClr val="dk1"/>
                  </a:solidFill>
                  <a:latin typeface="+mn-lt"/>
                  <a:ea typeface="+mn-ea"/>
                  <a:cs typeface="+mn-cs"/>
                </a:rPr>
                <a:t>PRESERVED DATA SET CONTENT DEFINITION AND APPRAISAL</a:t>
              </a:r>
              <a:endParaRPr lang="en-GB" sz="1200" dirty="0">
                <a:ea typeface="ＭＳ Ｐゴシック" charset="0"/>
                <a:cs typeface="+mn-cs"/>
              </a:endParaRPr>
            </a:p>
          </p:txBody>
        </p:sp>
        <p:sp>
          <p:nvSpPr>
            <p:cNvPr id="9" name="Rectangle 8"/>
            <p:cNvSpPr>
              <a:spLocks noChangeArrowheads="1"/>
            </p:cNvSpPr>
            <p:nvPr/>
          </p:nvSpPr>
          <p:spPr bwMode="auto">
            <a:xfrm>
              <a:off x="539444" y="1132137"/>
              <a:ext cx="3816639" cy="442085"/>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lstStyle/>
            <a:p>
              <a:pPr algn="ctr">
                <a:defRPr/>
              </a:pPr>
              <a:r>
                <a:rPr lang="en-GB" sz="1200" dirty="0">
                  <a:solidFill>
                    <a:schemeClr val="dk1"/>
                  </a:solidFill>
                  <a:latin typeface="+mn-lt"/>
                  <a:ea typeface="+mn-ea"/>
                  <a:cs typeface="+mn-cs"/>
                </a:rPr>
                <a:t>ARCHIVE OPERATION AND</a:t>
              </a:r>
            </a:p>
            <a:p>
              <a:pPr algn="ctr">
                <a:defRPr/>
              </a:pPr>
              <a:r>
                <a:rPr lang="en-GB" sz="1200" dirty="0">
                  <a:solidFill>
                    <a:schemeClr val="dk1"/>
                  </a:solidFill>
                  <a:latin typeface="+mn-lt"/>
                  <a:ea typeface="+mn-ea"/>
                  <a:cs typeface="+mn-cs"/>
                </a:rPr>
                <a:t>ORGANIZATION</a:t>
              </a:r>
              <a:endParaRPr lang="en-GB" sz="1200" dirty="0">
                <a:ea typeface="ＭＳ Ｐゴシック" charset="0"/>
                <a:cs typeface="+mn-cs"/>
              </a:endParaRPr>
            </a:p>
          </p:txBody>
        </p:sp>
        <p:sp>
          <p:nvSpPr>
            <p:cNvPr id="10" name="Rectangle 9"/>
            <p:cNvSpPr>
              <a:spLocks noChangeArrowheads="1"/>
            </p:cNvSpPr>
            <p:nvPr/>
          </p:nvSpPr>
          <p:spPr bwMode="auto">
            <a:xfrm>
              <a:off x="539444" y="1688194"/>
              <a:ext cx="3816639" cy="331765"/>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lstStyle/>
            <a:p>
              <a:pPr algn="ctr">
                <a:defRPr/>
              </a:pPr>
              <a:r>
                <a:rPr lang="en-GB" sz="1200" dirty="0">
                  <a:solidFill>
                    <a:schemeClr val="dk1"/>
                  </a:solidFill>
                  <a:latin typeface="+mn-lt"/>
                  <a:ea typeface="+mn-ea"/>
                  <a:cs typeface="+mn-cs"/>
                </a:rPr>
                <a:t>ARCHIVE SECURITY</a:t>
              </a:r>
              <a:endParaRPr lang="en-GB" sz="1200" dirty="0">
                <a:ea typeface="ＭＳ Ｐゴシック" charset="0"/>
                <a:cs typeface="+mn-cs"/>
              </a:endParaRPr>
            </a:p>
          </p:txBody>
        </p:sp>
        <p:sp>
          <p:nvSpPr>
            <p:cNvPr id="11" name="Rectangle 10"/>
            <p:cNvSpPr>
              <a:spLocks noChangeArrowheads="1"/>
            </p:cNvSpPr>
            <p:nvPr/>
          </p:nvSpPr>
          <p:spPr bwMode="auto">
            <a:xfrm>
              <a:off x="539444" y="2118659"/>
              <a:ext cx="3816639" cy="307152"/>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lstStyle/>
            <a:p>
              <a:pPr algn="ctr">
                <a:defRPr/>
              </a:pPr>
              <a:r>
                <a:rPr lang="en-GB" sz="1200" dirty="0">
                  <a:solidFill>
                    <a:schemeClr val="dk1"/>
                  </a:solidFill>
                  <a:latin typeface="+mn-lt"/>
                  <a:ea typeface="+mn-ea"/>
                  <a:cs typeface="+mn-cs"/>
                </a:rPr>
                <a:t>DATA INGESTION</a:t>
              </a:r>
              <a:endParaRPr lang="en-GB" sz="1200" dirty="0">
                <a:ea typeface="ＭＳ Ｐゴシック" charset="0"/>
                <a:cs typeface="+mn-cs"/>
              </a:endParaRPr>
            </a:p>
          </p:txBody>
        </p:sp>
        <p:sp>
          <p:nvSpPr>
            <p:cNvPr id="12" name="Rectangle 11"/>
            <p:cNvSpPr>
              <a:spLocks noChangeArrowheads="1"/>
            </p:cNvSpPr>
            <p:nvPr/>
          </p:nvSpPr>
          <p:spPr bwMode="auto">
            <a:xfrm>
              <a:off x="539444" y="2518871"/>
              <a:ext cx="3816639" cy="331765"/>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lstStyle/>
            <a:p>
              <a:pPr algn="ctr">
                <a:defRPr/>
              </a:pPr>
              <a:r>
                <a:rPr lang="en-GB" sz="1200" dirty="0">
                  <a:solidFill>
                    <a:schemeClr val="dk1"/>
                  </a:solidFill>
                  <a:latin typeface="+mn-lt"/>
                  <a:ea typeface="+mn-ea"/>
                  <a:cs typeface="+mn-cs"/>
                </a:rPr>
                <a:t>ARCHIVE MAINTENANCE</a:t>
              </a:r>
              <a:endParaRPr lang="en-GB" sz="1200" dirty="0">
                <a:ea typeface="ＭＳ Ｐゴシック" charset="0"/>
                <a:cs typeface="+mn-cs"/>
              </a:endParaRPr>
            </a:p>
          </p:txBody>
        </p:sp>
        <p:sp>
          <p:nvSpPr>
            <p:cNvPr id="13" name="Rectangle 12"/>
            <p:cNvSpPr>
              <a:spLocks noChangeArrowheads="1"/>
            </p:cNvSpPr>
            <p:nvPr/>
          </p:nvSpPr>
          <p:spPr bwMode="auto">
            <a:xfrm>
              <a:off x="539444" y="2978843"/>
              <a:ext cx="3816639" cy="358752"/>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lstStyle/>
            <a:p>
              <a:pPr algn="ctr">
                <a:defRPr/>
              </a:pPr>
              <a:r>
                <a:rPr lang="en-GB" sz="1200" dirty="0">
                  <a:solidFill>
                    <a:schemeClr val="dk1"/>
                  </a:solidFill>
                  <a:latin typeface="+mn-lt"/>
                  <a:ea typeface="+mn-ea"/>
                  <a:cs typeface="+mn-cs"/>
                </a:rPr>
                <a:t>DATA ACCESS AND INTEROPERABILITY</a:t>
              </a:r>
              <a:endParaRPr lang="en-GB" sz="1200" dirty="0">
                <a:ea typeface="ＭＳ Ｐゴシック" charset="0"/>
                <a:cs typeface="+mn-cs"/>
              </a:endParaRPr>
            </a:p>
          </p:txBody>
        </p:sp>
        <p:sp>
          <p:nvSpPr>
            <p:cNvPr id="14" name="Rectangle 13"/>
            <p:cNvSpPr>
              <a:spLocks noChangeArrowheads="1"/>
            </p:cNvSpPr>
            <p:nvPr/>
          </p:nvSpPr>
          <p:spPr bwMode="auto">
            <a:xfrm>
              <a:off x="539444" y="3452168"/>
              <a:ext cx="3816639" cy="318261"/>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lstStyle/>
            <a:p>
              <a:pPr algn="ctr">
                <a:defRPr/>
              </a:pPr>
              <a:r>
                <a:rPr lang="en-GB" sz="1200" dirty="0">
                  <a:solidFill>
                    <a:schemeClr val="dk1"/>
                  </a:solidFill>
                  <a:latin typeface="+mn-lt"/>
                  <a:ea typeface="+mn-ea"/>
                  <a:cs typeface="+mn-cs"/>
                </a:rPr>
                <a:t>DATA EXPLOITATION AND REPROCESSING</a:t>
              </a:r>
              <a:endParaRPr lang="en-GB" sz="1200" dirty="0">
                <a:ea typeface="ＭＳ Ｐゴシック" charset="0"/>
                <a:cs typeface="+mn-cs"/>
              </a:endParaRPr>
            </a:p>
          </p:txBody>
        </p:sp>
        <p:sp>
          <p:nvSpPr>
            <p:cNvPr id="15" name="Rectangle 14"/>
            <p:cNvSpPr>
              <a:spLocks noChangeArrowheads="1"/>
            </p:cNvSpPr>
            <p:nvPr/>
          </p:nvSpPr>
          <p:spPr bwMode="auto">
            <a:xfrm>
              <a:off x="539444" y="3893560"/>
              <a:ext cx="3816639" cy="331765"/>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lstStyle/>
            <a:p>
              <a:pPr algn="ctr">
                <a:defRPr/>
              </a:pPr>
              <a:r>
                <a:rPr lang="en-GB" sz="1200" dirty="0">
                  <a:solidFill>
                    <a:schemeClr val="dk1"/>
                  </a:solidFill>
                  <a:latin typeface="+mn-lt"/>
                  <a:ea typeface="+mn-ea"/>
                  <a:cs typeface="+mn-cs"/>
                </a:rPr>
                <a:t>DATA PURGE PREVENTION</a:t>
              </a:r>
              <a:endParaRPr lang="en-GB" sz="1200" dirty="0">
                <a:ea typeface="ＭＳ Ｐゴシック" charset="0"/>
                <a:cs typeface="+mn-cs"/>
              </a:endParaRPr>
            </a:p>
          </p:txBody>
        </p:sp>
      </p:grpSp>
      <p:sp>
        <p:nvSpPr>
          <p:cNvPr id="17" name="Rectangle 15"/>
          <p:cNvSpPr>
            <a:spLocks noChangeArrowheads="1"/>
          </p:cNvSpPr>
          <p:nvPr/>
        </p:nvSpPr>
        <p:spPr bwMode="auto">
          <a:xfrm>
            <a:off x="200392" y="1315260"/>
            <a:ext cx="442726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a:buChar char="•"/>
            </a:pPr>
            <a:r>
              <a:rPr lang="en-GB" sz="2000" dirty="0" smtClean="0">
                <a:solidFill>
                  <a:schemeClr val="tx1"/>
                </a:solidFill>
                <a:latin typeface="+mn-lt"/>
              </a:rPr>
              <a:t>Implementation Steps of the Workflow Procedure</a:t>
            </a:r>
          </a:p>
          <a:p>
            <a:endParaRPr lang="en-GB" sz="1200" dirty="0" smtClean="0">
              <a:solidFill>
                <a:schemeClr val="tx1"/>
              </a:solidFill>
              <a:latin typeface="+mn-lt"/>
            </a:endParaRPr>
          </a:p>
          <a:p>
            <a:pPr marL="285750" indent="-285750">
              <a:buFont typeface="Arial"/>
              <a:buChar char="•"/>
            </a:pPr>
            <a:r>
              <a:rPr lang="ja-JP" altLang="en-GB" sz="2000" dirty="0" smtClean="0">
                <a:solidFill>
                  <a:schemeClr val="tx1"/>
                </a:solidFill>
                <a:latin typeface="+mn-lt"/>
              </a:rPr>
              <a:t>“</a:t>
            </a:r>
            <a:r>
              <a:rPr lang="en-GB" altLang="ja-JP" sz="2000" dirty="0" smtClean="0">
                <a:solidFill>
                  <a:schemeClr val="tx1"/>
                </a:solidFill>
                <a:latin typeface="+mn-lt"/>
              </a:rPr>
              <a:t>Key </a:t>
            </a:r>
            <a:r>
              <a:rPr lang="en-GB" altLang="ja-JP" sz="2000" dirty="0">
                <a:solidFill>
                  <a:schemeClr val="tx1"/>
                </a:solidFill>
                <a:latin typeface="+mn-lt"/>
              </a:rPr>
              <a:t>guidelines</a:t>
            </a:r>
            <a:r>
              <a:rPr lang="ja-JP" altLang="en-GB" sz="2000" dirty="0">
                <a:solidFill>
                  <a:schemeClr val="tx1"/>
                </a:solidFill>
                <a:latin typeface="+mn-lt"/>
              </a:rPr>
              <a:t>”</a:t>
            </a:r>
            <a:r>
              <a:rPr lang="en-GB" altLang="ja-JP" sz="2000" dirty="0">
                <a:solidFill>
                  <a:schemeClr val="tx1"/>
                </a:solidFill>
                <a:latin typeface="+mn-lt"/>
              </a:rPr>
              <a:t> </a:t>
            </a:r>
            <a:r>
              <a:rPr lang="en-GB" altLang="ja-JP" sz="2000" dirty="0" smtClean="0">
                <a:solidFill>
                  <a:schemeClr val="tx1"/>
                </a:solidFill>
                <a:latin typeface="+mn-lt"/>
              </a:rPr>
              <a:t>to be </a:t>
            </a:r>
            <a:r>
              <a:rPr lang="en-GB" altLang="ja-JP" sz="2000" dirty="0">
                <a:solidFill>
                  <a:schemeClr val="tx1"/>
                </a:solidFill>
                <a:latin typeface="+mn-lt"/>
              </a:rPr>
              <a:t>applied to </a:t>
            </a:r>
            <a:r>
              <a:rPr lang="en-GB" altLang="ja-JP" sz="2000" dirty="0" smtClean="0">
                <a:solidFill>
                  <a:schemeClr val="tx1"/>
                </a:solidFill>
                <a:latin typeface="+mn-lt"/>
              </a:rPr>
              <a:t>data for preservation, </a:t>
            </a:r>
            <a:r>
              <a:rPr lang="en-GB" sz="2000" dirty="0" smtClean="0">
                <a:solidFill>
                  <a:schemeClr val="tx1"/>
                </a:solidFill>
                <a:latin typeface="+mn-lt"/>
              </a:rPr>
              <a:t>accessibility </a:t>
            </a:r>
            <a:r>
              <a:rPr lang="en-GB" sz="2000" dirty="0">
                <a:solidFill>
                  <a:schemeClr val="tx1"/>
                </a:solidFill>
                <a:latin typeface="+mn-lt"/>
              </a:rPr>
              <a:t>and </a:t>
            </a:r>
            <a:r>
              <a:rPr lang="en-GB" sz="2000" dirty="0" smtClean="0">
                <a:solidFill>
                  <a:schemeClr val="tx1"/>
                </a:solidFill>
                <a:latin typeface="+mn-lt"/>
              </a:rPr>
              <a:t>usability</a:t>
            </a:r>
          </a:p>
          <a:p>
            <a:pPr marL="285750" indent="-285750">
              <a:buFont typeface="Arial"/>
              <a:buChar char="•"/>
            </a:pPr>
            <a:endParaRPr lang="en-GB" sz="1200" dirty="0">
              <a:latin typeface="+mn-lt"/>
            </a:endParaRPr>
          </a:p>
          <a:p>
            <a:pPr marL="285750" indent="-285750">
              <a:buFont typeface="Arial"/>
              <a:buChar char="•"/>
            </a:pPr>
            <a:r>
              <a:rPr lang="en-GB" sz="2000" dirty="0" smtClean="0">
                <a:solidFill>
                  <a:schemeClr val="tx1"/>
                </a:solidFill>
                <a:latin typeface="+mn-lt"/>
              </a:rPr>
              <a:t>Guidelines have been aligned and linked to GEO </a:t>
            </a:r>
            <a:r>
              <a:rPr lang="en-GB" sz="2000" dirty="0" smtClean="0">
                <a:solidFill>
                  <a:schemeClr val="tx1"/>
                </a:solidFill>
                <a:latin typeface="+mn-lt"/>
              </a:rPr>
              <a:t>Data Management </a:t>
            </a:r>
            <a:r>
              <a:rPr lang="en-GB" sz="2000" dirty="0" smtClean="0">
                <a:solidFill>
                  <a:schemeClr val="tx1"/>
                </a:solidFill>
                <a:latin typeface="+mn-lt"/>
              </a:rPr>
              <a:t>Principles</a:t>
            </a:r>
          </a:p>
          <a:p>
            <a:pPr marL="285750" indent="-285750">
              <a:buFont typeface="Arial"/>
              <a:buChar char="•"/>
            </a:pPr>
            <a:endParaRPr lang="en-GB" sz="1200" dirty="0">
              <a:latin typeface="+mn-lt"/>
            </a:endParaRPr>
          </a:p>
          <a:p>
            <a:pPr marL="285750" indent="-285750">
              <a:buFont typeface="Arial"/>
              <a:buChar char="•"/>
            </a:pPr>
            <a:r>
              <a:rPr lang="en-GB" sz="2000" dirty="0" smtClean="0">
                <a:solidFill>
                  <a:schemeClr val="tx1"/>
                </a:solidFill>
                <a:latin typeface="+mn-lt"/>
              </a:rPr>
              <a:t>Comments received during WGISS review incorporated in the latest version</a:t>
            </a:r>
          </a:p>
        </p:txBody>
      </p:sp>
      <p:sp>
        <p:nvSpPr>
          <p:cNvPr id="2" name="Rectangle 1"/>
          <p:cNvSpPr/>
          <p:nvPr/>
        </p:nvSpPr>
        <p:spPr>
          <a:xfrm>
            <a:off x="534207" y="5441717"/>
            <a:ext cx="3567911" cy="923330"/>
          </a:xfrm>
          <a:prstGeom prst="rect">
            <a:avLst/>
          </a:prstGeom>
          <a:solidFill>
            <a:schemeClr val="accent1">
              <a:lumMod val="20000"/>
              <a:lumOff val="80000"/>
            </a:schemeClr>
          </a:solidFill>
        </p:spPr>
        <p:txBody>
          <a:bodyPr wrap="square">
            <a:spAutoFit/>
          </a:bodyPr>
          <a:lstStyle/>
          <a:p>
            <a:pPr algn="ctr"/>
            <a:r>
              <a:rPr lang="en-GB" dirty="0"/>
              <a:t>Proposal to adopt document today and issue as CEOS Best Practice</a:t>
            </a:r>
          </a:p>
        </p:txBody>
      </p:sp>
      <p:pic>
        <p:nvPicPr>
          <p:cNvPr id="16" name="Picture 15"/>
          <p:cNvPicPr>
            <a:picLocks noChangeAspect="1"/>
          </p:cNvPicPr>
          <p:nvPr/>
        </p:nvPicPr>
        <p:blipFill>
          <a:blip r:embed="rId2"/>
          <a:stretch>
            <a:fillRect/>
          </a:stretch>
        </p:blipFill>
        <p:spPr>
          <a:xfrm>
            <a:off x="4751294" y="897735"/>
            <a:ext cx="4108824" cy="1694890"/>
          </a:xfrm>
          <a:prstGeom prst="rect">
            <a:avLst/>
          </a:prstGeom>
        </p:spPr>
      </p:pic>
    </p:spTree>
    <p:extLst>
      <p:ext uri="{BB962C8B-B14F-4D97-AF65-F5344CB8AC3E}">
        <p14:creationId xmlns:p14="http://schemas.microsoft.com/office/powerpoint/2010/main" val="356387690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Content Placeholder 6"/>
          <p:cNvSpPr>
            <a:spLocks noGrp="1"/>
          </p:cNvSpPr>
          <p:nvPr>
            <p:ph idx="1"/>
          </p:nvPr>
        </p:nvSpPr>
        <p:spPr>
          <a:xfrm>
            <a:off x="177696" y="1260772"/>
            <a:ext cx="8588365" cy="1264288"/>
          </a:xfrm>
        </p:spPr>
        <p:txBody>
          <a:bodyPr/>
          <a:lstStyle/>
          <a:p>
            <a:pPr marL="0" indent="0">
              <a:buNone/>
              <a:defRPr/>
            </a:pPr>
            <a:r>
              <a:rPr lang="en-US" sz="1800" dirty="0">
                <a:solidFill>
                  <a:srgbClr val="000000"/>
                </a:solidFill>
              </a:rPr>
              <a:t>It provides a description of the composition of the </a:t>
            </a:r>
            <a:r>
              <a:rPr lang="en-US" sz="1800" dirty="0" smtClean="0">
                <a:solidFill>
                  <a:srgbClr val="000000"/>
                </a:solidFill>
              </a:rPr>
              <a:t>EO “</a:t>
            </a:r>
            <a:r>
              <a:rPr lang="en-US" sz="1800" dirty="0">
                <a:solidFill>
                  <a:srgbClr val="000000"/>
                </a:solidFill>
              </a:rPr>
              <a:t>Preserved Data Set Content (PDSC)” indicating what to preserve in terms of data and associated knowledge </a:t>
            </a:r>
            <a:r>
              <a:rPr lang="en-US" sz="1800" dirty="0" smtClean="0">
                <a:solidFill>
                  <a:srgbClr val="000000"/>
                </a:solidFill>
              </a:rPr>
              <a:t>during </a:t>
            </a:r>
            <a:r>
              <a:rPr lang="en-US" sz="1800" dirty="0">
                <a:solidFill>
                  <a:srgbClr val="000000"/>
                </a:solidFill>
              </a:rPr>
              <a:t>all phases of an </a:t>
            </a:r>
            <a:r>
              <a:rPr lang="en-US" sz="1800" dirty="0" smtClean="0">
                <a:solidFill>
                  <a:srgbClr val="000000"/>
                </a:solidFill>
              </a:rPr>
              <a:t>EO mission</a:t>
            </a:r>
            <a:r>
              <a:rPr lang="en-US" sz="1800" dirty="0">
                <a:solidFill>
                  <a:srgbClr val="000000"/>
                </a:solidFill>
              </a:rPr>
              <a:t>. </a:t>
            </a:r>
            <a:endParaRPr lang="en-US" sz="1800" dirty="0" smtClean="0">
              <a:solidFill>
                <a:srgbClr val="000000"/>
              </a:solidFill>
            </a:endParaRPr>
          </a:p>
          <a:p>
            <a:pPr marL="0" indent="0">
              <a:buNone/>
              <a:defRPr/>
            </a:pPr>
            <a:endParaRPr lang="en-US" dirty="0">
              <a:solidFill>
                <a:srgbClr val="000000"/>
              </a:solidFill>
            </a:endParaRPr>
          </a:p>
        </p:txBody>
      </p:sp>
      <p:sp>
        <p:nvSpPr>
          <p:cNvPr id="7" name="Title 1"/>
          <p:cNvSpPr txBox="1">
            <a:spLocks/>
          </p:cNvSpPr>
          <p:nvPr/>
        </p:nvSpPr>
        <p:spPr bwMode="auto">
          <a:xfrm>
            <a:off x="634942" y="246221"/>
            <a:ext cx="749305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eaLnBrk="0" hangingPunct="0">
              <a:defRPr sz="3200" b="1">
                <a:solidFill>
                  <a:schemeClr val="bg1"/>
                </a:solidFill>
                <a:latin typeface="Calibri" charset="0"/>
                <a:ea typeface="MS PGothic" charset="0"/>
                <a:cs typeface="+mj-cs"/>
              </a:defRPr>
            </a:lvl1pPr>
            <a:lvl2pPr eaLnBrk="0" hangingPunct="0">
              <a:defRPr sz="2200" b="1">
                <a:solidFill>
                  <a:schemeClr val="bg1"/>
                </a:solidFill>
              </a:defRPr>
            </a:lvl2pPr>
            <a:lvl3pPr eaLnBrk="0" hangingPunct="0">
              <a:defRPr sz="2200" b="1">
                <a:solidFill>
                  <a:schemeClr val="bg1"/>
                </a:solidFill>
              </a:defRPr>
            </a:lvl3pPr>
            <a:lvl4pPr eaLnBrk="0" hangingPunct="0">
              <a:defRPr sz="2200" b="1">
                <a:solidFill>
                  <a:schemeClr val="bg1"/>
                </a:solidFill>
              </a:defRPr>
            </a:lvl4pPr>
            <a:lvl5pPr eaLnBrk="0" hangingPunct="0">
              <a:defRPr sz="2200" b="1">
                <a:solidFill>
                  <a:schemeClr val="bg1"/>
                </a:solidFill>
              </a:defRPr>
            </a:lvl5pPr>
            <a:lvl6pPr marL="457200" fontAlgn="base">
              <a:spcBef>
                <a:spcPct val="0"/>
              </a:spcBef>
              <a:spcAft>
                <a:spcPct val="0"/>
              </a:spcAft>
              <a:defRPr sz="2200" b="1">
                <a:solidFill>
                  <a:schemeClr val="bg1"/>
                </a:solidFill>
              </a:defRPr>
            </a:lvl6pPr>
            <a:lvl7pPr marL="914400" fontAlgn="base">
              <a:spcBef>
                <a:spcPct val="0"/>
              </a:spcBef>
              <a:spcAft>
                <a:spcPct val="0"/>
              </a:spcAft>
              <a:defRPr sz="2200" b="1">
                <a:solidFill>
                  <a:schemeClr val="bg1"/>
                </a:solidFill>
              </a:defRPr>
            </a:lvl7pPr>
            <a:lvl8pPr marL="1371600" fontAlgn="base">
              <a:spcBef>
                <a:spcPct val="0"/>
              </a:spcBef>
              <a:spcAft>
                <a:spcPct val="0"/>
              </a:spcAft>
              <a:defRPr sz="2200" b="1">
                <a:solidFill>
                  <a:schemeClr val="bg1"/>
                </a:solidFill>
              </a:defRPr>
            </a:lvl8pPr>
            <a:lvl9pPr marL="1828800" fontAlgn="base">
              <a:spcBef>
                <a:spcPct val="0"/>
              </a:spcBef>
              <a:spcAft>
                <a:spcPct val="0"/>
              </a:spcAft>
              <a:defRPr sz="2200" b="1">
                <a:solidFill>
                  <a:schemeClr val="bg1"/>
                </a:solidFill>
              </a:defRPr>
            </a:lvl9pPr>
          </a:lstStyle>
          <a:p>
            <a:r>
              <a:rPr lang="en-GB" dirty="0"/>
              <a:t>Preserved </a:t>
            </a:r>
            <a:r>
              <a:rPr lang="en-GB" dirty="0" smtClean="0"/>
              <a:t>Data Set </a:t>
            </a:r>
            <a:r>
              <a:rPr lang="en-GB" dirty="0"/>
              <a:t>Content </a:t>
            </a:r>
            <a:endParaRPr lang="en-GB" dirty="0" smtClean="0"/>
          </a:p>
        </p:txBody>
      </p:sp>
      <p:sp>
        <p:nvSpPr>
          <p:cNvPr id="5" name="Rectangle 4"/>
          <p:cNvSpPr/>
          <p:nvPr/>
        </p:nvSpPr>
        <p:spPr>
          <a:xfrm>
            <a:off x="4661647" y="5447529"/>
            <a:ext cx="3567911" cy="923330"/>
          </a:xfrm>
          <a:prstGeom prst="rect">
            <a:avLst/>
          </a:prstGeom>
          <a:solidFill>
            <a:schemeClr val="accent1">
              <a:lumMod val="20000"/>
              <a:lumOff val="80000"/>
            </a:schemeClr>
          </a:solidFill>
        </p:spPr>
        <p:txBody>
          <a:bodyPr wrap="square">
            <a:spAutoFit/>
          </a:bodyPr>
          <a:lstStyle/>
          <a:p>
            <a:pPr algn="ctr"/>
            <a:r>
              <a:rPr lang="en-GB" dirty="0"/>
              <a:t>Proposal to adopt document today and issue as CEOS Best Practice</a:t>
            </a:r>
          </a:p>
        </p:txBody>
      </p:sp>
      <p:pic>
        <p:nvPicPr>
          <p:cNvPr id="8" name="Picture 7"/>
          <p:cNvPicPr>
            <a:picLocks noChangeAspect="1"/>
          </p:cNvPicPr>
          <p:nvPr/>
        </p:nvPicPr>
        <p:blipFill>
          <a:blip r:embed="rId2"/>
          <a:stretch>
            <a:fillRect/>
          </a:stretch>
        </p:blipFill>
        <p:spPr>
          <a:xfrm>
            <a:off x="4676588" y="3036849"/>
            <a:ext cx="4452465" cy="2099126"/>
          </a:xfrm>
          <a:prstGeom prst="rect">
            <a:avLst/>
          </a:prstGeom>
        </p:spPr>
      </p:pic>
      <p:sp>
        <p:nvSpPr>
          <p:cNvPr id="9" name="Rectangle 15"/>
          <p:cNvSpPr>
            <a:spLocks noChangeArrowheads="1"/>
          </p:cNvSpPr>
          <p:nvPr/>
        </p:nvSpPr>
        <p:spPr bwMode="auto">
          <a:xfrm>
            <a:off x="149410" y="2630082"/>
            <a:ext cx="414749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GB" sz="1200" dirty="0" smtClean="0">
              <a:solidFill>
                <a:schemeClr val="tx1"/>
              </a:solidFill>
              <a:latin typeface="+mn-lt"/>
            </a:endParaRPr>
          </a:p>
          <a:p>
            <a:pPr marL="342900" indent="-342900">
              <a:buFont typeface="Arial"/>
              <a:buChar char="•"/>
            </a:pPr>
            <a:r>
              <a:rPr lang="en-GB" sz="2000" dirty="0" smtClean="0">
                <a:latin typeface="+mn-lt"/>
              </a:rPr>
              <a:t>It supports some steps of the “Preservation Workflow”</a:t>
            </a:r>
          </a:p>
          <a:p>
            <a:pPr marL="342900" indent="-342900">
              <a:buFont typeface="Arial"/>
              <a:buChar char="•"/>
            </a:pPr>
            <a:endParaRPr lang="en-GB" sz="1200" dirty="0">
              <a:latin typeface="+mn-lt"/>
            </a:endParaRPr>
          </a:p>
          <a:p>
            <a:pPr marL="342900" indent="-342900">
              <a:buFont typeface="Arial"/>
              <a:buChar char="•"/>
            </a:pPr>
            <a:r>
              <a:rPr lang="en-GB" sz="2000" dirty="0" smtClean="0">
                <a:latin typeface="+mn-lt"/>
              </a:rPr>
              <a:t>Document shortened and made more user friendly for practical use</a:t>
            </a:r>
            <a:endParaRPr lang="en-GB" sz="2000" dirty="0" smtClean="0">
              <a:solidFill>
                <a:schemeClr val="tx1"/>
              </a:solidFill>
              <a:latin typeface="+mn-lt"/>
            </a:endParaRPr>
          </a:p>
          <a:p>
            <a:pPr marL="285750" indent="-285750">
              <a:buFont typeface="Arial"/>
              <a:buChar char="•"/>
            </a:pPr>
            <a:endParaRPr lang="en-GB" sz="1200" dirty="0">
              <a:latin typeface="+mn-lt"/>
            </a:endParaRPr>
          </a:p>
          <a:p>
            <a:pPr marL="285750" indent="-285750">
              <a:buFont typeface="Arial"/>
              <a:buChar char="•"/>
            </a:pPr>
            <a:r>
              <a:rPr lang="en-GB" sz="2000" dirty="0">
                <a:latin typeface="+mn-lt"/>
              </a:rPr>
              <a:t>C</a:t>
            </a:r>
            <a:r>
              <a:rPr lang="en-GB" sz="2000" dirty="0" smtClean="0">
                <a:solidFill>
                  <a:schemeClr val="tx1"/>
                </a:solidFill>
                <a:latin typeface="+mn-lt"/>
              </a:rPr>
              <a:t>omments received during WGISS review incorporated in the latest version</a:t>
            </a:r>
          </a:p>
        </p:txBody>
      </p:sp>
    </p:spTree>
    <p:extLst>
      <p:ext uri="{BB962C8B-B14F-4D97-AF65-F5344CB8AC3E}">
        <p14:creationId xmlns:p14="http://schemas.microsoft.com/office/powerpoint/2010/main" val="6997025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Content Placeholder 6"/>
          <p:cNvSpPr>
            <a:spLocks noGrp="1"/>
          </p:cNvSpPr>
          <p:nvPr>
            <p:ph idx="1"/>
          </p:nvPr>
        </p:nvSpPr>
        <p:spPr>
          <a:xfrm>
            <a:off x="177696" y="1260772"/>
            <a:ext cx="8588365" cy="2086052"/>
          </a:xfrm>
        </p:spPr>
        <p:txBody>
          <a:bodyPr/>
          <a:lstStyle/>
          <a:p>
            <a:pPr marL="0" indent="0">
              <a:buNone/>
              <a:defRPr/>
            </a:pPr>
            <a:r>
              <a:rPr lang="en-US" sz="1800" dirty="0">
                <a:solidFill>
                  <a:srgbClr val="000000"/>
                </a:solidFill>
              </a:rPr>
              <a:t>It provides a </a:t>
            </a:r>
            <a:r>
              <a:rPr lang="en-US" sz="1800" dirty="0" smtClean="0">
                <a:solidFill>
                  <a:srgbClr val="000000"/>
                </a:solidFill>
              </a:rPr>
              <a:t>list </a:t>
            </a:r>
            <a:r>
              <a:rPr lang="en-US" sz="1800" dirty="0">
                <a:solidFill>
                  <a:srgbClr val="000000"/>
                </a:solidFill>
              </a:rPr>
              <a:t>of definitions for frequently used acronyms and terms in the field of Earth observation data </a:t>
            </a:r>
            <a:r>
              <a:rPr lang="en-US" sz="1800" dirty="0" smtClean="0">
                <a:solidFill>
                  <a:srgbClr val="000000"/>
                </a:solidFill>
              </a:rPr>
              <a:t>stewardship.</a:t>
            </a:r>
          </a:p>
          <a:p>
            <a:pPr marL="0" indent="0">
              <a:buNone/>
              <a:defRPr/>
            </a:pPr>
            <a:endParaRPr lang="en-US" sz="1400" dirty="0">
              <a:solidFill>
                <a:srgbClr val="000000"/>
              </a:solidFill>
            </a:endParaRPr>
          </a:p>
          <a:p>
            <a:pPr marL="0" indent="0">
              <a:buNone/>
              <a:defRPr/>
            </a:pPr>
            <a:r>
              <a:rPr lang="en-US" sz="1800" dirty="0" smtClean="0">
                <a:solidFill>
                  <a:srgbClr val="000000"/>
                </a:solidFill>
              </a:rPr>
              <a:t>It has been circulated to WGISS for review and received comments were embedded in the updated version of the document.</a:t>
            </a:r>
            <a:endParaRPr lang="en-US" dirty="0">
              <a:solidFill>
                <a:srgbClr val="000000"/>
              </a:solidFill>
            </a:endParaRPr>
          </a:p>
        </p:txBody>
      </p:sp>
      <p:sp>
        <p:nvSpPr>
          <p:cNvPr id="7" name="Title 1"/>
          <p:cNvSpPr txBox="1">
            <a:spLocks/>
          </p:cNvSpPr>
          <p:nvPr/>
        </p:nvSpPr>
        <p:spPr bwMode="auto">
          <a:xfrm>
            <a:off x="634942" y="246221"/>
            <a:ext cx="749305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eaLnBrk="0" hangingPunct="0">
              <a:defRPr sz="3200" b="1">
                <a:solidFill>
                  <a:schemeClr val="bg1"/>
                </a:solidFill>
                <a:latin typeface="Calibri" charset="0"/>
                <a:ea typeface="MS PGothic" charset="0"/>
                <a:cs typeface="+mj-cs"/>
              </a:defRPr>
            </a:lvl1pPr>
            <a:lvl2pPr eaLnBrk="0" hangingPunct="0">
              <a:defRPr sz="2200" b="1">
                <a:solidFill>
                  <a:schemeClr val="bg1"/>
                </a:solidFill>
              </a:defRPr>
            </a:lvl2pPr>
            <a:lvl3pPr eaLnBrk="0" hangingPunct="0">
              <a:defRPr sz="2200" b="1">
                <a:solidFill>
                  <a:schemeClr val="bg1"/>
                </a:solidFill>
              </a:defRPr>
            </a:lvl3pPr>
            <a:lvl4pPr eaLnBrk="0" hangingPunct="0">
              <a:defRPr sz="2200" b="1">
                <a:solidFill>
                  <a:schemeClr val="bg1"/>
                </a:solidFill>
              </a:defRPr>
            </a:lvl4pPr>
            <a:lvl5pPr eaLnBrk="0" hangingPunct="0">
              <a:defRPr sz="2200" b="1">
                <a:solidFill>
                  <a:schemeClr val="bg1"/>
                </a:solidFill>
              </a:defRPr>
            </a:lvl5pPr>
            <a:lvl6pPr marL="457200" fontAlgn="base">
              <a:spcBef>
                <a:spcPct val="0"/>
              </a:spcBef>
              <a:spcAft>
                <a:spcPct val="0"/>
              </a:spcAft>
              <a:defRPr sz="2200" b="1">
                <a:solidFill>
                  <a:schemeClr val="bg1"/>
                </a:solidFill>
              </a:defRPr>
            </a:lvl6pPr>
            <a:lvl7pPr marL="914400" fontAlgn="base">
              <a:spcBef>
                <a:spcPct val="0"/>
              </a:spcBef>
              <a:spcAft>
                <a:spcPct val="0"/>
              </a:spcAft>
              <a:defRPr sz="2200" b="1">
                <a:solidFill>
                  <a:schemeClr val="bg1"/>
                </a:solidFill>
              </a:defRPr>
            </a:lvl7pPr>
            <a:lvl8pPr marL="1371600" fontAlgn="base">
              <a:spcBef>
                <a:spcPct val="0"/>
              </a:spcBef>
              <a:spcAft>
                <a:spcPct val="0"/>
              </a:spcAft>
              <a:defRPr sz="2200" b="1">
                <a:solidFill>
                  <a:schemeClr val="bg1"/>
                </a:solidFill>
              </a:defRPr>
            </a:lvl8pPr>
            <a:lvl9pPr marL="1828800" fontAlgn="base">
              <a:spcBef>
                <a:spcPct val="0"/>
              </a:spcBef>
              <a:spcAft>
                <a:spcPct val="0"/>
              </a:spcAft>
              <a:defRPr sz="2200" b="1">
                <a:solidFill>
                  <a:schemeClr val="bg1"/>
                </a:solidFill>
              </a:defRPr>
            </a:lvl9pPr>
          </a:lstStyle>
          <a:p>
            <a:r>
              <a:rPr lang="en-GB" dirty="0" smtClean="0"/>
              <a:t>Data Stewardship Glossary</a:t>
            </a:r>
            <a:endParaRPr lang="en-GB" dirty="0" smtClean="0"/>
          </a:p>
        </p:txBody>
      </p:sp>
      <p:sp>
        <p:nvSpPr>
          <p:cNvPr id="5" name="Rectangle 4"/>
          <p:cNvSpPr/>
          <p:nvPr/>
        </p:nvSpPr>
        <p:spPr>
          <a:xfrm>
            <a:off x="791883" y="5537176"/>
            <a:ext cx="7575176" cy="923330"/>
          </a:xfrm>
          <a:prstGeom prst="rect">
            <a:avLst/>
          </a:prstGeom>
          <a:solidFill>
            <a:schemeClr val="accent1">
              <a:lumMod val="20000"/>
              <a:lumOff val="80000"/>
            </a:schemeClr>
          </a:solidFill>
        </p:spPr>
        <p:txBody>
          <a:bodyPr wrap="square">
            <a:spAutoFit/>
          </a:bodyPr>
          <a:lstStyle/>
          <a:p>
            <a:pPr algn="ctr"/>
            <a:r>
              <a:rPr lang="en-GB" b="1" dirty="0" smtClean="0"/>
              <a:t>Next steps for the document ?</a:t>
            </a:r>
          </a:p>
          <a:p>
            <a:pPr algn="ctr"/>
            <a:r>
              <a:rPr lang="en-GB" b="1" dirty="0" smtClean="0"/>
              <a:t>Contribution to the wider “WGISS Glossary of Terms” or adopt/issue as is ?</a:t>
            </a:r>
            <a:endParaRPr lang="en-GB" b="1" dirty="0"/>
          </a:p>
        </p:txBody>
      </p:sp>
      <p:pic>
        <p:nvPicPr>
          <p:cNvPr id="2" name="Picture 1"/>
          <p:cNvPicPr>
            <a:picLocks noChangeAspect="1"/>
          </p:cNvPicPr>
          <p:nvPr/>
        </p:nvPicPr>
        <p:blipFill>
          <a:blip r:embed="rId2"/>
          <a:stretch>
            <a:fillRect/>
          </a:stretch>
        </p:blipFill>
        <p:spPr>
          <a:xfrm>
            <a:off x="2336053" y="3268382"/>
            <a:ext cx="4800600" cy="1905000"/>
          </a:xfrm>
          <a:prstGeom prst="rect">
            <a:avLst/>
          </a:prstGeom>
        </p:spPr>
      </p:pic>
    </p:spTree>
    <p:extLst>
      <p:ext uri="{BB962C8B-B14F-4D97-AF65-F5344CB8AC3E}">
        <p14:creationId xmlns:p14="http://schemas.microsoft.com/office/powerpoint/2010/main" val="36306315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ctr" eaLnBrk="0" hangingPunct="0">
              <a:defRPr sz="3200" b="1">
                <a:solidFill>
                  <a:schemeClr val="bg1"/>
                </a:solidFill>
                <a:latin typeface="Calibri" charset="0"/>
                <a:ea typeface="ＭＳ Ｐゴシック" charset="0"/>
                <a:cs typeface="Calibri" charset="0"/>
              </a:defRPr>
            </a:lvl1pPr>
            <a:lvl2pPr marL="742950" indent="-285750" eaLnBrk="0" hangingPunct="0">
              <a:defRPr sz="2400" b="1">
                <a:latin typeface="Times New Roman" pitchFamily="18" charset="0"/>
                <a:ea typeface="MS PGothic" pitchFamily="34" charset="-128"/>
              </a:defRPr>
            </a:lvl2pPr>
            <a:lvl3pPr marL="1143000" indent="-228600" eaLnBrk="0" hangingPunct="0">
              <a:defRPr sz="2400" b="1">
                <a:latin typeface="Times New Roman" pitchFamily="18" charset="0"/>
                <a:ea typeface="MS PGothic" pitchFamily="34" charset="-128"/>
              </a:defRPr>
            </a:lvl3pPr>
            <a:lvl4pPr marL="1600200" indent="-228600" eaLnBrk="0" hangingPunct="0">
              <a:defRPr sz="2400" b="1">
                <a:latin typeface="Times New Roman" pitchFamily="18" charset="0"/>
                <a:ea typeface="MS PGothic" pitchFamily="34" charset="-128"/>
              </a:defRPr>
            </a:lvl4pPr>
            <a:lvl5pPr marL="2057400" indent="-228600" eaLnBrk="0" hangingPunct="0">
              <a:defRPr sz="2400" b="1">
                <a:latin typeface="Times New Roman" pitchFamily="18" charset="0"/>
                <a:ea typeface="MS PGothic" pitchFamily="34" charset="-128"/>
              </a:defRPr>
            </a:lvl5pPr>
            <a:lvl6pPr marL="2514600" indent="-228600" eaLnBrk="0" fontAlgn="base" hangingPunct="0">
              <a:spcBef>
                <a:spcPct val="0"/>
              </a:spcBef>
              <a:spcAft>
                <a:spcPct val="0"/>
              </a:spcAft>
              <a:defRPr sz="2400" b="1">
                <a:latin typeface="Times New Roman" pitchFamily="18" charset="0"/>
                <a:ea typeface="MS PGothic" pitchFamily="34" charset="-128"/>
              </a:defRPr>
            </a:lvl6pPr>
            <a:lvl7pPr marL="2971800" indent="-228600" eaLnBrk="0" fontAlgn="base" hangingPunct="0">
              <a:spcBef>
                <a:spcPct val="0"/>
              </a:spcBef>
              <a:spcAft>
                <a:spcPct val="0"/>
              </a:spcAft>
              <a:defRPr sz="2400" b="1">
                <a:latin typeface="Times New Roman" pitchFamily="18" charset="0"/>
                <a:ea typeface="MS PGothic" pitchFamily="34" charset="-128"/>
              </a:defRPr>
            </a:lvl7pPr>
            <a:lvl8pPr marL="3429000" indent="-228600" eaLnBrk="0" fontAlgn="base" hangingPunct="0">
              <a:spcBef>
                <a:spcPct val="0"/>
              </a:spcBef>
              <a:spcAft>
                <a:spcPct val="0"/>
              </a:spcAft>
              <a:defRPr sz="2400" b="1">
                <a:latin typeface="Times New Roman" pitchFamily="18" charset="0"/>
                <a:ea typeface="MS PGothic" pitchFamily="34" charset="-128"/>
              </a:defRPr>
            </a:lvl8pPr>
            <a:lvl9pPr marL="3886200" indent="-228600" eaLnBrk="0" fontAlgn="base" hangingPunct="0">
              <a:spcBef>
                <a:spcPct val="0"/>
              </a:spcBef>
              <a:spcAft>
                <a:spcPct val="0"/>
              </a:spcAft>
              <a:defRPr sz="2400" b="1">
                <a:latin typeface="Times New Roman" pitchFamily="18" charset="0"/>
                <a:ea typeface="MS PGothic" pitchFamily="34" charset="-128"/>
              </a:defRPr>
            </a:lvl9pPr>
          </a:lstStyle>
          <a:p>
            <a:r>
              <a:rPr lang="en-GB" altLang="en-US" dirty="0"/>
              <a:t>Background - DSIG Activities (2)</a:t>
            </a:r>
          </a:p>
        </p:txBody>
      </p:sp>
      <p:sp>
        <p:nvSpPr>
          <p:cNvPr id="6" name="Rectangle 5"/>
          <p:cNvSpPr/>
          <p:nvPr/>
        </p:nvSpPr>
        <p:spPr>
          <a:xfrm>
            <a:off x="177466" y="1222135"/>
            <a:ext cx="8811420" cy="4939815"/>
          </a:xfrm>
          <a:prstGeom prst="rect">
            <a:avLst/>
          </a:prstGeom>
        </p:spPr>
        <p:txBody>
          <a:bodyPr wrap="square">
            <a:spAutoFit/>
          </a:bodyPr>
          <a:lstStyle/>
          <a:p>
            <a:pPr lvl="1"/>
            <a:endParaRPr lang="en-GB" dirty="0"/>
          </a:p>
          <a:p>
            <a:pPr marL="342900" indent="-342900">
              <a:spcAft>
                <a:spcPts val="600"/>
              </a:spcAft>
              <a:buFont typeface="+mj-lt"/>
              <a:buAutoNum type="arabicPeriod" startAt="3"/>
            </a:pPr>
            <a:r>
              <a:rPr lang="en-GB" dirty="0" smtClean="0"/>
              <a:t>Conducting </a:t>
            </a:r>
            <a:r>
              <a:rPr lang="en-GB" b="1" dirty="0"/>
              <a:t>Joint Activities</a:t>
            </a:r>
            <a:r>
              <a:rPr lang="en-GB" dirty="0"/>
              <a:t> and/or </a:t>
            </a:r>
            <a:r>
              <a:rPr lang="en-GB" b="1" dirty="0"/>
              <a:t>Pilot Projects </a:t>
            </a:r>
            <a:r>
              <a:rPr lang="en-GB" dirty="0"/>
              <a:t>on specific data stewardship topics</a:t>
            </a:r>
          </a:p>
          <a:p>
            <a:pPr marL="342900" indent="-342900">
              <a:spcAft>
                <a:spcPts val="600"/>
              </a:spcAft>
              <a:buFont typeface="+mj-lt"/>
              <a:buAutoNum type="arabicPeriod" startAt="4"/>
            </a:pPr>
            <a:endParaRPr lang="en-GB" dirty="0" smtClean="0">
              <a:latin typeface="+mn-lt"/>
            </a:endParaRPr>
          </a:p>
          <a:p>
            <a:pPr marL="342900" indent="-342900">
              <a:spcAft>
                <a:spcPts val="600"/>
              </a:spcAft>
              <a:buFont typeface="+mj-lt"/>
              <a:buAutoNum type="arabicPeriod" startAt="4"/>
            </a:pPr>
            <a:r>
              <a:rPr lang="en-GB" dirty="0" smtClean="0">
                <a:latin typeface="+mn-lt"/>
              </a:rPr>
              <a:t>Contributing </a:t>
            </a:r>
            <a:r>
              <a:rPr lang="en-GB" dirty="0" smtClean="0">
                <a:latin typeface="+mn-lt"/>
              </a:rPr>
              <a:t>to </a:t>
            </a:r>
            <a:r>
              <a:rPr lang="en-GB" b="1" dirty="0" smtClean="0">
                <a:latin typeface="+mn-lt"/>
              </a:rPr>
              <a:t>GEO and Standardization </a:t>
            </a:r>
            <a:r>
              <a:rPr lang="en-GB" dirty="0" smtClean="0">
                <a:latin typeface="+mn-lt"/>
              </a:rPr>
              <a:t>activities through:</a:t>
            </a:r>
            <a:endParaRPr lang="en-GB" dirty="0" smtClean="0">
              <a:latin typeface="+mn-lt"/>
            </a:endParaRPr>
          </a:p>
          <a:p>
            <a:pPr marL="742950" lvl="1" indent="-285750">
              <a:spcAft>
                <a:spcPts val="600"/>
              </a:spcAft>
              <a:buFont typeface="Arial"/>
              <a:buChar char="•"/>
            </a:pPr>
            <a:r>
              <a:rPr lang="en-GB" dirty="0" smtClean="0">
                <a:latin typeface="+mn-lt"/>
              </a:rPr>
              <a:t>Specific tasks in the GEO Work-plan (Component </a:t>
            </a:r>
            <a:r>
              <a:rPr lang="en-GB" b="1" dirty="0" smtClean="0">
                <a:latin typeface="+mn-lt"/>
              </a:rPr>
              <a:t>C1 - </a:t>
            </a:r>
            <a:r>
              <a:rPr lang="en-GB" b="1" dirty="0"/>
              <a:t>Advances in Life-cycle Data </a:t>
            </a:r>
            <a:r>
              <a:rPr lang="en-GB" b="1" dirty="0" smtClean="0"/>
              <a:t>Management </a:t>
            </a:r>
            <a:r>
              <a:rPr lang="en-GB" dirty="0" smtClean="0"/>
              <a:t>within</a:t>
            </a:r>
            <a:r>
              <a:rPr lang="en-GB" b="1" dirty="0" smtClean="0"/>
              <a:t> Task</a:t>
            </a:r>
            <a:r>
              <a:rPr lang="en-GB" dirty="0" smtClean="0">
                <a:latin typeface="+mn-lt"/>
              </a:rPr>
              <a:t> </a:t>
            </a:r>
            <a:r>
              <a:rPr lang="en-US" b="1" dirty="0" smtClean="0"/>
              <a:t>IN</a:t>
            </a:r>
            <a:r>
              <a:rPr lang="en-US" b="1" dirty="0"/>
              <a:t>-02 Earth Data </a:t>
            </a:r>
            <a:r>
              <a:rPr lang="en-US" b="1" dirty="0" smtClean="0"/>
              <a:t>Sets) </a:t>
            </a:r>
            <a:r>
              <a:rPr lang="en-US" dirty="0" smtClean="0"/>
              <a:t>and future GEO Work Programme.</a:t>
            </a:r>
            <a:endParaRPr lang="en-GB" dirty="0" smtClean="0">
              <a:latin typeface="+mn-lt"/>
            </a:endParaRPr>
          </a:p>
          <a:p>
            <a:pPr marL="742950" lvl="1" indent="-285750">
              <a:spcAft>
                <a:spcPts val="600"/>
              </a:spcAft>
              <a:buFont typeface="Arial"/>
              <a:buChar char="•"/>
            </a:pPr>
            <a:r>
              <a:rPr lang="en-GB" dirty="0" smtClean="0"/>
              <a:t>Proposing WGISS </a:t>
            </a:r>
            <a:r>
              <a:rPr lang="en-GB" dirty="0"/>
              <a:t>best-</a:t>
            </a:r>
            <a:r>
              <a:rPr lang="en-GB" dirty="0" smtClean="0"/>
              <a:t>practices</a:t>
            </a:r>
            <a:r>
              <a:rPr lang="en-GB" dirty="0"/>
              <a:t> </a:t>
            </a:r>
            <a:r>
              <a:rPr lang="en-GB" dirty="0" smtClean="0"/>
              <a:t>as </a:t>
            </a:r>
            <a:r>
              <a:rPr lang="en-GB" dirty="0"/>
              <a:t>input to </a:t>
            </a:r>
            <a:r>
              <a:rPr lang="en-GB" b="1" dirty="0"/>
              <a:t>standardization bodies </a:t>
            </a:r>
            <a:r>
              <a:rPr lang="en-GB" dirty="0"/>
              <a:t>(e.g. OGC/CCSDS</a:t>
            </a:r>
            <a:r>
              <a:rPr lang="en-GB" dirty="0" smtClean="0"/>
              <a:t>) when relevant.</a:t>
            </a:r>
            <a:endParaRPr lang="en-GB" dirty="0"/>
          </a:p>
          <a:p>
            <a:pPr>
              <a:spcAft>
                <a:spcPts val="600"/>
              </a:spcAft>
            </a:pPr>
            <a:endParaRPr lang="en-GB" b="1" dirty="0" smtClean="0">
              <a:latin typeface="+mn-lt"/>
            </a:endParaRPr>
          </a:p>
          <a:p>
            <a:pPr marL="342900" indent="-342900">
              <a:spcAft>
                <a:spcPts val="600"/>
              </a:spcAft>
              <a:buFont typeface="+mj-lt"/>
              <a:buAutoNum type="arabicPeriod" startAt="4"/>
            </a:pPr>
            <a:endParaRPr lang="en-GB" b="1" dirty="0">
              <a:latin typeface="+mn-lt"/>
            </a:endParaRPr>
          </a:p>
          <a:p>
            <a:pPr marL="342900" indent="-342900">
              <a:spcAft>
                <a:spcPts val="600"/>
              </a:spcAft>
              <a:buFont typeface="+mj-lt"/>
              <a:buAutoNum type="arabicPeriod" startAt="4"/>
            </a:pPr>
            <a:endParaRPr lang="en-GB" b="1" dirty="0" smtClean="0">
              <a:latin typeface="+mn-lt"/>
            </a:endParaRPr>
          </a:p>
          <a:p>
            <a:pPr marL="342900" indent="-342900">
              <a:spcAft>
                <a:spcPts val="600"/>
              </a:spcAft>
              <a:buFont typeface="+mj-lt"/>
              <a:buAutoNum type="arabicPeriod" startAt="4"/>
            </a:pPr>
            <a:endParaRPr lang="en-GB" b="1" dirty="0">
              <a:latin typeface="+mn-lt"/>
            </a:endParaRPr>
          </a:p>
          <a:p>
            <a:pPr marL="342900" indent="-342900">
              <a:spcAft>
                <a:spcPts val="600"/>
              </a:spcAft>
              <a:buFont typeface="+mj-lt"/>
              <a:buAutoNum type="arabicPeriod" startAt="4"/>
            </a:pPr>
            <a:endParaRPr lang="en-GB" b="1" dirty="0">
              <a:latin typeface="+mn-lt"/>
            </a:endParaRPr>
          </a:p>
        </p:txBody>
      </p:sp>
    </p:spTree>
    <p:extLst>
      <p:ext uri="{BB962C8B-B14F-4D97-AF65-F5344CB8AC3E}">
        <p14:creationId xmlns:p14="http://schemas.microsoft.com/office/powerpoint/2010/main" val="36889939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mtClean="0"/>
              <a:t>ESA UNCLASSIFIED – For Official Use</a:t>
            </a:r>
          </a:p>
        </p:txBody>
      </p:sp>
      <p:sp>
        <p:nvSpPr>
          <p:cNvPr id="8" name="Rectangle 7"/>
          <p:cNvSpPr>
            <a:spLocks noGrp="1" noChangeArrowheads="1"/>
          </p:cNvSpPr>
          <p:nvPr/>
        </p:nvSpPr>
        <p:spPr bwMode="auto">
          <a:xfrm>
            <a:off x="251619" y="2614461"/>
            <a:ext cx="86407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endParaRPr lang="en-GB" altLang="en-US" sz="3600" b="1" dirty="0" smtClean="0"/>
          </a:p>
          <a:p>
            <a:pPr eaLnBrk="1" hangingPunct="1">
              <a:lnSpc>
                <a:spcPct val="80000"/>
              </a:lnSpc>
            </a:pPr>
            <a:r>
              <a:rPr lang="en-GB" altLang="en-US" sz="3600" b="1" dirty="0" smtClean="0"/>
              <a:t>Data Purge Alert Procedure </a:t>
            </a:r>
          </a:p>
          <a:p>
            <a:pPr eaLnBrk="1" hangingPunct="1">
              <a:lnSpc>
                <a:spcPct val="80000"/>
              </a:lnSpc>
            </a:pPr>
            <a:endParaRPr lang="en-GB" sz="3600" dirty="0">
              <a:latin typeface="Arial" charset="0"/>
            </a:endParaRPr>
          </a:p>
        </p:txBody>
      </p:sp>
    </p:spTree>
    <p:extLst>
      <p:ext uri="{BB962C8B-B14F-4D97-AF65-F5344CB8AC3E}">
        <p14:creationId xmlns:p14="http://schemas.microsoft.com/office/powerpoint/2010/main" val="2354627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332581" y="274281"/>
            <a:ext cx="7185025" cy="69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600" dirty="0" smtClean="0">
                <a:solidFill>
                  <a:schemeClr val="bg1"/>
                </a:solidFill>
                <a:latin typeface="Calibri" charset="0"/>
                <a:ea typeface="ＭＳ Ｐゴシック" charset="0"/>
                <a:cs typeface="Calibri" charset="0"/>
              </a:rPr>
              <a:t>Data Loss Prevention</a:t>
            </a:r>
            <a:endParaRPr lang="en-GB" altLang="en-US" sz="3600" dirty="0">
              <a:solidFill>
                <a:schemeClr val="bg1"/>
              </a:solidFill>
              <a:latin typeface="Calibri" charset="0"/>
              <a:ea typeface="ＭＳ Ｐゴシック" charset="0"/>
              <a:cs typeface="Calibri" charset="0"/>
            </a:endParaRPr>
          </a:p>
        </p:txBody>
      </p:sp>
      <p:sp>
        <p:nvSpPr>
          <p:cNvPr id="6" name="Rectangle 5"/>
          <p:cNvSpPr/>
          <p:nvPr/>
        </p:nvSpPr>
        <p:spPr>
          <a:xfrm>
            <a:off x="146211" y="1246640"/>
            <a:ext cx="8833435" cy="5324535"/>
          </a:xfrm>
          <a:prstGeom prst="rect">
            <a:avLst/>
          </a:prstGeom>
        </p:spPr>
        <p:txBody>
          <a:bodyPr wrap="square">
            <a:spAutoFit/>
          </a:bodyPr>
          <a:lstStyle/>
          <a:p>
            <a:pPr marL="457200" indent="-457200">
              <a:buFont typeface="Arial"/>
              <a:buChar char="•"/>
            </a:pPr>
            <a:r>
              <a:rPr lang="en-US" sz="2000" dirty="0" smtClean="0"/>
              <a:t>WGISS realizes that it is a responsibility </a:t>
            </a:r>
            <a:r>
              <a:rPr lang="en-US" sz="2000" dirty="0"/>
              <a:t>of all </a:t>
            </a:r>
            <a:r>
              <a:rPr lang="en-US" sz="2000" dirty="0" smtClean="0"/>
              <a:t>organizations holding EO space data </a:t>
            </a:r>
            <a:r>
              <a:rPr lang="en-US" sz="2000" dirty="0"/>
              <a:t>to assess the relative value of their holdings and </a:t>
            </a:r>
            <a:r>
              <a:rPr lang="en-US" sz="2000" dirty="0" smtClean="0"/>
              <a:t>to preserve them for the long term.</a:t>
            </a:r>
          </a:p>
          <a:p>
            <a:pPr marL="457200" indent="-457200">
              <a:buFont typeface="Arial"/>
              <a:buChar char="•"/>
            </a:pPr>
            <a:endParaRPr lang="en-US" sz="1200" dirty="0" smtClean="0"/>
          </a:p>
          <a:p>
            <a:pPr marL="457200" indent="-457200">
              <a:buFont typeface="Arial"/>
              <a:buChar char="•"/>
            </a:pPr>
            <a:r>
              <a:rPr lang="en-US" sz="2000" dirty="0" smtClean="0"/>
              <a:t>Sometimes </a:t>
            </a:r>
            <a:r>
              <a:rPr lang="en-US" sz="2000" dirty="0"/>
              <a:t>an </a:t>
            </a:r>
            <a:r>
              <a:rPr lang="en-US" sz="2000" dirty="0" smtClean="0"/>
              <a:t>organization must </a:t>
            </a:r>
            <a:r>
              <a:rPr lang="en-US" sz="2000" dirty="0"/>
              <a:t>make the decision to </a:t>
            </a:r>
            <a:r>
              <a:rPr lang="en-US" sz="2000" b="1" dirty="0" smtClean="0"/>
              <a:t>P</a:t>
            </a:r>
            <a:r>
              <a:rPr lang="en-US" sz="2000" b="1" dirty="0" smtClean="0"/>
              <a:t>urge*</a:t>
            </a:r>
            <a:r>
              <a:rPr lang="en-US" sz="2000" dirty="0" smtClean="0"/>
              <a:t> </a:t>
            </a:r>
            <a:r>
              <a:rPr lang="en-US" sz="2000" dirty="0" smtClean="0"/>
              <a:t>one or more datasets that </a:t>
            </a:r>
            <a:r>
              <a:rPr lang="en-US" sz="2000" dirty="0"/>
              <a:t>could be important to help meeting the mission requirements of another </a:t>
            </a:r>
            <a:r>
              <a:rPr lang="en-US" sz="2000" dirty="0" smtClean="0"/>
              <a:t>organization. </a:t>
            </a:r>
          </a:p>
          <a:p>
            <a:endParaRPr lang="en-US" sz="1200" dirty="0"/>
          </a:p>
          <a:p>
            <a:pPr marL="457200" indent="-457200">
              <a:buFont typeface="Arial"/>
              <a:buChar char="•"/>
            </a:pPr>
            <a:r>
              <a:rPr lang="en-US" sz="2000" dirty="0" smtClean="0"/>
              <a:t>The “</a:t>
            </a:r>
            <a:r>
              <a:rPr lang="en-US" sz="2000" b="1" i="1" dirty="0" smtClean="0"/>
              <a:t>Data Purge Alert Procedure</a:t>
            </a:r>
            <a:r>
              <a:rPr lang="en-US" sz="2000" dirty="0"/>
              <a:t>” aims at preventing, or at least minimizing, the loss of EO space </a:t>
            </a:r>
            <a:r>
              <a:rPr lang="en-US" sz="2000" dirty="0" smtClean="0"/>
              <a:t>data and is intended to </a:t>
            </a:r>
            <a:r>
              <a:rPr lang="en-US" sz="2000" dirty="0" smtClean="0"/>
              <a:t>replace the “</a:t>
            </a:r>
            <a:r>
              <a:rPr lang="en-US" sz="2000" i="1" dirty="0" smtClean="0"/>
              <a:t>Purge Alert Service</a:t>
            </a:r>
            <a:r>
              <a:rPr lang="en-US" sz="2000" dirty="0" smtClean="0"/>
              <a:t>” established in the past by WGISS (John </a:t>
            </a:r>
            <a:r>
              <a:rPr lang="en-US" sz="2000" dirty="0" err="1" smtClean="0"/>
              <a:t>Faundeen</a:t>
            </a:r>
            <a:r>
              <a:rPr lang="en-US" sz="2000" dirty="0" smtClean="0"/>
              <a:t>) but currently not maintained.</a:t>
            </a:r>
          </a:p>
          <a:p>
            <a:pPr marL="457200" indent="-457200">
              <a:buFont typeface="Arial"/>
              <a:buChar char="•"/>
            </a:pPr>
            <a:endParaRPr lang="en-US" sz="1200" dirty="0" smtClean="0"/>
          </a:p>
          <a:p>
            <a:pPr marL="457200" indent="-457200">
              <a:buFont typeface="Arial"/>
              <a:buChar char="•"/>
            </a:pPr>
            <a:r>
              <a:rPr lang="en-US" sz="2000" dirty="0" smtClean="0"/>
              <a:t>It should be applied by “Purging” organizations to </a:t>
            </a:r>
            <a:r>
              <a:rPr lang="en-GB" sz="2000" dirty="0"/>
              <a:t>inform other </a:t>
            </a:r>
            <a:r>
              <a:rPr lang="en-US" sz="2000" dirty="0"/>
              <a:t>organizations</a:t>
            </a:r>
            <a:r>
              <a:rPr lang="en-GB" sz="2000" dirty="0"/>
              <a:t> with the goal to trigger a possible transfer of preservation responsibility to another interested entity</a:t>
            </a:r>
            <a:r>
              <a:rPr lang="en-GB" sz="2000" dirty="0" smtClean="0"/>
              <a:t>.</a:t>
            </a:r>
          </a:p>
          <a:p>
            <a:pPr marL="457200" indent="-457200">
              <a:buFont typeface="Arial"/>
              <a:buChar char="•"/>
            </a:pPr>
            <a:endParaRPr lang="en-US" sz="1200" b="1" dirty="0" smtClean="0"/>
          </a:p>
          <a:p>
            <a:r>
              <a:rPr lang="en-US" sz="1400" b="1" dirty="0" smtClean="0"/>
              <a:t>*Data </a:t>
            </a:r>
            <a:r>
              <a:rPr lang="en-US" sz="1400" b="1" dirty="0"/>
              <a:t>Purge</a:t>
            </a:r>
            <a:r>
              <a:rPr lang="en-US" sz="1400" dirty="0"/>
              <a:t>: to permanently and irrecoverably remove all copies of an EO dataset held in an organization</a:t>
            </a:r>
            <a:r>
              <a:rPr lang="en-US" sz="1400" dirty="0" smtClean="0"/>
              <a:t>.</a:t>
            </a:r>
            <a:endParaRPr lang="en-US" sz="1400" dirty="0"/>
          </a:p>
        </p:txBody>
      </p:sp>
    </p:spTree>
    <p:extLst>
      <p:ext uri="{BB962C8B-B14F-4D97-AF65-F5344CB8AC3E}">
        <p14:creationId xmlns:p14="http://schemas.microsoft.com/office/powerpoint/2010/main" val="4336548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1415" y="188640"/>
            <a:ext cx="1521169" cy="288032"/>
          </a:xfrm>
          <a:prstGeom prst="rect">
            <a:avLst/>
          </a:prstGeom>
          <a:solidFill>
            <a:schemeClr val="bg1">
              <a:lumMod val="8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smtClean="0">
                <a:solidFill>
                  <a:schemeClr val="tx1"/>
                </a:solidFill>
              </a:rPr>
              <a:t>Dataset appraisal</a:t>
            </a:r>
            <a:endParaRPr lang="en-US" sz="1200">
              <a:solidFill>
                <a:schemeClr val="tx1"/>
              </a:solidFill>
            </a:endParaRPr>
          </a:p>
        </p:txBody>
      </p:sp>
      <p:sp>
        <p:nvSpPr>
          <p:cNvPr id="5" name="Rectangle 4"/>
          <p:cNvSpPr/>
          <p:nvPr/>
        </p:nvSpPr>
        <p:spPr>
          <a:xfrm>
            <a:off x="3811415" y="620688"/>
            <a:ext cx="1521169" cy="288032"/>
          </a:xfrm>
          <a:prstGeom prst="rect">
            <a:avLst/>
          </a:prstGeom>
          <a:solidFill>
            <a:schemeClr val="bg1">
              <a:lumMod val="8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smtClean="0">
                <a:solidFill>
                  <a:schemeClr val="tx1"/>
                </a:solidFill>
              </a:rPr>
              <a:t>Positive purge decision</a:t>
            </a:r>
            <a:endParaRPr lang="en-US" sz="1200">
              <a:solidFill>
                <a:schemeClr val="tx1"/>
              </a:solidFill>
            </a:endParaRPr>
          </a:p>
        </p:txBody>
      </p:sp>
      <p:sp>
        <p:nvSpPr>
          <p:cNvPr id="7" name="Flowchart: Decision 6"/>
          <p:cNvSpPr/>
          <p:nvPr/>
        </p:nvSpPr>
        <p:spPr>
          <a:xfrm>
            <a:off x="3792544" y="1029562"/>
            <a:ext cx="1463532" cy="786945"/>
          </a:xfrm>
          <a:prstGeom prst="flowChartDecision">
            <a:avLst/>
          </a:prstGeom>
          <a:solidFill>
            <a:schemeClr val="accent1">
              <a:lumMod val="20000"/>
              <a:lumOff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DE" sz="1200" dirty="0" smtClean="0">
                <a:solidFill>
                  <a:schemeClr val="tx1"/>
                </a:solidFill>
              </a:rPr>
              <a:t>Dataset holder is owner?</a:t>
            </a:r>
            <a:endParaRPr lang="en-US" sz="1200" dirty="0">
              <a:solidFill>
                <a:schemeClr val="tx1"/>
              </a:solidFill>
            </a:endParaRPr>
          </a:p>
        </p:txBody>
      </p:sp>
      <p:sp>
        <p:nvSpPr>
          <p:cNvPr id="8" name="Flowchart: Decision 7"/>
          <p:cNvSpPr/>
          <p:nvPr/>
        </p:nvSpPr>
        <p:spPr>
          <a:xfrm>
            <a:off x="2771800" y="1844675"/>
            <a:ext cx="1368152" cy="786945"/>
          </a:xfrm>
          <a:prstGeom prst="flowChartDecision">
            <a:avLst/>
          </a:prstGeom>
          <a:solidFill>
            <a:schemeClr val="accent1">
              <a:lumMod val="20000"/>
              <a:lumOff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GB" sz="1200" dirty="0" smtClean="0">
                <a:solidFill>
                  <a:schemeClr val="tx1"/>
                </a:solidFill>
              </a:rPr>
              <a:t>Dataset unique?</a:t>
            </a:r>
            <a:endParaRPr lang="en-GB" sz="1200" dirty="0">
              <a:solidFill>
                <a:schemeClr val="tx1"/>
              </a:solidFill>
            </a:endParaRPr>
          </a:p>
        </p:txBody>
      </p:sp>
      <p:sp>
        <p:nvSpPr>
          <p:cNvPr id="9" name="Flowchart: Decision 8"/>
          <p:cNvSpPr/>
          <p:nvPr/>
        </p:nvSpPr>
        <p:spPr>
          <a:xfrm>
            <a:off x="5004048" y="1844823"/>
            <a:ext cx="1368152" cy="786945"/>
          </a:xfrm>
          <a:prstGeom prst="flowChartDecision">
            <a:avLst/>
          </a:prstGeom>
          <a:solidFill>
            <a:schemeClr val="accent1">
              <a:lumMod val="20000"/>
              <a:lumOff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GB" sz="1200" dirty="0" smtClean="0">
                <a:solidFill>
                  <a:schemeClr val="tx1"/>
                </a:solidFill>
              </a:rPr>
              <a:t>Dataset unique?</a:t>
            </a:r>
            <a:endParaRPr lang="en-GB" sz="1200" dirty="0">
              <a:solidFill>
                <a:schemeClr val="tx1"/>
              </a:solidFill>
            </a:endParaRPr>
          </a:p>
        </p:txBody>
      </p:sp>
      <p:cxnSp>
        <p:nvCxnSpPr>
          <p:cNvPr id="11" name="Straight Arrow Connector 10"/>
          <p:cNvCxnSpPr>
            <a:stCxn id="4" idx="2"/>
            <a:endCxn id="5" idx="0"/>
          </p:cNvCxnSpPr>
          <p:nvPr/>
        </p:nvCxnSpPr>
        <p:spPr>
          <a:xfrm>
            <a:off x="4572000" y="476672"/>
            <a:ext cx="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a:endCxn id="7" idx="0"/>
          </p:cNvCxnSpPr>
          <p:nvPr/>
        </p:nvCxnSpPr>
        <p:spPr>
          <a:xfrm flipH="1">
            <a:off x="4524310" y="908720"/>
            <a:ext cx="47690" cy="1208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7" idx="3"/>
            <a:endCxn id="9" idx="0"/>
          </p:cNvCxnSpPr>
          <p:nvPr/>
        </p:nvCxnSpPr>
        <p:spPr>
          <a:xfrm>
            <a:off x="5256076" y="1423035"/>
            <a:ext cx="432048" cy="42178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7" idx="1"/>
            <a:endCxn id="8" idx="0"/>
          </p:cNvCxnSpPr>
          <p:nvPr/>
        </p:nvCxnSpPr>
        <p:spPr>
          <a:xfrm rot="10800000" flipV="1">
            <a:off x="3455876" y="1423035"/>
            <a:ext cx="336668" cy="4216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67544" y="1552424"/>
            <a:ext cx="1368000" cy="1358370"/>
          </a:xfrm>
          <a:prstGeom prst="rect">
            <a:avLst/>
          </a:prstGeom>
          <a:solidFill>
            <a:schemeClr val="accent3">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smtClean="0">
                <a:solidFill>
                  <a:schemeClr val="tx1"/>
                </a:solidFill>
              </a:rPr>
              <a:t>Contact owner/preservation responsible and discuss way forward </a:t>
            </a:r>
          </a:p>
        </p:txBody>
      </p:sp>
      <p:cxnSp>
        <p:nvCxnSpPr>
          <p:cNvPr id="50" name="Straight Arrow Connector 49"/>
          <p:cNvCxnSpPr>
            <a:stCxn id="8" idx="1"/>
            <a:endCxn id="44" idx="3"/>
          </p:cNvCxnSpPr>
          <p:nvPr/>
        </p:nvCxnSpPr>
        <p:spPr>
          <a:xfrm flipH="1" flipV="1">
            <a:off x="1835544" y="2231609"/>
            <a:ext cx="936256" cy="65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5519152" y="1488976"/>
            <a:ext cx="566558" cy="16929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b="1" dirty="0" smtClean="0">
                <a:solidFill>
                  <a:schemeClr val="tx1"/>
                </a:solidFill>
              </a:rPr>
              <a:t>Yes</a:t>
            </a:r>
            <a:endParaRPr lang="en-US" sz="1200" b="1" dirty="0">
              <a:solidFill>
                <a:schemeClr val="tx1"/>
              </a:solidFill>
            </a:endParaRPr>
          </a:p>
        </p:txBody>
      </p:sp>
      <p:sp>
        <p:nvSpPr>
          <p:cNvPr id="58" name="Rectangle 57"/>
          <p:cNvSpPr/>
          <p:nvPr/>
        </p:nvSpPr>
        <p:spPr>
          <a:xfrm>
            <a:off x="3275856" y="1484784"/>
            <a:ext cx="360040" cy="21602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b="1" smtClean="0">
                <a:solidFill>
                  <a:schemeClr val="tx1"/>
                </a:solidFill>
              </a:rPr>
              <a:t>No</a:t>
            </a:r>
            <a:endParaRPr lang="en-US" sz="1200" b="1">
              <a:solidFill>
                <a:schemeClr val="tx1"/>
              </a:solidFill>
            </a:endParaRPr>
          </a:p>
        </p:txBody>
      </p:sp>
      <p:sp>
        <p:nvSpPr>
          <p:cNvPr id="59" name="Rectangle 58"/>
          <p:cNvSpPr/>
          <p:nvPr/>
        </p:nvSpPr>
        <p:spPr>
          <a:xfrm>
            <a:off x="2219360" y="2132856"/>
            <a:ext cx="360040" cy="21602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b="1" smtClean="0">
                <a:solidFill>
                  <a:schemeClr val="tx1"/>
                </a:solidFill>
              </a:rPr>
              <a:t>No</a:t>
            </a:r>
            <a:endParaRPr lang="en-US" sz="1200" b="1">
              <a:solidFill>
                <a:schemeClr val="tx1"/>
              </a:solidFill>
            </a:endParaRPr>
          </a:p>
        </p:txBody>
      </p:sp>
      <p:sp>
        <p:nvSpPr>
          <p:cNvPr id="60" name="Rectangle 59"/>
          <p:cNvSpPr/>
          <p:nvPr/>
        </p:nvSpPr>
        <p:spPr>
          <a:xfrm>
            <a:off x="467544" y="3108573"/>
            <a:ext cx="1368000" cy="578429"/>
          </a:xfrm>
          <a:prstGeom prst="rect">
            <a:avLst/>
          </a:prstGeom>
          <a:solidFill>
            <a:schemeClr val="accent3">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smtClean="0">
                <a:solidFill>
                  <a:schemeClr val="tx1"/>
                </a:solidFill>
              </a:rPr>
              <a:t>Transfer dataset and/or purge </a:t>
            </a:r>
            <a:endParaRPr lang="en-GB" sz="1200" dirty="0">
              <a:solidFill>
                <a:schemeClr val="tx1"/>
              </a:solidFill>
            </a:endParaRPr>
          </a:p>
        </p:txBody>
      </p:sp>
      <p:cxnSp>
        <p:nvCxnSpPr>
          <p:cNvPr id="62" name="Straight Arrow Connector 61"/>
          <p:cNvCxnSpPr>
            <a:endCxn id="60" idx="0"/>
          </p:cNvCxnSpPr>
          <p:nvPr/>
        </p:nvCxnSpPr>
        <p:spPr>
          <a:xfrm>
            <a:off x="1151544" y="2929276"/>
            <a:ext cx="0" cy="1792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Flowchart: Decision 70"/>
          <p:cNvSpPr/>
          <p:nvPr/>
        </p:nvSpPr>
        <p:spPr>
          <a:xfrm>
            <a:off x="6808939" y="3073292"/>
            <a:ext cx="2335061" cy="1224136"/>
          </a:xfrm>
          <a:prstGeom prst="flowChartDecision">
            <a:avLst/>
          </a:prstGeom>
          <a:solidFill>
            <a:schemeClr val="accent1">
              <a:lumMod val="20000"/>
              <a:lumOff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DE" sz="1200" smtClean="0">
                <a:solidFill>
                  <a:schemeClr val="tx1"/>
                </a:solidFill>
              </a:rPr>
              <a:t>Intersted in taking over  responsibility?</a:t>
            </a:r>
            <a:endParaRPr lang="en-US" sz="1200">
              <a:solidFill>
                <a:schemeClr val="tx1"/>
              </a:solidFill>
            </a:endParaRPr>
          </a:p>
        </p:txBody>
      </p:sp>
      <p:cxnSp>
        <p:nvCxnSpPr>
          <p:cNvPr id="73" name="Straight Arrow Connector 72"/>
          <p:cNvCxnSpPr>
            <a:stCxn id="9" idx="3"/>
            <a:endCxn id="79" idx="1"/>
          </p:cNvCxnSpPr>
          <p:nvPr/>
        </p:nvCxnSpPr>
        <p:spPr>
          <a:xfrm>
            <a:off x="6372200" y="2238296"/>
            <a:ext cx="950848" cy="327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7323048" y="1878191"/>
            <a:ext cx="1368000" cy="785623"/>
          </a:xfrm>
          <a:prstGeom prst="rect">
            <a:avLst/>
          </a:prstGeom>
          <a:solidFill>
            <a:schemeClr val="accent3">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smtClean="0">
                <a:solidFill>
                  <a:schemeClr val="tx1"/>
                </a:solidFill>
              </a:rPr>
              <a:t>Contact second </a:t>
            </a:r>
            <a:br>
              <a:rPr lang="en-GB" sz="1200" dirty="0" smtClean="0">
                <a:solidFill>
                  <a:schemeClr val="tx1"/>
                </a:solidFill>
              </a:rPr>
            </a:br>
            <a:r>
              <a:rPr lang="en-GB" sz="1200" dirty="0" smtClean="0">
                <a:solidFill>
                  <a:schemeClr val="tx1"/>
                </a:solidFill>
              </a:rPr>
              <a:t>copy holder(s) and discuss way forward</a:t>
            </a:r>
          </a:p>
        </p:txBody>
      </p:sp>
      <p:cxnSp>
        <p:nvCxnSpPr>
          <p:cNvPr id="95" name="Straight Arrow Connector 94"/>
          <p:cNvCxnSpPr>
            <a:stCxn id="8" idx="2"/>
            <a:endCxn id="99" idx="0"/>
          </p:cNvCxnSpPr>
          <p:nvPr/>
        </p:nvCxnSpPr>
        <p:spPr>
          <a:xfrm>
            <a:off x="3455876" y="2631620"/>
            <a:ext cx="10333" cy="3958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3286903" y="2704728"/>
            <a:ext cx="540919" cy="13549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b="1" dirty="0" smtClean="0">
                <a:solidFill>
                  <a:schemeClr val="tx1"/>
                </a:solidFill>
              </a:rPr>
              <a:t>Yes</a:t>
            </a:r>
            <a:endParaRPr lang="en-US" sz="1200" b="1" dirty="0">
              <a:solidFill>
                <a:schemeClr val="tx1"/>
              </a:solidFill>
            </a:endParaRPr>
          </a:p>
        </p:txBody>
      </p:sp>
      <p:sp>
        <p:nvSpPr>
          <p:cNvPr id="99" name="Rectangle 98"/>
          <p:cNvSpPr/>
          <p:nvPr/>
        </p:nvSpPr>
        <p:spPr>
          <a:xfrm>
            <a:off x="2416645" y="3027431"/>
            <a:ext cx="2099128" cy="783059"/>
          </a:xfrm>
          <a:prstGeom prst="rect">
            <a:avLst/>
          </a:prstGeom>
          <a:solidFill>
            <a:schemeClr val="accent3">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smtClean="0">
                <a:solidFill>
                  <a:schemeClr val="tx1"/>
                </a:solidFill>
              </a:rPr>
              <a:t>Contact owner/preservation responsible and discuss way forward</a:t>
            </a:r>
          </a:p>
        </p:txBody>
      </p:sp>
      <p:sp>
        <p:nvSpPr>
          <p:cNvPr id="107" name="Flowchart: Decision 106"/>
          <p:cNvSpPr/>
          <p:nvPr/>
        </p:nvSpPr>
        <p:spPr>
          <a:xfrm>
            <a:off x="2310807" y="4101933"/>
            <a:ext cx="2328445" cy="1224136"/>
          </a:xfrm>
          <a:prstGeom prst="flowChartDecision">
            <a:avLst/>
          </a:prstGeom>
          <a:solidFill>
            <a:schemeClr val="accent1">
              <a:lumMod val="20000"/>
              <a:lumOff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GB" sz="1200" dirty="0" smtClean="0">
                <a:solidFill>
                  <a:schemeClr val="tx1"/>
                </a:solidFill>
              </a:rPr>
              <a:t>Interested in taking over dataset responsibility?</a:t>
            </a:r>
            <a:endParaRPr lang="en-GB" sz="1200" dirty="0">
              <a:solidFill>
                <a:schemeClr val="tx1"/>
              </a:solidFill>
            </a:endParaRPr>
          </a:p>
        </p:txBody>
      </p:sp>
      <p:cxnSp>
        <p:nvCxnSpPr>
          <p:cNvPr id="112" name="Straight Arrow Connector 111"/>
          <p:cNvCxnSpPr>
            <a:stCxn id="99" idx="2"/>
            <a:endCxn id="107" idx="0"/>
          </p:cNvCxnSpPr>
          <p:nvPr/>
        </p:nvCxnSpPr>
        <p:spPr>
          <a:xfrm>
            <a:off x="3466209" y="3810490"/>
            <a:ext cx="8821" cy="2914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endCxn id="71" idx="0"/>
          </p:cNvCxnSpPr>
          <p:nvPr/>
        </p:nvCxnSpPr>
        <p:spPr>
          <a:xfrm flipH="1">
            <a:off x="7976470" y="2727535"/>
            <a:ext cx="12938" cy="345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5004048" y="4564461"/>
            <a:ext cx="1368000" cy="288032"/>
          </a:xfrm>
          <a:prstGeom prst="rect">
            <a:avLst/>
          </a:prstGeom>
          <a:solidFill>
            <a:schemeClr val="accent3">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smtClean="0">
                <a:solidFill>
                  <a:schemeClr val="tx1"/>
                </a:solidFill>
              </a:rPr>
              <a:t>Contact </a:t>
            </a:r>
            <a:r>
              <a:rPr lang="de-DE" sz="1200" dirty="0" smtClean="0">
                <a:solidFill>
                  <a:schemeClr val="tx1"/>
                </a:solidFill>
              </a:rPr>
              <a:t>CEOS</a:t>
            </a:r>
          </a:p>
        </p:txBody>
      </p:sp>
      <p:sp>
        <p:nvSpPr>
          <p:cNvPr id="133" name="Rectangle 132"/>
          <p:cNvSpPr/>
          <p:nvPr/>
        </p:nvSpPr>
        <p:spPr>
          <a:xfrm>
            <a:off x="4762731" y="5133576"/>
            <a:ext cx="1852172" cy="635085"/>
          </a:xfrm>
          <a:prstGeom prst="rect">
            <a:avLst/>
          </a:prstGeom>
          <a:solidFill>
            <a:schemeClr val="accent3">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smtClean="0">
                <a:solidFill>
                  <a:schemeClr val="tx1"/>
                </a:solidFill>
              </a:rPr>
              <a:t>Discuss way forward with interested organizations</a:t>
            </a:r>
            <a:endParaRPr lang="en-GB" sz="1200" dirty="0">
              <a:solidFill>
                <a:schemeClr val="tx1"/>
              </a:solidFill>
            </a:endParaRPr>
          </a:p>
        </p:txBody>
      </p:sp>
      <p:sp>
        <p:nvSpPr>
          <p:cNvPr id="134" name="Rectangle 133"/>
          <p:cNvSpPr/>
          <p:nvPr/>
        </p:nvSpPr>
        <p:spPr>
          <a:xfrm>
            <a:off x="4568693" y="5991990"/>
            <a:ext cx="2222608" cy="689600"/>
          </a:xfrm>
          <a:prstGeom prst="rect">
            <a:avLst/>
          </a:prstGeom>
          <a:solidFill>
            <a:schemeClr val="accent3">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smtClean="0">
                <a:solidFill>
                  <a:schemeClr val="tx1"/>
                </a:solidFill>
              </a:rPr>
              <a:t>Transfer dataset, knowledge and responsibility and/or purge </a:t>
            </a:r>
            <a:endParaRPr lang="en-GB" sz="1200" dirty="0">
              <a:solidFill>
                <a:schemeClr val="tx1"/>
              </a:solidFill>
            </a:endParaRPr>
          </a:p>
        </p:txBody>
      </p:sp>
      <p:cxnSp>
        <p:nvCxnSpPr>
          <p:cNvPr id="136" name="Straight Arrow Connector 135"/>
          <p:cNvCxnSpPr/>
          <p:nvPr/>
        </p:nvCxnSpPr>
        <p:spPr>
          <a:xfrm flipH="1">
            <a:off x="1757409" y="4678719"/>
            <a:ext cx="535756" cy="20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07" idx="3"/>
            <a:endCxn id="132" idx="1"/>
          </p:cNvCxnSpPr>
          <p:nvPr/>
        </p:nvCxnSpPr>
        <p:spPr>
          <a:xfrm flipV="1">
            <a:off x="4639252" y="4708477"/>
            <a:ext cx="364796" cy="5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4540776" y="4436435"/>
            <a:ext cx="360040" cy="21602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b="1" smtClean="0">
                <a:solidFill>
                  <a:schemeClr val="tx1"/>
                </a:solidFill>
              </a:rPr>
              <a:t>No</a:t>
            </a:r>
            <a:endParaRPr lang="en-US" sz="1200" b="1">
              <a:solidFill>
                <a:schemeClr val="tx1"/>
              </a:solidFill>
            </a:endParaRPr>
          </a:p>
        </p:txBody>
      </p:sp>
      <p:sp>
        <p:nvSpPr>
          <p:cNvPr id="150" name="Rectangle 149"/>
          <p:cNvSpPr/>
          <p:nvPr/>
        </p:nvSpPr>
        <p:spPr>
          <a:xfrm>
            <a:off x="6546696" y="2128664"/>
            <a:ext cx="360040" cy="21602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b="1" smtClean="0">
                <a:solidFill>
                  <a:schemeClr val="tx1"/>
                </a:solidFill>
              </a:rPr>
              <a:t>No</a:t>
            </a:r>
            <a:endParaRPr lang="en-US" sz="1200" b="1">
              <a:solidFill>
                <a:schemeClr val="tx1"/>
              </a:solidFill>
            </a:endParaRPr>
          </a:p>
        </p:txBody>
      </p:sp>
      <p:cxnSp>
        <p:nvCxnSpPr>
          <p:cNvPr id="151" name="Straight Arrow Connector 150"/>
          <p:cNvCxnSpPr>
            <a:stCxn id="9" idx="2"/>
            <a:endCxn id="132" idx="0"/>
          </p:cNvCxnSpPr>
          <p:nvPr/>
        </p:nvCxnSpPr>
        <p:spPr>
          <a:xfrm flipH="1">
            <a:off x="5688048" y="2631768"/>
            <a:ext cx="76" cy="1932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5514959" y="3645024"/>
            <a:ext cx="500191" cy="1654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b="1" dirty="0" smtClean="0">
                <a:solidFill>
                  <a:schemeClr val="tx1"/>
                </a:solidFill>
              </a:rPr>
              <a:t>Yes</a:t>
            </a:r>
            <a:endParaRPr lang="en-US" sz="1200" b="1" dirty="0">
              <a:solidFill>
                <a:schemeClr val="tx1"/>
              </a:solidFill>
            </a:endParaRPr>
          </a:p>
        </p:txBody>
      </p:sp>
      <p:sp>
        <p:nvSpPr>
          <p:cNvPr id="155" name="Rectangle 154"/>
          <p:cNvSpPr/>
          <p:nvPr/>
        </p:nvSpPr>
        <p:spPr>
          <a:xfrm>
            <a:off x="7181928" y="4923527"/>
            <a:ext cx="1620300" cy="792088"/>
          </a:xfrm>
          <a:prstGeom prst="rect">
            <a:avLst/>
          </a:prstGeom>
          <a:solidFill>
            <a:schemeClr val="accent3">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smtClean="0">
                <a:solidFill>
                  <a:schemeClr val="tx1"/>
                </a:solidFill>
              </a:rPr>
              <a:t>Transfer responsibility and knowledge (if any) and purge </a:t>
            </a:r>
            <a:endParaRPr lang="en-US" sz="1200">
              <a:solidFill>
                <a:schemeClr val="tx1"/>
              </a:solidFill>
            </a:endParaRPr>
          </a:p>
        </p:txBody>
      </p:sp>
      <p:cxnSp>
        <p:nvCxnSpPr>
          <p:cNvPr id="156" name="Elbow Connector 155"/>
          <p:cNvCxnSpPr>
            <a:stCxn id="71" idx="1"/>
            <a:endCxn id="132" idx="3"/>
          </p:cNvCxnSpPr>
          <p:nvPr/>
        </p:nvCxnSpPr>
        <p:spPr>
          <a:xfrm rot="10800000" flipV="1">
            <a:off x="6372049" y="3685359"/>
            <a:ext cx="436891" cy="102311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6463640" y="4293096"/>
            <a:ext cx="360040" cy="21602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b="1" smtClean="0">
                <a:solidFill>
                  <a:schemeClr val="tx1"/>
                </a:solidFill>
              </a:rPr>
              <a:t>No</a:t>
            </a:r>
            <a:endParaRPr lang="en-US" sz="1200" b="1">
              <a:solidFill>
                <a:schemeClr val="tx1"/>
              </a:solidFill>
            </a:endParaRPr>
          </a:p>
        </p:txBody>
      </p:sp>
      <p:cxnSp>
        <p:nvCxnSpPr>
          <p:cNvPr id="161" name="Straight Arrow Connector 160"/>
          <p:cNvCxnSpPr>
            <a:stCxn id="71" idx="2"/>
            <a:endCxn id="155" idx="0"/>
          </p:cNvCxnSpPr>
          <p:nvPr/>
        </p:nvCxnSpPr>
        <p:spPr>
          <a:xfrm>
            <a:off x="7976470" y="4297428"/>
            <a:ext cx="15608" cy="626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0" name="Rectangle 159"/>
          <p:cNvSpPr/>
          <p:nvPr/>
        </p:nvSpPr>
        <p:spPr>
          <a:xfrm>
            <a:off x="7679392" y="4480856"/>
            <a:ext cx="576006" cy="16351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b="1" dirty="0" smtClean="0">
                <a:solidFill>
                  <a:schemeClr val="tx1"/>
                </a:solidFill>
              </a:rPr>
              <a:t>Yes</a:t>
            </a:r>
            <a:endParaRPr lang="en-US" sz="1200" b="1" dirty="0">
              <a:solidFill>
                <a:schemeClr val="tx1"/>
              </a:solidFill>
            </a:endParaRPr>
          </a:p>
        </p:txBody>
      </p:sp>
      <p:sp>
        <p:nvSpPr>
          <p:cNvPr id="111" name="Rectangle 110"/>
          <p:cNvSpPr/>
          <p:nvPr/>
        </p:nvSpPr>
        <p:spPr>
          <a:xfrm>
            <a:off x="1899288" y="4592803"/>
            <a:ext cx="552634" cy="18795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b="1" dirty="0" smtClean="0">
                <a:solidFill>
                  <a:schemeClr val="tx1"/>
                </a:solidFill>
              </a:rPr>
              <a:t>Yes</a:t>
            </a:r>
            <a:endParaRPr lang="en-US" sz="1200" b="1" dirty="0">
              <a:solidFill>
                <a:schemeClr val="tx1"/>
              </a:solidFill>
            </a:endParaRPr>
          </a:p>
        </p:txBody>
      </p:sp>
      <p:cxnSp>
        <p:nvCxnSpPr>
          <p:cNvPr id="173" name="Straight Arrow Connector 172"/>
          <p:cNvCxnSpPr>
            <a:stCxn id="132" idx="2"/>
            <a:endCxn id="133" idx="0"/>
          </p:cNvCxnSpPr>
          <p:nvPr/>
        </p:nvCxnSpPr>
        <p:spPr>
          <a:xfrm>
            <a:off x="5688048" y="4852493"/>
            <a:ext cx="769" cy="2810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33" idx="2"/>
            <a:endCxn id="134" idx="0"/>
          </p:cNvCxnSpPr>
          <p:nvPr/>
        </p:nvCxnSpPr>
        <p:spPr>
          <a:xfrm flipH="1">
            <a:off x="5679997" y="5768661"/>
            <a:ext cx="8820" cy="2233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2" name="Rectangle 301"/>
          <p:cNvSpPr/>
          <p:nvPr/>
        </p:nvSpPr>
        <p:spPr>
          <a:xfrm>
            <a:off x="389409" y="4233882"/>
            <a:ext cx="1368000" cy="952622"/>
          </a:xfrm>
          <a:prstGeom prst="rect">
            <a:avLst/>
          </a:prstGeom>
          <a:solidFill>
            <a:schemeClr val="accent3">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smtClean="0">
                <a:solidFill>
                  <a:schemeClr val="tx1"/>
                </a:solidFill>
              </a:rPr>
              <a:t>Transfer dataset and purge </a:t>
            </a:r>
            <a:endParaRPr lang="en-GB" sz="1200" dirty="0">
              <a:solidFill>
                <a:schemeClr val="tx1"/>
              </a:solidFill>
            </a:endParaRPr>
          </a:p>
        </p:txBody>
      </p:sp>
      <p:sp>
        <p:nvSpPr>
          <p:cNvPr id="51" name="Rectangle 6"/>
          <p:cNvSpPr txBox="1">
            <a:spLocks noChangeArrowheads="1"/>
          </p:cNvSpPr>
          <p:nvPr/>
        </p:nvSpPr>
        <p:spPr bwMode="auto">
          <a:xfrm>
            <a:off x="179316" y="68218"/>
            <a:ext cx="3148761" cy="114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2800" dirty="0">
                <a:solidFill>
                  <a:schemeClr val="bg1"/>
                </a:solidFill>
                <a:latin typeface="Calibri" charset="0"/>
                <a:ea typeface="ＭＳ Ｐゴシック" charset="0"/>
                <a:cs typeface="Calibri" charset="0"/>
              </a:rPr>
              <a:t>Data Purge Alert Procedure</a:t>
            </a:r>
          </a:p>
        </p:txBody>
      </p:sp>
      <p:sp>
        <p:nvSpPr>
          <p:cNvPr id="2" name="Rectangle 1"/>
          <p:cNvSpPr/>
          <p:nvPr/>
        </p:nvSpPr>
        <p:spPr>
          <a:xfrm>
            <a:off x="0" y="5784079"/>
            <a:ext cx="3675529" cy="1077218"/>
          </a:xfrm>
          <a:prstGeom prst="rect">
            <a:avLst/>
          </a:prstGeom>
        </p:spPr>
        <p:txBody>
          <a:bodyPr wrap="square">
            <a:spAutoFit/>
          </a:bodyPr>
          <a:lstStyle/>
          <a:p>
            <a:r>
              <a:rPr lang="en-GB" sz="1600" dirty="0"/>
              <a:t>P</a:t>
            </a:r>
            <a:r>
              <a:rPr lang="en-GB" sz="1600" dirty="0" smtClean="0"/>
              <a:t>rocedure varies depending </a:t>
            </a:r>
            <a:r>
              <a:rPr lang="en-GB" sz="1600" dirty="0"/>
              <a:t>on dataset uniqueness and purging organization responsibility versus the dataset (e.g. ownership).</a:t>
            </a:r>
            <a:endParaRPr lang="en-GB" sz="1600" dirty="0"/>
          </a:p>
        </p:txBody>
      </p:sp>
      <p:sp>
        <p:nvSpPr>
          <p:cNvPr id="3" name="Oval 2"/>
          <p:cNvSpPr/>
          <p:nvPr/>
        </p:nvSpPr>
        <p:spPr>
          <a:xfrm>
            <a:off x="4706471" y="4273177"/>
            <a:ext cx="2091765" cy="86658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268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Purge Alert </a:t>
            </a:r>
            <a:r>
              <a:rPr lang="en-US" dirty="0" smtClean="0"/>
              <a:t>- </a:t>
            </a:r>
            <a:r>
              <a:rPr lang="en-US" dirty="0" smtClean="0"/>
              <a:t>Paths</a:t>
            </a:r>
            <a:endParaRPr lang="en-US" dirty="0"/>
          </a:p>
        </p:txBody>
      </p:sp>
      <p:sp>
        <p:nvSpPr>
          <p:cNvPr id="3" name="Footer Placeholder 2"/>
          <p:cNvSpPr>
            <a:spLocks noGrp="1"/>
          </p:cNvSpPr>
          <p:nvPr>
            <p:ph type="ftr" sz="quarter" idx="10"/>
          </p:nvPr>
        </p:nvSpPr>
        <p:spPr/>
        <p:txBody>
          <a:bodyPr/>
          <a:lstStyle/>
          <a:p>
            <a:pPr>
              <a:defRPr/>
            </a:pPr>
            <a:r>
              <a:rPr lang="en-GB" smtClean="0"/>
              <a:t>ESA UNCLASSIFIED – For Official Use</a:t>
            </a:r>
            <a:endParaRPr lang="en-GB"/>
          </a:p>
        </p:txBody>
      </p:sp>
      <p:sp>
        <p:nvSpPr>
          <p:cNvPr id="5" name="Rectangle 4"/>
          <p:cNvSpPr/>
          <p:nvPr/>
        </p:nvSpPr>
        <p:spPr>
          <a:xfrm>
            <a:off x="127000" y="1225688"/>
            <a:ext cx="8851900" cy="5170647"/>
          </a:xfrm>
          <a:prstGeom prst="rect">
            <a:avLst/>
          </a:prstGeom>
        </p:spPr>
        <p:txBody>
          <a:bodyPr wrap="square">
            <a:spAutoFit/>
          </a:bodyPr>
          <a:lstStyle/>
          <a:p>
            <a:pPr lvl="0"/>
            <a:r>
              <a:rPr lang="en-US" b="1" dirty="0"/>
              <a:t>Path 1- Dataset Holder is owner and Dataset is unique:</a:t>
            </a:r>
          </a:p>
          <a:p>
            <a:pPr marL="742950" lvl="1" indent="-285750">
              <a:buFont typeface="Arial"/>
              <a:buChar char="•"/>
            </a:pPr>
            <a:r>
              <a:rPr lang="en-US" sz="1600" dirty="0"/>
              <a:t>Contact CEO Secretary</a:t>
            </a:r>
          </a:p>
          <a:p>
            <a:pPr marL="742950" lvl="1" indent="-285750">
              <a:buFont typeface="Arial"/>
              <a:buChar char="•"/>
            </a:pPr>
            <a:r>
              <a:rPr lang="en-US" sz="1600" dirty="0"/>
              <a:t>Discuss way forward with interested organizations</a:t>
            </a:r>
          </a:p>
          <a:p>
            <a:pPr marL="742950" lvl="1" indent="-285750">
              <a:buFont typeface="Arial"/>
              <a:buChar char="•"/>
            </a:pPr>
            <a:r>
              <a:rPr lang="en-US" sz="1600" dirty="0"/>
              <a:t>Transfer dataset, knowledge and responsibility and/or purge</a:t>
            </a:r>
          </a:p>
          <a:p>
            <a:pPr lvl="0"/>
            <a:r>
              <a:rPr lang="en-US" b="1" dirty="0"/>
              <a:t>Path 2 - Dataset Holder is owner and Dataset is not unique:</a:t>
            </a:r>
          </a:p>
          <a:p>
            <a:pPr marL="742950" lvl="1" indent="-285750">
              <a:buFont typeface="Arial"/>
              <a:buChar char="•"/>
            </a:pPr>
            <a:r>
              <a:rPr lang="en-US" sz="1600" dirty="0"/>
              <a:t>Contact second copy holder(s) and discuss way forward</a:t>
            </a:r>
          </a:p>
          <a:p>
            <a:pPr marL="742950" lvl="1" indent="-285750">
              <a:buFont typeface="Arial"/>
              <a:buChar char="•"/>
            </a:pPr>
            <a:r>
              <a:rPr lang="en-US" sz="1600" dirty="0"/>
              <a:t>If the second copy holder(s) is not interested in taking over responsibility then the path 1 is followed</a:t>
            </a:r>
          </a:p>
          <a:p>
            <a:pPr marL="742950" lvl="1" indent="-285750">
              <a:buFont typeface="Arial"/>
              <a:buChar char="•"/>
            </a:pPr>
            <a:r>
              <a:rPr lang="en-US" sz="1600" dirty="0"/>
              <a:t>If the second copy holder(s) is interested in taking over responsibility then transfer responsibility and knowledge (if any) and purge.</a:t>
            </a:r>
          </a:p>
          <a:p>
            <a:pPr lvl="0"/>
            <a:r>
              <a:rPr lang="en-US" b="1" dirty="0"/>
              <a:t>Path 3 - Dataset Holder is not owner and Dataset is unique:</a:t>
            </a:r>
          </a:p>
          <a:p>
            <a:pPr marL="742950" lvl="1" indent="-285750">
              <a:buFont typeface="Arial"/>
              <a:buChar char="•"/>
            </a:pPr>
            <a:r>
              <a:rPr lang="en-US" sz="1600" dirty="0"/>
              <a:t>Contact owner/preservation responsible and discuss way forward</a:t>
            </a:r>
          </a:p>
          <a:p>
            <a:pPr marL="742950" lvl="1" indent="-285750">
              <a:buFont typeface="Arial"/>
              <a:buChar char="•"/>
            </a:pPr>
            <a:r>
              <a:rPr lang="en-US" sz="1600" dirty="0"/>
              <a:t>If the owner/preservation responsible is interested in taking over dataset responsibility then transfer dataset, together with the knowledge, (also knowledge??) and purge</a:t>
            </a:r>
          </a:p>
          <a:p>
            <a:pPr marL="742950" lvl="1" indent="-285750">
              <a:buFont typeface="Arial"/>
              <a:buChar char="•"/>
            </a:pPr>
            <a:r>
              <a:rPr lang="en-US" sz="1600" dirty="0"/>
              <a:t>If the owner and preservation responsible are not interested in taking over dataset responsibility then the Path 1 shall be followed</a:t>
            </a:r>
          </a:p>
          <a:p>
            <a:pPr lvl="0"/>
            <a:r>
              <a:rPr lang="en-US" b="1" dirty="0"/>
              <a:t>Path 4 - Dataset Holder is not owner and Dataset is not unique:</a:t>
            </a:r>
          </a:p>
          <a:p>
            <a:pPr marL="742950" lvl="1" indent="-285750">
              <a:buFont typeface="Arial"/>
              <a:buChar char="•"/>
            </a:pPr>
            <a:r>
              <a:rPr lang="en-US" sz="1600" dirty="0"/>
              <a:t>Contact owner/preservation responsible and discuss way forward</a:t>
            </a:r>
          </a:p>
          <a:p>
            <a:pPr marL="742950" lvl="1" indent="-285750">
              <a:buFont typeface="Arial"/>
              <a:buChar char="•"/>
            </a:pPr>
            <a:r>
              <a:rPr lang="en-US" sz="1600" dirty="0"/>
              <a:t>Transfer dataset and/or purge</a:t>
            </a:r>
          </a:p>
        </p:txBody>
      </p:sp>
    </p:spTree>
    <p:extLst>
      <p:ext uri="{BB962C8B-B14F-4D97-AF65-F5344CB8AC3E}">
        <p14:creationId xmlns:p14="http://schemas.microsoft.com/office/powerpoint/2010/main" val="28335691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600" dirty="0" smtClean="0">
                <a:solidFill>
                  <a:schemeClr val="bg1"/>
                </a:solidFill>
                <a:latin typeface="Calibri" charset="0"/>
                <a:ea typeface="ＭＳ Ｐゴシック" charset="0"/>
                <a:cs typeface="Calibri" charset="0"/>
              </a:rPr>
              <a:t>Purge Alert Information</a:t>
            </a:r>
            <a:endParaRPr lang="en-GB" altLang="en-US" sz="3600" dirty="0">
              <a:solidFill>
                <a:schemeClr val="bg1"/>
              </a:solidFill>
              <a:latin typeface="Calibri" charset="0"/>
              <a:ea typeface="ＭＳ Ｐゴシック" charset="0"/>
              <a:cs typeface="Calibri" charset="0"/>
            </a:endParaRPr>
          </a:p>
        </p:txBody>
      </p:sp>
      <p:sp>
        <p:nvSpPr>
          <p:cNvPr id="6" name="Rectangle 5"/>
          <p:cNvSpPr/>
          <p:nvPr/>
        </p:nvSpPr>
        <p:spPr>
          <a:xfrm>
            <a:off x="196100" y="1278720"/>
            <a:ext cx="8811420" cy="5062924"/>
          </a:xfrm>
          <a:prstGeom prst="rect">
            <a:avLst/>
          </a:prstGeom>
        </p:spPr>
        <p:txBody>
          <a:bodyPr wrap="square">
            <a:spAutoFit/>
          </a:bodyPr>
          <a:lstStyle/>
          <a:p>
            <a:pPr>
              <a:spcAft>
                <a:spcPts val="600"/>
              </a:spcAft>
            </a:pPr>
            <a:r>
              <a:rPr lang="en-GB" sz="2800" dirty="0" smtClean="0"/>
              <a:t>The </a:t>
            </a:r>
            <a:r>
              <a:rPr lang="en-GB" sz="2800" dirty="0"/>
              <a:t>following information should be </a:t>
            </a:r>
            <a:r>
              <a:rPr lang="en-GB" sz="2800" dirty="0" smtClean="0"/>
              <a:t>provided by the initiator when contacting organizations:</a:t>
            </a:r>
            <a:endParaRPr lang="en-GB" sz="2800" dirty="0"/>
          </a:p>
          <a:p>
            <a:pPr marL="342900" indent="-342900">
              <a:spcAft>
                <a:spcPts val="600"/>
              </a:spcAft>
              <a:buFont typeface="+mj-lt"/>
              <a:buAutoNum type="arabicPeriod"/>
            </a:pPr>
            <a:r>
              <a:rPr lang="en-US" sz="2200" dirty="0" smtClean="0"/>
              <a:t> </a:t>
            </a:r>
            <a:r>
              <a:rPr lang="en-US" sz="2200" i="1" u="sng" dirty="0"/>
              <a:t>Data Records</a:t>
            </a:r>
            <a:r>
              <a:rPr lang="en-US" sz="2200" dirty="0"/>
              <a:t> </a:t>
            </a:r>
            <a:r>
              <a:rPr lang="en-US" sz="2200" i="1" u="sng" dirty="0" smtClean="0"/>
              <a:t>description</a:t>
            </a:r>
            <a:r>
              <a:rPr lang="en-US" sz="2200" dirty="0"/>
              <a:t> </a:t>
            </a:r>
            <a:r>
              <a:rPr lang="en-US" sz="2200" dirty="0" smtClean="0"/>
              <a:t>as a minimum in terms of: mission/sensors characteristics, products specifications, </a:t>
            </a:r>
            <a:r>
              <a:rPr lang="en-GB" sz="2200" dirty="0" smtClean="0"/>
              <a:t>temporal coverage, </a:t>
            </a:r>
            <a:r>
              <a:rPr lang="en-GB" sz="2200" dirty="0"/>
              <a:t>geographical coverage, </a:t>
            </a:r>
            <a:r>
              <a:rPr lang="en-GB" sz="2200" dirty="0" smtClean="0"/>
              <a:t>dataset size</a:t>
            </a:r>
            <a:r>
              <a:rPr lang="en-GB" sz="2200" dirty="0"/>
              <a:t>, media of </a:t>
            </a:r>
            <a:r>
              <a:rPr lang="en-GB" sz="2200" dirty="0" smtClean="0"/>
              <a:t>storage, </a:t>
            </a:r>
            <a:r>
              <a:rPr lang="en-GB" sz="2200" dirty="0"/>
              <a:t>archiving </a:t>
            </a:r>
            <a:r>
              <a:rPr lang="en-GB" sz="2200" dirty="0" smtClean="0"/>
              <a:t>format, IPRs, ownership and access policies.</a:t>
            </a:r>
            <a:endParaRPr lang="en-US" sz="2200" dirty="0"/>
          </a:p>
          <a:p>
            <a:pPr marL="342900" indent="-342900">
              <a:spcAft>
                <a:spcPts val="600"/>
              </a:spcAft>
              <a:buFont typeface="+mj-lt"/>
              <a:buAutoNum type="arabicPeriod"/>
            </a:pPr>
            <a:r>
              <a:rPr lang="en-US" sz="2200" i="1" u="sng" dirty="0" smtClean="0"/>
              <a:t>List of available associated </a:t>
            </a:r>
            <a:r>
              <a:rPr lang="en-US" sz="2200" i="1" u="sng" dirty="0"/>
              <a:t>knowledge</a:t>
            </a:r>
            <a:r>
              <a:rPr lang="en-US" sz="2200" dirty="0"/>
              <a:t> </a:t>
            </a:r>
            <a:r>
              <a:rPr lang="en-US" sz="2200" dirty="0" smtClean="0"/>
              <a:t>(e.g. tools, information)</a:t>
            </a:r>
          </a:p>
          <a:p>
            <a:pPr marL="342900" indent="-342900">
              <a:spcAft>
                <a:spcPts val="600"/>
              </a:spcAft>
              <a:buFont typeface="+mj-lt"/>
              <a:buAutoNum type="arabicPeriod"/>
            </a:pPr>
            <a:r>
              <a:rPr lang="en-US" sz="2200" dirty="0" smtClean="0"/>
              <a:t>Results </a:t>
            </a:r>
            <a:r>
              <a:rPr lang="en-GB" sz="2200" dirty="0"/>
              <a:t>and documentation of </a:t>
            </a:r>
            <a:r>
              <a:rPr lang="en-GB" sz="2200" dirty="0" smtClean="0"/>
              <a:t>a </a:t>
            </a:r>
            <a:r>
              <a:rPr lang="en-GB" sz="2200" i="1" u="sng" dirty="0" smtClean="0"/>
              <a:t>Data Record </a:t>
            </a:r>
            <a:r>
              <a:rPr lang="en-GB" sz="2200" i="1" u="sng" dirty="0"/>
              <a:t>Appraisal</a:t>
            </a:r>
            <a:r>
              <a:rPr lang="en-GB" sz="2200" dirty="0"/>
              <a:t> (e.g. </a:t>
            </a:r>
            <a:r>
              <a:rPr lang="en-GB" sz="2200" dirty="0">
                <a:hlinkClick r:id="rId2"/>
              </a:rPr>
              <a:t>http://eros.usgs.gov/government/ratool/</a:t>
            </a:r>
            <a:r>
              <a:rPr lang="en-GB" sz="2200" dirty="0" smtClean="0"/>
              <a:t>)</a:t>
            </a:r>
          </a:p>
          <a:p>
            <a:pPr marL="342900" indent="-342900">
              <a:spcAft>
                <a:spcPts val="600"/>
              </a:spcAft>
              <a:buFont typeface="+mj-lt"/>
              <a:buAutoNum type="arabicPeriod"/>
            </a:pPr>
            <a:r>
              <a:rPr lang="en-GB" sz="2200" dirty="0" smtClean="0"/>
              <a:t>Overview of constraints and conditions if any</a:t>
            </a:r>
          </a:p>
          <a:p>
            <a:pPr marL="342900" indent="-342900">
              <a:spcAft>
                <a:spcPts val="600"/>
              </a:spcAft>
              <a:buFont typeface="+mj-lt"/>
              <a:buAutoNum type="arabicPeriod"/>
            </a:pPr>
            <a:r>
              <a:rPr lang="en-GB" sz="2200" dirty="0" smtClean="0"/>
              <a:t>Point of Contact</a:t>
            </a:r>
          </a:p>
        </p:txBody>
      </p:sp>
    </p:spTree>
    <p:extLst>
      <p:ext uri="{BB962C8B-B14F-4D97-AF65-F5344CB8AC3E}">
        <p14:creationId xmlns:p14="http://schemas.microsoft.com/office/powerpoint/2010/main" val="1572568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smtClean="0">
                <a:solidFill>
                  <a:schemeClr val="bg1"/>
                </a:solidFill>
                <a:latin typeface="Calibri" charset="0"/>
                <a:ea typeface="ＭＳ Ｐゴシック" charset="0"/>
                <a:cs typeface="Calibri" charset="0"/>
              </a:rPr>
              <a:t>Purge Alert Response &amp; Implementation</a:t>
            </a:r>
            <a:endParaRPr lang="en-GB" altLang="en-US" sz="3200" dirty="0">
              <a:solidFill>
                <a:schemeClr val="bg1"/>
              </a:solidFill>
              <a:latin typeface="Calibri" charset="0"/>
              <a:ea typeface="ＭＳ Ｐゴシック" charset="0"/>
              <a:cs typeface="Calibri" charset="0"/>
            </a:endParaRPr>
          </a:p>
        </p:txBody>
      </p:sp>
      <p:sp>
        <p:nvSpPr>
          <p:cNvPr id="6" name="Rectangle 5"/>
          <p:cNvSpPr/>
          <p:nvPr/>
        </p:nvSpPr>
        <p:spPr>
          <a:xfrm>
            <a:off x="196100" y="1326188"/>
            <a:ext cx="8811420" cy="3785652"/>
          </a:xfrm>
          <a:prstGeom prst="rect">
            <a:avLst/>
          </a:prstGeom>
        </p:spPr>
        <p:txBody>
          <a:bodyPr wrap="square">
            <a:spAutoFit/>
          </a:bodyPr>
          <a:lstStyle/>
          <a:p>
            <a:pPr marL="342900" indent="-342900">
              <a:buFont typeface="Arial"/>
              <a:buChar char="•"/>
            </a:pPr>
            <a:r>
              <a:rPr lang="en-GB" sz="2400" dirty="0" smtClean="0"/>
              <a:t>Organisations</a:t>
            </a:r>
            <a:r>
              <a:rPr lang="en-US" sz="2400" dirty="0" smtClean="0"/>
              <a:t> contacted in the frame of the Purge Alert procedure (e.g. dataset owners, copy holders or entities interested to </a:t>
            </a:r>
            <a:r>
              <a:rPr lang="en-US" sz="2400" dirty="0"/>
              <a:t>take on the responsibility for </a:t>
            </a:r>
            <a:r>
              <a:rPr lang="en-US" sz="2400" dirty="0" smtClean="0"/>
              <a:t>the preservation of a dataset) should </a:t>
            </a:r>
            <a:r>
              <a:rPr lang="en-US" sz="2400" dirty="0"/>
              <a:t>respond to the “Data Purge Alert” within </a:t>
            </a:r>
            <a:r>
              <a:rPr lang="en-US" sz="2400" dirty="0" smtClean="0"/>
              <a:t>three months to start conducting negotiations/assessment with </a:t>
            </a:r>
            <a:r>
              <a:rPr lang="en-US" sz="2400" dirty="0"/>
              <a:t>the alert </a:t>
            </a:r>
            <a:r>
              <a:rPr lang="en-US" sz="2400" dirty="0" smtClean="0"/>
              <a:t>initiator.</a:t>
            </a:r>
          </a:p>
          <a:p>
            <a:pPr marL="342900" indent="-342900">
              <a:buFont typeface="Arial"/>
              <a:buChar char="•"/>
            </a:pPr>
            <a:endParaRPr lang="en-US" sz="2400" dirty="0"/>
          </a:p>
          <a:p>
            <a:pPr marL="342900" indent="-342900">
              <a:buFont typeface="Arial"/>
              <a:buChar char="•"/>
            </a:pPr>
            <a:r>
              <a:rPr lang="en-US" sz="2400" dirty="0" smtClean="0"/>
              <a:t>CEOS shall be involved when needed through CEOS </a:t>
            </a:r>
            <a:r>
              <a:rPr lang="en-US" sz="2400" dirty="0" smtClean="0"/>
              <a:t>Executive Officer.</a:t>
            </a:r>
            <a:endParaRPr lang="en-US" sz="2400" dirty="0" smtClean="0"/>
          </a:p>
        </p:txBody>
      </p:sp>
    </p:spTree>
    <p:extLst>
      <p:ext uri="{BB962C8B-B14F-4D97-AF65-F5344CB8AC3E}">
        <p14:creationId xmlns:p14="http://schemas.microsoft.com/office/powerpoint/2010/main" val="33761400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1833" y="379076"/>
            <a:ext cx="6105525" cy="430887"/>
          </a:xfrm>
        </p:spPr>
        <p:txBody>
          <a:bodyPr/>
          <a:lstStyle/>
          <a:p>
            <a:r>
              <a:rPr lang="en-US" dirty="0" smtClean="0"/>
              <a:t>Data Purge Alert </a:t>
            </a:r>
            <a:r>
              <a:rPr lang="en-US" dirty="0" smtClean="0"/>
              <a:t>– CEO</a:t>
            </a:r>
            <a:endParaRPr lang="en-US" dirty="0"/>
          </a:p>
        </p:txBody>
      </p:sp>
      <p:sp>
        <p:nvSpPr>
          <p:cNvPr id="3" name="Footer Placeholder 2"/>
          <p:cNvSpPr>
            <a:spLocks noGrp="1"/>
          </p:cNvSpPr>
          <p:nvPr>
            <p:ph type="ftr" sz="quarter" idx="10"/>
          </p:nvPr>
        </p:nvSpPr>
        <p:spPr/>
        <p:txBody>
          <a:bodyPr/>
          <a:lstStyle/>
          <a:p>
            <a:pPr>
              <a:defRPr/>
            </a:pPr>
            <a:r>
              <a:rPr lang="en-GB" smtClean="0"/>
              <a:t>ESA UNCLASSIFIED – For Official Use</a:t>
            </a:r>
            <a:endParaRPr lang="en-GB"/>
          </a:p>
        </p:txBody>
      </p:sp>
      <p:sp>
        <p:nvSpPr>
          <p:cNvPr id="5" name="Rectangle 4"/>
          <p:cNvSpPr/>
          <p:nvPr/>
        </p:nvSpPr>
        <p:spPr>
          <a:xfrm>
            <a:off x="781174" y="1649051"/>
            <a:ext cx="7184352" cy="3785652"/>
          </a:xfrm>
          <a:prstGeom prst="rect">
            <a:avLst/>
          </a:prstGeom>
        </p:spPr>
        <p:txBody>
          <a:bodyPr wrap="square">
            <a:spAutoFit/>
          </a:bodyPr>
          <a:lstStyle/>
          <a:p>
            <a:r>
              <a:rPr lang="en-US" sz="2000" dirty="0"/>
              <a:t>For activating the </a:t>
            </a:r>
            <a:r>
              <a:rPr lang="en-US" sz="2000" dirty="0" smtClean="0"/>
              <a:t>procedure:</a:t>
            </a:r>
          </a:p>
          <a:p>
            <a:endParaRPr lang="en-US" sz="2000" dirty="0" smtClean="0"/>
          </a:p>
          <a:p>
            <a:pPr marL="285750" indent="-285750">
              <a:buFont typeface="Arial"/>
              <a:buChar char="•"/>
            </a:pPr>
            <a:r>
              <a:rPr lang="en-US" sz="2000" dirty="0"/>
              <a:t>C</a:t>
            </a:r>
            <a:r>
              <a:rPr lang="en-US" sz="2000" dirty="0" smtClean="0"/>
              <a:t>ontact </a:t>
            </a:r>
            <a:r>
              <a:rPr lang="en-US" sz="2000" dirty="0"/>
              <a:t>the CEOS Executive Officer (CEO) through the ad-hoc email (XXX</a:t>
            </a:r>
            <a:r>
              <a:rPr lang="en-US" sz="2000" dirty="0" smtClean="0"/>
              <a:t>);</a:t>
            </a:r>
          </a:p>
          <a:p>
            <a:pPr marL="285750" indent="-285750">
              <a:buFont typeface="Arial"/>
              <a:buChar char="•"/>
            </a:pPr>
            <a:r>
              <a:rPr lang="en-US" sz="2000" dirty="0" smtClean="0"/>
              <a:t>The email should contain the following </a:t>
            </a:r>
            <a:r>
              <a:rPr lang="en-US" sz="2000" dirty="0"/>
              <a:t>subject: &lt;mission&gt; Dataset to be purged and including a description of the case. </a:t>
            </a:r>
            <a:endParaRPr lang="en-US" sz="2000" dirty="0" smtClean="0"/>
          </a:p>
          <a:p>
            <a:pPr marL="285750" indent="-285750">
              <a:buFont typeface="Arial"/>
              <a:buChar char="•"/>
            </a:pPr>
            <a:r>
              <a:rPr lang="en-US" sz="2000" dirty="0" smtClean="0"/>
              <a:t>CEO </a:t>
            </a:r>
            <a:r>
              <a:rPr lang="en-US" sz="2000" dirty="0"/>
              <a:t>will forward it to the mailing list containing all </a:t>
            </a:r>
            <a:r>
              <a:rPr lang="en-US" sz="2000" dirty="0" smtClean="0"/>
              <a:t>organizations;</a:t>
            </a:r>
          </a:p>
          <a:p>
            <a:pPr marL="285750" indent="-285750">
              <a:buFont typeface="Arial"/>
              <a:buChar char="•"/>
            </a:pPr>
            <a:r>
              <a:rPr lang="en-US" sz="2000" dirty="0" smtClean="0"/>
              <a:t>Any </a:t>
            </a:r>
            <a:r>
              <a:rPr lang="en-US" sz="2000" dirty="0"/>
              <a:t>interested agencies should respond within </a:t>
            </a:r>
            <a:r>
              <a:rPr lang="en-US" sz="2000" b="1" i="1" dirty="0"/>
              <a:t>three months</a:t>
            </a:r>
            <a:r>
              <a:rPr lang="en-US" sz="2000" dirty="0"/>
              <a:t> to start conducting negotiations/assessment with the alert initiator. </a:t>
            </a:r>
          </a:p>
        </p:txBody>
      </p:sp>
    </p:spTree>
    <p:extLst>
      <p:ext uri="{BB962C8B-B14F-4D97-AF65-F5344CB8AC3E}">
        <p14:creationId xmlns:p14="http://schemas.microsoft.com/office/powerpoint/2010/main" val="2694099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97" y="117467"/>
            <a:ext cx="7347692" cy="954107"/>
          </a:xfrm>
        </p:spPr>
        <p:txBody>
          <a:bodyPr/>
          <a:lstStyle/>
          <a:p>
            <a:pPr algn="ctr"/>
            <a:r>
              <a:rPr lang="en-US" sz="2800" dirty="0" smtClean="0"/>
              <a:t>CEOS Involvement and Open Points</a:t>
            </a:r>
            <a:endParaRPr lang="en-US" sz="2800"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7" name="Rectangle 6"/>
          <p:cNvSpPr/>
          <p:nvPr/>
        </p:nvSpPr>
        <p:spPr>
          <a:xfrm>
            <a:off x="166218" y="1300670"/>
            <a:ext cx="8811420" cy="5047536"/>
          </a:xfrm>
          <a:prstGeom prst="rect">
            <a:avLst/>
          </a:prstGeom>
        </p:spPr>
        <p:txBody>
          <a:bodyPr wrap="square">
            <a:spAutoFit/>
          </a:bodyPr>
          <a:lstStyle/>
          <a:p>
            <a:pPr>
              <a:spcBef>
                <a:spcPts val="600"/>
              </a:spcBef>
            </a:pPr>
            <a:r>
              <a:rPr lang="en-GB" sz="2200" dirty="0" smtClean="0"/>
              <a:t>CEOS should be informed through CEO (TBC) which should:</a:t>
            </a:r>
          </a:p>
          <a:p>
            <a:pPr marL="800100" lvl="1" indent="-342900">
              <a:spcBef>
                <a:spcPts val="600"/>
              </a:spcBef>
              <a:buFont typeface="Arial"/>
              <a:buChar char="•"/>
            </a:pPr>
            <a:r>
              <a:rPr lang="en-GB" sz="2000" dirty="0" smtClean="0"/>
              <a:t>Inform all CEOS agencies principals about the planned purge asking feedback if interested</a:t>
            </a:r>
          </a:p>
          <a:p>
            <a:pPr marL="800100" lvl="1" indent="-342900">
              <a:spcBef>
                <a:spcPts val="600"/>
              </a:spcBef>
              <a:buFont typeface="Arial"/>
              <a:buChar char="•"/>
            </a:pPr>
            <a:r>
              <a:rPr lang="en-GB" sz="2000" dirty="0" smtClean="0"/>
              <a:t>Publish a “Purge Alert News” on the CEOS Web Site</a:t>
            </a:r>
          </a:p>
          <a:p>
            <a:pPr marL="800100" lvl="1" indent="-342900">
              <a:spcBef>
                <a:spcPts val="600"/>
              </a:spcBef>
              <a:buFont typeface="Arial"/>
              <a:buChar char="•"/>
            </a:pPr>
            <a:r>
              <a:rPr lang="en-GB" sz="2000" dirty="0" smtClean="0"/>
              <a:t>Establish contact between “</a:t>
            </a:r>
            <a:r>
              <a:rPr lang="en-GB" sz="2000" dirty="0" err="1" smtClean="0"/>
              <a:t>purger</a:t>
            </a:r>
            <a:r>
              <a:rPr lang="en-GB" sz="2000" dirty="0" smtClean="0"/>
              <a:t>” and interested entity(</a:t>
            </a:r>
            <a:r>
              <a:rPr lang="en-GB" sz="2000" dirty="0" err="1" smtClean="0"/>
              <a:t>es</a:t>
            </a:r>
            <a:r>
              <a:rPr lang="en-GB" sz="2000" dirty="0" smtClean="0"/>
              <a:t>)</a:t>
            </a:r>
            <a:endParaRPr lang="en-GB" sz="2000" dirty="0"/>
          </a:p>
          <a:p>
            <a:pPr>
              <a:spcBef>
                <a:spcPts val="600"/>
              </a:spcBef>
            </a:pPr>
            <a:endParaRPr lang="en-GB" sz="2000" dirty="0" smtClean="0"/>
          </a:p>
          <a:p>
            <a:pPr>
              <a:spcBef>
                <a:spcPts val="600"/>
              </a:spcBef>
            </a:pPr>
            <a:r>
              <a:rPr lang="en-GB" sz="2400" b="1" dirty="0" smtClean="0"/>
              <a:t>Open Points:</a:t>
            </a:r>
          </a:p>
          <a:p>
            <a:pPr marL="457200" indent="-457200">
              <a:spcBef>
                <a:spcPts val="600"/>
              </a:spcBef>
              <a:buFont typeface="+mj-lt"/>
              <a:buAutoNum type="arabicPeriod"/>
            </a:pPr>
            <a:r>
              <a:rPr lang="en-GB" dirty="0" smtClean="0"/>
              <a:t>Contacts for CEO (own email address or dedicated one)?</a:t>
            </a:r>
            <a:endParaRPr lang="en-GB" dirty="0"/>
          </a:p>
          <a:p>
            <a:pPr marL="457200" indent="-457200">
              <a:spcBef>
                <a:spcPts val="600"/>
              </a:spcBef>
              <a:buFont typeface="+mj-lt"/>
              <a:buAutoNum type="arabicPeriod"/>
            </a:pPr>
            <a:r>
              <a:rPr lang="en-GB" dirty="0" smtClean="0"/>
              <a:t>Endorsement of Procedure at CEOS Plenary? What/how/when?</a:t>
            </a:r>
          </a:p>
          <a:p>
            <a:pPr marL="457200" indent="-457200">
              <a:spcBef>
                <a:spcPts val="600"/>
              </a:spcBef>
              <a:buFont typeface="+mj-lt"/>
              <a:buAutoNum type="arabicPeriod"/>
            </a:pPr>
            <a:r>
              <a:rPr lang="en-GB" dirty="0" smtClean="0"/>
              <a:t>Visibility of Purge Alert Procedure on CEOS and WGISS </a:t>
            </a:r>
            <a:r>
              <a:rPr lang="en-GB" dirty="0" smtClean="0"/>
              <a:t>Web </a:t>
            </a:r>
            <a:r>
              <a:rPr lang="en-GB" dirty="0" smtClean="0"/>
              <a:t>Sites?</a:t>
            </a:r>
          </a:p>
          <a:p>
            <a:pPr marL="457200" indent="-457200">
              <a:spcBef>
                <a:spcPts val="600"/>
              </a:spcBef>
              <a:buFont typeface="+mj-lt"/>
              <a:buAutoNum type="arabicPeriod"/>
            </a:pPr>
            <a:r>
              <a:rPr lang="en-GB" dirty="0" smtClean="0"/>
              <a:t>Involvement of Commercial Data Owners (data at highest risk, in particular old ones)? How (through National Space Agencies)?</a:t>
            </a:r>
          </a:p>
          <a:p>
            <a:pPr marL="457200" indent="-457200">
              <a:spcBef>
                <a:spcPts val="600"/>
              </a:spcBef>
              <a:buFont typeface="+mj-lt"/>
              <a:buAutoNum type="arabicPeriod"/>
            </a:pPr>
            <a:r>
              <a:rPr lang="en-GB" dirty="0" smtClean="0"/>
              <a:t>“Purge Alert White Paper” being drafted for publication on WGISS web site; communications and outreach.</a:t>
            </a:r>
          </a:p>
        </p:txBody>
      </p:sp>
    </p:spTree>
    <p:extLst>
      <p:ext uri="{BB962C8B-B14F-4D97-AF65-F5344CB8AC3E}">
        <p14:creationId xmlns:p14="http://schemas.microsoft.com/office/powerpoint/2010/main" val="263805057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Data Purge Alert White Paper</a:t>
            </a:r>
            <a:endParaRPr lang="en-US" dirty="0"/>
          </a:p>
        </p:txBody>
      </p:sp>
      <p:sp>
        <p:nvSpPr>
          <p:cNvPr id="3" name="Footer Placeholder 2"/>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3822042" y="1558745"/>
            <a:ext cx="5176860" cy="4118161"/>
          </a:xfrm>
          <a:prstGeom prst="rect">
            <a:avLst/>
          </a:prstGeom>
          <a:ln>
            <a:solidFill>
              <a:schemeClr val="tx1"/>
            </a:solidFill>
          </a:ln>
        </p:spPr>
      </p:pic>
      <p:sp>
        <p:nvSpPr>
          <p:cNvPr id="6" name="Rectangle 5"/>
          <p:cNvSpPr/>
          <p:nvPr/>
        </p:nvSpPr>
        <p:spPr>
          <a:xfrm>
            <a:off x="169556" y="1570683"/>
            <a:ext cx="3543841" cy="4247317"/>
          </a:xfrm>
          <a:prstGeom prst="rect">
            <a:avLst/>
          </a:prstGeom>
        </p:spPr>
        <p:txBody>
          <a:bodyPr wrap="square">
            <a:spAutoFit/>
          </a:bodyPr>
          <a:lstStyle/>
          <a:p>
            <a:r>
              <a:rPr lang="en-US" dirty="0"/>
              <a:t>The “Data Purge Alert” procedure aims at preventing, or at least minimizing, the loss of EO space data. Organizations intending, for whatever reason, to purge an EO dataset should apply the procedure (</a:t>
            </a:r>
            <a:r>
              <a:rPr lang="en-GB" dirty="0"/>
              <a:t>before purging the data) in order </a:t>
            </a:r>
            <a:r>
              <a:rPr lang="en-US" dirty="0"/>
              <a:t>to </a:t>
            </a:r>
            <a:r>
              <a:rPr lang="en-GB" dirty="0"/>
              <a:t>inform other </a:t>
            </a:r>
            <a:r>
              <a:rPr lang="en-US" dirty="0"/>
              <a:t>organizations,</a:t>
            </a:r>
            <a:r>
              <a:rPr lang="en-GB" dirty="0"/>
              <a:t> with the goal to trigger a possible transfer of preservation responsibility to another interested entity.</a:t>
            </a:r>
            <a:endParaRPr lang="en-US" dirty="0"/>
          </a:p>
        </p:txBody>
      </p:sp>
      <p:sp>
        <p:nvSpPr>
          <p:cNvPr id="7" name="TextBox 6"/>
          <p:cNvSpPr txBox="1"/>
          <p:nvPr/>
        </p:nvSpPr>
        <p:spPr>
          <a:xfrm rot="20625281">
            <a:off x="869469" y="2532947"/>
            <a:ext cx="7638577" cy="1938992"/>
          </a:xfrm>
          <a:prstGeom prst="rect">
            <a:avLst/>
          </a:prstGeom>
          <a:noFill/>
        </p:spPr>
        <p:txBody>
          <a:bodyPr wrap="square" rtlCol="0">
            <a:spAutoFit/>
          </a:bodyPr>
          <a:lstStyle/>
          <a:p>
            <a:r>
              <a:rPr lang="en-US" sz="6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UNDER CONSOLIDATION</a:t>
            </a:r>
            <a:endParaRPr lang="en-US" sz="6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4" name="TextBox 3"/>
          <p:cNvSpPr txBox="1"/>
          <p:nvPr/>
        </p:nvSpPr>
        <p:spPr>
          <a:xfrm>
            <a:off x="508000" y="6095999"/>
            <a:ext cx="8187764" cy="369332"/>
          </a:xfrm>
          <a:prstGeom prst="rect">
            <a:avLst/>
          </a:prstGeom>
          <a:solidFill>
            <a:schemeClr val="accent1">
              <a:lumMod val="20000"/>
              <a:lumOff val="80000"/>
            </a:schemeClr>
          </a:solidFill>
        </p:spPr>
        <p:txBody>
          <a:bodyPr wrap="square" rtlCol="0">
            <a:spAutoFit/>
          </a:bodyPr>
          <a:lstStyle/>
          <a:p>
            <a:r>
              <a:rPr lang="en-US" b="1" dirty="0" smtClean="0"/>
              <a:t>Timeline to be decided: do we need it by next CEOS Plenary ?</a:t>
            </a:r>
            <a:endParaRPr lang="en-US" b="1" dirty="0"/>
          </a:p>
        </p:txBody>
      </p:sp>
    </p:spTree>
    <p:extLst>
      <p:ext uri="{BB962C8B-B14F-4D97-AF65-F5344CB8AC3E}">
        <p14:creationId xmlns:p14="http://schemas.microsoft.com/office/powerpoint/2010/main" val="1651487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87724" y="77620"/>
            <a:ext cx="7342188" cy="1077218"/>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charset="0"/>
                <a:ea typeface="MS PGothic" charset="0"/>
              </a:rPr>
              <a:t>Document Management Table</a:t>
            </a:r>
            <a:br>
              <a:rPr lang="en-US" sz="3200" dirty="0">
                <a:latin typeface="Calibri" charset="0"/>
                <a:ea typeface="MS PGothic" charset="0"/>
              </a:rPr>
            </a:br>
            <a:r>
              <a:rPr lang="en-US" sz="3200" dirty="0">
                <a:latin typeface="Calibri" charset="0"/>
                <a:ea typeface="MS PGothic"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1305365618"/>
              </p:ext>
            </p:extLst>
          </p:nvPr>
        </p:nvGraphicFramePr>
        <p:xfrm>
          <a:off x="299547" y="1688773"/>
          <a:ext cx="8424862" cy="4544863"/>
        </p:xfrm>
        <a:graphic>
          <a:graphicData uri="http://schemas.openxmlformats.org/drawingml/2006/table">
            <a:tbl>
              <a:tblPr/>
              <a:tblGrid>
                <a:gridCol w="1800225"/>
                <a:gridCol w="1079500"/>
                <a:gridCol w="865187"/>
                <a:gridCol w="1366838"/>
                <a:gridCol w="576262"/>
                <a:gridCol w="720725"/>
                <a:gridCol w="1295400"/>
                <a:gridCol w="720725"/>
              </a:tblGrid>
              <a:tr h="3286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Document name</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0C991"/>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Custodian</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3A7"/>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Document ID</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0C991"/>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File name</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3A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Current version</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0C99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Date</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3A7"/>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Status</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0C99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Planned release date</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3A7"/>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EO </a:t>
                      </a:r>
                      <a:r>
                        <a:rPr kumimoji="0" lang="en-US" sz="1000" b="1" i="0" u="none" strike="noStrike" cap="none" normalizeH="0" baseline="0" dirty="0">
                          <a:ln>
                            <a:noFill/>
                          </a:ln>
                          <a:solidFill>
                            <a:srgbClr val="000000"/>
                          </a:solidFill>
                          <a:effectLst/>
                          <a:latin typeface="Calibri" charset="0"/>
                          <a:ea typeface="MS PGothic" charset="0"/>
                          <a:cs typeface="MS PGothic" charset="0"/>
                        </a:rPr>
                        <a:t>Data Preservation Cooperative </a:t>
                      </a: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Framework (DSIG Plan)</a:t>
                      </a:r>
                      <a:endParaRPr kumimoji="0" lang="en-US" sz="1000" b="1"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charset="0"/>
                          <a:ea typeface="MS PGothic" charset="0"/>
                          <a:cs typeface="MS PGothic" charset="0"/>
                        </a:rPr>
                        <a:t>M. Albani, </a:t>
                      </a: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ESA</a:t>
                      </a:r>
                      <a:endParaRPr kumimoji="0" lang="en-US" sz="1000" b="1"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None</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Presentations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Updated at each WGISS meeting</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charset="0"/>
                          <a:ea typeface="MS PGothic" charset="0"/>
                          <a:cs typeface="MS PGothic" charset="0"/>
                        </a:rPr>
                        <a:t>Preservation Workflow</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I. Maggio, ESA</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CEOS/WGISS/DSIG/PW</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Preservation </a:t>
                      </a: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Workflow</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1.0</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03/2015</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Under </a:t>
                      </a: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approval CEOS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Q2/</a:t>
                      </a:r>
                      <a:r>
                        <a:rPr kumimoji="0" lang="en-US" sz="1000" b="0" i="0" u="none" strike="noStrike" cap="none" normalizeH="0" baseline="0" dirty="0">
                          <a:ln>
                            <a:noFill/>
                          </a:ln>
                          <a:solidFill>
                            <a:srgbClr val="000000"/>
                          </a:solidFill>
                          <a:effectLst/>
                          <a:latin typeface="Calibri" charset="0"/>
                          <a:ea typeface="MS PGothic" charset="0"/>
                          <a:cs typeface="MS PGothic" charset="0"/>
                        </a:rPr>
                        <a:t>2015 </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646112">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charset="0"/>
                          <a:ea typeface="MS PGothic" charset="0"/>
                          <a:cs typeface="MS PGothic" charset="0"/>
                        </a:rPr>
                        <a:t>EO Data Stewardship </a:t>
                      </a: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Glossary</a:t>
                      </a:r>
                      <a:endParaRPr kumimoji="0" lang="en-US" sz="1000" b="1"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charset="0"/>
                          <a:ea typeface="MS PGothic" charset="0"/>
                          <a:cs typeface="MS PGothic" charset="0"/>
                        </a:rPr>
                        <a:t>I. Maggio, ESA</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CEOS/WGISS/DSIG</a:t>
                      </a: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/GLOS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EO-</a:t>
                      </a:r>
                      <a:r>
                        <a:rPr kumimoji="0" lang="en-US" sz="1000" b="0" i="0" u="none" strike="noStrike" cap="none" normalizeH="0" baseline="0" dirty="0" err="1" smtClean="0">
                          <a:ln>
                            <a:noFill/>
                          </a:ln>
                          <a:solidFill>
                            <a:srgbClr val="000000"/>
                          </a:solidFill>
                          <a:effectLst/>
                          <a:latin typeface="Calibri" charset="0"/>
                          <a:ea typeface="MS PGothic" charset="0"/>
                          <a:cs typeface="MS PGothic" charset="0"/>
                        </a:rPr>
                        <a:t>DataStewardshipGlossary</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1.0</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09/2015</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Under </a:t>
                      </a: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approval CEOS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Q3/2015</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charset="0"/>
                          <a:ea typeface="MS PGothic" charset="0"/>
                          <a:cs typeface="MS PGothic" charset="0"/>
                        </a:rPr>
                        <a:t>EO Data </a:t>
                      </a: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Preservation Guidelines</a:t>
                      </a:r>
                      <a:endParaRPr kumimoji="0" lang="en-US" sz="1000" b="1"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M. </a:t>
                      </a:r>
                      <a:r>
                        <a:rPr kumimoji="0" lang="en-US" sz="1000" b="1" i="0" u="none" strike="noStrike" cap="none" normalizeH="0" baseline="0" dirty="0" err="1" smtClean="0">
                          <a:ln>
                            <a:noFill/>
                          </a:ln>
                          <a:solidFill>
                            <a:srgbClr val="000000"/>
                          </a:solidFill>
                          <a:effectLst/>
                          <a:latin typeface="Calibri" charset="0"/>
                          <a:ea typeface="MS PGothic" charset="0"/>
                          <a:cs typeface="MS PGothic" charset="0"/>
                        </a:rPr>
                        <a:t>Albani</a:t>
                      </a: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 ESA</a:t>
                      </a:r>
                      <a:endParaRPr kumimoji="0" lang="en-US" sz="1000" b="1"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CEOS/WGISS/DSIG/EODPG </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EO Data Preservation Guidelines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libri" charset="0"/>
                          <a:ea typeface="MS PGothic" charset="0"/>
                          <a:cs typeface="MS PGothic" charset="0"/>
                        </a:rPr>
                        <a:t>1.0</a:t>
                      </a:r>
                      <a:endParaRPr kumimoji="0" lang="en-US" sz="1000" b="0" i="0" u="none" strike="noStrike" kern="1200" cap="none" spc="0" normalizeH="0" baseline="0" noProof="0" dirty="0">
                        <a:ln>
                          <a:noFill/>
                        </a:ln>
                        <a:solidFill>
                          <a:srgbClr val="000000"/>
                        </a:solidFill>
                        <a:effectLst/>
                        <a:uLnTx/>
                        <a:uFillTx/>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r>
                        <a:rPr lang="en-US" sz="1000" dirty="0" smtClean="0">
                          <a:latin typeface="Calibri"/>
                          <a:cs typeface="Calibri"/>
                        </a:rPr>
                        <a:t>    09/2015</a:t>
                      </a:r>
                      <a:endParaRPr lang="en-US" sz="1000" dirty="0">
                        <a:latin typeface="Calibri"/>
                        <a:cs typeface="Calibri"/>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Under approval CEOS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smtClean="0">
                        <a:ln>
                          <a:noFill/>
                        </a:ln>
                        <a:solidFill>
                          <a:srgbClr val="000000"/>
                        </a:solidFill>
                        <a:effectLst/>
                        <a:uLnTx/>
                        <a:uFillTx/>
                        <a:latin typeface="Calibri" charset="0"/>
                        <a:ea typeface="MS PGothic" charset="0"/>
                        <a:cs typeface="MS PGothic" charset="0"/>
                      </a:endParaRPr>
                    </a:p>
                    <a:p>
                      <a:pPr marL="0" marR="0" lvl="0" indent="0" algn="ctr" defTabSz="457200" rtl="0" eaLnBrk="1" fontAlgn="b"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smtClean="0">
                        <a:ln>
                          <a:noFill/>
                        </a:ln>
                        <a:solidFill>
                          <a:srgbClr val="000000"/>
                        </a:solidFill>
                        <a:effectLst/>
                        <a:uLnTx/>
                        <a:uFillTx/>
                        <a:latin typeface="Calibri" charset="0"/>
                        <a:ea typeface="MS PGothic" charset="0"/>
                        <a:cs typeface="MS PGothic" charset="0"/>
                      </a:endParaRPr>
                    </a:p>
                    <a:p>
                      <a:r>
                        <a:rPr lang="en-US" sz="1000" dirty="0" smtClean="0">
                          <a:latin typeface="Calibri"/>
                          <a:cs typeface="Calibri"/>
                        </a:rPr>
                        <a:t>     Q1/2016</a:t>
                      </a:r>
                      <a:endParaRPr lang="en-US" sz="1000" dirty="0">
                        <a:latin typeface="Calibri"/>
                        <a:cs typeface="Calibri"/>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666749">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EO Data Set Consolidation Process</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charset="0"/>
                          <a:ea typeface="MS PGothic" charset="0"/>
                          <a:cs typeface="MS PGothic" charset="0"/>
                        </a:rPr>
                        <a:t>R. </a:t>
                      </a:r>
                      <a:r>
                        <a:rPr kumimoji="0" lang="en-US" sz="1000" b="1" i="0" u="none" strike="noStrike" cap="none" normalizeH="0" baseline="0" dirty="0" err="1">
                          <a:ln>
                            <a:noFill/>
                          </a:ln>
                          <a:solidFill>
                            <a:srgbClr val="000000"/>
                          </a:solidFill>
                          <a:effectLst/>
                          <a:latin typeface="Calibri" charset="0"/>
                          <a:ea typeface="MS PGothic" charset="0"/>
                          <a:cs typeface="MS PGothic" charset="0"/>
                        </a:rPr>
                        <a:t>Cosac</a:t>
                      </a:r>
                      <a:r>
                        <a:rPr kumimoji="0" lang="en-US" sz="1000" b="1" i="0" u="none" strike="noStrike" cap="none" normalizeH="0" baseline="0" dirty="0">
                          <a:ln>
                            <a:noFill/>
                          </a:ln>
                          <a:solidFill>
                            <a:srgbClr val="000000"/>
                          </a:solidFill>
                          <a:effectLst/>
                          <a:latin typeface="Calibri" charset="0"/>
                          <a:ea typeface="MS PGothic" charset="0"/>
                          <a:cs typeface="MS PGothic" charset="0"/>
                        </a:rPr>
                        <a:t>, ESA</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CEOS/WGISS/DSIG/GEODSCP</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Generic Earth Observation Data Set Consolidation Process </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1.0</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03/2015</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Under approval CEOS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Q2/</a:t>
                      </a:r>
                      <a:r>
                        <a:rPr kumimoji="0" lang="en-US" sz="1000" b="0" i="0" u="none" strike="noStrike" cap="none" normalizeH="0" baseline="0" dirty="0">
                          <a:ln>
                            <a:noFill/>
                          </a:ln>
                          <a:solidFill>
                            <a:srgbClr val="000000"/>
                          </a:solidFill>
                          <a:effectLst/>
                          <a:latin typeface="Calibri" charset="0"/>
                          <a:ea typeface="MS PGothic" charset="0"/>
                          <a:cs typeface="MS PGothic" charset="0"/>
                        </a:rPr>
                        <a:t>2015</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Preserved Data Set Content</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R. Leone, ESA</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CEOS/WGISS/DSIG/EOPDSC </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EO Preserved Data Set Content</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1.0</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09/2015</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Under approval CEOS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lang="en-US" sz="1000" dirty="0" smtClean="0">
                          <a:latin typeface="Calibri"/>
                          <a:cs typeface="Calibri"/>
                        </a:rPr>
                        <a:t> Q1/2016</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Persistent Identifiers Best Practice</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MS PGothic" charset="0"/>
                        </a:rPr>
                        <a:t>T. Christensen, DLR</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CEOS/WGISS/ DSIG/PIDBP</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CEOS Persistent Identifier Best </a:t>
                      </a: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Practices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0.7</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Calibri" charset="0"/>
                          <a:ea typeface="MS PGothic" charset="0"/>
                          <a:cs typeface="MS PGothic" charset="0"/>
                        </a:rPr>
                        <a:t>12/2014</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Under approval CEOS</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Q2/</a:t>
                      </a:r>
                      <a:r>
                        <a:rPr kumimoji="0" lang="en-US" sz="1000" b="0" i="0" u="none" strike="noStrike" cap="none" normalizeH="0" baseline="0" dirty="0">
                          <a:ln>
                            <a:noFill/>
                          </a:ln>
                          <a:solidFill>
                            <a:srgbClr val="000000"/>
                          </a:solidFill>
                          <a:effectLst/>
                          <a:latin typeface="Calibri" charset="0"/>
                          <a:ea typeface="MS PGothic" charset="0"/>
                          <a:cs typeface="MS PGothic" charset="0"/>
                        </a:rPr>
                        <a:t>2015</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r h="32861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Data </a:t>
                      </a:r>
                      <a:r>
                        <a:rPr kumimoji="0" lang="en-US" sz="1000" b="1" i="0" u="none" strike="noStrike" cap="none" normalizeH="0" baseline="0" dirty="0">
                          <a:ln>
                            <a:noFill/>
                          </a:ln>
                          <a:solidFill>
                            <a:srgbClr val="000000"/>
                          </a:solidFill>
                          <a:effectLst/>
                          <a:latin typeface="Calibri" charset="0"/>
                          <a:ea typeface="MS PGothic" charset="0"/>
                          <a:cs typeface="MS PGothic" charset="0"/>
                        </a:rPr>
                        <a:t>Purge </a:t>
                      </a:r>
                      <a:r>
                        <a:rPr kumimoji="0" lang="en-US" sz="1000" b="1" i="0" u="none" strike="noStrike" cap="none" normalizeH="0" baseline="0" dirty="0" smtClean="0">
                          <a:ln>
                            <a:noFill/>
                          </a:ln>
                          <a:solidFill>
                            <a:srgbClr val="000000"/>
                          </a:solidFill>
                          <a:effectLst/>
                          <a:latin typeface="Calibri" charset="0"/>
                          <a:ea typeface="MS PGothic" charset="0"/>
                          <a:cs typeface="MS PGothic" charset="0"/>
                        </a:rPr>
                        <a:t>Alert</a:t>
                      </a:r>
                      <a:endParaRPr kumimoji="0" lang="en-US" sz="1000" b="1"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charset="0"/>
                          <a:ea typeface="MS PGothic" charset="0"/>
                          <a:cs typeface="MS PGothic" charset="0"/>
                        </a:rPr>
                        <a:t>M. </a:t>
                      </a:r>
                      <a:r>
                        <a:rPr kumimoji="0" lang="en-US" sz="1000" b="1" i="0" u="none" strike="noStrike" cap="none" normalizeH="0" baseline="0" dirty="0" err="1">
                          <a:ln>
                            <a:noFill/>
                          </a:ln>
                          <a:solidFill>
                            <a:srgbClr val="000000"/>
                          </a:solidFill>
                          <a:effectLst/>
                          <a:latin typeface="Calibri" charset="0"/>
                          <a:ea typeface="MS PGothic" charset="0"/>
                          <a:cs typeface="MS PGothic" charset="0"/>
                        </a:rPr>
                        <a:t>Albani</a:t>
                      </a:r>
                      <a:r>
                        <a:rPr kumimoji="0" lang="en-US" sz="1000" b="1" i="0" u="none" strike="noStrike" cap="none" normalizeH="0" baseline="0" dirty="0">
                          <a:ln>
                            <a:noFill/>
                          </a:ln>
                          <a:solidFill>
                            <a:srgbClr val="000000"/>
                          </a:solidFill>
                          <a:effectLst/>
                          <a:latin typeface="Calibri" charset="0"/>
                          <a:ea typeface="MS PGothic" charset="0"/>
                          <a:cs typeface="MS PGothic" charset="0"/>
                        </a:rPr>
                        <a:t>, ESA</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CEOS/WGISS/DSIG/DPA</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Presentation; to be published on WGISS web site. White paper</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de-DE" sz="1000" b="0" i="0" u="none" strike="noStrike" cap="none" normalizeH="0" baseline="0" dirty="0" smtClean="0">
                          <a:ln>
                            <a:noFill/>
                          </a:ln>
                          <a:solidFill>
                            <a:srgbClr val="000000"/>
                          </a:solidFill>
                          <a:effectLst/>
                          <a:latin typeface="Calibri" charset="0"/>
                          <a:ea typeface="MS PGothic" charset="0"/>
                          <a:cs typeface="MS PGothic" charset="0"/>
                        </a:rPr>
                        <a:t>0.1</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charset="0"/>
                          <a:ea typeface="MS PGothic" charset="0"/>
                          <a:cs typeface="MS PGothic" charset="0"/>
                        </a:rPr>
                        <a:t>n/a</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Update ongoing</a:t>
                      </a:r>
                      <a:endParaRPr kumimoji="0" lang="en-US" sz="1000" b="0" i="0" u="none" strike="noStrike" cap="none" normalizeH="0" baseline="0" dirty="0">
                        <a:ln>
                          <a:noFill/>
                        </a:ln>
                        <a:solidFill>
                          <a:srgbClr val="000000"/>
                        </a:solidFill>
                        <a:effectLst/>
                        <a:latin typeface="Calibri" charset="0"/>
                        <a:ea typeface="MS PGothic" charset="0"/>
                        <a:cs typeface="MS PGothic" charset="0"/>
                      </a:endParaRP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FE2A8"/>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charset="0"/>
                          <a:ea typeface="MS PGothic" charset="0"/>
                          <a:cs typeface="MS PGothic" charset="0"/>
                        </a:rPr>
                        <a:t>Q4/</a:t>
                      </a:r>
                      <a:r>
                        <a:rPr kumimoji="0" lang="en-US" sz="1000" b="0" i="0" u="none" strike="noStrike" cap="none" normalizeH="0" baseline="0" dirty="0">
                          <a:ln>
                            <a:noFill/>
                          </a:ln>
                          <a:solidFill>
                            <a:srgbClr val="000000"/>
                          </a:solidFill>
                          <a:effectLst/>
                          <a:latin typeface="Calibri" charset="0"/>
                          <a:ea typeface="MS PGothic" charset="0"/>
                          <a:cs typeface="MS PGothic" charset="0"/>
                        </a:rPr>
                        <a:t>2015</a:t>
                      </a:r>
                    </a:p>
                  </a:txBody>
                  <a:tcPr marL="9372" marR="9372" marT="937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9F2D6"/>
                    </a:solidFill>
                  </a:tcPr>
                </a:tc>
              </a:tr>
            </a:tbl>
          </a:graphicData>
        </a:graphic>
      </p:graphicFrame>
    </p:spTree>
    <p:extLst>
      <p:ext uri="{BB962C8B-B14F-4D97-AF65-F5344CB8AC3E}">
        <p14:creationId xmlns:p14="http://schemas.microsoft.com/office/powerpoint/2010/main" val="2371930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a:solidFill>
                  <a:schemeClr val="bg1"/>
                </a:solidFill>
                <a:latin typeface="Calibri" charset="0"/>
                <a:ea typeface="ＭＳ Ｐゴシック" charset="0"/>
                <a:cs typeface="Calibri" charset="0"/>
              </a:rPr>
              <a:t>DSIG</a:t>
            </a:r>
            <a:r>
              <a:rPr lang="en-GB" altLang="en-US" sz="3200" dirty="0" smtClean="0">
                <a:solidFill>
                  <a:schemeClr val="bg1"/>
                </a:solidFill>
                <a:latin typeface="Calibri" charset="0"/>
                <a:ea typeface="ＭＳ Ｐゴシック" charset="0"/>
                <a:cs typeface="Calibri" charset="0"/>
              </a:rPr>
              <a:t> sessions during this meeting</a:t>
            </a:r>
            <a:endParaRPr lang="en-GB" altLang="en-US" sz="3200" dirty="0">
              <a:solidFill>
                <a:schemeClr val="bg1"/>
              </a:solidFill>
              <a:latin typeface="Calibri" charset="0"/>
              <a:ea typeface="ＭＳ Ｐゴシック" charset="0"/>
              <a:cs typeface="Calibri" charset="0"/>
            </a:endParaRPr>
          </a:p>
        </p:txBody>
      </p:sp>
      <p:sp>
        <p:nvSpPr>
          <p:cNvPr id="6" name="Rectangle 5"/>
          <p:cNvSpPr/>
          <p:nvPr/>
        </p:nvSpPr>
        <p:spPr>
          <a:xfrm>
            <a:off x="540465" y="1588334"/>
            <a:ext cx="8188052" cy="3539430"/>
          </a:xfrm>
          <a:prstGeom prst="rect">
            <a:avLst/>
          </a:prstGeom>
        </p:spPr>
        <p:txBody>
          <a:bodyPr wrap="square">
            <a:spAutoFit/>
          </a:bodyPr>
          <a:lstStyle/>
          <a:p>
            <a:pPr marL="514350" indent="-514350">
              <a:buFont typeface="+mj-lt"/>
              <a:buAutoNum type="arabicPeriod"/>
            </a:pPr>
            <a:r>
              <a:rPr lang="en-GB" sz="2400" dirty="0"/>
              <a:t>Overview and Updates </a:t>
            </a:r>
            <a:endParaRPr lang="en-GB" sz="2400" dirty="0" smtClean="0"/>
          </a:p>
          <a:p>
            <a:endParaRPr lang="en-GB" sz="2400" dirty="0" smtClean="0"/>
          </a:p>
          <a:p>
            <a:pPr marL="514350" indent="-514350">
              <a:buFont typeface="+mj-lt"/>
              <a:buAutoNum type="arabicPeriod"/>
            </a:pPr>
            <a:r>
              <a:rPr lang="en-GB" sz="2400" dirty="0" smtClean="0"/>
              <a:t>CEOS Best Practices</a:t>
            </a:r>
            <a:r>
              <a:rPr lang="en-US" sz="2400" dirty="0" smtClean="0"/>
              <a:t> Status</a:t>
            </a:r>
          </a:p>
          <a:p>
            <a:endParaRPr lang="en-GB" sz="2400" dirty="0">
              <a:latin typeface="+mn-lt"/>
            </a:endParaRPr>
          </a:p>
          <a:p>
            <a:pPr marL="457200" indent="-457200">
              <a:buFont typeface="+mj-lt"/>
              <a:buAutoNum type="arabicPeriod"/>
            </a:pPr>
            <a:r>
              <a:rPr lang="en-GB" sz="2400" dirty="0"/>
              <a:t>Dedicated Session on Preservation of Software and Documents at CEOS Agencies</a:t>
            </a:r>
            <a:r>
              <a:rPr lang="en-GB" sz="2400" dirty="0" smtClean="0"/>
              <a:t>:</a:t>
            </a:r>
            <a:endParaRPr lang="en-US" sz="2400" dirty="0"/>
          </a:p>
          <a:p>
            <a:pPr marL="1257300" lvl="2" indent="-342900">
              <a:buFont typeface="Wingdings" charset="2"/>
              <a:buChar char="ü"/>
            </a:pPr>
            <a:r>
              <a:rPr lang="en-GB" sz="2000" dirty="0" smtClean="0"/>
              <a:t>Approaches </a:t>
            </a:r>
            <a:r>
              <a:rPr lang="en-GB" sz="2000" dirty="0"/>
              <a:t>and lessons learned in other domains        </a:t>
            </a:r>
            <a:endParaRPr lang="en-GB" sz="2000" dirty="0" smtClean="0"/>
          </a:p>
          <a:p>
            <a:pPr marL="1257300" lvl="2" indent="-342900">
              <a:buFont typeface="Wingdings" charset="2"/>
              <a:buChar char="ü"/>
            </a:pPr>
            <a:r>
              <a:rPr lang="en-GB" sz="2000" dirty="0" smtClean="0"/>
              <a:t>FITS </a:t>
            </a:r>
            <a:r>
              <a:rPr lang="en-GB" sz="2000" dirty="0"/>
              <a:t>Standard	</a:t>
            </a:r>
            <a:endParaRPr lang="en-US" sz="2000" dirty="0"/>
          </a:p>
          <a:p>
            <a:pPr marL="1257300" lvl="2" indent="-342900">
              <a:buFont typeface="Wingdings" charset="2"/>
              <a:buChar char="ü"/>
            </a:pPr>
            <a:r>
              <a:rPr lang="en-GB" sz="2000" dirty="0" smtClean="0"/>
              <a:t>CEOS </a:t>
            </a:r>
            <a:r>
              <a:rPr lang="en-GB" sz="2000" dirty="0"/>
              <a:t>Agencies Approaches and Lessons Learned  </a:t>
            </a:r>
            <a:endParaRPr lang="en-US" sz="2000" dirty="0"/>
          </a:p>
          <a:p>
            <a:pPr marL="1257300" lvl="2" indent="-342900">
              <a:buFont typeface="Wingdings" charset="2"/>
              <a:buChar char="ü"/>
            </a:pPr>
            <a:r>
              <a:rPr lang="en-GB" sz="2000" dirty="0" smtClean="0"/>
              <a:t>Discussion </a:t>
            </a:r>
            <a:r>
              <a:rPr lang="en-GB" sz="2000" dirty="0"/>
              <a:t>and recommended way forward</a:t>
            </a:r>
            <a:r>
              <a:rPr lang="en-US" sz="2000" dirty="0"/>
              <a:t> </a:t>
            </a:r>
            <a:endParaRPr lang="en-GB" sz="2000" dirty="0"/>
          </a:p>
        </p:txBody>
      </p:sp>
    </p:spTree>
    <p:extLst>
      <p:ext uri="{BB962C8B-B14F-4D97-AF65-F5344CB8AC3E}">
        <p14:creationId xmlns:p14="http://schemas.microsoft.com/office/powerpoint/2010/main" val="398163722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lgn="ctr">
              <a:buNone/>
            </a:pPr>
            <a:endParaRPr lang="en-US" sz="3600" b="1" dirty="0"/>
          </a:p>
          <a:p>
            <a:pPr marL="0" lvl="1" indent="0" algn="ctr">
              <a:buNone/>
            </a:pPr>
            <a:r>
              <a:rPr lang="en-US" sz="3600" b="1" dirty="0" smtClean="0"/>
              <a:t>Thanks you for your attention !!!</a:t>
            </a:r>
          </a:p>
          <a:p>
            <a:pPr marL="0" lvl="1" indent="0" algn="ctr">
              <a:buNone/>
            </a:pPr>
            <a:endParaRPr lang="en-US" sz="3600" b="1" dirty="0"/>
          </a:p>
          <a:p>
            <a:pPr marL="0" lvl="1" indent="0" algn="ctr">
              <a:buNone/>
            </a:pPr>
            <a:r>
              <a:rPr lang="en-US" sz="3600" b="1" dirty="0" smtClean="0"/>
              <a:t>Questions ??</a:t>
            </a:r>
            <a:endParaRPr lang="en-GB" sz="3600" b="1"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28104176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44" y="1016000"/>
            <a:ext cx="6276514" cy="5654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600" dirty="0" smtClean="0">
                <a:solidFill>
                  <a:schemeClr val="bg1"/>
                </a:solidFill>
                <a:latin typeface="Calibri" charset="0"/>
                <a:ea typeface="ＭＳ Ｐゴシック" charset="0"/>
                <a:cs typeface="Calibri" charset="0"/>
              </a:rPr>
              <a:t>CEOS Purge Alert service</a:t>
            </a:r>
            <a:endParaRPr lang="en-GB" altLang="en-US" sz="3600" dirty="0">
              <a:solidFill>
                <a:schemeClr val="bg1"/>
              </a:solidFill>
              <a:latin typeface="Calibri" charset="0"/>
              <a:ea typeface="ＭＳ Ｐゴシック" charset="0"/>
              <a:cs typeface="Calibri" charset="0"/>
            </a:endParaRPr>
          </a:p>
        </p:txBody>
      </p:sp>
      <p:sp>
        <p:nvSpPr>
          <p:cNvPr id="3" name="Rectangle 2"/>
          <p:cNvSpPr/>
          <p:nvPr/>
        </p:nvSpPr>
        <p:spPr>
          <a:xfrm>
            <a:off x="4789083" y="6345808"/>
            <a:ext cx="4084359" cy="369332"/>
          </a:xfrm>
          <a:prstGeom prst="rect">
            <a:avLst/>
          </a:prstGeom>
          <a:solidFill>
            <a:schemeClr val="accent5">
              <a:alpha val="80000"/>
            </a:schemeClr>
          </a:solidFill>
        </p:spPr>
        <p:txBody>
          <a:bodyPr wrap="none">
            <a:spAutoFit/>
          </a:bodyPr>
          <a:lstStyle/>
          <a:p>
            <a:r>
              <a:rPr lang="en-US" dirty="0"/>
              <a:t>http://</a:t>
            </a:r>
            <a:r>
              <a:rPr lang="en-US" dirty="0" err="1"/>
              <a:t>wgiss.ceos.org</a:t>
            </a:r>
            <a:r>
              <a:rPr lang="en-US" dirty="0"/>
              <a:t>/</a:t>
            </a:r>
            <a:r>
              <a:rPr lang="en-US" dirty="0" err="1"/>
              <a:t>purgealert</a:t>
            </a:r>
            <a:r>
              <a:rPr lang="en-US" dirty="0"/>
              <a:t>/</a:t>
            </a:r>
          </a:p>
        </p:txBody>
      </p:sp>
    </p:spTree>
    <p:extLst>
      <p:ext uri="{BB962C8B-B14F-4D97-AF65-F5344CB8AC3E}">
        <p14:creationId xmlns:p14="http://schemas.microsoft.com/office/powerpoint/2010/main" val="2393906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7"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2800" dirty="0" smtClean="0">
                <a:solidFill>
                  <a:schemeClr val="bg1"/>
                </a:solidFill>
                <a:latin typeface="Calibri" charset="0"/>
                <a:ea typeface="ＭＳ Ｐゴシック" charset="0"/>
                <a:cs typeface="Calibri" charset="0"/>
              </a:rPr>
              <a:t>APPRAISAL PROCEDURE</a:t>
            </a:r>
            <a:endParaRPr lang="en-GB" altLang="en-US" sz="2800" dirty="0">
              <a:solidFill>
                <a:schemeClr val="bg1"/>
              </a:solidFill>
              <a:latin typeface="Calibri" charset="0"/>
              <a:ea typeface="ＭＳ Ｐゴシック" charset="0"/>
              <a:cs typeface="Calibri" charset="0"/>
            </a:endParaRPr>
          </a:p>
        </p:txBody>
      </p:sp>
      <p:sp>
        <p:nvSpPr>
          <p:cNvPr id="10" name="Rectangle 9"/>
          <p:cNvSpPr/>
          <p:nvPr/>
        </p:nvSpPr>
        <p:spPr>
          <a:xfrm>
            <a:off x="332580" y="1306856"/>
            <a:ext cx="8183623" cy="6740308"/>
          </a:xfrm>
          <a:prstGeom prst="rect">
            <a:avLst/>
          </a:prstGeom>
        </p:spPr>
        <p:txBody>
          <a:bodyPr wrap="square">
            <a:spAutoFit/>
          </a:bodyPr>
          <a:lstStyle/>
          <a:p>
            <a:r>
              <a:rPr lang="en-US" dirty="0"/>
              <a:t>The data appraisal procedure consists in performing an assessment of an EO space data set under evaluation (for example in case of possible preservation discontinuing) through answering to a set of categorized questions extracted from the USGS EROS Appraisal Online Tool (</a:t>
            </a:r>
            <a:r>
              <a:rPr lang="en-US" u="sng" dirty="0">
                <a:hlinkClick r:id="rId2"/>
              </a:rPr>
              <a:t>http://eros.usgs.gov/government/ratool/</a:t>
            </a:r>
            <a:r>
              <a:rPr lang="en-US" dirty="0"/>
              <a:t>) or from the CEOS online questionnaire </a:t>
            </a:r>
            <a:r>
              <a:rPr lang="en-US" u="sng" dirty="0"/>
              <a:t>http://</a:t>
            </a:r>
            <a:r>
              <a:rPr lang="en-US" u="sng" dirty="0" err="1"/>
              <a:t>wgiss.ceos.org</a:t>
            </a:r>
            <a:r>
              <a:rPr lang="en-US" u="sng" dirty="0"/>
              <a:t>/archive/</a:t>
            </a:r>
            <a:r>
              <a:rPr lang="en-US" u="sng" dirty="0" err="1"/>
              <a:t>index.html</a:t>
            </a:r>
            <a:r>
              <a:rPr lang="en-US" dirty="0"/>
              <a:t>.</a:t>
            </a:r>
          </a:p>
          <a:p>
            <a:r>
              <a:rPr lang="en-US" dirty="0"/>
              <a:t> </a:t>
            </a:r>
          </a:p>
          <a:p>
            <a:r>
              <a:rPr lang="en-US" dirty="0"/>
              <a:t>The list of questions should cover:</a:t>
            </a:r>
          </a:p>
          <a:p>
            <a:pPr marL="285750" lvl="0" indent="-285750">
              <a:buFont typeface="Arial"/>
              <a:buChar char="•"/>
            </a:pPr>
            <a:r>
              <a:rPr lang="en-GB" dirty="0"/>
              <a:t>Mission relevancy</a:t>
            </a:r>
            <a:endParaRPr lang="en-US" dirty="0"/>
          </a:p>
          <a:p>
            <a:pPr marL="285750" lvl="0" indent="-285750">
              <a:buFont typeface="Arial"/>
              <a:buChar char="•"/>
            </a:pPr>
            <a:r>
              <a:rPr lang="en-GB" dirty="0"/>
              <a:t>General policy (ISO Standard)</a:t>
            </a:r>
            <a:endParaRPr lang="en-US" dirty="0"/>
          </a:p>
          <a:p>
            <a:pPr marL="285750" lvl="0" indent="-285750">
              <a:buFont typeface="Arial"/>
              <a:buChar char="•"/>
            </a:pPr>
            <a:r>
              <a:rPr lang="en-GB" dirty="0"/>
              <a:t>Physical properties (Media)</a:t>
            </a:r>
            <a:endParaRPr lang="en-US" dirty="0"/>
          </a:p>
          <a:p>
            <a:pPr marL="285750" lvl="0" indent="-285750">
              <a:buFont typeface="Arial"/>
              <a:buChar char="•"/>
            </a:pPr>
            <a:r>
              <a:rPr lang="en-GB" dirty="0"/>
              <a:t>Metadata</a:t>
            </a:r>
            <a:endParaRPr lang="en-US" dirty="0"/>
          </a:p>
          <a:p>
            <a:pPr marL="285750" lvl="0" indent="-285750">
              <a:buFont typeface="Arial"/>
              <a:buChar char="•"/>
            </a:pPr>
            <a:r>
              <a:rPr lang="en-GB" dirty="0"/>
              <a:t>Cost / benefit analysis. </a:t>
            </a:r>
            <a:endParaRPr lang="en-US" dirty="0"/>
          </a:p>
          <a:p>
            <a:r>
              <a:rPr lang="en-US" dirty="0"/>
              <a:t> </a:t>
            </a:r>
          </a:p>
          <a:p>
            <a:r>
              <a:rPr lang="en-US" dirty="0"/>
              <a:t>When performing the appraisal, an appraisal report should be produced in order to properly document the different steps performed in the appraisal procedure and the final results. The appraisal report should be provided, in case of purge decision, to other data holders and archive owners together with a description of the data set when applying the data alert procedure. </a:t>
            </a:r>
          </a:p>
          <a:p>
            <a:r>
              <a:rPr lang="en-US" dirty="0"/>
              <a:t> </a:t>
            </a:r>
          </a:p>
          <a:p>
            <a:r>
              <a:rPr lang="en-US" dirty="0"/>
              <a:t>A link to a template document containing the list of questions and to generate the appraisal report is provided hereafter: </a:t>
            </a:r>
            <a:r>
              <a:rPr lang="en-GB" u="sng" dirty="0">
                <a:hlinkClick r:id="rId3"/>
              </a:rPr>
              <a:t>http://eros.usgs.gov/government/ratool/export.php?blank</a:t>
            </a:r>
            <a:endParaRPr lang="en-US" dirty="0"/>
          </a:p>
        </p:txBody>
      </p:sp>
    </p:spTree>
    <p:extLst>
      <p:ext uri="{BB962C8B-B14F-4D97-AF65-F5344CB8AC3E}">
        <p14:creationId xmlns:p14="http://schemas.microsoft.com/office/powerpoint/2010/main" val="875547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01" y="246221"/>
            <a:ext cx="7876430" cy="584776"/>
          </a:xfrm>
          <a:noFill/>
          <a:ln>
            <a:noFill/>
          </a:ln>
        </p:spPr>
        <p:txBody>
          <a:bodyPr vert="horz" wrap="square" lIns="91440" tIns="45720" rIns="91440" bIns="45720" numCol="1" anchor="ctr" anchorCtr="0" compatLnSpc="1">
            <a:prstTxWarp prst="textNoShape">
              <a:avLst/>
            </a:prstTxWarp>
            <a:spAutoFit/>
          </a:bodyPr>
          <a:lstStyle/>
          <a:p>
            <a:r>
              <a:rPr lang="en-GB" sz="3200" dirty="0" smtClean="0">
                <a:latin typeface="Calibri" charset="0"/>
                <a:ea typeface="ＭＳ Ｐゴシック" charset="0"/>
                <a:cs typeface="Calibri" charset="0"/>
              </a:rPr>
              <a:t>Future documents timeline proposal</a:t>
            </a:r>
            <a:endParaRPr lang="en-GB" sz="3200" dirty="0">
              <a:latin typeface="Calibri" charset="0"/>
              <a:ea typeface="ＭＳ Ｐゴシック" charset="0"/>
              <a:cs typeface="Calibri" charset="0"/>
            </a:endParaRPr>
          </a:p>
        </p:txBody>
      </p:sp>
      <p:cxnSp>
        <p:nvCxnSpPr>
          <p:cNvPr id="4" name="Straight Arrow Connector 3"/>
          <p:cNvCxnSpPr/>
          <p:nvPr/>
        </p:nvCxnSpPr>
        <p:spPr>
          <a:xfrm>
            <a:off x="157755" y="5924216"/>
            <a:ext cx="86845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668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1136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604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2072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7540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300869"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797542"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344342" y="5932104"/>
            <a:ext cx="0" cy="10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891142" y="5932104"/>
            <a:ext cx="0" cy="102550"/>
          </a:xfrm>
          <a:prstGeom prst="line">
            <a:avLst/>
          </a:prstGeom>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1260237" y="5424393"/>
            <a:ext cx="740808" cy="449884"/>
            <a:chOff x="149870" y="5387800"/>
            <a:chExt cx="740808" cy="449884"/>
          </a:xfrm>
        </p:grpSpPr>
        <p:sp>
          <p:nvSpPr>
            <p:cNvPr id="24" name="TextBox 23"/>
            <p:cNvSpPr txBox="1"/>
            <p:nvPr/>
          </p:nvSpPr>
          <p:spPr>
            <a:xfrm>
              <a:off x="149870" y="5387800"/>
              <a:ext cx="740808" cy="200055"/>
            </a:xfrm>
            <a:prstGeom prst="rect">
              <a:avLst/>
            </a:prstGeom>
            <a:noFill/>
          </p:spPr>
          <p:txBody>
            <a:bodyPr wrap="none" rtlCol="0">
              <a:spAutoFit/>
            </a:bodyPr>
            <a:lstStyle/>
            <a:p>
              <a:r>
                <a:rPr lang="en-GB" sz="700" b="1" dirty="0" smtClean="0"/>
                <a:t>WGISS#40</a:t>
              </a:r>
              <a:endParaRPr lang="en-GB" sz="700" b="1" dirty="0"/>
            </a:p>
          </p:txBody>
        </p:sp>
        <p:sp>
          <p:nvSpPr>
            <p:cNvPr id="26" name="Down Arrow 25"/>
            <p:cNvSpPr/>
            <p:nvPr/>
          </p:nvSpPr>
          <p:spPr>
            <a:xfrm>
              <a:off x="410169" y="5632342"/>
              <a:ext cx="126206" cy="205342"/>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8" name="TextBox 27"/>
          <p:cNvSpPr txBox="1"/>
          <p:nvPr/>
        </p:nvSpPr>
        <p:spPr>
          <a:xfrm>
            <a:off x="1301202" y="6068725"/>
            <a:ext cx="505267" cy="200055"/>
          </a:xfrm>
          <a:prstGeom prst="rect">
            <a:avLst/>
          </a:prstGeom>
          <a:noFill/>
        </p:spPr>
        <p:txBody>
          <a:bodyPr wrap="none" rtlCol="0">
            <a:spAutoFit/>
          </a:bodyPr>
          <a:lstStyle/>
          <a:p>
            <a:r>
              <a:rPr lang="en-GB" sz="700" b="1" dirty="0" smtClean="0"/>
              <a:t>09/15</a:t>
            </a:r>
            <a:endParaRPr lang="en-GB" sz="700" b="1" dirty="0"/>
          </a:p>
        </p:txBody>
      </p:sp>
      <p:sp>
        <p:nvSpPr>
          <p:cNvPr id="29" name="TextBox 28"/>
          <p:cNvSpPr txBox="1"/>
          <p:nvPr/>
        </p:nvSpPr>
        <p:spPr>
          <a:xfrm>
            <a:off x="1863771" y="6068725"/>
            <a:ext cx="505267" cy="200055"/>
          </a:xfrm>
          <a:prstGeom prst="rect">
            <a:avLst/>
          </a:prstGeom>
          <a:noFill/>
        </p:spPr>
        <p:txBody>
          <a:bodyPr wrap="none" rtlCol="0">
            <a:spAutoFit/>
          </a:bodyPr>
          <a:lstStyle/>
          <a:p>
            <a:r>
              <a:rPr lang="en-GB" sz="700" b="1" dirty="0" smtClean="0"/>
              <a:t>10/15</a:t>
            </a:r>
            <a:endParaRPr lang="en-GB" sz="700" b="1" dirty="0"/>
          </a:p>
        </p:txBody>
      </p:sp>
      <p:sp>
        <p:nvSpPr>
          <p:cNvPr id="30" name="TextBox 29"/>
          <p:cNvSpPr txBox="1"/>
          <p:nvPr/>
        </p:nvSpPr>
        <p:spPr>
          <a:xfrm>
            <a:off x="2394788" y="6068725"/>
            <a:ext cx="505267" cy="200055"/>
          </a:xfrm>
          <a:prstGeom prst="rect">
            <a:avLst/>
          </a:prstGeom>
          <a:noFill/>
        </p:spPr>
        <p:txBody>
          <a:bodyPr wrap="none" rtlCol="0">
            <a:spAutoFit/>
          </a:bodyPr>
          <a:lstStyle/>
          <a:p>
            <a:r>
              <a:rPr lang="en-GB" sz="700" b="1" dirty="0" smtClean="0"/>
              <a:t>11/15</a:t>
            </a:r>
            <a:endParaRPr lang="en-GB" sz="700" b="1" dirty="0"/>
          </a:p>
        </p:txBody>
      </p:sp>
      <p:sp>
        <p:nvSpPr>
          <p:cNvPr id="31" name="TextBox 30"/>
          <p:cNvSpPr txBox="1"/>
          <p:nvPr/>
        </p:nvSpPr>
        <p:spPr>
          <a:xfrm>
            <a:off x="2949469" y="6068725"/>
            <a:ext cx="505267" cy="200055"/>
          </a:xfrm>
          <a:prstGeom prst="rect">
            <a:avLst/>
          </a:prstGeom>
          <a:noFill/>
        </p:spPr>
        <p:txBody>
          <a:bodyPr wrap="none" rtlCol="0">
            <a:spAutoFit/>
          </a:bodyPr>
          <a:lstStyle/>
          <a:p>
            <a:r>
              <a:rPr lang="en-GB" sz="700" b="1" dirty="0" smtClean="0"/>
              <a:t>12/15</a:t>
            </a:r>
            <a:endParaRPr lang="en-GB" sz="700" b="1" dirty="0"/>
          </a:p>
        </p:txBody>
      </p:sp>
      <p:sp>
        <p:nvSpPr>
          <p:cNvPr id="32" name="TextBox 31"/>
          <p:cNvSpPr txBox="1"/>
          <p:nvPr/>
        </p:nvSpPr>
        <p:spPr>
          <a:xfrm>
            <a:off x="3496262" y="6068725"/>
            <a:ext cx="505267" cy="200055"/>
          </a:xfrm>
          <a:prstGeom prst="rect">
            <a:avLst/>
          </a:prstGeom>
          <a:noFill/>
        </p:spPr>
        <p:txBody>
          <a:bodyPr wrap="none" rtlCol="0">
            <a:spAutoFit/>
          </a:bodyPr>
          <a:lstStyle/>
          <a:p>
            <a:r>
              <a:rPr lang="en-GB" sz="700" b="1" dirty="0" smtClean="0"/>
              <a:t>01/16</a:t>
            </a:r>
            <a:endParaRPr lang="en-GB" sz="700" b="1" dirty="0"/>
          </a:p>
        </p:txBody>
      </p:sp>
      <p:sp>
        <p:nvSpPr>
          <p:cNvPr id="33" name="TextBox 32"/>
          <p:cNvSpPr txBox="1"/>
          <p:nvPr/>
        </p:nvSpPr>
        <p:spPr>
          <a:xfrm>
            <a:off x="4043055" y="6068725"/>
            <a:ext cx="505267" cy="200055"/>
          </a:xfrm>
          <a:prstGeom prst="rect">
            <a:avLst/>
          </a:prstGeom>
          <a:noFill/>
        </p:spPr>
        <p:txBody>
          <a:bodyPr wrap="none" rtlCol="0">
            <a:spAutoFit/>
          </a:bodyPr>
          <a:lstStyle/>
          <a:p>
            <a:r>
              <a:rPr lang="en-GB" sz="700" b="1" dirty="0" smtClean="0"/>
              <a:t>02/16</a:t>
            </a:r>
            <a:endParaRPr lang="en-GB" sz="700" b="1" dirty="0"/>
          </a:p>
        </p:txBody>
      </p:sp>
      <p:sp>
        <p:nvSpPr>
          <p:cNvPr id="34" name="TextBox 33"/>
          <p:cNvSpPr txBox="1"/>
          <p:nvPr/>
        </p:nvSpPr>
        <p:spPr>
          <a:xfrm>
            <a:off x="4547609" y="6068725"/>
            <a:ext cx="505267" cy="200055"/>
          </a:xfrm>
          <a:prstGeom prst="rect">
            <a:avLst/>
          </a:prstGeom>
          <a:noFill/>
        </p:spPr>
        <p:txBody>
          <a:bodyPr wrap="none" rtlCol="0">
            <a:spAutoFit/>
          </a:bodyPr>
          <a:lstStyle/>
          <a:p>
            <a:r>
              <a:rPr lang="en-GB" sz="700" b="1" dirty="0" smtClean="0"/>
              <a:t>03/16</a:t>
            </a:r>
            <a:endParaRPr lang="en-GB" sz="700" b="1" dirty="0"/>
          </a:p>
        </p:txBody>
      </p:sp>
      <p:sp>
        <p:nvSpPr>
          <p:cNvPr id="35" name="TextBox 34"/>
          <p:cNvSpPr txBox="1"/>
          <p:nvPr/>
        </p:nvSpPr>
        <p:spPr>
          <a:xfrm>
            <a:off x="5086514" y="6068725"/>
            <a:ext cx="505267" cy="200055"/>
          </a:xfrm>
          <a:prstGeom prst="rect">
            <a:avLst/>
          </a:prstGeom>
          <a:noFill/>
        </p:spPr>
        <p:txBody>
          <a:bodyPr wrap="none" rtlCol="0">
            <a:spAutoFit/>
          </a:bodyPr>
          <a:lstStyle/>
          <a:p>
            <a:r>
              <a:rPr lang="en-GB" sz="700" b="1" dirty="0" smtClean="0"/>
              <a:t>04/16</a:t>
            </a:r>
            <a:endParaRPr lang="en-GB" sz="700" b="1" dirty="0"/>
          </a:p>
        </p:txBody>
      </p:sp>
      <p:sp>
        <p:nvSpPr>
          <p:cNvPr id="36" name="TextBox 35"/>
          <p:cNvSpPr txBox="1"/>
          <p:nvPr/>
        </p:nvSpPr>
        <p:spPr>
          <a:xfrm>
            <a:off x="5633307" y="6068725"/>
            <a:ext cx="505267" cy="200055"/>
          </a:xfrm>
          <a:prstGeom prst="rect">
            <a:avLst/>
          </a:prstGeom>
          <a:noFill/>
        </p:spPr>
        <p:txBody>
          <a:bodyPr wrap="none" rtlCol="0">
            <a:spAutoFit/>
          </a:bodyPr>
          <a:lstStyle/>
          <a:p>
            <a:r>
              <a:rPr lang="en-GB" sz="700" b="1" dirty="0" smtClean="0"/>
              <a:t>05/16</a:t>
            </a:r>
            <a:endParaRPr lang="en-GB" sz="700" b="1" dirty="0"/>
          </a:p>
        </p:txBody>
      </p:sp>
      <p:sp>
        <p:nvSpPr>
          <p:cNvPr id="43" name="Down Arrow 42"/>
          <p:cNvSpPr/>
          <p:nvPr/>
        </p:nvSpPr>
        <p:spPr>
          <a:xfrm>
            <a:off x="1553079" y="3349995"/>
            <a:ext cx="184254" cy="19260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sp>
        <p:nvSpPr>
          <p:cNvPr id="74" name="Rounded Rectangle 73"/>
          <p:cNvSpPr/>
          <p:nvPr/>
        </p:nvSpPr>
        <p:spPr>
          <a:xfrm>
            <a:off x="1045642" y="1390316"/>
            <a:ext cx="1216526" cy="18047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Assessment of Drafting Status and Discussion </a:t>
            </a:r>
            <a:endParaRPr lang="en-GB" sz="1000" b="1" dirty="0"/>
          </a:p>
        </p:txBody>
      </p:sp>
      <p:sp>
        <p:nvSpPr>
          <p:cNvPr id="75" name="Rounded Rectangle 74"/>
          <p:cNvSpPr/>
          <p:nvPr/>
        </p:nvSpPr>
        <p:spPr>
          <a:xfrm>
            <a:off x="2327027" y="1424953"/>
            <a:ext cx="1683133" cy="18180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Issue to DSIG for Review, comments and feedback</a:t>
            </a:r>
            <a:endParaRPr lang="en-GB" sz="1000" b="1" dirty="0"/>
          </a:p>
        </p:txBody>
      </p:sp>
      <p:sp>
        <p:nvSpPr>
          <p:cNvPr id="76" name="Rounded Rectangle 75"/>
          <p:cNvSpPr/>
          <p:nvPr/>
        </p:nvSpPr>
        <p:spPr>
          <a:xfrm>
            <a:off x="4182000" y="1788829"/>
            <a:ext cx="1232896" cy="7912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smtClean="0"/>
              <a:t>Final Presentation and Formal Approval</a:t>
            </a:r>
            <a:endParaRPr lang="en-GB" sz="1000" b="1" dirty="0"/>
          </a:p>
        </p:txBody>
      </p:sp>
      <p:grpSp>
        <p:nvGrpSpPr>
          <p:cNvPr id="90" name="Group 89"/>
          <p:cNvGrpSpPr/>
          <p:nvPr/>
        </p:nvGrpSpPr>
        <p:grpSpPr>
          <a:xfrm>
            <a:off x="4653915" y="5423063"/>
            <a:ext cx="740808" cy="441996"/>
            <a:chOff x="212972" y="5395688"/>
            <a:chExt cx="740808" cy="441996"/>
          </a:xfrm>
        </p:grpSpPr>
        <p:sp>
          <p:nvSpPr>
            <p:cNvPr id="92" name="TextBox 91"/>
            <p:cNvSpPr txBox="1"/>
            <p:nvPr/>
          </p:nvSpPr>
          <p:spPr>
            <a:xfrm>
              <a:off x="212972" y="5395688"/>
              <a:ext cx="740808" cy="200055"/>
            </a:xfrm>
            <a:prstGeom prst="rect">
              <a:avLst/>
            </a:prstGeom>
            <a:noFill/>
          </p:spPr>
          <p:txBody>
            <a:bodyPr wrap="none" rtlCol="0">
              <a:spAutoFit/>
            </a:bodyPr>
            <a:lstStyle/>
            <a:p>
              <a:r>
                <a:rPr lang="en-GB" sz="700" b="1" dirty="0" smtClean="0"/>
                <a:t>WGISS#41</a:t>
              </a:r>
              <a:endParaRPr lang="en-GB" sz="700" b="1" dirty="0"/>
            </a:p>
          </p:txBody>
        </p:sp>
        <p:sp>
          <p:nvSpPr>
            <p:cNvPr id="98" name="Down Arrow 97"/>
            <p:cNvSpPr/>
            <p:nvPr/>
          </p:nvSpPr>
          <p:spPr>
            <a:xfrm>
              <a:off x="410169" y="5632342"/>
              <a:ext cx="126206" cy="205342"/>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 name="Right Brace 2"/>
          <p:cNvSpPr/>
          <p:nvPr/>
        </p:nvSpPr>
        <p:spPr>
          <a:xfrm rot="16200000">
            <a:off x="2820875" y="4418790"/>
            <a:ext cx="499166" cy="248093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TextBox 100"/>
          <p:cNvSpPr txBox="1"/>
          <p:nvPr/>
        </p:nvSpPr>
        <p:spPr>
          <a:xfrm>
            <a:off x="3486205" y="5263977"/>
            <a:ext cx="1261245" cy="246221"/>
          </a:xfrm>
          <a:prstGeom prst="rect">
            <a:avLst/>
          </a:prstGeom>
          <a:noFill/>
        </p:spPr>
        <p:txBody>
          <a:bodyPr wrap="none" rtlCol="0">
            <a:spAutoFit/>
          </a:bodyPr>
          <a:lstStyle/>
          <a:p>
            <a:r>
              <a:rPr lang="en-GB" sz="1000" b="1" dirty="0" smtClean="0"/>
              <a:t>FINALIZATION</a:t>
            </a:r>
            <a:endParaRPr lang="en-GB" sz="1000" b="1" dirty="0"/>
          </a:p>
        </p:txBody>
      </p:sp>
      <p:sp>
        <p:nvSpPr>
          <p:cNvPr id="102" name="TextBox 101"/>
          <p:cNvSpPr txBox="1"/>
          <p:nvPr/>
        </p:nvSpPr>
        <p:spPr>
          <a:xfrm>
            <a:off x="2684539" y="5276793"/>
            <a:ext cx="787395" cy="246221"/>
          </a:xfrm>
          <a:prstGeom prst="rect">
            <a:avLst/>
          </a:prstGeom>
          <a:noFill/>
        </p:spPr>
        <p:txBody>
          <a:bodyPr wrap="none" rtlCol="0">
            <a:spAutoFit/>
          </a:bodyPr>
          <a:lstStyle/>
          <a:p>
            <a:r>
              <a:rPr lang="en-GB" sz="1000" b="1" dirty="0" smtClean="0"/>
              <a:t>REVIEW</a:t>
            </a:r>
            <a:endParaRPr lang="en-GB" sz="1000" b="1" dirty="0"/>
          </a:p>
        </p:txBody>
      </p:sp>
      <p:sp>
        <p:nvSpPr>
          <p:cNvPr id="55" name="Down Arrow 54"/>
          <p:cNvSpPr/>
          <p:nvPr/>
        </p:nvSpPr>
        <p:spPr>
          <a:xfrm>
            <a:off x="2887155" y="3353834"/>
            <a:ext cx="178901" cy="19102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58" name="Rounded Rectangle 57"/>
          <p:cNvSpPr/>
          <p:nvPr/>
        </p:nvSpPr>
        <p:spPr>
          <a:xfrm>
            <a:off x="3545352" y="3808413"/>
            <a:ext cx="917473" cy="6593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i="1" dirty="0" smtClean="0"/>
              <a:t>Final Issue to WGISS</a:t>
            </a:r>
            <a:endParaRPr lang="en-GB" sz="1000" b="1" dirty="0"/>
          </a:p>
        </p:txBody>
      </p:sp>
      <p:sp>
        <p:nvSpPr>
          <p:cNvPr id="59" name="Down Arrow 58"/>
          <p:cNvSpPr/>
          <p:nvPr/>
        </p:nvSpPr>
        <p:spPr>
          <a:xfrm>
            <a:off x="3949717" y="4557463"/>
            <a:ext cx="161806" cy="6303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61" name="Down Arrow 60"/>
          <p:cNvSpPr/>
          <p:nvPr/>
        </p:nvSpPr>
        <p:spPr>
          <a:xfrm>
            <a:off x="4793533" y="2672396"/>
            <a:ext cx="188870" cy="27708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v</a:t>
            </a:r>
            <a:endParaRPr lang="en-GB" sz="2800" dirty="0"/>
          </a:p>
        </p:txBody>
      </p:sp>
      <p:sp>
        <p:nvSpPr>
          <p:cNvPr id="63" name="TextBox 62"/>
          <p:cNvSpPr txBox="1"/>
          <p:nvPr/>
        </p:nvSpPr>
        <p:spPr>
          <a:xfrm>
            <a:off x="5283200" y="3522245"/>
            <a:ext cx="3474295" cy="1647022"/>
          </a:xfrm>
          <a:prstGeom prst="rect">
            <a:avLst/>
          </a:prstGeom>
          <a:solidFill>
            <a:schemeClr val="accent6">
              <a:lumMod val="20000"/>
              <a:lumOff val="80000"/>
            </a:schemeClr>
          </a:solidFill>
        </p:spPr>
        <p:txBody>
          <a:bodyPr wrap="square" lIns="0" rIns="0" rtlCol="0">
            <a:noAutofit/>
          </a:bodyPr>
          <a:lstStyle>
            <a:defPPr>
              <a:defRPr lang="en-GB"/>
            </a:defPPr>
            <a:lvl1pPr marL="144000" indent="-136800">
              <a:buFont typeface="Arial"/>
              <a:buChar char="•"/>
              <a:defRPr sz="700" b="1" i="1"/>
            </a:lvl1pPr>
          </a:lstStyle>
          <a:p>
            <a:pPr marL="235800" indent="-228600">
              <a:buFont typeface="+mj-lt"/>
              <a:buAutoNum type="arabicPeriod"/>
            </a:pPr>
            <a:r>
              <a:rPr lang="en-GB" sz="1800" dirty="0" smtClean="0"/>
              <a:t>Data Purge Alert (White Paper</a:t>
            </a:r>
            <a:r>
              <a:rPr lang="en-GB" sz="1800" dirty="0" smtClean="0"/>
              <a:t>)</a:t>
            </a:r>
          </a:p>
          <a:p>
            <a:pPr marL="235800" indent="-228600">
              <a:buFont typeface="+mj-lt"/>
              <a:buAutoNum type="arabicPeriod"/>
            </a:pPr>
            <a:r>
              <a:rPr lang="en-GB" sz="1800" dirty="0" smtClean="0"/>
              <a:t>Appraisal Procedure</a:t>
            </a:r>
          </a:p>
          <a:p>
            <a:pPr marL="235800" indent="-228600">
              <a:buFont typeface="+mj-lt"/>
              <a:buAutoNum type="arabicPeriod"/>
            </a:pPr>
            <a:r>
              <a:rPr lang="en-GB" sz="1800" dirty="0" smtClean="0"/>
              <a:t>Media Transcription </a:t>
            </a:r>
            <a:endParaRPr lang="en-GB" sz="1800" dirty="0"/>
          </a:p>
          <a:p>
            <a:pPr marL="7200" indent="0">
              <a:buNone/>
            </a:pPr>
            <a:endParaRPr lang="en-GB" sz="1200" dirty="0" smtClean="0"/>
          </a:p>
          <a:p>
            <a:pPr marL="7200" indent="0">
              <a:buNone/>
            </a:pPr>
            <a:endParaRPr lang="en-GB" sz="1200" dirty="0"/>
          </a:p>
        </p:txBody>
      </p:sp>
    </p:spTree>
    <p:extLst>
      <p:ext uri="{BB962C8B-B14F-4D97-AF65-F5344CB8AC3E}">
        <p14:creationId xmlns:p14="http://schemas.microsoft.com/office/powerpoint/2010/main" val="2640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74" grpId="0" animBg="1"/>
      <p:bldP spid="75" grpId="0" animBg="1"/>
      <p:bldP spid="76" grpId="0" animBg="1"/>
      <p:bldP spid="3" grpId="0" animBg="1"/>
      <p:bldP spid="101" grpId="0"/>
      <p:bldP spid="102" grpId="0"/>
      <p:bldP spid="55" grpId="0" animBg="1"/>
      <p:bldP spid="58" grpId="0" animBg="1"/>
      <p:bldP spid="59"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Rectangle 5"/>
          <p:cNvSpPr/>
          <p:nvPr/>
        </p:nvSpPr>
        <p:spPr>
          <a:xfrm>
            <a:off x="1245497" y="1957631"/>
            <a:ext cx="6445250" cy="3170099"/>
          </a:xfrm>
          <a:prstGeom prst="rect">
            <a:avLst/>
          </a:prstGeom>
        </p:spPr>
        <p:txBody>
          <a:bodyPr wrap="square">
            <a:spAutoFit/>
          </a:bodyPr>
          <a:lstStyle/>
          <a:p>
            <a:pPr algn="ctr"/>
            <a:r>
              <a:rPr lang="en-US" sz="4000" b="1" dirty="0">
                <a:solidFill>
                  <a:srgbClr val="000000"/>
                </a:solidFill>
                <a:ea typeface="MS PGothic" pitchFamily="34" charset="-128"/>
              </a:rPr>
              <a:t>Feedback from </a:t>
            </a:r>
            <a:r>
              <a:rPr lang="en-US" sz="4000" b="1" dirty="0" smtClean="0">
                <a:solidFill>
                  <a:srgbClr val="000000"/>
                </a:solidFill>
                <a:ea typeface="MS PGothic" pitchFamily="34" charset="-128"/>
              </a:rPr>
              <a:t>GEO</a:t>
            </a:r>
          </a:p>
          <a:p>
            <a:pPr algn="ctr"/>
            <a:endParaRPr lang="en-US" sz="4000" b="1" dirty="0" smtClean="0">
              <a:solidFill>
                <a:srgbClr val="000000"/>
              </a:solidFill>
              <a:ea typeface="MS PGothic" pitchFamily="34" charset="-128"/>
            </a:endParaRPr>
          </a:p>
          <a:p>
            <a:pPr algn="ctr"/>
            <a:r>
              <a:rPr lang="en-US" sz="4000" b="1" dirty="0" smtClean="0">
                <a:solidFill>
                  <a:srgbClr val="000000"/>
                </a:solidFill>
                <a:ea typeface="MS PGothic" pitchFamily="34" charset="-128"/>
              </a:rPr>
              <a:t>Data Management Principles Task Force</a:t>
            </a:r>
          </a:p>
          <a:p>
            <a:pPr algn="ctr"/>
            <a:r>
              <a:rPr lang="en-US" sz="4000" b="1" dirty="0" smtClean="0">
                <a:solidFill>
                  <a:srgbClr val="000000"/>
                </a:solidFill>
                <a:ea typeface="MS PGothic" pitchFamily="34" charset="-128"/>
              </a:rPr>
              <a:t>DMP-TF</a:t>
            </a:r>
            <a:endParaRPr lang="en-US" sz="4000" b="1" dirty="0"/>
          </a:p>
        </p:txBody>
      </p:sp>
    </p:spTree>
    <p:extLst>
      <p:ext uri="{BB962C8B-B14F-4D97-AF65-F5344CB8AC3E}">
        <p14:creationId xmlns:p14="http://schemas.microsoft.com/office/powerpoint/2010/main" val="21720641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4"/>
          <p:cNvSpPr/>
          <p:nvPr/>
        </p:nvSpPr>
        <p:spPr>
          <a:xfrm>
            <a:off x="143599" y="218226"/>
            <a:ext cx="8251218" cy="584776"/>
          </a:xfrm>
          <a:prstGeom prst="rect">
            <a:avLst/>
          </a:prstGeom>
          <a:noFill/>
          <a:ln>
            <a:noFill/>
          </a:ln>
        </p:spPr>
        <p:txBody>
          <a:bodyPr vert="horz" wrap="square" lIns="91440" tIns="45720" rIns="91440" bIns="45720" numCol="1" anchor="ctr" anchorCtr="0" compatLnSpc="1">
            <a:prstTxWarp prst="textNoShape">
              <a:avLst/>
            </a:prstTxWarp>
            <a:spAutoFit/>
          </a:bodyPr>
          <a:lstStyle/>
          <a:p>
            <a:pPr eaLnBrk="0" hangingPunct="0"/>
            <a:r>
              <a:rPr lang="en-US" sz="3200" b="1" dirty="0">
                <a:solidFill>
                  <a:schemeClr val="bg1"/>
                </a:solidFill>
                <a:latin typeface="Calibri"/>
                <a:ea typeface="+mj-ea"/>
                <a:cs typeface="Calibri"/>
              </a:rPr>
              <a:t>Data Management </a:t>
            </a:r>
            <a:r>
              <a:rPr lang="en-US" sz="3200" b="1" dirty="0" smtClean="0">
                <a:solidFill>
                  <a:schemeClr val="bg1"/>
                </a:solidFill>
                <a:latin typeface="Calibri"/>
                <a:ea typeface="+mj-ea"/>
                <a:cs typeface="Calibri"/>
              </a:rPr>
              <a:t>Principles – Background (1) </a:t>
            </a:r>
            <a:endParaRPr lang="en-US" sz="3200" b="1" dirty="0">
              <a:solidFill>
                <a:schemeClr val="bg1"/>
              </a:solidFill>
              <a:latin typeface="Calibri"/>
              <a:ea typeface="+mj-ea"/>
              <a:cs typeface="Calibri"/>
            </a:endParaRPr>
          </a:p>
        </p:txBody>
      </p:sp>
      <p:pic>
        <p:nvPicPr>
          <p:cNvPr id="6" name="Picture 5"/>
          <p:cNvPicPr>
            <a:picLocks noChangeAspect="1"/>
          </p:cNvPicPr>
          <p:nvPr/>
        </p:nvPicPr>
        <p:blipFill>
          <a:blip r:embed="rId2"/>
          <a:stretch>
            <a:fillRect/>
          </a:stretch>
        </p:blipFill>
        <p:spPr>
          <a:xfrm>
            <a:off x="355042" y="1186165"/>
            <a:ext cx="1993688" cy="1993688"/>
          </a:xfrm>
          <a:prstGeom prst="rect">
            <a:avLst/>
          </a:prstGeom>
        </p:spPr>
      </p:pic>
      <p:sp>
        <p:nvSpPr>
          <p:cNvPr id="7" name="Rectangle 6"/>
          <p:cNvSpPr/>
          <p:nvPr/>
        </p:nvSpPr>
        <p:spPr>
          <a:xfrm>
            <a:off x="2832214" y="1341155"/>
            <a:ext cx="5511235" cy="1938992"/>
          </a:xfrm>
          <a:prstGeom prst="rect">
            <a:avLst/>
          </a:prstGeom>
        </p:spPr>
        <p:txBody>
          <a:bodyPr wrap="square">
            <a:spAutoFit/>
          </a:bodyPr>
          <a:lstStyle/>
          <a:p>
            <a:pPr algn="ctr"/>
            <a:r>
              <a:rPr lang="en-US" sz="2400" dirty="0"/>
              <a:t>The value of each EO is maximized through data life-cycle management, including five foundational elements. </a:t>
            </a:r>
          </a:p>
          <a:p>
            <a:pPr algn="ctr"/>
            <a:endParaRPr lang="en-US" sz="2400" dirty="0"/>
          </a:p>
        </p:txBody>
      </p:sp>
      <p:cxnSp>
        <p:nvCxnSpPr>
          <p:cNvPr id="9" name="Straight Connector 8"/>
          <p:cNvCxnSpPr/>
          <p:nvPr/>
        </p:nvCxnSpPr>
        <p:spPr>
          <a:xfrm flipV="1">
            <a:off x="218486" y="3140548"/>
            <a:ext cx="8466350" cy="27309"/>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396006" y="3294529"/>
            <a:ext cx="2075622" cy="1413362"/>
          </a:xfrm>
          <a:prstGeom prst="rect">
            <a:avLst/>
          </a:prstGeom>
        </p:spPr>
      </p:pic>
      <p:sp>
        <p:nvSpPr>
          <p:cNvPr id="11" name="Rectangle 10"/>
          <p:cNvSpPr/>
          <p:nvPr/>
        </p:nvSpPr>
        <p:spPr>
          <a:xfrm>
            <a:off x="3331919" y="3248878"/>
            <a:ext cx="5434850" cy="1877437"/>
          </a:xfrm>
          <a:prstGeom prst="rect">
            <a:avLst/>
          </a:prstGeom>
        </p:spPr>
        <p:txBody>
          <a:bodyPr wrap="square">
            <a:spAutoFit/>
          </a:bodyPr>
          <a:lstStyle/>
          <a:p>
            <a:r>
              <a:rPr lang="en-US" b="1" dirty="0"/>
              <a:t>Discoverability </a:t>
            </a:r>
            <a:endParaRPr lang="en-US" sz="1600" b="1" dirty="0"/>
          </a:p>
          <a:p>
            <a:r>
              <a:rPr lang="en-US" sz="1600" dirty="0"/>
              <a:t>DMP-1 Data and all associated metadata will </a:t>
            </a:r>
            <a:endParaRPr lang="en-US" sz="1600" dirty="0" smtClean="0"/>
          </a:p>
          <a:p>
            <a:r>
              <a:rPr lang="en-US" sz="1600" dirty="0"/>
              <a:t> </a:t>
            </a:r>
            <a:r>
              <a:rPr lang="en-US" sz="1600" dirty="0" smtClean="0"/>
              <a:t>          be </a:t>
            </a:r>
            <a:r>
              <a:rPr lang="en-US" sz="1600" dirty="0"/>
              <a:t>discoverable through catalogues </a:t>
            </a:r>
            <a:endParaRPr lang="en-US" sz="1600" dirty="0" smtClean="0"/>
          </a:p>
          <a:p>
            <a:r>
              <a:rPr lang="en-US" sz="1600" dirty="0"/>
              <a:t> </a:t>
            </a:r>
            <a:r>
              <a:rPr lang="en-US" sz="1600" dirty="0" smtClean="0"/>
              <a:t>          and </a:t>
            </a:r>
            <a:r>
              <a:rPr lang="en-US" sz="1600" dirty="0"/>
              <a:t>search engines, and data access </a:t>
            </a:r>
            <a:endParaRPr lang="en-US" sz="1600" dirty="0" smtClean="0"/>
          </a:p>
          <a:p>
            <a:r>
              <a:rPr lang="en-US" sz="1600" dirty="0"/>
              <a:t> </a:t>
            </a:r>
            <a:r>
              <a:rPr lang="en-US" sz="1600" dirty="0" smtClean="0"/>
              <a:t>          and </a:t>
            </a:r>
            <a:r>
              <a:rPr lang="en-US" sz="1600" dirty="0"/>
              <a:t>use conditions, including licenses, </a:t>
            </a:r>
            <a:endParaRPr lang="en-US" sz="1600" dirty="0" smtClean="0"/>
          </a:p>
          <a:p>
            <a:r>
              <a:rPr lang="en-US" sz="1600" dirty="0"/>
              <a:t> </a:t>
            </a:r>
            <a:r>
              <a:rPr lang="en-US" sz="1600" dirty="0" smtClean="0"/>
              <a:t>          will </a:t>
            </a:r>
            <a:r>
              <a:rPr lang="en-US" sz="1600" dirty="0"/>
              <a:t>be clearly indicated. </a:t>
            </a:r>
          </a:p>
          <a:p>
            <a:endParaRPr lang="en-US" sz="1600" dirty="0"/>
          </a:p>
        </p:txBody>
      </p:sp>
      <p:cxnSp>
        <p:nvCxnSpPr>
          <p:cNvPr id="12" name="Straight Connector 11"/>
          <p:cNvCxnSpPr/>
          <p:nvPr/>
        </p:nvCxnSpPr>
        <p:spPr>
          <a:xfrm flipV="1">
            <a:off x="207021" y="4876877"/>
            <a:ext cx="8466350" cy="27309"/>
          </a:xfrm>
          <a:prstGeom prst="line">
            <a:avLst/>
          </a:prstGeom>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4"/>
          <a:stretch>
            <a:fillRect/>
          </a:stretch>
        </p:blipFill>
        <p:spPr>
          <a:xfrm>
            <a:off x="95684" y="4986037"/>
            <a:ext cx="2922160" cy="1424553"/>
          </a:xfrm>
          <a:prstGeom prst="rect">
            <a:avLst/>
          </a:prstGeom>
        </p:spPr>
      </p:pic>
      <p:sp>
        <p:nvSpPr>
          <p:cNvPr id="14" name="Rectangle 13"/>
          <p:cNvSpPr/>
          <p:nvPr/>
        </p:nvSpPr>
        <p:spPr>
          <a:xfrm>
            <a:off x="3255532" y="4980563"/>
            <a:ext cx="5497582" cy="1600438"/>
          </a:xfrm>
          <a:prstGeom prst="rect">
            <a:avLst/>
          </a:prstGeom>
        </p:spPr>
        <p:txBody>
          <a:bodyPr wrap="square">
            <a:spAutoFit/>
          </a:bodyPr>
          <a:lstStyle/>
          <a:p>
            <a:r>
              <a:rPr lang="en-US" b="1" dirty="0"/>
              <a:t>Accessibility </a:t>
            </a:r>
            <a:endParaRPr lang="en-US" sz="1600" b="1" dirty="0"/>
          </a:p>
          <a:p>
            <a:r>
              <a:rPr lang="en-US" sz="1600" dirty="0"/>
              <a:t>DMP-2 </a:t>
            </a:r>
            <a:r>
              <a:rPr lang="en-US" sz="1600" dirty="0" smtClean="0"/>
              <a:t> Data </a:t>
            </a:r>
            <a:r>
              <a:rPr lang="en-US" sz="1600" dirty="0"/>
              <a:t>will be accessible via online </a:t>
            </a:r>
            <a:r>
              <a:rPr lang="en-US" sz="1600" dirty="0" smtClean="0"/>
              <a:t>services</a:t>
            </a:r>
            <a:r>
              <a:rPr lang="en-US" sz="1600" dirty="0"/>
              <a:t>, </a:t>
            </a:r>
            <a:endParaRPr lang="en-US" sz="1600" dirty="0" smtClean="0"/>
          </a:p>
          <a:p>
            <a:r>
              <a:rPr lang="en-US" sz="1600" dirty="0"/>
              <a:t> </a:t>
            </a:r>
            <a:r>
              <a:rPr lang="en-US" sz="1600" dirty="0" smtClean="0"/>
              <a:t>          including</a:t>
            </a:r>
            <a:r>
              <a:rPr lang="en-US" sz="1600" dirty="0"/>
              <a:t>, at minimum</a:t>
            </a:r>
            <a:r>
              <a:rPr lang="en-US" sz="1600" dirty="0" smtClean="0"/>
              <a:t>, direct </a:t>
            </a:r>
            <a:r>
              <a:rPr lang="en-US" sz="1600" dirty="0"/>
              <a:t>download but </a:t>
            </a:r>
            <a:endParaRPr lang="en-US" sz="1600" dirty="0" smtClean="0"/>
          </a:p>
          <a:p>
            <a:r>
              <a:rPr lang="en-US" sz="1600" dirty="0"/>
              <a:t> </a:t>
            </a:r>
            <a:r>
              <a:rPr lang="en-US" sz="1600" dirty="0" smtClean="0"/>
              <a:t>          preferably user</a:t>
            </a:r>
            <a:r>
              <a:rPr lang="en-US" sz="1600" dirty="0"/>
              <a:t>-customizable services for </a:t>
            </a:r>
            <a:endParaRPr lang="en-US" sz="1600" dirty="0" smtClean="0"/>
          </a:p>
          <a:p>
            <a:r>
              <a:rPr lang="en-US" sz="1600" dirty="0"/>
              <a:t> </a:t>
            </a:r>
            <a:r>
              <a:rPr lang="en-US" sz="1600" dirty="0" smtClean="0"/>
              <a:t>          visualization </a:t>
            </a:r>
            <a:r>
              <a:rPr lang="en-US" sz="1600" dirty="0"/>
              <a:t>and computation. </a:t>
            </a:r>
          </a:p>
          <a:p>
            <a:endParaRPr lang="en-US" sz="1600" dirty="0"/>
          </a:p>
        </p:txBody>
      </p:sp>
    </p:spTree>
    <p:extLst>
      <p:ext uri="{BB962C8B-B14F-4D97-AF65-F5344CB8AC3E}">
        <p14:creationId xmlns:p14="http://schemas.microsoft.com/office/powerpoint/2010/main" val="2291040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308748" y="5299052"/>
            <a:ext cx="2618862" cy="1356820"/>
          </a:xfrm>
          <a:prstGeom prst="rect">
            <a:avLst/>
          </a:prstGeom>
        </p:spPr>
      </p:pic>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
        <p:nvSpPr>
          <p:cNvPr id="11" name="Rectangle 10"/>
          <p:cNvSpPr/>
          <p:nvPr/>
        </p:nvSpPr>
        <p:spPr>
          <a:xfrm>
            <a:off x="131981" y="1111920"/>
            <a:ext cx="8786241" cy="5386091"/>
          </a:xfrm>
          <a:prstGeom prst="rect">
            <a:avLst/>
          </a:prstGeom>
        </p:spPr>
        <p:txBody>
          <a:bodyPr wrap="square">
            <a:spAutoFit/>
          </a:bodyPr>
          <a:lstStyle/>
          <a:p>
            <a:r>
              <a:rPr lang="en-US" sz="2000" b="1" dirty="0" smtClean="0"/>
              <a:t>Usability </a:t>
            </a:r>
            <a:endParaRPr lang="en-US" b="1" dirty="0"/>
          </a:p>
          <a:p>
            <a:r>
              <a:rPr lang="en-US" dirty="0"/>
              <a:t>DMP-3  Data will be structured using encodings that are widely accepted </a:t>
            </a:r>
            <a:endParaRPr lang="en-US" dirty="0" smtClean="0"/>
          </a:p>
          <a:p>
            <a:r>
              <a:rPr lang="en-US" dirty="0"/>
              <a:t> </a:t>
            </a:r>
            <a:r>
              <a:rPr lang="en-US" dirty="0" smtClean="0"/>
              <a:t>           in </a:t>
            </a:r>
            <a:r>
              <a:rPr lang="en-US" dirty="0"/>
              <a:t>the target user community and aligned with organizational </a:t>
            </a:r>
            <a:endParaRPr lang="en-US" dirty="0" smtClean="0"/>
          </a:p>
          <a:p>
            <a:r>
              <a:rPr lang="en-US" dirty="0"/>
              <a:t> </a:t>
            </a:r>
            <a:r>
              <a:rPr lang="en-US" dirty="0" smtClean="0"/>
              <a:t>           needs </a:t>
            </a:r>
            <a:r>
              <a:rPr lang="en-US" dirty="0"/>
              <a:t>and observing methods, with preference given to non</a:t>
            </a:r>
            <a:r>
              <a:rPr lang="en-US" dirty="0" smtClean="0"/>
              <a:t>-</a:t>
            </a:r>
          </a:p>
          <a:p>
            <a:r>
              <a:rPr lang="en-US" dirty="0"/>
              <a:t> </a:t>
            </a:r>
            <a:r>
              <a:rPr lang="en-US" dirty="0" smtClean="0"/>
              <a:t>           proprietary </a:t>
            </a:r>
            <a:r>
              <a:rPr lang="en-US" dirty="0"/>
              <a:t>international standards. </a:t>
            </a:r>
          </a:p>
          <a:p>
            <a:r>
              <a:rPr lang="en-US" dirty="0"/>
              <a:t>DMP-4  Data will be comprehensively documented, including all elements </a:t>
            </a:r>
            <a:endParaRPr lang="en-US" dirty="0" smtClean="0"/>
          </a:p>
          <a:p>
            <a:r>
              <a:rPr lang="en-US" dirty="0"/>
              <a:t> </a:t>
            </a:r>
            <a:r>
              <a:rPr lang="en-US" dirty="0" smtClean="0"/>
              <a:t>           necessary </a:t>
            </a:r>
            <a:r>
              <a:rPr lang="en-US" dirty="0"/>
              <a:t>to access, use, understand, and process, preferably via </a:t>
            </a:r>
            <a:endParaRPr lang="en-US" dirty="0" smtClean="0"/>
          </a:p>
          <a:p>
            <a:r>
              <a:rPr lang="en-US" dirty="0"/>
              <a:t> </a:t>
            </a:r>
            <a:r>
              <a:rPr lang="en-US" dirty="0" smtClean="0"/>
              <a:t>           formal </a:t>
            </a:r>
            <a:r>
              <a:rPr lang="en-US" dirty="0"/>
              <a:t>structured metadata based on international or community- </a:t>
            </a:r>
            <a:endParaRPr lang="en-US" dirty="0" smtClean="0"/>
          </a:p>
          <a:p>
            <a:r>
              <a:rPr lang="en-US" dirty="0"/>
              <a:t> </a:t>
            </a:r>
            <a:r>
              <a:rPr lang="en-US" dirty="0" smtClean="0"/>
              <a:t>           approved </a:t>
            </a:r>
            <a:r>
              <a:rPr lang="en-US" dirty="0"/>
              <a:t>standards. To the extent possible, data will also be </a:t>
            </a:r>
            <a:endParaRPr lang="en-US" dirty="0" smtClean="0"/>
          </a:p>
          <a:p>
            <a:r>
              <a:rPr lang="en-US" dirty="0"/>
              <a:t> </a:t>
            </a:r>
            <a:r>
              <a:rPr lang="en-US" dirty="0" smtClean="0"/>
              <a:t>           described </a:t>
            </a:r>
            <a:r>
              <a:rPr lang="en-US" dirty="0"/>
              <a:t>in peer-reviewed publications referenced in the </a:t>
            </a:r>
            <a:endParaRPr lang="en-US" dirty="0" smtClean="0"/>
          </a:p>
          <a:p>
            <a:r>
              <a:rPr lang="en-US" dirty="0"/>
              <a:t> </a:t>
            </a:r>
            <a:r>
              <a:rPr lang="en-US" dirty="0" smtClean="0"/>
              <a:t>           metadata </a:t>
            </a:r>
            <a:r>
              <a:rPr lang="en-US" dirty="0"/>
              <a:t>record. </a:t>
            </a:r>
          </a:p>
          <a:p>
            <a:r>
              <a:rPr lang="en-US" dirty="0"/>
              <a:t>DMP-5  Data will include provenance metadata indicating the origin and </a:t>
            </a:r>
            <a:endParaRPr lang="en-US" dirty="0" smtClean="0"/>
          </a:p>
          <a:p>
            <a:r>
              <a:rPr lang="en-US" dirty="0"/>
              <a:t> </a:t>
            </a:r>
            <a:r>
              <a:rPr lang="en-US" dirty="0" smtClean="0"/>
              <a:t>           processing </a:t>
            </a:r>
            <a:r>
              <a:rPr lang="en-US" dirty="0"/>
              <a:t>history of raw observations and derived products, to </a:t>
            </a:r>
            <a:endParaRPr lang="en-US" dirty="0" smtClean="0"/>
          </a:p>
          <a:p>
            <a:r>
              <a:rPr lang="en-US" dirty="0"/>
              <a:t> </a:t>
            </a:r>
            <a:r>
              <a:rPr lang="en-US" dirty="0" smtClean="0"/>
              <a:t>           ensure </a:t>
            </a:r>
            <a:r>
              <a:rPr lang="en-US" dirty="0"/>
              <a:t>full traceability of the product chain. </a:t>
            </a:r>
          </a:p>
          <a:p>
            <a:r>
              <a:rPr lang="en-US" dirty="0"/>
              <a:t>DMP-6  Data will be quality-controlled and the results of quality control </a:t>
            </a:r>
            <a:endParaRPr lang="en-US" dirty="0" smtClean="0"/>
          </a:p>
          <a:p>
            <a:r>
              <a:rPr lang="en-US" dirty="0"/>
              <a:t> </a:t>
            </a:r>
            <a:r>
              <a:rPr lang="en-US" dirty="0" smtClean="0"/>
              <a:t>           shall </a:t>
            </a:r>
            <a:r>
              <a:rPr lang="en-US" dirty="0"/>
              <a:t>be indicated in metadata; data made </a:t>
            </a:r>
            <a:endParaRPr lang="en-US" dirty="0" smtClean="0"/>
          </a:p>
          <a:p>
            <a:r>
              <a:rPr lang="en-US" dirty="0"/>
              <a:t> </a:t>
            </a:r>
            <a:r>
              <a:rPr lang="en-US" dirty="0" smtClean="0"/>
              <a:t>           available in </a:t>
            </a:r>
            <a:r>
              <a:rPr lang="en-US" dirty="0"/>
              <a:t>advance of </a:t>
            </a:r>
            <a:r>
              <a:rPr lang="en-US" dirty="0" smtClean="0"/>
              <a:t>quality </a:t>
            </a:r>
            <a:r>
              <a:rPr lang="en-US" dirty="0"/>
              <a:t>control will be </a:t>
            </a:r>
            <a:endParaRPr lang="en-US" dirty="0" smtClean="0"/>
          </a:p>
          <a:p>
            <a:r>
              <a:rPr lang="en-US" dirty="0"/>
              <a:t> </a:t>
            </a:r>
            <a:r>
              <a:rPr lang="en-US" dirty="0" smtClean="0"/>
              <a:t>           flagged in </a:t>
            </a:r>
            <a:r>
              <a:rPr lang="en-US" dirty="0"/>
              <a:t>metadata as </a:t>
            </a:r>
            <a:r>
              <a:rPr lang="en-US" dirty="0" smtClean="0"/>
              <a:t>unchecked.</a:t>
            </a:r>
            <a:endParaRPr lang="en-US" dirty="0"/>
          </a:p>
          <a:p>
            <a:endParaRPr lang="en-US" dirty="0"/>
          </a:p>
        </p:txBody>
      </p:sp>
      <p:sp>
        <p:nvSpPr>
          <p:cNvPr id="6" name="Rectangle 5"/>
          <p:cNvSpPr/>
          <p:nvPr/>
        </p:nvSpPr>
        <p:spPr>
          <a:xfrm>
            <a:off x="143599" y="218226"/>
            <a:ext cx="8251218" cy="584776"/>
          </a:xfrm>
          <a:prstGeom prst="rect">
            <a:avLst/>
          </a:prstGeom>
          <a:noFill/>
          <a:ln>
            <a:noFill/>
          </a:ln>
        </p:spPr>
        <p:txBody>
          <a:bodyPr vert="horz" wrap="square" lIns="91440" tIns="45720" rIns="91440" bIns="45720" numCol="1" anchor="ctr" anchorCtr="0" compatLnSpc="1">
            <a:prstTxWarp prst="textNoShape">
              <a:avLst/>
            </a:prstTxWarp>
            <a:spAutoFit/>
          </a:bodyPr>
          <a:lstStyle/>
          <a:p>
            <a:pPr eaLnBrk="0" hangingPunct="0"/>
            <a:r>
              <a:rPr lang="en-US" sz="3200" b="1" dirty="0">
                <a:solidFill>
                  <a:schemeClr val="bg1"/>
                </a:solidFill>
                <a:latin typeface="Calibri"/>
                <a:ea typeface="+mj-ea"/>
                <a:cs typeface="Calibri"/>
              </a:rPr>
              <a:t>Data Management </a:t>
            </a:r>
            <a:r>
              <a:rPr lang="en-US" sz="3200" b="1" dirty="0" smtClean="0">
                <a:solidFill>
                  <a:schemeClr val="bg1"/>
                </a:solidFill>
                <a:latin typeface="Calibri"/>
                <a:ea typeface="+mj-ea"/>
                <a:cs typeface="Calibri"/>
              </a:rPr>
              <a:t>Principles – Background (2) </a:t>
            </a:r>
            <a:endParaRPr lang="en-US" sz="3200" b="1" dirty="0">
              <a:solidFill>
                <a:schemeClr val="bg1"/>
              </a:solidFill>
              <a:latin typeface="Calibri"/>
              <a:ea typeface="+mj-ea"/>
              <a:cs typeface="Calibri"/>
            </a:endParaRPr>
          </a:p>
        </p:txBody>
      </p:sp>
    </p:spTree>
    <p:extLst>
      <p:ext uri="{BB962C8B-B14F-4D97-AF65-F5344CB8AC3E}">
        <p14:creationId xmlns:p14="http://schemas.microsoft.com/office/powerpoint/2010/main" val="20928347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cxnSp>
        <p:nvCxnSpPr>
          <p:cNvPr id="9" name="Straight Connector 8"/>
          <p:cNvCxnSpPr/>
          <p:nvPr/>
        </p:nvCxnSpPr>
        <p:spPr>
          <a:xfrm flipV="1">
            <a:off x="218486" y="3747327"/>
            <a:ext cx="8466350" cy="27309"/>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584031" y="3728658"/>
            <a:ext cx="6559969" cy="3385543"/>
          </a:xfrm>
          <a:prstGeom prst="rect">
            <a:avLst/>
          </a:prstGeom>
        </p:spPr>
        <p:txBody>
          <a:bodyPr wrap="square">
            <a:spAutoFit/>
          </a:bodyPr>
          <a:lstStyle/>
          <a:p>
            <a:r>
              <a:rPr lang="en-US" b="1" dirty="0"/>
              <a:t>Curation </a:t>
            </a:r>
            <a:endParaRPr lang="en-US" dirty="0"/>
          </a:p>
          <a:p>
            <a:r>
              <a:rPr lang="en-US" dirty="0"/>
              <a:t>DMP-9 </a:t>
            </a:r>
            <a:r>
              <a:rPr lang="en-US" dirty="0" smtClean="0"/>
              <a:t> Data </a:t>
            </a:r>
            <a:r>
              <a:rPr lang="en-US" dirty="0"/>
              <a:t>will be managed to perform corrections </a:t>
            </a:r>
            <a:endParaRPr lang="en-US" dirty="0" smtClean="0"/>
          </a:p>
          <a:p>
            <a:r>
              <a:rPr lang="en-US" dirty="0"/>
              <a:t> </a:t>
            </a:r>
            <a:r>
              <a:rPr lang="en-US" dirty="0" smtClean="0"/>
              <a:t>           and updates </a:t>
            </a:r>
            <a:r>
              <a:rPr lang="en-US" dirty="0"/>
              <a:t>in accordance with reviews, </a:t>
            </a:r>
            <a:endParaRPr lang="en-US" dirty="0" smtClean="0"/>
          </a:p>
          <a:p>
            <a:r>
              <a:rPr lang="en-US" dirty="0"/>
              <a:t> </a:t>
            </a:r>
            <a:r>
              <a:rPr lang="en-US" dirty="0" smtClean="0"/>
              <a:t>           and </a:t>
            </a:r>
            <a:r>
              <a:rPr lang="en-US" dirty="0"/>
              <a:t>to enable reprocessing as appropriate; </a:t>
            </a:r>
            <a:endParaRPr lang="en-US" dirty="0" smtClean="0"/>
          </a:p>
          <a:p>
            <a:r>
              <a:rPr lang="en-US" dirty="0"/>
              <a:t> </a:t>
            </a:r>
            <a:r>
              <a:rPr lang="en-US" dirty="0" smtClean="0"/>
              <a:t>           where </a:t>
            </a:r>
            <a:r>
              <a:rPr lang="en-US" dirty="0"/>
              <a:t>applicable this shall follow </a:t>
            </a:r>
            <a:endParaRPr lang="en-US" dirty="0" smtClean="0"/>
          </a:p>
          <a:p>
            <a:r>
              <a:rPr lang="en-US" dirty="0"/>
              <a:t> </a:t>
            </a:r>
            <a:r>
              <a:rPr lang="en-US" dirty="0" smtClean="0"/>
              <a:t>           established </a:t>
            </a:r>
            <a:r>
              <a:rPr lang="en-US" dirty="0"/>
              <a:t>and agreed procedures. </a:t>
            </a:r>
          </a:p>
          <a:p>
            <a:r>
              <a:rPr lang="en-US" dirty="0"/>
              <a:t>DMP-10 Data will be assigned appropriate </a:t>
            </a:r>
            <a:endParaRPr lang="en-US" dirty="0" smtClean="0"/>
          </a:p>
          <a:p>
            <a:r>
              <a:rPr lang="en-US" dirty="0"/>
              <a:t> </a:t>
            </a:r>
            <a:r>
              <a:rPr lang="en-US" dirty="0" smtClean="0"/>
              <a:t>           persistent</a:t>
            </a:r>
            <a:r>
              <a:rPr lang="en-US" dirty="0"/>
              <a:t>, </a:t>
            </a:r>
            <a:r>
              <a:rPr lang="en-US" dirty="0" smtClean="0"/>
              <a:t>resolvable </a:t>
            </a:r>
            <a:r>
              <a:rPr lang="en-US" dirty="0"/>
              <a:t>identifiers to enable </a:t>
            </a:r>
            <a:endParaRPr lang="en-US" dirty="0" smtClean="0"/>
          </a:p>
          <a:p>
            <a:r>
              <a:rPr lang="en-US" dirty="0"/>
              <a:t> </a:t>
            </a:r>
            <a:r>
              <a:rPr lang="en-US" dirty="0" smtClean="0"/>
              <a:t>           documents </a:t>
            </a:r>
            <a:r>
              <a:rPr lang="en-US" dirty="0"/>
              <a:t>to cite the data on which they </a:t>
            </a:r>
            <a:r>
              <a:rPr lang="en-US" dirty="0" smtClean="0"/>
              <a:t> </a:t>
            </a:r>
          </a:p>
          <a:p>
            <a:r>
              <a:rPr lang="en-US" dirty="0"/>
              <a:t> </a:t>
            </a:r>
            <a:r>
              <a:rPr lang="en-US" dirty="0" smtClean="0"/>
              <a:t>           are </a:t>
            </a:r>
            <a:r>
              <a:rPr lang="en-US" dirty="0"/>
              <a:t>based and to enable data providers to </a:t>
            </a:r>
            <a:endParaRPr lang="en-US" dirty="0" smtClean="0"/>
          </a:p>
          <a:p>
            <a:r>
              <a:rPr lang="en-US" dirty="0"/>
              <a:t> </a:t>
            </a:r>
            <a:r>
              <a:rPr lang="en-US" dirty="0" smtClean="0"/>
              <a:t>           receive </a:t>
            </a:r>
            <a:r>
              <a:rPr lang="en-US" dirty="0"/>
              <a:t>acknowledgement of use of their data. </a:t>
            </a:r>
          </a:p>
          <a:p>
            <a:endParaRPr lang="en-US" sz="1600" dirty="0"/>
          </a:p>
        </p:txBody>
      </p:sp>
      <p:sp>
        <p:nvSpPr>
          <p:cNvPr id="2" name="Rectangle 1"/>
          <p:cNvSpPr/>
          <p:nvPr/>
        </p:nvSpPr>
        <p:spPr>
          <a:xfrm>
            <a:off x="2582333" y="1154837"/>
            <a:ext cx="6561667" cy="2954655"/>
          </a:xfrm>
          <a:prstGeom prst="rect">
            <a:avLst/>
          </a:prstGeom>
        </p:spPr>
        <p:txBody>
          <a:bodyPr wrap="square">
            <a:spAutoFit/>
          </a:bodyPr>
          <a:lstStyle/>
          <a:p>
            <a:r>
              <a:rPr lang="en-US" b="1" dirty="0"/>
              <a:t>Preservation</a:t>
            </a:r>
          </a:p>
          <a:p>
            <a:r>
              <a:rPr lang="en-US" sz="1600" dirty="0"/>
              <a:t>DMP-7  Data will be protected from loss and preserved for </a:t>
            </a:r>
            <a:endParaRPr lang="en-US" sz="1600" dirty="0" smtClean="0"/>
          </a:p>
          <a:p>
            <a:r>
              <a:rPr lang="en-US" sz="1600" dirty="0"/>
              <a:t> </a:t>
            </a:r>
            <a:r>
              <a:rPr lang="en-US" sz="1600" dirty="0" smtClean="0"/>
              <a:t>           future </a:t>
            </a:r>
            <a:r>
              <a:rPr lang="en-US" sz="1600" dirty="0"/>
              <a:t>use; </a:t>
            </a:r>
            <a:r>
              <a:rPr lang="en-US" sz="1600" dirty="0" smtClean="0"/>
              <a:t>preservation </a:t>
            </a:r>
            <a:r>
              <a:rPr lang="en-US" sz="1600" dirty="0"/>
              <a:t>planning will be for the </a:t>
            </a:r>
            <a:endParaRPr lang="en-US" sz="1600" dirty="0" smtClean="0"/>
          </a:p>
          <a:p>
            <a:r>
              <a:rPr lang="en-US" sz="1600" dirty="0"/>
              <a:t> </a:t>
            </a:r>
            <a:r>
              <a:rPr lang="en-US" sz="1600" dirty="0" smtClean="0"/>
              <a:t>           long </a:t>
            </a:r>
            <a:r>
              <a:rPr lang="en-US" sz="1600" dirty="0"/>
              <a:t>term and include guidelines for loss </a:t>
            </a:r>
            <a:endParaRPr lang="en-US" sz="1600" dirty="0" smtClean="0"/>
          </a:p>
          <a:p>
            <a:r>
              <a:rPr lang="en-US" sz="1600" dirty="0" smtClean="0"/>
              <a:t>            prevention</a:t>
            </a:r>
            <a:r>
              <a:rPr lang="en-US" sz="1600" dirty="0"/>
              <a:t>, retention schedules, and disposal or </a:t>
            </a:r>
            <a:r>
              <a:rPr lang="en-US" sz="1600" dirty="0" smtClean="0"/>
              <a:t>  </a:t>
            </a:r>
          </a:p>
          <a:p>
            <a:r>
              <a:rPr lang="en-US" sz="1600" dirty="0"/>
              <a:t> </a:t>
            </a:r>
            <a:r>
              <a:rPr lang="en-US" sz="1600" dirty="0" smtClean="0"/>
              <a:t>           transfer </a:t>
            </a:r>
            <a:r>
              <a:rPr lang="en-US" sz="1600" dirty="0"/>
              <a:t>procedures. </a:t>
            </a:r>
          </a:p>
          <a:p>
            <a:r>
              <a:rPr lang="en-US" sz="1600" dirty="0"/>
              <a:t>DMP-8  Data and associated metadata held in data </a:t>
            </a:r>
            <a:endParaRPr lang="en-US" sz="1600" dirty="0" smtClean="0"/>
          </a:p>
          <a:p>
            <a:r>
              <a:rPr lang="en-US" sz="1600" dirty="0"/>
              <a:t> </a:t>
            </a:r>
            <a:r>
              <a:rPr lang="en-US" sz="1600" dirty="0" smtClean="0"/>
              <a:t>           </a:t>
            </a:r>
            <a:r>
              <a:rPr lang="en-US" sz="1600" dirty="0"/>
              <a:t>management systems will be periodically </a:t>
            </a:r>
          </a:p>
          <a:p>
            <a:r>
              <a:rPr lang="en-US" sz="1600" dirty="0"/>
              <a:t>          </a:t>
            </a:r>
            <a:r>
              <a:rPr lang="en-US" sz="1600" dirty="0" smtClean="0"/>
              <a:t>  verified </a:t>
            </a:r>
            <a:r>
              <a:rPr lang="en-US" sz="1600" dirty="0"/>
              <a:t>to ensure integrity, authenticity and </a:t>
            </a:r>
          </a:p>
          <a:p>
            <a:r>
              <a:rPr lang="en-US" sz="1600" dirty="0"/>
              <a:t>         </a:t>
            </a:r>
            <a:r>
              <a:rPr lang="en-US" sz="1600" dirty="0" smtClean="0"/>
              <a:t>   </a:t>
            </a:r>
            <a:r>
              <a:rPr lang="en-US" sz="1600" dirty="0"/>
              <a:t>readability. </a:t>
            </a:r>
          </a:p>
          <a:p>
            <a:endParaRPr lang="en-US" dirty="0"/>
          </a:p>
        </p:txBody>
      </p:sp>
      <p:pic>
        <p:nvPicPr>
          <p:cNvPr id="3" name="Picture 2"/>
          <p:cNvPicPr>
            <a:picLocks noChangeAspect="1"/>
          </p:cNvPicPr>
          <p:nvPr/>
        </p:nvPicPr>
        <p:blipFill>
          <a:blip r:embed="rId2"/>
          <a:stretch>
            <a:fillRect/>
          </a:stretch>
        </p:blipFill>
        <p:spPr>
          <a:xfrm>
            <a:off x="169334" y="1652410"/>
            <a:ext cx="2398889" cy="1573360"/>
          </a:xfrm>
          <a:prstGeom prst="rect">
            <a:avLst/>
          </a:prstGeom>
        </p:spPr>
      </p:pic>
      <p:pic>
        <p:nvPicPr>
          <p:cNvPr id="8" name="Picture 7"/>
          <p:cNvPicPr>
            <a:picLocks noChangeAspect="1"/>
          </p:cNvPicPr>
          <p:nvPr/>
        </p:nvPicPr>
        <p:blipFill>
          <a:blip r:embed="rId3"/>
          <a:stretch>
            <a:fillRect/>
          </a:stretch>
        </p:blipFill>
        <p:spPr>
          <a:xfrm>
            <a:off x="167922" y="4162777"/>
            <a:ext cx="2514600" cy="1778000"/>
          </a:xfrm>
          <a:prstGeom prst="rect">
            <a:avLst/>
          </a:prstGeom>
        </p:spPr>
      </p:pic>
      <p:sp>
        <p:nvSpPr>
          <p:cNvPr id="10" name="Rectangle 9"/>
          <p:cNvSpPr/>
          <p:nvPr/>
        </p:nvSpPr>
        <p:spPr>
          <a:xfrm>
            <a:off x="143599" y="218226"/>
            <a:ext cx="8251218" cy="584776"/>
          </a:xfrm>
          <a:prstGeom prst="rect">
            <a:avLst/>
          </a:prstGeom>
          <a:noFill/>
          <a:ln>
            <a:noFill/>
          </a:ln>
        </p:spPr>
        <p:txBody>
          <a:bodyPr vert="horz" wrap="square" lIns="91440" tIns="45720" rIns="91440" bIns="45720" numCol="1" anchor="ctr" anchorCtr="0" compatLnSpc="1">
            <a:prstTxWarp prst="textNoShape">
              <a:avLst/>
            </a:prstTxWarp>
            <a:spAutoFit/>
          </a:bodyPr>
          <a:lstStyle/>
          <a:p>
            <a:pPr eaLnBrk="0" hangingPunct="0"/>
            <a:r>
              <a:rPr lang="en-US" sz="3200" b="1" dirty="0">
                <a:solidFill>
                  <a:schemeClr val="bg1"/>
                </a:solidFill>
                <a:latin typeface="Calibri"/>
                <a:ea typeface="+mj-ea"/>
                <a:cs typeface="Calibri"/>
              </a:rPr>
              <a:t>Data Management </a:t>
            </a:r>
            <a:r>
              <a:rPr lang="en-US" sz="3200" b="1" dirty="0" smtClean="0">
                <a:solidFill>
                  <a:schemeClr val="bg1"/>
                </a:solidFill>
                <a:latin typeface="Calibri"/>
                <a:ea typeface="+mj-ea"/>
                <a:cs typeface="Calibri"/>
              </a:rPr>
              <a:t>Principles – Background (3) </a:t>
            </a:r>
            <a:endParaRPr lang="en-US" sz="3200" b="1" dirty="0">
              <a:solidFill>
                <a:schemeClr val="bg1"/>
              </a:solidFill>
              <a:latin typeface="Calibri"/>
              <a:ea typeface="+mj-ea"/>
              <a:cs typeface="Calibri"/>
            </a:endParaRPr>
          </a:p>
        </p:txBody>
      </p:sp>
    </p:spTree>
    <p:extLst>
      <p:ext uri="{BB962C8B-B14F-4D97-AF65-F5344CB8AC3E}">
        <p14:creationId xmlns:p14="http://schemas.microsoft.com/office/powerpoint/2010/main" val="14704885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108" y="77781"/>
            <a:ext cx="7044569" cy="954107"/>
          </a:xfrm>
        </p:spPr>
        <p:txBody>
          <a:bodyPr/>
          <a:lstStyle/>
          <a:p>
            <a:r>
              <a:rPr lang="en-US" sz="2800" dirty="0"/>
              <a:t>DMP TF </a:t>
            </a:r>
            <a:r>
              <a:rPr lang="en-US" sz="2800" dirty="0" smtClean="0"/>
              <a:t>current tasks and way </a:t>
            </a:r>
            <a:r>
              <a:rPr lang="en-US" sz="2800" dirty="0"/>
              <a:t>forward in </a:t>
            </a:r>
            <a:r>
              <a:rPr lang="en-US" sz="2800" dirty="0" smtClean="0"/>
              <a:t>2016</a:t>
            </a:r>
            <a:endParaRPr lang="en-US" sz="2800"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4"/>
          <p:cNvSpPr/>
          <p:nvPr/>
        </p:nvSpPr>
        <p:spPr>
          <a:xfrm>
            <a:off x="76426" y="1195498"/>
            <a:ext cx="8965388" cy="5262980"/>
          </a:xfrm>
          <a:prstGeom prst="rect">
            <a:avLst/>
          </a:prstGeom>
        </p:spPr>
        <p:txBody>
          <a:bodyPr wrap="square">
            <a:spAutoFit/>
          </a:bodyPr>
          <a:lstStyle/>
          <a:p>
            <a:pPr>
              <a:spcBef>
                <a:spcPts val="600"/>
              </a:spcBef>
            </a:pPr>
            <a:r>
              <a:rPr lang="en-US" sz="2000" b="1" i="1" u="sng" dirty="0" smtClean="0"/>
              <a:t>Current DMP-TF task</a:t>
            </a:r>
            <a:r>
              <a:rPr lang="en-US" dirty="0" smtClean="0"/>
              <a:t>: </a:t>
            </a:r>
            <a:endParaRPr lang="en-US" dirty="0" smtClean="0"/>
          </a:p>
          <a:p>
            <a:pPr marL="285750" indent="-285750">
              <a:spcBef>
                <a:spcPts val="600"/>
              </a:spcBef>
              <a:buFont typeface="Arial"/>
              <a:buChar char="•"/>
            </a:pPr>
            <a:r>
              <a:rPr lang="en-US" sz="2000" dirty="0" smtClean="0"/>
              <a:t>Develop </a:t>
            </a:r>
            <a:r>
              <a:rPr lang="en-US" sz="2000" dirty="0"/>
              <a:t>the </a:t>
            </a:r>
            <a:r>
              <a:rPr lang="en-US" sz="2000" dirty="0" smtClean="0"/>
              <a:t>“</a:t>
            </a:r>
            <a:r>
              <a:rPr lang="en-US" sz="2000" i="1" dirty="0" smtClean="0"/>
              <a:t>DMP </a:t>
            </a:r>
            <a:r>
              <a:rPr lang="en-US" sz="2000" i="1" dirty="0"/>
              <a:t>Implementation </a:t>
            </a:r>
            <a:r>
              <a:rPr lang="en-US" sz="2000" i="1" dirty="0" smtClean="0"/>
              <a:t>Guidelines</a:t>
            </a:r>
            <a:r>
              <a:rPr lang="en-US" sz="2000" dirty="0" smtClean="0"/>
              <a:t>” </a:t>
            </a:r>
            <a:r>
              <a:rPr lang="en-US" sz="2000" dirty="0"/>
              <a:t>which will be submitted to the GEO-XII </a:t>
            </a:r>
            <a:r>
              <a:rPr lang="en-US" sz="2000" dirty="0" smtClean="0"/>
              <a:t>in November for information.</a:t>
            </a:r>
          </a:p>
          <a:p>
            <a:pPr marL="285750" indent="-285750">
              <a:spcBef>
                <a:spcPts val="600"/>
              </a:spcBef>
              <a:buFont typeface="Arial"/>
              <a:buChar char="•"/>
            </a:pPr>
            <a:r>
              <a:rPr lang="en-US" sz="2000" dirty="0" smtClean="0"/>
              <a:t>After accomplishment the </a:t>
            </a:r>
            <a:r>
              <a:rPr lang="en-US" sz="2000" dirty="0"/>
              <a:t>DMP Task Force </a:t>
            </a:r>
            <a:r>
              <a:rPr lang="en-US" sz="2000" dirty="0" smtClean="0"/>
              <a:t>will be terminated.</a:t>
            </a:r>
            <a:endParaRPr lang="en-US" sz="2000" dirty="0"/>
          </a:p>
          <a:p>
            <a:pPr>
              <a:spcBef>
                <a:spcPts val="600"/>
              </a:spcBef>
            </a:pPr>
            <a:endParaRPr lang="en-US" sz="1600" b="1" i="1" u="sng" dirty="0" smtClean="0"/>
          </a:p>
          <a:p>
            <a:pPr>
              <a:spcBef>
                <a:spcPts val="600"/>
              </a:spcBef>
            </a:pPr>
            <a:r>
              <a:rPr lang="en-US" sz="2000" b="1" i="1" u="sng" dirty="0" smtClean="0"/>
              <a:t>Assumptions and Next Steps: </a:t>
            </a:r>
            <a:endParaRPr lang="en-US" sz="2000" b="1" i="1" u="sng" dirty="0"/>
          </a:p>
          <a:p>
            <a:pPr marL="342900" indent="-342900">
              <a:spcBef>
                <a:spcPts val="600"/>
              </a:spcBef>
              <a:buFont typeface="+mj-lt"/>
              <a:buAutoNum type="arabicPeriod"/>
            </a:pPr>
            <a:r>
              <a:rPr lang="en-US" dirty="0" smtClean="0"/>
              <a:t>“</a:t>
            </a:r>
            <a:r>
              <a:rPr lang="en-US" i="1" dirty="0" smtClean="0"/>
              <a:t>DMP </a:t>
            </a:r>
            <a:r>
              <a:rPr lang="en-US" i="1" dirty="0"/>
              <a:t>Implementation </a:t>
            </a:r>
            <a:r>
              <a:rPr lang="en-US" i="1" dirty="0" smtClean="0"/>
              <a:t>Guidelines</a:t>
            </a:r>
            <a:r>
              <a:rPr lang="en-US" dirty="0" smtClean="0"/>
              <a:t>” </a:t>
            </a:r>
            <a:r>
              <a:rPr lang="en-US" dirty="0"/>
              <a:t>will be updated for acceptance </a:t>
            </a:r>
            <a:r>
              <a:rPr lang="en-US" dirty="0" smtClean="0"/>
              <a:t>at</a:t>
            </a:r>
            <a:r>
              <a:rPr lang="en-US" dirty="0" smtClean="0"/>
              <a:t> </a:t>
            </a:r>
            <a:r>
              <a:rPr lang="en-US" dirty="0"/>
              <a:t>GEO-XIII </a:t>
            </a:r>
            <a:r>
              <a:rPr lang="en-US" dirty="0" smtClean="0"/>
              <a:t>in 2016</a:t>
            </a:r>
            <a:endParaRPr lang="en-US" dirty="0"/>
          </a:p>
          <a:p>
            <a:pPr marL="342900" indent="-342900">
              <a:spcBef>
                <a:spcPts val="600"/>
              </a:spcBef>
              <a:buFont typeface="+mj-lt"/>
              <a:buAutoNum type="arabicPeriod"/>
            </a:pPr>
            <a:r>
              <a:rPr lang="en-US" dirty="0" smtClean="0"/>
              <a:t>Metrics to be developed (</a:t>
            </a:r>
            <a:r>
              <a:rPr lang="en-US" dirty="0"/>
              <a:t>as a separate </a:t>
            </a:r>
            <a:r>
              <a:rPr lang="en-US" dirty="0" smtClean="0"/>
              <a:t>document)</a:t>
            </a:r>
            <a:r>
              <a:rPr lang="en-US" b="1" dirty="0" smtClean="0"/>
              <a:t> </a:t>
            </a:r>
            <a:r>
              <a:rPr lang="en-US" dirty="0"/>
              <a:t>for monitoring the GEO community implementation of the DMP Implementation Guidelines. </a:t>
            </a:r>
          </a:p>
          <a:p>
            <a:pPr marL="342900" indent="-342900">
              <a:spcBef>
                <a:spcPts val="600"/>
              </a:spcBef>
              <a:buFont typeface="+mj-lt"/>
              <a:buAutoNum type="arabicPeriod"/>
            </a:pPr>
            <a:r>
              <a:rPr lang="en-US" dirty="0" smtClean="0"/>
              <a:t>Transit </a:t>
            </a:r>
            <a:r>
              <a:rPr lang="en-US" dirty="0"/>
              <a:t>DMP Task Force </a:t>
            </a:r>
            <a:r>
              <a:rPr lang="en-US" dirty="0" smtClean="0"/>
              <a:t>to </a:t>
            </a:r>
            <a:r>
              <a:rPr lang="en-US" dirty="0"/>
              <a:t>a standing WG </a:t>
            </a:r>
            <a:r>
              <a:rPr lang="en-US" dirty="0" smtClean="0"/>
              <a:t>in 2016 whose mandate includes support for Guidelines </a:t>
            </a:r>
            <a:r>
              <a:rPr lang="en-US" dirty="0"/>
              <a:t>I</a:t>
            </a:r>
            <a:r>
              <a:rPr lang="en-US" dirty="0" smtClean="0"/>
              <a:t>mplementation in </a:t>
            </a:r>
            <a:r>
              <a:rPr lang="en-US" dirty="0"/>
              <a:t>the GEO </a:t>
            </a:r>
            <a:r>
              <a:rPr lang="en-US" dirty="0" smtClean="0"/>
              <a:t>community</a:t>
            </a:r>
          </a:p>
          <a:p>
            <a:pPr marL="342900" indent="-342900">
              <a:spcBef>
                <a:spcPts val="600"/>
              </a:spcBef>
              <a:buFont typeface="+mj-lt"/>
              <a:buAutoNum type="arabicPeriod"/>
            </a:pPr>
            <a:r>
              <a:rPr lang="en-US" dirty="0" smtClean="0"/>
              <a:t>Current </a:t>
            </a:r>
            <a:r>
              <a:rPr lang="en-US" dirty="0"/>
              <a:t>version of the </a:t>
            </a:r>
            <a:r>
              <a:rPr lang="en-US" dirty="0"/>
              <a:t>GEO 2016 Transitional Work </a:t>
            </a:r>
            <a:r>
              <a:rPr lang="en-US" dirty="0" smtClean="0"/>
              <a:t>Program includes </a:t>
            </a:r>
            <a:r>
              <a:rPr lang="en-US" dirty="0" smtClean="0"/>
              <a:t>a task on Data </a:t>
            </a:r>
            <a:r>
              <a:rPr lang="en-US" dirty="0" smtClean="0"/>
              <a:t>Sharing Working Group </a:t>
            </a:r>
            <a:r>
              <a:rPr lang="en-US" dirty="0" smtClean="0"/>
              <a:t>(GD1 </a:t>
            </a:r>
            <a:r>
              <a:rPr lang="en-US" dirty="0" smtClean="0"/>
              <a:t>task </a:t>
            </a:r>
            <a:r>
              <a:rPr lang="en-US" dirty="0" smtClean="0"/>
              <a:t>- Advancing </a:t>
            </a:r>
            <a:r>
              <a:rPr lang="en-US" dirty="0"/>
              <a:t>GEOSS Data Sharing </a:t>
            </a:r>
            <a:r>
              <a:rPr lang="en-US" dirty="0" smtClean="0"/>
              <a:t>Principles) whilst </a:t>
            </a:r>
            <a:r>
              <a:rPr lang="en-US" dirty="0"/>
              <a:t>the DMP TF </a:t>
            </a:r>
            <a:r>
              <a:rPr lang="en-US" dirty="0" smtClean="0"/>
              <a:t>activities are proposed within Task </a:t>
            </a:r>
            <a:r>
              <a:rPr lang="en-US" dirty="0"/>
              <a:t>GD7 (GCI Development)</a:t>
            </a:r>
            <a:r>
              <a:rPr lang="en-US" dirty="0" smtClean="0"/>
              <a:t>. Further discussions needed.</a:t>
            </a:r>
            <a:endParaRPr lang="en-US" dirty="0"/>
          </a:p>
        </p:txBody>
      </p:sp>
    </p:spTree>
    <p:extLst>
      <p:ext uri="{BB962C8B-B14F-4D97-AF65-F5344CB8AC3E}">
        <p14:creationId xmlns:p14="http://schemas.microsoft.com/office/powerpoint/2010/main" val="3396660937"/>
      </p:ext>
    </p:extLst>
  </p:cSld>
  <p:clrMapOvr>
    <a:masterClrMapping/>
  </p:clrMapOvr>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Presentation</Template>
  <TotalTime>4137</TotalTime>
  <Words>3337</Words>
  <Application>Microsoft Macintosh PowerPoint</Application>
  <PresentationFormat>On-screen Show (4:3)</PresentationFormat>
  <Paragraphs>556</Paragraphs>
  <Slides>43</Slides>
  <Notes>1</Notes>
  <HiddenSlides>5</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ESA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DMP TF current tasks and way forward in 2016</vt:lpstr>
      <vt:lpstr>PowerPoint Presentation</vt:lpstr>
      <vt:lpstr>PV 2015 Conference:  3-5 November, EUMETSAT</vt:lpstr>
      <vt:lpstr>PV 2015 Conference:  3-5 November, EUMETSAT</vt:lpstr>
      <vt:lpstr>PV 2015 Conference:  Main Sessions</vt:lpstr>
      <vt:lpstr>Big Data From Space – BiDS’16</vt:lpstr>
      <vt:lpstr>Big Data From Space – BiDS’16 Objectives</vt:lpstr>
      <vt:lpstr>Big Data From Space – BiDS’16 Deadlines</vt:lpstr>
      <vt:lpstr>Living Planet Symposium 2016</vt:lpstr>
      <vt:lpstr>Living Planet 2016 – Dates &amp; Objectives</vt:lpstr>
      <vt:lpstr>Living Planet 2016  Data Preservation Session</vt:lpstr>
      <vt:lpstr>PowerPoint Presentation</vt:lpstr>
      <vt:lpstr>Data Stewardship Best Practices Document Tree </vt:lpstr>
      <vt:lpstr>Data Stewardship Best Practices/Guidelines Drafting/Approval Cycle</vt:lpstr>
      <vt:lpstr>Persistent Identifiers Best Practice</vt:lpstr>
      <vt:lpstr>Additional Comments on PID Best Practices and Way Forward</vt:lpstr>
      <vt:lpstr>Documents for adoption today</vt:lpstr>
      <vt:lpstr>EO Data Preservation Guidelines</vt:lpstr>
      <vt:lpstr>EO Data Preservation Guidelines</vt:lpstr>
      <vt:lpstr>PowerPoint Presentation</vt:lpstr>
      <vt:lpstr>PowerPoint Presentation</vt:lpstr>
      <vt:lpstr>PowerPoint Presentation</vt:lpstr>
      <vt:lpstr>PowerPoint Presentation</vt:lpstr>
      <vt:lpstr>PowerPoint Presentation</vt:lpstr>
      <vt:lpstr>Data Purge Alert - Paths</vt:lpstr>
      <vt:lpstr>PowerPoint Presentation</vt:lpstr>
      <vt:lpstr>PowerPoint Presentation</vt:lpstr>
      <vt:lpstr>Data Purge Alert – CEO</vt:lpstr>
      <vt:lpstr>CEOS Involvement and Open Points</vt:lpstr>
      <vt:lpstr>DRAFT Data Purge Alert White Paper</vt:lpstr>
      <vt:lpstr>Document Management Table  </vt:lpstr>
      <vt:lpstr>PowerPoint Presentation</vt:lpstr>
      <vt:lpstr>PowerPoint Presentation</vt:lpstr>
      <vt:lpstr>PowerPoint Presentation</vt:lpstr>
      <vt:lpstr>Future documents timeline proposal</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sheets for TPM Steering Group</dc:title>
  <dc:creator>Paulo Sacramento</dc:creator>
  <cp:lastModifiedBy>Mirko Albani</cp:lastModifiedBy>
  <cp:revision>1013</cp:revision>
  <cp:lastPrinted>2012-06-25T10:16:38Z</cp:lastPrinted>
  <dcterms:created xsi:type="dcterms:W3CDTF">2011-09-06T09:08:01Z</dcterms:created>
  <dcterms:modified xsi:type="dcterms:W3CDTF">2015-09-28T14:07:43Z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ESADialog">
    <vt:bool>true</vt:bool>
  </property>
  <property fmtid="{D5CDD505-2E9C-101B-9397-08002B2CF9AE}" pid="3" name="PTitle">
    <vt:lpwstr>Mission sheets for TPM Steering Group</vt:lpwstr>
  </property>
  <property fmtid="{D5CDD505-2E9C-101B-9397-08002B2CF9AE}" pid="4" name="PSubtitle">
    <vt:lpwstr>Mission sheets</vt:lpwstr>
  </property>
  <property fmtid="{D5CDD505-2E9C-101B-9397-08002B2CF9AE}" pid="5" name="PAuthor">
    <vt:lpwstr>Paulo Sacramento</vt:lpwstr>
  </property>
  <property fmtid="{D5CDD505-2E9C-101B-9397-08002B2CF9AE}" pid="6" name="PPlace">
    <vt:lpwstr/>
  </property>
  <property fmtid="{D5CDD505-2E9C-101B-9397-08002B2CF9AE}" pid="7" name="PDate">
    <vt:lpwstr>06/09/2011</vt:lpwstr>
  </property>
  <property fmtid="{D5CDD505-2E9C-101B-9397-08002B2CF9AE}" pid="8" name="PProgramme">
    <vt:lpwstr>EOP</vt:lpwstr>
  </property>
  <property fmtid="{D5CDD505-2E9C-101B-9397-08002B2CF9AE}" pid="9" name="PEmail">
    <vt:lpwstr/>
  </property>
  <property fmtid="{D5CDD505-2E9C-101B-9397-08002B2CF9AE}" pid="10" name="PClassification">
    <vt:lpwstr>ESA UNCLASSIFIED – For Official Use</vt:lpwstr>
  </property>
  <property fmtid="{D5CDD505-2E9C-101B-9397-08002B2CF9AE}" pid="11" name="POptionButton1">
    <vt:bool>true</vt:bool>
  </property>
  <property fmtid="{D5CDD505-2E9C-101B-9397-08002B2CF9AE}" pid="12" name="POptionButton2">
    <vt:bool>false</vt:bool>
  </property>
</Properties>
</file>