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8" r:id="rId4"/>
  </p:sldMasterIdLst>
  <p:notesMasterIdLst>
    <p:notesMasterId r:id="rId22"/>
  </p:notesMasterIdLst>
  <p:handoutMasterIdLst>
    <p:handoutMasterId r:id="rId23"/>
  </p:handoutMasterIdLst>
  <p:sldIdLst>
    <p:sldId id="256" r:id="rId5"/>
    <p:sldId id="261" r:id="rId6"/>
    <p:sldId id="259" r:id="rId7"/>
    <p:sldId id="260" r:id="rId8"/>
    <p:sldId id="262" r:id="rId9"/>
    <p:sldId id="267" r:id="rId10"/>
    <p:sldId id="264" r:id="rId11"/>
    <p:sldId id="263" r:id="rId12"/>
    <p:sldId id="272" r:id="rId13"/>
    <p:sldId id="265" r:id="rId14"/>
    <p:sldId id="266" r:id="rId15"/>
    <p:sldId id="273" r:id="rId16"/>
    <p:sldId id="268" r:id="rId17"/>
    <p:sldId id="274" r:id="rId18"/>
    <p:sldId id="275" r:id="rId19"/>
    <p:sldId id="270" r:id="rId20"/>
    <p:sldId id="257" r:id="rId21"/>
  </p:sldIdLst>
  <p:sldSz cx="9144000" cy="6858000" type="screen4x3"/>
  <p:notesSz cx="7023100" cy="93091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ano Lopes" initials="CL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8DB"/>
    <a:srgbClr val="00549F"/>
    <a:srgbClr val="FDC82F"/>
    <a:srgbClr val="00338D"/>
    <a:srgbClr val="D0103A"/>
    <a:srgbClr val="008542"/>
    <a:srgbClr val="E37222"/>
    <a:srgbClr val="822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22010" autoAdjust="0"/>
    <p:restoredTop sz="94689" autoAdjust="0"/>
  </p:normalViewPr>
  <p:slideViewPr>
    <p:cSldViewPr snapToGrid="0">
      <p:cViewPr varScale="1">
        <p:scale>
          <a:sx n="84" d="100"/>
          <a:sy n="84" d="100"/>
        </p:scale>
        <p:origin x="-125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187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8275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t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628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8275" y="8842375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04" tIns="44702" rIns="89404" bIns="44702" numCol="1" anchor="b" anchorCtr="0" compatLnSpc="1">
            <a:prstTxWarp prst="textNoShape">
              <a:avLst/>
            </a:prstTxWarp>
          </a:bodyPr>
          <a:lstStyle>
            <a:lvl1pPr algn="r" defTabSz="892175">
              <a:defRPr sz="1100" smtClean="0">
                <a:latin typeface="Arial" pitchFamily="34" charset="0"/>
              </a:defRPr>
            </a:lvl1pPr>
          </a:lstStyle>
          <a:p>
            <a:pPr>
              <a:defRPr/>
            </a:pPr>
            <a:fld id="{A5B780D0-5C7F-422C-931C-25201BE19360}" type="slidenum">
              <a:rPr lang="it-IT"/>
              <a:pPr>
                <a:defRPr/>
              </a:pPr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25045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4663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95738" y="0"/>
            <a:ext cx="3014662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A6888345-B3D3-4351-A7A9-F936F5935E41}" type="datetimeFigureOut">
              <a:rPr lang="en-US"/>
              <a:pPr>
                <a:defRPr/>
              </a:pPr>
              <a:t>9/30/2015</a:t>
            </a:fld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31900" y="693738"/>
            <a:ext cx="4621213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435475"/>
            <a:ext cx="5200650" cy="415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70950"/>
            <a:ext cx="3014663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defTabSz="862013">
              <a:defRPr sz="11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95738" y="8870950"/>
            <a:ext cx="3014662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55" tIns="43077" rIns="86155" bIns="43077" numCol="1" anchor="b" anchorCtr="0" compatLnSpc="1">
            <a:prstTxWarp prst="textNoShape">
              <a:avLst/>
            </a:prstTxWarp>
          </a:bodyPr>
          <a:lstStyle>
            <a:lvl1pPr algn="r" defTabSz="862013">
              <a:defRPr sz="1100" smtClean="0"/>
            </a:lvl1pPr>
          </a:lstStyle>
          <a:p>
            <a:pPr>
              <a:defRPr/>
            </a:pPr>
            <a:fld id="{D8DF57D7-2670-4E78-96DD-D9B2280512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303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IaaS</a:t>
            </a:r>
            <a:r>
              <a:rPr lang="en-GB" baseline="0" dirty="0" smtClean="0"/>
              <a:t> – System Architects</a:t>
            </a:r>
          </a:p>
          <a:p>
            <a:r>
              <a:rPr lang="en-GB" baseline="0" dirty="0" smtClean="0"/>
              <a:t>PaaS – Application Developers</a:t>
            </a:r>
          </a:p>
          <a:p>
            <a:r>
              <a:rPr lang="en-GB" dirty="0" smtClean="0"/>
              <a:t>SaaS</a:t>
            </a:r>
            <a:r>
              <a:rPr lang="en-GB" baseline="0" dirty="0" smtClean="0"/>
              <a:t> – Users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6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GOCE data</a:t>
            </a:r>
            <a:r>
              <a:rPr lang="en-GB" baseline="0" dirty="0" smtClean="0"/>
              <a:t> – Stable and appealing to a large audience.</a:t>
            </a:r>
          </a:p>
          <a:p>
            <a:r>
              <a:rPr lang="en-GB" baseline="0" dirty="0" smtClean="0"/>
              <a:t>ENV/ERS SAR – More dynamic and each product had limited appeal to specific users.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4946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MIPAS</a:t>
            </a:r>
            <a:r>
              <a:rPr lang="en-GB" baseline="0" dirty="0" smtClean="0"/>
              <a:t> Reprocessing – Grid Computing Engine; No dynamic allocation</a:t>
            </a:r>
          </a:p>
          <a:p>
            <a:r>
              <a:rPr lang="en-GB" baseline="0" dirty="0" smtClean="0"/>
              <a:t>ASAR NRT – Condor Backend; No dynamic allocation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8199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DISSHARM – Dissemination</a:t>
            </a:r>
            <a:r>
              <a:rPr lang="en-GB" baseline="0" dirty="0" smtClean="0"/>
              <a:t> Harmonisation</a:t>
            </a:r>
          </a:p>
          <a:p>
            <a:r>
              <a:rPr lang="en-GB" dirty="0" smtClean="0"/>
              <a:t>Use example for a Canadian user, moving data access from server located at core of the network to the</a:t>
            </a:r>
            <a:r>
              <a:rPr lang="en-GB" baseline="0" dirty="0" smtClean="0"/>
              <a:t> </a:t>
            </a:r>
            <a:r>
              <a:rPr lang="en-GB" dirty="0" smtClean="0"/>
              <a:t>DISSHARM platform</a:t>
            </a:r>
            <a:r>
              <a:rPr lang="en-GB" baseline="0" dirty="0" smtClean="0"/>
              <a:t> represent an increase of access performance from tens kbps to several mbps.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8DF57D7-2670-4E78-96DD-D9B22805124F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6340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614361" y="3886200"/>
            <a:ext cx="7948800" cy="419100"/>
          </a:xfrm>
        </p:spPr>
        <p:txBody>
          <a:bodyPr wrap="square">
            <a:spAutoFit/>
          </a:bodyPr>
          <a:lstStyle>
            <a:lvl1pPr marL="0" indent="0">
              <a:buFont typeface="Verdana" pitchFamily="34" charset="0"/>
              <a:buNone/>
              <a:defRPr sz="1800"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56325" name="Rectangle 6"/>
          <p:cNvSpPr>
            <a:spLocks noGrp="1" noChangeArrowheads="1"/>
          </p:cNvSpPr>
          <p:nvPr>
            <p:ph type="ctrTitle"/>
          </p:nvPr>
        </p:nvSpPr>
        <p:spPr>
          <a:xfrm>
            <a:off x="587374" y="2574925"/>
            <a:ext cx="7947025" cy="579438"/>
          </a:xfrm>
        </p:spPr>
        <p:txBody>
          <a:bodyPr/>
          <a:lstStyle>
            <a:lvl1pPr>
              <a:defRPr sz="32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dirty="0" smtClean="0"/>
          </a:p>
        </p:txBody>
      </p:sp>
      <p:pic>
        <p:nvPicPr>
          <p:cNvPr id="56341" name="Picture 22" descr="signatur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344" name="Picture 24" descr="PPT_Header02" hidden="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6345" name="Picture 25" descr="PPT_Header0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6347" name="Text Box 27"/>
          <p:cNvSpPr txBox="1">
            <a:spLocks noChangeArrowheads="1"/>
          </p:cNvSpPr>
          <p:nvPr userDrawn="1"/>
        </p:nvSpPr>
        <p:spPr bwMode="auto">
          <a:xfrm>
            <a:off x="631825" y="6233545"/>
            <a:ext cx="50165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800" noProof="0" dirty="0" smtClean="0"/>
              <a:t>Status: For Information Only</a:t>
            </a:r>
          </a:p>
          <a:p>
            <a:pPr>
              <a:spcBef>
                <a:spcPct val="50000"/>
              </a:spcBef>
            </a:pPr>
            <a:r>
              <a:rPr lang="en-US" sz="800" noProof="0" dirty="0" smtClean="0"/>
              <a:t>ESA UNCLASSIFIED - For Official Use</a:t>
            </a:r>
            <a:endParaRPr lang="en-GB" sz="800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21188019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000" y="4406898"/>
            <a:ext cx="7789050" cy="1323439"/>
          </a:xfrm>
        </p:spPr>
        <p:txBody>
          <a:bodyPr anchor="t"/>
          <a:lstStyle>
            <a:lvl1pPr algn="l">
              <a:defRPr sz="4000" b="1" cap="all">
                <a:solidFill>
                  <a:srgbClr val="0098DB"/>
                </a:solidFill>
              </a:defRPr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2000" y="2906713"/>
            <a:ext cx="77890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5031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5950" y="1673225"/>
            <a:ext cx="3889376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7723" y="1673225"/>
            <a:ext cx="3888000" cy="431800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6986723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381600"/>
            <a:ext cx="6105600" cy="428400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Click to edit Master title style</a:t>
            </a:r>
            <a:endParaRPr lang="en-GB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9123" y="1666800"/>
            <a:ext cx="3895200" cy="496800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66875"/>
            <a:ext cx="3896416" cy="495324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7" name="Content Placeholder 5"/>
          <p:cNvSpPr>
            <a:spLocks noGrp="1"/>
          </p:cNvSpPr>
          <p:nvPr>
            <p:ph sz="quarter" idx="10"/>
          </p:nvPr>
        </p:nvSpPr>
        <p:spPr>
          <a:xfrm>
            <a:off x="619200" y="2174400"/>
            <a:ext cx="3898900" cy="3816350"/>
          </a:xfrm>
        </p:spPr>
        <p:txBody>
          <a:bodyPr/>
          <a:lstStyle>
            <a:lvl1pPr>
              <a:defRPr sz="1200"/>
            </a:lvl1pPr>
            <a:lvl2pPr>
              <a:defRPr sz="12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540938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39165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8299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400" y="409890"/>
            <a:ext cx="61056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66874"/>
            <a:ext cx="4968875" cy="4324351"/>
          </a:xfr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125" y="1666800"/>
            <a:ext cx="2846388" cy="43243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1985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000" y="5069086"/>
            <a:ext cx="5932800" cy="307777"/>
          </a:xfrm>
        </p:spPr>
        <p:txBody>
          <a:bodyPr anchor="b"/>
          <a:lstStyle>
            <a:lvl1pPr algn="l">
              <a:defRPr sz="1400" b="1"/>
            </a:lvl1pPr>
          </a:lstStyle>
          <a:p>
            <a:r>
              <a:rPr lang="en-US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1787" y="1666873"/>
            <a:ext cx="5932488" cy="339090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2000" y="5372100"/>
            <a:ext cx="5932800" cy="6191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31501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31" name="Picture 35" descr="PPT_Header02" hidden="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32" name="Picture 36" descr="PPT_Header01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20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21" name="Picture 22" descr="signatur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1" t="-8163"/>
          <a:stretch>
            <a:fillRect/>
          </a:stretch>
        </p:blipFill>
        <p:spPr bwMode="auto">
          <a:xfrm>
            <a:off x="7705725" y="6391276"/>
            <a:ext cx="1438275" cy="25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299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5950" y="1673224"/>
            <a:ext cx="7905750" cy="4718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 smtClean="0"/>
          </a:p>
        </p:txBody>
      </p:sp>
      <p:sp>
        <p:nvSpPr>
          <p:cNvPr id="55301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25475" y="381000"/>
            <a:ext cx="6105525" cy="42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55330" name="Text Box 34"/>
          <p:cNvSpPr txBox="1">
            <a:spLocks noChangeAspect="1" noChangeArrowheads="1"/>
          </p:cNvSpPr>
          <p:nvPr/>
        </p:nvSpPr>
        <p:spPr bwMode="auto">
          <a:xfrm>
            <a:off x="630238" y="6443790"/>
            <a:ext cx="6977062" cy="14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en-GB" sz="800" noProof="1" smtClean="0">
                <a:solidFill>
                  <a:schemeClr val="bg2"/>
                </a:solidFill>
              </a:rPr>
              <a:t>Cristiano Lopes | CEOS WGISS-40</a:t>
            </a:r>
            <a:r>
              <a:rPr lang="en-GB" sz="800" baseline="0" noProof="1" smtClean="0">
                <a:solidFill>
                  <a:schemeClr val="bg2"/>
                </a:solidFill>
              </a:rPr>
              <a:t> </a:t>
            </a:r>
            <a:r>
              <a:rPr lang="en-GB" sz="800" noProof="1" smtClean="0">
                <a:solidFill>
                  <a:schemeClr val="bg2"/>
                </a:solidFill>
              </a:rPr>
              <a:t>| 30/09/2015 | Slide  </a:t>
            </a:r>
            <a:fld id="{D0633411-D9A2-4297-A0BF-6089C015AEE6}" type="slidenum">
              <a:rPr lang="en-GB" sz="800" noProof="1" smtClean="0">
                <a:solidFill>
                  <a:schemeClr val="bg2"/>
                </a:solidFill>
              </a:rPr>
              <a:t>‹#›</a:t>
            </a:fld>
            <a:endParaRPr lang="en-GB" sz="800" noProof="1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2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rabicPeriod"/>
        <a:defRPr sz="1600">
          <a:solidFill>
            <a:schemeClr val="bg2"/>
          </a:solidFill>
          <a:latin typeface="+mn-lt"/>
          <a:ea typeface="+mn-ea"/>
          <a:cs typeface="+mn-cs"/>
        </a:defRPr>
      </a:lvl1pPr>
      <a:lvl2pPr marL="1227138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AutoNum type="alphaLcPeriod"/>
        <a:defRPr sz="1600">
          <a:solidFill>
            <a:schemeClr val="bg2"/>
          </a:solidFill>
          <a:latin typeface="+mn-lt"/>
        </a:defRPr>
      </a:lvl2pPr>
      <a:lvl3pPr marL="1825625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3pPr>
      <a:lvl4pPr marL="2424113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4pPr>
      <a:lvl5pPr marL="30226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5pPr>
      <a:lvl6pPr marL="34798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6pPr>
      <a:lvl7pPr marL="39370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7pPr>
      <a:lvl8pPr marL="43942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8pPr>
      <a:lvl9pPr marL="4851400" indent="-419100" algn="l" rtl="0" eaLnBrk="1" fontAlgn="base" hangingPunct="1">
        <a:lnSpc>
          <a:spcPct val="119000"/>
        </a:lnSpc>
        <a:spcBef>
          <a:spcPct val="20000"/>
        </a:spcBef>
        <a:spcAft>
          <a:spcPct val="0"/>
        </a:spcAft>
        <a:buClr>
          <a:schemeClr val="accent1"/>
        </a:buClr>
        <a:buFont typeface="Verdana" pitchFamily="34" charset="0"/>
        <a:buChar char="–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ix-nebula.eu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Cloud_comput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orbes.com/sites/joemckendrick/2014/10/18/cloud-may-be-the-new-outsourcing-but-the-same-due-diligence-must-apply/" TargetMode="External"/><Relationship Id="rId4" Type="http://schemas.openxmlformats.org/officeDocument/2006/relationships/hyperlink" Target="http://ceos.org/document_management/Meetings/Plenary/28/Side%20Mtg%20Emerging%20Technologies%20Side%20Meeting_Final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6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587375" y="2319685"/>
            <a:ext cx="7972425" cy="1077218"/>
          </a:xfrm>
        </p:spPr>
        <p:txBody>
          <a:bodyPr/>
          <a:lstStyle/>
          <a:p>
            <a:pPr algn="ctr"/>
            <a:r>
              <a:rPr lang="en-US" dirty="0" smtClean="0"/>
              <a:t>Cloud Processing at ESA [EO Payload Ground Segment]</a:t>
            </a:r>
            <a:endParaRPr lang="en-GB" dirty="0"/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614363" y="4025900"/>
            <a:ext cx="7889875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accent1"/>
                </a:solidFill>
              </a:rPr>
              <a:t>Cristiano Lopes, ESA</a:t>
            </a:r>
          </a:p>
          <a:p>
            <a:pPr>
              <a:spcBef>
                <a:spcPts val="0"/>
              </a:spcBef>
            </a:pPr>
            <a:r>
              <a:rPr lang="en-GB" dirty="0" smtClean="0">
                <a:solidFill>
                  <a:schemeClr val="accent1"/>
                </a:solidFill>
              </a:rPr>
              <a:t>CEOS WGISS-40</a:t>
            </a:r>
            <a:br>
              <a:rPr lang="en-GB" dirty="0" smtClean="0">
                <a:solidFill>
                  <a:schemeClr val="accent1"/>
                </a:solidFill>
              </a:rPr>
            </a:br>
            <a:r>
              <a:rPr lang="en-GB" dirty="0" smtClean="0">
                <a:solidFill>
                  <a:schemeClr val="accent1"/>
                </a:solidFill>
              </a:rPr>
              <a:t>30/09/2015</a:t>
            </a:r>
            <a:endParaRPr lang="en-GB" dirty="0">
              <a:solidFill>
                <a:schemeClr val="accent1"/>
              </a:solidFill>
            </a:endParaRPr>
          </a:p>
        </p:txBody>
      </p:sp>
      <p:pic>
        <p:nvPicPr>
          <p:cNvPr id="4" name="Picture 3" descr="LP_Symposium_image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444" y="3818433"/>
            <a:ext cx="3787775" cy="133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381000"/>
            <a:ext cx="6939107" cy="427038"/>
          </a:xfrm>
        </p:spPr>
        <p:txBody>
          <a:bodyPr/>
          <a:lstStyle/>
          <a:p>
            <a:r>
              <a:rPr lang="en-GB" dirty="0" smtClean="0"/>
              <a:t>Processing - Hosted Processing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375380"/>
            <a:ext cx="7905750" cy="5015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Super Sites Exploitation Platform and Project (SSEP) 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Collaborative environment for end-user’s data exploitation, through coordinated access to data, tools and processing power;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Virtual workstation on a cloud platform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Integrated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information sharing and support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tools;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Demonstrated 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2"/>
              </a:rPr>
              <a:t>Helix-Nebula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Plus: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Change in paradigm (bring users to data);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Abstract ICT from users (transparently multi-sourced resources);</a:t>
            </a:r>
          </a:p>
          <a:p>
            <a:pPr marL="0" indent="0" algn="just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Minus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IPR / License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issues (data, tools);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Cloud-API Nightmare (different cloud providers using different APIs).</a:t>
            </a:r>
          </a:p>
          <a:p>
            <a:pPr marL="0" indent="0" algn="just">
              <a:buNone/>
            </a:pPr>
            <a:endParaRPr lang="en-GB" sz="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i="1" u="sng" dirty="0">
                <a:solidFill>
                  <a:schemeClr val="accent1">
                    <a:lumMod val="75000"/>
                  </a:schemeClr>
                </a:solidFill>
              </a:rPr>
              <a:t>Results led to follow-up activities</a:t>
            </a:r>
            <a:r>
              <a:rPr lang="en-GB" i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GB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086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EO Exploitation Platforms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950" y="1367823"/>
            <a:ext cx="7905750" cy="5015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Earth Observation Exploitation Platforms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Follow to the SSEP concepts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On-going activities for Thematic Exploitation Platforms (TEP):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Geohazards (SSEP follow-up),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Coastal,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Forestry,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Hydrology, Polar and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Urban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TEP activities are industry driven, with input from ESA on overall architecture: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Open source,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Standards,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Infrastructure Independence</a:t>
            </a:r>
          </a:p>
          <a:p>
            <a:pPr marL="0" indent="0" algn="just">
              <a:buNone/>
            </a:pPr>
            <a:endParaRPr lang="en-US" sz="9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Earth Observation Platform - Test bed (Pilot):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Open Tender: Solution defined by provider and offered as a service;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Hosted processing only (no download of source data);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Hosting Sentinel-2, Landsat and ENVISAT MERIS data;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ESA provide free (pre-paid) access to limited test and science users</a:t>
            </a:r>
          </a:p>
          <a:p>
            <a:pPr marL="0" indent="0" algn="just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3784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209799"/>
            <a:ext cx="6999563" cy="769441"/>
          </a:xfrm>
        </p:spPr>
        <p:txBody>
          <a:bodyPr/>
          <a:lstStyle/>
          <a:p>
            <a:r>
              <a:rPr lang="en-GB" dirty="0" smtClean="0"/>
              <a:t>Lessons learned, challenges, opportunities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950" y="1367823"/>
            <a:ext cx="7905750" cy="50158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Cloud Services/Technology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Lessons learned: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New solutions for old problems (e.g. Processing, Distribution):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Challenges: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Technology maturity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(N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umerous APIs, different SLAs, reliability of suppliers)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ESA Industrial Policy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Contract placing;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Security  Compliance with ESA Security Rules.</a:t>
            </a: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Opportunities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Neutral Environment with open  access to anyone, one place to develop, prototype and run applications;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Potentially unlimited resources allowing for new ways to exploit EO data (big data);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Space to define an EO Cloud Architecture.</a:t>
            </a:r>
          </a:p>
        </p:txBody>
      </p:sp>
    </p:spTree>
    <p:extLst>
      <p:ext uri="{BB962C8B-B14F-4D97-AF65-F5344CB8AC3E}">
        <p14:creationId xmlns:p14="http://schemas.microsoft.com/office/powerpoint/2010/main" val="245565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Processing Framework (1)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950" y="1367823"/>
            <a:ext cx="7905750" cy="5015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Processing of EO Data in the Cloud.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Challenge: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Multiple data sources;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Multiple processing algorithms;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Multiple possibilities of joining processing algorithms;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Quasi-Unlimited resources to control.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Opportunity for defining standards and best practices: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From existing multiple solutions;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From existing or new standards;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Tailored to the EO Data Specific Needs.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0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Cloud Processing Framework </a:t>
            </a:r>
            <a:r>
              <a:rPr lang="en-GB" dirty="0" smtClean="0"/>
              <a:t>(2)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950" y="1367823"/>
            <a:ext cx="7905750" cy="5015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Processing of EO Data in the Cloud.</a:t>
            </a: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Potential domains: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Data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Discovery</a:t>
            </a:r>
          </a:p>
          <a:p>
            <a:pPr marL="1482725" lvl="2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here 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Opensearch?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Data access </a:t>
            </a:r>
          </a:p>
          <a:p>
            <a:pPr marL="1482725" lvl="2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How  OpenDap?, WCS?, HTTP GET [from Object Storage]?</a:t>
            </a:r>
            <a:endParaRPr lang="en-GB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Resource management </a:t>
            </a:r>
          </a:p>
          <a:p>
            <a:pPr marL="1482725" lvl="2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How to provision Cloud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Resources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Cloud Scheduler?, 			Apache jClouds/libCloud?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1482725" lvl="2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do VM Management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Condor?, Torque?, Grid(any)?</a:t>
            </a:r>
          </a:p>
          <a:p>
            <a:pPr marL="1169988" lvl="1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Workflow management (Algorithms)</a:t>
            </a:r>
          </a:p>
          <a:p>
            <a:pPr marL="1482725" lvl="2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How to “chain” algorithms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BEPL?, XPDL?</a:t>
            </a:r>
          </a:p>
        </p:txBody>
      </p:sp>
    </p:spTree>
    <p:extLst>
      <p:ext uri="{BB962C8B-B14F-4D97-AF65-F5344CB8AC3E}">
        <p14:creationId xmlns:p14="http://schemas.microsoft.com/office/powerpoint/2010/main" val="2723257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Cloud </a:t>
            </a:r>
            <a:r>
              <a:rPr lang="en-GB" dirty="0" smtClean="0"/>
              <a:t>Processing – CERN ATLAS.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950" y="1367823"/>
            <a:ext cx="7905750" cy="50158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Learning from others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The 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ATLAS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experiment driven by CERN.</a:t>
            </a:r>
          </a:p>
          <a:p>
            <a:pPr marL="0" indent="0">
              <a:buNone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“The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Evolution of Cloud Computing in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ATLAS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”, Taylor et all, ATL-SOFT-PROC-2015-049,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27/05/2015.</a:t>
            </a: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050" y="2130425"/>
            <a:ext cx="6819900" cy="259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371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950" y="1367823"/>
            <a:ext cx="7905750" cy="5015896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In ESA Earth Observation, a number of activities related to cloud technology and services have been performed.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The Cloud is an enabler that allows ESA to perform is data exploitation activities in a more efficient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We believe there is room for collaboration and cooperation in the use of the Cloud with other partners.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One such possibility of collaboration is the definition of standards, best-practices and an architecture for EO Data Exploitation.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The Cloud Processing Framework is a first example.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9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473620"/>
            <a:ext cx="7905750" cy="4917655"/>
          </a:xfrm>
        </p:spPr>
        <p:txBody>
          <a:bodyPr anchor="b"/>
          <a:lstStyle/>
          <a:p>
            <a:pPr marL="0" indent="0" algn="r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Thank you!</a:t>
            </a:r>
          </a:p>
          <a:p>
            <a:pPr marL="0" indent="0" algn="r">
              <a:buNone/>
            </a:pPr>
            <a:endParaRPr lang="en-GB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en-GB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endParaRPr lang="en-GB" sz="1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Cristiano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Lopes</a:t>
            </a:r>
          </a:p>
          <a:p>
            <a:pPr marL="0" indent="0" algn="r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Ground Segment System Engineer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r">
              <a:buNone/>
            </a:pP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Earth Observation Programmes</a:t>
            </a:r>
          </a:p>
          <a:p>
            <a:pPr marL="0" indent="0" algn="r">
              <a:buNone/>
            </a:pP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Phone</a:t>
            </a: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+39 06 941 80735</a:t>
            </a:r>
          </a:p>
          <a:p>
            <a:pPr marL="0" indent="0" algn="r">
              <a:buNone/>
            </a:pPr>
            <a:r>
              <a:rPr lang="en-GB" sz="1400" dirty="0" smtClean="0">
                <a:solidFill>
                  <a:schemeClr val="accent1">
                    <a:lumMod val="50000"/>
                  </a:schemeClr>
                </a:solidFill>
              </a:rPr>
              <a:t>Email: </a:t>
            </a:r>
            <a:r>
              <a:rPr lang="en-GB" sz="1800" dirty="0" smtClean="0">
                <a:solidFill>
                  <a:schemeClr val="accent1">
                    <a:lumMod val="50000"/>
                  </a:schemeClr>
                </a:solidFill>
              </a:rPr>
              <a:t>cristiano.lopes@esa.int</a:t>
            </a:r>
            <a:endParaRPr lang="en-GB" sz="18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5" descr="europe_and_ESA_square_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6242"/>
            <a:ext cx="3983037" cy="5671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– Cloud Computing Uses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466064"/>
            <a:ext cx="7905750" cy="49252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000" dirty="0">
                <a:solidFill>
                  <a:srgbClr val="002060"/>
                </a:solidFill>
              </a:rPr>
              <a:t>Cloud </a:t>
            </a:r>
            <a:r>
              <a:rPr lang="en-GB" sz="2000" dirty="0" smtClean="0">
                <a:solidFill>
                  <a:srgbClr val="002060"/>
                </a:solidFill>
              </a:rPr>
              <a:t>computing and </a:t>
            </a:r>
            <a:r>
              <a:rPr lang="en-GB" sz="2000" dirty="0">
                <a:solidFill>
                  <a:srgbClr val="002060"/>
                </a:solidFill>
              </a:rPr>
              <a:t>Earth </a:t>
            </a:r>
            <a:r>
              <a:rPr lang="en-GB" sz="2000" dirty="0" smtClean="0">
                <a:solidFill>
                  <a:srgbClr val="002060"/>
                </a:solidFill>
              </a:rPr>
              <a:t>Observation:</a:t>
            </a:r>
            <a:endParaRPr lang="en-GB" sz="2000" dirty="0">
              <a:solidFill>
                <a:srgbClr val="002060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  <a:ea typeface="+mn-ea"/>
                <a:cs typeface="+mn-cs"/>
              </a:rPr>
              <a:t>Processing,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  <a:ea typeface="+mn-ea"/>
                <a:cs typeface="+mn-cs"/>
              </a:rPr>
              <a:t>Archiving,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  <a:ea typeface="+mn-ea"/>
                <a:cs typeface="+mn-cs"/>
              </a:rPr>
              <a:t>Distribution,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  <a:ea typeface="+mn-ea"/>
                <a:cs typeface="+mn-cs"/>
              </a:rPr>
              <a:t>Discovery…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2000" dirty="0">
              <a:solidFill>
                <a:srgbClr val="002060"/>
              </a:solidFill>
              <a:ea typeface="+mn-ea"/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002060"/>
                </a:solidFill>
              </a:rPr>
              <a:t>Cloud computing uses in ESA EO Ground-Segment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Past activities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On-going activities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sz="2000" dirty="0" smtClean="0">
                <a:solidFill>
                  <a:srgbClr val="002060"/>
                </a:solidFill>
              </a:rPr>
              <a:t>Future activities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sz="1800" dirty="0">
              <a:solidFill>
                <a:srgbClr val="002060"/>
              </a:solidFill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693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– Cloud Computing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292251"/>
            <a:ext cx="7905750" cy="502542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002060"/>
                </a:solidFill>
                <a:sym typeface="Wingdings" panose="05000000000000000000" pitchFamily="2" charset="2"/>
              </a:rPr>
              <a:t>Cloud Computing definition: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ym typeface="Wingdings" panose="05000000000000000000" pitchFamily="2" charset="2"/>
                <a:hlinkClick r:id="rId3"/>
              </a:rPr>
              <a:t>Cloud </a:t>
            </a:r>
            <a:r>
              <a:rPr lang="en-GB" dirty="0">
                <a:sym typeface="Wingdings" panose="05000000000000000000" pitchFamily="2" charset="2"/>
                <a:hlinkClick r:id="rId3"/>
              </a:rPr>
              <a:t>Computing</a:t>
            </a:r>
            <a:r>
              <a:rPr lang="en-GB" dirty="0">
                <a:sym typeface="Wingdings" panose="05000000000000000000" pitchFamily="2" charset="2"/>
              </a:rPr>
              <a:t>, </a:t>
            </a:r>
            <a:r>
              <a:rPr lang="en-GB" dirty="0">
                <a:solidFill>
                  <a:srgbClr val="002060"/>
                </a:solidFill>
                <a:sym typeface="Wingdings" panose="05000000000000000000" pitchFamily="2" charset="2"/>
              </a:rPr>
              <a:t>Wikipedia a</a:t>
            </a:r>
            <a:r>
              <a:rPr lang="en-GB" dirty="0" smtClean="0">
                <a:solidFill>
                  <a:srgbClr val="002060"/>
                </a:solidFill>
                <a:sym typeface="Wingdings" panose="05000000000000000000" pitchFamily="2" charset="2"/>
              </a:rPr>
              <a:t>rticle</a:t>
            </a:r>
            <a:endParaRPr lang="en-GB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GB" dirty="0" smtClean="0">
                <a:solidFill>
                  <a:srgbClr val="002060"/>
                </a:solidFill>
                <a:hlinkClick r:id="rId4"/>
              </a:rPr>
              <a:t>"</a:t>
            </a:r>
            <a:r>
              <a:rPr lang="en-GB" dirty="0">
                <a:solidFill>
                  <a:srgbClr val="002060"/>
                </a:solidFill>
                <a:hlinkClick r:id="rId4"/>
              </a:rPr>
              <a:t>Emerging Technologies/WGISS" Presentation</a:t>
            </a:r>
            <a:r>
              <a:rPr lang="en-GB" dirty="0">
                <a:solidFill>
                  <a:srgbClr val="002060"/>
                </a:solidFill>
              </a:rPr>
              <a:t>, Slides 10-15, CEOS Plenary </a:t>
            </a:r>
            <a:r>
              <a:rPr lang="en-GB" dirty="0" smtClean="0">
                <a:solidFill>
                  <a:srgbClr val="002060"/>
                </a:solidFill>
              </a:rPr>
              <a:t>28</a:t>
            </a:r>
            <a:r>
              <a:rPr lang="en-GB" baseline="30000" dirty="0" smtClean="0">
                <a:solidFill>
                  <a:srgbClr val="002060"/>
                </a:solidFill>
              </a:rPr>
              <a:t>th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  <a:hlinkClick r:id="rId5"/>
              </a:rPr>
              <a:t>Cloud is simply outsourcing in a new form</a:t>
            </a: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, Joe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McKendrick, Forbes, Oct 18</a:t>
            </a:r>
            <a:r>
              <a:rPr lang="en-US" baseline="30000" dirty="0" smtClean="0">
                <a:solidFill>
                  <a:srgbClr val="002060"/>
                </a:solidFill>
                <a:sym typeface="Wingdings" panose="05000000000000000000" pitchFamily="2" charset="2"/>
              </a:rPr>
              <a:t>th</a:t>
            </a: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 </a:t>
            </a:r>
            <a:r>
              <a:rPr lang="en-US" dirty="0" smtClean="0">
                <a:solidFill>
                  <a:srgbClr val="002060"/>
                </a:solidFill>
                <a:sym typeface="Wingdings" panose="05000000000000000000" pitchFamily="2" charset="2"/>
              </a:rPr>
              <a:t>2014</a:t>
            </a:r>
            <a:endParaRPr lang="en-GB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  <a:sym typeface="Wingdings" panose="05000000000000000000" pitchFamily="2" charset="2"/>
              </a:rPr>
              <a:t>Traditional cloud service models: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Infrastructure As a Service (IaaS) 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Platform As a Service (PaaS)</a:t>
            </a:r>
          </a:p>
          <a:p>
            <a:pPr marL="1169988" lvl="1" indent="-285750"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2060"/>
                </a:solidFill>
                <a:sym typeface="Wingdings" panose="05000000000000000000" pitchFamily="2" charset="2"/>
              </a:rPr>
              <a:t>Software as a Service (SaaS) </a:t>
            </a:r>
            <a:endParaRPr lang="en-GB" dirty="0">
              <a:solidFill>
                <a:srgbClr val="002060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8502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 –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5950" y="1642996"/>
            <a:ext cx="7905750" cy="4718051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  <a:sym typeface="Wingdings" panose="05000000000000000000" pitchFamily="2" charset="2"/>
            </a:endParaRPr>
          </a:p>
          <a:p>
            <a:pPr marL="0" indent="0" algn="just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“Cloud services” are simply </a:t>
            </a:r>
            <a:r>
              <a:rPr lang="en-US" sz="28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ICT resources that are hosted and managed by someone else and offered as a service (XaaS).</a:t>
            </a:r>
            <a:endParaRPr lang="en-GB" sz="28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16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804" y="247584"/>
            <a:ext cx="6939107" cy="769441"/>
          </a:xfrm>
        </p:spPr>
        <p:txBody>
          <a:bodyPr/>
          <a:lstStyle/>
          <a:p>
            <a:r>
              <a:rPr lang="en-GB" dirty="0" smtClean="0"/>
              <a:t>Distribution – Content Delivery Network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5636" y="1292251"/>
            <a:ext cx="8516767" cy="510099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EO Data Distribution over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</a:rPr>
              <a:t>Content Delivery Network (CDN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):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CDN provides dynamic geographical load balancing (local caching);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GOCE </a:t>
            </a: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Gravity field data, distributed over CDN with good success (5 releases);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ENVISAT AND ERS </a:t>
            </a:r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SAR data</a:t>
            </a: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,</a:t>
            </a:r>
            <a:r>
              <a:rPr lang="en-GB" sz="1700" dirty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also distributed with low success (due to data specificities – on-demand data)</a:t>
            </a:r>
            <a:endParaRPr lang="en-GB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Plus: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Very high user satisfaction – download performance,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Transparent caching of data at different </a:t>
            </a: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locations,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Peak loads not affecting ESA infrastructure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Minus: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Expensive,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Only for “stable” and consolidated data</a:t>
            </a:r>
          </a:p>
          <a:p>
            <a:pPr marL="0" indent="0" algn="just">
              <a:buNone/>
            </a:pPr>
            <a:endParaRPr lang="en-GB" sz="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1700" i="1" u="sng" dirty="0" smtClean="0">
                <a:solidFill>
                  <a:schemeClr val="accent1">
                    <a:lumMod val="75000"/>
                  </a:schemeClr>
                </a:solidFill>
              </a:rPr>
              <a:t>Currently </a:t>
            </a:r>
            <a:r>
              <a:rPr lang="en-GB" sz="1700" i="1" u="sng" dirty="0">
                <a:solidFill>
                  <a:schemeClr val="accent1">
                    <a:lumMod val="75000"/>
                  </a:schemeClr>
                </a:solidFill>
              </a:rPr>
              <a:t>not in use – replaced by a managed hosting service</a:t>
            </a:r>
            <a:r>
              <a:rPr lang="en-GB" sz="1700" i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45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Infrastructure – Cloud Deployment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5636" y="1292251"/>
            <a:ext cx="8516767" cy="51009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EO Data Handling Infrastructure deployment in Cloud Provider: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Full deployment of existing infrastructure in a Cloud/Virtualised Environment;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“Porting” / Deployment of existing applications as-is (templates): Archive, Processing Management, Distribution, Circulation, Discovery, etc.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Initial activities pilots led to full reference and integration platforms deployed in the “Cloud”.</a:t>
            </a:r>
          </a:p>
          <a:p>
            <a:pPr marL="0" indent="0" algn="just">
              <a:buNone/>
            </a:pPr>
            <a:endParaRPr lang="en-GB" sz="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Plus: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Very easy to deploy existing applications;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No noticeable functional issues;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Very Flexible – One environment per need (one mission, one project);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Pay-per-use (when needed) – minimises costs (resources are only used when needed).</a:t>
            </a:r>
          </a:p>
          <a:p>
            <a:pPr marL="0" indent="0" algn="just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Minus: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IPR / License issues;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Performance impacts (when compared with physical infrastructure, 10x in some cases);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Security (Policy, very difficult to demonstrate full compliance for production platforms).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GB" sz="8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1700" i="1" u="sng" dirty="0">
                <a:solidFill>
                  <a:schemeClr val="accent1">
                    <a:lumMod val="75000"/>
                  </a:schemeClr>
                </a:solidFill>
              </a:rPr>
              <a:t>Results led to follow-up activities</a:t>
            </a:r>
            <a:r>
              <a:rPr lang="en-GB" sz="1700" i="1" u="sng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endParaRPr lang="en-GB" sz="17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55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Processing – Cloud Deployment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15636" y="1292251"/>
            <a:ext cx="8516767" cy="510099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EO Data Processing Pilots/Trials with commercial Cloud Provider: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Virtual servers allocated in the cloud – Scheduler and Processing Algorithm. Data transferred off-line via media;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ENVISAT MIPAS Reprocessing – 200 VM, 400 CPUs for 5 weeks. 8TiB input, 600GB output.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ENVISAT ASAR NRT Processing – 10 VM, 20 CPU; runs with 20 and 50 input products taking ~20 and ~45 minutes.</a:t>
            </a:r>
          </a:p>
          <a:p>
            <a:pPr marL="0" indent="0" algn="just">
              <a:buNone/>
            </a:pPr>
            <a:endParaRPr lang="en-GB" sz="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Plus: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Very easy to deploy existing processing algorithms;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No noticeable data quality issues;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Easily scalable (linked to Provided availability).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</a:rPr>
              <a:t>Minus:</a:t>
            </a:r>
            <a:endParaRPr lang="en-GB" sz="20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Relative Expensive</a:t>
            </a:r>
            <a:r>
              <a:rPr lang="en-GB" sz="17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(compared to owning hardware);</a:t>
            </a: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Static infrastructure (full environment started and stopped manually – templates used for processing algorithms);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GB" sz="1700" dirty="0" smtClean="0">
                <a:solidFill>
                  <a:schemeClr val="accent1">
                    <a:lumMod val="75000"/>
                  </a:schemeClr>
                </a:solidFill>
              </a:rPr>
              <a:t>Data transfers cumbersome (Disk In, Network out – costs).</a:t>
            </a:r>
          </a:p>
          <a:p>
            <a:pPr marL="0" indent="0" algn="just">
              <a:buNone/>
            </a:pPr>
            <a:endParaRPr lang="en-GB" sz="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en-GB" sz="1700" i="1" u="sng" dirty="0" smtClean="0">
                <a:solidFill>
                  <a:schemeClr val="accent1">
                    <a:lumMod val="75000"/>
                  </a:schemeClr>
                </a:solidFill>
              </a:rPr>
              <a:t>Results led to follow-up activities.</a:t>
            </a:r>
            <a:endParaRPr lang="en-GB" sz="1700" i="1" u="sng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sz="17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sz="1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32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475" y="379076"/>
            <a:ext cx="7022234" cy="430887"/>
          </a:xfrm>
        </p:spPr>
        <p:txBody>
          <a:bodyPr/>
          <a:lstStyle/>
          <a:p>
            <a:r>
              <a:rPr lang="en-GB" dirty="0" smtClean="0"/>
              <a:t>Infrastructure–Managed </a:t>
            </a:r>
            <a:r>
              <a:rPr lang="en-GB" dirty="0"/>
              <a:t>Hosted </a:t>
            </a:r>
            <a:r>
              <a:rPr lang="en-GB" dirty="0" smtClean="0"/>
              <a:t>Services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15950" y="1398050"/>
            <a:ext cx="7905750" cy="496299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DISSHARM Project and Platform: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Managed hosting service for ESA EO Data Distribution;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Single-Tenant virtualised environment with dedicated storage;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Located within the ESA EO WAN Backbone and close to its data entry;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Currently in Production.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7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Plus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Integrated in ESA EO WAN (data travels locally);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Managed as a service (Built-to requirements; Provider responsible for architecture, security);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Bandwidth (currently 2Gbps, scalable to 10Gbps contractually).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Minus</a:t>
            </a:r>
            <a:r>
              <a:rPr lang="en-GB" sz="1800" dirty="0">
                <a:solidFill>
                  <a:schemeClr val="accent1">
                    <a:lumMod val="75000"/>
                  </a:schemeClr>
                </a:solidFill>
              </a:rPr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Limited resources (VMs, storage);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No local data redundancy (cost reduction choice);</a:t>
            </a: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i="1" u="sng" dirty="0">
                <a:solidFill>
                  <a:schemeClr val="accent1">
                    <a:lumMod val="75000"/>
                  </a:schemeClr>
                </a:solidFill>
              </a:rPr>
              <a:t>Results led to follow-up activities.</a:t>
            </a:r>
          </a:p>
          <a:p>
            <a:pPr marL="0" indent="0">
              <a:buNone/>
            </a:pP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2414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8307" y="209799"/>
            <a:ext cx="7262301" cy="769441"/>
          </a:xfrm>
        </p:spPr>
        <p:txBody>
          <a:bodyPr/>
          <a:lstStyle/>
          <a:p>
            <a:r>
              <a:rPr lang="en-GB" dirty="0"/>
              <a:t>Infrastructure–Managed Hosted </a:t>
            </a:r>
            <a:r>
              <a:rPr lang="en-GB" dirty="0" smtClean="0"/>
              <a:t>Services Evolution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15950" y="1398050"/>
            <a:ext cx="7905750" cy="49629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ELVIS Platform 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 DISSHARM Evolution</a:t>
            </a:r>
            <a:r>
              <a:rPr lang="en-GB" sz="1800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GB" sz="18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Managed hosting service for ESA EO Data Distribution &amp; Processing;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Single-Tenant virtualised environment (in this case with more processing resources) with dedicated storage, with a multi-tenant cloud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connection (Cloud Bursting);</a:t>
            </a:r>
            <a:endParaRPr lang="en-GB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Access to the Provider’s commercial cloud via internal LAN;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Currently on early stages of production (cloud access still not present).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Example use case - SAR On-the-fly Processing: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Process SAR data (ERS, ENVISAT, ALOS) on download request by user;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Perform processing on the back-end transparently to the user;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Cache output product for next user 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Cloud bursting as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needed by demand (to be implemented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).</a:t>
            </a:r>
          </a:p>
          <a:p>
            <a:pPr marL="0" indent="0">
              <a:buNone/>
            </a:pP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6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A Presentation">
  <a:themeElements>
    <a:clrScheme name="Esa presentation 7">
      <a:dk1>
        <a:srgbClr val="000000"/>
      </a:dk1>
      <a:lt1>
        <a:srgbClr val="FFFFFF"/>
      </a:lt1>
      <a:dk2>
        <a:srgbClr val="747678"/>
      </a:dk2>
      <a:lt2>
        <a:srgbClr val="4D4F53"/>
      </a:lt2>
      <a:accent1>
        <a:srgbClr val="0098DB"/>
      </a:accent1>
      <a:accent2>
        <a:srgbClr val="D5D6D2"/>
      </a:accent2>
      <a:accent3>
        <a:srgbClr val="FFFFFF"/>
      </a:accent3>
      <a:accent4>
        <a:srgbClr val="000000"/>
      </a:accent4>
      <a:accent5>
        <a:srgbClr val="AACAEA"/>
      </a:accent5>
      <a:accent6>
        <a:srgbClr val="C1C2BE"/>
      </a:accent6>
      <a:hlink>
        <a:srgbClr val="8B8D8E"/>
      </a:hlink>
      <a:folHlink>
        <a:srgbClr val="9A9B9C"/>
      </a:folHlink>
    </a:clrScheme>
    <a:fontScheme name="Esa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a presentation 1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338D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ADC5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2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98DB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AACAEA"/>
        </a:accent5>
        <a:accent6>
          <a:srgbClr val="00783B"/>
        </a:accent6>
        <a:hlink>
          <a:srgbClr val="E37222"/>
        </a:hlink>
        <a:folHlink>
          <a:srgbClr val="00338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3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008542"/>
        </a:accent1>
        <a:accent2>
          <a:srgbClr val="003397"/>
        </a:accent2>
        <a:accent3>
          <a:srgbClr val="FFFFFF"/>
        </a:accent3>
        <a:accent4>
          <a:srgbClr val="404246"/>
        </a:accent4>
        <a:accent5>
          <a:srgbClr val="AAC2B0"/>
        </a:accent5>
        <a:accent6>
          <a:srgbClr val="002D88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4">
        <a:dk1>
          <a:srgbClr val="4D4F53"/>
        </a:dk1>
        <a:lt1>
          <a:srgbClr val="FFFFFF"/>
        </a:lt1>
        <a:dk2>
          <a:srgbClr val="D0103A"/>
        </a:dk2>
        <a:lt2>
          <a:srgbClr val="000000"/>
        </a:lt2>
        <a:accent1>
          <a:srgbClr val="E37222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FBCAB"/>
        </a:accent5>
        <a:accent6>
          <a:srgbClr val="00783B"/>
        </a:accent6>
        <a:hlink>
          <a:srgbClr val="00338D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5">
        <a:dk1>
          <a:srgbClr val="4D4F53"/>
        </a:dk1>
        <a:lt1>
          <a:srgbClr val="FFFFFF"/>
        </a:lt1>
        <a:dk2>
          <a:srgbClr val="00338D"/>
        </a:dk2>
        <a:lt2>
          <a:srgbClr val="000000"/>
        </a:lt2>
        <a:accent1>
          <a:srgbClr val="D0103A"/>
        </a:accent1>
        <a:accent2>
          <a:srgbClr val="008542"/>
        </a:accent2>
        <a:accent3>
          <a:srgbClr val="FFFFFF"/>
        </a:accent3>
        <a:accent4>
          <a:srgbClr val="404246"/>
        </a:accent4>
        <a:accent5>
          <a:srgbClr val="E4AAAE"/>
        </a:accent5>
        <a:accent6>
          <a:srgbClr val="00783B"/>
        </a:accent6>
        <a:hlink>
          <a:srgbClr val="E37222"/>
        </a:hlink>
        <a:folHlink>
          <a:srgbClr val="0098D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6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338D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ADC5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7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98DB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AEA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8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00854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AAC2B0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9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E37222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FBCAB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0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D0103A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E4AAAE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a presentation 11">
        <a:dk1>
          <a:srgbClr val="000000"/>
        </a:dk1>
        <a:lt1>
          <a:srgbClr val="FFFFFF"/>
        </a:lt1>
        <a:dk2>
          <a:srgbClr val="747678"/>
        </a:dk2>
        <a:lt2>
          <a:srgbClr val="4D4F53"/>
        </a:lt2>
        <a:accent1>
          <a:srgbClr val="8B8D8E"/>
        </a:accent1>
        <a:accent2>
          <a:srgbClr val="D5D6D2"/>
        </a:accent2>
        <a:accent3>
          <a:srgbClr val="FFFFFF"/>
        </a:accent3>
        <a:accent4>
          <a:srgbClr val="000000"/>
        </a:accent4>
        <a:accent5>
          <a:srgbClr val="C4C5C6"/>
        </a:accent5>
        <a:accent6>
          <a:srgbClr val="C1C2BE"/>
        </a:accent6>
        <a:hlink>
          <a:srgbClr val="8B8D8E"/>
        </a:hlink>
        <a:folHlink>
          <a:srgbClr val="9A9B9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ESA Presentation.potx" id="{25DD4EE8-CEC2-4097-877B-2881619AB218}" vid="{3EAF496E-73B5-4530-AD30-F997BCCE29B7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95F947CC68284A92DD76895F95485E" ma:contentTypeVersion="" ma:contentTypeDescription="Create a new document." ma:contentTypeScope="" ma:versionID="d2f7bac1cc6cefe942785cfbb8bae163">
  <xsd:schema xmlns:xsd="http://www.w3.org/2001/XMLSchema" xmlns:xs="http://www.w3.org/2001/XMLSchema" xmlns:p="http://schemas.microsoft.com/office/2006/metadata/properties" xmlns:ns2="f2760952-b3bb-408f-ace6-eb1e07642b86" targetNamespace="http://schemas.microsoft.com/office/2006/metadata/properties" ma:root="true" ma:fieldsID="70e6d848e258403642b2016fccd44a87" ns2:_="">
    <xsd:import namespace="f2760952-b3bb-408f-ace6-eb1e07642b8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60952-b3bb-408f-ace6-eb1e07642b8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description="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DDE67DC-0345-49EC-B880-0A483B7BB2AD}">
  <ds:schemaRefs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f2760952-b3bb-408f-ace6-eb1e07642b8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B582352-888A-4727-9B6A-670345A54E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760952-b3bb-408f-ace6-eb1e07642b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7E3F8D4-779E-482B-9027-84EA9EAEE0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ESA Presentation</Template>
  <TotalTime>0</TotalTime>
  <Words>1426</Words>
  <Application>Microsoft Office PowerPoint</Application>
  <PresentationFormat>On-screen Show (4:3)</PresentationFormat>
  <Paragraphs>219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ESA Presentation</vt:lpstr>
      <vt:lpstr>Cloud Processing at ESA [EO Payload Ground Segment]</vt:lpstr>
      <vt:lpstr>Overview – Cloud Computing Uses</vt:lpstr>
      <vt:lpstr>Overview – Cloud Computing</vt:lpstr>
      <vt:lpstr>Overview – Cloud</vt:lpstr>
      <vt:lpstr>Distribution – Content Delivery Network</vt:lpstr>
      <vt:lpstr>Infrastructure – Cloud Deployment</vt:lpstr>
      <vt:lpstr>Processing – Cloud Deployment</vt:lpstr>
      <vt:lpstr>Infrastructure–Managed Hosted Services</vt:lpstr>
      <vt:lpstr>Infrastructure–Managed Hosted Services Evolution</vt:lpstr>
      <vt:lpstr>Processing - Hosted Processing </vt:lpstr>
      <vt:lpstr>EO Exploitation Platforms</vt:lpstr>
      <vt:lpstr>Lessons learned, challenges, opportunities</vt:lpstr>
      <vt:lpstr>Cloud Processing Framework (1)</vt:lpstr>
      <vt:lpstr>Cloud Processing Framework (2)</vt:lpstr>
      <vt:lpstr>Cloud Processing – CERN ATLAS.</vt:lpstr>
      <vt:lpstr>Summary</vt:lpstr>
      <vt:lpstr>PowerPoint Presentation</vt:lpstr>
    </vt:vector>
  </TitlesOfParts>
  <Company>ESA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Cloud Processing at ESA EO Payload Ground Segment</dc:title>
  <dc:subject>Cloud Processing at ESA EO Payload Ground Segment</dc:subject>
  <dc:creator>Cristiano Lopes</dc:creator>
  <cp:lastModifiedBy>Cristiano Lopes</cp:lastModifiedBy>
  <cp:revision>56</cp:revision>
  <cp:lastPrinted>2008-08-26T16:26:23Z</cp:lastPrinted>
  <dcterms:created xsi:type="dcterms:W3CDTF">2015-09-28T10:35:41Z</dcterms:created>
  <dcterms:modified xsi:type="dcterms:W3CDTF">2015-09-30T11:21:12Z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Title">
    <vt:lpwstr>ESA Presentation</vt:lpwstr>
  </property>
  <property fmtid="{D5CDD505-2E9C-101B-9397-08002B2CF9AE}" pid="3" name="PSubtitle">
    <vt:lpwstr>ESA Presentation</vt:lpwstr>
  </property>
  <property fmtid="{D5CDD505-2E9C-101B-9397-08002B2CF9AE}" pid="4" name="PAuthor">
    <vt:lpwstr/>
  </property>
  <property fmtid="{D5CDD505-2E9C-101B-9397-08002B2CF9AE}" pid="5" name="PPlace">
    <vt:lpwstr/>
  </property>
  <property fmtid="{D5CDD505-2E9C-101B-9397-08002B2CF9AE}" pid="6" name="PDate">
    <vt:lpwstr>DD/MM/YYYY</vt:lpwstr>
  </property>
  <property fmtid="{D5CDD505-2E9C-101B-9397-08002B2CF9AE}" pid="7" name="PProgramme">
    <vt:lpwstr/>
  </property>
  <property fmtid="{D5CDD505-2E9C-101B-9397-08002B2CF9AE}" pid="8" name="PEmail">
    <vt:lpwstr/>
  </property>
  <property fmtid="{D5CDD505-2E9C-101B-9397-08002B2CF9AE}" pid="9" name="PClassification">
    <vt:lpwstr>ESA UNCLASSIFIED – For Official Use</vt:lpwstr>
  </property>
  <property fmtid="{D5CDD505-2E9C-101B-9397-08002B2CF9AE}" pid="10" name="POptionButton1">
    <vt:bool>true</vt:bool>
  </property>
  <property fmtid="{D5CDD505-2E9C-101B-9397-08002B2CF9AE}" pid="11" name="POptionButton2">
    <vt:bool>false</vt:bool>
  </property>
  <property fmtid="{D5CDD505-2E9C-101B-9397-08002B2CF9AE}" pid="12" name="ESAVersion">
    <vt:lpwstr>4GV1.0</vt:lpwstr>
  </property>
  <property fmtid="{D5CDD505-2E9C-101B-9397-08002B2CF9AE}" pid="13" name="ShowESADialog1">
    <vt:bool>true</vt:bool>
  </property>
  <property fmtid="{D5CDD505-2E9C-101B-9397-08002B2CF9AE}" pid="14" name="ContentTypeId">
    <vt:lpwstr>0x0101008995F947CC68284A92DD76895F95485E</vt:lpwstr>
  </property>
  <property fmtid="{D5CDD505-2E9C-101B-9397-08002B2CF9AE}" pid="15" name="Issue Date">
    <vt:filetime>2015-09-29T22:00:00Z</vt:filetime>
  </property>
  <property fmtid="{D5CDD505-2E9C-101B-9397-08002B2CF9AE}" pid="16" name="Document Type">
    <vt:lpwstr>HO - Handout / Presentation</vt:lpwstr>
  </property>
  <property fmtid="{D5CDD505-2E9C-101B-9397-08002B2CF9AE}" pid="17" name="Reference">
    <vt:lpwstr/>
  </property>
  <property fmtid="{D5CDD505-2E9C-101B-9397-08002B2CF9AE}" pid="18" name="Classification">
    <vt:lpwstr>ESA UNCLASSIFIED - For Official Use</vt:lpwstr>
  </property>
  <property fmtid="{D5CDD505-2E9C-101B-9397-08002B2CF9AE}" pid="19" name="Classification Caveat">
    <vt:lpwstr/>
  </property>
  <property fmtid="{D5CDD505-2E9C-101B-9397-08002B2CF9AE}" pid="20" name="Status">
    <vt:lpwstr>For Information Only</vt:lpwstr>
  </property>
  <property fmtid="{D5CDD505-2E9C-101B-9397-08002B2CF9AE}" pid="21" name="bmsSiteName">
    <vt:lpwstr>ESRIN</vt:lpwstr>
  </property>
  <property fmtid="{D5CDD505-2E9C-101B-9397-08002B2CF9AE}" pid="22" name="Originating Organisation">
    <vt:lpwstr>ESA EOP-GSI</vt:lpwstr>
  </property>
  <property fmtid="{D5CDD505-2E9C-101B-9397-08002B2CF9AE}" pid="23" name="Distribution">
    <vt:lpwstr>CEOS WGISS</vt:lpwstr>
  </property>
  <property fmtid="{D5CDD505-2E9C-101B-9397-08002B2CF9AE}" pid="24" name="bmsSitename2">
    <vt:lpwstr>ESRIN</vt:lpwstr>
  </property>
  <property fmtid="{D5CDD505-2E9C-101B-9397-08002B2CF9AE}" pid="25" name="bmsAddress">
    <vt:lpwstr>Via Galileo Galilei - Casella Postale 64 - 00044 Frascati - Italy</vt:lpwstr>
  </property>
  <property fmtid="{D5CDD505-2E9C-101B-9397-08002B2CF9AE}" pid="26" name="bmsPlace">
    <vt:lpwstr>Frascati</vt:lpwstr>
  </property>
  <property fmtid="{D5CDD505-2E9C-101B-9397-08002B2CF9AE}" pid="27" name="bmsPhoneFax">
    <vt:lpwstr>T +39 06 9418 01 - F +39 06 9418 0280 - www.esa.int</vt:lpwstr>
  </property>
  <property fmtid="{D5CDD505-2E9C-101B-9397-08002B2CF9AE}" pid="28" name="Issue">
    <vt:i4>0</vt:i4>
  </property>
  <property fmtid="{D5CDD505-2E9C-101B-9397-08002B2CF9AE}" pid="29" name="Revision">
    <vt:i4>1</vt:i4>
  </property>
</Properties>
</file>