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0" r:id="rId4"/>
    <p:sldId id="263" r:id="rId5"/>
    <p:sldId id="266" r:id="rId6"/>
    <p:sldId id="264" r:id="rId7"/>
    <p:sldId id="269" r:id="rId8"/>
    <p:sldId id="265" r:id="rId9"/>
    <p:sldId id="267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1"/>
    <a:srgbClr val="EC7305"/>
    <a:srgbClr val="EC7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0143B-BE1A-47FD-9020-4EA4BA2A213F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62F82-6829-45B9-B844-6EFEE58E0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330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707D-6C43-4D7D-9E88-8A110A5497F5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331F6-2083-468C-B80B-3650EF24A4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2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847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26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16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787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37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702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046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4213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31F6-2083-468C-B80B-3650EF24A4C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61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776"/>
            <a:ext cx="2133600" cy="216024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C0F30202-4819-4CF9-80B5-29105B9CC6A2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Picture 10" descr="Cou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68595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-180000" y="2134800"/>
            <a:ext cx="8532000" cy="864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3200" b="1" kern="1200" cap="all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979613" y="1400400"/>
            <a:ext cx="6337300" cy="2857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5"/>
          </p:nvPr>
        </p:nvSpPr>
        <p:spPr>
          <a:xfrm>
            <a:off x="611188" y="3429000"/>
            <a:ext cx="7777162" cy="43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2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Espace réservé du texte 10"/>
          <p:cNvSpPr>
            <a:spLocks noGrp="1"/>
          </p:cNvSpPr>
          <p:nvPr>
            <p:ph type="body" sz="quarter" idx="16"/>
          </p:nvPr>
        </p:nvSpPr>
        <p:spPr>
          <a:xfrm>
            <a:off x="1980000" y="4276800"/>
            <a:ext cx="6337300" cy="936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FR" sz="1600" b="1" kern="1200" dirty="0" smtClean="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7"/>
          </p:nvPr>
        </p:nvSpPr>
        <p:spPr>
          <a:xfrm>
            <a:off x="5938341" y="288925"/>
            <a:ext cx="2378075" cy="90805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1" name="Espace réservé pour une image  20"/>
          <p:cNvSpPr>
            <a:spLocks noGrp="1"/>
          </p:cNvSpPr>
          <p:nvPr>
            <p:ph type="pic" sz="quarter" idx="18"/>
          </p:nvPr>
        </p:nvSpPr>
        <p:spPr>
          <a:xfrm>
            <a:off x="6876000" y="5373688"/>
            <a:ext cx="1438275" cy="554037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9"/>
          </p:nvPr>
        </p:nvSpPr>
        <p:spPr>
          <a:xfrm>
            <a:off x="6443663" y="4725144"/>
            <a:ext cx="1873250" cy="50323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4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5" name="Oval 5"/>
          <p:cNvSpPr>
            <a:spLocks noChangeArrowheads="1"/>
          </p:cNvSpPr>
          <p:nvPr userDrawn="1"/>
        </p:nvSpPr>
        <p:spPr bwMode="gray">
          <a:xfrm>
            <a:off x="8513763" y="58578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gray">
          <a:xfrm>
            <a:off x="8604250" y="692150"/>
            <a:ext cx="0" cy="5400675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7" name="Oval 7"/>
          <p:cNvSpPr>
            <a:spLocks noChangeArrowheads="1"/>
          </p:cNvSpPr>
          <p:nvPr userDrawn="1"/>
        </p:nvSpPr>
        <p:spPr bwMode="gray">
          <a:xfrm>
            <a:off x="8513763" y="6053138"/>
            <a:ext cx="179387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97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2C14BEE-B63C-4149-A7E2-D819D12C681E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gray">
          <a:xfrm>
            <a:off x="809625" y="549275"/>
            <a:ext cx="1588" cy="554355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 rot="16200000">
            <a:off x="-1850231" y="2983707"/>
            <a:ext cx="446405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300" b="1" dirty="0">
                <a:solidFill>
                  <a:schemeClr val="tx2"/>
                </a:solidFill>
                <a:latin typeface="Arial" charset="0"/>
                <a:cs typeface="Arial" charset="0"/>
              </a:rPr>
              <a:t>SOMMAIRE</a:t>
            </a:r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7"/>
          <p:cNvSpPr>
            <a:spLocks noChangeArrowheads="1"/>
          </p:cNvSpPr>
          <p:nvPr userDrawn="1"/>
        </p:nvSpPr>
        <p:spPr bwMode="gray">
          <a:xfrm>
            <a:off x="720725" y="5127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 userDrawn="1"/>
        </p:nvSpPr>
        <p:spPr bwMode="gray">
          <a:xfrm>
            <a:off x="720725" y="5986463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3"/>
          </p:nvPr>
        </p:nvSpPr>
        <p:spPr>
          <a:xfrm>
            <a:off x="1188000" y="1486800"/>
            <a:ext cx="7776488" cy="367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EC7405"/>
              </a:buClr>
              <a:buSzPct val="80000"/>
              <a:buFont typeface="Wingdings 2" pitchFamily="18" charset="2"/>
              <a:buChar char=""/>
              <a:defRPr sz="2200" b="1" cap="all" baseline="0">
                <a:solidFill>
                  <a:srgbClr val="0051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0099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2D2AFECD-0849-499D-8272-A716B2A1E4A5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9"/>
          <p:cNvSpPr>
            <a:spLocks noGrp="1"/>
          </p:cNvSpPr>
          <p:nvPr>
            <p:ph sz="quarter" idx="16"/>
          </p:nvPr>
        </p:nvSpPr>
        <p:spPr>
          <a:xfrm>
            <a:off x="539750" y="1340768"/>
            <a:ext cx="8064499" cy="46805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EC7305"/>
                </a:solidFill>
              </a:defRPr>
            </a:lvl1pPr>
            <a:lvl2pPr marL="0" indent="0">
              <a:buNone/>
              <a:defRPr/>
            </a:lvl2pPr>
            <a:lvl3pPr marL="360000" indent="-228600">
              <a:buSzPct val="80000"/>
              <a:buFont typeface="Wingdings 2" pitchFamily="18" charset="2"/>
              <a:buChar char=""/>
              <a:defRPr sz="1800"/>
            </a:lvl3pPr>
            <a:lvl4pPr marL="540000" indent="-228600">
              <a:buFont typeface="Wingdings 2" pitchFamily="18" charset="2"/>
              <a:buChar char="è"/>
              <a:defRPr sz="1600"/>
            </a:lvl4pPr>
            <a:lvl5pPr marL="720000">
              <a:buClr>
                <a:srgbClr val="EC7305"/>
              </a:buCl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28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839008C9-EF9F-4D6F-8222-0D02BE38F952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774800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8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4932040" y="1772816"/>
            <a:ext cx="3600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Espace réservé du texte 9"/>
          <p:cNvSpPr>
            <a:spLocks noGrp="1"/>
          </p:cNvSpPr>
          <p:nvPr>
            <p:ph type="body" sz="quarter" idx="16" hasCustomPrompt="1"/>
          </p:nvPr>
        </p:nvSpPr>
        <p:spPr>
          <a:xfrm>
            <a:off x="4932052" y="2780928"/>
            <a:ext cx="3600000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3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4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5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85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4FEB20A4-9A1C-40B6-A979-8252A8067390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2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0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 contenu sans barre H et sans pieds de page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>
          <a:xfrm>
            <a:off x="540000" y="1627200"/>
            <a:ext cx="8064000" cy="79010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5" hasCustomPrompt="1"/>
          </p:nvPr>
        </p:nvSpPr>
        <p:spPr>
          <a:xfrm>
            <a:off x="539552" y="2564904"/>
            <a:ext cx="8064896" cy="33123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Deuxième niveau</a:t>
            </a:r>
          </a:p>
          <a:p>
            <a:pPr lvl="0"/>
            <a:r>
              <a:rPr lang="fr-FR" dirty="0" smtClean="0"/>
              <a:t>Troisième niveau</a:t>
            </a:r>
          </a:p>
          <a:p>
            <a:pPr lvl="0"/>
            <a:r>
              <a:rPr lang="fr-FR" dirty="0" smtClean="0"/>
              <a:t>Quatrième niveau</a:t>
            </a:r>
          </a:p>
          <a:p>
            <a:pPr lvl="0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8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C450AA58-49EA-4CCD-99B1-1F7C6422E2A5}" type="datetime1">
              <a:rPr lang="fr-FR" smtClean="0"/>
              <a:pPr/>
              <a:t>30/09/2015</a:t>
            </a:fld>
            <a:endParaRPr lang="fr-FR" dirty="0"/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095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2D2AFECD-0849-499D-8272-A716B2A1E4A5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32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572000" y="-3159125"/>
            <a:ext cx="0" cy="8064500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8459788" y="765175"/>
            <a:ext cx="179388" cy="17938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04825" y="765175"/>
            <a:ext cx="179388" cy="179388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488238" y="5799138"/>
            <a:ext cx="165576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47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00" y="187200"/>
            <a:ext cx="806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dirty="0" smtClean="0"/>
              <a:t>Modifiez les styles du texte du masque</a:t>
            </a:r>
          </a:p>
          <a:p>
            <a:pPr marL="0" lvl="1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</a:pPr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60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  <p:sldLayoutId id="2147483662" r:id="rId4"/>
    <p:sldLayoutId id="2147483663" r:id="rId5"/>
    <p:sldLayoutId id="2147483664" r:id="rId6"/>
    <p:sldLayoutId id="2147483666" r:id="rId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200" b="1" kern="1200" cap="all" baseline="0">
          <a:solidFill>
            <a:srgbClr val="00519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lang="fr-FR" sz="2000" kern="1200" dirty="0" smtClean="0">
          <a:solidFill>
            <a:srgbClr val="EC7305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None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indent="-228600" algn="l" defTabSz="914400" rtl="0" eaLnBrk="1" latinLnBrk="0" hangingPunct="1">
        <a:spcBef>
          <a:spcPct val="20000"/>
        </a:spcBef>
        <a:buClr>
          <a:srgbClr val="EC7305"/>
        </a:buClr>
        <a:buSzPct val="80000"/>
        <a:buFont typeface="Wingdings 2" pitchFamily="18" charset="2"/>
        <a:buChar char=""/>
        <a:defRPr lang="fr-FR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indent="-285750" algn="l" defTabSz="914400" rtl="0" eaLnBrk="1" latinLnBrk="0" hangingPunct="1">
        <a:spcBef>
          <a:spcPct val="20000"/>
        </a:spcBef>
        <a:buClr>
          <a:srgbClr val="EC7305"/>
        </a:buClr>
        <a:buFont typeface="Wingdings 2" pitchFamily="18" charset="2"/>
        <a:buChar char="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indent="-228600" algn="l" defTabSz="914400" rtl="0" eaLnBrk="1" latinLnBrk="0" hangingPunct="1">
        <a:spcBef>
          <a:spcPct val="20000"/>
        </a:spcBef>
        <a:buClr>
          <a:srgbClr val="EC7305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flecs.cnes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>
          <a:xfrm>
            <a:off x="1691680" y="2134800"/>
            <a:ext cx="6660320" cy="864000"/>
          </a:xfrm>
        </p:spPr>
        <p:txBody>
          <a:bodyPr/>
          <a:lstStyle/>
          <a:p>
            <a:r>
              <a:rPr lang="en-GB" dirty="0"/>
              <a:t>CNES Technical </a:t>
            </a:r>
            <a:r>
              <a:rPr lang="en-GB" dirty="0" smtClean="0"/>
              <a:t>Work</a:t>
            </a:r>
          </a:p>
          <a:p>
            <a:r>
              <a:rPr lang="en-GB" dirty="0"/>
              <a:t>T</a:t>
            </a:r>
            <a:r>
              <a:rPr lang="en-GB" dirty="0" smtClean="0"/>
              <a:t>o </a:t>
            </a:r>
            <a:r>
              <a:rPr lang="en-GB" dirty="0"/>
              <a:t>Feed the IDN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 smtClean="0"/>
              <a:t>CEOS – WGISS-40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>
          <a:xfrm>
            <a:off x="539552" y="3645024"/>
            <a:ext cx="7777162" cy="864096"/>
          </a:xfrm>
        </p:spPr>
        <p:txBody>
          <a:bodyPr/>
          <a:lstStyle/>
          <a:p>
            <a:r>
              <a:rPr lang="fr-FR" dirty="0" smtClean="0"/>
              <a:t>Martine LARROQUE (CNES)</a:t>
            </a:r>
          </a:p>
          <a:p>
            <a:r>
              <a:rPr lang="fr-FR" dirty="0" smtClean="0"/>
              <a:t>Véronique PAYOT (AKKA)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>
          <a:xfrm>
            <a:off x="1979712" y="4725144"/>
            <a:ext cx="6337300" cy="936000"/>
          </a:xfrm>
        </p:spPr>
        <p:txBody>
          <a:bodyPr/>
          <a:lstStyle/>
          <a:p>
            <a:r>
              <a:rPr lang="fr-FR" dirty="0" smtClean="0"/>
              <a:t>1 </a:t>
            </a:r>
            <a:r>
              <a:rPr lang="fr-FR" dirty="0" err="1" smtClean="0"/>
              <a:t>october</a:t>
            </a:r>
            <a:r>
              <a:rPr lang="fr-FR" dirty="0" smtClean="0"/>
              <a:t> 2015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82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 and GOAL</a:t>
            </a:r>
          </a:p>
          <a:p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 smtClean="0"/>
          </a:p>
          <a:p>
            <a:pPr marL="825750" lvl="3">
              <a:buFont typeface="Arial" panose="020B0604020202020204" pitchFamily="34" charset="0"/>
              <a:buChar char="•"/>
            </a:pPr>
            <a:r>
              <a:rPr lang="fr-FR" dirty="0" err="1" smtClean="0"/>
              <a:t>Presentation</a:t>
            </a:r>
            <a:endParaRPr lang="fr-FR" dirty="0" smtClean="0"/>
          </a:p>
          <a:p>
            <a:pPr marL="825750" lvl="3">
              <a:buFont typeface="Arial" panose="020B0604020202020204" pitchFamily="34" charset="0"/>
              <a:buChar char="•"/>
            </a:pPr>
            <a:r>
              <a:rPr lang="fr-FR" dirty="0" err="1" smtClean="0"/>
              <a:t>Creation</a:t>
            </a:r>
            <a:r>
              <a:rPr lang="fr-FR" dirty="0" smtClean="0"/>
              <a:t> of CNES </a:t>
            </a:r>
            <a:r>
              <a:rPr lang="fr-FR" dirty="0" err="1" smtClean="0"/>
              <a:t>metadata</a:t>
            </a:r>
            <a:r>
              <a:rPr lang="fr-FR" dirty="0" smtClean="0"/>
              <a:t> for the IDN</a:t>
            </a:r>
          </a:p>
          <a:p>
            <a:pPr marL="825750" lvl="3">
              <a:buFont typeface="Arial" panose="020B0604020202020204" pitchFamily="34" charset="0"/>
              <a:buChar char="•"/>
            </a:pPr>
            <a:r>
              <a:rPr lang="fr-FR" dirty="0" err="1" smtClean="0"/>
              <a:t>Examples</a:t>
            </a:r>
            <a:endParaRPr lang="fr-FR" dirty="0" smtClean="0"/>
          </a:p>
          <a:p>
            <a:r>
              <a:rPr lang="fr-FR" dirty="0" smtClean="0"/>
              <a:t>Future </a:t>
            </a:r>
            <a:r>
              <a:rPr lang="fr-FR" dirty="0" err="1" smtClean="0"/>
              <a:t>achievements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CEOS-WGISS-40 ‘</a:t>
            </a:r>
            <a:r>
              <a:rPr lang="en-GB" dirty="0"/>
              <a:t>CNES Technical </a:t>
            </a:r>
            <a:r>
              <a:rPr lang="en-GB" dirty="0" smtClean="0"/>
              <a:t>Work to </a:t>
            </a:r>
            <a:r>
              <a:rPr lang="en-GB" dirty="0"/>
              <a:t>Feed the </a:t>
            </a:r>
            <a:r>
              <a:rPr lang="en-GB" dirty="0" smtClean="0"/>
              <a:t>IDN’</a:t>
            </a:r>
            <a:endParaRPr lang="fr-FR" dirty="0"/>
          </a:p>
          <a:p>
            <a:r>
              <a:rPr lang="fr-FR" dirty="0" smtClean="0"/>
              <a:t>’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 rot="-5400000">
            <a:off x="-1225514" y="2945871"/>
            <a:ext cx="33123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51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fr-FR" sz="3600" b="1" dirty="0">
              <a:solidFill>
                <a:srgbClr val="0051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</p:spPr>
        <p:txBody>
          <a:bodyPr/>
          <a:lstStyle/>
          <a:p>
            <a:r>
              <a:rPr lang="fr-FR" dirty="0" smtClean="0"/>
              <a:t>2015-10-01</a:t>
            </a:r>
            <a:endParaRPr lang="fr-FR" dirty="0"/>
          </a:p>
        </p:txBody>
      </p:sp>
      <p:sp>
        <p:nvSpPr>
          <p:cNvPr id="10" name="Espace réservé du texte 1"/>
          <p:cNvSpPr txBox="1">
            <a:spLocks/>
          </p:cNvSpPr>
          <p:nvPr/>
        </p:nvSpPr>
        <p:spPr>
          <a:xfrm>
            <a:off x="2267744" y="620688"/>
            <a:ext cx="4896544" cy="432000"/>
          </a:xfrm>
          <a:prstGeom prst="rect">
            <a:avLst/>
          </a:prstGeom>
          <a:ln w="15875">
            <a:noFill/>
          </a:ln>
          <a:effectLst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C7405"/>
              </a:buClr>
              <a:buSzPct val="80000"/>
              <a:buFont typeface="Wingdings 2" pitchFamily="18" charset="2"/>
              <a:buChar char=""/>
              <a:defRPr lang="fr-FR" sz="2200" b="1" kern="1200" cap="all" baseline="0">
                <a:solidFill>
                  <a:srgbClr val="00519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  <a:defRPr lang="fr-FR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Char char=""/>
              <a:defRPr lang="fr-FR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28575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Font typeface="Wingdings 2" pitchFamily="18" charset="2"/>
              <a:buChar char="è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u="sng" dirty="0"/>
              <a:t>CNES Technical </a:t>
            </a:r>
            <a:r>
              <a:rPr lang="en-GB" sz="2800" u="sng" dirty="0" smtClean="0"/>
              <a:t>Work </a:t>
            </a:r>
          </a:p>
          <a:p>
            <a:pPr marL="0" indent="0" algn="ctr">
              <a:buNone/>
            </a:pPr>
            <a:r>
              <a:rPr lang="en-GB" sz="2800" u="sng" dirty="0" smtClean="0"/>
              <a:t>To </a:t>
            </a:r>
            <a:r>
              <a:rPr lang="en-GB" sz="2800" u="sng" dirty="0"/>
              <a:t>Feed the IDN</a:t>
            </a:r>
            <a:endParaRPr lang="fr-FR" sz="2800" u="sng" dirty="0"/>
          </a:p>
        </p:txBody>
      </p:sp>
    </p:spTree>
    <p:extLst>
      <p:ext uri="{BB962C8B-B14F-4D97-AF65-F5344CB8AC3E}">
        <p14:creationId xmlns:p14="http://schemas.microsoft.com/office/powerpoint/2010/main" val="34919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CURRENT </a:t>
            </a:r>
            <a:r>
              <a:rPr lang="fr-FR" dirty="0" err="1" smtClean="0"/>
              <a:t>STATus</a:t>
            </a:r>
            <a:r>
              <a:rPr lang="fr-FR" dirty="0" smtClean="0"/>
              <a:t> and goal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endParaRPr lang="fr-FR" dirty="0" smtClean="0"/>
          </a:p>
          <a:p>
            <a:pPr lvl="2"/>
            <a:r>
              <a:rPr lang="fr-FR" dirty="0" smtClean="0"/>
              <a:t>CNES </a:t>
            </a:r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dirty="0" err="1" smtClean="0"/>
              <a:t>repository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thematics</a:t>
            </a:r>
            <a:endParaRPr lang="fr-FR" dirty="0" smtClean="0"/>
          </a:p>
          <a:p>
            <a:pPr lvl="3"/>
            <a:r>
              <a:rPr lang="fr-FR" dirty="0" err="1" smtClean="0"/>
              <a:t>Available</a:t>
            </a:r>
            <a:r>
              <a:rPr lang="fr-FR" dirty="0" smtClean="0"/>
              <a:t> on </a:t>
            </a:r>
            <a:r>
              <a:rPr lang="fr-FR" dirty="0" smtClean="0">
                <a:hlinkClick r:id="rId3"/>
              </a:rPr>
              <a:t>http://reflecs.cnes.fr/</a:t>
            </a:r>
            <a:endParaRPr lang="fr-FR" dirty="0" smtClean="0"/>
          </a:p>
          <a:p>
            <a:pPr lvl="3"/>
            <a:r>
              <a:rPr lang="fr-FR" dirty="0" smtClean="0"/>
              <a:t>About 200 </a:t>
            </a:r>
            <a:r>
              <a:rPr lang="fr-FR" dirty="0" err="1" smtClean="0"/>
              <a:t>metadata</a:t>
            </a:r>
            <a:r>
              <a:rPr lang="fr-FR" dirty="0" smtClean="0"/>
              <a:t> online (mission </a:t>
            </a:r>
            <a:r>
              <a:rPr lang="fr-FR" dirty="0" err="1" smtClean="0"/>
              <a:t>levels</a:t>
            </a:r>
            <a:r>
              <a:rPr lang="fr-FR" dirty="0" smtClean="0"/>
              <a:t> </a:t>
            </a:r>
            <a:r>
              <a:rPr lang="fr-FR" dirty="0" err="1" smtClean="0"/>
              <a:t>included</a:t>
            </a:r>
            <a:r>
              <a:rPr lang="fr-FR" dirty="0" smtClean="0"/>
              <a:t>)</a:t>
            </a:r>
          </a:p>
          <a:p>
            <a:pPr lvl="3"/>
            <a:r>
              <a:rPr lang="fr-FR" dirty="0" smtClean="0"/>
              <a:t>Format : ISO19115</a:t>
            </a:r>
          </a:p>
          <a:p>
            <a:pPr lvl="3"/>
            <a:r>
              <a:rPr lang="fr-FR" dirty="0" smtClean="0"/>
              <a:t>CNES Thesaurus </a:t>
            </a:r>
            <a:r>
              <a:rPr lang="fr-FR" dirty="0" err="1" smtClean="0"/>
              <a:t>based</a:t>
            </a:r>
            <a:r>
              <a:rPr lang="fr-FR" dirty="0" smtClean="0"/>
              <a:t> on a </a:t>
            </a:r>
            <a:r>
              <a:rPr lang="fr-FR" dirty="0" err="1" smtClean="0"/>
              <a:t>tree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</a:p>
          <a:p>
            <a:pPr lvl="4"/>
            <a:r>
              <a:rPr lang="fr-FR" dirty="0" err="1" smtClean="0"/>
              <a:t>Thematic</a:t>
            </a:r>
            <a:r>
              <a:rPr lang="fr-FR" dirty="0" smtClean="0"/>
              <a:t> &gt; </a:t>
            </a:r>
            <a:r>
              <a:rPr lang="fr-FR" dirty="0" err="1"/>
              <a:t>S</a:t>
            </a:r>
            <a:r>
              <a:rPr lang="fr-FR" dirty="0" err="1" smtClean="0"/>
              <a:t>ub-thematic</a:t>
            </a:r>
            <a:r>
              <a:rPr lang="fr-FR" dirty="0" smtClean="0"/>
              <a:t> &gt; CNES </a:t>
            </a:r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category</a:t>
            </a:r>
            <a:r>
              <a:rPr lang="fr-FR" dirty="0" smtClean="0"/>
              <a:t> &gt; </a:t>
            </a:r>
            <a:r>
              <a:rPr lang="fr-FR" dirty="0" err="1" smtClean="0"/>
              <a:t>Scientific</a:t>
            </a:r>
            <a:r>
              <a:rPr lang="fr-FR" dirty="0" smtClean="0"/>
              <a:t> keyword	</a:t>
            </a:r>
          </a:p>
          <a:p>
            <a:pPr lvl="4"/>
            <a:endParaRPr lang="fr-FR" dirty="0"/>
          </a:p>
          <a:p>
            <a:pPr lvl="1"/>
            <a:r>
              <a:rPr lang="fr-FR" sz="2000" dirty="0" smtClean="0">
                <a:solidFill>
                  <a:srgbClr val="EC7305"/>
                </a:solidFill>
              </a:rPr>
              <a:t>Goal</a:t>
            </a:r>
          </a:p>
          <a:p>
            <a:pPr lvl="2"/>
            <a:r>
              <a:rPr lang="fr-FR" dirty="0"/>
              <a:t>I</a:t>
            </a:r>
            <a:r>
              <a:rPr lang="fr-FR" dirty="0" smtClean="0"/>
              <a:t>mport CNES </a:t>
            </a:r>
            <a:r>
              <a:rPr lang="fr-FR" dirty="0" err="1"/>
              <a:t>metadata</a:t>
            </a:r>
            <a:r>
              <a:rPr lang="fr-FR" dirty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Earth</a:t>
            </a:r>
            <a:r>
              <a:rPr lang="fr-FR" dirty="0" smtClean="0"/>
              <a:t> Observations (~70) </a:t>
            </a:r>
            <a:r>
              <a:rPr lang="fr-FR" dirty="0" err="1" smtClean="0"/>
              <a:t>into</a:t>
            </a:r>
            <a:r>
              <a:rPr lang="fr-FR" dirty="0" smtClean="0"/>
              <a:t> IDN</a:t>
            </a:r>
            <a:endParaRPr lang="fr-FR" dirty="0"/>
          </a:p>
          <a:p>
            <a:pPr lvl="3"/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: tests </a:t>
            </a:r>
            <a:r>
              <a:rPr lang="fr-FR" dirty="0" err="1" smtClean="0"/>
              <a:t>with</a:t>
            </a:r>
            <a:r>
              <a:rPr lang="fr-FR" dirty="0" smtClean="0"/>
              <a:t> 7 CNES missions (~20 </a:t>
            </a:r>
            <a:r>
              <a:rPr lang="fr-FR" dirty="0" err="1" smtClean="0"/>
              <a:t>metadata</a:t>
            </a:r>
            <a:r>
              <a:rPr lang="fr-FR" dirty="0" smtClean="0"/>
              <a:t>) </a:t>
            </a:r>
            <a:endParaRPr lang="fr-FR" dirty="0"/>
          </a:p>
          <a:p>
            <a:pPr lvl="3"/>
            <a:r>
              <a:rPr lang="fr-FR" dirty="0" err="1" smtClean="0"/>
              <a:t>Difficulty</a:t>
            </a:r>
            <a:r>
              <a:rPr lang="fr-FR" dirty="0" smtClean="0"/>
              <a:t> : </a:t>
            </a:r>
            <a:r>
              <a:rPr lang="fr-FR" dirty="0" err="1" smtClean="0"/>
              <a:t>mapping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CNES keywords (</a:t>
            </a:r>
            <a:r>
              <a:rPr lang="fr-FR" dirty="0" err="1" smtClean="0"/>
              <a:t>from</a:t>
            </a:r>
            <a:r>
              <a:rPr lang="fr-FR" dirty="0" smtClean="0"/>
              <a:t> CNES thesaurus) and IDN keywords (</a:t>
            </a:r>
            <a:r>
              <a:rPr lang="fr-FR" dirty="0" err="1" smtClean="0"/>
              <a:t>from</a:t>
            </a:r>
            <a:r>
              <a:rPr lang="fr-FR" dirty="0" smtClean="0"/>
              <a:t> IDN thesaurus)</a:t>
            </a:r>
          </a:p>
          <a:p>
            <a:pPr lvl="3"/>
            <a:r>
              <a:rPr lang="fr-FR" dirty="0" smtClean="0"/>
              <a:t> </a:t>
            </a:r>
            <a:r>
              <a:rPr lang="fr-FR" dirty="0" err="1" smtClean="0"/>
              <a:t>Delivery</a:t>
            </a:r>
            <a:r>
              <a:rPr lang="fr-FR" dirty="0" smtClean="0"/>
              <a:t> ISO </a:t>
            </a:r>
            <a:r>
              <a:rPr lang="fr-FR" dirty="0" err="1" smtClean="0"/>
              <a:t>metadata</a:t>
            </a:r>
            <a:r>
              <a:rPr lang="fr-FR" dirty="0" smtClean="0"/>
              <a:t> to </a:t>
            </a:r>
            <a:r>
              <a:rPr lang="fr-FR" dirty="0" err="1" smtClean="0"/>
              <a:t>convert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to DIF format by IDN </a:t>
            </a:r>
            <a:r>
              <a:rPr lang="fr-FR" dirty="0" err="1" smtClean="0"/>
              <a:t>technical</a:t>
            </a:r>
            <a:r>
              <a:rPr lang="fr-FR" dirty="0" smtClean="0"/>
              <a:t> team</a:t>
            </a:r>
            <a:endParaRPr lang="fr-FR" dirty="0" smtClean="0">
              <a:solidFill>
                <a:srgbClr val="FF0000"/>
              </a:solidFill>
            </a:endParaRPr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2015-10-01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CEOS-WGISS-40 ‘</a:t>
            </a:r>
            <a:r>
              <a:rPr lang="en-GB" dirty="0"/>
              <a:t>CNES Technical Work to Feed the IDN</a:t>
            </a:r>
            <a:r>
              <a:rPr lang="en-GB" dirty="0" smtClean="0"/>
              <a:t>’</a:t>
            </a:r>
            <a:endParaRPr lang="fr-FR" dirty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51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contenu 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1"/>
            <a:r>
              <a:rPr lang="fr-FR" dirty="0" smtClean="0"/>
              <a:t>Texte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329-252E-4871-8128-B77DBDBC566C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5" b="4431"/>
          <a:stretch/>
        </p:blipFill>
        <p:spPr bwMode="auto">
          <a:xfrm>
            <a:off x="107504" y="121321"/>
            <a:ext cx="8928992" cy="66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5436096" y="1700808"/>
            <a:ext cx="3168352" cy="7200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457031" y="3469319"/>
            <a:ext cx="3168352" cy="60775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884407" y="3469319"/>
            <a:ext cx="201622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Ancillary</a:t>
            </a:r>
            <a:r>
              <a:rPr lang="fr-FR" sz="1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keywords (IDN)</a:t>
            </a:r>
            <a:endParaRPr lang="fr-FR" sz="1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68813" y="2492896"/>
            <a:ext cx="3183582" cy="93224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974053" y="2494862"/>
            <a:ext cx="1920154" cy="27699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keywords (IDN)</a:t>
            </a:r>
            <a:endParaRPr lang="fr-FR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41801" y="4094978"/>
            <a:ext cx="3183582" cy="84619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974053" y="4116096"/>
            <a:ext cx="2007230" cy="27699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</a:t>
            </a:r>
            <a:r>
              <a:rPr lang="fr-FR" sz="1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fr-FR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fr-FR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(IDN)</a:t>
            </a:r>
            <a:endParaRPr lang="fr-FR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877983" y="1683976"/>
            <a:ext cx="2016224" cy="2769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Ancillary</a:t>
            </a:r>
            <a:r>
              <a:rPr lang="fr-FR" sz="1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keywords (IDN)</a:t>
            </a:r>
            <a:endParaRPr lang="fr-FR" sz="1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203848" y="121321"/>
            <a:ext cx="2736304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2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53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/>
              <a:t>CNES </a:t>
            </a:r>
            <a:r>
              <a:rPr lang="fr-FR" dirty="0" err="1" smtClean="0"/>
              <a:t>Metadata</a:t>
            </a:r>
            <a:r>
              <a:rPr lang="fr-FR" dirty="0" smtClean="0"/>
              <a:t> in REFLECS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40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: </a:t>
            </a:r>
            <a:r>
              <a:rPr lang="fr-FR" dirty="0" err="1" smtClean="0"/>
              <a:t>presentation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2015-10-01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CEOS-WGISS-40 ‘</a:t>
            </a:r>
            <a:r>
              <a:rPr lang="en-GB" dirty="0"/>
              <a:t>CNES Technical Work to Feed the IDN’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6"/>
          </p:nvPr>
        </p:nvSpPr>
        <p:spPr>
          <a:xfrm>
            <a:off x="539552" y="1314926"/>
            <a:ext cx="6048473" cy="4680520"/>
          </a:xfrm>
        </p:spPr>
        <p:txBody>
          <a:bodyPr/>
          <a:lstStyle/>
          <a:p>
            <a:pPr lvl="2"/>
            <a:r>
              <a:rPr lang="fr-FR" dirty="0" smtClean="0"/>
              <a:t>7 </a:t>
            </a:r>
            <a:r>
              <a:rPr lang="fr-FR" dirty="0" err="1" smtClean="0"/>
              <a:t>reviewed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endParaRPr lang="fr-FR" dirty="0" smtClean="0"/>
          </a:p>
          <a:p>
            <a:pPr lvl="3"/>
            <a:r>
              <a:rPr lang="fr-FR" dirty="0" smtClean="0"/>
              <a:t>IASI, JASON1, JASON2, PARASOL, POLDER, SPOT, </a:t>
            </a:r>
          </a:p>
          <a:p>
            <a:pPr marL="311400" lvl="3" indent="0">
              <a:buNone/>
            </a:pPr>
            <a:r>
              <a:rPr lang="fr-FR" dirty="0"/>
              <a:t> </a:t>
            </a:r>
            <a:r>
              <a:rPr lang="fr-FR" dirty="0" smtClean="0"/>
              <a:t>   VEGETATION (</a:t>
            </a:r>
            <a:r>
              <a:rPr lang="fr-FR" dirty="0" err="1" smtClean="0"/>
              <a:t>working</a:t>
            </a:r>
            <a:r>
              <a:rPr lang="fr-FR" dirty="0" smtClean="0"/>
              <a:t> version)</a:t>
            </a:r>
          </a:p>
          <a:p>
            <a:pPr lvl="3"/>
            <a:r>
              <a:rPr lang="fr-FR" dirty="0" err="1" smtClean="0"/>
              <a:t>Research</a:t>
            </a:r>
            <a:r>
              <a:rPr lang="fr-FR" dirty="0" smtClean="0"/>
              <a:t> of CNES keywords // IDN keywords </a:t>
            </a:r>
            <a:r>
              <a:rPr lang="fr-FR" dirty="0" err="1" smtClean="0"/>
              <a:t>mapping</a:t>
            </a:r>
            <a:endParaRPr lang="fr-FR" dirty="0" smtClean="0"/>
          </a:p>
          <a:p>
            <a:pPr lvl="4"/>
            <a:r>
              <a:rPr lang="fr-FR" dirty="0" smtClean="0"/>
              <a:t>Collaborative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r>
              <a:rPr lang="fr-FR" dirty="0" smtClean="0"/>
              <a:t> managers (CNES) and Michael </a:t>
            </a:r>
            <a:r>
              <a:rPr lang="fr-FR" dirty="0" err="1" smtClean="0"/>
              <a:t>Morahan</a:t>
            </a:r>
            <a:r>
              <a:rPr lang="fr-FR" dirty="0" smtClean="0"/>
              <a:t> (IDN)</a:t>
            </a:r>
          </a:p>
          <a:p>
            <a:pPr lvl="4"/>
            <a:endParaRPr lang="fr-FR" dirty="0"/>
          </a:p>
          <a:p>
            <a:pPr marL="311400" lvl="3" indent="0">
              <a:buNone/>
            </a:pPr>
            <a:endParaRPr lang="fr-FR" dirty="0" smtClean="0"/>
          </a:p>
          <a:p>
            <a:pPr marL="311400" lvl="3" indent="0">
              <a:buNone/>
            </a:pP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8177"/>
              </p:ext>
            </p:extLst>
          </p:nvPr>
        </p:nvGraphicFramePr>
        <p:xfrm>
          <a:off x="6711707" y="1196752"/>
          <a:ext cx="2075124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969"/>
                <a:gridCol w="1230155"/>
              </a:tblGrid>
              <a:tr h="283224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MISSION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IDN </a:t>
                      </a:r>
                      <a:r>
                        <a:rPr lang="fr-FR" sz="1400" dirty="0" err="1" smtClean="0"/>
                        <a:t>Metadata</a:t>
                      </a:r>
                      <a:endParaRPr lang="fr-FR" sz="1400" dirty="0"/>
                    </a:p>
                  </a:txBody>
                  <a:tcPr/>
                </a:tc>
              </a:tr>
              <a:tr h="205760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IASI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 (mission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baseline="0" dirty="0" err="1" smtClean="0"/>
                        <a:t>level</a:t>
                      </a:r>
                      <a:r>
                        <a:rPr lang="fr-FR" sz="1200" baseline="0" dirty="0" smtClean="0"/>
                        <a:t>)</a:t>
                      </a:r>
                      <a:endParaRPr lang="fr-FR" sz="1200" dirty="0"/>
                    </a:p>
                  </a:txBody>
                  <a:tcPr/>
                </a:tc>
              </a:tr>
              <a:tr h="254902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JASON1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</a:tr>
              <a:tr h="254902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JASON2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</a:tr>
              <a:tr h="254902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PARASOL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6</a:t>
                      </a:r>
                      <a:endParaRPr lang="fr-FR" sz="1200" dirty="0"/>
                    </a:p>
                  </a:txBody>
                  <a:tcPr/>
                </a:tc>
              </a:tr>
              <a:tr h="254902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POLDER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/>
                </a:tc>
              </a:tr>
              <a:tr h="254902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SPOT</a:t>
                      </a:r>
                      <a:endParaRPr lang="fr-F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71947" y="3621728"/>
            <a:ext cx="2088232" cy="738664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Comparative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CNES // IDN keywords </a:t>
            </a:r>
          </a:p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65746" y="5157192"/>
            <a:ext cx="1414166" cy="738664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IDN Thesaurus</a:t>
            </a:r>
          </a:p>
          <a:p>
            <a:pPr algn="ctr"/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2015 (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v8.1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148064" y="3427412"/>
            <a:ext cx="3240360" cy="523220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Correspondences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incorporated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file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65365" y="4174921"/>
            <a:ext cx="2583904" cy="30777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Correspondences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validated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cteur en angle 15"/>
          <p:cNvCxnSpPr>
            <a:stCxn id="8" idx="3"/>
            <a:endCxn id="9" idx="0"/>
          </p:cNvCxnSpPr>
          <p:nvPr/>
        </p:nvCxnSpPr>
        <p:spPr>
          <a:xfrm>
            <a:off x="2460179" y="3991060"/>
            <a:ext cx="612650" cy="1166132"/>
          </a:xfrm>
          <a:prstGeom prst="bentConnector2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476203" y="3991060"/>
            <a:ext cx="6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NOK</a:t>
            </a:r>
            <a:endParaRPr lang="fr-FR" b="1" dirty="0">
              <a:solidFill>
                <a:srgbClr val="FFC000"/>
              </a:solidFill>
            </a:endParaRPr>
          </a:p>
        </p:txBody>
      </p:sp>
      <p:cxnSp>
        <p:nvCxnSpPr>
          <p:cNvPr id="32" name="Connecteur en angle 31"/>
          <p:cNvCxnSpPr>
            <a:endCxn id="11" idx="1"/>
          </p:cNvCxnSpPr>
          <p:nvPr/>
        </p:nvCxnSpPr>
        <p:spPr>
          <a:xfrm flipV="1">
            <a:off x="3804121" y="4328810"/>
            <a:ext cx="1361244" cy="972398"/>
          </a:xfrm>
          <a:prstGeom prst="bentConnector3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2617240" y="3437062"/>
            <a:ext cx="47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046288" y="4450136"/>
            <a:ext cx="471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OK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148064" y="4644918"/>
            <a:ext cx="3816424" cy="1169551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Temporary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correspondences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validated</a:t>
            </a: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à"/>
            </a:pP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Pending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integration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 the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next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version of IDN Thesaurus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scheduled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for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march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2016</a:t>
            </a:r>
          </a:p>
          <a:p>
            <a:pPr marL="285750" indent="-285750">
              <a:buFont typeface="Wingdings"/>
              <a:buChar char="à"/>
            </a:pP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Request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on </a:t>
            </a:r>
            <a:r>
              <a:rPr lang="fr-FR" sz="14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going</a:t>
            </a:r>
            <a:r>
              <a:rPr lang="fr-FR" sz="1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for the new issue of IDN thesaurus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Connecteur droit avec flèche 42"/>
          <p:cNvCxnSpPr>
            <a:stCxn id="9" idx="3"/>
          </p:cNvCxnSpPr>
          <p:nvPr/>
        </p:nvCxnSpPr>
        <p:spPr>
          <a:xfrm>
            <a:off x="3779912" y="5526524"/>
            <a:ext cx="1368152" cy="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4046289" y="5526524"/>
            <a:ext cx="66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NOK</a:t>
            </a:r>
            <a:endParaRPr lang="fr-FR" b="1" dirty="0">
              <a:solidFill>
                <a:srgbClr val="FFC000"/>
              </a:solidFill>
            </a:endParaRPr>
          </a:p>
        </p:txBody>
      </p:sp>
      <p:cxnSp>
        <p:nvCxnSpPr>
          <p:cNvPr id="54" name="Connecteur droit avec flèche 53"/>
          <p:cNvCxnSpPr/>
          <p:nvPr/>
        </p:nvCxnSpPr>
        <p:spPr>
          <a:xfrm>
            <a:off x="2460179" y="3789040"/>
            <a:ext cx="2687885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3686584" y="6070032"/>
            <a:ext cx="4728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  <a:sym typeface="Wingdings" panose="05000000000000000000" pitchFamily="2" charset="2"/>
              </a:rPr>
              <a:t>Keywords </a:t>
            </a:r>
            <a:r>
              <a:rPr lang="fr-FR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mapping</a:t>
            </a:r>
            <a:r>
              <a:rPr lang="fr-FR" dirty="0" smtClean="0">
                <a:solidFill>
                  <a:srgbClr val="00B050"/>
                </a:solidFill>
                <a:sym typeface="Wingdings" panose="05000000000000000000" pitchFamily="2" charset="2"/>
              </a:rPr>
              <a:t> OK for all </a:t>
            </a:r>
            <a:r>
              <a:rPr lang="fr-FR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reviewed</a:t>
            </a:r>
            <a:r>
              <a:rPr lang="fr-FR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fr-FR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projects</a:t>
            </a:r>
            <a:endParaRPr lang="fr-FR" dirty="0">
              <a:sym typeface="Wingdings" panose="05000000000000000000" pitchFamily="2" charset="2"/>
            </a:endParaRPr>
          </a:p>
        </p:txBody>
      </p:sp>
      <p:sp>
        <p:nvSpPr>
          <p:cNvPr id="56" name="Flèche droite 55"/>
          <p:cNvSpPr/>
          <p:nvPr/>
        </p:nvSpPr>
        <p:spPr>
          <a:xfrm>
            <a:off x="3160987" y="6116199"/>
            <a:ext cx="477999" cy="276999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179512" y="3284984"/>
            <a:ext cx="8856984" cy="278504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8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CREATION OF CNES METADATA FOR THE IDN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CF0C526-BD89-4144-8E0F-45126FE564DF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101" y="2316009"/>
            <a:ext cx="5877161" cy="3964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67543" y="4787828"/>
            <a:ext cx="4367187" cy="1077218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005191"/>
                </a:solidFill>
              </a:rPr>
              <a:t>P</a:t>
            </a:r>
            <a:r>
              <a:rPr lang="fr-FR" sz="1600" b="1" dirty="0" smtClean="0">
                <a:solidFill>
                  <a:srgbClr val="005191"/>
                </a:solidFill>
              </a:rPr>
              <a:t>arent </a:t>
            </a:r>
            <a:r>
              <a:rPr lang="fr-FR" sz="1600" b="1" dirty="0" err="1" smtClean="0">
                <a:solidFill>
                  <a:srgbClr val="005191"/>
                </a:solidFill>
              </a:rPr>
              <a:t>terms</a:t>
            </a:r>
            <a:r>
              <a:rPr lang="fr-FR" sz="1600" b="1" dirty="0" smtClean="0">
                <a:solidFill>
                  <a:srgbClr val="005191"/>
                </a:solidFill>
              </a:rPr>
              <a:t> </a:t>
            </a:r>
            <a:r>
              <a:rPr lang="fr-FR" sz="1600" b="1" dirty="0" err="1" smtClean="0">
                <a:solidFill>
                  <a:srgbClr val="005191"/>
                </a:solidFill>
              </a:rPr>
              <a:t>tree</a:t>
            </a:r>
            <a:r>
              <a:rPr lang="fr-FR" sz="1600" b="1" dirty="0" smtClean="0">
                <a:solidFill>
                  <a:srgbClr val="005191"/>
                </a:solidFill>
              </a:rPr>
              <a:t> </a:t>
            </a:r>
            <a:r>
              <a:rPr lang="fr-FR" sz="1600" b="1" dirty="0" err="1" smtClean="0">
                <a:solidFill>
                  <a:srgbClr val="005191"/>
                </a:solidFill>
              </a:rPr>
              <a:t>taken</a:t>
            </a:r>
            <a:r>
              <a:rPr lang="fr-FR" sz="1600" b="1" dirty="0" smtClean="0">
                <a:solidFill>
                  <a:srgbClr val="005191"/>
                </a:solidFill>
              </a:rPr>
              <a:t> </a:t>
            </a:r>
            <a:r>
              <a:rPr lang="fr-FR" sz="1600" b="1" dirty="0" err="1" smtClean="0">
                <a:solidFill>
                  <a:srgbClr val="005191"/>
                </a:solidFill>
              </a:rPr>
              <a:t>into</a:t>
            </a:r>
            <a:r>
              <a:rPr lang="fr-FR" sz="1600" b="1" dirty="0" smtClean="0">
                <a:solidFill>
                  <a:srgbClr val="005191"/>
                </a:solidFill>
              </a:rPr>
              <a:t> </a:t>
            </a:r>
            <a:r>
              <a:rPr lang="fr-FR" sz="1600" b="1" dirty="0" err="1" smtClean="0">
                <a:solidFill>
                  <a:srgbClr val="005191"/>
                </a:solidFill>
              </a:rPr>
              <a:t>account</a:t>
            </a:r>
            <a:r>
              <a:rPr lang="fr-FR" sz="1600" b="1" dirty="0" smtClean="0">
                <a:solidFill>
                  <a:srgbClr val="005191"/>
                </a:solidFill>
              </a:rPr>
              <a:t> </a:t>
            </a:r>
            <a:endParaRPr lang="fr-FR" sz="1600" b="1" dirty="0">
              <a:solidFill>
                <a:srgbClr val="00519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5191"/>
                </a:solidFill>
              </a:rPr>
              <a:t>1 CNES keyword </a:t>
            </a:r>
            <a:r>
              <a:rPr lang="fr-FR" sz="1600" b="1" dirty="0" smtClean="0">
                <a:solidFill>
                  <a:srgbClr val="005191"/>
                </a:solidFill>
                <a:sym typeface="Wingdings" panose="05000000000000000000" pitchFamily="2" charset="2"/>
              </a:rPr>
              <a:t> 1…N IDN keyword(s)</a:t>
            </a:r>
            <a:endParaRPr lang="fr-FR" sz="1600" b="1" dirty="0" smtClean="0">
              <a:solidFill>
                <a:srgbClr val="00519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 smtClean="0">
                <a:solidFill>
                  <a:srgbClr val="005191"/>
                </a:solidFill>
              </a:rPr>
              <a:t>1 CNES keyword </a:t>
            </a:r>
            <a:r>
              <a:rPr lang="fr-FR" sz="1600" b="1" dirty="0" smtClean="0">
                <a:solidFill>
                  <a:srgbClr val="005191"/>
                </a:solidFill>
                <a:sym typeface="Wingdings" panose="05000000000000000000" pitchFamily="2" charset="2"/>
              </a:rPr>
              <a:t> </a:t>
            </a:r>
            <a:r>
              <a:rPr lang="fr-FR" sz="1600" b="1" dirty="0" err="1" smtClean="0">
                <a:solidFill>
                  <a:srgbClr val="005191"/>
                </a:solidFill>
                <a:sym typeface="Wingdings" panose="05000000000000000000" pitchFamily="2" charset="2"/>
              </a:rPr>
              <a:t>Different</a:t>
            </a:r>
            <a:r>
              <a:rPr lang="fr-FR" sz="1600" b="1" dirty="0" smtClean="0">
                <a:solidFill>
                  <a:srgbClr val="005191"/>
                </a:solidFill>
                <a:sym typeface="Wingdings" panose="05000000000000000000" pitchFamily="2" charset="2"/>
              </a:rPr>
              <a:t> </a:t>
            </a:r>
            <a:r>
              <a:rPr lang="fr-FR" sz="1600" b="1" dirty="0" err="1" smtClean="0">
                <a:solidFill>
                  <a:srgbClr val="005191"/>
                </a:solidFill>
                <a:sym typeface="Wingdings" panose="05000000000000000000" pitchFamily="2" charset="2"/>
              </a:rPr>
              <a:t>correspondences</a:t>
            </a:r>
            <a:r>
              <a:rPr lang="fr-FR" sz="1600" b="1" dirty="0" smtClean="0">
                <a:solidFill>
                  <a:srgbClr val="005191"/>
                </a:solidFill>
                <a:sym typeface="Wingdings" panose="05000000000000000000" pitchFamily="2" charset="2"/>
              </a:rPr>
              <a:t> </a:t>
            </a:r>
            <a:r>
              <a:rPr lang="fr-FR" sz="1600" b="1" dirty="0" err="1" smtClean="0">
                <a:solidFill>
                  <a:srgbClr val="005191"/>
                </a:solidFill>
                <a:sym typeface="Wingdings" panose="05000000000000000000" pitchFamily="2" charset="2"/>
              </a:rPr>
              <a:t>depending</a:t>
            </a:r>
            <a:r>
              <a:rPr lang="fr-FR" sz="1600" b="1" dirty="0" smtClean="0">
                <a:solidFill>
                  <a:srgbClr val="005191"/>
                </a:solidFill>
                <a:sym typeface="Wingdings" panose="05000000000000000000" pitchFamily="2" charset="2"/>
              </a:rPr>
              <a:t> on the mission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1" name="Espace réservé du contenu 5"/>
          <p:cNvSpPr txBox="1">
            <a:spLocks/>
          </p:cNvSpPr>
          <p:nvPr/>
        </p:nvSpPr>
        <p:spPr>
          <a:xfrm>
            <a:off x="310952" y="1184526"/>
            <a:ext cx="876255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2000" kern="120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  <a:defRPr lang="fr-FR"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Char char=""/>
              <a:defRPr lang="fr-FR"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Font typeface="Wingdings 2" pitchFamily="18" charset="2"/>
              <a:buChar char="è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fr-FR" dirty="0" smtClean="0"/>
              <a:t>CNES </a:t>
            </a:r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 for the IDN</a:t>
            </a:r>
          </a:p>
          <a:p>
            <a:pPr lvl="3"/>
            <a:r>
              <a:rPr lang="fr-FR" sz="1400" dirty="0" smtClean="0"/>
              <a:t>The </a:t>
            </a:r>
            <a:r>
              <a:rPr lang="fr-FR" sz="1400" dirty="0" err="1" smtClean="0"/>
              <a:t>same</a:t>
            </a:r>
            <a:r>
              <a:rPr lang="fr-FR" sz="1400" dirty="0" smtClean="0"/>
              <a:t> as CNES </a:t>
            </a:r>
            <a:r>
              <a:rPr lang="fr-FR" sz="1400" dirty="0" err="1" smtClean="0"/>
              <a:t>metadata</a:t>
            </a:r>
            <a:r>
              <a:rPr lang="fr-FR" sz="1400" dirty="0" smtClean="0"/>
              <a:t> for REFLECS + ‘_IDN’ </a:t>
            </a:r>
            <a:r>
              <a:rPr lang="fr-FR" sz="1400" dirty="0" err="1" smtClean="0"/>
              <a:t>suffix</a:t>
            </a:r>
            <a:r>
              <a:rPr lang="fr-FR" sz="1400" dirty="0" smtClean="0"/>
              <a:t> </a:t>
            </a:r>
            <a:r>
              <a:rPr lang="fr-FR" sz="1100" dirty="0" smtClean="0"/>
              <a:t>(ex: 54736f5916e9134386cb9725dbbe67ae_IDN.xml)</a:t>
            </a:r>
          </a:p>
          <a:p>
            <a:pPr lvl="2"/>
            <a:endParaRPr lang="fr-FR" dirty="0" smtClean="0"/>
          </a:p>
          <a:p>
            <a:pPr lvl="2"/>
            <a:r>
              <a:rPr lang="fr-FR" dirty="0" err="1" smtClean="0"/>
              <a:t>Creation</a:t>
            </a:r>
            <a:r>
              <a:rPr lang="fr-FR" dirty="0" smtClean="0"/>
              <a:t> of a script run_inventory_IDN.sh </a:t>
            </a:r>
            <a:endParaRPr lang="fr-FR" dirty="0"/>
          </a:p>
          <a:p>
            <a:pPr lvl="3"/>
            <a:r>
              <a:rPr lang="fr-FR" sz="1400" dirty="0" err="1" smtClean="0"/>
              <a:t>Based</a:t>
            </a:r>
            <a:r>
              <a:rPr lang="fr-FR" sz="1400" dirty="0" smtClean="0"/>
              <a:t> on a </a:t>
            </a:r>
            <a:r>
              <a:rPr lang="fr-FR" sz="1400" dirty="0" err="1" smtClean="0"/>
              <a:t>mapping</a:t>
            </a:r>
            <a:r>
              <a:rPr lang="fr-FR" sz="1400" dirty="0" smtClean="0"/>
              <a:t> file for keywords</a:t>
            </a:r>
          </a:p>
          <a:p>
            <a:pPr lvl="3"/>
            <a:endParaRPr lang="fr-FR" sz="1400" dirty="0" smtClean="0"/>
          </a:p>
          <a:p>
            <a:pPr lvl="2"/>
            <a:r>
              <a:rPr lang="fr-FR" dirty="0" smtClean="0"/>
              <a:t>Keywords </a:t>
            </a:r>
            <a:r>
              <a:rPr lang="fr-FR" dirty="0" err="1" smtClean="0"/>
              <a:t>processing</a:t>
            </a:r>
            <a:r>
              <a:rPr lang="fr-FR" dirty="0" smtClean="0"/>
              <a:t> (CNES//IDN)</a:t>
            </a:r>
          </a:p>
          <a:p>
            <a:pPr lvl="3"/>
            <a:r>
              <a:rPr lang="fr-FR" sz="1400" dirty="0" err="1" smtClean="0"/>
              <a:t>Mapping</a:t>
            </a:r>
            <a:r>
              <a:rPr lang="fr-FR" sz="1400" dirty="0" smtClean="0"/>
              <a:t> file (XML)</a:t>
            </a:r>
          </a:p>
          <a:p>
            <a:pPr marL="311400" lvl="3" indent="0">
              <a:buFont typeface="Wingdings 2" pitchFamily="18" charset="2"/>
              <a:buNone/>
            </a:pPr>
            <a:endParaRPr lang="fr-FR" dirty="0"/>
          </a:p>
        </p:txBody>
      </p:sp>
      <p:sp>
        <p:nvSpPr>
          <p:cNvPr id="3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526800"/>
            <a:ext cx="5400000" cy="216000"/>
          </a:xfrm>
        </p:spPr>
        <p:txBody>
          <a:bodyPr/>
          <a:lstStyle/>
          <a:p>
            <a:r>
              <a:rPr lang="fr-FR" dirty="0"/>
              <a:t>CEOS-WGISS-40 ‘</a:t>
            </a:r>
            <a:r>
              <a:rPr lang="en-GB" dirty="0"/>
              <a:t>CNES Technical Work to Feed the IDN’</a:t>
            </a:r>
            <a:endParaRPr lang="fr-FR" dirty="0"/>
          </a:p>
          <a:p>
            <a:endParaRPr lang="fr-FR" dirty="0"/>
          </a:p>
        </p:txBody>
      </p:sp>
      <p:sp>
        <p:nvSpPr>
          <p:cNvPr id="36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5894784" y="6526800"/>
            <a:ext cx="2133600" cy="216000"/>
          </a:xfrm>
        </p:spPr>
        <p:txBody>
          <a:bodyPr/>
          <a:lstStyle/>
          <a:p>
            <a:r>
              <a:rPr lang="fr-FR" dirty="0"/>
              <a:t>2015-10-01</a:t>
            </a:r>
            <a:endParaRPr lang="fr-FR" dirty="0"/>
          </a:p>
        </p:txBody>
      </p:sp>
      <p:sp>
        <p:nvSpPr>
          <p:cNvPr id="37" name="Flèche droite 36"/>
          <p:cNvSpPr/>
          <p:nvPr/>
        </p:nvSpPr>
        <p:spPr>
          <a:xfrm>
            <a:off x="3972961" y="6172263"/>
            <a:ext cx="383015" cy="1385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51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7" name="ZoneTexte 1026"/>
          <p:cNvSpPr txBox="1"/>
          <p:nvPr/>
        </p:nvSpPr>
        <p:spPr>
          <a:xfrm>
            <a:off x="4355976" y="6041520"/>
            <a:ext cx="1177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005191"/>
                </a:solidFill>
              </a:rPr>
              <a:t>Examples</a:t>
            </a:r>
            <a:endParaRPr lang="fr-FR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EXAMPLES : </a:t>
            </a:r>
            <a:r>
              <a:rPr lang="fr-FR" dirty="0" err="1" smtClean="0"/>
              <a:t>keywordS</a:t>
            </a:r>
            <a:r>
              <a:rPr lang="fr-FR" dirty="0" smtClean="0"/>
              <a:t> MATCHES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2015-10-01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CEOS-WGISS-40 ‘</a:t>
            </a:r>
            <a:r>
              <a:rPr lang="en-GB" dirty="0"/>
              <a:t>CNES Technical Work to Feed the IDN’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2" name="Espace réservé du contenu 5"/>
          <p:cNvSpPr txBox="1">
            <a:spLocks/>
          </p:cNvSpPr>
          <p:nvPr/>
        </p:nvSpPr>
        <p:spPr>
          <a:xfrm>
            <a:off x="310952" y="1184526"/>
            <a:ext cx="876255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2000" kern="1200">
                <a:solidFill>
                  <a:srgbClr val="EC730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None/>
              <a:defRPr lang="fr-FR"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SzPct val="80000"/>
              <a:buFont typeface="Wingdings 2" pitchFamily="18" charset="2"/>
              <a:buChar char=""/>
              <a:defRPr lang="fr-FR"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Font typeface="Wingdings 2" pitchFamily="18" charset="2"/>
              <a:buChar char="è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20000" indent="-228600" algn="l" defTabSz="914400" rtl="0" eaLnBrk="1" latinLnBrk="0" hangingPunct="1">
              <a:spcBef>
                <a:spcPct val="20000"/>
              </a:spcBef>
              <a:buClr>
                <a:srgbClr val="EC7305"/>
              </a:buClr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fr-FR" b="1" dirty="0" smtClean="0">
                <a:solidFill>
                  <a:srgbClr val="005191"/>
                </a:solidFill>
              </a:rPr>
              <a:t>1 </a:t>
            </a:r>
            <a:r>
              <a:rPr lang="fr-FR" b="1" dirty="0">
                <a:solidFill>
                  <a:srgbClr val="005191"/>
                </a:solidFill>
              </a:rPr>
              <a:t>CNES keyword </a:t>
            </a:r>
            <a:r>
              <a:rPr lang="fr-FR" b="1" dirty="0">
                <a:solidFill>
                  <a:srgbClr val="005191"/>
                </a:solidFill>
                <a:sym typeface="Wingdings" panose="05000000000000000000" pitchFamily="2" charset="2"/>
              </a:rPr>
              <a:t> </a:t>
            </a:r>
            <a:r>
              <a:rPr lang="fr-FR" b="1" dirty="0">
                <a:solidFill>
                  <a:srgbClr val="00B050"/>
                </a:solidFill>
                <a:sym typeface="Wingdings" panose="05000000000000000000" pitchFamily="2" charset="2"/>
              </a:rPr>
              <a:t>1…N IDN keyword(s</a:t>
            </a:r>
            <a:r>
              <a:rPr lang="fr-F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)</a:t>
            </a:r>
          </a:p>
          <a:p>
            <a:pPr lvl="2"/>
            <a:endParaRPr lang="fr-FR" b="1" dirty="0" smtClean="0">
              <a:solidFill>
                <a:srgbClr val="005191"/>
              </a:solidFill>
              <a:sym typeface="Wingdings" panose="05000000000000000000" pitchFamily="2" charset="2"/>
            </a:endParaRPr>
          </a:p>
          <a:p>
            <a:endParaRPr lang="fr-FR" b="1" dirty="0">
              <a:solidFill>
                <a:srgbClr val="005191"/>
              </a:solidFill>
              <a:sym typeface="Wingdings" panose="05000000000000000000" pitchFamily="2" charset="2"/>
            </a:endParaRPr>
          </a:p>
          <a:p>
            <a:pPr lvl="2"/>
            <a:endParaRPr lang="fr-FR" b="1" dirty="0">
              <a:solidFill>
                <a:srgbClr val="005191"/>
              </a:solidFill>
              <a:sym typeface="Wingdings" panose="05000000000000000000" pitchFamily="2" charset="2"/>
            </a:endParaRPr>
          </a:p>
          <a:p>
            <a:pPr lvl="2"/>
            <a:endParaRPr lang="fr-FR" dirty="0">
              <a:sym typeface="Wingdings" panose="05000000000000000000" pitchFamily="2" charset="2"/>
            </a:endParaRPr>
          </a:p>
          <a:p>
            <a:pPr lvl="2"/>
            <a:endParaRPr lang="fr-FR" dirty="0" smtClean="0"/>
          </a:p>
          <a:p>
            <a:pPr lvl="2"/>
            <a:r>
              <a:rPr lang="fr-FR" b="1" dirty="0" smtClean="0">
                <a:solidFill>
                  <a:srgbClr val="005191"/>
                </a:solidFill>
              </a:rPr>
              <a:t>1 </a:t>
            </a:r>
            <a:r>
              <a:rPr lang="fr-FR" b="1" dirty="0">
                <a:solidFill>
                  <a:srgbClr val="005191"/>
                </a:solidFill>
              </a:rPr>
              <a:t>CNES keyword </a:t>
            </a:r>
            <a:r>
              <a:rPr lang="fr-FR" b="1" dirty="0" smtClean="0">
                <a:solidFill>
                  <a:srgbClr val="005191"/>
                </a:solidFill>
                <a:sym typeface="Wingdings" panose="05000000000000000000" pitchFamily="2" charset="2"/>
              </a:rPr>
              <a:t> </a:t>
            </a:r>
            <a:r>
              <a:rPr lang="fr-FR" b="1" dirty="0" err="1">
                <a:solidFill>
                  <a:srgbClr val="00B050"/>
                </a:solidFill>
                <a:sym typeface="Wingdings" panose="05000000000000000000" pitchFamily="2" charset="2"/>
              </a:rPr>
              <a:t>Different</a:t>
            </a:r>
            <a:r>
              <a:rPr lang="fr-FR" b="1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fr-F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keywords </a:t>
            </a:r>
            <a:r>
              <a:rPr lang="fr-FR" b="1" dirty="0" err="1">
                <a:solidFill>
                  <a:srgbClr val="00B050"/>
                </a:solidFill>
                <a:sym typeface="Wingdings" panose="05000000000000000000" pitchFamily="2" charset="2"/>
              </a:rPr>
              <a:t>depending</a:t>
            </a:r>
            <a:r>
              <a:rPr lang="fr-FR" b="1" dirty="0">
                <a:solidFill>
                  <a:srgbClr val="00B050"/>
                </a:solidFill>
                <a:sym typeface="Wingdings" panose="05000000000000000000" pitchFamily="2" charset="2"/>
              </a:rPr>
              <a:t> on the </a:t>
            </a:r>
            <a:r>
              <a:rPr lang="fr-FR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mission</a:t>
            </a:r>
          </a:p>
          <a:p>
            <a:pPr lvl="2"/>
            <a:endParaRPr lang="fr-FR" b="1" dirty="0">
              <a:solidFill>
                <a:srgbClr val="005191"/>
              </a:solidFill>
              <a:sym typeface="Wingdings" panose="05000000000000000000" pitchFamily="2" charset="2"/>
            </a:endParaRPr>
          </a:p>
          <a:p>
            <a:pPr lvl="2"/>
            <a:endParaRPr lang="fr-FR" b="1" dirty="0">
              <a:solidFill>
                <a:srgbClr val="FF0000"/>
              </a:solidFill>
            </a:endParaRPr>
          </a:p>
          <a:p>
            <a:pPr marL="311400" lvl="3" indent="0">
              <a:buFont typeface="Wingdings 2" pitchFamily="18" charset="2"/>
              <a:buNone/>
            </a:pP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355976" y="3960075"/>
            <a:ext cx="34360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glacier topography/ice sheet topography </a:t>
            </a:r>
            <a:endParaRPr lang="fr-FR" sz="1400" b="1" dirty="0"/>
          </a:p>
        </p:txBody>
      </p:sp>
      <p:sp>
        <p:nvSpPr>
          <p:cNvPr id="25" name="Double flèche horizontale 24"/>
          <p:cNvSpPr/>
          <p:nvPr/>
        </p:nvSpPr>
        <p:spPr>
          <a:xfrm>
            <a:off x="3749141" y="4113964"/>
            <a:ext cx="432048" cy="138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1658355" y="377541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5191"/>
                </a:solidFill>
              </a:rPr>
              <a:t>CNES</a:t>
            </a:r>
            <a:endParaRPr lang="fr-FR" sz="1600" b="1" dirty="0">
              <a:solidFill>
                <a:srgbClr val="00519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11774" y="5373216"/>
            <a:ext cx="4480706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EARTH SCIENCE&gt;</a:t>
            </a:r>
            <a:r>
              <a:rPr lang="en-US" sz="1200" b="1" dirty="0" smtClean="0"/>
              <a:t>TERRESTRIAL HYDROSPHERE</a:t>
            </a:r>
            <a:r>
              <a:rPr lang="en-US" sz="1200" dirty="0"/>
              <a:t>&gt;</a:t>
            </a:r>
            <a:r>
              <a:rPr lang="en-US" sz="1200" dirty="0" smtClean="0"/>
              <a:t>GLACIERS/ICE SHEETS</a:t>
            </a:r>
            <a:endParaRPr lang="fr-FR" sz="1200" dirty="0"/>
          </a:p>
        </p:txBody>
      </p:sp>
      <p:sp>
        <p:nvSpPr>
          <p:cNvPr id="28" name="Rectangle 27"/>
          <p:cNvSpPr/>
          <p:nvPr/>
        </p:nvSpPr>
        <p:spPr>
          <a:xfrm>
            <a:off x="5424773" y="4808866"/>
            <a:ext cx="3467707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EARTH SCIENCE&gt;</a:t>
            </a:r>
            <a:r>
              <a:rPr lang="en-US" sz="1200" b="1" dirty="0" smtClean="0"/>
              <a:t>CRYOSPHERE</a:t>
            </a:r>
            <a:r>
              <a:rPr lang="en-US" sz="1200" dirty="0"/>
              <a:t>&gt;</a:t>
            </a:r>
            <a:r>
              <a:rPr lang="en-US" sz="1200" dirty="0" smtClean="0"/>
              <a:t>GLACIERS/ICE SHEETS</a:t>
            </a:r>
            <a:endParaRPr lang="fr-FR" sz="1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5749968" y="3637109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B050"/>
                </a:solidFill>
              </a:rPr>
              <a:t>IDN</a:t>
            </a:r>
            <a:endParaRPr lang="fr-FR" sz="1600" b="1" dirty="0">
              <a:solidFill>
                <a:srgbClr val="00B050"/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5147629" y="4252464"/>
            <a:ext cx="0" cy="11207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572000" y="4514636"/>
            <a:ext cx="636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005191"/>
                </a:solidFill>
              </a:rPr>
              <a:t>JASON</a:t>
            </a:r>
            <a:endParaRPr lang="fr-FR" sz="1200" b="1" dirty="0">
              <a:solidFill>
                <a:srgbClr val="005191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377055" y="435697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005191"/>
                </a:solidFill>
              </a:rPr>
              <a:t>CRYOSAT *</a:t>
            </a:r>
            <a:endParaRPr lang="fr-FR" sz="1200" b="1" dirty="0">
              <a:solidFill>
                <a:srgbClr val="005191"/>
              </a:solidFill>
            </a:endParaRP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6228295" y="4252464"/>
            <a:ext cx="359929" cy="53917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98612" y="4113964"/>
            <a:ext cx="34014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glacier topography/ice sheet topography </a:t>
            </a:r>
            <a:r>
              <a:rPr lang="en-US" sz="1400" b="1" dirty="0" smtClean="0"/>
              <a:t>     </a:t>
            </a:r>
            <a:r>
              <a:rPr lang="en-US" sz="1400" dirty="0" smtClean="0"/>
              <a:t>(</a:t>
            </a:r>
            <a:r>
              <a:rPr lang="en-US" sz="1200" dirty="0"/>
              <a:t>EARTH_SCIENCES&gt;LAND_SURFACES&gt;GLACIOLOGY) </a:t>
            </a:r>
            <a:endParaRPr lang="fr-FR" sz="1200" dirty="0"/>
          </a:p>
        </p:txBody>
      </p:sp>
      <p:sp>
        <p:nvSpPr>
          <p:cNvPr id="35" name="ZoneTexte 34"/>
          <p:cNvSpPr txBox="1"/>
          <p:nvPr/>
        </p:nvSpPr>
        <p:spPr>
          <a:xfrm>
            <a:off x="251521" y="1854547"/>
            <a:ext cx="29051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/>
              <a:t>urban</a:t>
            </a:r>
            <a:r>
              <a:rPr lang="fr-FR" sz="1400" b="1" dirty="0"/>
              <a:t> </a:t>
            </a:r>
            <a:r>
              <a:rPr lang="fr-FR" sz="1400" dirty="0"/>
              <a:t>(EARTH_SCIENCES&gt;LAND_SURFACES&gt;LAND_USE_PLANNING)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780023" y="1746826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400" b="1" dirty="0"/>
              <a:t>URBAN </a:t>
            </a:r>
            <a:r>
              <a:rPr lang="en-US" sz="1400" b="1" dirty="0" smtClean="0"/>
              <a:t>LANDS </a:t>
            </a:r>
            <a:r>
              <a:rPr lang="en-US" sz="1400" dirty="0" smtClean="0"/>
              <a:t>(EARTH SCIENCE&gt;BIOSPHERE&gt;TERRESTRIAL ECOSYSTEMS)</a:t>
            </a:r>
            <a:endParaRPr lang="en-US" sz="1400" dirty="0"/>
          </a:p>
          <a:p>
            <a:pPr fontAlgn="ctr"/>
            <a:r>
              <a:rPr lang="en-US" sz="1400" b="1" dirty="0"/>
              <a:t>URBAN AREAS </a:t>
            </a:r>
            <a:r>
              <a:rPr lang="en-US" sz="1400" dirty="0" smtClean="0"/>
              <a:t>(EARTH SCIENCE&gt;HUMAN DIMENSIONS&gt;HUMAN SETTLEMENTS)</a:t>
            </a:r>
            <a:endParaRPr lang="fr-FR" sz="1400" dirty="0"/>
          </a:p>
        </p:txBody>
      </p:sp>
      <p:sp>
        <p:nvSpPr>
          <p:cNvPr id="37" name="Double flèche horizontale 36"/>
          <p:cNvSpPr/>
          <p:nvPr/>
        </p:nvSpPr>
        <p:spPr>
          <a:xfrm>
            <a:off x="3259646" y="2085379"/>
            <a:ext cx="432048" cy="138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251522" y="1800686"/>
            <a:ext cx="2905140" cy="8463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3788060" y="1746826"/>
            <a:ext cx="4888507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338505" y="3785396"/>
            <a:ext cx="3287772" cy="867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4283968" y="3683730"/>
            <a:ext cx="4680520" cy="218131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4283968" y="5935910"/>
            <a:ext cx="2237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5191"/>
                </a:solidFill>
              </a:rPr>
              <a:t>* </a:t>
            </a:r>
            <a:r>
              <a:rPr lang="fr-FR" sz="1600" dirty="0" err="1">
                <a:solidFill>
                  <a:srgbClr val="005191"/>
                </a:solidFill>
              </a:rPr>
              <a:t>u</a:t>
            </a:r>
            <a:r>
              <a:rPr lang="fr-FR" sz="1600" dirty="0" err="1" smtClean="0">
                <a:solidFill>
                  <a:srgbClr val="005191"/>
                </a:solidFill>
              </a:rPr>
              <a:t>nprocessed</a:t>
            </a:r>
            <a:r>
              <a:rPr lang="fr-FR" sz="1600" dirty="0" smtClean="0">
                <a:solidFill>
                  <a:srgbClr val="005191"/>
                </a:solidFill>
              </a:rPr>
              <a:t> for </a:t>
            </a:r>
            <a:r>
              <a:rPr lang="fr-FR" sz="1600" dirty="0" err="1" smtClean="0">
                <a:solidFill>
                  <a:srgbClr val="005191"/>
                </a:solidFill>
              </a:rPr>
              <a:t>now</a:t>
            </a:r>
            <a:endParaRPr lang="fr-FR" sz="16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4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FECD-0849-499D-8272-A716B2A1E4A5}" type="datetime1">
              <a:rPr lang="fr-FR" smtClean="0"/>
              <a:t>30/09/2015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CEOS-WGISS-40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5543708" cy="2864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3" b="-248"/>
          <a:stretch/>
        </p:blipFill>
        <p:spPr bwMode="auto">
          <a:xfrm>
            <a:off x="2771800" y="2420888"/>
            <a:ext cx="4933950" cy="42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5940152" y="364511"/>
            <a:ext cx="2535188" cy="92333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2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53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Example</a:t>
            </a:r>
            <a:r>
              <a:rPr lang="fr-FR" dirty="0" smtClean="0"/>
              <a:t> of </a:t>
            </a:r>
          </a:p>
          <a:p>
            <a:pPr algn="ctr"/>
            <a:r>
              <a:rPr lang="fr-FR" dirty="0" smtClean="0"/>
              <a:t>CNES </a:t>
            </a:r>
            <a:r>
              <a:rPr lang="fr-FR" dirty="0" err="1" smtClean="0"/>
              <a:t>Metadata</a:t>
            </a:r>
            <a:r>
              <a:rPr lang="fr-FR" dirty="0" smtClean="0"/>
              <a:t> (JASON1) in IDN </a:t>
            </a:r>
            <a:r>
              <a:rPr lang="fr-FR" dirty="0" err="1" smtClean="0"/>
              <a:t>catalog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775967" y="5733256"/>
            <a:ext cx="1003945" cy="432048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923928" y="5744289"/>
            <a:ext cx="3024336" cy="2769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CNES </a:t>
            </a:r>
            <a:r>
              <a:rPr lang="fr-FR" sz="12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</a:t>
            </a:r>
            <a:r>
              <a:rPr lang="fr-FR" sz="1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r>
              <a:rPr lang="fr-FR" sz="1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(CNES)</a:t>
            </a:r>
            <a:endParaRPr lang="fr-FR" sz="1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69146" y="6170984"/>
            <a:ext cx="908938" cy="29641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923928" y="6180692"/>
            <a:ext cx="3024335" cy="27699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12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Societal</a:t>
            </a:r>
            <a:r>
              <a:rPr lang="fr-FR" sz="1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lang="fr-FR" sz="12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Areas (CNES)</a:t>
            </a:r>
            <a:endParaRPr lang="fr-FR" sz="12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75967" y="2636912"/>
            <a:ext cx="4929783" cy="720080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861473" y="2974993"/>
            <a:ext cx="2170781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fr-FR" sz="1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fr-FR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CNES//IDN keywords </a:t>
            </a:r>
            <a:r>
              <a:rPr lang="fr-FR" sz="12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endParaRPr lang="fr-FR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93454" y="3717032"/>
            <a:ext cx="2790082" cy="504056"/>
          </a:xfrm>
          <a:prstGeom prst="rect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B05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542634" y="3841595"/>
            <a:ext cx="2379424" cy="27699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ISO </a:t>
            </a:r>
            <a:r>
              <a:rPr lang="fr-FR" sz="1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fr-FR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</a:t>
            </a:r>
            <a:r>
              <a:rPr lang="fr-FR" sz="1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(CNES)</a:t>
            </a:r>
            <a:endParaRPr lang="fr-FR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7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FUTURE ACHIEVEMENTS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THESAURUS EVOLUTION</a:t>
            </a:r>
          </a:p>
          <a:p>
            <a:pPr lvl="2"/>
            <a:r>
              <a:rPr lang="fr-FR" dirty="0" smtClean="0"/>
              <a:t>IDN Thesaurus</a:t>
            </a:r>
          </a:p>
          <a:p>
            <a:pPr lvl="3"/>
            <a:r>
              <a:rPr lang="fr-FR" dirty="0" smtClean="0"/>
              <a:t>New versions </a:t>
            </a:r>
            <a:r>
              <a:rPr lang="fr-FR" dirty="0" err="1" smtClean="0"/>
              <a:t>planned</a:t>
            </a:r>
            <a:r>
              <a:rPr lang="fr-FR" dirty="0" smtClean="0"/>
              <a:t> : </a:t>
            </a:r>
            <a:r>
              <a:rPr lang="fr-FR" dirty="0" err="1" smtClean="0"/>
              <a:t>march</a:t>
            </a:r>
            <a:r>
              <a:rPr lang="fr-FR" dirty="0" smtClean="0"/>
              <a:t> 2016 (v8.2) and </a:t>
            </a:r>
            <a:r>
              <a:rPr lang="fr-FR" dirty="0" err="1" smtClean="0"/>
              <a:t>october</a:t>
            </a:r>
            <a:r>
              <a:rPr lang="fr-FR" dirty="0" smtClean="0"/>
              <a:t> 2016 (v8.3)	</a:t>
            </a:r>
          </a:p>
          <a:p>
            <a:pPr lvl="4"/>
            <a:r>
              <a:rPr lang="fr-FR" dirty="0" err="1" smtClean="0"/>
              <a:t>Keep</a:t>
            </a:r>
            <a:r>
              <a:rPr lang="fr-FR" dirty="0" smtClean="0"/>
              <a:t> CNES </a:t>
            </a:r>
            <a:r>
              <a:rPr lang="fr-FR" dirty="0" err="1" smtClean="0"/>
              <a:t>informed</a:t>
            </a:r>
            <a:r>
              <a:rPr lang="fr-FR" dirty="0" smtClean="0"/>
              <a:t> of IDN </a:t>
            </a:r>
            <a:r>
              <a:rPr lang="fr-FR" dirty="0" err="1" smtClean="0"/>
              <a:t>evolutions</a:t>
            </a:r>
            <a:r>
              <a:rPr lang="fr-FR" dirty="0" smtClean="0"/>
              <a:t> to upgrade the keywords </a:t>
            </a:r>
            <a:r>
              <a:rPr lang="fr-FR" dirty="0" err="1" smtClean="0"/>
              <a:t>mapping</a:t>
            </a:r>
            <a:r>
              <a:rPr lang="fr-FR" dirty="0" smtClean="0"/>
              <a:t> file (modification, addition, </a:t>
            </a:r>
            <a:r>
              <a:rPr lang="fr-FR" dirty="0" err="1" smtClean="0"/>
              <a:t>deletion</a:t>
            </a:r>
            <a:r>
              <a:rPr lang="fr-FR" dirty="0" smtClean="0"/>
              <a:t>)</a:t>
            </a:r>
          </a:p>
          <a:p>
            <a:pPr lvl="4"/>
            <a:endParaRPr lang="fr-FR" dirty="0"/>
          </a:p>
          <a:p>
            <a:pPr lvl="1"/>
            <a:r>
              <a:rPr lang="fr-FR" sz="2000" dirty="0" smtClean="0">
                <a:solidFill>
                  <a:srgbClr val="EC7305"/>
                </a:solidFill>
              </a:rPr>
              <a:t>NEXT ACTIONS</a:t>
            </a:r>
          </a:p>
          <a:p>
            <a:pPr lvl="2"/>
            <a:r>
              <a:rPr lang="fr-FR" dirty="0"/>
              <a:t>C</a:t>
            </a:r>
            <a:r>
              <a:rPr lang="fr-FR" dirty="0" smtClean="0"/>
              <a:t>ontinue the construction of the </a:t>
            </a:r>
            <a:r>
              <a:rPr lang="fr-FR" dirty="0" err="1" smtClean="0"/>
              <a:t>mapping</a:t>
            </a:r>
            <a:r>
              <a:rPr lang="fr-FR" dirty="0" smtClean="0"/>
              <a:t> file for </a:t>
            </a:r>
            <a:r>
              <a:rPr lang="fr-FR" b="1" dirty="0" smtClean="0"/>
              <a:t>all</a:t>
            </a:r>
            <a:r>
              <a:rPr lang="fr-FR" dirty="0" smtClean="0"/>
              <a:t> CNES keywords (</a:t>
            </a:r>
            <a:r>
              <a:rPr lang="fr-FR" dirty="0" err="1" smtClean="0"/>
              <a:t>Earth</a:t>
            </a:r>
            <a:r>
              <a:rPr lang="fr-FR" dirty="0" smtClean="0"/>
              <a:t> Sciences)</a:t>
            </a:r>
          </a:p>
          <a:p>
            <a:pPr lvl="3"/>
            <a:r>
              <a:rPr lang="fr-FR" dirty="0" err="1" smtClean="0"/>
              <a:t>Identify</a:t>
            </a:r>
            <a:r>
              <a:rPr lang="fr-FR" dirty="0" smtClean="0"/>
              <a:t> CNES keywords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known</a:t>
            </a:r>
            <a:r>
              <a:rPr lang="fr-FR" dirty="0" smtClean="0"/>
              <a:t> IDN </a:t>
            </a:r>
            <a:r>
              <a:rPr lang="fr-FR" dirty="0" err="1" smtClean="0"/>
              <a:t>correspondences</a:t>
            </a:r>
            <a:endParaRPr lang="fr-FR" dirty="0" smtClean="0"/>
          </a:p>
          <a:p>
            <a:pPr lvl="4"/>
            <a:r>
              <a:rPr lang="fr-FR" dirty="0" err="1" smtClean="0"/>
              <a:t>Available</a:t>
            </a:r>
            <a:r>
              <a:rPr lang="fr-FR" dirty="0" smtClean="0"/>
              <a:t> </a:t>
            </a:r>
            <a:r>
              <a:rPr lang="fr-FR" dirty="0" err="1" smtClean="0"/>
              <a:t>correspondences</a:t>
            </a:r>
            <a:r>
              <a:rPr lang="fr-FR" dirty="0" smtClean="0"/>
              <a:t> </a:t>
            </a:r>
            <a:r>
              <a:rPr lang="fr-FR" dirty="0" err="1" smtClean="0"/>
              <a:t>found</a:t>
            </a:r>
            <a:r>
              <a:rPr lang="fr-FR" dirty="0" smtClean="0"/>
              <a:t> in </a:t>
            </a:r>
            <a:r>
              <a:rPr lang="fr-FR" dirty="0" err="1" smtClean="0"/>
              <a:t>current</a:t>
            </a:r>
            <a:r>
              <a:rPr lang="fr-FR" dirty="0" smtClean="0"/>
              <a:t> IDN thesaurus and/or</a:t>
            </a:r>
          </a:p>
          <a:p>
            <a:pPr lvl="4"/>
            <a:r>
              <a:rPr lang="fr-FR" dirty="0" smtClean="0"/>
              <a:t>Addition of </a:t>
            </a:r>
            <a:r>
              <a:rPr lang="fr-FR" dirty="0"/>
              <a:t>CNES keywords </a:t>
            </a:r>
            <a:r>
              <a:rPr lang="fr-FR" dirty="0" err="1"/>
              <a:t>into</a:t>
            </a:r>
            <a:r>
              <a:rPr lang="fr-FR" dirty="0"/>
              <a:t> IDN thesaurus </a:t>
            </a:r>
            <a:r>
              <a:rPr lang="fr-FR" dirty="0" smtClean="0"/>
              <a:t>to plan</a:t>
            </a:r>
          </a:p>
          <a:p>
            <a:pPr lvl="2"/>
            <a:r>
              <a:rPr lang="fr-FR" dirty="0" err="1" smtClean="0"/>
              <a:t>Deliver</a:t>
            </a:r>
            <a:r>
              <a:rPr lang="fr-FR" dirty="0" smtClean="0"/>
              <a:t> the first package of </a:t>
            </a:r>
            <a:r>
              <a:rPr lang="fr-FR" dirty="0" err="1" smtClean="0"/>
              <a:t>metadata</a:t>
            </a:r>
            <a:r>
              <a:rPr lang="fr-FR" dirty="0" smtClean="0"/>
              <a:t> </a:t>
            </a:r>
            <a:r>
              <a:rPr lang="fr-FR" sz="1400" dirty="0" smtClean="0"/>
              <a:t>(IASI, JASON1, JASON2, PARASOL, POLDER, SPOT)</a:t>
            </a:r>
          </a:p>
          <a:p>
            <a:pPr lvl="2"/>
            <a:r>
              <a:rPr lang="fr-FR" dirty="0" err="1" smtClean="0"/>
              <a:t>Prepare</a:t>
            </a:r>
            <a:r>
              <a:rPr lang="fr-FR" dirty="0" smtClean="0"/>
              <a:t> a second </a:t>
            </a:r>
            <a:r>
              <a:rPr lang="fr-FR" dirty="0" err="1" smtClean="0"/>
              <a:t>metadata</a:t>
            </a:r>
            <a:r>
              <a:rPr lang="fr-FR" dirty="0" smtClean="0"/>
              <a:t> package : </a:t>
            </a:r>
            <a:r>
              <a:rPr lang="fr-FR" dirty="0" err="1" smtClean="0"/>
              <a:t>Pleiades</a:t>
            </a:r>
            <a:r>
              <a:rPr lang="fr-FR" dirty="0" smtClean="0"/>
              <a:t>, Spot (Spot World </a:t>
            </a:r>
            <a:r>
              <a:rPr lang="fr-FR" dirty="0" err="1" smtClean="0"/>
              <a:t>Heritage</a:t>
            </a:r>
            <a:r>
              <a:rPr lang="fr-FR" dirty="0" smtClean="0"/>
              <a:t>, TAKE5 (Spot4-5)), </a:t>
            </a:r>
            <a:r>
              <a:rPr lang="fr-FR" dirty="0" err="1" smtClean="0"/>
              <a:t>Kalideos</a:t>
            </a:r>
            <a:r>
              <a:rPr lang="fr-FR" dirty="0" smtClean="0"/>
              <a:t>, SMOS</a:t>
            </a:r>
          </a:p>
          <a:p>
            <a:pPr lvl="3"/>
            <a:endParaRPr lang="fr-FR" dirty="0" smtClean="0"/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2015-10-01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CEOS-WGISS-40 ‘</a:t>
            </a:r>
            <a:r>
              <a:rPr lang="en-GB" dirty="0"/>
              <a:t>CNES Technical Work to Feed the IDN’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10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QUETTE_POWERPOINT_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MAQUETTE_POWERPOINT_ 2013</Template>
  <TotalTime>1715</TotalTime>
  <Words>546</Words>
  <Application>Microsoft Office PowerPoint</Application>
  <PresentationFormat>Affichage à l'écran (4:3)</PresentationFormat>
  <Paragraphs>162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MAQUETTE_POWERPOINT_ 2013</vt:lpstr>
      <vt:lpstr>Présentation PowerPoint</vt:lpstr>
      <vt:lpstr>Présentation PowerPoint</vt:lpstr>
      <vt:lpstr>CURRENT STATus and goal</vt:lpstr>
      <vt:lpstr>Un contenu texte</vt:lpstr>
      <vt:lpstr>Technical work : presentation</vt:lpstr>
      <vt:lpstr>CREATION OF CNES METADATA FOR THE IDN</vt:lpstr>
      <vt:lpstr>EXAMPLES : keywordS MATCHES</vt:lpstr>
      <vt:lpstr>Présentation PowerPoint</vt:lpstr>
      <vt:lpstr>FUTURE ACHIEVEMENTS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Bellucci Aurelie</dc:creator>
  <cp:lastModifiedBy>GDOC_DA</cp:lastModifiedBy>
  <cp:revision>158</cp:revision>
  <cp:lastPrinted>2015-09-30T13:12:35Z</cp:lastPrinted>
  <dcterms:created xsi:type="dcterms:W3CDTF">2015-09-23T13:07:07Z</dcterms:created>
  <dcterms:modified xsi:type="dcterms:W3CDTF">2015-09-30T14:50:47Z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